
<file path=[Content_Types].xml><?xml version="1.0" encoding="utf-8"?>
<Types xmlns="http://schemas.openxmlformats.org/package/2006/content-types">
  <Default Extension="jpeg" ContentType="image/jpeg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622" r:id="rId10"/>
    <p:sldId id="62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04" d="100"/>
          <a:sy n="104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219D8-DE63-F0E2-76D5-A7F75FF23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4464A-6DD6-016A-1B1F-80E528BFC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34F47-84D8-A706-1F93-30E9F927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B3D1-7070-8644-B484-16FF494750D9}" type="datetimeFigureOut">
              <a:rPr lang="en-US" smtClean="0"/>
              <a:t>8/3/25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F5733-D208-0492-CCCD-CE930111B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1AE67-2655-AA37-BD80-684F151F8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FE7E-01E4-FD49-AD6F-86AD1A14C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46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A8E2E-E989-7CC4-80B3-06EA807C5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2370EB-92D0-A5F4-D9F6-6EAAF0BBB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72F2B-60C8-0C46-A46F-F4417BFF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B3D1-7070-8644-B484-16FF494750D9}" type="datetimeFigureOut">
              <a:rPr lang="en-US" smtClean="0"/>
              <a:t>8/3/25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7D231-F708-1B0C-241A-BAF2D97DB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78F2E-7997-EC3D-8696-DB3B94890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FE7E-01E4-FD49-AD6F-86AD1A14C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92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8749EC-9C1E-AAAA-B7DA-181720F6CA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6A382B-E377-E2C3-454C-150564362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CA819-3629-E187-247C-E09F43991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B3D1-7070-8644-B484-16FF494750D9}" type="datetimeFigureOut">
              <a:rPr lang="en-US" smtClean="0"/>
              <a:t>8/3/25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A1B63-4B6F-25B0-9EF1-EC942F45E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96A26-874C-7F8C-847A-691BA4D6E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FE7E-01E4-FD49-AD6F-86AD1A14C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99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94938" y="1060556"/>
            <a:ext cx="4059484" cy="832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12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800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22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83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23642">
              <a:lnSpc>
                <a:spcPts val="1548"/>
              </a:lnSpc>
            </a:pPr>
            <a:fld id="{81D60167-4931-47E6-BA6A-407CBD079E47}" type="slidenum">
              <a:rPr lang="en-US" spc="-53" smtClean="0"/>
              <a:pPr marL="123642">
                <a:lnSpc>
                  <a:spcPts val="1548"/>
                </a:lnSpc>
              </a:pPr>
              <a:t>‹#›</a:t>
            </a:fld>
            <a:endParaRPr lang="en-US" spc="-53" dirty="0"/>
          </a:p>
        </p:txBody>
      </p:sp>
    </p:spTree>
    <p:extLst>
      <p:ext uri="{BB962C8B-B14F-4D97-AF65-F5344CB8AC3E}">
        <p14:creationId xmlns:p14="http://schemas.microsoft.com/office/powerpoint/2010/main" val="18835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497A1-9B61-8EAB-9463-5F2AAF648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BBB4C-BA93-A7FE-CDC1-FDC8EBF0A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3063A-132C-C5D6-42A2-AB0E7DDE0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B3D1-7070-8644-B484-16FF494750D9}" type="datetimeFigureOut">
              <a:rPr lang="en-US" smtClean="0"/>
              <a:t>8/3/25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468DE-9D64-6D40-A854-000596AA2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2DB4B-2464-19E5-2E4C-1DEAE3D3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FE7E-01E4-FD49-AD6F-86AD1A14C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9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37961-4459-9826-F33B-FFBA53AC7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1C3B9-314F-B5A5-58F7-2B7A31E09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4EEE1-16FE-73D8-D3F3-4B8F146AF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B3D1-7070-8644-B484-16FF494750D9}" type="datetimeFigureOut">
              <a:rPr lang="en-US" smtClean="0"/>
              <a:t>8/3/25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09ADA-5565-F563-701D-711FBC81B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7AF73-C73F-4A56-4716-13E8F745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FE7E-01E4-FD49-AD6F-86AD1A14C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4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32E9B-41D7-F779-F025-4E42D0378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6F285-74FC-5CE3-A598-7826E2E6F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81BEB3-B724-F62D-3D92-EC2CA36D2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606C8D-56B1-2B02-B38B-50C20D9DB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B3D1-7070-8644-B484-16FF494750D9}" type="datetimeFigureOut">
              <a:rPr lang="en-US" smtClean="0"/>
              <a:t>8/3/25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BBC30-FB95-9E7A-DB2C-96A337A1D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75C156-5156-0CF5-0FBD-8D304FB02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FE7E-01E4-FD49-AD6F-86AD1A14C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62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C175F-46EB-E770-DA59-5CD8F2F72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42F31-0903-430D-C2DE-08AC4AE72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1F0B21-A6DA-2BBF-4E8D-D3704CA83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0B5427-6A39-D909-AEA8-72CC5C42DE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367B4B-A053-9696-8FBC-9A36AF1E0E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CC553A-FF83-3F01-D8B3-B97BE57DE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B3D1-7070-8644-B484-16FF494750D9}" type="datetimeFigureOut">
              <a:rPr lang="en-US" smtClean="0"/>
              <a:t>8/3/25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ADB073-5D44-17AD-AD4A-91AB6150E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44C62E-E7C5-7FB6-2ECB-F2E8EE41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FE7E-01E4-FD49-AD6F-86AD1A14C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A770E-B5E3-88D4-5EF1-DBCCC16F8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361D8A-7DB8-79AC-1636-9E754B42A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B3D1-7070-8644-B484-16FF494750D9}" type="datetimeFigureOut">
              <a:rPr lang="en-US" smtClean="0"/>
              <a:t>8/3/25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1936E1-5992-BC73-A0FB-9DA3801B0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6EC36B-F619-BA75-8C97-91145705D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FE7E-01E4-FD49-AD6F-86AD1A14C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86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EF242A-0819-E187-FF75-38690DAE8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B3D1-7070-8644-B484-16FF494750D9}" type="datetimeFigureOut">
              <a:rPr lang="en-US" smtClean="0"/>
              <a:t>8/3/25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4E339B-C12C-9ADD-4600-5EA00939F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D6B8F-D558-8DA8-9BC0-AAEEEFD85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FE7E-01E4-FD49-AD6F-86AD1A14C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67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0ECF3-3F87-1DB4-BA04-5A488C24E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7D77B-8AF4-7E29-FAA9-10032F87F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7B171-9725-B3CE-0284-5DAD30B3C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040C1C-9FE6-49E3-BF87-65906F9E3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B3D1-7070-8644-B484-16FF494750D9}" type="datetimeFigureOut">
              <a:rPr lang="en-US" smtClean="0"/>
              <a:t>8/3/25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8B269-F297-9973-E9F7-312FC9541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D7C17F-C2CF-81DF-805E-D654D08B6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FE7E-01E4-FD49-AD6F-86AD1A14C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2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A00D8-5BAF-3587-FD90-13BA249C8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7A89B0-2633-704C-E476-EBBB1F445E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DB6BF-8A93-7019-28C5-AC6B22650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8230C-A85E-BAC8-D7B1-A668F4A06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B3D1-7070-8644-B484-16FF494750D9}" type="datetimeFigureOut">
              <a:rPr lang="en-US" smtClean="0"/>
              <a:t>8/3/25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F70CE-331D-A986-36F8-4856B4B0E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828A69-D739-9BBC-D4CD-E7DF5CF7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FE7E-01E4-FD49-AD6F-86AD1A14C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2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0F0D7F-14AF-23E4-E29C-9F5B76BF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8B194-565F-D9D4-0C0A-37B4903F1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6AA54-FC0F-2879-5930-3B4C4A80B9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E6B3D1-7070-8644-B484-16FF494750D9}" type="datetimeFigureOut">
              <a:rPr lang="en-US" smtClean="0"/>
              <a:t>8/3/25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38EAC-1559-444C-7034-D21CA3846E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CCD12-8B94-43B0-C19B-561456FB3E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04FE7E-01E4-FD49-AD6F-86AD1A14C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8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575363" y="796956"/>
            <a:ext cx="4319451" cy="1549024"/>
          </a:xfrm>
          <a:prstGeom prst="rect">
            <a:avLst/>
          </a:prstGeom>
        </p:spPr>
        <p:txBody>
          <a:bodyPr vert="horz" wrap="square" lIns="0" tIns="133106" rIns="0" bIns="0" rtlCol="0" anchor="ctr">
            <a:spAutoFit/>
          </a:bodyPr>
          <a:lstStyle/>
          <a:p>
            <a:pPr marL="13513" marR="5405">
              <a:lnSpc>
                <a:spcPct val="79900"/>
              </a:lnSpc>
              <a:spcBef>
                <a:spcPts val="1048"/>
              </a:spcBef>
            </a:pPr>
            <a:r>
              <a:rPr sz="3830" spc="-27" dirty="0"/>
              <a:t>The </a:t>
            </a:r>
            <a:r>
              <a:rPr sz="3830" spc="-11" dirty="0"/>
              <a:t>Comprehensive </a:t>
            </a:r>
            <a:r>
              <a:rPr sz="3830" dirty="0"/>
              <a:t>Medicaid</a:t>
            </a:r>
            <a:r>
              <a:rPr sz="3830" spc="-223" dirty="0"/>
              <a:t> </a:t>
            </a:r>
            <a:r>
              <a:rPr sz="3830" spc="-21" dirty="0"/>
              <a:t>Course</a:t>
            </a:r>
            <a:endParaRPr sz="3830"/>
          </a:p>
        </p:txBody>
      </p:sp>
      <p:sp>
        <p:nvSpPr>
          <p:cNvPr id="3" name="object 3"/>
          <p:cNvSpPr txBox="1"/>
          <p:nvPr/>
        </p:nvSpPr>
        <p:spPr>
          <a:xfrm>
            <a:off x="1426574" y="2400351"/>
            <a:ext cx="3122924" cy="1213936"/>
          </a:xfrm>
          <a:prstGeom prst="rect">
            <a:avLst/>
          </a:prstGeom>
        </p:spPr>
        <p:txBody>
          <a:bodyPr vert="horz" wrap="square" lIns="0" tIns="97296" rIns="0" bIns="0" rtlCol="0">
            <a:spAutoFit/>
          </a:bodyPr>
          <a:lstStyle/>
          <a:p>
            <a:pPr marL="13513" marR="5405">
              <a:lnSpc>
                <a:spcPts val="2947"/>
              </a:lnSpc>
              <a:spcBef>
                <a:spcPts val="766"/>
              </a:spcBef>
            </a:pPr>
            <a:r>
              <a:rPr sz="2979" spc="-69" dirty="0">
                <a:latin typeface="Microsoft Sans Serif"/>
                <a:cs typeface="Microsoft Sans Serif"/>
              </a:rPr>
              <a:t>Todd</a:t>
            </a:r>
            <a:r>
              <a:rPr sz="2979" spc="-96" dirty="0">
                <a:latin typeface="Microsoft Sans Serif"/>
                <a:cs typeface="Microsoft Sans Serif"/>
              </a:rPr>
              <a:t> </a:t>
            </a:r>
            <a:r>
              <a:rPr sz="2979" spc="-37" dirty="0">
                <a:latin typeface="Microsoft Sans Serif"/>
                <a:cs typeface="Microsoft Sans Serif"/>
              </a:rPr>
              <a:t>Whatley</a:t>
            </a:r>
            <a:r>
              <a:rPr sz="2926" spc="-37" dirty="0">
                <a:latin typeface="Microsoft Sans Serif"/>
                <a:cs typeface="Microsoft Sans Serif"/>
              </a:rPr>
              <a:t>,</a:t>
            </a:r>
            <a:r>
              <a:rPr sz="2926" spc="-138" dirty="0">
                <a:latin typeface="Microsoft Sans Serif"/>
                <a:cs typeface="Microsoft Sans Serif"/>
              </a:rPr>
              <a:t> </a:t>
            </a:r>
            <a:r>
              <a:rPr sz="2979" spc="-27" dirty="0">
                <a:latin typeface="Microsoft Sans Serif"/>
                <a:cs typeface="Microsoft Sans Serif"/>
              </a:rPr>
              <a:t>JD</a:t>
            </a:r>
            <a:r>
              <a:rPr sz="2926" spc="-27" dirty="0">
                <a:latin typeface="Microsoft Sans Serif"/>
                <a:cs typeface="Microsoft Sans Serif"/>
              </a:rPr>
              <a:t>, </a:t>
            </a:r>
            <a:r>
              <a:rPr sz="2979" spc="-149" dirty="0">
                <a:latin typeface="Microsoft Sans Serif"/>
                <a:cs typeface="Microsoft Sans Serif"/>
              </a:rPr>
              <a:t>CELA</a:t>
            </a:r>
            <a:r>
              <a:rPr sz="2926" spc="-149" dirty="0">
                <a:latin typeface="Microsoft Sans Serif"/>
                <a:cs typeface="Microsoft Sans Serif"/>
              </a:rPr>
              <a:t>,</a:t>
            </a:r>
            <a:r>
              <a:rPr sz="2926" spc="-154" dirty="0">
                <a:latin typeface="Microsoft Sans Serif"/>
                <a:cs typeface="Microsoft Sans Serif"/>
              </a:rPr>
              <a:t> </a:t>
            </a:r>
            <a:r>
              <a:rPr sz="2979" spc="-117" dirty="0">
                <a:latin typeface="Microsoft Sans Serif"/>
                <a:cs typeface="Microsoft Sans Serif"/>
              </a:rPr>
              <a:t>LLM</a:t>
            </a:r>
            <a:r>
              <a:rPr sz="2979" spc="-106" dirty="0">
                <a:latin typeface="Microsoft Sans Serif"/>
                <a:cs typeface="Microsoft Sans Serif"/>
              </a:rPr>
              <a:t> </a:t>
            </a:r>
            <a:r>
              <a:rPr sz="2979" dirty="0">
                <a:latin typeface="Microsoft Sans Serif"/>
                <a:cs typeface="Microsoft Sans Serif"/>
              </a:rPr>
              <a:t>in</a:t>
            </a:r>
            <a:r>
              <a:rPr sz="2979" spc="-106" dirty="0">
                <a:latin typeface="Microsoft Sans Serif"/>
                <a:cs typeface="Microsoft Sans Serif"/>
              </a:rPr>
              <a:t> </a:t>
            </a:r>
            <a:r>
              <a:rPr sz="2979" spc="-69" dirty="0">
                <a:latin typeface="Microsoft Sans Serif"/>
                <a:cs typeface="Microsoft Sans Serif"/>
              </a:rPr>
              <a:t>Elder </a:t>
            </a:r>
            <a:r>
              <a:rPr sz="2979" spc="-27" dirty="0">
                <a:latin typeface="Microsoft Sans Serif"/>
                <a:cs typeface="Microsoft Sans Serif"/>
              </a:rPr>
              <a:t>Law</a:t>
            </a:r>
            <a:endParaRPr sz="2979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0"/>
            <a:ext cx="5472886" cy="684110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329415" y="6283182"/>
            <a:ext cx="93917" cy="229872"/>
          </a:xfrm>
          <a:prstGeom prst="rect">
            <a:avLst/>
          </a:prstGeom>
        </p:spPr>
        <p:txBody>
          <a:bodyPr vert="horz" wrap="square" lIns="0" tIns="16892" rIns="0" bIns="0" rtlCol="0">
            <a:spAutoFit/>
          </a:bodyPr>
          <a:lstStyle/>
          <a:p>
            <a:pPr marL="13513">
              <a:spcBef>
                <a:spcPts val="133"/>
              </a:spcBef>
            </a:pPr>
            <a:r>
              <a:rPr sz="1383" spc="-192" dirty="0">
                <a:latin typeface="Microsoft Sans Serif"/>
                <a:cs typeface="Microsoft Sans Serif"/>
              </a:rPr>
              <a:t>1</a:t>
            </a:r>
            <a:endParaRPr sz="1383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5309DD-69A8-A9BF-28E7-261F050E0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3700"/>
              <a:t>Set Your Intentions: Personal and Business 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AD3D0-6ABC-E12B-1999-8DE8E96D4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US" sz="2000" b="1" dirty="0"/>
              <a:t>Business Goals:</a:t>
            </a:r>
            <a:endParaRPr lang="en-US" sz="2000" dirty="0"/>
          </a:p>
          <a:p>
            <a:pPr marL="364846" indent="-364846"/>
            <a:r>
              <a:rPr lang="en-US" sz="2000" dirty="0"/>
              <a:t>Expand your practice with Elder Law and estate planning.</a:t>
            </a:r>
          </a:p>
          <a:p>
            <a:pPr marL="364846" indent="-364846"/>
            <a:r>
              <a:rPr lang="en-US" sz="2000" dirty="0"/>
              <a:t>Implement proven marketing strategies to attract ideal clients.</a:t>
            </a:r>
          </a:p>
          <a:p>
            <a:pPr marL="364846" indent="-364846"/>
            <a:r>
              <a:rPr lang="en-US" sz="2000" dirty="0"/>
              <a:t>Establish productive collaborations with financial advisors.</a:t>
            </a:r>
          </a:p>
          <a:p>
            <a:pPr marL="364846" indent="-364846"/>
            <a:r>
              <a:rPr lang="en-US" sz="2000" dirty="0"/>
              <a:t>Set clear revenue and growth targets for the next year.</a:t>
            </a:r>
          </a:p>
          <a:p>
            <a:pPr marL="0"/>
            <a:endParaRPr lang="en-US" sz="2000" dirty="0"/>
          </a:p>
        </p:txBody>
      </p:sp>
      <p:pic>
        <p:nvPicPr>
          <p:cNvPr id="5" name="Picture 4" descr="Desk with productivity items">
            <a:extLst>
              <a:ext uri="{FF2B5EF4-FFF2-40B4-BE49-F238E27FC236}">
                <a16:creationId xmlns:a16="http://schemas.microsoft.com/office/drawing/2014/main" id="{B356616F-5A4C-AD62-CD0A-C7D897A6D7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925" r="12675" b="-2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0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3513" marR="5405" algn="r"/>
            <a:r>
              <a:rPr lang="en-US" sz="4000" kern="1200" spc="-32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Master</a:t>
            </a:r>
            <a:r>
              <a:rPr lang="en-US" sz="4000" kern="1200" spc="-32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32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Medicaid</a:t>
            </a:r>
            <a:r>
              <a:rPr lang="en-US" sz="4000" kern="1200" spc="-32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10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Planning— </a:t>
            </a:r>
            <a:r>
              <a:rPr lang="en-US" sz="4000" kern="1200" spc="-239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From</a:t>
            </a:r>
            <a:r>
              <a:rPr lang="en-US" sz="4000" kern="1200" spc="-314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96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Beginner</a:t>
            </a:r>
            <a:r>
              <a:rPr lang="en-US" sz="4000" kern="1200" spc="-309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53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</a:t>
            </a:r>
            <a:r>
              <a:rPr lang="en-US" sz="4000" kern="1200" spc="-309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1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Expert</a:t>
            </a: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3158" y="649480"/>
            <a:ext cx="48624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3513" marR="137155" indent="-228600">
              <a:lnSpc>
                <a:spcPct val="90000"/>
              </a:lnSpc>
              <a:spcBef>
                <a:spcPts val="1043"/>
              </a:spcBef>
              <a:buFont typeface="Arial" panose="020B0604020202020204" pitchFamily="34" charset="0"/>
              <a:buChar char="•"/>
            </a:pPr>
            <a:r>
              <a:rPr lang="en-US" sz="2800" spc="-234" dirty="0"/>
              <a:t>Learn</a:t>
            </a:r>
            <a:r>
              <a:rPr lang="en-US" sz="2800" spc="-74" dirty="0"/>
              <a:t> </a:t>
            </a:r>
            <a:r>
              <a:rPr lang="en-US" sz="2800" spc="-229" dirty="0"/>
              <a:t>how</a:t>
            </a:r>
            <a:r>
              <a:rPr lang="en-US" sz="2800" spc="-80" dirty="0"/>
              <a:t> </a:t>
            </a:r>
            <a:r>
              <a:rPr lang="en-US" sz="2800" spc="-138" dirty="0"/>
              <a:t>to</a:t>
            </a:r>
            <a:r>
              <a:rPr lang="en-US" sz="2800" spc="-80" dirty="0"/>
              <a:t> </a:t>
            </a:r>
            <a:r>
              <a:rPr lang="en-US" sz="2800" spc="-213" dirty="0"/>
              <a:t>navigate</a:t>
            </a:r>
            <a:r>
              <a:rPr lang="en-US" sz="2800" spc="-85" dirty="0"/>
              <a:t> </a:t>
            </a:r>
            <a:r>
              <a:rPr lang="en-US" sz="2800" spc="-186" dirty="0"/>
              <a:t>Medicaid</a:t>
            </a:r>
            <a:r>
              <a:rPr lang="en-US" sz="2800" spc="-80" dirty="0"/>
              <a:t> </a:t>
            </a:r>
            <a:r>
              <a:rPr lang="en-US" sz="2800" spc="-192" dirty="0"/>
              <a:t>rules</a:t>
            </a:r>
            <a:r>
              <a:rPr lang="en-US" sz="2800" spc="-80" dirty="0"/>
              <a:t> </a:t>
            </a:r>
            <a:r>
              <a:rPr lang="en-US" sz="2800" spc="-244" dirty="0"/>
              <a:t>and</a:t>
            </a:r>
            <a:r>
              <a:rPr lang="en-US" sz="2800" spc="-80" dirty="0"/>
              <a:t> </a:t>
            </a:r>
            <a:r>
              <a:rPr lang="en-US" sz="2800" spc="-165" dirty="0"/>
              <a:t>build</a:t>
            </a:r>
            <a:r>
              <a:rPr lang="en-US" sz="2800" spc="-80" dirty="0"/>
              <a:t> </a:t>
            </a:r>
            <a:r>
              <a:rPr lang="en-US" sz="2800" spc="-362" dirty="0"/>
              <a:t>a </a:t>
            </a:r>
            <a:r>
              <a:rPr lang="en-US" sz="2800" spc="-149" dirty="0"/>
              <a:t>profitable</a:t>
            </a:r>
            <a:r>
              <a:rPr lang="en-US" sz="2800" spc="-59" dirty="0"/>
              <a:t> </a:t>
            </a:r>
            <a:r>
              <a:rPr lang="en-US" sz="2800" spc="-244" dirty="0"/>
              <a:t>Elder</a:t>
            </a:r>
            <a:r>
              <a:rPr lang="en-US" sz="2800" spc="-64" dirty="0"/>
              <a:t> </a:t>
            </a:r>
            <a:r>
              <a:rPr lang="en-US" sz="2800" spc="-266" dirty="0"/>
              <a:t>Law</a:t>
            </a:r>
            <a:r>
              <a:rPr lang="en-US" sz="2800" spc="-59" dirty="0"/>
              <a:t> </a:t>
            </a:r>
            <a:r>
              <a:rPr lang="en-US" sz="2800" spc="-11" dirty="0"/>
              <a:t>practice.</a:t>
            </a:r>
            <a:endParaRPr lang="en-US" sz="2800" dirty="0"/>
          </a:p>
          <a:p>
            <a:pPr marL="13513" marR="623616" indent="-22860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Char char="•"/>
            </a:pPr>
            <a:r>
              <a:rPr lang="en-US" sz="2800" spc="-207" dirty="0"/>
              <a:t>Understand</a:t>
            </a:r>
            <a:r>
              <a:rPr lang="en-US" sz="2800" spc="-80" dirty="0"/>
              <a:t> </a:t>
            </a:r>
            <a:r>
              <a:rPr lang="en-US" sz="2800" spc="-186" dirty="0"/>
              <a:t>the</a:t>
            </a:r>
            <a:r>
              <a:rPr lang="en-US" sz="2800" spc="-74" dirty="0"/>
              <a:t> </a:t>
            </a:r>
            <a:r>
              <a:rPr lang="en-US" sz="2800" spc="-106" dirty="0"/>
              <a:t>long-</a:t>
            </a:r>
            <a:r>
              <a:rPr lang="en-US" sz="2800" spc="-197" dirty="0"/>
              <a:t>term</a:t>
            </a:r>
            <a:r>
              <a:rPr lang="en-US" sz="2800" spc="-80" dirty="0"/>
              <a:t> </a:t>
            </a:r>
            <a:r>
              <a:rPr lang="en-US" sz="2800" spc="-202" dirty="0"/>
              <a:t>care</a:t>
            </a:r>
            <a:r>
              <a:rPr lang="en-US" sz="2800" spc="-80" dirty="0"/>
              <a:t> </a:t>
            </a:r>
            <a:r>
              <a:rPr lang="en-US" sz="2800" spc="-144" dirty="0"/>
              <a:t>crisis</a:t>
            </a:r>
            <a:r>
              <a:rPr lang="en-US" sz="2800" spc="-80" dirty="0"/>
              <a:t> </a:t>
            </a:r>
            <a:r>
              <a:rPr lang="en-US" sz="2800" spc="-244" dirty="0"/>
              <a:t>and</a:t>
            </a:r>
            <a:r>
              <a:rPr lang="en-US" sz="2800" spc="-80" dirty="0"/>
              <a:t> </a:t>
            </a:r>
            <a:r>
              <a:rPr lang="en-US" sz="2800" spc="-96" dirty="0"/>
              <a:t>how </a:t>
            </a:r>
            <a:r>
              <a:rPr lang="en-US" sz="2800" spc="-186" dirty="0"/>
              <a:t>Medicaid</a:t>
            </a:r>
            <a:r>
              <a:rPr lang="en-US" sz="2800" spc="-80" dirty="0"/>
              <a:t> </a:t>
            </a:r>
            <a:r>
              <a:rPr lang="en-US" sz="2800" spc="-202" dirty="0"/>
              <a:t>plays</a:t>
            </a:r>
            <a:r>
              <a:rPr lang="en-US" sz="2800" spc="-85" dirty="0"/>
              <a:t> </a:t>
            </a:r>
            <a:r>
              <a:rPr lang="en-US" sz="2800" spc="-309" dirty="0"/>
              <a:t>a</a:t>
            </a:r>
            <a:r>
              <a:rPr lang="en-US" sz="2800" spc="-80" dirty="0"/>
              <a:t> </a:t>
            </a:r>
            <a:r>
              <a:rPr lang="en-US" sz="2800" spc="-121" dirty="0"/>
              <a:t>critical</a:t>
            </a:r>
            <a:r>
              <a:rPr lang="en-US" sz="2800" spc="-85" dirty="0"/>
              <a:t> </a:t>
            </a:r>
            <a:r>
              <a:rPr lang="en-US" sz="2800" spc="-11" dirty="0"/>
              <a:t>role.</a:t>
            </a:r>
            <a:endParaRPr lang="en-US" sz="2800" dirty="0"/>
          </a:p>
          <a:p>
            <a:pPr marL="13513" marR="5405" indent="-22860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Char char="•"/>
            </a:pPr>
            <a:r>
              <a:rPr lang="en-US" sz="2800" spc="-309" dirty="0"/>
              <a:t>Gain</a:t>
            </a:r>
            <a:r>
              <a:rPr lang="en-US" sz="2800" spc="-85" dirty="0"/>
              <a:t> </a:t>
            </a:r>
            <a:r>
              <a:rPr lang="en-US" sz="2800" spc="-186" dirty="0"/>
              <a:t>the</a:t>
            </a:r>
            <a:r>
              <a:rPr lang="en-US" sz="2800" spc="-85" dirty="0"/>
              <a:t> </a:t>
            </a:r>
            <a:r>
              <a:rPr lang="en-US" sz="2800" spc="-160" dirty="0"/>
              <a:t>skills</a:t>
            </a:r>
            <a:r>
              <a:rPr lang="en-US" sz="2800" spc="-85" dirty="0"/>
              <a:t> </a:t>
            </a:r>
            <a:r>
              <a:rPr lang="en-US" sz="2800" spc="-138" dirty="0"/>
              <a:t>to</a:t>
            </a:r>
            <a:r>
              <a:rPr lang="en-US" sz="2800" spc="-85" dirty="0"/>
              <a:t> </a:t>
            </a:r>
            <a:r>
              <a:rPr lang="en-US" sz="2800" spc="-192" dirty="0"/>
              <a:t>help</a:t>
            </a:r>
            <a:r>
              <a:rPr lang="en-US" sz="2800" spc="-85" dirty="0"/>
              <a:t> </a:t>
            </a:r>
            <a:r>
              <a:rPr lang="en-US" sz="2800" spc="-186" dirty="0"/>
              <a:t>families</a:t>
            </a:r>
            <a:r>
              <a:rPr lang="en-US" sz="2800" spc="-85" dirty="0"/>
              <a:t> </a:t>
            </a:r>
            <a:r>
              <a:rPr lang="en-US" sz="2800" spc="-176" dirty="0"/>
              <a:t>legally</a:t>
            </a:r>
            <a:r>
              <a:rPr lang="en-US" sz="2800" spc="-85" dirty="0"/>
              <a:t> </a:t>
            </a:r>
            <a:r>
              <a:rPr lang="en-US" sz="2800" spc="-244" dirty="0"/>
              <a:t>and</a:t>
            </a:r>
            <a:r>
              <a:rPr lang="en-US" sz="2800" spc="-85" dirty="0"/>
              <a:t> </a:t>
            </a:r>
            <a:r>
              <a:rPr lang="en-US" sz="2800" spc="-112" dirty="0"/>
              <a:t>ethically </a:t>
            </a:r>
            <a:r>
              <a:rPr lang="en-US" sz="2800" spc="-149" dirty="0"/>
              <a:t>qualify</a:t>
            </a:r>
            <a:r>
              <a:rPr lang="en-US" sz="2800" spc="-74" dirty="0"/>
              <a:t> </a:t>
            </a:r>
            <a:r>
              <a:rPr lang="en-US" sz="2800" spc="-101" dirty="0"/>
              <a:t>for</a:t>
            </a:r>
            <a:r>
              <a:rPr lang="en-US" sz="2800" spc="-80" dirty="0"/>
              <a:t> </a:t>
            </a:r>
            <a:r>
              <a:rPr lang="en-US" sz="2800" spc="-21" dirty="0"/>
              <a:t>benefits.</a:t>
            </a:r>
            <a:endParaRPr lang="en-US" sz="28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704320" y="6455664"/>
            <a:ext cx="44805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kern="0"/>
            </a:defPPr>
            <a:lvl1pPr>
              <a:defRPr sz="13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algn="r">
              <a:spcAft>
                <a:spcPts val="600"/>
              </a:spcAft>
            </a:pPr>
            <a:fld id="{81D60167-4931-47E6-BA6A-407CBD079E47}" type="slidenum">
              <a:rPr lang="en-US" sz="1100" spc="-5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algn="r">
                <a:spcAft>
                  <a:spcPts val="600"/>
                </a:spcAft>
              </a:pPr>
              <a:t>2</a:t>
            </a:fld>
            <a:endParaRPr lang="en-US" sz="1100" spc="-53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6574" y="674995"/>
            <a:ext cx="5332348" cy="897861"/>
          </a:xfrm>
          <a:prstGeom prst="rect">
            <a:avLst/>
          </a:prstGeom>
        </p:spPr>
        <p:txBody>
          <a:bodyPr vert="horz" wrap="square" lIns="0" tIns="13513" rIns="0" bIns="0" rtlCol="0" anchor="ctr">
            <a:spAutoFit/>
          </a:bodyPr>
          <a:lstStyle/>
          <a:p>
            <a:pPr marL="13513">
              <a:lnSpc>
                <a:spcPct val="100000"/>
              </a:lnSpc>
              <a:spcBef>
                <a:spcPts val="106"/>
              </a:spcBef>
            </a:pPr>
            <a:r>
              <a:rPr spc="53" dirty="0"/>
              <a:t>Why</a:t>
            </a:r>
            <a:r>
              <a:rPr spc="-537" dirty="0"/>
              <a:t> </a:t>
            </a:r>
            <a:r>
              <a:rPr spc="-121" dirty="0"/>
              <a:t>Elder</a:t>
            </a:r>
            <a:r>
              <a:rPr spc="-532" dirty="0"/>
              <a:t> </a:t>
            </a:r>
            <a:r>
              <a:rPr spc="-43" dirty="0"/>
              <a:t>Law</a:t>
            </a:r>
            <a:r>
              <a:rPr sz="5746" spc="-43" dirty="0"/>
              <a:t>?</a:t>
            </a:r>
            <a:endParaRPr sz="5746"/>
          </a:p>
        </p:txBody>
      </p:sp>
      <p:sp>
        <p:nvSpPr>
          <p:cNvPr id="3" name="object 3"/>
          <p:cNvSpPr txBox="1"/>
          <p:nvPr/>
        </p:nvSpPr>
        <p:spPr>
          <a:xfrm>
            <a:off x="370702" y="1678419"/>
            <a:ext cx="7933038" cy="4797678"/>
          </a:xfrm>
          <a:prstGeom prst="rect">
            <a:avLst/>
          </a:prstGeom>
        </p:spPr>
        <p:txBody>
          <a:bodyPr vert="horz" wrap="square" lIns="0" tIns="18243" rIns="0" bIns="0" rtlCol="0">
            <a:spAutoFit/>
          </a:bodyPr>
          <a:lstStyle/>
          <a:p>
            <a:pPr marL="13513">
              <a:spcBef>
                <a:spcPts val="144"/>
              </a:spcBef>
            </a:pPr>
            <a:r>
              <a:rPr sz="2000" b="1" spc="-11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000" b="1" spc="-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32" dirty="0">
                <a:latin typeface="Arial" panose="020B0604020202020204" pitchFamily="34" charset="0"/>
                <a:cs typeface="Arial" panose="020B0604020202020204" pitchFamily="34" charset="0"/>
              </a:rPr>
              <a:t>Fastest</a:t>
            </a:r>
            <a:r>
              <a:rPr sz="2000" b="1" spc="-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21" dirty="0">
                <a:latin typeface="Arial" panose="020B0604020202020204" pitchFamily="34" charset="0"/>
                <a:cs typeface="Arial" panose="020B0604020202020204" pitchFamily="34" charset="0"/>
              </a:rPr>
              <a:t>Growing</a:t>
            </a:r>
            <a:r>
              <a:rPr sz="2000" b="1" spc="-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32" dirty="0">
                <a:latin typeface="Arial" panose="020B0604020202020204" pitchFamily="34" charset="0"/>
                <a:cs typeface="Arial" panose="020B0604020202020204" pitchFamily="34" charset="0"/>
              </a:rPr>
              <a:t>Legal</a:t>
            </a:r>
            <a:r>
              <a:rPr sz="2000" b="1" spc="-4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1" dirty="0">
                <a:latin typeface="Arial" panose="020B0604020202020204" pitchFamily="34" charset="0"/>
                <a:cs typeface="Arial" panose="020B0604020202020204" pitchFamily="34" charset="0"/>
              </a:rPr>
              <a:t>Niche</a:t>
            </a:r>
            <a:r>
              <a:rPr sz="2000" b="1" spc="-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37" dirty="0">
                <a:latin typeface="Arial" panose="020B0604020202020204" pitchFamily="34" charset="0"/>
                <a:cs typeface="Arial" panose="020B0604020202020204" pitchFamily="34" charset="0"/>
              </a:rPr>
              <a:t>Youʼre</a:t>
            </a:r>
            <a:r>
              <a:rPr sz="2000" b="1" spc="-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sz="2000" b="1" spc="-4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80" dirty="0">
                <a:latin typeface="Arial" panose="020B0604020202020204" pitchFamily="34" charset="0"/>
                <a:cs typeface="Arial" panose="020B0604020202020204" pitchFamily="34" charset="0"/>
              </a:rPr>
              <a:t>In…</a:t>
            </a:r>
            <a:r>
              <a:rPr sz="2000" b="1" spc="-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27" dirty="0">
                <a:latin typeface="Arial" panose="020B0604020202020204" pitchFamily="34" charset="0"/>
                <a:cs typeface="Arial" panose="020B0604020202020204" pitchFamily="34" charset="0"/>
              </a:rPr>
              <a:t>Yet</a:t>
            </a: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016"/>
              </a:spcBef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10" indent="-260797">
              <a:buClr>
                <a:srgbClr val="333333"/>
              </a:buClr>
              <a:buChar char="•"/>
              <a:tabLst>
                <a:tab pos="274310" algn="l"/>
              </a:tabLst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40+</a:t>
            </a:r>
            <a:r>
              <a:rPr sz="2000" spc="-4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million</a:t>
            </a:r>
            <a:r>
              <a:rPr sz="2000" spc="-4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sz="2000" spc="-4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1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2000" spc="-4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sz="2000" spc="-4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r>
              <a:rPr sz="2000" spc="-3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today.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10" marR="653344" indent="-261473">
              <a:lnSpc>
                <a:spcPct val="72600"/>
              </a:lnSpc>
              <a:spcBef>
                <a:spcPts val="830"/>
              </a:spcBef>
              <a:buClr>
                <a:srgbClr val="333333"/>
              </a:buClr>
              <a:buChar char="•"/>
              <a:tabLst>
                <a:tab pos="274310" algn="l"/>
              </a:tabLst>
            </a:pP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sz="2000" spc="-6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2050,</a:t>
            </a:r>
            <a:r>
              <a:rPr sz="2000" spc="-2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86.7</a:t>
            </a:r>
            <a:r>
              <a:rPr sz="20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48" dirty="0">
                <a:latin typeface="Arial" panose="020B0604020202020204" pitchFamily="34" charset="0"/>
                <a:cs typeface="Arial" panose="020B0604020202020204" pitchFamily="34" charset="0"/>
              </a:rPr>
              <a:t>million</a:t>
            </a:r>
            <a:r>
              <a:rPr sz="2000" spc="-6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1" dirty="0">
                <a:latin typeface="Arial" panose="020B0604020202020204" pitchFamily="34" charset="0"/>
                <a:cs typeface="Arial" panose="020B0604020202020204" pitchFamily="34" charset="0"/>
              </a:rPr>
              <a:t>Americans</a:t>
            </a:r>
            <a:r>
              <a:rPr sz="2000" spc="-2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sz="2000" spc="-3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2000" spc="-2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65,</a:t>
            </a:r>
            <a:r>
              <a:rPr sz="2000" spc="-2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1" dirty="0">
                <a:latin typeface="Arial" panose="020B0604020202020204" pitchFamily="34" charset="0"/>
                <a:cs typeface="Arial" panose="020B0604020202020204" pitchFamily="34" charset="0"/>
              </a:rPr>
              <a:t>making</a:t>
            </a:r>
            <a:r>
              <a:rPr sz="2000" spc="-2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sz="2000" spc="-3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64" dirty="0">
                <a:latin typeface="Arial" panose="020B0604020202020204" pitchFamily="34" charset="0"/>
                <a:cs typeface="Arial" panose="020B0604020202020204" pitchFamily="34" charset="0"/>
              </a:rPr>
              <a:t>21%</a:t>
            </a:r>
            <a:r>
              <a:rPr sz="2000" spc="-7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000" spc="-11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7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population.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10" marR="198638" indent="-261473">
              <a:lnSpc>
                <a:spcPct val="83300"/>
              </a:lnSpc>
              <a:spcBef>
                <a:spcPts val="585"/>
              </a:spcBef>
              <a:buClr>
                <a:srgbClr val="333333"/>
              </a:buClr>
              <a:buChar char="•"/>
              <a:tabLst>
                <a:tab pos="274310" algn="l"/>
              </a:tabLst>
            </a:pPr>
            <a:r>
              <a:rPr sz="2000" spc="-37" dirty="0">
                <a:latin typeface="Arial" panose="020B0604020202020204" pitchFamily="34" charset="0"/>
                <a:cs typeface="Arial" panose="020B0604020202020204" pitchFamily="34" charset="0"/>
              </a:rPr>
              <a:t>147%</a:t>
            </a:r>
            <a:r>
              <a:rPr sz="2000" spc="-7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43" dirty="0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sz="2000" spc="-6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000" spc="-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000" spc="-3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65+</a:t>
            </a:r>
            <a:r>
              <a:rPr sz="2000" spc="-3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1" dirty="0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sz="2000" spc="-3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sz="2000" spc="-3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(compared</a:t>
            </a:r>
            <a:r>
              <a:rPr sz="2000" spc="-3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000" spc="-3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sz="2000" spc="-3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49%</a:t>
            </a:r>
            <a:r>
              <a:rPr sz="2000" spc="-3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sz="2000" spc="-3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000" spc="-3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7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0" spc="-21" dirty="0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sz="2000" spc="-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population).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10" indent="-260797">
              <a:spcBef>
                <a:spcPts val="207"/>
              </a:spcBef>
              <a:buClr>
                <a:srgbClr val="333333"/>
              </a:buClr>
              <a:buSzPct val="90322"/>
              <a:buChar char="•"/>
              <a:tabLst>
                <a:tab pos="274310" algn="l"/>
              </a:tabLst>
            </a:pPr>
            <a:r>
              <a:rPr sz="2000" spc="-101" dirty="0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sz="2000" spc="-7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69" dirty="0">
                <a:latin typeface="Arial" panose="020B0604020202020204" pitchFamily="34" charset="0"/>
                <a:cs typeface="Arial" panose="020B0604020202020204" pitchFamily="34" charset="0"/>
              </a:rPr>
              <a:t>seniors</a:t>
            </a:r>
            <a:r>
              <a:rPr sz="2000" spc="-7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1" dirty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sz="2000" spc="-6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74" dirty="0">
                <a:latin typeface="Arial" panose="020B0604020202020204" pitchFamily="34" charset="0"/>
                <a:cs typeface="Arial" panose="020B0604020202020204" pitchFamily="34" charset="0"/>
              </a:rPr>
              <a:t>legal </a:t>
            </a:r>
            <a:r>
              <a:rPr sz="2000" spc="-21" dirty="0"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34"/>
              </a:spcBef>
              <a:buClr>
                <a:srgbClr val="333333"/>
              </a:buClr>
              <a:buFont typeface="Microsoft Sans Serif"/>
              <a:buChar char="•"/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513" marR="5405">
              <a:lnSpc>
                <a:spcPct val="83300"/>
              </a:lnSpc>
            </a:pPr>
            <a:r>
              <a:rPr sz="2000" b="1" spc="-48" dirty="0">
                <a:latin typeface="Arial" panose="020B0604020202020204" pitchFamily="34" charset="0"/>
                <a:cs typeface="Arial" panose="020B0604020202020204" pitchFamily="34" charset="0"/>
              </a:rPr>
              <a:t>Estate</a:t>
            </a:r>
            <a:r>
              <a:rPr sz="2000" b="1" spc="-21" dirty="0">
                <a:latin typeface="Arial" panose="020B0604020202020204" pitchFamily="34" charset="0"/>
                <a:cs typeface="Arial" panose="020B0604020202020204" pitchFamily="34" charset="0"/>
              </a:rPr>
              <a:t> planning</a:t>
            </a:r>
            <a:r>
              <a:rPr sz="2000" b="1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27" dirty="0">
                <a:latin typeface="Arial" panose="020B0604020202020204" pitchFamily="34" charset="0"/>
                <a:cs typeface="Arial" panose="020B0604020202020204" pitchFamily="34" charset="0"/>
              </a:rPr>
              <a:t>alone</a:t>
            </a:r>
            <a:r>
              <a:rPr sz="2000" b="1" spc="-1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1" dirty="0">
                <a:latin typeface="Arial" panose="020B0604020202020204" pitchFamily="34" charset="0"/>
                <a:cs typeface="Arial" panose="020B0604020202020204" pitchFamily="34" charset="0"/>
              </a:rPr>
              <a:t>isnʼt</a:t>
            </a:r>
            <a:r>
              <a:rPr sz="2000" b="1" spc="-11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1" dirty="0">
                <a:latin typeface="Arial" panose="020B0604020202020204" pitchFamily="34" charset="0"/>
                <a:cs typeface="Arial" panose="020B0604020202020204" pitchFamily="34" charset="0"/>
              </a:rPr>
              <a:t>enough—</a:t>
            </a:r>
            <a:r>
              <a:rPr sz="2000" b="1" spc="-21" dirty="0">
                <a:latin typeface="Arial" panose="020B0604020202020204" pitchFamily="34" charset="0"/>
                <a:cs typeface="Arial" panose="020B0604020202020204" pitchFamily="34" charset="0"/>
              </a:rPr>
              <a:t>families</a:t>
            </a:r>
            <a:r>
              <a:rPr sz="2000" b="1" spc="-1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21" dirty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sz="2000" b="1" spc="-11" dirty="0">
                <a:latin typeface="Arial" panose="020B0604020202020204" pitchFamily="34" charset="0"/>
                <a:cs typeface="Arial" panose="020B0604020202020204" pitchFamily="34" charset="0"/>
              </a:rPr>
              <a:t> Medicaid</a:t>
            </a:r>
            <a:r>
              <a:rPr sz="2000" b="1" spc="-1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21" dirty="0"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r>
              <a:rPr sz="2000" b="1" spc="-1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2000" b="1" spc="-11" dirty="0">
                <a:latin typeface="Arial" panose="020B0604020202020204" pitchFamily="34" charset="0"/>
                <a:cs typeface="Arial" panose="020B0604020202020204" pitchFamily="34" charset="0"/>
              </a:rPr>
              <a:t> long-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r>
              <a:rPr sz="2000" b="1" spc="-3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1" dirty="0">
                <a:latin typeface="Arial" panose="020B0604020202020204" pitchFamily="34" charset="0"/>
                <a:cs typeface="Arial" panose="020B0604020202020204" pitchFamily="34" charset="0"/>
              </a:rPr>
              <a:t>care.</a:t>
            </a: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319"/>
              </a:spcBef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10" marR="283093" indent="-261473">
              <a:lnSpc>
                <a:spcPct val="76600"/>
              </a:lnSpc>
              <a:buClr>
                <a:srgbClr val="333333"/>
              </a:buClr>
              <a:buChar char="•"/>
              <a:tabLst>
                <a:tab pos="274310" algn="l"/>
              </a:tabLst>
            </a:pP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0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1" dirty="0">
                <a:latin typeface="Arial" panose="020B0604020202020204" pitchFamily="34" charset="0"/>
                <a:cs typeface="Arial" panose="020B0604020202020204" pitchFamily="34" charset="0"/>
              </a:rPr>
              <a:t>legal</a:t>
            </a:r>
            <a:r>
              <a:rPr sz="2000" spc="-4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000" spc="-4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  <a:r>
              <a:rPr sz="2000" spc="-4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1" dirty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sz="2000" spc="-4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000" spc="-4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aging</a:t>
            </a:r>
            <a:r>
              <a:rPr sz="2000" spc="-4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1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2000" spc="-4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74" dirty="0"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r>
              <a:rPr sz="2000" spc="-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000" spc="-4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constantly changing.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10" indent="-260797">
              <a:spcBef>
                <a:spcPts val="176"/>
              </a:spcBef>
              <a:buClr>
                <a:srgbClr val="333333"/>
              </a:buClr>
              <a:buSzPct val="90322"/>
              <a:buChar char="•"/>
              <a:tabLst>
                <a:tab pos="274310" algn="l"/>
              </a:tabLst>
            </a:pPr>
            <a:r>
              <a:rPr sz="2000" spc="-101" dirty="0">
                <a:latin typeface="Arial" panose="020B0604020202020204" pitchFamily="34" charset="0"/>
                <a:cs typeface="Arial" panose="020B0604020202020204" pitchFamily="34" charset="0"/>
              </a:rPr>
              <a:t>Elder</a:t>
            </a:r>
            <a:r>
              <a:rPr sz="2000" spc="-106" dirty="0">
                <a:latin typeface="Arial" panose="020B0604020202020204" pitchFamily="34" charset="0"/>
                <a:cs typeface="Arial" panose="020B0604020202020204" pitchFamily="34" charset="0"/>
              </a:rPr>
              <a:t> Law</a:t>
            </a:r>
            <a:r>
              <a:rPr sz="2000" spc="-10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9" dirty="0">
                <a:latin typeface="Arial" panose="020B0604020202020204" pitchFamily="34" charset="0"/>
                <a:cs typeface="Arial" panose="020B0604020202020204" pitchFamily="34" charset="0"/>
              </a:rPr>
              <a:t>attorneys</a:t>
            </a:r>
            <a:r>
              <a:rPr sz="2000" spc="-10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96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2000" spc="-10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3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000" spc="-10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69" dirty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sz="2000" spc="-10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1" dirty="0">
                <a:latin typeface="Arial" panose="020B0604020202020204" pitchFamily="34" charset="0"/>
                <a:cs typeface="Arial" panose="020B0604020202020204" pitchFamily="34" charset="0"/>
              </a:rPr>
              <a:t>demand—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opportunity.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32444" y="0"/>
            <a:ext cx="2736442" cy="684110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4979937" y="5934626"/>
            <a:ext cx="340360" cy="196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3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16205">
              <a:lnSpc>
                <a:spcPts val="1455"/>
              </a:lnSpc>
            </a:pPr>
            <a:fld id="{81D60167-4931-47E6-BA6A-407CBD079E47}" type="slidenum">
              <a:rPr lang="en-US" spc="-50" smtClean="0"/>
              <a:pPr marL="116205">
                <a:lnSpc>
                  <a:spcPts val="1455"/>
                </a:lnSpc>
              </a:pPr>
              <a:t>3</a:t>
            </a:fld>
            <a:endParaRPr spc="-5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4991" y="625445"/>
            <a:ext cx="11189013" cy="936575"/>
          </a:xfrm>
          <a:prstGeom prst="rect">
            <a:avLst/>
          </a:prstGeom>
        </p:spPr>
        <p:txBody>
          <a:bodyPr vert="horz" wrap="square" lIns="0" tIns="199997" rIns="0" bIns="0" rtlCol="0" anchor="ctr">
            <a:spAutoFit/>
          </a:bodyPr>
          <a:lstStyle/>
          <a:p>
            <a:pPr marL="2749855" marR="5405">
              <a:lnSpc>
                <a:spcPct val="79600"/>
              </a:lnSpc>
              <a:spcBef>
                <a:spcPts val="1575"/>
              </a:spcBef>
            </a:pPr>
            <a:r>
              <a:rPr spc="53" dirty="0"/>
              <a:t>Why</a:t>
            </a:r>
            <a:r>
              <a:rPr spc="-553" dirty="0"/>
              <a:t> </a:t>
            </a:r>
            <a:r>
              <a:rPr spc="-11" dirty="0"/>
              <a:t>Medicaid Planning</a:t>
            </a:r>
            <a:r>
              <a:rPr sz="5746" spc="-11" dirty="0"/>
              <a:t>?</a:t>
            </a:r>
            <a:endParaRPr sz="5746"/>
          </a:p>
        </p:txBody>
      </p:sp>
      <p:sp>
        <p:nvSpPr>
          <p:cNvPr id="3" name="object 3"/>
          <p:cNvSpPr txBox="1"/>
          <p:nvPr/>
        </p:nvSpPr>
        <p:spPr>
          <a:xfrm>
            <a:off x="4298942" y="1803785"/>
            <a:ext cx="6220848" cy="1069739"/>
          </a:xfrm>
          <a:prstGeom prst="rect">
            <a:avLst/>
          </a:prstGeom>
        </p:spPr>
        <p:txBody>
          <a:bodyPr vert="horz" wrap="square" lIns="0" tIns="119593" rIns="0" bIns="0" rtlCol="0">
            <a:spAutoFit/>
          </a:bodyPr>
          <a:lstStyle/>
          <a:p>
            <a:pPr marL="13513" marR="5405">
              <a:lnSpc>
                <a:spcPts val="3671"/>
              </a:lnSpc>
              <a:spcBef>
                <a:spcPts val="942"/>
              </a:spcBef>
            </a:pPr>
            <a:r>
              <a:rPr sz="3777" spc="-112" dirty="0">
                <a:latin typeface="Microsoft Sans Serif"/>
                <a:cs typeface="Microsoft Sans Serif"/>
              </a:rPr>
              <a:t>The</a:t>
            </a:r>
            <a:r>
              <a:rPr sz="3777" spc="-144" dirty="0">
                <a:latin typeface="Microsoft Sans Serif"/>
                <a:cs typeface="Microsoft Sans Serif"/>
              </a:rPr>
              <a:t> </a:t>
            </a:r>
            <a:r>
              <a:rPr sz="3777" spc="-69" dirty="0">
                <a:latin typeface="Microsoft Sans Serif"/>
                <a:cs typeface="Microsoft Sans Serif"/>
              </a:rPr>
              <a:t>Long</a:t>
            </a:r>
            <a:r>
              <a:rPr sz="3671" spc="-69" dirty="0">
                <a:latin typeface="Microsoft Sans Serif"/>
                <a:cs typeface="Microsoft Sans Serif"/>
              </a:rPr>
              <a:t>-</a:t>
            </a:r>
            <a:r>
              <a:rPr sz="3777" spc="-154" dirty="0">
                <a:latin typeface="Microsoft Sans Serif"/>
                <a:cs typeface="Microsoft Sans Serif"/>
              </a:rPr>
              <a:t>Term</a:t>
            </a:r>
            <a:r>
              <a:rPr sz="3777" spc="-138" dirty="0">
                <a:latin typeface="Microsoft Sans Serif"/>
                <a:cs typeface="Microsoft Sans Serif"/>
              </a:rPr>
              <a:t> </a:t>
            </a:r>
            <a:r>
              <a:rPr sz="3777" spc="-160" dirty="0">
                <a:latin typeface="Microsoft Sans Serif"/>
                <a:cs typeface="Microsoft Sans Serif"/>
              </a:rPr>
              <a:t>Care</a:t>
            </a:r>
            <a:r>
              <a:rPr sz="3777" spc="-144" dirty="0">
                <a:latin typeface="Microsoft Sans Serif"/>
                <a:cs typeface="Microsoft Sans Serif"/>
              </a:rPr>
              <a:t> </a:t>
            </a:r>
            <a:r>
              <a:rPr sz="3777" spc="-43" dirty="0">
                <a:latin typeface="Microsoft Sans Serif"/>
                <a:cs typeface="Microsoft Sans Serif"/>
              </a:rPr>
              <a:t>Crisis</a:t>
            </a:r>
            <a:r>
              <a:rPr sz="3777" spc="-144" dirty="0">
                <a:latin typeface="Microsoft Sans Serif"/>
                <a:cs typeface="Microsoft Sans Serif"/>
              </a:rPr>
              <a:t> </a:t>
            </a:r>
            <a:r>
              <a:rPr sz="3777" spc="-27" dirty="0">
                <a:latin typeface="Microsoft Sans Serif"/>
                <a:cs typeface="Microsoft Sans Serif"/>
              </a:rPr>
              <a:t>No </a:t>
            </a:r>
            <a:r>
              <a:rPr sz="3777" spc="-202" dirty="0">
                <a:latin typeface="Microsoft Sans Serif"/>
                <a:cs typeface="Microsoft Sans Serif"/>
              </a:rPr>
              <a:t>One</a:t>
            </a:r>
            <a:r>
              <a:rPr sz="3777" spc="-144" dirty="0">
                <a:latin typeface="Microsoft Sans Serif"/>
                <a:cs typeface="Microsoft Sans Serif"/>
              </a:rPr>
              <a:t> </a:t>
            </a:r>
            <a:r>
              <a:rPr sz="3777" spc="-96" dirty="0">
                <a:latin typeface="Microsoft Sans Serif"/>
                <a:cs typeface="Microsoft Sans Serif"/>
              </a:rPr>
              <a:t>Is</a:t>
            </a:r>
            <a:r>
              <a:rPr sz="3777" spc="-138" dirty="0">
                <a:latin typeface="Microsoft Sans Serif"/>
                <a:cs typeface="Microsoft Sans Serif"/>
              </a:rPr>
              <a:t> </a:t>
            </a:r>
            <a:r>
              <a:rPr sz="3777" spc="-170" dirty="0">
                <a:latin typeface="Microsoft Sans Serif"/>
                <a:cs typeface="Microsoft Sans Serif"/>
              </a:rPr>
              <a:t>Ready</a:t>
            </a:r>
            <a:r>
              <a:rPr sz="3777" spc="-138" dirty="0">
                <a:latin typeface="Microsoft Sans Serif"/>
                <a:cs typeface="Microsoft Sans Serif"/>
              </a:rPr>
              <a:t> </a:t>
            </a:r>
            <a:r>
              <a:rPr sz="3777" spc="-27" dirty="0">
                <a:latin typeface="Microsoft Sans Serif"/>
                <a:cs typeface="Microsoft Sans Serif"/>
              </a:rPr>
              <a:t>For</a:t>
            </a:r>
            <a:endParaRPr sz="3777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63599" y="3115289"/>
            <a:ext cx="3325742" cy="2556461"/>
          </a:xfrm>
          <a:prstGeom prst="rect">
            <a:avLst/>
          </a:prstGeom>
        </p:spPr>
        <p:txBody>
          <a:bodyPr vert="horz" wrap="square" lIns="0" tIns="71620" rIns="0" bIns="0" rtlCol="0">
            <a:spAutoFit/>
          </a:bodyPr>
          <a:lstStyle/>
          <a:p>
            <a:pPr marL="274310" marR="5405" indent="-261473">
              <a:lnSpc>
                <a:spcPct val="76600"/>
              </a:lnSpc>
              <a:spcBef>
                <a:spcPts val="564"/>
              </a:spcBef>
              <a:buClr>
                <a:srgbClr val="333333"/>
              </a:buClr>
              <a:buChar char="•"/>
              <a:tabLst>
                <a:tab pos="274310" algn="l"/>
              </a:tabLst>
            </a:pPr>
            <a:r>
              <a:rPr spc="-43" dirty="0">
                <a:latin typeface="Microsoft Sans Serif"/>
                <a:cs typeface="Microsoft Sans Serif"/>
              </a:rPr>
              <a:t>Weʼre</a:t>
            </a:r>
            <a:r>
              <a:rPr spc="-48" dirty="0">
                <a:latin typeface="Microsoft Sans Serif"/>
                <a:cs typeface="Microsoft Sans Serif"/>
              </a:rPr>
              <a:t> </a:t>
            </a:r>
            <a:r>
              <a:rPr dirty="0">
                <a:latin typeface="Microsoft Sans Serif"/>
                <a:cs typeface="Microsoft Sans Serif"/>
              </a:rPr>
              <a:t>better</a:t>
            </a:r>
            <a:r>
              <a:rPr spc="-43" dirty="0">
                <a:latin typeface="Microsoft Sans Serif"/>
                <a:cs typeface="Microsoft Sans Serif"/>
              </a:rPr>
              <a:t> </a:t>
            </a:r>
            <a:r>
              <a:rPr dirty="0">
                <a:latin typeface="Microsoft Sans Serif"/>
                <a:cs typeface="Microsoft Sans Serif"/>
              </a:rPr>
              <a:t>at</a:t>
            </a:r>
            <a:r>
              <a:rPr spc="-43" dirty="0">
                <a:latin typeface="Microsoft Sans Serif"/>
                <a:cs typeface="Microsoft Sans Serif"/>
              </a:rPr>
              <a:t> </a:t>
            </a:r>
            <a:r>
              <a:rPr spc="-32" dirty="0">
                <a:latin typeface="Microsoft Sans Serif"/>
                <a:cs typeface="Microsoft Sans Serif"/>
              </a:rPr>
              <a:t>managing</a:t>
            </a:r>
            <a:r>
              <a:rPr spc="-43" dirty="0">
                <a:latin typeface="Microsoft Sans Serif"/>
                <a:cs typeface="Microsoft Sans Serif"/>
              </a:rPr>
              <a:t> </a:t>
            </a:r>
            <a:r>
              <a:rPr spc="-11" dirty="0">
                <a:latin typeface="Microsoft Sans Serif"/>
                <a:cs typeface="Microsoft Sans Serif"/>
              </a:rPr>
              <a:t>chronic </a:t>
            </a:r>
            <a:r>
              <a:rPr spc="-80" dirty="0">
                <a:latin typeface="Microsoft Sans Serif"/>
                <a:cs typeface="Microsoft Sans Serif"/>
              </a:rPr>
              <a:t>diseases</a:t>
            </a:r>
            <a:r>
              <a:rPr spc="-53" dirty="0">
                <a:latin typeface="Microsoft Sans Serif"/>
                <a:cs typeface="Microsoft Sans Serif"/>
              </a:rPr>
              <a:t> </a:t>
            </a:r>
            <a:r>
              <a:rPr spc="-11" dirty="0">
                <a:latin typeface="Microsoft Sans Serif"/>
                <a:cs typeface="Microsoft Sans Serif"/>
              </a:rPr>
              <a:t>than</a:t>
            </a:r>
            <a:r>
              <a:rPr spc="-80" dirty="0">
                <a:latin typeface="Microsoft Sans Serif"/>
                <a:cs typeface="Microsoft Sans Serif"/>
              </a:rPr>
              <a:t> </a:t>
            </a:r>
            <a:r>
              <a:rPr spc="-11" dirty="0">
                <a:latin typeface="Microsoft Sans Serif"/>
                <a:cs typeface="Microsoft Sans Serif"/>
              </a:rPr>
              <a:t>ever</a:t>
            </a:r>
            <a:r>
              <a:rPr spc="-43" dirty="0">
                <a:latin typeface="Microsoft Sans Serif"/>
                <a:cs typeface="Microsoft Sans Serif"/>
              </a:rPr>
              <a:t> </a:t>
            </a:r>
            <a:r>
              <a:rPr spc="-11" dirty="0">
                <a:latin typeface="Microsoft Sans Serif"/>
                <a:cs typeface="Microsoft Sans Serif"/>
              </a:rPr>
              <a:t>before.</a:t>
            </a:r>
            <a:endParaRPr dirty="0">
              <a:latin typeface="Microsoft Sans Serif"/>
              <a:cs typeface="Microsoft Sans Serif"/>
            </a:endParaRPr>
          </a:p>
          <a:p>
            <a:pPr marL="274310" marR="235122" indent="-261473">
              <a:lnSpc>
                <a:spcPct val="77900"/>
              </a:lnSpc>
              <a:spcBef>
                <a:spcPts val="729"/>
              </a:spcBef>
              <a:buClr>
                <a:srgbClr val="333333"/>
              </a:buClr>
              <a:buChar char="•"/>
              <a:tabLst>
                <a:tab pos="274310" algn="l"/>
              </a:tabLst>
            </a:pPr>
            <a:r>
              <a:rPr spc="-27" dirty="0">
                <a:latin typeface="Microsoft Sans Serif"/>
                <a:cs typeface="Microsoft Sans Serif"/>
              </a:rPr>
              <a:t>Alzheimerʼs alone</a:t>
            </a:r>
            <a:r>
              <a:rPr spc="-21" dirty="0">
                <a:latin typeface="Microsoft Sans Serif"/>
                <a:cs typeface="Microsoft Sans Serif"/>
              </a:rPr>
              <a:t> </a:t>
            </a:r>
            <a:r>
              <a:rPr dirty="0">
                <a:latin typeface="Microsoft Sans Serif"/>
                <a:cs typeface="Microsoft Sans Serif"/>
              </a:rPr>
              <a:t>will</a:t>
            </a:r>
            <a:r>
              <a:rPr spc="-27" dirty="0">
                <a:latin typeface="Microsoft Sans Serif"/>
                <a:cs typeface="Microsoft Sans Serif"/>
              </a:rPr>
              <a:t> </a:t>
            </a:r>
            <a:r>
              <a:rPr dirty="0">
                <a:latin typeface="Microsoft Sans Serif"/>
                <a:cs typeface="Microsoft Sans Serif"/>
              </a:rPr>
              <a:t>affect</a:t>
            </a:r>
            <a:r>
              <a:rPr spc="-21" dirty="0">
                <a:latin typeface="Microsoft Sans Serif"/>
                <a:cs typeface="Microsoft Sans Serif"/>
              </a:rPr>
              <a:t> </a:t>
            </a:r>
            <a:r>
              <a:rPr spc="-27" dirty="0">
                <a:latin typeface="Microsoft Sans Serif"/>
                <a:cs typeface="Microsoft Sans Serif"/>
              </a:rPr>
              <a:t>16 </a:t>
            </a:r>
            <a:r>
              <a:rPr spc="-48" dirty="0">
                <a:latin typeface="Microsoft Sans Serif"/>
                <a:cs typeface="Microsoft Sans Serif"/>
              </a:rPr>
              <a:t>million</a:t>
            </a:r>
            <a:r>
              <a:rPr spc="-64" dirty="0">
                <a:latin typeface="Microsoft Sans Serif"/>
                <a:cs typeface="Microsoft Sans Serif"/>
              </a:rPr>
              <a:t> </a:t>
            </a:r>
            <a:r>
              <a:rPr spc="-11" dirty="0">
                <a:latin typeface="Microsoft Sans Serif"/>
                <a:cs typeface="Microsoft Sans Serif"/>
              </a:rPr>
              <a:t>people</a:t>
            </a:r>
            <a:r>
              <a:rPr spc="-59" dirty="0">
                <a:latin typeface="Microsoft Sans Serif"/>
                <a:cs typeface="Microsoft Sans Serif"/>
              </a:rPr>
              <a:t> </a:t>
            </a:r>
            <a:r>
              <a:rPr dirty="0">
                <a:latin typeface="Microsoft Sans Serif"/>
                <a:cs typeface="Microsoft Sans Serif"/>
              </a:rPr>
              <a:t>by</a:t>
            </a:r>
            <a:r>
              <a:rPr spc="-43" dirty="0">
                <a:latin typeface="Microsoft Sans Serif"/>
                <a:cs typeface="Microsoft Sans Serif"/>
              </a:rPr>
              <a:t> </a:t>
            </a:r>
            <a:r>
              <a:rPr spc="-21" dirty="0">
                <a:latin typeface="Microsoft Sans Serif"/>
                <a:cs typeface="Microsoft Sans Serif"/>
              </a:rPr>
              <a:t>2050.</a:t>
            </a:r>
            <a:endParaRPr dirty="0">
              <a:latin typeface="Microsoft Sans Serif"/>
              <a:cs typeface="Microsoft Sans Serif"/>
            </a:endParaRPr>
          </a:p>
          <a:p>
            <a:pPr marL="274310" marR="129723" indent="-261473">
              <a:lnSpc>
                <a:spcPct val="76600"/>
              </a:lnSpc>
              <a:spcBef>
                <a:spcPts val="638"/>
              </a:spcBef>
              <a:buClr>
                <a:srgbClr val="333333"/>
              </a:buClr>
              <a:buSzPct val="90322"/>
              <a:buChar char="•"/>
              <a:tabLst>
                <a:tab pos="274310" algn="l"/>
              </a:tabLst>
            </a:pPr>
            <a:r>
              <a:rPr spc="-149" dirty="0">
                <a:latin typeface="Microsoft Sans Serif"/>
                <a:cs typeface="Microsoft Sans Serif"/>
              </a:rPr>
              <a:t>One</a:t>
            </a:r>
            <a:r>
              <a:rPr spc="-80" dirty="0">
                <a:latin typeface="Microsoft Sans Serif"/>
                <a:cs typeface="Microsoft Sans Serif"/>
              </a:rPr>
              <a:t> </a:t>
            </a:r>
            <a:r>
              <a:rPr spc="-74" dirty="0">
                <a:latin typeface="Microsoft Sans Serif"/>
                <a:cs typeface="Microsoft Sans Serif"/>
              </a:rPr>
              <a:t>person</a:t>
            </a:r>
            <a:r>
              <a:rPr spc="-80" dirty="0">
                <a:latin typeface="Microsoft Sans Serif"/>
                <a:cs typeface="Microsoft Sans Serif"/>
              </a:rPr>
              <a:t> </a:t>
            </a:r>
            <a:r>
              <a:rPr spc="-43" dirty="0">
                <a:latin typeface="Microsoft Sans Serif"/>
                <a:cs typeface="Microsoft Sans Serif"/>
              </a:rPr>
              <a:t>is</a:t>
            </a:r>
            <a:r>
              <a:rPr spc="-80" dirty="0">
                <a:latin typeface="Microsoft Sans Serif"/>
                <a:cs typeface="Microsoft Sans Serif"/>
              </a:rPr>
              <a:t> </a:t>
            </a:r>
            <a:r>
              <a:rPr spc="-85" dirty="0">
                <a:latin typeface="Microsoft Sans Serif"/>
                <a:cs typeface="Microsoft Sans Serif"/>
              </a:rPr>
              <a:t>diagnosed</a:t>
            </a:r>
            <a:r>
              <a:rPr spc="-80" dirty="0">
                <a:latin typeface="Microsoft Sans Serif"/>
                <a:cs typeface="Microsoft Sans Serif"/>
              </a:rPr>
              <a:t> </a:t>
            </a:r>
            <a:r>
              <a:rPr spc="-21" dirty="0">
                <a:latin typeface="Microsoft Sans Serif"/>
                <a:cs typeface="Microsoft Sans Serif"/>
              </a:rPr>
              <a:t>every </a:t>
            </a:r>
            <a:r>
              <a:rPr dirty="0">
                <a:latin typeface="Microsoft Sans Serif"/>
                <a:cs typeface="Microsoft Sans Serif"/>
              </a:rPr>
              <a:t>66 </a:t>
            </a:r>
            <a:r>
              <a:rPr spc="-80" dirty="0">
                <a:latin typeface="Microsoft Sans Serif"/>
                <a:cs typeface="Microsoft Sans Serif"/>
              </a:rPr>
              <a:t>seconds</a:t>
            </a:r>
            <a:r>
              <a:rPr spc="-43" dirty="0">
                <a:latin typeface="Microsoft Sans Serif"/>
                <a:cs typeface="Microsoft Sans Serif"/>
              </a:rPr>
              <a:t> </a:t>
            </a:r>
            <a:r>
              <a:rPr spc="-11" dirty="0">
                <a:latin typeface="Microsoft Sans Serif"/>
                <a:cs typeface="Microsoft Sans Serif"/>
              </a:rPr>
              <a:t>today.</a:t>
            </a:r>
            <a:endParaRPr dirty="0">
              <a:latin typeface="Microsoft Sans Serif"/>
              <a:cs typeface="Microsoft Sans Serif"/>
            </a:endParaRPr>
          </a:p>
          <a:p>
            <a:pPr marL="274310" marR="61483" indent="-261473">
              <a:lnSpc>
                <a:spcPct val="76600"/>
              </a:lnSpc>
              <a:spcBef>
                <a:spcPts val="718"/>
              </a:spcBef>
              <a:buClr>
                <a:srgbClr val="333333"/>
              </a:buClr>
              <a:buChar char="•"/>
              <a:tabLst>
                <a:tab pos="274310" algn="l"/>
              </a:tabLst>
            </a:pPr>
            <a:r>
              <a:rPr dirty="0">
                <a:latin typeface="Microsoft Sans Serif"/>
                <a:cs typeface="Microsoft Sans Serif"/>
              </a:rPr>
              <a:t>In</a:t>
            </a:r>
            <a:r>
              <a:rPr spc="-11" dirty="0">
                <a:latin typeface="Microsoft Sans Serif"/>
                <a:cs typeface="Microsoft Sans Serif"/>
              </a:rPr>
              <a:t> </a:t>
            </a:r>
            <a:r>
              <a:rPr dirty="0">
                <a:latin typeface="Microsoft Sans Serif"/>
                <a:cs typeface="Microsoft Sans Serif"/>
              </a:rPr>
              <a:t>2050,</a:t>
            </a:r>
            <a:r>
              <a:rPr spc="-5" dirty="0">
                <a:latin typeface="Microsoft Sans Serif"/>
                <a:cs typeface="Microsoft Sans Serif"/>
              </a:rPr>
              <a:t> </a:t>
            </a:r>
            <a:r>
              <a:rPr spc="-101" dirty="0">
                <a:latin typeface="Microsoft Sans Serif"/>
                <a:cs typeface="Microsoft Sans Serif"/>
              </a:rPr>
              <a:t>one</a:t>
            </a:r>
            <a:r>
              <a:rPr spc="-117" dirty="0">
                <a:latin typeface="Microsoft Sans Serif"/>
                <a:cs typeface="Microsoft Sans Serif"/>
              </a:rPr>
              <a:t> </a:t>
            </a:r>
            <a:r>
              <a:rPr spc="-74" dirty="0">
                <a:latin typeface="Microsoft Sans Serif"/>
                <a:cs typeface="Microsoft Sans Serif"/>
              </a:rPr>
              <a:t>diagnosis</a:t>
            </a:r>
            <a:r>
              <a:rPr spc="-112" dirty="0">
                <a:latin typeface="Microsoft Sans Serif"/>
                <a:cs typeface="Microsoft Sans Serif"/>
              </a:rPr>
              <a:t> </a:t>
            </a:r>
            <a:r>
              <a:rPr spc="-59" dirty="0">
                <a:latin typeface="Microsoft Sans Serif"/>
                <a:cs typeface="Microsoft Sans Serif"/>
              </a:rPr>
              <a:t>every</a:t>
            </a:r>
            <a:r>
              <a:rPr spc="-112" dirty="0">
                <a:latin typeface="Microsoft Sans Serif"/>
                <a:cs typeface="Microsoft Sans Serif"/>
              </a:rPr>
              <a:t> </a:t>
            </a:r>
            <a:r>
              <a:rPr spc="-27" dirty="0">
                <a:latin typeface="Microsoft Sans Serif"/>
                <a:cs typeface="Microsoft Sans Serif"/>
              </a:rPr>
              <a:t>33 </a:t>
            </a:r>
            <a:r>
              <a:rPr spc="-11" dirty="0">
                <a:latin typeface="Microsoft Sans Serif"/>
                <a:cs typeface="Microsoft Sans Serif"/>
              </a:rPr>
              <a:t>seconds.</a:t>
            </a:r>
            <a:endParaRPr dirty="0">
              <a:latin typeface="Microsoft Sans Serif"/>
              <a:cs typeface="Microsoft Sans Serif"/>
            </a:endParaRPr>
          </a:p>
          <a:p>
            <a:pPr marL="274310" indent="-260797">
              <a:spcBef>
                <a:spcPts val="176"/>
              </a:spcBef>
              <a:buClr>
                <a:srgbClr val="333333"/>
              </a:buClr>
              <a:buSzPct val="90322"/>
              <a:buChar char="•"/>
              <a:tabLst>
                <a:tab pos="274310" algn="l"/>
              </a:tabLst>
            </a:pPr>
            <a:r>
              <a:rPr spc="-101" dirty="0">
                <a:latin typeface="Microsoft Sans Serif"/>
                <a:cs typeface="Microsoft Sans Serif"/>
              </a:rPr>
              <a:t>The</a:t>
            </a:r>
            <a:r>
              <a:rPr spc="-80" dirty="0">
                <a:latin typeface="Microsoft Sans Serif"/>
                <a:cs typeface="Microsoft Sans Serif"/>
              </a:rPr>
              <a:t> </a:t>
            </a:r>
            <a:r>
              <a:rPr spc="-85" dirty="0">
                <a:latin typeface="Microsoft Sans Serif"/>
                <a:cs typeface="Microsoft Sans Serif"/>
              </a:rPr>
              <a:t>Cost</a:t>
            </a:r>
            <a:r>
              <a:rPr spc="-80" dirty="0">
                <a:latin typeface="Microsoft Sans Serif"/>
                <a:cs typeface="Microsoft Sans Serif"/>
              </a:rPr>
              <a:t> </a:t>
            </a:r>
            <a:r>
              <a:rPr spc="-43" dirty="0">
                <a:latin typeface="Microsoft Sans Serif"/>
                <a:cs typeface="Microsoft Sans Serif"/>
              </a:rPr>
              <a:t>is</a:t>
            </a:r>
            <a:r>
              <a:rPr spc="-74" dirty="0">
                <a:latin typeface="Microsoft Sans Serif"/>
                <a:cs typeface="Microsoft Sans Serif"/>
              </a:rPr>
              <a:t> </a:t>
            </a:r>
            <a:r>
              <a:rPr spc="-80" dirty="0">
                <a:latin typeface="Microsoft Sans Serif"/>
                <a:cs typeface="Microsoft Sans Serif"/>
              </a:rPr>
              <a:t>Crushing </a:t>
            </a:r>
            <a:r>
              <a:rPr spc="-11" dirty="0">
                <a:latin typeface="Microsoft Sans Serif"/>
                <a:cs typeface="Microsoft Sans Serif"/>
              </a:rPr>
              <a:t>Families</a:t>
            </a:r>
            <a:endParaRPr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22972" y="3159583"/>
            <a:ext cx="3707027" cy="2301456"/>
          </a:xfrm>
          <a:prstGeom prst="rect">
            <a:avLst/>
          </a:prstGeom>
        </p:spPr>
        <p:txBody>
          <a:bodyPr vert="horz" wrap="square" lIns="0" tIns="54729" rIns="0" bIns="0" rtlCol="0">
            <a:spAutoFit/>
          </a:bodyPr>
          <a:lstStyle/>
          <a:p>
            <a:pPr marL="274310" marR="5405" indent="-261473">
              <a:lnSpc>
                <a:spcPct val="83300"/>
              </a:lnSpc>
              <a:spcBef>
                <a:spcPts val="431"/>
              </a:spcBef>
              <a:buClr>
                <a:srgbClr val="333333"/>
              </a:buClr>
              <a:buChar char="•"/>
              <a:tabLst>
                <a:tab pos="274310" algn="l"/>
              </a:tabLst>
            </a:pPr>
            <a:r>
              <a:rPr spc="-27" dirty="0">
                <a:latin typeface="Microsoft Sans Serif"/>
                <a:cs typeface="Microsoft Sans Serif"/>
              </a:rPr>
              <a:t>Alzheimerʼs</a:t>
            </a:r>
            <a:r>
              <a:rPr spc="-48" dirty="0">
                <a:latin typeface="Microsoft Sans Serif"/>
                <a:cs typeface="Microsoft Sans Serif"/>
              </a:rPr>
              <a:t> </a:t>
            </a:r>
            <a:r>
              <a:rPr dirty="0">
                <a:latin typeface="Microsoft Sans Serif"/>
                <a:cs typeface="Microsoft Sans Serif"/>
              </a:rPr>
              <a:t>is</a:t>
            </a:r>
            <a:r>
              <a:rPr spc="-27" dirty="0">
                <a:latin typeface="Microsoft Sans Serif"/>
                <a:cs typeface="Microsoft Sans Serif"/>
              </a:rPr>
              <a:t> </a:t>
            </a:r>
            <a:r>
              <a:rPr dirty="0">
                <a:latin typeface="Microsoft Sans Serif"/>
                <a:cs typeface="Microsoft Sans Serif"/>
              </a:rPr>
              <a:t>the</a:t>
            </a:r>
            <a:r>
              <a:rPr spc="-27" dirty="0">
                <a:latin typeface="Microsoft Sans Serif"/>
                <a:cs typeface="Microsoft Sans Serif"/>
              </a:rPr>
              <a:t> </a:t>
            </a:r>
            <a:r>
              <a:rPr spc="-69" dirty="0">
                <a:latin typeface="Microsoft Sans Serif"/>
                <a:cs typeface="Microsoft Sans Serif"/>
              </a:rPr>
              <a:t>most</a:t>
            </a:r>
            <a:r>
              <a:rPr spc="-117" dirty="0">
                <a:latin typeface="Microsoft Sans Serif"/>
                <a:cs typeface="Microsoft Sans Serif"/>
              </a:rPr>
              <a:t> </a:t>
            </a:r>
            <a:r>
              <a:rPr spc="-53" dirty="0">
                <a:latin typeface="Microsoft Sans Serif"/>
                <a:cs typeface="Microsoft Sans Serif"/>
              </a:rPr>
              <a:t>expensive </a:t>
            </a:r>
            <a:r>
              <a:rPr spc="-27" dirty="0">
                <a:latin typeface="Microsoft Sans Serif"/>
                <a:cs typeface="Microsoft Sans Serif"/>
              </a:rPr>
              <a:t>disease</a:t>
            </a:r>
            <a:r>
              <a:rPr spc="-48" dirty="0">
                <a:latin typeface="Microsoft Sans Serif"/>
                <a:cs typeface="Microsoft Sans Serif"/>
              </a:rPr>
              <a:t> </a:t>
            </a:r>
            <a:r>
              <a:rPr dirty="0">
                <a:latin typeface="Microsoft Sans Serif"/>
                <a:cs typeface="Microsoft Sans Serif"/>
              </a:rPr>
              <a:t>in</a:t>
            </a:r>
            <a:r>
              <a:rPr spc="-48" dirty="0">
                <a:latin typeface="Microsoft Sans Serif"/>
                <a:cs typeface="Microsoft Sans Serif"/>
              </a:rPr>
              <a:t> </a:t>
            </a:r>
            <a:r>
              <a:rPr spc="-11" dirty="0">
                <a:latin typeface="Microsoft Sans Serif"/>
                <a:cs typeface="Microsoft Sans Serif"/>
              </a:rPr>
              <a:t>America.</a:t>
            </a:r>
            <a:endParaRPr dirty="0">
              <a:latin typeface="Microsoft Sans Serif"/>
              <a:cs typeface="Microsoft Sans Serif"/>
            </a:endParaRPr>
          </a:p>
          <a:p>
            <a:pPr marL="274310" indent="-260797">
              <a:lnSpc>
                <a:spcPts val="1575"/>
              </a:lnSpc>
              <a:spcBef>
                <a:spcPts val="367"/>
              </a:spcBef>
              <a:buClr>
                <a:srgbClr val="333333"/>
              </a:buClr>
              <a:buChar char="•"/>
              <a:tabLst>
                <a:tab pos="274310" algn="l"/>
              </a:tabLst>
            </a:pPr>
            <a:r>
              <a:rPr spc="-11" dirty="0">
                <a:latin typeface="Microsoft Sans Serif"/>
                <a:cs typeface="Microsoft Sans Serif"/>
              </a:rPr>
              <a:t>Nursing</a:t>
            </a:r>
            <a:r>
              <a:rPr spc="-69" dirty="0">
                <a:latin typeface="Microsoft Sans Serif"/>
                <a:cs typeface="Microsoft Sans Serif"/>
              </a:rPr>
              <a:t> </a:t>
            </a:r>
            <a:r>
              <a:rPr spc="-21" dirty="0">
                <a:latin typeface="Microsoft Sans Serif"/>
                <a:cs typeface="Microsoft Sans Serif"/>
              </a:rPr>
              <a:t>home</a:t>
            </a:r>
            <a:r>
              <a:rPr spc="-69" dirty="0">
                <a:latin typeface="Microsoft Sans Serif"/>
                <a:cs typeface="Microsoft Sans Serif"/>
              </a:rPr>
              <a:t> </a:t>
            </a:r>
            <a:r>
              <a:rPr dirty="0">
                <a:latin typeface="Microsoft Sans Serif"/>
                <a:cs typeface="Microsoft Sans Serif"/>
              </a:rPr>
              <a:t>care</a:t>
            </a:r>
            <a:r>
              <a:rPr spc="-69" dirty="0">
                <a:latin typeface="Microsoft Sans Serif"/>
                <a:cs typeface="Microsoft Sans Serif"/>
              </a:rPr>
              <a:t> </a:t>
            </a:r>
            <a:r>
              <a:rPr spc="-11" dirty="0">
                <a:latin typeface="Microsoft Sans Serif"/>
                <a:cs typeface="Microsoft Sans Serif"/>
              </a:rPr>
              <a:t>averages</a:t>
            </a:r>
            <a:endParaRPr dirty="0">
              <a:latin typeface="Microsoft Sans Serif"/>
              <a:cs typeface="Microsoft Sans Serif"/>
            </a:endParaRPr>
          </a:p>
          <a:p>
            <a:pPr marL="274310">
              <a:lnSpc>
                <a:spcPts val="1761"/>
              </a:lnSpc>
            </a:pPr>
            <a:r>
              <a:rPr dirty="0">
                <a:latin typeface="Microsoft Sans Serif"/>
                <a:cs typeface="Microsoft Sans Serif"/>
              </a:rPr>
              <a:t>$100,000+</a:t>
            </a:r>
            <a:r>
              <a:rPr spc="-53" dirty="0">
                <a:latin typeface="Microsoft Sans Serif"/>
                <a:cs typeface="Microsoft Sans Serif"/>
              </a:rPr>
              <a:t> </a:t>
            </a:r>
            <a:r>
              <a:rPr spc="-64" dirty="0">
                <a:latin typeface="Microsoft Sans Serif"/>
                <a:cs typeface="Microsoft Sans Serif"/>
              </a:rPr>
              <a:t>per</a:t>
            </a:r>
            <a:r>
              <a:rPr spc="-96" dirty="0">
                <a:latin typeface="Microsoft Sans Serif"/>
                <a:cs typeface="Microsoft Sans Serif"/>
              </a:rPr>
              <a:t> </a:t>
            </a:r>
            <a:r>
              <a:rPr spc="-69" dirty="0">
                <a:latin typeface="Microsoft Sans Serif"/>
                <a:cs typeface="Microsoft Sans Serif"/>
              </a:rPr>
              <a:t>year</a:t>
            </a:r>
            <a:r>
              <a:rPr spc="-21" dirty="0">
                <a:latin typeface="Microsoft Sans Serif"/>
                <a:cs typeface="Microsoft Sans Serif"/>
              </a:rPr>
              <a:t> </a:t>
            </a:r>
            <a:r>
              <a:rPr spc="-11" dirty="0">
                <a:latin typeface="Microsoft Sans Serif"/>
                <a:cs typeface="Microsoft Sans Serif"/>
              </a:rPr>
              <a:t>(and</a:t>
            </a:r>
            <a:r>
              <a:rPr spc="16" dirty="0">
                <a:latin typeface="Microsoft Sans Serif"/>
                <a:cs typeface="Microsoft Sans Serif"/>
              </a:rPr>
              <a:t> </a:t>
            </a:r>
            <a:r>
              <a:rPr spc="-11" dirty="0">
                <a:latin typeface="Microsoft Sans Serif"/>
                <a:cs typeface="Microsoft Sans Serif"/>
              </a:rPr>
              <a:t>rising).</a:t>
            </a:r>
            <a:endParaRPr dirty="0">
              <a:latin typeface="Microsoft Sans Serif"/>
              <a:cs typeface="Microsoft Sans Serif"/>
            </a:endParaRPr>
          </a:p>
          <a:p>
            <a:pPr marL="274310" marR="167559" indent="-261473">
              <a:lnSpc>
                <a:spcPct val="83300"/>
              </a:lnSpc>
              <a:spcBef>
                <a:spcPts val="505"/>
              </a:spcBef>
              <a:buClr>
                <a:srgbClr val="333333"/>
              </a:buClr>
              <a:buSzPct val="90322"/>
              <a:buChar char="•"/>
              <a:tabLst>
                <a:tab pos="274310" algn="l"/>
              </a:tabLst>
            </a:pPr>
            <a:r>
              <a:rPr spc="-80" dirty="0">
                <a:latin typeface="Microsoft Sans Serif"/>
                <a:cs typeface="Microsoft Sans Serif"/>
              </a:rPr>
              <a:t>Medicare</a:t>
            </a:r>
            <a:r>
              <a:rPr spc="-117" dirty="0">
                <a:latin typeface="Microsoft Sans Serif"/>
                <a:cs typeface="Microsoft Sans Serif"/>
              </a:rPr>
              <a:t> </a:t>
            </a:r>
            <a:r>
              <a:rPr spc="-27" dirty="0">
                <a:latin typeface="Microsoft Sans Serif"/>
                <a:cs typeface="Microsoft Sans Serif"/>
              </a:rPr>
              <a:t>wonʼt</a:t>
            </a:r>
            <a:r>
              <a:rPr spc="-112" dirty="0">
                <a:latin typeface="Microsoft Sans Serif"/>
                <a:cs typeface="Microsoft Sans Serif"/>
              </a:rPr>
              <a:t> </a:t>
            </a:r>
            <a:r>
              <a:rPr spc="-74" dirty="0">
                <a:latin typeface="Microsoft Sans Serif"/>
                <a:cs typeface="Microsoft Sans Serif"/>
              </a:rPr>
              <a:t>pay</a:t>
            </a:r>
            <a:r>
              <a:rPr spc="-48" dirty="0">
                <a:latin typeface="Microsoft Sans Serif"/>
                <a:cs typeface="Microsoft Sans Serif"/>
              </a:rPr>
              <a:t> </a:t>
            </a:r>
            <a:r>
              <a:rPr spc="-11" dirty="0">
                <a:latin typeface="Microsoft Sans Serif"/>
                <a:cs typeface="Microsoft Sans Serif"/>
              </a:rPr>
              <a:t>beyond</a:t>
            </a:r>
            <a:r>
              <a:rPr spc="-5" dirty="0">
                <a:latin typeface="Microsoft Sans Serif"/>
                <a:cs typeface="Microsoft Sans Serif"/>
              </a:rPr>
              <a:t> </a:t>
            </a:r>
            <a:r>
              <a:rPr spc="-27" dirty="0">
                <a:latin typeface="Microsoft Sans Serif"/>
                <a:cs typeface="Microsoft Sans Serif"/>
              </a:rPr>
              <a:t>100 </a:t>
            </a:r>
            <a:r>
              <a:rPr spc="-11" dirty="0">
                <a:latin typeface="Microsoft Sans Serif"/>
                <a:cs typeface="Microsoft Sans Serif"/>
              </a:rPr>
              <a:t>days</a:t>
            </a:r>
            <a:r>
              <a:rPr spc="-21" dirty="0">
                <a:latin typeface="Microsoft Sans Serif"/>
                <a:cs typeface="Microsoft Sans Serif"/>
              </a:rPr>
              <a:t> </a:t>
            </a:r>
            <a:r>
              <a:rPr dirty="0">
                <a:latin typeface="Microsoft Sans Serif"/>
                <a:cs typeface="Microsoft Sans Serif"/>
              </a:rPr>
              <a:t>of</a:t>
            </a:r>
            <a:r>
              <a:rPr spc="-21" dirty="0">
                <a:latin typeface="Microsoft Sans Serif"/>
                <a:cs typeface="Microsoft Sans Serif"/>
              </a:rPr>
              <a:t> </a:t>
            </a:r>
            <a:r>
              <a:rPr spc="-11" dirty="0">
                <a:latin typeface="Microsoft Sans Serif"/>
                <a:cs typeface="Microsoft Sans Serif"/>
              </a:rPr>
              <a:t>skilled</a:t>
            </a:r>
            <a:r>
              <a:rPr spc="-21" dirty="0">
                <a:latin typeface="Microsoft Sans Serif"/>
                <a:cs typeface="Microsoft Sans Serif"/>
              </a:rPr>
              <a:t> care.</a:t>
            </a:r>
            <a:endParaRPr dirty="0">
              <a:latin typeface="Microsoft Sans Serif"/>
              <a:cs typeface="Microsoft Sans Serif"/>
            </a:endParaRPr>
          </a:p>
          <a:p>
            <a:pPr marL="274310" marR="149992" indent="-261473">
              <a:lnSpc>
                <a:spcPct val="84100"/>
              </a:lnSpc>
              <a:spcBef>
                <a:spcPts val="601"/>
              </a:spcBef>
              <a:buClr>
                <a:srgbClr val="333333"/>
              </a:buClr>
              <a:buSzPct val="90322"/>
              <a:buChar char="•"/>
              <a:tabLst>
                <a:tab pos="274310" algn="l"/>
              </a:tabLst>
            </a:pPr>
            <a:r>
              <a:rPr spc="-59" dirty="0">
                <a:latin typeface="Microsoft Sans Serif"/>
                <a:cs typeface="Microsoft Sans Serif"/>
              </a:rPr>
              <a:t>Long-term</a:t>
            </a:r>
            <a:r>
              <a:rPr spc="-69" dirty="0">
                <a:latin typeface="Microsoft Sans Serif"/>
                <a:cs typeface="Microsoft Sans Serif"/>
              </a:rPr>
              <a:t> </a:t>
            </a:r>
            <a:r>
              <a:rPr spc="-80" dirty="0">
                <a:latin typeface="Microsoft Sans Serif"/>
                <a:cs typeface="Microsoft Sans Serif"/>
              </a:rPr>
              <a:t>care</a:t>
            </a:r>
            <a:r>
              <a:rPr spc="-64" dirty="0">
                <a:latin typeface="Microsoft Sans Serif"/>
                <a:cs typeface="Microsoft Sans Serif"/>
              </a:rPr>
              <a:t> </a:t>
            </a:r>
            <a:r>
              <a:rPr spc="-11" dirty="0">
                <a:latin typeface="Microsoft Sans Serif"/>
                <a:cs typeface="Microsoft Sans Serif"/>
              </a:rPr>
              <a:t>insurance? </a:t>
            </a:r>
            <a:r>
              <a:rPr spc="-37" dirty="0">
                <a:latin typeface="Microsoft Sans Serif"/>
                <a:cs typeface="Microsoft Sans Serif"/>
              </a:rPr>
              <a:t>Expensive</a:t>
            </a:r>
            <a:r>
              <a:rPr spc="-64" dirty="0">
                <a:latin typeface="Microsoft Sans Serif"/>
                <a:cs typeface="Microsoft Sans Serif"/>
              </a:rPr>
              <a:t> </a:t>
            </a:r>
            <a:r>
              <a:rPr spc="-11" dirty="0">
                <a:latin typeface="Microsoft Sans Serif"/>
                <a:cs typeface="Microsoft Sans Serif"/>
              </a:rPr>
              <a:t>and</a:t>
            </a:r>
            <a:r>
              <a:rPr spc="-74" dirty="0">
                <a:latin typeface="Microsoft Sans Serif"/>
                <a:cs typeface="Microsoft Sans Serif"/>
              </a:rPr>
              <a:t> </a:t>
            </a:r>
            <a:r>
              <a:rPr dirty="0">
                <a:latin typeface="Microsoft Sans Serif"/>
                <a:cs typeface="Microsoft Sans Serif"/>
              </a:rPr>
              <a:t>nearly</a:t>
            </a:r>
            <a:r>
              <a:rPr spc="-69" dirty="0">
                <a:latin typeface="Microsoft Sans Serif"/>
                <a:cs typeface="Microsoft Sans Serif"/>
              </a:rPr>
              <a:t> </a:t>
            </a:r>
            <a:r>
              <a:rPr spc="-11" dirty="0">
                <a:latin typeface="Microsoft Sans Serif"/>
                <a:cs typeface="Microsoft Sans Serif"/>
              </a:rPr>
              <a:t>impossible </a:t>
            </a:r>
            <a:r>
              <a:rPr dirty="0">
                <a:latin typeface="Microsoft Sans Serif"/>
                <a:cs typeface="Microsoft Sans Serif"/>
              </a:rPr>
              <a:t>to</a:t>
            </a:r>
            <a:r>
              <a:rPr spc="-16" dirty="0">
                <a:latin typeface="Microsoft Sans Serif"/>
                <a:cs typeface="Microsoft Sans Serif"/>
              </a:rPr>
              <a:t> </a:t>
            </a:r>
            <a:r>
              <a:rPr spc="-21" dirty="0">
                <a:latin typeface="Microsoft Sans Serif"/>
                <a:cs typeface="Microsoft Sans Serif"/>
              </a:rPr>
              <a:t>get.</a:t>
            </a:r>
            <a:endParaRPr dirty="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114" y="0"/>
            <a:ext cx="2736442" cy="6841107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4979937" y="5934626"/>
            <a:ext cx="340360" cy="196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3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16205">
              <a:lnSpc>
                <a:spcPts val="1455"/>
              </a:lnSpc>
            </a:pPr>
            <a:fld id="{81D60167-4931-47E6-BA6A-407CBD079E47}" type="slidenum">
              <a:rPr lang="en-US" spc="-50" smtClean="0"/>
              <a:pPr marL="116205">
                <a:lnSpc>
                  <a:spcPts val="1455"/>
                </a:lnSpc>
              </a:pPr>
              <a:t>4</a:t>
            </a:fld>
            <a:endParaRPr spc="-5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4979937" y="5934626"/>
            <a:ext cx="340360" cy="196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3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16205">
              <a:lnSpc>
                <a:spcPts val="1455"/>
              </a:lnSpc>
            </a:pPr>
            <a:fld id="{81D60167-4931-47E6-BA6A-407CBD079E47}" type="slidenum">
              <a:rPr lang="en-US" spc="-50" smtClean="0"/>
              <a:pPr marL="116205">
                <a:lnSpc>
                  <a:spcPts val="1455"/>
                </a:lnSpc>
              </a:pPr>
              <a:t>5</a:t>
            </a:fld>
            <a:endParaRPr spc="-53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6574" y="778549"/>
            <a:ext cx="8940400" cy="690753"/>
          </a:xfrm>
          <a:prstGeom prst="rect">
            <a:avLst/>
          </a:prstGeom>
        </p:spPr>
        <p:txBody>
          <a:bodyPr vert="horz" wrap="square" lIns="0" tIns="13513" rIns="0" bIns="0" rtlCol="0" anchor="ctr">
            <a:spAutoFit/>
          </a:bodyPr>
          <a:lstStyle/>
          <a:p>
            <a:pPr marL="13513">
              <a:lnSpc>
                <a:spcPct val="100000"/>
              </a:lnSpc>
              <a:spcBef>
                <a:spcPts val="106"/>
              </a:spcBef>
            </a:pPr>
            <a:r>
              <a:rPr spc="-90" dirty="0"/>
              <a:t>The</a:t>
            </a:r>
            <a:r>
              <a:rPr spc="-511" dirty="0"/>
              <a:t> </a:t>
            </a:r>
            <a:r>
              <a:rPr spc="-117" dirty="0"/>
              <a:t>Big</a:t>
            </a:r>
            <a:r>
              <a:rPr spc="-505" dirty="0"/>
              <a:t> </a:t>
            </a:r>
            <a:r>
              <a:rPr dirty="0"/>
              <a:t>Medicaid</a:t>
            </a:r>
            <a:r>
              <a:rPr spc="-505" dirty="0"/>
              <a:t> </a:t>
            </a:r>
            <a:r>
              <a:rPr spc="-11" dirty="0"/>
              <a:t>Question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26574" y="1611072"/>
            <a:ext cx="9289718" cy="4172878"/>
          </a:xfrm>
          <a:prstGeom prst="rect">
            <a:avLst/>
          </a:prstGeom>
        </p:spPr>
        <p:txBody>
          <a:bodyPr vert="horz" wrap="square" lIns="0" tIns="118241" rIns="0" bIns="0" rtlCol="0">
            <a:spAutoFit/>
          </a:bodyPr>
          <a:lstStyle/>
          <a:p>
            <a:pPr marL="13513">
              <a:spcBef>
                <a:spcPts val="931"/>
              </a:spcBef>
            </a:pPr>
            <a:r>
              <a:rPr sz="3777" spc="-96" dirty="0">
                <a:latin typeface="Microsoft Sans Serif"/>
                <a:cs typeface="Microsoft Sans Serif"/>
              </a:rPr>
              <a:t>How</a:t>
            </a:r>
            <a:r>
              <a:rPr sz="3777" spc="-149" dirty="0">
                <a:latin typeface="Microsoft Sans Serif"/>
                <a:cs typeface="Microsoft Sans Serif"/>
              </a:rPr>
              <a:t> </a:t>
            </a:r>
            <a:r>
              <a:rPr sz="3777" spc="-21" dirty="0">
                <a:latin typeface="Microsoft Sans Serif"/>
                <a:cs typeface="Microsoft Sans Serif"/>
              </a:rPr>
              <a:t>Will</a:t>
            </a:r>
            <a:r>
              <a:rPr sz="3777" spc="-144" dirty="0">
                <a:latin typeface="Microsoft Sans Serif"/>
                <a:cs typeface="Microsoft Sans Serif"/>
              </a:rPr>
              <a:t> </a:t>
            </a:r>
            <a:r>
              <a:rPr sz="3777" spc="-121" dirty="0">
                <a:latin typeface="Microsoft Sans Serif"/>
                <a:cs typeface="Microsoft Sans Serif"/>
              </a:rPr>
              <a:t>Families</a:t>
            </a:r>
            <a:r>
              <a:rPr sz="3777" spc="-149" dirty="0">
                <a:latin typeface="Microsoft Sans Serif"/>
                <a:cs typeface="Microsoft Sans Serif"/>
              </a:rPr>
              <a:t> </a:t>
            </a:r>
            <a:r>
              <a:rPr sz="3777" spc="-202" dirty="0">
                <a:latin typeface="Microsoft Sans Serif"/>
                <a:cs typeface="Microsoft Sans Serif"/>
              </a:rPr>
              <a:t>Pay</a:t>
            </a:r>
            <a:r>
              <a:rPr sz="3777" spc="-144" dirty="0">
                <a:latin typeface="Microsoft Sans Serif"/>
                <a:cs typeface="Microsoft Sans Serif"/>
              </a:rPr>
              <a:t> </a:t>
            </a:r>
            <a:r>
              <a:rPr sz="3777" spc="53" dirty="0">
                <a:latin typeface="Microsoft Sans Serif"/>
                <a:cs typeface="Microsoft Sans Serif"/>
              </a:rPr>
              <a:t>for</a:t>
            </a:r>
            <a:r>
              <a:rPr sz="3777" spc="-149" dirty="0">
                <a:latin typeface="Microsoft Sans Serif"/>
                <a:cs typeface="Microsoft Sans Serif"/>
              </a:rPr>
              <a:t> </a:t>
            </a:r>
            <a:r>
              <a:rPr sz="3777" spc="-69" dirty="0">
                <a:latin typeface="Microsoft Sans Serif"/>
                <a:cs typeface="Microsoft Sans Serif"/>
              </a:rPr>
              <a:t>Long</a:t>
            </a:r>
            <a:r>
              <a:rPr sz="3671" spc="-69" dirty="0">
                <a:latin typeface="Microsoft Sans Serif"/>
                <a:cs typeface="Microsoft Sans Serif"/>
              </a:rPr>
              <a:t>-</a:t>
            </a:r>
            <a:r>
              <a:rPr sz="3777" spc="-154" dirty="0">
                <a:latin typeface="Microsoft Sans Serif"/>
                <a:cs typeface="Microsoft Sans Serif"/>
              </a:rPr>
              <a:t>Term</a:t>
            </a:r>
            <a:r>
              <a:rPr sz="3777" spc="-144" dirty="0">
                <a:latin typeface="Microsoft Sans Serif"/>
                <a:cs typeface="Microsoft Sans Serif"/>
              </a:rPr>
              <a:t> </a:t>
            </a:r>
            <a:r>
              <a:rPr sz="3777" spc="-11" dirty="0">
                <a:latin typeface="Microsoft Sans Serif"/>
                <a:cs typeface="Microsoft Sans Serif"/>
              </a:rPr>
              <a:t>Care</a:t>
            </a:r>
            <a:r>
              <a:rPr sz="3671" spc="-11" dirty="0">
                <a:latin typeface="Microsoft Sans Serif"/>
                <a:cs typeface="Microsoft Sans Serif"/>
              </a:rPr>
              <a:t>?</a:t>
            </a:r>
            <a:endParaRPr sz="3671" dirty="0">
              <a:latin typeface="Microsoft Sans Serif"/>
              <a:cs typeface="Microsoft Sans Serif"/>
            </a:endParaRPr>
          </a:p>
          <a:p>
            <a:pPr marL="470713" marR="5405" indent="-457200">
              <a:lnSpc>
                <a:spcPct val="75800"/>
              </a:lnSpc>
              <a:spcBef>
                <a:spcPts val="1649"/>
              </a:spcBef>
              <a:buFont typeface="Arial" panose="020B0604020202020204" pitchFamily="34" charset="0"/>
              <a:buChar char="•"/>
            </a:pPr>
            <a:r>
              <a:rPr sz="3192" spc="-53" dirty="0">
                <a:latin typeface="Microsoft Sans Serif"/>
                <a:cs typeface="Microsoft Sans Serif"/>
              </a:rPr>
              <a:t>Self</a:t>
            </a:r>
            <a:r>
              <a:rPr sz="2926" spc="-53" dirty="0">
                <a:latin typeface="Microsoft Sans Serif"/>
                <a:cs typeface="Microsoft Sans Serif"/>
              </a:rPr>
              <a:t>-</a:t>
            </a:r>
            <a:r>
              <a:rPr sz="3192" spc="-101" dirty="0">
                <a:latin typeface="Microsoft Sans Serif"/>
                <a:cs typeface="Microsoft Sans Serif"/>
              </a:rPr>
              <a:t>pay</a:t>
            </a:r>
            <a:r>
              <a:rPr sz="2926" spc="-101" dirty="0">
                <a:latin typeface="Microsoft Sans Serif"/>
                <a:cs typeface="Microsoft Sans Serif"/>
              </a:rPr>
              <a:t>?</a:t>
            </a:r>
            <a:r>
              <a:rPr sz="2926" dirty="0">
                <a:latin typeface="Microsoft Sans Serif"/>
                <a:cs typeface="Microsoft Sans Serif"/>
              </a:rPr>
              <a:t> </a:t>
            </a:r>
            <a:r>
              <a:rPr sz="3245" spc="-197" dirty="0">
                <a:latin typeface="Microsoft Sans Serif"/>
                <a:cs typeface="Microsoft Sans Serif"/>
              </a:rPr>
              <a:t>Most</a:t>
            </a:r>
            <a:r>
              <a:rPr sz="3245" spc="-85" dirty="0">
                <a:latin typeface="Microsoft Sans Serif"/>
                <a:cs typeface="Microsoft Sans Serif"/>
              </a:rPr>
              <a:t> </a:t>
            </a:r>
            <a:r>
              <a:rPr sz="3245" spc="-186" dirty="0">
                <a:latin typeface="Microsoft Sans Serif"/>
                <a:cs typeface="Microsoft Sans Serif"/>
              </a:rPr>
              <a:t>families</a:t>
            </a:r>
            <a:r>
              <a:rPr sz="3245" spc="-90" dirty="0">
                <a:latin typeface="Microsoft Sans Serif"/>
                <a:cs typeface="Microsoft Sans Serif"/>
              </a:rPr>
              <a:t> </a:t>
            </a:r>
            <a:r>
              <a:rPr sz="3245" spc="-181" dirty="0">
                <a:latin typeface="Microsoft Sans Serif"/>
                <a:cs typeface="Microsoft Sans Serif"/>
              </a:rPr>
              <a:t>burn</a:t>
            </a:r>
            <a:r>
              <a:rPr sz="3245" spc="-85" dirty="0">
                <a:latin typeface="Microsoft Sans Serif"/>
                <a:cs typeface="Microsoft Sans Serif"/>
              </a:rPr>
              <a:t> </a:t>
            </a:r>
            <a:r>
              <a:rPr sz="3245" spc="-186" dirty="0">
                <a:latin typeface="Microsoft Sans Serif"/>
                <a:cs typeface="Microsoft Sans Serif"/>
              </a:rPr>
              <a:t>through</a:t>
            </a:r>
            <a:r>
              <a:rPr sz="3245" spc="-85" dirty="0">
                <a:latin typeface="Microsoft Sans Serif"/>
                <a:cs typeface="Microsoft Sans Serif"/>
              </a:rPr>
              <a:t> </a:t>
            </a:r>
            <a:r>
              <a:rPr sz="3245" spc="-154" dirty="0">
                <a:latin typeface="Microsoft Sans Serif"/>
                <a:cs typeface="Microsoft Sans Serif"/>
              </a:rPr>
              <a:t>their</a:t>
            </a:r>
            <a:r>
              <a:rPr sz="3245" spc="-90" dirty="0">
                <a:latin typeface="Microsoft Sans Serif"/>
                <a:cs typeface="Microsoft Sans Serif"/>
              </a:rPr>
              <a:t> </a:t>
            </a:r>
            <a:r>
              <a:rPr sz="3245" spc="-117" dirty="0">
                <a:latin typeface="Microsoft Sans Serif"/>
                <a:cs typeface="Microsoft Sans Serif"/>
              </a:rPr>
              <a:t>life</a:t>
            </a:r>
            <a:r>
              <a:rPr sz="3245" spc="-85" dirty="0">
                <a:latin typeface="Microsoft Sans Serif"/>
                <a:cs typeface="Microsoft Sans Serif"/>
              </a:rPr>
              <a:t> </a:t>
            </a:r>
            <a:r>
              <a:rPr sz="3245" spc="-138" dirty="0">
                <a:latin typeface="Microsoft Sans Serif"/>
                <a:cs typeface="Microsoft Sans Serif"/>
              </a:rPr>
              <a:t>savings </a:t>
            </a:r>
            <a:r>
              <a:rPr sz="3245" spc="-176" dirty="0">
                <a:latin typeface="Microsoft Sans Serif"/>
                <a:cs typeface="Microsoft Sans Serif"/>
              </a:rPr>
              <a:t>in</a:t>
            </a:r>
            <a:r>
              <a:rPr sz="3245" spc="-90" dirty="0">
                <a:latin typeface="Microsoft Sans Serif"/>
                <a:cs typeface="Microsoft Sans Serif"/>
              </a:rPr>
              <a:t> </a:t>
            </a:r>
            <a:r>
              <a:rPr sz="3245" spc="-160" dirty="0">
                <a:latin typeface="Microsoft Sans Serif"/>
                <a:cs typeface="Microsoft Sans Serif"/>
              </a:rPr>
              <a:t>just</a:t>
            </a:r>
            <a:r>
              <a:rPr sz="3245" spc="-90" dirty="0">
                <a:latin typeface="Microsoft Sans Serif"/>
                <a:cs typeface="Microsoft Sans Serif"/>
              </a:rPr>
              <a:t> </a:t>
            </a:r>
            <a:r>
              <a:rPr sz="3245" spc="-309" dirty="0">
                <a:latin typeface="Microsoft Sans Serif"/>
                <a:cs typeface="Microsoft Sans Serif"/>
              </a:rPr>
              <a:t>a</a:t>
            </a:r>
            <a:r>
              <a:rPr sz="3245" spc="-96" dirty="0">
                <a:latin typeface="Microsoft Sans Serif"/>
                <a:cs typeface="Microsoft Sans Serif"/>
              </a:rPr>
              <a:t> </a:t>
            </a:r>
            <a:r>
              <a:rPr sz="3245" spc="-165" dirty="0">
                <a:latin typeface="Microsoft Sans Serif"/>
                <a:cs typeface="Microsoft Sans Serif"/>
              </a:rPr>
              <a:t>few</a:t>
            </a:r>
            <a:r>
              <a:rPr sz="3245" spc="-90" dirty="0">
                <a:latin typeface="Microsoft Sans Serif"/>
                <a:cs typeface="Microsoft Sans Serif"/>
              </a:rPr>
              <a:t> </a:t>
            </a:r>
            <a:r>
              <a:rPr sz="3245" spc="-11" dirty="0">
                <a:latin typeface="Microsoft Sans Serif"/>
                <a:cs typeface="Microsoft Sans Serif"/>
              </a:rPr>
              <a:t>years</a:t>
            </a:r>
            <a:r>
              <a:rPr sz="2926" spc="-11" dirty="0">
                <a:latin typeface="Microsoft Sans Serif"/>
                <a:cs typeface="Microsoft Sans Serif"/>
              </a:rPr>
              <a:t>.</a:t>
            </a:r>
            <a:endParaRPr sz="2926" dirty="0">
              <a:latin typeface="Microsoft Sans Serif"/>
              <a:cs typeface="Microsoft Sans Serif"/>
            </a:endParaRPr>
          </a:p>
          <a:p>
            <a:pPr marL="470713" marR="81752" indent="-457200">
              <a:lnSpc>
                <a:spcPct val="75800"/>
              </a:lnSpc>
              <a:spcBef>
                <a:spcPts val="644"/>
              </a:spcBef>
              <a:buFont typeface="Arial" panose="020B0604020202020204" pitchFamily="34" charset="0"/>
              <a:buChar char="•"/>
            </a:pPr>
            <a:r>
              <a:rPr sz="3192" spc="-80" dirty="0">
                <a:latin typeface="Microsoft Sans Serif"/>
                <a:cs typeface="Microsoft Sans Serif"/>
              </a:rPr>
              <a:t>Long</a:t>
            </a:r>
            <a:r>
              <a:rPr sz="2926" spc="-80" dirty="0">
                <a:latin typeface="Microsoft Sans Serif"/>
                <a:cs typeface="Microsoft Sans Serif"/>
              </a:rPr>
              <a:t>-</a:t>
            </a:r>
            <a:r>
              <a:rPr sz="3192" spc="-90" dirty="0">
                <a:latin typeface="Microsoft Sans Serif"/>
                <a:cs typeface="Microsoft Sans Serif"/>
              </a:rPr>
              <a:t>term</a:t>
            </a:r>
            <a:r>
              <a:rPr sz="3192" spc="-207" dirty="0">
                <a:latin typeface="Microsoft Sans Serif"/>
                <a:cs typeface="Microsoft Sans Serif"/>
              </a:rPr>
              <a:t> </a:t>
            </a:r>
            <a:r>
              <a:rPr sz="3192" spc="-128" dirty="0">
                <a:latin typeface="Microsoft Sans Serif"/>
                <a:cs typeface="Microsoft Sans Serif"/>
              </a:rPr>
              <a:t>care</a:t>
            </a:r>
            <a:r>
              <a:rPr sz="3192" spc="-207" dirty="0">
                <a:latin typeface="Microsoft Sans Serif"/>
                <a:cs typeface="Microsoft Sans Serif"/>
              </a:rPr>
              <a:t> </a:t>
            </a:r>
            <a:r>
              <a:rPr sz="3192" spc="-106" dirty="0">
                <a:latin typeface="Microsoft Sans Serif"/>
                <a:cs typeface="Microsoft Sans Serif"/>
              </a:rPr>
              <a:t>insurance</a:t>
            </a:r>
            <a:r>
              <a:rPr sz="2926" spc="-106" dirty="0">
                <a:latin typeface="Microsoft Sans Serif"/>
                <a:cs typeface="Microsoft Sans Serif"/>
              </a:rPr>
              <a:t>?</a:t>
            </a:r>
            <a:r>
              <a:rPr sz="2926" spc="-16" dirty="0">
                <a:latin typeface="Microsoft Sans Serif"/>
                <a:cs typeface="Microsoft Sans Serif"/>
              </a:rPr>
              <a:t> </a:t>
            </a:r>
            <a:r>
              <a:rPr sz="3245" spc="-11" dirty="0">
                <a:latin typeface="Microsoft Sans Serif"/>
                <a:cs typeface="Microsoft Sans Serif"/>
              </a:rPr>
              <a:t>If</a:t>
            </a:r>
            <a:r>
              <a:rPr sz="3245" spc="-101" dirty="0">
                <a:latin typeface="Microsoft Sans Serif"/>
                <a:cs typeface="Microsoft Sans Serif"/>
              </a:rPr>
              <a:t> </a:t>
            </a:r>
            <a:r>
              <a:rPr sz="3245" spc="-186" dirty="0">
                <a:latin typeface="Microsoft Sans Serif"/>
                <a:cs typeface="Microsoft Sans Serif"/>
              </a:rPr>
              <a:t>they</a:t>
            </a:r>
            <a:r>
              <a:rPr sz="3245" spc="-96" dirty="0">
                <a:latin typeface="Microsoft Sans Serif"/>
                <a:cs typeface="Microsoft Sans Serif"/>
              </a:rPr>
              <a:t> </a:t>
            </a:r>
            <a:r>
              <a:rPr sz="3245" spc="-128" dirty="0">
                <a:latin typeface="Microsoft Sans Serif"/>
                <a:cs typeface="Microsoft Sans Serif"/>
              </a:rPr>
              <a:t>don</a:t>
            </a:r>
            <a:r>
              <a:rPr sz="2926" spc="-128" dirty="0">
                <a:latin typeface="Microsoft Sans Serif"/>
                <a:cs typeface="Microsoft Sans Serif"/>
              </a:rPr>
              <a:t>ʼ</a:t>
            </a:r>
            <a:r>
              <a:rPr sz="3245" spc="-128" dirty="0">
                <a:latin typeface="Microsoft Sans Serif"/>
                <a:cs typeface="Microsoft Sans Serif"/>
              </a:rPr>
              <a:t>t</a:t>
            </a:r>
            <a:r>
              <a:rPr sz="3245" spc="-101" dirty="0">
                <a:latin typeface="Microsoft Sans Serif"/>
                <a:cs typeface="Microsoft Sans Serif"/>
              </a:rPr>
              <a:t> </a:t>
            </a:r>
            <a:r>
              <a:rPr sz="3245" spc="-197" dirty="0">
                <a:latin typeface="Microsoft Sans Serif"/>
                <a:cs typeface="Microsoft Sans Serif"/>
              </a:rPr>
              <a:t>already</a:t>
            </a:r>
            <a:r>
              <a:rPr sz="3245" spc="-96" dirty="0">
                <a:latin typeface="Microsoft Sans Serif"/>
                <a:cs typeface="Microsoft Sans Serif"/>
              </a:rPr>
              <a:t> </a:t>
            </a:r>
            <a:r>
              <a:rPr sz="3245" spc="-133" dirty="0">
                <a:latin typeface="Microsoft Sans Serif"/>
                <a:cs typeface="Microsoft Sans Serif"/>
              </a:rPr>
              <a:t>have </a:t>
            </a:r>
            <a:r>
              <a:rPr sz="3245" spc="-21" dirty="0">
                <a:latin typeface="Microsoft Sans Serif"/>
                <a:cs typeface="Microsoft Sans Serif"/>
              </a:rPr>
              <a:t>it</a:t>
            </a:r>
            <a:r>
              <a:rPr sz="2926" spc="-21" dirty="0">
                <a:latin typeface="Microsoft Sans Serif"/>
                <a:cs typeface="Microsoft Sans Serif"/>
              </a:rPr>
              <a:t>,</a:t>
            </a:r>
            <a:r>
              <a:rPr sz="2926" spc="-59" dirty="0">
                <a:latin typeface="Microsoft Sans Serif"/>
                <a:cs typeface="Microsoft Sans Serif"/>
              </a:rPr>
              <a:t> </a:t>
            </a:r>
            <a:r>
              <a:rPr sz="3245" spc="-133" dirty="0">
                <a:latin typeface="Microsoft Sans Serif"/>
                <a:cs typeface="Microsoft Sans Serif"/>
              </a:rPr>
              <a:t>it</a:t>
            </a:r>
            <a:r>
              <a:rPr sz="2926" spc="-133" dirty="0">
                <a:latin typeface="Microsoft Sans Serif"/>
                <a:cs typeface="Microsoft Sans Serif"/>
              </a:rPr>
              <a:t>ʼ</a:t>
            </a:r>
            <a:r>
              <a:rPr sz="3245" spc="-133" dirty="0">
                <a:latin typeface="Microsoft Sans Serif"/>
                <a:cs typeface="Microsoft Sans Serif"/>
              </a:rPr>
              <a:t>s</a:t>
            </a:r>
            <a:r>
              <a:rPr sz="3245" spc="-112" dirty="0">
                <a:latin typeface="Microsoft Sans Serif"/>
                <a:cs typeface="Microsoft Sans Serif"/>
              </a:rPr>
              <a:t> </a:t>
            </a:r>
            <a:r>
              <a:rPr sz="3245" spc="-197" dirty="0">
                <a:latin typeface="Microsoft Sans Serif"/>
                <a:cs typeface="Microsoft Sans Serif"/>
              </a:rPr>
              <a:t>usually</a:t>
            </a:r>
            <a:r>
              <a:rPr sz="3245" spc="-112" dirty="0">
                <a:latin typeface="Microsoft Sans Serif"/>
                <a:cs typeface="Microsoft Sans Serif"/>
              </a:rPr>
              <a:t> </a:t>
            </a:r>
            <a:r>
              <a:rPr sz="3245" spc="-165" dirty="0">
                <a:latin typeface="Microsoft Sans Serif"/>
                <a:cs typeface="Microsoft Sans Serif"/>
              </a:rPr>
              <a:t>too</a:t>
            </a:r>
            <a:r>
              <a:rPr sz="3245" spc="-112" dirty="0">
                <a:latin typeface="Microsoft Sans Serif"/>
                <a:cs typeface="Microsoft Sans Serif"/>
              </a:rPr>
              <a:t> </a:t>
            </a:r>
            <a:r>
              <a:rPr sz="3245" spc="-21" dirty="0">
                <a:latin typeface="Microsoft Sans Serif"/>
                <a:cs typeface="Microsoft Sans Serif"/>
              </a:rPr>
              <a:t>late</a:t>
            </a:r>
            <a:endParaRPr sz="3245" dirty="0">
              <a:latin typeface="Microsoft Sans Serif"/>
              <a:cs typeface="Microsoft Sans Serif"/>
            </a:endParaRPr>
          </a:p>
          <a:p>
            <a:pPr marL="470713" marR="349306" indent="-457200">
              <a:lnSpc>
                <a:spcPct val="75800"/>
              </a:lnSpc>
              <a:spcBef>
                <a:spcPts val="638"/>
              </a:spcBef>
              <a:buFont typeface="Arial" panose="020B0604020202020204" pitchFamily="34" charset="0"/>
              <a:buChar char="•"/>
            </a:pPr>
            <a:r>
              <a:rPr sz="3192" spc="-121" dirty="0">
                <a:latin typeface="Microsoft Sans Serif"/>
                <a:cs typeface="Microsoft Sans Serif"/>
              </a:rPr>
              <a:t>Medicare</a:t>
            </a:r>
            <a:r>
              <a:rPr sz="2926" spc="-121" dirty="0">
                <a:latin typeface="Microsoft Sans Serif"/>
                <a:cs typeface="Microsoft Sans Serif"/>
              </a:rPr>
              <a:t>?</a:t>
            </a:r>
            <a:r>
              <a:rPr sz="2926" spc="16" dirty="0">
                <a:latin typeface="Microsoft Sans Serif"/>
                <a:cs typeface="Microsoft Sans Serif"/>
              </a:rPr>
              <a:t> </a:t>
            </a:r>
            <a:r>
              <a:rPr sz="3245" spc="-250" dirty="0">
                <a:latin typeface="Microsoft Sans Serif"/>
                <a:cs typeface="Microsoft Sans Serif"/>
              </a:rPr>
              <a:t>Only</a:t>
            </a:r>
            <a:r>
              <a:rPr sz="3245" spc="-74" dirty="0">
                <a:latin typeface="Microsoft Sans Serif"/>
                <a:cs typeface="Microsoft Sans Serif"/>
              </a:rPr>
              <a:t> </a:t>
            </a:r>
            <a:r>
              <a:rPr sz="3245" spc="-192" dirty="0">
                <a:latin typeface="Microsoft Sans Serif"/>
                <a:cs typeface="Microsoft Sans Serif"/>
              </a:rPr>
              <a:t>covers</a:t>
            </a:r>
            <a:r>
              <a:rPr sz="3245" spc="-69" dirty="0">
                <a:latin typeface="Microsoft Sans Serif"/>
                <a:cs typeface="Microsoft Sans Serif"/>
              </a:rPr>
              <a:t> </a:t>
            </a:r>
            <a:r>
              <a:rPr sz="3245" spc="-101" dirty="0">
                <a:latin typeface="Microsoft Sans Serif"/>
                <a:cs typeface="Microsoft Sans Serif"/>
              </a:rPr>
              <a:t>short</a:t>
            </a:r>
            <a:r>
              <a:rPr sz="2926" spc="-101" dirty="0">
                <a:latin typeface="Microsoft Sans Serif"/>
                <a:cs typeface="Microsoft Sans Serif"/>
              </a:rPr>
              <a:t>-</a:t>
            </a:r>
            <a:r>
              <a:rPr sz="3245" spc="-197" dirty="0">
                <a:latin typeface="Microsoft Sans Serif"/>
                <a:cs typeface="Microsoft Sans Serif"/>
              </a:rPr>
              <a:t>term</a:t>
            </a:r>
            <a:r>
              <a:rPr sz="3245" spc="-80" dirty="0">
                <a:latin typeface="Microsoft Sans Serif"/>
                <a:cs typeface="Microsoft Sans Serif"/>
              </a:rPr>
              <a:t> </a:t>
            </a:r>
            <a:r>
              <a:rPr sz="3245" spc="-32" dirty="0">
                <a:latin typeface="Microsoft Sans Serif"/>
                <a:cs typeface="Microsoft Sans Serif"/>
              </a:rPr>
              <a:t>rehab</a:t>
            </a:r>
            <a:r>
              <a:rPr sz="2926" spc="-32" dirty="0">
                <a:latin typeface="Microsoft Sans Serif"/>
                <a:cs typeface="Microsoft Sans Serif"/>
              </a:rPr>
              <a:t>—</a:t>
            </a:r>
            <a:r>
              <a:rPr sz="3245" spc="-170" dirty="0">
                <a:latin typeface="Microsoft Sans Serif"/>
                <a:cs typeface="Microsoft Sans Serif"/>
              </a:rPr>
              <a:t>not</a:t>
            </a:r>
            <a:r>
              <a:rPr sz="3245" spc="-69" dirty="0">
                <a:latin typeface="Microsoft Sans Serif"/>
                <a:cs typeface="Microsoft Sans Serif"/>
              </a:rPr>
              <a:t> </a:t>
            </a:r>
            <a:r>
              <a:rPr sz="3245" spc="-11" dirty="0">
                <a:latin typeface="Microsoft Sans Serif"/>
                <a:cs typeface="Microsoft Sans Serif"/>
              </a:rPr>
              <a:t>long</a:t>
            </a:r>
            <a:r>
              <a:rPr sz="2926" spc="-11" dirty="0">
                <a:latin typeface="Microsoft Sans Serif"/>
                <a:cs typeface="Microsoft Sans Serif"/>
              </a:rPr>
              <a:t>- </a:t>
            </a:r>
            <a:r>
              <a:rPr sz="3245" spc="-197" dirty="0">
                <a:latin typeface="Microsoft Sans Serif"/>
                <a:cs typeface="Microsoft Sans Serif"/>
              </a:rPr>
              <a:t>term</a:t>
            </a:r>
            <a:r>
              <a:rPr sz="3245" spc="-74" dirty="0">
                <a:latin typeface="Microsoft Sans Serif"/>
                <a:cs typeface="Microsoft Sans Serif"/>
              </a:rPr>
              <a:t> </a:t>
            </a:r>
            <a:r>
              <a:rPr sz="3245" spc="-11" dirty="0">
                <a:latin typeface="Microsoft Sans Serif"/>
                <a:cs typeface="Microsoft Sans Serif"/>
              </a:rPr>
              <a:t>care</a:t>
            </a:r>
            <a:r>
              <a:rPr sz="2926" spc="-11" dirty="0">
                <a:latin typeface="Microsoft Sans Serif"/>
                <a:cs typeface="Microsoft Sans Serif"/>
              </a:rPr>
              <a:t>.</a:t>
            </a:r>
            <a:endParaRPr sz="2926" dirty="0">
              <a:latin typeface="Microsoft Sans Serif"/>
              <a:cs typeface="Microsoft Sans Serif"/>
            </a:endParaRPr>
          </a:p>
          <a:p>
            <a:pPr marL="470713" marR="1220206" indent="-457200">
              <a:lnSpc>
                <a:spcPct val="75800"/>
              </a:lnSpc>
              <a:spcBef>
                <a:spcPts val="638"/>
              </a:spcBef>
              <a:buFont typeface="Arial" panose="020B0604020202020204" pitchFamily="34" charset="0"/>
              <a:buChar char="•"/>
            </a:pPr>
            <a:r>
              <a:rPr sz="3192" spc="-106" dirty="0">
                <a:latin typeface="Microsoft Sans Serif"/>
                <a:cs typeface="Microsoft Sans Serif"/>
              </a:rPr>
              <a:t>Medicaid</a:t>
            </a:r>
            <a:r>
              <a:rPr sz="2926" spc="-106" dirty="0">
                <a:latin typeface="Microsoft Sans Serif"/>
                <a:cs typeface="Microsoft Sans Serif"/>
              </a:rPr>
              <a:t>?</a:t>
            </a:r>
            <a:r>
              <a:rPr sz="2926" spc="-5" dirty="0">
                <a:latin typeface="Microsoft Sans Serif"/>
                <a:cs typeface="Microsoft Sans Serif"/>
              </a:rPr>
              <a:t> </a:t>
            </a:r>
            <a:r>
              <a:rPr sz="3245" spc="-261" dirty="0">
                <a:latin typeface="Microsoft Sans Serif"/>
                <a:cs typeface="Microsoft Sans Serif"/>
              </a:rPr>
              <a:t>The</a:t>
            </a:r>
            <a:r>
              <a:rPr sz="3245" spc="-96" dirty="0">
                <a:latin typeface="Microsoft Sans Serif"/>
                <a:cs typeface="Microsoft Sans Serif"/>
              </a:rPr>
              <a:t> </a:t>
            </a:r>
            <a:r>
              <a:rPr sz="3245" spc="-176" dirty="0">
                <a:latin typeface="Microsoft Sans Serif"/>
                <a:cs typeface="Microsoft Sans Serif"/>
              </a:rPr>
              <a:t>best</a:t>
            </a:r>
            <a:r>
              <a:rPr sz="3245" spc="-96" dirty="0">
                <a:latin typeface="Microsoft Sans Serif"/>
                <a:cs typeface="Microsoft Sans Serif"/>
              </a:rPr>
              <a:t> </a:t>
            </a:r>
            <a:r>
              <a:rPr sz="2926" spc="-192" dirty="0">
                <a:latin typeface="Microsoft Sans Serif"/>
                <a:cs typeface="Microsoft Sans Serif"/>
              </a:rPr>
              <a:t>(</a:t>
            </a:r>
            <a:r>
              <a:rPr sz="3245" spc="-192" dirty="0">
                <a:latin typeface="Microsoft Sans Serif"/>
                <a:cs typeface="Microsoft Sans Serif"/>
              </a:rPr>
              <a:t>and</a:t>
            </a:r>
            <a:r>
              <a:rPr sz="3245" spc="-90" dirty="0">
                <a:latin typeface="Microsoft Sans Serif"/>
                <a:cs typeface="Microsoft Sans Serif"/>
              </a:rPr>
              <a:t> </a:t>
            </a:r>
            <a:r>
              <a:rPr sz="3245" spc="-165" dirty="0">
                <a:latin typeface="Microsoft Sans Serif"/>
                <a:cs typeface="Microsoft Sans Serif"/>
              </a:rPr>
              <a:t>often</a:t>
            </a:r>
            <a:r>
              <a:rPr sz="3245" spc="-96" dirty="0">
                <a:latin typeface="Microsoft Sans Serif"/>
                <a:cs typeface="Microsoft Sans Serif"/>
              </a:rPr>
              <a:t> </a:t>
            </a:r>
            <a:r>
              <a:rPr sz="3245" spc="-133" dirty="0">
                <a:latin typeface="Microsoft Sans Serif"/>
                <a:cs typeface="Microsoft Sans Serif"/>
              </a:rPr>
              <a:t>only</a:t>
            </a:r>
            <a:r>
              <a:rPr sz="2926" spc="-133" dirty="0">
                <a:latin typeface="Microsoft Sans Serif"/>
                <a:cs typeface="Microsoft Sans Serif"/>
              </a:rPr>
              <a:t>)</a:t>
            </a:r>
            <a:r>
              <a:rPr sz="2926" spc="-5" dirty="0">
                <a:latin typeface="Microsoft Sans Serif"/>
                <a:cs typeface="Microsoft Sans Serif"/>
              </a:rPr>
              <a:t> </a:t>
            </a:r>
            <a:r>
              <a:rPr sz="3245" spc="-165" dirty="0">
                <a:latin typeface="Microsoft Sans Serif"/>
                <a:cs typeface="Microsoft Sans Serif"/>
              </a:rPr>
              <a:t>option</a:t>
            </a:r>
            <a:r>
              <a:rPr sz="3245" spc="-101" dirty="0">
                <a:latin typeface="Microsoft Sans Serif"/>
                <a:cs typeface="Microsoft Sans Serif"/>
              </a:rPr>
              <a:t> </a:t>
            </a:r>
            <a:r>
              <a:rPr sz="3245" spc="-27" dirty="0">
                <a:latin typeface="Microsoft Sans Serif"/>
                <a:cs typeface="Microsoft Sans Serif"/>
              </a:rPr>
              <a:t>for </a:t>
            </a:r>
            <a:r>
              <a:rPr sz="3245" spc="-144" dirty="0">
                <a:latin typeface="Microsoft Sans Serif"/>
                <a:cs typeface="Microsoft Sans Serif"/>
              </a:rPr>
              <a:t>middle</a:t>
            </a:r>
            <a:r>
              <a:rPr sz="2926" spc="-144" dirty="0">
                <a:latin typeface="Microsoft Sans Serif"/>
                <a:cs typeface="Microsoft Sans Serif"/>
              </a:rPr>
              <a:t>-</a:t>
            </a:r>
            <a:r>
              <a:rPr sz="3245" spc="-197" dirty="0">
                <a:latin typeface="Microsoft Sans Serif"/>
                <a:cs typeface="Microsoft Sans Serif"/>
              </a:rPr>
              <a:t>class</a:t>
            </a:r>
            <a:r>
              <a:rPr sz="3245" spc="-27" dirty="0">
                <a:latin typeface="Microsoft Sans Serif"/>
                <a:cs typeface="Microsoft Sans Serif"/>
              </a:rPr>
              <a:t> </a:t>
            </a:r>
            <a:r>
              <a:rPr sz="3245" spc="-43" dirty="0">
                <a:latin typeface="Microsoft Sans Serif"/>
                <a:cs typeface="Microsoft Sans Serif"/>
              </a:rPr>
              <a:t>families</a:t>
            </a:r>
            <a:r>
              <a:rPr sz="2926" spc="-43" dirty="0">
                <a:latin typeface="Microsoft Sans Serif"/>
                <a:cs typeface="Microsoft Sans Serif"/>
              </a:rPr>
              <a:t>.</a:t>
            </a:r>
            <a:endParaRPr sz="2926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1968" y="952733"/>
            <a:ext cx="4900356" cy="1366036"/>
          </a:xfrm>
          <a:prstGeom prst="rect">
            <a:avLst/>
          </a:prstGeom>
        </p:spPr>
        <p:txBody>
          <a:bodyPr vert="horz" wrap="square" lIns="0" tIns="162835" rIns="0" bIns="0" rtlCol="0" anchor="ctr">
            <a:spAutoFit/>
          </a:bodyPr>
          <a:lstStyle/>
          <a:p>
            <a:pPr marL="13513" marR="5405">
              <a:lnSpc>
                <a:spcPct val="79900"/>
              </a:lnSpc>
              <a:spcBef>
                <a:spcPts val="1282"/>
              </a:spcBef>
            </a:pPr>
            <a:r>
              <a:rPr sz="4788" spc="-521" dirty="0"/>
              <a:t>Y</a:t>
            </a:r>
            <a:r>
              <a:rPr sz="4788" spc="43" dirty="0"/>
              <a:t>o</a:t>
            </a:r>
            <a:r>
              <a:rPr sz="4788" spc="48" dirty="0"/>
              <a:t>u</a:t>
            </a:r>
            <a:r>
              <a:rPr sz="4788" spc="53" dirty="0"/>
              <a:t>r</a:t>
            </a:r>
            <a:r>
              <a:rPr sz="4788" spc="-442" dirty="0"/>
              <a:t> </a:t>
            </a:r>
            <a:r>
              <a:rPr sz="4788" spc="-11" dirty="0"/>
              <a:t>Options </a:t>
            </a:r>
            <a:r>
              <a:rPr sz="4788" spc="80" dirty="0"/>
              <a:t>in</a:t>
            </a:r>
            <a:r>
              <a:rPr sz="4788" spc="-442" dirty="0"/>
              <a:t> </a:t>
            </a:r>
            <a:r>
              <a:rPr sz="4788" spc="-11" dirty="0"/>
              <a:t>Medicaid Planning</a:t>
            </a:r>
            <a:endParaRPr sz="4788" dirty="0"/>
          </a:p>
        </p:txBody>
      </p:sp>
      <p:sp>
        <p:nvSpPr>
          <p:cNvPr id="3" name="object 3"/>
          <p:cNvSpPr txBox="1"/>
          <p:nvPr/>
        </p:nvSpPr>
        <p:spPr>
          <a:xfrm>
            <a:off x="623114" y="2386387"/>
            <a:ext cx="4900356" cy="1069739"/>
          </a:xfrm>
          <a:prstGeom prst="rect">
            <a:avLst/>
          </a:prstGeom>
        </p:spPr>
        <p:txBody>
          <a:bodyPr vert="horz" wrap="square" lIns="0" tIns="119593" rIns="0" bIns="0" rtlCol="0">
            <a:spAutoFit/>
          </a:bodyPr>
          <a:lstStyle/>
          <a:p>
            <a:pPr marL="13513" marR="5405">
              <a:lnSpc>
                <a:spcPts val="3671"/>
              </a:lnSpc>
              <a:spcBef>
                <a:spcPts val="942"/>
              </a:spcBef>
            </a:pPr>
            <a:r>
              <a:rPr sz="3777" spc="-96" dirty="0">
                <a:latin typeface="Microsoft Sans Serif"/>
                <a:cs typeface="Microsoft Sans Serif"/>
              </a:rPr>
              <a:t>How</a:t>
            </a:r>
            <a:r>
              <a:rPr sz="3777" spc="-165" dirty="0">
                <a:latin typeface="Microsoft Sans Serif"/>
                <a:cs typeface="Microsoft Sans Serif"/>
              </a:rPr>
              <a:t> </a:t>
            </a:r>
            <a:r>
              <a:rPr sz="3777" spc="-21" dirty="0">
                <a:latin typeface="Microsoft Sans Serif"/>
                <a:cs typeface="Microsoft Sans Serif"/>
              </a:rPr>
              <a:t>Will</a:t>
            </a:r>
            <a:r>
              <a:rPr sz="3777" spc="-223" dirty="0">
                <a:latin typeface="Microsoft Sans Serif"/>
                <a:cs typeface="Microsoft Sans Serif"/>
              </a:rPr>
              <a:t> </a:t>
            </a:r>
            <a:r>
              <a:rPr sz="3777" spc="-27" dirty="0">
                <a:latin typeface="Microsoft Sans Serif"/>
                <a:cs typeface="Microsoft Sans Serif"/>
              </a:rPr>
              <a:t>You </a:t>
            </a:r>
            <a:r>
              <a:rPr sz="3777" spc="-106" dirty="0">
                <a:latin typeface="Microsoft Sans Serif"/>
                <a:cs typeface="Microsoft Sans Serif"/>
              </a:rPr>
              <a:t>Serve</a:t>
            </a:r>
            <a:r>
              <a:rPr sz="3777" spc="-128" dirty="0">
                <a:latin typeface="Microsoft Sans Serif"/>
                <a:cs typeface="Microsoft Sans Serif"/>
              </a:rPr>
              <a:t> </a:t>
            </a:r>
            <a:r>
              <a:rPr sz="3777" spc="-74" dirty="0">
                <a:latin typeface="Microsoft Sans Serif"/>
                <a:cs typeface="Microsoft Sans Serif"/>
              </a:rPr>
              <a:t>Clients</a:t>
            </a:r>
            <a:r>
              <a:rPr sz="3671" spc="-74" dirty="0">
                <a:latin typeface="Microsoft Sans Serif"/>
                <a:cs typeface="Microsoft Sans Serif"/>
              </a:rPr>
              <a:t>?</a:t>
            </a:r>
            <a:endParaRPr sz="3671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5703" y="3674793"/>
            <a:ext cx="5472886" cy="3166314"/>
          </a:xfrm>
          <a:prstGeom prst="rect">
            <a:avLst/>
          </a:prstGeom>
        </p:spPr>
        <p:txBody>
          <a:bodyPr vert="horz" wrap="square" lIns="0" tIns="86485" rIns="0" bIns="0" rtlCol="0">
            <a:spAutoFit/>
          </a:bodyPr>
          <a:lstStyle/>
          <a:p>
            <a:pPr marL="12837" marR="473623">
              <a:lnSpc>
                <a:spcPct val="76900"/>
              </a:lnSpc>
              <a:spcBef>
                <a:spcPts val="681"/>
              </a:spcBef>
              <a:buClr>
                <a:srgbClr val="333333"/>
              </a:buClr>
              <a:buSzPct val="89743"/>
              <a:tabLst>
                <a:tab pos="339847" algn="l"/>
              </a:tabLst>
            </a:pPr>
            <a:r>
              <a:rPr lang="en-US" sz="2554" spc="-133" dirty="0">
                <a:latin typeface="Microsoft Sans Serif"/>
                <a:cs typeface="Microsoft Sans Serif"/>
              </a:rPr>
              <a:t>Crisis Planning:</a:t>
            </a:r>
          </a:p>
          <a:p>
            <a:pPr marL="339847" marR="473623" indent="-327010">
              <a:lnSpc>
                <a:spcPct val="76900"/>
              </a:lnSpc>
              <a:spcBef>
                <a:spcPts val="681"/>
              </a:spcBef>
              <a:buClr>
                <a:srgbClr val="333333"/>
              </a:buClr>
              <a:buSzPct val="89743"/>
              <a:buAutoNum type="arabicPeriod"/>
              <a:tabLst>
                <a:tab pos="339847" algn="l"/>
              </a:tabLst>
            </a:pPr>
            <a:r>
              <a:rPr sz="2400" spc="-133" dirty="0">
                <a:latin typeface="Microsoft Sans Serif"/>
                <a:cs typeface="Microsoft Sans Serif"/>
              </a:rPr>
              <a:t>Helping</a:t>
            </a:r>
            <a:r>
              <a:rPr sz="2400" spc="-53" dirty="0">
                <a:latin typeface="Microsoft Sans Serif"/>
                <a:cs typeface="Microsoft Sans Serif"/>
              </a:rPr>
              <a:t> </a:t>
            </a:r>
            <a:r>
              <a:rPr sz="2400" spc="-117" dirty="0">
                <a:latin typeface="Microsoft Sans Serif"/>
                <a:cs typeface="Microsoft Sans Serif"/>
              </a:rPr>
              <a:t>families</a:t>
            </a:r>
            <a:r>
              <a:rPr sz="2400" spc="-48" dirty="0">
                <a:latin typeface="Microsoft Sans Serif"/>
                <a:cs typeface="Microsoft Sans Serif"/>
              </a:rPr>
              <a:t> </a:t>
            </a:r>
            <a:r>
              <a:rPr sz="2400" spc="-121" dirty="0">
                <a:latin typeface="Microsoft Sans Serif"/>
                <a:cs typeface="Microsoft Sans Serif"/>
              </a:rPr>
              <a:t>who</a:t>
            </a:r>
            <a:r>
              <a:rPr sz="2400" spc="-48" dirty="0">
                <a:latin typeface="Microsoft Sans Serif"/>
                <a:cs typeface="Microsoft Sans Serif"/>
              </a:rPr>
              <a:t> </a:t>
            </a:r>
            <a:r>
              <a:rPr sz="2400" spc="-138" dirty="0">
                <a:latin typeface="Microsoft Sans Serif"/>
                <a:cs typeface="Microsoft Sans Serif"/>
              </a:rPr>
              <a:t>need </a:t>
            </a:r>
            <a:r>
              <a:rPr sz="2400" spc="-128" dirty="0">
                <a:latin typeface="Microsoft Sans Serif"/>
                <a:cs typeface="Microsoft Sans Serif"/>
              </a:rPr>
              <a:t>Medicaid</a:t>
            </a:r>
            <a:r>
              <a:rPr sz="2400" spc="-27" dirty="0">
                <a:latin typeface="Microsoft Sans Serif"/>
                <a:cs typeface="Microsoft Sans Serif"/>
              </a:rPr>
              <a:t> </a:t>
            </a:r>
            <a:r>
              <a:rPr sz="2400" spc="-11" dirty="0">
                <a:latin typeface="Microsoft Sans Serif"/>
                <a:cs typeface="Microsoft Sans Serif"/>
              </a:rPr>
              <a:t>right</a:t>
            </a:r>
            <a:r>
              <a:rPr sz="2400" spc="-90" dirty="0">
                <a:latin typeface="Microsoft Sans Serif"/>
                <a:cs typeface="Microsoft Sans Serif"/>
              </a:rPr>
              <a:t> </a:t>
            </a:r>
            <a:r>
              <a:rPr sz="2400" spc="-21" dirty="0">
                <a:latin typeface="Microsoft Sans Serif"/>
                <a:cs typeface="Microsoft Sans Serif"/>
              </a:rPr>
              <a:t>now.</a:t>
            </a:r>
            <a:endParaRPr sz="2400" dirty="0">
              <a:latin typeface="Microsoft Sans Serif"/>
              <a:cs typeface="Microsoft Sans Serif"/>
            </a:endParaRPr>
          </a:p>
          <a:p>
            <a:pPr marL="338496" marR="5405" indent="-325658">
              <a:lnSpc>
                <a:spcPct val="76900"/>
              </a:lnSpc>
              <a:spcBef>
                <a:spcPts val="798"/>
              </a:spcBef>
              <a:buClr>
                <a:srgbClr val="333333"/>
              </a:buClr>
              <a:buSzPct val="89743"/>
              <a:buAutoNum type="arabicPeriod"/>
              <a:tabLst>
                <a:tab pos="339847" algn="l"/>
              </a:tabLst>
            </a:pPr>
            <a:r>
              <a:rPr sz="2400" spc="-128" dirty="0">
                <a:latin typeface="Microsoft Sans Serif"/>
                <a:cs typeface="Microsoft Sans Serif"/>
              </a:rPr>
              <a:t>Their</a:t>
            </a:r>
            <a:r>
              <a:rPr sz="2400" spc="-43" dirty="0">
                <a:latin typeface="Microsoft Sans Serif"/>
                <a:cs typeface="Microsoft Sans Serif"/>
              </a:rPr>
              <a:t> </a:t>
            </a:r>
            <a:r>
              <a:rPr sz="2400" spc="-133" dirty="0">
                <a:latin typeface="Microsoft Sans Serif"/>
                <a:cs typeface="Microsoft Sans Serif"/>
              </a:rPr>
              <a:t>loved</a:t>
            </a:r>
            <a:r>
              <a:rPr sz="2400" spc="-37" dirty="0">
                <a:latin typeface="Microsoft Sans Serif"/>
                <a:cs typeface="Microsoft Sans Serif"/>
              </a:rPr>
              <a:t> </a:t>
            </a:r>
            <a:r>
              <a:rPr sz="2400" spc="-154" dirty="0">
                <a:latin typeface="Microsoft Sans Serif"/>
                <a:cs typeface="Microsoft Sans Serif"/>
              </a:rPr>
              <a:t>one</a:t>
            </a:r>
            <a:r>
              <a:rPr sz="2400" spc="-37" dirty="0">
                <a:latin typeface="Microsoft Sans Serif"/>
                <a:cs typeface="Microsoft Sans Serif"/>
              </a:rPr>
              <a:t> </a:t>
            </a:r>
            <a:r>
              <a:rPr sz="2400" spc="-106" dirty="0">
                <a:latin typeface="Microsoft Sans Serif"/>
                <a:cs typeface="Microsoft Sans Serif"/>
              </a:rPr>
              <a:t>is</a:t>
            </a:r>
            <a:r>
              <a:rPr sz="2400" spc="-37" dirty="0">
                <a:latin typeface="Microsoft Sans Serif"/>
                <a:cs typeface="Microsoft Sans Serif"/>
              </a:rPr>
              <a:t> </a:t>
            </a:r>
            <a:r>
              <a:rPr sz="2400" spc="-133" dirty="0">
                <a:latin typeface="Microsoft Sans Serif"/>
                <a:cs typeface="Microsoft Sans Serif"/>
              </a:rPr>
              <a:t>already</a:t>
            </a:r>
            <a:r>
              <a:rPr sz="2400" spc="-43" dirty="0">
                <a:latin typeface="Microsoft Sans Serif"/>
                <a:cs typeface="Microsoft Sans Serif"/>
              </a:rPr>
              <a:t> </a:t>
            </a:r>
            <a:r>
              <a:rPr sz="2400" spc="-106" dirty="0">
                <a:latin typeface="Microsoft Sans Serif"/>
                <a:cs typeface="Microsoft Sans Serif"/>
              </a:rPr>
              <a:t>in</a:t>
            </a:r>
            <a:r>
              <a:rPr sz="2400" spc="-37" dirty="0">
                <a:latin typeface="Microsoft Sans Serif"/>
                <a:cs typeface="Microsoft Sans Serif"/>
              </a:rPr>
              <a:t> </a:t>
            </a:r>
            <a:r>
              <a:rPr sz="2400" spc="-53" dirty="0">
                <a:latin typeface="Microsoft Sans Serif"/>
                <a:cs typeface="Microsoft Sans Serif"/>
              </a:rPr>
              <a:t>a 	</a:t>
            </a:r>
            <a:r>
              <a:rPr sz="2400" spc="-121" dirty="0">
                <a:latin typeface="Microsoft Sans Serif"/>
                <a:cs typeface="Microsoft Sans Serif"/>
              </a:rPr>
              <a:t>nursing</a:t>
            </a:r>
            <a:r>
              <a:rPr sz="2400" spc="-43" dirty="0">
                <a:latin typeface="Microsoft Sans Serif"/>
                <a:cs typeface="Microsoft Sans Serif"/>
              </a:rPr>
              <a:t> </a:t>
            </a:r>
            <a:r>
              <a:rPr sz="2400" spc="-181" dirty="0">
                <a:latin typeface="Microsoft Sans Serif"/>
                <a:cs typeface="Microsoft Sans Serif"/>
              </a:rPr>
              <a:t>home</a:t>
            </a:r>
            <a:r>
              <a:rPr sz="2400" spc="-37" dirty="0">
                <a:latin typeface="Microsoft Sans Serif"/>
                <a:cs typeface="Microsoft Sans Serif"/>
              </a:rPr>
              <a:t> </a:t>
            </a:r>
            <a:r>
              <a:rPr sz="2400" spc="-80" dirty="0">
                <a:latin typeface="Microsoft Sans Serif"/>
                <a:cs typeface="Microsoft Sans Serif"/>
              </a:rPr>
              <a:t>(or</a:t>
            </a:r>
            <a:r>
              <a:rPr sz="2400" spc="-37" dirty="0">
                <a:latin typeface="Microsoft Sans Serif"/>
                <a:cs typeface="Microsoft Sans Serif"/>
              </a:rPr>
              <a:t> </a:t>
            </a:r>
            <a:r>
              <a:rPr sz="2400" spc="-74" dirty="0">
                <a:latin typeface="Microsoft Sans Serif"/>
                <a:cs typeface="Microsoft Sans Serif"/>
              </a:rPr>
              <a:t>will</a:t>
            </a:r>
            <a:r>
              <a:rPr sz="2400" spc="-37" dirty="0">
                <a:latin typeface="Microsoft Sans Serif"/>
                <a:cs typeface="Microsoft Sans Serif"/>
              </a:rPr>
              <a:t> </a:t>
            </a:r>
            <a:r>
              <a:rPr sz="2400" spc="-144" dirty="0">
                <a:latin typeface="Microsoft Sans Serif"/>
                <a:cs typeface="Microsoft Sans Serif"/>
              </a:rPr>
              <a:t>be</a:t>
            </a:r>
            <a:r>
              <a:rPr sz="2400" spc="-37" dirty="0">
                <a:latin typeface="Microsoft Sans Serif"/>
                <a:cs typeface="Microsoft Sans Serif"/>
              </a:rPr>
              <a:t> </a:t>
            </a:r>
            <a:r>
              <a:rPr sz="2400" spc="-90" dirty="0">
                <a:latin typeface="Microsoft Sans Serif"/>
                <a:cs typeface="Microsoft Sans Serif"/>
              </a:rPr>
              <a:t>soon).</a:t>
            </a:r>
            <a:endParaRPr sz="2400" dirty="0">
              <a:latin typeface="Microsoft Sans Serif"/>
              <a:cs typeface="Microsoft Sans Serif"/>
            </a:endParaRPr>
          </a:p>
          <a:p>
            <a:pPr marL="337144" marR="885088" indent="-324307">
              <a:lnSpc>
                <a:spcPct val="76900"/>
              </a:lnSpc>
              <a:spcBef>
                <a:spcPts val="798"/>
              </a:spcBef>
              <a:buClr>
                <a:srgbClr val="333333"/>
              </a:buClr>
              <a:buSzPct val="89743"/>
              <a:buAutoNum type="arabicPeriod"/>
              <a:tabLst>
                <a:tab pos="339847" algn="l"/>
              </a:tabLst>
            </a:pPr>
            <a:r>
              <a:rPr sz="2400" spc="-149" dirty="0">
                <a:latin typeface="Microsoft Sans Serif"/>
                <a:cs typeface="Microsoft Sans Serif"/>
              </a:rPr>
              <a:t>Assets</a:t>
            </a:r>
            <a:r>
              <a:rPr sz="2400" spc="-37" dirty="0">
                <a:latin typeface="Microsoft Sans Serif"/>
                <a:cs typeface="Microsoft Sans Serif"/>
              </a:rPr>
              <a:t> </a:t>
            </a:r>
            <a:r>
              <a:rPr sz="2400" spc="-149" dirty="0">
                <a:latin typeface="Microsoft Sans Serif"/>
                <a:cs typeface="Microsoft Sans Serif"/>
              </a:rPr>
              <a:t>must</a:t>
            </a:r>
            <a:r>
              <a:rPr sz="2400" spc="-32" dirty="0">
                <a:latin typeface="Microsoft Sans Serif"/>
                <a:cs typeface="Microsoft Sans Serif"/>
              </a:rPr>
              <a:t> </a:t>
            </a:r>
            <a:r>
              <a:rPr sz="2400" spc="-144" dirty="0">
                <a:latin typeface="Microsoft Sans Serif"/>
                <a:cs typeface="Microsoft Sans Serif"/>
              </a:rPr>
              <a:t>be</a:t>
            </a:r>
            <a:r>
              <a:rPr sz="2400" spc="-32" dirty="0">
                <a:latin typeface="Microsoft Sans Serif"/>
                <a:cs typeface="Microsoft Sans Serif"/>
              </a:rPr>
              <a:t> </a:t>
            </a:r>
            <a:r>
              <a:rPr sz="2400" spc="-96" dirty="0">
                <a:latin typeface="Microsoft Sans Serif"/>
                <a:cs typeface="Microsoft Sans Serif"/>
              </a:rPr>
              <a:t>legally 	</a:t>
            </a:r>
            <a:r>
              <a:rPr sz="2400" spc="-53" dirty="0">
                <a:latin typeface="Microsoft Sans Serif"/>
                <a:cs typeface="Microsoft Sans Serif"/>
              </a:rPr>
              <a:t>restructured—</a:t>
            </a:r>
            <a:r>
              <a:rPr sz="2400" spc="-21" dirty="0">
                <a:latin typeface="Microsoft Sans Serif"/>
                <a:cs typeface="Microsoft Sans Serif"/>
              </a:rPr>
              <a:t>fast.</a:t>
            </a:r>
            <a:endParaRPr sz="24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702" dirty="0">
              <a:latin typeface="Microsoft Sans Serif"/>
              <a:cs typeface="Microsoft Sans Serif"/>
            </a:endParaRPr>
          </a:p>
          <a:p>
            <a:pPr>
              <a:spcBef>
                <a:spcPts val="330"/>
              </a:spcBef>
            </a:pPr>
            <a:endParaRPr sz="1702" dirty="0">
              <a:latin typeface="Microsoft Sans Serif"/>
              <a:cs typeface="Microsoft Sans Serif"/>
            </a:endParaRPr>
          </a:p>
          <a:p>
            <a:pPr marL="377007" algn="ctr"/>
            <a:r>
              <a:rPr sz="1383" spc="-53" dirty="0">
                <a:latin typeface="Microsoft Sans Serif"/>
                <a:cs typeface="Microsoft Sans Serif"/>
              </a:rPr>
              <a:t>6</a:t>
            </a:r>
            <a:endParaRPr sz="1383" dirty="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0"/>
            <a:ext cx="5472886" cy="6841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99460" y="931707"/>
            <a:ext cx="3727351" cy="624155"/>
          </a:xfrm>
          <a:prstGeom prst="rect">
            <a:avLst/>
          </a:prstGeom>
        </p:spPr>
        <p:txBody>
          <a:bodyPr vert="horz" wrap="square" lIns="0" tIns="133106" rIns="0" bIns="0" rtlCol="0" anchor="ctr">
            <a:spAutoFit/>
          </a:bodyPr>
          <a:lstStyle/>
          <a:p>
            <a:pPr marL="13513" marR="5405">
              <a:lnSpc>
                <a:spcPct val="79900"/>
              </a:lnSpc>
              <a:spcBef>
                <a:spcPts val="1048"/>
              </a:spcBef>
            </a:pPr>
            <a:r>
              <a:rPr sz="3830" spc="-11" dirty="0"/>
              <a:t>Proactive Planning</a:t>
            </a:r>
            <a:r>
              <a:rPr sz="3671" spc="-11" dirty="0"/>
              <a:t>:</a:t>
            </a:r>
            <a:endParaRPr sz="3671" dirty="0"/>
          </a:p>
        </p:txBody>
      </p:sp>
      <p:sp>
        <p:nvSpPr>
          <p:cNvPr id="3" name="object 3"/>
          <p:cNvSpPr txBox="1"/>
          <p:nvPr/>
        </p:nvSpPr>
        <p:spPr>
          <a:xfrm>
            <a:off x="6899460" y="1993383"/>
            <a:ext cx="4651953" cy="3365463"/>
          </a:xfrm>
          <a:prstGeom prst="rect">
            <a:avLst/>
          </a:prstGeom>
        </p:spPr>
        <p:txBody>
          <a:bodyPr vert="horz" wrap="square" lIns="0" tIns="81080" rIns="0" bIns="0" rtlCol="0">
            <a:spAutoFit/>
          </a:bodyPr>
          <a:lstStyle/>
          <a:p>
            <a:pPr marL="339847" marR="526324" indent="-327010">
              <a:lnSpc>
                <a:spcPct val="78600"/>
              </a:lnSpc>
              <a:spcBef>
                <a:spcPts val="638"/>
              </a:spcBef>
              <a:buClr>
                <a:srgbClr val="333333"/>
              </a:buClr>
              <a:buSzPct val="89743"/>
              <a:buAutoNum type="arabicPeriod"/>
              <a:tabLst>
                <a:tab pos="339847" algn="l"/>
              </a:tabLst>
            </a:pPr>
            <a:r>
              <a:rPr sz="2400" spc="-133" dirty="0">
                <a:latin typeface="Microsoft Sans Serif"/>
                <a:cs typeface="Microsoft Sans Serif"/>
              </a:rPr>
              <a:t>Helping</a:t>
            </a:r>
            <a:r>
              <a:rPr sz="2400" spc="-21" dirty="0">
                <a:latin typeface="Microsoft Sans Serif"/>
                <a:cs typeface="Microsoft Sans Serif"/>
              </a:rPr>
              <a:t> </a:t>
            </a:r>
            <a:r>
              <a:rPr sz="2400" spc="-106" dirty="0">
                <a:latin typeface="Microsoft Sans Serif"/>
                <a:cs typeface="Microsoft Sans Serif"/>
              </a:rPr>
              <a:t>clients</a:t>
            </a:r>
            <a:r>
              <a:rPr sz="2400" spc="-21" dirty="0">
                <a:latin typeface="Microsoft Sans Serif"/>
                <a:cs typeface="Microsoft Sans Serif"/>
              </a:rPr>
              <a:t> </a:t>
            </a:r>
            <a:r>
              <a:rPr sz="2400" spc="-138" dirty="0">
                <a:latin typeface="Microsoft Sans Serif"/>
                <a:cs typeface="Microsoft Sans Serif"/>
              </a:rPr>
              <a:t>plan</a:t>
            </a:r>
            <a:r>
              <a:rPr sz="2400" spc="-21" dirty="0">
                <a:latin typeface="Microsoft Sans Serif"/>
                <a:cs typeface="Microsoft Sans Serif"/>
              </a:rPr>
              <a:t> </a:t>
            </a:r>
            <a:r>
              <a:rPr sz="2400" spc="-64" dirty="0">
                <a:latin typeface="Microsoft Sans Serif"/>
                <a:cs typeface="Microsoft Sans Serif"/>
              </a:rPr>
              <a:t>years</a:t>
            </a:r>
            <a:r>
              <a:rPr sz="2400" spc="-90" dirty="0">
                <a:latin typeface="Microsoft Sans Serif"/>
                <a:cs typeface="Microsoft Sans Serif"/>
              </a:rPr>
              <a:t> </a:t>
            </a:r>
            <a:r>
              <a:rPr sz="2400" spc="-27" dirty="0">
                <a:latin typeface="Microsoft Sans Serif"/>
                <a:cs typeface="Microsoft Sans Serif"/>
              </a:rPr>
              <a:t>in </a:t>
            </a:r>
            <a:r>
              <a:rPr sz="2400" spc="-11" dirty="0">
                <a:latin typeface="Microsoft Sans Serif"/>
                <a:cs typeface="Microsoft Sans Serif"/>
              </a:rPr>
              <a:t>advance.</a:t>
            </a:r>
            <a:endParaRPr sz="2400" dirty="0">
              <a:latin typeface="Microsoft Sans Serif"/>
              <a:cs typeface="Microsoft Sans Serif"/>
            </a:endParaRPr>
          </a:p>
          <a:p>
            <a:pPr marL="338496" marR="158100" indent="-325658">
              <a:lnSpc>
                <a:spcPct val="76900"/>
              </a:lnSpc>
              <a:spcBef>
                <a:spcPts val="809"/>
              </a:spcBef>
              <a:buClr>
                <a:srgbClr val="333333"/>
              </a:buClr>
              <a:buSzPct val="89743"/>
              <a:buAutoNum type="arabicPeriod"/>
              <a:tabLst>
                <a:tab pos="339847" algn="l"/>
              </a:tabLst>
            </a:pPr>
            <a:r>
              <a:rPr sz="2400" spc="-144" dirty="0">
                <a:latin typeface="Microsoft Sans Serif"/>
                <a:cs typeface="Microsoft Sans Serif"/>
              </a:rPr>
              <a:t>Using</a:t>
            </a:r>
            <a:r>
              <a:rPr sz="2400" spc="-48" dirty="0">
                <a:latin typeface="Microsoft Sans Serif"/>
                <a:cs typeface="Microsoft Sans Serif"/>
              </a:rPr>
              <a:t> </a:t>
            </a:r>
            <a:r>
              <a:rPr sz="2400" spc="-85" dirty="0">
                <a:latin typeface="Microsoft Sans Serif"/>
                <a:cs typeface="Microsoft Sans Serif"/>
              </a:rPr>
              <a:t>trusts,</a:t>
            </a:r>
            <a:r>
              <a:rPr sz="2400" spc="11" dirty="0">
                <a:latin typeface="Microsoft Sans Serif"/>
                <a:cs typeface="Microsoft Sans Serif"/>
              </a:rPr>
              <a:t> </a:t>
            </a:r>
            <a:r>
              <a:rPr sz="2400" spc="-74" dirty="0">
                <a:latin typeface="Microsoft Sans Serif"/>
                <a:cs typeface="Microsoft Sans Serif"/>
              </a:rPr>
              <a:t>gifting,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27" dirty="0">
                <a:latin typeface="Microsoft Sans Serif"/>
                <a:cs typeface="Microsoft Sans Serif"/>
              </a:rPr>
              <a:t>and 	</a:t>
            </a:r>
            <a:r>
              <a:rPr sz="2400" spc="-138" dirty="0">
                <a:latin typeface="Microsoft Sans Serif"/>
                <a:cs typeface="Microsoft Sans Serif"/>
              </a:rPr>
              <a:t>exemptions</a:t>
            </a:r>
            <a:r>
              <a:rPr sz="2400" spc="-37" dirty="0">
                <a:latin typeface="Microsoft Sans Serif"/>
                <a:cs typeface="Microsoft Sans Serif"/>
              </a:rPr>
              <a:t> </a:t>
            </a:r>
            <a:r>
              <a:rPr sz="2400" spc="-96" dirty="0">
                <a:latin typeface="Microsoft Sans Serif"/>
                <a:cs typeface="Microsoft Sans Serif"/>
              </a:rPr>
              <a:t>to</a:t>
            </a:r>
            <a:r>
              <a:rPr sz="2400" spc="-32" dirty="0">
                <a:latin typeface="Microsoft Sans Serif"/>
                <a:cs typeface="Microsoft Sans Serif"/>
              </a:rPr>
              <a:t> </a:t>
            </a:r>
            <a:r>
              <a:rPr sz="2400" spc="-64" dirty="0">
                <a:latin typeface="Microsoft Sans Serif"/>
                <a:cs typeface="Microsoft Sans Serif"/>
              </a:rPr>
              <a:t>preserve</a:t>
            </a:r>
            <a:r>
              <a:rPr sz="2400" spc="-101" dirty="0">
                <a:latin typeface="Microsoft Sans Serif"/>
                <a:cs typeface="Microsoft Sans Serif"/>
              </a:rPr>
              <a:t> </a:t>
            </a:r>
            <a:r>
              <a:rPr sz="2400" spc="-32" dirty="0">
                <a:latin typeface="Microsoft Sans Serif"/>
                <a:cs typeface="Microsoft Sans Serif"/>
              </a:rPr>
              <a:t>wealth.</a:t>
            </a:r>
            <a:endParaRPr sz="2400" dirty="0">
              <a:latin typeface="Microsoft Sans Serif"/>
              <a:cs typeface="Microsoft Sans Serif"/>
            </a:endParaRPr>
          </a:p>
          <a:p>
            <a:pPr marL="337144" marR="192557" indent="-324307">
              <a:lnSpc>
                <a:spcPct val="78600"/>
              </a:lnSpc>
              <a:spcBef>
                <a:spcPts val="755"/>
              </a:spcBef>
              <a:buClr>
                <a:srgbClr val="333333"/>
              </a:buClr>
              <a:buSzPct val="89743"/>
              <a:buAutoNum type="arabicPeriod"/>
              <a:tabLst>
                <a:tab pos="339847" algn="l"/>
              </a:tabLst>
            </a:pPr>
            <a:r>
              <a:rPr sz="2400" spc="-154" dirty="0">
                <a:latin typeface="Microsoft Sans Serif"/>
                <a:cs typeface="Microsoft Sans Serif"/>
              </a:rPr>
              <a:t>Reducing</a:t>
            </a:r>
            <a:r>
              <a:rPr sz="2400" spc="-43" dirty="0">
                <a:latin typeface="Microsoft Sans Serif"/>
                <a:cs typeface="Microsoft Sans Serif"/>
              </a:rPr>
              <a:t> </a:t>
            </a:r>
            <a:r>
              <a:rPr sz="2400" spc="-121" dirty="0">
                <a:latin typeface="Microsoft Sans Serif"/>
                <a:cs typeface="Microsoft Sans Serif"/>
              </a:rPr>
              <a:t>stress</a:t>
            </a:r>
            <a:r>
              <a:rPr sz="2400" spc="-43" dirty="0">
                <a:latin typeface="Microsoft Sans Serif"/>
                <a:cs typeface="Microsoft Sans Serif"/>
              </a:rPr>
              <a:t> </a:t>
            </a:r>
            <a:r>
              <a:rPr sz="2400" spc="-160" dirty="0">
                <a:latin typeface="Microsoft Sans Serif"/>
                <a:cs typeface="Microsoft Sans Serif"/>
              </a:rPr>
              <a:t>and</a:t>
            </a:r>
            <a:r>
              <a:rPr sz="2400" spc="-43" dirty="0">
                <a:latin typeface="Microsoft Sans Serif"/>
                <a:cs typeface="Microsoft Sans Serif"/>
              </a:rPr>
              <a:t> </a:t>
            </a:r>
            <a:r>
              <a:rPr sz="2400" spc="-27" dirty="0">
                <a:latin typeface="Microsoft Sans Serif"/>
                <a:cs typeface="Microsoft Sans Serif"/>
              </a:rPr>
              <a:t>protecting 	</a:t>
            </a:r>
            <a:r>
              <a:rPr sz="2400" spc="-37" dirty="0">
                <a:latin typeface="Microsoft Sans Serif"/>
                <a:cs typeface="Microsoft Sans Serif"/>
              </a:rPr>
              <a:t>family</a:t>
            </a:r>
            <a:r>
              <a:rPr sz="2400" spc="-80" dirty="0">
                <a:latin typeface="Microsoft Sans Serif"/>
                <a:cs typeface="Microsoft Sans Serif"/>
              </a:rPr>
              <a:t> </a:t>
            </a:r>
            <a:r>
              <a:rPr sz="2400" spc="-11" dirty="0">
                <a:latin typeface="Microsoft Sans Serif"/>
                <a:cs typeface="Microsoft Sans Serif"/>
              </a:rPr>
              <a:t>legacies.</a:t>
            </a:r>
            <a:endParaRPr sz="2400" dirty="0">
              <a:latin typeface="Microsoft Sans Serif"/>
              <a:cs typeface="Microsoft Sans Serif"/>
            </a:endParaRPr>
          </a:p>
          <a:p>
            <a:pPr marL="338496" marR="366197" indent="-325658">
              <a:lnSpc>
                <a:spcPct val="76900"/>
              </a:lnSpc>
              <a:spcBef>
                <a:spcPts val="809"/>
              </a:spcBef>
              <a:buClr>
                <a:srgbClr val="333333"/>
              </a:buClr>
              <a:buSzPct val="92105"/>
              <a:buAutoNum type="arabicPeriod"/>
              <a:tabLst>
                <a:tab pos="339847" algn="l"/>
              </a:tabLst>
            </a:pPr>
            <a:r>
              <a:rPr sz="2400" spc="-48" dirty="0">
                <a:latin typeface="Microsoft Sans Serif"/>
                <a:cs typeface="Microsoft Sans Serif"/>
              </a:rPr>
              <a:t>Both:</a:t>
            </a:r>
            <a:r>
              <a:rPr sz="2400" spc="16" dirty="0">
                <a:latin typeface="Microsoft Sans Serif"/>
                <a:cs typeface="Microsoft Sans Serif"/>
              </a:rPr>
              <a:t> </a:t>
            </a:r>
            <a:r>
              <a:rPr sz="2400" spc="-165" dirty="0">
                <a:latin typeface="Microsoft Sans Serif"/>
                <a:cs typeface="Microsoft Sans Serif"/>
              </a:rPr>
              <a:t>The</a:t>
            </a:r>
            <a:r>
              <a:rPr sz="2400" spc="-37" dirty="0">
                <a:latin typeface="Microsoft Sans Serif"/>
                <a:cs typeface="Microsoft Sans Serif"/>
              </a:rPr>
              <a:t> </a:t>
            </a:r>
            <a:r>
              <a:rPr sz="2400" spc="-144" dirty="0">
                <a:latin typeface="Microsoft Sans Serif"/>
                <a:cs typeface="Microsoft Sans Serif"/>
              </a:rPr>
              <a:t>most</a:t>
            </a:r>
            <a:r>
              <a:rPr sz="2400" spc="-37" dirty="0">
                <a:latin typeface="Microsoft Sans Serif"/>
                <a:cs typeface="Microsoft Sans Serif"/>
              </a:rPr>
              <a:t> </a:t>
            </a:r>
            <a:r>
              <a:rPr sz="2400" spc="-101" dirty="0">
                <a:latin typeface="Microsoft Sans Serif"/>
                <a:cs typeface="Microsoft Sans Serif"/>
              </a:rPr>
              <a:t>profitable</a:t>
            </a:r>
            <a:r>
              <a:rPr sz="2400" spc="-37" dirty="0">
                <a:latin typeface="Microsoft Sans Serif"/>
                <a:cs typeface="Microsoft Sans Serif"/>
              </a:rPr>
              <a:t> </a:t>
            </a:r>
            <a:r>
              <a:rPr sz="2400" spc="-101" dirty="0">
                <a:latin typeface="Microsoft Sans Serif"/>
                <a:cs typeface="Microsoft Sans Serif"/>
              </a:rPr>
              <a:t>and 	</a:t>
            </a:r>
            <a:r>
              <a:rPr sz="2400" spc="-128" dirty="0">
                <a:latin typeface="Microsoft Sans Serif"/>
                <a:cs typeface="Microsoft Sans Serif"/>
              </a:rPr>
              <a:t>sustainable</a:t>
            </a:r>
            <a:r>
              <a:rPr sz="2400" spc="-53" dirty="0">
                <a:latin typeface="Microsoft Sans Serif"/>
                <a:cs typeface="Microsoft Sans Serif"/>
              </a:rPr>
              <a:t> </a:t>
            </a:r>
            <a:r>
              <a:rPr sz="2400" spc="-11" dirty="0">
                <a:latin typeface="Microsoft Sans Serif"/>
                <a:cs typeface="Microsoft Sans Serif"/>
              </a:rPr>
              <a:t>approach.</a:t>
            </a:r>
            <a:endParaRPr sz="2400" dirty="0">
              <a:latin typeface="Microsoft Sans Serif"/>
              <a:cs typeface="Microsoft Sans Serif"/>
            </a:endParaRPr>
          </a:p>
          <a:p>
            <a:pPr marL="339847" marR="5405" indent="-327010">
              <a:lnSpc>
                <a:spcPct val="76900"/>
              </a:lnSpc>
              <a:spcBef>
                <a:spcPts val="798"/>
              </a:spcBef>
              <a:buClr>
                <a:srgbClr val="333333"/>
              </a:buClr>
              <a:buSzPct val="92105"/>
              <a:buAutoNum type="arabicPeriod"/>
              <a:tabLst>
                <a:tab pos="339847" algn="l"/>
              </a:tabLst>
            </a:pPr>
            <a:r>
              <a:rPr sz="2400" spc="-37" dirty="0">
                <a:latin typeface="Microsoft Sans Serif"/>
                <a:cs typeface="Microsoft Sans Serif"/>
              </a:rPr>
              <a:t>Neither: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154" dirty="0">
                <a:latin typeface="Microsoft Sans Serif"/>
                <a:cs typeface="Microsoft Sans Serif"/>
              </a:rPr>
              <a:t>But</a:t>
            </a:r>
            <a:r>
              <a:rPr sz="2400" spc="-53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if</a:t>
            </a:r>
            <a:r>
              <a:rPr sz="2400" spc="-59" dirty="0">
                <a:latin typeface="Microsoft Sans Serif"/>
                <a:cs typeface="Microsoft Sans Serif"/>
              </a:rPr>
              <a:t> </a:t>
            </a:r>
            <a:r>
              <a:rPr sz="2400" spc="-112" dirty="0">
                <a:latin typeface="Microsoft Sans Serif"/>
                <a:cs typeface="Microsoft Sans Serif"/>
              </a:rPr>
              <a:t>youʼre</a:t>
            </a:r>
            <a:r>
              <a:rPr sz="2400" spc="-53" dirty="0">
                <a:latin typeface="Microsoft Sans Serif"/>
                <a:cs typeface="Microsoft Sans Serif"/>
              </a:rPr>
              <a:t> </a:t>
            </a:r>
            <a:r>
              <a:rPr sz="2400" spc="-128" dirty="0">
                <a:latin typeface="Microsoft Sans Serif"/>
                <a:cs typeface="Microsoft Sans Serif"/>
              </a:rPr>
              <a:t>here,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80" dirty="0">
                <a:latin typeface="Microsoft Sans Serif"/>
                <a:cs typeface="Microsoft Sans Serif"/>
              </a:rPr>
              <a:t>youʼre </a:t>
            </a:r>
            <a:r>
              <a:rPr sz="2400" spc="-117" dirty="0">
                <a:latin typeface="Microsoft Sans Serif"/>
                <a:cs typeface="Microsoft Sans Serif"/>
              </a:rPr>
              <a:t>probably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11" dirty="0">
                <a:latin typeface="Microsoft Sans Serif"/>
                <a:cs typeface="Microsoft Sans Serif"/>
              </a:rPr>
              <a:t>interested!</a:t>
            </a:r>
            <a:endParaRPr sz="2400" dirty="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4046" y="820932"/>
            <a:ext cx="4651953" cy="519924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749569" y="6283182"/>
            <a:ext cx="119593" cy="229872"/>
          </a:xfrm>
          <a:prstGeom prst="rect">
            <a:avLst/>
          </a:prstGeom>
        </p:spPr>
        <p:txBody>
          <a:bodyPr vert="horz" wrap="square" lIns="0" tIns="16892" rIns="0" bIns="0" rtlCol="0">
            <a:spAutoFit/>
          </a:bodyPr>
          <a:lstStyle/>
          <a:p>
            <a:pPr marL="13513">
              <a:spcBef>
                <a:spcPts val="133"/>
              </a:spcBef>
            </a:pPr>
            <a:r>
              <a:rPr sz="1383" spc="-53" dirty="0">
                <a:latin typeface="Microsoft Sans Serif"/>
                <a:cs typeface="Microsoft Sans Serif"/>
              </a:rPr>
              <a:t>7</a:t>
            </a:r>
            <a:endParaRPr sz="1383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6574" y="1106547"/>
            <a:ext cx="9089722" cy="764476"/>
          </a:xfrm>
          <a:prstGeom prst="rect">
            <a:avLst/>
          </a:prstGeom>
        </p:spPr>
        <p:txBody>
          <a:bodyPr vert="horz" wrap="square" lIns="0" tIns="199997" rIns="0" bIns="0" rtlCol="0" anchor="ctr">
            <a:spAutoFit/>
          </a:bodyPr>
          <a:lstStyle/>
          <a:p>
            <a:pPr marL="13513" marR="5405" algn="just">
              <a:lnSpc>
                <a:spcPct val="79600"/>
              </a:lnSpc>
              <a:spcBef>
                <a:spcPts val="1575"/>
              </a:spcBef>
            </a:pPr>
            <a:r>
              <a:rPr dirty="0"/>
              <a:t>What You Will Learn in This Course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26574" y="2223367"/>
            <a:ext cx="7982307" cy="594213"/>
          </a:xfrm>
          <a:prstGeom prst="rect">
            <a:avLst/>
          </a:prstGeom>
        </p:spPr>
        <p:txBody>
          <a:bodyPr vert="horz" wrap="square" lIns="0" tIns="12838" rIns="0" bIns="0" rtlCol="0">
            <a:spAutoFit/>
          </a:bodyPr>
          <a:lstStyle/>
          <a:p>
            <a:pPr marL="13513">
              <a:spcBef>
                <a:spcPts val="101"/>
              </a:spcBef>
            </a:pPr>
            <a:r>
              <a:rPr sz="3777" spc="-176" dirty="0">
                <a:latin typeface="Microsoft Sans Serif"/>
                <a:cs typeface="Microsoft Sans Serif"/>
              </a:rPr>
              <a:t>From</a:t>
            </a:r>
            <a:r>
              <a:rPr sz="3777" spc="-144" dirty="0">
                <a:latin typeface="Microsoft Sans Serif"/>
                <a:cs typeface="Microsoft Sans Serif"/>
              </a:rPr>
              <a:t> </a:t>
            </a:r>
            <a:r>
              <a:rPr sz="3777" spc="-90" dirty="0">
                <a:latin typeface="Microsoft Sans Serif"/>
                <a:cs typeface="Microsoft Sans Serif"/>
              </a:rPr>
              <a:t>Zero</a:t>
            </a:r>
            <a:r>
              <a:rPr sz="3777" spc="-144" dirty="0">
                <a:latin typeface="Microsoft Sans Serif"/>
                <a:cs typeface="Microsoft Sans Serif"/>
              </a:rPr>
              <a:t> </a:t>
            </a:r>
            <a:r>
              <a:rPr sz="3777" dirty="0">
                <a:latin typeface="Microsoft Sans Serif"/>
                <a:cs typeface="Microsoft Sans Serif"/>
              </a:rPr>
              <a:t>to</a:t>
            </a:r>
            <a:r>
              <a:rPr sz="3777" spc="-138" dirty="0">
                <a:latin typeface="Microsoft Sans Serif"/>
                <a:cs typeface="Microsoft Sans Serif"/>
              </a:rPr>
              <a:t> </a:t>
            </a:r>
            <a:r>
              <a:rPr sz="3777" spc="-37" dirty="0">
                <a:latin typeface="Microsoft Sans Serif"/>
                <a:cs typeface="Microsoft Sans Serif"/>
              </a:rPr>
              <a:t>Medicaid</a:t>
            </a:r>
            <a:r>
              <a:rPr sz="3777" spc="-144" dirty="0">
                <a:latin typeface="Microsoft Sans Serif"/>
                <a:cs typeface="Microsoft Sans Serif"/>
              </a:rPr>
              <a:t> </a:t>
            </a:r>
            <a:r>
              <a:rPr sz="3777" spc="-106" dirty="0">
                <a:latin typeface="Microsoft Sans Serif"/>
                <a:cs typeface="Microsoft Sans Serif"/>
              </a:rPr>
              <a:t>Planning</a:t>
            </a:r>
            <a:r>
              <a:rPr sz="3777" spc="-138" dirty="0">
                <a:latin typeface="Microsoft Sans Serif"/>
                <a:cs typeface="Microsoft Sans Serif"/>
              </a:rPr>
              <a:t> </a:t>
            </a:r>
            <a:r>
              <a:rPr sz="3777" spc="-11" dirty="0">
                <a:latin typeface="Microsoft Sans Serif"/>
                <a:cs typeface="Microsoft Sans Serif"/>
              </a:rPr>
              <a:t>Expert</a:t>
            </a:r>
            <a:endParaRPr sz="3777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26574" y="2943596"/>
            <a:ext cx="4451280" cy="2997650"/>
          </a:xfrm>
          <a:prstGeom prst="rect">
            <a:avLst/>
          </a:prstGeom>
        </p:spPr>
        <p:txBody>
          <a:bodyPr vert="horz" wrap="square" lIns="0" tIns="106079" rIns="0" bIns="0" rtlCol="0">
            <a:spAutoFit/>
          </a:bodyPr>
          <a:lstStyle/>
          <a:p>
            <a:pPr marL="378358" marR="136479" indent="-364846" algn="just">
              <a:lnSpc>
                <a:spcPct val="76800"/>
              </a:lnSpc>
              <a:spcBef>
                <a:spcPts val="835"/>
              </a:spcBef>
              <a:buFont typeface="Wingdings" pitchFamily="2" charset="2"/>
              <a:buChar char="q"/>
            </a:pPr>
            <a:r>
              <a:rPr sz="2554" spc="-207" dirty="0">
                <a:latin typeface="Microsoft Sans Serif"/>
                <a:cs typeface="Microsoft Sans Serif"/>
              </a:rPr>
              <a:t>The</a:t>
            </a:r>
            <a:r>
              <a:rPr sz="2554" spc="43" dirty="0">
                <a:latin typeface="Microsoft Sans Serif"/>
                <a:cs typeface="Microsoft Sans Serif"/>
              </a:rPr>
              <a:t> </a:t>
            </a:r>
            <a:r>
              <a:rPr sz="2554" spc="-138" dirty="0">
                <a:latin typeface="Microsoft Sans Serif"/>
                <a:cs typeface="Microsoft Sans Serif"/>
              </a:rPr>
              <a:t>Basics</a:t>
            </a:r>
            <a:r>
              <a:rPr sz="2554" spc="-32" dirty="0">
                <a:latin typeface="Microsoft Sans Serif"/>
                <a:cs typeface="Microsoft Sans Serif"/>
              </a:rPr>
              <a:t> </a:t>
            </a:r>
            <a:r>
              <a:rPr sz="2554" dirty="0">
                <a:latin typeface="Microsoft Sans Serif"/>
                <a:cs typeface="Microsoft Sans Serif"/>
              </a:rPr>
              <a:t>of</a:t>
            </a:r>
            <a:r>
              <a:rPr sz="2554" spc="-74" dirty="0">
                <a:latin typeface="Microsoft Sans Serif"/>
                <a:cs typeface="Microsoft Sans Serif"/>
              </a:rPr>
              <a:t> </a:t>
            </a:r>
            <a:r>
              <a:rPr sz="2554" spc="-101" dirty="0">
                <a:latin typeface="Microsoft Sans Serif"/>
                <a:cs typeface="Microsoft Sans Serif"/>
              </a:rPr>
              <a:t>Medicaid</a:t>
            </a:r>
            <a:r>
              <a:rPr sz="2554" spc="-59" dirty="0">
                <a:latin typeface="Microsoft Sans Serif"/>
                <a:cs typeface="Microsoft Sans Serif"/>
              </a:rPr>
              <a:t> </a:t>
            </a:r>
            <a:r>
              <a:rPr sz="2554" spc="-133" dirty="0">
                <a:latin typeface="Microsoft Sans Serif"/>
                <a:cs typeface="Microsoft Sans Serif"/>
              </a:rPr>
              <a:t>Rules </a:t>
            </a:r>
            <a:r>
              <a:rPr sz="2341" spc="-96" dirty="0">
                <a:latin typeface="Microsoft Sans Serif"/>
                <a:cs typeface="Microsoft Sans Serif"/>
              </a:rPr>
              <a:t>(</a:t>
            </a:r>
            <a:r>
              <a:rPr sz="2554" spc="-96" dirty="0">
                <a:latin typeface="Microsoft Sans Serif"/>
                <a:cs typeface="Microsoft Sans Serif"/>
              </a:rPr>
              <a:t>so</a:t>
            </a:r>
            <a:r>
              <a:rPr sz="2554" spc="-59" dirty="0">
                <a:latin typeface="Microsoft Sans Serif"/>
                <a:cs typeface="Microsoft Sans Serif"/>
              </a:rPr>
              <a:t> </a:t>
            </a:r>
            <a:r>
              <a:rPr sz="2554" spc="-128" dirty="0">
                <a:latin typeface="Microsoft Sans Serif"/>
                <a:cs typeface="Microsoft Sans Serif"/>
              </a:rPr>
              <a:t>you</a:t>
            </a:r>
            <a:r>
              <a:rPr sz="2554" spc="-32" dirty="0">
                <a:latin typeface="Microsoft Sans Serif"/>
                <a:cs typeface="Microsoft Sans Serif"/>
              </a:rPr>
              <a:t> </a:t>
            </a:r>
            <a:r>
              <a:rPr sz="2554" spc="-154" dirty="0">
                <a:latin typeface="Microsoft Sans Serif"/>
                <a:cs typeface="Microsoft Sans Serif"/>
              </a:rPr>
              <a:t>can</a:t>
            </a:r>
            <a:r>
              <a:rPr sz="2554" spc="-16" dirty="0">
                <a:latin typeface="Microsoft Sans Serif"/>
                <a:cs typeface="Microsoft Sans Serif"/>
              </a:rPr>
              <a:t> </a:t>
            </a:r>
            <a:r>
              <a:rPr sz="2554" spc="-106" dirty="0">
                <a:latin typeface="Microsoft Sans Serif"/>
                <a:cs typeface="Microsoft Sans Serif"/>
              </a:rPr>
              <a:t>explain</a:t>
            </a:r>
            <a:r>
              <a:rPr sz="2554" spc="-37" dirty="0">
                <a:latin typeface="Microsoft Sans Serif"/>
                <a:cs typeface="Microsoft Sans Serif"/>
              </a:rPr>
              <a:t> </a:t>
            </a:r>
            <a:r>
              <a:rPr sz="2554" spc="-128" dirty="0">
                <a:latin typeface="Microsoft Sans Serif"/>
                <a:cs typeface="Microsoft Sans Serif"/>
              </a:rPr>
              <a:t>them</a:t>
            </a:r>
            <a:r>
              <a:rPr sz="2554" spc="-32" dirty="0">
                <a:latin typeface="Microsoft Sans Serif"/>
                <a:cs typeface="Microsoft Sans Serif"/>
              </a:rPr>
              <a:t> </a:t>
            </a:r>
            <a:r>
              <a:rPr sz="2554" spc="-11" dirty="0">
                <a:latin typeface="Microsoft Sans Serif"/>
                <a:cs typeface="Microsoft Sans Serif"/>
              </a:rPr>
              <a:t>clearly </a:t>
            </a:r>
            <a:r>
              <a:rPr sz="2554" spc="-37" dirty="0">
                <a:latin typeface="Microsoft Sans Serif"/>
                <a:cs typeface="Microsoft Sans Serif"/>
              </a:rPr>
              <a:t>to</a:t>
            </a:r>
            <a:r>
              <a:rPr sz="2554" spc="-160" dirty="0">
                <a:latin typeface="Microsoft Sans Serif"/>
                <a:cs typeface="Microsoft Sans Serif"/>
              </a:rPr>
              <a:t> </a:t>
            </a:r>
            <a:r>
              <a:rPr sz="2554" spc="-11" dirty="0">
                <a:latin typeface="Microsoft Sans Serif"/>
                <a:cs typeface="Microsoft Sans Serif"/>
              </a:rPr>
              <a:t>clients</a:t>
            </a:r>
            <a:r>
              <a:rPr sz="2341" spc="-11" dirty="0">
                <a:latin typeface="Microsoft Sans Serif"/>
                <a:cs typeface="Microsoft Sans Serif"/>
              </a:rPr>
              <a:t>).</a:t>
            </a:r>
            <a:endParaRPr sz="2341" dirty="0">
              <a:latin typeface="Microsoft Sans Serif"/>
              <a:cs typeface="Microsoft Sans Serif"/>
            </a:endParaRPr>
          </a:p>
          <a:p>
            <a:pPr marL="378358" marR="454706" indent="-364846">
              <a:lnSpc>
                <a:spcPct val="76800"/>
              </a:lnSpc>
              <a:spcBef>
                <a:spcPts val="596"/>
              </a:spcBef>
              <a:buFont typeface="Wingdings" pitchFamily="2" charset="2"/>
              <a:buChar char="q"/>
            </a:pPr>
            <a:r>
              <a:rPr sz="2554" spc="-74" dirty="0">
                <a:latin typeface="Microsoft Sans Serif"/>
                <a:cs typeface="Microsoft Sans Serif"/>
              </a:rPr>
              <a:t>Crisis</a:t>
            </a:r>
            <a:r>
              <a:rPr sz="2554" spc="-138" dirty="0">
                <a:latin typeface="Microsoft Sans Serif"/>
                <a:cs typeface="Microsoft Sans Serif"/>
              </a:rPr>
              <a:t> </a:t>
            </a:r>
            <a:r>
              <a:rPr sz="2554" spc="-121" dirty="0">
                <a:latin typeface="Microsoft Sans Serif"/>
                <a:cs typeface="Microsoft Sans Serif"/>
              </a:rPr>
              <a:t>Planning</a:t>
            </a:r>
            <a:r>
              <a:rPr sz="2554" spc="-144" dirty="0">
                <a:latin typeface="Microsoft Sans Serif"/>
                <a:cs typeface="Microsoft Sans Serif"/>
              </a:rPr>
              <a:t> </a:t>
            </a:r>
            <a:r>
              <a:rPr sz="2554" spc="-11" dirty="0">
                <a:latin typeface="Microsoft Sans Serif"/>
                <a:cs typeface="Microsoft Sans Serif"/>
              </a:rPr>
              <a:t>Strategies </a:t>
            </a:r>
            <a:r>
              <a:rPr sz="2341" spc="-121" dirty="0">
                <a:latin typeface="Microsoft Sans Serif"/>
                <a:cs typeface="Microsoft Sans Serif"/>
              </a:rPr>
              <a:t>(</a:t>
            </a:r>
            <a:r>
              <a:rPr sz="2554" spc="-121" dirty="0">
                <a:latin typeface="Microsoft Sans Serif"/>
                <a:cs typeface="Microsoft Sans Serif"/>
              </a:rPr>
              <a:t>how</a:t>
            </a:r>
            <a:r>
              <a:rPr sz="2554" spc="-59" dirty="0">
                <a:latin typeface="Microsoft Sans Serif"/>
                <a:cs typeface="Microsoft Sans Serif"/>
              </a:rPr>
              <a:t> </a:t>
            </a:r>
            <a:r>
              <a:rPr sz="2554" spc="-90" dirty="0">
                <a:latin typeface="Microsoft Sans Serif"/>
                <a:cs typeface="Microsoft Sans Serif"/>
              </a:rPr>
              <a:t>to</a:t>
            </a:r>
            <a:r>
              <a:rPr sz="2554" spc="-59" dirty="0">
                <a:latin typeface="Microsoft Sans Serif"/>
                <a:cs typeface="Microsoft Sans Serif"/>
              </a:rPr>
              <a:t> </a:t>
            </a:r>
            <a:r>
              <a:rPr sz="2554" spc="-96" dirty="0">
                <a:latin typeface="Microsoft Sans Serif"/>
                <a:cs typeface="Microsoft Sans Serif"/>
              </a:rPr>
              <a:t>qualify</a:t>
            </a:r>
            <a:r>
              <a:rPr sz="2554" spc="-59" dirty="0">
                <a:latin typeface="Microsoft Sans Serif"/>
                <a:cs typeface="Microsoft Sans Serif"/>
              </a:rPr>
              <a:t> </a:t>
            </a:r>
            <a:r>
              <a:rPr sz="2554" spc="-234" dirty="0">
                <a:latin typeface="Microsoft Sans Serif"/>
                <a:cs typeface="Microsoft Sans Serif"/>
              </a:rPr>
              <a:t>a</a:t>
            </a:r>
            <a:r>
              <a:rPr sz="2554" spc="-53" dirty="0">
                <a:latin typeface="Microsoft Sans Serif"/>
                <a:cs typeface="Microsoft Sans Serif"/>
              </a:rPr>
              <a:t> </a:t>
            </a:r>
            <a:r>
              <a:rPr sz="2554" spc="-96" dirty="0">
                <a:latin typeface="Microsoft Sans Serif"/>
                <a:cs typeface="Microsoft Sans Serif"/>
              </a:rPr>
              <a:t>client</a:t>
            </a:r>
            <a:r>
              <a:rPr sz="2554" spc="-59" dirty="0">
                <a:latin typeface="Microsoft Sans Serif"/>
                <a:cs typeface="Microsoft Sans Serif"/>
              </a:rPr>
              <a:t> </a:t>
            </a:r>
            <a:r>
              <a:rPr sz="2554" spc="-90" dirty="0">
                <a:latin typeface="Microsoft Sans Serif"/>
                <a:cs typeface="Microsoft Sans Serif"/>
              </a:rPr>
              <a:t>quickly</a:t>
            </a:r>
            <a:r>
              <a:rPr sz="2341" spc="-90" dirty="0">
                <a:latin typeface="Microsoft Sans Serif"/>
                <a:cs typeface="Microsoft Sans Serif"/>
              </a:rPr>
              <a:t>, </a:t>
            </a:r>
            <a:r>
              <a:rPr sz="2554" spc="-176" dirty="0">
                <a:latin typeface="Microsoft Sans Serif"/>
                <a:cs typeface="Microsoft Sans Serif"/>
              </a:rPr>
              <a:t>even</a:t>
            </a:r>
            <a:r>
              <a:rPr sz="2554" spc="-59" dirty="0">
                <a:latin typeface="Microsoft Sans Serif"/>
                <a:cs typeface="Microsoft Sans Serif"/>
              </a:rPr>
              <a:t> </a:t>
            </a:r>
            <a:r>
              <a:rPr sz="2554" spc="-90" dirty="0">
                <a:latin typeface="Microsoft Sans Serif"/>
                <a:cs typeface="Microsoft Sans Serif"/>
              </a:rPr>
              <a:t>with</a:t>
            </a:r>
            <a:r>
              <a:rPr sz="2554" spc="-53" dirty="0">
                <a:latin typeface="Microsoft Sans Serif"/>
                <a:cs typeface="Microsoft Sans Serif"/>
              </a:rPr>
              <a:t> </a:t>
            </a:r>
            <a:r>
              <a:rPr sz="2554" spc="-11" dirty="0">
                <a:latin typeface="Microsoft Sans Serif"/>
                <a:cs typeface="Microsoft Sans Serif"/>
              </a:rPr>
              <a:t>assets</a:t>
            </a:r>
            <a:r>
              <a:rPr sz="2341" spc="-11" dirty="0">
                <a:latin typeface="Microsoft Sans Serif"/>
                <a:cs typeface="Microsoft Sans Serif"/>
              </a:rPr>
              <a:t>).</a:t>
            </a:r>
            <a:endParaRPr sz="2341" dirty="0">
              <a:latin typeface="Microsoft Sans Serif"/>
              <a:cs typeface="Microsoft Sans Serif"/>
            </a:endParaRPr>
          </a:p>
          <a:p>
            <a:pPr marL="378358" marR="5405" indent="-364846">
              <a:lnSpc>
                <a:spcPct val="76800"/>
              </a:lnSpc>
              <a:spcBef>
                <a:spcPts val="681"/>
              </a:spcBef>
              <a:buFont typeface="Wingdings" pitchFamily="2" charset="2"/>
              <a:buChar char="q"/>
            </a:pPr>
            <a:r>
              <a:rPr sz="2554" spc="-96" dirty="0">
                <a:latin typeface="Microsoft Sans Serif"/>
                <a:cs typeface="Microsoft Sans Serif"/>
              </a:rPr>
              <a:t>Proactive</a:t>
            </a:r>
            <a:r>
              <a:rPr sz="2554" spc="-133" dirty="0">
                <a:latin typeface="Microsoft Sans Serif"/>
                <a:cs typeface="Microsoft Sans Serif"/>
              </a:rPr>
              <a:t> </a:t>
            </a:r>
            <a:r>
              <a:rPr sz="2554" spc="-121" dirty="0">
                <a:latin typeface="Microsoft Sans Serif"/>
                <a:cs typeface="Microsoft Sans Serif"/>
              </a:rPr>
              <a:t>Planning</a:t>
            </a:r>
            <a:r>
              <a:rPr sz="2554" spc="-133" dirty="0">
                <a:latin typeface="Microsoft Sans Serif"/>
                <a:cs typeface="Microsoft Sans Serif"/>
              </a:rPr>
              <a:t> </a:t>
            </a:r>
            <a:r>
              <a:rPr sz="2554" spc="-11" dirty="0">
                <a:latin typeface="Microsoft Sans Serif"/>
                <a:cs typeface="Microsoft Sans Serif"/>
              </a:rPr>
              <a:t>Methods </a:t>
            </a:r>
            <a:r>
              <a:rPr sz="2341" spc="-69" dirty="0">
                <a:latin typeface="Microsoft Sans Serif"/>
                <a:cs typeface="Microsoft Sans Serif"/>
              </a:rPr>
              <a:t>(</a:t>
            </a:r>
            <a:r>
              <a:rPr sz="2554" spc="-69" dirty="0">
                <a:latin typeface="Microsoft Sans Serif"/>
                <a:cs typeface="Microsoft Sans Serif"/>
              </a:rPr>
              <a:t>trusts</a:t>
            </a:r>
            <a:r>
              <a:rPr sz="2341" spc="-69" dirty="0">
                <a:latin typeface="Microsoft Sans Serif"/>
                <a:cs typeface="Microsoft Sans Serif"/>
              </a:rPr>
              <a:t>,</a:t>
            </a:r>
            <a:r>
              <a:rPr sz="2341" spc="-21" dirty="0">
                <a:latin typeface="Microsoft Sans Serif"/>
                <a:cs typeface="Microsoft Sans Serif"/>
              </a:rPr>
              <a:t> </a:t>
            </a:r>
            <a:r>
              <a:rPr sz="2554" spc="-69" dirty="0">
                <a:latin typeface="Microsoft Sans Serif"/>
                <a:cs typeface="Microsoft Sans Serif"/>
              </a:rPr>
              <a:t>gifting</a:t>
            </a:r>
            <a:r>
              <a:rPr sz="2341" spc="-69" dirty="0">
                <a:latin typeface="Microsoft Sans Serif"/>
                <a:cs typeface="Microsoft Sans Serif"/>
              </a:rPr>
              <a:t>,</a:t>
            </a:r>
            <a:r>
              <a:rPr sz="2341" spc="-16" dirty="0">
                <a:latin typeface="Microsoft Sans Serif"/>
                <a:cs typeface="Microsoft Sans Serif"/>
              </a:rPr>
              <a:t> </a:t>
            </a:r>
            <a:r>
              <a:rPr sz="2554" spc="-128" dirty="0">
                <a:latin typeface="Microsoft Sans Serif"/>
                <a:cs typeface="Microsoft Sans Serif"/>
              </a:rPr>
              <a:t>annuities</a:t>
            </a:r>
            <a:r>
              <a:rPr sz="2341" spc="-128" dirty="0">
                <a:latin typeface="Microsoft Sans Serif"/>
                <a:cs typeface="Microsoft Sans Serif"/>
              </a:rPr>
              <a:t>,</a:t>
            </a:r>
            <a:r>
              <a:rPr sz="2341" spc="-16" dirty="0">
                <a:latin typeface="Microsoft Sans Serif"/>
                <a:cs typeface="Microsoft Sans Serif"/>
              </a:rPr>
              <a:t> </a:t>
            </a:r>
            <a:r>
              <a:rPr sz="2554" spc="-176" dirty="0">
                <a:latin typeface="Microsoft Sans Serif"/>
                <a:cs typeface="Microsoft Sans Serif"/>
              </a:rPr>
              <a:t>and</a:t>
            </a:r>
            <a:r>
              <a:rPr sz="2554" spc="-80" dirty="0">
                <a:latin typeface="Microsoft Sans Serif"/>
                <a:cs typeface="Microsoft Sans Serif"/>
              </a:rPr>
              <a:t> </a:t>
            </a:r>
            <a:r>
              <a:rPr sz="2554" spc="-112" dirty="0">
                <a:latin typeface="Microsoft Sans Serif"/>
                <a:cs typeface="Microsoft Sans Serif"/>
              </a:rPr>
              <a:t>legal </a:t>
            </a:r>
            <a:r>
              <a:rPr sz="2554" spc="-48" dirty="0">
                <a:latin typeface="Microsoft Sans Serif"/>
                <a:cs typeface="Microsoft Sans Serif"/>
              </a:rPr>
              <a:t>exemptions</a:t>
            </a:r>
            <a:r>
              <a:rPr lang="en-US" sz="2554" spc="-48" dirty="0">
                <a:latin typeface="Microsoft Sans Serif"/>
                <a:cs typeface="Microsoft Sans Serif"/>
              </a:rPr>
              <a:t>)</a:t>
            </a:r>
            <a:endParaRPr sz="2554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19308" y="2923326"/>
            <a:ext cx="4312769" cy="1317703"/>
          </a:xfrm>
          <a:prstGeom prst="rect">
            <a:avLst/>
          </a:prstGeom>
        </p:spPr>
        <p:txBody>
          <a:bodyPr vert="horz" wrap="square" lIns="0" tIns="106079" rIns="0" bIns="0" rtlCol="0">
            <a:spAutoFit/>
          </a:bodyPr>
          <a:lstStyle/>
          <a:p>
            <a:pPr marL="378358" marR="5405" indent="-364846">
              <a:lnSpc>
                <a:spcPct val="76800"/>
              </a:lnSpc>
              <a:spcBef>
                <a:spcPts val="835"/>
              </a:spcBef>
              <a:buFont typeface="Wingdings" pitchFamily="2" charset="2"/>
              <a:buChar char="q"/>
            </a:pPr>
            <a:r>
              <a:rPr sz="2554" spc="-149" dirty="0">
                <a:latin typeface="Microsoft Sans Serif"/>
                <a:cs typeface="Microsoft Sans Serif"/>
              </a:rPr>
              <a:t>How</a:t>
            </a:r>
            <a:r>
              <a:rPr sz="2554" spc="-165" dirty="0">
                <a:latin typeface="Microsoft Sans Serif"/>
                <a:cs typeface="Microsoft Sans Serif"/>
              </a:rPr>
              <a:t> </a:t>
            </a:r>
            <a:r>
              <a:rPr sz="2554" spc="-37" dirty="0">
                <a:latin typeface="Microsoft Sans Serif"/>
                <a:cs typeface="Microsoft Sans Serif"/>
              </a:rPr>
              <a:t>to</a:t>
            </a:r>
            <a:r>
              <a:rPr sz="2554" spc="-160" dirty="0">
                <a:latin typeface="Microsoft Sans Serif"/>
                <a:cs typeface="Microsoft Sans Serif"/>
              </a:rPr>
              <a:t> </a:t>
            </a:r>
            <a:r>
              <a:rPr sz="2554" spc="-101" dirty="0">
                <a:latin typeface="Microsoft Sans Serif"/>
                <a:cs typeface="Microsoft Sans Serif"/>
              </a:rPr>
              <a:t>Build</a:t>
            </a:r>
            <a:r>
              <a:rPr sz="2554" spc="-165" dirty="0">
                <a:latin typeface="Microsoft Sans Serif"/>
                <a:cs typeface="Microsoft Sans Serif"/>
              </a:rPr>
              <a:t> </a:t>
            </a:r>
            <a:r>
              <a:rPr sz="2554" spc="-192" dirty="0">
                <a:latin typeface="Microsoft Sans Serif"/>
                <a:cs typeface="Microsoft Sans Serif"/>
              </a:rPr>
              <a:t>a</a:t>
            </a:r>
            <a:r>
              <a:rPr sz="2554" spc="-165" dirty="0">
                <a:latin typeface="Microsoft Sans Serif"/>
                <a:cs typeface="Microsoft Sans Serif"/>
              </a:rPr>
              <a:t> </a:t>
            </a:r>
            <a:r>
              <a:rPr sz="2554" spc="-11" dirty="0">
                <a:latin typeface="Microsoft Sans Serif"/>
                <a:cs typeface="Microsoft Sans Serif"/>
              </a:rPr>
              <a:t>Profitable </a:t>
            </a:r>
            <a:r>
              <a:rPr sz="2554" spc="-90" dirty="0">
                <a:latin typeface="Microsoft Sans Serif"/>
                <a:cs typeface="Microsoft Sans Serif"/>
              </a:rPr>
              <a:t>Medicaid</a:t>
            </a:r>
            <a:r>
              <a:rPr sz="2554" spc="-117" dirty="0">
                <a:latin typeface="Microsoft Sans Serif"/>
                <a:cs typeface="Microsoft Sans Serif"/>
              </a:rPr>
              <a:t> </a:t>
            </a:r>
            <a:r>
              <a:rPr sz="2554" spc="-90" dirty="0">
                <a:latin typeface="Microsoft Sans Serif"/>
                <a:cs typeface="Microsoft Sans Serif"/>
              </a:rPr>
              <a:t>Practice</a:t>
            </a:r>
            <a:r>
              <a:rPr sz="2554" spc="-5" dirty="0">
                <a:latin typeface="Microsoft Sans Serif"/>
                <a:cs typeface="Microsoft Sans Serif"/>
              </a:rPr>
              <a:t> </a:t>
            </a:r>
            <a:r>
              <a:rPr sz="2341" spc="-11" dirty="0">
                <a:latin typeface="Microsoft Sans Serif"/>
                <a:cs typeface="Microsoft Sans Serif"/>
              </a:rPr>
              <a:t>(</a:t>
            </a:r>
            <a:r>
              <a:rPr sz="2554" spc="-11" dirty="0">
                <a:latin typeface="Microsoft Sans Serif"/>
                <a:cs typeface="Microsoft Sans Serif"/>
              </a:rPr>
              <a:t>charging </a:t>
            </a:r>
            <a:r>
              <a:rPr sz="2554" spc="-165" dirty="0">
                <a:latin typeface="Microsoft Sans Serif"/>
                <a:cs typeface="Microsoft Sans Serif"/>
              </a:rPr>
              <a:t>premium</a:t>
            </a:r>
            <a:r>
              <a:rPr sz="2554" spc="-64" dirty="0">
                <a:latin typeface="Microsoft Sans Serif"/>
                <a:cs typeface="Microsoft Sans Serif"/>
              </a:rPr>
              <a:t> </a:t>
            </a:r>
            <a:r>
              <a:rPr sz="2554" spc="-128" dirty="0">
                <a:latin typeface="Microsoft Sans Serif"/>
                <a:cs typeface="Microsoft Sans Serif"/>
              </a:rPr>
              <a:t>fees</a:t>
            </a:r>
            <a:r>
              <a:rPr sz="2554" spc="-59" dirty="0">
                <a:latin typeface="Microsoft Sans Serif"/>
                <a:cs typeface="Microsoft Sans Serif"/>
              </a:rPr>
              <a:t> </a:t>
            </a:r>
            <a:r>
              <a:rPr sz="2554" spc="-43" dirty="0">
                <a:latin typeface="Microsoft Sans Serif"/>
                <a:cs typeface="Microsoft Sans Serif"/>
              </a:rPr>
              <a:t>for</a:t>
            </a:r>
            <a:r>
              <a:rPr sz="2554" spc="-64" dirty="0">
                <a:latin typeface="Microsoft Sans Serif"/>
                <a:cs typeface="Microsoft Sans Serif"/>
              </a:rPr>
              <a:t> </a:t>
            </a:r>
            <a:r>
              <a:rPr sz="2554" spc="-128" dirty="0">
                <a:latin typeface="Microsoft Sans Serif"/>
                <a:cs typeface="Microsoft Sans Serif"/>
              </a:rPr>
              <a:t>your</a:t>
            </a:r>
            <a:r>
              <a:rPr sz="2554" spc="-59" dirty="0">
                <a:latin typeface="Microsoft Sans Serif"/>
                <a:cs typeface="Microsoft Sans Serif"/>
              </a:rPr>
              <a:t> </a:t>
            </a:r>
            <a:r>
              <a:rPr sz="2554" spc="-101" dirty="0">
                <a:latin typeface="Microsoft Sans Serif"/>
                <a:cs typeface="Microsoft Sans Serif"/>
              </a:rPr>
              <a:t>expertise</a:t>
            </a:r>
            <a:r>
              <a:rPr sz="2341" spc="-101" dirty="0">
                <a:latin typeface="Microsoft Sans Serif"/>
                <a:cs typeface="Microsoft Sans Serif"/>
              </a:rPr>
              <a:t>).</a:t>
            </a:r>
            <a:endParaRPr sz="2341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31969" y="6283182"/>
            <a:ext cx="128376" cy="229872"/>
          </a:xfrm>
          <a:prstGeom prst="rect">
            <a:avLst/>
          </a:prstGeom>
        </p:spPr>
        <p:txBody>
          <a:bodyPr vert="horz" wrap="square" lIns="0" tIns="16892" rIns="0" bIns="0" rtlCol="0">
            <a:spAutoFit/>
          </a:bodyPr>
          <a:lstStyle/>
          <a:p>
            <a:pPr marL="13513">
              <a:spcBef>
                <a:spcPts val="133"/>
              </a:spcBef>
            </a:pPr>
            <a:r>
              <a:rPr sz="1383" spc="-53" dirty="0">
                <a:latin typeface="Microsoft Sans Serif"/>
                <a:cs typeface="Microsoft Sans Serif"/>
              </a:rPr>
              <a:t>8</a:t>
            </a:r>
            <a:endParaRPr sz="1383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rson holding a puzzle piece">
            <a:extLst>
              <a:ext uri="{FF2B5EF4-FFF2-40B4-BE49-F238E27FC236}">
                <a16:creationId xmlns:a16="http://schemas.microsoft.com/office/drawing/2014/main" id="{8A4A2034-87A6-61FD-7E8A-E2E618868D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439" r="23113" b="-1"/>
          <a:stretch>
            <a:fillRect/>
          </a:stretch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9DCC5A-4F98-18CD-06AB-1274A095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3400"/>
              <a:t>Set Your Intentions: Personal and Business 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88F18-93F6-D055-E69B-B31BA8F0F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2370670"/>
            <a:ext cx="5247340" cy="3869491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Personal Goals:</a:t>
            </a:r>
            <a:endParaRPr lang="en-US" sz="2400" dirty="0"/>
          </a:p>
          <a:p>
            <a:pPr marL="364846" indent="-364846"/>
            <a:r>
              <a:rPr lang="en-US" sz="2400" dirty="0"/>
              <a:t>Enhance your Elder Law knowledge and skills.</a:t>
            </a:r>
          </a:p>
          <a:p>
            <a:pPr marL="364846" indent="-364846"/>
            <a:r>
              <a:rPr lang="en-US" sz="2400" dirty="0"/>
              <a:t>Increase confidence in handling complex Elder Law cases.</a:t>
            </a:r>
          </a:p>
          <a:p>
            <a:pPr marL="364846" indent="-364846"/>
            <a:r>
              <a:rPr lang="en-US" sz="2400" dirty="0"/>
              <a:t>Strengthen your professional network and connections.</a:t>
            </a:r>
          </a:p>
          <a:p>
            <a:pPr marL="364846" indent="-364846"/>
            <a:r>
              <a:rPr lang="en-US" sz="2400" dirty="0"/>
              <a:t>Improve work-life balance through strategic planning.</a:t>
            </a:r>
          </a:p>
          <a:p>
            <a:pPr mar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11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606</Words>
  <Application>Microsoft Macintosh PowerPoint</Application>
  <PresentationFormat>Widescreen</PresentationFormat>
  <Paragraphs>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Microsoft Sans Serif</vt:lpstr>
      <vt:lpstr>Wingdings</vt:lpstr>
      <vt:lpstr>Office Theme</vt:lpstr>
      <vt:lpstr>The Comprehensive Medicaid Course</vt:lpstr>
      <vt:lpstr>Master Medicaid Planning— From Beginner to Expert</vt:lpstr>
      <vt:lpstr>Why Elder Law?</vt:lpstr>
      <vt:lpstr>Why Medicaid Planning?</vt:lpstr>
      <vt:lpstr>The Big Medicaid Question</vt:lpstr>
      <vt:lpstr>Your Options in Medicaid Planning</vt:lpstr>
      <vt:lpstr>Proactive Planning:</vt:lpstr>
      <vt:lpstr>What You Will Learn in This Course</vt:lpstr>
      <vt:lpstr>Set Your Intentions: Personal and Business Goals</vt:lpstr>
      <vt:lpstr>Set Your Intentions: Personal and Business Goals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Todd Whatley</dc:creator>
  <cp:lastModifiedBy>Todd Whatley</cp:lastModifiedBy>
  <cp:revision>3</cp:revision>
  <dcterms:created xsi:type="dcterms:W3CDTF">2025-07-26T19:00:48Z</dcterms:created>
  <dcterms:modified xsi:type="dcterms:W3CDTF">2025-08-03T18:36:43Z</dcterms:modified>
</cp:coreProperties>
</file>