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7" r:id="rId23"/>
    <p:sldId id="285" r:id="rId24"/>
    <p:sldId id="286" r:id="rId25"/>
    <p:sldId id="288" r:id="rId26"/>
    <p:sldId id="289" r:id="rId27"/>
    <p:sldId id="290" r:id="rId28"/>
    <p:sldId id="291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609BA-6D61-496F-BF7B-7F04D7C11E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4F3D6C-3BD1-4F2C-8254-F907509DF773}">
      <dgm:prSet/>
      <dgm:spPr/>
      <dgm:t>
        <a:bodyPr/>
        <a:lstStyle/>
        <a:p>
          <a:r>
            <a:rPr lang="en-US"/>
            <a:t>Medicaid Follows Federal Law… But Every State Is Different</a:t>
          </a:r>
        </a:p>
      </dgm:t>
    </dgm:pt>
    <dgm:pt modelId="{0D1A9472-7DF6-4CC1-84F7-5EE5373198CA}" type="parTrans" cxnId="{FA06EFB9-398B-4675-A7F1-EBC785613662}">
      <dgm:prSet/>
      <dgm:spPr/>
      <dgm:t>
        <a:bodyPr/>
        <a:lstStyle/>
        <a:p>
          <a:endParaRPr lang="en-US"/>
        </a:p>
      </dgm:t>
    </dgm:pt>
    <dgm:pt modelId="{CC83440D-23F3-42CC-A426-82E8B645C8ED}" type="sibTrans" cxnId="{FA06EFB9-398B-4675-A7F1-EBC785613662}">
      <dgm:prSet/>
      <dgm:spPr/>
      <dgm:t>
        <a:bodyPr/>
        <a:lstStyle/>
        <a:p>
          <a:endParaRPr lang="en-US"/>
        </a:p>
      </dgm:t>
    </dgm:pt>
    <dgm:pt modelId="{1BE1382B-A347-4E4E-9076-46CB01BA11F3}">
      <dgm:prSet/>
      <dgm:spPr/>
      <dgm:t>
        <a:bodyPr/>
        <a:lstStyle/>
        <a:p>
          <a:r>
            <a:rPr lang="en-US"/>
            <a:t>209(b) States – Can be stricter than federal law (if stricter rules were in place pre-1972 .</a:t>
          </a:r>
        </a:p>
      </dgm:t>
    </dgm:pt>
    <dgm:pt modelId="{18DB8CFC-EB8B-4C81-B437-81C793FC0CD6}" type="parTrans" cxnId="{54403CF7-AC58-4FDD-BD37-895BA4BF3D03}">
      <dgm:prSet/>
      <dgm:spPr/>
      <dgm:t>
        <a:bodyPr/>
        <a:lstStyle/>
        <a:p>
          <a:endParaRPr lang="en-US"/>
        </a:p>
      </dgm:t>
    </dgm:pt>
    <dgm:pt modelId="{CABDE524-1B1C-48FD-A2EE-D91B9216F812}" type="sibTrans" cxnId="{54403CF7-AC58-4FDD-BD37-895BA4BF3D03}">
      <dgm:prSet/>
      <dgm:spPr/>
      <dgm:t>
        <a:bodyPr/>
        <a:lstStyle/>
        <a:p>
          <a:endParaRPr lang="en-US"/>
        </a:p>
      </dgm:t>
    </dgm:pt>
    <dgm:pt modelId="{E8D082D9-F6D5-4FCC-B413-60BD48A43995}">
      <dgm:prSet/>
      <dgm:spPr/>
      <dgm:t>
        <a:bodyPr/>
        <a:lstStyle/>
        <a:p>
          <a:r>
            <a:rPr lang="en-US" dirty="0"/>
            <a:t>Spenddown States – Require applicants to “spend down” excess income/assets.</a:t>
          </a:r>
        </a:p>
      </dgm:t>
    </dgm:pt>
    <dgm:pt modelId="{F9EE5195-F38E-442B-AEC4-E5951807B59C}" type="parTrans" cxnId="{05725316-B94E-4B62-9004-AC876834BFB0}">
      <dgm:prSet/>
      <dgm:spPr/>
      <dgm:t>
        <a:bodyPr/>
        <a:lstStyle/>
        <a:p>
          <a:endParaRPr lang="en-US"/>
        </a:p>
      </dgm:t>
    </dgm:pt>
    <dgm:pt modelId="{76ABE96A-1C1F-4794-839C-37F355256CA2}" type="sibTrans" cxnId="{05725316-B94E-4B62-9004-AC876834BFB0}">
      <dgm:prSet/>
      <dgm:spPr/>
      <dgm:t>
        <a:bodyPr/>
        <a:lstStyle/>
        <a:p>
          <a:endParaRPr lang="en-US"/>
        </a:p>
      </dgm:t>
    </dgm:pt>
    <dgm:pt modelId="{EB66A56E-F46C-46BF-9B4E-86A8BF15A18F}">
      <dgm:prSet/>
      <dgm:spPr/>
      <dgm:t>
        <a:bodyPr/>
        <a:lstStyle/>
        <a:p>
          <a:r>
            <a:rPr lang="en-US" dirty="0"/>
            <a:t>1634 States – Automatically qualify for Medicaid if approved for SSI.</a:t>
          </a:r>
        </a:p>
      </dgm:t>
    </dgm:pt>
    <dgm:pt modelId="{3A921443-D642-448A-AEA2-90D37F49C537}" type="parTrans" cxnId="{0268D271-A74F-41BD-8735-BEC89D6471FB}">
      <dgm:prSet/>
      <dgm:spPr/>
      <dgm:t>
        <a:bodyPr/>
        <a:lstStyle/>
        <a:p>
          <a:endParaRPr lang="en-US"/>
        </a:p>
      </dgm:t>
    </dgm:pt>
    <dgm:pt modelId="{1D0E73BA-E545-44DB-9D5D-EEFE3CE6B033}" type="sibTrans" cxnId="{0268D271-A74F-41BD-8735-BEC89D6471FB}">
      <dgm:prSet/>
      <dgm:spPr/>
      <dgm:t>
        <a:bodyPr/>
        <a:lstStyle/>
        <a:p>
          <a:endParaRPr lang="en-US"/>
        </a:p>
      </dgm:t>
    </dgm:pt>
    <dgm:pt modelId="{65E0EEBF-F8DA-4610-A166-A97BB4135E80}">
      <dgm:prSet/>
      <dgm:spPr/>
      <dgm:t>
        <a:bodyPr/>
        <a:lstStyle/>
        <a:p>
          <a:r>
            <a:rPr lang="en-US"/>
            <a:t>POMS Rules – The SSAʼs guidance for Medicaid eligibility  See POMS SI 01715.020 .</a:t>
          </a:r>
        </a:p>
      </dgm:t>
    </dgm:pt>
    <dgm:pt modelId="{55EBCB56-8010-4BCD-8E09-33B931689542}" type="parTrans" cxnId="{54E07F42-037B-44F0-8B14-9B4D63335648}">
      <dgm:prSet/>
      <dgm:spPr/>
      <dgm:t>
        <a:bodyPr/>
        <a:lstStyle/>
        <a:p>
          <a:endParaRPr lang="en-US"/>
        </a:p>
      </dgm:t>
    </dgm:pt>
    <dgm:pt modelId="{FBCC7FC7-7BEB-46E7-958D-C10B0905825A}" type="sibTrans" cxnId="{54E07F42-037B-44F0-8B14-9B4D63335648}">
      <dgm:prSet/>
      <dgm:spPr/>
      <dgm:t>
        <a:bodyPr/>
        <a:lstStyle/>
        <a:p>
          <a:endParaRPr lang="en-US"/>
        </a:p>
      </dgm:t>
    </dgm:pt>
    <dgm:pt modelId="{9BB8148C-B0C1-954F-910D-D143D51B942D}" type="pres">
      <dgm:prSet presAssocID="{224609BA-6D61-496F-BF7B-7F04D7C11EE5}" presName="linear" presStyleCnt="0">
        <dgm:presLayoutVars>
          <dgm:animLvl val="lvl"/>
          <dgm:resizeHandles val="exact"/>
        </dgm:presLayoutVars>
      </dgm:prSet>
      <dgm:spPr/>
    </dgm:pt>
    <dgm:pt modelId="{6F4BD63C-7D69-374D-AF32-11CE0FF9A9FB}" type="pres">
      <dgm:prSet presAssocID="{E54F3D6C-3BD1-4F2C-8254-F907509DF77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E61B895-56CB-044D-B96A-55B5C4837B92}" type="pres">
      <dgm:prSet presAssocID="{E54F3D6C-3BD1-4F2C-8254-F907509DF77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5725316-B94E-4B62-9004-AC876834BFB0}" srcId="{E54F3D6C-3BD1-4F2C-8254-F907509DF773}" destId="{E8D082D9-F6D5-4FCC-B413-60BD48A43995}" srcOrd="1" destOrd="0" parTransId="{F9EE5195-F38E-442B-AEC4-E5951807B59C}" sibTransId="{76ABE96A-1C1F-4794-839C-37F355256CA2}"/>
    <dgm:cxn modelId="{3440561C-B308-814B-BB35-C9F1AA346B98}" type="presOf" srcId="{E54F3D6C-3BD1-4F2C-8254-F907509DF773}" destId="{6F4BD63C-7D69-374D-AF32-11CE0FF9A9FB}" srcOrd="0" destOrd="0" presId="urn:microsoft.com/office/officeart/2005/8/layout/vList2"/>
    <dgm:cxn modelId="{54E07F42-037B-44F0-8B14-9B4D63335648}" srcId="{E54F3D6C-3BD1-4F2C-8254-F907509DF773}" destId="{65E0EEBF-F8DA-4610-A166-A97BB4135E80}" srcOrd="3" destOrd="0" parTransId="{55EBCB56-8010-4BCD-8E09-33B931689542}" sibTransId="{FBCC7FC7-7BEB-46E7-958D-C10B0905825A}"/>
    <dgm:cxn modelId="{3CEFF964-A4AD-9C4A-AE9B-972554B42FFF}" type="presOf" srcId="{65E0EEBF-F8DA-4610-A166-A97BB4135E80}" destId="{FE61B895-56CB-044D-B96A-55B5C4837B92}" srcOrd="0" destOrd="3" presId="urn:microsoft.com/office/officeart/2005/8/layout/vList2"/>
    <dgm:cxn modelId="{0268D271-A74F-41BD-8735-BEC89D6471FB}" srcId="{E54F3D6C-3BD1-4F2C-8254-F907509DF773}" destId="{EB66A56E-F46C-46BF-9B4E-86A8BF15A18F}" srcOrd="2" destOrd="0" parTransId="{3A921443-D642-448A-AEA2-90D37F49C537}" sibTransId="{1D0E73BA-E545-44DB-9D5D-EEFE3CE6B033}"/>
    <dgm:cxn modelId="{66D47172-213A-6145-96A1-127458716352}" type="presOf" srcId="{EB66A56E-F46C-46BF-9B4E-86A8BF15A18F}" destId="{FE61B895-56CB-044D-B96A-55B5C4837B92}" srcOrd="0" destOrd="2" presId="urn:microsoft.com/office/officeart/2005/8/layout/vList2"/>
    <dgm:cxn modelId="{CBC59B7B-7BE3-E34D-8304-F743F2D03A1D}" type="presOf" srcId="{E8D082D9-F6D5-4FCC-B413-60BD48A43995}" destId="{FE61B895-56CB-044D-B96A-55B5C4837B92}" srcOrd="0" destOrd="1" presId="urn:microsoft.com/office/officeart/2005/8/layout/vList2"/>
    <dgm:cxn modelId="{39565DB0-6B44-8546-90D6-1B938F53232B}" type="presOf" srcId="{1BE1382B-A347-4E4E-9076-46CB01BA11F3}" destId="{FE61B895-56CB-044D-B96A-55B5C4837B92}" srcOrd="0" destOrd="0" presId="urn:microsoft.com/office/officeart/2005/8/layout/vList2"/>
    <dgm:cxn modelId="{FA06EFB9-398B-4675-A7F1-EBC785613662}" srcId="{224609BA-6D61-496F-BF7B-7F04D7C11EE5}" destId="{E54F3D6C-3BD1-4F2C-8254-F907509DF773}" srcOrd="0" destOrd="0" parTransId="{0D1A9472-7DF6-4CC1-84F7-5EE5373198CA}" sibTransId="{CC83440D-23F3-42CC-A426-82E8B645C8ED}"/>
    <dgm:cxn modelId="{843979D2-E657-5446-BD8A-0CD6318E8BD9}" type="presOf" srcId="{224609BA-6D61-496F-BF7B-7F04D7C11EE5}" destId="{9BB8148C-B0C1-954F-910D-D143D51B942D}" srcOrd="0" destOrd="0" presId="urn:microsoft.com/office/officeart/2005/8/layout/vList2"/>
    <dgm:cxn modelId="{54403CF7-AC58-4FDD-BD37-895BA4BF3D03}" srcId="{E54F3D6C-3BD1-4F2C-8254-F907509DF773}" destId="{1BE1382B-A347-4E4E-9076-46CB01BA11F3}" srcOrd="0" destOrd="0" parTransId="{18DB8CFC-EB8B-4C81-B437-81C793FC0CD6}" sibTransId="{CABDE524-1B1C-48FD-A2EE-D91B9216F812}"/>
    <dgm:cxn modelId="{67900347-693F-4F4F-81FB-3E37952F93BA}" type="presParOf" srcId="{9BB8148C-B0C1-954F-910D-D143D51B942D}" destId="{6F4BD63C-7D69-374D-AF32-11CE0FF9A9FB}" srcOrd="0" destOrd="0" presId="urn:microsoft.com/office/officeart/2005/8/layout/vList2"/>
    <dgm:cxn modelId="{149B9BCB-E648-CC4B-A202-B86A225676DD}" type="presParOf" srcId="{9BB8148C-B0C1-954F-910D-D143D51B942D}" destId="{FE61B895-56CB-044D-B96A-55B5C4837B9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BD63C-7D69-374D-AF32-11CE0FF9A9FB}">
      <dsp:nvSpPr>
        <dsp:cNvPr id="0" name=""/>
        <dsp:cNvSpPr/>
      </dsp:nvSpPr>
      <dsp:spPr>
        <a:xfrm>
          <a:off x="0" y="134624"/>
          <a:ext cx="9332285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Medicaid Follows Federal Law… But Every State Is Different</a:t>
          </a:r>
        </a:p>
      </dsp:txBody>
      <dsp:txXfrm>
        <a:off x="33583" y="168207"/>
        <a:ext cx="9265119" cy="620794"/>
      </dsp:txXfrm>
    </dsp:sp>
    <dsp:sp modelId="{FE61B895-56CB-044D-B96A-55B5C4837B92}">
      <dsp:nvSpPr>
        <dsp:cNvPr id="0" name=""/>
        <dsp:cNvSpPr/>
      </dsp:nvSpPr>
      <dsp:spPr>
        <a:xfrm>
          <a:off x="0" y="822584"/>
          <a:ext cx="9332285" cy="24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30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209(b) States – Can be stricter than federal law (if stricter rules were in place pre-1972 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Spenddown States – Require applicants to “spend down” excess income/assets.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1634 States – Automatically qualify for Medicaid if approved for SSI.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POMS Rules – The SSAʼs guidance for Medicaid eligibility  See POMS SI 01715.020 .</a:t>
          </a:r>
        </a:p>
      </dsp:txBody>
      <dsp:txXfrm>
        <a:off x="0" y="822584"/>
        <a:ext cx="9332285" cy="243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DA0E-9939-BFBE-66ED-C7FECF42C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3CEF88-3C7A-28B6-B574-10DE0FB04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D1C67-5BCD-7AF6-5F8F-33071EC7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2FE-71EB-A541-9DBD-0FBEF5C04A11}" type="datetimeFigureOut">
              <a:rPr lang="en-US" smtClean="0"/>
              <a:t>8/3/25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CF2B6-B7BB-E19D-6637-4A90050C0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0357E-07F8-B9E1-90D5-005756D7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F9C-48C2-994F-9AC0-2ED299A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5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F473-5133-B160-EE2A-D64E4D71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1FA7F-064C-D444-0733-2A8F5FFE1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D95E6-7A41-2B7C-8174-9D050EFF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2FE-71EB-A541-9DBD-0FBEF5C04A11}" type="datetimeFigureOut">
              <a:rPr lang="en-US" smtClean="0"/>
              <a:t>8/3/25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03438-C872-AC4B-0EA0-4A9C0AFA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AF36F-5C95-32A2-9184-FBDCCD4A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F9C-48C2-994F-9AC0-2ED299A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2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447FBB-9BE7-F75D-16D5-48EF4ABB68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33742-1303-402E-313A-851255F80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261D1-0B27-E5E8-622D-D27E4421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2FE-71EB-A541-9DBD-0FBEF5C04A11}" type="datetimeFigureOut">
              <a:rPr lang="en-US" smtClean="0"/>
              <a:t>8/3/25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BDFAA-49E1-E579-9E9C-70FD24EF3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63CB3-5E2F-01D3-C3E7-DA972A93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F9C-48C2-994F-9AC0-2ED299A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12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94939" y="1762391"/>
            <a:ext cx="5059680" cy="2800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22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33348" y="2469726"/>
            <a:ext cx="4976895" cy="287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75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83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3642">
              <a:lnSpc>
                <a:spcPts val="1548"/>
              </a:lnSpc>
            </a:pPr>
            <a:fld id="{81D60167-4931-47E6-BA6A-407CBD079E47}" type="slidenum">
              <a:rPr lang="en-US" spc="-53" smtClean="0"/>
              <a:pPr marL="123642">
                <a:lnSpc>
                  <a:spcPts val="1548"/>
                </a:lnSpc>
              </a:pPr>
              <a:t>‹#›</a:t>
            </a:fld>
            <a:endParaRPr lang="en-US" spc="-53" dirty="0"/>
          </a:p>
        </p:txBody>
      </p:sp>
    </p:spTree>
    <p:extLst>
      <p:ext uri="{BB962C8B-B14F-4D97-AF65-F5344CB8AC3E}">
        <p14:creationId xmlns:p14="http://schemas.microsoft.com/office/powerpoint/2010/main" val="91261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198A-C764-AFF1-78AE-5620E933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2E035-0B23-C980-E04B-E4F015FED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71358-21A8-3C6E-3D2F-E59C5435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2FE-71EB-A541-9DBD-0FBEF5C04A11}" type="datetimeFigureOut">
              <a:rPr lang="en-US" smtClean="0"/>
              <a:t>8/3/25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A06C9-F442-964A-57CD-D9269F77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28FB4-442D-CCB6-36CA-3CAAEAA2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F9C-48C2-994F-9AC0-2ED299A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1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7FA4-B0BD-D837-BA7E-E3FED4DF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AEEDB-25C0-051E-F6BF-7A578A1D3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4D59E-3B24-3BBC-A385-0FEFA1986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2FE-71EB-A541-9DBD-0FBEF5C04A11}" type="datetimeFigureOut">
              <a:rPr lang="en-US" smtClean="0"/>
              <a:t>8/3/25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EC167-7E2D-8AAF-C062-2790428D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FBCBF-ADD0-88C0-A4D7-1CBB77BF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F9C-48C2-994F-9AC0-2ED299A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3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FC8C-4E40-8FC6-C37C-A890FF1A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077F2-B8B6-1D0E-4CF4-2CED1A054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E60D9-B65A-1D07-D59A-0AEDDDAD8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18351-23F1-794B-BEA3-4000F6263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2FE-71EB-A541-9DBD-0FBEF5C04A11}" type="datetimeFigureOut">
              <a:rPr lang="en-US" smtClean="0"/>
              <a:t>8/3/25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8FA80-E41F-3B29-F428-C9DDDF340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D767F-C114-D81D-0339-B6CD8AA0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F9C-48C2-994F-9AC0-2ED299A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5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50860-1805-E058-1E48-AAD2A16D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D55C2-2AD5-A0C9-24B1-952C13134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7AE4C-8475-B4E1-F355-42E0ADA43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1E896A-7B96-9F72-1B10-B99B41936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6AEA1-58AB-4264-95F8-9438286C4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F1118-D128-2377-4084-E2F278C8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2FE-71EB-A541-9DBD-0FBEF5C04A11}" type="datetimeFigureOut">
              <a:rPr lang="en-US" smtClean="0"/>
              <a:t>8/3/25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901FFB-04EF-6BAB-2293-5583D1B1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EC0D4-732F-7001-F33E-1C821FD8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F9C-48C2-994F-9AC0-2ED299A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0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2806-0B67-A09B-E583-CDFC0688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28798F-A0B4-C9FD-56FF-B66F84C1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2FE-71EB-A541-9DBD-0FBEF5C04A11}" type="datetimeFigureOut">
              <a:rPr lang="en-US" smtClean="0"/>
              <a:t>8/3/25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A1723-D9AA-E405-726B-A211EA10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3D53B-F285-1F64-52E9-703DEEFA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F9C-48C2-994F-9AC0-2ED299A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07790-1DC0-EF45-CD43-FCA7449C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2FE-71EB-A541-9DBD-0FBEF5C04A11}" type="datetimeFigureOut">
              <a:rPr lang="en-US" smtClean="0"/>
              <a:t>8/3/25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38DE9-0EA4-6CF4-B6A2-71FA748A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986E-9A57-4B3B-8D7B-BFABC65C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F9C-48C2-994F-9AC0-2ED299A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5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928DF-381A-75CE-EE3C-C1181D68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9EB41-BA28-F86A-08B2-12C8EB158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2FA2D-782B-1A4B-0BD2-4886F42C2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464F6-45D7-8FB3-E7A9-83484B94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2FE-71EB-A541-9DBD-0FBEF5C04A11}" type="datetimeFigureOut">
              <a:rPr lang="en-US" smtClean="0"/>
              <a:t>8/3/25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860F1-5429-3409-A35D-7459A7BF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9062A-EC75-6088-7C79-AC43D83D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F9C-48C2-994F-9AC0-2ED299A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0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0CEF-5BA8-B1B8-F52D-0BBF5221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08903-94E1-4E99-A506-1D210D1B9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AC3F1-68B2-DAD9-0599-F7DCF6B16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ACA5D-5831-7967-1588-038BA675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2FE-71EB-A541-9DBD-0FBEF5C04A11}" type="datetimeFigureOut">
              <a:rPr lang="en-US" smtClean="0"/>
              <a:t>8/3/25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BE929-CD14-E56E-0DF5-47751489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F2ED7-EC9E-AFEA-850C-95B14B6C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F9C-48C2-994F-9AC0-2ED299A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1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9DFD3-65D2-FF7E-EB69-8BFB069F4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3F778-ED5F-09E2-A713-39D431850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B0E47-B4C6-9B40-FEDF-D5E33DF90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F9A2FE-71EB-A541-9DBD-0FBEF5C04A11}" type="datetimeFigureOut">
              <a:rPr lang="en-US" smtClean="0"/>
              <a:t>8/3/25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2CCA8-C85F-C77E-4B63-658919C5D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11525-B9B6-355C-8FBD-81E00BC82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D36F9C-48C2-994F-9AC0-2ED299A7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9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6574" y="2131680"/>
            <a:ext cx="3569537" cy="2422366"/>
          </a:xfrm>
          <a:prstGeom prst="rect">
            <a:avLst/>
          </a:prstGeom>
        </p:spPr>
        <p:txBody>
          <a:bodyPr vert="horz" wrap="square" lIns="0" tIns="199997" rIns="0" bIns="0" rtlCol="0">
            <a:spAutoFit/>
          </a:bodyPr>
          <a:lstStyle/>
          <a:p>
            <a:pPr marL="13513" marR="5405">
              <a:lnSpc>
                <a:spcPct val="79600"/>
              </a:lnSpc>
              <a:spcBef>
                <a:spcPts val="1575"/>
              </a:spcBef>
            </a:pPr>
            <a:r>
              <a:rPr sz="6012" dirty="0">
                <a:latin typeface="Microsoft Sans Serif"/>
                <a:cs typeface="Microsoft Sans Serif"/>
              </a:rPr>
              <a:t>Medicaid</a:t>
            </a:r>
            <a:r>
              <a:rPr sz="6012" spc="-458" dirty="0">
                <a:latin typeface="Microsoft Sans Serif"/>
                <a:cs typeface="Microsoft Sans Serif"/>
              </a:rPr>
              <a:t> </a:t>
            </a:r>
            <a:r>
              <a:rPr sz="5746" spc="500" dirty="0">
                <a:latin typeface="Microsoft Sans Serif"/>
                <a:cs typeface="Microsoft Sans Serif"/>
              </a:rPr>
              <a:t>- </a:t>
            </a:r>
            <a:r>
              <a:rPr sz="6012" spc="-90" dirty="0">
                <a:latin typeface="Microsoft Sans Serif"/>
                <a:cs typeface="Microsoft Sans Serif"/>
              </a:rPr>
              <a:t>The</a:t>
            </a:r>
            <a:r>
              <a:rPr sz="6012" spc="-542" dirty="0">
                <a:latin typeface="Microsoft Sans Serif"/>
                <a:cs typeface="Microsoft Sans Serif"/>
              </a:rPr>
              <a:t> </a:t>
            </a:r>
            <a:r>
              <a:rPr sz="6012" spc="-27" dirty="0">
                <a:latin typeface="Microsoft Sans Serif"/>
                <a:cs typeface="Microsoft Sans Serif"/>
              </a:rPr>
              <a:t>Big </a:t>
            </a:r>
            <a:r>
              <a:rPr sz="6012" spc="-11" dirty="0">
                <a:latin typeface="Microsoft Sans Serif"/>
                <a:cs typeface="Microsoft Sans Serif"/>
              </a:rPr>
              <a:t>Picture</a:t>
            </a:r>
            <a:endParaRPr sz="6012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5472886" cy="68411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93679" y="6314677"/>
            <a:ext cx="20675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72">
              <a:lnSpc>
                <a:spcPts val="1548"/>
              </a:lnSpc>
            </a:pPr>
            <a:fld id="{81D60167-4931-47E6-BA6A-407CBD079E47}" type="slidenum">
              <a:rPr sz="1383" spc="-74" dirty="0">
                <a:latin typeface="Microsoft Sans Serif"/>
                <a:cs typeface="Microsoft Sans Serif"/>
              </a:rPr>
              <a:pPr marL="22972">
                <a:lnSpc>
                  <a:spcPts val="1548"/>
                </a:lnSpc>
              </a:pPr>
              <a:t>1</a:t>
            </a:fld>
            <a:endParaRPr sz="138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55"/>
              </a:lnSpc>
            </a:pPr>
            <a:fld id="{81D60167-4931-47E6-BA6A-407CBD079E47}" type="slidenum">
              <a:rPr lang="en-US" spc="-50" smtClean="0"/>
              <a:pPr marL="116205">
                <a:lnSpc>
                  <a:spcPts val="1455"/>
                </a:lnSpc>
              </a:pPr>
              <a:t>10</a:t>
            </a:fld>
            <a:endParaRPr spc="-27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997" rIns="0" bIns="0" rtlCol="0" anchor="ctr">
            <a:spAutoFit/>
          </a:bodyPr>
          <a:lstStyle/>
          <a:p>
            <a:pPr marL="13513" marR="5405">
              <a:lnSpc>
                <a:spcPct val="79600"/>
              </a:lnSpc>
              <a:spcBef>
                <a:spcPts val="1575"/>
              </a:spcBef>
            </a:pPr>
            <a:r>
              <a:rPr spc="-48" dirty="0"/>
              <a:t>Secrets</a:t>
            </a:r>
            <a:r>
              <a:rPr spc="-532" dirty="0"/>
              <a:t> </a:t>
            </a:r>
            <a:r>
              <a:rPr spc="128" dirty="0"/>
              <a:t>to</a:t>
            </a:r>
            <a:r>
              <a:rPr spc="-532" dirty="0"/>
              <a:t> </a:t>
            </a:r>
            <a:r>
              <a:rPr spc="-239" dirty="0"/>
              <a:t>a</a:t>
            </a:r>
            <a:r>
              <a:rPr spc="-532" dirty="0"/>
              <a:t> </a:t>
            </a:r>
            <a:r>
              <a:rPr spc="-11" dirty="0"/>
              <a:t>Successful Proactive</a:t>
            </a:r>
            <a:r>
              <a:rPr spc="-532" dirty="0"/>
              <a:t> </a:t>
            </a:r>
            <a:r>
              <a:rPr spc="-53" dirty="0"/>
              <a:t>Planning</a:t>
            </a:r>
            <a:r>
              <a:rPr spc="-527" dirty="0"/>
              <a:t> </a:t>
            </a:r>
            <a:r>
              <a:rPr spc="-11" dirty="0"/>
              <a:t>Practice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6574" y="2446336"/>
            <a:ext cx="7493800" cy="1069739"/>
          </a:xfrm>
          <a:prstGeom prst="rect">
            <a:avLst/>
          </a:prstGeom>
        </p:spPr>
        <p:txBody>
          <a:bodyPr vert="horz" wrap="square" lIns="0" tIns="119593" rIns="0" bIns="0" rtlCol="0">
            <a:spAutoFit/>
          </a:bodyPr>
          <a:lstStyle/>
          <a:p>
            <a:pPr marL="13513" marR="5405">
              <a:lnSpc>
                <a:spcPts val="3671"/>
              </a:lnSpc>
              <a:spcBef>
                <a:spcPts val="942"/>
              </a:spcBef>
            </a:pPr>
            <a:r>
              <a:rPr sz="3777" spc="-96" dirty="0">
                <a:latin typeface="Microsoft Sans Serif"/>
                <a:cs typeface="Microsoft Sans Serif"/>
              </a:rPr>
              <a:t>How</a:t>
            </a:r>
            <a:r>
              <a:rPr sz="3777" spc="-144" dirty="0">
                <a:latin typeface="Microsoft Sans Serif"/>
                <a:cs typeface="Microsoft Sans Serif"/>
              </a:rPr>
              <a:t> </a:t>
            </a:r>
            <a:r>
              <a:rPr sz="3777" dirty="0">
                <a:latin typeface="Microsoft Sans Serif"/>
                <a:cs typeface="Microsoft Sans Serif"/>
              </a:rPr>
              <a:t>to</a:t>
            </a:r>
            <a:r>
              <a:rPr sz="3777" spc="-138" dirty="0">
                <a:latin typeface="Microsoft Sans Serif"/>
                <a:cs typeface="Microsoft Sans Serif"/>
              </a:rPr>
              <a:t> </a:t>
            </a:r>
            <a:r>
              <a:rPr sz="3777" spc="-80" dirty="0">
                <a:latin typeface="Microsoft Sans Serif"/>
                <a:cs typeface="Microsoft Sans Serif"/>
              </a:rPr>
              <a:t>Build</a:t>
            </a:r>
            <a:r>
              <a:rPr sz="3777" spc="-144" dirty="0">
                <a:latin typeface="Microsoft Sans Serif"/>
                <a:cs typeface="Microsoft Sans Serif"/>
              </a:rPr>
              <a:t> </a:t>
            </a:r>
            <a:r>
              <a:rPr sz="3777" spc="-197" dirty="0">
                <a:latin typeface="Microsoft Sans Serif"/>
                <a:cs typeface="Microsoft Sans Serif"/>
              </a:rPr>
              <a:t>a</a:t>
            </a:r>
            <a:r>
              <a:rPr sz="3777" spc="-138" dirty="0">
                <a:latin typeface="Microsoft Sans Serif"/>
                <a:cs typeface="Microsoft Sans Serif"/>
              </a:rPr>
              <a:t> </a:t>
            </a:r>
            <a:r>
              <a:rPr sz="3777" spc="-37" dirty="0">
                <a:latin typeface="Microsoft Sans Serif"/>
                <a:cs typeface="Microsoft Sans Serif"/>
              </a:rPr>
              <a:t>Lucrative</a:t>
            </a:r>
            <a:r>
              <a:rPr sz="3671" spc="-37" dirty="0">
                <a:latin typeface="Microsoft Sans Serif"/>
                <a:cs typeface="Microsoft Sans Serif"/>
              </a:rPr>
              <a:t>,</a:t>
            </a:r>
            <a:r>
              <a:rPr sz="3671" spc="-181" dirty="0">
                <a:latin typeface="Microsoft Sans Serif"/>
                <a:cs typeface="Microsoft Sans Serif"/>
              </a:rPr>
              <a:t> </a:t>
            </a:r>
            <a:r>
              <a:rPr sz="3777" spc="-43" dirty="0">
                <a:latin typeface="Microsoft Sans Serif"/>
                <a:cs typeface="Microsoft Sans Serif"/>
              </a:rPr>
              <a:t>High</a:t>
            </a:r>
            <a:r>
              <a:rPr sz="3671" spc="-43" dirty="0">
                <a:latin typeface="Microsoft Sans Serif"/>
                <a:cs typeface="Microsoft Sans Serif"/>
              </a:rPr>
              <a:t>-</a:t>
            </a:r>
            <a:r>
              <a:rPr sz="3777" spc="-74" dirty="0">
                <a:latin typeface="Microsoft Sans Serif"/>
                <a:cs typeface="Microsoft Sans Serif"/>
              </a:rPr>
              <a:t>Value </a:t>
            </a:r>
            <a:r>
              <a:rPr sz="3777" spc="-37" dirty="0">
                <a:latin typeface="Microsoft Sans Serif"/>
                <a:cs typeface="Microsoft Sans Serif"/>
              </a:rPr>
              <a:t>Medicaid</a:t>
            </a:r>
            <a:r>
              <a:rPr sz="3777" spc="-149" dirty="0">
                <a:latin typeface="Microsoft Sans Serif"/>
                <a:cs typeface="Microsoft Sans Serif"/>
              </a:rPr>
              <a:t> </a:t>
            </a:r>
            <a:r>
              <a:rPr sz="3777" spc="-106" dirty="0">
                <a:latin typeface="Microsoft Sans Serif"/>
                <a:cs typeface="Microsoft Sans Serif"/>
              </a:rPr>
              <a:t>Planning</a:t>
            </a:r>
            <a:r>
              <a:rPr sz="3777" spc="-144" dirty="0">
                <a:latin typeface="Microsoft Sans Serif"/>
                <a:cs typeface="Microsoft Sans Serif"/>
              </a:rPr>
              <a:t> </a:t>
            </a:r>
            <a:r>
              <a:rPr sz="3777" spc="-21" dirty="0">
                <a:latin typeface="Microsoft Sans Serif"/>
                <a:cs typeface="Microsoft Sans Serif"/>
              </a:rPr>
              <a:t>Firm</a:t>
            </a:r>
            <a:endParaRPr sz="3777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6574" y="3612505"/>
            <a:ext cx="4366822" cy="2902515"/>
          </a:xfrm>
          <a:prstGeom prst="rect">
            <a:avLst/>
          </a:prstGeom>
        </p:spPr>
        <p:txBody>
          <a:bodyPr vert="horz" wrap="square" lIns="0" tIns="107431" rIns="0" bIns="0" rtlCol="0">
            <a:spAutoFit/>
          </a:bodyPr>
          <a:lstStyle/>
          <a:p>
            <a:pPr marL="378358" marR="537134" indent="-364846">
              <a:lnSpc>
                <a:spcPct val="76400"/>
              </a:lnSpc>
              <a:spcBef>
                <a:spcPts val="846"/>
              </a:spcBef>
              <a:buFont typeface="Arial" panose="020B0604020202020204" pitchFamily="34" charset="0"/>
              <a:buChar char="•"/>
            </a:pPr>
            <a:r>
              <a:rPr sz="2554" spc="-90" dirty="0">
                <a:latin typeface="Microsoft Sans Serif"/>
                <a:cs typeface="Microsoft Sans Serif"/>
              </a:rPr>
              <a:t>Master</a:t>
            </a:r>
            <a:r>
              <a:rPr sz="2554" spc="-121" dirty="0">
                <a:latin typeface="Microsoft Sans Serif"/>
                <a:cs typeface="Microsoft Sans Serif"/>
              </a:rPr>
              <a:t> </a:t>
            </a:r>
            <a:r>
              <a:rPr sz="2554" spc="-53" dirty="0">
                <a:latin typeface="Microsoft Sans Serif"/>
                <a:cs typeface="Microsoft Sans Serif"/>
              </a:rPr>
              <a:t>Medicaid</a:t>
            </a:r>
            <a:r>
              <a:rPr sz="2341" spc="-53" dirty="0">
                <a:latin typeface="Microsoft Sans Serif"/>
                <a:cs typeface="Microsoft Sans Serif"/>
              </a:rPr>
              <a:t>-</a:t>
            </a:r>
            <a:r>
              <a:rPr sz="2554" spc="-11" dirty="0">
                <a:latin typeface="Microsoft Sans Serif"/>
                <a:cs typeface="Microsoft Sans Serif"/>
              </a:rPr>
              <a:t>friendly </a:t>
            </a:r>
            <a:r>
              <a:rPr sz="2554" dirty="0">
                <a:latin typeface="Microsoft Sans Serif"/>
                <a:cs typeface="Microsoft Sans Serif"/>
              </a:rPr>
              <a:t>trusts</a:t>
            </a:r>
            <a:r>
              <a:rPr sz="2341" dirty="0">
                <a:latin typeface="Microsoft Sans Serif"/>
                <a:cs typeface="Microsoft Sans Serif"/>
              </a:rPr>
              <a:t>.</a:t>
            </a:r>
            <a:r>
              <a:rPr sz="2341" spc="-21" dirty="0">
                <a:latin typeface="Microsoft Sans Serif"/>
                <a:cs typeface="Microsoft Sans Serif"/>
              </a:rPr>
              <a:t> </a:t>
            </a:r>
            <a:r>
              <a:rPr sz="2554" spc="-121" dirty="0">
                <a:latin typeface="Microsoft Sans Serif"/>
                <a:cs typeface="Microsoft Sans Serif"/>
              </a:rPr>
              <a:t>Irrevocable</a:t>
            </a:r>
            <a:r>
              <a:rPr sz="2554" spc="-80" dirty="0">
                <a:latin typeface="Microsoft Sans Serif"/>
                <a:cs typeface="Microsoft Sans Serif"/>
              </a:rPr>
              <a:t> </a:t>
            </a:r>
            <a:r>
              <a:rPr sz="2554" spc="-101" dirty="0">
                <a:latin typeface="Microsoft Sans Serif"/>
                <a:cs typeface="Microsoft Sans Serif"/>
              </a:rPr>
              <a:t>trusts</a:t>
            </a:r>
            <a:r>
              <a:rPr sz="2554" spc="-80" dirty="0">
                <a:latin typeface="Microsoft Sans Serif"/>
                <a:cs typeface="Microsoft Sans Serif"/>
              </a:rPr>
              <a:t> </a:t>
            </a:r>
            <a:r>
              <a:rPr sz="2554" spc="-27" dirty="0">
                <a:latin typeface="Microsoft Sans Serif"/>
                <a:cs typeface="Microsoft Sans Serif"/>
              </a:rPr>
              <a:t>can </a:t>
            </a:r>
            <a:r>
              <a:rPr sz="2554" spc="-96" dirty="0">
                <a:latin typeface="Microsoft Sans Serif"/>
                <a:cs typeface="Microsoft Sans Serif"/>
              </a:rPr>
              <a:t>protect</a:t>
            </a:r>
            <a:r>
              <a:rPr sz="2554" spc="-37" dirty="0">
                <a:latin typeface="Microsoft Sans Serif"/>
                <a:cs typeface="Microsoft Sans Serif"/>
              </a:rPr>
              <a:t> </a:t>
            </a:r>
            <a:r>
              <a:rPr sz="2554" spc="-160" dirty="0">
                <a:latin typeface="Microsoft Sans Serif"/>
                <a:cs typeface="Microsoft Sans Serif"/>
              </a:rPr>
              <a:t>assets</a:t>
            </a:r>
            <a:r>
              <a:rPr sz="2554" spc="-37" dirty="0">
                <a:latin typeface="Microsoft Sans Serif"/>
                <a:cs typeface="Microsoft Sans Serif"/>
              </a:rPr>
              <a:t> </a:t>
            </a:r>
            <a:r>
              <a:rPr sz="2554" spc="-121" dirty="0">
                <a:latin typeface="Microsoft Sans Serif"/>
                <a:cs typeface="Microsoft Sans Serif"/>
              </a:rPr>
              <a:t>while</a:t>
            </a:r>
            <a:r>
              <a:rPr sz="2554" spc="-37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keeping </a:t>
            </a:r>
            <a:r>
              <a:rPr sz="2554" spc="-112" dirty="0">
                <a:latin typeface="Microsoft Sans Serif"/>
                <a:cs typeface="Microsoft Sans Serif"/>
              </a:rPr>
              <a:t>clients</a:t>
            </a:r>
            <a:r>
              <a:rPr sz="2554" spc="32" dirty="0">
                <a:latin typeface="Microsoft Sans Serif"/>
                <a:cs typeface="Microsoft Sans Serif"/>
              </a:rPr>
              <a:t> </a:t>
            </a:r>
            <a:r>
              <a:rPr sz="2554" spc="-96" dirty="0">
                <a:latin typeface="Microsoft Sans Serif"/>
                <a:cs typeface="Microsoft Sans Serif"/>
              </a:rPr>
              <a:t>Medicaid</a:t>
            </a:r>
            <a:r>
              <a:rPr sz="2341" spc="-96" dirty="0">
                <a:latin typeface="Microsoft Sans Serif"/>
                <a:cs typeface="Microsoft Sans Serif"/>
              </a:rPr>
              <a:t>-</a:t>
            </a:r>
            <a:r>
              <a:rPr sz="2554" spc="-11" dirty="0">
                <a:latin typeface="Microsoft Sans Serif"/>
                <a:cs typeface="Microsoft Sans Serif"/>
              </a:rPr>
              <a:t>eligible</a:t>
            </a:r>
            <a:r>
              <a:rPr sz="2341" spc="-11" dirty="0">
                <a:latin typeface="Microsoft Sans Serif"/>
                <a:cs typeface="Microsoft Sans Serif"/>
              </a:rPr>
              <a:t>.</a:t>
            </a:r>
            <a:endParaRPr sz="2341" dirty="0">
              <a:latin typeface="Microsoft Sans Serif"/>
              <a:cs typeface="Microsoft Sans Serif"/>
            </a:endParaRPr>
          </a:p>
          <a:p>
            <a:pPr marL="378358" marR="5405" indent="-364846">
              <a:lnSpc>
                <a:spcPct val="76800"/>
              </a:lnSpc>
              <a:spcBef>
                <a:spcPts val="681"/>
              </a:spcBef>
              <a:buFont typeface="Arial" panose="020B0604020202020204" pitchFamily="34" charset="0"/>
              <a:buChar char="•"/>
            </a:pPr>
            <a:r>
              <a:rPr sz="2554" spc="-128" dirty="0">
                <a:latin typeface="Microsoft Sans Serif"/>
                <a:cs typeface="Microsoft Sans Serif"/>
              </a:rPr>
              <a:t>Explain</a:t>
            </a:r>
            <a:r>
              <a:rPr sz="2554" spc="-138" dirty="0">
                <a:latin typeface="Microsoft Sans Serif"/>
                <a:cs typeface="Microsoft Sans Serif"/>
              </a:rPr>
              <a:t> </a:t>
            </a:r>
            <a:r>
              <a:rPr sz="2554" spc="-101" dirty="0">
                <a:latin typeface="Microsoft Sans Serif"/>
                <a:cs typeface="Microsoft Sans Serif"/>
              </a:rPr>
              <a:t>complex</a:t>
            </a:r>
            <a:r>
              <a:rPr sz="2554" spc="-133" dirty="0">
                <a:latin typeface="Microsoft Sans Serif"/>
                <a:cs typeface="Microsoft Sans Serif"/>
              </a:rPr>
              <a:t> </a:t>
            </a:r>
            <a:r>
              <a:rPr sz="2554" spc="-59" dirty="0">
                <a:latin typeface="Microsoft Sans Serif"/>
                <a:cs typeface="Microsoft Sans Serif"/>
              </a:rPr>
              <a:t>tools</a:t>
            </a:r>
            <a:r>
              <a:rPr sz="2554" spc="-133" dirty="0">
                <a:latin typeface="Microsoft Sans Serif"/>
                <a:cs typeface="Microsoft Sans Serif"/>
              </a:rPr>
              <a:t> </a:t>
            </a:r>
            <a:r>
              <a:rPr sz="2554" spc="-37" dirty="0">
                <a:latin typeface="Microsoft Sans Serif"/>
                <a:cs typeface="Microsoft Sans Serif"/>
              </a:rPr>
              <a:t>simply</a:t>
            </a:r>
            <a:r>
              <a:rPr sz="2341" spc="-37" dirty="0">
                <a:latin typeface="Microsoft Sans Serif"/>
                <a:cs typeface="Microsoft Sans Serif"/>
              </a:rPr>
              <a:t>. </a:t>
            </a:r>
            <a:r>
              <a:rPr sz="2554" spc="-144" dirty="0">
                <a:latin typeface="Microsoft Sans Serif"/>
                <a:cs typeface="Microsoft Sans Serif"/>
              </a:rPr>
              <a:t>Think</a:t>
            </a:r>
            <a:r>
              <a:rPr sz="2554" spc="-69" dirty="0">
                <a:latin typeface="Microsoft Sans Serif"/>
                <a:cs typeface="Microsoft Sans Serif"/>
              </a:rPr>
              <a:t> </a:t>
            </a:r>
            <a:r>
              <a:rPr sz="2554" dirty="0">
                <a:latin typeface="Microsoft Sans Serif"/>
                <a:cs typeface="Microsoft Sans Serif"/>
              </a:rPr>
              <a:t>of</a:t>
            </a:r>
            <a:r>
              <a:rPr sz="2554" spc="-64" dirty="0">
                <a:latin typeface="Microsoft Sans Serif"/>
                <a:cs typeface="Microsoft Sans Serif"/>
              </a:rPr>
              <a:t> </a:t>
            </a:r>
            <a:r>
              <a:rPr sz="2554" spc="-101" dirty="0">
                <a:latin typeface="Microsoft Sans Serif"/>
                <a:cs typeface="Microsoft Sans Serif"/>
              </a:rPr>
              <a:t>trusts</a:t>
            </a:r>
            <a:r>
              <a:rPr sz="2554" spc="-69" dirty="0">
                <a:latin typeface="Microsoft Sans Serif"/>
                <a:cs typeface="Microsoft Sans Serif"/>
              </a:rPr>
              <a:t> </a:t>
            </a:r>
            <a:r>
              <a:rPr sz="2554" spc="-121" dirty="0">
                <a:latin typeface="Microsoft Sans Serif"/>
                <a:cs typeface="Microsoft Sans Serif"/>
              </a:rPr>
              <a:t>like</a:t>
            </a:r>
            <a:r>
              <a:rPr sz="2554" spc="-64" dirty="0">
                <a:latin typeface="Microsoft Sans Serif"/>
                <a:cs typeface="Microsoft Sans Serif"/>
              </a:rPr>
              <a:t> </a:t>
            </a:r>
            <a:r>
              <a:rPr sz="2554" spc="-234" dirty="0">
                <a:latin typeface="Microsoft Sans Serif"/>
                <a:cs typeface="Microsoft Sans Serif"/>
              </a:rPr>
              <a:t>a</a:t>
            </a:r>
            <a:r>
              <a:rPr sz="2554" spc="-69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briefcase</a:t>
            </a:r>
            <a:r>
              <a:rPr sz="2341" spc="-11" dirty="0">
                <a:latin typeface="Microsoft Sans Serif"/>
                <a:cs typeface="Microsoft Sans Serif"/>
              </a:rPr>
              <a:t>, </a:t>
            </a:r>
            <a:r>
              <a:rPr sz="2554" spc="-90" dirty="0">
                <a:latin typeface="Microsoft Sans Serif"/>
                <a:cs typeface="Microsoft Sans Serif"/>
              </a:rPr>
              <a:t>treasure</a:t>
            </a:r>
            <a:r>
              <a:rPr sz="2554" spc="-133" dirty="0">
                <a:latin typeface="Microsoft Sans Serif"/>
                <a:cs typeface="Microsoft Sans Serif"/>
              </a:rPr>
              <a:t> </a:t>
            </a:r>
            <a:r>
              <a:rPr sz="2554" spc="-48" dirty="0">
                <a:latin typeface="Microsoft Sans Serif"/>
                <a:cs typeface="Microsoft Sans Serif"/>
              </a:rPr>
              <a:t>chest</a:t>
            </a:r>
            <a:r>
              <a:rPr sz="2341" spc="-48" dirty="0">
                <a:latin typeface="Microsoft Sans Serif"/>
                <a:cs typeface="Microsoft Sans Serif"/>
              </a:rPr>
              <a:t>,</a:t>
            </a:r>
            <a:r>
              <a:rPr sz="2341" spc="-138" dirty="0">
                <a:latin typeface="Microsoft Sans Serif"/>
                <a:cs typeface="Microsoft Sans Serif"/>
              </a:rPr>
              <a:t> </a:t>
            </a:r>
            <a:r>
              <a:rPr sz="2554" spc="-53" dirty="0">
                <a:latin typeface="Microsoft Sans Serif"/>
                <a:cs typeface="Microsoft Sans Serif"/>
              </a:rPr>
              <a:t>or</a:t>
            </a:r>
            <a:r>
              <a:rPr sz="2554" spc="-128" dirty="0">
                <a:latin typeface="Microsoft Sans Serif"/>
                <a:cs typeface="Microsoft Sans Serif"/>
              </a:rPr>
              <a:t> </a:t>
            </a:r>
            <a:r>
              <a:rPr sz="2554" spc="-53" dirty="0">
                <a:latin typeface="Microsoft Sans Serif"/>
                <a:cs typeface="Microsoft Sans Serif"/>
              </a:rPr>
              <a:t>piggy</a:t>
            </a:r>
            <a:r>
              <a:rPr sz="2554" spc="-133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bank</a:t>
            </a:r>
            <a:r>
              <a:rPr sz="2341" spc="-11" dirty="0">
                <a:latin typeface="Microsoft Sans Serif"/>
                <a:cs typeface="Microsoft Sans Serif"/>
              </a:rPr>
              <a:t>.</a:t>
            </a:r>
            <a:endParaRPr sz="2341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9309" y="3612504"/>
            <a:ext cx="4422228" cy="2302588"/>
          </a:xfrm>
          <a:prstGeom prst="rect">
            <a:avLst/>
          </a:prstGeom>
        </p:spPr>
        <p:txBody>
          <a:bodyPr vert="horz" wrap="square" lIns="0" tIns="106079" rIns="0" bIns="0" rtlCol="0">
            <a:spAutoFit/>
          </a:bodyPr>
          <a:lstStyle/>
          <a:p>
            <a:pPr marL="378358" marR="5405" indent="-364846">
              <a:lnSpc>
                <a:spcPct val="76800"/>
              </a:lnSpc>
              <a:spcBef>
                <a:spcPts val="835"/>
              </a:spcBef>
              <a:buFont typeface="Arial" panose="020B0604020202020204" pitchFamily="34" charset="0"/>
              <a:buChar char="•"/>
            </a:pPr>
            <a:r>
              <a:rPr sz="2554" spc="-117" dirty="0">
                <a:latin typeface="Microsoft Sans Serif"/>
                <a:cs typeface="Microsoft Sans Serif"/>
              </a:rPr>
              <a:t>Every</a:t>
            </a:r>
            <a:r>
              <a:rPr sz="2554" spc="-138" dirty="0">
                <a:latin typeface="Microsoft Sans Serif"/>
                <a:cs typeface="Microsoft Sans Serif"/>
              </a:rPr>
              <a:t> </a:t>
            </a:r>
            <a:r>
              <a:rPr sz="2554" spc="-85" dirty="0">
                <a:latin typeface="Microsoft Sans Serif"/>
                <a:cs typeface="Microsoft Sans Serif"/>
              </a:rPr>
              <a:t>estate</a:t>
            </a:r>
            <a:r>
              <a:rPr sz="2554" spc="-138" dirty="0">
                <a:latin typeface="Microsoft Sans Serif"/>
                <a:cs typeface="Microsoft Sans Serif"/>
              </a:rPr>
              <a:t> </a:t>
            </a:r>
            <a:r>
              <a:rPr sz="2554" spc="-90" dirty="0">
                <a:latin typeface="Microsoft Sans Serif"/>
                <a:cs typeface="Microsoft Sans Serif"/>
              </a:rPr>
              <a:t>planning</a:t>
            </a:r>
            <a:r>
              <a:rPr sz="2554" spc="-133" dirty="0">
                <a:latin typeface="Microsoft Sans Serif"/>
                <a:cs typeface="Microsoft Sans Serif"/>
              </a:rPr>
              <a:t> </a:t>
            </a:r>
            <a:r>
              <a:rPr sz="2554" spc="-43" dirty="0">
                <a:latin typeface="Microsoft Sans Serif"/>
                <a:cs typeface="Microsoft Sans Serif"/>
              </a:rPr>
              <a:t>client</a:t>
            </a:r>
            <a:r>
              <a:rPr sz="2554" spc="-138" dirty="0">
                <a:latin typeface="Microsoft Sans Serif"/>
                <a:cs typeface="Microsoft Sans Serif"/>
              </a:rPr>
              <a:t> </a:t>
            </a:r>
            <a:r>
              <a:rPr sz="2554" spc="-27" dirty="0">
                <a:latin typeface="Microsoft Sans Serif"/>
                <a:cs typeface="Microsoft Sans Serif"/>
              </a:rPr>
              <a:t>is </a:t>
            </a:r>
            <a:r>
              <a:rPr sz="2554" spc="-192" dirty="0">
                <a:latin typeface="Microsoft Sans Serif"/>
                <a:cs typeface="Microsoft Sans Serif"/>
              </a:rPr>
              <a:t>a</a:t>
            </a:r>
            <a:r>
              <a:rPr sz="2554" spc="-128" dirty="0">
                <a:latin typeface="Microsoft Sans Serif"/>
                <a:cs typeface="Microsoft Sans Serif"/>
              </a:rPr>
              <a:t> </a:t>
            </a:r>
            <a:r>
              <a:rPr sz="2554" spc="-64" dirty="0">
                <a:latin typeface="Microsoft Sans Serif"/>
                <a:cs typeface="Microsoft Sans Serif"/>
              </a:rPr>
              <a:t>potential</a:t>
            </a:r>
            <a:r>
              <a:rPr sz="2554" spc="-128" dirty="0">
                <a:latin typeface="Microsoft Sans Serif"/>
                <a:cs typeface="Microsoft Sans Serif"/>
              </a:rPr>
              <a:t> </a:t>
            </a:r>
            <a:r>
              <a:rPr sz="2554" spc="-90" dirty="0">
                <a:latin typeface="Microsoft Sans Serif"/>
                <a:cs typeface="Microsoft Sans Serif"/>
              </a:rPr>
              <a:t>Medicaid</a:t>
            </a:r>
            <a:r>
              <a:rPr sz="2554" spc="-128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planning client</a:t>
            </a:r>
            <a:r>
              <a:rPr sz="2341" spc="-11" dirty="0">
                <a:latin typeface="Microsoft Sans Serif"/>
                <a:cs typeface="Microsoft Sans Serif"/>
              </a:rPr>
              <a:t>.</a:t>
            </a:r>
            <a:endParaRPr sz="2341" dirty="0">
              <a:latin typeface="Microsoft Sans Serif"/>
              <a:cs typeface="Microsoft Sans Serif"/>
            </a:endParaRPr>
          </a:p>
          <a:p>
            <a:pPr marL="378358" marR="369575" indent="-364846">
              <a:lnSpc>
                <a:spcPct val="77300"/>
              </a:lnSpc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sz="2554" spc="-154" dirty="0">
                <a:latin typeface="Microsoft Sans Serif"/>
                <a:cs typeface="Microsoft Sans Serif"/>
              </a:rPr>
              <a:t>Give</a:t>
            </a:r>
            <a:r>
              <a:rPr sz="2554" spc="-165" dirty="0">
                <a:latin typeface="Microsoft Sans Serif"/>
                <a:cs typeface="Microsoft Sans Serif"/>
              </a:rPr>
              <a:t> </a:t>
            </a:r>
            <a:r>
              <a:rPr sz="2554" spc="-53" dirty="0">
                <a:latin typeface="Microsoft Sans Serif"/>
                <a:cs typeface="Microsoft Sans Serif"/>
              </a:rPr>
              <a:t>clients</a:t>
            </a:r>
            <a:r>
              <a:rPr sz="2554" spc="-170" dirty="0">
                <a:latin typeface="Microsoft Sans Serif"/>
                <a:cs typeface="Microsoft Sans Serif"/>
              </a:rPr>
              <a:t> </a:t>
            </a:r>
            <a:r>
              <a:rPr sz="2554" spc="-37" dirty="0">
                <a:latin typeface="Microsoft Sans Serif"/>
                <a:cs typeface="Microsoft Sans Serif"/>
              </a:rPr>
              <a:t>options</a:t>
            </a:r>
            <a:r>
              <a:rPr sz="2341" spc="-37" dirty="0">
                <a:latin typeface="Microsoft Sans Serif"/>
                <a:cs typeface="Microsoft Sans Serif"/>
              </a:rPr>
              <a:t>.</a:t>
            </a:r>
            <a:r>
              <a:rPr sz="2341" spc="-11" dirty="0">
                <a:latin typeface="Microsoft Sans Serif"/>
                <a:cs typeface="Microsoft Sans Serif"/>
              </a:rPr>
              <a:t> </a:t>
            </a:r>
            <a:r>
              <a:rPr sz="2554" spc="-21" dirty="0">
                <a:latin typeface="Microsoft Sans Serif"/>
                <a:cs typeface="Microsoft Sans Serif"/>
              </a:rPr>
              <a:t>Some </a:t>
            </a:r>
            <a:r>
              <a:rPr sz="2554" spc="-207" dirty="0">
                <a:latin typeface="Microsoft Sans Serif"/>
                <a:cs typeface="Microsoft Sans Serif"/>
              </a:rPr>
              <a:t>may</a:t>
            </a:r>
            <a:r>
              <a:rPr sz="2554" spc="-59" dirty="0">
                <a:latin typeface="Microsoft Sans Serif"/>
                <a:cs typeface="Microsoft Sans Serif"/>
              </a:rPr>
              <a:t> </a:t>
            </a:r>
            <a:r>
              <a:rPr sz="2554" spc="-106" dirty="0">
                <a:latin typeface="Microsoft Sans Serif"/>
                <a:cs typeface="Microsoft Sans Serif"/>
              </a:rPr>
              <a:t>not</a:t>
            </a:r>
            <a:r>
              <a:rPr sz="2554" spc="-59" dirty="0">
                <a:latin typeface="Microsoft Sans Serif"/>
                <a:cs typeface="Microsoft Sans Serif"/>
              </a:rPr>
              <a:t> </a:t>
            </a:r>
            <a:r>
              <a:rPr sz="2554" spc="-154" dirty="0">
                <a:latin typeface="Microsoft Sans Serif"/>
                <a:cs typeface="Microsoft Sans Serif"/>
              </a:rPr>
              <a:t>be</a:t>
            </a:r>
            <a:r>
              <a:rPr sz="2554" spc="-53" dirty="0">
                <a:latin typeface="Microsoft Sans Serif"/>
                <a:cs typeface="Microsoft Sans Serif"/>
              </a:rPr>
              <a:t> </a:t>
            </a:r>
            <a:r>
              <a:rPr sz="2554" spc="-112" dirty="0">
                <a:latin typeface="Microsoft Sans Serif"/>
                <a:cs typeface="Microsoft Sans Serif"/>
              </a:rPr>
              <a:t>thinking</a:t>
            </a:r>
            <a:r>
              <a:rPr sz="2554" spc="-59" dirty="0">
                <a:latin typeface="Microsoft Sans Serif"/>
                <a:cs typeface="Microsoft Sans Serif"/>
              </a:rPr>
              <a:t> </a:t>
            </a:r>
            <a:r>
              <a:rPr sz="2554" spc="-21" dirty="0">
                <a:latin typeface="Microsoft Sans Serif"/>
                <a:cs typeface="Microsoft Sans Serif"/>
              </a:rPr>
              <a:t>about </a:t>
            </a:r>
            <a:r>
              <a:rPr sz="2554" spc="-37" dirty="0">
                <a:latin typeface="Microsoft Sans Serif"/>
                <a:cs typeface="Microsoft Sans Serif"/>
              </a:rPr>
              <a:t>Medicaid</a:t>
            </a:r>
            <a:r>
              <a:rPr sz="2341" spc="-37" dirty="0">
                <a:latin typeface="Microsoft Sans Serif"/>
                <a:cs typeface="Microsoft Sans Serif"/>
              </a:rPr>
              <a:t>—</a:t>
            </a:r>
            <a:r>
              <a:rPr sz="2554" spc="-96" dirty="0">
                <a:latin typeface="Microsoft Sans Serif"/>
                <a:cs typeface="Microsoft Sans Serif"/>
              </a:rPr>
              <a:t>until</a:t>
            </a:r>
            <a:r>
              <a:rPr sz="2554" spc="-37" dirty="0">
                <a:latin typeface="Microsoft Sans Serif"/>
                <a:cs typeface="Microsoft Sans Serif"/>
              </a:rPr>
              <a:t> </a:t>
            </a:r>
            <a:r>
              <a:rPr sz="2554" spc="-149" dirty="0">
                <a:latin typeface="Microsoft Sans Serif"/>
                <a:cs typeface="Microsoft Sans Serif"/>
              </a:rPr>
              <a:t>you</a:t>
            </a:r>
            <a:r>
              <a:rPr sz="2554" spc="-37" dirty="0">
                <a:latin typeface="Microsoft Sans Serif"/>
                <a:cs typeface="Microsoft Sans Serif"/>
              </a:rPr>
              <a:t> </a:t>
            </a:r>
            <a:r>
              <a:rPr sz="2554" spc="-160" dirty="0">
                <a:latin typeface="Microsoft Sans Serif"/>
                <a:cs typeface="Microsoft Sans Serif"/>
              </a:rPr>
              <a:t>show</a:t>
            </a:r>
            <a:r>
              <a:rPr sz="2554" spc="-37" dirty="0">
                <a:latin typeface="Microsoft Sans Serif"/>
                <a:cs typeface="Microsoft Sans Serif"/>
              </a:rPr>
              <a:t> </a:t>
            </a:r>
            <a:r>
              <a:rPr sz="2554" spc="-121" dirty="0">
                <a:latin typeface="Microsoft Sans Serif"/>
                <a:cs typeface="Microsoft Sans Serif"/>
              </a:rPr>
              <a:t>them </a:t>
            </a:r>
            <a:r>
              <a:rPr sz="2554" spc="-160" dirty="0">
                <a:latin typeface="Microsoft Sans Serif"/>
                <a:cs typeface="Microsoft Sans Serif"/>
              </a:rPr>
              <a:t>how</a:t>
            </a:r>
            <a:r>
              <a:rPr sz="2554" spc="-80" dirty="0">
                <a:latin typeface="Microsoft Sans Serif"/>
                <a:cs typeface="Microsoft Sans Serif"/>
              </a:rPr>
              <a:t> </a:t>
            </a:r>
            <a:r>
              <a:rPr sz="2554" dirty="0">
                <a:latin typeface="Microsoft Sans Serif"/>
                <a:cs typeface="Microsoft Sans Serif"/>
              </a:rPr>
              <a:t>it</a:t>
            </a:r>
            <a:r>
              <a:rPr sz="2554" spc="-133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helps</a:t>
            </a:r>
            <a:r>
              <a:rPr sz="2341" spc="-11" dirty="0">
                <a:latin typeface="Microsoft Sans Serif"/>
                <a:cs typeface="Microsoft Sans Serif"/>
              </a:rPr>
              <a:t>.</a:t>
            </a:r>
            <a:endParaRPr sz="2341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114" y="-10"/>
            <a:ext cx="10945772" cy="68512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6574" y="1374877"/>
            <a:ext cx="8903914" cy="3805925"/>
          </a:xfrm>
          <a:prstGeom prst="rect">
            <a:avLst/>
          </a:prstGeom>
        </p:spPr>
        <p:txBody>
          <a:bodyPr vert="horz" wrap="square" lIns="0" tIns="304049" rIns="0" bIns="0" rtlCol="0" anchor="ctr">
            <a:spAutoFit/>
          </a:bodyPr>
          <a:lstStyle/>
          <a:p>
            <a:pPr marL="13513" marR="5405">
              <a:lnSpc>
                <a:spcPct val="79900"/>
              </a:lnSpc>
              <a:spcBef>
                <a:spcPts val="2394"/>
              </a:spcBef>
            </a:pPr>
            <a:r>
              <a:rPr sz="9363" spc="-96" dirty="0">
                <a:solidFill>
                  <a:srgbClr val="FFFFFF"/>
                </a:solidFill>
              </a:rPr>
              <a:t>The</a:t>
            </a:r>
            <a:r>
              <a:rPr sz="9363" spc="-846" dirty="0">
                <a:solidFill>
                  <a:srgbClr val="FFFFFF"/>
                </a:solidFill>
              </a:rPr>
              <a:t> </a:t>
            </a:r>
            <a:r>
              <a:rPr sz="9363" spc="-11" dirty="0">
                <a:solidFill>
                  <a:srgbClr val="FFFFFF"/>
                </a:solidFill>
              </a:rPr>
              <a:t>Medicaid </a:t>
            </a:r>
            <a:r>
              <a:rPr sz="9363" spc="-239" dirty="0">
                <a:solidFill>
                  <a:srgbClr val="FFFFFF"/>
                </a:solidFill>
              </a:rPr>
              <a:t>Rules</a:t>
            </a:r>
            <a:r>
              <a:rPr sz="9363" spc="-846" dirty="0">
                <a:solidFill>
                  <a:srgbClr val="FFFFFF"/>
                </a:solidFill>
              </a:rPr>
              <a:t> </a:t>
            </a:r>
            <a:r>
              <a:rPr sz="8991" spc="-1091" dirty="0">
                <a:solidFill>
                  <a:srgbClr val="FFFFFF"/>
                </a:solidFill>
                <a:latin typeface="Rubik"/>
                <a:cs typeface="Rubik"/>
              </a:rPr>
              <a:t>–</a:t>
            </a:r>
            <a:r>
              <a:rPr sz="8991" spc="-553" dirty="0">
                <a:solidFill>
                  <a:srgbClr val="FFFFFF"/>
                </a:solidFill>
                <a:latin typeface="Rubik"/>
                <a:cs typeface="Rubik"/>
              </a:rPr>
              <a:t> </a:t>
            </a:r>
            <a:r>
              <a:rPr sz="9363" spc="96" dirty="0">
                <a:solidFill>
                  <a:srgbClr val="FFFFFF"/>
                </a:solidFill>
              </a:rPr>
              <a:t>What</a:t>
            </a:r>
            <a:r>
              <a:rPr sz="9363" spc="-846" dirty="0">
                <a:solidFill>
                  <a:srgbClr val="FFFFFF"/>
                </a:solidFill>
              </a:rPr>
              <a:t> </a:t>
            </a:r>
            <a:r>
              <a:rPr sz="9363" spc="-1165" dirty="0">
                <a:solidFill>
                  <a:srgbClr val="FFFFFF"/>
                </a:solidFill>
              </a:rPr>
              <a:t>Y</a:t>
            </a:r>
            <a:r>
              <a:rPr sz="9363" spc="-53" dirty="0">
                <a:solidFill>
                  <a:srgbClr val="FFFFFF"/>
                </a:solidFill>
              </a:rPr>
              <a:t>o</a:t>
            </a:r>
            <a:r>
              <a:rPr sz="9363" spc="-48" dirty="0">
                <a:solidFill>
                  <a:srgbClr val="FFFFFF"/>
                </a:solidFill>
              </a:rPr>
              <a:t>u</a:t>
            </a:r>
            <a:r>
              <a:rPr sz="9363" spc="-426" dirty="0">
                <a:solidFill>
                  <a:srgbClr val="FFFFFF"/>
                </a:solidFill>
              </a:rPr>
              <a:t> </a:t>
            </a:r>
            <a:r>
              <a:rPr sz="9363" spc="-244" dirty="0">
                <a:solidFill>
                  <a:srgbClr val="FFFFFF"/>
                </a:solidFill>
              </a:rPr>
              <a:t>Need</a:t>
            </a:r>
            <a:r>
              <a:rPr sz="9363" spc="-846" dirty="0">
                <a:solidFill>
                  <a:srgbClr val="FFFFFF"/>
                </a:solidFill>
              </a:rPr>
              <a:t> </a:t>
            </a:r>
            <a:r>
              <a:rPr sz="9363" spc="229" dirty="0">
                <a:solidFill>
                  <a:srgbClr val="FFFFFF"/>
                </a:solidFill>
              </a:rPr>
              <a:t>to</a:t>
            </a:r>
            <a:r>
              <a:rPr sz="9363" spc="-841" dirty="0">
                <a:solidFill>
                  <a:srgbClr val="FFFFFF"/>
                </a:solidFill>
              </a:rPr>
              <a:t> </a:t>
            </a:r>
            <a:r>
              <a:rPr sz="9363" spc="43" dirty="0">
                <a:solidFill>
                  <a:srgbClr val="FFFFFF"/>
                </a:solidFill>
              </a:rPr>
              <a:t>Know</a:t>
            </a:r>
            <a:endParaRPr sz="9363">
              <a:latin typeface="Rubik"/>
              <a:cs typeface="Rubi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55"/>
              </a:lnSpc>
            </a:pPr>
            <a:fld id="{81D60167-4931-47E6-BA6A-407CBD079E47}" type="slidenum">
              <a:rPr lang="en-US" spc="-50" smtClean="0"/>
              <a:pPr marL="116205">
                <a:lnSpc>
                  <a:spcPts val="1455"/>
                </a:lnSpc>
              </a:pPr>
              <a:t>11</a:t>
            </a:fld>
            <a:endParaRPr spc="-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55"/>
              </a:lnSpc>
            </a:pPr>
            <a:fld id="{81D60167-4931-47E6-BA6A-407CBD079E47}" type="slidenum">
              <a:rPr lang="en-US" spc="-50" smtClean="0"/>
              <a:pPr marL="116205">
                <a:lnSpc>
                  <a:spcPts val="1455"/>
                </a:lnSpc>
              </a:pPr>
              <a:t>12</a:t>
            </a:fld>
            <a:endParaRPr lang="en-US" spc="-27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74" y="705078"/>
            <a:ext cx="8485001" cy="1085256"/>
          </a:xfrm>
          <a:prstGeom prst="rect">
            <a:avLst/>
          </a:prstGeom>
        </p:spPr>
        <p:txBody>
          <a:bodyPr vert="horz" wrap="square" lIns="0" tIns="119593" rIns="0" bIns="0" rtlCol="0" anchor="ctr">
            <a:spAutoFit/>
          </a:bodyPr>
          <a:lstStyle/>
          <a:p>
            <a:pPr marL="13513" marR="5405">
              <a:lnSpc>
                <a:spcPts val="3671"/>
              </a:lnSpc>
              <a:spcBef>
                <a:spcPts val="942"/>
              </a:spcBef>
            </a:pPr>
            <a:r>
              <a:rPr lang="en-US" sz="3777" spc="-59"/>
              <a:t>Understanding</a:t>
            </a:r>
            <a:r>
              <a:rPr lang="en-US" sz="3777" spc="-117"/>
              <a:t> </a:t>
            </a:r>
            <a:r>
              <a:rPr lang="en-US" sz="3777" spc="-133"/>
              <a:t>Federal</a:t>
            </a:r>
            <a:r>
              <a:rPr lang="en-US" sz="3777" spc="-112"/>
              <a:t> </a:t>
            </a:r>
            <a:r>
              <a:rPr lang="en-US" sz="3777"/>
              <a:t>vs</a:t>
            </a:r>
            <a:r>
              <a:rPr lang="en-US" sz="3671"/>
              <a:t>.</a:t>
            </a:r>
            <a:r>
              <a:rPr lang="en-US" sz="3671" spc="-160"/>
              <a:t> </a:t>
            </a:r>
            <a:r>
              <a:rPr lang="en-US" sz="3777" spc="-27"/>
              <a:t>State</a:t>
            </a:r>
            <a:r>
              <a:rPr lang="en-US" sz="3671" spc="-27"/>
              <a:t>-</a:t>
            </a:r>
            <a:r>
              <a:rPr lang="en-US" sz="3777" spc="-11"/>
              <a:t>Specific Rules</a:t>
            </a:r>
            <a:endParaRPr lang="en-US" sz="3777"/>
          </a:p>
        </p:txBody>
      </p:sp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426E73C7-A263-8198-E5D7-63E6DAC1B7D8}"/>
              </a:ext>
            </a:extLst>
          </p:cNvPr>
          <p:cNvGraphicFramePr/>
          <p:nvPr/>
        </p:nvGraphicFramePr>
        <p:xfrm>
          <a:off x="1426574" y="1869288"/>
          <a:ext cx="9332285" cy="3391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F4BD63C-7D69-374D-AF32-11CE0FF9A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E61B895-56CB-044D-B96A-55B5C4837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lvlAtOnc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55"/>
              </a:lnSpc>
            </a:pPr>
            <a:fld id="{81D60167-4931-47E6-BA6A-407CBD079E47}" type="slidenum">
              <a:rPr lang="en-US" spc="-50" smtClean="0"/>
              <a:pPr marL="116205">
                <a:lnSpc>
                  <a:spcPts val="1455"/>
                </a:lnSpc>
              </a:pPr>
              <a:t>13</a:t>
            </a:fld>
            <a:endParaRPr lang="en-US" spc="-27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73" y="1106547"/>
            <a:ext cx="7474207" cy="764476"/>
          </a:xfrm>
          <a:prstGeom prst="rect">
            <a:avLst/>
          </a:prstGeom>
        </p:spPr>
        <p:txBody>
          <a:bodyPr vert="horz" wrap="square" lIns="0" tIns="199997" rIns="0" bIns="0" rtlCol="0" anchor="ctr">
            <a:spAutoFit/>
          </a:bodyPr>
          <a:lstStyle/>
          <a:p>
            <a:pPr marL="13513" marR="5405">
              <a:lnSpc>
                <a:spcPct val="79600"/>
              </a:lnSpc>
              <a:spcBef>
                <a:spcPts val="1575"/>
              </a:spcBef>
            </a:pPr>
            <a:r>
              <a:rPr lang="en-US" spc="-133"/>
              <a:t>How</a:t>
            </a:r>
            <a:r>
              <a:rPr lang="en-US" spc="-495"/>
              <a:t> </a:t>
            </a:r>
            <a:r>
              <a:rPr lang="en-US"/>
              <a:t>Medicaid</a:t>
            </a:r>
            <a:r>
              <a:rPr lang="en-US" spc="-495"/>
              <a:t> </a:t>
            </a:r>
            <a:r>
              <a:rPr lang="en-US" spc="-11"/>
              <a:t>Defines Income</a:t>
            </a:r>
            <a:endParaRPr lang="en-US" spc="-11" dirty="0"/>
          </a:p>
        </p:txBody>
      </p:sp>
      <p:sp>
        <p:nvSpPr>
          <p:cNvPr id="3" name="object 3"/>
          <p:cNvSpPr txBox="1"/>
          <p:nvPr/>
        </p:nvSpPr>
        <p:spPr>
          <a:xfrm>
            <a:off x="1426574" y="2122634"/>
            <a:ext cx="9768648" cy="4116570"/>
          </a:xfrm>
          <a:prstGeom prst="rect">
            <a:avLst/>
          </a:prstGeom>
        </p:spPr>
        <p:txBody>
          <a:bodyPr vert="horz" wrap="square" lIns="0" tIns="336481" rIns="0" bIns="0" numCol="2" rtlCol="0">
            <a:spAutoFit/>
          </a:bodyPr>
          <a:lstStyle/>
          <a:p>
            <a:pPr marL="13513">
              <a:spcBef>
                <a:spcPts val="2649"/>
              </a:spcBef>
            </a:pPr>
            <a:r>
              <a:rPr sz="3777" spc="-80" dirty="0">
                <a:latin typeface="Microsoft Sans Serif"/>
                <a:cs typeface="Microsoft Sans Serif"/>
              </a:rPr>
              <a:t>What</a:t>
            </a:r>
            <a:r>
              <a:rPr sz="3777" spc="-90" dirty="0">
                <a:latin typeface="Microsoft Sans Serif"/>
                <a:cs typeface="Microsoft Sans Serif"/>
              </a:rPr>
              <a:t> </a:t>
            </a:r>
            <a:r>
              <a:rPr sz="3777" spc="-80" dirty="0">
                <a:latin typeface="Microsoft Sans Serif"/>
                <a:cs typeface="Microsoft Sans Serif"/>
              </a:rPr>
              <a:t>Counts</a:t>
            </a:r>
            <a:r>
              <a:rPr sz="3777" spc="-90" dirty="0">
                <a:latin typeface="Microsoft Sans Serif"/>
                <a:cs typeface="Microsoft Sans Serif"/>
              </a:rPr>
              <a:t> </a:t>
            </a:r>
            <a:r>
              <a:rPr sz="3777" spc="-133" dirty="0">
                <a:latin typeface="Microsoft Sans Serif"/>
                <a:cs typeface="Microsoft Sans Serif"/>
              </a:rPr>
              <a:t>as</a:t>
            </a:r>
            <a:r>
              <a:rPr sz="3777" spc="-90" dirty="0">
                <a:latin typeface="Microsoft Sans Serif"/>
                <a:cs typeface="Microsoft Sans Serif"/>
              </a:rPr>
              <a:t> </a:t>
            </a:r>
            <a:r>
              <a:rPr sz="3671" dirty="0">
                <a:latin typeface="Microsoft Sans Serif"/>
                <a:cs typeface="Microsoft Sans Serif"/>
              </a:rPr>
              <a:t>“</a:t>
            </a:r>
            <a:r>
              <a:rPr sz="3777" dirty="0">
                <a:latin typeface="Microsoft Sans Serif"/>
                <a:cs typeface="Microsoft Sans Serif"/>
              </a:rPr>
              <a:t>Income</a:t>
            </a:r>
            <a:r>
              <a:rPr sz="3671" dirty="0">
                <a:latin typeface="Microsoft Sans Serif"/>
                <a:cs typeface="Microsoft Sans Serif"/>
              </a:rPr>
              <a:t>”</a:t>
            </a:r>
            <a:r>
              <a:rPr sz="3671" spc="-59" dirty="0">
                <a:latin typeface="Microsoft Sans Serif"/>
                <a:cs typeface="Microsoft Sans Serif"/>
              </a:rPr>
              <a:t> </a:t>
            </a:r>
            <a:r>
              <a:rPr sz="3777" spc="53" dirty="0">
                <a:latin typeface="Microsoft Sans Serif"/>
                <a:cs typeface="Microsoft Sans Serif"/>
              </a:rPr>
              <a:t>for</a:t>
            </a:r>
            <a:r>
              <a:rPr sz="3777" spc="-90" dirty="0">
                <a:latin typeface="Microsoft Sans Serif"/>
                <a:cs typeface="Microsoft Sans Serif"/>
              </a:rPr>
              <a:t> </a:t>
            </a:r>
            <a:r>
              <a:rPr sz="3777" spc="-11" dirty="0">
                <a:latin typeface="Microsoft Sans Serif"/>
                <a:cs typeface="Microsoft Sans Serif"/>
              </a:rPr>
              <a:t>Medicaid</a:t>
            </a:r>
            <a:r>
              <a:rPr sz="3671" spc="-11" dirty="0">
                <a:latin typeface="Microsoft Sans Serif"/>
                <a:cs typeface="Microsoft Sans Serif"/>
              </a:rPr>
              <a:t>?</a:t>
            </a:r>
            <a:endParaRPr sz="3671" dirty="0">
              <a:latin typeface="Microsoft Sans Serif"/>
              <a:cs typeface="Microsoft Sans Serif"/>
            </a:endParaRPr>
          </a:p>
          <a:p>
            <a:pPr marL="13513">
              <a:spcBef>
                <a:spcPts val="1107"/>
              </a:spcBef>
            </a:pPr>
            <a:r>
              <a:rPr sz="3405" spc="-112" dirty="0">
                <a:latin typeface="Microsoft Sans Serif"/>
                <a:cs typeface="Microsoft Sans Serif"/>
              </a:rPr>
              <a:t>Two</a:t>
            </a:r>
            <a:r>
              <a:rPr sz="3405" spc="-96" dirty="0">
                <a:latin typeface="Microsoft Sans Serif"/>
                <a:cs typeface="Microsoft Sans Serif"/>
              </a:rPr>
              <a:t> Types </a:t>
            </a:r>
            <a:r>
              <a:rPr sz="3405" spc="-11" dirty="0">
                <a:latin typeface="Microsoft Sans Serif"/>
                <a:cs typeface="Microsoft Sans Serif"/>
              </a:rPr>
              <a:t>of</a:t>
            </a:r>
            <a:r>
              <a:rPr sz="3405" spc="-96" dirty="0">
                <a:latin typeface="Microsoft Sans Serif"/>
                <a:cs typeface="Microsoft Sans Serif"/>
              </a:rPr>
              <a:t> </a:t>
            </a:r>
            <a:r>
              <a:rPr sz="3405" spc="-11" dirty="0">
                <a:latin typeface="Microsoft Sans Serif"/>
                <a:cs typeface="Microsoft Sans Serif"/>
              </a:rPr>
              <a:t>Income</a:t>
            </a:r>
            <a:endParaRPr lang="en-US" sz="3405" spc="-11" dirty="0">
              <a:latin typeface="Microsoft Sans Serif"/>
              <a:cs typeface="Microsoft Sans Serif"/>
            </a:endParaRPr>
          </a:p>
          <a:p>
            <a:pPr marL="13513">
              <a:spcBef>
                <a:spcPts val="1107"/>
              </a:spcBef>
            </a:pPr>
            <a:endParaRPr sz="3405" dirty="0">
              <a:latin typeface="Microsoft Sans Serif"/>
              <a:cs typeface="Microsoft Sans Serif"/>
            </a:endParaRPr>
          </a:p>
          <a:p>
            <a:pPr marL="13513">
              <a:spcBef>
                <a:spcPts val="176"/>
              </a:spcBef>
            </a:pPr>
            <a:r>
              <a:rPr sz="2400" spc="-117" dirty="0">
                <a:latin typeface="Microsoft Sans Serif"/>
                <a:cs typeface="Microsoft Sans Serif"/>
              </a:rPr>
              <a:t>Earned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96" dirty="0">
                <a:latin typeface="Microsoft Sans Serif"/>
                <a:cs typeface="Microsoft Sans Serif"/>
              </a:rPr>
              <a:t>Income</a:t>
            </a:r>
            <a:r>
              <a:rPr sz="2400" spc="-21" dirty="0">
                <a:latin typeface="Microsoft Sans Serif"/>
                <a:cs typeface="Microsoft Sans Serif"/>
              </a:rPr>
              <a:t> </a:t>
            </a:r>
            <a:r>
              <a:rPr sz="2400" spc="250" dirty="0">
                <a:latin typeface="Microsoft Sans Serif"/>
                <a:cs typeface="Microsoft Sans Serif"/>
              </a:rPr>
              <a:t>–</a:t>
            </a:r>
            <a:r>
              <a:rPr sz="2400" spc="21" dirty="0">
                <a:latin typeface="Microsoft Sans Serif"/>
                <a:cs typeface="Microsoft Sans Serif"/>
              </a:rPr>
              <a:t> </a:t>
            </a:r>
            <a:r>
              <a:rPr sz="2400" spc="-53" dirty="0">
                <a:latin typeface="Microsoft Sans Serif"/>
                <a:cs typeface="Microsoft Sans Serif"/>
              </a:rPr>
              <a:t>Wages,</a:t>
            </a:r>
            <a:r>
              <a:rPr sz="2400" spc="21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self-</a:t>
            </a:r>
            <a:r>
              <a:rPr sz="2400" spc="-21" dirty="0">
                <a:latin typeface="Microsoft Sans Serif"/>
                <a:cs typeface="Microsoft Sans Serif"/>
              </a:rPr>
              <a:t>employment</a:t>
            </a:r>
            <a:r>
              <a:rPr sz="2400" spc="21" dirty="0">
                <a:latin typeface="Microsoft Sans Serif"/>
                <a:cs typeface="Microsoft Sans Serif"/>
              </a:rPr>
              <a:t> </a:t>
            </a:r>
            <a:r>
              <a:rPr sz="2400" spc="-11" dirty="0">
                <a:latin typeface="Microsoft Sans Serif"/>
                <a:cs typeface="Microsoft Sans Serif"/>
              </a:rPr>
              <a:t>income.</a:t>
            </a:r>
            <a:endParaRPr sz="2400" dirty="0">
              <a:latin typeface="Microsoft Sans Serif"/>
              <a:cs typeface="Microsoft Sans Serif"/>
            </a:endParaRPr>
          </a:p>
          <a:p>
            <a:pPr marL="13513">
              <a:spcBef>
                <a:spcPts val="176"/>
              </a:spcBef>
            </a:pPr>
            <a:endParaRPr lang="en-US" sz="2400" spc="-101" dirty="0">
              <a:latin typeface="Microsoft Sans Serif"/>
              <a:cs typeface="Microsoft Sans Serif"/>
            </a:endParaRPr>
          </a:p>
          <a:p>
            <a:pPr marL="13513">
              <a:spcBef>
                <a:spcPts val="176"/>
              </a:spcBef>
            </a:pPr>
            <a:endParaRPr lang="en-US" sz="2400" spc="-101" dirty="0">
              <a:latin typeface="Microsoft Sans Serif"/>
              <a:cs typeface="Microsoft Sans Serif"/>
            </a:endParaRPr>
          </a:p>
          <a:p>
            <a:pPr marL="13513">
              <a:spcBef>
                <a:spcPts val="176"/>
              </a:spcBef>
            </a:pPr>
            <a:r>
              <a:rPr lang="en-US" sz="2400" spc="-101" dirty="0">
                <a:latin typeface="Microsoft Sans Serif"/>
                <a:cs typeface="Microsoft Sans Serif"/>
              </a:rPr>
              <a:t>Unearned</a:t>
            </a:r>
            <a:r>
              <a:rPr lang="en-US" sz="2400" spc="-96" dirty="0">
                <a:latin typeface="Microsoft Sans Serif"/>
                <a:cs typeface="Microsoft Sans Serif"/>
              </a:rPr>
              <a:t> Income</a:t>
            </a:r>
            <a:r>
              <a:rPr lang="en-US" sz="2400" spc="-27" dirty="0">
                <a:latin typeface="Microsoft Sans Serif"/>
                <a:cs typeface="Microsoft Sans Serif"/>
              </a:rPr>
              <a:t> </a:t>
            </a:r>
            <a:r>
              <a:rPr lang="en-US" sz="2400" spc="250" dirty="0">
                <a:latin typeface="Microsoft Sans Serif"/>
                <a:cs typeface="Microsoft Sans Serif"/>
              </a:rPr>
              <a:t>–</a:t>
            </a:r>
            <a:r>
              <a:rPr lang="en-US" sz="2400" spc="16" dirty="0">
                <a:latin typeface="Microsoft Sans Serif"/>
                <a:cs typeface="Microsoft Sans Serif"/>
              </a:rPr>
              <a:t> </a:t>
            </a:r>
            <a:r>
              <a:rPr lang="en-US" sz="2400" spc="-21" dirty="0">
                <a:latin typeface="Microsoft Sans Serif"/>
                <a:cs typeface="Microsoft Sans Serif"/>
              </a:rPr>
              <a:t>Everything</a:t>
            </a:r>
            <a:r>
              <a:rPr lang="en-US" sz="2400" spc="16" dirty="0">
                <a:latin typeface="Microsoft Sans Serif"/>
                <a:cs typeface="Microsoft Sans Serif"/>
              </a:rPr>
              <a:t> </a:t>
            </a:r>
            <a:r>
              <a:rPr lang="en-US" sz="2400" spc="-21" dirty="0">
                <a:latin typeface="Microsoft Sans Serif"/>
                <a:cs typeface="Microsoft Sans Serif"/>
              </a:rPr>
              <a:t>else:</a:t>
            </a:r>
            <a:endParaRPr lang="en-US" sz="2400" dirty="0">
              <a:latin typeface="Microsoft Sans Serif"/>
              <a:cs typeface="Microsoft Sans Serif"/>
            </a:endParaRPr>
          </a:p>
          <a:p>
            <a:pPr>
              <a:spcBef>
                <a:spcPts val="1064"/>
              </a:spcBef>
            </a:pPr>
            <a:endParaRPr sz="1330" dirty="0">
              <a:latin typeface="Microsoft Sans Serif"/>
              <a:cs typeface="Microsoft Sans Serif"/>
            </a:endParaRPr>
          </a:p>
          <a:p>
            <a:pPr marL="274310" indent="-260797">
              <a:buClr>
                <a:srgbClr val="333333"/>
              </a:buClr>
              <a:buChar char="•"/>
              <a:tabLst>
                <a:tab pos="274310" algn="l"/>
              </a:tabLst>
            </a:pPr>
            <a:r>
              <a:rPr sz="2000" spc="-27" dirty="0">
                <a:latin typeface="Microsoft Sans Serif"/>
                <a:cs typeface="Microsoft Sans Serif"/>
              </a:rPr>
              <a:t>Social</a:t>
            </a:r>
            <a:r>
              <a:rPr sz="2000" spc="-7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Security</a:t>
            </a:r>
            <a:r>
              <a:rPr sz="2000" spc="-74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benefits</a:t>
            </a:r>
            <a:endParaRPr sz="2000" dirty="0">
              <a:latin typeface="Microsoft Sans Serif"/>
              <a:cs typeface="Microsoft Sans Serif"/>
            </a:endParaRPr>
          </a:p>
          <a:p>
            <a:pPr marL="274310" indent="-260797">
              <a:spcBef>
                <a:spcPts val="367"/>
              </a:spcBef>
              <a:buClr>
                <a:srgbClr val="333333"/>
              </a:buClr>
              <a:buChar char="•"/>
              <a:tabLst>
                <a:tab pos="274310" algn="l"/>
              </a:tabLst>
            </a:pPr>
            <a:r>
              <a:rPr sz="2000" spc="-11" dirty="0">
                <a:latin typeface="Microsoft Sans Serif"/>
                <a:cs typeface="Microsoft Sans Serif"/>
              </a:rPr>
              <a:t>Pensions</a:t>
            </a:r>
            <a:endParaRPr sz="2000" dirty="0">
              <a:latin typeface="Microsoft Sans Serif"/>
              <a:cs typeface="Microsoft Sans Serif"/>
            </a:endParaRPr>
          </a:p>
          <a:p>
            <a:pPr marL="274310" indent="-260797">
              <a:spcBef>
                <a:spcPts val="447"/>
              </a:spcBef>
              <a:buClr>
                <a:srgbClr val="333333"/>
              </a:buClr>
              <a:buChar char="•"/>
              <a:tabLst>
                <a:tab pos="274310" algn="l"/>
              </a:tabLst>
            </a:pPr>
            <a:r>
              <a:rPr sz="2000" spc="-11" dirty="0">
                <a:latin typeface="Microsoft Sans Serif"/>
                <a:cs typeface="Microsoft Sans Serif"/>
              </a:rPr>
              <a:t>Annuities</a:t>
            </a:r>
            <a:endParaRPr sz="2000" dirty="0">
              <a:latin typeface="Microsoft Sans Serif"/>
              <a:cs typeface="Microsoft Sans Serif"/>
            </a:endParaRPr>
          </a:p>
          <a:p>
            <a:pPr marL="274310" indent="-260797">
              <a:spcBef>
                <a:spcPts val="367"/>
              </a:spcBef>
              <a:buClr>
                <a:srgbClr val="333333"/>
              </a:buClr>
              <a:buChar char="•"/>
              <a:tabLst>
                <a:tab pos="274310" algn="l"/>
              </a:tabLst>
            </a:pPr>
            <a:r>
              <a:rPr sz="2000" spc="-11" dirty="0">
                <a:latin typeface="Microsoft Sans Serif"/>
                <a:cs typeface="Microsoft Sans Serif"/>
              </a:rPr>
              <a:t>Disability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payments</a:t>
            </a:r>
            <a:endParaRPr sz="2000" dirty="0">
              <a:latin typeface="Microsoft Sans Serif"/>
              <a:cs typeface="Microsoft Sans Serif"/>
            </a:endParaRPr>
          </a:p>
          <a:p>
            <a:pPr marL="274310" indent="-260797">
              <a:spcBef>
                <a:spcPts val="447"/>
              </a:spcBef>
              <a:buClr>
                <a:srgbClr val="333333"/>
              </a:buClr>
              <a:buChar char="•"/>
              <a:tabLst>
                <a:tab pos="274310" algn="l"/>
              </a:tabLst>
            </a:pPr>
            <a:r>
              <a:rPr sz="2000" spc="-21" dirty="0">
                <a:latin typeface="Microsoft Sans Serif"/>
                <a:cs typeface="Microsoft Sans Serif"/>
              </a:rPr>
              <a:t>Oil/gas</a:t>
            </a:r>
            <a:r>
              <a:rPr sz="2000" spc="-43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royalties</a:t>
            </a:r>
            <a:endParaRPr sz="2000" dirty="0">
              <a:latin typeface="Microsoft Sans Serif"/>
              <a:cs typeface="Microsoft Sans Serif"/>
            </a:endParaRPr>
          </a:p>
          <a:p>
            <a:pPr marL="274310" indent="-260797">
              <a:spcBef>
                <a:spcPts val="207"/>
              </a:spcBef>
              <a:buClr>
                <a:srgbClr val="333333"/>
              </a:buClr>
              <a:buChar char="•"/>
              <a:tabLst>
                <a:tab pos="274310" algn="l"/>
              </a:tabLst>
            </a:pPr>
            <a:r>
              <a:rPr sz="2000" spc="-11" dirty="0">
                <a:latin typeface="Microsoft Sans Serif"/>
                <a:cs typeface="Microsoft Sans Serif"/>
              </a:rPr>
              <a:t>Lump-sum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inheritances</a:t>
            </a:r>
            <a:r>
              <a:rPr sz="2000" dirty="0">
                <a:latin typeface="Microsoft Sans Serif"/>
                <a:cs typeface="Microsoft Sans Serif"/>
              </a:rPr>
              <a:t> or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1" dirty="0">
                <a:latin typeface="Microsoft Sans Serif"/>
                <a:cs typeface="Microsoft Sans Serif"/>
              </a:rPr>
              <a:t>legal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21" dirty="0">
                <a:latin typeface="Microsoft Sans Serif"/>
                <a:cs typeface="Microsoft Sans Serif"/>
              </a:rPr>
              <a:t>settlements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64" dirty="0">
                <a:latin typeface="Microsoft Sans Serif"/>
                <a:cs typeface="Microsoft Sans Serif"/>
              </a:rPr>
              <a:t>(counted</a:t>
            </a:r>
            <a:r>
              <a:rPr sz="2000" spc="-112" dirty="0">
                <a:latin typeface="Microsoft Sans Serif"/>
                <a:cs typeface="Microsoft Sans Serif"/>
              </a:rPr>
              <a:t> </a:t>
            </a:r>
            <a:r>
              <a:rPr sz="2000" spc="-96" dirty="0">
                <a:latin typeface="Microsoft Sans Serif"/>
                <a:cs typeface="Microsoft Sans Serif"/>
              </a:rPr>
              <a:t>as</a:t>
            </a:r>
            <a:r>
              <a:rPr sz="2000" spc="-106" dirty="0">
                <a:latin typeface="Microsoft Sans Serif"/>
                <a:cs typeface="Microsoft Sans Serif"/>
              </a:rPr>
              <a:t> </a:t>
            </a:r>
            <a:r>
              <a:rPr sz="2000" spc="-85" dirty="0">
                <a:latin typeface="Microsoft Sans Serif"/>
                <a:cs typeface="Microsoft Sans Serif"/>
              </a:rPr>
              <a:t>income</a:t>
            </a:r>
            <a:r>
              <a:rPr sz="2000" spc="-112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for</a:t>
            </a:r>
            <a:r>
              <a:rPr sz="2000" spc="-112" dirty="0">
                <a:latin typeface="Microsoft Sans Serif"/>
                <a:cs typeface="Microsoft Sans Serif"/>
              </a:rPr>
              <a:t> </a:t>
            </a:r>
            <a:r>
              <a:rPr sz="2000" spc="59" dirty="0">
                <a:latin typeface="Microsoft Sans Serif"/>
                <a:cs typeface="Microsoft Sans Serif"/>
              </a:rPr>
              <a:t>30</a:t>
            </a:r>
            <a:r>
              <a:rPr sz="2000" spc="-64" dirty="0">
                <a:latin typeface="Microsoft Sans Serif"/>
                <a:cs typeface="Microsoft Sans Serif"/>
              </a:rPr>
              <a:t> </a:t>
            </a:r>
            <a:r>
              <a:rPr sz="2000" spc="-59" dirty="0">
                <a:latin typeface="Microsoft Sans Serif"/>
                <a:cs typeface="Microsoft Sans Serif"/>
              </a:rPr>
              <a:t>days,</a:t>
            </a:r>
            <a:r>
              <a:rPr sz="2000" spc="-112" dirty="0">
                <a:latin typeface="Microsoft Sans Serif"/>
                <a:cs typeface="Microsoft Sans Serif"/>
              </a:rPr>
              <a:t> </a:t>
            </a:r>
            <a:r>
              <a:rPr sz="2000" spc="-64" dirty="0">
                <a:latin typeface="Microsoft Sans Serif"/>
                <a:cs typeface="Microsoft Sans Serif"/>
              </a:rPr>
              <a:t>then</a:t>
            </a:r>
            <a:r>
              <a:rPr sz="2000" spc="-112" dirty="0">
                <a:latin typeface="Microsoft Sans Serif"/>
                <a:cs typeface="Microsoft Sans Serif"/>
              </a:rPr>
              <a:t> </a:t>
            </a:r>
            <a:r>
              <a:rPr sz="2000" spc="-96" dirty="0">
                <a:latin typeface="Microsoft Sans Serif"/>
                <a:cs typeface="Microsoft Sans Serif"/>
              </a:rPr>
              <a:t>as</a:t>
            </a:r>
            <a:r>
              <a:rPr sz="2000" spc="-106" dirty="0">
                <a:latin typeface="Microsoft Sans Serif"/>
                <a:cs typeface="Microsoft Sans Serif"/>
              </a:rPr>
              <a:t> </a:t>
            </a:r>
            <a:r>
              <a:rPr sz="2000" spc="-112" dirty="0">
                <a:latin typeface="Microsoft Sans Serif"/>
                <a:cs typeface="Microsoft Sans Serif"/>
              </a:rPr>
              <a:t>an </a:t>
            </a:r>
            <a:r>
              <a:rPr sz="2000" spc="-11" dirty="0">
                <a:latin typeface="Microsoft Sans Serif"/>
                <a:cs typeface="Microsoft Sans Serif"/>
              </a:rPr>
              <a:t>asset).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55"/>
              </a:lnSpc>
            </a:pPr>
            <a:fld id="{81D60167-4931-47E6-BA6A-407CBD079E47}" type="slidenum">
              <a:rPr lang="en-US" spc="-50" smtClean="0"/>
              <a:pPr marL="116205">
                <a:lnSpc>
                  <a:spcPts val="1455"/>
                </a:lnSpc>
              </a:pPr>
              <a:t>14</a:t>
            </a:fld>
            <a:endParaRPr spc="-27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74" y="778549"/>
            <a:ext cx="7952577" cy="690753"/>
          </a:xfrm>
          <a:prstGeom prst="rect">
            <a:avLst/>
          </a:prstGeom>
        </p:spPr>
        <p:txBody>
          <a:bodyPr vert="horz" wrap="square" lIns="0" tIns="13513" rIns="0" bIns="0" rtlCol="0" anchor="ctr">
            <a:spAutoFit/>
          </a:bodyPr>
          <a:lstStyle/>
          <a:p>
            <a:pPr marL="13513">
              <a:lnSpc>
                <a:spcPct val="100000"/>
              </a:lnSpc>
              <a:spcBef>
                <a:spcPts val="106"/>
              </a:spcBef>
            </a:pPr>
            <a:r>
              <a:rPr dirty="0"/>
              <a:t>Whose Income Counts?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6573" y="1548346"/>
            <a:ext cx="8976886" cy="4427342"/>
          </a:xfrm>
          <a:prstGeom prst="rect">
            <a:avLst/>
          </a:prstGeom>
        </p:spPr>
        <p:txBody>
          <a:bodyPr vert="horz" wrap="square" lIns="0" tIns="181078" rIns="0" bIns="0" rtlCol="0">
            <a:spAutoFit/>
          </a:bodyPr>
          <a:lstStyle/>
          <a:p>
            <a:pPr marL="13513">
              <a:spcBef>
                <a:spcPts val="1426"/>
              </a:spcBef>
            </a:pPr>
            <a:r>
              <a:rPr sz="3777" dirty="0">
                <a:latin typeface="Microsoft Sans Serif"/>
                <a:cs typeface="Microsoft Sans Serif"/>
              </a:rPr>
              <a:t>The </a:t>
            </a:r>
            <a:r>
              <a:rPr sz="3671" dirty="0">
                <a:latin typeface="Microsoft Sans Serif"/>
                <a:cs typeface="Microsoft Sans Serif"/>
              </a:rPr>
              <a:t>“</a:t>
            </a:r>
            <a:r>
              <a:rPr sz="3777" dirty="0">
                <a:latin typeface="Microsoft Sans Serif"/>
                <a:cs typeface="Microsoft Sans Serif"/>
              </a:rPr>
              <a:t>Name on the Check</a:t>
            </a:r>
            <a:r>
              <a:rPr sz="3671" dirty="0">
                <a:latin typeface="Microsoft Sans Serif"/>
                <a:cs typeface="Microsoft Sans Serif"/>
              </a:rPr>
              <a:t>” </a:t>
            </a:r>
            <a:r>
              <a:rPr sz="3777" dirty="0">
                <a:latin typeface="Microsoft Sans Serif"/>
                <a:cs typeface="Microsoft Sans Serif"/>
              </a:rPr>
              <a:t>Rule</a:t>
            </a:r>
          </a:p>
          <a:p>
            <a:pPr marL="13513">
              <a:lnSpc>
                <a:spcPts val="3048"/>
              </a:lnSpc>
              <a:spcBef>
                <a:spcPts val="920"/>
              </a:spcBef>
            </a:pPr>
            <a:r>
              <a:rPr sz="2554" dirty="0">
                <a:latin typeface="Microsoft Sans Serif"/>
                <a:cs typeface="Microsoft Sans Serif"/>
              </a:rPr>
              <a:t>How Medicaid Assigns Income</a:t>
            </a:r>
          </a:p>
          <a:p>
            <a:pPr marL="13513" marR="187828">
              <a:lnSpc>
                <a:spcPct val="75500"/>
              </a:lnSpc>
              <a:spcBef>
                <a:spcPts val="734"/>
              </a:spcBef>
            </a:pPr>
            <a:r>
              <a:rPr sz="2554" dirty="0">
                <a:latin typeface="Microsoft Sans Serif"/>
                <a:cs typeface="Microsoft Sans Serif"/>
              </a:rPr>
              <a:t>If a check is in one person</a:t>
            </a:r>
            <a:r>
              <a:rPr sz="2341" dirty="0">
                <a:latin typeface="Microsoft Sans Serif"/>
                <a:cs typeface="Microsoft Sans Serif"/>
              </a:rPr>
              <a:t>ʼ</a:t>
            </a:r>
            <a:r>
              <a:rPr sz="2554" dirty="0">
                <a:latin typeface="Microsoft Sans Serif"/>
                <a:cs typeface="Microsoft Sans Serif"/>
              </a:rPr>
              <a:t>s name</a:t>
            </a:r>
            <a:r>
              <a:rPr sz="2341" dirty="0">
                <a:latin typeface="Microsoft Sans Serif"/>
                <a:cs typeface="Microsoft Sans Serif"/>
              </a:rPr>
              <a:t>, </a:t>
            </a:r>
            <a:r>
              <a:rPr sz="2554" dirty="0">
                <a:latin typeface="Microsoft Sans Serif"/>
                <a:cs typeface="Microsoft Sans Serif"/>
              </a:rPr>
              <a:t>Medicaid attributes it only to them</a:t>
            </a:r>
            <a:r>
              <a:rPr sz="2341" dirty="0">
                <a:latin typeface="Microsoft Sans Serif"/>
                <a:cs typeface="Microsoft Sans Serif"/>
              </a:rPr>
              <a:t>.</a:t>
            </a:r>
          </a:p>
          <a:p>
            <a:pPr marL="13513" marR="496595">
              <a:lnSpc>
                <a:spcPct val="78100"/>
              </a:lnSpc>
              <a:spcBef>
                <a:spcPts val="638"/>
              </a:spcBef>
            </a:pPr>
            <a:r>
              <a:rPr sz="2554" dirty="0">
                <a:latin typeface="Microsoft Sans Serif"/>
                <a:cs typeface="Microsoft Sans Serif"/>
              </a:rPr>
              <a:t>If a check has two names</a:t>
            </a:r>
            <a:r>
              <a:rPr sz="2341" dirty="0">
                <a:latin typeface="Microsoft Sans Serif"/>
                <a:cs typeface="Microsoft Sans Serif"/>
              </a:rPr>
              <a:t>, </a:t>
            </a:r>
            <a:r>
              <a:rPr sz="2554" dirty="0">
                <a:latin typeface="Microsoft Sans Serif"/>
                <a:cs typeface="Microsoft Sans Serif"/>
              </a:rPr>
              <a:t>Medicaid splits the income equally </a:t>
            </a:r>
            <a:r>
              <a:rPr sz="2341" dirty="0">
                <a:latin typeface="Microsoft Sans Serif"/>
                <a:cs typeface="Microsoft Sans Serif"/>
              </a:rPr>
              <a:t>(</a:t>
            </a:r>
            <a:r>
              <a:rPr sz="2554" dirty="0">
                <a:latin typeface="Microsoft Sans Serif"/>
                <a:cs typeface="Microsoft Sans Serif"/>
              </a:rPr>
              <a:t>except in certain states</a:t>
            </a:r>
            <a:r>
              <a:rPr sz="2341" dirty="0">
                <a:latin typeface="Microsoft Sans Serif"/>
                <a:cs typeface="Microsoft Sans Serif"/>
              </a:rPr>
              <a:t>).</a:t>
            </a:r>
            <a:endParaRPr lang="en-US" sz="2341" dirty="0">
              <a:latin typeface="Microsoft Sans Serif"/>
              <a:cs typeface="Microsoft Sans Serif"/>
            </a:endParaRPr>
          </a:p>
          <a:p>
            <a:pPr marL="13513" marR="496595">
              <a:lnSpc>
                <a:spcPct val="78100"/>
              </a:lnSpc>
              <a:spcBef>
                <a:spcPts val="638"/>
              </a:spcBef>
            </a:pPr>
            <a:endParaRPr sz="2341" dirty="0">
              <a:latin typeface="Microsoft Sans Serif"/>
              <a:cs typeface="Microsoft Sans Serif"/>
            </a:endParaRPr>
          </a:p>
          <a:p>
            <a:pPr marL="13513">
              <a:lnSpc>
                <a:spcPts val="2953"/>
              </a:lnSpc>
            </a:pPr>
            <a:r>
              <a:rPr sz="2554" dirty="0">
                <a:latin typeface="Segoe UI Symbol"/>
                <a:cs typeface="Segoe UI Symbol"/>
              </a:rPr>
              <a:t>⚠ </a:t>
            </a:r>
            <a:r>
              <a:rPr sz="2554" dirty="0">
                <a:latin typeface="Microsoft Sans Serif"/>
                <a:cs typeface="Microsoft Sans Serif"/>
              </a:rPr>
              <a:t>State Variations Exist</a:t>
            </a:r>
          </a:p>
          <a:p>
            <a:pPr>
              <a:spcBef>
                <a:spcPts val="787"/>
              </a:spcBef>
            </a:pPr>
            <a:endParaRPr sz="2128" dirty="0">
              <a:latin typeface="Microsoft Sans Serif"/>
              <a:cs typeface="Microsoft Sans Serif"/>
            </a:endParaRPr>
          </a:p>
          <a:p>
            <a:pPr marL="421599" marR="5405" indent="-408762">
              <a:lnSpc>
                <a:spcPct val="78100"/>
              </a:lnSpc>
              <a:buClr>
                <a:srgbClr val="333333"/>
              </a:buClr>
              <a:buSzPct val="91666"/>
              <a:buChar char="•"/>
              <a:tabLst>
                <a:tab pos="421599" algn="l"/>
              </a:tabLst>
            </a:pPr>
            <a:r>
              <a:rPr sz="2554" dirty="0">
                <a:latin typeface="Microsoft Sans Serif"/>
                <a:cs typeface="Microsoft Sans Serif"/>
              </a:rPr>
              <a:t>Some states </a:t>
            </a:r>
            <a:r>
              <a:rPr sz="2341" dirty="0">
                <a:latin typeface="Microsoft Sans Serif"/>
                <a:cs typeface="Microsoft Sans Serif"/>
              </a:rPr>
              <a:t>(</a:t>
            </a:r>
            <a:r>
              <a:rPr sz="2554" dirty="0">
                <a:latin typeface="Microsoft Sans Serif"/>
                <a:cs typeface="Microsoft Sans Serif"/>
              </a:rPr>
              <a:t>e</a:t>
            </a:r>
            <a:r>
              <a:rPr sz="2341" dirty="0">
                <a:latin typeface="Microsoft Sans Serif"/>
                <a:cs typeface="Microsoft Sans Serif"/>
              </a:rPr>
              <a:t>.</a:t>
            </a:r>
            <a:r>
              <a:rPr sz="2554" dirty="0">
                <a:latin typeface="Microsoft Sans Serif"/>
                <a:cs typeface="Microsoft Sans Serif"/>
              </a:rPr>
              <a:t>g</a:t>
            </a:r>
            <a:r>
              <a:rPr sz="2341" dirty="0">
                <a:latin typeface="Microsoft Sans Serif"/>
                <a:cs typeface="Microsoft Sans Serif"/>
              </a:rPr>
              <a:t>., </a:t>
            </a:r>
            <a:r>
              <a:rPr sz="2554" dirty="0">
                <a:latin typeface="Microsoft Sans Serif"/>
                <a:cs typeface="Microsoft Sans Serif"/>
              </a:rPr>
              <a:t>CO</a:t>
            </a:r>
            <a:r>
              <a:rPr sz="2341" dirty="0">
                <a:latin typeface="Microsoft Sans Serif"/>
                <a:cs typeface="Microsoft Sans Serif"/>
              </a:rPr>
              <a:t>, </a:t>
            </a:r>
            <a:r>
              <a:rPr sz="2554" dirty="0">
                <a:latin typeface="Microsoft Sans Serif"/>
                <a:cs typeface="Microsoft Sans Serif"/>
              </a:rPr>
              <a:t>KS</a:t>
            </a:r>
            <a:r>
              <a:rPr sz="2341" dirty="0">
                <a:latin typeface="Microsoft Sans Serif"/>
                <a:cs typeface="Microsoft Sans Serif"/>
              </a:rPr>
              <a:t>, </a:t>
            </a:r>
            <a:r>
              <a:rPr sz="2554" dirty="0">
                <a:latin typeface="Microsoft Sans Serif"/>
                <a:cs typeface="Microsoft Sans Serif"/>
              </a:rPr>
              <a:t>MI</a:t>
            </a:r>
            <a:r>
              <a:rPr sz="2341" dirty="0">
                <a:latin typeface="Microsoft Sans Serif"/>
                <a:cs typeface="Microsoft Sans Serif"/>
              </a:rPr>
              <a:t>, </a:t>
            </a:r>
            <a:r>
              <a:rPr sz="2554" dirty="0">
                <a:latin typeface="Microsoft Sans Serif"/>
                <a:cs typeface="Microsoft Sans Serif"/>
              </a:rPr>
              <a:t>NJ</a:t>
            </a:r>
            <a:r>
              <a:rPr sz="2341" dirty="0">
                <a:latin typeface="Microsoft Sans Serif"/>
                <a:cs typeface="Microsoft Sans Serif"/>
              </a:rPr>
              <a:t>) </a:t>
            </a:r>
            <a:r>
              <a:rPr sz="2554" dirty="0">
                <a:latin typeface="Microsoft Sans Serif"/>
                <a:cs typeface="Microsoft Sans Serif"/>
              </a:rPr>
              <a:t>do not follow the </a:t>
            </a:r>
            <a:r>
              <a:rPr sz="2341" dirty="0">
                <a:latin typeface="Microsoft Sans Serif"/>
                <a:cs typeface="Microsoft Sans Serif"/>
              </a:rPr>
              <a:t>“</a:t>
            </a:r>
            <a:r>
              <a:rPr sz="2554" dirty="0">
                <a:latin typeface="Microsoft Sans Serif"/>
                <a:cs typeface="Microsoft Sans Serif"/>
              </a:rPr>
              <a:t>name on the check</a:t>
            </a:r>
            <a:r>
              <a:rPr sz="2341" dirty="0">
                <a:latin typeface="Microsoft Sans Serif"/>
                <a:cs typeface="Microsoft Sans Serif"/>
              </a:rPr>
              <a:t>” </a:t>
            </a:r>
            <a:r>
              <a:rPr sz="2554" dirty="0">
                <a:latin typeface="Microsoft Sans Serif"/>
                <a:cs typeface="Microsoft Sans Serif"/>
              </a:rPr>
              <a:t>rule</a:t>
            </a:r>
            <a:r>
              <a:rPr sz="2341" dirty="0">
                <a:latin typeface="Microsoft Sans Serif"/>
                <a:cs typeface="Microsoft Sans Serif"/>
              </a:rPr>
              <a:t>—</a:t>
            </a:r>
            <a:r>
              <a:rPr sz="2554" dirty="0">
                <a:latin typeface="Microsoft Sans Serif"/>
                <a:cs typeface="Microsoft Sans Serif"/>
              </a:rPr>
              <a:t>income attribution rules may vary</a:t>
            </a:r>
            <a:r>
              <a:rPr sz="2341" dirty="0">
                <a:latin typeface="Microsoft Sans Serif"/>
                <a:cs typeface="Microsoft Sans Serif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802" y="350196"/>
            <a:ext cx="4959375" cy="162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3513" marR="5405"/>
            <a:r>
              <a:rPr lang="en-US" sz="3700" dirty="0"/>
              <a:t>Documenting Income for Medicaid Applications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550" y="2743200"/>
            <a:ext cx="5164158" cy="3613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Bef>
                <a:spcPts val="1968"/>
              </a:spcBef>
              <a:buFont typeface="Arial" panose="020B0604020202020204" pitchFamily="34" charset="0"/>
              <a:buChar char="•"/>
            </a:pPr>
            <a:r>
              <a:rPr lang="en-US" sz="2000" b="1" spc="-80" dirty="0"/>
              <a:t>What</a:t>
            </a:r>
            <a:r>
              <a:rPr lang="en-US" sz="2000" b="1" spc="-165" dirty="0"/>
              <a:t> </a:t>
            </a:r>
            <a:r>
              <a:rPr lang="en-US" sz="2000" b="1" spc="-59" dirty="0"/>
              <a:t>Proof</a:t>
            </a:r>
            <a:r>
              <a:rPr lang="en-US" sz="2000" b="1" spc="-165" dirty="0"/>
              <a:t> </a:t>
            </a:r>
            <a:r>
              <a:rPr lang="en-US" sz="2000" b="1" spc="-154" dirty="0"/>
              <a:t>Does</a:t>
            </a:r>
            <a:r>
              <a:rPr lang="en-US" sz="2000" b="1" spc="-160" dirty="0"/>
              <a:t> </a:t>
            </a:r>
            <a:r>
              <a:rPr lang="en-US" sz="2000" b="1" spc="-37" dirty="0"/>
              <a:t>Medicaid</a:t>
            </a:r>
            <a:r>
              <a:rPr lang="en-US" sz="2000" b="1" spc="-165" dirty="0"/>
              <a:t> </a:t>
            </a:r>
            <a:r>
              <a:rPr lang="en-US" sz="2000" b="1" spc="-11" dirty="0"/>
              <a:t>Require?</a:t>
            </a:r>
            <a:endParaRPr lang="en-US" sz="2000" b="1" dirty="0"/>
          </a:p>
          <a:p>
            <a:pPr marL="13513" indent="-228600">
              <a:lnSpc>
                <a:spcPct val="90000"/>
              </a:lnSpc>
              <a:spcBef>
                <a:spcPts val="1053"/>
              </a:spcBef>
              <a:buFont typeface="Arial" panose="020B0604020202020204" pitchFamily="34" charset="0"/>
              <a:buChar char="•"/>
            </a:pPr>
            <a:r>
              <a:rPr lang="en-US" sz="2000" b="1" spc="-112" dirty="0"/>
              <a:t>Key</a:t>
            </a:r>
            <a:r>
              <a:rPr lang="en-US" sz="2000" b="1" spc="-106" dirty="0"/>
              <a:t> </a:t>
            </a:r>
            <a:r>
              <a:rPr lang="en-US" sz="2000" b="1" spc="-85" dirty="0"/>
              <a:t>Documents</a:t>
            </a:r>
            <a:r>
              <a:rPr lang="en-US" sz="2000" b="1" spc="-101" dirty="0"/>
              <a:t> </a:t>
            </a:r>
            <a:r>
              <a:rPr lang="en-US" sz="2000" b="1" spc="-106" dirty="0"/>
              <a:t>Needed </a:t>
            </a:r>
            <a:r>
              <a:rPr lang="en-US" sz="2000" b="1" dirty="0"/>
              <a:t>for</a:t>
            </a:r>
            <a:r>
              <a:rPr lang="en-US" sz="2000" b="1" spc="-101" dirty="0"/>
              <a:t> </a:t>
            </a:r>
            <a:r>
              <a:rPr lang="en-US" sz="2000" b="1" spc="-11" dirty="0"/>
              <a:t>Verification</a:t>
            </a:r>
            <a:endParaRPr lang="en-US" sz="2000" b="1" dirty="0"/>
          </a:p>
          <a:p>
            <a:pPr marL="13513" indent="-228600">
              <a:lnSpc>
                <a:spcPct val="90000"/>
              </a:lnSpc>
              <a:spcBef>
                <a:spcPts val="74"/>
              </a:spcBef>
              <a:buFont typeface="Arial" panose="020B0604020202020204" pitchFamily="34" charset="0"/>
              <a:buChar char="•"/>
            </a:pPr>
            <a:r>
              <a:rPr lang="en-US" sz="2000" spc="-37" dirty="0"/>
              <a:t> </a:t>
            </a:r>
            <a:r>
              <a:rPr lang="en-US" sz="2000" spc="-85" dirty="0"/>
              <a:t>Social</a:t>
            </a:r>
            <a:r>
              <a:rPr lang="en-US" sz="2000" spc="-101" dirty="0"/>
              <a:t> </a:t>
            </a:r>
            <a:r>
              <a:rPr lang="en-US" sz="2000" spc="-43" dirty="0"/>
              <a:t>Security</a:t>
            </a:r>
            <a:r>
              <a:rPr lang="en-US" sz="2000" spc="-96" dirty="0"/>
              <a:t> </a:t>
            </a:r>
            <a:r>
              <a:rPr lang="en-US" sz="2000" spc="-90" dirty="0"/>
              <a:t>Income</a:t>
            </a:r>
            <a:r>
              <a:rPr lang="en-US" sz="2000" spc="-21" dirty="0"/>
              <a:t> </a:t>
            </a:r>
            <a:r>
              <a:rPr lang="en-US" sz="2000" dirty="0"/>
              <a:t>→</a:t>
            </a:r>
            <a:r>
              <a:rPr lang="en-US" sz="2000" spc="96" dirty="0"/>
              <a:t> </a:t>
            </a:r>
            <a:r>
              <a:rPr lang="en-US" sz="2000" spc="-160" dirty="0"/>
              <a:t>Annual</a:t>
            </a:r>
            <a:r>
              <a:rPr lang="en-US" sz="2000" spc="-32" dirty="0"/>
              <a:t> </a:t>
            </a:r>
            <a:r>
              <a:rPr lang="en-US" sz="2000" spc="-101" dirty="0"/>
              <a:t>benefit</a:t>
            </a:r>
            <a:r>
              <a:rPr lang="en-US" sz="2000" spc="-27" dirty="0"/>
              <a:t> </a:t>
            </a:r>
            <a:r>
              <a:rPr lang="en-US" sz="2000" spc="-11" dirty="0"/>
              <a:t>statement</a:t>
            </a:r>
            <a:endParaRPr lang="en-US" sz="2000" dirty="0"/>
          </a:p>
          <a:p>
            <a:pPr marL="13513" indent="-228600">
              <a:lnSpc>
                <a:spcPct val="90000"/>
              </a:lnSpc>
              <a:spcBef>
                <a:spcPts val="64"/>
              </a:spcBef>
              <a:buFont typeface="Arial" panose="020B0604020202020204" pitchFamily="34" charset="0"/>
              <a:buChar char="•"/>
            </a:pPr>
            <a:r>
              <a:rPr lang="en-US" sz="2000" spc="-121" dirty="0"/>
              <a:t>Wages</a:t>
            </a:r>
            <a:r>
              <a:rPr lang="en-US" sz="2000" spc="-48" dirty="0"/>
              <a:t> </a:t>
            </a:r>
            <a:r>
              <a:rPr lang="en-US" sz="2000" dirty="0"/>
              <a:t>→</a:t>
            </a:r>
            <a:r>
              <a:rPr lang="en-US" sz="2000" spc="69" dirty="0"/>
              <a:t> </a:t>
            </a:r>
            <a:r>
              <a:rPr lang="en-US" sz="2000" spc="-207" dirty="0"/>
              <a:t>Pay</a:t>
            </a:r>
            <a:r>
              <a:rPr lang="en-US" sz="2000" spc="-59" dirty="0"/>
              <a:t> </a:t>
            </a:r>
            <a:r>
              <a:rPr lang="en-US" sz="2000" spc="-21" dirty="0"/>
              <a:t>stubs</a:t>
            </a:r>
            <a:endParaRPr lang="en-US" sz="2000" dirty="0"/>
          </a:p>
          <a:p>
            <a:pPr marL="1351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spc="-96" dirty="0"/>
              <a:t>Pension</a:t>
            </a:r>
            <a:r>
              <a:rPr lang="en-US" sz="2000" spc="-117" dirty="0"/>
              <a:t> </a:t>
            </a:r>
            <a:r>
              <a:rPr lang="en-US" sz="2000" spc="-101" dirty="0"/>
              <a:t>Payments</a:t>
            </a:r>
            <a:r>
              <a:rPr lang="en-US" sz="2000" spc="-37" dirty="0"/>
              <a:t> </a:t>
            </a:r>
            <a:r>
              <a:rPr lang="en-US" sz="2000" dirty="0"/>
              <a:t>→</a:t>
            </a:r>
            <a:r>
              <a:rPr lang="en-US" sz="2000" spc="80" dirty="0"/>
              <a:t> </a:t>
            </a:r>
            <a:r>
              <a:rPr lang="en-US" sz="2000" spc="-59" dirty="0"/>
              <a:t>1099</a:t>
            </a:r>
            <a:r>
              <a:rPr lang="en-US" sz="2000" spc="5" dirty="0"/>
              <a:t> </a:t>
            </a:r>
            <a:r>
              <a:rPr lang="en-US" sz="2000" spc="-96" dirty="0"/>
              <a:t>or</a:t>
            </a:r>
            <a:r>
              <a:rPr lang="en-US" sz="2000" spc="-48" dirty="0"/>
              <a:t> </a:t>
            </a:r>
            <a:r>
              <a:rPr lang="en-US" sz="2000" spc="-138" dirty="0"/>
              <a:t>pension</a:t>
            </a:r>
            <a:r>
              <a:rPr lang="en-US" sz="2000" spc="-48" dirty="0"/>
              <a:t> </a:t>
            </a:r>
            <a:r>
              <a:rPr lang="en-US" sz="2000" spc="-11" dirty="0"/>
              <a:t>statement</a:t>
            </a:r>
            <a:endParaRPr lang="en-US" sz="2000" dirty="0"/>
          </a:p>
          <a:p>
            <a:pPr marL="13513" marR="5405" indent="-228600">
              <a:lnSpc>
                <a:spcPct val="90000"/>
              </a:lnSpc>
              <a:spcBef>
                <a:spcPts val="644"/>
              </a:spcBef>
              <a:buFont typeface="Arial" panose="020B0604020202020204" pitchFamily="34" charset="0"/>
              <a:buChar char="•"/>
            </a:pPr>
            <a:r>
              <a:rPr lang="en-US" sz="2000" spc="-176" dirty="0"/>
              <a:t>IRA</a:t>
            </a:r>
            <a:r>
              <a:rPr lang="en-US" sz="2000" spc="-112" dirty="0"/>
              <a:t> </a:t>
            </a:r>
            <a:r>
              <a:rPr lang="en-US" sz="2000" spc="-53" dirty="0"/>
              <a:t>Withdrawals</a:t>
            </a:r>
            <a:r>
              <a:rPr lang="en-US" sz="2000" spc="-27" dirty="0"/>
              <a:t> </a:t>
            </a:r>
            <a:r>
              <a:rPr lang="en-US" sz="2000" dirty="0"/>
              <a:t>→</a:t>
            </a:r>
            <a:r>
              <a:rPr lang="en-US" sz="2000" spc="80" dirty="0"/>
              <a:t> </a:t>
            </a:r>
            <a:r>
              <a:rPr lang="en-US" sz="2000" spc="-121" dirty="0"/>
              <a:t>Quarterly</a:t>
            </a:r>
            <a:r>
              <a:rPr lang="en-US" sz="2000" spc="-43" dirty="0"/>
              <a:t> </a:t>
            </a:r>
            <a:r>
              <a:rPr lang="en-US" sz="2000" spc="-106" dirty="0"/>
              <a:t>withdrawal</a:t>
            </a:r>
            <a:r>
              <a:rPr lang="en-US" sz="2000" spc="-37" dirty="0"/>
              <a:t> </a:t>
            </a:r>
            <a:r>
              <a:rPr lang="en-US" sz="2000" spc="-138" dirty="0"/>
              <a:t>statement</a:t>
            </a:r>
            <a:r>
              <a:rPr lang="en-US" sz="2000" spc="-43" dirty="0"/>
              <a:t> </a:t>
            </a:r>
            <a:r>
              <a:rPr lang="en-US" sz="2000" spc="-138" dirty="0"/>
              <a:t>(even</a:t>
            </a:r>
            <a:r>
              <a:rPr lang="en-US" sz="2000" spc="-43" dirty="0"/>
              <a:t> </a:t>
            </a:r>
            <a:r>
              <a:rPr lang="en-US" sz="2000" spc="-121" dirty="0"/>
              <a:t>though</a:t>
            </a:r>
            <a:r>
              <a:rPr lang="en-US" sz="2000" spc="-37" dirty="0"/>
              <a:t> </a:t>
            </a:r>
            <a:r>
              <a:rPr lang="en-US" sz="2000" spc="-101" dirty="0"/>
              <a:t>this</a:t>
            </a:r>
            <a:r>
              <a:rPr lang="en-US" sz="2000" spc="-43" dirty="0"/>
              <a:t> </a:t>
            </a:r>
            <a:r>
              <a:rPr lang="en-US" sz="2000" spc="-106" dirty="0"/>
              <a:t>is</a:t>
            </a:r>
            <a:r>
              <a:rPr lang="en-US" sz="2000" spc="-43" dirty="0"/>
              <a:t> </a:t>
            </a:r>
            <a:r>
              <a:rPr lang="en-US" sz="2000" spc="-106" dirty="0"/>
              <a:t>not</a:t>
            </a:r>
            <a:r>
              <a:rPr lang="en-US" sz="2000" spc="-37" dirty="0"/>
              <a:t> </a:t>
            </a:r>
            <a:r>
              <a:rPr lang="en-US" sz="2000" spc="-32" dirty="0"/>
              <a:t>“income,” </a:t>
            </a:r>
            <a:r>
              <a:rPr lang="en-US" sz="2000" spc="-128" dirty="0"/>
              <a:t>Medicaid</a:t>
            </a:r>
            <a:r>
              <a:rPr lang="en-US" sz="2000" spc="-21" dirty="0"/>
              <a:t> </a:t>
            </a:r>
            <a:r>
              <a:rPr lang="en-US" sz="2000" spc="-117" dirty="0"/>
              <a:t>counts</a:t>
            </a:r>
            <a:r>
              <a:rPr lang="en-US" sz="2000" spc="-16" dirty="0"/>
              <a:t> </a:t>
            </a:r>
            <a:r>
              <a:rPr lang="en-US" sz="2000" spc="-27" dirty="0"/>
              <a:t>it)</a:t>
            </a:r>
            <a:endParaRPr lang="en-US" sz="2000" dirty="0"/>
          </a:p>
          <a:p>
            <a:pPr marR="135128">
              <a:lnSpc>
                <a:spcPct val="90000"/>
              </a:lnSpc>
              <a:spcBef>
                <a:spcPts val="559"/>
              </a:spcBef>
            </a:pPr>
            <a:r>
              <a:rPr lang="en-US" sz="2000" b="1" spc="399" dirty="0"/>
              <a:t>⚠</a:t>
            </a:r>
            <a:r>
              <a:rPr lang="en-US" sz="2000" b="1" spc="-43" dirty="0"/>
              <a:t> </a:t>
            </a:r>
            <a:r>
              <a:rPr lang="en-US" sz="2000" b="1" spc="-53" dirty="0"/>
              <a:t>Important</a:t>
            </a:r>
            <a:r>
              <a:rPr lang="en-US" sz="2000" b="1" spc="-106" dirty="0"/>
              <a:t> </a:t>
            </a:r>
            <a:r>
              <a:rPr lang="en-US" sz="2000" b="1" spc="-43" dirty="0"/>
              <a:t>Note:</a:t>
            </a:r>
            <a:r>
              <a:rPr lang="en-US" sz="2000" b="1" spc="16" dirty="0"/>
              <a:t> </a:t>
            </a:r>
            <a:r>
              <a:rPr lang="en-US" sz="2000" b="1" spc="-144" dirty="0"/>
              <a:t>Always</a:t>
            </a:r>
            <a:r>
              <a:rPr lang="en-US" sz="2000" b="1" spc="-32" dirty="0"/>
              <a:t> </a:t>
            </a:r>
            <a:r>
              <a:rPr lang="en-US" sz="2000" b="1" spc="-121" dirty="0"/>
              <a:t>provide</a:t>
            </a:r>
            <a:r>
              <a:rPr lang="en-US" sz="2000" b="1" spc="-37" dirty="0"/>
              <a:t> </a:t>
            </a:r>
            <a:r>
              <a:rPr lang="en-US" sz="2000" b="1" spc="-64" dirty="0"/>
              <a:t>gross</a:t>
            </a:r>
            <a:r>
              <a:rPr lang="en-US" sz="2000" b="1" spc="-106" dirty="0"/>
              <a:t> </a:t>
            </a:r>
            <a:r>
              <a:rPr lang="en-US" sz="2000" b="1" spc="-74" dirty="0"/>
              <a:t>income</a:t>
            </a:r>
            <a:r>
              <a:rPr lang="en-US" sz="2000" b="1" spc="-101" dirty="0"/>
              <a:t> </a:t>
            </a:r>
            <a:r>
              <a:rPr lang="en-US" sz="2000" b="1" spc="-69" dirty="0"/>
              <a:t>amounts,</a:t>
            </a:r>
            <a:r>
              <a:rPr lang="en-US" sz="2000" b="1" spc="16" dirty="0"/>
              <a:t> </a:t>
            </a:r>
            <a:r>
              <a:rPr lang="en-US" sz="2000" b="1" spc="-106" dirty="0"/>
              <a:t>not</a:t>
            </a:r>
            <a:r>
              <a:rPr lang="en-US" sz="2000" b="1" spc="-37" dirty="0"/>
              <a:t> </a:t>
            </a:r>
            <a:r>
              <a:rPr lang="en-US" sz="2000" b="1" spc="-117" dirty="0"/>
              <a:t>net</a:t>
            </a:r>
            <a:r>
              <a:rPr lang="en-US" sz="2000" b="1" spc="-37" dirty="0"/>
              <a:t> </a:t>
            </a:r>
            <a:r>
              <a:rPr lang="en-US" sz="2000" b="1" spc="-160" dirty="0"/>
              <a:t>amounts</a:t>
            </a:r>
            <a:r>
              <a:rPr lang="en-US" sz="2000" b="1" spc="-32" dirty="0"/>
              <a:t> </a:t>
            </a:r>
            <a:r>
              <a:rPr lang="en-US" sz="2000" b="1" spc="-106" dirty="0"/>
              <a:t>after</a:t>
            </a:r>
            <a:r>
              <a:rPr lang="en-US" sz="2000" b="1" spc="-37" dirty="0"/>
              <a:t> </a:t>
            </a:r>
            <a:r>
              <a:rPr lang="en-US" sz="2000" b="1" spc="-43" dirty="0"/>
              <a:t>taxes </a:t>
            </a:r>
            <a:r>
              <a:rPr lang="en-US" sz="2000" b="1" spc="-96" dirty="0"/>
              <a:t>or</a:t>
            </a:r>
            <a:r>
              <a:rPr lang="en-US" sz="2000" b="1" spc="-69" dirty="0"/>
              <a:t> </a:t>
            </a:r>
            <a:r>
              <a:rPr lang="en-US" sz="2000" b="1" spc="-11" dirty="0"/>
              <a:t>deductions.</a:t>
            </a:r>
            <a:endParaRPr lang="en-US" sz="2000" b="1" dirty="0"/>
          </a:p>
        </p:txBody>
      </p:sp>
      <p:pic>
        <p:nvPicPr>
          <p:cNvPr id="6" name="Picture 5" descr="A hand holding a pen and shading circles on a sheet">
            <a:extLst>
              <a:ext uri="{FF2B5EF4-FFF2-40B4-BE49-F238E27FC236}">
                <a16:creationId xmlns:a16="http://schemas.microsoft.com/office/drawing/2014/main" id="{03818F42-6E26-55AF-EAD3-79FF4ECE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17" r="11846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73252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algn="r">
              <a:spcAft>
                <a:spcPts val="600"/>
              </a:spcAft>
              <a:defRPr/>
            </a:pPr>
            <a:fld id="{81D60167-4931-47E6-BA6A-407CBD079E47}" type="slidenum">
              <a:rPr lang="en-US" sz="1200">
                <a:solidFill>
                  <a:srgbClr val="FFFFFF"/>
                </a:solidFill>
                <a:latin typeface="Calibri" panose="020F0502020204030204"/>
                <a:cs typeface="+mn-cs"/>
              </a:rPr>
              <a:pPr algn="r">
                <a:spcAft>
                  <a:spcPts val="600"/>
                </a:spcAft>
                <a:defRPr/>
              </a:pPr>
              <a:t>15</a:t>
            </a:fld>
            <a:endParaRPr lang="en-US" sz="1200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55"/>
              </a:lnSpc>
            </a:pPr>
            <a:fld id="{81D60167-4931-47E6-BA6A-407CBD079E47}" type="slidenum">
              <a:rPr lang="en-US" spc="-50" smtClean="0"/>
              <a:pPr marL="116205">
                <a:lnSpc>
                  <a:spcPts val="1455"/>
                </a:lnSpc>
              </a:pPr>
              <a:t>16</a:t>
            </a:fld>
            <a:endParaRPr spc="-27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4991" y="711494"/>
            <a:ext cx="11189013" cy="764476"/>
          </a:xfrm>
          <a:prstGeom prst="rect">
            <a:avLst/>
          </a:prstGeom>
        </p:spPr>
        <p:txBody>
          <a:bodyPr vert="horz" wrap="square" lIns="0" tIns="199997" rIns="0" bIns="0" rtlCol="0" anchor="ctr">
            <a:spAutoFit/>
          </a:bodyPr>
          <a:lstStyle/>
          <a:p>
            <a:pPr marL="13513" marR="5405">
              <a:lnSpc>
                <a:spcPct val="79600"/>
              </a:lnSpc>
              <a:spcBef>
                <a:spcPts val="1575"/>
              </a:spcBef>
            </a:pPr>
            <a:r>
              <a:rPr dirty="0"/>
              <a:t>Medicaid</a:t>
            </a:r>
            <a:r>
              <a:rPr spc="-420" dirty="0"/>
              <a:t> </a:t>
            </a:r>
            <a:r>
              <a:rPr spc="-192" dirty="0"/>
              <a:t>&amp;</a:t>
            </a:r>
            <a:r>
              <a:rPr spc="-340" dirty="0"/>
              <a:t> </a:t>
            </a:r>
            <a:r>
              <a:rPr dirty="0"/>
              <a:t>Post-</a:t>
            </a:r>
            <a:r>
              <a:rPr spc="90" dirty="0"/>
              <a:t>Eligibility </a:t>
            </a:r>
            <a:r>
              <a:rPr spc="-74" dirty="0"/>
              <a:t>Income</a:t>
            </a:r>
            <a:r>
              <a:rPr spc="-511" dirty="0"/>
              <a:t> </a:t>
            </a:r>
            <a:r>
              <a:rPr spc="-11" dirty="0"/>
              <a:t>Rules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42368" y="1781486"/>
            <a:ext cx="9533869" cy="3912440"/>
          </a:xfrm>
          <a:prstGeom prst="rect">
            <a:avLst/>
          </a:prstGeom>
        </p:spPr>
        <p:txBody>
          <a:bodyPr vert="horz" wrap="square" lIns="0" tIns="119593" rIns="0" bIns="0" rtlCol="0">
            <a:spAutoFit/>
          </a:bodyPr>
          <a:lstStyle/>
          <a:p>
            <a:pPr marL="13513" marR="418897">
              <a:lnSpc>
                <a:spcPts val="3671"/>
              </a:lnSpc>
              <a:spcBef>
                <a:spcPts val="942"/>
              </a:spcBef>
            </a:pPr>
            <a:r>
              <a:rPr sz="3777" spc="-80" dirty="0">
                <a:latin typeface="Microsoft Sans Serif"/>
                <a:cs typeface="Microsoft Sans Serif"/>
              </a:rPr>
              <a:t>What</a:t>
            </a:r>
            <a:r>
              <a:rPr sz="3777" spc="-138" dirty="0">
                <a:latin typeface="Microsoft Sans Serif"/>
                <a:cs typeface="Microsoft Sans Serif"/>
              </a:rPr>
              <a:t> </a:t>
            </a:r>
            <a:r>
              <a:rPr sz="3777" spc="-117" dirty="0">
                <a:latin typeface="Microsoft Sans Serif"/>
                <a:cs typeface="Microsoft Sans Serif"/>
              </a:rPr>
              <a:t>Happens</a:t>
            </a:r>
            <a:r>
              <a:rPr sz="3777" spc="-133" dirty="0">
                <a:latin typeface="Microsoft Sans Serif"/>
                <a:cs typeface="Microsoft Sans Serif"/>
              </a:rPr>
              <a:t> </a:t>
            </a:r>
            <a:r>
              <a:rPr sz="3777" dirty="0">
                <a:latin typeface="Microsoft Sans Serif"/>
                <a:cs typeface="Microsoft Sans Serif"/>
              </a:rPr>
              <a:t>to</a:t>
            </a:r>
            <a:r>
              <a:rPr sz="3777" spc="-138" dirty="0">
                <a:latin typeface="Microsoft Sans Serif"/>
                <a:cs typeface="Microsoft Sans Serif"/>
              </a:rPr>
              <a:t> </a:t>
            </a:r>
            <a:r>
              <a:rPr sz="3777" spc="-90" dirty="0">
                <a:latin typeface="Microsoft Sans Serif"/>
                <a:cs typeface="Microsoft Sans Serif"/>
              </a:rPr>
              <a:t>Income</a:t>
            </a:r>
            <a:r>
              <a:rPr sz="3777" spc="-133" dirty="0">
                <a:latin typeface="Microsoft Sans Serif"/>
                <a:cs typeface="Microsoft Sans Serif"/>
              </a:rPr>
              <a:t> </a:t>
            </a:r>
            <a:r>
              <a:rPr sz="3777" dirty="0">
                <a:latin typeface="Microsoft Sans Serif"/>
                <a:cs typeface="Microsoft Sans Serif"/>
              </a:rPr>
              <a:t>After</a:t>
            </a:r>
            <a:r>
              <a:rPr sz="3777" spc="-133" dirty="0">
                <a:latin typeface="Microsoft Sans Serif"/>
                <a:cs typeface="Microsoft Sans Serif"/>
              </a:rPr>
              <a:t> </a:t>
            </a:r>
            <a:r>
              <a:rPr sz="3777" spc="-11" dirty="0">
                <a:latin typeface="Microsoft Sans Serif"/>
                <a:cs typeface="Microsoft Sans Serif"/>
              </a:rPr>
              <a:t>Medicaid Approval</a:t>
            </a:r>
            <a:r>
              <a:rPr sz="3671" spc="-11" dirty="0">
                <a:latin typeface="Microsoft Sans Serif"/>
                <a:cs typeface="Microsoft Sans Serif"/>
              </a:rPr>
              <a:t>?</a:t>
            </a:r>
            <a:endParaRPr sz="3671" dirty="0">
              <a:latin typeface="Microsoft Sans Serif"/>
              <a:cs typeface="Microsoft Sans Serif"/>
            </a:endParaRPr>
          </a:p>
          <a:p>
            <a:pPr marL="13513">
              <a:lnSpc>
                <a:spcPts val="2426"/>
              </a:lnSpc>
              <a:spcBef>
                <a:spcPts val="1154"/>
              </a:spcBef>
            </a:pPr>
            <a:r>
              <a:rPr sz="2554" b="1" spc="-121" dirty="0">
                <a:latin typeface="Microsoft Sans Serif"/>
                <a:cs typeface="Microsoft Sans Serif"/>
              </a:rPr>
              <a:t>Once</a:t>
            </a:r>
            <a:r>
              <a:rPr sz="2554" b="1" spc="-106" dirty="0">
                <a:latin typeface="Microsoft Sans Serif"/>
                <a:cs typeface="Microsoft Sans Serif"/>
              </a:rPr>
              <a:t> </a:t>
            </a:r>
            <a:r>
              <a:rPr sz="2554" b="1" spc="-69" dirty="0">
                <a:latin typeface="Microsoft Sans Serif"/>
                <a:cs typeface="Microsoft Sans Serif"/>
              </a:rPr>
              <a:t>Approved</a:t>
            </a:r>
            <a:r>
              <a:rPr sz="2554" b="1" spc="-106" dirty="0">
                <a:latin typeface="Microsoft Sans Serif"/>
                <a:cs typeface="Microsoft Sans Serif"/>
              </a:rPr>
              <a:t> </a:t>
            </a:r>
            <a:r>
              <a:rPr sz="2554" b="1" dirty="0">
                <a:latin typeface="Microsoft Sans Serif"/>
                <a:cs typeface="Microsoft Sans Serif"/>
              </a:rPr>
              <a:t>for</a:t>
            </a:r>
            <a:r>
              <a:rPr sz="2554" b="1" spc="-106" dirty="0">
                <a:latin typeface="Microsoft Sans Serif"/>
                <a:cs typeface="Microsoft Sans Serif"/>
              </a:rPr>
              <a:t> </a:t>
            </a:r>
            <a:r>
              <a:rPr sz="2554" b="1" spc="-11" dirty="0">
                <a:latin typeface="Microsoft Sans Serif"/>
                <a:cs typeface="Microsoft Sans Serif"/>
              </a:rPr>
              <a:t>Medicaid:</a:t>
            </a:r>
            <a:endParaRPr sz="2554" b="1" dirty="0">
              <a:latin typeface="Microsoft Sans Serif"/>
              <a:cs typeface="Microsoft Sans Serif"/>
            </a:endParaRPr>
          </a:p>
          <a:p>
            <a:pPr marL="470713" marR="5405" indent="-457200">
              <a:lnSpc>
                <a:spcPct val="76900"/>
              </a:lnSpc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sz="2800" spc="-165" dirty="0">
                <a:latin typeface="Microsoft Sans Serif"/>
                <a:cs typeface="Microsoft Sans Serif"/>
              </a:rPr>
              <a:t>The</a:t>
            </a:r>
            <a:r>
              <a:rPr sz="2800" spc="-37" dirty="0">
                <a:latin typeface="Microsoft Sans Serif"/>
                <a:cs typeface="Microsoft Sans Serif"/>
              </a:rPr>
              <a:t> </a:t>
            </a:r>
            <a:r>
              <a:rPr sz="2800" spc="-101" dirty="0">
                <a:latin typeface="Microsoft Sans Serif"/>
                <a:cs typeface="Microsoft Sans Serif"/>
              </a:rPr>
              <a:t>recipient</a:t>
            </a:r>
            <a:r>
              <a:rPr sz="2800" spc="-37" dirty="0">
                <a:latin typeface="Microsoft Sans Serif"/>
                <a:cs typeface="Microsoft Sans Serif"/>
              </a:rPr>
              <a:t> </a:t>
            </a:r>
            <a:r>
              <a:rPr sz="2800" spc="-59" dirty="0">
                <a:latin typeface="Microsoft Sans Serif"/>
                <a:cs typeface="Microsoft Sans Serif"/>
              </a:rPr>
              <a:t>must</a:t>
            </a:r>
            <a:r>
              <a:rPr sz="2800" spc="-112" dirty="0">
                <a:latin typeface="Microsoft Sans Serif"/>
                <a:cs typeface="Microsoft Sans Serif"/>
              </a:rPr>
              <a:t> </a:t>
            </a:r>
            <a:r>
              <a:rPr sz="2800" spc="-69" dirty="0">
                <a:latin typeface="Microsoft Sans Serif"/>
                <a:cs typeface="Microsoft Sans Serif"/>
              </a:rPr>
              <a:t>pay</a:t>
            </a:r>
            <a:r>
              <a:rPr sz="2800" spc="-106" dirty="0">
                <a:latin typeface="Microsoft Sans Serif"/>
                <a:cs typeface="Microsoft Sans Serif"/>
              </a:rPr>
              <a:t> </a:t>
            </a:r>
            <a:r>
              <a:rPr sz="2800" spc="-43" dirty="0">
                <a:latin typeface="Microsoft Sans Serif"/>
                <a:cs typeface="Microsoft Sans Serif"/>
              </a:rPr>
              <a:t>nearly</a:t>
            </a:r>
            <a:r>
              <a:rPr sz="2800" spc="-106" dirty="0">
                <a:latin typeface="Microsoft Sans Serif"/>
                <a:cs typeface="Microsoft Sans Serif"/>
              </a:rPr>
              <a:t> </a:t>
            </a:r>
            <a:r>
              <a:rPr sz="2800" spc="-53" dirty="0">
                <a:latin typeface="Microsoft Sans Serif"/>
                <a:cs typeface="Microsoft Sans Serif"/>
              </a:rPr>
              <a:t>all</a:t>
            </a:r>
            <a:r>
              <a:rPr sz="2800" spc="-112" dirty="0">
                <a:latin typeface="Microsoft Sans Serif"/>
                <a:cs typeface="Microsoft Sans Serif"/>
              </a:rPr>
              <a:t> </a:t>
            </a:r>
            <a:r>
              <a:rPr sz="2800" spc="-74" dirty="0">
                <a:latin typeface="Microsoft Sans Serif"/>
                <a:cs typeface="Microsoft Sans Serif"/>
              </a:rPr>
              <a:t>income</a:t>
            </a:r>
            <a:r>
              <a:rPr sz="2800" spc="-106" dirty="0">
                <a:latin typeface="Microsoft Sans Serif"/>
                <a:cs typeface="Microsoft Sans Serif"/>
              </a:rPr>
              <a:t> </a:t>
            </a:r>
            <a:r>
              <a:rPr sz="2800" spc="-32" dirty="0">
                <a:latin typeface="Microsoft Sans Serif"/>
                <a:cs typeface="Microsoft Sans Serif"/>
              </a:rPr>
              <a:t>to</a:t>
            </a:r>
            <a:r>
              <a:rPr sz="2800" spc="-106" dirty="0">
                <a:latin typeface="Microsoft Sans Serif"/>
                <a:cs typeface="Microsoft Sans Serif"/>
              </a:rPr>
              <a:t> </a:t>
            </a:r>
            <a:r>
              <a:rPr sz="2800" spc="-43" dirty="0">
                <a:latin typeface="Microsoft Sans Serif"/>
                <a:cs typeface="Microsoft Sans Serif"/>
              </a:rPr>
              <a:t>the</a:t>
            </a:r>
            <a:r>
              <a:rPr sz="2800" spc="-106" dirty="0">
                <a:latin typeface="Microsoft Sans Serif"/>
                <a:cs typeface="Microsoft Sans Serif"/>
              </a:rPr>
              <a:t> </a:t>
            </a:r>
            <a:r>
              <a:rPr sz="2800" spc="-48" dirty="0">
                <a:latin typeface="Microsoft Sans Serif"/>
                <a:cs typeface="Microsoft Sans Serif"/>
              </a:rPr>
              <a:t>nursing</a:t>
            </a:r>
            <a:r>
              <a:rPr sz="2800" spc="-112" dirty="0">
                <a:latin typeface="Microsoft Sans Serif"/>
                <a:cs typeface="Microsoft Sans Serif"/>
              </a:rPr>
              <a:t> </a:t>
            </a:r>
            <a:r>
              <a:rPr sz="2800" spc="-106" dirty="0">
                <a:latin typeface="Microsoft Sans Serif"/>
                <a:cs typeface="Microsoft Sans Serif"/>
              </a:rPr>
              <a:t>home</a:t>
            </a:r>
            <a:r>
              <a:rPr sz="2800" spc="-27" dirty="0">
                <a:latin typeface="Microsoft Sans Serif"/>
                <a:cs typeface="Microsoft Sans Serif"/>
              </a:rPr>
              <a:t> </a:t>
            </a:r>
            <a:r>
              <a:rPr sz="2800" spc="-106" dirty="0">
                <a:latin typeface="Microsoft Sans Serif"/>
                <a:cs typeface="Microsoft Sans Serif"/>
              </a:rPr>
              <a:t>(except</a:t>
            </a:r>
            <a:r>
              <a:rPr sz="2800" spc="-37" dirty="0">
                <a:latin typeface="Microsoft Sans Serif"/>
                <a:cs typeface="Microsoft Sans Serif"/>
              </a:rPr>
              <a:t> </a:t>
            </a:r>
            <a:r>
              <a:rPr sz="2800" spc="-74" dirty="0">
                <a:latin typeface="Microsoft Sans Serif"/>
                <a:cs typeface="Microsoft Sans Serif"/>
              </a:rPr>
              <a:t>for</a:t>
            </a:r>
            <a:r>
              <a:rPr sz="2800" spc="-43" dirty="0">
                <a:latin typeface="Microsoft Sans Serif"/>
                <a:cs typeface="Microsoft Sans Serif"/>
              </a:rPr>
              <a:t> </a:t>
            </a:r>
            <a:r>
              <a:rPr sz="2800" spc="-53" dirty="0">
                <a:latin typeface="Microsoft Sans Serif"/>
                <a:cs typeface="Microsoft Sans Serif"/>
              </a:rPr>
              <a:t>certain </a:t>
            </a:r>
            <a:r>
              <a:rPr sz="2800" spc="-27" dirty="0">
                <a:latin typeface="Microsoft Sans Serif"/>
                <a:cs typeface="Microsoft Sans Serif"/>
              </a:rPr>
              <a:t>exclusions).</a:t>
            </a:r>
            <a:endParaRPr sz="2800" dirty="0">
              <a:latin typeface="Microsoft Sans Serif"/>
              <a:cs typeface="Microsoft Sans Serif"/>
            </a:endParaRPr>
          </a:p>
          <a:p>
            <a:pPr marL="470713" marR="203368" indent="-457200">
              <a:lnSpc>
                <a:spcPct val="73700"/>
              </a:lnSpc>
              <a:spcBef>
                <a:spcPts val="718"/>
              </a:spcBef>
              <a:buFont typeface="Arial" panose="020B0604020202020204" pitchFamily="34" charset="0"/>
              <a:buChar char="•"/>
            </a:pPr>
            <a:r>
              <a:rPr sz="2800" spc="-96" dirty="0">
                <a:latin typeface="Microsoft Sans Serif"/>
                <a:cs typeface="Microsoft Sans Serif"/>
              </a:rPr>
              <a:t>Personal</a:t>
            </a:r>
            <a:r>
              <a:rPr sz="2800" spc="-133" dirty="0">
                <a:latin typeface="Microsoft Sans Serif"/>
                <a:cs typeface="Microsoft Sans Serif"/>
              </a:rPr>
              <a:t> </a:t>
            </a:r>
            <a:r>
              <a:rPr sz="2800" spc="-106" dirty="0">
                <a:latin typeface="Microsoft Sans Serif"/>
                <a:cs typeface="Microsoft Sans Serif"/>
              </a:rPr>
              <a:t>Needs</a:t>
            </a:r>
            <a:r>
              <a:rPr sz="2800" spc="-133" dirty="0">
                <a:latin typeface="Microsoft Sans Serif"/>
                <a:cs typeface="Microsoft Sans Serif"/>
              </a:rPr>
              <a:t> </a:t>
            </a:r>
            <a:r>
              <a:rPr sz="2800" spc="-21" dirty="0">
                <a:latin typeface="Microsoft Sans Serif"/>
                <a:cs typeface="Microsoft Sans Serif"/>
              </a:rPr>
              <a:t>Allowance</a:t>
            </a:r>
            <a:r>
              <a:rPr sz="2800" spc="378" dirty="0">
                <a:latin typeface="Microsoft Sans Serif"/>
                <a:cs typeface="Microsoft Sans Serif"/>
              </a:rPr>
              <a:t> </a:t>
            </a:r>
            <a:r>
              <a:rPr sz="2800" spc="-32" dirty="0">
                <a:latin typeface="Microsoft Sans Serif"/>
                <a:cs typeface="Microsoft Sans Serif"/>
              </a:rPr>
              <a:t>PNA</a:t>
            </a:r>
            <a:r>
              <a:rPr sz="2800" spc="43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→</a:t>
            </a:r>
            <a:r>
              <a:rPr sz="2800" spc="37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Microsoft Sans Serif"/>
                <a:cs typeface="Microsoft Sans Serif"/>
              </a:rPr>
              <a:t>The</a:t>
            </a:r>
            <a:r>
              <a:rPr sz="2800" spc="-69" dirty="0">
                <a:latin typeface="Microsoft Sans Serif"/>
                <a:cs typeface="Microsoft Sans Serif"/>
              </a:rPr>
              <a:t> </a:t>
            </a:r>
            <a:r>
              <a:rPr sz="2800" spc="-117" dirty="0">
                <a:latin typeface="Microsoft Sans Serif"/>
                <a:cs typeface="Microsoft Sans Serif"/>
              </a:rPr>
              <a:t>applicant</a:t>
            </a:r>
            <a:r>
              <a:rPr sz="2800" spc="-69" dirty="0">
                <a:latin typeface="Microsoft Sans Serif"/>
                <a:cs typeface="Microsoft Sans Serif"/>
              </a:rPr>
              <a:t> </a:t>
            </a:r>
            <a:r>
              <a:rPr sz="2800" spc="-138" dirty="0">
                <a:latin typeface="Microsoft Sans Serif"/>
                <a:cs typeface="Microsoft Sans Serif"/>
              </a:rPr>
              <a:t>can</a:t>
            </a:r>
            <a:r>
              <a:rPr sz="2800" spc="-69" dirty="0">
                <a:latin typeface="Microsoft Sans Serif"/>
                <a:cs typeface="Microsoft Sans Serif"/>
              </a:rPr>
              <a:t> </a:t>
            </a:r>
            <a:r>
              <a:rPr sz="2800" spc="-154" dirty="0">
                <a:latin typeface="Microsoft Sans Serif"/>
                <a:cs typeface="Microsoft Sans Serif"/>
              </a:rPr>
              <a:t>keep</a:t>
            </a:r>
            <a:r>
              <a:rPr sz="2800" spc="-69" dirty="0">
                <a:latin typeface="Microsoft Sans Serif"/>
                <a:cs typeface="Microsoft Sans Serif"/>
              </a:rPr>
              <a:t> </a:t>
            </a:r>
            <a:r>
              <a:rPr sz="2800" spc="-202" dirty="0">
                <a:latin typeface="Microsoft Sans Serif"/>
                <a:cs typeface="Microsoft Sans Serif"/>
              </a:rPr>
              <a:t>a</a:t>
            </a:r>
            <a:r>
              <a:rPr sz="2800" spc="-69" dirty="0">
                <a:latin typeface="Microsoft Sans Serif"/>
                <a:cs typeface="Microsoft Sans Serif"/>
              </a:rPr>
              <a:t> </a:t>
            </a:r>
            <a:r>
              <a:rPr sz="2800" spc="-149" dirty="0">
                <a:latin typeface="Microsoft Sans Serif"/>
                <a:cs typeface="Microsoft Sans Serif"/>
              </a:rPr>
              <a:t>small</a:t>
            </a:r>
            <a:r>
              <a:rPr sz="2800" spc="-69" dirty="0">
                <a:latin typeface="Microsoft Sans Serif"/>
                <a:cs typeface="Microsoft Sans Serif"/>
              </a:rPr>
              <a:t> </a:t>
            </a:r>
            <a:r>
              <a:rPr sz="2800" spc="-101" dirty="0">
                <a:latin typeface="Microsoft Sans Serif"/>
                <a:cs typeface="Microsoft Sans Serif"/>
              </a:rPr>
              <a:t>portion</a:t>
            </a:r>
            <a:r>
              <a:rPr sz="2800" spc="-69" dirty="0">
                <a:latin typeface="Microsoft Sans Serif"/>
                <a:cs typeface="Microsoft Sans Serif"/>
              </a:rPr>
              <a:t> </a:t>
            </a:r>
            <a:r>
              <a:rPr sz="2800" spc="-27" dirty="0">
                <a:latin typeface="Microsoft Sans Serif"/>
                <a:cs typeface="Microsoft Sans Serif"/>
              </a:rPr>
              <a:t>for </a:t>
            </a:r>
            <a:r>
              <a:rPr sz="2800" spc="-128" dirty="0">
                <a:latin typeface="Microsoft Sans Serif"/>
                <a:cs typeface="Microsoft Sans Serif"/>
              </a:rPr>
              <a:t>personal</a:t>
            </a:r>
            <a:r>
              <a:rPr sz="2800" spc="-64" dirty="0">
                <a:latin typeface="Microsoft Sans Serif"/>
                <a:cs typeface="Microsoft Sans Serif"/>
              </a:rPr>
              <a:t> </a:t>
            </a:r>
            <a:r>
              <a:rPr sz="2800" spc="-21" dirty="0">
                <a:latin typeface="Microsoft Sans Serif"/>
                <a:cs typeface="Microsoft Sans Serif"/>
              </a:rPr>
              <a:t>expenses.</a:t>
            </a:r>
            <a:endParaRPr sz="2800" dirty="0">
              <a:latin typeface="Microsoft Sans Serif"/>
              <a:cs typeface="Microsoft Sans Serif"/>
            </a:endParaRPr>
          </a:p>
          <a:p>
            <a:pPr>
              <a:spcBef>
                <a:spcPts val="447"/>
              </a:spcBef>
            </a:pPr>
            <a:endParaRPr sz="2800" dirty="0">
              <a:latin typeface="Microsoft Sans Serif"/>
              <a:cs typeface="Microsoft Sans Serif"/>
            </a:endParaRPr>
          </a:p>
          <a:p>
            <a:pPr marL="339847" indent="-326334">
              <a:spcBef>
                <a:spcPts val="5"/>
              </a:spcBef>
              <a:buClr>
                <a:srgbClr val="333333"/>
              </a:buClr>
              <a:buSzPct val="89743"/>
              <a:buChar char="•"/>
              <a:tabLst>
                <a:tab pos="339847" algn="l"/>
              </a:tabLst>
            </a:pPr>
            <a:r>
              <a:rPr sz="2800" spc="-170" dirty="0">
                <a:latin typeface="Microsoft Sans Serif"/>
                <a:cs typeface="Microsoft Sans Serif"/>
              </a:rPr>
              <a:t>Set</a:t>
            </a:r>
            <a:r>
              <a:rPr sz="2800" spc="-48" dirty="0">
                <a:latin typeface="Microsoft Sans Serif"/>
                <a:cs typeface="Microsoft Sans Serif"/>
              </a:rPr>
              <a:t> </a:t>
            </a:r>
            <a:r>
              <a:rPr sz="2800" spc="-121" dirty="0">
                <a:latin typeface="Microsoft Sans Serif"/>
                <a:cs typeface="Microsoft Sans Serif"/>
              </a:rPr>
              <a:t>by</a:t>
            </a:r>
            <a:r>
              <a:rPr sz="2800" spc="-43" dirty="0">
                <a:latin typeface="Microsoft Sans Serif"/>
                <a:cs typeface="Microsoft Sans Serif"/>
              </a:rPr>
              <a:t> </a:t>
            </a:r>
            <a:r>
              <a:rPr sz="2800" spc="-48" dirty="0">
                <a:latin typeface="Microsoft Sans Serif"/>
                <a:cs typeface="Microsoft Sans Serif"/>
              </a:rPr>
              <a:t>state</a:t>
            </a:r>
            <a:r>
              <a:rPr sz="2800" spc="-117" dirty="0">
                <a:latin typeface="Microsoft Sans Serif"/>
                <a:cs typeface="Microsoft Sans Serif"/>
              </a:rPr>
              <a:t> </a:t>
            </a:r>
            <a:r>
              <a:rPr sz="2800" spc="-43" dirty="0">
                <a:latin typeface="Microsoft Sans Serif"/>
                <a:cs typeface="Microsoft Sans Serif"/>
              </a:rPr>
              <a:t>law</a:t>
            </a:r>
            <a:r>
              <a:rPr sz="2800" spc="-32" dirty="0">
                <a:latin typeface="Microsoft Sans Serif"/>
                <a:cs typeface="Microsoft Sans Serif"/>
              </a:rPr>
              <a:t> </a:t>
            </a:r>
            <a:r>
              <a:rPr sz="2800" spc="-128" dirty="0">
                <a:latin typeface="Microsoft Sans Serif"/>
                <a:cs typeface="Microsoft Sans Serif"/>
              </a:rPr>
              <a:t>(ranges</a:t>
            </a:r>
            <a:r>
              <a:rPr sz="2800" spc="-43" dirty="0">
                <a:latin typeface="Microsoft Sans Serif"/>
                <a:cs typeface="Microsoft Sans Serif"/>
              </a:rPr>
              <a:t> </a:t>
            </a:r>
            <a:r>
              <a:rPr sz="2800" spc="-112" dirty="0">
                <a:latin typeface="Microsoft Sans Serif"/>
                <a:cs typeface="Microsoft Sans Serif"/>
              </a:rPr>
              <a:t>from</a:t>
            </a:r>
            <a:r>
              <a:rPr sz="2800" spc="-48" dirty="0">
                <a:latin typeface="Microsoft Sans Serif"/>
                <a:cs typeface="Microsoft Sans Serif"/>
              </a:rPr>
              <a:t> </a:t>
            </a:r>
            <a:r>
              <a:rPr sz="2800" spc="59" dirty="0">
                <a:latin typeface="Microsoft Sans Serif"/>
                <a:cs typeface="Microsoft Sans Serif"/>
              </a:rPr>
              <a:t>$30</a:t>
            </a:r>
            <a:r>
              <a:rPr sz="2800" spc="-69" dirty="0">
                <a:latin typeface="Microsoft Sans Serif"/>
                <a:cs typeface="Microsoft Sans Serif"/>
              </a:rPr>
              <a:t> </a:t>
            </a:r>
            <a:r>
              <a:rPr sz="2800" spc="-32" dirty="0">
                <a:latin typeface="Microsoft Sans Serif"/>
                <a:cs typeface="Microsoft Sans Serif"/>
              </a:rPr>
              <a:t>to</a:t>
            </a:r>
            <a:r>
              <a:rPr sz="2800" spc="-112" dirty="0">
                <a:latin typeface="Microsoft Sans Serif"/>
                <a:cs typeface="Microsoft Sans Serif"/>
              </a:rPr>
              <a:t> </a:t>
            </a:r>
            <a:r>
              <a:rPr sz="2800" spc="-11" dirty="0">
                <a:latin typeface="Microsoft Sans Serif"/>
                <a:cs typeface="Microsoft Sans Serif"/>
              </a:rPr>
              <a:t>$75/month).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978" y="1048485"/>
            <a:ext cx="6351373" cy="1556177"/>
          </a:xfrm>
          <a:prstGeom prst="rect">
            <a:avLst/>
          </a:prstGeom>
        </p:spPr>
        <p:txBody>
          <a:bodyPr vert="horz" wrap="square" lIns="0" tIns="15539" rIns="0" bIns="0" rtlCol="0" anchor="ctr">
            <a:spAutoFit/>
          </a:bodyPr>
          <a:lstStyle/>
          <a:p>
            <a:pPr marL="13513">
              <a:lnSpc>
                <a:spcPts val="2687"/>
              </a:lnSpc>
              <a:spcBef>
                <a:spcPts val="121"/>
              </a:spcBef>
            </a:pPr>
            <a:r>
              <a:rPr sz="3200" b="1" spc="-133" dirty="0"/>
              <a:t>Spousal</a:t>
            </a:r>
            <a:r>
              <a:rPr sz="3200" b="1" spc="-149" dirty="0"/>
              <a:t> </a:t>
            </a:r>
            <a:r>
              <a:rPr sz="3200" b="1" spc="-11" dirty="0"/>
              <a:t>Allowance</a:t>
            </a:r>
            <a:r>
              <a:rPr lang="en-US" sz="3200" b="1" dirty="0">
                <a:latin typeface="Segoe UI Symbol"/>
              </a:rPr>
              <a:t> </a:t>
            </a:r>
            <a:r>
              <a:rPr sz="3200" b="1" spc="-106" dirty="0"/>
              <a:t>Minimum</a:t>
            </a:r>
            <a:r>
              <a:rPr sz="3200" b="1" spc="-154" dirty="0"/>
              <a:t> </a:t>
            </a:r>
            <a:r>
              <a:rPr sz="3200" b="1" spc="-11" dirty="0"/>
              <a:t>Monthly</a:t>
            </a:r>
            <a:endParaRPr sz="3200" b="1" dirty="0"/>
          </a:p>
          <a:p>
            <a:pPr marL="13513" marR="135128">
              <a:lnSpc>
                <a:spcPct val="75500"/>
              </a:lnSpc>
              <a:spcBef>
                <a:spcPts val="415"/>
              </a:spcBef>
            </a:pPr>
            <a:r>
              <a:rPr sz="3200" b="1" spc="-112" dirty="0"/>
              <a:t>Maintenance</a:t>
            </a:r>
            <a:r>
              <a:rPr sz="3200" b="1" spc="-69" dirty="0"/>
              <a:t> </a:t>
            </a:r>
            <a:r>
              <a:rPr sz="3200" b="1" spc="-21" dirty="0"/>
              <a:t>Needs </a:t>
            </a:r>
            <a:r>
              <a:rPr sz="3200" b="1" spc="-96" dirty="0"/>
              <a:t>Allowance</a:t>
            </a:r>
            <a:r>
              <a:rPr sz="3200" b="1" spc="-176" dirty="0"/>
              <a:t> </a:t>
            </a:r>
            <a:r>
              <a:rPr sz="3200" b="1" spc="223" dirty="0"/>
              <a:t>-</a:t>
            </a:r>
            <a:r>
              <a:rPr sz="3200" b="1" spc="-160" dirty="0"/>
              <a:t> </a:t>
            </a:r>
            <a:r>
              <a:rPr sz="3200" b="1" spc="-59" dirty="0"/>
              <a:t>MMMNA</a:t>
            </a:r>
            <a:r>
              <a:rPr sz="3200" b="1" spc="505" dirty="0"/>
              <a:t> </a:t>
            </a:r>
            <a:r>
              <a:rPr sz="3200" b="1" dirty="0">
                <a:latin typeface="Times New Roman"/>
                <a:cs typeface="Times New Roman"/>
              </a:rPr>
              <a:t>→</a:t>
            </a:r>
            <a:r>
              <a:rPr sz="3200" b="1" spc="-11" dirty="0">
                <a:latin typeface="Times New Roman"/>
                <a:cs typeface="Times New Roman"/>
              </a:rPr>
              <a:t> </a:t>
            </a:r>
            <a:r>
              <a:rPr sz="3200" b="1" spc="-27" dirty="0"/>
              <a:t>If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sz="3200" b="1" spc="-117" dirty="0"/>
              <a:t>married,</a:t>
            </a:r>
            <a:r>
              <a:rPr sz="3200" b="1" spc="-21" dirty="0"/>
              <a:t> </a:t>
            </a:r>
            <a:r>
              <a:rPr sz="3200" b="1" spc="-234" dirty="0"/>
              <a:t>a</a:t>
            </a:r>
            <a:r>
              <a:rPr sz="3200" b="1" spc="-74" dirty="0"/>
              <a:t> </a:t>
            </a:r>
            <a:r>
              <a:rPr sz="3200" b="1" spc="-101" dirty="0"/>
              <a:t>portion</a:t>
            </a:r>
            <a:r>
              <a:rPr sz="3200" b="1" spc="-80" dirty="0"/>
              <a:t> </a:t>
            </a:r>
            <a:r>
              <a:rPr sz="3200" b="1" dirty="0"/>
              <a:t>of</a:t>
            </a:r>
            <a:r>
              <a:rPr sz="3200" b="1" spc="-74" dirty="0"/>
              <a:t> </a:t>
            </a:r>
            <a:r>
              <a:rPr sz="3200" b="1" spc="-138" dirty="0"/>
              <a:t>income </a:t>
            </a:r>
            <a:r>
              <a:rPr sz="3200" b="1" spc="-207" dirty="0"/>
              <a:t>may</a:t>
            </a:r>
            <a:r>
              <a:rPr sz="3200" b="1" spc="-64" dirty="0"/>
              <a:t> </a:t>
            </a:r>
            <a:r>
              <a:rPr sz="3200" b="1" spc="-138" dirty="0"/>
              <a:t>go</a:t>
            </a:r>
            <a:r>
              <a:rPr sz="3200" b="1" spc="-64" dirty="0"/>
              <a:t> </a:t>
            </a:r>
            <a:r>
              <a:rPr sz="3200" b="1" spc="-90" dirty="0"/>
              <a:t>to</a:t>
            </a:r>
            <a:r>
              <a:rPr sz="3200" b="1" spc="-59" dirty="0"/>
              <a:t> </a:t>
            </a:r>
            <a:r>
              <a:rPr sz="3200" b="1" spc="-121" dirty="0"/>
              <a:t>the</a:t>
            </a:r>
            <a:r>
              <a:rPr sz="3200" b="1" spc="-64" dirty="0"/>
              <a:t> </a:t>
            </a:r>
            <a:r>
              <a:rPr sz="3200" b="1" spc="-11" dirty="0"/>
              <a:t>healthy spouse.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952401" y="2799115"/>
            <a:ext cx="5522540" cy="2305376"/>
          </a:xfrm>
          <a:prstGeom prst="rect">
            <a:avLst/>
          </a:prstGeom>
        </p:spPr>
        <p:txBody>
          <a:bodyPr vert="horz" wrap="square" lIns="0" tIns="110808" rIns="0" bIns="0" rtlCol="0">
            <a:spAutoFit/>
          </a:bodyPr>
          <a:lstStyle/>
          <a:p>
            <a:pPr marL="13513" marR="40538">
              <a:lnSpc>
                <a:spcPct val="75500"/>
              </a:lnSpc>
              <a:spcBef>
                <a:spcPts val="871"/>
              </a:spcBef>
            </a:pPr>
            <a:r>
              <a:rPr sz="2554" spc="-106" dirty="0">
                <a:latin typeface="Microsoft Sans Serif"/>
                <a:cs typeface="Microsoft Sans Serif"/>
              </a:rPr>
              <a:t>Health</a:t>
            </a:r>
            <a:r>
              <a:rPr sz="2554" spc="-149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Insurance </a:t>
            </a:r>
            <a:r>
              <a:rPr sz="2554" spc="-90" dirty="0">
                <a:latin typeface="Microsoft Sans Serif"/>
                <a:cs typeface="Microsoft Sans Serif"/>
              </a:rPr>
              <a:t>Deductibles</a:t>
            </a:r>
            <a:r>
              <a:rPr sz="2554" spc="-138" dirty="0">
                <a:latin typeface="Microsoft Sans Serif"/>
                <a:cs typeface="Microsoft Sans Serif"/>
              </a:rPr>
              <a:t> </a:t>
            </a:r>
            <a:r>
              <a:rPr sz="2341" spc="-133" dirty="0">
                <a:latin typeface="Microsoft Sans Serif"/>
                <a:cs typeface="Microsoft Sans Serif"/>
              </a:rPr>
              <a:t>&amp;</a:t>
            </a:r>
            <a:r>
              <a:rPr sz="2341" spc="-80" dirty="0">
                <a:latin typeface="Microsoft Sans Serif"/>
                <a:cs typeface="Microsoft Sans Serif"/>
              </a:rPr>
              <a:t> </a:t>
            </a:r>
            <a:r>
              <a:rPr sz="2554" spc="-138" dirty="0">
                <a:latin typeface="Microsoft Sans Serif"/>
                <a:cs typeface="Microsoft Sans Serif"/>
              </a:rPr>
              <a:t>Premiums</a:t>
            </a:r>
            <a:r>
              <a:rPr sz="2554" spc="-32" dirty="0">
                <a:latin typeface="Microsoft Sans Serif"/>
                <a:cs typeface="Microsoft Sans Serif"/>
              </a:rPr>
              <a:t> </a:t>
            </a:r>
            <a:r>
              <a:rPr sz="2128" spc="-53" dirty="0">
                <a:latin typeface="Times New Roman"/>
                <a:cs typeface="Times New Roman"/>
              </a:rPr>
              <a:t>→</a:t>
            </a:r>
            <a:endParaRPr sz="2128" dirty="0">
              <a:latin typeface="Times New Roman"/>
              <a:cs typeface="Times New Roman"/>
            </a:endParaRPr>
          </a:p>
          <a:p>
            <a:pPr marL="13513" marR="783067">
              <a:lnSpc>
                <a:spcPct val="75500"/>
              </a:lnSpc>
              <a:spcBef>
                <a:spcPts val="80"/>
              </a:spcBef>
            </a:pPr>
            <a:r>
              <a:rPr sz="2554" spc="-133" dirty="0">
                <a:latin typeface="Microsoft Sans Serif"/>
                <a:cs typeface="Microsoft Sans Serif"/>
              </a:rPr>
              <a:t>Medicaid</a:t>
            </a:r>
            <a:r>
              <a:rPr sz="2554" spc="-32" dirty="0">
                <a:latin typeface="Microsoft Sans Serif"/>
                <a:cs typeface="Microsoft Sans Serif"/>
              </a:rPr>
              <a:t> </a:t>
            </a:r>
            <a:r>
              <a:rPr sz="2554" spc="-144" dirty="0">
                <a:latin typeface="Microsoft Sans Serif"/>
                <a:cs typeface="Microsoft Sans Serif"/>
              </a:rPr>
              <a:t>allows</a:t>
            </a:r>
            <a:r>
              <a:rPr sz="2554" spc="-32" dirty="0">
                <a:latin typeface="Microsoft Sans Serif"/>
                <a:cs typeface="Microsoft Sans Serif"/>
              </a:rPr>
              <a:t> </a:t>
            </a:r>
            <a:r>
              <a:rPr sz="2554" spc="-170" dirty="0">
                <a:latin typeface="Microsoft Sans Serif"/>
                <a:cs typeface="Microsoft Sans Serif"/>
              </a:rPr>
              <a:t>some </a:t>
            </a:r>
            <a:r>
              <a:rPr sz="2554" spc="-21" dirty="0">
                <a:latin typeface="Microsoft Sans Serif"/>
                <a:cs typeface="Microsoft Sans Serif"/>
              </a:rPr>
              <a:t>deductions</a:t>
            </a:r>
            <a:r>
              <a:rPr sz="2341" spc="-21" dirty="0">
                <a:latin typeface="Microsoft Sans Serif"/>
                <a:cs typeface="Microsoft Sans Serif"/>
              </a:rPr>
              <a:t>.</a:t>
            </a:r>
            <a:endParaRPr lang="en-US" sz="2341" spc="-21" dirty="0">
              <a:latin typeface="Microsoft Sans Serif"/>
              <a:cs typeface="Microsoft Sans Serif"/>
            </a:endParaRPr>
          </a:p>
          <a:p>
            <a:pPr marL="13513" marR="783067">
              <a:lnSpc>
                <a:spcPct val="75500"/>
              </a:lnSpc>
              <a:spcBef>
                <a:spcPts val="80"/>
              </a:spcBef>
            </a:pPr>
            <a:endParaRPr sz="2341" dirty="0">
              <a:latin typeface="Microsoft Sans Serif"/>
              <a:cs typeface="Microsoft Sans Serif"/>
            </a:endParaRPr>
          </a:p>
          <a:p>
            <a:pPr marL="13513">
              <a:lnSpc>
                <a:spcPts val="2655"/>
              </a:lnSpc>
            </a:pPr>
            <a:r>
              <a:rPr sz="2554" spc="-144" dirty="0">
                <a:latin typeface="Microsoft Sans Serif"/>
                <a:cs typeface="Microsoft Sans Serif"/>
              </a:rPr>
              <a:t>The</a:t>
            </a:r>
            <a:r>
              <a:rPr sz="2554" spc="-149" dirty="0">
                <a:latin typeface="Microsoft Sans Serif"/>
                <a:cs typeface="Microsoft Sans Serif"/>
              </a:rPr>
              <a:t> Remaining </a:t>
            </a:r>
            <a:r>
              <a:rPr sz="2554" spc="-11" dirty="0">
                <a:latin typeface="Microsoft Sans Serif"/>
                <a:cs typeface="Microsoft Sans Serif"/>
              </a:rPr>
              <a:t>Amount</a:t>
            </a:r>
            <a:endParaRPr sz="2554" dirty="0">
              <a:latin typeface="Microsoft Sans Serif"/>
              <a:cs typeface="Microsoft Sans Serif"/>
            </a:endParaRPr>
          </a:p>
          <a:p>
            <a:pPr marL="13513" marR="5405">
              <a:lnSpc>
                <a:spcPct val="78100"/>
              </a:lnSpc>
              <a:spcBef>
                <a:spcPts val="298"/>
              </a:spcBef>
            </a:pPr>
            <a:r>
              <a:rPr sz="2128" dirty="0">
                <a:latin typeface="Times New Roman"/>
                <a:cs typeface="Times New Roman"/>
              </a:rPr>
              <a:t>→</a:t>
            </a:r>
            <a:r>
              <a:rPr sz="2128" spc="96" dirty="0">
                <a:latin typeface="Times New Roman"/>
                <a:cs typeface="Times New Roman"/>
              </a:rPr>
              <a:t> </a:t>
            </a:r>
            <a:r>
              <a:rPr sz="2554" spc="-197" dirty="0">
                <a:latin typeface="Microsoft Sans Serif"/>
                <a:cs typeface="Microsoft Sans Serif"/>
              </a:rPr>
              <a:t>Paid</a:t>
            </a:r>
            <a:r>
              <a:rPr sz="2554" spc="-53" dirty="0">
                <a:latin typeface="Microsoft Sans Serif"/>
                <a:cs typeface="Microsoft Sans Serif"/>
              </a:rPr>
              <a:t> </a:t>
            </a:r>
            <a:r>
              <a:rPr sz="2554" spc="-90" dirty="0">
                <a:latin typeface="Microsoft Sans Serif"/>
                <a:cs typeface="Microsoft Sans Serif"/>
              </a:rPr>
              <a:t>to</a:t>
            </a:r>
            <a:r>
              <a:rPr sz="2554" spc="-48" dirty="0">
                <a:latin typeface="Microsoft Sans Serif"/>
                <a:cs typeface="Microsoft Sans Serif"/>
              </a:rPr>
              <a:t> </a:t>
            </a:r>
            <a:r>
              <a:rPr sz="2554" spc="-121" dirty="0">
                <a:latin typeface="Microsoft Sans Serif"/>
                <a:cs typeface="Microsoft Sans Serif"/>
              </a:rPr>
              <a:t>the</a:t>
            </a:r>
            <a:r>
              <a:rPr sz="2554" spc="-53" dirty="0">
                <a:latin typeface="Microsoft Sans Serif"/>
                <a:cs typeface="Microsoft Sans Serif"/>
              </a:rPr>
              <a:t> </a:t>
            </a:r>
            <a:r>
              <a:rPr sz="2554" spc="-74" dirty="0">
                <a:latin typeface="Microsoft Sans Serif"/>
                <a:cs typeface="Microsoft Sans Serif"/>
              </a:rPr>
              <a:t>nursing</a:t>
            </a:r>
            <a:r>
              <a:rPr sz="2554" spc="-154" dirty="0">
                <a:latin typeface="Microsoft Sans Serif"/>
                <a:cs typeface="Microsoft Sans Serif"/>
              </a:rPr>
              <a:t> </a:t>
            </a:r>
            <a:r>
              <a:rPr sz="2554" spc="-112" dirty="0">
                <a:latin typeface="Microsoft Sans Serif"/>
                <a:cs typeface="Microsoft Sans Serif"/>
              </a:rPr>
              <a:t>home </a:t>
            </a:r>
            <a:r>
              <a:rPr sz="2554" spc="-144" dirty="0">
                <a:latin typeface="Microsoft Sans Serif"/>
                <a:cs typeface="Microsoft Sans Serif"/>
              </a:rPr>
              <a:t>as</a:t>
            </a:r>
            <a:r>
              <a:rPr sz="2554" spc="-121" dirty="0">
                <a:latin typeface="Microsoft Sans Serif"/>
                <a:cs typeface="Microsoft Sans Serif"/>
              </a:rPr>
              <a:t> </a:t>
            </a:r>
            <a:r>
              <a:rPr sz="2554" spc="-69" dirty="0">
                <a:latin typeface="Microsoft Sans Serif"/>
                <a:cs typeface="Microsoft Sans Serif"/>
              </a:rPr>
              <a:t>the</a:t>
            </a:r>
            <a:r>
              <a:rPr sz="2554" spc="-121" dirty="0">
                <a:latin typeface="Microsoft Sans Serif"/>
                <a:cs typeface="Microsoft Sans Serif"/>
              </a:rPr>
              <a:t> </a:t>
            </a:r>
            <a:r>
              <a:rPr sz="2341" dirty="0">
                <a:latin typeface="Microsoft Sans Serif"/>
                <a:cs typeface="Microsoft Sans Serif"/>
              </a:rPr>
              <a:t>“</a:t>
            </a:r>
            <a:r>
              <a:rPr sz="2554" dirty="0">
                <a:latin typeface="Microsoft Sans Serif"/>
                <a:cs typeface="Microsoft Sans Serif"/>
              </a:rPr>
              <a:t>cost</a:t>
            </a:r>
            <a:r>
              <a:rPr sz="2554" spc="-117" dirty="0">
                <a:latin typeface="Microsoft Sans Serif"/>
                <a:cs typeface="Microsoft Sans Serif"/>
              </a:rPr>
              <a:t> </a:t>
            </a:r>
            <a:r>
              <a:rPr sz="2554" dirty="0">
                <a:latin typeface="Microsoft Sans Serif"/>
                <a:cs typeface="Microsoft Sans Serif"/>
              </a:rPr>
              <a:t>of</a:t>
            </a:r>
            <a:r>
              <a:rPr sz="2554" spc="-121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care</a:t>
            </a:r>
            <a:r>
              <a:rPr sz="2341" spc="-11" dirty="0">
                <a:latin typeface="Microsoft Sans Serif"/>
                <a:cs typeface="Microsoft Sans Serif"/>
              </a:rPr>
              <a:t>”.</a:t>
            </a:r>
            <a:endParaRPr sz="2341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3289" y="689178"/>
            <a:ext cx="4378308" cy="54678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96912" y="6283182"/>
            <a:ext cx="223645" cy="229872"/>
          </a:xfrm>
          <a:prstGeom prst="rect">
            <a:avLst/>
          </a:prstGeom>
        </p:spPr>
        <p:txBody>
          <a:bodyPr vert="horz" wrap="square" lIns="0" tIns="16892" rIns="0" bIns="0" rtlCol="0">
            <a:spAutoFit/>
          </a:bodyPr>
          <a:lstStyle/>
          <a:p>
            <a:pPr marL="13513">
              <a:spcBef>
                <a:spcPts val="133"/>
              </a:spcBef>
            </a:pPr>
            <a:r>
              <a:rPr sz="1383" spc="-27" dirty="0">
                <a:latin typeface="Microsoft Sans Serif"/>
                <a:cs typeface="Microsoft Sans Serif"/>
              </a:rPr>
              <a:t>25</a:t>
            </a:r>
            <a:endParaRPr sz="138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785131" y="6861480"/>
            <a:ext cx="2918873" cy="1923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2969">
              <a:lnSpc>
                <a:spcPts val="1548"/>
              </a:lnSpc>
            </a:pPr>
            <a:fld id="{81D60167-4931-47E6-BA6A-407CBD079E47}" type="slidenum">
              <a:rPr spc="-27" dirty="0"/>
              <a:pPr marL="72969">
                <a:lnSpc>
                  <a:spcPts val="1548"/>
                </a:lnSpc>
              </a:pPr>
              <a:t>18</a:t>
            </a:fld>
            <a:endParaRPr spc="-27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4991" y="252620"/>
            <a:ext cx="11189013" cy="1682227"/>
          </a:xfrm>
          <a:prstGeom prst="rect">
            <a:avLst/>
          </a:prstGeom>
        </p:spPr>
        <p:txBody>
          <a:bodyPr vert="horz" wrap="square" lIns="0" tIns="199997" rIns="0" bIns="0" rtlCol="0" anchor="ctr">
            <a:spAutoFit/>
          </a:bodyPr>
          <a:lstStyle/>
          <a:p>
            <a:pPr marL="13513" marR="5405">
              <a:lnSpc>
                <a:spcPct val="79600"/>
              </a:lnSpc>
              <a:spcBef>
                <a:spcPts val="1575"/>
              </a:spcBef>
            </a:pPr>
            <a:r>
              <a:rPr dirty="0"/>
              <a:t>Medicaid</a:t>
            </a:r>
            <a:r>
              <a:rPr spc="-458" dirty="0"/>
              <a:t> </a:t>
            </a:r>
            <a:r>
              <a:rPr spc="-11" dirty="0"/>
              <a:t>Income </a:t>
            </a:r>
            <a:r>
              <a:rPr dirty="0"/>
              <a:t>Calculation</a:t>
            </a:r>
            <a:r>
              <a:rPr spc="-447" dirty="0"/>
              <a:t> </a:t>
            </a:r>
            <a:r>
              <a:rPr spc="-112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6574" y="2477387"/>
            <a:ext cx="4442498" cy="4156459"/>
          </a:xfrm>
          <a:prstGeom prst="rect">
            <a:avLst/>
          </a:prstGeom>
        </p:spPr>
        <p:txBody>
          <a:bodyPr vert="horz" wrap="square" lIns="0" tIns="110808" rIns="0" bIns="0" rtlCol="0">
            <a:spAutoFit/>
          </a:bodyPr>
          <a:lstStyle/>
          <a:p>
            <a:pPr marL="13513" marR="646587">
              <a:lnSpc>
                <a:spcPct val="75500"/>
              </a:lnSpc>
              <a:spcBef>
                <a:spcPts val="871"/>
              </a:spcBef>
            </a:pPr>
            <a:r>
              <a:rPr sz="2554" b="1" spc="-149" dirty="0">
                <a:latin typeface="Microsoft Sans Serif"/>
                <a:cs typeface="Microsoft Sans Serif"/>
              </a:rPr>
              <a:t>How</a:t>
            </a:r>
            <a:r>
              <a:rPr sz="2554" b="1" spc="-144" dirty="0">
                <a:latin typeface="Microsoft Sans Serif"/>
                <a:cs typeface="Microsoft Sans Serif"/>
              </a:rPr>
              <a:t> </a:t>
            </a:r>
            <a:r>
              <a:rPr sz="2554" b="1" spc="-192" dirty="0">
                <a:latin typeface="Microsoft Sans Serif"/>
                <a:cs typeface="Microsoft Sans Serif"/>
              </a:rPr>
              <a:t>a</a:t>
            </a:r>
            <a:r>
              <a:rPr sz="2554" b="1" spc="-144" dirty="0">
                <a:latin typeface="Microsoft Sans Serif"/>
                <a:cs typeface="Microsoft Sans Serif"/>
              </a:rPr>
              <a:t> </a:t>
            </a:r>
            <a:r>
              <a:rPr sz="2554" b="1" spc="-117" dirty="0">
                <a:latin typeface="Microsoft Sans Serif"/>
                <a:cs typeface="Microsoft Sans Serif"/>
              </a:rPr>
              <a:t>Single</a:t>
            </a:r>
            <a:r>
              <a:rPr sz="2554" b="1" spc="-144" dirty="0">
                <a:latin typeface="Microsoft Sans Serif"/>
                <a:cs typeface="Microsoft Sans Serif"/>
              </a:rPr>
              <a:t> </a:t>
            </a:r>
            <a:r>
              <a:rPr sz="2554" b="1" spc="-64" dirty="0">
                <a:latin typeface="Microsoft Sans Serif"/>
                <a:cs typeface="Microsoft Sans Serif"/>
              </a:rPr>
              <a:t>Applicant</a:t>
            </a:r>
            <a:r>
              <a:rPr sz="2554" b="1" spc="-144" dirty="0">
                <a:latin typeface="Microsoft Sans Serif"/>
                <a:cs typeface="Microsoft Sans Serif"/>
              </a:rPr>
              <a:t> </a:t>
            </a:r>
            <a:r>
              <a:rPr sz="2554" b="1" spc="-121" dirty="0">
                <a:latin typeface="Microsoft Sans Serif"/>
                <a:cs typeface="Microsoft Sans Serif"/>
              </a:rPr>
              <a:t>Pays Income</a:t>
            </a:r>
            <a:r>
              <a:rPr sz="2554" b="1" spc="-144" dirty="0">
                <a:latin typeface="Microsoft Sans Serif"/>
                <a:cs typeface="Microsoft Sans Serif"/>
              </a:rPr>
              <a:t> </a:t>
            </a:r>
            <a:r>
              <a:rPr sz="2554" b="1" spc="-37" dirty="0">
                <a:latin typeface="Microsoft Sans Serif"/>
                <a:cs typeface="Microsoft Sans Serif"/>
              </a:rPr>
              <a:t>to</a:t>
            </a:r>
            <a:r>
              <a:rPr sz="2554" b="1" spc="-138" dirty="0">
                <a:latin typeface="Microsoft Sans Serif"/>
                <a:cs typeface="Microsoft Sans Serif"/>
              </a:rPr>
              <a:t> </a:t>
            </a:r>
            <a:r>
              <a:rPr sz="2554" b="1" spc="-69" dirty="0">
                <a:latin typeface="Microsoft Sans Serif"/>
                <a:cs typeface="Microsoft Sans Serif"/>
              </a:rPr>
              <a:t>the</a:t>
            </a:r>
            <a:r>
              <a:rPr sz="2554" b="1" spc="-138" dirty="0">
                <a:latin typeface="Microsoft Sans Serif"/>
                <a:cs typeface="Microsoft Sans Serif"/>
              </a:rPr>
              <a:t> </a:t>
            </a:r>
            <a:r>
              <a:rPr sz="2554" b="1" spc="-90" dirty="0">
                <a:latin typeface="Microsoft Sans Serif"/>
                <a:cs typeface="Microsoft Sans Serif"/>
              </a:rPr>
              <a:t>Nursing</a:t>
            </a:r>
            <a:r>
              <a:rPr sz="2554" b="1" spc="-138" dirty="0">
                <a:latin typeface="Microsoft Sans Serif"/>
                <a:cs typeface="Microsoft Sans Serif"/>
              </a:rPr>
              <a:t> </a:t>
            </a:r>
            <a:r>
              <a:rPr sz="2554" b="1" spc="-144" dirty="0">
                <a:latin typeface="Microsoft Sans Serif"/>
                <a:cs typeface="Microsoft Sans Serif"/>
              </a:rPr>
              <a:t>Home</a:t>
            </a:r>
            <a:endParaRPr sz="2554" b="1" dirty="0">
              <a:latin typeface="Microsoft Sans Serif"/>
              <a:cs typeface="Microsoft Sans Serif"/>
            </a:endParaRPr>
          </a:p>
          <a:p>
            <a:pPr marL="13513" marR="177693">
              <a:lnSpc>
                <a:spcPct val="75500"/>
              </a:lnSpc>
              <a:spcBef>
                <a:spcPts val="718"/>
              </a:spcBef>
            </a:pPr>
            <a:r>
              <a:rPr sz="2554" spc="-160" dirty="0">
                <a:latin typeface="Microsoft Sans Serif"/>
                <a:cs typeface="Microsoft Sans Serif"/>
              </a:rPr>
              <a:t>Example</a:t>
            </a:r>
            <a:r>
              <a:rPr sz="2554" spc="-144" dirty="0">
                <a:latin typeface="Microsoft Sans Serif"/>
                <a:cs typeface="Microsoft Sans Serif"/>
              </a:rPr>
              <a:t> </a:t>
            </a:r>
            <a:r>
              <a:rPr sz="2341" spc="378" dirty="0">
                <a:latin typeface="Microsoft Sans Serif"/>
                <a:cs typeface="Microsoft Sans Serif"/>
              </a:rPr>
              <a:t>–</a:t>
            </a:r>
            <a:r>
              <a:rPr sz="2341" spc="-80" dirty="0">
                <a:latin typeface="Microsoft Sans Serif"/>
                <a:cs typeface="Microsoft Sans Serif"/>
              </a:rPr>
              <a:t> </a:t>
            </a:r>
            <a:r>
              <a:rPr sz="2554" spc="-106" dirty="0">
                <a:latin typeface="Microsoft Sans Serif"/>
                <a:cs typeface="Microsoft Sans Serif"/>
              </a:rPr>
              <a:t>Sidney</a:t>
            </a:r>
            <a:r>
              <a:rPr sz="2341" spc="-106" dirty="0">
                <a:latin typeface="Microsoft Sans Serif"/>
                <a:cs typeface="Microsoft Sans Serif"/>
              </a:rPr>
              <a:t>ʼ</a:t>
            </a:r>
            <a:r>
              <a:rPr sz="2554" spc="-106" dirty="0">
                <a:latin typeface="Microsoft Sans Serif"/>
                <a:cs typeface="Microsoft Sans Serif"/>
              </a:rPr>
              <a:t>s</a:t>
            </a:r>
            <a:r>
              <a:rPr sz="2554" spc="-144" dirty="0">
                <a:latin typeface="Microsoft Sans Serif"/>
                <a:cs typeface="Microsoft Sans Serif"/>
              </a:rPr>
              <a:t> </a:t>
            </a:r>
            <a:r>
              <a:rPr sz="2554" spc="-74" dirty="0">
                <a:latin typeface="Microsoft Sans Serif"/>
                <a:cs typeface="Microsoft Sans Serif"/>
              </a:rPr>
              <a:t>Medicaid </a:t>
            </a:r>
            <a:r>
              <a:rPr sz="2554" spc="-11" dirty="0">
                <a:latin typeface="Microsoft Sans Serif"/>
                <a:cs typeface="Microsoft Sans Serif"/>
              </a:rPr>
              <a:t>Eligibility</a:t>
            </a:r>
            <a:endParaRPr lang="en-US" sz="2554" spc="-11" dirty="0">
              <a:latin typeface="Microsoft Sans Serif"/>
              <a:cs typeface="Microsoft Sans Serif"/>
            </a:endParaRPr>
          </a:p>
          <a:p>
            <a:pPr marL="13513" marR="177693">
              <a:lnSpc>
                <a:spcPct val="75500"/>
              </a:lnSpc>
              <a:spcBef>
                <a:spcPts val="718"/>
              </a:spcBef>
            </a:pPr>
            <a:endParaRPr sz="2554" dirty="0">
              <a:latin typeface="Microsoft Sans Serif"/>
              <a:cs typeface="Microsoft Sans Serif"/>
            </a:endParaRPr>
          </a:p>
          <a:p>
            <a:pPr marL="13513">
              <a:lnSpc>
                <a:spcPts val="2697"/>
              </a:lnSpc>
            </a:pPr>
            <a:r>
              <a:rPr sz="2554" spc="-106" dirty="0" err="1">
                <a:latin typeface="Microsoft Sans Serif"/>
                <a:cs typeface="Microsoft Sans Serif"/>
              </a:rPr>
              <a:t>Sidney</a:t>
            </a:r>
            <a:r>
              <a:rPr sz="2341" spc="-106" dirty="0" err="1">
                <a:latin typeface="Microsoft Sans Serif"/>
                <a:cs typeface="Microsoft Sans Serif"/>
              </a:rPr>
              <a:t>ʼ</a:t>
            </a:r>
            <a:r>
              <a:rPr sz="2554" spc="-106" dirty="0" err="1">
                <a:latin typeface="Microsoft Sans Serif"/>
                <a:cs typeface="Microsoft Sans Serif"/>
              </a:rPr>
              <a:t>s</a:t>
            </a:r>
            <a:r>
              <a:rPr sz="2554" spc="-133" dirty="0">
                <a:latin typeface="Microsoft Sans Serif"/>
                <a:cs typeface="Microsoft Sans Serif"/>
              </a:rPr>
              <a:t> </a:t>
            </a:r>
            <a:r>
              <a:rPr sz="2554" spc="-43" dirty="0">
                <a:latin typeface="Microsoft Sans Serif"/>
                <a:cs typeface="Microsoft Sans Serif"/>
              </a:rPr>
              <a:t>total</a:t>
            </a:r>
            <a:r>
              <a:rPr sz="2554" spc="-128" dirty="0">
                <a:latin typeface="Microsoft Sans Serif"/>
                <a:cs typeface="Microsoft Sans Serif"/>
              </a:rPr>
              <a:t> </a:t>
            </a:r>
            <a:r>
              <a:rPr sz="2554" spc="-64" dirty="0">
                <a:latin typeface="Microsoft Sans Serif"/>
                <a:cs typeface="Microsoft Sans Serif"/>
              </a:rPr>
              <a:t>monthly</a:t>
            </a:r>
            <a:r>
              <a:rPr sz="2554" spc="-133" dirty="0">
                <a:latin typeface="Microsoft Sans Serif"/>
                <a:cs typeface="Microsoft Sans Serif"/>
              </a:rPr>
              <a:t> </a:t>
            </a:r>
            <a:r>
              <a:rPr sz="2554" spc="-64" dirty="0">
                <a:latin typeface="Microsoft Sans Serif"/>
                <a:cs typeface="Microsoft Sans Serif"/>
              </a:rPr>
              <a:t>income</a:t>
            </a:r>
            <a:r>
              <a:rPr lang="en-US" sz="2554" dirty="0">
                <a:latin typeface="Microsoft Sans Serif"/>
                <a:cs typeface="Microsoft Sans Serif"/>
              </a:rPr>
              <a:t> </a:t>
            </a:r>
            <a:r>
              <a:rPr sz="2128" dirty="0">
                <a:latin typeface="Times New Roman"/>
                <a:cs typeface="Times New Roman"/>
              </a:rPr>
              <a:t>→</a:t>
            </a:r>
            <a:r>
              <a:rPr sz="2128" spc="69" dirty="0">
                <a:latin typeface="Times New Roman"/>
                <a:cs typeface="Times New Roman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$</a:t>
            </a:r>
            <a:r>
              <a:rPr sz="2341" spc="-11" dirty="0">
                <a:latin typeface="Microsoft Sans Serif"/>
                <a:cs typeface="Microsoft Sans Serif"/>
              </a:rPr>
              <a:t>2,000</a:t>
            </a:r>
            <a:endParaRPr sz="2341" dirty="0">
              <a:latin typeface="Microsoft Sans Serif"/>
              <a:cs typeface="Microsoft Sans Serif"/>
            </a:endParaRPr>
          </a:p>
          <a:p>
            <a:pPr marL="13513" marR="942518">
              <a:lnSpc>
                <a:spcPct val="78100"/>
              </a:lnSpc>
              <a:spcBef>
                <a:spcPts val="617"/>
              </a:spcBef>
            </a:pPr>
            <a:r>
              <a:rPr sz="2554" spc="-101" dirty="0" err="1">
                <a:latin typeface="Microsoft Sans Serif"/>
                <a:cs typeface="Microsoft Sans Serif"/>
              </a:rPr>
              <a:t>State</a:t>
            </a:r>
            <a:r>
              <a:rPr sz="2341" spc="-101" dirty="0" err="1">
                <a:latin typeface="Microsoft Sans Serif"/>
                <a:cs typeface="Microsoft Sans Serif"/>
              </a:rPr>
              <a:t>ʼ</a:t>
            </a:r>
            <a:r>
              <a:rPr sz="2554" spc="-101" dirty="0" err="1">
                <a:latin typeface="Microsoft Sans Serif"/>
                <a:cs typeface="Microsoft Sans Serif"/>
              </a:rPr>
              <a:t>s</a:t>
            </a:r>
            <a:r>
              <a:rPr sz="2554" spc="-144" dirty="0">
                <a:latin typeface="Microsoft Sans Serif"/>
                <a:cs typeface="Microsoft Sans Serif"/>
              </a:rPr>
              <a:t> </a:t>
            </a:r>
            <a:r>
              <a:rPr sz="2554" spc="-128" dirty="0">
                <a:latin typeface="Microsoft Sans Serif"/>
                <a:cs typeface="Microsoft Sans Serif"/>
              </a:rPr>
              <a:t>Personal</a:t>
            </a:r>
            <a:r>
              <a:rPr sz="2554" spc="-149" dirty="0">
                <a:latin typeface="Microsoft Sans Serif"/>
                <a:cs typeface="Microsoft Sans Serif"/>
              </a:rPr>
              <a:t> </a:t>
            </a:r>
            <a:r>
              <a:rPr sz="2554" spc="-117" dirty="0">
                <a:latin typeface="Microsoft Sans Serif"/>
                <a:cs typeface="Microsoft Sans Serif"/>
              </a:rPr>
              <a:t>Needs </a:t>
            </a:r>
            <a:r>
              <a:rPr sz="2554" spc="-96" dirty="0">
                <a:latin typeface="Microsoft Sans Serif"/>
                <a:cs typeface="Microsoft Sans Serif"/>
              </a:rPr>
              <a:t>Allowance</a:t>
            </a:r>
            <a:r>
              <a:rPr sz="2554" spc="-53" dirty="0">
                <a:latin typeface="Microsoft Sans Serif"/>
                <a:cs typeface="Microsoft Sans Serif"/>
              </a:rPr>
              <a:t> </a:t>
            </a:r>
            <a:r>
              <a:rPr sz="2128" dirty="0">
                <a:latin typeface="Times New Roman"/>
                <a:cs typeface="Times New Roman"/>
              </a:rPr>
              <a:t>→</a:t>
            </a:r>
            <a:r>
              <a:rPr sz="2128" spc="101" dirty="0">
                <a:latin typeface="Times New Roman"/>
                <a:cs typeface="Times New Roman"/>
              </a:rPr>
              <a:t> </a:t>
            </a:r>
            <a:r>
              <a:rPr sz="2554" spc="-27" dirty="0">
                <a:latin typeface="Microsoft Sans Serif"/>
                <a:cs typeface="Microsoft Sans Serif"/>
              </a:rPr>
              <a:t>$</a:t>
            </a:r>
            <a:r>
              <a:rPr sz="2341" spc="-27" dirty="0">
                <a:latin typeface="Microsoft Sans Serif"/>
                <a:cs typeface="Microsoft Sans Serif"/>
              </a:rPr>
              <a:t>40</a:t>
            </a:r>
            <a:endParaRPr sz="2341" dirty="0">
              <a:latin typeface="Microsoft Sans Serif"/>
              <a:cs typeface="Microsoft Sans Serif"/>
            </a:endParaRPr>
          </a:p>
          <a:p>
            <a:pPr marL="13513" marR="158100">
              <a:lnSpc>
                <a:spcPct val="78100"/>
              </a:lnSpc>
              <a:spcBef>
                <a:spcPts val="559"/>
              </a:spcBef>
            </a:pPr>
            <a:r>
              <a:rPr sz="2554" spc="-106" dirty="0" err="1">
                <a:latin typeface="Microsoft Sans Serif"/>
                <a:cs typeface="Microsoft Sans Serif"/>
              </a:rPr>
              <a:t>Sidney</a:t>
            </a:r>
            <a:r>
              <a:rPr sz="2341" spc="-106" dirty="0" err="1">
                <a:latin typeface="Microsoft Sans Serif"/>
                <a:cs typeface="Microsoft Sans Serif"/>
              </a:rPr>
              <a:t>ʼ</a:t>
            </a:r>
            <a:r>
              <a:rPr sz="2554" spc="-106" dirty="0" err="1">
                <a:latin typeface="Microsoft Sans Serif"/>
                <a:cs typeface="Microsoft Sans Serif"/>
              </a:rPr>
              <a:t>s</a:t>
            </a:r>
            <a:r>
              <a:rPr sz="2554" spc="-138" dirty="0">
                <a:latin typeface="Microsoft Sans Serif"/>
                <a:cs typeface="Microsoft Sans Serif"/>
              </a:rPr>
              <a:t> </a:t>
            </a:r>
            <a:r>
              <a:rPr sz="2554" spc="-48" dirty="0">
                <a:latin typeface="Microsoft Sans Serif"/>
                <a:cs typeface="Microsoft Sans Serif"/>
              </a:rPr>
              <a:t>cost</a:t>
            </a:r>
            <a:r>
              <a:rPr sz="2554" spc="-138" dirty="0">
                <a:latin typeface="Microsoft Sans Serif"/>
                <a:cs typeface="Microsoft Sans Serif"/>
              </a:rPr>
              <a:t> </a:t>
            </a:r>
            <a:r>
              <a:rPr sz="2554" dirty="0">
                <a:latin typeface="Microsoft Sans Serif"/>
                <a:cs typeface="Microsoft Sans Serif"/>
              </a:rPr>
              <a:t>of</a:t>
            </a:r>
            <a:r>
              <a:rPr sz="2554" spc="-138" dirty="0">
                <a:latin typeface="Microsoft Sans Serif"/>
                <a:cs typeface="Microsoft Sans Serif"/>
              </a:rPr>
              <a:t> </a:t>
            </a:r>
            <a:r>
              <a:rPr sz="2554" spc="-106" dirty="0">
                <a:latin typeface="Microsoft Sans Serif"/>
                <a:cs typeface="Microsoft Sans Serif"/>
              </a:rPr>
              <a:t>care</a:t>
            </a:r>
            <a:r>
              <a:rPr sz="2554" spc="-138" dirty="0">
                <a:latin typeface="Microsoft Sans Serif"/>
                <a:cs typeface="Microsoft Sans Serif"/>
              </a:rPr>
              <a:t> </a:t>
            </a:r>
            <a:r>
              <a:rPr sz="2341" spc="-59" dirty="0">
                <a:latin typeface="Microsoft Sans Serif"/>
                <a:cs typeface="Microsoft Sans Serif"/>
              </a:rPr>
              <a:t>(</a:t>
            </a:r>
            <a:r>
              <a:rPr sz="2554" spc="-59" dirty="0">
                <a:latin typeface="Microsoft Sans Serif"/>
                <a:cs typeface="Microsoft Sans Serif"/>
              </a:rPr>
              <a:t>paid</a:t>
            </a:r>
            <a:r>
              <a:rPr sz="2554" spc="-138" dirty="0">
                <a:latin typeface="Microsoft Sans Serif"/>
                <a:cs typeface="Microsoft Sans Serif"/>
              </a:rPr>
              <a:t> </a:t>
            </a:r>
            <a:r>
              <a:rPr sz="2554" spc="-27" dirty="0">
                <a:latin typeface="Microsoft Sans Serif"/>
                <a:cs typeface="Microsoft Sans Serif"/>
              </a:rPr>
              <a:t>to </a:t>
            </a:r>
            <a:r>
              <a:rPr sz="2554" spc="-69" dirty="0">
                <a:latin typeface="Microsoft Sans Serif"/>
                <a:cs typeface="Microsoft Sans Serif"/>
              </a:rPr>
              <a:t>the</a:t>
            </a:r>
            <a:r>
              <a:rPr sz="2554" spc="-160" dirty="0">
                <a:latin typeface="Microsoft Sans Serif"/>
                <a:cs typeface="Microsoft Sans Serif"/>
              </a:rPr>
              <a:t> </a:t>
            </a:r>
            <a:r>
              <a:rPr sz="2554" spc="-74" dirty="0">
                <a:latin typeface="Microsoft Sans Serif"/>
                <a:cs typeface="Microsoft Sans Serif"/>
              </a:rPr>
              <a:t>nursing</a:t>
            </a:r>
            <a:r>
              <a:rPr sz="2554" spc="-160" dirty="0">
                <a:latin typeface="Microsoft Sans Serif"/>
                <a:cs typeface="Microsoft Sans Serif"/>
              </a:rPr>
              <a:t> </a:t>
            </a:r>
            <a:r>
              <a:rPr sz="2554" spc="-106" dirty="0">
                <a:latin typeface="Microsoft Sans Serif"/>
                <a:cs typeface="Microsoft Sans Serif"/>
              </a:rPr>
              <a:t>home</a:t>
            </a:r>
            <a:r>
              <a:rPr sz="2341" spc="-106" dirty="0">
                <a:latin typeface="Microsoft Sans Serif"/>
                <a:cs typeface="Microsoft Sans Serif"/>
              </a:rPr>
              <a:t>)</a:t>
            </a:r>
            <a:r>
              <a:rPr sz="2341" dirty="0">
                <a:latin typeface="Microsoft Sans Serif"/>
                <a:cs typeface="Microsoft Sans Serif"/>
              </a:rPr>
              <a:t> </a:t>
            </a:r>
            <a:r>
              <a:rPr sz="2128" dirty="0">
                <a:latin typeface="Times New Roman"/>
                <a:cs typeface="Times New Roman"/>
              </a:rPr>
              <a:t>→</a:t>
            </a:r>
            <a:r>
              <a:rPr sz="2128" spc="90" dirty="0">
                <a:latin typeface="Times New Roman"/>
                <a:cs typeface="Times New Roman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$</a:t>
            </a:r>
            <a:r>
              <a:rPr sz="2341" spc="-11" dirty="0">
                <a:latin typeface="Microsoft Sans Serif"/>
                <a:cs typeface="Microsoft Sans Serif"/>
              </a:rPr>
              <a:t>1,960</a:t>
            </a:r>
            <a:endParaRPr sz="2341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9309" y="2457117"/>
            <a:ext cx="4478983" cy="2168863"/>
          </a:xfrm>
          <a:prstGeom prst="rect">
            <a:avLst/>
          </a:prstGeom>
        </p:spPr>
        <p:txBody>
          <a:bodyPr vert="horz" wrap="square" lIns="0" tIns="110808" rIns="0" bIns="0" rtlCol="0">
            <a:spAutoFit/>
          </a:bodyPr>
          <a:lstStyle/>
          <a:p>
            <a:pPr marL="13513" marR="655371">
              <a:lnSpc>
                <a:spcPct val="75500"/>
              </a:lnSpc>
              <a:spcBef>
                <a:spcPts val="871"/>
              </a:spcBef>
            </a:pPr>
            <a:r>
              <a:rPr sz="2554" spc="-160" dirty="0">
                <a:latin typeface="Microsoft Sans Serif"/>
                <a:cs typeface="Microsoft Sans Serif"/>
              </a:rPr>
              <a:t>Key</a:t>
            </a:r>
            <a:r>
              <a:rPr sz="2554" spc="-138" dirty="0">
                <a:latin typeface="Microsoft Sans Serif"/>
                <a:cs typeface="Microsoft Sans Serif"/>
              </a:rPr>
              <a:t> </a:t>
            </a:r>
            <a:r>
              <a:rPr sz="2554" spc="-101" dirty="0">
                <a:latin typeface="Microsoft Sans Serif"/>
                <a:cs typeface="Microsoft Sans Serif"/>
              </a:rPr>
              <a:t>Deductions</a:t>
            </a:r>
            <a:r>
              <a:rPr sz="2554" spc="-138" dirty="0">
                <a:latin typeface="Microsoft Sans Serif"/>
                <a:cs typeface="Microsoft Sans Serif"/>
              </a:rPr>
              <a:t> </a:t>
            </a:r>
            <a:r>
              <a:rPr sz="2554" spc="-69" dirty="0">
                <a:latin typeface="Microsoft Sans Serif"/>
                <a:cs typeface="Microsoft Sans Serif"/>
              </a:rPr>
              <a:t>Medicaid </a:t>
            </a:r>
            <a:r>
              <a:rPr sz="2554" spc="-11" dirty="0">
                <a:latin typeface="Microsoft Sans Serif"/>
                <a:cs typeface="Microsoft Sans Serif"/>
              </a:rPr>
              <a:t>Allows</a:t>
            </a:r>
            <a:r>
              <a:rPr sz="2341" spc="-11" dirty="0">
                <a:latin typeface="Microsoft Sans Serif"/>
                <a:cs typeface="Microsoft Sans Serif"/>
              </a:rPr>
              <a:t>:</a:t>
            </a:r>
            <a:endParaRPr sz="2341" dirty="0">
              <a:latin typeface="Microsoft Sans Serif"/>
              <a:cs typeface="Microsoft Sans Serif"/>
            </a:endParaRPr>
          </a:p>
          <a:p>
            <a:pPr marL="378358" indent="-364846">
              <a:lnSpc>
                <a:spcPts val="3016"/>
              </a:lnSpc>
              <a:buFont typeface="Arial" panose="020B0604020202020204" pitchFamily="34" charset="0"/>
              <a:buChar char="•"/>
            </a:pPr>
            <a:r>
              <a:rPr sz="2554" spc="-144" dirty="0">
                <a:latin typeface="Microsoft Sans Serif"/>
                <a:cs typeface="Microsoft Sans Serif"/>
              </a:rPr>
              <a:t>Medicare</a:t>
            </a:r>
            <a:r>
              <a:rPr sz="2554" spc="-53" dirty="0">
                <a:latin typeface="Microsoft Sans Serif"/>
                <a:cs typeface="Microsoft Sans Serif"/>
              </a:rPr>
              <a:t> </a:t>
            </a:r>
            <a:r>
              <a:rPr sz="2554" spc="-160" dirty="0">
                <a:latin typeface="Microsoft Sans Serif"/>
                <a:cs typeface="Microsoft Sans Serif"/>
              </a:rPr>
              <a:t>Part</a:t>
            </a:r>
            <a:r>
              <a:rPr sz="2554" spc="-53" dirty="0">
                <a:latin typeface="Microsoft Sans Serif"/>
                <a:cs typeface="Microsoft Sans Serif"/>
              </a:rPr>
              <a:t> </a:t>
            </a:r>
            <a:r>
              <a:rPr sz="2554" spc="-309" dirty="0">
                <a:latin typeface="Microsoft Sans Serif"/>
                <a:cs typeface="Microsoft Sans Serif"/>
              </a:rPr>
              <a:t>B</a:t>
            </a:r>
            <a:r>
              <a:rPr sz="2554" spc="-53" dirty="0">
                <a:latin typeface="Microsoft Sans Serif"/>
                <a:cs typeface="Microsoft Sans Serif"/>
              </a:rPr>
              <a:t> </a:t>
            </a:r>
            <a:r>
              <a:rPr sz="2554" spc="-27" dirty="0">
                <a:latin typeface="Microsoft Sans Serif"/>
                <a:cs typeface="Microsoft Sans Serif"/>
              </a:rPr>
              <a:t>premiums</a:t>
            </a:r>
            <a:endParaRPr sz="2554" dirty="0">
              <a:latin typeface="Microsoft Sans Serif"/>
              <a:cs typeface="Microsoft Sans Serif"/>
            </a:endParaRPr>
          </a:p>
          <a:p>
            <a:pPr marL="378358" indent="-364846">
              <a:lnSpc>
                <a:spcPts val="2995"/>
              </a:lnSpc>
              <a:buFont typeface="Arial" panose="020B0604020202020204" pitchFamily="34" charset="0"/>
              <a:buChar char="•"/>
            </a:pPr>
            <a:r>
              <a:rPr sz="2554" spc="-160" dirty="0">
                <a:latin typeface="Microsoft Sans Serif"/>
                <a:cs typeface="Microsoft Sans Serif"/>
              </a:rPr>
              <a:t>Supplemental</a:t>
            </a:r>
            <a:r>
              <a:rPr sz="2554" spc="-43" dirty="0">
                <a:latin typeface="Microsoft Sans Serif"/>
                <a:cs typeface="Microsoft Sans Serif"/>
              </a:rPr>
              <a:t> </a:t>
            </a:r>
            <a:r>
              <a:rPr sz="2554" spc="-144" dirty="0">
                <a:latin typeface="Microsoft Sans Serif"/>
                <a:cs typeface="Microsoft Sans Serif"/>
              </a:rPr>
              <a:t>insurance</a:t>
            </a:r>
            <a:r>
              <a:rPr sz="2554" spc="-48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costs</a:t>
            </a:r>
            <a:endParaRPr sz="2554" dirty="0">
              <a:latin typeface="Microsoft Sans Serif"/>
              <a:cs typeface="Microsoft Sans Serif"/>
            </a:endParaRPr>
          </a:p>
          <a:p>
            <a:pPr marL="378358" marR="5405" indent="-364846">
              <a:lnSpc>
                <a:spcPct val="78100"/>
              </a:lnSpc>
              <a:spcBef>
                <a:spcPts val="617"/>
              </a:spcBef>
              <a:buFont typeface="Arial" panose="020B0604020202020204" pitchFamily="34" charset="0"/>
              <a:buChar char="•"/>
            </a:pPr>
            <a:r>
              <a:rPr sz="2554" spc="-165" dirty="0">
                <a:latin typeface="Microsoft Sans Serif"/>
                <a:cs typeface="Microsoft Sans Serif"/>
              </a:rPr>
              <a:t>Possible</a:t>
            </a:r>
            <a:r>
              <a:rPr sz="2554" spc="-27" dirty="0">
                <a:latin typeface="Microsoft Sans Serif"/>
                <a:cs typeface="Microsoft Sans Serif"/>
              </a:rPr>
              <a:t> </a:t>
            </a:r>
            <a:r>
              <a:rPr sz="2554" spc="-74" dirty="0">
                <a:latin typeface="Microsoft Sans Serif"/>
                <a:cs typeface="Microsoft Sans Serif"/>
              </a:rPr>
              <a:t>additional</a:t>
            </a:r>
            <a:r>
              <a:rPr sz="2554" spc="-128" dirty="0">
                <a:latin typeface="Microsoft Sans Serif"/>
                <a:cs typeface="Microsoft Sans Serif"/>
              </a:rPr>
              <a:t> </a:t>
            </a:r>
            <a:r>
              <a:rPr sz="2554" spc="-59" dirty="0">
                <a:latin typeface="Microsoft Sans Serif"/>
                <a:cs typeface="Microsoft Sans Serif"/>
              </a:rPr>
              <a:t>deductions </a:t>
            </a:r>
            <a:r>
              <a:rPr sz="2341" spc="-117" dirty="0">
                <a:latin typeface="Microsoft Sans Serif"/>
                <a:cs typeface="Microsoft Sans Serif"/>
              </a:rPr>
              <a:t>(</a:t>
            </a:r>
            <a:r>
              <a:rPr sz="2554" spc="-117" dirty="0">
                <a:latin typeface="Microsoft Sans Serif"/>
                <a:cs typeface="Microsoft Sans Serif"/>
              </a:rPr>
              <a:t>varies</a:t>
            </a:r>
            <a:r>
              <a:rPr sz="2554" spc="-43" dirty="0">
                <a:latin typeface="Microsoft Sans Serif"/>
                <a:cs typeface="Microsoft Sans Serif"/>
              </a:rPr>
              <a:t> </a:t>
            </a:r>
            <a:r>
              <a:rPr sz="2554" spc="-121" dirty="0">
                <a:latin typeface="Microsoft Sans Serif"/>
                <a:cs typeface="Microsoft Sans Serif"/>
              </a:rPr>
              <a:t>by</a:t>
            </a:r>
            <a:r>
              <a:rPr sz="2554" spc="-37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state</a:t>
            </a:r>
            <a:r>
              <a:rPr sz="2341" spc="-11" dirty="0">
                <a:latin typeface="Microsoft Sans Serif"/>
                <a:cs typeface="Microsoft Sans Serif"/>
              </a:rPr>
              <a:t>)</a:t>
            </a:r>
            <a:endParaRPr sz="2341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8007" y="404389"/>
            <a:ext cx="3010088" cy="1562473"/>
          </a:xfrm>
          <a:prstGeom prst="rect">
            <a:avLst/>
          </a:prstGeom>
        </p:spPr>
        <p:txBody>
          <a:bodyPr vert="horz" wrap="square" lIns="0" tIns="122295" rIns="0" bIns="0" rtlCol="0" anchor="ctr">
            <a:spAutoFit/>
          </a:bodyPr>
          <a:lstStyle/>
          <a:p>
            <a:pPr marL="13513" marR="5405">
              <a:lnSpc>
                <a:spcPts val="3671"/>
              </a:lnSpc>
              <a:spcBef>
                <a:spcPts val="963"/>
              </a:spcBef>
            </a:pPr>
            <a:r>
              <a:rPr sz="3777" spc="-11" dirty="0"/>
              <a:t>Medicaid </a:t>
            </a:r>
            <a:r>
              <a:rPr sz="3777" spc="-59" dirty="0"/>
              <a:t>Income</a:t>
            </a:r>
            <a:r>
              <a:rPr sz="3777" spc="-213" dirty="0"/>
              <a:t> </a:t>
            </a:r>
            <a:r>
              <a:rPr sz="3777" spc="-11" dirty="0"/>
              <a:t>Limits </a:t>
            </a:r>
            <a:r>
              <a:rPr sz="3671" spc="-229" dirty="0"/>
              <a:t>&amp;</a:t>
            </a:r>
            <a:r>
              <a:rPr sz="3671" spc="-138" dirty="0"/>
              <a:t> </a:t>
            </a:r>
            <a:r>
              <a:rPr sz="3777" dirty="0"/>
              <a:t>Miller</a:t>
            </a:r>
            <a:r>
              <a:rPr sz="3777" spc="-160" dirty="0"/>
              <a:t> </a:t>
            </a:r>
            <a:r>
              <a:rPr sz="3777" spc="-11" dirty="0"/>
              <a:t>Trusts</a:t>
            </a:r>
            <a:endParaRPr sz="3777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114" y="2483069"/>
            <a:ext cx="10945772" cy="43580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17644" y="239214"/>
            <a:ext cx="5987068" cy="2175065"/>
          </a:xfrm>
          <a:prstGeom prst="rect">
            <a:avLst/>
          </a:prstGeom>
        </p:spPr>
        <p:txBody>
          <a:bodyPr vert="horz" wrap="square" lIns="0" tIns="92566" rIns="0" bIns="0" rtlCol="0">
            <a:spAutoFit/>
          </a:bodyPr>
          <a:lstStyle/>
          <a:p>
            <a:pPr marL="378358" marR="5405" indent="-364846">
              <a:lnSpc>
                <a:spcPct val="75700"/>
              </a:lnSpc>
              <a:spcBef>
                <a:spcPts val="729"/>
              </a:spcBef>
              <a:buFont typeface="Arial" panose="020B0604020202020204" pitchFamily="34" charset="0"/>
              <a:buChar char="•"/>
            </a:pPr>
            <a:r>
              <a:rPr sz="2554" spc="-90" dirty="0">
                <a:latin typeface="Microsoft Sans Serif"/>
                <a:cs typeface="Microsoft Sans Serif"/>
              </a:rPr>
              <a:t>Learn</a:t>
            </a:r>
            <a:r>
              <a:rPr sz="2554" spc="-101" dirty="0">
                <a:latin typeface="Microsoft Sans Serif"/>
                <a:cs typeface="Microsoft Sans Serif"/>
              </a:rPr>
              <a:t> </a:t>
            </a:r>
            <a:r>
              <a:rPr sz="2554" spc="-43" dirty="0">
                <a:latin typeface="Microsoft Sans Serif"/>
                <a:cs typeface="Microsoft Sans Serif"/>
              </a:rPr>
              <a:t>the</a:t>
            </a:r>
            <a:r>
              <a:rPr sz="2554" spc="-106" dirty="0">
                <a:latin typeface="Microsoft Sans Serif"/>
                <a:cs typeface="Microsoft Sans Serif"/>
              </a:rPr>
              <a:t> </a:t>
            </a:r>
            <a:r>
              <a:rPr sz="2554" spc="-43" dirty="0">
                <a:latin typeface="Microsoft Sans Serif"/>
                <a:cs typeface="Microsoft Sans Serif"/>
              </a:rPr>
              <a:t>difference</a:t>
            </a:r>
            <a:r>
              <a:rPr sz="2554" spc="-101" dirty="0">
                <a:latin typeface="Microsoft Sans Serif"/>
                <a:cs typeface="Microsoft Sans Serif"/>
              </a:rPr>
              <a:t> </a:t>
            </a:r>
            <a:r>
              <a:rPr sz="2554" spc="-59" dirty="0">
                <a:latin typeface="Microsoft Sans Serif"/>
                <a:cs typeface="Microsoft Sans Serif"/>
              </a:rPr>
              <a:t>between</a:t>
            </a:r>
            <a:r>
              <a:rPr sz="2554" spc="-106" dirty="0">
                <a:latin typeface="Microsoft Sans Serif"/>
                <a:cs typeface="Microsoft Sans Serif"/>
              </a:rPr>
              <a:t> </a:t>
            </a:r>
            <a:r>
              <a:rPr sz="2554" spc="-90" dirty="0">
                <a:latin typeface="Microsoft Sans Serif"/>
                <a:cs typeface="Microsoft Sans Serif"/>
              </a:rPr>
              <a:t>Income</a:t>
            </a:r>
            <a:r>
              <a:rPr sz="2554" spc="-101" dirty="0">
                <a:latin typeface="Microsoft Sans Serif"/>
                <a:cs typeface="Microsoft Sans Serif"/>
              </a:rPr>
              <a:t> </a:t>
            </a:r>
            <a:r>
              <a:rPr sz="2554" spc="-133" dirty="0">
                <a:latin typeface="Microsoft Sans Serif"/>
                <a:cs typeface="Microsoft Sans Serif"/>
              </a:rPr>
              <a:t>Cap</a:t>
            </a:r>
            <a:r>
              <a:rPr sz="2554" spc="-106" dirty="0">
                <a:latin typeface="Microsoft Sans Serif"/>
                <a:cs typeface="Microsoft Sans Serif"/>
              </a:rPr>
              <a:t> </a:t>
            </a:r>
            <a:r>
              <a:rPr sz="2554" spc="-90" dirty="0">
                <a:latin typeface="Microsoft Sans Serif"/>
                <a:cs typeface="Microsoft Sans Serif"/>
              </a:rPr>
              <a:t>and</a:t>
            </a:r>
            <a:r>
              <a:rPr sz="2554" spc="-101" dirty="0">
                <a:latin typeface="Microsoft Sans Serif"/>
                <a:cs typeface="Microsoft Sans Serif"/>
              </a:rPr>
              <a:t> </a:t>
            </a:r>
            <a:r>
              <a:rPr sz="2554" spc="-85" dirty="0">
                <a:latin typeface="Microsoft Sans Serif"/>
                <a:cs typeface="Microsoft Sans Serif"/>
              </a:rPr>
              <a:t>Spend </a:t>
            </a:r>
            <a:r>
              <a:rPr sz="2554" spc="-106" dirty="0">
                <a:latin typeface="Microsoft Sans Serif"/>
                <a:cs typeface="Microsoft Sans Serif"/>
              </a:rPr>
              <a:t>Down</a:t>
            </a:r>
            <a:r>
              <a:rPr sz="2554" spc="-101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states.</a:t>
            </a:r>
            <a:endParaRPr sz="2554" dirty="0">
              <a:latin typeface="Microsoft Sans Serif"/>
              <a:cs typeface="Microsoft Sans Serif"/>
            </a:endParaRPr>
          </a:p>
          <a:p>
            <a:pPr marL="378358" marR="478353" indent="-364846">
              <a:lnSpc>
                <a:spcPct val="78900"/>
              </a:lnSpc>
              <a:spcBef>
                <a:spcPts val="638"/>
              </a:spcBef>
              <a:buFont typeface="Arial" panose="020B0604020202020204" pitchFamily="34" charset="0"/>
              <a:buChar char="•"/>
            </a:pPr>
            <a:r>
              <a:rPr sz="2554" spc="-74" dirty="0">
                <a:latin typeface="Microsoft Sans Serif"/>
                <a:cs typeface="Microsoft Sans Serif"/>
              </a:rPr>
              <a:t>Understand</a:t>
            </a:r>
            <a:r>
              <a:rPr sz="2554" spc="-85" dirty="0">
                <a:latin typeface="Microsoft Sans Serif"/>
                <a:cs typeface="Microsoft Sans Serif"/>
              </a:rPr>
              <a:t> </a:t>
            </a:r>
            <a:r>
              <a:rPr sz="2554" spc="-64" dirty="0">
                <a:latin typeface="Microsoft Sans Serif"/>
                <a:cs typeface="Microsoft Sans Serif"/>
              </a:rPr>
              <a:t>how</a:t>
            </a:r>
            <a:r>
              <a:rPr sz="2554" spc="-80" dirty="0">
                <a:latin typeface="Microsoft Sans Serif"/>
                <a:cs typeface="Microsoft Sans Serif"/>
              </a:rPr>
              <a:t> </a:t>
            </a:r>
            <a:r>
              <a:rPr sz="2554" spc="-43" dirty="0">
                <a:latin typeface="Microsoft Sans Serif"/>
                <a:cs typeface="Microsoft Sans Serif"/>
              </a:rPr>
              <a:t>Miller</a:t>
            </a:r>
            <a:r>
              <a:rPr sz="2554" spc="-85" dirty="0">
                <a:latin typeface="Microsoft Sans Serif"/>
                <a:cs typeface="Microsoft Sans Serif"/>
              </a:rPr>
              <a:t> </a:t>
            </a:r>
            <a:r>
              <a:rPr sz="2554" spc="-64" dirty="0">
                <a:latin typeface="Microsoft Sans Serif"/>
                <a:cs typeface="Microsoft Sans Serif"/>
              </a:rPr>
              <a:t>Trusts</a:t>
            </a:r>
            <a:r>
              <a:rPr sz="2554" spc="-80" dirty="0">
                <a:latin typeface="Microsoft Sans Serif"/>
                <a:cs typeface="Microsoft Sans Serif"/>
              </a:rPr>
              <a:t> </a:t>
            </a:r>
            <a:r>
              <a:rPr sz="2554" spc="-59" dirty="0">
                <a:latin typeface="Microsoft Sans Serif"/>
                <a:cs typeface="Microsoft Sans Serif"/>
              </a:rPr>
              <a:t>allow</a:t>
            </a:r>
            <a:r>
              <a:rPr sz="2554" spc="-85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high-</a:t>
            </a:r>
            <a:r>
              <a:rPr sz="2554" spc="-53" dirty="0">
                <a:latin typeface="Microsoft Sans Serif"/>
                <a:cs typeface="Microsoft Sans Serif"/>
              </a:rPr>
              <a:t>income applicants</a:t>
            </a:r>
            <a:r>
              <a:rPr sz="2554" spc="-85" dirty="0">
                <a:latin typeface="Microsoft Sans Serif"/>
                <a:cs typeface="Microsoft Sans Serif"/>
              </a:rPr>
              <a:t> </a:t>
            </a:r>
            <a:r>
              <a:rPr sz="2554" spc="-32" dirty="0">
                <a:latin typeface="Microsoft Sans Serif"/>
                <a:cs typeface="Microsoft Sans Serif"/>
              </a:rPr>
              <a:t>to</a:t>
            </a:r>
            <a:r>
              <a:rPr sz="2554" spc="-85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qualify.</a:t>
            </a:r>
            <a:endParaRPr sz="2554" dirty="0">
              <a:latin typeface="Microsoft Sans Serif"/>
              <a:cs typeface="Microsoft Sans Serif"/>
            </a:endParaRPr>
          </a:p>
          <a:p>
            <a:pPr marL="378358" indent="-364846">
              <a:spcBef>
                <a:spcPts val="48"/>
              </a:spcBef>
              <a:buFont typeface="Arial" panose="020B0604020202020204" pitchFamily="34" charset="0"/>
              <a:buChar char="•"/>
            </a:pPr>
            <a:r>
              <a:rPr sz="2554" spc="-128" dirty="0">
                <a:latin typeface="Microsoft Sans Serif"/>
                <a:cs typeface="Microsoft Sans Serif"/>
              </a:rPr>
              <a:t>Get</a:t>
            </a:r>
            <a:r>
              <a:rPr sz="2554" spc="-90" dirty="0">
                <a:latin typeface="Microsoft Sans Serif"/>
                <a:cs typeface="Microsoft Sans Serif"/>
              </a:rPr>
              <a:t> </a:t>
            </a:r>
            <a:r>
              <a:rPr sz="2554" spc="-43" dirty="0">
                <a:latin typeface="Microsoft Sans Serif"/>
                <a:cs typeface="Microsoft Sans Serif"/>
              </a:rPr>
              <a:t>practical</a:t>
            </a:r>
            <a:r>
              <a:rPr sz="2554" spc="-90" dirty="0">
                <a:latin typeface="Microsoft Sans Serif"/>
                <a:cs typeface="Microsoft Sans Serif"/>
              </a:rPr>
              <a:t> </a:t>
            </a:r>
            <a:r>
              <a:rPr sz="2554" spc="-37" dirty="0">
                <a:latin typeface="Microsoft Sans Serif"/>
                <a:cs typeface="Microsoft Sans Serif"/>
              </a:rPr>
              <a:t>drafting</a:t>
            </a:r>
            <a:r>
              <a:rPr sz="2554" spc="-90" dirty="0">
                <a:latin typeface="Microsoft Sans Serif"/>
                <a:cs typeface="Microsoft Sans Serif"/>
              </a:rPr>
              <a:t> </a:t>
            </a:r>
            <a:r>
              <a:rPr sz="2554" spc="-21" dirty="0">
                <a:latin typeface="Microsoft Sans Serif"/>
                <a:cs typeface="Microsoft Sans Serif"/>
              </a:rPr>
              <a:t>tips</a:t>
            </a:r>
            <a:r>
              <a:rPr sz="2554" spc="-90" dirty="0">
                <a:latin typeface="Microsoft Sans Serif"/>
                <a:cs typeface="Microsoft Sans Serif"/>
              </a:rPr>
              <a:t> </a:t>
            </a:r>
            <a:r>
              <a:rPr sz="2554" spc="-32" dirty="0">
                <a:latin typeface="Microsoft Sans Serif"/>
                <a:cs typeface="Microsoft Sans Serif"/>
              </a:rPr>
              <a:t>to</a:t>
            </a:r>
            <a:r>
              <a:rPr sz="2554" spc="-90" dirty="0">
                <a:latin typeface="Microsoft Sans Serif"/>
                <a:cs typeface="Microsoft Sans Serif"/>
              </a:rPr>
              <a:t> </a:t>
            </a:r>
            <a:r>
              <a:rPr sz="2554" spc="-80" dirty="0">
                <a:latin typeface="Microsoft Sans Serif"/>
                <a:cs typeface="Microsoft Sans Serif"/>
              </a:rPr>
              <a:t>ensure</a:t>
            </a:r>
            <a:r>
              <a:rPr sz="2554" spc="-90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compliance.</a:t>
            </a:r>
            <a:endParaRPr sz="2554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55"/>
              </a:lnSpc>
            </a:pPr>
            <a:fld id="{81D60167-4931-47E6-BA6A-407CBD079E47}" type="slidenum">
              <a:rPr lang="en-US" spc="-50" smtClean="0"/>
              <a:pPr marL="116205">
                <a:lnSpc>
                  <a:spcPts val="1455"/>
                </a:lnSpc>
              </a:pPr>
              <a:t>19</a:t>
            </a:fld>
            <a:endParaRPr spc="-27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74" y="700938"/>
            <a:ext cx="3849938" cy="1559745"/>
          </a:xfrm>
          <a:prstGeom prst="rect">
            <a:avLst/>
          </a:prstGeom>
        </p:spPr>
        <p:txBody>
          <a:bodyPr vert="horz" wrap="square" lIns="0" tIns="119593" rIns="0" bIns="0" rtlCol="0" anchor="ctr">
            <a:spAutoFit/>
          </a:bodyPr>
          <a:lstStyle/>
          <a:p>
            <a:pPr marL="13513" marR="5405">
              <a:lnSpc>
                <a:spcPts val="3671"/>
              </a:lnSpc>
              <a:spcBef>
                <a:spcPts val="942"/>
              </a:spcBef>
            </a:pPr>
            <a:r>
              <a:rPr sz="3777" spc="-59" dirty="0"/>
              <a:t>Understanding</a:t>
            </a:r>
            <a:r>
              <a:rPr sz="3777" spc="-138" dirty="0"/>
              <a:t> </a:t>
            </a:r>
            <a:r>
              <a:rPr sz="3777" spc="-27" dirty="0"/>
              <a:t>the </a:t>
            </a:r>
            <a:r>
              <a:rPr sz="3777" spc="-121" dirty="0"/>
              <a:t>Big</a:t>
            </a:r>
            <a:r>
              <a:rPr sz="3777" spc="-133" dirty="0"/>
              <a:t> </a:t>
            </a:r>
            <a:r>
              <a:rPr sz="3777" spc="-64" dirty="0"/>
              <a:t>Picture</a:t>
            </a:r>
            <a:r>
              <a:rPr sz="3777" spc="-133" dirty="0"/>
              <a:t> </a:t>
            </a:r>
            <a:r>
              <a:rPr sz="3777" spc="64" dirty="0"/>
              <a:t>of </a:t>
            </a:r>
            <a:r>
              <a:rPr sz="3777" spc="-37" dirty="0"/>
              <a:t>Medicaid</a:t>
            </a:r>
            <a:r>
              <a:rPr sz="3777" spc="-197" dirty="0"/>
              <a:t> </a:t>
            </a:r>
            <a:r>
              <a:rPr sz="3777" spc="-53" dirty="0"/>
              <a:t>Planning</a:t>
            </a:r>
            <a:endParaRPr sz="3777"/>
          </a:p>
        </p:txBody>
      </p:sp>
      <p:sp>
        <p:nvSpPr>
          <p:cNvPr id="3" name="object 3"/>
          <p:cNvSpPr txBox="1"/>
          <p:nvPr/>
        </p:nvSpPr>
        <p:spPr>
          <a:xfrm>
            <a:off x="1426574" y="2345633"/>
            <a:ext cx="3819533" cy="3003516"/>
          </a:xfrm>
          <a:prstGeom prst="rect">
            <a:avLst/>
          </a:prstGeom>
        </p:spPr>
        <p:txBody>
          <a:bodyPr vert="horz" wrap="square" lIns="0" tIns="110808" rIns="0" bIns="0" rtlCol="0">
            <a:spAutoFit/>
          </a:bodyPr>
          <a:lstStyle/>
          <a:p>
            <a:pPr marL="378358" marR="175666" indent="-364846">
              <a:lnSpc>
                <a:spcPct val="75500"/>
              </a:lnSpc>
              <a:spcBef>
                <a:spcPts val="871"/>
              </a:spcBef>
              <a:buFont typeface="Arial" panose="020B0604020202020204" pitchFamily="34" charset="0"/>
              <a:buChar char="•"/>
            </a:pPr>
            <a:r>
              <a:rPr sz="2554" spc="-133" dirty="0">
                <a:latin typeface="Microsoft Sans Serif"/>
                <a:cs typeface="Microsoft Sans Serif"/>
              </a:rPr>
              <a:t>Learn</a:t>
            </a:r>
            <a:r>
              <a:rPr sz="2554" spc="-149" dirty="0">
                <a:latin typeface="Microsoft Sans Serif"/>
                <a:cs typeface="Microsoft Sans Serif"/>
              </a:rPr>
              <a:t> </a:t>
            </a:r>
            <a:r>
              <a:rPr sz="2554" spc="-69" dirty="0">
                <a:latin typeface="Microsoft Sans Serif"/>
                <a:cs typeface="Microsoft Sans Serif"/>
              </a:rPr>
              <a:t>the</a:t>
            </a:r>
            <a:r>
              <a:rPr sz="2554" spc="-149" dirty="0">
                <a:latin typeface="Microsoft Sans Serif"/>
                <a:cs typeface="Microsoft Sans Serif"/>
              </a:rPr>
              <a:t> </a:t>
            </a:r>
            <a:r>
              <a:rPr sz="2554" spc="-90" dirty="0">
                <a:latin typeface="Microsoft Sans Serif"/>
                <a:cs typeface="Microsoft Sans Serif"/>
              </a:rPr>
              <a:t>core</a:t>
            </a:r>
            <a:r>
              <a:rPr sz="2554" spc="-149" dirty="0">
                <a:latin typeface="Microsoft Sans Serif"/>
                <a:cs typeface="Microsoft Sans Serif"/>
              </a:rPr>
              <a:t> </a:t>
            </a:r>
            <a:r>
              <a:rPr sz="2554" spc="-69" dirty="0">
                <a:latin typeface="Microsoft Sans Serif"/>
                <a:cs typeface="Microsoft Sans Serif"/>
              </a:rPr>
              <a:t>Medicaid </a:t>
            </a:r>
            <a:r>
              <a:rPr sz="2554" spc="-74" dirty="0">
                <a:latin typeface="Microsoft Sans Serif"/>
                <a:cs typeface="Microsoft Sans Serif"/>
              </a:rPr>
              <a:t>rules</a:t>
            </a:r>
            <a:r>
              <a:rPr sz="2554" spc="-149" dirty="0">
                <a:latin typeface="Microsoft Sans Serif"/>
                <a:cs typeface="Microsoft Sans Serif"/>
              </a:rPr>
              <a:t> </a:t>
            </a:r>
            <a:r>
              <a:rPr sz="2554" spc="-128" dirty="0">
                <a:latin typeface="Microsoft Sans Serif"/>
                <a:cs typeface="Microsoft Sans Serif"/>
              </a:rPr>
              <a:t>and</a:t>
            </a:r>
            <a:r>
              <a:rPr sz="2554" spc="-144" dirty="0">
                <a:latin typeface="Microsoft Sans Serif"/>
                <a:cs typeface="Microsoft Sans Serif"/>
              </a:rPr>
              <a:t> </a:t>
            </a:r>
            <a:r>
              <a:rPr sz="2554" spc="-106" dirty="0">
                <a:latin typeface="Microsoft Sans Serif"/>
                <a:cs typeface="Microsoft Sans Serif"/>
              </a:rPr>
              <a:t>how</a:t>
            </a:r>
            <a:r>
              <a:rPr sz="2554" spc="-144" dirty="0">
                <a:latin typeface="Microsoft Sans Serif"/>
                <a:cs typeface="Microsoft Sans Serif"/>
              </a:rPr>
              <a:t> </a:t>
            </a:r>
            <a:r>
              <a:rPr sz="2554" spc="-59" dirty="0">
                <a:latin typeface="Microsoft Sans Serif"/>
                <a:cs typeface="Microsoft Sans Serif"/>
              </a:rPr>
              <a:t>they</a:t>
            </a:r>
            <a:r>
              <a:rPr sz="2554" spc="-144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apply</a:t>
            </a:r>
            <a:r>
              <a:rPr sz="2341" spc="-11" dirty="0">
                <a:latin typeface="Microsoft Sans Serif"/>
                <a:cs typeface="Microsoft Sans Serif"/>
              </a:rPr>
              <a:t>.</a:t>
            </a:r>
            <a:endParaRPr sz="2341" dirty="0">
              <a:latin typeface="Microsoft Sans Serif"/>
              <a:cs typeface="Microsoft Sans Serif"/>
            </a:endParaRPr>
          </a:p>
          <a:p>
            <a:pPr marL="378358" marR="5405" indent="-364846">
              <a:lnSpc>
                <a:spcPct val="76800"/>
              </a:lnSpc>
              <a:spcBef>
                <a:spcPts val="681"/>
              </a:spcBef>
              <a:buFont typeface="Arial" panose="020B0604020202020204" pitchFamily="34" charset="0"/>
              <a:buChar char="•"/>
            </a:pPr>
            <a:r>
              <a:rPr sz="2554" spc="-74" dirty="0">
                <a:latin typeface="Microsoft Sans Serif"/>
                <a:cs typeface="Microsoft Sans Serif"/>
              </a:rPr>
              <a:t>Differentiate</a:t>
            </a:r>
            <a:r>
              <a:rPr sz="2554" spc="-112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between </a:t>
            </a:r>
            <a:r>
              <a:rPr sz="2554" spc="-80" dirty="0">
                <a:latin typeface="Microsoft Sans Serif"/>
                <a:cs typeface="Microsoft Sans Serif"/>
              </a:rPr>
              <a:t>federal</a:t>
            </a:r>
            <a:r>
              <a:rPr sz="2554" spc="-121" dirty="0">
                <a:latin typeface="Microsoft Sans Serif"/>
                <a:cs typeface="Microsoft Sans Serif"/>
              </a:rPr>
              <a:t> </a:t>
            </a:r>
            <a:r>
              <a:rPr sz="2554" spc="-85" dirty="0">
                <a:latin typeface="Microsoft Sans Serif"/>
                <a:cs typeface="Microsoft Sans Serif"/>
              </a:rPr>
              <a:t>laws</a:t>
            </a:r>
            <a:r>
              <a:rPr sz="2554" spc="-121" dirty="0">
                <a:latin typeface="Microsoft Sans Serif"/>
                <a:cs typeface="Microsoft Sans Serif"/>
              </a:rPr>
              <a:t> </a:t>
            </a:r>
            <a:r>
              <a:rPr sz="2341" spc="-133" dirty="0">
                <a:latin typeface="Microsoft Sans Serif"/>
                <a:cs typeface="Microsoft Sans Serif"/>
              </a:rPr>
              <a:t>&amp;</a:t>
            </a:r>
            <a:r>
              <a:rPr sz="2341" spc="-64" dirty="0">
                <a:latin typeface="Microsoft Sans Serif"/>
                <a:cs typeface="Microsoft Sans Serif"/>
              </a:rPr>
              <a:t> </a:t>
            </a:r>
            <a:r>
              <a:rPr sz="2554" spc="-21" dirty="0">
                <a:latin typeface="Microsoft Sans Serif"/>
                <a:cs typeface="Microsoft Sans Serif"/>
              </a:rPr>
              <a:t>state</a:t>
            </a:r>
            <a:r>
              <a:rPr sz="2341" spc="-21" dirty="0">
                <a:latin typeface="Microsoft Sans Serif"/>
                <a:cs typeface="Microsoft Sans Serif"/>
              </a:rPr>
              <a:t>-</a:t>
            </a:r>
            <a:r>
              <a:rPr sz="2554" spc="-21" dirty="0">
                <a:latin typeface="Microsoft Sans Serif"/>
                <a:cs typeface="Microsoft Sans Serif"/>
              </a:rPr>
              <a:t>specific </a:t>
            </a:r>
            <a:r>
              <a:rPr sz="2554" spc="-11" dirty="0">
                <a:latin typeface="Microsoft Sans Serif"/>
                <a:cs typeface="Microsoft Sans Serif"/>
              </a:rPr>
              <a:t>rules</a:t>
            </a:r>
            <a:r>
              <a:rPr sz="2341" spc="-11" dirty="0">
                <a:latin typeface="Microsoft Sans Serif"/>
                <a:cs typeface="Microsoft Sans Serif"/>
              </a:rPr>
              <a:t>.</a:t>
            </a:r>
            <a:endParaRPr sz="2341" dirty="0">
              <a:latin typeface="Microsoft Sans Serif"/>
              <a:cs typeface="Microsoft Sans Serif"/>
            </a:endParaRPr>
          </a:p>
          <a:p>
            <a:pPr marL="378358" marR="288498" indent="-364846">
              <a:lnSpc>
                <a:spcPct val="76800"/>
              </a:lnSpc>
              <a:spcBef>
                <a:spcPts val="676"/>
              </a:spcBef>
              <a:buFont typeface="Arial" panose="020B0604020202020204" pitchFamily="34" charset="0"/>
              <a:buChar char="•"/>
            </a:pPr>
            <a:r>
              <a:rPr sz="2554" spc="-90" dirty="0">
                <a:latin typeface="Microsoft Sans Serif"/>
                <a:cs typeface="Microsoft Sans Serif"/>
              </a:rPr>
              <a:t>Master</a:t>
            </a:r>
            <a:r>
              <a:rPr sz="2554" spc="-144" dirty="0">
                <a:latin typeface="Microsoft Sans Serif"/>
                <a:cs typeface="Microsoft Sans Serif"/>
              </a:rPr>
              <a:t> </a:t>
            </a:r>
            <a:r>
              <a:rPr sz="2554" spc="-74" dirty="0">
                <a:latin typeface="Microsoft Sans Serif"/>
                <a:cs typeface="Microsoft Sans Serif"/>
              </a:rPr>
              <a:t>Crisis</a:t>
            </a:r>
            <a:r>
              <a:rPr sz="2554" spc="-144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Planning vs</a:t>
            </a:r>
            <a:r>
              <a:rPr sz="2341" spc="-11" dirty="0">
                <a:latin typeface="Microsoft Sans Serif"/>
                <a:cs typeface="Microsoft Sans Serif"/>
              </a:rPr>
              <a:t>.</a:t>
            </a:r>
            <a:r>
              <a:rPr sz="2341" spc="-138" dirty="0">
                <a:latin typeface="Microsoft Sans Serif"/>
                <a:cs typeface="Microsoft Sans Serif"/>
              </a:rPr>
              <a:t> </a:t>
            </a:r>
            <a:r>
              <a:rPr sz="2554" spc="-96" dirty="0">
                <a:latin typeface="Microsoft Sans Serif"/>
                <a:cs typeface="Microsoft Sans Serif"/>
              </a:rPr>
              <a:t>Proactive</a:t>
            </a:r>
            <a:r>
              <a:rPr sz="2554" spc="-128" dirty="0">
                <a:latin typeface="Microsoft Sans Serif"/>
                <a:cs typeface="Microsoft Sans Serif"/>
              </a:rPr>
              <a:t> </a:t>
            </a:r>
            <a:r>
              <a:rPr sz="2554" spc="-121" dirty="0">
                <a:latin typeface="Microsoft Sans Serif"/>
                <a:cs typeface="Microsoft Sans Serif"/>
              </a:rPr>
              <a:t>Planning</a:t>
            </a:r>
            <a:r>
              <a:rPr sz="2554" spc="-21" dirty="0">
                <a:latin typeface="Microsoft Sans Serif"/>
                <a:cs typeface="Microsoft Sans Serif"/>
              </a:rPr>
              <a:t> </a:t>
            </a:r>
            <a:r>
              <a:rPr sz="2554" spc="-128" dirty="0">
                <a:latin typeface="Microsoft Sans Serif"/>
                <a:cs typeface="Microsoft Sans Serif"/>
              </a:rPr>
              <a:t>and </a:t>
            </a:r>
            <a:r>
              <a:rPr sz="2554" spc="-160" dirty="0">
                <a:latin typeface="Microsoft Sans Serif"/>
                <a:cs typeface="Microsoft Sans Serif"/>
              </a:rPr>
              <a:t>when</a:t>
            </a:r>
            <a:r>
              <a:rPr sz="2554" spc="-64" dirty="0">
                <a:latin typeface="Microsoft Sans Serif"/>
                <a:cs typeface="Microsoft Sans Serif"/>
              </a:rPr>
              <a:t> </a:t>
            </a:r>
            <a:r>
              <a:rPr sz="2554" spc="-90" dirty="0">
                <a:latin typeface="Microsoft Sans Serif"/>
                <a:cs typeface="Microsoft Sans Serif"/>
              </a:rPr>
              <a:t>to</a:t>
            </a:r>
            <a:r>
              <a:rPr sz="2554" spc="-59" dirty="0">
                <a:latin typeface="Microsoft Sans Serif"/>
                <a:cs typeface="Microsoft Sans Serif"/>
              </a:rPr>
              <a:t> </a:t>
            </a:r>
            <a:r>
              <a:rPr sz="2554" spc="-170" dirty="0">
                <a:latin typeface="Microsoft Sans Serif"/>
                <a:cs typeface="Microsoft Sans Serif"/>
              </a:rPr>
              <a:t>use</a:t>
            </a:r>
            <a:r>
              <a:rPr sz="2554" spc="-64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each</a:t>
            </a:r>
            <a:r>
              <a:rPr sz="2341" spc="-11" dirty="0">
                <a:latin typeface="Microsoft Sans Serif"/>
                <a:cs typeface="Microsoft Sans Serif"/>
              </a:rPr>
              <a:t>.</a:t>
            </a:r>
            <a:endParaRPr sz="2341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5472886" cy="68411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93679" y="6314677"/>
            <a:ext cx="20675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72">
              <a:lnSpc>
                <a:spcPts val="1548"/>
              </a:lnSpc>
            </a:pPr>
            <a:fld id="{81D60167-4931-47E6-BA6A-407CBD079E47}" type="slidenum">
              <a:rPr sz="1383" spc="-74" dirty="0">
                <a:latin typeface="Microsoft Sans Serif"/>
                <a:cs typeface="Microsoft Sans Serif"/>
              </a:rPr>
              <a:pPr marL="22972">
                <a:lnSpc>
                  <a:spcPts val="1548"/>
                </a:lnSpc>
              </a:pPr>
              <a:t>2</a:t>
            </a:fld>
            <a:endParaRPr sz="138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4299" y="802955"/>
            <a:ext cx="4469143" cy="1454050"/>
          </a:xfrm>
          <a:prstGeom prst="rect">
            <a:avLst/>
          </a:prstGeom>
        </p:spPr>
        <p:txBody>
          <a:bodyPr vert="horz" lIns="97296" tIns="48648" rIns="97296" bIns="48648" rtlCol="0" anchor="ctr">
            <a:normAutofit/>
          </a:bodyPr>
          <a:lstStyle/>
          <a:p>
            <a:pPr marL="13513"/>
            <a:r>
              <a:rPr lang="en-US" sz="3405" dirty="0">
                <a:solidFill>
                  <a:schemeClr val="tx2"/>
                </a:solidFill>
              </a:rPr>
              <a:t>Medicaid</a:t>
            </a:r>
            <a:r>
              <a:rPr lang="en-US" sz="3405" spc="-521" dirty="0">
                <a:solidFill>
                  <a:schemeClr val="tx2"/>
                </a:solidFill>
              </a:rPr>
              <a:t> </a:t>
            </a:r>
            <a:r>
              <a:rPr lang="en-US" sz="3405" spc="-192" dirty="0">
                <a:solidFill>
                  <a:schemeClr val="tx2"/>
                </a:solidFill>
              </a:rPr>
              <a:t>&amp;</a:t>
            </a:r>
            <a:r>
              <a:rPr lang="en-US" sz="3405" spc="-442" dirty="0">
                <a:solidFill>
                  <a:schemeClr val="tx2"/>
                </a:solidFill>
              </a:rPr>
              <a:t> </a:t>
            </a:r>
            <a:r>
              <a:rPr lang="en-US" sz="3405" spc="80" dirty="0">
                <a:solidFill>
                  <a:schemeClr val="tx2"/>
                </a:solidFill>
              </a:rPr>
              <a:t>Miller</a:t>
            </a:r>
            <a:r>
              <a:rPr lang="en-US" sz="3405" spc="-515" dirty="0">
                <a:solidFill>
                  <a:schemeClr val="tx2"/>
                </a:solidFill>
              </a:rPr>
              <a:t> </a:t>
            </a:r>
            <a:r>
              <a:rPr lang="en-US" sz="3405" spc="53" dirty="0">
                <a:solidFill>
                  <a:schemeClr val="tx2"/>
                </a:solidFill>
              </a:rPr>
              <a:t>Trusts</a:t>
            </a:r>
            <a:endParaRPr lang="en-US" sz="3405" dirty="0">
              <a:solidFill>
                <a:schemeClr val="tx2"/>
              </a:solidFill>
            </a:endParaRPr>
          </a:p>
          <a:p>
            <a:pPr marL="13513"/>
            <a:r>
              <a:rPr lang="en-US" sz="3405" spc="612" dirty="0">
                <a:solidFill>
                  <a:schemeClr val="tx2"/>
                </a:solidFill>
              </a:rPr>
              <a:t> (</a:t>
            </a:r>
            <a:r>
              <a:rPr lang="en-US" sz="3405" dirty="0">
                <a:solidFill>
                  <a:schemeClr val="tx2"/>
                </a:solidFill>
              </a:rPr>
              <a:t>Income-</a:t>
            </a:r>
            <a:r>
              <a:rPr lang="en-US" sz="3405" spc="-27" dirty="0">
                <a:solidFill>
                  <a:schemeClr val="tx2"/>
                </a:solidFill>
              </a:rPr>
              <a:t>Only</a:t>
            </a:r>
            <a:r>
              <a:rPr lang="en-US" sz="3405" spc="-495" dirty="0">
                <a:solidFill>
                  <a:schemeClr val="tx2"/>
                </a:solidFill>
              </a:rPr>
              <a:t> </a:t>
            </a:r>
            <a:r>
              <a:rPr lang="en-US" sz="3405" spc="59" dirty="0">
                <a:solidFill>
                  <a:schemeClr val="tx2"/>
                </a:solidFill>
              </a:rPr>
              <a:t>Trusts)</a:t>
            </a:r>
            <a:endParaRPr lang="en-US" sz="3405" dirty="0">
              <a:solidFill>
                <a:schemeClr val="tx2"/>
              </a:solidFill>
            </a:endParaRPr>
          </a:p>
        </p:txBody>
      </p:sp>
      <p:pic>
        <p:nvPicPr>
          <p:cNvPr id="8" name="Graphic 7" descr="Money">
            <a:extLst>
              <a:ext uri="{FF2B5EF4-FFF2-40B4-BE49-F238E27FC236}">
                <a16:creationId xmlns:a16="http://schemas.microsoft.com/office/drawing/2014/main" id="{E9969DE9-1BF8-2751-85DB-73FB80871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1078" y="1960090"/>
            <a:ext cx="3287531" cy="32875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91128" y="2421681"/>
            <a:ext cx="4468787" cy="3639289"/>
          </a:xfrm>
          <a:prstGeom prst="rect">
            <a:avLst/>
          </a:prstGeom>
        </p:spPr>
        <p:txBody>
          <a:bodyPr vert="horz" lIns="97296" tIns="48648" rIns="97296" bIns="48648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968"/>
              </a:spcBef>
            </a:pPr>
            <a:r>
              <a:rPr lang="en-US" sz="2554" b="1" spc="-80" dirty="0">
                <a:solidFill>
                  <a:schemeClr val="tx2"/>
                </a:solidFill>
              </a:rPr>
              <a:t>What</a:t>
            </a:r>
            <a:r>
              <a:rPr lang="en-US" sz="2554" b="1" spc="-170" dirty="0">
                <a:solidFill>
                  <a:schemeClr val="tx2"/>
                </a:solidFill>
              </a:rPr>
              <a:t> </a:t>
            </a:r>
            <a:r>
              <a:rPr lang="en-US" sz="2554" b="1" spc="59" dirty="0">
                <a:solidFill>
                  <a:schemeClr val="tx2"/>
                </a:solidFill>
              </a:rPr>
              <a:t>If</a:t>
            </a:r>
            <a:r>
              <a:rPr lang="en-US" sz="2554" b="1" spc="-186" dirty="0">
                <a:solidFill>
                  <a:schemeClr val="tx2"/>
                </a:solidFill>
              </a:rPr>
              <a:t> </a:t>
            </a:r>
            <a:r>
              <a:rPr lang="en-US" sz="2554" b="1" dirty="0">
                <a:solidFill>
                  <a:schemeClr val="tx2"/>
                </a:solidFill>
              </a:rPr>
              <a:t>the</a:t>
            </a:r>
            <a:r>
              <a:rPr lang="en-US" sz="2554" b="1" spc="-176" dirty="0">
                <a:solidFill>
                  <a:schemeClr val="tx2"/>
                </a:solidFill>
              </a:rPr>
              <a:t> </a:t>
            </a:r>
            <a:r>
              <a:rPr lang="en-US" sz="2554" b="1" spc="-27" dirty="0" err="1">
                <a:solidFill>
                  <a:schemeClr val="tx2"/>
                </a:solidFill>
              </a:rPr>
              <a:t>Applicantʼs</a:t>
            </a:r>
            <a:r>
              <a:rPr lang="en-US" sz="2554" b="1" spc="-170" dirty="0">
                <a:solidFill>
                  <a:schemeClr val="tx2"/>
                </a:solidFill>
              </a:rPr>
              <a:t> </a:t>
            </a:r>
            <a:r>
              <a:rPr lang="en-US" sz="2554" b="1" spc="-90" dirty="0">
                <a:solidFill>
                  <a:schemeClr val="tx2"/>
                </a:solidFill>
              </a:rPr>
              <a:t>Income</a:t>
            </a:r>
            <a:r>
              <a:rPr lang="en-US" sz="2554" b="1" spc="-165" dirty="0">
                <a:solidFill>
                  <a:schemeClr val="tx2"/>
                </a:solidFill>
              </a:rPr>
              <a:t> </a:t>
            </a:r>
            <a:r>
              <a:rPr lang="en-US" sz="2554" b="1" dirty="0">
                <a:solidFill>
                  <a:schemeClr val="tx2"/>
                </a:solidFill>
              </a:rPr>
              <a:t>is</a:t>
            </a:r>
            <a:r>
              <a:rPr lang="en-US" sz="2554" b="1" spc="-170" dirty="0">
                <a:solidFill>
                  <a:schemeClr val="tx2"/>
                </a:solidFill>
              </a:rPr>
              <a:t> </a:t>
            </a:r>
            <a:r>
              <a:rPr lang="en-US" sz="2554" b="1" spc="-181" dirty="0">
                <a:solidFill>
                  <a:schemeClr val="tx2"/>
                </a:solidFill>
              </a:rPr>
              <a:t>Too</a:t>
            </a:r>
            <a:r>
              <a:rPr lang="en-US" sz="2554" b="1" spc="-165" dirty="0">
                <a:solidFill>
                  <a:schemeClr val="tx2"/>
                </a:solidFill>
              </a:rPr>
              <a:t> </a:t>
            </a:r>
            <a:r>
              <a:rPr lang="en-US" sz="2554" b="1" spc="-11" dirty="0">
                <a:solidFill>
                  <a:schemeClr val="tx2"/>
                </a:solidFill>
              </a:rPr>
              <a:t>High?</a:t>
            </a:r>
            <a:endParaRPr lang="en-US" sz="2554" b="1" dirty="0">
              <a:solidFill>
                <a:schemeClr val="tx2"/>
              </a:solidFill>
            </a:endParaRPr>
          </a:p>
          <a:p>
            <a:pPr marL="13513" indent="-243230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</a:pPr>
            <a:r>
              <a:rPr lang="en-US" sz="2554" spc="-244" dirty="0">
                <a:solidFill>
                  <a:schemeClr val="tx2"/>
                </a:solidFill>
              </a:rPr>
              <a:t>Some</a:t>
            </a:r>
            <a:r>
              <a:rPr lang="en-US" sz="2554" spc="-192" dirty="0">
                <a:solidFill>
                  <a:schemeClr val="tx2"/>
                </a:solidFill>
              </a:rPr>
              <a:t> </a:t>
            </a:r>
            <a:r>
              <a:rPr lang="en-US" sz="2554" spc="-133" dirty="0">
                <a:solidFill>
                  <a:schemeClr val="tx2"/>
                </a:solidFill>
              </a:rPr>
              <a:t>States</a:t>
            </a:r>
            <a:r>
              <a:rPr lang="en-US" sz="2554" spc="-192" dirty="0">
                <a:solidFill>
                  <a:schemeClr val="tx2"/>
                </a:solidFill>
              </a:rPr>
              <a:t> </a:t>
            </a:r>
            <a:r>
              <a:rPr lang="en-US" sz="2554" spc="-213" dirty="0">
                <a:solidFill>
                  <a:schemeClr val="tx2"/>
                </a:solidFill>
              </a:rPr>
              <a:t>Have</a:t>
            </a:r>
            <a:r>
              <a:rPr lang="en-US" sz="2554" spc="-197" dirty="0">
                <a:solidFill>
                  <a:schemeClr val="tx2"/>
                </a:solidFill>
              </a:rPr>
              <a:t> </a:t>
            </a:r>
            <a:r>
              <a:rPr lang="en-US" sz="2554" spc="-181" dirty="0">
                <a:solidFill>
                  <a:schemeClr val="tx2"/>
                </a:solidFill>
              </a:rPr>
              <a:t>an</a:t>
            </a:r>
            <a:r>
              <a:rPr lang="en-US" sz="2554" spc="-192" dirty="0">
                <a:solidFill>
                  <a:schemeClr val="tx2"/>
                </a:solidFill>
              </a:rPr>
              <a:t> </a:t>
            </a:r>
            <a:r>
              <a:rPr lang="en-US" sz="2554" spc="-149" dirty="0">
                <a:solidFill>
                  <a:schemeClr val="tx2"/>
                </a:solidFill>
              </a:rPr>
              <a:t>Income</a:t>
            </a:r>
            <a:r>
              <a:rPr lang="en-US" sz="2554" spc="-192" dirty="0">
                <a:solidFill>
                  <a:schemeClr val="tx2"/>
                </a:solidFill>
              </a:rPr>
              <a:t> </a:t>
            </a:r>
            <a:r>
              <a:rPr lang="en-US" sz="2554" spc="-27" dirty="0">
                <a:solidFill>
                  <a:schemeClr val="tx2"/>
                </a:solidFill>
              </a:rPr>
              <a:t>Cap</a:t>
            </a:r>
            <a:endParaRPr lang="en-US" sz="2554" dirty="0">
              <a:solidFill>
                <a:schemeClr val="tx2"/>
              </a:solidFill>
            </a:endParaRPr>
          </a:p>
          <a:p>
            <a:pPr indent="-243230">
              <a:lnSpc>
                <a:spcPct val="90000"/>
              </a:lnSpc>
              <a:spcBef>
                <a:spcPts val="511"/>
              </a:spcBef>
              <a:buFont typeface="Arial" panose="020B0604020202020204" pitchFamily="34" charset="0"/>
              <a:buChar char="•"/>
            </a:pPr>
            <a:endParaRPr lang="en-US" sz="2554" dirty="0">
              <a:solidFill>
                <a:schemeClr val="tx2"/>
              </a:solidFill>
            </a:endParaRPr>
          </a:p>
          <a:p>
            <a:pPr marL="523621" marR="5405" indent="-243230">
              <a:lnSpc>
                <a:spcPct val="90000"/>
              </a:lnSpc>
              <a:spcBef>
                <a:spcPts val="5"/>
              </a:spcBef>
              <a:buClr>
                <a:srgbClr val="333333"/>
              </a:buClr>
              <a:buSzPct val="90163"/>
              <a:buFont typeface="Arial" panose="020B0604020202020204" pitchFamily="34" charset="0"/>
              <a:buChar char="•"/>
              <a:tabLst>
                <a:tab pos="523621" algn="l"/>
              </a:tabLst>
            </a:pPr>
            <a:r>
              <a:rPr lang="en-US" sz="2554" spc="-270" dirty="0">
                <a:solidFill>
                  <a:schemeClr val="tx2"/>
                </a:solidFill>
              </a:rPr>
              <a:t>As</a:t>
            </a:r>
            <a:r>
              <a:rPr lang="en-US" sz="2554" spc="-112" dirty="0">
                <a:solidFill>
                  <a:schemeClr val="tx2"/>
                </a:solidFill>
              </a:rPr>
              <a:t> </a:t>
            </a:r>
            <a:r>
              <a:rPr lang="en-US" sz="2554" spc="-21" dirty="0">
                <a:solidFill>
                  <a:schemeClr val="tx2"/>
                </a:solidFill>
              </a:rPr>
              <a:t>of</a:t>
            </a:r>
            <a:r>
              <a:rPr lang="en-US" sz="2554" spc="-170" dirty="0">
                <a:solidFill>
                  <a:schemeClr val="tx2"/>
                </a:solidFill>
              </a:rPr>
              <a:t> </a:t>
            </a:r>
            <a:r>
              <a:rPr lang="en-US" sz="2554" dirty="0">
                <a:solidFill>
                  <a:schemeClr val="tx2"/>
                </a:solidFill>
              </a:rPr>
              <a:t>2025,</a:t>
            </a:r>
            <a:r>
              <a:rPr lang="en-US" sz="2554" spc="-37" dirty="0">
                <a:solidFill>
                  <a:schemeClr val="tx2"/>
                </a:solidFill>
              </a:rPr>
              <a:t> </a:t>
            </a:r>
            <a:r>
              <a:rPr lang="en-US" sz="2554" spc="-112" dirty="0">
                <a:solidFill>
                  <a:schemeClr val="tx2"/>
                </a:solidFill>
              </a:rPr>
              <a:t>Medicaid</a:t>
            </a:r>
            <a:r>
              <a:rPr lang="en-US" sz="2554" spc="-217" dirty="0">
                <a:solidFill>
                  <a:schemeClr val="tx2"/>
                </a:solidFill>
              </a:rPr>
              <a:t> </a:t>
            </a:r>
            <a:r>
              <a:rPr lang="en-US" sz="2554" spc="-128" dirty="0">
                <a:solidFill>
                  <a:schemeClr val="tx2"/>
                </a:solidFill>
              </a:rPr>
              <a:t>income</a:t>
            </a:r>
            <a:r>
              <a:rPr lang="en-US" sz="2554" spc="-217" dirty="0">
                <a:solidFill>
                  <a:schemeClr val="tx2"/>
                </a:solidFill>
              </a:rPr>
              <a:t> </a:t>
            </a:r>
            <a:r>
              <a:rPr lang="en-US" sz="2554" spc="-117" dirty="0">
                <a:solidFill>
                  <a:schemeClr val="tx2"/>
                </a:solidFill>
              </a:rPr>
              <a:t>cap</a:t>
            </a:r>
            <a:r>
              <a:rPr lang="en-US" sz="2554" spc="-217" dirty="0">
                <a:solidFill>
                  <a:schemeClr val="tx2"/>
                </a:solidFill>
              </a:rPr>
              <a:t> </a:t>
            </a:r>
            <a:r>
              <a:rPr lang="en-US" sz="2554" spc="-80" dirty="0">
                <a:solidFill>
                  <a:schemeClr val="tx2"/>
                </a:solidFill>
              </a:rPr>
              <a:t>states</a:t>
            </a:r>
            <a:r>
              <a:rPr lang="en-US" sz="2554" spc="-106" dirty="0">
                <a:solidFill>
                  <a:schemeClr val="tx2"/>
                </a:solidFill>
              </a:rPr>
              <a:t> </a:t>
            </a:r>
            <a:r>
              <a:rPr lang="en-US" sz="2554" spc="-11" dirty="0">
                <a:solidFill>
                  <a:schemeClr val="tx2"/>
                </a:solidFill>
              </a:rPr>
              <a:t>limit </a:t>
            </a:r>
            <a:r>
              <a:rPr lang="en-US" sz="2554" spc="-176" dirty="0">
                <a:solidFill>
                  <a:schemeClr val="tx2"/>
                </a:solidFill>
              </a:rPr>
              <a:t>applicant</a:t>
            </a:r>
            <a:r>
              <a:rPr lang="en-US" sz="2554" spc="-96" dirty="0">
                <a:solidFill>
                  <a:schemeClr val="tx2"/>
                </a:solidFill>
              </a:rPr>
              <a:t> </a:t>
            </a:r>
            <a:r>
              <a:rPr lang="en-US" sz="2554" spc="-223" dirty="0">
                <a:solidFill>
                  <a:schemeClr val="tx2"/>
                </a:solidFill>
              </a:rPr>
              <a:t>income</a:t>
            </a:r>
            <a:r>
              <a:rPr lang="en-US" sz="2554" spc="-90" dirty="0">
                <a:solidFill>
                  <a:schemeClr val="tx2"/>
                </a:solidFill>
              </a:rPr>
              <a:t> </a:t>
            </a:r>
            <a:r>
              <a:rPr lang="en-US" sz="2554" spc="-138" dirty="0">
                <a:solidFill>
                  <a:schemeClr val="tx2"/>
                </a:solidFill>
              </a:rPr>
              <a:t>to</a:t>
            </a:r>
            <a:r>
              <a:rPr lang="en-US" sz="2554" spc="-90" dirty="0">
                <a:solidFill>
                  <a:schemeClr val="tx2"/>
                </a:solidFill>
              </a:rPr>
              <a:t> </a:t>
            </a:r>
            <a:r>
              <a:rPr lang="en-US" sz="2554" dirty="0">
                <a:solidFill>
                  <a:schemeClr val="tx2"/>
                </a:solidFill>
              </a:rPr>
              <a:t>$2,829/month</a:t>
            </a:r>
            <a:r>
              <a:rPr lang="en-US" sz="2554" spc="-69" dirty="0">
                <a:solidFill>
                  <a:schemeClr val="tx2"/>
                </a:solidFill>
              </a:rPr>
              <a:t> </a:t>
            </a:r>
            <a:r>
              <a:rPr lang="en-US" sz="2554" spc="-165" dirty="0">
                <a:solidFill>
                  <a:schemeClr val="tx2"/>
                </a:solidFill>
              </a:rPr>
              <a:t>(varies</a:t>
            </a:r>
            <a:r>
              <a:rPr lang="en-US" sz="2554" spc="-85" dirty="0">
                <a:solidFill>
                  <a:schemeClr val="tx2"/>
                </a:solidFill>
              </a:rPr>
              <a:t> </a:t>
            </a:r>
            <a:r>
              <a:rPr lang="en-US" sz="2554" spc="-128" dirty="0">
                <a:solidFill>
                  <a:schemeClr val="tx2"/>
                </a:solidFill>
              </a:rPr>
              <a:t>annually).</a:t>
            </a:r>
            <a:endParaRPr lang="en-US" sz="2554" dirty="0">
              <a:solidFill>
                <a:schemeClr val="tx2"/>
              </a:solidFill>
            </a:endParaRPr>
          </a:p>
          <a:p>
            <a:pPr marL="523621" marR="49997" indent="-243230">
              <a:lnSpc>
                <a:spcPct val="90000"/>
              </a:lnSpc>
              <a:spcBef>
                <a:spcPts val="1314"/>
              </a:spcBef>
              <a:buClr>
                <a:srgbClr val="333333"/>
              </a:buClr>
              <a:buSzPct val="90163"/>
              <a:buFont typeface="Arial" panose="020B0604020202020204" pitchFamily="34" charset="0"/>
              <a:buChar char="•"/>
              <a:tabLst>
                <a:tab pos="523621" algn="l"/>
              </a:tabLst>
            </a:pPr>
            <a:r>
              <a:rPr lang="en-US" sz="2554" spc="-11" dirty="0">
                <a:solidFill>
                  <a:schemeClr val="tx2"/>
                </a:solidFill>
              </a:rPr>
              <a:t>If</a:t>
            </a:r>
            <a:r>
              <a:rPr lang="en-US" sz="2554" spc="-106" dirty="0">
                <a:solidFill>
                  <a:schemeClr val="tx2"/>
                </a:solidFill>
              </a:rPr>
              <a:t> </a:t>
            </a:r>
            <a:r>
              <a:rPr lang="en-US" sz="2554" spc="-223" dirty="0">
                <a:solidFill>
                  <a:schemeClr val="tx2"/>
                </a:solidFill>
              </a:rPr>
              <a:t>income</a:t>
            </a:r>
            <a:r>
              <a:rPr lang="en-US" sz="2554" spc="-96" dirty="0">
                <a:solidFill>
                  <a:schemeClr val="tx2"/>
                </a:solidFill>
              </a:rPr>
              <a:t> </a:t>
            </a:r>
            <a:r>
              <a:rPr lang="en-US" sz="2554" spc="-229" dirty="0">
                <a:solidFill>
                  <a:schemeClr val="tx2"/>
                </a:solidFill>
              </a:rPr>
              <a:t>exceeds</a:t>
            </a:r>
            <a:r>
              <a:rPr lang="en-US" sz="2554" spc="-96" dirty="0">
                <a:solidFill>
                  <a:schemeClr val="tx2"/>
                </a:solidFill>
              </a:rPr>
              <a:t> </a:t>
            </a:r>
            <a:r>
              <a:rPr lang="en-US" sz="2554" spc="-154" dirty="0">
                <a:solidFill>
                  <a:schemeClr val="tx2"/>
                </a:solidFill>
              </a:rPr>
              <a:t>this</a:t>
            </a:r>
            <a:r>
              <a:rPr lang="en-US" sz="2554" spc="-90" dirty="0">
                <a:solidFill>
                  <a:schemeClr val="tx2"/>
                </a:solidFill>
              </a:rPr>
              <a:t> </a:t>
            </a:r>
            <a:r>
              <a:rPr lang="en-US" sz="2554" spc="-128" dirty="0">
                <a:solidFill>
                  <a:schemeClr val="tx2"/>
                </a:solidFill>
              </a:rPr>
              <a:t>limit,</a:t>
            </a:r>
            <a:r>
              <a:rPr lang="en-US" sz="2554" spc="-11" dirty="0">
                <a:solidFill>
                  <a:schemeClr val="tx2"/>
                </a:solidFill>
              </a:rPr>
              <a:t> </a:t>
            </a:r>
            <a:r>
              <a:rPr lang="en-US" sz="2554" spc="-90" dirty="0">
                <a:solidFill>
                  <a:schemeClr val="tx2"/>
                </a:solidFill>
              </a:rPr>
              <a:t>applicants</a:t>
            </a:r>
            <a:r>
              <a:rPr lang="en-US" sz="2554" spc="-207" dirty="0">
                <a:solidFill>
                  <a:schemeClr val="tx2"/>
                </a:solidFill>
              </a:rPr>
              <a:t> </a:t>
            </a:r>
            <a:r>
              <a:rPr lang="en-US" sz="2554" spc="-160" dirty="0">
                <a:solidFill>
                  <a:schemeClr val="tx2"/>
                </a:solidFill>
              </a:rPr>
              <a:t>are</a:t>
            </a:r>
            <a:r>
              <a:rPr lang="en-US" sz="2554" spc="-202" dirty="0">
                <a:solidFill>
                  <a:schemeClr val="tx2"/>
                </a:solidFill>
              </a:rPr>
              <a:t> </a:t>
            </a:r>
            <a:r>
              <a:rPr lang="en-US" sz="2554" spc="-11" dirty="0">
                <a:solidFill>
                  <a:schemeClr val="tx2"/>
                </a:solidFill>
              </a:rPr>
              <a:t>denied— </a:t>
            </a:r>
            <a:r>
              <a:rPr lang="en-US" sz="2554" spc="-149" dirty="0">
                <a:solidFill>
                  <a:schemeClr val="tx2"/>
                </a:solidFill>
              </a:rPr>
              <a:t>even</a:t>
            </a:r>
            <a:r>
              <a:rPr lang="en-US" sz="2554" spc="-197" dirty="0">
                <a:solidFill>
                  <a:schemeClr val="tx2"/>
                </a:solidFill>
              </a:rPr>
              <a:t> </a:t>
            </a:r>
            <a:r>
              <a:rPr lang="en-US" sz="2554" spc="74" dirty="0">
                <a:solidFill>
                  <a:schemeClr val="tx2"/>
                </a:solidFill>
              </a:rPr>
              <a:t>if</a:t>
            </a:r>
            <a:r>
              <a:rPr lang="en-US" sz="2554" spc="-192" dirty="0">
                <a:solidFill>
                  <a:schemeClr val="tx2"/>
                </a:solidFill>
              </a:rPr>
              <a:t> </a:t>
            </a:r>
            <a:r>
              <a:rPr lang="en-US" sz="2554" spc="-69" dirty="0">
                <a:solidFill>
                  <a:schemeClr val="tx2"/>
                </a:solidFill>
              </a:rPr>
              <a:t>they</a:t>
            </a:r>
            <a:r>
              <a:rPr lang="en-US" sz="2554" spc="-197" dirty="0">
                <a:solidFill>
                  <a:schemeClr val="tx2"/>
                </a:solidFill>
              </a:rPr>
              <a:t> </a:t>
            </a:r>
            <a:r>
              <a:rPr lang="en-US" sz="2554" spc="-165" dirty="0">
                <a:solidFill>
                  <a:schemeClr val="tx2"/>
                </a:solidFill>
              </a:rPr>
              <a:t>have</a:t>
            </a:r>
            <a:r>
              <a:rPr lang="en-US" sz="2554" spc="-192" dirty="0">
                <a:solidFill>
                  <a:schemeClr val="tx2"/>
                </a:solidFill>
              </a:rPr>
              <a:t> </a:t>
            </a:r>
            <a:r>
              <a:rPr lang="en-US" sz="2554" spc="-133" dirty="0">
                <a:solidFill>
                  <a:schemeClr val="tx2"/>
                </a:solidFill>
              </a:rPr>
              <a:t>no</a:t>
            </a:r>
            <a:r>
              <a:rPr lang="en-US" sz="2554" spc="-197" dirty="0">
                <a:solidFill>
                  <a:schemeClr val="tx2"/>
                </a:solidFill>
              </a:rPr>
              <a:t> </a:t>
            </a:r>
            <a:r>
              <a:rPr lang="en-US" sz="2554" spc="-11" dirty="0">
                <a:solidFill>
                  <a:schemeClr val="tx2"/>
                </a:solidFill>
              </a:rPr>
              <a:t>assets.</a:t>
            </a:r>
            <a:endParaRPr lang="en-US" sz="2554" dirty="0">
              <a:solidFill>
                <a:schemeClr val="tx2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 algn="r">
              <a:lnSpc>
                <a:spcPts val="1455"/>
              </a:lnSpc>
              <a:spcAft>
                <a:spcPts val="638"/>
              </a:spcAft>
            </a:pPr>
            <a:fld id="{81D60167-4931-47E6-BA6A-407CBD079E47}" type="slidenum">
              <a:rPr lang="en-US" spc="-50" smtClean="0"/>
              <a:pPr marL="116205" algn="r">
                <a:lnSpc>
                  <a:spcPts val="1455"/>
                </a:lnSpc>
                <a:spcAft>
                  <a:spcPts val="638"/>
                </a:spcAft>
              </a:pPr>
              <a:t>20</a:t>
            </a:fld>
            <a:endParaRPr lang="en-US" sz="1277" spc="-27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55"/>
              </a:lnSpc>
            </a:pPr>
            <a:fld id="{81D60167-4931-47E6-BA6A-407CBD079E47}" type="slidenum">
              <a:rPr lang="en-US" spc="-50" smtClean="0"/>
              <a:pPr marL="116205">
                <a:lnSpc>
                  <a:spcPts val="1455"/>
                </a:lnSpc>
              </a:pPr>
              <a:t>21</a:t>
            </a:fld>
            <a:endParaRPr spc="-27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74" y="674995"/>
            <a:ext cx="8859320" cy="897861"/>
          </a:xfrm>
          <a:prstGeom prst="rect">
            <a:avLst/>
          </a:prstGeom>
        </p:spPr>
        <p:txBody>
          <a:bodyPr vert="horz" wrap="square" lIns="0" tIns="13513" rIns="0" bIns="0" rtlCol="0" anchor="ctr">
            <a:spAutoFit/>
          </a:bodyPr>
          <a:lstStyle/>
          <a:p>
            <a:pPr marL="13513">
              <a:lnSpc>
                <a:spcPct val="100000"/>
              </a:lnSpc>
              <a:spcBef>
                <a:spcPts val="106"/>
              </a:spcBef>
            </a:pPr>
            <a:r>
              <a:rPr spc="-90" dirty="0"/>
              <a:t>The</a:t>
            </a:r>
            <a:r>
              <a:rPr spc="-404" dirty="0"/>
              <a:t> </a:t>
            </a:r>
            <a:r>
              <a:rPr dirty="0"/>
              <a:t>Solution</a:t>
            </a:r>
            <a:r>
              <a:rPr sz="5746" dirty="0"/>
              <a:t>:</a:t>
            </a:r>
            <a:r>
              <a:rPr sz="5746" spc="-330" dirty="0"/>
              <a:t> </a:t>
            </a:r>
            <a:r>
              <a:rPr spc="80" dirty="0"/>
              <a:t>Miller</a:t>
            </a:r>
            <a:r>
              <a:rPr spc="-399" dirty="0"/>
              <a:t> </a:t>
            </a:r>
            <a:r>
              <a:rPr spc="53" dirty="0"/>
              <a:t>Trusts</a:t>
            </a:r>
            <a:endParaRPr sz="5746"/>
          </a:p>
        </p:txBody>
      </p:sp>
      <p:sp>
        <p:nvSpPr>
          <p:cNvPr id="3" name="object 3"/>
          <p:cNvSpPr txBox="1"/>
          <p:nvPr/>
        </p:nvSpPr>
        <p:spPr>
          <a:xfrm>
            <a:off x="1426574" y="1611072"/>
            <a:ext cx="9019452" cy="3348036"/>
          </a:xfrm>
          <a:prstGeom prst="rect">
            <a:avLst/>
          </a:prstGeom>
        </p:spPr>
        <p:txBody>
          <a:bodyPr vert="horz" wrap="square" lIns="0" tIns="118241" rIns="0" bIns="0" rtlCol="0">
            <a:spAutoFit/>
          </a:bodyPr>
          <a:lstStyle/>
          <a:p>
            <a:pPr marL="13513">
              <a:spcBef>
                <a:spcPts val="931"/>
              </a:spcBef>
            </a:pPr>
            <a:r>
              <a:rPr sz="3671" spc="-37" dirty="0">
                <a:latin typeface="Microsoft Sans Serif"/>
                <a:cs typeface="Microsoft Sans Serif"/>
              </a:rPr>
              <a:t>(</a:t>
            </a:r>
            <a:r>
              <a:rPr sz="3777" spc="-37" dirty="0">
                <a:latin typeface="Microsoft Sans Serif"/>
                <a:cs typeface="Microsoft Sans Serif"/>
              </a:rPr>
              <a:t>a</a:t>
            </a:r>
            <a:r>
              <a:rPr sz="3671" spc="-37" dirty="0">
                <a:latin typeface="Microsoft Sans Serif"/>
                <a:cs typeface="Microsoft Sans Serif"/>
              </a:rPr>
              <a:t>.</a:t>
            </a:r>
            <a:r>
              <a:rPr sz="3777" spc="-37" dirty="0">
                <a:latin typeface="Microsoft Sans Serif"/>
                <a:cs typeface="Microsoft Sans Serif"/>
              </a:rPr>
              <a:t>k</a:t>
            </a:r>
            <a:r>
              <a:rPr sz="3671" spc="-37" dirty="0">
                <a:latin typeface="Microsoft Sans Serif"/>
                <a:cs typeface="Microsoft Sans Serif"/>
              </a:rPr>
              <a:t>.</a:t>
            </a:r>
            <a:r>
              <a:rPr sz="3777" spc="-37" dirty="0">
                <a:latin typeface="Microsoft Sans Serif"/>
                <a:cs typeface="Microsoft Sans Serif"/>
              </a:rPr>
              <a:t>a</a:t>
            </a:r>
            <a:r>
              <a:rPr sz="3671" spc="-37" dirty="0">
                <a:latin typeface="Microsoft Sans Serif"/>
                <a:cs typeface="Microsoft Sans Serif"/>
              </a:rPr>
              <a:t>.</a:t>
            </a:r>
            <a:r>
              <a:rPr sz="3671" spc="-192" dirty="0">
                <a:latin typeface="Microsoft Sans Serif"/>
                <a:cs typeface="Microsoft Sans Serif"/>
              </a:rPr>
              <a:t> </a:t>
            </a:r>
            <a:r>
              <a:rPr sz="3777" spc="-53" dirty="0">
                <a:latin typeface="Microsoft Sans Serif"/>
                <a:cs typeface="Microsoft Sans Serif"/>
              </a:rPr>
              <a:t>Qualified</a:t>
            </a:r>
            <a:r>
              <a:rPr sz="3777" spc="-149" dirty="0">
                <a:latin typeface="Microsoft Sans Serif"/>
                <a:cs typeface="Microsoft Sans Serif"/>
              </a:rPr>
              <a:t> </a:t>
            </a:r>
            <a:r>
              <a:rPr sz="3777" spc="-90" dirty="0">
                <a:latin typeface="Microsoft Sans Serif"/>
                <a:cs typeface="Microsoft Sans Serif"/>
              </a:rPr>
              <a:t>Income</a:t>
            </a:r>
            <a:r>
              <a:rPr sz="3777" spc="-149" dirty="0">
                <a:latin typeface="Microsoft Sans Serif"/>
                <a:cs typeface="Microsoft Sans Serif"/>
              </a:rPr>
              <a:t> </a:t>
            </a:r>
            <a:r>
              <a:rPr sz="3777" spc="-11" dirty="0">
                <a:latin typeface="Microsoft Sans Serif"/>
                <a:cs typeface="Microsoft Sans Serif"/>
              </a:rPr>
              <a:t>Trusts</a:t>
            </a:r>
            <a:r>
              <a:rPr sz="3671" spc="-11" dirty="0">
                <a:latin typeface="Microsoft Sans Serif"/>
                <a:cs typeface="Microsoft Sans Serif"/>
              </a:rPr>
              <a:t>)</a:t>
            </a:r>
            <a:endParaRPr sz="3671" dirty="0">
              <a:latin typeface="Microsoft Sans Serif"/>
              <a:cs typeface="Microsoft Sans Serif"/>
            </a:endParaRPr>
          </a:p>
          <a:p>
            <a:pPr marL="499974" marR="647263" indent="-486461">
              <a:lnSpc>
                <a:spcPct val="76900"/>
              </a:lnSpc>
              <a:spcBef>
                <a:spcPts val="1607"/>
              </a:spcBef>
              <a:buFont typeface="Arial" panose="020B0604020202020204" pitchFamily="34" charset="0"/>
              <a:buChar char="•"/>
            </a:pPr>
            <a:r>
              <a:rPr sz="3245" spc="-186" dirty="0">
                <a:latin typeface="Microsoft Sans Serif"/>
                <a:cs typeface="Microsoft Sans Serif"/>
              </a:rPr>
              <a:t>Medicaid</a:t>
            </a:r>
            <a:r>
              <a:rPr sz="3245" spc="-80" dirty="0">
                <a:latin typeface="Microsoft Sans Serif"/>
                <a:cs typeface="Microsoft Sans Serif"/>
              </a:rPr>
              <a:t> </a:t>
            </a:r>
            <a:r>
              <a:rPr sz="3245" spc="-202" dirty="0">
                <a:latin typeface="Microsoft Sans Serif"/>
                <a:cs typeface="Microsoft Sans Serif"/>
              </a:rPr>
              <a:t>allows</a:t>
            </a:r>
            <a:r>
              <a:rPr sz="3245" spc="-85" dirty="0">
                <a:latin typeface="Microsoft Sans Serif"/>
                <a:cs typeface="Microsoft Sans Serif"/>
              </a:rPr>
              <a:t> </a:t>
            </a:r>
            <a:r>
              <a:rPr sz="3245" spc="-229" dirty="0">
                <a:latin typeface="Microsoft Sans Serif"/>
                <a:cs typeface="Microsoft Sans Serif"/>
              </a:rPr>
              <a:t>excess</a:t>
            </a:r>
            <a:r>
              <a:rPr sz="3245" spc="-85" dirty="0">
                <a:latin typeface="Microsoft Sans Serif"/>
                <a:cs typeface="Microsoft Sans Serif"/>
              </a:rPr>
              <a:t> </a:t>
            </a:r>
            <a:r>
              <a:rPr sz="3245" spc="-223" dirty="0">
                <a:latin typeface="Microsoft Sans Serif"/>
                <a:cs typeface="Microsoft Sans Serif"/>
              </a:rPr>
              <a:t>income</a:t>
            </a:r>
            <a:r>
              <a:rPr sz="3245" spc="-85" dirty="0">
                <a:latin typeface="Microsoft Sans Serif"/>
                <a:cs typeface="Microsoft Sans Serif"/>
              </a:rPr>
              <a:t> </a:t>
            </a:r>
            <a:r>
              <a:rPr sz="3245" spc="-138" dirty="0">
                <a:latin typeface="Microsoft Sans Serif"/>
                <a:cs typeface="Microsoft Sans Serif"/>
              </a:rPr>
              <a:t>to</a:t>
            </a:r>
            <a:r>
              <a:rPr sz="3245" spc="-90" dirty="0">
                <a:latin typeface="Microsoft Sans Serif"/>
                <a:cs typeface="Microsoft Sans Serif"/>
              </a:rPr>
              <a:t> </a:t>
            </a:r>
            <a:r>
              <a:rPr sz="3245" spc="-217" dirty="0">
                <a:latin typeface="Microsoft Sans Serif"/>
                <a:cs typeface="Microsoft Sans Serif"/>
              </a:rPr>
              <a:t>be</a:t>
            </a:r>
            <a:r>
              <a:rPr sz="3245" spc="-85" dirty="0">
                <a:latin typeface="Microsoft Sans Serif"/>
                <a:cs typeface="Microsoft Sans Serif"/>
              </a:rPr>
              <a:t> </a:t>
            </a:r>
            <a:r>
              <a:rPr sz="3245" spc="-192" dirty="0">
                <a:latin typeface="Microsoft Sans Serif"/>
                <a:cs typeface="Microsoft Sans Serif"/>
              </a:rPr>
              <a:t>placed</a:t>
            </a:r>
            <a:r>
              <a:rPr sz="3245" spc="-85" dirty="0">
                <a:latin typeface="Microsoft Sans Serif"/>
                <a:cs typeface="Microsoft Sans Serif"/>
              </a:rPr>
              <a:t> </a:t>
            </a:r>
            <a:r>
              <a:rPr sz="3245" spc="-176" dirty="0">
                <a:latin typeface="Microsoft Sans Serif"/>
                <a:cs typeface="Microsoft Sans Serif"/>
              </a:rPr>
              <a:t>in</a:t>
            </a:r>
            <a:r>
              <a:rPr sz="3245" spc="-85" dirty="0">
                <a:latin typeface="Microsoft Sans Serif"/>
                <a:cs typeface="Microsoft Sans Serif"/>
              </a:rPr>
              <a:t> </a:t>
            </a:r>
            <a:r>
              <a:rPr sz="3245" spc="-362" dirty="0">
                <a:latin typeface="Microsoft Sans Serif"/>
                <a:cs typeface="Microsoft Sans Serif"/>
              </a:rPr>
              <a:t>a </a:t>
            </a:r>
            <a:r>
              <a:rPr sz="3192" spc="-74" dirty="0">
                <a:latin typeface="Microsoft Sans Serif"/>
                <a:cs typeface="Microsoft Sans Serif"/>
              </a:rPr>
              <a:t>Miller</a:t>
            </a:r>
            <a:r>
              <a:rPr sz="3192" spc="-170" dirty="0">
                <a:latin typeface="Microsoft Sans Serif"/>
                <a:cs typeface="Microsoft Sans Serif"/>
              </a:rPr>
              <a:t> </a:t>
            </a:r>
            <a:r>
              <a:rPr sz="3192" spc="-11" dirty="0">
                <a:latin typeface="Microsoft Sans Serif"/>
                <a:cs typeface="Microsoft Sans Serif"/>
              </a:rPr>
              <a:t>Trust</a:t>
            </a:r>
            <a:r>
              <a:rPr sz="2926" spc="-11" dirty="0">
                <a:latin typeface="Microsoft Sans Serif"/>
                <a:cs typeface="Microsoft Sans Serif"/>
              </a:rPr>
              <a:t>.</a:t>
            </a:r>
            <a:endParaRPr sz="2926" dirty="0">
              <a:latin typeface="Microsoft Sans Serif"/>
              <a:cs typeface="Microsoft Sans Serif"/>
            </a:endParaRPr>
          </a:p>
          <a:p>
            <a:pPr marL="499974" marR="576321" indent="-486461">
              <a:lnSpc>
                <a:spcPct val="76900"/>
              </a:lnSpc>
              <a:spcBef>
                <a:spcPts val="606"/>
              </a:spcBef>
              <a:buFont typeface="Arial" panose="020B0604020202020204" pitchFamily="34" charset="0"/>
              <a:buChar char="•"/>
            </a:pPr>
            <a:r>
              <a:rPr sz="3245" spc="-277" dirty="0">
                <a:latin typeface="Microsoft Sans Serif"/>
                <a:cs typeface="Microsoft Sans Serif"/>
              </a:rPr>
              <a:t>Funds</a:t>
            </a:r>
            <a:r>
              <a:rPr sz="3245" spc="-80" dirty="0">
                <a:latin typeface="Microsoft Sans Serif"/>
                <a:cs typeface="Microsoft Sans Serif"/>
              </a:rPr>
              <a:t> </a:t>
            </a:r>
            <a:r>
              <a:rPr sz="3245" spc="-176" dirty="0">
                <a:latin typeface="Microsoft Sans Serif"/>
                <a:cs typeface="Microsoft Sans Serif"/>
              </a:rPr>
              <a:t>in</a:t>
            </a:r>
            <a:r>
              <a:rPr sz="3245" spc="-80" dirty="0">
                <a:latin typeface="Microsoft Sans Serif"/>
                <a:cs typeface="Microsoft Sans Serif"/>
              </a:rPr>
              <a:t> </a:t>
            </a:r>
            <a:r>
              <a:rPr sz="3245" spc="-186" dirty="0">
                <a:latin typeface="Microsoft Sans Serif"/>
                <a:cs typeface="Microsoft Sans Serif"/>
              </a:rPr>
              <a:t>the</a:t>
            </a:r>
            <a:r>
              <a:rPr sz="3245" spc="-80" dirty="0">
                <a:latin typeface="Microsoft Sans Serif"/>
                <a:cs typeface="Microsoft Sans Serif"/>
              </a:rPr>
              <a:t> </a:t>
            </a:r>
            <a:r>
              <a:rPr sz="3245" spc="-133" dirty="0">
                <a:latin typeface="Microsoft Sans Serif"/>
                <a:cs typeface="Microsoft Sans Serif"/>
              </a:rPr>
              <a:t>trust</a:t>
            </a:r>
            <a:r>
              <a:rPr sz="3245" spc="-80" dirty="0">
                <a:latin typeface="Microsoft Sans Serif"/>
                <a:cs typeface="Microsoft Sans Serif"/>
              </a:rPr>
              <a:t> </a:t>
            </a:r>
            <a:r>
              <a:rPr sz="3192" spc="-128" dirty="0">
                <a:latin typeface="Microsoft Sans Serif"/>
                <a:cs typeface="Microsoft Sans Serif"/>
              </a:rPr>
              <a:t>do</a:t>
            </a:r>
            <a:r>
              <a:rPr sz="3192" spc="-192" dirty="0">
                <a:latin typeface="Microsoft Sans Serif"/>
                <a:cs typeface="Microsoft Sans Serif"/>
              </a:rPr>
              <a:t> </a:t>
            </a:r>
            <a:r>
              <a:rPr sz="3192" spc="-69" dirty="0">
                <a:latin typeface="Microsoft Sans Serif"/>
                <a:cs typeface="Microsoft Sans Serif"/>
              </a:rPr>
              <a:t>not</a:t>
            </a:r>
            <a:r>
              <a:rPr sz="3192" spc="-192" dirty="0">
                <a:latin typeface="Microsoft Sans Serif"/>
                <a:cs typeface="Microsoft Sans Serif"/>
              </a:rPr>
              <a:t> </a:t>
            </a:r>
            <a:r>
              <a:rPr sz="3192" spc="-74" dirty="0">
                <a:latin typeface="Microsoft Sans Serif"/>
                <a:cs typeface="Microsoft Sans Serif"/>
              </a:rPr>
              <a:t>count</a:t>
            </a:r>
            <a:r>
              <a:rPr sz="3192" spc="-192" dirty="0">
                <a:latin typeface="Microsoft Sans Serif"/>
                <a:cs typeface="Microsoft Sans Serif"/>
              </a:rPr>
              <a:t> </a:t>
            </a:r>
            <a:r>
              <a:rPr sz="3192" spc="-112" dirty="0">
                <a:latin typeface="Microsoft Sans Serif"/>
                <a:cs typeface="Microsoft Sans Serif"/>
              </a:rPr>
              <a:t>against</a:t>
            </a:r>
            <a:r>
              <a:rPr sz="3192" spc="-192" dirty="0">
                <a:latin typeface="Microsoft Sans Serif"/>
                <a:cs typeface="Microsoft Sans Serif"/>
              </a:rPr>
              <a:t> </a:t>
            </a:r>
            <a:r>
              <a:rPr sz="3192" spc="-48" dirty="0">
                <a:latin typeface="Microsoft Sans Serif"/>
                <a:cs typeface="Microsoft Sans Serif"/>
              </a:rPr>
              <a:t>Medicaid </a:t>
            </a:r>
            <a:r>
              <a:rPr sz="3192" spc="-11" dirty="0">
                <a:latin typeface="Microsoft Sans Serif"/>
                <a:cs typeface="Microsoft Sans Serif"/>
              </a:rPr>
              <a:t>eligibility</a:t>
            </a:r>
            <a:r>
              <a:rPr sz="2926" spc="-11" dirty="0">
                <a:latin typeface="Microsoft Sans Serif"/>
                <a:cs typeface="Microsoft Sans Serif"/>
              </a:rPr>
              <a:t>.</a:t>
            </a:r>
            <a:endParaRPr sz="2926" dirty="0">
              <a:latin typeface="Microsoft Sans Serif"/>
              <a:cs typeface="Microsoft Sans Serif"/>
            </a:endParaRPr>
          </a:p>
          <a:p>
            <a:pPr marL="499974" marR="5405" indent="-486461">
              <a:lnSpc>
                <a:spcPct val="76900"/>
              </a:lnSpc>
              <a:spcBef>
                <a:spcPts val="612"/>
              </a:spcBef>
              <a:buFont typeface="Arial" panose="020B0604020202020204" pitchFamily="34" charset="0"/>
              <a:buChar char="•"/>
            </a:pPr>
            <a:r>
              <a:rPr sz="3245" spc="-261" dirty="0">
                <a:latin typeface="Microsoft Sans Serif"/>
                <a:cs typeface="Microsoft Sans Serif"/>
              </a:rPr>
              <a:t>The</a:t>
            </a:r>
            <a:r>
              <a:rPr sz="3245" spc="-74" dirty="0">
                <a:latin typeface="Microsoft Sans Serif"/>
                <a:cs typeface="Microsoft Sans Serif"/>
              </a:rPr>
              <a:t> </a:t>
            </a:r>
            <a:r>
              <a:rPr sz="3245" spc="-176" dirty="0">
                <a:latin typeface="Microsoft Sans Serif"/>
                <a:cs typeface="Microsoft Sans Serif"/>
              </a:rPr>
              <a:t>applicant</a:t>
            </a:r>
            <a:r>
              <a:rPr sz="3245" spc="-74" dirty="0">
                <a:latin typeface="Microsoft Sans Serif"/>
                <a:cs typeface="Microsoft Sans Serif"/>
              </a:rPr>
              <a:t> </a:t>
            </a:r>
            <a:r>
              <a:rPr sz="3245" spc="-117" dirty="0">
                <a:latin typeface="Microsoft Sans Serif"/>
                <a:cs typeface="Microsoft Sans Serif"/>
              </a:rPr>
              <a:t>still</a:t>
            </a:r>
            <a:r>
              <a:rPr sz="3245" spc="-80" dirty="0">
                <a:latin typeface="Microsoft Sans Serif"/>
                <a:cs typeface="Microsoft Sans Serif"/>
              </a:rPr>
              <a:t> </a:t>
            </a:r>
            <a:r>
              <a:rPr sz="3245" spc="-217" dirty="0">
                <a:latin typeface="Microsoft Sans Serif"/>
                <a:cs typeface="Microsoft Sans Serif"/>
              </a:rPr>
              <a:t>pays</a:t>
            </a:r>
            <a:r>
              <a:rPr sz="3245" spc="-74" dirty="0">
                <a:latin typeface="Microsoft Sans Serif"/>
                <a:cs typeface="Microsoft Sans Serif"/>
              </a:rPr>
              <a:t> </a:t>
            </a:r>
            <a:r>
              <a:rPr sz="3245" spc="-223" dirty="0">
                <a:latin typeface="Microsoft Sans Serif"/>
                <a:cs typeface="Microsoft Sans Serif"/>
              </a:rPr>
              <a:t>income</a:t>
            </a:r>
            <a:r>
              <a:rPr sz="3245" spc="-80" dirty="0">
                <a:latin typeface="Microsoft Sans Serif"/>
                <a:cs typeface="Microsoft Sans Serif"/>
              </a:rPr>
              <a:t> </a:t>
            </a:r>
            <a:r>
              <a:rPr sz="3245" spc="-138" dirty="0">
                <a:latin typeface="Microsoft Sans Serif"/>
                <a:cs typeface="Microsoft Sans Serif"/>
              </a:rPr>
              <a:t>to</a:t>
            </a:r>
            <a:r>
              <a:rPr sz="3245" spc="-74" dirty="0">
                <a:latin typeface="Microsoft Sans Serif"/>
                <a:cs typeface="Microsoft Sans Serif"/>
              </a:rPr>
              <a:t> </a:t>
            </a:r>
            <a:r>
              <a:rPr sz="3245" spc="-186" dirty="0">
                <a:latin typeface="Microsoft Sans Serif"/>
                <a:cs typeface="Microsoft Sans Serif"/>
              </a:rPr>
              <a:t>the</a:t>
            </a:r>
            <a:r>
              <a:rPr sz="3245" spc="-80" dirty="0">
                <a:latin typeface="Microsoft Sans Serif"/>
                <a:cs typeface="Microsoft Sans Serif"/>
              </a:rPr>
              <a:t> </a:t>
            </a:r>
            <a:r>
              <a:rPr sz="3192" spc="-85" dirty="0">
                <a:latin typeface="Microsoft Sans Serif"/>
                <a:cs typeface="Microsoft Sans Serif"/>
              </a:rPr>
              <a:t>nursing</a:t>
            </a:r>
            <a:r>
              <a:rPr sz="3192" spc="-192" dirty="0">
                <a:latin typeface="Microsoft Sans Serif"/>
                <a:cs typeface="Microsoft Sans Serif"/>
              </a:rPr>
              <a:t> </a:t>
            </a:r>
            <a:r>
              <a:rPr sz="3192" spc="-48" dirty="0">
                <a:latin typeface="Microsoft Sans Serif"/>
                <a:cs typeface="Microsoft Sans Serif"/>
              </a:rPr>
              <a:t>home</a:t>
            </a:r>
            <a:r>
              <a:rPr sz="2926" spc="-48" dirty="0">
                <a:latin typeface="Microsoft Sans Serif"/>
                <a:cs typeface="Microsoft Sans Serif"/>
              </a:rPr>
              <a:t>, </a:t>
            </a:r>
            <a:r>
              <a:rPr sz="3192" spc="-121" dirty="0">
                <a:latin typeface="Microsoft Sans Serif"/>
                <a:cs typeface="Microsoft Sans Serif"/>
              </a:rPr>
              <a:t>minus</a:t>
            </a:r>
            <a:r>
              <a:rPr sz="3192" spc="-181" dirty="0">
                <a:latin typeface="Microsoft Sans Serif"/>
                <a:cs typeface="Microsoft Sans Serif"/>
              </a:rPr>
              <a:t> </a:t>
            </a:r>
            <a:r>
              <a:rPr sz="3192" spc="-117" dirty="0">
                <a:latin typeface="Microsoft Sans Serif"/>
                <a:cs typeface="Microsoft Sans Serif"/>
              </a:rPr>
              <a:t>allowed</a:t>
            </a:r>
            <a:r>
              <a:rPr sz="3192" spc="-181" dirty="0">
                <a:latin typeface="Microsoft Sans Serif"/>
                <a:cs typeface="Microsoft Sans Serif"/>
              </a:rPr>
              <a:t> </a:t>
            </a:r>
            <a:r>
              <a:rPr sz="3192" spc="-11" dirty="0">
                <a:latin typeface="Microsoft Sans Serif"/>
                <a:cs typeface="Microsoft Sans Serif"/>
              </a:rPr>
              <a:t>deductions</a:t>
            </a:r>
            <a:r>
              <a:rPr sz="2926" spc="-11" dirty="0">
                <a:latin typeface="Microsoft Sans Serif"/>
                <a:cs typeface="Microsoft Sans Serif"/>
              </a:rPr>
              <a:t>.</a:t>
            </a:r>
            <a:endParaRPr sz="2926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55"/>
              </a:lnSpc>
            </a:pPr>
            <a:fld id="{81D60167-4931-47E6-BA6A-407CBD079E47}" type="slidenum">
              <a:rPr lang="en-US" spc="-50" smtClean="0"/>
              <a:pPr marL="116205">
                <a:lnSpc>
                  <a:spcPts val="1455"/>
                </a:lnSpc>
              </a:pPr>
              <a:t>22</a:t>
            </a:fld>
            <a:endParaRPr spc="-27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74" y="648402"/>
            <a:ext cx="8139737" cy="1680768"/>
          </a:xfrm>
          <a:prstGeom prst="rect">
            <a:avLst/>
          </a:prstGeom>
        </p:spPr>
        <p:txBody>
          <a:bodyPr vert="horz" wrap="square" lIns="0" tIns="13513" rIns="0" bIns="0" rtlCol="0" anchor="ctr">
            <a:spAutoFit/>
          </a:bodyPr>
          <a:lstStyle/>
          <a:p>
            <a:pPr marL="13513">
              <a:lnSpc>
                <a:spcPts val="6480"/>
              </a:lnSpc>
              <a:spcBef>
                <a:spcPts val="106"/>
              </a:spcBef>
            </a:pPr>
            <a:r>
              <a:rPr dirty="0"/>
              <a:t>What</a:t>
            </a:r>
            <a:r>
              <a:rPr spc="-515" dirty="0"/>
              <a:t> </a:t>
            </a:r>
            <a:r>
              <a:rPr spc="112" dirty="0"/>
              <a:t>is</a:t>
            </a:r>
            <a:r>
              <a:rPr spc="-515" dirty="0"/>
              <a:t> </a:t>
            </a:r>
            <a:r>
              <a:rPr spc="-239" dirty="0"/>
              <a:t>a</a:t>
            </a:r>
            <a:r>
              <a:rPr spc="-511" dirty="0"/>
              <a:t> </a:t>
            </a:r>
            <a:r>
              <a:rPr spc="80" dirty="0"/>
              <a:t>Miller</a:t>
            </a:r>
            <a:r>
              <a:rPr spc="-515" dirty="0"/>
              <a:t> </a:t>
            </a:r>
            <a:r>
              <a:rPr spc="-11" dirty="0"/>
              <a:t>Trust</a:t>
            </a:r>
            <a:r>
              <a:rPr sz="5746" spc="-11" dirty="0"/>
              <a:t>?</a:t>
            </a:r>
            <a:endParaRPr sz="5746" dirty="0"/>
          </a:p>
          <a:p>
            <a:pPr marL="13513">
              <a:lnSpc>
                <a:spcPts val="6480"/>
              </a:lnSpc>
            </a:pPr>
            <a:r>
              <a:rPr sz="5746" spc="612" dirty="0"/>
              <a:t> </a:t>
            </a:r>
            <a:r>
              <a:rPr dirty="0"/>
              <a:t>Qualified</a:t>
            </a:r>
            <a:r>
              <a:rPr spc="-500" dirty="0"/>
              <a:t> </a:t>
            </a:r>
            <a:r>
              <a:rPr spc="-74" dirty="0"/>
              <a:t>Income</a:t>
            </a:r>
            <a:r>
              <a:rPr spc="-495" dirty="0"/>
              <a:t> </a:t>
            </a:r>
            <a:r>
              <a:rPr spc="64" dirty="0"/>
              <a:t>Trust</a:t>
            </a:r>
            <a:endParaRPr sz="5746" dirty="0"/>
          </a:p>
        </p:txBody>
      </p:sp>
      <p:sp>
        <p:nvSpPr>
          <p:cNvPr id="3" name="object 3"/>
          <p:cNvSpPr txBox="1"/>
          <p:nvPr/>
        </p:nvSpPr>
        <p:spPr>
          <a:xfrm>
            <a:off x="1426574" y="2223367"/>
            <a:ext cx="8445813" cy="1069739"/>
          </a:xfrm>
          <a:prstGeom prst="rect">
            <a:avLst/>
          </a:prstGeom>
        </p:spPr>
        <p:txBody>
          <a:bodyPr vert="horz" wrap="square" lIns="0" tIns="119593" rIns="0" bIns="0" rtlCol="0">
            <a:spAutoFit/>
          </a:bodyPr>
          <a:lstStyle/>
          <a:p>
            <a:pPr marL="13513" marR="5405">
              <a:lnSpc>
                <a:spcPts val="3671"/>
              </a:lnSpc>
              <a:spcBef>
                <a:spcPts val="942"/>
              </a:spcBef>
            </a:pPr>
            <a:r>
              <a:rPr sz="3777" spc="-112" dirty="0">
                <a:latin typeface="Microsoft Sans Serif"/>
                <a:cs typeface="Microsoft Sans Serif"/>
              </a:rPr>
              <a:t>The</a:t>
            </a:r>
            <a:r>
              <a:rPr sz="3777" spc="-138" dirty="0">
                <a:latin typeface="Microsoft Sans Serif"/>
                <a:cs typeface="Microsoft Sans Serif"/>
              </a:rPr>
              <a:t> </a:t>
            </a:r>
            <a:r>
              <a:rPr sz="3777" spc="-117" dirty="0">
                <a:latin typeface="Microsoft Sans Serif"/>
                <a:cs typeface="Microsoft Sans Serif"/>
              </a:rPr>
              <a:t>Legal</a:t>
            </a:r>
            <a:r>
              <a:rPr sz="3777" spc="-133" dirty="0">
                <a:latin typeface="Microsoft Sans Serif"/>
                <a:cs typeface="Microsoft Sans Serif"/>
              </a:rPr>
              <a:t> </a:t>
            </a:r>
            <a:r>
              <a:rPr sz="3777" spc="-85" dirty="0">
                <a:latin typeface="Microsoft Sans Serif"/>
                <a:cs typeface="Microsoft Sans Serif"/>
              </a:rPr>
              <a:t>Loophole</a:t>
            </a:r>
            <a:r>
              <a:rPr sz="3777" spc="-138" dirty="0">
                <a:latin typeface="Microsoft Sans Serif"/>
                <a:cs typeface="Microsoft Sans Serif"/>
              </a:rPr>
              <a:t> </a:t>
            </a:r>
            <a:r>
              <a:rPr sz="3777" spc="-64" dirty="0">
                <a:latin typeface="Microsoft Sans Serif"/>
                <a:cs typeface="Microsoft Sans Serif"/>
              </a:rPr>
              <a:t>That</a:t>
            </a:r>
            <a:r>
              <a:rPr sz="3777" spc="-133" dirty="0">
                <a:latin typeface="Microsoft Sans Serif"/>
                <a:cs typeface="Microsoft Sans Serif"/>
              </a:rPr>
              <a:t> </a:t>
            </a:r>
            <a:r>
              <a:rPr sz="3777" spc="-165" dirty="0">
                <a:latin typeface="Microsoft Sans Serif"/>
                <a:cs typeface="Microsoft Sans Serif"/>
              </a:rPr>
              <a:t>Saves</a:t>
            </a:r>
            <a:r>
              <a:rPr sz="3777" spc="-138" dirty="0">
                <a:latin typeface="Microsoft Sans Serif"/>
                <a:cs typeface="Microsoft Sans Serif"/>
              </a:rPr>
              <a:t> </a:t>
            </a:r>
            <a:r>
              <a:rPr sz="3777" spc="-11" dirty="0">
                <a:latin typeface="Microsoft Sans Serif"/>
                <a:cs typeface="Microsoft Sans Serif"/>
              </a:rPr>
              <a:t>Medicaid Eligibility</a:t>
            </a:r>
            <a:endParaRPr sz="3777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6574" y="3424527"/>
            <a:ext cx="4532361" cy="2586006"/>
          </a:xfrm>
          <a:prstGeom prst="rect">
            <a:avLst/>
          </a:prstGeom>
        </p:spPr>
        <p:txBody>
          <a:bodyPr vert="horz" wrap="square" lIns="0" tIns="17567" rIns="0" bIns="0" rtlCol="0">
            <a:spAutoFit/>
          </a:bodyPr>
          <a:lstStyle/>
          <a:p>
            <a:pPr marL="13513">
              <a:spcBef>
                <a:spcPts val="138"/>
              </a:spcBef>
            </a:pPr>
            <a:r>
              <a:rPr sz="2022" spc="-101" dirty="0">
                <a:latin typeface="Microsoft Sans Serif"/>
                <a:cs typeface="Microsoft Sans Serif"/>
              </a:rPr>
              <a:t>How</a:t>
            </a:r>
            <a:r>
              <a:rPr sz="2022" spc="-121" dirty="0">
                <a:latin typeface="Microsoft Sans Serif"/>
                <a:cs typeface="Microsoft Sans Serif"/>
              </a:rPr>
              <a:t> </a:t>
            </a:r>
            <a:r>
              <a:rPr sz="2022" spc="-11" dirty="0">
                <a:latin typeface="Microsoft Sans Serif"/>
                <a:cs typeface="Microsoft Sans Serif"/>
              </a:rPr>
              <a:t>It</a:t>
            </a:r>
            <a:r>
              <a:rPr sz="2022" spc="-128" dirty="0">
                <a:latin typeface="Microsoft Sans Serif"/>
                <a:cs typeface="Microsoft Sans Serif"/>
              </a:rPr>
              <a:t> </a:t>
            </a:r>
            <a:r>
              <a:rPr sz="2022" spc="-11" dirty="0">
                <a:latin typeface="Microsoft Sans Serif"/>
                <a:cs typeface="Microsoft Sans Serif"/>
              </a:rPr>
              <a:t>Works</a:t>
            </a:r>
            <a:r>
              <a:rPr sz="1862" spc="-11" dirty="0">
                <a:latin typeface="Microsoft Sans Serif"/>
                <a:cs typeface="Microsoft Sans Serif"/>
              </a:rPr>
              <a:t>:</a:t>
            </a:r>
            <a:endParaRPr sz="1862" dirty="0">
              <a:latin typeface="Microsoft Sans Serif"/>
              <a:cs typeface="Microsoft Sans Serif"/>
            </a:endParaRPr>
          </a:p>
          <a:p>
            <a:pPr marL="378358" indent="-364846">
              <a:spcBef>
                <a:spcPts val="48"/>
              </a:spcBef>
              <a:buFont typeface="Arial" panose="020B0604020202020204" pitchFamily="34" charset="0"/>
              <a:buChar char="•"/>
            </a:pPr>
            <a:r>
              <a:rPr sz="2022" spc="-43" dirty="0">
                <a:latin typeface="Microsoft Sans Serif"/>
                <a:cs typeface="Microsoft Sans Serif"/>
              </a:rPr>
              <a:t>Miller</a:t>
            </a:r>
            <a:r>
              <a:rPr sz="2022" spc="-101" dirty="0">
                <a:latin typeface="Microsoft Sans Serif"/>
                <a:cs typeface="Microsoft Sans Serif"/>
              </a:rPr>
              <a:t> </a:t>
            </a:r>
            <a:r>
              <a:rPr sz="2022" spc="-59" dirty="0">
                <a:latin typeface="Microsoft Sans Serif"/>
                <a:cs typeface="Microsoft Sans Serif"/>
              </a:rPr>
              <a:t>Trust</a:t>
            </a:r>
            <a:r>
              <a:rPr sz="2022" spc="-101" dirty="0">
                <a:latin typeface="Microsoft Sans Serif"/>
                <a:cs typeface="Microsoft Sans Serif"/>
              </a:rPr>
              <a:t> </a:t>
            </a:r>
            <a:r>
              <a:rPr sz="1862" spc="64" dirty="0">
                <a:latin typeface="Microsoft Sans Serif"/>
                <a:cs typeface="Microsoft Sans Serif"/>
              </a:rPr>
              <a:t>=</a:t>
            </a:r>
            <a:r>
              <a:rPr sz="1862" spc="-59" dirty="0">
                <a:latin typeface="Microsoft Sans Serif"/>
                <a:cs typeface="Microsoft Sans Serif"/>
              </a:rPr>
              <a:t> </a:t>
            </a:r>
            <a:r>
              <a:rPr sz="2022" spc="-64" dirty="0">
                <a:latin typeface="Microsoft Sans Serif"/>
                <a:cs typeface="Microsoft Sans Serif"/>
              </a:rPr>
              <a:t>Irrevocable</a:t>
            </a:r>
            <a:r>
              <a:rPr sz="2022" spc="-101" dirty="0">
                <a:latin typeface="Microsoft Sans Serif"/>
                <a:cs typeface="Microsoft Sans Serif"/>
              </a:rPr>
              <a:t> </a:t>
            </a:r>
            <a:r>
              <a:rPr sz="2022" spc="-11" dirty="0">
                <a:latin typeface="Microsoft Sans Serif"/>
                <a:cs typeface="Microsoft Sans Serif"/>
              </a:rPr>
              <a:t>Trust</a:t>
            </a:r>
            <a:endParaRPr sz="2022" dirty="0">
              <a:latin typeface="Microsoft Sans Serif"/>
              <a:cs typeface="Microsoft Sans Serif"/>
            </a:endParaRPr>
          </a:p>
          <a:p>
            <a:pPr marL="378358" marR="569565" indent="-364846">
              <a:lnSpc>
                <a:spcPct val="76900"/>
              </a:lnSpc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sz="2022" spc="-112" dirty="0">
                <a:latin typeface="Microsoft Sans Serif"/>
                <a:cs typeface="Microsoft Sans Serif"/>
              </a:rPr>
              <a:t>Used </a:t>
            </a:r>
            <a:r>
              <a:rPr sz="2022" spc="-37" dirty="0">
                <a:latin typeface="Microsoft Sans Serif"/>
                <a:cs typeface="Microsoft Sans Serif"/>
              </a:rPr>
              <a:t>in</a:t>
            </a:r>
            <a:r>
              <a:rPr sz="2022" spc="-112" dirty="0">
                <a:latin typeface="Microsoft Sans Serif"/>
                <a:cs typeface="Microsoft Sans Serif"/>
              </a:rPr>
              <a:t> </a:t>
            </a:r>
            <a:r>
              <a:rPr sz="2022" spc="-90" dirty="0">
                <a:latin typeface="Microsoft Sans Serif"/>
                <a:cs typeface="Microsoft Sans Serif"/>
              </a:rPr>
              <a:t>Income</a:t>
            </a:r>
            <a:r>
              <a:rPr sz="2022" spc="-112" dirty="0">
                <a:latin typeface="Microsoft Sans Serif"/>
                <a:cs typeface="Microsoft Sans Serif"/>
              </a:rPr>
              <a:t> </a:t>
            </a:r>
            <a:r>
              <a:rPr sz="2022" spc="-133" dirty="0">
                <a:latin typeface="Microsoft Sans Serif"/>
                <a:cs typeface="Microsoft Sans Serif"/>
              </a:rPr>
              <a:t>Cap</a:t>
            </a:r>
            <a:r>
              <a:rPr sz="2022" spc="-112" dirty="0">
                <a:latin typeface="Microsoft Sans Serif"/>
                <a:cs typeface="Microsoft Sans Serif"/>
              </a:rPr>
              <a:t> </a:t>
            </a:r>
            <a:r>
              <a:rPr sz="2022" spc="-80" dirty="0">
                <a:latin typeface="Microsoft Sans Serif"/>
                <a:cs typeface="Microsoft Sans Serif"/>
              </a:rPr>
              <a:t>States</a:t>
            </a:r>
            <a:r>
              <a:rPr sz="2022" spc="-32" dirty="0">
                <a:latin typeface="Microsoft Sans Serif"/>
                <a:cs typeface="Microsoft Sans Serif"/>
              </a:rPr>
              <a:t> </a:t>
            </a:r>
            <a:r>
              <a:rPr sz="2075" spc="-96" dirty="0">
                <a:latin typeface="Microsoft Sans Serif"/>
                <a:cs typeface="Microsoft Sans Serif"/>
              </a:rPr>
              <a:t>to</a:t>
            </a:r>
            <a:r>
              <a:rPr sz="2075" spc="-43" dirty="0">
                <a:latin typeface="Microsoft Sans Serif"/>
                <a:cs typeface="Microsoft Sans Serif"/>
              </a:rPr>
              <a:t> </a:t>
            </a:r>
            <a:r>
              <a:rPr sz="2075" spc="-85" dirty="0">
                <a:latin typeface="Microsoft Sans Serif"/>
                <a:cs typeface="Microsoft Sans Serif"/>
              </a:rPr>
              <a:t>hold </a:t>
            </a:r>
            <a:r>
              <a:rPr sz="2075" spc="-149" dirty="0">
                <a:latin typeface="Microsoft Sans Serif"/>
                <a:cs typeface="Microsoft Sans Serif"/>
              </a:rPr>
              <a:t>excess</a:t>
            </a:r>
            <a:r>
              <a:rPr sz="2075" spc="-37" dirty="0">
                <a:latin typeface="Microsoft Sans Serif"/>
                <a:cs typeface="Microsoft Sans Serif"/>
              </a:rPr>
              <a:t> </a:t>
            </a:r>
            <a:r>
              <a:rPr sz="2075" spc="-11" dirty="0">
                <a:latin typeface="Microsoft Sans Serif"/>
                <a:cs typeface="Microsoft Sans Serif"/>
              </a:rPr>
              <a:t>income</a:t>
            </a:r>
            <a:r>
              <a:rPr sz="1862" spc="-11" dirty="0">
                <a:latin typeface="Microsoft Sans Serif"/>
                <a:cs typeface="Microsoft Sans Serif"/>
              </a:rPr>
              <a:t>.</a:t>
            </a:r>
            <a:endParaRPr sz="1862" dirty="0">
              <a:latin typeface="Microsoft Sans Serif"/>
              <a:cs typeface="Microsoft Sans Serif"/>
            </a:endParaRPr>
          </a:p>
          <a:p>
            <a:pPr marL="378358" marR="5405" indent="-364846">
              <a:lnSpc>
                <a:spcPct val="78900"/>
              </a:lnSpc>
              <a:spcBef>
                <a:spcPts val="553"/>
              </a:spcBef>
              <a:buFont typeface="Arial" panose="020B0604020202020204" pitchFamily="34" charset="0"/>
              <a:buChar char="•"/>
            </a:pPr>
            <a:r>
              <a:rPr sz="2022" spc="-37" dirty="0" err="1">
                <a:latin typeface="Microsoft Sans Serif"/>
                <a:cs typeface="Microsoft Sans Serif"/>
              </a:rPr>
              <a:t>Applicant</a:t>
            </a:r>
            <a:r>
              <a:rPr sz="1862" spc="-37" dirty="0" err="1">
                <a:latin typeface="Microsoft Sans Serif"/>
                <a:cs typeface="Microsoft Sans Serif"/>
              </a:rPr>
              <a:t>ʼ</a:t>
            </a:r>
            <a:r>
              <a:rPr sz="2022" spc="-37" dirty="0" err="1">
                <a:latin typeface="Microsoft Sans Serif"/>
                <a:cs typeface="Microsoft Sans Serif"/>
              </a:rPr>
              <a:t>s</a:t>
            </a:r>
            <a:r>
              <a:rPr sz="2022" spc="-101" dirty="0">
                <a:latin typeface="Microsoft Sans Serif"/>
                <a:cs typeface="Microsoft Sans Serif"/>
              </a:rPr>
              <a:t> </a:t>
            </a:r>
            <a:r>
              <a:rPr sz="2022" spc="-74" dirty="0">
                <a:latin typeface="Microsoft Sans Serif"/>
                <a:cs typeface="Microsoft Sans Serif"/>
              </a:rPr>
              <a:t>income</a:t>
            </a:r>
            <a:r>
              <a:rPr sz="2022" spc="-96" dirty="0">
                <a:latin typeface="Microsoft Sans Serif"/>
                <a:cs typeface="Microsoft Sans Serif"/>
              </a:rPr>
              <a:t> above</a:t>
            </a:r>
            <a:r>
              <a:rPr sz="2022" spc="-101" dirty="0">
                <a:latin typeface="Microsoft Sans Serif"/>
                <a:cs typeface="Microsoft Sans Serif"/>
              </a:rPr>
              <a:t> </a:t>
            </a:r>
            <a:r>
              <a:rPr sz="2022" spc="-43" dirty="0">
                <a:latin typeface="Microsoft Sans Serif"/>
                <a:cs typeface="Microsoft Sans Serif"/>
              </a:rPr>
              <a:t>the</a:t>
            </a:r>
            <a:r>
              <a:rPr sz="2022" spc="-101" dirty="0">
                <a:latin typeface="Microsoft Sans Serif"/>
                <a:cs typeface="Microsoft Sans Serif"/>
              </a:rPr>
              <a:t> </a:t>
            </a:r>
            <a:r>
              <a:rPr sz="2022" spc="-48" dirty="0">
                <a:latin typeface="Microsoft Sans Serif"/>
                <a:cs typeface="Microsoft Sans Serif"/>
              </a:rPr>
              <a:t>Medicaid </a:t>
            </a:r>
            <a:r>
              <a:rPr sz="2022" spc="-69" dirty="0">
                <a:latin typeface="Microsoft Sans Serif"/>
                <a:cs typeface="Microsoft Sans Serif"/>
              </a:rPr>
              <a:t>cap</a:t>
            </a:r>
            <a:r>
              <a:rPr sz="2022" spc="-101" dirty="0">
                <a:latin typeface="Microsoft Sans Serif"/>
                <a:cs typeface="Microsoft Sans Serif"/>
              </a:rPr>
              <a:t> </a:t>
            </a:r>
            <a:r>
              <a:rPr sz="2022" spc="-59" dirty="0">
                <a:latin typeface="Microsoft Sans Serif"/>
                <a:cs typeface="Microsoft Sans Serif"/>
              </a:rPr>
              <a:t>must</a:t>
            </a:r>
            <a:r>
              <a:rPr sz="2022" spc="-101" dirty="0">
                <a:latin typeface="Microsoft Sans Serif"/>
                <a:cs typeface="Microsoft Sans Serif"/>
              </a:rPr>
              <a:t> </a:t>
            </a:r>
            <a:r>
              <a:rPr sz="2022" spc="-85" dirty="0">
                <a:latin typeface="Microsoft Sans Serif"/>
                <a:cs typeface="Microsoft Sans Serif"/>
              </a:rPr>
              <a:t>be</a:t>
            </a:r>
            <a:r>
              <a:rPr sz="2022" spc="-101" dirty="0">
                <a:latin typeface="Microsoft Sans Serif"/>
                <a:cs typeface="Microsoft Sans Serif"/>
              </a:rPr>
              <a:t> </a:t>
            </a:r>
            <a:r>
              <a:rPr sz="2022" spc="-59" dirty="0">
                <a:latin typeface="Microsoft Sans Serif"/>
                <a:cs typeface="Microsoft Sans Serif"/>
              </a:rPr>
              <a:t>deposited</a:t>
            </a:r>
            <a:r>
              <a:rPr sz="2022" spc="-101" dirty="0">
                <a:latin typeface="Microsoft Sans Serif"/>
                <a:cs typeface="Microsoft Sans Serif"/>
              </a:rPr>
              <a:t> </a:t>
            </a:r>
            <a:r>
              <a:rPr sz="2022" spc="-37" dirty="0">
                <a:latin typeface="Microsoft Sans Serif"/>
                <a:cs typeface="Microsoft Sans Serif"/>
              </a:rPr>
              <a:t>into</a:t>
            </a:r>
            <a:r>
              <a:rPr sz="2022" spc="-96" dirty="0">
                <a:latin typeface="Microsoft Sans Serif"/>
                <a:cs typeface="Microsoft Sans Serif"/>
              </a:rPr>
              <a:t> </a:t>
            </a:r>
            <a:r>
              <a:rPr sz="2022" spc="-43" dirty="0">
                <a:latin typeface="Microsoft Sans Serif"/>
                <a:cs typeface="Microsoft Sans Serif"/>
              </a:rPr>
              <a:t>the</a:t>
            </a:r>
            <a:r>
              <a:rPr sz="2022" spc="-101" dirty="0">
                <a:latin typeface="Microsoft Sans Serif"/>
                <a:cs typeface="Microsoft Sans Serif"/>
              </a:rPr>
              <a:t> </a:t>
            </a:r>
            <a:r>
              <a:rPr sz="2022" spc="-11" dirty="0">
                <a:latin typeface="Microsoft Sans Serif"/>
                <a:cs typeface="Microsoft Sans Serif"/>
              </a:rPr>
              <a:t>trust</a:t>
            </a:r>
            <a:r>
              <a:rPr sz="1862" spc="-11" dirty="0">
                <a:latin typeface="Microsoft Sans Serif"/>
                <a:cs typeface="Microsoft Sans Serif"/>
              </a:rPr>
              <a:t>.</a:t>
            </a:r>
            <a:endParaRPr sz="1862" dirty="0">
              <a:latin typeface="Microsoft Sans Serif"/>
              <a:cs typeface="Microsoft Sans Serif"/>
            </a:endParaRPr>
          </a:p>
          <a:p>
            <a:pPr marL="378358" marR="182423" indent="-364846">
              <a:lnSpc>
                <a:spcPct val="75700"/>
              </a:lnSpc>
              <a:spcBef>
                <a:spcPts val="713"/>
              </a:spcBef>
              <a:buFont typeface="Arial" panose="020B0604020202020204" pitchFamily="34" charset="0"/>
              <a:buChar char="•"/>
            </a:pPr>
            <a:r>
              <a:rPr sz="2022" spc="-112" dirty="0">
                <a:latin typeface="Microsoft Sans Serif"/>
                <a:cs typeface="Microsoft Sans Serif"/>
              </a:rPr>
              <a:t>Funds</a:t>
            </a:r>
            <a:r>
              <a:rPr sz="2022" spc="-106" dirty="0">
                <a:latin typeface="Microsoft Sans Serif"/>
                <a:cs typeface="Microsoft Sans Serif"/>
              </a:rPr>
              <a:t> </a:t>
            </a:r>
            <a:r>
              <a:rPr sz="2022" spc="-37" dirty="0">
                <a:latin typeface="Microsoft Sans Serif"/>
                <a:cs typeface="Microsoft Sans Serif"/>
              </a:rPr>
              <a:t>in</a:t>
            </a:r>
            <a:r>
              <a:rPr sz="2022" spc="-106" dirty="0">
                <a:latin typeface="Microsoft Sans Serif"/>
                <a:cs typeface="Microsoft Sans Serif"/>
              </a:rPr>
              <a:t> </a:t>
            </a:r>
            <a:r>
              <a:rPr sz="2022" spc="-43" dirty="0">
                <a:latin typeface="Microsoft Sans Serif"/>
                <a:cs typeface="Microsoft Sans Serif"/>
              </a:rPr>
              <a:t>the</a:t>
            </a:r>
            <a:r>
              <a:rPr sz="2022" spc="-106" dirty="0">
                <a:latin typeface="Microsoft Sans Serif"/>
                <a:cs typeface="Microsoft Sans Serif"/>
              </a:rPr>
              <a:t> </a:t>
            </a:r>
            <a:r>
              <a:rPr sz="2022" spc="-11" dirty="0">
                <a:latin typeface="Microsoft Sans Serif"/>
                <a:cs typeface="Microsoft Sans Serif"/>
              </a:rPr>
              <a:t>trust</a:t>
            </a:r>
            <a:r>
              <a:rPr sz="2022" spc="-101" dirty="0">
                <a:latin typeface="Microsoft Sans Serif"/>
                <a:cs typeface="Microsoft Sans Serif"/>
              </a:rPr>
              <a:t> are</a:t>
            </a:r>
            <a:r>
              <a:rPr sz="2022" spc="-106" dirty="0">
                <a:latin typeface="Microsoft Sans Serif"/>
                <a:cs typeface="Microsoft Sans Serif"/>
              </a:rPr>
              <a:t> </a:t>
            </a:r>
            <a:r>
              <a:rPr sz="2022" spc="-197" dirty="0">
                <a:latin typeface="Microsoft Sans Serif"/>
                <a:cs typeface="Microsoft Sans Serif"/>
              </a:rPr>
              <a:t>NOT</a:t>
            </a:r>
            <a:r>
              <a:rPr sz="2022" spc="-106" dirty="0">
                <a:latin typeface="Microsoft Sans Serif"/>
                <a:cs typeface="Microsoft Sans Serif"/>
              </a:rPr>
              <a:t> </a:t>
            </a:r>
            <a:r>
              <a:rPr sz="2022" spc="-59" dirty="0">
                <a:latin typeface="Microsoft Sans Serif"/>
                <a:cs typeface="Microsoft Sans Serif"/>
              </a:rPr>
              <a:t>counted</a:t>
            </a:r>
            <a:r>
              <a:rPr sz="2022" spc="-106" dirty="0">
                <a:latin typeface="Microsoft Sans Serif"/>
                <a:cs typeface="Microsoft Sans Serif"/>
              </a:rPr>
              <a:t> </a:t>
            </a:r>
            <a:r>
              <a:rPr sz="2022" spc="-27" dirty="0">
                <a:latin typeface="Microsoft Sans Serif"/>
                <a:cs typeface="Microsoft Sans Serif"/>
              </a:rPr>
              <a:t>as </a:t>
            </a:r>
            <a:r>
              <a:rPr sz="2022" spc="-74" dirty="0">
                <a:latin typeface="Microsoft Sans Serif"/>
                <a:cs typeface="Microsoft Sans Serif"/>
              </a:rPr>
              <a:t>income</a:t>
            </a:r>
            <a:r>
              <a:rPr sz="2022" spc="-112" dirty="0">
                <a:latin typeface="Microsoft Sans Serif"/>
                <a:cs typeface="Microsoft Sans Serif"/>
              </a:rPr>
              <a:t> </a:t>
            </a:r>
            <a:r>
              <a:rPr sz="2022" dirty="0">
                <a:latin typeface="Microsoft Sans Serif"/>
                <a:cs typeface="Microsoft Sans Serif"/>
              </a:rPr>
              <a:t>for</a:t>
            </a:r>
            <a:r>
              <a:rPr sz="2022" spc="-112" dirty="0">
                <a:latin typeface="Microsoft Sans Serif"/>
                <a:cs typeface="Microsoft Sans Serif"/>
              </a:rPr>
              <a:t> </a:t>
            </a:r>
            <a:r>
              <a:rPr sz="2022" spc="-11" dirty="0">
                <a:latin typeface="Microsoft Sans Serif"/>
                <a:cs typeface="Microsoft Sans Serif"/>
              </a:rPr>
              <a:t>eligibility</a:t>
            </a:r>
            <a:r>
              <a:rPr sz="2022" spc="-112" dirty="0">
                <a:latin typeface="Microsoft Sans Serif"/>
                <a:cs typeface="Microsoft Sans Serif"/>
              </a:rPr>
              <a:t> </a:t>
            </a:r>
            <a:r>
              <a:rPr sz="2022" spc="-11" dirty="0">
                <a:latin typeface="Microsoft Sans Serif"/>
                <a:cs typeface="Microsoft Sans Serif"/>
              </a:rPr>
              <a:t>purposes</a:t>
            </a:r>
            <a:r>
              <a:rPr sz="1862" spc="-11" dirty="0">
                <a:latin typeface="Microsoft Sans Serif"/>
                <a:cs typeface="Microsoft Sans Serif"/>
              </a:rPr>
              <a:t>.</a:t>
            </a:r>
            <a:endParaRPr sz="1862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9308" y="3404257"/>
            <a:ext cx="4412093" cy="1375039"/>
          </a:xfrm>
          <a:prstGeom prst="rect">
            <a:avLst/>
          </a:prstGeom>
        </p:spPr>
        <p:txBody>
          <a:bodyPr vert="horz" wrap="square" lIns="0" tIns="92566" rIns="0" bIns="0" rtlCol="0">
            <a:spAutoFit/>
          </a:bodyPr>
          <a:lstStyle/>
          <a:p>
            <a:pPr marL="13513" marR="276337">
              <a:lnSpc>
                <a:spcPct val="75700"/>
              </a:lnSpc>
              <a:spcBef>
                <a:spcPts val="729"/>
              </a:spcBef>
            </a:pPr>
            <a:r>
              <a:rPr sz="2022" spc="-96" dirty="0">
                <a:latin typeface="Microsoft Sans Serif"/>
                <a:cs typeface="Microsoft Sans Serif"/>
              </a:rPr>
              <a:t>The </a:t>
            </a:r>
            <a:r>
              <a:rPr sz="2022" spc="-53" dirty="0">
                <a:latin typeface="Microsoft Sans Serif"/>
                <a:cs typeface="Microsoft Sans Serif"/>
              </a:rPr>
              <a:t>applicant</a:t>
            </a:r>
            <a:r>
              <a:rPr sz="2022" spc="-101" dirty="0">
                <a:latin typeface="Microsoft Sans Serif"/>
                <a:cs typeface="Microsoft Sans Serif"/>
              </a:rPr>
              <a:t> </a:t>
            </a:r>
            <a:r>
              <a:rPr sz="2022" spc="-11" dirty="0">
                <a:latin typeface="Microsoft Sans Serif"/>
                <a:cs typeface="Microsoft Sans Serif"/>
              </a:rPr>
              <a:t>still</a:t>
            </a:r>
            <a:r>
              <a:rPr sz="2022" spc="-96" dirty="0">
                <a:latin typeface="Microsoft Sans Serif"/>
                <a:cs typeface="Microsoft Sans Serif"/>
              </a:rPr>
              <a:t> </a:t>
            </a:r>
            <a:r>
              <a:rPr sz="2022" spc="-64" dirty="0">
                <a:latin typeface="Microsoft Sans Serif"/>
                <a:cs typeface="Microsoft Sans Serif"/>
              </a:rPr>
              <a:t>pays</a:t>
            </a:r>
            <a:r>
              <a:rPr sz="2022" spc="-101" dirty="0">
                <a:latin typeface="Microsoft Sans Serif"/>
                <a:cs typeface="Microsoft Sans Serif"/>
              </a:rPr>
              <a:t> </a:t>
            </a:r>
            <a:r>
              <a:rPr sz="2022" spc="-27" dirty="0">
                <a:latin typeface="Microsoft Sans Serif"/>
                <a:cs typeface="Microsoft Sans Serif"/>
              </a:rPr>
              <a:t>their</a:t>
            </a:r>
            <a:r>
              <a:rPr sz="2022" spc="-96" dirty="0">
                <a:latin typeface="Microsoft Sans Serif"/>
                <a:cs typeface="Microsoft Sans Serif"/>
              </a:rPr>
              <a:t> </a:t>
            </a:r>
            <a:r>
              <a:rPr sz="2022" spc="-32" dirty="0">
                <a:latin typeface="Microsoft Sans Serif"/>
                <a:cs typeface="Microsoft Sans Serif"/>
              </a:rPr>
              <a:t>cost</a:t>
            </a:r>
            <a:r>
              <a:rPr sz="2022" spc="-101" dirty="0">
                <a:latin typeface="Microsoft Sans Serif"/>
                <a:cs typeface="Microsoft Sans Serif"/>
              </a:rPr>
              <a:t> </a:t>
            </a:r>
            <a:r>
              <a:rPr sz="2022" spc="-27" dirty="0">
                <a:latin typeface="Microsoft Sans Serif"/>
                <a:cs typeface="Microsoft Sans Serif"/>
              </a:rPr>
              <a:t>of </a:t>
            </a:r>
            <a:r>
              <a:rPr sz="2022" spc="64" dirty="0">
                <a:latin typeface="Microsoft Sans Serif"/>
                <a:cs typeface="Microsoft Sans Serif"/>
              </a:rPr>
              <a:t>care</a:t>
            </a:r>
            <a:r>
              <a:rPr sz="1862" spc="64" dirty="0">
                <a:latin typeface="Microsoft Sans Serif"/>
                <a:cs typeface="Microsoft Sans Serif"/>
              </a:rPr>
              <a:t>—</a:t>
            </a:r>
            <a:r>
              <a:rPr sz="2022" spc="-27" dirty="0">
                <a:latin typeface="Microsoft Sans Serif"/>
                <a:cs typeface="Microsoft Sans Serif"/>
              </a:rPr>
              <a:t>but</a:t>
            </a:r>
            <a:r>
              <a:rPr sz="2022" spc="-74" dirty="0">
                <a:latin typeface="Microsoft Sans Serif"/>
                <a:cs typeface="Microsoft Sans Serif"/>
              </a:rPr>
              <a:t> </a:t>
            </a:r>
            <a:r>
              <a:rPr sz="2022" spc="-85" dirty="0">
                <a:latin typeface="Microsoft Sans Serif"/>
                <a:cs typeface="Microsoft Sans Serif"/>
              </a:rPr>
              <a:t>remains</a:t>
            </a:r>
            <a:r>
              <a:rPr sz="2022" spc="-74" dirty="0">
                <a:latin typeface="Microsoft Sans Serif"/>
                <a:cs typeface="Microsoft Sans Serif"/>
              </a:rPr>
              <a:t> </a:t>
            </a:r>
            <a:r>
              <a:rPr sz="2022" spc="-64" dirty="0">
                <a:latin typeface="Microsoft Sans Serif"/>
                <a:cs typeface="Microsoft Sans Serif"/>
              </a:rPr>
              <a:t>Medicaid</a:t>
            </a:r>
            <a:r>
              <a:rPr sz="2022" spc="-74" dirty="0">
                <a:latin typeface="Microsoft Sans Serif"/>
                <a:cs typeface="Microsoft Sans Serif"/>
              </a:rPr>
              <a:t> </a:t>
            </a:r>
            <a:r>
              <a:rPr sz="2022" spc="-11" dirty="0">
                <a:latin typeface="Microsoft Sans Serif"/>
                <a:cs typeface="Microsoft Sans Serif"/>
              </a:rPr>
              <a:t>eligible</a:t>
            </a:r>
            <a:r>
              <a:rPr sz="1862" spc="-11" dirty="0">
                <a:latin typeface="Microsoft Sans Serif"/>
                <a:cs typeface="Microsoft Sans Serif"/>
              </a:rPr>
              <a:t>.</a:t>
            </a:r>
            <a:endParaRPr sz="1862" dirty="0">
              <a:latin typeface="Microsoft Sans Serif"/>
              <a:cs typeface="Microsoft Sans Serif"/>
            </a:endParaRPr>
          </a:p>
          <a:p>
            <a:pPr marL="13513" marR="5405">
              <a:lnSpc>
                <a:spcPct val="77300"/>
              </a:lnSpc>
              <a:spcBef>
                <a:spcPts val="681"/>
              </a:spcBef>
            </a:pPr>
            <a:r>
              <a:rPr sz="2022" spc="399" dirty="0">
                <a:latin typeface="Segoe UI Symbol"/>
                <a:cs typeface="Segoe UI Symbol"/>
              </a:rPr>
              <a:t>⚠</a:t>
            </a:r>
            <a:r>
              <a:rPr sz="2022" spc="-27" dirty="0">
                <a:latin typeface="Segoe UI Symbol"/>
                <a:cs typeface="Segoe UI Symbol"/>
              </a:rPr>
              <a:t> </a:t>
            </a:r>
            <a:r>
              <a:rPr sz="2022" spc="-27" dirty="0">
                <a:latin typeface="Microsoft Sans Serif"/>
                <a:cs typeface="Microsoft Sans Serif"/>
              </a:rPr>
              <a:t>After</a:t>
            </a:r>
            <a:r>
              <a:rPr sz="2022" spc="-90" dirty="0">
                <a:latin typeface="Microsoft Sans Serif"/>
                <a:cs typeface="Microsoft Sans Serif"/>
              </a:rPr>
              <a:t> </a:t>
            </a:r>
            <a:r>
              <a:rPr sz="2022" spc="-43" dirty="0">
                <a:latin typeface="Microsoft Sans Serif"/>
                <a:cs typeface="Microsoft Sans Serif"/>
              </a:rPr>
              <a:t>the</a:t>
            </a:r>
            <a:r>
              <a:rPr sz="2022" spc="-90" dirty="0">
                <a:latin typeface="Microsoft Sans Serif"/>
                <a:cs typeface="Microsoft Sans Serif"/>
              </a:rPr>
              <a:t> </a:t>
            </a:r>
            <a:r>
              <a:rPr sz="2022" spc="-48" dirty="0">
                <a:latin typeface="Microsoft Sans Serif"/>
                <a:cs typeface="Microsoft Sans Serif"/>
              </a:rPr>
              <a:t>applicant</a:t>
            </a:r>
            <a:r>
              <a:rPr sz="1862" spc="-48" dirty="0">
                <a:latin typeface="Microsoft Sans Serif"/>
                <a:cs typeface="Microsoft Sans Serif"/>
              </a:rPr>
              <a:t>ʼ</a:t>
            </a:r>
            <a:r>
              <a:rPr sz="2022" spc="-48" dirty="0">
                <a:latin typeface="Microsoft Sans Serif"/>
                <a:cs typeface="Microsoft Sans Serif"/>
              </a:rPr>
              <a:t>s</a:t>
            </a:r>
            <a:r>
              <a:rPr sz="2022" spc="-90" dirty="0">
                <a:latin typeface="Microsoft Sans Serif"/>
                <a:cs typeface="Microsoft Sans Serif"/>
              </a:rPr>
              <a:t> </a:t>
            </a:r>
            <a:r>
              <a:rPr sz="2022" spc="-48" dirty="0">
                <a:latin typeface="Microsoft Sans Serif"/>
                <a:cs typeface="Microsoft Sans Serif"/>
              </a:rPr>
              <a:t>death</a:t>
            </a:r>
            <a:r>
              <a:rPr sz="1862" spc="-48" dirty="0">
                <a:latin typeface="Microsoft Sans Serif"/>
                <a:cs typeface="Microsoft Sans Serif"/>
              </a:rPr>
              <a:t>,</a:t>
            </a:r>
            <a:r>
              <a:rPr sz="1862" spc="-106" dirty="0">
                <a:latin typeface="Microsoft Sans Serif"/>
                <a:cs typeface="Microsoft Sans Serif"/>
              </a:rPr>
              <a:t> </a:t>
            </a:r>
            <a:r>
              <a:rPr sz="2022" spc="-27" dirty="0">
                <a:latin typeface="Microsoft Sans Serif"/>
                <a:cs typeface="Microsoft Sans Serif"/>
              </a:rPr>
              <a:t>any </a:t>
            </a:r>
            <a:r>
              <a:rPr sz="2022" spc="-74" dirty="0">
                <a:latin typeface="Microsoft Sans Serif"/>
                <a:cs typeface="Microsoft Sans Serif"/>
              </a:rPr>
              <a:t>remaining</a:t>
            </a:r>
            <a:r>
              <a:rPr sz="2022" spc="-101" dirty="0">
                <a:latin typeface="Microsoft Sans Serif"/>
                <a:cs typeface="Microsoft Sans Serif"/>
              </a:rPr>
              <a:t> </a:t>
            </a:r>
            <a:r>
              <a:rPr sz="2022" spc="-32" dirty="0">
                <a:latin typeface="Microsoft Sans Serif"/>
                <a:cs typeface="Microsoft Sans Serif"/>
              </a:rPr>
              <a:t>funds</a:t>
            </a:r>
            <a:r>
              <a:rPr sz="2022" spc="-96" dirty="0">
                <a:latin typeface="Microsoft Sans Serif"/>
                <a:cs typeface="Microsoft Sans Serif"/>
              </a:rPr>
              <a:t> </a:t>
            </a:r>
            <a:r>
              <a:rPr sz="2022" spc="-59" dirty="0">
                <a:latin typeface="Microsoft Sans Serif"/>
                <a:cs typeface="Microsoft Sans Serif"/>
              </a:rPr>
              <a:t>must</a:t>
            </a:r>
            <a:r>
              <a:rPr sz="2022" spc="-96" dirty="0">
                <a:latin typeface="Microsoft Sans Serif"/>
                <a:cs typeface="Microsoft Sans Serif"/>
              </a:rPr>
              <a:t> </a:t>
            </a:r>
            <a:r>
              <a:rPr sz="2022" spc="-85" dirty="0">
                <a:latin typeface="Microsoft Sans Serif"/>
                <a:cs typeface="Microsoft Sans Serif"/>
              </a:rPr>
              <a:t>be</a:t>
            </a:r>
            <a:r>
              <a:rPr sz="2022" spc="-96" dirty="0">
                <a:latin typeface="Microsoft Sans Serif"/>
                <a:cs typeface="Microsoft Sans Serif"/>
              </a:rPr>
              <a:t> </a:t>
            </a:r>
            <a:r>
              <a:rPr sz="2022" spc="-64" dirty="0">
                <a:latin typeface="Microsoft Sans Serif"/>
                <a:cs typeface="Microsoft Sans Serif"/>
              </a:rPr>
              <a:t>paid</a:t>
            </a:r>
            <a:r>
              <a:rPr sz="2022" spc="-96" dirty="0">
                <a:latin typeface="Microsoft Sans Serif"/>
                <a:cs typeface="Microsoft Sans Serif"/>
              </a:rPr>
              <a:t> </a:t>
            </a:r>
            <a:r>
              <a:rPr sz="2022" spc="-59" dirty="0">
                <a:latin typeface="Microsoft Sans Serif"/>
                <a:cs typeface="Microsoft Sans Serif"/>
              </a:rPr>
              <a:t>back</a:t>
            </a:r>
            <a:r>
              <a:rPr sz="2022" spc="-96" dirty="0">
                <a:latin typeface="Microsoft Sans Serif"/>
                <a:cs typeface="Microsoft Sans Serif"/>
              </a:rPr>
              <a:t> </a:t>
            </a:r>
            <a:r>
              <a:rPr sz="2022" spc="-32" dirty="0">
                <a:latin typeface="Microsoft Sans Serif"/>
                <a:cs typeface="Microsoft Sans Serif"/>
              </a:rPr>
              <a:t>to</a:t>
            </a:r>
            <a:r>
              <a:rPr sz="2022" spc="-96" dirty="0">
                <a:latin typeface="Microsoft Sans Serif"/>
                <a:cs typeface="Microsoft Sans Serif"/>
              </a:rPr>
              <a:t> </a:t>
            </a:r>
            <a:r>
              <a:rPr sz="2022" spc="-27" dirty="0">
                <a:latin typeface="Microsoft Sans Serif"/>
                <a:cs typeface="Microsoft Sans Serif"/>
              </a:rPr>
              <a:t>the </a:t>
            </a:r>
            <a:r>
              <a:rPr sz="2022" spc="-11" dirty="0">
                <a:latin typeface="Microsoft Sans Serif"/>
                <a:cs typeface="Microsoft Sans Serif"/>
              </a:rPr>
              <a:t>state</a:t>
            </a:r>
            <a:r>
              <a:rPr sz="1862" spc="-11" dirty="0">
                <a:latin typeface="Microsoft Sans Serif"/>
                <a:cs typeface="Microsoft Sans Serif"/>
              </a:rPr>
              <a:t>.</a:t>
            </a:r>
            <a:endParaRPr sz="1862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55"/>
              </a:lnSpc>
            </a:pPr>
            <a:fld id="{81D60167-4931-47E6-BA6A-407CBD079E47}" type="slidenum">
              <a:rPr lang="en-US" spc="-50" smtClean="0"/>
              <a:pPr marL="116205">
                <a:lnSpc>
                  <a:spcPts val="1455"/>
                </a:lnSpc>
              </a:pPr>
              <a:t>23</a:t>
            </a:fld>
            <a:endParaRPr spc="-27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74" y="752860"/>
            <a:ext cx="7792445" cy="1471850"/>
          </a:xfrm>
          <a:prstGeom prst="rect">
            <a:avLst/>
          </a:prstGeom>
        </p:spPr>
        <p:txBody>
          <a:bodyPr vert="horz" wrap="square" lIns="0" tIns="199997" rIns="0" bIns="0" rtlCol="0" anchor="ctr">
            <a:spAutoFit/>
          </a:bodyPr>
          <a:lstStyle/>
          <a:p>
            <a:pPr marL="13513" marR="5405">
              <a:lnSpc>
                <a:spcPct val="79600"/>
              </a:lnSpc>
              <a:spcBef>
                <a:spcPts val="1575"/>
              </a:spcBef>
            </a:pPr>
            <a:r>
              <a:rPr dirty="0"/>
              <a:t>Income Limits </a:t>
            </a:r>
            <a:r>
              <a:rPr sz="5746" dirty="0"/>
              <a:t>– </a:t>
            </a:r>
            <a:r>
              <a:rPr dirty="0"/>
              <a:t>Cap vs</a:t>
            </a:r>
            <a:r>
              <a:rPr sz="5746" dirty="0"/>
              <a:t>. </a:t>
            </a:r>
            <a:r>
              <a:rPr dirty="0"/>
              <a:t>Spend Down States</a:t>
            </a:r>
            <a:endParaRPr sz="5746" dirty="0"/>
          </a:p>
        </p:txBody>
      </p:sp>
      <p:sp>
        <p:nvSpPr>
          <p:cNvPr id="3" name="object 3"/>
          <p:cNvSpPr txBox="1"/>
          <p:nvPr/>
        </p:nvSpPr>
        <p:spPr>
          <a:xfrm>
            <a:off x="1426574" y="2278065"/>
            <a:ext cx="9313367" cy="3430659"/>
          </a:xfrm>
          <a:prstGeom prst="rect">
            <a:avLst/>
          </a:prstGeom>
        </p:spPr>
        <p:txBody>
          <a:bodyPr vert="horz" wrap="square" lIns="0" tIns="181078" rIns="0" bIns="0" rtlCol="0">
            <a:spAutoFit/>
          </a:bodyPr>
          <a:lstStyle/>
          <a:p>
            <a:pPr marL="13513">
              <a:spcBef>
                <a:spcPts val="1426"/>
              </a:spcBef>
            </a:pPr>
            <a:r>
              <a:rPr sz="3777" dirty="0">
                <a:latin typeface="Microsoft Sans Serif"/>
                <a:cs typeface="Microsoft Sans Serif"/>
              </a:rPr>
              <a:t>How Income Affects Medicaid Eligibility</a:t>
            </a:r>
          </a:p>
          <a:p>
            <a:pPr marL="13513">
              <a:lnSpc>
                <a:spcPts val="3048"/>
              </a:lnSpc>
              <a:spcBef>
                <a:spcPts val="920"/>
              </a:spcBef>
            </a:pPr>
            <a:r>
              <a:rPr sz="2554" dirty="0">
                <a:latin typeface="Microsoft Sans Serif"/>
                <a:cs typeface="Microsoft Sans Serif"/>
              </a:rPr>
              <a:t>Two Types of States for Medicaid Income Rules</a:t>
            </a:r>
            <a:r>
              <a:rPr sz="2341" dirty="0">
                <a:latin typeface="Microsoft Sans Serif"/>
                <a:cs typeface="Microsoft Sans Serif"/>
              </a:rPr>
              <a:t>:</a:t>
            </a:r>
            <a:r>
              <a:rPr lang="en-US" sz="2341" dirty="0">
                <a:latin typeface="Microsoft Sans Serif"/>
                <a:cs typeface="Microsoft Sans Serif"/>
              </a:rPr>
              <a:t> </a:t>
            </a:r>
            <a:r>
              <a:rPr sz="2554" dirty="0">
                <a:latin typeface="Microsoft Sans Serif"/>
                <a:cs typeface="Microsoft Sans Serif"/>
              </a:rPr>
              <a:t>Spend</a:t>
            </a:r>
            <a:r>
              <a:rPr sz="2341" dirty="0">
                <a:latin typeface="Microsoft Sans Serif"/>
                <a:cs typeface="Microsoft Sans Serif"/>
              </a:rPr>
              <a:t>-</a:t>
            </a:r>
            <a:r>
              <a:rPr sz="2554" dirty="0">
                <a:latin typeface="Microsoft Sans Serif"/>
                <a:cs typeface="Microsoft Sans Serif"/>
              </a:rPr>
              <a:t>Down States</a:t>
            </a:r>
          </a:p>
          <a:p>
            <a:pPr>
              <a:spcBef>
                <a:spcPts val="862"/>
              </a:spcBef>
            </a:pPr>
            <a:endParaRPr sz="2128" dirty="0">
              <a:latin typeface="Microsoft Sans Serif"/>
              <a:cs typeface="Microsoft Sans Serif"/>
            </a:endParaRPr>
          </a:p>
          <a:p>
            <a:pPr marL="421599" marR="5405" indent="-408762">
              <a:lnSpc>
                <a:spcPct val="75500"/>
              </a:lnSpc>
              <a:buClr>
                <a:srgbClr val="333333"/>
              </a:buClr>
              <a:buSzPct val="91666"/>
              <a:buChar char="•"/>
              <a:tabLst>
                <a:tab pos="421599" algn="l"/>
              </a:tabLst>
            </a:pPr>
            <a:r>
              <a:rPr sz="2554" dirty="0">
                <a:latin typeface="Microsoft Sans Serif"/>
                <a:cs typeface="Microsoft Sans Serif"/>
              </a:rPr>
              <a:t>Medicaid applicants qualify as long as their income is less than their private cost of care</a:t>
            </a:r>
            <a:r>
              <a:rPr sz="2341" dirty="0">
                <a:latin typeface="Microsoft Sans Serif"/>
                <a:cs typeface="Microsoft Sans Serif"/>
              </a:rPr>
              <a:t>.</a:t>
            </a:r>
          </a:p>
          <a:p>
            <a:pPr marL="421599" marR="200665" indent="-408762">
              <a:lnSpc>
                <a:spcPct val="78100"/>
              </a:lnSpc>
              <a:spcBef>
                <a:spcPts val="1043"/>
              </a:spcBef>
              <a:buClr>
                <a:srgbClr val="333333"/>
              </a:buClr>
              <a:buSzPct val="91666"/>
              <a:buChar char="•"/>
              <a:tabLst>
                <a:tab pos="421599" algn="l"/>
              </a:tabLst>
            </a:pPr>
            <a:r>
              <a:rPr sz="2554" dirty="0">
                <a:latin typeface="Microsoft Sans Serif"/>
                <a:cs typeface="Microsoft Sans Serif"/>
              </a:rPr>
              <a:t>Applicants pay their excess income toward care costs each month until Medicaid steps in</a:t>
            </a:r>
            <a:r>
              <a:rPr sz="2341" dirty="0">
                <a:latin typeface="Microsoft Sans Serif"/>
                <a:cs typeface="Microsoft Sans Serif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6574" y="1534835"/>
            <a:ext cx="3820886" cy="3735317"/>
          </a:xfrm>
          <a:prstGeom prst="rect">
            <a:avLst/>
          </a:prstGeom>
        </p:spPr>
        <p:txBody>
          <a:bodyPr vert="horz" wrap="square" lIns="0" tIns="103377" rIns="0" bIns="0" rtlCol="0">
            <a:spAutoFit/>
          </a:bodyPr>
          <a:lstStyle/>
          <a:p>
            <a:pPr marL="421599" marR="493217" indent="-408762">
              <a:lnSpc>
                <a:spcPct val="77500"/>
              </a:lnSpc>
              <a:spcBef>
                <a:spcPts val="814"/>
              </a:spcBef>
              <a:buClr>
                <a:srgbClr val="333333"/>
              </a:buClr>
              <a:buSzPct val="91666"/>
              <a:buChar char="•"/>
              <a:tabLst>
                <a:tab pos="421599" algn="l"/>
              </a:tabLst>
            </a:pPr>
            <a:r>
              <a:rPr sz="2554" spc="-37" dirty="0">
                <a:latin typeface="Microsoft Sans Serif"/>
                <a:cs typeface="Microsoft Sans Serif"/>
              </a:rPr>
              <a:t>Strict</a:t>
            </a:r>
            <a:r>
              <a:rPr sz="2554" spc="-117" dirty="0">
                <a:latin typeface="Microsoft Sans Serif"/>
                <a:cs typeface="Microsoft Sans Serif"/>
              </a:rPr>
              <a:t> </a:t>
            </a:r>
            <a:r>
              <a:rPr sz="2554" spc="-64" dirty="0">
                <a:latin typeface="Microsoft Sans Serif"/>
                <a:cs typeface="Microsoft Sans Serif"/>
              </a:rPr>
              <a:t>monthly</a:t>
            </a:r>
            <a:r>
              <a:rPr sz="2554" spc="-112" dirty="0">
                <a:latin typeface="Microsoft Sans Serif"/>
                <a:cs typeface="Microsoft Sans Serif"/>
              </a:rPr>
              <a:t> </a:t>
            </a:r>
            <a:r>
              <a:rPr sz="2554" spc="96" dirty="0">
                <a:latin typeface="Microsoft Sans Serif"/>
                <a:cs typeface="Microsoft Sans Serif"/>
              </a:rPr>
              <a:t>limit</a:t>
            </a:r>
            <a:r>
              <a:rPr sz="2341" spc="96" dirty="0">
                <a:latin typeface="Microsoft Sans Serif"/>
                <a:cs typeface="Microsoft Sans Serif"/>
              </a:rPr>
              <a:t>— </a:t>
            </a:r>
            <a:r>
              <a:rPr sz="2554" spc="-121" dirty="0">
                <a:latin typeface="Microsoft Sans Serif"/>
                <a:cs typeface="Microsoft Sans Serif"/>
              </a:rPr>
              <a:t>applicants</a:t>
            </a:r>
            <a:r>
              <a:rPr sz="2554" spc="-69" dirty="0">
                <a:latin typeface="Microsoft Sans Serif"/>
                <a:cs typeface="Microsoft Sans Serif"/>
              </a:rPr>
              <a:t> </a:t>
            </a:r>
            <a:r>
              <a:rPr sz="2554" spc="-90" dirty="0">
                <a:latin typeface="Microsoft Sans Serif"/>
                <a:cs typeface="Microsoft Sans Serif"/>
              </a:rPr>
              <a:t>over</a:t>
            </a:r>
            <a:r>
              <a:rPr sz="2554" spc="-160" dirty="0">
                <a:latin typeface="Microsoft Sans Serif"/>
                <a:cs typeface="Microsoft Sans Serif"/>
              </a:rPr>
              <a:t> </a:t>
            </a:r>
            <a:r>
              <a:rPr sz="2554" spc="-21" dirty="0">
                <a:latin typeface="Microsoft Sans Serif"/>
                <a:cs typeface="Microsoft Sans Serif"/>
              </a:rPr>
              <a:t>this </a:t>
            </a:r>
            <a:r>
              <a:rPr sz="2554" spc="-112" dirty="0">
                <a:latin typeface="Microsoft Sans Serif"/>
                <a:cs typeface="Microsoft Sans Serif"/>
              </a:rPr>
              <a:t>amount</a:t>
            </a:r>
            <a:r>
              <a:rPr sz="2554" spc="-138" dirty="0">
                <a:latin typeface="Microsoft Sans Serif"/>
                <a:cs typeface="Microsoft Sans Serif"/>
              </a:rPr>
              <a:t> </a:t>
            </a:r>
            <a:r>
              <a:rPr sz="2554" spc="-133" dirty="0">
                <a:latin typeface="Microsoft Sans Serif"/>
                <a:cs typeface="Microsoft Sans Serif"/>
              </a:rPr>
              <a:t>are</a:t>
            </a:r>
            <a:r>
              <a:rPr sz="2554" spc="-138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denied </a:t>
            </a:r>
            <a:r>
              <a:rPr sz="2554" spc="-85" dirty="0">
                <a:latin typeface="Microsoft Sans Serif"/>
                <a:cs typeface="Microsoft Sans Serif"/>
              </a:rPr>
              <a:t>Medicaid</a:t>
            </a:r>
            <a:r>
              <a:rPr sz="2554" spc="-43" dirty="0">
                <a:latin typeface="Microsoft Sans Serif"/>
                <a:cs typeface="Microsoft Sans Serif"/>
              </a:rPr>
              <a:t> </a:t>
            </a:r>
            <a:r>
              <a:rPr sz="2341" spc="-149" dirty="0">
                <a:latin typeface="Microsoft Sans Serif"/>
                <a:cs typeface="Microsoft Sans Serif"/>
              </a:rPr>
              <a:t>(</a:t>
            </a:r>
            <a:r>
              <a:rPr sz="2554" spc="-149" dirty="0">
                <a:latin typeface="Microsoft Sans Serif"/>
                <a:cs typeface="Microsoft Sans Serif"/>
              </a:rPr>
              <a:t>even</a:t>
            </a:r>
            <a:r>
              <a:rPr sz="2554" spc="-37" dirty="0">
                <a:latin typeface="Microsoft Sans Serif"/>
                <a:cs typeface="Microsoft Sans Serif"/>
              </a:rPr>
              <a:t> </a:t>
            </a:r>
            <a:r>
              <a:rPr sz="2554" dirty="0">
                <a:latin typeface="Microsoft Sans Serif"/>
                <a:cs typeface="Microsoft Sans Serif"/>
              </a:rPr>
              <a:t>if</a:t>
            </a:r>
            <a:r>
              <a:rPr sz="2554" spc="-43" dirty="0">
                <a:latin typeface="Microsoft Sans Serif"/>
                <a:cs typeface="Microsoft Sans Serif"/>
              </a:rPr>
              <a:t> </a:t>
            </a:r>
            <a:r>
              <a:rPr sz="2554" spc="-117" dirty="0">
                <a:latin typeface="Microsoft Sans Serif"/>
                <a:cs typeface="Microsoft Sans Serif"/>
              </a:rPr>
              <a:t>they </a:t>
            </a:r>
            <a:r>
              <a:rPr sz="2554" spc="-90" dirty="0">
                <a:latin typeface="Microsoft Sans Serif"/>
                <a:cs typeface="Microsoft Sans Serif"/>
              </a:rPr>
              <a:t>can</a:t>
            </a:r>
            <a:r>
              <a:rPr sz="2341" spc="-90" dirty="0">
                <a:latin typeface="Microsoft Sans Serif"/>
                <a:cs typeface="Microsoft Sans Serif"/>
              </a:rPr>
              <a:t>ʼ</a:t>
            </a:r>
            <a:r>
              <a:rPr sz="2554" spc="-90" dirty="0">
                <a:latin typeface="Microsoft Sans Serif"/>
                <a:cs typeface="Microsoft Sans Serif"/>
              </a:rPr>
              <a:t>t</a:t>
            </a:r>
            <a:r>
              <a:rPr sz="2554" spc="-53" dirty="0">
                <a:latin typeface="Microsoft Sans Serif"/>
                <a:cs typeface="Microsoft Sans Serif"/>
              </a:rPr>
              <a:t> </a:t>
            </a:r>
            <a:r>
              <a:rPr sz="2554" spc="-96" dirty="0">
                <a:latin typeface="Microsoft Sans Serif"/>
                <a:cs typeface="Microsoft Sans Serif"/>
              </a:rPr>
              <a:t>afford</a:t>
            </a:r>
            <a:r>
              <a:rPr sz="2554" spc="-53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care</a:t>
            </a:r>
            <a:r>
              <a:rPr sz="2341" spc="-11" dirty="0">
                <a:latin typeface="Microsoft Sans Serif"/>
                <a:cs typeface="Microsoft Sans Serif"/>
              </a:rPr>
              <a:t>).</a:t>
            </a:r>
            <a:endParaRPr sz="2341">
              <a:latin typeface="Microsoft Sans Serif"/>
              <a:cs typeface="Microsoft Sans Serif"/>
            </a:endParaRPr>
          </a:p>
          <a:p>
            <a:pPr marL="421599" indent="-408087">
              <a:lnSpc>
                <a:spcPts val="2692"/>
              </a:lnSpc>
              <a:spcBef>
                <a:spcPts val="367"/>
              </a:spcBef>
              <a:buClr>
                <a:srgbClr val="333333"/>
              </a:buClr>
              <a:buChar char="•"/>
              <a:tabLst>
                <a:tab pos="421599" algn="l"/>
              </a:tabLst>
            </a:pPr>
            <a:r>
              <a:rPr sz="2341" spc="53" dirty="0">
                <a:latin typeface="Microsoft Sans Serif"/>
                <a:cs typeface="Microsoft Sans Serif"/>
              </a:rPr>
              <a:t>2025</a:t>
            </a:r>
            <a:r>
              <a:rPr sz="2341" spc="-85" dirty="0">
                <a:latin typeface="Microsoft Sans Serif"/>
                <a:cs typeface="Microsoft Sans Serif"/>
              </a:rPr>
              <a:t> </a:t>
            </a:r>
            <a:r>
              <a:rPr sz="2554" spc="-106" dirty="0">
                <a:latin typeface="Microsoft Sans Serif"/>
                <a:cs typeface="Microsoft Sans Serif"/>
              </a:rPr>
              <a:t>income</a:t>
            </a:r>
            <a:r>
              <a:rPr sz="2554" spc="-138" dirty="0">
                <a:latin typeface="Microsoft Sans Serif"/>
                <a:cs typeface="Microsoft Sans Serif"/>
              </a:rPr>
              <a:t> </a:t>
            </a:r>
            <a:r>
              <a:rPr sz="2554" spc="-21" dirty="0">
                <a:latin typeface="Microsoft Sans Serif"/>
                <a:cs typeface="Microsoft Sans Serif"/>
              </a:rPr>
              <a:t>cap</a:t>
            </a:r>
            <a:r>
              <a:rPr sz="2341" spc="-21" dirty="0">
                <a:latin typeface="Microsoft Sans Serif"/>
                <a:cs typeface="Microsoft Sans Serif"/>
              </a:rPr>
              <a:t>:</a:t>
            </a:r>
            <a:endParaRPr sz="2341">
              <a:latin typeface="Microsoft Sans Serif"/>
              <a:cs typeface="Microsoft Sans Serif"/>
            </a:endParaRPr>
          </a:p>
          <a:p>
            <a:pPr marL="421599" marR="485110">
              <a:lnSpc>
                <a:spcPct val="78100"/>
              </a:lnSpc>
              <a:spcBef>
                <a:spcPts val="293"/>
              </a:spcBef>
            </a:pPr>
            <a:r>
              <a:rPr sz="2554" spc="-11" dirty="0">
                <a:latin typeface="Microsoft Sans Serif"/>
                <a:cs typeface="Microsoft Sans Serif"/>
              </a:rPr>
              <a:t>$</a:t>
            </a:r>
            <a:r>
              <a:rPr sz="2341" spc="-11" dirty="0">
                <a:latin typeface="Microsoft Sans Serif"/>
                <a:cs typeface="Microsoft Sans Serif"/>
              </a:rPr>
              <a:t>2,829/</a:t>
            </a:r>
            <a:r>
              <a:rPr sz="2554" spc="-11" dirty="0">
                <a:latin typeface="Microsoft Sans Serif"/>
                <a:cs typeface="Microsoft Sans Serif"/>
              </a:rPr>
              <a:t>month</a:t>
            </a:r>
            <a:r>
              <a:rPr sz="2554" spc="-85" dirty="0">
                <a:latin typeface="Microsoft Sans Serif"/>
                <a:cs typeface="Microsoft Sans Serif"/>
              </a:rPr>
              <a:t> </a:t>
            </a:r>
            <a:r>
              <a:rPr sz="2341" spc="-48" dirty="0">
                <a:latin typeface="Microsoft Sans Serif"/>
                <a:cs typeface="Microsoft Sans Serif"/>
              </a:rPr>
              <a:t>(</a:t>
            </a:r>
            <a:r>
              <a:rPr sz="2554" spc="-48" dirty="0">
                <a:latin typeface="Microsoft Sans Serif"/>
                <a:cs typeface="Microsoft Sans Serif"/>
              </a:rPr>
              <a:t>varies </a:t>
            </a:r>
            <a:r>
              <a:rPr sz="2554" spc="-11" dirty="0">
                <a:latin typeface="Microsoft Sans Serif"/>
                <a:cs typeface="Microsoft Sans Serif"/>
              </a:rPr>
              <a:t>annually</a:t>
            </a:r>
            <a:r>
              <a:rPr sz="2341" spc="-11" dirty="0">
                <a:latin typeface="Microsoft Sans Serif"/>
                <a:cs typeface="Microsoft Sans Serif"/>
              </a:rPr>
              <a:t>).</a:t>
            </a:r>
            <a:endParaRPr sz="2341">
              <a:latin typeface="Microsoft Sans Serif"/>
              <a:cs typeface="Microsoft Sans Serif"/>
            </a:endParaRPr>
          </a:p>
          <a:p>
            <a:pPr marL="421599" marR="5405" indent="-408762">
              <a:lnSpc>
                <a:spcPct val="76800"/>
              </a:lnSpc>
              <a:spcBef>
                <a:spcPts val="1080"/>
              </a:spcBef>
              <a:buClr>
                <a:srgbClr val="333333"/>
              </a:buClr>
              <a:buSzPct val="91666"/>
              <a:buChar char="•"/>
              <a:tabLst>
                <a:tab pos="421599" algn="l"/>
              </a:tabLst>
            </a:pPr>
            <a:r>
              <a:rPr sz="2554" spc="-255" dirty="0">
                <a:latin typeface="Microsoft Sans Serif"/>
                <a:cs typeface="Microsoft Sans Serif"/>
              </a:rPr>
              <a:t>To</a:t>
            </a:r>
            <a:r>
              <a:rPr sz="2554" spc="-53" dirty="0">
                <a:latin typeface="Microsoft Sans Serif"/>
                <a:cs typeface="Microsoft Sans Serif"/>
              </a:rPr>
              <a:t> </a:t>
            </a:r>
            <a:r>
              <a:rPr sz="2554" spc="-96" dirty="0">
                <a:latin typeface="Microsoft Sans Serif"/>
                <a:cs typeface="Microsoft Sans Serif"/>
              </a:rPr>
              <a:t>qualify</a:t>
            </a:r>
            <a:r>
              <a:rPr sz="2341" spc="-96" dirty="0">
                <a:latin typeface="Microsoft Sans Serif"/>
                <a:cs typeface="Microsoft Sans Serif"/>
              </a:rPr>
              <a:t>,</a:t>
            </a:r>
            <a:r>
              <a:rPr sz="2341" spc="5" dirty="0">
                <a:latin typeface="Microsoft Sans Serif"/>
                <a:cs typeface="Microsoft Sans Serif"/>
              </a:rPr>
              <a:t> </a:t>
            </a:r>
            <a:r>
              <a:rPr sz="2554" spc="-117" dirty="0">
                <a:latin typeface="Microsoft Sans Serif"/>
                <a:cs typeface="Microsoft Sans Serif"/>
              </a:rPr>
              <a:t>excess</a:t>
            </a:r>
            <a:r>
              <a:rPr sz="2554" spc="-154" dirty="0">
                <a:latin typeface="Microsoft Sans Serif"/>
                <a:cs typeface="Microsoft Sans Serif"/>
              </a:rPr>
              <a:t> </a:t>
            </a:r>
            <a:r>
              <a:rPr sz="2554" spc="-85" dirty="0">
                <a:latin typeface="Microsoft Sans Serif"/>
                <a:cs typeface="Microsoft Sans Serif"/>
              </a:rPr>
              <a:t>income </a:t>
            </a:r>
            <a:r>
              <a:rPr sz="2554" spc="-80" dirty="0">
                <a:latin typeface="Microsoft Sans Serif"/>
                <a:cs typeface="Microsoft Sans Serif"/>
              </a:rPr>
              <a:t>must</a:t>
            </a:r>
            <a:r>
              <a:rPr sz="2554" spc="-149" dirty="0">
                <a:latin typeface="Microsoft Sans Serif"/>
                <a:cs typeface="Microsoft Sans Serif"/>
              </a:rPr>
              <a:t> </a:t>
            </a:r>
            <a:r>
              <a:rPr sz="2554" spc="-121" dirty="0">
                <a:latin typeface="Microsoft Sans Serif"/>
                <a:cs typeface="Microsoft Sans Serif"/>
              </a:rPr>
              <a:t>be</a:t>
            </a:r>
            <a:r>
              <a:rPr sz="2554" spc="-144" dirty="0">
                <a:latin typeface="Microsoft Sans Serif"/>
                <a:cs typeface="Microsoft Sans Serif"/>
              </a:rPr>
              <a:t> </a:t>
            </a:r>
            <a:r>
              <a:rPr sz="2554" spc="-96" dirty="0">
                <a:latin typeface="Microsoft Sans Serif"/>
                <a:cs typeface="Microsoft Sans Serif"/>
              </a:rPr>
              <a:t>placed</a:t>
            </a:r>
            <a:r>
              <a:rPr sz="2554" spc="-149" dirty="0">
                <a:latin typeface="Microsoft Sans Serif"/>
                <a:cs typeface="Microsoft Sans Serif"/>
              </a:rPr>
              <a:t> </a:t>
            </a:r>
            <a:r>
              <a:rPr sz="2554" spc="-48" dirty="0">
                <a:latin typeface="Microsoft Sans Serif"/>
                <a:cs typeface="Microsoft Sans Serif"/>
              </a:rPr>
              <a:t>into</a:t>
            </a:r>
            <a:r>
              <a:rPr sz="2554" spc="-144" dirty="0">
                <a:latin typeface="Microsoft Sans Serif"/>
                <a:cs typeface="Microsoft Sans Serif"/>
              </a:rPr>
              <a:t> </a:t>
            </a:r>
            <a:r>
              <a:rPr sz="2554" spc="-53" dirty="0">
                <a:latin typeface="Microsoft Sans Serif"/>
                <a:cs typeface="Microsoft Sans Serif"/>
              </a:rPr>
              <a:t>a Miller</a:t>
            </a:r>
            <a:r>
              <a:rPr sz="2554" spc="-128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Trust</a:t>
            </a:r>
            <a:r>
              <a:rPr sz="2341" spc="-11" dirty="0">
                <a:latin typeface="Microsoft Sans Serif"/>
                <a:cs typeface="Microsoft Sans Serif"/>
              </a:rPr>
              <a:t>.</a:t>
            </a:r>
            <a:endParaRPr sz="2341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5472886" cy="68411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04196" y="6283182"/>
            <a:ext cx="194592" cy="229872"/>
          </a:xfrm>
          <a:prstGeom prst="rect">
            <a:avLst/>
          </a:prstGeom>
        </p:spPr>
        <p:txBody>
          <a:bodyPr vert="horz" wrap="square" lIns="0" tIns="16892" rIns="0" bIns="0" rtlCol="0">
            <a:spAutoFit/>
          </a:bodyPr>
          <a:lstStyle/>
          <a:p>
            <a:pPr marL="13513">
              <a:spcBef>
                <a:spcPts val="133"/>
              </a:spcBef>
            </a:pPr>
            <a:r>
              <a:rPr sz="1383" spc="-85" dirty="0">
                <a:latin typeface="Microsoft Sans Serif"/>
                <a:cs typeface="Microsoft Sans Serif"/>
              </a:rPr>
              <a:t>31</a:t>
            </a:r>
            <a:endParaRPr sz="138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55"/>
              </a:lnSpc>
            </a:pPr>
            <a:fld id="{81D60167-4931-47E6-BA6A-407CBD079E47}" type="slidenum">
              <a:rPr lang="en-US" spc="-50" smtClean="0"/>
              <a:pPr marL="116205">
                <a:lnSpc>
                  <a:spcPts val="1455"/>
                </a:lnSpc>
              </a:pPr>
              <a:t>25</a:t>
            </a:fld>
            <a:endParaRPr spc="-27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74" y="752860"/>
            <a:ext cx="7560692" cy="1471850"/>
          </a:xfrm>
          <a:prstGeom prst="rect">
            <a:avLst/>
          </a:prstGeom>
        </p:spPr>
        <p:txBody>
          <a:bodyPr vert="horz" wrap="square" lIns="0" tIns="199997" rIns="0" bIns="0" rtlCol="0" anchor="ctr">
            <a:spAutoFit/>
          </a:bodyPr>
          <a:lstStyle/>
          <a:p>
            <a:pPr marL="13513" marR="5405">
              <a:lnSpc>
                <a:spcPct val="79600"/>
              </a:lnSpc>
              <a:spcBef>
                <a:spcPts val="1575"/>
              </a:spcBef>
            </a:pPr>
            <a:r>
              <a:rPr spc="80" dirty="0"/>
              <a:t>Miller</a:t>
            </a:r>
            <a:r>
              <a:rPr spc="-548" dirty="0"/>
              <a:t> </a:t>
            </a:r>
            <a:r>
              <a:rPr spc="69" dirty="0"/>
              <a:t>Trust</a:t>
            </a:r>
            <a:r>
              <a:rPr spc="-542" dirty="0"/>
              <a:t> </a:t>
            </a:r>
            <a:r>
              <a:rPr sz="5746" spc="925" dirty="0"/>
              <a:t>–</a:t>
            </a:r>
            <a:r>
              <a:rPr sz="5746" spc="-468" dirty="0"/>
              <a:t> </a:t>
            </a:r>
            <a:r>
              <a:rPr spc="112" dirty="0"/>
              <a:t>Monthly </a:t>
            </a:r>
            <a:r>
              <a:rPr spc="-80" dirty="0"/>
              <a:t>Funding</a:t>
            </a:r>
            <a:r>
              <a:rPr spc="-488" dirty="0"/>
              <a:t> </a:t>
            </a:r>
            <a:r>
              <a:rPr spc="-48" dirty="0"/>
              <a:t>Requirements</a:t>
            </a:r>
            <a:endParaRPr sz="5746"/>
          </a:p>
        </p:txBody>
      </p:sp>
      <p:sp>
        <p:nvSpPr>
          <p:cNvPr id="3" name="object 3"/>
          <p:cNvSpPr txBox="1"/>
          <p:nvPr/>
        </p:nvSpPr>
        <p:spPr>
          <a:xfrm>
            <a:off x="1426574" y="2223367"/>
            <a:ext cx="7465423" cy="1069739"/>
          </a:xfrm>
          <a:prstGeom prst="rect">
            <a:avLst/>
          </a:prstGeom>
        </p:spPr>
        <p:txBody>
          <a:bodyPr vert="horz" wrap="square" lIns="0" tIns="119593" rIns="0" bIns="0" rtlCol="0">
            <a:spAutoFit/>
          </a:bodyPr>
          <a:lstStyle/>
          <a:p>
            <a:pPr marL="13513" marR="5405">
              <a:lnSpc>
                <a:spcPts val="3671"/>
              </a:lnSpc>
              <a:spcBef>
                <a:spcPts val="942"/>
              </a:spcBef>
            </a:pPr>
            <a:r>
              <a:rPr sz="3777" spc="-106" dirty="0">
                <a:latin typeface="Microsoft Sans Serif"/>
                <a:cs typeface="Microsoft Sans Serif"/>
              </a:rPr>
              <a:t>Keeping</a:t>
            </a:r>
            <a:r>
              <a:rPr sz="3777" spc="-165" dirty="0">
                <a:latin typeface="Microsoft Sans Serif"/>
                <a:cs typeface="Microsoft Sans Serif"/>
              </a:rPr>
              <a:t> </a:t>
            </a:r>
            <a:r>
              <a:rPr sz="3777" dirty="0">
                <a:latin typeface="Microsoft Sans Serif"/>
                <a:cs typeface="Microsoft Sans Serif"/>
              </a:rPr>
              <a:t>the</a:t>
            </a:r>
            <a:r>
              <a:rPr sz="3777" spc="-239" dirty="0">
                <a:latin typeface="Microsoft Sans Serif"/>
                <a:cs typeface="Microsoft Sans Serif"/>
              </a:rPr>
              <a:t> </a:t>
            </a:r>
            <a:r>
              <a:rPr sz="3777" spc="-43" dirty="0">
                <a:latin typeface="Microsoft Sans Serif"/>
                <a:cs typeface="Microsoft Sans Serif"/>
              </a:rPr>
              <a:t>Trust</a:t>
            </a:r>
            <a:r>
              <a:rPr sz="3777" spc="-192" dirty="0">
                <a:latin typeface="Microsoft Sans Serif"/>
                <a:cs typeface="Microsoft Sans Serif"/>
              </a:rPr>
              <a:t> </a:t>
            </a:r>
            <a:r>
              <a:rPr sz="3777" dirty="0">
                <a:latin typeface="Microsoft Sans Serif"/>
                <a:cs typeface="Microsoft Sans Serif"/>
              </a:rPr>
              <a:t>Active</a:t>
            </a:r>
            <a:r>
              <a:rPr sz="3777" spc="-192" dirty="0">
                <a:latin typeface="Microsoft Sans Serif"/>
                <a:cs typeface="Microsoft Sans Serif"/>
              </a:rPr>
              <a:t> </a:t>
            </a:r>
            <a:r>
              <a:rPr sz="3671" spc="-244" dirty="0">
                <a:latin typeface="Microsoft Sans Serif"/>
                <a:cs typeface="Microsoft Sans Serif"/>
              </a:rPr>
              <a:t>&amp;</a:t>
            </a:r>
            <a:r>
              <a:rPr sz="3671" spc="-133" dirty="0">
                <a:latin typeface="Microsoft Sans Serif"/>
                <a:cs typeface="Microsoft Sans Serif"/>
              </a:rPr>
              <a:t> </a:t>
            </a:r>
            <a:r>
              <a:rPr sz="3777" spc="-11" dirty="0">
                <a:latin typeface="Microsoft Sans Serif"/>
                <a:cs typeface="Microsoft Sans Serif"/>
              </a:rPr>
              <a:t>Medicaid </a:t>
            </a:r>
            <a:r>
              <a:rPr sz="3777" spc="-21" dirty="0">
                <a:latin typeface="Microsoft Sans Serif"/>
                <a:cs typeface="Microsoft Sans Serif"/>
              </a:rPr>
              <a:t>Eligibility</a:t>
            </a:r>
            <a:r>
              <a:rPr sz="3777" spc="-149" dirty="0">
                <a:latin typeface="Microsoft Sans Serif"/>
                <a:cs typeface="Microsoft Sans Serif"/>
              </a:rPr>
              <a:t> </a:t>
            </a:r>
            <a:r>
              <a:rPr sz="3777" spc="-11" dirty="0">
                <a:latin typeface="Microsoft Sans Serif"/>
                <a:cs typeface="Microsoft Sans Serif"/>
              </a:rPr>
              <a:t>Secure</a:t>
            </a:r>
            <a:endParaRPr sz="3777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6574" y="3409804"/>
            <a:ext cx="4504659" cy="2681742"/>
          </a:xfrm>
          <a:prstGeom prst="rect">
            <a:avLst/>
          </a:prstGeom>
        </p:spPr>
        <p:txBody>
          <a:bodyPr vert="horz" wrap="square" lIns="0" tIns="15539" rIns="0" bIns="0" rtlCol="0">
            <a:spAutoFit/>
          </a:bodyPr>
          <a:lstStyle/>
          <a:p>
            <a:pPr marL="13513">
              <a:lnSpc>
                <a:spcPts val="3011"/>
              </a:lnSpc>
              <a:spcBef>
                <a:spcPts val="121"/>
              </a:spcBef>
            </a:pPr>
            <a:r>
              <a:rPr sz="2554" b="1" spc="-59" dirty="0">
                <a:latin typeface="Microsoft Sans Serif"/>
                <a:cs typeface="Microsoft Sans Serif"/>
              </a:rPr>
              <a:t>Monthly</a:t>
            </a:r>
            <a:r>
              <a:rPr sz="2554" b="1" spc="-128" dirty="0">
                <a:latin typeface="Microsoft Sans Serif"/>
                <a:cs typeface="Microsoft Sans Serif"/>
              </a:rPr>
              <a:t> </a:t>
            </a:r>
            <a:r>
              <a:rPr sz="2554" b="1" spc="-106" dirty="0">
                <a:latin typeface="Microsoft Sans Serif"/>
                <a:cs typeface="Microsoft Sans Serif"/>
              </a:rPr>
              <a:t>Deposit</a:t>
            </a:r>
            <a:r>
              <a:rPr sz="2554" b="1" spc="-133" dirty="0">
                <a:latin typeface="Microsoft Sans Serif"/>
                <a:cs typeface="Microsoft Sans Serif"/>
              </a:rPr>
              <a:t> </a:t>
            </a:r>
            <a:r>
              <a:rPr sz="2554" b="1" spc="-21" dirty="0">
                <a:latin typeface="Microsoft Sans Serif"/>
                <a:cs typeface="Microsoft Sans Serif"/>
              </a:rPr>
              <a:t>Rule</a:t>
            </a:r>
            <a:endParaRPr sz="2554" b="1" dirty="0">
              <a:latin typeface="Microsoft Sans Serif"/>
              <a:cs typeface="Microsoft Sans Serif"/>
            </a:endParaRPr>
          </a:p>
          <a:p>
            <a:pPr marL="378358" marR="5405" indent="-364846">
              <a:lnSpc>
                <a:spcPct val="78100"/>
              </a:lnSpc>
              <a:spcBef>
                <a:spcPts val="617"/>
              </a:spcBef>
              <a:buFont typeface="Arial" panose="020B0604020202020204" pitchFamily="34" charset="0"/>
              <a:buChar char="•"/>
            </a:pPr>
            <a:r>
              <a:rPr sz="2554" spc="-128" dirty="0">
                <a:latin typeface="Microsoft Sans Serif"/>
                <a:cs typeface="Microsoft Sans Serif"/>
              </a:rPr>
              <a:t>A</a:t>
            </a:r>
            <a:r>
              <a:rPr sz="2554" spc="-154" dirty="0">
                <a:latin typeface="Microsoft Sans Serif"/>
                <a:cs typeface="Microsoft Sans Serif"/>
              </a:rPr>
              <a:t> </a:t>
            </a:r>
            <a:r>
              <a:rPr sz="2554" spc="-69" dirty="0">
                <a:latin typeface="Microsoft Sans Serif"/>
                <a:cs typeface="Microsoft Sans Serif"/>
              </a:rPr>
              <a:t>deposit</a:t>
            </a:r>
            <a:r>
              <a:rPr sz="2554" spc="-154" dirty="0">
                <a:latin typeface="Microsoft Sans Serif"/>
                <a:cs typeface="Microsoft Sans Serif"/>
              </a:rPr>
              <a:t> </a:t>
            </a:r>
            <a:r>
              <a:rPr sz="2554" spc="-234" dirty="0">
                <a:latin typeface="Microsoft Sans Serif"/>
                <a:cs typeface="Microsoft Sans Serif"/>
              </a:rPr>
              <a:t>MUST</a:t>
            </a:r>
            <a:r>
              <a:rPr sz="2554" spc="-149" dirty="0">
                <a:latin typeface="Microsoft Sans Serif"/>
                <a:cs typeface="Microsoft Sans Serif"/>
              </a:rPr>
              <a:t> </a:t>
            </a:r>
            <a:r>
              <a:rPr sz="2554" spc="-121" dirty="0">
                <a:latin typeface="Microsoft Sans Serif"/>
                <a:cs typeface="Microsoft Sans Serif"/>
              </a:rPr>
              <a:t>be</a:t>
            </a:r>
            <a:r>
              <a:rPr sz="2554" spc="-154" dirty="0">
                <a:latin typeface="Microsoft Sans Serif"/>
                <a:cs typeface="Microsoft Sans Serif"/>
              </a:rPr>
              <a:t> </a:t>
            </a:r>
            <a:r>
              <a:rPr sz="2554" spc="-160" dirty="0">
                <a:latin typeface="Microsoft Sans Serif"/>
                <a:cs typeface="Microsoft Sans Serif"/>
              </a:rPr>
              <a:t>made</a:t>
            </a:r>
            <a:r>
              <a:rPr sz="2554" spc="-154" dirty="0">
                <a:latin typeface="Microsoft Sans Serif"/>
                <a:cs typeface="Microsoft Sans Serif"/>
              </a:rPr>
              <a:t> </a:t>
            </a:r>
            <a:r>
              <a:rPr sz="2554" spc="-74" dirty="0">
                <a:latin typeface="Microsoft Sans Serif"/>
                <a:cs typeface="Microsoft Sans Serif"/>
              </a:rPr>
              <a:t>each </a:t>
            </a:r>
            <a:r>
              <a:rPr sz="2554" spc="-85" dirty="0">
                <a:latin typeface="Microsoft Sans Serif"/>
                <a:cs typeface="Microsoft Sans Serif"/>
              </a:rPr>
              <a:t>month</a:t>
            </a:r>
            <a:r>
              <a:rPr sz="2554" spc="-48" dirty="0">
                <a:latin typeface="Microsoft Sans Serif"/>
                <a:cs typeface="Microsoft Sans Serif"/>
              </a:rPr>
              <a:t> </a:t>
            </a:r>
            <a:r>
              <a:rPr sz="2554" spc="-90" dirty="0">
                <a:latin typeface="Microsoft Sans Serif"/>
                <a:cs typeface="Microsoft Sans Serif"/>
              </a:rPr>
              <a:t>to</a:t>
            </a:r>
            <a:r>
              <a:rPr sz="2554" spc="-48" dirty="0">
                <a:latin typeface="Microsoft Sans Serif"/>
                <a:cs typeface="Microsoft Sans Serif"/>
              </a:rPr>
              <a:t> </a:t>
            </a:r>
            <a:r>
              <a:rPr sz="2554" spc="-133" dirty="0">
                <a:latin typeface="Microsoft Sans Serif"/>
                <a:cs typeface="Microsoft Sans Serif"/>
              </a:rPr>
              <a:t>stay</a:t>
            </a:r>
            <a:r>
              <a:rPr sz="2554" spc="-43" dirty="0">
                <a:latin typeface="Microsoft Sans Serif"/>
                <a:cs typeface="Microsoft Sans Serif"/>
              </a:rPr>
              <a:t> </a:t>
            </a:r>
            <a:r>
              <a:rPr sz="2554" spc="-96" dirty="0">
                <a:latin typeface="Microsoft Sans Serif"/>
                <a:cs typeface="Microsoft Sans Serif"/>
              </a:rPr>
              <a:t>Medicaid</a:t>
            </a:r>
            <a:r>
              <a:rPr sz="2341" spc="-96" dirty="0">
                <a:latin typeface="Microsoft Sans Serif"/>
                <a:cs typeface="Microsoft Sans Serif"/>
              </a:rPr>
              <a:t>-</a:t>
            </a:r>
            <a:r>
              <a:rPr sz="2554" spc="-11" dirty="0">
                <a:latin typeface="Microsoft Sans Serif"/>
                <a:cs typeface="Microsoft Sans Serif"/>
              </a:rPr>
              <a:t>eligible</a:t>
            </a:r>
            <a:r>
              <a:rPr sz="2341" spc="-11" dirty="0">
                <a:latin typeface="Microsoft Sans Serif"/>
                <a:cs typeface="Microsoft Sans Serif"/>
              </a:rPr>
              <a:t>.</a:t>
            </a:r>
            <a:endParaRPr sz="2341" dirty="0">
              <a:latin typeface="Microsoft Sans Serif"/>
              <a:cs typeface="Microsoft Sans Serif"/>
            </a:endParaRPr>
          </a:p>
          <a:p>
            <a:pPr marL="378358" marR="17567" indent="-364846">
              <a:lnSpc>
                <a:spcPct val="76400"/>
              </a:lnSpc>
              <a:spcBef>
                <a:spcPts val="692"/>
              </a:spcBef>
              <a:buFont typeface="Arial" panose="020B0604020202020204" pitchFamily="34" charset="0"/>
              <a:buChar char="•"/>
            </a:pPr>
            <a:r>
              <a:rPr sz="2554" spc="-176" dirty="0">
                <a:latin typeface="Microsoft Sans Serif"/>
                <a:cs typeface="Microsoft Sans Serif"/>
              </a:rPr>
              <a:t>Minimum</a:t>
            </a:r>
            <a:r>
              <a:rPr sz="2554" spc="-48" dirty="0">
                <a:latin typeface="Microsoft Sans Serif"/>
                <a:cs typeface="Microsoft Sans Serif"/>
              </a:rPr>
              <a:t> </a:t>
            </a:r>
            <a:r>
              <a:rPr sz="2554" spc="-121" dirty="0">
                <a:latin typeface="Microsoft Sans Serif"/>
                <a:cs typeface="Microsoft Sans Serif"/>
              </a:rPr>
              <a:t>deposit</a:t>
            </a:r>
            <a:r>
              <a:rPr sz="2554" spc="-48" dirty="0">
                <a:latin typeface="Microsoft Sans Serif"/>
                <a:cs typeface="Microsoft Sans Serif"/>
              </a:rPr>
              <a:t> </a:t>
            </a:r>
            <a:r>
              <a:rPr sz="2341" spc="53" dirty="0">
                <a:latin typeface="Microsoft Sans Serif"/>
                <a:cs typeface="Microsoft Sans Serif"/>
              </a:rPr>
              <a:t>=</a:t>
            </a:r>
            <a:r>
              <a:rPr sz="2341" spc="16" dirty="0">
                <a:latin typeface="Microsoft Sans Serif"/>
                <a:cs typeface="Microsoft Sans Serif"/>
              </a:rPr>
              <a:t> </a:t>
            </a:r>
            <a:r>
              <a:rPr sz="2554" spc="-69" dirty="0">
                <a:latin typeface="Microsoft Sans Serif"/>
                <a:cs typeface="Microsoft Sans Serif"/>
              </a:rPr>
              <a:t>the</a:t>
            </a:r>
            <a:r>
              <a:rPr sz="2554" spc="-149" dirty="0">
                <a:latin typeface="Microsoft Sans Serif"/>
                <a:cs typeface="Microsoft Sans Serif"/>
              </a:rPr>
              <a:t> </a:t>
            </a:r>
            <a:r>
              <a:rPr sz="2554" spc="-90" dirty="0">
                <a:latin typeface="Microsoft Sans Serif"/>
                <a:cs typeface="Microsoft Sans Serif"/>
              </a:rPr>
              <a:t>amount over</a:t>
            </a:r>
            <a:r>
              <a:rPr sz="2554" spc="-133" dirty="0">
                <a:latin typeface="Microsoft Sans Serif"/>
                <a:cs typeface="Microsoft Sans Serif"/>
              </a:rPr>
              <a:t> </a:t>
            </a:r>
            <a:r>
              <a:rPr sz="2554" spc="-69" dirty="0">
                <a:latin typeface="Microsoft Sans Serif"/>
                <a:cs typeface="Microsoft Sans Serif"/>
              </a:rPr>
              <a:t>the</a:t>
            </a:r>
            <a:r>
              <a:rPr sz="2554" spc="-128" dirty="0">
                <a:latin typeface="Microsoft Sans Serif"/>
                <a:cs typeface="Microsoft Sans Serif"/>
              </a:rPr>
              <a:t> </a:t>
            </a:r>
            <a:r>
              <a:rPr sz="2554" spc="-90" dirty="0">
                <a:latin typeface="Microsoft Sans Serif"/>
                <a:cs typeface="Microsoft Sans Serif"/>
              </a:rPr>
              <a:t>Medicaid</a:t>
            </a:r>
            <a:r>
              <a:rPr sz="2554" spc="-128" dirty="0">
                <a:latin typeface="Microsoft Sans Serif"/>
                <a:cs typeface="Microsoft Sans Serif"/>
              </a:rPr>
              <a:t> </a:t>
            </a:r>
            <a:r>
              <a:rPr sz="2554" spc="-106" dirty="0">
                <a:latin typeface="Microsoft Sans Serif"/>
                <a:cs typeface="Microsoft Sans Serif"/>
              </a:rPr>
              <a:t>income</a:t>
            </a:r>
            <a:r>
              <a:rPr sz="2554" spc="-128" dirty="0">
                <a:latin typeface="Microsoft Sans Serif"/>
                <a:cs typeface="Microsoft Sans Serif"/>
              </a:rPr>
              <a:t> </a:t>
            </a:r>
            <a:r>
              <a:rPr sz="2554" spc="-27" dirty="0">
                <a:latin typeface="Microsoft Sans Serif"/>
                <a:cs typeface="Microsoft Sans Serif"/>
              </a:rPr>
              <a:t>cap </a:t>
            </a:r>
            <a:r>
              <a:rPr sz="2341" spc="-154" dirty="0">
                <a:latin typeface="Microsoft Sans Serif"/>
                <a:cs typeface="Microsoft Sans Serif"/>
              </a:rPr>
              <a:t>(</a:t>
            </a:r>
            <a:r>
              <a:rPr sz="2554" spc="-154" dirty="0">
                <a:latin typeface="Microsoft Sans Serif"/>
                <a:cs typeface="Microsoft Sans Serif"/>
              </a:rPr>
              <a:t>some</a:t>
            </a:r>
            <a:r>
              <a:rPr sz="2554" spc="-59" dirty="0">
                <a:latin typeface="Microsoft Sans Serif"/>
                <a:cs typeface="Microsoft Sans Serif"/>
              </a:rPr>
              <a:t> </a:t>
            </a:r>
            <a:r>
              <a:rPr sz="2554" spc="-133" dirty="0">
                <a:latin typeface="Microsoft Sans Serif"/>
                <a:cs typeface="Microsoft Sans Serif"/>
              </a:rPr>
              <a:t>states</a:t>
            </a:r>
            <a:r>
              <a:rPr sz="2554" spc="-53" dirty="0">
                <a:latin typeface="Microsoft Sans Serif"/>
                <a:cs typeface="Microsoft Sans Serif"/>
              </a:rPr>
              <a:t> </a:t>
            </a:r>
            <a:r>
              <a:rPr sz="2554" spc="-128" dirty="0">
                <a:latin typeface="Microsoft Sans Serif"/>
                <a:cs typeface="Microsoft Sans Serif"/>
              </a:rPr>
              <a:t>require</a:t>
            </a:r>
            <a:r>
              <a:rPr sz="2554" spc="-53" dirty="0">
                <a:latin typeface="Microsoft Sans Serif"/>
                <a:cs typeface="Microsoft Sans Serif"/>
              </a:rPr>
              <a:t> </a:t>
            </a:r>
            <a:r>
              <a:rPr sz="2554" spc="-48" dirty="0">
                <a:latin typeface="Microsoft Sans Serif"/>
                <a:cs typeface="Microsoft Sans Serif"/>
              </a:rPr>
              <a:t>all</a:t>
            </a:r>
            <a:r>
              <a:rPr sz="2554" spc="-53" dirty="0">
                <a:latin typeface="Microsoft Sans Serif"/>
                <a:cs typeface="Microsoft Sans Serif"/>
              </a:rPr>
              <a:t> </a:t>
            </a:r>
            <a:r>
              <a:rPr sz="2554" spc="-154" dirty="0">
                <a:latin typeface="Microsoft Sans Serif"/>
                <a:cs typeface="Microsoft Sans Serif"/>
              </a:rPr>
              <a:t>income</a:t>
            </a:r>
            <a:r>
              <a:rPr sz="2554" spc="-53" dirty="0">
                <a:latin typeface="Microsoft Sans Serif"/>
                <a:cs typeface="Microsoft Sans Serif"/>
              </a:rPr>
              <a:t> </a:t>
            </a:r>
            <a:r>
              <a:rPr sz="2554" spc="-27" dirty="0">
                <a:latin typeface="Microsoft Sans Serif"/>
                <a:cs typeface="Microsoft Sans Serif"/>
              </a:rPr>
              <a:t>to </a:t>
            </a:r>
            <a:r>
              <a:rPr sz="2554" spc="-138" dirty="0">
                <a:latin typeface="Microsoft Sans Serif"/>
                <a:cs typeface="Microsoft Sans Serif"/>
              </a:rPr>
              <a:t>go</a:t>
            </a:r>
            <a:r>
              <a:rPr sz="2554" spc="-69" dirty="0">
                <a:latin typeface="Microsoft Sans Serif"/>
                <a:cs typeface="Microsoft Sans Serif"/>
              </a:rPr>
              <a:t> </a:t>
            </a:r>
            <a:r>
              <a:rPr sz="2554" spc="-21" dirty="0">
                <a:latin typeface="Microsoft Sans Serif"/>
                <a:cs typeface="Microsoft Sans Serif"/>
              </a:rPr>
              <a:t>in</a:t>
            </a:r>
            <a:r>
              <a:rPr sz="2341" spc="-21" dirty="0">
                <a:latin typeface="Microsoft Sans Serif"/>
                <a:cs typeface="Microsoft Sans Serif"/>
              </a:rPr>
              <a:t>).</a:t>
            </a:r>
            <a:endParaRPr sz="2341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9309" y="3386892"/>
            <a:ext cx="4511415" cy="1709801"/>
          </a:xfrm>
          <a:prstGeom prst="rect">
            <a:avLst/>
          </a:prstGeom>
        </p:spPr>
        <p:txBody>
          <a:bodyPr vert="horz" wrap="square" lIns="0" tIns="113512" rIns="0" bIns="0" rtlCol="0">
            <a:spAutoFit/>
          </a:bodyPr>
          <a:lstStyle/>
          <a:p>
            <a:pPr marL="13513" marR="5405">
              <a:lnSpc>
                <a:spcPct val="75500"/>
              </a:lnSpc>
              <a:spcBef>
                <a:spcPts val="894"/>
              </a:spcBef>
            </a:pPr>
            <a:r>
              <a:rPr sz="2554" spc="612" dirty="0">
                <a:latin typeface="Segoe UI Symbol"/>
                <a:cs typeface="Segoe UI Symbol"/>
              </a:rPr>
              <a:t>✔</a:t>
            </a:r>
            <a:r>
              <a:rPr sz="2554" spc="-74" dirty="0">
                <a:latin typeface="Segoe UI Symbol"/>
                <a:cs typeface="Segoe UI Symbol"/>
              </a:rPr>
              <a:t> </a:t>
            </a:r>
            <a:r>
              <a:rPr sz="2554" spc="-202" dirty="0">
                <a:latin typeface="Microsoft Sans Serif"/>
                <a:cs typeface="Microsoft Sans Serif"/>
              </a:rPr>
              <a:t>Funds</a:t>
            </a:r>
            <a:r>
              <a:rPr sz="2554" spc="-53" dirty="0">
                <a:latin typeface="Microsoft Sans Serif"/>
                <a:cs typeface="Microsoft Sans Serif"/>
              </a:rPr>
              <a:t> </a:t>
            </a:r>
            <a:r>
              <a:rPr sz="2554" spc="-80" dirty="0">
                <a:latin typeface="Microsoft Sans Serif"/>
                <a:cs typeface="Microsoft Sans Serif"/>
              </a:rPr>
              <a:t>must</a:t>
            </a:r>
            <a:r>
              <a:rPr sz="2554" spc="-149" dirty="0">
                <a:latin typeface="Microsoft Sans Serif"/>
                <a:cs typeface="Microsoft Sans Serif"/>
              </a:rPr>
              <a:t> </a:t>
            </a:r>
            <a:r>
              <a:rPr sz="2554" spc="-121" dirty="0">
                <a:latin typeface="Microsoft Sans Serif"/>
                <a:cs typeface="Microsoft Sans Serif"/>
              </a:rPr>
              <a:t>be</a:t>
            </a:r>
            <a:r>
              <a:rPr sz="2554" spc="-154" dirty="0">
                <a:latin typeface="Microsoft Sans Serif"/>
                <a:cs typeface="Microsoft Sans Serif"/>
              </a:rPr>
              <a:t> </a:t>
            </a:r>
            <a:r>
              <a:rPr sz="2554" spc="-80" dirty="0">
                <a:latin typeface="Microsoft Sans Serif"/>
                <a:cs typeface="Microsoft Sans Serif"/>
              </a:rPr>
              <a:t>spent</a:t>
            </a:r>
            <a:r>
              <a:rPr sz="2554" spc="-149" dirty="0">
                <a:latin typeface="Microsoft Sans Serif"/>
                <a:cs typeface="Microsoft Sans Serif"/>
              </a:rPr>
              <a:t> </a:t>
            </a:r>
            <a:r>
              <a:rPr sz="2554" spc="-11" dirty="0">
                <a:latin typeface="Microsoft Sans Serif"/>
                <a:cs typeface="Microsoft Sans Serif"/>
              </a:rPr>
              <a:t>properly </a:t>
            </a:r>
            <a:r>
              <a:rPr sz="2341" spc="-53" dirty="0">
                <a:latin typeface="Microsoft Sans Serif"/>
                <a:cs typeface="Microsoft Sans Serif"/>
              </a:rPr>
              <a:t>(</a:t>
            </a:r>
            <a:r>
              <a:rPr sz="2554" spc="-53" dirty="0">
                <a:latin typeface="Microsoft Sans Serif"/>
                <a:cs typeface="Microsoft Sans Serif"/>
              </a:rPr>
              <a:t>i</a:t>
            </a:r>
            <a:r>
              <a:rPr sz="2341" spc="-53" dirty="0">
                <a:latin typeface="Microsoft Sans Serif"/>
                <a:cs typeface="Microsoft Sans Serif"/>
              </a:rPr>
              <a:t>.</a:t>
            </a:r>
            <a:r>
              <a:rPr sz="2554" spc="-53" dirty="0">
                <a:latin typeface="Microsoft Sans Serif"/>
                <a:cs typeface="Microsoft Sans Serif"/>
              </a:rPr>
              <a:t>e</a:t>
            </a:r>
            <a:r>
              <a:rPr sz="2341" spc="-53" dirty="0">
                <a:latin typeface="Microsoft Sans Serif"/>
                <a:cs typeface="Microsoft Sans Serif"/>
              </a:rPr>
              <a:t>.,</a:t>
            </a:r>
            <a:r>
              <a:rPr sz="2341" spc="-16" dirty="0">
                <a:latin typeface="Microsoft Sans Serif"/>
                <a:cs typeface="Microsoft Sans Serif"/>
              </a:rPr>
              <a:t> </a:t>
            </a:r>
            <a:r>
              <a:rPr sz="2554" spc="-160" dirty="0">
                <a:latin typeface="Microsoft Sans Serif"/>
                <a:cs typeface="Microsoft Sans Serif"/>
              </a:rPr>
              <a:t>used</a:t>
            </a:r>
            <a:r>
              <a:rPr sz="2554" spc="-69" dirty="0">
                <a:latin typeface="Microsoft Sans Serif"/>
                <a:cs typeface="Microsoft Sans Serif"/>
              </a:rPr>
              <a:t> </a:t>
            </a:r>
            <a:r>
              <a:rPr sz="2554" spc="-43" dirty="0">
                <a:latin typeface="Microsoft Sans Serif"/>
                <a:cs typeface="Microsoft Sans Serif"/>
              </a:rPr>
              <a:t>for</a:t>
            </a:r>
            <a:r>
              <a:rPr sz="2554" spc="-69" dirty="0">
                <a:latin typeface="Microsoft Sans Serif"/>
                <a:cs typeface="Microsoft Sans Serif"/>
              </a:rPr>
              <a:t> </a:t>
            </a:r>
            <a:r>
              <a:rPr sz="2554" spc="-133" dirty="0">
                <a:latin typeface="Microsoft Sans Serif"/>
                <a:cs typeface="Microsoft Sans Serif"/>
              </a:rPr>
              <a:t>nursing</a:t>
            </a:r>
            <a:r>
              <a:rPr sz="2554" spc="-74" dirty="0">
                <a:latin typeface="Microsoft Sans Serif"/>
                <a:cs typeface="Microsoft Sans Serif"/>
              </a:rPr>
              <a:t> </a:t>
            </a:r>
            <a:r>
              <a:rPr sz="2554" spc="-192" dirty="0">
                <a:latin typeface="Microsoft Sans Serif"/>
                <a:cs typeface="Microsoft Sans Serif"/>
              </a:rPr>
              <a:t>home</a:t>
            </a:r>
            <a:r>
              <a:rPr sz="2554" spc="-69" dirty="0">
                <a:latin typeface="Microsoft Sans Serif"/>
                <a:cs typeface="Microsoft Sans Serif"/>
              </a:rPr>
              <a:t> </a:t>
            </a:r>
            <a:r>
              <a:rPr sz="2554" spc="-74" dirty="0">
                <a:latin typeface="Microsoft Sans Serif"/>
                <a:cs typeface="Microsoft Sans Serif"/>
              </a:rPr>
              <a:t>costs</a:t>
            </a:r>
            <a:r>
              <a:rPr sz="2341" spc="-74" dirty="0">
                <a:latin typeface="Microsoft Sans Serif"/>
                <a:cs typeface="Microsoft Sans Serif"/>
              </a:rPr>
              <a:t>).</a:t>
            </a:r>
            <a:endParaRPr sz="2341" dirty="0">
              <a:latin typeface="Microsoft Sans Serif"/>
              <a:cs typeface="Microsoft Sans Serif"/>
            </a:endParaRPr>
          </a:p>
          <a:p>
            <a:pPr marL="13513" marR="141884">
              <a:lnSpc>
                <a:spcPct val="76800"/>
              </a:lnSpc>
              <a:spcBef>
                <a:spcPts val="681"/>
              </a:spcBef>
            </a:pPr>
            <a:r>
              <a:rPr sz="2554" spc="458" dirty="0">
                <a:latin typeface="Segoe UI Symbol"/>
                <a:cs typeface="Segoe UI Symbol"/>
              </a:rPr>
              <a:t>⚠</a:t>
            </a:r>
            <a:r>
              <a:rPr sz="2554" spc="-69" dirty="0">
                <a:latin typeface="Segoe UI Symbol"/>
                <a:cs typeface="Segoe UI Symbol"/>
              </a:rPr>
              <a:t> </a:t>
            </a:r>
            <a:r>
              <a:rPr sz="2554" dirty="0">
                <a:latin typeface="Microsoft Sans Serif"/>
                <a:cs typeface="Microsoft Sans Serif"/>
              </a:rPr>
              <a:t>If</a:t>
            </a:r>
            <a:r>
              <a:rPr sz="2554" spc="-149" dirty="0">
                <a:latin typeface="Microsoft Sans Serif"/>
                <a:cs typeface="Microsoft Sans Serif"/>
              </a:rPr>
              <a:t> </a:t>
            </a:r>
            <a:r>
              <a:rPr sz="2554" spc="-117" dirty="0">
                <a:latin typeface="Microsoft Sans Serif"/>
                <a:cs typeface="Microsoft Sans Serif"/>
              </a:rPr>
              <a:t>no</a:t>
            </a:r>
            <a:r>
              <a:rPr sz="2554" spc="-154" dirty="0">
                <a:latin typeface="Microsoft Sans Serif"/>
                <a:cs typeface="Microsoft Sans Serif"/>
              </a:rPr>
              <a:t> </a:t>
            </a:r>
            <a:r>
              <a:rPr sz="2554" spc="-69" dirty="0">
                <a:latin typeface="Microsoft Sans Serif"/>
                <a:cs typeface="Microsoft Sans Serif"/>
              </a:rPr>
              <a:t>deposit</a:t>
            </a:r>
            <a:r>
              <a:rPr sz="2554" spc="-149" dirty="0">
                <a:latin typeface="Microsoft Sans Serif"/>
                <a:cs typeface="Microsoft Sans Serif"/>
              </a:rPr>
              <a:t> </a:t>
            </a:r>
            <a:r>
              <a:rPr sz="2554" spc="-48" dirty="0">
                <a:latin typeface="Microsoft Sans Serif"/>
                <a:cs typeface="Microsoft Sans Serif"/>
              </a:rPr>
              <a:t>is</a:t>
            </a:r>
            <a:r>
              <a:rPr sz="2554" spc="-149" dirty="0">
                <a:latin typeface="Microsoft Sans Serif"/>
                <a:cs typeface="Microsoft Sans Serif"/>
              </a:rPr>
              <a:t> </a:t>
            </a:r>
            <a:r>
              <a:rPr sz="2554" spc="-160" dirty="0">
                <a:latin typeface="Microsoft Sans Serif"/>
                <a:cs typeface="Microsoft Sans Serif"/>
              </a:rPr>
              <a:t>made</a:t>
            </a:r>
            <a:r>
              <a:rPr sz="2554" spc="-154" dirty="0">
                <a:latin typeface="Microsoft Sans Serif"/>
                <a:cs typeface="Microsoft Sans Serif"/>
              </a:rPr>
              <a:t> </a:t>
            </a:r>
            <a:r>
              <a:rPr sz="2554" spc="-59" dirty="0">
                <a:latin typeface="Microsoft Sans Serif"/>
                <a:cs typeface="Microsoft Sans Serif"/>
              </a:rPr>
              <a:t>in</a:t>
            </a:r>
            <a:r>
              <a:rPr sz="2554" spc="-149" dirty="0">
                <a:latin typeface="Microsoft Sans Serif"/>
                <a:cs typeface="Microsoft Sans Serif"/>
              </a:rPr>
              <a:t> </a:t>
            </a:r>
            <a:r>
              <a:rPr sz="2554" spc="-53" dirty="0">
                <a:latin typeface="Microsoft Sans Serif"/>
                <a:cs typeface="Microsoft Sans Serif"/>
              </a:rPr>
              <a:t>a </a:t>
            </a:r>
            <a:r>
              <a:rPr sz="2554" spc="-64" dirty="0">
                <a:latin typeface="Microsoft Sans Serif"/>
                <a:cs typeface="Microsoft Sans Serif"/>
              </a:rPr>
              <a:t>month</a:t>
            </a:r>
            <a:r>
              <a:rPr sz="2341" spc="-64" dirty="0">
                <a:latin typeface="Microsoft Sans Serif"/>
                <a:cs typeface="Microsoft Sans Serif"/>
              </a:rPr>
              <a:t>,</a:t>
            </a:r>
            <a:r>
              <a:rPr sz="2341" spc="-138" dirty="0">
                <a:latin typeface="Microsoft Sans Serif"/>
                <a:cs typeface="Microsoft Sans Serif"/>
              </a:rPr>
              <a:t> </a:t>
            </a:r>
            <a:r>
              <a:rPr sz="2554" spc="-90" dirty="0">
                <a:latin typeface="Microsoft Sans Serif"/>
                <a:cs typeface="Microsoft Sans Serif"/>
              </a:rPr>
              <a:t>Medicaid</a:t>
            </a:r>
            <a:r>
              <a:rPr sz="2554" spc="-121" dirty="0">
                <a:latin typeface="Microsoft Sans Serif"/>
                <a:cs typeface="Microsoft Sans Serif"/>
              </a:rPr>
              <a:t> </a:t>
            </a:r>
            <a:r>
              <a:rPr sz="2554" spc="-53" dirty="0">
                <a:latin typeface="Microsoft Sans Serif"/>
                <a:cs typeface="Microsoft Sans Serif"/>
              </a:rPr>
              <a:t>benefits</a:t>
            </a:r>
            <a:r>
              <a:rPr sz="2554" spc="-128" dirty="0">
                <a:latin typeface="Microsoft Sans Serif"/>
                <a:cs typeface="Microsoft Sans Serif"/>
              </a:rPr>
              <a:t> </a:t>
            </a:r>
            <a:r>
              <a:rPr sz="2554" spc="-106" dirty="0">
                <a:latin typeface="Microsoft Sans Serif"/>
                <a:cs typeface="Microsoft Sans Serif"/>
              </a:rPr>
              <a:t>can</a:t>
            </a:r>
            <a:r>
              <a:rPr sz="2554" spc="-121" dirty="0">
                <a:latin typeface="Microsoft Sans Serif"/>
                <a:cs typeface="Microsoft Sans Serif"/>
              </a:rPr>
              <a:t> </a:t>
            </a:r>
            <a:r>
              <a:rPr sz="2554" spc="-32" dirty="0">
                <a:latin typeface="Microsoft Sans Serif"/>
                <a:cs typeface="Microsoft Sans Serif"/>
              </a:rPr>
              <a:t>be </a:t>
            </a:r>
            <a:r>
              <a:rPr sz="2554" spc="-11" dirty="0">
                <a:latin typeface="Microsoft Sans Serif"/>
                <a:cs typeface="Microsoft Sans Serif"/>
              </a:rPr>
              <a:t>lost</a:t>
            </a:r>
            <a:r>
              <a:rPr sz="2341" spc="-11" dirty="0">
                <a:latin typeface="Microsoft Sans Serif"/>
                <a:cs typeface="Microsoft Sans Serif"/>
              </a:rPr>
              <a:t>.</a:t>
            </a:r>
            <a:endParaRPr sz="2341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55"/>
              </a:lnSpc>
            </a:pPr>
            <a:fld id="{81D60167-4931-47E6-BA6A-407CBD079E47}" type="slidenum">
              <a:rPr lang="en-US" spc="-50" smtClean="0"/>
              <a:pPr marL="116205">
                <a:lnSpc>
                  <a:spcPts val="1455"/>
                </a:lnSpc>
              </a:pPr>
              <a:t>26</a:t>
            </a:fld>
            <a:endParaRPr spc="-27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74" y="1020497"/>
            <a:ext cx="9267421" cy="936575"/>
          </a:xfrm>
          <a:prstGeom prst="rect">
            <a:avLst/>
          </a:prstGeom>
        </p:spPr>
        <p:txBody>
          <a:bodyPr vert="horz" wrap="square" lIns="0" tIns="199997" rIns="0" bIns="0" rtlCol="0" anchor="ctr">
            <a:spAutoFit/>
          </a:bodyPr>
          <a:lstStyle/>
          <a:p>
            <a:pPr marL="13513" marR="5405">
              <a:lnSpc>
                <a:spcPct val="79600"/>
              </a:lnSpc>
              <a:spcBef>
                <a:spcPts val="1575"/>
              </a:spcBef>
            </a:pPr>
            <a:r>
              <a:rPr spc="80" dirty="0"/>
              <a:t>Miller</a:t>
            </a:r>
            <a:r>
              <a:rPr spc="-542" dirty="0"/>
              <a:t> </a:t>
            </a:r>
            <a:r>
              <a:rPr spc="69" dirty="0"/>
              <a:t>Trust</a:t>
            </a:r>
            <a:r>
              <a:rPr spc="-537" dirty="0"/>
              <a:t> </a:t>
            </a:r>
            <a:r>
              <a:rPr sz="5746" spc="925" dirty="0"/>
              <a:t>–</a:t>
            </a:r>
            <a:r>
              <a:rPr sz="5746" spc="-462" dirty="0"/>
              <a:t> </a:t>
            </a:r>
            <a:r>
              <a:rPr spc="-74" dirty="0"/>
              <a:t>Best</a:t>
            </a:r>
            <a:r>
              <a:rPr spc="-537" dirty="0"/>
              <a:t> </a:t>
            </a:r>
            <a:r>
              <a:rPr spc="-11" dirty="0"/>
              <a:t>Practices </a:t>
            </a:r>
            <a:r>
              <a:rPr spc="197" dirty="0"/>
              <a:t>for</a:t>
            </a:r>
            <a:r>
              <a:rPr spc="-559" dirty="0"/>
              <a:t> </a:t>
            </a:r>
            <a:r>
              <a:rPr spc="-21" dirty="0"/>
              <a:t>Setup</a:t>
            </a:r>
            <a:endParaRPr sz="5746"/>
          </a:p>
        </p:txBody>
      </p:sp>
      <p:sp>
        <p:nvSpPr>
          <p:cNvPr id="3" name="object 3"/>
          <p:cNvSpPr txBox="1"/>
          <p:nvPr/>
        </p:nvSpPr>
        <p:spPr>
          <a:xfrm>
            <a:off x="1426574" y="2223367"/>
            <a:ext cx="8674863" cy="1069739"/>
          </a:xfrm>
          <a:prstGeom prst="rect">
            <a:avLst/>
          </a:prstGeom>
        </p:spPr>
        <p:txBody>
          <a:bodyPr vert="horz" wrap="square" lIns="0" tIns="119593" rIns="0" bIns="0" rtlCol="0">
            <a:spAutoFit/>
          </a:bodyPr>
          <a:lstStyle/>
          <a:p>
            <a:pPr marL="13513" marR="5405">
              <a:lnSpc>
                <a:spcPts val="3671"/>
              </a:lnSpc>
              <a:spcBef>
                <a:spcPts val="942"/>
              </a:spcBef>
            </a:pPr>
            <a:r>
              <a:rPr sz="3777" spc="-128" dirty="0">
                <a:latin typeface="Microsoft Sans Serif"/>
                <a:cs typeface="Microsoft Sans Serif"/>
              </a:rPr>
              <a:t>Make</a:t>
            </a:r>
            <a:r>
              <a:rPr sz="3777" spc="-165" dirty="0">
                <a:latin typeface="Microsoft Sans Serif"/>
                <a:cs typeface="Microsoft Sans Serif"/>
              </a:rPr>
              <a:t> </a:t>
            </a:r>
            <a:r>
              <a:rPr sz="3777" dirty="0">
                <a:latin typeface="Microsoft Sans Serif"/>
                <a:cs typeface="Microsoft Sans Serif"/>
              </a:rPr>
              <a:t>the</a:t>
            </a:r>
            <a:r>
              <a:rPr sz="3777" spc="-250" dirty="0">
                <a:latin typeface="Microsoft Sans Serif"/>
                <a:cs typeface="Microsoft Sans Serif"/>
              </a:rPr>
              <a:t> </a:t>
            </a:r>
            <a:r>
              <a:rPr sz="3777" spc="-43" dirty="0">
                <a:latin typeface="Microsoft Sans Serif"/>
                <a:cs typeface="Microsoft Sans Serif"/>
              </a:rPr>
              <a:t>Trust</a:t>
            </a:r>
            <a:r>
              <a:rPr sz="3777" spc="-207" dirty="0">
                <a:latin typeface="Microsoft Sans Serif"/>
                <a:cs typeface="Microsoft Sans Serif"/>
              </a:rPr>
              <a:t> </a:t>
            </a:r>
            <a:r>
              <a:rPr sz="3777" spc="-74" dirty="0">
                <a:latin typeface="Microsoft Sans Serif"/>
                <a:cs typeface="Microsoft Sans Serif"/>
              </a:rPr>
              <a:t>Work</a:t>
            </a:r>
            <a:r>
              <a:rPr sz="3777" spc="-176" dirty="0">
                <a:latin typeface="Microsoft Sans Serif"/>
                <a:cs typeface="Microsoft Sans Serif"/>
              </a:rPr>
              <a:t> </a:t>
            </a:r>
            <a:r>
              <a:rPr sz="3777" spc="53" dirty="0">
                <a:latin typeface="Microsoft Sans Serif"/>
                <a:cs typeface="Microsoft Sans Serif"/>
              </a:rPr>
              <a:t>for</a:t>
            </a:r>
            <a:r>
              <a:rPr sz="3777" spc="-250" dirty="0">
                <a:latin typeface="Microsoft Sans Serif"/>
                <a:cs typeface="Microsoft Sans Serif"/>
              </a:rPr>
              <a:t> </a:t>
            </a:r>
            <a:r>
              <a:rPr sz="3777" spc="-149" dirty="0">
                <a:latin typeface="Microsoft Sans Serif"/>
                <a:cs typeface="Microsoft Sans Serif"/>
              </a:rPr>
              <a:t>Your</a:t>
            </a:r>
            <a:r>
              <a:rPr sz="3777" spc="-165" dirty="0">
                <a:latin typeface="Microsoft Sans Serif"/>
                <a:cs typeface="Microsoft Sans Serif"/>
              </a:rPr>
              <a:t> </a:t>
            </a:r>
            <a:r>
              <a:rPr sz="3777" dirty="0">
                <a:latin typeface="Microsoft Sans Serif"/>
                <a:cs typeface="Microsoft Sans Serif"/>
              </a:rPr>
              <a:t>Clients</a:t>
            </a:r>
            <a:r>
              <a:rPr sz="3671" spc="871" dirty="0">
                <a:latin typeface="Microsoft Sans Serif"/>
                <a:cs typeface="Microsoft Sans Serif"/>
              </a:rPr>
              <a:t> </a:t>
            </a:r>
            <a:r>
              <a:rPr sz="3777" spc="-27" dirty="0">
                <a:latin typeface="Microsoft Sans Serif"/>
                <a:cs typeface="Microsoft Sans Serif"/>
              </a:rPr>
              <a:t>And </a:t>
            </a:r>
            <a:r>
              <a:rPr sz="3777" spc="-21" dirty="0">
                <a:latin typeface="Microsoft Sans Serif"/>
                <a:cs typeface="Microsoft Sans Serif"/>
              </a:rPr>
              <a:t>You</a:t>
            </a:r>
            <a:endParaRPr sz="3671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426574" y="3424527"/>
            <a:ext cx="4520875" cy="2971758"/>
          </a:xfrm>
          <a:prstGeom prst="rect">
            <a:avLst/>
          </a:prstGeom>
        </p:spPr>
        <p:txBody>
          <a:bodyPr vert="horz" wrap="square" lIns="0" tIns="92566" rIns="0" bIns="0" rtlCol="0">
            <a:spAutoFit/>
          </a:bodyPr>
          <a:lstStyle/>
          <a:p>
            <a:pPr marL="13513" marR="227015">
              <a:lnSpc>
                <a:spcPct val="75700"/>
              </a:lnSpc>
              <a:spcBef>
                <a:spcPts val="729"/>
              </a:spcBef>
            </a:pPr>
            <a:r>
              <a:rPr spc="-43" dirty="0"/>
              <a:t>Attorney's</a:t>
            </a:r>
            <a:r>
              <a:rPr spc="-106" dirty="0"/>
              <a:t> </a:t>
            </a:r>
            <a:r>
              <a:rPr spc="-144" dirty="0"/>
              <a:t>Role</a:t>
            </a:r>
            <a:r>
              <a:rPr spc="-106" dirty="0"/>
              <a:t> </a:t>
            </a:r>
            <a:r>
              <a:rPr spc="-37" dirty="0"/>
              <a:t>in</a:t>
            </a:r>
            <a:r>
              <a:rPr spc="-106" dirty="0"/>
              <a:t> </a:t>
            </a:r>
            <a:r>
              <a:rPr spc="-59" dirty="0"/>
              <a:t>Setting</a:t>
            </a:r>
            <a:r>
              <a:rPr spc="-106" dirty="0"/>
              <a:t> </a:t>
            </a:r>
            <a:r>
              <a:rPr spc="-128" dirty="0"/>
              <a:t>Up</a:t>
            </a:r>
            <a:r>
              <a:rPr spc="-106" dirty="0"/>
              <a:t> </a:t>
            </a:r>
            <a:r>
              <a:rPr spc="-144" dirty="0"/>
              <a:t>a</a:t>
            </a:r>
            <a:r>
              <a:rPr spc="-106" dirty="0"/>
              <a:t> </a:t>
            </a:r>
            <a:r>
              <a:rPr spc="-21" dirty="0"/>
              <a:t>Miller </a:t>
            </a:r>
            <a:r>
              <a:rPr spc="-11" dirty="0"/>
              <a:t>Trust</a:t>
            </a:r>
            <a:endParaRPr sz="1862" dirty="0">
              <a:latin typeface="Segoe UI Symbol"/>
              <a:cs typeface="Segoe UI Symbol"/>
            </a:endParaRPr>
          </a:p>
          <a:p>
            <a:pPr marL="13513" marR="346603">
              <a:lnSpc>
                <a:spcPct val="75300"/>
              </a:lnSpc>
              <a:spcBef>
                <a:spcPts val="692"/>
              </a:spcBef>
            </a:pPr>
            <a:r>
              <a:rPr sz="2400" spc="-74" dirty="0"/>
              <a:t>Automate</a:t>
            </a:r>
            <a:r>
              <a:rPr sz="2400" spc="-121" dirty="0"/>
              <a:t> </a:t>
            </a:r>
            <a:r>
              <a:rPr sz="2400" spc="-43" dirty="0"/>
              <a:t>the</a:t>
            </a:r>
            <a:r>
              <a:rPr sz="2400" spc="-117" dirty="0"/>
              <a:t> </a:t>
            </a:r>
            <a:r>
              <a:rPr sz="2400" spc="-43" dirty="0"/>
              <a:t>deposits </a:t>
            </a:r>
            <a:r>
              <a:rPr sz="2400" spc="298" dirty="0"/>
              <a:t>–</a:t>
            </a:r>
            <a:r>
              <a:rPr sz="2400" dirty="0"/>
              <a:t> </a:t>
            </a:r>
            <a:r>
              <a:rPr sz="2400" spc="-186" dirty="0"/>
              <a:t>Use</a:t>
            </a:r>
            <a:r>
              <a:rPr sz="2400" spc="-53" dirty="0"/>
              <a:t> </a:t>
            </a:r>
            <a:r>
              <a:rPr sz="2400" spc="-11" dirty="0"/>
              <a:t>direct </a:t>
            </a:r>
            <a:r>
              <a:rPr sz="2400" spc="-27" dirty="0"/>
              <a:t>transfer</a:t>
            </a:r>
            <a:r>
              <a:rPr sz="2400" spc="-48" dirty="0"/>
              <a:t> </a:t>
            </a:r>
            <a:r>
              <a:rPr sz="2400" spc="-112" dirty="0"/>
              <a:t>from</a:t>
            </a:r>
            <a:r>
              <a:rPr sz="2400" spc="-64" dirty="0"/>
              <a:t> </a:t>
            </a:r>
            <a:r>
              <a:rPr sz="2400" spc="-117" dirty="0"/>
              <a:t>the</a:t>
            </a:r>
            <a:r>
              <a:rPr sz="2400" spc="-59" dirty="0"/>
              <a:t> </a:t>
            </a:r>
            <a:r>
              <a:rPr sz="2400" spc="-112" dirty="0"/>
              <a:t>applicantʼs</a:t>
            </a:r>
            <a:r>
              <a:rPr sz="2400" spc="-59" dirty="0"/>
              <a:t> </a:t>
            </a:r>
            <a:r>
              <a:rPr sz="2400" spc="-11" dirty="0"/>
              <a:t>income source.</a:t>
            </a:r>
            <a:endParaRPr sz="2400" dirty="0">
              <a:latin typeface="Segoe UI Symbol"/>
              <a:cs typeface="Segoe UI Symbol"/>
            </a:endParaRPr>
          </a:p>
          <a:p>
            <a:pPr marL="13513" marR="5405">
              <a:lnSpc>
                <a:spcPct val="75300"/>
              </a:lnSpc>
              <a:spcBef>
                <a:spcPts val="676"/>
              </a:spcBef>
            </a:pPr>
            <a:r>
              <a:rPr sz="2400" dirty="0"/>
              <a:t>Use the same bank – The trust account should be at the same bank as where income is deposited.</a:t>
            </a:r>
            <a:endParaRPr sz="2400" dirty="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9308" y="3404257"/>
            <a:ext cx="4520199" cy="1606069"/>
          </a:xfrm>
          <a:prstGeom prst="rect">
            <a:avLst/>
          </a:prstGeom>
        </p:spPr>
        <p:txBody>
          <a:bodyPr vert="horz" wrap="square" lIns="0" tIns="90539" rIns="0" bIns="0" rtlCol="0">
            <a:spAutoFit/>
          </a:bodyPr>
          <a:lstStyle/>
          <a:p>
            <a:pPr marL="356413" marR="5405" indent="-342900">
              <a:lnSpc>
                <a:spcPct val="76300"/>
              </a:lnSpc>
              <a:spcBef>
                <a:spcPts val="713"/>
              </a:spcBef>
              <a:buFont typeface="Arial" panose="020B0604020202020204" pitchFamily="34" charset="0"/>
              <a:buChar char="•"/>
            </a:pPr>
            <a:r>
              <a:rPr sz="2022" dirty="0">
                <a:latin typeface="Microsoft Sans Serif"/>
                <a:cs typeface="Microsoft Sans Serif"/>
              </a:rPr>
              <a:t>Trustee writes one check each month </a:t>
            </a:r>
            <a:r>
              <a:rPr sz="1862" dirty="0">
                <a:latin typeface="Microsoft Sans Serif"/>
                <a:cs typeface="Microsoft Sans Serif"/>
              </a:rPr>
              <a:t>– </a:t>
            </a:r>
            <a:r>
              <a:rPr sz="2075" dirty="0">
                <a:latin typeface="Microsoft Sans Serif"/>
                <a:cs typeface="Microsoft Sans Serif"/>
              </a:rPr>
              <a:t>Funds go directly from the trust </a:t>
            </a:r>
            <a:r>
              <a:rPr sz="2022" dirty="0">
                <a:latin typeface="Microsoft Sans Serif"/>
                <a:cs typeface="Microsoft Sans Serif"/>
              </a:rPr>
              <a:t>to the nursing home</a:t>
            </a:r>
            <a:r>
              <a:rPr sz="1862" dirty="0">
                <a:latin typeface="Microsoft Sans Serif"/>
                <a:cs typeface="Microsoft Sans Serif"/>
              </a:rPr>
              <a:t>.</a:t>
            </a:r>
          </a:p>
          <a:p>
            <a:pPr marL="356413" marR="274985" indent="-342900">
              <a:lnSpc>
                <a:spcPct val="73700"/>
              </a:lnSpc>
              <a:spcBef>
                <a:spcPts val="729"/>
              </a:spcBef>
              <a:buFont typeface="Arial" panose="020B0604020202020204" pitchFamily="34" charset="0"/>
              <a:buChar char="•"/>
            </a:pPr>
            <a:r>
              <a:rPr sz="2022" dirty="0">
                <a:latin typeface="Microsoft Sans Serif"/>
                <a:cs typeface="Microsoft Sans Serif"/>
              </a:rPr>
              <a:t>Educate the trustee </a:t>
            </a:r>
            <a:r>
              <a:rPr sz="1862" dirty="0">
                <a:latin typeface="Microsoft Sans Serif"/>
                <a:cs typeface="Microsoft Sans Serif"/>
              </a:rPr>
              <a:t>– </a:t>
            </a:r>
            <a:r>
              <a:rPr sz="2075" dirty="0">
                <a:latin typeface="Microsoft Sans Serif"/>
                <a:cs typeface="Microsoft Sans Serif"/>
              </a:rPr>
              <a:t>Make sure they understand their </a:t>
            </a:r>
            <a:r>
              <a:rPr sz="2022" dirty="0">
                <a:latin typeface="Microsoft Sans Serif"/>
                <a:cs typeface="Microsoft Sans Serif"/>
              </a:rPr>
              <a:t>responsibilities</a:t>
            </a:r>
            <a:r>
              <a:rPr sz="1862" dirty="0">
                <a:latin typeface="Microsoft Sans Serif"/>
                <a:cs typeface="Microsoft Sans Serif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113" y="0"/>
            <a:ext cx="5730991" cy="4002640"/>
          </a:xfrm>
          <a:custGeom>
            <a:avLst/>
            <a:gdLst/>
            <a:ahLst/>
            <a:cxnLst/>
            <a:rect l="l" t="t" r="r" b="b"/>
            <a:pathLst>
              <a:path w="5386070" h="3761740">
                <a:moveTo>
                  <a:pt x="5385815" y="3761231"/>
                </a:moveTo>
                <a:lnTo>
                  <a:pt x="0" y="3761231"/>
                </a:lnTo>
                <a:lnTo>
                  <a:pt x="0" y="0"/>
                </a:lnTo>
                <a:lnTo>
                  <a:pt x="5385815" y="0"/>
                </a:lnTo>
                <a:lnTo>
                  <a:pt x="5385815" y="190499"/>
                </a:lnTo>
                <a:lnTo>
                  <a:pt x="344062" y="190499"/>
                </a:lnTo>
                <a:lnTo>
                  <a:pt x="328934" y="191230"/>
                </a:lnTo>
                <a:lnTo>
                  <a:pt x="285296" y="202189"/>
                </a:lnTo>
                <a:lnTo>
                  <a:pt x="246690" y="225297"/>
                </a:lnTo>
                <a:lnTo>
                  <a:pt x="216355" y="258731"/>
                </a:lnTo>
                <a:lnTo>
                  <a:pt x="197075" y="299551"/>
                </a:lnTo>
                <a:lnTo>
                  <a:pt x="190499" y="344062"/>
                </a:lnTo>
                <a:lnTo>
                  <a:pt x="190499" y="3227812"/>
                </a:lnTo>
                <a:lnTo>
                  <a:pt x="197075" y="3272322"/>
                </a:lnTo>
                <a:lnTo>
                  <a:pt x="216355" y="3313143"/>
                </a:lnTo>
                <a:lnTo>
                  <a:pt x="246690" y="3346577"/>
                </a:lnTo>
                <a:lnTo>
                  <a:pt x="285296" y="3369685"/>
                </a:lnTo>
                <a:lnTo>
                  <a:pt x="328934" y="3380644"/>
                </a:lnTo>
                <a:lnTo>
                  <a:pt x="344062" y="3381374"/>
                </a:lnTo>
                <a:lnTo>
                  <a:pt x="5385815" y="3381374"/>
                </a:lnTo>
                <a:lnTo>
                  <a:pt x="5385815" y="3761231"/>
                </a:lnTo>
                <a:close/>
              </a:path>
              <a:path w="5386070" h="3761740">
                <a:moveTo>
                  <a:pt x="5385815" y="3381374"/>
                </a:moveTo>
                <a:lnTo>
                  <a:pt x="4894687" y="3381374"/>
                </a:lnTo>
                <a:lnTo>
                  <a:pt x="4909814" y="3380644"/>
                </a:lnTo>
                <a:lnTo>
                  <a:pt x="4924651" y="3378452"/>
                </a:lnTo>
                <a:lnTo>
                  <a:pt x="4967148" y="3363221"/>
                </a:lnTo>
                <a:lnTo>
                  <a:pt x="5003272" y="3336397"/>
                </a:lnTo>
                <a:lnTo>
                  <a:pt x="5030095" y="3300274"/>
                </a:lnTo>
                <a:lnTo>
                  <a:pt x="5045327" y="3257776"/>
                </a:lnTo>
                <a:lnTo>
                  <a:pt x="5048249" y="3227812"/>
                </a:lnTo>
                <a:lnTo>
                  <a:pt x="5048249" y="344062"/>
                </a:lnTo>
                <a:lnTo>
                  <a:pt x="5041673" y="299551"/>
                </a:lnTo>
                <a:lnTo>
                  <a:pt x="5022393" y="258731"/>
                </a:lnTo>
                <a:lnTo>
                  <a:pt x="4992059" y="225297"/>
                </a:lnTo>
                <a:lnTo>
                  <a:pt x="4953453" y="202189"/>
                </a:lnTo>
                <a:lnTo>
                  <a:pt x="4909814" y="191230"/>
                </a:lnTo>
                <a:lnTo>
                  <a:pt x="4894687" y="190499"/>
                </a:lnTo>
                <a:lnTo>
                  <a:pt x="5385815" y="190499"/>
                </a:lnTo>
                <a:lnTo>
                  <a:pt x="5385815" y="338137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 sz="1915"/>
          </a:p>
        </p:txBody>
      </p:sp>
      <p:sp>
        <p:nvSpPr>
          <p:cNvPr id="3" name="object 3"/>
          <p:cNvSpPr txBox="1"/>
          <p:nvPr/>
        </p:nvSpPr>
        <p:spPr>
          <a:xfrm>
            <a:off x="1205030" y="855358"/>
            <a:ext cx="4411417" cy="1932794"/>
          </a:xfrm>
          <a:prstGeom prst="rect">
            <a:avLst/>
          </a:prstGeom>
        </p:spPr>
        <p:txBody>
          <a:bodyPr vert="horz" wrap="square" lIns="0" tIns="162835" rIns="0" bIns="0" rtlCol="0">
            <a:spAutoFit/>
          </a:bodyPr>
          <a:lstStyle/>
          <a:p>
            <a:pPr marL="13513" marR="5405" algn="ctr">
              <a:lnSpc>
                <a:spcPct val="79900"/>
              </a:lnSpc>
              <a:spcBef>
                <a:spcPts val="1282"/>
              </a:spcBef>
            </a:pPr>
            <a:r>
              <a:rPr sz="4788" spc="-11" dirty="0">
                <a:latin typeface="Microsoft Sans Serif"/>
                <a:cs typeface="Microsoft Sans Serif"/>
              </a:rPr>
              <a:t>Drafting Considerations </a:t>
            </a:r>
            <a:r>
              <a:rPr sz="4788" spc="170" dirty="0">
                <a:latin typeface="Microsoft Sans Serif"/>
                <a:cs typeface="Microsoft Sans Serif"/>
              </a:rPr>
              <a:t>for</a:t>
            </a:r>
            <a:r>
              <a:rPr sz="4788" spc="-435" dirty="0">
                <a:latin typeface="Microsoft Sans Serif"/>
                <a:cs typeface="Microsoft Sans Serif"/>
              </a:rPr>
              <a:t> </a:t>
            </a:r>
            <a:r>
              <a:rPr sz="4788" spc="-186" dirty="0">
                <a:latin typeface="Microsoft Sans Serif"/>
                <a:cs typeface="Microsoft Sans Serif"/>
              </a:rPr>
              <a:t>a</a:t>
            </a:r>
            <a:r>
              <a:rPr sz="4788" spc="-431" dirty="0">
                <a:latin typeface="Microsoft Sans Serif"/>
                <a:cs typeface="Microsoft Sans Serif"/>
              </a:rPr>
              <a:t> </a:t>
            </a:r>
            <a:r>
              <a:rPr sz="4788" spc="74" dirty="0">
                <a:latin typeface="Microsoft Sans Serif"/>
                <a:cs typeface="Microsoft Sans Serif"/>
              </a:rPr>
              <a:t>Miller</a:t>
            </a:r>
            <a:r>
              <a:rPr sz="4788" spc="-435" dirty="0">
                <a:latin typeface="Microsoft Sans Serif"/>
                <a:cs typeface="Microsoft Sans Serif"/>
              </a:rPr>
              <a:t> </a:t>
            </a:r>
            <a:r>
              <a:rPr sz="4788" spc="48" dirty="0">
                <a:latin typeface="Microsoft Sans Serif"/>
                <a:cs typeface="Microsoft Sans Serif"/>
              </a:rPr>
              <a:t>Trust</a:t>
            </a:r>
            <a:endParaRPr sz="4788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0326" y="0"/>
            <a:ext cx="3159410" cy="2276991"/>
          </a:xfrm>
          <a:custGeom>
            <a:avLst/>
            <a:gdLst/>
            <a:ahLst/>
            <a:cxnLst/>
            <a:rect l="l" t="t" r="r" b="b"/>
            <a:pathLst>
              <a:path w="2969259" h="2139950">
                <a:moveTo>
                  <a:pt x="2968751" y="2139695"/>
                </a:moveTo>
                <a:lnTo>
                  <a:pt x="0" y="2139695"/>
                </a:lnTo>
                <a:lnTo>
                  <a:pt x="0" y="0"/>
                </a:lnTo>
                <a:lnTo>
                  <a:pt x="2968751" y="0"/>
                </a:lnTo>
                <a:lnTo>
                  <a:pt x="2968751" y="190499"/>
                </a:lnTo>
                <a:lnTo>
                  <a:pt x="451504" y="190499"/>
                </a:lnTo>
                <a:lnTo>
                  <a:pt x="436376" y="191230"/>
                </a:lnTo>
                <a:lnTo>
                  <a:pt x="392738" y="202189"/>
                </a:lnTo>
                <a:lnTo>
                  <a:pt x="354132" y="225297"/>
                </a:lnTo>
                <a:lnTo>
                  <a:pt x="323797" y="258731"/>
                </a:lnTo>
                <a:lnTo>
                  <a:pt x="304517" y="299551"/>
                </a:lnTo>
                <a:lnTo>
                  <a:pt x="297941" y="344062"/>
                </a:lnTo>
                <a:lnTo>
                  <a:pt x="297941" y="1608562"/>
                </a:lnTo>
                <a:lnTo>
                  <a:pt x="304517" y="1653073"/>
                </a:lnTo>
                <a:lnTo>
                  <a:pt x="323797" y="1693893"/>
                </a:lnTo>
                <a:lnTo>
                  <a:pt x="354132" y="1727327"/>
                </a:lnTo>
                <a:lnTo>
                  <a:pt x="392738" y="1750435"/>
                </a:lnTo>
                <a:lnTo>
                  <a:pt x="436376" y="1761394"/>
                </a:lnTo>
                <a:lnTo>
                  <a:pt x="451504" y="1762124"/>
                </a:lnTo>
                <a:lnTo>
                  <a:pt x="2968751" y="1762124"/>
                </a:lnTo>
                <a:lnTo>
                  <a:pt x="2968751" y="2139695"/>
                </a:lnTo>
                <a:close/>
              </a:path>
              <a:path w="2969259" h="2139950">
                <a:moveTo>
                  <a:pt x="2968751" y="1762124"/>
                </a:moveTo>
                <a:lnTo>
                  <a:pt x="2478004" y="1762124"/>
                </a:lnTo>
                <a:lnTo>
                  <a:pt x="2493132" y="1761394"/>
                </a:lnTo>
                <a:lnTo>
                  <a:pt x="2507968" y="1759202"/>
                </a:lnTo>
                <a:lnTo>
                  <a:pt x="2550466" y="1743971"/>
                </a:lnTo>
                <a:lnTo>
                  <a:pt x="2586589" y="1717147"/>
                </a:lnTo>
                <a:lnTo>
                  <a:pt x="2613413" y="1681024"/>
                </a:lnTo>
                <a:lnTo>
                  <a:pt x="2628644" y="1638526"/>
                </a:lnTo>
                <a:lnTo>
                  <a:pt x="2631566" y="1608562"/>
                </a:lnTo>
                <a:lnTo>
                  <a:pt x="2631566" y="344062"/>
                </a:lnTo>
                <a:lnTo>
                  <a:pt x="2624991" y="299551"/>
                </a:lnTo>
                <a:lnTo>
                  <a:pt x="2605710" y="258731"/>
                </a:lnTo>
                <a:lnTo>
                  <a:pt x="2575376" y="225297"/>
                </a:lnTo>
                <a:lnTo>
                  <a:pt x="2536770" y="202189"/>
                </a:lnTo>
                <a:lnTo>
                  <a:pt x="2493132" y="191230"/>
                </a:lnTo>
                <a:lnTo>
                  <a:pt x="2478004" y="190499"/>
                </a:lnTo>
                <a:lnTo>
                  <a:pt x="2968751" y="190499"/>
                </a:lnTo>
                <a:lnTo>
                  <a:pt x="2968751" y="176212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 sz="1915"/>
          </a:p>
        </p:txBody>
      </p:sp>
      <p:sp>
        <p:nvSpPr>
          <p:cNvPr id="5" name="object 5"/>
          <p:cNvSpPr txBox="1"/>
          <p:nvPr/>
        </p:nvSpPr>
        <p:spPr>
          <a:xfrm>
            <a:off x="6626133" y="383491"/>
            <a:ext cx="1624974" cy="1251043"/>
          </a:xfrm>
          <a:prstGeom prst="rect">
            <a:avLst/>
          </a:prstGeom>
        </p:spPr>
        <p:txBody>
          <a:bodyPr vert="horz" wrap="square" lIns="0" tIns="95944" rIns="0" bIns="0" rtlCol="0">
            <a:spAutoFit/>
          </a:bodyPr>
          <a:lstStyle/>
          <a:p>
            <a:pPr marL="74996" marR="5405" indent="-62158" algn="just">
              <a:lnSpc>
                <a:spcPts val="2958"/>
              </a:lnSpc>
              <a:spcBef>
                <a:spcPts val="755"/>
              </a:spcBef>
            </a:pPr>
            <a:r>
              <a:rPr sz="2979" spc="-101" dirty="0">
                <a:latin typeface="Microsoft Sans Serif"/>
                <a:cs typeface="Microsoft Sans Serif"/>
              </a:rPr>
              <a:t>Key</a:t>
            </a:r>
            <a:r>
              <a:rPr sz="2979" spc="-85" dirty="0">
                <a:latin typeface="Microsoft Sans Serif"/>
                <a:cs typeface="Microsoft Sans Serif"/>
              </a:rPr>
              <a:t> </a:t>
            </a:r>
            <a:r>
              <a:rPr sz="2979" spc="-74" dirty="0">
                <a:latin typeface="Microsoft Sans Serif"/>
                <a:cs typeface="Microsoft Sans Serif"/>
              </a:rPr>
              <a:t>Legal </a:t>
            </a:r>
            <a:r>
              <a:rPr sz="2979" spc="-48" dirty="0">
                <a:latin typeface="Microsoft Sans Serif"/>
                <a:cs typeface="Microsoft Sans Serif"/>
              </a:rPr>
              <a:t>Issues</a:t>
            </a:r>
            <a:r>
              <a:rPr sz="2979" spc="-144" dirty="0">
                <a:latin typeface="Microsoft Sans Serif"/>
                <a:cs typeface="Microsoft Sans Serif"/>
              </a:rPr>
              <a:t> </a:t>
            </a:r>
            <a:r>
              <a:rPr sz="2979" spc="-27" dirty="0">
                <a:latin typeface="Microsoft Sans Serif"/>
                <a:cs typeface="Microsoft Sans Serif"/>
              </a:rPr>
              <a:t>to </a:t>
            </a:r>
            <a:r>
              <a:rPr sz="2979" spc="-11" dirty="0">
                <a:latin typeface="Microsoft Sans Serif"/>
                <a:cs typeface="Microsoft Sans Serif"/>
              </a:rPr>
              <a:t>Address</a:t>
            </a:r>
            <a:endParaRPr sz="2979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68933" y="0"/>
            <a:ext cx="2999953" cy="2276991"/>
          </a:xfrm>
          <a:custGeom>
            <a:avLst/>
            <a:gdLst/>
            <a:ahLst/>
            <a:cxnLst/>
            <a:rect l="l" t="t" r="r" b="b"/>
            <a:pathLst>
              <a:path w="2819400" h="2139950">
                <a:moveTo>
                  <a:pt x="2819399" y="2139695"/>
                </a:moveTo>
                <a:lnTo>
                  <a:pt x="0" y="2139695"/>
                </a:lnTo>
                <a:lnTo>
                  <a:pt x="0" y="0"/>
                </a:lnTo>
                <a:lnTo>
                  <a:pt x="2819399" y="0"/>
                </a:lnTo>
                <a:lnTo>
                  <a:pt x="2819399" y="190499"/>
                </a:lnTo>
                <a:lnTo>
                  <a:pt x="448837" y="190499"/>
                </a:lnTo>
                <a:lnTo>
                  <a:pt x="433709" y="191230"/>
                </a:lnTo>
                <a:lnTo>
                  <a:pt x="390071" y="202189"/>
                </a:lnTo>
                <a:lnTo>
                  <a:pt x="351465" y="225297"/>
                </a:lnTo>
                <a:lnTo>
                  <a:pt x="321130" y="258731"/>
                </a:lnTo>
                <a:lnTo>
                  <a:pt x="301850" y="299551"/>
                </a:lnTo>
                <a:lnTo>
                  <a:pt x="295274" y="344062"/>
                </a:lnTo>
                <a:lnTo>
                  <a:pt x="295274" y="1608562"/>
                </a:lnTo>
                <a:lnTo>
                  <a:pt x="301850" y="1653073"/>
                </a:lnTo>
                <a:lnTo>
                  <a:pt x="321130" y="1693893"/>
                </a:lnTo>
                <a:lnTo>
                  <a:pt x="351465" y="1727327"/>
                </a:lnTo>
                <a:lnTo>
                  <a:pt x="390071" y="1750435"/>
                </a:lnTo>
                <a:lnTo>
                  <a:pt x="433709" y="1761394"/>
                </a:lnTo>
                <a:lnTo>
                  <a:pt x="448837" y="1762124"/>
                </a:lnTo>
                <a:lnTo>
                  <a:pt x="2819399" y="1762124"/>
                </a:lnTo>
                <a:lnTo>
                  <a:pt x="2819399" y="2139695"/>
                </a:lnTo>
                <a:close/>
              </a:path>
              <a:path w="2819400" h="2139950">
                <a:moveTo>
                  <a:pt x="2819399" y="1762124"/>
                </a:moveTo>
                <a:lnTo>
                  <a:pt x="2475337" y="1762124"/>
                </a:lnTo>
                <a:lnTo>
                  <a:pt x="2490465" y="1761394"/>
                </a:lnTo>
                <a:lnTo>
                  <a:pt x="2505301" y="1759202"/>
                </a:lnTo>
                <a:lnTo>
                  <a:pt x="2547799" y="1743971"/>
                </a:lnTo>
                <a:lnTo>
                  <a:pt x="2583922" y="1717147"/>
                </a:lnTo>
                <a:lnTo>
                  <a:pt x="2610746" y="1681024"/>
                </a:lnTo>
                <a:lnTo>
                  <a:pt x="2625977" y="1638526"/>
                </a:lnTo>
                <a:lnTo>
                  <a:pt x="2628899" y="1608562"/>
                </a:lnTo>
                <a:lnTo>
                  <a:pt x="2628899" y="344062"/>
                </a:lnTo>
                <a:lnTo>
                  <a:pt x="2622324" y="299551"/>
                </a:lnTo>
                <a:lnTo>
                  <a:pt x="2603043" y="258731"/>
                </a:lnTo>
                <a:lnTo>
                  <a:pt x="2572709" y="225297"/>
                </a:lnTo>
                <a:lnTo>
                  <a:pt x="2534103" y="202189"/>
                </a:lnTo>
                <a:lnTo>
                  <a:pt x="2490465" y="191230"/>
                </a:lnTo>
                <a:lnTo>
                  <a:pt x="2475337" y="190499"/>
                </a:lnTo>
                <a:lnTo>
                  <a:pt x="2819399" y="190499"/>
                </a:lnTo>
                <a:lnTo>
                  <a:pt x="2819399" y="176212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 sz="1915"/>
          </a:p>
        </p:txBody>
      </p:sp>
      <p:sp>
        <p:nvSpPr>
          <p:cNvPr id="7" name="object 7"/>
          <p:cNvSpPr txBox="1"/>
          <p:nvPr/>
        </p:nvSpPr>
        <p:spPr>
          <a:xfrm>
            <a:off x="9142141" y="490932"/>
            <a:ext cx="2143885" cy="714774"/>
          </a:xfrm>
          <a:prstGeom prst="rect">
            <a:avLst/>
          </a:prstGeom>
        </p:spPr>
        <p:txBody>
          <a:bodyPr vert="horz" wrap="square" lIns="0" tIns="100674" rIns="0" bIns="0" rtlCol="0">
            <a:spAutoFit/>
          </a:bodyPr>
          <a:lstStyle/>
          <a:p>
            <a:pPr marL="13513" marR="5405">
              <a:lnSpc>
                <a:spcPct val="78100"/>
              </a:lnSpc>
              <a:spcBef>
                <a:spcPts val="793"/>
              </a:spcBef>
            </a:pPr>
            <a:r>
              <a:rPr sz="2554" spc="-11" dirty="0">
                <a:latin typeface="Microsoft Sans Serif"/>
                <a:cs typeface="Microsoft Sans Serif"/>
              </a:rPr>
              <a:t>Critical Legal </a:t>
            </a:r>
            <a:r>
              <a:rPr sz="2554" spc="-74" dirty="0">
                <a:latin typeface="Microsoft Sans Serif"/>
                <a:cs typeface="Microsoft Sans Serif"/>
              </a:rPr>
              <a:t>Considerations</a:t>
            </a:r>
            <a:r>
              <a:rPr sz="2341" spc="-74" dirty="0">
                <a:latin typeface="Microsoft Sans Serif"/>
                <a:cs typeface="Microsoft Sans Serif"/>
              </a:rPr>
              <a:t>:</a:t>
            </a:r>
            <a:endParaRPr sz="2341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80326" y="1816188"/>
            <a:ext cx="3159410" cy="2186452"/>
          </a:xfrm>
          <a:custGeom>
            <a:avLst/>
            <a:gdLst/>
            <a:ahLst/>
            <a:cxnLst/>
            <a:rect l="l" t="t" r="r" b="b"/>
            <a:pathLst>
              <a:path w="2969259" h="2054860">
                <a:moveTo>
                  <a:pt x="2968751" y="2054351"/>
                </a:moveTo>
                <a:lnTo>
                  <a:pt x="0" y="2054351"/>
                </a:lnTo>
                <a:lnTo>
                  <a:pt x="0" y="0"/>
                </a:lnTo>
                <a:lnTo>
                  <a:pt x="2968751" y="0"/>
                </a:lnTo>
                <a:lnTo>
                  <a:pt x="2968751" y="255269"/>
                </a:lnTo>
                <a:lnTo>
                  <a:pt x="451504" y="255269"/>
                </a:lnTo>
                <a:lnTo>
                  <a:pt x="436376" y="256000"/>
                </a:lnTo>
                <a:lnTo>
                  <a:pt x="392738" y="266959"/>
                </a:lnTo>
                <a:lnTo>
                  <a:pt x="354132" y="290067"/>
                </a:lnTo>
                <a:lnTo>
                  <a:pt x="323797" y="323501"/>
                </a:lnTo>
                <a:lnTo>
                  <a:pt x="304517" y="364321"/>
                </a:lnTo>
                <a:lnTo>
                  <a:pt x="297941" y="408832"/>
                </a:lnTo>
                <a:lnTo>
                  <a:pt x="297941" y="1520932"/>
                </a:lnTo>
                <a:lnTo>
                  <a:pt x="304517" y="1565443"/>
                </a:lnTo>
                <a:lnTo>
                  <a:pt x="323797" y="1606263"/>
                </a:lnTo>
                <a:lnTo>
                  <a:pt x="354132" y="1639697"/>
                </a:lnTo>
                <a:lnTo>
                  <a:pt x="392738" y="1662805"/>
                </a:lnTo>
                <a:lnTo>
                  <a:pt x="436376" y="1673764"/>
                </a:lnTo>
                <a:lnTo>
                  <a:pt x="451504" y="1674494"/>
                </a:lnTo>
                <a:lnTo>
                  <a:pt x="2968751" y="1674494"/>
                </a:lnTo>
                <a:lnTo>
                  <a:pt x="2968751" y="2054351"/>
                </a:lnTo>
                <a:close/>
              </a:path>
              <a:path w="2969259" h="2054860">
                <a:moveTo>
                  <a:pt x="2968751" y="1674494"/>
                </a:moveTo>
                <a:lnTo>
                  <a:pt x="2478004" y="1674494"/>
                </a:lnTo>
                <a:lnTo>
                  <a:pt x="2493132" y="1673764"/>
                </a:lnTo>
                <a:lnTo>
                  <a:pt x="2507968" y="1671572"/>
                </a:lnTo>
                <a:lnTo>
                  <a:pt x="2550466" y="1656341"/>
                </a:lnTo>
                <a:lnTo>
                  <a:pt x="2586589" y="1629517"/>
                </a:lnTo>
                <a:lnTo>
                  <a:pt x="2613413" y="1593394"/>
                </a:lnTo>
                <a:lnTo>
                  <a:pt x="2628644" y="1550896"/>
                </a:lnTo>
                <a:lnTo>
                  <a:pt x="2631566" y="1520932"/>
                </a:lnTo>
                <a:lnTo>
                  <a:pt x="2631566" y="408832"/>
                </a:lnTo>
                <a:lnTo>
                  <a:pt x="2624991" y="364321"/>
                </a:lnTo>
                <a:lnTo>
                  <a:pt x="2605710" y="323501"/>
                </a:lnTo>
                <a:lnTo>
                  <a:pt x="2575376" y="290067"/>
                </a:lnTo>
                <a:lnTo>
                  <a:pt x="2536770" y="266959"/>
                </a:lnTo>
                <a:lnTo>
                  <a:pt x="2493132" y="256000"/>
                </a:lnTo>
                <a:lnTo>
                  <a:pt x="2478004" y="255269"/>
                </a:lnTo>
                <a:lnTo>
                  <a:pt x="2968751" y="255269"/>
                </a:lnTo>
                <a:lnTo>
                  <a:pt x="2968751" y="167449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 sz="1915"/>
          </a:p>
        </p:txBody>
      </p:sp>
      <p:sp>
        <p:nvSpPr>
          <p:cNvPr id="9" name="object 9"/>
          <p:cNvSpPr txBox="1"/>
          <p:nvPr/>
        </p:nvSpPr>
        <p:spPr>
          <a:xfrm>
            <a:off x="6456689" y="2279275"/>
            <a:ext cx="1584434" cy="1057426"/>
          </a:xfrm>
          <a:prstGeom prst="rect">
            <a:avLst/>
          </a:prstGeom>
        </p:spPr>
        <p:txBody>
          <a:bodyPr vert="horz" wrap="square" lIns="0" tIns="85809" rIns="0" bIns="0" rtlCol="0">
            <a:spAutoFit/>
          </a:bodyPr>
          <a:lstStyle/>
          <a:p>
            <a:pPr marL="13513" marR="5405">
              <a:lnSpc>
                <a:spcPct val="77900"/>
              </a:lnSpc>
              <a:spcBef>
                <a:spcPts val="676"/>
              </a:spcBef>
            </a:pPr>
            <a:r>
              <a:rPr sz="2022" spc="101" dirty="0">
                <a:latin typeface="Segoe UI Symbol"/>
                <a:cs typeface="Segoe UI Symbol"/>
              </a:rPr>
              <a:t>✅</a:t>
            </a:r>
            <a:r>
              <a:rPr sz="2022" spc="-64" dirty="0">
                <a:latin typeface="Segoe UI Symbol"/>
                <a:cs typeface="Segoe UI Symbol"/>
              </a:rPr>
              <a:t> </a:t>
            </a:r>
            <a:r>
              <a:rPr sz="2022" spc="-121" dirty="0">
                <a:latin typeface="Microsoft Sans Serif"/>
                <a:cs typeface="Microsoft Sans Serif"/>
              </a:rPr>
              <a:t>Does </a:t>
            </a:r>
            <a:r>
              <a:rPr sz="2022" spc="-27" dirty="0">
                <a:latin typeface="Microsoft Sans Serif"/>
                <a:cs typeface="Microsoft Sans Serif"/>
              </a:rPr>
              <a:t>the </a:t>
            </a:r>
            <a:r>
              <a:rPr sz="2022" spc="-11" dirty="0">
                <a:latin typeface="Microsoft Sans Serif"/>
                <a:cs typeface="Microsoft Sans Serif"/>
              </a:rPr>
              <a:t>Medicaid </a:t>
            </a:r>
            <a:r>
              <a:rPr sz="2022" spc="-53" dirty="0">
                <a:latin typeface="Microsoft Sans Serif"/>
                <a:cs typeface="Microsoft Sans Serif"/>
              </a:rPr>
              <a:t>applicant</a:t>
            </a:r>
            <a:r>
              <a:rPr sz="2022" spc="-43" dirty="0">
                <a:latin typeface="Microsoft Sans Serif"/>
                <a:cs typeface="Microsoft Sans Serif"/>
              </a:rPr>
              <a:t> </a:t>
            </a:r>
            <a:r>
              <a:rPr sz="2022" spc="-96" dirty="0">
                <a:latin typeface="Microsoft Sans Serif"/>
                <a:cs typeface="Microsoft Sans Serif"/>
              </a:rPr>
              <a:t>have </a:t>
            </a:r>
            <a:r>
              <a:rPr sz="2022" spc="-11" dirty="0">
                <a:latin typeface="Microsoft Sans Serif"/>
                <a:cs typeface="Microsoft Sans Serif"/>
              </a:rPr>
              <a:t>capacity</a:t>
            </a:r>
            <a:r>
              <a:rPr sz="1862" spc="-11" dirty="0">
                <a:latin typeface="Microsoft Sans Serif"/>
                <a:cs typeface="Microsoft Sans Serif"/>
              </a:rPr>
              <a:t>?</a:t>
            </a:r>
            <a:endParaRPr sz="1862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68933" y="1816188"/>
            <a:ext cx="2999953" cy="2186452"/>
          </a:xfrm>
          <a:custGeom>
            <a:avLst/>
            <a:gdLst/>
            <a:ahLst/>
            <a:cxnLst/>
            <a:rect l="l" t="t" r="r" b="b"/>
            <a:pathLst>
              <a:path w="2819400" h="2054860">
                <a:moveTo>
                  <a:pt x="2819399" y="2054351"/>
                </a:moveTo>
                <a:lnTo>
                  <a:pt x="0" y="2054351"/>
                </a:lnTo>
                <a:lnTo>
                  <a:pt x="0" y="0"/>
                </a:lnTo>
                <a:lnTo>
                  <a:pt x="2819399" y="0"/>
                </a:lnTo>
                <a:lnTo>
                  <a:pt x="2819399" y="255269"/>
                </a:lnTo>
                <a:lnTo>
                  <a:pt x="448837" y="255269"/>
                </a:lnTo>
                <a:lnTo>
                  <a:pt x="433709" y="256000"/>
                </a:lnTo>
                <a:lnTo>
                  <a:pt x="390071" y="266959"/>
                </a:lnTo>
                <a:lnTo>
                  <a:pt x="351465" y="290067"/>
                </a:lnTo>
                <a:lnTo>
                  <a:pt x="321130" y="323501"/>
                </a:lnTo>
                <a:lnTo>
                  <a:pt x="301850" y="364321"/>
                </a:lnTo>
                <a:lnTo>
                  <a:pt x="295274" y="408832"/>
                </a:lnTo>
                <a:lnTo>
                  <a:pt x="295274" y="1520932"/>
                </a:lnTo>
                <a:lnTo>
                  <a:pt x="301850" y="1565443"/>
                </a:lnTo>
                <a:lnTo>
                  <a:pt x="321130" y="1606263"/>
                </a:lnTo>
                <a:lnTo>
                  <a:pt x="351465" y="1639697"/>
                </a:lnTo>
                <a:lnTo>
                  <a:pt x="390071" y="1662805"/>
                </a:lnTo>
                <a:lnTo>
                  <a:pt x="433709" y="1673764"/>
                </a:lnTo>
                <a:lnTo>
                  <a:pt x="448837" y="1674494"/>
                </a:lnTo>
                <a:lnTo>
                  <a:pt x="2819399" y="1674494"/>
                </a:lnTo>
                <a:lnTo>
                  <a:pt x="2819399" y="2054351"/>
                </a:lnTo>
                <a:close/>
              </a:path>
              <a:path w="2819400" h="2054860">
                <a:moveTo>
                  <a:pt x="2819399" y="1674494"/>
                </a:moveTo>
                <a:lnTo>
                  <a:pt x="2475337" y="1674494"/>
                </a:lnTo>
                <a:lnTo>
                  <a:pt x="2490465" y="1673764"/>
                </a:lnTo>
                <a:lnTo>
                  <a:pt x="2505301" y="1671572"/>
                </a:lnTo>
                <a:lnTo>
                  <a:pt x="2547799" y="1656341"/>
                </a:lnTo>
                <a:lnTo>
                  <a:pt x="2583922" y="1629517"/>
                </a:lnTo>
                <a:lnTo>
                  <a:pt x="2610746" y="1593394"/>
                </a:lnTo>
                <a:lnTo>
                  <a:pt x="2625977" y="1550896"/>
                </a:lnTo>
                <a:lnTo>
                  <a:pt x="2628899" y="1520932"/>
                </a:lnTo>
                <a:lnTo>
                  <a:pt x="2628899" y="408832"/>
                </a:lnTo>
                <a:lnTo>
                  <a:pt x="2622324" y="364321"/>
                </a:lnTo>
                <a:lnTo>
                  <a:pt x="2603043" y="323501"/>
                </a:lnTo>
                <a:lnTo>
                  <a:pt x="2572709" y="290067"/>
                </a:lnTo>
                <a:lnTo>
                  <a:pt x="2534103" y="266959"/>
                </a:lnTo>
                <a:lnTo>
                  <a:pt x="2490465" y="256000"/>
                </a:lnTo>
                <a:lnTo>
                  <a:pt x="2475337" y="255269"/>
                </a:lnTo>
                <a:lnTo>
                  <a:pt x="2819399" y="255269"/>
                </a:lnTo>
                <a:lnTo>
                  <a:pt x="2819399" y="167449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 sz="1915"/>
          </a:p>
        </p:txBody>
      </p:sp>
      <p:sp>
        <p:nvSpPr>
          <p:cNvPr id="11" name="object 11"/>
          <p:cNvSpPr txBox="1"/>
          <p:nvPr/>
        </p:nvSpPr>
        <p:spPr>
          <a:xfrm>
            <a:off x="9005952" y="2483569"/>
            <a:ext cx="2152669" cy="655556"/>
          </a:xfrm>
          <a:prstGeom prst="rect">
            <a:avLst/>
          </a:prstGeom>
        </p:spPr>
        <p:txBody>
          <a:bodyPr vert="horz" wrap="square" lIns="0" tIns="71620" rIns="0" bIns="0" rtlCol="0">
            <a:spAutoFit/>
          </a:bodyPr>
          <a:lstStyle/>
          <a:p>
            <a:pPr marL="274310" marR="5405" indent="-261473">
              <a:lnSpc>
                <a:spcPct val="76600"/>
              </a:lnSpc>
              <a:spcBef>
                <a:spcPts val="564"/>
              </a:spcBef>
              <a:buClr>
                <a:srgbClr val="333333"/>
              </a:buClr>
              <a:buChar char="•"/>
              <a:tabLst>
                <a:tab pos="274310" algn="l"/>
              </a:tabLst>
            </a:pPr>
            <a:r>
              <a:rPr sz="1490" dirty="0">
                <a:latin typeface="Microsoft Sans Serif"/>
                <a:cs typeface="Microsoft Sans Serif"/>
              </a:rPr>
              <a:t>If</a:t>
            </a:r>
            <a:r>
              <a:rPr sz="1490" spc="-27" dirty="0">
                <a:latin typeface="Microsoft Sans Serif"/>
                <a:cs typeface="Microsoft Sans Serif"/>
              </a:rPr>
              <a:t> </a:t>
            </a:r>
            <a:r>
              <a:rPr sz="1490" dirty="0">
                <a:latin typeface="Microsoft Sans Serif"/>
                <a:cs typeface="Microsoft Sans Serif"/>
              </a:rPr>
              <a:t>not,</a:t>
            </a:r>
            <a:r>
              <a:rPr sz="1490" spc="-21" dirty="0">
                <a:latin typeface="Microsoft Sans Serif"/>
                <a:cs typeface="Microsoft Sans Serif"/>
              </a:rPr>
              <a:t> </a:t>
            </a:r>
            <a:r>
              <a:rPr sz="1490" dirty="0">
                <a:latin typeface="Microsoft Sans Serif"/>
                <a:cs typeface="Microsoft Sans Serif"/>
              </a:rPr>
              <a:t>the</a:t>
            </a:r>
            <a:r>
              <a:rPr sz="1490" spc="-16" dirty="0">
                <a:latin typeface="Microsoft Sans Serif"/>
                <a:cs typeface="Microsoft Sans Serif"/>
              </a:rPr>
              <a:t> </a:t>
            </a:r>
            <a:r>
              <a:rPr sz="1649" spc="-80" dirty="0">
                <a:latin typeface="Microsoft Sans Serif"/>
                <a:cs typeface="Microsoft Sans Serif"/>
              </a:rPr>
              <a:t>agent</a:t>
            </a:r>
            <a:r>
              <a:rPr sz="1649" spc="-117" dirty="0">
                <a:latin typeface="Microsoft Sans Serif"/>
                <a:cs typeface="Microsoft Sans Serif"/>
              </a:rPr>
              <a:t> </a:t>
            </a:r>
            <a:r>
              <a:rPr sz="1649" spc="-32" dirty="0">
                <a:latin typeface="Microsoft Sans Serif"/>
                <a:cs typeface="Microsoft Sans Serif"/>
              </a:rPr>
              <a:t>under </a:t>
            </a:r>
            <a:r>
              <a:rPr sz="1649" spc="-74" dirty="0">
                <a:latin typeface="Microsoft Sans Serif"/>
                <a:cs typeface="Microsoft Sans Serif"/>
              </a:rPr>
              <a:t>power</a:t>
            </a:r>
            <a:r>
              <a:rPr sz="1649" spc="-85" dirty="0">
                <a:latin typeface="Microsoft Sans Serif"/>
                <a:cs typeface="Microsoft Sans Serif"/>
              </a:rPr>
              <a:t> </a:t>
            </a:r>
            <a:r>
              <a:rPr sz="1649" spc="-11" dirty="0">
                <a:latin typeface="Microsoft Sans Serif"/>
                <a:cs typeface="Microsoft Sans Serif"/>
              </a:rPr>
              <a:t>of</a:t>
            </a:r>
            <a:r>
              <a:rPr sz="1649" spc="-85" dirty="0">
                <a:latin typeface="Microsoft Sans Serif"/>
                <a:cs typeface="Microsoft Sans Serif"/>
              </a:rPr>
              <a:t> </a:t>
            </a:r>
            <a:r>
              <a:rPr sz="1649" spc="-11" dirty="0">
                <a:latin typeface="Microsoft Sans Serif"/>
                <a:cs typeface="Microsoft Sans Serif"/>
              </a:rPr>
              <a:t>attorney</a:t>
            </a:r>
            <a:endParaRPr sz="1649" dirty="0">
              <a:latin typeface="Microsoft Sans Serif"/>
              <a:cs typeface="Microsoft Sans Serif"/>
            </a:endParaRPr>
          </a:p>
          <a:p>
            <a:pPr marL="274310">
              <a:lnSpc>
                <a:spcPts val="1516"/>
              </a:lnSpc>
            </a:pPr>
            <a:r>
              <a:rPr sz="1490" spc="128" dirty="0">
                <a:latin typeface="Microsoft Sans Serif"/>
                <a:cs typeface="Microsoft Sans Serif"/>
              </a:rPr>
              <a:t> </a:t>
            </a:r>
            <a:r>
              <a:rPr sz="1649" spc="-149" dirty="0">
                <a:latin typeface="Microsoft Sans Serif"/>
                <a:cs typeface="Microsoft Sans Serif"/>
              </a:rPr>
              <a:t>POA</a:t>
            </a:r>
            <a:r>
              <a:rPr sz="1490" spc="-59" dirty="0">
                <a:latin typeface="Microsoft Sans Serif"/>
                <a:cs typeface="Microsoft Sans Serif"/>
              </a:rPr>
              <a:t> </a:t>
            </a:r>
            <a:r>
              <a:rPr sz="1649" spc="-69" dirty="0">
                <a:latin typeface="Microsoft Sans Serif"/>
                <a:cs typeface="Microsoft Sans Serif"/>
              </a:rPr>
              <a:t>must</a:t>
            </a:r>
            <a:r>
              <a:rPr sz="1649" spc="-101" dirty="0">
                <a:latin typeface="Microsoft Sans Serif"/>
                <a:cs typeface="Microsoft Sans Serif"/>
              </a:rPr>
              <a:t> </a:t>
            </a:r>
            <a:r>
              <a:rPr sz="1649" spc="-21" dirty="0">
                <a:latin typeface="Microsoft Sans Serif"/>
                <a:cs typeface="Microsoft Sans Serif"/>
              </a:rPr>
              <a:t>sign</a:t>
            </a:r>
            <a:r>
              <a:rPr sz="1490" spc="-21" dirty="0">
                <a:latin typeface="Microsoft Sans Serif"/>
                <a:cs typeface="Microsoft Sans Serif"/>
              </a:rPr>
              <a:t>.</a:t>
            </a:r>
            <a:endParaRPr sz="149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3113" y="3528592"/>
            <a:ext cx="3045898" cy="1891185"/>
          </a:xfrm>
          <a:custGeom>
            <a:avLst/>
            <a:gdLst/>
            <a:ahLst/>
            <a:cxnLst/>
            <a:rect l="l" t="t" r="r" b="b"/>
            <a:pathLst>
              <a:path w="2862580" h="1777364">
                <a:moveTo>
                  <a:pt x="2862071" y="1776983"/>
                </a:moveTo>
                <a:lnTo>
                  <a:pt x="0" y="1776983"/>
                </a:lnTo>
                <a:lnTo>
                  <a:pt x="0" y="0"/>
                </a:lnTo>
                <a:lnTo>
                  <a:pt x="2862071" y="0"/>
                </a:lnTo>
                <a:lnTo>
                  <a:pt x="2862071" y="255650"/>
                </a:lnTo>
                <a:lnTo>
                  <a:pt x="344062" y="255650"/>
                </a:lnTo>
                <a:lnTo>
                  <a:pt x="328934" y="256381"/>
                </a:lnTo>
                <a:lnTo>
                  <a:pt x="285296" y="267340"/>
                </a:lnTo>
                <a:lnTo>
                  <a:pt x="246690" y="290448"/>
                </a:lnTo>
                <a:lnTo>
                  <a:pt x="216355" y="323882"/>
                </a:lnTo>
                <a:lnTo>
                  <a:pt x="197075" y="364702"/>
                </a:lnTo>
                <a:lnTo>
                  <a:pt x="190499" y="409213"/>
                </a:lnTo>
                <a:lnTo>
                  <a:pt x="190499" y="1245088"/>
                </a:lnTo>
                <a:lnTo>
                  <a:pt x="197075" y="1289598"/>
                </a:lnTo>
                <a:lnTo>
                  <a:pt x="216355" y="1330419"/>
                </a:lnTo>
                <a:lnTo>
                  <a:pt x="246690" y="1363853"/>
                </a:lnTo>
                <a:lnTo>
                  <a:pt x="285296" y="1386961"/>
                </a:lnTo>
                <a:lnTo>
                  <a:pt x="328934" y="1397920"/>
                </a:lnTo>
                <a:lnTo>
                  <a:pt x="344062" y="1398650"/>
                </a:lnTo>
                <a:lnTo>
                  <a:pt x="2862071" y="1398650"/>
                </a:lnTo>
                <a:lnTo>
                  <a:pt x="2862071" y="1776983"/>
                </a:lnTo>
                <a:close/>
              </a:path>
              <a:path w="2862580" h="1777364">
                <a:moveTo>
                  <a:pt x="2862071" y="1398650"/>
                </a:moveTo>
                <a:lnTo>
                  <a:pt x="2370562" y="1398650"/>
                </a:lnTo>
                <a:lnTo>
                  <a:pt x="2385690" y="1397920"/>
                </a:lnTo>
                <a:lnTo>
                  <a:pt x="2400526" y="1395728"/>
                </a:lnTo>
                <a:lnTo>
                  <a:pt x="2443024" y="1380497"/>
                </a:lnTo>
                <a:lnTo>
                  <a:pt x="2479147" y="1353673"/>
                </a:lnTo>
                <a:lnTo>
                  <a:pt x="2505971" y="1317550"/>
                </a:lnTo>
                <a:lnTo>
                  <a:pt x="2521202" y="1275052"/>
                </a:lnTo>
                <a:lnTo>
                  <a:pt x="2524124" y="1245088"/>
                </a:lnTo>
                <a:lnTo>
                  <a:pt x="2524124" y="409213"/>
                </a:lnTo>
                <a:lnTo>
                  <a:pt x="2517549" y="364702"/>
                </a:lnTo>
                <a:lnTo>
                  <a:pt x="2498268" y="323882"/>
                </a:lnTo>
                <a:lnTo>
                  <a:pt x="2467934" y="290448"/>
                </a:lnTo>
                <a:lnTo>
                  <a:pt x="2429328" y="267340"/>
                </a:lnTo>
                <a:lnTo>
                  <a:pt x="2385690" y="256381"/>
                </a:lnTo>
                <a:lnTo>
                  <a:pt x="2370562" y="255650"/>
                </a:lnTo>
                <a:lnTo>
                  <a:pt x="2862071" y="255650"/>
                </a:lnTo>
                <a:lnTo>
                  <a:pt x="2862071" y="1398650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 sz="1915"/>
          </a:p>
        </p:txBody>
      </p:sp>
      <p:sp>
        <p:nvSpPr>
          <p:cNvPr id="13" name="object 13"/>
          <p:cNvSpPr txBox="1"/>
          <p:nvPr/>
        </p:nvSpPr>
        <p:spPr>
          <a:xfrm>
            <a:off x="949755" y="3953139"/>
            <a:ext cx="2225640" cy="854072"/>
          </a:xfrm>
          <a:prstGeom prst="rect">
            <a:avLst/>
          </a:prstGeom>
        </p:spPr>
        <p:txBody>
          <a:bodyPr vert="horz" wrap="square" lIns="0" tIns="71620" rIns="0" bIns="0" rtlCol="0">
            <a:spAutoFit/>
          </a:bodyPr>
          <a:lstStyle/>
          <a:p>
            <a:pPr marL="13513" marR="5405">
              <a:lnSpc>
                <a:spcPct val="76600"/>
              </a:lnSpc>
              <a:spcBef>
                <a:spcPts val="564"/>
              </a:spcBef>
            </a:pPr>
            <a:r>
              <a:rPr sz="1596" spc="112" dirty="0">
                <a:latin typeface="Segoe UI Symbol"/>
                <a:cs typeface="Segoe UI Symbol"/>
              </a:rPr>
              <a:t>✅</a:t>
            </a:r>
            <a:r>
              <a:rPr sz="1596" spc="-32" dirty="0">
                <a:latin typeface="Segoe UI Symbol"/>
                <a:cs typeface="Segoe UI Symbol"/>
              </a:rPr>
              <a:t> </a:t>
            </a:r>
            <a:r>
              <a:rPr sz="1649" spc="-128" dirty="0">
                <a:latin typeface="Microsoft Sans Serif"/>
                <a:cs typeface="Microsoft Sans Serif"/>
              </a:rPr>
              <a:t>Does</a:t>
            </a:r>
            <a:r>
              <a:rPr sz="1649" spc="-96" dirty="0">
                <a:latin typeface="Microsoft Sans Serif"/>
                <a:cs typeface="Microsoft Sans Serif"/>
              </a:rPr>
              <a:t> </a:t>
            </a:r>
            <a:r>
              <a:rPr sz="1649" spc="-59" dirty="0">
                <a:latin typeface="Microsoft Sans Serif"/>
                <a:cs typeface="Microsoft Sans Serif"/>
              </a:rPr>
              <a:t>the</a:t>
            </a:r>
            <a:r>
              <a:rPr sz="1649" spc="-101" dirty="0">
                <a:latin typeface="Microsoft Sans Serif"/>
                <a:cs typeface="Microsoft Sans Serif"/>
              </a:rPr>
              <a:t> </a:t>
            </a:r>
            <a:r>
              <a:rPr sz="1649" spc="-27" dirty="0">
                <a:latin typeface="Microsoft Sans Serif"/>
                <a:cs typeface="Microsoft Sans Serif"/>
              </a:rPr>
              <a:t>POA </a:t>
            </a:r>
            <a:r>
              <a:rPr sz="1649" spc="-69" dirty="0">
                <a:latin typeface="Microsoft Sans Serif"/>
                <a:cs typeface="Microsoft Sans Serif"/>
              </a:rPr>
              <a:t>document</a:t>
            </a:r>
            <a:r>
              <a:rPr sz="1649" spc="-101" dirty="0">
                <a:latin typeface="Microsoft Sans Serif"/>
                <a:cs typeface="Microsoft Sans Serif"/>
              </a:rPr>
              <a:t> </a:t>
            </a:r>
            <a:r>
              <a:rPr sz="1649" spc="-64" dirty="0">
                <a:latin typeface="Microsoft Sans Serif"/>
                <a:cs typeface="Microsoft Sans Serif"/>
              </a:rPr>
              <a:t>allow</a:t>
            </a:r>
            <a:r>
              <a:rPr sz="1649" spc="-101" dirty="0">
                <a:latin typeface="Microsoft Sans Serif"/>
                <a:cs typeface="Microsoft Sans Serif"/>
              </a:rPr>
              <a:t> </a:t>
            </a:r>
            <a:r>
              <a:rPr sz="1649" spc="-59" dirty="0">
                <a:latin typeface="Microsoft Sans Serif"/>
                <a:cs typeface="Microsoft Sans Serif"/>
              </a:rPr>
              <a:t>the</a:t>
            </a:r>
            <a:r>
              <a:rPr sz="1649" spc="-96" dirty="0">
                <a:latin typeface="Microsoft Sans Serif"/>
                <a:cs typeface="Microsoft Sans Serif"/>
              </a:rPr>
              <a:t> </a:t>
            </a:r>
            <a:r>
              <a:rPr sz="1649" spc="-32" dirty="0">
                <a:latin typeface="Microsoft Sans Serif"/>
                <a:cs typeface="Microsoft Sans Serif"/>
              </a:rPr>
              <a:t>agent </a:t>
            </a:r>
            <a:r>
              <a:rPr sz="1649" spc="-37" dirty="0">
                <a:latin typeface="Microsoft Sans Serif"/>
                <a:cs typeface="Microsoft Sans Serif"/>
              </a:rPr>
              <a:t>to</a:t>
            </a:r>
            <a:r>
              <a:rPr sz="1649" spc="-96" dirty="0">
                <a:latin typeface="Microsoft Sans Serif"/>
                <a:cs typeface="Microsoft Sans Serif"/>
              </a:rPr>
              <a:t> </a:t>
            </a:r>
            <a:r>
              <a:rPr sz="1649" spc="-69" dirty="0">
                <a:latin typeface="Microsoft Sans Serif"/>
                <a:cs typeface="Microsoft Sans Serif"/>
              </a:rPr>
              <a:t>create</a:t>
            </a:r>
            <a:r>
              <a:rPr sz="1649" spc="-90" dirty="0">
                <a:latin typeface="Microsoft Sans Serif"/>
                <a:cs typeface="Microsoft Sans Serif"/>
              </a:rPr>
              <a:t> </a:t>
            </a:r>
            <a:r>
              <a:rPr sz="1649" spc="-101" dirty="0">
                <a:latin typeface="Microsoft Sans Serif"/>
                <a:cs typeface="Microsoft Sans Serif"/>
              </a:rPr>
              <a:t>and</a:t>
            </a:r>
            <a:r>
              <a:rPr sz="1649" spc="-96" dirty="0">
                <a:latin typeface="Microsoft Sans Serif"/>
                <a:cs typeface="Microsoft Sans Serif"/>
              </a:rPr>
              <a:t> </a:t>
            </a:r>
            <a:r>
              <a:rPr sz="1649" spc="-43" dirty="0">
                <a:latin typeface="Microsoft Sans Serif"/>
                <a:cs typeface="Microsoft Sans Serif"/>
              </a:rPr>
              <a:t>fund</a:t>
            </a:r>
            <a:r>
              <a:rPr sz="1649" spc="-90" dirty="0">
                <a:latin typeface="Microsoft Sans Serif"/>
                <a:cs typeface="Microsoft Sans Serif"/>
              </a:rPr>
              <a:t> </a:t>
            </a:r>
            <a:r>
              <a:rPr sz="1649" spc="-53" dirty="0">
                <a:latin typeface="Microsoft Sans Serif"/>
                <a:cs typeface="Microsoft Sans Serif"/>
              </a:rPr>
              <a:t>a</a:t>
            </a:r>
            <a:r>
              <a:rPr sz="1649" spc="-11" dirty="0">
                <a:latin typeface="Microsoft Sans Serif"/>
                <a:cs typeface="Microsoft Sans Serif"/>
              </a:rPr>
              <a:t> trust</a:t>
            </a:r>
            <a:r>
              <a:rPr sz="1490" spc="-11" dirty="0">
                <a:latin typeface="Microsoft Sans Serif"/>
                <a:cs typeface="Microsoft Sans Serif"/>
              </a:rPr>
              <a:t>?</a:t>
            </a:r>
            <a:endParaRPr sz="149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94963" y="3528592"/>
            <a:ext cx="3159410" cy="1891185"/>
          </a:xfrm>
          <a:custGeom>
            <a:avLst/>
            <a:gdLst/>
            <a:ahLst/>
            <a:cxnLst/>
            <a:rect l="l" t="t" r="r" b="b"/>
            <a:pathLst>
              <a:path w="2969260" h="1777364">
                <a:moveTo>
                  <a:pt x="2968751" y="1776983"/>
                </a:moveTo>
                <a:lnTo>
                  <a:pt x="0" y="1776983"/>
                </a:lnTo>
                <a:lnTo>
                  <a:pt x="0" y="0"/>
                </a:lnTo>
                <a:lnTo>
                  <a:pt x="2968751" y="0"/>
                </a:lnTo>
                <a:lnTo>
                  <a:pt x="2968751" y="255650"/>
                </a:lnTo>
                <a:lnTo>
                  <a:pt x="451123" y="255650"/>
                </a:lnTo>
                <a:lnTo>
                  <a:pt x="435995" y="256381"/>
                </a:lnTo>
                <a:lnTo>
                  <a:pt x="392357" y="267340"/>
                </a:lnTo>
                <a:lnTo>
                  <a:pt x="353751" y="290448"/>
                </a:lnTo>
                <a:lnTo>
                  <a:pt x="323416" y="323882"/>
                </a:lnTo>
                <a:lnTo>
                  <a:pt x="304136" y="364702"/>
                </a:lnTo>
                <a:lnTo>
                  <a:pt x="297560" y="409213"/>
                </a:lnTo>
                <a:lnTo>
                  <a:pt x="297560" y="1245088"/>
                </a:lnTo>
                <a:lnTo>
                  <a:pt x="304136" y="1289598"/>
                </a:lnTo>
                <a:lnTo>
                  <a:pt x="323416" y="1330419"/>
                </a:lnTo>
                <a:lnTo>
                  <a:pt x="353751" y="1363853"/>
                </a:lnTo>
                <a:lnTo>
                  <a:pt x="392357" y="1386961"/>
                </a:lnTo>
                <a:lnTo>
                  <a:pt x="435995" y="1397920"/>
                </a:lnTo>
                <a:lnTo>
                  <a:pt x="451123" y="1398650"/>
                </a:lnTo>
                <a:lnTo>
                  <a:pt x="2968751" y="1398650"/>
                </a:lnTo>
                <a:lnTo>
                  <a:pt x="2968751" y="1776983"/>
                </a:lnTo>
                <a:close/>
              </a:path>
              <a:path w="2969260" h="1777364">
                <a:moveTo>
                  <a:pt x="2968751" y="1398650"/>
                </a:moveTo>
                <a:lnTo>
                  <a:pt x="2477623" y="1398650"/>
                </a:lnTo>
                <a:lnTo>
                  <a:pt x="2492751" y="1397920"/>
                </a:lnTo>
                <a:lnTo>
                  <a:pt x="2507587" y="1395728"/>
                </a:lnTo>
                <a:lnTo>
                  <a:pt x="2550085" y="1380497"/>
                </a:lnTo>
                <a:lnTo>
                  <a:pt x="2586208" y="1353673"/>
                </a:lnTo>
                <a:lnTo>
                  <a:pt x="2613032" y="1317550"/>
                </a:lnTo>
                <a:lnTo>
                  <a:pt x="2628263" y="1275052"/>
                </a:lnTo>
                <a:lnTo>
                  <a:pt x="2631185" y="1245088"/>
                </a:lnTo>
                <a:lnTo>
                  <a:pt x="2631185" y="409213"/>
                </a:lnTo>
                <a:lnTo>
                  <a:pt x="2624610" y="364702"/>
                </a:lnTo>
                <a:lnTo>
                  <a:pt x="2605329" y="323882"/>
                </a:lnTo>
                <a:lnTo>
                  <a:pt x="2574995" y="290448"/>
                </a:lnTo>
                <a:lnTo>
                  <a:pt x="2536388" y="267340"/>
                </a:lnTo>
                <a:lnTo>
                  <a:pt x="2492751" y="256381"/>
                </a:lnTo>
                <a:lnTo>
                  <a:pt x="2477623" y="255650"/>
                </a:lnTo>
                <a:lnTo>
                  <a:pt x="2968751" y="255650"/>
                </a:lnTo>
                <a:lnTo>
                  <a:pt x="2968751" y="1398650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 sz="1915"/>
          </a:p>
        </p:txBody>
      </p:sp>
      <p:sp>
        <p:nvSpPr>
          <p:cNvPr id="15" name="object 15"/>
          <p:cNvSpPr txBox="1"/>
          <p:nvPr/>
        </p:nvSpPr>
        <p:spPr>
          <a:xfrm>
            <a:off x="3635049" y="3953139"/>
            <a:ext cx="1914159" cy="849512"/>
          </a:xfrm>
          <a:prstGeom prst="rect">
            <a:avLst/>
          </a:prstGeom>
        </p:spPr>
        <p:txBody>
          <a:bodyPr vert="horz" wrap="square" lIns="0" tIns="66215" rIns="0" bIns="0" rtlCol="0">
            <a:spAutoFit/>
          </a:bodyPr>
          <a:lstStyle/>
          <a:p>
            <a:pPr marL="274310" marR="5405" indent="-261473">
              <a:lnSpc>
                <a:spcPct val="78700"/>
              </a:lnSpc>
              <a:spcBef>
                <a:spcPts val="521"/>
              </a:spcBef>
              <a:buClr>
                <a:srgbClr val="333333"/>
              </a:buClr>
              <a:buChar char="•"/>
              <a:tabLst>
                <a:tab pos="274310" algn="l"/>
              </a:tabLst>
            </a:pPr>
            <a:r>
              <a:rPr sz="1490" spc="-53" dirty="0">
                <a:latin typeface="Microsoft Sans Serif"/>
                <a:cs typeface="Microsoft Sans Serif"/>
              </a:rPr>
              <a:t>Some</a:t>
            </a:r>
            <a:r>
              <a:rPr sz="1490" spc="-5" dirty="0">
                <a:latin typeface="Microsoft Sans Serif"/>
                <a:cs typeface="Microsoft Sans Serif"/>
              </a:rPr>
              <a:t> </a:t>
            </a:r>
            <a:r>
              <a:rPr sz="1490" spc="-101" dirty="0">
                <a:latin typeface="Microsoft Sans Serif"/>
                <a:cs typeface="Microsoft Sans Serif"/>
              </a:rPr>
              <a:t>POAs</a:t>
            </a:r>
            <a:r>
              <a:rPr sz="1490" spc="-5" dirty="0">
                <a:latin typeface="Microsoft Sans Serif"/>
                <a:cs typeface="Microsoft Sans Serif"/>
              </a:rPr>
              <a:t> </a:t>
            </a:r>
            <a:r>
              <a:rPr sz="1649" spc="-85" dirty="0">
                <a:latin typeface="Microsoft Sans Serif"/>
                <a:cs typeface="Microsoft Sans Serif"/>
              </a:rPr>
              <a:t>do</a:t>
            </a:r>
            <a:r>
              <a:rPr sz="1649" spc="-112" dirty="0">
                <a:latin typeface="Microsoft Sans Serif"/>
                <a:cs typeface="Microsoft Sans Serif"/>
              </a:rPr>
              <a:t> </a:t>
            </a:r>
            <a:r>
              <a:rPr sz="1649" spc="-27" dirty="0">
                <a:latin typeface="Microsoft Sans Serif"/>
                <a:cs typeface="Microsoft Sans Serif"/>
              </a:rPr>
              <a:t>not </a:t>
            </a:r>
            <a:r>
              <a:rPr sz="1649" spc="-37" dirty="0">
                <a:latin typeface="Microsoft Sans Serif"/>
                <a:cs typeface="Microsoft Sans Serif"/>
              </a:rPr>
              <a:t>explicitly</a:t>
            </a:r>
            <a:r>
              <a:rPr sz="1649" spc="-53" dirty="0">
                <a:latin typeface="Microsoft Sans Serif"/>
                <a:cs typeface="Microsoft Sans Serif"/>
              </a:rPr>
              <a:t> </a:t>
            </a:r>
            <a:r>
              <a:rPr sz="1649" spc="-59" dirty="0">
                <a:latin typeface="Microsoft Sans Serif"/>
                <a:cs typeface="Microsoft Sans Serif"/>
              </a:rPr>
              <a:t>grant</a:t>
            </a:r>
            <a:r>
              <a:rPr sz="1649" spc="-53" dirty="0">
                <a:latin typeface="Microsoft Sans Serif"/>
                <a:cs typeface="Microsoft Sans Serif"/>
              </a:rPr>
              <a:t> </a:t>
            </a:r>
            <a:r>
              <a:rPr sz="1649" spc="-21" dirty="0">
                <a:latin typeface="Microsoft Sans Serif"/>
                <a:cs typeface="Microsoft Sans Serif"/>
              </a:rPr>
              <a:t>this </a:t>
            </a:r>
            <a:r>
              <a:rPr sz="1649" spc="-53" dirty="0">
                <a:latin typeface="Microsoft Sans Serif"/>
                <a:cs typeface="Microsoft Sans Serif"/>
              </a:rPr>
              <a:t>power</a:t>
            </a:r>
            <a:r>
              <a:rPr sz="1490" spc="-53" dirty="0">
                <a:latin typeface="Microsoft Sans Serif"/>
                <a:cs typeface="Microsoft Sans Serif"/>
              </a:rPr>
              <a:t>,</a:t>
            </a:r>
            <a:r>
              <a:rPr sz="1490" spc="-27" dirty="0">
                <a:latin typeface="Microsoft Sans Serif"/>
                <a:cs typeface="Microsoft Sans Serif"/>
              </a:rPr>
              <a:t> </a:t>
            </a:r>
            <a:r>
              <a:rPr sz="1490" dirty="0">
                <a:latin typeface="Microsoft Sans Serif"/>
                <a:cs typeface="Microsoft Sans Serif"/>
              </a:rPr>
              <a:t>which</a:t>
            </a:r>
            <a:r>
              <a:rPr sz="1490" spc="-27" dirty="0">
                <a:latin typeface="Microsoft Sans Serif"/>
                <a:cs typeface="Microsoft Sans Serif"/>
              </a:rPr>
              <a:t> can </a:t>
            </a:r>
            <a:r>
              <a:rPr sz="1490" dirty="0">
                <a:latin typeface="Microsoft Sans Serif"/>
                <a:cs typeface="Microsoft Sans Serif"/>
              </a:rPr>
              <a:t>block</a:t>
            </a:r>
            <a:r>
              <a:rPr sz="1490" spc="-16" dirty="0">
                <a:latin typeface="Microsoft Sans Serif"/>
                <a:cs typeface="Microsoft Sans Serif"/>
              </a:rPr>
              <a:t> </a:t>
            </a:r>
            <a:r>
              <a:rPr sz="1490" spc="-11" dirty="0">
                <a:latin typeface="Microsoft Sans Serif"/>
                <a:cs typeface="Microsoft Sans Serif"/>
              </a:rPr>
              <a:t>setup.</a:t>
            </a:r>
            <a:endParaRPr sz="1490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3113" y="4945869"/>
            <a:ext cx="3045898" cy="1895240"/>
          </a:xfrm>
          <a:custGeom>
            <a:avLst/>
            <a:gdLst/>
            <a:ahLst/>
            <a:cxnLst/>
            <a:rect l="l" t="t" r="r" b="b"/>
            <a:pathLst>
              <a:path w="2862580" h="1781175">
                <a:moveTo>
                  <a:pt x="2862071" y="1781175"/>
                </a:moveTo>
                <a:lnTo>
                  <a:pt x="0" y="1781175"/>
                </a:lnTo>
                <a:lnTo>
                  <a:pt x="0" y="0"/>
                </a:lnTo>
                <a:lnTo>
                  <a:pt x="2862071" y="0"/>
                </a:lnTo>
                <a:lnTo>
                  <a:pt x="2862071" y="257174"/>
                </a:lnTo>
                <a:lnTo>
                  <a:pt x="344062" y="257174"/>
                </a:lnTo>
                <a:lnTo>
                  <a:pt x="328934" y="257905"/>
                </a:lnTo>
                <a:lnTo>
                  <a:pt x="285296" y="268864"/>
                </a:lnTo>
                <a:lnTo>
                  <a:pt x="246690" y="291972"/>
                </a:lnTo>
                <a:lnTo>
                  <a:pt x="216355" y="325406"/>
                </a:lnTo>
                <a:lnTo>
                  <a:pt x="197075" y="366226"/>
                </a:lnTo>
                <a:lnTo>
                  <a:pt x="190499" y="410737"/>
                </a:lnTo>
                <a:lnTo>
                  <a:pt x="190499" y="1437112"/>
                </a:lnTo>
                <a:lnTo>
                  <a:pt x="197075" y="1481623"/>
                </a:lnTo>
                <a:lnTo>
                  <a:pt x="216355" y="1522443"/>
                </a:lnTo>
                <a:lnTo>
                  <a:pt x="246690" y="1555877"/>
                </a:lnTo>
                <a:lnTo>
                  <a:pt x="285296" y="1578985"/>
                </a:lnTo>
                <a:lnTo>
                  <a:pt x="328934" y="1589944"/>
                </a:lnTo>
                <a:lnTo>
                  <a:pt x="344062" y="1590674"/>
                </a:lnTo>
                <a:lnTo>
                  <a:pt x="2862071" y="1590674"/>
                </a:lnTo>
                <a:lnTo>
                  <a:pt x="2862071" y="1781175"/>
                </a:lnTo>
                <a:close/>
              </a:path>
              <a:path w="2862580" h="1781175">
                <a:moveTo>
                  <a:pt x="2862071" y="1590674"/>
                </a:moveTo>
                <a:lnTo>
                  <a:pt x="2370562" y="1590674"/>
                </a:lnTo>
                <a:lnTo>
                  <a:pt x="2385690" y="1589944"/>
                </a:lnTo>
                <a:lnTo>
                  <a:pt x="2400526" y="1587752"/>
                </a:lnTo>
                <a:lnTo>
                  <a:pt x="2443024" y="1572521"/>
                </a:lnTo>
                <a:lnTo>
                  <a:pt x="2479147" y="1545697"/>
                </a:lnTo>
                <a:lnTo>
                  <a:pt x="2505971" y="1509574"/>
                </a:lnTo>
                <a:lnTo>
                  <a:pt x="2521202" y="1467076"/>
                </a:lnTo>
                <a:lnTo>
                  <a:pt x="2524124" y="1437112"/>
                </a:lnTo>
                <a:lnTo>
                  <a:pt x="2524124" y="410737"/>
                </a:lnTo>
                <a:lnTo>
                  <a:pt x="2517549" y="366226"/>
                </a:lnTo>
                <a:lnTo>
                  <a:pt x="2498268" y="325406"/>
                </a:lnTo>
                <a:lnTo>
                  <a:pt x="2467934" y="291972"/>
                </a:lnTo>
                <a:lnTo>
                  <a:pt x="2429328" y="268864"/>
                </a:lnTo>
                <a:lnTo>
                  <a:pt x="2385690" y="257905"/>
                </a:lnTo>
                <a:lnTo>
                  <a:pt x="2370562" y="257174"/>
                </a:lnTo>
                <a:lnTo>
                  <a:pt x="2862071" y="257174"/>
                </a:lnTo>
                <a:lnTo>
                  <a:pt x="2862071" y="159067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 sz="1915"/>
          </a:p>
        </p:txBody>
      </p:sp>
      <p:sp>
        <p:nvSpPr>
          <p:cNvPr id="17" name="object 17"/>
          <p:cNvSpPr txBox="1"/>
          <p:nvPr/>
        </p:nvSpPr>
        <p:spPr>
          <a:xfrm>
            <a:off x="1085944" y="5538149"/>
            <a:ext cx="1849971" cy="709361"/>
          </a:xfrm>
          <a:prstGeom prst="rect">
            <a:avLst/>
          </a:prstGeom>
        </p:spPr>
        <p:txBody>
          <a:bodyPr vert="horz" wrap="square" lIns="0" tIns="110808" rIns="0" bIns="0" rtlCol="0">
            <a:spAutoFit/>
          </a:bodyPr>
          <a:lstStyle/>
          <a:p>
            <a:pPr marL="13513" marR="5405">
              <a:lnSpc>
                <a:spcPct val="75500"/>
              </a:lnSpc>
              <a:spcBef>
                <a:spcPts val="871"/>
              </a:spcBef>
            </a:pPr>
            <a:r>
              <a:rPr sz="2554" spc="101" dirty="0">
                <a:latin typeface="Segoe UI Symbol"/>
                <a:cs typeface="Segoe UI Symbol"/>
              </a:rPr>
              <a:t>✅</a:t>
            </a:r>
            <a:r>
              <a:rPr sz="2554" spc="-80" dirty="0">
                <a:latin typeface="Segoe UI Symbol"/>
                <a:cs typeface="Segoe UI Symbol"/>
              </a:rPr>
              <a:t> </a:t>
            </a:r>
            <a:r>
              <a:rPr sz="2554" spc="-149" dirty="0">
                <a:latin typeface="Microsoft Sans Serif"/>
                <a:cs typeface="Microsoft Sans Serif"/>
              </a:rPr>
              <a:t>Who</a:t>
            </a:r>
            <a:r>
              <a:rPr sz="2554" spc="-160" dirty="0">
                <a:latin typeface="Microsoft Sans Serif"/>
                <a:cs typeface="Microsoft Sans Serif"/>
              </a:rPr>
              <a:t> </a:t>
            </a:r>
            <a:r>
              <a:rPr sz="2554" spc="-48" dirty="0">
                <a:latin typeface="Microsoft Sans Serif"/>
                <a:cs typeface="Microsoft Sans Serif"/>
              </a:rPr>
              <a:t>is</a:t>
            </a:r>
            <a:r>
              <a:rPr sz="2554" spc="-160" dirty="0">
                <a:latin typeface="Microsoft Sans Serif"/>
                <a:cs typeface="Microsoft Sans Serif"/>
              </a:rPr>
              <a:t> </a:t>
            </a:r>
            <a:r>
              <a:rPr sz="2554" spc="-53" dirty="0">
                <a:latin typeface="Microsoft Sans Serif"/>
                <a:cs typeface="Microsoft Sans Serif"/>
              </a:rPr>
              <a:t>the </a:t>
            </a:r>
            <a:r>
              <a:rPr sz="2554" spc="-11" dirty="0">
                <a:latin typeface="Microsoft Sans Serif"/>
                <a:cs typeface="Microsoft Sans Serif"/>
              </a:rPr>
              <a:t>trustee</a:t>
            </a:r>
            <a:r>
              <a:rPr sz="2341" spc="-11" dirty="0">
                <a:latin typeface="Microsoft Sans Serif"/>
                <a:cs typeface="Microsoft Sans Serif"/>
              </a:rPr>
              <a:t>?</a:t>
            </a:r>
            <a:endParaRPr sz="2341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94963" y="4945869"/>
            <a:ext cx="3159410" cy="1895240"/>
          </a:xfrm>
          <a:custGeom>
            <a:avLst/>
            <a:gdLst/>
            <a:ahLst/>
            <a:cxnLst/>
            <a:rect l="l" t="t" r="r" b="b"/>
            <a:pathLst>
              <a:path w="2969260" h="1781175">
                <a:moveTo>
                  <a:pt x="2968751" y="1781175"/>
                </a:moveTo>
                <a:lnTo>
                  <a:pt x="0" y="1781175"/>
                </a:lnTo>
                <a:lnTo>
                  <a:pt x="0" y="0"/>
                </a:lnTo>
                <a:lnTo>
                  <a:pt x="2968751" y="0"/>
                </a:lnTo>
                <a:lnTo>
                  <a:pt x="2968751" y="257174"/>
                </a:lnTo>
                <a:lnTo>
                  <a:pt x="451123" y="257174"/>
                </a:lnTo>
                <a:lnTo>
                  <a:pt x="435995" y="257905"/>
                </a:lnTo>
                <a:lnTo>
                  <a:pt x="392357" y="268864"/>
                </a:lnTo>
                <a:lnTo>
                  <a:pt x="353751" y="291972"/>
                </a:lnTo>
                <a:lnTo>
                  <a:pt x="323416" y="325406"/>
                </a:lnTo>
                <a:lnTo>
                  <a:pt x="304136" y="366226"/>
                </a:lnTo>
                <a:lnTo>
                  <a:pt x="297560" y="410737"/>
                </a:lnTo>
                <a:lnTo>
                  <a:pt x="297560" y="1437112"/>
                </a:lnTo>
                <a:lnTo>
                  <a:pt x="304136" y="1481623"/>
                </a:lnTo>
                <a:lnTo>
                  <a:pt x="323416" y="1522443"/>
                </a:lnTo>
                <a:lnTo>
                  <a:pt x="353751" y="1555877"/>
                </a:lnTo>
                <a:lnTo>
                  <a:pt x="392357" y="1578985"/>
                </a:lnTo>
                <a:lnTo>
                  <a:pt x="435995" y="1589944"/>
                </a:lnTo>
                <a:lnTo>
                  <a:pt x="451123" y="1590674"/>
                </a:lnTo>
                <a:lnTo>
                  <a:pt x="2968751" y="1590674"/>
                </a:lnTo>
                <a:lnTo>
                  <a:pt x="2968751" y="1781175"/>
                </a:lnTo>
                <a:close/>
              </a:path>
              <a:path w="2969260" h="1781175">
                <a:moveTo>
                  <a:pt x="2968751" y="1590674"/>
                </a:moveTo>
                <a:lnTo>
                  <a:pt x="2477623" y="1590674"/>
                </a:lnTo>
                <a:lnTo>
                  <a:pt x="2492751" y="1589944"/>
                </a:lnTo>
                <a:lnTo>
                  <a:pt x="2507587" y="1587752"/>
                </a:lnTo>
                <a:lnTo>
                  <a:pt x="2550085" y="1572521"/>
                </a:lnTo>
                <a:lnTo>
                  <a:pt x="2586208" y="1545697"/>
                </a:lnTo>
                <a:lnTo>
                  <a:pt x="2613032" y="1509574"/>
                </a:lnTo>
                <a:lnTo>
                  <a:pt x="2628263" y="1467076"/>
                </a:lnTo>
                <a:lnTo>
                  <a:pt x="2631185" y="1437112"/>
                </a:lnTo>
                <a:lnTo>
                  <a:pt x="2631185" y="410737"/>
                </a:lnTo>
                <a:lnTo>
                  <a:pt x="2624610" y="366226"/>
                </a:lnTo>
                <a:lnTo>
                  <a:pt x="2605329" y="325406"/>
                </a:lnTo>
                <a:lnTo>
                  <a:pt x="2574995" y="291972"/>
                </a:lnTo>
                <a:lnTo>
                  <a:pt x="2536388" y="268864"/>
                </a:lnTo>
                <a:lnTo>
                  <a:pt x="2492751" y="257905"/>
                </a:lnTo>
                <a:lnTo>
                  <a:pt x="2477623" y="257174"/>
                </a:lnTo>
                <a:lnTo>
                  <a:pt x="2968751" y="257174"/>
                </a:lnTo>
                <a:lnTo>
                  <a:pt x="2968751" y="159067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 sz="1915"/>
          </a:p>
        </p:txBody>
      </p:sp>
      <p:sp>
        <p:nvSpPr>
          <p:cNvPr id="19" name="object 19"/>
          <p:cNvSpPr txBox="1"/>
          <p:nvPr/>
        </p:nvSpPr>
        <p:spPr>
          <a:xfrm>
            <a:off x="3635049" y="5397014"/>
            <a:ext cx="2142534" cy="1030652"/>
          </a:xfrm>
          <a:prstGeom prst="rect">
            <a:avLst/>
          </a:prstGeom>
        </p:spPr>
        <p:txBody>
          <a:bodyPr vert="horz" wrap="square" lIns="0" tIns="66215" rIns="0" bIns="0" rtlCol="0">
            <a:spAutoFit/>
          </a:bodyPr>
          <a:lstStyle/>
          <a:p>
            <a:pPr marL="274310" marR="5405" indent="-261473">
              <a:lnSpc>
                <a:spcPct val="78800"/>
              </a:lnSpc>
              <a:spcBef>
                <a:spcPts val="521"/>
              </a:spcBef>
              <a:buClr>
                <a:srgbClr val="333333"/>
              </a:buClr>
              <a:buChar char="•"/>
              <a:tabLst>
                <a:tab pos="274310" algn="l"/>
              </a:tabLst>
            </a:pPr>
            <a:r>
              <a:rPr sz="1490" spc="-11" dirty="0">
                <a:latin typeface="Microsoft Sans Serif"/>
                <a:cs typeface="Microsoft Sans Serif"/>
              </a:rPr>
              <a:t>The</a:t>
            </a:r>
            <a:r>
              <a:rPr sz="1490" spc="-59" dirty="0">
                <a:latin typeface="Microsoft Sans Serif"/>
                <a:cs typeface="Microsoft Sans Serif"/>
              </a:rPr>
              <a:t> </a:t>
            </a:r>
            <a:r>
              <a:rPr sz="1490" spc="-11" dirty="0">
                <a:latin typeface="Microsoft Sans Serif"/>
                <a:cs typeface="Microsoft Sans Serif"/>
              </a:rPr>
              <a:t>trustee</a:t>
            </a:r>
            <a:r>
              <a:rPr sz="1490" spc="-53" dirty="0">
                <a:latin typeface="Microsoft Sans Serif"/>
                <a:cs typeface="Microsoft Sans Serif"/>
              </a:rPr>
              <a:t> </a:t>
            </a:r>
            <a:r>
              <a:rPr sz="1490" spc="-27" dirty="0">
                <a:latin typeface="Microsoft Sans Serif"/>
                <a:cs typeface="Microsoft Sans Serif"/>
              </a:rPr>
              <a:t>is </a:t>
            </a:r>
            <a:r>
              <a:rPr sz="1490" spc="-21" dirty="0">
                <a:latin typeface="Microsoft Sans Serif"/>
                <a:cs typeface="Microsoft Sans Serif"/>
              </a:rPr>
              <a:t>responsible</a:t>
            </a:r>
            <a:r>
              <a:rPr sz="1490" spc="11" dirty="0">
                <a:latin typeface="Microsoft Sans Serif"/>
                <a:cs typeface="Microsoft Sans Serif"/>
              </a:rPr>
              <a:t> </a:t>
            </a:r>
            <a:r>
              <a:rPr sz="1490" dirty="0">
                <a:latin typeface="Microsoft Sans Serif"/>
                <a:cs typeface="Microsoft Sans Serif"/>
              </a:rPr>
              <a:t>for</a:t>
            </a:r>
            <a:r>
              <a:rPr sz="1490" spc="11" dirty="0">
                <a:latin typeface="Microsoft Sans Serif"/>
                <a:cs typeface="Microsoft Sans Serif"/>
              </a:rPr>
              <a:t> </a:t>
            </a:r>
            <a:r>
              <a:rPr sz="1490" spc="-11" dirty="0">
                <a:latin typeface="Microsoft Sans Serif"/>
                <a:cs typeface="Microsoft Sans Serif"/>
              </a:rPr>
              <a:t>setting </a:t>
            </a:r>
            <a:r>
              <a:rPr sz="1490" dirty="0">
                <a:latin typeface="Microsoft Sans Serif"/>
                <a:cs typeface="Microsoft Sans Serif"/>
              </a:rPr>
              <a:t>up </a:t>
            </a:r>
            <a:r>
              <a:rPr sz="1649" spc="-59" dirty="0">
                <a:latin typeface="Microsoft Sans Serif"/>
                <a:cs typeface="Microsoft Sans Serif"/>
              </a:rPr>
              <a:t>the</a:t>
            </a:r>
            <a:r>
              <a:rPr sz="1649" spc="-106" dirty="0">
                <a:latin typeface="Microsoft Sans Serif"/>
                <a:cs typeface="Microsoft Sans Serif"/>
              </a:rPr>
              <a:t> </a:t>
            </a:r>
            <a:r>
              <a:rPr sz="1649" spc="-85" dirty="0">
                <a:latin typeface="Microsoft Sans Serif"/>
                <a:cs typeface="Microsoft Sans Serif"/>
              </a:rPr>
              <a:t>bank</a:t>
            </a:r>
            <a:r>
              <a:rPr sz="1649" spc="-106" dirty="0">
                <a:latin typeface="Microsoft Sans Serif"/>
                <a:cs typeface="Microsoft Sans Serif"/>
              </a:rPr>
              <a:t> </a:t>
            </a:r>
            <a:r>
              <a:rPr sz="1649" spc="-11" dirty="0">
                <a:latin typeface="Microsoft Sans Serif"/>
                <a:cs typeface="Microsoft Sans Serif"/>
              </a:rPr>
              <a:t>account </a:t>
            </a:r>
            <a:r>
              <a:rPr sz="1490" spc="-11" dirty="0">
                <a:latin typeface="Microsoft Sans Serif"/>
                <a:cs typeface="Microsoft Sans Serif"/>
              </a:rPr>
              <a:t>and </a:t>
            </a:r>
            <a:r>
              <a:rPr sz="1649" spc="-69" dirty="0">
                <a:latin typeface="Microsoft Sans Serif"/>
                <a:cs typeface="Microsoft Sans Serif"/>
              </a:rPr>
              <a:t>ensuring</a:t>
            </a:r>
            <a:r>
              <a:rPr sz="1649" spc="-112" dirty="0">
                <a:latin typeface="Microsoft Sans Serif"/>
                <a:cs typeface="Microsoft Sans Serif"/>
              </a:rPr>
              <a:t> </a:t>
            </a:r>
            <a:r>
              <a:rPr sz="1649" spc="-32" dirty="0">
                <a:latin typeface="Microsoft Sans Serif"/>
                <a:cs typeface="Microsoft Sans Serif"/>
              </a:rPr>
              <a:t>monthly </a:t>
            </a:r>
            <a:r>
              <a:rPr sz="1649" spc="-11" dirty="0">
                <a:latin typeface="Microsoft Sans Serif"/>
                <a:cs typeface="Microsoft Sans Serif"/>
              </a:rPr>
              <a:t>deposits</a:t>
            </a:r>
            <a:r>
              <a:rPr sz="1490" spc="-11" dirty="0">
                <a:latin typeface="Microsoft Sans Serif"/>
                <a:cs typeface="Microsoft Sans Serif"/>
              </a:rPr>
              <a:t>.</a:t>
            </a:r>
            <a:endParaRPr sz="149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80326" y="3528592"/>
            <a:ext cx="5689100" cy="3312786"/>
          </a:xfrm>
          <a:custGeom>
            <a:avLst/>
            <a:gdLst/>
            <a:ahLst/>
            <a:cxnLst/>
            <a:rect l="l" t="t" r="r" b="b"/>
            <a:pathLst>
              <a:path w="5346700" h="3113404">
                <a:moveTo>
                  <a:pt x="5346191" y="3113150"/>
                </a:moveTo>
                <a:lnTo>
                  <a:pt x="0" y="3113150"/>
                </a:lnTo>
                <a:lnTo>
                  <a:pt x="0" y="0"/>
                </a:lnTo>
                <a:lnTo>
                  <a:pt x="5346191" y="0"/>
                </a:lnTo>
                <a:lnTo>
                  <a:pt x="5346191" y="255650"/>
                </a:lnTo>
                <a:lnTo>
                  <a:pt x="451504" y="255650"/>
                </a:lnTo>
                <a:lnTo>
                  <a:pt x="436376" y="256381"/>
                </a:lnTo>
                <a:lnTo>
                  <a:pt x="392738" y="267340"/>
                </a:lnTo>
                <a:lnTo>
                  <a:pt x="354132" y="290448"/>
                </a:lnTo>
                <a:lnTo>
                  <a:pt x="323797" y="323882"/>
                </a:lnTo>
                <a:lnTo>
                  <a:pt x="304517" y="364702"/>
                </a:lnTo>
                <a:lnTo>
                  <a:pt x="297941" y="409213"/>
                </a:lnTo>
                <a:lnTo>
                  <a:pt x="297941" y="2769088"/>
                </a:lnTo>
                <a:lnTo>
                  <a:pt x="304517" y="2813598"/>
                </a:lnTo>
                <a:lnTo>
                  <a:pt x="323797" y="2854419"/>
                </a:lnTo>
                <a:lnTo>
                  <a:pt x="354132" y="2887853"/>
                </a:lnTo>
                <a:lnTo>
                  <a:pt x="392738" y="2910961"/>
                </a:lnTo>
                <a:lnTo>
                  <a:pt x="436376" y="2921920"/>
                </a:lnTo>
                <a:lnTo>
                  <a:pt x="451504" y="2922650"/>
                </a:lnTo>
                <a:lnTo>
                  <a:pt x="5346191" y="2922650"/>
                </a:lnTo>
                <a:lnTo>
                  <a:pt x="5346191" y="3113150"/>
                </a:lnTo>
                <a:close/>
              </a:path>
              <a:path w="5346700" h="3113404">
                <a:moveTo>
                  <a:pt x="5346191" y="2922650"/>
                </a:moveTo>
                <a:lnTo>
                  <a:pt x="5002129" y="2922650"/>
                </a:lnTo>
                <a:lnTo>
                  <a:pt x="5017256" y="2921920"/>
                </a:lnTo>
                <a:lnTo>
                  <a:pt x="5032093" y="2919728"/>
                </a:lnTo>
                <a:lnTo>
                  <a:pt x="5074591" y="2904497"/>
                </a:lnTo>
                <a:lnTo>
                  <a:pt x="5110714" y="2877673"/>
                </a:lnTo>
                <a:lnTo>
                  <a:pt x="5137537" y="2841550"/>
                </a:lnTo>
                <a:lnTo>
                  <a:pt x="5152769" y="2799052"/>
                </a:lnTo>
                <a:lnTo>
                  <a:pt x="5155691" y="2769088"/>
                </a:lnTo>
                <a:lnTo>
                  <a:pt x="5155691" y="409213"/>
                </a:lnTo>
                <a:lnTo>
                  <a:pt x="5149115" y="364702"/>
                </a:lnTo>
                <a:lnTo>
                  <a:pt x="5129835" y="323882"/>
                </a:lnTo>
                <a:lnTo>
                  <a:pt x="5099500" y="290448"/>
                </a:lnTo>
                <a:lnTo>
                  <a:pt x="5060894" y="267340"/>
                </a:lnTo>
                <a:lnTo>
                  <a:pt x="5017256" y="256381"/>
                </a:lnTo>
                <a:lnTo>
                  <a:pt x="5002129" y="255650"/>
                </a:lnTo>
                <a:lnTo>
                  <a:pt x="5346191" y="255650"/>
                </a:lnTo>
                <a:lnTo>
                  <a:pt x="5346191" y="2922650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 sz="1915"/>
          </a:p>
        </p:txBody>
      </p:sp>
      <p:sp>
        <p:nvSpPr>
          <p:cNvPr id="21" name="object 21"/>
          <p:cNvSpPr txBox="1"/>
          <p:nvPr/>
        </p:nvSpPr>
        <p:spPr>
          <a:xfrm>
            <a:off x="6704520" y="4645626"/>
            <a:ext cx="4153988" cy="1069739"/>
          </a:xfrm>
          <a:prstGeom prst="rect">
            <a:avLst/>
          </a:prstGeom>
        </p:spPr>
        <p:txBody>
          <a:bodyPr vert="horz" wrap="square" lIns="0" tIns="119593" rIns="0" bIns="0" rtlCol="0">
            <a:spAutoFit/>
          </a:bodyPr>
          <a:lstStyle/>
          <a:p>
            <a:pPr marL="202016" marR="5405" indent="-189179">
              <a:lnSpc>
                <a:spcPts val="3671"/>
              </a:lnSpc>
              <a:spcBef>
                <a:spcPts val="942"/>
              </a:spcBef>
            </a:pPr>
            <a:r>
              <a:rPr sz="3777" spc="-383" dirty="0">
                <a:latin typeface="Microsoft Sans Serif"/>
                <a:cs typeface="Microsoft Sans Serif"/>
              </a:rPr>
              <a:t>USE</a:t>
            </a:r>
            <a:r>
              <a:rPr sz="3777" spc="-165" dirty="0">
                <a:latin typeface="Microsoft Sans Serif"/>
                <a:cs typeface="Microsoft Sans Serif"/>
              </a:rPr>
              <a:t> </a:t>
            </a:r>
            <a:r>
              <a:rPr sz="3777" spc="-293" dirty="0">
                <a:latin typeface="Microsoft Sans Serif"/>
                <a:cs typeface="Microsoft Sans Serif"/>
              </a:rPr>
              <a:t>THE</a:t>
            </a:r>
            <a:r>
              <a:rPr sz="3777" spc="-160" dirty="0">
                <a:latin typeface="Microsoft Sans Serif"/>
                <a:cs typeface="Microsoft Sans Serif"/>
              </a:rPr>
              <a:t> </a:t>
            </a:r>
            <a:r>
              <a:rPr sz="3777" spc="-340" dirty="0">
                <a:latin typeface="Microsoft Sans Serif"/>
                <a:cs typeface="Microsoft Sans Serif"/>
              </a:rPr>
              <a:t>FORM</a:t>
            </a:r>
            <a:r>
              <a:rPr sz="3777" spc="-154" dirty="0">
                <a:latin typeface="Microsoft Sans Serif"/>
                <a:cs typeface="Microsoft Sans Serif"/>
              </a:rPr>
              <a:t> </a:t>
            </a:r>
            <a:r>
              <a:rPr sz="3777" spc="-319" dirty="0">
                <a:latin typeface="Microsoft Sans Serif"/>
                <a:cs typeface="Microsoft Sans Serif"/>
              </a:rPr>
              <a:t>THE </a:t>
            </a:r>
            <a:r>
              <a:rPr sz="3777" spc="-367" dirty="0">
                <a:latin typeface="Microsoft Sans Serif"/>
                <a:cs typeface="Microsoft Sans Serif"/>
              </a:rPr>
              <a:t>STATE</a:t>
            </a:r>
            <a:r>
              <a:rPr sz="3777" spc="-138" dirty="0">
                <a:latin typeface="Microsoft Sans Serif"/>
                <a:cs typeface="Microsoft Sans Serif"/>
              </a:rPr>
              <a:t> </a:t>
            </a:r>
            <a:r>
              <a:rPr sz="3777" spc="-314" dirty="0">
                <a:latin typeface="Microsoft Sans Serif"/>
                <a:cs typeface="Microsoft Sans Serif"/>
              </a:rPr>
              <a:t>GIVES</a:t>
            </a:r>
            <a:r>
              <a:rPr sz="3777" spc="-144" dirty="0">
                <a:latin typeface="Microsoft Sans Serif"/>
                <a:cs typeface="Microsoft Sans Serif"/>
              </a:rPr>
              <a:t> </a:t>
            </a:r>
            <a:r>
              <a:rPr sz="3777" spc="-346" dirty="0">
                <a:latin typeface="Microsoft Sans Serif"/>
                <a:cs typeface="Microsoft Sans Serif"/>
              </a:rPr>
              <a:t>YOU</a:t>
            </a:r>
            <a:endParaRPr sz="3777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55"/>
              </a:lnSpc>
            </a:pPr>
            <a:fld id="{81D60167-4931-47E6-BA6A-407CBD079E47}" type="slidenum">
              <a:rPr lang="en-US" spc="-50" smtClean="0"/>
              <a:pPr marL="116205">
                <a:lnSpc>
                  <a:spcPts val="1455"/>
                </a:lnSpc>
              </a:pPr>
              <a:t>28</a:t>
            </a:fld>
            <a:endParaRPr spc="-27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74" y="1106546"/>
            <a:ext cx="8310550" cy="764476"/>
          </a:xfrm>
          <a:prstGeom prst="rect">
            <a:avLst/>
          </a:prstGeom>
        </p:spPr>
        <p:txBody>
          <a:bodyPr vert="horz" wrap="square" lIns="0" tIns="199997" rIns="0" bIns="0" rtlCol="0" anchor="ctr">
            <a:spAutoFit/>
          </a:bodyPr>
          <a:lstStyle/>
          <a:p>
            <a:pPr marL="13513" marR="5405">
              <a:lnSpc>
                <a:spcPct val="79600"/>
              </a:lnSpc>
              <a:spcBef>
                <a:spcPts val="1575"/>
              </a:spcBef>
            </a:pPr>
            <a:r>
              <a:rPr spc="80" dirty="0"/>
              <a:t>Miller</a:t>
            </a:r>
            <a:r>
              <a:rPr spc="-542" dirty="0"/>
              <a:t> </a:t>
            </a:r>
            <a:r>
              <a:rPr spc="69" dirty="0"/>
              <a:t>Trust</a:t>
            </a:r>
            <a:r>
              <a:rPr spc="-542" dirty="0"/>
              <a:t> </a:t>
            </a:r>
            <a:r>
              <a:rPr spc="925" dirty="0"/>
              <a:t>–</a:t>
            </a:r>
            <a:r>
              <a:rPr spc="-468" dirty="0"/>
              <a:t> </a:t>
            </a:r>
            <a:r>
              <a:rPr spc="-181" dirty="0"/>
              <a:t>Tax</a:t>
            </a:r>
            <a:r>
              <a:rPr spc="-542" dirty="0"/>
              <a:t> </a:t>
            </a:r>
            <a:r>
              <a:rPr spc="-53" dirty="0"/>
              <a:t>&amp; </a:t>
            </a:r>
            <a:r>
              <a:rPr spc="-64" dirty="0"/>
              <a:t>Compliance</a:t>
            </a:r>
            <a:r>
              <a:rPr spc="-473" dirty="0"/>
              <a:t> </a:t>
            </a:r>
            <a:r>
              <a:rPr spc="-11" dirty="0"/>
              <a:t>Rules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426574" y="2223367"/>
            <a:ext cx="8650539" cy="594213"/>
          </a:xfrm>
          <a:prstGeom prst="rect">
            <a:avLst/>
          </a:prstGeom>
        </p:spPr>
        <p:txBody>
          <a:bodyPr vert="horz" wrap="square" lIns="0" tIns="12838" rIns="0" bIns="0" rtlCol="0">
            <a:spAutoFit/>
          </a:bodyPr>
          <a:lstStyle/>
          <a:p>
            <a:pPr marL="13513">
              <a:spcBef>
                <a:spcPts val="101"/>
              </a:spcBef>
            </a:pPr>
            <a:r>
              <a:rPr sz="3777" spc="-346" dirty="0">
                <a:latin typeface="Microsoft Sans Serif"/>
                <a:cs typeface="Microsoft Sans Serif"/>
              </a:rPr>
              <a:t>IRS</a:t>
            </a:r>
            <a:r>
              <a:rPr sz="3777" spc="-160" dirty="0">
                <a:latin typeface="Microsoft Sans Serif"/>
                <a:cs typeface="Microsoft Sans Serif"/>
              </a:rPr>
              <a:t> </a:t>
            </a:r>
            <a:r>
              <a:rPr sz="3777" spc="-96" dirty="0">
                <a:latin typeface="Microsoft Sans Serif"/>
                <a:cs typeface="Microsoft Sans Serif"/>
              </a:rPr>
              <a:t>and</a:t>
            </a:r>
            <a:r>
              <a:rPr sz="3777" spc="-154" dirty="0">
                <a:latin typeface="Microsoft Sans Serif"/>
                <a:cs typeface="Microsoft Sans Serif"/>
              </a:rPr>
              <a:t> </a:t>
            </a:r>
            <a:r>
              <a:rPr sz="3777" spc="-37" dirty="0">
                <a:latin typeface="Microsoft Sans Serif"/>
                <a:cs typeface="Microsoft Sans Serif"/>
              </a:rPr>
              <a:t>Medicaid</a:t>
            </a:r>
            <a:r>
              <a:rPr sz="3777" spc="-154" dirty="0">
                <a:latin typeface="Microsoft Sans Serif"/>
                <a:cs typeface="Microsoft Sans Serif"/>
              </a:rPr>
              <a:t> </a:t>
            </a:r>
            <a:r>
              <a:rPr sz="3777" spc="-80" dirty="0">
                <a:latin typeface="Microsoft Sans Serif"/>
                <a:cs typeface="Microsoft Sans Serif"/>
              </a:rPr>
              <a:t>Reporting</a:t>
            </a:r>
            <a:r>
              <a:rPr sz="3777" spc="-154" dirty="0">
                <a:latin typeface="Microsoft Sans Serif"/>
                <a:cs typeface="Microsoft Sans Serif"/>
              </a:rPr>
              <a:t> </a:t>
            </a:r>
            <a:r>
              <a:rPr sz="3777" spc="-74" dirty="0">
                <a:latin typeface="Microsoft Sans Serif"/>
                <a:cs typeface="Microsoft Sans Serif"/>
              </a:rPr>
              <a:t>Requirements</a:t>
            </a:r>
            <a:endParaRPr sz="3777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6573" y="2943596"/>
            <a:ext cx="4313446" cy="3006337"/>
          </a:xfrm>
          <a:prstGeom prst="rect">
            <a:avLst/>
          </a:prstGeom>
        </p:spPr>
        <p:txBody>
          <a:bodyPr vert="horz" wrap="square" lIns="0" tIns="110808" rIns="0" bIns="0" rtlCol="0">
            <a:spAutoFit/>
          </a:bodyPr>
          <a:lstStyle/>
          <a:p>
            <a:pPr marL="13513" marR="1833011">
              <a:lnSpc>
                <a:spcPct val="75500"/>
              </a:lnSpc>
              <a:spcBef>
                <a:spcPts val="871"/>
              </a:spcBef>
            </a:pPr>
            <a:r>
              <a:rPr sz="2554" b="1" dirty="0">
                <a:latin typeface="Microsoft Sans Serif"/>
                <a:cs typeface="Microsoft Sans Serif"/>
              </a:rPr>
              <a:t>Miller Trust Tax Considerations</a:t>
            </a:r>
          </a:p>
          <a:p>
            <a:pPr marL="378358" marR="54727" indent="-364846">
              <a:lnSpc>
                <a:spcPct val="76800"/>
              </a:lnSpc>
              <a:spcBef>
                <a:spcPts val="681"/>
              </a:spcBef>
              <a:buFont typeface="Arial" panose="020B0604020202020204" pitchFamily="34" charset="0"/>
              <a:buChar char="•"/>
            </a:pPr>
            <a:r>
              <a:rPr sz="2554" dirty="0">
                <a:latin typeface="Microsoft Sans Serif"/>
                <a:cs typeface="Microsoft Sans Serif"/>
              </a:rPr>
              <a:t>No separate Tax</a:t>
            </a:r>
            <a:r>
              <a:rPr lang="en-US" sz="2554" dirty="0">
                <a:latin typeface="Microsoft Sans Serif"/>
                <a:cs typeface="Microsoft Sans Serif"/>
              </a:rPr>
              <a:t> I D </a:t>
            </a:r>
            <a:r>
              <a:rPr sz="2554" dirty="0">
                <a:latin typeface="Microsoft Sans Serif"/>
                <a:cs typeface="Microsoft Sans Serif"/>
              </a:rPr>
              <a:t>needed </a:t>
            </a:r>
            <a:r>
              <a:rPr sz="2341" dirty="0">
                <a:latin typeface="Microsoft Sans Serif"/>
                <a:cs typeface="Microsoft Sans Serif"/>
              </a:rPr>
              <a:t>– </a:t>
            </a:r>
            <a:r>
              <a:rPr sz="2554" dirty="0">
                <a:latin typeface="Microsoft Sans Serif"/>
                <a:cs typeface="Microsoft Sans Serif"/>
              </a:rPr>
              <a:t>Income is still reported under the applicant</a:t>
            </a:r>
            <a:r>
              <a:rPr sz="2341" dirty="0">
                <a:latin typeface="Microsoft Sans Serif"/>
                <a:cs typeface="Microsoft Sans Serif"/>
              </a:rPr>
              <a:t>ʼ</a:t>
            </a:r>
            <a:r>
              <a:rPr sz="2554" dirty="0">
                <a:latin typeface="Microsoft Sans Serif"/>
                <a:cs typeface="Microsoft Sans Serif"/>
              </a:rPr>
              <a:t>s SSN</a:t>
            </a:r>
            <a:r>
              <a:rPr sz="2341" dirty="0">
                <a:latin typeface="Microsoft Sans Serif"/>
                <a:cs typeface="Microsoft Sans Serif"/>
              </a:rPr>
              <a:t>.</a:t>
            </a:r>
          </a:p>
          <a:p>
            <a:pPr marL="378358" marR="5405" indent="-364846">
              <a:lnSpc>
                <a:spcPct val="78100"/>
              </a:lnSpc>
              <a:spcBef>
                <a:spcPts val="559"/>
              </a:spcBef>
              <a:buFont typeface="Arial" panose="020B0604020202020204" pitchFamily="34" charset="0"/>
              <a:buChar char="•"/>
            </a:pPr>
            <a:r>
              <a:rPr sz="2554" dirty="0">
                <a:latin typeface="Microsoft Sans Serif"/>
                <a:cs typeface="Microsoft Sans Serif"/>
              </a:rPr>
              <a:t>Funds in the trust are not </a:t>
            </a:r>
            <a:r>
              <a:rPr sz="2341" dirty="0">
                <a:latin typeface="Microsoft Sans Serif"/>
                <a:cs typeface="Microsoft Sans Serif"/>
              </a:rPr>
              <a:t>“</a:t>
            </a:r>
            <a:r>
              <a:rPr sz="2554" dirty="0">
                <a:latin typeface="Microsoft Sans Serif"/>
                <a:cs typeface="Microsoft Sans Serif"/>
              </a:rPr>
              <a:t>income</a:t>
            </a:r>
            <a:r>
              <a:rPr sz="2341" dirty="0">
                <a:latin typeface="Microsoft Sans Serif"/>
                <a:cs typeface="Microsoft Sans Serif"/>
              </a:rPr>
              <a:t>” </a:t>
            </a:r>
            <a:r>
              <a:rPr sz="2554" dirty="0">
                <a:latin typeface="Microsoft Sans Serif"/>
                <a:cs typeface="Microsoft Sans Serif"/>
              </a:rPr>
              <a:t>for Medicaid eligibility purposes</a:t>
            </a:r>
            <a:r>
              <a:rPr sz="2341" dirty="0">
                <a:latin typeface="Microsoft Sans Serif"/>
                <a:cs typeface="Microsoft Sans Serif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19308" y="2923327"/>
            <a:ext cx="4425606" cy="2624792"/>
          </a:xfrm>
          <a:prstGeom prst="rect">
            <a:avLst/>
          </a:prstGeom>
        </p:spPr>
        <p:txBody>
          <a:bodyPr vert="horz" wrap="square" lIns="0" tIns="106079" rIns="0" bIns="0" rtlCol="0">
            <a:spAutoFit/>
          </a:bodyPr>
          <a:lstStyle/>
          <a:p>
            <a:pPr marL="470713" marR="418897" indent="-457200">
              <a:lnSpc>
                <a:spcPct val="76800"/>
              </a:lnSpc>
              <a:spcBef>
                <a:spcPts val="835"/>
              </a:spcBef>
              <a:buFont typeface="Arial" panose="020B0604020202020204" pitchFamily="34" charset="0"/>
              <a:buChar char="•"/>
            </a:pPr>
            <a:r>
              <a:rPr sz="2554" dirty="0">
                <a:latin typeface="Microsoft Sans Serif"/>
                <a:cs typeface="Microsoft Sans Serif"/>
              </a:rPr>
              <a:t>Trustee must follow state</a:t>
            </a:r>
            <a:r>
              <a:rPr sz="2341" dirty="0">
                <a:latin typeface="Microsoft Sans Serif"/>
                <a:cs typeface="Microsoft Sans Serif"/>
              </a:rPr>
              <a:t>- </a:t>
            </a:r>
            <a:r>
              <a:rPr sz="2554" dirty="0">
                <a:latin typeface="Microsoft Sans Serif"/>
                <a:cs typeface="Microsoft Sans Serif"/>
              </a:rPr>
              <a:t>specific Medicaid acceptance rules</a:t>
            </a:r>
            <a:r>
              <a:rPr sz="2341" dirty="0">
                <a:latin typeface="Microsoft Sans Serif"/>
                <a:cs typeface="Microsoft Sans Serif"/>
              </a:rPr>
              <a:t>.</a:t>
            </a:r>
          </a:p>
          <a:p>
            <a:pPr marL="13513" marR="5405">
              <a:lnSpc>
                <a:spcPct val="77500"/>
              </a:lnSpc>
              <a:spcBef>
                <a:spcPts val="575"/>
              </a:spcBef>
            </a:pPr>
            <a:r>
              <a:rPr sz="2554" dirty="0">
                <a:latin typeface="Segoe UI Symbol"/>
                <a:cs typeface="Segoe UI Symbol"/>
              </a:rPr>
              <a:t>⚠ </a:t>
            </a:r>
            <a:r>
              <a:rPr sz="2554" dirty="0">
                <a:latin typeface="Microsoft Sans Serif"/>
                <a:cs typeface="Microsoft Sans Serif"/>
              </a:rPr>
              <a:t>Each state has specific requirements for Miller Trusts</a:t>
            </a:r>
            <a:r>
              <a:rPr sz="2341" dirty="0">
                <a:latin typeface="Microsoft Sans Serif"/>
                <a:cs typeface="Microsoft Sans Serif"/>
              </a:rPr>
              <a:t>. </a:t>
            </a:r>
            <a:r>
              <a:rPr sz="2554" dirty="0">
                <a:latin typeface="Microsoft Sans Serif"/>
                <a:cs typeface="Microsoft Sans Serif"/>
              </a:rPr>
              <a:t>Always check with local Medicaid offices for their exact acceptance process</a:t>
            </a:r>
            <a:r>
              <a:rPr sz="2341" dirty="0">
                <a:latin typeface="Microsoft Sans Serif"/>
                <a:cs typeface="Microsoft Sans Serif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55"/>
              </a:lnSpc>
            </a:pPr>
            <a:fld id="{81D60167-4931-47E6-BA6A-407CBD079E47}" type="slidenum">
              <a:rPr lang="en-US" spc="-50" smtClean="0"/>
              <a:pPr marL="116205">
                <a:lnSpc>
                  <a:spcPts val="1455"/>
                </a:lnSpc>
              </a:pPr>
              <a:t>29</a:t>
            </a:fld>
            <a:endParaRPr spc="-27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4991" y="711494"/>
            <a:ext cx="11189013" cy="764476"/>
          </a:xfrm>
          <a:prstGeom prst="rect">
            <a:avLst/>
          </a:prstGeom>
        </p:spPr>
        <p:txBody>
          <a:bodyPr vert="horz" wrap="square" lIns="0" tIns="199997" rIns="0" bIns="0" rtlCol="0" anchor="ctr">
            <a:spAutoFit/>
          </a:bodyPr>
          <a:lstStyle/>
          <a:p>
            <a:pPr marL="13513" marR="5405">
              <a:lnSpc>
                <a:spcPct val="79600"/>
              </a:lnSpc>
              <a:spcBef>
                <a:spcPts val="1575"/>
              </a:spcBef>
            </a:pPr>
            <a:r>
              <a:rPr dirty="0"/>
              <a:t>Providing</a:t>
            </a:r>
            <a:r>
              <a:rPr spc="-537" dirty="0"/>
              <a:t> </a:t>
            </a:r>
            <a:r>
              <a:rPr spc="85" dirty="0"/>
              <a:t>the</a:t>
            </a:r>
            <a:r>
              <a:rPr spc="-532" dirty="0"/>
              <a:t> </a:t>
            </a:r>
            <a:r>
              <a:rPr spc="-21" dirty="0"/>
              <a:t>Trustee</a:t>
            </a:r>
            <a:r>
              <a:rPr spc="-532" dirty="0"/>
              <a:t> </a:t>
            </a:r>
            <a:r>
              <a:rPr spc="121" dirty="0"/>
              <a:t>With </a:t>
            </a:r>
            <a:r>
              <a:rPr spc="96" dirty="0"/>
              <a:t>Instructions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4791" y="1475970"/>
            <a:ext cx="8959994" cy="3885555"/>
          </a:xfrm>
          <a:prstGeom prst="rect">
            <a:avLst/>
          </a:prstGeom>
        </p:spPr>
        <p:txBody>
          <a:bodyPr vert="horz" wrap="square" lIns="0" tIns="118241" rIns="0" bIns="0" rtlCol="0">
            <a:spAutoFit/>
          </a:bodyPr>
          <a:lstStyle/>
          <a:p>
            <a:pPr marL="13513">
              <a:spcBef>
                <a:spcPts val="931"/>
              </a:spcBef>
            </a:pPr>
            <a:r>
              <a:rPr sz="3777" b="1" spc="-43" dirty="0">
                <a:latin typeface="Microsoft Sans Serif"/>
                <a:cs typeface="Microsoft Sans Serif"/>
              </a:rPr>
              <a:t>Protecting</a:t>
            </a:r>
            <a:r>
              <a:rPr sz="3777" b="1" spc="-160" dirty="0">
                <a:latin typeface="Microsoft Sans Serif"/>
                <a:cs typeface="Microsoft Sans Serif"/>
              </a:rPr>
              <a:t> </a:t>
            </a:r>
            <a:r>
              <a:rPr sz="3777" b="1" spc="-59" dirty="0">
                <a:latin typeface="Microsoft Sans Serif"/>
                <a:cs typeface="Microsoft Sans Serif"/>
              </a:rPr>
              <a:t>Yourself</a:t>
            </a:r>
            <a:r>
              <a:rPr sz="3777" b="1" spc="-160" dirty="0">
                <a:latin typeface="Microsoft Sans Serif"/>
                <a:cs typeface="Microsoft Sans Serif"/>
              </a:rPr>
              <a:t> </a:t>
            </a:r>
            <a:r>
              <a:rPr sz="3671" b="1" spc="-244" dirty="0">
                <a:latin typeface="Microsoft Sans Serif"/>
                <a:cs typeface="Microsoft Sans Serif"/>
              </a:rPr>
              <a:t>&amp;</a:t>
            </a:r>
            <a:r>
              <a:rPr sz="3671" b="1" spc="-121" dirty="0">
                <a:latin typeface="Microsoft Sans Serif"/>
                <a:cs typeface="Microsoft Sans Serif"/>
              </a:rPr>
              <a:t> </a:t>
            </a:r>
            <a:r>
              <a:rPr sz="3777" b="1" spc="-149" dirty="0">
                <a:latin typeface="Microsoft Sans Serif"/>
                <a:cs typeface="Microsoft Sans Serif"/>
              </a:rPr>
              <a:t>Your</a:t>
            </a:r>
            <a:r>
              <a:rPr sz="3777" b="1" spc="-165" dirty="0">
                <a:latin typeface="Microsoft Sans Serif"/>
                <a:cs typeface="Microsoft Sans Serif"/>
              </a:rPr>
              <a:t> </a:t>
            </a:r>
            <a:r>
              <a:rPr sz="3777" b="1" spc="-11" dirty="0">
                <a:latin typeface="Microsoft Sans Serif"/>
                <a:cs typeface="Microsoft Sans Serif"/>
              </a:rPr>
              <a:t>Client</a:t>
            </a:r>
            <a:endParaRPr sz="3777" b="1" dirty="0">
              <a:latin typeface="Microsoft Sans Serif"/>
              <a:cs typeface="Microsoft Sans Serif"/>
            </a:endParaRPr>
          </a:p>
          <a:p>
            <a:pPr marL="13513" marR="5405">
              <a:lnSpc>
                <a:spcPct val="76900"/>
              </a:lnSpc>
              <a:spcBef>
                <a:spcPts val="1607"/>
              </a:spcBef>
            </a:pPr>
            <a:r>
              <a:rPr sz="3192" spc="-149" dirty="0">
                <a:latin typeface="Microsoft Sans Serif"/>
                <a:cs typeface="Microsoft Sans Serif"/>
              </a:rPr>
              <a:t>Best</a:t>
            </a:r>
            <a:r>
              <a:rPr sz="3192" spc="-197" dirty="0">
                <a:latin typeface="Microsoft Sans Serif"/>
                <a:cs typeface="Microsoft Sans Serif"/>
              </a:rPr>
              <a:t> </a:t>
            </a:r>
            <a:r>
              <a:rPr sz="3192" spc="-85" dirty="0">
                <a:latin typeface="Microsoft Sans Serif"/>
                <a:cs typeface="Microsoft Sans Serif"/>
              </a:rPr>
              <a:t>Practice</a:t>
            </a:r>
            <a:r>
              <a:rPr sz="2926" spc="-85" dirty="0">
                <a:latin typeface="Microsoft Sans Serif"/>
                <a:cs typeface="Microsoft Sans Serif"/>
              </a:rPr>
              <a:t>:</a:t>
            </a:r>
            <a:r>
              <a:rPr sz="2926" dirty="0">
                <a:latin typeface="Microsoft Sans Serif"/>
                <a:cs typeface="Microsoft Sans Serif"/>
              </a:rPr>
              <a:t> </a:t>
            </a:r>
            <a:r>
              <a:rPr sz="3245" spc="-223" dirty="0">
                <a:latin typeface="Microsoft Sans Serif"/>
                <a:cs typeface="Microsoft Sans Serif"/>
              </a:rPr>
              <a:t>Always</a:t>
            </a:r>
            <a:r>
              <a:rPr sz="3245" spc="-90" dirty="0">
                <a:latin typeface="Microsoft Sans Serif"/>
                <a:cs typeface="Microsoft Sans Serif"/>
              </a:rPr>
              <a:t> </a:t>
            </a:r>
            <a:r>
              <a:rPr sz="3245" spc="-181" dirty="0">
                <a:latin typeface="Microsoft Sans Serif"/>
                <a:cs typeface="Microsoft Sans Serif"/>
              </a:rPr>
              <a:t>provide</a:t>
            </a:r>
            <a:r>
              <a:rPr sz="3245" spc="-85" dirty="0">
                <a:latin typeface="Microsoft Sans Serif"/>
                <a:cs typeface="Microsoft Sans Serif"/>
              </a:rPr>
              <a:t> </a:t>
            </a:r>
            <a:r>
              <a:rPr sz="3245" spc="-309" dirty="0">
                <a:latin typeface="Microsoft Sans Serif"/>
                <a:cs typeface="Microsoft Sans Serif"/>
              </a:rPr>
              <a:t>a</a:t>
            </a:r>
            <a:r>
              <a:rPr sz="3245" spc="-85" dirty="0">
                <a:latin typeface="Microsoft Sans Serif"/>
                <a:cs typeface="Microsoft Sans Serif"/>
              </a:rPr>
              <a:t> </a:t>
            </a:r>
            <a:r>
              <a:rPr sz="3192" spc="-128" dirty="0">
                <a:latin typeface="Microsoft Sans Serif"/>
                <a:cs typeface="Microsoft Sans Serif"/>
              </a:rPr>
              <a:t>Trustee</a:t>
            </a:r>
            <a:r>
              <a:rPr sz="3192" spc="-202" dirty="0">
                <a:latin typeface="Microsoft Sans Serif"/>
                <a:cs typeface="Microsoft Sans Serif"/>
              </a:rPr>
              <a:t> </a:t>
            </a:r>
            <a:r>
              <a:rPr sz="3192" spc="-21" dirty="0">
                <a:latin typeface="Microsoft Sans Serif"/>
                <a:cs typeface="Microsoft Sans Serif"/>
              </a:rPr>
              <a:t>Instruction </a:t>
            </a:r>
            <a:r>
              <a:rPr sz="3192" spc="-11" dirty="0">
                <a:latin typeface="Microsoft Sans Serif"/>
                <a:cs typeface="Microsoft Sans Serif"/>
              </a:rPr>
              <a:t>Letter</a:t>
            </a:r>
            <a:r>
              <a:rPr sz="2926" spc="-11" dirty="0">
                <a:latin typeface="Microsoft Sans Serif"/>
                <a:cs typeface="Microsoft Sans Serif"/>
              </a:rPr>
              <a:t>.</a:t>
            </a:r>
            <a:endParaRPr sz="2926" dirty="0">
              <a:latin typeface="Microsoft Sans Serif"/>
              <a:cs typeface="Microsoft Sans Serif"/>
            </a:endParaRPr>
          </a:p>
          <a:p>
            <a:pPr marL="13513">
              <a:lnSpc>
                <a:spcPts val="3453"/>
              </a:lnSpc>
            </a:pPr>
            <a:r>
              <a:rPr sz="3192" spc="766" dirty="0">
                <a:latin typeface="Segoe UI Symbol"/>
                <a:cs typeface="Segoe UI Symbol"/>
              </a:rPr>
              <a:t>✔</a:t>
            </a:r>
            <a:r>
              <a:rPr sz="3192" spc="-96" dirty="0">
                <a:latin typeface="Segoe UI Symbol"/>
                <a:cs typeface="Segoe UI Symbol"/>
              </a:rPr>
              <a:t> </a:t>
            </a:r>
            <a:r>
              <a:rPr sz="3245" spc="-244" dirty="0">
                <a:latin typeface="Microsoft Sans Serif"/>
                <a:cs typeface="Microsoft Sans Serif"/>
              </a:rPr>
              <a:t>Explains</a:t>
            </a:r>
            <a:r>
              <a:rPr sz="3245" spc="-80" dirty="0">
                <a:latin typeface="Microsoft Sans Serif"/>
                <a:cs typeface="Microsoft Sans Serif"/>
              </a:rPr>
              <a:t> </a:t>
            </a:r>
            <a:r>
              <a:rPr sz="3192" spc="-112" dirty="0">
                <a:latin typeface="Microsoft Sans Serif"/>
                <a:cs typeface="Microsoft Sans Serif"/>
              </a:rPr>
              <a:t>how</a:t>
            </a:r>
            <a:r>
              <a:rPr sz="3192" spc="-197" dirty="0">
                <a:latin typeface="Microsoft Sans Serif"/>
                <a:cs typeface="Microsoft Sans Serif"/>
              </a:rPr>
              <a:t> </a:t>
            </a:r>
            <a:r>
              <a:rPr sz="3192" spc="-74" dirty="0">
                <a:latin typeface="Microsoft Sans Serif"/>
                <a:cs typeface="Microsoft Sans Serif"/>
              </a:rPr>
              <a:t>the</a:t>
            </a:r>
            <a:r>
              <a:rPr sz="3192" spc="-192" dirty="0">
                <a:latin typeface="Microsoft Sans Serif"/>
                <a:cs typeface="Microsoft Sans Serif"/>
              </a:rPr>
              <a:t> </a:t>
            </a:r>
            <a:r>
              <a:rPr sz="3192" spc="-11" dirty="0">
                <a:latin typeface="Microsoft Sans Serif"/>
                <a:cs typeface="Microsoft Sans Serif"/>
              </a:rPr>
              <a:t>trust</a:t>
            </a:r>
            <a:r>
              <a:rPr sz="3192" spc="-192" dirty="0">
                <a:latin typeface="Microsoft Sans Serif"/>
                <a:cs typeface="Microsoft Sans Serif"/>
              </a:rPr>
              <a:t> </a:t>
            </a:r>
            <a:r>
              <a:rPr sz="3192" spc="-11" dirty="0">
                <a:latin typeface="Microsoft Sans Serif"/>
                <a:cs typeface="Microsoft Sans Serif"/>
              </a:rPr>
              <a:t>functions</a:t>
            </a:r>
            <a:r>
              <a:rPr sz="2926" spc="-11" dirty="0">
                <a:latin typeface="Microsoft Sans Serif"/>
                <a:cs typeface="Microsoft Sans Serif"/>
              </a:rPr>
              <a:t>.</a:t>
            </a:r>
            <a:endParaRPr sz="2926" dirty="0">
              <a:latin typeface="Microsoft Sans Serif"/>
              <a:cs typeface="Microsoft Sans Serif"/>
            </a:endParaRPr>
          </a:p>
          <a:p>
            <a:pPr marL="13513">
              <a:lnSpc>
                <a:spcPts val="3591"/>
              </a:lnSpc>
            </a:pPr>
            <a:r>
              <a:rPr sz="3192" spc="766" dirty="0">
                <a:latin typeface="Segoe UI Symbol"/>
                <a:cs typeface="Segoe UI Symbol"/>
              </a:rPr>
              <a:t>✔</a:t>
            </a:r>
            <a:r>
              <a:rPr sz="3192" spc="-80" dirty="0">
                <a:latin typeface="Segoe UI Symbol"/>
                <a:cs typeface="Segoe UI Symbol"/>
              </a:rPr>
              <a:t> </a:t>
            </a:r>
            <a:r>
              <a:rPr sz="3245" spc="-213" dirty="0">
                <a:latin typeface="Microsoft Sans Serif"/>
                <a:cs typeface="Microsoft Sans Serif"/>
              </a:rPr>
              <a:t>Details</a:t>
            </a:r>
            <a:r>
              <a:rPr sz="3245" spc="-69" dirty="0">
                <a:latin typeface="Microsoft Sans Serif"/>
                <a:cs typeface="Microsoft Sans Serif"/>
              </a:rPr>
              <a:t> </a:t>
            </a:r>
            <a:r>
              <a:rPr sz="3245" spc="-186" dirty="0">
                <a:latin typeface="Microsoft Sans Serif"/>
                <a:cs typeface="Microsoft Sans Serif"/>
              </a:rPr>
              <a:t>the</a:t>
            </a:r>
            <a:r>
              <a:rPr sz="3245" spc="-64" dirty="0">
                <a:latin typeface="Microsoft Sans Serif"/>
                <a:cs typeface="Microsoft Sans Serif"/>
              </a:rPr>
              <a:t> </a:t>
            </a:r>
            <a:r>
              <a:rPr sz="3192" spc="-74" dirty="0">
                <a:latin typeface="Microsoft Sans Serif"/>
                <a:cs typeface="Microsoft Sans Serif"/>
              </a:rPr>
              <a:t>trustee</a:t>
            </a:r>
            <a:r>
              <a:rPr sz="2926" spc="-74" dirty="0">
                <a:latin typeface="Microsoft Sans Serif"/>
                <a:cs typeface="Microsoft Sans Serif"/>
              </a:rPr>
              <a:t>ʼ</a:t>
            </a:r>
            <a:r>
              <a:rPr sz="3192" spc="-74" dirty="0">
                <a:latin typeface="Microsoft Sans Serif"/>
                <a:cs typeface="Microsoft Sans Serif"/>
              </a:rPr>
              <a:t>s</a:t>
            </a:r>
            <a:r>
              <a:rPr sz="3192" spc="-186" dirty="0">
                <a:latin typeface="Microsoft Sans Serif"/>
                <a:cs typeface="Microsoft Sans Serif"/>
              </a:rPr>
              <a:t> </a:t>
            </a:r>
            <a:r>
              <a:rPr sz="3192" spc="-11" dirty="0">
                <a:latin typeface="Microsoft Sans Serif"/>
                <a:cs typeface="Microsoft Sans Serif"/>
              </a:rPr>
              <a:t>responsibilities</a:t>
            </a:r>
            <a:r>
              <a:rPr sz="2926" spc="-11" dirty="0">
                <a:latin typeface="Microsoft Sans Serif"/>
                <a:cs typeface="Microsoft Sans Serif"/>
              </a:rPr>
              <a:t>.</a:t>
            </a:r>
            <a:endParaRPr sz="2926" dirty="0">
              <a:latin typeface="Microsoft Sans Serif"/>
              <a:cs typeface="Microsoft Sans Serif"/>
            </a:endParaRPr>
          </a:p>
          <a:p>
            <a:pPr marL="13513" marR="219583">
              <a:lnSpc>
                <a:spcPct val="75800"/>
              </a:lnSpc>
              <a:spcBef>
                <a:spcPts val="793"/>
              </a:spcBef>
            </a:pPr>
            <a:r>
              <a:rPr sz="3192" spc="766" dirty="0">
                <a:latin typeface="Segoe UI Symbol"/>
                <a:cs typeface="Segoe UI Symbol"/>
              </a:rPr>
              <a:t>✔</a:t>
            </a:r>
            <a:r>
              <a:rPr sz="3192" spc="-101" dirty="0">
                <a:latin typeface="Segoe UI Symbol"/>
                <a:cs typeface="Segoe UI Symbol"/>
              </a:rPr>
              <a:t> </a:t>
            </a:r>
            <a:r>
              <a:rPr sz="3245" spc="-197" dirty="0">
                <a:latin typeface="Microsoft Sans Serif"/>
                <a:cs typeface="Microsoft Sans Serif"/>
              </a:rPr>
              <a:t>Includes</a:t>
            </a:r>
            <a:r>
              <a:rPr sz="3245" spc="-85" dirty="0">
                <a:latin typeface="Microsoft Sans Serif"/>
                <a:cs typeface="Microsoft Sans Serif"/>
              </a:rPr>
              <a:t> </a:t>
            </a:r>
            <a:r>
              <a:rPr sz="3192" spc="-90" dirty="0">
                <a:latin typeface="Microsoft Sans Serif"/>
                <a:cs typeface="Microsoft Sans Serif"/>
              </a:rPr>
              <a:t>clear</a:t>
            </a:r>
            <a:r>
              <a:rPr sz="3192" spc="-202" dirty="0">
                <a:latin typeface="Microsoft Sans Serif"/>
                <a:cs typeface="Microsoft Sans Serif"/>
              </a:rPr>
              <a:t> </a:t>
            </a:r>
            <a:r>
              <a:rPr sz="3192" spc="-48" dirty="0">
                <a:latin typeface="Microsoft Sans Serif"/>
                <a:cs typeface="Microsoft Sans Serif"/>
              </a:rPr>
              <a:t>instructions</a:t>
            </a:r>
            <a:r>
              <a:rPr sz="3192" spc="-69" dirty="0">
                <a:latin typeface="Microsoft Sans Serif"/>
                <a:cs typeface="Microsoft Sans Serif"/>
              </a:rPr>
              <a:t> </a:t>
            </a:r>
            <a:r>
              <a:rPr sz="3245" spc="-229" dirty="0">
                <a:latin typeface="Microsoft Sans Serif"/>
                <a:cs typeface="Microsoft Sans Serif"/>
              </a:rPr>
              <a:t>on</a:t>
            </a:r>
            <a:r>
              <a:rPr sz="3245" spc="-85" dirty="0">
                <a:latin typeface="Microsoft Sans Serif"/>
                <a:cs typeface="Microsoft Sans Serif"/>
              </a:rPr>
              <a:t> </a:t>
            </a:r>
            <a:r>
              <a:rPr sz="3245" spc="-165" dirty="0">
                <a:latin typeface="Microsoft Sans Serif"/>
                <a:cs typeface="Microsoft Sans Serif"/>
              </a:rPr>
              <a:t>deposits</a:t>
            </a:r>
            <a:r>
              <a:rPr sz="2926" spc="-165" dirty="0">
                <a:latin typeface="Microsoft Sans Serif"/>
                <a:cs typeface="Microsoft Sans Serif"/>
              </a:rPr>
              <a:t>,</a:t>
            </a:r>
            <a:r>
              <a:rPr sz="2926" spc="-5" dirty="0">
                <a:latin typeface="Microsoft Sans Serif"/>
                <a:cs typeface="Microsoft Sans Serif"/>
              </a:rPr>
              <a:t> </a:t>
            </a:r>
            <a:r>
              <a:rPr sz="3245" spc="-165" dirty="0">
                <a:latin typeface="Microsoft Sans Serif"/>
                <a:cs typeface="Microsoft Sans Serif"/>
              </a:rPr>
              <a:t>payments</a:t>
            </a:r>
            <a:r>
              <a:rPr sz="2926" spc="-165" dirty="0">
                <a:latin typeface="Microsoft Sans Serif"/>
                <a:cs typeface="Microsoft Sans Serif"/>
              </a:rPr>
              <a:t>, </a:t>
            </a:r>
            <a:r>
              <a:rPr sz="3245" spc="-244" dirty="0">
                <a:latin typeface="Microsoft Sans Serif"/>
                <a:cs typeface="Microsoft Sans Serif"/>
              </a:rPr>
              <a:t>and</a:t>
            </a:r>
            <a:r>
              <a:rPr sz="3245" spc="-96" dirty="0">
                <a:latin typeface="Microsoft Sans Serif"/>
                <a:cs typeface="Microsoft Sans Serif"/>
              </a:rPr>
              <a:t> </a:t>
            </a:r>
            <a:r>
              <a:rPr sz="3245" spc="-90" dirty="0">
                <a:latin typeface="Microsoft Sans Serif"/>
                <a:cs typeface="Microsoft Sans Serif"/>
              </a:rPr>
              <a:t>compliance</a:t>
            </a:r>
            <a:r>
              <a:rPr sz="2926" spc="-90" dirty="0">
                <a:latin typeface="Microsoft Sans Serif"/>
                <a:cs typeface="Microsoft Sans Serif"/>
              </a:rPr>
              <a:t>.</a:t>
            </a:r>
            <a:endParaRPr lang="en-US" sz="2926" spc="-90" dirty="0">
              <a:latin typeface="Microsoft Sans Serif"/>
              <a:cs typeface="Microsoft Sans Serif"/>
            </a:endParaRPr>
          </a:p>
          <a:p>
            <a:pPr marL="13513" marR="219583">
              <a:lnSpc>
                <a:spcPct val="75800"/>
              </a:lnSpc>
              <a:spcBef>
                <a:spcPts val="793"/>
              </a:spcBef>
            </a:pPr>
            <a:r>
              <a:rPr lang="en-US" sz="2926" spc="-90" dirty="0">
                <a:latin typeface="Microsoft Sans Serif"/>
                <a:cs typeface="Microsoft Sans Serif"/>
              </a:rPr>
              <a:t>- A sample is </a:t>
            </a:r>
            <a:r>
              <a:rPr lang="en-US" sz="2926" spc="-90">
                <a:latin typeface="Microsoft Sans Serif"/>
                <a:cs typeface="Microsoft Sans Serif"/>
              </a:rPr>
              <a:t>in your handouts.</a:t>
            </a:r>
            <a:endParaRPr sz="2926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74" y="835704"/>
            <a:ext cx="5930988" cy="1306163"/>
          </a:xfrm>
          <a:prstGeom prst="rect">
            <a:avLst/>
          </a:prstGeom>
        </p:spPr>
        <p:txBody>
          <a:bodyPr vert="horz" wrap="square" lIns="0" tIns="199997" rIns="0" bIns="0" rtlCol="0" anchor="ctr">
            <a:spAutoFit/>
          </a:bodyPr>
          <a:lstStyle/>
          <a:p>
            <a:pPr marL="13513" marR="5405">
              <a:lnSpc>
                <a:spcPct val="79600"/>
              </a:lnSpc>
              <a:spcBef>
                <a:spcPts val="1575"/>
              </a:spcBef>
            </a:pPr>
            <a:r>
              <a:rPr dirty="0"/>
              <a:t>What You Need to Know and Why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6574" y="2433059"/>
            <a:ext cx="6406656" cy="3418639"/>
          </a:xfrm>
          <a:prstGeom prst="rect">
            <a:avLst/>
          </a:prstGeom>
        </p:spPr>
        <p:txBody>
          <a:bodyPr vert="horz" wrap="square" lIns="0" tIns="12838" rIns="0" bIns="0" rtlCol="0">
            <a:spAutoFit/>
          </a:bodyPr>
          <a:lstStyle/>
          <a:p>
            <a:pPr marL="13513">
              <a:lnSpc>
                <a:spcPts val="3745"/>
              </a:lnSpc>
              <a:spcBef>
                <a:spcPts val="101"/>
              </a:spcBef>
            </a:pPr>
            <a:r>
              <a:rPr sz="3245" b="1" dirty="0">
                <a:latin typeface="Microsoft Sans Serif"/>
                <a:cs typeface="Microsoft Sans Serif"/>
              </a:rPr>
              <a:t>The Foundation of Medicaid Planning</a:t>
            </a:r>
          </a:p>
          <a:p>
            <a:pPr marL="499974" marR="5405" indent="-486461">
              <a:lnSpc>
                <a:spcPct val="75800"/>
              </a:lnSpc>
              <a:spcBef>
                <a:spcPts val="787"/>
              </a:spcBef>
              <a:buFont typeface="Arial" panose="020B0604020202020204" pitchFamily="34" charset="0"/>
              <a:buChar char="•"/>
            </a:pPr>
            <a:r>
              <a:rPr sz="3192" dirty="0">
                <a:latin typeface="Microsoft Sans Serif"/>
                <a:cs typeface="Microsoft Sans Serif"/>
              </a:rPr>
              <a:t>Federal Medicaid Rules </a:t>
            </a:r>
            <a:r>
              <a:rPr sz="2926" dirty="0">
                <a:latin typeface="Microsoft Sans Serif"/>
                <a:cs typeface="Microsoft Sans Serif"/>
              </a:rPr>
              <a:t>– </a:t>
            </a:r>
            <a:r>
              <a:rPr sz="3245" dirty="0">
                <a:latin typeface="Microsoft Sans Serif"/>
                <a:cs typeface="Microsoft Sans Serif"/>
              </a:rPr>
              <a:t>The overarching laws that apply nationwide</a:t>
            </a:r>
            <a:r>
              <a:rPr sz="2926" dirty="0">
                <a:latin typeface="Microsoft Sans Serif"/>
                <a:cs typeface="Microsoft Sans Serif"/>
              </a:rPr>
              <a:t>.</a:t>
            </a:r>
          </a:p>
          <a:p>
            <a:pPr marL="499974" marR="118237" indent="-486461">
              <a:lnSpc>
                <a:spcPct val="75800"/>
              </a:lnSpc>
              <a:spcBef>
                <a:spcPts val="644"/>
              </a:spcBef>
              <a:buFont typeface="Arial" panose="020B0604020202020204" pitchFamily="34" charset="0"/>
              <a:buChar char="•"/>
            </a:pPr>
            <a:r>
              <a:rPr sz="3192" dirty="0">
                <a:latin typeface="Microsoft Sans Serif"/>
                <a:cs typeface="Microsoft Sans Serif"/>
              </a:rPr>
              <a:t>State Medicaid Rules </a:t>
            </a:r>
            <a:r>
              <a:rPr sz="2926" dirty="0">
                <a:latin typeface="Microsoft Sans Serif"/>
                <a:cs typeface="Microsoft Sans Serif"/>
              </a:rPr>
              <a:t>– </a:t>
            </a:r>
            <a:r>
              <a:rPr sz="3245" dirty="0">
                <a:latin typeface="Microsoft Sans Serif"/>
                <a:cs typeface="Microsoft Sans Serif"/>
              </a:rPr>
              <a:t>Each state has its own interpretations and policies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2444" y="0"/>
            <a:ext cx="2736442" cy="68411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16055" y="6314677"/>
            <a:ext cx="16013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13">
              <a:lnSpc>
                <a:spcPts val="1548"/>
              </a:lnSpc>
            </a:pPr>
            <a:r>
              <a:rPr sz="1383" spc="-229" dirty="0">
                <a:latin typeface="Microsoft Sans Serif"/>
                <a:cs typeface="Microsoft Sans Serif"/>
              </a:rPr>
              <a:t>11</a:t>
            </a:r>
            <a:endParaRPr sz="138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9460" y="724037"/>
            <a:ext cx="3853993" cy="5458527"/>
          </a:xfrm>
          <a:prstGeom prst="rect">
            <a:avLst/>
          </a:prstGeom>
        </p:spPr>
        <p:txBody>
          <a:bodyPr vert="horz" wrap="square" lIns="0" tIns="15539" rIns="0" bIns="0" rtlCol="0">
            <a:spAutoFit/>
          </a:bodyPr>
          <a:lstStyle/>
          <a:p>
            <a:pPr marL="13513">
              <a:spcBef>
                <a:spcPts val="121"/>
              </a:spcBef>
            </a:pPr>
            <a:r>
              <a:rPr sz="3405" spc="-121" dirty="0">
                <a:latin typeface="Microsoft Sans Serif"/>
                <a:cs typeface="Microsoft Sans Serif"/>
              </a:rPr>
              <a:t>Planning</a:t>
            </a:r>
            <a:r>
              <a:rPr sz="3405" spc="-128" dirty="0">
                <a:latin typeface="Microsoft Sans Serif"/>
                <a:cs typeface="Microsoft Sans Serif"/>
              </a:rPr>
              <a:t> </a:t>
            </a:r>
            <a:r>
              <a:rPr sz="3405" spc="-96" dirty="0">
                <a:latin typeface="Microsoft Sans Serif"/>
                <a:cs typeface="Microsoft Sans Serif"/>
              </a:rPr>
              <a:t>Strategies</a:t>
            </a:r>
            <a:r>
              <a:rPr sz="3405" spc="-16" dirty="0">
                <a:latin typeface="Microsoft Sans Serif"/>
                <a:cs typeface="Microsoft Sans Serif"/>
              </a:rPr>
              <a:t> </a:t>
            </a:r>
            <a:r>
              <a:rPr sz="3405" spc="325" dirty="0">
                <a:latin typeface="Microsoft Sans Serif"/>
                <a:cs typeface="Microsoft Sans Serif"/>
              </a:rPr>
              <a:t>–</a:t>
            </a:r>
            <a:endParaRPr sz="3405" dirty="0">
              <a:latin typeface="Microsoft Sans Serif"/>
              <a:cs typeface="Microsoft Sans Serif"/>
            </a:endParaRPr>
          </a:p>
          <a:p>
            <a:pPr>
              <a:spcBef>
                <a:spcPts val="702"/>
              </a:spcBef>
            </a:pPr>
            <a:endParaRPr sz="2128" dirty="0">
              <a:latin typeface="Microsoft Sans Serif"/>
              <a:cs typeface="Microsoft Sans Serif"/>
            </a:endParaRPr>
          </a:p>
          <a:p>
            <a:pPr marL="421599" marR="904682" indent="-408762">
              <a:lnSpc>
                <a:spcPct val="78100"/>
              </a:lnSpc>
              <a:spcBef>
                <a:spcPts val="5"/>
              </a:spcBef>
              <a:buSzPct val="91666"/>
              <a:buChar char="•"/>
              <a:tabLst>
                <a:tab pos="421599" algn="l"/>
                <a:tab pos="422951" algn="l"/>
              </a:tabLst>
            </a:pPr>
            <a:r>
              <a:rPr sz="2554" dirty="0">
                <a:solidFill>
                  <a:srgbClr val="333333"/>
                </a:solidFill>
                <a:latin typeface="Microsoft Sans Serif"/>
                <a:cs typeface="Microsoft Sans Serif"/>
              </a:rPr>
              <a:t>	</a:t>
            </a:r>
            <a:r>
              <a:rPr sz="2554" dirty="0">
                <a:latin typeface="Microsoft Sans Serif"/>
                <a:cs typeface="Microsoft Sans Serif"/>
              </a:rPr>
              <a:t>Some work best for Proactive Planning </a:t>
            </a:r>
            <a:r>
              <a:rPr sz="2341" dirty="0">
                <a:latin typeface="Microsoft Sans Serif"/>
                <a:cs typeface="Microsoft Sans Serif"/>
              </a:rPr>
              <a:t>(</a:t>
            </a:r>
            <a:r>
              <a:rPr sz="2554" dirty="0">
                <a:latin typeface="Microsoft Sans Serif"/>
                <a:cs typeface="Microsoft Sans Serif"/>
              </a:rPr>
              <a:t>before a crisis</a:t>
            </a:r>
            <a:r>
              <a:rPr sz="2341" dirty="0">
                <a:latin typeface="Microsoft Sans Serif"/>
                <a:cs typeface="Microsoft Sans Serif"/>
              </a:rPr>
              <a:t>).</a:t>
            </a:r>
          </a:p>
          <a:p>
            <a:pPr marL="421599" marR="5405" indent="-408762">
              <a:lnSpc>
                <a:spcPct val="76800"/>
              </a:lnSpc>
              <a:spcBef>
                <a:spcPts val="1075"/>
              </a:spcBef>
              <a:buSzPct val="91666"/>
              <a:buChar char="•"/>
              <a:tabLst>
                <a:tab pos="421599" algn="l"/>
                <a:tab pos="422951" algn="l"/>
              </a:tabLst>
            </a:pPr>
            <a:r>
              <a:rPr sz="2554" dirty="0">
                <a:solidFill>
                  <a:srgbClr val="333333"/>
                </a:solidFill>
                <a:latin typeface="Microsoft Sans Serif"/>
                <a:cs typeface="Microsoft Sans Serif"/>
              </a:rPr>
              <a:t>	</a:t>
            </a:r>
            <a:r>
              <a:rPr sz="2554" dirty="0">
                <a:latin typeface="Microsoft Sans Serif"/>
                <a:cs typeface="Microsoft Sans Serif"/>
              </a:rPr>
              <a:t>Others are Crisis Planning strategies </a:t>
            </a:r>
            <a:r>
              <a:rPr sz="2341" dirty="0">
                <a:latin typeface="Microsoft Sans Serif"/>
                <a:cs typeface="Microsoft Sans Serif"/>
              </a:rPr>
              <a:t>(</a:t>
            </a:r>
            <a:r>
              <a:rPr sz="2554" dirty="0">
                <a:latin typeface="Microsoft Sans Serif"/>
                <a:cs typeface="Microsoft Sans Serif"/>
              </a:rPr>
              <a:t>when Medicaid is needed ASAP</a:t>
            </a:r>
            <a:r>
              <a:rPr sz="2341" dirty="0">
                <a:latin typeface="Microsoft Sans Serif"/>
                <a:cs typeface="Microsoft Sans Serif"/>
              </a:rPr>
              <a:t>.</a:t>
            </a:r>
          </a:p>
          <a:p>
            <a:pPr>
              <a:spcBef>
                <a:spcPts val="835"/>
              </a:spcBef>
            </a:pPr>
            <a:endParaRPr sz="2128" dirty="0">
              <a:latin typeface="Microsoft Sans Serif"/>
              <a:cs typeface="Microsoft Sans Serif"/>
            </a:endParaRPr>
          </a:p>
          <a:p>
            <a:pPr marL="13513" marR="22296">
              <a:lnSpc>
                <a:spcPct val="76400"/>
              </a:lnSpc>
            </a:pPr>
            <a:r>
              <a:rPr sz="2554" dirty="0">
                <a:latin typeface="Microsoft Sans Serif"/>
                <a:cs typeface="Microsoft Sans Serif"/>
              </a:rPr>
              <a:t>Why This Matters </a:t>
            </a:r>
            <a:r>
              <a:rPr sz="2341" dirty="0">
                <a:latin typeface="Microsoft Sans Serif"/>
                <a:cs typeface="Microsoft Sans Serif"/>
              </a:rPr>
              <a:t>– </a:t>
            </a:r>
            <a:r>
              <a:rPr sz="2554" dirty="0">
                <a:latin typeface="Microsoft Sans Serif"/>
                <a:cs typeface="Microsoft Sans Serif"/>
              </a:rPr>
              <a:t>You must understand both types of planning to be an effective Elder Law attorney</a:t>
            </a:r>
            <a:r>
              <a:rPr sz="2341" dirty="0">
                <a:latin typeface="Microsoft Sans Serif"/>
                <a:cs typeface="Microsoft Sans Serif"/>
              </a:rPr>
              <a:t>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046" y="820932"/>
            <a:ext cx="4651953" cy="519924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94341" y="6314677"/>
            <a:ext cx="1932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13">
              <a:lnSpc>
                <a:spcPts val="1548"/>
              </a:lnSpc>
            </a:pPr>
            <a:r>
              <a:rPr sz="1383" spc="-90" dirty="0">
                <a:latin typeface="Microsoft Sans Serif"/>
                <a:cs typeface="Microsoft Sans Serif"/>
              </a:rPr>
              <a:t>12</a:t>
            </a:r>
            <a:endParaRPr sz="138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74" y="666812"/>
            <a:ext cx="6197875" cy="1643948"/>
          </a:xfrm>
          <a:prstGeom prst="rect">
            <a:avLst/>
          </a:prstGeom>
        </p:spPr>
        <p:txBody>
          <a:bodyPr vert="horz" wrap="square" lIns="0" tIns="199997" rIns="0" bIns="0" rtlCol="0" anchor="ctr">
            <a:spAutoFit/>
          </a:bodyPr>
          <a:lstStyle/>
          <a:p>
            <a:pPr marL="13513" marR="5405">
              <a:lnSpc>
                <a:spcPct val="79600"/>
              </a:lnSpc>
              <a:spcBef>
                <a:spcPts val="1575"/>
              </a:spcBef>
            </a:pPr>
            <a:r>
              <a:rPr dirty="0"/>
              <a:t>Crisis</a:t>
            </a:r>
            <a:r>
              <a:rPr spc="-458" dirty="0"/>
              <a:t> </a:t>
            </a:r>
            <a:r>
              <a:rPr spc="-53" dirty="0"/>
              <a:t>Planning</a:t>
            </a:r>
            <a:r>
              <a:rPr spc="-458" dirty="0"/>
              <a:t> </a:t>
            </a:r>
            <a:r>
              <a:rPr sz="5746" spc="925" dirty="0"/>
              <a:t>–</a:t>
            </a:r>
            <a:r>
              <a:rPr sz="5746" spc="-383" dirty="0"/>
              <a:t> </a:t>
            </a:r>
            <a:r>
              <a:rPr spc="64" dirty="0"/>
              <a:t>A </a:t>
            </a:r>
            <a:r>
              <a:rPr sz="5746" spc="197" dirty="0"/>
              <a:t>10,000</a:t>
            </a:r>
            <a:r>
              <a:rPr sz="5746" spc="978" dirty="0"/>
              <a:t> </a:t>
            </a:r>
            <a:r>
              <a:rPr spc="-138" dirty="0"/>
              <a:t>Foot</a:t>
            </a:r>
            <a:r>
              <a:rPr spc="-542" dirty="0"/>
              <a:t> </a:t>
            </a:r>
            <a:r>
              <a:rPr spc="37" dirty="0"/>
              <a:t>View</a:t>
            </a:r>
            <a:endParaRPr sz="5746"/>
          </a:p>
        </p:txBody>
      </p:sp>
      <p:sp>
        <p:nvSpPr>
          <p:cNvPr id="3" name="object 3"/>
          <p:cNvSpPr txBox="1"/>
          <p:nvPr/>
        </p:nvSpPr>
        <p:spPr>
          <a:xfrm>
            <a:off x="1426574" y="2469726"/>
            <a:ext cx="6325576" cy="2292177"/>
          </a:xfrm>
          <a:prstGeom prst="rect">
            <a:avLst/>
          </a:prstGeom>
        </p:spPr>
        <p:txBody>
          <a:bodyPr vert="horz" wrap="square" lIns="0" tIns="12838" rIns="0" bIns="0" rtlCol="0">
            <a:spAutoFit/>
          </a:bodyPr>
          <a:lstStyle/>
          <a:p>
            <a:pPr marL="13513">
              <a:spcBef>
                <a:spcPts val="101"/>
              </a:spcBef>
            </a:pPr>
            <a:r>
              <a:rPr sz="2075" spc="-170" dirty="0">
                <a:latin typeface="Microsoft Sans Serif"/>
                <a:cs typeface="Microsoft Sans Serif"/>
              </a:rPr>
              <a:t>What</a:t>
            </a:r>
            <a:r>
              <a:rPr sz="2075" spc="-21" dirty="0">
                <a:latin typeface="Microsoft Sans Serif"/>
                <a:cs typeface="Microsoft Sans Serif"/>
              </a:rPr>
              <a:t> </a:t>
            </a:r>
            <a:r>
              <a:rPr sz="2075" spc="-165" dirty="0">
                <a:latin typeface="Microsoft Sans Serif"/>
                <a:cs typeface="Microsoft Sans Serif"/>
              </a:rPr>
              <a:t>Happens</a:t>
            </a:r>
            <a:r>
              <a:rPr sz="2075" spc="-21" dirty="0">
                <a:latin typeface="Microsoft Sans Serif"/>
                <a:cs typeface="Microsoft Sans Serif"/>
              </a:rPr>
              <a:t> </a:t>
            </a:r>
            <a:r>
              <a:rPr sz="2075" spc="-192" dirty="0">
                <a:latin typeface="Microsoft Sans Serif"/>
                <a:cs typeface="Microsoft Sans Serif"/>
              </a:rPr>
              <a:t>When</a:t>
            </a:r>
            <a:r>
              <a:rPr sz="2075" spc="-21" dirty="0">
                <a:latin typeface="Microsoft Sans Serif"/>
                <a:cs typeface="Microsoft Sans Serif"/>
              </a:rPr>
              <a:t> </a:t>
            </a:r>
            <a:r>
              <a:rPr sz="2075" spc="-133" dirty="0">
                <a:latin typeface="Microsoft Sans Serif"/>
                <a:cs typeface="Microsoft Sans Serif"/>
              </a:rPr>
              <a:t>Clients</a:t>
            </a:r>
            <a:r>
              <a:rPr sz="2075" spc="-21" dirty="0">
                <a:latin typeface="Microsoft Sans Serif"/>
                <a:cs typeface="Microsoft Sans Serif"/>
              </a:rPr>
              <a:t> </a:t>
            </a:r>
            <a:r>
              <a:rPr sz="2075" spc="-170" dirty="0">
                <a:latin typeface="Microsoft Sans Serif"/>
                <a:cs typeface="Microsoft Sans Serif"/>
              </a:rPr>
              <a:t>Need</a:t>
            </a:r>
            <a:r>
              <a:rPr sz="2075" spc="-21" dirty="0">
                <a:latin typeface="Microsoft Sans Serif"/>
                <a:cs typeface="Microsoft Sans Serif"/>
              </a:rPr>
              <a:t> </a:t>
            </a:r>
            <a:r>
              <a:rPr sz="2075" spc="-128" dirty="0">
                <a:latin typeface="Microsoft Sans Serif"/>
                <a:cs typeface="Microsoft Sans Serif"/>
              </a:rPr>
              <a:t>Medicaid</a:t>
            </a:r>
            <a:r>
              <a:rPr sz="2075" spc="-21" dirty="0">
                <a:latin typeface="Microsoft Sans Serif"/>
                <a:cs typeface="Microsoft Sans Serif"/>
              </a:rPr>
              <a:t> </a:t>
            </a:r>
            <a:r>
              <a:rPr sz="2022" spc="-48" dirty="0">
                <a:latin typeface="Microsoft Sans Serif"/>
                <a:cs typeface="Microsoft Sans Serif"/>
              </a:rPr>
              <a:t>Now</a:t>
            </a:r>
            <a:r>
              <a:rPr sz="1862" spc="-48" dirty="0">
                <a:latin typeface="Microsoft Sans Serif"/>
                <a:cs typeface="Microsoft Sans Serif"/>
              </a:rPr>
              <a:t>?</a:t>
            </a:r>
            <a:endParaRPr lang="en-US" sz="1862" spc="-48" dirty="0">
              <a:latin typeface="Microsoft Sans Serif"/>
              <a:cs typeface="Microsoft Sans Serif"/>
            </a:endParaRPr>
          </a:p>
          <a:p>
            <a:pPr marL="13513">
              <a:spcBef>
                <a:spcPts val="101"/>
              </a:spcBef>
            </a:pPr>
            <a:endParaRPr sz="1862" dirty="0">
              <a:latin typeface="Microsoft Sans Serif"/>
              <a:cs typeface="Microsoft Sans Serif"/>
            </a:endParaRPr>
          </a:p>
          <a:p>
            <a:pPr marL="13513">
              <a:spcBef>
                <a:spcPts val="37"/>
              </a:spcBef>
            </a:pPr>
            <a:r>
              <a:rPr sz="2022" spc="-133" dirty="0">
                <a:latin typeface="Microsoft Sans Serif"/>
                <a:cs typeface="Microsoft Sans Serif"/>
              </a:rPr>
              <a:t>Case</a:t>
            </a:r>
            <a:r>
              <a:rPr sz="2022" spc="-106" dirty="0">
                <a:latin typeface="Microsoft Sans Serif"/>
                <a:cs typeface="Microsoft Sans Serif"/>
              </a:rPr>
              <a:t> </a:t>
            </a:r>
            <a:r>
              <a:rPr sz="2022" spc="-37" dirty="0">
                <a:latin typeface="Microsoft Sans Serif"/>
                <a:cs typeface="Microsoft Sans Serif"/>
              </a:rPr>
              <a:t>Study</a:t>
            </a:r>
            <a:r>
              <a:rPr sz="1862" spc="-37" dirty="0">
                <a:latin typeface="Microsoft Sans Serif"/>
                <a:cs typeface="Microsoft Sans Serif"/>
              </a:rPr>
              <a:t>:</a:t>
            </a:r>
            <a:r>
              <a:rPr sz="1862" spc="-64" dirty="0">
                <a:latin typeface="Microsoft Sans Serif"/>
                <a:cs typeface="Microsoft Sans Serif"/>
              </a:rPr>
              <a:t> </a:t>
            </a:r>
            <a:r>
              <a:rPr sz="2022" spc="-53" dirty="0">
                <a:latin typeface="Microsoft Sans Serif"/>
                <a:cs typeface="Microsoft Sans Serif"/>
              </a:rPr>
              <a:t>Marjorie</a:t>
            </a:r>
            <a:r>
              <a:rPr sz="1862" spc="-53" dirty="0">
                <a:latin typeface="Microsoft Sans Serif"/>
                <a:cs typeface="Microsoft Sans Serif"/>
              </a:rPr>
              <a:t>ʼ</a:t>
            </a:r>
            <a:r>
              <a:rPr sz="2022" spc="-53" dirty="0">
                <a:latin typeface="Microsoft Sans Serif"/>
                <a:cs typeface="Microsoft Sans Serif"/>
              </a:rPr>
              <a:t>s</a:t>
            </a:r>
            <a:r>
              <a:rPr sz="2022" spc="-106" dirty="0">
                <a:latin typeface="Microsoft Sans Serif"/>
                <a:cs typeface="Microsoft Sans Serif"/>
              </a:rPr>
              <a:t> </a:t>
            </a:r>
            <a:r>
              <a:rPr sz="2022" spc="-11" dirty="0">
                <a:latin typeface="Microsoft Sans Serif"/>
                <a:cs typeface="Microsoft Sans Serif"/>
              </a:rPr>
              <a:t>Crisis</a:t>
            </a:r>
            <a:endParaRPr sz="2022" dirty="0">
              <a:latin typeface="Microsoft Sans Serif"/>
              <a:cs typeface="Microsoft Sans Serif"/>
            </a:endParaRPr>
          </a:p>
          <a:p>
            <a:pPr>
              <a:spcBef>
                <a:spcPts val="596"/>
              </a:spcBef>
            </a:pPr>
            <a:endParaRPr sz="1702" dirty="0">
              <a:latin typeface="Microsoft Sans Serif"/>
              <a:cs typeface="Microsoft Sans Serif"/>
            </a:endParaRPr>
          </a:p>
          <a:p>
            <a:pPr marL="339847" indent="-326334">
              <a:buClr>
                <a:srgbClr val="333333"/>
              </a:buClr>
              <a:buSzPct val="92105"/>
              <a:buChar char="•"/>
              <a:tabLst>
                <a:tab pos="339847" algn="l"/>
              </a:tabLst>
            </a:pPr>
            <a:r>
              <a:rPr sz="2022" spc="-121" dirty="0">
                <a:latin typeface="Microsoft Sans Serif"/>
                <a:cs typeface="Microsoft Sans Serif"/>
              </a:rPr>
              <a:t>Had</a:t>
            </a:r>
            <a:r>
              <a:rPr sz="2022" spc="-90" dirty="0">
                <a:latin typeface="Microsoft Sans Serif"/>
                <a:cs typeface="Microsoft Sans Serif"/>
              </a:rPr>
              <a:t> </a:t>
            </a:r>
            <a:r>
              <a:rPr sz="2022" spc="-144" dirty="0">
                <a:latin typeface="Microsoft Sans Serif"/>
                <a:cs typeface="Microsoft Sans Serif"/>
              </a:rPr>
              <a:t>a</a:t>
            </a:r>
            <a:r>
              <a:rPr sz="2022" spc="-90" dirty="0">
                <a:latin typeface="Microsoft Sans Serif"/>
                <a:cs typeface="Microsoft Sans Serif"/>
              </a:rPr>
              <a:t> </a:t>
            </a:r>
            <a:r>
              <a:rPr sz="2022" spc="-43" dirty="0">
                <a:latin typeface="Microsoft Sans Serif"/>
                <a:cs typeface="Microsoft Sans Serif"/>
              </a:rPr>
              <a:t>stroke</a:t>
            </a:r>
            <a:r>
              <a:rPr sz="1862" spc="-43" dirty="0">
                <a:latin typeface="Microsoft Sans Serif"/>
                <a:cs typeface="Microsoft Sans Serif"/>
              </a:rPr>
              <a:t>,</a:t>
            </a:r>
            <a:r>
              <a:rPr sz="1862" spc="-106" dirty="0">
                <a:latin typeface="Microsoft Sans Serif"/>
                <a:cs typeface="Microsoft Sans Serif"/>
              </a:rPr>
              <a:t> </a:t>
            </a:r>
            <a:r>
              <a:rPr sz="2022" spc="-48" dirty="0">
                <a:latin typeface="Microsoft Sans Serif"/>
                <a:cs typeface="Microsoft Sans Serif"/>
              </a:rPr>
              <a:t>hospitalized</a:t>
            </a:r>
            <a:r>
              <a:rPr sz="1862" spc="-48" dirty="0">
                <a:latin typeface="Microsoft Sans Serif"/>
                <a:cs typeface="Microsoft Sans Serif"/>
              </a:rPr>
              <a:t>,</a:t>
            </a:r>
            <a:r>
              <a:rPr sz="1862" spc="-101" dirty="0">
                <a:latin typeface="Microsoft Sans Serif"/>
                <a:cs typeface="Microsoft Sans Serif"/>
              </a:rPr>
              <a:t> </a:t>
            </a:r>
            <a:r>
              <a:rPr sz="2022" spc="-80" dirty="0">
                <a:latin typeface="Microsoft Sans Serif"/>
                <a:cs typeface="Microsoft Sans Serif"/>
              </a:rPr>
              <a:t>unable</a:t>
            </a:r>
            <a:r>
              <a:rPr sz="2022" spc="-90" dirty="0">
                <a:latin typeface="Microsoft Sans Serif"/>
                <a:cs typeface="Microsoft Sans Serif"/>
              </a:rPr>
              <a:t> </a:t>
            </a:r>
            <a:r>
              <a:rPr sz="2022" spc="-32" dirty="0">
                <a:latin typeface="Microsoft Sans Serif"/>
                <a:cs typeface="Microsoft Sans Serif"/>
              </a:rPr>
              <a:t>to</a:t>
            </a:r>
            <a:r>
              <a:rPr sz="2022" spc="-90" dirty="0">
                <a:latin typeface="Microsoft Sans Serif"/>
                <a:cs typeface="Microsoft Sans Serif"/>
              </a:rPr>
              <a:t> </a:t>
            </a:r>
            <a:r>
              <a:rPr sz="2022" spc="-37" dirty="0">
                <a:latin typeface="Microsoft Sans Serif"/>
                <a:cs typeface="Microsoft Sans Serif"/>
              </a:rPr>
              <a:t>return</a:t>
            </a:r>
            <a:r>
              <a:rPr sz="2022" spc="-90" dirty="0">
                <a:latin typeface="Microsoft Sans Serif"/>
                <a:cs typeface="Microsoft Sans Serif"/>
              </a:rPr>
              <a:t> </a:t>
            </a:r>
            <a:r>
              <a:rPr sz="2022" spc="-11" dirty="0">
                <a:latin typeface="Microsoft Sans Serif"/>
                <a:cs typeface="Microsoft Sans Serif"/>
              </a:rPr>
              <a:t>home</a:t>
            </a:r>
            <a:r>
              <a:rPr sz="1862" spc="-11" dirty="0">
                <a:latin typeface="Microsoft Sans Serif"/>
                <a:cs typeface="Microsoft Sans Serif"/>
              </a:rPr>
              <a:t>.</a:t>
            </a:r>
            <a:endParaRPr sz="1862" dirty="0">
              <a:latin typeface="Microsoft Sans Serif"/>
              <a:cs typeface="Microsoft Sans Serif"/>
            </a:endParaRPr>
          </a:p>
          <a:p>
            <a:pPr marL="339847" indent="-326334">
              <a:spcBef>
                <a:spcPts val="287"/>
              </a:spcBef>
              <a:buClr>
                <a:srgbClr val="333333"/>
              </a:buClr>
              <a:buSzPct val="92105"/>
              <a:buChar char="•"/>
              <a:tabLst>
                <a:tab pos="339847" algn="l"/>
              </a:tabLst>
            </a:pPr>
            <a:r>
              <a:rPr sz="2022" spc="-48" dirty="0">
                <a:latin typeface="Microsoft Sans Serif"/>
                <a:cs typeface="Microsoft Sans Serif"/>
              </a:rPr>
              <a:t>Long</a:t>
            </a:r>
            <a:r>
              <a:rPr sz="1862" spc="-48" dirty="0">
                <a:latin typeface="Microsoft Sans Serif"/>
                <a:cs typeface="Microsoft Sans Serif"/>
              </a:rPr>
              <a:t>-</a:t>
            </a:r>
            <a:r>
              <a:rPr sz="2022" spc="-53" dirty="0">
                <a:latin typeface="Microsoft Sans Serif"/>
                <a:cs typeface="Microsoft Sans Serif"/>
              </a:rPr>
              <a:t>term</a:t>
            </a:r>
            <a:r>
              <a:rPr sz="2022" spc="-96" dirty="0">
                <a:latin typeface="Microsoft Sans Serif"/>
                <a:cs typeface="Microsoft Sans Serif"/>
              </a:rPr>
              <a:t> </a:t>
            </a:r>
            <a:r>
              <a:rPr sz="2022" spc="-74" dirty="0">
                <a:latin typeface="Microsoft Sans Serif"/>
                <a:cs typeface="Microsoft Sans Serif"/>
              </a:rPr>
              <a:t>care</a:t>
            </a:r>
            <a:r>
              <a:rPr sz="2022" spc="-90" dirty="0">
                <a:latin typeface="Microsoft Sans Serif"/>
                <a:cs typeface="Microsoft Sans Serif"/>
              </a:rPr>
              <a:t> </a:t>
            </a:r>
            <a:r>
              <a:rPr sz="2022" spc="-43" dirty="0">
                <a:latin typeface="Microsoft Sans Serif"/>
                <a:cs typeface="Microsoft Sans Serif"/>
              </a:rPr>
              <a:t>costs</a:t>
            </a:r>
            <a:r>
              <a:rPr sz="2022" spc="-90" dirty="0">
                <a:latin typeface="Microsoft Sans Serif"/>
                <a:cs typeface="Microsoft Sans Serif"/>
              </a:rPr>
              <a:t> </a:t>
            </a:r>
            <a:r>
              <a:rPr sz="2022" spc="-11" dirty="0">
                <a:latin typeface="Microsoft Sans Serif"/>
                <a:cs typeface="Microsoft Sans Serif"/>
              </a:rPr>
              <a:t>will</a:t>
            </a:r>
            <a:r>
              <a:rPr sz="2022" spc="-90" dirty="0">
                <a:latin typeface="Microsoft Sans Serif"/>
                <a:cs typeface="Microsoft Sans Serif"/>
              </a:rPr>
              <a:t> </a:t>
            </a:r>
            <a:r>
              <a:rPr sz="2022" spc="-59" dirty="0">
                <a:latin typeface="Microsoft Sans Serif"/>
                <a:cs typeface="Microsoft Sans Serif"/>
              </a:rPr>
              <a:t>drain</a:t>
            </a:r>
            <a:r>
              <a:rPr sz="2022" spc="-90" dirty="0">
                <a:latin typeface="Microsoft Sans Serif"/>
                <a:cs typeface="Microsoft Sans Serif"/>
              </a:rPr>
              <a:t> </a:t>
            </a:r>
            <a:r>
              <a:rPr sz="2022" spc="-59" dirty="0">
                <a:latin typeface="Microsoft Sans Serif"/>
                <a:cs typeface="Microsoft Sans Serif"/>
              </a:rPr>
              <a:t>her</a:t>
            </a:r>
            <a:r>
              <a:rPr sz="2022" spc="-90" dirty="0">
                <a:latin typeface="Microsoft Sans Serif"/>
                <a:cs typeface="Microsoft Sans Serif"/>
              </a:rPr>
              <a:t> </a:t>
            </a:r>
            <a:r>
              <a:rPr sz="2022" spc="-69" dirty="0">
                <a:latin typeface="Microsoft Sans Serif"/>
                <a:cs typeface="Microsoft Sans Serif"/>
              </a:rPr>
              <a:t>assets</a:t>
            </a:r>
            <a:r>
              <a:rPr sz="2022" spc="-90" dirty="0">
                <a:latin typeface="Microsoft Sans Serif"/>
                <a:cs typeface="Microsoft Sans Serif"/>
              </a:rPr>
              <a:t> </a:t>
            </a:r>
            <a:r>
              <a:rPr sz="2022" spc="-11" dirty="0">
                <a:latin typeface="Microsoft Sans Serif"/>
                <a:cs typeface="Microsoft Sans Serif"/>
              </a:rPr>
              <a:t>fast</a:t>
            </a:r>
            <a:r>
              <a:rPr sz="1862" spc="-11" dirty="0">
                <a:latin typeface="Microsoft Sans Serif"/>
                <a:cs typeface="Microsoft Sans Serif"/>
              </a:rPr>
              <a:t>.</a:t>
            </a:r>
            <a:endParaRPr sz="1862" dirty="0">
              <a:latin typeface="Microsoft Sans Serif"/>
              <a:cs typeface="Microsoft Sans Serif"/>
            </a:endParaRPr>
          </a:p>
          <a:p>
            <a:pPr marL="339847" indent="-326334">
              <a:spcBef>
                <a:spcPts val="287"/>
              </a:spcBef>
              <a:buClr>
                <a:srgbClr val="333333"/>
              </a:buClr>
              <a:buSzPct val="92105"/>
              <a:buChar char="•"/>
              <a:tabLst>
                <a:tab pos="339847" algn="l"/>
              </a:tabLst>
            </a:pPr>
            <a:r>
              <a:rPr sz="2022" spc="-90" dirty="0">
                <a:latin typeface="Microsoft Sans Serif"/>
                <a:cs typeface="Microsoft Sans Serif"/>
              </a:rPr>
              <a:t>Family</a:t>
            </a:r>
            <a:r>
              <a:rPr sz="2022" spc="-69" dirty="0">
                <a:latin typeface="Microsoft Sans Serif"/>
                <a:cs typeface="Microsoft Sans Serif"/>
              </a:rPr>
              <a:t> </a:t>
            </a:r>
            <a:r>
              <a:rPr sz="2022" spc="-32" dirty="0">
                <a:latin typeface="Microsoft Sans Serif"/>
                <a:cs typeface="Microsoft Sans Serif"/>
              </a:rPr>
              <a:t>is</a:t>
            </a:r>
            <a:r>
              <a:rPr sz="2022" spc="-64" dirty="0">
                <a:latin typeface="Microsoft Sans Serif"/>
                <a:cs typeface="Microsoft Sans Serif"/>
              </a:rPr>
              <a:t> </a:t>
            </a:r>
            <a:r>
              <a:rPr sz="2022" spc="-37" dirty="0">
                <a:latin typeface="Microsoft Sans Serif"/>
                <a:cs typeface="Microsoft Sans Serif"/>
              </a:rPr>
              <a:t>in</a:t>
            </a:r>
            <a:r>
              <a:rPr sz="2022" spc="-64" dirty="0">
                <a:latin typeface="Microsoft Sans Serif"/>
                <a:cs typeface="Microsoft Sans Serif"/>
              </a:rPr>
              <a:t> </a:t>
            </a:r>
            <a:r>
              <a:rPr sz="2022" spc="-59" dirty="0">
                <a:latin typeface="Microsoft Sans Serif"/>
                <a:cs typeface="Microsoft Sans Serif"/>
              </a:rPr>
              <a:t>panic</a:t>
            </a:r>
            <a:r>
              <a:rPr sz="2022" spc="-64" dirty="0">
                <a:latin typeface="Microsoft Sans Serif"/>
                <a:cs typeface="Microsoft Sans Serif"/>
              </a:rPr>
              <a:t> </a:t>
            </a:r>
            <a:r>
              <a:rPr sz="2022" dirty="0">
                <a:latin typeface="Microsoft Sans Serif"/>
                <a:cs typeface="Microsoft Sans Serif"/>
              </a:rPr>
              <a:t>mode</a:t>
            </a:r>
            <a:r>
              <a:rPr sz="1862" dirty="0">
                <a:latin typeface="Microsoft Sans Serif"/>
                <a:cs typeface="Microsoft Sans Serif"/>
              </a:rPr>
              <a:t>—</a:t>
            </a:r>
            <a:r>
              <a:rPr sz="2022" spc="-37" dirty="0">
                <a:latin typeface="Microsoft Sans Serif"/>
                <a:cs typeface="Microsoft Sans Serif"/>
              </a:rPr>
              <a:t>they</a:t>
            </a:r>
            <a:r>
              <a:rPr sz="2022" spc="-64" dirty="0">
                <a:latin typeface="Microsoft Sans Serif"/>
                <a:cs typeface="Microsoft Sans Serif"/>
              </a:rPr>
              <a:t> </a:t>
            </a:r>
            <a:r>
              <a:rPr sz="2022" spc="-90" dirty="0">
                <a:latin typeface="Microsoft Sans Serif"/>
                <a:cs typeface="Microsoft Sans Serif"/>
              </a:rPr>
              <a:t>need</a:t>
            </a:r>
            <a:r>
              <a:rPr sz="2022" spc="-64" dirty="0">
                <a:latin typeface="Microsoft Sans Serif"/>
                <a:cs typeface="Microsoft Sans Serif"/>
              </a:rPr>
              <a:t> Medicaid </a:t>
            </a:r>
            <a:r>
              <a:rPr sz="2022" spc="-21" dirty="0">
                <a:latin typeface="Microsoft Sans Serif"/>
                <a:cs typeface="Microsoft Sans Serif"/>
              </a:rPr>
              <a:t>NOW</a:t>
            </a:r>
            <a:r>
              <a:rPr sz="1862" spc="-21" dirty="0">
                <a:latin typeface="Microsoft Sans Serif"/>
                <a:cs typeface="Microsoft Sans Serif"/>
              </a:rPr>
              <a:t>.</a:t>
            </a:r>
            <a:endParaRPr sz="1862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2444" y="0"/>
            <a:ext cx="2736442" cy="68411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98792" y="6314677"/>
            <a:ext cx="194592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13">
              <a:lnSpc>
                <a:spcPts val="1548"/>
              </a:lnSpc>
            </a:pPr>
            <a:r>
              <a:rPr sz="1383" spc="-85" dirty="0">
                <a:latin typeface="Microsoft Sans Serif"/>
                <a:cs typeface="Microsoft Sans Serif"/>
              </a:rPr>
              <a:t>13</a:t>
            </a:r>
            <a:endParaRPr sz="138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893" y="320462"/>
            <a:ext cx="3851966" cy="507599"/>
          </a:xfrm>
          <a:prstGeom prst="rect">
            <a:avLst/>
          </a:prstGeom>
        </p:spPr>
        <p:txBody>
          <a:bodyPr vert="horz" wrap="square" lIns="0" tIns="16216" rIns="0" bIns="0" rtlCol="0" anchor="ctr">
            <a:spAutoFit/>
          </a:bodyPr>
          <a:lstStyle/>
          <a:p>
            <a:pPr marL="13513">
              <a:lnSpc>
                <a:spcPct val="100000"/>
              </a:lnSpc>
              <a:spcBef>
                <a:spcPts val="128"/>
              </a:spcBef>
            </a:pPr>
            <a:r>
              <a:rPr sz="3192" dirty="0"/>
              <a:t>The Key Challenges</a:t>
            </a:r>
            <a:endParaRPr sz="3192" dirty="0">
              <a:latin typeface="Segoe UI Symbol"/>
              <a:cs typeface="Segoe UI 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735" y="832702"/>
            <a:ext cx="4507267" cy="3550470"/>
          </a:xfrm>
          <a:prstGeom prst="rect">
            <a:avLst/>
          </a:prstGeom>
        </p:spPr>
        <p:txBody>
          <a:bodyPr vert="horz" wrap="square" lIns="0" tIns="12838" rIns="0" bIns="0" rtlCol="0">
            <a:spAutoFit/>
          </a:bodyPr>
          <a:lstStyle/>
          <a:p>
            <a:pPr marL="499974" indent="-486461">
              <a:spcBef>
                <a:spcPts val="101"/>
              </a:spcBef>
              <a:buFont typeface="Arial" panose="020B0604020202020204" pitchFamily="34" charset="0"/>
              <a:buChar char="•"/>
            </a:pPr>
            <a:r>
              <a:rPr sz="2554" dirty="0">
                <a:latin typeface="Microsoft Sans Serif"/>
                <a:cs typeface="Microsoft Sans Serif"/>
              </a:rPr>
              <a:t>She </a:t>
            </a:r>
            <a:r>
              <a:rPr sz="2554" dirty="0" err="1">
                <a:latin typeface="Microsoft Sans Serif"/>
                <a:cs typeface="Microsoft Sans Serif"/>
              </a:rPr>
              <a:t>doesnʼt</a:t>
            </a:r>
            <a:r>
              <a:rPr sz="2554" dirty="0">
                <a:latin typeface="Microsoft Sans Serif"/>
                <a:cs typeface="Microsoft Sans Serif"/>
              </a:rPr>
              <a:t> meet</a:t>
            </a:r>
            <a:r>
              <a:rPr lang="en-US" sz="2554" dirty="0">
                <a:latin typeface="Microsoft Sans Serif"/>
                <a:cs typeface="Microsoft Sans Serif"/>
              </a:rPr>
              <a:t> </a:t>
            </a:r>
            <a:r>
              <a:rPr sz="2554" dirty="0" err="1">
                <a:latin typeface="Microsoft Sans Serif"/>
                <a:cs typeface="Microsoft Sans Serif"/>
              </a:rPr>
              <a:t>Medicaidʼs</a:t>
            </a:r>
            <a:r>
              <a:rPr sz="2554" dirty="0">
                <a:latin typeface="Microsoft Sans Serif"/>
                <a:cs typeface="Microsoft Sans Serif"/>
              </a:rPr>
              <a:t> strict</a:t>
            </a:r>
            <a:r>
              <a:rPr lang="en-US" sz="2554" dirty="0">
                <a:latin typeface="Microsoft Sans Serif"/>
                <a:cs typeface="Microsoft Sans Serif"/>
              </a:rPr>
              <a:t> </a:t>
            </a:r>
            <a:r>
              <a:rPr sz="2554" dirty="0">
                <a:latin typeface="Microsoft Sans Serif"/>
                <a:cs typeface="Microsoft Sans Serif"/>
              </a:rPr>
              <a:t>income and asset limits yet.</a:t>
            </a:r>
          </a:p>
          <a:p>
            <a:pPr marL="499974" indent="-486461">
              <a:buFont typeface="Arial" panose="020B0604020202020204" pitchFamily="34" charset="0"/>
              <a:buChar char="•"/>
            </a:pPr>
            <a:r>
              <a:rPr sz="2554" dirty="0">
                <a:latin typeface="Microsoft Sans Serif"/>
                <a:cs typeface="Microsoft Sans Serif"/>
              </a:rPr>
              <a:t>Without proper</a:t>
            </a:r>
            <a:r>
              <a:rPr lang="en-US" sz="2554" dirty="0">
                <a:latin typeface="Microsoft Sans Serif"/>
                <a:cs typeface="Microsoft Sans Serif"/>
              </a:rPr>
              <a:t> </a:t>
            </a:r>
            <a:r>
              <a:rPr sz="2554" dirty="0">
                <a:latin typeface="Microsoft Sans Serif"/>
                <a:cs typeface="Microsoft Sans Serif"/>
              </a:rPr>
              <a:t>planning, </a:t>
            </a:r>
            <a:r>
              <a:rPr sz="2554" dirty="0" err="1">
                <a:latin typeface="Microsoft Sans Serif"/>
                <a:cs typeface="Microsoft Sans Serif"/>
              </a:rPr>
              <a:t>sheʼll</a:t>
            </a:r>
            <a:r>
              <a:rPr sz="2554" dirty="0">
                <a:latin typeface="Microsoft Sans Serif"/>
                <a:cs typeface="Microsoft Sans Serif"/>
              </a:rPr>
              <a:t> lose</a:t>
            </a:r>
            <a:r>
              <a:rPr lang="en-US" sz="2554" dirty="0">
                <a:latin typeface="Microsoft Sans Serif"/>
                <a:cs typeface="Microsoft Sans Serif"/>
              </a:rPr>
              <a:t> e</a:t>
            </a:r>
            <a:r>
              <a:rPr sz="2554" dirty="0">
                <a:latin typeface="Microsoft Sans Serif"/>
                <a:cs typeface="Microsoft Sans Serif"/>
              </a:rPr>
              <a:t>verything</a:t>
            </a:r>
            <a:r>
              <a:rPr lang="en-US" sz="2554" dirty="0">
                <a:latin typeface="Microsoft Sans Serif"/>
                <a:cs typeface="Microsoft Sans Serif"/>
              </a:rPr>
              <a:t> </a:t>
            </a:r>
            <a:r>
              <a:rPr sz="2554" dirty="0">
                <a:latin typeface="Microsoft Sans Serif"/>
                <a:cs typeface="Microsoft Sans Serif"/>
              </a:rPr>
              <a:t>paying privately.</a:t>
            </a:r>
          </a:p>
          <a:p>
            <a:pPr marL="499974" indent="-486461">
              <a:buFont typeface="Arial" panose="020B0604020202020204" pitchFamily="34" charset="0"/>
              <a:buChar char="•"/>
            </a:pPr>
            <a:r>
              <a:rPr sz="2554" dirty="0">
                <a:latin typeface="Microsoft Sans Serif"/>
                <a:cs typeface="Microsoft Sans Serif"/>
              </a:rPr>
              <a:t>Her family needs an</a:t>
            </a:r>
            <a:r>
              <a:rPr lang="en-US" sz="2554" dirty="0">
                <a:latin typeface="Microsoft Sans Serif"/>
                <a:cs typeface="Microsoft Sans Serif"/>
              </a:rPr>
              <a:t> </a:t>
            </a:r>
            <a:r>
              <a:rPr sz="2554" dirty="0">
                <a:latin typeface="Microsoft Sans Serif"/>
                <a:cs typeface="Microsoft Sans Serif"/>
              </a:rPr>
              <a:t>attorney who can act</a:t>
            </a:r>
            <a:r>
              <a:rPr lang="en-US" sz="2554" dirty="0">
                <a:latin typeface="Microsoft Sans Serif"/>
                <a:cs typeface="Microsoft Sans Serif"/>
              </a:rPr>
              <a:t> </a:t>
            </a:r>
            <a:r>
              <a:rPr sz="2554" dirty="0">
                <a:latin typeface="Microsoft Sans Serif"/>
                <a:cs typeface="Microsoft Sans Serif"/>
              </a:rPr>
              <a:t>fast and legally protect assets.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5472886" cy="68411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03048" y="6283182"/>
            <a:ext cx="199321" cy="229872"/>
          </a:xfrm>
          <a:prstGeom prst="rect">
            <a:avLst/>
          </a:prstGeom>
        </p:spPr>
        <p:txBody>
          <a:bodyPr vert="horz" wrap="square" lIns="0" tIns="16892" rIns="0" bIns="0" rtlCol="0">
            <a:spAutoFit/>
          </a:bodyPr>
          <a:lstStyle/>
          <a:p>
            <a:pPr marL="13513">
              <a:spcBef>
                <a:spcPts val="133"/>
              </a:spcBef>
            </a:pPr>
            <a:r>
              <a:rPr sz="1383" spc="-74" dirty="0">
                <a:latin typeface="Microsoft Sans Serif"/>
                <a:cs typeface="Microsoft Sans Serif"/>
              </a:rPr>
              <a:t>14</a:t>
            </a:r>
            <a:endParaRPr sz="138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997" rIns="0" bIns="0" rtlCol="0" anchor="ctr">
            <a:spAutoFit/>
          </a:bodyPr>
          <a:lstStyle/>
          <a:p>
            <a:pPr marL="13513" marR="5405">
              <a:lnSpc>
                <a:spcPct val="79600"/>
              </a:lnSpc>
              <a:spcBef>
                <a:spcPts val="1575"/>
              </a:spcBef>
            </a:pPr>
            <a:r>
              <a:rPr dirty="0"/>
              <a:t>The Secrets to a Successful Crisis Planning Practice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6574" y="2446337"/>
            <a:ext cx="9294448" cy="3557471"/>
          </a:xfrm>
          <a:prstGeom prst="rect">
            <a:avLst/>
          </a:prstGeom>
        </p:spPr>
        <p:txBody>
          <a:bodyPr vert="horz" wrap="square" lIns="0" tIns="119593" rIns="0" bIns="0" rtlCol="0">
            <a:spAutoFit/>
          </a:bodyPr>
          <a:lstStyle/>
          <a:p>
            <a:pPr marL="13513" marR="930355">
              <a:lnSpc>
                <a:spcPts val="3671"/>
              </a:lnSpc>
              <a:spcBef>
                <a:spcPts val="942"/>
              </a:spcBef>
            </a:pPr>
            <a:r>
              <a:rPr sz="3777" dirty="0">
                <a:latin typeface="Microsoft Sans Serif"/>
                <a:cs typeface="Microsoft Sans Serif"/>
              </a:rPr>
              <a:t>How to Become the </a:t>
            </a:r>
            <a:r>
              <a:rPr sz="3671" dirty="0">
                <a:latin typeface="Microsoft Sans Serif"/>
                <a:cs typeface="Microsoft Sans Serif"/>
              </a:rPr>
              <a:t>“</a:t>
            </a:r>
            <a:r>
              <a:rPr sz="3777" dirty="0">
                <a:latin typeface="Microsoft Sans Serif"/>
                <a:cs typeface="Microsoft Sans Serif"/>
              </a:rPr>
              <a:t>Go</a:t>
            </a:r>
            <a:r>
              <a:rPr sz="3671" dirty="0">
                <a:latin typeface="Microsoft Sans Serif"/>
                <a:cs typeface="Microsoft Sans Serif"/>
              </a:rPr>
              <a:t>-</a:t>
            </a:r>
            <a:r>
              <a:rPr sz="3777" dirty="0">
                <a:latin typeface="Microsoft Sans Serif"/>
                <a:cs typeface="Microsoft Sans Serif"/>
              </a:rPr>
              <a:t>To</a:t>
            </a:r>
            <a:r>
              <a:rPr sz="3671" dirty="0">
                <a:latin typeface="Microsoft Sans Serif"/>
                <a:cs typeface="Microsoft Sans Serif"/>
              </a:rPr>
              <a:t>” </a:t>
            </a:r>
            <a:r>
              <a:rPr sz="3777" dirty="0">
                <a:latin typeface="Microsoft Sans Serif"/>
                <a:cs typeface="Microsoft Sans Serif"/>
              </a:rPr>
              <a:t>Attorney for Families in Need</a:t>
            </a:r>
          </a:p>
          <a:p>
            <a:pPr marL="13513">
              <a:lnSpc>
                <a:spcPts val="2479"/>
              </a:lnSpc>
              <a:spcBef>
                <a:spcPts val="1101"/>
              </a:spcBef>
            </a:pPr>
            <a:r>
              <a:rPr sz="2022" dirty="0">
                <a:latin typeface="Segoe UI Symbol"/>
                <a:cs typeface="Segoe UI Symbol"/>
              </a:rPr>
              <a:t>✔ </a:t>
            </a:r>
            <a:r>
              <a:rPr sz="2022" dirty="0">
                <a:latin typeface="Microsoft Sans Serif"/>
                <a:cs typeface="Microsoft Sans Serif"/>
              </a:rPr>
              <a:t>Speed is everything</a:t>
            </a:r>
            <a:r>
              <a:rPr sz="1862" dirty="0">
                <a:latin typeface="Microsoft Sans Serif"/>
                <a:cs typeface="Microsoft Sans Serif"/>
              </a:rPr>
              <a:t>. </a:t>
            </a:r>
            <a:r>
              <a:rPr sz="2075" dirty="0">
                <a:latin typeface="Microsoft Sans Serif"/>
                <a:cs typeface="Microsoft Sans Serif"/>
              </a:rPr>
              <a:t>Clients come to you </a:t>
            </a:r>
            <a:r>
              <a:rPr sz="2022" dirty="0">
                <a:latin typeface="Microsoft Sans Serif"/>
                <a:cs typeface="Microsoft Sans Serif"/>
              </a:rPr>
              <a:t>in crisis</a:t>
            </a:r>
            <a:r>
              <a:rPr sz="1862" dirty="0">
                <a:latin typeface="Microsoft Sans Serif"/>
                <a:cs typeface="Microsoft Sans Serif"/>
              </a:rPr>
              <a:t>, </a:t>
            </a:r>
            <a:r>
              <a:rPr sz="2075" dirty="0">
                <a:latin typeface="Microsoft Sans Serif"/>
                <a:cs typeface="Microsoft Sans Serif"/>
              </a:rPr>
              <a:t>so delays cost money</a:t>
            </a:r>
            <a:r>
              <a:rPr sz="1862" dirty="0">
                <a:latin typeface="Microsoft Sans Serif"/>
                <a:cs typeface="Microsoft Sans Serif"/>
              </a:rPr>
              <a:t>.</a:t>
            </a:r>
          </a:p>
          <a:p>
            <a:pPr marL="13513" marR="1216152">
              <a:lnSpc>
                <a:spcPct val="76900"/>
              </a:lnSpc>
              <a:spcBef>
                <a:spcPts val="569"/>
              </a:spcBef>
            </a:pPr>
            <a:r>
              <a:rPr sz="2022" dirty="0">
                <a:latin typeface="Segoe UI Symbol"/>
                <a:cs typeface="Segoe UI Symbol"/>
              </a:rPr>
              <a:t>✔ </a:t>
            </a:r>
            <a:r>
              <a:rPr sz="2022" dirty="0">
                <a:latin typeface="Microsoft Sans Serif"/>
                <a:cs typeface="Microsoft Sans Serif"/>
              </a:rPr>
              <a:t>Know your state</a:t>
            </a:r>
            <a:r>
              <a:rPr sz="1862" dirty="0">
                <a:latin typeface="Microsoft Sans Serif"/>
                <a:cs typeface="Microsoft Sans Serif"/>
              </a:rPr>
              <a:t>ʼ</a:t>
            </a:r>
            <a:r>
              <a:rPr sz="2022" dirty="0">
                <a:latin typeface="Microsoft Sans Serif"/>
                <a:cs typeface="Microsoft Sans Serif"/>
              </a:rPr>
              <a:t>s Medicaid office inside and out</a:t>
            </a:r>
            <a:r>
              <a:rPr sz="1862" dirty="0">
                <a:latin typeface="Microsoft Sans Serif"/>
                <a:cs typeface="Microsoft Sans Serif"/>
              </a:rPr>
              <a:t>. </a:t>
            </a:r>
            <a:r>
              <a:rPr sz="2075" dirty="0">
                <a:latin typeface="Microsoft Sans Serif"/>
                <a:cs typeface="Microsoft Sans Serif"/>
              </a:rPr>
              <a:t>Build a relationship with caseworkers</a:t>
            </a:r>
            <a:r>
              <a:rPr sz="1862" dirty="0">
                <a:latin typeface="Microsoft Sans Serif"/>
                <a:cs typeface="Microsoft Sans Serif"/>
              </a:rPr>
              <a:t>.</a:t>
            </a:r>
          </a:p>
          <a:p>
            <a:pPr marL="13513" marR="737799">
              <a:lnSpc>
                <a:spcPct val="75300"/>
              </a:lnSpc>
              <a:spcBef>
                <a:spcPts val="676"/>
              </a:spcBef>
            </a:pPr>
            <a:r>
              <a:rPr sz="2022" dirty="0">
                <a:latin typeface="Segoe UI Symbol"/>
                <a:cs typeface="Segoe UI Symbol"/>
              </a:rPr>
              <a:t>✔ </a:t>
            </a:r>
            <a:r>
              <a:rPr sz="2022" dirty="0">
                <a:latin typeface="Microsoft Sans Serif"/>
                <a:cs typeface="Microsoft Sans Serif"/>
              </a:rPr>
              <a:t>Master the legal tools</a:t>
            </a:r>
            <a:r>
              <a:rPr sz="1862" dirty="0">
                <a:latin typeface="Microsoft Sans Serif"/>
                <a:cs typeface="Microsoft Sans Serif"/>
              </a:rPr>
              <a:t>. </a:t>
            </a:r>
            <a:r>
              <a:rPr sz="2075" dirty="0">
                <a:latin typeface="Microsoft Sans Serif"/>
                <a:cs typeface="Microsoft Sans Serif"/>
              </a:rPr>
              <a:t>You</a:t>
            </a:r>
            <a:r>
              <a:rPr sz="1862" dirty="0">
                <a:latin typeface="Microsoft Sans Serif"/>
                <a:cs typeface="Microsoft Sans Serif"/>
              </a:rPr>
              <a:t>ʼ</a:t>
            </a:r>
            <a:r>
              <a:rPr sz="2075" dirty="0">
                <a:latin typeface="Microsoft Sans Serif"/>
                <a:cs typeface="Microsoft Sans Serif"/>
              </a:rPr>
              <a:t>ll use strategies like </a:t>
            </a:r>
            <a:r>
              <a:rPr sz="2022" dirty="0">
                <a:latin typeface="Microsoft Sans Serif"/>
                <a:cs typeface="Microsoft Sans Serif"/>
              </a:rPr>
              <a:t>spenddowns</a:t>
            </a:r>
            <a:r>
              <a:rPr sz="1862" dirty="0">
                <a:latin typeface="Microsoft Sans Serif"/>
                <a:cs typeface="Microsoft Sans Serif"/>
              </a:rPr>
              <a:t>, </a:t>
            </a:r>
            <a:r>
              <a:rPr sz="2022" dirty="0">
                <a:latin typeface="Microsoft Sans Serif"/>
                <a:cs typeface="Microsoft Sans Serif"/>
              </a:rPr>
              <a:t>exemptions</a:t>
            </a:r>
            <a:r>
              <a:rPr sz="1862" dirty="0">
                <a:latin typeface="Microsoft Sans Serif"/>
                <a:cs typeface="Microsoft Sans Serif"/>
              </a:rPr>
              <a:t>, </a:t>
            </a:r>
            <a:r>
              <a:rPr sz="2022" dirty="0">
                <a:latin typeface="Microsoft Sans Serif"/>
                <a:cs typeface="Microsoft Sans Serif"/>
              </a:rPr>
              <a:t>and annuities</a:t>
            </a:r>
          </a:p>
          <a:p>
            <a:pPr marL="13513">
              <a:spcBef>
                <a:spcPts val="74"/>
              </a:spcBef>
            </a:pPr>
            <a:r>
              <a:rPr sz="2022" dirty="0">
                <a:latin typeface="Segoe UI Symbol"/>
                <a:cs typeface="Segoe UI Symbol"/>
              </a:rPr>
              <a:t>✔ </a:t>
            </a:r>
            <a:r>
              <a:rPr sz="2022" dirty="0">
                <a:latin typeface="Microsoft Sans Serif"/>
                <a:cs typeface="Microsoft Sans Serif"/>
              </a:rPr>
              <a:t>Don</a:t>
            </a:r>
            <a:r>
              <a:rPr sz="1862" dirty="0">
                <a:latin typeface="Microsoft Sans Serif"/>
                <a:cs typeface="Microsoft Sans Serif"/>
              </a:rPr>
              <a:t>ʼ</a:t>
            </a:r>
            <a:r>
              <a:rPr sz="2022" dirty="0">
                <a:latin typeface="Microsoft Sans Serif"/>
                <a:cs typeface="Microsoft Sans Serif"/>
              </a:rPr>
              <a:t>t wait until you </a:t>
            </a:r>
            <a:r>
              <a:rPr sz="1862" dirty="0">
                <a:latin typeface="Microsoft Sans Serif"/>
                <a:cs typeface="Microsoft Sans Serif"/>
              </a:rPr>
              <a:t>“</a:t>
            </a:r>
            <a:r>
              <a:rPr sz="2022" dirty="0">
                <a:latin typeface="Microsoft Sans Serif"/>
                <a:cs typeface="Microsoft Sans Serif"/>
              </a:rPr>
              <a:t>know it all</a:t>
            </a:r>
            <a:r>
              <a:rPr sz="1862" dirty="0">
                <a:latin typeface="Microsoft Sans Serif"/>
                <a:cs typeface="Microsoft Sans Serif"/>
              </a:rPr>
              <a:t>.” </a:t>
            </a:r>
            <a:r>
              <a:rPr sz="2075" dirty="0">
                <a:latin typeface="Microsoft Sans Serif"/>
                <a:cs typeface="Microsoft Sans Serif"/>
              </a:rPr>
              <a:t>Get started</a:t>
            </a:r>
            <a:r>
              <a:rPr sz="1862" dirty="0">
                <a:latin typeface="Microsoft Sans Serif"/>
                <a:cs typeface="Microsoft Sans Serif"/>
              </a:rPr>
              <a:t>, </a:t>
            </a:r>
            <a:r>
              <a:rPr sz="2075" dirty="0">
                <a:latin typeface="Microsoft Sans Serif"/>
                <a:cs typeface="Microsoft Sans Serif"/>
              </a:rPr>
              <a:t>then learn case by case</a:t>
            </a:r>
            <a:r>
              <a:rPr sz="1862" dirty="0">
                <a:latin typeface="Microsoft Sans Serif"/>
                <a:cs typeface="Microsoft Sans Serif"/>
              </a:rPr>
              <a:t>.</a:t>
            </a:r>
          </a:p>
          <a:p>
            <a:pPr marL="13513" marR="5405">
              <a:lnSpc>
                <a:spcPct val="73700"/>
              </a:lnSpc>
              <a:spcBef>
                <a:spcPts val="718"/>
              </a:spcBef>
            </a:pPr>
            <a:r>
              <a:rPr sz="2022" dirty="0">
                <a:latin typeface="Segoe UI Symbol"/>
                <a:cs typeface="Segoe UI Symbol"/>
              </a:rPr>
              <a:t>✔ </a:t>
            </a:r>
            <a:r>
              <a:rPr sz="2022" dirty="0">
                <a:latin typeface="Microsoft Sans Serif"/>
                <a:cs typeface="Microsoft Sans Serif"/>
              </a:rPr>
              <a:t>Develop referral networks</a:t>
            </a:r>
            <a:r>
              <a:rPr sz="1862" dirty="0">
                <a:latin typeface="Microsoft Sans Serif"/>
                <a:cs typeface="Microsoft Sans Serif"/>
              </a:rPr>
              <a:t>. </a:t>
            </a:r>
            <a:r>
              <a:rPr sz="2075" dirty="0">
                <a:latin typeface="Microsoft Sans Serif"/>
                <a:cs typeface="Microsoft Sans Serif"/>
              </a:rPr>
              <a:t>Financial advisors</a:t>
            </a:r>
            <a:r>
              <a:rPr sz="1862" dirty="0">
                <a:latin typeface="Microsoft Sans Serif"/>
                <a:cs typeface="Microsoft Sans Serif"/>
              </a:rPr>
              <a:t>, </a:t>
            </a:r>
            <a:r>
              <a:rPr sz="2075" dirty="0">
                <a:latin typeface="Microsoft Sans Serif"/>
                <a:cs typeface="Microsoft Sans Serif"/>
              </a:rPr>
              <a:t>CPAs</a:t>
            </a:r>
            <a:r>
              <a:rPr sz="1862" dirty="0">
                <a:latin typeface="Microsoft Sans Serif"/>
                <a:cs typeface="Microsoft Sans Serif"/>
              </a:rPr>
              <a:t>, </a:t>
            </a:r>
            <a:r>
              <a:rPr sz="2075" dirty="0">
                <a:latin typeface="Microsoft Sans Serif"/>
                <a:cs typeface="Microsoft Sans Serif"/>
              </a:rPr>
              <a:t>nursing homes</a:t>
            </a:r>
            <a:r>
              <a:rPr sz="1862" dirty="0">
                <a:latin typeface="Microsoft Sans Serif"/>
                <a:cs typeface="Microsoft Sans Serif"/>
              </a:rPr>
              <a:t>—</a:t>
            </a:r>
            <a:r>
              <a:rPr sz="2075" dirty="0">
                <a:latin typeface="Microsoft Sans Serif"/>
                <a:cs typeface="Microsoft Sans Serif"/>
              </a:rPr>
              <a:t>these pros send clients your way</a:t>
            </a:r>
            <a:r>
              <a:rPr sz="1862" dirty="0">
                <a:latin typeface="Microsoft Sans Serif"/>
                <a:cs typeface="Microsoft Sans Serif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00772" y="6283182"/>
            <a:ext cx="190538" cy="229872"/>
          </a:xfrm>
          <a:prstGeom prst="rect">
            <a:avLst/>
          </a:prstGeom>
        </p:spPr>
        <p:txBody>
          <a:bodyPr vert="horz" wrap="square" lIns="0" tIns="16892" rIns="0" bIns="0" rtlCol="0">
            <a:spAutoFit/>
          </a:bodyPr>
          <a:lstStyle/>
          <a:p>
            <a:pPr marL="13513">
              <a:spcBef>
                <a:spcPts val="133"/>
              </a:spcBef>
            </a:pPr>
            <a:r>
              <a:rPr sz="1383" spc="-101" dirty="0">
                <a:latin typeface="Microsoft Sans Serif"/>
                <a:cs typeface="Microsoft Sans Serif"/>
              </a:rPr>
              <a:t>15</a:t>
            </a:r>
            <a:endParaRPr sz="138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74" y="714959"/>
            <a:ext cx="3819533" cy="882923"/>
          </a:xfrm>
          <a:prstGeom prst="rect">
            <a:avLst/>
          </a:prstGeom>
        </p:spPr>
        <p:txBody>
          <a:bodyPr vert="horz" wrap="square" lIns="0" tIns="107431" rIns="0" bIns="0" rtlCol="0" anchor="ctr">
            <a:spAutoFit/>
          </a:bodyPr>
          <a:lstStyle/>
          <a:p>
            <a:pPr marL="13513" marR="5405">
              <a:lnSpc>
                <a:spcPct val="79700"/>
              </a:lnSpc>
              <a:spcBef>
                <a:spcPts val="846"/>
              </a:spcBef>
            </a:pPr>
            <a:r>
              <a:rPr sz="3086" spc="-21" dirty="0"/>
              <a:t>Proactive</a:t>
            </a:r>
            <a:r>
              <a:rPr sz="3086" spc="-244" dirty="0"/>
              <a:t> </a:t>
            </a:r>
            <a:r>
              <a:rPr sz="3086" spc="-37" dirty="0"/>
              <a:t>Planning</a:t>
            </a:r>
            <a:r>
              <a:rPr sz="3086" spc="-239" dirty="0"/>
              <a:t> </a:t>
            </a:r>
            <a:r>
              <a:rPr sz="2926" spc="468" dirty="0"/>
              <a:t>–</a:t>
            </a:r>
            <a:r>
              <a:rPr sz="2926" spc="-202" dirty="0"/>
              <a:t> </a:t>
            </a:r>
            <a:r>
              <a:rPr sz="3086" spc="5" dirty="0"/>
              <a:t>A </a:t>
            </a:r>
            <a:r>
              <a:rPr sz="2926" spc="106" dirty="0"/>
              <a:t>10,000</a:t>
            </a:r>
            <a:r>
              <a:rPr sz="2926" spc="521" dirty="0"/>
              <a:t> </a:t>
            </a:r>
            <a:r>
              <a:rPr sz="3086" spc="-80" dirty="0"/>
              <a:t>Foot</a:t>
            </a:r>
            <a:r>
              <a:rPr sz="3086" spc="-277" dirty="0"/>
              <a:t> </a:t>
            </a:r>
            <a:r>
              <a:rPr sz="3086" spc="-21" dirty="0"/>
              <a:t>View</a:t>
            </a:r>
            <a:endParaRPr sz="3086"/>
          </a:p>
        </p:txBody>
      </p:sp>
      <p:sp>
        <p:nvSpPr>
          <p:cNvPr id="3" name="object 3"/>
          <p:cNvSpPr txBox="1"/>
          <p:nvPr/>
        </p:nvSpPr>
        <p:spPr>
          <a:xfrm>
            <a:off x="1426574" y="1716779"/>
            <a:ext cx="4345107" cy="4218550"/>
          </a:xfrm>
          <a:prstGeom prst="rect">
            <a:avLst/>
          </a:prstGeom>
        </p:spPr>
        <p:txBody>
          <a:bodyPr vert="horz" wrap="square" lIns="0" tIns="16216" rIns="0" bIns="0" rtlCol="0">
            <a:spAutoFit/>
          </a:bodyPr>
          <a:lstStyle/>
          <a:p>
            <a:pPr marL="13513">
              <a:lnSpc>
                <a:spcPts val="3394"/>
              </a:lnSpc>
              <a:spcBef>
                <a:spcPts val="128"/>
              </a:spcBef>
            </a:pPr>
            <a:r>
              <a:rPr sz="3192" spc="-165" dirty="0">
                <a:latin typeface="Microsoft Sans Serif"/>
                <a:cs typeface="Microsoft Sans Serif"/>
              </a:rPr>
              <a:t>The</a:t>
            </a:r>
            <a:r>
              <a:rPr sz="3192" spc="-197" dirty="0">
                <a:latin typeface="Microsoft Sans Serif"/>
                <a:cs typeface="Microsoft Sans Serif"/>
              </a:rPr>
              <a:t> </a:t>
            </a:r>
            <a:r>
              <a:rPr sz="3192" spc="-186" dirty="0">
                <a:latin typeface="Microsoft Sans Serif"/>
                <a:cs typeface="Microsoft Sans Serif"/>
              </a:rPr>
              <a:t>Key</a:t>
            </a:r>
            <a:r>
              <a:rPr sz="3192" spc="-197" dirty="0">
                <a:latin typeface="Microsoft Sans Serif"/>
                <a:cs typeface="Microsoft Sans Serif"/>
              </a:rPr>
              <a:t> </a:t>
            </a:r>
            <a:r>
              <a:rPr sz="3192" spc="-53" dirty="0">
                <a:latin typeface="Microsoft Sans Serif"/>
                <a:cs typeface="Microsoft Sans Serif"/>
              </a:rPr>
              <a:t>to</a:t>
            </a:r>
            <a:r>
              <a:rPr sz="3192" spc="-192" dirty="0">
                <a:latin typeface="Microsoft Sans Serif"/>
                <a:cs typeface="Microsoft Sans Serif"/>
              </a:rPr>
              <a:t> </a:t>
            </a:r>
            <a:r>
              <a:rPr sz="3086" spc="-11" dirty="0">
                <a:latin typeface="Microsoft Sans Serif"/>
                <a:cs typeface="Microsoft Sans Serif"/>
              </a:rPr>
              <a:t>Protecting</a:t>
            </a:r>
            <a:endParaRPr sz="3086" dirty="0">
              <a:latin typeface="Microsoft Sans Serif"/>
              <a:cs typeface="Microsoft Sans Serif"/>
            </a:endParaRPr>
          </a:p>
          <a:p>
            <a:pPr marL="13513" marR="40538">
              <a:lnSpc>
                <a:spcPct val="77100"/>
              </a:lnSpc>
              <a:spcBef>
                <a:spcPts val="435"/>
              </a:spcBef>
            </a:pPr>
            <a:r>
              <a:rPr sz="3192" spc="-106" dirty="0">
                <a:latin typeface="Microsoft Sans Serif"/>
                <a:cs typeface="Microsoft Sans Serif"/>
              </a:rPr>
              <a:t>Assets</a:t>
            </a:r>
            <a:r>
              <a:rPr sz="3192" spc="-170" dirty="0">
                <a:latin typeface="Microsoft Sans Serif"/>
                <a:cs typeface="Microsoft Sans Serif"/>
              </a:rPr>
              <a:t> </a:t>
            </a:r>
            <a:r>
              <a:rPr sz="3192" spc="-144" dirty="0">
                <a:latin typeface="Microsoft Sans Serif"/>
                <a:cs typeface="Microsoft Sans Serif"/>
              </a:rPr>
              <a:t>Before</a:t>
            </a:r>
            <a:r>
              <a:rPr sz="3192" spc="-170" dirty="0">
                <a:latin typeface="Microsoft Sans Serif"/>
                <a:cs typeface="Microsoft Sans Serif"/>
              </a:rPr>
              <a:t> </a:t>
            </a:r>
            <a:r>
              <a:rPr sz="3192" spc="-32" dirty="0">
                <a:latin typeface="Microsoft Sans Serif"/>
                <a:cs typeface="Microsoft Sans Serif"/>
              </a:rPr>
              <a:t>It</a:t>
            </a:r>
            <a:r>
              <a:rPr sz="2926" spc="-32" dirty="0">
                <a:latin typeface="Microsoft Sans Serif"/>
                <a:cs typeface="Microsoft Sans Serif"/>
              </a:rPr>
              <a:t>ʼ</a:t>
            </a:r>
            <a:r>
              <a:rPr sz="3192" spc="-32" dirty="0">
                <a:latin typeface="Microsoft Sans Serif"/>
                <a:cs typeface="Microsoft Sans Serif"/>
              </a:rPr>
              <a:t>s</a:t>
            </a:r>
            <a:r>
              <a:rPr sz="3192" spc="-170" dirty="0">
                <a:latin typeface="Microsoft Sans Serif"/>
                <a:cs typeface="Microsoft Sans Serif"/>
              </a:rPr>
              <a:t> </a:t>
            </a:r>
            <a:r>
              <a:rPr sz="3192" spc="-192" dirty="0">
                <a:latin typeface="Microsoft Sans Serif"/>
                <a:cs typeface="Microsoft Sans Serif"/>
              </a:rPr>
              <a:t>Too </a:t>
            </a:r>
            <a:r>
              <a:rPr sz="3192" spc="-21" dirty="0">
                <a:latin typeface="Microsoft Sans Serif"/>
                <a:cs typeface="Microsoft Sans Serif"/>
              </a:rPr>
              <a:t>Late</a:t>
            </a:r>
            <a:endParaRPr sz="3192" dirty="0">
              <a:latin typeface="Microsoft Sans Serif"/>
              <a:cs typeface="Microsoft Sans Serif"/>
            </a:endParaRPr>
          </a:p>
          <a:p>
            <a:pPr marL="13513">
              <a:spcBef>
                <a:spcPts val="1623"/>
              </a:spcBef>
            </a:pPr>
            <a:r>
              <a:rPr sz="2128" spc="-133" dirty="0">
                <a:latin typeface="Microsoft Sans Serif"/>
                <a:cs typeface="Microsoft Sans Serif"/>
              </a:rPr>
              <a:t>Case</a:t>
            </a:r>
            <a:r>
              <a:rPr sz="2128" spc="-90" dirty="0">
                <a:latin typeface="Microsoft Sans Serif"/>
                <a:cs typeface="Microsoft Sans Serif"/>
              </a:rPr>
              <a:t> </a:t>
            </a:r>
            <a:r>
              <a:rPr sz="2128" spc="-53" dirty="0">
                <a:latin typeface="Microsoft Sans Serif"/>
                <a:cs typeface="Microsoft Sans Serif"/>
              </a:rPr>
              <a:t>Study:</a:t>
            </a:r>
            <a:r>
              <a:rPr sz="2128" spc="-48" dirty="0">
                <a:latin typeface="Microsoft Sans Serif"/>
                <a:cs typeface="Microsoft Sans Serif"/>
              </a:rPr>
              <a:t> </a:t>
            </a:r>
            <a:r>
              <a:rPr sz="2128" spc="-165" dirty="0">
                <a:latin typeface="Microsoft Sans Serif"/>
                <a:cs typeface="Microsoft Sans Serif"/>
              </a:rPr>
              <a:t>Sam</a:t>
            </a:r>
            <a:r>
              <a:rPr sz="2128" spc="-90" dirty="0">
                <a:latin typeface="Microsoft Sans Serif"/>
                <a:cs typeface="Microsoft Sans Serif"/>
              </a:rPr>
              <a:t> </a:t>
            </a:r>
            <a:r>
              <a:rPr sz="2128" spc="-80" dirty="0">
                <a:latin typeface="Microsoft Sans Serif"/>
                <a:cs typeface="Microsoft Sans Serif"/>
              </a:rPr>
              <a:t>&amp;</a:t>
            </a:r>
            <a:r>
              <a:rPr sz="2128" spc="-48" dirty="0">
                <a:latin typeface="Microsoft Sans Serif"/>
                <a:cs typeface="Microsoft Sans Serif"/>
              </a:rPr>
              <a:t> </a:t>
            </a:r>
            <a:r>
              <a:rPr sz="2128" spc="-74" dirty="0">
                <a:latin typeface="Microsoft Sans Serif"/>
                <a:cs typeface="Microsoft Sans Serif"/>
              </a:rPr>
              <a:t>Mariaʼs</a:t>
            </a:r>
            <a:r>
              <a:rPr sz="2128" spc="-90" dirty="0">
                <a:latin typeface="Microsoft Sans Serif"/>
                <a:cs typeface="Microsoft Sans Serif"/>
              </a:rPr>
              <a:t> </a:t>
            </a:r>
            <a:r>
              <a:rPr sz="2128" spc="-11" dirty="0">
                <a:latin typeface="Microsoft Sans Serif"/>
                <a:cs typeface="Microsoft Sans Serif"/>
              </a:rPr>
              <a:t>Dilemma</a:t>
            </a:r>
            <a:endParaRPr sz="2128" dirty="0">
              <a:latin typeface="Microsoft Sans Serif"/>
              <a:cs typeface="Microsoft Sans Serif"/>
            </a:endParaRPr>
          </a:p>
          <a:p>
            <a:pPr>
              <a:spcBef>
                <a:spcPts val="1287"/>
              </a:spcBef>
            </a:pPr>
            <a:endParaRPr sz="2128" dirty="0">
              <a:latin typeface="Microsoft Sans Serif"/>
              <a:cs typeface="Microsoft Sans Serif"/>
            </a:endParaRPr>
          </a:p>
          <a:p>
            <a:pPr marL="274310" marR="49997" indent="-261473">
              <a:lnSpc>
                <a:spcPct val="76600"/>
              </a:lnSpc>
              <a:buClr>
                <a:srgbClr val="333333"/>
              </a:buClr>
              <a:buSzPct val="90322"/>
              <a:buChar char="•"/>
              <a:tabLst>
                <a:tab pos="274310" algn="l"/>
              </a:tabLst>
            </a:pPr>
            <a:r>
              <a:rPr sz="2128" spc="-69" dirty="0">
                <a:latin typeface="Microsoft Sans Serif"/>
                <a:cs typeface="Microsoft Sans Serif"/>
              </a:rPr>
              <a:t>Sam</a:t>
            </a:r>
            <a:r>
              <a:rPr sz="2128" spc="165" dirty="0">
                <a:latin typeface="Microsoft Sans Serif"/>
                <a:cs typeface="Microsoft Sans Serif"/>
              </a:rPr>
              <a:t> </a:t>
            </a:r>
            <a:r>
              <a:rPr sz="2128" dirty="0">
                <a:latin typeface="Microsoft Sans Serif"/>
                <a:cs typeface="Microsoft Sans Serif"/>
              </a:rPr>
              <a:t>72</a:t>
            </a:r>
            <a:r>
              <a:rPr sz="2128" spc="335" dirty="0">
                <a:latin typeface="Microsoft Sans Serif"/>
                <a:cs typeface="Microsoft Sans Serif"/>
              </a:rPr>
              <a:t> </a:t>
            </a:r>
            <a:r>
              <a:rPr sz="2128" spc="-80" dirty="0">
                <a:latin typeface="Microsoft Sans Serif"/>
                <a:cs typeface="Microsoft Sans Serif"/>
              </a:rPr>
              <a:t>&amp;</a:t>
            </a:r>
            <a:r>
              <a:rPr sz="2128" spc="-74" dirty="0">
                <a:latin typeface="Microsoft Sans Serif"/>
                <a:cs typeface="Microsoft Sans Serif"/>
              </a:rPr>
              <a:t> </a:t>
            </a:r>
            <a:r>
              <a:rPr sz="2128" spc="-21" dirty="0">
                <a:latin typeface="Microsoft Sans Serif"/>
                <a:cs typeface="Microsoft Sans Serif"/>
              </a:rPr>
              <a:t>Maria</a:t>
            </a:r>
            <a:r>
              <a:rPr sz="2128" spc="325" dirty="0">
                <a:latin typeface="Microsoft Sans Serif"/>
                <a:cs typeface="Microsoft Sans Serif"/>
              </a:rPr>
              <a:t> </a:t>
            </a:r>
            <a:r>
              <a:rPr sz="2128" spc="-90" dirty="0">
                <a:latin typeface="Microsoft Sans Serif"/>
                <a:cs typeface="Microsoft Sans Serif"/>
              </a:rPr>
              <a:t>71</a:t>
            </a:r>
            <a:r>
              <a:rPr sz="2128" spc="-74" dirty="0">
                <a:latin typeface="Microsoft Sans Serif"/>
                <a:cs typeface="Microsoft Sans Serif"/>
              </a:rPr>
              <a:t> </a:t>
            </a:r>
            <a:r>
              <a:rPr sz="2128" spc="-101" dirty="0">
                <a:latin typeface="Microsoft Sans Serif"/>
                <a:cs typeface="Microsoft Sans Serif"/>
              </a:rPr>
              <a:t>need</a:t>
            </a:r>
            <a:r>
              <a:rPr sz="2128" spc="-117" dirty="0">
                <a:latin typeface="Microsoft Sans Serif"/>
                <a:cs typeface="Microsoft Sans Serif"/>
              </a:rPr>
              <a:t> </a:t>
            </a:r>
            <a:r>
              <a:rPr sz="2128" spc="-64" dirty="0">
                <a:latin typeface="Microsoft Sans Serif"/>
                <a:cs typeface="Microsoft Sans Serif"/>
              </a:rPr>
              <a:t>basic</a:t>
            </a:r>
            <a:r>
              <a:rPr sz="2128" spc="-117" dirty="0">
                <a:latin typeface="Microsoft Sans Serif"/>
                <a:cs typeface="Microsoft Sans Serif"/>
              </a:rPr>
              <a:t> </a:t>
            </a:r>
            <a:r>
              <a:rPr sz="2128" spc="-11" dirty="0">
                <a:latin typeface="Microsoft Sans Serif"/>
                <a:cs typeface="Microsoft Sans Serif"/>
              </a:rPr>
              <a:t>estate planning.</a:t>
            </a:r>
            <a:endParaRPr sz="2128" dirty="0">
              <a:latin typeface="Microsoft Sans Serif"/>
              <a:cs typeface="Microsoft Sans Serif"/>
            </a:endParaRPr>
          </a:p>
          <a:p>
            <a:pPr marL="274310" marR="35809" indent="-261473">
              <a:lnSpc>
                <a:spcPct val="76600"/>
              </a:lnSpc>
              <a:spcBef>
                <a:spcPts val="718"/>
              </a:spcBef>
              <a:buClr>
                <a:srgbClr val="333333"/>
              </a:buClr>
              <a:buSzPct val="90322"/>
              <a:buChar char="•"/>
              <a:tabLst>
                <a:tab pos="274310" algn="l"/>
              </a:tabLst>
            </a:pPr>
            <a:r>
              <a:rPr sz="2128" spc="-80" dirty="0">
                <a:latin typeface="Microsoft Sans Serif"/>
                <a:cs typeface="Microsoft Sans Serif"/>
              </a:rPr>
              <a:t>Maria</a:t>
            </a:r>
            <a:r>
              <a:rPr sz="2128" spc="-27" dirty="0">
                <a:latin typeface="Microsoft Sans Serif"/>
                <a:cs typeface="Microsoft Sans Serif"/>
              </a:rPr>
              <a:t> </a:t>
            </a:r>
            <a:r>
              <a:rPr sz="2128" spc="-96" dirty="0">
                <a:latin typeface="Microsoft Sans Serif"/>
                <a:cs typeface="Microsoft Sans Serif"/>
              </a:rPr>
              <a:t>has</a:t>
            </a:r>
            <a:r>
              <a:rPr sz="2128" spc="-27" dirty="0">
                <a:latin typeface="Microsoft Sans Serif"/>
                <a:cs typeface="Microsoft Sans Serif"/>
              </a:rPr>
              <a:t> </a:t>
            </a:r>
            <a:r>
              <a:rPr sz="2128" spc="-48" dirty="0">
                <a:latin typeface="Microsoft Sans Serif"/>
                <a:cs typeface="Microsoft Sans Serif"/>
              </a:rPr>
              <a:t>early</a:t>
            </a:r>
            <a:r>
              <a:rPr sz="2128" spc="-27" dirty="0">
                <a:latin typeface="Microsoft Sans Serif"/>
                <a:cs typeface="Microsoft Sans Serif"/>
              </a:rPr>
              <a:t> </a:t>
            </a:r>
            <a:r>
              <a:rPr sz="2128" spc="-80" dirty="0">
                <a:latin typeface="Microsoft Sans Serif"/>
                <a:cs typeface="Microsoft Sans Serif"/>
              </a:rPr>
              <a:t>memory</a:t>
            </a:r>
            <a:r>
              <a:rPr sz="2128" spc="-27" dirty="0">
                <a:latin typeface="Microsoft Sans Serif"/>
                <a:cs typeface="Microsoft Sans Serif"/>
              </a:rPr>
              <a:t> </a:t>
            </a:r>
            <a:r>
              <a:rPr sz="2128" dirty="0">
                <a:latin typeface="Microsoft Sans Serif"/>
                <a:cs typeface="Microsoft Sans Serif"/>
              </a:rPr>
              <a:t>loss—</a:t>
            </a:r>
            <a:r>
              <a:rPr sz="2128" spc="-64" dirty="0">
                <a:latin typeface="Microsoft Sans Serif"/>
                <a:cs typeface="Microsoft Sans Serif"/>
              </a:rPr>
              <a:t>could</a:t>
            </a:r>
            <a:r>
              <a:rPr sz="2128" spc="-27" dirty="0">
                <a:latin typeface="Microsoft Sans Serif"/>
                <a:cs typeface="Microsoft Sans Serif"/>
              </a:rPr>
              <a:t> be </a:t>
            </a:r>
            <a:r>
              <a:rPr sz="2128" spc="-11" dirty="0">
                <a:latin typeface="Microsoft Sans Serif"/>
                <a:cs typeface="Microsoft Sans Serif"/>
              </a:rPr>
              <a:t>dementia.</a:t>
            </a:r>
            <a:endParaRPr sz="2128" dirty="0">
              <a:latin typeface="Microsoft Sans Serif"/>
              <a:cs typeface="Microsoft Sans Serif"/>
            </a:endParaRPr>
          </a:p>
          <a:p>
            <a:pPr marL="274310" marR="77699" indent="-261473">
              <a:lnSpc>
                <a:spcPct val="76600"/>
              </a:lnSpc>
              <a:spcBef>
                <a:spcPts val="638"/>
              </a:spcBef>
              <a:buClr>
                <a:srgbClr val="333333"/>
              </a:buClr>
              <a:buSzPct val="90322"/>
              <a:buChar char="•"/>
              <a:tabLst>
                <a:tab pos="274310" algn="l"/>
              </a:tabLst>
            </a:pPr>
            <a:r>
              <a:rPr sz="2128" spc="-165" dirty="0">
                <a:latin typeface="Microsoft Sans Serif"/>
                <a:cs typeface="Microsoft Sans Serif"/>
              </a:rPr>
              <a:t>Sam</a:t>
            </a:r>
            <a:r>
              <a:rPr sz="2128" spc="-80" dirty="0">
                <a:latin typeface="Microsoft Sans Serif"/>
                <a:cs typeface="Microsoft Sans Serif"/>
              </a:rPr>
              <a:t> </a:t>
            </a:r>
            <a:r>
              <a:rPr sz="2128" spc="-64" dirty="0">
                <a:latin typeface="Microsoft Sans Serif"/>
                <a:cs typeface="Microsoft Sans Serif"/>
              </a:rPr>
              <a:t>wants</a:t>
            </a:r>
            <a:r>
              <a:rPr sz="2128" spc="-80" dirty="0">
                <a:latin typeface="Microsoft Sans Serif"/>
                <a:cs typeface="Microsoft Sans Serif"/>
              </a:rPr>
              <a:t> </a:t>
            </a:r>
            <a:r>
              <a:rPr sz="2128" spc="-37" dirty="0">
                <a:latin typeface="Microsoft Sans Serif"/>
                <a:cs typeface="Microsoft Sans Serif"/>
              </a:rPr>
              <a:t>to</a:t>
            </a:r>
            <a:r>
              <a:rPr sz="2128" spc="-80" dirty="0">
                <a:latin typeface="Microsoft Sans Serif"/>
                <a:cs typeface="Microsoft Sans Serif"/>
              </a:rPr>
              <a:t> </a:t>
            </a:r>
            <a:r>
              <a:rPr sz="2128" dirty="0">
                <a:latin typeface="Microsoft Sans Serif"/>
                <a:cs typeface="Microsoft Sans Serif"/>
              </a:rPr>
              <a:t>“get</a:t>
            </a:r>
            <a:r>
              <a:rPr sz="2128" spc="-80" dirty="0">
                <a:latin typeface="Microsoft Sans Serif"/>
                <a:cs typeface="Microsoft Sans Serif"/>
              </a:rPr>
              <a:t> </a:t>
            </a:r>
            <a:r>
              <a:rPr sz="2128" spc="-64" dirty="0">
                <a:latin typeface="Microsoft Sans Serif"/>
                <a:cs typeface="Microsoft Sans Serif"/>
              </a:rPr>
              <a:t>paperwork</a:t>
            </a:r>
            <a:r>
              <a:rPr sz="2128" spc="-80" dirty="0">
                <a:latin typeface="Microsoft Sans Serif"/>
                <a:cs typeface="Microsoft Sans Serif"/>
              </a:rPr>
              <a:t> </a:t>
            </a:r>
            <a:r>
              <a:rPr sz="2128" spc="-53" dirty="0">
                <a:latin typeface="Microsoft Sans Serif"/>
                <a:cs typeface="Microsoft Sans Serif"/>
              </a:rPr>
              <a:t>in</a:t>
            </a:r>
            <a:r>
              <a:rPr sz="2128" spc="-80" dirty="0">
                <a:latin typeface="Microsoft Sans Serif"/>
                <a:cs typeface="Microsoft Sans Serif"/>
              </a:rPr>
              <a:t> </a:t>
            </a:r>
            <a:r>
              <a:rPr sz="2128" spc="-11" dirty="0">
                <a:latin typeface="Microsoft Sans Serif"/>
                <a:cs typeface="Microsoft Sans Serif"/>
              </a:rPr>
              <a:t>order” </a:t>
            </a:r>
            <a:r>
              <a:rPr sz="2128" spc="-48" dirty="0">
                <a:latin typeface="Microsoft Sans Serif"/>
                <a:cs typeface="Microsoft Sans Serif"/>
              </a:rPr>
              <a:t>but</a:t>
            </a:r>
            <a:r>
              <a:rPr sz="2128" spc="-80" dirty="0">
                <a:latin typeface="Microsoft Sans Serif"/>
                <a:cs typeface="Microsoft Sans Serif"/>
              </a:rPr>
              <a:t> </a:t>
            </a:r>
            <a:r>
              <a:rPr sz="2128" spc="-48" dirty="0">
                <a:latin typeface="Microsoft Sans Serif"/>
                <a:cs typeface="Microsoft Sans Serif"/>
              </a:rPr>
              <a:t>hasnʼt</a:t>
            </a:r>
            <a:r>
              <a:rPr sz="2128" spc="-74" dirty="0">
                <a:latin typeface="Microsoft Sans Serif"/>
                <a:cs typeface="Microsoft Sans Serif"/>
              </a:rPr>
              <a:t> </a:t>
            </a:r>
            <a:r>
              <a:rPr sz="2128" spc="-53" dirty="0">
                <a:latin typeface="Microsoft Sans Serif"/>
                <a:cs typeface="Microsoft Sans Serif"/>
              </a:rPr>
              <a:t>thought</a:t>
            </a:r>
            <a:r>
              <a:rPr sz="2128" spc="-80" dirty="0">
                <a:latin typeface="Microsoft Sans Serif"/>
                <a:cs typeface="Microsoft Sans Serif"/>
              </a:rPr>
              <a:t> </a:t>
            </a:r>
            <a:r>
              <a:rPr sz="2128" spc="-74" dirty="0">
                <a:latin typeface="Microsoft Sans Serif"/>
                <a:cs typeface="Microsoft Sans Serif"/>
              </a:rPr>
              <a:t>about </a:t>
            </a:r>
            <a:r>
              <a:rPr sz="2128" spc="-11" dirty="0">
                <a:latin typeface="Microsoft Sans Serif"/>
                <a:cs typeface="Microsoft Sans Serif"/>
              </a:rPr>
              <a:t>Medicaid.</a:t>
            </a:r>
            <a:endParaRPr sz="2128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5472886" cy="68411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04118" y="6283182"/>
            <a:ext cx="195267" cy="229872"/>
          </a:xfrm>
          <a:prstGeom prst="rect">
            <a:avLst/>
          </a:prstGeom>
        </p:spPr>
        <p:txBody>
          <a:bodyPr vert="horz" wrap="square" lIns="0" tIns="16892" rIns="0" bIns="0" rtlCol="0">
            <a:spAutoFit/>
          </a:bodyPr>
          <a:lstStyle/>
          <a:p>
            <a:pPr marL="13513">
              <a:spcBef>
                <a:spcPts val="133"/>
              </a:spcBef>
            </a:pPr>
            <a:r>
              <a:rPr sz="1383" spc="-90" dirty="0">
                <a:latin typeface="Microsoft Sans Serif"/>
                <a:cs typeface="Microsoft Sans Serif"/>
              </a:rPr>
              <a:t>16</a:t>
            </a:r>
            <a:endParaRPr sz="138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74" y="691621"/>
            <a:ext cx="6321522" cy="517281"/>
          </a:xfrm>
          <a:prstGeom prst="rect">
            <a:avLst/>
          </a:prstGeom>
        </p:spPr>
        <p:txBody>
          <a:bodyPr vert="horz" wrap="square" lIns="0" tIns="16216" rIns="0" bIns="0" rtlCol="0" anchor="ctr">
            <a:spAutoFit/>
          </a:bodyPr>
          <a:lstStyle/>
          <a:p>
            <a:pPr marL="13513">
              <a:lnSpc>
                <a:spcPts val="3687"/>
              </a:lnSpc>
              <a:spcBef>
                <a:spcPts val="128"/>
              </a:spcBef>
            </a:pPr>
            <a:r>
              <a:rPr sz="4256" b="1" dirty="0"/>
              <a:t>The Key Opportunity</a:t>
            </a:r>
            <a:endParaRPr sz="4256" b="1" dirty="0">
              <a:latin typeface="Segoe UI Symbol"/>
              <a:cs typeface="Segoe UI 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6611" y="1402005"/>
            <a:ext cx="6486384" cy="3051552"/>
          </a:xfrm>
          <a:prstGeom prst="rect">
            <a:avLst/>
          </a:prstGeom>
        </p:spPr>
        <p:txBody>
          <a:bodyPr vert="horz" wrap="square" lIns="0" tIns="12838" rIns="0" bIns="0" rtlCol="0">
            <a:spAutoFit/>
          </a:bodyPr>
          <a:lstStyle/>
          <a:p>
            <a:pPr marL="499974" indent="-486461">
              <a:lnSpc>
                <a:spcPts val="3772"/>
              </a:lnSpc>
              <a:spcBef>
                <a:spcPts val="101"/>
              </a:spcBef>
              <a:buFont typeface="Arial" panose="020B0604020202020204" pitchFamily="34" charset="0"/>
              <a:buChar char="•"/>
            </a:pPr>
            <a:r>
              <a:rPr lang="en-US" sz="2979" dirty="0"/>
              <a:t>They're still healthy enough to plan</a:t>
            </a:r>
            <a:r>
              <a:rPr sz="2926" dirty="0">
                <a:latin typeface="Microsoft Sans Serif"/>
                <a:cs typeface="Microsoft Sans Serif"/>
              </a:rPr>
              <a:t>—</a:t>
            </a:r>
            <a:r>
              <a:rPr sz="3245" dirty="0">
                <a:latin typeface="Microsoft Sans Serif"/>
                <a:cs typeface="Microsoft Sans Serif"/>
              </a:rPr>
              <a:t>this is the best time</a:t>
            </a:r>
            <a:r>
              <a:rPr sz="2926" dirty="0">
                <a:latin typeface="Microsoft Sans Serif"/>
                <a:cs typeface="Microsoft Sans Serif"/>
              </a:rPr>
              <a:t>!</a:t>
            </a:r>
          </a:p>
          <a:p>
            <a:pPr marL="499974" marR="265525" indent="-486461">
              <a:lnSpc>
                <a:spcPct val="771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sz="3192" dirty="0">
                <a:latin typeface="Microsoft Sans Serif"/>
                <a:cs typeface="Microsoft Sans Serif"/>
              </a:rPr>
              <a:t>With proper asset protection</a:t>
            </a:r>
            <a:r>
              <a:rPr sz="2926" dirty="0">
                <a:latin typeface="Microsoft Sans Serif"/>
                <a:cs typeface="Microsoft Sans Serif"/>
              </a:rPr>
              <a:t>, </a:t>
            </a:r>
            <a:r>
              <a:rPr sz="3192" dirty="0">
                <a:latin typeface="Microsoft Sans Serif"/>
                <a:cs typeface="Microsoft Sans Serif"/>
              </a:rPr>
              <a:t>they can avoid crisis mode later</a:t>
            </a:r>
            <a:r>
              <a:rPr sz="2926" dirty="0">
                <a:latin typeface="Microsoft Sans Serif"/>
                <a:cs typeface="Microsoft Sans Serif"/>
              </a:rPr>
              <a:t>.</a:t>
            </a:r>
          </a:p>
          <a:p>
            <a:pPr marL="499974" marR="5405" indent="-486461">
              <a:lnSpc>
                <a:spcPct val="75000"/>
              </a:lnSpc>
              <a:spcBef>
                <a:spcPts val="718"/>
              </a:spcBef>
              <a:buFont typeface="Arial" panose="020B0604020202020204" pitchFamily="34" charset="0"/>
              <a:buChar char="•"/>
            </a:pPr>
            <a:r>
              <a:rPr sz="3192" dirty="0">
                <a:latin typeface="Microsoft Sans Serif"/>
                <a:cs typeface="Microsoft Sans Serif"/>
              </a:rPr>
              <a:t>A Medicaid plan now means Maria</a:t>
            </a:r>
            <a:r>
              <a:rPr sz="2926" dirty="0">
                <a:latin typeface="Microsoft Sans Serif"/>
                <a:cs typeface="Microsoft Sans Serif"/>
              </a:rPr>
              <a:t>ʼ</a:t>
            </a:r>
            <a:r>
              <a:rPr sz="3192" dirty="0">
                <a:latin typeface="Microsoft Sans Serif"/>
                <a:cs typeface="Microsoft Sans Serif"/>
              </a:rPr>
              <a:t>s care won</a:t>
            </a:r>
            <a:r>
              <a:rPr sz="2926" dirty="0">
                <a:latin typeface="Microsoft Sans Serif"/>
                <a:cs typeface="Microsoft Sans Serif"/>
              </a:rPr>
              <a:t>ʼ</a:t>
            </a:r>
            <a:r>
              <a:rPr sz="3192" dirty="0">
                <a:latin typeface="Microsoft Sans Serif"/>
                <a:cs typeface="Microsoft Sans Serif"/>
              </a:rPr>
              <a:t>t bankrupt Sam</a:t>
            </a:r>
            <a:r>
              <a:rPr sz="2926" dirty="0">
                <a:latin typeface="Microsoft Sans Serif"/>
                <a:cs typeface="Microsoft Sans Serif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2444" y="0"/>
            <a:ext cx="2736442" cy="684110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979937" y="5934626"/>
            <a:ext cx="340360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55"/>
              </a:lnSpc>
            </a:pPr>
            <a:fld id="{81D60167-4931-47E6-BA6A-407CBD079E47}" type="slidenum">
              <a:rPr lang="en-US" spc="-50" smtClean="0"/>
              <a:pPr marL="116205">
                <a:lnSpc>
                  <a:spcPts val="1455"/>
                </a:lnSpc>
              </a:pPr>
              <a:t>9</a:t>
            </a:fld>
            <a:endParaRPr spc="-27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1753</Words>
  <Application>Microsoft Macintosh PowerPoint</Application>
  <PresentationFormat>Widescreen</PresentationFormat>
  <Paragraphs>219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Rubik</vt:lpstr>
      <vt:lpstr>Aptos</vt:lpstr>
      <vt:lpstr>Aptos Display</vt:lpstr>
      <vt:lpstr>Arial</vt:lpstr>
      <vt:lpstr>Calibri</vt:lpstr>
      <vt:lpstr>Microsoft Sans Serif</vt:lpstr>
      <vt:lpstr>Segoe UI Symbol</vt:lpstr>
      <vt:lpstr>Times New Roman</vt:lpstr>
      <vt:lpstr>Office Theme</vt:lpstr>
      <vt:lpstr>PowerPoint Presentation</vt:lpstr>
      <vt:lpstr>Understanding the Big Picture of Medicaid Planning</vt:lpstr>
      <vt:lpstr>What You Need to Know and Why</vt:lpstr>
      <vt:lpstr>PowerPoint Presentation</vt:lpstr>
      <vt:lpstr>Crisis Planning – A 10,000 Foot View</vt:lpstr>
      <vt:lpstr>The Key Challenges</vt:lpstr>
      <vt:lpstr>The Secrets to a Successful Crisis Planning Practice</vt:lpstr>
      <vt:lpstr>Proactive Planning – A 10,000 Foot View</vt:lpstr>
      <vt:lpstr>The Key Opportunity</vt:lpstr>
      <vt:lpstr>Secrets to a Successful Proactive Planning Practice</vt:lpstr>
      <vt:lpstr>The Medicaid Rules – What You Need to Know</vt:lpstr>
      <vt:lpstr>Understanding Federal vs. State-Specific Rules</vt:lpstr>
      <vt:lpstr>How Medicaid Defines Income</vt:lpstr>
      <vt:lpstr>Whose Income Counts?</vt:lpstr>
      <vt:lpstr>Documenting Income for Medicaid Applications</vt:lpstr>
      <vt:lpstr>Medicaid &amp; Post-Eligibility Income Rules</vt:lpstr>
      <vt:lpstr>Spousal Allowance Minimum Monthly Maintenance Needs Allowance - MMMNA → If married, a portion of income may go to the healthy spouse.</vt:lpstr>
      <vt:lpstr>Medicaid Income Calculation Example</vt:lpstr>
      <vt:lpstr>Medicaid Income Limits &amp; Miller Trusts</vt:lpstr>
      <vt:lpstr>Medicaid &amp; Miller Trusts  (Income-Only Trusts)</vt:lpstr>
      <vt:lpstr>The Solution: Miller Trusts</vt:lpstr>
      <vt:lpstr>What is a Miller Trust?  Qualified Income Trust</vt:lpstr>
      <vt:lpstr>Income Limits – Cap vs. Spend Down States</vt:lpstr>
      <vt:lpstr>PowerPoint Presentation</vt:lpstr>
      <vt:lpstr>Miller Trust – Monthly Funding Requirements</vt:lpstr>
      <vt:lpstr>Miller Trust – Best Practices for Setup</vt:lpstr>
      <vt:lpstr>PowerPoint Presentation</vt:lpstr>
      <vt:lpstr>Miller Trust – Tax &amp; Compliance Rules</vt:lpstr>
      <vt:lpstr>Providing the Trustee With Instructions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Todd Whatley</dc:creator>
  <cp:lastModifiedBy>Todd Whatley</cp:lastModifiedBy>
  <cp:revision>3</cp:revision>
  <dcterms:created xsi:type="dcterms:W3CDTF">2025-08-01T17:50:00Z</dcterms:created>
  <dcterms:modified xsi:type="dcterms:W3CDTF">2025-08-03T19:10:13Z</dcterms:modified>
</cp:coreProperties>
</file>