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4.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8.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636" r:id="rId32"/>
    <p:sldId id="334" r:id="rId33"/>
    <p:sldId id="416" r:id="rId34"/>
    <p:sldId id="335" r:id="rId35"/>
    <p:sldId id="336" r:id="rId36"/>
    <p:sldId id="337" r:id="rId37"/>
    <p:sldId id="637" r:id="rId38"/>
    <p:sldId id="417" r:id="rId39"/>
    <p:sldId id="419" r:id="rId40"/>
    <p:sldId id="338" r:id="rId41"/>
    <p:sldId id="420"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635" r:id="rId60"/>
    <p:sldId id="421" r:id="rId61"/>
    <p:sldId id="422" r:id="rId62"/>
    <p:sldId id="423" r:id="rId63"/>
    <p:sldId id="424" r:id="rId64"/>
    <p:sldId id="425" r:id="rId65"/>
    <p:sldId id="426" r:id="rId66"/>
    <p:sldId id="427" r:id="rId67"/>
    <p:sldId id="428" r:id="rId68"/>
    <p:sldId id="429" r:id="rId69"/>
    <p:sldId id="430" r:id="rId70"/>
    <p:sldId id="431" r:id="rId71"/>
    <p:sldId id="433" r:id="rId72"/>
    <p:sldId id="434" r:id="rId73"/>
    <p:sldId id="435" r:id="rId74"/>
    <p:sldId id="436" r:id="rId75"/>
    <p:sldId id="437" r:id="rId76"/>
    <p:sldId id="438" r:id="rId77"/>
    <p:sldId id="439" r:id="rId78"/>
    <p:sldId id="440" r:id="rId79"/>
    <p:sldId id="441" r:id="rId80"/>
    <p:sldId id="44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4" d="100"/>
          <a:sy n="104"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CCC4D-8F65-4696-AD16-4A5292F1E35C}"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A27411E5-4BB7-4E83-B0C2-26B25C29F67F}">
      <dgm:prSet custT="1"/>
      <dgm:spPr/>
      <dgm:t>
        <a:bodyPr/>
        <a:lstStyle/>
        <a:p>
          <a:r>
            <a:rPr lang="en-US" sz="1800" dirty="0"/>
            <a:t>Learn how to legally spend down excess assets to qualify for Medicaid.</a:t>
          </a:r>
        </a:p>
      </dgm:t>
    </dgm:pt>
    <dgm:pt modelId="{5561BF9D-66EE-421D-A2C0-93E70C840162}" type="parTrans" cxnId="{E462DFA9-7CA7-4AB0-B462-A11D7D8C4494}">
      <dgm:prSet/>
      <dgm:spPr/>
      <dgm:t>
        <a:bodyPr/>
        <a:lstStyle/>
        <a:p>
          <a:endParaRPr lang="en-US"/>
        </a:p>
      </dgm:t>
    </dgm:pt>
    <dgm:pt modelId="{4AD00462-2A22-46B7-82F4-F77904D7F710}" type="sibTrans" cxnId="{E462DFA9-7CA7-4AB0-B462-A11D7D8C4494}">
      <dgm:prSet phldrT="1" phldr="0"/>
      <dgm:spPr/>
      <dgm:t>
        <a:bodyPr/>
        <a:lstStyle/>
        <a:p>
          <a:r>
            <a:rPr lang="en-US"/>
            <a:t>1</a:t>
          </a:r>
        </a:p>
      </dgm:t>
    </dgm:pt>
    <dgm:pt modelId="{D8A4935A-4369-45C4-83AB-1350C87102D6}">
      <dgm:prSet/>
      <dgm:spPr/>
      <dgm:t>
        <a:bodyPr/>
        <a:lstStyle/>
        <a:p>
          <a:r>
            <a:rPr lang="en-US" dirty="0"/>
            <a:t>Understand how to protect assets for the community spouse.</a:t>
          </a:r>
        </a:p>
      </dgm:t>
    </dgm:pt>
    <dgm:pt modelId="{6A072D8A-7E2F-4A5D-8431-BF8796E623C9}" type="parTrans" cxnId="{B15885B2-46E3-4235-B0FE-1CFE0EA19ADD}">
      <dgm:prSet/>
      <dgm:spPr/>
      <dgm:t>
        <a:bodyPr/>
        <a:lstStyle/>
        <a:p>
          <a:endParaRPr lang="en-US"/>
        </a:p>
      </dgm:t>
    </dgm:pt>
    <dgm:pt modelId="{2AECE542-08B6-42F2-80C6-B6696BCD7E00}" type="sibTrans" cxnId="{B15885B2-46E3-4235-B0FE-1CFE0EA19ADD}">
      <dgm:prSet phldrT="2" phldr="0"/>
      <dgm:spPr/>
      <dgm:t>
        <a:bodyPr/>
        <a:lstStyle/>
        <a:p>
          <a:r>
            <a:rPr lang="en-US"/>
            <a:t>2</a:t>
          </a:r>
        </a:p>
      </dgm:t>
    </dgm:pt>
    <dgm:pt modelId="{26DFDCDF-A605-45F4-8E7C-E348E98F4475}">
      <dgm:prSet/>
      <dgm:spPr/>
      <dgm:t>
        <a:bodyPr/>
        <a:lstStyle/>
        <a:p>
          <a:r>
            <a:rPr lang="en-US"/>
            <a:t>Master Medicaid-compliant annuities for spousal planning.</a:t>
          </a:r>
        </a:p>
      </dgm:t>
    </dgm:pt>
    <dgm:pt modelId="{67A1ECE0-4F5F-4AEA-8BAD-12A7BECADFE0}" type="parTrans" cxnId="{5B5515C9-322C-4993-BA4F-AD49045D8CAE}">
      <dgm:prSet/>
      <dgm:spPr/>
      <dgm:t>
        <a:bodyPr/>
        <a:lstStyle/>
        <a:p>
          <a:endParaRPr lang="en-US"/>
        </a:p>
      </dgm:t>
    </dgm:pt>
    <dgm:pt modelId="{6BEB1990-5BDA-4E6A-9875-81D86ECF1177}" type="sibTrans" cxnId="{5B5515C9-322C-4993-BA4F-AD49045D8CAE}">
      <dgm:prSet phldrT="3" phldr="0"/>
      <dgm:spPr/>
      <dgm:t>
        <a:bodyPr/>
        <a:lstStyle/>
        <a:p>
          <a:r>
            <a:rPr lang="en-US"/>
            <a:t>3</a:t>
          </a:r>
        </a:p>
      </dgm:t>
    </dgm:pt>
    <dgm:pt modelId="{99B9C757-BA6E-C345-9D3A-CD78CE015BAF}" type="pres">
      <dgm:prSet presAssocID="{750CCC4D-8F65-4696-AD16-4A5292F1E35C}" presName="Name0" presStyleCnt="0">
        <dgm:presLayoutVars>
          <dgm:animLvl val="lvl"/>
          <dgm:resizeHandles val="exact"/>
        </dgm:presLayoutVars>
      </dgm:prSet>
      <dgm:spPr/>
    </dgm:pt>
    <dgm:pt modelId="{60EA0C72-FBDF-6342-A783-F90CEE98205F}" type="pres">
      <dgm:prSet presAssocID="{A27411E5-4BB7-4E83-B0C2-26B25C29F67F}" presName="compositeNode" presStyleCnt="0">
        <dgm:presLayoutVars>
          <dgm:bulletEnabled val="1"/>
        </dgm:presLayoutVars>
      </dgm:prSet>
      <dgm:spPr/>
    </dgm:pt>
    <dgm:pt modelId="{55020E1A-DAC7-4740-B58C-85967A77A3B1}" type="pres">
      <dgm:prSet presAssocID="{A27411E5-4BB7-4E83-B0C2-26B25C29F67F}" presName="bgRect" presStyleLbl="bgAccFollowNode1" presStyleIdx="0" presStyleCnt="3"/>
      <dgm:spPr/>
    </dgm:pt>
    <dgm:pt modelId="{3766CF3C-75D6-AC42-B1F1-B407E874A13E}" type="pres">
      <dgm:prSet presAssocID="{4AD00462-2A22-46B7-82F4-F77904D7F710}" presName="sibTransNodeCircle" presStyleLbl="alignNode1" presStyleIdx="0" presStyleCnt="6">
        <dgm:presLayoutVars>
          <dgm:chMax val="0"/>
          <dgm:bulletEnabled/>
        </dgm:presLayoutVars>
      </dgm:prSet>
      <dgm:spPr/>
    </dgm:pt>
    <dgm:pt modelId="{ECA42004-82CC-4042-89F5-651CCFD45D74}" type="pres">
      <dgm:prSet presAssocID="{A27411E5-4BB7-4E83-B0C2-26B25C29F67F}" presName="bottomLine" presStyleLbl="alignNode1" presStyleIdx="1" presStyleCnt="6">
        <dgm:presLayoutVars/>
      </dgm:prSet>
      <dgm:spPr/>
    </dgm:pt>
    <dgm:pt modelId="{EA0C38BC-D2E2-B34D-BCFE-B4FB98500F89}" type="pres">
      <dgm:prSet presAssocID="{A27411E5-4BB7-4E83-B0C2-26B25C29F67F}" presName="nodeText" presStyleLbl="bgAccFollowNode1" presStyleIdx="0" presStyleCnt="3">
        <dgm:presLayoutVars>
          <dgm:bulletEnabled val="1"/>
        </dgm:presLayoutVars>
      </dgm:prSet>
      <dgm:spPr/>
    </dgm:pt>
    <dgm:pt modelId="{6194FC60-CB1A-BB4C-BA36-B91EE021867B}" type="pres">
      <dgm:prSet presAssocID="{4AD00462-2A22-46B7-82F4-F77904D7F710}" presName="sibTrans" presStyleCnt="0"/>
      <dgm:spPr/>
    </dgm:pt>
    <dgm:pt modelId="{8280DA09-9106-3D4F-93C8-8F5CD2D7FEC9}" type="pres">
      <dgm:prSet presAssocID="{D8A4935A-4369-45C4-83AB-1350C87102D6}" presName="compositeNode" presStyleCnt="0">
        <dgm:presLayoutVars>
          <dgm:bulletEnabled val="1"/>
        </dgm:presLayoutVars>
      </dgm:prSet>
      <dgm:spPr/>
    </dgm:pt>
    <dgm:pt modelId="{640296D1-9FEE-5342-AB7E-243A20443F2F}" type="pres">
      <dgm:prSet presAssocID="{D8A4935A-4369-45C4-83AB-1350C87102D6}" presName="bgRect" presStyleLbl="bgAccFollowNode1" presStyleIdx="1" presStyleCnt="3"/>
      <dgm:spPr/>
    </dgm:pt>
    <dgm:pt modelId="{553E7A8E-651B-234A-A144-D4B35852B0B5}" type="pres">
      <dgm:prSet presAssocID="{2AECE542-08B6-42F2-80C6-B6696BCD7E00}" presName="sibTransNodeCircle" presStyleLbl="alignNode1" presStyleIdx="2" presStyleCnt="6">
        <dgm:presLayoutVars>
          <dgm:chMax val="0"/>
          <dgm:bulletEnabled/>
        </dgm:presLayoutVars>
      </dgm:prSet>
      <dgm:spPr/>
    </dgm:pt>
    <dgm:pt modelId="{D6557EE9-F044-8743-B9C9-D98D5AC73388}" type="pres">
      <dgm:prSet presAssocID="{D8A4935A-4369-45C4-83AB-1350C87102D6}" presName="bottomLine" presStyleLbl="alignNode1" presStyleIdx="3" presStyleCnt="6">
        <dgm:presLayoutVars/>
      </dgm:prSet>
      <dgm:spPr/>
    </dgm:pt>
    <dgm:pt modelId="{4B255F37-F3AD-AE46-AC2C-EB71DA0F9E7B}" type="pres">
      <dgm:prSet presAssocID="{D8A4935A-4369-45C4-83AB-1350C87102D6}" presName="nodeText" presStyleLbl="bgAccFollowNode1" presStyleIdx="1" presStyleCnt="3">
        <dgm:presLayoutVars>
          <dgm:bulletEnabled val="1"/>
        </dgm:presLayoutVars>
      </dgm:prSet>
      <dgm:spPr/>
    </dgm:pt>
    <dgm:pt modelId="{1D71FA95-6147-674B-8522-8DC3DF06E6E2}" type="pres">
      <dgm:prSet presAssocID="{2AECE542-08B6-42F2-80C6-B6696BCD7E00}" presName="sibTrans" presStyleCnt="0"/>
      <dgm:spPr/>
    </dgm:pt>
    <dgm:pt modelId="{8D568312-4652-D246-B2AE-74F1B3E87C4F}" type="pres">
      <dgm:prSet presAssocID="{26DFDCDF-A605-45F4-8E7C-E348E98F4475}" presName="compositeNode" presStyleCnt="0">
        <dgm:presLayoutVars>
          <dgm:bulletEnabled val="1"/>
        </dgm:presLayoutVars>
      </dgm:prSet>
      <dgm:spPr/>
    </dgm:pt>
    <dgm:pt modelId="{34329FC3-D6B7-B447-93F1-36879D89D0C7}" type="pres">
      <dgm:prSet presAssocID="{26DFDCDF-A605-45F4-8E7C-E348E98F4475}" presName="bgRect" presStyleLbl="bgAccFollowNode1" presStyleIdx="2" presStyleCnt="3"/>
      <dgm:spPr/>
    </dgm:pt>
    <dgm:pt modelId="{54F4431E-326C-A845-8F90-5C049E236394}" type="pres">
      <dgm:prSet presAssocID="{6BEB1990-5BDA-4E6A-9875-81D86ECF1177}" presName="sibTransNodeCircle" presStyleLbl="alignNode1" presStyleIdx="4" presStyleCnt="6">
        <dgm:presLayoutVars>
          <dgm:chMax val="0"/>
          <dgm:bulletEnabled/>
        </dgm:presLayoutVars>
      </dgm:prSet>
      <dgm:spPr/>
    </dgm:pt>
    <dgm:pt modelId="{D80ABB6F-1DE0-844E-A644-26CB351C5B28}" type="pres">
      <dgm:prSet presAssocID="{26DFDCDF-A605-45F4-8E7C-E348E98F4475}" presName="bottomLine" presStyleLbl="alignNode1" presStyleIdx="5" presStyleCnt="6">
        <dgm:presLayoutVars/>
      </dgm:prSet>
      <dgm:spPr/>
    </dgm:pt>
    <dgm:pt modelId="{DFFFF11D-674F-FC40-97F0-AC490B2D1DF0}" type="pres">
      <dgm:prSet presAssocID="{26DFDCDF-A605-45F4-8E7C-E348E98F4475}" presName="nodeText" presStyleLbl="bgAccFollowNode1" presStyleIdx="2" presStyleCnt="3">
        <dgm:presLayoutVars>
          <dgm:bulletEnabled val="1"/>
        </dgm:presLayoutVars>
      </dgm:prSet>
      <dgm:spPr/>
    </dgm:pt>
  </dgm:ptLst>
  <dgm:cxnLst>
    <dgm:cxn modelId="{C4872909-2685-BC41-B9B2-7B0798D84ADD}" type="presOf" srcId="{750CCC4D-8F65-4696-AD16-4A5292F1E35C}" destId="{99B9C757-BA6E-C345-9D3A-CD78CE015BAF}" srcOrd="0" destOrd="0" presId="urn:microsoft.com/office/officeart/2016/7/layout/BasicLinearProcessNumbered"/>
    <dgm:cxn modelId="{346E7450-011B-B04F-A55C-59715F8C697A}" type="presOf" srcId="{4AD00462-2A22-46B7-82F4-F77904D7F710}" destId="{3766CF3C-75D6-AC42-B1F1-B407E874A13E}" srcOrd="0" destOrd="0" presId="urn:microsoft.com/office/officeart/2016/7/layout/BasicLinearProcessNumbered"/>
    <dgm:cxn modelId="{F90F295E-DE24-5E41-B645-9EF2D5B193F2}" type="presOf" srcId="{D8A4935A-4369-45C4-83AB-1350C87102D6}" destId="{640296D1-9FEE-5342-AB7E-243A20443F2F}" srcOrd="0" destOrd="0" presId="urn:microsoft.com/office/officeart/2016/7/layout/BasicLinearProcessNumbered"/>
    <dgm:cxn modelId="{8993F796-D9CB-1246-88C8-152DBC2BACD6}" type="presOf" srcId="{A27411E5-4BB7-4E83-B0C2-26B25C29F67F}" destId="{55020E1A-DAC7-4740-B58C-85967A77A3B1}" srcOrd="0" destOrd="0" presId="urn:microsoft.com/office/officeart/2016/7/layout/BasicLinearProcessNumbered"/>
    <dgm:cxn modelId="{E462DFA9-7CA7-4AB0-B462-A11D7D8C4494}" srcId="{750CCC4D-8F65-4696-AD16-4A5292F1E35C}" destId="{A27411E5-4BB7-4E83-B0C2-26B25C29F67F}" srcOrd="0" destOrd="0" parTransId="{5561BF9D-66EE-421D-A2C0-93E70C840162}" sibTransId="{4AD00462-2A22-46B7-82F4-F77904D7F710}"/>
    <dgm:cxn modelId="{B15885B2-46E3-4235-B0FE-1CFE0EA19ADD}" srcId="{750CCC4D-8F65-4696-AD16-4A5292F1E35C}" destId="{D8A4935A-4369-45C4-83AB-1350C87102D6}" srcOrd="1" destOrd="0" parTransId="{6A072D8A-7E2F-4A5D-8431-BF8796E623C9}" sibTransId="{2AECE542-08B6-42F2-80C6-B6696BCD7E00}"/>
    <dgm:cxn modelId="{68D5F0BC-BE29-DA42-BFD5-101BD472C433}" type="presOf" srcId="{26DFDCDF-A605-45F4-8E7C-E348E98F4475}" destId="{DFFFF11D-674F-FC40-97F0-AC490B2D1DF0}" srcOrd="1" destOrd="0" presId="urn:microsoft.com/office/officeart/2016/7/layout/BasicLinearProcessNumbered"/>
    <dgm:cxn modelId="{6EB9B7BD-F3FF-FF4E-9C28-076641E5690F}" type="presOf" srcId="{6BEB1990-5BDA-4E6A-9875-81D86ECF1177}" destId="{54F4431E-326C-A845-8F90-5C049E236394}" srcOrd="0" destOrd="0" presId="urn:microsoft.com/office/officeart/2016/7/layout/BasicLinearProcessNumbered"/>
    <dgm:cxn modelId="{5B5515C9-322C-4993-BA4F-AD49045D8CAE}" srcId="{750CCC4D-8F65-4696-AD16-4A5292F1E35C}" destId="{26DFDCDF-A605-45F4-8E7C-E348E98F4475}" srcOrd="2" destOrd="0" parTransId="{67A1ECE0-4F5F-4AEA-8BAD-12A7BECADFE0}" sibTransId="{6BEB1990-5BDA-4E6A-9875-81D86ECF1177}"/>
    <dgm:cxn modelId="{515415E9-2BDF-D244-B165-86CBBACEC51A}" type="presOf" srcId="{A27411E5-4BB7-4E83-B0C2-26B25C29F67F}" destId="{EA0C38BC-D2E2-B34D-BCFE-B4FB98500F89}" srcOrd="1" destOrd="0" presId="urn:microsoft.com/office/officeart/2016/7/layout/BasicLinearProcessNumbered"/>
    <dgm:cxn modelId="{E376A5F1-3D4D-544C-A989-C4440308D766}" type="presOf" srcId="{2AECE542-08B6-42F2-80C6-B6696BCD7E00}" destId="{553E7A8E-651B-234A-A144-D4B35852B0B5}" srcOrd="0" destOrd="0" presId="urn:microsoft.com/office/officeart/2016/7/layout/BasicLinearProcessNumbered"/>
    <dgm:cxn modelId="{747692F3-7629-9E4E-BA9A-710C117BD356}" type="presOf" srcId="{D8A4935A-4369-45C4-83AB-1350C87102D6}" destId="{4B255F37-F3AD-AE46-AC2C-EB71DA0F9E7B}" srcOrd="1" destOrd="0" presId="urn:microsoft.com/office/officeart/2016/7/layout/BasicLinearProcessNumbered"/>
    <dgm:cxn modelId="{B19F55F9-30AA-B44F-98D6-5FC3C1FA2B65}" type="presOf" srcId="{26DFDCDF-A605-45F4-8E7C-E348E98F4475}" destId="{34329FC3-D6B7-B447-93F1-36879D89D0C7}" srcOrd="0" destOrd="0" presId="urn:microsoft.com/office/officeart/2016/7/layout/BasicLinearProcessNumbered"/>
    <dgm:cxn modelId="{2E00FC88-1A47-3C45-80E7-E77EB416801E}" type="presParOf" srcId="{99B9C757-BA6E-C345-9D3A-CD78CE015BAF}" destId="{60EA0C72-FBDF-6342-A783-F90CEE98205F}" srcOrd="0" destOrd="0" presId="urn:microsoft.com/office/officeart/2016/7/layout/BasicLinearProcessNumbered"/>
    <dgm:cxn modelId="{8E57469B-5E15-D944-9D29-D23C09F13898}" type="presParOf" srcId="{60EA0C72-FBDF-6342-A783-F90CEE98205F}" destId="{55020E1A-DAC7-4740-B58C-85967A77A3B1}" srcOrd="0" destOrd="0" presId="urn:microsoft.com/office/officeart/2016/7/layout/BasicLinearProcessNumbered"/>
    <dgm:cxn modelId="{DF3CE3D2-811B-534F-A738-0C1D6ABD5394}" type="presParOf" srcId="{60EA0C72-FBDF-6342-A783-F90CEE98205F}" destId="{3766CF3C-75D6-AC42-B1F1-B407E874A13E}" srcOrd="1" destOrd="0" presId="urn:microsoft.com/office/officeart/2016/7/layout/BasicLinearProcessNumbered"/>
    <dgm:cxn modelId="{22CE848A-90E2-8648-8231-020773268298}" type="presParOf" srcId="{60EA0C72-FBDF-6342-A783-F90CEE98205F}" destId="{ECA42004-82CC-4042-89F5-651CCFD45D74}" srcOrd="2" destOrd="0" presId="urn:microsoft.com/office/officeart/2016/7/layout/BasicLinearProcessNumbered"/>
    <dgm:cxn modelId="{D2D9DAEC-EABC-3245-86EF-E7421E153706}" type="presParOf" srcId="{60EA0C72-FBDF-6342-A783-F90CEE98205F}" destId="{EA0C38BC-D2E2-B34D-BCFE-B4FB98500F89}" srcOrd="3" destOrd="0" presId="urn:microsoft.com/office/officeart/2016/7/layout/BasicLinearProcessNumbered"/>
    <dgm:cxn modelId="{108C21B5-7DE4-3C45-A29D-5D3AFB598E25}" type="presParOf" srcId="{99B9C757-BA6E-C345-9D3A-CD78CE015BAF}" destId="{6194FC60-CB1A-BB4C-BA36-B91EE021867B}" srcOrd="1" destOrd="0" presId="urn:microsoft.com/office/officeart/2016/7/layout/BasicLinearProcessNumbered"/>
    <dgm:cxn modelId="{B39D3300-2F1D-7A42-9D5A-B2CA6A800BC1}" type="presParOf" srcId="{99B9C757-BA6E-C345-9D3A-CD78CE015BAF}" destId="{8280DA09-9106-3D4F-93C8-8F5CD2D7FEC9}" srcOrd="2" destOrd="0" presId="urn:microsoft.com/office/officeart/2016/7/layout/BasicLinearProcessNumbered"/>
    <dgm:cxn modelId="{A8CB35FB-4FE6-0446-9488-E11A0F270405}" type="presParOf" srcId="{8280DA09-9106-3D4F-93C8-8F5CD2D7FEC9}" destId="{640296D1-9FEE-5342-AB7E-243A20443F2F}" srcOrd="0" destOrd="0" presId="urn:microsoft.com/office/officeart/2016/7/layout/BasicLinearProcessNumbered"/>
    <dgm:cxn modelId="{1C9301B8-61FE-CC40-B1C3-31A1BFAB6D08}" type="presParOf" srcId="{8280DA09-9106-3D4F-93C8-8F5CD2D7FEC9}" destId="{553E7A8E-651B-234A-A144-D4B35852B0B5}" srcOrd="1" destOrd="0" presId="urn:microsoft.com/office/officeart/2016/7/layout/BasicLinearProcessNumbered"/>
    <dgm:cxn modelId="{989109A4-C283-7747-9C98-2872743B5BD7}" type="presParOf" srcId="{8280DA09-9106-3D4F-93C8-8F5CD2D7FEC9}" destId="{D6557EE9-F044-8743-B9C9-D98D5AC73388}" srcOrd="2" destOrd="0" presId="urn:microsoft.com/office/officeart/2016/7/layout/BasicLinearProcessNumbered"/>
    <dgm:cxn modelId="{13E66E79-308E-8C48-B584-14E2DC43007C}" type="presParOf" srcId="{8280DA09-9106-3D4F-93C8-8F5CD2D7FEC9}" destId="{4B255F37-F3AD-AE46-AC2C-EB71DA0F9E7B}" srcOrd="3" destOrd="0" presId="urn:microsoft.com/office/officeart/2016/7/layout/BasicLinearProcessNumbered"/>
    <dgm:cxn modelId="{99A35626-FD5A-A942-BA6B-BC2035180BD0}" type="presParOf" srcId="{99B9C757-BA6E-C345-9D3A-CD78CE015BAF}" destId="{1D71FA95-6147-674B-8522-8DC3DF06E6E2}" srcOrd="3" destOrd="0" presId="urn:microsoft.com/office/officeart/2016/7/layout/BasicLinearProcessNumbered"/>
    <dgm:cxn modelId="{35164E99-7C62-7B48-8732-FA87686B53F2}" type="presParOf" srcId="{99B9C757-BA6E-C345-9D3A-CD78CE015BAF}" destId="{8D568312-4652-D246-B2AE-74F1B3E87C4F}" srcOrd="4" destOrd="0" presId="urn:microsoft.com/office/officeart/2016/7/layout/BasicLinearProcessNumbered"/>
    <dgm:cxn modelId="{A32F2BF6-BC11-3742-B9CE-5A8147AC4C09}" type="presParOf" srcId="{8D568312-4652-D246-B2AE-74F1B3E87C4F}" destId="{34329FC3-D6B7-B447-93F1-36879D89D0C7}" srcOrd="0" destOrd="0" presId="urn:microsoft.com/office/officeart/2016/7/layout/BasicLinearProcessNumbered"/>
    <dgm:cxn modelId="{E03F653E-A6EF-AB4B-A491-DD9DAE03EBF0}" type="presParOf" srcId="{8D568312-4652-D246-B2AE-74F1B3E87C4F}" destId="{54F4431E-326C-A845-8F90-5C049E236394}" srcOrd="1" destOrd="0" presId="urn:microsoft.com/office/officeart/2016/7/layout/BasicLinearProcessNumbered"/>
    <dgm:cxn modelId="{893B5B9E-2297-8145-B652-89A81BF4181B}" type="presParOf" srcId="{8D568312-4652-D246-B2AE-74F1B3E87C4F}" destId="{D80ABB6F-1DE0-844E-A644-26CB351C5B28}" srcOrd="2" destOrd="0" presId="urn:microsoft.com/office/officeart/2016/7/layout/BasicLinearProcessNumbered"/>
    <dgm:cxn modelId="{8DD95C3A-B44C-A04B-ABFD-9368F92C9DB7}" type="presParOf" srcId="{8D568312-4652-D246-B2AE-74F1B3E87C4F}" destId="{DFFFF11D-674F-FC40-97F0-AC490B2D1DF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E54FD-0E79-4247-BB5C-0E30D12BFF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3B89CED-B772-4502-A533-738D04E340D1}">
      <dgm:prSet/>
      <dgm:spPr/>
      <dgm:t>
        <a:bodyPr/>
        <a:lstStyle/>
        <a:p>
          <a:r>
            <a:rPr lang="en-US" dirty="0"/>
            <a:t>John, age 75, needs Medicaid.  He and his wife have $100,000 in excess assets.</a:t>
          </a:r>
        </a:p>
      </dgm:t>
    </dgm:pt>
    <dgm:pt modelId="{7167FAC0-9C1D-49EF-8EB0-7D67682171DF}" type="parTrans" cxnId="{631CD0BE-320E-4FC8-93E1-D7E6FC9A46C7}">
      <dgm:prSet/>
      <dgm:spPr/>
      <dgm:t>
        <a:bodyPr/>
        <a:lstStyle/>
        <a:p>
          <a:endParaRPr lang="en-US"/>
        </a:p>
      </dgm:t>
    </dgm:pt>
    <dgm:pt modelId="{2025E17F-72D7-416A-B9A4-08B62660C23D}" type="sibTrans" cxnId="{631CD0BE-320E-4FC8-93E1-D7E6FC9A46C7}">
      <dgm:prSet/>
      <dgm:spPr/>
      <dgm:t>
        <a:bodyPr/>
        <a:lstStyle/>
        <a:p>
          <a:endParaRPr lang="en-US"/>
        </a:p>
      </dgm:t>
    </dgm:pt>
    <dgm:pt modelId="{65D1D289-4A5C-4D84-A221-67FF8A51F376}">
      <dgm:prSet/>
      <dgm:spPr/>
      <dgm:t>
        <a:bodyPr/>
        <a:lstStyle/>
        <a:p>
          <a:r>
            <a:rPr lang="en-US" dirty="0"/>
            <a:t>He purchases a 5-year immediate annuity paying $1,667/month.</a:t>
          </a:r>
        </a:p>
      </dgm:t>
    </dgm:pt>
    <dgm:pt modelId="{8F7FA72D-E84C-4591-87A8-E8F2E8E11C44}" type="parTrans" cxnId="{A4E687F7-45A1-404D-BF5C-BD159F2A1ADB}">
      <dgm:prSet/>
      <dgm:spPr/>
      <dgm:t>
        <a:bodyPr/>
        <a:lstStyle/>
        <a:p>
          <a:endParaRPr lang="en-US"/>
        </a:p>
      </dgm:t>
    </dgm:pt>
    <dgm:pt modelId="{2271CCE6-C33A-4F5E-96BB-A3B523A492EB}" type="sibTrans" cxnId="{A4E687F7-45A1-404D-BF5C-BD159F2A1ADB}">
      <dgm:prSet/>
      <dgm:spPr/>
      <dgm:t>
        <a:bodyPr/>
        <a:lstStyle/>
        <a:p>
          <a:endParaRPr lang="en-US"/>
        </a:p>
      </dgm:t>
    </dgm:pt>
    <dgm:pt modelId="{E1FFB6D8-46F6-4593-A18C-553FEFF738CA}">
      <dgm:prSet/>
      <dgm:spPr/>
      <dgm:t>
        <a:bodyPr/>
        <a:lstStyle/>
        <a:p>
          <a:r>
            <a:rPr lang="en-US"/>
            <a:t>The annuity is irrevocable, has equal payments, and names the state as the beneficiary.</a:t>
          </a:r>
        </a:p>
      </dgm:t>
    </dgm:pt>
    <dgm:pt modelId="{2CACBD8D-7135-4F15-9443-CC6146A5B477}" type="parTrans" cxnId="{A4420DD0-2F27-4D7E-8D0C-E9615950C888}">
      <dgm:prSet/>
      <dgm:spPr/>
      <dgm:t>
        <a:bodyPr/>
        <a:lstStyle/>
        <a:p>
          <a:endParaRPr lang="en-US"/>
        </a:p>
      </dgm:t>
    </dgm:pt>
    <dgm:pt modelId="{5D52E4AE-F652-47DC-A2EF-655B25B04217}" type="sibTrans" cxnId="{A4420DD0-2F27-4D7E-8D0C-E9615950C888}">
      <dgm:prSet/>
      <dgm:spPr/>
      <dgm:t>
        <a:bodyPr/>
        <a:lstStyle/>
        <a:p>
          <a:endParaRPr lang="en-US"/>
        </a:p>
      </dgm:t>
    </dgm:pt>
    <dgm:pt modelId="{47BCD49F-02F7-46B3-87D4-39CEFC9C3F58}">
      <dgm:prSet/>
      <dgm:spPr/>
      <dgm:t>
        <a:bodyPr/>
        <a:lstStyle/>
        <a:p>
          <a:r>
            <a:rPr lang="en-US"/>
            <a:t>Result: Medicaid accepts the annuity, allowing John to qualify immediately.</a:t>
          </a:r>
        </a:p>
      </dgm:t>
    </dgm:pt>
    <dgm:pt modelId="{ED847B37-6CD2-4965-B5C6-179E668D3481}" type="parTrans" cxnId="{84986808-BA76-482E-B6FD-7A4C1B1A1E97}">
      <dgm:prSet/>
      <dgm:spPr/>
      <dgm:t>
        <a:bodyPr/>
        <a:lstStyle/>
        <a:p>
          <a:endParaRPr lang="en-US"/>
        </a:p>
      </dgm:t>
    </dgm:pt>
    <dgm:pt modelId="{6DF3D46A-3237-430D-8F4F-4F6DA0FCCAA9}" type="sibTrans" cxnId="{84986808-BA76-482E-B6FD-7A4C1B1A1E97}">
      <dgm:prSet/>
      <dgm:spPr/>
      <dgm:t>
        <a:bodyPr/>
        <a:lstStyle/>
        <a:p>
          <a:endParaRPr lang="en-US"/>
        </a:p>
      </dgm:t>
    </dgm:pt>
    <dgm:pt modelId="{BD143768-CD67-1645-9443-3D2C01E1A14E}" type="pres">
      <dgm:prSet presAssocID="{549E54FD-0E79-4247-BB5C-0E30D12BFF65}" presName="vert0" presStyleCnt="0">
        <dgm:presLayoutVars>
          <dgm:dir/>
          <dgm:animOne val="branch"/>
          <dgm:animLvl val="lvl"/>
        </dgm:presLayoutVars>
      </dgm:prSet>
      <dgm:spPr/>
    </dgm:pt>
    <dgm:pt modelId="{5842FBA7-BF95-224D-93DE-9D414A6F98CC}" type="pres">
      <dgm:prSet presAssocID="{73B89CED-B772-4502-A533-738D04E340D1}" presName="thickLine" presStyleLbl="alignNode1" presStyleIdx="0" presStyleCnt="4"/>
      <dgm:spPr/>
    </dgm:pt>
    <dgm:pt modelId="{CFEDA830-6DA2-6440-967E-24C5FDBA924F}" type="pres">
      <dgm:prSet presAssocID="{73B89CED-B772-4502-A533-738D04E340D1}" presName="horz1" presStyleCnt="0"/>
      <dgm:spPr/>
    </dgm:pt>
    <dgm:pt modelId="{7CA63915-9F28-104E-B41F-0401B272B081}" type="pres">
      <dgm:prSet presAssocID="{73B89CED-B772-4502-A533-738D04E340D1}" presName="tx1" presStyleLbl="revTx" presStyleIdx="0" presStyleCnt="4"/>
      <dgm:spPr/>
    </dgm:pt>
    <dgm:pt modelId="{657A9079-DF4F-1A46-A484-2A8BE5DABC8B}" type="pres">
      <dgm:prSet presAssocID="{73B89CED-B772-4502-A533-738D04E340D1}" presName="vert1" presStyleCnt="0"/>
      <dgm:spPr/>
    </dgm:pt>
    <dgm:pt modelId="{5EAF393C-0D8C-144E-9C08-74CAC5A3E1B3}" type="pres">
      <dgm:prSet presAssocID="{65D1D289-4A5C-4D84-A221-67FF8A51F376}" presName="thickLine" presStyleLbl="alignNode1" presStyleIdx="1" presStyleCnt="4"/>
      <dgm:spPr/>
    </dgm:pt>
    <dgm:pt modelId="{1CD006D2-FB10-2747-AAED-CA0BE77E70A1}" type="pres">
      <dgm:prSet presAssocID="{65D1D289-4A5C-4D84-A221-67FF8A51F376}" presName="horz1" presStyleCnt="0"/>
      <dgm:spPr/>
    </dgm:pt>
    <dgm:pt modelId="{BA5640A3-A6AB-F549-B785-839AFCB7EF8D}" type="pres">
      <dgm:prSet presAssocID="{65D1D289-4A5C-4D84-A221-67FF8A51F376}" presName="tx1" presStyleLbl="revTx" presStyleIdx="1" presStyleCnt="4"/>
      <dgm:spPr/>
    </dgm:pt>
    <dgm:pt modelId="{7663221D-C9F4-1247-8941-D53E571DA905}" type="pres">
      <dgm:prSet presAssocID="{65D1D289-4A5C-4D84-A221-67FF8A51F376}" presName="vert1" presStyleCnt="0"/>
      <dgm:spPr/>
    </dgm:pt>
    <dgm:pt modelId="{B9551559-A107-F847-8167-D7BEA8D3239B}" type="pres">
      <dgm:prSet presAssocID="{E1FFB6D8-46F6-4593-A18C-553FEFF738CA}" presName="thickLine" presStyleLbl="alignNode1" presStyleIdx="2" presStyleCnt="4"/>
      <dgm:spPr/>
    </dgm:pt>
    <dgm:pt modelId="{E1676991-22BB-3344-92C9-6480158BDCCE}" type="pres">
      <dgm:prSet presAssocID="{E1FFB6D8-46F6-4593-A18C-553FEFF738CA}" presName="horz1" presStyleCnt="0"/>
      <dgm:spPr/>
    </dgm:pt>
    <dgm:pt modelId="{1CF08865-1044-B349-B1C6-50DA5DCCA533}" type="pres">
      <dgm:prSet presAssocID="{E1FFB6D8-46F6-4593-A18C-553FEFF738CA}" presName="tx1" presStyleLbl="revTx" presStyleIdx="2" presStyleCnt="4"/>
      <dgm:spPr/>
    </dgm:pt>
    <dgm:pt modelId="{A33C0627-83A5-E848-8186-5C6FC5F85D6A}" type="pres">
      <dgm:prSet presAssocID="{E1FFB6D8-46F6-4593-A18C-553FEFF738CA}" presName="vert1" presStyleCnt="0"/>
      <dgm:spPr/>
    </dgm:pt>
    <dgm:pt modelId="{CD58D0F9-47D8-CD45-86F3-E100942F346A}" type="pres">
      <dgm:prSet presAssocID="{47BCD49F-02F7-46B3-87D4-39CEFC9C3F58}" presName="thickLine" presStyleLbl="alignNode1" presStyleIdx="3" presStyleCnt="4"/>
      <dgm:spPr/>
    </dgm:pt>
    <dgm:pt modelId="{F8D197FD-2D26-7648-BD49-58E1F87C63DA}" type="pres">
      <dgm:prSet presAssocID="{47BCD49F-02F7-46B3-87D4-39CEFC9C3F58}" presName="horz1" presStyleCnt="0"/>
      <dgm:spPr/>
    </dgm:pt>
    <dgm:pt modelId="{892B523E-C3F5-6B48-9D96-E37DB3E294E1}" type="pres">
      <dgm:prSet presAssocID="{47BCD49F-02F7-46B3-87D4-39CEFC9C3F58}" presName="tx1" presStyleLbl="revTx" presStyleIdx="3" presStyleCnt="4"/>
      <dgm:spPr/>
    </dgm:pt>
    <dgm:pt modelId="{4F45897D-1070-DE45-BE3A-0161CF8FBD97}" type="pres">
      <dgm:prSet presAssocID="{47BCD49F-02F7-46B3-87D4-39CEFC9C3F58}" presName="vert1" presStyleCnt="0"/>
      <dgm:spPr/>
    </dgm:pt>
  </dgm:ptLst>
  <dgm:cxnLst>
    <dgm:cxn modelId="{0A572F01-7B07-0745-8CDB-29F4CBE271C3}" type="presOf" srcId="{65D1D289-4A5C-4D84-A221-67FF8A51F376}" destId="{BA5640A3-A6AB-F549-B785-839AFCB7EF8D}" srcOrd="0" destOrd="0" presId="urn:microsoft.com/office/officeart/2008/layout/LinedList"/>
    <dgm:cxn modelId="{402E4506-6CDA-984F-AC30-0C25056A3019}" type="presOf" srcId="{73B89CED-B772-4502-A533-738D04E340D1}" destId="{7CA63915-9F28-104E-B41F-0401B272B081}" srcOrd="0" destOrd="0" presId="urn:microsoft.com/office/officeart/2008/layout/LinedList"/>
    <dgm:cxn modelId="{84986808-BA76-482E-B6FD-7A4C1B1A1E97}" srcId="{549E54FD-0E79-4247-BB5C-0E30D12BFF65}" destId="{47BCD49F-02F7-46B3-87D4-39CEFC9C3F58}" srcOrd="3" destOrd="0" parTransId="{ED847B37-6CD2-4965-B5C6-179E668D3481}" sibTransId="{6DF3D46A-3237-430D-8F4F-4F6DA0FCCAA9}"/>
    <dgm:cxn modelId="{35AC715B-C390-6149-A4C6-619C19593B54}" type="presOf" srcId="{E1FFB6D8-46F6-4593-A18C-553FEFF738CA}" destId="{1CF08865-1044-B349-B1C6-50DA5DCCA533}" srcOrd="0" destOrd="0" presId="urn:microsoft.com/office/officeart/2008/layout/LinedList"/>
    <dgm:cxn modelId="{1A7C0267-BCDC-6F41-80C9-190B4002CC07}" type="presOf" srcId="{47BCD49F-02F7-46B3-87D4-39CEFC9C3F58}" destId="{892B523E-C3F5-6B48-9D96-E37DB3E294E1}" srcOrd="0" destOrd="0" presId="urn:microsoft.com/office/officeart/2008/layout/LinedList"/>
    <dgm:cxn modelId="{631CD0BE-320E-4FC8-93E1-D7E6FC9A46C7}" srcId="{549E54FD-0E79-4247-BB5C-0E30D12BFF65}" destId="{73B89CED-B772-4502-A533-738D04E340D1}" srcOrd="0" destOrd="0" parTransId="{7167FAC0-9C1D-49EF-8EB0-7D67682171DF}" sibTransId="{2025E17F-72D7-416A-B9A4-08B62660C23D}"/>
    <dgm:cxn modelId="{A4420DD0-2F27-4D7E-8D0C-E9615950C888}" srcId="{549E54FD-0E79-4247-BB5C-0E30D12BFF65}" destId="{E1FFB6D8-46F6-4593-A18C-553FEFF738CA}" srcOrd="2" destOrd="0" parTransId="{2CACBD8D-7135-4F15-9443-CC6146A5B477}" sibTransId="{5D52E4AE-F652-47DC-A2EF-655B25B04217}"/>
    <dgm:cxn modelId="{2FAC50DB-BBD9-CE48-A9CB-2006294B9AAA}" type="presOf" srcId="{549E54FD-0E79-4247-BB5C-0E30D12BFF65}" destId="{BD143768-CD67-1645-9443-3D2C01E1A14E}" srcOrd="0" destOrd="0" presId="urn:microsoft.com/office/officeart/2008/layout/LinedList"/>
    <dgm:cxn modelId="{A4E687F7-45A1-404D-BF5C-BD159F2A1ADB}" srcId="{549E54FD-0E79-4247-BB5C-0E30D12BFF65}" destId="{65D1D289-4A5C-4D84-A221-67FF8A51F376}" srcOrd="1" destOrd="0" parTransId="{8F7FA72D-E84C-4591-87A8-E8F2E8E11C44}" sibTransId="{2271CCE6-C33A-4F5E-96BB-A3B523A492EB}"/>
    <dgm:cxn modelId="{BA4D7028-7282-5B41-9DD5-2B02BDE9570E}" type="presParOf" srcId="{BD143768-CD67-1645-9443-3D2C01E1A14E}" destId="{5842FBA7-BF95-224D-93DE-9D414A6F98CC}" srcOrd="0" destOrd="0" presId="urn:microsoft.com/office/officeart/2008/layout/LinedList"/>
    <dgm:cxn modelId="{C250AD30-0EDE-074B-BDA5-B846D4E64DEA}" type="presParOf" srcId="{BD143768-CD67-1645-9443-3D2C01E1A14E}" destId="{CFEDA830-6DA2-6440-967E-24C5FDBA924F}" srcOrd="1" destOrd="0" presId="urn:microsoft.com/office/officeart/2008/layout/LinedList"/>
    <dgm:cxn modelId="{A66CDE26-64F1-4640-840A-42015643100C}" type="presParOf" srcId="{CFEDA830-6DA2-6440-967E-24C5FDBA924F}" destId="{7CA63915-9F28-104E-B41F-0401B272B081}" srcOrd="0" destOrd="0" presId="urn:microsoft.com/office/officeart/2008/layout/LinedList"/>
    <dgm:cxn modelId="{D3CABC24-7922-424D-9BFD-766760A04347}" type="presParOf" srcId="{CFEDA830-6DA2-6440-967E-24C5FDBA924F}" destId="{657A9079-DF4F-1A46-A484-2A8BE5DABC8B}" srcOrd="1" destOrd="0" presId="urn:microsoft.com/office/officeart/2008/layout/LinedList"/>
    <dgm:cxn modelId="{FF6D7399-DEAF-2649-A527-918322B88CFD}" type="presParOf" srcId="{BD143768-CD67-1645-9443-3D2C01E1A14E}" destId="{5EAF393C-0D8C-144E-9C08-74CAC5A3E1B3}" srcOrd="2" destOrd="0" presId="urn:microsoft.com/office/officeart/2008/layout/LinedList"/>
    <dgm:cxn modelId="{A4E836DB-ACA2-8445-A42C-9EFBA5603B72}" type="presParOf" srcId="{BD143768-CD67-1645-9443-3D2C01E1A14E}" destId="{1CD006D2-FB10-2747-AAED-CA0BE77E70A1}" srcOrd="3" destOrd="0" presId="urn:microsoft.com/office/officeart/2008/layout/LinedList"/>
    <dgm:cxn modelId="{7E1D5369-6551-994D-A533-6441CA228D29}" type="presParOf" srcId="{1CD006D2-FB10-2747-AAED-CA0BE77E70A1}" destId="{BA5640A3-A6AB-F549-B785-839AFCB7EF8D}" srcOrd="0" destOrd="0" presId="urn:microsoft.com/office/officeart/2008/layout/LinedList"/>
    <dgm:cxn modelId="{0A47951B-76BA-6845-97E1-ACAEAFB70EAB}" type="presParOf" srcId="{1CD006D2-FB10-2747-AAED-CA0BE77E70A1}" destId="{7663221D-C9F4-1247-8941-D53E571DA905}" srcOrd="1" destOrd="0" presId="urn:microsoft.com/office/officeart/2008/layout/LinedList"/>
    <dgm:cxn modelId="{1F09CC1F-FED2-C34D-93D3-748F6F4CC03D}" type="presParOf" srcId="{BD143768-CD67-1645-9443-3D2C01E1A14E}" destId="{B9551559-A107-F847-8167-D7BEA8D3239B}" srcOrd="4" destOrd="0" presId="urn:microsoft.com/office/officeart/2008/layout/LinedList"/>
    <dgm:cxn modelId="{072D4B03-DA23-FE49-B98D-F5AE4A7754F0}" type="presParOf" srcId="{BD143768-CD67-1645-9443-3D2C01E1A14E}" destId="{E1676991-22BB-3344-92C9-6480158BDCCE}" srcOrd="5" destOrd="0" presId="urn:microsoft.com/office/officeart/2008/layout/LinedList"/>
    <dgm:cxn modelId="{377C5AA2-4E24-5548-9CC7-195A72384385}" type="presParOf" srcId="{E1676991-22BB-3344-92C9-6480158BDCCE}" destId="{1CF08865-1044-B349-B1C6-50DA5DCCA533}" srcOrd="0" destOrd="0" presId="urn:microsoft.com/office/officeart/2008/layout/LinedList"/>
    <dgm:cxn modelId="{762E72DD-1F04-1244-93CD-9DE249308C0C}" type="presParOf" srcId="{E1676991-22BB-3344-92C9-6480158BDCCE}" destId="{A33C0627-83A5-E848-8186-5C6FC5F85D6A}" srcOrd="1" destOrd="0" presId="urn:microsoft.com/office/officeart/2008/layout/LinedList"/>
    <dgm:cxn modelId="{BBDA875A-B1BB-424A-8B09-D58883E6D40A}" type="presParOf" srcId="{BD143768-CD67-1645-9443-3D2C01E1A14E}" destId="{CD58D0F9-47D8-CD45-86F3-E100942F346A}" srcOrd="6" destOrd="0" presId="urn:microsoft.com/office/officeart/2008/layout/LinedList"/>
    <dgm:cxn modelId="{6444BBB0-FAAC-354F-86CD-575CC13F24E2}" type="presParOf" srcId="{BD143768-CD67-1645-9443-3D2C01E1A14E}" destId="{F8D197FD-2D26-7648-BD49-58E1F87C63DA}" srcOrd="7" destOrd="0" presId="urn:microsoft.com/office/officeart/2008/layout/LinedList"/>
    <dgm:cxn modelId="{970861D5-DEE1-BA40-9635-3805776D3958}" type="presParOf" srcId="{F8D197FD-2D26-7648-BD49-58E1F87C63DA}" destId="{892B523E-C3F5-6B48-9D96-E37DB3E294E1}" srcOrd="0" destOrd="0" presId="urn:microsoft.com/office/officeart/2008/layout/LinedList"/>
    <dgm:cxn modelId="{05F00544-268F-B74F-A95C-36698EA7487A}" type="presParOf" srcId="{F8D197FD-2D26-7648-BD49-58E1F87C63DA}" destId="{4F45897D-1070-DE45-BE3A-0161CF8FBD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CEE95-6AB6-4556-9DDA-4D9963FA65B2}"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EE9752F2-5E05-4BA2-A908-83E8D758294A}">
      <dgm:prSet/>
      <dgm:spPr/>
      <dgm:t>
        <a:bodyPr/>
        <a:lstStyle/>
        <a:p>
          <a:r>
            <a:rPr lang="en-US"/>
            <a:t>Learn how Medicaid treats promissory notes.</a:t>
          </a:r>
        </a:p>
      </dgm:t>
    </dgm:pt>
    <dgm:pt modelId="{B66F0786-88B4-4C0E-A43C-7B5F6D15E756}" type="parTrans" cxnId="{02591B0E-3992-4BB6-9476-5A4E4482979F}">
      <dgm:prSet/>
      <dgm:spPr/>
      <dgm:t>
        <a:bodyPr/>
        <a:lstStyle/>
        <a:p>
          <a:endParaRPr lang="en-US"/>
        </a:p>
      </dgm:t>
    </dgm:pt>
    <dgm:pt modelId="{83182990-1E2B-40C6-AF09-DB8F28F8378E}" type="sibTrans" cxnId="{02591B0E-3992-4BB6-9476-5A4E4482979F}">
      <dgm:prSet phldrT="1" phldr="0"/>
      <dgm:spPr/>
      <dgm:t>
        <a:bodyPr/>
        <a:lstStyle/>
        <a:p>
          <a:r>
            <a:rPr lang="en-US"/>
            <a:t>1</a:t>
          </a:r>
        </a:p>
      </dgm:t>
    </dgm:pt>
    <dgm:pt modelId="{3FDA4909-CC08-4F3F-9041-DC0ADC48693F}">
      <dgm:prSet/>
      <dgm:spPr/>
      <dgm:t>
        <a:bodyPr/>
        <a:lstStyle/>
        <a:p>
          <a:r>
            <a:rPr lang="en-US"/>
            <a:t>Understand how to structure a Medicaid-compliant note.</a:t>
          </a:r>
        </a:p>
      </dgm:t>
    </dgm:pt>
    <dgm:pt modelId="{F3380E28-FD45-46C6-80E0-C5A451F65F4D}" type="parTrans" cxnId="{0958AF48-8459-4739-B18F-97D737445595}">
      <dgm:prSet/>
      <dgm:spPr/>
      <dgm:t>
        <a:bodyPr/>
        <a:lstStyle/>
        <a:p>
          <a:endParaRPr lang="en-US"/>
        </a:p>
      </dgm:t>
    </dgm:pt>
    <dgm:pt modelId="{167D77D5-9CB4-48B2-8908-8BD792F1B598}" type="sibTrans" cxnId="{0958AF48-8459-4739-B18F-97D737445595}">
      <dgm:prSet phldrT="2" phldr="0"/>
      <dgm:spPr/>
      <dgm:t>
        <a:bodyPr/>
        <a:lstStyle/>
        <a:p>
          <a:r>
            <a:rPr lang="en-US"/>
            <a:t>2</a:t>
          </a:r>
        </a:p>
      </dgm:t>
    </dgm:pt>
    <dgm:pt modelId="{21B8F1E2-B57C-414A-AE17-7522C6A57C2F}">
      <dgm:prSet/>
      <dgm:spPr/>
      <dgm:t>
        <a:bodyPr/>
        <a:lstStyle/>
        <a:p>
          <a:r>
            <a:rPr lang="en-US"/>
            <a:t>Master the gifting + promissory note strategy for single and married clients.</a:t>
          </a:r>
        </a:p>
      </dgm:t>
    </dgm:pt>
    <dgm:pt modelId="{64964D55-E1F9-41D8-B101-3C457BF380BF}" type="parTrans" cxnId="{8B8276EA-080D-49EC-B30A-EC9587543C3F}">
      <dgm:prSet/>
      <dgm:spPr/>
      <dgm:t>
        <a:bodyPr/>
        <a:lstStyle/>
        <a:p>
          <a:endParaRPr lang="en-US"/>
        </a:p>
      </dgm:t>
    </dgm:pt>
    <dgm:pt modelId="{84D23C90-6D4B-40D9-9043-88F27FBCEFC4}" type="sibTrans" cxnId="{8B8276EA-080D-49EC-B30A-EC9587543C3F}">
      <dgm:prSet phldrT="3" phldr="0"/>
      <dgm:spPr/>
      <dgm:t>
        <a:bodyPr/>
        <a:lstStyle/>
        <a:p>
          <a:r>
            <a:rPr lang="en-US"/>
            <a:t>3</a:t>
          </a:r>
        </a:p>
      </dgm:t>
    </dgm:pt>
    <dgm:pt modelId="{77469ECF-7285-9C43-972E-FBF34026AB78}" type="pres">
      <dgm:prSet presAssocID="{C68CEE95-6AB6-4556-9DDA-4D9963FA65B2}" presName="Name0" presStyleCnt="0">
        <dgm:presLayoutVars>
          <dgm:animLvl val="lvl"/>
          <dgm:resizeHandles val="exact"/>
        </dgm:presLayoutVars>
      </dgm:prSet>
      <dgm:spPr/>
    </dgm:pt>
    <dgm:pt modelId="{6AE21DCD-914C-624D-89D1-B22BA8AEF598}" type="pres">
      <dgm:prSet presAssocID="{EE9752F2-5E05-4BA2-A908-83E8D758294A}" presName="compositeNode" presStyleCnt="0">
        <dgm:presLayoutVars>
          <dgm:bulletEnabled val="1"/>
        </dgm:presLayoutVars>
      </dgm:prSet>
      <dgm:spPr/>
    </dgm:pt>
    <dgm:pt modelId="{F0A83B25-6B04-C347-90EE-0C64D74651A6}" type="pres">
      <dgm:prSet presAssocID="{EE9752F2-5E05-4BA2-A908-83E8D758294A}" presName="bgRect" presStyleLbl="bgAccFollowNode1" presStyleIdx="0" presStyleCnt="3"/>
      <dgm:spPr/>
    </dgm:pt>
    <dgm:pt modelId="{6BF327DB-0754-664D-ABEC-71D648F269B4}" type="pres">
      <dgm:prSet presAssocID="{83182990-1E2B-40C6-AF09-DB8F28F8378E}" presName="sibTransNodeCircle" presStyleLbl="alignNode1" presStyleIdx="0" presStyleCnt="6">
        <dgm:presLayoutVars>
          <dgm:chMax val="0"/>
          <dgm:bulletEnabled/>
        </dgm:presLayoutVars>
      </dgm:prSet>
      <dgm:spPr/>
    </dgm:pt>
    <dgm:pt modelId="{BFCD5B65-4CFE-814D-BAC5-40BE420425E6}" type="pres">
      <dgm:prSet presAssocID="{EE9752F2-5E05-4BA2-A908-83E8D758294A}" presName="bottomLine" presStyleLbl="alignNode1" presStyleIdx="1" presStyleCnt="6">
        <dgm:presLayoutVars/>
      </dgm:prSet>
      <dgm:spPr/>
    </dgm:pt>
    <dgm:pt modelId="{F163D472-77D3-C541-9DAC-0AFBFECC7EA7}" type="pres">
      <dgm:prSet presAssocID="{EE9752F2-5E05-4BA2-A908-83E8D758294A}" presName="nodeText" presStyleLbl="bgAccFollowNode1" presStyleIdx="0" presStyleCnt="3">
        <dgm:presLayoutVars>
          <dgm:bulletEnabled val="1"/>
        </dgm:presLayoutVars>
      </dgm:prSet>
      <dgm:spPr/>
    </dgm:pt>
    <dgm:pt modelId="{08BB1E65-30B0-8140-9EB5-E33D56F43049}" type="pres">
      <dgm:prSet presAssocID="{83182990-1E2B-40C6-AF09-DB8F28F8378E}" presName="sibTrans" presStyleCnt="0"/>
      <dgm:spPr/>
    </dgm:pt>
    <dgm:pt modelId="{A2B9BE46-47B9-D941-99D8-3F4ABCA8C681}" type="pres">
      <dgm:prSet presAssocID="{3FDA4909-CC08-4F3F-9041-DC0ADC48693F}" presName="compositeNode" presStyleCnt="0">
        <dgm:presLayoutVars>
          <dgm:bulletEnabled val="1"/>
        </dgm:presLayoutVars>
      </dgm:prSet>
      <dgm:spPr/>
    </dgm:pt>
    <dgm:pt modelId="{C4702EA1-E963-6348-ACEC-514D037CC87C}" type="pres">
      <dgm:prSet presAssocID="{3FDA4909-CC08-4F3F-9041-DC0ADC48693F}" presName="bgRect" presStyleLbl="bgAccFollowNode1" presStyleIdx="1" presStyleCnt="3"/>
      <dgm:spPr/>
    </dgm:pt>
    <dgm:pt modelId="{4EC18F3F-7692-7C4F-8C26-20CC321B39B6}" type="pres">
      <dgm:prSet presAssocID="{167D77D5-9CB4-48B2-8908-8BD792F1B598}" presName="sibTransNodeCircle" presStyleLbl="alignNode1" presStyleIdx="2" presStyleCnt="6">
        <dgm:presLayoutVars>
          <dgm:chMax val="0"/>
          <dgm:bulletEnabled/>
        </dgm:presLayoutVars>
      </dgm:prSet>
      <dgm:spPr/>
    </dgm:pt>
    <dgm:pt modelId="{AF93FC42-CD63-0549-A665-9ADE9BB54F04}" type="pres">
      <dgm:prSet presAssocID="{3FDA4909-CC08-4F3F-9041-DC0ADC48693F}" presName="bottomLine" presStyleLbl="alignNode1" presStyleIdx="3" presStyleCnt="6">
        <dgm:presLayoutVars/>
      </dgm:prSet>
      <dgm:spPr/>
    </dgm:pt>
    <dgm:pt modelId="{5C8E110E-26F7-BC4E-949C-8D1564C9A655}" type="pres">
      <dgm:prSet presAssocID="{3FDA4909-CC08-4F3F-9041-DC0ADC48693F}" presName="nodeText" presStyleLbl="bgAccFollowNode1" presStyleIdx="1" presStyleCnt="3">
        <dgm:presLayoutVars>
          <dgm:bulletEnabled val="1"/>
        </dgm:presLayoutVars>
      </dgm:prSet>
      <dgm:spPr/>
    </dgm:pt>
    <dgm:pt modelId="{E1A0B1DF-2CCD-7041-B858-3D059C047A48}" type="pres">
      <dgm:prSet presAssocID="{167D77D5-9CB4-48B2-8908-8BD792F1B598}" presName="sibTrans" presStyleCnt="0"/>
      <dgm:spPr/>
    </dgm:pt>
    <dgm:pt modelId="{0091EF5A-93C2-8246-871F-C538E86B38CF}" type="pres">
      <dgm:prSet presAssocID="{21B8F1E2-B57C-414A-AE17-7522C6A57C2F}" presName="compositeNode" presStyleCnt="0">
        <dgm:presLayoutVars>
          <dgm:bulletEnabled val="1"/>
        </dgm:presLayoutVars>
      </dgm:prSet>
      <dgm:spPr/>
    </dgm:pt>
    <dgm:pt modelId="{06881181-D4CF-0341-8D44-67211D8B06DC}" type="pres">
      <dgm:prSet presAssocID="{21B8F1E2-B57C-414A-AE17-7522C6A57C2F}" presName="bgRect" presStyleLbl="bgAccFollowNode1" presStyleIdx="2" presStyleCnt="3"/>
      <dgm:spPr/>
    </dgm:pt>
    <dgm:pt modelId="{496CFDB9-AEFB-544B-833A-AB341489DE1F}" type="pres">
      <dgm:prSet presAssocID="{84D23C90-6D4B-40D9-9043-88F27FBCEFC4}" presName="sibTransNodeCircle" presStyleLbl="alignNode1" presStyleIdx="4" presStyleCnt="6">
        <dgm:presLayoutVars>
          <dgm:chMax val="0"/>
          <dgm:bulletEnabled/>
        </dgm:presLayoutVars>
      </dgm:prSet>
      <dgm:spPr/>
    </dgm:pt>
    <dgm:pt modelId="{6C14B073-29AE-2D46-82C2-4DB75F6A75E1}" type="pres">
      <dgm:prSet presAssocID="{21B8F1E2-B57C-414A-AE17-7522C6A57C2F}" presName="bottomLine" presStyleLbl="alignNode1" presStyleIdx="5" presStyleCnt="6">
        <dgm:presLayoutVars/>
      </dgm:prSet>
      <dgm:spPr/>
    </dgm:pt>
    <dgm:pt modelId="{71072246-89EA-9446-B8EC-09DD88E7C526}" type="pres">
      <dgm:prSet presAssocID="{21B8F1E2-B57C-414A-AE17-7522C6A57C2F}" presName="nodeText" presStyleLbl="bgAccFollowNode1" presStyleIdx="2" presStyleCnt="3">
        <dgm:presLayoutVars>
          <dgm:bulletEnabled val="1"/>
        </dgm:presLayoutVars>
      </dgm:prSet>
      <dgm:spPr/>
    </dgm:pt>
  </dgm:ptLst>
  <dgm:cxnLst>
    <dgm:cxn modelId="{27B17B02-FFCA-1A43-95C4-486C36153852}" type="presOf" srcId="{21B8F1E2-B57C-414A-AE17-7522C6A57C2F}" destId="{06881181-D4CF-0341-8D44-67211D8B06DC}" srcOrd="0" destOrd="0" presId="urn:microsoft.com/office/officeart/2016/7/layout/BasicLinearProcessNumbered"/>
    <dgm:cxn modelId="{921C9503-5E5E-684B-A2ED-BA44A7B4F965}" type="presOf" srcId="{3FDA4909-CC08-4F3F-9041-DC0ADC48693F}" destId="{5C8E110E-26F7-BC4E-949C-8D1564C9A655}" srcOrd="1" destOrd="0" presId="urn:microsoft.com/office/officeart/2016/7/layout/BasicLinearProcessNumbered"/>
    <dgm:cxn modelId="{02591B0E-3992-4BB6-9476-5A4E4482979F}" srcId="{C68CEE95-6AB6-4556-9DDA-4D9963FA65B2}" destId="{EE9752F2-5E05-4BA2-A908-83E8D758294A}" srcOrd="0" destOrd="0" parTransId="{B66F0786-88B4-4C0E-A43C-7B5F6D15E756}" sibTransId="{83182990-1E2B-40C6-AF09-DB8F28F8378E}"/>
    <dgm:cxn modelId="{BDA69233-E8F1-2547-B8D3-6E46FE83EBB2}" type="presOf" srcId="{C68CEE95-6AB6-4556-9DDA-4D9963FA65B2}" destId="{77469ECF-7285-9C43-972E-FBF34026AB78}" srcOrd="0" destOrd="0" presId="urn:microsoft.com/office/officeart/2016/7/layout/BasicLinearProcessNumbered"/>
    <dgm:cxn modelId="{B3C28136-B2BB-754D-BAFE-F455D603855F}" type="presOf" srcId="{84D23C90-6D4B-40D9-9043-88F27FBCEFC4}" destId="{496CFDB9-AEFB-544B-833A-AB341489DE1F}" srcOrd="0" destOrd="0" presId="urn:microsoft.com/office/officeart/2016/7/layout/BasicLinearProcessNumbered"/>
    <dgm:cxn modelId="{56C7D145-455F-1C40-A470-BA553174FB4C}" type="presOf" srcId="{3FDA4909-CC08-4F3F-9041-DC0ADC48693F}" destId="{C4702EA1-E963-6348-ACEC-514D037CC87C}" srcOrd="0" destOrd="0" presId="urn:microsoft.com/office/officeart/2016/7/layout/BasicLinearProcessNumbered"/>
    <dgm:cxn modelId="{0958AF48-8459-4739-B18F-97D737445595}" srcId="{C68CEE95-6AB6-4556-9DDA-4D9963FA65B2}" destId="{3FDA4909-CC08-4F3F-9041-DC0ADC48693F}" srcOrd="1" destOrd="0" parTransId="{F3380E28-FD45-46C6-80E0-C5A451F65F4D}" sibTransId="{167D77D5-9CB4-48B2-8908-8BD792F1B598}"/>
    <dgm:cxn modelId="{B9A8325A-2066-314D-B530-80D88AB2DC93}" type="presOf" srcId="{167D77D5-9CB4-48B2-8908-8BD792F1B598}" destId="{4EC18F3F-7692-7C4F-8C26-20CC321B39B6}" srcOrd="0" destOrd="0" presId="urn:microsoft.com/office/officeart/2016/7/layout/BasicLinearProcessNumbered"/>
    <dgm:cxn modelId="{816D4C6C-911C-3047-8CD5-967921DFEAFA}" type="presOf" srcId="{EE9752F2-5E05-4BA2-A908-83E8D758294A}" destId="{F163D472-77D3-C541-9DAC-0AFBFECC7EA7}" srcOrd="1" destOrd="0" presId="urn:microsoft.com/office/officeart/2016/7/layout/BasicLinearProcessNumbered"/>
    <dgm:cxn modelId="{F8F34FA1-4BC3-6B4D-A07F-832211E96DDD}" type="presOf" srcId="{83182990-1E2B-40C6-AF09-DB8F28F8378E}" destId="{6BF327DB-0754-664D-ABEC-71D648F269B4}" srcOrd="0" destOrd="0" presId="urn:microsoft.com/office/officeart/2016/7/layout/BasicLinearProcessNumbered"/>
    <dgm:cxn modelId="{EDC3DCB8-A466-C341-82CC-3AC33FFA5968}" type="presOf" srcId="{EE9752F2-5E05-4BA2-A908-83E8D758294A}" destId="{F0A83B25-6B04-C347-90EE-0C64D74651A6}" srcOrd="0" destOrd="0" presId="urn:microsoft.com/office/officeart/2016/7/layout/BasicLinearProcessNumbered"/>
    <dgm:cxn modelId="{8B8276EA-080D-49EC-B30A-EC9587543C3F}" srcId="{C68CEE95-6AB6-4556-9DDA-4D9963FA65B2}" destId="{21B8F1E2-B57C-414A-AE17-7522C6A57C2F}" srcOrd="2" destOrd="0" parTransId="{64964D55-E1F9-41D8-B101-3C457BF380BF}" sibTransId="{84D23C90-6D4B-40D9-9043-88F27FBCEFC4}"/>
    <dgm:cxn modelId="{D8A8E7FC-8059-1347-8F2C-B078C239F4D5}" type="presOf" srcId="{21B8F1E2-B57C-414A-AE17-7522C6A57C2F}" destId="{71072246-89EA-9446-B8EC-09DD88E7C526}" srcOrd="1" destOrd="0" presId="urn:microsoft.com/office/officeart/2016/7/layout/BasicLinearProcessNumbered"/>
    <dgm:cxn modelId="{5C51A1E9-9AD5-0040-868F-110B6BF70B6F}" type="presParOf" srcId="{77469ECF-7285-9C43-972E-FBF34026AB78}" destId="{6AE21DCD-914C-624D-89D1-B22BA8AEF598}" srcOrd="0" destOrd="0" presId="urn:microsoft.com/office/officeart/2016/7/layout/BasicLinearProcessNumbered"/>
    <dgm:cxn modelId="{9FAF7065-8614-BA4B-8268-8E3C659E693A}" type="presParOf" srcId="{6AE21DCD-914C-624D-89D1-B22BA8AEF598}" destId="{F0A83B25-6B04-C347-90EE-0C64D74651A6}" srcOrd="0" destOrd="0" presId="urn:microsoft.com/office/officeart/2016/7/layout/BasicLinearProcessNumbered"/>
    <dgm:cxn modelId="{7F1CCC24-16FF-AA43-AECB-3A14BC09D14F}" type="presParOf" srcId="{6AE21DCD-914C-624D-89D1-B22BA8AEF598}" destId="{6BF327DB-0754-664D-ABEC-71D648F269B4}" srcOrd="1" destOrd="0" presId="urn:microsoft.com/office/officeart/2016/7/layout/BasicLinearProcessNumbered"/>
    <dgm:cxn modelId="{30382B0D-99AD-1B41-AF5F-91BCD6984C13}" type="presParOf" srcId="{6AE21DCD-914C-624D-89D1-B22BA8AEF598}" destId="{BFCD5B65-4CFE-814D-BAC5-40BE420425E6}" srcOrd="2" destOrd="0" presId="urn:microsoft.com/office/officeart/2016/7/layout/BasicLinearProcessNumbered"/>
    <dgm:cxn modelId="{DEFCBD9E-64DF-464D-AF8E-6F168AEAABDD}" type="presParOf" srcId="{6AE21DCD-914C-624D-89D1-B22BA8AEF598}" destId="{F163D472-77D3-C541-9DAC-0AFBFECC7EA7}" srcOrd="3" destOrd="0" presId="urn:microsoft.com/office/officeart/2016/7/layout/BasicLinearProcessNumbered"/>
    <dgm:cxn modelId="{58E3BC4D-E23E-6D4E-9BCE-A81A24E142B0}" type="presParOf" srcId="{77469ECF-7285-9C43-972E-FBF34026AB78}" destId="{08BB1E65-30B0-8140-9EB5-E33D56F43049}" srcOrd="1" destOrd="0" presId="urn:microsoft.com/office/officeart/2016/7/layout/BasicLinearProcessNumbered"/>
    <dgm:cxn modelId="{A47AE932-3021-FA4C-BE74-DDC8300FF7A9}" type="presParOf" srcId="{77469ECF-7285-9C43-972E-FBF34026AB78}" destId="{A2B9BE46-47B9-D941-99D8-3F4ABCA8C681}" srcOrd="2" destOrd="0" presId="urn:microsoft.com/office/officeart/2016/7/layout/BasicLinearProcessNumbered"/>
    <dgm:cxn modelId="{1D1994C7-33CA-B94A-813F-DBF309EF46E1}" type="presParOf" srcId="{A2B9BE46-47B9-D941-99D8-3F4ABCA8C681}" destId="{C4702EA1-E963-6348-ACEC-514D037CC87C}" srcOrd="0" destOrd="0" presId="urn:microsoft.com/office/officeart/2016/7/layout/BasicLinearProcessNumbered"/>
    <dgm:cxn modelId="{D37EC4DC-2ED4-1A44-B776-57B9DB3125C0}" type="presParOf" srcId="{A2B9BE46-47B9-D941-99D8-3F4ABCA8C681}" destId="{4EC18F3F-7692-7C4F-8C26-20CC321B39B6}" srcOrd="1" destOrd="0" presId="urn:microsoft.com/office/officeart/2016/7/layout/BasicLinearProcessNumbered"/>
    <dgm:cxn modelId="{D518610D-8648-7542-A190-7A555632067E}" type="presParOf" srcId="{A2B9BE46-47B9-D941-99D8-3F4ABCA8C681}" destId="{AF93FC42-CD63-0549-A665-9ADE9BB54F04}" srcOrd="2" destOrd="0" presId="urn:microsoft.com/office/officeart/2016/7/layout/BasicLinearProcessNumbered"/>
    <dgm:cxn modelId="{B57BE366-F7A1-B643-B723-478C22591581}" type="presParOf" srcId="{A2B9BE46-47B9-D941-99D8-3F4ABCA8C681}" destId="{5C8E110E-26F7-BC4E-949C-8D1564C9A655}" srcOrd="3" destOrd="0" presId="urn:microsoft.com/office/officeart/2016/7/layout/BasicLinearProcessNumbered"/>
    <dgm:cxn modelId="{24739927-4E8F-A748-9418-DCAE1A2BD23B}" type="presParOf" srcId="{77469ECF-7285-9C43-972E-FBF34026AB78}" destId="{E1A0B1DF-2CCD-7041-B858-3D059C047A48}" srcOrd="3" destOrd="0" presId="urn:microsoft.com/office/officeart/2016/7/layout/BasicLinearProcessNumbered"/>
    <dgm:cxn modelId="{BB67243F-5C1E-2F43-80E7-2467E0D1A752}" type="presParOf" srcId="{77469ECF-7285-9C43-972E-FBF34026AB78}" destId="{0091EF5A-93C2-8246-871F-C538E86B38CF}" srcOrd="4" destOrd="0" presId="urn:microsoft.com/office/officeart/2016/7/layout/BasicLinearProcessNumbered"/>
    <dgm:cxn modelId="{1B810FFD-1FF9-774E-B765-24128DE161CF}" type="presParOf" srcId="{0091EF5A-93C2-8246-871F-C538E86B38CF}" destId="{06881181-D4CF-0341-8D44-67211D8B06DC}" srcOrd="0" destOrd="0" presId="urn:microsoft.com/office/officeart/2016/7/layout/BasicLinearProcessNumbered"/>
    <dgm:cxn modelId="{2E173B17-92AE-B44A-8A21-7A17A930ECA9}" type="presParOf" srcId="{0091EF5A-93C2-8246-871F-C538E86B38CF}" destId="{496CFDB9-AEFB-544B-833A-AB341489DE1F}" srcOrd="1" destOrd="0" presId="urn:microsoft.com/office/officeart/2016/7/layout/BasicLinearProcessNumbered"/>
    <dgm:cxn modelId="{0A461464-3A7D-794D-A13F-B62D963B439B}" type="presParOf" srcId="{0091EF5A-93C2-8246-871F-C538E86B38CF}" destId="{6C14B073-29AE-2D46-82C2-4DB75F6A75E1}" srcOrd="2" destOrd="0" presId="urn:microsoft.com/office/officeart/2016/7/layout/BasicLinearProcessNumbered"/>
    <dgm:cxn modelId="{9BD54351-E693-D445-B8F0-2F030E8CB81A}" type="presParOf" srcId="{0091EF5A-93C2-8246-871F-C538E86B38CF}" destId="{71072246-89EA-9446-B8EC-09DD88E7C52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491FD-F5BA-4291-AE37-B8F1DA204B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40B430-6977-4694-99E7-7D31E53833FB}">
      <dgm:prSet custT="1"/>
      <dgm:spPr/>
      <dgm:t>
        <a:bodyPr/>
        <a:lstStyle/>
        <a:p>
          <a:r>
            <a:rPr lang="en-US" sz="2400" dirty="0"/>
            <a:t>John (institutionalized spouse) applies for Medicaid.</a:t>
          </a:r>
        </a:p>
      </dgm:t>
    </dgm:pt>
    <dgm:pt modelId="{1B1C7768-0DF5-43D7-865F-99B9DD222A4D}" type="parTrans" cxnId="{27BE9CFE-712C-4A7B-944D-87BFE9796E4C}">
      <dgm:prSet/>
      <dgm:spPr/>
      <dgm:t>
        <a:bodyPr/>
        <a:lstStyle/>
        <a:p>
          <a:endParaRPr lang="en-US"/>
        </a:p>
      </dgm:t>
    </dgm:pt>
    <dgm:pt modelId="{20E1C6C2-D5AD-4C45-AA76-BDFC2CACB22E}" type="sibTrans" cxnId="{27BE9CFE-712C-4A7B-944D-87BFE9796E4C}">
      <dgm:prSet/>
      <dgm:spPr/>
      <dgm:t>
        <a:bodyPr/>
        <a:lstStyle/>
        <a:p>
          <a:endParaRPr lang="en-US"/>
        </a:p>
      </dgm:t>
    </dgm:pt>
    <dgm:pt modelId="{07867AFF-9E77-4925-8D1A-3C802AEF9DA0}">
      <dgm:prSet custT="1"/>
      <dgm:spPr/>
      <dgm:t>
        <a:bodyPr/>
        <a:lstStyle/>
        <a:p>
          <a:r>
            <a:rPr lang="en-US" sz="2400" dirty="0"/>
            <a:t>Jane (community spouse) has $100,000 over the CSRA limit.</a:t>
          </a:r>
        </a:p>
      </dgm:t>
    </dgm:pt>
    <dgm:pt modelId="{85CC34B5-4CDC-4530-BFA1-1956DC2F1429}" type="parTrans" cxnId="{0AEE96BE-4F5D-4968-9C5C-4F2A20FB2840}">
      <dgm:prSet/>
      <dgm:spPr/>
      <dgm:t>
        <a:bodyPr/>
        <a:lstStyle/>
        <a:p>
          <a:endParaRPr lang="en-US"/>
        </a:p>
      </dgm:t>
    </dgm:pt>
    <dgm:pt modelId="{FFC95357-91A8-4A49-AB2F-64F07DFB58CF}" type="sibTrans" cxnId="{0AEE96BE-4F5D-4968-9C5C-4F2A20FB2840}">
      <dgm:prSet/>
      <dgm:spPr/>
      <dgm:t>
        <a:bodyPr/>
        <a:lstStyle/>
        <a:p>
          <a:endParaRPr lang="en-US"/>
        </a:p>
      </dgm:t>
    </dgm:pt>
    <dgm:pt modelId="{D3E726E5-9462-41BD-930E-7CA48B0D9E1F}">
      <dgm:prSet custT="1"/>
      <dgm:spPr/>
      <dgm:t>
        <a:bodyPr/>
        <a:lstStyle/>
        <a:p>
          <a:r>
            <a:rPr lang="en-US" sz="2400" dirty="0"/>
            <a:t>Instead of spending down, Jane loans $100,000 to her daughter via a Medicaid-compliant promissory note.</a:t>
          </a:r>
          <a:r>
            <a:rPr lang="en-US" sz="500" dirty="0"/>
            <a:t>.</a:t>
          </a:r>
        </a:p>
      </dgm:t>
    </dgm:pt>
    <dgm:pt modelId="{90E63ED5-F830-47E3-858F-E8542CE36831}" type="parTrans" cxnId="{D52C87BD-BF49-42A3-B3AE-8D807647063F}">
      <dgm:prSet/>
      <dgm:spPr/>
      <dgm:t>
        <a:bodyPr/>
        <a:lstStyle/>
        <a:p>
          <a:endParaRPr lang="en-US"/>
        </a:p>
      </dgm:t>
    </dgm:pt>
    <dgm:pt modelId="{FF651E93-71AF-4214-AF34-2166ACA41B83}" type="sibTrans" cxnId="{D52C87BD-BF49-42A3-B3AE-8D807647063F}">
      <dgm:prSet/>
      <dgm:spPr/>
      <dgm:t>
        <a:bodyPr/>
        <a:lstStyle/>
        <a:p>
          <a:endParaRPr lang="en-US"/>
        </a:p>
      </dgm:t>
    </dgm:pt>
    <dgm:pt modelId="{B838DF07-172A-49D3-99D8-BE78405FB366}">
      <dgm:prSet custT="1"/>
      <dgm:spPr/>
      <dgm:t>
        <a:bodyPr/>
        <a:lstStyle/>
        <a:p>
          <a:r>
            <a:rPr lang="en-US" sz="2400" dirty="0"/>
            <a:t>Jane receives monthly payments, keeping the money in the family without triggering a Medicaid penalty.</a:t>
          </a:r>
        </a:p>
      </dgm:t>
    </dgm:pt>
    <dgm:pt modelId="{E1595379-639B-40B6-8B78-EC8701B87A50}" type="parTrans" cxnId="{FD336548-855B-4603-B1C3-D70FD078D313}">
      <dgm:prSet/>
      <dgm:spPr/>
      <dgm:t>
        <a:bodyPr/>
        <a:lstStyle/>
        <a:p>
          <a:endParaRPr lang="en-US"/>
        </a:p>
      </dgm:t>
    </dgm:pt>
    <dgm:pt modelId="{CA86CA49-0BE0-4020-873C-9D6B4ED81984}" type="sibTrans" cxnId="{FD336548-855B-4603-B1C3-D70FD078D313}">
      <dgm:prSet/>
      <dgm:spPr/>
      <dgm:t>
        <a:bodyPr/>
        <a:lstStyle/>
        <a:p>
          <a:endParaRPr lang="en-US"/>
        </a:p>
      </dgm:t>
    </dgm:pt>
    <dgm:pt modelId="{36DD4CEB-9C03-9040-A04A-B2AC26DF0265}" type="pres">
      <dgm:prSet presAssocID="{166491FD-F5BA-4291-AE37-B8F1DA204B89}" presName="linear" presStyleCnt="0">
        <dgm:presLayoutVars>
          <dgm:animLvl val="lvl"/>
          <dgm:resizeHandles val="exact"/>
        </dgm:presLayoutVars>
      </dgm:prSet>
      <dgm:spPr/>
    </dgm:pt>
    <dgm:pt modelId="{D63FB1B0-EA69-A643-A86D-FF3F034EEC91}" type="pres">
      <dgm:prSet presAssocID="{9540B430-6977-4694-99E7-7D31E53833FB}" presName="parentText" presStyleLbl="node1" presStyleIdx="0" presStyleCnt="4">
        <dgm:presLayoutVars>
          <dgm:chMax val="0"/>
          <dgm:bulletEnabled val="1"/>
        </dgm:presLayoutVars>
      </dgm:prSet>
      <dgm:spPr/>
    </dgm:pt>
    <dgm:pt modelId="{8E12834B-71E6-164B-96C6-56C64FF42482}" type="pres">
      <dgm:prSet presAssocID="{20E1C6C2-D5AD-4C45-AA76-BDFC2CACB22E}" presName="spacer" presStyleCnt="0"/>
      <dgm:spPr/>
    </dgm:pt>
    <dgm:pt modelId="{04C4E3E8-2476-B14E-B06D-B56FF8271661}" type="pres">
      <dgm:prSet presAssocID="{07867AFF-9E77-4925-8D1A-3C802AEF9DA0}" presName="parentText" presStyleLbl="node1" presStyleIdx="1" presStyleCnt="4">
        <dgm:presLayoutVars>
          <dgm:chMax val="0"/>
          <dgm:bulletEnabled val="1"/>
        </dgm:presLayoutVars>
      </dgm:prSet>
      <dgm:spPr/>
    </dgm:pt>
    <dgm:pt modelId="{2972872F-A5C1-314A-9235-14E2A967949A}" type="pres">
      <dgm:prSet presAssocID="{FFC95357-91A8-4A49-AB2F-64F07DFB58CF}" presName="spacer" presStyleCnt="0"/>
      <dgm:spPr/>
    </dgm:pt>
    <dgm:pt modelId="{D394B92B-C25E-4844-B4FB-36832BB90E2C}" type="pres">
      <dgm:prSet presAssocID="{D3E726E5-9462-41BD-930E-7CA48B0D9E1F}" presName="parentText" presStyleLbl="node1" presStyleIdx="2" presStyleCnt="4" custScaleX="99501" custScaleY="97168">
        <dgm:presLayoutVars>
          <dgm:chMax val="0"/>
          <dgm:bulletEnabled val="1"/>
        </dgm:presLayoutVars>
      </dgm:prSet>
      <dgm:spPr/>
    </dgm:pt>
    <dgm:pt modelId="{88B3848B-F33B-DA4C-BA15-5A0EB1A5E004}" type="pres">
      <dgm:prSet presAssocID="{FF651E93-71AF-4214-AF34-2166ACA41B83}" presName="spacer" presStyleCnt="0"/>
      <dgm:spPr/>
    </dgm:pt>
    <dgm:pt modelId="{31DD406F-0C43-8544-B92F-1C8606AD777B}" type="pres">
      <dgm:prSet presAssocID="{B838DF07-172A-49D3-99D8-BE78405FB366}" presName="parentText" presStyleLbl="node1" presStyleIdx="3" presStyleCnt="4">
        <dgm:presLayoutVars>
          <dgm:chMax val="0"/>
          <dgm:bulletEnabled val="1"/>
        </dgm:presLayoutVars>
      </dgm:prSet>
      <dgm:spPr/>
    </dgm:pt>
  </dgm:ptLst>
  <dgm:cxnLst>
    <dgm:cxn modelId="{FD336548-855B-4603-B1C3-D70FD078D313}" srcId="{166491FD-F5BA-4291-AE37-B8F1DA204B89}" destId="{B838DF07-172A-49D3-99D8-BE78405FB366}" srcOrd="3" destOrd="0" parTransId="{E1595379-639B-40B6-8B78-EC8701B87A50}" sibTransId="{CA86CA49-0BE0-4020-873C-9D6B4ED81984}"/>
    <dgm:cxn modelId="{91682463-F500-4F43-906E-4C661E027E8C}" type="presOf" srcId="{07867AFF-9E77-4925-8D1A-3C802AEF9DA0}" destId="{04C4E3E8-2476-B14E-B06D-B56FF8271661}" srcOrd="0" destOrd="0" presId="urn:microsoft.com/office/officeart/2005/8/layout/vList2"/>
    <dgm:cxn modelId="{C99F099B-5666-A345-A7CB-C1586C5545F2}" type="presOf" srcId="{166491FD-F5BA-4291-AE37-B8F1DA204B89}" destId="{36DD4CEB-9C03-9040-A04A-B2AC26DF0265}" srcOrd="0" destOrd="0" presId="urn:microsoft.com/office/officeart/2005/8/layout/vList2"/>
    <dgm:cxn modelId="{967F8BB3-7AAB-BB4D-A185-5A0CBFBECC54}" type="presOf" srcId="{D3E726E5-9462-41BD-930E-7CA48B0D9E1F}" destId="{D394B92B-C25E-4844-B4FB-36832BB90E2C}" srcOrd="0" destOrd="0" presId="urn:microsoft.com/office/officeart/2005/8/layout/vList2"/>
    <dgm:cxn modelId="{D52C87BD-BF49-42A3-B3AE-8D807647063F}" srcId="{166491FD-F5BA-4291-AE37-B8F1DA204B89}" destId="{D3E726E5-9462-41BD-930E-7CA48B0D9E1F}" srcOrd="2" destOrd="0" parTransId="{90E63ED5-F830-47E3-858F-E8542CE36831}" sibTransId="{FF651E93-71AF-4214-AF34-2166ACA41B83}"/>
    <dgm:cxn modelId="{0AEE96BE-4F5D-4968-9C5C-4F2A20FB2840}" srcId="{166491FD-F5BA-4291-AE37-B8F1DA204B89}" destId="{07867AFF-9E77-4925-8D1A-3C802AEF9DA0}" srcOrd="1" destOrd="0" parTransId="{85CC34B5-4CDC-4530-BFA1-1956DC2F1429}" sibTransId="{FFC95357-91A8-4A49-AB2F-64F07DFB58CF}"/>
    <dgm:cxn modelId="{68023AE3-9305-1240-AA45-CD2A7E20E38E}" type="presOf" srcId="{B838DF07-172A-49D3-99D8-BE78405FB366}" destId="{31DD406F-0C43-8544-B92F-1C8606AD777B}" srcOrd="0" destOrd="0" presId="urn:microsoft.com/office/officeart/2005/8/layout/vList2"/>
    <dgm:cxn modelId="{BFCCD1F5-5E9F-104D-87ED-06FD2FFF5345}" type="presOf" srcId="{9540B430-6977-4694-99E7-7D31E53833FB}" destId="{D63FB1B0-EA69-A643-A86D-FF3F034EEC91}" srcOrd="0" destOrd="0" presId="urn:microsoft.com/office/officeart/2005/8/layout/vList2"/>
    <dgm:cxn modelId="{27BE9CFE-712C-4A7B-944D-87BFE9796E4C}" srcId="{166491FD-F5BA-4291-AE37-B8F1DA204B89}" destId="{9540B430-6977-4694-99E7-7D31E53833FB}" srcOrd="0" destOrd="0" parTransId="{1B1C7768-0DF5-43D7-865F-99B9DD222A4D}" sibTransId="{20E1C6C2-D5AD-4C45-AA76-BDFC2CACB22E}"/>
    <dgm:cxn modelId="{345E50FB-6D3D-BD40-9E04-E0C33BFD8D4A}" type="presParOf" srcId="{36DD4CEB-9C03-9040-A04A-B2AC26DF0265}" destId="{D63FB1B0-EA69-A643-A86D-FF3F034EEC91}" srcOrd="0" destOrd="0" presId="urn:microsoft.com/office/officeart/2005/8/layout/vList2"/>
    <dgm:cxn modelId="{F24C4450-74F9-AA4A-AEEA-814E82D33ECD}" type="presParOf" srcId="{36DD4CEB-9C03-9040-A04A-B2AC26DF0265}" destId="{8E12834B-71E6-164B-96C6-56C64FF42482}" srcOrd="1" destOrd="0" presId="urn:microsoft.com/office/officeart/2005/8/layout/vList2"/>
    <dgm:cxn modelId="{681784D9-FB85-4F43-8115-4860451817CF}" type="presParOf" srcId="{36DD4CEB-9C03-9040-A04A-B2AC26DF0265}" destId="{04C4E3E8-2476-B14E-B06D-B56FF8271661}" srcOrd="2" destOrd="0" presId="urn:microsoft.com/office/officeart/2005/8/layout/vList2"/>
    <dgm:cxn modelId="{613E761C-264A-774C-83B4-4C0416BA1AAE}" type="presParOf" srcId="{36DD4CEB-9C03-9040-A04A-B2AC26DF0265}" destId="{2972872F-A5C1-314A-9235-14E2A967949A}" srcOrd="3" destOrd="0" presId="urn:microsoft.com/office/officeart/2005/8/layout/vList2"/>
    <dgm:cxn modelId="{EBF54C2F-1263-5544-9A24-337956158C42}" type="presParOf" srcId="{36DD4CEB-9C03-9040-A04A-B2AC26DF0265}" destId="{D394B92B-C25E-4844-B4FB-36832BB90E2C}" srcOrd="4" destOrd="0" presId="urn:microsoft.com/office/officeart/2005/8/layout/vList2"/>
    <dgm:cxn modelId="{8B20FF6D-A520-1543-8DF0-3883D0855DC2}" type="presParOf" srcId="{36DD4CEB-9C03-9040-A04A-B2AC26DF0265}" destId="{88B3848B-F33B-DA4C-BA15-5A0EB1A5E004}" srcOrd="5" destOrd="0" presId="urn:microsoft.com/office/officeart/2005/8/layout/vList2"/>
    <dgm:cxn modelId="{4048AB43-9483-684A-A608-B2A4734B0637}" type="presParOf" srcId="{36DD4CEB-9C03-9040-A04A-B2AC26DF0265}" destId="{31DD406F-0C43-8544-B92F-1C8606AD77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B95983-67BE-4EFE-9DF8-CD02C14958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6FEF3EA-B386-4753-88E4-5CCF465AC255}">
      <dgm:prSet/>
      <dgm:spPr/>
      <dgm:t>
        <a:bodyPr/>
        <a:lstStyle/>
        <a:p>
          <a:r>
            <a:rPr lang="en-US"/>
            <a:t>New York</a:t>
          </a:r>
        </a:p>
      </dgm:t>
    </dgm:pt>
    <dgm:pt modelId="{3C9EC213-91C7-4E1F-A53D-95FDAD8B4C9B}" type="parTrans" cxnId="{45824CD6-388E-42A1-AD9B-F16954095BF3}">
      <dgm:prSet/>
      <dgm:spPr/>
      <dgm:t>
        <a:bodyPr/>
        <a:lstStyle/>
        <a:p>
          <a:endParaRPr lang="en-US"/>
        </a:p>
      </dgm:t>
    </dgm:pt>
    <dgm:pt modelId="{43041B77-ACC2-4A36-BE5B-3830CA8CECBC}" type="sibTrans" cxnId="{45824CD6-388E-42A1-AD9B-F16954095BF3}">
      <dgm:prSet/>
      <dgm:spPr/>
      <dgm:t>
        <a:bodyPr/>
        <a:lstStyle/>
        <a:p>
          <a:endParaRPr lang="en-US"/>
        </a:p>
      </dgm:t>
    </dgm:pt>
    <dgm:pt modelId="{D62DC986-0BE1-4E8D-B385-70FDBA97A3CE}">
      <dgm:prSet/>
      <dgm:spPr/>
      <dgm:t>
        <a:bodyPr/>
        <a:lstStyle/>
        <a:p>
          <a:r>
            <a:rPr lang="en-US"/>
            <a:t>Florida</a:t>
          </a:r>
        </a:p>
      </dgm:t>
    </dgm:pt>
    <dgm:pt modelId="{BDFFAFBA-D034-4457-8D4E-6B40DF46837A}" type="parTrans" cxnId="{9ECE44F3-BD9F-4FBA-921B-79FA402D956C}">
      <dgm:prSet/>
      <dgm:spPr/>
      <dgm:t>
        <a:bodyPr/>
        <a:lstStyle/>
        <a:p>
          <a:endParaRPr lang="en-US"/>
        </a:p>
      </dgm:t>
    </dgm:pt>
    <dgm:pt modelId="{A4624519-1D91-4D12-AE4D-3F10754ACDC6}" type="sibTrans" cxnId="{9ECE44F3-BD9F-4FBA-921B-79FA402D956C}">
      <dgm:prSet/>
      <dgm:spPr/>
      <dgm:t>
        <a:bodyPr/>
        <a:lstStyle/>
        <a:p>
          <a:endParaRPr lang="en-US"/>
        </a:p>
      </dgm:t>
    </dgm:pt>
    <dgm:pt modelId="{453F207C-FC38-42E4-9A75-8DBA764CC4B3}">
      <dgm:prSet/>
      <dgm:spPr/>
      <dgm:t>
        <a:bodyPr/>
        <a:lstStyle/>
        <a:p>
          <a:r>
            <a:rPr lang="en-US"/>
            <a:t>Connecticut</a:t>
          </a:r>
        </a:p>
      </dgm:t>
    </dgm:pt>
    <dgm:pt modelId="{BC41803C-38A0-46C1-9FAD-EAE555A19BAE}" type="parTrans" cxnId="{B5382CD0-140F-4447-949D-35482BF05197}">
      <dgm:prSet/>
      <dgm:spPr/>
      <dgm:t>
        <a:bodyPr/>
        <a:lstStyle/>
        <a:p>
          <a:endParaRPr lang="en-US"/>
        </a:p>
      </dgm:t>
    </dgm:pt>
    <dgm:pt modelId="{265D8BC9-4971-4BC3-91E3-AE416B91EC8E}" type="sibTrans" cxnId="{B5382CD0-140F-4447-949D-35482BF05197}">
      <dgm:prSet/>
      <dgm:spPr/>
      <dgm:t>
        <a:bodyPr/>
        <a:lstStyle/>
        <a:p>
          <a:endParaRPr lang="en-US"/>
        </a:p>
      </dgm:t>
    </dgm:pt>
    <dgm:pt modelId="{855FFED6-0694-4B08-AB1B-753BE86A86C6}">
      <dgm:prSet/>
      <dgm:spPr/>
      <dgm:t>
        <a:bodyPr/>
        <a:lstStyle/>
        <a:p>
          <a:r>
            <a:rPr lang="en-US"/>
            <a:t>✔ Some states allow it with restrictions, while others prohibit it outright.</a:t>
          </a:r>
        </a:p>
      </dgm:t>
    </dgm:pt>
    <dgm:pt modelId="{D7D4E8C7-4872-497D-A5B3-842DB5DB1F92}" type="parTrans" cxnId="{46C3E490-AB56-43A1-8A26-553BDF27DA69}">
      <dgm:prSet/>
      <dgm:spPr/>
      <dgm:t>
        <a:bodyPr/>
        <a:lstStyle/>
        <a:p>
          <a:endParaRPr lang="en-US"/>
        </a:p>
      </dgm:t>
    </dgm:pt>
    <dgm:pt modelId="{527F80E1-B634-4085-A7A7-CE7A5757979F}" type="sibTrans" cxnId="{46C3E490-AB56-43A1-8A26-553BDF27DA69}">
      <dgm:prSet/>
      <dgm:spPr/>
      <dgm:t>
        <a:bodyPr/>
        <a:lstStyle/>
        <a:p>
          <a:endParaRPr lang="en-US"/>
        </a:p>
      </dgm:t>
    </dgm:pt>
    <dgm:pt modelId="{17736B5A-62BB-494A-B75C-EDDD50EEFC88}" type="pres">
      <dgm:prSet presAssocID="{2EB95983-67BE-4EFE-9DF8-CD02C149588B}" presName="linear" presStyleCnt="0">
        <dgm:presLayoutVars>
          <dgm:animLvl val="lvl"/>
          <dgm:resizeHandles val="exact"/>
        </dgm:presLayoutVars>
      </dgm:prSet>
      <dgm:spPr/>
    </dgm:pt>
    <dgm:pt modelId="{00B361B9-B3DB-7544-B872-4373149E42BF}" type="pres">
      <dgm:prSet presAssocID="{66FEF3EA-B386-4753-88E4-5CCF465AC255}" presName="parentText" presStyleLbl="node1" presStyleIdx="0" presStyleCnt="4">
        <dgm:presLayoutVars>
          <dgm:chMax val="0"/>
          <dgm:bulletEnabled val="1"/>
        </dgm:presLayoutVars>
      </dgm:prSet>
      <dgm:spPr/>
    </dgm:pt>
    <dgm:pt modelId="{F3D75A56-4F20-B84C-BD5C-BA39324ED0D2}" type="pres">
      <dgm:prSet presAssocID="{43041B77-ACC2-4A36-BE5B-3830CA8CECBC}" presName="spacer" presStyleCnt="0"/>
      <dgm:spPr/>
    </dgm:pt>
    <dgm:pt modelId="{894F3C2D-D096-DF46-AB36-C66D5374E078}" type="pres">
      <dgm:prSet presAssocID="{D62DC986-0BE1-4E8D-B385-70FDBA97A3CE}" presName="parentText" presStyleLbl="node1" presStyleIdx="1" presStyleCnt="4">
        <dgm:presLayoutVars>
          <dgm:chMax val="0"/>
          <dgm:bulletEnabled val="1"/>
        </dgm:presLayoutVars>
      </dgm:prSet>
      <dgm:spPr/>
    </dgm:pt>
    <dgm:pt modelId="{F03F0A1E-4863-7847-8354-0BC3AF3B1561}" type="pres">
      <dgm:prSet presAssocID="{A4624519-1D91-4D12-AE4D-3F10754ACDC6}" presName="spacer" presStyleCnt="0"/>
      <dgm:spPr/>
    </dgm:pt>
    <dgm:pt modelId="{C0D9D158-F549-FA46-8DF7-C949CD7DF14C}" type="pres">
      <dgm:prSet presAssocID="{453F207C-FC38-42E4-9A75-8DBA764CC4B3}" presName="parentText" presStyleLbl="node1" presStyleIdx="2" presStyleCnt="4">
        <dgm:presLayoutVars>
          <dgm:chMax val="0"/>
          <dgm:bulletEnabled val="1"/>
        </dgm:presLayoutVars>
      </dgm:prSet>
      <dgm:spPr/>
    </dgm:pt>
    <dgm:pt modelId="{66E0FCDD-063C-484E-AF37-488F7706544E}" type="pres">
      <dgm:prSet presAssocID="{265D8BC9-4971-4BC3-91E3-AE416B91EC8E}" presName="spacer" presStyleCnt="0"/>
      <dgm:spPr/>
    </dgm:pt>
    <dgm:pt modelId="{5BD9BAB3-D5CC-804F-9491-2A747EB50BA1}" type="pres">
      <dgm:prSet presAssocID="{855FFED6-0694-4B08-AB1B-753BE86A86C6}" presName="parentText" presStyleLbl="node1" presStyleIdx="3" presStyleCnt="4">
        <dgm:presLayoutVars>
          <dgm:chMax val="0"/>
          <dgm:bulletEnabled val="1"/>
        </dgm:presLayoutVars>
      </dgm:prSet>
      <dgm:spPr/>
    </dgm:pt>
  </dgm:ptLst>
  <dgm:cxnLst>
    <dgm:cxn modelId="{CCAB0518-018E-AC40-BA4E-9F77DB123A9C}" type="presOf" srcId="{66FEF3EA-B386-4753-88E4-5CCF465AC255}" destId="{00B361B9-B3DB-7544-B872-4373149E42BF}" srcOrd="0" destOrd="0" presId="urn:microsoft.com/office/officeart/2005/8/layout/vList2"/>
    <dgm:cxn modelId="{53CD7124-5D20-044B-880D-E5AB0C497439}" type="presOf" srcId="{D62DC986-0BE1-4E8D-B385-70FDBA97A3CE}" destId="{894F3C2D-D096-DF46-AB36-C66D5374E078}" srcOrd="0" destOrd="0" presId="urn:microsoft.com/office/officeart/2005/8/layout/vList2"/>
    <dgm:cxn modelId="{13B4F14A-1F6B-084E-A4E6-599EA514AF02}" type="presOf" srcId="{453F207C-FC38-42E4-9A75-8DBA764CC4B3}" destId="{C0D9D158-F549-FA46-8DF7-C949CD7DF14C}" srcOrd="0" destOrd="0" presId="urn:microsoft.com/office/officeart/2005/8/layout/vList2"/>
    <dgm:cxn modelId="{CA21DF6F-F849-3244-BD21-DFC01A190F83}" type="presOf" srcId="{855FFED6-0694-4B08-AB1B-753BE86A86C6}" destId="{5BD9BAB3-D5CC-804F-9491-2A747EB50BA1}" srcOrd="0" destOrd="0" presId="urn:microsoft.com/office/officeart/2005/8/layout/vList2"/>
    <dgm:cxn modelId="{B8CADE90-33E3-EA43-BD21-4BEBA4D2DBF1}" type="presOf" srcId="{2EB95983-67BE-4EFE-9DF8-CD02C149588B}" destId="{17736B5A-62BB-494A-B75C-EDDD50EEFC88}" srcOrd="0" destOrd="0" presId="urn:microsoft.com/office/officeart/2005/8/layout/vList2"/>
    <dgm:cxn modelId="{46C3E490-AB56-43A1-8A26-553BDF27DA69}" srcId="{2EB95983-67BE-4EFE-9DF8-CD02C149588B}" destId="{855FFED6-0694-4B08-AB1B-753BE86A86C6}" srcOrd="3" destOrd="0" parTransId="{D7D4E8C7-4872-497D-A5B3-842DB5DB1F92}" sibTransId="{527F80E1-B634-4085-A7A7-CE7A5757979F}"/>
    <dgm:cxn modelId="{B5382CD0-140F-4447-949D-35482BF05197}" srcId="{2EB95983-67BE-4EFE-9DF8-CD02C149588B}" destId="{453F207C-FC38-42E4-9A75-8DBA764CC4B3}" srcOrd="2" destOrd="0" parTransId="{BC41803C-38A0-46C1-9FAD-EAE555A19BAE}" sibTransId="{265D8BC9-4971-4BC3-91E3-AE416B91EC8E}"/>
    <dgm:cxn modelId="{45824CD6-388E-42A1-AD9B-F16954095BF3}" srcId="{2EB95983-67BE-4EFE-9DF8-CD02C149588B}" destId="{66FEF3EA-B386-4753-88E4-5CCF465AC255}" srcOrd="0" destOrd="0" parTransId="{3C9EC213-91C7-4E1F-A53D-95FDAD8B4C9B}" sibTransId="{43041B77-ACC2-4A36-BE5B-3830CA8CECBC}"/>
    <dgm:cxn modelId="{9ECE44F3-BD9F-4FBA-921B-79FA402D956C}" srcId="{2EB95983-67BE-4EFE-9DF8-CD02C149588B}" destId="{D62DC986-0BE1-4E8D-B385-70FDBA97A3CE}" srcOrd="1" destOrd="0" parTransId="{BDFFAFBA-D034-4457-8D4E-6B40DF46837A}" sibTransId="{A4624519-1D91-4D12-AE4D-3F10754ACDC6}"/>
    <dgm:cxn modelId="{B20FA4B5-6FD9-D042-8BFE-5CD76303F922}" type="presParOf" srcId="{17736B5A-62BB-494A-B75C-EDDD50EEFC88}" destId="{00B361B9-B3DB-7544-B872-4373149E42BF}" srcOrd="0" destOrd="0" presId="urn:microsoft.com/office/officeart/2005/8/layout/vList2"/>
    <dgm:cxn modelId="{A85684F6-DF56-1443-91E8-6420AD5DA11C}" type="presParOf" srcId="{17736B5A-62BB-494A-B75C-EDDD50EEFC88}" destId="{F3D75A56-4F20-B84C-BD5C-BA39324ED0D2}" srcOrd="1" destOrd="0" presId="urn:microsoft.com/office/officeart/2005/8/layout/vList2"/>
    <dgm:cxn modelId="{74E9EEA0-D9A6-7144-832D-BBAC573482AA}" type="presParOf" srcId="{17736B5A-62BB-494A-B75C-EDDD50EEFC88}" destId="{894F3C2D-D096-DF46-AB36-C66D5374E078}" srcOrd="2" destOrd="0" presId="urn:microsoft.com/office/officeart/2005/8/layout/vList2"/>
    <dgm:cxn modelId="{BF3CC675-911D-984B-BF81-0A69A79D6ADD}" type="presParOf" srcId="{17736B5A-62BB-494A-B75C-EDDD50EEFC88}" destId="{F03F0A1E-4863-7847-8354-0BC3AF3B1561}" srcOrd="3" destOrd="0" presId="urn:microsoft.com/office/officeart/2005/8/layout/vList2"/>
    <dgm:cxn modelId="{BF3CDC50-333B-FE40-B814-021361ABB2DC}" type="presParOf" srcId="{17736B5A-62BB-494A-B75C-EDDD50EEFC88}" destId="{C0D9D158-F549-FA46-8DF7-C949CD7DF14C}" srcOrd="4" destOrd="0" presId="urn:microsoft.com/office/officeart/2005/8/layout/vList2"/>
    <dgm:cxn modelId="{CEACD7F4-C4F6-B845-BEB4-C1E7FC8D1EBA}" type="presParOf" srcId="{17736B5A-62BB-494A-B75C-EDDD50EEFC88}" destId="{66E0FCDD-063C-484E-AF37-488F7706544E}" srcOrd="5" destOrd="0" presId="urn:microsoft.com/office/officeart/2005/8/layout/vList2"/>
    <dgm:cxn modelId="{5C5F406A-CC44-4740-AE3A-F8CD36BC68AF}" type="presParOf" srcId="{17736B5A-62BB-494A-B75C-EDDD50EEFC88}" destId="{5BD9BAB3-D5CC-804F-9491-2A747EB50B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C24AE4-9A54-41DC-A8AE-271B76524D3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CC831C1D-A5B5-4065-BCB9-5290542A4FD3}">
      <dgm:prSet/>
      <dgm:spPr/>
      <dgm:t>
        <a:bodyPr/>
        <a:lstStyle/>
        <a:p>
          <a:r>
            <a:rPr lang="en-US"/>
            <a:t>John tries to disinherit Jane (his Medicaid spouse) by leaving assets to his children.</a:t>
          </a:r>
        </a:p>
      </dgm:t>
    </dgm:pt>
    <dgm:pt modelId="{9ED1A22B-FE10-4E93-AB55-05210BBAABB5}" type="parTrans" cxnId="{06A11757-E165-49D7-B9AE-9C5ECCBE18BC}">
      <dgm:prSet/>
      <dgm:spPr/>
      <dgm:t>
        <a:bodyPr/>
        <a:lstStyle/>
        <a:p>
          <a:endParaRPr lang="en-US"/>
        </a:p>
      </dgm:t>
    </dgm:pt>
    <dgm:pt modelId="{3DA79AEE-FE7B-4638-9A9F-20E241D627D3}" type="sibTrans" cxnId="{06A11757-E165-49D7-B9AE-9C5ECCBE18BC}">
      <dgm:prSet phldrT="1" phldr="0"/>
      <dgm:spPr/>
      <dgm:t>
        <a:bodyPr/>
        <a:lstStyle/>
        <a:p>
          <a:r>
            <a:rPr lang="en-US"/>
            <a:t>1</a:t>
          </a:r>
        </a:p>
      </dgm:t>
    </dgm:pt>
    <dgm:pt modelId="{D273260D-0458-4DAF-8C2C-FF8A40F04BA5}">
      <dgm:prSet/>
      <dgm:spPr/>
      <dgm:t>
        <a:bodyPr/>
        <a:lstStyle/>
        <a:p>
          <a:r>
            <a:rPr lang="en-US"/>
            <a:t>Medicaid forces Jane to claim her elective share, disqualifying her from benefits.</a:t>
          </a:r>
        </a:p>
      </dgm:t>
    </dgm:pt>
    <dgm:pt modelId="{19B5D8B9-B106-4608-A49A-7BAFD03E5BB3}" type="parTrans" cxnId="{B564C384-D9FE-48D4-BB85-82FEA52AA064}">
      <dgm:prSet/>
      <dgm:spPr/>
      <dgm:t>
        <a:bodyPr/>
        <a:lstStyle/>
        <a:p>
          <a:endParaRPr lang="en-US"/>
        </a:p>
      </dgm:t>
    </dgm:pt>
    <dgm:pt modelId="{A5BFBA6F-B649-4A3C-ABEF-E1174840F0EA}" type="sibTrans" cxnId="{B564C384-D9FE-48D4-BB85-82FEA52AA064}">
      <dgm:prSet phldrT="2" phldr="0"/>
      <dgm:spPr/>
      <dgm:t>
        <a:bodyPr/>
        <a:lstStyle/>
        <a:p>
          <a:r>
            <a:rPr lang="en-US"/>
            <a:t>2</a:t>
          </a:r>
        </a:p>
      </dgm:t>
    </dgm:pt>
    <dgm:pt modelId="{0026B15B-48D1-4E30-9F26-1BC6C3451C3E}">
      <dgm:prSet/>
      <dgm:spPr/>
      <dgm:t>
        <a:bodyPr/>
        <a:lstStyle/>
        <a:p>
          <a:r>
            <a:rPr lang="en-US"/>
            <a:t>Better Plan: John sets up a testamentary SNT, keeping Jane eligible while protecting the assets.</a:t>
          </a:r>
        </a:p>
      </dgm:t>
    </dgm:pt>
    <dgm:pt modelId="{EED0FF29-E8DF-4DFE-B50B-96C4F5610215}" type="parTrans" cxnId="{4C3C472D-2230-46ED-993B-6F63E3F41636}">
      <dgm:prSet/>
      <dgm:spPr/>
      <dgm:t>
        <a:bodyPr/>
        <a:lstStyle/>
        <a:p>
          <a:endParaRPr lang="en-US"/>
        </a:p>
      </dgm:t>
    </dgm:pt>
    <dgm:pt modelId="{B9D1F398-ACD6-43CD-9159-F8432D50FD67}" type="sibTrans" cxnId="{4C3C472D-2230-46ED-993B-6F63E3F41636}">
      <dgm:prSet phldrT="3" phldr="0"/>
      <dgm:spPr/>
      <dgm:t>
        <a:bodyPr/>
        <a:lstStyle/>
        <a:p>
          <a:r>
            <a:rPr lang="en-US"/>
            <a:t>3</a:t>
          </a:r>
        </a:p>
      </dgm:t>
    </dgm:pt>
    <dgm:pt modelId="{B9541062-A96D-FF46-B33E-214643D40CA5}" type="pres">
      <dgm:prSet presAssocID="{83C24AE4-9A54-41DC-A8AE-271B76524D3F}" presName="Name0" presStyleCnt="0">
        <dgm:presLayoutVars>
          <dgm:animLvl val="lvl"/>
          <dgm:resizeHandles val="exact"/>
        </dgm:presLayoutVars>
      </dgm:prSet>
      <dgm:spPr/>
    </dgm:pt>
    <dgm:pt modelId="{217CEDB5-058E-F645-81BB-0D5BE43F6048}" type="pres">
      <dgm:prSet presAssocID="{CC831C1D-A5B5-4065-BCB9-5290542A4FD3}" presName="compositeNode" presStyleCnt="0">
        <dgm:presLayoutVars>
          <dgm:bulletEnabled val="1"/>
        </dgm:presLayoutVars>
      </dgm:prSet>
      <dgm:spPr/>
    </dgm:pt>
    <dgm:pt modelId="{E8E413AB-9DD5-7248-8993-D51D5FEDEBFB}" type="pres">
      <dgm:prSet presAssocID="{CC831C1D-A5B5-4065-BCB9-5290542A4FD3}" presName="bgRect" presStyleLbl="bgAccFollowNode1" presStyleIdx="0" presStyleCnt="3"/>
      <dgm:spPr/>
    </dgm:pt>
    <dgm:pt modelId="{E11F634A-0E36-8E40-9CA7-18CA09C7D879}" type="pres">
      <dgm:prSet presAssocID="{3DA79AEE-FE7B-4638-9A9F-20E241D627D3}" presName="sibTransNodeCircle" presStyleLbl="alignNode1" presStyleIdx="0" presStyleCnt="6">
        <dgm:presLayoutVars>
          <dgm:chMax val="0"/>
          <dgm:bulletEnabled/>
        </dgm:presLayoutVars>
      </dgm:prSet>
      <dgm:spPr/>
    </dgm:pt>
    <dgm:pt modelId="{31F5181E-7D84-CF4C-A01E-FA06C0838F7A}" type="pres">
      <dgm:prSet presAssocID="{CC831C1D-A5B5-4065-BCB9-5290542A4FD3}" presName="bottomLine" presStyleLbl="alignNode1" presStyleIdx="1" presStyleCnt="6">
        <dgm:presLayoutVars/>
      </dgm:prSet>
      <dgm:spPr/>
    </dgm:pt>
    <dgm:pt modelId="{DB6C9321-91D8-CA44-9CDD-20AE1DA800DC}" type="pres">
      <dgm:prSet presAssocID="{CC831C1D-A5B5-4065-BCB9-5290542A4FD3}" presName="nodeText" presStyleLbl="bgAccFollowNode1" presStyleIdx="0" presStyleCnt="3">
        <dgm:presLayoutVars>
          <dgm:bulletEnabled val="1"/>
        </dgm:presLayoutVars>
      </dgm:prSet>
      <dgm:spPr/>
    </dgm:pt>
    <dgm:pt modelId="{490342F5-069B-634C-A566-3A573AE1136A}" type="pres">
      <dgm:prSet presAssocID="{3DA79AEE-FE7B-4638-9A9F-20E241D627D3}" presName="sibTrans" presStyleCnt="0"/>
      <dgm:spPr/>
    </dgm:pt>
    <dgm:pt modelId="{AC1B2816-C630-6846-ACDD-8CFE2801356D}" type="pres">
      <dgm:prSet presAssocID="{D273260D-0458-4DAF-8C2C-FF8A40F04BA5}" presName="compositeNode" presStyleCnt="0">
        <dgm:presLayoutVars>
          <dgm:bulletEnabled val="1"/>
        </dgm:presLayoutVars>
      </dgm:prSet>
      <dgm:spPr/>
    </dgm:pt>
    <dgm:pt modelId="{2AE315E4-C829-BB48-8050-2CE89C952112}" type="pres">
      <dgm:prSet presAssocID="{D273260D-0458-4DAF-8C2C-FF8A40F04BA5}" presName="bgRect" presStyleLbl="bgAccFollowNode1" presStyleIdx="1" presStyleCnt="3"/>
      <dgm:spPr/>
    </dgm:pt>
    <dgm:pt modelId="{6C570207-7A5F-A643-A94C-CFB20E5C869B}" type="pres">
      <dgm:prSet presAssocID="{A5BFBA6F-B649-4A3C-ABEF-E1174840F0EA}" presName="sibTransNodeCircle" presStyleLbl="alignNode1" presStyleIdx="2" presStyleCnt="6">
        <dgm:presLayoutVars>
          <dgm:chMax val="0"/>
          <dgm:bulletEnabled/>
        </dgm:presLayoutVars>
      </dgm:prSet>
      <dgm:spPr/>
    </dgm:pt>
    <dgm:pt modelId="{EF3FC572-FAE2-2C48-B4B4-B181876FDD55}" type="pres">
      <dgm:prSet presAssocID="{D273260D-0458-4DAF-8C2C-FF8A40F04BA5}" presName="bottomLine" presStyleLbl="alignNode1" presStyleIdx="3" presStyleCnt="6">
        <dgm:presLayoutVars/>
      </dgm:prSet>
      <dgm:spPr/>
    </dgm:pt>
    <dgm:pt modelId="{90021ACA-6DAB-284C-B12F-AA7AD090542D}" type="pres">
      <dgm:prSet presAssocID="{D273260D-0458-4DAF-8C2C-FF8A40F04BA5}" presName="nodeText" presStyleLbl="bgAccFollowNode1" presStyleIdx="1" presStyleCnt="3">
        <dgm:presLayoutVars>
          <dgm:bulletEnabled val="1"/>
        </dgm:presLayoutVars>
      </dgm:prSet>
      <dgm:spPr/>
    </dgm:pt>
    <dgm:pt modelId="{BB27E29D-EBA4-894E-A645-6ECCD350864C}" type="pres">
      <dgm:prSet presAssocID="{A5BFBA6F-B649-4A3C-ABEF-E1174840F0EA}" presName="sibTrans" presStyleCnt="0"/>
      <dgm:spPr/>
    </dgm:pt>
    <dgm:pt modelId="{E65595B3-5DCD-8648-BF8F-96DC6389DA05}" type="pres">
      <dgm:prSet presAssocID="{0026B15B-48D1-4E30-9F26-1BC6C3451C3E}" presName="compositeNode" presStyleCnt="0">
        <dgm:presLayoutVars>
          <dgm:bulletEnabled val="1"/>
        </dgm:presLayoutVars>
      </dgm:prSet>
      <dgm:spPr/>
    </dgm:pt>
    <dgm:pt modelId="{4F9D1234-227C-2146-9E90-514C5DA98012}" type="pres">
      <dgm:prSet presAssocID="{0026B15B-48D1-4E30-9F26-1BC6C3451C3E}" presName="bgRect" presStyleLbl="bgAccFollowNode1" presStyleIdx="2" presStyleCnt="3"/>
      <dgm:spPr/>
    </dgm:pt>
    <dgm:pt modelId="{B62388D1-7D6D-EB45-80A1-C4D9812AD9B6}" type="pres">
      <dgm:prSet presAssocID="{B9D1F398-ACD6-43CD-9159-F8432D50FD67}" presName="sibTransNodeCircle" presStyleLbl="alignNode1" presStyleIdx="4" presStyleCnt="6">
        <dgm:presLayoutVars>
          <dgm:chMax val="0"/>
          <dgm:bulletEnabled/>
        </dgm:presLayoutVars>
      </dgm:prSet>
      <dgm:spPr/>
    </dgm:pt>
    <dgm:pt modelId="{AAB6B6EF-0E1D-0947-BE33-8075DE8CDA3F}" type="pres">
      <dgm:prSet presAssocID="{0026B15B-48D1-4E30-9F26-1BC6C3451C3E}" presName="bottomLine" presStyleLbl="alignNode1" presStyleIdx="5" presStyleCnt="6">
        <dgm:presLayoutVars/>
      </dgm:prSet>
      <dgm:spPr/>
    </dgm:pt>
    <dgm:pt modelId="{50824665-553B-514B-BCDE-9B2F5B8C37DC}" type="pres">
      <dgm:prSet presAssocID="{0026B15B-48D1-4E30-9F26-1BC6C3451C3E}" presName="nodeText" presStyleLbl="bgAccFollowNode1" presStyleIdx="2" presStyleCnt="3">
        <dgm:presLayoutVars>
          <dgm:bulletEnabled val="1"/>
        </dgm:presLayoutVars>
      </dgm:prSet>
      <dgm:spPr/>
    </dgm:pt>
  </dgm:ptLst>
  <dgm:cxnLst>
    <dgm:cxn modelId="{9EE1570C-BFAC-8A46-8081-0477939549B7}" type="presOf" srcId="{B9D1F398-ACD6-43CD-9159-F8432D50FD67}" destId="{B62388D1-7D6D-EB45-80A1-C4D9812AD9B6}" srcOrd="0" destOrd="0" presId="urn:microsoft.com/office/officeart/2016/7/layout/BasicLinearProcessNumbered"/>
    <dgm:cxn modelId="{CC572810-9C7F-0445-899E-D5E69042E17F}" type="presOf" srcId="{3DA79AEE-FE7B-4638-9A9F-20E241D627D3}" destId="{E11F634A-0E36-8E40-9CA7-18CA09C7D879}" srcOrd="0" destOrd="0" presId="urn:microsoft.com/office/officeart/2016/7/layout/BasicLinearProcessNumbered"/>
    <dgm:cxn modelId="{4C3C472D-2230-46ED-993B-6F63E3F41636}" srcId="{83C24AE4-9A54-41DC-A8AE-271B76524D3F}" destId="{0026B15B-48D1-4E30-9F26-1BC6C3451C3E}" srcOrd="2" destOrd="0" parTransId="{EED0FF29-E8DF-4DFE-B50B-96C4F5610215}" sibTransId="{B9D1F398-ACD6-43CD-9159-F8432D50FD67}"/>
    <dgm:cxn modelId="{06A11757-E165-49D7-B9AE-9C5ECCBE18BC}" srcId="{83C24AE4-9A54-41DC-A8AE-271B76524D3F}" destId="{CC831C1D-A5B5-4065-BCB9-5290542A4FD3}" srcOrd="0" destOrd="0" parTransId="{9ED1A22B-FE10-4E93-AB55-05210BBAABB5}" sibTransId="{3DA79AEE-FE7B-4638-9A9F-20E241D627D3}"/>
    <dgm:cxn modelId="{DD272F6C-9D16-344A-A5EB-2A2E5B9C126F}" type="presOf" srcId="{83C24AE4-9A54-41DC-A8AE-271B76524D3F}" destId="{B9541062-A96D-FF46-B33E-214643D40CA5}" srcOrd="0" destOrd="0" presId="urn:microsoft.com/office/officeart/2016/7/layout/BasicLinearProcessNumbered"/>
    <dgm:cxn modelId="{CEC31273-0639-B84C-B08F-87609A942853}" type="presOf" srcId="{CC831C1D-A5B5-4065-BCB9-5290542A4FD3}" destId="{DB6C9321-91D8-CA44-9CDD-20AE1DA800DC}" srcOrd="1" destOrd="0" presId="urn:microsoft.com/office/officeart/2016/7/layout/BasicLinearProcessNumbered"/>
    <dgm:cxn modelId="{C63E6B7A-0D4B-9B44-9357-EB9983CEAFED}" type="presOf" srcId="{0026B15B-48D1-4E30-9F26-1BC6C3451C3E}" destId="{4F9D1234-227C-2146-9E90-514C5DA98012}" srcOrd="0" destOrd="0" presId="urn:microsoft.com/office/officeart/2016/7/layout/BasicLinearProcessNumbered"/>
    <dgm:cxn modelId="{DDD0F37A-8EE8-0842-9D92-69F1F7FD09E4}" type="presOf" srcId="{0026B15B-48D1-4E30-9F26-1BC6C3451C3E}" destId="{50824665-553B-514B-BCDE-9B2F5B8C37DC}" srcOrd="1" destOrd="0" presId="urn:microsoft.com/office/officeart/2016/7/layout/BasicLinearProcessNumbered"/>
    <dgm:cxn modelId="{9E41AD83-2D4C-B54C-A6C3-19BAB4AD90D7}" type="presOf" srcId="{CC831C1D-A5B5-4065-BCB9-5290542A4FD3}" destId="{E8E413AB-9DD5-7248-8993-D51D5FEDEBFB}" srcOrd="0" destOrd="0" presId="urn:microsoft.com/office/officeart/2016/7/layout/BasicLinearProcessNumbered"/>
    <dgm:cxn modelId="{B564C384-D9FE-48D4-BB85-82FEA52AA064}" srcId="{83C24AE4-9A54-41DC-A8AE-271B76524D3F}" destId="{D273260D-0458-4DAF-8C2C-FF8A40F04BA5}" srcOrd="1" destOrd="0" parTransId="{19B5D8B9-B106-4608-A49A-7BAFD03E5BB3}" sibTransId="{A5BFBA6F-B649-4A3C-ABEF-E1174840F0EA}"/>
    <dgm:cxn modelId="{74E79486-5360-1749-A003-265B991A806A}" type="presOf" srcId="{D273260D-0458-4DAF-8C2C-FF8A40F04BA5}" destId="{90021ACA-6DAB-284C-B12F-AA7AD090542D}" srcOrd="1" destOrd="0" presId="urn:microsoft.com/office/officeart/2016/7/layout/BasicLinearProcessNumbered"/>
    <dgm:cxn modelId="{A90070A2-B124-F847-9DDD-A41F9C44C133}" type="presOf" srcId="{A5BFBA6F-B649-4A3C-ABEF-E1174840F0EA}" destId="{6C570207-7A5F-A643-A94C-CFB20E5C869B}" srcOrd="0" destOrd="0" presId="urn:microsoft.com/office/officeart/2016/7/layout/BasicLinearProcessNumbered"/>
    <dgm:cxn modelId="{682E31E0-E72D-994A-A1FB-7B2A97B6B903}" type="presOf" srcId="{D273260D-0458-4DAF-8C2C-FF8A40F04BA5}" destId="{2AE315E4-C829-BB48-8050-2CE89C952112}" srcOrd="0" destOrd="0" presId="urn:microsoft.com/office/officeart/2016/7/layout/BasicLinearProcessNumbered"/>
    <dgm:cxn modelId="{BE7EC3DC-67CE-EB4A-9315-EF9B54E51EF1}" type="presParOf" srcId="{B9541062-A96D-FF46-B33E-214643D40CA5}" destId="{217CEDB5-058E-F645-81BB-0D5BE43F6048}" srcOrd="0" destOrd="0" presId="urn:microsoft.com/office/officeart/2016/7/layout/BasicLinearProcessNumbered"/>
    <dgm:cxn modelId="{15D0A14A-CF4D-B44E-BD5D-04636CAE8796}" type="presParOf" srcId="{217CEDB5-058E-F645-81BB-0D5BE43F6048}" destId="{E8E413AB-9DD5-7248-8993-D51D5FEDEBFB}" srcOrd="0" destOrd="0" presId="urn:microsoft.com/office/officeart/2016/7/layout/BasicLinearProcessNumbered"/>
    <dgm:cxn modelId="{015BADEA-D03F-1645-AD35-28100AB6269E}" type="presParOf" srcId="{217CEDB5-058E-F645-81BB-0D5BE43F6048}" destId="{E11F634A-0E36-8E40-9CA7-18CA09C7D879}" srcOrd="1" destOrd="0" presId="urn:microsoft.com/office/officeart/2016/7/layout/BasicLinearProcessNumbered"/>
    <dgm:cxn modelId="{3D096AEF-B05D-C944-B0A6-9F943CBC317E}" type="presParOf" srcId="{217CEDB5-058E-F645-81BB-0D5BE43F6048}" destId="{31F5181E-7D84-CF4C-A01E-FA06C0838F7A}" srcOrd="2" destOrd="0" presId="urn:microsoft.com/office/officeart/2016/7/layout/BasicLinearProcessNumbered"/>
    <dgm:cxn modelId="{A513DDEE-5343-B346-9FC5-AF8A901DA25F}" type="presParOf" srcId="{217CEDB5-058E-F645-81BB-0D5BE43F6048}" destId="{DB6C9321-91D8-CA44-9CDD-20AE1DA800DC}" srcOrd="3" destOrd="0" presId="urn:microsoft.com/office/officeart/2016/7/layout/BasicLinearProcessNumbered"/>
    <dgm:cxn modelId="{D09E14A7-5704-7C43-A6A3-5C6CBFD7D91A}" type="presParOf" srcId="{B9541062-A96D-FF46-B33E-214643D40CA5}" destId="{490342F5-069B-634C-A566-3A573AE1136A}" srcOrd="1" destOrd="0" presId="urn:microsoft.com/office/officeart/2016/7/layout/BasicLinearProcessNumbered"/>
    <dgm:cxn modelId="{D106F2C2-0C17-4E4B-A8DF-A46CFD13B2B5}" type="presParOf" srcId="{B9541062-A96D-FF46-B33E-214643D40CA5}" destId="{AC1B2816-C630-6846-ACDD-8CFE2801356D}" srcOrd="2" destOrd="0" presId="urn:microsoft.com/office/officeart/2016/7/layout/BasicLinearProcessNumbered"/>
    <dgm:cxn modelId="{90A74BAC-CFDA-714F-ADA1-516257229C49}" type="presParOf" srcId="{AC1B2816-C630-6846-ACDD-8CFE2801356D}" destId="{2AE315E4-C829-BB48-8050-2CE89C952112}" srcOrd="0" destOrd="0" presId="urn:microsoft.com/office/officeart/2016/7/layout/BasicLinearProcessNumbered"/>
    <dgm:cxn modelId="{C5FA629C-BC82-5C46-A47D-1B4E9CA7A1D0}" type="presParOf" srcId="{AC1B2816-C630-6846-ACDD-8CFE2801356D}" destId="{6C570207-7A5F-A643-A94C-CFB20E5C869B}" srcOrd="1" destOrd="0" presId="urn:microsoft.com/office/officeart/2016/7/layout/BasicLinearProcessNumbered"/>
    <dgm:cxn modelId="{5B33BF3B-5DFA-6E44-9AD3-490DD983D497}" type="presParOf" srcId="{AC1B2816-C630-6846-ACDD-8CFE2801356D}" destId="{EF3FC572-FAE2-2C48-B4B4-B181876FDD55}" srcOrd="2" destOrd="0" presId="urn:microsoft.com/office/officeart/2016/7/layout/BasicLinearProcessNumbered"/>
    <dgm:cxn modelId="{15B76B62-ABEF-6B43-8A28-9B5499F45A78}" type="presParOf" srcId="{AC1B2816-C630-6846-ACDD-8CFE2801356D}" destId="{90021ACA-6DAB-284C-B12F-AA7AD090542D}" srcOrd="3" destOrd="0" presId="urn:microsoft.com/office/officeart/2016/7/layout/BasicLinearProcessNumbered"/>
    <dgm:cxn modelId="{25033049-3866-3243-BC4B-9C9482C20522}" type="presParOf" srcId="{B9541062-A96D-FF46-B33E-214643D40CA5}" destId="{BB27E29D-EBA4-894E-A645-6ECCD350864C}" srcOrd="3" destOrd="0" presId="urn:microsoft.com/office/officeart/2016/7/layout/BasicLinearProcessNumbered"/>
    <dgm:cxn modelId="{D369A80E-2A3C-E244-A185-D9277915776E}" type="presParOf" srcId="{B9541062-A96D-FF46-B33E-214643D40CA5}" destId="{E65595B3-5DCD-8648-BF8F-96DC6389DA05}" srcOrd="4" destOrd="0" presId="urn:microsoft.com/office/officeart/2016/7/layout/BasicLinearProcessNumbered"/>
    <dgm:cxn modelId="{F3417C27-B2D8-D540-9545-D7A2299B3B12}" type="presParOf" srcId="{E65595B3-5DCD-8648-BF8F-96DC6389DA05}" destId="{4F9D1234-227C-2146-9E90-514C5DA98012}" srcOrd="0" destOrd="0" presId="urn:microsoft.com/office/officeart/2016/7/layout/BasicLinearProcessNumbered"/>
    <dgm:cxn modelId="{328DFD8D-DCF9-7248-A01F-FD6F4599FAE5}" type="presParOf" srcId="{E65595B3-5DCD-8648-BF8F-96DC6389DA05}" destId="{B62388D1-7D6D-EB45-80A1-C4D9812AD9B6}" srcOrd="1" destOrd="0" presId="urn:microsoft.com/office/officeart/2016/7/layout/BasicLinearProcessNumbered"/>
    <dgm:cxn modelId="{531EA17A-FF91-3D4F-A07E-05F29F78A3F5}" type="presParOf" srcId="{E65595B3-5DCD-8648-BF8F-96DC6389DA05}" destId="{AAB6B6EF-0E1D-0947-BE33-8075DE8CDA3F}" srcOrd="2" destOrd="0" presId="urn:microsoft.com/office/officeart/2016/7/layout/BasicLinearProcessNumbered"/>
    <dgm:cxn modelId="{BA730A6D-7716-D24E-BCF8-A98994D6C209}" type="presParOf" srcId="{E65595B3-5DCD-8648-BF8F-96DC6389DA05}" destId="{50824665-553B-514B-BCDE-9B2F5B8C37D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20E1A-DAC7-4740-B58C-85967A77A3B1}">
      <dsp:nvSpPr>
        <dsp:cNvPr id="0" name=""/>
        <dsp:cNvSpPr/>
      </dsp:nvSpPr>
      <dsp:spPr>
        <a:xfrm>
          <a:off x="0" y="1268590"/>
          <a:ext cx="2083385" cy="29167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800100">
            <a:lnSpc>
              <a:spcPct val="90000"/>
            </a:lnSpc>
            <a:spcBef>
              <a:spcPct val="0"/>
            </a:spcBef>
            <a:spcAft>
              <a:spcPct val="35000"/>
            </a:spcAft>
            <a:buNone/>
          </a:pPr>
          <a:r>
            <a:rPr lang="en-US" sz="1800" kern="1200" dirty="0"/>
            <a:t>Learn how to legally spend down excess assets to qualify for Medicaid.</a:t>
          </a:r>
        </a:p>
      </dsp:txBody>
      <dsp:txXfrm>
        <a:off x="0" y="2376951"/>
        <a:ext cx="2083385" cy="1750043"/>
      </dsp:txXfrm>
    </dsp:sp>
    <dsp:sp modelId="{3766CF3C-75D6-AC42-B1F1-B407E874A13E}">
      <dsp:nvSpPr>
        <dsp:cNvPr id="0" name=""/>
        <dsp:cNvSpPr/>
      </dsp:nvSpPr>
      <dsp:spPr>
        <a:xfrm>
          <a:off x="604181" y="1560264"/>
          <a:ext cx="875021" cy="87502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32325" y="1688408"/>
        <a:ext cx="618733" cy="618733"/>
      </dsp:txXfrm>
    </dsp:sp>
    <dsp:sp modelId="{ECA42004-82CC-4042-89F5-651CCFD45D74}">
      <dsp:nvSpPr>
        <dsp:cNvPr id="0" name=""/>
        <dsp:cNvSpPr/>
      </dsp:nvSpPr>
      <dsp:spPr>
        <a:xfrm>
          <a:off x="0" y="4185257"/>
          <a:ext cx="2083385"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0296D1-9FEE-5342-AB7E-243A20443F2F}">
      <dsp:nvSpPr>
        <dsp:cNvPr id="0" name=""/>
        <dsp:cNvSpPr/>
      </dsp:nvSpPr>
      <dsp:spPr>
        <a:xfrm>
          <a:off x="2291723" y="1268590"/>
          <a:ext cx="2083385" cy="29167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755650">
            <a:lnSpc>
              <a:spcPct val="90000"/>
            </a:lnSpc>
            <a:spcBef>
              <a:spcPct val="0"/>
            </a:spcBef>
            <a:spcAft>
              <a:spcPct val="35000"/>
            </a:spcAft>
            <a:buNone/>
          </a:pPr>
          <a:r>
            <a:rPr lang="en-US" sz="1700" kern="1200" dirty="0"/>
            <a:t>Understand how to protect assets for the community spouse.</a:t>
          </a:r>
        </a:p>
      </dsp:txBody>
      <dsp:txXfrm>
        <a:off x="2291723" y="2376951"/>
        <a:ext cx="2083385" cy="1750043"/>
      </dsp:txXfrm>
    </dsp:sp>
    <dsp:sp modelId="{553E7A8E-651B-234A-A144-D4B35852B0B5}">
      <dsp:nvSpPr>
        <dsp:cNvPr id="0" name=""/>
        <dsp:cNvSpPr/>
      </dsp:nvSpPr>
      <dsp:spPr>
        <a:xfrm>
          <a:off x="2895905" y="1560264"/>
          <a:ext cx="875021" cy="87502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3024049" y="1688408"/>
        <a:ext cx="618733" cy="618733"/>
      </dsp:txXfrm>
    </dsp:sp>
    <dsp:sp modelId="{D6557EE9-F044-8743-B9C9-D98D5AC73388}">
      <dsp:nvSpPr>
        <dsp:cNvPr id="0" name=""/>
        <dsp:cNvSpPr/>
      </dsp:nvSpPr>
      <dsp:spPr>
        <a:xfrm>
          <a:off x="2291723" y="4185257"/>
          <a:ext cx="2083385"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329FC3-D6B7-B447-93F1-36879D89D0C7}">
      <dsp:nvSpPr>
        <dsp:cNvPr id="0" name=""/>
        <dsp:cNvSpPr/>
      </dsp:nvSpPr>
      <dsp:spPr>
        <a:xfrm>
          <a:off x="4583447" y="1268590"/>
          <a:ext cx="2083385" cy="29167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755650">
            <a:lnSpc>
              <a:spcPct val="90000"/>
            </a:lnSpc>
            <a:spcBef>
              <a:spcPct val="0"/>
            </a:spcBef>
            <a:spcAft>
              <a:spcPct val="35000"/>
            </a:spcAft>
            <a:buNone/>
          </a:pPr>
          <a:r>
            <a:rPr lang="en-US" sz="1700" kern="1200"/>
            <a:t>Master Medicaid-compliant annuities for spousal planning.</a:t>
          </a:r>
        </a:p>
      </dsp:txBody>
      <dsp:txXfrm>
        <a:off x="4583447" y="2376951"/>
        <a:ext cx="2083385" cy="1750043"/>
      </dsp:txXfrm>
    </dsp:sp>
    <dsp:sp modelId="{54F4431E-326C-A845-8F90-5C049E236394}">
      <dsp:nvSpPr>
        <dsp:cNvPr id="0" name=""/>
        <dsp:cNvSpPr/>
      </dsp:nvSpPr>
      <dsp:spPr>
        <a:xfrm>
          <a:off x="5187629" y="1560264"/>
          <a:ext cx="875021" cy="87502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315773" y="1688408"/>
        <a:ext cx="618733" cy="618733"/>
      </dsp:txXfrm>
    </dsp:sp>
    <dsp:sp modelId="{D80ABB6F-1DE0-844E-A644-26CB351C5B28}">
      <dsp:nvSpPr>
        <dsp:cNvPr id="0" name=""/>
        <dsp:cNvSpPr/>
      </dsp:nvSpPr>
      <dsp:spPr>
        <a:xfrm>
          <a:off x="4583447" y="4185257"/>
          <a:ext cx="2083385"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2FBA7-BF95-224D-93DE-9D414A6F98CC}">
      <dsp:nvSpPr>
        <dsp:cNvPr id="0" name=""/>
        <dsp:cNvSpPr/>
      </dsp:nvSpPr>
      <dsp:spPr>
        <a:xfrm>
          <a:off x="0" y="0"/>
          <a:ext cx="602838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63915-9F28-104E-B41F-0401B272B081}">
      <dsp:nvSpPr>
        <dsp:cNvPr id="0" name=""/>
        <dsp:cNvSpPr/>
      </dsp:nvSpPr>
      <dsp:spPr>
        <a:xfrm>
          <a:off x="0" y="0"/>
          <a:ext cx="6028384" cy="107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John, age 75, needs Medicaid.  He and his wife have $100,000 in excess assets.</a:t>
          </a:r>
        </a:p>
      </dsp:txBody>
      <dsp:txXfrm>
        <a:off x="0" y="0"/>
        <a:ext cx="6028384" cy="1075866"/>
      </dsp:txXfrm>
    </dsp:sp>
    <dsp:sp modelId="{5EAF393C-0D8C-144E-9C08-74CAC5A3E1B3}">
      <dsp:nvSpPr>
        <dsp:cNvPr id="0" name=""/>
        <dsp:cNvSpPr/>
      </dsp:nvSpPr>
      <dsp:spPr>
        <a:xfrm>
          <a:off x="0" y="1075866"/>
          <a:ext cx="602838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640A3-A6AB-F549-B785-839AFCB7EF8D}">
      <dsp:nvSpPr>
        <dsp:cNvPr id="0" name=""/>
        <dsp:cNvSpPr/>
      </dsp:nvSpPr>
      <dsp:spPr>
        <a:xfrm>
          <a:off x="0" y="1075866"/>
          <a:ext cx="6028384" cy="107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He purchases a 5-year immediate annuity paying $1,667/month.</a:t>
          </a:r>
        </a:p>
      </dsp:txBody>
      <dsp:txXfrm>
        <a:off x="0" y="1075866"/>
        <a:ext cx="6028384" cy="1075866"/>
      </dsp:txXfrm>
    </dsp:sp>
    <dsp:sp modelId="{B9551559-A107-F847-8167-D7BEA8D3239B}">
      <dsp:nvSpPr>
        <dsp:cNvPr id="0" name=""/>
        <dsp:cNvSpPr/>
      </dsp:nvSpPr>
      <dsp:spPr>
        <a:xfrm>
          <a:off x="0" y="2151732"/>
          <a:ext cx="602838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08865-1044-B349-B1C6-50DA5DCCA533}">
      <dsp:nvSpPr>
        <dsp:cNvPr id="0" name=""/>
        <dsp:cNvSpPr/>
      </dsp:nvSpPr>
      <dsp:spPr>
        <a:xfrm>
          <a:off x="0" y="2151732"/>
          <a:ext cx="6028384" cy="107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annuity is irrevocable, has equal payments, and names the state as the beneficiary.</a:t>
          </a:r>
        </a:p>
      </dsp:txBody>
      <dsp:txXfrm>
        <a:off x="0" y="2151732"/>
        <a:ext cx="6028384" cy="1075866"/>
      </dsp:txXfrm>
    </dsp:sp>
    <dsp:sp modelId="{CD58D0F9-47D8-CD45-86F3-E100942F346A}">
      <dsp:nvSpPr>
        <dsp:cNvPr id="0" name=""/>
        <dsp:cNvSpPr/>
      </dsp:nvSpPr>
      <dsp:spPr>
        <a:xfrm>
          <a:off x="0" y="3227598"/>
          <a:ext cx="602838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B523E-C3F5-6B48-9D96-E37DB3E294E1}">
      <dsp:nvSpPr>
        <dsp:cNvPr id="0" name=""/>
        <dsp:cNvSpPr/>
      </dsp:nvSpPr>
      <dsp:spPr>
        <a:xfrm>
          <a:off x="0" y="3227598"/>
          <a:ext cx="6028384" cy="107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Result: Medicaid accepts the annuity, allowing John to qualify immediately.</a:t>
          </a:r>
        </a:p>
      </dsp:txBody>
      <dsp:txXfrm>
        <a:off x="0" y="3227598"/>
        <a:ext cx="6028384" cy="1075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83B25-6B04-C347-90EE-0C64D74651A6}">
      <dsp:nvSpPr>
        <dsp:cNvPr id="0" name=""/>
        <dsp:cNvSpPr/>
      </dsp:nvSpPr>
      <dsp:spPr>
        <a:xfrm>
          <a:off x="0" y="110509"/>
          <a:ext cx="2950227" cy="4130318"/>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011" tIns="330200" rIns="230011" bIns="330200" numCol="1" spcCol="1270" anchor="t" anchorCtr="0">
          <a:noAutofit/>
        </a:bodyPr>
        <a:lstStyle/>
        <a:p>
          <a:pPr marL="0" lvl="0" indent="0" algn="l" defTabSz="1155700">
            <a:lnSpc>
              <a:spcPct val="90000"/>
            </a:lnSpc>
            <a:spcBef>
              <a:spcPct val="0"/>
            </a:spcBef>
            <a:spcAft>
              <a:spcPct val="35000"/>
            </a:spcAft>
            <a:buNone/>
          </a:pPr>
          <a:r>
            <a:rPr lang="en-US" sz="2600" kern="1200"/>
            <a:t>Learn how Medicaid treats promissory notes.</a:t>
          </a:r>
        </a:p>
      </dsp:txBody>
      <dsp:txXfrm>
        <a:off x="0" y="1680030"/>
        <a:ext cx="2950227" cy="2478191"/>
      </dsp:txXfrm>
    </dsp:sp>
    <dsp:sp modelId="{6BF327DB-0754-664D-ABEC-71D648F269B4}">
      <dsp:nvSpPr>
        <dsp:cNvPr id="0" name=""/>
        <dsp:cNvSpPr/>
      </dsp:nvSpPr>
      <dsp:spPr>
        <a:xfrm>
          <a:off x="855566" y="523541"/>
          <a:ext cx="1239095" cy="1239095"/>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605" tIns="12700" rIns="9660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37027" y="705002"/>
        <a:ext cx="876173" cy="876173"/>
      </dsp:txXfrm>
    </dsp:sp>
    <dsp:sp modelId="{BFCD5B65-4CFE-814D-BAC5-40BE420425E6}">
      <dsp:nvSpPr>
        <dsp:cNvPr id="0" name=""/>
        <dsp:cNvSpPr/>
      </dsp:nvSpPr>
      <dsp:spPr>
        <a:xfrm>
          <a:off x="0" y="4240756"/>
          <a:ext cx="2950227" cy="72"/>
        </a:xfrm>
        <a:prstGeom prst="rect">
          <a:avLst/>
        </a:prstGeom>
        <a:solidFill>
          <a:schemeClr val="accent5">
            <a:hueOff val="-2430430"/>
            <a:satOff val="-165"/>
            <a:lumOff val="392"/>
            <a:alphaOff val="0"/>
          </a:schemeClr>
        </a:solidFill>
        <a:ln w="19050" cap="flat" cmpd="sng" algn="ctr">
          <a:solidFill>
            <a:schemeClr val="accent5">
              <a:hueOff val="-2430430"/>
              <a:satOff val="-16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02EA1-E963-6348-ACEC-514D037CC87C}">
      <dsp:nvSpPr>
        <dsp:cNvPr id="0" name=""/>
        <dsp:cNvSpPr/>
      </dsp:nvSpPr>
      <dsp:spPr>
        <a:xfrm>
          <a:off x="3245250" y="110509"/>
          <a:ext cx="2950227" cy="4130318"/>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011" tIns="330200" rIns="230011" bIns="330200" numCol="1" spcCol="1270" anchor="t" anchorCtr="0">
          <a:noAutofit/>
        </a:bodyPr>
        <a:lstStyle/>
        <a:p>
          <a:pPr marL="0" lvl="0" indent="0" algn="l" defTabSz="1155700">
            <a:lnSpc>
              <a:spcPct val="90000"/>
            </a:lnSpc>
            <a:spcBef>
              <a:spcPct val="0"/>
            </a:spcBef>
            <a:spcAft>
              <a:spcPct val="35000"/>
            </a:spcAft>
            <a:buNone/>
          </a:pPr>
          <a:r>
            <a:rPr lang="en-US" sz="2600" kern="1200"/>
            <a:t>Understand how to structure a Medicaid-compliant note.</a:t>
          </a:r>
        </a:p>
      </dsp:txBody>
      <dsp:txXfrm>
        <a:off x="3245250" y="1680030"/>
        <a:ext cx="2950227" cy="2478191"/>
      </dsp:txXfrm>
    </dsp:sp>
    <dsp:sp modelId="{4EC18F3F-7692-7C4F-8C26-20CC321B39B6}">
      <dsp:nvSpPr>
        <dsp:cNvPr id="0" name=""/>
        <dsp:cNvSpPr/>
      </dsp:nvSpPr>
      <dsp:spPr>
        <a:xfrm>
          <a:off x="4100816" y="523541"/>
          <a:ext cx="1239095" cy="1239095"/>
        </a:xfrm>
        <a:prstGeom prst="ellipse">
          <a:avLst/>
        </a:prstGeom>
        <a:solidFill>
          <a:schemeClr val="accent5">
            <a:hueOff val="-4860860"/>
            <a:satOff val="-330"/>
            <a:lumOff val="784"/>
            <a:alphaOff val="0"/>
          </a:schemeClr>
        </a:solidFill>
        <a:ln w="19050" cap="flat" cmpd="sng" algn="ctr">
          <a:solidFill>
            <a:schemeClr val="accent5">
              <a:hueOff val="-4860860"/>
              <a:satOff val="-3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605" tIns="12700" rIns="9660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282277" y="705002"/>
        <a:ext cx="876173" cy="876173"/>
      </dsp:txXfrm>
    </dsp:sp>
    <dsp:sp modelId="{AF93FC42-CD63-0549-A665-9ADE9BB54F04}">
      <dsp:nvSpPr>
        <dsp:cNvPr id="0" name=""/>
        <dsp:cNvSpPr/>
      </dsp:nvSpPr>
      <dsp:spPr>
        <a:xfrm>
          <a:off x="3245250" y="4240756"/>
          <a:ext cx="2950227" cy="72"/>
        </a:xfrm>
        <a:prstGeom prst="rect">
          <a:avLst/>
        </a:prstGeom>
        <a:solidFill>
          <a:schemeClr val="accent5">
            <a:hueOff val="-7291290"/>
            <a:satOff val="-496"/>
            <a:lumOff val="1177"/>
            <a:alphaOff val="0"/>
          </a:schemeClr>
        </a:solidFill>
        <a:ln w="19050" cap="flat" cmpd="sng" algn="ctr">
          <a:solidFill>
            <a:schemeClr val="accent5">
              <a:hueOff val="-7291290"/>
              <a:satOff val="-49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81181-D4CF-0341-8D44-67211D8B06DC}">
      <dsp:nvSpPr>
        <dsp:cNvPr id="0" name=""/>
        <dsp:cNvSpPr/>
      </dsp:nvSpPr>
      <dsp:spPr>
        <a:xfrm>
          <a:off x="6490501" y="110509"/>
          <a:ext cx="2950227" cy="4130318"/>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011" tIns="330200" rIns="230011" bIns="330200" numCol="1" spcCol="1270" anchor="t" anchorCtr="0">
          <a:noAutofit/>
        </a:bodyPr>
        <a:lstStyle/>
        <a:p>
          <a:pPr marL="0" lvl="0" indent="0" algn="l" defTabSz="1155700">
            <a:lnSpc>
              <a:spcPct val="90000"/>
            </a:lnSpc>
            <a:spcBef>
              <a:spcPct val="0"/>
            </a:spcBef>
            <a:spcAft>
              <a:spcPct val="35000"/>
            </a:spcAft>
            <a:buNone/>
          </a:pPr>
          <a:r>
            <a:rPr lang="en-US" sz="2600" kern="1200"/>
            <a:t>Master the gifting + promissory note strategy for single and married clients.</a:t>
          </a:r>
        </a:p>
      </dsp:txBody>
      <dsp:txXfrm>
        <a:off x="6490501" y="1680030"/>
        <a:ext cx="2950227" cy="2478191"/>
      </dsp:txXfrm>
    </dsp:sp>
    <dsp:sp modelId="{496CFDB9-AEFB-544B-833A-AB341489DE1F}">
      <dsp:nvSpPr>
        <dsp:cNvPr id="0" name=""/>
        <dsp:cNvSpPr/>
      </dsp:nvSpPr>
      <dsp:spPr>
        <a:xfrm>
          <a:off x="7346067" y="523541"/>
          <a:ext cx="1239095" cy="1239095"/>
        </a:xfrm>
        <a:prstGeom prst="ellipse">
          <a:avLst/>
        </a:prstGeom>
        <a:solidFill>
          <a:schemeClr val="accent5">
            <a:hueOff val="-9721720"/>
            <a:satOff val="-661"/>
            <a:lumOff val="1569"/>
            <a:alphaOff val="0"/>
          </a:schemeClr>
        </a:solidFill>
        <a:ln w="19050" cap="flat" cmpd="sng" algn="ctr">
          <a:solidFill>
            <a:schemeClr val="accent5">
              <a:hueOff val="-9721720"/>
              <a:satOff val="-66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605" tIns="12700" rIns="9660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527528" y="705002"/>
        <a:ext cx="876173" cy="876173"/>
      </dsp:txXfrm>
    </dsp:sp>
    <dsp:sp modelId="{6C14B073-29AE-2D46-82C2-4DB75F6A75E1}">
      <dsp:nvSpPr>
        <dsp:cNvPr id="0" name=""/>
        <dsp:cNvSpPr/>
      </dsp:nvSpPr>
      <dsp:spPr>
        <a:xfrm>
          <a:off x="6490501" y="4240756"/>
          <a:ext cx="2950227" cy="72"/>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FB1B0-EA69-A643-A86D-FF3F034EEC91}">
      <dsp:nvSpPr>
        <dsp:cNvPr id="0" name=""/>
        <dsp:cNvSpPr/>
      </dsp:nvSpPr>
      <dsp:spPr>
        <a:xfrm>
          <a:off x="0" y="28983"/>
          <a:ext cx="7846542" cy="1085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John (institutionalized spouse) applies for Medicaid.</a:t>
          </a:r>
        </a:p>
      </dsp:txBody>
      <dsp:txXfrm>
        <a:off x="53002" y="81985"/>
        <a:ext cx="7740538" cy="979756"/>
      </dsp:txXfrm>
    </dsp:sp>
    <dsp:sp modelId="{04C4E3E8-2476-B14E-B06D-B56FF8271661}">
      <dsp:nvSpPr>
        <dsp:cNvPr id="0" name=""/>
        <dsp:cNvSpPr/>
      </dsp:nvSpPr>
      <dsp:spPr>
        <a:xfrm>
          <a:off x="0" y="1281783"/>
          <a:ext cx="7846542" cy="1085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Jane (community spouse) has $100,000 over the CSRA limit.</a:t>
          </a:r>
        </a:p>
      </dsp:txBody>
      <dsp:txXfrm>
        <a:off x="53002" y="1334785"/>
        <a:ext cx="7740538" cy="979756"/>
      </dsp:txXfrm>
    </dsp:sp>
    <dsp:sp modelId="{D394B92B-C25E-4844-B4FB-36832BB90E2C}">
      <dsp:nvSpPr>
        <dsp:cNvPr id="0" name=""/>
        <dsp:cNvSpPr/>
      </dsp:nvSpPr>
      <dsp:spPr>
        <a:xfrm>
          <a:off x="19577" y="2534583"/>
          <a:ext cx="7807387" cy="10550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Instead of spending down, Jane loans $100,000 to her daughter via a Medicaid-compliant promissory note.</a:t>
          </a:r>
          <a:r>
            <a:rPr lang="en-US" sz="500" kern="1200" dirty="0"/>
            <a:t>.</a:t>
          </a:r>
        </a:p>
      </dsp:txBody>
      <dsp:txXfrm>
        <a:off x="71078" y="2586084"/>
        <a:ext cx="7704385" cy="952009"/>
      </dsp:txXfrm>
    </dsp:sp>
    <dsp:sp modelId="{31DD406F-0C43-8544-B92F-1C8606AD777B}">
      <dsp:nvSpPr>
        <dsp:cNvPr id="0" name=""/>
        <dsp:cNvSpPr/>
      </dsp:nvSpPr>
      <dsp:spPr>
        <a:xfrm>
          <a:off x="0" y="3756634"/>
          <a:ext cx="7846542" cy="1085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Jane receives monthly payments, keeping the money in the family without triggering a Medicaid penalty.</a:t>
          </a:r>
        </a:p>
      </dsp:txBody>
      <dsp:txXfrm>
        <a:off x="53002" y="3809636"/>
        <a:ext cx="7740538" cy="97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361B9-B3DB-7544-B872-4373149E42BF}">
      <dsp:nvSpPr>
        <dsp:cNvPr id="0" name=""/>
        <dsp:cNvSpPr/>
      </dsp:nvSpPr>
      <dsp:spPr>
        <a:xfrm>
          <a:off x="0" y="272771"/>
          <a:ext cx="8815402" cy="5320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New York</a:t>
          </a:r>
        </a:p>
      </dsp:txBody>
      <dsp:txXfrm>
        <a:off x="25975" y="298746"/>
        <a:ext cx="8763452" cy="480144"/>
      </dsp:txXfrm>
    </dsp:sp>
    <dsp:sp modelId="{894F3C2D-D096-DF46-AB36-C66D5374E078}">
      <dsp:nvSpPr>
        <dsp:cNvPr id="0" name=""/>
        <dsp:cNvSpPr/>
      </dsp:nvSpPr>
      <dsp:spPr>
        <a:xfrm>
          <a:off x="0" y="865345"/>
          <a:ext cx="8815402" cy="5320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Florida</a:t>
          </a:r>
        </a:p>
      </dsp:txBody>
      <dsp:txXfrm>
        <a:off x="25975" y="891320"/>
        <a:ext cx="8763452" cy="480144"/>
      </dsp:txXfrm>
    </dsp:sp>
    <dsp:sp modelId="{C0D9D158-F549-FA46-8DF7-C949CD7DF14C}">
      <dsp:nvSpPr>
        <dsp:cNvPr id="0" name=""/>
        <dsp:cNvSpPr/>
      </dsp:nvSpPr>
      <dsp:spPr>
        <a:xfrm>
          <a:off x="0" y="1457920"/>
          <a:ext cx="8815402" cy="5320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Connecticut</a:t>
          </a:r>
        </a:p>
      </dsp:txBody>
      <dsp:txXfrm>
        <a:off x="25975" y="1483895"/>
        <a:ext cx="8763452" cy="480144"/>
      </dsp:txXfrm>
    </dsp:sp>
    <dsp:sp modelId="{5BD9BAB3-D5CC-804F-9491-2A747EB50BA1}">
      <dsp:nvSpPr>
        <dsp:cNvPr id="0" name=""/>
        <dsp:cNvSpPr/>
      </dsp:nvSpPr>
      <dsp:spPr>
        <a:xfrm>
          <a:off x="0" y="2050494"/>
          <a:ext cx="8815402" cy="5320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Some states allow it with restrictions, while others prohibit it outright.</a:t>
          </a:r>
        </a:p>
      </dsp:txBody>
      <dsp:txXfrm>
        <a:off x="25975" y="2076469"/>
        <a:ext cx="8763452" cy="480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413AB-9DD5-7248-8993-D51D5FEDEBFB}">
      <dsp:nvSpPr>
        <dsp:cNvPr id="0" name=""/>
        <dsp:cNvSpPr/>
      </dsp:nvSpPr>
      <dsp:spPr>
        <a:xfrm>
          <a:off x="0" y="110509"/>
          <a:ext cx="2950227" cy="413031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011" tIns="330200" rIns="230011" bIns="330200" numCol="1" spcCol="1270" anchor="t" anchorCtr="0">
          <a:noAutofit/>
        </a:bodyPr>
        <a:lstStyle/>
        <a:p>
          <a:pPr marL="0" lvl="0" indent="0" algn="l" defTabSz="933450">
            <a:lnSpc>
              <a:spcPct val="90000"/>
            </a:lnSpc>
            <a:spcBef>
              <a:spcPct val="0"/>
            </a:spcBef>
            <a:spcAft>
              <a:spcPct val="35000"/>
            </a:spcAft>
            <a:buNone/>
          </a:pPr>
          <a:r>
            <a:rPr lang="en-US" sz="2100" kern="1200"/>
            <a:t>John tries to disinherit Jane (his Medicaid spouse) by leaving assets to his children.</a:t>
          </a:r>
        </a:p>
      </dsp:txBody>
      <dsp:txXfrm>
        <a:off x="0" y="1680030"/>
        <a:ext cx="2950227" cy="2478191"/>
      </dsp:txXfrm>
    </dsp:sp>
    <dsp:sp modelId="{E11F634A-0E36-8E40-9CA7-18CA09C7D879}">
      <dsp:nvSpPr>
        <dsp:cNvPr id="0" name=""/>
        <dsp:cNvSpPr/>
      </dsp:nvSpPr>
      <dsp:spPr>
        <a:xfrm>
          <a:off x="855566" y="523541"/>
          <a:ext cx="1239095" cy="1239095"/>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605" tIns="12700" rIns="9660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37027" y="705002"/>
        <a:ext cx="876173" cy="876173"/>
      </dsp:txXfrm>
    </dsp:sp>
    <dsp:sp modelId="{31F5181E-7D84-CF4C-A01E-FA06C0838F7A}">
      <dsp:nvSpPr>
        <dsp:cNvPr id="0" name=""/>
        <dsp:cNvSpPr/>
      </dsp:nvSpPr>
      <dsp:spPr>
        <a:xfrm>
          <a:off x="0" y="4240756"/>
          <a:ext cx="2950227" cy="72"/>
        </a:xfrm>
        <a:prstGeom prst="rect">
          <a:avLst/>
        </a:prstGeom>
        <a:solidFill>
          <a:schemeClr val="accent2">
            <a:hueOff val="1288722"/>
            <a:satOff val="-3699"/>
            <a:lumOff val="-5922"/>
            <a:alphaOff val="0"/>
          </a:schemeClr>
        </a:solidFill>
        <a:ln w="19050" cap="flat" cmpd="sng" algn="ctr">
          <a:solidFill>
            <a:schemeClr val="accent2">
              <a:hueOff val="1288722"/>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315E4-C829-BB48-8050-2CE89C952112}">
      <dsp:nvSpPr>
        <dsp:cNvPr id="0" name=""/>
        <dsp:cNvSpPr/>
      </dsp:nvSpPr>
      <dsp:spPr>
        <a:xfrm>
          <a:off x="3245250" y="110509"/>
          <a:ext cx="2950227" cy="4130318"/>
        </a:xfrm>
        <a:prstGeom prst="rect">
          <a:avLst/>
        </a:prstGeom>
        <a:solidFill>
          <a:schemeClr val="accent2">
            <a:tint val="40000"/>
            <a:alpha val="90000"/>
            <a:hueOff val="3367362"/>
            <a:satOff val="-31116"/>
            <a:lumOff val="-3508"/>
            <a:alphaOff val="0"/>
          </a:schemeClr>
        </a:solidFill>
        <a:ln w="19050" cap="flat" cmpd="sng" algn="ctr">
          <a:solidFill>
            <a:schemeClr val="accent2">
              <a:tint val="40000"/>
              <a:alpha val="90000"/>
              <a:hueOff val="3367362"/>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011" tIns="330200" rIns="230011" bIns="330200" numCol="1" spcCol="1270" anchor="t" anchorCtr="0">
          <a:noAutofit/>
        </a:bodyPr>
        <a:lstStyle/>
        <a:p>
          <a:pPr marL="0" lvl="0" indent="0" algn="l" defTabSz="933450">
            <a:lnSpc>
              <a:spcPct val="90000"/>
            </a:lnSpc>
            <a:spcBef>
              <a:spcPct val="0"/>
            </a:spcBef>
            <a:spcAft>
              <a:spcPct val="35000"/>
            </a:spcAft>
            <a:buNone/>
          </a:pPr>
          <a:r>
            <a:rPr lang="en-US" sz="2100" kern="1200"/>
            <a:t>Medicaid forces Jane to claim her elective share, disqualifying her from benefits.</a:t>
          </a:r>
        </a:p>
      </dsp:txBody>
      <dsp:txXfrm>
        <a:off x="3245250" y="1680030"/>
        <a:ext cx="2950227" cy="2478191"/>
      </dsp:txXfrm>
    </dsp:sp>
    <dsp:sp modelId="{6C570207-7A5F-A643-A94C-CFB20E5C869B}">
      <dsp:nvSpPr>
        <dsp:cNvPr id="0" name=""/>
        <dsp:cNvSpPr/>
      </dsp:nvSpPr>
      <dsp:spPr>
        <a:xfrm>
          <a:off x="4100816" y="523541"/>
          <a:ext cx="1239095" cy="1239095"/>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605" tIns="12700" rIns="9660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282277" y="705002"/>
        <a:ext cx="876173" cy="876173"/>
      </dsp:txXfrm>
    </dsp:sp>
    <dsp:sp modelId="{EF3FC572-FAE2-2C48-B4B4-B181876FDD55}">
      <dsp:nvSpPr>
        <dsp:cNvPr id="0" name=""/>
        <dsp:cNvSpPr/>
      </dsp:nvSpPr>
      <dsp:spPr>
        <a:xfrm>
          <a:off x="3245250" y="4240756"/>
          <a:ext cx="2950227" cy="72"/>
        </a:xfrm>
        <a:prstGeom prst="rect">
          <a:avLst/>
        </a:prstGeom>
        <a:solidFill>
          <a:schemeClr val="accent2">
            <a:hueOff val="3866168"/>
            <a:satOff val="-11096"/>
            <a:lumOff val="-17765"/>
            <a:alphaOff val="0"/>
          </a:schemeClr>
        </a:solidFill>
        <a:ln w="19050" cap="flat" cmpd="sng" algn="ctr">
          <a:solidFill>
            <a:schemeClr val="accent2">
              <a:hueOff val="3866168"/>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D1234-227C-2146-9E90-514C5DA98012}">
      <dsp:nvSpPr>
        <dsp:cNvPr id="0" name=""/>
        <dsp:cNvSpPr/>
      </dsp:nvSpPr>
      <dsp:spPr>
        <a:xfrm>
          <a:off x="6490501" y="110509"/>
          <a:ext cx="2950227" cy="4130318"/>
        </a:xfrm>
        <a:prstGeom prst="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011" tIns="330200" rIns="230011" bIns="330200" numCol="1" spcCol="1270" anchor="t" anchorCtr="0">
          <a:noAutofit/>
        </a:bodyPr>
        <a:lstStyle/>
        <a:p>
          <a:pPr marL="0" lvl="0" indent="0" algn="l" defTabSz="933450">
            <a:lnSpc>
              <a:spcPct val="90000"/>
            </a:lnSpc>
            <a:spcBef>
              <a:spcPct val="0"/>
            </a:spcBef>
            <a:spcAft>
              <a:spcPct val="35000"/>
            </a:spcAft>
            <a:buNone/>
          </a:pPr>
          <a:r>
            <a:rPr lang="en-US" sz="2100" kern="1200"/>
            <a:t>Better Plan: John sets up a testamentary SNT, keeping Jane eligible while protecting the assets.</a:t>
          </a:r>
        </a:p>
      </dsp:txBody>
      <dsp:txXfrm>
        <a:off x="6490501" y="1680030"/>
        <a:ext cx="2950227" cy="2478191"/>
      </dsp:txXfrm>
    </dsp:sp>
    <dsp:sp modelId="{B62388D1-7D6D-EB45-80A1-C4D9812AD9B6}">
      <dsp:nvSpPr>
        <dsp:cNvPr id="0" name=""/>
        <dsp:cNvSpPr/>
      </dsp:nvSpPr>
      <dsp:spPr>
        <a:xfrm>
          <a:off x="7346067" y="523541"/>
          <a:ext cx="1239095" cy="1239095"/>
        </a:xfrm>
        <a:prstGeom prst="ellipse">
          <a:avLst/>
        </a:prstGeom>
        <a:solidFill>
          <a:schemeClr val="accent2">
            <a:hueOff val="5154890"/>
            <a:satOff val="-14794"/>
            <a:lumOff val="-23687"/>
            <a:alphaOff val="0"/>
          </a:schemeClr>
        </a:solidFill>
        <a:ln w="19050" cap="flat" cmpd="sng" algn="ctr">
          <a:solidFill>
            <a:schemeClr val="accent2">
              <a:hueOff val="5154890"/>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605" tIns="12700" rIns="9660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527528" y="705002"/>
        <a:ext cx="876173" cy="876173"/>
      </dsp:txXfrm>
    </dsp:sp>
    <dsp:sp modelId="{AAB6B6EF-0E1D-0947-BE33-8075DE8CDA3F}">
      <dsp:nvSpPr>
        <dsp:cNvPr id="0" name=""/>
        <dsp:cNvSpPr/>
      </dsp:nvSpPr>
      <dsp:spPr>
        <a:xfrm>
          <a:off x="6490501" y="4240756"/>
          <a:ext cx="2950227" cy="72"/>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400D-F881-A880-B6C7-F9C5C4C10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8AF3D-E329-099C-407C-474E4525E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B20A51-792E-D25C-A8DE-9B3FAB5D1E66}"/>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5" name="Footer Placeholder 4">
            <a:extLst>
              <a:ext uri="{FF2B5EF4-FFF2-40B4-BE49-F238E27FC236}">
                <a16:creationId xmlns:a16="http://schemas.microsoft.com/office/drawing/2014/main" id="{D9D49CB4-C7D5-411B-4051-24A51C8A4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A2165-EC6F-D64A-94CC-9C26B0499828}"/>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378483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6843-59ED-BE40-58E3-E80361F38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B68603-BD82-B7FB-F512-4A9323BBF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59BCD-EA5C-F31F-2E11-5793F16890F4}"/>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5" name="Footer Placeholder 4">
            <a:extLst>
              <a:ext uri="{FF2B5EF4-FFF2-40B4-BE49-F238E27FC236}">
                <a16:creationId xmlns:a16="http://schemas.microsoft.com/office/drawing/2014/main" id="{B3D05445-7BC5-4CF6-ABE6-5DAB867B7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82782-8CC4-5218-ED97-CF4D564F4A0C}"/>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20835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88FDE5-0105-CFB5-D224-C0C190B6BB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365AC-85BE-1DE3-C5E3-325F763F46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22B69-3589-E3E5-FDF0-ECBFE5F03436}"/>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5" name="Footer Placeholder 4">
            <a:extLst>
              <a:ext uri="{FF2B5EF4-FFF2-40B4-BE49-F238E27FC236}">
                <a16:creationId xmlns:a16="http://schemas.microsoft.com/office/drawing/2014/main" id="{5677F5CB-5E7E-E624-6C1D-74AB7DC25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1DB34-4C91-13C4-D530-839998E81A81}"/>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140456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12" b="0" i="0">
                <a:solidFill>
                  <a:schemeClr val="tx1"/>
                </a:solidFill>
                <a:latin typeface="Microsoft Sans Serif"/>
                <a:cs typeface="Microsoft Sans Serif"/>
              </a:defRPr>
            </a:lvl1pPr>
          </a:lstStyle>
          <a:p>
            <a:endParaRPr/>
          </a:p>
        </p:txBody>
      </p:sp>
      <p:sp>
        <p:nvSpPr>
          <p:cNvPr id="3" name="Holder 3"/>
          <p:cNvSpPr>
            <a:spLocks noGrp="1"/>
          </p:cNvSpPr>
          <p:nvPr>
            <p:ph sz="half" idx="2"/>
          </p:nvPr>
        </p:nvSpPr>
        <p:spPr>
          <a:xfrm>
            <a:off x="894939" y="1762391"/>
            <a:ext cx="5059680" cy="280077"/>
          </a:xfrm>
          <a:prstGeom prst="rect">
            <a:avLst/>
          </a:prstGeom>
        </p:spPr>
        <p:txBody>
          <a:bodyPr wrap="square" lIns="0" tIns="0" rIns="0" bIns="0">
            <a:spAutoFit/>
          </a:bodyPr>
          <a:lstStyle>
            <a:lvl1pPr>
              <a:defRPr sz="2022" b="0" i="0">
                <a:solidFill>
                  <a:schemeClr val="tx1"/>
                </a:solidFill>
                <a:latin typeface="Microsoft Sans Serif"/>
                <a:cs typeface="Microsoft Sans Serif"/>
              </a:defRPr>
            </a:lvl1pPr>
          </a:lstStyle>
          <a:p>
            <a:endParaRPr/>
          </a:p>
        </p:txBody>
      </p:sp>
      <p:sp>
        <p:nvSpPr>
          <p:cNvPr id="4" name="Holder 4"/>
          <p:cNvSpPr>
            <a:spLocks noGrp="1"/>
          </p:cNvSpPr>
          <p:nvPr>
            <p:ph sz="half" idx="3"/>
          </p:nvPr>
        </p:nvSpPr>
        <p:spPr>
          <a:xfrm>
            <a:off x="6233348" y="2469726"/>
            <a:ext cx="4976895" cy="287386"/>
          </a:xfrm>
          <a:prstGeom prst="rect">
            <a:avLst/>
          </a:prstGeom>
        </p:spPr>
        <p:txBody>
          <a:bodyPr wrap="square" lIns="0" tIns="0" rIns="0" bIns="0">
            <a:spAutoFit/>
          </a:bodyPr>
          <a:lstStyle>
            <a:lvl1pPr>
              <a:defRPr sz="2075" b="0" i="0">
                <a:solidFill>
                  <a:schemeClr val="tx1"/>
                </a:solidFill>
                <a:latin typeface="Microsoft Sans Serif"/>
                <a:cs typeface="Microsoft Sans Serif"/>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8/3/25</a:t>
            </a:fld>
            <a:endParaRPr lang="en-US"/>
          </a:p>
        </p:txBody>
      </p:sp>
      <p:sp>
        <p:nvSpPr>
          <p:cNvPr id="7" name="Holder 7"/>
          <p:cNvSpPr>
            <a:spLocks noGrp="1"/>
          </p:cNvSpPr>
          <p:nvPr>
            <p:ph type="sldNum" sz="quarter" idx="7"/>
          </p:nvPr>
        </p:nvSpPr>
        <p:spPr/>
        <p:txBody>
          <a:bodyPr lIns="0" tIns="0" rIns="0" bIns="0"/>
          <a:lstStyle>
            <a:lvl1pPr>
              <a:defRPr sz="1383" b="0" i="0">
                <a:solidFill>
                  <a:schemeClr val="tx1"/>
                </a:solidFill>
                <a:latin typeface="Microsoft Sans Serif"/>
                <a:cs typeface="Microsoft Sans Serif"/>
              </a:defRPr>
            </a:lvl1pPr>
          </a:lstStyle>
          <a:p>
            <a:pPr marL="123642">
              <a:lnSpc>
                <a:spcPts val="1548"/>
              </a:lnSpc>
            </a:pPr>
            <a:fld id="{81D60167-4931-47E6-BA6A-407CBD079E47}" type="slidenum">
              <a:rPr lang="en-US" spc="-53" smtClean="0"/>
              <a:pPr marL="123642">
                <a:lnSpc>
                  <a:spcPts val="1548"/>
                </a:lnSpc>
              </a:pPr>
              <a:t>‹#›</a:t>
            </a:fld>
            <a:endParaRPr lang="en-US" spc="-53" dirty="0"/>
          </a:p>
        </p:txBody>
      </p:sp>
    </p:spTree>
    <p:extLst>
      <p:ext uri="{BB962C8B-B14F-4D97-AF65-F5344CB8AC3E}">
        <p14:creationId xmlns:p14="http://schemas.microsoft.com/office/powerpoint/2010/main" val="116163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6206-EC1E-E49A-39C0-80A1C96C1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C7928-AD13-0ABC-D51A-61D3236ED2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EB13C-7E05-C274-39B1-EF2721CD8017}"/>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5" name="Footer Placeholder 4">
            <a:extLst>
              <a:ext uri="{FF2B5EF4-FFF2-40B4-BE49-F238E27FC236}">
                <a16:creationId xmlns:a16="http://schemas.microsoft.com/office/drawing/2014/main" id="{1D91F80F-DDE9-2AB0-ED6C-0706CA44B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0E4DE-24B7-DD30-BFF5-67054775CE4E}"/>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24078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0886-7470-BDCB-D460-7097B78755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333E5-E68C-CFE1-E7CB-71C87BB5E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4CD7B-929B-F4DC-D879-1719D91FE486}"/>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5" name="Footer Placeholder 4">
            <a:extLst>
              <a:ext uri="{FF2B5EF4-FFF2-40B4-BE49-F238E27FC236}">
                <a16:creationId xmlns:a16="http://schemas.microsoft.com/office/drawing/2014/main" id="{DA93C26D-FCD1-2A84-69A6-043A46781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A28C9-8CBA-38A8-7F6B-E329194DB182}"/>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60955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1857-6DEF-439E-1DA6-22A1878FD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09797-FDBF-A4F7-632F-193DD30FFC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3E876-E1D2-73E8-05CA-02F1B3A5E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BFFD5-B301-365A-6BC2-A0A0E081F4D0}"/>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6" name="Footer Placeholder 5">
            <a:extLst>
              <a:ext uri="{FF2B5EF4-FFF2-40B4-BE49-F238E27FC236}">
                <a16:creationId xmlns:a16="http://schemas.microsoft.com/office/drawing/2014/main" id="{6664F0AF-5EA3-3155-1188-774840AB5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2AA58-B433-ABEC-63FC-A2122BCCEFD2}"/>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280054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F895-2607-62A9-BEF4-37199CF73A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F1CDA8-DF10-B102-02FE-B0A6D3B373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2C595-447B-430A-FF24-415C9C543B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022F0-4C3B-26D9-F40C-C80131398E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AE041B-B7C9-35E4-BE6F-62C0F6D54D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B71CB-6F5E-B262-7D8C-052CCB1E2684}"/>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8" name="Footer Placeholder 7">
            <a:extLst>
              <a:ext uri="{FF2B5EF4-FFF2-40B4-BE49-F238E27FC236}">
                <a16:creationId xmlns:a16="http://schemas.microsoft.com/office/drawing/2014/main" id="{562A96A4-08E1-5592-C7F7-0A60D72B1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A3467B-547F-58D5-D4B8-7C98F549BE70}"/>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263235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7C26-D368-B71D-550F-86532C14B1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9D213-7CFF-8FC2-521C-9E32F4A4561D}"/>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4" name="Footer Placeholder 3">
            <a:extLst>
              <a:ext uri="{FF2B5EF4-FFF2-40B4-BE49-F238E27FC236}">
                <a16:creationId xmlns:a16="http://schemas.microsoft.com/office/drawing/2014/main" id="{963F21D9-811D-144C-773E-7409D1F7AE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2D6D61-7C58-3836-1AEF-BB40440E8C87}"/>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224178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75148-5178-36AC-3ACF-7A58CB2B0072}"/>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3" name="Footer Placeholder 2">
            <a:extLst>
              <a:ext uri="{FF2B5EF4-FFF2-40B4-BE49-F238E27FC236}">
                <a16:creationId xmlns:a16="http://schemas.microsoft.com/office/drawing/2014/main" id="{1511EC19-340F-31E3-76FA-FA7BCA959C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A6B125-4D14-CDF2-79B1-A4379735E54B}"/>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408762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CE7B-75DE-F2A3-216F-877CED6AA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A796D8-2388-918E-72DE-504AB1DB9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10F71-DC03-F190-5D22-A0D313A50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33C5A5-C254-9972-A350-FF39154192BB}"/>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6" name="Footer Placeholder 5">
            <a:extLst>
              <a:ext uri="{FF2B5EF4-FFF2-40B4-BE49-F238E27FC236}">
                <a16:creationId xmlns:a16="http://schemas.microsoft.com/office/drawing/2014/main" id="{100813C1-D8D5-2BD5-5DED-0CDB61493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785F0-3B9B-286C-7317-F8FC8D188C4E}"/>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154087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C998-7167-6440-66B9-8659D5B0C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1DB45C-1F89-3D35-EFC8-1903A72B5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552BA-7DC1-52B8-5477-AB82D8EC0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8C9D6-2EB7-8BCE-5A57-F14BCFD646C9}"/>
              </a:ext>
            </a:extLst>
          </p:cNvPr>
          <p:cNvSpPr>
            <a:spLocks noGrp="1"/>
          </p:cNvSpPr>
          <p:nvPr>
            <p:ph type="dt" sz="half" idx="10"/>
          </p:nvPr>
        </p:nvSpPr>
        <p:spPr/>
        <p:txBody>
          <a:bodyPr/>
          <a:lstStyle/>
          <a:p>
            <a:fld id="{7C92D55C-0029-0243-B516-EC789A68BB09}" type="datetimeFigureOut">
              <a:rPr lang="en-US" smtClean="0"/>
              <a:t>8/3/25</a:t>
            </a:fld>
            <a:endParaRPr lang="en-US"/>
          </a:p>
        </p:txBody>
      </p:sp>
      <p:sp>
        <p:nvSpPr>
          <p:cNvPr id="6" name="Footer Placeholder 5">
            <a:extLst>
              <a:ext uri="{FF2B5EF4-FFF2-40B4-BE49-F238E27FC236}">
                <a16:creationId xmlns:a16="http://schemas.microsoft.com/office/drawing/2014/main" id="{39042E93-9A30-AD20-73CD-C0A2EDE9A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73F38-B563-9434-188D-8EB3B7FE2CF4}"/>
              </a:ext>
            </a:extLst>
          </p:cNvPr>
          <p:cNvSpPr>
            <a:spLocks noGrp="1"/>
          </p:cNvSpPr>
          <p:nvPr>
            <p:ph type="sldNum" sz="quarter" idx="12"/>
          </p:nvPr>
        </p:nvSpPr>
        <p:spPr/>
        <p:txBody>
          <a:bodyPr/>
          <a:lstStyle/>
          <a:p>
            <a:fld id="{9A9234D8-24DF-C04C-9CB2-C3CDE80528B9}" type="slidenum">
              <a:rPr lang="en-US" smtClean="0"/>
              <a:t>‹#›</a:t>
            </a:fld>
            <a:endParaRPr lang="en-US"/>
          </a:p>
        </p:txBody>
      </p:sp>
    </p:spTree>
    <p:extLst>
      <p:ext uri="{BB962C8B-B14F-4D97-AF65-F5344CB8AC3E}">
        <p14:creationId xmlns:p14="http://schemas.microsoft.com/office/powerpoint/2010/main" val="403219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D312D-D500-F763-423C-8A98F0E66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B4BDEC-9180-4C44-405B-97CB10F56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B448B-AB3D-33B3-B72C-E7730F573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92D55C-0029-0243-B516-EC789A68BB09}" type="datetimeFigureOut">
              <a:rPr lang="en-US" smtClean="0"/>
              <a:t>8/3/25</a:t>
            </a:fld>
            <a:endParaRPr lang="en-US"/>
          </a:p>
        </p:txBody>
      </p:sp>
      <p:sp>
        <p:nvSpPr>
          <p:cNvPr id="5" name="Footer Placeholder 4">
            <a:extLst>
              <a:ext uri="{FF2B5EF4-FFF2-40B4-BE49-F238E27FC236}">
                <a16:creationId xmlns:a16="http://schemas.microsoft.com/office/drawing/2014/main" id="{FF60F646-BB0B-EBD7-2D56-1810A7097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A446A3-6B3C-1634-5278-D1A6883304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9234D8-24DF-C04C-9CB2-C3CDE80528B9}" type="slidenum">
              <a:rPr lang="en-US" smtClean="0"/>
              <a:t>‹#›</a:t>
            </a:fld>
            <a:endParaRPr lang="en-US"/>
          </a:p>
        </p:txBody>
      </p:sp>
    </p:spTree>
    <p:extLst>
      <p:ext uri="{BB962C8B-B14F-4D97-AF65-F5344CB8AC3E}">
        <p14:creationId xmlns:p14="http://schemas.microsoft.com/office/powerpoint/2010/main" val="7924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pikist.com/free-photo-iijpa"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20"/>
            <a:ext cx="10945772" cy="6851242"/>
          </a:xfrm>
          <a:prstGeom prst="rect">
            <a:avLst/>
          </a:prstGeom>
        </p:spPr>
      </p:pic>
      <p:sp>
        <p:nvSpPr>
          <p:cNvPr id="3" name="object 3"/>
          <p:cNvSpPr txBox="1"/>
          <p:nvPr/>
        </p:nvSpPr>
        <p:spPr>
          <a:xfrm>
            <a:off x="1426574" y="830580"/>
            <a:ext cx="8743105" cy="4910022"/>
          </a:xfrm>
          <a:prstGeom prst="rect">
            <a:avLst/>
          </a:prstGeom>
        </p:spPr>
        <p:txBody>
          <a:bodyPr vert="horz" wrap="square" lIns="0" tIns="290536" rIns="0" bIns="0" rtlCol="0">
            <a:spAutoFit/>
          </a:bodyPr>
          <a:lstStyle/>
          <a:p>
            <a:pPr marL="13513" marR="5405">
              <a:lnSpc>
                <a:spcPts val="9012"/>
              </a:lnSpc>
              <a:spcBef>
                <a:spcPts val="2288"/>
              </a:spcBef>
            </a:pPr>
            <a:r>
              <a:rPr sz="9363" dirty="0">
                <a:solidFill>
                  <a:srgbClr val="FFFFFF"/>
                </a:solidFill>
                <a:latin typeface="Microsoft Sans Serif"/>
                <a:cs typeface="Microsoft Sans Serif"/>
              </a:rPr>
              <a:t>Medicaid</a:t>
            </a:r>
            <a:r>
              <a:rPr sz="9363" spc="-559" dirty="0">
                <a:solidFill>
                  <a:srgbClr val="FFFFFF"/>
                </a:solidFill>
                <a:latin typeface="Microsoft Sans Serif"/>
                <a:cs typeface="Microsoft Sans Serif"/>
              </a:rPr>
              <a:t> </a:t>
            </a:r>
            <a:r>
              <a:rPr sz="8991" spc="-681" dirty="0">
                <a:solidFill>
                  <a:srgbClr val="FFFFFF"/>
                </a:solidFill>
                <a:latin typeface="Rubik"/>
                <a:cs typeface="Rubik"/>
              </a:rPr>
              <a:t>&amp; </a:t>
            </a:r>
            <a:r>
              <a:rPr sz="9363" spc="-80" dirty="0">
                <a:solidFill>
                  <a:srgbClr val="FFFFFF"/>
                </a:solidFill>
                <a:latin typeface="Microsoft Sans Serif"/>
                <a:cs typeface="Microsoft Sans Serif"/>
              </a:rPr>
              <a:t>Income</a:t>
            </a:r>
            <a:r>
              <a:rPr sz="9363" spc="-814" dirty="0">
                <a:solidFill>
                  <a:srgbClr val="FFFFFF"/>
                </a:solidFill>
                <a:latin typeface="Microsoft Sans Serif"/>
                <a:cs typeface="Microsoft Sans Serif"/>
              </a:rPr>
              <a:t> </a:t>
            </a:r>
            <a:r>
              <a:rPr sz="9363" spc="-239" dirty="0">
                <a:solidFill>
                  <a:srgbClr val="FFFFFF"/>
                </a:solidFill>
                <a:latin typeface="Microsoft Sans Serif"/>
                <a:cs typeface="Microsoft Sans Serif"/>
              </a:rPr>
              <a:t>Rules</a:t>
            </a:r>
            <a:r>
              <a:rPr sz="9363" spc="-809" dirty="0">
                <a:solidFill>
                  <a:srgbClr val="FFFFFF"/>
                </a:solidFill>
                <a:latin typeface="Microsoft Sans Serif"/>
                <a:cs typeface="Microsoft Sans Serif"/>
              </a:rPr>
              <a:t> </a:t>
            </a:r>
            <a:r>
              <a:rPr sz="9363" spc="277" dirty="0">
                <a:solidFill>
                  <a:srgbClr val="FFFFFF"/>
                </a:solidFill>
                <a:latin typeface="Microsoft Sans Serif"/>
                <a:cs typeface="Microsoft Sans Serif"/>
              </a:rPr>
              <a:t>for </a:t>
            </a:r>
            <a:r>
              <a:rPr sz="9363" spc="59" dirty="0">
                <a:solidFill>
                  <a:srgbClr val="FFFFFF"/>
                </a:solidFill>
                <a:latin typeface="Microsoft Sans Serif"/>
                <a:cs typeface="Microsoft Sans Serif"/>
              </a:rPr>
              <a:t>Married </a:t>
            </a:r>
            <a:r>
              <a:rPr sz="9363" spc="149" dirty="0">
                <a:solidFill>
                  <a:srgbClr val="FFFFFF"/>
                </a:solidFill>
                <a:latin typeface="Microsoft Sans Serif"/>
                <a:cs typeface="Microsoft Sans Serif"/>
              </a:rPr>
              <a:t>Applicants</a:t>
            </a:r>
            <a:endParaRPr sz="9363">
              <a:latin typeface="Microsoft Sans Serif"/>
              <a:cs typeface="Microsoft Sans Serif"/>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a:t>
            </a:fld>
            <a:endParaRPr spc="-2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10</a:t>
            </a:fld>
            <a:endParaRPr lang="en-US" spc="32" dirty="0"/>
          </a:p>
        </p:txBody>
      </p:sp>
      <p:sp>
        <p:nvSpPr>
          <p:cNvPr id="2" name="object 2"/>
          <p:cNvSpPr txBox="1">
            <a:spLocks noGrp="1"/>
          </p:cNvSpPr>
          <p:nvPr>
            <p:ph type="title"/>
          </p:nvPr>
        </p:nvSpPr>
        <p:spPr>
          <a:xfrm>
            <a:off x="897935" y="542615"/>
            <a:ext cx="9152125" cy="936575"/>
          </a:xfrm>
          <a:prstGeom prst="rect">
            <a:avLst/>
          </a:prstGeom>
        </p:spPr>
        <p:txBody>
          <a:bodyPr vert="horz" wrap="square" lIns="0" tIns="199997" rIns="0" bIns="0" rtlCol="0" anchor="ctr">
            <a:spAutoFit/>
          </a:bodyPr>
          <a:lstStyle/>
          <a:p>
            <a:pPr marL="13513" marR="5405">
              <a:lnSpc>
                <a:spcPct val="79600"/>
              </a:lnSpc>
              <a:spcBef>
                <a:spcPts val="1575"/>
              </a:spcBef>
            </a:pPr>
            <a:r>
              <a:rPr lang="en-US" spc="-37" dirty="0"/>
              <a:t>Countable</a:t>
            </a:r>
            <a:r>
              <a:rPr lang="en-US" spc="-527" dirty="0"/>
              <a:t> </a:t>
            </a:r>
            <a:r>
              <a:rPr lang="en-US" spc="229" dirty="0"/>
              <a:t>vs</a:t>
            </a:r>
            <a:r>
              <a:rPr lang="en-US" sz="5746" spc="229" dirty="0"/>
              <a:t>.</a:t>
            </a:r>
            <a:r>
              <a:rPr lang="en-US" sz="5746" spc="-755" dirty="0"/>
              <a:t> </a:t>
            </a:r>
            <a:r>
              <a:rPr lang="en-US" spc="-21" dirty="0"/>
              <a:t>Non</a:t>
            </a:r>
            <a:r>
              <a:rPr lang="en-US" sz="5746" spc="-21" dirty="0"/>
              <a:t>- </a:t>
            </a:r>
            <a:r>
              <a:rPr lang="en-US" spc="-37" dirty="0"/>
              <a:t>Countable</a:t>
            </a:r>
            <a:r>
              <a:rPr lang="en-US" spc="-511" dirty="0"/>
              <a:t> </a:t>
            </a:r>
            <a:r>
              <a:rPr lang="en-US" spc="48" dirty="0"/>
              <a:t>Assets</a:t>
            </a:r>
            <a:endParaRPr lang="en-US" sz="5746" dirty="0"/>
          </a:p>
        </p:txBody>
      </p:sp>
      <p:sp>
        <p:nvSpPr>
          <p:cNvPr id="3" name="object 3"/>
          <p:cNvSpPr txBox="1"/>
          <p:nvPr/>
        </p:nvSpPr>
        <p:spPr>
          <a:xfrm>
            <a:off x="1240837" y="1566719"/>
            <a:ext cx="9064722" cy="1069739"/>
          </a:xfrm>
          <a:prstGeom prst="rect">
            <a:avLst/>
          </a:prstGeom>
        </p:spPr>
        <p:txBody>
          <a:bodyPr vert="horz" wrap="square" lIns="0" tIns="119593" rIns="0" bIns="0" rtlCol="0">
            <a:spAutoFit/>
          </a:bodyPr>
          <a:lstStyle/>
          <a:p>
            <a:pPr marL="13513" marR="5405">
              <a:lnSpc>
                <a:spcPts val="3671"/>
              </a:lnSpc>
              <a:spcBef>
                <a:spcPts val="942"/>
              </a:spcBef>
            </a:pPr>
            <a:r>
              <a:rPr sz="3777" spc="-59" dirty="0">
                <a:latin typeface="Microsoft Sans Serif"/>
                <a:cs typeface="Microsoft Sans Serif"/>
              </a:rPr>
              <a:t>Understanding</a:t>
            </a:r>
            <a:r>
              <a:rPr sz="3777" spc="-165" dirty="0">
                <a:latin typeface="Microsoft Sans Serif"/>
                <a:cs typeface="Microsoft Sans Serif"/>
              </a:rPr>
              <a:t> </a:t>
            </a:r>
            <a:r>
              <a:rPr sz="3777" dirty="0">
                <a:latin typeface="Microsoft Sans Serif"/>
                <a:cs typeface="Microsoft Sans Serif"/>
              </a:rPr>
              <a:t>the</a:t>
            </a:r>
            <a:r>
              <a:rPr sz="3777" spc="-165" dirty="0">
                <a:latin typeface="Microsoft Sans Serif"/>
                <a:cs typeface="Microsoft Sans Serif"/>
              </a:rPr>
              <a:t> </a:t>
            </a:r>
            <a:r>
              <a:rPr sz="3777" spc="-53" dirty="0">
                <a:latin typeface="Microsoft Sans Serif"/>
                <a:cs typeface="Microsoft Sans Serif"/>
              </a:rPr>
              <a:t>Asset</a:t>
            </a:r>
            <a:r>
              <a:rPr sz="3777" spc="-165" dirty="0">
                <a:latin typeface="Microsoft Sans Serif"/>
                <a:cs typeface="Microsoft Sans Serif"/>
              </a:rPr>
              <a:t> Rules </a:t>
            </a:r>
            <a:r>
              <a:rPr sz="3777" spc="53" dirty="0">
                <a:latin typeface="Microsoft Sans Serif"/>
                <a:cs typeface="Microsoft Sans Serif"/>
              </a:rPr>
              <a:t>for</a:t>
            </a:r>
            <a:r>
              <a:rPr sz="3777" spc="-160" dirty="0">
                <a:latin typeface="Microsoft Sans Serif"/>
                <a:cs typeface="Microsoft Sans Serif"/>
              </a:rPr>
              <a:t> </a:t>
            </a:r>
            <a:r>
              <a:rPr sz="3777" spc="-11" dirty="0">
                <a:latin typeface="Microsoft Sans Serif"/>
                <a:cs typeface="Microsoft Sans Serif"/>
              </a:rPr>
              <a:t>Medicaid Eligibility</a:t>
            </a:r>
            <a:endParaRPr sz="3777" dirty="0">
              <a:latin typeface="Microsoft Sans Serif"/>
              <a:cs typeface="Microsoft Sans Serif"/>
            </a:endParaRPr>
          </a:p>
        </p:txBody>
      </p:sp>
      <p:sp>
        <p:nvSpPr>
          <p:cNvPr id="4" name="object 4"/>
          <p:cNvSpPr txBox="1"/>
          <p:nvPr/>
        </p:nvSpPr>
        <p:spPr>
          <a:xfrm>
            <a:off x="685800" y="2926720"/>
            <a:ext cx="5087398" cy="3065502"/>
          </a:xfrm>
          <a:prstGeom prst="rect">
            <a:avLst/>
          </a:prstGeom>
        </p:spPr>
        <p:txBody>
          <a:bodyPr vert="horz" wrap="square" lIns="0" tIns="92566" rIns="0" bIns="0" rtlCol="0">
            <a:spAutoFit/>
          </a:bodyPr>
          <a:lstStyle/>
          <a:p>
            <a:pPr marL="13513" marR="5405">
              <a:lnSpc>
                <a:spcPct val="75700"/>
              </a:lnSpc>
              <a:spcBef>
                <a:spcPts val="729"/>
              </a:spcBef>
            </a:pPr>
            <a:r>
              <a:rPr lang="en-US" sz="2400" b="1" spc="-80" dirty="0">
                <a:latin typeface="Microsoft Sans Serif"/>
                <a:cs typeface="Microsoft Sans Serif"/>
              </a:rPr>
              <a:t>Countable</a:t>
            </a:r>
            <a:r>
              <a:rPr lang="en-US" sz="2400" b="1" spc="-101" dirty="0">
                <a:latin typeface="Microsoft Sans Serif"/>
                <a:cs typeface="Microsoft Sans Serif"/>
              </a:rPr>
              <a:t> </a:t>
            </a:r>
            <a:r>
              <a:rPr lang="en-US" sz="2400" b="1" spc="-43" dirty="0">
                <a:latin typeface="Microsoft Sans Serif"/>
                <a:cs typeface="Microsoft Sans Serif"/>
              </a:rPr>
              <a:t>Assets:</a:t>
            </a:r>
            <a:r>
              <a:rPr lang="en-US" sz="2400" b="1" spc="-53" dirty="0">
                <a:latin typeface="Microsoft Sans Serif"/>
                <a:cs typeface="Microsoft Sans Serif"/>
              </a:rPr>
              <a:t> </a:t>
            </a:r>
            <a:r>
              <a:rPr lang="en-US" sz="2400" b="1" spc="-59" dirty="0">
                <a:latin typeface="Microsoft Sans Serif"/>
                <a:cs typeface="Microsoft Sans Serif"/>
              </a:rPr>
              <a:t>Assets</a:t>
            </a:r>
            <a:r>
              <a:rPr lang="en-US" sz="2400" b="1" spc="-101" dirty="0">
                <a:latin typeface="Microsoft Sans Serif"/>
                <a:cs typeface="Microsoft Sans Serif"/>
              </a:rPr>
              <a:t> </a:t>
            </a:r>
            <a:r>
              <a:rPr lang="en-US" sz="2400" b="1" spc="-32" dirty="0">
                <a:latin typeface="Microsoft Sans Serif"/>
                <a:cs typeface="Microsoft Sans Serif"/>
              </a:rPr>
              <a:t>that</a:t>
            </a:r>
            <a:r>
              <a:rPr lang="en-US" sz="2400" b="1" spc="-96" dirty="0">
                <a:latin typeface="Microsoft Sans Serif"/>
                <a:cs typeface="Microsoft Sans Serif"/>
              </a:rPr>
              <a:t> </a:t>
            </a:r>
            <a:r>
              <a:rPr lang="en-US" sz="2400" b="1" spc="-59" dirty="0">
                <a:latin typeface="Microsoft Sans Serif"/>
                <a:cs typeface="Microsoft Sans Serif"/>
              </a:rPr>
              <a:t>must</a:t>
            </a:r>
            <a:r>
              <a:rPr lang="en-US" sz="2400" b="1" spc="-101" dirty="0">
                <a:latin typeface="Microsoft Sans Serif"/>
                <a:cs typeface="Microsoft Sans Serif"/>
              </a:rPr>
              <a:t> </a:t>
            </a:r>
            <a:r>
              <a:rPr lang="en-US" sz="2400" b="1" spc="-27" dirty="0">
                <a:latin typeface="Microsoft Sans Serif"/>
                <a:cs typeface="Microsoft Sans Serif"/>
              </a:rPr>
              <a:t>be </a:t>
            </a:r>
            <a:r>
              <a:rPr lang="en-US" sz="2400" b="1" spc="-53" dirty="0">
                <a:latin typeface="Microsoft Sans Serif"/>
                <a:cs typeface="Microsoft Sans Serif"/>
              </a:rPr>
              <a:t>spent</a:t>
            </a:r>
            <a:r>
              <a:rPr lang="en-US" sz="2400" b="1" spc="-85" dirty="0">
                <a:latin typeface="Microsoft Sans Serif"/>
                <a:cs typeface="Microsoft Sans Serif"/>
              </a:rPr>
              <a:t> </a:t>
            </a:r>
            <a:r>
              <a:rPr lang="en-US" sz="2400" b="1" spc="-64" dirty="0">
                <a:latin typeface="Microsoft Sans Serif"/>
                <a:cs typeface="Microsoft Sans Serif"/>
              </a:rPr>
              <a:t>down</a:t>
            </a:r>
            <a:r>
              <a:rPr lang="en-US" sz="2400" b="1" spc="-85" dirty="0">
                <a:latin typeface="Microsoft Sans Serif"/>
                <a:cs typeface="Microsoft Sans Serif"/>
              </a:rPr>
              <a:t> </a:t>
            </a:r>
            <a:r>
              <a:rPr lang="en-US" sz="2400" b="1" spc="-59" dirty="0">
                <a:latin typeface="Microsoft Sans Serif"/>
                <a:cs typeface="Microsoft Sans Serif"/>
              </a:rPr>
              <a:t>before</a:t>
            </a:r>
            <a:r>
              <a:rPr lang="en-US" sz="2400" b="1" spc="-80" dirty="0">
                <a:latin typeface="Microsoft Sans Serif"/>
                <a:cs typeface="Microsoft Sans Serif"/>
              </a:rPr>
              <a:t> </a:t>
            </a:r>
            <a:r>
              <a:rPr lang="en-US" sz="2400" b="1" spc="-64" dirty="0">
                <a:latin typeface="Microsoft Sans Serif"/>
                <a:cs typeface="Microsoft Sans Serif"/>
              </a:rPr>
              <a:t>Medicaid</a:t>
            </a:r>
            <a:r>
              <a:rPr lang="en-US" sz="2400" b="1" spc="-85" dirty="0">
                <a:latin typeface="Microsoft Sans Serif"/>
                <a:cs typeface="Microsoft Sans Serif"/>
              </a:rPr>
              <a:t> </a:t>
            </a:r>
            <a:r>
              <a:rPr lang="en-US" sz="2400" b="1" spc="-11" dirty="0">
                <a:latin typeface="Microsoft Sans Serif"/>
                <a:cs typeface="Microsoft Sans Serif"/>
              </a:rPr>
              <a:t>eligibility.</a:t>
            </a:r>
            <a:endParaRPr lang="en-US" sz="2400" b="1" dirty="0">
              <a:latin typeface="Microsoft Sans Serif"/>
              <a:cs typeface="Microsoft Sans Serif"/>
            </a:endParaRPr>
          </a:p>
          <a:p>
            <a:pPr marL="13513" marR="206746">
              <a:lnSpc>
                <a:spcPct val="76900"/>
              </a:lnSpc>
              <a:spcBef>
                <a:spcPts val="649"/>
              </a:spcBef>
            </a:pPr>
            <a:r>
              <a:rPr lang="en-US" sz="2400" b="1" spc="-43" dirty="0">
                <a:latin typeface="Microsoft Sans Serif"/>
                <a:cs typeface="Microsoft Sans Serif"/>
              </a:rPr>
              <a:t>Non-</a:t>
            </a:r>
            <a:r>
              <a:rPr lang="en-US" sz="2400" b="1" spc="-80" dirty="0">
                <a:latin typeface="Microsoft Sans Serif"/>
                <a:cs typeface="Microsoft Sans Serif"/>
              </a:rPr>
              <a:t>Countable</a:t>
            </a:r>
            <a:r>
              <a:rPr lang="en-US" sz="2400" b="1" spc="-112" dirty="0">
                <a:latin typeface="Microsoft Sans Serif"/>
                <a:cs typeface="Microsoft Sans Serif"/>
              </a:rPr>
              <a:t> </a:t>
            </a:r>
            <a:r>
              <a:rPr lang="en-US" sz="2400" b="1" spc="-32" dirty="0">
                <a:latin typeface="Microsoft Sans Serif"/>
                <a:cs typeface="Microsoft Sans Serif"/>
              </a:rPr>
              <a:t>Assets:</a:t>
            </a:r>
            <a:r>
              <a:rPr lang="en-US" sz="2400" b="1" spc="16" dirty="0">
                <a:latin typeface="Microsoft Sans Serif"/>
                <a:cs typeface="Microsoft Sans Serif"/>
              </a:rPr>
              <a:t> </a:t>
            </a:r>
            <a:r>
              <a:rPr lang="en-US" sz="2400" b="1" spc="-149" dirty="0">
                <a:latin typeface="Microsoft Sans Serif"/>
                <a:cs typeface="Microsoft Sans Serif"/>
              </a:rPr>
              <a:t>Assets</a:t>
            </a:r>
            <a:r>
              <a:rPr lang="en-US" sz="2400" b="1" spc="-43" dirty="0">
                <a:latin typeface="Microsoft Sans Serif"/>
                <a:cs typeface="Microsoft Sans Serif"/>
              </a:rPr>
              <a:t> </a:t>
            </a:r>
            <a:r>
              <a:rPr lang="en-US" sz="2400" b="1" spc="-21" dirty="0">
                <a:latin typeface="Microsoft Sans Serif"/>
                <a:cs typeface="Microsoft Sans Serif"/>
              </a:rPr>
              <a:t>that </a:t>
            </a:r>
            <a:r>
              <a:rPr lang="en-US" sz="2400" b="1" spc="-64" dirty="0">
                <a:latin typeface="Microsoft Sans Serif"/>
                <a:cs typeface="Microsoft Sans Serif"/>
              </a:rPr>
              <a:t>Medicaid</a:t>
            </a:r>
            <a:r>
              <a:rPr lang="en-US" sz="2400" b="1" spc="-106" dirty="0">
                <a:latin typeface="Microsoft Sans Serif"/>
                <a:cs typeface="Microsoft Sans Serif"/>
              </a:rPr>
              <a:t> </a:t>
            </a:r>
            <a:r>
              <a:rPr lang="en-US" sz="2400" b="1" spc="-53" dirty="0">
                <a:latin typeface="Microsoft Sans Serif"/>
                <a:cs typeface="Microsoft Sans Serif"/>
              </a:rPr>
              <a:t>ignores</a:t>
            </a:r>
            <a:r>
              <a:rPr lang="en-US" sz="2400" b="1" spc="-32" dirty="0">
                <a:latin typeface="Microsoft Sans Serif"/>
                <a:cs typeface="Microsoft Sans Serif"/>
              </a:rPr>
              <a:t> </a:t>
            </a:r>
            <a:r>
              <a:rPr lang="en-US" sz="2400" b="1" spc="-74" dirty="0">
                <a:latin typeface="Microsoft Sans Serif"/>
                <a:cs typeface="Microsoft Sans Serif"/>
              </a:rPr>
              <a:t>for</a:t>
            </a:r>
            <a:r>
              <a:rPr lang="en-US" sz="2400" b="1" spc="-37" dirty="0">
                <a:latin typeface="Microsoft Sans Serif"/>
                <a:cs typeface="Microsoft Sans Serif"/>
              </a:rPr>
              <a:t> </a:t>
            </a:r>
            <a:r>
              <a:rPr lang="en-US" sz="2400" b="1" spc="-80" dirty="0">
                <a:latin typeface="Microsoft Sans Serif"/>
                <a:cs typeface="Microsoft Sans Serif"/>
              </a:rPr>
              <a:t>eligibility</a:t>
            </a:r>
            <a:r>
              <a:rPr lang="en-US" sz="2400" b="1" spc="-37" dirty="0">
                <a:latin typeface="Microsoft Sans Serif"/>
                <a:cs typeface="Microsoft Sans Serif"/>
              </a:rPr>
              <a:t> </a:t>
            </a:r>
            <a:r>
              <a:rPr lang="en-US" sz="2400" b="1" spc="-101" dirty="0">
                <a:latin typeface="Microsoft Sans Serif"/>
                <a:cs typeface="Microsoft Sans Serif"/>
              </a:rPr>
              <a:t>purposes.</a:t>
            </a:r>
            <a:endParaRPr lang="en-US" sz="2400" b="1" dirty="0">
              <a:latin typeface="Microsoft Sans Serif"/>
              <a:cs typeface="Microsoft Sans Serif"/>
            </a:endParaRPr>
          </a:p>
          <a:p>
            <a:pPr marL="13513" marR="53376">
              <a:lnSpc>
                <a:spcPct val="76400"/>
              </a:lnSpc>
              <a:spcBef>
                <a:spcPts val="575"/>
              </a:spcBef>
            </a:pPr>
            <a:r>
              <a:rPr lang="en-US" sz="2400" spc="-112" dirty="0">
                <a:latin typeface="Microsoft Sans Serif"/>
                <a:cs typeface="Microsoft Sans Serif"/>
              </a:rPr>
              <a:t>Key</a:t>
            </a:r>
            <a:r>
              <a:rPr lang="en-US" sz="2400" spc="-133" dirty="0">
                <a:latin typeface="Microsoft Sans Serif"/>
                <a:cs typeface="Microsoft Sans Serif"/>
              </a:rPr>
              <a:t> </a:t>
            </a:r>
            <a:r>
              <a:rPr lang="en-US" sz="2400" spc="-43" dirty="0">
                <a:latin typeface="Microsoft Sans Serif"/>
                <a:cs typeface="Microsoft Sans Serif"/>
              </a:rPr>
              <a:t>Rule</a:t>
            </a:r>
            <a:r>
              <a:rPr lang="en-US" sz="2400" spc="388" dirty="0">
                <a:latin typeface="Microsoft Sans Serif"/>
                <a:cs typeface="Microsoft Sans Serif"/>
              </a:rPr>
              <a:t> </a:t>
            </a:r>
            <a:r>
              <a:rPr lang="en-US" sz="2400" spc="80" dirty="0">
                <a:latin typeface="Microsoft Sans Serif"/>
                <a:cs typeface="Microsoft Sans Serif"/>
              </a:rPr>
              <a:t>42</a:t>
            </a:r>
            <a:r>
              <a:rPr lang="en-US" sz="2400" spc="-121" dirty="0">
                <a:latin typeface="Microsoft Sans Serif"/>
                <a:cs typeface="Microsoft Sans Serif"/>
              </a:rPr>
              <a:t> </a:t>
            </a:r>
            <a:r>
              <a:rPr lang="en-US" sz="2400" spc="-217" dirty="0">
                <a:latin typeface="Microsoft Sans Serif"/>
                <a:cs typeface="Microsoft Sans Serif"/>
              </a:rPr>
              <a:t>USC</a:t>
            </a:r>
            <a:r>
              <a:rPr lang="en-US" sz="2400" spc="-133" dirty="0">
                <a:latin typeface="Microsoft Sans Serif"/>
                <a:cs typeface="Microsoft Sans Serif"/>
              </a:rPr>
              <a:t> </a:t>
            </a:r>
            <a:r>
              <a:rPr lang="en-US" sz="2400" spc="-27" dirty="0">
                <a:latin typeface="Microsoft Sans Serif"/>
                <a:cs typeface="Microsoft Sans Serif"/>
              </a:rPr>
              <a:t>§1382(b)</a:t>
            </a:r>
            <a:r>
              <a:rPr lang="en-US" sz="2400" spc="-48" dirty="0">
                <a:latin typeface="Microsoft Sans Serif"/>
                <a:cs typeface="Microsoft Sans Serif"/>
              </a:rPr>
              <a:t> </a:t>
            </a:r>
            <a:r>
              <a:rPr lang="en-US" sz="2400" spc="298" dirty="0">
                <a:latin typeface="Microsoft Sans Serif"/>
                <a:cs typeface="Microsoft Sans Serif"/>
              </a:rPr>
              <a:t>–</a:t>
            </a:r>
            <a:r>
              <a:rPr lang="en-US" sz="2400" spc="-53" dirty="0">
                <a:latin typeface="Microsoft Sans Serif"/>
                <a:cs typeface="Microsoft Sans Serif"/>
              </a:rPr>
              <a:t> </a:t>
            </a:r>
            <a:r>
              <a:rPr lang="en-US" sz="2400" spc="-117" dirty="0">
                <a:latin typeface="Microsoft Sans Serif"/>
                <a:cs typeface="Microsoft Sans Serif"/>
              </a:rPr>
              <a:t>All</a:t>
            </a:r>
            <a:r>
              <a:rPr lang="en-US" sz="2400" spc="-69" dirty="0">
                <a:latin typeface="Microsoft Sans Serif"/>
                <a:cs typeface="Microsoft Sans Serif"/>
              </a:rPr>
              <a:t> </a:t>
            </a:r>
            <a:r>
              <a:rPr lang="en-US" sz="2400" spc="-121" dirty="0">
                <a:latin typeface="Microsoft Sans Serif"/>
                <a:cs typeface="Microsoft Sans Serif"/>
              </a:rPr>
              <a:t>income </a:t>
            </a:r>
            <a:r>
              <a:rPr lang="en-US" sz="2400" spc="-160" dirty="0">
                <a:latin typeface="Microsoft Sans Serif"/>
                <a:cs typeface="Microsoft Sans Serif"/>
              </a:rPr>
              <a:t>and</a:t>
            </a:r>
            <a:r>
              <a:rPr lang="en-US" sz="2400" spc="-43" dirty="0">
                <a:latin typeface="Microsoft Sans Serif"/>
                <a:cs typeface="Microsoft Sans Serif"/>
              </a:rPr>
              <a:t> </a:t>
            </a:r>
            <a:r>
              <a:rPr lang="en-US" sz="2400" spc="-144" dirty="0">
                <a:latin typeface="Microsoft Sans Serif"/>
                <a:cs typeface="Microsoft Sans Serif"/>
              </a:rPr>
              <a:t>assets</a:t>
            </a:r>
            <a:r>
              <a:rPr lang="en-US" sz="2400" spc="-37" dirty="0">
                <a:latin typeface="Microsoft Sans Serif"/>
                <a:cs typeface="Microsoft Sans Serif"/>
              </a:rPr>
              <a:t> </a:t>
            </a:r>
            <a:r>
              <a:rPr lang="en-US" sz="2400" spc="-59" dirty="0">
                <a:latin typeface="Microsoft Sans Serif"/>
                <a:cs typeface="Microsoft Sans Serif"/>
              </a:rPr>
              <a:t>belonging</a:t>
            </a:r>
            <a:r>
              <a:rPr lang="en-US" sz="2400" spc="-106" dirty="0">
                <a:latin typeface="Microsoft Sans Serif"/>
                <a:cs typeface="Microsoft Sans Serif"/>
              </a:rPr>
              <a:t> </a:t>
            </a:r>
            <a:r>
              <a:rPr lang="en-US" sz="2400" dirty="0">
                <a:latin typeface="Microsoft Sans Serif"/>
                <a:cs typeface="Microsoft Sans Serif"/>
              </a:rPr>
              <a:t>to</a:t>
            </a:r>
            <a:r>
              <a:rPr lang="en-US" sz="2400" spc="-27" dirty="0">
                <a:latin typeface="Microsoft Sans Serif"/>
                <a:cs typeface="Microsoft Sans Serif"/>
              </a:rPr>
              <a:t> </a:t>
            </a:r>
            <a:r>
              <a:rPr lang="en-US" sz="2400" spc="-96" dirty="0">
                <a:latin typeface="Microsoft Sans Serif"/>
                <a:cs typeface="Microsoft Sans Serif"/>
              </a:rPr>
              <a:t>or</a:t>
            </a:r>
            <a:r>
              <a:rPr lang="en-US" sz="2400" spc="-37" dirty="0">
                <a:latin typeface="Microsoft Sans Serif"/>
                <a:cs typeface="Microsoft Sans Serif"/>
              </a:rPr>
              <a:t> </a:t>
            </a:r>
            <a:r>
              <a:rPr lang="en-US" sz="2400" spc="-64" dirty="0">
                <a:latin typeface="Microsoft Sans Serif"/>
                <a:cs typeface="Microsoft Sans Serif"/>
              </a:rPr>
              <a:t>accessible</a:t>
            </a:r>
            <a:r>
              <a:rPr lang="en-US" sz="2400" spc="-106" dirty="0">
                <a:latin typeface="Microsoft Sans Serif"/>
                <a:cs typeface="Microsoft Sans Serif"/>
              </a:rPr>
              <a:t> </a:t>
            </a:r>
            <a:r>
              <a:rPr lang="en-US" sz="2400" spc="-27" dirty="0">
                <a:latin typeface="Microsoft Sans Serif"/>
                <a:cs typeface="Microsoft Sans Serif"/>
              </a:rPr>
              <a:t>by </a:t>
            </a:r>
            <a:r>
              <a:rPr lang="en-US" sz="2400" spc="-117" dirty="0">
                <a:latin typeface="Microsoft Sans Serif"/>
                <a:cs typeface="Microsoft Sans Serif"/>
              </a:rPr>
              <a:t>the</a:t>
            </a:r>
            <a:r>
              <a:rPr lang="en-US" sz="2400" spc="-32" dirty="0">
                <a:latin typeface="Microsoft Sans Serif"/>
                <a:cs typeface="Microsoft Sans Serif"/>
              </a:rPr>
              <a:t> </a:t>
            </a:r>
            <a:r>
              <a:rPr lang="en-US" sz="2400" spc="-117" dirty="0">
                <a:latin typeface="Microsoft Sans Serif"/>
                <a:cs typeface="Microsoft Sans Serif"/>
              </a:rPr>
              <a:t>applicant</a:t>
            </a:r>
            <a:r>
              <a:rPr lang="en-US" sz="2400" spc="-32" dirty="0">
                <a:latin typeface="Microsoft Sans Serif"/>
                <a:cs typeface="Microsoft Sans Serif"/>
              </a:rPr>
              <a:t> </a:t>
            </a:r>
            <a:r>
              <a:rPr lang="en-US" sz="2400" spc="-96" dirty="0">
                <a:latin typeface="Microsoft Sans Serif"/>
                <a:cs typeface="Microsoft Sans Serif"/>
              </a:rPr>
              <a:t>or</a:t>
            </a:r>
            <a:r>
              <a:rPr lang="en-US" sz="2400" spc="-27" dirty="0">
                <a:latin typeface="Microsoft Sans Serif"/>
                <a:cs typeface="Microsoft Sans Serif"/>
              </a:rPr>
              <a:t> </a:t>
            </a:r>
            <a:r>
              <a:rPr lang="en-US" sz="2400" spc="-144" dirty="0">
                <a:latin typeface="Microsoft Sans Serif"/>
                <a:cs typeface="Microsoft Sans Serif"/>
              </a:rPr>
              <a:t>spouse</a:t>
            </a:r>
            <a:r>
              <a:rPr lang="en-US" sz="2400" spc="-32" dirty="0">
                <a:latin typeface="Microsoft Sans Serif"/>
                <a:cs typeface="Microsoft Sans Serif"/>
              </a:rPr>
              <a:t> </a:t>
            </a:r>
            <a:r>
              <a:rPr lang="en-US" sz="2400" spc="-43" dirty="0">
                <a:latin typeface="Microsoft Sans Serif"/>
                <a:cs typeface="Microsoft Sans Serif"/>
              </a:rPr>
              <a:t>count</a:t>
            </a:r>
            <a:r>
              <a:rPr lang="en-US" sz="2400" spc="-101" dirty="0">
                <a:latin typeface="Microsoft Sans Serif"/>
                <a:cs typeface="Microsoft Sans Serif"/>
              </a:rPr>
              <a:t> </a:t>
            </a:r>
            <a:r>
              <a:rPr lang="en-US" sz="2400" spc="-11" dirty="0">
                <a:latin typeface="Microsoft Sans Serif"/>
                <a:cs typeface="Microsoft Sans Serif"/>
              </a:rPr>
              <a:t>toward </a:t>
            </a:r>
            <a:r>
              <a:rPr lang="en-US" sz="2400" spc="-64" dirty="0">
                <a:latin typeface="Microsoft Sans Serif"/>
                <a:cs typeface="Microsoft Sans Serif"/>
              </a:rPr>
              <a:t>Medicaid</a:t>
            </a:r>
            <a:r>
              <a:rPr lang="en-US" sz="2400" spc="-69" dirty="0">
                <a:latin typeface="Microsoft Sans Serif"/>
                <a:cs typeface="Microsoft Sans Serif"/>
              </a:rPr>
              <a:t> </a:t>
            </a:r>
            <a:r>
              <a:rPr lang="en-US" sz="2400" spc="-11" dirty="0">
                <a:latin typeface="Microsoft Sans Serif"/>
                <a:cs typeface="Microsoft Sans Serif"/>
              </a:rPr>
              <a:t>eligibility.</a:t>
            </a:r>
            <a:endParaRPr lang="en-US" sz="2400" dirty="0">
              <a:latin typeface="Microsoft Sans Serif"/>
              <a:cs typeface="Microsoft Sans Serif"/>
            </a:endParaRPr>
          </a:p>
        </p:txBody>
      </p:sp>
      <p:sp>
        <p:nvSpPr>
          <p:cNvPr id="5" name="object 5"/>
          <p:cNvSpPr txBox="1"/>
          <p:nvPr/>
        </p:nvSpPr>
        <p:spPr>
          <a:xfrm>
            <a:off x="6205020" y="2926720"/>
            <a:ext cx="4359391" cy="1950058"/>
          </a:xfrm>
          <a:prstGeom prst="rect">
            <a:avLst/>
          </a:prstGeom>
        </p:spPr>
        <p:txBody>
          <a:bodyPr vert="horz" wrap="square" lIns="0" tIns="96620" rIns="0" bIns="0" rtlCol="0">
            <a:spAutoFit/>
          </a:bodyPr>
          <a:lstStyle/>
          <a:p>
            <a:pPr marL="13513" marR="24999">
              <a:lnSpc>
                <a:spcPct val="73700"/>
              </a:lnSpc>
              <a:spcBef>
                <a:spcPts val="761"/>
              </a:spcBef>
            </a:pPr>
            <a:r>
              <a:rPr lang="en-US" sz="2400" spc="-11" dirty="0">
                <a:latin typeface="Microsoft Sans Serif"/>
                <a:cs typeface="Microsoft Sans Serif"/>
              </a:rPr>
              <a:t>Translation:</a:t>
            </a:r>
            <a:endParaRPr lang="en-US" sz="2400" spc="500" dirty="0">
              <a:latin typeface="Segoe UI Symbol"/>
              <a:cs typeface="Segoe UI Symbol"/>
            </a:endParaRPr>
          </a:p>
          <a:p>
            <a:pPr marL="13513" marR="24999">
              <a:lnSpc>
                <a:spcPct val="73700"/>
              </a:lnSpc>
              <a:spcBef>
                <a:spcPts val="761"/>
              </a:spcBef>
            </a:pPr>
            <a:r>
              <a:rPr sz="2400" spc="500" dirty="0">
                <a:latin typeface="Segoe UI Symbol"/>
                <a:cs typeface="Segoe UI Symbol"/>
              </a:rPr>
              <a:t>✔</a:t>
            </a:r>
            <a:r>
              <a:rPr sz="2400" spc="-53" dirty="0">
                <a:latin typeface="Segoe UI Symbol"/>
                <a:cs typeface="Segoe UI Symbol"/>
              </a:rPr>
              <a:t> </a:t>
            </a:r>
            <a:r>
              <a:rPr sz="2400" spc="-21" dirty="0">
                <a:latin typeface="Microsoft Sans Serif"/>
                <a:cs typeface="Microsoft Sans Serif"/>
              </a:rPr>
              <a:t>If</a:t>
            </a:r>
            <a:r>
              <a:rPr sz="2400" spc="-43" dirty="0">
                <a:latin typeface="Microsoft Sans Serif"/>
                <a:cs typeface="Microsoft Sans Serif"/>
              </a:rPr>
              <a:t> </a:t>
            </a:r>
            <a:r>
              <a:rPr sz="2400" spc="-181" dirty="0">
                <a:latin typeface="Microsoft Sans Serif"/>
                <a:cs typeface="Microsoft Sans Serif"/>
              </a:rPr>
              <a:t>an</a:t>
            </a:r>
            <a:r>
              <a:rPr sz="2400" spc="-43" dirty="0">
                <a:latin typeface="Microsoft Sans Serif"/>
                <a:cs typeface="Microsoft Sans Serif"/>
              </a:rPr>
              <a:t> </a:t>
            </a:r>
            <a:r>
              <a:rPr sz="2400" spc="-117" dirty="0">
                <a:latin typeface="Microsoft Sans Serif"/>
                <a:cs typeface="Microsoft Sans Serif"/>
              </a:rPr>
              <a:t>applicant</a:t>
            </a:r>
            <a:r>
              <a:rPr sz="2400" spc="-43" dirty="0">
                <a:latin typeface="Microsoft Sans Serif"/>
                <a:cs typeface="Microsoft Sans Serif"/>
              </a:rPr>
              <a:t> </a:t>
            </a:r>
            <a:r>
              <a:rPr sz="2400" spc="-90" dirty="0">
                <a:latin typeface="Microsoft Sans Serif"/>
                <a:cs typeface="Microsoft Sans Serif"/>
              </a:rPr>
              <a:t>has</a:t>
            </a:r>
            <a:r>
              <a:rPr sz="2400" spc="-112" dirty="0">
                <a:latin typeface="Microsoft Sans Serif"/>
                <a:cs typeface="Microsoft Sans Serif"/>
              </a:rPr>
              <a:t> </a:t>
            </a:r>
            <a:r>
              <a:rPr sz="2400" spc="-74" dirty="0">
                <a:latin typeface="Microsoft Sans Serif"/>
                <a:cs typeface="Microsoft Sans Serif"/>
              </a:rPr>
              <a:t>access</a:t>
            </a:r>
            <a:r>
              <a:rPr sz="2400" spc="-112" dirty="0">
                <a:latin typeface="Microsoft Sans Serif"/>
                <a:cs typeface="Microsoft Sans Serif"/>
              </a:rPr>
              <a:t> </a:t>
            </a:r>
            <a:r>
              <a:rPr sz="2400" spc="-32" dirty="0">
                <a:latin typeface="Microsoft Sans Serif"/>
                <a:cs typeface="Microsoft Sans Serif"/>
              </a:rPr>
              <a:t>to</a:t>
            </a:r>
            <a:r>
              <a:rPr sz="2400" spc="-112" dirty="0">
                <a:latin typeface="Microsoft Sans Serif"/>
                <a:cs typeface="Microsoft Sans Serif"/>
              </a:rPr>
              <a:t> </a:t>
            </a:r>
            <a:r>
              <a:rPr sz="2400" spc="-106" dirty="0">
                <a:latin typeface="Microsoft Sans Serif"/>
                <a:cs typeface="Microsoft Sans Serif"/>
              </a:rPr>
              <a:t>an</a:t>
            </a:r>
            <a:r>
              <a:rPr sz="2400" spc="-112" dirty="0">
                <a:latin typeface="Microsoft Sans Serif"/>
                <a:cs typeface="Microsoft Sans Serif"/>
              </a:rPr>
              <a:t> </a:t>
            </a:r>
            <a:r>
              <a:rPr sz="2400" spc="-32" dirty="0">
                <a:latin typeface="Microsoft Sans Serif"/>
                <a:cs typeface="Microsoft Sans Serif"/>
              </a:rPr>
              <a:t>asset, </a:t>
            </a:r>
            <a:r>
              <a:rPr sz="2400" spc="-128" dirty="0">
                <a:latin typeface="Microsoft Sans Serif"/>
                <a:cs typeface="Microsoft Sans Serif"/>
              </a:rPr>
              <a:t>Medicaid</a:t>
            </a:r>
            <a:r>
              <a:rPr sz="2400" spc="-11" dirty="0">
                <a:latin typeface="Microsoft Sans Serif"/>
                <a:cs typeface="Microsoft Sans Serif"/>
              </a:rPr>
              <a:t> will</a:t>
            </a:r>
            <a:r>
              <a:rPr sz="2400" spc="-85" dirty="0">
                <a:latin typeface="Microsoft Sans Serif"/>
                <a:cs typeface="Microsoft Sans Serif"/>
              </a:rPr>
              <a:t> </a:t>
            </a:r>
            <a:r>
              <a:rPr sz="2400" spc="-43" dirty="0">
                <a:latin typeface="Microsoft Sans Serif"/>
                <a:cs typeface="Microsoft Sans Serif"/>
              </a:rPr>
              <a:t>count</a:t>
            </a:r>
            <a:r>
              <a:rPr sz="2400" spc="-85" dirty="0">
                <a:latin typeface="Microsoft Sans Serif"/>
                <a:cs typeface="Microsoft Sans Serif"/>
              </a:rPr>
              <a:t> </a:t>
            </a:r>
            <a:r>
              <a:rPr sz="2400" spc="-27" dirty="0">
                <a:latin typeface="Microsoft Sans Serif"/>
                <a:cs typeface="Microsoft Sans Serif"/>
              </a:rPr>
              <a:t>it.</a:t>
            </a:r>
            <a:endParaRPr sz="2400" dirty="0">
              <a:latin typeface="Microsoft Sans Serif"/>
              <a:cs typeface="Microsoft Sans Serif"/>
            </a:endParaRPr>
          </a:p>
          <a:p>
            <a:pPr marL="13513" marR="5405">
              <a:lnSpc>
                <a:spcPct val="76900"/>
              </a:lnSpc>
              <a:spcBef>
                <a:spcPts val="638"/>
              </a:spcBef>
            </a:pPr>
            <a:r>
              <a:rPr sz="2400" spc="500" dirty="0">
                <a:latin typeface="Segoe UI Symbol"/>
                <a:cs typeface="Segoe UI Symbol"/>
              </a:rPr>
              <a:t>✔</a:t>
            </a:r>
            <a:r>
              <a:rPr sz="2400" spc="-43" dirty="0">
                <a:latin typeface="Segoe UI Symbol"/>
                <a:cs typeface="Segoe UI Symbol"/>
              </a:rPr>
              <a:t> </a:t>
            </a:r>
            <a:r>
              <a:rPr sz="2400" spc="-207" dirty="0">
                <a:latin typeface="Microsoft Sans Serif"/>
                <a:cs typeface="Microsoft Sans Serif"/>
              </a:rPr>
              <a:t>Even</a:t>
            </a:r>
            <a:r>
              <a:rPr sz="2400" spc="-37" dirty="0">
                <a:latin typeface="Microsoft Sans Serif"/>
                <a:cs typeface="Microsoft Sans Serif"/>
              </a:rPr>
              <a:t> </a:t>
            </a:r>
            <a:r>
              <a:rPr sz="2400" dirty="0">
                <a:latin typeface="Microsoft Sans Serif"/>
                <a:cs typeface="Microsoft Sans Serif"/>
              </a:rPr>
              <a:t>if</a:t>
            </a:r>
            <a:r>
              <a:rPr sz="2400" spc="-37" dirty="0">
                <a:latin typeface="Microsoft Sans Serif"/>
                <a:cs typeface="Microsoft Sans Serif"/>
              </a:rPr>
              <a:t> </a:t>
            </a:r>
            <a:r>
              <a:rPr sz="2400" spc="-117" dirty="0">
                <a:latin typeface="Microsoft Sans Serif"/>
                <a:cs typeface="Microsoft Sans Serif"/>
              </a:rPr>
              <a:t>the</a:t>
            </a:r>
            <a:r>
              <a:rPr sz="2400" spc="-32" dirty="0">
                <a:latin typeface="Microsoft Sans Serif"/>
                <a:cs typeface="Microsoft Sans Serif"/>
              </a:rPr>
              <a:t> </a:t>
            </a:r>
            <a:r>
              <a:rPr sz="2400" spc="-117" dirty="0">
                <a:latin typeface="Microsoft Sans Serif"/>
                <a:cs typeface="Microsoft Sans Serif"/>
              </a:rPr>
              <a:t>applicant</a:t>
            </a:r>
            <a:r>
              <a:rPr sz="2400" spc="-37" dirty="0">
                <a:latin typeface="Microsoft Sans Serif"/>
                <a:cs typeface="Microsoft Sans Serif"/>
              </a:rPr>
              <a:t> </a:t>
            </a:r>
            <a:r>
              <a:rPr sz="2400" spc="-64" dirty="0">
                <a:latin typeface="Microsoft Sans Serif"/>
                <a:cs typeface="Microsoft Sans Serif"/>
              </a:rPr>
              <a:t>waives</a:t>
            </a:r>
            <a:r>
              <a:rPr sz="2400" spc="-106" dirty="0">
                <a:latin typeface="Microsoft Sans Serif"/>
                <a:cs typeface="Microsoft Sans Serif"/>
              </a:rPr>
              <a:t> </a:t>
            </a:r>
            <a:r>
              <a:rPr sz="2400" spc="-27" dirty="0">
                <a:latin typeface="Microsoft Sans Serif"/>
                <a:cs typeface="Microsoft Sans Serif"/>
              </a:rPr>
              <a:t>their</a:t>
            </a:r>
            <a:r>
              <a:rPr sz="2400" spc="-106" dirty="0">
                <a:latin typeface="Microsoft Sans Serif"/>
                <a:cs typeface="Microsoft Sans Serif"/>
              </a:rPr>
              <a:t> </a:t>
            </a:r>
            <a:r>
              <a:rPr sz="2400" spc="-11" dirty="0">
                <a:latin typeface="Microsoft Sans Serif"/>
                <a:cs typeface="Microsoft Sans Serif"/>
              </a:rPr>
              <a:t>right </a:t>
            </a:r>
            <a:r>
              <a:rPr sz="2400" spc="-32" dirty="0">
                <a:latin typeface="Microsoft Sans Serif"/>
                <a:cs typeface="Microsoft Sans Serif"/>
              </a:rPr>
              <a:t>to</a:t>
            </a:r>
            <a:r>
              <a:rPr sz="2400" spc="-112" dirty="0">
                <a:latin typeface="Microsoft Sans Serif"/>
                <a:cs typeface="Microsoft Sans Serif"/>
              </a:rPr>
              <a:t> </a:t>
            </a:r>
            <a:r>
              <a:rPr sz="2400" spc="-43" dirty="0">
                <a:latin typeface="Microsoft Sans Serif"/>
                <a:cs typeface="Microsoft Sans Serif"/>
              </a:rPr>
              <a:t>the</a:t>
            </a:r>
            <a:r>
              <a:rPr sz="2400" spc="-106" dirty="0">
                <a:latin typeface="Microsoft Sans Serif"/>
                <a:cs typeface="Microsoft Sans Serif"/>
              </a:rPr>
              <a:t> </a:t>
            </a:r>
            <a:r>
              <a:rPr sz="2400" spc="-48" dirty="0">
                <a:latin typeface="Microsoft Sans Serif"/>
                <a:cs typeface="Microsoft Sans Serif"/>
              </a:rPr>
              <a:t>asset,</a:t>
            </a:r>
            <a:r>
              <a:rPr sz="2400" spc="16" dirty="0">
                <a:latin typeface="Microsoft Sans Serif"/>
                <a:cs typeface="Microsoft Sans Serif"/>
              </a:rPr>
              <a:t> </a:t>
            </a:r>
            <a:r>
              <a:rPr sz="2400" spc="-128" dirty="0">
                <a:latin typeface="Microsoft Sans Serif"/>
                <a:cs typeface="Microsoft Sans Serif"/>
              </a:rPr>
              <a:t>Medicaid</a:t>
            </a:r>
            <a:r>
              <a:rPr sz="2400" spc="-43" dirty="0">
                <a:latin typeface="Microsoft Sans Serif"/>
                <a:cs typeface="Microsoft Sans Serif"/>
              </a:rPr>
              <a:t> </a:t>
            </a:r>
            <a:r>
              <a:rPr sz="2400" spc="-11" dirty="0">
                <a:latin typeface="Microsoft Sans Serif"/>
                <a:cs typeface="Microsoft Sans Serif"/>
              </a:rPr>
              <a:t>still</a:t>
            </a:r>
            <a:r>
              <a:rPr sz="2400" spc="-106" dirty="0">
                <a:latin typeface="Microsoft Sans Serif"/>
                <a:cs typeface="Microsoft Sans Serif"/>
              </a:rPr>
              <a:t> </a:t>
            </a:r>
            <a:r>
              <a:rPr sz="2400" spc="-48" dirty="0">
                <a:latin typeface="Microsoft Sans Serif"/>
                <a:cs typeface="Microsoft Sans Serif"/>
              </a:rPr>
              <a:t>counts</a:t>
            </a:r>
            <a:r>
              <a:rPr sz="2400" spc="-106" dirty="0">
                <a:latin typeface="Microsoft Sans Serif"/>
                <a:cs typeface="Microsoft Sans Serif"/>
              </a:rPr>
              <a:t> </a:t>
            </a:r>
            <a:r>
              <a:rPr sz="2400" spc="-27" dirty="0">
                <a:latin typeface="Microsoft Sans Serif"/>
                <a:cs typeface="Microsoft Sans Serif"/>
              </a:rPr>
              <a:t>it.</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11</a:t>
            </a:fld>
            <a:endParaRPr spc="32" dirty="0"/>
          </a:p>
        </p:txBody>
      </p:sp>
      <p:sp>
        <p:nvSpPr>
          <p:cNvPr id="2" name="object 2"/>
          <p:cNvSpPr txBox="1"/>
          <p:nvPr/>
        </p:nvSpPr>
        <p:spPr>
          <a:xfrm>
            <a:off x="854977" y="2938048"/>
            <a:ext cx="4764527" cy="2846718"/>
          </a:xfrm>
          <a:prstGeom prst="rect">
            <a:avLst/>
          </a:prstGeom>
        </p:spPr>
        <p:txBody>
          <a:bodyPr vert="horz" wrap="square" lIns="0" tIns="17567" rIns="0" bIns="0" rtlCol="0">
            <a:spAutoFit/>
          </a:bodyPr>
          <a:lstStyle/>
          <a:p>
            <a:pPr marL="13513">
              <a:spcBef>
                <a:spcPts val="138"/>
              </a:spcBef>
            </a:pPr>
            <a:r>
              <a:rPr sz="2400" b="1" spc="-121" dirty="0">
                <a:latin typeface="Microsoft Sans Serif"/>
                <a:cs typeface="Microsoft Sans Serif"/>
              </a:rPr>
              <a:t>Common</a:t>
            </a:r>
            <a:r>
              <a:rPr sz="2400" b="1" spc="-90" dirty="0">
                <a:latin typeface="Microsoft Sans Serif"/>
                <a:cs typeface="Microsoft Sans Serif"/>
              </a:rPr>
              <a:t> </a:t>
            </a:r>
            <a:r>
              <a:rPr sz="2400" b="1" spc="-43" dirty="0">
                <a:latin typeface="Microsoft Sans Serif"/>
                <a:cs typeface="Microsoft Sans Serif"/>
              </a:rPr>
              <a:t>Non-</a:t>
            </a:r>
            <a:r>
              <a:rPr sz="2400" b="1" spc="-80" dirty="0">
                <a:latin typeface="Microsoft Sans Serif"/>
                <a:cs typeface="Microsoft Sans Serif"/>
              </a:rPr>
              <a:t>Countable</a:t>
            </a:r>
            <a:r>
              <a:rPr sz="2400" b="1" spc="-85" dirty="0">
                <a:latin typeface="Microsoft Sans Serif"/>
                <a:cs typeface="Microsoft Sans Serif"/>
              </a:rPr>
              <a:t> </a:t>
            </a:r>
            <a:r>
              <a:rPr sz="2400" b="1" spc="-11" dirty="0">
                <a:latin typeface="Microsoft Sans Serif"/>
                <a:cs typeface="Microsoft Sans Serif"/>
              </a:rPr>
              <a:t>Assets:</a:t>
            </a:r>
            <a:endParaRPr sz="2400" b="1" dirty="0">
              <a:latin typeface="Microsoft Sans Serif"/>
              <a:cs typeface="Microsoft Sans Serif"/>
            </a:endParaRPr>
          </a:p>
          <a:p>
            <a:pPr marL="13513" marR="125669">
              <a:lnSpc>
                <a:spcPct val="78900"/>
              </a:lnSpc>
              <a:spcBef>
                <a:spcPts val="564"/>
              </a:spcBef>
            </a:pPr>
            <a:r>
              <a:rPr sz="2400" spc="-74" dirty="0">
                <a:latin typeface="Microsoft Sans Serif"/>
                <a:cs typeface="Microsoft Sans Serif"/>
              </a:rPr>
              <a:t>Primary</a:t>
            </a:r>
            <a:r>
              <a:rPr sz="2400" spc="-85" dirty="0">
                <a:latin typeface="Microsoft Sans Serif"/>
                <a:cs typeface="Microsoft Sans Serif"/>
              </a:rPr>
              <a:t> </a:t>
            </a:r>
            <a:r>
              <a:rPr sz="2400" spc="-106" dirty="0">
                <a:latin typeface="Microsoft Sans Serif"/>
                <a:cs typeface="Microsoft Sans Serif"/>
              </a:rPr>
              <a:t>home</a:t>
            </a:r>
            <a:r>
              <a:rPr sz="2400" spc="-90" dirty="0">
                <a:latin typeface="Microsoft Sans Serif"/>
                <a:cs typeface="Microsoft Sans Serif"/>
              </a:rPr>
              <a:t> </a:t>
            </a:r>
            <a:r>
              <a:rPr sz="2400" dirty="0">
                <a:latin typeface="Microsoft Sans Serif"/>
                <a:cs typeface="Microsoft Sans Serif"/>
              </a:rPr>
              <a:t>(if</a:t>
            </a:r>
            <a:r>
              <a:rPr sz="2400" spc="-85" dirty="0">
                <a:latin typeface="Microsoft Sans Serif"/>
                <a:cs typeface="Microsoft Sans Serif"/>
              </a:rPr>
              <a:t> </a:t>
            </a:r>
            <a:r>
              <a:rPr sz="2400" spc="-27" dirty="0">
                <a:latin typeface="Microsoft Sans Serif"/>
                <a:cs typeface="Microsoft Sans Serif"/>
              </a:rPr>
              <a:t>equity</a:t>
            </a:r>
            <a:r>
              <a:rPr sz="2400" spc="-90" dirty="0">
                <a:latin typeface="Microsoft Sans Serif"/>
                <a:cs typeface="Microsoft Sans Serif"/>
              </a:rPr>
              <a:t> </a:t>
            </a:r>
            <a:r>
              <a:rPr sz="2400" spc="-32" dirty="0">
                <a:latin typeface="Microsoft Sans Serif"/>
                <a:cs typeface="Microsoft Sans Serif"/>
              </a:rPr>
              <a:t>is</a:t>
            </a:r>
            <a:r>
              <a:rPr sz="2400" spc="-85" dirty="0">
                <a:latin typeface="Microsoft Sans Serif"/>
                <a:cs typeface="Microsoft Sans Serif"/>
              </a:rPr>
              <a:t> </a:t>
            </a:r>
            <a:r>
              <a:rPr sz="2400" spc="-59" dirty="0">
                <a:latin typeface="Microsoft Sans Serif"/>
                <a:cs typeface="Microsoft Sans Serif"/>
              </a:rPr>
              <a:t>below</a:t>
            </a:r>
            <a:r>
              <a:rPr sz="2400" spc="-85" dirty="0">
                <a:latin typeface="Microsoft Sans Serif"/>
                <a:cs typeface="Microsoft Sans Serif"/>
              </a:rPr>
              <a:t> </a:t>
            </a:r>
            <a:r>
              <a:rPr sz="2400" spc="-27" dirty="0">
                <a:latin typeface="Microsoft Sans Serif"/>
                <a:cs typeface="Microsoft Sans Serif"/>
              </a:rPr>
              <a:t>the limit</a:t>
            </a:r>
            <a:r>
              <a:rPr sz="2400" spc="-106" dirty="0">
                <a:latin typeface="Microsoft Sans Serif"/>
                <a:cs typeface="Microsoft Sans Serif"/>
              </a:rPr>
              <a:t> </a:t>
            </a:r>
            <a:r>
              <a:rPr sz="2400" spc="-96" dirty="0">
                <a:latin typeface="Microsoft Sans Serif"/>
                <a:cs typeface="Microsoft Sans Serif"/>
              </a:rPr>
              <a:t>&amp;</a:t>
            </a:r>
            <a:r>
              <a:rPr sz="2400" spc="-59" dirty="0">
                <a:latin typeface="Microsoft Sans Serif"/>
                <a:cs typeface="Microsoft Sans Serif"/>
              </a:rPr>
              <a:t> there</a:t>
            </a:r>
            <a:r>
              <a:rPr sz="2400" spc="-101" dirty="0">
                <a:latin typeface="Microsoft Sans Serif"/>
                <a:cs typeface="Microsoft Sans Serif"/>
              </a:rPr>
              <a:t> </a:t>
            </a:r>
            <a:r>
              <a:rPr sz="2400" spc="-32" dirty="0">
                <a:latin typeface="Microsoft Sans Serif"/>
                <a:cs typeface="Microsoft Sans Serif"/>
              </a:rPr>
              <a:t>is</a:t>
            </a:r>
            <a:r>
              <a:rPr sz="2400" spc="-101" dirty="0">
                <a:latin typeface="Microsoft Sans Serif"/>
                <a:cs typeface="Microsoft Sans Serif"/>
              </a:rPr>
              <a:t> </a:t>
            </a:r>
            <a:r>
              <a:rPr sz="2400" spc="-32" dirty="0">
                <a:latin typeface="Microsoft Sans Serif"/>
                <a:cs typeface="Microsoft Sans Serif"/>
              </a:rPr>
              <a:t>intent</a:t>
            </a:r>
            <a:r>
              <a:rPr sz="2400" spc="-101" dirty="0">
                <a:latin typeface="Microsoft Sans Serif"/>
                <a:cs typeface="Microsoft Sans Serif"/>
              </a:rPr>
              <a:t> </a:t>
            </a:r>
            <a:r>
              <a:rPr sz="2400" spc="-32" dirty="0">
                <a:latin typeface="Microsoft Sans Serif"/>
                <a:cs typeface="Microsoft Sans Serif"/>
              </a:rPr>
              <a:t>to</a:t>
            </a:r>
            <a:r>
              <a:rPr sz="2400" spc="-101" dirty="0">
                <a:latin typeface="Microsoft Sans Serif"/>
                <a:cs typeface="Microsoft Sans Serif"/>
              </a:rPr>
              <a:t> </a:t>
            </a:r>
            <a:r>
              <a:rPr sz="2400" spc="-11" dirty="0">
                <a:latin typeface="Microsoft Sans Serif"/>
                <a:cs typeface="Microsoft Sans Serif"/>
              </a:rPr>
              <a:t>return)</a:t>
            </a:r>
            <a:endParaRPr sz="2400" dirty="0">
              <a:latin typeface="Microsoft Sans Serif"/>
              <a:cs typeface="Microsoft Sans Serif"/>
            </a:endParaRPr>
          </a:p>
          <a:p>
            <a:pPr marL="339847" indent="-326334">
              <a:lnSpc>
                <a:spcPts val="2229"/>
              </a:lnSpc>
              <a:spcBef>
                <a:spcPts val="1511"/>
              </a:spcBef>
              <a:buClr>
                <a:srgbClr val="333333"/>
              </a:buClr>
              <a:buChar char="•"/>
              <a:tabLst>
                <a:tab pos="339847" algn="l"/>
              </a:tabLst>
            </a:pPr>
            <a:r>
              <a:rPr sz="2400" dirty="0">
                <a:latin typeface="Microsoft Sans Serif"/>
                <a:cs typeface="Microsoft Sans Serif"/>
              </a:rPr>
              <a:t>2025</a:t>
            </a:r>
            <a:r>
              <a:rPr sz="2400" spc="5" dirty="0">
                <a:latin typeface="Microsoft Sans Serif"/>
                <a:cs typeface="Microsoft Sans Serif"/>
              </a:rPr>
              <a:t> </a:t>
            </a:r>
            <a:r>
              <a:rPr sz="2400" spc="-202" dirty="0">
                <a:latin typeface="Microsoft Sans Serif"/>
                <a:cs typeface="Microsoft Sans Serif"/>
              </a:rPr>
              <a:t>Home</a:t>
            </a:r>
            <a:r>
              <a:rPr sz="2400" spc="-43" dirty="0">
                <a:latin typeface="Microsoft Sans Serif"/>
                <a:cs typeface="Microsoft Sans Serif"/>
              </a:rPr>
              <a:t> </a:t>
            </a:r>
            <a:r>
              <a:rPr sz="2400" spc="-133" dirty="0">
                <a:latin typeface="Microsoft Sans Serif"/>
                <a:cs typeface="Microsoft Sans Serif"/>
              </a:rPr>
              <a:t>Equity</a:t>
            </a:r>
            <a:r>
              <a:rPr sz="2400" spc="-43" dirty="0">
                <a:latin typeface="Microsoft Sans Serif"/>
                <a:cs typeface="Microsoft Sans Serif"/>
              </a:rPr>
              <a:t> </a:t>
            </a:r>
            <a:r>
              <a:rPr sz="2400" spc="-106" dirty="0">
                <a:latin typeface="Microsoft Sans Serif"/>
                <a:cs typeface="Microsoft Sans Serif"/>
              </a:rPr>
              <a:t>Limit:</a:t>
            </a:r>
            <a:r>
              <a:rPr sz="2400" spc="5" dirty="0">
                <a:latin typeface="Microsoft Sans Serif"/>
                <a:cs typeface="Microsoft Sans Serif"/>
              </a:rPr>
              <a:t> </a:t>
            </a:r>
            <a:r>
              <a:rPr sz="2400" dirty="0">
                <a:latin typeface="Microsoft Sans Serif"/>
                <a:cs typeface="Microsoft Sans Serif"/>
              </a:rPr>
              <a:t>$7</a:t>
            </a:r>
            <a:r>
              <a:rPr lang="en-US" sz="2400" dirty="0">
                <a:latin typeface="Microsoft Sans Serif"/>
                <a:cs typeface="Microsoft Sans Serif"/>
              </a:rPr>
              <a:t>30</a:t>
            </a:r>
            <a:r>
              <a:rPr sz="2400" dirty="0">
                <a:latin typeface="Microsoft Sans Serif"/>
                <a:cs typeface="Microsoft Sans Serif"/>
              </a:rPr>
              <a:t>,000</a:t>
            </a:r>
            <a:r>
              <a:rPr sz="2400" spc="-69" dirty="0">
                <a:latin typeface="Microsoft Sans Serif"/>
                <a:cs typeface="Microsoft Sans Serif"/>
              </a:rPr>
              <a:t> </a:t>
            </a:r>
            <a:r>
              <a:rPr sz="2400" spc="-27" dirty="0">
                <a:latin typeface="Microsoft Sans Serif"/>
                <a:cs typeface="Microsoft Sans Serif"/>
              </a:rPr>
              <a:t>(or</a:t>
            </a:r>
            <a:r>
              <a:rPr lang="en-US" sz="2400" dirty="0">
                <a:latin typeface="Microsoft Sans Serif"/>
                <a:cs typeface="Microsoft Sans Serif"/>
              </a:rPr>
              <a:t> </a:t>
            </a:r>
            <a:r>
              <a:rPr sz="2400" dirty="0">
                <a:latin typeface="Microsoft Sans Serif"/>
                <a:cs typeface="Microsoft Sans Serif"/>
              </a:rPr>
              <a:t>$1,0</a:t>
            </a:r>
            <a:r>
              <a:rPr lang="en-US" sz="2400" dirty="0">
                <a:latin typeface="Microsoft Sans Serif"/>
                <a:cs typeface="Microsoft Sans Serif"/>
              </a:rPr>
              <a:t>97</a:t>
            </a:r>
            <a:r>
              <a:rPr sz="2400" dirty="0">
                <a:latin typeface="Microsoft Sans Serif"/>
                <a:cs typeface="Microsoft Sans Serif"/>
              </a:rPr>
              <a:t>,000</a:t>
            </a:r>
            <a:r>
              <a:rPr sz="2400" spc="-59" dirty="0">
                <a:latin typeface="Microsoft Sans Serif"/>
                <a:cs typeface="Microsoft Sans Serif"/>
              </a:rPr>
              <a:t> </a:t>
            </a:r>
            <a:r>
              <a:rPr sz="2400" spc="-37" dirty="0">
                <a:latin typeface="Microsoft Sans Serif"/>
                <a:cs typeface="Microsoft Sans Serif"/>
              </a:rPr>
              <a:t>in</a:t>
            </a:r>
            <a:r>
              <a:rPr sz="2400" spc="-96" dirty="0">
                <a:latin typeface="Microsoft Sans Serif"/>
                <a:cs typeface="Microsoft Sans Serif"/>
              </a:rPr>
              <a:t> </a:t>
            </a:r>
            <a:r>
              <a:rPr sz="2400" spc="-101" dirty="0">
                <a:latin typeface="Microsoft Sans Serif"/>
                <a:cs typeface="Microsoft Sans Serif"/>
              </a:rPr>
              <a:t>some</a:t>
            </a:r>
            <a:r>
              <a:rPr sz="2400" spc="-96" dirty="0">
                <a:latin typeface="Microsoft Sans Serif"/>
                <a:cs typeface="Microsoft Sans Serif"/>
              </a:rPr>
              <a:t> </a:t>
            </a:r>
            <a:r>
              <a:rPr sz="2400" spc="-11" dirty="0">
                <a:latin typeface="Microsoft Sans Serif"/>
                <a:cs typeface="Microsoft Sans Serif"/>
              </a:rPr>
              <a:t>states</a:t>
            </a:r>
            <a:r>
              <a:rPr lang="en-US" sz="2400" spc="-11" dirty="0">
                <a:latin typeface="Microsoft Sans Serif"/>
                <a:cs typeface="Microsoft Sans Serif"/>
              </a:rPr>
              <a:t>)</a:t>
            </a:r>
          </a:p>
          <a:p>
            <a:pPr marL="356413" indent="-342900">
              <a:spcBef>
                <a:spcPts val="138"/>
              </a:spcBef>
              <a:buFont typeface="Arial" panose="020B0604020202020204" pitchFamily="34" charset="0"/>
              <a:buChar char="•"/>
            </a:pPr>
            <a:r>
              <a:rPr lang="en-US" sz="2400" spc="-154" dirty="0">
                <a:latin typeface="Microsoft Sans Serif"/>
                <a:cs typeface="Microsoft Sans Serif"/>
              </a:rPr>
              <a:t>One</a:t>
            </a:r>
            <a:r>
              <a:rPr lang="en-US" sz="2400" spc="-101" dirty="0">
                <a:latin typeface="Microsoft Sans Serif"/>
                <a:cs typeface="Microsoft Sans Serif"/>
              </a:rPr>
              <a:t> </a:t>
            </a:r>
            <a:r>
              <a:rPr lang="en-US" sz="2400" spc="-53" dirty="0">
                <a:latin typeface="Microsoft Sans Serif"/>
                <a:cs typeface="Microsoft Sans Serif"/>
              </a:rPr>
              <a:t>vehicle</a:t>
            </a:r>
            <a:r>
              <a:rPr lang="en-US" sz="2400" spc="-106" dirty="0">
                <a:latin typeface="Microsoft Sans Serif"/>
                <a:cs typeface="Microsoft Sans Serif"/>
              </a:rPr>
              <a:t> </a:t>
            </a:r>
            <a:r>
              <a:rPr lang="en-US" sz="2400" dirty="0">
                <a:latin typeface="Microsoft Sans Serif"/>
                <a:cs typeface="Microsoft Sans Serif"/>
              </a:rPr>
              <a:t>of</a:t>
            </a:r>
            <a:r>
              <a:rPr lang="en-US" sz="2400" spc="-106" dirty="0">
                <a:latin typeface="Microsoft Sans Serif"/>
                <a:cs typeface="Microsoft Sans Serif"/>
              </a:rPr>
              <a:t> </a:t>
            </a:r>
            <a:r>
              <a:rPr lang="en-US" sz="2400" spc="-80" dirty="0">
                <a:latin typeface="Microsoft Sans Serif"/>
                <a:cs typeface="Microsoft Sans Serif"/>
              </a:rPr>
              <a:t>any</a:t>
            </a:r>
            <a:r>
              <a:rPr lang="en-US" sz="2400" spc="-101" dirty="0">
                <a:latin typeface="Microsoft Sans Serif"/>
                <a:cs typeface="Microsoft Sans Serif"/>
              </a:rPr>
              <a:t> </a:t>
            </a:r>
            <a:r>
              <a:rPr lang="en-US" sz="2400" spc="-21" dirty="0">
                <a:latin typeface="Microsoft Sans Serif"/>
                <a:cs typeface="Microsoft Sans Serif"/>
              </a:rPr>
              <a:t>value</a:t>
            </a:r>
            <a:endParaRPr lang="en-US" sz="2400" dirty="0">
              <a:latin typeface="Microsoft Sans Serif"/>
              <a:cs typeface="Microsoft Sans Serif"/>
            </a:endParaRPr>
          </a:p>
          <a:p>
            <a:pPr marL="356413" marR="5405" indent="-342900">
              <a:lnSpc>
                <a:spcPct val="78900"/>
              </a:lnSpc>
              <a:spcBef>
                <a:spcPts val="564"/>
              </a:spcBef>
              <a:buFont typeface="Arial" panose="020B0604020202020204" pitchFamily="34" charset="0"/>
              <a:buChar char="•"/>
            </a:pPr>
            <a:r>
              <a:rPr lang="en-US" sz="2400" spc="-85" dirty="0">
                <a:latin typeface="Microsoft Sans Serif"/>
                <a:cs typeface="Microsoft Sans Serif"/>
              </a:rPr>
              <a:t>Household</a:t>
            </a:r>
            <a:r>
              <a:rPr lang="en-US" sz="2400" spc="-96" dirty="0">
                <a:latin typeface="Microsoft Sans Serif"/>
                <a:cs typeface="Microsoft Sans Serif"/>
              </a:rPr>
              <a:t> </a:t>
            </a:r>
            <a:r>
              <a:rPr lang="en-US" sz="2400" spc="-74" dirty="0">
                <a:latin typeface="Microsoft Sans Serif"/>
                <a:cs typeface="Microsoft Sans Serif"/>
              </a:rPr>
              <a:t>goods</a:t>
            </a:r>
            <a:r>
              <a:rPr lang="en-US" sz="2400" spc="-96" dirty="0">
                <a:latin typeface="Microsoft Sans Serif"/>
                <a:cs typeface="Microsoft Sans Serif"/>
              </a:rPr>
              <a:t> &amp;</a:t>
            </a:r>
            <a:r>
              <a:rPr lang="en-US" sz="2400" spc="-59" dirty="0">
                <a:latin typeface="Microsoft Sans Serif"/>
                <a:cs typeface="Microsoft Sans Serif"/>
              </a:rPr>
              <a:t> </a:t>
            </a:r>
            <a:r>
              <a:rPr lang="en-US" sz="2400" spc="-64" dirty="0">
                <a:latin typeface="Microsoft Sans Serif"/>
                <a:cs typeface="Microsoft Sans Serif"/>
              </a:rPr>
              <a:t>personal </a:t>
            </a:r>
            <a:r>
              <a:rPr lang="en-US" sz="2400" spc="-11" dirty="0">
                <a:latin typeface="Microsoft Sans Serif"/>
                <a:cs typeface="Microsoft Sans Serif"/>
              </a:rPr>
              <a:t>belongings</a:t>
            </a:r>
            <a:endParaRPr lang="en-US" sz="2400" dirty="0">
              <a:latin typeface="Microsoft Sans Serif"/>
              <a:cs typeface="Microsoft Sans Serif"/>
            </a:endParaRPr>
          </a:p>
        </p:txBody>
      </p:sp>
      <p:sp>
        <p:nvSpPr>
          <p:cNvPr id="3" name="object 3"/>
          <p:cNvSpPr txBox="1">
            <a:spLocks noGrp="1"/>
          </p:cNvSpPr>
          <p:nvPr>
            <p:ph type="title"/>
          </p:nvPr>
        </p:nvSpPr>
        <p:spPr>
          <a:xfrm>
            <a:off x="1426574" y="752860"/>
            <a:ext cx="8121494" cy="1471850"/>
          </a:xfrm>
          <a:prstGeom prst="rect">
            <a:avLst/>
          </a:prstGeom>
        </p:spPr>
        <p:txBody>
          <a:bodyPr vert="horz" wrap="square" lIns="0" tIns="199997" rIns="0" bIns="0" rtlCol="0" anchor="ctr">
            <a:spAutoFit/>
          </a:bodyPr>
          <a:lstStyle/>
          <a:p>
            <a:pPr marL="13513" marR="5405">
              <a:lnSpc>
                <a:spcPct val="79600"/>
              </a:lnSpc>
              <a:spcBef>
                <a:spcPts val="1575"/>
              </a:spcBef>
            </a:pPr>
            <a:r>
              <a:rPr dirty="0"/>
              <a:t>Non</a:t>
            </a:r>
            <a:r>
              <a:rPr sz="5746" dirty="0"/>
              <a:t>-</a:t>
            </a:r>
            <a:r>
              <a:rPr spc="-37" dirty="0"/>
              <a:t>Countable</a:t>
            </a:r>
            <a:r>
              <a:rPr spc="-473" dirty="0"/>
              <a:t> </a:t>
            </a:r>
            <a:r>
              <a:rPr spc="59" dirty="0"/>
              <a:t>Assets</a:t>
            </a:r>
            <a:r>
              <a:rPr spc="-468" dirty="0"/>
              <a:t> </a:t>
            </a:r>
            <a:r>
              <a:rPr sz="5746" spc="871" dirty="0"/>
              <a:t>– </a:t>
            </a:r>
            <a:r>
              <a:rPr dirty="0"/>
              <a:t>What</a:t>
            </a:r>
            <a:r>
              <a:rPr spc="-435" dirty="0"/>
              <a:t> </a:t>
            </a:r>
            <a:r>
              <a:rPr dirty="0"/>
              <a:t>Medicaid</a:t>
            </a:r>
            <a:r>
              <a:rPr spc="-431" dirty="0"/>
              <a:t> </a:t>
            </a:r>
            <a:r>
              <a:rPr spc="-11" dirty="0"/>
              <a:t>Ignores</a:t>
            </a:r>
            <a:endParaRPr sz="5746" dirty="0"/>
          </a:p>
        </p:txBody>
      </p:sp>
      <p:sp>
        <p:nvSpPr>
          <p:cNvPr id="4" name="object 4"/>
          <p:cNvSpPr txBox="1"/>
          <p:nvPr/>
        </p:nvSpPr>
        <p:spPr>
          <a:xfrm>
            <a:off x="1426573" y="2223367"/>
            <a:ext cx="8002577" cy="594213"/>
          </a:xfrm>
          <a:prstGeom prst="rect">
            <a:avLst/>
          </a:prstGeom>
        </p:spPr>
        <p:txBody>
          <a:bodyPr vert="horz" wrap="square" lIns="0" tIns="12838" rIns="0" bIns="0" rtlCol="0">
            <a:spAutoFit/>
          </a:bodyPr>
          <a:lstStyle/>
          <a:p>
            <a:pPr marL="13513">
              <a:spcBef>
                <a:spcPts val="101"/>
              </a:spcBef>
            </a:pPr>
            <a:r>
              <a:rPr sz="3777" spc="-53" dirty="0">
                <a:latin typeface="Microsoft Sans Serif"/>
                <a:cs typeface="Microsoft Sans Serif"/>
              </a:rPr>
              <a:t>Assets</a:t>
            </a:r>
            <a:r>
              <a:rPr sz="3777" spc="-176" dirty="0">
                <a:latin typeface="Microsoft Sans Serif"/>
                <a:cs typeface="Microsoft Sans Serif"/>
              </a:rPr>
              <a:t> </a:t>
            </a:r>
            <a:r>
              <a:rPr sz="3777" spc="-64" dirty="0">
                <a:latin typeface="Microsoft Sans Serif"/>
                <a:cs typeface="Microsoft Sans Serif"/>
              </a:rPr>
              <a:t>That</a:t>
            </a:r>
            <a:r>
              <a:rPr sz="3777" spc="-165" dirty="0">
                <a:latin typeface="Microsoft Sans Serif"/>
                <a:cs typeface="Microsoft Sans Serif"/>
              </a:rPr>
              <a:t> </a:t>
            </a:r>
            <a:r>
              <a:rPr sz="3777" spc="-207" dirty="0">
                <a:latin typeface="Microsoft Sans Serif"/>
                <a:cs typeface="Microsoft Sans Serif"/>
              </a:rPr>
              <a:t>Do</a:t>
            </a:r>
            <a:r>
              <a:rPr sz="3777" spc="-165" dirty="0">
                <a:latin typeface="Microsoft Sans Serif"/>
                <a:cs typeface="Microsoft Sans Serif"/>
              </a:rPr>
              <a:t> </a:t>
            </a:r>
            <a:r>
              <a:rPr sz="3777" spc="-37" dirty="0">
                <a:latin typeface="Microsoft Sans Serif"/>
                <a:cs typeface="Microsoft Sans Serif"/>
              </a:rPr>
              <a:t>Not</a:t>
            </a:r>
            <a:r>
              <a:rPr sz="3777" spc="-170" dirty="0">
                <a:latin typeface="Microsoft Sans Serif"/>
                <a:cs typeface="Microsoft Sans Serif"/>
              </a:rPr>
              <a:t> </a:t>
            </a:r>
            <a:r>
              <a:rPr sz="3777" spc="-74" dirty="0">
                <a:latin typeface="Microsoft Sans Serif"/>
                <a:cs typeface="Microsoft Sans Serif"/>
              </a:rPr>
              <a:t>Count</a:t>
            </a:r>
            <a:r>
              <a:rPr sz="3777" spc="-165" dirty="0">
                <a:latin typeface="Microsoft Sans Serif"/>
                <a:cs typeface="Microsoft Sans Serif"/>
              </a:rPr>
              <a:t> </a:t>
            </a:r>
            <a:r>
              <a:rPr sz="3777" spc="53" dirty="0">
                <a:latin typeface="Microsoft Sans Serif"/>
                <a:cs typeface="Microsoft Sans Serif"/>
              </a:rPr>
              <a:t>for</a:t>
            </a:r>
            <a:r>
              <a:rPr sz="3777" spc="-170" dirty="0">
                <a:latin typeface="Microsoft Sans Serif"/>
                <a:cs typeface="Microsoft Sans Serif"/>
              </a:rPr>
              <a:t> </a:t>
            </a:r>
            <a:r>
              <a:rPr sz="3777" spc="-11" dirty="0">
                <a:latin typeface="Microsoft Sans Serif"/>
                <a:cs typeface="Microsoft Sans Serif"/>
              </a:rPr>
              <a:t>Eligibility</a:t>
            </a:r>
            <a:endParaRPr sz="3777">
              <a:latin typeface="Microsoft Sans Serif"/>
              <a:cs typeface="Microsoft Sans Serif"/>
            </a:endParaRPr>
          </a:p>
        </p:txBody>
      </p:sp>
      <p:sp>
        <p:nvSpPr>
          <p:cNvPr id="6" name="object 6"/>
          <p:cNvSpPr txBox="1"/>
          <p:nvPr/>
        </p:nvSpPr>
        <p:spPr>
          <a:xfrm>
            <a:off x="6219309" y="2938048"/>
            <a:ext cx="4434388" cy="2256498"/>
          </a:xfrm>
          <a:prstGeom prst="rect">
            <a:avLst/>
          </a:prstGeom>
        </p:spPr>
        <p:txBody>
          <a:bodyPr vert="horz" wrap="square" lIns="0" tIns="92566" rIns="0" bIns="0" rtlCol="0">
            <a:spAutoFit/>
          </a:bodyPr>
          <a:lstStyle/>
          <a:p>
            <a:pPr marL="356413" marR="5405" indent="-342900">
              <a:lnSpc>
                <a:spcPct val="75700"/>
              </a:lnSpc>
              <a:spcBef>
                <a:spcPts val="729"/>
              </a:spcBef>
              <a:buFont typeface="Arial" panose="020B0604020202020204" pitchFamily="34" charset="0"/>
              <a:buChar char="•"/>
            </a:pPr>
            <a:r>
              <a:rPr sz="2400" spc="-96" dirty="0">
                <a:latin typeface="Microsoft Sans Serif"/>
                <a:cs typeface="Microsoft Sans Serif"/>
              </a:rPr>
              <a:t>Prepaid</a:t>
            </a:r>
            <a:r>
              <a:rPr sz="2400" spc="-101" dirty="0">
                <a:latin typeface="Microsoft Sans Serif"/>
                <a:cs typeface="Microsoft Sans Serif"/>
              </a:rPr>
              <a:t> </a:t>
            </a:r>
            <a:r>
              <a:rPr sz="2400" spc="-48" dirty="0">
                <a:latin typeface="Microsoft Sans Serif"/>
                <a:cs typeface="Microsoft Sans Serif"/>
              </a:rPr>
              <a:t>burial</a:t>
            </a:r>
            <a:r>
              <a:rPr sz="2400" spc="-96" dirty="0">
                <a:latin typeface="Microsoft Sans Serif"/>
                <a:cs typeface="Microsoft Sans Serif"/>
              </a:rPr>
              <a:t> </a:t>
            </a:r>
            <a:r>
              <a:rPr sz="2400" spc="-69" dirty="0">
                <a:latin typeface="Microsoft Sans Serif"/>
                <a:cs typeface="Microsoft Sans Serif"/>
              </a:rPr>
              <a:t>plans</a:t>
            </a:r>
            <a:r>
              <a:rPr sz="2400" spc="-96" dirty="0">
                <a:latin typeface="Microsoft Sans Serif"/>
                <a:cs typeface="Microsoft Sans Serif"/>
              </a:rPr>
              <a:t> &amp;</a:t>
            </a:r>
            <a:r>
              <a:rPr sz="2400" spc="-59" dirty="0">
                <a:latin typeface="Microsoft Sans Serif"/>
                <a:cs typeface="Microsoft Sans Serif"/>
              </a:rPr>
              <a:t> </a:t>
            </a:r>
            <a:r>
              <a:rPr sz="2400" spc="-11" dirty="0">
                <a:latin typeface="Microsoft Sans Serif"/>
                <a:cs typeface="Microsoft Sans Serif"/>
              </a:rPr>
              <a:t>life</a:t>
            </a:r>
            <a:r>
              <a:rPr sz="2400" spc="-96" dirty="0">
                <a:latin typeface="Microsoft Sans Serif"/>
                <a:cs typeface="Microsoft Sans Serif"/>
              </a:rPr>
              <a:t> </a:t>
            </a:r>
            <a:r>
              <a:rPr sz="2400" spc="-64" dirty="0">
                <a:latin typeface="Microsoft Sans Serif"/>
                <a:cs typeface="Microsoft Sans Serif"/>
              </a:rPr>
              <a:t>insurance</a:t>
            </a:r>
            <a:r>
              <a:rPr sz="2400" spc="-96" dirty="0">
                <a:latin typeface="Microsoft Sans Serif"/>
                <a:cs typeface="Microsoft Sans Serif"/>
              </a:rPr>
              <a:t> </a:t>
            </a:r>
            <a:r>
              <a:rPr sz="2400" spc="-27" dirty="0">
                <a:latin typeface="Microsoft Sans Serif"/>
                <a:cs typeface="Microsoft Sans Serif"/>
              </a:rPr>
              <a:t>(if </a:t>
            </a:r>
            <a:r>
              <a:rPr sz="2400" spc="-32" dirty="0">
                <a:latin typeface="Microsoft Sans Serif"/>
                <a:cs typeface="Microsoft Sans Serif"/>
              </a:rPr>
              <a:t>total</a:t>
            </a:r>
            <a:r>
              <a:rPr sz="2400" spc="-121" dirty="0">
                <a:latin typeface="Microsoft Sans Serif"/>
                <a:cs typeface="Microsoft Sans Serif"/>
              </a:rPr>
              <a:t> </a:t>
            </a:r>
            <a:r>
              <a:rPr sz="2400" spc="-53" dirty="0">
                <a:latin typeface="Microsoft Sans Serif"/>
                <a:cs typeface="Microsoft Sans Serif"/>
              </a:rPr>
              <a:t>face</a:t>
            </a:r>
            <a:r>
              <a:rPr sz="2400" spc="-117" dirty="0">
                <a:latin typeface="Microsoft Sans Serif"/>
                <a:cs typeface="Microsoft Sans Serif"/>
              </a:rPr>
              <a:t> </a:t>
            </a:r>
            <a:r>
              <a:rPr sz="2400" spc="-69" dirty="0">
                <a:latin typeface="Microsoft Sans Serif"/>
                <a:cs typeface="Microsoft Sans Serif"/>
              </a:rPr>
              <a:t>value</a:t>
            </a:r>
            <a:r>
              <a:rPr sz="2400" spc="-117" dirty="0">
                <a:latin typeface="Microsoft Sans Serif"/>
                <a:cs typeface="Microsoft Sans Serif"/>
              </a:rPr>
              <a:t> </a:t>
            </a:r>
            <a:r>
              <a:rPr sz="2400" spc="-32" dirty="0">
                <a:latin typeface="Microsoft Sans Serif"/>
                <a:cs typeface="Microsoft Sans Serif"/>
              </a:rPr>
              <a:t>is</a:t>
            </a:r>
            <a:r>
              <a:rPr sz="2400" spc="-117" dirty="0">
                <a:latin typeface="Microsoft Sans Serif"/>
                <a:cs typeface="Microsoft Sans Serif"/>
              </a:rPr>
              <a:t> </a:t>
            </a:r>
            <a:r>
              <a:rPr sz="2400" dirty="0">
                <a:latin typeface="Microsoft Sans Serif"/>
                <a:cs typeface="Microsoft Sans Serif"/>
              </a:rPr>
              <a:t>$1,500</a:t>
            </a:r>
            <a:r>
              <a:rPr sz="2400" spc="-80" dirty="0">
                <a:latin typeface="Microsoft Sans Serif"/>
                <a:cs typeface="Microsoft Sans Serif"/>
              </a:rPr>
              <a:t> </a:t>
            </a:r>
            <a:r>
              <a:rPr sz="2400" spc="-43" dirty="0">
                <a:latin typeface="Microsoft Sans Serif"/>
                <a:cs typeface="Microsoft Sans Serif"/>
              </a:rPr>
              <a:t>or</a:t>
            </a:r>
            <a:r>
              <a:rPr sz="2400" spc="-117" dirty="0">
                <a:latin typeface="Microsoft Sans Serif"/>
                <a:cs typeface="Microsoft Sans Serif"/>
              </a:rPr>
              <a:t> </a:t>
            </a:r>
            <a:r>
              <a:rPr sz="2400" spc="-11" dirty="0">
                <a:latin typeface="Microsoft Sans Serif"/>
                <a:cs typeface="Microsoft Sans Serif"/>
              </a:rPr>
              <a:t>less)</a:t>
            </a:r>
            <a:endParaRPr sz="2400" dirty="0">
              <a:latin typeface="Microsoft Sans Serif"/>
              <a:cs typeface="Microsoft Sans Serif"/>
            </a:endParaRPr>
          </a:p>
          <a:p>
            <a:pPr marL="356413" marR="158100" indent="-342900">
              <a:lnSpc>
                <a:spcPct val="78900"/>
              </a:lnSpc>
              <a:spcBef>
                <a:spcPts val="638"/>
              </a:spcBef>
              <a:buFont typeface="Arial" panose="020B0604020202020204" pitchFamily="34" charset="0"/>
              <a:buChar char="•"/>
            </a:pPr>
            <a:r>
              <a:rPr sz="2400" spc="-53" dirty="0">
                <a:latin typeface="Microsoft Sans Serif"/>
                <a:cs typeface="Microsoft Sans Serif"/>
              </a:rPr>
              <a:t>Income-producing</a:t>
            </a:r>
            <a:r>
              <a:rPr sz="2400" spc="-90" dirty="0">
                <a:latin typeface="Microsoft Sans Serif"/>
                <a:cs typeface="Microsoft Sans Serif"/>
              </a:rPr>
              <a:t> </a:t>
            </a:r>
            <a:r>
              <a:rPr sz="2400" spc="-27" dirty="0">
                <a:latin typeface="Microsoft Sans Serif"/>
                <a:cs typeface="Microsoft Sans Serif"/>
              </a:rPr>
              <a:t>property</a:t>
            </a:r>
            <a:r>
              <a:rPr sz="2400" spc="-85" dirty="0">
                <a:latin typeface="Microsoft Sans Serif"/>
                <a:cs typeface="Microsoft Sans Serif"/>
              </a:rPr>
              <a:t> </a:t>
            </a:r>
            <a:r>
              <a:rPr sz="2400" spc="-21" dirty="0">
                <a:latin typeface="Microsoft Sans Serif"/>
                <a:cs typeface="Microsoft Sans Serif"/>
              </a:rPr>
              <a:t>(in</a:t>
            </a:r>
            <a:r>
              <a:rPr sz="2400" spc="-90" dirty="0">
                <a:latin typeface="Microsoft Sans Serif"/>
                <a:cs typeface="Microsoft Sans Serif"/>
              </a:rPr>
              <a:t> </a:t>
            </a:r>
            <a:r>
              <a:rPr sz="2400" spc="-69" dirty="0">
                <a:latin typeface="Microsoft Sans Serif"/>
                <a:cs typeface="Microsoft Sans Serif"/>
              </a:rPr>
              <a:t>some </a:t>
            </a:r>
            <a:r>
              <a:rPr sz="2400" spc="-11" dirty="0">
                <a:latin typeface="Microsoft Sans Serif"/>
                <a:cs typeface="Microsoft Sans Serif"/>
              </a:rPr>
              <a:t>states)</a:t>
            </a:r>
            <a:endParaRPr sz="2400" dirty="0">
              <a:latin typeface="Microsoft Sans Serif"/>
              <a:cs typeface="Microsoft Sans Serif"/>
            </a:endParaRPr>
          </a:p>
          <a:p>
            <a:pPr marL="356413" marR="441193" indent="-342900">
              <a:lnSpc>
                <a:spcPct val="78900"/>
              </a:lnSpc>
              <a:spcBef>
                <a:spcPts val="564"/>
              </a:spcBef>
              <a:buFont typeface="Arial" panose="020B0604020202020204" pitchFamily="34" charset="0"/>
              <a:buChar char="•"/>
            </a:pPr>
            <a:r>
              <a:rPr sz="2400" spc="-85" dirty="0">
                <a:latin typeface="Microsoft Sans Serif"/>
                <a:cs typeface="Microsoft Sans Serif"/>
              </a:rPr>
              <a:t>Business</a:t>
            </a:r>
            <a:r>
              <a:rPr sz="2400" spc="-101" dirty="0">
                <a:latin typeface="Microsoft Sans Serif"/>
                <a:cs typeface="Microsoft Sans Serif"/>
              </a:rPr>
              <a:t> </a:t>
            </a:r>
            <a:r>
              <a:rPr sz="2400" spc="-69" dirty="0">
                <a:latin typeface="Microsoft Sans Serif"/>
                <a:cs typeface="Microsoft Sans Serif"/>
              </a:rPr>
              <a:t>assets</a:t>
            </a:r>
            <a:r>
              <a:rPr sz="2400" spc="-101" dirty="0">
                <a:latin typeface="Microsoft Sans Serif"/>
                <a:cs typeface="Microsoft Sans Serif"/>
              </a:rPr>
              <a:t> </a:t>
            </a:r>
            <a:r>
              <a:rPr sz="2400" spc="-59" dirty="0">
                <a:latin typeface="Microsoft Sans Serif"/>
                <a:cs typeface="Microsoft Sans Serif"/>
              </a:rPr>
              <a:t>essential</a:t>
            </a:r>
            <a:r>
              <a:rPr sz="2400" spc="-101" dirty="0">
                <a:latin typeface="Microsoft Sans Serif"/>
                <a:cs typeface="Microsoft Sans Serif"/>
              </a:rPr>
              <a:t> </a:t>
            </a:r>
            <a:r>
              <a:rPr sz="2400" dirty="0">
                <a:latin typeface="Microsoft Sans Serif"/>
                <a:cs typeface="Microsoft Sans Serif"/>
              </a:rPr>
              <a:t>for</a:t>
            </a:r>
            <a:r>
              <a:rPr sz="2400" spc="-96" dirty="0">
                <a:latin typeface="Microsoft Sans Serif"/>
                <a:cs typeface="Microsoft Sans Serif"/>
              </a:rPr>
              <a:t> </a:t>
            </a:r>
            <a:r>
              <a:rPr sz="2400" spc="-11" dirty="0">
                <a:latin typeface="Microsoft Sans Serif"/>
                <a:cs typeface="Microsoft Sans Serif"/>
              </a:rPr>
              <a:t>self- support</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12</a:t>
            </a:fld>
            <a:endParaRPr spc="32" dirty="0"/>
          </a:p>
        </p:txBody>
      </p:sp>
      <p:sp>
        <p:nvSpPr>
          <p:cNvPr id="2" name="object 2"/>
          <p:cNvSpPr txBox="1">
            <a:spLocks noGrp="1"/>
          </p:cNvSpPr>
          <p:nvPr>
            <p:ph type="title"/>
          </p:nvPr>
        </p:nvSpPr>
        <p:spPr>
          <a:xfrm>
            <a:off x="897735" y="463285"/>
            <a:ext cx="9717676" cy="936575"/>
          </a:xfrm>
          <a:prstGeom prst="rect">
            <a:avLst/>
          </a:prstGeom>
        </p:spPr>
        <p:txBody>
          <a:bodyPr vert="horz" wrap="square" lIns="0" tIns="199997" rIns="0" bIns="0" rtlCol="0" anchor="ctr">
            <a:spAutoFit/>
          </a:bodyPr>
          <a:lstStyle/>
          <a:p>
            <a:pPr marL="13513" marR="5405">
              <a:lnSpc>
                <a:spcPct val="79600"/>
              </a:lnSpc>
              <a:spcBef>
                <a:spcPts val="1575"/>
              </a:spcBef>
            </a:pPr>
            <a:r>
              <a:rPr spc="-37" dirty="0"/>
              <a:t>Countable</a:t>
            </a:r>
            <a:r>
              <a:rPr spc="-542" dirty="0"/>
              <a:t> </a:t>
            </a:r>
            <a:r>
              <a:rPr spc="59" dirty="0"/>
              <a:t>Assets</a:t>
            </a:r>
            <a:r>
              <a:rPr spc="-537" dirty="0"/>
              <a:t> </a:t>
            </a:r>
            <a:r>
              <a:rPr sz="5746" spc="925" dirty="0"/>
              <a:t>–</a:t>
            </a:r>
            <a:r>
              <a:rPr sz="5746" spc="-462" dirty="0"/>
              <a:t> </a:t>
            </a:r>
            <a:r>
              <a:rPr spc="-21" dirty="0"/>
              <a:t>What </a:t>
            </a:r>
            <a:r>
              <a:rPr dirty="0"/>
              <a:t>Medicaid</a:t>
            </a:r>
            <a:r>
              <a:rPr spc="-458" dirty="0"/>
              <a:t> </a:t>
            </a:r>
            <a:r>
              <a:rPr spc="-11" dirty="0"/>
              <a:t>Counts</a:t>
            </a:r>
            <a:endParaRPr sz="5746" dirty="0"/>
          </a:p>
        </p:txBody>
      </p:sp>
      <p:sp>
        <p:nvSpPr>
          <p:cNvPr id="3" name="object 3"/>
          <p:cNvSpPr txBox="1"/>
          <p:nvPr/>
        </p:nvSpPr>
        <p:spPr>
          <a:xfrm>
            <a:off x="897735" y="1560364"/>
            <a:ext cx="10717801" cy="595250"/>
          </a:xfrm>
          <a:prstGeom prst="rect">
            <a:avLst/>
          </a:prstGeom>
        </p:spPr>
        <p:txBody>
          <a:bodyPr vert="horz" wrap="square" lIns="0" tIns="119593" rIns="0" bIns="0" rtlCol="0">
            <a:spAutoFit/>
          </a:bodyPr>
          <a:lstStyle/>
          <a:p>
            <a:pPr marL="13513" marR="5405">
              <a:lnSpc>
                <a:spcPts val="3671"/>
              </a:lnSpc>
              <a:spcBef>
                <a:spcPts val="942"/>
              </a:spcBef>
            </a:pPr>
            <a:r>
              <a:rPr sz="3777" spc="-106" dirty="0">
                <a:latin typeface="Microsoft Sans Serif"/>
                <a:cs typeface="Microsoft Sans Serif"/>
              </a:rPr>
              <a:t>These</a:t>
            </a:r>
            <a:r>
              <a:rPr sz="3777" spc="-165" dirty="0">
                <a:latin typeface="Microsoft Sans Serif"/>
                <a:cs typeface="Microsoft Sans Serif"/>
              </a:rPr>
              <a:t> </a:t>
            </a:r>
            <a:r>
              <a:rPr sz="3777" spc="-53" dirty="0">
                <a:latin typeface="Microsoft Sans Serif"/>
                <a:cs typeface="Microsoft Sans Serif"/>
              </a:rPr>
              <a:t>Assets</a:t>
            </a:r>
            <a:r>
              <a:rPr sz="3777" spc="-165" dirty="0">
                <a:latin typeface="Microsoft Sans Serif"/>
                <a:cs typeface="Microsoft Sans Serif"/>
              </a:rPr>
              <a:t> </a:t>
            </a:r>
            <a:r>
              <a:rPr sz="3777" dirty="0">
                <a:latin typeface="Microsoft Sans Serif"/>
                <a:cs typeface="Microsoft Sans Serif"/>
              </a:rPr>
              <a:t>Must</a:t>
            </a:r>
            <a:r>
              <a:rPr sz="3777" spc="-165" dirty="0">
                <a:latin typeface="Microsoft Sans Serif"/>
                <a:cs typeface="Microsoft Sans Serif"/>
              </a:rPr>
              <a:t> </a:t>
            </a:r>
            <a:r>
              <a:rPr sz="3777" spc="-239" dirty="0">
                <a:latin typeface="Microsoft Sans Serif"/>
                <a:cs typeface="Microsoft Sans Serif"/>
              </a:rPr>
              <a:t>Be</a:t>
            </a:r>
            <a:r>
              <a:rPr sz="3777" spc="-165" dirty="0">
                <a:latin typeface="Microsoft Sans Serif"/>
                <a:cs typeface="Microsoft Sans Serif"/>
              </a:rPr>
              <a:t> </a:t>
            </a:r>
            <a:r>
              <a:rPr sz="3777" spc="-96" dirty="0">
                <a:latin typeface="Microsoft Sans Serif"/>
                <a:cs typeface="Microsoft Sans Serif"/>
              </a:rPr>
              <a:t>Spent</a:t>
            </a:r>
            <a:r>
              <a:rPr sz="3777" spc="-165" dirty="0">
                <a:latin typeface="Microsoft Sans Serif"/>
                <a:cs typeface="Microsoft Sans Serif"/>
              </a:rPr>
              <a:t> </a:t>
            </a:r>
            <a:r>
              <a:rPr sz="3777" spc="-117" dirty="0">
                <a:latin typeface="Microsoft Sans Serif"/>
                <a:cs typeface="Microsoft Sans Serif"/>
              </a:rPr>
              <a:t>Down</a:t>
            </a:r>
            <a:r>
              <a:rPr sz="3777" spc="-165" dirty="0">
                <a:latin typeface="Microsoft Sans Serif"/>
                <a:cs typeface="Microsoft Sans Serif"/>
              </a:rPr>
              <a:t> </a:t>
            </a:r>
            <a:r>
              <a:rPr sz="3777" spc="-21" dirty="0">
                <a:latin typeface="Microsoft Sans Serif"/>
                <a:cs typeface="Microsoft Sans Serif"/>
              </a:rPr>
              <a:t>Before </a:t>
            </a:r>
            <a:r>
              <a:rPr sz="3777" spc="-11" dirty="0">
                <a:latin typeface="Microsoft Sans Serif"/>
                <a:cs typeface="Microsoft Sans Serif"/>
              </a:rPr>
              <a:t>Eligibility</a:t>
            </a:r>
            <a:endParaRPr sz="3777" dirty="0">
              <a:latin typeface="Microsoft Sans Serif"/>
              <a:cs typeface="Microsoft Sans Serif"/>
            </a:endParaRPr>
          </a:p>
        </p:txBody>
      </p:sp>
      <p:sp>
        <p:nvSpPr>
          <p:cNvPr id="4" name="object 4"/>
          <p:cNvSpPr txBox="1"/>
          <p:nvPr/>
        </p:nvSpPr>
        <p:spPr>
          <a:xfrm>
            <a:off x="542925" y="2507800"/>
            <a:ext cx="5104318" cy="2665002"/>
          </a:xfrm>
          <a:prstGeom prst="rect">
            <a:avLst/>
          </a:prstGeom>
        </p:spPr>
        <p:txBody>
          <a:bodyPr vert="horz" wrap="square" lIns="0" tIns="17567" rIns="0" bIns="0" rtlCol="0">
            <a:spAutoFit/>
          </a:bodyPr>
          <a:lstStyle/>
          <a:p>
            <a:pPr marL="13513">
              <a:lnSpc>
                <a:spcPts val="2426"/>
              </a:lnSpc>
              <a:spcBef>
                <a:spcPts val="138"/>
              </a:spcBef>
            </a:pPr>
            <a:r>
              <a:rPr sz="2400" b="1" spc="-121" dirty="0">
                <a:latin typeface="Microsoft Sans Serif"/>
                <a:cs typeface="Microsoft Sans Serif"/>
              </a:rPr>
              <a:t>Common</a:t>
            </a:r>
            <a:r>
              <a:rPr sz="2400" b="1" spc="-96" dirty="0">
                <a:latin typeface="Microsoft Sans Serif"/>
                <a:cs typeface="Microsoft Sans Serif"/>
              </a:rPr>
              <a:t> </a:t>
            </a:r>
            <a:r>
              <a:rPr sz="2400" b="1" spc="-80" dirty="0">
                <a:latin typeface="Microsoft Sans Serif"/>
                <a:cs typeface="Microsoft Sans Serif"/>
              </a:rPr>
              <a:t>Countable</a:t>
            </a:r>
            <a:r>
              <a:rPr sz="2400" b="1" spc="-96" dirty="0">
                <a:latin typeface="Microsoft Sans Serif"/>
                <a:cs typeface="Microsoft Sans Serif"/>
              </a:rPr>
              <a:t> </a:t>
            </a:r>
            <a:r>
              <a:rPr sz="2400" b="1" spc="-11" dirty="0">
                <a:latin typeface="Microsoft Sans Serif"/>
                <a:cs typeface="Microsoft Sans Serif"/>
              </a:rPr>
              <a:t>Assets:</a:t>
            </a:r>
            <a:endParaRPr sz="2400" b="1" dirty="0">
              <a:latin typeface="Microsoft Sans Serif"/>
              <a:cs typeface="Microsoft Sans Serif"/>
            </a:endParaRPr>
          </a:p>
          <a:p>
            <a:pPr marL="13513" marR="372278">
              <a:lnSpc>
                <a:spcPct val="76900"/>
              </a:lnSpc>
              <a:spcBef>
                <a:spcPts val="575"/>
              </a:spcBef>
            </a:pPr>
            <a:r>
              <a:rPr lang="en-US" sz="2022" spc="500" dirty="0">
                <a:latin typeface="Segoe UI Symbol"/>
                <a:cs typeface="Segoe UI Symbol"/>
              </a:rPr>
              <a:t>✔</a:t>
            </a:r>
            <a:r>
              <a:rPr lang="en-US" sz="2022" spc="-48" dirty="0">
                <a:latin typeface="Segoe UI Symbol"/>
                <a:cs typeface="Segoe UI Symbol"/>
              </a:rPr>
              <a:t> </a:t>
            </a:r>
            <a:r>
              <a:rPr sz="2400" spc="-117" dirty="0">
                <a:latin typeface="Microsoft Sans Serif"/>
                <a:cs typeface="Microsoft Sans Serif"/>
              </a:rPr>
              <a:t>Bank</a:t>
            </a:r>
            <a:r>
              <a:rPr sz="2400" spc="-112" dirty="0">
                <a:latin typeface="Microsoft Sans Serif"/>
                <a:cs typeface="Microsoft Sans Serif"/>
              </a:rPr>
              <a:t> </a:t>
            </a:r>
            <a:r>
              <a:rPr sz="2400" spc="-48" dirty="0">
                <a:latin typeface="Microsoft Sans Serif"/>
                <a:cs typeface="Microsoft Sans Serif"/>
              </a:rPr>
              <a:t>accounts</a:t>
            </a:r>
            <a:r>
              <a:rPr sz="2400" spc="-32" dirty="0">
                <a:latin typeface="Microsoft Sans Serif"/>
                <a:cs typeface="Microsoft Sans Serif"/>
              </a:rPr>
              <a:t> </a:t>
            </a:r>
            <a:r>
              <a:rPr sz="2400" spc="-101" dirty="0">
                <a:latin typeface="Microsoft Sans Serif"/>
                <a:cs typeface="Microsoft Sans Serif"/>
              </a:rPr>
              <a:t>(checking,</a:t>
            </a:r>
            <a:r>
              <a:rPr sz="2400" spc="16" dirty="0">
                <a:latin typeface="Microsoft Sans Serif"/>
                <a:cs typeface="Microsoft Sans Serif"/>
              </a:rPr>
              <a:t> </a:t>
            </a:r>
            <a:r>
              <a:rPr sz="2400" spc="-106" dirty="0">
                <a:latin typeface="Microsoft Sans Serif"/>
                <a:cs typeface="Microsoft Sans Serif"/>
              </a:rPr>
              <a:t>savings, </a:t>
            </a:r>
            <a:r>
              <a:rPr sz="2400" spc="-21" dirty="0">
                <a:latin typeface="Microsoft Sans Serif"/>
                <a:cs typeface="Microsoft Sans Serif"/>
              </a:rPr>
              <a:t>CDs)</a:t>
            </a:r>
            <a:endParaRPr sz="2400" dirty="0">
              <a:latin typeface="Microsoft Sans Serif"/>
              <a:cs typeface="Microsoft Sans Serif"/>
            </a:endParaRPr>
          </a:p>
          <a:p>
            <a:pPr marL="13513">
              <a:spcBef>
                <a:spcPts val="117"/>
              </a:spcBef>
            </a:pPr>
            <a:r>
              <a:rPr sz="2400" spc="500" dirty="0">
                <a:latin typeface="Segoe UI Symbol"/>
                <a:cs typeface="Segoe UI Symbol"/>
              </a:rPr>
              <a:t>✔</a:t>
            </a:r>
            <a:r>
              <a:rPr sz="2400" spc="-27" dirty="0">
                <a:latin typeface="Segoe UI Symbol"/>
                <a:cs typeface="Segoe UI Symbol"/>
              </a:rPr>
              <a:t> </a:t>
            </a:r>
            <a:r>
              <a:rPr sz="2400" spc="-53" dirty="0">
                <a:latin typeface="Microsoft Sans Serif"/>
                <a:cs typeface="Microsoft Sans Serif"/>
              </a:rPr>
              <a:t>Stocks,</a:t>
            </a:r>
            <a:r>
              <a:rPr sz="2400" spc="-112" dirty="0">
                <a:latin typeface="Microsoft Sans Serif"/>
                <a:cs typeface="Microsoft Sans Serif"/>
              </a:rPr>
              <a:t> </a:t>
            </a:r>
            <a:r>
              <a:rPr sz="2400" spc="-53" dirty="0">
                <a:latin typeface="Microsoft Sans Serif"/>
                <a:cs typeface="Microsoft Sans Serif"/>
              </a:rPr>
              <a:t>bonds,</a:t>
            </a:r>
            <a:r>
              <a:rPr sz="2400" spc="-106" dirty="0">
                <a:latin typeface="Microsoft Sans Serif"/>
                <a:cs typeface="Microsoft Sans Serif"/>
              </a:rPr>
              <a:t> </a:t>
            </a:r>
            <a:r>
              <a:rPr sz="2400" spc="-53" dirty="0">
                <a:latin typeface="Microsoft Sans Serif"/>
                <a:cs typeface="Microsoft Sans Serif"/>
              </a:rPr>
              <a:t>investment</a:t>
            </a:r>
            <a:r>
              <a:rPr sz="2400" spc="-96" dirty="0">
                <a:latin typeface="Microsoft Sans Serif"/>
                <a:cs typeface="Microsoft Sans Serif"/>
              </a:rPr>
              <a:t> </a:t>
            </a:r>
            <a:r>
              <a:rPr sz="2400" spc="-11" dirty="0">
                <a:latin typeface="Microsoft Sans Serif"/>
                <a:cs typeface="Microsoft Sans Serif"/>
              </a:rPr>
              <a:t>accounts</a:t>
            </a:r>
            <a:endParaRPr sz="2400" dirty="0">
              <a:latin typeface="Microsoft Sans Serif"/>
              <a:cs typeface="Microsoft Sans Serif"/>
            </a:endParaRPr>
          </a:p>
          <a:p>
            <a:pPr marL="13513" marR="5405">
              <a:lnSpc>
                <a:spcPct val="78900"/>
              </a:lnSpc>
              <a:spcBef>
                <a:spcPts val="559"/>
              </a:spcBef>
            </a:pPr>
            <a:r>
              <a:rPr sz="2400" spc="500" dirty="0">
                <a:latin typeface="Segoe UI Symbol"/>
                <a:cs typeface="Segoe UI Symbol"/>
              </a:rPr>
              <a:t>✔</a:t>
            </a:r>
            <a:r>
              <a:rPr sz="2400" spc="-144" dirty="0">
                <a:latin typeface="Segoe UI Symbol"/>
                <a:cs typeface="Segoe UI Symbol"/>
              </a:rPr>
              <a:t> </a:t>
            </a:r>
            <a:r>
              <a:rPr sz="2400" spc="-90" dirty="0">
                <a:latin typeface="Microsoft Sans Serif"/>
                <a:cs typeface="Microsoft Sans Serif"/>
              </a:rPr>
              <a:t>Retirement</a:t>
            </a:r>
            <a:r>
              <a:rPr sz="2400" spc="-133" dirty="0">
                <a:latin typeface="Microsoft Sans Serif"/>
                <a:cs typeface="Microsoft Sans Serif"/>
              </a:rPr>
              <a:t> </a:t>
            </a:r>
            <a:r>
              <a:rPr sz="2400" spc="-11" dirty="0">
                <a:latin typeface="Microsoft Sans Serif"/>
                <a:cs typeface="Microsoft Sans Serif"/>
              </a:rPr>
              <a:t>accounts</a:t>
            </a:r>
            <a:r>
              <a:rPr sz="2400" spc="479" dirty="0">
                <a:latin typeface="Microsoft Sans Serif"/>
                <a:cs typeface="Microsoft Sans Serif"/>
              </a:rPr>
              <a:t> </a:t>
            </a:r>
            <a:r>
              <a:rPr sz="2400" spc="-117" dirty="0">
                <a:latin typeface="Microsoft Sans Serif"/>
                <a:cs typeface="Microsoft Sans Serif"/>
              </a:rPr>
              <a:t>IRAs,</a:t>
            </a:r>
            <a:r>
              <a:rPr sz="2400" spc="-144" dirty="0">
                <a:latin typeface="Microsoft Sans Serif"/>
                <a:cs typeface="Microsoft Sans Serif"/>
              </a:rPr>
              <a:t> </a:t>
            </a:r>
            <a:r>
              <a:rPr sz="2400" spc="-11" dirty="0">
                <a:latin typeface="Microsoft Sans Serif"/>
                <a:cs typeface="Microsoft Sans Serif"/>
              </a:rPr>
              <a:t>401(k)s)</a:t>
            </a:r>
            <a:r>
              <a:rPr sz="2400" spc="-112" dirty="0">
                <a:latin typeface="Microsoft Sans Serif"/>
                <a:cs typeface="Microsoft Sans Serif"/>
              </a:rPr>
              <a:t> </a:t>
            </a:r>
            <a:r>
              <a:rPr sz="2400" spc="244" dirty="0">
                <a:latin typeface="Microsoft Sans Serif"/>
                <a:cs typeface="Microsoft Sans Serif"/>
              </a:rPr>
              <a:t>– </a:t>
            </a:r>
            <a:r>
              <a:rPr sz="2400" spc="-106" dirty="0">
                <a:latin typeface="Microsoft Sans Serif"/>
                <a:cs typeface="Microsoft Sans Serif"/>
              </a:rPr>
              <a:t>may</a:t>
            </a:r>
            <a:r>
              <a:rPr sz="2400" spc="-112" dirty="0">
                <a:latin typeface="Microsoft Sans Serif"/>
                <a:cs typeface="Microsoft Sans Serif"/>
              </a:rPr>
              <a:t> </a:t>
            </a:r>
            <a:r>
              <a:rPr sz="2400" spc="-85" dirty="0">
                <a:latin typeface="Microsoft Sans Serif"/>
                <a:cs typeface="Microsoft Sans Serif"/>
              </a:rPr>
              <a:t>be</a:t>
            </a:r>
            <a:r>
              <a:rPr sz="2400" spc="-106" dirty="0">
                <a:latin typeface="Microsoft Sans Serif"/>
                <a:cs typeface="Microsoft Sans Serif"/>
              </a:rPr>
              <a:t> </a:t>
            </a:r>
            <a:r>
              <a:rPr sz="2400" spc="-80" dirty="0">
                <a:latin typeface="Microsoft Sans Serif"/>
                <a:cs typeface="Microsoft Sans Serif"/>
              </a:rPr>
              <a:t>exempt</a:t>
            </a:r>
            <a:r>
              <a:rPr sz="2400" spc="-106" dirty="0">
                <a:latin typeface="Microsoft Sans Serif"/>
                <a:cs typeface="Microsoft Sans Serif"/>
              </a:rPr>
              <a:t> </a:t>
            </a:r>
            <a:r>
              <a:rPr sz="2400" spc="-37" dirty="0">
                <a:latin typeface="Microsoft Sans Serif"/>
                <a:cs typeface="Microsoft Sans Serif"/>
              </a:rPr>
              <a:t>in</a:t>
            </a:r>
            <a:r>
              <a:rPr sz="2400" spc="-106" dirty="0">
                <a:latin typeface="Microsoft Sans Serif"/>
                <a:cs typeface="Microsoft Sans Serif"/>
              </a:rPr>
              <a:t> </a:t>
            </a:r>
            <a:r>
              <a:rPr sz="2400" spc="-101" dirty="0">
                <a:latin typeface="Microsoft Sans Serif"/>
                <a:cs typeface="Microsoft Sans Serif"/>
              </a:rPr>
              <a:t>some</a:t>
            </a:r>
            <a:r>
              <a:rPr sz="2400" spc="-106" dirty="0">
                <a:latin typeface="Microsoft Sans Serif"/>
                <a:cs typeface="Microsoft Sans Serif"/>
              </a:rPr>
              <a:t> </a:t>
            </a:r>
            <a:r>
              <a:rPr sz="2400" spc="-11" dirty="0">
                <a:latin typeface="Microsoft Sans Serif"/>
                <a:cs typeface="Microsoft Sans Serif"/>
              </a:rPr>
              <a:t>states</a:t>
            </a:r>
            <a:endParaRPr sz="2400" dirty="0">
              <a:latin typeface="Microsoft Sans Serif"/>
              <a:cs typeface="Microsoft Sans Serif"/>
            </a:endParaRPr>
          </a:p>
          <a:p>
            <a:pPr marL="13513" marR="739826">
              <a:lnSpc>
                <a:spcPct val="75700"/>
              </a:lnSpc>
              <a:spcBef>
                <a:spcPts val="718"/>
              </a:spcBef>
            </a:pPr>
            <a:r>
              <a:rPr sz="2400" spc="500" dirty="0">
                <a:latin typeface="Segoe UI Symbol"/>
                <a:cs typeface="Segoe UI Symbol"/>
              </a:rPr>
              <a:t>✔</a:t>
            </a:r>
            <a:r>
              <a:rPr sz="2400" spc="-43" dirty="0">
                <a:latin typeface="Segoe UI Symbol"/>
                <a:cs typeface="Segoe UI Symbol"/>
              </a:rPr>
              <a:t> </a:t>
            </a:r>
            <a:r>
              <a:rPr sz="2400" spc="-121" dirty="0">
                <a:latin typeface="Microsoft Sans Serif"/>
                <a:cs typeface="Microsoft Sans Serif"/>
              </a:rPr>
              <a:t>Cash</a:t>
            </a:r>
            <a:r>
              <a:rPr sz="2400" spc="-101" dirty="0">
                <a:latin typeface="Microsoft Sans Serif"/>
                <a:cs typeface="Microsoft Sans Serif"/>
              </a:rPr>
              <a:t> </a:t>
            </a:r>
            <a:r>
              <a:rPr sz="2400" spc="-69" dirty="0">
                <a:latin typeface="Microsoft Sans Serif"/>
                <a:cs typeface="Microsoft Sans Serif"/>
              </a:rPr>
              <a:t>(even</a:t>
            </a:r>
            <a:r>
              <a:rPr sz="2400" spc="-101" dirty="0">
                <a:latin typeface="Microsoft Sans Serif"/>
                <a:cs typeface="Microsoft Sans Serif"/>
              </a:rPr>
              <a:t> </a:t>
            </a:r>
            <a:r>
              <a:rPr sz="2400" spc="53" dirty="0">
                <a:latin typeface="Microsoft Sans Serif"/>
                <a:cs typeface="Microsoft Sans Serif"/>
              </a:rPr>
              <a:t>if</a:t>
            </a:r>
            <a:r>
              <a:rPr sz="2400" spc="-101" dirty="0">
                <a:latin typeface="Microsoft Sans Serif"/>
                <a:cs typeface="Microsoft Sans Serif"/>
              </a:rPr>
              <a:t> </a:t>
            </a:r>
            <a:r>
              <a:rPr sz="2400" spc="-64" dirty="0">
                <a:latin typeface="Microsoft Sans Serif"/>
                <a:cs typeface="Microsoft Sans Serif"/>
              </a:rPr>
              <a:t>hidden</a:t>
            </a:r>
            <a:r>
              <a:rPr sz="2400" spc="-101" dirty="0">
                <a:latin typeface="Microsoft Sans Serif"/>
                <a:cs typeface="Microsoft Sans Serif"/>
              </a:rPr>
              <a:t> </a:t>
            </a:r>
            <a:r>
              <a:rPr sz="2400" spc="-64" dirty="0">
                <a:latin typeface="Microsoft Sans Serif"/>
                <a:cs typeface="Microsoft Sans Serif"/>
              </a:rPr>
              <a:t>under</a:t>
            </a:r>
            <a:r>
              <a:rPr sz="2400" spc="-106" dirty="0">
                <a:latin typeface="Microsoft Sans Serif"/>
                <a:cs typeface="Microsoft Sans Serif"/>
              </a:rPr>
              <a:t> </a:t>
            </a:r>
            <a:r>
              <a:rPr sz="2400" spc="-32" dirty="0">
                <a:latin typeface="Microsoft Sans Serif"/>
                <a:cs typeface="Microsoft Sans Serif"/>
              </a:rPr>
              <a:t>the </a:t>
            </a:r>
            <a:r>
              <a:rPr sz="2400" spc="-11" dirty="0">
                <a:latin typeface="Microsoft Sans Serif"/>
                <a:cs typeface="Microsoft Sans Serif"/>
              </a:rPr>
              <a:t>mattress!</a:t>
            </a:r>
            <a:r>
              <a:rPr lang="en-US" sz="2400" spc="-11" dirty="0">
                <a:latin typeface="Microsoft Sans Serif"/>
                <a:cs typeface="Microsoft Sans Serif"/>
              </a:rPr>
              <a:t>)</a:t>
            </a:r>
            <a:endParaRPr sz="2400" dirty="0">
              <a:latin typeface="Microsoft Sans Serif"/>
              <a:cs typeface="Microsoft Sans Serif"/>
            </a:endParaRPr>
          </a:p>
        </p:txBody>
      </p:sp>
      <p:sp>
        <p:nvSpPr>
          <p:cNvPr id="5" name="object 5"/>
          <p:cNvSpPr txBox="1"/>
          <p:nvPr/>
        </p:nvSpPr>
        <p:spPr>
          <a:xfrm>
            <a:off x="6077645" y="2702431"/>
            <a:ext cx="4537766" cy="2057597"/>
          </a:xfrm>
          <a:prstGeom prst="rect">
            <a:avLst/>
          </a:prstGeom>
        </p:spPr>
        <p:txBody>
          <a:bodyPr vert="horz" wrap="square" lIns="0" tIns="92566" rIns="0" bIns="0" rtlCol="0">
            <a:spAutoFit/>
          </a:bodyPr>
          <a:lstStyle/>
          <a:p>
            <a:pPr marL="13513" marR="493892">
              <a:lnSpc>
                <a:spcPct val="75700"/>
              </a:lnSpc>
              <a:spcBef>
                <a:spcPts val="729"/>
              </a:spcBef>
            </a:pPr>
            <a:r>
              <a:rPr sz="2022" spc="500" dirty="0">
                <a:latin typeface="Segoe UI Symbol"/>
                <a:cs typeface="Segoe UI Symbol"/>
              </a:rPr>
              <a:t>✔</a:t>
            </a:r>
            <a:r>
              <a:rPr sz="2022" spc="-43" dirty="0">
                <a:latin typeface="Segoe UI Symbol"/>
                <a:cs typeface="Segoe UI Symbol"/>
              </a:rPr>
              <a:t> </a:t>
            </a:r>
            <a:r>
              <a:rPr sz="2400" spc="-154" dirty="0">
                <a:latin typeface="Microsoft Sans Serif"/>
                <a:cs typeface="Microsoft Sans Serif"/>
              </a:rPr>
              <a:t>Real</a:t>
            </a:r>
            <a:r>
              <a:rPr sz="2400" spc="-101" dirty="0">
                <a:latin typeface="Microsoft Sans Serif"/>
                <a:cs typeface="Microsoft Sans Serif"/>
              </a:rPr>
              <a:t> </a:t>
            </a:r>
            <a:r>
              <a:rPr sz="2400" spc="-59" dirty="0">
                <a:latin typeface="Microsoft Sans Serif"/>
                <a:cs typeface="Microsoft Sans Serif"/>
              </a:rPr>
              <a:t>estate</a:t>
            </a:r>
            <a:r>
              <a:rPr sz="2400" spc="-106" dirty="0">
                <a:latin typeface="Microsoft Sans Serif"/>
                <a:cs typeface="Microsoft Sans Serif"/>
              </a:rPr>
              <a:t> </a:t>
            </a:r>
            <a:r>
              <a:rPr sz="2400" spc="-37" dirty="0">
                <a:latin typeface="Microsoft Sans Serif"/>
                <a:cs typeface="Microsoft Sans Serif"/>
              </a:rPr>
              <a:t>(other</a:t>
            </a:r>
            <a:r>
              <a:rPr sz="2400" spc="-106" dirty="0">
                <a:latin typeface="Microsoft Sans Serif"/>
                <a:cs typeface="Microsoft Sans Serif"/>
              </a:rPr>
              <a:t> </a:t>
            </a:r>
            <a:r>
              <a:rPr sz="2400" spc="-59" dirty="0">
                <a:latin typeface="Microsoft Sans Serif"/>
                <a:cs typeface="Microsoft Sans Serif"/>
              </a:rPr>
              <a:t>than</a:t>
            </a:r>
            <a:r>
              <a:rPr sz="2400" spc="-101" dirty="0">
                <a:latin typeface="Microsoft Sans Serif"/>
                <a:cs typeface="Microsoft Sans Serif"/>
              </a:rPr>
              <a:t> </a:t>
            </a:r>
            <a:r>
              <a:rPr sz="2400" spc="-43" dirty="0">
                <a:latin typeface="Microsoft Sans Serif"/>
                <a:cs typeface="Microsoft Sans Serif"/>
              </a:rPr>
              <a:t>the</a:t>
            </a:r>
            <a:r>
              <a:rPr sz="2400" spc="-106" dirty="0">
                <a:latin typeface="Microsoft Sans Serif"/>
                <a:cs typeface="Microsoft Sans Serif"/>
              </a:rPr>
              <a:t> </a:t>
            </a:r>
            <a:r>
              <a:rPr sz="2400" spc="-27" dirty="0">
                <a:latin typeface="Microsoft Sans Serif"/>
                <a:cs typeface="Microsoft Sans Serif"/>
              </a:rPr>
              <a:t>primary </a:t>
            </a:r>
            <a:r>
              <a:rPr sz="2400" spc="-11" dirty="0">
                <a:latin typeface="Microsoft Sans Serif"/>
                <a:cs typeface="Microsoft Sans Serif"/>
              </a:rPr>
              <a:t>home)</a:t>
            </a:r>
            <a:endParaRPr sz="2400" dirty="0">
              <a:latin typeface="Microsoft Sans Serif"/>
              <a:cs typeface="Microsoft Sans Serif"/>
            </a:endParaRPr>
          </a:p>
          <a:p>
            <a:pPr marL="13513">
              <a:spcBef>
                <a:spcPts val="128"/>
              </a:spcBef>
            </a:pPr>
            <a:r>
              <a:rPr sz="2400" spc="500" dirty="0">
                <a:latin typeface="Segoe UI Symbol"/>
                <a:cs typeface="Segoe UI Symbol"/>
              </a:rPr>
              <a:t>✔</a:t>
            </a:r>
            <a:r>
              <a:rPr sz="2400" spc="-27" dirty="0">
                <a:latin typeface="Segoe UI Symbol"/>
                <a:cs typeface="Segoe UI Symbol"/>
              </a:rPr>
              <a:t> </a:t>
            </a:r>
            <a:r>
              <a:rPr sz="2400" spc="-74" dirty="0">
                <a:latin typeface="Microsoft Sans Serif"/>
                <a:cs typeface="Microsoft Sans Serif"/>
              </a:rPr>
              <a:t>Boats,</a:t>
            </a:r>
            <a:r>
              <a:rPr sz="2400" spc="-112" dirty="0">
                <a:latin typeface="Microsoft Sans Serif"/>
                <a:cs typeface="Microsoft Sans Serif"/>
              </a:rPr>
              <a:t> </a:t>
            </a:r>
            <a:r>
              <a:rPr sz="2400" spc="-138" dirty="0">
                <a:latin typeface="Microsoft Sans Serif"/>
                <a:cs typeface="Microsoft Sans Serif"/>
              </a:rPr>
              <a:t>RVs,</a:t>
            </a:r>
            <a:r>
              <a:rPr sz="2400" spc="-106" dirty="0">
                <a:latin typeface="Microsoft Sans Serif"/>
                <a:cs typeface="Microsoft Sans Serif"/>
              </a:rPr>
              <a:t> </a:t>
            </a:r>
            <a:r>
              <a:rPr sz="2400" spc="-48" dirty="0">
                <a:latin typeface="Microsoft Sans Serif"/>
                <a:cs typeface="Microsoft Sans Serif"/>
              </a:rPr>
              <a:t>motorcycles,</a:t>
            </a:r>
            <a:r>
              <a:rPr sz="2400" spc="-112" dirty="0">
                <a:latin typeface="Microsoft Sans Serif"/>
                <a:cs typeface="Microsoft Sans Serif"/>
              </a:rPr>
              <a:t> </a:t>
            </a:r>
            <a:r>
              <a:rPr sz="2400" spc="-53" dirty="0">
                <a:latin typeface="Microsoft Sans Serif"/>
                <a:cs typeface="Microsoft Sans Serif"/>
              </a:rPr>
              <a:t>extra</a:t>
            </a:r>
            <a:r>
              <a:rPr sz="2400" spc="-90" dirty="0">
                <a:latin typeface="Microsoft Sans Serif"/>
                <a:cs typeface="Microsoft Sans Serif"/>
              </a:rPr>
              <a:t> </a:t>
            </a:r>
            <a:r>
              <a:rPr sz="2400" spc="-11" dirty="0">
                <a:latin typeface="Microsoft Sans Serif"/>
                <a:cs typeface="Microsoft Sans Serif"/>
              </a:rPr>
              <a:t>vehicles</a:t>
            </a:r>
            <a:endParaRPr sz="2400" dirty="0">
              <a:latin typeface="Microsoft Sans Serif"/>
              <a:cs typeface="Microsoft Sans Serif"/>
            </a:endParaRPr>
          </a:p>
          <a:p>
            <a:pPr marL="13513" marR="91887">
              <a:lnSpc>
                <a:spcPct val="75700"/>
              </a:lnSpc>
              <a:spcBef>
                <a:spcPts val="718"/>
              </a:spcBef>
            </a:pPr>
            <a:r>
              <a:rPr sz="2400" spc="500" dirty="0">
                <a:latin typeface="Segoe UI Symbol"/>
                <a:cs typeface="Segoe UI Symbol"/>
              </a:rPr>
              <a:t>✔</a:t>
            </a:r>
            <a:r>
              <a:rPr sz="2400" spc="-37" dirty="0">
                <a:latin typeface="Segoe UI Symbol"/>
                <a:cs typeface="Segoe UI Symbol"/>
              </a:rPr>
              <a:t> </a:t>
            </a:r>
            <a:r>
              <a:rPr sz="2400" spc="-48" dirty="0">
                <a:latin typeface="Microsoft Sans Serif"/>
                <a:cs typeface="Microsoft Sans Serif"/>
              </a:rPr>
              <a:t>Life</a:t>
            </a:r>
            <a:r>
              <a:rPr sz="2400" spc="-101" dirty="0">
                <a:latin typeface="Microsoft Sans Serif"/>
                <a:cs typeface="Microsoft Sans Serif"/>
              </a:rPr>
              <a:t> </a:t>
            </a:r>
            <a:r>
              <a:rPr sz="2400" spc="-64" dirty="0">
                <a:latin typeface="Microsoft Sans Serif"/>
                <a:cs typeface="Microsoft Sans Serif"/>
              </a:rPr>
              <a:t>insurance</a:t>
            </a:r>
            <a:r>
              <a:rPr sz="2400" spc="-101" dirty="0">
                <a:latin typeface="Microsoft Sans Serif"/>
                <a:cs typeface="Microsoft Sans Serif"/>
              </a:rPr>
              <a:t> </a:t>
            </a:r>
            <a:r>
              <a:rPr sz="2400" spc="-48" dirty="0">
                <a:latin typeface="Microsoft Sans Serif"/>
                <a:cs typeface="Microsoft Sans Serif"/>
              </a:rPr>
              <a:t>policies</a:t>
            </a:r>
            <a:r>
              <a:rPr sz="2400" spc="-101" dirty="0">
                <a:latin typeface="Microsoft Sans Serif"/>
                <a:cs typeface="Microsoft Sans Serif"/>
              </a:rPr>
              <a:t> </a:t>
            </a:r>
            <a:r>
              <a:rPr sz="2400" spc="-11" dirty="0">
                <a:latin typeface="Microsoft Sans Serif"/>
                <a:cs typeface="Microsoft Sans Serif"/>
              </a:rPr>
              <a:t>with</a:t>
            </a:r>
            <a:r>
              <a:rPr sz="2400" spc="-101" dirty="0">
                <a:latin typeface="Microsoft Sans Serif"/>
                <a:cs typeface="Microsoft Sans Serif"/>
              </a:rPr>
              <a:t> </a:t>
            </a:r>
            <a:r>
              <a:rPr sz="2400" spc="-69" dirty="0">
                <a:latin typeface="Microsoft Sans Serif"/>
                <a:cs typeface="Microsoft Sans Serif"/>
              </a:rPr>
              <a:t>cash</a:t>
            </a:r>
            <a:r>
              <a:rPr sz="2400" spc="-96" dirty="0">
                <a:latin typeface="Microsoft Sans Serif"/>
                <a:cs typeface="Microsoft Sans Serif"/>
              </a:rPr>
              <a:t> </a:t>
            </a:r>
            <a:r>
              <a:rPr sz="2400" spc="-53" dirty="0">
                <a:latin typeface="Microsoft Sans Serif"/>
                <a:cs typeface="Microsoft Sans Serif"/>
              </a:rPr>
              <a:t>value </a:t>
            </a:r>
            <a:r>
              <a:rPr sz="2400" spc="-64" dirty="0">
                <a:latin typeface="Microsoft Sans Serif"/>
                <a:cs typeface="Microsoft Sans Serif"/>
              </a:rPr>
              <a:t>over</a:t>
            </a:r>
            <a:r>
              <a:rPr sz="2400" spc="-106" dirty="0">
                <a:latin typeface="Microsoft Sans Serif"/>
                <a:cs typeface="Microsoft Sans Serif"/>
              </a:rPr>
              <a:t> </a:t>
            </a:r>
            <a:r>
              <a:rPr sz="2400" spc="-11" dirty="0">
                <a:latin typeface="Microsoft Sans Serif"/>
                <a:cs typeface="Microsoft Sans Serif"/>
              </a:rPr>
              <a:t>$1,500</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13</a:t>
            </a:fld>
            <a:endParaRPr spc="32" dirty="0"/>
          </a:p>
        </p:txBody>
      </p:sp>
      <p:sp>
        <p:nvSpPr>
          <p:cNvPr id="2" name="object 2"/>
          <p:cNvSpPr txBox="1">
            <a:spLocks noGrp="1"/>
          </p:cNvSpPr>
          <p:nvPr>
            <p:ph type="title"/>
          </p:nvPr>
        </p:nvSpPr>
        <p:spPr>
          <a:xfrm>
            <a:off x="1028700" y="789118"/>
            <a:ext cx="10201275" cy="764476"/>
          </a:xfrm>
          <a:prstGeom prst="rect">
            <a:avLst/>
          </a:prstGeom>
        </p:spPr>
        <p:txBody>
          <a:bodyPr vert="horz" wrap="square" lIns="0" tIns="199997" rIns="0" bIns="0" rtlCol="0" anchor="ctr">
            <a:spAutoFit/>
          </a:bodyPr>
          <a:lstStyle/>
          <a:p>
            <a:pPr marL="13513" marR="5405">
              <a:lnSpc>
                <a:spcPct val="79600"/>
              </a:lnSpc>
              <a:spcBef>
                <a:spcPts val="1575"/>
              </a:spcBef>
            </a:pPr>
            <a:r>
              <a:rPr dirty="0"/>
              <a:t>How Medicaid Counts Jointly Owned Assets</a:t>
            </a:r>
          </a:p>
        </p:txBody>
      </p:sp>
      <p:sp>
        <p:nvSpPr>
          <p:cNvPr id="3" name="object 3"/>
          <p:cNvSpPr txBox="1"/>
          <p:nvPr/>
        </p:nvSpPr>
        <p:spPr>
          <a:xfrm>
            <a:off x="1258023" y="1743187"/>
            <a:ext cx="9971951" cy="4674059"/>
          </a:xfrm>
          <a:prstGeom prst="rect">
            <a:avLst/>
          </a:prstGeom>
        </p:spPr>
        <p:txBody>
          <a:bodyPr vert="horz" wrap="square" lIns="0" tIns="119593" rIns="0" bIns="0" rtlCol="0">
            <a:spAutoFit/>
          </a:bodyPr>
          <a:lstStyle/>
          <a:p>
            <a:pPr marL="13513" marR="311470">
              <a:lnSpc>
                <a:spcPts val="3671"/>
              </a:lnSpc>
              <a:spcBef>
                <a:spcPts val="942"/>
              </a:spcBef>
            </a:pPr>
            <a:r>
              <a:rPr sz="3777" spc="-154" dirty="0">
                <a:latin typeface="Microsoft Sans Serif"/>
                <a:cs typeface="Microsoft Sans Serif"/>
              </a:rPr>
              <a:t>Does </a:t>
            </a:r>
            <a:r>
              <a:rPr sz="3777" spc="-80" dirty="0">
                <a:latin typeface="Microsoft Sans Serif"/>
                <a:cs typeface="Microsoft Sans Serif"/>
              </a:rPr>
              <a:t>Owning</a:t>
            </a:r>
            <a:r>
              <a:rPr sz="3777" spc="-154" dirty="0">
                <a:latin typeface="Microsoft Sans Serif"/>
                <a:cs typeface="Microsoft Sans Serif"/>
              </a:rPr>
              <a:t> </a:t>
            </a:r>
            <a:r>
              <a:rPr sz="3777" spc="-138" dirty="0">
                <a:latin typeface="Microsoft Sans Serif"/>
                <a:cs typeface="Microsoft Sans Serif"/>
              </a:rPr>
              <a:t>an</a:t>
            </a:r>
            <a:r>
              <a:rPr sz="3777" spc="-149" dirty="0">
                <a:latin typeface="Microsoft Sans Serif"/>
                <a:cs typeface="Microsoft Sans Serif"/>
              </a:rPr>
              <a:t> </a:t>
            </a:r>
            <a:r>
              <a:rPr sz="3777" spc="-53" dirty="0">
                <a:latin typeface="Microsoft Sans Serif"/>
                <a:cs typeface="Microsoft Sans Serif"/>
              </a:rPr>
              <a:t>Asset</a:t>
            </a:r>
            <a:r>
              <a:rPr sz="3777" spc="-154" dirty="0">
                <a:latin typeface="Microsoft Sans Serif"/>
                <a:cs typeface="Microsoft Sans Serif"/>
              </a:rPr>
              <a:t> </a:t>
            </a:r>
            <a:r>
              <a:rPr sz="3777" spc="-11" dirty="0">
                <a:latin typeface="Microsoft Sans Serif"/>
                <a:cs typeface="Microsoft Sans Serif"/>
              </a:rPr>
              <a:t>With</a:t>
            </a:r>
            <a:r>
              <a:rPr sz="3777" spc="-149" dirty="0">
                <a:latin typeface="Microsoft Sans Serif"/>
                <a:cs typeface="Microsoft Sans Serif"/>
              </a:rPr>
              <a:t> Someone</a:t>
            </a:r>
            <a:r>
              <a:rPr sz="3777" spc="-154" dirty="0">
                <a:latin typeface="Microsoft Sans Serif"/>
                <a:cs typeface="Microsoft Sans Serif"/>
              </a:rPr>
              <a:t> </a:t>
            </a:r>
            <a:r>
              <a:rPr sz="3777" spc="-69" dirty="0">
                <a:latin typeface="Microsoft Sans Serif"/>
                <a:cs typeface="Microsoft Sans Serif"/>
              </a:rPr>
              <a:t>Else </a:t>
            </a:r>
            <a:r>
              <a:rPr sz="3777" spc="-11" dirty="0">
                <a:latin typeface="Microsoft Sans Serif"/>
                <a:cs typeface="Microsoft Sans Serif"/>
              </a:rPr>
              <a:t>Help</a:t>
            </a:r>
            <a:r>
              <a:rPr sz="3671" spc="-11" dirty="0">
                <a:latin typeface="Microsoft Sans Serif"/>
                <a:cs typeface="Microsoft Sans Serif"/>
              </a:rPr>
              <a:t>?</a:t>
            </a:r>
            <a:endParaRPr sz="3671" dirty="0">
              <a:latin typeface="Microsoft Sans Serif"/>
              <a:cs typeface="Microsoft Sans Serif"/>
            </a:endParaRPr>
          </a:p>
          <a:p>
            <a:pPr marL="13513">
              <a:spcBef>
                <a:spcPts val="1208"/>
              </a:spcBef>
            </a:pPr>
            <a:r>
              <a:rPr sz="2800" b="1" spc="-69" dirty="0" err="1">
                <a:latin typeface="Microsoft Sans Serif"/>
                <a:cs typeface="Microsoft Sans Serif"/>
              </a:rPr>
              <a:t>Medicaidʼs</a:t>
            </a:r>
            <a:r>
              <a:rPr sz="2800" b="1" spc="-69" dirty="0">
                <a:latin typeface="Microsoft Sans Serif"/>
                <a:cs typeface="Microsoft Sans Serif"/>
              </a:rPr>
              <a:t> Default </a:t>
            </a:r>
            <a:r>
              <a:rPr sz="2800" b="1" spc="-21" dirty="0">
                <a:latin typeface="Microsoft Sans Serif"/>
                <a:cs typeface="Microsoft Sans Serif"/>
              </a:rPr>
              <a:t>Rule:</a:t>
            </a:r>
            <a:endParaRPr sz="2800" b="1" dirty="0">
              <a:latin typeface="Microsoft Sans Serif"/>
              <a:cs typeface="Microsoft Sans Serif"/>
            </a:endParaRPr>
          </a:p>
          <a:p>
            <a:pPr marL="13513" marR="5405">
              <a:lnSpc>
                <a:spcPct val="78900"/>
              </a:lnSpc>
              <a:spcBef>
                <a:spcPts val="596"/>
              </a:spcBef>
            </a:pPr>
            <a:r>
              <a:rPr sz="2554" spc="431" dirty="0">
                <a:latin typeface="Segoe UI Symbol"/>
                <a:cs typeface="Segoe UI Symbol"/>
              </a:rPr>
              <a:t>✔</a:t>
            </a:r>
            <a:r>
              <a:rPr sz="2554" spc="-37" dirty="0">
                <a:latin typeface="Segoe UI Symbol"/>
                <a:cs typeface="Segoe UI Symbol"/>
              </a:rPr>
              <a:t> </a:t>
            </a:r>
            <a:r>
              <a:rPr sz="2554" dirty="0">
                <a:latin typeface="Microsoft Sans Serif"/>
                <a:cs typeface="Microsoft Sans Serif"/>
              </a:rPr>
              <a:t>If</a:t>
            </a:r>
            <a:r>
              <a:rPr sz="2554" spc="11" dirty="0">
                <a:latin typeface="Microsoft Sans Serif"/>
                <a:cs typeface="Microsoft Sans Serif"/>
              </a:rPr>
              <a:t> </a:t>
            </a:r>
            <a:r>
              <a:rPr sz="2554" spc="-11" dirty="0">
                <a:latin typeface="Microsoft Sans Serif"/>
                <a:cs typeface="Microsoft Sans Serif"/>
              </a:rPr>
              <a:t>an</a:t>
            </a:r>
            <a:r>
              <a:rPr sz="2554" spc="11" dirty="0">
                <a:latin typeface="Microsoft Sans Serif"/>
                <a:cs typeface="Microsoft Sans Serif"/>
              </a:rPr>
              <a:t> </a:t>
            </a:r>
            <a:r>
              <a:rPr sz="2554" spc="-21" dirty="0">
                <a:latin typeface="Microsoft Sans Serif"/>
                <a:cs typeface="Microsoft Sans Serif"/>
              </a:rPr>
              <a:t>asset</a:t>
            </a:r>
            <a:r>
              <a:rPr sz="2554" spc="5" dirty="0">
                <a:latin typeface="Microsoft Sans Serif"/>
                <a:cs typeface="Microsoft Sans Serif"/>
              </a:rPr>
              <a:t> </a:t>
            </a:r>
            <a:r>
              <a:rPr sz="2554" dirty="0">
                <a:latin typeface="Microsoft Sans Serif"/>
                <a:cs typeface="Microsoft Sans Serif"/>
              </a:rPr>
              <a:t>is</a:t>
            </a:r>
            <a:r>
              <a:rPr sz="2554" spc="11" dirty="0">
                <a:latin typeface="Microsoft Sans Serif"/>
                <a:cs typeface="Microsoft Sans Serif"/>
              </a:rPr>
              <a:t> </a:t>
            </a:r>
            <a:r>
              <a:rPr sz="2554" spc="-32" dirty="0">
                <a:latin typeface="Microsoft Sans Serif"/>
                <a:cs typeface="Microsoft Sans Serif"/>
              </a:rPr>
              <a:t>jointly</a:t>
            </a:r>
            <a:r>
              <a:rPr sz="2554" spc="-101" dirty="0">
                <a:latin typeface="Microsoft Sans Serif"/>
                <a:cs typeface="Microsoft Sans Serif"/>
              </a:rPr>
              <a:t> </a:t>
            </a:r>
            <a:r>
              <a:rPr sz="2554" spc="-74" dirty="0">
                <a:latin typeface="Microsoft Sans Serif"/>
                <a:cs typeface="Microsoft Sans Serif"/>
              </a:rPr>
              <a:t>owned</a:t>
            </a:r>
            <a:r>
              <a:rPr lang="en-US" sz="2554" spc="-74" dirty="0">
                <a:latin typeface="Microsoft Sans Serif"/>
                <a:cs typeface="Microsoft Sans Serif"/>
              </a:rPr>
              <a:t> </a:t>
            </a:r>
            <a:r>
              <a:rPr sz="2554" spc="-74" dirty="0">
                <a:latin typeface="Microsoft Sans Serif"/>
                <a:cs typeface="Microsoft Sans Serif"/>
              </a:rPr>
              <a:t>,</a:t>
            </a:r>
            <a:r>
              <a:rPr sz="2554" spc="11" dirty="0">
                <a:latin typeface="Microsoft Sans Serif"/>
                <a:cs typeface="Microsoft Sans Serif"/>
              </a:rPr>
              <a:t> </a:t>
            </a:r>
            <a:r>
              <a:rPr sz="2554" spc="-11" dirty="0">
                <a:latin typeface="Microsoft Sans Serif"/>
                <a:cs typeface="Microsoft Sans Serif"/>
              </a:rPr>
              <a:t>Medicaid</a:t>
            </a:r>
            <a:r>
              <a:rPr sz="2554" spc="11" dirty="0">
                <a:latin typeface="Microsoft Sans Serif"/>
                <a:cs typeface="Microsoft Sans Serif"/>
              </a:rPr>
              <a:t> </a:t>
            </a:r>
            <a:r>
              <a:rPr sz="2554" spc="-90" dirty="0">
                <a:latin typeface="Microsoft Sans Serif"/>
                <a:cs typeface="Microsoft Sans Serif"/>
              </a:rPr>
              <a:t>presumes</a:t>
            </a:r>
            <a:r>
              <a:rPr sz="2554" spc="-101" dirty="0">
                <a:latin typeface="Microsoft Sans Serif"/>
                <a:cs typeface="Microsoft Sans Serif"/>
              </a:rPr>
              <a:t> </a:t>
            </a:r>
            <a:r>
              <a:rPr sz="2554" spc="-59" dirty="0">
                <a:latin typeface="Microsoft Sans Serif"/>
                <a:cs typeface="Microsoft Sans Serif"/>
              </a:rPr>
              <a:t>the</a:t>
            </a:r>
            <a:r>
              <a:rPr sz="2554" spc="-101" dirty="0">
                <a:latin typeface="Microsoft Sans Serif"/>
                <a:cs typeface="Microsoft Sans Serif"/>
              </a:rPr>
              <a:t> </a:t>
            </a:r>
            <a:r>
              <a:rPr sz="2554" spc="-59" dirty="0">
                <a:latin typeface="Microsoft Sans Serif"/>
                <a:cs typeface="Microsoft Sans Serif"/>
              </a:rPr>
              <a:t>entire</a:t>
            </a:r>
            <a:r>
              <a:rPr sz="2554" spc="-101" dirty="0">
                <a:latin typeface="Microsoft Sans Serif"/>
                <a:cs typeface="Microsoft Sans Serif"/>
              </a:rPr>
              <a:t> </a:t>
            </a:r>
            <a:r>
              <a:rPr sz="2554" spc="-74" dirty="0">
                <a:latin typeface="Microsoft Sans Serif"/>
                <a:cs typeface="Microsoft Sans Serif"/>
              </a:rPr>
              <a:t>asset</a:t>
            </a:r>
            <a:r>
              <a:rPr lang="en-US" sz="2554" spc="-74" dirty="0">
                <a:latin typeface="Microsoft Sans Serif"/>
                <a:cs typeface="Microsoft Sans Serif"/>
              </a:rPr>
              <a:t> (other than real estate)</a:t>
            </a:r>
            <a:r>
              <a:rPr sz="2554" spc="-101" dirty="0">
                <a:latin typeface="Microsoft Sans Serif"/>
                <a:cs typeface="Microsoft Sans Serif"/>
              </a:rPr>
              <a:t> </a:t>
            </a:r>
            <a:r>
              <a:rPr sz="2554" spc="-80" dirty="0">
                <a:latin typeface="Microsoft Sans Serif"/>
                <a:cs typeface="Microsoft Sans Serif"/>
              </a:rPr>
              <a:t>belongs</a:t>
            </a:r>
            <a:r>
              <a:rPr sz="2554" spc="-101" dirty="0">
                <a:latin typeface="Microsoft Sans Serif"/>
                <a:cs typeface="Microsoft Sans Serif"/>
              </a:rPr>
              <a:t> </a:t>
            </a:r>
            <a:r>
              <a:rPr sz="2554" spc="-37" dirty="0">
                <a:latin typeface="Microsoft Sans Serif"/>
                <a:cs typeface="Microsoft Sans Serif"/>
              </a:rPr>
              <a:t>to</a:t>
            </a:r>
            <a:r>
              <a:rPr sz="2554" spc="-101" dirty="0">
                <a:latin typeface="Microsoft Sans Serif"/>
                <a:cs typeface="Microsoft Sans Serif"/>
              </a:rPr>
              <a:t> </a:t>
            </a:r>
            <a:r>
              <a:rPr sz="2554" spc="-59" dirty="0">
                <a:latin typeface="Microsoft Sans Serif"/>
                <a:cs typeface="Microsoft Sans Serif"/>
              </a:rPr>
              <a:t>the</a:t>
            </a:r>
            <a:r>
              <a:rPr sz="2554" spc="-101" dirty="0">
                <a:latin typeface="Microsoft Sans Serif"/>
                <a:cs typeface="Microsoft Sans Serif"/>
              </a:rPr>
              <a:t> </a:t>
            </a:r>
            <a:r>
              <a:rPr sz="2554" spc="-11" dirty="0">
                <a:latin typeface="Microsoft Sans Serif"/>
                <a:cs typeface="Microsoft Sans Serif"/>
              </a:rPr>
              <a:t>applicant—</a:t>
            </a:r>
            <a:r>
              <a:rPr sz="2554" spc="-21" dirty="0">
                <a:latin typeface="Microsoft Sans Serif"/>
                <a:cs typeface="Microsoft Sans Serif"/>
              </a:rPr>
              <a:t>unless</a:t>
            </a:r>
            <a:r>
              <a:rPr sz="2554" spc="11" dirty="0">
                <a:latin typeface="Microsoft Sans Serif"/>
                <a:cs typeface="Microsoft Sans Serif"/>
              </a:rPr>
              <a:t> </a:t>
            </a:r>
            <a:r>
              <a:rPr sz="2554" spc="-11" dirty="0">
                <a:latin typeface="Microsoft Sans Serif"/>
                <a:cs typeface="Microsoft Sans Serif"/>
              </a:rPr>
              <a:t>proven otherwise.</a:t>
            </a:r>
            <a:endParaRPr lang="en-US" sz="2554" spc="-11" dirty="0">
              <a:latin typeface="Microsoft Sans Serif"/>
              <a:cs typeface="Microsoft Sans Serif"/>
            </a:endParaRPr>
          </a:p>
          <a:p>
            <a:pPr marL="13513" marR="5405">
              <a:lnSpc>
                <a:spcPct val="78900"/>
              </a:lnSpc>
              <a:spcBef>
                <a:spcPts val="596"/>
              </a:spcBef>
            </a:pPr>
            <a:endParaRPr sz="2554" dirty="0">
              <a:latin typeface="Microsoft Sans Serif"/>
              <a:cs typeface="Microsoft Sans Serif"/>
            </a:endParaRPr>
          </a:p>
          <a:p>
            <a:pPr marL="13513">
              <a:spcBef>
                <a:spcPts val="207"/>
              </a:spcBef>
            </a:pPr>
            <a:r>
              <a:rPr sz="2554" spc="-11" dirty="0">
                <a:latin typeface="Microsoft Sans Serif"/>
                <a:cs typeface="Microsoft Sans Serif"/>
              </a:rPr>
              <a:t>Example:</a:t>
            </a:r>
            <a:endParaRPr sz="2554" dirty="0">
              <a:latin typeface="Microsoft Sans Serif"/>
              <a:cs typeface="Microsoft Sans Serif"/>
            </a:endParaRPr>
          </a:p>
          <a:p>
            <a:pPr marL="274310" indent="-260797">
              <a:spcBef>
                <a:spcPts val="5"/>
              </a:spcBef>
              <a:buClr>
                <a:srgbClr val="333333"/>
              </a:buClr>
              <a:buChar char="•"/>
              <a:tabLst>
                <a:tab pos="274310" algn="l"/>
              </a:tabLst>
            </a:pPr>
            <a:r>
              <a:rPr sz="2554" dirty="0">
                <a:latin typeface="Microsoft Sans Serif"/>
                <a:cs typeface="Microsoft Sans Serif"/>
              </a:rPr>
              <a:t>Mom</a:t>
            </a:r>
            <a:r>
              <a:rPr sz="2554" spc="-5" dirty="0">
                <a:latin typeface="Microsoft Sans Serif"/>
                <a:cs typeface="Microsoft Sans Serif"/>
              </a:rPr>
              <a:t> </a:t>
            </a:r>
            <a:r>
              <a:rPr sz="2554" dirty="0">
                <a:latin typeface="Microsoft Sans Serif"/>
                <a:cs typeface="Microsoft Sans Serif"/>
              </a:rPr>
              <a:t>owns</a:t>
            </a:r>
            <a:r>
              <a:rPr sz="2554" spc="-5" dirty="0">
                <a:latin typeface="Microsoft Sans Serif"/>
                <a:cs typeface="Microsoft Sans Serif"/>
              </a:rPr>
              <a:t> </a:t>
            </a:r>
            <a:r>
              <a:rPr sz="2554" dirty="0">
                <a:latin typeface="Microsoft Sans Serif"/>
                <a:cs typeface="Microsoft Sans Serif"/>
              </a:rPr>
              <a:t>a</a:t>
            </a:r>
            <a:r>
              <a:rPr sz="2554" spc="-5" dirty="0">
                <a:latin typeface="Microsoft Sans Serif"/>
                <a:cs typeface="Microsoft Sans Serif"/>
              </a:rPr>
              <a:t> </a:t>
            </a:r>
            <a:r>
              <a:rPr sz="2554" dirty="0">
                <a:latin typeface="Microsoft Sans Serif"/>
                <a:cs typeface="Microsoft Sans Serif"/>
              </a:rPr>
              <a:t>$50,000</a:t>
            </a:r>
            <a:r>
              <a:rPr sz="2554" spc="-69" dirty="0">
                <a:latin typeface="Microsoft Sans Serif"/>
                <a:cs typeface="Microsoft Sans Serif"/>
              </a:rPr>
              <a:t> </a:t>
            </a:r>
            <a:r>
              <a:rPr sz="2554" spc="-202" dirty="0">
                <a:latin typeface="Microsoft Sans Serif"/>
                <a:cs typeface="Microsoft Sans Serif"/>
              </a:rPr>
              <a:t>CD</a:t>
            </a:r>
            <a:r>
              <a:rPr sz="2554" spc="-48" dirty="0">
                <a:latin typeface="Microsoft Sans Serif"/>
                <a:cs typeface="Microsoft Sans Serif"/>
              </a:rPr>
              <a:t> </a:t>
            </a:r>
            <a:r>
              <a:rPr sz="2554" dirty="0">
                <a:latin typeface="Microsoft Sans Serif"/>
                <a:cs typeface="Microsoft Sans Serif"/>
              </a:rPr>
              <a:t>jointly</a:t>
            </a:r>
            <a:r>
              <a:rPr sz="2554" spc="-5" dirty="0">
                <a:latin typeface="Microsoft Sans Serif"/>
                <a:cs typeface="Microsoft Sans Serif"/>
              </a:rPr>
              <a:t> </a:t>
            </a:r>
            <a:r>
              <a:rPr sz="2554" dirty="0">
                <a:latin typeface="Microsoft Sans Serif"/>
                <a:cs typeface="Microsoft Sans Serif"/>
              </a:rPr>
              <a:t>with</a:t>
            </a:r>
            <a:r>
              <a:rPr sz="2554" spc="-5" dirty="0">
                <a:latin typeface="Microsoft Sans Serif"/>
                <a:cs typeface="Microsoft Sans Serif"/>
              </a:rPr>
              <a:t> </a:t>
            </a:r>
            <a:r>
              <a:rPr sz="2554" dirty="0">
                <a:latin typeface="Microsoft Sans Serif"/>
                <a:cs typeface="Microsoft Sans Serif"/>
              </a:rPr>
              <a:t>her</a:t>
            </a:r>
            <a:r>
              <a:rPr sz="2554" spc="-5" dirty="0">
                <a:latin typeface="Microsoft Sans Serif"/>
                <a:cs typeface="Microsoft Sans Serif"/>
              </a:rPr>
              <a:t> </a:t>
            </a:r>
            <a:r>
              <a:rPr sz="2554" dirty="0">
                <a:latin typeface="Microsoft Sans Serif"/>
                <a:cs typeface="Microsoft Sans Serif"/>
              </a:rPr>
              <a:t>two</a:t>
            </a:r>
            <a:r>
              <a:rPr sz="2554" spc="-5" dirty="0">
                <a:latin typeface="Microsoft Sans Serif"/>
                <a:cs typeface="Microsoft Sans Serif"/>
              </a:rPr>
              <a:t> </a:t>
            </a:r>
            <a:r>
              <a:rPr sz="2554" spc="-11" dirty="0">
                <a:latin typeface="Microsoft Sans Serif"/>
                <a:cs typeface="Microsoft Sans Serif"/>
              </a:rPr>
              <a:t>sons.</a:t>
            </a:r>
            <a:endParaRPr sz="2554" dirty="0">
              <a:latin typeface="Microsoft Sans Serif"/>
              <a:cs typeface="Microsoft Sans Serif"/>
            </a:endParaRPr>
          </a:p>
          <a:p>
            <a:pPr marL="274310" indent="-260797">
              <a:spcBef>
                <a:spcPts val="176"/>
              </a:spcBef>
              <a:buClr>
                <a:srgbClr val="333333"/>
              </a:buClr>
              <a:buChar char="•"/>
              <a:tabLst>
                <a:tab pos="274310" algn="l"/>
              </a:tabLst>
            </a:pPr>
            <a:r>
              <a:rPr sz="2554" spc="-27" dirty="0">
                <a:latin typeface="Microsoft Sans Serif"/>
                <a:cs typeface="Microsoft Sans Serif"/>
              </a:rPr>
              <a:t>Unless</a:t>
            </a:r>
            <a:r>
              <a:rPr sz="2554" spc="11" dirty="0">
                <a:latin typeface="Microsoft Sans Serif"/>
                <a:cs typeface="Microsoft Sans Serif"/>
              </a:rPr>
              <a:t> </a:t>
            </a:r>
            <a:r>
              <a:rPr sz="2554" dirty="0">
                <a:latin typeface="Microsoft Sans Serif"/>
                <a:cs typeface="Microsoft Sans Serif"/>
              </a:rPr>
              <a:t>her</a:t>
            </a:r>
            <a:r>
              <a:rPr sz="2554" spc="16" dirty="0">
                <a:latin typeface="Microsoft Sans Serif"/>
                <a:cs typeface="Microsoft Sans Serif"/>
              </a:rPr>
              <a:t> </a:t>
            </a:r>
            <a:r>
              <a:rPr sz="2554" spc="-11" dirty="0">
                <a:latin typeface="Microsoft Sans Serif"/>
                <a:cs typeface="Microsoft Sans Serif"/>
              </a:rPr>
              <a:t>sons</a:t>
            </a:r>
            <a:r>
              <a:rPr sz="2554" spc="16" dirty="0">
                <a:latin typeface="Microsoft Sans Serif"/>
                <a:cs typeface="Microsoft Sans Serif"/>
              </a:rPr>
              <a:t> </a:t>
            </a:r>
            <a:r>
              <a:rPr sz="2554" dirty="0">
                <a:latin typeface="Microsoft Sans Serif"/>
                <a:cs typeface="Microsoft Sans Serif"/>
              </a:rPr>
              <a:t>can</a:t>
            </a:r>
            <a:r>
              <a:rPr sz="2554" spc="16" dirty="0">
                <a:latin typeface="Microsoft Sans Serif"/>
                <a:cs typeface="Microsoft Sans Serif"/>
              </a:rPr>
              <a:t> </a:t>
            </a:r>
            <a:r>
              <a:rPr sz="2554" spc="-80" dirty="0">
                <a:latin typeface="Microsoft Sans Serif"/>
                <a:cs typeface="Microsoft Sans Serif"/>
              </a:rPr>
              <a:t>prove</a:t>
            </a:r>
            <a:r>
              <a:rPr sz="2554" spc="-96" dirty="0">
                <a:latin typeface="Microsoft Sans Serif"/>
                <a:cs typeface="Microsoft Sans Serif"/>
              </a:rPr>
              <a:t> </a:t>
            </a:r>
            <a:r>
              <a:rPr sz="2554" spc="-53" dirty="0">
                <a:latin typeface="Microsoft Sans Serif"/>
                <a:cs typeface="Microsoft Sans Serif"/>
              </a:rPr>
              <a:t>they</a:t>
            </a:r>
            <a:r>
              <a:rPr sz="2554" spc="-96" dirty="0">
                <a:latin typeface="Microsoft Sans Serif"/>
                <a:cs typeface="Microsoft Sans Serif"/>
              </a:rPr>
              <a:t> </a:t>
            </a:r>
            <a:r>
              <a:rPr sz="2554" spc="-53" dirty="0">
                <a:latin typeface="Microsoft Sans Serif"/>
                <a:cs typeface="Microsoft Sans Serif"/>
              </a:rPr>
              <a:t>contributed</a:t>
            </a:r>
            <a:r>
              <a:rPr sz="2554" spc="-96" dirty="0">
                <a:latin typeface="Microsoft Sans Serif"/>
                <a:cs typeface="Microsoft Sans Serif"/>
              </a:rPr>
              <a:t> </a:t>
            </a:r>
            <a:r>
              <a:rPr sz="2554" spc="-37" dirty="0">
                <a:latin typeface="Microsoft Sans Serif"/>
                <a:cs typeface="Microsoft Sans Serif"/>
              </a:rPr>
              <a:t>to</a:t>
            </a:r>
            <a:r>
              <a:rPr sz="2554" spc="-96" dirty="0">
                <a:latin typeface="Microsoft Sans Serif"/>
                <a:cs typeface="Microsoft Sans Serif"/>
              </a:rPr>
              <a:t> </a:t>
            </a:r>
            <a:r>
              <a:rPr sz="2554" dirty="0">
                <a:latin typeface="Microsoft Sans Serif"/>
                <a:cs typeface="Microsoft Sans Serif"/>
              </a:rPr>
              <a:t>it,</a:t>
            </a:r>
            <a:r>
              <a:rPr sz="2554" spc="16" dirty="0">
                <a:latin typeface="Microsoft Sans Serif"/>
                <a:cs typeface="Microsoft Sans Serif"/>
              </a:rPr>
              <a:t> </a:t>
            </a:r>
            <a:r>
              <a:rPr sz="2554" spc="-11" dirty="0">
                <a:latin typeface="Microsoft Sans Serif"/>
                <a:cs typeface="Microsoft Sans Serif"/>
              </a:rPr>
              <a:t>Medicaid</a:t>
            </a:r>
            <a:r>
              <a:rPr sz="2554" spc="11" dirty="0">
                <a:latin typeface="Microsoft Sans Serif"/>
                <a:cs typeface="Microsoft Sans Serif"/>
              </a:rPr>
              <a:t> </a:t>
            </a:r>
            <a:r>
              <a:rPr sz="2554" spc="-59" dirty="0">
                <a:latin typeface="Microsoft Sans Serif"/>
                <a:cs typeface="Microsoft Sans Serif"/>
              </a:rPr>
              <a:t>counts</a:t>
            </a:r>
            <a:r>
              <a:rPr sz="2554" spc="-96" dirty="0">
                <a:latin typeface="Microsoft Sans Serif"/>
                <a:cs typeface="Microsoft Sans Serif"/>
              </a:rPr>
              <a:t> </a:t>
            </a:r>
            <a:r>
              <a:rPr sz="2554" spc="-59" dirty="0">
                <a:latin typeface="Microsoft Sans Serif"/>
                <a:cs typeface="Microsoft Sans Serif"/>
              </a:rPr>
              <a:t>the</a:t>
            </a:r>
            <a:r>
              <a:rPr sz="2554" spc="-96" dirty="0">
                <a:latin typeface="Microsoft Sans Serif"/>
                <a:cs typeface="Microsoft Sans Serif"/>
              </a:rPr>
              <a:t> </a:t>
            </a:r>
            <a:r>
              <a:rPr sz="2554" spc="-11" dirty="0">
                <a:latin typeface="Microsoft Sans Serif"/>
                <a:cs typeface="Microsoft Sans Serif"/>
              </a:rPr>
              <a:t>full</a:t>
            </a:r>
            <a:r>
              <a:rPr sz="2554" spc="-96" dirty="0">
                <a:latin typeface="Microsoft Sans Serif"/>
                <a:cs typeface="Microsoft Sans Serif"/>
              </a:rPr>
              <a:t> </a:t>
            </a:r>
            <a:r>
              <a:rPr sz="2554" dirty="0">
                <a:latin typeface="Microsoft Sans Serif"/>
                <a:cs typeface="Microsoft Sans Serif"/>
              </a:rPr>
              <a:t>$50,000</a:t>
            </a:r>
            <a:r>
              <a:rPr sz="2554" spc="-53" dirty="0">
                <a:latin typeface="Microsoft Sans Serif"/>
                <a:cs typeface="Microsoft Sans Serif"/>
              </a:rPr>
              <a:t> </a:t>
            </a:r>
            <a:r>
              <a:rPr sz="2554" spc="-96" dirty="0">
                <a:latin typeface="Microsoft Sans Serif"/>
                <a:cs typeface="Microsoft Sans Serif"/>
              </a:rPr>
              <a:t>as </a:t>
            </a:r>
            <a:r>
              <a:rPr sz="2554" spc="-90" dirty="0">
                <a:latin typeface="Microsoft Sans Serif"/>
                <a:cs typeface="Microsoft Sans Serif"/>
              </a:rPr>
              <a:t>Momʼs</a:t>
            </a:r>
            <a:r>
              <a:rPr sz="2554" spc="-96" dirty="0">
                <a:latin typeface="Microsoft Sans Serif"/>
                <a:cs typeface="Microsoft Sans Serif"/>
              </a:rPr>
              <a:t> </a:t>
            </a:r>
            <a:r>
              <a:rPr sz="2554" spc="-11" dirty="0">
                <a:latin typeface="Microsoft Sans Serif"/>
                <a:cs typeface="Microsoft Sans Serif"/>
              </a:rPr>
              <a:t>asset.</a:t>
            </a:r>
            <a:endParaRPr sz="2554" dirty="0">
              <a:latin typeface="Microsoft Sans Serif"/>
              <a:cs typeface="Microsoft Sans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9785131" y="6861480"/>
            <a:ext cx="2918873" cy="192360"/>
          </a:xfrm>
          <a:prstGeom prst="rect">
            <a:avLst/>
          </a:prstGeom>
        </p:spPr>
        <p:txBody>
          <a:bodyPr vert="horz" wrap="square" lIns="0" tIns="0" rIns="0" bIns="0" rtlCol="0" anchor="ctr">
            <a:spAutoFit/>
          </a:bodyPr>
          <a:lstStyle/>
          <a:p>
            <a:pPr marL="70267">
              <a:lnSpc>
                <a:spcPts val="1548"/>
              </a:lnSpc>
            </a:pPr>
            <a:fld id="{81D60167-4931-47E6-BA6A-407CBD079E47}" type="slidenum">
              <a:rPr spc="32" dirty="0"/>
              <a:pPr marL="70267">
                <a:lnSpc>
                  <a:spcPts val="1548"/>
                </a:lnSpc>
              </a:pPr>
              <a:t>14</a:t>
            </a:fld>
            <a:endParaRPr spc="32" dirty="0"/>
          </a:p>
        </p:txBody>
      </p:sp>
      <p:sp>
        <p:nvSpPr>
          <p:cNvPr id="2" name="object 2"/>
          <p:cNvSpPr txBox="1">
            <a:spLocks noGrp="1"/>
          </p:cNvSpPr>
          <p:nvPr>
            <p:ph type="title"/>
          </p:nvPr>
        </p:nvSpPr>
        <p:spPr>
          <a:xfrm>
            <a:off x="771525" y="1012531"/>
            <a:ext cx="10572749" cy="1682227"/>
          </a:xfrm>
          <a:prstGeom prst="rect">
            <a:avLst/>
          </a:prstGeom>
        </p:spPr>
        <p:txBody>
          <a:bodyPr vert="horz" wrap="square" lIns="0" tIns="199997" rIns="0" bIns="0" rtlCol="0" anchor="ctr">
            <a:spAutoFit/>
          </a:bodyPr>
          <a:lstStyle/>
          <a:p>
            <a:pPr marL="13513" marR="5405">
              <a:lnSpc>
                <a:spcPct val="79600"/>
              </a:lnSpc>
              <a:spcBef>
                <a:spcPts val="1575"/>
              </a:spcBef>
            </a:pPr>
            <a:r>
              <a:rPr dirty="0"/>
              <a:t>Community</a:t>
            </a:r>
            <a:r>
              <a:rPr spc="-244" dirty="0"/>
              <a:t> </a:t>
            </a:r>
            <a:r>
              <a:rPr spc="-11" dirty="0"/>
              <a:t>Spouse </a:t>
            </a:r>
            <a:r>
              <a:rPr spc="-149" dirty="0"/>
              <a:t>Resource</a:t>
            </a:r>
            <a:r>
              <a:rPr spc="-505" dirty="0"/>
              <a:t> </a:t>
            </a:r>
            <a:r>
              <a:rPr spc="-11" dirty="0"/>
              <a:t>Allowance</a:t>
            </a:r>
            <a:r>
              <a:rPr lang="en-US" spc="-11" dirty="0"/>
              <a:t> </a:t>
            </a:r>
            <a:r>
              <a:rPr lang="en-US" sz="5746" spc="495" dirty="0"/>
              <a:t>-</a:t>
            </a:r>
            <a:r>
              <a:rPr spc="-452" dirty="0"/>
              <a:t>CSRA</a:t>
            </a:r>
            <a:r>
              <a:rPr sz="5746" spc="-452" dirty="0"/>
              <a:t> </a:t>
            </a:r>
            <a:endParaRPr sz="5746" dirty="0"/>
          </a:p>
        </p:txBody>
      </p:sp>
      <p:sp>
        <p:nvSpPr>
          <p:cNvPr id="3" name="object 3"/>
          <p:cNvSpPr txBox="1"/>
          <p:nvPr/>
        </p:nvSpPr>
        <p:spPr>
          <a:xfrm>
            <a:off x="619125" y="2956801"/>
            <a:ext cx="4990843" cy="2184943"/>
          </a:xfrm>
          <a:prstGeom prst="rect">
            <a:avLst/>
          </a:prstGeom>
        </p:spPr>
        <p:txBody>
          <a:bodyPr vert="horz" wrap="square" lIns="0" tIns="83107" rIns="0" bIns="0" rtlCol="0">
            <a:spAutoFit/>
          </a:bodyPr>
          <a:lstStyle/>
          <a:p>
            <a:pPr marL="13513" marR="447949">
              <a:lnSpc>
                <a:spcPct val="78900"/>
              </a:lnSpc>
              <a:spcBef>
                <a:spcPts val="654"/>
              </a:spcBef>
            </a:pPr>
            <a:r>
              <a:rPr sz="2800" spc="-101" dirty="0">
                <a:latin typeface="Microsoft Sans Serif"/>
                <a:cs typeface="Microsoft Sans Serif"/>
              </a:rPr>
              <a:t>How</a:t>
            </a:r>
            <a:r>
              <a:rPr sz="2800" spc="-106" dirty="0">
                <a:latin typeface="Microsoft Sans Serif"/>
                <a:cs typeface="Microsoft Sans Serif"/>
              </a:rPr>
              <a:t> </a:t>
            </a:r>
            <a:r>
              <a:rPr sz="2800" spc="-69" dirty="0">
                <a:latin typeface="Microsoft Sans Serif"/>
                <a:cs typeface="Microsoft Sans Serif"/>
              </a:rPr>
              <a:t>Much</a:t>
            </a:r>
            <a:r>
              <a:rPr sz="2800" spc="-106" dirty="0">
                <a:latin typeface="Microsoft Sans Serif"/>
                <a:cs typeface="Microsoft Sans Serif"/>
              </a:rPr>
              <a:t> </a:t>
            </a:r>
            <a:r>
              <a:rPr sz="2800" spc="-138" dirty="0">
                <a:latin typeface="Microsoft Sans Serif"/>
                <a:cs typeface="Microsoft Sans Serif"/>
              </a:rPr>
              <a:t>Can</a:t>
            </a:r>
            <a:r>
              <a:rPr sz="2800" spc="-106" dirty="0">
                <a:latin typeface="Microsoft Sans Serif"/>
                <a:cs typeface="Microsoft Sans Serif"/>
              </a:rPr>
              <a:t> </a:t>
            </a:r>
            <a:r>
              <a:rPr sz="2800" spc="-43" dirty="0">
                <a:latin typeface="Microsoft Sans Serif"/>
                <a:cs typeface="Microsoft Sans Serif"/>
              </a:rPr>
              <a:t>the</a:t>
            </a:r>
            <a:r>
              <a:rPr sz="2800" spc="-106" dirty="0">
                <a:latin typeface="Microsoft Sans Serif"/>
                <a:cs typeface="Microsoft Sans Serif"/>
              </a:rPr>
              <a:t> </a:t>
            </a:r>
            <a:r>
              <a:rPr sz="2800" spc="-59" dirty="0">
                <a:latin typeface="Microsoft Sans Serif"/>
                <a:cs typeface="Microsoft Sans Serif"/>
              </a:rPr>
              <a:t>Healthy </a:t>
            </a:r>
            <a:r>
              <a:rPr sz="2800" spc="-106" dirty="0">
                <a:latin typeface="Microsoft Sans Serif"/>
                <a:cs typeface="Microsoft Sans Serif"/>
              </a:rPr>
              <a:t>Spouse</a:t>
            </a:r>
            <a:r>
              <a:rPr sz="2800" spc="-85" dirty="0">
                <a:latin typeface="Microsoft Sans Serif"/>
                <a:cs typeface="Microsoft Sans Serif"/>
              </a:rPr>
              <a:t> </a:t>
            </a:r>
            <a:r>
              <a:rPr sz="2800" spc="-21" dirty="0">
                <a:latin typeface="Microsoft Sans Serif"/>
                <a:cs typeface="Microsoft Sans Serif"/>
              </a:rPr>
              <a:t>Keep?</a:t>
            </a:r>
            <a:endParaRPr sz="2800" dirty="0">
              <a:latin typeface="Microsoft Sans Serif"/>
              <a:cs typeface="Microsoft Sans Serif"/>
            </a:endParaRPr>
          </a:p>
          <a:p>
            <a:pPr marL="13513">
              <a:spcBef>
                <a:spcPts val="48"/>
              </a:spcBef>
            </a:pPr>
            <a:r>
              <a:rPr sz="2400" spc="-128" dirty="0">
                <a:latin typeface="Microsoft Sans Serif"/>
                <a:cs typeface="Microsoft Sans Serif"/>
              </a:rPr>
              <a:t>CSRA</a:t>
            </a:r>
            <a:r>
              <a:rPr sz="2400" spc="27" dirty="0">
                <a:latin typeface="Microsoft Sans Serif"/>
                <a:cs typeface="Microsoft Sans Serif"/>
              </a:rPr>
              <a:t>  </a:t>
            </a:r>
            <a:r>
              <a:rPr sz="2400" dirty="0">
                <a:latin typeface="Microsoft Sans Serif"/>
                <a:cs typeface="Microsoft Sans Serif"/>
              </a:rPr>
              <a:t>2025</a:t>
            </a:r>
            <a:r>
              <a:rPr sz="2400" spc="-85" dirty="0">
                <a:latin typeface="Microsoft Sans Serif"/>
                <a:cs typeface="Microsoft Sans Serif"/>
              </a:rPr>
              <a:t> </a:t>
            </a:r>
            <a:r>
              <a:rPr sz="2400" spc="-69" dirty="0">
                <a:latin typeface="Microsoft Sans Serif"/>
                <a:cs typeface="Microsoft Sans Serif"/>
              </a:rPr>
              <a:t>Figures,</a:t>
            </a:r>
            <a:r>
              <a:rPr sz="2400" spc="-144" dirty="0">
                <a:latin typeface="Microsoft Sans Serif"/>
                <a:cs typeface="Microsoft Sans Serif"/>
              </a:rPr>
              <a:t> </a:t>
            </a:r>
            <a:r>
              <a:rPr sz="2400" spc="-90" dirty="0">
                <a:latin typeface="Microsoft Sans Serif"/>
                <a:cs typeface="Microsoft Sans Serif"/>
              </a:rPr>
              <a:t>Except</a:t>
            </a:r>
            <a:r>
              <a:rPr sz="2400" spc="-128" dirty="0">
                <a:latin typeface="Microsoft Sans Serif"/>
                <a:cs typeface="Microsoft Sans Serif"/>
              </a:rPr>
              <a:t> </a:t>
            </a:r>
            <a:r>
              <a:rPr sz="2400" spc="-106" dirty="0">
                <a:latin typeface="Microsoft Sans Serif"/>
                <a:cs typeface="Microsoft Sans Serif"/>
              </a:rPr>
              <a:t>AK</a:t>
            </a:r>
            <a:r>
              <a:rPr sz="2400" spc="-133" dirty="0">
                <a:latin typeface="Microsoft Sans Serif"/>
                <a:cs typeface="Microsoft Sans Serif"/>
              </a:rPr>
              <a:t> </a:t>
            </a:r>
            <a:r>
              <a:rPr sz="2400" spc="-96" dirty="0">
                <a:latin typeface="Microsoft Sans Serif"/>
                <a:cs typeface="Microsoft Sans Serif"/>
              </a:rPr>
              <a:t>&amp;</a:t>
            </a:r>
            <a:r>
              <a:rPr sz="2400" spc="-85" dirty="0">
                <a:latin typeface="Microsoft Sans Serif"/>
                <a:cs typeface="Microsoft Sans Serif"/>
              </a:rPr>
              <a:t> </a:t>
            </a:r>
            <a:r>
              <a:rPr sz="2400" spc="-27" dirty="0">
                <a:latin typeface="Microsoft Sans Serif"/>
                <a:cs typeface="Microsoft Sans Serif"/>
              </a:rPr>
              <a:t>HI </a:t>
            </a:r>
            <a:endParaRPr sz="2400" dirty="0">
              <a:latin typeface="Microsoft Sans Serif"/>
              <a:cs typeface="Microsoft Sans Serif"/>
            </a:endParaRPr>
          </a:p>
          <a:p>
            <a:pPr marL="13513">
              <a:spcBef>
                <a:spcPts val="128"/>
              </a:spcBef>
            </a:pPr>
            <a:r>
              <a:rPr lang="en-US" sz="2400" spc="500" dirty="0">
                <a:latin typeface="Segoe UI Symbol"/>
                <a:cs typeface="Microsoft Sans Serif"/>
              </a:rPr>
              <a:t>	</a:t>
            </a:r>
            <a:r>
              <a:rPr sz="2400" spc="-80" dirty="0">
                <a:latin typeface="Microsoft Sans Serif"/>
                <a:cs typeface="Microsoft Sans Serif"/>
              </a:rPr>
              <a:t>Minimum</a:t>
            </a:r>
            <a:r>
              <a:rPr sz="2400" spc="-133" dirty="0">
                <a:latin typeface="Microsoft Sans Serif"/>
                <a:cs typeface="Microsoft Sans Serif"/>
              </a:rPr>
              <a:t> </a:t>
            </a:r>
            <a:r>
              <a:rPr sz="2400" spc="-128" dirty="0">
                <a:latin typeface="Microsoft Sans Serif"/>
                <a:cs typeface="Microsoft Sans Serif"/>
              </a:rPr>
              <a:t>CSRA</a:t>
            </a:r>
            <a:r>
              <a:rPr sz="2400" spc="335" dirty="0">
                <a:latin typeface="Microsoft Sans Serif"/>
                <a:cs typeface="Microsoft Sans Serif"/>
              </a:rPr>
              <a:t> </a:t>
            </a:r>
            <a:r>
              <a:rPr sz="2400" spc="-11" dirty="0">
                <a:latin typeface="Microsoft Sans Serif"/>
                <a:cs typeface="Microsoft Sans Serif"/>
              </a:rPr>
              <a:t>$3</a:t>
            </a:r>
            <a:r>
              <a:rPr lang="en-US" sz="2400" spc="-11" dirty="0">
                <a:latin typeface="Microsoft Sans Serif"/>
                <a:cs typeface="Microsoft Sans Serif"/>
              </a:rPr>
              <a:t>1,540</a:t>
            </a:r>
            <a:endParaRPr sz="2400" dirty="0">
              <a:latin typeface="Microsoft Sans Serif"/>
              <a:cs typeface="Microsoft Sans Serif"/>
            </a:endParaRPr>
          </a:p>
          <a:p>
            <a:pPr marL="13513">
              <a:spcBef>
                <a:spcPts val="128"/>
              </a:spcBef>
            </a:pPr>
            <a:r>
              <a:rPr lang="en-US" sz="2400" spc="500" dirty="0">
                <a:latin typeface="Segoe UI Symbol"/>
                <a:cs typeface="Microsoft Sans Serif"/>
              </a:rPr>
              <a:t>	</a:t>
            </a:r>
            <a:r>
              <a:rPr sz="2400" spc="-96" dirty="0">
                <a:latin typeface="Microsoft Sans Serif"/>
                <a:cs typeface="Microsoft Sans Serif"/>
              </a:rPr>
              <a:t>Maximum</a:t>
            </a:r>
            <a:r>
              <a:rPr sz="2400" spc="-133" dirty="0">
                <a:latin typeface="Microsoft Sans Serif"/>
                <a:cs typeface="Microsoft Sans Serif"/>
              </a:rPr>
              <a:t> </a:t>
            </a:r>
            <a:r>
              <a:rPr sz="2400" spc="-128" dirty="0">
                <a:latin typeface="Microsoft Sans Serif"/>
                <a:cs typeface="Microsoft Sans Serif"/>
              </a:rPr>
              <a:t>CSRA</a:t>
            </a:r>
            <a:r>
              <a:rPr sz="2400" spc="346" dirty="0">
                <a:latin typeface="Microsoft Sans Serif"/>
                <a:cs typeface="Microsoft Sans Serif"/>
              </a:rPr>
              <a:t> </a:t>
            </a:r>
            <a:r>
              <a:rPr sz="2400" spc="-11" dirty="0">
                <a:latin typeface="Microsoft Sans Serif"/>
                <a:cs typeface="Microsoft Sans Serif"/>
              </a:rPr>
              <a:t>$15</a:t>
            </a:r>
            <a:r>
              <a:rPr lang="en-US" sz="2400" spc="-11" dirty="0">
                <a:latin typeface="Microsoft Sans Serif"/>
                <a:cs typeface="Microsoft Sans Serif"/>
              </a:rPr>
              <a:t>7,920</a:t>
            </a:r>
            <a:endParaRPr sz="2400" dirty="0">
              <a:latin typeface="Microsoft Sans Serif"/>
              <a:cs typeface="Microsoft Sans Serif"/>
            </a:endParaRPr>
          </a:p>
          <a:p>
            <a:pPr marL="13513">
              <a:spcBef>
                <a:spcPts val="48"/>
              </a:spcBef>
            </a:pPr>
            <a:endParaRPr sz="1862" dirty="0">
              <a:latin typeface="Microsoft Sans Serif"/>
              <a:cs typeface="Microsoft Sans Serif"/>
            </a:endParaRPr>
          </a:p>
        </p:txBody>
      </p:sp>
      <p:sp>
        <p:nvSpPr>
          <p:cNvPr id="4" name="object 4"/>
          <p:cNvSpPr txBox="1"/>
          <p:nvPr/>
        </p:nvSpPr>
        <p:spPr>
          <a:xfrm>
            <a:off x="6249956" y="2861441"/>
            <a:ext cx="5322919" cy="3293033"/>
          </a:xfrm>
          <a:prstGeom prst="rect">
            <a:avLst/>
          </a:prstGeom>
        </p:spPr>
        <p:txBody>
          <a:bodyPr vert="horz" wrap="square" lIns="0" tIns="87836" rIns="0" bIns="0" rtlCol="0">
            <a:spAutoFit/>
          </a:bodyPr>
          <a:lstStyle/>
          <a:p>
            <a:pPr marL="13513">
              <a:spcBef>
                <a:spcPts val="48"/>
              </a:spcBef>
            </a:pPr>
            <a:r>
              <a:rPr lang="en-US" sz="2800" spc="-101" dirty="0">
                <a:latin typeface="Microsoft Sans Serif"/>
                <a:cs typeface="Microsoft Sans Serif"/>
              </a:rPr>
              <a:t>How</a:t>
            </a:r>
            <a:r>
              <a:rPr lang="en-US" sz="2800" spc="-112" dirty="0">
                <a:latin typeface="Microsoft Sans Serif"/>
                <a:cs typeface="Microsoft Sans Serif"/>
              </a:rPr>
              <a:t> </a:t>
            </a:r>
            <a:r>
              <a:rPr lang="en-US" sz="2800" dirty="0">
                <a:latin typeface="Microsoft Sans Serif"/>
                <a:cs typeface="Microsoft Sans Serif"/>
              </a:rPr>
              <a:t>it</a:t>
            </a:r>
            <a:r>
              <a:rPr lang="en-US" sz="2800" spc="-112" dirty="0">
                <a:latin typeface="Microsoft Sans Serif"/>
                <a:cs typeface="Microsoft Sans Serif"/>
              </a:rPr>
              <a:t> </a:t>
            </a:r>
            <a:r>
              <a:rPr lang="en-US" sz="2800" spc="-11" dirty="0">
                <a:latin typeface="Microsoft Sans Serif"/>
                <a:cs typeface="Microsoft Sans Serif"/>
              </a:rPr>
              <a:t>Works:</a:t>
            </a:r>
            <a:endParaRPr lang="en-US" sz="2800" dirty="0">
              <a:latin typeface="Microsoft Sans Serif"/>
              <a:cs typeface="Microsoft Sans Serif"/>
            </a:endParaRPr>
          </a:p>
          <a:p>
            <a:pPr marL="13513" marR="5405">
              <a:lnSpc>
                <a:spcPct val="75300"/>
              </a:lnSpc>
              <a:spcBef>
                <a:spcPts val="686"/>
              </a:spcBef>
            </a:pPr>
            <a:r>
              <a:rPr lang="en-US" sz="2400" spc="500" dirty="0">
                <a:latin typeface="Segoe UI Symbol"/>
                <a:cs typeface="Segoe UI Symbol"/>
              </a:rPr>
              <a:t>✔</a:t>
            </a:r>
            <a:r>
              <a:rPr lang="en-US" sz="2400" spc="-37" dirty="0">
                <a:latin typeface="Segoe UI Symbol"/>
                <a:cs typeface="Segoe UI Symbol"/>
              </a:rPr>
              <a:t> </a:t>
            </a:r>
            <a:r>
              <a:rPr lang="en-US" sz="2400" spc="-165" dirty="0">
                <a:latin typeface="Microsoft Sans Serif"/>
                <a:cs typeface="Microsoft Sans Serif"/>
              </a:rPr>
              <a:t>The</a:t>
            </a:r>
            <a:r>
              <a:rPr lang="en-US" sz="2400" spc="-27" dirty="0">
                <a:latin typeface="Microsoft Sans Serif"/>
                <a:cs typeface="Microsoft Sans Serif"/>
              </a:rPr>
              <a:t> </a:t>
            </a:r>
            <a:r>
              <a:rPr lang="en-US" sz="2400" spc="-53" dirty="0">
                <a:latin typeface="Microsoft Sans Serif"/>
                <a:cs typeface="Microsoft Sans Serif"/>
              </a:rPr>
              <a:t>community</a:t>
            </a:r>
            <a:r>
              <a:rPr lang="en-US" sz="2400" spc="-101" dirty="0">
                <a:latin typeface="Microsoft Sans Serif"/>
                <a:cs typeface="Microsoft Sans Serif"/>
              </a:rPr>
              <a:t> </a:t>
            </a:r>
            <a:r>
              <a:rPr lang="en-US" sz="2400" spc="-74" dirty="0">
                <a:latin typeface="Microsoft Sans Serif"/>
                <a:cs typeface="Microsoft Sans Serif"/>
              </a:rPr>
              <a:t>spouse</a:t>
            </a:r>
            <a:r>
              <a:rPr lang="en-US" sz="2400" spc="-96" dirty="0">
                <a:latin typeface="Microsoft Sans Serif"/>
                <a:cs typeface="Microsoft Sans Serif"/>
              </a:rPr>
              <a:t> </a:t>
            </a:r>
            <a:r>
              <a:rPr lang="en-US" sz="2400" spc="-74" dirty="0">
                <a:latin typeface="Microsoft Sans Serif"/>
                <a:cs typeface="Microsoft Sans Serif"/>
              </a:rPr>
              <a:t>can</a:t>
            </a:r>
            <a:r>
              <a:rPr lang="en-US" sz="2400" spc="-101" dirty="0">
                <a:latin typeface="Microsoft Sans Serif"/>
                <a:cs typeface="Microsoft Sans Serif"/>
              </a:rPr>
              <a:t> </a:t>
            </a:r>
            <a:r>
              <a:rPr lang="en-US" sz="2400" spc="-90" dirty="0">
                <a:latin typeface="Microsoft Sans Serif"/>
                <a:cs typeface="Microsoft Sans Serif"/>
              </a:rPr>
              <a:t>keep</a:t>
            </a:r>
            <a:r>
              <a:rPr lang="en-US" sz="2400" spc="-101" dirty="0">
                <a:latin typeface="Microsoft Sans Serif"/>
                <a:cs typeface="Microsoft Sans Serif"/>
              </a:rPr>
              <a:t> </a:t>
            </a:r>
            <a:r>
              <a:rPr lang="en-US" sz="2400" spc="43" dirty="0">
                <a:latin typeface="Microsoft Sans Serif"/>
                <a:cs typeface="Microsoft Sans Serif"/>
              </a:rPr>
              <a:t>50% </a:t>
            </a:r>
            <a:r>
              <a:rPr lang="en-US" sz="2400" spc="-21" dirty="0">
                <a:latin typeface="Microsoft Sans Serif"/>
                <a:cs typeface="Microsoft Sans Serif"/>
              </a:rPr>
              <a:t>of</a:t>
            </a:r>
            <a:r>
              <a:rPr lang="en-US" sz="2400" spc="-64" dirty="0">
                <a:latin typeface="Microsoft Sans Serif"/>
                <a:cs typeface="Microsoft Sans Serif"/>
              </a:rPr>
              <a:t> </a:t>
            </a:r>
            <a:r>
              <a:rPr lang="en-US" sz="2400" spc="-117" dirty="0">
                <a:latin typeface="Microsoft Sans Serif"/>
                <a:cs typeface="Microsoft Sans Serif"/>
              </a:rPr>
              <a:t>countable</a:t>
            </a:r>
            <a:r>
              <a:rPr lang="en-US" sz="2400" spc="-59" dirty="0">
                <a:latin typeface="Microsoft Sans Serif"/>
                <a:cs typeface="Microsoft Sans Serif"/>
              </a:rPr>
              <a:t> </a:t>
            </a:r>
            <a:r>
              <a:rPr lang="en-US" sz="2400" spc="-144" dirty="0">
                <a:latin typeface="Microsoft Sans Serif"/>
                <a:cs typeface="Microsoft Sans Serif"/>
              </a:rPr>
              <a:t>assets</a:t>
            </a:r>
            <a:r>
              <a:rPr lang="en-US" sz="2400" spc="-59" dirty="0">
                <a:latin typeface="Microsoft Sans Serif"/>
                <a:cs typeface="Microsoft Sans Serif"/>
              </a:rPr>
              <a:t> </a:t>
            </a:r>
            <a:r>
              <a:rPr lang="en-US" sz="2400" spc="-90" dirty="0">
                <a:latin typeface="Microsoft Sans Serif"/>
                <a:cs typeface="Microsoft Sans Serif"/>
              </a:rPr>
              <a:t>(up</a:t>
            </a:r>
            <a:r>
              <a:rPr lang="en-US" sz="2400" spc="-64" dirty="0">
                <a:latin typeface="Microsoft Sans Serif"/>
                <a:cs typeface="Microsoft Sans Serif"/>
              </a:rPr>
              <a:t> </a:t>
            </a:r>
            <a:r>
              <a:rPr lang="en-US" sz="2400" spc="-96" dirty="0">
                <a:latin typeface="Microsoft Sans Serif"/>
                <a:cs typeface="Microsoft Sans Serif"/>
              </a:rPr>
              <a:t>to</a:t>
            </a:r>
            <a:r>
              <a:rPr lang="en-US" sz="2400" spc="-59" dirty="0">
                <a:latin typeface="Microsoft Sans Serif"/>
                <a:cs typeface="Microsoft Sans Serif"/>
              </a:rPr>
              <a:t> </a:t>
            </a:r>
            <a:r>
              <a:rPr lang="en-US" sz="2400" spc="-117" dirty="0">
                <a:latin typeface="Microsoft Sans Serif"/>
                <a:cs typeface="Microsoft Sans Serif"/>
              </a:rPr>
              <a:t>the</a:t>
            </a:r>
            <a:r>
              <a:rPr lang="en-US" sz="2400" spc="-59" dirty="0">
                <a:latin typeface="Microsoft Sans Serif"/>
                <a:cs typeface="Microsoft Sans Serif"/>
              </a:rPr>
              <a:t> </a:t>
            </a:r>
            <a:r>
              <a:rPr lang="en-US" sz="2400" spc="-21" dirty="0">
                <a:latin typeface="Microsoft Sans Serif"/>
                <a:cs typeface="Microsoft Sans Serif"/>
              </a:rPr>
              <a:t>maximum </a:t>
            </a:r>
            <a:r>
              <a:rPr lang="en-US" sz="2400" spc="-293" dirty="0">
                <a:latin typeface="Microsoft Sans Serif"/>
                <a:cs typeface="Microsoft Sans Serif"/>
              </a:rPr>
              <a:t>CSRA</a:t>
            </a:r>
            <a:r>
              <a:rPr lang="en-US" sz="2400" spc="138" dirty="0">
                <a:latin typeface="Microsoft Sans Serif"/>
                <a:cs typeface="Microsoft Sans Serif"/>
              </a:rPr>
              <a:t> </a:t>
            </a:r>
            <a:r>
              <a:rPr lang="en-US" sz="2400" spc="-53" dirty="0">
                <a:latin typeface="Microsoft Sans Serif"/>
                <a:cs typeface="Microsoft Sans Serif"/>
              </a:rPr>
              <a:t>.</a:t>
            </a:r>
            <a:endParaRPr lang="en-US" sz="2400" dirty="0">
              <a:latin typeface="Microsoft Sans Serif"/>
              <a:cs typeface="Microsoft Sans Serif"/>
            </a:endParaRPr>
          </a:p>
          <a:p>
            <a:pPr marL="13513" marR="380385">
              <a:lnSpc>
                <a:spcPct val="76300"/>
              </a:lnSpc>
              <a:spcBef>
                <a:spcPts val="692"/>
              </a:spcBef>
            </a:pPr>
            <a:r>
              <a:rPr sz="2400" spc="500" dirty="0">
                <a:latin typeface="Segoe UI Symbol"/>
                <a:cs typeface="Segoe UI Symbol"/>
              </a:rPr>
              <a:t>✔</a:t>
            </a:r>
            <a:r>
              <a:rPr sz="2400" spc="-37" dirty="0">
                <a:latin typeface="Segoe UI Symbol"/>
                <a:cs typeface="Segoe UI Symbol"/>
              </a:rPr>
              <a:t> </a:t>
            </a:r>
            <a:r>
              <a:rPr sz="2400" spc="-165" dirty="0">
                <a:latin typeface="Microsoft Sans Serif"/>
                <a:cs typeface="Microsoft Sans Serif"/>
              </a:rPr>
              <a:t>The</a:t>
            </a:r>
            <a:r>
              <a:rPr sz="2400" spc="-27" dirty="0">
                <a:latin typeface="Microsoft Sans Serif"/>
                <a:cs typeface="Microsoft Sans Serif"/>
              </a:rPr>
              <a:t> </a:t>
            </a:r>
            <a:r>
              <a:rPr sz="2400" spc="-106" dirty="0">
                <a:latin typeface="Microsoft Sans Serif"/>
                <a:cs typeface="Microsoft Sans Serif"/>
              </a:rPr>
              <a:t>institutionalized</a:t>
            </a:r>
            <a:r>
              <a:rPr sz="2400" spc="-27" dirty="0">
                <a:latin typeface="Microsoft Sans Serif"/>
                <a:cs typeface="Microsoft Sans Serif"/>
              </a:rPr>
              <a:t> </a:t>
            </a:r>
            <a:r>
              <a:rPr sz="2400" spc="-144" dirty="0">
                <a:latin typeface="Microsoft Sans Serif"/>
                <a:cs typeface="Microsoft Sans Serif"/>
              </a:rPr>
              <a:t>spouse</a:t>
            </a:r>
            <a:r>
              <a:rPr sz="2400" spc="-27" dirty="0">
                <a:latin typeface="Microsoft Sans Serif"/>
                <a:cs typeface="Microsoft Sans Serif"/>
              </a:rPr>
              <a:t> </a:t>
            </a:r>
            <a:r>
              <a:rPr sz="2400" spc="-21" dirty="0">
                <a:latin typeface="Microsoft Sans Serif"/>
                <a:cs typeface="Microsoft Sans Serif"/>
              </a:rPr>
              <a:t>must </a:t>
            </a:r>
            <a:r>
              <a:rPr sz="2400" spc="-74" dirty="0">
                <a:latin typeface="Microsoft Sans Serif"/>
                <a:cs typeface="Microsoft Sans Serif"/>
              </a:rPr>
              <a:t>spend</a:t>
            </a:r>
            <a:r>
              <a:rPr sz="2400" spc="-106" dirty="0">
                <a:latin typeface="Microsoft Sans Serif"/>
                <a:cs typeface="Microsoft Sans Serif"/>
              </a:rPr>
              <a:t> </a:t>
            </a:r>
            <a:r>
              <a:rPr sz="2400" spc="-64" dirty="0">
                <a:latin typeface="Microsoft Sans Serif"/>
                <a:cs typeface="Microsoft Sans Serif"/>
              </a:rPr>
              <a:t>down</a:t>
            </a:r>
            <a:r>
              <a:rPr sz="2400" spc="-106" dirty="0">
                <a:latin typeface="Microsoft Sans Serif"/>
                <a:cs typeface="Microsoft Sans Serif"/>
              </a:rPr>
              <a:t> </a:t>
            </a:r>
            <a:r>
              <a:rPr sz="2400" spc="-69" dirty="0">
                <a:latin typeface="Microsoft Sans Serif"/>
                <a:cs typeface="Microsoft Sans Serif"/>
              </a:rPr>
              <a:t>assets</a:t>
            </a:r>
            <a:r>
              <a:rPr sz="2400" spc="-101" dirty="0">
                <a:latin typeface="Microsoft Sans Serif"/>
                <a:cs typeface="Microsoft Sans Serif"/>
              </a:rPr>
              <a:t> </a:t>
            </a:r>
            <a:r>
              <a:rPr sz="2400" spc="-32" dirty="0">
                <a:latin typeface="Microsoft Sans Serif"/>
                <a:cs typeface="Microsoft Sans Serif"/>
              </a:rPr>
              <a:t>to</a:t>
            </a:r>
            <a:r>
              <a:rPr sz="2400" spc="-106" dirty="0">
                <a:latin typeface="Microsoft Sans Serif"/>
                <a:cs typeface="Microsoft Sans Serif"/>
              </a:rPr>
              <a:t> </a:t>
            </a:r>
            <a:r>
              <a:rPr sz="2400" spc="59" dirty="0">
                <a:latin typeface="Microsoft Sans Serif"/>
                <a:cs typeface="Microsoft Sans Serif"/>
              </a:rPr>
              <a:t>$2,000</a:t>
            </a:r>
            <a:r>
              <a:rPr sz="2400" spc="-64" dirty="0">
                <a:latin typeface="Microsoft Sans Serif"/>
                <a:cs typeface="Microsoft Sans Serif"/>
              </a:rPr>
              <a:t> </a:t>
            </a:r>
            <a:r>
              <a:rPr sz="2400" spc="-43" dirty="0">
                <a:latin typeface="Microsoft Sans Serif"/>
                <a:cs typeface="Microsoft Sans Serif"/>
              </a:rPr>
              <a:t>or</a:t>
            </a:r>
            <a:r>
              <a:rPr sz="2400" spc="-101" dirty="0">
                <a:latin typeface="Microsoft Sans Serif"/>
                <a:cs typeface="Microsoft Sans Serif"/>
              </a:rPr>
              <a:t> </a:t>
            </a:r>
            <a:r>
              <a:rPr sz="2400" spc="-37" dirty="0">
                <a:latin typeface="Microsoft Sans Serif"/>
                <a:cs typeface="Microsoft Sans Serif"/>
              </a:rPr>
              <a:t>less </a:t>
            </a:r>
            <a:r>
              <a:rPr sz="2400" spc="-112" dirty="0">
                <a:latin typeface="Microsoft Sans Serif"/>
                <a:cs typeface="Microsoft Sans Serif"/>
              </a:rPr>
              <a:t>(varies</a:t>
            </a:r>
            <a:r>
              <a:rPr sz="2400" spc="-27" dirty="0">
                <a:latin typeface="Microsoft Sans Serif"/>
                <a:cs typeface="Microsoft Sans Serif"/>
              </a:rPr>
              <a:t> </a:t>
            </a:r>
            <a:r>
              <a:rPr sz="2400" spc="-121" dirty="0">
                <a:latin typeface="Microsoft Sans Serif"/>
                <a:cs typeface="Microsoft Sans Serif"/>
              </a:rPr>
              <a:t>by</a:t>
            </a:r>
            <a:r>
              <a:rPr sz="2400" spc="-21" dirty="0">
                <a:latin typeface="Microsoft Sans Serif"/>
                <a:cs typeface="Microsoft Sans Serif"/>
              </a:rPr>
              <a:t> </a:t>
            </a:r>
            <a:r>
              <a:rPr sz="2400" spc="-11" dirty="0">
                <a:latin typeface="Microsoft Sans Serif"/>
                <a:cs typeface="Microsoft Sans Serif"/>
              </a:rPr>
              <a:t>state).</a:t>
            </a:r>
            <a:endParaRPr sz="2400" dirty="0">
              <a:latin typeface="Microsoft Sans Serif"/>
              <a:cs typeface="Microsoft Sans Serif"/>
            </a:endParaRPr>
          </a:p>
          <a:p>
            <a:pPr marL="13513" marR="5405">
              <a:lnSpc>
                <a:spcPct val="75300"/>
              </a:lnSpc>
              <a:spcBef>
                <a:spcPts val="681"/>
              </a:spcBef>
            </a:pPr>
            <a:r>
              <a:rPr sz="2400" spc="500" dirty="0">
                <a:latin typeface="Segoe UI Symbol"/>
                <a:cs typeface="Segoe UI Symbol"/>
              </a:rPr>
              <a:t>✔</a:t>
            </a:r>
            <a:r>
              <a:rPr sz="2400" spc="-48" dirty="0">
                <a:latin typeface="Segoe UI Symbol"/>
                <a:cs typeface="Segoe UI Symbol"/>
              </a:rPr>
              <a:t> </a:t>
            </a:r>
            <a:r>
              <a:rPr sz="2400" spc="-217" dirty="0">
                <a:latin typeface="Microsoft Sans Serif"/>
                <a:cs typeface="Microsoft Sans Serif"/>
              </a:rPr>
              <a:t>Some</a:t>
            </a:r>
            <a:r>
              <a:rPr sz="2400" spc="-37" dirty="0">
                <a:latin typeface="Microsoft Sans Serif"/>
                <a:cs typeface="Microsoft Sans Serif"/>
              </a:rPr>
              <a:t> </a:t>
            </a:r>
            <a:r>
              <a:rPr sz="2400" spc="-128" dirty="0">
                <a:latin typeface="Microsoft Sans Serif"/>
                <a:cs typeface="Microsoft Sans Serif"/>
              </a:rPr>
              <a:t>states</a:t>
            </a:r>
            <a:r>
              <a:rPr sz="2400" spc="-43" dirty="0">
                <a:latin typeface="Microsoft Sans Serif"/>
                <a:cs typeface="Microsoft Sans Serif"/>
              </a:rPr>
              <a:t> </a:t>
            </a:r>
            <a:r>
              <a:rPr sz="2400" spc="-121" dirty="0">
                <a:latin typeface="Microsoft Sans Serif"/>
                <a:cs typeface="Microsoft Sans Serif"/>
              </a:rPr>
              <a:t>allow</a:t>
            </a:r>
            <a:r>
              <a:rPr sz="2400" spc="-43" dirty="0">
                <a:latin typeface="Microsoft Sans Serif"/>
                <a:cs typeface="Microsoft Sans Serif"/>
              </a:rPr>
              <a:t> </a:t>
            </a:r>
            <a:r>
              <a:rPr sz="2400" spc="-117" dirty="0">
                <a:latin typeface="Microsoft Sans Serif"/>
                <a:cs typeface="Microsoft Sans Serif"/>
              </a:rPr>
              <a:t>the</a:t>
            </a:r>
            <a:r>
              <a:rPr sz="2400" spc="-37" dirty="0">
                <a:latin typeface="Microsoft Sans Serif"/>
                <a:cs typeface="Microsoft Sans Serif"/>
              </a:rPr>
              <a:t> </a:t>
            </a:r>
            <a:r>
              <a:rPr sz="2400" spc="-11" dirty="0">
                <a:latin typeface="Microsoft Sans Serif"/>
                <a:cs typeface="Microsoft Sans Serif"/>
              </a:rPr>
              <a:t>community </a:t>
            </a:r>
            <a:r>
              <a:rPr sz="2400" spc="-144" dirty="0">
                <a:latin typeface="Microsoft Sans Serif"/>
                <a:cs typeface="Microsoft Sans Serif"/>
              </a:rPr>
              <a:t>spouse</a:t>
            </a:r>
            <a:r>
              <a:rPr sz="2400" spc="-37" dirty="0">
                <a:latin typeface="Microsoft Sans Serif"/>
                <a:cs typeface="Microsoft Sans Serif"/>
              </a:rPr>
              <a:t> </a:t>
            </a:r>
            <a:r>
              <a:rPr sz="2400" spc="-96" dirty="0">
                <a:latin typeface="Microsoft Sans Serif"/>
                <a:cs typeface="Microsoft Sans Serif"/>
              </a:rPr>
              <a:t>to</a:t>
            </a:r>
            <a:r>
              <a:rPr sz="2400" spc="-37" dirty="0">
                <a:latin typeface="Microsoft Sans Serif"/>
                <a:cs typeface="Microsoft Sans Serif"/>
              </a:rPr>
              <a:t> </a:t>
            </a:r>
            <a:r>
              <a:rPr sz="2400" spc="-32" dirty="0">
                <a:latin typeface="Microsoft Sans Serif"/>
                <a:cs typeface="Microsoft Sans Serif"/>
              </a:rPr>
              <a:t>petition</a:t>
            </a:r>
            <a:r>
              <a:rPr sz="2400" spc="-106" dirty="0">
                <a:latin typeface="Microsoft Sans Serif"/>
                <a:cs typeface="Microsoft Sans Serif"/>
              </a:rPr>
              <a:t> </a:t>
            </a:r>
            <a:r>
              <a:rPr sz="2400" dirty="0">
                <a:latin typeface="Microsoft Sans Serif"/>
                <a:cs typeface="Microsoft Sans Serif"/>
              </a:rPr>
              <a:t>for</a:t>
            </a:r>
            <a:r>
              <a:rPr sz="2400" spc="-106" dirty="0">
                <a:latin typeface="Microsoft Sans Serif"/>
                <a:cs typeface="Microsoft Sans Serif"/>
              </a:rPr>
              <a:t> </a:t>
            </a:r>
            <a:r>
              <a:rPr sz="2400" spc="-144" dirty="0">
                <a:latin typeface="Microsoft Sans Serif"/>
                <a:cs typeface="Microsoft Sans Serif"/>
              </a:rPr>
              <a:t>a</a:t>
            </a:r>
            <a:r>
              <a:rPr sz="2400" spc="-106" dirty="0">
                <a:latin typeface="Microsoft Sans Serif"/>
                <a:cs typeface="Microsoft Sans Serif"/>
              </a:rPr>
              <a:t> </a:t>
            </a:r>
            <a:r>
              <a:rPr sz="2400" spc="-53" dirty="0">
                <a:latin typeface="Microsoft Sans Serif"/>
                <a:cs typeface="Microsoft Sans Serif"/>
              </a:rPr>
              <a:t>higher</a:t>
            </a:r>
            <a:r>
              <a:rPr sz="2400" spc="-106" dirty="0">
                <a:latin typeface="Microsoft Sans Serif"/>
                <a:cs typeface="Microsoft Sans Serif"/>
              </a:rPr>
              <a:t> </a:t>
            </a:r>
            <a:r>
              <a:rPr sz="2400" spc="-59" dirty="0">
                <a:latin typeface="Microsoft Sans Serif"/>
                <a:cs typeface="Microsoft Sans Serif"/>
              </a:rPr>
              <a:t>allowance </a:t>
            </a:r>
            <a:r>
              <a:rPr sz="2400" spc="-149" dirty="0">
                <a:latin typeface="Microsoft Sans Serif"/>
                <a:cs typeface="Microsoft Sans Serif"/>
              </a:rPr>
              <a:t>based</a:t>
            </a:r>
            <a:r>
              <a:rPr sz="2400" spc="-43" dirty="0">
                <a:latin typeface="Microsoft Sans Serif"/>
                <a:cs typeface="Microsoft Sans Serif"/>
              </a:rPr>
              <a:t> </a:t>
            </a:r>
            <a:r>
              <a:rPr sz="2400" spc="-144" dirty="0">
                <a:latin typeface="Microsoft Sans Serif"/>
                <a:cs typeface="Microsoft Sans Serif"/>
              </a:rPr>
              <a:t>on</a:t>
            </a:r>
            <a:r>
              <a:rPr sz="2400" spc="-37" dirty="0">
                <a:latin typeface="Microsoft Sans Serif"/>
                <a:cs typeface="Microsoft Sans Serif"/>
              </a:rPr>
              <a:t> </a:t>
            </a:r>
            <a:r>
              <a:rPr sz="2400" spc="-11" dirty="0">
                <a:latin typeface="Microsoft Sans Serif"/>
                <a:cs typeface="Microsoft Sans Serif"/>
              </a:rPr>
              <a:t>need.</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15</a:t>
            </a:fld>
            <a:endParaRPr spc="32" dirty="0"/>
          </a:p>
        </p:txBody>
      </p:sp>
      <p:sp>
        <p:nvSpPr>
          <p:cNvPr id="2" name="object 2"/>
          <p:cNvSpPr txBox="1">
            <a:spLocks noGrp="1"/>
          </p:cNvSpPr>
          <p:nvPr>
            <p:ph type="title"/>
          </p:nvPr>
        </p:nvSpPr>
        <p:spPr>
          <a:xfrm>
            <a:off x="1426574" y="752860"/>
            <a:ext cx="9903414" cy="1471850"/>
          </a:xfrm>
          <a:prstGeom prst="rect">
            <a:avLst/>
          </a:prstGeom>
        </p:spPr>
        <p:txBody>
          <a:bodyPr vert="horz" wrap="square" lIns="0" tIns="199997" rIns="0" bIns="0" rtlCol="0" anchor="ctr">
            <a:spAutoFit/>
          </a:bodyPr>
          <a:lstStyle/>
          <a:p>
            <a:pPr marL="13513" marR="5405">
              <a:lnSpc>
                <a:spcPct val="79600"/>
              </a:lnSpc>
              <a:spcBef>
                <a:spcPts val="1575"/>
              </a:spcBef>
            </a:pPr>
            <a:r>
              <a:rPr dirty="0"/>
              <a:t>Asset Calculation Example </a:t>
            </a:r>
            <a:r>
              <a:rPr sz="5746" dirty="0"/>
              <a:t>– </a:t>
            </a:r>
            <a:r>
              <a:rPr dirty="0"/>
              <a:t>Maria</a:t>
            </a:r>
            <a:r>
              <a:rPr sz="5746" dirty="0"/>
              <a:t>  </a:t>
            </a:r>
            <a:r>
              <a:rPr dirty="0"/>
              <a:t>Single Applicant</a:t>
            </a:r>
            <a:endParaRPr sz="5746" dirty="0"/>
          </a:p>
        </p:txBody>
      </p:sp>
      <p:sp>
        <p:nvSpPr>
          <p:cNvPr id="3" name="object 3"/>
          <p:cNvSpPr txBox="1"/>
          <p:nvPr/>
        </p:nvSpPr>
        <p:spPr>
          <a:xfrm>
            <a:off x="1449806" y="2360099"/>
            <a:ext cx="7740417" cy="1069739"/>
          </a:xfrm>
          <a:prstGeom prst="rect">
            <a:avLst/>
          </a:prstGeom>
        </p:spPr>
        <p:txBody>
          <a:bodyPr vert="horz" wrap="square" lIns="0" tIns="119593" rIns="0" bIns="0" rtlCol="0">
            <a:spAutoFit/>
          </a:bodyPr>
          <a:lstStyle/>
          <a:p>
            <a:pPr marL="13513" marR="5405">
              <a:lnSpc>
                <a:spcPts val="3671"/>
              </a:lnSpc>
              <a:spcBef>
                <a:spcPts val="942"/>
              </a:spcBef>
            </a:pPr>
            <a:r>
              <a:rPr sz="3777" spc="-64" dirty="0">
                <a:latin typeface="Microsoft Sans Serif"/>
                <a:cs typeface="Microsoft Sans Serif"/>
              </a:rPr>
              <a:t>Determining</a:t>
            </a:r>
            <a:r>
              <a:rPr sz="3777" spc="-144" dirty="0">
                <a:latin typeface="Microsoft Sans Serif"/>
                <a:cs typeface="Microsoft Sans Serif"/>
              </a:rPr>
              <a:t> </a:t>
            </a:r>
            <a:r>
              <a:rPr sz="3777" spc="-74" dirty="0">
                <a:latin typeface="Microsoft Sans Serif"/>
                <a:cs typeface="Microsoft Sans Serif"/>
              </a:rPr>
              <a:t>Countable</a:t>
            </a:r>
            <a:r>
              <a:rPr sz="3777" spc="-144" dirty="0">
                <a:latin typeface="Microsoft Sans Serif"/>
                <a:cs typeface="Microsoft Sans Serif"/>
              </a:rPr>
              <a:t> </a:t>
            </a:r>
            <a:r>
              <a:rPr sz="3777" spc="-128" dirty="0">
                <a:latin typeface="Microsoft Sans Serif"/>
                <a:cs typeface="Microsoft Sans Serif"/>
              </a:rPr>
              <a:t>Resources</a:t>
            </a:r>
            <a:r>
              <a:rPr sz="3777" spc="-144" dirty="0">
                <a:latin typeface="Microsoft Sans Serif"/>
                <a:cs typeface="Microsoft Sans Serif"/>
              </a:rPr>
              <a:t> </a:t>
            </a:r>
            <a:r>
              <a:rPr sz="3777" spc="27" dirty="0">
                <a:latin typeface="Microsoft Sans Serif"/>
                <a:cs typeface="Microsoft Sans Serif"/>
              </a:rPr>
              <a:t>for </a:t>
            </a:r>
            <a:r>
              <a:rPr sz="3777" spc="-37" dirty="0">
                <a:latin typeface="Microsoft Sans Serif"/>
                <a:cs typeface="Microsoft Sans Serif"/>
              </a:rPr>
              <a:t>Medicaid</a:t>
            </a:r>
            <a:r>
              <a:rPr sz="3777" spc="-197" dirty="0">
                <a:latin typeface="Microsoft Sans Serif"/>
                <a:cs typeface="Microsoft Sans Serif"/>
              </a:rPr>
              <a:t> </a:t>
            </a:r>
            <a:r>
              <a:rPr sz="3777" spc="-11" dirty="0">
                <a:latin typeface="Microsoft Sans Serif"/>
                <a:cs typeface="Microsoft Sans Serif"/>
              </a:rPr>
              <a:t>Eligibility</a:t>
            </a:r>
            <a:endParaRPr sz="3777" dirty="0">
              <a:latin typeface="Microsoft Sans Serif"/>
              <a:cs typeface="Microsoft Sans Serif"/>
            </a:endParaRPr>
          </a:p>
        </p:txBody>
      </p:sp>
      <p:sp>
        <p:nvSpPr>
          <p:cNvPr id="4" name="object 4"/>
          <p:cNvSpPr txBox="1"/>
          <p:nvPr/>
        </p:nvSpPr>
        <p:spPr>
          <a:xfrm>
            <a:off x="1426574" y="3666201"/>
            <a:ext cx="4148583" cy="2551128"/>
          </a:xfrm>
          <a:prstGeom prst="rect">
            <a:avLst/>
          </a:prstGeom>
        </p:spPr>
        <p:txBody>
          <a:bodyPr vert="horz" wrap="square" lIns="0" tIns="15539" rIns="0" bIns="0" rtlCol="0">
            <a:spAutoFit/>
          </a:bodyPr>
          <a:lstStyle/>
          <a:p>
            <a:pPr marL="13513">
              <a:lnSpc>
                <a:spcPts val="3011"/>
              </a:lnSpc>
              <a:spcBef>
                <a:spcPts val="121"/>
              </a:spcBef>
            </a:pPr>
            <a:r>
              <a:rPr sz="2800" b="1" spc="-96" dirty="0" err="1">
                <a:latin typeface="Microsoft Sans Serif"/>
                <a:cs typeface="Microsoft Sans Serif"/>
              </a:rPr>
              <a:t>Mariaʼs</a:t>
            </a:r>
            <a:r>
              <a:rPr sz="2800" b="1" spc="-154" dirty="0">
                <a:latin typeface="Microsoft Sans Serif"/>
                <a:cs typeface="Microsoft Sans Serif"/>
              </a:rPr>
              <a:t> </a:t>
            </a:r>
            <a:r>
              <a:rPr sz="2800" b="1" spc="-11" dirty="0">
                <a:latin typeface="Microsoft Sans Serif"/>
                <a:cs typeface="Microsoft Sans Serif"/>
              </a:rPr>
              <a:t>Assets:</a:t>
            </a:r>
            <a:endParaRPr sz="2800" b="1" dirty="0">
              <a:latin typeface="Microsoft Sans Serif"/>
              <a:cs typeface="Microsoft Sans Serif"/>
            </a:endParaRPr>
          </a:p>
          <a:p>
            <a:pPr marL="378358" indent="-364846">
              <a:lnSpc>
                <a:spcPts val="2942"/>
              </a:lnSpc>
              <a:buFont typeface="Arial" panose="020B0604020202020204" pitchFamily="34" charset="0"/>
              <a:buChar char="•"/>
            </a:pPr>
            <a:r>
              <a:rPr sz="2341" spc="-90" dirty="0">
                <a:latin typeface="Microsoft Sans Serif"/>
                <a:cs typeface="Microsoft Sans Serif"/>
              </a:rPr>
              <a:t>2016</a:t>
            </a:r>
            <a:r>
              <a:rPr sz="2341" spc="-21" dirty="0">
                <a:latin typeface="Microsoft Sans Serif"/>
                <a:cs typeface="Microsoft Sans Serif"/>
              </a:rPr>
              <a:t> </a:t>
            </a:r>
            <a:r>
              <a:rPr sz="2554" spc="-277" dirty="0">
                <a:latin typeface="Microsoft Sans Serif"/>
                <a:cs typeface="Microsoft Sans Serif"/>
              </a:rPr>
              <a:t>BMW</a:t>
            </a:r>
            <a:r>
              <a:rPr sz="2554" spc="-80" dirty="0">
                <a:latin typeface="Microsoft Sans Serif"/>
                <a:cs typeface="Microsoft Sans Serif"/>
              </a:rPr>
              <a:t> </a:t>
            </a:r>
            <a:r>
              <a:rPr sz="2554" spc="-101" dirty="0">
                <a:latin typeface="Microsoft Sans Serif"/>
                <a:cs typeface="Microsoft Sans Serif"/>
              </a:rPr>
              <a:t>worth</a:t>
            </a:r>
            <a:r>
              <a:rPr sz="2554" spc="-80" dirty="0">
                <a:latin typeface="Microsoft Sans Serif"/>
                <a:cs typeface="Microsoft Sans Serif"/>
              </a:rPr>
              <a:t> </a:t>
            </a:r>
            <a:r>
              <a:rPr sz="2554" spc="43" dirty="0">
                <a:latin typeface="Microsoft Sans Serif"/>
                <a:cs typeface="Microsoft Sans Serif"/>
              </a:rPr>
              <a:t>$</a:t>
            </a:r>
            <a:r>
              <a:rPr sz="2341" spc="43" dirty="0">
                <a:latin typeface="Microsoft Sans Serif"/>
                <a:cs typeface="Microsoft Sans Serif"/>
              </a:rPr>
              <a:t>55,000</a:t>
            </a:r>
            <a:endParaRPr sz="2341" dirty="0">
              <a:latin typeface="Microsoft Sans Serif"/>
              <a:cs typeface="Microsoft Sans Serif"/>
            </a:endParaRPr>
          </a:p>
          <a:p>
            <a:pPr marL="378358" marR="5405" indent="-364846">
              <a:lnSpc>
                <a:spcPct val="75000"/>
              </a:lnSpc>
              <a:spcBef>
                <a:spcPts val="729"/>
              </a:spcBef>
              <a:buFont typeface="Arial" panose="020B0604020202020204" pitchFamily="34" charset="0"/>
              <a:buChar char="•"/>
            </a:pPr>
            <a:r>
              <a:rPr sz="2660" i="1" spc="-149" dirty="0">
                <a:latin typeface="Arial"/>
                <a:cs typeface="Arial"/>
              </a:rPr>
              <a:t>Non</a:t>
            </a:r>
            <a:r>
              <a:rPr sz="2394" i="1" spc="-149" dirty="0">
                <a:latin typeface="Arial"/>
                <a:cs typeface="Arial"/>
              </a:rPr>
              <a:t>-</a:t>
            </a:r>
            <a:r>
              <a:rPr sz="2660" i="1" spc="-181" dirty="0">
                <a:latin typeface="Arial"/>
                <a:cs typeface="Arial"/>
              </a:rPr>
              <a:t>countable</a:t>
            </a:r>
            <a:r>
              <a:rPr sz="2660" i="1" spc="-121" dirty="0">
                <a:latin typeface="Arial"/>
                <a:cs typeface="Arial"/>
              </a:rPr>
              <a:t> </a:t>
            </a:r>
            <a:r>
              <a:rPr sz="2394" i="1" spc="-266" dirty="0">
                <a:latin typeface="Arial"/>
                <a:cs typeface="Arial"/>
              </a:rPr>
              <a:t>–</a:t>
            </a:r>
            <a:r>
              <a:rPr sz="2394" i="1" spc="-48" dirty="0">
                <a:latin typeface="Arial"/>
                <a:cs typeface="Arial"/>
              </a:rPr>
              <a:t> </a:t>
            </a:r>
            <a:r>
              <a:rPr sz="2394" i="1" spc="-468" dirty="0">
                <a:latin typeface="Arial"/>
                <a:cs typeface="Arial"/>
              </a:rPr>
              <a:t>1</a:t>
            </a:r>
            <a:r>
              <a:rPr sz="2394" i="1" spc="-53" dirty="0">
                <a:latin typeface="Arial"/>
                <a:cs typeface="Arial"/>
              </a:rPr>
              <a:t> </a:t>
            </a:r>
            <a:r>
              <a:rPr sz="2660" i="1" spc="-165" dirty="0">
                <a:latin typeface="Arial"/>
                <a:cs typeface="Arial"/>
              </a:rPr>
              <a:t>vehicle</a:t>
            </a:r>
            <a:r>
              <a:rPr sz="2660" i="1" spc="-121" dirty="0">
                <a:latin typeface="Arial"/>
                <a:cs typeface="Arial"/>
              </a:rPr>
              <a:t> </a:t>
            </a:r>
            <a:r>
              <a:rPr sz="2660" i="1" spc="-27" dirty="0">
                <a:latin typeface="Arial"/>
                <a:cs typeface="Arial"/>
              </a:rPr>
              <a:t>is </a:t>
            </a:r>
            <a:r>
              <a:rPr sz="2660" i="1" spc="-53" dirty="0">
                <a:latin typeface="Arial"/>
                <a:cs typeface="Arial"/>
              </a:rPr>
              <a:t>exempt</a:t>
            </a:r>
            <a:endParaRPr sz="2394" dirty="0">
              <a:latin typeface="Arial"/>
              <a:cs typeface="Arial"/>
            </a:endParaRPr>
          </a:p>
          <a:p>
            <a:pPr marL="378358" indent="-364846">
              <a:lnSpc>
                <a:spcPts val="2862"/>
              </a:lnSpc>
              <a:buFont typeface="Arial" panose="020B0604020202020204" pitchFamily="34" charset="0"/>
              <a:buChar char="•"/>
            </a:pPr>
            <a:r>
              <a:rPr sz="2554" spc="-217" dirty="0">
                <a:latin typeface="Microsoft Sans Serif"/>
                <a:cs typeface="Microsoft Sans Serif"/>
              </a:rPr>
              <a:t>Home</a:t>
            </a:r>
            <a:r>
              <a:rPr sz="2554" spc="-59" dirty="0">
                <a:latin typeface="Microsoft Sans Serif"/>
                <a:cs typeface="Microsoft Sans Serif"/>
              </a:rPr>
              <a:t> </a:t>
            </a:r>
            <a:r>
              <a:rPr sz="2554" spc="-101" dirty="0">
                <a:latin typeface="Microsoft Sans Serif"/>
                <a:cs typeface="Microsoft Sans Serif"/>
              </a:rPr>
              <a:t>worth</a:t>
            </a:r>
            <a:r>
              <a:rPr sz="2554" spc="-64" dirty="0">
                <a:latin typeface="Microsoft Sans Serif"/>
                <a:cs typeface="Microsoft Sans Serif"/>
              </a:rPr>
              <a:t> </a:t>
            </a:r>
            <a:r>
              <a:rPr sz="2554" spc="48" dirty="0">
                <a:latin typeface="Microsoft Sans Serif"/>
                <a:cs typeface="Microsoft Sans Serif"/>
              </a:rPr>
              <a:t>$</a:t>
            </a:r>
            <a:r>
              <a:rPr sz="2341" spc="48" dirty="0">
                <a:latin typeface="Microsoft Sans Serif"/>
                <a:cs typeface="Microsoft Sans Serif"/>
              </a:rPr>
              <a:t>325,000</a:t>
            </a:r>
            <a:endParaRPr sz="2341" dirty="0">
              <a:latin typeface="Microsoft Sans Serif"/>
              <a:cs typeface="Microsoft Sans Serif"/>
            </a:endParaRPr>
          </a:p>
          <a:p>
            <a:pPr marL="13513" marR="343901">
              <a:lnSpc>
                <a:spcPct val="72500"/>
              </a:lnSpc>
              <a:spcBef>
                <a:spcPts val="809"/>
              </a:spcBef>
            </a:pPr>
            <a:r>
              <a:rPr lang="en-US" sz="2660" i="1" spc="-149" dirty="0">
                <a:latin typeface="Arial"/>
                <a:cs typeface="Arial"/>
              </a:rPr>
              <a:t>	- </a:t>
            </a:r>
            <a:r>
              <a:rPr sz="2660" i="1" spc="-149" dirty="0">
                <a:latin typeface="Arial"/>
                <a:cs typeface="Arial"/>
              </a:rPr>
              <a:t>Non</a:t>
            </a:r>
            <a:r>
              <a:rPr sz="2394" i="1" spc="-149" dirty="0">
                <a:latin typeface="Arial"/>
                <a:cs typeface="Arial"/>
              </a:rPr>
              <a:t>-</a:t>
            </a:r>
            <a:r>
              <a:rPr sz="2660" i="1" spc="-181" dirty="0">
                <a:latin typeface="Arial"/>
                <a:cs typeface="Arial"/>
              </a:rPr>
              <a:t>countable</a:t>
            </a:r>
            <a:r>
              <a:rPr sz="2660" i="1" spc="-117" dirty="0">
                <a:latin typeface="Arial"/>
                <a:cs typeface="Arial"/>
              </a:rPr>
              <a:t> </a:t>
            </a:r>
            <a:r>
              <a:rPr sz="2394" i="1" spc="-266" dirty="0">
                <a:latin typeface="Arial"/>
                <a:cs typeface="Arial"/>
              </a:rPr>
              <a:t>–</a:t>
            </a:r>
            <a:r>
              <a:rPr sz="2394" i="1" spc="-43" dirty="0">
                <a:latin typeface="Arial"/>
                <a:cs typeface="Arial"/>
              </a:rPr>
              <a:t> </a:t>
            </a:r>
            <a:r>
              <a:rPr lang="en-US" sz="2660" i="1" spc="-149" dirty="0">
                <a:latin typeface="Arial"/>
                <a:cs typeface="Arial"/>
              </a:rPr>
              <a:t>I</a:t>
            </a:r>
            <a:r>
              <a:rPr sz="2660" i="1" spc="-149" dirty="0">
                <a:latin typeface="Arial"/>
                <a:cs typeface="Arial"/>
              </a:rPr>
              <a:t>ntent</a:t>
            </a:r>
            <a:r>
              <a:rPr sz="2660" i="1" spc="-128" dirty="0">
                <a:latin typeface="Arial"/>
                <a:cs typeface="Arial"/>
              </a:rPr>
              <a:t> </a:t>
            </a:r>
            <a:r>
              <a:rPr sz="2660" i="1" spc="-27" dirty="0">
                <a:latin typeface="Arial"/>
                <a:cs typeface="Arial"/>
              </a:rPr>
              <a:t>to </a:t>
            </a:r>
            <a:r>
              <a:rPr sz="2660" i="1" spc="-154" dirty="0">
                <a:latin typeface="Arial"/>
                <a:cs typeface="Arial"/>
              </a:rPr>
              <a:t>return</a:t>
            </a:r>
            <a:r>
              <a:rPr sz="2660" i="1" spc="-138" dirty="0">
                <a:latin typeface="Arial"/>
                <a:cs typeface="Arial"/>
              </a:rPr>
              <a:t> </a:t>
            </a:r>
            <a:r>
              <a:rPr sz="2660" i="1" spc="-21" dirty="0">
                <a:latin typeface="Arial"/>
                <a:cs typeface="Arial"/>
              </a:rPr>
              <a:t>home</a:t>
            </a:r>
            <a:endParaRPr sz="2394" dirty="0">
              <a:latin typeface="Arial"/>
              <a:cs typeface="Arial"/>
            </a:endParaRPr>
          </a:p>
        </p:txBody>
      </p:sp>
      <p:sp>
        <p:nvSpPr>
          <p:cNvPr id="5" name="object 5"/>
          <p:cNvSpPr txBox="1"/>
          <p:nvPr/>
        </p:nvSpPr>
        <p:spPr>
          <a:xfrm>
            <a:off x="6284119" y="3593937"/>
            <a:ext cx="4310743" cy="2121561"/>
          </a:xfrm>
          <a:prstGeom prst="rect">
            <a:avLst/>
          </a:prstGeom>
        </p:spPr>
        <p:txBody>
          <a:bodyPr vert="horz" wrap="square" lIns="0" tIns="18243" rIns="0" bIns="0" rtlCol="0">
            <a:spAutoFit/>
          </a:bodyPr>
          <a:lstStyle/>
          <a:p>
            <a:pPr marL="13513">
              <a:lnSpc>
                <a:spcPts val="2958"/>
              </a:lnSpc>
              <a:spcBef>
                <a:spcPts val="144"/>
              </a:spcBef>
            </a:pPr>
            <a:r>
              <a:rPr sz="2554" spc="-154" dirty="0">
                <a:latin typeface="Microsoft Sans Serif"/>
                <a:cs typeface="Microsoft Sans Serif"/>
              </a:rPr>
              <a:t>Checking</a:t>
            </a:r>
            <a:r>
              <a:rPr sz="2554" spc="-37" dirty="0">
                <a:latin typeface="Microsoft Sans Serif"/>
                <a:cs typeface="Microsoft Sans Serif"/>
              </a:rPr>
              <a:t> </a:t>
            </a:r>
            <a:r>
              <a:rPr sz="2554" spc="-128" dirty="0">
                <a:latin typeface="Microsoft Sans Serif"/>
                <a:cs typeface="Microsoft Sans Serif"/>
              </a:rPr>
              <a:t>account</a:t>
            </a:r>
            <a:r>
              <a:rPr sz="2554" spc="-37" dirty="0">
                <a:latin typeface="Microsoft Sans Serif"/>
                <a:cs typeface="Microsoft Sans Serif"/>
              </a:rPr>
              <a:t> </a:t>
            </a:r>
            <a:r>
              <a:rPr sz="2554" spc="-11" dirty="0">
                <a:latin typeface="Microsoft Sans Serif"/>
                <a:cs typeface="Microsoft Sans Serif"/>
              </a:rPr>
              <a:t>$</a:t>
            </a:r>
            <a:r>
              <a:rPr sz="2341" spc="-11" dirty="0">
                <a:latin typeface="Microsoft Sans Serif"/>
                <a:cs typeface="Microsoft Sans Serif"/>
              </a:rPr>
              <a:t>7,000</a:t>
            </a:r>
            <a:endParaRPr sz="2341" dirty="0">
              <a:latin typeface="Microsoft Sans Serif"/>
              <a:cs typeface="Microsoft Sans Serif"/>
            </a:endParaRPr>
          </a:p>
          <a:p>
            <a:pPr marL="13513">
              <a:lnSpc>
                <a:spcPts val="2969"/>
              </a:lnSpc>
            </a:pPr>
            <a:r>
              <a:rPr sz="2554" spc="-309" dirty="0">
                <a:latin typeface="Microsoft Sans Serif"/>
                <a:cs typeface="Microsoft Sans Serif"/>
              </a:rPr>
              <a:t>CD</a:t>
            </a:r>
            <a:r>
              <a:rPr sz="2554" spc="-69" dirty="0">
                <a:latin typeface="Microsoft Sans Serif"/>
                <a:cs typeface="Microsoft Sans Serif"/>
              </a:rPr>
              <a:t> </a:t>
            </a:r>
            <a:r>
              <a:rPr sz="2554" spc="-101" dirty="0">
                <a:latin typeface="Microsoft Sans Serif"/>
                <a:cs typeface="Microsoft Sans Serif"/>
              </a:rPr>
              <a:t>worth</a:t>
            </a:r>
            <a:r>
              <a:rPr sz="2554" spc="-69" dirty="0">
                <a:latin typeface="Microsoft Sans Serif"/>
                <a:cs typeface="Microsoft Sans Serif"/>
              </a:rPr>
              <a:t> </a:t>
            </a:r>
            <a:r>
              <a:rPr sz="2554" spc="43" dirty="0">
                <a:latin typeface="Microsoft Sans Serif"/>
                <a:cs typeface="Microsoft Sans Serif"/>
              </a:rPr>
              <a:t>$</a:t>
            </a:r>
            <a:r>
              <a:rPr sz="2341" spc="43" dirty="0">
                <a:latin typeface="Microsoft Sans Serif"/>
                <a:cs typeface="Microsoft Sans Serif"/>
              </a:rPr>
              <a:t>25,000</a:t>
            </a:r>
            <a:endParaRPr sz="2341" dirty="0">
              <a:latin typeface="Microsoft Sans Serif"/>
              <a:cs typeface="Microsoft Sans Serif"/>
            </a:endParaRPr>
          </a:p>
          <a:p>
            <a:pPr marL="13513">
              <a:lnSpc>
                <a:spcPts val="2607"/>
              </a:lnSpc>
            </a:pPr>
            <a:endParaRPr lang="en-US" sz="2554" spc="-112" dirty="0">
              <a:latin typeface="Microsoft Sans Serif"/>
              <a:cs typeface="Microsoft Sans Serif"/>
            </a:endParaRPr>
          </a:p>
          <a:p>
            <a:pPr marL="13513">
              <a:lnSpc>
                <a:spcPts val="2607"/>
              </a:lnSpc>
            </a:pPr>
            <a:r>
              <a:rPr sz="2554" b="1" spc="-112" dirty="0">
                <a:latin typeface="Microsoft Sans Serif"/>
                <a:cs typeface="Microsoft Sans Serif"/>
              </a:rPr>
              <a:t>Total</a:t>
            </a:r>
            <a:r>
              <a:rPr sz="2554" b="1" spc="-149" dirty="0">
                <a:latin typeface="Microsoft Sans Serif"/>
                <a:cs typeface="Microsoft Sans Serif"/>
              </a:rPr>
              <a:t> </a:t>
            </a:r>
            <a:r>
              <a:rPr sz="2554" b="1" spc="-112" dirty="0">
                <a:latin typeface="Microsoft Sans Serif"/>
                <a:cs typeface="Microsoft Sans Serif"/>
              </a:rPr>
              <a:t>Countable</a:t>
            </a:r>
            <a:r>
              <a:rPr sz="2554" b="1" spc="-149" dirty="0">
                <a:latin typeface="Microsoft Sans Serif"/>
                <a:cs typeface="Microsoft Sans Serif"/>
              </a:rPr>
              <a:t> </a:t>
            </a:r>
            <a:r>
              <a:rPr sz="2554" b="1" spc="-11" dirty="0">
                <a:latin typeface="Microsoft Sans Serif"/>
                <a:cs typeface="Microsoft Sans Serif"/>
              </a:rPr>
              <a:t>Resources</a:t>
            </a:r>
            <a:r>
              <a:rPr sz="2341" b="1" spc="-11" dirty="0">
                <a:latin typeface="Microsoft Sans Serif"/>
                <a:cs typeface="Microsoft Sans Serif"/>
              </a:rPr>
              <a:t>:</a:t>
            </a:r>
            <a:endParaRPr sz="2341" b="1" dirty="0">
              <a:latin typeface="Microsoft Sans Serif"/>
              <a:cs typeface="Microsoft Sans Serif"/>
            </a:endParaRPr>
          </a:p>
          <a:p>
            <a:pPr marL="13513">
              <a:lnSpc>
                <a:spcPts val="2362"/>
              </a:lnSpc>
            </a:pPr>
            <a:r>
              <a:rPr sz="2554" spc="69" dirty="0">
                <a:latin typeface="Microsoft Sans Serif"/>
                <a:cs typeface="Microsoft Sans Serif"/>
              </a:rPr>
              <a:t>$</a:t>
            </a:r>
            <a:r>
              <a:rPr sz="2341" spc="69" dirty="0">
                <a:latin typeface="Microsoft Sans Serif"/>
                <a:cs typeface="Microsoft Sans Serif"/>
              </a:rPr>
              <a:t>32,000</a:t>
            </a:r>
            <a:r>
              <a:rPr sz="2394" i="1" spc="37" dirty="0">
                <a:latin typeface="Arial"/>
                <a:cs typeface="Arial"/>
              </a:rPr>
              <a:t>  </a:t>
            </a:r>
            <a:r>
              <a:rPr sz="2660" i="1" spc="-202" dirty="0">
                <a:latin typeface="Arial"/>
                <a:cs typeface="Arial"/>
              </a:rPr>
              <a:t>Must</a:t>
            </a:r>
            <a:r>
              <a:rPr sz="2660" i="1" spc="-121" dirty="0">
                <a:latin typeface="Arial"/>
                <a:cs typeface="Arial"/>
              </a:rPr>
              <a:t> </a:t>
            </a:r>
            <a:r>
              <a:rPr sz="2660" i="1" spc="-217" dirty="0">
                <a:latin typeface="Arial"/>
                <a:cs typeface="Arial"/>
              </a:rPr>
              <a:t>be</a:t>
            </a:r>
            <a:r>
              <a:rPr sz="2660" i="1" spc="-117" dirty="0">
                <a:latin typeface="Arial"/>
                <a:cs typeface="Arial"/>
              </a:rPr>
              <a:t> </a:t>
            </a:r>
            <a:r>
              <a:rPr sz="2660" i="1" spc="-181" dirty="0">
                <a:latin typeface="Arial"/>
                <a:cs typeface="Arial"/>
              </a:rPr>
              <a:t>spent</a:t>
            </a:r>
            <a:r>
              <a:rPr sz="2660" i="1" spc="-121" dirty="0">
                <a:latin typeface="Arial"/>
                <a:cs typeface="Arial"/>
              </a:rPr>
              <a:t> </a:t>
            </a:r>
            <a:r>
              <a:rPr sz="2660" i="1" spc="-213" dirty="0">
                <a:latin typeface="Arial"/>
                <a:cs typeface="Arial"/>
              </a:rPr>
              <a:t>down</a:t>
            </a:r>
            <a:r>
              <a:rPr sz="2660" i="1" spc="-121" dirty="0">
                <a:latin typeface="Arial"/>
                <a:cs typeface="Arial"/>
              </a:rPr>
              <a:t> </a:t>
            </a:r>
            <a:r>
              <a:rPr sz="2660" i="1" spc="-27" dirty="0">
                <a:latin typeface="Arial"/>
                <a:cs typeface="Arial"/>
              </a:rPr>
              <a:t>to</a:t>
            </a:r>
            <a:r>
              <a:rPr lang="en-US" sz="2660" dirty="0">
                <a:latin typeface="Arial"/>
                <a:cs typeface="Arial"/>
              </a:rPr>
              <a:t> </a:t>
            </a:r>
            <a:r>
              <a:rPr sz="2660" i="1" spc="-27" dirty="0">
                <a:latin typeface="Arial"/>
                <a:cs typeface="Arial"/>
              </a:rPr>
              <a:t>$</a:t>
            </a:r>
            <a:r>
              <a:rPr sz="2394" i="1" spc="-27" dirty="0">
                <a:latin typeface="Arial"/>
                <a:cs typeface="Arial"/>
              </a:rPr>
              <a:t>2,000</a:t>
            </a:r>
            <a:r>
              <a:rPr sz="2394" i="1" spc="-106" dirty="0">
                <a:latin typeface="Arial"/>
                <a:cs typeface="Arial"/>
              </a:rPr>
              <a:t> </a:t>
            </a:r>
            <a:r>
              <a:rPr sz="2660" i="1" spc="-112" dirty="0">
                <a:latin typeface="Arial"/>
                <a:cs typeface="Arial"/>
              </a:rPr>
              <a:t>for</a:t>
            </a:r>
            <a:r>
              <a:rPr sz="2660" i="1" spc="-138" dirty="0">
                <a:latin typeface="Arial"/>
                <a:cs typeface="Arial"/>
              </a:rPr>
              <a:t> </a:t>
            </a:r>
            <a:r>
              <a:rPr sz="2660" i="1" spc="-11" dirty="0">
                <a:latin typeface="Arial"/>
                <a:cs typeface="Arial"/>
              </a:rPr>
              <a:t>eligibility</a:t>
            </a:r>
            <a:r>
              <a:rPr sz="2394" i="1" spc="-11" dirty="0">
                <a:latin typeface="Arial"/>
                <a:cs typeface="Arial"/>
              </a:rPr>
              <a:t>)</a:t>
            </a:r>
            <a:endParaRPr sz="2394"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16</a:t>
            </a:fld>
            <a:endParaRPr spc="32" dirty="0"/>
          </a:p>
        </p:txBody>
      </p:sp>
      <p:sp>
        <p:nvSpPr>
          <p:cNvPr id="2" name="object 2"/>
          <p:cNvSpPr txBox="1">
            <a:spLocks noGrp="1"/>
          </p:cNvSpPr>
          <p:nvPr>
            <p:ph type="title"/>
          </p:nvPr>
        </p:nvSpPr>
        <p:spPr>
          <a:xfrm>
            <a:off x="1426574" y="662875"/>
            <a:ext cx="9846264" cy="1357925"/>
          </a:xfrm>
          <a:prstGeom prst="rect">
            <a:avLst/>
          </a:prstGeom>
        </p:spPr>
        <p:txBody>
          <a:bodyPr vert="horz" wrap="square" lIns="0" tIns="167565" rIns="0" bIns="0" rtlCol="0" anchor="ctr">
            <a:spAutoFit/>
          </a:bodyPr>
          <a:lstStyle/>
          <a:p>
            <a:pPr marL="13513" marR="5405">
              <a:lnSpc>
                <a:spcPct val="79200"/>
              </a:lnSpc>
              <a:spcBef>
                <a:spcPts val="1319"/>
              </a:spcBef>
            </a:pPr>
            <a:r>
              <a:rPr sz="4788" spc="59" dirty="0"/>
              <a:t>Asset</a:t>
            </a:r>
            <a:r>
              <a:rPr sz="4788" spc="-383" dirty="0"/>
              <a:t> </a:t>
            </a:r>
            <a:r>
              <a:rPr sz="4788" dirty="0"/>
              <a:t>Calculation</a:t>
            </a:r>
            <a:r>
              <a:rPr sz="4788" spc="-383" dirty="0"/>
              <a:t> </a:t>
            </a:r>
            <a:r>
              <a:rPr sz="4788" spc="-112" dirty="0"/>
              <a:t>Example</a:t>
            </a:r>
            <a:r>
              <a:rPr sz="4788" spc="-383" dirty="0"/>
              <a:t> </a:t>
            </a:r>
            <a:r>
              <a:rPr sz="4575" spc="697" dirty="0"/>
              <a:t>– </a:t>
            </a:r>
            <a:r>
              <a:rPr sz="4788" dirty="0"/>
              <a:t>William</a:t>
            </a:r>
            <a:r>
              <a:rPr sz="4788" spc="-346" dirty="0"/>
              <a:t> </a:t>
            </a:r>
            <a:r>
              <a:rPr sz="4575" spc="-160" dirty="0"/>
              <a:t>&amp;</a:t>
            </a:r>
            <a:r>
              <a:rPr sz="4575" spc="-293" dirty="0"/>
              <a:t> </a:t>
            </a:r>
            <a:r>
              <a:rPr sz="4788" spc="80" dirty="0"/>
              <a:t>Mary</a:t>
            </a:r>
            <a:r>
              <a:rPr sz="4575" spc="149" dirty="0"/>
              <a:t>  </a:t>
            </a:r>
            <a:r>
              <a:rPr sz="4788" dirty="0"/>
              <a:t>Married</a:t>
            </a:r>
            <a:r>
              <a:rPr sz="4788" spc="-340" dirty="0"/>
              <a:t> </a:t>
            </a:r>
            <a:r>
              <a:rPr sz="4788" spc="-11" dirty="0"/>
              <a:t>Couple</a:t>
            </a:r>
            <a:endParaRPr sz="4575" dirty="0"/>
          </a:p>
        </p:txBody>
      </p:sp>
      <p:sp>
        <p:nvSpPr>
          <p:cNvPr id="3" name="object 3"/>
          <p:cNvSpPr txBox="1"/>
          <p:nvPr/>
        </p:nvSpPr>
        <p:spPr>
          <a:xfrm>
            <a:off x="1426574" y="1929452"/>
            <a:ext cx="9846264" cy="595250"/>
          </a:xfrm>
          <a:prstGeom prst="rect">
            <a:avLst/>
          </a:prstGeom>
        </p:spPr>
        <p:txBody>
          <a:bodyPr vert="horz" wrap="square" lIns="0" tIns="119593" rIns="0" bIns="0" rtlCol="0">
            <a:spAutoFit/>
          </a:bodyPr>
          <a:lstStyle/>
          <a:p>
            <a:pPr marL="13513" marR="5405">
              <a:lnSpc>
                <a:spcPts val="3671"/>
              </a:lnSpc>
              <a:spcBef>
                <a:spcPts val="942"/>
              </a:spcBef>
            </a:pPr>
            <a:r>
              <a:rPr sz="3777" spc="-64" dirty="0">
                <a:latin typeface="Microsoft Sans Serif"/>
                <a:cs typeface="Microsoft Sans Serif"/>
              </a:rPr>
              <a:t>Determining</a:t>
            </a:r>
            <a:r>
              <a:rPr sz="3777" spc="-149" dirty="0">
                <a:latin typeface="Microsoft Sans Serif"/>
                <a:cs typeface="Microsoft Sans Serif"/>
              </a:rPr>
              <a:t> </a:t>
            </a:r>
            <a:r>
              <a:rPr sz="3777" spc="-74" dirty="0">
                <a:latin typeface="Microsoft Sans Serif"/>
                <a:cs typeface="Microsoft Sans Serif"/>
              </a:rPr>
              <a:t>Countable</a:t>
            </a:r>
            <a:r>
              <a:rPr sz="3777" spc="-149" dirty="0">
                <a:latin typeface="Microsoft Sans Serif"/>
                <a:cs typeface="Microsoft Sans Serif"/>
              </a:rPr>
              <a:t> </a:t>
            </a:r>
            <a:r>
              <a:rPr sz="3777" spc="-128" dirty="0">
                <a:latin typeface="Microsoft Sans Serif"/>
                <a:cs typeface="Microsoft Sans Serif"/>
              </a:rPr>
              <a:t>Resources</a:t>
            </a:r>
            <a:r>
              <a:rPr sz="3777" spc="-149" dirty="0">
                <a:latin typeface="Microsoft Sans Serif"/>
                <a:cs typeface="Microsoft Sans Serif"/>
              </a:rPr>
              <a:t> </a:t>
            </a:r>
            <a:r>
              <a:rPr sz="3777" spc="53" dirty="0">
                <a:latin typeface="Microsoft Sans Serif"/>
                <a:cs typeface="Microsoft Sans Serif"/>
              </a:rPr>
              <a:t>for</a:t>
            </a:r>
            <a:r>
              <a:rPr sz="3777" spc="-149" dirty="0">
                <a:latin typeface="Microsoft Sans Serif"/>
                <a:cs typeface="Microsoft Sans Serif"/>
              </a:rPr>
              <a:t> </a:t>
            </a:r>
            <a:r>
              <a:rPr sz="3777" spc="-53" dirty="0">
                <a:latin typeface="Microsoft Sans Serif"/>
                <a:cs typeface="Microsoft Sans Serif"/>
              </a:rPr>
              <a:t>a </a:t>
            </a:r>
            <a:r>
              <a:rPr sz="3777" spc="-11" dirty="0">
                <a:latin typeface="Microsoft Sans Serif"/>
                <a:cs typeface="Microsoft Sans Serif"/>
              </a:rPr>
              <a:t>Couple</a:t>
            </a:r>
            <a:endParaRPr sz="3777" dirty="0">
              <a:latin typeface="Microsoft Sans Serif"/>
              <a:cs typeface="Microsoft Sans Serif"/>
            </a:endParaRPr>
          </a:p>
        </p:txBody>
      </p:sp>
      <p:sp>
        <p:nvSpPr>
          <p:cNvPr id="4" name="object 4"/>
          <p:cNvSpPr txBox="1"/>
          <p:nvPr/>
        </p:nvSpPr>
        <p:spPr>
          <a:xfrm>
            <a:off x="1026524" y="2683999"/>
            <a:ext cx="5010667" cy="3469259"/>
          </a:xfrm>
          <a:prstGeom prst="rect">
            <a:avLst/>
          </a:prstGeom>
        </p:spPr>
        <p:txBody>
          <a:bodyPr vert="horz" wrap="square" lIns="0" tIns="27027" rIns="0" bIns="0" rtlCol="0">
            <a:spAutoFit/>
          </a:bodyPr>
          <a:lstStyle/>
          <a:p>
            <a:pPr marL="13513">
              <a:spcBef>
                <a:spcPts val="213"/>
              </a:spcBef>
            </a:pPr>
            <a:r>
              <a:rPr sz="2554" b="1" spc="-59" dirty="0">
                <a:latin typeface="Microsoft Sans Serif"/>
                <a:cs typeface="Microsoft Sans Serif"/>
              </a:rPr>
              <a:t>Their</a:t>
            </a:r>
            <a:r>
              <a:rPr sz="2554" b="1" spc="-117" dirty="0">
                <a:latin typeface="Microsoft Sans Serif"/>
                <a:cs typeface="Microsoft Sans Serif"/>
              </a:rPr>
              <a:t> </a:t>
            </a:r>
            <a:r>
              <a:rPr sz="2554" b="1" spc="-11" dirty="0">
                <a:latin typeface="Microsoft Sans Serif"/>
                <a:cs typeface="Microsoft Sans Serif"/>
              </a:rPr>
              <a:t>Assets:</a:t>
            </a:r>
            <a:endParaRPr sz="2554" b="1" dirty="0">
              <a:latin typeface="Microsoft Sans Serif"/>
              <a:cs typeface="Microsoft Sans Serif"/>
            </a:endParaRPr>
          </a:p>
          <a:p>
            <a:pPr marL="378358" marR="5405" indent="-364846">
              <a:lnSpc>
                <a:spcPct val="74200"/>
              </a:lnSpc>
              <a:spcBef>
                <a:spcPts val="649"/>
              </a:spcBef>
              <a:buFont typeface="Arial" panose="020B0604020202020204" pitchFamily="34" charset="0"/>
              <a:buChar char="•"/>
            </a:pPr>
            <a:r>
              <a:rPr sz="2400" spc="-27" dirty="0">
                <a:latin typeface="Microsoft Sans Serif"/>
                <a:cs typeface="Microsoft Sans Serif"/>
              </a:rPr>
              <a:t>Home</a:t>
            </a:r>
            <a:r>
              <a:rPr sz="2400" spc="21" dirty="0">
                <a:latin typeface="Microsoft Sans Serif"/>
                <a:cs typeface="Microsoft Sans Serif"/>
              </a:rPr>
              <a:t> </a:t>
            </a:r>
            <a:r>
              <a:rPr sz="2400" dirty="0">
                <a:latin typeface="Microsoft Sans Serif"/>
                <a:cs typeface="Microsoft Sans Serif"/>
              </a:rPr>
              <a:t>worth</a:t>
            </a:r>
            <a:r>
              <a:rPr sz="2400" spc="21" dirty="0">
                <a:latin typeface="Microsoft Sans Serif"/>
                <a:cs typeface="Microsoft Sans Serif"/>
              </a:rPr>
              <a:t> </a:t>
            </a:r>
            <a:r>
              <a:rPr sz="2400" dirty="0">
                <a:latin typeface="Microsoft Sans Serif"/>
                <a:cs typeface="Microsoft Sans Serif"/>
              </a:rPr>
              <a:t>$790,000</a:t>
            </a:r>
            <a:r>
              <a:rPr sz="2400" spc="21" dirty="0">
                <a:latin typeface="Microsoft Sans Serif"/>
                <a:cs typeface="Microsoft Sans Serif"/>
              </a:rPr>
              <a:t> </a:t>
            </a:r>
            <a:r>
              <a:rPr sz="2400" spc="112" dirty="0">
                <a:latin typeface="Segoe UI Symbol"/>
                <a:cs typeface="Segoe UI Symbol"/>
              </a:rPr>
              <a:t>✅</a:t>
            </a:r>
            <a:r>
              <a:rPr sz="2400" i="1" spc="515" dirty="0">
                <a:latin typeface="Arial"/>
                <a:cs typeface="Arial"/>
              </a:rPr>
              <a:t> </a:t>
            </a:r>
            <a:r>
              <a:rPr sz="2400" i="1" spc="-101" dirty="0">
                <a:latin typeface="Arial"/>
                <a:cs typeface="Arial"/>
              </a:rPr>
              <a:t>Non-</a:t>
            </a:r>
            <a:r>
              <a:rPr sz="2400" i="1" spc="-117" dirty="0">
                <a:latin typeface="Arial"/>
                <a:cs typeface="Arial"/>
              </a:rPr>
              <a:t>countable</a:t>
            </a:r>
            <a:r>
              <a:rPr sz="2400" i="1" spc="-53" dirty="0">
                <a:latin typeface="Arial"/>
                <a:cs typeface="Arial"/>
              </a:rPr>
              <a:t> </a:t>
            </a:r>
            <a:r>
              <a:rPr sz="2400" i="1" spc="-192" dirty="0">
                <a:latin typeface="Arial"/>
                <a:cs typeface="Arial"/>
              </a:rPr>
              <a:t>–</a:t>
            </a:r>
            <a:r>
              <a:rPr sz="2400" i="1" spc="-16" dirty="0">
                <a:latin typeface="Arial"/>
                <a:cs typeface="Arial"/>
              </a:rPr>
              <a:t> </a:t>
            </a:r>
            <a:r>
              <a:rPr lang="en-US" sz="2400" i="1" spc="-32" dirty="0">
                <a:latin typeface="Arial"/>
                <a:cs typeface="Arial"/>
              </a:rPr>
              <a:t>they are married and one of them will live there</a:t>
            </a:r>
            <a:endParaRPr sz="2400" dirty="0">
              <a:latin typeface="Arial"/>
              <a:cs typeface="Arial"/>
            </a:endParaRPr>
          </a:p>
          <a:p>
            <a:pPr marL="378358" marR="41890" indent="-364846">
              <a:lnSpc>
                <a:spcPct val="74200"/>
              </a:lnSpc>
              <a:spcBef>
                <a:spcPts val="638"/>
              </a:spcBef>
              <a:buFont typeface="Arial" panose="020B0604020202020204" pitchFamily="34" charset="0"/>
              <a:buChar char="•"/>
            </a:pPr>
            <a:r>
              <a:rPr sz="2400" spc="-21" dirty="0">
                <a:latin typeface="Microsoft Sans Serif"/>
                <a:cs typeface="Microsoft Sans Serif"/>
              </a:rPr>
              <a:t>Car</a:t>
            </a:r>
            <a:r>
              <a:rPr sz="2400" spc="16" dirty="0">
                <a:latin typeface="Microsoft Sans Serif"/>
                <a:cs typeface="Microsoft Sans Serif"/>
              </a:rPr>
              <a:t> </a:t>
            </a:r>
            <a:r>
              <a:rPr sz="2400" dirty="0">
                <a:latin typeface="Microsoft Sans Serif"/>
                <a:cs typeface="Microsoft Sans Serif"/>
              </a:rPr>
              <a:t>worth</a:t>
            </a:r>
            <a:r>
              <a:rPr sz="2400" spc="16" dirty="0">
                <a:latin typeface="Microsoft Sans Serif"/>
                <a:cs typeface="Microsoft Sans Serif"/>
              </a:rPr>
              <a:t> </a:t>
            </a:r>
            <a:r>
              <a:rPr sz="2400" dirty="0">
                <a:latin typeface="Microsoft Sans Serif"/>
                <a:cs typeface="Microsoft Sans Serif"/>
              </a:rPr>
              <a:t>$8,000</a:t>
            </a:r>
            <a:r>
              <a:rPr sz="2400" spc="16" dirty="0">
                <a:latin typeface="Microsoft Sans Serif"/>
                <a:cs typeface="Microsoft Sans Serif"/>
              </a:rPr>
              <a:t> </a:t>
            </a:r>
            <a:r>
              <a:rPr sz="2400" i="1" spc="-101" dirty="0">
                <a:latin typeface="Arial"/>
                <a:cs typeface="Arial"/>
              </a:rPr>
              <a:t>Non-</a:t>
            </a:r>
            <a:r>
              <a:rPr sz="2400" i="1" spc="-117" dirty="0">
                <a:latin typeface="Arial"/>
                <a:cs typeface="Arial"/>
              </a:rPr>
              <a:t>countable</a:t>
            </a:r>
            <a:r>
              <a:rPr sz="2400" i="1" spc="-64" dirty="0">
                <a:latin typeface="Arial"/>
                <a:cs typeface="Arial"/>
              </a:rPr>
              <a:t> </a:t>
            </a:r>
            <a:r>
              <a:rPr sz="2400" i="1" spc="-192" dirty="0">
                <a:latin typeface="Arial"/>
                <a:cs typeface="Arial"/>
              </a:rPr>
              <a:t>–</a:t>
            </a:r>
            <a:r>
              <a:rPr sz="2400" i="1" spc="-21" dirty="0">
                <a:latin typeface="Arial"/>
                <a:cs typeface="Arial"/>
              </a:rPr>
              <a:t> </a:t>
            </a:r>
            <a:r>
              <a:rPr sz="2400" i="1" spc="-314" dirty="0">
                <a:latin typeface="Arial"/>
                <a:cs typeface="Arial"/>
              </a:rPr>
              <a:t>1</a:t>
            </a:r>
            <a:r>
              <a:rPr sz="2400" i="1" spc="-21" dirty="0">
                <a:latin typeface="Arial"/>
                <a:cs typeface="Arial"/>
              </a:rPr>
              <a:t> </a:t>
            </a:r>
            <a:r>
              <a:rPr sz="2400" i="1" spc="-106" dirty="0">
                <a:latin typeface="Arial"/>
                <a:cs typeface="Arial"/>
              </a:rPr>
              <a:t>vehicle</a:t>
            </a:r>
            <a:r>
              <a:rPr sz="2400" i="1" spc="-64" dirty="0">
                <a:latin typeface="Arial"/>
                <a:cs typeface="Arial"/>
              </a:rPr>
              <a:t> </a:t>
            </a:r>
            <a:r>
              <a:rPr sz="2400" i="1" spc="-27" dirty="0">
                <a:latin typeface="Arial"/>
                <a:cs typeface="Arial"/>
              </a:rPr>
              <a:t>is </a:t>
            </a:r>
            <a:r>
              <a:rPr sz="2400" i="1" spc="-11" dirty="0">
                <a:latin typeface="Arial"/>
                <a:cs typeface="Arial"/>
              </a:rPr>
              <a:t>exempt</a:t>
            </a:r>
            <a:endParaRPr sz="2400" dirty="0">
              <a:latin typeface="Arial"/>
              <a:cs typeface="Arial"/>
            </a:endParaRPr>
          </a:p>
          <a:p>
            <a:pPr marL="378358" indent="-364846">
              <a:spcBef>
                <a:spcPts val="165"/>
              </a:spcBef>
              <a:buFont typeface="Arial" panose="020B0604020202020204" pitchFamily="34" charset="0"/>
              <a:buChar char="•"/>
            </a:pPr>
            <a:r>
              <a:rPr sz="2400" dirty="0">
                <a:latin typeface="Microsoft Sans Serif"/>
                <a:cs typeface="Microsoft Sans Serif"/>
              </a:rPr>
              <a:t>Motor</a:t>
            </a:r>
            <a:r>
              <a:rPr sz="2400" spc="-32" dirty="0">
                <a:latin typeface="Microsoft Sans Serif"/>
                <a:cs typeface="Microsoft Sans Serif"/>
              </a:rPr>
              <a:t> </a:t>
            </a:r>
            <a:r>
              <a:rPr sz="2400" spc="-21" dirty="0">
                <a:latin typeface="Microsoft Sans Serif"/>
                <a:cs typeface="Microsoft Sans Serif"/>
              </a:rPr>
              <a:t>home</a:t>
            </a:r>
            <a:r>
              <a:rPr sz="2400" spc="-32" dirty="0">
                <a:latin typeface="Microsoft Sans Serif"/>
                <a:cs typeface="Microsoft Sans Serif"/>
              </a:rPr>
              <a:t> </a:t>
            </a:r>
            <a:r>
              <a:rPr sz="2400" spc="-11" dirty="0">
                <a:latin typeface="Microsoft Sans Serif"/>
                <a:cs typeface="Microsoft Sans Serif"/>
              </a:rPr>
              <a:t>$22,000</a:t>
            </a:r>
            <a:r>
              <a:rPr lang="en-US" sz="2400" dirty="0">
                <a:latin typeface="Microsoft Sans Serif"/>
                <a:cs typeface="Microsoft Sans Serif"/>
              </a:rPr>
              <a:t> - </a:t>
            </a:r>
            <a:r>
              <a:rPr sz="2400" i="1" spc="-27" dirty="0">
                <a:latin typeface="Arial"/>
                <a:cs typeface="Arial"/>
              </a:rPr>
              <a:t>Countable</a:t>
            </a:r>
            <a:endParaRPr lang="en-US" sz="2400" i="1" dirty="0">
              <a:latin typeface="Arial"/>
              <a:cs typeface="Arial"/>
            </a:endParaRPr>
          </a:p>
          <a:p>
            <a:pPr marL="378358" indent="-364846">
              <a:spcBef>
                <a:spcPts val="165"/>
              </a:spcBef>
              <a:buFont typeface="Arial" panose="020B0604020202020204" pitchFamily="34" charset="0"/>
              <a:buChar char="•"/>
            </a:pPr>
            <a:r>
              <a:rPr sz="2400" spc="-11" dirty="0">
                <a:latin typeface="Microsoft Sans Serif"/>
                <a:cs typeface="Microsoft Sans Serif"/>
              </a:rPr>
              <a:t>IRA</a:t>
            </a:r>
            <a:r>
              <a:rPr sz="2400" spc="303" dirty="0">
                <a:latin typeface="Microsoft Sans Serif"/>
                <a:cs typeface="Microsoft Sans Serif"/>
              </a:rPr>
              <a:t> </a:t>
            </a:r>
            <a:r>
              <a:rPr sz="2400" spc="-27" dirty="0">
                <a:latin typeface="Microsoft Sans Serif"/>
                <a:cs typeface="Microsoft Sans Serif"/>
              </a:rPr>
              <a:t>William</a:t>
            </a:r>
            <a:r>
              <a:rPr sz="2400" spc="-69" dirty="0">
                <a:latin typeface="Microsoft Sans Serif"/>
                <a:cs typeface="Microsoft Sans Serif"/>
              </a:rPr>
              <a:t> </a:t>
            </a:r>
            <a:r>
              <a:rPr sz="2400" spc="-11" dirty="0">
                <a:latin typeface="Microsoft Sans Serif"/>
                <a:cs typeface="Microsoft Sans Serif"/>
              </a:rPr>
              <a:t>$90,000</a:t>
            </a:r>
            <a:r>
              <a:rPr lang="en-US" sz="2400" dirty="0">
                <a:latin typeface="Microsoft Sans Serif"/>
                <a:cs typeface="Microsoft Sans Serif"/>
              </a:rPr>
              <a:t> </a:t>
            </a:r>
            <a:r>
              <a:rPr sz="2400" i="1" spc="-138" dirty="0">
                <a:latin typeface="Arial"/>
                <a:cs typeface="Arial"/>
              </a:rPr>
              <a:t>Countable</a:t>
            </a:r>
            <a:r>
              <a:rPr sz="2400" i="1" spc="-69" dirty="0">
                <a:latin typeface="Arial"/>
                <a:cs typeface="Arial"/>
              </a:rPr>
              <a:t> </a:t>
            </a:r>
            <a:r>
              <a:rPr sz="2400" i="1" spc="-101" dirty="0">
                <a:latin typeface="Arial"/>
                <a:cs typeface="Arial"/>
              </a:rPr>
              <a:t>in</a:t>
            </a:r>
            <a:r>
              <a:rPr sz="2400" i="1" spc="-69" dirty="0">
                <a:latin typeface="Arial"/>
                <a:cs typeface="Arial"/>
              </a:rPr>
              <a:t> </a:t>
            </a:r>
            <a:r>
              <a:rPr sz="2400" i="1" spc="-165" dirty="0">
                <a:latin typeface="Arial"/>
                <a:cs typeface="Arial"/>
              </a:rPr>
              <a:t>some</a:t>
            </a:r>
            <a:r>
              <a:rPr sz="2400" i="1" spc="-69" dirty="0">
                <a:latin typeface="Arial"/>
                <a:cs typeface="Arial"/>
              </a:rPr>
              <a:t> </a:t>
            </a:r>
            <a:r>
              <a:rPr sz="2400" i="1" spc="-112" dirty="0">
                <a:latin typeface="Arial"/>
                <a:cs typeface="Arial"/>
              </a:rPr>
              <a:t>states,</a:t>
            </a:r>
            <a:r>
              <a:rPr sz="2400" i="1" spc="-27" dirty="0">
                <a:latin typeface="Arial"/>
                <a:cs typeface="Arial"/>
              </a:rPr>
              <a:t> </a:t>
            </a:r>
            <a:r>
              <a:rPr sz="2400" i="1" spc="-149" dirty="0">
                <a:latin typeface="Arial"/>
                <a:cs typeface="Arial"/>
              </a:rPr>
              <a:t>exempt</a:t>
            </a:r>
            <a:r>
              <a:rPr sz="2400" i="1" spc="-69" dirty="0">
                <a:latin typeface="Arial"/>
                <a:cs typeface="Arial"/>
              </a:rPr>
              <a:t> </a:t>
            </a:r>
            <a:r>
              <a:rPr sz="2400" i="1" spc="-101" dirty="0">
                <a:latin typeface="Arial"/>
                <a:cs typeface="Arial"/>
              </a:rPr>
              <a:t>in</a:t>
            </a:r>
            <a:r>
              <a:rPr sz="2400" i="1" spc="-69" dirty="0">
                <a:latin typeface="Arial"/>
                <a:cs typeface="Arial"/>
              </a:rPr>
              <a:t> </a:t>
            </a:r>
            <a:r>
              <a:rPr sz="2400" i="1" spc="-112" dirty="0">
                <a:latin typeface="Arial"/>
                <a:cs typeface="Arial"/>
              </a:rPr>
              <a:t>others</a:t>
            </a:r>
            <a:r>
              <a:rPr sz="2400" i="1" spc="-69" dirty="0">
                <a:latin typeface="Arial"/>
                <a:cs typeface="Arial"/>
              </a:rPr>
              <a:t> </a:t>
            </a:r>
            <a:r>
              <a:rPr sz="2400" i="1" spc="-27" dirty="0">
                <a:latin typeface="Arial"/>
                <a:cs typeface="Arial"/>
              </a:rPr>
              <a:t>if </a:t>
            </a:r>
            <a:r>
              <a:rPr sz="2400" i="1" spc="-106" dirty="0">
                <a:latin typeface="Arial"/>
                <a:cs typeface="Arial"/>
              </a:rPr>
              <a:t>taking</a:t>
            </a:r>
            <a:r>
              <a:rPr sz="2400" i="1" spc="-74" dirty="0">
                <a:latin typeface="Arial"/>
                <a:cs typeface="Arial"/>
              </a:rPr>
              <a:t> </a:t>
            </a:r>
            <a:r>
              <a:rPr sz="2400" i="1" spc="-21" dirty="0">
                <a:latin typeface="Arial"/>
                <a:cs typeface="Arial"/>
              </a:rPr>
              <a:t>RMDs</a:t>
            </a:r>
            <a:endParaRPr sz="2400" dirty="0">
              <a:latin typeface="Arial"/>
              <a:cs typeface="Arial"/>
            </a:endParaRPr>
          </a:p>
        </p:txBody>
      </p:sp>
      <p:sp>
        <p:nvSpPr>
          <p:cNvPr id="5" name="object 5"/>
          <p:cNvSpPr txBox="1"/>
          <p:nvPr/>
        </p:nvSpPr>
        <p:spPr>
          <a:xfrm>
            <a:off x="6533632" y="2837349"/>
            <a:ext cx="5010667" cy="2772417"/>
          </a:xfrm>
          <a:prstGeom prst="rect">
            <a:avLst/>
          </a:prstGeom>
        </p:spPr>
        <p:txBody>
          <a:bodyPr vert="horz" wrap="square" lIns="0" tIns="81080" rIns="0" bIns="0" rtlCol="0">
            <a:spAutoFit/>
          </a:bodyPr>
          <a:lstStyle/>
          <a:p>
            <a:pPr marL="317551" marR="5405" indent="-304038">
              <a:lnSpc>
                <a:spcPct val="74200"/>
              </a:lnSpc>
              <a:spcBef>
                <a:spcPts val="638"/>
              </a:spcBef>
              <a:buFont typeface="Arial" panose="020B0604020202020204" pitchFamily="34" charset="0"/>
              <a:buChar char="•"/>
            </a:pPr>
            <a:r>
              <a:rPr lang="en-US" sz="2128" spc="-32" dirty="0">
                <a:latin typeface="Microsoft Sans Serif"/>
                <a:cs typeface="Microsoft Sans Serif"/>
              </a:rPr>
              <a:t>Savings</a:t>
            </a:r>
            <a:r>
              <a:rPr lang="en-US" sz="2128" spc="-43" dirty="0">
                <a:latin typeface="Microsoft Sans Serif"/>
                <a:cs typeface="Microsoft Sans Serif"/>
              </a:rPr>
              <a:t> </a:t>
            </a:r>
            <a:r>
              <a:rPr lang="en-US" sz="2128" dirty="0">
                <a:latin typeface="Microsoft Sans Serif"/>
                <a:cs typeface="Microsoft Sans Serif"/>
              </a:rPr>
              <a:t>Account</a:t>
            </a:r>
            <a:r>
              <a:rPr lang="en-US" sz="2128" spc="-43" dirty="0">
                <a:latin typeface="Microsoft Sans Serif"/>
                <a:cs typeface="Microsoft Sans Serif"/>
              </a:rPr>
              <a:t> </a:t>
            </a:r>
            <a:r>
              <a:rPr lang="en-US" sz="2128" spc="-11" dirty="0">
                <a:latin typeface="Microsoft Sans Serif"/>
                <a:cs typeface="Microsoft Sans Serif"/>
              </a:rPr>
              <a:t>$40,000</a:t>
            </a:r>
            <a:r>
              <a:rPr lang="en-US" sz="2128" dirty="0">
                <a:latin typeface="Microsoft Sans Serif"/>
                <a:cs typeface="Microsoft Sans Serif"/>
              </a:rPr>
              <a:t> </a:t>
            </a:r>
            <a:r>
              <a:rPr sz="2128" i="1" spc="-138" dirty="0">
                <a:latin typeface="Arial"/>
                <a:cs typeface="Arial"/>
              </a:rPr>
              <a:t>Countable</a:t>
            </a:r>
            <a:r>
              <a:rPr sz="2128" i="1" spc="-69" dirty="0">
                <a:latin typeface="Arial"/>
                <a:cs typeface="Arial"/>
              </a:rPr>
              <a:t> </a:t>
            </a:r>
            <a:r>
              <a:rPr sz="2128" i="1" spc="-192" dirty="0">
                <a:latin typeface="Arial"/>
                <a:cs typeface="Arial"/>
              </a:rPr>
              <a:t>–</a:t>
            </a:r>
            <a:r>
              <a:rPr sz="2128" i="1" spc="-27" dirty="0">
                <a:latin typeface="Arial"/>
                <a:cs typeface="Arial"/>
              </a:rPr>
              <a:t> </a:t>
            </a:r>
            <a:r>
              <a:rPr sz="2128" i="1" spc="-90" dirty="0">
                <a:latin typeface="Arial"/>
                <a:cs typeface="Arial"/>
              </a:rPr>
              <a:t>Joint</a:t>
            </a:r>
            <a:r>
              <a:rPr sz="2128" i="1" spc="-64" dirty="0">
                <a:latin typeface="Arial"/>
                <a:cs typeface="Arial"/>
              </a:rPr>
              <a:t> </a:t>
            </a:r>
            <a:r>
              <a:rPr sz="2128" i="1" spc="-121" dirty="0">
                <a:latin typeface="Arial"/>
                <a:cs typeface="Arial"/>
              </a:rPr>
              <a:t>accounts</a:t>
            </a:r>
            <a:r>
              <a:rPr sz="2128" i="1" spc="-69" dirty="0">
                <a:latin typeface="Arial"/>
                <a:cs typeface="Arial"/>
              </a:rPr>
              <a:t> </a:t>
            </a:r>
            <a:r>
              <a:rPr sz="2128" i="1" spc="-117" dirty="0">
                <a:latin typeface="Arial"/>
                <a:cs typeface="Arial"/>
              </a:rPr>
              <a:t>count</a:t>
            </a:r>
            <a:r>
              <a:rPr sz="2128" i="1" spc="-69" dirty="0">
                <a:latin typeface="Arial"/>
                <a:cs typeface="Arial"/>
              </a:rPr>
              <a:t> </a:t>
            </a:r>
            <a:r>
              <a:rPr sz="2128" i="1" spc="-128" dirty="0">
                <a:latin typeface="Arial"/>
                <a:cs typeface="Arial"/>
              </a:rPr>
              <a:t>unless</a:t>
            </a:r>
            <a:r>
              <a:rPr sz="2128" i="1" spc="-69" dirty="0">
                <a:latin typeface="Arial"/>
                <a:cs typeface="Arial"/>
              </a:rPr>
              <a:t> </a:t>
            </a:r>
            <a:r>
              <a:rPr sz="2128" i="1" spc="-80" dirty="0">
                <a:latin typeface="Arial"/>
                <a:cs typeface="Arial"/>
              </a:rPr>
              <a:t>proven </a:t>
            </a:r>
            <a:r>
              <a:rPr sz="2128" i="1" spc="-11" dirty="0">
                <a:latin typeface="Arial"/>
                <a:cs typeface="Arial"/>
              </a:rPr>
              <a:t>otherwise</a:t>
            </a:r>
            <a:endParaRPr sz="2128" dirty="0">
              <a:latin typeface="Arial"/>
              <a:cs typeface="Arial"/>
            </a:endParaRPr>
          </a:p>
          <a:p>
            <a:pPr marL="317551" indent="-304038">
              <a:spcBef>
                <a:spcPts val="165"/>
              </a:spcBef>
              <a:buFont typeface="Arial" panose="020B0604020202020204" pitchFamily="34" charset="0"/>
              <a:buChar char="•"/>
            </a:pPr>
            <a:r>
              <a:rPr sz="2128" dirty="0">
                <a:latin typeface="Microsoft Sans Serif"/>
                <a:cs typeface="Microsoft Sans Serif"/>
              </a:rPr>
              <a:t>Life</a:t>
            </a:r>
            <a:r>
              <a:rPr sz="2128" spc="-53" dirty="0">
                <a:latin typeface="Microsoft Sans Serif"/>
                <a:cs typeface="Microsoft Sans Serif"/>
              </a:rPr>
              <a:t> </a:t>
            </a:r>
            <a:r>
              <a:rPr sz="2128" spc="-21" dirty="0">
                <a:latin typeface="Microsoft Sans Serif"/>
                <a:cs typeface="Microsoft Sans Serif"/>
              </a:rPr>
              <a:t>insurance</a:t>
            </a:r>
            <a:r>
              <a:rPr sz="2128" spc="-53" dirty="0">
                <a:latin typeface="Microsoft Sans Serif"/>
                <a:cs typeface="Microsoft Sans Serif"/>
              </a:rPr>
              <a:t> </a:t>
            </a:r>
            <a:r>
              <a:rPr sz="2128" dirty="0">
                <a:latin typeface="Microsoft Sans Serif"/>
                <a:cs typeface="Microsoft Sans Serif"/>
              </a:rPr>
              <a:t>(cash</a:t>
            </a:r>
            <a:r>
              <a:rPr sz="2128" spc="-48" dirty="0">
                <a:latin typeface="Microsoft Sans Serif"/>
                <a:cs typeface="Microsoft Sans Serif"/>
              </a:rPr>
              <a:t> </a:t>
            </a:r>
            <a:r>
              <a:rPr sz="2128" spc="-21" dirty="0">
                <a:latin typeface="Microsoft Sans Serif"/>
                <a:cs typeface="Microsoft Sans Serif"/>
              </a:rPr>
              <a:t>value</a:t>
            </a:r>
            <a:r>
              <a:rPr sz="2128" spc="-53" dirty="0">
                <a:latin typeface="Microsoft Sans Serif"/>
                <a:cs typeface="Microsoft Sans Serif"/>
              </a:rPr>
              <a:t> </a:t>
            </a:r>
            <a:r>
              <a:rPr sz="2128" spc="-11" dirty="0">
                <a:latin typeface="Microsoft Sans Serif"/>
                <a:cs typeface="Microsoft Sans Serif"/>
              </a:rPr>
              <a:t>$20,000)</a:t>
            </a:r>
            <a:r>
              <a:rPr lang="en-US" sz="2128" dirty="0">
                <a:latin typeface="Microsoft Sans Serif"/>
                <a:cs typeface="Microsoft Sans Serif"/>
              </a:rPr>
              <a:t> - </a:t>
            </a:r>
            <a:r>
              <a:rPr sz="2128" i="1" spc="-138" dirty="0">
                <a:latin typeface="Arial"/>
                <a:cs typeface="Arial"/>
              </a:rPr>
              <a:t>Countable</a:t>
            </a:r>
            <a:r>
              <a:rPr sz="2128" i="1" spc="-64" dirty="0">
                <a:latin typeface="Arial"/>
                <a:cs typeface="Arial"/>
              </a:rPr>
              <a:t> </a:t>
            </a:r>
            <a:r>
              <a:rPr sz="2128" i="1" spc="-133" dirty="0">
                <a:latin typeface="Arial"/>
                <a:cs typeface="Arial"/>
              </a:rPr>
              <a:t>over</a:t>
            </a:r>
            <a:r>
              <a:rPr sz="2128" i="1" spc="-64" dirty="0">
                <a:latin typeface="Arial"/>
                <a:cs typeface="Arial"/>
              </a:rPr>
              <a:t> </a:t>
            </a:r>
            <a:r>
              <a:rPr sz="2128" i="1" spc="-96" dirty="0">
                <a:latin typeface="Arial"/>
                <a:cs typeface="Arial"/>
              </a:rPr>
              <a:t>$1,500</a:t>
            </a:r>
            <a:r>
              <a:rPr sz="2128" i="1" spc="-16" dirty="0">
                <a:latin typeface="Arial"/>
                <a:cs typeface="Arial"/>
              </a:rPr>
              <a:t> </a:t>
            </a:r>
            <a:r>
              <a:rPr sz="2128" i="1" spc="-11" dirty="0">
                <a:latin typeface="Arial"/>
                <a:cs typeface="Arial"/>
              </a:rPr>
              <a:t>limit</a:t>
            </a:r>
            <a:endParaRPr lang="en-US" sz="2128" i="1" spc="-11" dirty="0">
              <a:latin typeface="Arial"/>
              <a:cs typeface="Arial"/>
            </a:endParaRPr>
          </a:p>
          <a:p>
            <a:pPr marL="13513">
              <a:spcBef>
                <a:spcPts val="165"/>
              </a:spcBef>
            </a:pPr>
            <a:endParaRPr sz="1543" dirty="0">
              <a:latin typeface="Arial"/>
              <a:cs typeface="Arial"/>
            </a:endParaRPr>
          </a:p>
          <a:p>
            <a:pPr marL="13513">
              <a:spcBef>
                <a:spcPts val="165"/>
              </a:spcBef>
            </a:pPr>
            <a:r>
              <a:rPr sz="2128" b="1" spc="-85" dirty="0">
                <a:latin typeface="Microsoft Sans Serif"/>
                <a:cs typeface="Microsoft Sans Serif"/>
              </a:rPr>
              <a:t>Total</a:t>
            </a:r>
            <a:r>
              <a:rPr sz="2128" b="1" spc="-90" dirty="0">
                <a:latin typeface="Microsoft Sans Serif"/>
                <a:cs typeface="Microsoft Sans Serif"/>
              </a:rPr>
              <a:t> </a:t>
            </a:r>
            <a:r>
              <a:rPr sz="2128" b="1" spc="-85" dirty="0">
                <a:latin typeface="Microsoft Sans Serif"/>
                <a:cs typeface="Microsoft Sans Serif"/>
              </a:rPr>
              <a:t>Countable</a:t>
            </a:r>
            <a:r>
              <a:rPr sz="2128" b="1" spc="-90" dirty="0">
                <a:latin typeface="Microsoft Sans Serif"/>
                <a:cs typeface="Microsoft Sans Serif"/>
              </a:rPr>
              <a:t> </a:t>
            </a:r>
            <a:r>
              <a:rPr sz="2128" b="1" spc="-11" dirty="0">
                <a:latin typeface="Microsoft Sans Serif"/>
                <a:cs typeface="Microsoft Sans Serif"/>
              </a:rPr>
              <a:t>Resources:</a:t>
            </a:r>
            <a:endParaRPr sz="2128" b="1" dirty="0">
              <a:latin typeface="Microsoft Sans Serif"/>
              <a:cs typeface="Microsoft Sans Serif"/>
            </a:endParaRPr>
          </a:p>
          <a:p>
            <a:pPr marL="13513">
              <a:spcBef>
                <a:spcPts val="176"/>
              </a:spcBef>
            </a:pPr>
            <a:r>
              <a:rPr sz="2000" spc="431" dirty="0">
                <a:latin typeface="Segoe UI Symbol"/>
                <a:cs typeface="Segoe UI Symbol"/>
              </a:rPr>
              <a:t>✔</a:t>
            </a:r>
            <a:r>
              <a:rPr sz="2000" spc="-112" dirty="0">
                <a:latin typeface="Segoe UI Symbol"/>
                <a:cs typeface="Segoe UI Symbol"/>
              </a:rPr>
              <a:t> </a:t>
            </a:r>
            <a:r>
              <a:rPr sz="2000" spc="-53" dirty="0">
                <a:latin typeface="Microsoft Sans Serif"/>
                <a:cs typeface="Microsoft Sans Serif"/>
              </a:rPr>
              <a:t>Without</a:t>
            </a:r>
            <a:r>
              <a:rPr sz="2000" spc="-117" dirty="0">
                <a:latin typeface="Microsoft Sans Serif"/>
                <a:cs typeface="Microsoft Sans Serif"/>
              </a:rPr>
              <a:t> </a:t>
            </a:r>
            <a:r>
              <a:rPr sz="2000" spc="-80" dirty="0">
                <a:latin typeface="Microsoft Sans Serif"/>
                <a:cs typeface="Microsoft Sans Serif"/>
              </a:rPr>
              <a:t>IRA</a:t>
            </a:r>
            <a:r>
              <a:rPr sz="2000" spc="234" dirty="0">
                <a:latin typeface="Microsoft Sans Serif"/>
                <a:cs typeface="Microsoft Sans Serif"/>
              </a:rPr>
              <a:t> </a:t>
            </a:r>
            <a:r>
              <a:rPr sz="2000" spc="-11" dirty="0">
                <a:latin typeface="Microsoft Sans Serif"/>
                <a:cs typeface="Microsoft Sans Serif"/>
              </a:rPr>
              <a:t>$82,000</a:t>
            </a:r>
            <a:endParaRPr sz="2000" dirty="0">
              <a:latin typeface="Microsoft Sans Serif"/>
              <a:cs typeface="Microsoft Sans Serif"/>
            </a:endParaRPr>
          </a:p>
          <a:p>
            <a:pPr marL="13513">
              <a:spcBef>
                <a:spcPts val="176"/>
              </a:spcBef>
            </a:pPr>
            <a:r>
              <a:rPr sz="2000" spc="431" dirty="0">
                <a:latin typeface="Segoe UI Symbol"/>
                <a:cs typeface="Segoe UI Symbol"/>
              </a:rPr>
              <a:t>✔</a:t>
            </a:r>
            <a:r>
              <a:rPr sz="2000" spc="-112" dirty="0">
                <a:latin typeface="Segoe UI Symbol"/>
                <a:cs typeface="Segoe UI Symbol"/>
              </a:rPr>
              <a:t> </a:t>
            </a:r>
            <a:r>
              <a:rPr sz="2000" spc="-59" dirty="0">
                <a:latin typeface="Microsoft Sans Serif"/>
                <a:cs typeface="Microsoft Sans Serif"/>
              </a:rPr>
              <a:t>With</a:t>
            </a:r>
            <a:r>
              <a:rPr sz="2000" spc="-117" dirty="0">
                <a:latin typeface="Microsoft Sans Serif"/>
                <a:cs typeface="Microsoft Sans Serif"/>
              </a:rPr>
              <a:t> </a:t>
            </a:r>
            <a:r>
              <a:rPr sz="2000" spc="-80" dirty="0">
                <a:latin typeface="Microsoft Sans Serif"/>
                <a:cs typeface="Microsoft Sans Serif"/>
              </a:rPr>
              <a:t>IRA</a:t>
            </a:r>
            <a:r>
              <a:rPr sz="2000" spc="229" dirty="0">
                <a:latin typeface="Microsoft Sans Serif"/>
                <a:cs typeface="Microsoft Sans Serif"/>
              </a:rPr>
              <a:t> </a:t>
            </a:r>
            <a:r>
              <a:rPr sz="2000" spc="-11" dirty="0">
                <a:latin typeface="Microsoft Sans Serif"/>
                <a:cs typeface="Microsoft Sans Serif"/>
              </a:rPr>
              <a:t>$172,000</a:t>
            </a:r>
            <a:endParaRPr sz="20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74"/>
            <a:ext cx="10945772" cy="6851242"/>
          </a:xfrm>
          <a:prstGeom prst="rect">
            <a:avLst/>
          </a:prstGeom>
        </p:spPr>
      </p:pic>
      <p:sp>
        <p:nvSpPr>
          <p:cNvPr id="3" name="object 3"/>
          <p:cNvSpPr txBox="1">
            <a:spLocks noGrp="1"/>
          </p:cNvSpPr>
          <p:nvPr>
            <p:ph type="title"/>
          </p:nvPr>
        </p:nvSpPr>
        <p:spPr>
          <a:xfrm>
            <a:off x="1426574" y="1951220"/>
            <a:ext cx="9071479" cy="2653238"/>
          </a:xfrm>
          <a:prstGeom prst="rect">
            <a:avLst/>
          </a:prstGeom>
        </p:spPr>
        <p:txBody>
          <a:bodyPr vert="horz" wrap="square" lIns="0" tIns="304049" rIns="0" bIns="0" rtlCol="0" anchor="ctr">
            <a:spAutoFit/>
          </a:bodyPr>
          <a:lstStyle/>
          <a:p>
            <a:pPr marL="13513" marR="5405">
              <a:lnSpc>
                <a:spcPct val="79900"/>
              </a:lnSpc>
              <a:spcBef>
                <a:spcPts val="2394"/>
              </a:spcBef>
            </a:pPr>
            <a:r>
              <a:rPr sz="9363" dirty="0">
                <a:solidFill>
                  <a:srgbClr val="FFFFFF"/>
                </a:solidFill>
              </a:rPr>
              <a:t>Medicaid</a:t>
            </a:r>
            <a:r>
              <a:rPr sz="9363" spc="-559" dirty="0">
                <a:solidFill>
                  <a:srgbClr val="FFFFFF"/>
                </a:solidFill>
              </a:rPr>
              <a:t> </a:t>
            </a:r>
            <a:r>
              <a:rPr sz="8991" spc="-580" dirty="0">
                <a:solidFill>
                  <a:srgbClr val="FFFFFF"/>
                </a:solidFill>
                <a:latin typeface="Rubik"/>
                <a:cs typeface="Rubik"/>
              </a:rPr>
              <a:t>- </a:t>
            </a:r>
            <a:r>
              <a:rPr sz="9363" spc="-117" dirty="0">
                <a:solidFill>
                  <a:srgbClr val="FFFFFF"/>
                </a:solidFill>
              </a:rPr>
              <a:t>Spousal</a:t>
            </a:r>
            <a:r>
              <a:rPr sz="9363" spc="-819" dirty="0">
                <a:solidFill>
                  <a:srgbClr val="FFFFFF"/>
                </a:solidFill>
              </a:rPr>
              <a:t> </a:t>
            </a:r>
            <a:r>
              <a:rPr sz="9363" spc="-32" dirty="0">
                <a:solidFill>
                  <a:srgbClr val="FFFFFF"/>
                </a:solidFill>
              </a:rPr>
              <a:t>Planning </a:t>
            </a:r>
            <a:r>
              <a:rPr sz="8991" spc="-628" dirty="0">
                <a:solidFill>
                  <a:srgbClr val="FFFFFF"/>
                </a:solidFill>
                <a:latin typeface="Rubik"/>
                <a:cs typeface="Rubik"/>
              </a:rPr>
              <a:t>&amp;</a:t>
            </a:r>
            <a:r>
              <a:rPr sz="8991" spc="-575" dirty="0">
                <a:solidFill>
                  <a:srgbClr val="FFFFFF"/>
                </a:solidFill>
                <a:latin typeface="Rubik"/>
                <a:cs typeface="Rubik"/>
              </a:rPr>
              <a:t> </a:t>
            </a:r>
            <a:r>
              <a:rPr sz="9363" spc="-670" dirty="0">
                <a:solidFill>
                  <a:srgbClr val="FFFFFF"/>
                </a:solidFill>
              </a:rPr>
              <a:t>CSRA</a:t>
            </a:r>
            <a:endParaRPr sz="9363">
              <a:latin typeface="Rubik"/>
              <a:cs typeface="Rubik"/>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17</a:t>
            </a:fld>
            <a:endParaRPr spc="-2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18</a:t>
            </a:fld>
            <a:endParaRPr spc="-27" dirty="0"/>
          </a:p>
        </p:txBody>
      </p:sp>
      <p:sp>
        <p:nvSpPr>
          <p:cNvPr id="2" name="object 2"/>
          <p:cNvSpPr txBox="1">
            <a:spLocks noGrp="1"/>
          </p:cNvSpPr>
          <p:nvPr>
            <p:ph type="title"/>
          </p:nvPr>
        </p:nvSpPr>
        <p:spPr>
          <a:xfrm>
            <a:off x="1426574" y="656271"/>
            <a:ext cx="8792429" cy="1673145"/>
          </a:xfrm>
          <a:prstGeom prst="rect">
            <a:avLst/>
          </a:prstGeom>
        </p:spPr>
        <p:txBody>
          <a:bodyPr vert="horz" wrap="square" lIns="0" tIns="182430" rIns="0" bIns="0" rtlCol="0" anchor="ctr">
            <a:spAutoFit/>
          </a:bodyPr>
          <a:lstStyle/>
          <a:p>
            <a:pPr marL="13513" marR="5405">
              <a:lnSpc>
                <a:spcPts val="5746"/>
              </a:lnSpc>
              <a:spcBef>
                <a:spcPts val="1436"/>
              </a:spcBef>
            </a:pPr>
            <a:r>
              <a:rPr sz="5905" dirty="0"/>
              <a:t>Spousal Medicaid Planning </a:t>
            </a:r>
            <a:r>
              <a:rPr sz="5746" dirty="0"/>
              <a:t>&amp; </a:t>
            </a:r>
            <a:r>
              <a:rPr sz="5905" dirty="0"/>
              <a:t>the CSRA</a:t>
            </a:r>
          </a:p>
        </p:txBody>
      </p:sp>
      <p:sp>
        <p:nvSpPr>
          <p:cNvPr id="3" name="object 3"/>
          <p:cNvSpPr txBox="1"/>
          <p:nvPr/>
        </p:nvSpPr>
        <p:spPr>
          <a:xfrm>
            <a:off x="1426574" y="2436362"/>
            <a:ext cx="9126883" cy="2552303"/>
          </a:xfrm>
          <a:prstGeom prst="rect">
            <a:avLst/>
          </a:prstGeom>
        </p:spPr>
        <p:txBody>
          <a:bodyPr vert="horz" wrap="square" lIns="0" tIns="127700" rIns="0" bIns="0" rtlCol="0">
            <a:spAutoFit/>
          </a:bodyPr>
          <a:lstStyle/>
          <a:p>
            <a:pPr marL="499974" marR="808065" indent="-486461">
              <a:lnSpc>
                <a:spcPct val="77100"/>
              </a:lnSpc>
              <a:spcBef>
                <a:spcPts val="1004"/>
              </a:spcBef>
              <a:buFont typeface="Arial" panose="020B0604020202020204" pitchFamily="34" charset="0"/>
              <a:buChar char="•"/>
            </a:pPr>
            <a:r>
              <a:rPr sz="3192" spc="-154" dirty="0">
                <a:latin typeface="Microsoft Sans Serif"/>
                <a:cs typeface="Microsoft Sans Serif"/>
              </a:rPr>
              <a:t>Learn</a:t>
            </a:r>
            <a:r>
              <a:rPr sz="3192" spc="-181" dirty="0">
                <a:latin typeface="Microsoft Sans Serif"/>
                <a:cs typeface="Microsoft Sans Serif"/>
              </a:rPr>
              <a:t> </a:t>
            </a:r>
            <a:r>
              <a:rPr sz="3192" spc="-112" dirty="0">
                <a:latin typeface="Microsoft Sans Serif"/>
                <a:cs typeface="Microsoft Sans Serif"/>
              </a:rPr>
              <a:t>how</a:t>
            </a:r>
            <a:r>
              <a:rPr sz="3192" spc="-181" dirty="0">
                <a:latin typeface="Microsoft Sans Serif"/>
                <a:cs typeface="Microsoft Sans Serif"/>
              </a:rPr>
              <a:t> </a:t>
            </a:r>
            <a:r>
              <a:rPr sz="3192" spc="-112" dirty="0">
                <a:latin typeface="Microsoft Sans Serif"/>
                <a:cs typeface="Microsoft Sans Serif"/>
              </a:rPr>
              <a:t>Medicaid</a:t>
            </a:r>
            <a:r>
              <a:rPr sz="3192" spc="-181" dirty="0">
                <a:latin typeface="Microsoft Sans Serif"/>
                <a:cs typeface="Microsoft Sans Serif"/>
              </a:rPr>
              <a:t> </a:t>
            </a:r>
            <a:r>
              <a:rPr sz="3192" spc="-96" dirty="0">
                <a:latin typeface="Microsoft Sans Serif"/>
                <a:cs typeface="Microsoft Sans Serif"/>
              </a:rPr>
              <a:t>calculates</a:t>
            </a:r>
            <a:r>
              <a:rPr sz="3192" spc="-186" dirty="0">
                <a:latin typeface="Microsoft Sans Serif"/>
                <a:cs typeface="Microsoft Sans Serif"/>
              </a:rPr>
              <a:t> </a:t>
            </a:r>
            <a:r>
              <a:rPr sz="3192" spc="-74" dirty="0">
                <a:latin typeface="Microsoft Sans Serif"/>
                <a:cs typeface="Microsoft Sans Serif"/>
              </a:rPr>
              <a:t>the</a:t>
            </a:r>
            <a:r>
              <a:rPr sz="3192" spc="-181" dirty="0">
                <a:latin typeface="Microsoft Sans Serif"/>
                <a:cs typeface="Microsoft Sans Serif"/>
              </a:rPr>
              <a:t> </a:t>
            </a:r>
            <a:r>
              <a:rPr sz="3192" spc="-69" dirty="0">
                <a:latin typeface="Microsoft Sans Serif"/>
                <a:cs typeface="Microsoft Sans Serif"/>
              </a:rPr>
              <a:t>Community </a:t>
            </a:r>
            <a:r>
              <a:rPr sz="3192" spc="-176" dirty="0">
                <a:latin typeface="Microsoft Sans Serif"/>
                <a:cs typeface="Microsoft Sans Serif"/>
              </a:rPr>
              <a:t>Spouse</a:t>
            </a:r>
            <a:r>
              <a:rPr sz="3192" spc="-229" dirty="0">
                <a:latin typeface="Microsoft Sans Serif"/>
                <a:cs typeface="Microsoft Sans Serif"/>
              </a:rPr>
              <a:t> </a:t>
            </a:r>
            <a:r>
              <a:rPr sz="3192" spc="-181" dirty="0">
                <a:latin typeface="Microsoft Sans Serif"/>
                <a:cs typeface="Microsoft Sans Serif"/>
              </a:rPr>
              <a:t>Resource</a:t>
            </a:r>
            <a:r>
              <a:rPr sz="3192" spc="-217" dirty="0">
                <a:latin typeface="Microsoft Sans Serif"/>
                <a:cs typeface="Microsoft Sans Serif"/>
              </a:rPr>
              <a:t> </a:t>
            </a:r>
            <a:r>
              <a:rPr sz="3192" spc="-48" dirty="0">
                <a:latin typeface="Microsoft Sans Serif"/>
                <a:cs typeface="Microsoft Sans Serif"/>
              </a:rPr>
              <a:t>Allowance</a:t>
            </a:r>
            <a:r>
              <a:rPr sz="2926" spc="527" dirty="0">
                <a:latin typeface="Microsoft Sans Serif"/>
                <a:cs typeface="Microsoft Sans Serif"/>
              </a:rPr>
              <a:t> </a:t>
            </a:r>
            <a:r>
              <a:rPr sz="3192" spc="-356" dirty="0">
                <a:latin typeface="Microsoft Sans Serif"/>
                <a:cs typeface="Microsoft Sans Serif"/>
              </a:rPr>
              <a:t>CSRA</a:t>
            </a:r>
            <a:r>
              <a:rPr sz="2926" spc="165" dirty="0">
                <a:latin typeface="Microsoft Sans Serif"/>
                <a:cs typeface="Microsoft Sans Serif"/>
              </a:rPr>
              <a:t> </a:t>
            </a:r>
            <a:r>
              <a:rPr sz="2926" spc="16" dirty="0">
                <a:latin typeface="Microsoft Sans Serif"/>
                <a:cs typeface="Microsoft Sans Serif"/>
              </a:rPr>
              <a:t>.</a:t>
            </a:r>
            <a:endParaRPr sz="2926" dirty="0">
              <a:latin typeface="Microsoft Sans Serif"/>
              <a:cs typeface="Microsoft Sans Serif"/>
            </a:endParaRPr>
          </a:p>
          <a:p>
            <a:pPr marL="499974" marR="5405" indent="-486461">
              <a:lnSpc>
                <a:spcPct val="77100"/>
              </a:lnSpc>
              <a:spcBef>
                <a:spcPts val="638"/>
              </a:spcBef>
              <a:buFont typeface="Arial" panose="020B0604020202020204" pitchFamily="34" charset="0"/>
              <a:buChar char="•"/>
            </a:pPr>
            <a:r>
              <a:rPr sz="3192" spc="-121" dirty="0">
                <a:latin typeface="Microsoft Sans Serif"/>
                <a:cs typeface="Microsoft Sans Serif"/>
              </a:rPr>
              <a:t>Understand</a:t>
            </a:r>
            <a:r>
              <a:rPr sz="3192" spc="-176" dirty="0">
                <a:latin typeface="Microsoft Sans Serif"/>
                <a:cs typeface="Microsoft Sans Serif"/>
              </a:rPr>
              <a:t> </a:t>
            </a:r>
            <a:r>
              <a:rPr sz="3192" spc="-112" dirty="0">
                <a:latin typeface="Microsoft Sans Serif"/>
                <a:cs typeface="Microsoft Sans Serif"/>
              </a:rPr>
              <a:t>how</a:t>
            </a:r>
            <a:r>
              <a:rPr sz="3192" spc="-181" dirty="0">
                <a:latin typeface="Microsoft Sans Serif"/>
                <a:cs typeface="Microsoft Sans Serif"/>
              </a:rPr>
              <a:t> </a:t>
            </a:r>
            <a:r>
              <a:rPr sz="3192" spc="-53" dirty="0">
                <a:latin typeface="Microsoft Sans Serif"/>
                <a:cs typeface="Microsoft Sans Serif"/>
              </a:rPr>
              <a:t>to</a:t>
            </a:r>
            <a:r>
              <a:rPr sz="3192" spc="-176" dirty="0">
                <a:latin typeface="Microsoft Sans Serif"/>
                <a:cs typeface="Microsoft Sans Serif"/>
              </a:rPr>
              <a:t> </a:t>
            </a:r>
            <a:r>
              <a:rPr sz="3192" spc="-112" dirty="0">
                <a:latin typeface="Microsoft Sans Serif"/>
                <a:cs typeface="Microsoft Sans Serif"/>
              </a:rPr>
              <a:t>determine</a:t>
            </a:r>
            <a:r>
              <a:rPr sz="3192" spc="-176" dirty="0">
                <a:latin typeface="Microsoft Sans Serif"/>
                <a:cs typeface="Microsoft Sans Serif"/>
              </a:rPr>
              <a:t> </a:t>
            </a:r>
            <a:r>
              <a:rPr sz="3192" spc="-101" dirty="0">
                <a:latin typeface="Microsoft Sans Serif"/>
                <a:cs typeface="Microsoft Sans Serif"/>
              </a:rPr>
              <a:t>countable</a:t>
            </a:r>
            <a:r>
              <a:rPr sz="3192" spc="-181" dirty="0">
                <a:latin typeface="Microsoft Sans Serif"/>
                <a:cs typeface="Microsoft Sans Serif"/>
              </a:rPr>
              <a:t> </a:t>
            </a:r>
            <a:r>
              <a:rPr sz="3192" spc="-21" dirty="0">
                <a:latin typeface="Microsoft Sans Serif"/>
                <a:cs typeface="Microsoft Sans Serif"/>
              </a:rPr>
              <a:t>vs</a:t>
            </a:r>
            <a:r>
              <a:rPr sz="2926" spc="-21" dirty="0">
                <a:latin typeface="Microsoft Sans Serif"/>
                <a:cs typeface="Microsoft Sans Serif"/>
              </a:rPr>
              <a:t>.</a:t>
            </a:r>
            <a:r>
              <a:rPr sz="2926" spc="-192" dirty="0">
                <a:latin typeface="Microsoft Sans Serif"/>
                <a:cs typeface="Microsoft Sans Serif"/>
              </a:rPr>
              <a:t> </a:t>
            </a:r>
            <a:r>
              <a:rPr sz="3192" spc="-53" dirty="0">
                <a:latin typeface="Microsoft Sans Serif"/>
                <a:cs typeface="Microsoft Sans Serif"/>
              </a:rPr>
              <a:t>exempt </a:t>
            </a:r>
            <a:r>
              <a:rPr sz="3192" spc="-117" dirty="0">
                <a:latin typeface="Microsoft Sans Serif"/>
                <a:cs typeface="Microsoft Sans Serif"/>
              </a:rPr>
              <a:t>assets</a:t>
            </a:r>
            <a:r>
              <a:rPr sz="3192" spc="-192" dirty="0">
                <a:latin typeface="Microsoft Sans Serif"/>
                <a:cs typeface="Microsoft Sans Serif"/>
              </a:rPr>
              <a:t> </a:t>
            </a:r>
            <a:r>
              <a:rPr sz="3192" spc="-11" dirty="0">
                <a:latin typeface="Microsoft Sans Serif"/>
                <a:cs typeface="Microsoft Sans Serif"/>
              </a:rPr>
              <a:t>for</a:t>
            </a:r>
            <a:r>
              <a:rPr sz="3192" spc="-186" dirty="0">
                <a:latin typeface="Microsoft Sans Serif"/>
                <a:cs typeface="Microsoft Sans Serif"/>
              </a:rPr>
              <a:t> </a:t>
            </a:r>
            <a:r>
              <a:rPr sz="3192" spc="-11" dirty="0">
                <a:latin typeface="Microsoft Sans Serif"/>
                <a:cs typeface="Microsoft Sans Serif"/>
              </a:rPr>
              <a:t>spouses</a:t>
            </a:r>
            <a:r>
              <a:rPr sz="2926" spc="-11" dirty="0">
                <a:latin typeface="Microsoft Sans Serif"/>
                <a:cs typeface="Microsoft Sans Serif"/>
              </a:rPr>
              <a:t>.</a:t>
            </a:r>
            <a:endParaRPr sz="2926" dirty="0">
              <a:latin typeface="Microsoft Sans Serif"/>
              <a:cs typeface="Microsoft Sans Serif"/>
            </a:endParaRPr>
          </a:p>
          <a:p>
            <a:pPr marL="499974" marR="1210071" indent="-486461">
              <a:lnSpc>
                <a:spcPct val="77100"/>
              </a:lnSpc>
              <a:spcBef>
                <a:spcPts val="633"/>
              </a:spcBef>
              <a:buFont typeface="Arial" panose="020B0604020202020204" pitchFamily="34" charset="0"/>
              <a:buChar char="•"/>
            </a:pPr>
            <a:r>
              <a:rPr sz="3192" spc="-112" dirty="0">
                <a:latin typeface="Microsoft Sans Serif"/>
                <a:cs typeface="Microsoft Sans Serif"/>
              </a:rPr>
              <a:t>Master</a:t>
            </a:r>
            <a:r>
              <a:rPr sz="3192" spc="-181" dirty="0">
                <a:latin typeface="Microsoft Sans Serif"/>
                <a:cs typeface="Microsoft Sans Serif"/>
              </a:rPr>
              <a:t> </a:t>
            </a:r>
            <a:r>
              <a:rPr sz="3192" spc="-64" dirty="0">
                <a:latin typeface="Microsoft Sans Serif"/>
                <a:cs typeface="Microsoft Sans Serif"/>
              </a:rPr>
              <a:t>spend</a:t>
            </a:r>
            <a:r>
              <a:rPr sz="2926" spc="-64" dirty="0">
                <a:latin typeface="Microsoft Sans Serif"/>
                <a:cs typeface="Microsoft Sans Serif"/>
              </a:rPr>
              <a:t>-</a:t>
            </a:r>
            <a:r>
              <a:rPr sz="3192" spc="-112" dirty="0">
                <a:latin typeface="Microsoft Sans Serif"/>
                <a:cs typeface="Microsoft Sans Serif"/>
              </a:rPr>
              <a:t>down</a:t>
            </a:r>
            <a:r>
              <a:rPr sz="3192" spc="-176" dirty="0">
                <a:latin typeface="Microsoft Sans Serif"/>
                <a:cs typeface="Microsoft Sans Serif"/>
              </a:rPr>
              <a:t> </a:t>
            </a:r>
            <a:r>
              <a:rPr sz="3192" spc="-85" dirty="0">
                <a:latin typeface="Microsoft Sans Serif"/>
                <a:cs typeface="Microsoft Sans Serif"/>
              </a:rPr>
              <a:t>strategies</a:t>
            </a:r>
            <a:r>
              <a:rPr sz="3192" spc="-176" dirty="0">
                <a:latin typeface="Microsoft Sans Serif"/>
                <a:cs typeface="Microsoft Sans Serif"/>
              </a:rPr>
              <a:t> </a:t>
            </a:r>
            <a:r>
              <a:rPr sz="3192" spc="-53" dirty="0">
                <a:latin typeface="Microsoft Sans Serif"/>
                <a:cs typeface="Microsoft Sans Serif"/>
              </a:rPr>
              <a:t>to</a:t>
            </a:r>
            <a:r>
              <a:rPr sz="3192" spc="-176" dirty="0">
                <a:latin typeface="Microsoft Sans Serif"/>
                <a:cs typeface="Microsoft Sans Serif"/>
              </a:rPr>
              <a:t> </a:t>
            </a:r>
            <a:r>
              <a:rPr sz="3192" spc="-48" dirty="0">
                <a:latin typeface="Microsoft Sans Serif"/>
                <a:cs typeface="Microsoft Sans Serif"/>
              </a:rPr>
              <a:t>qualify</a:t>
            </a:r>
            <a:r>
              <a:rPr sz="3192" spc="-181" dirty="0">
                <a:latin typeface="Microsoft Sans Serif"/>
                <a:cs typeface="Microsoft Sans Serif"/>
              </a:rPr>
              <a:t> </a:t>
            </a:r>
            <a:r>
              <a:rPr sz="3192" spc="-27" dirty="0">
                <a:latin typeface="Microsoft Sans Serif"/>
                <a:cs typeface="Microsoft Sans Serif"/>
              </a:rPr>
              <a:t>the </a:t>
            </a:r>
            <a:r>
              <a:rPr sz="3192" spc="-69" dirty="0">
                <a:latin typeface="Microsoft Sans Serif"/>
                <a:cs typeface="Microsoft Sans Serif"/>
              </a:rPr>
              <a:t>institutionalized</a:t>
            </a:r>
            <a:r>
              <a:rPr sz="3192" spc="-106" dirty="0">
                <a:latin typeface="Microsoft Sans Serif"/>
                <a:cs typeface="Microsoft Sans Serif"/>
              </a:rPr>
              <a:t> </a:t>
            </a:r>
            <a:r>
              <a:rPr sz="3192" spc="-11" dirty="0">
                <a:latin typeface="Microsoft Sans Serif"/>
                <a:cs typeface="Microsoft Sans Serif"/>
              </a:rPr>
              <a:t>spouse</a:t>
            </a:r>
            <a:r>
              <a:rPr sz="2926" spc="-11" dirty="0">
                <a:latin typeface="Microsoft Sans Serif"/>
                <a:cs typeface="Microsoft Sans Serif"/>
              </a:rPr>
              <a:t>.</a:t>
            </a:r>
            <a:endParaRPr sz="2926"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037" y="350963"/>
            <a:ext cx="4544103" cy="1295280"/>
          </a:xfrm>
          <a:prstGeom prst="rect">
            <a:avLst/>
          </a:prstGeom>
        </p:spPr>
        <p:txBody>
          <a:bodyPr vert="horz" wrap="square" lIns="0" tIns="107431" rIns="0" bIns="0" rtlCol="0" anchor="ctr">
            <a:spAutoFit/>
          </a:bodyPr>
          <a:lstStyle/>
          <a:p>
            <a:pPr marL="13513" marR="132425">
              <a:lnSpc>
                <a:spcPct val="79700"/>
              </a:lnSpc>
              <a:spcBef>
                <a:spcPts val="846"/>
              </a:spcBef>
            </a:pPr>
            <a:r>
              <a:rPr sz="3086" dirty="0"/>
              <a:t>What</a:t>
            </a:r>
            <a:r>
              <a:rPr sz="3086" spc="-266" dirty="0"/>
              <a:t> </a:t>
            </a:r>
            <a:r>
              <a:rPr sz="3086" spc="53" dirty="0"/>
              <a:t>is</a:t>
            </a:r>
            <a:r>
              <a:rPr sz="3086" spc="-261" dirty="0"/>
              <a:t> </a:t>
            </a:r>
            <a:r>
              <a:rPr sz="3086" spc="-27" dirty="0"/>
              <a:t>the </a:t>
            </a:r>
            <a:r>
              <a:rPr sz="3086" dirty="0"/>
              <a:t>Community</a:t>
            </a:r>
            <a:r>
              <a:rPr sz="3086" spc="-176" dirty="0"/>
              <a:t> </a:t>
            </a:r>
            <a:r>
              <a:rPr sz="3086" spc="-53" dirty="0"/>
              <a:t>Spouse</a:t>
            </a:r>
            <a:r>
              <a:rPr lang="en-US" sz="3086" dirty="0"/>
              <a:t> </a:t>
            </a:r>
            <a:r>
              <a:rPr sz="3086" spc="-85" dirty="0"/>
              <a:t>Resource</a:t>
            </a:r>
            <a:r>
              <a:rPr sz="3086" spc="-217" dirty="0"/>
              <a:t> </a:t>
            </a:r>
            <a:r>
              <a:rPr sz="3086" spc="-11" dirty="0"/>
              <a:t>Allowance</a:t>
            </a:r>
            <a:endParaRPr sz="3086" dirty="0"/>
          </a:p>
          <a:p>
            <a:pPr marL="13513">
              <a:lnSpc>
                <a:spcPts val="3288"/>
              </a:lnSpc>
            </a:pPr>
            <a:r>
              <a:rPr sz="2926" spc="112" dirty="0"/>
              <a:t> </a:t>
            </a:r>
            <a:r>
              <a:rPr sz="3086" spc="-160" dirty="0"/>
              <a:t>CSRA</a:t>
            </a:r>
            <a:r>
              <a:rPr sz="2926" spc="106" dirty="0"/>
              <a:t> </a:t>
            </a:r>
            <a:r>
              <a:rPr sz="2926" spc="-53" dirty="0"/>
              <a:t>?</a:t>
            </a:r>
            <a:endParaRPr sz="2926" dirty="0"/>
          </a:p>
        </p:txBody>
      </p:sp>
      <p:sp>
        <p:nvSpPr>
          <p:cNvPr id="3" name="object 3"/>
          <p:cNvSpPr txBox="1"/>
          <p:nvPr/>
        </p:nvSpPr>
        <p:spPr>
          <a:xfrm>
            <a:off x="404037" y="1715148"/>
            <a:ext cx="5422605" cy="4396909"/>
          </a:xfrm>
          <a:prstGeom prst="rect">
            <a:avLst/>
          </a:prstGeom>
        </p:spPr>
        <p:txBody>
          <a:bodyPr vert="horz" wrap="square" lIns="0" tIns="77026" rIns="0" bIns="0" rtlCol="0">
            <a:spAutoFit/>
          </a:bodyPr>
          <a:lstStyle/>
          <a:p>
            <a:pPr marL="13513" marR="21620">
              <a:spcBef>
                <a:spcPts val="606"/>
              </a:spcBef>
            </a:pPr>
            <a:r>
              <a:rPr sz="2400" dirty="0">
                <a:latin typeface="Microsoft Sans Serif"/>
                <a:cs typeface="Microsoft Sans Serif"/>
              </a:rPr>
              <a:t>How Much Can the Healthy Spouse Keep</a:t>
            </a:r>
            <a:r>
              <a:rPr sz="2400" dirty="0">
                <a:latin typeface="Verdana"/>
                <a:cs typeface="Verdana"/>
              </a:rPr>
              <a:t>?</a:t>
            </a:r>
          </a:p>
          <a:p>
            <a:pPr marL="13513">
              <a:spcBef>
                <a:spcPts val="1224"/>
              </a:spcBef>
            </a:pPr>
            <a:r>
              <a:rPr sz="2400" dirty="0">
                <a:latin typeface="Microsoft Sans Serif"/>
                <a:cs typeface="Microsoft Sans Serif"/>
              </a:rPr>
              <a:t>CSRA Rules </a:t>
            </a:r>
            <a:r>
              <a:rPr lang="en-US" sz="2400" dirty="0">
                <a:latin typeface="Microsoft Sans Serif"/>
                <a:cs typeface="Microsoft Sans Serif"/>
              </a:rPr>
              <a:t>(</a:t>
            </a:r>
            <a:r>
              <a:rPr sz="2400" dirty="0">
                <a:latin typeface="Microsoft Sans Serif"/>
                <a:cs typeface="Microsoft Sans Serif"/>
              </a:rPr>
              <a:t>2025 Limits):</a:t>
            </a:r>
          </a:p>
          <a:p>
            <a:pPr marL="13513">
              <a:spcBef>
                <a:spcPts val="176"/>
              </a:spcBef>
            </a:pPr>
            <a:r>
              <a:rPr sz="2400" dirty="0">
                <a:latin typeface="Segoe UI Symbol"/>
                <a:cs typeface="Segoe UI Symbol"/>
              </a:rPr>
              <a:t>✔ </a:t>
            </a:r>
            <a:r>
              <a:rPr sz="2400" dirty="0">
                <a:latin typeface="Microsoft Sans Serif"/>
                <a:cs typeface="Microsoft Sans Serif"/>
              </a:rPr>
              <a:t>Minimum CSRA $31,584</a:t>
            </a:r>
          </a:p>
          <a:p>
            <a:pPr marL="13513">
              <a:spcBef>
                <a:spcPts val="176"/>
              </a:spcBef>
            </a:pPr>
            <a:r>
              <a:rPr sz="2400" dirty="0">
                <a:latin typeface="Segoe UI Symbol"/>
                <a:cs typeface="Segoe UI Symbol"/>
              </a:rPr>
              <a:t>✔ </a:t>
            </a:r>
            <a:r>
              <a:rPr sz="2400" dirty="0">
                <a:latin typeface="Microsoft Sans Serif"/>
                <a:cs typeface="Microsoft Sans Serif"/>
              </a:rPr>
              <a:t>Maximum CSRA $157,920</a:t>
            </a:r>
          </a:p>
          <a:p>
            <a:pPr marL="13513">
              <a:spcBef>
                <a:spcPts val="176"/>
              </a:spcBef>
            </a:pPr>
            <a:r>
              <a:rPr sz="2400" dirty="0">
                <a:latin typeface="Segoe UI Symbol"/>
                <a:cs typeface="Segoe UI Symbol"/>
              </a:rPr>
              <a:t>✔ </a:t>
            </a:r>
            <a:r>
              <a:rPr sz="2400" dirty="0">
                <a:latin typeface="Microsoft Sans Serif"/>
                <a:cs typeface="Microsoft Sans Serif"/>
              </a:rPr>
              <a:t>If the coupleʼs total assets are below the</a:t>
            </a:r>
            <a:r>
              <a:rPr lang="en-US" sz="2400" dirty="0">
                <a:latin typeface="Microsoft Sans Serif"/>
                <a:cs typeface="Microsoft Sans Serif"/>
              </a:rPr>
              <a:t> </a:t>
            </a:r>
            <a:r>
              <a:rPr sz="2400" dirty="0">
                <a:latin typeface="Microsoft Sans Serif"/>
                <a:cs typeface="Microsoft Sans Serif"/>
              </a:rPr>
              <a:t>minimum, the community spouse keeps everything.</a:t>
            </a:r>
          </a:p>
          <a:p>
            <a:pPr marL="13513">
              <a:spcBef>
                <a:spcPts val="176"/>
              </a:spcBef>
            </a:pPr>
            <a:r>
              <a:rPr sz="2400" dirty="0">
                <a:latin typeface="Segoe UI Symbol"/>
                <a:cs typeface="Segoe UI Symbol"/>
              </a:rPr>
              <a:t>✔ </a:t>
            </a:r>
            <a:r>
              <a:rPr sz="2400" dirty="0">
                <a:latin typeface="Microsoft Sans Serif"/>
                <a:cs typeface="Microsoft Sans Serif"/>
              </a:rPr>
              <a:t>If assets are above the minimum, the</a:t>
            </a:r>
            <a:r>
              <a:rPr lang="en-US" sz="2400" dirty="0">
                <a:latin typeface="Microsoft Sans Serif"/>
                <a:cs typeface="Microsoft Sans Serif"/>
              </a:rPr>
              <a:t> </a:t>
            </a:r>
            <a:r>
              <a:rPr sz="2400" dirty="0">
                <a:latin typeface="Microsoft Sans Serif"/>
                <a:cs typeface="Microsoft Sans Serif"/>
              </a:rPr>
              <a:t>community spouse keeps half—up to the maximum CSRA.</a:t>
            </a:r>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77790" y="6314677"/>
            <a:ext cx="299995" cy="192360"/>
          </a:xfrm>
          <a:prstGeom prst="rect">
            <a:avLst/>
          </a:prstGeom>
        </p:spPr>
        <p:txBody>
          <a:bodyPr vert="horz" wrap="square" lIns="0" tIns="0" rIns="0" bIns="0" rtlCol="0">
            <a:spAutoFit/>
          </a:bodyPr>
          <a:lstStyle/>
          <a:p>
            <a:pPr marL="13513">
              <a:lnSpc>
                <a:spcPts val="1548"/>
              </a:lnSpc>
            </a:pPr>
            <a:r>
              <a:rPr sz="1383" spc="-48" dirty="0">
                <a:latin typeface="Microsoft Sans Serif"/>
                <a:cs typeface="Microsoft Sans Serif"/>
              </a:rPr>
              <a:t>148</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6574" y="700938"/>
            <a:ext cx="3568863" cy="1559745"/>
          </a:xfrm>
          <a:prstGeom prst="rect">
            <a:avLst/>
          </a:prstGeom>
        </p:spPr>
        <p:txBody>
          <a:bodyPr vert="horz" wrap="square" lIns="0" tIns="119593" rIns="0" bIns="0" rtlCol="0" anchor="ctr">
            <a:spAutoFit/>
          </a:bodyPr>
          <a:lstStyle/>
          <a:p>
            <a:pPr marL="13513" marR="5405">
              <a:lnSpc>
                <a:spcPts val="3671"/>
              </a:lnSpc>
              <a:spcBef>
                <a:spcPts val="942"/>
              </a:spcBef>
            </a:pPr>
            <a:r>
              <a:rPr sz="3777" dirty="0"/>
              <a:t>Medicaid</a:t>
            </a:r>
            <a:r>
              <a:rPr lang="en-US" sz="3777" dirty="0"/>
              <a:t> </a:t>
            </a:r>
            <a:r>
              <a:rPr sz="3777" dirty="0"/>
              <a:t>Income Rules for Married Couples</a:t>
            </a:r>
          </a:p>
        </p:txBody>
      </p:sp>
      <p:sp>
        <p:nvSpPr>
          <p:cNvPr id="3" name="object 3"/>
          <p:cNvSpPr txBox="1"/>
          <p:nvPr/>
        </p:nvSpPr>
        <p:spPr>
          <a:xfrm>
            <a:off x="623114" y="2345632"/>
            <a:ext cx="4949011" cy="3054076"/>
          </a:xfrm>
          <a:prstGeom prst="rect">
            <a:avLst/>
          </a:prstGeom>
        </p:spPr>
        <p:txBody>
          <a:bodyPr vert="horz" wrap="square" lIns="0" tIns="106079" rIns="0" bIns="0" rtlCol="0">
            <a:spAutoFit/>
          </a:bodyPr>
          <a:lstStyle/>
          <a:p>
            <a:pPr marL="378358" marR="113508" indent="-364846">
              <a:lnSpc>
                <a:spcPct val="76800"/>
              </a:lnSpc>
              <a:spcBef>
                <a:spcPts val="835"/>
              </a:spcBef>
              <a:buFont typeface="Arial" panose="020B0604020202020204" pitchFamily="34" charset="0"/>
              <a:buChar char="•"/>
            </a:pPr>
            <a:r>
              <a:rPr sz="2554" dirty="0">
                <a:latin typeface="Microsoft Sans Serif"/>
                <a:cs typeface="Microsoft Sans Serif"/>
              </a:rPr>
              <a:t>Understand Spousal Impoverishment Rules </a:t>
            </a:r>
            <a:r>
              <a:rPr sz="2341" dirty="0">
                <a:latin typeface="Microsoft Sans Serif"/>
                <a:cs typeface="Microsoft Sans Serif"/>
              </a:rPr>
              <a:t>&amp; </a:t>
            </a:r>
            <a:r>
              <a:rPr sz="2554" dirty="0">
                <a:latin typeface="Microsoft Sans Serif"/>
                <a:cs typeface="Microsoft Sans Serif"/>
              </a:rPr>
              <a:t>How They Protect Families</a:t>
            </a:r>
            <a:r>
              <a:rPr sz="2341" dirty="0">
                <a:latin typeface="Microsoft Sans Serif"/>
                <a:cs typeface="Microsoft Sans Serif"/>
              </a:rPr>
              <a:t>.</a:t>
            </a:r>
          </a:p>
          <a:p>
            <a:pPr marL="378358" indent="-364846">
              <a:lnSpc>
                <a:spcPts val="2617"/>
              </a:lnSpc>
              <a:buFont typeface="Arial" panose="020B0604020202020204" pitchFamily="34" charset="0"/>
              <a:buChar char="•"/>
            </a:pPr>
            <a:r>
              <a:rPr sz="2554" dirty="0">
                <a:latin typeface="Microsoft Sans Serif"/>
                <a:cs typeface="Microsoft Sans Serif"/>
              </a:rPr>
              <a:t>Learn How the</a:t>
            </a:r>
            <a:r>
              <a:rPr lang="en-US" sz="2554" dirty="0">
                <a:latin typeface="Microsoft Sans Serif"/>
                <a:cs typeface="Microsoft Sans Serif"/>
              </a:rPr>
              <a:t> </a:t>
            </a:r>
            <a:r>
              <a:rPr sz="2554" dirty="0">
                <a:latin typeface="Microsoft Sans Serif"/>
                <a:cs typeface="Microsoft Sans Serif"/>
              </a:rPr>
              <a:t>Community Spouse Can Retain Income</a:t>
            </a:r>
            <a:r>
              <a:rPr sz="2341" dirty="0">
                <a:latin typeface="Microsoft Sans Serif"/>
                <a:cs typeface="Microsoft Sans Serif"/>
              </a:rPr>
              <a:t> </a:t>
            </a:r>
            <a:r>
              <a:rPr sz="2554" dirty="0">
                <a:latin typeface="Microsoft Sans Serif"/>
                <a:cs typeface="Microsoft Sans Serif"/>
              </a:rPr>
              <a:t>MMMNA</a:t>
            </a:r>
            <a:r>
              <a:rPr sz="2341" dirty="0">
                <a:latin typeface="Microsoft Sans Serif"/>
                <a:cs typeface="Microsoft Sans Serif"/>
              </a:rPr>
              <a:t> .</a:t>
            </a:r>
          </a:p>
          <a:p>
            <a:pPr marL="378358" indent="-364846">
              <a:lnSpc>
                <a:spcPts val="2697"/>
              </a:lnSpc>
              <a:buFont typeface="Arial" panose="020B0604020202020204" pitchFamily="34" charset="0"/>
              <a:buChar char="•"/>
            </a:pPr>
            <a:r>
              <a:rPr sz="2554" dirty="0">
                <a:latin typeface="Microsoft Sans Serif"/>
                <a:cs typeface="Microsoft Sans Serif"/>
              </a:rPr>
              <a:t>Master Income Diversion</a:t>
            </a:r>
            <a:r>
              <a:rPr lang="en-US" sz="2554" dirty="0">
                <a:latin typeface="Microsoft Sans Serif"/>
                <a:cs typeface="Microsoft Sans Serif"/>
              </a:rPr>
              <a:t> </a:t>
            </a:r>
            <a:r>
              <a:rPr sz="2554" dirty="0">
                <a:latin typeface="Microsoft Sans Serif"/>
                <a:cs typeface="Microsoft Sans Serif"/>
              </a:rPr>
              <a:t>Strategies </a:t>
            </a:r>
            <a:r>
              <a:rPr sz="2341" dirty="0">
                <a:latin typeface="Microsoft Sans Serif"/>
                <a:cs typeface="Microsoft Sans Serif"/>
              </a:rPr>
              <a:t>&amp; </a:t>
            </a:r>
            <a:r>
              <a:rPr sz="2554" dirty="0">
                <a:latin typeface="Microsoft Sans Serif"/>
                <a:cs typeface="Microsoft Sans Serif"/>
              </a:rPr>
              <a:t>How to Use Additional Assets</a:t>
            </a:r>
            <a:r>
              <a:rPr sz="2341" dirty="0">
                <a:latin typeface="Microsoft Sans Serif"/>
                <a:cs typeface="Microsoft Sans Serif"/>
              </a:rPr>
              <a:t>.</a:t>
            </a:r>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95487" y="6283182"/>
            <a:ext cx="229726" cy="229872"/>
          </a:xfrm>
          <a:prstGeom prst="rect">
            <a:avLst/>
          </a:prstGeom>
        </p:spPr>
        <p:txBody>
          <a:bodyPr vert="horz" wrap="square" lIns="0" tIns="16892" rIns="0" bIns="0" rtlCol="0">
            <a:spAutoFit/>
          </a:bodyPr>
          <a:lstStyle/>
          <a:p>
            <a:pPr marL="13513">
              <a:spcBef>
                <a:spcPts val="133"/>
              </a:spcBef>
            </a:pPr>
            <a:r>
              <a:rPr sz="1383" spc="-27" dirty="0">
                <a:latin typeface="Microsoft Sans Serif"/>
                <a:cs typeface="Microsoft Sans Serif"/>
              </a:rPr>
              <a:t>39</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3949" y="444428"/>
            <a:ext cx="4621549" cy="5591276"/>
          </a:xfrm>
          <a:prstGeom prst="rect">
            <a:avLst/>
          </a:prstGeom>
        </p:spPr>
        <p:txBody>
          <a:bodyPr vert="horz" wrap="square" lIns="0" tIns="127700" rIns="0" bIns="0" rtlCol="0" anchor="ctr">
            <a:spAutoFit/>
          </a:bodyPr>
          <a:lstStyle/>
          <a:p>
            <a:pPr marL="13513" marR="1735718">
              <a:lnSpc>
                <a:spcPct val="77100"/>
              </a:lnSpc>
              <a:spcBef>
                <a:spcPts val="1004"/>
              </a:spcBef>
            </a:pPr>
            <a:r>
              <a:rPr sz="3192" dirty="0"/>
              <a:t>Key State</a:t>
            </a:r>
            <a:r>
              <a:rPr lang="en-US" sz="3192" dirty="0"/>
              <a:t> </a:t>
            </a:r>
            <a:r>
              <a:rPr sz="3192" dirty="0"/>
              <a:t>Variations</a:t>
            </a:r>
            <a:r>
              <a:rPr sz="2926" dirty="0"/>
              <a:t>:</a:t>
            </a:r>
            <a:br>
              <a:rPr lang="en-US" sz="2926" dirty="0"/>
            </a:br>
            <a:endParaRPr sz="2926" dirty="0">
              <a:latin typeface="Segoe UI Symbol"/>
              <a:cs typeface="Segoe UI Symbol"/>
            </a:endParaRPr>
          </a:p>
          <a:p>
            <a:pPr marL="13513">
              <a:lnSpc>
                <a:spcPts val="3447"/>
              </a:lnSpc>
              <a:spcBef>
                <a:spcPts val="101"/>
              </a:spcBef>
            </a:pPr>
            <a:r>
              <a:rPr sz="3245" dirty="0"/>
              <a:t>Some states</a:t>
            </a:r>
            <a:r>
              <a:rPr lang="en-US" sz="3245" dirty="0">
                <a:latin typeface="Segoe UI Symbol"/>
              </a:rPr>
              <a:t> </a:t>
            </a:r>
            <a:r>
              <a:rPr sz="3192" dirty="0"/>
              <a:t>automatically allow the maximum CSRA</a:t>
            </a:r>
            <a:r>
              <a:rPr sz="2926" dirty="0"/>
              <a:t>.</a:t>
            </a:r>
            <a:br>
              <a:rPr lang="en-US" sz="2926" dirty="0"/>
            </a:br>
            <a:br>
              <a:rPr lang="en-US" sz="2926" dirty="0"/>
            </a:br>
            <a:r>
              <a:rPr lang="en-US" sz="3200" dirty="0">
                <a:latin typeface="Microsoft Sans Serif"/>
                <a:cs typeface="Microsoft Sans Serif"/>
              </a:rPr>
              <a:t>Others </a:t>
            </a:r>
            <a:r>
              <a:rPr lang="en-US" sz="2800" dirty="0">
                <a:latin typeface="Microsoft Sans Serif"/>
                <a:cs typeface="Microsoft Sans Serif"/>
              </a:rPr>
              <a:t>require asset division (</a:t>
            </a:r>
            <a:r>
              <a:rPr lang="en-US" sz="3200" dirty="0">
                <a:latin typeface="Microsoft Sans Serif"/>
                <a:cs typeface="Microsoft Sans Serif"/>
              </a:rPr>
              <a:t>countable assets divided in half</a:t>
            </a:r>
            <a:r>
              <a:rPr lang="en-US" sz="2800" dirty="0">
                <a:latin typeface="Microsoft Sans Serif"/>
                <a:cs typeface="Microsoft Sans Serif"/>
              </a:rPr>
              <a:t>, </a:t>
            </a:r>
            <a:r>
              <a:rPr lang="en-US" sz="3200" dirty="0">
                <a:latin typeface="Microsoft Sans Serif"/>
                <a:cs typeface="Microsoft Sans Serif"/>
              </a:rPr>
              <a:t>subject to the cap</a:t>
            </a:r>
            <a:r>
              <a:rPr lang="en-US" sz="2800" dirty="0">
                <a:latin typeface="Microsoft Sans Serif"/>
                <a:cs typeface="Microsoft Sans Serif"/>
              </a:rPr>
              <a:t>).</a:t>
            </a:r>
            <a:br>
              <a:rPr lang="en-US" sz="2800" dirty="0">
                <a:latin typeface="Microsoft Sans Serif"/>
                <a:cs typeface="Microsoft Sans Serif"/>
              </a:rPr>
            </a:br>
            <a:br>
              <a:rPr lang="en-US" sz="2800" dirty="0">
                <a:latin typeface="Microsoft Sans Serif"/>
                <a:cs typeface="Microsoft Sans Serif"/>
              </a:rPr>
            </a:br>
            <a:r>
              <a:rPr lang="en-US" sz="2800" dirty="0">
                <a:latin typeface="Microsoft Sans Serif"/>
                <a:cs typeface="Microsoft Sans Serif"/>
              </a:rPr>
              <a:t>Always check state-specific Medicaid rules.</a:t>
            </a:r>
            <a:endParaRPr sz="2926" dirty="0"/>
          </a:p>
        </p:txBody>
      </p:sp>
      <p:pic>
        <p:nvPicPr>
          <p:cNvPr id="4" name="object 4"/>
          <p:cNvPicPr/>
          <p:nvPr/>
        </p:nvPicPr>
        <p:blipFill>
          <a:blip r:embed="rId2" cstate="print"/>
          <a:stretch>
            <a:fillRect/>
          </a:stretch>
        </p:blipFill>
        <p:spPr>
          <a:xfrm>
            <a:off x="623114" y="0"/>
            <a:ext cx="5472886" cy="6841107"/>
          </a:xfrm>
          <a:prstGeom prst="rect">
            <a:avLst/>
          </a:prstGeom>
        </p:spPr>
      </p:pic>
      <p:sp>
        <p:nvSpPr>
          <p:cNvPr id="5" name="object 5"/>
          <p:cNvSpPr txBox="1"/>
          <p:nvPr/>
        </p:nvSpPr>
        <p:spPr>
          <a:xfrm>
            <a:off x="8614053" y="6283182"/>
            <a:ext cx="300671" cy="229872"/>
          </a:xfrm>
          <a:prstGeom prst="rect">
            <a:avLst/>
          </a:prstGeom>
        </p:spPr>
        <p:txBody>
          <a:bodyPr vert="horz" wrap="square" lIns="0" tIns="16892" rIns="0" bIns="0" rtlCol="0">
            <a:spAutoFit/>
          </a:bodyPr>
          <a:lstStyle/>
          <a:p>
            <a:pPr marL="13513">
              <a:spcBef>
                <a:spcPts val="133"/>
              </a:spcBef>
            </a:pPr>
            <a:r>
              <a:rPr sz="1383" spc="-43" dirty="0">
                <a:latin typeface="Microsoft Sans Serif"/>
                <a:cs typeface="Microsoft Sans Serif"/>
              </a:rPr>
              <a:t>149</a:t>
            </a:r>
            <a:endParaRPr sz="1383">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21</a:t>
            </a:fld>
            <a:endParaRPr spc="-27" dirty="0"/>
          </a:p>
        </p:txBody>
      </p:sp>
      <p:sp>
        <p:nvSpPr>
          <p:cNvPr id="2" name="object 2"/>
          <p:cNvSpPr txBox="1">
            <a:spLocks noGrp="1"/>
          </p:cNvSpPr>
          <p:nvPr>
            <p:ph type="title"/>
          </p:nvPr>
        </p:nvSpPr>
        <p:spPr>
          <a:xfrm>
            <a:off x="1426574" y="778549"/>
            <a:ext cx="8916751" cy="690753"/>
          </a:xfrm>
          <a:prstGeom prst="rect">
            <a:avLst/>
          </a:prstGeom>
        </p:spPr>
        <p:txBody>
          <a:bodyPr vert="horz" wrap="square" lIns="0" tIns="13513" rIns="0" bIns="0" rtlCol="0" anchor="ctr">
            <a:spAutoFit/>
          </a:bodyPr>
          <a:lstStyle/>
          <a:p>
            <a:pPr marL="13513">
              <a:lnSpc>
                <a:spcPct val="100000"/>
              </a:lnSpc>
              <a:spcBef>
                <a:spcPts val="106"/>
              </a:spcBef>
            </a:pPr>
            <a:r>
              <a:rPr dirty="0"/>
              <a:t>How to Calculate the CSRA</a:t>
            </a:r>
          </a:p>
        </p:txBody>
      </p:sp>
      <p:sp>
        <p:nvSpPr>
          <p:cNvPr id="3" name="object 3"/>
          <p:cNvSpPr txBox="1"/>
          <p:nvPr/>
        </p:nvSpPr>
        <p:spPr>
          <a:xfrm>
            <a:off x="1426573" y="1493648"/>
            <a:ext cx="8655944" cy="1069739"/>
          </a:xfrm>
          <a:prstGeom prst="rect">
            <a:avLst/>
          </a:prstGeom>
        </p:spPr>
        <p:txBody>
          <a:bodyPr vert="horz" wrap="square" lIns="0" tIns="119593" rIns="0" bIns="0" rtlCol="0">
            <a:spAutoFit/>
          </a:bodyPr>
          <a:lstStyle/>
          <a:p>
            <a:pPr marL="13513" marR="5405">
              <a:lnSpc>
                <a:spcPts val="3671"/>
              </a:lnSpc>
              <a:spcBef>
                <a:spcPts val="942"/>
              </a:spcBef>
            </a:pPr>
            <a:r>
              <a:rPr sz="3777" spc="-64" dirty="0">
                <a:latin typeface="Microsoft Sans Serif"/>
                <a:cs typeface="Microsoft Sans Serif"/>
              </a:rPr>
              <a:t>Determining</a:t>
            </a:r>
            <a:r>
              <a:rPr sz="3777" spc="-186" dirty="0">
                <a:latin typeface="Microsoft Sans Serif"/>
                <a:cs typeface="Microsoft Sans Serif"/>
              </a:rPr>
              <a:t> </a:t>
            </a:r>
            <a:r>
              <a:rPr sz="3777" spc="-80" dirty="0">
                <a:latin typeface="Microsoft Sans Serif"/>
                <a:cs typeface="Microsoft Sans Serif"/>
              </a:rPr>
              <a:t>What</a:t>
            </a:r>
            <a:r>
              <a:rPr sz="3777" spc="-170" dirty="0">
                <a:latin typeface="Microsoft Sans Serif"/>
                <a:cs typeface="Microsoft Sans Serif"/>
              </a:rPr>
              <a:t> </a:t>
            </a:r>
            <a:r>
              <a:rPr sz="3777" dirty="0">
                <a:latin typeface="Microsoft Sans Serif"/>
                <a:cs typeface="Microsoft Sans Serif"/>
              </a:rPr>
              <a:t>the</a:t>
            </a:r>
            <a:r>
              <a:rPr sz="3777" spc="-192" dirty="0">
                <a:latin typeface="Microsoft Sans Serif"/>
                <a:cs typeface="Microsoft Sans Serif"/>
              </a:rPr>
              <a:t> </a:t>
            </a:r>
            <a:r>
              <a:rPr sz="3777" spc="-59" dirty="0">
                <a:latin typeface="Microsoft Sans Serif"/>
                <a:cs typeface="Microsoft Sans Serif"/>
              </a:rPr>
              <a:t>Community</a:t>
            </a:r>
            <a:r>
              <a:rPr sz="3777" spc="-186" dirty="0">
                <a:latin typeface="Microsoft Sans Serif"/>
                <a:cs typeface="Microsoft Sans Serif"/>
              </a:rPr>
              <a:t> </a:t>
            </a:r>
            <a:r>
              <a:rPr sz="3777" spc="-53" dirty="0">
                <a:latin typeface="Microsoft Sans Serif"/>
                <a:cs typeface="Microsoft Sans Serif"/>
              </a:rPr>
              <a:t>Spouse </a:t>
            </a:r>
            <a:r>
              <a:rPr sz="3777" spc="-186" dirty="0">
                <a:latin typeface="Microsoft Sans Serif"/>
                <a:cs typeface="Microsoft Sans Serif"/>
              </a:rPr>
              <a:t>Can</a:t>
            </a:r>
            <a:r>
              <a:rPr sz="3777" spc="-144" dirty="0">
                <a:latin typeface="Microsoft Sans Serif"/>
                <a:cs typeface="Microsoft Sans Serif"/>
              </a:rPr>
              <a:t> </a:t>
            </a:r>
            <a:r>
              <a:rPr sz="3777" spc="-21" dirty="0">
                <a:latin typeface="Microsoft Sans Serif"/>
                <a:cs typeface="Microsoft Sans Serif"/>
              </a:rPr>
              <a:t>Keep</a:t>
            </a:r>
            <a:endParaRPr sz="3777" dirty="0">
              <a:latin typeface="Microsoft Sans Serif"/>
              <a:cs typeface="Microsoft Sans Serif"/>
            </a:endParaRPr>
          </a:p>
        </p:txBody>
      </p:sp>
      <p:sp>
        <p:nvSpPr>
          <p:cNvPr id="4" name="object 4"/>
          <p:cNvSpPr txBox="1"/>
          <p:nvPr/>
        </p:nvSpPr>
        <p:spPr>
          <a:xfrm>
            <a:off x="1231212" y="2694809"/>
            <a:ext cx="4741481" cy="2413844"/>
          </a:xfrm>
          <a:prstGeom prst="rect">
            <a:avLst/>
          </a:prstGeom>
        </p:spPr>
        <p:txBody>
          <a:bodyPr vert="horz" wrap="square" lIns="0" tIns="17567" rIns="0" bIns="0" rtlCol="0">
            <a:spAutoFit/>
          </a:bodyPr>
          <a:lstStyle/>
          <a:p>
            <a:pPr marL="13513">
              <a:spcBef>
                <a:spcPts val="138"/>
              </a:spcBef>
            </a:pPr>
            <a:r>
              <a:rPr sz="2554" b="1" spc="-96" dirty="0">
                <a:latin typeface="Microsoft Sans Serif"/>
                <a:cs typeface="Microsoft Sans Serif"/>
              </a:rPr>
              <a:t>Step</a:t>
            </a:r>
            <a:r>
              <a:rPr sz="2554" b="1" spc="-101" dirty="0">
                <a:latin typeface="Microsoft Sans Serif"/>
                <a:cs typeface="Microsoft Sans Serif"/>
              </a:rPr>
              <a:t> </a:t>
            </a:r>
            <a:r>
              <a:rPr sz="2554" b="1" spc="-309" dirty="0">
                <a:latin typeface="Microsoft Sans Serif"/>
                <a:cs typeface="Microsoft Sans Serif"/>
              </a:rPr>
              <a:t>1</a:t>
            </a:r>
            <a:r>
              <a:rPr sz="2554" b="1" spc="27" dirty="0">
                <a:latin typeface="Microsoft Sans Serif"/>
                <a:cs typeface="Microsoft Sans Serif"/>
              </a:rPr>
              <a:t>  </a:t>
            </a:r>
            <a:r>
              <a:rPr sz="2554" b="1" spc="-27" dirty="0">
                <a:latin typeface="Microsoft Sans Serif"/>
                <a:cs typeface="Microsoft Sans Serif"/>
              </a:rPr>
              <a:t>Identify</a:t>
            </a:r>
            <a:r>
              <a:rPr sz="2554" b="1" spc="-106" dirty="0">
                <a:latin typeface="Microsoft Sans Serif"/>
                <a:cs typeface="Microsoft Sans Serif"/>
              </a:rPr>
              <a:t> </a:t>
            </a:r>
            <a:r>
              <a:rPr sz="2554" b="1" spc="-80" dirty="0">
                <a:latin typeface="Microsoft Sans Serif"/>
                <a:cs typeface="Microsoft Sans Serif"/>
              </a:rPr>
              <a:t>Countable</a:t>
            </a:r>
            <a:r>
              <a:rPr sz="2554" b="1" spc="-101" dirty="0">
                <a:latin typeface="Microsoft Sans Serif"/>
                <a:cs typeface="Microsoft Sans Serif"/>
              </a:rPr>
              <a:t> </a:t>
            </a:r>
            <a:r>
              <a:rPr sz="2554" b="1" spc="-11" dirty="0">
                <a:latin typeface="Microsoft Sans Serif"/>
                <a:cs typeface="Microsoft Sans Serif"/>
              </a:rPr>
              <a:t>Resources</a:t>
            </a:r>
            <a:endParaRPr sz="2554" b="1" dirty="0">
              <a:latin typeface="Microsoft Sans Serif"/>
              <a:cs typeface="Microsoft Sans Serif"/>
            </a:endParaRPr>
          </a:p>
          <a:p>
            <a:pPr marL="378358" marR="5405" indent="-364846">
              <a:lnSpc>
                <a:spcPct val="77100"/>
              </a:lnSpc>
              <a:spcBef>
                <a:spcPts val="606"/>
              </a:spcBef>
              <a:buFont typeface="Arial" panose="020B0604020202020204" pitchFamily="34" charset="0"/>
              <a:buChar char="•"/>
            </a:pPr>
            <a:r>
              <a:rPr sz="2022" spc="-32" dirty="0">
                <a:latin typeface="Microsoft Sans Serif"/>
                <a:cs typeface="Microsoft Sans Serif"/>
              </a:rPr>
              <a:t>All</a:t>
            </a:r>
            <a:r>
              <a:rPr sz="2022" spc="-101" dirty="0">
                <a:latin typeface="Microsoft Sans Serif"/>
                <a:cs typeface="Microsoft Sans Serif"/>
              </a:rPr>
              <a:t> </a:t>
            </a:r>
            <a:r>
              <a:rPr sz="2022" spc="-59" dirty="0">
                <a:latin typeface="Microsoft Sans Serif"/>
                <a:cs typeface="Microsoft Sans Serif"/>
              </a:rPr>
              <a:t>countable</a:t>
            </a:r>
            <a:r>
              <a:rPr sz="2022" spc="-96" dirty="0">
                <a:latin typeface="Microsoft Sans Serif"/>
                <a:cs typeface="Microsoft Sans Serif"/>
              </a:rPr>
              <a:t> </a:t>
            </a:r>
            <a:r>
              <a:rPr sz="2022" spc="-69" dirty="0">
                <a:latin typeface="Microsoft Sans Serif"/>
                <a:cs typeface="Microsoft Sans Serif"/>
              </a:rPr>
              <a:t>assets</a:t>
            </a:r>
            <a:r>
              <a:rPr sz="2022" spc="-101" dirty="0">
                <a:latin typeface="Microsoft Sans Serif"/>
                <a:cs typeface="Microsoft Sans Serif"/>
              </a:rPr>
              <a:t> </a:t>
            </a:r>
            <a:r>
              <a:rPr sz="2022" dirty="0">
                <a:latin typeface="Microsoft Sans Serif"/>
                <a:cs typeface="Microsoft Sans Serif"/>
              </a:rPr>
              <a:t>of</a:t>
            </a:r>
            <a:r>
              <a:rPr sz="2022" spc="-101" dirty="0">
                <a:latin typeface="Microsoft Sans Serif"/>
                <a:cs typeface="Microsoft Sans Serif"/>
              </a:rPr>
              <a:t> </a:t>
            </a:r>
            <a:r>
              <a:rPr sz="2022" spc="-43" dirty="0">
                <a:latin typeface="Microsoft Sans Serif"/>
                <a:cs typeface="Microsoft Sans Serif"/>
              </a:rPr>
              <a:t>both</a:t>
            </a:r>
            <a:r>
              <a:rPr sz="2022" spc="-101" dirty="0">
                <a:latin typeface="Microsoft Sans Serif"/>
                <a:cs typeface="Microsoft Sans Serif"/>
              </a:rPr>
              <a:t> </a:t>
            </a:r>
            <a:r>
              <a:rPr sz="2022" spc="-11" dirty="0">
                <a:latin typeface="Microsoft Sans Serif"/>
                <a:cs typeface="Microsoft Sans Serif"/>
              </a:rPr>
              <a:t>spouses </a:t>
            </a:r>
            <a:r>
              <a:rPr sz="2022" spc="-101" dirty="0">
                <a:latin typeface="Microsoft Sans Serif"/>
                <a:cs typeface="Microsoft Sans Serif"/>
              </a:rPr>
              <a:t>are </a:t>
            </a:r>
            <a:r>
              <a:rPr sz="2022" spc="-43" dirty="0">
                <a:latin typeface="Microsoft Sans Serif"/>
                <a:cs typeface="Microsoft Sans Serif"/>
              </a:rPr>
              <a:t>included</a:t>
            </a:r>
            <a:r>
              <a:rPr sz="2022" spc="-21" dirty="0">
                <a:latin typeface="Microsoft Sans Serif"/>
                <a:cs typeface="Microsoft Sans Serif"/>
              </a:rPr>
              <a:t> </a:t>
            </a:r>
            <a:r>
              <a:rPr sz="1862" spc="-117" dirty="0">
                <a:latin typeface="Microsoft Sans Serif"/>
                <a:cs typeface="Microsoft Sans Serif"/>
              </a:rPr>
              <a:t>(</a:t>
            </a:r>
            <a:r>
              <a:rPr sz="2075" spc="-117" dirty="0">
                <a:latin typeface="Microsoft Sans Serif"/>
                <a:cs typeface="Microsoft Sans Serif"/>
              </a:rPr>
              <a:t>bank</a:t>
            </a:r>
            <a:r>
              <a:rPr sz="2075" spc="-32" dirty="0">
                <a:latin typeface="Microsoft Sans Serif"/>
                <a:cs typeface="Microsoft Sans Serif"/>
              </a:rPr>
              <a:t> </a:t>
            </a:r>
            <a:r>
              <a:rPr sz="2075" spc="-117" dirty="0">
                <a:latin typeface="Microsoft Sans Serif"/>
                <a:cs typeface="Microsoft Sans Serif"/>
              </a:rPr>
              <a:t>accounts</a:t>
            </a:r>
            <a:r>
              <a:rPr sz="1862" spc="-117" dirty="0">
                <a:latin typeface="Microsoft Sans Serif"/>
                <a:cs typeface="Microsoft Sans Serif"/>
              </a:rPr>
              <a:t>,</a:t>
            </a:r>
            <a:r>
              <a:rPr sz="1862" spc="27" dirty="0">
                <a:latin typeface="Microsoft Sans Serif"/>
                <a:cs typeface="Microsoft Sans Serif"/>
              </a:rPr>
              <a:t> </a:t>
            </a:r>
            <a:r>
              <a:rPr sz="2075" spc="-112" dirty="0">
                <a:latin typeface="Microsoft Sans Serif"/>
                <a:cs typeface="Microsoft Sans Serif"/>
              </a:rPr>
              <a:t>investments</a:t>
            </a:r>
            <a:r>
              <a:rPr sz="1862" spc="-112" dirty="0">
                <a:latin typeface="Microsoft Sans Serif"/>
                <a:cs typeface="Microsoft Sans Serif"/>
              </a:rPr>
              <a:t>, </a:t>
            </a:r>
            <a:r>
              <a:rPr sz="2075" spc="-117" dirty="0">
                <a:latin typeface="Microsoft Sans Serif"/>
                <a:cs typeface="Microsoft Sans Serif"/>
              </a:rPr>
              <a:t>cash</a:t>
            </a:r>
            <a:r>
              <a:rPr sz="1862" spc="-117" dirty="0">
                <a:latin typeface="Microsoft Sans Serif"/>
                <a:cs typeface="Microsoft Sans Serif"/>
              </a:rPr>
              <a:t>,</a:t>
            </a:r>
            <a:r>
              <a:rPr sz="1862" spc="11" dirty="0">
                <a:latin typeface="Microsoft Sans Serif"/>
                <a:cs typeface="Microsoft Sans Serif"/>
              </a:rPr>
              <a:t> </a:t>
            </a:r>
            <a:r>
              <a:rPr sz="2075" spc="-133" dirty="0">
                <a:latin typeface="Microsoft Sans Serif"/>
                <a:cs typeface="Microsoft Sans Serif"/>
              </a:rPr>
              <a:t>real</a:t>
            </a:r>
            <a:r>
              <a:rPr sz="2075" spc="-37" dirty="0">
                <a:latin typeface="Microsoft Sans Serif"/>
                <a:cs typeface="Microsoft Sans Serif"/>
              </a:rPr>
              <a:t> </a:t>
            </a:r>
            <a:r>
              <a:rPr sz="2075" spc="-128" dirty="0">
                <a:latin typeface="Microsoft Sans Serif"/>
                <a:cs typeface="Microsoft Sans Serif"/>
              </a:rPr>
              <a:t>estate</a:t>
            </a:r>
            <a:r>
              <a:rPr sz="2075" spc="-37" dirty="0">
                <a:latin typeface="Microsoft Sans Serif"/>
                <a:cs typeface="Microsoft Sans Serif"/>
              </a:rPr>
              <a:t> </a:t>
            </a:r>
            <a:r>
              <a:rPr sz="2075" spc="-112" dirty="0">
                <a:latin typeface="Microsoft Sans Serif"/>
                <a:cs typeface="Microsoft Sans Serif"/>
              </a:rPr>
              <a:t>other</a:t>
            </a:r>
            <a:r>
              <a:rPr sz="2075" spc="-43" dirty="0">
                <a:latin typeface="Microsoft Sans Serif"/>
                <a:cs typeface="Microsoft Sans Serif"/>
              </a:rPr>
              <a:t> </a:t>
            </a:r>
            <a:r>
              <a:rPr sz="2075" spc="-138" dirty="0">
                <a:latin typeface="Microsoft Sans Serif"/>
                <a:cs typeface="Microsoft Sans Serif"/>
              </a:rPr>
              <a:t>than</a:t>
            </a:r>
            <a:r>
              <a:rPr sz="2075" spc="-37" dirty="0">
                <a:latin typeface="Microsoft Sans Serif"/>
                <a:cs typeface="Microsoft Sans Serif"/>
              </a:rPr>
              <a:t> </a:t>
            </a:r>
            <a:r>
              <a:rPr sz="2075" spc="-117" dirty="0">
                <a:latin typeface="Microsoft Sans Serif"/>
                <a:cs typeface="Microsoft Sans Serif"/>
              </a:rPr>
              <a:t>the</a:t>
            </a:r>
            <a:r>
              <a:rPr sz="2075" spc="-37" dirty="0">
                <a:latin typeface="Microsoft Sans Serif"/>
                <a:cs typeface="Microsoft Sans Serif"/>
              </a:rPr>
              <a:t> </a:t>
            </a:r>
            <a:r>
              <a:rPr sz="2075" spc="-11" dirty="0">
                <a:latin typeface="Microsoft Sans Serif"/>
                <a:cs typeface="Microsoft Sans Serif"/>
              </a:rPr>
              <a:t>home</a:t>
            </a:r>
            <a:r>
              <a:rPr sz="1862" spc="-11" dirty="0">
                <a:latin typeface="Microsoft Sans Serif"/>
                <a:cs typeface="Microsoft Sans Serif"/>
              </a:rPr>
              <a:t>).</a:t>
            </a:r>
            <a:endParaRPr sz="1862" dirty="0">
              <a:latin typeface="Microsoft Sans Serif"/>
              <a:cs typeface="Microsoft Sans Serif"/>
            </a:endParaRPr>
          </a:p>
          <a:p>
            <a:pPr marL="378358" marR="217556" indent="-364846">
              <a:lnSpc>
                <a:spcPct val="78900"/>
              </a:lnSpc>
              <a:spcBef>
                <a:spcPts val="548"/>
              </a:spcBef>
              <a:buFont typeface="Arial" panose="020B0604020202020204" pitchFamily="34" charset="0"/>
              <a:buChar char="•"/>
            </a:pPr>
            <a:r>
              <a:rPr sz="2022" spc="-112" dirty="0">
                <a:latin typeface="Microsoft Sans Serif"/>
                <a:cs typeface="Microsoft Sans Serif"/>
              </a:rPr>
              <a:t>Exempt</a:t>
            </a:r>
            <a:r>
              <a:rPr sz="2022" spc="-96" dirty="0">
                <a:latin typeface="Microsoft Sans Serif"/>
                <a:cs typeface="Microsoft Sans Serif"/>
              </a:rPr>
              <a:t> </a:t>
            </a:r>
            <a:r>
              <a:rPr sz="2022" spc="-69" dirty="0">
                <a:latin typeface="Microsoft Sans Serif"/>
                <a:cs typeface="Microsoft Sans Serif"/>
              </a:rPr>
              <a:t>assets</a:t>
            </a:r>
            <a:r>
              <a:rPr sz="2022" spc="-96" dirty="0">
                <a:latin typeface="Microsoft Sans Serif"/>
                <a:cs typeface="Microsoft Sans Serif"/>
              </a:rPr>
              <a:t> </a:t>
            </a:r>
            <a:r>
              <a:rPr sz="1862" spc="-48" dirty="0">
                <a:latin typeface="Microsoft Sans Serif"/>
                <a:cs typeface="Microsoft Sans Serif"/>
              </a:rPr>
              <a:t>(</a:t>
            </a:r>
            <a:r>
              <a:rPr sz="2022" spc="-48" dirty="0">
                <a:latin typeface="Microsoft Sans Serif"/>
                <a:cs typeface="Microsoft Sans Serif"/>
              </a:rPr>
              <a:t>house</a:t>
            </a:r>
            <a:r>
              <a:rPr sz="1862" spc="-48" dirty="0">
                <a:latin typeface="Microsoft Sans Serif"/>
                <a:cs typeface="Microsoft Sans Serif"/>
              </a:rPr>
              <a:t>,</a:t>
            </a:r>
            <a:r>
              <a:rPr sz="1862" spc="-112" dirty="0">
                <a:latin typeface="Microsoft Sans Serif"/>
                <a:cs typeface="Microsoft Sans Serif"/>
              </a:rPr>
              <a:t> </a:t>
            </a:r>
            <a:r>
              <a:rPr sz="2022" spc="-53" dirty="0">
                <a:latin typeface="Microsoft Sans Serif"/>
                <a:cs typeface="Microsoft Sans Serif"/>
              </a:rPr>
              <a:t>car</a:t>
            </a:r>
            <a:r>
              <a:rPr sz="1862" spc="-53" dirty="0">
                <a:latin typeface="Microsoft Sans Serif"/>
                <a:cs typeface="Microsoft Sans Serif"/>
              </a:rPr>
              <a:t>,</a:t>
            </a:r>
            <a:r>
              <a:rPr sz="1862" spc="-106" dirty="0">
                <a:latin typeface="Microsoft Sans Serif"/>
                <a:cs typeface="Microsoft Sans Serif"/>
              </a:rPr>
              <a:t> </a:t>
            </a:r>
            <a:r>
              <a:rPr sz="2022" spc="-48" dirty="0">
                <a:latin typeface="Microsoft Sans Serif"/>
                <a:cs typeface="Microsoft Sans Serif"/>
              </a:rPr>
              <a:t>personal </a:t>
            </a:r>
            <a:r>
              <a:rPr sz="2022" spc="-43" dirty="0">
                <a:latin typeface="Microsoft Sans Serif"/>
                <a:cs typeface="Microsoft Sans Serif"/>
              </a:rPr>
              <a:t>items</a:t>
            </a:r>
            <a:r>
              <a:rPr sz="1862" spc="-43" dirty="0">
                <a:latin typeface="Microsoft Sans Serif"/>
                <a:cs typeface="Microsoft Sans Serif"/>
              </a:rPr>
              <a:t>,</a:t>
            </a:r>
            <a:r>
              <a:rPr sz="1862" spc="-121" dirty="0">
                <a:latin typeface="Microsoft Sans Serif"/>
                <a:cs typeface="Microsoft Sans Serif"/>
              </a:rPr>
              <a:t> </a:t>
            </a:r>
            <a:r>
              <a:rPr sz="2022" spc="-154" dirty="0">
                <a:latin typeface="Microsoft Sans Serif"/>
                <a:cs typeface="Microsoft Sans Serif"/>
              </a:rPr>
              <a:t>IRAs</a:t>
            </a:r>
            <a:r>
              <a:rPr sz="2022" spc="-101" dirty="0">
                <a:latin typeface="Microsoft Sans Serif"/>
                <a:cs typeface="Microsoft Sans Serif"/>
              </a:rPr>
              <a:t> </a:t>
            </a:r>
            <a:r>
              <a:rPr sz="2022" spc="-37" dirty="0">
                <a:latin typeface="Microsoft Sans Serif"/>
                <a:cs typeface="Microsoft Sans Serif"/>
              </a:rPr>
              <a:t>in</a:t>
            </a:r>
            <a:r>
              <a:rPr sz="2022" spc="-106" dirty="0">
                <a:latin typeface="Microsoft Sans Serif"/>
                <a:cs typeface="Microsoft Sans Serif"/>
              </a:rPr>
              <a:t> </a:t>
            </a:r>
            <a:r>
              <a:rPr sz="2022" spc="-101" dirty="0">
                <a:latin typeface="Microsoft Sans Serif"/>
                <a:cs typeface="Microsoft Sans Serif"/>
              </a:rPr>
              <a:t>some</a:t>
            </a:r>
            <a:r>
              <a:rPr sz="2022" spc="-106" dirty="0">
                <a:latin typeface="Microsoft Sans Serif"/>
                <a:cs typeface="Microsoft Sans Serif"/>
              </a:rPr>
              <a:t> </a:t>
            </a:r>
            <a:r>
              <a:rPr sz="2022" spc="-64" dirty="0">
                <a:latin typeface="Microsoft Sans Serif"/>
                <a:cs typeface="Microsoft Sans Serif"/>
              </a:rPr>
              <a:t>States</a:t>
            </a:r>
            <a:r>
              <a:rPr sz="1862" spc="-64" dirty="0">
                <a:latin typeface="Microsoft Sans Serif"/>
                <a:cs typeface="Microsoft Sans Serif"/>
              </a:rPr>
              <a:t>)</a:t>
            </a:r>
            <a:r>
              <a:rPr sz="1862" spc="-59" dirty="0">
                <a:latin typeface="Microsoft Sans Serif"/>
                <a:cs typeface="Microsoft Sans Serif"/>
              </a:rPr>
              <a:t> </a:t>
            </a:r>
            <a:r>
              <a:rPr sz="2022" spc="-101" dirty="0">
                <a:latin typeface="Microsoft Sans Serif"/>
                <a:cs typeface="Microsoft Sans Serif"/>
              </a:rPr>
              <a:t>are</a:t>
            </a:r>
            <a:r>
              <a:rPr sz="2022" spc="-106" dirty="0">
                <a:latin typeface="Microsoft Sans Serif"/>
                <a:cs typeface="Microsoft Sans Serif"/>
              </a:rPr>
              <a:t> </a:t>
            </a:r>
            <a:r>
              <a:rPr sz="2022" spc="-27" dirty="0">
                <a:latin typeface="Microsoft Sans Serif"/>
                <a:cs typeface="Microsoft Sans Serif"/>
              </a:rPr>
              <a:t>not </a:t>
            </a:r>
            <a:r>
              <a:rPr sz="2022" spc="-11" dirty="0">
                <a:latin typeface="Microsoft Sans Serif"/>
                <a:cs typeface="Microsoft Sans Serif"/>
              </a:rPr>
              <a:t>included</a:t>
            </a:r>
            <a:r>
              <a:rPr sz="1862" spc="-11" dirty="0">
                <a:latin typeface="Microsoft Sans Serif"/>
                <a:cs typeface="Microsoft Sans Serif"/>
              </a:rPr>
              <a:t>.</a:t>
            </a:r>
            <a:endParaRPr sz="1862" dirty="0">
              <a:latin typeface="Microsoft Sans Serif"/>
              <a:cs typeface="Microsoft Sans Serif"/>
            </a:endParaRPr>
          </a:p>
        </p:txBody>
      </p:sp>
      <p:sp>
        <p:nvSpPr>
          <p:cNvPr id="5" name="object 5"/>
          <p:cNvSpPr txBox="1"/>
          <p:nvPr/>
        </p:nvSpPr>
        <p:spPr>
          <a:xfrm>
            <a:off x="6219310" y="2293884"/>
            <a:ext cx="4524929" cy="3784224"/>
          </a:xfrm>
          <a:prstGeom prst="rect">
            <a:avLst/>
          </a:prstGeom>
        </p:spPr>
        <p:txBody>
          <a:bodyPr vert="horz" wrap="square" lIns="0" tIns="92566" rIns="0" bIns="0" rtlCol="0">
            <a:spAutoFit/>
          </a:bodyPr>
          <a:lstStyle/>
          <a:p>
            <a:pPr marL="13513">
              <a:spcBef>
                <a:spcPts val="48"/>
              </a:spcBef>
            </a:pPr>
            <a:r>
              <a:rPr lang="en-US" sz="2554" spc="-96" dirty="0">
                <a:latin typeface="Microsoft Sans Serif"/>
                <a:cs typeface="Microsoft Sans Serif"/>
              </a:rPr>
              <a:t>Step</a:t>
            </a:r>
            <a:r>
              <a:rPr lang="en-US" sz="2554" spc="-106" dirty="0">
                <a:latin typeface="Microsoft Sans Serif"/>
                <a:cs typeface="Microsoft Sans Serif"/>
              </a:rPr>
              <a:t> </a:t>
            </a:r>
            <a:r>
              <a:rPr lang="en-US" sz="2554" dirty="0">
                <a:latin typeface="Microsoft Sans Serif"/>
                <a:cs typeface="Microsoft Sans Serif"/>
              </a:rPr>
              <a:t>2</a:t>
            </a:r>
            <a:r>
              <a:rPr lang="en-US" sz="2554" spc="27" dirty="0">
                <a:latin typeface="Microsoft Sans Serif"/>
                <a:cs typeface="Microsoft Sans Serif"/>
              </a:rPr>
              <a:t>  </a:t>
            </a:r>
            <a:r>
              <a:rPr lang="en-US" sz="2554" spc="-85" dirty="0">
                <a:latin typeface="Microsoft Sans Serif"/>
                <a:cs typeface="Microsoft Sans Serif"/>
              </a:rPr>
              <a:t>Determine</a:t>
            </a:r>
            <a:r>
              <a:rPr lang="en-US" sz="2554" spc="-106" dirty="0">
                <a:latin typeface="Microsoft Sans Serif"/>
                <a:cs typeface="Microsoft Sans Serif"/>
              </a:rPr>
              <a:t> </a:t>
            </a:r>
            <a:r>
              <a:rPr lang="en-US" sz="2554" spc="-43" dirty="0">
                <a:latin typeface="Microsoft Sans Serif"/>
                <a:cs typeface="Microsoft Sans Serif"/>
              </a:rPr>
              <a:t>the</a:t>
            </a:r>
            <a:r>
              <a:rPr lang="en-US" sz="2554" spc="-106" dirty="0">
                <a:latin typeface="Microsoft Sans Serif"/>
                <a:cs typeface="Microsoft Sans Serif"/>
              </a:rPr>
              <a:t> </a:t>
            </a:r>
            <a:r>
              <a:rPr lang="en-US" sz="2554" spc="-85" dirty="0">
                <a:latin typeface="Microsoft Sans Serif"/>
                <a:cs typeface="Microsoft Sans Serif"/>
              </a:rPr>
              <a:t>Snapshot</a:t>
            </a:r>
            <a:r>
              <a:rPr lang="en-US" sz="2554" spc="-101" dirty="0">
                <a:latin typeface="Microsoft Sans Serif"/>
                <a:cs typeface="Microsoft Sans Serif"/>
              </a:rPr>
              <a:t> </a:t>
            </a:r>
            <a:r>
              <a:rPr lang="en-US" sz="2554" spc="-21" dirty="0">
                <a:latin typeface="Microsoft Sans Serif"/>
                <a:cs typeface="Microsoft Sans Serif"/>
              </a:rPr>
              <a:t>Date</a:t>
            </a:r>
            <a:endParaRPr lang="en-US" sz="2554" dirty="0">
              <a:latin typeface="Microsoft Sans Serif"/>
              <a:cs typeface="Microsoft Sans Serif"/>
            </a:endParaRPr>
          </a:p>
          <a:p>
            <a:pPr marL="378358" marR="511459" indent="-364846">
              <a:lnSpc>
                <a:spcPct val="75500"/>
              </a:lnSpc>
              <a:spcBef>
                <a:spcPts val="724"/>
              </a:spcBef>
              <a:buFont typeface="Arial" panose="020B0604020202020204" pitchFamily="34" charset="0"/>
              <a:buChar char="•"/>
            </a:pPr>
            <a:r>
              <a:rPr lang="en-US" sz="2022" spc="-53" dirty="0">
                <a:latin typeface="Microsoft Sans Serif"/>
                <a:cs typeface="Microsoft Sans Serif"/>
              </a:rPr>
              <a:t>First</a:t>
            </a:r>
            <a:r>
              <a:rPr lang="en-US" sz="2022" spc="-112" dirty="0">
                <a:latin typeface="Microsoft Sans Serif"/>
                <a:cs typeface="Microsoft Sans Serif"/>
              </a:rPr>
              <a:t> </a:t>
            </a:r>
            <a:r>
              <a:rPr lang="en-US" sz="2022" spc="-74" dirty="0">
                <a:latin typeface="Microsoft Sans Serif"/>
                <a:cs typeface="Microsoft Sans Serif"/>
              </a:rPr>
              <a:t>day</a:t>
            </a:r>
            <a:r>
              <a:rPr lang="en-US" sz="2022" spc="-112" dirty="0">
                <a:latin typeface="Microsoft Sans Serif"/>
                <a:cs typeface="Microsoft Sans Serif"/>
              </a:rPr>
              <a:t> </a:t>
            </a:r>
            <a:r>
              <a:rPr lang="en-US" sz="2022" dirty="0">
                <a:latin typeface="Microsoft Sans Serif"/>
                <a:cs typeface="Microsoft Sans Serif"/>
              </a:rPr>
              <a:t>of</a:t>
            </a:r>
            <a:r>
              <a:rPr lang="en-US" sz="2022" spc="-112" dirty="0">
                <a:latin typeface="Microsoft Sans Serif"/>
                <a:cs typeface="Microsoft Sans Serif"/>
              </a:rPr>
              <a:t> </a:t>
            </a:r>
            <a:r>
              <a:rPr lang="en-US" sz="2022" spc="-11" dirty="0">
                <a:latin typeface="Microsoft Sans Serif"/>
                <a:cs typeface="Microsoft Sans Serif"/>
              </a:rPr>
              <a:t>continuous </a:t>
            </a:r>
            <a:r>
              <a:rPr lang="en-US" sz="2022" spc="-32" dirty="0">
                <a:latin typeface="Microsoft Sans Serif"/>
                <a:cs typeface="Microsoft Sans Serif"/>
              </a:rPr>
              <a:t>institutionalization</a:t>
            </a:r>
            <a:r>
              <a:rPr lang="en-US" sz="2022" spc="-21" dirty="0">
                <a:latin typeface="Microsoft Sans Serif"/>
                <a:cs typeface="Microsoft Sans Serif"/>
              </a:rPr>
              <a:t> </a:t>
            </a:r>
            <a:r>
              <a:rPr lang="en-US" sz="1862" spc="-112" dirty="0">
                <a:latin typeface="Microsoft Sans Serif"/>
                <a:cs typeface="Microsoft Sans Serif"/>
              </a:rPr>
              <a:t>(</a:t>
            </a:r>
            <a:r>
              <a:rPr lang="en-US" sz="2075" spc="-112" dirty="0">
                <a:latin typeface="Microsoft Sans Serif"/>
                <a:cs typeface="Microsoft Sans Serif"/>
              </a:rPr>
              <a:t>over</a:t>
            </a:r>
            <a:r>
              <a:rPr lang="en-US" sz="2075" spc="-32" dirty="0">
                <a:latin typeface="Microsoft Sans Serif"/>
                <a:cs typeface="Microsoft Sans Serif"/>
              </a:rPr>
              <a:t> </a:t>
            </a:r>
            <a:r>
              <a:rPr lang="en-US" sz="1862" dirty="0">
                <a:latin typeface="Microsoft Sans Serif"/>
                <a:cs typeface="Microsoft Sans Serif"/>
              </a:rPr>
              <a:t>30</a:t>
            </a:r>
            <a:r>
              <a:rPr lang="en-US" sz="1862" spc="21" dirty="0">
                <a:latin typeface="Microsoft Sans Serif"/>
                <a:cs typeface="Microsoft Sans Serif"/>
              </a:rPr>
              <a:t> </a:t>
            </a:r>
            <a:r>
              <a:rPr lang="en-US" sz="2075" spc="-149" dirty="0">
                <a:latin typeface="Microsoft Sans Serif"/>
                <a:cs typeface="Microsoft Sans Serif"/>
              </a:rPr>
              <a:t>days</a:t>
            </a:r>
            <a:r>
              <a:rPr lang="en-US" sz="2075" spc="-32" dirty="0">
                <a:latin typeface="Microsoft Sans Serif"/>
                <a:cs typeface="Microsoft Sans Serif"/>
              </a:rPr>
              <a:t> </a:t>
            </a:r>
            <a:r>
              <a:rPr lang="en-US" sz="2075" spc="-106" dirty="0">
                <a:latin typeface="Microsoft Sans Serif"/>
                <a:cs typeface="Microsoft Sans Serif"/>
              </a:rPr>
              <a:t>in</a:t>
            </a:r>
            <a:r>
              <a:rPr lang="en-US" sz="2075" spc="-32" dirty="0">
                <a:latin typeface="Microsoft Sans Serif"/>
                <a:cs typeface="Microsoft Sans Serif"/>
              </a:rPr>
              <a:t> </a:t>
            </a:r>
            <a:r>
              <a:rPr lang="en-US" sz="2075" spc="-53" dirty="0">
                <a:latin typeface="Microsoft Sans Serif"/>
                <a:cs typeface="Microsoft Sans Serif"/>
              </a:rPr>
              <a:t>a </a:t>
            </a:r>
            <a:r>
              <a:rPr lang="en-US" sz="2075" spc="-11" dirty="0">
                <a:latin typeface="Microsoft Sans Serif"/>
                <a:cs typeface="Microsoft Sans Serif"/>
              </a:rPr>
              <a:t>facility</a:t>
            </a:r>
            <a:r>
              <a:rPr lang="en-US" sz="1862" spc="-11" dirty="0">
                <a:latin typeface="Microsoft Sans Serif"/>
                <a:cs typeface="Microsoft Sans Serif"/>
              </a:rPr>
              <a:t>).</a:t>
            </a:r>
            <a:endParaRPr lang="en-US" sz="1862" dirty="0">
              <a:latin typeface="Microsoft Sans Serif"/>
              <a:cs typeface="Microsoft Sans Serif"/>
            </a:endParaRPr>
          </a:p>
          <a:p>
            <a:pPr marL="378358" marR="174991" indent="-364846">
              <a:lnSpc>
                <a:spcPct val="75700"/>
              </a:lnSpc>
              <a:spcBef>
                <a:spcPts val="729"/>
              </a:spcBef>
              <a:buFont typeface="Arial" panose="020B0604020202020204" pitchFamily="34" charset="0"/>
              <a:buChar char="•"/>
            </a:pPr>
            <a:r>
              <a:rPr sz="2022" spc="-117" dirty="0">
                <a:latin typeface="Microsoft Sans Serif"/>
                <a:cs typeface="Microsoft Sans Serif"/>
              </a:rPr>
              <a:t>Date</a:t>
            </a:r>
            <a:r>
              <a:rPr sz="2022" spc="-90" dirty="0">
                <a:latin typeface="Microsoft Sans Serif"/>
                <a:cs typeface="Microsoft Sans Serif"/>
              </a:rPr>
              <a:t> </a:t>
            </a:r>
            <a:r>
              <a:rPr sz="2022" dirty="0">
                <a:latin typeface="Microsoft Sans Serif"/>
                <a:cs typeface="Microsoft Sans Serif"/>
              </a:rPr>
              <a:t>of</a:t>
            </a:r>
            <a:r>
              <a:rPr sz="2022" spc="-90" dirty="0">
                <a:latin typeface="Microsoft Sans Serif"/>
                <a:cs typeface="Microsoft Sans Serif"/>
              </a:rPr>
              <a:t> </a:t>
            </a:r>
            <a:r>
              <a:rPr sz="2022" spc="-64" dirty="0">
                <a:latin typeface="Microsoft Sans Serif"/>
                <a:cs typeface="Microsoft Sans Serif"/>
              </a:rPr>
              <a:t>Medicaid</a:t>
            </a:r>
            <a:r>
              <a:rPr sz="2022" spc="-90" dirty="0">
                <a:latin typeface="Microsoft Sans Serif"/>
                <a:cs typeface="Microsoft Sans Serif"/>
              </a:rPr>
              <a:t> </a:t>
            </a:r>
            <a:r>
              <a:rPr sz="2022" spc="-53" dirty="0">
                <a:latin typeface="Microsoft Sans Serif"/>
                <a:cs typeface="Microsoft Sans Serif"/>
              </a:rPr>
              <a:t>application</a:t>
            </a:r>
            <a:r>
              <a:rPr sz="2022" spc="-90" dirty="0">
                <a:latin typeface="Microsoft Sans Serif"/>
                <a:cs typeface="Microsoft Sans Serif"/>
              </a:rPr>
              <a:t> </a:t>
            </a:r>
            <a:r>
              <a:rPr sz="1862" spc="-21" dirty="0">
                <a:latin typeface="Microsoft Sans Serif"/>
                <a:cs typeface="Microsoft Sans Serif"/>
              </a:rPr>
              <a:t>(</a:t>
            </a:r>
            <a:r>
              <a:rPr sz="2022" spc="-21" dirty="0">
                <a:latin typeface="Microsoft Sans Serif"/>
                <a:cs typeface="Microsoft Sans Serif"/>
              </a:rPr>
              <a:t>in</a:t>
            </a:r>
            <a:r>
              <a:rPr sz="2022" spc="-90" dirty="0">
                <a:latin typeface="Microsoft Sans Serif"/>
                <a:cs typeface="Microsoft Sans Serif"/>
              </a:rPr>
              <a:t> </a:t>
            </a:r>
            <a:r>
              <a:rPr sz="2022" spc="-74" dirty="0">
                <a:latin typeface="Microsoft Sans Serif"/>
                <a:cs typeface="Microsoft Sans Serif"/>
              </a:rPr>
              <a:t>some </a:t>
            </a:r>
            <a:r>
              <a:rPr sz="2022" spc="-11" dirty="0">
                <a:latin typeface="Microsoft Sans Serif"/>
                <a:cs typeface="Microsoft Sans Serif"/>
              </a:rPr>
              <a:t>states</a:t>
            </a:r>
            <a:r>
              <a:rPr sz="1862" spc="-11" dirty="0">
                <a:latin typeface="Microsoft Sans Serif"/>
                <a:cs typeface="Microsoft Sans Serif"/>
              </a:rPr>
              <a:t>).</a:t>
            </a:r>
            <a:endParaRPr sz="1862" dirty="0">
              <a:latin typeface="Microsoft Sans Serif"/>
              <a:cs typeface="Microsoft Sans Serif"/>
            </a:endParaRPr>
          </a:p>
          <a:p>
            <a:pPr marL="378358" marR="5405" indent="-364846">
              <a:lnSpc>
                <a:spcPct val="78900"/>
              </a:lnSpc>
              <a:spcBef>
                <a:spcPts val="638"/>
              </a:spcBef>
              <a:buFont typeface="Arial" panose="020B0604020202020204" pitchFamily="34" charset="0"/>
              <a:buChar char="•"/>
            </a:pPr>
            <a:r>
              <a:rPr sz="2022" spc="-149" dirty="0">
                <a:latin typeface="Microsoft Sans Serif"/>
                <a:cs typeface="Microsoft Sans Serif"/>
              </a:rPr>
              <a:t>Some</a:t>
            </a:r>
            <a:r>
              <a:rPr sz="2022" spc="-90" dirty="0">
                <a:latin typeface="Microsoft Sans Serif"/>
                <a:cs typeface="Microsoft Sans Serif"/>
              </a:rPr>
              <a:t> </a:t>
            </a:r>
            <a:r>
              <a:rPr sz="2022" spc="-53" dirty="0">
                <a:latin typeface="Microsoft Sans Serif"/>
                <a:cs typeface="Microsoft Sans Serif"/>
              </a:rPr>
              <a:t>states</a:t>
            </a:r>
            <a:r>
              <a:rPr sz="2022" spc="-90" dirty="0">
                <a:latin typeface="Microsoft Sans Serif"/>
                <a:cs typeface="Microsoft Sans Serif"/>
              </a:rPr>
              <a:t> </a:t>
            </a:r>
            <a:r>
              <a:rPr sz="2022" spc="-59" dirty="0">
                <a:latin typeface="Microsoft Sans Serif"/>
                <a:cs typeface="Microsoft Sans Serif"/>
              </a:rPr>
              <a:t>allow</a:t>
            </a:r>
            <a:r>
              <a:rPr sz="2022" spc="-85" dirty="0">
                <a:latin typeface="Microsoft Sans Serif"/>
                <a:cs typeface="Microsoft Sans Serif"/>
              </a:rPr>
              <a:t> </a:t>
            </a:r>
            <a:r>
              <a:rPr sz="2022" spc="-48" dirty="0">
                <a:latin typeface="Microsoft Sans Serif"/>
                <a:cs typeface="Microsoft Sans Serif"/>
              </a:rPr>
              <a:t>alternative</a:t>
            </a:r>
            <a:r>
              <a:rPr sz="2022" spc="-90" dirty="0">
                <a:latin typeface="Microsoft Sans Serif"/>
                <a:cs typeface="Microsoft Sans Serif"/>
              </a:rPr>
              <a:t> </a:t>
            </a:r>
            <a:r>
              <a:rPr sz="2022" spc="-43" dirty="0">
                <a:latin typeface="Microsoft Sans Serif"/>
                <a:cs typeface="Microsoft Sans Serif"/>
              </a:rPr>
              <a:t>snapshot </a:t>
            </a:r>
            <a:r>
              <a:rPr sz="2022" dirty="0">
                <a:latin typeface="Microsoft Sans Serif"/>
                <a:cs typeface="Microsoft Sans Serif"/>
              </a:rPr>
              <a:t>dates</a:t>
            </a:r>
            <a:r>
              <a:rPr sz="1862" dirty="0">
                <a:latin typeface="Microsoft Sans Serif"/>
                <a:cs typeface="Microsoft Sans Serif"/>
              </a:rPr>
              <a:t>—</a:t>
            </a:r>
            <a:r>
              <a:rPr sz="2022" spc="-53" dirty="0">
                <a:latin typeface="Microsoft Sans Serif"/>
                <a:cs typeface="Microsoft Sans Serif"/>
              </a:rPr>
              <a:t>check</a:t>
            </a:r>
            <a:r>
              <a:rPr sz="2022" spc="53" dirty="0">
                <a:latin typeface="Microsoft Sans Serif"/>
                <a:cs typeface="Microsoft Sans Serif"/>
              </a:rPr>
              <a:t> </a:t>
            </a:r>
            <a:r>
              <a:rPr sz="2022" spc="-48" dirty="0">
                <a:latin typeface="Microsoft Sans Serif"/>
                <a:cs typeface="Microsoft Sans Serif"/>
              </a:rPr>
              <a:t>state</a:t>
            </a:r>
            <a:r>
              <a:rPr sz="2022" spc="59" dirty="0">
                <a:latin typeface="Microsoft Sans Serif"/>
                <a:cs typeface="Microsoft Sans Serif"/>
              </a:rPr>
              <a:t> </a:t>
            </a:r>
            <a:r>
              <a:rPr sz="2022" spc="-11" dirty="0">
                <a:latin typeface="Microsoft Sans Serif"/>
                <a:cs typeface="Microsoft Sans Serif"/>
              </a:rPr>
              <a:t>rules</a:t>
            </a:r>
            <a:r>
              <a:rPr sz="1862" spc="-11" dirty="0">
                <a:latin typeface="Microsoft Sans Serif"/>
                <a:cs typeface="Microsoft Sans Serif"/>
              </a:rPr>
              <a:t>.</a:t>
            </a:r>
            <a:endParaRPr sz="1862" dirty="0">
              <a:latin typeface="Microsoft Sans Serif"/>
              <a:cs typeface="Microsoft Sans Serif"/>
            </a:endParaRPr>
          </a:p>
          <a:p>
            <a:pPr marL="13513">
              <a:spcBef>
                <a:spcPts val="48"/>
              </a:spcBef>
            </a:pPr>
            <a:r>
              <a:rPr sz="2554" spc="-96" dirty="0">
                <a:latin typeface="Microsoft Sans Serif"/>
                <a:cs typeface="Microsoft Sans Serif"/>
              </a:rPr>
              <a:t>Step</a:t>
            </a:r>
            <a:r>
              <a:rPr sz="2554" spc="-121" dirty="0">
                <a:latin typeface="Microsoft Sans Serif"/>
                <a:cs typeface="Microsoft Sans Serif"/>
              </a:rPr>
              <a:t> </a:t>
            </a:r>
            <a:r>
              <a:rPr sz="2554" spc="64" dirty="0">
                <a:latin typeface="Microsoft Sans Serif"/>
                <a:cs typeface="Microsoft Sans Serif"/>
              </a:rPr>
              <a:t>3</a:t>
            </a:r>
            <a:r>
              <a:rPr sz="2554" spc="500" dirty="0">
                <a:latin typeface="Microsoft Sans Serif"/>
                <a:cs typeface="Microsoft Sans Serif"/>
              </a:rPr>
              <a:t> </a:t>
            </a:r>
            <a:r>
              <a:rPr sz="2554" spc="-27" dirty="0">
                <a:latin typeface="Microsoft Sans Serif"/>
                <a:cs typeface="Microsoft Sans Serif"/>
              </a:rPr>
              <a:t>Apply</a:t>
            </a:r>
            <a:r>
              <a:rPr sz="2554" spc="-121" dirty="0">
                <a:latin typeface="Microsoft Sans Serif"/>
                <a:cs typeface="Microsoft Sans Serif"/>
              </a:rPr>
              <a:t> </a:t>
            </a:r>
            <a:r>
              <a:rPr sz="2554" spc="-217" dirty="0">
                <a:latin typeface="Microsoft Sans Serif"/>
                <a:cs typeface="Microsoft Sans Serif"/>
              </a:rPr>
              <a:t>CSRA</a:t>
            </a:r>
            <a:r>
              <a:rPr sz="2554" spc="-121" dirty="0">
                <a:latin typeface="Microsoft Sans Serif"/>
                <a:cs typeface="Microsoft Sans Serif"/>
              </a:rPr>
              <a:t> </a:t>
            </a:r>
            <a:r>
              <a:rPr sz="2554" spc="-11" dirty="0">
                <a:latin typeface="Microsoft Sans Serif"/>
                <a:cs typeface="Microsoft Sans Serif"/>
              </a:rPr>
              <a:t>Formula</a:t>
            </a:r>
            <a:endParaRPr sz="2554" dirty="0">
              <a:latin typeface="Microsoft Sans Serif"/>
              <a:cs typeface="Microsoft Sans Serif"/>
            </a:endParaRPr>
          </a:p>
          <a:p>
            <a:pPr marL="378358" marR="457408" indent="-364846">
              <a:lnSpc>
                <a:spcPct val="78900"/>
              </a:lnSpc>
              <a:spcBef>
                <a:spcPts val="644"/>
              </a:spcBef>
              <a:buFont typeface="Arial" panose="020B0604020202020204" pitchFamily="34" charset="0"/>
              <a:buChar char="•"/>
            </a:pPr>
            <a:r>
              <a:rPr sz="2022" spc="-85" dirty="0">
                <a:latin typeface="Microsoft Sans Serif"/>
                <a:cs typeface="Microsoft Sans Serif"/>
              </a:rPr>
              <a:t>Total</a:t>
            </a:r>
            <a:r>
              <a:rPr sz="2022" spc="-117" dirty="0">
                <a:latin typeface="Microsoft Sans Serif"/>
                <a:cs typeface="Microsoft Sans Serif"/>
              </a:rPr>
              <a:t> </a:t>
            </a:r>
            <a:r>
              <a:rPr sz="2022" spc="-80" dirty="0">
                <a:latin typeface="Microsoft Sans Serif"/>
                <a:cs typeface="Microsoft Sans Serif"/>
              </a:rPr>
              <a:t>Countable</a:t>
            </a:r>
            <a:r>
              <a:rPr sz="2022" spc="-112" dirty="0">
                <a:latin typeface="Microsoft Sans Serif"/>
                <a:cs typeface="Microsoft Sans Serif"/>
              </a:rPr>
              <a:t> </a:t>
            </a:r>
            <a:r>
              <a:rPr sz="2022" spc="-59" dirty="0">
                <a:latin typeface="Microsoft Sans Serif"/>
                <a:cs typeface="Microsoft Sans Serif"/>
              </a:rPr>
              <a:t>Assets</a:t>
            </a:r>
            <a:r>
              <a:rPr sz="2022" spc="-117" dirty="0">
                <a:latin typeface="Microsoft Sans Serif"/>
                <a:cs typeface="Microsoft Sans Serif"/>
              </a:rPr>
              <a:t> </a:t>
            </a:r>
            <a:r>
              <a:rPr sz="1862" spc="64" dirty="0">
                <a:latin typeface="Microsoft Sans Serif"/>
                <a:cs typeface="Microsoft Sans Serif"/>
              </a:rPr>
              <a:t>÷</a:t>
            </a:r>
            <a:r>
              <a:rPr sz="1862" spc="-69" dirty="0">
                <a:latin typeface="Microsoft Sans Serif"/>
                <a:cs typeface="Microsoft Sans Serif"/>
              </a:rPr>
              <a:t> </a:t>
            </a:r>
            <a:r>
              <a:rPr sz="1862" dirty="0">
                <a:latin typeface="Microsoft Sans Serif"/>
                <a:cs typeface="Microsoft Sans Serif"/>
              </a:rPr>
              <a:t>2</a:t>
            </a:r>
            <a:r>
              <a:rPr sz="1862" spc="186" dirty="0">
                <a:latin typeface="Microsoft Sans Serif"/>
                <a:cs typeface="Microsoft Sans Serif"/>
              </a:rPr>
              <a:t>   </a:t>
            </a:r>
            <a:r>
              <a:rPr sz="2022" spc="-186" dirty="0">
                <a:latin typeface="Microsoft Sans Serif"/>
                <a:cs typeface="Microsoft Sans Serif"/>
              </a:rPr>
              <a:t>CSRA </a:t>
            </a:r>
            <a:r>
              <a:rPr sz="1862" spc="-37" dirty="0">
                <a:latin typeface="Microsoft Sans Serif"/>
                <a:cs typeface="Microsoft Sans Serif"/>
              </a:rPr>
              <a:t>(</a:t>
            </a:r>
            <a:r>
              <a:rPr sz="2022" spc="-37" dirty="0">
                <a:latin typeface="Microsoft Sans Serif"/>
                <a:cs typeface="Microsoft Sans Serif"/>
              </a:rPr>
              <a:t>subject</a:t>
            </a:r>
            <a:r>
              <a:rPr sz="2022" spc="-90" dirty="0">
                <a:latin typeface="Microsoft Sans Serif"/>
                <a:cs typeface="Microsoft Sans Serif"/>
              </a:rPr>
              <a:t> </a:t>
            </a:r>
            <a:r>
              <a:rPr sz="2022" spc="-32" dirty="0">
                <a:latin typeface="Microsoft Sans Serif"/>
                <a:cs typeface="Microsoft Sans Serif"/>
              </a:rPr>
              <a:t>to</a:t>
            </a:r>
            <a:r>
              <a:rPr sz="2022" spc="-90" dirty="0">
                <a:latin typeface="Microsoft Sans Serif"/>
                <a:cs typeface="Microsoft Sans Serif"/>
              </a:rPr>
              <a:t> </a:t>
            </a:r>
            <a:r>
              <a:rPr sz="2022" spc="-59" dirty="0">
                <a:latin typeface="Microsoft Sans Serif"/>
                <a:cs typeface="Microsoft Sans Serif"/>
              </a:rPr>
              <a:t>min</a:t>
            </a:r>
            <a:r>
              <a:rPr sz="1862" spc="-59" dirty="0">
                <a:latin typeface="Microsoft Sans Serif"/>
                <a:cs typeface="Microsoft Sans Serif"/>
              </a:rPr>
              <a:t>/</a:t>
            </a:r>
            <a:r>
              <a:rPr sz="2022" spc="-59" dirty="0">
                <a:latin typeface="Microsoft Sans Serif"/>
                <a:cs typeface="Microsoft Sans Serif"/>
              </a:rPr>
              <a:t>max</a:t>
            </a:r>
            <a:r>
              <a:rPr sz="2022" spc="-85" dirty="0">
                <a:latin typeface="Microsoft Sans Serif"/>
                <a:cs typeface="Microsoft Sans Serif"/>
              </a:rPr>
              <a:t> </a:t>
            </a:r>
            <a:r>
              <a:rPr sz="2022" spc="-11" dirty="0">
                <a:latin typeface="Microsoft Sans Serif"/>
                <a:cs typeface="Microsoft Sans Serif"/>
              </a:rPr>
              <a:t>limits</a:t>
            </a:r>
            <a:r>
              <a:rPr sz="1862" spc="-11" dirty="0">
                <a:latin typeface="Microsoft Sans Serif"/>
                <a:cs typeface="Microsoft Sans Serif"/>
              </a:rPr>
              <a:t>).</a:t>
            </a:r>
            <a:endParaRPr sz="1862"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9415" y="725347"/>
            <a:ext cx="7293128" cy="487154"/>
          </a:xfrm>
          <a:prstGeom prst="rect">
            <a:avLst/>
          </a:prstGeom>
        </p:spPr>
        <p:txBody>
          <a:bodyPr vert="horz" wrap="square" lIns="0" tIns="12162" rIns="0" bIns="0" rtlCol="0" anchor="ctr">
            <a:spAutoFit/>
          </a:bodyPr>
          <a:lstStyle/>
          <a:p>
            <a:pPr marL="13513">
              <a:lnSpc>
                <a:spcPct val="100000"/>
              </a:lnSpc>
              <a:spcBef>
                <a:spcPts val="96"/>
              </a:spcBef>
            </a:pPr>
            <a:r>
              <a:rPr sz="3086" dirty="0"/>
              <a:t>CSRA Calculation Example </a:t>
            </a:r>
            <a:r>
              <a:rPr sz="2926" dirty="0"/>
              <a:t>– </a:t>
            </a:r>
            <a:r>
              <a:rPr sz="3086" dirty="0"/>
              <a:t>Susan </a:t>
            </a:r>
            <a:r>
              <a:rPr sz="2926" dirty="0"/>
              <a:t>&amp; </a:t>
            </a:r>
            <a:r>
              <a:rPr sz="3086" dirty="0"/>
              <a:t>David</a:t>
            </a:r>
          </a:p>
        </p:txBody>
      </p:sp>
      <p:sp>
        <p:nvSpPr>
          <p:cNvPr id="3" name="object 3"/>
          <p:cNvSpPr/>
          <p:nvPr/>
        </p:nvSpPr>
        <p:spPr>
          <a:xfrm>
            <a:off x="5396685" y="4256651"/>
            <a:ext cx="1398627" cy="10135"/>
          </a:xfrm>
          <a:custGeom>
            <a:avLst/>
            <a:gdLst/>
            <a:ahLst/>
            <a:cxnLst/>
            <a:rect l="l" t="t" r="r" b="b"/>
            <a:pathLst>
              <a:path w="1314450" h="9525">
                <a:moveTo>
                  <a:pt x="1314449" y="9524"/>
                </a:moveTo>
                <a:lnTo>
                  <a:pt x="0" y="9524"/>
                </a:lnTo>
                <a:lnTo>
                  <a:pt x="0" y="0"/>
                </a:lnTo>
                <a:lnTo>
                  <a:pt x="1314449" y="0"/>
                </a:lnTo>
                <a:lnTo>
                  <a:pt x="1314449" y="9524"/>
                </a:lnTo>
                <a:close/>
              </a:path>
            </a:pathLst>
          </a:custGeom>
          <a:solidFill>
            <a:srgbClr val="333333">
              <a:alpha val="34999"/>
            </a:srgbClr>
          </a:solidFill>
        </p:spPr>
        <p:txBody>
          <a:bodyPr wrap="square" lIns="0" tIns="0" rIns="0" bIns="0" rtlCol="0"/>
          <a:lstStyle/>
          <a:p>
            <a:endParaRPr sz="1915"/>
          </a:p>
        </p:txBody>
      </p:sp>
      <p:sp>
        <p:nvSpPr>
          <p:cNvPr id="4" name="object 4"/>
          <p:cNvSpPr txBox="1"/>
          <p:nvPr/>
        </p:nvSpPr>
        <p:spPr>
          <a:xfrm>
            <a:off x="1904329" y="1629670"/>
            <a:ext cx="8383300" cy="3598659"/>
          </a:xfrm>
          <a:prstGeom prst="rect">
            <a:avLst/>
          </a:prstGeom>
        </p:spPr>
        <p:txBody>
          <a:bodyPr vert="horz" wrap="square" lIns="0" tIns="15539" rIns="0" bIns="0" rtlCol="0">
            <a:spAutoFit/>
          </a:bodyPr>
          <a:lstStyle/>
          <a:p>
            <a:pPr algn="ctr">
              <a:spcBef>
                <a:spcPts val="121"/>
              </a:spcBef>
            </a:pPr>
            <a:r>
              <a:rPr sz="3405" dirty="0">
                <a:latin typeface="Microsoft Sans Serif"/>
                <a:cs typeface="Microsoft Sans Serif"/>
              </a:rPr>
              <a:t>How the CSRA Works in Real Life</a:t>
            </a:r>
          </a:p>
          <a:p>
            <a:pPr algn="ctr">
              <a:spcBef>
                <a:spcPts val="1319"/>
              </a:spcBef>
            </a:pPr>
            <a:r>
              <a:rPr sz="2554" dirty="0">
                <a:latin typeface="Microsoft Sans Serif"/>
                <a:cs typeface="Microsoft Sans Serif"/>
              </a:rPr>
              <a:t>Scenario:</a:t>
            </a:r>
          </a:p>
          <a:p>
            <a:pPr algn="ctr">
              <a:spcBef>
                <a:spcPts val="176"/>
              </a:spcBef>
            </a:pPr>
            <a:r>
              <a:rPr sz="2554" dirty="0">
                <a:latin typeface="Microsoft Sans Serif"/>
                <a:cs typeface="Microsoft Sans Serif"/>
              </a:rPr>
              <a:t>David (institutionalized spouse) has:</a:t>
            </a:r>
          </a:p>
          <a:p>
            <a:pPr algn="ctr">
              <a:lnSpc>
                <a:spcPct val="100000"/>
              </a:lnSpc>
            </a:pPr>
            <a:r>
              <a:rPr sz="2554" dirty="0">
                <a:latin typeface="Microsoft Sans Serif"/>
                <a:cs typeface="Microsoft Sans Serif"/>
              </a:rPr>
              <a:t>Mutual funds: $</a:t>
            </a:r>
            <a:r>
              <a:rPr lang="en-US" sz="2554" dirty="0">
                <a:latin typeface="Microsoft Sans Serif"/>
                <a:cs typeface="Microsoft Sans Serif"/>
              </a:rPr>
              <a:t>11</a:t>
            </a:r>
            <a:r>
              <a:rPr sz="2554" dirty="0">
                <a:latin typeface="Microsoft Sans Serif"/>
                <a:cs typeface="Microsoft Sans Serif"/>
              </a:rPr>
              <a:t>5,000</a:t>
            </a:r>
          </a:p>
          <a:p>
            <a:pPr marL="241878" marR="234447" algn="ctr">
              <a:lnSpc>
                <a:spcPts val="4628"/>
              </a:lnSpc>
              <a:spcBef>
                <a:spcPts val="356"/>
              </a:spcBef>
            </a:pPr>
            <a:r>
              <a:rPr sz="2554" dirty="0">
                <a:latin typeface="Microsoft Sans Serif"/>
                <a:cs typeface="Microsoft Sans Serif"/>
              </a:rPr>
              <a:t>Susan (community spouse) has: Savings: $25,000</a:t>
            </a:r>
          </a:p>
          <a:p>
            <a:pPr algn="ctr">
              <a:spcBef>
                <a:spcPts val="963"/>
              </a:spcBef>
            </a:pPr>
            <a:r>
              <a:rPr sz="2554" dirty="0">
                <a:latin typeface="Microsoft Sans Serif"/>
                <a:cs typeface="Microsoft Sans Serif"/>
              </a:rPr>
              <a:t>Car: $9,000 </a:t>
            </a:r>
            <a:r>
              <a:rPr sz="2554" i="1" dirty="0">
                <a:latin typeface="Arial"/>
                <a:cs typeface="Arial"/>
              </a:rPr>
              <a:t>(exempt asset – not counted)</a:t>
            </a:r>
            <a:endParaRPr sz="2554" dirty="0">
              <a:latin typeface="Arial"/>
              <a:cs typeface="Arial"/>
            </a:endParaRPr>
          </a:p>
          <a:p>
            <a:pPr marL="737799" marR="729691" algn="ctr">
              <a:lnSpc>
                <a:spcPts val="4703"/>
              </a:lnSpc>
            </a:pPr>
            <a:r>
              <a:rPr sz="2554" dirty="0">
                <a:latin typeface="Microsoft Sans Serif"/>
                <a:cs typeface="Microsoft Sans Serif"/>
              </a:rPr>
              <a:t>Together, they have: Checking: $</a:t>
            </a:r>
            <a:r>
              <a:rPr lang="en-US" sz="2554" dirty="0">
                <a:latin typeface="Microsoft Sans Serif"/>
                <a:cs typeface="Microsoft Sans Serif"/>
              </a:rPr>
              <a:t>5</a:t>
            </a:r>
            <a:r>
              <a:rPr sz="2554" dirty="0">
                <a:latin typeface="Microsoft Sans Serif"/>
                <a:cs typeface="Microsoft Sans Serif"/>
              </a:rPr>
              <a:t>,000</a:t>
            </a:r>
          </a:p>
        </p:txBody>
      </p:sp>
      <p:sp>
        <p:nvSpPr>
          <p:cNvPr id="5" name="object 5"/>
          <p:cNvSpPr/>
          <p:nvPr/>
        </p:nvSpPr>
        <p:spPr>
          <a:xfrm>
            <a:off x="5396685" y="5857976"/>
            <a:ext cx="1398627" cy="10135"/>
          </a:xfrm>
          <a:custGeom>
            <a:avLst/>
            <a:gdLst/>
            <a:ahLst/>
            <a:cxnLst/>
            <a:rect l="l" t="t" r="r" b="b"/>
            <a:pathLst>
              <a:path w="1314450" h="9525">
                <a:moveTo>
                  <a:pt x="1314449" y="9524"/>
                </a:moveTo>
                <a:lnTo>
                  <a:pt x="0" y="9524"/>
                </a:lnTo>
                <a:lnTo>
                  <a:pt x="0" y="0"/>
                </a:lnTo>
                <a:lnTo>
                  <a:pt x="1314449" y="0"/>
                </a:lnTo>
                <a:lnTo>
                  <a:pt x="1314449" y="9524"/>
                </a:lnTo>
                <a:close/>
              </a:path>
            </a:pathLst>
          </a:custGeom>
          <a:solidFill>
            <a:srgbClr val="333333">
              <a:alpha val="34999"/>
            </a:srgbClr>
          </a:solidFill>
        </p:spPr>
        <p:txBody>
          <a:bodyPr wrap="square" lIns="0" tIns="0" rIns="0" bIns="0" rtlCol="0"/>
          <a:lstStyle/>
          <a:p>
            <a:endParaRPr sz="1915"/>
          </a:p>
        </p:txBody>
      </p:sp>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22</a:t>
            </a:fld>
            <a:endParaRPr spc="-27"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6574" y="2341844"/>
            <a:ext cx="3824940" cy="3147924"/>
          </a:xfrm>
          <a:prstGeom prst="rect">
            <a:avLst/>
          </a:prstGeom>
        </p:spPr>
        <p:txBody>
          <a:bodyPr vert="horz" wrap="square" lIns="0" tIns="12838" rIns="0" bIns="0" rtlCol="0">
            <a:spAutoFit/>
          </a:bodyPr>
          <a:lstStyle/>
          <a:p>
            <a:pPr marL="523621" indent="-510108">
              <a:lnSpc>
                <a:spcPts val="3453"/>
              </a:lnSpc>
              <a:spcBef>
                <a:spcPts val="101"/>
              </a:spcBef>
              <a:buClr>
                <a:srgbClr val="333333"/>
              </a:buClr>
              <a:buSzPct val="90163"/>
              <a:buChar char="•"/>
              <a:tabLst>
                <a:tab pos="523621" algn="l"/>
              </a:tabLst>
            </a:pPr>
            <a:r>
              <a:rPr sz="3245" dirty="0">
                <a:latin typeface="Microsoft Sans Serif"/>
                <a:cs typeface="Microsoft Sans Serif"/>
              </a:rPr>
              <a:t>$</a:t>
            </a:r>
            <a:r>
              <a:rPr sz="2926" dirty="0">
                <a:latin typeface="Microsoft Sans Serif"/>
                <a:cs typeface="Microsoft Sans Serif"/>
              </a:rPr>
              <a:t>145,000 </a:t>
            </a:r>
            <a:r>
              <a:rPr lang="en-US" sz="2926" dirty="0">
                <a:latin typeface="Microsoft Sans Serif"/>
                <a:cs typeface="Microsoft Sans Serif"/>
              </a:rPr>
              <a:t>/</a:t>
            </a:r>
            <a:r>
              <a:rPr sz="2926" dirty="0">
                <a:latin typeface="Microsoft Sans Serif"/>
                <a:cs typeface="Microsoft Sans Serif"/>
              </a:rPr>
              <a:t> 2 =</a:t>
            </a:r>
            <a:r>
              <a:rPr lang="en-US" sz="2926" dirty="0">
                <a:latin typeface="Microsoft Sans Serif"/>
                <a:cs typeface="Microsoft Sans Serif"/>
              </a:rPr>
              <a:t> </a:t>
            </a:r>
            <a:r>
              <a:rPr sz="3192" dirty="0">
                <a:latin typeface="Microsoft Sans Serif"/>
                <a:cs typeface="Microsoft Sans Serif"/>
              </a:rPr>
              <a:t>$</a:t>
            </a:r>
            <a:r>
              <a:rPr sz="2926" dirty="0">
                <a:latin typeface="Microsoft Sans Serif"/>
                <a:cs typeface="Microsoft Sans Serif"/>
              </a:rPr>
              <a:t>72,500 </a:t>
            </a:r>
            <a:r>
              <a:rPr sz="3192" dirty="0">
                <a:latin typeface="Microsoft Sans Serif"/>
                <a:cs typeface="Microsoft Sans Serif"/>
              </a:rPr>
              <a:t>for Susan</a:t>
            </a:r>
          </a:p>
          <a:p>
            <a:pPr marL="523621" indent="-510108">
              <a:lnSpc>
                <a:spcPts val="3453"/>
              </a:lnSpc>
              <a:spcBef>
                <a:spcPts val="426"/>
              </a:spcBef>
              <a:buClr>
                <a:srgbClr val="333333"/>
              </a:buClr>
              <a:buSzPct val="90163"/>
              <a:buChar char="•"/>
              <a:tabLst>
                <a:tab pos="523621" algn="l"/>
              </a:tabLst>
            </a:pPr>
            <a:r>
              <a:rPr sz="3245" dirty="0">
                <a:latin typeface="Microsoft Sans Serif"/>
                <a:cs typeface="Microsoft Sans Serif"/>
              </a:rPr>
              <a:t>David can </a:t>
            </a:r>
            <a:r>
              <a:rPr sz="3192" dirty="0">
                <a:latin typeface="Microsoft Sans Serif"/>
                <a:cs typeface="Microsoft Sans Serif"/>
              </a:rPr>
              <a:t>keep</a:t>
            </a:r>
            <a:r>
              <a:rPr lang="en-US" sz="3192" dirty="0">
                <a:latin typeface="Microsoft Sans Serif"/>
                <a:cs typeface="Microsoft Sans Serif"/>
              </a:rPr>
              <a:t> </a:t>
            </a:r>
            <a:r>
              <a:rPr sz="3192" dirty="0">
                <a:latin typeface="Microsoft Sans Serif"/>
                <a:cs typeface="Microsoft Sans Serif"/>
              </a:rPr>
              <a:t>$</a:t>
            </a:r>
            <a:r>
              <a:rPr sz="2926" dirty="0">
                <a:latin typeface="Microsoft Sans Serif"/>
                <a:cs typeface="Microsoft Sans Serif"/>
              </a:rPr>
              <a:t>2,000</a:t>
            </a:r>
          </a:p>
          <a:p>
            <a:pPr marL="523621" marR="5405" indent="-510783">
              <a:lnSpc>
                <a:spcPct val="75000"/>
              </a:lnSpc>
              <a:spcBef>
                <a:spcPts val="1436"/>
              </a:spcBef>
              <a:buClr>
                <a:srgbClr val="333333"/>
              </a:buClr>
              <a:buSzPct val="91666"/>
              <a:buFont typeface="Microsoft Sans Serif"/>
              <a:buChar char="•"/>
              <a:tabLst>
                <a:tab pos="523621" algn="l"/>
              </a:tabLst>
            </a:pPr>
            <a:r>
              <a:rPr sz="3192" dirty="0">
                <a:latin typeface="Microsoft Sans Serif"/>
                <a:cs typeface="Microsoft Sans Serif"/>
              </a:rPr>
              <a:t>Excess assets to be spent down </a:t>
            </a:r>
            <a:r>
              <a:rPr sz="2926" dirty="0">
                <a:latin typeface="Microsoft Sans Serif"/>
                <a:cs typeface="Microsoft Sans Serif"/>
              </a:rPr>
              <a:t>=</a:t>
            </a:r>
            <a:r>
              <a:rPr lang="en-US" sz="2926" dirty="0">
                <a:latin typeface="Microsoft Sans Serif"/>
                <a:cs typeface="Microsoft Sans Serif"/>
              </a:rPr>
              <a:t> </a:t>
            </a:r>
            <a:r>
              <a:rPr sz="3192" dirty="0">
                <a:latin typeface="Microsoft Sans Serif"/>
                <a:cs typeface="Microsoft Sans Serif"/>
              </a:rPr>
              <a:t>$</a:t>
            </a:r>
            <a:r>
              <a:rPr sz="2926" dirty="0">
                <a:latin typeface="Microsoft Sans Serif"/>
                <a:cs typeface="Microsoft Sans Serif"/>
              </a:rPr>
              <a:t>70,500</a:t>
            </a:r>
          </a:p>
        </p:txBody>
      </p:sp>
      <p:sp>
        <p:nvSpPr>
          <p:cNvPr id="3" name="object 3"/>
          <p:cNvSpPr txBox="1">
            <a:spLocks noGrp="1"/>
          </p:cNvSpPr>
          <p:nvPr>
            <p:ph type="title"/>
          </p:nvPr>
        </p:nvSpPr>
        <p:spPr>
          <a:xfrm>
            <a:off x="1426574" y="703707"/>
            <a:ext cx="3772237" cy="1347101"/>
          </a:xfrm>
          <a:prstGeom prst="rect">
            <a:avLst/>
          </a:prstGeom>
        </p:spPr>
        <p:txBody>
          <a:bodyPr vert="horz" wrap="square" lIns="0" tIns="127700" rIns="0" bIns="0" rtlCol="0" anchor="ctr">
            <a:spAutoFit/>
          </a:bodyPr>
          <a:lstStyle/>
          <a:p>
            <a:pPr marL="13513" marR="5405">
              <a:lnSpc>
                <a:spcPct val="77100"/>
              </a:lnSpc>
              <a:spcBef>
                <a:spcPts val="1004"/>
              </a:spcBef>
            </a:pPr>
            <a:r>
              <a:rPr sz="3192" dirty="0"/>
              <a:t>Total Countable Resources </a:t>
            </a:r>
            <a:r>
              <a:rPr sz="2926" dirty="0"/>
              <a:t>= </a:t>
            </a:r>
            <a:r>
              <a:rPr sz="3192" dirty="0"/>
              <a:t>$</a:t>
            </a:r>
            <a:r>
              <a:rPr sz="2926" dirty="0"/>
              <a:t>145,000</a:t>
            </a:r>
            <a:endParaRPr sz="2926" dirty="0">
              <a:latin typeface="Segoe UI Symbol"/>
              <a:cs typeface="Segoe UI Symbol"/>
            </a:endParaRPr>
          </a:p>
          <a:p>
            <a:pPr marL="13513">
              <a:lnSpc>
                <a:spcPts val="3591"/>
              </a:lnSpc>
            </a:pPr>
            <a:r>
              <a:rPr sz="3192" dirty="0"/>
              <a:t>CSRA Calculation</a:t>
            </a:r>
            <a:r>
              <a:rPr sz="2926" dirty="0"/>
              <a:t>:</a:t>
            </a:r>
            <a:endParaRPr sz="2926" dirty="0">
              <a:latin typeface="Segoe UI Symbol"/>
              <a:cs typeface="Segoe UI Symbol"/>
            </a:endParaRPr>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80324" y="6283182"/>
            <a:ext cx="290536" cy="229872"/>
          </a:xfrm>
          <a:prstGeom prst="rect">
            <a:avLst/>
          </a:prstGeom>
        </p:spPr>
        <p:txBody>
          <a:bodyPr vert="horz" wrap="square" lIns="0" tIns="16892" rIns="0" bIns="0" rtlCol="0">
            <a:spAutoFit/>
          </a:bodyPr>
          <a:lstStyle/>
          <a:p>
            <a:pPr marL="13513">
              <a:spcBef>
                <a:spcPts val="133"/>
              </a:spcBef>
            </a:pPr>
            <a:r>
              <a:rPr sz="1383" spc="-69" dirty="0">
                <a:latin typeface="Microsoft Sans Serif"/>
                <a:cs typeface="Microsoft Sans Serif"/>
              </a:rPr>
              <a:t>152</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24</a:t>
            </a:fld>
            <a:endParaRPr spc="-27" dirty="0"/>
          </a:p>
        </p:txBody>
      </p:sp>
      <p:sp>
        <p:nvSpPr>
          <p:cNvPr id="2" name="object 2"/>
          <p:cNvSpPr txBox="1"/>
          <p:nvPr/>
        </p:nvSpPr>
        <p:spPr>
          <a:xfrm>
            <a:off x="1426574" y="3424527"/>
            <a:ext cx="4308040" cy="2891154"/>
          </a:xfrm>
          <a:prstGeom prst="rect">
            <a:avLst/>
          </a:prstGeom>
        </p:spPr>
        <p:txBody>
          <a:bodyPr vert="horz" wrap="square" lIns="0" tIns="17567" rIns="0" bIns="0" rtlCol="0">
            <a:spAutoFit/>
          </a:bodyPr>
          <a:lstStyle/>
          <a:p>
            <a:pPr marL="13513">
              <a:lnSpc>
                <a:spcPts val="2426"/>
              </a:lnSpc>
              <a:spcBef>
                <a:spcPts val="138"/>
              </a:spcBef>
            </a:pPr>
            <a:r>
              <a:rPr sz="2022" dirty="0">
                <a:latin typeface="Microsoft Sans Serif"/>
                <a:cs typeface="Microsoft Sans Serif"/>
              </a:rPr>
              <a:t>Scenario</a:t>
            </a:r>
            <a:r>
              <a:rPr sz="1862" dirty="0">
                <a:latin typeface="Microsoft Sans Serif"/>
                <a:cs typeface="Microsoft Sans Serif"/>
              </a:rPr>
              <a:t>:</a:t>
            </a:r>
          </a:p>
          <a:p>
            <a:pPr marL="13513">
              <a:lnSpc>
                <a:spcPts val="2490"/>
              </a:lnSpc>
            </a:pPr>
            <a:r>
              <a:rPr sz="2075" dirty="0">
                <a:latin typeface="Microsoft Sans Serif"/>
                <a:cs typeface="Microsoft Sans Serif"/>
              </a:rPr>
              <a:t>Total Countable Resources</a:t>
            </a:r>
            <a:r>
              <a:rPr sz="1862" dirty="0">
                <a:latin typeface="Microsoft Sans Serif"/>
                <a:cs typeface="Microsoft Sans Serif"/>
              </a:rPr>
              <a:t>: </a:t>
            </a:r>
            <a:r>
              <a:rPr sz="2022" dirty="0">
                <a:latin typeface="Microsoft Sans Serif"/>
                <a:cs typeface="Microsoft Sans Serif"/>
              </a:rPr>
              <a:t>$</a:t>
            </a:r>
            <a:r>
              <a:rPr sz="1862" dirty="0">
                <a:latin typeface="Microsoft Sans Serif"/>
                <a:cs typeface="Microsoft Sans Serif"/>
              </a:rPr>
              <a:t>385,000</a:t>
            </a:r>
          </a:p>
          <a:p>
            <a:pPr marL="13513">
              <a:spcBef>
                <a:spcPts val="64"/>
              </a:spcBef>
            </a:pPr>
            <a:r>
              <a:rPr sz="2075" dirty="0">
                <a:latin typeface="Microsoft Sans Serif"/>
                <a:cs typeface="Microsoft Sans Serif"/>
              </a:rPr>
              <a:t>CSRA Calculation</a:t>
            </a:r>
            <a:r>
              <a:rPr sz="1862" dirty="0">
                <a:latin typeface="Microsoft Sans Serif"/>
                <a:cs typeface="Microsoft Sans Serif"/>
              </a:rPr>
              <a:t>:</a:t>
            </a:r>
          </a:p>
          <a:p>
            <a:pPr marL="13513">
              <a:spcBef>
                <a:spcPts val="1580"/>
              </a:spcBef>
              <a:buClr>
                <a:srgbClr val="333333"/>
              </a:buClr>
              <a:buSzPct val="89743"/>
              <a:tabLst>
                <a:tab pos="339847" algn="l"/>
              </a:tabLst>
            </a:pPr>
            <a:r>
              <a:rPr sz="2075" dirty="0">
                <a:latin typeface="Microsoft Sans Serif"/>
                <a:cs typeface="Microsoft Sans Serif"/>
              </a:rPr>
              <a:t>$</a:t>
            </a:r>
            <a:r>
              <a:rPr sz="1862" dirty="0">
                <a:latin typeface="Microsoft Sans Serif"/>
                <a:cs typeface="Microsoft Sans Serif"/>
              </a:rPr>
              <a:t>385,000 </a:t>
            </a:r>
            <a:r>
              <a:rPr lang="en-US" sz="1862" dirty="0">
                <a:latin typeface="Microsoft Sans Serif"/>
                <a:cs typeface="Microsoft Sans Serif"/>
              </a:rPr>
              <a:t>/</a:t>
            </a:r>
            <a:r>
              <a:rPr sz="1862" dirty="0">
                <a:latin typeface="Microsoft Sans Serif"/>
                <a:cs typeface="Microsoft Sans Serif"/>
              </a:rPr>
              <a:t>  2 = </a:t>
            </a:r>
            <a:r>
              <a:rPr sz="2022" dirty="0">
                <a:latin typeface="Microsoft Sans Serif"/>
                <a:cs typeface="Microsoft Sans Serif"/>
              </a:rPr>
              <a:t>$</a:t>
            </a:r>
            <a:r>
              <a:rPr sz="1862" dirty="0">
                <a:latin typeface="Microsoft Sans Serif"/>
                <a:cs typeface="Microsoft Sans Serif"/>
              </a:rPr>
              <a:t>192,500</a:t>
            </a:r>
          </a:p>
          <a:p>
            <a:pPr marL="13513">
              <a:spcBef>
                <a:spcPts val="1553"/>
              </a:spcBef>
            </a:pPr>
            <a:r>
              <a:rPr sz="2022" dirty="0">
                <a:latin typeface="Microsoft Sans Serif"/>
                <a:cs typeface="Microsoft Sans Serif"/>
              </a:rPr>
              <a:t>CSRA Max in </a:t>
            </a:r>
            <a:r>
              <a:rPr sz="1862" dirty="0">
                <a:latin typeface="Microsoft Sans Serif"/>
                <a:cs typeface="Microsoft Sans Serif"/>
              </a:rPr>
              <a:t>2025   </a:t>
            </a:r>
            <a:r>
              <a:rPr sz="2022" dirty="0">
                <a:latin typeface="Microsoft Sans Serif"/>
                <a:cs typeface="Microsoft Sans Serif"/>
              </a:rPr>
              <a:t>$</a:t>
            </a:r>
            <a:r>
              <a:rPr lang="en-US" sz="1862" dirty="0">
                <a:latin typeface="Microsoft Sans Serif"/>
                <a:cs typeface="Microsoft Sans Serif"/>
              </a:rPr>
              <a:t>157,920</a:t>
            </a:r>
            <a:endParaRPr sz="1862" dirty="0">
              <a:latin typeface="Microsoft Sans Serif"/>
              <a:cs typeface="Microsoft Sans Serif"/>
            </a:endParaRPr>
          </a:p>
          <a:p>
            <a:pPr marL="13513">
              <a:lnSpc>
                <a:spcPts val="2133"/>
              </a:lnSpc>
              <a:spcBef>
                <a:spcPts val="128"/>
              </a:spcBef>
            </a:pPr>
            <a:r>
              <a:rPr sz="2022" dirty="0">
                <a:latin typeface="Microsoft Sans Serif"/>
                <a:cs typeface="Microsoft Sans Serif"/>
              </a:rPr>
              <a:t>Excess Assets to Spend Down </a:t>
            </a:r>
            <a:r>
              <a:rPr sz="1862" dirty="0">
                <a:latin typeface="Microsoft Sans Serif"/>
                <a:cs typeface="Microsoft Sans Serif"/>
              </a:rPr>
              <a:t>=</a:t>
            </a:r>
            <a:r>
              <a:rPr lang="en-US" sz="1862" dirty="0">
                <a:latin typeface="Microsoft Sans Serif"/>
                <a:cs typeface="Microsoft Sans Serif"/>
              </a:rPr>
              <a:t> </a:t>
            </a:r>
            <a:r>
              <a:rPr sz="2022" dirty="0">
                <a:latin typeface="Microsoft Sans Serif"/>
                <a:cs typeface="Microsoft Sans Serif"/>
              </a:rPr>
              <a:t>$</a:t>
            </a:r>
            <a:r>
              <a:rPr sz="1862" dirty="0">
                <a:latin typeface="Microsoft Sans Serif"/>
                <a:cs typeface="Microsoft Sans Serif"/>
              </a:rPr>
              <a:t>2</a:t>
            </a:r>
            <a:r>
              <a:rPr lang="en-US" sz="1862" dirty="0">
                <a:latin typeface="Microsoft Sans Serif"/>
                <a:cs typeface="Microsoft Sans Serif"/>
              </a:rPr>
              <a:t>27,080</a:t>
            </a:r>
            <a:endParaRPr sz="1862" dirty="0">
              <a:latin typeface="Microsoft Sans Serif"/>
              <a:cs typeface="Microsoft Sans Serif"/>
            </a:endParaRPr>
          </a:p>
        </p:txBody>
      </p:sp>
      <p:sp>
        <p:nvSpPr>
          <p:cNvPr id="3" name="object 3"/>
          <p:cNvSpPr txBox="1">
            <a:spLocks noGrp="1"/>
          </p:cNvSpPr>
          <p:nvPr>
            <p:ph type="title"/>
          </p:nvPr>
        </p:nvSpPr>
        <p:spPr>
          <a:xfrm>
            <a:off x="1426574" y="752860"/>
            <a:ext cx="8893103" cy="1471850"/>
          </a:xfrm>
          <a:prstGeom prst="rect">
            <a:avLst/>
          </a:prstGeom>
        </p:spPr>
        <p:txBody>
          <a:bodyPr vert="horz" wrap="square" lIns="0" tIns="199997" rIns="0" bIns="0" rtlCol="0" anchor="ctr">
            <a:spAutoFit/>
          </a:bodyPr>
          <a:lstStyle/>
          <a:p>
            <a:pPr marL="13513" marR="5405">
              <a:lnSpc>
                <a:spcPct val="79600"/>
              </a:lnSpc>
              <a:spcBef>
                <a:spcPts val="1575"/>
              </a:spcBef>
            </a:pPr>
            <a:r>
              <a:rPr dirty="0"/>
              <a:t>CSRA Calculation Example </a:t>
            </a:r>
            <a:r>
              <a:rPr sz="5746" dirty="0"/>
              <a:t>– </a:t>
            </a:r>
            <a:r>
              <a:rPr dirty="0"/>
              <a:t>Higher Asset Couple</a:t>
            </a:r>
            <a:endParaRPr sz="5746" dirty="0"/>
          </a:p>
        </p:txBody>
      </p:sp>
      <p:sp>
        <p:nvSpPr>
          <p:cNvPr id="4" name="object 4"/>
          <p:cNvSpPr txBox="1"/>
          <p:nvPr/>
        </p:nvSpPr>
        <p:spPr>
          <a:xfrm>
            <a:off x="1426574" y="2223367"/>
            <a:ext cx="7839741" cy="1069739"/>
          </a:xfrm>
          <a:prstGeom prst="rect">
            <a:avLst/>
          </a:prstGeom>
        </p:spPr>
        <p:txBody>
          <a:bodyPr vert="horz" wrap="square" lIns="0" tIns="119593" rIns="0" bIns="0" rtlCol="0">
            <a:spAutoFit/>
          </a:bodyPr>
          <a:lstStyle/>
          <a:p>
            <a:pPr marL="13513" marR="5405">
              <a:lnSpc>
                <a:spcPts val="3671"/>
              </a:lnSpc>
              <a:spcBef>
                <a:spcPts val="942"/>
              </a:spcBef>
            </a:pPr>
            <a:r>
              <a:rPr sz="3777" dirty="0">
                <a:latin typeface="Microsoft Sans Serif"/>
                <a:cs typeface="Microsoft Sans Serif"/>
              </a:rPr>
              <a:t>What If the Couple Has More Than the Maximum CSRA</a:t>
            </a:r>
            <a:r>
              <a:rPr sz="3671" dirty="0">
                <a:latin typeface="Microsoft Sans Serif"/>
                <a:cs typeface="Microsoft Sans Serif"/>
              </a:rPr>
              <a:t>?</a:t>
            </a:r>
          </a:p>
        </p:txBody>
      </p:sp>
      <p:sp>
        <p:nvSpPr>
          <p:cNvPr id="5" name="object 5"/>
          <p:cNvSpPr txBox="1"/>
          <p:nvPr/>
        </p:nvSpPr>
        <p:spPr>
          <a:xfrm>
            <a:off x="6219308" y="3404257"/>
            <a:ext cx="4150609" cy="1954487"/>
          </a:xfrm>
          <a:prstGeom prst="rect">
            <a:avLst/>
          </a:prstGeom>
        </p:spPr>
        <p:txBody>
          <a:bodyPr vert="horz" wrap="square" lIns="0" tIns="17567" rIns="0" bIns="0" rtlCol="0">
            <a:spAutoFit/>
          </a:bodyPr>
          <a:lstStyle/>
          <a:p>
            <a:pPr marL="13513" algn="just">
              <a:lnSpc>
                <a:spcPts val="2426"/>
              </a:lnSpc>
              <a:spcBef>
                <a:spcPts val="138"/>
              </a:spcBef>
            </a:pPr>
            <a:r>
              <a:rPr sz="2022" spc="-59" dirty="0">
                <a:latin typeface="Segoe UI Symbol"/>
                <a:cs typeface="Segoe UI Symbol"/>
              </a:rPr>
              <a:t> </a:t>
            </a:r>
            <a:r>
              <a:rPr sz="2022" dirty="0">
                <a:latin typeface="Microsoft Sans Serif"/>
                <a:cs typeface="Microsoft Sans Serif"/>
              </a:rPr>
              <a:t>Key Takeaways</a:t>
            </a:r>
            <a:r>
              <a:rPr sz="1862" dirty="0">
                <a:latin typeface="Microsoft Sans Serif"/>
                <a:cs typeface="Microsoft Sans Serif"/>
              </a:rPr>
              <a:t>:</a:t>
            </a:r>
          </a:p>
          <a:p>
            <a:pPr marL="13513" marR="25674" algn="just">
              <a:lnSpc>
                <a:spcPct val="77800"/>
              </a:lnSpc>
              <a:spcBef>
                <a:spcPts val="553"/>
              </a:spcBef>
            </a:pPr>
            <a:r>
              <a:rPr sz="2022" dirty="0">
                <a:latin typeface="Segoe UI Symbol"/>
                <a:cs typeface="Segoe UI Symbol"/>
              </a:rPr>
              <a:t>✔ </a:t>
            </a:r>
            <a:r>
              <a:rPr sz="2075" dirty="0">
                <a:latin typeface="Microsoft Sans Serif"/>
                <a:cs typeface="Microsoft Sans Serif"/>
              </a:rPr>
              <a:t>When the couple has </a:t>
            </a:r>
            <a:r>
              <a:rPr sz="2022" dirty="0">
                <a:latin typeface="Microsoft Sans Serif"/>
                <a:cs typeface="Microsoft Sans Serif"/>
              </a:rPr>
              <a:t>more than</a:t>
            </a:r>
            <a:r>
              <a:rPr lang="en-US" sz="2022" dirty="0">
                <a:latin typeface="Microsoft Sans Serif"/>
                <a:cs typeface="Microsoft Sans Serif"/>
              </a:rPr>
              <a:t> twice</a:t>
            </a:r>
            <a:r>
              <a:rPr sz="2022" dirty="0">
                <a:latin typeface="Microsoft Sans Serif"/>
                <a:cs typeface="Microsoft Sans Serif"/>
              </a:rPr>
              <a:t> the max CSRA</a:t>
            </a:r>
            <a:r>
              <a:rPr sz="1862" dirty="0">
                <a:latin typeface="Microsoft Sans Serif"/>
                <a:cs typeface="Microsoft Sans Serif"/>
              </a:rPr>
              <a:t>, </a:t>
            </a:r>
            <a:r>
              <a:rPr sz="2075" dirty="0">
                <a:latin typeface="Microsoft Sans Serif"/>
                <a:cs typeface="Microsoft Sans Serif"/>
              </a:rPr>
              <a:t>the community spouse </a:t>
            </a:r>
            <a:r>
              <a:rPr sz="2022" dirty="0">
                <a:latin typeface="Microsoft Sans Serif"/>
                <a:cs typeface="Microsoft Sans Serif"/>
              </a:rPr>
              <a:t>only keeps the max allowed</a:t>
            </a:r>
            <a:r>
              <a:rPr sz="1862" dirty="0">
                <a:latin typeface="Microsoft Sans Serif"/>
                <a:cs typeface="Microsoft Sans Serif"/>
              </a:rPr>
              <a:t>.</a:t>
            </a:r>
          </a:p>
          <a:p>
            <a:pPr marL="13513" marR="5405" algn="just">
              <a:lnSpc>
                <a:spcPct val="78600"/>
              </a:lnSpc>
              <a:spcBef>
                <a:spcPts val="527"/>
              </a:spcBef>
            </a:pPr>
            <a:r>
              <a:rPr sz="2022" dirty="0">
                <a:latin typeface="Segoe UI Symbol"/>
                <a:cs typeface="Segoe UI Symbol"/>
              </a:rPr>
              <a:t>✔ </a:t>
            </a:r>
            <a:r>
              <a:rPr sz="2075" dirty="0">
                <a:latin typeface="Microsoft Sans Serif"/>
                <a:cs typeface="Microsoft Sans Serif"/>
              </a:rPr>
              <a:t>The rest must be </a:t>
            </a:r>
            <a:r>
              <a:rPr sz="2022" dirty="0">
                <a:latin typeface="Microsoft Sans Serif"/>
                <a:cs typeface="Microsoft Sans Serif"/>
              </a:rPr>
              <a:t>spent down before Medicaid approval</a:t>
            </a:r>
            <a:r>
              <a:rPr sz="1862" dirty="0">
                <a:latin typeface="Microsoft Sans Serif"/>
                <a:cs typeface="Microsoft Sans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25</a:t>
            </a:fld>
            <a:endParaRPr spc="-27" dirty="0"/>
          </a:p>
        </p:txBody>
      </p:sp>
      <p:sp>
        <p:nvSpPr>
          <p:cNvPr id="2" name="object 2"/>
          <p:cNvSpPr txBox="1">
            <a:spLocks noGrp="1"/>
          </p:cNvSpPr>
          <p:nvPr>
            <p:ph type="title"/>
          </p:nvPr>
        </p:nvSpPr>
        <p:spPr>
          <a:xfrm>
            <a:off x="1067769" y="587563"/>
            <a:ext cx="9608010" cy="764476"/>
          </a:xfrm>
          <a:prstGeom prst="rect">
            <a:avLst/>
          </a:prstGeom>
        </p:spPr>
        <p:txBody>
          <a:bodyPr vert="horz" wrap="square" lIns="0" tIns="199997" rIns="0" bIns="0" rtlCol="0" anchor="ctr">
            <a:spAutoFit/>
          </a:bodyPr>
          <a:lstStyle/>
          <a:p>
            <a:pPr marL="13513" marR="5405">
              <a:lnSpc>
                <a:spcPct val="79600"/>
              </a:lnSpc>
              <a:spcBef>
                <a:spcPts val="1575"/>
              </a:spcBef>
            </a:pPr>
            <a:r>
              <a:rPr dirty="0"/>
              <a:t>Key Planning Tips for Maximizing the CSRA</a:t>
            </a:r>
          </a:p>
        </p:txBody>
      </p:sp>
      <p:sp>
        <p:nvSpPr>
          <p:cNvPr id="3" name="object 3"/>
          <p:cNvSpPr txBox="1"/>
          <p:nvPr/>
        </p:nvSpPr>
        <p:spPr>
          <a:xfrm>
            <a:off x="1315130" y="1542147"/>
            <a:ext cx="8409638" cy="594213"/>
          </a:xfrm>
          <a:prstGeom prst="rect">
            <a:avLst/>
          </a:prstGeom>
        </p:spPr>
        <p:txBody>
          <a:bodyPr vert="horz" wrap="square" lIns="0" tIns="12838" rIns="0" bIns="0" rtlCol="0">
            <a:spAutoFit/>
          </a:bodyPr>
          <a:lstStyle/>
          <a:p>
            <a:pPr marL="13513">
              <a:spcBef>
                <a:spcPts val="101"/>
              </a:spcBef>
            </a:pPr>
            <a:r>
              <a:rPr sz="3777" dirty="0">
                <a:latin typeface="Microsoft Sans Serif"/>
                <a:cs typeface="Microsoft Sans Serif"/>
              </a:rPr>
              <a:t>How to Legally Protect More Assets</a:t>
            </a:r>
          </a:p>
        </p:txBody>
      </p:sp>
      <p:sp>
        <p:nvSpPr>
          <p:cNvPr id="4" name="object 4"/>
          <p:cNvSpPr txBox="1"/>
          <p:nvPr/>
        </p:nvSpPr>
        <p:spPr>
          <a:xfrm>
            <a:off x="864973" y="2492552"/>
            <a:ext cx="4895357" cy="2803076"/>
          </a:xfrm>
          <a:prstGeom prst="rect">
            <a:avLst/>
          </a:prstGeom>
        </p:spPr>
        <p:txBody>
          <a:bodyPr vert="horz" wrap="square" lIns="0" tIns="110808" rIns="0" bIns="0" rtlCol="0">
            <a:spAutoFit/>
          </a:bodyPr>
          <a:lstStyle/>
          <a:p>
            <a:pPr marL="13513" marR="158775">
              <a:lnSpc>
                <a:spcPct val="75500"/>
              </a:lnSpc>
              <a:spcBef>
                <a:spcPts val="871"/>
              </a:spcBef>
            </a:pPr>
            <a:r>
              <a:rPr sz="2979" b="1" dirty="0">
                <a:latin typeface="Microsoft Sans Serif"/>
                <a:cs typeface="Microsoft Sans Serif"/>
              </a:rPr>
              <a:t>Strategies to Maximize CSRA Protection:</a:t>
            </a:r>
          </a:p>
          <a:p>
            <a:pPr marL="378358" marR="5405" indent="-364846">
              <a:lnSpc>
                <a:spcPct val="76800"/>
              </a:lnSpc>
              <a:spcBef>
                <a:spcPts val="681"/>
              </a:spcBef>
              <a:buFont typeface="Arial" panose="020B0604020202020204" pitchFamily="34" charset="0"/>
              <a:buChar char="•"/>
            </a:pPr>
            <a:r>
              <a:rPr sz="2554" dirty="0">
                <a:latin typeface="Microsoft Sans Serif"/>
                <a:cs typeface="Microsoft Sans Serif"/>
              </a:rPr>
              <a:t>Move excess assets into exempt categories </a:t>
            </a:r>
            <a:r>
              <a:rPr sz="2341" dirty="0">
                <a:latin typeface="Microsoft Sans Serif"/>
                <a:cs typeface="Microsoft Sans Serif"/>
              </a:rPr>
              <a:t>(</a:t>
            </a:r>
            <a:r>
              <a:rPr sz="2554" dirty="0">
                <a:latin typeface="Microsoft Sans Serif"/>
                <a:cs typeface="Microsoft Sans Serif"/>
              </a:rPr>
              <a:t>home repairs</a:t>
            </a:r>
            <a:r>
              <a:rPr sz="2341" dirty="0">
                <a:latin typeface="Microsoft Sans Serif"/>
                <a:cs typeface="Microsoft Sans Serif"/>
              </a:rPr>
              <a:t>, </a:t>
            </a:r>
            <a:r>
              <a:rPr sz="2554" dirty="0">
                <a:latin typeface="Microsoft Sans Serif"/>
                <a:cs typeface="Microsoft Sans Serif"/>
              </a:rPr>
              <a:t>car</a:t>
            </a:r>
            <a:r>
              <a:rPr sz="2341" dirty="0">
                <a:latin typeface="Microsoft Sans Serif"/>
                <a:cs typeface="Microsoft Sans Serif"/>
              </a:rPr>
              <a:t>, </a:t>
            </a:r>
            <a:r>
              <a:rPr sz="2554" dirty="0">
                <a:latin typeface="Microsoft Sans Serif"/>
                <a:cs typeface="Microsoft Sans Serif"/>
              </a:rPr>
              <a:t>prepaid funeral</a:t>
            </a:r>
            <a:r>
              <a:rPr sz="2341" dirty="0">
                <a:latin typeface="Microsoft Sans Serif"/>
                <a:cs typeface="Microsoft Sans Serif"/>
              </a:rPr>
              <a:t>).</a:t>
            </a:r>
          </a:p>
          <a:p>
            <a:pPr marL="378358" marR="356062" indent="-364846">
              <a:lnSpc>
                <a:spcPct val="78100"/>
              </a:lnSpc>
              <a:spcBef>
                <a:spcPts val="559"/>
              </a:spcBef>
              <a:buFont typeface="Arial" panose="020B0604020202020204" pitchFamily="34" charset="0"/>
              <a:buChar char="•"/>
            </a:pPr>
            <a:r>
              <a:rPr sz="2554" dirty="0">
                <a:latin typeface="Microsoft Sans Serif"/>
                <a:cs typeface="Microsoft Sans Serif"/>
              </a:rPr>
              <a:t>Use Medicaid</a:t>
            </a:r>
            <a:r>
              <a:rPr sz="2341" dirty="0">
                <a:latin typeface="Microsoft Sans Serif"/>
                <a:cs typeface="Microsoft Sans Serif"/>
              </a:rPr>
              <a:t>-</a:t>
            </a:r>
            <a:r>
              <a:rPr sz="2554" dirty="0">
                <a:latin typeface="Microsoft Sans Serif"/>
                <a:cs typeface="Microsoft Sans Serif"/>
              </a:rPr>
              <a:t>compliant annuities to convert assets into income</a:t>
            </a:r>
            <a:r>
              <a:rPr sz="2341" dirty="0">
                <a:latin typeface="Microsoft Sans Serif"/>
                <a:cs typeface="Microsoft Sans Serif"/>
              </a:rPr>
              <a:t>.</a:t>
            </a:r>
          </a:p>
        </p:txBody>
      </p:sp>
      <p:sp>
        <p:nvSpPr>
          <p:cNvPr id="5" name="object 5"/>
          <p:cNvSpPr txBox="1"/>
          <p:nvPr/>
        </p:nvSpPr>
        <p:spPr>
          <a:xfrm>
            <a:off x="6233281" y="2609433"/>
            <a:ext cx="4442498" cy="2706420"/>
          </a:xfrm>
          <a:prstGeom prst="rect">
            <a:avLst/>
          </a:prstGeom>
        </p:spPr>
        <p:txBody>
          <a:bodyPr vert="horz" wrap="square" lIns="0" tIns="113512" rIns="0" bIns="0" rtlCol="0">
            <a:spAutoFit/>
          </a:bodyPr>
          <a:lstStyle/>
          <a:p>
            <a:pPr marL="378358" marR="152019" indent="-364846">
              <a:lnSpc>
                <a:spcPct val="75500"/>
              </a:lnSpc>
              <a:spcBef>
                <a:spcPts val="894"/>
              </a:spcBef>
              <a:buFont typeface="Arial" panose="020B0604020202020204" pitchFamily="34" charset="0"/>
              <a:buChar char="•"/>
            </a:pPr>
            <a:r>
              <a:rPr sz="2554" spc="-176" dirty="0">
                <a:latin typeface="Microsoft Sans Serif"/>
                <a:cs typeface="Microsoft Sans Serif"/>
              </a:rPr>
              <a:t>Fund</a:t>
            </a:r>
            <a:r>
              <a:rPr sz="2554" spc="-160" dirty="0">
                <a:latin typeface="Microsoft Sans Serif"/>
                <a:cs typeface="Microsoft Sans Serif"/>
              </a:rPr>
              <a:t> </a:t>
            </a:r>
            <a:r>
              <a:rPr sz="2554" spc="-192" dirty="0">
                <a:latin typeface="Microsoft Sans Serif"/>
                <a:cs typeface="Microsoft Sans Serif"/>
              </a:rPr>
              <a:t>a</a:t>
            </a:r>
            <a:r>
              <a:rPr sz="2554" spc="-160" dirty="0">
                <a:latin typeface="Microsoft Sans Serif"/>
                <a:cs typeface="Microsoft Sans Serif"/>
              </a:rPr>
              <a:t> </a:t>
            </a:r>
            <a:r>
              <a:rPr sz="2554" spc="-101" dirty="0">
                <a:latin typeface="Microsoft Sans Serif"/>
                <a:cs typeface="Microsoft Sans Serif"/>
              </a:rPr>
              <a:t>spousal</a:t>
            </a:r>
            <a:r>
              <a:rPr sz="2554" spc="-160" dirty="0">
                <a:latin typeface="Microsoft Sans Serif"/>
                <a:cs typeface="Microsoft Sans Serif"/>
              </a:rPr>
              <a:t> </a:t>
            </a:r>
            <a:r>
              <a:rPr sz="2554" dirty="0">
                <a:latin typeface="Microsoft Sans Serif"/>
                <a:cs typeface="Microsoft Sans Serif"/>
              </a:rPr>
              <a:t>trust</a:t>
            </a:r>
            <a:r>
              <a:rPr sz="2554" spc="-59" dirty="0">
                <a:latin typeface="Microsoft Sans Serif"/>
                <a:cs typeface="Microsoft Sans Serif"/>
              </a:rPr>
              <a:t> </a:t>
            </a:r>
            <a:r>
              <a:rPr sz="2341" spc="-112" dirty="0">
                <a:latin typeface="Microsoft Sans Serif"/>
                <a:cs typeface="Microsoft Sans Serif"/>
              </a:rPr>
              <a:t>(</a:t>
            </a:r>
            <a:r>
              <a:rPr sz="2554" spc="-112" dirty="0">
                <a:latin typeface="Microsoft Sans Serif"/>
                <a:cs typeface="Microsoft Sans Serif"/>
              </a:rPr>
              <a:t>allowed </a:t>
            </a:r>
            <a:r>
              <a:rPr sz="2554" spc="-117" dirty="0">
                <a:latin typeface="Microsoft Sans Serif"/>
                <a:cs typeface="Microsoft Sans Serif"/>
              </a:rPr>
              <a:t>in</a:t>
            </a:r>
            <a:r>
              <a:rPr sz="2554" spc="-64" dirty="0">
                <a:latin typeface="Microsoft Sans Serif"/>
                <a:cs typeface="Microsoft Sans Serif"/>
              </a:rPr>
              <a:t> </a:t>
            </a:r>
            <a:r>
              <a:rPr sz="2554" spc="-192" dirty="0">
                <a:latin typeface="Microsoft Sans Serif"/>
                <a:cs typeface="Microsoft Sans Serif"/>
              </a:rPr>
              <a:t>some</a:t>
            </a:r>
            <a:r>
              <a:rPr sz="2554" spc="-59" dirty="0">
                <a:latin typeface="Microsoft Sans Serif"/>
                <a:cs typeface="Microsoft Sans Serif"/>
              </a:rPr>
              <a:t> </a:t>
            </a:r>
            <a:r>
              <a:rPr sz="2554" spc="-11" dirty="0">
                <a:latin typeface="Microsoft Sans Serif"/>
                <a:cs typeface="Microsoft Sans Serif"/>
              </a:rPr>
              <a:t>states</a:t>
            </a:r>
            <a:r>
              <a:rPr sz="2341" spc="-11" dirty="0">
                <a:latin typeface="Microsoft Sans Serif"/>
                <a:cs typeface="Microsoft Sans Serif"/>
              </a:rPr>
              <a:t>).</a:t>
            </a:r>
            <a:endParaRPr sz="2341" dirty="0">
              <a:latin typeface="Microsoft Sans Serif"/>
              <a:cs typeface="Microsoft Sans Serif"/>
            </a:endParaRPr>
          </a:p>
          <a:p>
            <a:pPr marL="378358" marR="685775" indent="-364846">
              <a:lnSpc>
                <a:spcPct val="76800"/>
              </a:lnSpc>
              <a:spcBef>
                <a:spcPts val="681"/>
              </a:spcBef>
              <a:buFont typeface="Arial" panose="020B0604020202020204" pitchFamily="34" charset="0"/>
              <a:buChar char="•"/>
            </a:pPr>
            <a:r>
              <a:rPr sz="2554" spc="-186" dirty="0">
                <a:latin typeface="Microsoft Sans Serif"/>
                <a:cs typeface="Microsoft Sans Serif"/>
              </a:rPr>
              <a:t>Use</a:t>
            </a:r>
            <a:r>
              <a:rPr sz="2554" spc="-149" dirty="0">
                <a:latin typeface="Microsoft Sans Serif"/>
                <a:cs typeface="Microsoft Sans Serif"/>
              </a:rPr>
              <a:t> </a:t>
            </a:r>
            <a:r>
              <a:rPr sz="2554" spc="-192" dirty="0">
                <a:latin typeface="Microsoft Sans Serif"/>
                <a:cs typeface="Microsoft Sans Serif"/>
              </a:rPr>
              <a:t>a</a:t>
            </a:r>
            <a:r>
              <a:rPr lang="en-US" sz="2554" spc="-149" dirty="0">
                <a:latin typeface="Microsoft Sans Serif"/>
                <a:cs typeface="Microsoft Sans Serif"/>
              </a:rPr>
              <a:t>n annuity </a:t>
            </a:r>
            <a:r>
              <a:rPr sz="2554" spc="-43" dirty="0">
                <a:latin typeface="Microsoft Sans Serif"/>
                <a:cs typeface="Microsoft Sans Serif"/>
              </a:rPr>
              <a:t>strategy</a:t>
            </a:r>
            <a:r>
              <a:rPr sz="2554" spc="-106" dirty="0">
                <a:latin typeface="Microsoft Sans Serif"/>
                <a:cs typeface="Microsoft Sans Serif"/>
              </a:rPr>
              <a:t> </a:t>
            </a:r>
            <a:r>
              <a:rPr sz="2554" spc="-138" dirty="0">
                <a:latin typeface="Microsoft Sans Serif"/>
                <a:cs typeface="Microsoft Sans Serif"/>
              </a:rPr>
              <a:t>instead</a:t>
            </a:r>
            <a:r>
              <a:rPr sz="2554" spc="-80" dirty="0">
                <a:latin typeface="Microsoft Sans Serif"/>
                <a:cs typeface="Microsoft Sans Serif"/>
              </a:rPr>
              <a:t> </a:t>
            </a:r>
            <a:r>
              <a:rPr sz="2554" dirty="0">
                <a:latin typeface="Microsoft Sans Serif"/>
                <a:cs typeface="Microsoft Sans Serif"/>
              </a:rPr>
              <a:t>of</a:t>
            </a:r>
            <a:r>
              <a:rPr sz="2554" spc="-90" dirty="0">
                <a:latin typeface="Microsoft Sans Serif"/>
                <a:cs typeface="Microsoft Sans Serif"/>
              </a:rPr>
              <a:t> </a:t>
            </a:r>
            <a:r>
              <a:rPr sz="2554" spc="-128" dirty="0">
                <a:latin typeface="Microsoft Sans Serif"/>
                <a:cs typeface="Microsoft Sans Serif"/>
              </a:rPr>
              <a:t>spending </a:t>
            </a:r>
            <a:r>
              <a:rPr sz="2554" spc="-11" dirty="0">
                <a:latin typeface="Microsoft Sans Serif"/>
                <a:cs typeface="Microsoft Sans Serif"/>
              </a:rPr>
              <a:t>down</a:t>
            </a:r>
            <a:r>
              <a:rPr sz="2341" spc="-11" dirty="0">
                <a:latin typeface="Microsoft Sans Serif"/>
                <a:cs typeface="Microsoft Sans Serif"/>
              </a:rPr>
              <a:t>.</a:t>
            </a:r>
            <a:endParaRPr sz="2341" dirty="0">
              <a:latin typeface="Microsoft Sans Serif"/>
              <a:cs typeface="Microsoft Sans Serif"/>
            </a:endParaRPr>
          </a:p>
          <a:p>
            <a:pPr marL="378358" marR="5405" indent="-364846">
              <a:lnSpc>
                <a:spcPct val="78100"/>
              </a:lnSpc>
              <a:spcBef>
                <a:spcPts val="559"/>
              </a:spcBef>
              <a:buFont typeface="Arial" panose="020B0604020202020204" pitchFamily="34" charset="0"/>
              <a:buChar char="•"/>
            </a:pPr>
            <a:r>
              <a:rPr sz="2554" spc="-128" dirty="0">
                <a:latin typeface="Microsoft Sans Serif"/>
                <a:cs typeface="Microsoft Sans Serif"/>
              </a:rPr>
              <a:t>Time</a:t>
            </a:r>
            <a:r>
              <a:rPr sz="2554" spc="-138" dirty="0">
                <a:latin typeface="Microsoft Sans Serif"/>
                <a:cs typeface="Microsoft Sans Serif"/>
              </a:rPr>
              <a:t> </a:t>
            </a:r>
            <a:r>
              <a:rPr sz="2554" spc="-69" dirty="0">
                <a:latin typeface="Microsoft Sans Serif"/>
                <a:cs typeface="Microsoft Sans Serif"/>
              </a:rPr>
              <a:t>the</a:t>
            </a:r>
            <a:r>
              <a:rPr sz="2554" spc="-138" dirty="0">
                <a:latin typeface="Microsoft Sans Serif"/>
                <a:cs typeface="Microsoft Sans Serif"/>
              </a:rPr>
              <a:t> </a:t>
            </a:r>
            <a:r>
              <a:rPr sz="2554" spc="-90" dirty="0">
                <a:latin typeface="Microsoft Sans Serif"/>
                <a:cs typeface="Microsoft Sans Serif"/>
              </a:rPr>
              <a:t>Medicaid</a:t>
            </a:r>
            <a:r>
              <a:rPr sz="2554" spc="-144" dirty="0">
                <a:latin typeface="Microsoft Sans Serif"/>
                <a:cs typeface="Microsoft Sans Serif"/>
              </a:rPr>
              <a:t> </a:t>
            </a:r>
            <a:r>
              <a:rPr sz="2554" spc="-59" dirty="0">
                <a:latin typeface="Microsoft Sans Serif"/>
                <a:cs typeface="Microsoft Sans Serif"/>
              </a:rPr>
              <a:t>application </a:t>
            </a:r>
            <a:r>
              <a:rPr sz="2554" spc="-43" dirty="0">
                <a:latin typeface="Microsoft Sans Serif"/>
                <a:cs typeface="Microsoft Sans Serif"/>
              </a:rPr>
              <a:t>strategically</a:t>
            </a:r>
            <a:r>
              <a:rPr sz="2554" spc="-69" dirty="0">
                <a:latin typeface="Microsoft Sans Serif"/>
                <a:cs typeface="Microsoft Sans Serif"/>
              </a:rPr>
              <a:t> </a:t>
            </a:r>
            <a:r>
              <a:rPr lang="en-US" sz="2554" spc="-90" dirty="0">
                <a:latin typeface="Microsoft Sans Serif"/>
                <a:cs typeface="Microsoft Sans Serif"/>
              </a:rPr>
              <a:t>using the best </a:t>
            </a:r>
            <a:r>
              <a:rPr sz="2554" spc="-149" dirty="0">
                <a:latin typeface="Microsoft Sans Serif"/>
                <a:cs typeface="Microsoft Sans Serif"/>
              </a:rPr>
              <a:t>snapshot</a:t>
            </a:r>
            <a:r>
              <a:rPr sz="2554" spc="-37" dirty="0">
                <a:latin typeface="Microsoft Sans Serif"/>
                <a:cs typeface="Microsoft Sans Serif"/>
              </a:rPr>
              <a:t> </a:t>
            </a:r>
            <a:r>
              <a:rPr sz="2554" spc="-11" dirty="0">
                <a:latin typeface="Microsoft Sans Serif"/>
                <a:cs typeface="Microsoft Sans Serif"/>
              </a:rPr>
              <a:t>date</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26</a:t>
            </a:fld>
            <a:endParaRPr spc="-27" dirty="0"/>
          </a:p>
        </p:txBody>
      </p:sp>
      <p:sp>
        <p:nvSpPr>
          <p:cNvPr id="2" name="object 2"/>
          <p:cNvSpPr txBox="1"/>
          <p:nvPr/>
        </p:nvSpPr>
        <p:spPr>
          <a:xfrm>
            <a:off x="5320297" y="1377428"/>
            <a:ext cx="4543172" cy="4476451"/>
          </a:xfrm>
          <a:prstGeom prst="rect">
            <a:avLst/>
          </a:prstGeom>
        </p:spPr>
        <p:txBody>
          <a:bodyPr vert="horz" wrap="square" lIns="0" tIns="132430" rIns="0" bIns="0" rtlCol="0">
            <a:spAutoFit/>
          </a:bodyPr>
          <a:lstStyle/>
          <a:p>
            <a:pPr marL="523621" marR="37160" indent="-510783">
              <a:lnSpc>
                <a:spcPct val="75800"/>
              </a:lnSpc>
              <a:spcBef>
                <a:spcPts val="1043"/>
              </a:spcBef>
              <a:buClr>
                <a:srgbClr val="333333"/>
              </a:buClr>
              <a:buSzPct val="90163"/>
              <a:buChar char="•"/>
              <a:tabLst>
                <a:tab pos="523621" algn="l"/>
              </a:tabLst>
            </a:pPr>
            <a:r>
              <a:rPr sz="3245" dirty="0">
                <a:latin typeface="Microsoft Sans Serif"/>
                <a:cs typeface="Microsoft Sans Serif"/>
              </a:rPr>
              <a:t>Instead of </a:t>
            </a:r>
            <a:r>
              <a:rPr sz="3192" dirty="0">
                <a:latin typeface="Microsoft Sans Serif"/>
                <a:cs typeface="Microsoft Sans Serif"/>
              </a:rPr>
              <a:t>spending down $</a:t>
            </a:r>
            <a:r>
              <a:rPr sz="2926" dirty="0">
                <a:latin typeface="Microsoft Sans Serif"/>
                <a:cs typeface="Microsoft Sans Serif"/>
              </a:rPr>
              <a:t>100,000, </a:t>
            </a:r>
            <a:r>
              <a:rPr sz="3245" dirty="0">
                <a:latin typeface="Microsoft Sans Serif"/>
                <a:cs typeface="Microsoft Sans Serif"/>
              </a:rPr>
              <a:t>the community spouse </a:t>
            </a:r>
            <a:r>
              <a:rPr sz="3192" dirty="0">
                <a:latin typeface="Microsoft Sans Serif"/>
                <a:cs typeface="Microsoft Sans Serif"/>
              </a:rPr>
              <a:t>buys a Medicaid annuity </a:t>
            </a:r>
            <a:r>
              <a:rPr sz="3245" dirty="0">
                <a:latin typeface="Microsoft Sans Serif"/>
                <a:cs typeface="Microsoft Sans Serif"/>
              </a:rPr>
              <a:t>that pays them monthly income</a:t>
            </a:r>
            <a:r>
              <a:rPr sz="2926" dirty="0">
                <a:latin typeface="Microsoft Sans Serif"/>
                <a:cs typeface="Microsoft Sans Serif"/>
              </a:rPr>
              <a:t>.</a:t>
            </a:r>
          </a:p>
          <a:p>
            <a:pPr marL="523621" marR="5405" indent="-510783">
              <a:lnSpc>
                <a:spcPct val="76600"/>
              </a:lnSpc>
              <a:spcBef>
                <a:spcPts val="1325"/>
              </a:spcBef>
              <a:buClr>
                <a:srgbClr val="333333"/>
              </a:buClr>
              <a:buSzPct val="90163"/>
              <a:buChar char="•"/>
              <a:tabLst>
                <a:tab pos="523621" algn="l"/>
              </a:tabLst>
            </a:pPr>
            <a:r>
              <a:rPr sz="3245" dirty="0">
                <a:latin typeface="Microsoft Sans Serif"/>
                <a:cs typeface="Microsoft Sans Serif"/>
              </a:rPr>
              <a:t>The </a:t>
            </a:r>
            <a:r>
              <a:rPr sz="3192" dirty="0">
                <a:latin typeface="Microsoft Sans Serif"/>
                <a:cs typeface="Microsoft Sans Serif"/>
              </a:rPr>
              <a:t>annuity is not counted as an asset</a:t>
            </a:r>
            <a:r>
              <a:rPr sz="2926" dirty="0">
                <a:latin typeface="Microsoft Sans Serif"/>
                <a:cs typeface="Microsoft Sans Serif"/>
              </a:rPr>
              <a:t>, </a:t>
            </a:r>
            <a:r>
              <a:rPr sz="3245" dirty="0">
                <a:latin typeface="Microsoft Sans Serif"/>
                <a:cs typeface="Microsoft Sans Serif"/>
              </a:rPr>
              <a:t>allowing them to </a:t>
            </a:r>
            <a:r>
              <a:rPr sz="3192" dirty="0">
                <a:latin typeface="Microsoft Sans Serif"/>
                <a:cs typeface="Microsoft Sans Serif"/>
              </a:rPr>
              <a:t>keep all their money legally</a:t>
            </a:r>
            <a:r>
              <a:rPr sz="2926" dirty="0">
                <a:latin typeface="Microsoft Sans Serif"/>
                <a:cs typeface="Microsoft Sans Serif"/>
              </a:rPr>
              <a:t>.</a:t>
            </a:r>
          </a:p>
        </p:txBody>
      </p:sp>
      <p:sp>
        <p:nvSpPr>
          <p:cNvPr id="3" name="object 3"/>
          <p:cNvSpPr txBox="1"/>
          <p:nvPr/>
        </p:nvSpPr>
        <p:spPr>
          <a:xfrm>
            <a:off x="1163904" y="2754974"/>
            <a:ext cx="3016844" cy="1270157"/>
          </a:xfrm>
          <a:prstGeom prst="rect">
            <a:avLst/>
          </a:prstGeom>
        </p:spPr>
        <p:txBody>
          <a:bodyPr vert="horz" wrap="square" lIns="0" tIns="127700" rIns="0" bIns="0" rtlCol="0">
            <a:spAutoFit/>
          </a:bodyPr>
          <a:lstStyle/>
          <a:p>
            <a:pPr marL="13513" marR="5405" indent="797255" algn="r">
              <a:lnSpc>
                <a:spcPct val="77100"/>
              </a:lnSpc>
              <a:spcBef>
                <a:spcPts val="1004"/>
              </a:spcBef>
            </a:pPr>
            <a:r>
              <a:rPr sz="3192" spc="-197" dirty="0">
                <a:latin typeface="Microsoft Sans Serif"/>
                <a:cs typeface="Microsoft Sans Serif"/>
              </a:rPr>
              <a:t>Example </a:t>
            </a:r>
            <a:r>
              <a:rPr sz="2926" spc="415" dirty="0">
                <a:latin typeface="Microsoft Sans Serif"/>
                <a:cs typeface="Microsoft Sans Serif"/>
              </a:rPr>
              <a:t>– </a:t>
            </a:r>
            <a:r>
              <a:rPr sz="3192" spc="-101" dirty="0">
                <a:latin typeface="Microsoft Sans Serif"/>
                <a:cs typeface="Microsoft Sans Serif"/>
              </a:rPr>
              <a:t>Protecting</a:t>
            </a:r>
            <a:r>
              <a:rPr sz="3192" spc="-121" dirty="0">
                <a:latin typeface="Microsoft Sans Serif"/>
                <a:cs typeface="Microsoft Sans Serif"/>
              </a:rPr>
              <a:t> </a:t>
            </a:r>
            <a:r>
              <a:rPr sz="3192" spc="-154" dirty="0">
                <a:latin typeface="Microsoft Sans Serif"/>
                <a:cs typeface="Microsoft Sans Serif"/>
              </a:rPr>
              <a:t>Excess</a:t>
            </a:r>
            <a:endParaRPr sz="3192" dirty="0">
              <a:latin typeface="Microsoft Sans Serif"/>
              <a:cs typeface="Microsoft Sans Serif"/>
            </a:endParaRPr>
          </a:p>
          <a:p>
            <a:pPr marR="5405" algn="r">
              <a:lnSpc>
                <a:spcPts val="2953"/>
              </a:lnSpc>
            </a:pPr>
            <a:r>
              <a:rPr sz="3192" spc="-11" dirty="0">
                <a:latin typeface="Microsoft Sans Serif"/>
                <a:cs typeface="Microsoft Sans Serif"/>
              </a:rPr>
              <a:t>Assets</a:t>
            </a:r>
            <a:r>
              <a:rPr sz="2926" spc="-11" dirty="0">
                <a:latin typeface="Microsoft Sans Serif"/>
                <a:cs typeface="Microsoft Sans Serif"/>
              </a:rPr>
              <a:t>:</a:t>
            </a:r>
            <a:endParaRPr sz="2926"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70"/>
            <a:ext cx="10945772" cy="6851242"/>
          </a:xfrm>
          <a:prstGeom prst="rect">
            <a:avLst/>
          </a:prstGeom>
        </p:spPr>
      </p:pic>
      <p:sp>
        <p:nvSpPr>
          <p:cNvPr id="3" name="object 3"/>
          <p:cNvSpPr txBox="1">
            <a:spLocks noGrp="1"/>
          </p:cNvSpPr>
          <p:nvPr>
            <p:ph type="title"/>
          </p:nvPr>
        </p:nvSpPr>
        <p:spPr>
          <a:xfrm>
            <a:off x="1426573" y="1374877"/>
            <a:ext cx="8289059" cy="3805925"/>
          </a:xfrm>
          <a:prstGeom prst="rect">
            <a:avLst/>
          </a:prstGeom>
        </p:spPr>
        <p:txBody>
          <a:bodyPr vert="horz" wrap="square" lIns="0" tIns="304049" rIns="0" bIns="0" rtlCol="0" anchor="ctr">
            <a:spAutoFit/>
          </a:bodyPr>
          <a:lstStyle/>
          <a:p>
            <a:pPr marL="13513" marR="5405">
              <a:lnSpc>
                <a:spcPct val="79900"/>
              </a:lnSpc>
              <a:spcBef>
                <a:spcPts val="2394"/>
              </a:spcBef>
            </a:pPr>
            <a:r>
              <a:rPr sz="9363" dirty="0">
                <a:solidFill>
                  <a:srgbClr val="FFFFFF"/>
                </a:solidFill>
              </a:rPr>
              <a:t>Medicaid</a:t>
            </a:r>
            <a:r>
              <a:rPr sz="9363" spc="-559" dirty="0">
                <a:solidFill>
                  <a:srgbClr val="FFFFFF"/>
                </a:solidFill>
              </a:rPr>
              <a:t> </a:t>
            </a:r>
            <a:r>
              <a:rPr sz="8991" spc="-580" dirty="0">
                <a:solidFill>
                  <a:srgbClr val="FFFFFF"/>
                </a:solidFill>
                <a:latin typeface="Rubik"/>
                <a:cs typeface="Rubik"/>
              </a:rPr>
              <a:t>- </a:t>
            </a:r>
            <a:r>
              <a:rPr sz="9363" spc="-117" dirty="0">
                <a:solidFill>
                  <a:srgbClr val="FFFFFF"/>
                </a:solidFill>
              </a:rPr>
              <a:t>Spousal</a:t>
            </a:r>
            <a:r>
              <a:rPr sz="9363" spc="-819" dirty="0">
                <a:solidFill>
                  <a:srgbClr val="FFFFFF"/>
                </a:solidFill>
              </a:rPr>
              <a:t> </a:t>
            </a:r>
            <a:r>
              <a:rPr sz="9363" spc="-213" dirty="0">
                <a:solidFill>
                  <a:srgbClr val="FFFFFF"/>
                </a:solidFill>
              </a:rPr>
              <a:t>Spend</a:t>
            </a:r>
            <a:r>
              <a:rPr sz="8991" spc="-213" dirty="0">
                <a:solidFill>
                  <a:srgbClr val="FFFFFF"/>
                </a:solidFill>
                <a:latin typeface="Rubik"/>
                <a:cs typeface="Rubik"/>
              </a:rPr>
              <a:t>- </a:t>
            </a:r>
            <a:r>
              <a:rPr sz="9363" spc="-149" dirty="0">
                <a:solidFill>
                  <a:srgbClr val="FFFFFF"/>
                </a:solidFill>
              </a:rPr>
              <a:t>Down</a:t>
            </a:r>
            <a:r>
              <a:rPr sz="9363" spc="-825" dirty="0">
                <a:solidFill>
                  <a:srgbClr val="FFFFFF"/>
                </a:solidFill>
              </a:rPr>
              <a:t> </a:t>
            </a:r>
            <a:r>
              <a:rPr sz="9363" spc="-11" dirty="0">
                <a:solidFill>
                  <a:srgbClr val="FFFFFF"/>
                </a:solidFill>
              </a:rPr>
              <a:t>Planning</a:t>
            </a:r>
            <a:endParaRPr sz="9363">
              <a:latin typeface="Rubik"/>
              <a:cs typeface="Rubik"/>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27</a:t>
            </a:fld>
            <a:endParaRPr spc="-27"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86478" y="1683756"/>
            <a:ext cx="3115265" cy="2396359"/>
          </a:xfrm>
          <a:prstGeom prst="rect">
            <a:avLst/>
          </a:prstGeom>
        </p:spPr>
        <p:txBody>
          <a:bodyPr vert="horz" lIns="91440" tIns="45720" rIns="91440" bIns="45720" rtlCol="0" anchor="b">
            <a:normAutofit/>
          </a:bodyPr>
          <a:lstStyle/>
          <a:p>
            <a:pPr marL="13513" marR="5405" algn="r"/>
            <a:r>
              <a:rPr lang="en-US" sz="4000" kern="1200" spc="-138">
                <a:solidFill>
                  <a:srgbClr val="FFFFFF"/>
                </a:solidFill>
                <a:latin typeface="+mj-lt"/>
                <a:ea typeface="+mj-ea"/>
                <a:cs typeface="+mj-cs"/>
              </a:rPr>
              <a:t>How</a:t>
            </a:r>
            <a:r>
              <a:rPr lang="en-US" sz="4000" kern="1200" spc="-309">
                <a:solidFill>
                  <a:srgbClr val="FFFFFF"/>
                </a:solidFill>
                <a:latin typeface="+mj-lt"/>
                <a:ea typeface="+mj-ea"/>
                <a:cs typeface="+mj-cs"/>
              </a:rPr>
              <a:t> </a:t>
            </a:r>
            <a:r>
              <a:rPr lang="en-US" sz="4000" kern="1200" spc="53">
                <a:solidFill>
                  <a:srgbClr val="FFFFFF"/>
                </a:solidFill>
                <a:latin typeface="+mj-lt"/>
                <a:ea typeface="+mj-ea"/>
                <a:cs typeface="+mj-cs"/>
              </a:rPr>
              <a:t>to</a:t>
            </a:r>
            <a:r>
              <a:rPr lang="en-US" sz="4000" kern="1200" spc="-303">
                <a:solidFill>
                  <a:srgbClr val="FFFFFF"/>
                </a:solidFill>
                <a:latin typeface="+mj-lt"/>
                <a:ea typeface="+mj-ea"/>
                <a:cs typeface="+mj-cs"/>
              </a:rPr>
              <a:t> </a:t>
            </a:r>
            <a:r>
              <a:rPr lang="en-US" sz="4000" kern="1200" spc="-160">
                <a:solidFill>
                  <a:srgbClr val="FFFFFF"/>
                </a:solidFill>
                <a:latin typeface="+mj-lt"/>
                <a:ea typeface="+mj-ea"/>
                <a:cs typeface="+mj-cs"/>
              </a:rPr>
              <a:t>Spend</a:t>
            </a:r>
            <a:r>
              <a:rPr lang="en-US" sz="4000" kern="1200" spc="-303">
                <a:solidFill>
                  <a:srgbClr val="FFFFFF"/>
                </a:solidFill>
                <a:latin typeface="+mj-lt"/>
                <a:ea typeface="+mj-ea"/>
                <a:cs typeface="+mj-cs"/>
              </a:rPr>
              <a:t> </a:t>
            </a:r>
            <a:r>
              <a:rPr lang="en-US" sz="4000" kern="1200" spc="-149">
                <a:solidFill>
                  <a:srgbClr val="FFFFFF"/>
                </a:solidFill>
                <a:latin typeface="+mj-lt"/>
                <a:ea typeface="+mj-ea"/>
                <a:cs typeface="+mj-cs"/>
              </a:rPr>
              <a:t>Down</a:t>
            </a:r>
            <a:r>
              <a:rPr lang="en-US" sz="4000" kern="1200" spc="-309">
                <a:solidFill>
                  <a:srgbClr val="FFFFFF"/>
                </a:solidFill>
                <a:latin typeface="+mj-lt"/>
                <a:ea typeface="+mj-ea"/>
                <a:cs typeface="+mj-cs"/>
              </a:rPr>
              <a:t> </a:t>
            </a:r>
            <a:r>
              <a:rPr lang="en-US" sz="4000" kern="1200" spc="-11">
                <a:solidFill>
                  <a:srgbClr val="FFFFFF"/>
                </a:solidFill>
                <a:latin typeface="+mj-lt"/>
                <a:ea typeface="+mj-ea"/>
                <a:cs typeface="+mj-cs"/>
              </a:rPr>
              <a:t>Assets </a:t>
            </a:r>
            <a:r>
              <a:rPr lang="en-US" sz="4000" kern="1200" spc="117">
                <a:solidFill>
                  <a:srgbClr val="FFFFFF"/>
                </a:solidFill>
                <a:latin typeface="+mj-lt"/>
                <a:ea typeface="+mj-ea"/>
                <a:cs typeface="+mj-cs"/>
              </a:rPr>
              <a:t>for</a:t>
            </a:r>
            <a:r>
              <a:rPr lang="en-US" sz="4000" kern="1200" spc="-319">
                <a:solidFill>
                  <a:srgbClr val="FFFFFF"/>
                </a:solidFill>
                <a:latin typeface="+mj-lt"/>
                <a:ea typeface="+mj-ea"/>
                <a:cs typeface="+mj-cs"/>
              </a:rPr>
              <a:t> </a:t>
            </a:r>
            <a:r>
              <a:rPr lang="en-US" sz="4000" kern="1200" spc="-32">
                <a:solidFill>
                  <a:srgbClr val="FFFFFF"/>
                </a:solidFill>
                <a:latin typeface="+mj-lt"/>
                <a:ea typeface="+mj-ea"/>
                <a:cs typeface="+mj-cs"/>
              </a:rPr>
              <a:t>Medicaid</a:t>
            </a:r>
            <a:r>
              <a:rPr lang="en-US" sz="4000" kern="1200" spc="-319">
                <a:solidFill>
                  <a:srgbClr val="FFFFFF"/>
                </a:solidFill>
                <a:latin typeface="+mj-lt"/>
                <a:ea typeface="+mj-ea"/>
                <a:cs typeface="+mj-cs"/>
              </a:rPr>
              <a:t> </a:t>
            </a:r>
            <a:r>
              <a:rPr lang="en-US" sz="4000" kern="1200" spc="-11">
                <a:solidFill>
                  <a:srgbClr val="FFFFFF"/>
                </a:solidFill>
                <a:latin typeface="+mj-lt"/>
                <a:ea typeface="+mj-ea"/>
                <a:cs typeface="+mj-cs"/>
              </a:rPr>
              <a:t>Eligibility</a:t>
            </a:r>
            <a:endParaRPr lang="en-US" sz="4000" kern="1200">
              <a:solidFill>
                <a:srgbClr val="FFFFFF"/>
              </a:solidFill>
              <a:latin typeface="+mj-lt"/>
              <a:ea typeface="+mj-ea"/>
              <a:cs typeface="+mj-cs"/>
            </a:endParaRPr>
          </a:p>
        </p:txBody>
      </p:sp>
      <p:sp>
        <p:nvSpPr>
          <p:cNvPr id="4" name="object 4"/>
          <p:cNvSpPr txBox="1">
            <a:spLocks noGrp="1"/>
          </p:cNvSpPr>
          <p:nvPr>
            <p:ph type="sldNum" sz="quarter" idx="7"/>
          </p:nvPr>
        </p:nvSpPr>
        <p:spPr>
          <a:xfrm>
            <a:off x="11704320" y="6455664"/>
            <a:ext cx="448056" cy="365125"/>
          </a:xfrm>
          <a:prstGeom prst="rect">
            <a:avLst/>
          </a:prstGeom>
        </p:spPr>
        <p:txBody>
          <a:bodyPr vert="horz" lIns="91440" tIns="45720" rIns="91440" bIns="45720" rtlCol="0" anchor="ctr">
            <a:normAutofit/>
          </a:bodyPr>
          <a:lstStyle>
            <a:defPPr>
              <a:defRPr kern="0"/>
            </a:defPPr>
            <a:lvl1pPr>
              <a:defRPr sz="1300" b="0" i="0">
                <a:solidFill>
                  <a:schemeClr val="tx1"/>
                </a:solidFill>
                <a:latin typeface="Microsoft Sans Serif"/>
                <a:cs typeface="Microsoft Sans Serif"/>
              </a:defRPr>
            </a:lvl1pPr>
          </a:lstStyle>
          <a:p>
            <a:pPr algn="r">
              <a:spcAft>
                <a:spcPts val="600"/>
              </a:spcAft>
            </a:pPr>
            <a:fld id="{81D60167-4931-47E6-BA6A-407CBD079E47}" type="slidenum">
              <a:rPr lang="en-US" sz="1100" spc="-50">
                <a:solidFill>
                  <a:schemeClr val="tx1">
                    <a:lumMod val="50000"/>
                    <a:lumOff val="50000"/>
                  </a:schemeClr>
                </a:solidFill>
                <a:latin typeface="+mn-lt"/>
                <a:cs typeface="+mn-cs"/>
              </a:rPr>
              <a:pPr algn="r">
                <a:spcAft>
                  <a:spcPts val="600"/>
                </a:spcAft>
              </a:pPr>
              <a:t>28</a:t>
            </a:fld>
            <a:endParaRPr lang="en-US" sz="1100" spc="-27">
              <a:solidFill>
                <a:schemeClr val="tx1">
                  <a:lumMod val="50000"/>
                  <a:lumOff val="50000"/>
                </a:schemeClr>
              </a:solidFill>
              <a:latin typeface="+mn-lt"/>
              <a:cs typeface="+mn-cs"/>
            </a:endParaRPr>
          </a:p>
        </p:txBody>
      </p:sp>
      <p:graphicFrame>
        <p:nvGraphicFramePr>
          <p:cNvPr id="6" name="object 3">
            <a:extLst>
              <a:ext uri="{FF2B5EF4-FFF2-40B4-BE49-F238E27FC236}">
                <a16:creationId xmlns:a16="http://schemas.microsoft.com/office/drawing/2014/main" id="{91D0282B-B473-7939-6AB0-6F7824544A79}"/>
              </a:ext>
            </a:extLst>
          </p:cNvPr>
          <p:cNvGraphicFramePr/>
          <p:nvPr>
            <p:extLst>
              <p:ext uri="{D42A27DB-BD31-4B8C-83A1-F6EECF244321}">
                <p14:modId xmlns:p14="http://schemas.microsoft.com/office/powerpoint/2010/main" val="30621335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29</a:t>
            </a:fld>
            <a:endParaRPr spc="-27" dirty="0"/>
          </a:p>
        </p:txBody>
      </p:sp>
      <p:sp>
        <p:nvSpPr>
          <p:cNvPr id="2" name="object 2"/>
          <p:cNvSpPr txBox="1">
            <a:spLocks noGrp="1"/>
          </p:cNvSpPr>
          <p:nvPr>
            <p:ph type="title"/>
          </p:nvPr>
        </p:nvSpPr>
        <p:spPr>
          <a:xfrm>
            <a:off x="845805" y="258872"/>
            <a:ext cx="9818075" cy="936575"/>
          </a:xfrm>
          <a:prstGeom prst="rect">
            <a:avLst/>
          </a:prstGeom>
        </p:spPr>
        <p:txBody>
          <a:bodyPr vert="horz" wrap="square" lIns="0" tIns="199997" rIns="0" bIns="0" rtlCol="0" anchor="ctr">
            <a:spAutoFit/>
          </a:bodyPr>
          <a:lstStyle/>
          <a:p>
            <a:pPr marL="13513" marR="5405">
              <a:lnSpc>
                <a:spcPct val="79600"/>
              </a:lnSpc>
              <a:spcBef>
                <a:spcPts val="1575"/>
              </a:spcBef>
            </a:pPr>
            <a:r>
              <a:rPr spc="-138" dirty="0"/>
              <a:t>Spend</a:t>
            </a:r>
            <a:r>
              <a:rPr spc="-527" dirty="0"/>
              <a:t> </a:t>
            </a:r>
            <a:r>
              <a:rPr spc="-128" dirty="0"/>
              <a:t>Down</a:t>
            </a:r>
            <a:r>
              <a:rPr spc="-527" dirty="0"/>
              <a:t> </a:t>
            </a:r>
            <a:r>
              <a:rPr spc="-43" dirty="0"/>
              <a:t>on</a:t>
            </a:r>
            <a:r>
              <a:rPr spc="-527" dirty="0"/>
              <a:t> </a:t>
            </a:r>
            <a:r>
              <a:rPr spc="-21" dirty="0"/>
              <a:t>Non</a:t>
            </a:r>
            <a:r>
              <a:rPr sz="5746" spc="-21" dirty="0"/>
              <a:t>- </a:t>
            </a:r>
            <a:r>
              <a:rPr spc="-37" dirty="0"/>
              <a:t>Countable</a:t>
            </a:r>
            <a:r>
              <a:rPr spc="-511" dirty="0"/>
              <a:t> </a:t>
            </a:r>
            <a:r>
              <a:rPr spc="48" dirty="0"/>
              <a:t>Assets</a:t>
            </a:r>
            <a:endParaRPr sz="5746" dirty="0"/>
          </a:p>
        </p:txBody>
      </p:sp>
      <p:sp>
        <p:nvSpPr>
          <p:cNvPr id="3" name="object 3"/>
          <p:cNvSpPr txBox="1"/>
          <p:nvPr/>
        </p:nvSpPr>
        <p:spPr>
          <a:xfrm>
            <a:off x="989121" y="1253312"/>
            <a:ext cx="7981631" cy="1069739"/>
          </a:xfrm>
          <a:prstGeom prst="rect">
            <a:avLst/>
          </a:prstGeom>
        </p:spPr>
        <p:txBody>
          <a:bodyPr vert="horz" wrap="square" lIns="0" tIns="119593" rIns="0" bIns="0" rtlCol="0">
            <a:spAutoFit/>
          </a:bodyPr>
          <a:lstStyle/>
          <a:p>
            <a:pPr marL="13513" marR="5405">
              <a:lnSpc>
                <a:spcPts val="3671"/>
              </a:lnSpc>
              <a:spcBef>
                <a:spcPts val="942"/>
              </a:spcBef>
            </a:pPr>
            <a:r>
              <a:rPr sz="3777" spc="-85" dirty="0">
                <a:latin typeface="Microsoft Sans Serif"/>
                <a:cs typeface="Microsoft Sans Serif"/>
              </a:rPr>
              <a:t>Using</a:t>
            </a:r>
            <a:r>
              <a:rPr sz="3777" spc="-117" dirty="0">
                <a:latin typeface="Microsoft Sans Serif"/>
                <a:cs typeface="Microsoft Sans Serif"/>
              </a:rPr>
              <a:t> </a:t>
            </a:r>
            <a:r>
              <a:rPr sz="3777" spc="-21" dirty="0">
                <a:latin typeface="Microsoft Sans Serif"/>
                <a:cs typeface="Microsoft Sans Serif"/>
              </a:rPr>
              <a:t>Medicaid</a:t>
            </a:r>
            <a:r>
              <a:rPr sz="3671" spc="-21" dirty="0">
                <a:latin typeface="Microsoft Sans Serif"/>
                <a:cs typeface="Microsoft Sans Serif"/>
              </a:rPr>
              <a:t>-</a:t>
            </a:r>
            <a:r>
              <a:rPr sz="3777" spc="-53" dirty="0">
                <a:latin typeface="Microsoft Sans Serif"/>
                <a:cs typeface="Microsoft Sans Serif"/>
              </a:rPr>
              <a:t>Approved</a:t>
            </a:r>
            <a:r>
              <a:rPr sz="3777" spc="-117" dirty="0">
                <a:latin typeface="Microsoft Sans Serif"/>
                <a:cs typeface="Microsoft Sans Serif"/>
              </a:rPr>
              <a:t> </a:t>
            </a:r>
            <a:r>
              <a:rPr sz="3777" spc="-96" dirty="0">
                <a:latin typeface="Microsoft Sans Serif"/>
                <a:cs typeface="Microsoft Sans Serif"/>
              </a:rPr>
              <a:t>Spending</a:t>
            </a:r>
            <a:r>
              <a:rPr sz="3777" spc="-117" dirty="0">
                <a:latin typeface="Microsoft Sans Serif"/>
                <a:cs typeface="Microsoft Sans Serif"/>
              </a:rPr>
              <a:t> </a:t>
            </a:r>
            <a:r>
              <a:rPr sz="3777" spc="-27" dirty="0">
                <a:latin typeface="Microsoft Sans Serif"/>
                <a:cs typeface="Microsoft Sans Serif"/>
              </a:rPr>
              <a:t>to </a:t>
            </a:r>
            <a:r>
              <a:rPr sz="3777" spc="-160" dirty="0">
                <a:latin typeface="Microsoft Sans Serif"/>
                <a:cs typeface="Microsoft Sans Serif"/>
              </a:rPr>
              <a:t>Reduce</a:t>
            </a:r>
            <a:r>
              <a:rPr sz="3777" spc="-106" dirty="0">
                <a:latin typeface="Microsoft Sans Serif"/>
                <a:cs typeface="Microsoft Sans Serif"/>
              </a:rPr>
              <a:t> </a:t>
            </a:r>
            <a:r>
              <a:rPr sz="3777" spc="-138" dirty="0">
                <a:latin typeface="Microsoft Sans Serif"/>
                <a:cs typeface="Microsoft Sans Serif"/>
              </a:rPr>
              <a:t>Excess</a:t>
            </a:r>
            <a:r>
              <a:rPr sz="3777" spc="-112" dirty="0">
                <a:latin typeface="Microsoft Sans Serif"/>
                <a:cs typeface="Microsoft Sans Serif"/>
              </a:rPr>
              <a:t> </a:t>
            </a:r>
            <a:r>
              <a:rPr sz="3777" spc="-11" dirty="0">
                <a:latin typeface="Microsoft Sans Serif"/>
                <a:cs typeface="Microsoft Sans Serif"/>
              </a:rPr>
              <a:t>Assets</a:t>
            </a:r>
            <a:endParaRPr sz="3777" dirty="0">
              <a:latin typeface="Microsoft Sans Serif"/>
              <a:cs typeface="Microsoft Sans Serif"/>
            </a:endParaRPr>
          </a:p>
        </p:txBody>
      </p:sp>
      <p:sp>
        <p:nvSpPr>
          <p:cNvPr id="4" name="object 4"/>
          <p:cNvSpPr txBox="1">
            <a:spLocks noGrp="1"/>
          </p:cNvSpPr>
          <p:nvPr>
            <p:ph type="body" idx="1"/>
          </p:nvPr>
        </p:nvSpPr>
        <p:spPr>
          <a:xfrm>
            <a:off x="704336" y="2507249"/>
            <a:ext cx="4926414" cy="2973874"/>
          </a:xfrm>
          <a:prstGeom prst="rect">
            <a:avLst/>
          </a:prstGeom>
        </p:spPr>
        <p:txBody>
          <a:bodyPr vert="horz" wrap="square" lIns="0" tIns="92566" rIns="0" bIns="0" rtlCol="0">
            <a:spAutoFit/>
          </a:bodyPr>
          <a:lstStyle/>
          <a:p>
            <a:pPr marL="13513" marR="152695">
              <a:lnSpc>
                <a:spcPct val="75700"/>
              </a:lnSpc>
              <a:spcBef>
                <a:spcPts val="729"/>
              </a:spcBef>
            </a:pPr>
            <a:r>
              <a:rPr sz="2554" b="1" spc="-64" dirty="0"/>
              <a:t>Medicaid</a:t>
            </a:r>
            <a:r>
              <a:rPr sz="2554" b="1" spc="-90" dirty="0"/>
              <a:t> </a:t>
            </a:r>
            <a:r>
              <a:rPr sz="2554" b="1" spc="-48" dirty="0"/>
              <a:t>Allows</a:t>
            </a:r>
            <a:r>
              <a:rPr sz="2554" b="1" spc="-90" dirty="0"/>
              <a:t> </a:t>
            </a:r>
            <a:r>
              <a:rPr sz="2554" b="1" spc="-85" dirty="0"/>
              <a:t>Spending</a:t>
            </a:r>
            <a:r>
              <a:rPr sz="2554" b="1" spc="-96" dirty="0"/>
              <a:t> </a:t>
            </a:r>
            <a:r>
              <a:rPr sz="2554" b="1" spc="-80" dirty="0"/>
              <a:t>on</a:t>
            </a:r>
            <a:r>
              <a:rPr sz="2554" b="1" spc="-90" dirty="0"/>
              <a:t> </a:t>
            </a:r>
            <a:r>
              <a:rPr sz="2554" b="1" spc="-96" dirty="0"/>
              <a:t>Exempt </a:t>
            </a:r>
            <a:r>
              <a:rPr sz="2554" b="1" spc="-48" dirty="0"/>
              <a:t>Assets,</a:t>
            </a:r>
            <a:r>
              <a:rPr sz="2554" b="1" spc="-85" dirty="0"/>
              <a:t> </a:t>
            </a:r>
            <a:r>
              <a:rPr sz="2554" b="1" spc="-11" dirty="0"/>
              <a:t>Including:</a:t>
            </a:r>
            <a:endParaRPr sz="2554" b="1" dirty="0">
              <a:latin typeface="Segoe UI Symbol"/>
              <a:cs typeface="Segoe UI Symbol"/>
            </a:endParaRPr>
          </a:p>
          <a:p>
            <a:pPr marL="13513" marR="476326">
              <a:lnSpc>
                <a:spcPct val="76900"/>
              </a:lnSpc>
              <a:spcBef>
                <a:spcPts val="649"/>
              </a:spcBef>
            </a:pPr>
            <a:r>
              <a:rPr sz="2400" spc="-96" dirty="0"/>
              <a:t>The</a:t>
            </a:r>
            <a:r>
              <a:rPr sz="2400" spc="-121" dirty="0"/>
              <a:t> </a:t>
            </a:r>
            <a:r>
              <a:rPr sz="2400" spc="-133" dirty="0"/>
              <a:t>Home</a:t>
            </a:r>
            <a:r>
              <a:rPr sz="2400" spc="-48" dirty="0"/>
              <a:t> </a:t>
            </a:r>
            <a:r>
              <a:rPr sz="2400" dirty="0">
                <a:latin typeface="Times New Roman"/>
                <a:cs typeface="Times New Roman"/>
              </a:rPr>
              <a:t>→</a:t>
            </a:r>
            <a:r>
              <a:rPr sz="2400" spc="64" dirty="0">
                <a:latin typeface="Times New Roman"/>
                <a:cs typeface="Times New Roman"/>
              </a:rPr>
              <a:t> </a:t>
            </a:r>
            <a:r>
              <a:rPr sz="2400" spc="-207" dirty="0"/>
              <a:t>Pay</a:t>
            </a:r>
            <a:r>
              <a:rPr sz="2400" spc="-59" dirty="0"/>
              <a:t> </a:t>
            </a:r>
            <a:r>
              <a:rPr sz="2400" spc="-32" dirty="0"/>
              <a:t>off</a:t>
            </a:r>
            <a:r>
              <a:rPr sz="2400" spc="-59" dirty="0"/>
              <a:t> </a:t>
            </a:r>
            <a:r>
              <a:rPr sz="2400" spc="-117" dirty="0"/>
              <a:t>the</a:t>
            </a:r>
            <a:r>
              <a:rPr sz="2400" spc="-59" dirty="0"/>
              <a:t> </a:t>
            </a:r>
            <a:r>
              <a:rPr sz="2400" spc="-106" dirty="0"/>
              <a:t>mortgage, </a:t>
            </a:r>
            <a:r>
              <a:rPr sz="2400" spc="-197" dirty="0"/>
              <a:t>make</a:t>
            </a:r>
            <a:r>
              <a:rPr sz="2400" spc="-43" dirty="0"/>
              <a:t> </a:t>
            </a:r>
            <a:r>
              <a:rPr sz="2400" spc="-53" dirty="0"/>
              <a:t>improvements.</a:t>
            </a:r>
            <a:endParaRPr sz="2400" dirty="0">
              <a:latin typeface="Times New Roman"/>
              <a:cs typeface="Times New Roman"/>
            </a:endParaRPr>
          </a:p>
          <a:p>
            <a:pPr marL="13513" marR="5405">
              <a:lnSpc>
                <a:spcPct val="76900"/>
              </a:lnSpc>
              <a:spcBef>
                <a:spcPts val="559"/>
              </a:spcBef>
            </a:pPr>
            <a:r>
              <a:rPr sz="2400" spc="-133" dirty="0"/>
              <a:t>Home</a:t>
            </a:r>
            <a:r>
              <a:rPr sz="2400" spc="-106" dirty="0"/>
              <a:t> Repairs</a:t>
            </a:r>
            <a:r>
              <a:rPr sz="2400" spc="-27" dirty="0"/>
              <a:t> </a:t>
            </a:r>
            <a:r>
              <a:rPr sz="2400" dirty="0">
                <a:latin typeface="Times New Roman"/>
                <a:cs typeface="Times New Roman"/>
              </a:rPr>
              <a:t>→</a:t>
            </a:r>
            <a:r>
              <a:rPr sz="2400" spc="85" dirty="0">
                <a:latin typeface="Times New Roman"/>
                <a:cs typeface="Times New Roman"/>
              </a:rPr>
              <a:t> </a:t>
            </a:r>
            <a:r>
              <a:rPr sz="2400" spc="-160" dirty="0"/>
              <a:t>Roof,</a:t>
            </a:r>
            <a:r>
              <a:rPr sz="2400" spc="11" dirty="0"/>
              <a:t> </a:t>
            </a:r>
            <a:r>
              <a:rPr sz="2400" spc="-112" dirty="0"/>
              <a:t>windows,</a:t>
            </a:r>
            <a:r>
              <a:rPr sz="2400" spc="16" dirty="0"/>
              <a:t> </a:t>
            </a:r>
            <a:r>
              <a:rPr sz="2400" spc="-90" dirty="0"/>
              <a:t>siding, </a:t>
            </a:r>
            <a:r>
              <a:rPr sz="2400" spc="-121" dirty="0"/>
              <a:t>plumbing,</a:t>
            </a:r>
            <a:r>
              <a:rPr sz="2400" spc="27" dirty="0"/>
              <a:t> </a:t>
            </a:r>
            <a:r>
              <a:rPr sz="2400" spc="-80" dirty="0"/>
              <a:t>flooring,</a:t>
            </a:r>
            <a:r>
              <a:rPr sz="2400" spc="27" dirty="0"/>
              <a:t> </a:t>
            </a:r>
            <a:r>
              <a:rPr sz="2400" spc="-133" dirty="0"/>
              <a:t>bathroom</a:t>
            </a:r>
            <a:r>
              <a:rPr sz="2400" spc="-32" dirty="0"/>
              <a:t> </a:t>
            </a:r>
            <a:r>
              <a:rPr sz="2400" spc="-11" dirty="0"/>
              <a:t>updates.</a:t>
            </a:r>
            <a:endParaRPr sz="2400" dirty="0">
              <a:latin typeface="Times New Roman"/>
              <a:cs typeface="Times New Roman"/>
            </a:endParaRPr>
          </a:p>
          <a:p>
            <a:pPr marL="13513">
              <a:lnSpc>
                <a:spcPts val="2107"/>
              </a:lnSpc>
              <a:spcBef>
                <a:spcPts val="117"/>
              </a:spcBef>
            </a:pPr>
            <a:r>
              <a:rPr sz="2400" spc="-96" dirty="0"/>
              <a:t>Prepaid</a:t>
            </a:r>
            <a:r>
              <a:rPr sz="2400" spc="-85" dirty="0"/>
              <a:t> </a:t>
            </a:r>
            <a:r>
              <a:rPr sz="2400" spc="-74" dirty="0"/>
              <a:t>Burial</a:t>
            </a:r>
            <a:r>
              <a:rPr sz="2400" spc="-90" dirty="0"/>
              <a:t> </a:t>
            </a:r>
            <a:r>
              <a:rPr sz="2400" spc="-96" dirty="0"/>
              <a:t>&amp;</a:t>
            </a:r>
            <a:r>
              <a:rPr sz="2400" spc="-48" dirty="0"/>
              <a:t> </a:t>
            </a:r>
            <a:r>
              <a:rPr sz="2400" spc="-106" dirty="0"/>
              <a:t>Funeral</a:t>
            </a:r>
            <a:r>
              <a:rPr sz="2400" spc="-90" dirty="0"/>
              <a:t> </a:t>
            </a:r>
            <a:r>
              <a:rPr sz="2400" spc="-106" dirty="0"/>
              <a:t>Expenses</a:t>
            </a:r>
            <a:r>
              <a:rPr sz="2400" spc="-5" dirty="0"/>
              <a:t> </a:t>
            </a:r>
            <a:r>
              <a:rPr sz="2400" spc="-53" dirty="0">
                <a:latin typeface="Times New Roman"/>
                <a:cs typeface="Times New Roman"/>
              </a:rPr>
              <a:t>→</a:t>
            </a:r>
            <a:endParaRPr sz="2400" dirty="0">
              <a:latin typeface="Times New Roman"/>
              <a:cs typeface="Times New Roman"/>
            </a:endParaRPr>
          </a:p>
          <a:p>
            <a:pPr marL="13513">
              <a:lnSpc>
                <a:spcPts val="2169"/>
              </a:lnSpc>
            </a:pPr>
            <a:r>
              <a:rPr sz="2400" spc="-138" dirty="0"/>
              <a:t>Fully</a:t>
            </a:r>
            <a:r>
              <a:rPr sz="2400" spc="-43" dirty="0"/>
              <a:t> </a:t>
            </a:r>
            <a:r>
              <a:rPr sz="2400" spc="-160" dirty="0"/>
              <a:t>exempt</a:t>
            </a:r>
            <a:r>
              <a:rPr sz="2400" spc="-43" dirty="0"/>
              <a:t> </a:t>
            </a:r>
            <a:r>
              <a:rPr sz="2400" dirty="0"/>
              <a:t>if</a:t>
            </a:r>
            <a:r>
              <a:rPr sz="2400" spc="-43" dirty="0"/>
              <a:t> </a:t>
            </a:r>
            <a:r>
              <a:rPr sz="2400" spc="-144" dirty="0"/>
              <a:t>done</a:t>
            </a:r>
            <a:r>
              <a:rPr sz="2400" spc="-43" dirty="0"/>
              <a:t> </a:t>
            </a:r>
            <a:r>
              <a:rPr sz="2400" spc="-11" dirty="0"/>
              <a:t>properly.</a:t>
            </a:r>
            <a:endParaRPr sz="2400" dirty="0"/>
          </a:p>
        </p:txBody>
      </p:sp>
      <p:sp>
        <p:nvSpPr>
          <p:cNvPr id="5" name="object 5"/>
          <p:cNvSpPr txBox="1"/>
          <p:nvPr/>
        </p:nvSpPr>
        <p:spPr>
          <a:xfrm>
            <a:off x="6256380" y="3056154"/>
            <a:ext cx="4926414" cy="2493156"/>
          </a:xfrm>
          <a:prstGeom prst="rect">
            <a:avLst/>
          </a:prstGeom>
        </p:spPr>
        <p:txBody>
          <a:bodyPr vert="horz" wrap="square" lIns="0" tIns="96620" rIns="0" bIns="0" rtlCol="0">
            <a:spAutoFit/>
          </a:bodyPr>
          <a:lstStyle/>
          <a:p>
            <a:pPr marL="356413" marR="286471" indent="-342900">
              <a:lnSpc>
                <a:spcPct val="73700"/>
              </a:lnSpc>
              <a:spcBef>
                <a:spcPts val="761"/>
              </a:spcBef>
              <a:buFont typeface="Arial" panose="020B0604020202020204" pitchFamily="34" charset="0"/>
              <a:buChar char="•"/>
            </a:pPr>
            <a:r>
              <a:rPr sz="2400" spc="-85" dirty="0">
                <a:latin typeface="Microsoft Sans Serif"/>
                <a:cs typeface="Microsoft Sans Serif"/>
              </a:rPr>
              <a:t>Household</a:t>
            </a:r>
            <a:r>
              <a:rPr sz="2400" spc="-101" dirty="0">
                <a:latin typeface="Microsoft Sans Serif"/>
                <a:cs typeface="Microsoft Sans Serif"/>
              </a:rPr>
              <a:t> </a:t>
            </a:r>
            <a:r>
              <a:rPr sz="2400" spc="-106" dirty="0">
                <a:latin typeface="Microsoft Sans Serif"/>
                <a:cs typeface="Microsoft Sans Serif"/>
              </a:rPr>
              <a:t>Expenses</a:t>
            </a:r>
            <a:r>
              <a:rPr sz="2400" spc="-27" dirty="0">
                <a:latin typeface="Microsoft Sans Serif"/>
                <a:cs typeface="Microsoft Sans Serif"/>
              </a:rPr>
              <a:t> </a:t>
            </a:r>
            <a:r>
              <a:rPr sz="2400" dirty="0">
                <a:latin typeface="Times New Roman"/>
                <a:cs typeface="Times New Roman"/>
              </a:rPr>
              <a:t>→</a:t>
            </a:r>
            <a:r>
              <a:rPr sz="2400" spc="90" dirty="0">
                <a:latin typeface="Times New Roman"/>
                <a:cs typeface="Times New Roman"/>
              </a:rPr>
              <a:t> </a:t>
            </a:r>
            <a:r>
              <a:rPr sz="2400" spc="-277" dirty="0">
                <a:latin typeface="Microsoft Sans Serif"/>
                <a:cs typeface="Microsoft Sans Serif"/>
              </a:rPr>
              <a:t>HOA</a:t>
            </a:r>
            <a:r>
              <a:rPr sz="2400" spc="-37" dirty="0">
                <a:latin typeface="Microsoft Sans Serif"/>
                <a:cs typeface="Microsoft Sans Serif"/>
              </a:rPr>
              <a:t> </a:t>
            </a:r>
            <a:r>
              <a:rPr sz="2400" spc="-85" dirty="0">
                <a:latin typeface="Microsoft Sans Serif"/>
                <a:cs typeface="Microsoft Sans Serif"/>
              </a:rPr>
              <a:t>fees, </a:t>
            </a:r>
            <a:r>
              <a:rPr sz="2400" spc="-90" dirty="0">
                <a:latin typeface="Microsoft Sans Serif"/>
                <a:cs typeface="Microsoft Sans Serif"/>
              </a:rPr>
              <a:t>property</a:t>
            </a:r>
            <a:r>
              <a:rPr sz="2400" spc="-32" dirty="0">
                <a:latin typeface="Microsoft Sans Serif"/>
                <a:cs typeface="Microsoft Sans Serif"/>
              </a:rPr>
              <a:t> </a:t>
            </a:r>
            <a:r>
              <a:rPr sz="2400" spc="-121" dirty="0">
                <a:latin typeface="Microsoft Sans Serif"/>
                <a:cs typeface="Microsoft Sans Serif"/>
              </a:rPr>
              <a:t>taxes,</a:t>
            </a:r>
            <a:r>
              <a:rPr sz="2400" spc="21" dirty="0">
                <a:latin typeface="Microsoft Sans Serif"/>
                <a:cs typeface="Microsoft Sans Serif"/>
              </a:rPr>
              <a:t> </a:t>
            </a:r>
            <a:r>
              <a:rPr sz="2400" spc="-128" dirty="0">
                <a:latin typeface="Microsoft Sans Serif"/>
                <a:cs typeface="Microsoft Sans Serif"/>
              </a:rPr>
              <a:t>prepaid</a:t>
            </a:r>
            <a:r>
              <a:rPr sz="2400" spc="-27" dirty="0">
                <a:latin typeface="Microsoft Sans Serif"/>
                <a:cs typeface="Microsoft Sans Serif"/>
              </a:rPr>
              <a:t> </a:t>
            </a:r>
            <a:r>
              <a:rPr sz="2400" spc="-11" dirty="0">
                <a:latin typeface="Microsoft Sans Serif"/>
                <a:cs typeface="Microsoft Sans Serif"/>
              </a:rPr>
              <a:t>utilities.</a:t>
            </a:r>
            <a:endParaRPr sz="2400" dirty="0">
              <a:latin typeface="Microsoft Sans Serif"/>
              <a:cs typeface="Microsoft Sans Serif"/>
            </a:endParaRPr>
          </a:p>
          <a:p>
            <a:pPr marL="356413" marR="5405" indent="-342900">
              <a:lnSpc>
                <a:spcPct val="76900"/>
              </a:lnSpc>
              <a:spcBef>
                <a:spcPts val="638"/>
              </a:spcBef>
              <a:buFont typeface="Arial" panose="020B0604020202020204" pitchFamily="34" charset="0"/>
              <a:buChar char="•"/>
            </a:pPr>
            <a:r>
              <a:rPr sz="2400" spc="-74" dirty="0">
                <a:latin typeface="Microsoft Sans Serif"/>
                <a:cs typeface="Microsoft Sans Serif"/>
              </a:rPr>
              <a:t>Vehicle</a:t>
            </a:r>
            <a:r>
              <a:rPr sz="2400" spc="-106" dirty="0">
                <a:latin typeface="Microsoft Sans Serif"/>
                <a:cs typeface="Microsoft Sans Serif"/>
              </a:rPr>
              <a:t> </a:t>
            </a:r>
            <a:r>
              <a:rPr sz="2400" spc="-85" dirty="0">
                <a:latin typeface="Microsoft Sans Serif"/>
                <a:cs typeface="Microsoft Sans Serif"/>
              </a:rPr>
              <a:t>Upgrades</a:t>
            </a:r>
            <a:r>
              <a:rPr sz="2400" spc="-37" dirty="0">
                <a:latin typeface="Microsoft Sans Serif"/>
                <a:cs typeface="Microsoft Sans Serif"/>
              </a:rPr>
              <a:t> </a:t>
            </a:r>
            <a:r>
              <a:rPr sz="2400" dirty="0">
                <a:latin typeface="Times New Roman"/>
                <a:cs typeface="Times New Roman"/>
              </a:rPr>
              <a:t>→</a:t>
            </a:r>
            <a:r>
              <a:rPr sz="2400" spc="80" dirty="0">
                <a:latin typeface="Times New Roman"/>
                <a:cs typeface="Times New Roman"/>
              </a:rPr>
              <a:t> </a:t>
            </a:r>
            <a:r>
              <a:rPr sz="2400" spc="-176" dirty="0">
                <a:latin typeface="Microsoft Sans Serif"/>
                <a:cs typeface="Microsoft Sans Serif"/>
              </a:rPr>
              <a:t>Buy</a:t>
            </a:r>
            <a:r>
              <a:rPr sz="2400" spc="-43" dirty="0">
                <a:latin typeface="Microsoft Sans Serif"/>
                <a:cs typeface="Microsoft Sans Serif"/>
              </a:rPr>
              <a:t> </a:t>
            </a:r>
            <a:r>
              <a:rPr sz="2400" spc="-96" dirty="0">
                <a:latin typeface="Microsoft Sans Serif"/>
                <a:cs typeface="Microsoft Sans Serif"/>
              </a:rPr>
              <a:t>or</a:t>
            </a:r>
            <a:r>
              <a:rPr sz="2400" spc="-43" dirty="0">
                <a:latin typeface="Microsoft Sans Serif"/>
                <a:cs typeface="Microsoft Sans Serif"/>
              </a:rPr>
              <a:t> </a:t>
            </a:r>
            <a:r>
              <a:rPr sz="2400" spc="-133" dirty="0">
                <a:latin typeface="Microsoft Sans Serif"/>
                <a:cs typeface="Microsoft Sans Serif"/>
              </a:rPr>
              <a:t>replace</a:t>
            </a:r>
            <a:r>
              <a:rPr sz="2400" spc="-43" dirty="0">
                <a:latin typeface="Microsoft Sans Serif"/>
                <a:cs typeface="Microsoft Sans Serif"/>
              </a:rPr>
              <a:t> </a:t>
            </a:r>
            <a:r>
              <a:rPr sz="2400" spc="-74" dirty="0">
                <a:latin typeface="Microsoft Sans Serif"/>
                <a:cs typeface="Microsoft Sans Serif"/>
              </a:rPr>
              <a:t>a </a:t>
            </a:r>
            <a:r>
              <a:rPr sz="2400" spc="-112" dirty="0">
                <a:latin typeface="Microsoft Sans Serif"/>
                <a:cs typeface="Microsoft Sans Serif"/>
              </a:rPr>
              <a:t>car</a:t>
            </a:r>
            <a:r>
              <a:rPr sz="2400" spc="-37" dirty="0">
                <a:latin typeface="Microsoft Sans Serif"/>
                <a:cs typeface="Microsoft Sans Serif"/>
              </a:rPr>
              <a:t> </a:t>
            </a:r>
            <a:r>
              <a:rPr sz="2400" spc="-121" dirty="0">
                <a:latin typeface="Microsoft Sans Serif"/>
                <a:cs typeface="Microsoft Sans Serif"/>
              </a:rPr>
              <a:t>(one</a:t>
            </a:r>
            <a:r>
              <a:rPr sz="2400" spc="-32" dirty="0">
                <a:latin typeface="Microsoft Sans Serif"/>
                <a:cs typeface="Microsoft Sans Serif"/>
              </a:rPr>
              <a:t> </a:t>
            </a:r>
            <a:r>
              <a:rPr sz="2400" spc="-121" dirty="0">
                <a:latin typeface="Microsoft Sans Serif"/>
                <a:cs typeface="Microsoft Sans Serif"/>
              </a:rPr>
              <a:t>vehicle</a:t>
            </a:r>
            <a:r>
              <a:rPr sz="2400" spc="-32" dirty="0">
                <a:latin typeface="Microsoft Sans Serif"/>
                <a:cs typeface="Microsoft Sans Serif"/>
              </a:rPr>
              <a:t> </a:t>
            </a:r>
            <a:r>
              <a:rPr sz="2400" spc="-106" dirty="0">
                <a:latin typeface="Microsoft Sans Serif"/>
                <a:cs typeface="Microsoft Sans Serif"/>
              </a:rPr>
              <a:t>is</a:t>
            </a:r>
            <a:r>
              <a:rPr sz="2400" spc="-32" dirty="0">
                <a:latin typeface="Microsoft Sans Serif"/>
                <a:cs typeface="Microsoft Sans Serif"/>
              </a:rPr>
              <a:t> </a:t>
            </a:r>
            <a:r>
              <a:rPr sz="2400" spc="-11" dirty="0">
                <a:latin typeface="Microsoft Sans Serif"/>
                <a:cs typeface="Microsoft Sans Serif"/>
              </a:rPr>
              <a:t>exempt).</a:t>
            </a:r>
            <a:endParaRPr sz="2400" dirty="0">
              <a:latin typeface="Microsoft Sans Serif"/>
              <a:cs typeface="Microsoft Sans Serif"/>
            </a:endParaRPr>
          </a:p>
          <a:p>
            <a:pPr marL="356413" marR="13513" indent="-342900">
              <a:lnSpc>
                <a:spcPct val="77100"/>
              </a:lnSpc>
              <a:spcBef>
                <a:spcPts val="591"/>
              </a:spcBef>
              <a:buFont typeface="Arial" panose="020B0604020202020204" pitchFamily="34" charset="0"/>
              <a:buChar char="•"/>
            </a:pPr>
            <a:r>
              <a:rPr sz="2400" spc="-96" dirty="0">
                <a:latin typeface="Microsoft Sans Serif"/>
                <a:cs typeface="Microsoft Sans Serif"/>
              </a:rPr>
              <a:t>Personal</a:t>
            </a:r>
            <a:r>
              <a:rPr sz="2400" spc="-106" dirty="0">
                <a:latin typeface="Microsoft Sans Serif"/>
                <a:cs typeface="Microsoft Sans Serif"/>
              </a:rPr>
              <a:t> </a:t>
            </a:r>
            <a:r>
              <a:rPr sz="2400" spc="-74" dirty="0">
                <a:latin typeface="Microsoft Sans Serif"/>
                <a:cs typeface="Microsoft Sans Serif"/>
              </a:rPr>
              <a:t>Items</a:t>
            </a:r>
            <a:r>
              <a:rPr sz="2400" spc="-106" dirty="0">
                <a:latin typeface="Microsoft Sans Serif"/>
                <a:cs typeface="Microsoft Sans Serif"/>
              </a:rPr>
              <a:t> </a:t>
            </a:r>
            <a:r>
              <a:rPr sz="2400" dirty="0">
                <a:latin typeface="Microsoft Sans Serif"/>
                <a:cs typeface="Microsoft Sans Serif"/>
              </a:rPr>
              <a:t>for</a:t>
            </a:r>
            <a:r>
              <a:rPr sz="2400" spc="-106" dirty="0">
                <a:latin typeface="Microsoft Sans Serif"/>
                <a:cs typeface="Microsoft Sans Serif"/>
              </a:rPr>
              <a:t> </a:t>
            </a:r>
            <a:r>
              <a:rPr sz="2400" spc="-43" dirty="0">
                <a:latin typeface="Microsoft Sans Serif"/>
                <a:cs typeface="Microsoft Sans Serif"/>
              </a:rPr>
              <a:t>the</a:t>
            </a:r>
            <a:r>
              <a:rPr sz="2400" spc="-106" dirty="0">
                <a:latin typeface="Microsoft Sans Serif"/>
                <a:cs typeface="Microsoft Sans Serif"/>
              </a:rPr>
              <a:t> </a:t>
            </a:r>
            <a:r>
              <a:rPr sz="2400" spc="-11" dirty="0">
                <a:latin typeface="Microsoft Sans Serif"/>
                <a:cs typeface="Microsoft Sans Serif"/>
              </a:rPr>
              <a:t>Medicaid </a:t>
            </a:r>
            <a:r>
              <a:rPr sz="2400" spc="-37" dirty="0">
                <a:latin typeface="Microsoft Sans Serif"/>
                <a:cs typeface="Microsoft Sans Serif"/>
              </a:rPr>
              <a:t>Applicant</a:t>
            </a:r>
            <a:r>
              <a:rPr sz="2400" spc="-16" dirty="0">
                <a:latin typeface="Microsoft Sans Serif"/>
                <a:cs typeface="Microsoft Sans Serif"/>
              </a:rPr>
              <a:t> </a:t>
            </a:r>
            <a:r>
              <a:rPr sz="2400" dirty="0">
                <a:latin typeface="Times New Roman"/>
                <a:cs typeface="Times New Roman"/>
              </a:rPr>
              <a:t>→</a:t>
            </a:r>
            <a:r>
              <a:rPr sz="2400" spc="96" dirty="0">
                <a:latin typeface="Times New Roman"/>
                <a:cs typeface="Times New Roman"/>
              </a:rPr>
              <a:t> </a:t>
            </a:r>
            <a:r>
              <a:rPr sz="2400" spc="-165" dirty="0">
                <a:latin typeface="Microsoft Sans Serif"/>
                <a:cs typeface="Microsoft Sans Serif"/>
              </a:rPr>
              <a:t>Glasses,</a:t>
            </a:r>
            <a:r>
              <a:rPr sz="2400" spc="32" dirty="0">
                <a:latin typeface="Microsoft Sans Serif"/>
                <a:cs typeface="Microsoft Sans Serif"/>
              </a:rPr>
              <a:t> </a:t>
            </a:r>
            <a:r>
              <a:rPr sz="2400" spc="-121" dirty="0">
                <a:latin typeface="Microsoft Sans Serif"/>
                <a:cs typeface="Microsoft Sans Serif"/>
              </a:rPr>
              <a:t>dentures,</a:t>
            </a:r>
            <a:r>
              <a:rPr sz="2400" spc="27" dirty="0">
                <a:latin typeface="Microsoft Sans Serif"/>
                <a:cs typeface="Microsoft Sans Serif"/>
              </a:rPr>
              <a:t> </a:t>
            </a:r>
            <a:r>
              <a:rPr sz="2400" spc="-69" dirty="0">
                <a:latin typeface="Microsoft Sans Serif"/>
                <a:cs typeface="Microsoft Sans Serif"/>
              </a:rPr>
              <a:t>clothing, </a:t>
            </a:r>
            <a:r>
              <a:rPr sz="2400" spc="-128" dirty="0">
                <a:latin typeface="Microsoft Sans Serif"/>
                <a:cs typeface="Microsoft Sans Serif"/>
              </a:rPr>
              <a:t>medical</a:t>
            </a:r>
            <a:r>
              <a:rPr sz="2400" spc="-69" dirty="0">
                <a:latin typeface="Microsoft Sans Serif"/>
                <a:cs typeface="Microsoft Sans Serif"/>
              </a:rPr>
              <a:t> </a:t>
            </a:r>
            <a:r>
              <a:rPr sz="2400" spc="-11" dirty="0">
                <a:latin typeface="Microsoft Sans Serif"/>
                <a:cs typeface="Microsoft Sans Serif"/>
              </a:rPr>
              <a:t>supplies.</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a:t>
            </a:fld>
            <a:endParaRPr spc="32" dirty="0"/>
          </a:p>
        </p:txBody>
      </p:sp>
      <p:sp>
        <p:nvSpPr>
          <p:cNvPr id="2" name="object 2"/>
          <p:cNvSpPr txBox="1">
            <a:spLocks noGrp="1"/>
          </p:cNvSpPr>
          <p:nvPr>
            <p:ph type="title"/>
          </p:nvPr>
        </p:nvSpPr>
        <p:spPr>
          <a:xfrm>
            <a:off x="1426574" y="885878"/>
            <a:ext cx="8364733" cy="1205815"/>
          </a:xfrm>
          <a:prstGeom prst="rect">
            <a:avLst/>
          </a:prstGeom>
        </p:spPr>
        <p:txBody>
          <a:bodyPr vert="horz" wrap="square" lIns="0" tIns="199997" rIns="0" bIns="0" rtlCol="0" anchor="ctr">
            <a:spAutoFit/>
          </a:bodyPr>
          <a:lstStyle/>
          <a:p>
            <a:pPr marL="13513" marR="5405">
              <a:lnSpc>
                <a:spcPct val="79600"/>
              </a:lnSpc>
              <a:spcBef>
                <a:spcPts val="1575"/>
              </a:spcBef>
            </a:pPr>
            <a:r>
              <a:rPr sz="4000" dirty="0"/>
              <a:t>Spousal Impoverishment Rules </a:t>
            </a:r>
            <a:br>
              <a:rPr lang="en-US" sz="4000" dirty="0"/>
            </a:br>
            <a:r>
              <a:rPr sz="4000" dirty="0"/>
              <a:t>42 USC § 1396r-5 </a:t>
            </a:r>
          </a:p>
        </p:txBody>
      </p:sp>
      <p:sp>
        <p:nvSpPr>
          <p:cNvPr id="3" name="object 3"/>
          <p:cNvSpPr txBox="1"/>
          <p:nvPr/>
        </p:nvSpPr>
        <p:spPr>
          <a:xfrm>
            <a:off x="1426574" y="2223367"/>
            <a:ext cx="8900535" cy="594213"/>
          </a:xfrm>
          <a:prstGeom prst="rect">
            <a:avLst/>
          </a:prstGeom>
        </p:spPr>
        <p:txBody>
          <a:bodyPr vert="horz" wrap="square" lIns="0" tIns="12838" rIns="0" bIns="0" rtlCol="0">
            <a:spAutoFit/>
          </a:bodyPr>
          <a:lstStyle/>
          <a:p>
            <a:pPr marL="13513">
              <a:spcBef>
                <a:spcPts val="101"/>
              </a:spcBef>
            </a:pPr>
            <a:r>
              <a:rPr sz="3777" spc="-96" dirty="0">
                <a:latin typeface="Microsoft Sans Serif"/>
                <a:cs typeface="Microsoft Sans Serif"/>
              </a:rPr>
              <a:t>How</a:t>
            </a:r>
            <a:r>
              <a:rPr sz="3777" spc="-165" dirty="0">
                <a:latin typeface="Microsoft Sans Serif"/>
                <a:cs typeface="Microsoft Sans Serif"/>
              </a:rPr>
              <a:t> </a:t>
            </a:r>
            <a:r>
              <a:rPr sz="3777" spc="-37" dirty="0">
                <a:latin typeface="Microsoft Sans Serif"/>
                <a:cs typeface="Microsoft Sans Serif"/>
              </a:rPr>
              <a:t>Medicaid</a:t>
            </a:r>
            <a:r>
              <a:rPr sz="3777" spc="-213" dirty="0">
                <a:latin typeface="Microsoft Sans Serif"/>
                <a:cs typeface="Microsoft Sans Serif"/>
              </a:rPr>
              <a:t> </a:t>
            </a:r>
            <a:r>
              <a:rPr sz="3777" spc="-48" dirty="0">
                <a:latin typeface="Microsoft Sans Serif"/>
                <a:cs typeface="Microsoft Sans Serif"/>
              </a:rPr>
              <a:t>Protects</a:t>
            </a:r>
            <a:r>
              <a:rPr sz="3777" spc="-202" dirty="0">
                <a:latin typeface="Microsoft Sans Serif"/>
                <a:cs typeface="Microsoft Sans Serif"/>
              </a:rPr>
              <a:t> </a:t>
            </a:r>
            <a:r>
              <a:rPr sz="3777" dirty="0">
                <a:latin typeface="Microsoft Sans Serif"/>
                <a:cs typeface="Microsoft Sans Serif"/>
              </a:rPr>
              <a:t>the</a:t>
            </a:r>
            <a:r>
              <a:rPr sz="3777" spc="-197" dirty="0">
                <a:latin typeface="Microsoft Sans Serif"/>
                <a:cs typeface="Microsoft Sans Serif"/>
              </a:rPr>
              <a:t> </a:t>
            </a:r>
            <a:r>
              <a:rPr sz="3777" spc="-53" dirty="0">
                <a:latin typeface="Microsoft Sans Serif"/>
                <a:cs typeface="Microsoft Sans Serif"/>
              </a:rPr>
              <a:t>Healthy</a:t>
            </a:r>
            <a:r>
              <a:rPr sz="3777" spc="-192" dirty="0">
                <a:latin typeface="Microsoft Sans Serif"/>
                <a:cs typeface="Microsoft Sans Serif"/>
              </a:rPr>
              <a:t> </a:t>
            </a:r>
            <a:r>
              <a:rPr sz="3777" spc="-48" dirty="0">
                <a:latin typeface="Microsoft Sans Serif"/>
                <a:cs typeface="Microsoft Sans Serif"/>
              </a:rPr>
              <a:t>Spouse</a:t>
            </a:r>
            <a:endParaRPr sz="3777">
              <a:latin typeface="Microsoft Sans Serif"/>
              <a:cs typeface="Microsoft Sans Serif"/>
            </a:endParaRPr>
          </a:p>
        </p:txBody>
      </p:sp>
      <p:sp>
        <p:nvSpPr>
          <p:cNvPr id="4" name="object 4"/>
          <p:cNvSpPr txBox="1"/>
          <p:nvPr/>
        </p:nvSpPr>
        <p:spPr>
          <a:xfrm>
            <a:off x="700088" y="2958318"/>
            <a:ext cx="5033851" cy="3374107"/>
          </a:xfrm>
          <a:prstGeom prst="rect">
            <a:avLst/>
          </a:prstGeom>
        </p:spPr>
        <p:txBody>
          <a:bodyPr vert="horz" wrap="square" lIns="0" tIns="17567" rIns="0" bIns="0" rtlCol="0">
            <a:spAutoFit/>
          </a:bodyPr>
          <a:lstStyle/>
          <a:p>
            <a:pPr marL="13513" algn="just">
              <a:lnSpc>
                <a:spcPts val="2421"/>
              </a:lnSpc>
              <a:spcBef>
                <a:spcPts val="138"/>
              </a:spcBef>
            </a:pPr>
            <a:r>
              <a:rPr sz="2800" b="1" spc="-11" dirty="0">
                <a:latin typeface="Microsoft Sans Serif"/>
                <a:cs typeface="Microsoft Sans Serif"/>
              </a:rPr>
              <a:t>Purpose:</a:t>
            </a:r>
            <a:endParaRPr sz="2800" b="1" dirty="0">
              <a:latin typeface="Microsoft Sans Serif"/>
              <a:cs typeface="Microsoft Sans Serif"/>
            </a:endParaRPr>
          </a:p>
          <a:p>
            <a:pPr marL="378358" marR="5405" indent="-364846">
              <a:lnSpc>
                <a:spcPct val="76900"/>
              </a:lnSpc>
              <a:spcBef>
                <a:spcPts val="575"/>
              </a:spcBef>
              <a:buFont typeface="Arial" panose="020B0604020202020204" pitchFamily="34" charset="0"/>
              <a:buChar char="•"/>
            </a:pPr>
            <a:r>
              <a:rPr sz="2400" dirty="0">
                <a:latin typeface="Microsoft Sans Serif"/>
                <a:cs typeface="Microsoft Sans Serif"/>
              </a:rPr>
              <a:t>Prevents the community spouse (well spouse) from becoming impoverished.</a:t>
            </a:r>
          </a:p>
          <a:p>
            <a:pPr marL="378358" marR="46619" indent="-364846">
              <a:lnSpc>
                <a:spcPct val="75300"/>
              </a:lnSpc>
              <a:spcBef>
                <a:spcPts val="681"/>
              </a:spcBef>
              <a:buFont typeface="Arial" panose="020B0604020202020204" pitchFamily="34" charset="0"/>
              <a:buChar char="•"/>
            </a:pPr>
            <a:r>
              <a:rPr sz="2400" dirty="0">
                <a:latin typeface="Microsoft Sans Serif"/>
                <a:cs typeface="Microsoft Sans Serif"/>
              </a:rPr>
              <a:t>Does NOT limit how much income the community spouse can have—only what they are entitled to receive.</a:t>
            </a:r>
          </a:p>
          <a:p>
            <a:pPr marL="378358" marR="11486" indent="-364846">
              <a:lnSpc>
                <a:spcPct val="75300"/>
              </a:lnSpc>
              <a:spcBef>
                <a:spcPts val="676"/>
              </a:spcBef>
              <a:buFont typeface="Arial" panose="020B0604020202020204" pitchFamily="34" charset="0"/>
              <a:buChar char="•"/>
            </a:pPr>
            <a:r>
              <a:rPr sz="2400" dirty="0">
                <a:latin typeface="Microsoft Sans Serif"/>
                <a:cs typeface="Microsoft Sans Serif"/>
              </a:rPr>
              <a:t>Allows for income diversion from the institutionalized spouse to the community spouse.</a:t>
            </a:r>
          </a:p>
        </p:txBody>
      </p:sp>
      <p:sp>
        <p:nvSpPr>
          <p:cNvPr id="5" name="object 5"/>
          <p:cNvSpPr txBox="1"/>
          <p:nvPr/>
        </p:nvSpPr>
        <p:spPr>
          <a:xfrm>
            <a:off x="5986131" y="2935935"/>
            <a:ext cx="5505782" cy="3188723"/>
          </a:xfrm>
          <a:prstGeom prst="rect">
            <a:avLst/>
          </a:prstGeom>
        </p:spPr>
        <p:txBody>
          <a:bodyPr vert="horz" wrap="square" lIns="0" tIns="91215" rIns="0" bIns="0" rtlCol="0">
            <a:spAutoFit/>
          </a:bodyPr>
          <a:lstStyle/>
          <a:p>
            <a:pPr marL="13513" marR="861441">
              <a:lnSpc>
                <a:spcPct val="75300"/>
              </a:lnSpc>
              <a:spcBef>
                <a:spcPts val="718"/>
              </a:spcBef>
            </a:pPr>
            <a:r>
              <a:rPr lang="en-US" sz="2800" dirty="0">
                <a:latin typeface="Microsoft Sans Serif"/>
                <a:cs typeface="Microsoft Sans Serif"/>
              </a:rPr>
              <a:t>Key Medicaid Concept:</a:t>
            </a:r>
          </a:p>
          <a:p>
            <a:pPr marL="378358" marR="861441" indent="-364846">
              <a:lnSpc>
                <a:spcPct val="75300"/>
              </a:lnSpc>
              <a:spcBef>
                <a:spcPts val="718"/>
              </a:spcBef>
              <a:buFont typeface="Arial" panose="020B0604020202020204" pitchFamily="34" charset="0"/>
              <a:buChar char="•"/>
            </a:pPr>
            <a:r>
              <a:rPr sz="2400" dirty="0">
                <a:latin typeface="Microsoft Sans Serif"/>
                <a:cs typeface="Microsoft Sans Serif"/>
              </a:rPr>
              <a:t>Medicaid primarily looks at the institutionalized spouseʼs income.</a:t>
            </a:r>
          </a:p>
          <a:p>
            <a:pPr marL="378358" marR="493892" indent="-364846">
              <a:lnSpc>
                <a:spcPct val="75300"/>
              </a:lnSpc>
              <a:spcBef>
                <a:spcPts val="692"/>
              </a:spcBef>
              <a:buFont typeface="Arial" panose="020B0604020202020204" pitchFamily="34" charset="0"/>
              <a:buChar char="•"/>
            </a:pPr>
            <a:r>
              <a:rPr sz="2400" dirty="0">
                <a:latin typeface="Microsoft Sans Serif"/>
                <a:cs typeface="Microsoft Sans Serif"/>
              </a:rPr>
              <a:t>The community spouseʼs income generally does not count for Medicaid eligibility.</a:t>
            </a:r>
          </a:p>
          <a:p>
            <a:pPr marL="378358" marR="5405" indent="-364846">
              <a:lnSpc>
                <a:spcPct val="76300"/>
              </a:lnSpc>
              <a:spcBef>
                <a:spcPts val="654"/>
              </a:spcBef>
              <a:buFont typeface="Arial" panose="020B0604020202020204" pitchFamily="34" charset="0"/>
              <a:buChar char="•"/>
            </a:pPr>
            <a:r>
              <a:rPr sz="2400" dirty="0">
                <a:latin typeface="Microsoft Sans Serif"/>
                <a:cs typeface="Microsoft Sans Serif"/>
              </a:rPr>
              <a:t>If the community spouse has low income, Medicaid allows income transfers to ensure financial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99459" y="1724756"/>
            <a:ext cx="3833047" cy="2761480"/>
          </a:xfrm>
          <a:prstGeom prst="rect">
            <a:avLst/>
          </a:prstGeom>
        </p:spPr>
        <p:txBody>
          <a:bodyPr vert="horz" wrap="square" lIns="0" tIns="18243" rIns="0" bIns="0" rtlCol="0">
            <a:spAutoFit/>
          </a:bodyPr>
          <a:lstStyle/>
          <a:p>
            <a:pPr marL="421599" indent="-408087">
              <a:lnSpc>
                <a:spcPts val="2729"/>
              </a:lnSpc>
              <a:spcBef>
                <a:spcPts val="144"/>
              </a:spcBef>
              <a:buClr>
                <a:srgbClr val="333333"/>
              </a:buClr>
              <a:buSzPct val="91666"/>
              <a:buChar char="•"/>
              <a:tabLst>
                <a:tab pos="421599" algn="l"/>
              </a:tabLst>
            </a:pPr>
            <a:r>
              <a:rPr sz="2554" spc="-149" dirty="0">
                <a:latin typeface="Microsoft Sans Serif"/>
                <a:cs typeface="Microsoft Sans Serif"/>
              </a:rPr>
              <a:t>Instead</a:t>
            </a:r>
            <a:r>
              <a:rPr sz="2554" spc="-80" dirty="0">
                <a:latin typeface="Microsoft Sans Serif"/>
                <a:cs typeface="Microsoft Sans Serif"/>
              </a:rPr>
              <a:t> </a:t>
            </a:r>
            <a:r>
              <a:rPr sz="2554" dirty="0">
                <a:latin typeface="Microsoft Sans Serif"/>
                <a:cs typeface="Microsoft Sans Serif"/>
              </a:rPr>
              <a:t>of</a:t>
            </a:r>
            <a:r>
              <a:rPr sz="2554" spc="-80" dirty="0">
                <a:latin typeface="Microsoft Sans Serif"/>
                <a:cs typeface="Microsoft Sans Serif"/>
              </a:rPr>
              <a:t> </a:t>
            </a:r>
            <a:r>
              <a:rPr sz="2554" spc="-11" dirty="0">
                <a:latin typeface="Microsoft Sans Serif"/>
                <a:cs typeface="Microsoft Sans Serif"/>
              </a:rPr>
              <a:t>spending</a:t>
            </a:r>
            <a:endParaRPr sz="2554" dirty="0">
              <a:latin typeface="Microsoft Sans Serif"/>
              <a:cs typeface="Microsoft Sans Serif"/>
            </a:endParaRPr>
          </a:p>
          <a:p>
            <a:pPr marL="421599" marR="19594">
              <a:lnSpc>
                <a:spcPct val="76400"/>
              </a:lnSpc>
              <a:spcBef>
                <a:spcPts val="388"/>
              </a:spcBef>
            </a:pPr>
            <a:r>
              <a:rPr sz="2554" spc="69" dirty="0">
                <a:latin typeface="Microsoft Sans Serif"/>
                <a:cs typeface="Microsoft Sans Serif"/>
              </a:rPr>
              <a:t>$</a:t>
            </a:r>
            <a:r>
              <a:rPr sz="2341" spc="69" dirty="0">
                <a:latin typeface="Microsoft Sans Serif"/>
                <a:cs typeface="Microsoft Sans Serif"/>
              </a:rPr>
              <a:t>50,000</a:t>
            </a:r>
            <a:r>
              <a:rPr sz="2341" spc="-133" dirty="0">
                <a:latin typeface="Microsoft Sans Serif"/>
                <a:cs typeface="Microsoft Sans Serif"/>
              </a:rPr>
              <a:t> </a:t>
            </a:r>
            <a:r>
              <a:rPr sz="2554" spc="-117" dirty="0">
                <a:latin typeface="Microsoft Sans Serif"/>
                <a:cs typeface="Microsoft Sans Serif"/>
              </a:rPr>
              <a:t>on</a:t>
            </a:r>
            <a:r>
              <a:rPr sz="2554" spc="-176" dirty="0">
                <a:latin typeface="Microsoft Sans Serif"/>
                <a:cs typeface="Microsoft Sans Serif"/>
              </a:rPr>
              <a:t> </a:t>
            </a:r>
            <a:r>
              <a:rPr sz="2554" spc="-74" dirty="0">
                <a:latin typeface="Microsoft Sans Serif"/>
                <a:cs typeface="Microsoft Sans Serif"/>
              </a:rPr>
              <a:t>care</a:t>
            </a:r>
            <a:r>
              <a:rPr sz="2341" spc="-74" dirty="0">
                <a:latin typeface="Microsoft Sans Serif"/>
                <a:cs typeface="Microsoft Sans Serif"/>
              </a:rPr>
              <a:t>,</a:t>
            </a:r>
            <a:r>
              <a:rPr sz="2341" spc="-27" dirty="0">
                <a:latin typeface="Microsoft Sans Serif"/>
                <a:cs typeface="Microsoft Sans Serif"/>
              </a:rPr>
              <a:t> </a:t>
            </a:r>
            <a:r>
              <a:rPr sz="2554" spc="-21" dirty="0">
                <a:latin typeface="Microsoft Sans Serif"/>
                <a:cs typeface="Microsoft Sans Serif"/>
              </a:rPr>
              <a:t>they </a:t>
            </a:r>
            <a:r>
              <a:rPr sz="2554" spc="-96" dirty="0">
                <a:latin typeface="Microsoft Sans Serif"/>
                <a:cs typeface="Microsoft Sans Serif"/>
              </a:rPr>
              <a:t>prepay</a:t>
            </a:r>
            <a:r>
              <a:rPr sz="2554" spc="-128" dirty="0">
                <a:latin typeface="Microsoft Sans Serif"/>
                <a:cs typeface="Microsoft Sans Serif"/>
              </a:rPr>
              <a:t> </a:t>
            </a:r>
            <a:r>
              <a:rPr sz="2554" spc="-69" dirty="0">
                <a:latin typeface="Microsoft Sans Serif"/>
                <a:cs typeface="Microsoft Sans Serif"/>
              </a:rPr>
              <a:t>funeral</a:t>
            </a:r>
            <a:r>
              <a:rPr sz="2554" spc="-121" dirty="0">
                <a:latin typeface="Microsoft Sans Serif"/>
                <a:cs typeface="Microsoft Sans Serif"/>
              </a:rPr>
              <a:t> </a:t>
            </a:r>
            <a:r>
              <a:rPr sz="2554" spc="-85" dirty="0">
                <a:latin typeface="Microsoft Sans Serif"/>
                <a:cs typeface="Microsoft Sans Serif"/>
              </a:rPr>
              <a:t>expenses</a:t>
            </a:r>
            <a:r>
              <a:rPr sz="2341" spc="-85" dirty="0">
                <a:latin typeface="Microsoft Sans Serif"/>
                <a:cs typeface="Microsoft Sans Serif"/>
              </a:rPr>
              <a:t>, </a:t>
            </a:r>
            <a:r>
              <a:rPr sz="2554" spc="-106" dirty="0">
                <a:latin typeface="Microsoft Sans Serif"/>
                <a:cs typeface="Microsoft Sans Serif"/>
              </a:rPr>
              <a:t>upgrade</a:t>
            </a:r>
            <a:r>
              <a:rPr sz="2554" spc="-133" dirty="0">
                <a:latin typeface="Microsoft Sans Serif"/>
                <a:cs typeface="Microsoft Sans Serif"/>
              </a:rPr>
              <a:t> </a:t>
            </a:r>
            <a:r>
              <a:rPr sz="2554" spc="-37" dirty="0">
                <a:latin typeface="Microsoft Sans Serif"/>
                <a:cs typeface="Microsoft Sans Serif"/>
              </a:rPr>
              <a:t>their</a:t>
            </a:r>
            <a:r>
              <a:rPr sz="2554" spc="-133" dirty="0">
                <a:latin typeface="Microsoft Sans Serif"/>
                <a:cs typeface="Microsoft Sans Serif"/>
              </a:rPr>
              <a:t> </a:t>
            </a:r>
            <a:r>
              <a:rPr sz="2554" spc="-106" dirty="0">
                <a:latin typeface="Microsoft Sans Serif"/>
                <a:cs typeface="Microsoft Sans Serif"/>
              </a:rPr>
              <a:t>home</a:t>
            </a:r>
            <a:r>
              <a:rPr sz="2341" spc="-106" dirty="0">
                <a:latin typeface="Microsoft Sans Serif"/>
                <a:cs typeface="Microsoft Sans Serif"/>
              </a:rPr>
              <a:t>,</a:t>
            </a:r>
            <a:r>
              <a:rPr sz="2341" spc="-138" dirty="0">
                <a:latin typeface="Microsoft Sans Serif"/>
                <a:cs typeface="Microsoft Sans Serif"/>
              </a:rPr>
              <a:t> </a:t>
            </a:r>
            <a:r>
              <a:rPr sz="2554" spc="-27" dirty="0">
                <a:latin typeface="Microsoft Sans Serif"/>
                <a:cs typeface="Microsoft Sans Serif"/>
              </a:rPr>
              <a:t>and </a:t>
            </a:r>
            <a:r>
              <a:rPr sz="2554" spc="-64" dirty="0">
                <a:latin typeface="Microsoft Sans Serif"/>
                <a:cs typeface="Microsoft Sans Serif"/>
              </a:rPr>
              <a:t>buy</a:t>
            </a:r>
            <a:r>
              <a:rPr sz="2554" spc="-160" dirty="0">
                <a:latin typeface="Microsoft Sans Serif"/>
                <a:cs typeface="Microsoft Sans Serif"/>
              </a:rPr>
              <a:t> </a:t>
            </a:r>
            <a:r>
              <a:rPr sz="2554" spc="-192" dirty="0">
                <a:latin typeface="Microsoft Sans Serif"/>
                <a:cs typeface="Microsoft Sans Serif"/>
              </a:rPr>
              <a:t>a</a:t>
            </a:r>
            <a:r>
              <a:rPr sz="2554" spc="-160" dirty="0">
                <a:latin typeface="Microsoft Sans Serif"/>
                <a:cs typeface="Microsoft Sans Serif"/>
              </a:rPr>
              <a:t> </a:t>
            </a:r>
            <a:r>
              <a:rPr sz="2554" spc="-117" dirty="0">
                <a:latin typeface="Microsoft Sans Serif"/>
                <a:cs typeface="Microsoft Sans Serif"/>
              </a:rPr>
              <a:t>new</a:t>
            </a:r>
            <a:r>
              <a:rPr sz="2554" spc="-160" dirty="0">
                <a:latin typeface="Microsoft Sans Serif"/>
                <a:cs typeface="Microsoft Sans Serif"/>
              </a:rPr>
              <a:t> </a:t>
            </a:r>
            <a:r>
              <a:rPr sz="2554" spc="-21" dirty="0">
                <a:latin typeface="Microsoft Sans Serif"/>
                <a:cs typeface="Microsoft Sans Serif"/>
              </a:rPr>
              <a:t>car</a:t>
            </a:r>
            <a:r>
              <a:rPr sz="2341" spc="-21" dirty="0">
                <a:latin typeface="Microsoft Sans Serif"/>
                <a:cs typeface="Microsoft Sans Serif"/>
              </a:rPr>
              <a:t>.</a:t>
            </a:r>
            <a:endParaRPr sz="2341" dirty="0">
              <a:latin typeface="Microsoft Sans Serif"/>
              <a:cs typeface="Microsoft Sans Serif"/>
            </a:endParaRPr>
          </a:p>
          <a:p>
            <a:pPr marL="421599" marR="5405" indent="-408762">
              <a:lnSpc>
                <a:spcPct val="78100"/>
              </a:lnSpc>
              <a:spcBef>
                <a:spcPts val="1037"/>
              </a:spcBef>
              <a:buClr>
                <a:srgbClr val="333333"/>
              </a:buClr>
              <a:buSzPct val="91666"/>
              <a:buChar char="•"/>
              <a:tabLst>
                <a:tab pos="421599" algn="l"/>
              </a:tabLst>
            </a:pPr>
            <a:r>
              <a:rPr sz="2554" spc="-90" dirty="0">
                <a:latin typeface="Microsoft Sans Serif"/>
                <a:cs typeface="Microsoft Sans Serif"/>
              </a:rPr>
              <a:t>Result</a:t>
            </a:r>
            <a:r>
              <a:rPr sz="2341" spc="-90" dirty="0">
                <a:latin typeface="Microsoft Sans Serif"/>
                <a:cs typeface="Microsoft Sans Serif"/>
              </a:rPr>
              <a:t>:</a:t>
            </a:r>
            <a:r>
              <a:rPr sz="2341" spc="-5" dirty="0">
                <a:latin typeface="Microsoft Sans Serif"/>
                <a:cs typeface="Microsoft Sans Serif"/>
              </a:rPr>
              <a:t> </a:t>
            </a:r>
            <a:r>
              <a:rPr sz="2554" spc="-133" dirty="0">
                <a:latin typeface="Microsoft Sans Serif"/>
                <a:cs typeface="Microsoft Sans Serif"/>
              </a:rPr>
              <a:t>Medicaid</a:t>
            </a:r>
            <a:r>
              <a:rPr sz="2554" spc="-59" dirty="0">
                <a:latin typeface="Microsoft Sans Serif"/>
                <a:cs typeface="Microsoft Sans Serif"/>
              </a:rPr>
              <a:t> </a:t>
            </a:r>
            <a:r>
              <a:rPr sz="2554" spc="-80" dirty="0">
                <a:latin typeface="Microsoft Sans Serif"/>
                <a:cs typeface="Microsoft Sans Serif"/>
              </a:rPr>
              <a:t>eligibility </a:t>
            </a:r>
            <a:r>
              <a:rPr sz="2554" spc="-37" dirty="0">
                <a:latin typeface="Microsoft Sans Serif"/>
                <a:cs typeface="Microsoft Sans Serif"/>
              </a:rPr>
              <a:t>without</a:t>
            </a:r>
            <a:r>
              <a:rPr sz="2554" spc="-121" dirty="0">
                <a:latin typeface="Microsoft Sans Serif"/>
                <a:cs typeface="Microsoft Sans Serif"/>
              </a:rPr>
              <a:t> </a:t>
            </a:r>
            <a:r>
              <a:rPr sz="2554" spc="-69" dirty="0">
                <a:latin typeface="Microsoft Sans Serif"/>
                <a:cs typeface="Microsoft Sans Serif"/>
              </a:rPr>
              <a:t>wasting</a:t>
            </a:r>
            <a:r>
              <a:rPr sz="2554" spc="-121" dirty="0">
                <a:latin typeface="Microsoft Sans Serif"/>
                <a:cs typeface="Microsoft Sans Serif"/>
              </a:rPr>
              <a:t> </a:t>
            </a:r>
            <a:r>
              <a:rPr sz="2554" spc="-11" dirty="0">
                <a:latin typeface="Microsoft Sans Serif"/>
                <a:cs typeface="Microsoft Sans Serif"/>
              </a:rPr>
              <a:t>assets</a:t>
            </a:r>
            <a:r>
              <a:rPr sz="2341" spc="-11" dirty="0">
                <a:latin typeface="Microsoft Sans Serif"/>
                <a:cs typeface="Microsoft Sans Serif"/>
              </a:rPr>
              <a:t>.</a:t>
            </a:r>
            <a:endParaRPr lang="en-US" sz="2341" spc="-11" dirty="0">
              <a:latin typeface="Microsoft Sans Serif"/>
              <a:cs typeface="Microsoft Sans Serif"/>
            </a:endParaRPr>
          </a:p>
          <a:p>
            <a:pPr marL="421599" marR="5405" indent="-408762">
              <a:lnSpc>
                <a:spcPct val="78100"/>
              </a:lnSpc>
              <a:spcBef>
                <a:spcPts val="1037"/>
              </a:spcBef>
              <a:buClr>
                <a:srgbClr val="333333"/>
              </a:buClr>
              <a:buSzPct val="91666"/>
              <a:buChar char="•"/>
              <a:tabLst>
                <a:tab pos="421599" algn="l"/>
              </a:tabLst>
            </a:pPr>
            <a:endParaRPr sz="2341" dirty="0">
              <a:latin typeface="Microsoft Sans Serif"/>
              <a:cs typeface="Microsoft Sans Serif"/>
            </a:endParaRPr>
          </a:p>
        </p:txBody>
      </p:sp>
      <p:sp>
        <p:nvSpPr>
          <p:cNvPr id="3" name="object 3"/>
          <p:cNvSpPr txBox="1">
            <a:spLocks noGrp="1"/>
          </p:cNvSpPr>
          <p:nvPr>
            <p:ph type="title"/>
          </p:nvPr>
        </p:nvSpPr>
        <p:spPr>
          <a:xfrm>
            <a:off x="6899459" y="718059"/>
            <a:ext cx="3683726" cy="725456"/>
          </a:xfrm>
          <a:prstGeom prst="rect">
            <a:avLst/>
          </a:prstGeom>
        </p:spPr>
        <p:txBody>
          <a:bodyPr vert="horz" wrap="square" lIns="0" tIns="110808" rIns="0" bIns="0" rtlCol="0" anchor="ctr">
            <a:spAutoFit/>
          </a:bodyPr>
          <a:lstStyle/>
          <a:p>
            <a:pPr marL="13513" marR="5405">
              <a:lnSpc>
                <a:spcPct val="75500"/>
              </a:lnSpc>
              <a:spcBef>
                <a:spcPts val="871"/>
              </a:spcBef>
            </a:pPr>
            <a:r>
              <a:rPr sz="2554" spc="-160" dirty="0"/>
              <a:t>Example</a:t>
            </a:r>
            <a:r>
              <a:rPr sz="2554" spc="-154" dirty="0"/>
              <a:t> </a:t>
            </a:r>
            <a:r>
              <a:rPr sz="2341" spc="378" dirty="0"/>
              <a:t>–</a:t>
            </a:r>
            <a:r>
              <a:rPr sz="2341" spc="-101" dirty="0"/>
              <a:t> </a:t>
            </a:r>
            <a:r>
              <a:rPr sz="2554" spc="-96" dirty="0"/>
              <a:t>John</a:t>
            </a:r>
            <a:r>
              <a:rPr sz="2554" spc="-154" dirty="0"/>
              <a:t> </a:t>
            </a:r>
            <a:r>
              <a:rPr sz="2341" spc="-133" dirty="0"/>
              <a:t>&amp;</a:t>
            </a:r>
            <a:r>
              <a:rPr sz="2341" spc="-96" dirty="0"/>
              <a:t> </a:t>
            </a:r>
            <a:r>
              <a:rPr sz="2554" spc="-90" dirty="0"/>
              <a:t>Jane</a:t>
            </a:r>
            <a:r>
              <a:rPr sz="2341" spc="-90" dirty="0"/>
              <a:t>ʼ</a:t>
            </a:r>
            <a:r>
              <a:rPr sz="2554" spc="-90" dirty="0"/>
              <a:t>s Spend</a:t>
            </a:r>
            <a:r>
              <a:rPr sz="2341" spc="-90" dirty="0"/>
              <a:t>-</a:t>
            </a:r>
            <a:r>
              <a:rPr sz="2554" spc="-160" dirty="0"/>
              <a:t>Down</a:t>
            </a:r>
            <a:r>
              <a:rPr sz="2554" spc="-112" dirty="0"/>
              <a:t> </a:t>
            </a:r>
            <a:r>
              <a:rPr sz="2554" spc="-21" dirty="0"/>
              <a:t>Plan</a:t>
            </a:r>
            <a:r>
              <a:rPr sz="2341" spc="-21" dirty="0"/>
              <a:t>:</a:t>
            </a:r>
            <a:endParaRPr sz="2341" dirty="0">
              <a:latin typeface="Segoe UI Symbol"/>
              <a:cs typeface="Segoe UI Symbol"/>
            </a:endParaRPr>
          </a:p>
        </p:txBody>
      </p:sp>
      <p:pic>
        <p:nvPicPr>
          <p:cNvPr id="4" name="object 4"/>
          <p:cNvPicPr/>
          <p:nvPr/>
        </p:nvPicPr>
        <p:blipFill>
          <a:blip r:embed="rId2" cstate="print"/>
          <a:stretch>
            <a:fillRect/>
          </a:stretch>
        </p:blipFill>
        <p:spPr>
          <a:xfrm>
            <a:off x="623114" y="0"/>
            <a:ext cx="5472886" cy="6841107"/>
          </a:xfrm>
          <a:prstGeom prst="rect">
            <a:avLst/>
          </a:prstGeom>
        </p:spPr>
      </p:pic>
      <p:sp>
        <p:nvSpPr>
          <p:cNvPr id="5" name="object 5"/>
          <p:cNvSpPr txBox="1"/>
          <p:nvPr/>
        </p:nvSpPr>
        <p:spPr>
          <a:xfrm>
            <a:off x="8620467" y="6283182"/>
            <a:ext cx="291887" cy="229872"/>
          </a:xfrm>
          <a:prstGeom prst="rect">
            <a:avLst/>
          </a:prstGeom>
        </p:spPr>
        <p:txBody>
          <a:bodyPr vert="horz" wrap="square" lIns="0" tIns="16892" rIns="0" bIns="0" rtlCol="0">
            <a:spAutoFit/>
          </a:bodyPr>
          <a:lstStyle/>
          <a:p>
            <a:pPr marL="13513">
              <a:spcBef>
                <a:spcPts val="133"/>
              </a:spcBef>
            </a:pPr>
            <a:r>
              <a:rPr sz="1383" spc="-59" dirty="0">
                <a:latin typeface="Microsoft Sans Serif"/>
                <a:cs typeface="Microsoft Sans Serif"/>
              </a:rPr>
              <a:t>159</a:t>
            </a:r>
            <a:endParaRPr sz="1383">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FB6D-FC0D-B64A-71B7-8E56613C58F8}"/>
              </a:ext>
            </a:extLst>
          </p:cNvPr>
          <p:cNvSpPr>
            <a:spLocks noGrp="1"/>
          </p:cNvSpPr>
          <p:nvPr>
            <p:ph type="title"/>
          </p:nvPr>
        </p:nvSpPr>
        <p:spPr/>
        <p:txBody>
          <a:bodyPr>
            <a:normAutofit/>
          </a:bodyPr>
          <a:lstStyle/>
          <a:p>
            <a:pPr algn="ctr"/>
            <a:r>
              <a:rPr lang="en-US" sz="7200" dirty="0"/>
              <a:t>What if there is WAY more money????</a:t>
            </a:r>
          </a:p>
        </p:txBody>
      </p:sp>
      <p:sp>
        <p:nvSpPr>
          <p:cNvPr id="3" name="Text Placeholder 2">
            <a:extLst>
              <a:ext uri="{FF2B5EF4-FFF2-40B4-BE49-F238E27FC236}">
                <a16:creationId xmlns:a16="http://schemas.microsoft.com/office/drawing/2014/main" id="{8C54CB54-850D-2930-5CC2-4C6121847D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795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36"/>
            <a:ext cx="10945772" cy="6851242"/>
          </a:xfrm>
          <a:prstGeom prst="rect">
            <a:avLst/>
          </a:prstGeom>
        </p:spPr>
      </p:pic>
      <p:sp>
        <p:nvSpPr>
          <p:cNvPr id="3" name="object 3"/>
          <p:cNvSpPr txBox="1">
            <a:spLocks noGrp="1"/>
          </p:cNvSpPr>
          <p:nvPr>
            <p:ph type="title"/>
          </p:nvPr>
        </p:nvSpPr>
        <p:spPr>
          <a:xfrm>
            <a:off x="1426574" y="1594535"/>
            <a:ext cx="7232318" cy="3290468"/>
          </a:xfrm>
          <a:prstGeom prst="rect">
            <a:avLst/>
          </a:prstGeom>
        </p:spPr>
        <p:txBody>
          <a:bodyPr vert="horz" wrap="square" lIns="0" tIns="362156" rIns="0" bIns="0" rtlCol="0" anchor="ctr">
            <a:spAutoFit/>
          </a:bodyPr>
          <a:lstStyle/>
          <a:p>
            <a:pPr marL="13513" marR="5405">
              <a:lnSpc>
                <a:spcPts val="11246"/>
              </a:lnSpc>
              <a:spcBef>
                <a:spcPts val="2852"/>
              </a:spcBef>
            </a:pPr>
            <a:r>
              <a:rPr sz="11704" spc="48" dirty="0">
                <a:solidFill>
                  <a:srgbClr val="FFFFFF"/>
                </a:solidFill>
              </a:rPr>
              <a:t>Medicaid</a:t>
            </a:r>
            <a:r>
              <a:rPr sz="11704" spc="-1058" dirty="0">
                <a:solidFill>
                  <a:srgbClr val="FFFFFF"/>
                </a:solidFill>
              </a:rPr>
              <a:t> </a:t>
            </a:r>
            <a:r>
              <a:rPr sz="11225" spc="-835" dirty="0">
                <a:solidFill>
                  <a:srgbClr val="FFFFFF"/>
                </a:solidFill>
                <a:latin typeface="Rubik"/>
                <a:cs typeface="Rubik"/>
              </a:rPr>
              <a:t>&amp; </a:t>
            </a:r>
            <a:r>
              <a:rPr sz="11704" spc="202" dirty="0">
                <a:solidFill>
                  <a:srgbClr val="FFFFFF"/>
                </a:solidFill>
              </a:rPr>
              <a:t>Annuities</a:t>
            </a:r>
            <a:endParaRPr sz="11704">
              <a:latin typeface="Rubik"/>
              <a:cs typeface="Rubik"/>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32</a:t>
            </a:fld>
            <a:endParaRPr spc="-27"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33</a:t>
            </a:fld>
            <a:endParaRPr spc="-27" dirty="0"/>
          </a:p>
        </p:txBody>
      </p:sp>
      <p:sp>
        <p:nvSpPr>
          <p:cNvPr id="2" name="object 2"/>
          <p:cNvSpPr txBox="1"/>
          <p:nvPr/>
        </p:nvSpPr>
        <p:spPr>
          <a:xfrm>
            <a:off x="6082485" y="954497"/>
            <a:ext cx="5495795" cy="4962999"/>
          </a:xfrm>
          <a:prstGeom prst="rect">
            <a:avLst/>
          </a:prstGeom>
        </p:spPr>
        <p:txBody>
          <a:bodyPr vert="horz" wrap="square" lIns="0" tIns="113512" rIns="0" bIns="0" rtlCol="0">
            <a:spAutoFit/>
          </a:bodyPr>
          <a:lstStyle/>
          <a:p>
            <a:pPr marL="421599" marR="13513" indent="-408762">
              <a:lnSpc>
                <a:spcPct val="75500"/>
              </a:lnSpc>
              <a:spcBef>
                <a:spcPts val="894"/>
              </a:spcBef>
              <a:buClr>
                <a:srgbClr val="333333"/>
              </a:buClr>
              <a:buSzPct val="91666"/>
              <a:buChar char="•"/>
              <a:tabLst>
                <a:tab pos="421599" algn="l"/>
              </a:tabLst>
            </a:pPr>
            <a:r>
              <a:rPr sz="2554" dirty="0">
                <a:latin typeface="Microsoft Sans Serif"/>
                <a:cs typeface="Microsoft Sans Serif"/>
              </a:rPr>
              <a:t>John </a:t>
            </a:r>
            <a:r>
              <a:rPr sz="2341" dirty="0">
                <a:latin typeface="Microsoft Sans Serif"/>
                <a:cs typeface="Microsoft Sans Serif"/>
              </a:rPr>
              <a:t>&amp; </a:t>
            </a:r>
            <a:r>
              <a:rPr sz="2554" dirty="0">
                <a:latin typeface="Microsoft Sans Serif"/>
                <a:cs typeface="Microsoft Sans Serif"/>
              </a:rPr>
              <a:t>Jane have $</a:t>
            </a:r>
            <a:r>
              <a:rPr sz="2341" dirty="0">
                <a:latin typeface="Microsoft Sans Serif"/>
                <a:cs typeface="Microsoft Sans Serif"/>
              </a:rPr>
              <a:t>350,000 </a:t>
            </a:r>
            <a:r>
              <a:rPr sz="2554" dirty="0">
                <a:latin typeface="Microsoft Sans Serif"/>
                <a:cs typeface="Microsoft Sans Serif"/>
              </a:rPr>
              <a:t>in countable assets</a:t>
            </a:r>
            <a:r>
              <a:rPr sz="2341" dirty="0">
                <a:latin typeface="Microsoft Sans Serif"/>
                <a:cs typeface="Microsoft Sans Serif"/>
              </a:rPr>
              <a:t>.</a:t>
            </a:r>
          </a:p>
          <a:p>
            <a:pPr marL="421599" marR="95265" indent="-408762">
              <a:lnSpc>
                <a:spcPct val="76800"/>
              </a:lnSpc>
              <a:spcBef>
                <a:spcPts val="1080"/>
              </a:spcBef>
              <a:buClr>
                <a:srgbClr val="333333"/>
              </a:buClr>
              <a:buSzPct val="91666"/>
              <a:buChar char="•"/>
              <a:tabLst>
                <a:tab pos="421599" algn="l"/>
              </a:tabLst>
            </a:pPr>
            <a:r>
              <a:rPr sz="2554" dirty="0">
                <a:latin typeface="Microsoft Sans Serif"/>
                <a:cs typeface="Microsoft Sans Serif"/>
              </a:rPr>
              <a:t>Jane </a:t>
            </a:r>
            <a:r>
              <a:rPr sz="2341" dirty="0">
                <a:latin typeface="Microsoft Sans Serif"/>
                <a:cs typeface="Microsoft Sans Serif"/>
              </a:rPr>
              <a:t>(</a:t>
            </a:r>
            <a:r>
              <a:rPr sz="2554" dirty="0">
                <a:latin typeface="Microsoft Sans Serif"/>
                <a:cs typeface="Microsoft Sans Serif"/>
              </a:rPr>
              <a:t>institutionalized spouse</a:t>
            </a:r>
            <a:r>
              <a:rPr sz="2341" dirty="0">
                <a:latin typeface="Microsoft Sans Serif"/>
                <a:cs typeface="Microsoft Sans Serif"/>
              </a:rPr>
              <a:t>) </a:t>
            </a:r>
            <a:r>
              <a:rPr sz="2554" dirty="0">
                <a:latin typeface="Microsoft Sans Serif"/>
                <a:cs typeface="Microsoft Sans Serif"/>
              </a:rPr>
              <a:t>can keep $</a:t>
            </a:r>
            <a:r>
              <a:rPr sz="2341" dirty="0">
                <a:latin typeface="Microsoft Sans Serif"/>
                <a:cs typeface="Microsoft Sans Serif"/>
              </a:rPr>
              <a:t>2,000, </a:t>
            </a:r>
            <a:r>
              <a:rPr sz="2554" dirty="0">
                <a:latin typeface="Microsoft Sans Serif"/>
                <a:cs typeface="Microsoft Sans Serif"/>
              </a:rPr>
              <a:t>and John </a:t>
            </a:r>
            <a:r>
              <a:rPr sz="2341" dirty="0">
                <a:latin typeface="Microsoft Sans Serif"/>
                <a:cs typeface="Microsoft Sans Serif"/>
              </a:rPr>
              <a:t>(</a:t>
            </a:r>
            <a:r>
              <a:rPr sz="2554" dirty="0">
                <a:latin typeface="Microsoft Sans Serif"/>
                <a:cs typeface="Microsoft Sans Serif"/>
              </a:rPr>
              <a:t>community spouse</a:t>
            </a:r>
            <a:r>
              <a:rPr sz="2341" dirty="0">
                <a:latin typeface="Microsoft Sans Serif"/>
                <a:cs typeface="Microsoft Sans Serif"/>
              </a:rPr>
              <a:t>) </a:t>
            </a:r>
            <a:r>
              <a:rPr sz="2554" dirty="0">
                <a:latin typeface="Microsoft Sans Serif"/>
                <a:cs typeface="Microsoft Sans Serif"/>
              </a:rPr>
              <a:t>can keep</a:t>
            </a:r>
            <a:r>
              <a:rPr lang="en-US" sz="2554" dirty="0">
                <a:latin typeface="Microsoft Sans Serif"/>
                <a:cs typeface="Microsoft Sans Serif"/>
              </a:rPr>
              <a:t> </a:t>
            </a:r>
            <a:r>
              <a:rPr sz="2554" dirty="0">
                <a:latin typeface="Microsoft Sans Serif"/>
                <a:cs typeface="Microsoft Sans Serif"/>
              </a:rPr>
              <a:t>$</a:t>
            </a:r>
            <a:r>
              <a:rPr sz="2341" dirty="0">
                <a:latin typeface="Microsoft Sans Serif"/>
                <a:cs typeface="Microsoft Sans Serif"/>
              </a:rPr>
              <a:t>1</a:t>
            </a:r>
            <a:r>
              <a:rPr lang="en-US" sz="2341" dirty="0">
                <a:latin typeface="Microsoft Sans Serif"/>
                <a:cs typeface="Microsoft Sans Serif"/>
              </a:rPr>
              <a:t>57,920</a:t>
            </a:r>
            <a:r>
              <a:rPr sz="2341" dirty="0">
                <a:latin typeface="Microsoft Sans Serif"/>
                <a:cs typeface="Microsoft Sans Serif"/>
              </a:rPr>
              <a:t> </a:t>
            </a:r>
            <a:r>
              <a:rPr lang="en-US" sz="2341" dirty="0">
                <a:latin typeface="Microsoft Sans Serif"/>
                <a:cs typeface="Microsoft Sans Serif"/>
              </a:rPr>
              <a:t>(</a:t>
            </a:r>
            <a:r>
              <a:rPr sz="2554" dirty="0">
                <a:latin typeface="Microsoft Sans Serif"/>
                <a:cs typeface="Microsoft Sans Serif"/>
              </a:rPr>
              <a:t>CSRA limit</a:t>
            </a:r>
            <a:r>
              <a:rPr sz="2341" dirty="0">
                <a:latin typeface="Microsoft Sans Serif"/>
                <a:cs typeface="Microsoft Sans Serif"/>
              </a:rPr>
              <a:t>).</a:t>
            </a:r>
          </a:p>
          <a:p>
            <a:pPr marL="421599" marR="27700" indent="-408762">
              <a:lnSpc>
                <a:spcPct val="78100"/>
              </a:lnSpc>
              <a:spcBef>
                <a:spcPts val="1037"/>
              </a:spcBef>
              <a:buClr>
                <a:srgbClr val="333333"/>
              </a:buClr>
              <a:buSzPct val="91666"/>
              <a:buChar char="•"/>
              <a:tabLst>
                <a:tab pos="421599" algn="l"/>
              </a:tabLst>
            </a:pPr>
            <a:r>
              <a:rPr sz="2554" dirty="0">
                <a:latin typeface="Microsoft Sans Serif"/>
                <a:cs typeface="Microsoft Sans Serif"/>
              </a:rPr>
              <a:t>They have $</a:t>
            </a:r>
            <a:r>
              <a:rPr lang="en-US" sz="2341" dirty="0">
                <a:latin typeface="Microsoft Sans Serif"/>
                <a:cs typeface="Microsoft Sans Serif"/>
              </a:rPr>
              <a:t>192,080</a:t>
            </a:r>
            <a:r>
              <a:rPr sz="2341" dirty="0">
                <a:latin typeface="Microsoft Sans Serif"/>
                <a:cs typeface="Microsoft Sans Serif"/>
              </a:rPr>
              <a:t> </a:t>
            </a:r>
            <a:r>
              <a:rPr sz="2554" dirty="0">
                <a:latin typeface="Microsoft Sans Serif"/>
                <a:cs typeface="Microsoft Sans Serif"/>
              </a:rPr>
              <a:t>in excess assets</a:t>
            </a:r>
            <a:r>
              <a:rPr sz="2341" dirty="0">
                <a:latin typeface="Microsoft Sans Serif"/>
                <a:cs typeface="Microsoft Sans Serif"/>
              </a:rPr>
              <a:t>.</a:t>
            </a:r>
          </a:p>
          <a:p>
            <a:pPr marL="421599" marR="5405" indent="-408762">
              <a:lnSpc>
                <a:spcPct val="77300"/>
              </a:lnSpc>
              <a:spcBef>
                <a:spcPts val="984"/>
              </a:spcBef>
              <a:buClr>
                <a:srgbClr val="333333"/>
              </a:buClr>
              <a:buSzPct val="91666"/>
              <a:buChar char="•"/>
              <a:tabLst>
                <a:tab pos="421599" algn="l"/>
              </a:tabLst>
            </a:pPr>
            <a:r>
              <a:rPr lang="en-US" sz="2554" dirty="0">
                <a:latin typeface="Microsoft Sans Serif"/>
                <a:cs typeface="Microsoft Sans Serif"/>
              </a:rPr>
              <a:t>There’s really nothing they need to buy.  The house is paid off</a:t>
            </a:r>
            <a:r>
              <a:rPr sz="2341" dirty="0">
                <a:latin typeface="Microsoft Sans Serif"/>
                <a:cs typeface="Microsoft Sans Serif"/>
              </a:rPr>
              <a:t>.</a:t>
            </a:r>
            <a:r>
              <a:rPr lang="en-US" sz="2341" dirty="0">
                <a:latin typeface="Microsoft Sans Serif"/>
                <a:cs typeface="Microsoft Sans Serif"/>
              </a:rPr>
              <a:t>  There’s nothing to purchase.</a:t>
            </a:r>
          </a:p>
          <a:p>
            <a:pPr marL="421599" marR="5405" indent="-408762">
              <a:lnSpc>
                <a:spcPct val="77300"/>
              </a:lnSpc>
              <a:spcBef>
                <a:spcPts val="984"/>
              </a:spcBef>
              <a:buClr>
                <a:srgbClr val="333333"/>
              </a:buClr>
              <a:buSzPct val="91666"/>
              <a:buChar char="•"/>
              <a:tabLst>
                <a:tab pos="421599" algn="l"/>
              </a:tabLst>
            </a:pPr>
            <a:r>
              <a:rPr lang="en-US" sz="2341" dirty="0">
                <a:latin typeface="Microsoft Sans Serif"/>
                <a:cs typeface="Microsoft Sans Serif"/>
              </a:rPr>
              <a:t>Medicaid Annuity.</a:t>
            </a:r>
            <a:endParaRPr sz="2341" dirty="0">
              <a:latin typeface="Microsoft Sans Serif"/>
              <a:cs typeface="Microsoft Sans Serif"/>
            </a:endParaRPr>
          </a:p>
          <a:p>
            <a:pPr marL="421599" marR="220259" indent="-408762">
              <a:lnSpc>
                <a:spcPct val="78100"/>
              </a:lnSpc>
              <a:spcBef>
                <a:spcPts val="1037"/>
              </a:spcBef>
              <a:buClr>
                <a:srgbClr val="333333"/>
              </a:buClr>
              <a:buSzPct val="91666"/>
              <a:buChar char="•"/>
              <a:tabLst>
                <a:tab pos="421599" algn="l"/>
              </a:tabLst>
            </a:pPr>
            <a:r>
              <a:rPr sz="2554" dirty="0">
                <a:latin typeface="Microsoft Sans Serif"/>
                <a:cs typeface="Microsoft Sans Serif"/>
              </a:rPr>
              <a:t>Result</a:t>
            </a:r>
            <a:r>
              <a:rPr sz="2341" dirty="0">
                <a:latin typeface="Microsoft Sans Serif"/>
                <a:cs typeface="Microsoft Sans Serif"/>
              </a:rPr>
              <a:t>: </a:t>
            </a:r>
            <a:r>
              <a:rPr sz="2554" dirty="0">
                <a:latin typeface="Microsoft Sans Serif"/>
                <a:cs typeface="Microsoft Sans Serif"/>
              </a:rPr>
              <a:t>Medicaid eligibility without losing the $</a:t>
            </a:r>
            <a:r>
              <a:rPr lang="en-US" sz="2341" dirty="0">
                <a:latin typeface="Microsoft Sans Serif"/>
                <a:cs typeface="Microsoft Sans Serif"/>
              </a:rPr>
              <a:t>192,080</a:t>
            </a:r>
            <a:r>
              <a:rPr sz="2341" dirty="0">
                <a:latin typeface="Microsoft Sans Serif"/>
                <a:cs typeface="Microsoft Sans Serif"/>
              </a:rPr>
              <a:t>.</a:t>
            </a:r>
          </a:p>
        </p:txBody>
      </p:sp>
      <p:sp>
        <p:nvSpPr>
          <p:cNvPr id="3" name="object 3"/>
          <p:cNvSpPr txBox="1"/>
          <p:nvPr/>
        </p:nvSpPr>
        <p:spPr>
          <a:xfrm>
            <a:off x="1852084" y="2932976"/>
            <a:ext cx="3440486" cy="885436"/>
          </a:xfrm>
          <a:prstGeom prst="rect">
            <a:avLst/>
          </a:prstGeom>
        </p:spPr>
        <p:txBody>
          <a:bodyPr vert="horz" wrap="square" lIns="0" tIns="127700" rIns="0" bIns="0" rtlCol="0">
            <a:spAutoFit/>
          </a:bodyPr>
          <a:lstStyle/>
          <a:p>
            <a:pPr marL="33782" marR="5405" indent="-20945">
              <a:lnSpc>
                <a:spcPct val="77100"/>
              </a:lnSpc>
              <a:spcBef>
                <a:spcPts val="1004"/>
              </a:spcBef>
            </a:pPr>
            <a:r>
              <a:rPr sz="3192" spc="-197" dirty="0">
                <a:latin typeface="Microsoft Sans Serif"/>
                <a:cs typeface="Microsoft Sans Serif"/>
              </a:rPr>
              <a:t>Example</a:t>
            </a:r>
            <a:r>
              <a:rPr sz="3192" spc="-202" dirty="0">
                <a:latin typeface="Microsoft Sans Serif"/>
                <a:cs typeface="Microsoft Sans Serif"/>
              </a:rPr>
              <a:t> </a:t>
            </a:r>
            <a:r>
              <a:rPr sz="2926" spc="468" dirty="0">
                <a:latin typeface="Microsoft Sans Serif"/>
                <a:cs typeface="Microsoft Sans Serif"/>
              </a:rPr>
              <a:t>–</a:t>
            </a:r>
            <a:r>
              <a:rPr sz="2926" spc="-133" dirty="0">
                <a:latin typeface="Microsoft Sans Serif"/>
                <a:cs typeface="Microsoft Sans Serif"/>
              </a:rPr>
              <a:t> </a:t>
            </a:r>
            <a:r>
              <a:rPr sz="3192" spc="-106" dirty="0">
                <a:latin typeface="Microsoft Sans Serif"/>
                <a:cs typeface="Microsoft Sans Serif"/>
              </a:rPr>
              <a:t>John</a:t>
            </a:r>
            <a:r>
              <a:rPr sz="3192" spc="-202" dirty="0">
                <a:latin typeface="Microsoft Sans Serif"/>
                <a:cs typeface="Microsoft Sans Serif"/>
              </a:rPr>
              <a:t> </a:t>
            </a:r>
            <a:r>
              <a:rPr sz="2926" spc="-53" dirty="0">
                <a:latin typeface="Microsoft Sans Serif"/>
                <a:cs typeface="Microsoft Sans Serif"/>
              </a:rPr>
              <a:t>&amp; </a:t>
            </a:r>
            <a:r>
              <a:rPr sz="3192" spc="-128" dirty="0">
                <a:latin typeface="Microsoft Sans Serif"/>
                <a:cs typeface="Microsoft Sans Serif"/>
              </a:rPr>
              <a:t>Jane</a:t>
            </a:r>
            <a:r>
              <a:rPr sz="2926" spc="-128" dirty="0">
                <a:latin typeface="Microsoft Sans Serif"/>
                <a:cs typeface="Microsoft Sans Serif"/>
              </a:rPr>
              <a:t>ʼ</a:t>
            </a:r>
            <a:r>
              <a:rPr sz="3192" spc="-128" dirty="0">
                <a:latin typeface="Microsoft Sans Serif"/>
                <a:cs typeface="Microsoft Sans Serif"/>
              </a:rPr>
              <a:t>s</a:t>
            </a:r>
            <a:r>
              <a:rPr sz="3192" spc="-170" dirty="0">
                <a:latin typeface="Microsoft Sans Serif"/>
                <a:cs typeface="Microsoft Sans Serif"/>
              </a:rPr>
              <a:t> </a:t>
            </a:r>
            <a:r>
              <a:rPr sz="3192" spc="-53" dirty="0">
                <a:latin typeface="Microsoft Sans Serif"/>
                <a:cs typeface="Microsoft Sans Serif"/>
              </a:rPr>
              <a:t>Annuity</a:t>
            </a:r>
            <a:r>
              <a:rPr sz="3192" spc="-170" dirty="0">
                <a:latin typeface="Microsoft Sans Serif"/>
                <a:cs typeface="Microsoft Sans Serif"/>
              </a:rPr>
              <a:t> </a:t>
            </a:r>
            <a:r>
              <a:rPr sz="3192" spc="-121" dirty="0">
                <a:latin typeface="Microsoft Sans Serif"/>
                <a:cs typeface="Microsoft Sans Serif"/>
              </a:rPr>
              <a:t>Plan</a:t>
            </a:r>
            <a:r>
              <a:rPr sz="2926" spc="-121" dirty="0">
                <a:latin typeface="Microsoft Sans Serif"/>
                <a:cs typeface="Microsoft Sans Serif"/>
              </a:rPr>
              <a:t>:</a:t>
            </a:r>
            <a:endParaRPr sz="2926" dirty="0">
              <a:latin typeface="Microsoft Sans Serif"/>
              <a:cs typeface="Microsoft Sans Serif"/>
            </a:endParaRPr>
          </a:p>
        </p:txBody>
      </p:sp>
    </p:spTree>
    <p:extLst>
      <p:ext uri="{BB962C8B-B14F-4D97-AF65-F5344CB8AC3E}">
        <p14:creationId xmlns:p14="http://schemas.microsoft.com/office/powerpoint/2010/main" val="37249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8476" y="960903"/>
            <a:ext cx="4732638" cy="1944151"/>
          </a:xfrm>
          <a:prstGeom prst="rect">
            <a:avLst/>
          </a:prstGeom>
        </p:spPr>
        <p:txBody>
          <a:bodyPr vert="horz" wrap="square" lIns="0" tIns="151349" rIns="0" bIns="0" rtlCol="0" anchor="ctr">
            <a:spAutoFit/>
          </a:bodyPr>
          <a:lstStyle/>
          <a:p>
            <a:pPr marL="13513" marR="5405">
              <a:lnSpc>
                <a:spcPct val="81000"/>
              </a:lnSpc>
              <a:spcBef>
                <a:spcPts val="1192"/>
              </a:spcBef>
            </a:pPr>
            <a:r>
              <a:rPr sz="4735" spc="-112" dirty="0"/>
              <a:t>How</a:t>
            </a:r>
            <a:r>
              <a:rPr sz="4735" spc="-217" dirty="0"/>
              <a:t> </a:t>
            </a:r>
            <a:r>
              <a:rPr sz="4735" dirty="0"/>
              <a:t>to</a:t>
            </a:r>
            <a:r>
              <a:rPr sz="4735" spc="-217" dirty="0"/>
              <a:t> </a:t>
            </a:r>
            <a:r>
              <a:rPr sz="4735" spc="-27" dirty="0"/>
              <a:t>Use </a:t>
            </a:r>
            <a:r>
              <a:rPr sz="4735" spc="-11" dirty="0"/>
              <a:t>Annuities</a:t>
            </a:r>
            <a:r>
              <a:rPr sz="4735" spc="-270" dirty="0"/>
              <a:t> </a:t>
            </a:r>
            <a:r>
              <a:rPr sz="4735" spc="-27" dirty="0"/>
              <a:t>in </a:t>
            </a:r>
            <a:r>
              <a:rPr sz="4735" spc="-11" dirty="0"/>
              <a:t>Medicaid Planning</a:t>
            </a:r>
            <a:endParaRPr sz="4735" dirty="0"/>
          </a:p>
        </p:txBody>
      </p:sp>
      <p:sp>
        <p:nvSpPr>
          <p:cNvPr id="3" name="object 3"/>
          <p:cNvSpPr txBox="1"/>
          <p:nvPr/>
        </p:nvSpPr>
        <p:spPr>
          <a:xfrm>
            <a:off x="623114" y="3099483"/>
            <a:ext cx="4887999" cy="2267209"/>
          </a:xfrm>
          <a:prstGeom prst="rect">
            <a:avLst/>
          </a:prstGeom>
        </p:spPr>
        <p:txBody>
          <a:bodyPr vert="horz" wrap="square" lIns="0" tIns="83107" rIns="0" bIns="0" rtlCol="0">
            <a:spAutoFit/>
          </a:bodyPr>
          <a:lstStyle/>
          <a:p>
            <a:pPr marL="13513" marR="128372">
              <a:lnSpc>
                <a:spcPct val="78900"/>
              </a:lnSpc>
              <a:spcBef>
                <a:spcPts val="654"/>
              </a:spcBef>
            </a:pPr>
            <a:r>
              <a:rPr sz="2800" spc="101" dirty="0">
                <a:latin typeface="Segoe UI Symbol"/>
                <a:cs typeface="Segoe UI Symbol"/>
              </a:rPr>
              <a:t>✅</a:t>
            </a:r>
            <a:r>
              <a:rPr sz="2800" spc="-43" dirty="0">
                <a:latin typeface="Segoe UI Symbol"/>
                <a:cs typeface="Segoe UI Symbol"/>
              </a:rPr>
              <a:t> </a:t>
            </a:r>
            <a:r>
              <a:rPr sz="2800" spc="-90" dirty="0">
                <a:latin typeface="Microsoft Sans Serif"/>
                <a:cs typeface="Microsoft Sans Serif"/>
              </a:rPr>
              <a:t>Learn</a:t>
            </a:r>
            <a:r>
              <a:rPr sz="2800" spc="-106" dirty="0">
                <a:latin typeface="Microsoft Sans Serif"/>
                <a:cs typeface="Microsoft Sans Serif"/>
              </a:rPr>
              <a:t> </a:t>
            </a:r>
            <a:r>
              <a:rPr sz="2800" spc="-64" dirty="0">
                <a:latin typeface="Microsoft Sans Serif"/>
                <a:cs typeface="Microsoft Sans Serif"/>
              </a:rPr>
              <a:t>how</a:t>
            </a:r>
            <a:r>
              <a:rPr sz="2800" spc="-106" dirty="0">
                <a:latin typeface="Microsoft Sans Serif"/>
                <a:cs typeface="Microsoft Sans Serif"/>
              </a:rPr>
              <a:t> </a:t>
            </a:r>
            <a:r>
              <a:rPr sz="2800" spc="-64" dirty="0">
                <a:latin typeface="Microsoft Sans Serif"/>
                <a:cs typeface="Microsoft Sans Serif"/>
              </a:rPr>
              <a:t>Medicaid</a:t>
            </a:r>
            <a:r>
              <a:rPr sz="2800" spc="-101" dirty="0">
                <a:latin typeface="Microsoft Sans Serif"/>
                <a:cs typeface="Microsoft Sans Serif"/>
              </a:rPr>
              <a:t> </a:t>
            </a:r>
            <a:r>
              <a:rPr sz="2800" spc="-32" dirty="0">
                <a:latin typeface="Microsoft Sans Serif"/>
                <a:cs typeface="Microsoft Sans Serif"/>
              </a:rPr>
              <a:t>treats </a:t>
            </a:r>
            <a:r>
              <a:rPr sz="2800" spc="-59" dirty="0">
                <a:latin typeface="Microsoft Sans Serif"/>
                <a:cs typeface="Microsoft Sans Serif"/>
              </a:rPr>
              <a:t>annuities</a:t>
            </a:r>
            <a:r>
              <a:rPr sz="2800" spc="-90" dirty="0">
                <a:latin typeface="Microsoft Sans Serif"/>
                <a:cs typeface="Microsoft Sans Serif"/>
              </a:rPr>
              <a:t> </a:t>
            </a:r>
            <a:r>
              <a:rPr sz="2800" dirty="0">
                <a:latin typeface="Microsoft Sans Serif"/>
                <a:cs typeface="Microsoft Sans Serif"/>
              </a:rPr>
              <a:t>for</a:t>
            </a:r>
            <a:r>
              <a:rPr sz="2800" spc="-85" dirty="0">
                <a:latin typeface="Microsoft Sans Serif"/>
                <a:cs typeface="Microsoft Sans Serif"/>
              </a:rPr>
              <a:t> </a:t>
            </a:r>
            <a:r>
              <a:rPr sz="2800" spc="-11" dirty="0">
                <a:latin typeface="Microsoft Sans Serif"/>
                <a:cs typeface="Microsoft Sans Serif"/>
              </a:rPr>
              <a:t>eligibility.</a:t>
            </a:r>
            <a:endParaRPr sz="2800" dirty="0">
              <a:latin typeface="Microsoft Sans Serif"/>
              <a:cs typeface="Microsoft Sans Serif"/>
            </a:endParaRPr>
          </a:p>
          <a:p>
            <a:pPr marL="13513" marR="20945">
              <a:lnSpc>
                <a:spcPct val="75700"/>
              </a:lnSpc>
              <a:spcBef>
                <a:spcPts val="713"/>
              </a:spcBef>
            </a:pPr>
            <a:r>
              <a:rPr sz="2800" spc="101" dirty="0">
                <a:latin typeface="Segoe UI Symbol"/>
                <a:cs typeface="Segoe UI Symbol"/>
              </a:rPr>
              <a:t>✅</a:t>
            </a:r>
            <a:r>
              <a:rPr sz="2800" spc="-37" dirty="0">
                <a:latin typeface="Segoe UI Symbol"/>
                <a:cs typeface="Segoe UI Symbol"/>
              </a:rPr>
              <a:t> </a:t>
            </a:r>
            <a:r>
              <a:rPr sz="2800" spc="-74" dirty="0">
                <a:latin typeface="Microsoft Sans Serif"/>
                <a:cs typeface="Microsoft Sans Serif"/>
              </a:rPr>
              <a:t>Understand</a:t>
            </a:r>
            <a:r>
              <a:rPr sz="2800" spc="-101" dirty="0">
                <a:latin typeface="Microsoft Sans Serif"/>
                <a:cs typeface="Microsoft Sans Serif"/>
              </a:rPr>
              <a:t> </a:t>
            </a:r>
            <a:r>
              <a:rPr sz="2800" spc="-64" dirty="0">
                <a:latin typeface="Microsoft Sans Serif"/>
                <a:cs typeface="Microsoft Sans Serif"/>
              </a:rPr>
              <a:t>when</a:t>
            </a:r>
            <a:r>
              <a:rPr sz="2800" spc="-101" dirty="0">
                <a:latin typeface="Microsoft Sans Serif"/>
                <a:cs typeface="Microsoft Sans Serif"/>
              </a:rPr>
              <a:t> </a:t>
            </a:r>
            <a:r>
              <a:rPr sz="2800" spc="-53" dirty="0">
                <a:latin typeface="Microsoft Sans Serif"/>
                <a:cs typeface="Microsoft Sans Serif"/>
              </a:rPr>
              <a:t>annuities </a:t>
            </a:r>
            <a:r>
              <a:rPr sz="2800" spc="-27" dirty="0">
                <a:latin typeface="Microsoft Sans Serif"/>
                <a:cs typeface="Microsoft Sans Serif"/>
              </a:rPr>
              <a:t>trigger</a:t>
            </a:r>
            <a:r>
              <a:rPr sz="2800" spc="-90" dirty="0">
                <a:latin typeface="Microsoft Sans Serif"/>
                <a:cs typeface="Microsoft Sans Serif"/>
              </a:rPr>
              <a:t> </a:t>
            </a:r>
            <a:r>
              <a:rPr sz="2800" spc="-144" dirty="0">
                <a:latin typeface="Microsoft Sans Serif"/>
                <a:cs typeface="Microsoft Sans Serif"/>
              </a:rPr>
              <a:t>a</a:t>
            </a:r>
            <a:r>
              <a:rPr sz="2800" spc="-90" dirty="0">
                <a:latin typeface="Microsoft Sans Serif"/>
                <a:cs typeface="Microsoft Sans Serif"/>
              </a:rPr>
              <a:t> </a:t>
            </a:r>
            <a:r>
              <a:rPr sz="2800" spc="-64" dirty="0">
                <a:latin typeface="Microsoft Sans Serif"/>
                <a:cs typeface="Microsoft Sans Serif"/>
              </a:rPr>
              <a:t>Medicaid</a:t>
            </a:r>
            <a:r>
              <a:rPr sz="2800" spc="-85" dirty="0">
                <a:latin typeface="Microsoft Sans Serif"/>
                <a:cs typeface="Microsoft Sans Serif"/>
              </a:rPr>
              <a:t> </a:t>
            </a:r>
            <a:r>
              <a:rPr sz="2800" spc="-11" dirty="0">
                <a:latin typeface="Microsoft Sans Serif"/>
                <a:cs typeface="Microsoft Sans Serif"/>
              </a:rPr>
              <a:t>penalty.</a:t>
            </a:r>
            <a:endParaRPr sz="2800" dirty="0">
              <a:latin typeface="Microsoft Sans Serif"/>
              <a:cs typeface="Microsoft Sans Serif"/>
            </a:endParaRPr>
          </a:p>
          <a:p>
            <a:pPr marL="13513" marR="5405">
              <a:lnSpc>
                <a:spcPct val="78900"/>
              </a:lnSpc>
              <a:spcBef>
                <a:spcPts val="644"/>
              </a:spcBef>
            </a:pPr>
            <a:r>
              <a:rPr sz="2800" spc="101" dirty="0">
                <a:latin typeface="Segoe UI Symbol"/>
                <a:cs typeface="Segoe UI Symbol"/>
              </a:rPr>
              <a:t>✅</a:t>
            </a:r>
            <a:r>
              <a:rPr sz="2800" spc="-21" dirty="0">
                <a:latin typeface="Segoe UI Symbol"/>
                <a:cs typeface="Segoe UI Symbol"/>
              </a:rPr>
              <a:t> </a:t>
            </a:r>
            <a:r>
              <a:rPr sz="2800" spc="-69" dirty="0">
                <a:latin typeface="Microsoft Sans Serif"/>
                <a:cs typeface="Microsoft Sans Serif"/>
              </a:rPr>
              <a:t>Master</a:t>
            </a:r>
            <a:r>
              <a:rPr sz="2800" spc="-85" dirty="0">
                <a:latin typeface="Microsoft Sans Serif"/>
                <a:cs typeface="Microsoft Sans Serif"/>
              </a:rPr>
              <a:t> </a:t>
            </a:r>
            <a:r>
              <a:rPr sz="2800" spc="-37" dirty="0">
                <a:latin typeface="Microsoft Sans Serif"/>
                <a:cs typeface="Microsoft Sans Serif"/>
              </a:rPr>
              <a:t>Medicaid-</a:t>
            </a:r>
            <a:r>
              <a:rPr sz="2800" spc="-43" dirty="0">
                <a:latin typeface="Microsoft Sans Serif"/>
                <a:cs typeface="Microsoft Sans Serif"/>
              </a:rPr>
              <a:t>compliant </a:t>
            </a:r>
            <a:r>
              <a:rPr sz="2800" spc="-59" dirty="0">
                <a:latin typeface="Microsoft Sans Serif"/>
                <a:cs typeface="Microsoft Sans Serif"/>
              </a:rPr>
              <a:t>annuities</a:t>
            </a:r>
            <a:r>
              <a:rPr sz="2800" spc="-74" dirty="0">
                <a:latin typeface="Microsoft Sans Serif"/>
                <a:cs typeface="Microsoft Sans Serif"/>
              </a:rPr>
              <a:t> </a:t>
            </a:r>
            <a:r>
              <a:rPr sz="2800" spc="-96" dirty="0">
                <a:latin typeface="Microsoft Sans Serif"/>
                <a:cs typeface="Microsoft Sans Serif"/>
              </a:rPr>
              <a:t>&amp;</a:t>
            </a:r>
            <a:r>
              <a:rPr sz="2800" spc="-27" dirty="0">
                <a:latin typeface="Microsoft Sans Serif"/>
                <a:cs typeface="Microsoft Sans Serif"/>
              </a:rPr>
              <a:t> </a:t>
            </a:r>
            <a:r>
              <a:rPr sz="2800" spc="-43" dirty="0">
                <a:latin typeface="Microsoft Sans Serif"/>
                <a:cs typeface="Microsoft Sans Serif"/>
              </a:rPr>
              <a:t>strategic</a:t>
            </a:r>
            <a:r>
              <a:rPr sz="2800" spc="-69" dirty="0">
                <a:latin typeface="Microsoft Sans Serif"/>
                <a:cs typeface="Microsoft Sans Serif"/>
              </a:rPr>
              <a:t> </a:t>
            </a:r>
            <a:r>
              <a:rPr sz="2800" spc="-11" dirty="0">
                <a:latin typeface="Microsoft Sans Serif"/>
                <a:cs typeface="Microsoft Sans Serif"/>
              </a:rPr>
              <a:t>planning.</a:t>
            </a:r>
            <a:endParaRPr sz="2800" dirty="0">
              <a:latin typeface="Microsoft Sans Serif"/>
              <a:cs typeface="Microsoft Sans Serif"/>
            </a:endParaRPr>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95012" y="6314677"/>
            <a:ext cx="231752" cy="192360"/>
          </a:xfrm>
          <a:prstGeom prst="rect">
            <a:avLst/>
          </a:prstGeom>
        </p:spPr>
        <p:txBody>
          <a:bodyPr vert="horz" wrap="square" lIns="0" tIns="0" rIns="0" bIns="0" rtlCol="0">
            <a:spAutoFit/>
          </a:bodyPr>
          <a:lstStyle/>
          <a:p>
            <a:pPr marL="13513">
              <a:lnSpc>
                <a:spcPts val="1548"/>
              </a:lnSpc>
            </a:pPr>
            <a:r>
              <a:rPr sz="1383" spc="-27" dirty="0">
                <a:latin typeface="Microsoft Sans Serif"/>
                <a:cs typeface="Microsoft Sans Serif"/>
              </a:rPr>
              <a:t>80</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35</a:t>
            </a:fld>
            <a:endParaRPr spc="-27" dirty="0"/>
          </a:p>
        </p:txBody>
      </p:sp>
      <p:sp>
        <p:nvSpPr>
          <p:cNvPr id="2" name="object 2"/>
          <p:cNvSpPr txBox="1">
            <a:spLocks noGrp="1"/>
          </p:cNvSpPr>
          <p:nvPr>
            <p:ph type="title"/>
          </p:nvPr>
        </p:nvSpPr>
        <p:spPr>
          <a:xfrm>
            <a:off x="643093" y="624284"/>
            <a:ext cx="9014047" cy="764476"/>
          </a:xfrm>
          <a:prstGeom prst="rect">
            <a:avLst/>
          </a:prstGeom>
        </p:spPr>
        <p:txBody>
          <a:bodyPr vert="horz" wrap="square" lIns="0" tIns="199997" rIns="0" bIns="0" rtlCol="0" anchor="ctr">
            <a:spAutoFit/>
          </a:bodyPr>
          <a:lstStyle/>
          <a:p>
            <a:pPr marL="13513" marR="5405">
              <a:lnSpc>
                <a:spcPct val="79600"/>
              </a:lnSpc>
              <a:spcBef>
                <a:spcPts val="1575"/>
              </a:spcBef>
            </a:pPr>
            <a:r>
              <a:rPr dirty="0"/>
              <a:t>Medicaid</a:t>
            </a:r>
            <a:r>
              <a:rPr spc="-521" dirty="0"/>
              <a:t> </a:t>
            </a:r>
            <a:r>
              <a:rPr spc="-192" dirty="0"/>
              <a:t>&amp;</a:t>
            </a:r>
            <a:r>
              <a:rPr spc="-447" dirty="0"/>
              <a:t> </a:t>
            </a:r>
            <a:r>
              <a:rPr spc="85" dirty="0"/>
              <a:t>Annuities</a:t>
            </a:r>
            <a:r>
              <a:rPr spc="-521" dirty="0"/>
              <a:t> </a:t>
            </a:r>
            <a:r>
              <a:rPr spc="925" dirty="0"/>
              <a:t>–</a:t>
            </a:r>
            <a:r>
              <a:rPr spc="-442" dirty="0"/>
              <a:t> </a:t>
            </a:r>
            <a:r>
              <a:rPr spc="-27" dirty="0"/>
              <a:t>The </a:t>
            </a:r>
            <a:r>
              <a:rPr spc="-11" dirty="0"/>
              <a:t>Basics</a:t>
            </a:r>
            <a:endParaRPr dirty="0"/>
          </a:p>
        </p:txBody>
      </p:sp>
      <p:sp>
        <p:nvSpPr>
          <p:cNvPr id="3" name="object 3"/>
          <p:cNvSpPr txBox="1"/>
          <p:nvPr/>
        </p:nvSpPr>
        <p:spPr>
          <a:xfrm>
            <a:off x="1228866" y="1729139"/>
            <a:ext cx="6414088" cy="594213"/>
          </a:xfrm>
          <a:prstGeom prst="rect">
            <a:avLst/>
          </a:prstGeom>
        </p:spPr>
        <p:txBody>
          <a:bodyPr vert="horz" wrap="square" lIns="0" tIns="12838" rIns="0" bIns="0" rtlCol="0">
            <a:spAutoFit/>
          </a:bodyPr>
          <a:lstStyle/>
          <a:p>
            <a:pPr marL="13513">
              <a:spcBef>
                <a:spcPts val="101"/>
              </a:spcBef>
            </a:pPr>
            <a:r>
              <a:rPr sz="3777" spc="-96" dirty="0">
                <a:latin typeface="Microsoft Sans Serif"/>
                <a:cs typeface="Microsoft Sans Serif"/>
              </a:rPr>
              <a:t>How</a:t>
            </a:r>
            <a:r>
              <a:rPr sz="3777" spc="-165" dirty="0">
                <a:latin typeface="Microsoft Sans Serif"/>
                <a:cs typeface="Microsoft Sans Serif"/>
              </a:rPr>
              <a:t> </a:t>
            </a:r>
            <a:r>
              <a:rPr sz="3777" spc="-37" dirty="0">
                <a:latin typeface="Microsoft Sans Serif"/>
                <a:cs typeface="Microsoft Sans Serif"/>
              </a:rPr>
              <a:t>Medicaid</a:t>
            </a:r>
            <a:r>
              <a:rPr sz="3777" spc="-160" dirty="0">
                <a:latin typeface="Microsoft Sans Serif"/>
                <a:cs typeface="Microsoft Sans Serif"/>
              </a:rPr>
              <a:t> </a:t>
            </a:r>
            <a:r>
              <a:rPr sz="3777" spc="-101" dirty="0">
                <a:latin typeface="Microsoft Sans Serif"/>
                <a:cs typeface="Microsoft Sans Serif"/>
              </a:rPr>
              <a:t>Treats</a:t>
            </a:r>
            <a:r>
              <a:rPr sz="3777" spc="-165" dirty="0">
                <a:latin typeface="Microsoft Sans Serif"/>
                <a:cs typeface="Microsoft Sans Serif"/>
              </a:rPr>
              <a:t> </a:t>
            </a:r>
            <a:r>
              <a:rPr sz="3777" spc="-11" dirty="0">
                <a:latin typeface="Microsoft Sans Serif"/>
                <a:cs typeface="Microsoft Sans Serif"/>
              </a:rPr>
              <a:t>Annuities</a:t>
            </a:r>
            <a:endParaRPr sz="3777" dirty="0">
              <a:latin typeface="Microsoft Sans Serif"/>
              <a:cs typeface="Microsoft Sans Serif"/>
            </a:endParaRPr>
          </a:p>
        </p:txBody>
      </p:sp>
      <p:sp>
        <p:nvSpPr>
          <p:cNvPr id="4" name="object 4"/>
          <p:cNvSpPr txBox="1"/>
          <p:nvPr/>
        </p:nvSpPr>
        <p:spPr>
          <a:xfrm>
            <a:off x="812936" y="2577681"/>
            <a:ext cx="4970026" cy="3193288"/>
          </a:xfrm>
          <a:prstGeom prst="rect">
            <a:avLst/>
          </a:prstGeom>
        </p:spPr>
        <p:txBody>
          <a:bodyPr vert="horz" wrap="square" lIns="0" tIns="17567" rIns="0" bIns="0" rtlCol="0">
            <a:spAutoFit/>
          </a:bodyPr>
          <a:lstStyle/>
          <a:p>
            <a:pPr marL="13513">
              <a:spcBef>
                <a:spcPts val="138"/>
              </a:spcBef>
            </a:pPr>
            <a:r>
              <a:rPr sz="2800" spc="-112" dirty="0">
                <a:latin typeface="Microsoft Sans Serif"/>
                <a:cs typeface="Microsoft Sans Serif"/>
              </a:rPr>
              <a:t>Key</a:t>
            </a:r>
            <a:r>
              <a:rPr sz="2800" spc="-101" dirty="0">
                <a:latin typeface="Microsoft Sans Serif"/>
                <a:cs typeface="Microsoft Sans Serif"/>
              </a:rPr>
              <a:t> </a:t>
            </a:r>
            <a:r>
              <a:rPr sz="2800" spc="-64" dirty="0">
                <a:latin typeface="Microsoft Sans Serif"/>
                <a:cs typeface="Microsoft Sans Serif"/>
              </a:rPr>
              <a:t>Medicaid</a:t>
            </a:r>
            <a:r>
              <a:rPr sz="2800" spc="-101" dirty="0">
                <a:latin typeface="Microsoft Sans Serif"/>
                <a:cs typeface="Microsoft Sans Serif"/>
              </a:rPr>
              <a:t> </a:t>
            </a:r>
            <a:r>
              <a:rPr sz="2800" spc="-21" dirty="0">
                <a:latin typeface="Microsoft Sans Serif"/>
                <a:cs typeface="Microsoft Sans Serif"/>
              </a:rPr>
              <a:t>Rule:</a:t>
            </a:r>
            <a:endParaRPr sz="2800" dirty="0">
              <a:latin typeface="Microsoft Sans Serif"/>
              <a:cs typeface="Microsoft Sans Serif"/>
            </a:endParaRPr>
          </a:p>
          <a:p>
            <a:pPr marL="378358" marR="5405" indent="-364846">
              <a:lnSpc>
                <a:spcPct val="77900"/>
              </a:lnSpc>
              <a:spcBef>
                <a:spcPts val="585"/>
              </a:spcBef>
              <a:buFont typeface="Arial" panose="020B0604020202020204" pitchFamily="34" charset="0"/>
              <a:buChar char="•"/>
            </a:pPr>
            <a:r>
              <a:rPr sz="2400" dirty="0">
                <a:latin typeface="Microsoft Sans Serif"/>
                <a:cs typeface="Microsoft Sans Serif"/>
              </a:rPr>
              <a:t>If</a:t>
            </a:r>
            <a:r>
              <a:rPr sz="2400" spc="-101" dirty="0">
                <a:latin typeface="Microsoft Sans Serif"/>
                <a:cs typeface="Microsoft Sans Serif"/>
              </a:rPr>
              <a:t> </a:t>
            </a:r>
            <a:r>
              <a:rPr sz="2400" spc="-106" dirty="0">
                <a:latin typeface="Microsoft Sans Serif"/>
                <a:cs typeface="Microsoft Sans Serif"/>
              </a:rPr>
              <a:t>an</a:t>
            </a:r>
            <a:r>
              <a:rPr sz="2400" spc="-101" dirty="0">
                <a:latin typeface="Microsoft Sans Serif"/>
                <a:cs typeface="Microsoft Sans Serif"/>
              </a:rPr>
              <a:t> </a:t>
            </a:r>
            <a:r>
              <a:rPr sz="2400" spc="-37" dirty="0">
                <a:latin typeface="Microsoft Sans Serif"/>
                <a:cs typeface="Microsoft Sans Serif"/>
              </a:rPr>
              <a:t>annuity</a:t>
            </a:r>
            <a:r>
              <a:rPr sz="2400" spc="-101" dirty="0">
                <a:latin typeface="Microsoft Sans Serif"/>
                <a:cs typeface="Microsoft Sans Serif"/>
              </a:rPr>
              <a:t> </a:t>
            </a:r>
            <a:r>
              <a:rPr sz="2400" spc="-32" dirty="0">
                <a:latin typeface="Microsoft Sans Serif"/>
                <a:cs typeface="Microsoft Sans Serif"/>
              </a:rPr>
              <a:t>is</a:t>
            </a:r>
            <a:r>
              <a:rPr sz="2400" spc="-101" dirty="0">
                <a:latin typeface="Microsoft Sans Serif"/>
                <a:cs typeface="Microsoft Sans Serif"/>
              </a:rPr>
              <a:t> </a:t>
            </a:r>
            <a:r>
              <a:rPr sz="2400" spc="-37" dirty="0">
                <a:latin typeface="Microsoft Sans Serif"/>
                <a:cs typeface="Microsoft Sans Serif"/>
              </a:rPr>
              <a:t>structured</a:t>
            </a:r>
            <a:r>
              <a:rPr sz="2400" spc="-101" dirty="0">
                <a:latin typeface="Microsoft Sans Serif"/>
                <a:cs typeface="Microsoft Sans Serif"/>
              </a:rPr>
              <a:t> </a:t>
            </a:r>
            <a:r>
              <a:rPr sz="2400" spc="-11" dirty="0">
                <a:latin typeface="Microsoft Sans Serif"/>
                <a:cs typeface="Microsoft Sans Serif"/>
              </a:rPr>
              <a:t>incorrectly, </a:t>
            </a:r>
            <a:r>
              <a:rPr sz="2400" spc="-64" dirty="0">
                <a:latin typeface="Microsoft Sans Serif"/>
                <a:cs typeface="Microsoft Sans Serif"/>
              </a:rPr>
              <a:t>Medicaid</a:t>
            </a:r>
            <a:r>
              <a:rPr sz="2400" spc="-85" dirty="0">
                <a:latin typeface="Microsoft Sans Serif"/>
                <a:cs typeface="Microsoft Sans Serif"/>
              </a:rPr>
              <a:t> </a:t>
            </a:r>
            <a:r>
              <a:rPr sz="2400" spc="-53" dirty="0">
                <a:latin typeface="Microsoft Sans Serif"/>
                <a:cs typeface="Microsoft Sans Serif"/>
              </a:rPr>
              <a:t>considers</a:t>
            </a:r>
            <a:r>
              <a:rPr sz="2400" spc="-85" dirty="0">
                <a:latin typeface="Microsoft Sans Serif"/>
                <a:cs typeface="Microsoft Sans Serif"/>
              </a:rPr>
              <a:t> </a:t>
            </a:r>
            <a:r>
              <a:rPr sz="2400" dirty="0">
                <a:latin typeface="Microsoft Sans Serif"/>
                <a:cs typeface="Microsoft Sans Serif"/>
              </a:rPr>
              <a:t>it</a:t>
            </a:r>
            <a:r>
              <a:rPr sz="2400" spc="-80" dirty="0">
                <a:latin typeface="Microsoft Sans Serif"/>
                <a:cs typeface="Microsoft Sans Serif"/>
              </a:rPr>
              <a:t> </a:t>
            </a:r>
            <a:r>
              <a:rPr sz="2400" spc="-144" dirty="0">
                <a:latin typeface="Microsoft Sans Serif"/>
                <a:cs typeface="Microsoft Sans Serif"/>
              </a:rPr>
              <a:t>a</a:t>
            </a:r>
            <a:r>
              <a:rPr sz="2400" spc="-85" dirty="0">
                <a:latin typeface="Microsoft Sans Serif"/>
                <a:cs typeface="Microsoft Sans Serif"/>
              </a:rPr>
              <a:t> </a:t>
            </a:r>
            <a:r>
              <a:rPr sz="2400" spc="-59" dirty="0">
                <a:latin typeface="Microsoft Sans Serif"/>
                <a:cs typeface="Microsoft Sans Serif"/>
              </a:rPr>
              <a:t>countable</a:t>
            </a:r>
            <a:r>
              <a:rPr sz="2400" spc="-80" dirty="0">
                <a:latin typeface="Microsoft Sans Serif"/>
                <a:cs typeface="Microsoft Sans Serif"/>
              </a:rPr>
              <a:t> </a:t>
            </a:r>
            <a:r>
              <a:rPr sz="2400" spc="-69" dirty="0">
                <a:latin typeface="Microsoft Sans Serif"/>
                <a:cs typeface="Microsoft Sans Serif"/>
              </a:rPr>
              <a:t>asset</a:t>
            </a:r>
            <a:r>
              <a:rPr sz="2400" spc="-85" dirty="0">
                <a:latin typeface="Microsoft Sans Serif"/>
                <a:cs typeface="Microsoft Sans Serif"/>
              </a:rPr>
              <a:t> </a:t>
            </a:r>
            <a:r>
              <a:rPr sz="2400" spc="-27" dirty="0">
                <a:latin typeface="Microsoft Sans Serif"/>
                <a:cs typeface="Microsoft Sans Serif"/>
              </a:rPr>
              <a:t>or </a:t>
            </a:r>
            <a:r>
              <a:rPr sz="2400" spc="-106" dirty="0">
                <a:latin typeface="Microsoft Sans Serif"/>
                <a:cs typeface="Microsoft Sans Serif"/>
              </a:rPr>
              <a:t>an</a:t>
            </a:r>
            <a:r>
              <a:rPr sz="2400" spc="-69" dirty="0">
                <a:latin typeface="Microsoft Sans Serif"/>
                <a:cs typeface="Microsoft Sans Serif"/>
              </a:rPr>
              <a:t> </a:t>
            </a:r>
            <a:r>
              <a:rPr sz="2400" spc="-74" dirty="0">
                <a:latin typeface="Microsoft Sans Serif"/>
                <a:cs typeface="Microsoft Sans Serif"/>
              </a:rPr>
              <a:t>uncompensated</a:t>
            </a:r>
            <a:r>
              <a:rPr sz="2400" spc="-69" dirty="0">
                <a:latin typeface="Microsoft Sans Serif"/>
                <a:cs typeface="Microsoft Sans Serif"/>
              </a:rPr>
              <a:t> </a:t>
            </a:r>
            <a:r>
              <a:rPr sz="2400" spc="-43" dirty="0">
                <a:latin typeface="Microsoft Sans Serif"/>
                <a:cs typeface="Microsoft Sans Serif"/>
              </a:rPr>
              <a:t>transfer,</a:t>
            </a:r>
            <a:r>
              <a:rPr sz="2400" spc="-85" dirty="0">
                <a:latin typeface="Microsoft Sans Serif"/>
                <a:cs typeface="Microsoft Sans Serif"/>
              </a:rPr>
              <a:t> </a:t>
            </a:r>
            <a:r>
              <a:rPr sz="2400" spc="-32" dirty="0">
                <a:latin typeface="Microsoft Sans Serif"/>
                <a:cs typeface="Microsoft Sans Serif"/>
              </a:rPr>
              <a:t>triggering</a:t>
            </a:r>
            <a:r>
              <a:rPr sz="2400" spc="-69" dirty="0">
                <a:latin typeface="Microsoft Sans Serif"/>
                <a:cs typeface="Microsoft Sans Serif"/>
              </a:rPr>
              <a:t> </a:t>
            </a:r>
            <a:r>
              <a:rPr sz="2400" spc="-53" dirty="0">
                <a:latin typeface="Microsoft Sans Serif"/>
                <a:cs typeface="Microsoft Sans Serif"/>
              </a:rPr>
              <a:t>a </a:t>
            </a:r>
            <a:r>
              <a:rPr sz="2400" spc="-11" dirty="0">
                <a:latin typeface="Microsoft Sans Serif"/>
                <a:cs typeface="Microsoft Sans Serif"/>
              </a:rPr>
              <a:t>penalty.</a:t>
            </a:r>
            <a:endParaRPr sz="2400" dirty="0">
              <a:latin typeface="Microsoft Sans Serif"/>
              <a:cs typeface="Microsoft Sans Serif"/>
            </a:endParaRPr>
          </a:p>
          <a:p>
            <a:pPr marL="378358" marR="141209" indent="-364846">
              <a:lnSpc>
                <a:spcPct val="77300"/>
              </a:lnSpc>
              <a:spcBef>
                <a:spcPts val="681"/>
              </a:spcBef>
              <a:buFont typeface="Arial" panose="020B0604020202020204" pitchFamily="34" charset="0"/>
              <a:buChar char="•"/>
            </a:pPr>
            <a:r>
              <a:rPr sz="2400" dirty="0">
                <a:latin typeface="Microsoft Sans Serif"/>
                <a:cs typeface="Microsoft Sans Serif"/>
              </a:rPr>
              <a:t>If</a:t>
            </a:r>
            <a:r>
              <a:rPr sz="2400" spc="-96" dirty="0">
                <a:latin typeface="Microsoft Sans Serif"/>
                <a:cs typeface="Microsoft Sans Serif"/>
              </a:rPr>
              <a:t> </a:t>
            </a:r>
            <a:r>
              <a:rPr sz="2400" spc="-37" dirty="0">
                <a:latin typeface="Microsoft Sans Serif"/>
                <a:cs typeface="Microsoft Sans Serif"/>
              </a:rPr>
              <a:t>structured</a:t>
            </a:r>
            <a:r>
              <a:rPr sz="2400" spc="-90" dirty="0">
                <a:latin typeface="Microsoft Sans Serif"/>
                <a:cs typeface="Microsoft Sans Serif"/>
              </a:rPr>
              <a:t> </a:t>
            </a:r>
            <a:r>
              <a:rPr sz="2400" spc="-21" dirty="0">
                <a:latin typeface="Microsoft Sans Serif"/>
                <a:cs typeface="Microsoft Sans Serif"/>
              </a:rPr>
              <a:t>correctly,</a:t>
            </a:r>
            <a:r>
              <a:rPr sz="2400" spc="-106" dirty="0">
                <a:latin typeface="Microsoft Sans Serif"/>
                <a:cs typeface="Microsoft Sans Serif"/>
              </a:rPr>
              <a:t> an</a:t>
            </a:r>
            <a:r>
              <a:rPr sz="2400" spc="-96" dirty="0">
                <a:latin typeface="Microsoft Sans Serif"/>
                <a:cs typeface="Microsoft Sans Serif"/>
              </a:rPr>
              <a:t> </a:t>
            </a:r>
            <a:r>
              <a:rPr sz="2400" spc="-37" dirty="0">
                <a:latin typeface="Microsoft Sans Serif"/>
                <a:cs typeface="Microsoft Sans Serif"/>
              </a:rPr>
              <a:t>annuity</a:t>
            </a:r>
            <a:r>
              <a:rPr sz="2400" spc="-90" dirty="0">
                <a:latin typeface="Microsoft Sans Serif"/>
                <a:cs typeface="Microsoft Sans Serif"/>
              </a:rPr>
              <a:t> </a:t>
            </a:r>
            <a:r>
              <a:rPr sz="2400" spc="-27" dirty="0">
                <a:latin typeface="Microsoft Sans Serif"/>
                <a:cs typeface="Microsoft Sans Serif"/>
              </a:rPr>
              <a:t>can </a:t>
            </a:r>
            <a:r>
              <a:rPr sz="2400" spc="-37" dirty="0">
                <a:latin typeface="Microsoft Sans Serif"/>
                <a:cs typeface="Microsoft Sans Serif"/>
              </a:rPr>
              <a:t>convert</a:t>
            </a:r>
            <a:r>
              <a:rPr sz="2400" spc="-90" dirty="0">
                <a:latin typeface="Microsoft Sans Serif"/>
                <a:cs typeface="Microsoft Sans Serif"/>
              </a:rPr>
              <a:t> </a:t>
            </a:r>
            <a:r>
              <a:rPr sz="2400" spc="-80" dirty="0">
                <a:latin typeface="Microsoft Sans Serif"/>
                <a:cs typeface="Microsoft Sans Serif"/>
              </a:rPr>
              <a:t>excess</a:t>
            </a:r>
            <a:r>
              <a:rPr sz="2400" spc="-85" dirty="0">
                <a:latin typeface="Microsoft Sans Serif"/>
                <a:cs typeface="Microsoft Sans Serif"/>
              </a:rPr>
              <a:t> </a:t>
            </a:r>
            <a:r>
              <a:rPr sz="2400" spc="-69" dirty="0">
                <a:latin typeface="Microsoft Sans Serif"/>
                <a:cs typeface="Microsoft Sans Serif"/>
              </a:rPr>
              <a:t>assets</a:t>
            </a:r>
            <a:r>
              <a:rPr sz="2400" spc="-85" dirty="0">
                <a:latin typeface="Microsoft Sans Serif"/>
                <a:cs typeface="Microsoft Sans Serif"/>
              </a:rPr>
              <a:t> </a:t>
            </a:r>
            <a:r>
              <a:rPr sz="2400" spc="-37" dirty="0">
                <a:latin typeface="Microsoft Sans Serif"/>
                <a:cs typeface="Microsoft Sans Serif"/>
              </a:rPr>
              <a:t>into</a:t>
            </a:r>
            <a:r>
              <a:rPr sz="2400" spc="-90" dirty="0">
                <a:latin typeface="Microsoft Sans Serif"/>
                <a:cs typeface="Microsoft Sans Serif"/>
              </a:rPr>
              <a:t> </a:t>
            </a:r>
            <a:r>
              <a:rPr sz="2400" spc="-11" dirty="0">
                <a:latin typeface="Microsoft Sans Serif"/>
                <a:cs typeface="Microsoft Sans Serif"/>
              </a:rPr>
              <a:t>income, </a:t>
            </a:r>
            <a:r>
              <a:rPr sz="2400" spc="-48" dirty="0">
                <a:latin typeface="Microsoft Sans Serif"/>
                <a:cs typeface="Microsoft Sans Serif"/>
              </a:rPr>
              <a:t>preserving</a:t>
            </a:r>
            <a:r>
              <a:rPr sz="2400" spc="-106" dirty="0">
                <a:latin typeface="Microsoft Sans Serif"/>
                <a:cs typeface="Microsoft Sans Serif"/>
              </a:rPr>
              <a:t> </a:t>
            </a:r>
            <a:r>
              <a:rPr sz="2400" spc="-48" dirty="0">
                <a:latin typeface="Microsoft Sans Serif"/>
                <a:cs typeface="Microsoft Sans Serif"/>
              </a:rPr>
              <a:t>wealth</a:t>
            </a:r>
            <a:r>
              <a:rPr sz="2400" spc="-101" dirty="0">
                <a:latin typeface="Microsoft Sans Serif"/>
                <a:cs typeface="Microsoft Sans Serif"/>
              </a:rPr>
              <a:t> </a:t>
            </a:r>
            <a:r>
              <a:rPr sz="2400" dirty="0">
                <a:latin typeface="Microsoft Sans Serif"/>
                <a:cs typeface="Microsoft Sans Serif"/>
              </a:rPr>
              <a:t>for</a:t>
            </a:r>
            <a:r>
              <a:rPr sz="2400" spc="-101" dirty="0">
                <a:latin typeface="Microsoft Sans Serif"/>
                <a:cs typeface="Microsoft Sans Serif"/>
              </a:rPr>
              <a:t> </a:t>
            </a:r>
            <a:r>
              <a:rPr sz="2400" spc="-144" dirty="0">
                <a:latin typeface="Microsoft Sans Serif"/>
                <a:cs typeface="Microsoft Sans Serif"/>
              </a:rPr>
              <a:t>a</a:t>
            </a:r>
            <a:r>
              <a:rPr sz="2400" spc="-101" dirty="0">
                <a:latin typeface="Microsoft Sans Serif"/>
                <a:cs typeface="Microsoft Sans Serif"/>
              </a:rPr>
              <a:t> </a:t>
            </a:r>
            <a:r>
              <a:rPr sz="2400" spc="-74" dirty="0">
                <a:latin typeface="Microsoft Sans Serif"/>
                <a:cs typeface="Microsoft Sans Serif"/>
              </a:rPr>
              <a:t>spouse</a:t>
            </a:r>
            <a:r>
              <a:rPr sz="2400" spc="-101" dirty="0">
                <a:latin typeface="Microsoft Sans Serif"/>
                <a:cs typeface="Microsoft Sans Serif"/>
              </a:rPr>
              <a:t> </a:t>
            </a:r>
            <a:r>
              <a:rPr sz="2400" spc="-43" dirty="0">
                <a:latin typeface="Microsoft Sans Serif"/>
                <a:cs typeface="Microsoft Sans Serif"/>
              </a:rPr>
              <a:t>or</a:t>
            </a:r>
            <a:r>
              <a:rPr sz="2400" spc="-101" dirty="0">
                <a:latin typeface="Microsoft Sans Serif"/>
                <a:cs typeface="Microsoft Sans Serif"/>
              </a:rPr>
              <a:t> </a:t>
            </a:r>
            <a:r>
              <a:rPr sz="2400" spc="-11" dirty="0">
                <a:latin typeface="Microsoft Sans Serif"/>
                <a:cs typeface="Microsoft Sans Serif"/>
              </a:rPr>
              <a:t>family.</a:t>
            </a:r>
            <a:endParaRPr sz="2400" dirty="0">
              <a:latin typeface="Microsoft Sans Serif"/>
              <a:cs typeface="Microsoft Sans Serif"/>
            </a:endParaRPr>
          </a:p>
        </p:txBody>
      </p:sp>
      <p:sp>
        <p:nvSpPr>
          <p:cNvPr id="5" name="object 5"/>
          <p:cNvSpPr txBox="1"/>
          <p:nvPr/>
        </p:nvSpPr>
        <p:spPr>
          <a:xfrm>
            <a:off x="6219307" y="2935935"/>
            <a:ext cx="5297189" cy="2941740"/>
          </a:xfrm>
          <a:prstGeom prst="rect">
            <a:avLst/>
          </a:prstGeom>
        </p:spPr>
        <p:txBody>
          <a:bodyPr vert="horz" wrap="square" lIns="0" tIns="96620" rIns="0" bIns="0" rtlCol="0">
            <a:spAutoFit/>
          </a:bodyPr>
          <a:lstStyle/>
          <a:p>
            <a:pPr marL="13513" marR="5405">
              <a:lnSpc>
                <a:spcPct val="73700"/>
              </a:lnSpc>
              <a:spcBef>
                <a:spcPts val="761"/>
              </a:spcBef>
            </a:pPr>
            <a:r>
              <a:rPr lang="en-US" sz="2800" spc="-90" dirty="0">
                <a:latin typeface="Microsoft Sans Serif"/>
                <a:cs typeface="Microsoft Sans Serif"/>
              </a:rPr>
              <a:t>Types</a:t>
            </a:r>
            <a:r>
              <a:rPr lang="en-US" sz="2800" spc="-101" dirty="0">
                <a:latin typeface="Microsoft Sans Serif"/>
                <a:cs typeface="Microsoft Sans Serif"/>
              </a:rPr>
              <a:t> </a:t>
            </a:r>
            <a:r>
              <a:rPr lang="en-US" sz="2800" dirty="0">
                <a:latin typeface="Microsoft Sans Serif"/>
                <a:cs typeface="Microsoft Sans Serif"/>
              </a:rPr>
              <a:t>of</a:t>
            </a:r>
            <a:r>
              <a:rPr lang="en-US" sz="2800" spc="-101" dirty="0">
                <a:latin typeface="Microsoft Sans Serif"/>
                <a:cs typeface="Microsoft Sans Serif"/>
              </a:rPr>
              <a:t> </a:t>
            </a:r>
            <a:r>
              <a:rPr lang="en-US" sz="2800" spc="-48" dirty="0">
                <a:latin typeface="Microsoft Sans Serif"/>
                <a:cs typeface="Microsoft Sans Serif"/>
              </a:rPr>
              <a:t>Annuities</a:t>
            </a:r>
            <a:r>
              <a:rPr lang="en-US" sz="2800" spc="-106" dirty="0">
                <a:latin typeface="Microsoft Sans Serif"/>
                <a:cs typeface="Microsoft Sans Serif"/>
              </a:rPr>
              <a:t> you will see </a:t>
            </a:r>
            <a:r>
              <a:rPr lang="en-US" sz="2800" spc="-37" dirty="0">
                <a:latin typeface="Microsoft Sans Serif"/>
                <a:cs typeface="Microsoft Sans Serif"/>
              </a:rPr>
              <a:t>in</a:t>
            </a:r>
            <a:r>
              <a:rPr lang="en-US" sz="2800" spc="-101" dirty="0">
                <a:latin typeface="Microsoft Sans Serif"/>
                <a:cs typeface="Microsoft Sans Serif"/>
              </a:rPr>
              <a:t> </a:t>
            </a:r>
            <a:r>
              <a:rPr lang="en-US" sz="2800" spc="-53" dirty="0">
                <a:latin typeface="Microsoft Sans Serif"/>
                <a:cs typeface="Microsoft Sans Serif"/>
              </a:rPr>
              <a:t>Medicaid </a:t>
            </a:r>
            <a:r>
              <a:rPr lang="en-US" sz="2800" spc="-11" dirty="0">
                <a:latin typeface="Microsoft Sans Serif"/>
                <a:cs typeface="Microsoft Sans Serif"/>
              </a:rPr>
              <a:t>Planning:</a:t>
            </a:r>
            <a:endParaRPr lang="en-US" sz="2800" dirty="0">
              <a:latin typeface="Microsoft Sans Serif"/>
              <a:cs typeface="Microsoft Sans Serif"/>
            </a:endParaRPr>
          </a:p>
          <a:p>
            <a:pPr marL="13513" marR="5405">
              <a:lnSpc>
                <a:spcPct val="73700"/>
              </a:lnSpc>
              <a:spcBef>
                <a:spcPts val="761"/>
              </a:spcBef>
            </a:pPr>
            <a:r>
              <a:rPr sz="2400" spc="500" dirty="0">
                <a:latin typeface="Segoe UI Symbol"/>
                <a:cs typeface="Segoe UI Symbol"/>
              </a:rPr>
              <a:t>✔</a:t>
            </a:r>
            <a:r>
              <a:rPr sz="2400" spc="-53" dirty="0">
                <a:latin typeface="Segoe UI Symbol"/>
                <a:cs typeface="Segoe UI Symbol"/>
              </a:rPr>
              <a:t> </a:t>
            </a:r>
            <a:r>
              <a:rPr sz="2400" spc="-90" dirty="0">
                <a:latin typeface="Microsoft Sans Serif"/>
                <a:cs typeface="Microsoft Sans Serif"/>
              </a:rPr>
              <a:t>Immediate</a:t>
            </a:r>
            <a:r>
              <a:rPr sz="2400" spc="-112" dirty="0">
                <a:latin typeface="Microsoft Sans Serif"/>
                <a:cs typeface="Microsoft Sans Serif"/>
              </a:rPr>
              <a:t> </a:t>
            </a:r>
            <a:r>
              <a:rPr sz="2400" spc="-43" dirty="0">
                <a:latin typeface="Microsoft Sans Serif"/>
                <a:cs typeface="Microsoft Sans Serif"/>
              </a:rPr>
              <a:t>Annuities</a:t>
            </a:r>
            <a:r>
              <a:rPr sz="2400" spc="-37" dirty="0">
                <a:latin typeface="Microsoft Sans Serif"/>
                <a:cs typeface="Microsoft Sans Serif"/>
              </a:rPr>
              <a:t> </a:t>
            </a:r>
            <a:r>
              <a:rPr sz="2400" dirty="0">
                <a:latin typeface="Times New Roman"/>
                <a:cs typeface="Times New Roman"/>
              </a:rPr>
              <a:t>→</a:t>
            </a:r>
            <a:r>
              <a:rPr sz="2400" spc="74" dirty="0">
                <a:latin typeface="Times New Roman"/>
                <a:cs typeface="Times New Roman"/>
              </a:rPr>
              <a:t> </a:t>
            </a:r>
            <a:r>
              <a:rPr sz="2400" spc="-202" dirty="0">
                <a:latin typeface="Microsoft Sans Serif"/>
                <a:cs typeface="Microsoft Sans Serif"/>
              </a:rPr>
              <a:t>Can</a:t>
            </a:r>
            <a:r>
              <a:rPr sz="2400" spc="-48" dirty="0">
                <a:latin typeface="Microsoft Sans Serif"/>
                <a:cs typeface="Microsoft Sans Serif"/>
              </a:rPr>
              <a:t> </a:t>
            </a:r>
            <a:r>
              <a:rPr sz="2400" spc="-27" dirty="0">
                <a:latin typeface="Microsoft Sans Serif"/>
                <a:cs typeface="Microsoft Sans Serif"/>
              </a:rPr>
              <a:t>be </a:t>
            </a:r>
            <a:r>
              <a:rPr sz="2400" spc="-96" dirty="0">
                <a:latin typeface="Microsoft Sans Serif"/>
                <a:cs typeface="Microsoft Sans Serif"/>
              </a:rPr>
              <a:t>Medicaid-</a:t>
            </a:r>
            <a:r>
              <a:rPr sz="2400" spc="-117" dirty="0">
                <a:latin typeface="Microsoft Sans Serif"/>
                <a:cs typeface="Microsoft Sans Serif"/>
              </a:rPr>
              <a:t>compliant</a:t>
            </a:r>
            <a:r>
              <a:rPr sz="2400" spc="-43" dirty="0">
                <a:latin typeface="Microsoft Sans Serif"/>
                <a:cs typeface="Microsoft Sans Serif"/>
              </a:rPr>
              <a:t> </a:t>
            </a:r>
            <a:r>
              <a:rPr sz="2400" dirty="0">
                <a:latin typeface="Microsoft Sans Serif"/>
                <a:cs typeface="Microsoft Sans Serif"/>
              </a:rPr>
              <a:t>if</a:t>
            </a:r>
            <a:r>
              <a:rPr sz="2400" spc="-43" dirty="0">
                <a:latin typeface="Microsoft Sans Serif"/>
                <a:cs typeface="Microsoft Sans Serif"/>
              </a:rPr>
              <a:t> </a:t>
            </a:r>
            <a:r>
              <a:rPr sz="2400" spc="-101" dirty="0">
                <a:latin typeface="Microsoft Sans Serif"/>
                <a:cs typeface="Microsoft Sans Serif"/>
              </a:rPr>
              <a:t>structured</a:t>
            </a:r>
            <a:r>
              <a:rPr sz="2400" spc="-37" dirty="0">
                <a:latin typeface="Microsoft Sans Serif"/>
                <a:cs typeface="Microsoft Sans Serif"/>
              </a:rPr>
              <a:t> </a:t>
            </a:r>
            <a:r>
              <a:rPr sz="2400" spc="-80" dirty="0">
                <a:latin typeface="Microsoft Sans Serif"/>
                <a:cs typeface="Microsoft Sans Serif"/>
              </a:rPr>
              <a:t>properly.</a:t>
            </a:r>
            <a:endParaRPr sz="2400" dirty="0">
              <a:latin typeface="Microsoft Sans Serif"/>
              <a:cs typeface="Microsoft Sans Serif"/>
            </a:endParaRPr>
          </a:p>
          <a:p>
            <a:pPr marL="13513" marR="398628">
              <a:lnSpc>
                <a:spcPct val="75300"/>
              </a:lnSpc>
              <a:spcBef>
                <a:spcPts val="676"/>
              </a:spcBef>
            </a:pPr>
            <a:r>
              <a:rPr sz="2400" spc="500" dirty="0">
                <a:latin typeface="Segoe UI Symbol"/>
                <a:cs typeface="Segoe UI Symbol"/>
              </a:rPr>
              <a:t>✔</a:t>
            </a:r>
            <a:r>
              <a:rPr sz="2400" spc="-53" dirty="0">
                <a:latin typeface="Segoe UI Symbol"/>
                <a:cs typeface="Segoe UI Symbol"/>
              </a:rPr>
              <a:t> </a:t>
            </a:r>
            <a:r>
              <a:rPr sz="2400" spc="-74" dirty="0">
                <a:latin typeface="Microsoft Sans Serif"/>
                <a:cs typeface="Microsoft Sans Serif"/>
              </a:rPr>
              <a:t>Deferred</a:t>
            </a:r>
            <a:r>
              <a:rPr sz="2400" spc="-112" dirty="0">
                <a:latin typeface="Microsoft Sans Serif"/>
                <a:cs typeface="Microsoft Sans Serif"/>
              </a:rPr>
              <a:t> </a:t>
            </a:r>
            <a:r>
              <a:rPr sz="2400" spc="-43" dirty="0">
                <a:latin typeface="Microsoft Sans Serif"/>
                <a:cs typeface="Microsoft Sans Serif"/>
              </a:rPr>
              <a:t>Annuities</a:t>
            </a:r>
            <a:r>
              <a:rPr sz="2400" spc="-32" dirty="0">
                <a:latin typeface="Microsoft Sans Serif"/>
                <a:cs typeface="Microsoft Sans Serif"/>
              </a:rPr>
              <a:t> </a:t>
            </a:r>
            <a:r>
              <a:rPr sz="2400" dirty="0">
                <a:latin typeface="Times New Roman"/>
                <a:cs typeface="Times New Roman"/>
              </a:rPr>
              <a:t>→</a:t>
            </a:r>
            <a:r>
              <a:rPr sz="2400" spc="74" dirty="0">
                <a:latin typeface="Times New Roman"/>
                <a:cs typeface="Times New Roman"/>
              </a:rPr>
              <a:t> </a:t>
            </a:r>
            <a:r>
              <a:rPr sz="2400" spc="-11" dirty="0">
                <a:latin typeface="Microsoft Sans Serif"/>
                <a:cs typeface="Microsoft Sans Serif"/>
              </a:rPr>
              <a:t>Typically </a:t>
            </a:r>
            <a:r>
              <a:rPr sz="2400" spc="-117" dirty="0">
                <a:latin typeface="Microsoft Sans Serif"/>
                <a:cs typeface="Microsoft Sans Serif"/>
              </a:rPr>
              <a:t>countable</a:t>
            </a:r>
            <a:r>
              <a:rPr sz="2400" spc="-43" dirty="0">
                <a:latin typeface="Microsoft Sans Serif"/>
                <a:cs typeface="Microsoft Sans Serif"/>
              </a:rPr>
              <a:t> </a:t>
            </a:r>
            <a:r>
              <a:rPr sz="2400" spc="-144" dirty="0">
                <a:latin typeface="Microsoft Sans Serif"/>
                <a:cs typeface="Microsoft Sans Serif"/>
              </a:rPr>
              <a:t>assets</a:t>
            </a:r>
            <a:r>
              <a:rPr sz="2400" spc="-37" dirty="0">
                <a:latin typeface="Microsoft Sans Serif"/>
                <a:cs typeface="Microsoft Sans Serif"/>
              </a:rPr>
              <a:t> </a:t>
            </a:r>
            <a:r>
              <a:rPr sz="2400" spc="-138" dirty="0">
                <a:latin typeface="Microsoft Sans Serif"/>
                <a:cs typeface="Microsoft Sans Serif"/>
              </a:rPr>
              <a:t>unless</a:t>
            </a:r>
            <a:r>
              <a:rPr sz="2400" spc="-37" dirty="0">
                <a:latin typeface="Microsoft Sans Serif"/>
                <a:cs typeface="Microsoft Sans Serif"/>
              </a:rPr>
              <a:t> </a:t>
            </a:r>
            <a:r>
              <a:rPr sz="2400" spc="-144" dirty="0">
                <a:latin typeface="Microsoft Sans Serif"/>
                <a:cs typeface="Microsoft Sans Serif"/>
              </a:rPr>
              <a:t>cashed</a:t>
            </a:r>
            <a:r>
              <a:rPr sz="2400" spc="-37" dirty="0">
                <a:latin typeface="Microsoft Sans Serif"/>
                <a:cs typeface="Microsoft Sans Serif"/>
              </a:rPr>
              <a:t> </a:t>
            </a:r>
            <a:r>
              <a:rPr sz="2400" spc="-106" dirty="0">
                <a:latin typeface="Microsoft Sans Serif"/>
                <a:cs typeface="Microsoft Sans Serif"/>
              </a:rPr>
              <a:t>out</a:t>
            </a:r>
            <a:r>
              <a:rPr sz="2400" spc="-37" dirty="0">
                <a:latin typeface="Microsoft Sans Serif"/>
                <a:cs typeface="Microsoft Sans Serif"/>
              </a:rPr>
              <a:t> </a:t>
            </a:r>
            <a:r>
              <a:rPr sz="2400" spc="-27" dirty="0">
                <a:latin typeface="Microsoft Sans Serif"/>
                <a:cs typeface="Microsoft Sans Serif"/>
              </a:rPr>
              <a:t>or </a:t>
            </a:r>
            <a:r>
              <a:rPr sz="2400" spc="-11" dirty="0">
                <a:latin typeface="Microsoft Sans Serif"/>
                <a:cs typeface="Microsoft Sans Serif"/>
              </a:rPr>
              <a:t>converted.</a:t>
            </a:r>
            <a:endParaRPr sz="2400" dirty="0">
              <a:latin typeface="Microsoft Sans Serif"/>
              <a:cs typeface="Microsoft Sans Serif"/>
            </a:endParaRPr>
          </a:p>
          <a:p>
            <a:pPr marL="13513" marR="122966">
              <a:lnSpc>
                <a:spcPct val="73700"/>
              </a:lnSpc>
              <a:spcBef>
                <a:spcPts val="718"/>
              </a:spcBef>
            </a:pPr>
            <a:r>
              <a:rPr sz="2400" spc="500" dirty="0">
                <a:latin typeface="Segoe UI Symbol"/>
                <a:cs typeface="Segoe UI Symbol"/>
              </a:rPr>
              <a:t>✔</a:t>
            </a:r>
            <a:r>
              <a:rPr sz="2400" spc="-53" dirty="0">
                <a:latin typeface="Segoe UI Symbol"/>
                <a:cs typeface="Segoe UI Symbol"/>
              </a:rPr>
              <a:t> </a:t>
            </a:r>
            <a:r>
              <a:rPr sz="2400" spc="-90" dirty="0">
                <a:latin typeface="Microsoft Sans Serif"/>
                <a:cs typeface="Microsoft Sans Serif"/>
              </a:rPr>
              <a:t>Retirement</a:t>
            </a:r>
            <a:r>
              <a:rPr sz="2400" spc="-106" dirty="0">
                <a:latin typeface="Microsoft Sans Serif"/>
                <a:cs typeface="Microsoft Sans Serif"/>
              </a:rPr>
              <a:t> </a:t>
            </a:r>
            <a:r>
              <a:rPr sz="2400" spc="-43" dirty="0">
                <a:latin typeface="Microsoft Sans Serif"/>
                <a:cs typeface="Microsoft Sans Serif"/>
              </a:rPr>
              <a:t>Annuities</a:t>
            </a:r>
            <a:r>
              <a:rPr sz="2400" spc="-37" dirty="0">
                <a:latin typeface="Microsoft Sans Serif"/>
                <a:cs typeface="Microsoft Sans Serif"/>
              </a:rPr>
              <a:t> </a:t>
            </a:r>
            <a:r>
              <a:rPr sz="2400" dirty="0">
                <a:latin typeface="Times New Roman"/>
                <a:cs typeface="Times New Roman"/>
              </a:rPr>
              <a:t>→</a:t>
            </a:r>
            <a:r>
              <a:rPr sz="2400" spc="80" dirty="0">
                <a:latin typeface="Times New Roman"/>
                <a:cs typeface="Times New Roman"/>
              </a:rPr>
              <a:t> </a:t>
            </a:r>
            <a:r>
              <a:rPr sz="2400" spc="-138" dirty="0">
                <a:latin typeface="Microsoft Sans Serif"/>
                <a:cs typeface="Microsoft Sans Serif"/>
              </a:rPr>
              <a:t>Special</a:t>
            </a:r>
            <a:r>
              <a:rPr sz="2400" spc="-43" dirty="0">
                <a:latin typeface="Microsoft Sans Serif"/>
                <a:cs typeface="Microsoft Sans Serif"/>
              </a:rPr>
              <a:t> </a:t>
            </a:r>
            <a:r>
              <a:rPr sz="2400" spc="-96" dirty="0">
                <a:latin typeface="Microsoft Sans Serif"/>
                <a:cs typeface="Microsoft Sans Serif"/>
              </a:rPr>
              <a:t>rules </a:t>
            </a:r>
            <a:r>
              <a:rPr sz="2400" spc="-117" dirty="0">
                <a:latin typeface="Microsoft Sans Serif"/>
                <a:cs typeface="Microsoft Sans Serif"/>
              </a:rPr>
              <a:t>apply</a:t>
            </a:r>
            <a:r>
              <a:rPr sz="2400" spc="-53" dirty="0">
                <a:latin typeface="Microsoft Sans Serif"/>
                <a:cs typeface="Microsoft Sans Serif"/>
              </a:rPr>
              <a:t> </a:t>
            </a:r>
            <a:r>
              <a:rPr sz="2400" dirty="0">
                <a:latin typeface="Microsoft Sans Serif"/>
                <a:cs typeface="Microsoft Sans Serif"/>
              </a:rPr>
              <a:t>if</a:t>
            </a:r>
            <a:r>
              <a:rPr sz="2400" spc="-48" dirty="0">
                <a:latin typeface="Microsoft Sans Serif"/>
                <a:cs typeface="Microsoft Sans Serif"/>
              </a:rPr>
              <a:t> </a:t>
            </a:r>
            <a:r>
              <a:rPr sz="2400" spc="-128" dirty="0">
                <a:latin typeface="Microsoft Sans Serif"/>
                <a:cs typeface="Microsoft Sans Serif"/>
              </a:rPr>
              <a:t>held</a:t>
            </a:r>
            <a:r>
              <a:rPr sz="2400" spc="-48" dirty="0">
                <a:latin typeface="Microsoft Sans Serif"/>
                <a:cs typeface="Microsoft Sans Serif"/>
              </a:rPr>
              <a:t> </a:t>
            </a:r>
            <a:r>
              <a:rPr sz="2400" spc="-96" dirty="0">
                <a:latin typeface="Microsoft Sans Serif"/>
                <a:cs typeface="Microsoft Sans Serif"/>
              </a:rPr>
              <a:t>within</a:t>
            </a:r>
            <a:r>
              <a:rPr sz="2400" spc="-48" dirty="0">
                <a:latin typeface="Microsoft Sans Serif"/>
                <a:cs typeface="Microsoft Sans Serif"/>
              </a:rPr>
              <a:t> </a:t>
            </a:r>
            <a:r>
              <a:rPr sz="2400" spc="-181" dirty="0">
                <a:latin typeface="Microsoft Sans Serif"/>
                <a:cs typeface="Microsoft Sans Serif"/>
              </a:rPr>
              <a:t>an</a:t>
            </a:r>
            <a:r>
              <a:rPr sz="2400" spc="-48" dirty="0">
                <a:latin typeface="Microsoft Sans Serif"/>
                <a:cs typeface="Microsoft Sans Serif"/>
              </a:rPr>
              <a:t> </a:t>
            </a:r>
            <a:r>
              <a:rPr sz="2400" spc="-255" dirty="0">
                <a:latin typeface="Microsoft Sans Serif"/>
                <a:cs typeface="Microsoft Sans Serif"/>
              </a:rPr>
              <a:t>IRA</a:t>
            </a:r>
            <a:r>
              <a:rPr sz="2400" spc="-59" dirty="0">
                <a:latin typeface="Microsoft Sans Serif"/>
                <a:cs typeface="Microsoft Sans Serif"/>
              </a:rPr>
              <a:t> </a:t>
            </a:r>
            <a:r>
              <a:rPr sz="2400" spc="-96" dirty="0">
                <a:latin typeface="Microsoft Sans Serif"/>
                <a:cs typeface="Microsoft Sans Serif"/>
              </a:rPr>
              <a:t>or</a:t>
            </a:r>
            <a:r>
              <a:rPr sz="2400" spc="-48" dirty="0">
                <a:latin typeface="Microsoft Sans Serif"/>
                <a:cs typeface="Microsoft Sans Serif"/>
              </a:rPr>
              <a:t> </a:t>
            </a:r>
            <a:r>
              <a:rPr sz="2400" spc="-11" dirty="0">
                <a:latin typeface="Microsoft Sans Serif"/>
                <a:cs typeface="Microsoft Sans Serif"/>
              </a:rPr>
              <a:t>401(k).</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36</a:t>
            </a:fld>
            <a:endParaRPr spc="-27" dirty="0"/>
          </a:p>
        </p:txBody>
      </p:sp>
      <p:sp>
        <p:nvSpPr>
          <p:cNvPr id="2" name="object 2"/>
          <p:cNvSpPr txBox="1">
            <a:spLocks noGrp="1"/>
          </p:cNvSpPr>
          <p:nvPr>
            <p:ph type="title"/>
          </p:nvPr>
        </p:nvSpPr>
        <p:spPr>
          <a:xfrm>
            <a:off x="870520" y="756956"/>
            <a:ext cx="9620366" cy="1306163"/>
          </a:xfrm>
          <a:prstGeom prst="rect">
            <a:avLst/>
          </a:prstGeom>
        </p:spPr>
        <p:txBody>
          <a:bodyPr vert="horz" wrap="square" lIns="0" tIns="199997" rIns="0" bIns="0" rtlCol="0" anchor="ctr">
            <a:spAutoFit/>
          </a:bodyPr>
          <a:lstStyle/>
          <a:p>
            <a:pPr marL="13513" marR="5405">
              <a:lnSpc>
                <a:spcPct val="79600"/>
              </a:lnSpc>
              <a:spcBef>
                <a:spcPts val="1575"/>
              </a:spcBef>
            </a:pPr>
            <a:r>
              <a:rPr dirty="0"/>
              <a:t>When Does an Annuity Trigger a Medicaid Penalty?</a:t>
            </a:r>
          </a:p>
        </p:txBody>
      </p:sp>
      <p:sp>
        <p:nvSpPr>
          <p:cNvPr id="3" name="object 3"/>
          <p:cNvSpPr txBox="1"/>
          <p:nvPr/>
        </p:nvSpPr>
        <p:spPr>
          <a:xfrm>
            <a:off x="1253579" y="2149169"/>
            <a:ext cx="5211404" cy="594213"/>
          </a:xfrm>
          <a:prstGeom prst="rect">
            <a:avLst/>
          </a:prstGeom>
        </p:spPr>
        <p:txBody>
          <a:bodyPr vert="horz" wrap="square" lIns="0" tIns="12838" rIns="0" bIns="0" rtlCol="0">
            <a:spAutoFit/>
          </a:bodyPr>
          <a:lstStyle/>
          <a:p>
            <a:pPr marL="13513">
              <a:spcBef>
                <a:spcPts val="101"/>
              </a:spcBef>
            </a:pPr>
            <a:r>
              <a:rPr sz="3777" spc="-59" dirty="0">
                <a:latin typeface="Microsoft Sans Serif"/>
                <a:cs typeface="Microsoft Sans Serif"/>
              </a:rPr>
              <a:t>Avoiding</a:t>
            </a:r>
            <a:r>
              <a:rPr sz="3777" spc="-186" dirty="0">
                <a:latin typeface="Microsoft Sans Serif"/>
                <a:cs typeface="Microsoft Sans Serif"/>
              </a:rPr>
              <a:t> </a:t>
            </a:r>
            <a:r>
              <a:rPr sz="3777" spc="-21" dirty="0">
                <a:latin typeface="Microsoft Sans Serif"/>
                <a:cs typeface="Microsoft Sans Serif"/>
              </a:rPr>
              <a:t>Costly</a:t>
            </a:r>
            <a:r>
              <a:rPr sz="3777" spc="-186" dirty="0">
                <a:latin typeface="Microsoft Sans Serif"/>
                <a:cs typeface="Microsoft Sans Serif"/>
              </a:rPr>
              <a:t> </a:t>
            </a:r>
            <a:r>
              <a:rPr sz="3777" spc="-27" dirty="0">
                <a:latin typeface="Microsoft Sans Serif"/>
                <a:cs typeface="Microsoft Sans Serif"/>
              </a:rPr>
              <a:t>Mistakes</a:t>
            </a:r>
            <a:endParaRPr sz="3777" dirty="0">
              <a:latin typeface="Microsoft Sans Serif"/>
              <a:cs typeface="Microsoft Sans Serif"/>
            </a:endParaRPr>
          </a:p>
        </p:txBody>
      </p:sp>
      <p:sp>
        <p:nvSpPr>
          <p:cNvPr id="4" name="object 4"/>
          <p:cNvSpPr txBox="1"/>
          <p:nvPr/>
        </p:nvSpPr>
        <p:spPr>
          <a:xfrm>
            <a:off x="870519" y="2911980"/>
            <a:ext cx="5594463" cy="3184714"/>
          </a:xfrm>
          <a:prstGeom prst="rect">
            <a:avLst/>
          </a:prstGeom>
        </p:spPr>
        <p:txBody>
          <a:bodyPr vert="horz" wrap="square" lIns="0" tIns="35810" rIns="0" bIns="0" rtlCol="0">
            <a:spAutoFit/>
          </a:bodyPr>
          <a:lstStyle/>
          <a:p>
            <a:pPr marL="13513">
              <a:spcBef>
                <a:spcPts val="282"/>
              </a:spcBef>
            </a:pPr>
            <a:r>
              <a:rPr sz="2400" spc="-90" dirty="0">
                <a:latin typeface="Microsoft Sans Serif"/>
                <a:cs typeface="Microsoft Sans Serif"/>
              </a:rPr>
              <a:t>An</a:t>
            </a:r>
            <a:r>
              <a:rPr sz="2400" spc="-85" dirty="0">
                <a:latin typeface="Microsoft Sans Serif"/>
                <a:cs typeface="Microsoft Sans Serif"/>
              </a:rPr>
              <a:t> </a:t>
            </a:r>
            <a:r>
              <a:rPr sz="2400" spc="-53" dirty="0">
                <a:latin typeface="Microsoft Sans Serif"/>
                <a:cs typeface="Microsoft Sans Serif"/>
              </a:rPr>
              <a:t>annuity</a:t>
            </a:r>
            <a:r>
              <a:rPr sz="2400" spc="-85" dirty="0">
                <a:latin typeface="Microsoft Sans Serif"/>
                <a:cs typeface="Microsoft Sans Serif"/>
              </a:rPr>
              <a:t> </a:t>
            </a:r>
            <a:r>
              <a:rPr sz="2400" spc="-21" dirty="0">
                <a:latin typeface="Microsoft Sans Serif"/>
                <a:cs typeface="Microsoft Sans Serif"/>
              </a:rPr>
              <a:t>will</a:t>
            </a:r>
            <a:r>
              <a:rPr sz="2400" spc="-80" dirty="0">
                <a:latin typeface="Microsoft Sans Serif"/>
                <a:cs typeface="Microsoft Sans Serif"/>
              </a:rPr>
              <a:t> </a:t>
            </a:r>
            <a:r>
              <a:rPr sz="2400" spc="-37" dirty="0">
                <a:latin typeface="Microsoft Sans Serif"/>
                <a:cs typeface="Microsoft Sans Serif"/>
              </a:rPr>
              <a:t>trigger</a:t>
            </a:r>
            <a:r>
              <a:rPr sz="2400" spc="-85" dirty="0">
                <a:latin typeface="Microsoft Sans Serif"/>
                <a:cs typeface="Microsoft Sans Serif"/>
              </a:rPr>
              <a:t> </a:t>
            </a:r>
            <a:r>
              <a:rPr sz="2400" spc="-138" dirty="0">
                <a:latin typeface="Microsoft Sans Serif"/>
                <a:cs typeface="Microsoft Sans Serif"/>
              </a:rPr>
              <a:t>a</a:t>
            </a:r>
            <a:r>
              <a:rPr sz="2400" spc="-85" dirty="0">
                <a:latin typeface="Microsoft Sans Serif"/>
                <a:cs typeface="Microsoft Sans Serif"/>
              </a:rPr>
              <a:t> </a:t>
            </a:r>
            <a:r>
              <a:rPr sz="2400" spc="-74" dirty="0">
                <a:latin typeface="Microsoft Sans Serif"/>
                <a:cs typeface="Microsoft Sans Serif"/>
              </a:rPr>
              <a:t>Medicaid</a:t>
            </a:r>
            <a:r>
              <a:rPr sz="2400" spc="-80" dirty="0">
                <a:latin typeface="Microsoft Sans Serif"/>
                <a:cs typeface="Microsoft Sans Serif"/>
              </a:rPr>
              <a:t> </a:t>
            </a:r>
            <a:r>
              <a:rPr sz="2400" spc="-53" dirty="0">
                <a:latin typeface="Microsoft Sans Serif"/>
                <a:cs typeface="Microsoft Sans Serif"/>
              </a:rPr>
              <a:t>penalty</a:t>
            </a:r>
            <a:r>
              <a:rPr sz="2400" spc="-85" dirty="0">
                <a:latin typeface="Microsoft Sans Serif"/>
                <a:cs typeface="Microsoft Sans Serif"/>
              </a:rPr>
              <a:t> </a:t>
            </a:r>
            <a:r>
              <a:rPr sz="2400" spc="-27" dirty="0">
                <a:latin typeface="Microsoft Sans Serif"/>
                <a:cs typeface="Microsoft Sans Serif"/>
              </a:rPr>
              <a:t>if:</a:t>
            </a:r>
            <a:endParaRPr sz="2400" dirty="0">
              <a:latin typeface="Microsoft Sans Serif"/>
              <a:cs typeface="Microsoft Sans Serif"/>
            </a:endParaRPr>
          </a:p>
          <a:p>
            <a:pPr marL="13513" marR="207421">
              <a:lnSpc>
                <a:spcPct val="83300"/>
              </a:lnSpc>
              <a:spcBef>
                <a:spcPts val="505"/>
              </a:spcBef>
            </a:pPr>
            <a:r>
              <a:rPr sz="2400" spc="112" dirty="0">
                <a:latin typeface="Segoe UI Symbol"/>
                <a:cs typeface="Segoe UI Symbol"/>
              </a:rPr>
              <a:t>❌</a:t>
            </a:r>
            <a:r>
              <a:rPr sz="2400" spc="-101" dirty="0">
                <a:latin typeface="Segoe UI Symbol"/>
                <a:cs typeface="Segoe UI Symbol"/>
              </a:rPr>
              <a:t> </a:t>
            </a:r>
            <a:r>
              <a:rPr sz="2400" dirty="0">
                <a:latin typeface="Microsoft Sans Serif"/>
                <a:cs typeface="Microsoft Sans Serif"/>
              </a:rPr>
              <a:t>It</a:t>
            </a:r>
            <a:r>
              <a:rPr sz="2400" spc="-53" dirty="0">
                <a:latin typeface="Microsoft Sans Serif"/>
                <a:cs typeface="Microsoft Sans Serif"/>
              </a:rPr>
              <a:t> </a:t>
            </a:r>
            <a:r>
              <a:rPr sz="2400" dirty="0">
                <a:latin typeface="Microsoft Sans Serif"/>
                <a:cs typeface="Microsoft Sans Serif"/>
              </a:rPr>
              <a:t>is</a:t>
            </a:r>
            <a:r>
              <a:rPr sz="2400" spc="-59" dirty="0">
                <a:latin typeface="Microsoft Sans Serif"/>
                <a:cs typeface="Microsoft Sans Serif"/>
              </a:rPr>
              <a:t> </a:t>
            </a:r>
            <a:r>
              <a:rPr sz="2400" spc="-43" dirty="0">
                <a:latin typeface="Microsoft Sans Serif"/>
                <a:cs typeface="Microsoft Sans Serif"/>
              </a:rPr>
              <a:t>revocable</a:t>
            </a:r>
            <a:r>
              <a:rPr sz="2400" spc="378" dirty="0">
                <a:latin typeface="Microsoft Sans Serif"/>
                <a:cs typeface="Microsoft Sans Serif"/>
              </a:rPr>
              <a:t> </a:t>
            </a:r>
            <a:r>
              <a:rPr lang="en-US" sz="2400" spc="378" dirty="0">
                <a:latin typeface="Microsoft Sans Serif"/>
                <a:cs typeface="Microsoft Sans Serif"/>
              </a:rPr>
              <a:t>- </a:t>
            </a:r>
            <a:r>
              <a:rPr sz="2400" spc="-11" dirty="0">
                <a:latin typeface="Microsoft Sans Serif"/>
                <a:cs typeface="Microsoft Sans Serif"/>
              </a:rPr>
              <a:t>Medicaid</a:t>
            </a:r>
            <a:r>
              <a:rPr sz="2400" spc="-59" dirty="0">
                <a:latin typeface="Microsoft Sans Serif"/>
                <a:cs typeface="Microsoft Sans Serif"/>
              </a:rPr>
              <a:t> </a:t>
            </a:r>
            <a:r>
              <a:rPr sz="2400" spc="-11" dirty="0">
                <a:latin typeface="Microsoft Sans Serif"/>
                <a:cs typeface="Microsoft Sans Serif"/>
              </a:rPr>
              <a:t>treats</a:t>
            </a:r>
            <a:r>
              <a:rPr sz="2400" spc="-53" dirty="0">
                <a:latin typeface="Microsoft Sans Serif"/>
                <a:cs typeface="Microsoft Sans Serif"/>
              </a:rPr>
              <a:t> </a:t>
            </a:r>
            <a:r>
              <a:rPr sz="2400" dirty="0">
                <a:latin typeface="Microsoft Sans Serif"/>
                <a:cs typeface="Microsoft Sans Serif"/>
              </a:rPr>
              <a:t>it</a:t>
            </a:r>
            <a:r>
              <a:rPr sz="2400" spc="-59" dirty="0">
                <a:latin typeface="Microsoft Sans Serif"/>
                <a:cs typeface="Microsoft Sans Serif"/>
              </a:rPr>
              <a:t> </a:t>
            </a:r>
            <a:r>
              <a:rPr sz="2400" spc="-11" dirty="0">
                <a:latin typeface="Microsoft Sans Serif"/>
                <a:cs typeface="Microsoft Sans Serif"/>
              </a:rPr>
              <a:t>as</a:t>
            </a:r>
            <a:r>
              <a:rPr sz="2400" spc="-53" dirty="0">
                <a:latin typeface="Microsoft Sans Serif"/>
                <a:cs typeface="Microsoft Sans Serif"/>
              </a:rPr>
              <a:t> </a:t>
            </a:r>
            <a:r>
              <a:rPr sz="2400" dirty="0">
                <a:latin typeface="Microsoft Sans Serif"/>
                <a:cs typeface="Microsoft Sans Serif"/>
              </a:rPr>
              <a:t>a</a:t>
            </a:r>
            <a:r>
              <a:rPr sz="2400" spc="-53" dirty="0">
                <a:latin typeface="Microsoft Sans Serif"/>
                <a:cs typeface="Microsoft Sans Serif"/>
              </a:rPr>
              <a:t> </a:t>
            </a:r>
            <a:r>
              <a:rPr sz="2400" spc="-11" dirty="0">
                <a:latin typeface="Microsoft Sans Serif"/>
                <a:cs typeface="Microsoft Sans Serif"/>
              </a:rPr>
              <a:t>countable asset.</a:t>
            </a:r>
            <a:endParaRPr sz="2400" dirty="0">
              <a:latin typeface="Microsoft Sans Serif"/>
              <a:cs typeface="Microsoft Sans Serif"/>
            </a:endParaRPr>
          </a:p>
          <a:p>
            <a:pPr marL="13513" marR="55401">
              <a:lnSpc>
                <a:spcPct val="78900"/>
              </a:lnSpc>
              <a:spcBef>
                <a:spcPts val="622"/>
              </a:spcBef>
            </a:pPr>
            <a:r>
              <a:rPr sz="2400" spc="112" dirty="0">
                <a:latin typeface="Segoe UI Symbol"/>
                <a:cs typeface="Segoe UI Symbol"/>
              </a:rPr>
              <a:t>❌</a:t>
            </a:r>
            <a:r>
              <a:rPr sz="2400" spc="-43" dirty="0">
                <a:latin typeface="Segoe UI Symbol"/>
                <a:cs typeface="Segoe UI Symbol"/>
              </a:rPr>
              <a:t> </a:t>
            </a:r>
            <a:r>
              <a:rPr sz="2400" dirty="0">
                <a:latin typeface="Microsoft Sans Serif"/>
                <a:cs typeface="Microsoft Sans Serif"/>
              </a:rPr>
              <a:t>It </a:t>
            </a:r>
            <a:r>
              <a:rPr sz="2400" spc="-21" dirty="0">
                <a:latin typeface="Microsoft Sans Serif"/>
                <a:cs typeface="Microsoft Sans Serif"/>
              </a:rPr>
              <a:t>has</a:t>
            </a:r>
            <a:r>
              <a:rPr sz="2400" dirty="0">
                <a:latin typeface="Microsoft Sans Serif"/>
                <a:cs typeface="Microsoft Sans Serif"/>
              </a:rPr>
              <a:t> a </a:t>
            </a:r>
            <a:r>
              <a:rPr sz="2400" spc="-74" dirty="0">
                <a:latin typeface="Microsoft Sans Serif"/>
                <a:cs typeface="Microsoft Sans Serif"/>
              </a:rPr>
              <a:t>balloon</a:t>
            </a:r>
            <a:r>
              <a:rPr sz="2400" spc="-112" dirty="0">
                <a:latin typeface="Microsoft Sans Serif"/>
                <a:cs typeface="Microsoft Sans Serif"/>
              </a:rPr>
              <a:t> </a:t>
            </a:r>
            <a:r>
              <a:rPr sz="2400" spc="-80" dirty="0">
                <a:latin typeface="Microsoft Sans Serif"/>
                <a:cs typeface="Microsoft Sans Serif"/>
              </a:rPr>
              <a:t>payment</a:t>
            </a:r>
            <a:r>
              <a:rPr sz="2400" spc="-106" dirty="0">
                <a:latin typeface="Microsoft Sans Serif"/>
                <a:cs typeface="Microsoft Sans Serif"/>
              </a:rPr>
              <a:t> </a:t>
            </a:r>
            <a:r>
              <a:rPr sz="2400" spc="-48" dirty="0">
                <a:latin typeface="Microsoft Sans Serif"/>
                <a:cs typeface="Microsoft Sans Serif"/>
              </a:rPr>
              <a:t>or</a:t>
            </a:r>
            <a:r>
              <a:rPr sz="2400" spc="-106" dirty="0">
                <a:latin typeface="Microsoft Sans Serif"/>
                <a:cs typeface="Microsoft Sans Serif"/>
              </a:rPr>
              <a:t> </a:t>
            </a:r>
            <a:r>
              <a:rPr sz="2400" spc="-90" dirty="0">
                <a:latin typeface="Microsoft Sans Serif"/>
                <a:cs typeface="Microsoft Sans Serif"/>
              </a:rPr>
              <a:t>unequal</a:t>
            </a:r>
            <a:r>
              <a:rPr sz="2400" spc="-112" dirty="0">
                <a:latin typeface="Microsoft Sans Serif"/>
                <a:cs typeface="Microsoft Sans Serif"/>
              </a:rPr>
              <a:t> </a:t>
            </a:r>
            <a:r>
              <a:rPr sz="2400" spc="-64" dirty="0">
                <a:latin typeface="Microsoft Sans Serif"/>
                <a:cs typeface="Microsoft Sans Serif"/>
              </a:rPr>
              <a:t>payouts</a:t>
            </a:r>
            <a:r>
              <a:rPr sz="2400" spc="-43" dirty="0">
                <a:latin typeface="Microsoft Sans Serif"/>
                <a:cs typeface="Microsoft Sans Serif"/>
              </a:rPr>
              <a:t> </a:t>
            </a:r>
            <a:r>
              <a:rPr sz="2400" spc="-21" dirty="0">
                <a:latin typeface="Microsoft Sans Serif"/>
                <a:cs typeface="Microsoft Sans Serif"/>
              </a:rPr>
              <a:t>(not </a:t>
            </a:r>
            <a:r>
              <a:rPr sz="2400" spc="-11" dirty="0">
                <a:latin typeface="Microsoft Sans Serif"/>
                <a:cs typeface="Microsoft Sans Serif"/>
              </a:rPr>
              <a:t>actuarially</a:t>
            </a:r>
            <a:r>
              <a:rPr sz="2400" spc="-64" dirty="0">
                <a:latin typeface="Microsoft Sans Serif"/>
                <a:cs typeface="Microsoft Sans Serif"/>
              </a:rPr>
              <a:t> </a:t>
            </a:r>
            <a:r>
              <a:rPr sz="2400" spc="-11" dirty="0">
                <a:latin typeface="Microsoft Sans Serif"/>
                <a:cs typeface="Microsoft Sans Serif"/>
              </a:rPr>
              <a:t>sound).</a:t>
            </a:r>
            <a:endParaRPr sz="2400" dirty="0">
              <a:latin typeface="Microsoft Sans Serif"/>
              <a:cs typeface="Microsoft Sans Serif"/>
            </a:endParaRPr>
          </a:p>
          <a:p>
            <a:pPr marL="13513">
              <a:spcBef>
                <a:spcPts val="207"/>
              </a:spcBef>
            </a:pPr>
            <a:r>
              <a:rPr sz="2400" spc="112" dirty="0">
                <a:latin typeface="Segoe UI Symbol"/>
                <a:cs typeface="Segoe UI Symbol"/>
              </a:rPr>
              <a:t>❌</a:t>
            </a:r>
            <a:r>
              <a:rPr sz="2400" spc="-80" dirty="0">
                <a:latin typeface="Segoe UI Symbol"/>
                <a:cs typeface="Segoe UI Symbol"/>
              </a:rPr>
              <a:t> </a:t>
            </a:r>
            <a:r>
              <a:rPr sz="2400" dirty="0">
                <a:latin typeface="Microsoft Sans Serif"/>
                <a:cs typeface="Microsoft Sans Serif"/>
              </a:rPr>
              <a:t>It</a:t>
            </a:r>
            <a:r>
              <a:rPr sz="2400" spc="-27" dirty="0">
                <a:latin typeface="Microsoft Sans Serif"/>
                <a:cs typeface="Microsoft Sans Serif"/>
              </a:rPr>
              <a:t> </a:t>
            </a:r>
            <a:r>
              <a:rPr sz="2400" dirty="0">
                <a:latin typeface="Microsoft Sans Serif"/>
                <a:cs typeface="Microsoft Sans Serif"/>
              </a:rPr>
              <a:t>is</a:t>
            </a:r>
            <a:r>
              <a:rPr sz="2400" spc="-21" dirty="0">
                <a:latin typeface="Microsoft Sans Serif"/>
                <a:cs typeface="Microsoft Sans Serif"/>
              </a:rPr>
              <a:t> </a:t>
            </a:r>
            <a:r>
              <a:rPr sz="2400" spc="-85" dirty="0">
                <a:latin typeface="Microsoft Sans Serif"/>
                <a:cs typeface="Microsoft Sans Serif"/>
              </a:rPr>
              <a:t>assignable</a:t>
            </a:r>
            <a:r>
              <a:rPr sz="2400" spc="-53" dirty="0">
                <a:latin typeface="Microsoft Sans Serif"/>
                <a:cs typeface="Microsoft Sans Serif"/>
              </a:rPr>
              <a:t> </a:t>
            </a:r>
            <a:r>
              <a:rPr sz="2400" dirty="0">
                <a:latin typeface="Microsoft Sans Serif"/>
                <a:cs typeface="Microsoft Sans Serif"/>
              </a:rPr>
              <a:t>(can</a:t>
            </a:r>
            <a:r>
              <a:rPr sz="2400" spc="-27" dirty="0">
                <a:latin typeface="Microsoft Sans Serif"/>
                <a:cs typeface="Microsoft Sans Serif"/>
              </a:rPr>
              <a:t> </a:t>
            </a:r>
            <a:r>
              <a:rPr sz="2400" dirty="0">
                <a:latin typeface="Microsoft Sans Serif"/>
                <a:cs typeface="Microsoft Sans Serif"/>
              </a:rPr>
              <a:t>be</a:t>
            </a:r>
            <a:r>
              <a:rPr sz="2400" spc="-21" dirty="0">
                <a:latin typeface="Microsoft Sans Serif"/>
                <a:cs typeface="Microsoft Sans Serif"/>
              </a:rPr>
              <a:t> </a:t>
            </a:r>
            <a:r>
              <a:rPr sz="2400" dirty="0">
                <a:latin typeface="Microsoft Sans Serif"/>
                <a:cs typeface="Microsoft Sans Serif"/>
              </a:rPr>
              <a:t>sold</a:t>
            </a:r>
            <a:r>
              <a:rPr sz="2400" spc="-21" dirty="0">
                <a:latin typeface="Microsoft Sans Serif"/>
                <a:cs typeface="Microsoft Sans Serif"/>
              </a:rPr>
              <a:t> </a:t>
            </a:r>
            <a:r>
              <a:rPr sz="2400" dirty="0">
                <a:latin typeface="Microsoft Sans Serif"/>
                <a:cs typeface="Microsoft Sans Serif"/>
              </a:rPr>
              <a:t>or</a:t>
            </a:r>
            <a:r>
              <a:rPr sz="2400" spc="-27" dirty="0">
                <a:latin typeface="Microsoft Sans Serif"/>
                <a:cs typeface="Microsoft Sans Serif"/>
              </a:rPr>
              <a:t> </a:t>
            </a:r>
            <a:r>
              <a:rPr sz="2400" spc="-11" dirty="0">
                <a:latin typeface="Microsoft Sans Serif"/>
                <a:cs typeface="Microsoft Sans Serif"/>
              </a:rPr>
              <a:t>transferred).</a:t>
            </a:r>
            <a:endParaRPr sz="2400" dirty="0">
              <a:latin typeface="Microsoft Sans Serif"/>
              <a:cs typeface="Microsoft Sans Serif"/>
            </a:endParaRPr>
          </a:p>
          <a:p>
            <a:pPr marL="13513" marR="5405">
              <a:lnSpc>
                <a:spcPct val="83300"/>
              </a:lnSpc>
              <a:spcBef>
                <a:spcPts val="511"/>
              </a:spcBef>
            </a:pPr>
            <a:r>
              <a:rPr sz="2400" spc="112" dirty="0">
                <a:latin typeface="Segoe UI Symbol"/>
                <a:cs typeface="Segoe UI Symbol"/>
              </a:rPr>
              <a:t>❌</a:t>
            </a:r>
            <a:r>
              <a:rPr sz="2400" spc="-43" dirty="0">
                <a:latin typeface="Segoe UI Symbol"/>
                <a:cs typeface="Segoe UI Symbol"/>
              </a:rPr>
              <a:t> </a:t>
            </a:r>
            <a:r>
              <a:rPr sz="2400" spc="-11" dirty="0">
                <a:latin typeface="Microsoft Sans Serif"/>
                <a:cs typeface="Microsoft Sans Serif"/>
              </a:rPr>
              <a:t>The</a:t>
            </a:r>
            <a:r>
              <a:rPr sz="2400" dirty="0">
                <a:latin typeface="Microsoft Sans Serif"/>
                <a:cs typeface="Microsoft Sans Serif"/>
              </a:rPr>
              <a:t> </a:t>
            </a:r>
            <a:r>
              <a:rPr sz="2400" spc="-59" dirty="0">
                <a:latin typeface="Microsoft Sans Serif"/>
                <a:cs typeface="Microsoft Sans Serif"/>
              </a:rPr>
              <a:t>state</a:t>
            </a:r>
            <a:r>
              <a:rPr sz="2400" spc="-106" dirty="0">
                <a:latin typeface="Microsoft Sans Serif"/>
                <a:cs typeface="Microsoft Sans Serif"/>
              </a:rPr>
              <a:t> </a:t>
            </a:r>
            <a:r>
              <a:rPr sz="2400" spc="-43" dirty="0">
                <a:latin typeface="Microsoft Sans Serif"/>
                <a:cs typeface="Microsoft Sans Serif"/>
              </a:rPr>
              <a:t>is</a:t>
            </a:r>
            <a:r>
              <a:rPr sz="2400" spc="-112" dirty="0">
                <a:latin typeface="Microsoft Sans Serif"/>
                <a:cs typeface="Microsoft Sans Serif"/>
              </a:rPr>
              <a:t> </a:t>
            </a:r>
            <a:r>
              <a:rPr sz="2400" spc="-181" dirty="0">
                <a:latin typeface="Microsoft Sans Serif"/>
                <a:cs typeface="Microsoft Sans Serif"/>
              </a:rPr>
              <a:t>NOT</a:t>
            </a:r>
            <a:r>
              <a:rPr sz="2400" spc="-106" dirty="0">
                <a:latin typeface="Microsoft Sans Serif"/>
                <a:cs typeface="Microsoft Sans Serif"/>
              </a:rPr>
              <a:t> </a:t>
            </a:r>
            <a:r>
              <a:rPr sz="2400" spc="-112" dirty="0">
                <a:latin typeface="Microsoft Sans Serif"/>
                <a:cs typeface="Microsoft Sans Serif"/>
              </a:rPr>
              <a:t>named</a:t>
            </a:r>
            <a:r>
              <a:rPr sz="2400" spc="-106" dirty="0">
                <a:latin typeface="Microsoft Sans Serif"/>
                <a:cs typeface="Microsoft Sans Serif"/>
              </a:rPr>
              <a:t> </a:t>
            </a:r>
            <a:r>
              <a:rPr sz="2400" spc="-96" dirty="0">
                <a:latin typeface="Microsoft Sans Serif"/>
                <a:cs typeface="Microsoft Sans Serif"/>
              </a:rPr>
              <a:t>as</a:t>
            </a:r>
            <a:r>
              <a:rPr sz="2400" spc="-106" dirty="0">
                <a:latin typeface="Microsoft Sans Serif"/>
                <a:cs typeface="Microsoft Sans Serif"/>
              </a:rPr>
              <a:t> </a:t>
            </a:r>
            <a:r>
              <a:rPr sz="2400" spc="-138" dirty="0">
                <a:latin typeface="Microsoft Sans Serif"/>
                <a:cs typeface="Microsoft Sans Serif"/>
              </a:rPr>
              <a:t>a</a:t>
            </a:r>
            <a:r>
              <a:rPr sz="2400" spc="-106" dirty="0">
                <a:latin typeface="Microsoft Sans Serif"/>
                <a:cs typeface="Microsoft Sans Serif"/>
              </a:rPr>
              <a:t> </a:t>
            </a:r>
            <a:r>
              <a:rPr sz="2400" spc="-43" dirty="0">
                <a:latin typeface="Microsoft Sans Serif"/>
                <a:cs typeface="Microsoft Sans Serif"/>
              </a:rPr>
              <a:t>beneficiary </a:t>
            </a:r>
            <a:r>
              <a:rPr sz="2400" spc="-11" dirty="0">
                <a:latin typeface="Microsoft Sans Serif"/>
                <a:cs typeface="Microsoft Sans Serif"/>
              </a:rPr>
              <a:t>(violates Medicaid</a:t>
            </a:r>
            <a:r>
              <a:rPr sz="2400" spc="-53" dirty="0">
                <a:latin typeface="Microsoft Sans Serif"/>
                <a:cs typeface="Microsoft Sans Serif"/>
              </a:rPr>
              <a:t> </a:t>
            </a:r>
            <a:r>
              <a:rPr sz="2400" dirty="0">
                <a:latin typeface="Microsoft Sans Serif"/>
                <a:cs typeface="Microsoft Sans Serif"/>
              </a:rPr>
              <a:t>recovery</a:t>
            </a:r>
            <a:r>
              <a:rPr sz="2400" spc="-48" dirty="0">
                <a:latin typeface="Microsoft Sans Serif"/>
                <a:cs typeface="Microsoft Sans Serif"/>
              </a:rPr>
              <a:t> </a:t>
            </a:r>
            <a:r>
              <a:rPr sz="2400" spc="-11" dirty="0">
                <a:latin typeface="Microsoft Sans Serif"/>
                <a:cs typeface="Microsoft Sans Serif"/>
              </a:rPr>
              <a:t>rules).</a:t>
            </a:r>
            <a:endParaRPr sz="2400" dirty="0">
              <a:latin typeface="Microsoft Sans Serif"/>
              <a:cs typeface="Microsoft Sans Serif"/>
            </a:endParaRPr>
          </a:p>
        </p:txBody>
      </p:sp>
      <p:sp>
        <p:nvSpPr>
          <p:cNvPr id="5" name="object 5"/>
          <p:cNvSpPr txBox="1"/>
          <p:nvPr/>
        </p:nvSpPr>
        <p:spPr>
          <a:xfrm>
            <a:off x="6848041" y="2626544"/>
            <a:ext cx="4473439" cy="3186446"/>
          </a:xfrm>
          <a:prstGeom prst="rect">
            <a:avLst/>
          </a:prstGeom>
        </p:spPr>
        <p:txBody>
          <a:bodyPr vert="horz" wrap="square" lIns="0" tIns="35810" rIns="0" bIns="0" rtlCol="0">
            <a:spAutoFit/>
          </a:bodyPr>
          <a:lstStyle/>
          <a:p>
            <a:pPr marL="13513">
              <a:spcBef>
                <a:spcPts val="282"/>
              </a:spcBef>
            </a:pPr>
            <a:r>
              <a:rPr lang="en-US" sz="2800" spc="-59" dirty="0">
                <a:latin typeface="Microsoft Sans Serif"/>
                <a:cs typeface="Microsoft Sans Serif"/>
              </a:rPr>
              <a:t>Penalty-</a:t>
            </a:r>
            <a:r>
              <a:rPr lang="en-US" sz="2800" spc="-128" dirty="0">
                <a:latin typeface="Microsoft Sans Serif"/>
                <a:cs typeface="Microsoft Sans Serif"/>
              </a:rPr>
              <a:t>Free</a:t>
            </a:r>
            <a:r>
              <a:rPr lang="en-US" sz="2800" spc="-69" dirty="0">
                <a:latin typeface="Microsoft Sans Serif"/>
                <a:cs typeface="Microsoft Sans Serif"/>
              </a:rPr>
              <a:t> </a:t>
            </a:r>
            <a:r>
              <a:rPr lang="en-US" sz="2800" spc="-64" dirty="0">
                <a:latin typeface="Microsoft Sans Serif"/>
                <a:cs typeface="Microsoft Sans Serif"/>
              </a:rPr>
              <a:t>Annuities </a:t>
            </a:r>
            <a:r>
              <a:rPr lang="en-US" sz="2800" spc="-21" dirty="0">
                <a:latin typeface="Microsoft Sans Serif"/>
                <a:cs typeface="Microsoft Sans Serif"/>
              </a:rPr>
              <a:t>Must:</a:t>
            </a:r>
            <a:endParaRPr lang="en-US" sz="2800" dirty="0">
              <a:latin typeface="Microsoft Sans Serif"/>
              <a:cs typeface="Microsoft Sans Serif"/>
            </a:endParaRPr>
          </a:p>
          <a:p>
            <a:pPr marL="13513">
              <a:spcBef>
                <a:spcPts val="282"/>
              </a:spcBef>
            </a:pPr>
            <a:r>
              <a:rPr sz="2128" spc="431" dirty="0">
                <a:latin typeface="Segoe UI Symbol"/>
                <a:cs typeface="Segoe UI Symbol"/>
              </a:rPr>
              <a:t>✔</a:t>
            </a:r>
            <a:r>
              <a:rPr sz="2128" spc="-32" dirty="0">
                <a:latin typeface="Segoe UI Symbol"/>
                <a:cs typeface="Segoe UI Symbol"/>
              </a:rPr>
              <a:t> </a:t>
            </a:r>
            <a:r>
              <a:rPr sz="2128" spc="-69" dirty="0">
                <a:latin typeface="Microsoft Sans Serif"/>
                <a:cs typeface="Microsoft Sans Serif"/>
              </a:rPr>
              <a:t>Be</a:t>
            </a:r>
            <a:r>
              <a:rPr sz="2128" spc="16" dirty="0">
                <a:latin typeface="Microsoft Sans Serif"/>
                <a:cs typeface="Microsoft Sans Serif"/>
              </a:rPr>
              <a:t> </a:t>
            </a:r>
            <a:r>
              <a:rPr sz="2128" spc="-64" dirty="0">
                <a:latin typeface="Microsoft Sans Serif"/>
                <a:cs typeface="Microsoft Sans Serif"/>
              </a:rPr>
              <a:t>irrevocable</a:t>
            </a:r>
            <a:r>
              <a:rPr sz="2128" spc="-101" dirty="0">
                <a:latin typeface="Microsoft Sans Serif"/>
                <a:cs typeface="Microsoft Sans Serif"/>
              </a:rPr>
              <a:t> </a:t>
            </a:r>
            <a:r>
              <a:rPr sz="2128" spc="-80" dirty="0">
                <a:latin typeface="Microsoft Sans Serif"/>
                <a:cs typeface="Microsoft Sans Serif"/>
              </a:rPr>
              <a:t>&amp;</a:t>
            </a:r>
            <a:r>
              <a:rPr sz="2128" spc="-53" dirty="0">
                <a:latin typeface="Microsoft Sans Serif"/>
                <a:cs typeface="Microsoft Sans Serif"/>
              </a:rPr>
              <a:t> </a:t>
            </a:r>
            <a:r>
              <a:rPr sz="2128" spc="-32" dirty="0">
                <a:latin typeface="Microsoft Sans Serif"/>
                <a:cs typeface="Microsoft Sans Serif"/>
              </a:rPr>
              <a:t>non-</a:t>
            </a:r>
            <a:r>
              <a:rPr sz="2128" spc="-11" dirty="0">
                <a:latin typeface="Microsoft Sans Serif"/>
                <a:cs typeface="Microsoft Sans Serif"/>
              </a:rPr>
              <a:t>assignable.</a:t>
            </a:r>
            <a:endParaRPr sz="2128" dirty="0">
              <a:latin typeface="Microsoft Sans Serif"/>
              <a:cs typeface="Microsoft Sans Serif"/>
            </a:endParaRPr>
          </a:p>
          <a:p>
            <a:pPr marL="13513" marR="5405">
              <a:lnSpc>
                <a:spcPct val="83300"/>
              </a:lnSpc>
              <a:spcBef>
                <a:spcPts val="505"/>
              </a:spcBef>
            </a:pPr>
            <a:r>
              <a:rPr sz="2128" spc="431" dirty="0">
                <a:latin typeface="Segoe UI Symbol"/>
                <a:cs typeface="Segoe UI Symbol"/>
              </a:rPr>
              <a:t>✔</a:t>
            </a:r>
            <a:r>
              <a:rPr sz="2128" spc="-53" dirty="0">
                <a:latin typeface="Segoe UI Symbol"/>
                <a:cs typeface="Segoe UI Symbol"/>
              </a:rPr>
              <a:t> </a:t>
            </a:r>
            <a:r>
              <a:rPr sz="2128" spc="-69" dirty="0">
                <a:latin typeface="Microsoft Sans Serif"/>
                <a:cs typeface="Microsoft Sans Serif"/>
              </a:rPr>
              <a:t>Be</a:t>
            </a:r>
            <a:r>
              <a:rPr sz="2128" spc="-5" dirty="0">
                <a:latin typeface="Microsoft Sans Serif"/>
                <a:cs typeface="Microsoft Sans Serif"/>
              </a:rPr>
              <a:t> </a:t>
            </a:r>
            <a:r>
              <a:rPr sz="2128" spc="-53" dirty="0">
                <a:latin typeface="Microsoft Sans Serif"/>
                <a:cs typeface="Microsoft Sans Serif"/>
              </a:rPr>
              <a:t>actuarially</a:t>
            </a:r>
            <a:r>
              <a:rPr sz="2128" spc="-117" dirty="0">
                <a:latin typeface="Microsoft Sans Serif"/>
                <a:cs typeface="Microsoft Sans Serif"/>
              </a:rPr>
              <a:t> </a:t>
            </a:r>
            <a:r>
              <a:rPr sz="2128" spc="-85" dirty="0">
                <a:latin typeface="Microsoft Sans Serif"/>
                <a:cs typeface="Microsoft Sans Serif"/>
              </a:rPr>
              <a:t>sound</a:t>
            </a:r>
            <a:r>
              <a:rPr sz="2128" spc="-48" dirty="0">
                <a:latin typeface="Microsoft Sans Serif"/>
                <a:cs typeface="Microsoft Sans Serif"/>
              </a:rPr>
              <a:t> </a:t>
            </a:r>
            <a:r>
              <a:rPr sz="2128" spc="-21" dirty="0">
                <a:latin typeface="Microsoft Sans Serif"/>
                <a:cs typeface="Microsoft Sans Serif"/>
              </a:rPr>
              <a:t>(payments</a:t>
            </a:r>
            <a:r>
              <a:rPr sz="2128" spc="-5" dirty="0">
                <a:latin typeface="Microsoft Sans Serif"/>
                <a:cs typeface="Microsoft Sans Serif"/>
              </a:rPr>
              <a:t> </a:t>
            </a:r>
            <a:r>
              <a:rPr sz="2128" dirty="0">
                <a:latin typeface="Microsoft Sans Serif"/>
                <a:cs typeface="Microsoft Sans Serif"/>
              </a:rPr>
              <a:t>must</a:t>
            </a:r>
            <a:r>
              <a:rPr sz="2128" spc="-11" dirty="0">
                <a:latin typeface="Microsoft Sans Serif"/>
                <a:cs typeface="Microsoft Sans Serif"/>
              </a:rPr>
              <a:t> </a:t>
            </a:r>
            <a:r>
              <a:rPr sz="2128" dirty="0">
                <a:latin typeface="Microsoft Sans Serif"/>
                <a:cs typeface="Microsoft Sans Serif"/>
              </a:rPr>
              <a:t>be</a:t>
            </a:r>
            <a:r>
              <a:rPr sz="2128" spc="-5" dirty="0">
                <a:latin typeface="Microsoft Sans Serif"/>
                <a:cs typeface="Microsoft Sans Serif"/>
              </a:rPr>
              <a:t> </a:t>
            </a:r>
            <a:r>
              <a:rPr sz="2128" spc="-21" dirty="0">
                <a:latin typeface="Microsoft Sans Serif"/>
                <a:cs typeface="Microsoft Sans Serif"/>
              </a:rPr>
              <a:t>made </a:t>
            </a:r>
            <a:r>
              <a:rPr sz="2128" dirty="0">
                <a:latin typeface="Microsoft Sans Serif"/>
                <a:cs typeface="Microsoft Sans Serif"/>
              </a:rPr>
              <a:t>within</a:t>
            </a:r>
            <a:r>
              <a:rPr sz="2128" spc="-37" dirty="0">
                <a:latin typeface="Microsoft Sans Serif"/>
                <a:cs typeface="Microsoft Sans Serif"/>
              </a:rPr>
              <a:t> </a:t>
            </a:r>
            <a:r>
              <a:rPr sz="2128" dirty="0">
                <a:latin typeface="Microsoft Sans Serif"/>
                <a:cs typeface="Microsoft Sans Serif"/>
              </a:rPr>
              <a:t>the</a:t>
            </a:r>
            <a:r>
              <a:rPr sz="2128" spc="-37" dirty="0">
                <a:latin typeface="Microsoft Sans Serif"/>
                <a:cs typeface="Microsoft Sans Serif"/>
              </a:rPr>
              <a:t> </a:t>
            </a:r>
            <a:r>
              <a:rPr sz="2128" spc="-21" dirty="0">
                <a:latin typeface="Microsoft Sans Serif"/>
                <a:cs typeface="Microsoft Sans Serif"/>
              </a:rPr>
              <a:t>applicantʼs</a:t>
            </a:r>
            <a:r>
              <a:rPr sz="2128" spc="-32" dirty="0">
                <a:latin typeface="Microsoft Sans Serif"/>
                <a:cs typeface="Microsoft Sans Serif"/>
              </a:rPr>
              <a:t> </a:t>
            </a:r>
            <a:r>
              <a:rPr sz="2128" dirty="0">
                <a:latin typeface="Microsoft Sans Serif"/>
                <a:cs typeface="Microsoft Sans Serif"/>
              </a:rPr>
              <a:t>life</a:t>
            </a:r>
            <a:r>
              <a:rPr sz="2128" spc="-37" dirty="0">
                <a:latin typeface="Microsoft Sans Serif"/>
                <a:cs typeface="Microsoft Sans Serif"/>
              </a:rPr>
              <a:t> </a:t>
            </a:r>
            <a:r>
              <a:rPr sz="2128" spc="-11" dirty="0">
                <a:latin typeface="Microsoft Sans Serif"/>
                <a:cs typeface="Microsoft Sans Serif"/>
              </a:rPr>
              <a:t>expectancy).</a:t>
            </a:r>
            <a:endParaRPr sz="2128" dirty="0">
              <a:latin typeface="Microsoft Sans Serif"/>
              <a:cs typeface="Microsoft Sans Serif"/>
            </a:endParaRPr>
          </a:p>
          <a:p>
            <a:pPr marL="13513" marR="336469">
              <a:lnSpc>
                <a:spcPct val="78900"/>
              </a:lnSpc>
              <a:spcBef>
                <a:spcPts val="622"/>
              </a:spcBef>
            </a:pPr>
            <a:r>
              <a:rPr sz="2128" spc="431" dirty="0">
                <a:latin typeface="Segoe UI Symbol"/>
                <a:cs typeface="Segoe UI Symbol"/>
              </a:rPr>
              <a:t>✔</a:t>
            </a:r>
            <a:r>
              <a:rPr sz="2128" spc="-53" dirty="0">
                <a:latin typeface="Segoe UI Symbol"/>
                <a:cs typeface="Segoe UI Symbol"/>
              </a:rPr>
              <a:t> </a:t>
            </a:r>
            <a:r>
              <a:rPr sz="2128" spc="-37" dirty="0">
                <a:latin typeface="Microsoft Sans Serif"/>
                <a:cs typeface="Microsoft Sans Serif"/>
              </a:rPr>
              <a:t>Have</a:t>
            </a:r>
            <a:r>
              <a:rPr sz="2128" spc="-5" dirty="0">
                <a:latin typeface="Microsoft Sans Serif"/>
                <a:cs typeface="Microsoft Sans Serif"/>
              </a:rPr>
              <a:t> </a:t>
            </a:r>
            <a:r>
              <a:rPr sz="2128" spc="-90" dirty="0">
                <a:latin typeface="Microsoft Sans Serif"/>
                <a:cs typeface="Microsoft Sans Serif"/>
              </a:rPr>
              <a:t>equal</a:t>
            </a:r>
            <a:r>
              <a:rPr sz="2128" spc="-117" dirty="0">
                <a:latin typeface="Microsoft Sans Serif"/>
                <a:cs typeface="Microsoft Sans Serif"/>
              </a:rPr>
              <a:t> </a:t>
            </a:r>
            <a:r>
              <a:rPr sz="2128" spc="-53" dirty="0">
                <a:latin typeface="Microsoft Sans Serif"/>
                <a:cs typeface="Microsoft Sans Serif"/>
              </a:rPr>
              <a:t>monthly</a:t>
            </a:r>
            <a:r>
              <a:rPr sz="2128" spc="-112" dirty="0">
                <a:latin typeface="Microsoft Sans Serif"/>
                <a:cs typeface="Microsoft Sans Serif"/>
              </a:rPr>
              <a:t> </a:t>
            </a:r>
            <a:r>
              <a:rPr sz="2128" spc="-74" dirty="0">
                <a:latin typeface="Microsoft Sans Serif"/>
                <a:cs typeface="Microsoft Sans Serif"/>
              </a:rPr>
              <a:t>payments</a:t>
            </a:r>
            <a:r>
              <a:rPr sz="2128" spc="-48" dirty="0">
                <a:latin typeface="Microsoft Sans Serif"/>
                <a:cs typeface="Microsoft Sans Serif"/>
              </a:rPr>
              <a:t> </a:t>
            </a:r>
            <a:r>
              <a:rPr sz="2128" dirty="0">
                <a:latin typeface="Microsoft Sans Serif"/>
                <a:cs typeface="Microsoft Sans Serif"/>
              </a:rPr>
              <a:t>(no</a:t>
            </a:r>
            <a:r>
              <a:rPr sz="2128" spc="-11" dirty="0">
                <a:latin typeface="Microsoft Sans Serif"/>
                <a:cs typeface="Microsoft Sans Serif"/>
              </a:rPr>
              <a:t> balloon payments).</a:t>
            </a:r>
            <a:endParaRPr sz="2128" dirty="0">
              <a:latin typeface="Microsoft Sans Serif"/>
              <a:cs typeface="Microsoft Sans Serif"/>
            </a:endParaRPr>
          </a:p>
          <a:p>
            <a:pPr marL="13513" marR="113508">
              <a:lnSpc>
                <a:spcPct val="83300"/>
              </a:lnSpc>
              <a:spcBef>
                <a:spcPts val="542"/>
              </a:spcBef>
            </a:pPr>
            <a:r>
              <a:rPr sz="2128" spc="431" dirty="0">
                <a:latin typeface="Segoe UI Symbol"/>
                <a:cs typeface="Segoe UI Symbol"/>
              </a:rPr>
              <a:t>✔</a:t>
            </a:r>
            <a:r>
              <a:rPr sz="2128" spc="-32" dirty="0">
                <a:latin typeface="Segoe UI Symbol"/>
                <a:cs typeface="Segoe UI Symbol"/>
              </a:rPr>
              <a:t> </a:t>
            </a:r>
            <a:r>
              <a:rPr sz="2128" spc="-48" dirty="0">
                <a:latin typeface="Microsoft Sans Serif"/>
                <a:cs typeface="Microsoft Sans Serif"/>
              </a:rPr>
              <a:t>Name</a:t>
            </a:r>
            <a:r>
              <a:rPr sz="2128" spc="11" dirty="0">
                <a:latin typeface="Microsoft Sans Serif"/>
                <a:cs typeface="Microsoft Sans Serif"/>
              </a:rPr>
              <a:t> </a:t>
            </a:r>
            <a:r>
              <a:rPr sz="2128" spc="-59" dirty="0">
                <a:latin typeface="Microsoft Sans Serif"/>
                <a:cs typeface="Microsoft Sans Serif"/>
              </a:rPr>
              <a:t>the</a:t>
            </a:r>
            <a:r>
              <a:rPr sz="2128" spc="-101" dirty="0">
                <a:latin typeface="Microsoft Sans Serif"/>
                <a:cs typeface="Microsoft Sans Serif"/>
              </a:rPr>
              <a:t> </a:t>
            </a:r>
            <a:r>
              <a:rPr sz="2128" spc="-59" dirty="0">
                <a:latin typeface="Microsoft Sans Serif"/>
                <a:cs typeface="Microsoft Sans Serif"/>
              </a:rPr>
              <a:t>state</a:t>
            </a:r>
            <a:r>
              <a:rPr sz="2128" spc="-101" dirty="0">
                <a:latin typeface="Microsoft Sans Serif"/>
                <a:cs typeface="Microsoft Sans Serif"/>
              </a:rPr>
              <a:t> </a:t>
            </a:r>
            <a:r>
              <a:rPr sz="2128" spc="-96" dirty="0">
                <a:latin typeface="Microsoft Sans Serif"/>
                <a:cs typeface="Microsoft Sans Serif"/>
              </a:rPr>
              <a:t>as </a:t>
            </a:r>
            <a:r>
              <a:rPr sz="2128" spc="-59" dirty="0">
                <a:latin typeface="Microsoft Sans Serif"/>
                <a:cs typeface="Microsoft Sans Serif"/>
              </a:rPr>
              <a:t>the</a:t>
            </a:r>
            <a:r>
              <a:rPr sz="2128" spc="-101" dirty="0">
                <a:latin typeface="Microsoft Sans Serif"/>
                <a:cs typeface="Microsoft Sans Serif"/>
              </a:rPr>
              <a:t> </a:t>
            </a:r>
            <a:r>
              <a:rPr sz="2128" spc="-80" dirty="0">
                <a:latin typeface="Microsoft Sans Serif"/>
                <a:cs typeface="Microsoft Sans Serif"/>
              </a:rPr>
              <a:t>remainder</a:t>
            </a:r>
            <a:r>
              <a:rPr sz="2128" spc="-101" dirty="0">
                <a:latin typeface="Microsoft Sans Serif"/>
                <a:cs typeface="Microsoft Sans Serif"/>
              </a:rPr>
              <a:t> </a:t>
            </a:r>
            <a:r>
              <a:rPr sz="2128" spc="-11" dirty="0">
                <a:latin typeface="Microsoft Sans Serif"/>
                <a:cs typeface="Microsoft Sans Serif"/>
              </a:rPr>
              <a:t>beneficiary </a:t>
            </a:r>
            <a:r>
              <a:rPr sz="2128" dirty="0">
                <a:latin typeface="Microsoft Sans Serif"/>
                <a:cs typeface="Microsoft Sans Serif"/>
              </a:rPr>
              <a:t>(after</a:t>
            </a:r>
            <a:r>
              <a:rPr sz="2128" spc="-27" dirty="0">
                <a:latin typeface="Microsoft Sans Serif"/>
                <a:cs typeface="Microsoft Sans Serif"/>
              </a:rPr>
              <a:t> </a:t>
            </a:r>
            <a:r>
              <a:rPr sz="2128" dirty="0">
                <a:latin typeface="Microsoft Sans Serif"/>
                <a:cs typeface="Microsoft Sans Serif"/>
              </a:rPr>
              <a:t>the</a:t>
            </a:r>
            <a:r>
              <a:rPr sz="2128" spc="-27" dirty="0">
                <a:latin typeface="Microsoft Sans Serif"/>
                <a:cs typeface="Microsoft Sans Serif"/>
              </a:rPr>
              <a:t> </a:t>
            </a:r>
            <a:r>
              <a:rPr sz="2128" spc="-21" dirty="0">
                <a:latin typeface="Microsoft Sans Serif"/>
                <a:cs typeface="Microsoft Sans Serif"/>
              </a:rPr>
              <a:t>spouse</a:t>
            </a:r>
            <a:r>
              <a:rPr sz="2128" spc="-27" dirty="0">
                <a:latin typeface="Microsoft Sans Serif"/>
                <a:cs typeface="Microsoft Sans Serif"/>
              </a:rPr>
              <a:t> </a:t>
            </a:r>
            <a:r>
              <a:rPr sz="2128" dirty="0">
                <a:latin typeface="Microsoft Sans Serif"/>
                <a:cs typeface="Microsoft Sans Serif"/>
              </a:rPr>
              <a:t>or</a:t>
            </a:r>
            <a:r>
              <a:rPr sz="2128" spc="-27" dirty="0">
                <a:latin typeface="Microsoft Sans Serif"/>
                <a:cs typeface="Microsoft Sans Serif"/>
              </a:rPr>
              <a:t> </a:t>
            </a:r>
            <a:r>
              <a:rPr sz="2128" spc="-21" dirty="0">
                <a:latin typeface="Microsoft Sans Serif"/>
                <a:cs typeface="Microsoft Sans Serif"/>
              </a:rPr>
              <a:t>disabled</a:t>
            </a:r>
            <a:r>
              <a:rPr sz="2128" spc="-27" dirty="0">
                <a:latin typeface="Microsoft Sans Serif"/>
                <a:cs typeface="Microsoft Sans Serif"/>
              </a:rPr>
              <a:t> </a:t>
            </a:r>
            <a:r>
              <a:rPr sz="2128" dirty="0">
                <a:latin typeface="Microsoft Sans Serif"/>
                <a:cs typeface="Microsoft Sans Serif"/>
              </a:rPr>
              <a:t>child,</a:t>
            </a:r>
            <a:r>
              <a:rPr sz="2128" spc="-27" dirty="0">
                <a:latin typeface="Microsoft Sans Serif"/>
                <a:cs typeface="Microsoft Sans Serif"/>
              </a:rPr>
              <a:t> </a:t>
            </a:r>
            <a:r>
              <a:rPr sz="2128" dirty="0">
                <a:latin typeface="Microsoft Sans Serif"/>
                <a:cs typeface="Microsoft Sans Serif"/>
              </a:rPr>
              <a:t>if</a:t>
            </a:r>
            <a:r>
              <a:rPr sz="2128" spc="-27" dirty="0">
                <a:latin typeface="Microsoft Sans Serif"/>
                <a:cs typeface="Microsoft Sans Serif"/>
              </a:rPr>
              <a:t> </a:t>
            </a:r>
            <a:r>
              <a:rPr sz="2128" spc="-11" dirty="0">
                <a:latin typeface="Microsoft Sans Serif"/>
                <a:cs typeface="Microsoft Sans Serif"/>
              </a:rPr>
              <a:t>applicable).</a:t>
            </a:r>
            <a:endParaRPr sz="2128"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0D84-7254-73AF-04B0-275039840A13}"/>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23D731B0-9689-118A-90F4-E96107CE6F7F}"/>
              </a:ext>
            </a:extLst>
          </p:cNvPr>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37</a:t>
            </a:fld>
            <a:endParaRPr spc="-27" dirty="0"/>
          </a:p>
        </p:txBody>
      </p:sp>
      <p:sp>
        <p:nvSpPr>
          <p:cNvPr id="2" name="object 2">
            <a:extLst>
              <a:ext uri="{FF2B5EF4-FFF2-40B4-BE49-F238E27FC236}">
                <a16:creationId xmlns:a16="http://schemas.microsoft.com/office/drawing/2014/main" id="{3084CB93-AE5E-5DD1-004B-AFC7C0E1F7E5}"/>
              </a:ext>
            </a:extLst>
          </p:cNvPr>
          <p:cNvSpPr txBox="1">
            <a:spLocks noGrp="1"/>
          </p:cNvSpPr>
          <p:nvPr>
            <p:ph type="title"/>
          </p:nvPr>
        </p:nvSpPr>
        <p:spPr>
          <a:xfrm>
            <a:off x="729288" y="454828"/>
            <a:ext cx="10583754" cy="1357925"/>
          </a:xfrm>
          <a:prstGeom prst="rect">
            <a:avLst/>
          </a:prstGeom>
        </p:spPr>
        <p:txBody>
          <a:bodyPr vert="horz" wrap="square" lIns="0" tIns="167565" rIns="0" bIns="0" rtlCol="0" anchor="ctr">
            <a:spAutoFit/>
          </a:bodyPr>
          <a:lstStyle/>
          <a:p>
            <a:pPr marL="13513" marR="5405">
              <a:lnSpc>
                <a:spcPct val="79200"/>
              </a:lnSpc>
              <a:spcBef>
                <a:spcPts val="1319"/>
              </a:spcBef>
            </a:pPr>
            <a:r>
              <a:rPr sz="4788" spc="64" dirty="0"/>
              <a:t>Medicaid</a:t>
            </a:r>
            <a:r>
              <a:rPr sz="4575" spc="64" dirty="0"/>
              <a:t>-</a:t>
            </a:r>
            <a:r>
              <a:rPr sz="4788" dirty="0"/>
              <a:t>Compliant</a:t>
            </a:r>
            <a:r>
              <a:rPr sz="4788" spc="-420" dirty="0"/>
              <a:t> </a:t>
            </a:r>
            <a:r>
              <a:rPr sz="4788" spc="74" dirty="0"/>
              <a:t>Annuities</a:t>
            </a:r>
            <a:r>
              <a:rPr sz="4788" spc="-420" dirty="0"/>
              <a:t> </a:t>
            </a:r>
            <a:r>
              <a:rPr sz="4788" spc="144" dirty="0"/>
              <a:t>for </a:t>
            </a:r>
            <a:r>
              <a:rPr sz="4788" dirty="0"/>
              <a:t>Married</a:t>
            </a:r>
            <a:r>
              <a:rPr sz="4788" spc="-213" dirty="0"/>
              <a:t> </a:t>
            </a:r>
            <a:r>
              <a:rPr sz="4788" spc="-11" dirty="0"/>
              <a:t>Couples</a:t>
            </a:r>
            <a:endParaRPr sz="4788" dirty="0"/>
          </a:p>
        </p:txBody>
      </p:sp>
      <p:sp>
        <p:nvSpPr>
          <p:cNvPr id="3" name="object 3">
            <a:extLst>
              <a:ext uri="{FF2B5EF4-FFF2-40B4-BE49-F238E27FC236}">
                <a16:creationId xmlns:a16="http://schemas.microsoft.com/office/drawing/2014/main" id="{5EE7CEAD-5C6B-FC10-2364-B80C0518B8A1}"/>
              </a:ext>
            </a:extLst>
          </p:cNvPr>
          <p:cNvSpPr txBox="1"/>
          <p:nvPr/>
        </p:nvSpPr>
        <p:spPr>
          <a:xfrm>
            <a:off x="1103133" y="1906539"/>
            <a:ext cx="8434327" cy="1069739"/>
          </a:xfrm>
          <a:prstGeom prst="rect">
            <a:avLst/>
          </a:prstGeom>
        </p:spPr>
        <p:txBody>
          <a:bodyPr vert="horz" wrap="square" lIns="0" tIns="119593" rIns="0" bIns="0" rtlCol="0">
            <a:spAutoFit/>
          </a:bodyPr>
          <a:lstStyle/>
          <a:p>
            <a:pPr marL="13513" marR="5405">
              <a:lnSpc>
                <a:spcPts val="3671"/>
              </a:lnSpc>
              <a:spcBef>
                <a:spcPts val="942"/>
              </a:spcBef>
            </a:pPr>
            <a:r>
              <a:rPr sz="3777" spc="-43" dirty="0">
                <a:latin typeface="Microsoft Sans Serif"/>
                <a:cs typeface="Microsoft Sans Serif"/>
              </a:rPr>
              <a:t>Protecting</a:t>
            </a:r>
            <a:r>
              <a:rPr sz="3777" spc="-154" dirty="0">
                <a:latin typeface="Microsoft Sans Serif"/>
                <a:cs typeface="Microsoft Sans Serif"/>
              </a:rPr>
              <a:t> </a:t>
            </a:r>
            <a:r>
              <a:rPr sz="3777" spc="-138" dirty="0">
                <a:latin typeface="Microsoft Sans Serif"/>
                <a:cs typeface="Microsoft Sans Serif"/>
              </a:rPr>
              <a:t>Excess</a:t>
            </a:r>
            <a:r>
              <a:rPr sz="3777" spc="-149" dirty="0">
                <a:latin typeface="Microsoft Sans Serif"/>
                <a:cs typeface="Microsoft Sans Serif"/>
              </a:rPr>
              <a:t> </a:t>
            </a:r>
            <a:r>
              <a:rPr sz="3777" spc="-53" dirty="0">
                <a:latin typeface="Microsoft Sans Serif"/>
                <a:cs typeface="Microsoft Sans Serif"/>
              </a:rPr>
              <a:t>Assets</a:t>
            </a:r>
            <a:r>
              <a:rPr sz="3777" spc="-149" dirty="0">
                <a:latin typeface="Microsoft Sans Serif"/>
                <a:cs typeface="Microsoft Sans Serif"/>
              </a:rPr>
              <a:t> </a:t>
            </a:r>
            <a:r>
              <a:rPr sz="3777" spc="-74" dirty="0">
                <a:latin typeface="Microsoft Sans Serif"/>
                <a:cs typeface="Microsoft Sans Serif"/>
              </a:rPr>
              <a:t>While</a:t>
            </a:r>
            <a:r>
              <a:rPr sz="3777" spc="-154" dirty="0">
                <a:latin typeface="Microsoft Sans Serif"/>
                <a:cs typeface="Microsoft Sans Serif"/>
              </a:rPr>
              <a:t> </a:t>
            </a:r>
            <a:r>
              <a:rPr sz="3777" spc="-43" dirty="0">
                <a:latin typeface="Microsoft Sans Serif"/>
                <a:cs typeface="Microsoft Sans Serif"/>
              </a:rPr>
              <a:t>Ensuring </a:t>
            </a:r>
            <a:r>
              <a:rPr sz="3777" spc="-37" dirty="0">
                <a:latin typeface="Microsoft Sans Serif"/>
                <a:cs typeface="Microsoft Sans Serif"/>
              </a:rPr>
              <a:t>Medicaid</a:t>
            </a:r>
            <a:r>
              <a:rPr sz="3777" spc="-197" dirty="0">
                <a:latin typeface="Microsoft Sans Serif"/>
                <a:cs typeface="Microsoft Sans Serif"/>
              </a:rPr>
              <a:t> </a:t>
            </a:r>
            <a:r>
              <a:rPr sz="3777" spc="-11" dirty="0">
                <a:latin typeface="Microsoft Sans Serif"/>
                <a:cs typeface="Microsoft Sans Serif"/>
              </a:rPr>
              <a:t>Eligibility</a:t>
            </a:r>
            <a:endParaRPr sz="3777" dirty="0">
              <a:latin typeface="Microsoft Sans Serif"/>
              <a:cs typeface="Microsoft Sans Serif"/>
            </a:endParaRPr>
          </a:p>
        </p:txBody>
      </p:sp>
      <p:sp>
        <p:nvSpPr>
          <p:cNvPr id="4" name="object 4">
            <a:extLst>
              <a:ext uri="{FF2B5EF4-FFF2-40B4-BE49-F238E27FC236}">
                <a16:creationId xmlns:a16="http://schemas.microsoft.com/office/drawing/2014/main" id="{84200428-E3BB-4E64-AF3C-EDE2E6D1A7A7}"/>
              </a:ext>
            </a:extLst>
          </p:cNvPr>
          <p:cNvSpPr txBox="1"/>
          <p:nvPr/>
        </p:nvSpPr>
        <p:spPr>
          <a:xfrm>
            <a:off x="778476" y="3115890"/>
            <a:ext cx="4864923" cy="2779543"/>
          </a:xfrm>
          <a:prstGeom prst="rect">
            <a:avLst/>
          </a:prstGeom>
        </p:spPr>
        <p:txBody>
          <a:bodyPr vert="horz" wrap="square" lIns="0" tIns="110808" rIns="0" bIns="0" rtlCol="0">
            <a:spAutoFit/>
          </a:bodyPr>
          <a:lstStyle/>
          <a:p>
            <a:pPr marL="13513" marR="266202">
              <a:lnSpc>
                <a:spcPct val="75500"/>
              </a:lnSpc>
              <a:spcBef>
                <a:spcPts val="871"/>
              </a:spcBef>
            </a:pPr>
            <a:r>
              <a:rPr sz="2554" b="1" spc="-160" dirty="0">
                <a:latin typeface="Microsoft Sans Serif"/>
                <a:cs typeface="Microsoft Sans Serif"/>
              </a:rPr>
              <a:t>Key </a:t>
            </a:r>
            <a:r>
              <a:rPr sz="2554" b="1" spc="-165" dirty="0">
                <a:latin typeface="Microsoft Sans Serif"/>
                <a:cs typeface="Microsoft Sans Serif"/>
              </a:rPr>
              <a:t>Rules</a:t>
            </a:r>
            <a:r>
              <a:rPr sz="2554" b="1" spc="-160" dirty="0">
                <a:latin typeface="Microsoft Sans Serif"/>
                <a:cs typeface="Microsoft Sans Serif"/>
              </a:rPr>
              <a:t> </a:t>
            </a:r>
            <a:r>
              <a:rPr sz="2554" b="1" dirty="0">
                <a:latin typeface="Microsoft Sans Serif"/>
                <a:cs typeface="Microsoft Sans Serif"/>
              </a:rPr>
              <a:t>for</a:t>
            </a:r>
            <a:r>
              <a:rPr sz="2554" b="1" spc="-165" dirty="0">
                <a:latin typeface="Microsoft Sans Serif"/>
                <a:cs typeface="Microsoft Sans Serif"/>
              </a:rPr>
              <a:t> </a:t>
            </a:r>
            <a:r>
              <a:rPr sz="2554" b="1" spc="-112" dirty="0">
                <a:latin typeface="Microsoft Sans Serif"/>
                <a:cs typeface="Microsoft Sans Serif"/>
              </a:rPr>
              <a:t>Using</a:t>
            </a:r>
            <a:r>
              <a:rPr sz="2554" b="1" spc="-160" dirty="0">
                <a:latin typeface="Microsoft Sans Serif"/>
                <a:cs typeface="Microsoft Sans Serif"/>
              </a:rPr>
              <a:t> </a:t>
            </a:r>
            <a:r>
              <a:rPr sz="2554" b="1" spc="-53" dirty="0">
                <a:latin typeface="Microsoft Sans Serif"/>
                <a:cs typeface="Microsoft Sans Serif"/>
              </a:rPr>
              <a:t>a Medicaid</a:t>
            </a:r>
            <a:r>
              <a:rPr sz="2341" b="1" spc="-53" dirty="0">
                <a:latin typeface="Microsoft Sans Serif"/>
                <a:cs typeface="Microsoft Sans Serif"/>
              </a:rPr>
              <a:t>-</a:t>
            </a:r>
            <a:r>
              <a:rPr sz="2554" b="1" spc="-106" dirty="0">
                <a:latin typeface="Microsoft Sans Serif"/>
                <a:cs typeface="Microsoft Sans Serif"/>
              </a:rPr>
              <a:t>Compliant</a:t>
            </a:r>
            <a:r>
              <a:rPr sz="2554" b="1" spc="-37" dirty="0">
                <a:latin typeface="Microsoft Sans Serif"/>
                <a:cs typeface="Microsoft Sans Serif"/>
              </a:rPr>
              <a:t> </a:t>
            </a:r>
            <a:r>
              <a:rPr sz="2554" b="1" spc="-21" dirty="0">
                <a:latin typeface="Microsoft Sans Serif"/>
                <a:cs typeface="Microsoft Sans Serif"/>
              </a:rPr>
              <a:t>Annuity</a:t>
            </a:r>
            <a:r>
              <a:rPr sz="2341" b="1" spc="-21" dirty="0">
                <a:latin typeface="Microsoft Sans Serif"/>
                <a:cs typeface="Microsoft Sans Serif"/>
              </a:rPr>
              <a:t>:</a:t>
            </a:r>
            <a:endParaRPr sz="2341" b="1" dirty="0">
              <a:latin typeface="Microsoft Sans Serif"/>
              <a:cs typeface="Microsoft Sans Serif"/>
            </a:endParaRPr>
          </a:p>
          <a:p>
            <a:pPr marL="13513" marR="212827">
              <a:lnSpc>
                <a:spcPct val="78100"/>
              </a:lnSpc>
              <a:spcBef>
                <a:spcPts val="638"/>
              </a:spcBef>
            </a:pPr>
            <a:r>
              <a:rPr sz="2554" spc="612" dirty="0">
                <a:latin typeface="Segoe UI Symbol"/>
                <a:cs typeface="Segoe UI Symbol"/>
              </a:rPr>
              <a:t>✔</a:t>
            </a:r>
            <a:r>
              <a:rPr sz="2554" spc="-69" dirty="0">
                <a:latin typeface="Segoe UI Symbol"/>
                <a:cs typeface="Segoe UI Symbol"/>
              </a:rPr>
              <a:t> </a:t>
            </a:r>
            <a:r>
              <a:rPr sz="2554" spc="-138" dirty="0">
                <a:latin typeface="Microsoft Sans Serif"/>
                <a:cs typeface="Microsoft Sans Serif"/>
              </a:rPr>
              <a:t>Must</a:t>
            </a:r>
            <a:r>
              <a:rPr sz="2554" spc="-48" dirty="0">
                <a:latin typeface="Microsoft Sans Serif"/>
                <a:cs typeface="Microsoft Sans Serif"/>
              </a:rPr>
              <a:t> </a:t>
            </a:r>
            <a:r>
              <a:rPr sz="2554" spc="-154" dirty="0">
                <a:latin typeface="Microsoft Sans Serif"/>
                <a:cs typeface="Microsoft Sans Serif"/>
              </a:rPr>
              <a:t>be</a:t>
            </a:r>
            <a:r>
              <a:rPr sz="2554" spc="-48" dirty="0">
                <a:latin typeface="Microsoft Sans Serif"/>
                <a:cs typeface="Microsoft Sans Serif"/>
              </a:rPr>
              <a:t> </a:t>
            </a:r>
            <a:r>
              <a:rPr sz="2554" spc="-80" dirty="0">
                <a:latin typeface="Microsoft Sans Serif"/>
                <a:cs typeface="Microsoft Sans Serif"/>
              </a:rPr>
              <a:t>irrevocable</a:t>
            </a:r>
            <a:r>
              <a:rPr sz="2554" spc="-149" dirty="0">
                <a:latin typeface="Microsoft Sans Serif"/>
                <a:cs typeface="Microsoft Sans Serif"/>
              </a:rPr>
              <a:t> </a:t>
            </a:r>
            <a:r>
              <a:rPr sz="2341" spc="-133" dirty="0">
                <a:latin typeface="Microsoft Sans Serif"/>
                <a:cs typeface="Microsoft Sans Serif"/>
              </a:rPr>
              <a:t>&amp;</a:t>
            </a:r>
            <a:r>
              <a:rPr sz="2341" spc="-90" dirty="0">
                <a:latin typeface="Microsoft Sans Serif"/>
                <a:cs typeface="Microsoft Sans Serif"/>
              </a:rPr>
              <a:t> </a:t>
            </a:r>
            <a:r>
              <a:rPr sz="2554" spc="-21" dirty="0">
                <a:latin typeface="Microsoft Sans Serif"/>
                <a:cs typeface="Microsoft Sans Serif"/>
              </a:rPr>
              <a:t>non</a:t>
            </a:r>
            <a:r>
              <a:rPr sz="2341" spc="-21" dirty="0">
                <a:latin typeface="Microsoft Sans Serif"/>
                <a:cs typeface="Microsoft Sans Serif"/>
              </a:rPr>
              <a:t>- </a:t>
            </a:r>
            <a:r>
              <a:rPr sz="2554" spc="-11" dirty="0">
                <a:latin typeface="Microsoft Sans Serif"/>
                <a:cs typeface="Microsoft Sans Serif"/>
              </a:rPr>
              <a:t>assignable</a:t>
            </a:r>
            <a:r>
              <a:rPr sz="2341" spc="-11" dirty="0">
                <a:latin typeface="Microsoft Sans Serif"/>
                <a:cs typeface="Microsoft Sans Serif"/>
              </a:rPr>
              <a:t>.</a:t>
            </a:r>
            <a:endParaRPr sz="2341" dirty="0">
              <a:latin typeface="Microsoft Sans Serif"/>
              <a:cs typeface="Microsoft Sans Serif"/>
            </a:endParaRPr>
          </a:p>
          <a:p>
            <a:pPr marL="13513" marR="28377">
              <a:lnSpc>
                <a:spcPct val="78100"/>
              </a:lnSpc>
              <a:spcBef>
                <a:spcPts val="564"/>
              </a:spcBef>
            </a:pPr>
            <a:r>
              <a:rPr sz="2554" spc="612" dirty="0">
                <a:latin typeface="Segoe UI Symbol"/>
                <a:cs typeface="Segoe UI Symbol"/>
              </a:rPr>
              <a:t>✔</a:t>
            </a:r>
            <a:r>
              <a:rPr sz="2554" spc="-74" dirty="0">
                <a:latin typeface="Segoe UI Symbol"/>
                <a:cs typeface="Segoe UI Symbol"/>
              </a:rPr>
              <a:t> </a:t>
            </a:r>
            <a:r>
              <a:rPr sz="2554" spc="-192" dirty="0">
                <a:latin typeface="Microsoft Sans Serif"/>
                <a:cs typeface="Microsoft Sans Serif"/>
              </a:rPr>
              <a:t>Payments</a:t>
            </a:r>
            <a:r>
              <a:rPr sz="2554" spc="-48" dirty="0">
                <a:latin typeface="Microsoft Sans Serif"/>
                <a:cs typeface="Microsoft Sans Serif"/>
              </a:rPr>
              <a:t> </a:t>
            </a:r>
            <a:r>
              <a:rPr sz="2554" spc="-154" dirty="0">
                <a:latin typeface="Microsoft Sans Serif"/>
                <a:cs typeface="Microsoft Sans Serif"/>
              </a:rPr>
              <a:t>must</a:t>
            </a:r>
            <a:r>
              <a:rPr sz="2554" spc="-48" dirty="0">
                <a:latin typeface="Microsoft Sans Serif"/>
                <a:cs typeface="Microsoft Sans Serif"/>
              </a:rPr>
              <a:t> </a:t>
            </a:r>
            <a:r>
              <a:rPr sz="2554" spc="-154" dirty="0">
                <a:latin typeface="Microsoft Sans Serif"/>
                <a:cs typeface="Microsoft Sans Serif"/>
              </a:rPr>
              <a:t>be</a:t>
            </a:r>
            <a:r>
              <a:rPr sz="2554" spc="-53" dirty="0">
                <a:latin typeface="Microsoft Sans Serif"/>
                <a:cs typeface="Microsoft Sans Serif"/>
              </a:rPr>
              <a:t> </a:t>
            </a:r>
            <a:r>
              <a:rPr sz="2554" spc="-112" dirty="0">
                <a:latin typeface="Microsoft Sans Serif"/>
                <a:cs typeface="Microsoft Sans Serif"/>
              </a:rPr>
              <a:t>equal</a:t>
            </a:r>
            <a:r>
              <a:rPr sz="2554" spc="-149" dirty="0">
                <a:latin typeface="Microsoft Sans Serif"/>
                <a:cs typeface="Microsoft Sans Serif"/>
              </a:rPr>
              <a:t> </a:t>
            </a:r>
            <a:r>
              <a:rPr sz="2554" spc="-80" dirty="0">
                <a:latin typeface="Microsoft Sans Serif"/>
                <a:cs typeface="Microsoft Sans Serif"/>
              </a:rPr>
              <a:t>and </a:t>
            </a:r>
            <a:r>
              <a:rPr sz="2554" spc="-59" dirty="0">
                <a:latin typeface="Microsoft Sans Serif"/>
                <a:cs typeface="Microsoft Sans Serif"/>
              </a:rPr>
              <a:t>actuarially</a:t>
            </a:r>
            <a:r>
              <a:rPr sz="2554" spc="-96" dirty="0">
                <a:latin typeface="Microsoft Sans Serif"/>
                <a:cs typeface="Microsoft Sans Serif"/>
              </a:rPr>
              <a:t> </a:t>
            </a:r>
            <a:r>
              <a:rPr sz="2554" spc="-11" dirty="0">
                <a:latin typeface="Microsoft Sans Serif"/>
                <a:cs typeface="Microsoft Sans Serif"/>
              </a:rPr>
              <a:t>sound</a:t>
            </a:r>
            <a:r>
              <a:rPr sz="2341" spc="-11" dirty="0">
                <a:latin typeface="Microsoft Sans Serif"/>
                <a:cs typeface="Microsoft Sans Serif"/>
              </a:rPr>
              <a:t>.</a:t>
            </a:r>
            <a:endParaRPr sz="2341" dirty="0">
              <a:latin typeface="Microsoft Sans Serif"/>
              <a:cs typeface="Microsoft Sans Serif"/>
            </a:endParaRPr>
          </a:p>
          <a:p>
            <a:pPr marL="13513" marR="5405">
              <a:lnSpc>
                <a:spcPct val="78100"/>
              </a:lnSpc>
              <a:spcBef>
                <a:spcPts val="559"/>
              </a:spcBef>
            </a:pPr>
            <a:r>
              <a:rPr sz="2554" spc="612" dirty="0">
                <a:latin typeface="Segoe UI Symbol"/>
                <a:cs typeface="Segoe UI Symbol"/>
              </a:rPr>
              <a:t>✔</a:t>
            </a:r>
            <a:r>
              <a:rPr sz="2554" spc="-74" dirty="0">
                <a:latin typeface="Segoe UI Symbol"/>
                <a:cs typeface="Segoe UI Symbol"/>
              </a:rPr>
              <a:t> </a:t>
            </a:r>
            <a:r>
              <a:rPr sz="2554" spc="-202" dirty="0">
                <a:latin typeface="Microsoft Sans Serif"/>
                <a:cs typeface="Microsoft Sans Serif"/>
              </a:rPr>
              <a:t>No</a:t>
            </a:r>
            <a:r>
              <a:rPr sz="2554" spc="-48" dirty="0">
                <a:latin typeface="Microsoft Sans Serif"/>
                <a:cs typeface="Microsoft Sans Serif"/>
              </a:rPr>
              <a:t> </a:t>
            </a:r>
            <a:r>
              <a:rPr sz="2554" spc="-138" dirty="0">
                <a:latin typeface="Microsoft Sans Serif"/>
                <a:cs typeface="Microsoft Sans Serif"/>
              </a:rPr>
              <a:t>balloon</a:t>
            </a:r>
            <a:r>
              <a:rPr sz="2554" spc="-53" dirty="0">
                <a:latin typeface="Microsoft Sans Serif"/>
                <a:cs typeface="Microsoft Sans Serif"/>
              </a:rPr>
              <a:t> </a:t>
            </a:r>
            <a:r>
              <a:rPr sz="2554" spc="-160" dirty="0">
                <a:latin typeface="Microsoft Sans Serif"/>
                <a:cs typeface="Microsoft Sans Serif"/>
              </a:rPr>
              <a:t>payments</a:t>
            </a:r>
            <a:r>
              <a:rPr sz="2554" spc="-53" dirty="0">
                <a:latin typeface="Microsoft Sans Serif"/>
                <a:cs typeface="Microsoft Sans Serif"/>
              </a:rPr>
              <a:t> </a:t>
            </a:r>
            <a:r>
              <a:rPr sz="2554" spc="-101" dirty="0">
                <a:latin typeface="Microsoft Sans Serif"/>
                <a:cs typeface="Microsoft Sans Serif"/>
              </a:rPr>
              <a:t>or</a:t>
            </a:r>
            <a:r>
              <a:rPr sz="2554" spc="-48" dirty="0">
                <a:latin typeface="Microsoft Sans Serif"/>
                <a:cs typeface="Microsoft Sans Serif"/>
              </a:rPr>
              <a:t> </a:t>
            </a:r>
            <a:r>
              <a:rPr sz="2554" spc="-128" dirty="0">
                <a:latin typeface="Microsoft Sans Serif"/>
                <a:cs typeface="Microsoft Sans Serif"/>
              </a:rPr>
              <a:t>lump </a:t>
            </a:r>
            <a:r>
              <a:rPr sz="2554" spc="-11" dirty="0">
                <a:latin typeface="Microsoft Sans Serif"/>
                <a:cs typeface="Microsoft Sans Serif"/>
              </a:rPr>
              <a:t>sums</a:t>
            </a:r>
            <a:r>
              <a:rPr sz="2341" spc="-11" dirty="0">
                <a:latin typeface="Microsoft Sans Serif"/>
                <a:cs typeface="Microsoft Sans Serif"/>
              </a:rPr>
              <a:t>.</a:t>
            </a:r>
            <a:endParaRPr sz="2341" dirty="0">
              <a:latin typeface="Microsoft Sans Serif"/>
              <a:cs typeface="Microsoft Sans Serif"/>
            </a:endParaRPr>
          </a:p>
        </p:txBody>
      </p:sp>
      <p:sp>
        <p:nvSpPr>
          <p:cNvPr id="5" name="object 5">
            <a:extLst>
              <a:ext uri="{FF2B5EF4-FFF2-40B4-BE49-F238E27FC236}">
                <a16:creationId xmlns:a16="http://schemas.microsoft.com/office/drawing/2014/main" id="{2D02390B-66F7-D71A-98A5-239F04A9ACA8}"/>
              </a:ext>
            </a:extLst>
          </p:cNvPr>
          <p:cNvSpPr txBox="1"/>
          <p:nvPr/>
        </p:nvSpPr>
        <p:spPr>
          <a:xfrm>
            <a:off x="6219309" y="3092977"/>
            <a:ext cx="4126961" cy="1017785"/>
          </a:xfrm>
          <a:prstGeom prst="rect">
            <a:avLst/>
          </a:prstGeom>
        </p:spPr>
        <p:txBody>
          <a:bodyPr vert="horz" wrap="square" lIns="0" tIns="108782" rIns="0" bIns="0" rtlCol="0">
            <a:spAutoFit/>
          </a:bodyPr>
          <a:lstStyle/>
          <a:p>
            <a:pPr marL="13513" marR="5405" algn="just">
              <a:lnSpc>
                <a:spcPct val="76800"/>
              </a:lnSpc>
              <a:spcBef>
                <a:spcPts val="857"/>
              </a:spcBef>
            </a:pPr>
            <a:r>
              <a:rPr sz="2554" spc="612" dirty="0">
                <a:latin typeface="Segoe UI Symbol"/>
                <a:cs typeface="Segoe UI Symbol"/>
              </a:rPr>
              <a:t>✔</a:t>
            </a:r>
            <a:r>
              <a:rPr sz="2554" spc="-90" dirty="0">
                <a:latin typeface="Segoe UI Symbol"/>
                <a:cs typeface="Segoe UI Symbol"/>
              </a:rPr>
              <a:t> </a:t>
            </a:r>
            <a:r>
              <a:rPr sz="2554" spc="-217" dirty="0">
                <a:latin typeface="Microsoft Sans Serif"/>
                <a:cs typeface="Microsoft Sans Serif"/>
              </a:rPr>
              <a:t>The</a:t>
            </a:r>
            <a:r>
              <a:rPr sz="2554" spc="48" dirty="0">
                <a:latin typeface="Microsoft Sans Serif"/>
                <a:cs typeface="Microsoft Sans Serif"/>
              </a:rPr>
              <a:t> </a:t>
            </a:r>
            <a:r>
              <a:rPr sz="2554" spc="-128" dirty="0">
                <a:latin typeface="Microsoft Sans Serif"/>
                <a:cs typeface="Microsoft Sans Serif"/>
              </a:rPr>
              <a:t>state</a:t>
            </a:r>
            <a:r>
              <a:rPr sz="2554" spc="16" dirty="0">
                <a:latin typeface="Microsoft Sans Serif"/>
                <a:cs typeface="Microsoft Sans Serif"/>
              </a:rPr>
              <a:t> </a:t>
            </a:r>
            <a:r>
              <a:rPr sz="2554" spc="-176" dirty="0">
                <a:latin typeface="Microsoft Sans Serif"/>
                <a:cs typeface="Microsoft Sans Serif"/>
              </a:rPr>
              <a:t>must</a:t>
            </a:r>
            <a:r>
              <a:rPr sz="2554" spc="16" dirty="0">
                <a:latin typeface="Microsoft Sans Serif"/>
                <a:cs typeface="Microsoft Sans Serif"/>
              </a:rPr>
              <a:t> </a:t>
            </a:r>
            <a:r>
              <a:rPr sz="2554" spc="-202" dirty="0">
                <a:latin typeface="Microsoft Sans Serif"/>
                <a:cs typeface="Microsoft Sans Serif"/>
              </a:rPr>
              <a:t>be</a:t>
            </a:r>
            <a:r>
              <a:rPr sz="2554" spc="32" dirty="0">
                <a:latin typeface="Microsoft Sans Serif"/>
                <a:cs typeface="Microsoft Sans Serif"/>
              </a:rPr>
              <a:t> </a:t>
            </a:r>
            <a:r>
              <a:rPr sz="2554" spc="-223" dirty="0">
                <a:latin typeface="Microsoft Sans Serif"/>
                <a:cs typeface="Microsoft Sans Serif"/>
              </a:rPr>
              <a:t>named</a:t>
            </a:r>
            <a:r>
              <a:rPr sz="2554" spc="53" dirty="0">
                <a:latin typeface="Microsoft Sans Serif"/>
                <a:cs typeface="Microsoft Sans Serif"/>
              </a:rPr>
              <a:t> </a:t>
            </a:r>
            <a:r>
              <a:rPr sz="2554" spc="-27" dirty="0">
                <a:latin typeface="Microsoft Sans Serif"/>
                <a:cs typeface="Microsoft Sans Serif"/>
              </a:rPr>
              <a:t>as </a:t>
            </a:r>
            <a:r>
              <a:rPr sz="2554" spc="-133" dirty="0">
                <a:latin typeface="Microsoft Sans Serif"/>
                <a:cs typeface="Microsoft Sans Serif"/>
              </a:rPr>
              <a:t>the</a:t>
            </a:r>
            <a:r>
              <a:rPr sz="2554" spc="-37" dirty="0">
                <a:latin typeface="Microsoft Sans Serif"/>
                <a:cs typeface="Microsoft Sans Serif"/>
              </a:rPr>
              <a:t> </a:t>
            </a:r>
            <a:r>
              <a:rPr sz="2554" spc="-117" dirty="0">
                <a:latin typeface="Microsoft Sans Serif"/>
                <a:cs typeface="Microsoft Sans Serif"/>
              </a:rPr>
              <a:t>remainder</a:t>
            </a:r>
            <a:r>
              <a:rPr sz="2554" spc="-53" dirty="0">
                <a:latin typeface="Microsoft Sans Serif"/>
                <a:cs typeface="Microsoft Sans Serif"/>
              </a:rPr>
              <a:t> </a:t>
            </a:r>
            <a:r>
              <a:rPr sz="2554" spc="-43" dirty="0">
                <a:latin typeface="Microsoft Sans Serif"/>
                <a:cs typeface="Microsoft Sans Serif"/>
              </a:rPr>
              <a:t>beneficiary</a:t>
            </a:r>
            <a:r>
              <a:rPr sz="2554" spc="-37" dirty="0">
                <a:latin typeface="Microsoft Sans Serif"/>
                <a:cs typeface="Microsoft Sans Serif"/>
              </a:rPr>
              <a:t> </a:t>
            </a:r>
            <a:r>
              <a:rPr sz="2554" spc="-74" dirty="0">
                <a:latin typeface="Microsoft Sans Serif"/>
                <a:cs typeface="Microsoft Sans Serif"/>
              </a:rPr>
              <a:t>after </a:t>
            </a:r>
            <a:r>
              <a:rPr sz="2554" spc="-121" dirty="0">
                <a:latin typeface="Microsoft Sans Serif"/>
                <a:cs typeface="Microsoft Sans Serif"/>
              </a:rPr>
              <a:t>the</a:t>
            </a:r>
            <a:r>
              <a:rPr sz="2554" spc="-59" dirty="0">
                <a:latin typeface="Microsoft Sans Serif"/>
                <a:cs typeface="Microsoft Sans Serif"/>
              </a:rPr>
              <a:t> </a:t>
            </a:r>
            <a:r>
              <a:rPr sz="2554" spc="-11" dirty="0">
                <a:latin typeface="Microsoft Sans Serif"/>
                <a:cs typeface="Microsoft Sans Serif"/>
              </a:rPr>
              <a:t>spouse</a:t>
            </a:r>
            <a:r>
              <a:rPr sz="2341" spc="-11" dirty="0">
                <a:latin typeface="Microsoft Sans Serif"/>
                <a:cs typeface="Microsoft Sans Serif"/>
              </a:rPr>
              <a:t>.</a:t>
            </a:r>
            <a:endParaRPr sz="2341" dirty="0">
              <a:latin typeface="Microsoft Sans Serif"/>
              <a:cs typeface="Microsoft Sans Serif"/>
            </a:endParaRPr>
          </a:p>
        </p:txBody>
      </p:sp>
    </p:spTree>
    <p:extLst>
      <p:ext uri="{BB962C8B-B14F-4D97-AF65-F5344CB8AC3E}">
        <p14:creationId xmlns:p14="http://schemas.microsoft.com/office/powerpoint/2010/main" val="36291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38</a:t>
            </a:fld>
            <a:endParaRPr spc="-27" dirty="0"/>
          </a:p>
        </p:txBody>
      </p:sp>
      <p:sp>
        <p:nvSpPr>
          <p:cNvPr id="2" name="object 2"/>
          <p:cNvSpPr txBox="1">
            <a:spLocks noGrp="1"/>
          </p:cNvSpPr>
          <p:nvPr>
            <p:ph type="title"/>
          </p:nvPr>
        </p:nvSpPr>
        <p:spPr>
          <a:xfrm>
            <a:off x="1426574" y="752860"/>
            <a:ext cx="7992442" cy="1471850"/>
          </a:xfrm>
          <a:prstGeom prst="rect">
            <a:avLst/>
          </a:prstGeom>
        </p:spPr>
        <p:txBody>
          <a:bodyPr vert="horz" wrap="square" lIns="0" tIns="199997" rIns="0" bIns="0" rtlCol="0" anchor="ctr">
            <a:spAutoFit/>
          </a:bodyPr>
          <a:lstStyle/>
          <a:p>
            <a:pPr marL="13513" marR="5405">
              <a:lnSpc>
                <a:spcPct val="79600"/>
              </a:lnSpc>
              <a:spcBef>
                <a:spcPts val="1575"/>
              </a:spcBef>
            </a:pPr>
            <a:r>
              <a:rPr dirty="0"/>
              <a:t>Annuity Rules </a:t>
            </a:r>
            <a:r>
              <a:rPr sz="5746" dirty="0"/>
              <a:t>– </a:t>
            </a:r>
            <a:r>
              <a:rPr dirty="0"/>
              <a:t>DRA vs</a:t>
            </a:r>
            <a:r>
              <a:rPr sz="5746" dirty="0"/>
              <a:t>. </a:t>
            </a:r>
            <a:r>
              <a:rPr dirty="0"/>
              <a:t>Non</a:t>
            </a:r>
            <a:r>
              <a:rPr sz="5746" dirty="0"/>
              <a:t>-</a:t>
            </a:r>
            <a:r>
              <a:rPr dirty="0"/>
              <a:t>DRA States</a:t>
            </a:r>
            <a:endParaRPr sz="5746" dirty="0"/>
          </a:p>
        </p:txBody>
      </p:sp>
      <p:sp>
        <p:nvSpPr>
          <p:cNvPr id="3" name="object 3"/>
          <p:cNvSpPr txBox="1"/>
          <p:nvPr/>
        </p:nvSpPr>
        <p:spPr>
          <a:xfrm>
            <a:off x="1426574" y="2223367"/>
            <a:ext cx="9509156" cy="594213"/>
          </a:xfrm>
          <a:prstGeom prst="rect">
            <a:avLst/>
          </a:prstGeom>
        </p:spPr>
        <p:txBody>
          <a:bodyPr vert="horz" wrap="square" lIns="0" tIns="12838" rIns="0" bIns="0" rtlCol="0">
            <a:spAutoFit/>
          </a:bodyPr>
          <a:lstStyle/>
          <a:p>
            <a:pPr marL="13513">
              <a:spcBef>
                <a:spcPts val="101"/>
              </a:spcBef>
            </a:pPr>
            <a:r>
              <a:rPr sz="3777" dirty="0">
                <a:latin typeface="Microsoft Sans Serif"/>
                <a:cs typeface="Microsoft Sans Serif"/>
              </a:rPr>
              <a:t>Understanding State</a:t>
            </a:r>
            <a:r>
              <a:rPr sz="3671" dirty="0">
                <a:latin typeface="Microsoft Sans Serif"/>
                <a:cs typeface="Microsoft Sans Serif"/>
              </a:rPr>
              <a:t>-</a:t>
            </a:r>
            <a:r>
              <a:rPr sz="3777" dirty="0">
                <a:latin typeface="Microsoft Sans Serif"/>
                <a:cs typeface="Microsoft Sans Serif"/>
              </a:rPr>
              <a:t>Specific Annuity Rules</a:t>
            </a:r>
          </a:p>
        </p:txBody>
      </p:sp>
      <p:sp>
        <p:nvSpPr>
          <p:cNvPr id="4" name="object 4"/>
          <p:cNvSpPr txBox="1"/>
          <p:nvPr/>
        </p:nvSpPr>
        <p:spPr>
          <a:xfrm>
            <a:off x="1426574" y="2943597"/>
            <a:ext cx="4469524" cy="2475166"/>
          </a:xfrm>
          <a:prstGeom prst="rect">
            <a:avLst/>
          </a:prstGeom>
        </p:spPr>
        <p:txBody>
          <a:bodyPr vert="horz" wrap="square" lIns="0" tIns="110808" rIns="0" bIns="0" rtlCol="0">
            <a:spAutoFit/>
          </a:bodyPr>
          <a:lstStyle/>
          <a:p>
            <a:pPr marL="13513" marR="93914">
              <a:lnSpc>
                <a:spcPct val="75500"/>
              </a:lnSpc>
              <a:spcBef>
                <a:spcPts val="871"/>
              </a:spcBef>
            </a:pPr>
            <a:r>
              <a:rPr sz="2554" spc="-298" dirty="0">
                <a:latin typeface="Microsoft Sans Serif"/>
                <a:cs typeface="Microsoft Sans Serif"/>
              </a:rPr>
              <a:t>DRA</a:t>
            </a:r>
            <a:r>
              <a:rPr sz="2554" spc="-176" dirty="0">
                <a:latin typeface="Microsoft Sans Serif"/>
                <a:cs typeface="Microsoft Sans Serif"/>
              </a:rPr>
              <a:t> </a:t>
            </a:r>
            <a:r>
              <a:rPr sz="2554" spc="-32" dirty="0">
                <a:latin typeface="Microsoft Sans Serif"/>
                <a:cs typeface="Microsoft Sans Serif"/>
              </a:rPr>
              <a:t>States</a:t>
            </a:r>
            <a:endParaRPr sz="2341" dirty="0">
              <a:latin typeface="Microsoft Sans Serif"/>
              <a:cs typeface="Microsoft Sans Serif"/>
            </a:endParaRPr>
          </a:p>
          <a:p>
            <a:pPr marL="13513" marR="197287">
              <a:lnSpc>
                <a:spcPct val="75500"/>
              </a:lnSpc>
              <a:spcBef>
                <a:spcPts val="718"/>
              </a:spcBef>
            </a:pPr>
            <a:r>
              <a:rPr sz="2554" spc="612" dirty="0">
                <a:latin typeface="Segoe UI Symbol"/>
                <a:cs typeface="Segoe UI Symbol"/>
              </a:rPr>
              <a:t>✔</a:t>
            </a:r>
            <a:r>
              <a:rPr sz="2554" spc="-74" dirty="0">
                <a:latin typeface="Segoe UI Symbol"/>
                <a:cs typeface="Segoe UI Symbol"/>
              </a:rPr>
              <a:t> </a:t>
            </a:r>
            <a:r>
              <a:rPr sz="2554" spc="-170" dirty="0">
                <a:latin typeface="Microsoft Sans Serif"/>
                <a:cs typeface="Microsoft Sans Serif"/>
              </a:rPr>
              <a:t>Follow</a:t>
            </a:r>
            <a:r>
              <a:rPr sz="2554" spc="-53" dirty="0">
                <a:latin typeface="Microsoft Sans Serif"/>
                <a:cs typeface="Microsoft Sans Serif"/>
              </a:rPr>
              <a:t> </a:t>
            </a:r>
            <a:r>
              <a:rPr sz="2554" spc="-59" dirty="0">
                <a:latin typeface="Microsoft Sans Serif"/>
                <a:cs typeface="Microsoft Sans Serif"/>
              </a:rPr>
              <a:t>strict</a:t>
            </a:r>
            <a:r>
              <a:rPr sz="2554" spc="-48" dirty="0">
                <a:latin typeface="Microsoft Sans Serif"/>
                <a:cs typeface="Microsoft Sans Serif"/>
              </a:rPr>
              <a:t> </a:t>
            </a:r>
            <a:r>
              <a:rPr sz="2554" spc="-133" dirty="0">
                <a:latin typeface="Microsoft Sans Serif"/>
                <a:cs typeface="Microsoft Sans Serif"/>
              </a:rPr>
              <a:t>Medicaid</a:t>
            </a:r>
            <a:r>
              <a:rPr sz="2554" spc="-53" dirty="0">
                <a:latin typeface="Microsoft Sans Serif"/>
                <a:cs typeface="Microsoft Sans Serif"/>
              </a:rPr>
              <a:t> </a:t>
            </a:r>
            <a:r>
              <a:rPr sz="2554" spc="-101" dirty="0">
                <a:latin typeface="Microsoft Sans Serif"/>
                <a:cs typeface="Microsoft Sans Serif"/>
              </a:rPr>
              <a:t>annuity </a:t>
            </a:r>
            <a:r>
              <a:rPr sz="2554" spc="-11" dirty="0">
                <a:latin typeface="Microsoft Sans Serif"/>
                <a:cs typeface="Microsoft Sans Serif"/>
              </a:rPr>
              <a:t>rules</a:t>
            </a:r>
            <a:r>
              <a:rPr sz="2341" spc="-11" dirty="0">
                <a:latin typeface="Microsoft Sans Serif"/>
                <a:cs typeface="Microsoft Sans Serif"/>
              </a:rPr>
              <a:t>.</a:t>
            </a:r>
            <a:endParaRPr sz="2341" dirty="0">
              <a:latin typeface="Microsoft Sans Serif"/>
              <a:cs typeface="Microsoft Sans Serif"/>
            </a:endParaRPr>
          </a:p>
          <a:p>
            <a:pPr marL="13513" marR="5405">
              <a:lnSpc>
                <a:spcPct val="75500"/>
              </a:lnSpc>
              <a:spcBef>
                <a:spcPts val="718"/>
              </a:spcBef>
            </a:pPr>
            <a:r>
              <a:rPr sz="2554" spc="612" dirty="0">
                <a:latin typeface="Segoe UI Symbol"/>
                <a:cs typeface="Segoe UI Symbol"/>
              </a:rPr>
              <a:t>✔</a:t>
            </a:r>
            <a:r>
              <a:rPr sz="2554" spc="-74" dirty="0">
                <a:latin typeface="Segoe UI Symbol"/>
                <a:cs typeface="Segoe UI Symbol"/>
              </a:rPr>
              <a:t> </a:t>
            </a:r>
            <a:r>
              <a:rPr sz="2554" spc="-192" dirty="0">
                <a:latin typeface="Microsoft Sans Serif"/>
                <a:cs typeface="Microsoft Sans Serif"/>
              </a:rPr>
              <a:t>Require</a:t>
            </a:r>
            <a:r>
              <a:rPr sz="2554" spc="-53" dirty="0">
                <a:latin typeface="Microsoft Sans Serif"/>
                <a:cs typeface="Microsoft Sans Serif"/>
              </a:rPr>
              <a:t> </a:t>
            </a:r>
            <a:r>
              <a:rPr sz="2554" spc="-64" dirty="0">
                <a:latin typeface="Microsoft Sans Serif"/>
                <a:cs typeface="Microsoft Sans Serif"/>
              </a:rPr>
              <a:t>state</a:t>
            </a:r>
            <a:r>
              <a:rPr sz="2554" spc="-149" dirty="0">
                <a:latin typeface="Microsoft Sans Serif"/>
                <a:cs typeface="Microsoft Sans Serif"/>
              </a:rPr>
              <a:t> </a:t>
            </a:r>
            <a:r>
              <a:rPr sz="2554" spc="-37" dirty="0">
                <a:latin typeface="Microsoft Sans Serif"/>
                <a:cs typeface="Microsoft Sans Serif"/>
              </a:rPr>
              <a:t>to</a:t>
            </a:r>
            <a:r>
              <a:rPr sz="2554" spc="-154" dirty="0">
                <a:latin typeface="Microsoft Sans Serif"/>
                <a:cs typeface="Microsoft Sans Serif"/>
              </a:rPr>
              <a:t> </a:t>
            </a:r>
            <a:r>
              <a:rPr sz="2554" spc="-121" dirty="0">
                <a:latin typeface="Microsoft Sans Serif"/>
                <a:cs typeface="Microsoft Sans Serif"/>
              </a:rPr>
              <a:t>be</a:t>
            </a:r>
            <a:r>
              <a:rPr sz="2554" spc="-149" dirty="0">
                <a:latin typeface="Microsoft Sans Serif"/>
                <a:cs typeface="Microsoft Sans Serif"/>
              </a:rPr>
              <a:t> named </a:t>
            </a:r>
            <a:r>
              <a:rPr sz="2554" spc="-144" dirty="0">
                <a:latin typeface="Microsoft Sans Serif"/>
                <a:cs typeface="Microsoft Sans Serif"/>
              </a:rPr>
              <a:t>as</a:t>
            </a:r>
            <a:r>
              <a:rPr sz="2554" spc="-154" dirty="0">
                <a:latin typeface="Microsoft Sans Serif"/>
                <a:cs typeface="Microsoft Sans Serif"/>
              </a:rPr>
              <a:t> </a:t>
            </a:r>
            <a:r>
              <a:rPr sz="2554" spc="-53" dirty="0">
                <a:latin typeface="Microsoft Sans Serif"/>
                <a:cs typeface="Microsoft Sans Serif"/>
              </a:rPr>
              <a:t>a </a:t>
            </a:r>
            <a:r>
              <a:rPr sz="2554" spc="-43" dirty="0">
                <a:latin typeface="Microsoft Sans Serif"/>
                <a:cs typeface="Microsoft Sans Serif"/>
              </a:rPr>
              <a:t>beneficiary</a:t>
            </a:r>
            <a:r>
              <a:rPr sz="2554" spc="-80" dirty="0">
                <a:latin typeface="Microsoft Sans Serif"/>
                <a:cs typeface="Microsoft Sans Serif"/>
              </a:rPr>
              <a:t> </a:t>
            </a:r>
            <a:r>
              <a:rPr sz="2554" spc="-96" dirty="0">
                <a:latin typeface="Microsoft Sans Serif"/>
                <a:cs typeface="Microsoft Sans Serif"/>
              </a:rPr>
              <a:t>after</a:t>
            </a:r>
            <a:r>
              <a:rPr sz="2554" spc="-74" dirty="0">
                <a:latin typeface="Microsoft Sans Serif"/>
                <a:cs typeface="Microsoft Sans Serif"/>
              </a:rPr>
              <a:t> </a:t>
            </a:r>
            <a:r>
              <a:rPr sz="2554" spc="-121" dirty="0">
                <a:latin typeface="Microsoft Sans Serif"/>
                <a:cs typeface="Microsoft Sans Serif"/>
              </a:rPr>
              <a:t>the</a:t>
            </a:r>
            <a:r>
              <a:rPr sz="2554" spc="-74" dirty="0">
                <a:latin typeface="Microsoft Sans Serif"/>
                <a:cs typeface="Microsoft Sans Serif"/>
              </a:rPr>
              <a:t> </a:t>
            </a:r>
            <a:r>
              <a:rPr sz="2554" spc="-11" dirty="0">
                <a:latin typeface="Microsoft Sans Serif"/>
                <a:cs typeface="Microsoft Sans Serif"/>
              </a:rPr>
              <a:t>spouse</a:t>
            </a:r>
            <a:r>
              <a:rPr sz="2341" spc="-11" dirty="0">
                <a:latin typeface="Microsoft Sans Serif"/>
                <a:cs typeface="Microsoft Sans Serif"/>
              </a:rPr>
              <a:t>.</a:t>
            </a:r>
            <a:endParaRPr sz="2341" dirty="0">
              <a:latin typeface="Microsoft Sans Serif"/>
              <a:cs typeface="Microsoft Sans Serif"/>
            </a:endParaRPr>
          </a:p>
          <a:p>
            <a:pPr marL="13513" marR="64186">
              <a:lnSpc>
                <a:spcPct val="78100"/>
              </a:lnSpc>
              <a:spcBef>
                <a:spcPts val="644"/>
              </a:spcBef>
            </a:pPr>
            <a:r>
              <a:rPr sz="2554" spc="612" dirty="0">
                <a:latin typeface="Segoe UI Symbol"/>
                <a:cs typeface="Segoe UI Symbol"/>
              </a:rPr>
              <a:t>✔</a:t>
            </a:r>
            <a:r>
              <a:rPr sz="2554" spc="-64" dirty="0">
                <a:latin typeface="Segoe UI Symbol"/>
                <a:cs typeface="Segoe UI Symbol"/>
              </a:rPr>
              <a:t> </a:t>
            </a:r>
            <a:r>
              <a:rPr sz="2554" spc="-144" dirty="0">
                <a:latin typeface="Microsoft Sans Serif"/>
                <a:cs typeface="Microsoft Sans Serif"/>
              </a:rPr>
              <a:t>Annuities</a:t>
            </a:r>
            <a:r>
              <a:rPr sz="2554" spc="-43" dirty="0">
                <a:latin typeface="Microsoft Sans Serif"/>
                <a:cs typeface="Microsoft Sans Serif"/>
              </a:rPr>
              <a:t> </a:t>
            </a:r>
            <a:r>
              <a:rPr sz="2554" spc="-80" dirty="0">
                <a:latin typeface="Microsoft Sans Serif"/>
                <a:cs typeface="Microsoft Sans Serif"/>
              </a:rPr>
              <a:t>must</a:t>
            </a:r>
            <a:r>
              <a:rPr sz="2554" spc="-144" dirty="0">
                <a:latin typeface="Microsoft Sans Serif"/>
                <a:cs typeface="Microsoft Sans Serif"/>
              </a:rPr>
              <a:t> </a:t>
            </a:r>
            <a:r>
              <a:rPr sz="2554" spc="-121" dirty="0">
                <a:latin typeface="Microsoft Sans Serif"/>
                <a:cs typeface="Microsoft Sans Serif"/>
              </a:rPr>
              <a:t>be</a:t>
            </a:r>
            <a:r>
              <a:rPr sz="2554" spc="-144" dirty="0">
                <a:latin typeface="Microsoft Sans Serif"/>
                <a:cs typeface="Microsoft Sans Serif"/>
              </a:rPr>
              <a:t> </a:t>
            </a:r>
            <a:r>
              <a:rPr sz="2554" spc="-11" dirty="0">
                <a:latin typeface="Microsoft Sans Serif"/>
                <a:cs typeface="Microsoft Sans Serif"/>
              </a:rPr>
              <a:t>actuarially </a:t>
            </a:r>
            <a:r>
              <a:rPr sz="2554" spc="-101" dirty="0">
                <a:latin typeface="Microsoft Sans Serif"/>
                <a:cs typeface="Microsoft Sans Serif"/>
              </a:rPr>
              <a:t>sound</a:t>
            </a:r>
            <a:r>
              <a:rPr sz="2554" spc="-59" dirty="0">
                <a:latin typeface="Microsoft Sans Serif"/>
                <a:cs typeface="Microsoft Sans Serif"/>
              </a:rPr>
              <a:t> </a:t>
            </a:r>
            <a:r>
              <a:rPr sz="2554" spc="-176" dirty="0">
                <a:latin typeface="Microsoft Sans Serif"/>
                <a:cs typeface="Microsoft Sans Serif"/>
              </a:rPr>
              <a:t>and</a:t>
            </a:r>
            <a:r>
              <a:rPr sz="2554" spc="-53" dirty="0">
                <a:latin typeface="Microsoft Sans Serif"/>
                <a:cs typeface="Microsoft Sans Serif"/>
              </a:rPr>
              <a:t> </a:t>
            </a:r>
            <a:r>
              <a:rPr sz="2554" spc="-138" dirty="0">
                <a:latin typeface="Microsoft Sans Serif"/>
                <a:cs typeface="Microsoft Sans Serif"/>
              </a:rPr>
              <a:t>have</a:t>
            </a:r>
            <a:r>
              <a:rPr sz="2554" spc="-154" dirty="0">
                <a:latin typeface="Microsoft Sans Serif"/>
                <a:cs typeface="Microsoft Sans Serif"/>
              </a:rPr>
              <a:t> </a:t>
            </a:r>
            <a:r>
              <a:rPr sz="2554" spc="-112" dirty="0">
                <a:latin typeface="Microsoft Sans Serif"/>
                <a:cs typeface="Microsoft Sans Serif"/>
              </a:rPr>
              <a:t>equal</a:t>
            </a:r>
            <a:r>
              <a:rPr sz="2554" spc="-154" dirty="0">
                <a:latin typeface="Microsoft Sans Serif"/>
                <a:cs typeface="Microsoft Sans Serif"/>
              </a:rPr>
              <a:t> </a:t>
            </a:r>
            <a:r>
              <a:rPr sz="2554" spc="-59" dirty="0">
                <a:latin typeface="Microsoft Sans Serif"/>
                <a:cs typeface="Microsoft Sans Serif"/>
              </a:rPr>
              <a:t>payments</a:t>
            </a:r>
            <a:r>
              <a:rPr sz="2341" spc="-59"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219309" y="2923326"/>
            <a:ext cx="4247906" cy="2778242"/>
          </a:xfrm>
          <a:prstGeom prst="rect">
            <a:avLst/>
          </a:prstGeom>
        </p:spPr>
        <p:txBody>
          <a:bodyPr vert="horz" wrap="square" lIns="0" tIns="15539" rIns="0" bIns="0" rtlCol="0">
            <a:spAutoFit/>
          </a:bodyPr>
          <a:lstStyle/>
          <a:p>
            <a:pPr marL="13513" algn="just">
              <a:lnSpc>
                <a:spcPts val="3006"/>
              </a:lnSpc>
              <a:spcBef>
                <a:spcPts val="121"/>
              </a:spcBef>
            </a:pPr>
            <a:r>
              <a:rPr sz="2554" spc="-64" dirty="0">
                <a:latin typeface="Microsoft Sans Serif"/>
                <a:cs typeface="Microsoft Sans Serif"/>
              </a:rPr>
              <a:t>Non</a:t>
            </a:r>
            <a:r>
              <a:rPr sz="2341" spc="-64" dirty="0">
                <a:latin typeface="Microsoft Sans Serif"/>
                <a:cs typeface="Microsoft Sans Serif"/>
              </a:rPr>
              <a:t>-</a:t>
            </a:r>
            <a:r>
              <a:rPr sz="2554" spc="-298" dirty="0">
                <a:latin typeface="Microsoft Sans Serif"/>
                <a:cs typeface="Microsoft Sans Serif"/>
              </a:rPr>
              <a:t>DRA</a:t>
            </a:r>
            <a:r>
              <a:rPr sz="2554" spc="-160" dirty="0">
                <a:latin typeface="Microsoft Sans Serif"/>
                <a:cs typeface="Microsoft Sans Serif"/>
              </a:rPr>
              <a:t> </a:t>
            </a:r>
            <a:r>
              <a:rPr sz="2554" spc="-11" dirty="0">
                <a:latin typeface="Microsoft Sans Serif"/>
                <a:cs typeface="Microsoft Sans Serif"/>
              </a:rPr>
              <a:t>States</a:t>
            </a:r>
            <a:endParaRPr sz="2554" dirty="0">
              <a:latin typeface="Microsoft Sans Serif"/>
              <a:cs typeface="Microsoft Sans Serif"/>
            </a:endParaRPr>
          </a:p>
          <a:p>
            <a:pPr marL="13513" marR="92563" algn="just">
              <a:lnSpc>
                <a:spcPct val="78100"/>
              </a:lnSpc>
              <a:spcBef>
                <a:spcPts val="617"/>
              </a:spcBef>
            </a:pPr>
            <a:r>
              <a:rPr sz="2554" spc="612" dirty="0">
                <a:latin typeface="Segoe UI Symbol"/>
                <a:cs typeface="Segoe UI Symbol"/>
              </a:rPr>
              <a:t>✔</a:t>
            </a:r>
            <a:r>
              <a:rPr sz="2554" spc="-181" dirty="0">
                <a:latin typeface="Segoe UI Symbol"/>
                <a:cs typeface="Segoe UI Symbol"/>
              </a:rPr>
              <a:t> </a:t>
            </a:r>
            <a:r>
              <a:rPr sz="2554" spc="-372" dirty="0">
                <a:latin typeface="Microsoft Sans Serif"/>
                <a:cs typeface="Microsoft Sans Serif"/>
              </a:rPr>
              <a:t>Do</a:t>
            </a:r>
            <a:r>
              <a:rPr sz="2554" spc="207" dirty="0">
                <a:latin typeface="Microsoft Sans Serif"/>
                <a:cs typeface="Microsoft Sans Serif"/>
              </a:rPr>
              <a:t> </a:t>
            </a:r>
            <a:r>
              <a:rPr sz="2554" spc="-117" dirty="0">
                <a:latin typeface="Microsoft Sans Serif"/>
                <a:cs typeface="Microsoft Sans Serif"/>
              </a:rPr>
              <a:t>not</a:t>
            </a:r>
            <a:r>
              <a:rPr sz="2554" spc="-37" dirty="0">
                <a:latin typeface="Microsoft Sans Serif"/>
                <a:cs typeface="Microsoft Sans Serif"/>
              </a:rPr>
              <a:t> </a:t>
            </a:r>
            <a:r>
              <a:rPr sz="2554" spc="-213" dirty="0">
                <a:latin typeface="Microsoft Sans Serif"/>
                <a:cs typeface="Microsoft Sans Serif"/>
              </a:rPr>
              <a:t>have</a:t>
            </a:r>
            <a:r>
              <a:rPr sz="2554" spc="64" dirty="0">
                <a:latin typeface="Microsoft Sans Serif"/>
                <a:cs typeface="Microsoft Sans Serif"/>
              </a:rPr>
              <a:t> </a:t>
            </a:r>
            <a:r>
              <a:rPr sz="2554" spc="-282" dirty="0">
                <a:latin typeface="Microsoft Sans Serif"/>
                <a:cs typeface="Microsoft Sans Serif"/>
              </a:rPr>
              <a:t>as</a:t>
            </a:r>
            <a:r>
              <a:rPr sz="2554" spc="112" dirty="0">
                <a:latin typeface="Microsoft Sans Serif"/>
                <a:cs typeface="Microsoft Sans Serif"/>
              </a:rPr>
              <a:t> </a:t>
            </a:r>
            <a:r>
              <a:rPr sz="2554" dirty="0">
                <a:latin typeface="Microsoft Sans Serif"/>
                <a:cs typeface="Microsoft Sans Serif"/>
              </a:rPr>
              <a:t>strict</a:t>
            </a:r>
            <a:r>
              <a:rPr sz="2554" spc="64" dirty="0">
                <a:latin typeface="Microsoft Sans Serif"/>
                <a:cs typeface="Microsoft Sans Serif"/>
              </a:rPr>
              <a:t> </a:t>
            </a:r>
            <a:r>
              <a:rPr sz="2554" spc="-106" dirty="0">
                <a:latin typeface="Microsoft Sans Serif"/>
                <a:cs typeface="Microsoft Sans Serif"/>
              </a:rPr>
              <a:t>annuity </a:t>
            </a:r>
            <a:r>
              <a:rPr sz="2554" spc="-11" dirty="0">
                <a:latin typeface="Microsoft Sans Serif"/>
                <a:cs typeface="Microsoft Sans Serif"/>
              </a:rPr>
              <a:t>rules</a:t>
            </a:r>
            <a:r>
              <a:rPr sz="2341" spc="-11" dirty="0">
                <a:latin typeface="Microsoft Sans Serif"/>
                <a:cs typeface="Microsoft Sans Serif"/>
              </a:rPr>
              <a:t>.</a:t>
            </a:r>
            <a:endParaRPr sz="2341" dirty="0">
              <a:latin typeface="Microsoft Sans Serif"/>
              <a:cs typeface="Microsoft Sans Serif"/>
            </a:endParaRPr>
          </a:p>
          <a:p>
            <a:pPr marL="13513" marR="5405" algn="just">
              <a:lnSpc>
                <a:spcPct val="78100"/>
              </a:lnSpc>
              <a:spcBef>
                <a:spcPts val="559"/>
              </a:spcBef>
            </a:pPr>
            <a:r>
              <a:rPr sz="2554" spc="612" dirty="0">
                <a:latin typeface="Segoe UI Symbol"/>
                <a:cs typeface="Segoe UI Symbol"/>
              </a:rPr>
              <a:t>✔</a:t>
            </a:r>
            <a:r>
              <a:rPr sz="2554" spc="-117" dirty="0">
                <a:latin typeface="Segoe UI Symbol"/>
                <a:cs typeface="Segoe UI Symbol"/>
              </a:rPr>
              <a:t> </a:t>
            </a:r>
            <a:r>
              <a:rPr sz="2554" spc="-202" dirty="0">
                <a:latin typeface="Microsoft Sans Serif"/>
                <a:cs typeface="Microsoft Sans Serif"/>
              </a:rPr>
              <a:t>In</a:t>
            </a:r>
            <a:r>
              <a:rPr sz="2554" spc="32" dirty="0">
                <a:latin typeface="Microsoft Sans Serif"/>
                <a:cs typeface="Microsoft Sans Serif"/>
              </a:rPr>
              <a:t> </a:t>
            </a:r>
            <a:r>
              <a:rPr sz="2554" spc="-217" dirty="0">
                <a:latin typeface="Microsoft Sans Serif"/>
                <a:cs typeface="Microsoft Sans Serif"/>
              </a:rPr>
              <a:t>some</a:t>
            </a:r>
            <a:r>
              <a:rPr sz="2554" spc="48" dirty="0">
                <a:latin typeface="Microsoft Sans Serif"/>
                <a:cs typeface="Microsoft Sans Serif"/>
              </a:rPr>
              <a:t> </a:t>
            </a:r>
            <a:r>
              <a:rPr sz="2554" spc="-138" dirty="0">
                <a:latin typeface="Microsoft Sans Serif"/>
                <a:cs typeface="Microsoft Sans Serif"/>
              </a:rPr>
              <a:t>cases</a:t>
            </a:r>
            <a:r>
              <a:rPr sz="2341" spc="-138" dirty="0">
                <a:latin typeface="Microsoft Sans Serif"/>
                <a:cs typeface="Microsoft Sans Serif"/>
              </a:rPr>
              <a:t>,</a:t>
            </a:r>
            <a:r>
              <a:rPr sz="2341" spc="59" dirty="0">
                <a:latin typeface="Microsoft Sans Serif"/>
                <a:cs typeface="Microsoft Sans Serif"/>
              </a:rPr>
              <a:t> </a:t>
            </a:r>
            <a:r>
              <a:rPr sz="2554" spc="-144" dirty="0">
                <a:latin typeface="Microsoft Sans Serif"/>
                <a:cs typeface="Microsoft Sans Serif"/>
              </a:rPr>
              <a:t>annuities</a:t>
            </a:r>
            <a:r>
              <a:rPr sz="2554" spc="-5" dirty="0">
                <a:latin typeface="Microsoft Sans Serif"/>
                <a:cs typeface="Microsoft Sans Serif"/>
              </a:rPr>
              <a:t> </a:t>
            </a:r>
            <a:r>
              <a:rPr sz="2554" spc="-96" dirty="0">
                <a:latin typeface="Microsoft Sans Serif"/>
                <a:cs typeface="Microsoft Sans Serif"/>
              </a:rPr>
              <a:t>may </a:t>
            </a:r>
            <a:r>
              <a:rPr sz="2554" spc="-121" dirty="0">
                <a:latin typeface="Microsoft Sans Serif"/>
                <a:cs typeface="Microsoft Sans Serif"/>
              </a:rPr>
              <a:t>be</a:t>
            </a:r>
            <a:r>
              <a:rPr sz="2554" spc="-144" dirty="0">
                <a:latin typeface="Microsoft Sans Serif"/>
                <a:cs typeface="Microsoft Sans Serif"/>
              </a:rPr>
              <a:t> </a:t>
            </a:r>
            <a:r>
              <a:rPr sz="2554" spc="-48" dirty="0">
                <a:latin typeface="Microsoft Sans Serif"/>
                <a:cs typeface="Microsoft Sans Serif"/>
              </a:rPr>
              <a:t>structured</a:t>
            </a:r>
            <a:r>
              <a:rPr sz="2554" spc="-144" dirty="0">
                <a:latin typeface="Microsoft Sans Serif"/>
                <a:cs typeface="Microsoft Sans Serif"/>
              </a:rPr>
              <a:t> </a:t>
            </a:r>
            <a:r>
              <a:rPr sz="2554" spc="-128" dirty="0">
                <a:latin typeface="Microsoft Sans Serif"/>
                <a:cs typeface="Microsoft Sans Serif"/>
              </a:rPr>
              <a:t>more</a:t>
            </a:r>
            <a:r>
              <a:rPr sz="2554" spc="-138" dirty="0">
                <a:latin typeface="Microsoft Sans Serif"/>
                <a:cs typeface="Microsoft Sans Serif"/>
              </a:rPr>
              <a:t> </a:t>
            </a:r>
            <a:r>
              <a:rPr sz="2554" spc="-11" dirty="0">
                <a:latin typeface="Microsoft Sans Serif"/>
                <a:cs typeface="Microsoft Sans Serif"/>
              </a:rPr>
              <a:t>flexibly</a:t>
            </a:r>
            <a:r>
              <a:rPr sz="2341" spc="-11" dirty="0">
                <a:latin typeface="Microsoft Sans Serif"/>
                <a:cs typeface="Microsoft Sans Serif"/>
              </a:rPr>
              <a:t>.</a:t>
            </a:r>
            <a:endParaRPr sz="2341" dirty="0">
              <a:latin typeface="Microsoft Sans Serif"/>
              <a:cs typeface="Microsoft Sans Serif"/>
            </a:endParaRPr>
          </a:p>
          <a:p>
            <a:pPr marL="13513" marR="741177" algn="just">
              <a:lnSpc>
                <a:spcPct val="76800"/>
              </a:lnSpc>
              <a:spcBef>
                <a:spcPts val="681"/>
              </a:spcBef>
            </a:pPr>
            <a:r>
              <a:rPr sz="2554" spc="612" dirty="0">
                <a:latin typeface="Segoe UI Symbol"/>
                <a:cs typeface="Segoe UI Symbol"/>
              </a:rPr>
              <a:t>✔</a:t>
            </a:r>
            <a:r>
              <a:rPr sz="2554" spc="-96" dirty="0">
                <a:latin typeface="Segoe UI Symbol"/>
                <a:cs typeface="Segoe UI Symbol"/>
              </a:rPr>
              <a:t> </a:t>
            </a:r>
            <a:r>
              <a:rPr sz="2554" spc="-117" dirty="0">
                <a:latin typeface="Microsoft Sans Serif"/>
                <a:cs typeface="Microsoft Sans Serif"/>
              </a:rPr>
              <a:t>Still</a:t>
            </a:r>
            <a:r>
              <a:rPr sz="2554" spc="-16" dirty="0">
                <a:latin typeface="Microsoft Sans Serif"/>
                <a:cs typeface="Microsoft Sans Serif"/>
              </a:rPr>
              <a:t> </a:t>
            </a:r>
            <a:r>
              <a:rPr sz="2554" spc="-176" dirty="0">
                <a:latin typeface="Microsoft Sans Serif"/>
                <a:cs typeface="Microsoft Sans Serif"/>
              </a:rPr>
              <a:t>must</a:t>
            </a:r>
            <a:r>
              <a:rPr sz="2554" spc="11" dirty="0">
                <a:latin typeface="Microsoft Sans Serif"/>
                <a:cs typeface="Microsoft Sans Serif"/>
              </a:rPr>
              <a:t> </a:t>
            </a:r>
            <a:r>
              <a:rPr sz="2554" spc="-202" dirty="0">
                <a:latin typeface="Microsoft Sans Serif"/>
                <a:cs typeface="Microsoft Sans Serif"/>
              </a:rPr>
              <a:t>be</a:t>
            </a:r>
            <a:r>
              <a:rPr sz="2554" spc="32" dirty="0">
                <a:latin typeface="Microsoft Sans Serif"/>
                <a:cs typeface="Microsoft Sans Serif"/>
              </a:rPr>
              <a:t> </a:t>
            </a:r>
            <a:r>
              <a:rPr sz="2554" spc="-21" dirty="0">
                <a:latin typeface="Microsoft Sans Serif"/>
                <a:cs typeface="Microsoft Sans Serif"/>
              </a:rPr>
              <a:t>structured </a:t>
            </a:r>
            <a:r>
              <a:rPr sz="2554" spc="-43" dirty="0">
                <a:latin typeface="Microsoft Sans Serif"/>
                <a:cs typeface="Microsoft Sans Serif"/>
              </a:rPr>
              <a:t>properly</a:t>
            </a:r>
            <a:r>
              <a:rPr sz="2554" spc="-112" dirty="0">
                <a:latin typeface="Microsoft Sans Serif"/>
                <a:cs typeface="Microsoft Sans Serif"/>
              </a:rPr>
              <a:t> </a:t>
            </a:r>
            <a:r>
              <a:rPr sz="2554" spc="-90" dirty="0">
                <a:latin typeface="Microsoft Sans Serif"/>
                <a:cs typeface="Microsoft Sans Serif"/>
              </a:rPr>
              <a:t>to</a:t>
            </a:r>
            <a:r>
              <a:rPr sz="2554" spc="-64" dirty="0">
                <a:latin typeface="Microsoft Sans Serif"/>
                <a:cs typeface="Microsoft Sans Serif"/>
              </a:rPr>
              <a:t> </a:t>
            </a:r>
            <a:r>
              <a:rPr sz="2554" spc="-154" dirty="0">
                <a:latin typeface="Microsoft Sans Serif"/>
                <a:cs typeface="Microsoft Sans Serif"/>
              </a:rPr>
              <a:t>avoid</a:t>
            </a:r>
            <a:r>
              <a:rPr sz="2554" spc="-11" dirty="0">
                <a:latin typeface="Microsoft Sans Serif"/>
                <a:cs typeface="Microsoft Sans Serif"/>
              </a:rPr>
              <a:t> </a:t>
            </a:r>
            <a:r>
              <a:rPr sz="2554" spc="-128" dirty="0">
                <a:latin typeface="Microsoft Sans Serif"/>
                <a:cs typeface="Microsoft Sans Serif"/>
              </a:rPr>
              <a:t>Medicaid </a:t>
            </a:r>
            <a:r>
              <a:rPr sz="2554" spc="-117" dirty="0">
                <a:latin typeface="Microsoft Sans Serif"/>
                <a:cs typeface="Microsoft Sans Serif"/>
              </a:rPr>
              <a:t>counting</a:t>
            </a:r>
            <a:r>
              <a:rPr sz="2554" spc="-53" dirty="0">
                <a:latin typeface="Microsoft Sans Serif"/>
                <a:cs typeface="Microsoft Sans Serif"/>
              </a:rPr>
              <a:t> </a:t>
            </a:r>
            <a:r>
              <a:rPr sz="2554" spc="-160" dirty="0">
                <a:latin typeface="Microsoft Sans Serif"/>
                <a:cs typeface="Microsoft Sans Serif"/>
              </a:rPr>
              <a:t>them</a:t>
            </a:r>
            <a:r>
              <a:rPr sz="2554" spc="-53" dirty="0">
                <a:latin typeface="Microsoft Sans Serif"/>
                <a:cs typeface="Microsoft Sans Serif"/>
              </a:rPr>
              <a:t> </a:t>
            </a:r>
            <a:r>
              <a:rPr sz="2554" spc="-202" dirty="0">
                <a:latin typeface="Microsoft Sans Serif"/>
                <a:cs typeface="Microsoft Sans Serif"/>
              </a:rPr>
              <a:t>as</a:t>
            </a:r>
            <a:r>
              <a:rPr sz="2554" spc="-53" dirty="0">
                <a:latin typeface="Microsoft Sans Serif"/>
                <a:cs typeface="Microsoft Sans Serif"/>
              </a:rPr>
              <a:t> </a:t>
            </a:r>
            <a:r>
              <a:rPr sz="2554" spc="-202" dirty="0">
                <a:latin typeface="Microsoft Sans Serif"/>
                <a:cs typeface="Microsoft Sans Serif"/>
              </a:rPr>
              <a:t>an</a:t>
            </a:r>
            <a:r>
              <a:rPr sz="2554" spc="-53" dirty="0">
                <a:latin typeface="Microsoft Sans Serif"/>
                <a:cs typeface="Microsoft Sans Serif"/>
              </a:rPr>
              <a:t> </a:t>
            </a:r>
            <a:r>
              <a:rPr sz="2554" spc="-74" dirty="0">
                <a:latin typeface="Microsoft Sans Serif"/>
                <a:cs typeface="Microsoft Sans Serif"/>
              </a:rPr>
              <a:t>asset</a:t>
            </a:r>
            <a:r>
              <a:rPr sz="2341" spc="-74" dirty="0">
                <a:latin typeface="Microsoft Sans Serif"/>
                <a:cs typeface="Microsoft Sans Serif"/>
              </a:rPr>
              <a:t>.</a:t>
            </a:r>
            <a:endParaRPr sz="2341" dirty="0">
              <a:latin typeface="Microsoft Sans Serif"/>
              <a:cs typeface="Microsoft Sans Serif"/>
            </a:endParaRPr>
          </a:p>
        </p:txBody>
      </p:sp>
    </p:spTree>
    <p:extLst>
      <p:ext uri="{BB962C8B-B14F-4D97-AF65-F5344CB8AC3E}">
        <p14:creationId xmlns:p14="http://schemas.microsoft.com/office/powerpoint/2010/main" val="1794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39</a:t>
            </a:fld>
            <a:endParaRPr spc="-27" dirty="0"/>
          </a:p>
        </p:txBody>
      </p:sp>
      <p:sp>
        <p:nvSpPr>
          <p:cNvPr id="2" name="object 2"/>
          <p:cNvSpPr txBox="1">
            <a:spLocks noGrp="1"/>
          </p:cNvSpPr>
          <p:nvPr>
            <p:ph type="title"/>
          </p:nvPr>
        </p:nvSpPr>
        <p:spPr>
          <a:xfrm>
            <a:off x="780893" y="727160"/>
            <a:ext cx="9156357" cy="936575"/>
          </a:xfrm>
          <a:prstGeom prst="rect">
            <a:avLst/>
          </a:prstGeom>
        </p:spPr>
        <p:txBody>
          <a:bodyPr vert="horz" wrap="square" lIns="0" tIns="199997" rIns="0" bIns="0" rtlCol="0" anchor="ctr">
            <a:spAutoFit/>
          </a:bodyPr>
          <a:lstStyle/>
          <a:p>
            <a:pPr marL="13513" marR="5405">
              <a:lnSpc>
                <a:spcPct val="79600"/>
              </a:lnSpc>
              <a:spcBef>
                <a:spcPts val="1575"/>
              </a:spcBef>
            </a:pPr>
            <a:r>
              <a:rPr dirty="0"/>
              <a:t>Spousal Annuities </a:t>
            </a:r>
            <a:r>
              <a:rPr sz="5746" dirty="0"/>
              <a:t>– </a:t>
            </a:r>
            <a:r>
              <a:rPr dirty="0"/>
              <a:t>Key</a:t>
            </a:r>
            <a:r>
              <a:rPr lang="en-US" dirty="0"/>
              <a:t> </a:t>
            </a:r>
            <a:r>
              <a:rPr dirty="0"/>
              <a:t>Considerations</a:t>
            </a:r>
            <a:endParaRPr sz="5746" dirty="0"/>
          </a:p>
        </p:txBody>
      </p:sp>
      <p:sp>
        <p:nvSpPr>
          <p:cNvPr id="3" name="object 3"/>
          <p:cNvSpPr txBox="1"/>
          <p:nvPr/>
        </p:nvSpPr>
        <p:spPr>
          <a:xfrm>
            <a:off x="1103733" y="1849338"/>
            <a:ext cx="8510676" cy="1069739"/>
          </a:xfrm>
          <a:prstGeom prst="rect">
            <a:avLst/>
          </a:prstGeom>
        </p:spPr>
        <p:txBody>
          <a:bodyPr vert="horz" wrap="square" lIns="0" tIns="119593" rIns="0" bIns="0" rtlCol="0">
            <a:spAutoFit/>
          </a:bodyPr>
          <a:lstStyle/>
          <a:p>
            <a:pPr marL="13513" marR="5405">
              <a:lnSpc>
                <a:spcPts val="3671"/>
              </a:lnSpc>
              <a:spcBef>
                <a:spcPts val="942"/>
              </a:spcBef>
            </a:pPr>
            <a:r>
              <a:rPr sz="3777" spc="-96" dirty="0">
                <a:latin typeface="Microsoft Sans Serif"/>
                <a:cs typeface="Microsoft Sans Serif"/>
              </a:rPr>
              <a:t>How</a:t>
            </a:r>
            <a:r>
              <a:rPr sz="3777" spc="-165" dirty="0">
                <a:latin typeface="Microsoft Sans Serif"/>
                <a:cs typeface="Microsoft Sans Serif"/>
              </a:rPr>
              <a:t> </a:t>
            </a:r>
            <a:r>
              <a:rPr sz="3777" dirty="0">
                <a:latin typeface="Microsoft Sans Serif"/>
                <a:cs typeface="Microsoft Sans Serif"/>
              </a:rPr>
              <a:t>to</a:t>
            </a:r>
            <a:r>
              <a:rPr sz="3777" spc="-165" dirty="0">
                <a:latin typeface="Microsoft Sans Serif"/>
                <a:cs typeface="Microsoft Sans Serif"/>
              </a:rPr>
              <a:t> </a:t>
            </a:r>
            <a:r>
              <a:rPr sz="3777" spc="-74" dirty="0">
                <a:latin typeface="Microsoft Sans Serif"/>
                <a:cs typeface="Microsoft Sans Serif"/>
              </a:rPr>
              <a:t>Maximize</a:t>
            </a:r>
            <a:r>
              <a:rPr sz="3777" spc="-160" dirty="0">
                <a:latin typeface="Microsoft Sans Serif"/>
                <a:cs typeface="Microsoft Sans Serif"/>
              </a:rPr>
              <a:t> </a:t>
            </a:r>
            <a:r>
              <a:rPr sz="3777" spc="-53" dirty="0">
                <a:latin typeface="Microsoft Sans Serif"/>
                <a:cs typeface="Microsoft Sans Serif"/>
              </a:rPr>
              <a:t>Asset</a:t>
            </a:r>
            <a:r>
              <a:rPr sz="3777" spc="-165" dirty="0">
                <a:latin typeface="Microsoft Sans Serif"/>
                <a:cs typeface="Microsoft Sans Serif"/>
              </a:rPr>
              <a:t> </a:t>
            </a:r>
            <a:r>
              <a:rPr sz="3777" spc="-43" dirty="0">
                <a:latin typeface="Microsoft Sans Serif"/>
                <a:cs typeface="Microsoft Sans Serif"/>
              </a:rPr>
              <a:t>Protection</a:t>
            </a:r>
            <a:r>
              <a:rPr sz="3777" spc="-165" dirty="0">
                <a:latin typeface="Microsoft Sans Serif"/>
                <a:cs typeface="Microsoft Sans Serif"/>
              </a:rPr>
              <a:t> </a:t>
            </a:r>
            <a:r>
              <a:rPr sz="3777" spc="53" dirty="0">
                <a:latin typeface="Microsoft Sans Serif"/>
                <a:cs typeface="Microsoft Sans Serif"/>
              </a:rPr>
              <a:t>for</a:t>
            </a:r>
            <a:r>
              <a:rPr sz="3777" spc="-160" dirty="0">
                <a:latin typeface="Microsoft Sans Serif"/>
                <a:cs typeface="Microsoft Sans Serif"/>
              </a:rPr>
              <a:t> </a:t>
            </a:r>
            <a:r>
              <a:rPr sz="3777" spc="-27" dirty="0">
                <a:latin typeface="Microsoft Sans Serif"/>
                <a:cs typeface="Microsoft Sans Serif"/>
              </a:rPr>
              <a:t>the </a:t>
            </a:r>
            <a:r>
              <a:rPr sz="3777" spc="-59" dirty="0">
                <a:latin typeface="Microsoft Sans Serif"/>
                <a:cs typeface="Microsoft Sans Serif"/>
              </a:rPr>
              <a:t>Community</a:t>
            </a:r>
            <a:r>
              <a:rPr sz="3777" spc="-165" dirty="0">
                <a:latin typeface="Microsoft Sans Serif"/>
                <a:cs typeface="Microsoft Sans Serif"/>
              </a:rPr>
              <a:t> </a:t>
            </a:r>
            <a:r>
              <a:rPr sz="3777" spc="-11" dirty="0">
                <a:latin typeface="Microsoft Sans Serif"/>
                <a:cs typeface="Microsoft Sans Serif"/>
              </a:rPr>
              <a:t>Spouse</a:t>
            </a:r>
            <a:endParaRPr sz="3777" dirty="0">
              <a:latin typeface="Microsoft Sans Serif"/>
              <a:cs typeface="Microsoft Sans Serif"/>
            </a:endParaRPr>
          </a:p>
        </p:txBody>
      </p:sp>
      <p:sp>
        <p:nvSpPr>
          <p:cNvPr id="4" name="object 4"/>
          <p:cNvSpPr txBox="1"/>
          <p:nvPr/>
        </p:nvSpPr>
        <p:spPr>
          <a:xfrm>
            <a:off x="691979" y="3110858"/>
            <a:ext cx="4944116" cy="2372637"/>
          </a:xfrm>
          <a:prstGeom prst="rect">
            <a:avLst/>
          </a:prstGeom>
        </p:spPr>
        <p:txBody>
          <a:bodyPr vert="horz" wrap="square" lIns="0" tIns="110808" rIns="0" bIns="0" rtlCol="0">
            <a:spAutoFit/>
          </a:bodyPr>
          <a:lstStyle/>
          <a:p>
            <a:pPr marL="13513" marR="5405">
              <a:lnSpc>
                <a:spcPct val="75500"/>
              </a:lnSpc>
              <a:spcBef>
                <a:spcPts val="871"/>
              </a:spcBef>
            </a:pPr>
            <a:r>
              <a:rPr sz="3600" b="1" spc="-121" dirty="0">
                <a:latin typeface="Microsoft Sans Serif"/>
                <a:cs typeface="Microsoft Sans Serif"/>
              </a:rPr>
              <a:t>Planning </a:t>
            </a:r>
            <a:r>
              <a:rPr sz="3600" b="1" spc="-96" dirty="0">
                <a:latin typeface="Microsoft Sans Serif"/>
                <a:cs typeface="Microsoft Sans Serif"/>
              </a:rPr>
              <a:t>Considerations</a:t>
            </a:r>
            <a:r>
              <a:rPr sz="3600" b="1" spc="-117" dirty="0">
                <a:latin typeface="Microsoft Sans Serif"/>
                <a:cs typeface="Microsoft Sans Serif"/>
              </a:rPr>
              <a:t> </a:t>
            </a:r>
            <a:r>
              <a:rPr sz="3600" b="1" spc="-96" dirty="0">
                <a:latin typeface="Microsoft Sans Serif"/>
                <a:cs typeface="Microsoft Sans Serif"/>
              </a:rPr>
              <a:t>When </a:t>
            </a:r>
            <a:r>
              <a:rPr sz="3600" b="1" spc="-112" dirty="0">
                <a:latin typeface="Microsoft Sans Serif"/>
                <a:cs typeface="Microsoft Sans Serif"/>
              </a:rPr>
              <a:t>Using</a:t>
            </a:r>
            <a:r>
              <a:rPr sz="3600" b="1" spc="-160" dirty="0">
                <a:latin typeface="Microsoft Sans Serif"/>
                <a:cs typeface="Microsoft Sans Serif"/>
              </a:rPr>
              <a:t> </a:t>
            </a:r>
            <a:r>
              <a:rPr sz="3600" b="1" spc="-192" dirty="0">
                <a:latin typeface="Microsoft Sans Serif"/>
                <a:cs typeface="Microsoft Sans Serif"/>
              </a:rPr>
              <a:t>a</a:t>
            </a:r>
            <a:r>
              <a:rPr sz="3600" b="1" spc="-154" dirty="0">
                <a:latin typeface="Microsoft Sans Serif"/>
                <a:cs typeface="Microsoft Sans Serif"/>
              </a:rPr>
              <a:t> </a:t>
            </a:r>
            <a:r>
              <a:rPr sz="3600" b="1" spc="-133" dirty="0">
                <a:latin typeface="Microsoft Sans Serif"/>
                <a:cs typeface="Microsoft Sans Serif"/>
              </a:rPr>
              <a:t>Spousal</a:t>
            </a:r>
            <a:r>
              <a:rPr sz="3600" b="1" spc="-154" dirty="0">
                <a:latin typeface="Microsoft Sans Serif"/>
                <a:cs typeface="Microsoft Sans Serif"/>
              </a:rPr>
              <a:t> </a:t>
            </a:r>
            <a:r>
              <a:rPr sz="3600" b="1" spc="-11" dirty="0">
                <a:latin typeface="Microsoft Sans Serif"/>
                <a:cs typeface="Microsoft Sans Serif"/>
              </a:rPr>
              <a:t>Annuity:</a:t>
            </a:r>
            <a:endParaRPr sz="3600" b="1" dirty="0">
              <a:latin typeface="Microsoft Sans Serif"/>
              <a:cs typeface="Microsoft Sans Serif"/>
            </a:endParaRPr>
          </a:p>
          <a:p>
            <a:pPr marL="13513" marR="56078">
              <a:lnSpc>
                <a:spcPct val="76800"/>
              </a:lnSpc>
              <a:spcBef>
                <a:spcPts val="681"/>
              </a:spcBef>
            </a:pPr>
            <a:r>
              <a:rPr sz="2554" spc="612" dirty="0">
                <a:latin typeface="Segoe UI Symbol"/>
                <a:cs typeface="Segoe UI Symbol"/>
              </a:rPr>
              <a:t>✔</a:t>
            </a:r>
            <a:r>
              <a:rPr sz="2554" spc="-80" dirty="0">
                <a:latin typeface="Segoe UI Symbol"/>
                <a:cs typeface="Segoe UI Symbol"/>
              </a:rPr>
              <a:t> </a:t>
            </a:r>
            <a:r>
              <a:rPr sz="2554" spc="-106" dirty="0">
                <a:latin typeface="Microsoft Sans Serif"/>
                <a:cs typeface="Microsoft Sans Serif"/>
              </a:rPr>
              <a:t>Length</a:t>
            </a:r>
            <a:r>
              <a:rPr sz="2554" spc="-160" dirty="0">
                <a:latin typeface="Microsoft Sans Serif"/>
                <a:cs typeface="Microsoft Sans Serif"/>
              </a:rPr>
              <a:t> </a:t>
            </a:r>
            <a:r>
              <a:rPr sz="2554" dirty="0">
                <a:latin typeface="Microsoft Sans Serif"/>
                <a:cs typeface="Microsoft Sans Serif"/>
              </a:rPr>
              <a:t>of</a:t>
            </a:r>
            <a:r>
              <a:rPr sz="2554" spc="-165" dirty="0">
                <a:latin typeface="Microsoft Sans Serif"/>
                <a:cs typeface="Microsoft Sans Serif"/>
              </a:rPr>
              <a:t> </a:t>
            </a:r>
            <a:r>
              <a:rPr sz="2554" spc="-69" dirty="0">
                <a:latin typeface="Microsoft Sans Serif"/>
                <a:cs typeface="Microsoft Sans Serif"/>
              </a:rPr>
              <a:t>the</a:t>
            </a:r>
            <a:r>
              <a:rPr sz="2554" spc="-160" dirty="0">
                <a:latin typeface="Microsoft Sans Serif"/>
                <a:cs typeface="Microsoft Sans Serif"/>
              </a:rPr>
              <a:t> </a:t>
            </a:r>
            <a:r>
              <a:rPr sz="2554" spc="-32" dirty="0">
                <a:latin typeface="Microsoft Sans Serif"/>
                <a:cs typeface="Microsoft Sans Serif"/>
              </a:rPr>
              <a:t>annuity</a:t>
            </a:r>
            <a:r>
              <a:rPr sz="2341" spc="-32" dirty="0">
                <a:latin typeface="Microsoft Sans Serif"/>
                <a:cs typeface="Microsoft Sans Serif"/>
              </a:rPr>
              <a:t>:</a:t>
            </a:r>
            <a:r>
              <a:rPr sz="2341" dirty="0">
                <a:latin typeface="Microsoft Sans Serif"/>
                <a:cs typeface="Microsoft Sans Serif"/>
              </a:rPr>
              <a:t> </a:t>
            </a:r>
            <a:r>
              <a:rPr sz="2554" spc="-239" dirty="0">
                <a:latin typeface="Microsoft Sans Serif"/>
                <a:cs typeface="Microsoft Sans Serif"/>
              </a:rPr>
              <a:t>Can</a:t>
            </a:r>
            <a:r>
              <a:rPr sz="2554" spc="-64" dirty="0">
                <a:latin typeface="Microsoft Sans Serif"/>
                <a:cs typeface="Microsoft Sans Serif"/>
              </a:rPr>
              <a:t> </a:t>
            </a:r>
            <a:r>
              <a:rPr sz="2554" spc="-27" dirty="0">
                <a:latin typeface="Microsoft Sans Serif"/>
                <a:cs typeface="Microsoft Sans Serif"/>
              </a:rPr>
              <a:t>be </a:t>
            </a:r>
            <a:r>
              <a:rPr sz="2554" spc="-160" dirty="0">
                <a:latin typeface="Microsoft Sans Serif"/>
                <a:cs typeface="Microsoft Sans Serif"/>
              </a:rPr>
              <a:t>no</a:t>
            </a:r>
            <a:r>
              <a:rPr sz="2554" spc="-53" dirty="0">
                <a:latin typeface="Microsoft Sans Serif"/>
                <a:cs typeface="Microsoft Sans Serif"/>
              </a:rPr>
              <a:t> </a:t>
            </a:r>
            <a:r>
              <a:rPr sz="2554" spc="-128" dirty="0">
                <a:latin typeface="Microsoft Sans Serif"/>
                <a:cs typeface="Microsoft Sans Serif"/>
              </a:rPr>
              <a:t>longer</a:t>
            </a:r>
            <a:r>
              <a:rPr sz="2554" spc="-48" dirty="0">
                <a:latin typeface="Microsoft Sans Serif"/>
                <a:cs typeface="Microsoft Sans Serif"/>
              </a:rPr>
              <a:t> </a:t>
            </a:r>
            <a:r>
              <a:rPr sz="2554" spc="-149" dirty="0">
                <a:latin typeface="Microsoft Sans Serif"/>
                <a:cs typeface="Microsoft Sans Serif"/>
              </a:rPr>
              <a:t>than</a:t>
            </a:r>
            <a:r>
              <a:rPr sz="2554" spc="-48" dirty="0">
                <a:latin typeface="Microsoft Sans Serif"/>
                <a:cs typeface="Microsoft Sans Serif"/>
              </a:rPr>
              <a:t> </a:t>
            </a:r>
            <a:r>
              <a:rPr sz="2554" spc="-121" dirty="0">
                <a:latin typeface="Microsoft Sans Serif"/>
                <a:cs typeface="Microsoft Sans Serif"/>
              </a:rPr>
              <a:t>the</a:t>
            </a:r>
            <a:r>
              <a:rPr sz="2554" spc="-48" dirty="0">
                <a:latin typeface="Microsoft Sans Serif"/>
                <a:cs typeface="Microsoft Sans Serif"/>
              </a:rPr>
              <a:t> </a:t>
            </a:r>
            <a:r>
              <a:rPr sz="2554" spc="-21" dirty="0">
                <a:latin typeface="Microsoft Sans Serif"/>
                <a:cs typeface="Microsoft Sans Serif"/>
              </a:rPr>
              <a:t>life</a:t>
            </a:r>
            <a:r>
              <a:rPr sz="2554" spc="-149" dirty="0">
                <a:latin typeface="Microsoft Sans Serif"/>
                <a:cs typeface="Microsoft Sans Serif"/>
              </a:rPr>
              <a:t> </a:t>
            </a:r>
            <a:r>
              <a:rPr sz="2554" spc="-69" dirty="0">
                <a:latin typeface="Microsoft Sans Serif"/>
                <a:cs typeface="Microsoft Sans Serif"/>
              </a:rPr>
              <a:t>expectancy </a:t>
            </a:r>
            <a:r>
              <a:rPr sz="2554" dirty="0">
                <a:latin typeface="Microsoft Sans Serif"/>
                <a:cs typeface="Microsoft Sans Serif"/>
              </a:rPr>
              <a:t>of</a:t>
            </a:r>
            <a:r>
              <a:rPr sz="2554" spc="-128" dirty="0">
                <a:latin typeface="Microsoft Sans Serif"/>
                <a:cs typeface="Microsoft Sans Serif"/>
              </a:rPr>
              <a:t> </a:t>
            </a:r>
            <a:r>
              <a:rPr sz="2554" spc="-69" dirty="0">
                <a:latin typeface="Microsoft Sans Serif"/>
                <a:cs typeface="Microsoft Sans Serif"/>
              </a:rPr>
              <a:t>the</a:t>
            </a:r>
            <a:r>
              <a:rPr sz="2554" spc="-128" dirty="0">
                <a:latin typeface="Microsoft Sans Serif"/>
                <a:cs typeface="Microsoft Sans Serif"/>
              </a:rPr>
              <a:t> </a:t>
            </a:r>
            <a:r>
              <a:rPr sz="2554" spc="-74" dirty="0">
                <a:latin typeface="Microsoft Sans Serif"/>
                <a:cs typeface="Microsoft Sans Serif"/>
              </a:rPr>
              <a:t>community</a:t>
            </a:r>
            <a:r>
              <a:rPr sz="2554" spc="-121" dirty="0">
                <a:latin typeface="Microsoft Sans Serif"/>
                <a:cs typeface="Microsoft Sans Serif"/>
              </a:rPr>
              <a:t> </a:t>
            </a:r>
            <a:r>
              <a:rPr sz="2554" spc="-11" dirty="0">
                <a:latin typeface="Microsoft Sans Serif"/>
                <a:cs typeface="Microsoft Sans Serif"/>
              </a:rPr>
              <a:t>spouse</a:t>
            </a:r>
            <a:r>
              <a:rPr sz="2341" spc="-11"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120806" y="3104681"/>
            <a:ext cx="4520199" cy="2422688"/>
          </a:xfrm>
          <a:prstGeom prst="rect">
            <a:avLst/>
          </a:prstGeom>
        </p:spPr>
        <p:txBody>
          <a:bodyPr vert="horz" wrap="square" lIns="0" tIns="113512" rIns="0" bIns="0" rtlCol="0">
            <a:spAutoFit/>
          </a:bodyPr>
          <a:lstStyle/>
          <a:p>
            <a:pPr marL="13513" marR="5405">
              <a:lnSpc>
                <a:spcPct val="75500"/>
              </a:lnSpc>
              <a:spcBef>
                <a:spcPts val="894"/>
              </a:spcBef>
            </a:pPr>
            <a:r>
              <a:rPr lang="en-US" sz="2554" spc="612" dirty="0">
                <a:latin typeface="Segoe UI Symbol"/>
                <a:cs typeface="Segoe UI Symbol"/>
              </a:rPr>
              <a:t>✔</a:t>
            </a:r>
            <a:r>
              <a:rPr lang="en-US" sz="2554" spc="-43" dirty="0">
                <a:latin typeface="Segoe UI Symbol"/>
                <a:cs typeface="Segoe UI Symbol"/>
              </a:rPr>
              <a:t> </a:t>
            </a:r>
            <a:r>
              <a:rPr lang="en-US" sz="2554" spc="-53" dirty="0">
                <a:latin typeface="Microsoft Sans Serif"/>
                <a:cs typeface="Microsoft Sans Serif"/>
              </a:rPr>
              <a:t>Annuity</a:t>
            </a:r>
            <a:r>
              <a:rPr lang="en-US" sz="2554" spc="-128" dirty="0">
                <a:latin typeface="Microsoft Sans Serif"/>
                <a:cs typeface="Microsoft Sans Serif"/>
              </a:rPr>
              <a:t> </a:t>
            </a:r>
            <a:r>
              <a:rPr lang="en-US" sz="2554" spc="-101" dirty="0">
                <a:latin typeface="Microsoft Sans Serif"/>
                <a:cs typeface="Microsoft Sans Serif"/>
              </a:rPr>
              <a:t>payments</a:t>
            </a:r>
            <a:r>
              <a:rPr lang="en-US" sz="2554" spc="-128" dirty="0">
                <a:latin typeface="Microsoft Sans Serif"/>
                <a:cs typeface="Microsoft Sans Serif"/>
              </a:rPr>
              <a:t> </a:t>
            </a:r>
            <a:r>
              <a:rPr lang="en-US" sz="2554" spc="-90" dirty="0">
                <a:latin typeface="Microsoft Sans Serif"/>
                <a:cs typeface="Microsoft Sans Serif"/>
              </a:rPr>
              <a:t>should</a:t>
            </a:r>
            <a:r>
              <a:rPr lang="en-US" sz="2554" spc="-128" dirty="0">
                <a:latin typeface="Microsoft Sans Serif"/>
                <a:cs typeface="Microsoft Sans Serif"/>
              </a:rPr>
              <a:t> </a:t>
            </a:r>
            <a:r>
              <a:rPr lang="en-US" sz="2554" spc="-27" dirty="0">
                <a:latin typeface="Microsoft Sans Serif"/>
                <a:cs typeface="Microsoft Sans Serif"/>
              </a:rPr>
              <a:t>not </a:t>
            </a:r>
            <a:r>
              <a:rPr lang="en-US" sz="2554" spc="-128" dirty="0">
                <a:latin typeface="Microsoft Sans Serif"/>
                <a:cs typeface="Microsoft Sans Serif"/>
              </a:rPr>
              <a:t>exceed</a:t>
            </a:r>
            <a:r>
              <a:rPr lang="en-US" sz="2554" spc="-149" dirty="0">
                <a:latin typeface="Microsoft Sans Serif"/>
                <a:cs typeface="Microsoft Sans Serif"/>
              </a:rPr>
              <a:t> </a:t>
            </a:r>
            <a:r>
              <a:rPr lang="en-US" sz="2554" spc="-74" dirty="0">
                <a:latin typeface="Microsoft Sans Serif"/>
                <a:cs typeface="Microsoft Sans Serif"/>
              </a:rPr>
              <a:t>nursing</a:t>
            </a:r>
            <a:r>
              <a:rPr lang="en-US" sz="2554" spc="-144" dirty="0">
                <a:latin typeface="Microsoft Sans Serif"/>
                <a:cs typeface="Microsoft Sans Serif"/>
              </a:rPr>
              <a:t> </a:t>
            </a:r>
            <a:r>
              <a:rPr lang="en-US" sz="2554" spc="-149" dirty="0">
                <a:latin typeface="Microsoft Sans Serif"/>
                <a:cs typeface="Microsoft Sans Serif"/>
              </a:rPr>
              <a:t>home </a:t>
            </a:r>
            <a:r>
              <a:rPr lang="en-US" sz="2554" spc="-43" dirty="0">
                <a:latin typeface="Microsoft Sans Serif"/>
                <a:cs typeface="Microsoft Sans Serif"/>
              </a:rPr>
              <a:t>costs </a:t>
            </a:r>
            <a:r>
              <a:rPr lang="en-US" sz="2128" spc="-53" dirty="0">
                <a:latin typeface="Times New Roman"/>
                <a:cs typeface="Times New Roman"/>
              </a:rPr>
              <a:t>→</a:t>
            </a:r>
            <a:endParaRPr lang="en-US" sz="2128" dirty="0">
              <a:latin typeface="Times New Roman"/>
              <a:cs typeface="Times New Roman"/>
            </a:endParaRPr>
          </a:p>
          <a:p>
            <a:pPr marL="13513" marR="5405">
              <a:lnSpc>
                <a:spcPct val="75500"/>
              </a:lnSpc>
              <a:spcBef>
                <a:spcPts val="894"/>
              </a:spcBef>
            </a:pPr>
            <a:r>
              <a:rPr sz="2554" spc="-149" dirty="0">
                <a:latin typeface="Microsoft Sans Serif"/>
                <a:cs typeface="Microsoft Sans Serif"/>
              </a:rPr>
              <a:t>This</a:t>
            </a:r>
            <a:r>
              <a:rPr sz="2554" spc="-48" dirty="0">
                <a:latin typeface="Microsoft Sans Serif"/>
                <a:cs typeface="Microsoft Sans Serif"/>
              </a:rPr>
              <a:t> </a:t>
            </a:r>
            <a:r>
              <a:rPr sz="2554" spc="-138" dirty="0">
                <a:latin typeface="Microsoft Sans Serif"/>
                <a:cs typeface="Microsoft Sans Serif"/>
              </a:rPr>
              <a:t>prevents</a:t>
            </a:r>
            <a:r>
              <a:rPr sz="2554" spc="-48" dirty="0">
                <a:latin typeface="Microsoft Sans Serif"/>
                <a:cs typeface="Microsoft Sans Serif"/>
              </a:rPr>
              <a:t> </a:t>
            </a:r>
            <a:r>
              <a:rPr sz="2554" spc="-133" dirty="0">
                <a:latin typeface="Microsoft Sans Serif"/>
                <a:cs typeface="Microsoft Sans Serif"/>
              </a:rPr>
              <a:t>states</a:t>
            </a:r>
            <a:r>
              <a:rPr sz="2554" spc="-43" dirty="0">
                <a:latin typeface="Microsoft Sans Serif"/>
                <a:cs typeface="Microsoft Sans Serif"/>
              </a:rPr>
              <a:t> </a:t>
            </a:r>
            <a:r>
              <a:rPr sz="2554" spc="-101" dirty="0">
                <a:latin typeface="Microsoft Sans Serif"/>
                <a:cs typeface="Microsoft Sans Serif"/>
              </a:rPr>
              <a:t>from</a:t>
            </a:r>
            <a:r>
              <a:rPr sz="2554" spc="-48" dirty="0">
                <a:latin typeface="Microsoft Sans Serif"/>
                <a:cs typeface="Microsoft Sans Serif"/>
              </a:rPr>
              <a:t> </a:t>
            </a:r>
            <a:r>
              <a:rPr sz="2554" spc="-101" dirty="0">
                <a:latin typeface="Microsoft Sans Serif"/>
                <a:cs typeface="Microsoft Sans Serif"/>
              </a:rPr>
              <a:t>requiring contributions</a:t>
            </a:r>
            <a:r>
              <a:rPr sz="2554" spc="-53" dirty="0">
                <a:latin typeface="Microsoft Sans Serif"/>
                <a:cs typeface="Microsoft Sans Serif"/>
              </a:rPr>
              <a:t> </a:t>
            </a:r>
            <a:r>
              <a:rPr sz="2554" spc="-133" dirty="0">
                <a:latin typeface="Microsoft Sans Serif"/>
                <a:cs typeface="Microsoft Sans Serif"/>
              </a:rPr>
              <a:t>toward</a:t>
            </a:r>
            <a:r>
              <a:rPr sz="2554" spc="-53" dirty="0">
                <a:latin typeface="Microsoft Sans Serif"/>
                <a:cs typeface="Microsoft Sans Serif"/>
              </a:rPr>
              <a:t> </a:t>
            </a:r>
            <a:r>
              <a:rPr sz="2554" spc="-21" dirty="0">
                <a:latin typeface="Microsoft Sans Serif"/>
                <a:cs typeface="Microsoft Sans Serif"/>
              </a:rPr>
              <a:t>care</a:t>
            </a:r>
            <a:r>
              <a:rPr sz="2341" spc="-21" dirty="0">
                <a:latin typeface="Microsoft Sans Serif"/>
                <a:cs typeface="Microsoft Sans Serif"/>
              </a:rPr>
              <a:t>.</a:t>
            </a:r>
            <a:endParaRPr sz="2341" dirty="0">
              <a:latin typeface="Microsoft Sans Serif"/>
              <a:cs typeface="Microsoft Sans Serif"/>
            </a:endParaRPr>
          </a:p>
          <a:p>
            <a:pPr marL="13513" marR="24323">
              <a:lnSpc>
                <a:spcPct val="76800"/>
              </a:lnSpc>
              <a:spcBef>
                <a:spcPts val="681"/>
              </a:spcBef>
            </a:pPr>
            <a:r>
              <a:rPr sz="2554" spc="612" dirty="0">
                <a:latin typeface="Segoe UI Symbol"/>
                <a:cs typeface="Segoe UI Symbol"/>
              </a:rPr>
              <a:t>✔</a:t>
            </a:r>
            <a:r>
              <a:rPr sz="2554" spc="-74" dirty="0">
                <a:latin typeface="Segoe UI Symbol"/>
                <a:cs typeface="Segoe UI Symbol"/>
              </a:rPr>
              <a:t> </a:t>
            </a:r>
            <a:r>
              <a:rPr sz="2554" spc="-197" dirty="0">
                <a:latin typeface="Microsoft Sans Serif"/>
                <a:cs typeface="Microsoft Sans Serif"/>
              </a:rPr>
              <a:t>Some</a:t>
            </a:r>
            <a:r>
              <a:rPr sz="2554" spc="-149" dirty="0">
                <a:latin typeface="Microsoft Sans Serif"/>
                <a:cs typeface="Microsoft Sans Serif"/>
              </a:rPr>
              <a:t> </a:t>
            </a:r>
            <a:r>
              <a:rPr sz="2554" spc="-69" dirty="0">
                <a:latin typeface="Microsoft Sans Serif"/>
                <a:cs typeface="Microsoft Sans Serif"/>
              </a:rPr>
              <a:t>states</a:t>
            </a:r>
            <a:r>
              <a:rPr sz="2554" spc="-154" dirty="0">
                <a:latin typeface="Microsoft Sans Serif"/>
                <a:cs typeface="Microsoft Sans Serif"/>
              </a:rPr>
              <a:t> </a:t>
            </a:r>
            <a:r>
              <a:rPr sz="2554" spc="-11" dirty="0">
                <a:latin typeface="Microsoft Sans Serif"/>
                <a:cs typeface="Microsoft Sans Serif"/>
              </a:rPr>
              <a:t>require </a:t>
            </a:r>
            <a:r>
              <a:rPr sz="2554" spc="-74" dirty="0">
                <a:latin typeface="Microsoft Sans Serif"/>
                <a:cs typeface="Microsoft Sans Serif"/>
              </a:rPr>
              <a:t>community</a:t>
            </a:r>
            <a:r>
              <a:rPr sz="2554" spc="-128" dirty="0">
                <a:latin typeface="Microsoft Sans Serif"/>
                <a:cs typeface="Microsoft Sans Serif"/>
              </a:rPr>
              <a:t> </a:t>
            </a:r>
            <a:r>
              <a:rPr sz="2554" spc="-106" dirty="0">
                <a:latin typeface="Microsoft Sans Serif"/>
                <a:cs typeface="Microsoft Sans Serif"/>
              </a:rPr>
              <a:t>spouses</a:t>
            </a:r>
            <a:r>
              <a:rPr sz="2554" spc="-128" dirty="0">
                <a:latin typeface="Microsoft Sans Serif"/>
                <a:cs typeface="Microsoft Sans Serif"/>
              </a:rPr>
              <a:t> </a:t>
            </a:r>
            <a:r>
              <a:rPr sz="2554" spc="-37" dirty="0">
                <a:latin typeface="Microsoft Sans Serif"/>
                <a:cs typeface="Microsoft Sans Serif"/>
              </a:rPr>
              <a:t>to</a:t>
            </a:r>
            <a:r>
              <a:rPr sz="2554" spc="-121" dirty="0">
                <a:latin typeface="Microsoft Sans Serif"/>
                <a:cs typeface="Microsoft Sans Serif"/>
              </a:rPr>
              <a:t> </a:t>
            </a:r>
            <a:r>
              <a:rPr sz="2554" spc="-32" dirty="0">
                <a:latin typeface="Microsoft Sans Serif"/>
                <a:cs typeface="Microsoft Sans Serif"/>
              </a:rPr>
              <a:t>contribute </a:t>
            </a:r>
            <a:r>
              <a:rPr sz="2554" spc="-106" dirty="0">
                <a:latin typeface="Microsoft Sans Serif"/>
                <a:cs typeface="Microsoft Sans Serif"/>
              </a:rPr>
              <a:t>income</a:t>
            </a:r>
            <a:r>
              <a:rPr sz="2554" spc="-64" dirty="0">
                <a:latin typeface="Microsoft Sans Serif"/>
                <a:cs typeface="Microsoft Sans Serif"/>
              </a:rPr>
              <a:t> </a:t>
            </a:r>
            <a:r>
              <a:rPr sz="2341" spc="-69" dirty="0">
                <a:latin typeface="Microsoft Sans Serif"/>
                <a:cs typeface="Microsoft Sans Serif"/>
              </a:rPr>
              <a:t>(</a:t>
            </a:r>
            <a:r>
              <a:rPr sz="2554" spc="-69" dirty="0">
                <a:latin typeface="Microsoft Sans Serif"/>
                <a:cs typeface="Microsoft Sans Serif"/>
              </a:rPr>
              <a:t>e</a:t>
            </a:r>
            <a:r>
              <a:rPr sz="2341" spc="-69" dirty="0">
                <a:latin typeface="Microsoft Sans Serif"/>
                <a:cs typeface="Microsoft Sans Serif"/>
              </a:rPr>
              <a:t>.</a:t>
            </a:r>
            <a:r>
              <a:rPr sz="2554" spc="-69" dirty="0">
                <a:latin typeface="Microsoft Sans Serif"/>
                <a:cs typeface="Microsoft Sans Serif"/>
              </a:rPr>
              <a:t>g</a:t>
            </a:r>
            <a:r>
              <a:rPr sz="2341" spc="-69" dirty="0">
                <a:latin typeface="Microsoft Sans Serif"/>
                <a:cs typeface="Microsoft Sans Serif"/>
              </a:rPr>
              <a:t>.,</a:t>
            </a:r>
            <a:r>
              <a:rPr sz="2341" dirty="0">
                <a:latin typeface="Microsoft Sans Serif"/>
                <a:cs typeface="Microsoft Sans Serif"/>
              </a:rPr>
              <a:t> </a:t>
            </a:r>
            <a:r>
              <a:rPr sz="2554" spc="-197" dirty="0">
                <a:latin typeface="Microsoft Sans Serif"/>
                <a:cs typeface="Microsoft Sans Serif"/>
              </a:rPr>
              <a:t>New</a:t>
            </a:r>
            <a:r>
              <a:rPr sz="2554" spc="-59" dirty="0">
                <a:latin typeface="Microsoft Sans Serif"/>
                <a:cs typeface="Microsoft Sans Serif"/>
              </a:rPr>
              <a:t> </a:t>
            </a:r>
            <a:r>
              <a:rPr sz="2554" spc="-149" dirty="0">
                <a:latin typeface="Microsoft Sans Serif"/>
                <a:cs typeface="Microsoft Sans Serif"/>
              </a:rPr>
              <a:t>York</a:t>
            </a:r>
            <a:r>
              <a:rPr sz="2341" spc="-149" dirty="0">
                <a:latin typeface="Microsoft Sans Serif"/>
                <a:cs typeface="Microsoft Sans Serif"/>
              </a:rPr>
              <a:t>,</a:t>
            </a:r>
            <a:r>
              <a:rPr sz="2341" dirty="0">
                <a:latin typeface="Microsoft Sans Serif"/>
                <a:cs typeface="Microsoft Sans Serif"/>
              </a:rPr>
              <a:t> </a:t>
            </a:r>
            <a:r>
              <a:rPr sz="2554" spc="-11" dirty="0">
                <a:latin typeface="Microsoft Sans Serif"/>
                <a:cs typeface="Microsoft Sans Serif"/>
              </a:rPr>
              <a:t>Illinois</a:t>
            </a:r>
            <a:r>
              <a:rPr sz="2341" spc="-11" dirty="0">
                <a:latin typeface="Microsoft Sans Serif"/>
                <a:cs typeface="Microsoft Sans Serif"/>
              </a:rPr>
              <a:t>).</a:t>
            </a:r>
            <a:endParaRPr sz="2341" dirty="0">
              <a:latin typeface="Microsoft Sans Serif"/>
              <a:cs typeface="Microsoft Sans Serif"/>
            </a:endParaRPr>
          </a:p>
        </p:txBody>
      </p:sp>
    </p:spTree>
    <p:extLst>
      <p:ext uri="{BB962C8B-B14F-4D97-AF65-F5344CB8AC3E}">
        <p14:creationId xmlns:p14="http://schemas.microsoft.com/office/powerpoint/2010/main" val="38210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6834" y="1153572"/>
            <a:ext cx="3200400" cy="4461163"/>
          </a:xfrm>
          <a:prstGeom prst="rect">
            <a:avLst/>
          </a:prstGeom>
        </p:spPr>
        <p:txBody>
          <a:bodyPr vert="horz" lIns="91440" tIns="45720" rIns="91440" bIns="45720" rtlCol="0" anchor="ctr">
            <a:normAutofit/>
          </a:bodyPr>
          <a:lstStyle/>
          <a:p>
            <a:pPr marL="13513" marR="5405"/>
            <a:r>
              <a:rPr lang="en-US" kern="1200" dirty="0">
                <a:latin typeface="+mj-lt"/>
                <a:ea typeface="+mj-ea"/>
                <a:cs typeface="+mj-cs"/>
              </a:rPr>
              <a:t>Minimum</a:t>
            </a:r>
            <a:r>
              <a:rPr lang="en-US" kern="1200" spc="-330" dirty="0">
                <a:latin typeface="+mj-lt"/>
                <a:ea typeface="+mj-ea"/>
                <a:cs typeface="+mj-cs"/>
              </a:rPr>
              <a:t> </a:t>
            </a:r>
            <a:r>
              <a:rPr lang="en-US" kern="1200" spc="112" dirty="0">
                <a:latin typeface="+mj-lt"/>
                <a:ea typeface="+mj-ea"/>
                <a:cs typeface="+mj-cs"/>
              </a:rPr>
              <a:t>Monthly</a:t>
            </a:r>
            <a:r>
              <a:rPr lang="en-US" kern="1200" spc="-325" dirty="0">
                <a:latin typeface="+mj-lt"/>
                <a:ea typeface="+mj-ea"/>
                <a:cs typeface="+mj-cs"/>
              </a:rPr>
              <a:t> </a:t>
            </a:r>
            <a:r>
              <a:rPr lang="en-US" kern="1200" spc="-11" dirty="0">
                <a:latin typeface="+mj-lt"/>
                <a:ea typeface="+mj-ea"/>
                <a:cs typeface="+mj-cs"/>
              </a:rPr>
              <a:t>Maintenance </a:t>
            </a:r>
            <a:r>
              <a:rPr lang="en-US" kern="1200" spc="-101" dirty="0">
                <a:latin typeface="+mj-lt"/>
                <a:ea typeface="+mj-ea"/>
                <a:cs typeface="+mj-cs"/>
              </a:rPr>
              <a:t>Needs</a:t>
            </a:r>
            <a:r>
              <a:rPr lang="en-US" kern="1200" spc="-356" dirty="0">
                <a:latin typeface="+mj-lt"/>
                <a:ea typeface="+mj-ea"/>
                <a:cs typeface="+mj-cs"/>
              </a:rPr>
              <a:t> </a:t>
            </a:r>
            <a:r>
              <a:rPr lang="en-US" kern="1200" dirty="0">
                <a:latin typeface="+mj-lt"/>
                <a:ea typeface="+mj-ea"/>
                <a:cs typeface="+mj-cs"/>
              </a:rPr>
              <a:t>Allowance</a:t>
            </a:r>
            <a:r>
              <a:rPr lang="en-US" kern="1200" spc="138" dirty="0">
                <a:latin typeface="+mj-lt"/>
                <a:ea typeface="+mj-ea"/>
                <a:cs typeface="+mj-cs"/>
              </a:rPr>
              <a:t>  (</a:t>
            </a:r>
            <a:r>
              <a:rPr lang="en-US" kern="1200" spc="-11" dirty="0">
                <a:latin typeface="+mj-lt"/>
                <a:ea typeface="+mj-ea"/>
                <a:cs typeface="+mj-cs"/>
              </a:rPr>
              <a:t>MMMNA) </a:t>
            </a:r>
            <a:endParaRPr lang="en-US" kern="1200" dirty="0">
              <a:latin typeface="+mj-lt"/>
              <a:ea typeface="+mj-ea"/>
              <a:cs typeface="+mj-cs"/>
            </a:endParaRPr>
          </a:p>
        </p:txBody>
      </p:sp>
      <p:sp>
        <p:nvSpPr>
          <p:cNvPr id="3" name="object 3"/>
          <p:cNvSpPr txBox="1"/>
          <p:nvPr/>
        </p:nvSpPr>
        <p:spPr>
          <a:xfrm>
            <a:off x="4447308" y="591344"/>
            <a:ext cx="7339880" cy="5585619"/>
          </a:xfrm>
          <a:prstGeom prst="rect">
            <a:avLst/>
          </a:prstGeom>
        </p:spPr>
        <p:txBody>
          <a:bodyPr vert="horz" lIns="91440" tIns="45720" rIns="91440" bIns="45720" rtlCol="0" anchor="ctr">
            <a:noAutofit/>
          </a:bodyPr>
          <a:lstStyle/>
          <a:p>
            <a:pPr indent="-228600">
              <a:lnSpc>
                <a:spcPct val="90000"/>
              </a:lnSpc>
              <a:spcBef>
                <a:spcPts val="144"/>
              </a:spcBef>
              <a:buFont typeface="Arial" panose="020B0604020202020204" pitchFamily="34" charset="0"/>
              <a:buChar char="•"/>
            </a:pPr>
            <a:r>
              <a:rPr lang="en-US" sz="3200" b="1" spc="-37" dirty="0"/>
              <a:t>How</a:t>
            </a:r>
            <a:r>
              <a:rPr lang="en-US" sz="3200" b="1" spc="-144" dirty="0"/>
              <a:t> </a:t>
            </a:r>
            <a:r>
              <a:rPr lang="en-US" sz="3200" b="1" dirty="0"/>
              <a:t>Much</a:t>
            </a:r>
            <a:r>
              <a:rPr lang="en-US" sz="3200" b="1" spc="-128" dirty="0"/>
              <a:t> </a:t>
            </a:r>
            <a:r>
              <a:rPr lang="en-US" sz="3200" b="1" spc="-43" dirty="0"/>
              <a:t>Income</a:t>
            </a:r>
            <a:r>
              <a:rPr lang="en-US" sz="3200" b="1" spc="-121" dirty="0"/>
              <a:t> </a:t>
            </a:r>
            <a:r>
              <a:rPr lang="en-US" sz="3200" b="1" spc="-101" dirty="0"/>
              <a:t>Does</a:t>
            </a:r>
            <a:r>
              <a:rPr lang="en-US" sz="3200" b="1" spc="-117" dirty="0"/>
              <a:t> </a:t>
            </a:r>
            <a:r>
              <a:rPr lang="en-US" sz="3200" b="1" dirty="0"/>
              <a:t>the</a:t>
            </a:r>
            <a:r>
              <a:rPr lang="en-US" sz="3200" b="1" spc="-128" dirty="0"/>
              <a:t> </a:t>
            </a:r>
            <a:r>
              <a:rPr lang="en-US" sz="3200" b="1" spc="-21" dirty="0"/>
              <a:t>Community</a:t>
            </a:r>
            <a:r>
              <a:rPr lang="en-US" sz="3200" b="1" spc="-128" dirty="0"/>
              <a:t> </a:t>
            </a:r>
            <a:r>
              <a:rPr lang="en-US" sz="3200" b="1" spc="-74" dirty="0"/>
              <a:t>Spouse</a:t>
            </a:r>
            <a:r>
              <a:rPr lang="en-US" sz="3200" b="1" spc="-128" dirty="0"/>
              <a:t> </a:t>
            </a:r>
            <a:r>
              <a:rPr lang="en-US" sz="3200" b="1" spc="-21" dirty="0"/>
              <a:t>Get?</a:t>
            </a:r>
            <a:endParaRPr lang="en-US" sz="3200" b="1" dirty="0"/>
          </a:p>
          <a:p>
            <a:pPr indent="-228600">
              <a:lnSpc>
                <a:spcPct val="90000"/>
              </a:lnSpc>
              <a:spcBef>
                <a:spcPts val="1186"/>
              </a:spcBef>
              <a:buFont typeface="Arial" panose="020B0604020202020204" pitchFamily="34" charset="0"/>
              <a:buChar char="•"/>
            </a:pPr>
            <a:r>
              <a:rPr lang="en-US" sz="2400" b="1" spc="-59" dirty="0"/>
              <a:t>MMMNA</a:t>
            </a:r>
            <a:r>
              <a:rPr lang="en-US" sz="2400" b="1" spc="431" dirty="0"/>
              <a:t> </a:t>
            </a:r>
            <a:r>
              <a:rPr lang="en-US" sz="2400" b="1" dirty="0"/>
              <a:t>2025</a:t>
            </a:r>
            <a:r>
              <a:rPr lang="en-US" sz="2400" b="1" spc="-74" dirty="0"/>
              <a:t> Figures,</a:t>
            </a:r>
            <a:r>
              <a:rPr lang="en-US" sz="2400" b="1" spc="-117" dirty="0"/>
              <a:t> </a:t>
            </a:r>
            <a:r>
              <a:rPr lang="en-US" sz="2400" b="1" spc="-96" dirty="0"/>
              <a:t>Except</a:t>
            </a:r>
            <a:r>
              <a:rPr lang="en-US" sz="2400" b="1" spc="-117" dirty="0"/>
              <a:t> AK</a:t>
            </a:r>
            <a:r>
              <a:rPr lang="en-US" sz="2400" b="1" spc="-112" dirty="0"/>
              <a:t> </a:t>
            </a:r>
            <a:r>
              <a:rPr lang="en-US" sz="2400" b="1" spc="-80" dirty="0"/>
              <a:t>&amp;</a:t>
            </a:r>
            <a:r>
              <a:rPr lang="en-US" sz="2400" b="1" spc="-74" dirty="0"/>
              <a:t> </a:t>
            </a:r>
            <a:r>
              <a:rPr lang="en-US" sz="2400" b="1" spc="-27" dirty="0"/>
              <a:t>HI </a:t>
            </a:r>
            <a:endParaRPr lang="en-US" sz="2400" b="1" dirty="0"/>
          </a:p>
          <a:p>
            <a:pPr indent="-228600">
              <a:lnSpc>
                <a:spcPct val="90000"/>
              </a:lnSpc>
              <a:spcBef>
                <a:spcPts val="176"/>
              </a:spcBef>
              <a:buFont typeface="Arial" panose="020B0604020202020204" pitchFamily="34" charset="0"/>
              <a:buChar char="•"/>
            </a:pPr>
            <a:r>
              <a:rPr lang="en-US" sz="2400" spc="431" dirty="0"/>
              <a:t>	</a:t>
            </a:r>
            <a:r>
              <a:rPr lang="en-US" sz="2400" spc="-85" dirty="0"/>
              <a:t>Minimum</a:t>
            </a:r>
            <a:r>
              <a:rPr lang="en-US" sz="2400" spc="-117" dirty="0"/>
              <a:t> </a:t>
            </a:r>
            <a:r>
              <a:rPr lang="en-US" sz="2400" spc="-59" dirty="0"/>
              <a:t>MMMNA</a:t>
            </a:r>
            <a:r>
              <a:rPr lang="en-US" sz="2400" spc="303" dirty="0"/>
              <a:t> </a:t>
            </a:r>
            <a:r>
              <a:rPr lang="en-US" sz="2400" spc="-11" dirty="0"/>
              <a:t>$2,465/month</a:t>
            </a:r>
            <a:endParaRPr lang="en-US" sz="2400" dirty="0"/>
          </a:p>
          <a:p>
            <a:pPr indent="-228600">
              <a:lnSpc>
                <a:spcPct val="90000"/>
              </a:lnSpc>
              <a:spcBef>
                <a:spcPts val="176"/>
              </a:spcBef>
              <a:buFont typeface="Arial" panose="020B0604020202020204" pitchFamily="34" charset="0"/>
              <a:buChar char="•"/>
            </a:pPr>
            <a:r>
              <a:rPr lang="en-US" sz="2400" spc="431" dirty="0"/>
              <a:t>	</a:t>
            </a:r>
            <a:r>
              <a:rPr lang="en-US" sz="2400" spc="-96" dirty="0"/>
              <a:t>Maximum</a:t>
            </a:r>
            <a:r>
              <a:rPr lang="en-US" sz="2400" spc="-117" dirty="0"/>
              <a:t> </a:t>
            </a:r>
            <a:r>
              <a:rPr lang="en-US" sz="2400" spc="-59" dirty="0"/>
              <a:t>MMMNA</a:t>
            </a:r>
            <a:r>
              <a:rPr lang="en-US" sz="2400" spc="298" dirty="0"/>
              <a:t> </a:t>
            </a:r>
            <a:r>
              <a:rPr lang="en-US" sz="2400" spc="-11" dirty="0"/>
              <a:t>$3,854/month</a:t>
            </a:r>
          </a:p>
          <a:p>
            <a:pPr marL="13513" indent="-228600">
              <a:lnSpc>
                <a:spcPct val="90000"/>
              </a:lnSpc>
              <a:spcBef>
                <a:spcPts val="176"/>
              </a:spcBef>
              <a:buFont typeface="Arial" panose="020B0604020202020204" pitchFamily="34" charset="0"/>
              <a:buChar char="•"/>
            </a:pPr>
            <a:endParaRPr lang="en-US" sz="2400" dirty="0"/>
          </a:p>
          <a:p>
            <a:pPr indent="-228600">
              <a:lnSpc>
                <a:spcPct val="90000"/>
              </a:lnSpc>
              <a:spcBef>
                <a:spcPts val="176"/>
              </a:spcBef>
              <a:buFont typeface="Arial" panose="020B0604020202020204" pitchFamily="34" charset="0"/>
              <a:buChar char="•"/>
            </a:pPr>
            <a:r>
              <a:rPr lang="en-US" sz="2400" b="1" spc="-106" dirty="0"/>
              <a:t>How </a:t>
            </a:r>
            <a:r>
              <a:rPr lang="en-US" sz="2400" b="1" spc="-21" dirty="0"/>
              <a:t>It</a:t>
            </a:r>
            <a:r>
              <a:rPr lang="en-US" sz="2400" b="1" spc="-106" dirty="0"/>
              <a:t> </a:t>
            </a:r>
            <a:r>
              <a:rPr lang="en-US" sz="2400" b="1" spc="-11" dirty="0"/>
              <a:t>Works:</a:t>
            </a:r>
            <a:endParaRPr lang="en-US" sz="2400" dirty="0"/>
          </a:p>
          <a:p>
            <a:pPr marL="274310" marR="1088456" indent="-228600">
              <a:lnSpc>
                <a:spcPct val="90000"/>
              </a:lnSpc>
              <a:buClr>
                <a:srgbClr val="333333"/>
              </a:buClr>
              <a:buFont typeface="Arial" panose="020B0604020202020204" pitchFamily="34" charset="0"/>
              <a:buChar char="•"/>
              <a:tabLst>
                <a:tab pos="274310" algn="l"/>
              </a:tabLst>
            </a:pPr>
            <a:r>
              <a:rPr lang="en-US" sz="2400" dirty="0"/>
              <a:t>If</a:t>
            </a:r>
            <a:r>
              <a:rPr lang="en-US" sz="2400" spc="-85" dirty="0"/>
              <a:t> </a:t>
            </a:r>
            <a:r>
              <a:rPr lang="en-US" sz="2400" dirty="0"/>
              <a:t>the</a:t>
            </a:r>
            <a:r>
              <a:rPr lang="en-US" sz="2400" spc="-21" dirty="0"/>
              <a:t> </a:t>
            </a:r>
            <a:r>
              <a:rPr lang="en-US" sz="2400" dirty="0"/>
              <a:t>community</a:t>
            </a:r>
            <a:r>
              <a:rPr lang="en-US" sz="2400" spc="-27" dirty="0"/>
              <a:t> </a:t>
            </a:r>
            <a:r>
              <a:rPr lang="en-US" sz="2400" spc="-32" dirty="0" err="1"/>
              <a:t>spouseʼs</a:t>
            </a:r>
            <a:r>
              <a:rPr lang="en-US" sz="2400" spc="-21" dirty="0"/>
              <a:t> </a:t>
            </a:r>
            <a:r>
              <a:rPr lang="en-US" sz="2400" spc="-74" dirty="0"/>
              <a:t>own</a:t>
            </a:r>
            <a:r>
              <a:rPr lang="en-US" sz="2400" spc="-117" dirty="0"/>
              <a:t> </a:t>
            </a:r>
            <a:r>
              <a:rPr lang="en-US" sz="2400" spc="-85" dirty="0"/>
              <a:t>income</a:t>
            </a:r>
            <a:r>
              <a:rPr lang="en-US" sz="2400" spc="-53" dirty="0"/>
              <a:t> </a:t>
            </a:r>
            <a:r>
              <a:rPr lang="en-US" sz="2400" dirty="0"/>
              <a:t>is</a:t>
            </a:r>
            <a:r>
              <a:rPr lang="en-US" sz="2400" spc="-27" dirty="0"/>
              <a:t> </a:t>
            </a:r>
            <a:r>
              <a:rPr lang="en-US" sz="2400" dirty="0"/>
              <a:t>below</a:t>
            </a:r>
            <a:r>
              <a:rPr lang="en-US" sz="2400" spc="-21" dirty="0"/>
              <a:t> </a:t>
            </a:r>
            <a:r>
              <a:rPr lang="en-US" sz="2400" dirty="0"/>
              <a:t>the</a:t>
            </a:r>
            <a:r>
              <a:rPr lang="en-US" sz="2400" spc="-27" dirty="0"/>
              <a:t> </a:t>
            </a:r>
            <a:r>
              <a:rPr lang="en-US" sz="2400" spc="-21" dirty="0"/>
              <a:t>MMMNA,</a:t>
            </a:r>
            <a:r>
              <a:rPr lang="en-US" sz="2400" spc="-27" dirty="0"/>
              <a:t> </a:t>
            </a:r>
            <a:r>
              <a:rPr lang="en-US" sz="2400" dirty="0"/>
              <a:t>they</a:t>
            </a:r>
            <a:r>
              <a:rPr lang="en-US" sz="2400" spc="-21" dirty="0"/>
              <a:t> </a:t>
            </a:r>
            <a:r>
              <a:rPr lang="en-US" sz="2400" dirty="0"/>
              <a:t>can</a:t>
            </a:r>
            <a:r>
              <a:rPr lang="en-US" sz="2400" spc="-27" dirty="0"/>
              <a:t> </a:t>
            </a:r>
            <a:r>
              <a:rPr lang="en-US" sz="2400" spc="-69" dirty="0"/>
              <a:t>receive</a:t>
            </a:r>
            <a:r>
              <a:rPr lang="en-US" sz="2400" spc="-117" dirty="0"/>
              <a:t> </a:t>
            </a:r>
            <a:r>
              <a:rPr lang="en-US" sz="2400" spc="-85" dirty="0"/>
              <a:t>income</a:t>
            </a:r>
            <a:r>
              <a:rPr lang="en-US" sz="2400" spc="-117" dirty="0"/>
              <a:t> </a:t>
            </a:r>
            <a:r>
              <a:rPr lang="en-US" sz="2400" spc="-48" dirty="0"/>
              <a:t>from</a:t>
            </a:r>
            <a:r>
              <a:rPr lang="en-US" sz="2400" spc="-117" dirty="0"/>
              <a:t> </a:t>
            </a:r>
            <a:r>
              <a:rPr lang="en-US" sz="2400" spc="-27" dirty="0"/>
              <a:t>the </a:t>
            </a:r>
            <a:r>
              <a:rPr lang="en-US" sz="2400" spc="-53" dirty="0"/>
              <a:t>institutionalized</a:t>
            </a:r>
            <a:r>
              <a:rPr lang="en-US" sz="2400" spc="37" dirty="0"/>
              <a:t> </a:t>
            </a:r>
            <a:r>
              <a:rPr lang="en-US" sz="2400" spc="-11" dirty="0"/>
              <a:t>spouse.</a:t>
            </a:r>
            <a:endParaRPr lang="en-US" sz="2400" dirty="0"/>
          </a:p>
          <a:p>
            <a:pPr marL="274310" marR="5405" indent="-228600">
              <a:lnSpc>
                <a:spcPct val="90000"/>
              </a:lnSpc>
              <a:spcBef>
                <a:spcPts val="505"/>
              </a:spcBef>
              <a:buClr>
                <a:srgbClr val="333333"/>
              </a:buClr>
              <a:buFont typeface="Arial" panose="020B0604020202020204" pitchFamily="34" charset="0"/>
              <a:buChar char="•"/>
              <a:tabLst>
                <a:tab pos="274310" algn="l"/>
              </a:tabLst>
            </a:pPr>
            <a:r>
              <a:rPr lang="en-US" sz="2400" dirty="0"/>
              <a:t>If</a:t>
            </a:r>
            <a:r>
              <a:rPr lang="en-US" sz="2400" spc="-5" dirty="0"/>
              <a:t> </a:t>
            </a:r>
            <a:r>
              <a:rPr lang="en-US" sz="2400" dirty="0"/>
              <a:t>the community</a:t>
            </a:r>
            <a:r>
              <a:rPr lang="en-US" sz="2400" spc="-5" dirty="0"/>
              <a:t> </a:t>
            </a:r>
            <a:r>
              <a:rPr lang="en-US" sz="2400" spc="-32" dirty="0" err="1"/>
              <a:t>spouseʼs</a:t>
            </a:r>
            <a:r>
              <a:rPr lang="en-US" sz="2400" dirty="0"/>
              <a:t> </a:t>
            </a:r>
            <a:r>
              <a:rPr lang="en-US" sz="2400" spc="-11" dirty="0"/>
              <a:t>income</a:t>
            </a:r>
            <a:r>
              <a:rPr lang="en-US" sz="2400" spc="-5" dirty="0"/>
              <a:t> </a:t>
            </a:r>
            <a:r>
              <a:rPr lang="en-US" sz="2400" spc="-90" dirty="0"/>
              <a:t>exceeds</a:t>
            </a:r>
            <a:r>
              <a:rPr lang="en-US" sz="2400" spc="-106" dirty="0"/>
              <a:t> </a:t>
            </a:r>
            <a:r>
              <a:rPr lang="en-US" sz="2400" spc="-59" dirty="0"/>
              <a:t>the</a:t>
            </a:r>
            <a:r>
              <a:rPr lang="en-US" sz="2400" spc="-112" dirty="0"/>
              <a:t> </a:t>
            </a:r>
            <a:r>
              <a:rPr lang="en-US" sz="2400" spc="-101" dirty="0"/>
              <a:t>MMMNA,</a:t>
            </a:r>
            <a:r>
              <a:rPr lang="en-US" sz="2400" spc="-5" dirty="0"/>
              <a:t> </a:t>
            </a:r>
            <a:r>
              <a:rPr lang="en-US" sz="2400" dirty="0"/>
              <a:t>they </a:t>
            </a:r>
            <a:r>
              <a:rPr lang="en-US" sz="2400" spc="-85" dirty="0"/>
              <a:t>do</a:t>
            </a:r>
            <a:r>
              <a:rPr lang="en-US" sz="2400" spc="-112" dirty="0"/>
              <a:t> </a:t>
            </a:r>
            <a:r>
              <a:rPr lang="en-US" sz="2400" spc="-53" dirty="0"/>
              <a:t>not</a:t>
            </a:r>
            <a:r>
              <a:rPr lang="en-US" sz="2400" spc="-106" dirty="0"/>
              <a:t> </a:t>
            </a:r>
            <a:r>
              <a:rPr lang="en-US" sz="2400" spc="-69" dirty="0"/>
              <a:t>receive</a:t>
            </a:r>
            <a:r>
              <a:rPr lang="en-US" sz="2400" spc="-112" dirty="0"/>
              <a:t> </a:t>
            </a:r>
            <a:r>
              <a:rPr lang="en-US" sz="2400" spc="-85" dirty="0"/>
              <a:t>any</a:t>
            </a:r>
            <a:r>
              <a:rPr lang="en-US" sz="2400" spc="-112" dirty="0"/>
              <a:t> </a:t>
            </a:r>
            <a:r>
              <a:rPr lang="en-US" sz="2400" spc="-64" dirty="0"/>
              <a:t>additional</a:t>
            </a:r>
            <a:r>
              <a:rPr lang="en-US" sz="2400" spc="-106" dirty="0"/>
              <a:t> </a:t>
            </a:r>
            <a:r>
              <a:rPr lang="en-US" sz="2400" spc="-85" dirty="0"/>
              <a:t>income</a:t>
            </a:r>
            <a:r>
              <a:rPr lang="en-US" sz="2400" spc="-48" dirty="0"/>
              <a:t> </a:t>
            </a:r>
            <a:r>
              <a:rPr lang="en-US" sz="2400" dirty="0"/>
              <a:t>from </a:t>
            </a:r>
            <a:r>
              <a:rPr lang="en-US" sz="2400" spc="-27" dirty="0"/>
              <a:t>the </a:t>
            </a:r>
            <a:r>
              <a:rPr lang="en-US" sz="2400" spc="-11" dirty="0"/>
              <a:t>Medicaid</a:t>
            </a:r>
            <a:r>
              <a:rPr lang="en-US" sz="2400" spc="-37" dirty="0"/>
              <a:t> </a:t>
            </a:r>
            <a:r>
              <a:rPr lang="en-US" sz="2400" spc="-11" dirty="0"/>
              <a:t>spouse.</a:t>
            </a:r>
            <a:endParaRPr lang="en-US" sz="2400" dirty="0"/>
          </a:p>
          <a:p>
            <a:pPr marL="274310" marR="208097" indent="-228600">
              <a:lnSpc>
                <a:spcPct val="90000"/>
              </a:lnSpc>
              <a:spcBef>
                <a:spcPts val="708"/>
              </a:spcBef>
              <a:buClr>
                <a:srgbClr val="333333"/>
              </a:buClr>
              <a:buFont typeface="Arial" panose="020B0604020202020204" pitchFamily="34" charset="0"/>
              <a:buChar char="•"/>
              <a:tabLst>
                <a:tab pos="274310" algn="l"/>
              </a:tabLst>
            </a:pPr>
            <a:r>
              <a:rPr lang="en-US" sz="2400" spc="-53" dirty="0"/>
              <a:t>Some</a:t>
            </a:r>
            <a:r>
              <a:rPr lang="en-US" sz="2400" spc="-48" dirty="0"/>
              <a:t> </a:t>
            </a:r>
            <a:r>
              <a:rPr lang="en-US" sz="2400" spc="-11" dirty="0"/>
              <a:t>states</a:t>
            </a:r>
            <a:r>
              <a:rPr lang="en-US" sz="2400" spc="-53" dirty="0"/>
              <a:t> </a:t>
            </a:r>
            <a:r>
              <a:rPr lang="en-US" sz="2400" spc="-64" dirty="0"/>
              <a:t>require</a:t>
            </a:r>
            <a:r>
              <a:rPr lang="en-US" sz="2400" spc="-53" dirty="0"/>
              <a:t> </a:t>
            </a:r>
            <a:r>
              <a:rPr lang="en-US" sz="2400" spc="-11" dirty="0"/>
              <a:t>any</a:t>
            </a:r>
            <a:r>
              <a:rPr lang="en-US" sz="2400" spc="-21" dirty="0"/>
              <a:t> </a:t>
            </a:r>
            <a:r>
              <a:rPr lang="en-US" sz="2400" spc="-11" dirty="0"/>
              <a:t>income</a:t>
            </a:r>
            <a:r>
              <a:rPr lang="en-US" sz="2400" spc="-27" dirty="0"/>
              <a:t> </a:t>
            </a:r>
            <a:r>
              <a:rPr lang="en-US" sz="2400" spc="-101" dirty="0"/>
              <a:t>above</a:t>
            </a:r>
            <a:r>
              <a:rPr lang="en-US" sz="2400" spc="-117" dirty="0"/>
              <a:t> </a:t>
            </a:r>
            <a:r>
              <a:rPr lang="en-US" sz="2400" spc="-59" dirty="0"/>
              <a:t>the</a:t>
            </a:r>
            <a:r>
              <a:rPr lang="en-US" sz="2400" spc="-117" dirty="0"/>
              <a:t> MMMNA</a:t>
            </a:r>
            <a:r>
              <a:rPr lang="en-US" sz="2400" spc="-53" dirty="0"/>
              <a:t> </a:t>
            </a:r>
            <a:r>
              <a:rPr lang="en-US" sz="2400" dirty="0"/>
              <a:t>to</a:t>
            </a:r>
            <a:r>
              <a:rPr lang="en-US" sz="2400" spc="-21" dirty="0"/>
              <a:t> </a:t>
            </a:r>
            <a:r>
              <a:rPr lang="en-US" sz="2400" dirty="0"/>
              <a:t>be</a:t>
            </a:r>
            <a:r>
              <a:rPr lang="en-US" sz="2400" spc="-27" dirty="0"/>
              <a:t> </a:t>
            </a:r>
            <a:r>
              <a:rPr lang="en-US" sz="2400" dirty="0"/>
              <a:t>contributed</a:t>
            </a:r>
            <a:r>
              <a:rPr lang="en-US" sz="2400" spc="-27" dirty="0"/>
              <a:t> </a:t>
            </a:r>
            <a:r>
              <a:rPr lang="en-US" sz="2400" dirty="0"/>
              <a:t>toward</a:t>
            </a:r>
            <a:r>
              <a:rPr lang="en-US" sz="2400" spc="-21" dirty="0"/>
              <a:t> </a:t>
            </a:r>
            <a:r>
              <a:rPr lang="en-US" sz="2400" dirty="0"/>
              <a:t>the</a:t>
            </a:r>
            <a:r>
              <a:rPr lang="en-US" sz="2400" spc="-27" dirty="0"/>
              <a:t> </a:t>
            </a:r>
            <a:r>
              <a:rPr lang="en-US" sz="2400" spc="-21" dirty="0"/>
              <a:t>institutionalized </a:t>
            </a:r>
            <a:r>
              <a:rPr lang="en-US" sz="2400" spc="-11" dirty="0" err="1"/>
              <a:t>spouseʼs</a:t>
            </a:r>
            <a:r>
              <a:rPr lang="en-US" sz="2400" spc="-11" dirty="0"/>
              <a:t> care.</a:t>
            </a:r>
            <a:endParaRPr lang="en-US" sz="2400" dirty="0"/>
          </a:p>
        </p:txBody>
      </p:sp>
      <p:sp>
        <p:nvSpPr>
          <p:cNvPr id="4" name="object 4"/>
          <p:cNvSpPr txBox="1">
            <a:spLocks noGrp="1"/>
          </p:cNvSpPr>
          <p:nvPr>
            <p:ph type="sldNum" sz="quarter" idx="7"/>
          </p:nvPr>
        </p:nvSpPr>
        <p:spPr>
          <a:xfrm>
            <a:off x="9541564" y="6356350"/>
            <a:ext cx="1812235" cy="365125"/>
          </a:xfrm>
          <a:prstGeom prst="rect">
            <a:avLst/>
          </a:prstGeom>
        </p:spPr>
        <p:txBody>
          <a:bodyPr vert="horz" lIns="91440" tIns="45720" rIns="91440" bIns="45720" rtlCol="0" anchor="ctr">
            <a:normAutofit/>
          </a:bodyPr>
          <a:lstStyle>
            <a:defPPr>
              <a:defRPr kern="0"/>
            </a:defPPr>
            <a:lvl1pPr>
              <a:defRPr sz="1300" b="0" i="0">
                <a:solidFill>
                  <a:schemeClr val="tx1"/>
                </a:solidFill>
                <a:latin typeface="Microsoft Sans Serif"/>
                <a:cs typeface="Microsoft Sans Serif"/>
              </a:defRPr>
            </a:lvl1pPr>
          </a:lstStyle>
          <a:p>
            <a:pPr algn="r">
              <a:spcAft>
                <a:spcPts val="638"/>
              </a:spcAft>
            </a:pPr>
            <a:fld id="{81D60167-4931-47E6-BA6A-407CBD079E47}" type="slidenum">
              <a:rPr lang="en-US" sz="1200" spc="-50" smtClean="0">
                <a:solidFill>
                  <a:schemeClr val="tx1">
                    <a:tint val="75000"/>
                  </a:schemeClr>
                </a:solidFill>
                <a:latin typeface="+mn-lt"/>
                <a:cs typeface="+mn-cs"/>
              </a:rPr>
              <a:pPr algn="r">
                <a:spcAft>
                  <a:spcPts val="638"/>
                </a:spcAft>
              </a:pPr>
              <a:t>4</a:t>
            </a:fld>
            <a:endParaRPr lang="en-US" sz="1200" spc="32">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40</a:t>
            </a:fld>
            <a:endParaRPr spc="-27" dirty="0"/>
          </a:p>
        </p:txBody>
      </p:sp>
      <p:sp>
        <p:nvSpPr>
          <p:cNvPr id="2" name="object 2"/>
          <p:cNvSpPr txBox="1">
            <a:spLocks noGrp="1"/>
          </p:cNvSpPr>
          <p:nvPr>
            <p:ph type="title"/>
          </p:nvPr>
        </p:nvSpPr>
        <p:spPr>
          <a:xfrm>
            <a:off x="1426574" y="835704"/>
            <a:ext cx="9855145" cy="1306163"/>
          </a:xfrm>
          <a:prstGeom prst="rect">
            <a:avLst/>
          </a:prstGeom>
        </p:spPr>
        <p:txBody>
          <a:bodyPr vert="horz" wrap="square" lIns="0" tIns="199997" rIns="0" bIns="0" rtlCol="0" anchor="ctr">
            <a:spAutoFit/>
          </a:bodyPr>
          <a:lstStyle/>
          <a:p>
            <a:pPr marL="13513" marR="5405">
              <a:lnSpc>
                <a:spcPct val="79600"/>
              </a:lnSpc>
              <a:spcBef>
                <a:spcPts val="1575"/>
              </a:spcBef>
            </a:pPr>
            <a:r>
              <a:rPr spc="69" dirty="0"/>
              <a:t>Medicaid-</a:t>
            </a:r>
            <a:r>
              <a:rPr spc="-11" dirty="0"/>
              <a:t>Compliant </a:t>
            </a:r>
            <a:r>
              <a:rPr spc="85" dirty="0"/>
              <a:t>Annuities</a:t>
            </a:r>
            <a:r>
              <a:rPr spc="-495" dirty="0"/>
              <a:t> </a:t>
            </a:r>
            <a:r>
              <a:rPr spc="925" dirty="0"/>
              <a:t>–</a:t>
            </a:r>
            <a:r>
              <a:rPr spc="-420" dirty="0"/>
              <a:t> </a:t>
            </a:r>
            <a:r>
              <a:rPr dirty="0"/>
              <a:t>What</a:t>
            </a:r>
            <a:r>
              <a:rPr spc="-495" dirty="0"/>
              <a:t> </a:t>
            </a:r>
            <a:r>
              <a:rPr spc="-11" dirty="0"/>
              <a:t>Works?</a:t>
            </a:r>
            <a:endParaRPr dirty="0"/>
          </a:p>
        </p:txBody>
      </p:sp>
      <p:sp>
        <p:nvSpPr>
          <p:cNvPr id="3" name="object 3"/>
          <p:cNvSpPr txBox="1"/>
          <p:nvPr/>
        </p:nvSpPr>
        <p:spPr>
          <a:xfrm>
            <a:off x="1426574" y="2223367"/>
            <a:ext cx="7628933" cy="594213"/>
          </a:xfrm>
          <a:prstGeom prst="rect">
            <a:avLst/>
          </a:prstGeom>
        </p:spPr>
        <p:txBody>
          <a:bodyPr vert="horz" wrap="square" lIns="0" tIns="12838" rIns="0" bIns="0" rtlCol="0">
            <a:spAutoFit/>
          </a:bodyPr>
          <a:lstStyle/>
          <a:p>
            <a:pPr marL="13513">
              <a:spcBef>
                <a:spcPts val="101"/>
              </a:spcBef>
            </a:pPr>
            <a:r>
              <a:rPr sz="3777" spc="-11" dirty="0">
                <a:latin typeface="Microsoft Sans Serif"/>
                <a:cs typeface="Microsoft Sans Serif"/>
              </a:rPr>
              <a:t>Structuring</a:t>
            </a:r>
            <a:r>
              <a:rPr sz="3777" spc="-213" dirty="0">
                <a:latin typeface="Microsoft Sans Serif"/>
                <a:cs typeface="Microsoft Sans Serif"/>
              </a:rPr>
              <a:t> </a:t>
            </a:r>
            <a:r>
              <a:rPr sz="3777" spc="-138" dirty="0">
                <a:latin typeface="Microsoft Sans Serif"/>
                <a:cs typeface="Microsoft Sans Serif"/>
              </a:rPr>
              <a:t>an</a:t>
            </a:r>
            <a:r>
              <a:rPr sz="3777" spc="-165" dirty="0">
                <a:latin typeface="Microsoft Sans Serif"/>
                <a:cs typeface="Microsoft Sans Serif"/>
              </a:rPr>
              <a:t> </a:t>
            </a:r>
            <a:r>
              <a:rPr sz="3777" dirty="0">
                <a:latin typeface="Microsoft Sans Serif"/>
                <a:cs typeface="Microsoft Sans Serif"/>
              </a:rPr>
              <a:t>Annuity</a:t>
            </a:r>
            <a:r>
              <a:rPr sz="3777" spc="-176" dirty="0">
                <a:latin typeface="Microsoft Sans Serif"/>
                <a:cs typeface="Microsoft Sans Serif"/>
              </a:rPr>
              <a:t> </a:t>
            </a:r>
            <a:r>
              <a:rPr sz="3777" dirty="0">
                <a:latin typeface="Microsoft Sans Serif"/>
                <a:cs typeface="Microsoft Sans Serif"/>
              </a:rPr>
              <a:t>the</a:t>
            </a:r>
            <a:r>
              <a:rPr sz="3777" spc="-181" dirty="0">
                <a:latin typeface="Microsoft Sans Serif"/>
                <a:cs typeface="Microsoft Sans Serif"/>
              </a:rPr>
              <a:t> </a:t>
            </a:r>
            <a:r>
              <a:rPr sz="3777" spc="-106" dirty="0">
                <a:latin typeface="Microsoft Sans Serif"/>
                <a:cs typeface="Microsoft Sans Serif"/>
              </a:rPr>
              <a:t>Right</a:t>
            </a:r>
            <a:r>
              <a:rPr sz="3777" spc="-165" dirty="0">
                <a:latin typeface="Microsoft Sans Serif"/>
                <a:cs typeface="Microsoft Sans Serif"/>
              </a:rPr>
              <a:t> </a:t>
            </a:r>
            <a:r>
              <a:rPr sz="3777" spc="-27" dirty="0">
                <a:latin typeface="Microsoft Sans Serif"/>
                <a:cs typeface="Microsoft Sans Serif"/>
              </a:rPr>
              <a:t>Way</a:t>
            </a:r>
            <a:endParaRPr sz="3777">
              <a:latin typeface="Microsoft Sans Serif"/>
              <a:cs typeface="Microsoft Sans Serif"/>
            </a:endParaRPr>
          </a:p>
        </p:txBody>
      </p:sp>
      <p:sp>
        <p:nvSpPr>
          <p:cNvPr id="4" name="object 4"/>
          <p:cNvSpPr txBox="1"/>
          <p:nvPr/>
        </p:nvSpPr>
        <p:spPr>
          <a:xfrm>
            <a:off x="729050" y="2943596"/>
            <a:ext cx="5234616" cy="2994731"/>
          </a:xfrm>
          <a:prstGeom prst="rect">
            <a:avLst/>
          </a:prstGeom>
        </p:spPr>
        <p:txBody>
          <a:bodyPr vert="horz" wrap="square" lIns="0" tIns="110808" rIns="0" bIns="0" rtlCol="0">
            <a:spAutoFit/>
          </a:bodyPr>
          <a:lstStyle/>
          <a:p>
            <a:pPr marL="13513" marR="5405">
              <a:lnSpc>
                <a:spcPct val="75500"/>
              </a:lnSpc>
              <a:spcBef>
                <a:spcPts val="871"/>
              </a:spcBef>
            </a:pPr>
            <a:r>
              <a:rPr sz="2554" dirty="0">
                <a:latin typeface="Microsoft Sans Serif"/>
                <a:cs typeface="Microsoft Sans Serif"/>
              </a:rPr>
              <a:t>A Medicaid</a:t>
            </a:r>
            <a:r>
              <a:rPr sz="2341" dirty="0">
                <a:latin typeface="Microsoft Sans Serif"/>
                <a:cs typeface="Microsoft Sans Serif"/>
              </a:rPr>
              <a:t>-</a:t>
            </a:r>
            <a:r>
              <a:rPr sz="2554" dirty="0">
                <a:latin typeface="Microsoft Sans Serif"/>
                <a:cs typeface="Microsoft Sans Serif"/>
              </a:rPr>
              <a:t>Compliant Annuity Must Be</a:t>
            </a:r>
            <a:r>
              <a:rPr sz="2341" dirty="0">
                <a:latin typeface="Microsoft Sans Serif"/>
                <a:cs typeface="Microsoft Sans Serif"/>
              </a:rPr>
              <a:t>:</a:t>
            </a:r>
          </a:p>
          <a:p>
            <a:pPr marL="13513">
              <a:lnSpc>
                <a:spcPts val="2655"/>
              </a:lnSpc>
            </a:pPr>
            <a:r>
              <a:rPr sz="2554" dirty="0">
                <a:latin typeface="Segoe UI Symbol"/>
                <a:cs typeface="Segoe UI Symbol"/>
              </a:rPr>
              <a:t>✔ </a:t>
            </a:r>
            <a:r>
              <a:rPr sz="2554" dirty="0">
                <a:latin typeface="Microsoft Sans Serif"/>
                <a:cs typeface="Microsoft Sans Serif"/>
              </a:rPr>
              <a:t>Irrevocable </a:t>
            </a:r>
            <a:r>
              <a:rPr sz="2341" dirty="0">
                <a:latin typeface="Microsoft Sans Serif"/>
                <a:cs typeface="Microsoft Sans Serif"/>
              </a:rPr>
              <a:t>&amp; </a:t>
            </a:r>
            <a:r>
              <a:rPr sz="2554" dirty="0">
                <a:latin typeface="Microsoft Sans Serif"/>
                <a:cs typeface="Microsoft Sans Serif"/>
              </a:rPr>
              <a:t>Non</a:t>
            </a:r>
            <a:r>
              <a:rPr sz="2341" dirty="0">
                <a:latin typeface="Microsoft Sans Serif"/>
                <a:cs typeface="Microsoft Sans Serif"/>
              </a:rPr>
              <a:t>-</a:t>
            </a:r>
            <a:r>
              <a:rPr sz="2554" dirty="0">
                <a:latin typeface="Microsoft Sans Serif"/>
                <a:cs typeface="Microsoft Sans Serif"/>
              </a:rPr>
              <a:t>Assignable</a:t>
            </a:r>
          </a:p>
          <a:p>
            <a:pPr marL="13513" marR="103373">
              <a:lnSpc>
                <a:spcPct val="78100"/>
              </a:lnSpc>
              <a:spcBef>
                <a:spcPts val="298"/>
              </a:spcBef>
            </a:pPr>
            <a:r>
              <a:rPr sz="2128" dirty="0">
                <a:latin typeface="Times New Roman"/>
                <a:cs typeface="Times New Roman"/>
              </a:rPr>
              <a:t>→ </a:t>
            </a:r>
            <a:r>
              <a:rPr sz="2554" dirty="0">
                <a:latin typeface="Microsoft Sans Serif"/>
                <a:cs typeface="Microsoft Sans Serif"/>
              </a:rPr>
              <a:t>The annuitant cannot cancel or sell it</a:t>
            </a:r>
            <a:r>
              <a:rPr sz="2341" dirty="0">
                <a:latin typeface="Microsoft Sans Serif"/>
                <a:cs typeface="Microsoft Sans Serif"/>
              </a:rPr>
              <a:t>.</a:t>
            </a:r>
          </a:p>
          <a:p>
            <a:pPr marL="13513" marR="45944">
              <a:lnSpc>
                <a:spcPct val="77300"/>
              </a:lnSpc>
              <a:spcBef>
                <a:spcPts val="585"/>
              </a:spcBef>
            </a:pPr>
            <a:r>
              <a:rPr sz="2554" dirty="0">
                <a:latin typeface="Segoe UI Symbol"/>
                <a:cs typeface="Segoe UI Symbol"/>
              </a:rPr>
              <a:t>✔ </a:t>
            </a:r>
            <a:r>
              <a:rPr sz="2554" dirty="0">
                <a:latin typeface="Microsoft Sans Serif"/>
                <a:cs typeface="Microsoft Sans Serif"/>
              </a:rPr>
              <a:t>Actuarially Sound </a:t>
            </a:r>
            <a:r>
              <a:rPr sz="2128" dirty="0">
                <a:latin typeface="Times New Roman"/>
                <a:cs typeface="Times New Roman"/>
              </a:rPr>
              <a:t>→ </a:t>
            </a:r>
            <a:r>
              <a:rPr sz="2554" dirty="0">
                <a:latin typeface="Microsoft Sans Serif"/>
                <a:cs typeface="Microsoft Sans Serif"/>
              </a:rPr>
              <a:t>Payments must be completed within the applicant</a:t>
            </a:r>
            <a:r>
              <a:rPr sz="2341" dirty="0">
                <a:latin typeface="Microsoft Sans Serif"/>
                <a:cs typeface="Microsoft Sans Serif"/>
              </a:rPr>
              <a:t>ʼ</a:t>
            </a:r>
            <a:r>
              <a:rPr sz="2554" dirty="0">
                <a:latin typeface="Microsoft Sans Serif"/>
                <a:cs typeface="Microsoft Sans Serif"/>
              </a:rPr>
              <a:t>s life expectancy </a:t>
            </a:r>
            <a:r>
              <a:rPr sz="2341" dirty="0">
                <a:latin typeface="Microsoft Sans Serif"/>
                <a:cs typeface="Microsoft Sans Serif"/>
              </a:rPr>
              <a:t>(</a:t>
            </a:r>
            <a:r>
              <a:rPr sz="2554" dirty="0">
                <a:latin typeface="Microsoft Sans Serif"/>
                <a:cs typeface="Microsoft Sans Serif"/>
              </a:rPr>
              <a:t>per Social Security tables</a:t>
            </a:r>
            <a:r>
              <a:rPr sz="2341" dirty="0">
                <a:latin typeface="Microsoft Sans Serif"/>
                <a:cs typeface="Microsoft Sans Serif"/>
              </a:rPr>
              <a:t>).</a:t>
            </a:r>
          </a:p>
        </p:txBody>
      </p:sp>
      <p:sp>
        <p:nvSpPr>
          <p:cNvPr id="5" name="object 5"/>
          <p:cNvSpPr txBox="1"/>
          <p:nvPr/>
        </p:nvSpPr>
        <p:spPr>
          <a:xfrm>
            <a:off x="6219309" y="2920683"/>
            <a:ext cx="5062410" cy="2002670"/>
          </a:xfrm>
          <a:prstGeom prst="rect">
            <a:avLst/>
          </a:prstGeom>
        </p:spPr>
        <p:txBody>
          <a:bodyPr vert="horz" wrap="square" lIns="0" tIns="108782" rIns="0" bIns="0" rtlCol="0">
            <a:spAutoFit/>
          </a:bodyPr>
          <a:lstStyle/>
          <a:p>
            <a:pPr marL="13513" marR="5405">
              <a:lnSpc>
                <a:spcPct val="76800"/>
              </a:lnSpc>
              <a:spcBef>
                <a:spcPts val="857"/>
              </a:spcBef>
            </a:pPr>
            <a:r>
              <a:rPr sz="2554" spc="612" dirty="0">
                <a:latin typeface="Segoe UI Symbol"/>
                <a:cs typeface="Segoe UI Symbol"/>
              </a:rPr>
              <a:t>✔</a:t>
            </a:r>
            <a:r>
              <a:rPr sz="2554" spc="-69" dirty="0">
                <a:latin typeface="Segoe UI Symbol"/>
                <a:cs typeface="Segoe UI Symbol"/>
              </a:rPr>
              <a:t> </a:t>
            </a:r>
            <a:r>
              <a:rPr sz="2554" dirty="0">
                <a:latin typeface="Microsoft Sans Serif"/>
                <a:cs typeface="Microsoft Sans Serif"/>
              </a:rPr>
              <a:t>Equal Monthly Payments </a:t>
            </a:r>
            <a:r>
              <a:rPr sz="2128" dirty="0">
                <a:latin typeface="Times New Roman"/>
                <a:cs typeface="Times New Roman"/>
              </a:rPr>
              <a:t>→ </a:t>
            </a:r>
            <a:r>
              <a:rPr sz="2554" dirty="0">
                <a:latin typeface="Microsoft Sans Serif"/>
                <a:cs typeface="Microsoft Sans Serif"/>
              </a:rPr>
              <a:t>No balloon or deferred payments allowed</a:t>
            </a:r>
            <a:r>
              <a:rPr sz="2341" dirty="0">
                <a:latin typeface="Microsoft Sans Serif"/>
                <a:cs typeface="Microsoft Sans Serif"/>
              </a:rPr>
              <a:t>.</a:t>
            </a:r>
          </a:p>
          <a:p>
            <a:pPr marL="13513" marR="306065">
              <a:lnSpc>
                <a:spcPct val="76800"/>
              </a:lnSpc>
              <a:spcBef>
                <a:spcPts val="596"/>
              </a:spcBef>
            </a:pPr>
            <a:r>
              <a:rPr sz="2554" dirty="0">
                <a:latin typeface="Segoe UI Symbol"/>
                <a:cs typeface="Segoe UI Symbol"/>
              </a:rPr>
              <a:t>✔ </a:t>
            </a:r>
            <a:r>
              <a:rPr sz="2554" dirty="0">
                <a:latin typeface="Microsoft Sans Serif"/>
                <a:cs typeface="Microsoft Sans Serif"/>
              </a:rPr>
              <a:t>State Named as Remainder Beneficiary </a:t>
            </a:r>
            <a:r>
              <a:rPr sz="2128" dirty="0">
                <a:latin typeface="Times New Roman"/>
                <a:cs typeface="Times New Roman"/>
              </a:rPr>
              <a:t>→ </a:t>
            </a:r>
            <a:r>
              <a:rPr sz="2554" dirty="0">
                <a:latin typeface="Microsoft Sans Serif"/>
                <a:cs typeface="Microsoft Sans Serif"/>
              </a:rPr>
              <a:t>Required to avoid Medicaid penalty</a:t>
            </a:r>
            <a:r>
              <a:rPr sz="2341" dirty="0">
                <a:latin typeface="Microsoft Sans Serif"/>
                <a:cs typeface="Microsoft Sans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6574" y="1885771"/>
            <a:ext cx="6480979" cy="2579820"/>
          </a:xfrm>
          <a:prstGeom prst="rect">
            <a:avLst/>
          </a:prstGeom>
        </p:spPr>
        <p:txBody>
          <a:bodyPr vert="horz" wrap="square" lIns="0" tIns="12838" rIns="0" bIns="0" rtlCol="0">
            <a:spAutoFit/>
          </a:bodyPr>
          <a:lstStyle/>
          <a:p>
            <a:pPr marL="523621" indent="-510108">
              <a:lnSpc>
                <a:spcPts val="3426"/>
              </a:lnSpc>
              <a:spcBef>
                <a:spcPts val="101"/>
              </a:spcBef>
              <a:buClr>
                <a:srgbClr val="333333"/>
              </a:buClr>
              <a:buSzPct val="90163"/>
              <a:buChar char="•"/>
              <a:tabLst>
                <a:tab pos="523621" algn="l"/>
              </a:tabLst>
            </a:pPr>
            <a:r>
              <a:rPr sz="3245" spc="-11" dirty="0">
                <a:latin typeface="Microsoft Sans Serif"/>
                <a:cs typeface="Microsoft Sans Serif"/>
              </a:rPr>
              <a:t>If</a:t>
            </a:r>
            <a:r>
              <a:rPr sz="3245" spc="-117" dirty="0">
                <a:latin typeface="Microsoft Sans Serif"/>
                <a:cs typeface="Microsoft Sans Serif"/>
              </a:rPr>
              <a:t> </a:t>
            </a:r>
            <a:r>
              <a:rPr sz="3245" spc="-207" dirty="0">
                <a:latin typeface="Microsoft Sans Serif"/>
                <a:cs typeface="Microsoft Sans Serif"/>
              </a:rPr>
              <a:t>John</a:t>
            </a:r>
            <a:r>
              <a:rPr sz="2926" spc="-207" dirty="0">
                <a:latin typeface="Microsoft Sans Serif"/>
                <a:cs typeface="Microsoft Sans Serif"/>
              </a:rPr>
              <a:t>ʼ</a:t>
            </a:r>
            <a:r>
              <a:rPr sz="3245" spc="-207" dirty="0">
                <a:latin typeface="Microsoft Sans Serif"/>
                <a:cs typeface="Microsoft Sans Serif"/>
              </a:rPr>
              <a:t>s</a:t>
            </a:r>
            <a:r>
              <a:rPr sz="3245" spc="-96" dirty="0">
                <a:latin typeface="Microsoft Sans Serif"/>
                <a:cs typeface="Microsoft Sans Serif"/>
              </a:rPr>
              <a:t> </a:t>
            </a:r>
            <a:r>
              <a:rPr sz="3245" spc="-186" dirty="0">
                <a:latin typeface="Microsoft Sans Serif"/>
                <a:cs typeface="Microsoft Sans Serif"/>
              </a:rPr>
              <a:t>annuity</a:t>
            </a:r>
            <a:r>
              <a:rPr sz="3245" spc="-106" dirty="0">
                <a:latin typeface="Microsoft Sans Serif"/>
                <a:cs typeface="Microsoft Sans Serif"/>
              </a:rPr>
              <a:t> </a:t>
            </a:r>
            <a:r>
              <a:rPr sz="3245" spc="-217" dirty="0">
                <a:latin typeface="Microsoft Sans Serif"/>
                <a:cs typeface="Microsoft Sans Serif"/>
              </a:rPr>
              <a:t>pays</a:t>
            </a:r>
            <a:r>
              <a:rPr sz="3245" spc="-101" dirty="0">
                <a:latin typeface="Microsoft Sans Serif"/>
                <a:cs typeface="Microsoft Sans Serif"/>
              </a:rPr>
              <a:t> </a:t>
            </a:r>
            <a:r>
              <a:rPr sz="3245" spc="-27" dirty="0">
                <a:latin typeface="Microsoft Sans Serif"/>
                <a:cs typeface="Microsoft Sans Serif"/>
              </a:rPr>
              <a:t>him</a:t>
            </a:r>
            <a:endParaRPr sz="3245" dirty="0">
              <a:latin typeface="Microsoft Sans Serif"/>
              <a:cs typeface="Microsoft Sans Serif"/>
            </a:endParaRPr>
          </a:p>
          <a:p>
            <a:pPr marL="523621" marR="281066">
              <a:lnSpc>
                <a:spcPct val="77000"/>
              </a:lnSpc>
              <a:spcBef>
                <a:spcPts val="426"/>
              </a:spcBef>
            </a:pPr>
            <a:r>
              <a:rPr sz="3192" spc="-11" dirty="0">
                <a:latin typeface="Microsoft Sans Serif"/>
                <a:cs typeface="Microsoft Sans Serif"/>
              </a:rPr>
              <a:t>$</a:t>
            </a:r>
            <a:r>
              <a:rPr sz="2926" spc="-11" dirty="0">
                <a:latin typeface="Microsoft Sans Serif"/>
                <a:cs typeface="Microsoft Sans Serif"/>
              </a:rPr>
              <a:t>10,000/</a:t>
            </a:r>
            <a:r>
              <a:rPr sz="3192" spc="-11" dirty="0">
                <a:latin typeface="Microsoft Sans Serif"/>
                <a:cs typeface="Microsoft Sans Serif"/>
              </a:rPr>
              <a:t>month</a:t>
            </a:r>
            <a:r>
              <a:rPr sz="2926" spc="-11" dirty="0">
                <a:latin typeface="Microsoft Sans Serif"/>
                <a:cs typeface="Microsoft Sans Serif"/>
              </a:rPr>
              <a:t>,</a:t>
            </a:r>
            <a:r>
              <a:rPr sz="2926" spc="-133" dirty="0">
                <a:latin typeface="Microsoft Sans Serif"/>
                <a:cs typeface="Microsoft Sans Serif"/>
              </a:rPr>
              <a:t> </a:t>
            </a:r>
            <a:r>
              <a:rPr lang="en-US" sz="3245" spc="-186" dirty="0">
                <a:latin typeface="Microsoft Sans Serif"/>
                <a:cs typeface="Microsoft Sans Serif"/>
              </a:rPr>
              <a:t>this may put him into a much higher tax bracket</a:t>
            </a:r>
            <a:r>
              <a:rPr sz="2926" spc="-11" dirty="0">
                <a:latin typeface="Microsoft Sans Serif"/>
                <a:cs typeface="Microsoft Sans Serif"/>
              </a:rPr>
              <a:t>.</a:t>
            </a:r>
            <a:endParaRPr sz="2926" dirty="0">
              <a:latin typeface="Microsoft Sans Serif"/>
              <a:cs typeface="Microsoft Sans Serif"/>
            </a:endParaRPr>
          </a:p>
          <a:p>
            <a:pPr marL="523621" indent="-510108">
              <a:lnSpc>
                <a:spcPts val="3426"/>
              </a:lnSpc>
              <a:spcBef>
                <a:spcPts val="426"/>
              </a:spcBef>
              <a:buClr>
                <a:srgbClr val="333333"/>
              </a:buClr>
              <a:buSzPct val="90163"/>
              <a:buChar char="•"/>
              <a:tabLst>
                <a:tab pos="523621" algn="l"/>
              </a:tabLst>
            </a:pPr>
            <a:r>
              <a:rPr sz="3245" spc="-192" dirty="0">
                <a:latin typeface="Microsoft Sans Serif"/>
                <a:cs typeface="Microsoft Sans Serif"/>
              </a:rPr>
              <a:t>Instead</a:t>
            </a:r>
            <a:r>
              <a:rPr sz="2926" spc="-192" dirty="0">
                <a:latin typeface="Microsoft Sans Serif"/>
                <a:cs typeface="Microsoft Sans Serif"/>
              </a:rPr>
              <a:t>,</a:t>
            </a:r>
            <a:r>
              <a:rPr sz="2926" spc="5" dirty="0">
                <a:latin typeface="Microsoft Sans Serif"/>
                <a:cs typeface="Microsoft Sans Serif"/>
              </a:rPr>
              <a:t> </a:t>
            </a:r>
            <a:r>
              <a:rPr sz="3245" spc="-244" dirty="0">
                <a:latin typeface="Microsoft Sans Serif"/>
                <a:cs typeface="Microsoft Sans Serif"/>
              </a:rPr>
              <a:t>we</a:t>
            </a:r>
            <a:r>
              <a:rPr sz="3245" spc="-85" dirty="0">
                <a:latin typeface="Microsoft Sans Serif"/>
                <a:cs typeface="Microsoft Sans Serif"/>
              </a:rPr>
              <a:t> </a:t>
            </a:r>
            <a:r>
              <a:rPr sz="3245" spc="-181" dirty="0">
                <a:latin typeface="Microsoft Sans Serif"/>
                <a:cs typeface="Microsoft Sans Serif"/>
              </a:rPr>
              <a:t>set</a:t>
            </a:r>
            <a:r>
              <a:rPr sz="3245" spc="-80" dirty="0">
                <a:latin typeface="Microsoft Sans Serif"/>
                <a:cs typeface="Microsoft Sans Serif"/>
              </a:rPr>
              <a:t> </a:t>
            </a:r>
            <a:r>
              <a:rPr sz="3245" spc="-207" dirty="0">
                <a:latin typeface="Microsoft Sans Serif"/>
                <a:cs typeface="Microsoft Sans Serif"/>
              </a:rPr>
              <a:t>up</a:t>
            </a:r>
            <a:r>
              <a:rPr sz="3245" spc="-80" dirty="0">
                <a:latin typeface="Microsoft Sans Serif"/>
                <a:cs typeface="Microsoft Sans Serif"/>
              </a:rPr>
              <a:t> </a:t>
            </a:r>
            <a:r>
              <a:rPr sz="3245" spc="-186" dirty="0">
                <a:latin typeface="Microsoft Sans Serif"/>
                <a:cs typeface="Microsoft Sans Serif"/>
              </a:rPr>
              <a:t>the</a:t>
            </a:r>
            <a:r>
              <a:rPr sz="3245" spc="-80" dirty="0">
                <a:latin typeface="Microsoft Sans Serif"/>
                <a:cs typeface="Microsoft Sans Serif"/>
              </a:rPr>
              <a:t> </a:t>
            </a:r>
            <a:r>
              <a:rPr sz="3245" spc="-186" dirty="0">
                <a:latin typeface="Microsoft Sans Serif"/>
                <a:cs typeface="Microsoft Sans Serif"/>
              </a:rPr>
              <a:t>annuity</a:t>
            </a:r>
            <a:r>
              <a:rPr sz="3245" spc="-80" dirty="0">
                <a:latin typeface="Microsoft Sans Serif"/>
                <a:cs typeface="Microsoft Sans Serif"/>
              </a:rPr>
              <a:t> </a:t>
            </a:r>
            <a:r>
              <a:rPr sz="3245" spc="-138" dirty="0">
                <a:latin typeface="Microsoft Sans Serif"/>
                <a:cs typeface="Microsoft Sans Serif"/>
              </a:rPr>
              <a:t>to</a:t>
            </a:r>
            <a:r>
              <a:rPr sz="3245" spc="-85" dirty="0">
                <a:latin typeface="Microsoft Sans Serif"/>
                <a:cs typeface="Microsoft Sans Serif"/>
              </a:rPr>
              <a:t> </a:t>
            </a:r>
            <a:r>
              <a:rPr sz="3192" spc="-27" dirty="0">
                <a:latin typeface="Microsoft Sans Serif"/>
                <a:cs typeface="Microsoft Sans Serif"/>
              </a:rPr>
              <a:t>pay</a:t>
            </a:r>
            <a:endParaRPr sz="3192" dirty="0">
              <a:latin typeface="Microsoft Sans Serif"/>
              <a:cs typeface="Microsoft Sans Serif"/>
            </a:endParaRPr>
          </a:p>
          <a:p>
            <a:pPr marL="523621" marR="837118">
              <a:lnSpc>
                <a:spcPct val="75800"/>
              </a:lnSpc>
              <a:spcBef>
                <a:spcPts val="468"/>
              </a:spcBef>
            </a:pPr>
            <a:r>
              <a:rPr sz="3192" dirty="0">
                <a:latin typeface="Microsoft Sans Serif"/>
                <a:cs typeface="Microsoft Sans Serif"/>
              </a:rPr>
              <a:t>$</a:t>
            </a:r>
            <a:r>
              <a:rPr lang="en-US" sz="2926" dirty="0">
                <a:latin typeface="Microsoft Sans Serif"/>
                <a:cs typeface="Microsoft Sans Serif"/>
              </a:rPr>
              <a:t>8,5</a:t>
            </a:r>
            <a:r>
              <a:rPr sz="2926" dirty="0">
                <a:latin typeface="Microsoft Sans Serif"/>
                <a:cs typeface="Microsoft Sans Serif"/>
              </a:rPr>
              <a:t>00/</a:t>
            </a:r>
            <a:r>
              <a:rPr sz="3192" dirty="0">
                <a:latin typeface="Microsoft Sans Serif"/>
                <a:cs typeface="Microsoft Sans Serif"/>
              </a:rPr>
              <a:t>month</a:t>
            </a:r>
            <a:r>
              <a:rPr sz="2926" dirty="0">
                <a:latin typeface="Microsoft Sans Serif"/>
                <a:cs typeface="Microsoft Sans Serif"/>
              </a:rPr>
              <a:t>,</a:t>
            </a:r>
            <a:r>
              <a:rPr sz="2926" spc="48" dirty="0">
                <a:latin typeface="Microsoft Sans Serif"/>
                <a:cs typeface="Microsoft Sans Serif"/>
              </a:rPr>
              <a:t> </a:t>
            </a:r>
            <a:r>
              <a:rPr sz="3245" spc="-197" dirty="0">
                <a:latin typeface="Microsoft Sans Serif"/>
                <a:cs typeface="Microsoft Sans Serif"/>
              </a:rPr>
              <a:t>avoiding</a:t>
            </a:r>
            <a:r>
              <a:rPr sz="3245" spc="-37" dirty="0">
                <a:latin typeface="Microsoft Sans Serif"/>
                <a:cs typeface="Microsoft Sans Serif"/>
              </a:rPr>
              <a:t> </a:t>
            </a:r>
            <a:r>
              <a:rPr lang="en-US" sz="3245" spc="-106" dirty="0">
                <a:latin typeface="Microsoft Sans Serif"/>
                <a:cs typeface="Microsoft Sans Serif"/>
              </a:rPr>
              <a:t>additional taxes.</a:t>
            </a:r>
            <a:endParaRPr sz="2926" dirty="0">
              <a:latin typeface="Microsoft Sans Serif"/>
              <a:cs typeface="Microsoft Sans Serif"/>
            </a:endParaRPr>
          </a:p>
        </p:txBody>
      </p:sp>
      <p:sp>
        <p:nvSpPr>
          <p:cNvPr id="3" name="object 3"/>
          <p:cNvSpPr txBox="1">
            <a:spLocks noGrp="1"/>
          </p:cNvSpPr>
          <p:nvPr>
            <p:ph type="title"/>
          </p:nvPr>
        </p:nvSpPr>
        <p:spPr>
          <a:xfrm>
            <a:off x="1426574" y="886167"/>
            <a:ext cx="5919501" cy="526107"/>
          </a:xfrm>
          <a:prstGeom prst="rect">
            <a:avLst/>
          </a:prstGeom>
        </p:spPr>
        <p:txBody>
          <a:bodyPr vert="horz" wrap="square" lIns="0" tIns="127700" rIns="0" bIns="0" rtlCol="0" anchor="ctr">
            <a:spAutoFit/>
          </a:bodyPr>
          <a:lstStyle/>
          <a:p>
            <a:pPr marL="13513" marR="5405">
              <a:lnSpc>
                <a:spcPct val="77100"/>
              </a:lnSpc>
              <a:spcBef>
                <a:spcPts val="1004"/>
              </a:spcBef>
            </a:pPr>
            <a:r>
              <a:rPr sz="3192" spc="-197" dirty="0"/>
              <a:t>Example </a:t>
            </a:r>
            <a:r>
              <a:rPr sz="2926" spc="468" dirty="0"/>
              <a:t>–</a:t>
            </a:r>
            <a:r>
              <a:rPr sz="2926" spc="-117" dirty="0"/>
              <a:t> </a:t>
            </a:r>
            <a:r>
              <a:rPr sz="3192" spc="-80" dirty="0"/>
              <a:t>Adjusting</a:t>
            </a:r>
            <a:r>
              <a:rPr sz="3192" spc="-197" dirty="0"/>
              <a:t> </a:t>
            </a:r>
            <a:r>
              <a:rPr sz="3192" spc="-74" dirty="0"/>
              <a:t>the</a:t>
            </a:r>
            <a:r>
              <a:rPr sz="3192" spc="-192" dirty="0"/>
              <a:t> </a:t>
            </a:r>
            <a:r>
              <a:rPr sz="3192" spc="-11" dirty="0"/>
              <a:t>Annuity Term</a:t>
            </a:r>
            <a:r>
              <a:rPr sz="2926" spc="-11" dirty="0"/>
              <a:t>:</a:t>
            </a:r>
            <a:endParaRPr sz="2926" dirty="0">
              <a:latin typeface="Segoe UI Symbol"/>
              <a:cs typeface="Segoe UI Symbol"/>
            </a:endParaRPr>
          </a:p>
        </p:txBody>
      </p:sp>
      <p:pic>
        <p:nvPicPr>
          <p:cNvPr id="4" name="object 4"/>
          <p:cNvPicPr/>
          <p:nvPr/>
        </p:nvPicPr>
        <p:blipFill>
          <a:blip r:embed="rId2" cstate="print"/>
          <a:stretch>
            <a:fillRect/>
          </a:stretch>
        </p:blipFill>
        <p:spPr>
          <a:xfrm>
            <a:off x="8832444" y="0"/>
            <a:ext cx="2736442" cy="6841107"/>
          </a:xfrm>
          <a:prstGeom prst="rect">
            <a:avLst/>
          </a:prstGeom>
        </p:spPr>
      </p:pic>
      <p:sp>
        <p:nvSpPr>
          <p:cNvPr id="5" name="object 5"/>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41</a:t>
            </a:fld>
            <a:endParaRPr spc="-27" dirty="0"/>
          </a:p>
        </p:txBody>
      </p:sp>
    </p:spTree>
    <p:extLst>
      <p:ext uri="{BB962C8B-B14F-4D97-AF65-F5344CB8AC3E}">
        <p14:creationId xmlns:p14="http://schemas.microsoft.com/office/powerpoint/2010/main" val="243028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5636" y="365124"/>
            <a:ext cx="9440729" cy="1306444"/>
          </a:xfrm>
          <a:prstGeom prst="rect">
            <a:avLst/>
          </a:prstGeom>
        </p:spPr>
        <p:txBody>
          <a:bodyPr vert="horz" lIns="97296" tIns="48648" rIns="97296" bIns="48648" rtlCol="0" anchor="ctr">
            <a:normAutofit/>
          </a:bodyPr>
          <a:lstStyle/>
          <a:p>
            <a:pPr marL="13513" marR="5405" indent="1319525">
              <a:lnSpc>
                <a:spcPct val="90000"/>
              </a:lnSpc>
              <a:spcBef>
                <a:spcPct val="0"/>
              </a:spcBef>
              <a:spcAft>
                <a:spcPts val="638"/>
              </a:spcAft>
            </a:pPr>
            <a:r>
              <a:rPr lang="en-US" sz="3830" spc="-197">
                <a:latin typeface="+mj-lt"/>
                <a:ea typeface="+mj-ea"/>
                <a:cs typeface="+mj-cs"/>
              </a:rPr>
              <a:t>Example </a:t>
            </a:r>
            <a:r>
              <a:rPr lang="en-US" sz="3830" spc="415">
                <a:latin typeface="+mj-lt"/>
                <a:ea typeface="+mj-ea"/>
                <a:cs typeface="+mj-cs"/>
              </a:rPr>
              <a:t>– </a:t>
            </a:r>
            <a:r>
              <a:rPr lang="en-US" sz="3830" spc="-106">
                <a:latin typeface="+mj-lt"/>
                <a:ea typeface="+mj-ea"/>
                <a:cs typeface="+mj-cs"/>
              </a:rPr>
              <a:t>Acceptable</a:t>
            </a:r>
            <a:r>
              <a:rPr lang="en-US" sz="3830" spc="-128">
                <a:latin typeface="+mj-lt"/>
                <a:ea typeface="+mj-ea"/>
                <a:cs typeface="+mj-cs"/>
              </a:rPr>
              <a:t> </a:t>
            </a:r>
            <a:r>
              <a:rPr lang="en-US" sz="3830" spc="-85">
                <a:latin typeface="+mj-lt"/>
                <a:ea typeface="+mj-ea"/>
                <a:cs typeface="+mj-cs"/>
              </a:rPr>
              <a:t>Medicaid</a:t>
            </a:r>
            <a:endParaRPr lang="en-US" sz="3830">
              <a:latin typeface="+mj-lt"/>
              <a:ea typeface="+mj-ea"/>
              <a:cs typeface="+mj-cs"/>
            </a:endParaRPr>
          </a:p>
          <a:p>
            <a:pPr marR="5405">
              <a:lnSpc>
                <a:spcPct val="90000"/>
              </a:lnSpc>
              <a:spcBef>
                <a:spcPct val="0"/>
              </a:spcBef>
              <a:spcAft>
                <a:spcPts val="638"/>
              </a:spcAft>
            </a:pPr>
            <a:r>
              <a:rPr lang="en-US" sz="3830" spc="-11">
                <a:latin typeface="+mj-lt"/>
                <a:ea typeface="+mj-ea"/>
                <a:cs typeface="+mj-cs"/>
              </a:rPr>
              <a:t>Annuity:</a:t>
            </a:r>
            <a:endParaRPr lang="en-US" sz="3830">
              <a:latin typeface="+mj-lt"/>
              <a:ea typeface="+mj-ea"/>
              <a:cs typeface="+mj-cs"/>
            </a:endParaRPr>
          </a:p>
        </p:txBody>
      </p:sp>
      <p:pic>
        <p:nvPicPr>
          <p:cNvPr id="7" name="Picture 6" descr="Piggy bank illustration">
            <a:extLst>
              <a:ext uri="{FF2B5EF4-FFF2-40B4-BE49-F238E27FC236}">
                <a16:creationId xmlns:a16="http://schemas.microsoft.com/office/drawing/2014/main" id="{837D92C6-C770-7A49-8F4F-CB10844B77FC}"/>
              </a:ext>
            </a:extLst>
          </p:cNvPr>
          <p:cNvPicPr>
            <a:picLocks noChangeAspect="1"/>
          </p:cNvPicPr>
          <p:nvPr/>
        </p:nvPicPr>
        <p:blipFill>
          <a:blip r:embed="rId2">
            <a:extLst>
              <a:ext uri="{28A0092B-C50C-407E-A947-70E740481C1C}">
                <a14:useLocalDpi xmlns:a14="http://schemas.microsoft.com/office/drawing/2010/main" val="0"/>
              </a:ext>
            </a:extLst>
          </a:blip>
          <a:srcRect l="25744" r="25744"/>
          <a:stretch/>
        </p:blipFill>
        <p:spPr>
          <a:xfrm>
            <a:off x="7795766" y="1904282"/>
            <a:ext cx="3073196" cy="4224808"/>
          </a:xfrm>
          <a:prstGeom prst="rect">
            <a:avLst/>
          </a:prstGeom>
        </p:spPr>
      </p:pic>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nchor="ctr">
            <a:spAutoFit/>
          </a:bodyPr>
          <a:lstStyle>
            <a:defPPr>
              <a:defRPr kern="0"/>
            </a:defPPr>
            <a:lvl1pPr>
              <a:defRPr sz="1300" b="0" i="0">
                <a:solidFill>
                  <a:schemeClr val="tx1"/>
                </a:solidFill>
                <a:latin typeface="Microsoft Sans Serif"/>
                <a:cs typeface="Microsoft Sans Serif"/>
              </a:defRPr>
            </a:lvl1pPr>
          </a:lstStyle>
          <a:p>
            <a:pPr marL="116205" algn="r">
              <a:lnSpc>
                <a:spcPts val="1455"/>
              </a:lnSpc>
              <a:spcAft>
                <a:spcPts val="638"/>
              </a:spcAft>
              <a:defRPr/>
            </a:pPr>
            <a:fld id="{81D60167-4931-47E6-BA6A-407CBD079E47}" type="slidenum">
              <a:rPr lang="en-US" spc="-50" smtClean="0"/>
              <a:pPr marL="116205" algn="r">
                <a:lnSpc>
                  <a:spcPts val="1455"/>
                </a:lnSpc>
                <a:spcAft>
                  <a:spcPts val="638"/>
                </a:spcAft>
                <a:defRPr/>
              </a:pPr>
              <a:t>42</a:t>
            </a:fld>
            <a:endParaRPr lang="en-US" sz="1277">
              <a:solidFill>
                <a:prstClr val="black">
                  <a:tint val="75000"/>
                </a:prstClr>
              </a:solidFill>
              <a:latin typeface="Calibri" panose="020F0502020204030204"/>
            </a:endParaRPr>
          </a:p>
        </p:txBody>
      </p:sp>
      <p:graphicFrame>
        <p:nvGraphicFramePr>
          <p:cNvPr id="6" name="object 2">
            <a:extLst>
              <a:ext uri="{FF2B5EF4-FFF2-40B4-BE49-F238E27FC236}">
                <a16:creationId xmlns:a16="http://schemas.microsoft.com/office/drawing/2014/main" id="{F5818621-8925-77AD-DC49-AFA411756C71}"/>
              </a:ext>
            </a:extLst>
          </p:cNvPr>
          <p:cNvGraphicFramePr/>
          <p:nvPr/>
        </p:nvGraphicFramePr>
        <p:xfrm>
          <a:off x="1375636" y="1825624"/>
          <a:ext cx="6028384"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43</a:t>
            </a:fld>
            <a:endParaRPr spc="-27" dirty="0"/>
          </a:p>
        </p:txBody>
      </p:sp>
      <p:sp>
        <p:nvSpPr>
          <p:cNvPr id="2" name="object 2"/>
          <p:cNvSpPr txBox="1">
            <a:spLocks noGrp="1"/>
          </p:cNvSpPr>
          <p:nvPr>
            <p:ph type="title"/>
          </p:nvPr>
        </p:nvSpPr>
        <p:spPr>
          <a:xfrm>
            <a:off x="1426574" y="835704"/>
            <a:ext cx="8865400" cy="1306163"/>
          </a:xfrm>
          <a:prstGeom prst="rect">
            <a:avLst/>
          </a:prstGeom>
        </p:spPr>
        <p:txBody>
          <a:bodyPr vert="horz" wrap="square" lIns="0" tIns="199997" rIns="0" bIns="0" rtlCol="0" anchor="ctr">
            <a:spAutoFit/>
          </a:bodyPr>
          <a:lstStyle/>
          <a:p>
            <a:pPr marL="13513" marR="5405">
              <a:lnSpc>
                <a:spcPct val="79600"/>
              </a:lnSpc>
              <a:spcBef>
                <a:spcPts val="1575"/>
              </a:spcBef>
            </a:pPr>
            <a:r>
              <a:rPr spc="-69" dirty="0"/>
              <a:t>Special</a:t>
            </a:r>
            <a:r>
              <a:rPr spc="-484" dirty="0"/>
              <a:t> </a:t>
            </a:r>
            <a:r>
              <a:rPr spc="-11" dirty="0"/>
              <a:t>Considerations</a:t>
            </a:r>
            <a:r>
              <a:rPr spc="-484" dirty="0"/>
              <a:t> </a:t>
            </a:r>
            <a:r>
              <a:rPr spc="170" dirty="0"/>
              <a:t>for </a:t>
            </a:r>
            <a:r>
              <a:rPr dirty="0"/>
              <a:t>Married</a:t>
            </a:r>
            <a:r>
              <a:rPr spc="-383" dirty="0"/>
              <a:t> </a:t>
            </a:r>
            <a:r>
              <a:rPr spc="-11" dirty="0"/>
              <a:t>Couples</a:t>
            </a:r>
          </a:p>
        </p:txBody>
      </p:sp>
      <p:sp>
        <p:nvSpPr>
          <p:cNvPr id="3" name="object 3"/>
          <p:cNvSpPr txBox="1"/>
          <p:nvPr/>
        </p:nvSpPr>
        <p:spPr>
          <a:xfrm>
            <a:off x="1426574" y="2223367"/>
            <a:ext cx="8787024" cy="1069739"/>
          </a:xfrm>
          <a:prstGeom prst="rect">
            <a:avLst/>
          </a:prstGeom>
        </p:spPr>
        <p:txBody>
          <a:bodyPr vert="horz" wrap="square" lIns="0" tIns="119593" rIns="0" bIns="0" rtlCol="0">
            <a:spAutoFit/>
          </a:bodyPr>
          <a:lstStyle/>
          <a:p>
            <a:pPr marL="13513" marR="5405">
              <a:lnSpc>
                <a:spcPts val="3671"/>
              </a:lnSpc>
              <a:spcBef>
                <a:spcPts val="942"/>
              </a:spcBef>
            </a:pPr>
            <a:r>
              <a:rPr sz="3777" spc="-96" dirty="0">
                <a:latin typeface="Microsoft Sans Serif"/>
                <a:cs typeface="Microsoft Sans Serif"/>
              </a:rPr>
              <a:t>How</a:t>
            </a:r>
            <a:r>
              <a:rPr sz="3777" spc="-165" dirty="0">
                <a:latin typeface="Microsoft Sans Serif"/>
                <a:cs typeface="Microsoft Sans Serif"/>
              </a:rPr>
              <a:t> </a:t>
            </a:r>
            <a:r>
              <a:rPr sz="3777" spc="-37" dirty="0">
                <a:latin typeface="Microsoft Sans Serif"/>
                <a:cs typeface="Microsoft Sans Serif"/>
              </a:rPr>
              <a:t>Annuities</a:t>
            </a:r>
            <a:r>
              <a:rPr sz="3777" spc="-213" dirty="0">
                <a:latin typeface="Microsoft Sans Serif"/>
                <a:cs typeface="Microsoft Sans Serif"/>
              </a:rPr>
              <a:t> </a:t>
            </a:r>
            <a:r>
              <a:rPr sz="3777" spc="-186" dirty="0">
                <a:latin typeface="Microsoft Sans Serif"/>
                <a:cs typeface="Microsoft Sans Serif"/>
              </a:rPr>
              <a:t>Can</a:t>
            </a:r>
            <a:r>
              <a:rPr sz="3777" spc="-165" dirty="0">
                <a:latin typeface="Microsoft Sans Serif"/>
                <a:cs typeface="Microsoft Sans Serif"/>
              </a:rPr>
              <a:t> </a:t>
            </a:r>
            <a:r>
              <a:rPr sz="3777" spc="-43" dirty="0">
                <a:latin typeface="Microsoft Sans Serif"/>
                <a:cs typeface="Microsoft Sans Serif"/>
              </a:rPr>
              <a:t>Protect</a:t>
            </a:r>
            <a:r>
              <a:rPr sz="3777" spc="-186" dirty="0">
                <a:latin typeface="Microsoft Sans Serif"/>
                <a:cs typeface="Microsoft Sans Serif"/>
              </a:rPr>
              <a:t> </a:t>
            </a:r>
            <a:r>
              <a:rPr sz="3777" dirty="0">
                <a:latin typeface="Microsoft Sans Serif"/>
                <a:cs typeface="Microsoft Sans Serif"/>
              </a:rPr>
              <a:t>the</a:t>
            </a:r>
            <a:r>
              <a:rPr sz="3777" spc="-186" dirty="0">
                <a:latin typeface="Microsoft Sans Serif"/>
                <a:cs typeface="Microsoft Sans Serif"/>
              </a:rPr>
              <a:t> </a:t>
            </a:r>
            <a:r>
              <a:rPr sz="3777" spc="-21" dirty="0">
                <a:latin typeface="Microsoft Sans Serif"/>
                <a:cs typeface="Microsoft Sans Serif"/>
              </a:rPr>
              <a:t>Community </a:t>
            </a:r>
            <a:r>
              <a:rPr sz="3777" spc="-11" dirty="0">
                <a:latin typeface="Microsoft Sans Serif"/>
                <a:cs typeface="Microsoft Sans Serif"/>
              </a:rPr>
              <a:t>Spouse</a:t>
            </a:r>
            <a:endParaRPr sz="3777">
              <a:latin typeface="Microsoft Sans Serif"/>
              <a:cs typeface="Microsoft Sans Serif"/>
            </a:endParaRPr>
          </a:p>
        </p:txBody>
      </p:sp>
      <p:sp>
        <p:nvSpPr>
          <p:cNvPr id="4" name="object 4"/>
          <p:cNvSpPr txBox="1"/>
          <p:nvPr/>
        </p:nvSpPr>
        <p:spPr>
          <a:xfrm>
            <a:off x="1426574" y="3409804"/>
            <a:ext cx="4519523" cy="1707070"/>
          </a:xfrm>
          <a:prstGeom prst="rect">
            <a:avLst/>
          </a:prstGeom>
        </p:spPr>
        <p:txBody>
          <a:bodyPr vert="horz" wrap="square" lIns="0" tIns="110808" rIns="0" bIns="0" rtlCol="0">
            <a:spAutoFit/>
          </a:bodyPr>
          <a:lstStyle/>
          <a:p>
            <a:pPr marL="13513" marR="724962">
              <a:lnSpc>
                <a:spcPct val="75500"/>
              </a:lnSpc>
              <a:spcBef>
                <a:spcPts val="871"/>
              </a:spcBef>
            </a:pPr>
            <a:r>
              <a:rPr sz="2554" spc="-117" dirty="0">
                <a:latin typeface="Microsoft Sans Serif"/>
                <a:cs typeface="Microsoft Sans Serif"/>
              </a:rPr>
              <a:t>Why</a:t>
            </a:r>
            <a:r>
              <a:rPr sz="2554" spc="-154" dirty="0">
                <a:latin typeface="Microsoft Sans Serif"/>
                <a:cs typeface="Microsoft Sans Serif"/>
              </a:rPr>
              <a:t> </a:t>
            </a:r>
            <a:r>
              <a:rPr sz="2554" spc="-186" dirty="0">
                <a:latin typeface="Microsoft Sans Serif"/>
                <a:cs typeface="Microsoft Sans Serif"/>
              </a:rPr>
              <a:t>Use</a:t>
            </a:r>
            <a:r>
              <a:rPr sz="2554" spc="-154" dirty="0">
                <a:latin typeface="Microsoft Sans Serif"/>
                <a:cs typeface="Microsoft Sans Serif"/>
              </a:rPr>
              <a:t> an</a:t>
            </a:r>
            <a:r>
              <a:rPr sz="2554" spc="-149" dirty="0">
                <a:latin typeface="Microsoft Sans Serif"/>
                <a:cs typeface="Microsoft Sans Serif"/>
              </a:rPr>
              <a:t> </a:t>
            </a:r>
            <a:r>
              <a:rPr sz="2554" spc="-53" dirty="0">
                <a:latin typeface="Microsoft Sans Serif"/>
                <a:cs typeface="Microsoft Sans Serif"/>
              </a:rPr>
              <a:t>Annuity</a:t>
            </a:r>
            <a:r>
              <a:rPr sz="2554" spc="-154" dirty="0">
                <a:latin typeface="Microsoft Sans Serif"/>
                <a:cs typeface="Microsoft Sans Serif"/>
              </a:rPr>
              <a:t> </a:t>
            </a:r>
            <a:r>
              <a:rPr sz="2554" dirty="0">
                <a:latin typeface="Microsoft Sans Serif"/>
                <a:cs typeface="Microsoft Sans Serif"/>
              </a:rPr>
              <a:t>for</a:t>
            </a:r>
            <a:r>
              <a:rPr sz="2554" spc="-154" dirty="0">
                <a:latin typeface="Microsoft Sans Serif"/>
                <a:cs typeface="Microsoft Sans Serif"/>
              </a:rPr>
              <a:t> </a:t>
            </a:r>
            <a:r>
              <a:rPr sz="2554" spc="-53" dirty="0">
                <a:latin typeface="Microsoft Sans Serif"/>
                <a:cs typeface="Microsoft Sans Serif"/>
              </a:rPr>
              <a:t>a </a:t>
            </a:r>
            <a:r>
              <a:rPr sz="2554" spc="-80" dirty="0">
                <a:latin typeface="Microsoft Sans Serif"/>
                <a:cs typeface="Microsoft Sans Serif"/>
              </a:rPr>
              <a:t>Married</a:t>
            </a:r>
            <a:r>
              <a:rPr sz="2554" spc="-106" dirty="0">
                <a:latin typeface="Microsoft Sans Serif"/>
                <a:cs typeface="Microsoft Sans Serif"/>
              </a:rPr>
              <a:t> </a:t>
            </a:r>
            <a:r>
              <a:rPr sz="2554" spc="-11" dirty="0">
                <a:latin typeface="Microsoft Sans Serif"/>
                <a:cs typeface="Microsoft Sans Serif"/>
              </a:rPr>
              <a:t>Couple</a:t>
            </a:r>
            <a:r>
              <a:rPr sz="2341" spc="-11" dirty="0">
                <a:latin typeface="Microsoft Sans Serif"/>
                <a:cs typeface="Microsoft Sans Serif"/>
              </a:rPr>
              <a:t>?</a:t>
            </a:r>
            <a:endParaRPr sz="2341" dirty="0">
              <a:latin typeface="Microsoft Sans Serif"/>
              <a:cs typeface="Microsoft Sans Serif"/>
            </a:endParaRPr>
          </a:p>
          <a:p>
            <a:pPr marL="13513" marR="17567">
              <a:lnSpc>
                <a:spcPct val="76800"/>
              </a:lnSpc>
              <a:spcBef>
                <a:spcPts val="681"/>
              </a:spcBef>
            </a:pPr>
            <a:r>
              <a:rPr sz="2554" spc="612" dirty="0">
                <a:latin typeface="Segoe UI Symbol"/>
                <a:cs typeface="Segoe UI Symbol"/>
              </a:rPr>
              <a:t>✔</a:t>
            </a:r>
            <a:r>
              <a:rPr sz="2554" spc="-64" dirty="0">
                <a:latin typeface="Segoe UI Symbol"/>
                <a:cs typeface="Segoe UI Symbol"/>
              </a:rPr>
              <a:t> </a:t>
            </a:r>
            <a:r>
              <a:rPr sz="2554" spc="-181" dirty="0">
                <a:latin typeface="Microsoft Sans Serif"/>
                <a:cs typeface="Microsoft Sans Serif"/>
              </a:rPr>
              <a:t>The</a:t>
            </a:r>
            <a:r>
              <a:rPr sz="2554" spc="-37" dirty="0">
                <a:latin typeface="Microsoft Sans Serif"/>
                <a:cs typeface="Microsoft Sans Serif"/>
              </a:rPr>
              <a:t> </a:t>
            </a:r>
            <a:r>
              <a:rPr sz="2554" spc="-74" dirty="0">
                <a:latin typeface="Microsoft Sans Serif"/>
                <a:cs typeface="Microsoft Sans Serif"/>
              </a:rPr>
              <a:t>community</a:t>
            </a:r>
            <a:r>
              <a:rPr sz="2554" spc="-138" dirty="0">
                <a:latin typeface="Microsoft Sans Serif"/>
                <a:cs typeface="Microsoft Sans Serif"/>
              </a:rPr>
              <a:t> </a:t>
            </a:r>
            <a:r>
              <a:rPr sz="2554" spc="-112" dirty="0">
                <a:latin typeface="Microsoft Sans Serif"/>
                <a:cs typeface="Microsoft Sans Serif"/>
              </a:rPr>
              <a:t>spouse</a:t>
            </a:r>
            <a:r>
              <a:rPr sz="2554" spc="-138" dirty="0">
                <a:latin typeface="Microsoft Sans Serif"/>
                <a:cs typeface="Microsoft Sans Serif"/>
              </a:rPr>
              <a:t> </a:t>
            </a:r>
            <a:r>
              <a:rPr sz="2554" spc="-133" dirty="0">
                <a:latin typeface="Microsoft Sans Serif"/>
                <a:cs typeface="Microsoft Sans Serif"/>
              </a:rPr>
              <a:t>has</a:t>
            </a:r>
            <a:r>
              <a:rPr sz="2554" spc="-144" dirty="0">
                <a:latin typeface="Microsoft Sans Serif"/>
                <a:cs typeface="Microsoft Sans Serif"/>
              </a:rPr>
              <a:t> </a:t>
            </a:r>
            <a:r>
              <a:rPr sz="2554" spc="-27" dirty="0">
                <a:latin typeface="Microsoft Sans Serif"/>
                <a:cs typeface="Microsoft Sans Serif"/>
              </a:rPr>
              <a:t>no </a:t>
            </a:r>
            <a:r>
              <a:rPr sz="2554" spc="-106" dirty="0">
                <a:latin typeface="Microsoft Sans Serif"/>
                <a:cs typeface="Microsoft Sans Serif"/>
              </a:rPr>
              <a:t>income</a:t>
            </a:r>
            <a:r>
              <a:rPr sz="2554" spc="-176" dirty="0">
                <a:latin typeface="Microsoft Sans Serif"/>
                <a:cs typeface="Microsoft Sans Serif"/>
              </a:rPr>
              <a:t> </a:t>
            </a:r>
            <a:r>
              <a:rPr sz="2554" dirty="0">
                <a:latin typeface="Microsoft Sans Serif"/>
                <a:cs typeface="Microsoft Sans Serif"/>
              </a:rPr>
              <a:t>limit</a:t>
            </a:r>
            <a:r>
              <a:rPr lang="en-US" sz="2554" dirty="0">
                <a:latin typeface="Microsoft Sans Serif"/>
                <a:cs typeface="Microsoft Sans Serif"/>
              </a:rPr>
              <a:t> in most States.</a:t>
            </a:r>
            <a:r>
              <a:rPr sz="2341" spc="435" dirty="0">
                <a:latin typeface="Microsoft Sans Serif"/>
                <a:cs typeface="Microsoft Sans Serif"/>
              </a:rPr>
              <a:t>  </a:t>
            </a:r>
            <a:r>
              <a:rPr sz="2554" spc="-133" dirty="0">
                <a:latin typeface="Microsoft Sans Serif"/>
                <a:cs typeface="Microsoft Sans Serif"/>
              </a:rPr>
              <a:t>Medicaid</a:t>
            </a:r>
            <a:r>
              <a:rPr sz="2554" spc="-80" dirty="0">
                <a:latin typeface="Microsoft Sans Serif"/>
                <a:cs typeface="Microsoft Sans Serif"/>
              </a:rPr>
              <a:t> </a:t>
            </a:r>
            <a:r>
              <a:rPr sz="2554" spc="-21" dirty="0">
                <a:latin typeface="Microsoft Sans Serif"/>
                <a:cs typeface="Microsoft Sans Serif"/>
              </a:rPr>
              <a:t>only </a:t>
            </a:r>
            <a:r>
              <a:rPr sz="2554" spc="-69" dirty="0">
                <a:latin typeface="Microsoft Sans Serif"/>
                <a:cs typeface="Microsoft Sans Serif"/>
              </a:rPr>
              <a:t>counts</a:t>
            </a:r>
            <a:r>
              <a:rPr sz="2554" spc="-144" dirty="0">
                <a:latin typeface="Microsoft Sans Serif"/>
                <a:cs typeface="Microsoft Sans Serif"/>
              </a:rPr>
              <a:t> </a:t>
            </a:r>
            <a:r>
              <a:rPr sz="2554" spc="-11" dirty="0">
                <a:latin typeface="Microsoft Sans Serif"/>
                <a:cs typeface="Microsoft Sans Serif"/>
              </a:rPr>
              <a:t>assets</a:t>
            </a:r>
            <a:r>
              <a:rPr sz="2341" spc="-11"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219308" y="3386892"/>
            <a:ext cx="4139124" cy="2555013"/>
          </a:xfrm>
          <a:prstGeom prst="rect">
            <a:avLst/>
          </a:prstGeom>
        </p:spPr>
        <p:txBody>
          <a:bodyPr vert="horz" wrap="square" lIns="0" tIns="18243" rIns="0" bIns="0" rtlCol="0">
            <a:spAutoFit/>
          </a:bodyPr>
          <a:lstStyle/>
          <a:p>
            <a:pPr marL="13513">
              <a:lnSpc>
                <a:spcPts val="3011"/>
              </a:lnSpc>
              <a:spcBef>
                <a:spcPts val="144"/>
              </a:spcBef>
            </a:pPr>
            <a:r>
              <a:rPr lang="en-US" sz="2554" spc="612" dirty="0">
                <a:latin typeface="Segoe UI Symbol"/>
                <a:cs typeface="Segoe UI Symbol"/>
              </a:rPr>
              <a:t>✔</a:t>
            </a:r>
            <a:r>
              <a:rPr lang="en-US" sz="2554" spc="-64" dirty="0">
                <a:latin typeface="Segoe UI Symbol"/>
                <a:cs typeface="Segoe UI Symbol"/>
              </a:rPr>
              <a:t> </a:t>
            </a:r>
            <a:r>
              <a:rPr lang="en-US" sz="2554" spc="-138" dirty="0">
                <a:latin typeface="Microsoft Sans Serif"/>
                <a:cs typeface="Microsoft Sans Serif"/>
              </a:rPr>
              <a:t>Converting</a:t>
            </a:r>
            <a:r>
              <a:rPr lang="en-US" sz="2554" spc="-43" dirty="0">
                <a:latin typeface="Microsoft Sans Serif"/>
                <a:cs typeface="Microsoft Sans Serif"/>
              </a:rPr>
              <a:t> </a:t>
            </a:r>
            <a:r>
              <a:rPr lang="en-US" sz="2554" spc="-165" dirty="0">
                <a:latin typeface="Microsoft Sans Serif"/>
                <a:cs typeface="Microsoft Sans Serif"/>
              </a:rPr>
              <a:t>excess</a:t>
            </a:r>
            <a:r>
              <a:rPr lang="en-US" sz="2554" spc="-43" dirty="0">
                <a:latin typeface="Microsoft Sans Serif"/>
                <a:cs typeface="Microsoft Sans Serif"/>
              </a:rPr>
              <a:t> </a:t>
            </a:r>
            <a:r>
              <a:rPr lang="en-US" sz="2554" spc="-160" dirty="0">
                <a:latin typeface="Microsoft Sans Serif"/>
                <a:cs typeface="Microsoft Sans Serif"/>
              </a:rPr>
              <a:t>assets</a:t>
            </a:r>
            <a:r>
              <a:rPr lang="en-US" sz="2554" spc="-43" dirty="0">
                <a:latin typeface="Microsoft Sans Serif"/>
                <a:cs typeface="Microsoft Sans Serif"/>
              </a:rPr>
              <a:t> </a:t>
            </a:r>
            <a:r>
              <a:rPr lang="en-US" sz="2554" spc="-101" dirty="0">
                <a:latin typeface="Microsoft Sans Serif"/>
                <a:cs typeface="Microsoft Sans Serif"/>
              </a:rPr>
              <a:t>into</a:t>
            </a:r>
            <a:r>
              <a:rPr lang="en-US" sz="2554" spc="-43" dirty="0">
                <a:latin typeface="Microsoft Sans Serif"/>
                <a:cs typeface="Microsoft Sans Serif"/>
              </a:rPr>
              <a:t> </a:t>
            </a:r>
            <a:r>
              <a:rPr lang="en-US" sz="2554" spc="-69" dirty="0">
                <a:latin typeface="Microsoft Sans Serif"/>
                <a:cs typeface="Microsoft Sans Serif"/>
              </a:rPr>
              <a:t>a </a:t>
            </a:r>
            <a:r>
              <a:rPr lang="en-US" sz="2554" spc="-101" dirty="0">
                <a:latin typeface="Microsoft Sans Serif"/>
                <a:cs typeface="Microsoft Sans Serif"/>
              </a:rPr>
              <a:t>spousal</a:t>
            </a:r>
            <a:r>
              <a:rPr lang="en-US" sz="2554" spc="-165" dirty="0">
                <a:latin typeface="Microsoft Sans Serif"/>
                <a:cs typeface="Microsoft Sans Serif"/>
              </a:rPr>
              <a:t> </a:t>
            </a:r>
            <a:r>
              <a:rPr lang="en-US" sz="2554" spc="-48" dirty="0">
                <a:latin typeface="Microsoft Sans Serif"/>
                <a:cs typeface="Microsoft Sans Serif"/>
              </a:rPr>
              <a:t>annuity</a:t>
            </a:r>
            <a:r>
              <a:rPr lang="en-US" sz="2554" spc="-64" dirty="0">
                <a:latin typeface="Microsoft Sans Serif"/>
                <a:cs typeface="Microsoft Sans Serif"/>
              </a:rPr>
              <a:t> </a:t>
            </a:r>
            <a:r>
              <a:rPr lang="en-US" sz="2554" spc="-154" dirty="0">
                <a:latin typeface="Microsoft Sans Serif"/>
                <a:cs typeface="Microsoft Sans Serif"/>
              </a:rPr>
              <a:t>can</a:t>
            </a:r>
            <a:r>
              <a:rPr lang="en-US" sz="2554" spc="-64" dirty="0">
                <a:latin typeface="Microsoft Sans Serif"/>
                <a:cs typeface="Microsoft Sans Serif"/>
              </a:rPr>
              <a:t> </a:t>
            </a:r>
            <a:r>
              <a:rPr lang="en-US" sz="2554" spc="-11" dirty="0">
                <a:latin typeface="Microsoft Sans Serif"/>
                <a:cs typeface="Microsoft Sans Serif"/>
              </a:rPr>
              <a:t>protect</a:t>
            </a:r>
            <a:r>
              <a:rPr lang="en-US" sz="2554" dirty="0">
                <a:latin typeface="Microsoft Sans Serif"/>
                <a:cs typeface="Microsoft Sans Serif"/>
              </a:rPr>
              <a:t> </a:t>
            </a:r>
            <a:r>
              <a:rPr sz="2554" spc="-133" dirty="0">
                <a:latin typeface="Microsoft Sans Serif"/>
                <a:cs typeface="Microsoft Sans Serif"/>
              </a:rPr>
              <a:t>wealth</a:t>
            </a:r>
            <a:r>
              <a:rPr sz="2554" spc="-43" dirty="0">
                <a:latin typeface="Microsoft Sans Serif"/>
                <a:cs typeface="Microsoft Sans Serif"/>
              </a:rPr>
              <a:t> </a:t>
            </a:r>
            <a:r>
              <a:rPr sz="2554" spc="-37" dirty="0">
                <a:latin typeface="Microsoft Sans Serif"/>
                <a:cs typeface="Microsoft Sans Serif"/>
              </a:rPr>
              <a:t>without</a:t>
            </a:r>
            <a:r>
              <a:rPr sz="2554" spc="-138" dirty="0">
                <a:latin typeface="Microsoft Sans Serif"/>
                <a:cs typeface="Microsoft Sans Serif"/>
              </a:rPr>
              <a:t> </a:t>
            </a:r>
            <a:r>
              <a:rPr sz="2554" spc="-192" dirty="0">
                <a:latin typeface="Microsoft Sans Serif"/>
                <a:cs typeface="Microsoft Sans Serif"/>
              </a:rPr>
              <a:t>a</a:t>
            </a:r>
            <a:r>
              <a:rPr sz="2554" spc="-138" dirty="0">
                <a:latin typeface="Microsoft Sans Serif"/>
                <a:cs typeface="Microsoft Sans Serif"/>
              </a:rPr>
              <a:t> </a:t>
            </a:r>
            <a:r>
              <a:rPr sz="2554" spc="-11" dirty="0">
                <a:latin typeface="Microsoft Sans Serif"/>
                <a:cs typeface="Microsoft Sans Serif"/>
              </a:rPr>
              <a:t>penalty</a:t>
            </a:r>
            <a:r>
              <a:rPr sz="2341" spc="-11" dirty="0">
                <a:latin typeface="Microsoft Sans Serif"/>
                <a:cs typeface="Microsoft Sans Serif"/>
              </a:rPr>
              <a:t>.</a:t>
            </a:r>
            <a:endParaRPr sz="2341" dirty="0">
              <a:latin typeface="Microsoft Sans Serif"/>
              <a:cs typeface="Microsoft Sans Serif"/>
            </a:endParaRPr>
          </a:p>
          <a:p>
            <a:pPr marL="13513" marR="5405" algn="just">
              <a:lnSpc>
                <a:spcPct val="76800"/>
              </a:lnSpc>
              <a:spcBef>
                <a:spcPts val="654"/>
              </a:spcBef>
            </a:pPr>
            <a:r>
              <a:rPr sz="2554" spc="612" dirty="0">
                <a:latin typeface="Segoe UI Symbol"/>
                <a:cs typeface="Segoe UI Symbol"/>
              </a:rPr>
              <a:t>✔</a:t>
            </a:r>
            <a:r>
              <a:rPr sz="2554" spc="-43" dirty="0">
                <a:latin typeface="Segoe UI Symbol"/>
                <a:cs typeface="Segoe UI Symbol"/>
              </a:rPr>
              <a:t> </a:t>
            </a:r>
            <a:r>
              <a:rPr sz="2554" spc="-138" dirty="0">
                <a:latin typeface="Microsoft Sans Serif"/>
                <a:cs typeface="Microsoft Sans Serif"/>
              </a:rPr>
              <a:t>Medicaid</a:t>
            </a:r>
            <a:r>
              <a:rPr sz="2554" spc="21" dirty="0">
                <a:latin typeface="Microsoft Sans Serif"/>
                <a:cs typeface="Microsoft Sans Serif"/>
              </a:rPr>
              <a:t> </a:t>
            </a:r>
            <a:r>
              <a:rPr sz="2554" spc="-96" dirty="0">
                <a:latin typeface="Microsoft Sans Serif"/>
                <a:cs typeface="Microsoft Sans Serif"/>
              </a:rPr>
              <a:t>cannot</a:t>
            </a:r>
            <a:r>
              <a:rPr sz="2554" spc="-74" dirty="0">
                <a:latin typeface="Microsoft Sans Serif"/>
                <a:cs typeface="Microsoft Sans Serif"/>
              </a:rPr>
              <a:t> </a:t>
            </a:r>
            <a:r>
              <a:rPr sz="2554" spc="-101" dirty="0">
                <a:latin typeface="Microsoft Sans Serif"/>
                <a:cs typeface="Microsoft Sans Serif"/>
              </a:rPr>
              <a:t>require</a:t>
            </a:r>
            <a:r>
              <a:rPr sz="2554" spc="-69" dirty="0">
                <a:latin typeface="Microsoft Sans Serif"/>
                <a:cs typeface="Microsoft Sans Serif"/>
              </a:rPr>
              <a:t> </a:t>
            </a:r>
            <a:r>
              <a:rPr sz="2554" spc="-27" dirty="0">
                <a:latin typeface="Microsoft Sans Serif"/>
                <a:cs typeface="Microsoft Sans Serif"/>
              </a:rPr>
              <a:t>the </a:t>
            </a:r>
            <a:r>
              <a:rPr sz="2554" spc="-74" dirty="0">
                <a:latin typeface="Microsoft Sans Serif"/>
                <a:cs typeface="Microsoft Sans Serif"/>
              </a:rPr>
              <a:t>community</a:t>
            </a:r>
            <a:r>
              <a:rPr sz="2554" spc="-96" dirty="0">
                <a:latin typeface="Microsoft Sans Serif"/>
                <a:cs typeface="Microsoft Sans Serif"/>
              </a:rPr>
              <a:t> </a:t>
            </a:r>
            <a:r>
              <a:rPr sz="2554" spc="-128" dirty="0">
                <a:latin typeface="Microsoft Sans Serif"/>
                <a:cs typeface="Microsoft Sans Serif"/>
              </a:rPr>
              <a:t>spouse</a:t>
            </a:r>
            <a:r>
              <a:rPr sz="2554" spc="-43" dirty="0">
                <a:latin typeface="Microsoft Sans Serif"/>
                <a:cs typeface="Microsoft Sans Serif"/>
              </a:rPr>
              <a:t> </a:t>
            </a:r>
            <a:r>
              <a:rPr sz="2554" spc="-64" dirty="0">
                <a:latin typeface="Microsoft Sans Serif"/>
                <a:cs typeface="Microsoft Sans Serif"/>
              </a:rPr>
              <a:t>to</a:t>
            </a:r>
            <a:r>
              <a:rPr sz="2554" spc="-59" dirty="0">
                <a:latin typeface="Microsoft Sans Serif"/>
                <a:cs typeface="Microsoft Sans Serif"/>
              </a:rPr>
              <a:t> </a:t>
            </a:r>
            <a:r>
              <a:rPr sz="2554" spc="-138" dirty="0">
                <a:latin typeface="Microsoft Sans Serif"/>
                <a:cs typeface="Microsoft Sans Serif"/>
              </a:rPr>
              <a:t>cash</a:t>
            </a:r>
            <a:r>
              <a:rPr sz="2554" spc="-32" dirty="0">
                <a:latin typeface="Microsoft Sans Serif"/>
                <a:cs typeface="Microsoft Sans Serif"/>
              </a:rPr>
              <a:t> </a:t>
            </a:r>
            <a:r>
              <a:rPr sz="2554" spc="-106" dirty="0">
                <a:latin typeface="Microsoft Sans Serif"/>
                <a:cs typeface="Microsoft Sans Serif"/>
              </a:rPr>
              <a:t>in</a:t>
            </a:r>
            <a:r>
              <a:rPr sz="2554" spc="-59" dirty="0">
                <a:latin typeface="Microsoft Sans Serif"/>
                <a:cs typeface="Microsoft Sans Serif"/>
              </a:rPr>
              <a:t> </a:t>
            </a:r>
            <a:r>
              <a:rPr sz="2554" spc="-53" dirty="0">
                <a:latin typeface="Microsoft Sans Serif"/>
                <a:cs typeface="Microsoft Sans Serif"/>
              </a:rPr>
              <a:t>a properly</a:t>
            </a:r>
            <a:r>
              <a:rPr sz="2554" spc="-117" dirty="0">
                <a:latin typeface="Microsoft Sans Serif"/>
                <a:cs typeface="Microsoft Sans Serif"/>
              </a:rPr>
              <a:t> </a:t>
            </a:r>
            <a:r>
              <a:rPr sz="2554" spc="-48" dirty="0">
                <a:latin typeface="Microsoft Sans Serif"/>
                <a:cs typeface="Microsoft Sans Serif"/>
              </a:rPr>
              <a:t>structured</a:t>
            </a:r>
            <a:r>
              <a:rPr sz="2554" spc="-117" dirty="0">
                <a:latin typeface="Microsoft Sans Serif"/>
                <a:cs typeface="Microsoft Sans Serif"/>
              </a:rPr>
              <a:t> </a:t>
            </a:r>
            <a:r>
              <a:rPr sz="2554" spc="-11" dirty="0">
                <a:latin typeface="Microsoft Sans Serif"/>
                <a:cs typeface="Microsoft Sans Serif"/>
              </a:rPr>
              <a:t>annuity</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3114" y="586855"/>
            <a:ext cx="3293148" cy="4985214"/>
          </a:xfrm>
          <a:prstGeom prst="rect">
            <a:avLst/>
          </a:prstGeom>
        </p:spPr>
        <p:txBody>
          <a:bodyPr vert="horz" lIns="97296" tIns="48648" rIns="97296" bIns="48648" rtlCol="0" anchor="b">
            <a:normAutofit/>
          </a:bodyPr>
          <a:lstStyle/>
          <a:p>
            <a:pPr marL="835767" marR="5405" indent="-822930">
              <a:lnSpc>
                <a:spcPct val="90000"/>
              </a:lnSpc>
              <a:spcBef>
                <a:spcPct val="0"/>
              </a:spcBef>
              <a:spcAft>
                <a:spcPts val="638"/>
              </a:spcAft>
            </a:pPr>
            <a:endParaRPr lang="en-US" sz="3830" dirty="0">
              <a:solidFill>
                <a:srgbClr val="FFFFFF"/>
              </a:solidFill>
              <a:latin typeface="+mj-lt"/>
              <a:ea typeface="+mj-ea"/>
              <a:cs typeface="+mj-cs"/>
            </a:endParaRPr>
          </a:p>
        </p:txBody>
      </p:sp>
      <p:sp>
        <p:nvSpPr>
          <p:cNvPr id="2" name="object 2"/>
          <p:cNvSpPr txBox="1"/>
          <p:nvPr/>
        </p:nvSpPr>
        <p:spPr>
          <a:xfrm>
            <a:off x="4941683" y="649479"/>
            <a:ext cx="5885281" cy="5546048"/>
          </a:xfrm>
          <a:prstGeom prst="rect">
            <a:avLst/>
          </a:prstGeom>
        </p:spPr>
        <p:txBody>
          <a:bodyPr vert="horz" lIns="97296" tIns="48648" rIns="97296" bIns="48648" rtlCol="0" anchor="ctr">
            <a:normAutofit/>
          </a:bodyPr>
          <a:lstStyle/>
          <a:p>
            <a:pPr marL="421599" marR="132425" indent="-243230">
              <a:lnSpc>
                <a:spcPct val="90000"/>
              </a:lnSpc>
              <a:spcBef>
                <a:spcPts val="857"/>
              </a:spcBef>
              <a:buSzPct val="91666"/>
              <a:buFont typeface="Arial" panose="020B0604020202020204" pitchFamily="34" charset="0"/>
              <a:buChar char="•"/>
              <a:tabLst>
                <a:tab pos="421599" algn="l"/>
                <a:tab pos="422951" algn="l"/>
              </a:tabLst>
            </a:pPr>
            <a:r>
              <a:rPr lang="en-US" sz="1915" dirty="0"/>
              <a:t>	</a:t>
            </a:r>
            <a:r>
              <a:rPr lang="en-US" sz="2979" spc="-144" dirty="0"/>
              <a:t>Mary</a:t>
            </a:r>
            <a:r>
              <a:rPr lang="en-US" sz="2979" spc="-16" dirty="0"/>
              <a:t> </a:t>
            </a:r>
            <a:r>
              <a:rPr lang="en-US" sz="2979" spc="-217" dirty="0"/>
              <a:t>and</a:t>
            </a:r>
            <a:r>
              <a:rPr lang="en-US" sz="2979" spc="48" dirty="0"/>
              <a:t> </a:t>
            </a:r>
            <a:r>
              <a:rPr lang="en-US" sz="2979" spc="-154" dirty="0"/>
              <a:t>John</a:t>
            </a:r>
            <a:r>
              <a:rPr lang="en-US" sz="2979" spc="27" dirty="0"/>
              <a:t> </a:t>
            </a:r>
            <a:r>
              <a:rPr lang="en-US" sz="2979" spc="-213" dirty="0"/>
              <a:t>have</a:t>
            </a:r>
            <a:r>
              <a:rPr lang="en-US" sz="2979" spc="43" dirty="0"/>
              <a:t> </a:t>
            </a:r>
            <a:r>
              <a:rPr lang="en-US" sz="2979" spc="53" dirty="0"/>
              <a:t>$250,000 </a:t>
            </a:r>
            <a:r>
              <a:rPr lang="en-US" sz="2979" spc="-106" dirty="0"/>
              <a:t>in</a:t>
            </a:r>
            <a:r>
              <a:rPr lang="en-US" sz="2979" spc="-16" dirty="0"/>
              <a:t> </a:t>
            </a:r>
            <a:r>
              <a:rPr lang="en-US" sz="2979" spc="-96" dirty="0"/>
              <a:t>countable</a:t>
            </a:r>
            <a:r>
              <a:rPr lang="en-US" sz="2979" spc="-11" dirty="0"/>
              <a:t> </a:t>
            </a:r>
            <a:r>
              <a:rPr lang="en-US" sz="2979" dirty="0"/>
              <a:t>assets—</a:t>
            </a:r>
            <a:r>
              <a:rPr lang="en-US" sz="2979" spc="-121" dirty="0"/>
              <a:t>well</a:t>
            </a:r>
            <a:r>
              <a:rPr lang="en-US" sz="2979" spc="117" dirty="0"/>
              <a:t> </a:t>
            </a:r>
            <a:r>
              <a:rPr lang="en-US" sz="2979" spc="-48" dirty="0"/>
              <a:t>over </a:t>
            </a:r>
            <a:r>
              <a:rPr lang="en-US" sz="2979" spc="-138" dirty="0" err="1"/>
              <a:t>Medicaidʼs</a:t>
            </a:r>
            <a:r>
              <a:rPr lang="en-US" sz="2979" spc="-5" dirty="0"/>
              <a:t> </a:t>
            </a:r>
            <a:r>
              <a:rPr lang="en-US" sz="2979" spc="-11" dirty="0"/>
              <a:t>limit.</a:t>
            </a:r>
            <a:endParaRPr lang="en-US" sz="2979" dirty="0"/>
          </a:p>
          <a:p>
            <a:pPr marL="421599" marR="425653" indent="-243230">
              <a:lnSpc>
                <a:spcPct val="90000"/>
              </a:lnSpc>
              <a:spcBef>
                <a:spcPts val="1075"/>
              </a:spcBef>
              <a:buSzPct val="91666"/>
              <a:buFont typeface="Arial" panose="020B0604020202020204" pitchFamily="34" charset="0"/>
              <a:buChar char="•"/>
              <a:tabLst>
                <a:tab pos="421599" algn="l"/>
                <a:tab pos="422951" algn="l"/>
              </a:tabLst>
            </a:pPr>
            <a:r>
              <a:rPr lang="en-US" sz="2979" dirty="0"/>
              <a:t>	</a:t>
            </a:r>
            <a:r>
              <a:rPr lang="en-US" sz="2979" spc="-144" dirty="0"/>
              <a:t>Instead</a:t>
            </a:r>
            <a:r>
              <a:rPr lang="en-US" sz="2979" spc="-80" dirty="0"/>
              <a:t> </a:t>
            </a:r>
            <a:r>
              <a:rPr lang="en-US" sz="2979" spc="-32" dirty="0"/>
              <a:t>of</a:t>
            </a:r>
            <a:r>
              <a:rPr lang="en-US" sz="2979" spc="-80" dirty="0"/>
              <a:t> </a:t>
            </a:r>
            <a:r>
              <a:rPr lang="en-US" sz="2979" spc="-138" dirty="0"/>
              <a:t>spending</a:t>
            </a:r>
            <a:r>
              <a:rPr lang="en-US" sz="2979" spc="-80" dirty="0"/>
              <a:t> </a:t>
            </a:r>
            <a:r>
              <a:rPr lang="en-US" sz="2979" spc="-37" dirty="0"/>
              <a:t>it</a:t>
            </a:r>
            <a:r>
              <a:rPr lang="en-US" sz="2979" spc="-80" dirty="0"/>
              <a:t> </a:t>
            </a:r>
            <a:r>
              <a:rPr lang="en-US" sz="2979" spc="-128" dirty="0"/>
              <a:t>down,</a:t>
            </a:r>
            <a:r>
              <a:rPr lang="en-US" sz="2979" spc="-32" dirty="0"/>
              <a:t> </a:t>
            </a:r>
            <a:r>
              <a:rPr lang="en-US" sz="2979" spc="-133" dirty="0"/>
              <a:t>Mary</a:t>
            </a:r>
            <a:r>
              <a:rPr lang="en-US" sz="2979" spc="-80" dirty="0"/>
              <a:t> </a:t>
            </a:r>
            <a:r>
              <a:rPr lang="en-US" sz="2979" spc="-149" dirty="0"/>
              <a:t>purchases</a:t>
            </a:r>
            <a:r>
              <a:rPr lang="en-US" sz="2979" spc="-80" dirty="0"/>
              <a:t> </a:t>
            </a:r>
            <a:r>
              <a:rPr lang="en-US" sz="2979" spc="-229" dirty="0"/>
              <a:t>a</a:t>
            </a:r>
            <a:r>
              <a:rPr lang="en-US" sz="2979" spc="-80" dirty="0"/>
              <a:t> </a:t>
            </a:r>
            <a:r>
              <a:rPr lang="en-US" sz="2979" spc="-48" dirty="0"/>
              <a:t>Medicaid-</a:t>
            </a:r>
            <a:r>
              <a:rPr lang="en-US" sz="2979" spc="181" dirty="0"/>
              <a:t> </a:t>
            </a:r>
            <a:r>
              <a:rPr lang="en-US" sz="2979" spc="-69" dirty="0"/>
              <a:t>compliant</a:t>
            </a:r>
            <a:r>
              <a:rPr lang="en-US" sz="2979" spc="-176" dirty="0"/>
              <a:t> </a:t>
            </a:r>
            <a:r>
              <a:rPr lang="en-US" sz="2979" spc="-53" dirty="0"/>
              <a:t>annuity.</a:t>
            </a:r>
            <a:endParaRPr lang="en-US" sz="2979" dirty="0"/>
          </a:p>
          <a:p>
            <a:pPr marL="423626" indent="-243230">
              <a:lnSpc>
                <a:spcPct val="90000"/>
              </a:lnSpc>
              <a:spcBef>
                <a:spcPts val="367"/>
              </a:spcBef>
              <a:buClr>
                <a:srgbClr val="333333"/>
              </a:buClr>
              <a:buSzPct val="91666"/>
              <a:buFont typeface="Arial" panose="020B0604020202020204" pitchFamily="34" charset="0"/>
              <a:buChar char="•"/>
              <a:tabLst>
                <a:tab pos="423626" algn="l"/>
              </a:tabLst>
            </a:pPr>
            <a:r>
              <a:rPr lang="en-US" sz="2979" spc="-181" dirty="0"/>
              <a:t>The</a:t>
            </a:r>
            <a:r>
              <a:rPr lang="en-US" sz="2979" spc="-43" dirty="0"/>
              <a:t> </a:t>
            </a:r>
            <a:r>
              <a:rPr lang="en-US" sz="2979" spc="-128" dirty="0"/>
              <a:t>annuity</a:t>
            </a:r>
            <a:r>
              <a:rPr lang="en-US" sz="2979" spc="-37" dirty="0"/>
              <a:t> </a:t>
            </a:r>
            <a:r>
              <a:rPr lang="en-US" sz="2979" spc="-96" dirty="0"/>
              <a:t>pays</a:t>
            </a:r>
            <a:r>
              <a:rPr lang="en-US" sz="2979" spc="-144" dirty="0"/>
              <a:t> </a:t>
            </a:r>
            <a:r>
              <a:rPr lang="en-US" sz="2979" spc="-21" dirty="0"/>
              <a:t>Mary</a:t>
            </a:r>
            <a:r>
              <a:rPr lang="en-US" sz="2979" dirty="0"/>
              <a:t> $5,000/month</a:t>
            </a:r>
            <a:r>
              <a:rPr lang="en-US" sz="2979" spc="-121" dirty="0"/>
              <a:t> </a:t>
            </a:r>
            <a:r>
              <a:rPr lang="en-US" sz="2979" dirty="0"/>
              <a:t>for</a:t>
            </a:r>
            <a:r>
              <a:rPr lang="en-US" sz="2979" spc="-121" dirty="0"/>
              <a:t> </a:t>
            </a:r>
            <a:r>
              <a:rPr lang="en-US" sz="2979" dirty="0"/>
              <a:t>5</a:t>
            </a:r>
            <a:r>
              <a:rPr lang="en-US" sz="2979" spc="-64" dirty="0"/>
              <a:t> </a:t>
            </a:r>
            <a:r>
              <a:rPr lang="en-US" sz="2979" spc="43" dirty="0"/>
              <a:t>years— </a:t>
            </a:r>
            <a:r>
              <a:rPr lang="en-US" sz="2979" spc="-144" dirty="0"/>
              <a:t>keeping</a:t>
            </a:r>
            <a:r>
              <a:rPr lang="en-US" sz="2979" spc="-53" dirty="0"/>
              <a:t> </a:t>
            </a:r>
            <a:r>
              <a:rPr lang="en-US" sz="2979" spc="-121" dirty="0"/>
              <a:t>the</a:t>
            </a:r>
            <a:r>
              <a:rPr lang="en-US" sz="2979" spc="-53" dirty="0"/>
              <a:t> </a:t>
            </a:r>
            <a:r>
              <a:rPr lang="en-US" sz="2979" spc="-181" dirty="0"/>
              <a:t>money</a:t>
            </a:r>
            <a:r>
              <a:rPr lang="en-US" sz="2979" spc="-53" dirty="0"/>
              <a:t> </a:t>
            </a:r>
            <a:r>
              <a:rPr lang="en-US" sz="2979" spc="-117" dirty="0"/>
              <a:t>in</a:t>
            </a:r>
            <a:r>
              <a:rPr lang="en-US" sz="2979" spc="-48" dirty="0"/>
              <a:t> </a:t>
            </a:r>
            <a:r>
              <a:rPr lang="en-US" sz="2979" spc="-121" dirty="0"/>
              <a:t>the</a:t>
            </a:r>
            <a:r>
              <a:rPr lang="en-US" sz="2979" spc="-53" dirty="0"/>
              <a:t> </a:t>
            </a:r>
            <a:r>
              <a:rPr lang="en-US" sz="2979" spc="-106" dirty="0"/>
              <a:t>family.</a:t>
            </a:r>
            <a:endParaRPr lang="en-US" sz="2979" dirty="0"/>
          </a:p>
          <a:p>
            <a:pPr marL="421599" marR="633750" indent="-243230">
              <a:lnSpc>
                <a:spcPct val="90000"/>
              </a:lnSpc>
              <a:spcBef>
                <a:spcPts val="1080"/>
              </a:spcBef>
              <a:buClr>
                <a:srgbClr val="333333"/>
              </a:buClr>
              <a:buSzPct val="91666"/>
              <a:buFont typeface="Arial" panose="020B0604020202020204" pitchFamily="34" charset="0"/>
              <a:buChar char="•"/>
              <a:tabLst>
                <a:tab pos="421599" algn="l"/>
              </a:tabLst>
            </a:pPr>
            <a:r>
              <a:rPr lang="en-US" sz="2979" spc="-90" dirty="0"/>
              <a:t>Result:</a:t>
            </a:r>
            <a:r>
              <a:rPr lang="en-US" sz="2979" spc="5" dirty="0"/>
              <a:t> </a:t>
            </a:r>
            <a:r>
              <a:rPr lang="en-US" sz="2979" spc="-144" dirty="0"/>
              <a:t>John</a:t>
            </a:r>
            <a:r>
              <a:rPr lang="en-US" sz="2979" spc="-53" dirty="0"/>
              <a:t> </a:t>
            </a:r>
            <a:r>
              <a:rPr lang="en-US" sz="2979" spc="-112" dirty="0"/>
              <a:t>qualifies</a:t>
            </a:r>
            <a:r>
              <a:rPr lang="en-US" sz="2979" spc="-48" dirty="0"/>
              <a:t> </a:t>
            </a:r>
            <a:r>
              <a:rPr lang="en-US" sz="2979" spc="-27" dirty="0"/>
              <a:t>for </a:t>
            </a:r>
            <a:r>
              <a:rPr lang="en-US" sz="2979" spc="-133" dirty="0"/>
              <a:t>Medicaid</a:t>
            </a:r>
            <a:r>
              <a:rPr lang="en-US" sz="2979" spc="-80" dirty="0"/>
              <a:t> </a:t>
            </a:r>
            <a:r>
              <a:rPr lang="en-US" sz="2979" spc="-69" dirty="0"/>
              <a:t>immediately,</a:t>
            </a:r>
            <a:r>
              <a:rPr lang="en-US" sz="2979" spc="-27" dirty="0"/>
              <a:t> </a:t>
            </a:r>
            <a:r>
              <a:rPr lang="en-US" sz="2979" spc="-149" dirty="0"/>
              <a:t>and </a:t>
            </a:r>
            <a:r>
              <a:rPr lang="en-US" sz="2979" spc="-138" dirty="0"/>
              <a:t>Mary</a:t>
            </a:r>
            <a:r>
              <a:rPr lang="en-US" sz="2979" spc="-43" dirty="0"/>
              <a:t> </a:t>
            </a:r>
            <a:r>
              <a:rPr lang="en-US" sz="2979" spc="-133" dirty="0"/>
              <a:t>retains</a:t>
            </a:r>
            <a:r>
              <a:rPr lang="en-US" sz="2979" spc="-37" dirty="0"/>
              <a:t> </a:t>
            </a:r>
            <a:r>
              <a:rPr lang="en-US" sz="2979" spc="-96" dirty="0"/>
              <a:t>their</a:t>
            </a:r>
            <a:r>
              <a:rPr lang="en-US" sz="2979" spc="-43" dirty="0"/>
              <a:t> </a:t>
            </a:r>
            <a:r>
              <a:rPr lang="en-US" sz="2979" spc="-11" dirty="0"/>
              <a:t>wealth.</a:t>
            </a:r>
            <a:endParaRPr lang="en-US" sz="2979" dirty="0"/>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nchor="ctr">
            <a:spAutoFit/>
          </a:bodyPr>
          <a:lstStyle>
            <a:defPPr>
              <a:defRPr kern="0"/>
            </a:defPPr>
            <a:lvl1pPr>
              <a:defRPr sz="1300" b="0" i="0">
                <a:solidFill>
                  <a:schemeClr val="tx1"/>
                </a:solidFill>
                <a:latin typeface="Microsoft Sans Serif"/>
                <a:cs typeface="Microsoft Sans Serif"/>
              </a:defRPr>
            </a:lvl1pPr>
          </a:lstStyle>
          <a:p>
            <a:pPr marL="116205" algn="r">
              <a:lnSpc>
                <a:spcPts val="1455"/>
              </a:lnSpc>
              <a:spcAft>
                <a:spcPts val="638"/>
              </a:spcAft>
            </a:pPr>
            <a:fld id="{81D60167-4931-47E6-BA6A-407CBD079E47}" type="slidenum">
              <a:rPr lang="en-US" spc="-50" smtClean="0"/>
              <a:pPr marL="116205" algn="r">
                <a:lnSpc>
                  <a:spcPts val="1455"/>
                </a:lnSpc>
                <a:spcAft>
                  <a:spcPts val="638"/>
                </a:spcAft>
              </a:pPr>
              <a:t>44</a:t>
            </a:fld>
            <a:endParaRPr lang="en-US" sz="1064" spc="-27">
              <a:solidFill>
                <a:schemeClr val="tx1">
                  <a:lumMod val="50000"/>
                  <a:lumOff val="50000"/>
                </a:schemeClr>
              </a:solidFill>
            </a:endParaRPr>
          </a:p>
        </p:txBody>
      </p:sp>
      <p:sp>
        <p:nvSpPr>
          <p:cNvPr id="5" name="TextBox 4">
            <a:extLst>
              <a:ext uri="{FF2B5EF4-FFF2-40B4-BE49-F238E27FC236}">
                <a16:creationId xmlns:a16="http://schemas.microsoft.com/office/drawing/2014/main" id="{371DFB52-D0A1-FB1F-C5BE-288647535F09}"/>
              </a:ext>
            </a:extLst>
          </p:cNvPr>
          <p:cNvSpPr txBox="1"/>
          <p:nvPr/>
        </p:nvSpPr>
        <p:spPr>
          <a:xfrm>
            <a:off x="744733" y="1158766"/>
            <a:ext cx="3293148" cy="2712024"/>
          </a:xfrm>
          <a:prstGeom prst="rect">
            <a:avLst/>
          </a:prstGeom>
          <a:noFill/>
        </p:spPr>
        <p:txBody>
          <a:bodyPr wrap="square" rtlCol="0">
            <a:spAutoFit/>
          </a:bodyPr>
          <a:lstStyle/>
          <a:p>
            <a:pPr algn="l" rtl="0"/>
            <a:r>
              <a:rPr lang="en-US" sz="4256" dirty="0"/>
              <a:t>Example:</a:t>
            </a:r>
          </a:p>
          <a:p>
            <a:pPr algn="l" rtl="0"/>
            <a:r>
              <a:rPr lang="en-US" sz="4256" dirty="0"/>
              <a:t>Annuity for a Community Spouse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45</a:t>
            </a:fld>
            <a:endParaRPr spc="-27" dirty="0"/>
          </a:p>
        </p:txBody>
      </p:sp>
      <p:sp>
        <p:nvSpPr>
          <p:cNvPr id="2" name="object 2"/>
          <p:cNvSpPr txBox="1">
            <a:spLocks noGrp="1"/>
          </p:cNvSpPr>
          <p:nvPr>
            <p:ph type="title"/>
          </p:nvPr>
        </p:nvSpPr>
        <p:spPr>
          <a:xfrm>
            <a:off x="1426574" y="662875"/>
            <a:ext cx="7023538" cy="1357925"/>
          </a:xfrm>
          <a:prstGeom prst="rect">
            <a:avLst/>
          </a:prstGeom>
        </p:spPr>
        <p:txBody>
          <a:bodyPr vert="horz" wrap="square" lIns="0" tIns="167565" rIns="0" bIns="0" rtlCol="0" anchor="ctr">
            <a:spAutoFit/>
          </a:bodyPr>
          <a:lstStyle/>
          <a:p>
            <a:pPr marL="13513" marR="5405">
              <a:lnSpc>
                <a:spcPct val="79200"/>
              </a:lnSpc>
              <a:spcBef>
                <a:spcPts val="1319"/>
              </a:spcBef>
            </a:pPr>
            <a:r>
              <a:rPr sz="4788" spc="74" dirty="0"/>
              <a:t>Annuities</a:t>
            </a:r>
            <a:r>
              <a:rPr sz="4788" spc="-383" dirty="0"/>
              <a:t> </a:t>
            </a:r>
            <a:r>
              <a:rPr sz="4788" spc="-64" dirty="0"/>
              <a:t>Purchased</a:t>
            </a:r>
            <a:r>
              <a:rPr sz="4788" spc="-383" dirty="0"/>
              <a:t> </a:t>
            </a:r>
            <a:r>
              <a:rPr sz="4788" spc="101" dirty="0"/>
              <a:t>With </a:t>
            </a:r>
            <a:r>
              <a:rPr sz="4788" spc="-37" dirty="0"/>
              <a:t>Retirement</a:t>
            </a:r>
            <a:r>
              <a:rPr sz="4788" spc="-340" dirty="0"/>
              <a:t> </a:t>
            </a:r>
            <a:r>
              <a:rPr sz="4788" spc="-11" dirty="0"/>
              <a:t>Funds</a:t>
            </a:r>
            <a:endParaRPr sz="4788"/>
          </a:p>
        </p:txBody>
      </p:sp>
      <p:sp>
        <p:nvSpPr>
          <p:cNvPr id="3" name="object 3"/>
          <p:cNvSpPr txBox="1"/>
          <p:nvPr/>
        </p:nvSpPr>
        <p:spPr>
          <a:xfrm>
            <a:off x="1426574" y="2120476"/>
            <a:ext cx="7960009" cy="1326497"/>
          </a:xfrm>
          <a:prstGeom prst="rect">
            <a:avLst/>
          </a:prstGeom>
        </p:spPr>
        <p:txBody>
          <a:bodyPr vert="horz" wrap="square" lIns="0" tIns="145268" rIns="0" bIns="0" rtlCol="0">
            <a:spAutoFit/>
          </a:bodyPr>
          <a:lstStyle/>
          <a:p>
            <a:pPr marL="13513" marR="5405">
              <a:lnSpc>
                <a:spcPts val="4628"/>
              </a:lnSpc>
              <a:spcBef>
                <a:spcPts val="1144"/>
              </a:spcBef>
            </a:pPr>
            <a:r>
              <a:rPr sz="4735" spc="-96" dirty="0">
                <a:latin typeface="Microsoft Sans Serif"/>
                <a:cs typeface="Microsoft Sans Serif"/>
              </a:rPr>
              <a:t>Special</a:t>
            </a:r>
            <a:r>
              <a:rPr sz="4735" spc="-255" dirty="0">
                <a:latin typeface="Microsoft Sans Serif"/>
                <a:cs typeface="Microsoft Sans Serif"/>
              </a:rPr>
              <a:t> </a:t>
            </a:r>
            <a:r>
              <a:rPr sz="4735" spc="-186" dirty="0">
                <a:latin typeface="Microsoft Sans Serif"/>
                <a:cs typeface="Microsoft Sans Serif"/>
              </a:rPr>
              <a:t>Rules</a:t>
            </a:r>
            <a:r>
              <a:rPr sz="4735" spc="-250" dirty="0">
                <a:latin typeface="Microsoft Sans Serif"/>
                <a:cs typeface="Microsoft Sans Serif"/>
              </a:rPr>
              <a:t> </a:t>
            </a:r>
            <a:r>
              <a:rPr sz="4735" spc="96" dirty="0">
                <a:latin typeface="Microsoft Sans Serif"/>
                <a:cs typeface="Microsoft Sans Serif"/>
              </a:rPr>
              <a:t>for</a:t>
            </a:r>
            <a:r>
              <a:rPr sz="4735" spc="-255" dirty="0">
                <a:latin typeface="Microsoft Sans Serif"/>
                <a:cs typeface="Microsoft Sans Serif"/>
              </a:rPr>
              <a:t> </a:t>
            </a:r>
            <a:r>
              <a:rPr sz="4735" spc="-244" dirty="0">
                <a:latin typeface="Microsoft Sans Serif"/>
                <a:cs typeface="Microsoft Sans Serif"/>
              </a:rPr>
              <a:t>IRAs</a:t>
            </a:r>
            <a:r>
              <a:rPr sz="4735" spc="-250" dirty="0">
                <a:latin typeface="Microsoft Sans Serif"/>
                <a:cs typeface="Microsoft Sans Serif"/>
              </a:rPr>
              <a:t> </a:t>
            </a:r>
            <a:r>
              <a:rPr sz="4575" spc="-250" dirty="0">
                <a:latin typeface="Microsoft Sans Serif"/>
                <a:cs typeface="Microsoft Sans Serif"/>
              </a:rPr>
              <a:t>&amp;</a:t>
            </a:r>
            <a:r>
              <a:rPr sz="4575" spc="-213" dirty="0">
                <a:latin typeface="Microsoft Sans Serif"/>
                <a:cs typeface="Microsoft Sans Serif"/>
              </a:rPr>
              <a:t> </a:t>
            </a:r>
            <a:r>
              <a:rPr sz="4575" spc="-11" dirty="0">
                <a:latin typeface="Microsoft Sans Serif"/>
                <a:cs typeface="Microsoft Sans Serif"/>
              </a:rPr>
              <a:t>401(</a:t>
            </a:r>
            <a:r>
              <a:rPr sz="4735" spc="-11" dirty="0">
                <a:latin typeface="Microsoft Sans Serif"/>
                <a:cs typeface="Microsoft Sans Serif"/>
              </a:rPr>
              <a:t>k</a:t>
            </a:r>
            <a:r>
              <a:rPr sz="4575" spc="-11" dirty="0">
                <a:latin typeface="Microsoft Sans Serif"/>
                <a:cs typeface="Microsoft Sans Serif"/>
              </a:rPr>
              <a:t>) </a:t>
            </a:r>
            <a:r>
              <a:rPr sz="4735" spc="-11" dirty="0">
                <a:latin typeface="Microsoft Sans Serif"/>
                <a:cs typeface="Microsoft Sans Serif"/>
              </a:rPr>
              <a:t>Annuities</a:t>
            </a:r>
            <a:endParaRPr sz="4735">
              <a:latin typeface="Microsoft Sans Serif"/>
              <a:cs typeface="Microsoft Sans Serif"/>
            </a:endParaRPr>
          </a:p>
        </p:txBody>
      </p:sp>
      <p:sp>
        <p:nvSpPr>
          <p:cNvPr id="4" name="object 4"/>
          <p:cNvSpPr txBox="1"/>
          <p:nvPr/>
        </p:nvSpPr>
        <p:spPr>
          <a:xfrm>
            <a:off x="1426574" y="3622639"/>
            <a:ext cx="4508713" cy="2552283"/>
          </a:xfrm>
          <a:prstGeom prst="rect">
            <a:avLst/>
          </a:prstGeom>
        </p:spPr>
        <p:txBody>
          <a:bodyPr vert="horz" wrap="square" lIns="0" tIns="15539" rIns="0" bIns="0" rtlCol="0">
            <a:spAutoFit/>
          </a:bodyPr>
          <a:lstStyle/>
          <a:p>
            <a:pPr marL="13513">
              <a:lnSpc>
                <a:spcPts val="3048"/>
              </a:lnSpc>
              <a:spcBef>
                <a:spcPts val="121"/>
              </a:spcBef>
            </a:pPr>
            <a:r>
              <a:rPr sz="2979" b="1" spc="-160" dirty="0">
                <a:latin typeface="Microsoft Sans Serif"/>
                <a:cs typeface="Microsoft Sans Serif"/>
              </a:rPr>
              <a:t>Key </a:t>
            </a:r>
            <a:r>
              <a:rPr sz="2979" b="1" spc="-11" dirty="0">
                <a:latin typeface="Microsoft Sans Serif"/>
                <a:cs typeface="Microsoft Sans Serif"/>
              </a:rPr>
              <a:t>Considerations:</a:t>
            </a:r>
            <a:endParaRPr lang="en-US" sz="2979" b="1" dirty="0">
              <a:latin typeface="Microsoft Sans Serif"/>
              <a:cs typeface="Microsoft Sans Serif"/>
            </a:endParaRPr>
          </a:p>
          <a:p>
            <a:pPr marL="13513">
              <a:lnSpc>
                <a:spcPts val="3048"/>
              </a:lnSpc>
              <a:spcBef>
                <a:spcPts val="121"/>
              </a:spcBef>
            </a:pPr>
            <a:r>
              <a:rPr sz="2554" spc="612" dirty="0">
                <a:latin typeface="Segoe UI Symbol"/>
                <a:cs typeface="Segoe UI Symbol"/>
              </a:rPr>
              <a:t>✔</a:t>
            </a:r>
            <a:r>
              <a:rPr sz="2554" spc="-64" dirty="0">
                <a:latin typeface="Segoe UI Symbol"/>
                <a:cs typeface="Segoe UI Symbol"/>
              </a:rPr>
              <a:t> </a:t>
            </a:r>
            <a:r>
              <a:rPr sz="2554" dirty="0">
                <a:latin typeface="Microsoft Sans Serif"/>
                <a:cs typeface="Microsoft Sans Serif"/>
              </a:rPr>
              <a:t>If</a:t>
            </a:r>
            <a:r>
              <a:rPr sz="2554" spc="-149" dirty="0">
                <a:latin typeface="Microsoft Sans Serif"/>
                <a:cs typeface="Microsoft Sans Serif"/>
              </a:rPr>
              <a:t> </a:t>
            </a:r>
            <a:r>
              <a:rPr sz="2554" spc="-154" dirty="0">
                <a:latin typeface="Microsoft Sans Serif"/>
                <a:cs typeface="Microsoft Sans Serif"/>
              </a:rPr>
              <a:t>an</a:t>
            </a:r>
            <a:r>
              <a:rPr sz="2554" spc="-144" dirty="0">
                <a:latin typeface="Microsoft Sans Serif"/>
                <a:cs typeface="Microsoft Sans Serif"/>
              </a:rPr>
              <a:t> </a:t>
            </a:r>
            <a:r>
              <a:rPr sz="2554" spc="-59" dirty="0">
                <a:latin typeface="Microsoft Sans Serif"/>
                <a:cs typeface="Microsoft Sans Serif"/>
              </a:rPr>
              <a:t>annuity</a:t>
            </a:r>
            <a:r>
              <a:rPr sz="2554" spc="-149" dirty="0">
                <a:latin typeface="Microsoft Sans Serif"/>
                <a:cs typeface="Microsoft Sans Serif"/>
              </a:rPr>
              <a:t> </a:t>
            </a:r>
            <a:r>
              <a:rPr sz="2554" spc="-48" dirty="0">
                <a:latin typeface="Microsoft Sans Serif"/>
                <a:cs typeface="Microsoft Sans Serif"/>
              </a:rPr>
              <a:t>is</a:t>
            </a:r>
            <a:r>
              <a:rPr sz="2554" spc="-149" dirty="0">
                <a:latin typeface="Microsoft Sans Serif"/>
                <a:cs typeface="Microsoft Sans Serif"/>
              </a:rPr>
              <a:t> </a:t>
            </a:r>
            <a:r>
              <a:rPr sz="2554" spc="-101" dirty="0">
                <a:latin typeface="Microsoft Sans Serif"/>
                <a:cs typeface="Microsoft Sans Serif"/>
              </a:rPr>
              <a:t>purchased</a:t>
            </a:r>
            <a:r>
              <a:rPr sz="2554" spc="-149" dirty="0">
                <a:latin typeface="Microsoft Sans Serif"/>
                <a:cs typeface="Microsoft Sans Serif"/>
              </a:rPr>
              <a:t> </a:t>
            </a:r>
            <a:r>
              <a:rPr sz="2554" spc="-21" dirty="0">
                <a:latin typeface="Microsoft Sans Serif"/>
                <a:cs typeface="Microsoft Sans Serif"/>
              </a:rPr>
              <a:t>with </a:t>
            </a:r>
            <a:r>
              <a:rPr sz="2554" spc="-234" dirty="0">
                <a:latin typeface="Microsoft Sans Serif"/>
                <a:cs typeface="Microsoft Sans Serif"/>
              </a:rPr>
              <a:t>IRA</a:t>
            </a:r>
            <a:r>
              <a:rPr sz="2554" spc="-176" dirty="0">
                <a:latin typeface="Microsoft Sans Serif"/>
                <a:cs typeface="Microsoft Sans Serif"/>
              </a:rPr>
              <a:t> </a:t>
            </a:r>
            <a:r>
              <a:rPr sz="2554" spc="-53" dirty="0">
                <a:latin typeface="Microsoft Sans Serif"/>
                <a:cs typeface="Microsoft Sans Serif"/>
              </a:rPr>
              <a:t>or</a:t>
            </a:r>
            <a:r>
              <a:rPr sz="2554" spc="-176" dirty="0">
                <a:latin typeface="Microsoft Sans Serif"/>
                <a:cs typeface="Microsoft Sans Serif"/>
              </a:rPr>
              <a:t> </a:t>
            </a:r>
            <a:r>
              <a:rPr sz="2341" spc="-11" dirty="0">
                <a:latin typeface="Microsoft Sans Serif"/>
                <a:cs typeface="Microsoft Sans Serif"/>
              </a:rPr>
              <a:t>401(</a:t>
            </a:r>
            <a:r>
              <a:rPr sz="2554" spc="-11" dirty="0">
                <a:latin typeface="Microsoft Sans Serif"/>
                <a:cs typeface="Microsoft Sans Serif"/>
              </a:rPr>
              <a:t>k</a:t>
            </a:r>
            <a:r>
              <a:rPr sz="2341" spc="-11" dirty="0">
                <a:latin typeface="Microsoft Sans Serif"/>
                <a:cs typeface="Microsoft Sans Serif"/>
              </a:rPr>
              <a:t>)</a:t>
            </a:r>
            <a:r>
              <a:rPr sz="2341" spc="-117" dirty="0">
                <a:latin typeface="Microsoft Sans Serif"/>
                <a:cs typeface="Microsoft Sans Serif"/>
              </a:rPr>
              <a:t> </a:t>
            </a:r>
            <a:r>
              <a:rPr sz="2554" spc="-27" dirty="0">
                <a:latin typeface="Microsoft Sans Serif"/>
                <a:cs typeface="Microsoft Sans Serif"/>
              </a:rPr>
              <a:t>funds</a:t>
            </a:r>
            <a:r>
              <a:rPr sz="2341" spc="-27" dirty="0">
                <a:latin typeface="Microsoft Sans Serif"/>
                <a:cs typeface="Microsoft Sans Serif"/>
              </a:rPr>
              <a:t>,</a:t>
            </a:r>
            <a:r>
              <a:rPr sz="2341" spc="-16" dirty="0">
                <a:latin typeface="Microsoft Sans Serif"/>
                <a:cs typeface="Microsoft Sans Serif"/>
              </a:rPr>
              <a:t> </a:t>
            </a:r>
            <a:r>
              <a:rPr sz="2554" spc="-133" dirty="0">
                <a:latin typeface="Microsoft Sans Serif"/>
                <a:cs typeface="Microsoft Sans Serif"/>
              </a:rPr>
              <a:t>special</a:t>
            </a:r>
            <a:r>
              <a:rPr sz="2554" spc="-80" dirty="0">
                <a:latin typeface="Microsoft Sans Serif"/>
                <a:cs typeface="Microsoft Sans Serif"/>
              </a:rPr>
              <a:t> </a:t>
            </a:r>
            <a:r>
              <a:rPr sz="2554" spc="-27" dirty="0">
                <a:latin typeface="Microsoft Sans Serif"/>
                <a:cs typeface="Microsoft Sans Serif"/>
              </a:rPr>
              <a:t>tax </a:t>
            </a:r>
            <a:r>
              <a:rPr sz="2554" spc="-128" dirty="0">
                <a:latin typeface="Microsoft Sans Serif"/>
                <a:cs typeface="Microsoft Sans Serif"/>
              </a:rPr>
              <a:t>rules</a:t>
            </a:r>
            <a:r>
              <a:rPr sz="2554" spc="-48" dirty="0">
                <a:latin typeface="Microsoft Sans Serif"/>
                <a:cs typeface="Microsoft Sans Serif"/>
              </a:rPr>
              <a:t> </a:t>
            </a:r>
            <a:r>
              <a:rPr sz="2554" spc="-11" dirty="0">
                <a:latin typeface="Microsoft Sans Serif"/>
                <a:cs typeface="Microsoft Sans Serif"/>
              </a:rPr>
              <a:t>apply</a:t>
            </a:r>
            <a:r>
              <a:rPr sz="2341" spc="-11" dirty="0">
                <a:latin typeface="Microsoft Sans Serif"/>
                <a:cs typeface="Microsoft Sans Serif"/>
              </a:rPr>
              <a:t>.</a:t>
            </a:r>
            <a:endParaRPr sz="2341" dirty="0">
              <a:latin typeface="Microsoft Sans Serif"/>
              <a:cs typeface="Microsoft Sans Serif"/>
            </a:endParaRPr>
          </a:p>
          <a:p>
            <a:pPr marL="13513" marR="273634">
              <a:lnSpc>
                <a:spcPct val="76800"/>
              </a:lnSpc>
              <a:spcBef>
                <a:spcPts val="676"/>
              </a:spcBef>
            </a:pPr>
            <a:r>
              <a:rPr sz="2554" spc="612" dirty="0">
                <a:latin typeface="Segoe UI Symbol"/>
                <a:cs typeface="Segoe UI Symbol"/>
              </a:rPr>
              <a:t>✔</a:t>
            </a:r>
            <a:r>
              <a:rPr sz="2554" spc="-90" dirty="0">
                <a:latin typeface="Segoe UI Symbol"/>
                <a:cs typeface="Segoe UI Symbol"/>
              </a:rPr>
              <a:t> </a:t>
            </a:r>
            <a:r>
              <a:rPr sz="2554" dirty="0">
                <a:latin typeface="Microsoft Sans Serif"/>
                <a:cs typeface="Microsoft Sans Serif"/>
              </a:rPr>
              <a:t>If</a:t>
            </a:r>
            <a:r>
              <a:rPr sz="2554" spc="-64" dirty="0">
                <a:latin typeface="Microsoft Sans Serif"/>
                <a:cs typeface="Microsoft Sans Serif"/>
              </a:rPr>
              <a:t> </a:t>
            </a:r>
            <a:r>
              <a:rPr sz="2554" spc="-106" dirty="0">
                <a:latin typeface="Microsoft Sans Serif"/>
                <a:cs typeface="Microsoft Sans Serif"/>
              </a:rPr>
              <a:t>funds</a:t>
            </a:r>
            <a:r>
              <a:rPr sz="2554" spc="-64" dirty="0">
                <a:latin typeface="Microsoft Sans Serif"/>
                <a:cs typeface="Microsoft Sans Serif"/>
              </a:rPr>
              <a:t> </a:t>
            </a:r>
            <a:r>
              <a:rPr sz="2554" spc="-170" dirty="0">
                <a:latin typeface="Microsoft Sans Serif"/>
                <a:cs typeface="Microsoft Sans Serif"/>
              </a:rPr>
              <a:t>are</a:t>
            </a:r>
            <a:r>
              <a:rPr sz="2554" spc="-64" dirty="0">
                <a:latin typeface="Microsoft Sans Serif"/>
                <a:cs typeface="Microsoft Sans Serif"/>
              </a:rPr>
              <a:t> </a:t>
            </a:r>
            <a:r>
              <a:rPr sz="2554" spc="-121" dirty="0">
                <a:latin typeface="Microsoft Sans Serif"/>
                <a:cs typeface="Microsoft Sans Serif"/>
              </a:rPr>
              <a:t>withdrawn</a:t>
            </a:r>
            <a:r>
              <a:rPr sz="2554" spc="-64" dirty="0">
                <a:latin typeface="Microsoft Sans Serif"/>
                <a:cs typeface="Microsoft Sans Serif"/>
              </a:rPr>
              <a:t> </a:t>
            </a:r>
            <a:r>
              <a:rPr sz="2554" spc="-101" dirty="0">
                <a:latin typeface="Microsoft Sans Serif"/>
                <a:cs typeface="Microsoft Sans Serif"/>
              </a:rPr>
              <a:t>from</a:t>
            </a:r>
            <a:r>
              <a:rPr sz="2554" spc="-64" dirty="0">
                <a:latin typeface="Microsoft Sans Serif"/>
                <a:cs typeface="Microsoft Sans Serif"/>
              </a:rPr>
              <a:t> </a:t>
            </a:r>
            <a:r>
              <a:rPr sz="2554" spc="-96" dirty="0">
                <a:latin typeface="Microsoft Sans Serif"/>
                <a:cs typeface="Microsoft Sans Serif"/>
              </a:rPr>
              <a:t>a </a:t>
            </a:r>
            <a:r>
              <a:rPr sz="2554" spc="-21" dirty="0">
                <a:latin typeface="Microsoft Sans Serif"/>
                <a:cs typeface="Microsoft Sans Serif"/>
              </a:rPr>
              <a:t>pre</a:t>
            </a:r>
            <a:r>
              <a:rPr sz="2341" spc="-21" dirty="0">
                <a:latin typeface="Microsoft Sans Serif"/>
                <a:cs typeface="Microsoft Sans Serif"/>
              </a:rPr>
              <a:t>-</a:t>
            </a:r>
            <a:r>
              <a:rPr sz="2554" spc="-37" dirty="0">
                <a:latin typeface="Microsoft Sans Serif"/>
                <a:cs typeface="Microsoft Sans Serif"/>
              </a:rPr>
              <a:t>tax</a:t>
            </a:r>
            <a:r>
              <a:rPr sz="2554" spc="-59" dirty="0">
                <a:latin typeface="Microsoft Sans Serif"/>
                <a:cs typeface="Microsoft Sans Serif"/>
              </a:rPr>
              <a:t> </a:t>
            </a:r>
            <a:r>
              <a:rPr sz="2554" spc="-112" dirty="0">
                <a:latin typeface="Microsoft Sans Serif"/>
                <a:cs typeface="Microsoft Sans Serif"/>
              </a:rPr>
              <a:t>account</a:t>
            </a:r>
            <a:r>
              <a:rPr sz="2341" spc="-112" dirty="0">
                <a:latin typeface="Microsoft Sans Serif"/>
                <a:cs typeface="Microsoft Sans Serif"/>
              </a:rPr>
              <a:t>,</a:t>
            </a:r>
            <a:r>
              <a:rPr sz="2341" dirty="0">
                <a:latin typeface="Microsoft Sans Serif"/>
                <a:cs typeface="Microsoft Sans Serif"/>
              </a:rPr>
              <a:t> </a:t>
            </a:r>
            <a:r>
              <a:rPr sz="2554" spc="-154" dirty="0">
                <a:latin typeface="Microsoft Sans Serif"/>
                <a:cs typeface="Microsoft Sans Serif"/>
              </a:rPr>
              <a:t>income</a:t>
            </a:r>
            <a:r>
              <a:rPr sz="2554" spc="-59" dirty="0">
                <a:latin typeface="Microsoft Sans Serif"/>
                <a:cs typeface="Microsoft Sans Serif"/>
              </a:rPr>
              <a:t> </a:t>
            </a:r>
            <a:r>
              <a:rPr sz="2554" spc="-11" dirty="0">
                <a:latin typeface="Microsoft Sans Serif"/>
                <a:cs typeface="Microsoft Sans Serif"/>
              </a:rPr>
              <a:t>taxes </a:t>
            </a:r>
            <a:r>
              <a:rPr sz="2554" spc="-207" dirty="0">
                <a:latin typeface="Microsoft Sans Serif"/>
                <a:cs typeface="Microsoft Sans Serif"/>
              </a:rPr>
              <a:t>may</a:t>
            </a:r>
            <a:r>
              <a:rPr sz="2554" spc="-59" dirty="0">
                <a:latin typeface="Microsoft Sans Serif"/>
                <a:cs typeface="Microsoft Sans Serif"/>
              </a:rPr>
              <a:t> </a:t>
            </a:r>
            <a:r>
              <a:rPr sz="2554" spc="-154" dirty="0">
                <a:latin typeface="Microsoft Sans Serif"/>
                <a:cs typeface="Microsoft Sans Serif"/>
              </a:rPr>
              <a:t>be</a:t>
            </a:r>
            <a:r>
              <a:rPr sz="2554" spc="-59" dirty="0">
                <a:latin typeface="Microsoft Sans Serif"/>
                <a:cs typeface="Microsoft Sans Serif"/>
              </a:rPr>
              <a:t> </a:t>
            </a:r>
            <a:r>
              <a:rPr sz="2554" spc="-160" dirty="0">
                <a:latin typeface="Microsoft Sans Serif"/>
                <a:cs typeface="Microsoft Sans Serif"/>
              </a:rPr>
              <a:t>due</a:t>
            </a:r>
            <a:r>
              <a:rPr sz="2554" spc="-53" dirty="0">
                <a:latin typeface="Microsoft Sans Serif"/>
                <a:cs typeface="Microsoft Sans Serif"/>
              </a:rPr>
              <a:t> immediately</a:t>
            </a:r>
            <a:r>
              <a:rPr sz="2341" spc="-53"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219308" y="3599727"/>
            <a:ext cx="4373579" cy="2015494"/>
          </a:xfrm>
          <a:prstGeom prst="rect">
            <a:avLst/>
          </a:prstGeom>
        </p:spPr>
        <p:txBody>
          <a:bodyPr vert="horz" wrap="square" lIns="0" tIns="108782" rIns="0" bIns="0" rtlCol="0">
            <a:spAutoFit/>
          </a:bodyPr>
          <a:lstStyle/>
          <a:p>
            <a:pPr marL="13513" marR="238500">
              <a:lnSpc>
                <a:spcPct val="76800"/>
              </a:lnSpc>
              <a:spcBef>
                <a:spcPts val="857"/>
              </a:spcBef>
            </a:pPr>
            <a:r>
              <a:rPr sz="2554" spc="612" dirty="0">
                <a:latin typeface="Segoe UI Symbol"/>
                <a:cs typeface="Segoe UI Symbol"/>
              </a:rPr>
              <a:t>✔</a:t>
            </a:r>
            <a:r>
              <a:rPr sz="2554" spc="-74" dirty="0">
                <a:latin typeface="Segoe UI Symbol"/>
                <a:cs typeface="Segoe UI Symbol"/>
              </a:rPr>
              <a:t> </a:t>
            </a:r>
            <a:r>
              <a:rPr sz="2554" spc="-239" dirty="0">
                <a:latin typeface="Microsoft Sans Serif"/>
                <a:cs typeface="Microsoft Sans Serif"/>
              </a:rPr>
              <a:t>Some</a:t>
            </a:r>
            <a:r>
              <a:rPr sz="2554" spc="-48" dirty="0">
                <a:latin typeface="Microsoft Sans Serif"/>
                <a:cs typeface="Microsoft Sans Serif"/>
              </a:rPr>
              <a:t> </a:t>
            </a:r>
            <a:r>
              <a:rPr sz="2554" spc="-133" dirty="0">
                <a:latin typeface="Microsoft Sans Serif"/>
                <a:cs typeface="Microsoft Sans Serif"/>
              </a:rPr>
              <a:t>states</a:t>
            </a:r>
            <a:r>
              <a:rPr sz="2554" spc="-48" dirty="0">
                <a:latin typeface="Microsoft Sans Serif"/>
                <a:cs typeface="Microsoft Sans Serif"/>
              </a:rPr>
              <a:t> </a:t>
            </a:r>
            <a:r>
              <a:rPr sz="2554" spc="-64" dirty="0">
                <a:latin typeface="Microsoft Sans Serif"/>
                <a:cs typeface="Microsoft Sans Serif"/>
              </a:rPr>
              <a:t>count</a:t>
            </a:r>
            <a:r>
              <a:rPr sz="2554" spc="-149" dirty="0">
                <a:latin typeface="Microsoft Sans Serif"/>
                <a:cs typeface="Microsoft Sans Serif"/>
              </a:rPr>
              <a:t> </a:t>
            </a:r>
            <a:r>
              <a:rPr sz="2554" spc="-202" dirty="0">
                <a:latin typeface="Microsoft Sans Serif"/>
                <a:cs typeface="Microsoft Sans Serif"/>
              </a:rPr>
              <a:t>IRAs</a:t>
            </a:r>
            <a:r>
              <a:rPr sz="2554" spc="-149" dirty="0">
                <a:latin typeface="Microsoft Sans Serif"/>
                <a:cs typeface="Microsoft Sans Serif"/>
              </a:rPr>
              <a:t> </a:t>
            </a:r>
            <a:r>
              <a:rPr sz="2554" spc="-27" dirty="0">
                <a:latin typeface="Microsoft Sans Serif"/>
                <a:cs typeface="Microsoft Sans Serif"/>
              </a:rPr>
              <a:t>as </a:t>
            </a:r>
            <a:r>
              <a:rPr sz="2554" spc="-112" dirty="0">
                <a:latin typeface="Microsoft Sans Serif"/>
                <a:cs typeface="Microsoft Sans Serif"/>
              </a:rPr>
              <a:t>exempt</a:t>
            </a:r>
            <a:r>
              <a:rPr sz="2554" spc="-144" dirty="0">
                <a:latin typeface="Microsoft Sans Serif"/>
                <a:cs typeface="Microsoft Sans Serif"/>
              </a:rPr>
              <a:t> </a:t>
            </a:r>
            <a:r>
              <a:rPr sz="2554" spc="69" dirty="0">
                <a:latin typeface="Microsoft Sans Serif"/>
                <a:cs typeface="Microsoft Sans Serif"/>
              </a:rPr>
              <a:t>if</a:t>
            </a:r>
            <a:r>
              <a:rPr sz="2554" spc="-144" dirty="0">
                <a:latin typeface="Microsoft Sans Serif"/>
                <a:cs typeface="Microsoft Sans Serif"/>
              </a:rPr>
              <a:t> </a:t>
            </a:r>
            <a:r>
              <a:rPr sz="2554" spc="-85" dirty="0">
                <a:latin typeface="Microsoft Sans Serif"/>
                <a:cs typeface="Microsoft Sans Serif"/>
              </a:rPr>
              <a:t>required</a:t>
            </a:r>
            <a:r>
              <a:rPr sz="2554" spc="-138" dirty="0">
                <a:latin typeface="Microsoft Sans Serif"/>
                <a:cs typeface="Microsoft Sans Serif"/>
              </a:rPr>
              <a:t> </a:t>
            </a:r>
            <a:r>
              <a:rPr sz="2554" spc="-11" dirty="0">
                <a:latin typeface="Microsoft Sans Serif"/>
                <a:cs typeface="Microsoft Sans Serif"/>
              </a:rPr>
              <a:t>minimum distributions</a:t>
            </a:r>
            <a:r>
              <a:rPr sz="2341" spc="244" dirty="0">
                <a:latin typeface="Microsoft Sans Serif"/>
                <a:cs typeface="Microsoft Sans Serif"/>
              </a:rPr>
              <a:t> </a:t>
            </a:r>
            <a:r>
              <a:rPr sz="2554" spc="-138" dirty="0">
                <a:latin typeface="Microsoft Sans Serif"/>
                <a:cs typeface="Microsoft Sans Serif"/>
              </a:rPr>
              <a:t>RMDs</a:t>
            </a:r>
            <a:r>
              <a:rPr sz="2341" spc="372" dirty="0">
                <a:latin typeface="Microsoft Sans Serif"/>
                <a:cs typeface="Microsoft Sans Serif"/>
              </a:rPr>
              <a:t> </a:t>
            </a:r>
            <a:r>
              <a:rPr sz="2554" spc="-133" dirty="0">
                <a:latin typeface="Microsoft Sans Serif"/>
                <a:cs typeface="Microsoft Sans Serif"/>
              </a:rPr>
              <a:t>are</a:t>
            </a:r>
            <a:r>
              <a:rPr sz="2554" spc="-176" dirty="0">
                <a:latin typeface="Microsoft Sans Serif"/>
                <a:cs typeface="Microsoft Sans Serif"/>
              </a:rPr>
              <a:t> </a:t>
            </a:r>
            <a:r>
              <a:rPr sz="2554" spc="-64" dirty="0">
                <a:latin typeface="Microsoft Sans Serif"/>
                <a:cs typeface="Microsoft Sans Serif"/>
              </a:rPr>
              <a:t>taken</a:t>
            </a:r>
            <a:r>
              <a:rPr sz="2341" spc="-64" dirty="0">
                <a:latin typeface="Microsoft Sans Serif"/>
                <a:cs typeface="Microsoft Sans Serif"/>
              </a:rPr>
              <a:t>.</a:t>
            </a:r>
            <a:endParaRPr sz="2341" dirty="0">
              <a:latin typeface="Microsoft Sans Serif"/>
              <a:cs typeface="Microsoft Sans Serif"/>
            </a:endParaRPr>
          </a:p>
          <a:p>
            <a:pPr marL="13513" marR="5405">
              <a:lnSpc>
                <a:spcPct val="76800"/>
              </a:lnSpc>
              <a:spcBef>
                <a:spcPts val="676"/>
              </a:spcBef>
            </a:pPr>
            <a:r>
              <a:rPr sz="2554" spc="612" dirty="0">
                <a:latin typeface="Segoe UI Symbol"/>
                <a:cs typeface="Segoe UI Symbol"/>
              </a:rPr>
              <a:t>✔</a:t>
            </a:r>
            <a:r>
              <a:rPr sz="2554" spc="-53" dirty="0">
                <a:latin typeface="Segoe UI Symbol"/>
                <a:cs typeface="Segoe UI Symbol"/>
              </a:rPr>
              <a:t> </a:t>
            </a:r>
            <a:r>
              <a:rPr sz="2554" spc="-160" dirty="0">
                <a:latin typeface="Microsoft Sans Serif"/>
                <a:cs typeface="Microsoft Sans Serif"/>
              </a:rPr>
              <a:t>Always</a:t>
            </a:r>
            <a:r>
              <a:rPr sz="2554" spc="-32" dirty="0">
                <a:latin typeface="Microsoft Sans Serif"/>
                <a:cs typeface="Microsoft Sans Serif"/>
              </a:rPr>
              <a:t> </a:t>
            </a:r>
            <a:r>
              <a:rPr sz="2554" spc="-96" dirty="0">
                <a:latin typeface="Microsoft Sans Serif"/>
                <a:cs typeface="Microsoft Sans Serif"/>
              </a:rPr>
              <a:t>confirm</a:t>
            </a:r>
            <a:r>
              <a:rPr sz="2554" spc="-32" dirty="0">
                <a:latin typeface="Microsoft Sans Serif"/>
                <a:cs typeface="Microsoft Sans Serif"/>
              </a:rPr>
              <a:t> </a:t>
            </a:r>
            <a:r>
              <a:rPr sz="2554" spc="-21" dirty="0">
                <a:latin typeface="Microsoft Sans Serif"/>
                <a:cs typeface="Microsoft Sans Serif"/>
              </a:rPr>
              <a:t>state</a:t>
            </a:r>
            <a:r>
              <a:rPr sz="2341" spc="-21" dirty="0">
                <a:latin typeface="Microsoft Sans Serif"/>
                <a:cs typeface="Microsoft Sans Serif"/>
              </a:rPr>
              <a:t>-</a:t>
            </a:r>
            <a:r>
              <a:rPr sz="2554" spc="-11" dirty="0">
                <a:latin typeface="Microsoft Sans Serif"/>
                <a:cs typeface="Microsoft Sans Serif"/>
              </a:rPr>
              <a:t>specific </a:t>
            </a:r>
            <a:r>
              <a:rPr sz="2554" spc="-64" dirty="0">
                <a:latin typeface="Microsoft Sans Serif"/>
                <a:cs typeface="Microsoft Sans Serif"/>
              </a:rPr>
              <a:t>rules</a:t>
            </a:r>
            <a:r>
              <a:rPr sz="2554" spc="-37" dirty="0">
                <a:latin typeface="Microsoft Sans Serif"/>
                <a:cs typeface="Microsoft Sans Serif"/>
              </a:rPr>
              <a:t> </a:t>
            </a:r>
            <a:r>
              <a:rPr sz="2554" spc="-117" dirty="0">
                <a:latin typeface="Microsoft Sans Serif"/>
                <a:cs typeface="Microsoft Sans Serif"/>
              </a:rPr>
              <a:t>before</a:t>
            </a:r>
            <a:r>
              <a:rPr sz="2554" spc="-37" dirty="0">
                <a:latin typeface="Microsoft Sans Serif"/>
                <a:cs typeface="Microsoft Sans Serif"/>
              </a:rPr>
              <a:t> </a:t>
            </a:r>
            <a:r>
              <a:rPr sz="2554" spc="-128" dirty="0">
                <a:latin typeface="Microsoft Sans Serif"/>
                <a:cs typeface="Microsoft Sans Serif"/>
              </a:rPr>
              <a:t>annuitizing</a:t>
            </a:r>
            <a:r>
              <a:rPr sz="2554" spc="-37" dirty="0">
                <a:latin typeface="Microsoft Sans Serif"/>
                <a:cs typeface="Microsoft Sans Serif"/>
              </a:rPr>
              <a:t> </a:t>
            </a:r>
            <a:r>
              <a:rPr sz="2554" spc="-53" dirty="0">
                <a:latin typeface="Microsoft Sans Serif"/>
                <a:cs typeface="Microsoft Sans Serif"/>
              </a:rPr>
              <a:t>a </a:t>
            </a:r>
            <a:r>
              <a:rPr sz="2554" spc="-128" dirty="0">
                <a:latin typeface="Microsoft Sans Serif"/>
                <a:cs typeface="Microsoft Sans Serif"/>
              </a:rPr>
              <a:t>retirement</a:t>
            </a:r>
            <a:r>
              <a:rPr sz="2554" dirty="0">
                <a:latin typeface="Microsoft Sans Serif"/>
                <a:cs typeface="Microsoft Sans Serif"/>
              </a:rPr>
              <a:t> </a:t>
            </a:r>
            <a:r>
              <a:rPr sz="2554" spc="-11" dirty="0">
                <a:latin typeface="Microsoft Sans Serif"/>
                <a:cs typeface="Microsoft Sans Serif"/>
              </a:rPr>
              <a:t>account</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46</a:t>
            </a:fld>
            <a:endParaRPr spc="-27" dirty="0"/>
          </a:p>
        </p:txBody>
      </p:sp>
      <p:sp>
        <p:nvSpPr>
          <p:cNvPr id="2" name="object 2"/>
          <p:cNvSpPr txBox="1"/>
          <p:nvPr/>
        </p:nvSpPr>
        <p:spPr>
          <a:xfrm>
            <a:off x="4782066" y="1439831"/>
            <a:ext cx="5817242" cy="3891932"/>
          </a:xfrm>
          <a:prstGeom prst="rect">
            <a:avLst/>
          </a:prstGeom>
        </p:spPr>
        <p:txBody>
          <a:bodyPr vert="horz" wrap="square" lIns="0" tIns="132430" rIns="0" bIns="0" rtlCol="0">
            <a:spAutoFit/>
          </a:bodyPr>
          <a:lstStyle/>
          <a:p>
            <a:pPr marL="520917" marR="5405" indent="-508081">
              <a:lnSpc>
                <a:spcPct val="75800"/>
              </a:lnSpc>
              <a:spcBef>
                <a:spcPts val="1043"/>
              </a:spcBef>
              <a:buClr>
                <a:srgbClr val="333333"/>
              </a:buClr>
              <a:buSzPct val="90163"/>
              <a:buChar char="•"/>
              <a:tabLst>
                <a:tab pos="523621" algn="l"/>
              </a:tabLst>
            </a:pPr>
            <a:r>
              <a:rPr sz="3245" dirty="0">
                <a:latin typeface="Microsoft Sans Serif"/>
                <a:cs typeface="Microsoft Sans Serif"/>
              </a:rPr>
              <a:t>Joe has a </a:t>
            </a:r>
            <a:r>
              <a:rPr sz="3192" dirty="0">
                <a:latin typeface="Microsoft Sans Serif"/>
                <a:cs typeface="Microsoft Sans Serif"/>
              </a:rPr>
              <a:t>$</a:t>
            </a:r>
            <a:r>
              <a:rPr sz="2926" dirty="0">
                <a:latin typeface="Microsoft Sans Serif"/>
                <a:cs typeface="Microsoft Sans Serif"/>
              </a:rPr>
              <a:t>200,000 </a:t>
            </a:r>
            <a:r>
              <a:rPr sz="3192" dirty="0">
                <a:latin typeface="Microsoft Sans Serif"/>
                <a:cs typeface="Microsoft Sans Serif"/>
              </a:rPr>
              <a:t>IRA 	</a:t>
            </a:r>
            <a:r>
              <a:rPr sz="3245" dirty="0">
                <a:latin typeface="Microsoft Sans Serif"/>
                <a:cs typeface="Microsoft Sans Serif"/>
              </a:rPr>
              <a:t>and needs Medicaid</a:t>
            </a:r>
            <a:r>
              <a:rPr sz="2926" dirty="0">
                <a:latin typeface="Microsoft Sans Serif"/>
                <a:cs typeface="Microsoft Sans Serif"/>
              </a:rPr>
              <a:t>.</a:t>
            </a:r>
          </a:p>
          <a:p>
            <a:pPr marL="520917" marR="681721" indent="-508081">
              <a:lnSpc>
                <a:spcPct val="77000"/>
              </a:lnSpc>
              <a:spcBef>
                <a:spcPts val="1309"/>
              </a:spcBef>
              <a:buClr>
                <a:srgbClr val="333333"/>
              </a:buClr>
              <a:buSzPct val="90163"/>
              <a:buChar char="•"/>
              <a:tabLst>
                <a:tab pos="523621" algn="l"/>
              </a:tabLst>
            </a:pPr>
            <a:r>
              <a:rPr sz="3245" dirty="0">
                <a:latin typeface="Microsoft Sans Serif"/>
                <a:cs typeface="Microsoft Sans Serif"/>
              </a:rPr>
              <a:t>In his state</a:t>
            </a:r>
            <a:r>
              <a:rPr sz="2926" dirty="0">
                <a:latin typeface="Microsoft Sans Serif"/>
                <a:cs typeface="Microsoft Sans Serif"/>
              </a:rPr>
              <a:t>, </a:t>
            </a:r>
            <a:r>
              <a:rPr sz="3192" dirty="0">
                <a:latin typeface="Microsoft Sans Serif"/>
                <a:cs typeface="Microsoft Sans Serif"/>
              </a:rPr>
              <a:t>IRAs are 	exempt if RMDs are 	taken</a:t>
            </a:r>
            <a:r>
              <a:rPr sz="2926" dirty="0">
                <a:latin typeface="Microsoft Sans Serif"/>
                <a:cs typeface="Microsoft Sans Serif"/>
              </a:rPr>
              <a:t>.</a:t>
            </a:r>
          </a:p>
          <a:p>
            <a:pPr marL="523621" marR="42565" indent="-510783">
              <a:lnSpc>
                <a:spcPct val="76200"/>
              </a:lnSpc>
              <a:spcBef>
                <a:spcPts val="1351"/>
              </a:spcBef>
              <a:buClr>
                <a:srgbClr val="333333"/>
              </a:buClr>
              <a:buSzPct val="90163"/>
              <a:buChar char="•"/>
              <a:tabLst>
                <a:tab pos="523621" algn="l"/>
              </a:tabLst>
            </a:pPr>
            <a:r>
              <a:rPr sz="3245" dirty="0">
                <a:latin typeface="Microsoft Sans Serif"/>
                <a:cs typeface="Microsoft Sans Serif"/>
              </a:rPr>
              <a:t>Instead of cashing out</a:t>
            </a:r>
            <a:r>
              <a:rPr sz="2926" dirty="0">
                <a:latin typeface="Microsoft Sans Serif"/>
                <a:cs typeface="Microsoft Sans Serif"/>
              </a:rPr>
              <a:t>, </a:t>
            </a:r>
            <a:r>
              <a:rPr sz="3245" dirty="0">
                <a:latin typeface="Microsoft Sans Serif"/>
                <a:cs typeface="Microsoft Sans Serif"/>
              </a:rPr>
              <a:t>Joe starts </a:t>
            </a:r>
            <a:r>
              <a:rPr sz="3192" dirty="0">
                <a:latin typeface="Microsoft Sans Serif"/>
                <a:cs typeface="Microsoft Sans Serif"/>
              </a:rPr>
              <a:t>monthly RMD withdrawals </a:t>
            </a:r>
            <a:r>
              <a:rPr sz="3245" dirty="0">
                <a:latin typeface="Microsoft Sans Serif"/>
                <a:cs typeface="Microsoft Sans Serif"/>
              </a:rPr>
              <a:t>to </a:t>
            </a:r>
            <a:r>
              <a:rPr sz="3192" dirty="0">
                <a:latin typeface="Microsoft Sans Serif"/>
                <a:cs typeface="Microsoft Sans Serif"/>
              </a:rPr>
              <a:t>avoid spending down the IRA</a:t>
            </a:r>
            <a:r>
              <a:rPr sz="2926" dirty="0">
                <a:latin typeface="Microsoft Sans Serif"/>
                <a:cs typeface="Microsoft Sans Serif"/>
              </a:rPr>
              <a:t>.</a:t>
            </a:r>
          </a:p>
        </p:txBody>
      </p:sp>
      <p:sp>
        <p:nvSpPr>
          <p:cNvPr id="3" name="object 3"/>
          <p:cNvSpPr txBox="1"/>
          <p:nvPr/>
        </p:nvSpPr>
        <p:spPr>
          <a:xfrm>
            <a:off x="1879850" y="1439793"/>
            <a:ext cx="2082400" cy="507599"/>
          </a:xfrm>
          <a:prstGeom prst="rect">
            <a:avLst/>
          </a:prstGeom>
        </p:spPr>
        <p:txBody>
          <a:bodyPr vert="horz" wrap="square" lIns="0" tIns="16216" rIns="0" bIns="0" rtlCol="0">
            <a:spAutoFit/>
          </a:bodyPr>
          <a:lstStyle/>
          <a:p>
            <a:pPr marL="13513">
              <a:spcBef>
                <a:spcPts val="128"/>
              </a:spcBef>
            </a:pPr>
            <a:r>
              <a:rPr sz="3192" spc="-144" dirty="0">
                <a:latin typeface="Microsoft Sans Serif"/>
                <a:cs typeface="Microsoft Sans Serif"/>
              </a:rPr>
              <a:t>Example</a:t>
            </a:r>
            <a:r>
              <a:rPr sz="2926" spc="-144" dirty="0">
                <a:latin typeface="Microsoft Sans Serif"/>
                <a:cs typeface="Microsoft Sans Serif"/>
              </a:rPr>
              <a:t>:</a:t>
            </a:r>
            <a:endParaRPr sz="2926"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30"/>
            <a:ext cx="10945772" cy="6851242"/>
          </a:xfrm>
          <a:prstGeom prst="rect">
            <a:avLst/>
          </a:prstGeom>
        </p:spPr>
      </p:pic>
      <p:sp>
        <p:nvSpPr>
          <p:cNvPr id="3" name="object 3"/>
          <p:cNvSpPr txBox="1">
            <a:spLocks noGrp="1"/>
          </p:cNvSpPr>
          <p:nvPr>
            <p:ph type="title"/>
          </p:nvPr>
        </p:nvSpPr>
        <p:spPr>
          <a:xfrm>
            <a:off x="1426574" y="861854"/>
            <a:ext cx="7569475" cy="4755828"/>
          </a:xfrm>
          <a:prstGeom prst="rect">
            <a:avLst/>
          </a:prstGeom>
        </p:spPr>
        <p:txBody>
          <a:bodyPr vert="horz" wrap="square" lIns="0" tIns="378372" rIns="0" bIns="0" rtlCol="0" anchor="ctr">
            <a:spAutoFit/>
          </a:bodyPr>
          <a:lstStyle/>
          <a:p>
            <a:pPr marL="13513" marR="5405">
              <a:lnSpc>
                <a:spcPct val="79800"/>
              </a:lnSpc>
              <a:spcBef>
                <a:spcPts val="2979"/>
              </a:spcBef>
            </a:pPr>
            <a:r>
              <a:rPr sz="11704" spc="48" dirty="0">
                <a:solidFill>
                  <a:srgbClr val="FFFFFF"/>
                </a:solidFill>
              </a:rPr>
              <a:t>Medicaid</a:t>
            </a:r>
            <a:r>
              <a:rPr sz="11704" spc="-1058" dirty="0">
                <a:solidFill>
                  <a:srgbClr val="FFFFFF"/>
                </a:solidFill>
              </a:rPr>
              <a:t> </a:t>
            </a:r>
            <a:r>
              <a:rPr sz="11225" spc="-654" dirty="0">
                <a:solidFill>
                  <a:srgbClr val="FFFFFF"/>
                </a:solidFill>
                <a:latin typeface="Rubik"/>
                <a:cs typeface="Rubik"/>
              </a:rPr>
              <a:t>- </a:t>
            </a:r>
            <a:r>
              <a:rPr sz="11704" spc="-11" dirty="0">
                <a:solidFill>
                  <a:srgbClr val="FFFFFF"/>
                </a:solidFill>
              </a:rPr>
              <a:t>Promissory Notes</a:t>
            </a:r>
            <a:endParaRPr sz="11704">
              <a:latin typeface="Rubik"/>
              <a:cs typeface="Rubik"/>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47</a:t>
            </a:fld>
            <a:endParaRPr spc="-27"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42E33-0A1E-FE7F-B946-3EA1C1F9707C}"/>
              </a:ext>
            </a:extLst>
          </p:cNvPr>
          <p:cNvPicPr>
            <a:picLocks noChangeAspect="1"/>
          </p:cNvPicPr>
          <p:nvPr/>
        </p:nvPicPr>
        <p:blipFill>
          <a:blip r:embed="rId2">
            <a:duotone>
              <a:schemeClr val="bg2">
                <a:shade val="45000"/>
                <a:satMod val="135000"/>
              </a:schemeClr>
              <a:prstClr val="white"/>
            </a:duotone>
          </a:blip>
          <a:srcRect t="6136" r="-2" b="-2"/>
          <a:stretch>
            <a:fillRect/>
          </a:stretch>
        </p:blipFill>
        <p:spPr>
          <a:xfrm>
            <a:off x="623135" y="11"/>
            <a:ext cx="10945752" cy="6857989"/>
          </a:xfrm>
          <a:prstGeom prst="rect">
            <a:avLst/>
          </a:prstGeom>
        </p:spPr>
      </p:pic>
      <p:sp>
        <p:nvSpPr>
          <p:cNvPr id="2" name="object 2"/>
          <p:cNvSpPr txBox="1">
            <a:spLocks noGrp="1"/>
          </p:cNvSpPr>
          <p:nvPr>
            <p:ph type="title"/>
          </p:nvPr>
        </p:nvSpPr>
        <p:spPr>
          <a:xfrm>
            <a:off x="1375636" y="365124"/>
            <a:ext cx="9440729" cy="1325563"/>
          </a:xfrm>
          <a:prstGeom prst="rect">
            <a:avLst/>
          </a:prstGeom>
        </p:spPr>
        <p:txBody>
          <a:bodyPr vert="horz" lIns="97296" tIns="48648" rIns="97296" bIns="48648" rtlCol="0" anchor="ctr">
            <a:normAutofit/>
          </a:bodyPr>
          <a:lstStyle/>
          <a:p>
            <a:pPr marL="13513" marR="5405"/>
            <a:r>
              <a:rPr lang="en-US" sz="4362" spc="-85"/>
              <a:t>Using</a:t>
            </a:r>
            <a:r>
              <a:rPr lang="en-US" sz="4362" spc="-165"/>
              <a:t> </a:t>
            </a:r>
            <a:r>
              <a:rPr lang="en-US" sz="4362" spc="-64"/>
              <a:t>Promissory</a:t>
            </a:r>
            <a:r>
              <a:rPr lang="en-US" sz="4362" spc="-176"/>
              <a:t> </a:t>
            </a:r>
            <a:r>
              <a:rPr lang="en-US" sz="4362" spc="-74"/>
              <a:t>Notes</a:t>
            </a:r>
            <a:r>
              <a:rPr lang="en-US" sz="4362" spc="-170"/>
              <a:t> </a:t>
            </a:r>
            <a:r>
              <a:rPr lang="en-US" sz="4362"/>
              <a:t>in</a:t>
            </a:r>
            <a:r>
              <a:rPr lang="en-US" sz="4362" spc="-165"/>
              <a:t> </a:t>
            </a:r>
            <a:r>
              <a:rPr lang="en-US" sz="4362" spc="-11"/>
              <a:t>Medicaid Planning</a:t>
            </a:r>
            <a:endParaRPr lang="en-US" sz="4362"/>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nchor="ctr">
            <a:spAutoFit/>
          </a:bodyPr>
          <a:lstStyle>
            <a:defPPr>
              <a:defRPr kern="0"/>
            </a:defPPr>
            <a:lvl1pPr>
              <a:defRPr sz="1300" b="0" i="0">
                <a:solidFill>
                  <a:schemeClr val="tx1"/>
                </a:solidFill>
                <a:latin typeface="Microsoft Sans Serif"/>
                <a:cs typeface="Microsoft Sans Serif"/>
              </a:defRPr>
            </a:lvl1pPr>
          </a:lstStyle>
          <a:p>
            <a:pPr marL="116205" algn="r">
              <a:lnSpc>
                <a:spcPts val="1455"/>
              </a:lnSpc>
              <a:spcAft>
                <a:spcPts val="638"/>
              </a:spcAft>
              <a:defRPr/>
            </a:pPr>
            <a:fld id="{81D60167-4931-47E6-BA6A-407CBD079E47}" type="slidenum">
              <a:rPr lang="en-US" spc="-50" smtClean="0"/>
              <a:pPr marL="116205" algn="r">
                <a:lnSpc>
                  <a:spcPts val="1455"/>
                </a:lnSpc>
                <a:spcAft>
                  <a:spcPts val="638"/>
                </a:spcAft>
                <a:defRPr/>
              </a:pPr>
              <a:t>48</a:t>
            </a:fld>
            <a:endParaRPr lang="en-US" sz="1277">
              <a:solidFill>
                <a:prstClr val="black">
                  <a:tint val="75000"/>
                </a:prstClr>
              </a:solidFill>
              <a:latin typeface="Calibri" panose="020F0502020204030204"/>
            </a:endParaRPr>
          </a:p>
        </p:txBody>
      </p:sp>
      <p:graphicFrame>
        <p:nvGraphicFramePr>
          <p:cNvPr id="6" name="object 3">
            <a:extLst>
              <a:ext uri="{FF2B5EF4-FFF2-40B4-BE49-F238E27FC236}">
                <a16:creationId xmlns:a16="http://schemas.microsoft.com/office/drawing/2014/main" id="{B3630A00-E964-11B2-787F-917DA26CC41F}"/>
              </a:ext>
            </a:extLst>
          </p:cNvPr>
          <p:cNvGraphicFramePr/>
          <p:nvPr/>
        </p:nvGraphicFramePr>
        <p:xfrm>
          <a:off x="1375636" y="1825625"/>
          <a:ext cx="944072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49</a:t>
            </a:fld>
            <a:endParaRPr spc="-27" dirty="0"/>
          </a:p>
        </p:txBody>
      </p:sp>
      <p:sp>
        <p:nvSpPr>
          <p:cNvPr id="2" name="object 2"/>
          <p:cNvSpPr txBox="1">
            <a:spLocks noGrp="1"/>
          </p:cNvSpPr>
          <p:nvPr>
            <p:ph type="title"/>
          </p:nvPr>
        </p:nvSpPr>
        <p:spPr>
          <a:xfrm>
            <a:off x="1426573" y="1106547"/>
            <a:ext cx="7034348" cy="764476"/>
          </a:xfrm>
          <a:prstGeom prst="rect">
            <a:avLst/>
          </a:prstGeom>
        </p:spPr>
        <p:txBody>
          <a:bodyPr vert="horz" wrap="square" lIns="0" tIns="199997" rIns="0" bIns="0" rtlCol="0" anchor="ctr">
            <a:spAutoFit/>
          </a:bodyPr>
          <a:lstStyle/>
          <a:p>
            <a:pPr marL="13513" marR="5405">
              <a:lnSpc>
                <a:spcPct val="79600"/>
              </a:lnSpc>
              <a:spcBef>
                <a:spcPts val="1575"/>
              </a:spcBef>
            </a:pPr>
            <a:r>
              <a:rPr spc="-90" dirty="0"/>
              <a:t>The</a:t>
            </a:r>
            <a:r>
              <a:rPr spc="-521" dirty="0"/>
              <a:t> </a:t>
            </a:r>
            <a:r>
              <a:rPr dirty="0"/>
              <a:t>Promissory</a:t>
            </a:r>
            <a:r>
              <a:rPr spc="-521" dirty="0"/>
              <a:t> </a:t>
            </a:r>
            <a:r>
              <a:rPr spc="-21" dirty="0"/>
              <a:t>Note </a:t>
            </a:r>
            <a:r>
              <a:rPr spc="-11" dirty="0"/>
              <a:t>Strategy</a:t>
            </a:r>
          </a:p>
        </p:txBody>
      </p:sp>
      <p:sp>
        <p:nvSpPr>
          <p:cNvPr id="3" name="object 3"/>
          <p:cNvSpPr txBox="1"/>
          <p:nvPr/>
        </p:nvSpPr>
        <p:spPr>
          <a:xfrm>
            <a:off x="1426574" y="2223367"/>
            <a:ext cx="9180261" cy="1069739"/>
          </a:xfrm>
          <a:prstGeom prst="rect">
            <a:avLst/>
          </a:prstGeom>
        </p:spPr>
        <p:txBody>
          <a:bodyPr vert="horz" wrap="square" lIns="0" tIns="119593" rIns="0" bIns="0" rtlCol="0">
            <a:spAutoFit/>
          </a:bodyPr>
          <a:lstStyle/>
          <a:p>
            <a:pPr marL="13513" marR="5405">
              <a:lnSpc>
                <a:spcPts val="3671"/>
              </a:lnSpc>
              <a:spcBef>
                <a:spcPts val="942"/>
              </a:spcBef>
            </a:pPr>
            <a:r>
              <a:rPr sz="3777" spc="-106" dirty="0">
                <a:latin typeface="Microsoft Sans Serif"/>
                <a:cs typeface="Microsoft Sans Serif"/>
              </a:rPr>
              <a:t>A</a:t>
            </a:r>
            <a:r>
              <a:rPr sz="3777" spc="-160" dirty="0">
                <a:latin typeface="Microsoft Sans Serif"/>
                <a:cs typeface="Microsoft Sans Serif"/>
              </a:rPr>
              <a:t> </a:t>
            </a:r>
            <a:r>
              <a:rPr sz="3777" spc="-117" dirty="0">
                <a:latin typeface="Microsoft Sans Serif"/>
                <a:cs typeface="Microsoft Sans Serif"/>
              </a:rPr>
              <a:t>Legal</a:t>
            </a:r>
            <a:r>
              <a:rPr sz="3777" spc="-154" dirty="0">
                <a:latin typeface="Microsoft Sans Serif"/>
                <a:cs typeface="Microsoft Sans Serif"/>
              </a:rPr>
              <a:t> </a:t>
            </a:r>
            <a:r>
              <a:rPr sz="3777" spc="-21" dirty="0">
                <a:latin typeface="Microsoft Sans Serif"/>
                <a:cs typeface="Microsoft Sans Serif"/>
              </a:rPr>
              <a:t>Alternative</a:t>
            </a:r>
            <a:r>
              <a:rPr sz="3777" spc="-160" dirty="0">
                <a:latin typeface="Microsoft Sans Serif"/>
                <a:cs typeface="Microsoft Sans Serif"/>
              </a:rPr>
              <a:t> </a:t>
            </a:r>
            <a:r>
              <a:rPr sz="3777" dirty="0">
                <a:latin typeface="Microsoft Sans Serif"/>
                <a:cs typeface="Microsoft Sans Serif"/>
              </a:rPr>
              <a:t>to</a:t>
            </a:r>
            <a:r>
              <a:rPr sz="3777" spc="-154" dirty="0">
                <a:latin typeface="Microsoft Sans Serif"/>
                <a:cs typeface="Microsoft Sans Serif"/>
              </a:rPr>
              <a:t> </a:t>
            </a:r>
            <a:r>
              <a:rPr sz="3777" spc="-37" dirty="0">
                <a:latin typeface="Microsoft Sans Serif"/>
                <a:cs typeface="Microsoft Sans Serif"/>
              </a:rPr>
              <a:t>Annuities</a:t>
            </a:r>
            <a:r>
              <a:rPr sz="3777" spc="-154" dirty="0">
                <a:latin typeface="Microsoft Sans Serif"/>
                <a:cs typeface="Microsoft Sans Serif"/>
              </a:rPr>
              <a:t> </a:t>
            </a:r>
            <a:r>
              <a:rPr sz="3777" spc="53" dirty="0">
                <a:latin typeface="Microsoft Sans Serif"/>
                <a:cs typeface="Microsoft Sans Serif"/>
              </a:rPr>
              <a:t>for</a:t>
            </a:r>
            <a:r>
              <a:rPr sz="3777" spc="-160" dirty="0">
                <a:latin typeface="Microsoft Sans Serif"/>
                <a:cs typeface="Microsoft Sans Serif"/>
              </a:rPr>
              <a:t> </a:t>
            </a:r>
            <a:r>
              <a:rPr sz="3777" spc="-11" dirty="0">
                <a:latin typeface="Microsoft Sans Serif"/>
                <a:cs typeface="Microsoft Sans Serif"/>
              </a:rPr>
              <a:t>Medicaid Planning</a:t>
            </a:r>
            <a:endParaRPr sz="3777">
              <a:latin typeface="Microsoft Sans Serif"/>
              <a:cs typeface="Microsoft Sans Serif"/>
            </a:endParaRPr>
          </a:p>
        </p:txBody>
      </p:sp>
      <p:sp>
        <p:nvSpPr>
          <p:cNvPr id="4" name="object 4"/>
          <p:cNvSpPr txBox="1"/>
          <p:nvPr/>
        </p:nvSpPr>
        <p:spPr>
          <a:xfrm>
            <a:off x="1426574" y="3409804"/>
            <a:ext cx="4117503" cy="1687943"/>
          </a:xfrm>
          <a:prstGeom prst="rect">
            <a:avLst/>
          </a:prstGeom>
        </p:spPr>
        <p:txBody>
          <a:bodyPr vert="horz" wrap="square" lIns="0" tIns="15539" rIns="0" bIns="0" rtlCol="0">
            <a:spAutoFit/>
          </a:bodyPr>
          <a:lstStyle/>
          <a:p>
            <a:pPr marL="13513">
              <a:lnSpc>
                <a:spcPts val="3011"/>
              </a:lnSpc>
              <a:spcBef>
                <a:spcPts val="121"/>
              </a:spcBef>
            </a:pPr>
            <a:r>
              <a:rPr sz="2554" b="1" spc="-149" dirty="0">
                <a:latin typeface="Microsoft Sans Serif"/>
                <a:cs typeface="Microsoft Sans Serif"/>
              </a:rPr>
              <a:t>How</a:t>
            </a:r>
            <a:r>
              <a:rPr sz="2554" b="1" spc="-170" dirty="0">
                <a:latin typeface="Microsoft Sans Serif"/>
                <a:cs typeface="Microsoft Sans Serif"/>
              </a:rPr>
              <a:t> </a:t>
            </a:r>
            <a:r>
              <a:rPr sz="2554" b="1" spc="-11" dirty="0">
                <a:latin typeface="Microsoft Sans Serif"/>
                <a:cs typeface="Microsoft Sans Serif"/>
              </a:rPr>
              <a:t>It</a:t>
            </a:r>
            <a:r>
              <a:rPr sz="2554" b="1" spc="-170" dirty="0">
                <a:latin typeface="Microsoft Sans Serif"/>
                <a:cs typeface="Microsoft Sans Serif"/>
              </a:rPr>
              <a:t> </a:t>
            </a:r>
            <a:r>
              <a:rPr sz="2554" b="1" spc="-11" dirty="0">
                <a:latin typeface="Microsoft Sans Serif"/>
                <a:cs typeface="Microsoft Sans Serif"/>
              </a:rPr>
              <a:t>Works</a:t>
            </a:r>
            <a:r>
              <a:rPr sz="2341" b="1" spc="-11" dirty="0">
                <a:latin typeface="Microsoft Sans Serif"/>
                <a:cs typeface="Microsoft Sans Serif"/>
              </a:rPr>
              <a:t>:</a:t>
            </a:r>
            <a:endParaRPr sz="2341" b="1" dirty="0">
              <a:latin typeface="Microsoft Sans Serif"/>
              <a:cs typeface="Microsoft Sans Serif"/>
            </a:endParaRPr>
          </a:p>
          <a:p>
            <a:pPr marL="13513" marR="5405">
              <a:lnSpc>
                <a:spcPct val="77300"/>
              </a:lnSpc>
              <a:spcBef>
                <a:spcPts val="638"/>
              </a:spcBef>
            </a:pPr>
            <a:r>
              <a:rPr sz="2554" spc="612" dirty="0">
                <a:latin typeface="Segoe UI Symbol"/>
                <a:cs typeface="Segoe UI Symbol"/>
              </a:rPr>
              <a:t>✔</a:t>
            </a:r>
            <a:r>
              <a:rPr sz="2554" spc="-101" dirty="0">
                <a:latin typeface="Segoe UI Symbol"/>
                <a:cs typeface="Segoe UI Symbol"/>
              </a:rPr>
              <a:t> </a:t>
            </a:r>
            <a:r>
              <a:rPr sz="2554" spc="-149" dirty="0">
                <a:latin typeface="Microsoft Sans Serif"/>
                <a:cs typeface="Microsoft Sans Serif"/>
              </a:rPr>
              <a:t>Instead</a:t>
            </a:r>
            <a:r>
              <a:rPr sz="2554" spc="-74" dirty="0">
                <a:latin typeface="Microsoft Sans Serif"/>
                <a:cs typeface="Microsoft Sans Serif"/>
              </a:rPr>
              <a:t> </a:t>
            </a:r>
            <a:r>
              <a:rPr sz="2554" dirty="0">
                <a:latin typeface="Microsoft Sans Serif"/>
                <a:cs typeface="Microsoft Sans Serif"/>
              </a:rPr>
              <a:t>of</a:t>
            </a:r>
            <a:r>
              <a:rPr sz="2554" spc="-80" dirty="0">
                <a:latin typeface="Microsoft Sans Serif"/>
                <a:cs typeface="Microsoft Sans Serif"/>
              </a:rPr>
              <a:t> </a:t>
            </a:r>
            <a:r>
              <a:rPr sz="2554" spc="-133" dirty="0">
                <a:latin typeface="Microsoft Sans Serif"/>
                <a:cs typeface="Microsoft Sans Serif"/>
              </a:rPr>
              <a:t>purchasing</a:t>
            </a:r>
            <a:r>
              <a:rPr sz="2554" spc="-74" dirty="0">
                <a:latin typeface="Microsoft Sans Serif"/>
                <a:cs typeface="Microsoft Sans Serif"/>
              </a:rPr>
              <a:t> </a:t>
            </a:r>
            <a:r>
              <a:rPr sz="2554" spc="-27" dirty="0">
                <a:latin typeface="Microsoft Sans Serif"/>
                <a:cs typeface="Microsoft Sans Serif"/>
              </a:rPr>
              <a:t>an </a:t>
            </a:r>
            <a:r>
              <a:rPr sz="2554" spc="-121" dirty="0">
                <a:latin typeface="Microsoft Sans Serif"/>
                <a:cs typeface="Microsoft Sans Serif"/>
              </a:rPr>
              <a:t>annuity</a:t>
            </a:r>
            <a:r>
              <a:rPr sz="2341" spc="-121" dirty="0">
                <a:latin typeface="Microsoft Sans Serif"/>
                <a:cs typeface="Microsoft Sans Serif"/>
              </a:rPr>
              <a:t>,</a:t>
            </a:r>
            <a:r>
              <a:rPr sz="2341" spc="-5" dirty="0">
                <a:latin typeface="Microsoft Sans Serif"/>
                <a:cs typeface="Microsoft Sans Serif"/>
              </a:rPr>
              <a:t> </a:t>
            </a:r>
            <a:r>
              <a:rPr sz="2554" spc="-121" dirty="0">
                <a:latin typeface="Microsoft Sans Serif"/>
                <a:cs typeface="Microsoft Sans Serif"/>
              </a:rPr>
              <a:t>the</a:t>
            </a:r>
            <a:r>
              <a:rPr sz="2554" spc="-64" dirty="0">
                <a:latin typeface="Microsoft Sans Serif"/>
                <a:cs typeface="Microsoft Sans Serif"/>
              </a:rPr>
              <a:t> </a:t>
            </a:r>
            <a:r>
              <a:rPr sz="2554" spc="-117" dirty="0">
                <a:latin typeface="Microsoft Sans Serif"/>
                <a:cs typeface="Microsoft Sans Serif"/>
              </a:rPr>
              <a:t>applicant</a:t>
            </a:r>
            <a:r>
              <a:rPr sz="2554" spc="-64" dirty="0">
                <a:latin typeface="Microsoft Sans Serif"/>
                <a:cs typeface="Microsoft Sans Serif"/>
              </a:rPr>
              <a:t> </a:t>
            </a:r>
            <a:r>
              <a:rPr sz="2554" spc="-11" dirty="0">
                <a:latin typeface="Microsoft Sans Serif"/>
                <a:cs typeface="Microsoft Sans Serif"/>
              </a:rPr>
              <a:t>loans </a:t>
            </a:r>
            <a:r>
              <a:rPr sz="2554" spc="-128" dirty="0">
                <a:latin typeface="Microsoft Sans Serif"/>
                <a:cs typeface="Microsoft Sans Serif"/>
              </a:rPr>
              <a:t>money</a:t>
            </a:r>
            <a:r>
              <a:rPr sz="2554" spc="-154" dirty="0">
                <a:latin typeface="Microsoft Sans Serif"/>
                <a:cs typeface="Microsoft Sans Serif"/>
              </a:rPr>
              <a:t> </a:t>
            </a:r>
            <a:r>
              <a:rPr sz="2554" spc="-37" dirty="0">
                <a:latin typeface="Microsoft Sans Serif"/>
                <a:cs typeface="Microsoft Sans Serif"/>
              </a:rPr>
              <a:t>to</a:t>
            </a:r>
            <a:r>
              <a:rPr sz="2554" spc="-149" dirty="0">
                <a:latin typeface="Microsoft Sans Serif"/>
                <a:cs typeface="Microsoft Sans Serif"/>
              </a:rPr>
              <a:t> </a:t>
            </a:r>
            <a:r>
              <a:rPr sz="2554" spc="-192" dirty="0">
                <a:latin typeface="Microsoft Sans Serif"/>
                <a:cs typeface="Microsoft Sans Serif"/>
              </a:rPr>
              <a:t>a</a:t>
            </a:r>
            <a:r>
              <a:rPr sz="2554" spc="-149" dirty="0">
                <a:latin typeface="Microsoft Sans Serif"/>
                <a:cs typeface="Microsoft Sans Serif"/>
              </a:rPr>
              <a:t> </a:t>
            </a:r>
            <a:r>
              <a:rPr sz="2554" spc="-43" dirty="0">
                <a:latin typeface="Microsoft Sans Serif"/>
                <a:cs typeface="Microsoft Sans Serif"/>
              </a:rPr>
              <a:t>family</a:t>
            </a:r>
            <a:r>
              <a:rPr sz="2554" spc="-149" dirty="0">
                <a:latin typeface="Microsoft Sans Serif"/>
                <a:cs typeface="Microsoft Sans Serif"/>
              </a:rPr>
              <a:t> </a:t>
            </a:r>
            <a:r>
              <a:rPr sz="2554" spc="-128" dirty="0">
                <a:latin typeface="Microsoft Sans Serif"/>
                <a:cs typeface="Microsoft Sans Serif"/>
              </a:rPr>
              <a:t>member</a:t>
            </a:r>
            <a:r>
              <a:rPr sz="2554" spc="-48" dirty="0">
                <a:latin typeface="Microsoft Sans Serif"/>
                <a:cs typeface="Microsoft Sans Serif"/>
              </a:rPr>
              <a:t> </a:t>
            </a:r>
            <a:r>
              <a:rPr sz="2554" spc="-101" dirty="0">
                <a:latin typeface="Microsoft Sans Serif"/>
                <a:cs typeface="Microsoft Sans Serif"/>
              </a:rPr>
              <a:t>or</a:t>
            </a:r>
            <a:r>
              <a:rPr sz="2554" spc="-53" dirty="0">
                <a:latin typeface="Microsoft Sans Serif"/>
                <a:cs typeface="Microsoft Sans Serif"/>
              </a:rPr>
              <a:t> </a:t>
            </a:r>
            <a:r>
              <a:rPr sz="2554" spc="-90" dirty="0">
                <a:latin typeface="Microsoft Sans Serif"/>
                <a:cs typeface="Microsoft Sans Serif"/>
              </a:rPr>
              <a:t>a </a:t>
            </a:r>
            <a:r>
              <a:rPr sz="2554" spc="-11" dirty="0">
                <a:latin typeface="Microsoft Sans Serif"/>
                <a:cs typeface="Microsoft Sans Serif"/>
              </a:rPr>
              <a:t>trust</a:t>
            </a:r>
            <a:r>
              <a:rPr sz="2341" spc="-11"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219308" y="3386892"/>
            <a:ext cx="4822560" cy="2609919"/>
          </a:xfrm>
          <a:prstGeom prst="rect">
            <a:avLst/>
          </a:prstGeom>
        </p:spPr>
        <p:txBody>
          <a:bodyPr vert="horz" wrap="square" lIns="0" tIns="113512" rIns="0" bIns="0" rtlCol="0">
            <a:spAutoFit/>
          </a:bodyPr>
          <a:lstStyle/>
          <a:p>
            <a:pPr marL="13513" marR="5405">
              <a:lnSpc>
                <a:spcPct val="75500"/>
              </a:lnSpc>
              <a:spcBef>
                <a:spcPts val="894"/>
              </a:spcBef>
            </a:pPr>
            <a:r>
              <a:rPr lang="en-US" sz="2554" spc="612" dirty="0">
                <a:latin typeface="Segoe UI Symbol"/>
                <a:cs typeface="Segoe UI Symbol"/>
              </a:rPr>
              <a:t>✔</a:t>
            </a:r>
            <a:r>
              <a:rPr lang="en-US" sz="2554" spc="-69" dirty="0">
                <a:latin typeface="Segoe UI Symbol"/>
                <a:cs typeface="Segoe UI Symbol"/>
              </a:rPr>
              <a:t> </a:t>
            </a:r>
            <a:r>
              <a:rPr lang="en-US" sz="2554" spc="-154" dirty="0">
                <a:latin typeface="Microsoft Sans Serif"/>
                <a:cs typeface="Microsoft Sans Serif"/>
              </a:rPr>
              <a:t>In</a:t>
            </a:r>
            <a:r>
              <a:rPr lang="en-US" sz="2554" spc="-48" dirty="0">
                <a:latin typeface="Microsoft Sans Serif"/>
                <a:cs typeface="Microsoft Sans Serif"/>
              </a:rPr>
              <a:t> </a:t>
            </a:r>
            <a:r>
              <a:rPr lang="en-US" sz="2554" spc="-160" dirty="0">
                <a:latin typeface="Microsoft Sans Serif"/>
                <a:cs typeface="Microsoft Sans Serif"/>
              </a:rPr>
              <a:t>exchange</a:t>
            </a:r>
            <a:r>
              <a:rPr lang="en-US" sz="2341" spc="-160" dirty="0">
                <a:latin typeface="Microsoft Sans Serif"/>
                <a:cs typeface="Microsoft Sans Serif"/>
              </a:rPr>
              <a:t>,</a:t>
            </a:r>
            <a:r>
              <a:rPr lang="en-US" sz="2341" spc="16" dirty="0">
                <a:latin typeface="Microsoft Sans Serif"/>
                <a:cs typeface="Microsoft Sans Serif"/>
              </a:rPr>
              <a:t> </a:t>
            </a:r>
            <a:r>
              <a:rPr lang="en-US" sz="2554" spc="-121" dirty="0">
                <a:latin typeface="Microsoft Sans Serif"/>
                <a:cs typeface="Microsoft Sans Serif"/>
              </a:rPr>
              <a:t>the</a:t>
            </a:r>
            <a:r>
              <a:rPr lang="en-US" sz="2554" spc="-48" dirty="0">
                <a:latin typeface="Microsoft Sans Serif"/>
                <a:cs typeface="Microsoft Sans Serif"/>
              </a:rPr>
              <a:t> </a:t>
            </a:r>
            <a:r>
              <a:rPr lang="en-US" sz="2554" spc="-106" dirty="0">
                <a:latin typeface="Microsoft Sans Serif"/>
                <a:cs typeface="Microsoft Sans Serif"/>
              </a:rPr>
              <a:t>borrower </a:t>
            </a:r>
            <a:r>
              <a:rPr lang="en-US" sz="2554" spc="-74" dirty="0">
                <a:latin typeface="Microsoft Sans Serif"/>
                <a:cs typeface="Microsoft Sans Serif"/>
              </a:rPr>
              <a:t>signs</a:t>
            </a:r>
            <a:r>
              <a:rPr lang="en-US" sz="2554" spc="-144" dirty="0">
                <a:latin typeface="Microsoft Sans Serif"/>
                <a:cs typeface="Microsoft Sans Serif"/>
              </a:rPr>
              <a:t> </a:t>
            </a:r>
            <a:r>
              <a:rPr lang="en-US" sz="2554" spc="-192" dirty="0">
                <a:latin typeface="Microsoft Sans Serif"/>
                <a:cs typeface="Microsoft Sans Serif"/>
              </a:rPr>
              <a:t>a</a:t>
            </a:r>
            <a:r>
              <a:rPr lang="en-US" sz="2554" spc="-144" dirty="0">
                <a:latin typeface="Microsoft Sans Serif"/>
                <a:cs typeface="Microsoft Sans Serif"/>
              </a:rPr>
              <a:t> </a:t>
            </a:r>
            <a:r>
              <a:rPr lang="en-US" sz="2554" spc="-64" dirty="0">
                <a:latin typeface="Microsoft Sans Serif"/>
                <a:cs typeface="Microsoft Sans Serif"/>
              </a:rPr>
              <a:t>legally</a:t>
            </a:r>
            <a:r>
              <a:rPr lang="en-US" sz="2554" spc="-144" dirty="0">
                <a:latin typeface="Microsoft Sans Serif"/>
                <a:cs typeface="Microsoft Sans Serif"/>
              </a:rPr>
              <a:t> </a:t>
            </a:r>
            <a:r>
              <a:rPr lang="en-US" sz="2554" spc="-11" dirty="0">
                <a:latin typeface="Microsoft Sans Serif"/>
                <a:cs typeface="Microsoft Sans Serif"/>
              </a:rPr>
              <a:t>binding</a:t>
            </a:r>
            <a:r>
              <a:rPr lang="en-US" sz="2554" dirty="0">
                <a:latin typeface="Microsoft Sans Serif"/>
                <a:cs typeface="Microsoft Sans Serif"/>
              </a:rPr>
              <a:t> </a:t>
            </a:r>
            <a:r>
              <a:rPr sz="2554" spc="-69" dirty="0">
                <a:latin typeface="Microsoft Sans Serif"/>
                <a:cs typeface="Microsoft Sans Serif"/>
              </a:rPr>
              <a:t>promissory</a:t>
            </a:r>
            <a:r>
              <a:rPr sz="2554" spc="-144" dirty="0">
                <a:latin typeface="Microsoft Sans Serif"/>
                <a:cs typeface="Microsoft Sans Serif"/>
              </a:rPr>
              <a:t> </a:t>
            </a:r>
            <a:r>
              <a:rPr sz="2554" spc="-80" dirty="0">
                <a:latin typeface="Microsoft Sans Serif"/>
                <a:cs typeface="Microsoft Sans Serif"/>
              </a:rPr>
              <a:t>note</a:t>
            </a:r>
            <a:r>
              <a:rPr sz="2554" spc="-43" dirty="0">
                <a:latin typeface="Microsoft Sans Serif"/>
                <a:cs typeface="Microsoft Sans Serif"/>
              </a:rPr>
              <a:t> </a:t>
            </a:r>
            <a:r>
              <a:rPr sz="2554" spc="-149" dirty="0">
                <a:latin typeface="Microsoft Sans Serif"/>
                <a:cs typeface="Microsoft Sans Serif"/>
              </a:rPr>
              <a:t>agreeing</a:t>
            </a:r>
            <a:r>
              <a:rPr sz="2554" spc="-37" dirty="0">
                <a:latin typeface="Microsoft Sans Serif"/>
                <a:cs typeface="Microsoft Sans Serif"/>
              </a:rPr>
              <a:t> </a:t>
            </a:r>
            <a:r>
              <a:rPr sz="2554" spc="-90" dirty="0">
                <a:latin typeface="Microsoft Sans Serif"/>
                <a:cs typeface="Microsoft Sans Serif"/>
              </a:rPr>
              <a:t>to</a:t>
            </a:r>
            <a:r>
              <a:rPr sz="2554" spc="-43" dirty="0">
                <a:latin typeface="Microsoft Sans Serif"/>
                <a:cs typeface="Microsoft Sans Serif"/>
              </a:rPr>
              <a:t> </a:t>
            </a:r>
            <a:r>
              <a:rPr sz="2554" spc="-11" dirty="0">
                <a:latin typeface="Microsoft Sans Serif"/>
                <a:cs typeface="Microsoft Sans Serif"/>
              </a:rPr>
              <a:t>fixed </a:t>
            </a:r>
            <a:r>
              <a:rPr sz="2554" spc="-101" dirty="0">
                <a:latin typeface="Microsoft Sans Serif"/>
                <a:cs typeface="Microsoft Sans Serif"/>
              </a:rPr>
              <a:t>payments</a:t>
            </a:r>
            <a:r>
              <a:rPr sz="2554" spc="-144" dirty="0">
                <a:latin typeface="Microsoft Sans Serif"/>
                <a:cs typeface="Microsoft Sans Serif"/>
              </a:rPr>
              <a:t> </a:t>
            </a:r>
            <a:r>
              <a:rPr sz="2554" spc="-90" dirty="0">
                <a:latin typeface="Microsoft Sans Serif"/>
                <a:cs typeface="Microsoft Sans Serif"/>
              </a:rPr>
              <a:t>over</a:t>
            </a:r>
            <a:r>
              <a:rPr sz="2554" spc="-144" dirty="0">
                <a:latin typeface="Microsoft Sans Serif"/>
                <a:cs typeface="Microsoft Sans Serif"/>
              </a:rPr>
              <a:t> </a:t>
            </a:r>
            <a:r>
              <a:rPr sz="2554" spc="-192" dirty="0">
                <a:latin typeface="Microsoft Sans Serif"/>
                <a:cs typeface="Microsoft Sans Serif"/>
              </a:rPr>
              <a:t>a</a:t>
            </a:r>
            <a:r>
              <a:rPr sz="2554" spc="-144" dirty="0">
                <a:latin typeface="Microsoft Sans Serif"/>
                <a:cs typeface="Microsoft Sans Serif"/>
              </a:rPr>
              <a:t> </a:t>
            </a:r>
            <a:r>
              <a:rPr sz="2554" spc="-64" dirty="0">
                <a:latin typeface="Microsoft Sans Serif"/>
                <a:cs typeface="Microsoft Sans Serif"/>
              </a:rPr>
              <a:t>set</a:t>
            </a:r>
            <a:r>
              <a:rPr sz="2554" spc="-144" dirty="0">
                <a:latin typeface="Microsoft Sans Serif"/>
                <a:cs typeface="Microsoft Sans Serif"/>
              </a:rPr>
              <a:t> </a:t>
            </a:r>
            <a:r>
              <a:rPr sz="2554" spc="-11" dirty="0">
                <a:latin typeface="Microsoft Sans Serif"/>
                <a:cs typeface="Microsoft Sans Serif"/>
              </a:rPr>
              <a:t>period</a:t>
            </a:r>
            <a:r>
              <a:rPr sz="2341" spc="-11" dirty="0">
                <a:latin typeface="Microsoft Sans Serif"/>
                <a:cs typeface="Microsoft Sans Serif"/>
              </a:rPr>
              <a:t>.</a:t>
            </a:r>
            <a:endParaRPr sz="2341" dirty="0">
              <a:latin typeface="Microsoft Sans Serif"/>
              <a:cs typeface="Microsoft Sans Serif"/>
            </a:endParaRPr>
          </a:p>
          <a:p>
            <a:pPr marL="13513" marR="48646">
              <a:lnSpc>
                <a:spcPct val="77300"/>
              </a:lnSpc>
              <a:spcBef>
                <a:spcPts val="665"/>
              </a:spcBef>
            </a:pPr>
            <a:r>
              <a:rPr sz="2554" spc="612" dirty="0">
                <a:latin typeface="Segoe UI Symbol"/>
                <a:cs typeface="Segoe UI Symbol"/>
              </a:rPr>
              <a:t>✔</a:t>
            </a:r>
            <a:r>
              <a:rPr sz="2554" spc="-74" dirty="0">
                <a:latin typeface="Segoe UI Symbol"/>
                <a:cs typeface="Segoe UI Symbol"/>
              </a:rPr>
              <a:t> </a:t>
            </a:r>
            <a:r>
              <a:rPr sz="2554" spc="-181" dirty="0">
                <a:latin typeface="Microsoft Sans Serif"/>
                <a:cs typeface="Microsoft Sans Serif"/>
              </a:rPr>
              <a:t>The</a:t>
            </a:r>
            <a:r>
              <a:rPr sz="2554" spc="-53" dirty="0">
                <a:latin typeface="Microsoft Sans Serif"/>
                <a:cs typeface="Microsoft Sans Serif"/>
              </a:rPr>
              <a:t> </a:t>
            </a:r>
            <a:r>
              <a:rPr sz="2554" spc="-133" dirty="0">
                <a:latin typeface="Microsoft Sans Serif"/>
                <a:cs typeface="Microsoft Sans Serif"/>
              </a:rPr>
              <a:t>note</a:t>
            </a:r>
            <a:r>
              <a:rPr sz="2554" spc="-59" dirty="0">
                <a:latin typeface="Microsoft Sans Serif"/>
                <a:cs typeface="Microsoft Sans Serif"/>
              </a:rPr>
              <a:t> </a:t>
            </a:r>
            <a:r>
              <a:rPr sz="2554" spc="-90" dirty="0">
                <a:latin typeface="Microsoft Sans Serif"/>
                <a:cs typeface="Microsoft Sans Serif"/>
              </a:rPr>
              <a:t>creates</a:t>
            </a:r>
            <a:r>
              <a:rPr sz="2554" spc="-149" dirty="0">
                <a:latin typeface="Microsoft Sans Serif"/>
                <a:cs typeface="Microsoft Sans Serif"/>
              </a:rPr>
              <a:t> </a:t>
            </a:r>
            <a:r>
              <a:rPr sz="2554" spc="-154" dirty="0">
                <a:latin typeface="Microsoft Sans Serif"/>
                <a:cs typeface="Microsoft Sans Serif"/>
              </a:rPr>
              <a:t>an </a:t>
            </a:r>
            <a:r>
              <a:rPr sz="2554" spc="-11" dirty="0">
                <a:latin typeface="Microsoft Sans Serif"/>
                <a:cs typeface="Microsoft Sans Serif"/>
              </a:rPr>
              <a:t>income </a:t>
            </a:r>
            <a:r>
              <a:rPr sz="2554" spc="-96" dirty="0">
                <a:latin typeface="Microsoft Sans Serif"/>
                <a:cs typeface="Microsoft Sans Serif"/>
              </a:rPr>
              <a:t>stream</a:t>
            </a:r>
            <a:r>
              <a:rPr sz="2554" spc="-53" dirty="0">
                <a:latin typeface="Microsoft Sans Serif"/>
                <a:cs typeface="Microsoft Sans Serif"/>
              </a:rPr>
              <a:t> </a:t>
            </a:r>
            <a:r>
              <a:rPr sz="2554" spc="-90" dirty="0">
                <a:latin typeface="Microsoft Sans Serif"/>
                <a:cs typeface="Microsoft Sans Serif"/>
              </a:rPr>
              <a:t>to</a:t>
            </a:r>
            <a:r>
              <a:rPr sz="2554" spc="-53" dirty="0">
                <a:latin typeface="Microsoft Sans Serif"/>
                <a:cs typeface="Microsoft Sans Serif"/>
              </a:rPr>
              <a:t> </a:t>
            </a:r>
            <a:r>
              <a:rPr sz="2554" spc="-128" dirty="0">
                <a:latin typeface="Microsoft Sans Serif"/>
                <a:cs typeface="Microsoft Sans Serif"/>
              </a:rPr>
              <a:t>cover</a:t>
            </a:r>
            <a:r>
              <a:rPr sz="2554" spc="-48" dirty="0">
                <a:latin typeface="Microsoft Sans Serif"/>
                <a:cs typeface="Microsoft Sans Serif"/>
              </a:rPr>
              <a:t> </a:t>
            </a:r>
            <a:r>
              <a:rPr sz="2554" spc="-138" dirty="0">
                <a:latin typeface="Microsoft Sans Serif"/>
                <a:cs typeface="Microsoft Sans Serif"/>
              </a:rPr>
              <a:t>care</a:t>
            </a:r>
            <a:r>
              <a:rPr sz="2554" spc="-53" dirty="0">
                <a:latin typeface="Microsoft Sans Serif"/>
                <a:cs typeface="Microsoft Sans Serif"/>
              </a:rPr>
              <a:t> </a:t>
            </a:r>
            <a:r>
              <a:rPr sz="2554" spc="-117" dirty="0">
                <a:latin typeface="Microsoft Sans Serif"/>
                <a:cs typeface="Microsoft Sans Serif"/>
              </a:rPr>
              <a:t>costs</a:t>
            </a:r>
            <a:r>
              <a:rPr sz="2554" spc="-53" dirty="0">
                <a:latin typeface="Microsoft Sans Serif"/>
                <a:cs typeface="Microsoft Sans Serif"/>
              </a:rPr>
              <a:t> </a:t>
            </a:r>
            <a:r>
              <a:rPr sz="2554" spc="-32" dirty="0">
                <a:latin typeface="Microsoft Sans Serif"/>
                <a:cs typeface="Microsoft Sans Serif"/>
              </a:rPr>
              <a:t>during </a:t>
            </a:r>
            <a:r>
              <a:rPr sz="2554" spc="-69" dirty="0">
                <a:latin typeface="Microsoft Sans Serif"/>
                <a:cs typeface="Microsoft Sans Serif"/>
              </a:rPr>
              <a:t>the</a:t>
            </a:r>
            <a:r>
              <a:rPr sz="2554" spc="-128" dirty="0">
                <a:latin typeface="Microsoft Sans Serif"/>
                <a:cs typeface="Microsoft Sans Serif"/>
              </a:rPr>
              <a:t> </a:t>
            </a:r>
            <a:r>
              <a:rPr sz="2554" spc="-90" dirty="0">
                <a:latin typeface="Microsoft Sans Serif"/>
                <a:cs typeface="Microsoft Sans Serif"/>
              </a:rPr>
              <a:t>Medicaid</a:t>
            </a:r>
            <a:r>
              <a:rPr sz="2554" spc="-121" dirty="0">
                <a:latin typeface="Microsoft Sans Serif"/>
                <a:cs typeface="Microsoft Sans Serif"/>
              </a:rPr>
              <a:t> </a:t>
            </a:r>
            <a:r>
              <a:rPr sz="2554" spc="-59" dirty="0">
                <a:latin typeface="Microsoft Sans Serif"/>
                <a:cs typeface="Microsoft Sans Serif"/>
              </a:rPr>
              <a:t>penalty</a:t>
            </a:r>
            <a:r>
              <a:rPr sz="2554" spc="-128" dirty="0">
                <a:latin typeface="Microsoft Sans Serif"/>
                <a:cs typeface="Microsoft Sans Serif"/>
              </a:rPr>
              <a:t> </a:t>
            </a:r>
            <a:r>
              <a:rPr sz="2554" spc="-11" dirty="0">
                <a:latin typeface="Microsoft Sans Serif"/>
                <a:cs typeface="Microsoft Sans Serif"/>
              </a:rPr>
              <a:t>period </a:t>
            </a:r>
            <a:r>
              <a:rPr sz="2554" spc="-154" dirty="0">
                <a:latin typeface="Microsoft Sans Serif"/>
                <a:cs typeface="Microsoft Sans Serif"/>
              </a:rPr>
              <a:t>caused</a:t>
            </a:r>
            <a:r>
              <a:rPr sz="2554" spc="-59" dirty="0">
                <a:latin typeface="Microsoft Sans Serif"/>
                <a:cs typeface="Microsoft Sans Serif"/>
              </a:rPr>
              <a:t> </a:t>
            </a:r>
            <a:r>
              <a:rPr sz="2554" spc="-121" dirty="0">
                <a:latin typeface="Microsoft Sans Serif"/>
                <a:cs typeface="Microsoft Sans Serif"/>
              </a:rPr>
              <a:t>by</a:t>
            </a:r>
            <a:r>
              <a:rPr sz="2554" spc="-59" dirty="0">
                <a:latin typeface="Microsoft Sans Serif"/>
                <a:cs typeface="Microsoft Sans Serif"/>
              </a:rPr>
              <a:t> </a:t>
            </a:r>
            <a:r>
              <a:rPr sz="2554" spc="-11" dirty="0">
                <a:latin typeface="Microsoft Sans Serif"/>
                <a:cs typeface="Microsoft Sans Serif"/>
              </a:rPr>
              <a:t>gifting</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5</a:t>
            </a:fld>
            <a:endParaRPr spc="32" dirty="0"/>
          </a:p>
        </p:txBody>
      </p:sp>
      <p:sp>
        <p:nvSpPr>
          <p:cNvPr id="2" name="object 2"/>
          <p:cNvSpPr txBox="1">
            <a:spLocks noGrp="1"/>
          </p:cNvSpPr>
          <p:nvPr>
            <p:ph type="title"/>
          </p:nvPr>
        </p:nvSpPr>
        <p:spPr>
          <a:xfrm>
            <a:off x="834822" y="586079"/>
            <a:ext cx="9894177" cy="764476"/>
          </a:xfrm>
          <a:prstGeom prst="rect">
            <a:avLst/>
          </a:prstGeom>
        </p:spPr>
        <p:txBody>
          <a:bodyPr vert="horz" wrap="square" lIns="0" tIns="199997" rIns="0" bIns="0" rtlCol="0" anchor="ctr">
            <a:spAutoFit/>
          </a:bodyPr>
          <a:lstStyle/>
          <a:p>
            <a:pPr marL="13513" marR="5405">
              <a:lnSpc>
                <a:spcPct val="79600"/>
              </a:lnSpc>
              <a:spcBef>
                <a:spcPts val="1575"/>
              </a:spcBef>
            </a:pPr>
            <a:r>
              <a:rPr spc="-85" dirty="0"/>
              <a:t>MMMNA</a:t>
            </a:r>
            <a:r>
              <a:rPr spc="-532" dirty="0"/>
              <a:t> </a:t>
            </a:r>
            <a:r>
              <a:rPr spc="-11" dirty="0"/>
              <a:t>Calculation </a:t>
            </a:r>
            <a:r>
              <a:rPr spc="-149" dirty="0"/>
              <a:t>Example</a:t>
            </a:r>
            <a:r>
              <a:rPr spc="-542" dirty="0"/>
              <a:t> </a:t>
            </a:r>
            <a:r>
              <a:rPr spc="925" dirty="0"/>
              <a:t>–</a:t>
            </a:r>
            <a:r>
              <a:rPr spc="-468" dirty="0"/>
              <a:t> </a:t>
            </a:r>
            <a:r>
              <a:rPr spc="-80" dirty="0"/>
              <a:t>Joe</a:t>
            </a:r>
            <a:r>
              <a:rPr spc="-537" dirty="0"/>
              <a:t> </a:t>
            </a:r>
            <a:r>
              <a:rPr spc="-192" dirty="0"/>
              <a:t>&amp;</a:t>
            </a:r>
            <a:r>
              <a:rPr spc="-468" dirty="0"/>
              <a:t> </a:t>
            </a:r>
            <a:r>
              <a:rPr spc="106" dirty="0"/>
              <a:t>Judy</a:t>
            </a:r>
            <a:endParaRPr dirty="0"/>
          </a:p>
        </p:txBody>
      </p:sp>
      <p:sp>
        <p:nvSpPr>
          <p:cNvPr id="3" name="object 3"/>
          <p:cNvSpPr txBox="1"/>
          <p:nvPr/>
        </p:nvSpPr>
        <p:spPr>
          <a:xfrm>
            <a:off x="1148911" y="1494705"/>
            <a:ext cx="9894177" cy="1069739"/>
          </a:xfrm>
          <a:prstGeom prst="rect">
            <a:avLst/>
          </a:prstGeom>
        </p:spPr>
        <p:txBody>
          <a:bodyPr vert="horz" wrap="square" lIns="0" tIns="119593" rIns="0" bIns="0" rtlCol="0">
            <a:spAutoFit/>
          </a:bodyPr>
          <a:lstStyle/>
          <a:p>
            <a:pPr marL="13513" marR="5405">
              <a:lnSpc>
                <a:spcPts val="3671"/>
              </a:lnSpc>
              <a:spcBef>
                <a:spcPts val="942"/>
              </a:spcBef>
            </a:pPr>
            <a:r>
              <a:rPr sz="3600" spc="-96" dirty="0">
                <a:latin typeface="Microsoft Sans Serif"/>
                <a:cs typeface="Microsoft Sans Serif"/>
              </a:rPr>
              <a:t>How</a:t>
            </a:r>
            <a:r>
              <a:rPr sz="3600" spc="-165" dirty="0">
                <a:latin typeface="Microsoft Sans Serif"/>
                <a:cs typeface="Microsoft Sans Serif"/>
              </a:rPr>
              <a:t> </a:t>
            </a:r>
            <a:r>
              <a:rPr sz="3600" spc="-90" dirty="0">
                <a:latin typeface="Microsoft Sans Serif"/>
                <a:cs typeface="Microsoft Sans Serif"/>
              </a:rPr>
              <a:t>Income</a:t>
            </a:r>
            <a:r>
              <a:rPr sz="3600" spc="-165" dirty="0">
                <a:latin typeface="Microsoft Sans Serif"/>
                <a:cs typeface="Microsoft Sans Serif"/>
              </a:rPr>
              <a:t> </a:t>
            </a:r>
            <a:r>
              <a:rPr sz="3600" dirty="0">
                <a:latin typeface="Microsoft Sans Serif"/>
                <a:cs typeface="Microsoft Sans Serif"/>
              </a:rPr>
              <a:t>is</a:t>
            </a:r>
            <a:r>
              <a:rPr sz="3600" spc="-186" dirty="0">
                <a:latin typeface="Microsoft Sans Serif"/>
                <a:cs typeface="Microsoft Sans Serif"/>
              </a:rPr>
              <a:t> </a:t>
            </a:r>
            <a:r>
              <a:rPr sz="3600" spc="-59" dirty="0">
                <a:latin typeface="Microsoft Sans Serif"/>
                <a:cs typeface="Microsoft Sans Serif"/>
              </a:rPr>
              <a:t>Transferred</a:t>
            </a:r>
            <a:r>
              <a:rPr sz="3600" spc="-170" dirty="0">
                <a:latin typeface="Microsoft Sans Serif"/>
                <a:cs typeface="Microsoft Sans Serif"/>
              </a:rPr>
              <a:t> </a:t>
            </a:r>
            <a:r>
              <a:rPr sz="3600" dirty="0">
                <a:latin typeface="Microsoft Sans Serif"/>
                <a:cs typeface="Microsoft Sans Serif"/>
              </a:rPr>
              <a:t>to</a:t>
            </a:r>
            <a:r>
              <a:rPr sz="3600" spc="-170" dirty="0">
                <a:latin typeface="Microsoft Sans Serif"/>
                <a:cs typeface="Microsoft Sans Serif"/>
              </a:rPr>
              <a:t> </a:t>
            </a:r>
            <a:r>
              <a:rPr sz="3600" dirty="0">
                <a:latin typeface="Microsoft Sans Serif"/>
                <a:cs typeface="Microsoft Sans Serif"/>
              </a:rPr>
              <a:t>the</a:t>
            </a:r>
            <a:r>
              <a:rPr sz="3600" spc="-170" dirty="0">
                <a:latin typeface="Microsoft Sans Serif"/>
                <a:cs typeface="Microsoft Sans Serif"/>
              </a:rPr>
              <a:t> </a:t>
            </a:r>
            <a:r>
              <a:rPr sz="3600" spc="-21" dirty="0">
                <a:latin typeface="Microsoft Sans Serif"/>
                <a:cs typeface="Microsoft Sans Serif"/>
              </a:rPr>
              <a:t>Community </a:t>
            </a:r>
            <a:r>
              <a:rPr sz="3600" spc="-11" dirty="0">
                <a:latin typeface="Microsoft Sans Serif"/>
                <a:cs typeface="Microsoft Sans Serif"/>
              </a:rPr>
              <a:t>Spouse</a:t>
            </a:r>
            <a:endParaRPr sz="3600" dirty="0">
              <a:latin typeface="Microsoft Sans Serif"/>
              <a:cs typeface="Microsoft Sans Serif"/>
            </a:endParaRPr>
          </a:p>
        </p:txBody>
      </p:sp>
      <p:sp>
        <p:nvSpPr>
          <p:cNvPr id="4" name="object 4"/>
          <p:cNvSpPr txBox="1"/>
          <p:nvPr/>
        </p:nvSpPr>
        <p:spPr>
          <a:xfrm>
            <a:off x="698844" y="2684887"/>
            <a:ext cx="5397156" cy="3226309"/>
          </a:xfrm>
          <a:prstGeom prst="rect">
            <a:avLst/>
          </a:prstGeom>
        </p:spPr>
        <p:txBody>
          <a:bodyPr vert="horz" wrap="square" lIns="0" tIns="17567" rIns="0" bIns="0" rtlCol="0">
            <a:spAutoFit/>
          </a:bodyPr>
          <a:lstStyle/>
          <a:p>
            <a:pPr marL="13513">
              <a:spcBef>
                <a:spcPts val="138"/>
              </a:spcBef>
            </a:pPr>
            <a:r>
              <a:rPr sz="2800" b="1" dirty="0">
                <a:latin typeface="Microsoft Sans Serif"/>
                <a:cs typeface="Microsoft Sans Serif"/>
              </a:rPr>
              <a:t>Scenario:</a:t>
            </a:r>
          </a:p>
          <a:p>
            <a:pPr marL="378358" marR="684423" indent="-364846">
              <a:spcBef>
                <a:spcPts val="601"/>
              </a:spcBef>
              <a:buFont typeface="Arial" panose="020B0604020202020204" pitchFamily="34" charset="0"/>
              <a:buChar char="•"/>
            </a:pPr>
            <a:r>
              <a:rPr sz="2400" dirty="0">
                <a:latin typeface="Microsoft Sans Serif"/>
                <a:cs typeface="Microsoft Sans Serif"/>
              </a:rPr>
              <a:t>Joe (institutionalized spouse) – Monthly income: $</a:t>
            </a:r>
            <a:r>
              <a:rPr lang="en-US" sz="2400" dirty="0">
                <a:latin typeface="Microsoft Sans Serif"/>
                <a:cs typeface="Microsoft Sans Serif"/>
              </a:rPr>
              <a:t>3</a:t>
            </a:r>
            <a:r>
              <a:rPr sz="2400" dirty="0">
                <a:latin typeface="Microsoft Sans Serif"/>
                <a:cs typeface="Microsoft Sans Serif"/>
              </a:rPr>
              <a:t>,500</a:t>
            </a:r>
          </a:p>
          <a:p>
            <a:pPr marL="378358" marR="154722" indent="-364846">
              <a:spcBef>
                <a:spcPts val="718"/>
              </a:spcBef>
              <a:buFont typeface="Arial" panose="020B0604020202020204" pitchFamily="34" charset="0"/>
              <a:buChar char="•"/>
            </a:pPr>
            <a:r>
              <a:rPr sz="2400" dirty="0">
                <a:latin typeface="Microsoft Sans Serif"/>
                <a:cs typeface="Microsoft Sans Serif"/>
              </a:rPr>
              <a:t>Judy (community spouse) – Monthly income: $1,030</a:t>
            </a:r>
          </a:p>
          <a:p>
            <a:pPr marL="378358" indent="-364846">
              <a:spcBef>
                <a:spcPts val="117"/>
              </a:spcBef>
              <a:buFont typeface="Arial" panose="020B0604020202020204" pitchFamily="34" charset="0"/>
              <a:buChar char="•"/>
            </a:pPr>
            <a:r>
              <a:rPr sz="2400" dirty="0">
                <a:latin typeface="Microsoft Sans Serif"/>
                <a:cs typeface="Microsoft Sans Serif"/>
              </a:rPr>
              <a:t>MMMNA in their state: $2,465/month</a:t>
            </a:r>
          </a:p>
          <a:p>
            <a:pPr marL="378358" indent="-364846">
              <a:spcBef>
                <a:spcPts val="128"/>
              </a:spcBef>
              <a:buFont typeface="Arial" panose="020B0604020202020204" pitchFamily="34" charset="0"/>
              <a:buChar char="•"/>
            </a:pPr>
            <a:r>
              <a:rPr sz="2400" dirty="0" err="1">
                <a:latin typeface="Microsoft Sans Serif"/>
                <a:cs typeface="Microsoft Sans Serif"/>
              </a:rPr>
              <a:t>Judyʼs</a:t>
            </a:r>
            <a:r>
              <a:rPr sz="2400" dirty="0">
                <a:latin typeface="Microsoft Sans Serif"/>
                <a:cs typeface="Microsoft Sans Serif"/>
              </a:rPr>
              <a:t> income shortfall:</a:t>
            </a:r>
            <a:r>
              <a:rPr lang="en-US" sz="2400" dirty="0">
                <a:latin typeface="Microsoft Sans Serif"/>
                <a:cs typeface="Microsoft Sans Serif"/>
              </a:rPr>
              <a:t>$1,435 +</a:t>
            </a:r>
            <a:endParaRPr sz="2400" dirty="0">
              <a:latin typeface="Microsoft Sans Serif"/>
              <a:cs typeface="Microsoft Sans Serif"/>
            </a:endParaRPr>
          </a:p>
          <a:p>
            <a:pPr marL="378358" indent="-364846">
              <a:buFont typeface="Arial" panose="020B0604020202020204" pitchFamily="34" charset="0"/>
              <a:buChar char="•"/>
            </a:pPr>
            <a:r>
              <a:rPr sz="2400" dirty="0">
                <a:latin typeface="Microsoft Sans Serif"/>
                <a:cs typeface="Microsoft Sans Serif"/>
              </a:rPr>
              <a:t>$1,030 </a:t>
            </a:r>
            <a:r>
              <a:rPr lang="en-US" sz="2400" dirty="0">
                <a:latin typeface="Microsoft Sans Serif"/>
                <a:cs typeface="Microsoft Sans Serif"/>
              </a:rPr>
              <a:t>=</a:t>
            </a:r>
            <a:r>
              <a:rPr sz="2400" dirty="0">
                <a:latin typeface="Microsoft Sans Serif"/>
                <a:cs typeface="Microsoft Sans Serif"/>
              </a:rPr>
              <a:t> </a:t>
            </a:r>
            <a:r>
              <a:rPr lang="en-US" sz="2400" dirty="0">
                <a:latin typeface="Microsoft Sans Serif"/>
                <a:cs typeface="Microsoft Sans Serif"/>
              </a:rPr>
              <a:t>$2,465 </a:t>
            </a:r>
            <a:endParaRPr sz="2400" dirty="0">
              <a:latin typeface="Microsoft Sans Serif"/>
              <a:cs typeface="Microsoft Sans Serif"/>
            </a:endParaRPr>
          </a:p>
        </p:txBody>
      </p:sp>
      <p:sp>
        <p:nvSpPr>
          <p:cNvPr id="5" name="object 5"/>
          <p:cNvSpPr txBox="1"/>
          <p:nvPr/>
        </p:nvSpPr>
        <p:spPr>
          <a:xfrm>
            <a:off x="6616994" y="2564444"/>
            <a:ext cx="4261419" cy="2453342"/>
          </a:xfrm>
          <a:prstGeom prst="rect">
            <a:avLst/>
          </a:prstGeom>
        </p:spPr>
        <p:txBody>
          <a:bodyPr vert="horz" wrap="square" lIns="0" tIns="17567" rIns="0" bIns="0" rtlCol="0">
            <a:spAutoFit/>
          </a:bodyPr>
          <a:lstStyle/>
          <a:p>
            <a:pPr marL="13513">
              <a:lnSpc>
                <a:spcPts val="2426"/>
              </a:lnSpc>
              <a:spcBef>
                <a:spcPts val="138"/>
              </a:spcBef>
            </a:pPr>
            <a:r>
              <a:rPr sz="2800" b="1" dirty="0">
                <a:latin typeface="Microsoft Sans Serif"/>
                <a:cs typeface="Microsoft Sans Serif"/>
              </a:rPr>
              <a:t>Result:</a:t>
            </a:r>
          </a:p>
          <a:p>
            <a:pPr marL="13513" marR="279715">
              <a:lnSpc>
                <a:spcPct val="76900"/>
              </a:lnSpc>
              <a:spcBef>
                <a:spcPts val="575"/>
              </a:spcBef>
            </a:pPr>
            <a:r>
              <a:rPr sz="2400" dirty="0">
                <a:latin typeface="Segoe UI Symbol"/>
                <a:cs typeface="Segoe UI Symbol"/>
              </a:rPr>
              <a:t>✔ </a:t>
            </a:r>
            <a:r>
              <a:rPr sz="2400" dirty="0">
                <a:latin typeface="Microsoft Sans Serif"/>
                <a:cs typeface="Microsoft Sans Serif"/>
              </a:rPr>
              <a:t>Medicaid </a:t>
            </a:r>
            <a:r>
              <a:rPr lang="en-US" sz="2400" dirty="0">
                <a:latin typeface="Microsoft Sans Serif"/>
                <a:cs typeface="Microsoft Sans Serif"/>
              </a:rPr>
              <a:t>allows a </a:t>
            </a:r>
            <a:r>
              <a:rPr sz="2400" dirty="0">
                <a:latin typeface="Microsoft Sans Serif"/>
                <a:cs typeface="Microsoft Sans Serif"/>
              </a:rPr>
              <a:t>transfer</a:t>
            </a:r>
            <a:r>
              <a:rPr lang="en-US" sz="2400" dirty="0">
                <a:latin typeface="Microsoft Sans Serif"/>
                <a:cs typeface="Microsoft Sans Serif"/>
              </a:rPr>
              <a:t> of</a:t>
            </a:r>
            <a:r>
              <a:rPr sz="2400" dirty="0">
                <a:latin typeface="Microsoft Sans Serif"/>
                <a:cs typeface="Microsoft Sans Serif"/>
              </a:rPr>
              <a:t> $1,435 of Joeʼs income to Judy.</a:t>
            </a:r>
          </a:p>
          <a:p>
            <a:pPr marL="13513" marR="5405">
              <a:lnSpc>
                <a:spcPct val="75300"/>
              </a:lnSpc>
              <a:spcBef>
                <a:spcPts val="681"/>
              </a:spcBef>
            </a:pPr>
            <a:r>
              <a:rPr sz="2400" dirty="0">
                <a:latin typeface="Segoe UI Symbol"/>
                <a:cs typeface="Segoe UI Symbol"/>
              </a:rPr>
              <a:t>✔ </a:t>
            </a:r>
            <a:r>
              <a:rPr sz="2400" dirty="0">
                <a:latin typeface="Microsoft Sans Serif"/>
                <a:cs typeface="Microsoft Sans Serif"/>
              </a:rPr>
              <a:t>Joe is left with $</a:t>
            </a:r>
            <a:r>
              <a:rPr lang="en-US" sz="2400" dirty="0">
                <a:latin typeface="Microsoft Sans Serif"/>
                <a:cs typeface="Microsoft Sans Serif"/>
              </a:rPr>
              <a:t>2</a:t>
            </a:r>
            <a:r>
              <a:rPr sz="2400" dirty="0">
                <a:latin typeface="Microsoft Sans Serif"/>
                <a:cs typeface="Microsoft Sans Serif"/>
              </a:rPr>
              <a:t>,065, which must be paid to the nursing home (minus other deductions).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5636" y="365124"/>
            <a:ext cx="9440729" cy="1325563"/>
          </a:xfrm>
          <a:prstGeom prst="rect">
            <a:avLst/>
          </a:prstGeom>
        </p:spPr>
        <p:txBody>
          <a:bodyPr vert="horz" lIns="97296" tIns="48648" rIns="97296" bIns="48648" rtlCol="0" anchor="ctr">
            <a:normAutofit/>
          </a:bodyPr>
          <a:lstStyle/>
          <a:p>
            <a:pPr marL="739150" marR="5405" indent="-726313">
              <a:lnSpc>
                <a:spcPct val="90000"/>
              </a:lnSpc>
              <a:spcBef>
                <a:spcPct val="0"/>
              </a:spcBef>
              <a:spcAft>
                <a:spcPts val="638"/>
              </a:spcAft>
            </a:pPr>
            <a:r>
              <a:rPr lang="en-US" sz="3937" spc="-197">
                <a:latin typeface="+mj-lt"/>
                <a:ea typeface="+mj-ea"/>
                <a:cs typeface="+mj-cs"/>
              </a:rPr>
              <a:t>Example</a:t>
            </a:r>
            <a:r>
              <a:rPr lang="en-US" sz="3937" spc="-207">
                <a:latin typeface="+mj-lt"/>
                <a:ea typeface="+mj-ea"/>
                <a:cs typeface="+mj-cs"/>
              </a:rPr>
              <a:t> </a:t>
            </a:r>
            <a:r>
              <a:rPr lang="en-US" sz="3937" spc="468">
                <a:latin typeface="+mj-lt"/>
                <a:ea typeface="+mj-ea"/>
                <a:cs typeface="+mj-cs"/>
              </a:rPr>
              <a:t>–</a:t>
            </a:r>
            <a:r>
              <a:rPr lang="en-US" sz="3937" spc="-128">
                <a:latin typeface="+mj-lt"/>
                <a:ea typeface="+mj-ea"/>
                <a:cs typeface="+mj-cs"/>
              </a:rPr>
              <a:t> </a:t>
            </a:r>
          </a:p>
          <a:p>
            <a:pPr marL="739150" marR="5405" indent="-726313">
              <a:lnSpc>
                <a:spcPct val="90000"/>
              </a:lnSpc>
              <a:spcBef>
                <a:spcPct val="0"/>
              </a:spcBef>
              <a:spcAft>
                <a:spcPts val="638"/>
              </a:spcAft>
            </a:pPr>
            <a:r>
              <a:rPr lang="en-US" sz="3937" spc="-176">
                <a:latin typeface="+mj-lt"/>
                <a:ea typeface="+mj-ea"/>
                <a:cs typeface="+mj-cs"/>
              </a:rPr>
              <a:t>Ronʼs </a:t>
            </a:r>
            <a:r>
              <a:rPr lang="en-US" sz="3937" spc="-112">
                <a:latin typeface="+mj-lt"/>
                <a:ea typeface="+mj-ea"/>
                <a:cs typeface="+mj-cs"/>
              </a:rPr>
              <a:t>Medicaid</a:t>
            </a:r>
            <a:r>
              <a:rPr lang="en-US" sz="3937" spc="-160">
                <a:latin typeface="+mj-lt"/>
                <a:ea typeface="+mj-ea"/>
                <a:cs typeface="+mj-cs"/>
              </a:rPr>
              <a:t> </a:t>
            </a:r>
            <a:r>
              <a:rPr lang="en-US" sz="3937" spc="-117">
                <a:latin typeface="+mj-lt"/>
                <a:ea typeface="+mj-ea"/>
                <a:cs typeface="+mj-cs"/>
              </a:rPr>
              <a:t>Plan:</a:t>
            </a:r>
            <a:endParaRPr lang="en-US" sz="3937">
              <a:latin typeface="+mj-lt"/>
              <a:ea typeface="+mj-ea"/>
              <a:cs typeface="+mj-cs"/>
            </a:endParaRPr>
          </a:p>
        </p:txBody>
      </p:sp>
      <p:sp>
        <p:nvSpPr>
          <p:cNvPr id="2" name="object 2"/>
          <p:cNvSpPr txBox="1"/>
          <p:nvPr/>
        </p:nvSpPr>
        <p:spPr>
          <a:xfrm>
            <a:off x="1375636" y="1929384"/>
            <a:ext cx="9440729" cy="4251960"/>
          </a:xfrm>
          <a:prstGeom prst="rect">
            <a:avLst/>
          </a:prstGeom>
        </p:spPr>
        <p:txBody>
          <a:bodyPr vert="horz" lIns="97296" tIns="48648" rIns="97296" bIns="48648" rtlCol="0">
            <a:normAutofit/>
          </a:bodyPr>
          <a:lstStyle/>
          <a:p>
            <a:pPr marL="421599" marR="1147237" indent="-243230">
              <a:lnSpc>
                <a:spcPct val="90000"/>
              </a:lnSpc>
              <a:spcBef>
                <a:spcPts val="894"/>
              </a:spcBef>
              <a:buSzPct val="91666"/>
              <a:buFont typeface="Arial" panose="020B0604020202020204" pitchFamily="34" charset="0"/>
              <a:buChar char="•"/>
              <a:tabLst>
                <a:tab pos="421599" algn="l"/>
                <a:tab pos="422951" algn="l"/>
              </a:tabLst>
            </a:pPr>
            <a:r>
              <a:rPr lang="en-US" sz="2979" dirty="0"/>
              <a:t>	Ron gifts $50,000 to an irrevocable trust.</a:t>
            </a:r>
          </a:p>
          <a:p>
            <a:pPr marL="421599" marR="539836" indent="-243230">
              <a:lnSpc>
                <a:spcPct val="90000"/>
              </a:lnSpc>
              <a:spcBef>
                <a:spcPts val="1080"/>
              </a:spcBef>
              <a:buSzPct val="91666"/>
              <a:buFont typeface="Arial" panose="020B0604020202020204" pitchFamily="34" charset="0"/>
              <a:buChar char="•"/>
              <a:tabLst>
                <a:tab pos="421599" algn="l"/>
                <a:tab pos="422951" algn="l"/>
              </a:tabLst>
            </a:pPr>
            <a:r>
              <a:rPr lang="en-US" sz="2979" dirty="0"/>
              <a:t>	He loans $48,000 to his son with a 10-month promissory note.</a:t>
            </a:r>
          </a:p>
          <a:p>
            <a:pPr marL="423626" indent="-243230">
              <a:lnSpc>
                <a:spcPct val="90000"/>
              </a:lnSpc>
              <a:spcBef>
                <a:spcPts val="367"/>
              </a:spcBef>
              <a:buClr>
                <a:srgbClr val="333333"/>
              </a:buClr>
              <a:buSzPct val="91666"/>
              <a:buFont typeface="Arial" panose="020B0604020202020204" pitchFamily="34" charset="0"/>
              <a:buChar char="•"/>
              <a:tabLst>
                <a:tab pos="423626" algn="l"/>
              </a:tabLst>
            </a:pPr>
            <a:r>
              <a:rPr lang="en-US" sz="2979" dirty="0"/>
              <a:t>His </a:t>
            </a:r>
            <a:r>
              <a:rPr lang="en-US" sz="2979" dirty="0" err="1"/>
              <a:t>stateʼs</a:t>
            </a:r>
            <a:r>
              <a:rPr lang="en-US" sz="2979" dirty="0"/>
              <a:t> penalty divisor is $5,000, so Medicaid applies a 10-month penalty.</a:t>
            </a:r>
          </a:p>
          <a:p>
            <a:pPr marL="421599" marR="5405" indent="-243230">
              <a:lnSpc>
                <a:spcPct val="90000"/>
              </a:lnSpc>
              <a:spcBef>
                <a:spcPts val="1037"/>
              </a:spcBef>
              <a:buSzPct val="91666"/>
              <a:buFont typeface="Arial" panose="020B0604020202020204" pitchFamily="34" charset="0"/>
              <a:buChar char="•"/>
              <a:tabLst>
                <a:tab pos="421599" algn="l"/>
                <a:tab pos="422951" algn="l"/>
              </a:tabLst>
            </a:pPr>
            <a:r>
              <a:rPr lang="en-US" sz="2979" dirty="0"/>
              <a:t>	The note payments cover care costs during the penalty period.</a:t>
            </a: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nchor="ctr">
            <a:spAutoFit/>
          </a:bodyPr>
          <a:lstStyle>
            <a:defPPr>
              <a:defRPr kern="0"/>
            </a:defPPr>
            <a:lvl1pPr>
              <a:defRPr sz="1300" b="0" i="0">
                <a:solidFill>
                  <a:schemeClr val="tx1"/>
                </a:solidFill>
                <a:latin typeface="Microsoft Sans Serif"/>
                <a:cs typeface="Microsoft Sans Serif"/>
              </a:defRPr>
            </a:lvl1pPr>
          </a:lstStyle>
          <a:p>
            <a:pPr marL="116205" algn="r">
              <a:lnSpc>
                <a:spcPts val="1455"/>
              </a:lnSpc>
              <a:spcAft>
                <a:spcPts val="638"/>
              </a:spcAft>
            </a:pPr>
            <a:fld id="{81D60167-4931-47E6-BA6A-407CBD079E47}" type="slidenum">
              <a:rPr lang="en-US" spc="-50" smtClean="0"/>
              <a:pPr marL="116205" algn="r">
                <a:lnSpc>
                  <a:spcPts val="1455"/>
                </a:lnSpc>
                <a:spcAft>
                  <a:spcPts val="638"/>
                </a:spcAft>
              </a:pPr>
              <a:t>50</a:t>
            </a:fld>
            <a:endParaRPr lang="en-US" sz="1277" spc="-27">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51</a:t>
            </a:fld>
            <a:endParaRPr spc="-27" dirty="0"/>
          </a:p>
        </p:txBody>
      </p:sp>
      <p:sp>
        <p:nvSpPr>
          <p:cNvPr id="2" name="object 2"/>
          <p:cNvSpPr txBox="1">
            <a:spLocks noGrp="1"/>
          </p:cNvSpPr>
          <p:nvPr>
            <p:ph type="title"/>
          </p:nvPr>
        </p:nvSpPr>
        <p:spPr>
          <a:xfrm>
            <a:off x="1026446" y="683605"/>
            <a:ext cx="8587702" cy="764476"/>
          </a:xfrm>
          <a:prstGeom prst="rect">
            <a:avLst/>
          </a:prstGeom>
        </p:spPr>
        <p:txBody>
          <a:bodyPr vert="horz" wrap="square" lIns="0" tIns="199997" rIns="0" bIns="0" rtlCol="0" anchor="ctr">
            <a:spAutoFit/>
          </a:bodyPr>
          <a:lstStyle/>
          <a:p>
            <a:pPr marL="13513" marR="5405">
              <a:lnSpc>
                <a:spcPct val="79600"/>
              </a:lnSpc>
              <a:spcBef>
                <a:spcPts val="1575"/>
              </a:spcBef>
            </a:pPr>
            <a:r>
              <a:rPr dirty="0"/>
              <a:t>Medicaid</a:t>
            </a:r>
            <a:r>
              <a:rPr spc="-488" dirty="0"/>
              <a:t> </a:t>
            </a:r>
            <a:r>
              <a:rPr spc="-170" dirty="0"/>
              <a:t>Rules</a:t>
            </a:r>
            <a:r>
              <a:rPr spc="-488" dirty="0"/>
              <a:t> </a:t>
            </a:r>
            <a:r>
              <a:rPr spc="170" dirty="0"/>
              <a:t>for </a:t>
            </a:r>
            <a:r>
              <a:rPr dirty="0"/>
              <a:t>Promissory</a:t>
            </a:r>
            <a:r>
              <a:rPr spc="-505" dirty="0"/>
              <a:t> </a:t>
            </a:r>
            <a:r>
              <a:rPr spc="-11" dirty="0"/>
              <a:t>Notes</a:t>
            </a:r>
          </a:p>
        </p:txBody>
      </p:sp>
      <p:sp>
        <p:nvSpPr>
          <p:cNvPr id="3" name="object 3"/>
          <p:cNvSpPr txBox="1"/>
          <p:nvPr/>
        </p:nvSpPr>
        <p:spPr>
          <a:xfrm>
            <a:off x="1204152" y="1711689"/>
            <a:ext cx="8587702" cy="594213"/>
          </a:xfrm>
          <a:prstGeom prst="rect">
            <a:avLst/>
          </a:prstGeom>
        </p:spPr>
        <p:txBody>
          <a:bodyPr vert="horz" wrap="square" lIns="0" tIns="12838" rIns="0" bIns="0" rtlCol="0">
            <a:spAutoFit/>
          </a:bodyPr>
          <a:lstStyle/>
          <a:p>
            <a:pPr marL="13513">
              <a:spcBef>
                <a:spcPts val="101"/>
              </a:spcBef>
            </a:pPr>
            <a:r>
              <a:rPr sz="3777" spc="-96" dirty="0">
                <a:latin typeface="Microsoft Sans Serif"/>
                <a:cs typeface="Microsoft Sans Serif"/>
              </a:rPr>
              <a:t>How</a:t>
            </a:r>
            <a:r>
              <a:rPr sz="3777" spc="-160" dirty="0">
                <a:latin typeface="Microsoft Sans Serif"/>
                <a:cs typeface="Microsoft Sans Serif"/>
              </a:rPr>
              <a:t> </a:t>
            </a:r>
            <a:r>
              <a:rPr sz="3777" dirty="0">
                <a:latin typeface="Microsoft Sans Serif"/>
                <a:cs typeface="Microsoft Sans Serif"/>
              </a:rPr>
              <a:t>to</a:t>
            </a:r>
            <a:r>
              <a:rPr sz="3777" spc="-154" dirty="0">
                <a:latin typeface="Microsoft Sans Serif"/>
                <a:cs typeface="Microsoft Sans Serif"/>
              </a:rPr>
              <a:t> </a:t>
            </a:r>
            <a:r>
              <a:rPr sz="3777" spc="-80" dirty="0">
                <a:latin typeface="Microsoft Sans Serif"/>
                <a:cs typeface="Microsoft Sans Serif"/>
              </a:rPr>
              <a:t>Avoid</a:t>
            </a:r>
            <a:r>
              <a:rPr sz="3777" spc="-154" dirty="0">
                <a:latin typeface="Microsoft Sans Serif"/>
                <a:cs typeface="Microsoft Sans Serif"/>
              </a:rPr>
              <a:t> </a:t>
            </a:r>
            <a:r>
              <a:rPr sz="3777" spc="-197" dirty="0">
                <a:latin typeface="Microsoft Sans Serif"/>
                <a:cs typeface="Microsoft Sans Serif"/>
              </a:rPr>
              <a:t>a</a:t>
            </a:r>
            <a:r>
              <a:rPr sz="3777" spc="-154" dirty="0">
                <a:latin typeface="Microsoft Sans Serif"/>
                <a:cs typeface="Microsoft Sans Serif"/>
              </a:rPr>
              <a:t> </a:t>
            </a:r>
            <a:r>
              <a:rPr sz="3777" spc="-37" dirty="0">
                <a:latin typeface="Microsoft Sans Serif"/>
                <a:cs typeface="Microsoft Sans Serif"/>
              </a:rPr>
              <a:t>Medicaid</a:t>
            </a:r>
            <a:r>
              <a:rPr sz="3777" spc="-154" dirty="0">
                <a:latin typeface="Microsoft Sans Serif"/>
                <a:cs typeface="Microsoft Sans Serif"/>
              </a:rPr>
              <a:t> </a:t>
            </a:r>
            <a:r>
              <a:rPr sz="3777" spc="-69" dirty="0">
                <a:latin typeface="Microsoft Sans Serif"/>
                <a:cs typeface="Microsoft Sans Serif"/>
              </a:rPr>
              <a:t>Transfer</a:t>
            </a:r>
            <a:r>
              <a:rPr sz="3777" spc="-154" dirty="0">
                <a:latin typeface="Microsoft Sans Serif"/>
                <a:cs typeface="Microsoft Sans Serif"/>
              </a:rPr>
              <a:t> </a:t>
            </a:r>
            <a:r>
              <a:rPr sz="3777" spc="-11" dirty="0">
                <a:latin typeface="Microsoft Sans Serif"/>
                <a:cs typeface="Microsoft Sans Serif"/>
              </a:rPr>
              <a:t>Penalty</a:t>
            </a:r>
            <a:endParaRPr sz="3777" dirty="0">
              <a:latin typeface="Microsoft Sans Serif"/>
              <a:cs typeface="Microsoft Sans Serif"/>
            </a:endParaRPr>
          </a:p>
        </p:txBody>
      </p:sp>
      <p:sp>
        <p:nvSpPr>
          <p:cNvPr id="4" name="object 4"/>
          <p:cNvSpPr txBox="1"/>
          <p:nvPr/>
        </p:nvSpPr>
        <p:spPr>
          <a:xfrm>
            <a:off x="741406" y="2569510"/>
            <a:ext cx="4921460" cy="3339878"/>
          </a:xfrm>
          <a:prstGeom prst="rect">
            <a:avLst/>
          </a:prstGeom>
        </p:spPr>
        <p:txBody>
          <a:bodyPr vert="horz" wrap="square" lIns="0" tIns="107431" rIns="0" bIns="0" rtlCol="0">
            <a:spAutoFit/>
          </a:bodyPr>
          <a:lstStyle/>
          <a:p>
            <a:pPr marL="13513" marR="262824">
              <a:lnSpc>
                <a:spcPct val="76400"/>
              </a:lnSpc>
              <a:spcBef>
                <a:spcPts val="846"/>
              </a:spcBef>
            </a:pPr>
            <a:r>
              <a:rPr sz="2554" b="1" dirty="0">
                <a:latin typeface="Microsoft Sans Serif"/>
                <a:cs typeface="Microsoft Sans Serif"/>
              </a:rPr>
              <a:t>To Avoid Being Counted as a Transfer for Less Than Fair Market Value</a:t>
            </a:r>
            <a:r>
              <a:rPr sz="2341" b="1" dirty="0">
                <a:latin typeface="Microsoft Sans Serif"/>
                <a:cs typeface="Microsoft Sans Serif"/>
              </a:rPr>
              <a:t>, </a:t>
            </a:r>
            <a:r>
              <a:rPr sz="2554" b="1" dirty="0">
                <a:latin typeface="Microsoft Sans Serif"/>
                <a:cs typeface="Microsoft Sans Serif"/>
              </a:rPr>
              <a:t>the Promissory Note Must</a:t>
            </a:r>
            <a:r>
              <a:rPr sz="2341" b="1" dirty="0">
                <a:latin typeface="Microsoft Sans Serif"/>
                <a:cs typeface="Microsoft Sans Serif"/>
              </a:rPr>
              <a:t>:</a:t>
            </a:r>
          </a:p>
          <a:p>
            <a:pPr marL="13513" marR="218231">
              <a:lnSpc>
                <a:spcPct val="76800"/>
              </a:lnSpc>
              <a:spcBef>
                <a:spcPts val="681"/>
              </a:spcBef>
            </a:pPr>
            <a:r>
              <a:rPr sz="2554" dirty="0">
                <a:latin typeface="Segoe UI Symbol"/>
                <a:cs typeface="Segoe UI Symbol"/>
              </a:rPr>
              <a:t>✔ </a:t>
            </a:r>
            <a:r>
              <a:rPr sz="2554" dirty="0">
                <a:latin typeface="Microsoft Sans Serif"/>
                <a:cs typeface="Microsoft Sans Serif"/>
              </a:rPr>
              <a:t>Be actuarially sound </a:t>
            </a:r>
            <a:r>
              <a:rPr sz="2128" dirty="0">
                <a:latin typeface="Times New Roman"/>
                <a:cs typeface="Times New Roman"/>
              </a:rPr>
              <a:t>→ </a:t>
            </a:r>
            <a:r>
              <a:rPr sz="2554" dirty="0">
                <a:latin typeface="Microsoft Sans Serif"/>
                <a:cs typeface="Microsoft Sans Serif"/>
              </a:rPr>
              <a:t>Must be repaid within the lender</a:t>
            </a:r>
            <a:r>
              <a:rPr sz="2341" dirty="0">
                <a:latin typeface="Microsoft Sans Serif"/>
                <a:cs typeface="Microsoft Sans Serif"/>
              </a:rPr>
              <a:t>ʼ</a:t>
            </a:r>
            <a:r>
              <a:rPr sz="2554" dirty="0">
                <a:latin typeface="Microsoft Sans Serif"/>
                <a:cs typeface="Microsoft Sans Serif"/>
              </a:rPr>
              <a:t>s life expectancy </a:t>
            </a:r>
            <a:r>
              <a:rPr sz="2341" dirty="0">
                <a:latin typeface="Microsoft Sans Serif"/>
                <a:cs typeface="Microsoft Sans Serif"/>
              </a:rPr>
              <a:t>(</a:t>
            </a:r>
            <a:r>
              <a:rPr sz="2554" dirty="0">
                <a:latin typeface="Microsoft Sans Serif"/>
                <a:cs typeface="Microsoft Sans Serif"/>
              </a:rPr>
              <a:t>per SSA tables</a:t>
            </a:r>
            <a:r>
              <a:rPr sz="2341" dirty="0">
                <a:latin typeface="Microsoft Sans Serif"/>
                <a:cs typeface="Microsoft Sans Serif"/>
              </a:rPr>
              <a:t>).</a:t>
            </a:r>
          </a:p>
          <a:p>
            <a:pPr marL="13513">
              <a:lnSpc>
                <a:spcPts val="2660"/>
              </a:lnSpc>
            </a:pPr>
            <a:r>
              <a:rPr sz="2554" dirty="0">
                <a:latin typeface="Segoe UI Symbol"/>
                <a:cs typeface="Segoe UI Symbol"/>
              </a:rPr>
              <a:t>✔ </a:t>
            </a:r>
            <a:r>
              <a:rPr sz="2554" dirty="0">
                <a:latin typeface="Microsoft Sans Serif"/>
                <a:cs typeface="Microsoft Sans Serif"/>
              </a:rPr>
              <a:t>Have equal monthly payments</a:t>
            </a:r>
          </a:p>
          <a:p>
            <a:pPr marL="13513">
              <a:lnSpc>
                <a:spcPts val="2687"/>
              </a:lnSpc>
            </a:pPr>
            <a:r>
              <a:rPr sz="2128" dirty="0">
                <a:latin typeface="Times New Roman"/>
                <a:cs typeface="Times New Roman"/>
              </a:rPr>
              <a:t>→ </a:t>
            </a:r>
            <a:r>
              <a:rPr sz="2554" dirty="0">
                <a:latin typeface="Microsoft Sans Serif"/>
                <a:cs typeface="Microsoft Sans Serif"/>
              </a:rPr>
              <a:t>No balloon or deferred</a:t>
            </a:r>
            <a:r>
              <a:rPr lang="en-US" sz="2554" dirty="0">
                <a:latin typeface="Microsoft Sans Serif"/>
                <a:cs typeface="Microsoft Sans Serif"/>
              </a:rPr>
              <a:t> payments allowed</a:t>
            </a:r>
            <a:r>
              <a:rPr lang="en-US" sz="2341" dirty="0">
                <a:latin typeface="Microsoft Sans Serif"/>
                <a:cs typeface="Microsoft Sans Serif"/>
              </a:rPr>
              <a:t>.</a:t>
            </a:r>
          </a:p>
        </p:txBody>
      </p:sp>
      <p:sp>
        <p:nvSpPr>
          <p:cNvPr id="5" name="object 5"/>
          <p:cNvSpPr txBox="1"/>
          <p:nvPr/>
        </p:nvSpPr>
        <p:spPr>
          <a:xfrm>
            <a:off x="6219308" y="2920683"/>
            <a:ext cx="4285068" cy="2225628"/>
          </a:xfrm>
          <a:prstGeom prst="rect">
            <a:avLst/>
          </a:prstGeom>
        </p:spPr>
        <p:txBody>
          <a:bodyPr vert="horz" wrap="square" lIns="0" tIns="18243" rIns="0" bIns="0" rtlCol="0">
            <a:spAutoFit/>
          </a:bodyPr>
          <a:lstStyle/>
          <a:p>
            <a:pPr marL="13513" marR="291876" algn="just">
              <a:lnSpc>
                <a:spcPct val="77300"/>
              </a:lnSpc>
              <a:spcBef>
                <a:spcPts val="638"/>
              </a:spcBef>
            </a:pPr>
            <a:r>
              <a:rPr sz="2554" spc="612" dirty="0">
                <a:latin typeface="Segoe UI Symbol"/>
                <a:cs typeface="Segoe UI Symbol"/>
              </a:rPr>
              <a:t>✔</a:t>
            </a:r>
            <a:r>
              <a:rPr sz="2554" spc="-11" dirty="0">
                <a:latin typeface="Segoe UI Symbol"/>
                <a:cs typeface="Segoe UI Symbol"/>
              </a:rPr>
              <a:t> </a:t>
            </a:r>
            <a:r>
              <a:rPr sz="2554" spc="-90" dirty="0">
                <a:latin typeface="Microsoft Sans Serif"/>
                <a:cs typeface="Microsoft Sans Serif"/>
              </a:rPr>
              <a:t>Prohibit</a:t>
            </a:r>
            <a:r>
              <a:rPr sz="2554" spc="-74" dirty="0">
                <a:latin typeface="Microsoft Sans Serif"/>
                <a:cs typeface="Microsoft Sans Serif"/>
              </a:rPr>
              <a:t> </a:t>
            </a:r>
            <a:r>
              <a:rPr sz="2554" spc="-80" dirty="0">
                <a:latin typeface="Microsoft Sans Serif"/>
                <a:cs typeface="Microsoft Sans Serif"/>
              </a:rPr>
              <a:t>cancellation</a:t>
            </a:r>
            <a:r>
              <a:rPr sz="2554" spc="-90" dirty="0">
                <a:latin typeface="Microsoft Sans Serif"/>
                <a:cs typeface="Microsoft Sans Serif"/>
              </a:rPr>
              <a:t> </a:t>
            </a:r>
            <a:r>
              <a:rPr sz="2554" spc="-21" dirty="0">
                <a:latin typeface="Microsoft Sans Serif"/>
                <a:cs typeface="Microsoft Sans Serif"/>
              </a:rPr>
              <a:t>upon </a:t>
            </a:r>
            <a:r>
              <a:rPr sz="2554" spc="-85" dirty="0">
                <a:latin typeface="Microsoft Sans Serif"/>
                <a:cs typeface="Microsoft Sans Serif"/>
              </a:rPr>
              <a:t>death </a:t>
            </a:r>
            <a:r>
              <a:rPr sz="2128" dirty="0">
                <a:latin typeface="Times New Roman"/>
                <a:cs typeface="Times New Roman"/>
              </a:rPr>
              <a:t>→</a:t>
            </a:r>
            <a:r>
              <a:rPr sz="2128" spc="85" dirty="0">
                <a:latin typeface="Times New Roman"/>
                <a:cs typeface="Times New Roman"/>
              </a:rPr>
              <a:t> </a:t>
            </a:r>
            <a:r>
              <a:rPr sz="2554" dirty="0">
                <a:latin typeface="Microsoft Sans Serif"/>
                <a:cs typeface="Microsoft Sans Serif"/>
              </a:rPr>
              <a:t>If</a:t>
            </a:r>
            <a:r>
              <a:rPr sz="2554" spc="-59" dirty="0">
                <a:latin typeface="Microsoft Sans Serif"/>
                <a:cs typeface="Microsoft Sans Serif"/>
              </a:rPr>
              <a:t> </a:t>
            </a:r>
            <a:r>
              <a:rPr sz="2554" spc="-133" dirty="0">
                <a:latin typeface="Microsoft Sans Serif"/>
                <a:cs typeface="Microsoft Sans Serif"/>
              </a:rPr>
              <a:t>the</a:t>
            </a:r>
            <a:r>
              <a:rPr sz="2554" spc="-37" dirty="0">
                <a:latin typeface="Microsoft Sans Serif"/>
                <a:cs typeface="Microsoft Sans Serif"/>
              </a:rPr>
              <a:t> </a:t>
            </a:r>
            <a:r>
              <a:rPr sz="2554" spc="-128" dirty="0">
                <a:latin typeface="Microsoft Sans Serif"/>
                <a:cs typeface="Microsoft Sans Serif"/>
              </a:rPr>
              <a:t>applicant</a:t>
            </a:r>
            <a:r>
              <a:rPr sz="2554" spc="-43" dirty="0">
                <a:latin typeface="Microsoft Sans Serif"/>
                <a:cs typeface="Microsoft Sans Serif"/>
              </a:rPr>
              <a:t> </a:t>
            </a:r>
            <a:r>
              <a:rPr sz="2554" spc="-11" dirty="0">
                <a:latin typeface="Microsoft Sans Serif"/>
                <a:cs typeface="Microsoft Sans Serif"/>
              </a:rPr>
              <a:t>dies</a:t>
            </a:r>
            <a:r>
              <a:rPr sz="2341" spc="-11" dirty="0">
                <a:latin typeface="Microsoft Sans Serif"/>
                <a:cs typeface="Microsoft Sans Serif"/>
              </a:rPr>
              <a:t>, </a:t>
            </a:r>
            <a:r>
              <a:rPr sz="2554" spc="-165" dirty="0">
                <a:latin typeface="Microsoft Sans Serif"/>
                <a:cs typeface="Microsoft Sans Serif"/>
              </a:rPr>
              <a:t>payments</a:t>
            </a:r>
            <a:r>
              <a:rPr sz="2554" spc="-5" dirty="0">
                <a:latin typeface="Microsoft Sans Serif"/>
                <a:cs typeface="Microsoft Sans Serif"/>
              </a:rPr>
              <a:t> </a:t>
            </a:r>
            <a:r>
              <a:rPr sz="2554" spc="-176" dirty="0">
                <a:latin typeface="Microsoft Sans Serif"/>
                <a:cs typeface="Microsoft Sans Serif"/>
              </a:rPr>
              <a:t>must</a:t>
            </a:r>
            <a:r>
              <a:rPr sz="2554" spc="5" dirty="0">
                <a:latin typeface="Microsoft Sans Serif"/>
                <a:cs typeface="Microsoft Sans Serif"/>
              </a:rPr>
              <a:t> </a:t>
            </a:r>
            <a:r>
              <a:rPr sz="2554" spc="-128" dirty="0">
                <a:latin typeface="Microsoft Sans Serif"/>
                <a:cs typeface="Microsoft Sans Serif"/>
              </a:rPr>
              <a:t>continue</a:t>
            </a:r>
            <a:r>
              <a:rPr sz="2554" spc="-21" dirty="0">
                <a:latin typeface="Microsoft Sans Serif"/>
                <a:cs typeface="Microsoft Sans Serif"/>
              </a:rPr>
              <a:t> </a:t>
            </a:r>
            <a:r>
              <a:rPr sz="2554" spc="-90" dirty="0">
                <a:latin typeface="Microsoft Sans Serif"/>
                <a:cs typeface="Microsoft Sans Serif"/>
              </a:rPr>
              <a:t>to</a:t>
            </a:r>
            <a:r>
              <a:rPr sz="2554" spc="-5" dirty="0">
                <a:latin typeface="Microsoft Sans Serif"/>
                <a:cs typeface="Microsoft Sans Serif"/>
              </a:rPr>
              <a:t> </a:t>
            </a:r>
            <a:r>
              <a:rPr sz="2554" spc="-80" dirty="0">
                <a:latin typeface="Microsoft Sans Serif"/>
                <a:cs typeface="Microsoft Sans Serif"/>
              </a:rPr>
              <a:t>the </a:t>
            </a:r>
            <a:r>
              <a:rPr sz="2554" spc="-11" dirty="0">
                <a:latin typeface="Microsoft Sans Serif"/>
                <a:cs typeface="Microsoft Sans Serif"/>
              </a:rPr>
              <a:t>estate</a:t>
            </a:r>
            <a:r>
              <a:rPr sz="2341" spc="-11" dirty="0">
                <a:latin typeface="Microsoft Sans Serif"/>
                <a:cs typeface="Microsoft Sans Serif"/>
              </a:rPr>
              <a:t>.</a:t>
            </a:r>
            <a:endParaRPr sz="2341" dirty="0">
              <a:latin typeface="Microsoft Sans Serif"/>
              <a:cs typeface="Microsoft Sans Serif"/>
            </a:endParaRPr>
          </a:p>
          <a:p>
            <a:pPr marL="13513" marR="5405">
              <a:lnSpc>
                <a:spcPct val="78100"/>
              </a:lnSpc>
              <a:spcBef>
                <a:spcPts val="559"/>
              </a:spcBef>
            </a:pPr>
            <a:r>
              <a:rPr sz="2554" spc="612" dirty="0">
                <a:latin typeface="Segoe UI Symbol"/>
                <a:cs typeface="Segoe UI Symbol"/>
              </a:rPr>
              <a:t>✔</a:t>
            </a:r>
            <a:r>
              <a:rPr sz="2554" spc="-69" dirty="0">
                <a:latin typeface="Segoe UI Symbol"/>
                <a:cs typeface="Segoe UI Symbol"/>
              </a:rPr>
              <a:t> </a:t>
            </a:r>
            <a:r>
              <a:rPr sz="2554" spc="-250" dirty="0">
                <a:latin typeface="Microsoft Sans Serif"/>
                <a:cs typeface="Microsoft Sans Serif"/>
              </a:rPr>
              <a:t>Be</a:t>
            </a:r>
            <a:r>
              <a:rPr sz="2554" spc="-48" dirty="0">
                <a:latin typeface="Microsoft Sans Serif"/>
                <a:cs typeface="Microsoft Sans Serif"/>
              </a:rPr>
              <a:t> </a:t>
            </a:r>
            <a:r>
              <a:rPr sz="2554" spc="-80" dirty="0">
                <a:latin typeface="Microsoft Sans Serif"/>
                <a:cs typeface="Microsoft Sans Serif"/>
              </a:rPr>
              <a:t>irrevocable</a:t>
            </a:r>
            <a:r>
              <a:rPr sz="2554" spc="-149" dirty="0">
                <a:latin typeface="Microsoft Sans Serif"/>
                <a:cs typeface="Microsoft Sans Serif"/>
              </a:rPr>
              <a:t> </a:t>
            </a:r>
            <a:r>
              <a:rPr sz="2341" spc="-133" dirty="0">
                <a:latin typeface="Microsoft Sans Serif"/>
                <a:cs typeface="Microsoft Sans Serif"/>
              </a:rPr>
              <a:t>&amp;</a:t>
            </a:r>
            <a:r>
              <a:rPr sz="2341" spc="-85" dirty="0">
                <a:latin typeface="Microsoft Sans Serif"/>
                <a:cs typeface="Microsoft Sans Serif"/>
              </a:rPr>
              <a:t> </a:t>
            </a:r>
            <a:r>
              <a:rPr sz="2554" spc="-21" dirty="0">
                <a:latin typeface="Microsoft Sans Serif"/>
                <a:cs typeface="Microsoft Sans Serif"/>
              </a:rPr>
              <a:t>non</a:t>
            </a:r>
            <a:r>
              <a:rPr sz="2341" spc="-21" dirty="0">
                <a:latin typeface="Microsoft Sans Serif"/>
                <a:cs typeface="Microsoft Sans Serif"/>
              </a:rPr>
              <a:t>- </a:t>
            </a:r>
            <a:r>
              <a:rPr sz="2554" spc="-106" dirty="0">
                <a:latin typeface="Microsoft Sans Serif"/>
                <a:cs typeface="Microsoft Sans Serif"/>
              </a:rPr>
              <a:t>assignable</a:t>
            </a:r>
            <a:r>
              <a:rPr sz="2554" spc="-37" dirty="0">
                <a:latin typeface="Microsoft Sans Serif"/>
                <a:cs typeface="Microsoft Sans Serif"/>
              </a:rPr>
              <a:t> </a:t>
            </a:r>
            <a:r>
              <a:rPr sz="2128" dirty="0">
                <a:latin typeface="Times New Roman"/>
                <a:cs typeface="Times New Roman"/>
              </a:rPr>
              <a:t>→</a:t>
            </a:r>
            <a:r>
              <a:rPr sz="2128" spc="117" dirty="0">
                <a:latin typeface="Times New Roman"/>
                <a:cs typeface="Times New Roman"/>
              </a:rPr>
              <a:t> </a:t>
            </a:r>
            <a:r>
              <a:rPr sz="2554" spc="-181" dirty="0">
                <a:latin typeface="Microsoft Sans Serif"/>
                <a:cs typeface="Microsoft Sans Serif"/>
              </a:rPr>
              <a:t>The</a:t>
            </a:r>
            <a:r>
              <a:rPr sz="2554" spc="-37" dirty="0">
                <a:latin typeface="Microsoft Sans Serif"/>
                <a:cs typeface="Microsoft Sans Serif"/>
              </a:rPr>
              <a:t> </a:t>
            </a:r>
            <a:r>
              <a:rPr sz="2554" spc="-133" dirty="0">
                <a:latin typeface="Microsoft Sans Serif"/>
                <a:cs typeface="Microsoft Sans Serif"/>
              </a:rPr>
              <a:t>lender</a:t>
            </a:r>
            <a:r>
              <a:rPr sz="2554" spc="-32" dirty="0">
                <a:latin typeface="Microsoft Sans Serif"/>
                <a:cs typeface="Microsoft Sans Serif"/>
              </a:rPr>
              <a:t> </a:t>
            </a:r>
            <a:r>
              <a:rPr sz="2554" spc="-53" dirty="0">
                <a:latin typeface="Microsoft Sans Serif"/>
                <a:cs typeface="Microsoft Sans Serif"/>
              </a:rPr>
              <a:t>cannot </a:t>
            </a:r>
            <a:r>
              <a:rPr sz="2554" spc="-69" dirty="0">
                <a:latin typeface="Microsoft Sans Serif"/>
                <a:cs typeface="Microsoft Sans Serif"/>
              </a:rPr>
              <a:t>sell</a:t>
            </a:r>
            <a:r>
              <a:rPr sz="2554" spc="-165" dirty="0">
                <a:latin typeface="Microsoft Sans Serif"/>
                <a:cs typeface="Microsoft Sans Serif"/>
              </a:rPr>
              <a:t> </a:t>
            </a:r>
            <a:r>
              <a:rPr sz="2554" spc="-53" dirty="0">
                <a:latin typeface="Microsoft Sans Serif"/>
                <a:cs typeface="Microsoft Sans Serif"/>
              </a:rPr>
              <a:t>or</a:t>
            </a:r>
            <a:r>
              <a:rPr sz="2554" spc="-160" dirty="0">
                <a:latin typeface="Microsoft Sans Serif"/>
                <a:cs typeface="Microsoft Sans Serif"/>
              </a:rPr>
              <a:t> </a:t>
            </a:r>
            <a:r>
              <a:rPr sz="2554" spc="-43" dirty="0">
                <a:latin typeface="Microsoft Sans Serif"/>
                <a:cs typeface="Microsoft Sans Serif"/>
              </a:rPr>
              <a:t>transfer</a:t>
            </a:r>
            <a:r>
              <a:rPr sz="2554" spc="-59" dirty="0">
                <a:latin typeface="Microsoft Sans Serif"/>
                <a:cs typeface="Microsoft Sans Serif"/>
              </a:rPr>
              <a:t> </a:t>
            </a:r>
            <a:r>
              <a:rPr sz="2554" spc="-121" dirty="0">
                <a:latin typeface="Microsoft Sans Serif"/>
                <a:cs typeface="Microsoft Sans Serif"/>
              </a:rPr>
              <a:t>the</a:t>
            </a:r>
            <a:r>
              <a:rPr sz="2554" spc="-64" dirty="0">
                <a:latin typeface="Microsoft Sans Serif"/>
                <a:cs typeface="Microsoft Sans Serif"/>
              </a:rPr>
              <a:t> </a:t>
            </a:r>
            <a:r>
              <a:rPr sz="2554" spc="-21" dirty="0">
                <a:latin typeface="Microsoft Sans Serif"/>
                <a:cs typeface="Microsoft Sans Serif"/>
              </a:rPr>
              <a:t>note</a:t>
            </a:r>
            <a:r>
              <a:rPr sz="2341" spc="-2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3114" y="776130"/>
            <a:ext cx="5011567" cy="1572378"/>
          </a:xfrm>
          <a:prstGeom prst="rect">
            <a:avLst/>
          </a:prstGeom>
        </p:spPr>
        <p:txBody>
          <a:bodyPr vert="horz" wrap="square" lIns="0" tIns="16216" rIns="0" bIns="0" rtlCol="0" anchor="ctr">
            <a:spAutoFit/>
          </a:bodyPr>
          <a:lstStyle/>
          <a:p>
            <a:pPr marL="13513">
              <a:lnSpc>
                <a:spcPts val="3394"/>
              </a:lnSpc>
              <a:spcBef>
                <a:spcPts val="128"/>
              </a:spcBef>
            </a:pPr>
            <a:r>
              <a:rPr spc="-197" dirty="0"/>
              <a:t>Example </a:t>
            </a:r>
            <a:r>
              <a:rPr spc="415" dirty="0"/>
              <a:t>–</a:t>
            </a:r>
            <a:endParaRPr dirty="0">
              <a:latin typeface="Segoe UI Symbol"/>
              <a:cs typeface="Segoe UI Symbol"/>
            </a:endParaRPr>
          </a:p>
          <a:p>
            <a:pPr marL="13513" marR="533756">
              <a:lnSpc>
                <a:spcPct val="77100"/>
              </a:lnSpc>
              <a:spcBef>
                <a:spcPts val="435"/>
              </a:spcBef>
            </a:pPr>
            <a:r>
              <a:rPr spc="-133" dirty="0"/>
              <a:t>Compliant</a:t>
            </a:r>
            <a:r>
              <a:rPr spc="-154" dirty="0"/>
              <a:t> </a:t>
            </a:r>
            <a:r>
              <a:rPr spc="-21" dirty="0"/>
              <a:t>vs.</a:t>
            </a:r>
            <a:r>
              <a:rPr spc="-176" dirty="0"/>
              <a:t> </a:t>
            </a:r>
            <a:r>
              <a:rPr spc="-21" dirty="0"/>
              <a:t>Non- </a:t>
            </a:r>
            <a:r>
              <a:rPr spc="-133" dirty="0"/>
              <a:t>Compliant </a:t>
            </a:r>
            <a:r>
              <a:rPr spc="-11" dirty="0"/>
              <a:t>Notes:</a:t>
            </a:r>
            <a:endParaRPr dirty="0"/>
          </a:p>
        </p:txBody>
      </p:sp>
      <p:sp>
        <p:nvSpPr>
          <p:cNvPr id="3" name="object 3"/>
          <p:cNvSpPr txBox="1"/>
          <p:nvPr/>
        </p:nvSpPr>
        <p:spPr>
          <a:xfrm>
            <a:off x="979172" y="2421357"/>
            <a:ext cx="4864788" cy="3385682"/>
          </a:xfrm>
          <a:prstGeom prst="rect">
            <a:avLst/>
          </a:prstGeom>
        </p:spPr>
        <p:txBody>
          <a:bodyPr vert="horz" wrap="square" lIns="0" tIns="12838" rIns="0" bIns="0" rtlCol="0">
            <a:spAutoFit/>
          </a:bodyPr>
          <a:lstStyle/>
          <a:p>
            <a:pPr marL="13513">
              <a:lnSpc>
                <a:spcPts val="3426"/>
              </a:lnSpc>
              <a:spcBef>
                <a:spcPts val="101"/>
              </a:spcBef>
            </a:pPr>
            <a:r>
              <a:rPr lang="en-US" sz="3405" spc="-133" dirty="0"/>
              <a:t>Compliant</a:t>
            </a:r>
            <a:r>
              <a:rPr lang="en-US" sz="3405" spc="-192" dirty="0"/>
              <a:t> </a:t>
            </a:r>
            <a:r>
              <a:rPr lang="en-US" sz="3405" spc="-43" dirty="0"/>
              <a:t>Note</a:t>
            </a:r>
            <a:r>
              <a:rPr lang="en-US" sz="2979" spc="-43" dirty="0"/>
              <a:t>: </a:t>
            </a:r>
            <a:r>
              <a:rPr sz="3245" dirty="0">
                <a:latin typeface="Microsoft Sans Serif"/>
                <a:cs typeface="Microsoft Sans Serif"/>
              </a:rPr>
              <a:t>$</a:t>
            </a:r>
            <a:r>
              <a:rPr sz="2926" dirty="0">
                <a:latin typeface="Microsoft Sans Serif"/>
                <a:cs typeface="Microsoft Sans Serif"/>
              </a:rPr>
              <a:t>60,000</a:t>
            </a:r>
            <a:r>
              <a:rPr lang="en-US" sz="2926" spc="5" dirty="0">
                <a:latin typeface="Microsoft Sans Serif"/>
                <a:cs typeface="Microsoft Sans Serif"/>
              </a:rPr>
              <a:t> </a:t>
            </a:r>
            <a:r>
              <a:rPr sz="3245" spc="-197" dirty="0">
                <a:latin typeface="Microsoft Sans Serif"/>
                <a:cs typeface="Microsoft Sans Serif"/>
              </a:rPr>
              <a:t>loaned</a:t>
            </a:r>
            <a:r>
              <a:rPr sz="2926" spc="-197" dirty="0">
                <a:latin typeface="Microsoft Sans Serif"/>
                <a:cs typeface="Microsoft Sans Serif"/>
              </a:rPr>
              <a:t>,</a:t>
            </a:r>
            <a:r>
              <a:rPr sz="2926" dirty="0">
                <a:latin typeface="Microsoft Sans Serif"/>
                <a:cs typeface="Microsoft Sans Serif"/>
              </a:rPr>
              <a:t> </a:t>
            </a:r>
            <a:r>
              <a:rPr sz="3245" spc="-21" dirty="0">
                <a:latin typeface="Microsoft Sans Serif"/>
                <a:cs typeface="Microsoft Sans Serif"/>
              </a:rPr>
              <a:t>paid</a:t>
            </a:r>
            <a:r>
              <a:rPr lang="en-US" sz="3245" dirty="0">
                <a:latin typeface="Microsoft Sans Serif"/>
                <a:cs typeface="Microsoft Sans Serif"/>
              </a:rPr>
              <a:t> </a:t>
            </a:r>
            <a:r>
              <a:rPr sz="3245" spc="-186" dirty="0">
                <a:latin typeface="Microsoft Sans Serif"/>
                <a:cs typeface="Microsoft Sans Serif"/>
              </a:rPr>
              <a:t>back</a:t>
            </a:r>
            <a:r>
              <a:rPr sz="3245" spc="-85" dirty="0">
                <a:latin typeface="Microsoft Sans Serif"/>
                <a:cs typeface="Microsoft Sans Serif"/>
              </a:rPr>
              <a:t> </a:t>
            </a:r>
            <a:r>
              <a:rPr sz="3245" spc="-202" dirty="0">
                <a:latin typeface="Microsoft Sans Serif"/>
                <a:cs typeface="Microsoft Sans Serif"/>
              </a:rPr>
              <a:t>over</a:t>
            </a:r>
            <a:r>
              <a:rPr sz="3245" spc="-80" dirty="0">
                <a:latin typeface="Microsoft Sans Serif"/>
                <a:cs typeface="Microsoft Sans Serif"/>
              </a:rPr>
              <a:t> </a:t>
            </a:r>
            <a:r>
              <a:rPr sz="2926" spc="-270" dirty="0">
                <a:latin typeface="Microsoft Sans Serif"/>
                <a:cs typeface="Microsoft Sans Serif"/>
              </a:rPr>
              <a:t>12</a:t>
            </a:r>
            <a:r>
              <a:rPr sz="2926" dirty="0">
                <a:latin typeface="Microsoft Sans Serif"/>
                <a:cs typeface="Microsoft Sans Serif"/>
              </a:rPr>
              <a:t> </a:t>
            </a:r>
            <a:r>
              <a:rPr sz="3245" spc="-229" dirty="0">
                <a:latin typeface="Microsoft Sans Serif"/>
                <a:cs typeface="Microsoft Sans Serif"/>
              </a:rPr>
              <a:t>months</a:t>
            </a:r>
            <a:r>
              <a:rPr sz="3245" spc="-85" dirty="0">
                <a:latin typeface="Microsoft Sans Serif"/>
                <a:cs typeface="Microsoft Sans Serif"/>
              </a:rPr>
              <a:t> </a:t>
            </a:r>
            <a:r>
              <a:rPr sz="3245" spc="-59" dirty="0">
                <a:latin typeface="Microsoft Sans Serif"/>
                <a:cs typeface="Microsoft Sans Serif"/>
              </a:rPr>
              <a:t>at</a:t>
            </a:r>
            <a:r>
              <a:rPr lang="en-US" sz="3245" dirty="0">
                <a:latin typeface="Microsoft Sans Serif"/>
                <a:cs typeface="Microsoft Sans Serif"/>
              </a:rPr>
              <a:t> </a:t>
            </a:r>
            <a:r>
              <a:rPr sz="3245" spc="-11" dirty="0">
                <a:latin typeface="Microsoft Sans Serif"/>
                <a:cs typeface="Microsoft Sans Serif"/>
              </a:rPr>
              <a:t>$</a:t>
            </a:r>
            <a:r>
              <a:rPr sz="2926" spc="-11" dirty="0">
                <a:latin typeface="Microsoft Sans Serif"/>
                <a:cs typeface="Microsoft Sans Serif"/>
              </a:rPr>
              <a:t>5,000/</a:t>
            </a:r>
            <a:r>
              <a:rPr sz="3245" spc="-11" dirty="0">
                <a:latin typeface="Microsoft Sans Serif"/>
                <a:cs typeface="Microsoft Sans Serif"/>
              </a:rPr>
              <a:t>month</a:t>
            </a:r>
            <a:r>
              <a:rPr sz="2926" spc="-11" dirty="0">
                <a:latin typeface="Microsoft Sans Serif"/>
                <a:cs typeface="Microsoft Sans Serif"/>
              </a:rPr>
              <a:t>.</a:t>
            </a:r>
            <a:endParaRPr lang="en-US" sz="2926" spc="-11" dirty="0">
              <a:latin typeface="Microsoft Sans Serif"/>
              <a:cs typeface="Microsoft Sans Serif"/>
            </a:endParaRPr>
          </a:p>
          <a:p>
            <a:pPr marL="13513">
              <a:lnSpc>
                <a:spcPts val="3298"/>
              </a:lnSpc>
            </a:pPr>
            <a:endParaRPr sz="2926" dirty="0">
              <a:latin typeface="Microsoft Sans Serif"/>
              <a:cs typeface="Microsoft Sans Serif"/>
            </a:endParaRPr>
          </a:p>
          <a:p>
            <a:pPr marL="13513">
              <a:lnSpc>
                <a:spcPts val="3240"/>
              </a:lnSpc>
            </a:pPr>
            <a:r>
              <a:rPr sz="3192" spc="-80" dirty="0">
                <a:latin typeface="Microsoft Sans Serif"/>
                <a:cs typeface="Microsoft Sans Serif"/>
              </a:rPr>
              <a:t>Non</a:t>
            </a:r>
            <a:r>
              <a:rPr sz="2926" spc="-80" dirty="0">
                <a:latin typeface="Microsoft Sans Serif"/>
                <a:cs typeface="Microsoft Sans Serif"/>
              </a:rPr>
              <a:t>-</a:t>
            </a:r>
            <a:r>
              <a:rPr sz="3192" spc="-11" dirty="0">
                <a:latin typeface="Microsoft Sans Serif"/>
                <a:cs typeface="Microsoft Sans Serif"/>
              </a:rPr>
              <a:t>Compliant</a:t>
            </a:r>
            <a:r>
              <a:rPr lang="en-US" sz="3192" dirty="0">
                <a:latin typeface="Microsoft Sans Serif"/>
                <a:cs typeface="Microsoft Sans Serif"/>
              </a:rPr>
              <a:t> </a:t>
            </a:r>
            <a:r>
              <a:rPr sz="3192" spc="-85" dirty="0">
                <a:latin typeface="Microsoft Sans Serif"/>
                <a:cs typeface="Microsoft Sans Serif"/>
              </a:rPr>
              <a:t>Note</a:t>
            </a:r>
            <a:r>
              <a:rPr sz="2926" spc="-85" dirty="0">
                <a:latin typeface="Microsoft Sans Serif"/>
                <a:cs typeface="Microsoft Sans Serif"/>
              </a:rPr>
              <a:t>:</a:t>
            </a:r>
            <a:r>
              <a:rPr sz="2926" spc="-64" dirty="0">
                <a:latin typeface="Microsoft Sans Serif"/>
                <a:cs typeface="Microsoft Sans Serif"/>
              </a:rPr>
              <a:t> </a:t>
            </a:r>
            <a:r>
              <a:rPr sz="3245" dirty="0">
                <a:latin typeface="Microsoft Sans Serif"/>
                <a:cs typeface="Microsoft Sans Serif"/>
              </a:rPr>
              <a:t>$</a:t>
            </a:r>
            <a:r>
              <a:rPr sz="2926" dirty="0">
                <a:latin typeface="Microsoft Sans Serif"/>
                <a:cs typeface="Microsoft Sans Serif"/>
              </a:rPr>
              <a:t>60,000</a:t>
            </a:r>
            <a:r>
              <a:rPr sz="2926" spc="-59" dirty="0">
                <a:latin typeface="Microsoft Sans Serif"/>
                <a:cs typeface="Microsoft Sans Serif"/>
              </a:rPr>
              <a:t> </a:t>
            </a:r>
            <a:r>
              <a:rPr sz="3245" spc="-85" dirty="0">
                <a:latin typeface="Microsoft Sans Serif"/>
                <a:cs typeface="Microsoft Sans Serif"/>
              </a:rPr>
              <a:t>loaned</a:t>
            </a:r>
            <a:r>
              <a:rPr sz="2926" spc="-85" dirty="0">
                <a:latin typeface="Microsoft Sans Serif"/>
                <a:cs typeface="Microsoft Sans Serif"/>
              </a:rPr>
              <a:t>,</a:t>
            </a:r>
            <a:r>
              <a:rPr lang="en-US" sz="2926" dirty="0">
                <a:latin typeface="Microsoft Sans Serif"/>
                <a:cs typeface="Microsoft Sans Serif"/>
              </a:rPr>
              <a:t> </a:t>
            </a:r>
            <a:r>
              <a:rPr sz="3245" spc="-186" dirty="0">
                <a:latin typeface="Microsoft Sans Serif"/>
                <a:cs typeface="Microsoft Sans Serif"/>
              </a:rPr>
              <a:t>paid</a:t>
            </a:r>
            <a:r>
              <a:rPr sz="3245" spc="-96" dirty="0">
                <a:latin typeface="Microsoft Sans Serif"/>
                <a:cs typeface="Microsoft Sans Serif"/>
              </a:rPr>
              <a:t> </a:t>
            </a:r>
            <a:r>
              <a:rPr sz="3245" spc="-186" dirty="0">
                <a:latin typeface="Microsoft Sans Serif"/>
                <a:cs typeface="Microsoft Sans Serif"/>
              </a:rPr>
              <a:t>back</a:t>
            </a:r>
            <a:r>
              <a:rPr sz="3245" spc="-96" dirty="0">
                <a:latin typeface="Microsoft Sans Serif"/>
                <a:cs typeface="Microsoft Sans Serif"/>
              </a:rPr>
              <a:t> </a:t>
            </a:r>
            <a:r>
              <a:rPr sz="3245" spc="-176" dirty="0">
                <a:latin typeface="Microsoft Sans Serif"/>
                <a:cs typeface="Microsoft Sans Serif"/>
              </a:rPr>
              <a:t>in</a:t>
            </a:r>
            <a:r>
              <a:rPr sz="3245" spc="-96" dirty="0">
                <a:latin typeface="Microsoft Sans Serif"/>
                <a:cs typeface="Microsoft Sans Serif"/>
              </a:rPr>
              <a:t> </a:t>
            </a:r>
            <a:r>
              <a:rPr sz="3245" spc="-309" dirty="0">
                <a:latin typeface="Microsoft Sans Serif"/>
                <a:cs typeface="Microsoft Sans Serif"/>
              </a:rPr>
              <a:t>a</a:t>
            </a:r>
            <a:r>
              <a:rPr sz="3245" spc="-101" dirty="0">
                <a:latin typeface="Microsoft Sans Serif"/>
                <a:cs typeface="Microsoft Sans Serif"/>
              </a:rPr>
              <a:t> </a:t>
            </a:r>
            <a:r>
              <a:rPr sz="3245" spc="-11" dirty="0">
                <a:latin typeface="Microsoft Sans Serif"/>
                <a:cs typeface="Microsoft Sans Serif"/>
              </a:rPr>
              <a:t>single</a:t>
            </a:r>
            <a:r>
              <a:rPr lang="en-US" sz="3245" dirty="0">
                <a:latin typeface="Microsoft Sans Serif"/>
                <a:cs typeface="Microsoft Sans Serif"/>
              </a:rPr>
              <a:t> l</a:t>
            </a:r>
            <a:r>
              <a:rPr sz="3245" spc="-229" dirty="0">
                <a:latin typeface="Microsoft Sans Serif"/>
                <a:cs typeface="Microsoft Sans Serif"/>
              </a:rPr>
              <a:t>ump</a:t>
            </a:r>
            <a:r>
              <a:rPr sz="3245" spc="-96" dirty="0">
                <a:latin typeface="Microsoft Sans Serif"/>
                <a:cs typeface="Microsoft Sans Serif"/>
              </a:rPr>
              <a:t> </a:t>
            </a:r>
            <a:r>
              <a:rPr sz="3245" spc="-282" dirty="0">
                <a:latin typeface="Microsoft Sans Serif"/>
                <a:cs typeface="Microsoft Sans Serif"/>
              </a:rPr>
              <a:t>sum</a:t>
            </a:r>
            <a:r>
              <a:rPr sz="3245" spc="-90" dirty="0">
                <a:latin typeface="Microsoft Sans Serif"/>
                <a:cs typeface="Microsoft Sans Serif"/>
              </a:rPr>
              <a:t> </a:t>
            </a:r>
            <a:r>
              <a:rPr sz="3245" spc="-154" dirty="0">
                <a:latin typeface="Microsoft Sans Serif"/>
                <a:cs typeface="Microsoft Sans Serif"/>
              </a:rPr>
              <a:t>after</a:t>
            </a:r>
            <a:r>
              <a:rPr sz="3245" spc="-85" dirty="0">
                <a:latin typeface="Microsoft Sans Serif"/>
                <a:cs typeface="Microsoft Sans Serif"/>
              </a:rPr>
              <a:t> </a:t>
            </a:r>
            <a:r>
              <a:rPr sz="2926" spc="-298" dirty="0">
                <a:latin typeface="Microsoft Sans Serif"/>
                <a:cs typeface="Microsoft Sans Serif"/>
              </a:rPr>
              <a:t>12 </a:t>
            </a:r>
            <a:r>
              <a:rPr sz="3245" spc="-48" dirty="0">
                <a:latin typeface="Microsoft Sans Serif"/>
                <a:cs typeface="Microsoft Sans Serif"/>
              </a:rPr>
              <a:t>months</a:t>
            </a:r>
            <a:r>
              <a:rPr sz="2926" spc="-48" dirty="0">
                <a:latin typeface="Microsoft Sans Serif"/>
                <a:cs typeface="Microsoft Sans Serif"/>
              </a:rPr>
              <a:t>.</a:t>
            </a:r>
            <a:endParaRPr sz="2926" dirty="0">
              <a:latin typeface="Microsoft Sans Serif"/>
              <a:cs typeface="Microsoft Sans Serif"/>
            </a:endParaRPr>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94339" y="6283182"/>
            <a:ext cx="234456" cy="229872"/>
          </a:xfrm>
          <a:prstGeom prst="rect">
            <a:avLst/>
          </a:prstGeom>
        </p:spPr>
        <p:txBody>
          <a:bodyPr vert="horz" wrap="square" lIns="0" tIns="16892" rIns="0" bIns="0" rtlCol="0">
            <a:spAutoFit/>
          </a:bodyPr>
          <a:lstStyle/>
          <a:p>
            <a:pPr marL="13513">
              <a:spcBef>
                <a:spcPts val="133"/>
              </a:spcBef>
            </a:pPr>
            <a:r>
              <a:rPr sz="1383" spc="-27" dirty="0">
                <a:latin typeface="Microsoft Sans Serif"/>
                <a:cs typeface="Microsoft Sans Serif"/>
              </a:rPr>
              <a:t>94</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53</a:t>
            </a:fld>
            <a:endParaRPr spc="-27" dirty="0"/>
          </a:p>
        </p:txBody>
      </p:sp>
      <p:sp>
        <p:nvSpPr>
          <p:cNvPr id="2" name="object 2"/>
          <p:cNvSpPr txBox="1">
            <a:spLocks noGrp="1"/>
          </p:cNvSpPr>
          <p:nvPr>
            <p:ph type="title"/>
          </p:nvPr>
        </p:nvSpPr>
        <p:spPr>
          <a:xfrm>
            <a:off x="1426574" y="835704"/>
            <a:ext cx="9731577" cy="1306163"/>
          </a:xfrm>
          <a:prstGeom prst="rect">
            <a:avLst/>
          </a:prstGeom>
        </p:spPr>
        <p:txBody>
          <a:bodyPr vert="horz" wrap="square" lIns="0" tIns="199997" rIns="0" bIns="0" rtlCol="0" anchor="ctr">
            <a:spAutoFit/>
          </a:bodyPr>
          <a:lstStyle/>
          <a:p>
            <a:pPr marL="13513" marR="5405">
              <a:lnSpc>
                <a:spcPct val="79600"/>
              </a:lnSpc>
              <a:spcBef>
                <a:spcPts val="1575"/>
              </a:spcBef>
            </a:pPr>
            <a:r>
              <a:rPr dirty="0"/>
              <a:t>Key Considerations When Using a Promissory Note</a:t>
            </a:r>
          </a:p>
        </p:txBody>
      </p:sp>
      <p:sp>
        <p:nvSpPr>
          <p:cNvPr id="3" name="object 3"/>
          <p:cNvSpPr txBox="1"/>
          <p:nvPr/>
        </p:nvSpPr>
        <p:spPr>
          <a:xfrm>
            <a:off x="1426574" y="2223367"/>
            <a:ext cx="8419461" cy="594213"/>
          </a:xfrm>
          <a:prstGeom prst="rect">
            <a:avLst/>
          </a:prstGeom>
        </p:spPr>
        <p:txBody>
          <a:bodyPr vert="horz" wrap="square" lIns="0" tIns="12838" rIns="0" bIns="0" rtlCol="0">
            <a:spAutoFit/>
          </a:bodyPr>
          <a:lstStyle/>
          <a:p>
            <a:pPr marL="13513">
              <a:spcBef>
                <a:spcPts val="101"/>
              </a:spcBef>
            </a:pPr>
            <a:r>
              <a:rPr sz="3777" spc="-117" dirty="0">
                <a:latin typeface="Microsoft Sans Serif"/>
                <a:cs typeface="Microsoft Sans Serif"/>
              </a:rPr>
              <a:t>Legal</a:t>
            </a:r>
            <a:r>
              <a:rPr sz="3777" spc="-149" dirty="0">
                <a:latin typeface="Microsoft Sans Serif"/>
                <a:cs typeface="Microsoft Sans Serif"/>
              </a:rPr>
              <a:t> </a:t>
            </a:r>
            <a:r>
              <a:rPr sz="3671" spc="-244" dirty="0">
                <a:latin typeface="Microsoft Sans Serif"/>
                <a:cs typeface="Microsoft Sans Serif"/>
              </a:rPr>
              <a:t>&amp;</a:t>
            </a:r>
            <a:r>
              <a:rPr sz="3671" spc="-112" dirty="0">
                <a:latin typeface="Microsoft Sans Serif"/>
                <a:cs typeface="Microsoft Sans Serif"/>
              </a:rPr>
              <a:t> </a:t>
            </a:r>
            <a:r>
              <a:rPr sz="3777" spc="-48" dirty="0">
                <a:latin typeface="Microsoft Sans Serif"/>
                <a:cs typeface="Microsoft Sans Serif"/>
              </a:rPr>
              <a:t>Practical</a:t>
            </a:r>
            <a:r>
              <a:rPr sz="3777" spc="-144" dirty="0">
                <a:latin typeface="Microsoft Sans Serif"/>
                <a:cs typeface="Microsoft Sans Serif"/>
              </a:rPr>
              <a:t> </a:t>
            </a:r>
            <a:r>
              <a:rPr sz="3777" spc="-90" dirty="0">
                <a:latin typeface="Microsoft Sans Serif"/>
                <a:cs typeface="Microsoft Sans Serif"/>
              </a:rPr>
              <a:t>Issues</a:t>
            </a:r>
            <a:r>
              <a:rPr sz="3777" spc="-149" dirty="0">
                <a:latin typeface="Microsoft Sans Serif"/>
                <a:cs typeface="Microsoft Sans Serif"/>
              </a:rPr>
              <a:t> </a:t>
            </a:r>
            <a:r>
              <a:rPr sz="3777" dirty="0">
                <a:latin typeface="Microsoft Sans Serif"/>
                <a:cs typeface="Microsoft Sans Serif"/>
              </a:rPr>
              <a:t>to</a:t>
            </a:r>
            <a:r>
              <a:rPr sz="3777" spc="-144" dirty="0">
                <a:latin typeface="Microsoft Sans Serif"/>
                <a:cs typeface="Microsoft Sans Serif"/>
              </a:rPr>
              <a:t> </a:t>
            </a:r>
            <a:r>
              <a:rPr sz="3777" spc="-106" dirty="0">
                <a:latin typeface="Microsoft Sans Serif"/>
                <a:cs typeface="Microsoft Sans Serif"/>
              </a:rPr>
              <a:t>Watch</a:t>
            </a:r>
            <a:r>
              <a:rPr sz="3777" spc="-144" dirty="0">
                <a:latin typeface="Microsoft Sans Serif"/>
                <a:cs typeface="Microsoft Sans Serif"/>
              </a:rPr>
              <a:t> </a:t>
            </a:r>
            <a:r>
              <a:rPr sz="3777" spc="-117" dirty="0">
                <a:latin typeface="Microsoft Sans Serif"/>
                <a:cs typeface="Microsoft Sans Serif"/>
              </a:rPr>
              <a:t>Out</a:t>
            </a:r>
            <a:r>
              <a:rPr sz="3777" spc="-144" dirty="0">
                <a:latin typeface="Microsoft Sans Serif"/>
                <a:cs typeface="Microsoft Sans Serif"/>
              </a:rPr>
              <a:t> </a:t>
            </a:r>
            <a:r>
              <a:rPr sz="3777" spc="-27" dirty="0">
                <a:latin typeface="Microsoft Sans Serif"/>
                <a:cs typeface="Microsoft Sans Serif"/>
              </a:rPr>
              <a:t>For</a:t>
            </a:r>
            <a:endParaRPr sz="3777">
              <a:latin typeface="Microsoft Sans Serif"/>
              <a:cs typeface="Microsoft Sans Serif"/>
            </a:endParaRPr>
          </a:p>
        </p:txBody>
      </p:sp>
      <p:sp>
        <p:nvSpPr>
          <p:cNvPr id="4" name="object 4"/>
          <p:cNvSpPr txBox="1"/>
          <p:nvPr/>
        </p:nvSpPr>
        <p:spPr>
          <a:xfrm>
            <a:off x="1112108" y="2943596"/>
            <a:ext cx="4718450" cy="2698476"/>
          </a:xfrm>
          <a:prstGeom prst="rect">
            <a:avLst/>
          </a:prstGeom>
        </p:spPr>
        <p:txBody>
          <a:bodyPr vert="horz" wrap="square" lIns="0" tIns="15539" rIns="0" bIns="0" rtlCol="0">
            <a:spAutoFit/>
          </a:bodyPr>
          <a:lstStyle/>
          <a:p>
            <a:pPr marL="13513">
              <a:lnSpc>
                <a:spcPts val="3006"/>
              </a:lnSpc>
              <a:spcBef>
                <a:spcPts val="121"/>
              </a:spcBef>
            </a:pPr>
            <a:r>
              <a:rPr sz="2800" dirty="0">
                <a:latin typeface="Microsoft Sans Serif"/>
                <a:cs typeface="Microsoft Sans Serif"/>
              </a:rPr>
              <a:t>Potential Risks &amp; Challenges:</a:t>
            </a:r>
          </a:p>
          <a:p>
            <a:pPr marL="13513" marR="266878">
              <a:lnSpc>
                <a:spcPct val="76800"/>
              </a:lnSpc>
              <a:spcBef>
                <a:spcPts val="654"/>
              </a:spcBef>
            </a:pPr>
            <a:r>
              <a:rPr sz="2554" dirty="0">
                <a:latin typeface="Segoe UI Symbol"/>
                <a:cs typeface="Segoe UI Symbol"/>
              </a:rPr>
              <a:t>✔ </a:t>
            </a:r>
            <a:r>
              <a:rPr sz="2554" dirty="0">
                <a:latin typeface="Microsoft Sans Serif"/>
                <a:cs typeface="Microsoft Sans Serif"/>
              </a:rPr>
              <a:t>Will the borrower reliably make payments</a:t>
            </a:r>
            <a:r>
              <a:rPr sz="2341" dirty="0">
                <a:latin typeface="Microsoft Sans Serif"/>
                <a:cs typeface="Microsoft Sans Serif"/>
              </a:rPr>
              <a:t>? </a:t>
            </a:r>
            <a:r>
              <a:rPr sz="2128" dirty="0">
                <a:latin typeface="Times New Roman"/>
                <a:cs typeface="Times New Roman"/>
              </a:rPr>
              <a:t>→ </a:t>
            </a:r>
            <a:r>
              <a:rPr sz="2554" dirty="0">
                <a:latin typeface="Microsoft Sans Serif"/>
                <a:cs typeface="Microsoft Sans Serif"/>
              </a:rPr>
              <a:t>Unlike an annuity</a:t>
            </a:r>
            <a:r>
              <a:rPr sz="2341" dirty="0">
                <a:latin typeface="Microsoft Sans Serif"/>
                <a:cs typeface="Microsoft Sans Serif"/>
              </a:rPr>
              <a:t>, </a:t>
            </a:r>
            <a:r>
              <a:rPr sz="2554" dirty="0">
                <a:latin typeface="Microsoft Sans Serif"/>
                <a:cs typeface="Microsoft Sans Serif"/>
              </a:rPr>
              <a:t>a promissory note depends on the family member paying on time</a:t>
            </a:r>
            <a:r>
              <a:rPr sz="2341" dirty="0">
                <a:latin typeface="Microsoft Sans Serif"/>
                <a:cs typeface="Microsoft Sans Serif"/>
              </a:rPr>
              <a:t>.</a:t>
            </a:r>
          </a:p>
          <a:p>
            <a:pPr marL="13513" marR="5405">
              <a:lnSpc>
                <a:spcPct val="76800"/>
              </a:lnSpc>
              <a:spcBef>
                <a:spcPts val="681"/>
              </a:spcBef>
            </a:pPr>
            <a:r>
              <a:rPr sz="2554" dirty="0">
                <a:latin typeface="Segoe UI Symbol"/>
                <a:cs typeface="Segoe UI Symbol"/>
              </a:rPr>
              <a:t>✔ </a:t>
            </a:r>
            <a:r>
              <a:rPr sz="2554" dirty="0">
                <a:latin typeface="Microsoft Sans Serif"/>
                <a:cs typeface="Microsoft Sans Serif"/>
              </a:rPr>
              <a:t>Does the POA allow the applicant to make loans</a:t>
            </a:r>
            <a:r>
              <a:rPr sz="2341" dirty="0">
                <a:latin typeface="Microsoft Sans Serif"/>
                <a:cs typeface="Microsoft Sans Serif"/>
              </a:rPr>
              <a:t>? </a:t>
            </a:r>
            <a:r>
              <a:rPr sz="2128" dirty="0">
                <a:latin typeface="Times New Roman"/>
                <a:cs typeface="Times New Roman"/>
              </a:rPr>
              <a:t>→</a:t>
            </a:r>
            <a:endParaRPr sz="2554" dirty="0">
              <a:latin typeface="Microsoft Sans Serif"/>
              <a:cs typeface="Microsoft Sans Serif"/>
            </a:endParaRPr>
          </a:p>
        </p:txBody>
      </p:sp>
      <p:sp>
        <p:nvSpPr>
          <p:cNvPr id="5" name="object 5"/>
          <p:cNvSpPr txBox="1"/>
          <p:nvPr/>
        </p:nvSpPr>
        <p:spPr>
          <a:xfrm>
            <a:off x="6219308" y="2923326"/>
            <a:ext cx="4718449" cy="2591543"/>
          </a:xfrm>
          <a:prstGeom prst="rect">
            <a:avLst/>
          </a:prstGeom>
        </p:spPr>
        <p:txBody>
          <a:bodyPr vert="horz" wrap="square" lIns="0" tIns="110808" rIns="0" bIns="0" rtlCol="0">
            <a:spAutoFit/>
          </a:bodyPr>
          <a:lstStyle/>
          <a:p>
            <a:pPr marL="13513" marR="417546">
              <a:lnSpc>
                <a:spcPct val="75500"/>
              </a:lnSpc>
              <a:spcBef>
                <a:spcPts val="871"/>
              </a:spcBef>
            </a:pPr>
            <a:r>
              <a:rPr lang="en-US" sz="2554" dirty="0">
                <a:latin typeface="Microsoft Sans Serif"/>
                <a:cs typeface="Microsoft Sans Serif"/>
              </a:rPr>
              <a:t>If the applicant is incapacitated</a:t>
            </a:r>
            <a:r>
              <a:rPr lang="en-US" sz="2341" dirty="0">
                <a:latin typeface="Microsoft Sans Serif"/>
                <a:cs typeface="Microsoft Sans Serif"/>
              </a:rPr>
              <a:t>, </a:t>
            </a:r>
            <a:r>
              <a:rPr lang="en-US" sz="2554" dirty="0">
                <a:latin typeface="Microsoft Sans Serif"/>
                <a:cs typeface="Microsoft Sans Serif"/>
              </a:rPr>
              <a:t>the </a:t>
            </a:r>
            <a:r>
              <a:rPr sz="2554" dirty="0">
                <a:latin typeface="Microsoft Sans Serif"/>
                <a:cs typeface="Microsoft Sans Serif"/>
              </a:rPr>
              <a:t>power of attorney</a:t>
            </a:r>
            <a:r>
              <a:rPr sz="2341" dirty="0">
                <a:latin typeface="Microsoft Sans Serif"/>
                <a:cs typeface="Microsoft Sans Serif"/>
              </a:rPr>
              <a:t> </a:t>
            </a:r>
            <a:r>
              <a:rPr lang="en-US" sz="2341" dirty="0">
                <a:latin typeface="Microsoft Sans Serif"/>
                <a:cs typeface="Microsoft Sans Serif"/>
              </a:rPr>
              <a:t>(</a:t>
            </a:r>
            <a:r>
              <a:rPr sz="2554" dirty="0">
                <a:latin typeface="Microsoft Sans Serif"/>
                <a:cs typeface="Microsoft Sans Serif"/>
              </a:rPr>
              <a:t>POA</a:t>
            </a:r>
            <a:r>
              <a:rPr sz="2341" dirty="0">
                <a:latin typeface="Microsoft Sans Serif"/>
                <a:cs typeface="Microsoft Sans Serif"/>
              </a:rPr>
              <a:t>) </a:t>
            </a:r>
            <a:r>
              <a:rPr sz="2554" dirty="0">
                <a:latin typeface="Microsoft Sans Serif"/>
                <a:cs typeface="Microsoft Sans Serif"/>
              </a:rPr>
              <a:t>must authorize this transaction</a:t>
            </a:r>
            <a:r>
              <a:rPr sz="2341" dirty="0">
                <a:latin typeface="Microsoft Sans Serif"/>
                <a:cs typeface="Microsoft Sans Serif"/>
              </a:rPr>
              <a:t>.</a:t>
            </a:r>
          </a:p>
          <a:p>
            <a:pPr marL="13513" marR="5405">
              <a:lnSpc>
                <a:spcPct val="76400"/>
              </a:lnSpc>
              <a:spcBef>
                <a:spcPts val="692"/>
              </a:spcBef>
            </a:pPr>
            <a:r>
              <a:rPr sz="2554" dirty="0">
                <a:latin typeface="Segoe UI Symbol"/>
                <a:cs typeface="Segoe UI Symbol"/>
              </a:rPr>
              <a:t>✔ </a:t>
            </a:r>
            <a:r>
              <a:rPr sz="2554" dirty="0">
                <a:latin typeface="Microsoft Sans Serif"/>
                <a:cs typeface="Microsoft Sans Serif"/>
              </a:rPr>
              <a:t>Is the note properly drafted to be non</a:t>
            </a:r>
            <a:r>
              <a:rPr sz="2341" dirty="0">
                <a:latin typeface="Microsoft Sans Serif"/>
                <a:cs typeface="Microsoft Sans Serif"/>
              </a:rPr>
              <a:t>-</a:t>
            </a:r>
            <a:r>
              <a:rPr sz="2554" dirty="0">
                <a:latin typeface="Microsoft Sans Serif"/>
                <a:cs typeface="Microsoft Sans Serif"/>
              </a:rPr>
              <a:t>negotiable</a:t>
            </a:r>
            <a:r>
              <a:rPr sz="2341" dirty="0">
                <a:latin typeface="Microsoft Sans Serif"/>
                <a:cs typeface="Microsoft Sans Serif"/>
              </a:rPr>
              <a:t>? </a:t>
            </a:r>
            <a:r>
              <a:rPr sz="2128" dirty="0">
                <a:latin typeface="Times New Roman"/>
                <a:cs typeface="Times New Roman"/>
              </a:rPr>
              <a:t>→ </a:t>
            </a:r>
            <a:r>
              <a:rPr sz="2554" dirty="0">
                <a:latin typeface="Microsoft Sans Serif"/>
                <a:cs typeface="Microsoft Sans Serif"/>
              </a:rPr>
              <a:t>If the note is transferable</a:t>
            </a:r>
            <a:r>
              <a:rPr sz="2341" dirty="0">
                <a:latin typeface="Microsoft Sans Serif"/>
                <a:cs typeface="Microsoft Sans Serif"/>
              </a:rPr>
              <a:t>, </a:t>
            </a:r>
            <a:r>
              <a:rPr sz="2554" dirty="0">
                <a:latin typeface="Microsoft Sans Serif"/>
                <a:cs typeface="Microsoft Sans Serif"/>
              </a:rPr>
              <a:t>Medicaid may consider it a countable resource</a:t>
            </a:r>
            <a:r>
              <a:rPr sz="2341" dirty="0">
                <a:latin typeface="Microsoft Sans Serif"/>
                <a:cs typeface="Microsoft Sans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54</a:t>
            </a:fld>
            <a:endParaRPr spc="-27" dirty="0"/>
          </a:p>
        </p:txBody>
      </p:sp>
      <p:sp>
        <p:nvSpPr>
          <p:cNvPr id="2" name="object 2"/>
          <p:cNvSpPr txBox="1"/>
          <p:nvPr/>
        </p:nvSpPr>
        <p:spPr>
          <a:xfrm>
            <a:off x="6082486" y="1257403"/>
            <a:ext cx="4524929" cy="4627162"/>
          </a:xfrm>
          <a:prstGeom prst="rect">
            <a:avLst/>
          </a:prstGeom>
        </p:spPr>
        <p:txBody>
          <a:bodyPr vert="horz" wrap="square" lIns="0" tIns="129728" rIns="0" bIns="0" rtlCol="0">
            <a:spAutoFit/>
          </a:bodyPr>
          <a:lstStyle/>
          <a:p>
            <a:pPr marL="523621" marR="5405" indent="-510783">
              <a:lnSpc>
                <a:spcPct val="76300"/>
              </a:lnSpc>
              <a:spcBef>
                <a:spcPts val="1021"/>
              </a:spcBef>
              <a:buClr>
                <a:srgbClr val="333333"/>
              </a:buClr>
              <a:buSzPct val="90163"/>
              <a:buChar char="•"/>
              <a:tabLst>
                <a:tab pos="523621" algn="l"/>
              </a:tabLst>
            </a:pPr>
            <a:r>
              <a:rPr sz="3245" spc="-217" dirty="0">
                <a:latin typeface="Microsoft Sans Serif"/>
                <a:cs typeface="Microsoft Sans Serif"/>
              </a:rPr>
              <a:t>Harold</a:t>
            </a:r>
            <a:r>
              <a:rPr sz="3245" spc="-80" dirty="0">
                <a:latin typeface="Microsoft Sans Serif"/>
                <a:cs typeface="Microsoft Sans Serif"/>
              </a:rPr>
              <a:t> </a:t>
            </a:r>
            <a:r>
              <a:rPr sz="3245" spc="-217" dirty="0">
                <a:latin typeface="Microsoft Sans Serif"/>
                <a:cs typeface="Microsoft Sans Serif"/>
              </a:rPr>
              <a:t>loans</a:t>
            </a:r>
            <a:r>
              <a:rPr sz="3245" spc="-80" dirty="0">
                <a:latin typeface="Microsoft Sans Serif"/>
                <a:cs typeface="Microsoft Sans Serif"/>
              </a:rPr>
              <a:t> </a:t>
            </a:r>
            <a:r>
              <a:rPr sz="3192" spc="106" dirty="0">
                <a:latin typeface="Microsoft Sans Serif"/>
                <a:cs typeface="Microsoft Sans Serif"/>
              </a:rPr>
              <a:t>$</a:t>
            </a:r>
            <a:r>
              <a:rPr sz="2926" spc="106" dirty="0">
                <a:latin typeface="Microsoft Sans Serif"/>
                <a:cs typeface="Microsoft Sans Serif"/>
              </a:rPr>
              <a:t>40,000</a:t>
            </a:r>
            <a:r>
              <a:rPr sz="2926" spc="5" dirty="0">
                <a:latin typeface="Microsoft Sans Serif"/>
                <a:cs typeface="Microsoft Sans Serif"/>
              </a:rPr>
              <a:t> </a:t>
            </a:r>
            <a:r>
              <a:rPr sz="3245" spc="-74" dirty="0">
                <a:latin typeface="Microsoft Sans Serif"/>
                <a:cs typeface="Microsoft Sans Serif"/>
              </a:rPr>
              <a:t>to </a:t>
            </a:r>
            <a:r>
              <a:rPr sz="3245" spc="-192" dirty="0">
                <a:latin typeface="Microsoft Sans Serif"/>
                <a:cs typeface="Microsoft Sans Serif"/>
              </a:rPr>
              <a:t>his</a:t>
            </a:r>
            <a:r>
              <a:rPr sz="3245" spc="-90" dirty="0">
                <a:latin typeface="Microsoft Sans Serif"/>
                <a:cs typeface="Microsoft Sans Serif"/>
              </a:rPr>
              <a:t> </a:t>
            </a:r>
            <a:r>
              <a:rPr sz="3245" spc="-186" dirty="0">
                <a:latin typeface="Microsoft Sans Serif"/>
                <a:cs typeface="Microsoft Sans Serif"/>
              </a:rPr>
              <a:t>son</a:t>
            </a:r>
            <a:r>
              <a:rPr sz="2926" spc="-186" dirty="0">
                <a:latin typeface="Microsoft Sans Serif"/>
                <a:cs typeface="Microsoft Sans Serif"/>
              </a:rPr>
              <a:t>,</a:t>
            </a:r>
            <a:r>
              <a:rPr sz="2926" dirty="0">
                <a:latin typeface="Microsoft Sans Serif"/>
                <a:cs typeface="Microsoft Sans Serif"/>
              </a:rPr>
              <a:t> </a:t>
            </a:r>
            <a:r>
              <a:rPr sz="3245" spc="-154" dirty="0">
                <a:latin typeface="Microsoft Sans Serif"/>
                <a:cs typeface="Microsoft Sans Serif"/>
              </a:rPr>
              <a:t>but</a:t>
            </a:r>
            <a:r>
              <a:rPr sz="3245" spc="-90" dirty="0">
                <a:latin typeface="Microsoft Sans Serif"/>
                <a:cs typeface="Microsoft Sans Serif"/>
              </a:rPr>
              <a:t> </a:t>
            </a:r>
            <a:r>
              <a:rPr sz="3245" spc="-192" dirty="0">
                <a:latin typeface="Microsoft Sans Serif"/>
                <a:cs typeface="Microsoft Sans Serif"/>
              </a:rPr>
              <a:t>his</a:t>
            </a:r>
            <a:r>
              <a:rPr sz="3245" spc="-90" dirty="0">
                <a:latin typeface="Microsoft Sans Serif"/>
                <a:cs typeface="Microsoft Sans Serif"/>
              </a:rPr>
              <a:t> </a:t>
            </a:r>
            <a:r>
              <a:rPr sz="3245" spc="-27" dirty="0">
                <a:latin typeface="Microsoft Sans Serif"/>
                <a:cs typeface="Microsoft Sans Serif"/>
              </a:rPr>
              <a:t>son </a:t>
            </a:r>
            <a:r>
              <a:rPr sz="3192" spc="-133" dirty="0">
                <a:latin typeface="Microsoft Sans Serif"/>
                <a:cs typeface="Microsoft Sans Serif"/>
              </a:rPr>
              <a:t>misses</a:t>
            </a:r>
            <a:r>
              <a:rPr sz="3192" spc="-160" dirty="0">
                <a:latin typeface="Microsoft Sans Serif"/>
                <a:cs typeface="Microsoft Sans Serif"/>
              </a:rPr>
              <a:t> </a:t>
            </a:r>
            <a:r>
              <a:rPr sz="3192" spc="-11" dirty="0">
                <a:latin typeface="Microsoft Sans Serif"/>
                <a:cs typeface="Microsoft Sans Serif"/>
              </a:rPr>
              <a:t>payments</a:t>
            </a:r>
            <a:r>
              <a:rPr sz="2926" spc="-11" dirty="0">
                <a:latin typeface="Microsoft Sans Serif"/>
                <a:cs typeface="Microsoft Sans Serif"/>
              </a:rPr>
              <a:t>.</a:t>
            </a:r>
            <a:endParaRPr sz="2926" dirty="0">
              <a:latin typeface="Microsoft Sans Serif"/>
              <a:cs typeface="Microsoft Sans Serif"/>
            </a:endParaRPr>
          </a:p>
          <a:p>
            <a:pPr marL="523621" marR="10810" indent="-510783">
              <a:lnSpc>
                <a:spcPct val="75500"/>
              </a:lnSpc>
              <a:spcBef>
                <a:spcPts val="1383"/>
              </a:spcBef>
              <a:buClr>
                <a:srgbClr val="333333"/>
              </a:buClr>
              <a:buSzPct val="90163"/>
              <a:buChar char="•"/>
              <a:tabLst>
                <a:tab pos="523621" algn="l"/>
              </a:tabLst>
            </a:pPr>
            <a:r>
              <a:rPr sz="3245" spc="-186" dirty="0">
                <a:latin typeface="Microsoft Sans Serif"/>
                <a:cs typeface="Microsoft Sans Serif"/>
              </a:rPr>
              <a:t>Medicaid</a:t>
            </a:r>
            <a:r>
              <a:rPr sz="3245" spc="-74" dirty="0">
                <a:latin typeface="Microsoft Sans Serif"/>
                <a:cs typeface="Microsoft Sans Serif"/>
              </a:rPr>
              <a:t> </a:t>
            </a:r>
            <a:r>
              <a:rPr sz="3192" spc="-69" dirty="0">
                <a:latin typeface="Microsoft Sans Serif"/>
                <a:cs typeface="Microsoft Sans Serif"/>
              </a:rPr>
              <a:t>doesn</a:t>
            </a:r>
            <a:r>
              <a:rPr sz="2926" spc="-69" dirty="0">
                <a:latin typeface="Microsoft Sans Serif"/>
                <a:cs typeface="Microsoft Sans Serif"/>
              </a:rPr>
              <a:t>ʼ</a:t>
            </a:r>
            <a:r>
              <a:rPr sz="3192" spc="-69" dirty="0">
                <a:latin typeface="Microsoft Sans Serif"/>
                <a:cs typeface="Microsoft Sans Serif"/>
              </a:rPr>
              <a:t>t</a:t>
            </a:r>
            <a:r>
              <a:rPr sz="3192" spc="-186" dirty="0">
                <a:latin typeface="Microsoft Sans Serif"/>
                <a:cs typeface="Microsoft Sans Serif"/>
              </a:rPr>
              <a:t> </a:t>
            </a:r>
            <a:r>
              <a:rPr sz="3192" spc="74" dirty="0">
                <a:latin typeface="Microsoft Sans Serif"/>
                <a:cs typeface="Microsoft Sans Serif"/>
              </a:rPr>
              <a:t>care</a:t>
            </a:r>
            <a:r>
              <a:rPr sz="2926" spc="74" dirty="0">
                <a:latin typeface="Microsoft Sans Serif"/>
                <a:cs typeface="Microsoft Sans Serif"/>
              </a:rPr>
              <a:t>— </a:t>
            </a:r>
            <a:r>
              <a:rPr sz="3245" spc="-217" dirty="0">
                <a:latin typeface="Microsoft Sans Serif"/>
                <a:cs typeface="Microsoft Sans Serif"/>
              </a:rPr>
              <a:t>Harold</a:t>
            </a:r>
            <a:r>
              <a:rPr sz="3245" spc="-90" dirty="0">
                <a:latin typeface="Microsoft Sans Serif"/>
                <a:cs typeface="Microsoft Sans Serif"/>
              </a:rPr>
              <a:t> </a:t>
            </a:r>
            <a:r>
              <a:rPr sz="3245" spc="-165" dirty="0">
                <a:latin typeface="Microsoft Sans Serif"/>
                <a:cs typeface="Microsoft Sans Serif"/>
              </a:rPr>
              <a:t>is</a:t>
            </a:r>
            <a:r>
              <a:rPr sz="3245" spc="-85" dirty="0">
                <a:latin typeface="Microsoft Sans Serif"/>
                <a:cs typeface="Microsoft Sans Serif"/>
              </a:rPr>
              <a:t> </a:t>
            </a:r>
            <a:r>
              <a:rPr sz="3245" spc="-117" dirty="0">
                <a:latin typeface="Microsoft Sans Serif"/>
                <a:cs typeface="Microsoft Sans Serif"/>
              </a:rPr>
              <a:t>still</a:t>
            </a:r>
            <a:r>
              <a:rPr sz="3245" spc="-96" dirty="0">
                <a:latin typeface="Microsoft Sans Serif"/>
                <a:cs typeface="Microsoft Sans Serif"/>
              </a:rPr>
              <a:t> </a:t>
            </a:r>
            <a:r>
              <a:rPr sz="3245" spc="-53" dirty="0">
                <a:latin typeface="Microsoft Sans Serif"/>
                <a:cs typeface="Microsoft Sans Serif"/>
              </a:rPr>
              <a:t>ineligible </a:t>
            </a:r>
            <a:r>
              <a:rPr sz="3245" spc="-223" dirty="0">
                <a:latin typeface="Microsoft Sans Serif"/>
                <a:cs typeface="Microsoft Sans Serif"/>
              </a:rPr>
              <a:t>because</a:t>
            </a:r>
            <a:r>
              <a:rPr sz="3245" spc="-80" dirty="0">
                <a:latin typeface="Microsoft Sans Serif"/>
                <a:cs typeface="Microsoft Sans Serif"/>
              </a:rPr>
              <a:t> </a:t>
            </a:r>
            <a:r>
              <a:rPr sz="3192" spc="-74" dirty="0">
                <a:latin typeface="Microsoft Sans Serif"/>
                <a:cs typeface="Microsoft Sans Serif"/>
              </a:rPr>
              <a:t>the</a:t>
            </a:r>
            <a:r>
              <a:rPr sz="3192" spc="-192" dirty="0">
                <a:latin typeface="Microsoft Sans Serif"/>
                <a:cs typeface="Microsoft Sans Serif"/>
              </a:rPr>
              <a:t> </a:t>
            </a:r>
            <a:r>
              <a:rPr sz="3192" spc="-149" dirty="0">
                <a:latin typeface="Microsoft Sans Serif"/>
                <a:cs typeface="Microsoft Sans Serif"/>
              </a:rPr>
              <a:t>money</a:t>
            </a:r>
            <a:r>
              <a:rPr sz="3192" spc="-192" dirty="0">
                <a:latin typeface="Microsoft Sans Serif"/>
                <a:cs typeface="Microsoft Sans Serif"/>
              </a:rPr>
              <a:t> </a:t>
            </a:r>
            <a:r>
              <a:rPr sz="3192" spc="-74" dirty="0">
                <a:latin typeface="Microsoft Sans Serif"/>
                <a:cs typeface="Microsoft Sans Serif"/>
              </a:rPr>
              <a:t>was </a:t>
            </a:r>
            <a:r>
              <a:rPr sz="3192" spc="-96" dirty="0">
                <a:latin typeface="Microsoft Sans Serif"/>
                <a:cs typeface="Microsoft Sans Serif"/>
              </a:rPr>
              <a:t>given</a:t>
            </a:r>
            <a:r>
              <a:rPr sz="3192" spc="-192" dirty="0">
                <a:latin typeface="Microsoft Sans Serif"/>
                <a:cs typeface="Microsoft Sans Serif"/>
              </a:rPr>
              <a:t> </a:t>
            </a:r>
            <a:r>
              <a:rPr sz="3192" spc="-21" dirty="0">
                <a:latin typeface="Microsoft Sans Serif"/>
                <a:cs typeface="Microsoft Sans Serif"/>
              </a:rPr>
              <a:t>away</a:t>
            </a:r>
            <a:r>
              <a:rPr lang="en-US" sz="3192" spc="-21" dirty="0">
                <a:latin typeface="Microsoft Sans Serif"/>
                <a:cs typeface="Microsoft Sans Serif"/>
              </a:rPr>
              <a:t> or the note has value</a:t>
            </a:r>
            <a:r>
              <a:rPr sz="2926" spc="-21" dirty="0">
                <a:latin typeface="Microsoft Sans Serif"/>
                <a:cs typeface="Microsoft Sans Serif"/>
              </a:rPr>
              <a:t>.</a:t>
            </a:r>
            <a:endParaRPr sz="2926" dirty="0">
              <a:latin typeface="Microsoft Sans Serif"/>
              <a:cs typeface="Microsoft Sans Serif"/>
            </a:endParaRPr>
          </a:p>
          <a:p>
            <a:pPr marL="523621" marR="361467" indent="-510783">
              <a:lnSpc>
                <a:spcPct val="76300"/>
              </a:lnSpc>
              <a:spcBef>
                <a:spcPts val="1346"/>
              </a:spcBef>
              <a:buClr>
                <a:srgbClr val="333333"/>
              </a:buClr>
              <a:buSzPct val="91666"/>
              <a:buChar char="•"/>
              <a:tabLst>
                <a:tab pos="523621" algn="l"/>
              </a:tabLst>
            </a:pPr>
            <a:r>
              <a:rPr sz="3192" spc="-85" dirty="0">
                <a:latin typeface="Microsoft Sans Serif"/>
                <a:cs typeface="Microsoft Sans Serif"/>
              </a:rPr>
              <a:t>Solution</a:t>
            </a:r>
            <a:r>
              <a:rPr sz="2926" spc="-85" dirty="0">
                <a:latin typeface="Microsoft Sans Serif"/>
                <a:cs typeface="Microsoft Sans Serif"/>
              </a:rPr>
              <a:t>:</a:t>
            </a:r>
            <a:r>
              <a:rPr sz="2926" spc="-37" dirty="0">
                <a:latin typeface="Microsoft Sans Serif"/>
                <a:cs typeface="Microsoft Sans Serif"/>
              </a:rPr>
              <a:t> </a:t>
            </a:r>
            <a:r>
              <a:rPr sz="3245" spc="-277" dirty="0">
                <a:latin typeface="Microsoft Sans Serif"/>
                <a:cs typeface="Microsoft Sans Serif"/>
              </a:rPr>
              <a:t>Make</a:t>
            </a:r>
            <a:r>
              <a:rPr sz="3245" spc="-112" dirty="0">
                <a:latin typeface="Microsoft Sans Serif"/>
                <a:cs typeface="Microsoft Sans Serif"/>
              </a:rPr>
              <a:t> </a:t>
            </a:r>
            <a:r>
              <a:rPr sz="3245" spc="-21" dirty="0">
                <a:latin typeface="Microsoft Sans Serif"/>
                <a:cs typeface="Microsoft Sans Serif"/>
              </a:rPr>
              <a:t>sure </a:t>
            </a:r>
            <a:r>
              <a:rPr sz="3245" spc="-229" dirty="0">
                <a:latin typeface="Microsoft Sans Serif"/>
                <a:cs typeface="Microsoft Sans Serif"/>
              </a:rPr>
              <a:t>payments</a:t>
            </a:r>
            <a:r>
              <a:rPr sz="3245" spc="-80" dirty="0">
                <a:latin typeface="Microsoft Sans Serif"/>
                <a:cs typeface="Microsoft Sans Serif"/>
              </a:rPr>
              <a:t> </a:t>
            </a:r>
            <a:r>
              <a:rPr sz="3245" spc="-239" dirty="0">
                <a:latin typeface="Microsoft Sans Serif"/>
                <a:cs typeface="Microsoft Sans Serif"/>
              </a:rPr>
              <a:t>are</a:t>
            </a:r>
            <a:r>
              <a:rPr sz="3245" spc="-80" dirty="0">
                <a:latin typeface="Microsoft Sans Serif"/>
                <a:cs typeface="Microsoft Sans Serif"/>
              </a:rPr>
              <a:t> </a:t>
            </a:r>
            <a:r>
              <a:rPr sz="3192" spc="-90" dirty="0">
                <a:latin typeface="Microsoft Sans Serif"/>
                <a:cs typeface="Microsoft Sans Serif"/>
              </a:rPr>
              <a:t>secured </a:t>
            </a:r>
            <a:r>
              <a:rPr sz="3192" spc="-154" dirty="0">
                <a:latin typeface="Microsoft Sans Serif"/>
                <a:cs typeface="Microsoft Sans Serif"/>
              </a:rPr>
              <a:t>and</a:t>
            </a:r>
            <a:r>
              <a:rPr sz="3192" spc="-192" dirty="0">
                <a:latin typeface="Microsoft Sans Serif"/>
                <a:cs typeface="Microsoft Sans Serif"/>
              </a:rPr>
              <a:t> </a:t>
            </a:r>
            <a:r>
              <a:rPr sz="3192" spc="-11" dirty="0">
                <a:latin typeface="Microsoft Sans Serif"/>
                <a:cs typeface="Microsoft Sans Serif"/>
              </a:rPr>
              <a:t>guaranteed</a:t>
            </a:r>
            <a:r>
              <a:rPr sz="2926" spc="-11" dirty="0">
                <a:latin typeface="Microsoft Sans Serif"/>
                <a:cs typeface="Microsoft Sans Serif"/>
              </a:rPr>
              <a:t>.</a:t>
            </a:r>
            <a:endParaRPr sz="2926" dirty="0">
              <a:latin typeface="Microsoft Sans Serif"/>
              <a:cs typeface="Microsoft Sans Serif"/>
            </a:endParaRPr>
          </a:p>
        </p:txBody>
      </p:sp>
      <p:sp>
        <p:nvSpPr>
          <p:cNvPr id="3" name="object 3"/>
          <p:cNvSpPr txBox="1"/>
          <p:nvPr/>
        </p:nvSpPr>
        <p:spPr>
          <a:xfrm>
            <a:off x="1622464" y="2932976"/>
            <a:ext cx="3670212" cy="888408"/>
          </a:xfrm>
          <a:prstGeom prst="rect">
            <a:avLst/>
          </a:prstGeom>
        </p:spPr>
        <p:txBody>
          <a:bodyPr vert="horz" wrap="square" lIns="0" tIns="16216" rIns="0" bIns="0" rtlCol="0">
            <a:spAutoFit/>
          </a:bodyPr>
          <a:lstStyle/>
          <a:p>
            <a:pPr marR="5405" algn="r">
              <a:lnSpc>
                <a:spcPts val="3389"/>
              </a:lnSpc>
              <a:spcBef>
                <a:spcPts val="128"/>
              </a:spcBef>
            </a:pPr>
            <a:r>
              <a:rPr sz="3192" spc="-197" dirty="0">
                <a:latin typeface="Microsoft Sans Serif"/>
                <a:cs typeface="Microsoft Sans Serif"/>
              </a:rPr>
              <a:t>Example</a:t>
            </a:r>
            <a:r>
              <a:rPr sz="3192" spc="-207" dirty="0">
                <a:latin typeface="Microsoft Sans Serif"/>
                <a:cs typeface="Microsoft Sans Serif"/>
              </a:rPr>
              <a:t> </a:t>
            </a:r>
            <a:r>
              <a:rPr sz="2926" spc="468" dirty="0">
                <a:latin typeface="Microsoft Sans Serif"/>
                <a:cs typeface="Microsoft Sans Serif"/>
              </a:rPr>
              <a:t>–</a:t>
            </a:r>
            <a:r>
              <a:rPr sz="2926" spc="-128" dirty="0">
                <a:latin typeface="Microsoft Sans Serif"/>
                <a:cs typeface="Microsoft Sans Serif"/>
              </a:rPr>
              <a:t> </a:t>
            </a:r>
            <a:r>
              <a:rPr sz="3192" spc="-90" dirty="0">
                <a:latin typeface="Microsoft Sans Serif"/>
                <a:cs typeface="Microsoft Sans Serif"/>
              </a:rPr>
              <a:t>Harold</a:t>
            </a:r>
            <a:r>
              <a:rPr sz="2926" spc="-90" dirty="0">
                <a:latin typeface="Microsoft Sans Serif"/>
                <a:cs typeface="Microsoft Sans Serif"/>
              </a:rPr>
              <a:t>ʼ</a:t>
            </a:r>
            <a:r>
              <a:rPr sz="3192" spc="-90" dirty="0">
                <a:latin typeface="Microsoft Sans Serif"/>
                <a:cs typeface="Microsoft Sans Serif"/>
              </a:rPr>
              <a:t>s</a:t>
            </a:r>
            <a:endParaRPr sz="3192" dirty="0">
              <a:latin typeface="Microsoft Sans Serif"/>
              <a:cs typeface="Microsoft Sans Serif"/>
            </a:endParaRPr>
          </a:p>
          <a:p>
            <a:pPr marR="5405" algn="r">
              <a:lnSpc>
                <a:spcPts val="3389"/>
              </a:lnSpc>
            </a:pPr>
            <a:r>
              <a:rPr sz="3192" spc="-144" dirty="0">
                <a:latin typeface="Microsoft Sans Serif"/>
                <a:cs typeface="Microsoft Sans Serif"/>
              </a:rPr>
              <a:t>Risky</a:t>
            </a:r>
            <a:r>
              <a:rPr sz="3192" spc="-192" dirty="0">
                <a:latin typeface="Microsoft Sans Serif"/>
                <a:cs typeface="Microsoft Sans Serif"/>
              </a:rPr>
              <a:t> </a:t>
            </a:r>
            <a:r>
              <a:rPr sz="3192" spc="-11" dirty="0">
                <a:latin typeface="Microsoft Sans Serif"/>
                <a:cs typeface="Microsoft Sans Serif"/>
              </a:rPr>
              <a:t>Note</a:t>
            </a:r>
            <a:r>
              <a:rPr sz="2926" spc="-11" dirty="0">
                <a:latin typeface="Microsoft Sans Serif"/>
                <a:cs typeface="Microsoft Sans Serif"/>
              </a:rPr>
              <a:t>:</a:t>
            </a:r>
            <a:endParaRPr sz="2926"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55</a:t>
            </a:fld>
            <a:endParaRPr spc="-27" dirty="0"/>
          </a:p>
        </p:txBody>
      </p:sp>
      <p:sp>
        <p:nvSpPr>
          <p:cNvPr id="2" name="object 2"/>
          <p:cNvSpPr txBox="1">
            <a:spLocks noGrp="1"/>
          </p:cNvSpPr>
          <p:nvPr>
            <p:ph type="title"/>
          </p:nvPr>
        </p:nvSpPr>
        <p:spPr>
          <a:xfrm>
            <a:off x="1426574" y="752860"/>
            <a:ext cx="9199179" cy="1471850"/>
          </a:xfrm>
          <a:prstGeom prst="rect">
            <a:avLst/>
          </a:prstGeom>
        </p:spPr>
        <p:txBody>
          <a:bodyPr vert="horz" wrap="square" lIns="0" tIns="199997" rIns="0" bIns="0" rtlCol="0" anchor="ctr">
            <a:spAutoFit/>
          </a:bodyPr>
          <a:lstStyle/>
          <a:p>
            <a:pPr marL="13513" marR="5405">
              <a:lnSpc>
                <a:spcPct val="79600"/>
              </a:lnSpc>
              <a:spcBef>
                <a:spcPts val="1575"/>
              </a:spcBef>
            </a:pPr>
            <a:r>
              <a:rPr dirty="0"/>
              <a:t>Drafting</a:t>
            </a:r>
            <a:r>
              <a:rPr spc="-468" dirty="0"/>
              <a:t> </a:t>
            </a:r>
            <a:r>
              <a:rPr spc="-239" dirty="0"/>
              <a:t>a</a:t>
            </a:r>
            <a:r>
              <a:rPr spc="-462" dirty="0"/>
              <a:t> </a:t>
            </a:r>
            <a:r>
              <a:rPr spc="-101" dirty="0"/>
              <a:t>Proper</a:t>
            </a:r>
            <a:r>
              <a:rPr spc="-462" dirty="0"/>
              <a:t> </a:t>
            </a:r>
            <a:r>
              <a:rPr spc="59" dirty="0"/>
              <a:t>Medicaid</a:t>
            </a:r>
            <a:r>
              <a:rPr sz="5746" spc="59" dirty="0"/>
              <a:t>- </a:t>
            </a:r>
            <a:r>
              <a:rPr spc="-11" dirty="0"/>
              <a:t>Compliant</a:t>
            </a:r>
            <a:r>
              <a:rPr spc="-521" dirty="0"/>
              <a:t> </a:t>
            </a:r>
            <a:r>
              <a:rPr dirty="0"/>
              <a:t>Promissory</a:t>
            </a:r>
            <a:r>
              <a:rPr spc="-515" dirty="0"/>
              <a:t> </a:t>
            </a:r>
            <a:r>
              <a:rPr spc="-21" dirty="0"/>
              <a:t>Note</a:t>
            </a:r>
            <a:endParaRPr sz="5746"/>
          </a:p>
        </p:txBody>
      </p:sp>
      <p:sp>
        <p:nvSpPr>
          <p:cNvPr id="3" name="object 3"/>
          <p:cNvSpPr txBox="1"/>
          <p:nvPr/>
        </p:nvSpPr>
        <p:spPr>
          <a:xfrm>
            <a:off x="1426574" y="2223367"/>
            <a:ext cx="8320139" cy="594213"/>
          </a:xfrm>
          <a:prstGeom prst="rect">
            <a:avLst/>
          </a:prstGeom>
        </p:spPr>
        <p:txBody>
          <a:bodyPr vert="horz" wrap="square" lIns="0" tIns="12838" rIns="0" bIns="0" rtlCol="0">
            <a:spAutoFit/>
          </a:bodyPr>
          <a:lstStyle/>
          <a:p>
            <a:pPr marL="13513">
              <a:spcBef>
                <a:spcPts val="101"/>
              </a:spcBef>
            </a:pPr>
            <a:r>
              <a:rPr sz="3777" spc="-96" dirty="0">
                <a:latin typeface="Microsoft Sans Serif"/>
                <a:cs typeface="Microsoft Sans Serif"/>
              </a:rPr>
              <a:t>How</a:t>
            </a:r>
            <a:r>
              <a:rPr sz="3777" spc="-165" dirty="0">
                <a:latin typeface="Microsoft Sans Serif"/>
                <a:cs typeface="Microsoft Sans Serif"/>
              </a:rPr>
              <a:t> </a:t>
            </a:r>
            <a:r>
              <a:rPr sz="3777" dirty="0">
                <a:latin typeface="Microsoft Sans Serif"/>
                <a:cs typeface="Microsoft Sans Serif"/>
              </a:rPr>
              <a:t>to</a:t>
            </a:r>
            <a:r>
              <a:rPr sz="3777" spc="-165" dirty="0">
                <a:latin typeface="Microsoft Sans Serif"/>
                <a:cs typeface="Microsoft Sans Serif"/>
              </a:rPr>
              <a:t> </a:t>
            </a:r>
            <a:r>
              <a:rPr sz="3777" spc="-149" dirty="0">
                <a:latin typeface="Microsoft Sans Serif"/>
                <a:cs typeface="Microsoft Sans Serif"/>
              </a:rPr>
              <a:t>Ensure</a:t>
            </a:r>
            <a:r>
              <a:rPr sz="3777" spc="-160" dirty="0">
                <a:latin typeface="Microsoft Sans Serif"/>
                <a:cs typeface="Microsoft Sans Serif"/>
              </a:rPr>
              <a:t> </a:t>
            </a:r>
            <a:r>
              <a:rPr sz="3777" dirty="0">
                <a:latin typeface="Microsoft Sans Serif"/>
                <a:cs typeface="Microsoft Sans Serif"/>
              </a:rPr>
              <a:t>the</a:t>
            </a:r>
            <a:r>
              <a:rPr sz="3777" spc="-165" dirty="0">
                <a:latin typeface="Microsoft Sans Serif"/>
                <a:cs typeface="Microsoft Sans Serif"/>
              </a:rPr>
              <a:t> </a:t>
            </a:r>
            <a:r>
              <a:rPr sz="3777" spc="-74" dirty="0">
                <a:latin typeface="Microsoft Sans Serif"/>
                <a:cs typeface="Microsoft Sans Serif"/>
              </a:rPr>
              <a:t>Note</a:t>
            </a:r>
            <a:r>
              <a:rPr sz="3777" spc="-165" dirty="0">
                <a:latin typeface="Microsoft Sans Serif"/>
                <a:cs typeface="Microsoft Sans Serif"/>
              </a:rPr>
              <a:t> </a:t>
            </a:r>
            <a:r>
              <a:rPr sz="3777" dirty="0">
                <a:latin typeface="Microsoft Sans Serif"/>
                <a:cs typeface="Microsoft Sans Serif"/>
              </a:rPr>
              <a:t>is</a:t>
            </a:r>
            <a:r>
              <a:rPr sz="3777" spc="-160" dirty="0">
                <a:latin typeface="Microsoft Sans Serif"/>
                <a:cs typeface="Microsoft Sans Serif"/>
              </a:rPr>
              <a:t> </a:t>
            </a:r>
            <a:r>
              <a:rPr sz="3777" spc="-69" dirty="0">
                <a:latin typeface="Microsoft Sans Serif"/>
                <a:cs typeface="Microsoft Sans Serif"/>
              </a:rPr>
              <a:t>Legally</a:t>
            </a:r>
            <a:r>
              <a:rPr sz="3777" spc="-165" dirty="0">
                <a:latin typeface="Microsoft Sans Serif"/>
                <a:cs typeface="Microsoft Sans Serif"/>
              </a:rPr>
              <a:t> </a:t>
            </a:r>
            <a:r>
              <a:rPr sz="3777" spc="-37" dirty="0">
                <a:latin typeface="Microsoft Sans Serif"/>
                <a:cs typeface="Microsoft Sans Serif"/>
              </a:rPr>
              <a:t>Sound</a:t>
            </a:r>
            <a:endParaRPr sz="3777">
              <a:latin typeface="Microsoft Sans Serif"/>
              <a:cs typeface="Microsoft Sans Serif"/>
            </a:endParaRPr>
          </a:p>
        </p:txBody>
      </p:sp>
      <p:sp>
        <p:nvSpPr>
          <p:cNvPr id="4" name="object 4"/>
          <p:cNvSpPr txBox="1"/>
          <p:nvPr/>
        </p:nvSpPr>
        <p:spPr>
          <a:xfrm>
            <a:off x="667508" y="2977413"/>
            <a:ext cx="5551515" cy="2917122"/>
          </a:xfrm>
          <a:prstGeom prst="rect">
            <a:avLst/>
          </a:prstGeom>
        </p:spPr>
        <p:txBody>
          <a:bodyPr vert="horz" wrap="square" lIns="0" tIns="17567" rIns="0" bIns="0" rtlCol="0">
            <a:spAutoFit/>
          </a:bodyPr>
          <a:lstStyle/>
          <a:p>
            <a:pPr marL="13513">
              <a:spcBef>
                <a:spcPts val="138"/>
              </a:spcBef>
            </a:pPr>
            <a:r>
              <a:rPr sz="2554" b="1" dirty="0">
                <a:latin typeface="Microsoft Sans Serif"/>
                <a:cs typeface="Microsoft Sans Serif"/>
              </a:rPr>
              <a:t>Drafting Guidelines:</a:t>
            </a:r>
          </a:p>
          <a:p>
            <a:pPr marL="13513">
              <a:lnSpc>
                <a:spcPts val="2143"/>
              </a:lnSpc>
              <a:spcBef>
                <a:spcPts val="48"/>
              </a:spcBef>
            </a:pPr>
            <a:r>
              <a:rPr sz="2400" dirty="0">
                <a:latin typeface="Segoe UI Symbol"/>
                <a:cs typeface="Segoe UI Symbol"/>
              </a:rPr>
              <a:t>✔ </a:t>
            </a:r>
            <a:r>
              <a:rPr sz="2400" dirty="0">
                <a:latin typeface="Microsoft Sans Serif"/>
                <a:cs typeface="Microsoft Sans Serif"/>
              </a:rPr>
              <a:t>Use a Loan Amortization Schedule </a:t>
            </a:r>
            <a:r>
              <a:rPr sz="2400" dirty="0">
                <a:latin typeface="Times New Roman"/>
                <a:cs typeface="Times New Roman"/>
              </a:rPr>
              <a:t>→</a:t>
            </a:r>
            <a:r>
              <a:rPr lang="en-US" sz="2400" dirty="0">
                <a:latin typeface="Times New Roman"/>
                <a:cs typeface="Times New Roman"/>
              </a:rPr>
              <a:t> </a:t>
            </a:r>
            <a:r>
              <a:rPr sz="2400" dirty="0">
                <a:latin typeface="Microsoft Sans Serif"/>
                <a:cs typeface="Microsoft Sans Serif"/>
              </a:rPr>
              <a:t>Shows structured payments over time.</a:t>
            </a:r>
          </a:p>
          <a:p>
            <a:pPr marL="13513">
              <a:lnSpc>
                <a:spcPts val="2107"/>
              </a:lnSpc>
              <a:spcBef>
                <a:spcPts val="117"/>
              </a:spcBef>
            </a:pPr>
            <a:r>
              <a:rPr sz="2400" dirty="0">
                <a:latin typeface="Segoe UI Symbol"/>
                <a:cs typeface="Segoe UI Symbol"/>
              </a:rPr>
              <a:t>✔ </a:t>
            </a:r>
            <a:r>
              <a:rPr sz="2400" dirty="0">
                <a:latin typeface="Microsoft Sans Serif"/>
                <a:cs typeface="Microsoft Sans Serif"/>
              </a:rPr>
              <a:t>Payments Must Continue to the Estate</a:t>
            </a:r>
            <a:r>
              <a:rPr lang="en-US" sz="2400" dirty="0">
                <a:latin typeface="Microsoft Sans Serif"/>
                <a:cs typeface="Microsoft Sans Serif"/>
              </a:rPr>
              <a:t> </a:t>
            </a:r>
            <a:r>
              <a:rPr sz="2400" dirty="0">
                <a:latin typeface="Times New Roman"/>
                <a:cs typeface="Times New Roman"/>
              </a:rPr>
              <a:t>→ </a:t>
            </a:r>
            <a:r>
              <a:rPr sz="2400" dirty="0">
                <a:latin typeface="Microsoft Sans Serif"/>
                <a:cs typeface="Microsoft Sans Serif"/>
              </a:rPr>
              <a:t>No automatic cancellation if the lender dies.</a:t>
            </a:r>
          </a:p>
          <a:p>
            <a:pPr marL="13513">
              <a:lnSpc>
                <a:spcPts val="2101"/>
              </a:lnSpc>
              <a:spcBef>
                <a:spcPts val="117"/>
              </a:spcBef>
            </a:pPr>
            <a:r>
              <a:rPr sz="2400" dirty="0">
                <a:latin typeface="Segoe UI Symbol"/>
                <a:cs typeface="Segoe UI Symbol"/>
              </a:rPr>
              <a:t>✔ </a:t>
            </a:r>
            <a:r>
              <a:rPr sz="2400" dirty="0">
                <a:latin typeface="Microsoft Sans Serif"/>
                <a:cs typeface="Microsoft Sans Serif"/>
              </a:rPr>
              <a:t>No “Self-Canceling” Features</a:t>
            </a:r>
            <a:r>
              <a:rPr lang="en-US" sz="2400" dirty="0">
                <a:latin typeface="Microsoft Sans Serif"/>
                <a:cs typeface="Microsoft Sans Serif"/>
              </a:rPr>
              <a:t> (</a:t>
            </a:r>
            <a:r>
              <a:rPr sz="2400" dirty="0">
                <a:latin typeface="Microsoft Sans Serif"/>
                <a:cs typeface="Microsoft Sans Serif"/>
              </a:rPr>
              <a:t>SCINs</a:t>
            </a:r>
            <a:r>
              <a:rPr lang="en-US" sz="2400" dirty="0">
                <a:latin typeface="Microsoft Sans Serif"/>
                <a:cs typeface="Microsoft Sans Serif"/>
              </a:rPr>
              <a:t>)</a:t>
            </a:r>
            <a:r>
              <a:rPr sz="2400" dirty="0">
                <a:latin typeface="Microsoft Sans Serif"/>
                <a:cs typeface="Microsoft Sans Serif"/>
              </a:rPr>
              <a:t> </a:t>
            </a:r>
            <a:r>
              <a:rPr lang="en-US" sz="2400" dirty="0">
                <a:latin typeface="Microsoft Sans Serif"/>
                <a:cs typeface="Microsoft Sans Serif"/>
              </a:rPr>
              <a:t> </a:t>
            </a:r>
            <a:r>
              <a:rPr sz="2400" dirty="0">
                <a:latin typeface="Times New Roman"/>
                <a:cs typeface="Times New Roman"/>
              </a:rPr>
              <a:t>→ </a:t>
            </a:r>
            <a:r>
              <a:rPr sz="2400" dirty="0">
                <a:latin typeface="Microsoft Sans Serif"/>
                <a:cs typeface="Microsoft Sans Serif"/>
              </a:rPr>
              <a:t>Medicaid disallows promissory notes that disappear upon death.</a:t>
            </a:r>
          </a:p>
          <a:p>
            <a:pPr marL="13513" marR="649966">
              <a:lnSpc>
                <a:spcPct val="74000"/>
              </a:lnSpc>
              <a:spcBef>
                <a:spcPts val="745"/>
              </a:spcBef>
            </a:pPr>
            <a:endParaRPr sz="2075" dirty="0">
              <a:latin typeface="Microsoft Sans Serif"/>
              <a:cs typeface="Microsoft Sans Serif"/>
            </a:endParaRPr>
          </a:p>
        </p:txBody>
      </p:sp>
      <p:sp>
        <p:nvSpPr>
          <p:cNvPr id="5" name="object 5"/>
          <p:cNvSpPr txBox="1"/>
          <p:nvPr/>
        </p:nvSpPr>
        <p:spPr>
          <a:xfrm>
            <a:off x="7079292" y="3340596"/>
            <a:ext cx="4445200" cy="2364889"/>
          </a:xfrm>
          <a:prstGeom prst="rect">
            <a:avLst/>
          </a:prstGeom>
        </p:spPr>
        <p:txBody>
          <a:bodyPr vert="horz" wrap="square" lIns="0" tIns="12838" rIns="0" bIns="0" rtlCol="0">
            <a:spAutoFit/>
          </a:bodyPr>
          <a:lstStyle/>
          <a:p>
            <a:pPr marL="13513" marR="5405">
              <a:lnSpc>
                <a:spcPct val="77100"/>
              </a:lnSpc>
              <a:spcBef>
                <a:spcPts val="596"/>
              </a:spcBef>
            </a:pPr>
            <a:r>
              <a:rPr lang="en-US" sz="2400" dirty="0">
                <a:latin typeface="Segoe UI Symbol"/>
                <a:cs typeface="Segoe UI Symbol"/>
              </a:rPr>
              <a:t>✔ </a:t>
            </a:r>
            <a:r>
              <a:rPr lang="en-US" sz="2400" dirty="0">
                <a:latin typeface="Microsoft Sans Serif"/>
                <a:cs typeface="Microsoft Sans Serif"/>
              </a:rPr>
              <a:t>Use a Commercially Reasonable Interest Rate </a:t>
            </a:r>
            <a:r>
              <a:rPr lang="en-US" sz="2400" dirty="0">
                <a:latin typeface="Times New Roman"/>
                <a:cs typeface="Times New Roman"/>
              </a:rPr>
              <a:t>→ </a:t>
            </a:r>
            <a:r>
              <a:rPr lang="en-US" sz="2400" dirty="0">
                <a:latin typeface="Microsoft Sans Serif"/>
                <a:cs typeface="Microsoft Sans Serif"/>
              </a:rPr>
              <a:t>Typically tied to IRS applicable rates.</a:t>
            </a:r>
          </a:p>
          <a:p>
            <a:pPr marL="13513" marR="5405">
              <a:lnSpc>
                <a:spcPct val="77100"/>
              </a:lnSpc>
              <a:spcBef>
                <a:spcPts val="596"/>
              </a:spcBef>
            </a:pPr>
            <a:r>
              <a:rPr sz="2400" dirty="0">
                <a:latin typeface="Segoe UI Symbol"/>
                <a:cs typeface="Segoe UI Symbol"/>
              </a:rPr>
              <a:t>✔ </a:t>
            </a:r>
            <a:r>
              <a:rPr sz="2400" dirty="0">
                <a:latin typeface="Microsoft Sans Serif"/>
                <a:cs typeface="Microsoft Sans Serif"/>
              </a:rPr>
              <a:t>Ensure the Note is Non-Negotiable &amp; Non-Assignable </a:t>
            </a:r>
            <a:r>
              <a:rPr sz="2400" dirty="0">
                <a:latin typeface="Times New Roman"/>
                <a:cs typeface="Times New Roman"/>
              </a:rPr>
              <a:t>→ </a:t>
            </a:r>
            <a:r>
              <a:rPr sz="2400" dirty="0">
                <a:latin typeface="Microsoft Sans Serif"/>
                <a:cs typeface="Microsoft Sans Serif"/>
              </a:rPr>
              <a:t>If the note can be sold, Medicaid may count it as an asset.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1541" y="1115502"/>
            <a:ext cx="4837854" cy="4626996"/>
          </a:xfrm>
          <a:prstGeom prst="rect">
            <a:avLst/>
          </a:prstGeom>
        </p:spPr>
        <p:txBody>
          <a:bodyPr vert="horz" wrap="square" lIns="0" tIns="16216" rIns="0" bIns="0" rtlCol="0" anchor="ctr">
            <a:spAutoFit/>
          </a:bodyPr>
          <a:lstStyle/>
          <a:p>
            <a:pPr marL="13513">
              <a:lnSpc>
                <a:spcPts val="3394"/>
              </a:lnSpc>
              <a:spcBef>
                <a:spcPts val="128"/>
              </a:spcBef>
            </a:pPr>
            <a:r>
              <a:rPr sz="3192" spc="-197" dirty="0"/>
              <a:t>Example</a:t>
            </a:r>
            <a:r>
              <a:rPr sz="3192" spc="-207" dirty="0"/>
              <a:t> </a:t>
            </a:r>
            <a:r>
              <a:rPr sz="2926" spc="468" dirty="0"/>
              <a:t>–</a:t>
            </a:r>
            <a:r>
              <a:rPr sz="2926" spc="-128" dirty="0"/>
              <a:t> </a:t>
            </a:r>
            <a:r>
              <a:rPr sz="3192" spc="-27" dirty="0"/>
              <a:t>Key</a:t>
            </a:r>
            <a:endParaRPr sz="3192" dirty="0">
              <a:latin typeface="Segoe UI Symbol"/>
              <a:cs typeface="Segoe UI Symbol"/>
            </a:endParaRPr>
          </a:p>
          <a:p>
            <a:pPr marL="13513" marR="562132">
              <a:lnSpc>
                <a:spcPct val="77100"/>
              </a:lnSpc>
              <a:spcBef>
                <a:spcPts val="435"/>
              </a:spcBef>
            </a:pPr>
            <a:r>
              <a:rPr sz="3192" spc="-121" dirty="0"/>
              <a:t>Promissory</a:t>
            </a:r>
            <a:r>
              <a:rPr sz="3192" spc="-133" dirty="0"/>
              <a:t> </a:t>
            </a:r>
            <a:r>
              <a:rPr sz="3192" spc="-106" dirty="0"/>
              <a:t>Note </a:t>
            </a:r>
            <a:r>
              <a:rPr sz="3192" spc="-11" dirty="0"/>
              <a:t>Clauses</a:t>
            </a:r>
            <a:r>
              <a:rPr sz="2926" spc="-11" dirty="0"/>
              <a:t>:</a:t>
            </a:r>
            <a:br>
              <a:rPr lang="en-US" sz="2926" spc="-11" dirty="0"/>
            </a:br>
            <a:endParaRPr sz="2926" dirty="0"/>
          </a:p>
          <a:p>
            <a:pPr marL="13513">
              <a:lnSpc>
                <a:spcPts val="3091"/>
              </a:lnSpc>
            </a:pPr>
            <a:r>
              <a:rPr sz="3192" spc="128" dirty="0">
                <a:latin typeface="Segoe UI Symbol"/>
                <a:cs typeface="Segoe UI Symbol"/>
              </a:rPr>
              <a:t>✅</a:t>
            </a:r>
            <a:r>
              <a:rPr sz="3192" spc="-101" dirty="0">
                <a:latin typeface="Segoe UI Symbol"/>
                <a:cs typeface="Segoe UI Symbol"/>
              </a:rPr>
              <a:t> </a:t>
            </a:r>
            <a:r>
              <a:rPr sz="2926" spc="-133" dirty="0"/>
              <a:t>“</a:t>
            </a:r>
            <a:r>
              <a:rPr sz="3245" spc="-133" dirty="0"/>
              <a:t>This</a:t>
            </a:r>
            <a:r>
              <a:rPr sz="3245" spc="-90" dirty="0"/>
              <a:t> </a:t>
            </a:r>
            <a:r>
              <a:rPr sz="3245" spc="-197" dirty="0"/>
              <a:t>note</a:t>
            </a:r>
            <a:r>
              <a:rPr sz="3245" spc="-90" dirty="0"/>
              <a:t> </a:t>
            </a:r>
            <a:r>
              <a:rPr sz="3245" spc="-27" dirty="0"/>
              <a:t>is</a:t>
            </a:r>
            <a:endParaRPr sz="3245" dirty="0">
              <a:latin typeface="Segoe UI Symbol"/>
              <a:cs typeface="Segoe UI Symbol"/>
            </a:endParaRPr>
          </a:p>
          <a:p>
            <a:pPr marL="13513">
              <a:lnSpc>
                <a:spcPts val="2915"/>
              </a:lnSpc>
            </a:pPr>
            <a:r>
              <a:rPr sz="3245" spc="-181" dirty="0"/>
              <a:t>irrevocable</a:t>
            </a:r>
            <a:r>
              <a:rPr sz="3245" spc="-53" dirty="0"/>
              <a:t> </a:t>
            </a:r>
            <a:r>
              <a:rPr sz="3245" spc="-244" dirty="0"/>
              <a:t>and</a:t>
            </a:r>
            <a:r>
              <a:rPr sz="3245" spc="-59" dirty="0"/>
              <a:t> </a:t>
            </a:r>
            <a:r>
              <a:rPr sz="3245" spc="-319" dirty="0"/>
              <a:t>may</a:t>
            </a:r>
            <a:endParaRPr sz="3245" dirty="0"/>
          </a:p>
          <a:p>
            <a:pPr marL="13513">
              <a:lnSpc>
                <a:spcPts val="3426"/>
              </a:lnSpc>
              <a:spcBef>
                <a:spcPts val="101"/>
              </a:spcBef>
            </a:pPr>
            <a:r>
              <a:rPr sz="3245" spc="-170" dirty="0"/>
              <a:t>not</a:t>
            </a:r>
            <a:r>
              <a:rPr sz="3245" spc="-69" dirty="0"/>
              <a:t> </a:t>
            </a:r>
            <a:r>
              <a:rPr sz="3245" spc="-217" dirty="0"/>
              <a:t>be</a:t>
            </a:r>
            <a:r>
              <a:rPr sz="3245" spc="-59" dirty="0"/>
              <a:t> </a:t>
            </a:r>
            <a:r>
              <a:rPr sz="3245" spc="-170" dirty="0"/>
              <a:t>transferred</a:t>
            </a:r>
            <a:r>
              <a:rPr sz="3245" spc="-59" dirty="0"/>
              <a:t> </a:t>
            </a:r>
            <a:r>
              <a:rPr sz="3245" spc="-80" dirty="0"/>
              <a:t>or </a:t>
            </a:r>
            <a:r>
              <a:rPr sz="3245" spc="-69" dirty="0"/>
              <a:t>assigned</a:t>
            </a:r>
            <a:r>
              <a:rPr sz="2926" spc="-69" dirty="0"/>
              <a:t>.”</a:t>
            </a:r>
            <a:br>
              <a:rPr lang="en-US" sz="2926" spc="-69" dirty="0"/>
            </a:br>
            <a:r>
              <a:rPr lang="en-US" sz="2800" spc="128" dirty="0">
                <a:latin typeface="Segoe UI Symbol"/>
                <a:cs typeface="Segoe UI Symbol"/>
              </a:rPr>
              <a:t>✅</a:t>
            </a:r>
            <a:r>
              <a:rPr lang="en-US" sz="2800" spc="-96" dirty="0">
                <a:latin typeface="Segoe UI Symbol"/>
                <a:cs typeface="Segoe UI Symbol"/>
              </a:rPr>
              <a:t> </a:t>
            </a:r>
            <a:r>
              <a:rPr lang="en-US" sz="2800" spc="-217" dirty="0">
                <a:latin typeface="Microsoft Sans Serif"/>
                <a:cs typeface="Microsoft Sans Serif"/>
              </a:rPr>
              <a:t>“</a:t>
            </a:r>
            <a:r>
              <a:rPr lang="en-US" sz="3200" spc="-217" dirty="0">
                <a:latin typeface="Microsoft Sans Serif"/>
                <a:cs typeface="Microsoft Sans Serif"/>
              </a:rPr>
              <a:t>Payments</a:t>
            </a:r>
            <a:r>
              <a:rPr lang="en-US" sz="3200" spc="-85" dirty="0">
                <a:latin typeface="Microsoft Sans Serif"/>
                <a:cs typeface="Microsoft Sans Serif"/>
              </a:rPr>
              <a:t> </a:t>
            </a:r>
            <a:r>
              <a:rPr lang="en-US" sz="3200" spc="-11" dirty="0">
                <a:latin typeface="Microsoft Sans Serif"/>
                <a:cs typeface="Microsoft Sans Serif"/>
              </a:rPr>
              <a:t>under</a:t>
            </a:r>
            <a:br>
              <a:rPr lang="en-US" sz="3200" dirty="0">
                <a:latin typeface="Microsoft Sans Serif"/>
                <a:cs typeface="Microsoft Sans Serif"/>
              </a:rPr>
            </a:br>
            <a:r>
              <a:rPr lang="en-US" sz="3200" spc="-154" dirty="0">
                <a:latin typeface="Microsoft Sans Serif"/>
                <a:cs typeface="Microsoft Sans Serif"/>
              </a:rPr>
              <a:t>this</a:t>
            </a:r>
            <a:r>
              <a:rPr lang="en-US" sz="3200" spc="-96" dirty="0">
                <a:latin typeface="Microsoft Sans Serif"/>
                <a:cs typeface="Microsoft Sans Serif"/>
              </a:rPr>
              <a:t> </a:t>
            </a:r>
            <a:r>
              <a:rPr lang="en-US" sz="3200" spc="-197" dirty="0">
                <a:latin typeface="Microsoft Sans Serif"/>
                <a:cs typeface="Microsoft Sans Serif"/>
              </a:rPr>
              <a:t>note</a:t>
            </a:r>
            <a:r>
              <a:rPr lang="en-US" sz="3200" spc="-80" dirty="0">
                <a:latin typeface="Microsoft Sans Serif"/>
                <a:cs typeface="Microsoft Sans Serif"/>
              </a:rPr>
              <a:t> </a:t>
            </a:r>
            <a:r>
              <a:rPr lang="en-US" sz="3200" spc="-202" dirty="0">
                <a:latin typeface="Microsoft Sans Serif"/>
                <a:cs typeface="Microsoft Sans Serif"/>
              </a:rPr>
              <a:t>shall</a:t>
            </a:r>
            <a:r>
              <a:rPr lang="en-US" sz="3200" spc="-85" dirty="0">
                <a:latin typeface="Microsoft Sans Serif"/>
                <a:cs typeface="Microsoft Sans Serif"/>
              </a:rPr>
              <a:t> </a:t>
            </a:r>
            <a:r>
              <a:rPr lang="en-US" sz="3200" spc="-154" dirty="0">
                <a:latin typeface="Microsoft Sans Serif"/>
                <a:cs typeface="Microsoft Sans Serif"/>
              </a:rPr>
              <a:t>continue</a:t>
            </a:r>
            <a:br>
              <a:rPr lang="en-US" sz="3200" dirty="0">
                <a:latin typeface="Microsoft Sans Serif"/>
                <a:cs typeface="Microsoft Sans Serif"/>
              </a:rPr>
            </a:br>
            <a:r>
              <a:rPr lang="en-US" sz="3200" spc="-138" dirty="0">
                <a:latin typeface="Microsoft Sans Serif"/>
                <a:cs typeface="Microsoft Sans Serif"/>
              </a:rPr>
              <a:t>to</a:t>
            </a:r>
            <a:r>
              <a:rPr lang="en-US" sz="3200" spc="-74" dirty="0">
                <a:latin typeface="Microsoft Sans Serif"/>
                <a:cs typeface="Microsoft Sans Serif"/>
              </a:rPr>
              <a:t> </a:t>
            </a:r>
            <a:r>
              <a:rPr lang="en-US" sz="3200" spc="-186" dirty="0">
                <a:latin typeface="Microsoft Sans Serif"/>
                <a:cs typeface="Microsoft Sans Serif"/>
              </a:rPr>
              <a:t>the</a:t>
            </a:r>
            <a:r>
              <a:rPr lang="en-US" sz="3200" spc="-80" dirty="0">
                <a:latin typeface="Microsoft Sans Serif"/>
                <a:cs typeface="Microsoft Sans Serif"/>
              </a:rPr>
              <a:t> </a:t>
            </a:r>
            <a:r>
              <a:rPr lang="en-US" sz="3200" spc="-186" dirty="0" err="1">
                <a:latin typeface="Microsoft Sans Serif"/>
                <a:cs typeface="Microsoft Sans Serif"/>
              </a:rPr>
              <a:t>lender</a:t>
            </a:r>
            <a:r>
              <a:rPr lang="en-US" sz="2800" spc="-186" dirty="0" err="1">
                <a:latin typeface="Microsoft Sans Serif"/>
                <a:cs typeface="Microsoft Sans Serif"/>
              </a:rPr>
              <a:t>ʼ</a:t>
            </a:r>
            <a:r>
              <a:rPr lang="en-US" sz="3200" spc="-186" dirty="0" err="1">
                <a:latin typeface="Microsoft Sans Serif"/>
                <a:cs typeface="Microsoft Sans Serif"/>
              </a:rPr>
              <a:t>s</a:t>
            </a:r>
            <a:r>
              <a:rPr lang="en-US" sz="3200" spc="-74" dirty="0">
                <a:latin typeface="Microsoft Sans Serif"/>
                <a:cs typeface="Microsoft Sans Serif"/>
              </a:rPr>
              <a:t> </a:t>
            </a:r>
            <a:r>
              <a:rPr lang="en-US" sz="3200" spc="-197" dirty="0">
                <a:latin typeface="Microsoft Sans Serif"/>
                <a:cs typeface="Microsoft Sans Serif"/>
              </a:rPr>
              <a:t>estate</a:t>
            </a:r>
            <a:r>
              <a:rPr lang="en-US" sz="3200" spc="-80" dirty="0">
                <a:latin typeface="Microsoft Sans Serif"/>
                <a:cs typeface="Microsoft Sans Serif"/>
              </a:rPr>
              <a:t> </a:t>
            </a:r>
            <a:r>
              <a:rPr lang="en-US" sz="3200" spc="-27" dirty="0">
                <a:latin typeface="Microsoft Sans Serif"/>
                <a:cs typeface="Microsoft Sans Serif"/>
              </a:rPr>
              <a:t>if </a:t>
            </a:r>
            <a:r>
              <a:rPr lang="en-US" sz="3200" spc="-186" dirty="0">
                <a:latin typeface="Microsoft Sans Serif"/>
                <a:cs typeface="Microsoft Sans Serif"/>
              </a:rPr>
              <a:t>the</a:t>
            </a:r>
            <a:r>
              <a:rPr lang="en-US" sz="3200" spc="-80" dirty="0">
                <a:latin typeface="Microsoft Sans Serif"/>
                <a:cs typeface="Microsoft Sans Serif"/>
              </a:rPr>
              <a:t> </a:t>
            </a:r>
            <a:r>
              <a:rPr lang="en-US" sz="3200" spc="-192" dirty="0">
                <a:latin typeface="Microsoft Sans Serif"/>
                <a:cs typeface="Microsoft Sans Serif"/>
              </a:rPr>
              <a:t>lender</a:t>
            </a:r>
            <a:r>
              <a:rPr lang="en-US" sz="3200" spc="-85" dirty="0">
                <a:latin typeface="Microsoft Sans Serif"/>
                <a:cs typeface="Microsoft Sans Serif"/>
              </a:rPr>
              <a:t> </a:t>
            </a:r>
            <a:r>
              <a:rPr lang="en-US" sz="3200" spc="-11" dirty="0">
                <a:latin typeface="Microsoft Sans Serif"/>
                <a:cs typeface="Microsoft Sans Serif"/>
              </a:rPr>
              <a:t>dies</a:t>
            </a:r>
            <a:r>
              <a:rPr lang="en-US" sz="2800" spc="-11" dirty="0">
                <a:latin typeface="Microsoft Sans Serif"/>
                <a:cs typeface="Microsoft Sans Serif"/>
              </a:rPr>
              <a:t>.”</a:t>
            </a:r>
            <a:br>
              <a:rPr lang="en-US" sz="2800" dirty="0">
                <a:latin typeface="Microsoft Sans Serif"/>
                <a:cs typeface="Microsoft Sans Serif"/>
              </a:rPr>
            </a:br>
            <a:endParaRPr sz="2926" dirty="0"/>
          </a:p>
        </p:txBody>
      </p:sp>
      <p:pic>
        <p:nvPicPr>
          <p:cNvPr id="4" name="object 4"/>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294427" y="16893"/>
            <a:ext cx="5076032" cy="6841107"/>
          </a:xfrm>
          <a:prstGeom prst="rect">
            <a:avLst/>
          </a:prstGeom>
        </p:spPr>
      </p:pic>
      <p:sp>
        <p:nvSpPr>
          <p:cNvPr id="5" name="object 5"/>
          <p:cNvSpPr txBox="1"/>
          <p:nvPr/>
        </p:nvSpPr>
        <p:spPr>
          <a:xfrm>
            <a:off x="3295447" y="6283182"/>
            <a:ext cx="229726" cy="229872"/>
          </a:xfrm>
          <a:prstGeom prst="rect">
            <a:avLst/>
          </a:prstGeom>
        </p:spPr>
        <p:txBody>
          <a:bodyPr vert="horz" wrap="square" lIns="0" tIns="16892" rIns="0" bIns="0" rtlCol="0">
            <a:spAutoFit/>
          </a:bodyPr>
          <a:lstStyle/>
          <a:p>
            <a:pPr marL="13513">
              <a:spcBef>
                <a:spcPts val="133"/>
              </a:spcBef>
            </a:pPr>
            <a:r>
              <a:rPr sz="1383" spc="-27" dirty="0">
                <a:latin typeface="Microsoft Sans Serif"/>
                <a:cs typeface="Microsoft Sans Serif"/>
              </a:rPr>
              <a:t>98</a:t>
            </a:r>
            <a:endParaRPr sz="1383">
              <a:latin typeface="Microsoft Sans Serif"/>
              <a:cs typeface="Microsoft Sans Serif"/>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946219" y="6314677"/>
            <a:ext cx="299995" cy="192360"/>
          </a:xfrm>
          <a:prstGeom prst="rect">
            <a:avLst/>
          </a:prstGeom>
        </p:spPr>
        <p:txBody>
          <a:bodyPr vert="horz" wrap="square" lIns="0" tIns="0" rIns="0" bIns="0" rtlCol="0">
            <a:spAutoFit/>
          </a:bodyPr>
          <a:lstStyle/>
          <a:p>
            <a:pPr marL="13513">
              <a:lnSpc>
                <a:spcPts val="1548"/>
              </a:lnSpc>
            </a:pPr>
            <a:fld id="{81D60167-4931-47E6-BA6A-407CBD079E47}" type="slidenum">
              <a:rPr sz="1383" spc="-48" dirty="0">
                <a:latin typeface="Microsoft Sans Serif"/>
                <a:cs typeface="Microsoft Sans Serif"/>
              </a:rPr>
              <a:pPr marL="13513">
                <a:lnSpc>
                  <a:spcPts val="1548"/>
                </a:lnSpc>
              </a:pPr>
              <a:t>57</a:t>
            </a:fld>
            <a:endParaRPr sz="1383">
              <a:latin typeface="Microsoft Sans Serif"/>
              <a:cs typeface="Microsoft Sans Serif"/>
            </a:endParaRPr>
          </a:p>
        </p:txBody>
      </p:sp>
      <p:sp>
        <p:nvSpPr>
          <p:cNvPr id="2" name="object 2"/>
          <p:cNvSpPr txBox="1">
            <a:spLocks noGrp="1"/>
          </p:cNvSpPr>
          <p:nvPr>
            <p:ph type="title"/>
          </p:nvPr>
        </p:nvSpPr>
        <p:spPr>
          <a:xfrm>
            <a:off x="1426574" y="835704"/>
            <a:ext cx="7637717" cy="1306163"/>
          </a:xfrm>
          <a:prstGeom prst="rect">
            <a:avLst/>
          </a:prstGeom>
        </p:spPr>
        <p:txBody>
          <a:bodyPr vert="horz" wrap="square" lIns="0" tIns="199997" rIns="0" bIns="0" rtlCol="0" anchor="ctr">
            <a:spAutoFit/>
          </a:bodyPr>
          <a:lstStyle/>
          <a:p>
            <a:pPr marL="13513" marR="5405">
              <a:lnSpc>
                <a:spcPct val="79600"/>
              </a:lnSpc>
              <a:spcBef>
                <a:spcPts val="1575"/>
              </a:spcBef>
            </a:pPr>
            <a:r>
              <a:rPr dirty="0"/>
              <a:t>Promissory</a:t>
            </a:r>
            <a:r>
              <a:rPr spc="-532" dirty="0"/>
              <a:t> </a:t>
            </a:r>
            <a:r>
              <a:rPr spc="-53" dirty="0"/>
              <a:t>Notes</a:t>
            </a:r>
            <a:r>
              <a:rPr spc="-532" dirty="0"/>
              <a:t> </a:t>
            </a:r>
            <a:r>
              <a:rPr spc="197" dirty="0"/>
              <a:t>for</a:t>
            </a:r>
            <a:r>
              <a:rPr spc="-527" dirty="0"/>
              <a:t> </a:t>
            </a:r>
            <a:r>
              <a:rPr spc="-53" dirty="0"/>
              <a:t>a </a:t>
            </a:r>
            <a:r>
              <a:rPr dirty="0"/>
              <a:t>Community</a:t>
            </a:r>
            <a:r>
              <a:rPr spc="-244" dirty="0"/>
              <a:t> </a:t>
            </a:r>
            <a:r>
              <a:rPr spc="-11" dirty="0"/>
              <a:t>Spouse</a:t>
            </a:r>
          </a:p>
        </p:txBody>
      </p:sp>
      <p:sp>
        <p:nvSpPr>
          <p:cNvPr id="3" name="object 3"/>
          <p:cNvSpPr txBox="1"/>
          <p:nvPr/>
        </p:nvSpPr>
        <p:spPr>
          <a:xfrm>
            <a:off x="1426574" y="2223367"/>
            <a:ext cx="7355288" cy="594213"/>
          </a:xfrm>
          <a:prstGeom prst="rect">
            <a:avLst/>
          </a:prstGeom>
        </p:spPr>
        <p:txBody>
          <a:bodyPr vert="horz" wrap="square" lIns="0" tIns="12838" rIns="0" bIns="0" rtlCol="0">
            <a:spAutoFit/>
          </a:bodyPr>
          <a:lstStyle/>
          <a:p>
            <a:pPr marL="13513">
              <a:spcBef>
                <a:spcPts val="101"/>
              </a:spcBef>
            </a:pPr>
            <a:r>
              <a:rPr sz="3777" spc="-43" dirty="0">
                <a:latin typeface="Microsoft Sans Serif"/>
                <a:cs typeface="Microsoft Sans Serif"/>
              </a:rPr>
              <a:t>Protecting</a:t>
            </a:r>
            <a:r>
              <a:rPr sz="3777" spc="-160" dirty="0">
                <a:latin typeface="Microsoft Sans Serif"/>
                <a:cs typeface="Microsoft Sans Serif"/>
              </a:rPr>
              <a:t> </a:t>
            </a:r>
            <a:r>
              <a:rPr sz="3777" spc="-53" dirty="0">
                <a:latin typeface="Microsoft Sans Serif"/>
                <a:cs typeface="Microsoft Sans Serif"/>
              </a:rPr>
              <a:t>Assets</a:t>
            </a:r>
            <a:r>
              <a:rPr sz="3777" spc="-160" dirty="0">
                <a:latin typeface="Microsoft Sans Serif"/>
                <a:cs typeface="Microsoft Sans Serif"/>
              </a:rPr>
              <a:t> </a:t>
            </a:r>
            <a:r>
              <a:rPr sz="3777" spc="53" dirty="0">
                <a:latin typeface="Microsoft Sans Serif"/>
                <a:cs typeface="Microsoft Sans Serif"/>
              </a:rPr>
              <a:t>for</a:t>
            </a:r>
            <a:r>
              <a:rPr sz="3777" spc="-154" dirty="0">
                <a:latin typeface="Microsoft Sans Serif"/>
                <a:cs typeface="Microsoft Sans Serif"/>
              </a:rPr>
              <a:t> </a:t>
            </a:r>
            <a:r>
              <a:rPr sz="3777" spc="-197" dirty="0">
                <a:latin typeface="Microsoft Sans Serif"/>
                <a:cs typeface="Microsoft Sans Serif"/>
              </a:rPr>
              <a:t>a</a:t>
            </a:r>
            <a:r>
              <a:rPr sz="3777" spc="-160" dirty="0">
                <a:latin typeface="Microsoft Sans Serif"/>
                <a:cs typeface="Microsoft Sans Serif"/>
              </a:rPr>
              <a:t> </a:t>
            </a:r>
            <a:r>
              <a:rPr sz="3777" spc="-121" dirty="0">
                <a:latin typeface="Microsoft Sans Serif"/>
                <a:cs typeface="Microsoft Sans Serif"/>
              </a:rPr>
              <a:t>Well</a:t>
            </a:r>
            <a:r>
              <a:rPr sz="3777" spc="-154" dirty="0">
                <a:latin typeface="Microsoft Sans Serif"/>
                <a:cs typeface="Microsoft Sans Serif"/>
              </a:rPr>
              <a:t> </a:t>
            </a:r>
            <a:r>
              <a:rPr sz="3777" spc="-53" dirty="0">
                <a:latin typeface="Microsoft Sans Serif"/>
                <a:cs typeface="Microsoft Sans Serif"/>
              </a:rPr>
              <a:t>Spouse</a:t>
            </a:r>
            <a:endParaRPr sz="3777">
              <a:latin typeface="Microsoft Sans Serif"/>
              <a:cs typeface="Microsoft Sans Serif"/>
            </a:endParaRPr>
          </a:p>
        </p:txBody>
      </p:sp>
      <p:sp>
        <p:nvSpPr>
          <p:cNvPr id="4" name="object 4"/>
          <p:cNvSpPr txBox="1"/>
          <p:nvPr/>
        </p:nvSpPr>
        <p:spPr>
          <a:xfrm>
            <a:off x="1426574" y="2943596"/>
            <a:ext cx="4472227" cy="2991781"/>
          </a:xfrm>
          <a:prstGeom prst="rect">
            <a:avLst/>
          </a:prstGeom>
        </p:spPr>
        <p:txBody>
          <a:bodyPr vert="horz" wrap="square" lIns="0" tIns="110808" rIns="0" bIns="0" rtlCol="0">
            <a:spAutoFit/>
          </a:bodyPr>
          <a:lstStyle/>
          <a:p>
            <a:pPr marL="13513" marR="437139">
              <a:lnSpc>
                <a:spcPct val="75500"/>
              </a:lnSpc>
              <a:spcBef>
                <a:spcPts val="871"/>
              </a:spcBef>
            </a:pPr>
            <a:r>
              <a:rPr sz="2554" spc="-149" dirty="0">
                <a:latin typeface="Microsoft Sans Serif"/>
                <a:cs typeface="Microsoft Sans Serif"/>
              </a:rPr>
              <a:t>How</a:t>
            </a:r>
            <a:r>
              <a:rPr sz="2554" spc="-154" dirty="0">
                <a:latin typeface="Microsoft Sans Serif"/>
                <a:cs typeface="Microsoft Sans Serif"/>
              </a:rPr>
              <a:t> </a:t>
            </a:r>
            <a:r>
              <a:rPr sz="2554" spc="-90" dirty="0">
                <a:latin typeface="Microsoft Sans Serif"/>
                <a:cs typeface="Microsoft Sans Serif"/>
              </a:rPr>
              <a:t>This</a:t>
            </a:r>
            <a:r>
              <a:rPr sz="2554" spc="-154" dirty="0">
                <a:latin typeface="Microsoft Sans Serif"/>
                <a:cs typeface="Microsoft Sans Serif"/>
              </a:rPr>
              <a:t> </a:t>
            </a:r>
            <a:r>
              <a:rPr sz="2554" spc="-106" dirty="0">
                <a:latin typeface="Microsoft Sans Serif"/>
                <a:cs typeface="Microsoft Sans Serif"/>
              </a:rPr>
              <a:t>Works</a:t>
            </a:r>
            <a:r>
              <a:rPr sz="2554" spc="-154" dirty="0">
                <a:latin typeface="Microsoft Sans Serif"/>
                <a:cs typeface="Microsoft Sans Serif"/>
              </a:rPr>
              <a:t> </a:t>
            </a:r>
            <a:r>
              <a:rPr sz="2554" spc="-59" dirty="0">
                <a:latin typeface="Microsoft Sans Serif"/>
                <a:cs typeface="Microsoft Sans Serif"/>
              </a:rPr>
              <a:t>in</a:t>
            </a:r>
            <a:r>
              <a:rPr sz="2554" spc="-160" dirty="0">
                <a:latin typeface="Microsoft Sans Serif"/>
                <a:cs typeface="Microsoft Sans Serif"/>
              </a:rPr>
              <a:t> </a:t>
            </a:r>
            <a:r>
              <a:rPr sz="2554" spc="-112" dirty="0">
                <a:latin typeface="Microsoft Sans Serif"/>
                <a:cs typeface="Microsoft Sans Serif"/>
              </a:rPr>
              <a:t>Spousal </a:t>
            </a:r>
            <a:r>
              <a:rPr sz="2554" spc="-11" dirty="0">
                <a:latin typeface="Microsoft Sans Serif"/>
                <a:cs typeface="Microsoft Sans Serif"/>
              </a:rPr>
              <a:t>Planning</a:t>
            </a:r>
            <a:r>
              <a:rPr sz="2341" spc="-11" dirty="0">
                <a:latin typeface="Microsoft Sans Serif"/>
                <a:cs typeface="Microsoft Sans Serif"/>
              </a:rPr>
              <a:t>:</a:t>
            </a:r>
            <a:endParaRPr sz="2341" dirty="0">
              <a:latin typeface="Microsoft Sans Serif"/>
              <a:cs typeface="Microsoft Sans Serif"/>
            </a:endParaRPr>
          </a:p>
          <a:p>
            <a:pPr marL="13513" marR="7432">
              <a:lnSpc>
                <a:spcPct val="76400"/>
              </a:lnSpc>
              <a:spcBef>
                <a:spcPts val="692"/>
              </a:spcBef>
            </a:pPr>
            <a:r>
              <a:rPr sz="2554" spc="612" dirty="0">
                <a:latin typeface="Segoe UI Symbol"/>
                <a:cs typeface="Segoe UI Symbol"/>
              </a:rPr>
              <a:t>✔</a:t>
            </a:r>
            <a:r>
              <a:rPr sz="2554" spc="-64" dirty="0">
                <a:latin typeface="Segoe UI Symbol"/>
                <a:cs typeface="Segoe UI Symbol"/>
              </a:rPr>
              <a:t> </a:t>
            </a:r>
            <a:r>
              <a:rPr sz="2554" spc="-181" dirty="0">
                <a:latin typeface="Microsoft Sans Serif"/>
                <a:cs typeface="Microsoft Sans Serif"/>
              </a:rPr>
              <a:t>The</a:t>
            </a:r>
            <a:r>
              <a:rPr sz="2554" spc="-37" dirty="0">
                <a:latin typeface="Microsoft Sans Serif"/>
                <a:cs typeface="Microsoft Sans Serif"/>
              </a:rPr>
              <a:t> </a:t>
            </a:r>
            <a:r>
              <a:rPr sz="2554" spc="-74" dirty="0">
                <a:latin typeface="Microsoft Sans Serif"/>
                <a:cs typeface="Microsoft Sans Serif"/>
              </a:rPr>
              <a:t>community</a:t>
            </a:r>
            <a:r>
              <a:rPr sz="2554" spc="-144" dirty="0">
                <a:latin typeface="Microsoft Sans Serif"/>
                <a:cs typeface="Microsoft Sans Serif"/>
              </a:rPr>
              <a:t> </a:t>
            </a:r>
            <a:r>
              <a:rPr sz="2554" spc="-11" dirty="0">
                <a:latin typeface="Microsoft Sans Serif"/>
                <a:cs typeface="Microsoft Sans Serif"/>
              </a:rPr>
              <a:t>spouse </a:t>
            </a:r>
            <a:r>
              <a:rPr sz="2341" spc="-53" dirty="0">
                <a:latin typeface="Microsoft Sans Serif"/>
                <a:cs typeface="Microsoft Sans Serif"/>
              </a:rPr>
              <a:t>(</a:t>
            </a:r>
            <a:r>
              <a:rPr sz="2554" spc="-53" dirty="0">
                <a:latin typeface="Microsoft Sans Serif"/>
                <a:cs typeface="Microsoft Sans Serif"/>
              </a:rPr>
              <a:t>healthy</a:t>
            </a:r>
            <a:r>
              <a:rPr sz="2554" spc="-149" dirty="0">
                <a:latin typeface="Microsoft Sans Serif"/>
                <a:cs typeface="Microsoft Sans Serif"/>
              </a:rPr>
              <a:t> </a:t>
            </a:r>
            <a:r>
              <a:rPr sz="2554" spc="-90" dirty="0">
                <a:latin typeface="Microsoft Sans Serif"/>
                <a:cs typeface="Microsoft Sans Serif"/>
              </a:rPr>
              <a:t>spouse</a:t>
            </a:r>
            <a:r>
              <a:rPr sz="2341" spc="-90" dirty="0">
                <a:latin typeface="Microsoft Sans Serif"/>
                <a:cs typeface="Microsoft Sans Serif"/>
              </a:rPr>
              <a:t>)</a:t>
            </a:r>
            <a:r>
              <a:rPr sz="2341" spc="11" dirty="0">
                <a:latin typeface="Microsoft Sans Serif"/>
                <a:cs typeface="Microsoft Sans Serif"/>
              </a:rPr>
              <a:t> </a:t>
            </a:r>
            <a:r>
              <a:rPr sz="2554" spc="-154" dirty="0">
                <a:latin typeface="Microsoft Sans Serif"/>
                <a:cs typeface="Microsoft Sans Serif"/>
              </a:rPr>
              <a:t>can</a:t>
            </a:r>
            <a:r>
              <a:rPr sz="2554" spc="-48" dirty="0">
                <a:latin typeface="Microsoft Sans Serif"/>
                <a:cs typeface="Microsoft Sans Serif"/>
              </a:rPr>
              <a:t> </a:t>
            </a:r>
            <a:r>
              <a:rPr sz="2554" spc="-106" dirty="0">
                <a:latin typeface="Microsoft Sans Serif"/>
                <a:cs typeface="Microsoft Sans Serif"/>
              </a:rPr>
              <a:t>loan</a:t>
            </a:r>
            <a:r>
              <a:rPr sz="2554" spc="-149" dirty="0">
                <a:latin typeface="Microsoft Sans Serif"/>
                <a:cs typeface="Microsoft Sans Serif"/>
              </a:rPr>
              <a:t> </a:t>
            </a:r>
            <a:r>
              <a:rPr sz="2554" spc="-80" dirty="0">
                <a:latin typeface="Microsoft Sans Serif"/>
                <a:cs typeface="Microsoft Sans Serif"/>
              </a:rPr>
              <a:t>excess </a:t>
            </a:r>
            <a:r>
              <a:rPr sz="2554" spc="-96" dirty="0">
                <a:latin typeface="Microsoft Sans Serif"/>
                <a:cs typeface="Microsoft Sans Serif"/>
              </a:rPr>
              <a:t>assets</a:t>
            </a:r>
            <a:r>
              <a:rPr sz="2554" spc="-53" dirty="0">
                <a:latin typeface="Microsoft Sans Serif"/>
                <a:cs typeface="Microsoft Sans Serif"/>
              </a:rPr>
              <a:t> </a:t>
            </a:r>
            <a:r>
              <a:rPr sz="2554" spc="-90" dirty="0">
                <a:latin typeface="Microsoft Sans Serif"/>
                <a:cs typeface="Microsoft Sans Serif"/>
              </a:rPr>
              <a:t>to</a:t>
            </a:r>
            <a:r>
              <a:rPr sz="2554" spc="-53" dirty="0">
                <a:latin typeface="Microsoft Sans Serif"/>
                <a:cs typeface="Microsoft Sans Serif"/>
              </a:rPr>
              <a:t> </a:t>
            </a:r>
            <a:r>
              <a:rPr sz="2554" spc="-234" dirty="0">
                <a:latin typeface="Microsoft Sans Serif"/>
                <a:cs typeface="Microsoft Sans Serif"/>
              </a:rPr>
              <a:t>a</a:t>
            </a:r>
            <a:r>
              <a:rPr sz="2554" spc="-48" dirty="0">
                <a:latin typeface="Microsoft Sans Serif"/>
                <a:cs typeface="Microsoft Sans Serif"/>
              </a:rPr>
              <a:t> </a:t>
            </a:r>
            <a:r>
              <a:rPr sz="2554" spc="-112" dirty="0">
                <a:latin typeface="Microsoft Sans Serif"/>
                <a:cs typeface="Microsoft Sans Serif"/>
              </a:rPr>
              <a:t>family</a:t>
            </a:r>
            <a:r>
              <a:rPr sz="2554" spc="-53" dirty="0">
                <a:latin typeface="Microsoft Sans Serif"/>
                <a:cs typeface="Microsoft Sans Serif"/>
              </a:rPr>
              <a:t> </a:t>
            </a:r>
            <a:r>
              <a:rPr sz="2554" spc="-181" dirty="0">
                <a:latin typeface="Microsoft Sans Serif"/>
                <a:cs typeface="Microsoft Sans Serif"/>
              </a:rPr>
              <a:t>member</a:t>
            </a:r>
            <a:r>
              <a:rPr sz="2554" spc="-53" dirty="0">
                <a:latin typeface="Microsoft Sans Serif"/>
                <a:cs typeface="Microsoft Sans Serif"/>
              </a:rPr>
              <a:t> </a:t>
            </a:r>
            <a:r>
              <a:rPr sz="2554" spc="-112" dirty="0">
                <a:latin typeface="Microsoft Sans Serif"/>
                <a:cs typeface="Microsoft Sans Serif"/>
              </a:rPr>
              <a:t>instead </a:t>
            </a:r>
            <a:r>
              <a:rPr sz="2554" dirty="0">
                <a:latin typeface="Microsoft Sans Serif"/>
                <a:cs typeface="Microsoft Sans Serif"/>
              </a:rPr>
              <a:t>of</a:t>
            </a:r>
            <a:r>
              <a:rPr sz="2554" spc="-64" dirty="0">
                <a:latin typeface="Microsoft Sans Serif"/>
                <a:cs typeface="Microsoft Sans Serif"/>
              </a:rPr>
              <a:t> </a:t>
            </a:r>
            <a:r>
              <a:rPr sz="2554" spc="-144" dirty="0">
                <a:latin typeface="Microsoft Sans Serif"/>
                <a:cs typeface="Microsoft Sans Serif"/>
              </a:rPr>
              <a:t>spending</a:t>
            </a:r>
            <a:r>
              <a:rPr sz="2554" spc="-64" dirty="0">
                <a:latin typeface="Microsoft Sans Serif"/>
                <a:cs typeface="Microsoft Sans Serif"/>
              </a:rPr>
              <a:t> </a:t>
            </a:r>
            <a:r>
              <a:rPr sz="2554" spc="-160" dirty="0">
                <a:latin typeface="Microsoft Sans Serif"/>
                <a:cs typeface="Microsoft Sans Serif"/>
              </a:rPr>
              <a:t>them</a:t>
            </a:r>
            <a:r>
              <a:rPr sz="2554" spc="-64" dirty="0">
                <a:latin typeface="Microsoft Sans Serif"/>
                <a:cs typeface="Microsoft Sans Serif"/>
              </a:rPr>
              <a:t> </a:t>
            </a:r>
            <a:r>
              <a:rPr sz="2554" spc="-21" dirty="0">
                <a:latin typeface="Microsoft Sans Serif"/>
                <a:cs typeface="Microsoft Sans Serif"/>
              </a:rPr>
              <a:t>down</a:t>
            </a:r>
            <a:r>
              <a:rPr sz="2341" spc="-21" dirty="0">
                <a:latin typeface="Microsoft Sans Serif"/>
                <a:cs typeface="Microsoft Sans Serif"/>
              </a:rPr>
              <a:t>.</a:t>
            </a:r>
            <a:endParaRPr sz="2341" dirty="0">
              <a:latin typeface="Microsoft Sans Serif"/>
              <a:cs typeface="Microsoft Sans Serif"/>
            </a:endParaRPr>
          </a:p>
          <a:p>
            <a:pPr marL="13513" marR="5405">
              <a:lnSpc>
                <a:spcPct val="76800"/>
              </a:lnSpc>
              <a:spcBef>
                <a:spcPts val="681"/>
              </a:spcBef>
            </a:pPr>
            <a:r>
              <a:rPr sz="2554" spc="612" dirty="0">
                <a:latin typeface="Segoe UI Symbol"/>
                <a:cs typeface="Segoe UI Symbol"/>
              </a:rPr>
              <a:t>✔</a:t>
            </a:r>
            <a:r>
              <a:rPr sz="2554" spc="-74" dirty="0">
                <a:latin typeface="Segoe UI Symbol"/>
                <a:cs typeface="Segoe UI Symbol"/>
              </a:rPr>
              <a:t> </a:t>
            </a:r>
            <a:r>
              <a:rPr sz="2554" spc="-149" dirty="0">
                <a:latin typeface="Microsoft Sans Serif"/>
                <a:cs typeface="Microsoft Sans Serif"/>
              </a:rPr>
              <a:t>This</a:t>
            </a:r>
            <a:r>
              <a:rPr sz="2554" spc="-48" dirty="0">
                <a:latin typeface="Microsoft Sans Serif"/>
                <a:cs typeface="Microsoft Sans Serif"/>
              </a:rPr>
              <a:t> </a:t>
            </a:r>
            <a:r>
              <a:rPr sz="2554" spc="-64" dirty="0">
                <a:latin typeface="Microsoft Sans Serif"/>
                <a:cs typeface="Microsoft Sans Serif"/>
              </a:rPr>
              <a:t>converts</a:t>
            </a:r>
            <a:r>
              <a:rPr sz="2554" spc="-154" dirty="0">
                <a:latin typeface="Microsoft Sans Serif"/>
                <a:cs typeface="Microsoft Sans Serif"/>
              </a:rPr>
              <a:t> </a:t>
            </a:r>
            <a:r>
              <a:rPr sz="2554" spc="-11" dirty="0">
                <a:latin typeface="Microsoft Sans Serif"/>
                <a:cs typeface="Microsoft Sans Serif"/>
              </a:rPr>
              <a:t>countable </a:t>
            </a:r>
            <a:r>
              <a:rPr sz="2554" spc="-96" dirty="0">
                <a:latin typeface="Microsoft Sans Serif"/>
                <a:cs typeface="Microsoft Sans Serif"/>
              </a:rPr>
              <a:t>assets</a:t>
            </a:r>
            <a:r>
              <a:rPr sz="2554" spc="-144" dirty="0">
                <a:latin typeface="Microsoft Sans Serif"/>
                <a:cs typeface="Microsoft Sans Serif"/>
              </a:rPr>
              <a:t> </a:t>
            </a:r>
            <a:r>
              <a:rPr sz="2554" spc="-48" dirty="0">
                <a:latin typeface="Microsoft Sans Serif"/>
                <a:cs typeface="Microsoft Sans Serif"/>
              </a:rPr>
              <a:t>into</a:t>
            </a:r>
            <a:r>
              <a:rPr sz="2554" spc="-144" dirty="0">
                <a:latin typeface="Microsoft Sans Serif"/>
                <a:cs typeface="Microsoft Sans Serif"/>
              </a:rPr>
              <a:t> </a:t>
            </a:r>
            <a:r>
              <a:rPr sz="2554" spc="-154" dirty="0">
                <a:latin typeface="Microsoft Sans Serif"/>
                <a:cs typeface="Microsoft Sans Serif"/>
              </a:rPr>
              <a:t>an</a:t>
            </a:r>
            <a:r>
              <a:rPr sz="2554" spc="-144" dirty="0">
                <a:latin typeface="Microsoft Sans Serif"/>
                <a:cs typeface="Microsoft Sans Serif"/>
              </a:rPr>
              <a:t> </a:t>
            </a:r>
            <a:r>
              <a:rPr sz="2554" spc="-106" dirty="0">
                <a:latin typeface="Microsoft Sans Serif"/>
                <a:cs typeface="Microsoft Sans Serif"/>
              </a:rPr>
              <a:t>income</a:t>
            </a:r>
            <a:r>
              <a:rPr sz="2554" spc="-138" dirty="0">
                <a:latin typeface="Microsoft Sans Serif"/>
                <a:cs typeface="Microsoft Sans Serif"/>
              </a:rPr>
              <a:t> </a:t>
            </a:r>
            <a:r>
              <a:rPr sz="2554" spc="-96" dirty="0">
                <a:latin typeface="Microsoft Sans Serif"/>
                <a:cs typeface="Microsoft Sans Serif"/>
              </a:rPr>
              <a:t>stream</a:t>
            </a:r>
            <a:r>
              <a:rPr sz="2554" spc="-43" dirty="0">
                <a:latin typeface="Microsoft Sans Serif"/>
                <a:cs typeface="Microsoft Sans Serif"/>
              </a:rPr>
              <a:t> </a:t>
            </a:r>
            <a:r>
              <a:rPr sz="2554" spc="-64" dirty="0">
                <a:latin typeface="Microsoft Sans Serif"/>
                <a:cs typeface="Microsoft Sans Serif"/>
              </a:rPr>
              <a:t>that </a:t>
            </a:r>
            <a:r>
              <a:rPr sz="2554" spc="-90" dirty="0">
                <a:latin typeface="Microsoft Sans Serif"/>
                <a:cs typeface="Microsoft Sans Serif"/>
              </a:rPr>
              <a:t>Medicaid</a:t>
            </a:r>
            <a:r>
              <a:rPr sz="2554" spc="-133" dirty="0">
                <a:latin typeface="Microsoft Sans Serif"/>
                <a:cs typeface="Microsoft Sans Serif"/>
              </a:rPr>
              <a:t> </a:t>
            </a:r>
            <a:r>
              <a:rPr sz="2554" spc="-117" dirty="0">
                <a:latin typeface="Microsoft Sans Serif"/>
                <a:cs typeface="Microsoft Sans Serif"/>
              </a:rPr>
              <a:t>does</a:t>
            </a:r>
            <a:r>
              <a:rPr sz="2554" spc="-128" dirty="0">
                <a:latin typeface="Microsoft Sans Serif"/>
                <a:cs typeface="Microsoft Sans Serif"/>
              </a:rPr>
              <a:t> </a:t>
            </a:r>
            <a:r>
              <a:rPr sz="2554" spc="-266" dirty="0">
                <a:latin typeface="Microsoft Sans Serif"/>
                <a:cs typeface="Microsoft Sans Serif"/>
              </a:rPr>
              <a:t>NOT</a:t>
            </a:r>
            <a:r>
              <a:rPr sz="2554" spc="-128" dirty="0">
                <a:latin typeface="Microsoft Sans Serif"/>
                <a:cs typeface="Microsoft Sans Serif"/>
              </a:rPr>
              <a:t> </a:t>
            </a:r>
            <a:r>
              <a:rPr sz="2554" spc="-11" dirty="0">
                <a:latin typeface="Microsoft Sans Serif"/>
                <a:cs typeface="Microsoft Sans Serif"/>
              </a:rPr>
              <a:t>count</a:t>
            </a:r>
            <a:r>
              <a:rPr sz="2341" spc="-11"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219308" y="2920684"/>
            <a:ext cx="4346552" cy="1017785"/>
          </a:xfrm>
          <a:prstGeom prst="rect">
            <a:avLst/>
          </a:prstGeom>
        </p:spPr>
        <p:txBody>
          <a:bodyPr vert="horz" wrap="square" lIns="0" tIns="108782" rIns="0" bIns="0" rtlCol="0">
            <a:spAutoFit/>
          </a:bodyPr>
          <a:lstStyle/>
          <a:p>
            <a:pPr marL="13513" marR="5405">
              <a:lnSpc>
                <a:spcPct val="76800"/>
              </a:lnSpc>
              <a:spcBef>
                <a:spcPts val="857"/>
              </a:spcBef>
            </a:pPr>
            <a:r>
              <a:rPr sz="2554" spc="612" dirty="0">
                <a:latin typeface="Segoe UI Symbol"/>
                <a:cs typeface="Segoe UI Symbol"/>
              </a:rPr>
              <a:t>✔</a:t>
            </a:r>
            <a:r>
              <a:rPr sz="2554" spc="-80" dirty="0">
                <a:latin typeface="Segoe UI Symbol"/>
                <a:cs typeface="Segoe UI Symbol"/>
              </a:rPr>
              <a:t> </a:t>
            </a:r>
            <a:r>
              <a:rPr sz="2554" spc="-181" dirty="0">
                <a:latin typeface="Microsoft Sans Serif"/>
                <a:cs typeface="Microsoft Sans Serif"/>
              </a:rPr>
              <a:t>The</a:t>
            </a:r>
            <a:r>
              <a:rPr sz="2554" spc="-64" dirty="0">
                <a:latin typeface="Microsoft Sans Serif"/>
                <a:cs typeface="Microsoft Sans Serif"/>
              </a:rPr>
              <a:t> </a:t>
            </a:r>
            <a:r>
              <a:rPr sz="2554" spc="-154" dirty="0">
                <a:latin typeface="Microsoft Sans Serif"/>
                <a:cs typeface="Microsoft Sans Serif"/>
              </a:rPr>
              <a:t>loan</a:t>
            </a:r>
            <a:r>
              <a:rPr sz="2554" spc="-59" dirty="0">
                <a:latin typeface="Microsoft Sans Serif"/>
                <a:cs typeface="Microsoft Sans Serif"/>
              </a:rPr>
              <a:t> </a:t>
            </a:r>
            <a:r>
              <a:rPr sz="2554" spc="-154" dirty="0">
                <a:latin typeface="Microsoft Sans Serif"/>
                <a:cs typeface="Microsoft Sans Serif"/>
              </a:rPr>
              <a:t>must</a:t>
            </a:r>
            <a:r>
              <a:rPr sz="2554" spc="-59" dirty="0">
                <a:latin typeface="Microsoft Sans Serif"/>
                <a:cs typeface="Microsoft Sans Serif"/>
              </a:rPr>
              <a:t> </a:t>
            </a:r>
            <a:r>
              <a:rPr sz="2554" spc="-154" dirty="0">
                <a:latin typeface="Microsoft Sans Serif"/>
                <a:cs typeface="Microsoft Sans Serif"/>
              </a:rPr>
              <a:t>be</a:t>
            </a:r>
            <a:r>
              <a:rPr sz="2554" spc="-59" dirty="0">
                <a:latin typeface="Microsoft Sans Serif"/>
                <a:cs typeface="Microsoft Sans Serif"/>
              </a:rPr>
              <a:t> </a:t>
            </a:r>
            <a:r>
              <a:rPr sz="2554" spc="-11" dirty="0">
                <a:latin typeface="Microsoft Sans Serif"/>
                <a:cs typeface="Microsoft Sans Serif"/>
              </a:rPr>
              <a:t>structured </a:t>
            </a:r>
            <a:r>
              <a:rPr sz="2554" spc="-69" dirty="0">
                <a:latin typeface="Microsoft Sans Serif"/>
                <a:cs typeface="Microsoft Sans Serif"/>
              </a:rPr>
              <a:t>like</a:t>
            </a:r>
            <a:r>
              <a:rPr sz="2554" spc="-32" dirty="0">
                <a:latin typeface="Microsoft Sans Serif"/>
                <a:cs typeface="Microsoft Sans Serif"/>
              </a:rPr>
              <a:t> </a:t>
            </a:r>
            <a:r>
              <a:rPr sz="2554" spc="-154" dirty="0">
                <a:latin typeface="Microsoft Sans Serif"/>
                <a:cs typeface="Microsoft Sans Serif"/>
              </a:rPr>
              <a:t>an</a:t>
            </a:r>
            <a:r>
              <a:rPr sz="2554" spc="-27" dirty="0">
                <a:latin typeface="Microsoft Sans Serif"/>
                <a:cs typeface="Microsoft Sans Serif"/>
              </a:rPr>
              <a:t> </a:t>
            </a:r>
            <a:r>
              <a:rPr sz="2554" dirty="0">
                <a:latin typeface="Microsoft Sans Serif"/>
                <a:cs typeface="Microsoft Sans Serif"/>
              </a:rPr>
              <a:t>annuity</a:t>
            </a:r>
            <a:r>
              <a:rPr sz="2341" dirty="0">
                <a:latin typeface="Microsoft Sans Serif"/>
                <a:cs typeface="Microsoft Sans Serif"/>
              </a:rPr>
              <a:t>—</a:t>
            </a:r>
            <a:r>
              <a:rPr sz="2554" spc="-160" dirty="0">
                <a:latin typeface="Microsoft Sans Serif"/>
                <a:cs typeface="Microsoft Sans Serif"/>
              </a:rPr>
              <a:t>equal</a:t>
            </a:r>
            <a:r>
              <a:rPr sz="2554" spc="101" dirty="0">
                <a:latin typeface="Microsoft Sans Serif"/>
                <a:cs typeface="Microsoft Sans Serif"/>
              </a:rPr>
              <a:t> </a:t>
            </a:r>
            <a:r>
              <a:rPr sz="2554" spc="-128" dirty="0">
                <a:latin typeface="Microsoft Sans Serif"/>
                <a:cs typeface="Microsoft Sans Serif"/>
              </a:rPr>
              <a:t>payments</a:t>
            </a:r>
            <a:r>
              <a:rPr sz="2341" spc="-128" dirty="0">
                <a:latin typeface="Microsoft Sans Serif"/>
                <a:cs typeface="Microsoft Sans Serif"/>
              </a:rPr>
              <a:t>, </a:t>
            </a:r>
            <a:r>
              <a:rPr sz="2554" spc="-160" dirty="0">
                <a:latin typeface="Microsoft Sans Serif"/>
                <a:cs typeface="Microsoft Sans Serif"/>
              </a:rPr>
              <a:t>no</a:t>
            </a:r>
            <a:r>
              <a:rPr sz="2554" spc="-59" dirty="0">
                <a:latin typeface="Microsoft Sans Serif"/>
                <a:cs typeface="Microsoft Sans Serif"/>
              </a:rPr>
              <a:t> </a:t>
            </a:r>
            <a:r>
              <a:rPr sz="2554" spc="-121" dirty="0">
                <a:latin typeface="Microsoft Sans Serif"/>
                <a:cs typeface="Microsoft Sans Serif"/>
              </a:rPr>
              <a:t>balloon</a:t>
            </a:r>
            <a:r>
              <a:rPr sz="2341" spc="-121" dirty="0">
                <a:latin typeface="Microsoft Sans Serif"/>
                <a:cs typeface="Microsoft Sans Serif"/>
              </a:rPr>
              <a:t>,</a:t>
            </a:r>
            <a:r>
              <a:rPr sz="2341" dirty="0">
                <a:latin typeface="Microsoft Sans Serif"/>
                <a:cs typeface="Microsoft Sans Serif"/>
              </a:rPr>
              <a:t> </a:t>
            </a:r>
            <a:r>
              <a:rPr sz="2554" spc="-21" dirty="0">
                <a:latin typeface="Microsoft Sans Serif"/>
                <a:cs typeface="Microsoft Sans Serif"/>
              </a:rPr>
              <a:t>irrevocable</a:t>
            </a:r>
            <a:r>
              <a:rPr sz="2341" spc="-2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946219" y="6314677"/>
            <a:ext cx="299995" cy="192360"/>
          </a:xfrm>
          <a:prstGeom prst="rect">
            <a:avLst/>
          </a:prstGeom>
        </p:spPr>
        <p:txBody>
          <a:bodyPr vert="horz" wrap="square" lIns="0" tIns="0" rIns="0" bIns="0" rtlCol="0">
            <a:spAutoFit/>
          </a:bodyPr>
          <a:lstStyle/>
          <a:p>
            <a:pPr marL="13513">
              <a:lnSpc>
                <a:spcPts val="1548"/>
              </a:lnSpc>
            </a:pPr>
            <a:fld id="{81D60167-4931-47E6-BA6A-407CBD079E47}" type="slidenum">
              <a:rPr sz="1383" spc="-48" dirty="0">
                <a:latin typeface="Microsoft Sans Serif"/>
                <a:cs typeface="Microsoft Sans Serif"/>
              </a:rPr>
              <a:pPr marL="13513">
                <a:lnSpc>
                  <a:spcPts val="1548"/>
                </a:lnSpc>
              </a:pPr>
              <a:t>58</a:t>
            </a:fld>
            <a:endParaRPr sz="1383">
              <a:latin typeface="Microsoft Sans Serif"/>
              <a:cs typeface="Microsoft Sans Serif"/>
            </a:endParaRPr>
          </a:p>
        </p:txBody>
      </p:sp>
      <p:sp>
        <p:nvSpPr>
          <p:cNvPr id="3" name="object 3"/>
          <p:cNvSpPr txBox="1"/>
          <p:nvPr/>
        </p:nvSpPr>
        <p:spPr>
          <a:xfrm>
            <a:off x="0" y="1820867"/>
            <a:ext cx="3440486" cy="888408"/>
          </a:xfrm>
          <a:prstGeom prst="rect">
            <a:avLst/>
          </a:prstGeom>
        </p:spPr>
        <p:txBody>
          <a:bodyPr vert="horz" wrap="square" lIns="0" tIns="16216" rIns="0" bIns="0" rtlCol="0">
            <a:spAutoFit/>
          </a:bodyPr>
          <a:lstStyle/>
          <a:p>
            <a:pPr marR="5405" algn="r">
              <a:lnSpc>
                <a:spcPts val="3389"/>
              </a:lnSpc>
              <a:spcBef>
                <a:spcPts val="128"/>
              </a:spcBef>
            </a:pPr>
            <a:r>
              <a:rPr sz="3192" spc="-197" dirty="0">
                <a:latin typeface="Microsoft Sans Serif"/>
                <a:cs typeface="Microsoft Sans Serif"/>
              </a:rPr>
              <a:t>Example</a:t>
            </a:r>
            <a:r>
              <a:rPr sz="3192" spc="-202" dirty="0">
                <a:latin typeface="Microsoft Sans Serif"/>
                <a:cs typeface="Microsoft Sans Serif"/>
              </a:rPr>
              <a:t> </a:t>
            </a:r>
            <a:r>
              <a:rPr sz="2926" spc="468" dirty="0">
                <a:latin typeface="Microsoft Sans Serif"/>
                <a:cs typeface="Microsoft Sans Serif"/>
              </a:rPr>
              <a:t>–</a:t>
            </a:r>
            <a:r>
              <a:rPr sz="2926" spc="-133" dirty="0">
                <a:latin typeface="Microsoft Sans Serif"/>
                <a:cs typeface="Microsoft Sans Serif"/>
              </a:rPr>
              <a:t> </a:t>
            </a:r>
            <a:r>
              <a:rPr sz="3192" spc="-106" dirty="0">
                <a:latin typeface="Microsoft Sans Serif"/>
                <a:cs typeface="Microsoft Sans Serif"/>
              </a:rPr>
              <a:t>John</a:t>
            </a:r>
            <a:r>
              <a:rPr sz="3192" spc="-202" dirty="0">
                <a:latin typeface="Microsoft Sans Serif"/>
                <a:cs typeface="Microsoft Sans Serif"/>
              </a:rPr>
              <a:t> </a:t>
            </a:r>
            <a:r>
              <a:rPr sz="2926" spc="-53" dirty="0">
                <a:latin typeface="Microsoft Sans Serif"/>
                <a:cs typeface="Microsoft Sans Serif"/>
              </a:rPr>
              <a:t>&amp;</a:t>
            </a:r>
            <a:endParaRPr sz="2926" dirty="0">
              <a:latin typeface="Microsoft Sans Serif"/>
              <a:cs typeface="Microsoft Sans Serif"/>
            </a:endParaRPr>
          </a:p>
          <a:p>
            <a:pPr marR="5405" algn="r">
              <a:lnSpc>
                <a:spcPts val="3389"/>
              </a:lnSpc>
            </a:pPr>
            <a:r>
              <a:rPr sz="3192" spc="-128" dirty="0">
                <a:latin typeface="Microsoft Sans Serif"/>
                <a:cs typeface="Microsoft Sans Serif"/>
              </a:rPr>
              <a:t>Jane</a:t>
            </a:r>
            <a:r>
              <a:rPr sz="2926" spc="-128" dirty="0">
                <a:latin typeface="Microsoft Sans Serif"/>
                <a:cs typeface="Microsoft Sans Serif"/>
              </a:rPr>
              <a:t>ʼ</a:t>
            </a:r>
            <a:r>
              <a:rPr sz="3192" spc="-128" dirty="0">
                <a:latin typeface="Microsoft Sans Serif"/>
                <a:cs typeface="Microsoft Sans Serif"/>
              </a:rPr>
              <a:t>s</a:t>
            </a:r>
            <a:r>
              <a:rPr sz="3192" spc="-165" dirty="0">
                <a:latin typeface="Microsoft Sans Serif"/>
                <a:cs typeface="Microsoft Sans Serif"/>
              </a:rPr>
              <a:t> </a:t>
            </a:r>
            <a:r>
              <a:rPr sz="3192" spc="-21" dirty="0">
                <a:latin typeface="Microsoft Sans Serif"/>
                <a:cs typeface="Microsoft Sans Serif"/>
              </a:rPr>
              <a:t>Plan</a:t>
            </a:r>
            <a:r>
              <a:rPr sz="2926" spc="-21" dirty="0">
                <a:latin typeface="Microsoft Sans Serif"/>
                <a:cs typeface="Microsoft Sans Serif"/>
              </a:rPr>
              <a:t>:</a:t>
            </a:r>
            <a:endParaRPr sz="2926" dirty="0">
              <a:latin typeface="Microsoft Sans Serif"/>
              <a:cs typeface="Microsoft Sans Serif"/>
            </a:endParaRPr>
          </a:p>
        </p:txBody>
      </p:sp>
      <p:graphicFrame>
        <p:nvGraphicFramePr>
          <p:cNvPr id="6" name="object 2">
            <a:extLst>
              <a:ext uri="{FF2B5EF4-FFF2-40B4-BE49-F238E27FC236}">
                <a16:creationId xmlns:a16="http://schemas.microsoft.com/office/drawing/2014/main" id="{C18F801B-84A1-B8EB-F908-526741BBEF49}"/>
              </a:ext>
            </a:extLst>
          </p:cNvPr>
          <p:cNvGraphicFramePr/>
          <p:nvPr/>
        </p:nvGraphicFramePr>
        <p:xfrm>
          <a:off x="3941805" y="1319357"/>
          <a:ext cx="7846542" cy="4871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417C05-4375-02C7-8486-F221CD9C3CC9}"/>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Practice Pointer</a:t>
            </a:r>
            <a:r>
              <a:rPr lang="en-US" sz="4000" dirty="0">
                <a:solidFill>
                  <a:srgbClr val="FFFFFF"/>
                </a:solidFill>
              </a:rPr>
              <a:t>:</a:t>
            </a:r>
          </a:p>
        </p:txBody>
      </p:sp>
      <p:sp>
        <p:nvSpPr>
          <p:cNvPr id="3" name="Text Placeholder 2">
            <a:extLst>
              <a:ext uri="{FF2B5EF4-FFF2-40B4-BE49-F238E27FC236}">
                <a16:creationId xmlns:a16="http://schemas.microsoft.com/office/drawing/2014/main" id="{CB4BE238-8816-8424-5217-F402A5ADBB77}"/>
              </a:ext>
            </a:extLst>
          </p:cNvPr>
          <p:cNvSpPr>
            <a:spLocks noGrp="1"/>
          </p:cNvSpPr>
          <p:nvPr>
            <p:ph type="body" idx="1"/>
          </p:nvPr>
        </p:nvSpPr>
        <p:spPr>
          <a:xfrm>
            <a:off x="5978808" y="586855"/>
            <a:ext cx="5570286" cy="5546047"/>
          </a:xfrm>
        </p:spPr>
        <p:txBody>
          <a:bodyPr anchor="ctr">
            <a:noAutofit/>
          </a:bodyPr>
          <a:lstStyle/>
          <a:p>
            <a:pPr marL="0">
              <a:spcAft>
                <a:spcPts val="638"/>
              </a:spcAft>
            </a:pPr>
            <a:r>
              <a:rPr lang="en-US" dirty="0"/>
              <a:t>In public presentations.  Remind people that no one (not the nursing home and not the State Medicaid office) is going to advise them that they have spent enough money on the nursing home so they can now qualify.  They must know this (or be told by someone “like you”) that they can apply for Medicaid or better yet, do Spousal Planning and save everything.  This makes everyone in that room a walking billboard for your services.</a:t>
            </a:r>
          </a:p>
        </p:txBody>
      </p:sp>
    </p:spTree>
    <p:extLst>
      <p:ext uri="{BB962C8B-B14F-4D97-AF65-F5344CB8AC3E}">
        <p14:creationId xmlns:p14="http://schemas.microsoft.com/office/powerpoint/2010/main" val="425189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1792" y="1161288"/>
            <a:ext cx="3602736" cy="4526280"/>
          </a:xfrm>
          <a:prstGeom prst="rect">
            <a:avLst/>
          </a:prstGeom>
        </p:spPr>
        <p:txBody>
          <a:bodyPr vert="horz" lIns="91440" tIns="45720" rIns="91440" bIns="45720" rtlCol="0" anchor="ctr">
            <a:normAutofit/>
          </a:bodyPr>
          <a:lstStyle/>
          <a:p>
            <a:pPr marL="13513" marR="5405"/>
            <a:r>
              <a:rPr lang="en-US" sz="4000" kern="1200">
                <a:solidFill>
                  <a:schemeClr val="tx1"/>
                </a:solidFill>
                <a:latin typeface="+mj-lt"/>
                <a:ea typeface="+mj-ea"/>
                <a:cs typeface="+mj-cs"/>
              </a:rPr>
              <a:t>Medicaid</a:t>
            </a:r>
            <a:r>
              <a:rPr lang="en-US" sz="4000" kern="1200" spc="-527">
                <a:solidFill>
                  <a:schemeClr val="tx1"/>
                </a:solidFill>
                <a:latin typeface="+mj-lt"/>
                <a:ea typeface="+mj-ea"/>
                <a:cs typeface="+mj-cs"/>
              </a:rPr>
              <a:t> </a:t>
            </a:r>
            <a:r>
              <a:rPr lang="en-US" sz="4000" kern="1200" spc="-192">
                <a:solidFill>
                  <a:schemeClr val="tx1"/>
                </a:solidFill>
                <a:latin typeface="+mj-lt"/>
                <a:ea typeface="+mj-ea"/>
                <a:cs typeface="+mj-cs"/>
              </a:rPr>
              <a:t>&amp;</a:t>
            </a:r>
            <a:r>
              <a:rPr lang="en-US" sz="4000" kern="1200" spc="-452">
                <a:solidFill>
                  <a:schemeClr val="tx1"/>
                </a:solidFill>
                <a:latin typeface="+mj-lt"/>
                <a:ea typeface="+mj-ea"/>
                <a:cs typeface="+mj-cs"/>
              </a:rPr>
              <a:t> </a:t>
            </a:r>
            <a:r>
              <a:rPr lang="en-US" sz="4000" kern="1200" spc="80">
                <a:solidFill>
                  <a:schemeClr val="tx1"/>
                </a:solidFill>
                <a:latin typeface="+mj-lt"/>
                <a:ea typeface="+mj-ea"/>
                <a:cs typeface="+mj-cs"/>
              </a:rPr>
              <a:t>Miller</a:t>
            </a:r>
            <a:r>
              <a:rPr lang="en-US" sz="4000" kern="1200" spc="-521">
                <a:solidFill>
                  <a:schemeClr val="tx1"/>
                </a:solidFill>
                <a:latin typeface="+mj-lt"/>
                <a:ea typeface="+mj-ea"/>
                <a:cs typeface="+mj-cs"/>
              </a:rPr>
              <a:t> </a:t>
            </a:r>
            <a:r>
              <a:rPr lang="en-US" sz="4000" kern="1200" spc="64">
                <a:solidFill>
                  <a:schemeClr val="tx1"/>
                </a:solidFill>
                <a:latin typeface="+mj-lt"/>
                <a:ea typeface="+mj-ea"/>
                <a:cs typeface="+mj-cs"/>
              </a:rPr>
              <a:t>Trusts</a:t>
            </a:r>
            <a:r>
              <a:rPr lang="en-US" sz="4000" kern="1200" spc="-527">
                <a:solidFill>
                  <a:schemeClr val="tx1"/>
                </a:solidFill>
                <a:latin typeface="+mj-lt"/>
                <a:ea typeface="+mj-ea"/>
                <a:cs typeface="+mj-cs"/>
              </a:rPr>
              <a:t> </a:t>
            </a:r>
            <a:r>
              <a:rPr lang="en-US" sz="4000" kern="1200" spc="170">
                <a:solidFill>
                  <a:schemeClr val="tx1"/>
                </a:solidFill>
                <a:latin typeface="+mj-lt"/>
                <a:ea typeface="+mj-ea"/>
                <a:cs typeface="+mj-cs"/>
              </a:rPr>
              <a:t>for </a:t>
            </a:r>
            <a:r>
              <a:rPr lang="en-US" sz="4000" kern="1200">
                <a:solidFill>
                  <a:schemeClr val="tx1"/>
                </a:solidFill>
                <a:latin typeface="+mj-lt"/>
                <a:ea typeface="+mj-ea"/>
                <a:cs typeface="+mj-cs"/>
              </a:rPr>
              <a:t>Married</a:t>
            </a:r>
            <a:r>
              <a:rPr lang="en-US" sz="4000" kern="1200" spc="-383">
                <a:solidFill>
                  <a:schemeClr val="tx1"/>
                </a:solidFill>
                <a:latin typeface="+mj-lt"/>
                <a:ea typeface="+mj-ea"/>
                <a:cs typeface="+mj-cs"/>
              </a:rPr>
              <a:t> </a:t>
            </a:r>
            <a:r>
              <a:rPr lang="en-US" sz="4000" kern="1200" spc="-11">
                <a:solidFill>
                  <a:schemeClr val="tx1"/>
                </a:solidFill>
                <a:latin typeface="+mj-lt"/>
                <a:ea typeface="+mj-ea"/>
                <a:cs typeface="+mj-cs"/>
              </a:rPr>
              <a:t>Couples</a:t>
            </a:r>
            <a:endParaRPr lang="en-US" sz="4000" kern="1200">
              <a:solidFill>
                <a:schemeClr val="tx1"/>
              </a:solidFill>
              <a:latin typeface="+mj-lt"/>
              <a:ea typeface="+mj-ea"/>
              <a:cs typeface="+mj-cs"/>
            </a:endParaRPr>
          </a:p>
        </p:txBody>
      </p:sp>
      <p:sp>
        <p:nvSpPr>
          <p:cNvPr id="3" name="object 3"/>
          <p:cNvSpPr txBox="1"/>
          <p:nvPr/>
        </p:nvSpPr>
        <p:spPr>
          <a:xfrm>
            <a:off x="4811479" y="932688"/>
            <a:ext cx="7047146" cy="4992624"/>
          </a:xfrm>
          <a:prstGeom prst="rect">
            <a:avLst/>
          </a:prstGeom>
        </p:spPr>
        <p:txBody>
          <a:bodyPr vert="horz" lIns="91440" tIns="45720" rIns="91440" bIns="45720" rtlCol="0" anchor="ctr">
            <a:normAutofit/>
          </a:bodyPr>
          <a:lstStyle/>
          <a:p>
            <a:pPr>
              <a:lnSpc>
                <a:spcPct val="90000"/>
              </a:lnSpc>
              <a:spcBef>
                <a:spcPts val="2649"/>
              </a:spcBef>
            </a:pPr>
            <a:r>
              <a:rPr lang="en-US" sz="2800" spc="-80" dirty="0"/>
              <a:t>What</a:t>
            </a:r>
            <a:r>
              <a:rPr lang="en-US" sz="2800" spc="-154" dirty="0"/>
              <a:t> </a:t>
            </a:r>
            <a:r>
              <a:rPr lang="en-US" sz="2800" spc="-117" dirty="0"/>
              <a:t>Happens</a:t>
            </a:r>
            <a:r>
              <a:rPr lang="en-US" sz="2800" spc="-149" dirty="0"/>
              <a:t> </a:t>
            </a:r>
            <a:r>
              <a:rPr lang="en-US" sz="2800" dirty="0"/>
              <a:t>in</a:t>
            </a:r>
            <a:r>
              <a:rPr lang="en-US" sz="2800" spc="-149" dirty="0"/>
              <a:t> </a:t>
            </a:r>
            <a:r>
              <a:rPr lang="en-US" sz="2800" spc="-138" dirty="0"/>
              <a:t>an</a:t>
            </a:r>
            <a:r>
              <a:rPr lang="en-US" sz="2800" spc="-154" dirty="0"/>
              <a:t> </a:t>
            </a:r>
            <a:r>
              <a:rPr lang="en-US" sz="2800" spc="-90" dirty="0"/>
              <a:t>Income</a:t>
            </a:r>
            <a:r>
              <a:rPr lang="en-US" sz="2800" spc="-149" dirty="0"/>
              <a:t> </a:t>
            </a:r>
            <a:r>
              <a:rPr lang="en-US" sz="2800" spc="-170" dirty="0"/>
              <a:t>Cap</a:t>
            </a:r>
            <a:r>
              <a:rPr lang="en-US" sz="2800" spc="-149" dirty="0"/>
              <a:t> </a:t>
            </a:r>
            <a:r>
              <a:rPr lang="en-US" sz="2800" spc="-32" dirty="0"/>
              <a:t>State?</a:t>
            </a:r>
            <a:endParaRPr lang="en-US" sz="2800" dirty="0"/>
          </a:p>
          <a:p>
            <a:pPr indent="-228600">
              <a:lnSpc>
                <a:spcPct val="90000"/>
              </a:lnSpc>
              <a:spcBef>
                <a:spcPts val="1107"/>
              </a:spcBef>
              <a:buFont typeface="Arial" panose="020B0604020202020204" pitchFamily="34" charset="0"/>
              <a:buChar char="•"/>
            </a:pPr>
            <a:r>
              <a:rPr lang="en-US" sz="2400" b="1" spc="-85" dirty="0"/>
              <a:t>In</a:t>
            </a:r>
            <a:r>
              <a:rPr lang="en-US" sz="2400" b="1" spc="-101" dirty="0"/>
              <a:t> </a:t>
            </a:r>
            <a:r>
              <a:rPr lang="en-US" sz="2400" b="1" spc="-112" dirty="0"/>
              <a:t>an</a:t>
            </a:r>
            <a:r>
              <a:rPr lang="en-US" sz="2400" b="1" spc="-96" dirty="0"/>
              <a:t> Income</a:t>
            </a:r>
            <a:r>
              <a:rPr lang="en-US" sz="2400" b="1" spc="-101" dirty="0"/>
              <a:t> </a:t>
            </a:r>
            <a:r>
              <a:rPr lang="en-US" sz="2400" b="1" spc="-128" dirty="0"/>
              <a:t>Cap</a:t>
            </a:r>
            <a:r>
              <a:rPr lang="en-US" sz="2400" b="1" spc="-101" dirty="0"/>
              <a:t> </a:t>
            </a:r>
            <a:r>
              <a:rPr lang="en-US" sz="2400" b="1" spc="-11" dirty="0"/>
              <a:t>State:</a:t>
            </a:r>
            <a:endParaRPr lang="en-US" sz="2400" b="1" dirty="0"/>
          </a:p>
          <a:p>
            <a:pPr marL="13513" indent="-228600">
              <a:lnSpc>
                <a:spcPct val="90000"/>
              </a:lnSpc>
              <a:spcBef>
                <a:spcPts val="176"/>
              </a:spcBef>
              <a:buFont typeface="Arial" panose="020B0604020202020204" pitchFamily="34" charset="0"/>
              <a:buChar char="•"/>
            </a:pPr>
            <a:r>
              <a:rPr lang="en-US" sz="2400" spc="-21" dirty="0" err="1"/>
              <a:t>Joeʼs</a:t>
            </a:r>
            <a:r>
              <a:rPr lang="en-US" sz="2400" spc="16" dirty="0"/>
              <a:t> </a:t>
            </a:r>
            <a:r>
              <a:rPr lang="en-US" sz="2400" spc="-11" dirty="0"/>
              <a:t>$3,500/month</a:t>
            </a:r>
            <a:r>
              <a:rPr lang="en-US" sz="2400" spc="-96" dirty="0"/>
              <a:t> </a:t>
            </a:r>
            <a:r>
              <a:rPr lang="en-US" sz="2400" spc="-85" dirty="0"/>
              <a:t>income</a:t>
            </a:r>
            <a:r>
              <a:rPr lang="en-US" sz="2400" spc="-32" dirty="0"/>
              <a:t> </a:t>
            </a:r>
            <a:r>
              <a:rPr lang="en-US" sz="2400" spc="-90" dirty="0"/>
              <a:t>exceeds</a:t>
            </a:r>
            <a:r>
              <a:rPr lang="en-US" sz="2400" spc="-96" dirty="0"/>
              <a:t> </a:t>
            </a:r>
            <a:r>
              <a:rPr lang="en-US" sz="2400" spc="-59" dirty="0"/>
              <a:t>the</a:t>
            </a:r>
            <a:r>
              <a:rPr lang="en-US" sz="2400" spc="-96" dirty="0"/>
              <a:t> </a:t>
            </a:r>
            <a:r>
              <a:rPr lang="en-US" sz="2400" spc="-74" dirty="0"/>
              <a:t>Medicaid</a:t>
            </a:r>
            <a:r>
              <a:rPr lang="en-US" sz="2400" spc="-96" dirty="0"/>
              <a:t> </a:t>
            </a:r>
            <a:r>
              <a:rPr lang="en-US" sz="2400" spc="-85" dirty="0"/>
              <a:t>income</a:t>
            </a:r>
            <a:r>
              <a:rPr lang="en-US" sz="2400" spc="-96" dirty="0"/>
              <a:t> </a:t>
            </a:r>
            <a:r>
              <a:rPr lang="en-US" sz="2400" dirty="0"/>
              <a:t>cap</a:t>
            </a:r>
            <a:r>
              <a:rPr lang="en-US" sz="2400" spc="473" dirty="0"/>
              <a:t> </a:t>
            </a:r>
            <a:r>
              <a:rPr lang="en-US" sz="2400" dirty="0"/>
              <a:t>$2,829</a:t>
            </a:r>
            <a:r>
              <a:rPr lang="en-US" sz="2400" spc="-53" dirty="0"/>
              <a:t> </a:t>
            </a:r>
            <a:r>
              <a:rPr lang="en-US" sz="2400" spc="-11" dirty="0"/>
              <a:t>for</a:t>
            </a:r>
            <a:r>
              <a:rPr lang="en-US" sz="2400" spc="-96" dirty="0"/>
              <a:t> </a:t>
            </a:r>
            <a:r>
              <a:rPr lang="en-US" sz="2400" dirty="0"/>
              <a:t>2025</a:t>
            </a:r>
            <a:r>
              <a:rPr lang="en-US" sz="2400" spc="138" dirty="0"/>
              <a:t> </a:t>
            </a:r>
            <a:r>
              <a:rPr lang="en-US" sz="2400" spc="-53" dirty="0"/>
              <a:t>.</a:t>
            </a:r>
            <a:endParaRPr lang="en-US" sz="2400" dirty="0"/>
          </a:p>
          <a:p>
            <a:pPr marL="13513" indent="-228600">
              <a:lnSpc>
                <a:spcPct val="90000"/>
              </a:lnSpc>
              <a:spcBef>
                <a:spcPts val="176"/>
              </a:spcBef>
              <a:buFont typeface="Arial" panose="020B0604020202020204" pitchFamily="34" charset="0"/>
              <a:buChar char="•"/>
            </a:pPr>
            <a:r>
              <a:rPr lang="en-US" sz="2400" spc="-11" dirty="0"/>
              <a:t>Medicaid</a:t>
            </a:r>
            <a:r>
              <a:rPr lang="en-US" sz="2400" spc="-32" dirty="0"/>
              <a:t> </a:t>
            </a:r>
            <a:r>
              <a:rPr lang="en-US" sz="2400" spc="-85" dirty="0"/>
              <a:t>denies</a:t>
            </a:r>
            <a:r>
              <a:rPr lang="en-US" sz="2400" spc="-117" dirty="0"/>
              <a:t> </a:t>
            </a:r>
            <a:r>
              <a:rPr lang="en-US" sz="2400" spc="-80" dirty="0"/>
              <a:t>him</a:t>
            </a:r>
            <a:r>
              <a:rPr lang="en-US" sz="2400" spc="-117" dirty="0"/>
              <a:t> </a:t>
            </a:r>
            <a:r>
              <a:rPr lang="en-US" sz="2400" spc="-21" dirty="0"/>
              <a:t>coverage—</a:t>
            </a:r>
            <a:r>
              <a:rPr lang="en-US" sz="2400" spc="-74" dirty="0"/>
              <a:t>unless</a:t>
            </a:r>
            <a:r>
              <a:rPr lang="en-US" sz="2400" spc="-53" dirty="0"/>
              <a:t> </a:t>
            </a:r>
            <a:r>
              <a:rPr lang="en-US" sz="2400" dirty="0"/>
              <a:t>he</a:t>
            </a:r>
            <a:r>
              <a:rPr lang="en-US" sz="2400" spc="-21" dirty="0"/>
              <a:t> uses </a:t>
            </a:r>
            <a:r>
              <a:rPr lang="en-US" sz="2400" dirty="0"/>
              <a:t>a</a:t>
            </a:r>
            <a:r>
              <a:rPr lang="en-US" sz="2400" spc="-27" dirty="0"/>
              <a:t> </a:t>
            </a:r>
            <a:r>
              <a:rPr lang="en-US" sz="2400" spc="-48" dirty="0"/>
              <a:t>Miller</a:t>
            </a:r>
            <a:r>
              <a:rPr lang="en-US" sz="2400" spc="-117" dirty="0"/>
              <a:t> </a:t>
            </a:r>
            <a:r>
              <a:rPr lang="en-US" sz="2400" dirty="0"/>
              <a:t>Trust</a:t>
            </a:r>
            <a:r>
              <a:rPr lang="en-US" sz="2400" spc="404" dirty="0"/>
              <a:t> </a:t>
            </a:r>
            <a:r>
              <a:rPr lang="en-US" sz="2400" spc="-69" dirty="0"/>
              <a:t>Qualified</a:t>
            </a:r>
            <a:r>
              <a:rPr lang="en-US" sz="2400" spc="-117" dirty="0"/>
              <a:t> </a:t>
            </a:r>
            <a:r>
              <a:rPr lang="en-US" sz="2400" spc="-96" dirty="0"/>
              <a:t>Income</a:t>
            </a:r>
            <a:r>
              <a:rPr lang="en-US" sz="2400" spc="-117" dirty="0"/>
              <a:t> </a:t>
            </a:r>
            <a:r>
              <a:rPr lang="en-US" sz="2400" spc="-11" dirty="0"/>
              <a:t>Trust.</a:t>
            </a:r>
          </a:p>
          <a:p>
            <a:pPr marL="13513" indent="-228600">
              <a:lnSpc>
                <a:spcPct val="90000"/>
              </a:lnSpc>
              <a:spcBef>
                <a:spcPts val="176"/>
              </a:spcBef>
              <a:buFont typeface="Arial" panose="020B0604020202020204" pitchFamily="34" charset="0"/>
              <a:buChar char="•"/>
            </a:pPr>
            <a:endParaRPr lang="en-US" sz="2400" dirty="0"/>
          </a:p>
          <a:p>
            <a:pPr marL="13513" indent="-228600">
              <a:lnSpc>
                <a:spcPct val="90000"/>
              </a:lnSpc>
              <a:spcBef>
                <a:spcPts val="176"/>
              </a:spcBef>
              <a:buFont typeface="Arial" panose="020B0604020202020204" pitchFamily="34" charset="0"/>
              <a:buChar char="•"/>
            </a:pPr>
            <a:r>
              <a:rPr lang="en-US" sz="2400" b="1" spc="-43" dirty="0"/>
              <a:t> </a:t>
            </a:r>
            <a:r>
              <a:rPr lang="en-US" sz="2400" b="1" spc="-106" dirty="0"/>
              <a:t>How</a:t>
            </a:r>
            <a:r>
              <a:rPr lang="en-US" sz="2400" b="1" spc="-101" dirty="0"/>
              <a:t> </a:t>
            </a:r>
            <a:r>
              <a:rPr lang="en-US" sz="2400" b="1" spc="-21" dirty="0"/>
              <a:t>It</a:t>
            </a:r>
            <a:r>
              <a:rPr lang="en-US" sz="2400" b="1" spc="-106" dirty="0"/>
              <a:t> </a:t>
            </a:r>
            <a:r>
              <a:rPr lang="en-US" sz="2400" b="1" spc="-11" dirty="0"/>
              <a:t>Works:</a:t>
            </a:r>
            <a:endParaRPr lang="en-US" sz="2400" b="1" dirty="0"/>
          </a:p>
          <a:p>
            <a:pPr marL="274310" indent="-228600">
              <a:lnSpc>
                <a:spcPct val="90000"/>
              </a:lnSpc>
              <a:buClr>
                <a:srgbClr val="333333"/>
              </a:buClr>
              <a:buFont typeface="Arial" panose="020B0604020202020204" pitchFamily="34" charset="0"/>
              <a:buChar char="•"/>
              <a:tabLst>
                <a:tab pos="274310" algn="l"/>
              </a:tabLst>
            </a:pPr>
            <a:r>
              <a:rPr lang="en-US" sz="2400" spc="-21" dirty="0" err="1"/>
              <a:t>Joeʼs</a:t>
            </a:r>
            <a:r>
              <a:rPr lang="en-US" sz="2400" spc="-64" dirty="0"/>
              <a:t> </a:t>
            </a:r>
            <a:r>
              <a:rPr lang="en-US" sz="2400" spc="-59" dirty="0"/>
              <a:t>entire</a:t>
            </a:r>
            <a:r>
              <a:rPr lang="en-US" sz="2400" spc="-117" dirty="0"/>
              <a:t> </a:t>
            </a:r>
            <a:r>
              <a:rPr lang="en-US" sz="2400" spc="-85" dirty="0"/>
              <a:t>income</a:t>
            </a:r>
            <a:r>
              <a:rPr lang="en-US" sz="2400" spc="-53" dirty="0"/>
              <a:t> </a:t>
            </a:r>
            <a:r>
              <a:rPr lang="en-US" sz="2400" dirty="0"/>
              <a:t>is</a:t>
            </a:r>
            <a:r>
              <a:rPr lang="en-US" sz="2400" spc="-27" dirty="0"/>
              <a:t> </a:t>
            </a:r>
            <a:r>
              <a:rPr lang="en-US" sz="2400" spc="-11" dirty="0"/>
              <a:t>deposited</a:t>
            </a:r>
            <a:r>
              <a:rPr lang="en-US" sz="2400" spc="-21" dirty="0"/>
              <a:t> </a:t>
            </a:r>
            <a:r>
              <a:rPr lang="en-US" sz="2400" dirty="0"/>
              <a:t>into</a:t>
            </a:r>
            <a:r>
              <a:rPr lang="en-US" sz="2400" spc="-21" dirty="0"/>
              <a:t> </a:t>
            </a:r>
            <a:r>
              <a:rPr lang="en-US" sz="2400" dirty="0"/>
              <a:t>the</a:t>
            </a:r>
            <a:r>
              <a:rPr lang="en-US" sz="2400" spc="-21" dirty="0"/>
              <a:t> </a:t>
            </a:r>
            <a:r>
              <a:rPr lang="en-US" sz="2400" spc="-48" dirty="0"/>
              <a:t>Miller</a:t>
            </a:r>
            <a:r>
              <a:rPr lang="en-US" sz="2400" spc="-117" dirty="0"/>
              <a:t> </a:t>
            </a:r>
            <a:r>
              <a:rPr lang="en-US" sz="2400" spc="-64" dirty="0"/>
              <a:t>Trust</a:t>
            </a:r>
            <a:r>
              <a:rPr lang="en-US" sz="2400" spc="-53" dirty="0"/>
              <a:t> </a:t>
            </a:r>
            <a:r>
              <a:rPr lang="en-US" sz="2400" spc="-11" dirty="0"/>
              <a:t>each</a:t>
            </a:r>
            <a:r>
              <a:rPr lang="en-US" sz="2400" spc="-21" dirty="0"/>
              <a:t> </a:t>
            </a:r>
            <a:r>
              <a:rPr lang="en-US" sz="2400" spc="-11" dirty="0"/>
              <a:t>month.</a:t>
            </a:r>
            <a:endParaRPr lang="en-US" sz="2400" dirty="0"/>
          </a:p>
          <a:p>
            <a:pPr marL="274310" indent="-228600">
              <a:lnSpc>
                <a:spcPct val="90000"/>
              </a:lnSpc>
              <a:spcBef>
                <a:spcPts val="176"/>
              </a:spcBef>
              <a:buClr>
                <a:srgbClr val="333333"/>
              </a:buClr>
              <a:buFont typeface="Arial" panose="020B0604020202020204" pitchFamily="34" charset="0"/>
              <a:buChar char="•"/>
              <a:tabLst>
                <a:tab pos="274310" algn="l"/>
              </a:tabLst>
            </a:pPr>
            <a:r>
              <a:rPr lang="en-US" sz="2400" spc="-11" dirty="0"/>
              <a:t>The</a:t>
            </a:r>
            <a:r>
              <a:rPr lang="en-US" sz="2400" spc="-43" dirty="0"/>
              <a:t> </a:t>
            </a:r>
            <a:r>
              <a:rPr lang="en-US" sz="2400" dirty="0"/>
              <a:t>trust</a:t>
            </a:r>
            <a:r>
              <a:rPr lang="en-US" sz="2400" spc="-21" dirty="0"/>
              <a:t> </a:t>
            </a:r>
            <a:r>
              <a:rPr lang="en-US" sz="2400" spc="-53" dirty="0"/>
              <a:t>redirects</a:t>
            </a:r>
            <a:r>
              <a:rPr lang="en-US" sz="2400" spc="-117" dirty="0"/>
              <a:t> </a:t>
            </a:r>
            <a:r>
              <a:rPr lang="en-US" sz="2400" spc="-21" dirty="0"/>
              <a:t>$1,435</a:t>
            </a:r>
            <a:r>
              <a:rPr lang="en-US" sz="2400" spc="-74" dirty="0"/>
              <a:t> </a:t>
            </a:r>
            <a:r>
              <a:rPr lang="en-US" sz="2400" spc="-69" dirty="0"/>
              <a:t>back</a:t>
            </a:r>
            <a:r>
              <a:rPr lang="en-US" sz="2400" spc="-117" dirty="0"/>
              <a:t> </a:t>
            </a:r>
            <a:r>
              <a:rPr lang="en-US" sz="2400" spc="-37" dirty="0"/>
              <a:t>to</a:t>
            </a:r>
            <a:r>
              <a:rPr lang="en-US" sz="2400" spc="-117" dirty="0"/>
              <a:t> </a:t>
            </a:r>
            <a:r>
              <a:rPr lang="en-US" sz="2400" spc="-43" dirty="0"/>
              <a:t>Judy</a:t>
            </a:r>
            <a:r>
              <a:rPr lang="en-US" sz="2400" spc="-64" dirty="0"/>
              <a:t> </a:t>
            </a:r>
            <a:r>
              <a:rPr lang="en-US" sz="2400" dirty="0"/>
              <a:t>(her</a:t>
            </a:r>
            <a:r>
              <a:rPr lang="en-US" sz="2400" spc="-16" dirty="0"/>
              <a:t> </a:t>
            </a:r>
            <a:r>
              <a:rPr lang="en-US" sz="2400" spc="-11" dirty="0"/>
              <a:t>MMMNA</a:t>
            </a:r>
            <a:r>
              <a:rPr lang="en-US" sz="2400" spc="-21" dirty="0"/>
              <a:t> </a:t>
            </a:r>
            <a:r>
              <a:rPr lang="en-US" sz="2400" spc="-11" dirty="0"/>
              <a:t>shortfall).</a:t>
            </a:r>
            <a:endParaRPr lang="en-US" sz="2400" dirty="0"/>
          </a:p>
          <a:p>
            <a:pPr marL="274310" indent="-228600">
              <a:lnSpc>
                <a:spcPct val="90000"/>
              </a:lnSpc>
              <a:spcBef>
                <a:spcPts val="255"/>
              </a:spcBef>
              <a:buClr>
                <a:srgbClr val="333333"/>
              </a:buClr>
              <a:buFont typeface="Arial" panose="020B0604020202020204" pitchFamily="34" charset="0"/>
              <a:buChar char="•"/>
              <a:tabLst>
                <a:tab pos="274310" algn="l"/>
              </a:tabLst>
            </a:pPr>
            <a:r>
              <a:rPr lang="en-US" sz="2400" spc="-11" dirty="0"/>
              <a:t>The</a:t>
            </a:r>
            <a:r>
              <a:rPr lang="en-US" sz="2400" spc="-43" dirty="0"/>
              <a:t> </a:t>
            </a:r>
            <a:r>
              <a:rPr lang="en-US" sz="2400" spc="-80" dirty="0"/>
              <a:t>remaining</a:t>
            </a:r>
            <a:r>
              <a:rPr lang="en-US" sz="2400" spc="-117" dirty="0"/>
              <a:t> </a:t>
            </a:r>
            <a:r>
              <a:rPr lang="en-US" sz="2400" spc="-85" dirty="0"/>
              <a:t>income</a:t>
            </a:r>
            <a:r>
              <a:rPr lang="en-US" sz="2400" spc="-53" dirty="0"/>
              <a:t> </a:t>
            </a:r>
            <a:r>
              <a:rPr lang="en-US" sz="2400" dirty="0"/>
              <a:t>is</a:t>
            </a:r>
            <a:r>
              <a:rPr lang="en-US" sz="2400" spc="-21" dirty="0"/>
              <a:t> </a:t>
            </a:r>
            <a:r>
              <a:rPr lang="en-US" sz="2400" dirty="0"/>
              <a:t>paid</a:t>
            </a:r>
            <a:r>
              <a:rPr lang="en-US" sz="2400" spc="-21" dirty="0"/>
              <a:t> </a:t>
            </a:r>
            <a:r>
              <a:rPr lang="en-US" sz="2400" dirty="0"/>
              <a:t>to</a:t>
            </a:r>
            <a:r>
              <a:rPr lang="en-US" sz="2400" spc="-16" dirty="0"/>
              <a:t> </a:t>
            </a:r>
            <a:r>
              <a:rPr lang="en-US" sz="2400" dirty="0"/>
              <a:t>the</a:t>
            </a:r>
            <a:r>
              <a:rPr lang="en-US" sz="2400" spc="-21" dirty="0"/>
              <a:t> </a:t>
            </a:r>
            <a:r>
              <a:rPr lang="en-US" sz="2400" spc="-59" dirty="0"/>
              <a:t>nursing</a:t>
            </a:r>
            <a:r>
              <a:rPr lang="en-US" sz="2400" spc="-117" dirty="0"/>
              <a:t> </a:t>
            </a:r>
            <a:r>
              <a:rPr lang="en-US" sz="2400" spc="-11" dirty="0"/>
              <a:t>home.</a:t>
            </a:r>
            <a:endParaRPr lang="en-US" sz="2400" dirty="0"/>
          </a:p>
        </p:txBody>
      </p:sp>
      <p:sp>
        <p:nvSpPr>
          <p:cNvPr id="4" name="object 4"/>
          <p:cNvSpPr txBox="1">
            <a:spLocks noGrp="1"/>
          </p:cNvSpPr>
          <p:nvPr>
            <p:ph type="sldNum" sz="quarter" idx="7"/>
          </p:nvPr>
        </p:nvSpPr>
        <p:spPr>
          <a:xfrm>
            <a:off x="10351362" y="6356350"/>
            <a:ext cx="1002437" cy="365125"/>
          </a:xfrm>
          <a:prstGeom prst="rect">
            <a:avLst/>
          </a:prstGeom>
        </p:spPr>
        <p:txBody>
          <a:bodyPr vert="horz" lIns="91440" tIns="45720" rIns="91440" bIns="45720" rtlCol="0" anchor="ctr">
            <a:normAutofit/>
          </a:bodyPr>
          <a:lstStyle>
            <a:defPPr>
              <a:defRPr kern="0"/>
            </a:defPPr>
            <a:lvl1pPr>
              <a:defRPr sz="1300" b="0" i="0">
                <a:solidFill>
                  <a:schemeClr val="tx1"/>
                </a:solidFill>
                <a:latin typeface="Microsoft Sans Serif"/>
                <a:cs typeface="Microsoft Sans Serif"/>
              </a:defRPr>
            </a:lvl1pPr>
          </a:lstStyle>
          <a:p>
            <a:pPr algn="r">
              <a:spcAft>
                <a:spcPts val="638"/>
              </a:spcAft>
            </a:pPr>
            <a:fld id="{81D60167-4931-47E6-BA6A-407CBD079E47}" type="slidenum">
              <a:rPr lang="en-US" sz="1200" spc="-50">
                <a:solidFill>
                  <a:schemeClr val="tx1">
                    <a:lumMod val="50000"/>
                    <a:lumOff val="50000"/>
                  </a:schemeClr>
                </a:solidFill>
                <a:latin typeface="+mn-lt"/>
                <a:cs typeface="+mn-cs"/>
              </a:rPr>
              <a:pPr algn="r">
                <a:spcAft>
                  <a:spcPts val="638"/>
                </a:spcAft>
              </a:pPr>
              <a:t>6</a:t>
            </a:fld>
            <a:endParaRPr lang="en-US" sz="1200" spc="32">
              <a:solidFill>
                <a:schemeClr val="tx1">
                  <a:lumMod val="50000"/>
                  <a:lumOff val="50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65"/>
            <a:ext cx="10945772" cy="6851242"/>
          </a:xfrm>
          <a:prstGeom prst="rect">
            <a:avLst/>
          </a:prstGeom>
        </p:spPr>
      </p:pic>
      <p:sp>
        <p:nvSpPr>
          <p:cNvPr id="3" name="object 3"/>
          <p:cNvSpPr txBox="1">
            <a:spLocks noGrp="1"/>
          </p:cNvSpPr>
          <p:nvPr>
            <p:ph type="title"/>
          </p:nvPr>
        </p:nvSpPr>
        <p:spPr>
          <a:xfrm>
            <a:off x="1426574" y="861854"/>
            <a:ext cx="6945836" cy="4755828"/>
          </a:xfrm>
          <a:prstGeom prst="rect">
            <a:avLst/>
          </a:prstGeom>
        </p:spPr>
        <p:txBody>
          <a:bodyPr vert="horz" wrap="square" lIns="0" tIns="378372" rIns="0" bIns="0" rtlCol="0" anchor="ctr">
            <a:spAutoFit/>
          </a:bodyPr>
          <a:lstStyle/>
          <a:p>
            <a:pPr marL="13513" marR="5405">
              <a:lnSpc>
                <a:spcPct val="79800"/>
              </a:lnSpc>
              <a:spcBef>
                <a:spcPts val="2979"/>
              </a:spcBef>
            </a:pPr>
            <a:r>
              <a:rPr sz="11704" spc="48" dirty="0">
                <a:solidFill>
                  <a:srgbClr val="FFFFFF"/>
                </a:solidFill>
              </a:rPr>
              <a:t>Medicaid</a:t>
            </a:r>
            <a:r>
              <a:rPr sz="11704" spc="-1058" dirty="0">
                <a:solidFill>
                  <a:srgbClr val="FFFFFF"/>
                </a:solidFill>
              </a:rPr>
              <a:t> </a:t>
            </a:r>
            <a:r>
              <a:rPr sz="11225" spc="-654" dirty="0">
                <a:solidFill>
                  <a:srgbClr val="FFFFFF"/>
                </a:solidFill>
                <a:latin typeface="Rubik"/>
                <a:cs typeface="Rubik"/>
              </a:rPr>
              <a:t>- </a:t>
            </a:r>
            <a:r>
              <a:rPr sz="11704" spc="-11" dirty="0">
                <a:solidFill>
                  <a:srgbClr val="FFFFFF"/>
                </a:solidFill>
              </a:rPr>
              <a:t>Spousal Refusal</a:t>
            </a:r>
            <a:endParaRPr sz="11704">
              <a:latin typeface="Rubik"/>
              <a:cs typeface="Rubik"/>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60</a:t>
            </a:fld>
            <a:endParaRPr spc="-27"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61</a:t>
            </a:fld>
            <a:endParaRPr spc="-27" dirty="0"/>
          </a:p>
        </p:txBody>
      </p:sp>
      <p:sp>
        <p:nvSpPr>
          <p:cNvPr id="2" name="object 2"/>
          <p:cNvSpPr txBox="1">
            <a:spLocks noGrp="1"/>
          </p:cNvSpPr>
          <p:nvPr>
            <p:ph type="title"/>
          </p:nvPr>
        </p:nvSpPr>
        <p:spPr>
          <a:xfrm>
            <a:off x="1426574" y="1021130"/>
            <a:ext cx="9096478" cy="1673145"/>
          </a:xfrm>
          <a:prstGeom prst="rect">
            <a:avLst/>
          </a:prstGeom>
        </p:spPr>
        <p:txBody>
          <a:bodyPr vert="horz" wrap="square" lIns="0" tIns="182430" rIns="0" bIns="0" rtlCol="0" anchor="ctr">
            <a:spAutoFit/>
          </a:bodyPr>
          <a:lstStyle/>
          <a:p>
            <a:pPr marL="13513" marR="5405">
              <a:lnSpc>
                <a:spcPts val="5746"/>
              </a:lnSpc>
              <a:spcBef>
                <a:spcPts val="1436"/>
              </a:spcBef>
            </a:pPr>
            <a:r>
              <a:rPr sz="5905" spc="-138" dirty="0"/>
              <a:t>Spousal</a:t>
            </a:r>
            <a:r>
              <a:rPr sz="5905" spc="-287" dirty="0"/>
              <a:t> </a:t>
            </a:r>
            <a:r>
              <a:rPr sz="5905" spc="-149" dirty="0"/>
              <a:t>Refusal</a:t>
            </a:r>
            <a:r>
              <a:rPr sz="5905" spc="-282" dirty="0"/>
              <a:t> </a:t>
            </a:r>
            <a:r>
              <a:rPr sz="5746" spc="925" dirty="0"/>
              <a:t>–</a:t>
            </a:r>
            <a:r>
              <a:rPr sz="5746" spc="-239" dirty="0"/>
              <a:t> </a:t>
            </a:r>
            <a:r>
              <a:rPr sz="5905" spc="-53" dirty="0"/>
              <a:t>A </a:t>
            </a:r>
            <a:r>
              <a:rPr sz="5905" spc="-21" dirty="0"/>
              <a:t>Powerful</a:t>
            </a:r>
            <a:r>
              <a:rPr sz="5905" spc="-330" dirty="0"/>
              <a:t> </a:t>
            </a:r>
            <a:r>
              <a:rPr sz="5905" spc="-32" dirty="0"/>
              <a:t>Medicaid</a:t>
            </a:r>
            <a:r>
              <a:rPr sz="5905" spc="-325" dirty="0"/>
              <a:t> </a:t>
            </a:r>
            <a:r>
              <a:rPr sz="5905" spc="-64" dirty="0"/>
              <a:t>Planning </a:t>
            </a:r>
            <a:r>
              <a:rPr sz="5905" spc="-21" dirty="0"/>
              <a:t>Tool</a:t>
            </a:r>
            <a:endParaRPr sz="5905"/>
          </a:p>
        </p:txBody>
      </p:sp>
      <p:sp>
        <p:nvSpPr>
          <p:cNvPr id="3" name="object 3"/>
          <p:cNvSpPr txBox="1"/>
          <p:nvPr/>
        </p:nvSpPr>
        <p:spPr>
          <a:xfrm>
            <a:off x="1426574" y="3166080"/>
            <a:ext cx="9203909" cy="2552303"/>
          </a:xfrm>
          <a:prstGeom prst="rect">
            <a:avLst/>
          </a:prstGeom>
        </p:spPr>
        <p:txBody>
          <a:bodyPr vert="horz" wrap="square" lIns="0" tIns="127700" rIns="0" bIns="0" rtlCol="0">
            <a:spAutoFit/>
          </a:bodyPr>
          <a:lstStyle/>
          <a:p>
            <a:pPr marL="13513" marR="567538">
              <a:lnSpc>
                <a:spcPct val="77100"/>
              </a:lnSpc>
              <a:spcBef>
                <a:spcPts val="1004"/>
              </a:spcBef>
            </a:pPr>
            <a:r>
              <a:rPr sz="3192" spc="128" dirty="0">
                <a:latin typeface="Segoe UI Symbol"/>
                <a:cs typeface="Segoe UI Symbol"/>
              </a:rPr>
              <a:t>✅</a:t>
            </a:r>
            <a:r>
              <a:rPr sz="3192" spc="-85" dirty="0">
                <a:latin typeface="Segoe UI Symbol"/>
                <a:cs typeface="Segoe UI Symbol"/>
              </a:rPr>
              <a:t> </a:t>
            </a:r>
            <a:r>
              <a:rPr sz="3192" spc="-154" dirty="0">
                <a:latin typeface="Microsoft Sans Serif"/>
                <a:cs typeface="Microsoft Sans Serif"/>
              </a:rPr>
              <a:t>Learn</a:t>
            </a:r>
            <a:r>
              <a:rPr sz="3192" spc="-186" dirty="0">
                <a:latin typeface="Microsoft Sans Serif"/>
                <a:cs typeface="Microsoft Sans Serif"/>
              </a:rPr>
              <a:t> </a:t>
            </a:r>
            <a:r>
              <a:rPr sz="3192" spc="-112" dirty="0">
                <a:latin typeface="Microsoft Sans Serif"/>
                <a:cs typeface="Microsoft Sans Serif"/>
              </a:rPr>
              <a:t>how</a:t>
            </a:r>
            <a:r>
              <a:rPr sz="3192" spc="-181" dirty="0">
                <a:latin typeface="Microsoft Sans Serif"/>
                <a:cs typeface="Microsoft Sans Serif"/>
              </a:rPr>
              <a:t> </a:t>
            </a:r>
            <a:r>
              <a:rPr sz="3192" spc="-121" dirty="0">
                <a:latin typeface="Microsoft Sans Serif"/>
                <a:cs typeface="Microsoft Sans Serif"/>
              </a:rPr>
              <a:t>spousal</a:t>
            </a:r>
            <a:r>
              <a:rPr sz="3192" spc="-186" dirty="0">
                <a:latin typeface="Microsoft Sans Serif"/>
                <a:cs typeface="Microsoft Sans Serif"/>
              </a:rPr>
              <a:t> </a:t>
            </a:r>
            <a:r>
              <a:rPr sz="3192" spc="-85" dirty="0">
                <a:latin typeface="Microsoft Sans Serif"/>
                <a:cs typeface="Microsoft Sans Serif"/>
              </a:rPr>
              <a:t>refusal</a:t>
            </a:r>
            <a:r>
              <a:rPr sz="3192" spc="-186" dirty="0">
                <a:latin typeface="Microsoft Sans Serif"/>
                <a:cs typeface="Microsoft Sans Serif"/>
              </a:rPr>
              <a:t> </a:t>
            </a:r>
            <a:r>
              <a:rPr sz="3192" spc="-101" dirty="0">
                <a:latin typeface="Microsoft Sans Serif"/>
                <a:cs typeface="Microsoft Sans Serif"/>
              </a:rPr>
              <a:t>allows</a:t>
            </a:r>
            <a:r>
              <a:rPr sz="3192" spc="-181" dirty="0">
                <a:latin typeface="Microsoft Sans Serif"/>
                <a:cs typeface="Microsoft Sans Serif"/>
              </a:rPr>
              <a:t> </a:t>
            </a:r>
            <a:r>
              <a:rPr sz="3192" spc="-74" dirty="0">
                <a:latin typeface="Microsoft Sans Serif"/>
                <a:cs typeface="Microsoft Sans Serif"/>
              </a:rPr>
              <a:t>the</a:t>
            </a:r>
            <a:r>
              <a:rPr sz="3192" spc="-186" dirty="0">
                <a:latin typeface="Microsoft Sans Serif"/>
                <a:cs typeface="Microsoft Sans Serif"/>
              </a:rPr>
              <a:t> </a:t>
            </a:r>
            <a:r>
              <a:rPr sz="3192" spc="-37" dirty="0">
                <a:latin typeface="Microsoft Sans Serif"/>
                <a:cs typeface="Microsoft Sans Serif"/>
              </a:rPr>
              <a:t>community </a:t>
            </a:r>
            <a:r>
              <a:rPr sz="3192" spc="-128" dirty="0">
                <a:latin typeface="Microsoft Sans Serif"/>
                <a:cs typeface="Microsoft Sans Serif"/>
              </a:rPr>
              <a:t>spouse</a:t>
            </a:r>
            <a:r>
              <a:rPr sz="3192" spc="-192" dirty="0">
                <a:latin typeface="Microsoft Sans Serif"/>
                <a:cs typeface="Microsoft Sans Serif"/>
              </a:rPr>
              <a:t> </a:t>
            </a:r>
            <a:r>
              <a:rPr sz="3192" spc="-53" dirty="0">
                <a:latin typeface="Microsoft Sans Serif"/>
                <a:cs typeface="Microsoft Sans Serif"/>
              </a:rPr>
              <a:t>to</a:t>
            </a:r>
            <a:r>
              <a:rPr sz="3192" spc="-192" dirty="0">
                <a:latin typeface="Microsoft Sans Serif"/>
                <a:cs typeface="Microsoft Sans Serif"/>
              </a:rPr>
              <a:t> </a:t>
            </a:r>
            <a:r>
              <a:rPr sz="3192" spc="-149" dirty="0">
                <a:latin typeface="Microsoft Sans Serif"/>
                <a:cs typeface="Microsoft Sans Serif"/>
              </a:rPr>
              <a:t>keep</a:t>
            </a:r>
            <a:r>
              <a:rPr sz="3192" spc="-192" dirty="0">
                <a:latin typeface="Microsoft Sans Serif"/>
                <a:cs typeface="Microsoft Sans Serif"/>
              </a:rPr>
              <a:t> </a:t>
            </a:r>
            <a:r>
              <a:rPr sz="3192" spc="-96" dirty="0">
                <a:latin typeface="Microsoft Sans Serif"/>
                <a:cs typeface="Microsoft Sans Serif"/>
              </a:rPr>
              <a:t>all</a:t>
            </a:r>
            <a:r>
              <a:rPr sz="3192" spc="-192" dirty="0">
                <a:latin typeface="Microsoft Sans Serif"/>
                <a:cs typeface="Microsoft Sans Serif"/>
              </a:rPr>
              <a:t> </a:t>
            </a:r>
            <a:r>
              <a:rPr sz="3192" spc="-11" dirty="0">
                <a:latin typeface="Microsoft Sans Serif"/>
                <a:cs typeface="Microsoft Sans Serif"/>
              </a:rPr>
              <a:t>assets</a:t>
            </a:r>
            <a:r>
              <a:rPr sz="2926" spc="-11" dirty="0">
                <a:latin typeface="Microsoft Sans Serif"/>
                <a:cs typeface="Microsoft Sans Serif"/>
              </a:rPr>
              <a:t>.</a:t>
            </a:r>
            <a:endParaRPr sz="2926" dirty="0">
              <a:latin typeface="Microsoft Sans Serif"/>
              <a:cs typeface="Microsoft Sans Serif"/>
            </a:endParaRPr>
          </a:p>
          <a:p>
            <a:pPr marL="13513" marR="1349929">
              <a:lnSpc>
                <a:spcPct val="77100"/>
              </a:lnSpc>
              <a:spcBef>
                <a:spcPts val="638"/>
              </a:spcBef>
            </a:pPr>
            <a:r>
              <a:rPr sz="3192" spc="128" dirty="0">
                <a:latin typeface="Segoe UI Symbol"/>
                <a:cs typeface="Segoe UI Symbol"/>
              </a:rPr>
              <a:t>✅</a:t>
            </a:r>
            <a:r>
              <a:rPr sz="3192" spc="-80" dirty="0">
                <a:latin typeface="Segoe UI Symbol"/>
                <a:cs typeface="Segoe UI Symbol"/>
              </a:rPr>
              <a:t> </a:t>
            </a:r>
            <a:r>
              <a:rPr sz="3192" spc="-121" dirty="0">
                <a:latin typeface="Microsoft Sans Serif"/>
                <a:cs typeface="Microsoft Sans Serif"/>
              </a:rPr>
              <a:t>Understand</a:t>
            </a:r>
            <a:r>
              <a:rPr sz="3192" spc="-181" dirty="0">
                <a:latin typeface="Microsoft Sans Serif"/>
                <a:cs typeface="Microsoft Sans Serif"/>
              </a:rPr>
              <a:t> </a:t>
            </a:r>
            <a:r>
              <a:rPr sz="3192" spc="-117" dirty="0">
                <a:latin typeface="Microsoft Sans Serif"/>
                <a:cs typeface="Microsoft Sans Serif"/>
              </a:rPr>
              <a:t>when</a:t>
            </a:r>
            <a:r>
              <a:rPr sz="3192" spc="-181" dirty="0">
                <a:latin typeface="Microsoft Sans Serif"/>
                <a:cs typeface="Microsoft Sans Serif"/>
              </a:rPr>
              <a:t> </a:t>
            </a:r>
            <a:r>
              <a:rPr sz="3192" spc="-154" dirty="0">
                <a:latin typeface="Microsoft Sans Serif"/>
                <a:cs typeface="Microsoft Sans Serif"/>
              </a:rPr>
              <a:t>and</a:t>
            </a:r>
            <a:r>
              <a:rPr sz="3192" spc="-181" dirty="0">
                <a:latin typeface="Microsoft Sans Serif"/>
                <a:cs typeface="Microsoft Sans Serif"/>
              </a:rPr>
              <a:t> </a:t>
            </a:r>
            <a:r>
              <a:rPr sz="3192" spc="-117" dirty="0">
                <a:latin typeface="Microsoft Sans Serif"/>
                <a:cs typeface="Microsoft Sans Serif"/>
              </a:rPr>
              <a:t>where</a:t>
            </a:r>
            <a:r>
              <a:rPr sz="3192" spc="-181" dirty="0">
                <a:latin typeface="Microsoft Sans Serif"/>
                <a:cs typeface="Microsoft Sans Serif"/>
              </a:rPr>
              <a:t> </a:t>
            </a:r>
            <a:r>
              <a:rPr sz="3192" spc="-43" dirty="0">
                <a:latin typeface="Microsoft Sans Serif"/>
                <a:cs typeface="Microsoft Sans Serif"/>
              </a:rPr>
              <a:t>this</a:t>
            </a:r>
            <a:r>
              <a:rPr sz="3192" spc="-181" dirty="0">
                <a:latin typeface="Microsoft Sans Serif"/>
                <a:cs typeface="Microsoft Sans Serif"/>
              </a:rPr>
              <a:t> </a:t>
            </a:r>
            <a:r>
              <a:rPr sz="3192" spc="-69" dirty="0">
                <a:latin typeface="Microsoft Sans Serif"/>
                <a:cs typeface="Microsoft Sans Serif"/>
              </a:rPr>
              <a:t>strategy</a:t>
            </a:r>
            <a:r>
              <a:rPr sz="3192" spc="-186" dirty="0">
                <a:latin typeface="Microsoft Sans Serif"/>
                <a:cs typeface="Microsoft Sans Serif"/>
              </a:rPr>
              <a:t> </a:t>
            </a:r>
            <a:r>
              <a:rPr sz="3192" spc="-27" dirty="0">
                <a:latin typeface="Microsoft Sans Serif"/>
                <a:cs typeface="Microsoft Sans Serif"/>
              </a:rPr>
              <a:t>is </a:t>
            </a:r>
            <a:r>
              <a:rPr sz="3192" spc="-11" dirty="0">
                <a:latin typeface="Microsoft Sans Serif"/>
                <a:cs typeface="Microsoft Sans Serif"/>
              </a:rPr>
              <a:t>available</a:t>
            </a:r>
            <a:r>
              <a:rPr sz="2926" spc="-11" dirty="0">
                <a:latin typeface="Microsoft Sans Serif"/>
                <a:cs typeface="Microsoft Sans Serif"/>
              </a:rPr>
              <a:t>.</a:t>
            </a:r>
            <a:endParaRPr sz="2926" dirty="0">
              <a:latin typeface="Microsoft Sans Serif"/>
              <a:cs typeface="Microsoft Sans Serif"/>
            </a:endParaRPr>
          </a:p>
          <a:p>
            <a:pPr marL="13513" marR="5405">
              <a:lnSpc>
                <a:spcPct val="77100"/>
              </a:lnSpc>
              <a:spcBef>
                <a:spcPts val="633"/>
              </a:spcBef>
            </a:pPr>
            <a:r>
              <a:rPr sz="3192" spc="128" dirty="0">
                <a:latin typeface="Segoe UI Symbol"/>
                <a:cs typeface="Segoe UI Symbol"/>
              </a:rPr>
              <a:t>✅</a:t>
            </a:r>
            <a:r>
              <a:rPr sz="3192" spc="-96" dirty="0">
                <a:latin typeface="Segoe UI Symbol"/>
                <a:cs typeface="Segoe UI Symbol"/>
              </a:rPr>
              <a:t> </a:t>
            </a:r>
            <a:r>
              <a:rPr sz="3192" spc="-112" dirty="0">
                <a:latin typeface="Microsoft Sans Serif"/>
                <a:cs typeface="Microsoft Sans Serif"/>
              </a:rPr>
              <a:t>Master</a:t>
            </a:r>
            <a:r>
              <a:rPr sz="3192" spc="-192" dirty="0">
                <a:latin typeface="Microsoft Sans Serif"/>
                <a:cs typeface="Microsoft Sans Serif"/>
              </a:rPr>
              <a:t> </a:t>
            </a:r>
            <a:r>
              <a:rPr sz="3192" spc="-74" dirty="0">
                <a:latin typeface="Microsoft Sans Serif"/>
                <a:cs typeface="Microsoft Sans Serif"/>
              </a:rPr>
              <a:t>the</a:t>
            </a:r>
            <a:r>
              <a:rPr sz="3192" spc="-197" dirty="0">
                <a:latin typeface="Microsoft Sans Serif"/>
                <a:cs typeface="Microsoft Sans Serif"/>
              </a:rPr>
              <a:t> </a:t>
            </a:r>
            <a:r>
              <a:rPr sz="3192" spc="-117" dirty="0">
                <a:latin typeface="Microsoft Sans Serif"/>
                <a:cs typeface="Microsoft Sans Serif"/>
              </a:rPr>
              <a:t>legal</a:t>
            </a:r>
            <a:r>
              <a:rPr sz="3192" spc="-192" dirty="0">
                <a:latin typeface="Microsoft Sans Serif"/>
                <a:cs typeface="Microsoft Sans Serif"/>
              </a:rPr>
              <a:t> </a:t>
            </a:r>
            <a:r>
              <a:rPr sz="3192" spc="-106" dirty="0">
                <a:latin typeface="Microsoft Sans Serif"/>
                <a:cs typeface="Microsoft Sans Serif"/>
              </a:rPr>
              <a:t>process</a:t>
            </a:r>
            <a:r>
              <a:rPr sz="3192" spc="-197" dirty="0">
                <a:latin typeface="Microsoft Sans Serif"/>
                <a:cs typeface="Microsoft Sans Serif"/>
              </a:rPr>
              <a:t> </a:t>
            </a:r>
            <a:r>
              <a:rPr sz="3192" spc="-154" dirty="0">
                <a:latin typeface="Microsoft Sans Serif"/>
                <a:cs typeface="Microsoft Sans Serif"/>
              </a:rPr>
              <a:t>and</a:t>
            </a:r>
            <a:r>
              <a:rPr sz="3192" spc="-192" dirty="0">
                <a:latin typeface="Microsoft Sans Serif"/>
                <a:cs typeface="Microsoft Sans Serif"/>
              </a:rPr>
              <a:t> </a:t>
            </a:r>
            <a:r>
              <a:rPr sz="3192" spc="-74" dirty="0">
                <a:latin typeface="Microsoft Sans Serif"/>
                <a:cs typeface="Microsoft Sans Serif"/>
              </a:rPr>
              <a:t>potential</a:t>
            </a:r>
            <a:r>
              <a:rPr sz="3192" spc="-197" dirty="0">
                <a:latin typeface="Microsoft Sans Serif"/>
                <a:cs typeface="Microsoft Sans Serif"/>
              </a:rPr>
              <a:t> </a:t>
            </a:r>
            <a:r>
              <a:rPr sz="3192" spc="-53" dirty="0">
                <a:latin typeface="Microsoft Sans Serif"/>
                <a:cs typeface="Microsoft Sans Serif"/>
              </a:rPr>
              <a:t>risks</a:t>
            </a:r>
            <a:r>
              <a:rPr sz="3192" spc="-192" dirty="0">
                <a:latin typeface="Microsoft Sans Serif"/>
                <a:cs typeface="Microsoft Sans Serif"/>
              </a:rPr>
              <a:t> </a:t>
            </a:r>
            <a:r>
              <a:rPr sz="3192" dirty="0">
                <a:latin typeface="Microsoft Sans Serif"/>
                <a:cs typeface="Microsoft Sans Serif"/>
              </a:rPr>
              <a:t>of</a:t>
            </a:r>
            <a:r>
              <a:rPr sz="3192" spc="-192" dirty="0">
                <a:latin typeface="Microsoft Sans Serif"/>
                <a:cs typeface="Microsoft Sans Serif"/>
              </a:rPr>
              <a:t> </a:t>
            </a:r>
            <a:r>
              <a:rPr sz="3192" spc="-11" dirty="0">
                <a:latin typeface="Microsoft Sans Serif"/>
                <a:cs typeface="Microsoft Sans Serif"/>
              </a:rPr>
              <a:t>using </a:t>
            </a:r>
            <a:r>
              <a:rPr sz="3192" spc="-121" dirty="0">
                <a:latin typeface="Microsoft Sans Serif"/>
                <a:cs typeface="Microsoft Sans Serif"/>
              </a:rPr>
              <a:t>spousal</a:t>
            </a:r>
            <a:r>
              <a:rPr sz="3192" spc="-170" dirty="0">
                <a:latin typeface="Microsoft Sans Serif"/>
                <a:cs typeface="Microsoft Sans Serif"/>
              </a:rPr>
              <a:t> </a:t>
            </a:r>
            <a:r>
              <a:rPr sz="3192" spc="-11" dirty="0">
                <a:latin typeface="Microsoft Sans Serif"/>
                <a:cs typeface="Microsoft Sans Serif"/>
              </a:rPr>
              <a:t>refusal</a:t>
            </a:r>
            <a:r>
              <a:rPr sz="2926" spc="-11" dirty="0">
                <a:latin typeface="Microsoft Sans Serif"/>
                <a:cs typeface="Microsoft Sans Serif"/>
              </a:rPr>
              <a:t>.</a:t>
            </a:r>
            <a:endParaRPr sz="2926"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62</a:t>
            </a:fld>
            <a:endParaRPr spc="-27" dirty="0"/>
          </a:p>
        </p:txBody>
      </p:sp>
      <p:sp>
        <p:nvSpPr>
          <p:cNvPr id="2" name="object 2"/>
          <p:cNvSpPr txBox="1">
            <a:spLocks noGrp="1"/>
          </p:cNvSpPr>
          <p:nvPr>
            <p:ph type="title"/>
          </p:nvPr>
        </p:nvSpPr>
        <p:spPr>
          <a:xfrm>
            <a:off x="1426574" y="778549"/>
            <a:ext cx="8465407" cy="690753"/>
          </a:xfrm>
          <a:prstGeom prst="rect">
            <a:avLst/>
          </a:prstGeom>
        </p:spPr>
        <p:txBody>
          <a:bodyPr vert="horz" wrap="square" lIns="0" tIns="13513" rIns="0" bIns="0" rtlCol="0" anchor="ctr">
            <a:spAutoFit/>
          </a:bodyPr>
          <a:lstStyle/>
          <a:p>
            <a:pPr marL="13513">
              <a:lnSpc>
                <a:spcPct val="100000"/>
              </a:lnSpc>
              <a:spcBef>
                <a:spcPts val="106"/>
              </a:spcBef>
            </a:pPr>
            <a:r>
              <a:rPr dirty="0"/>
              <a:t>What</a:t>
            </a:r>
            <a:r>
              <a:rPr spc="-495" dirty="0"/>
              <a:t> </a:t>
            </a:r>
            <a:r>
              <a:rPr spc="112" dirty="0"/>
              <a:t>is</a:t>
            </a:r>
            <a:r>
              <a:rPr spc="-488" dirty="0"/>
              <a:t> </a:t>
            </a:r>
            <a:r>
              <a:rPr spc="-90" dirty="0"/>
              <a:t>Spousal</a:t>
            </a:r>
            <a:r>
              <a:rPr spc="-488" dirty="0"/>
              <a:t> </a:t>
            </a:r>
            <a:r>
              <a:rPr spc="-27" dirty="0"/>
              <a:t>Refusal?</a:t>
            </a:r>
            <a:endParaRPr dirty="0"/>
          </a:p>
        </p:txBody>
      </p:sp>
      <p:sp>
        <p:nvSpPr>
          <p:cNvPr id="3" name="object 3"/>
          <p:cNvSpPr txBox="1"/>
          <p:nvPr/>
        </p:nvSpPr>
        <p:spPr>
          <a:xfrm>
            <a:off x="1426574" y="1493648"/>
            <a:ext cx="9130261" cy="1069739"/>
          </a:xfrm>
          <a:prstGeom prst="rect">
            <a:avLst/>
          </a:prstGeom>
        </p:spPr>
        <p:txBody>
          <a:bodyPr vert="horz" wrap="square" lIns="0" tIns="119593" rIns="0" bIns="0" rtlCol="0">
            <a:spAutoFit/>
          </a:bodyPr>
          <a:lstStyle/>
          <a:p>
            <a:pPr marL="13513" marR="5405">
              <a:lnSpc>
                <a:spcPts val="3671"/>
              </a:lnSpc>
              <a:spcBef>
                <a:spcPts val="942"/>
              </a:spcBef>
            </a:pPr>
            <a:r>
              <a:rPr sz="3600" spc="-106" dirty="0">
                <a:latin typeface="Microsoft Sans Serif"/>
                <a:cs typeface="Microsoft Sans Serif"/>
              </a:rPr>
              <a:t>A</a:t>
            </a:r>
            <a:r>
              <a:rPr sz="3600" spc="-165" dirty="0">
                <a:latin typeface="Microsoft Sans Serif"/>
                <a:cs typeface="Microsoft Sans Serif"/>
              </a:rPr>
              <a:t> </a:t>
            </a:r>
            <a:r>
              <a:rPr sz="3600" spc="-117" dirty="0">
                <a:latin typeface="Microsoft Sans Serif"/>
                <a:cs typeface="Microsoft Sans Serif"/>
              </a:rPr>
              <a:t>Legal</a:t>
            </a:r>
            <a:r>
              <a:rPr sz="3600" spc="-165" dirty="0">
                <a:latin typeface="Microsoft Sans Serif"/>
                <a:cs typeface="Microsoft Sans Serif"/>
              </a:rPr>
              <a:t> </a:t>
            </a:r>
            <a:r>
              <a:rPr sz="3600" spc="-48" dirty="0">
                <a:latin typeface="Microsoft Sans Serif"/>
                <a:cs typeface="Microsoft Sans Serif"/>
              </a:rPr>
              <a:t>Strategy</a:t>
            </a:r>
            <a:r>
              <a:rPr sz="3600" spc="-186" dirty="0">
                <a:latin typeface="Microsoft Sans Serif"/>
                <a:cs typeface="Microsoft Sans Serif"/>
              </a:rPr>
              <a:t> </a:t>
            </a:r>
            <a:r>
              <a:rPr sz="3600" dirty="0">
                <a:latin typeface="Microsoft Sans Serif"/>
                <a:cs typeface="Microsoft Sans Serif"/>
              </a:rPr>
              <a:t>to</a:t>
            </a:r>
            <a:r>
              <a:rPr sz="3600" spc="-176" dirty="0">
                <a:latin typeface="Microsoft Sans Serif"/>
                <a:cs typeface="Microsoft Sans Serif"/>
              </a:rPr>
              <a:t> </a:t>
            </a:r>
            <a:r>
              <a:rPr sz="3600" spc="-43" dirty="0">
                <a:latin typeface="Microsoft Sans Serif"/>
                <a:cs typeface="Microsoft Sans Serif"/>
              </a:rPr>
              <a:t>Protect</a:t>
            </a:r>
            <a:r>
              <a:rPr sz="3600" spc="-170" dirty="0">
                <a:latin typeface="Microsoft Sans Serif"/>
                <a:cs typeface="Microsoft Sans Serif"/>
              </a:rPr>
              <a:t> </a:t>
            </a:r>
            <a:r>
              <a:rPr sz="3600" spc="-53" dirty="0">
                <a:latin typeface="Microsoft Sans Serif"/>
                <a:cs typeface="Microsoft Sans Serif"/>
              </a:rPr>
              <a:t>Assets</a:t>
            </a:r>
            <a:r>
              <a:rPr sz="3600" spc="-170" dirty="0">
                <a:latin typeface="Microsoft Sans Serif"/>
                <a:cs typeface="Microsoft Sans Serif"/>
              </a:rPr>
              <a:t> </a:t>
            </a:r>
            <a:r>
              <a:rPr sz="3600" dirty="0">
                <a:latin typeface="Microsoft Sans Serif"/>
                <a:cs typeface="Microsoft Sans Serif"/>
              </a:rPr>
              <a:t>in</a:t>
            </a:r>
            <a:r>
              <a:rPr sz="3600" spc="-176" dirty="0">
                <a:latin typeface="Microsoft Sans Serif"/>
                <a:cs typeface="Microsoft Sans Serif"/>
              </a:rPr>
              <a:t> </a:t>
            </a:r>
            <a:r>
              <a:rPr sz="3600" spc="-11" dirty="0">
                <a:latin typeface="Microsoft Sans Serif"/>
                <a:cs typeface="Microsoft Sans Serif"/>
              </a:rPr>
              <a:t>Certain States</a:t>
            </a:r>
            <a:endParaRPr sz="3600" dirty="0">
              <a:latin typeface="Microsoft Sans Serif"/>
              <a:cs typeface="Microsoft Sans Serif"/>
            </a:endParaRPr>
          </a:p>
        </p:txBody>
      </p:sp>
      <p:sp>
        <p:nvSpPr>
          <p:cNvPr id="4" name="object 4"/>
          <p:cNvSpPr txBox="1"/>
          <p:nvPr/>
        </p:nvSpPr>
        <p:spPr>
          <a:xfrm>
            <a:off x="1150132" y="2680086"/>
            <a:ext cx="4945868" cy="2308453"/>
          </a:xfrm>
          <a:prstGeom prst="rect">
            <a:avLst/>
          </a:prstGeom>
        </p:spPr>
        <p:txBody>
          <a:bodyPr vert="horz" wrap="square" lIns="0" tIns="110808" rIns="0" bIns="0" rtlCol="0">
            <a:spAutoFit/>
          </a:bodyPr>
          <a:lstStyle/>
          <a:p>
            <a:pPr marL="13513" marR="293903">
              <a:lnSpc>
                <a:spcPct val="75500"/>
              </a:lnSpc>
              <a:spcBef>
                <a:spcPts val="871"/>
              </a:spcBef>
            </a:pPr>
            <a:r>
              <a:rPr sz="2554" dirty="0">
                <a:latin typeface="Microsoft Sans Serif"/>
                <a:cs typeface="Microsoft Sans Serif"/>
              </a:rPr>
              <a:t>Codified Under the Medicare Catastrophic Coverage Act</a:t>
            </a:r>
            <a:r>
              <a:rPr lang="en-US" sz="2554" dirty="0">
                <a:latin typeface="Microsoft Sans Serif"/>
                <a:cs typeface="Microsoft Sans Serif"/>
              </a:rPr>
              <a:t> </a:t>
            </a:r>
            <a:r>
              <a:rPr sz="2554" dirty="0">
                <a:latin typeface="Microsoft Sans Serif"/>
                <a:cs typeface="Microsoft Sans Serif"/>
              </a:rPr>
              <a:t>MCCA</a:t>
            </a:r>
            <a:r>
              <a:rPr sz="2341" dirty="0">
                <a:latin typeface="Microsoft Sans Serif"/>
                <a:cs typeface="Microsoft Sans Serif"/>
              </a:rPr>
              <a:t>  42 </a:t>
            </a:r>
            <a:r>
              <a:rPr sz="2554" dirty="0">
                <a:latin typeface="Microsoft Sans Serif"/>
                <a:cs typeface="Microsoft Sans Serif"/>
              </a:rPr>
              <a:t>U</a:t>
            </a:r>
            <a:r>
              <a:rPr sz="2341" dirty="0">
                <a:latin typeface="Microsoft Sans Serif"/>
                <a:cs typeface="Microsoft Sans Serif"/>
              </a:rPr>
              <a:t>.</a:t>
            </a:r>
            <a:r>
              <a:rPr sz="2554" dirty="0">
                <a:latin typeface="Microsoft Sans Serif"/>
                <a:cs typeface="Microsoft Sans Serif"/>
              </a:rPr>
              <a:t>S</a:t>
            </a:r>
            <a:r>
              <a:rPr sz="2341" dirty="0">
                <a:latin typeface="Microsoft Sans Serif"/>
                <a:cs typeface="Microsoft Sans Serif"/>
              </a:rPr>
              <a:t>.</a:t>
            </a:r>
            <a:r>
              <a:rPr sz="2554" dirty="0">
                <a:latin typeface="Microsoft Sans Serif"/>
                <a:cs typeface="Microsoft Sans Serif"/>
              </a:rPr>
              <a:t>C</a:t>
            </a:r>
            <a:r>
              <a:rPr sz="2341" dirty="0">
                <a:latin typeface="Microsoft Sans Serif"/>
                <a:cs typeface="Microsoft Sans Serif"/>
              </a:rPr>
              <a:t>. §1396</a:t>
            </a:r>
            <a:r>
              <a:rPr sz="2554" dirty="0">
                <a:latin typeface="Microsoft Sans Serif"/>
                <a:cs typeface="Microsoft Sans Serif"/>
              </a:rPr>
              <a:t>r</a:t>
            </a:r>
            <a:r>
              <a:rPr sz="2341" dirty="0">
                <a:latin typeface="Microsoft Sans Serif"/>
                <a:cs typeface="Microsoft Sans Serif"/>
              </a:rPr>
              <a:t>-5(</a:t>
            </a:r>
            <a:r>
              <a:rPr sz="2554" dirty="0">
                <a:latin typeface="Microsoft Sans Serif"/>
                <a:cs typeface="Microsoft Sans Serif"/>
              </a:rPr>
              <a:t>c</a:t>
            </a:r>
            <a:r>
              <a:rPr sz="2341" dirty="0">
                <a:latin typeface="Microsoft Sans Serif"/>
                <a:cs typeface="Microsoft Sans Serif"/>
              </a:rPr>
              <a:t>)3 </a:t>
            </a:r>
          </a:p>
          <a:p>
            <a:pPr marL="13513" marR="5405">
              <a:lnSpc>
                <a:spcPct val="77300"/>
              </a:lnSpc>
              <a:spcBef>
                <a:spcPts val="708"/>
              </a:spcBef>
            </a:pPr>
            <a:r>
              <a:rPr sz="2554" dirty="0">
                <a:latin typeface="Segoe UI Symbol"/>
                <a:cs typeface="Segoe UI Symbol"/>
              </a:rPr>
              <a:t>✔ </a:t>
            </a:r>
            <a:r>
              <a:rPr sz="2554" dirty="0">
                <a:latin typeface="Microsoft Sans Serif"/>
                <a:cs typeface="Microsoft Sans Serif"/>
              </a:rPr>
              <a:t>Prohibits Medicaid from denying eligibility just because the community spouse has excess resources or income</a:t>
            </a:r>
            <a:r>
              <a:rPr sz="2341" dirty="0">
                <a:latin typeface="Microsoft Sans Serif"/>
                <a:cs typeface="Microsoft Sans Serif"/>
              </a:rPr>
              <a:t>.</a:t>
            </a:r>
          </a:p>
        </p:txBody>
      </p:sp>
      <p:sp>
        <p:nvSpPr>
          <p:cNvPr id="5" name="object 5"/>
          <p:cNvSpPr txBox="1"/>
          <p:nvPr/>
        </p:nvSpPr>
        <p:spPr>
          <a:xfrm>
            <a:off x="6108962" y="2437552"/>
            <a:ext cx="4945868" cy="3515905"/>
          </a:xfrm>
          <a:prstGeom prst="rect">
            <a:avLst/>
          </a:prstGeom>
        </p:spPr>
        <p:txBody>
          <a:bodyPr vert="horz" wrap="square" lIns="0" tIns="108782" rIns="0" bIns="0" rtlCol="0">
            <a:spAutoFit/>
          </a:bodyPr>
          <a:lstStyle/>
          <a:p>
            <a:pPr marL="13513" marR="212151">
              <a:lnSpc>
                <a:spcPct val="76800"/>
              </a:lnSpc>
              <a:spcBef>
                <a:spcPts val="857"/>
              </a:spcBef>
            </a:pPr>
            <a:r>
              <a:rPr lang="en-US" sz="2554" dirty="0">
                <a:latin typeface="Segoe UI Symbol"/>
                <a:cs typeface="Segoe UI Symbol"/>
              </a:rPr>
              <a:t>✔ </a:t>
            </a:r>
            <a:r>
              <a:rPr lang="en-US" sz="2554" dirty="0">
                <a:latin typeface="Microsoft Sans Serif"/>
                <a:cs typeface="Microsoft Sans Serif"/>
              </a:rPr>
              <a:t>If the community spouse refuses to make assets or income </a:t>
            </a:r>
            <a:r>
              <a:rPr sz="2554" dirty="0">
                <a:latin typeface="Microsoft Sans Serif"/>
                <a:cs typeface="Microsoft Sans Serif"/>
              </a:rPr>
              <a:t>available</a:t>
            </a:r>
            <a:r>
              <a:rPr sz="2341" dirty="0">
                <a:latin typeface="Microsoft Sans Serif"/>
                <a:cs typeface="Microsoft Sans Serif"/>
              </a:rPr>
              <a:t>, </a:t>
            </a:r>
            <a:r>
              <a:rPr sz="2554" dirty="0">
                <a:latin typeface="Microsoft Sans Serif"/>
                <a:cs typeface="Microsoft Sans Serif"/>
              </a:rPr>
              <a:t>Medicaid must still approve the institutionalized spouse</a:t>
            </a:r>
            <a:r>
              <a:rPr sz="2341" dirty="0">
                <a:latin typeface="Microsoft Sans Serif"/>
                <a:cs typeface="Microsoft Sans Serif"/>
              </a:rPr>
              <a:t>.</a:t>
            </a:r>
          </a:p>
          <a:p>
            <a:pPr marL="13513" marR="5405">
              <a:lnSpc>
                <a:spcPct val="77100"/>
              </a:lnSpc>
              <a:spcBef>
                <a:spcPts val="591"/>
              </a:spcBef>
            </a:pPr>
            <a:r>
              <a:rPr sz="2554" dirty="0">
                <a:latin typeface="Segoe UI Symbol"/>
                <a:cs typeface="Segoe UI Symbol"/>
              </a:rPr>
              <a:t>✔ </a:t>
            </a:r>
            <a:r>
              <a:rPr sz="2554" dirty="0">
                <a:latin typeface="Microsoft Sans Serif"/>
                <a:cs typeface="Microsoft Sans Serif"/>
              </a:rPr>
              <a:t>The institutionalized spouse assigns their right to spousal support to the state</a:t>
            </a:r>
            <a:r>
              <a:rPr sz="2341" dirty="0">
                <a:latin typeface="Microsoft Sans Serif"/>
                <a:cs typeface="Microsoft Sans Serif"/>
              </a:rPr>
              <a:t>, </a:t>
            </a:r>
            <a:r>
              <a:rPr sz="2554" dirty="0">
                <a:latin typeface="Microsoft Sans Serif"/>
                <a:cs typeface="Microsoft Sans Serif"/>
              </a:rPr>
              <a:t>allowing Medicaid to pursue reimbursement from the community spouse</a:t>
            </a:r>
            <a:r>
              <a:rPr sz="2341" dirty="0">
                <a:latin typeface="Microsoft Sans Serif"/>
                <a:cs typeface="Microsoft Sans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63</a:t>
            </a:fld>
            <a:endParaRPr spc="-27" dirty="0"/>
          </a:p>
        </p:txBody>
      </p:sp>
      <p:sp>
        <p:nvSpPr>
          <p:cNvPr id="3" name="object 3"/>
          <p:cNvSpPr txBox="1">
            <a:spLocks noGrp="1"/>
          </p:cNvSpPr>
          <p:nvPr>
            <p:ph type="title"/>
          </p:nvPr>
        </p:nvSpPr>
        <p:spPr>
          <a:xfrm>
            <a:off x="1426573" y="707924"/>
            <a:ext cx="6376927" cy="1439841"/>
          </a:xfrm>
          <a:prstGeom prst="rect">
            <a:avLst/>
          </a:prstGeom>
        </p:spPr>
        <p:txBody>
          <a:bodyPr vert="horz" wrap="square" lIns="0" tIns="16216" rIns="0" bIns="0" rtlCol="0" anchor="ctr">
            <a:spAutoFit/>
          </a:bodyPr>
          <a:lstStyle/>
          <a:p>
            <a:pPr marL="13513">
              <a:lnSpc>
                <a:spcPts val="3713"/>
              </a:lnSpc>
              <a:spcBef>
                <a:spcPts val="128"/>
              </a:spcBef>
            </a:pPr>
            <a:r>
              <a:rPr sz="3192" spc="-160" dirty="0"/>
              <a:t>Where</a:t>
            </a:r>
            <a:r>
              <a:rPr sz="3192" spc="-186" dirty="0"/>
              <a:t> </a:t>
            </a:r>
            <a:r>
              <a:rPr sz="3192" spc="-64" dirty="0"/>
              <a:t>is</a:t>
            </a:r>
            <a:r>
              <a:rPr sz="3192" spc="-186" dirty="0"/>
              <a:t> </a:t>
            </a:r>
            <a:r>
              <a:rPr sz="3192" spc="-165" dirty="0"/>
              <a:t>Spousal</a:t>
            </a:r>
            <a:r>
              <a:rPr sz="3192" spc="-186" dirty="0"/>
              <a:t> </a:t>
            </a:r>
            <a:r>
              <a:rPr sz="3192" spc="-160" dirty="0"/>
              <a:t>Refusal</a:t>
            </a:r>
            <a:r>
              <a:rPr sz="3192" spc="-186" dirty="0"/>
              <a:t> </a:t>
            </a:r>
            <a:r>
              <a:rPr sz="3192" spc="-59" dirty="0"/>
              <a:t>Allowed</a:t>
            </a:r>
            <a:r>
              <a:rPr sz="2926" spc="-59" dirty="0"/>
              <a:t>?</a:t>
            </a:r>
            <a:endParaRPr sz="2926" dirty="0">
              <a:latin typeface="Segoe UI Symbol"/>
              <a:cs typeface="Segoe UI Symbol"/>
            </a:endParaRPr>
          </a:p>
          <a:p>
            <a:pPr marL="13513">
              <a:lnSpc>
                <a:spcPts val="3713"/>
              </a:lnSpc>
            </a:pPr>
            <a:br>
              <a:rPr lang="en-US" sz="3192" spc="766" dirty="0">
                <a:latin typeface="Segoe UI Symbol"/>
              </a:rPr>
            </a:br>
            <a:r>
              <a:rPr sz="3192" spc="-96" dirty="0"/>
              <a:t>Most</a:t>
            </a:r>
            <a:r>
              <a:rPr sz="3192" spc="-186" dirty="0"/>
              <a:t> </a:t>
            </a:r>
            <a:r>
              <a:rPr sz="3192" spc="-121" dirty="0"/>
              <a:t>commonly</a:t>
            </a:r>
            <a:r>
              <a:rPr sz="3192" spc="-186" dirty="0"/>
              <a:t> </a:t>
            </a:r>
            <a:r>
              <a:rPr sz="3192" spc="-128" dirty="0"/>
              <a:t>used</a:t>
            </a:r>
            <a:r>
              <a:rPr sz="3192" spc="-192" dirty="0"/>
              <a:t> </a:t>
            </a:r>
            <a:r>
              <a:rPr sz="3192" spc="-27" dirty="0"/>
              <a:t>in</a:t>
            </a:r>
            <a:r>
              <a:rPr sz="2926" spc="-27" dirty="0"/>
              <a:t>:</a:t>
            </a:r>
            <a:endParaRPr sz="2926" dirty="0">
              <a:latin typeface="Segoe UI Symbol"/>
              <a:cs typeface="Segoe UI Symbol"/>
            </a:endParaRPr>
          </a:p>
        </p:txBody>
      </p:sp>
      <p:graphicFrame>
        <p:nvGraphicFramePr>
          <p:cNvPr id="6" name="object 2">
            <a:extLst>
              <a:ext uri="{FF2B5EF4-FFF2-40B4-BE49-F238E27FC236}">
                <a16:creationId xmlns:a16="http://schemas.microsoft.com/office/drawing/2014/main" id="{E2B6DCF2-A3C9-4C8C-0B11-7F1E7F0633FE}"/>
              </a:ext>
            </a:extLst>
          </p:cNvPr>
          <p:cNvGraphicFramePr/>
          <p:nvPr/>
        </p:nvGraphicFramePr>
        <p:xfrm>
          <a:off x="1444339" y="2152408"/>
          <a:ext cx="8815402" cy="285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9785131" y="6861480"/>
            <a:ext cx="2918873" cy="192360"/>
          </a:xfrm>
          <a:prstGeom prst="rect">
            <a:avLst/>
          </a:prstGeom>
        </p:spPr>
        <p:txBody>
          <a:bodyPr vert="horz" wrap="square" lIns="0" tIns="0" rIns="0" bIns="0" rtlCol="0" anchor="ctr">
            <a:spAutoFit/>
          </a:bodyPr>
          <a:lstStyle/>
          <a:p>
            <a:pPr marL="37160">
              <a:lnSpc>
                <a:spcPts val="1548"/>
              </a:lnSpc>
            </a:pPr>
            <a:fld id="{81D60167-4931-47E6-BA6A-407CBD079E47}" type="slidenum">
              <a:rPr spc="-27" dirty="0"/>
              <a:pPr marL="37160">
                <a:lnSpc>
                  <a:spcPts val="1548"/>
                </a:lnSpc>
              </a:pPr>
              <a:t>64</a:t>
            </a:fld>
            <a:endParaRPr spc="-27" dirty="0"/>
          </a:p>
        </p:txBody>
      </p:sp>
      <p:sp>
        <p:nvSpPr>
          <p:cNvPr id="2" name="object 2"/>
          <p:cNvSpPr txBox="1">
            <a:spLocks noGrp="1"/>
          </p:cNvSpPr>
          <p:nvPr>
            <p:ph type="title"/>
          </p:nvPr>
        </p:nvSpPr>
        <p:spPr>
          <a:xfrm>
            <a:off x="1426574" y="647672"/>
            <a:ext cx="7023538" cy="1682227"/>
          </a:xfrm>
          <a:prstGeom prst="rect">
            <a:avLst/>
          </a:prstGeom>
        </p:spPr>
        <p:txBody>
          <a:bodyPr vert="horz" wrap="square" lIns="0" tIns="199997" rIns="0" bIns="0" rtlCol="0" anchor="ctr">
            <a:spAutoFit/>
          </a:bodyPr>
          <a:lstStyle/>
          <a:p>
            <a:pPr marL="13513" marR="5405">
              <a:lnSpc>
                <a:spcPct val="79600"/>
              </a:lnSpc>
              <a:spcBef>
                <a:spcPts val="1575"/>
              </a:spcBef>
            </a:pPr>
            <a:r>
              <a:rPr spc="-133" dirty="0"/>
              <a:t>How</a:t>
            </a:r>
            <a:r>
              <a:rPr spc="-521" dirty="0"/>
              <a:t> </a:t>
            </a:r>
            <a:r>
              <a:rPr spc="-90" dirty="0"/>
              <a:t>Spousal</a:t>
            </a:r>
            <a:r>
              <a:rPr spc="-521" dirty="0"/>
              <a:t> </a:t>
            </a:r>
            <a:r>
              <a:rPr spc="-37" dirty="0"/>
              <a:t>Refusal </a:t>
            </a:r>
            <a:r>
              <a:rPr spc="-11" dirty="0"/>
              <a:t>Works</a:t>
            </a:r>
          </a:p>
        </p:txBody>
      </p:sp>
      <p:sp>
        <p:nvSpPr>
          <p:cNvPr id="3" name="object 3"/>
          <p:cNvSpPr txBox="1"/>
          <p:nvPr/>
        </p:nvSpPr>
        <p:spPr>
          <a:xfrm>
            <a:off x="1426574" y="2010478"/>
            <a:ext cx="4560063" cy="3887276"/>
          </a:xfrm>
          <a:prstGeom prst="rect">
            <a:avLst/>
          </a:prstGeom>
        </p:spPr>
        <p:txBody>
          <a:bodyPr vert="horz" wrap="square" lIns="0" tIns="225672" rIns="0" bIns="0" rtlCol="0">
            <a:spAutoFit/>
          </a:bodyPr>
          <a:lstStyle/>
          <a:p>
            <a:pPr marL="13513">
              <a:spcBef>
                <a:spcPts val="1777"/>
              </a:spcBef>
            </a:pPr>
            <a:r>
              <a:rPr sz="3777" spc="-27" dirty="0">
                <a:latin typeface="Microsoft Sans Serif"/>
                <a:cs typeface="Microsoft Sans Serif"/>
              </a:rPr>
              <a:t>Step</a:t>
            </a:r>
            <a:r>
              <a:rPr sz="3671" spc="-27" dirty="0">
                <a:latin typeface="Microsoft Sans Serif"/>
                <a:cs typeface="Microsoft Sans Serif"/>
              </a:rPr>
              <a:t>-</a:t>
            </a:r>
            <a:r>
              <a:rPr sz="3777" spc="59" dirty="0">
                <a:latin typeface="Microsoft Sans Serif"/>
                <a:cs typeface="Microsoft Sans Serif"/>
              </a:rPr>
              <a:t>by</a:t>
            </a:r>
            <a:r>
              <a:rPr sz="3671" spc="59" dirty="0">
                <a:latin typeface="Microsoft Sans Serif"/>
                <a:cs typeface="Microsoft Sans Serif"/>
              </a:rPr>
              <a:t>-</a:t>
            </a:r>
            <a:r>
              <a:rPr sz="3777" spc="-112" dirty="0">
                <a:latin typeface="Microsoft Sans Serif"/>
                <a:cs typeface="Microsoft Sans Serif"/>
              </a:rPr>
              <a:t>Step</a:t>
            </a:r>
            <a:r>
              <a:rPr sz="3777" spc="-101" dirty="0">
                <a:latin typeface="Microsoft Sans Serif"/>
                <a:cs typeface="Microsoft Sans Serif"/>
              </a:rPr>
              <a:t> </a:t>
            </a:r>
            <a:r>
              <a:rPr sz="3777" spc="-59" dirty="0">
                <a:latin typeface="Microsoft Sans Serif"/>
                <a:cs typeface="Microsoft Sans Serif"/>
              </a:rPr>
              <a:t>Process</a:t>
            </a:r>
            <a:endParaRPr sz="3777" dirty="0">
              <a:latin typeface="Microsoft Sans Serif"/>
              <a:cs typeface="Microsoft Sans Serif"/>
            </a:endParaRPr>
          </a:p>
          <a:p>
            <a:pPr marL="13513">
              <a:lnSpc>
                <a:spcPts val="3006"/>
              </a:lnSpc>
              <a:spcBef>
                <a:spcPts val="1160"/>
              </a:spcBef>
            </a:pPr>
            <a:r>
              <a:rPr sz="2979" b="1" spc="-128" dirty="0">
                <a:latin typeface="Microsoft Sans Serif"/>
                <a:cs typeface="Microsoft Sans Serif"/>
              </a:rPr>
              <a:t>Three</a:t>
            </a:r>
            <a:r>
              <a:rPr sz="2979" b="1" spc="-144" dirty="0">
                <a:latin typeface="Microsoft Sans Serif"/>
                <a:cs typeface="Microsoft Sans Serif"/>
              </a:rPr>
              <a:t> </a:t>
            </a:r>
            <a:r>
              <a:rPr sz="2979" b="1" spc="-53" dirty="0">
                <a:latin typeface="Microsoft Sans Serif"/>
                <a:cs typeface="Microsoft Sans Serif"/>
              </a:rPr>
              <a:t>Critical</a:t>
            </a:r>
            <a:r>
              <a:rPr sz="2979" b="1" spc="-144" dirty="0">
                <a:latin typeface="Microsoft Sans Serif"/>
                <a:cs typeface="Microsoft Sans Serif"/>
              </a:rPr>
              <a:t> </a:t>
            </a:r>
            <a:r>
              <a:rPr sz="2979" b="1" spc="-11" dirty="0">
                <a:latin typeface="Microsoft Sans Serif"/>
                <a:cs typeface="Microsoft Sans Serif"/>
              </a:rPr>
              <a:t>Steps:</a:t>
            </a:r>
            <a:endParaRPr sz="2979" b="1" dirty="0">
              <a:latin typeface="Microsoft Sans Serif"/>
              <a:cs typeface="Microsoft Sans Serif"/>
            </a:endParaRPr>
          </a:p>
          <a:p>
            <a:pPr marL="13513" marR="495920">
              <a:lnSpc>
                <a:spcPct val="78100"/>
              </a:lnSpc>
              <a:spcBef>
                <a:spcPts val="617"/>
              </a:spcBef>
            </a:pPr>
            <a:r>
              <a:rPr sz="2554" spc="-128" dirty="0">
                <a:latin typeface="Microsoft Sans Serif"/>
                <a:cs typeface="Microsoft Sans Serif"/>
              </a:rPr>
              <a:t>Step</a:t>
            </a:r>
            <a:r>
              <a:rPr sz="2554" spc="-160" dirty="0">
                <a:latin typeface="Microsoft Sans Serif"/>
                <a:cs typeface="Microsoft Sans Serif"/>
              </a:rPr>
              <a:t> </a:t>
            </a:r>
            <a:r>
              <a:rPr sz="2341" spc="-388" dirty="0">
                <a:latin typeface="Microsoft Sans Serif"/>
                <a:cs typeface="Microsoft Sans Serif"/>
              </a:rPr>
              <a:t>1</a:t>
            </a:r>
            <a:r>
              <a:rPr sz="2341" spc="48" dirty="0">
                <a:latin typeface="Microsoft Sans Serif"/>
                <a:cs typeface="Microsoft Sans Serif"/>
              </a:rPr>
              <a:t>  </a:t>
            </a:r>
            <a:r>
              <a:rPr sz="2554" spc="-144" dirty="0">
                <a:latin typeface="Microsoft Sans Serif"/>
                <a:cs typeface="Microsoft Sans Serif"/>
              </a:rPr>
              <a:t>Transfer</a:t>
            </a:r>
            <a:r>
              <a:rPr sz="2554" spc="-53" dirty="0">
                <a:latin typeface="Microsoft Sans Serif"/>
                <a:cs typeface="Microsoft Sans Serif"/>
              </a:rPr>
              <a:t> </a:t>
            </a:r>
            <a:r>
              <a:rPr sz="2554" spc="-121" dirty="0">
                <a:latin typeface="Microsoft Sans Serif"/>
                <a:cs typeface="Microsoft Sans Serif"/>
              </a:rPr>
              <a:t>all</a:t>
            </a:r>
            <a:r>
              <a:rPr sz="2554" spc="-64" dirty="0">
                <a:latin typeface="Microsoft Sans Serif"/>
                <a:cs typeface="Microsoft Sans Serif"/>
              </a:rPr>
              <a:t> </a:t>
            </a:r>
            <a:r>
              <a:rPr sz="2554" spc="-160" dirty="0">
                <a:latin typeface="Microsoft Sans Serif"/>
                <a:cs typeface="Microsoft Sans Serif"/>
              </a:rPr>
              <a:t>assets</a:t>
            </a:r>
            <a:r>
              <a:rPr sz="2554" spc="-59" dirty="0">
                <a:latin typeface="Microsoft Sans Serif"/>
                <a:cs typeface="Microsoft Sans Serif"/>
              </a:rPr>
              <a:t> </a:t>
            </a:r>
            <a:r>
              <a:rPr sz="2554" spc="-27" dirty="0">
                <a:latin typeface="Microsoft Sans Serif"/>
                <a:cs typeface="Microsoft Sans Serif"/>
              </a:rPr>
              <a:t>to </a:t>
            </a:r>
            <a:r>
              <a:rPr sz="2554" spc="-121" dirty="0">
                <a:latin typeface="Microsoft Sans Serif"/>
                <a:cs typeface="Microsoft Sans Serif"/>
              </a:rPr>
              <a:t>the</a:t>
            </a:r>
            <a:r>
              <a:rPr sz="2554" spc="-21" dirty="0">
                <a:latin typeface="Microsoft Sans Serif"/>
                <a:cs typeface="Microsoft Sans Serif"/>
              </a:rPr>
              <a:t> </a:t>
            </a:r>
            <a:r>
              <a:rPr sz="2554" spc="-74" dirty="0">
                <a:latin typeface="Microsoft Sans Serif"/>
                <a:cs typeface="Microsoft Sans Serif"/>
              </a:rPr>
              <a:t>community</a:t>
            </a:r>
            <a:r>
              <a:rPr sz="2554" spc="-121" dirty="0">
                <a:latin typeface="Microsoft Sans Serif"/>
                <a:cs typeface="Microsoft Sans Serif"/>
              </a:rPr>
              <a:t> </a:t>
            </a:r>
            <a:r>
              <a:rPr sz="2554" spc="-11" dirty="0">
                <a:latin typeface="Microsoft Sans Serif"/>
                <a:cs typeface="Microsoft Sans Serif"/>
              </a:rPr>
              <a:t>spouse</a:t>
            </a:r>
            <a:r>
              <a:rPr sz="2341" spc="-11" dirty="0">
                <a:latin typeface="Microsoft Sans Serif"/>
                <a:cs typeface="Microsoft Sans Serif"/>
              </a:rPr>
              <a:t>.</a:t>
            </a:r>
            <a:r>
              <a:rPr lang="en-US" sz="2341" spc="-11" dirty="0">
                <a:latin typeface="Microsoft Sans Serif"/>
                <a:cs typeface="Microsoft Sans Serif"/>
              </a:rPr>
              <a:t>  Or, better to spend all of the IS money.</a:t>
            </a:r>
            <a:endParaRPr sz="2341" dirty="0">
              <a:latin typeface="Microsoft Sans Serif"/>
              <a:cs typeface="Microsoft Sans Serif"/>
            </a:endParaRPr>
          </a:p>
          <a:p>
            <a:pPr marL="13513" marR="92563">
              <a:lnSpc>
                <a:spcPct val="77300"/>
              </a:lnSpc>
              <a:spcBef>
                <a:spcPts val="585"/>
              </a:spcBef>
            </a:pPr>
            <a:r>
              <a:rPr sz="2554" spc="-128" dirty="0">
                <a:latin typeface="Microsoft Sans Serif"/>
                <a:cs typeface="Microsoft Sans Serif"/>
              </a:rPr>
              <a:t>Step</a:t>
            </a:r>
            <a:r>
              <a:rPr sz="2554" spc="-154" dirty="0">
                <a:latin typeface="Microsoft Sans Serif"/>
                <a:cs typeface="Microsoft Sans Serif"/>
              </a:rPr>
              <a:t> </a:t>
            </a:r>
            <a:r>
              <a:rPr sz="2341" dirty="0">
                <a:latin typeface="Microsoft Sans Serif"/>
                <a:cs typeface="Microsoft Sans Serif"/>
              </a:rPr>
              <a:t>2</a:t>
            </a:r>
            <a:r>
              <a:rPr sz="2341" spc="53" dirty="0">
                <a:latin typeface="Microsoft Sans Serif"/>
                <a:cs typeface="Microsoft Sans Serif"/>
              </a:rPr>
              <a:t>  </a:t>
            </a:r>
            <a:r>
              <a:rPr sz="2554" spc="-181" dirty="0">
                <a:latin typeface="Microsoft Sans Serif"/>
                <a:cs typeface="Microsoft Sans Serif"/>
              </a:rPr>
              <a:t>The</a:t>
            </a:r>
            <a:r>
              <a:rPr sz="2554" spc="-53" dirty="0">
                <a:latin typeface="Microsoft Sans Serif"/>
                <a:cs typeface="Microsoft Sans Serif"/>
              </a:rPr>
              <a:t> </a:t>
            </a:r>
            <a:r>
              <a:rPr sz="2554" spc="-138" dirty="0">
                <a:latin typeface="Microsoft Sans Serif"/>
                <a:cs typeface="Microsoft Sans Serif"/>
              </a:rPr>
              <a:t>community</a:t>
            </a:r>
            <a:r>
              <a:rPr sz="2554" spc="-53" dirty="0">
                <a:latin typeface="Microsoft Sans Serif"/>
                <a:cs typeface="Microsoft Sans Serif"/>
              </a:rPr>
              <a:t> </a:t>
            </a:r>
            <a:r>
              <a:rPr sz="2554" spc="-133" dirty="0">
                <a:latin typeface="Microsoft Sans Serif"/>
                <a:cs typeface="Microsoft Sans Serif"/>
              </a:rPr>
              <a:t>spouse </a:t>
            </a:r>
            <a:r>
              <a:rPr sz="2554" spc="-74" dirty="0">
                <a:latin typeface="Microsoft Sans Serif"/>
                <a:cs typeface="Microsoft Sans Serif"/>
              </a:rPr>
              <a:t>signs</a:t>
            </a:r>
            <a:r>
              <a:rPr sz="2554" spc="-149" dirty="0">
                <a:latin typeface="Microsoft Sans Serif"/>
                <a:cs typeface="Microsoft Sans Serif"/>
              </a:rPr>
              <a:t> </a:t>
            </a:r>
            <a:r>
              <a:rPr sz="2554" spc="-192" dirty="0">
                <a:latin typeface="Microsoft Sans Serif"/>
                <a:cs typeface="Microsoft Sans Serif"/>
              </a:rPr>
              <a:t>a</a:t>
            </a:r>
            <a:r>
              <a:rPr sz="2554" spc="-149" dirty="0">
                <a:latin typeface="Microsoft Sans Serif"/>
                <a:cs typeface="Microsoft Sans Serif"/>
              </a:rPr>
              <a:t> </a:t>
            </a:r>
            <a:r>
              <a:rPr sz="2554" spc="-69" dirty="0">
                <a:latin typeface="Microsoft Sans Serif"/>
                <a:cs typeface="Microsoft Sans Serif"/>
              </a:rPr>
              <a:t>refusal</a:t>
            </a:r>
            <a:r>
              <a:rPr sz="2554" spc="-149" dirty="0">
                <a:latin typeface="Microsoft Sans Serif"/>
                <a:cs typeface="Microsoft Sans Serif"/>
              </a:rPr>
              <a:t> </a:t>
            </a:r>
            <a:r>
              <a:rPr sz="2554" spc="-27" dirty="0">
                <a:latin typeface="Microsoft Sans Serif"/>
                <a:cs typeface="Microsoft Sans Serif"/>
              </a:rPr>
              <a:t>letter</a:t>
            </a:r>
            <a:r>
              <a:rPr sz="2554" spc="-48" dirty="0">
                <a:latin typeface="Microsoft Sans Serif"/>
                <a:cs typeface="Microsoft Sans Serif"/>
              </a:rPr>
              <a:t> </a:t>
            </a:r>
            <a:r>
              <a:rPr sz="2554" spc="-117" dirty="0">
                <a:latin typeface="Microsoft Sans Serif"/>
                <a:cs typeface="Microsoft Sans Serif"/>
              </a:rPr>
              <a:t>stating</a:t>
            </a:r>
            <a:r>
              <a:rPr sz="2554" spc="-48" dirty="0">
                <a:latin typeface="Microsoft Sans Serif"/>
                <a:cs typeface="Microsoft Sans Serif"/>
              </a:rPr>
              <a:t> </a:t>
            </a:r>
            <a:r>
              <a:rPr sz="2554" spc="-21" dirty="0">
                <a:latin typeface="Microsoft Sans Serif"/>
                <a:cs typeface="Microsoft Sans Serif"/>
              </a:rPr>
              <a:t>they </a:t>
            </a:r>
            <a:r>
              <a:rPr sz="2554" spc="-74" dirty="0">
                <a:latin typeface="Microsoft Sans Serif"/>
                <a:cs typeface="Microsoft Sans Serif"/>
              </a:rPr>
              <a:t>will</a:t>
            </a:r>
            <a:r>
              <a:rPr sz="2554" spc="-48" dirty="0">
                <a:latin typeface="Microsoft Sans Serif"/>
                <a:cs typeface="Microsoft Sans Serif"/>
              </a:rPr>
              <a:t> </a:t>
            </a:r>
            <a:r>
              <a:rPr sz="2554" spc="-106" dirty="0">
                <a:latin typeface="Microsoft Sans Serif"/>
                <a:cs typeface="Microsoft Sans Serif"/>
              </a:rPr>
              <a:t>not</a:t>
            </a:r>
            <a:r>
              <a:rPr sz="2554" spc="-43" dirty="0">
                <a:latin typeface="Microsoft Sans Serif"/>
                <a:cs typeface="Microsoft Sans Serif"/>
              </a:rPr>
              <a:t> </a:t>
            </a:r>
            <a:r>
              <a:rPr sz="2554" spc="-106" dirty="0">
                <a:latin typeface="Microsoft Sans Serif"/>
                <a:cs typeface="Microsoft Sans Serif"/>
              </a:rPr>
              <a:t>contribute</a:t>
            </a:r>
            <a:r>
              <a:rPr sz="2554" spc="-43" dirty="0">
                <a:latin typeface="Microsoft Sans Serif"/>
                <a:cs typeface="Microsoft Sans Serif"/>
              </a:rPr>
              <a:t> </a:t>
            </a:r>
            <a:r>
              <a:rPr sz="2554" spc="-133" dirty="0">
                <a:latin typeface="Microsoft Sans Serif"/>
                <a:cs typeface="Microsoft Sans Serif"/>
              </a:rPr>
              <a:t>toward</a:t>
            </a:r>
            <a:r>
              <a:rPr sz="2554" spc="-48" dirty="0">
                <a:latin typeface="Microsoft Sans Serif"/>
                <a:cs typeface="Microsoft Sans Serif"/>
              </a:rPr>
              <a:t> </a:t>
            </a:r>
            <a:r>
              <a:rPr sz="2554" spc="-27" dirty="0">
                <a:latin typeface="Microsoft Sans Serif"/>
                <a:cs typeface="Microsoft Sans Serif"/>
              </a:rPr>
              <a:t>the </a:t>
            </a:r>
            <a:r>
              <a:rPr sz="2554" spc="-106" dirty="0">
                <a:latin typeface="Microsoft Sans Serif"/>
                <a:cs typeface="Microsoft Sans Serif"/>
              </a:rPr>
              <a:t>institutionalized</a:t>
            </a:r>
            <a:r>
              <a:rPr sz="2554" spc="-48" dirty="0">
                <a:latin typeface="Microsoft Sans Serif"/>
                <a:cs typeface="Microsoft Sans Serif"/>
              </a:rPr>
              <a:t> </a:t>
            </a:r>
            <a:r>
              <a:rPr sz="2554" spc="-165" dirty="0">
                <a:latin typeface="Microsoft Sans Serif"/>
                <a:cs typeface="Microsoft Sans Serif"/>
              </a:rPr>
              <a:t>spouse</a:t>
            </a:r>
            <a:r>
              <a:rPr sz="2341" spc="-165" dirty="0">
                <a:latin typeface="Microsoft Sans Serif"/>
                <a:cs typeface="Microsoft Sans Serif"/>
              </a:rPr>
              <a:t>ʼ</a:t>
            </a:r>
            <a:r>
              <a:rPr sz="2554" spc="-165" dirty="0">
                <a:latin typeface="Microsoft Sans Serif"/>
                <a:cs typeface="Microsoft Sans Serif"/>
              </a:rPr>
              <a:t>s</a:t>
            </a:r>
            <a:r>
              <a:rPr sz="2554" spc="-48" dirty="0">
                <a:latin typeface="Microsoft Sans Serif"/>
                <a:cs typeface="Microsoft Sans Serif"/>
              </a:rPr>
              <a:t> </a:t>
            </a:r>
            <a:r>
              <a:rPr sz="2554" spc="-11" dirty="0">
                <a:latin typeface="Microsoft Sans Serif"/>
                <a:cs typeface="Microsoft Sans Serif"/>
              </a:rPr>
              <a:t>care</a:t>
            </a:r>
            <a:r>
              <a:rPr sz="2341" spc="-11" dirty="0">
                <a:latin typeface="Microsoft Sans Serif"/>
                <a:cs typeface="Microsoft Sans Serif"/>
              </a:rPr>
              <a:t>.</a:t>
            </a:r>
            <a:endParaRPr sz="2341" dirty="0">
              <a:latin typeface="Microsoft Sans Serif"/>
              <a:cs typeface="Microsoft Sans Serif"/>
            </a:endParaRPr>
          </a:p>
        </p:txBody>
      </p:sp>
      <p:sp>
        <p:nvSpPr>
          <p:cNvPr id="4" name="object 4"/>
          <p:cNvSpPr txBox="1"/>
          <p:nvPr/>
        </p:nvSpPr>
        <p:spPr>
          <a:xfrm>
            <a:off x="6219308" y="2920683"/>
            <a:ext cx="4360742" cy="1903622"/>
          </a:xfrm>
          <a:prstGeom prst="rect">
            <a:avLst/>
          </a:prstGeom>
        </p:spPr>
        <p:txBody>
          <a:bodyPr vert="horz" wrap="square" lIns="0" tIns="110133" rIns="0" bIns="0" rtlCol="0">
            <a:spAutoFit/>
          </a:bodyPr>
          <a:lstStyle/>
          <a:p>
            <a:pPr marL="13513" marR="5405">
              <a:lnSpc>
                <a:spcPct val="76400"/>
              </a:lnSpc>
              <a:spcBef>
                <a:spcPts val="867"/>
              </a:spcBef>
            </a:pPr>
            <a:r>
              <a:rPr lang="en-US" sz="2554" spc="-128" dirty="0">
                <a:latin typeface="Microsoft Sans Serif"/>
                <a:cs typeface="Microsoft Sans Serif"/>
              </a:rPr>
              <a:t>Step</a:t>
            </a:r>
            <a:r>
              <a:rPr lang="en-US" sz="2554" spc="-165" dirty="0">
                <a:latin typeface="Microsoft Sans Serif"/>
                <a:cs typeface="Microsoft Sans Serif"/>
              </a:rPr>
              <a:t> </a:t>
            </a:r>
            <a:r>
              <a:rPr lang="en-US" sz="2341" spc="69" dirty="0">
                <a:latin typeface="Microsoft Sans Serif"/>
                <a:cs typeface="Microsoft Sans Serif"/>
              </a:rPr>
              <a:t>3</a:t>
            </a:r>
            <a:r>
              <a:rPr lang="en-US" sz="2341" spc="37" dirty="0">
                <a:latin typeface="Microsoft Sans Serif"/>
                <a:cs typeface="Microsoft Sans Serif"/>
              </a:rPr>
              <a:t>  </a:t>
            </a:r>
            <a:r>
              <a:rPr lang="en-US" sz="2554" spc="-181" dirty="0">
                <a:latin typeface="Microsoft Sans Serif"/>
                <a:cs typeface="Microsoft Sans Serif"/>
              </a:rPr>
              <a:t>The</a:t>
            </a:r>
            <a:r>
              <a:rPr lang="en-US" sz="2554" spc="-69" dirty="0">
                <a:latin typeface="Microsoft Sans Serif"/>
                <a:cs typeface="Microsoft Sans Serif"/>
              </a:rPr>
              <a:t> </a:t>
            </a:r>
            <a:r>
              <a:rPr lang="en-US" sz="2554" spc="-106" dirty="0">
                <a:latin typeface="Microsoft Sans Serif"/>
                <a:cs typeface="Microsoft Sans Serif"/>
              </a:rPr>
              <a:t>institutionalized </a:t>
            </a:r>
            <a:r>
              <a:rPr lang="en-US" sz="2554" spc="-160" dirty="0">
                <a:latin typeface="Microsoft Sans Serif"/>
                <a:cs typeface="Microsoft Sans Serif"/>
              </a:rPr>
              <a:t>spouse</a:t>
            </a:r>
            <a:r>
              <a:rPr lang="en-US" sz="2554" spc="-37" dirty="0">
                <a:latin typeface="Microsoft Sans Serif"/>
                <a:cs typeface="Microsoft Sans Serif"/>
              </a:rPr>
              <a:t> </a:t>
            </a:r>
            <a:r>
              <a:rPr lang="en-US" sz="2554" spc="-96" dirty="0">
                <a:latin typeface="Microsoft Sans Serif"/>
                <a:cs typeface="Microsoft Sans Serif"/>
              </a:rPr>
              <a:t>assigns</a:t>
            </a:r>
            <a:r>
              <a:rPr lang="en-US" sz="2554" spc="-138" dirty="0">
                <a:latin typeface="Microsoft Sans Serif"/>
                <a:cs typeface="Microsoft Sans Serif"/>
              </a:rPr>
              <a:t> </a:t>
            </a:r>
            <a:r>
              <a:rPr lang="en-US" sz="2554" spc="-37" dirty="0">
                <a:latin typeface="Microsoft Sans Serif"/>
                <a:cs typeface="Microsoft Sans Serif"/>
              </a:rPr>
              <a:t>their</a:t>
            </a:r>
            <a:r>
              <a:rPr lang="en-US" sz="2554" spc="-133" dirty="0">
                <a:latin typeface="Microsoft Sans Serif"/>
                <a:cs typeface="Microsoft Sans Serif"/>
              </a:rPr>
              <a:t> </a:t>
            </a:r>
            <a:r>
              <a:rPr lang="en-US" sz="2554" spc="-21" dirty="0">
                <a:latin typeface="Microsoft Sans Serif"/>
                <a:cs typeface="Microsoft Sans Serif"/>
              </a:rPr>
              <a:t>right</a:t>
            </a:r>
            <a:r>
              <a:rPr lang="en-US" sz="2554" spc="-138" dirty="0">
                <a:latin typeface="Microsoft Sans Serif"/>
                <a:cs typeface="Microsoft Sans Serif"/>
              </a:rPr>
              <a:t> </a:t>
            </a:r>
            <a:r>
              <a:rPr lang="en-US" sz="2554" spc="-27" dirty="0">
                <a:latin typeface="Microsoft Sans Serif"/>
                <a:cs typeface="Microsoft Sans Serif"/>
              </a:rPr>
              <a:t>to</a:t>
            </a:r>
            <a:r>
              <a:rPr lang="en-US" sz="2554" dirty="0">
                <a:latin typeface="Microsoft Sans Serif"/>
                <a:cs typeface="Microsoft Sans Serif"/>
              </a:rPr>
              <a:t> </a:t>
            </a:r>
            <a:r>
              <a:rPr sz="2554" spc="-53" dirty="0">
                <a:latin typeface="Microsoft Sans Serif"/>
                <a:cs typeface="Microsoft Sans Serif"/>
              </a:rPr>
              <a:t>support</a:t>
            </a:r>
            <a:r>
              <a:rPr sz="2554" spc="-170" dirty="0">
                <a:latin typeface="Microsoft Sans Serif"/>
                <a:cs typeface="Microsoft Sans Serif"/>
              </a:rPr>
              <a:t> </a:t>
            </a:r>
            <a:r>
              <a:rPr sz="2554" spc="-37" dirty="0">
                <a:latin typeface="Microsoft Sans Serif"/>
                <a:cs typeface="Microsoft Sans Serif"/>
              </a:rPr>
              <a:t>to</a:t>
            </a:r>
            <a:r>
              <a:rPr sz="2554" spc="-170" dirty="0">
                <a:latin typeface="Microsoft Sans Serif"/>
                <a:cs typeface="Microsoft Sans Serif"/>
              </a:rPr>
              <a:t> </a:t>
            </a:r>
            <a:r>
              <a:rPr sz="2554" spc="-69" dirty="0">
                <a:latin typeface="Microsoft Sans Serif"/>
                <a:cs typeface="Microsoft Sans Serif"/>
              </a:rPr>
              <a:t>the</a:t>
            </a:r>
            <a:r>
              <a:rPr sz="2554" spc="-170" dirty="0">
                <a:latin typeface="Microsoft Sans Serif"/>
                <a:cs typeface="Microsoft Sans Serif"/>
              </a:rPr>
              <a:t> </a:t>
            </a:r>
            <a:r>
              <a:rPr sz="2554" spc="-43" dirty="0">
                <a:latin typeface="Microsoft Sans Serif"/>
                <a:cs typeface="Microsoft Sans Serif"/>
              </a:rPr>
              <a:t>state</a:t>
            </a:r>
            <a:r>
              <a:rPr sz="2341" spc="-43" dirty="0">
                <a:latin typeface="Microsoft Sans Serif"/>
                <a:cs typeface="Microsoft Sans Serif"/>
              </a:rPr>
              <a:t>,</a:t>
            </a:r>
            <a:r>
              <a:rPr sz="2341" spc="-11" dirty="0">
                <a:latin typeface="Microsoft Sans Serif"/>
                <a:cs typeface="Microsoft Sans Serif"/>
              </a:rPr>
              <a:t> </a:t>
            </a:r>
            <a:r>
              <a:rPr sz="2554" spc="-11" dirty="0">
                <a:latin typeface="Microsoft Sans Serif"/>
                <a:cs typeface="Microsoft Sans Serif"/>
              </a:rPr>
              <a:t>allowing </a:t>
            </a:r>
            <a:r>
              <a:rPr sz="2554" spc="-133" dirty="0">
                <a:latin typeface="Microsoft Sans Serif"/>
                <a:cs typeface="Microsoft Sans Serif"/>
              </a:rPr>
              <a:t>Medicaid</a:t>
            </a:r>
            <a:r>
              <a:rPr sz="2554" spc="-53" dirty="0">
                <a:latin typeface="Microsoft Sans Serif"/>
                <a:cs typeface="Microsoft Sans Serif"/>
              </a:rPr>
              <a:t> </a:t>
            </a:r>
            <a:r>
              <a:rPr sz="2554" spc="-90" dirty="0">
                <a:latin typeface="Microsoft Sans Serif"/>
                <a:cs typeface="Microsoft Sans Serif"/>
              </a:rPr>
              <a:t>to</a:t>
            </a:r>
            <a:r>
              <a:rPr sz="2554" spc="-53" dirty="0">
                <a:latin typeface="Microsoft Sans Serif"/>
                <a:cs typeface="Microsoft Sans Serif"/>
              </a:rPr>
              <a:t> </a:t>
            </a:r>
            <a:r>
              <a:rPr sz="2554" spc="-90" dirty="0">
                <a:latin typeface="Microsoft Sans Serif"/>
                <a:cs typeface="Microsoft Sans Serif"/>
              </a:rPr>
              <a:t>pursue</a:t>
            </a:r>
            <a:r>
              <a:rPr sz="2554" spc="-149" dirty="0">
                <a:latin typeface="Microsoft Sans Serif"/>
                <a:cs typeface="Microsoft Sans Serif"/>
              </a:rPr>
              <a:t> </a:t>
            </a:r>
            <a:r>
              <a:rPr sz="2554" spc="-192" dirty="0">
                <a:latin typeface="Microsoft Sans Serif"/>
                <a:cs typeface="Microsoft Sans Serif"/>
              </a:rPr>
              <a:t>a</a:t>
            </a:r>
            <a:r>
              <a:rPr sz="2554" spc="-154" dirty="0">
                <a:latin typeface="Microsoft Sans Serif"/>
                <a:cs typeface="Microsoft Sans Serif"/>
              </a:rPr>
              <a:t> </a:t>
            </a:r>
            <a:r>
              <a:rPr sz="2554" spc="-11" dirty="0">
                <a:latin typeface="Microsoft Sans Serif"/>
                <a:cs typeface="Microsoft Sans Serif"/>
              </a:rPr>
              <a:t>claim </a:t>
            </a:r>
            <a:r>
              <a:rPr sz="2554" spc="-90" dirty="0">
                <a:latin typeface="Microsoft Sans Serif"/>
                <a:cs typeface="Microsoft Sans Serif"/>
              </a:rPr>
              <a:t>against</a:t>
            </a:r>
            <a:r>
              <a:rPr sz="2554" spc="-121" dirty="0">
                <a:latin typeface="Microsoft Sans Serif"/>
                <a:cs typeface="Microsoft Sans Serif"/>
              </a:rPr>
              <a:t> </a:t>
            </a:r>
            <a:r>
              <a:rPr sz="2554" spc="-69" dirty="0">
                <a:latin typeface="Microsoft Sans Serif"/>
                <a:cs typeface="Microsoft Sans Serif"/>
              </a:rPr>
              <a:t>the</a:t>
            </a:r>
            <a:r>
              <a:rPr sz="2554" spc="-117" dirty="0">
                <a:latin typeface="Microsoft Sans Serif"/>
                <a:cs typeface="Microsoft Sans Serif"/>
              </a:rPr>
              <a:t> </a:t>
            </a:r>
            <a:r>
              <a:rPr sz="2554" spc="-74" dirty="0">
                <a:latin typeface="Microsoft Sans Serif"/>
                <a:cs typeface="Microsoft Sans Serif"/>
              </a:rPr>
              <a:t>community</a:t>
            </a:r>
            <a:r>
              <a:rPr sz="2554" spc="-117" dirty="0">
                <a:latin typeface="Microsoft Sans Serif"/>
                <a:cs typeface="Microsoft Sans Serif"/>
              </a:rPr>
              <a:t> </a:t>
            </a:r>
            <a:r>
              <a:rPr sz="2554" spc="-112" dirty="0">
                <a:latin typeface="Microsoft Sans Serif"/>
                <a:cs typeface="Microsoft Sans Serif"/>
              </a:rPr>
              <a:t>spouse</a:t>
            </a:r>
            <a:r>
              <a:rPr sz="2554" spc="-16" dirty="0">
                <a:latin typeface="Microsoft Sans Serif"/>
                <a:cs typeface="Microsoft Sans Serif"/>
              </a:rPr>
              <a:t> </a:t>
            </a:r>
            <a:r>
              <a:rPr sz="2554" spc="-27" dirty="0">
                <a:latin typeface="Microsoft Sans Serif"/>
                <a:cs typeface="Microsoft Sans Serif"/>
              </a:rPr>
              <a:t>if </a:t>
            </a:r>
            <a:r>
              <a:rPr sz="2554" spc="-121" dirty="0">
                <a:latin typeface="Microsoft Sans Serif"/>
                <a:cs typeface="Microsoft Sans Serif"/>
              </a:rPr>
              <a:t>the</a:t>
            </a:r>
            <a:r>
              <a:rPr sz="2554" spc="-48" dirty="0">
                <a:latin typeface="Microsoft Sans Serif"/>
                <a:cs typeface="Microsoft Sans Serif"/>
              </a:rPr>
              <a:t> </a:t>
            </a:r>
            <a:r>
              <a:rPr sz="2554" spc="-128" dirty="0">
                <a:latin typeface="Microsoft Sans Serif"/>
                <a:cs typeface="Microsoft Sans Serif"/>
              </a:rPr>
              <a:t>state</a:t>
            </a:r>
            <a:r>
              <a:rPr sz="2554" spc="-48" dirty="0">
                <a:latin typeface="Microsoft Sans Serif"/>
                <a:cs typeface="Microsoft Sans Serif"/>
              </a:rPr>
              <a:t> </a:t>
            </a:r>
            <a:r>
              <a:rPr sz="2554" spc="-11" dirty="0">
                <a:latin typeface="Microsoft Sans Serif"/>
                <a:cs typeface="Microsoft Sans Serif"/>
              </a:rPr>
              <a:t>chooses</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632" y="1354879"/>
            <a:ext cx="5472886" cy="5112583"/>
          </a:xfrm>
          <a:prstGeom prst="rect">
            <a:avLst/>
          </a:prstGeom>
        </p:spPr>
        <p:txBody>
          <a:bodyPr vert="horz" wrap="square" lIns="0" tIns="91215" rIns="0" bIns="0" rtlCol="0">
            <a:spAutoFit/>
          </a:bodyPr>
          <a:lstStyle/>
          <a:p>
            <a:pPr marL="339847" marR="189855" indent="-327010">
              <a:lnSpc>
                <a:spcPct val="75300"/>
              </a:lnSpc>
              <a:spcBef>
                <a:spcPts val="718"/>
              </a:spcBef>
              <a:buClr>
                <a:srgbClr val="333333"/>
              </a:buClr>
              <a:buSzPct val="89743"/>
              <a:buChar char="•"/>
              <a:tabLst>
                <a:tab pos="339847" algn="l"/>
              </a:tabLst>
            </a:pPr>
            <a:r>
              <a:rPr sz="2800" spc="-128" dirty="0">
                <a:latin typeface="Microsoft Sans Serif"/>
                <a:cs typeface="Microsoft Sans Serif"/>
              </a:rPr>
              <a:t>John</a:t>
            </a:r>
            <a:r>
              <a:rPr sz="2800" spc="-48" dirty="0">
                <a:latin typeface="Microsoft Sans Serif"/>
                <a:cs typeface="Microsoft Sans Serif"/>
              </a:rPr>
              <a:t> </a:t>
            </a:r>
            <a:r>
              <a:rPr sz="2800" spc="-106" dirty="0">
                <a:latin typeface="Microsoft Sans Serif"/>
                <a:cs typeface="Microsoft Sans Serif"/>
              </a:rPr>
              <a:t>is</a:t>
            </a:r>
            <a:r>
              <a:rPr sz="2800" spc="-43" dirty="0">
                <a:latin typeface="Microsoft Sans Serif"/>
                <a:cs typeface="Microsoft Sans Serif"/>
              </a:rPr>
              <a:t> </a:t>
            </a:r>
            <a:r>
              <a:rPr sz="2800" spc="-106" dirty="0">
                <a:latin typeface="Microsoft Sans Serif"/>
                <a:cs typeface="Microsoft Sans Serif"/>
              </a:rPr>
              <a:t>in</a:t>
            </a:r>
            <a:r>
              <a:rPr sz="2800" spc="-43" dirty="0">
                <a:latin typeface="Microsoft Sans Serif"/>
                <a:cs typeface="Microsoft Sans Serif"/>
              </a:rPr>
              <a:t> </a:t>
            </a:r>
            <a:r>
              <a:rPr sz="2800" spc="-202" dirty="0">
                <a:latin typeface="Microsoft Sans Serif"/>
                <a:cs typeface="Microsoft Sans Serif"/>
              </a:rPr>
              <a:t>a</a:t>
            </a:r>
            <a:r>
              <a:rPr sz="2800" spc="-43" dirty="0">
                <a:latin typeface="Microsoft Sans Serif"/>
                <a:cs typeface="Microsoft Sans Serif"/>
              </a:rPr>
              <a:t> </a:t>
            </a:r>
            <a:r>
              <a:rPr sz="2800" spc="-121" dirty="0">
                <a:latin typeface="Microsoft Sans Serif"/>
                <a:cs typeface="Microsoft Sans Serif"/>
              </a:rPr>
              <a:t>nursing</a:t>
            </a:r>
            <a:r>
              <a:rPr sz="2800" spc="-48" dirty="0">
                <a:latin typeface="Microsoft Sans Serif"/>
                <a:cs typeface="Microsoft Sans Serif"/>
              </a:rPr>
              <a:t> </a:t>
            </a:r>
            <a:r>
              <a:rPr sz="2800" spc="-181" dirty="0">
                <a:latin typeface="Microsoft Sans Serif"/>
                <a:cs typeface="Microsoft Sans Serif"/>
              </a:rPr>
              <a:t>home</a:t>
            </a:r>
            <a:r>
              <a:rPr sz="2800" spc="-43" dirty="0">
                <a:latin typeface="Microsoft Sans Serif"/>
                <a:cs typeface="Microsoft Sans Serif"/>
              </a:rPr>
              <a:t> </a:t>
            </a:r>
            <a:r>
              <a:rPr sz="2800" spc="-138" dirty="0">
                <a:latin typeface="Microsoft Sans Serif"/>
                <a:cs typeface="Microsoft Sans Serif"/>
              </a:rPr>
              <a:t>and </a:t>
            </a:r>
            <a:r>
              <a:rPr sz="2800" spc="-85" dirty="0">
                <a:latin typeface="Microsoft Sans Serif"/>
                <a:cs typeface="Microsoft Sans Serif"/>
              </a:rPr>
              <a:t>needs </a:t>
            </a:r>
            <a:r>
              <a:rPr sz="2800" spc="-11" dirty="0">
                <a:latin typeface="Microsoft Sans Serif"/>
                <a:cs typeface="Microsoft Sans Serif"/>
              </a:rPr>
              <a:t>Medicaid.</a:t>
            </a:r>
            <a:endParaRPr sz="2800" dirty="0">
              <a:latin typeface="Microsoft Sans Serif"/>
              <a:cs typeface="Microsoft Sans Serif"/>
            </a:endParaRPr>
          </a:p>
          <a:p>
            <a:pPr marL="339847" marR="48646" indent="-327010">
              <a:lnSpc>
                <a:spcPct val="75300"/>
              </a:lnSpc>
              <a:spcBef>
                <a:spcPts val="931"/>
              </a:spcBef>
              <a:buClr>
                <a:srgbClr val="333333"/>
              </a:buClr>
              <a:buSzPct val="89743"/>
              <a:buChar char="•"/>
              <a:tabLst>
                <a:tab pos="339847" algn="l"/>
              </a:tabLst>
            </a:pPr>
            <a:r>
              <a:rPr sz="2800" spc="-128" dirty="0">
                <a:latin typeface="Microsoft Sans Serif"/>
                <a:cs typeface="Microsoft Sans Serif"/>
              </a:rPr>
              <a:t>John</a:t>
            </a:r>
            <a:r>
              <a:rPr sz="2800" spc="-48" dirty="0">
                <a:latin typeface="Microsoft Sans Serif"/>
                <a:cs typeface="Microsoft Sans Serif"/>
              </a:rPr>
              <a:t> </a:t>
            </a:r>
            <a:r>
              <a:rPr sz="2800" spc="-144" dirty="0">
                <a:latin typeface="Microsoft Sans Serif"/>
                <a:cs typeface="Microsoft Sans Serif"/>
              </a:rPr>
              <a:t>&amp;</a:t>
            </a:r>
            <a:r>
              <a:rPr sz="2800" spc="11" dirty="0">
                <a:latin typeface="Microsoft Sans Serif"/>
                <a:cs typeface="Microsoft Sans Serif"/>
              </a:rPr>
              <a:t> </a:t>
            </a:r>
            <a:r>
              <a:rPr sz="2800" spc="-154" dirty="0">
                <a:latin typeface="Microsoft Sans Serif"/>
                <a:cs typeface="Microsoft Sans Serif"/>
              </a:rPr>
              <a:t>Jane</a:t>
            </a:r>
            <a:r>
              <a:rPr sz="2800" spc="-43" dirty="0">
                <a:latin typeface="Microsoft Sans Serif"/>
                <a:cs typeface="Microsoft Sans Serif"/>
              </a:rPr>
              <a:t> </a:t>
            </a:r>
            <a:r>
              <a:rPr sz="2800" spc="-170" dirty="0">
                <a:latin typeface="Microsoft Sans Serif"/>
                <a:cs typeface="Microsoft Sans Serif"/>
              </a:rPr>
              <a:t>have</a:t>
            </a:r>
            <a:r>
              <a:rPr sz="2800" spc="-48" dirty="0">
                <a:latin typeface="Microsoft Sans Serif"/>
                <a:cs typeface="Microsoft Sans Serif"/>
              </a:rPr>
              <a:t> </a:t>
            </a:r>
            <a:r>
              <a:rPr sz="2800" spc="74" dirty="0">
                <a:latin typeface="Microsoft Sans Serif"/>
                <a:cs typeface="Microsoft Sans Serif"/>
              </a:rPr>
              <a:t>$400,000</a:t>
            </a:r>
            <a:r>
              <a:rPr sz="2800" spc="-69" dirty="0">
                <a:latin typeface="Microsoft Sans Serif"/>
                <a:cs typeface="Microsoft Sans Serif"/>
              </a:rPr>
              <a:t> </a:t>
            </a:r>
            <a:r>
              <a:rPr sz="2800" spc="-27" dirty="0">
                <a:latin typeface="Microsoft Sans Serif"/>
                <a:cs typeface="Microsoft Sans Serif"/>
              </a:rPr>
              <a:t>in </a:t>
            </a:r>
            <a:r>
              <a:rPr sz="2800" spc="-59" dirty="0">
                <a:latin typeface="Microsoft Sans Serif"/>
                <a:cs typeface="Microsoft Sans Serif"/>
              </a:rPr>
              <a:t>countable</a:t>
            </a:r>
            <a:r>
              <a:rPr sz="2800" spc="21" dirty="0">
                <a:latin typeface="Microsoft Sans Serif"/>
                <a:cs typeface="Microsoft Sans Serif"/>
              </a:rPr>
              <a:t> </a:t>
            </a:r>
            <a:r>
              <a:rPr sz="2800" dirty="0">
                <a:latin typeface="Microsoft Sans Serif"/>
                <a:cs typeface="Microsoft Sans Serif"/>
              </a:rPr>
              <a:t>assets—</a:t>
            </a:r>
            <a:r>
              <a:rPr sz="2800" spc="-112" dirty="0">
                <a:latin typeface="Microsoft Sans Serif"/>
                <a:cs typeface="Microsoft Sans Serif"/>
              </a:rPr>
              <a:t>well</a:t>
            </a:r>
            <a:r>
              <a:rPr sz="2800" spc="121" dirty="0">
                <a:latin typeface="Microsoft Sans Serif"/>
                <a:cs typeface="Microsoft Sans Serif"/>
              </a:rPr>
              <a:t> </a:t>
            </a:r>
            <a:r>
              <a:rPr sz="2800" spc="-21" dirty="0">
                <a:latin typeface="Microsoft Sans Serif"/>
                <a:cs typeface="Microsoft Sans Serif"/>
              </a:rPr>
              <a:t>over </a:t>
            </a:r>
            <a:r>
              <a:rPr sz="2800" spc="-121" dirty="0">
                <a:latin typeface="Microsoft Sans Serif"/>
                <a:cs typeface="Microsoft Sans Serif"/>
              </a:rPr>
              <a:t>Medicaidʼs</a:t>
            </a:r>
            <a:r>
              <a:rPr sz="2800" spc="-32" dirty="0">
                <a:latin typeface="Microsoft Sans Serif"/>
                <a:cs typeface="Microsoft Sans Serif"/>
              </a:rPr>
              <a:t> </a:t>
            </a:r>
            <a:r>
              <a:rPr sz="2800" spc="-11" dirty="0">
                <a:latin typeface="Microsoft Sans Serif"/>
                <a:cs typeface="Microsoft Sans Serif"/>
              </a:rPr>
              <a:t>limit.</a:t>
            </a:r>
            <a:endParaRPr sz="2800" dirty="0">
              <a:latin typeface="Microsoft Sans Serif"/>
              <a:cs typeface="Microsoft Sans Serif"/>
            </a:endParaRPr>
          </a:p>
          <a:p>
            <a:pPr marL="339847" marR="5405" indent="-327010">
              <a:lnSpc>
                <a:spcPct val="77100"/>
              </a:lnSpc>
              <a:spcBef>
                <a:spcPts val="871"/>
              </a:spcBef>
              <a:buClr>
                <a:srgbClr val="333333"/>
              </a:buClr>
              <a:buSzPct val="89743"/>
              <a:buChar char="•"/>
              <a:tabLst>
                <a:tab pos="339847" algn="l"/>
              </a:tabLst>
            </a:pPr>
            <a:r>
              <a:rPr sz="2800" spc="-138" dirty="0">
                <a:latin typeface="Microsoft Sans Serif"/>
                <a:cs typeface="Microsoft Sans Serif"/>
              </a:rPr>
              <a:t>Instead</a:t>
            </a:r>
            <a:r>
              <a:rPr sz="2800" spc="-43" dirty="0">
                <a:latin typeface="Microsoft Sans Serif"/>
                <a:cs typeface="Microsoft Sans Serif"/>
              </a:rPr>
              <a:t> </a:t>
            </a:r>
            <a:r>
              <a:rPr sz="2800" spc="-21" dirty="0">
                <a:latin typeface="Microsoft Sans Serif"/>
                <a:cs typeface="Microsoft Sans Serif"/>
              </a:rPr>
              <a:t>of</a:t>
            </a:r>
            <a:r>
              <a:rPr sz="2800" spc="-43" dirty="0">
                <a:latin typeface="Microsoft Sans Serif"/>
                <a:cs typeface="Microsoft Sans Serif"/>
              </a:rPr>
              <a:t> </a:t>
            </a:r>
            <a:r>
              <a:rPr sz="2800" spc="-133" dirty="0">
                <a:latin typeface="Microsoft Sans Serif"/>
                <a:cs typeface="Microsoft Sans Serif"/>
              </a:rPr>
              <a:t>spending</a:t>
            </a:r>
            <a:r>
              <a:rPr sz="2800" spc="-37" dirty="0">
                <a:latin typeface="Microsoft Sans Serif"/>
                <a:cs typeface="Microsoft Sans Serif"/>
              </a:rPr>
              <a:t> </a:t>
            </a:r>
            <a:r>
              <a:rPr sz="2800" spc="-112" dirty="0">
                <a:latin typeface="Microsoft Sans Serif"/>
                <a:cs typeface="Microsoft Sans Serif"/>
              </a:rPr>
              <a:t>down,</a:t>
            </a:r>
            <a:r>
              <a:rPr sz="2800" spc="11" dirty="0">
                <a:latin typeface="Microsoft Sans Serif"/>
                <a:cs typeface="Microsoft Sans Serif"/>
              </a:rPr>
              <a:t> </a:t>
            </a:r>
            <a:r>
              <a:rPr sz="2800" spc="-21" dirty="0">
                <a:latin typeface="Microsoft Sans Serif"/>
                <a:cs typeface="Microsoft Sans Serif"/>
              </a:rPr>
              <a:t>they </a:t>
            </a:r>
            <a:r>
              <a:rPr sz="2800" spc="-37" dirty="0">
                <a:latin typeface="Microsoft Sans Serif"/>
                <a:cs typeface="Microsoft Sans Serif"/>
              </a:rPr>
              <a:t>transfer</a:t>
            </a:r>
            <a:r>
              <a:rPr sz="2800" spc="-101" dirty="0">
                <a:latin typeface="Microsoft Sans Serif"/>
                <a:cs typeface="Microsoft Sans Serif"/>
              </a:rPr>
              <a:t> </a:t>
            </a:r>
            <a:r>
              <a:rPr sz="2800" spc="-53" dirty="0">
                <a:latin typeface="Microsoft Sans Serif"/>
                <a:cs typeface="Microsoft Sans Serif"/>
              </a:rPr>
              <a:t>all</a:t>
            </a:r>
            <a:r>
              <a:rPr sz="2800" spc="-96" dirty="0">
                <a:latin typeface="Microsoft Sans Serif"/>
                <a:cs typeface="Microsoft Sans Serif"/>
              </a:rPr>
              <a:t> </a:t>
            </a:r>
            <a:r>
              <a:rPr sz="2800" spc="-69" dirty="0">
                <a:latin typeface="Microsoft Sans Serif"/>
                <a:cs typeface="Microsoft Sans Serif"/>
              </a:rPr>
              <a:t>assets</a:t>
            </a:r>
            <a:r>
              <a:rPr sz="2800" spc="-96" dirty="0">
                <a:latin typeface="Microsoft Sans Serif"/>
                <a:cs typeface="Microsoft Sans Serif"/>
              </a:rPr>
              <a:t> </a:t>
            </a:r>
            <a:r>
              <a:rPr sz="2800" spc="-32" dirty="0">
                <a:latin typeface="Microsoft Sans Serif"/>
                <a:cs typeface="Microsoft Sans Serif"/>
              </a:rPr>
              <a:t>to</a:t>
            </a:r>
            <a:r>
              <a:rPr sz="2800" spc="-96" dirty="0">
                <a:latin typeface="Microsoft Sans Serif"/>
                <a:cs typeface="Microsoft Sans Serif"/>
              </a:rPr>
              <a:t> </a:t>
            </a:r>
            <a:r>
              <a:rPr sz="2800" spc="-21" dirty="0">
                <a:latin typeface="Microsoft Sans Serif"/>
                <a:cs typeface="Microsoft Sans Serif"/>
              </a:rPr>
              <a:t>Jane </a:t>
            </a:r>
            <a:r>
              <a:rPr sz="2800" spc="-48" dirty="0">
                <a:latin typeface="Microsoft Sans Serif"/>
                <a:cs typeface="Microsoft Sans Serif"/>
              </a:rPr>
              <a:t>(community</a:t>
            </a:r>
            <a:r>
              <a:rPr sz="2800" spc="-43" dirty="0">
                <a:latin typeface="Microsoft Sans Serif"/>
                <a:cs typeface="Microsoft Sans Serif"/>
              </a:rPr>
              <a:t> </a:t>
            </a:r>
            <a:r>
              <a:rPr sz="2800" spc="-11" dirty="0">
                <a:latin typeface="Microsoft Sans Serif"/>
                <a:cs typeface="Microsoft Sans Serif"/>
              </a:rPr>
              <a:t>spouse).</a:t>
            </a:r>
            <a:endParaRPr sz="2800" dirty="0">
              <a:latin typeface="Microsoft Sans Serif"/>
              <a:cs typeface="Microsoft Sans Serif"/>
            </a:endParaRPr>
          </a:p>
          <a:p>
            <a:pPr marL="339847" marR="272282" indent="-327010">
              <a:lnSpc>
                <a:spcPct val="76900"/>
              </a:lnSpc>
              <a:spcBef>
                <a:spcPts val="809"/>
              </a:spcBef>
              <a:buClr>
                <a:srgbClr val="333333"/>
              </a:buClr>
              <a:buSzPct val="89743"/>
              <a:buChar char="•"/>
              <a:tabLst>
                <a:tab pos="339847" algn="l"/>
              </a:tabLst>
            </a:pPr>
            <a:r>
              <a:rPr sz="2800" spc="-154" dirty="0">
                <a:latin typeface="Microsoft Sans Serif"/>
                <a:cs typeface="Microsoft Sans Serif"/>
              </a:rPr>
              <a:t>Jane</a:t>
            </a:r>
            <a:r>
              <a:rPr sz="2800" spc="-32" dirty="0">
                <a:latin typeface="Microsoft Sans Serif"/>
                <a:cs typeface="Microsoft Sans Serif"/>
              </a:rPr>
              <a:t> </a:t>
            </a:r>
            <a:r>
              <a:rPr sz="2800" spc="-53" dirty="0">
                <a:latin typeface="Microsoft Sans Serif"/>
                <a:cs typeface="Microsoft Sans Serif"/>
              </a:rPr>
              <a:t>signs</a:t>
            </a:r>
            <a:r>
              <a:rPr sz="2800" spc="-101" dirty="0">
                <a:latin typeface="Microsoft Sans Serif"/>
                <a:cs typeface="Microsoft Sans Serif"/>
              </a:rPr>
              <a:t> </a:t>
            </a:r>
            <a:r>
              <a:rPr sz="2800" spc="-144" dirty="0">
                <a:latin typeface="Microsoft Sans Serif"/>
                <a:cs typeface="Microsoft Sans Serif"/>
              </a:rPr>
              <a:t>a</a:t>
            </a:r>
            <a:r>
              <a:rPr sz="2800" spc="-101" dirty="0">
                <a:latin typeface="Microsoft Sans Serif"/>
                <a:cs typeface="Microsoft Sans Serif"/>
              </a:rPr>
              <a:t> </a:t>
            </a:r>
            <a:r>
              <a:rPr sz="2800" spc="-69" dirty="0">
                <a:latin typeface="Microsoft Sans Serif"/>
                <a:cs typeface="Microsoft Sans Serif"/>
              </a:rPr>
              <a:t>spousal</a:t>
            </a:r>
            <a:r>
              <a:rPr sz="2800" spc="-101" dirty="0">
                <a:latin typeface="Microsoft Sans Serif"/>
                <a:cs typeface="Microsoft Sans Serif"/>
              </a:rPr>
              <a:t> </a:t>
            </a:r>
            <a:r>
              <a:rPr sz="2800" spc="-37" dirty="0">
                <a:latin typeface="Microsoft Sans Serif"/>
                <a:cs typeface="Microsoft Sans Serif"/>
              </a:rPr>
              <a:t>refusal </a:t>
            </a:r>
            <a:r>
              <a:rPr sz="2800" spc="-11" dirty="0">
                <a:latin typeface="Microsoft Sans Serif"/>
                <a:cs typeface="Microsoft Sans Serif"/>
              </a:rPr>
              <a:t>letter,</a:t>
            </a:r>
            <a:r>
              <a:rPr sz="2800" spc="-16" dirty="0">
                <a:latin typeface="Microsoft Sans Serif"/>
                <a:cs typeface="Microsoft Sans Serif"/>
              </a:rPr>
              <a:t> </a:t>
            </a:r>
            <a:r>
              <a:rPr sz="2800" spc="-138" dirty="0">
                <a:latin typeface="Microsoft Sans Serif"/>
                <a:cs typeface="Microsoft Sans Serif"/>
              </a:rPr>
              <a:t>keeping</a:t>
            </a:r>
            <a:r>
              <a:rPr sz="2800" spc="-69" dirty="0">
                <a:latin typeface="Microsoft Sans Serif"/>
                <a:cs typeface="Microsoft Sans Serif"/>
              </a:rPr>
              <a:t> </a:t>
            </a:r>
            <a:r>
              <a:rPr sz="2800" spc="-117" dirty="0">
                <a:latin typeface="Microsoft Sans Serif"/>
                <a:cs typeface="Microsoft Sans Serif"/>
              </a:rPr>
              <a:t>all</a:t>
            </a:r>
            <a:r>
              <a:rPr sz="2800" spc="-64" dirty="0">
                <a:latin typeface="Microsoft Sans Serif"/>
                <a:cs typeface="Microsoft Sans Serif"/>
              </a:rPr>
              <a:t> </a:t>
            </a:r>
            <a:r>
              <a:rPr sz="2800" spc="-11" dirty="0">
                <a:latin typeface="Microsoft Sans Serif"/>
                <a:cs typeface="Microsoft Sans Serif"/>
              </a:rPr>
              <a:t>$400,000.</a:t>
            </a:r>
            <a:endParaRPr sz="2800" dirty="0">
              <a:latin typeface="Microsoft Sans Serif"/>
              <a:cs typeface="Microsoft Sans Serif"/>
            </a:endParaRPr>
          </a:p>
          <a:p>
            <a:pPr marL="339847" marR="182423" indent="-327010">
              <a:lnSpc>
                <a:spcPct val="76400"/>
              </a:lnSpc>
              <a:spcBef>
                <a:spcPts val="809"/>
              </a:spcBef>
              <a:buClr>
                <a:srgbClr val="333333"/>
              </a:buClr>
              <a:buSzPct val="89743"/>
              <a:buChar char="•"/>
              <a:tabLst>
                <a:tab pos="339847" algn="l"/>
              </a:tabLst>
            </a:pPr>
            <a:r>
              <a:rPr sz="2800" spc="-128" dirty="0">
                <a:latin typeface="Microsoft Sans Serif"/>
                <a:cs typeface="Microsoft Sans Serif"/>
              </a:rPr>
              <a:t>Medicaid</a:t>
            </a:r>
            <a:r>
              <a:rPr sz="2800" spc="11" dirty="0">
                <a:latin typeface="Microsoft Sans Serif"/>
                <a:cs typeface="Microsoft Sans Serif"/>
              </a:rPr>
              <a:t> </a:t>
            </a:r>
            <a:r>
              <a:rPr sz="2800" spc="-80" dirty="0">
                <a:latin typeface="Microsoft Sans Serif"/>
                <a:cs typeface="Microsoft Sans Serif"/>
              </a:rPr>
              <a:t>approves</a:t>
            </a:r>
            <a:r>
              <a:rPr sz="2800" spc="-69" dirty="0">
                <a:latin typeface="Microsoft Sans Serif"/>
                <a:cs typeface="Microsoft Sans Serif"/>
              </a:rPr>
              <a:t> </a:t>
            </a:r>
            <a:r>
              <a:rPr sz="2800" spc="-11" dirty="0">
                <a:latin typeface="Microsoft Sans Serif"/>
                <a:cs typeface="Microsoft Sans Serif"/>
              </a:rPr>
              <a:t>Johnʼs </a:t>
            </a:r>
            <a:r>
              <a:rPr sz="2800" spc="-43" dirty="0">
                <a:latin typeface="Microsoft Sans Serif"/>
                <a:cs typeface="Microsoft Sans Serif"/>
              </a:rPr>
              <a:t>application,</a:t>
            </a:r>
            <a:r>
              <a:rPr sz="2800" spc="5" dirty="0">
                <a:latin typeface="Microsoft Sans Serif"/>
                <a:cs typeface="Microsoft Sans Serif"/>
              </a:rPr>
              <a:t> </a:t>
            </a:r>
            <a:r>
              <a:rPr sz="2800" spc="-101" dirty="0">
                <a:latin typeface="Microsoft Sans Serif"/>
                <a:cs typeface="Microsoft Sans Serif"/>
              </a:rPr>
              <a:t>but</a:t>
            </a:r>
            <a:r>
              <a:rPr sz="2800" spc="-43" dirty="0">
                <a:latin typeface="Microsoft Sans Serif"/>
                <a:cs typeface="Microsoft Sans Serif"/>
              </a:rPr>
              <a:t> </a:t>
            </a:r>
            <a:r>
              <a:rPr sz="2800" spc="-117" dirty="0">
                <a:latin typeface="Microsoft Sans Serif"/>
                <a:cs typeface="Microsoft Sans Serif"/>
              </a:rPr>
              <a:t>the</a:t>
            </a:r>
            <a:r>
              <a:rPr sz="2800" spc="-43" dirty="0">
                <a:latin typeface="Microsoft Sans Serif"/>
                <a:cs typeface="Microsoft Sans Serif"/>
              </a:rPr>
              <a:t> </a:t>
            </a:r>
            <a:r>
              <a:rPr sz="2800" spc="-121" dirty="0">
                <a:latin typeface="Microsoft Sans Serif"/>
                <a:cs typeface="Microsoft Sans Serif"/>
              </a:rPr>
              <a:t>state</a:t>
            </a:r>
            <a:r>
              <a:rPr sz="2800" spc="-48" dirty="0">
                <a:latin typeface="Microsoft Sans Serif"/>
                <a:cs typeface="Microsoft Sans Serif"/>
              </a:rPr>
              <a:t> </a:t>
            </a:r>
            <a:r>
              <a:rPr sz="2800" spc="-144" dirty="0">
                <a:latin typeface="Microsoft Sans Serif"/>
                <a:cs typeface="Microsoft Sans Serif"/>
              </a:rPr>
              <a:t>may </a:t>
            </a:r>
            <a:r>
              <a:rPr sz="2800" spc="-112" dirty="0">
                <a:latin typeface="Microsoft Sans Serif"/>
                <a:cs typeface="Microsoft Sans Serif"/>
              </a:rPr>
              <a:t>later</a:t>
            </a:r>
            <a:r>
              <a:rPr sz="2800" spc="-37" dirty="0">
                <a:latin typeface="Microsoft Sans Serif"/>
                <a:cs typeface="Microsoft Sans Serif"/>
              </a:rPr>
              <a:t> </a:t>
            </a:r>
            <a:r>
              <a:rPr sz="2800" spc="-80" dirty="0">
                <a:latin typeface="Microsoft Sans Serif"/>
                <a:cs typeface="Microsoft Sans Serif"/>
              </a:rPr>
              <a:t>sue</a:t>
            </a:r>
            <a:r>
              <a:rPr sz="2800" spc="-106" dirty="0">
                <a:latin typeface="Microsoft Sans Serif"/>
                <a:cs typeface="Microsoft Sans Serif"/>
              </a:rPr>
              <a:t> </a:t>
            </a:r>
            <a:r>
              <a:rPr sz="2800" spc="-90" dirty="0">
                <a:latin typeface="Microsoft Sans Serif"/>
                <a:cs typeface="Microsoft Sans Serif"/>
              </a:rPr>
              <a:t>Jane</a:t>
            </a:r>
            <a:r>
              <a:rPr sz="2800" spc="-106" dirty="0">
                <a:latin typeface="Microsoft Sans Serif"/>
                <a:cs typeface="Microsoft Sans Serif"/>
              </a:rPr>
              <a:t> </a:t>
            </a:r>
            <a:r>
              <a:rPr sz="2800" spc="-27" dirty="0">
                <a:latin typeface="Microsoft Sans Serif"/>
                <a:cs typeface="Microsoft Sans Serif"/>
              </a:rPr>
              <a:t>for </a:t>
            </a:r>
            <a:r>
              <a:rPr sz="2800" spc="-11" dirty="0">
                <a:latin typeface="Microsoft Sans Serif"/>
                <a:cs typeface="Microsoft Sans Serif"/>
              </a:rPr>
              <a:t>reimbursement.</a:t>
            </a:r>
            <a:endParaRPr sz="2800" dirty="0">
              <a:latin typeface="Microsoft Sans Serif"/>
              <a:cs typeface="Microsoft Sans Serif"/>
            </a:endParaRPr>
          </a:p>
        </p:txBody>
      </p:sp>
      <p:sp>
        <p:nvSpPr>
          <p:cNvPr id="3" name="object 3"/>
          <p:cNvSpPr txBox="1">
            <a:spLocks noGrp="1"/>
          </p:cNvSpPr>
          <p:nvPr>
            <p:ph type="title"/>
          </p:nvPr>
        </p:nvSpPr>
        <p:spPr>
          <a:xfrm>
            <a:off x="623114" y="561604"/>
            <a:ext cx="5073351" cy="694847"/>
          </a:xfrm>
          <a:prstGeom prst="rect">
            <a:avLst/>
          </a:prstGeom>
        </p:spPr>
        <p:txBody>
          <a:bodyPr vert="horz" wrap="square" lIns="0" tIns="17567" rIns="0" bIns="0" rtlCol="0" anchor="ctr">
            <a:spAutoFit/>
          </a:bodyPr>
          <a:lstStyle/>
          <a:p>
            <a:pPr marL="13513">
              <a:lnSpc>
                <a:spcPct val="100000"/>
              </a:lnSpc>
              <a:spcBef>
                <a:spcPts val="138"/>
              </a:spcBef>
            </a:pPr>
            <a:r>
              <a:rPr spc="-117" dirty="0"/>
              <a:t>Example </a:t>
            </a:r>
            <a:r>
              <a:rPr spc="298" dirty="0"/>
              <a:t>–</a:t>
            </a:r>
            <a:r>
              <a:rPr spc="-74" dirty="0"/>
              <a:t> </a:t>
            </a:r>
            <a:r>
              <a:rPr spc="-64" dirty="0"/>
              <a:t>John</a:t>
            </a:r>
            <a:r>
              <a:rPr spc="-112" dirty="0"/>
              <a:t> </a:t>
            </a:r>
            <a:r>
              <a:rPr spc="-96" dirty="0"/>
              <a:t>&amp;</a:t>
            </a:r>
            <a:r>
              <a:rPr spc="-74" dirty="0"/>
              <a:t> </a:t>
            </a:r>
            <a:r>
              <a:rPr spc="-32" dirty="0"/>
              <a:t>Jane:</a:t>
            </a:r>
            <a:endParaRPr dirty="0">
              <a:latin typeface="Segoe UI Symbol"/>
              <a:cs typeface="Segoe UI Symbol"/>
            </a:endParaRPr>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89707" y="6283182"/>
            <a:ext cx="252699" cy="229872"/>
          </a:xfrm>
          <a:prstGeom prst="rect">
            <a:avLst/>
          </a:prstGeom>
        </p:spPr>
        <p:txBody>
          <a:bodyPr vert="horz" wrap="square" lIns="0" tIns="16892" rIns="0" bIns="0" rtlCol="0">
            <a:spAutoFit/>
          </a:bodyPr>
          <a:lstStyle/>
          <a:p>
            <a:pPr marL="13513">
              <a:spcBef>
                <a:spcPts val="133"/>
              </a:spcBef>
            </a:pPr>
            <a:r>
              <a:rPr sz="1383" spc="-170" dirty="0">
                <a:latin typeface="Microsoft Sans Serif"/>
                <a:cs typeface="Microsoft Sans Serif"/>
              </a:rPr>
              <a:t>171</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66</a:t>
            </a:fld>
            <a:endParaRPr spc="-27" dirty="0"/>
          </a:p>
        </p:txBody>
      </p:sp>
      <p:sp>
        <p:nvSpPr>
          <p:cNvPr id="2" name="object 2"/>
          <p:cNvSpPr txBox="1">
            <a:spLocks noGrp="1"/>
          </p:cNvSpPr>
          <p:nvPr>
            <p:ph type="title"/>
          </p:nvPr>
        </p:nvSpPr>
        <p:spPr>
          <a:xfrm>
            <a:off x="685168" y="727160"/>
            <a:ext cx="7939739" cy="764476"/>
          </a:xfrm>
          <a:prstGeom prst="rect">
            <a:avLst/>
          </a:prstGeom>
        </p:spPr>
        <p:txBody>
          <a:bodyPr vert="horz" wrap="square" lIns="0" tIns="199997" rIns="0" bIns="0" rtlCol="0" anchor="ctr">
            <a:spAutoFit/>
          </a:bodyPr>
          <a:lstStyle/>
          <a:p>
            <a:pPr marL="13513" marR="5405">
              <a:lnSpc>
                <a:spcPct val="79600"/>
              </a:lnSpc>
              <a:spcBef>
                <a:spcPts val="1575"/>
              </a:spcBef>
            </a:pPr>
            <a:r>
              <a:rPr spc="-85" dirty="0"/>
              <a:t>Key</a:t>
            </a:r>
            <a:r>
              <a:rPr spc="-447" dirty="0"/>
              <a:t> </a:t>
            </a:r>
            <a:r>
              <a:rPr dirty="0"/>
              <a:t>Benefits</a:t>
            </a:r>
            <a:r>
              <a:rPr spc="-442" dirty="0"/>
              <a:t> </a:t>
            </a:r>
            <a:r>
              <a:rPr spc="213" dirty="0"/>
              <a:t>of</a:t>
            </a:r>
            <a:r>
              <a:rPr spc="-442" dirty="0"/>
              <a:t> </a:t>
            </a:r>
            <a:r>
              <a:rPr spc="-37" dirty="0"/>
              <a:t>Spousal </a:t>
            </a:r>
            <a:r>
              <a:rPr spc="-11" dirty="0"/>
              <a:t>Refusal</a:t>
            </a:r>
          </a:p>
        </p:txBody>
      </p:sp>
      <p:sp>
        <p:nvSpPr>
          <p:cNvPr id="3" name="object 3"/>
          <p:cNvSpPr txBox="1"/>
          <p:nvPr/>
        </p:nvSpPr>
        <p:spPr>
          <a:xfrm>
            <a:off x="815544" y="1728420"/>
            <a:ext cx="10948087" cy="4402420"/>
          </a:xfrm>
          <a:prstGeom prst="rect">
            <a:avLst/>
          </a:prstGeom>
        </p:spPr>
        <p:txBody>
          <a:bodyPr vert="horz" wrap="square" lIns="0" tIns="249996" rIns="0" bIns="0" rtlCol="0">
            <a:spAutoFit/>
          </a:bodyPr>
          <a:lstStyle/>
          <a:p>
            <a:pPr marL="13513">
              <a:spcBef>
                <a:spcPts val="1968"/>
              </a:spcBef>
            </a:pPr>
            <a:r>
              <a:rPr sz="3777" spc="-74" dirty="0">
                <a:latin typeface="Microsoft Sans Serif"/>
                <a:cs typeface="Microsoft Sans Serif"/>
              </a:rPr>
              <a:t>Why</a:t>
            </a:r>
            <a:r>
              <a:rPr sz="3777" spc="-176" dirty="0">
                <a:latin typeface="Microsoft Sans Serif"/>
                <a:cs typeface="Microsoft Sans Serif"/>
              </a:rPr>
              <a:t> </a:t>
            </a:r>
            <a:r>
              <a:rPr sz="3777" spc="-59" dirty="0">
                <a:latin typeface="Microsoft Sans Serif"/>
                <a:cs typeface="Microsoft Sans Serif"/>
              </a:rPr>
              <a:t>This</a:t>
            </a:r>
            <a:r>
              <a:rPr sz="3777" spc="-186" dirty="0">
                <a:latin typeface="Microsoft Sans Serif"/>
                <a:cs typeface="Microsoft Sans Serif"/>
              </a:rPr>
              <a:t> </a:t>
            </a:r>
            <a:r>
              <a:rPr sz="3777" spc="-48" dirty="0">
                <a:latin typeface="Microsoft Sans Serif"/>
                <a:cs typeface="Microsoft Sans Serif"/>
              </a:rPr>
              <a:t>Strategy</a:t>
            </a:r>
            <a:r>
              <a:rPr sz="3777" spc="-181" dirty="0">
                <a:latin typeface="Microsoft Sans Serif"/>
                <a:cs typeface="Microsoft Sans Serif"/>
              </a:rPr>
              <a:t> </a:t>
            </a:r>
            <a:r>
              <a:rPr sz="3777" spc="-74" dirty="0">
                <a:latin typeface="Microsoft Sans Serif"/>
                <a:cs typeface="Microsoft Sans Serif"/>
              </a:rPr>
              <a:t>Works</a:t>
            </a:r>
            <a:r>
              <a:rPr sz="3777" spc="-176" dirty="0">
                <a:latin typeface="Microsoft Sans Serif"/>
                <a:cs typeface="Microsoft Sans Serif"/>
              </a:rPr>
              <a:t> </a:t>
            </a:r>
            <a:r>
              <a:rPr sz="3777" dirty="0">
                <a:latin typeface="Microsoft Sans Serif"/>
                <a:cs typeface="Microsoft Sans Serif"/>
              </a:rPr>
              <a:t>in</a:t>
            </a:r>
            <a:r>
              <a:rPr sz="3777" spc="-176" dirty="0">
                <a:latin typeface="Microsoft Sans Serif"/>
                <a:cs typeface="Microsoft Sans Serif"/>
              </a:rPr>
              <a:t> </a:t>
            </a:r>
            <a:r>
              <a:rPr sz="3777" spc="-53" dirty="0">
                <a:latin typeface="Microsoft Sans Serif"/>
                <a:cs typeface="Microsoft Sans Serif"/>
              </a:rPr>
              <a:t>Certain</a:t>
            </a:r>
            <a:r>
              <a:rPr sz="3777" spc="-181" dirty="0">
                <a:latin typeface="Microsoft Sans Serif"/>
                <a:cs typeface="Microsoft Sans Serif"/>
              </a:rPr>
              <a:t> </a:t>
            </a:r>
            <a:r>
              <a:rPr sz="3777" spc="-11" dirty="0">
                <a:latin typeface="Microsoft Sans Serif"/>
                <a:cs typeface="Microsoft Sans Serif"/>
              </a:rPr>
              <a:t>States</a:t>
            </a:r>
            <a:endParaRPr sz="3777" dirty="0">
              <a:latin typeface="Microsoft Sans Serif"/>
              <a:cs typeface="Microsoft Sans Serif"/>
            </a:endParaRPr>
          </a:p>
          <a:p>
            <a:pPr marL="13513">
              <a:spcBef>
                <a:spcPts val="1053"/>
              </a:spcBef>
            </a:pPr>
            <a:r>
              <a:rPr sz="2800" b="1" spc="-74" dirty="0">
                <a:latin typeface="Microsoft Sans Serif"/>
                <a:cs typeface="Microsoft Sans Serif"/>
              </a:rPr>
              <a:t>Advantages</a:t>
            </a:r>
            <a:r>
              <a:rPr sz="2800" b="1" spc="-90" dirty="0">
                <a:latin typeface="Microsoft Sans Serif"/>
                <a:cs typeface="Microsoft Sans Serif"/>
              </a:rPr>
              <a:t> </a:t>
            </a:r>
            <a:r>
              <a:rPr sz="2800" b="1" dirty="0">
                <a:latin typeface="Microsoft Sans Serif"/>
                <a:cs typeface="Microsoft Sans Serif"/>
              </a:rPr>
              <a:t>of</a:t>
            </a:r>
            <a:r>
              <a:rPr sz="2800" b="1" spc="-90" dirty="0">
                <a:latin typeface="Microsoft Sans Serif"/>
                <a:cs typeface="Microsoft Sans Serif"/>
              </a:rPr>
              <a:t> </a:t>
            </a:r>
            <a:r>
              <a:rPr sz="2800" b="1" spc="-96" dirty="0">
                <a:latin typeface="Microsoft Sans Serif"/>
                <a:cs typeface="Microsoft Sans Serif"/>
              </a:rPr>
              <a:t>Spousal</a:t>
            </a:r>
            <a:r>
              <a:rPr sz="2800" b="1" spc="-90" dirty="0">
                <a:latin typeface="Microsoft Sans Serif"/>
                <a:cs typeface="Microsoft Sans Serif"/>
              </a:rPr>
              <a:t> </a:t>
            </a:r>
            <a:r>
              <a:rPr sz="2800" b="1" spc="-11" dirty="0">
                <a:latin typeface="Microsoft Sans Serif"/>
                <a:cs typeface="Microsoft Sans Serif"/>
              </a:rPr>
              <a:t>Refusal:</a:t>
            </a:r>
            <a:endParaRPr sz="2800" b="1" dirty="0">
              <a:latin typeface="Microsoft Sans Serif"/>
              <a:cs typeface="Microsoft Sans Serif"/>
            </a:endParaRPr>
          </a:p>
          <a:p>
            <a:pPr marL="13513" marR="193233">
              <a:lnSpc>
                <a:spcPct val="76900"/>
              </a:lnSpc>
              <a:spcBef>
                <a:spcPts val="654"/>
              </a:spcBef>
            </a:pPr>
            <a:r>
              <a:rPr sz="2800" spc="500" dirty="0">
                <a:latin typeface="Segoe UI Symbol"/>
                <a:cs typeface="Segoe UI Symbol"/>
              </a:rPr>
              <a:t>✔</a:t>
            </a:r>
            <a:r>
              <a:rPr sz="2800" spc="-48" dirty="0">
                <a:latin typeface="Segoe UI Symbol"/>
                <a:cs typeface="Segoe UI Symbol"/>
              </a:rPr>
              <a:t> </a:t>
            </a:r>
            <a:r>
              <a:rPr sz="2800" spc="-64" dirty="0">
                <a:latin typeface="Microsoft Sans Serif"/>
                <a:cs typeface="Microsoft Sans Serif"/>
              </a:rPr>
              <a:t>Protects</a:t>
            </a:r>
            <a:r>
              <a:rPr sz="2800" spc="-112" dirty="0">
                <a:latin typeface="Microsoft Sans Serif"/>
                <a:cs typeface="Microsoft Sans Serif"/>
              </a:rPr>
              <a:t> </a:t>
            </a:r>
            <a:r>
              <a:rPr sz="2800" spc="-53" dirty="0">
                <a:latin typeface="Microsoft Sans Serif"/>
                <a:cs typeface="Microsoft Sans Serif"/>
              </a:rPr>
              <a:t>all</a:t>
            </a:r>
            <a:r>
              <a:rPr sz="2800" spc="-112" dirty="0">
                <a:latin typeface="Microsoft Sans Serif"/>
                <a:cs typeface="Microsoft Sans Serif"/>
              </a:rPr>
              <a:t> </a:t>
            </a:r>
            <a:r>
              <a:rPr sz="2800" spc="-69" dirty="0">
                <a:latin typeface="Microsoft Sans Serif"/>
                <a:cs typeface="Microsoft Sans Serif"/>
              </a:rPr>
              <a:t>assets</a:t>
            </a:r>
            <a:r>
              <a:rPr sz="2800" spc="-32" dirty="0">
                <a:latin typeface="Microsoft Sans Serif"/>
                <a:cs typeface="Microsoft Sans Serif"/>
              </a:rPr>
              <a:t> </a:t>
            </a:r>
            <a:r>
              <a:rPr sz="2800" dirty="0">
                <a:latin typeface="Times New Roman"/>
                <a:cs typeface="Times New Roman"/>
              </a:rPr>
              <a:t>→</a:t>
            </a:r>
            <a:r>
              <a:rPr sz="2800" spc="80" dirty="0">
                <a:latin typeface="Times New Roman"/>
                <a:cs typeface="Times New Roman"/>
              </a:rPr>
              <a:t> </a:t>
            </a:r>
            <a:r>
              <a:rPr sz="2800" spc="-165" dirty="0">
                <a:latin typeface="Microsoft Sans Serif"/>
                <a:cs typeface="Microsoft Sans Serif"/>
              </a:rPr>
              <a:t>The</a:t>
            </a:r>
            <a:r>
              <a:rPr sz="2800" spc="-43" dirty="0">
                <a:latin typeface="Microsoft Sans Serif"/>
                <a:cs typeface="Microsoft Sans Serif"/>
              </a:rPr>
              <a:t> </a:t>
            </a:r>
            <a:r>
              <a:rPr sz="2800" spc="-133" dirty="0">
                <a:latin typeface="Microsoft Sans Serif"/>
                <a:cs typeface="Microsoft Sans Serif"/>
              </a:rPr>
              <a:t>community</a:t>
            </a:r>
            <a:r>
              <a:rPr sz="2800" spc="-48" dirty="0">
                <a:latin typeface="Microsoft Sans Serif"/>
                <a:cs typeface="Microsoft Sans Serif"/>
              </a:rPr>
              <a:t> </a:t>
            </a:r>
            <a:r>
              <a:rPr sz="2800" spc="-144" dirty="0">
                <a:latin typeface="Microsoft Sans Serif"/>
                <a:cs typeface="Microsoft Sans Serif"/>
              </a:rPr>
              <a:t>spouse</a:t>
            </a:r>
            <a:r>
              <a:rPr sz="2800" spc="-43" dirty="0">
                <a:latin typeface="Microsoft Sans Serif"/>
                <a:cs typeface="Microsoft Sans Serif"/>
              </a:rPr>
              <a:t> </a:t>
            </a:r>
            <a:r>
              <a:rPr sz="2800" spc="-154" dirty="0">
                <a:latin typeface="Microsoft Sans Serif"/>
                <a:cs typeface="Microsoft Sans Serif"/>
              </a:rPr>
              <a:t>keeps</a:t>
            </a:r>
            <a:r>
              <a:rPr sz="2800" spc="-43" dirty="0">
                <a:latin typeface="Microsoft Sans Serif"/>
                <a:cs typeface="Microsoft Sans Serif"/>
              </a:rPr>
              <a:t> </a:t>
            </a:r>
            <a:r>
              <a:rPr sz="2800" spc="-106" dirty="0">
                <a:latin typeface="Microsoft Sans Serif"/>
                <a:cs typeface="Microsoft Sans Serif"/>
              </a:rPr>
              <a:t>everything</a:t>
            </a:r>
            <a:r>
              <a:rPr sz="2800" spc="-43" dirty="0">
                <a:latin typeface="Microsoft Sans Serif"/>
                <a:cs typeface="Microsoft Sans Serif"/>
              </a:rPr>
              <a:t> </a:t>
            </a:r>
            <a:r>
              <a:rPr sz="2800" spc="-128" dirty="0">
                <a:latin typeface="Microsoft Sans Serif"/>
                <a:cs typeface="Microsoft Sans Serif"/>
              </a:rPr>
              <a:t>instead</a:t>
            </a:r>
            <a:r>
              <a:rPr sz="2800" spc="-43" dirty="0">
                <a:latin typeface="Microsoft Sans Serif"/>
                <a:cs typeface="Microsoft Sans Serif"/>
              </a:rPr>
              <a:t> </a:t>
            </a:r>
            <a:r>
              <a:rPr sz="2800" spc="-21" dirty="0">
                <a:latin typeface="Microsoft Sans Serif"/>
                <a:cs typeface="Microsoft Sans Serif"/>
              </a:rPr>
              <a:t>of</a:t>
            </a:r>
            <a:r>
              <a:rPr sz="2800" spc="-43" dirty="0">
                <a:latin typeface="Microsoft Sans Serif"/>
                <a:cs typeface="Microsoft Sans Serif"/>
              </a:rPr>
              <a:t> </a:t>
            </a:r>
            <a:r>
              <a:rPr sz="2800" spc="-74" dirty="0">
                <a:latin typeface="Microsoft Sans Serif"/>
                <a:cs typeface="Microsoft Sans Serif"/>
              </a:rPr>
              <a:t>spending </a:t>
            </a:r>
            <a:r>
              <a:rPr sz="2800" spc="-11" dirty="0">
                <a:latin typeface="Microsoft Sans Serif"/>
                <a:cs typeface="Microsoft Sans Serif"/>
              </a:rPr>
              <a:t>down.</a:t>
            </a:r>
            <a:endParaRPr sz="2800" dirty="0">
              <a:latin typeface="Microsoft Sans Serif"/>
              <a:cs typeface="Microsoft Sans Serif"/>
            </a:endParaRPr>
          </a:p>
          <a:p>
            <a:pPr marL="13513">
              <a:lnSpc>
                <a:spcPts val="2474"/>
              </a:lnSpc>
            </a:pPr>
            <a:r>
              <a:rPr sz="2800" spc="500" dirty="0">
                <a:latin typeface="Segoe UI Symbol"/>
                <a:cs typeface="Segoe UI Symbol"/>
              </a:rPr>
              <a:t>✔</a:t>
            </a:r>
            <a:r>
              <a:rPr sz="2800" spc="-43" dirty="0">
                <a:latin typeface="Segoe UI Symbol"/>
                <a:cs typeface="Segoe UI Symbol"/>
              </a:rPr>
              <a:t> </a:t>
            </a:r>
            <a:r>
              <a:rPr sz="2800" spc="-90" dirty="0">
                <a:latin typeface="Microsoft Sans Serif"/>
                <a:cs typeface="Microsoft Sans Serif"/>
              </a:rPr>
              <a:t>Immediate</a:t>
            </a:r>
            <a:r>
              <a:rPr sz="2800" spc="-106" dirty="0">
                <a:latin typeface="Microsoft Sans Serif"/>
                <a:cs typeface="Microsoft Sans Serif"/>
              </a:rPr>
              <a:t> </a:t>
            </a:r>
            <a:r>
              <a:rPr sz="2800" spc="-64" dirty="0">
                <a:latin typeface="Microsoft Sans Serif"/>
                <a:cs typeface="Microsoft Sans Serif"/>
              </a:rPr>
              <a:t>Medicaid</a:t>
            </a:r>
            <a:r>
              <a:rPr sz="2800" spc="-101" dirty="0">
                <a:latin typeface="Microsoft Sans Serif"/>
                <a:cs typeface="Microsoft Sans Serif"/>
              </a:rPr>
              <a:t> </a:t>
            </a:r>
            <a:r>
              <a:rPr sz="2800" spc="-11" dirty="0">
                <a:latin typeface="Microsoft Sans Serif"/>
                <a:cs typeface="Microsoft Sans Serif"/>
              </a:rPr>
              <a:t>eligibility</a:t>
            </a:r>
            <a:r>
              <a:rPr sz="2800" spc="-27" dirty="0">
                <a:latin typeface="Microsoft Sans Serif"/>
                <a:cs typeface="Microsoft Sans Serif"/>
              </a:rPr>
              <a:t> </a:t>
            </a:r>
            <a:r>
              <a:rPr sz="2800" dirty="0">
                <a:latin typeface="Times New Roman"/>
                <a:cs typeface="Times New Roman"/>
              </a:rPr>
              <a:t>→</a:t>
            </a:r>
            <a:r>
              <a:rPr sz="2800" spc="85" dirty="0">
                <a:latin typeface="Times New Roman"/>
                <a:cs typeface="Times New Roman"/>
              </a:rPr>
              <a:t> </a:t>
            </a:r>
            <a:r>
              <a:rPr sz="2800" spc="-165" dirty="0">
                <a:latin typeface="Microsoft Sans Serif"/>
                <a:cs typeface="Microsoft Sans Serif"/>
              </a:rPr>
              <a:t>The</a:t>
            </a:r>
            <a:r>
              <a:rPr sz="2800" spc="-32" dirty="0">
                <a:latin typeface="Microsoft Sans Serif"/>
                <a:cs typeface="Microsoft Sans Serif"/>
              </a:rPr>
              <a:t> </a:t>
            </a:r>
            <a:r>
              <a:rPr sz="2800" spc="-106" dirty="0">
                <a:latin typeface="Microsoft Sans Serif"/>
                <a:cs typeface="Microsoft Sans Serif"/>
              </a:rPr>
              <a:t>institutionalized</a:t>
            </a:r>
            <a:r>
              <a:rPr sz="2800" spc="-37" dirty="0">
                <a:latin typeface="Microsoft Sans Serif"/>
                <a:cs typeface="Microsoft Sans Serif"/>
              </a:rPr>
              <a:t> </a:t>
            </a:r>
            <a:r>
              <a:rPr sz="2800" spc="-144" dirty="0">
                <a:latin typeface="Microsoft Sans Serif"/>
                <a:cs typeface="Microsoft Sans Serif"/>
              </a:rPr>
              <a:t>spouse</a:t>
            </a:r>
            <a:r>
              <a:rPr sz="2800" spc="-32" dirty="0">
                <a:latin typeface="Microsoft Sans Serif"/>
                <a:cs typeface="Microsoft Sans Serif"/>
              </a:rPr>
              <a:t> </a:t>
            </a:r>
            <a:r>
              <a:rPr sz="2800" spc="-101" dirty="0">
                <a:latin typeface="Microsoft Sans Serif"/>
                <a:cs typeface="Microsoft Sans Serif"/>
              </a:rPr>
              <a:t>qualifies</a:t>
            </a:r>
            <a:r>
              <a:rPr sz="2800" spc="-37" dirty="0">
                <a:latin typeface="Microsoft Sans Serif"/>
                <a:cs typeface="Microsoft Sans Serif"/>
              </a:rPr>
              <a:t> </a:t>
            </a:r>
            <a:r>
              <a:rPr sz="2800" spc="-90" dirty="0">
                <a:latin typeface="Microsoft Sans Serif"/>
                <a:cs typeface="Microsoft Sans Serif"/>
              </a:rPr>
              <a:t>without</a:t>
            </a:r>
            <a:r>
              <a:rPr sz="2800" spc="-37" dirty="0">
                <a:latin typeface="Microsoft Sans Serif"/>
                <a:cs typeface="Microsoft Sans Serif"/>
              </a:rPr>
              <a:t> </a:t>
            </a:r>
            <a:r>
              <a:rPr sz="2800" spc="-53" dirty="0">
                <a:latin typeface="Microsoft Sans Serif"/>
                <a:cs typeface="Microsoft Sans Serif"/>
              </a:rPr>
              <a:t>delay.</a:t>
            </a:r>
            <a:endParaRPr sz="2800" dirty="0">
              <a:latin typeface="Microsoft Sans Serif"/>
              <a:cs typeface="Microsoft Sans Serif"/>
            </a:endParaRPr>
          </a:p>
          <a:p>
            <a:pPr marL="13513">
              <a:spcBef>
                <a:spcPts val="64"/>
              </a:spcBef>
            </a:pPr>
            <a:r>
              <a:rPr sz="2800" spc="500" dirty="0">
                <a:latin typeface="Segoe UI Symbol"/>
                <a:cs typeface="Segoe UI Symbol"/>
              </a:rPr>
              <a:t>✔</a:t>
            </a:r>
            <a:r>
              <a:rPr sz="2800" spc="-53" dirty="0">
                <a:latin typeface="Segoe UI Symbol"/>
                <a:cs typeface="Segoe UI Symbol"/>
              </a:rPr>
              <a:t> </a:t>
            </a:r>
            <a:r>
              <a:rPr sz="2800" spc="-85" dirty="0">
                <a:latin typeface="Microsoft Sans Serif"/>
                <a:cs typeface="Microsoft Sans Serif"/>
              </a:rPr>
              <a:t>State</a:t>
            </a:r>
            <a:r>
              <a:rPr sz="2800" spc="-112" dirty="0">
                <a:latin typeface="Microsoft Sans Serif"/>
                <a:cs typeface="Microsoft Sans Serif"/>
              </a:rPr>
              <a:t> </a:t>
            </a:r>
            <a:r>
              <a:rPr sz="2800" spc="-37" dirty="0">
                <a:latin typeface="Microsoft Sans Serif"/>
                <a:cs typeface="Microsoft Sans Serif"/>
              </a:rPr>
              <a:t>collection</a:t>
            </a:r>
            <a:r>
              <a:rPr sz="2800" spc="-112" dirty="0">
                <a:latin typeface="Microsoft Sans Serif"/>
                <a:cs typeface="Microsoft Sans Serif"/>
              </a:rPr>
              <a:t> </a:t>
            </a:r>
            <a:r>
              <a:rPr sz="2800" spc="-11" dirty="0">
                <a:latin typeface="Microsoft Sans Serif"/>
                <a:cs typeface="Microsoft Sans Serif"/>
              </a:rPr>
              <a:t>efforts</a:t>
            </a:r>
            <a:r>
              <a:rPr sz="2800" spc="-117" dirty="0">
                <a:latin typeface="Microsoft Sans Serif"/>
                <a:cs typeface="Microsoft Sans Serif"/>
              </a:rPr>
              <a:t> </a:t>
            </a:r>
            <a:r>
              <a:rPr sz="2800" spc="-11" dirty="0">
                <a:latin typeface="Microsoft Sans Serif"/>
                <a:cs typeface="Microsoft Sans Serif"/>
              </a:rPr>
              <a:t>vary</a:t>
            </a:r>
            <a:r>
              <a:rPr sz="2800" spc="-32" dirty="0">
                <a:latin typeface="Microsoft Sans Serif"/>
                <a:cs typeface="Microsoft Sans Serif"/>
              </a:rPr>
              <a:t> </a:t>
            </a:r>
            <a:r>
              <a:rPr sz="2800" dirty="0">
                <a:latin typeface="Times New Roman"/>
                <a:cs typeface="Times New Roman"/>
              </a:rPr>
              <a:t>→</a:t>
            </a:r>
            <a:r>
              <a:rPr sz="2800" spc="74" dirty="0">
                <a:latin typeface="Times New Roman"/>
                <a:cs typeface="Times New Roman"/>
              </a:rPr>
              <a:t> </a:t>
            </a:r>
            <a:r>
              <a:rPr sz="2800" spc="-217" dirty="0">
                <a:latin typeface="Microsoft Sans Serif"/>
                <a:cs typeface="Microsoft Sans Serif"/>
              </a:rPr>
              <a:t>Some</a:t>
            </a:r>
            <a:r>
              <a:rPr sz="2800" spc="-43" dirty="0">
                <a:latin typeface="Microsoft Sans Serif"/>
                <a:cs typeface="Microsoft Sans Serif"/>
              </a:rPr>
              <a:t> </a:t>
            </a:r>
            <a:r>
              <a:rPr sz="2800" spc="-128" dirty="0">
                <a:latin typeface="Microsoft Sans Serif"/>
                <a:cs typeface="Microsoft Sans Serif"/>
              </a:rPr>
              <a:t>states</a:t>
            </a:r>
            <a:r>
              <a:rPr sz="2800" spc="-48" dirty="0">
                <a:latin typeface="Microsoft Sans Serif"/>
                <a:cs typeface="Microsoft Sans Serif"/>
              </a:rPr>
              <a:t> </a:t>
            </a:r>
            <a:r>
              <a:rPr sz="2800" spc="-69" dirty="0">
                <a:latin typeface="Microsoft Sans Serif"/>
                <a:cs typeface="Microsoft Sans Serif"/>
              </a:rPr>
              <a:t>never</a:t>
            </a:r>
            <a:r>
              <a:rPr sz="2800" spc="-112" dirty="0">
                <a:latin typeface="Microsoft Sans Serif"/>
                <a:cs typeface="Microsoft Sans Serif"/>
              </a:rPr>
              <a:t> </a:t>
            </a:r>
            <a:r>
              <a:rPr sz="2800" spc="-80" dirty="0">
                <a:latin typeface="Microsoft Sans Serif"/>
                <a:cs typeface="Microsoft Sans Serif"/>
              </a:rPr>
              <a:t>sue</a:t>
            </a:r>
            <a:r>
              <a:rPr sz="2800" spc="-112" dirty="0">
                <a:latin typeface="Microsoft Sans Serif"/>
                <a:cs typeface="Microsoft Sans Serif"/>
              </a:rPr>
              <a:t> </a:t>
            </a:r>
            <a:r>
              <a:rPr sz="2800" dirty="0">
                <a:latin typeface="Microsoft Sans Serif"/>
                <a:cs typeface="Microsoft Sans Serif"/>
              </a:rPr>
              <a:t>for</a:t>
            </a:r>
            <a:r>
              <a:rPr sz="2800" spc="-117" dirty="0">
                <a:latin typeface="Microsoft Sans Serif"/>
                <a:cs typeface="Microsoft Sans Serif"/>
              </a:rPr>
              <a:t> </a:t>
            </a:r>
            <a:r>
              <a:rPr sz="2800" spc="-11" dirty="0">
                <a:latin typeface="Microsoft Sans Serif"/>
                <a:cs typeface="Microsoft Sans Serif"/>
              </a:rPr>
              <a:t>reimbursement.</a:t>
            </a:r>
            <a:endParaRPr sz="2800" dirty="0">
              <a:latin typeface="Microsoft Sans Serif"/>
              <a:cs typeface="Microsoft Sans Serif"/>
            </a:endParaRPr>
          </a:p>
          <a:p>
            <a:pPr marL="13513" marR="105400">
              <a:lnSpc>
                <a:spcPct val="73700"/>
              </a:lnSpc>
              <a:spcBef>
                <a:spcPts val="718"/>
              </a:spcBef>
            </a:pPr>
            <a:r>
              <a:rPr sz="2800" spc="500" dirty="0">
                <a:latin typeface="Segoe UI Symbol"/>
                <a:cs typeface="Segoe UI Symbol"/>
              </a:rPr>
              <a:t>✔</a:t>
            </a:r>
            <a:r>
              <a:rPr sz="2800" spc="-59" dirty="0">
                <a:latin typeface="Segoe UI Symbol"/>
                <a:cs typeface="Segoe UI Symbol"/>
              </a:rPr>
              <a:t> </a:t>
            </a:r>
            <a:r>
              <a:rPr sz="2800" spc="-101" dirty="0">
                <a:latin typeface="Microsoft Sans Serif"/>
                <a:cs typeface="Microsoft Sans Serif"/>
              </a:rPr>
              <a:t>Leverage</a:t>
            </a:r>
            <a:r>
              <a:rPr sz="2800" spc="-117" dirty="0">
                <a:latin typeface="Microsoft Sans Serif"/>
                <a:cs typeface="Microsoft Sans Serif"/>
              </a:rPr>
              <a:t> </a:t>
            </a:r>
            <a:r>
              <a:rPr sz="2800" dirty="0">
                <a:latin typeface="Microsoft Sans Serif"/>
                <a:cs typeface="Microsoft Sans Serif"/>
              </a:rPr>
              <a:t>for</a:t>
            </a:r>
            <a:r>
              <a:rPr sz="2800" spc="-117" dirty="0">
                <a:latin typeface="Microsoft Sans Serif"/>
                <a:cs typeface="Microsoft Sans Serif"/>
              </a:rPr>
              <a:t> </a:t>
            </a:r>
            <a:r>
              <a:rPr sz="2800" spc="-43" dirty="0">
                <a:latin typeface="Microsoft Sans Serif"/>
                <a:cs typeface="Microsoft Sans Serif"/>
              </a:rPr>
              <a:t>settlement</a:t>
            </a:r>
            <a:r>
              <a:rPr sz="2800" spc="-37" dirty="0">
                <a:latin typeface="Microsoft Sans Serif"/>
                <a:cs typeface="Microsoft Sans Serif"/>
              </a:rPr>
              <a:t> </a:t>
            </a:r>
            <a:r>
              <a:rPr sz="2800" dirty="0">
                <a:latin typeface="Times New Roman"/>
                <a:cs typeface="Times New Roman"/>
              </a:rPr>
              <a:t>→</a:t>
            </a:r>
            <a:r>
              <a:rPr sz="2800" spc="74" dirty="0">
                <a:latin typeface="Times New Roman"/>
                <a:cs typeface="Times New Roman"/>
              </a:rPr>
              <a:t> </a:t>
            </a:r>
            <a:r>
              <a:rPr sz="2800" spc="-21" dirty="0">
                <a:latin typeface="Microsoft Sans Serif"/>
                <a:cs typeface="Microsoft Sans Serif"/>
              </a:rPr>
              <a:t>If</a:t>
            </a:r>
            <a:r>
              <a:rPr sz="2800" spc="-48" dirty="0">
                <a:latin typeface="Microsoft Sans Serif"/>
                <a:cs typeface="Microsoft Sans Serif"/>
              </a:rPr>
              <a:t> </a:t>
            </a:r>
            <a:r>
              <a:rPr sz="2800" spc="-117" dirty="0">
                <a:latin typeface="Microsoft Sans Serif"/>
                <a:cs typeface="Microsoft Sans Serif"/>
              </a:rPr>
              <a:t>the</a:t>
            </a:r>
            <a:r>
              <a:rPr sz="2800" spc="-53" dirty="0">
                <a:latin typeface="Microsoft Sans Serif"/>
                <a:cs typeface="Microsoft Sans Serif"/>
              </a:rPr>
              <a:t> </a:t>
            </a:r>
            <a:r>
              <a:rPr sz="2800" spc="-121" dirty="0">
                <a:latin typeface="Microsoft Sans Serif"/>
                <a:cs typeface="Microsoft Sans Serif"/>
              </a:rPr>
              <a:t>state</a:t>
            </a:r>
            <a:r>
              <a:rPr sz="2800" spc="-48" dirty="0">
                <a:latin typeface="Microsoft Sans Serif"/>
                <a:cs typeface="Microsoft Sans Serif"/>
              </a:rPr>
              <a:t> </a:t>
            </a:r>
            <a:r>
              <a:rPr sz="2800" spc="-144" dirty="0">
                <a:latin typeface="Microsoft Sans Serif"/>
                <a:cs typeface="Microsoft Sans Serif"/>
              </a:rPr>
              <a:t>does</a:t>
            </a:r>
            <a:r>
              <a:rPr sz="2800" spc="-48" dirty="0">
                <a:latin typeface="Microsoft Sans Serif"/>
                <a:cs typeface="Microsoft Sans Serif"/>
              </a:rPr>
              <a:t> </a:t>
            </a:r>
            <a:r>
              <a:rPr sz="2800" spc="-121" dirty="0">
                <a:latin typeface="Microsoft Sans Serif"/>
                <a:cs typeface="Microsoft Sans Serif"/>
              </a:rPr>
              <a:t>sue,</a:t>
            </a:r>
            <a:r>
              <a:rPr sz="2800" dirty="0">
                <a:latin typeface="Microsoft Sans Serif"/>
                <a:cs typeface="Microsoft Sans Serif"/>
              </a:rPr>
              <a:t> </a:t>
            </a:r>
            <a:r>
              <a:rPr sz="2800" spc="-96" dirty="0">
                <a:latin typeface="Microsoft Sans Serif"/>
                <a:cs typeface="Microsoft Sans Serif"/>
              </a:rPr>
              <a:t>many</a:t>
            </a:r>
            <a:r>
              <a:rPr sz="2800" spc="-117" dirty="0">
                <a:latin typeface="Microsoft Sans Serif"/>
                <a:cs typeface="Microsoft Sans Serif"/>
              </a:rPr>
              <a:t> </a:t>
            </a:r>
            <a:r>
              <a:rPr sz="2800" spc="-80" dirty="0">
                <a:latin typeface="Microsoft Sans Serif"/>
                <a:cs typeface="Microsoft Sans Serif"/>
              </a:rPr>
              <a:t>cases</a:t>
            </a:r>
            <a:r>
              <a:rPr sz="2800" spc="-112" dirty="0">
                <a:latin typeface="Microsoft Sans Serif"/>
                <a:cs typeface="Microsoft Sans Serif"/>
              </a:rPr>
              <a:t> </a:t>
            </a:r>
            <a:r>
              <a:rPr sz="2800" spc="-37" dirty="0">
                <a:latin typeface="Microsoft Sans Serif"/>
                <a:cs typeface="Microsoft Sans Serif"/>
              </a:rPr>
              <a:t>settle</a:t>
            </a:r>
            <a:r>
              <a:rPr sz="2800" spc="-117" dirty="0">
                <a:latin typeface="Microsoft Sans Serif"/>
                <a:cs typeface="Microsoft Sans Serif"/>
              </a:rPr>
              <a:t> </a:t>
            </a:r>
            <a:r>
              <a:rPr sz="2800" dirty="0">
                <a:latin typeface="Microsoft Sans Serif"/>
                <a:cs typeface="Microsoft Sans Serif"/>
              </a:rPr>
              <a:t>for</a:t>
            </a:r>
            <a:r>
              <a:rPr sz="2800" spc="-117" dirty="0">
                <a:latin typeface="Microsoft Sans Serif"/>
                <a:cs typeface="Microsoft Sans Serif"/>
              </a:rPr>
              <a:t> </a:t>
            </a:r>
            <a:r>
              <a:rPr sz="2800" spc="-27" dirty="0">
                <a:latin typeface="Microsoft Sans Serif"/>
                <a:cs typeface="Microsoft Sans Serif"/>
              </a:rPr>
              <a:t>far</a:t>
            </a:r>
            <a:r>
              <a:rPr sz="2800" spc="-117" dirty="0">
                <a:latin typeface="Microsoft Sans Serif"/>
                <a:cs typeface="Microsoft Sans Serif"/>
              </a:rPr>
              <a:t> </a:t>
            </a:r>
            <a:r>
              <a:rPr sz="2800" spc="-53" dirty="0">
                <a:latin typeface="Microsoft Sans Serif"/>
                <a:cs typeface="Microsoft Sans Serif"/>
              </a:rPr>
              <a:t>less</a:t>
            </a:r>
            <a:r>
              <a:rPr sz="2800" spc="-37" dirty="0">
                <a:latin typeface="Microsoft Sans Serif"/>
                <a:cs typeface="Microsoft Sans Serif"/>
              </a:rPr>
              <a:t> </a:t>
            </a:r>
            <a:r>
              <a:rPr sz="2800" spc="-21" dirty="0">
                <a:latin typeface="Microsoft Sans Serif"/>
                <a:cs typeface="Microsoft Sans Serif"/>
              </a:rPr>
              <a:t>than </a:t>
            </a:r>
            <a:r>
              <a:rPr sz="2800" spc="-59" dirty="0">
                <a:latin typeface="Microsoft Sans Serif"/>
                <a:cs typeface="Microsoft Sans Serif"/>
              </a:rPr>
              <a:t>full</a:t>
            </a:r>
            <a:r>
              <a:rPr sz="2800" spc="-37" dirty="0">
                <a:latin typeface="Microsoft Sans Serif"/>
                <a:cs typeface="Microsoft Sans Serif"/>
              </a:rPr>
              <a:t> </a:t>
            </a:r>
            <a:r>
              <a:rPr sz="2800" spc="-121" dirty="0">
                <a:latin typeface="Microsoft Sans Serif"/>
                <a:cs typeface="Microsoft Sans Serif"/>
              </a:rPr>
              <a:t>nursing</a:t>
            </a:r>
            <a:r>
              <a:rPr sz="2800" spc="-32" dirty="0">
                <a:latin typeface="Microsoft Sans Serif"/>
                <a:cs typeface="Microsoft Sans Serif"/>
              </a:rPr>
              <a:t> </a:t>
            </a:r>
            <a:r>
              <a:rPr sz="2800" spc="-181" dirty="0">
                <a:latin typeface="Microsoft Sans Serif"/>
                <a:cs typeface="Microsoft Sans Serif"/>
              </a:rPr>
              <a:t>home</a:t>
            </a:r>
            <a:r>
              <a:rPr sz="2800" spc="-37" dirty="0">
                <a:latin typeface="Microsoft Sans Serif"/>
                <a:cs typeface="Microsoft Sans Serif"/>
              </a:rPr>
              <a:t> </a:t>
            </a:r>
            <a:r>
              <a:rPr sz="2800" spc="-11" dirty="0">
                <a:latin typeface="Microsoft Sans Serif"/>
                <a:cs typeface="Microsoft Sans Serif"/>
              </a:rPr>
              <a:t>costs.</a:t>
            </a:r>
            <a:endParaRPr sz="28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6574" y="1885771"/>
            <a:ext cx="6564086" cy="3491915"/>
          </a:xfrm>
          <a:prstGeom prst="rect">
            <a:avLst/>
          </a:prstGeom>
        </p:spPr>
        <p:txBody>
          <a:bodyPr vert="horz" wrap="square" lIns="0" tIns="129728" rIns="0" bIns="0" rtlCol="0">
            <a:spAutoFit/>
          </a:bodyPr>
          <a:lstStyle/>
          <a:p>
            <a:pPr marL="520917" marR="724962" indent="-508081" algn="just">
              <a:lnSpc>
                <a:spcPct val="76300"/>
              </a:lnSpc>
              <a:spcBef>
                <a:spcPts val="1021"/>
              </a:spcBef>
              <a:buClr>
                <a:srgbClr val="333333"/>
              </a:buClr>
              <a:buSzPct val="90163"/>
              <a:buChar char="•"/>
              <a:tabLst>
                <a:tab pos="523621" algn="l"/>
              </a:tabLst>
            </a:pPr>
            <a:r>
              <a:rPr sz="3245" spc="-330" dirty="0">
                <a:latin typeface="Microsoft Sans Serif"/>
                <a:cs typeface="Microsoft Sans Serif"/>
              </a:rPr>
              <a:t>In</a:t>
            </a:r>
            <a:r>
              <a:rPr sz="3245" spc="101" dirty="0">
                <a:latin typeface="Microsoft Sans Serif"/>
                <a:cs typeface="Microsoft Sans Serif"/>
              </a:rPr>
              <a:t> </a:t>
            </a:r>
            <a:r>
              <a:rPr sz="3192" spc="-270" dirty="0">
                <a:latin typeface="Microsoft Sans Serif"/>
                <a:cs typeface="Microsoft Sans Serif"/>
              </a:rPr>
              <a:t>New</a:t>
            </a:r>
            <a:r>
              <a:rPr sz="3192" spc="59" dirty="0">
                <a:latin typeface="Microsoft Sans Serif"/>
                <a:cs typeface="Microsoft Sans Serif"/>
              </a:rPr>
              <a:t> </a:t>
            </a:r>
            <a:r>
              <a:rPr sz="3192" spc="-121" dirty="0">
                <a:latin typeface="Microsoft Sans Serif"/>
                <a:cs typeface="Microsoft Sans Serif"/>
              </a:rPr>
              <a:t>York</a:t>
            </a:r>
            <a:r>
              <a:rPr sz="2926" spc="-121" dirty="0">
                <a:latin typeface="Microsoft Sans Serif"/>
                <a:cs typeface="Microsoft Sans Serif"/>
              </a:rPr>
              <a:t>,</a:t>
            </a:r>
            <a:r>
              <a:rPr sz="2926" spc="-69" dirty="0">
                <a:latin typeface="Microsoft Sans Serif"/>
                <a:cs typeface="Microsoft Sans Serif"/>
              </a:rPr>
              <a:t> </a:t>
            </a:r>
            <a:r>
              <a:rPr sz="3245" spc="-213" dirty="0">
                <a:latin typeface="Microsoft Sans Serif"/>
                <a:cs typeface="Microsoft Sans Serif"/>
              </a:rPr>
              <a:t>the</a:t>
            </a:r>
            <a:r>
              <a:rPr sz="3245" spc="16" dirty="0">
                <a:latin typeface="Microsoft Sans Serif"/>
                <a:cs typeface="Microsoft Sans Serif"/>
              </a:rPr>
              <a:t> </a:t>
            </a:r>
            <a:r>
              <a:rPr sz="3245" spc="-202" dirty="0">
                <a:latin typeface="Microsoft Sans Serif"/>
                <a:cs typeface="Microsoft Sans Serif"/>
              </a:rPr>
              <a:t>state</a:t>
            </a:r>
            <a:r>
              <a:rPr sz="3245" spc="43" dirty="0">
                <a:latin typeface="Microsoft Sans Serif"/>
                <a:cs typeface="Microsoft Sans Serif"/>
              </a:rPr>
              <a:t> </a:t>
            </a:r>
            <a:r>
              <a:rPr sz="3245" spc="-128" dirty="0">
                <a:latin typeface="Microsoft Sans Serif"/>
                <a:cs typeface="Microsoft Sans Serif"/>
              </a:rPr>
              <a:t>frequently 	</a:t>
            </a:r>
            <a:r>
              <a:rPr sz="3192" spc="-149" dirty="0">
                <a:latin typeface="Microsoft Sans Serif"/>
                <a:cs typeface="Microsoft Sans Serif"/>
              </a:rPr>
              <a:t>sends</a:t>
            </a:r>
            <a:r>
              <a:rPr sz="3192" spc="-74" dirty="0">
                <a:latin typeface="Microsoft Sans Serif"/>
                <a:cs typeface="Microsoft Sans Serif"/>
              </a:rPr>
              <a:t> </a:t>
            </a:r>
            <a:r>
              <a:rPr sz="3192" spc="-197" dirty="0">
                <a:latin typeface="Microsoft Sans Serif"/>
                <a:cs typeface="Microsoft Sans Serif"/>
              </a:rPr>
              <a:t>demand</a:t>
            </a:r>
            <a:r>
              <a:rPr sz="3192" spc="-16" dirty="0">
                <a:latin typeface="Microsoft Sans Serif"/>
                <a:cs typeface="Microsoft Sans Serif"/>
              </a:rPr>
              <a:t> </a:t>
            </a:r>
            <a:r>
              <a:rPr sz="3192" spc="-43" dirty="0">
                <a:latin typeface="Microsoft Sans Serif"/>
                <a:cs typeface="Microsoft Sans Serif"/>
              </a:rPr>
              <a:t>letters</a:t>
            </a:r>
            <a:r>
              <a:rPr sz="3192" spc="-170" dirty="0">
                <a:latin typeface="Microsoft Sans Serif"/>
                <a:cs typeface="Microsoft Sans Serif"/>
              </a:rPr>
              <a:t> </a:t>
            </a:r>
            <a:r>
              <a:rPr sz="3245" spc="-170" dirty="0">
                <a:latin typeface="Microsoft Sans Serif"/>
                <a:cs typeface="Microsoft Sans Serif"/>
              </a:rPr>
              <a:t>but</a:t>
            </a:r>
            <a:r>
              <a:rPr sz="3245" dirty="0">
                <a:latin typeface="Microsoft Sans Serif"/>
                <a:cs typeface="Microsoft Sans Serif"/>
              </a:rPr>
              <a:t> </a:t>
            </a:r>
            <a:r>
              <a:rPr sz="3192" spc="-11" dirty="0">
                <a:latin typeface="Microsoft Sans Serif"/>
                <a:cs typeface="Microsoft Sans Serif"/>
              </a:rPr>
              <a:t>rarely 	</a:t>
            </a:r>
            <a:r>
              <a:rPr sz="3192" spc="-59" dirty="0">
                <a:latin typeface="Microsoft Sans Serif"/>
                <a:cs typeface="Microsoft Sans Serif"/>
              </a:rPr>
              <a:t>follows</a:t>
            </a:r>
            <a:r>
              <a:rPr sz="3192" spc="-181" dirty="0">
                <a:latin typeface="Microsoft Sans Serif"/>
                <a:cs typeface="Microsoft Sans Serif"/>
              </a:rPr>
              <a:t> </a:t>
            </a:r>
            <a:r>
              <a:rPr sz="3192" spc="-85" dirty="0">
                <a:latin typeface="Microsoft Sans Serif"/>
                <a:cs typeface="Microsoft Sans Serif"/>
              </a:rPr>
              <a:t>through</a:t>
            </a:r>
            <a:r>
              <a:rPr sz="3192" spc="-176" dirty="0">
                <a:latin typeface="Microsoft Sans Serif"/>
                <a:cs typeface="Microsoft Sans Serif"/>
              </a:rPr>
              <a:t> </a:t>
            </a:r>
            <a:r>
              <a:rPr sz="3192" spc="-21" dirty="0">
                <a:latin typeface="Microsoft Sans Serif"/>
                <a:cs typeface="Microsoft Sans Serif"/>
              </a:rPr>
              <a:t>with</a:t>
            </a:r>
            <a:r>
              <a:rPr sz="3192" spc="-176" dirty="0">
                <a:latin typeface="Microsoft Sans Serif"/>
                <a:cs typeface="Microsoft Sans Serif"/>
              </a:rPr>
              <a:t> </a:t>
            </a:r>
            <a:r>
              <a:rPr sz="3192" spc="-11" dirty="0">
                <a:latin typeface="Microsoft Sans Serif"/>
                <a:cs typeface="Microsoft Sans Serif"/>
              </a:rPr>
              <a:t>lawsuits</a:t>
            </a:r>
            <a:r>
              <a:rPr sz="2926" spc="-11" dirty="0">
                <a:latin typeface="Microsoft Sans Serif"/>
                <a:cs typeface="Microsoft Sans Serif"/>
              </a:rPr>
              <a:t>.</a:t>
            </a:r>
            <a:endParaRPr sz="2926" dirty="0">
              <a:latin typeface="Microsoft Sans Serif"/>
              <a:cs typeface="Microsoft Sans Serif"/>
            </a:endParaRPr>
          </a:p>
          <a:p>
            <a:pPr marL="523621" marR="5405" indent="-510783">
              <a:lnSpc>
                <a:spcPct val="76900"/>
              </a:lnSpc>
              <a:spcBef>
                <a:spcPts val="1325"/>
              </a:spcBef>
              <a:buClr>
                <a:srgbClr val="333333"/>
              </a:buClr>
              <a:buSzPct val="90163"/>
              <a:buChar char="•"/>
              <a:tabLst>
                <a:tab pos="523621" algn="l"/>
              </a:tabLst>
            </a:pPr>
            <a:r>
              <a:rPr sz="3245" spc="-217" dirty="0">
                <a:latin typeface="Microsoft Sans Serif"/>
                <a:cs typeface="Microsoft Sans Serif"/>
              </a:rPr>
              <a:t>In</a:t>
            </a:r>
            <a:r>
              <a:rPr sz="3245" spc="-90" dirty="0">
                <a:latin typeface="Microsoft Sans Serif"/>
                <a:cs typeface="Microsoft Sans Serif"/>
              </a:rPr>
              <a:t> </a:t>
            </a:r>
            <a:r>
              <a:rPr sz="3192" spc="-112" dirty="0">
                <a:latin typeface="Microsoft Sans Serif"/>
                <a:cs typeface="Microsoft Sans Serif"/>
              </a:rPr>
              <a:t>Florida</a:t>
            </a:r>
            <a:r>
              <a:rPr sz="2926" spc="-112" dirty="0">
                <a:latin typeface="Microsoft Sans Serif"/>
                <a:cs typeface="Microsoft Sans Serif"/>
              </a:rPr>
              <a:t>,</a:t>
            </a:r>
            <a:r>
              <a:rPr sz="2926" spc="-5" dirty="0">
                <a:latin typeface="Microsoft Sans Serif"/>
                <a:cs typeface="Microsoft Sans Serif"/>
              </a:rPr>
              <a:t> </a:t>
            </a:r>
            <a:r>
              <a:rPr sz="3245" spc="-217" dirty="0">
                <a:latin typeface="Microsoft Sans Serif"/>
                <a:cs typeface="Microsoft Sans Serif"/>
              </a:rPr>
              <a:t>spousal</a:t>
            </a:r>
            <a:r>
              <a:rPr sz="3245" spc="-90" dirty="0">
                <a:latin typeface="Microsoft Sans Serif"/>
                <a:cs typeface="Microsoft Sans Serif"/>
              </a:rPr>
              <a:t> </a:t>
            </a:r>
            <a:r>
              <a:rPr sz="3245" spc="-176" dirty="0">
                <a:latin typeface="Microsoft Sans Serif"/>
                <a:cs typeface="Microsoft Sans Serif"/>
              </a:rPr>
              <a:t>refusal</a:t>
            </a:r>
            <a:r>
              <a:rPr sz="3245" spc="-90" dirty="0">
                <a:latin typeface="Microsoft Sans Serif"/>
                <a:cs typeface="Microsoft Sans Serif"/>
              </a:rPr>
              <a:t> </a:t>
            </a:r>
            <a:r>
              <a:rPr sz="3245" spc="-165" dirty="0">
                <a:latin typeface="Microsoft Sans Serif"/>
                <a:cs typeface="Microsoft Sans Serif"/>
              </a:rPr>
              <a:t>is</a:t>
            </a:r>
            <a:r>
              <a:rPr sz="3245" spc="-90" dirty="0">
                <a:latin typeface="Microsoft Sans Serif"/>
                <a:cs typeface="Microsoft Sans Serif"/>
              </a:rPr>
              <a:t> </a:t>
            </a:r>
            <a:r>
              <a:rPr sz="3192" spc="-53" dirty="0">
                <a:latin typeface="Microsoft Sans Serif"/>
                <a:cs typeface="Microsoft Sans Serif"/>
              </a:rPr>
              <a:t>allowed</a:t>
            </a:r>
            <a:r>
              <a:rPr sz="2926" spc="-53" dirty="0">
                <a:latin typeface="Microsoft Sans Serif"/>
                <a:cs typeface="Microsoft Sans Serif"/>
              </a:rPr>
              <a:t>, </a:t>
            </a:r>
            <a:r>
              <a:rPr sz="3192" spc="-48" dirty="0">
                <a:latin typeface="Microsoft Sans Serif"/>
                <a:cs typeface="Microsoft Sans Serif"/>
              </a:rPr>
              <a:t>but</a:t>
            </a:r>
            <a:r>
              <a:rPr sz="3192" spc="-170" dirty="0">
                <a:latin typeface="Microsoft Sans Serif"/>
                <a:cs typeface="Microsoft Sans Serif"/>
              </a:rPr>
              <a:t> </a:t>
            </a:r>
            <a:r>
              <a:rPr sz="3192" spc="-106" dirty="0">
                <a:latin typeface="Microsoft Sans Serif"/>
                <a:cs typeface="Microsoft Sans Serif"/>
              </a:rPr>
              <a:t>enforcement</a:t>
            </a:r>
            <a:r>
              <a:rPr sz="3192" spc="-170" dirty="0">
                <a:latin typeface="Microsoft Sans Serif"/>
                <a:cs typeface="Microsoft Sans Serif"/>
              </a:rPr>
              <a:t> </a:t>
            </a:r>
            <a:r>
              <a:rPr sz="3192" spc="-64" dirty="0">
                <a:latin typeface="Microsoft Sans Serif"/>
                <a:cs typeface="Microsoft Sans Serif"/>
              </a:rPr>
              <a:t>is</a:t>
            </a:r>
            <a:r>
              <a:rPr sz="3192" spc="-165" dirty="0">
                <a:latin typeface="Microsoft Sans Serif"/>
                <a:cs typeface="Microsoft Sans Serif"/>
              </a:rPr>
              <a:t> </a:t>
            </a:r>
            <a:r>
              <a:rPr sz="3192" spc="-11" dirty="0">
                <a:latin typeface="Microsoft Sans Serif"/>
                <a:cs typeface="Microsoft Sans Serif"/>
              </a:rPr>
              <a:t>inconsistent</a:t>
            </a:r>
            <a:r>
              <a:rPr sz="2926" spc="-11" dirty="0">
                <a:latin typeface="Microsoft Sans Serif"/>
                <a:cs typeface="Microsoft Sans Serif"/>
              </a:rPr>
              <a:t>.</a:t>
            </a:r>
            <a:endParaRPr sz="2926" dirty="0">
              <a:latin typeface="Microsoft Sans Serif"/>
              <a:cs typeface="Microsoft Sans Serif"/>
            </a:endParaRPr>
          </a:p>
          <a:p>
            <a:pPr marL="523621" marR="576321" indent="-510783">
              <a:lnSpc>
                <a:spcPct val="76400"/>
              </a:lnSpc>
              <a:spcBef>
                <a:spcPts val="1266"/>
              </a:spcBef>
              <a:buClr>
                <a:srgbClr val="333333"/>
              </a:buClr>
              <a:buSzPct val="90163"/>
              <a:buChar char="•"/>
              <a:tabLst>
                <a:tab pos="523621" algn="l"/>
              </a:tabLst>
            </a:pPr>
            <a:r>
              <a:rPr sz="3245" spc="-217" dirty="0">
                <a:latin typeface="Microsoft Sans Serif"/>
                <a:cs typeface="Microsoft Sans Serif"/>
              </a:rPr>
              <a:t>In</a:t>
            </a:r>
            <a:r>
              <a:rPr sz="3245" spc="-112" dirty="0">
                <a:latin typeface="Microsoft Sans Serif"/>
                <a:cs typeface="Microsoft Sans Serif"/>
              </a:rPr>
              <a:t> </a:t>
            </a:r>
            <a:r>
              <a:rPr sz="3192" spc="-74" dirty="0">
                <a:latin typeface="Microsoft Sans Serif"/>
                <a:cs typeface="Microsoft Sans Serif"/>
              </a:rPr>
              <a:t>Connecticut</a:t>
            </a:r>
            <a:r>
              <a:rPr sz="2926" spc="-74" dirty="0">
                <a:latin typeface="Microsoft Sans Serif"/>
                <a:cs typeface="Microsoft Sans Serif"/>
              </a:rPr>
              <a:t>,</a:t>
            </a:r>
            <a:r>
              <a:rPr sz="2926" spc="-64" dirty="0">
                <a:latin typeface="Microsoft Sans Serif"/>
                <a:cs typeface="Microsoft Sans Serif"/>
              </a:rPr>
              <a:t> </a:t>
            </a:r>
            <a:r>
              <a:rPr sz="3245" spc="-186" dirty="0">
                <a:latin typeface="Microsoft Sans Serif"/>
                <a:cs typeface="Microsoft Sans Serif"/>
              </a:rPr>
              <a:t>the</a:t>
            </a:r>
            <a:r>
              <a:rPr sz="3245" spc="-117" dirty="0">
                <a:latin typeface="Microsoft Sans Serif"/>
                <a:cs typeface="Microsoft Sans Serif"/>
              </a:rPr>
              <a:t> </a:t>
            </a:r>
            <a:r>
              <a:rPr sz="3245" spc="-11" dirty="0">
                <a:latin typeface="Microsoft Sans Serif"/>
                <a:cs typeface="Microsoft Sans Serif"/>
              </a:rPr>
              <a:t>state </a:t>
            </a:r>
            <a:r>
              <a:rPr sz="3192" spc="-96" dirty="0">
                <a:latin typeface="Microsoft Sans Serif"/>
                <a:cs typeface="Microsoft Sans Serif"/>
              </a:rPr>
              <a:t>aggressively</a:t>
            </a:r>
            <a:r>
              <a:rPr sz="3192" spc="-154" dirty="0">
                <a:latin typeface="Microsoft Sans Serif"/>
                <a:cs typeface="Microsoft Sans Serif"/>
              </a:rPr>
              <a:t> </a:t>
            </a:r>
            <a:r>
              <a:rPr sz="3192" spc="-106" dirty="0">
                <a:latin typeface="Microsoft Sans Serif"/>
                <a:cs typeface="Microsoft Sans Serif"/>
              </a:rPr>
              <a:t>pursues</a:t>
            </a:r>
            <a:r>
              <a:rPr sz="3192" spc="-149" dirty="0">
                <a:latin typeface="Microsoft Sans Serif"/>
                <a:cs typeface="Microsoft Sans Serif"/>
              </a:rPr>
              <a:t> </a:t>
            </a:r>
            <a:r>
              <a:rPr sz="3192" spc="-90" dirty="0">
                <a:latin typeface="Microsoft Sans Serif"/>
                <a:cs typeface="Microsoft Sans Serif"/>
              </a:rPr>
              <a:t>repayment </a:t>
            </a:r>
            <a:r>
              <a:rPr sz="3245" spc="-186" dirty="0">
                <a:latin typeface="Microsoft Sans Serif"/>
                <a:cs typeface="Microsoft Sans Serif"/>
              </a:rPr>
              <a:t>through</a:t>
            </a:r>
            <a:r>
              <a:rPr sz="3245" spc="-69" dirty="0">
                <a:latin typeface="Microsoft Sans Serif"/>
                <a:cs typeface="Microsoft Sans Serif"/>
              </a:rPr>
              <a:t> </a:t>
            </a:r>
            <a:r>
              <a:rPr sz="3245" spc="-43" dirty="0">
                <a:latin typeface="Microsoft Sans Serif"/>
                <a:cs typeface="Microsoft Sans Serif"/>
              </a:rPr>
              <a:t>lawsuits</a:t>
            </a:r>
            <a:r>
              <a:rPr sz="2926" spc="-43" dirty="0">
                <a:latin typeface="Microsoft Sans Serif"/>
                <a:cs typeface="Microsoft Sans Serif"/>
              </a:rPr>
              <a:t>.</a:t>
            </a:r>
            <a:endParaRPr sz="2926" dirty="0">
              <a:latin typeface="Microsoft Sans Serif"/>
              <a:cs typeface="Microsoft Sans Serif"/>
            </a:endParaRPr>
          </a:p>
        </p:txBody>
      </p:sp>
      <p:sp>
        <p:nvSpPr>
          <p:cNvPr id="3" name="object 3"/>
          <p:cNvSpPr txBox="1">
            <a:spLocks noGrp="1"/>
          </p:cNvSpPr>
          <p:nvPr>
            <p:ph type="title"/>
          </p:nvPr>
        </p:nvSpPr>
        <p:spPr>
          <a:xfrm>
            <a:off x="1426574" y="697045"/>
            <a:ext cx="5600587" cy="904352"/>
          </a:xfrm>
          <a:prstGeom prst="rect">
            <a:avLst/>
          </a:prstGeom>
        </p:spPr>
        <p:txBody>
          <a:bodyPr vert="horz" wrap="square" lIns="0" tIns="127700" rIns="0" bIns="0" rtlCol="0" anchor="ctr">
            <a:spAutoFit/>
          </a:bodyPr>
          <a:lstStyle/>
          <a:p>
            <a:pPr marL="13513" marR="5405">
              <a:lnSpc>
                <a:spcPct val="77100"/>
              </a:lnSpc>
              <a:spcBef>
                <a:spcPts val="1004"/>
              </a:spcBef>
            </a:pPr>
            <a:r>
              <a:rPr sz="3192" spc="-197" dirty="0"/>
              <a:t>Example </a:t>
            </a:r>
            <a:r>
              <a:rPr sz="2926" spc="468" dirty="0"/>
              <a:t>–</a:t>
            </a:r>
            <a:r>
              <a:rPr sz="2926" spc="-117" dirty="0"/>
              <a:t> </a:t>
            </a:r>
            <a:r>
              <a:rPr sz="3192" spc="-112" dirty="0"/>
              <a:t>Medicaid</a:t>
            </a:r>
            <a:r>
              <a:rPr sz="3192" spc="-197" dirty="0"/>
              <a:t> </a:t>
            </a:r>
            <a:r>
              <a:rPr sz="3192" spc="-64" dirty="0"/>
              <a:t>Collection </a:t>
            </a:r>
            <a:r>
              <a:rPr sz="3192" spc="-11" dirty="0"/>
              <a:t>Efforts</a:t>
            </a:r>
            <a:r>
              <a:rPr sz="2926" spc="-11" dirty="0"/>
              <a:t>:</a:t>
            </a:r>
            <a:endParaRPr sz="2926" dirty="0">
              <a:latin typeface="Segoe UI Symbol"/>
              <a:cs typeface="Segoe UI Symbol"/>
            </a:endParaRPr>
          </a:p>
        </p:txBody>
      </p:sp>
      <p:pic>
        <p:nvPicPr>
          <p:cNvPr id="4" name="object 4"/>
          <p:cNvPicPr/>
          <p:nvPr/>
        </p:nvPicPr>
        <p:blipFill>
          <a:blip r:embed="rId2" cstate="print"/>
          <a:stretch>
            <a:fillRect/>
          </a:stretch>
        </p:blipFill>
        <p:spPr>
          <a:xfrm>
            <a:off x="8832444" y="0"/>
            <a:ext cx="2736442" cy="6841107"/>
          </a:xfrm>
          <a:prstGeom prst="rect">
            <a:avLst/>
          </a:prstGeom>
        </p:spPr>
      </p:pic>
      <p:sp>
        <p:nvSpPr>
          <p:cNvPr id="5" name="object 5"/>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67</a:t>
            </a:fld>
            <a:endParaRPr spc="-2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9785131" y="6861480"/>
            <a:ext cx="2918873" cy="192360"/>
          </a:xfrm>
          <a:prstGeom prst="rect">
            <a:avLst/>
          </a:prstGeom>
        </p:spPr>
        <p:txBody>
          <a:bodyPr vert="horz" wrap="square" lIns="0" tIns="0" rIns="0" bIns="0" rtlCol="0" anchor="ctr">
            <a:spAutoFit/>
          </a:bodyPr>
          <a:lstStyle/>
          <a:p>
            <a:pPr marL="44592">
              <a:lnSpc>
                <a:spcPts val="1548"/>
              </a:lnSpc>
            </a:pPr>
            <a:fld id="{81D60167-4931-47E6-BA6A-407CBD079E47}" type="slidenum">
              <a:rPr spc="-27" dirty="0"/>
              <a:pPr marL="44592">
                <a:lnSpc>
                  <a:spcPts val="1548"/>
                </a:lnSpc>
              </a:pPr>
              <a:t>68</a:t>
            </a:fld>
            <a:endParaRPr spc="-27" dirty="0"/>
          </a:p>
        </p:txBody>
      </p:sp>
      <p:sp>
        <p:nvSpPr>
          <p:cNvPr id="2" name="object 2"/>
          <p:cNvSpPr txBox="1">
            <a:spLocks noGrp="1"/>
          </p:cNvSpPr>
          <p:nvPr>
            <p:ph type="title"/>
          </p:nvPr>
        </p:nvSpPr>
        <p:spPr>
          <a:xfrm>
            <a:off x="1426574" y="647672"/>
            <a:ext cx="7186372" cy="1682227"/>
          </a:xfrm>
          <a:prstGeom prst="rect">
            <a:avLst/>
          </a:prstGeom>
        </p:spPr>
        <p:txBody>
          <a:bodyPr vert="horz" wrap="square" lIns="0" tIns="199997" rIns="0" bIns="0" rtlCol="0" anchor="ctr">
            <a:spAutoFit/>
          </a:bodyPr>
          <a:lstStyle/>
          <a:p>
            <a:pPr marL="13513" marR="5405">
              <a:lnSpc>
                <a:spcPct val="79600"/>
              </a:lnSpc>
              <a:spcBef>
                <a:spcPts val="1575"/>
              </a:spcBef>
            </a:pPr>
            <a:r>
              <a:rPr spc="-96" dirty="0"/>
              <a:t>Risks</a:t>
            </a:r>
            <a:r>
              <a:rPr spc="-515" dirty="0"/>
              <a:t> </a:t>
            </a:r>
            <a:r>
              <a:rPr sz="5746" spc="-192" dirty="0"/>
              <a:t>&amp;</a:t>
            </a:r>
            <a:r>
              <a:rPr sz="5746" spc="-442" dirty="0"/>
              <a:t> </a:t>
            </a:r>
            <a:r>
              <a:rPr spc="-69" dirty="0"/>
              <a:t>Challenges</a:t>
            </a:r>
            <a:r>
              <a:rPr spc="-515" dirty="0"/>
              <a:t> </a:t>
            </a:r>
            <a:r>
              <a:rPr spc="186" dirty="0"/>
              <a:t>of </a:t>
            </a:r>
            <a:r>
              <a:rPr spc="-90" dirty="0"/>
              <a:t>Spousal</a:t>
            </a:r>
            <a:r>
              <a:rPr spc="-511" dirty="0"/>
              <a:t> </a:t>
            </a:r>
            <a:r>
              <a:rPr spc="-11" dirty="0"/>
              <a:t>Refusal</a:t>
            </a:r>
            <a:endParaRPr sz="5746"/>
          </a:p>
        </p:txBody>
      </p:sp>
      <p:sp>
        <p:nvSpPr>
          <p:cNvPr id="3" name="object 3"/>
          <p:cNvSpPr txBox="1"/>
          <p:nvPr/>
        </p:nvSpPr>
        <p:spPr>
          <a:xfrm>
            <a:off x="1426574" y="2223367"/>
            <a:ext cx="4820194" cy="594213"/>
          </a:xfrm>
          <a:prstGeom prst="rect">
            <a:avLst/>
          </a:prstGeom>
        </p:spPr>
        <p:txBody>
          <a:bodyPr vert="horz" wrap="square" lIns="0" tIns="12838" rIns="0" bIns="0" rtlCol="0">
            <a:spAutoFit/>
          </a:bodyPr>
          <a:lstStyle/>
          <a:p>
            <a:pPr marL="13513">
              <a:spcBef>
                <a:spcPts val="101"/>
              </a:spcBef>
            </a:pPr>
            <a:r>
              <a:rPr sz="3777" spc="-80" dirty="0">
                <a:latin typeface="Microsoft Sans Serif"/>
                <a:cs typeface="Microsoft Sans Serif"/>
              </a:rPr>
              <a:t>What</a:t>
            </a:r>
            <a:r>
              <a:rPr sz="3777" spc="-154" dirty="0">
                <a:latin typeface="Microsoft Sans Serif"/>
                <a:cs typeface="Microsoft Sans Serif"/>
              </a:rPr>
              <a:t> </a:t>
            </a:r>
            <a:r>
              <a:rPr sz="3777" spc="-90" dirty="0">
                <a:latin typeface="Microsoft Sans Serif"/>
                <a:cs typeface="Microsoft Sans Serif"/>
              </a:rPr>
              <a:t>Could</a:t>
            </a:r>
            <a:r>
              <a:rPr sz="3777" spc="-154" dirty="0">
                <a:latin typeface="Microsoft Sans Serif"/>
                <a:cs typeface="Microsoft Sans Serif"/>
              </a:rPr>
              <a:t> </a:t>
            </a:r>
            <a:r>
              <a:rPr sz="3777" spc="-261" dirty="0">
                <a:latin typeface="Microsoft Sans Serif"/>
                <a:cs typeface="Microsoft Sans Serif"/>
              </a:rPr>
              <a:t>Go</a:t>
            </a:r>
            <a:r>
              <a:rPr sz="3777" spc="-149" dirty="0">
                <a:latin typeface="Microsoft Sans Serif"/>
                <a:cs typeface="Microsoft Sans Serif"/>
              </a:rPr>
              <a:t> </a:t>
            </a:r>
            <a:r>
              <a:rPr sz="3777" spc="-69" dirty="0">
                <a:latin typeface="Microsoft Sans Serif"/>
                <a:cs typeface="Microsoft Sans Serif"/>
              </a:rPr>
              <a:t>Wrong</a:t>
            </a:r>
            <a:r>
              <a:rPr sz="3671" spc="-69" dirty="0">
                <a:latin typeface="Microsoft Sans Serif"/>
                <a:cs typeface="Microsoft Sans Serif"/>
              </a:rPr>
              <a:t>?</a:t>
            </a:r>
            <a:endParaRPr sz="3671">
              <a:latin typeface="Microsoft Sans Serif"/>
              <a:cs typeface="Microsoft Sans Serif"/>
            </a:endParaRPr>
          </a:p>
        </p:txBody>
      </p:sp>
      <p:sp>
        <p:nvSpPr>
          <p:cNvPr id="4" name="object 4"/>
          <p:cNvSpPr txBox="1"/>
          <p:nvPr/>
        </p:nvSpPr>
        <p:spPr>
          <a:xfrm>
            <a:off x="654908" y="2943596"/>
            <a:ext cx="5002680" cy="2684563"/>
          </a:xfrm>
          <a:prstGeom prst="rect">
            <a:avLst/>
          </a:prstGeom>
        </p:spPr>
        <p:txBody>
          <a:bodyPr vert="horz" wrap="square" lIns="0" tIns="15539" rIns="0" bIns="0" rtlCol="0">
            <a:spAutoFit/>
          </a:bodyPr>
          <a:lstStyle/>
          <a:p>
            <a:pPr marL="13513">
              <a:lnSpc>
                <a:spcPts val="3006"/>
              </a:lnSpc>
              <a:spcBef>
                <a:spcPts val="121"/>
              </a:spcBef>
            </a:pPr>
            <a:r>
              <a:rPr sz="2979" b="1" dirty="0">
                <a:latin typeface="Microsoft Sans Serif"/>
                <a:cs typeface="Microsoft Sans Serif"/>
              </a:rPr>
              <a:t>Potential Downsides:</a:t>
            </a:r>
          </a:p>
          <a:p>
            <a:pPr marL="13513" marR="101346">
              <a:lnSpc>
                <a:spcPct val="77300"/>
              </a:lnSpc>
              <a:spcBef>
                <a:spcPts val="638"/>
              </a:spcBef>
            </a:pPr>
            <a:r>
              <a:rPr sz="2554" dirty="0">
                <a:latin typeface="Microsoft Sans Serif"/>
                <a:cs typeface="Microsoft Sans Serif"/>
              </a:rPr>
              <a:t>The state may sue for reimbursement </a:t>
            </a:r>
            <a:r>
              <a:rPr sz="2128" dirty="0">
                <a:latin typeface="Times New Roman"/>
                <a:cs typeface="Times New Roman"/>
              </a:rPr>
              <a:t>→ </a:t>
            </a:r>
            <a:r>
              <a:rPr sz="2554" dirty="0">
                <a:latin typeface="Microsoft Sans Serif"/>
                <a:cs typeface="Microsoft Sans Serif"/>
              </a:rPr>
              <a:t>Some states actively pursue spousal support claims</a:t>
            </a:r>
            <a:r>
              <a:rPr sz="2341" dirty="0">
                <a:latin typeface="Microsoft Sans Serif"/>
                <a:cs typeface="Microsoft Sans Serif"/>
              </a:rPr>
              <a:t>.</a:t>
            </a:r>
          </a:p>
          <a:p>
            <a:pPr marL="13513" marR="5405" algn="just">
              <a:lnSpc>
                <a:spcPct val="78100"/>
              </a:lnSpc>
              <a:spcBef>
                <a:spcPts val="564"/>
              </a:spcBef>
            </a:pPr>
            <a:r>
              <a:rPr sz="2554" dirty="0">
                <a:latin typeface="Microsoft Sans Serif"/>
                <a:cs typeface="Microsoft Sans Serif"/>
              </a:rPr>
              <a:t>Laws may change </a:t>
            </a:r>
            <a:r>
              <a:rPr sz="2128" dirty="0">
                <a:latin typeface="Times New Roman"/>
                <a:cs typeface="Times New Roman"/>
              </a:rPr>
              <a:t>→ </a:t>
            </a:r>
            <a:r>
              <a:rPr sz="2554" dirty="0">
                <a:latin typeface="Microsoft Sans Serif"/>
                <a:cs typeface="Microsoft Sans Serif"/>
              </a:rPr>
              <a:t>A state that allows spousal refusal today may eliminate it in the future</a:t>
            </a:r>
            <a:r>
              <a:rPr sz="2341" dirty="0">
                <a:latin typeface="Microsoft Sans Serif"/>
                <a:cs typeface="Microsoft Sans Serif"/>
              </a:rPr>
              <a:t>.</a:t>
            </a:r>
          </a:p>
        </p:txBody>
      </p:sp>
      <p:sp>
        <p:nvSpPr>
          <p:cNvPr id="5" name="object 5"/>
          <p:cNvSpPr txBox="1"/>
          <p:nvPr/>
        </p:nvSpPr>
        <p:spPr>
          <a:xfrm>
            <a:off x="6219309" y="2923326"/>
            <a:ext cx="5317783" cy="2608708"/>
          </a:xfrm>
          <a:prstGeom prst="rect">
            <a:avLst/>
          </a:prstGeom>
        </p:spPr>
        <p:txBody>
          <a:bodyPr vert="horz" wrap="square" lIns="0" tIns="15539" rIns="0" bIns="0" rtlCol="0">
            <a:spAutoFit/>
          </a:bodyPr>
          <a:lstStyle/>
          <a:p>
            <a:pPr marL="13513">
              <a:lnSpc>
                <a:spcPts val="2687"/>
              </a:lnSpc>
              <a:spcBef>
                <a:spcPts val="121"/>
              </a:spcBef>
            </a:pPr>
            <a:r>
              <a:rPr sz="2800" b="1" spc="-90" dirty="0">
                <a:latin typeface="Microsoft Sans Serif"/>
                <a:cs typeface="Microsoft Sans Serif"/>
              </a:rPr>
              <a:t>Medicaid</a:t>
            </a:r>
            <a:r>
              <a:rPr sz="2800" b="1" spc="-138" dirty="0">
                <a:latin typeface="Microsoft Sans Serif"/>
                <a:cs typeface="Microsoft Sans Serif"/>
              </a:rPr>
              <a:t> may</a:t>
            </a:r>
            <a:r>
              <a:rPr sz="2800" b="1" spc="-133" dirty="0">
                <a:latin typeface="Microsoft Sans Serif"/>
                <a:cs typeface="Microsoft Sans Serif"/>
              </a:rPr>
              <a:t> </a:t>
            </a:r>
            <a:r>
              <a:rPr sz="2800" b="1" spc="-101" dirty="0">
                <a:latin typeface="Microsoft Sans Serif"/>
                <a:cs typeface="Microsoft Sans Serif"/>
              </a:rPr>
              <a:t>delay</a:t>
            </a:r>
            <a:r>
              <a:rPr sz="2800" b="1" spc="-138" dirty="0">
                <a:latin typeface="Microsoft Sans Serif"/>
                <a:cs typeface="Microsoft Sans Serif"/>
              </a:rPr>
              <a:t> </a:t>
            </a:r>
            <a:r>
              <a:rPr sz="2800" b="1" spc="-11" dirty="0">
                <a:latin typeface="Microsoft Sans Serif"/>
                <a:cs typeface="Microsoft Sans Serif"/>
              </a:rPr>
              <a:t>approval</a:t>
            </a:r>
            <a:endParaRPr sz="2800" b="1" dirty="0">
              <a:latin typeface="Microsoft Sans Serif"/>
              <a:cs typeface="Microsoft Sans Serif"/>
            </a:endParaRPr>
          </a:p>
          <a:p>
            <a:pPr marL="13513" marR="5405">
              <a:lnSpc>
                <a:spcPct val="76800"/>
              </a:lnSpc>
              <a:spcBef>
                <a:spcPts val="335"/>
              </a:spcBef>
            </a:pPr>
            <a:r>
              <a:rPr sz="2128" dirty="0">
                <a:latin typeface="Times New Roman"/>
                <a:cs typeface="Times New Roman"/>
              </a:rPr>
              <a:t>→</a:t>
            </a:r>
            <a:r>
              <a:rPr sz="2128" spc="85" dirty="0">
                <a:latin typeface="Times New Roman"/>
                <a:cs typeface="Times New Roman"/>
              </a:rPr>
              <a:t> </a:t>
            </a:r>
            <a:r>
              <a:rPr sz="2554" spc="-239" dirty="0">
                <a:latin typeface="Microsoft Sans Serif"/>
                <a:cs typeface="Microsoft Sans Serif"/>
              </a:rPr>
              <a:t>Some</a:t>
            </a:r>
            <a:r>
              <a:rPr sz="2554" spc="-59" dirty="0">
                <a:latin typeface="Microsoft Sans Serif"/>
                <a:cs typeface="Microsoft Sans Serif"/>
              </a:rPr>
              <a:t> </a:t>
            </a:r>
            <a:r>
              <a:rPr sz="2554" spc="-138" dirty="0">
                <a:latin typeface="Microsoft Sans Serif"/>
                <a:cs typeface="Microsoft Sans Serif"/>
              </a:rPr>
              <a:t>caseworkers</a:t>
            </a:r>
            <a:r>
              <a:rPr sz="2554" spc="-64" dirty="0">
                <a:latin typeface="Microsoft Sans Serif"/>
                <a:cs typeface="Microsoft Sans Serif"/>
              </a:rPr>
              <a:t> </a:t>
            </a:r>
            <a:r>
              <a:rPr sz="2554" spc="-11" dirty="0">
                <a:latin typeface="Microsoft Sans Serif"/>
                <a:cs typeface="Microsoft Sans Serif"/>
              </a:rPr>
              <a:t>wrongly </a:t>
            </a:r>
            <a:r>
              <a:rPr sz="2554" spc="-101" dirty="0">
                <a:latin typeface="Microsoft Sans Serif"/>
                <a:cs typeface="Microsoft Sans Serif"/>
              </a:rPr>
              <a:t>deny</a:t>
            </a:r>
            <a:r>
              <a:rPr sz="2554" spc="-144" dirty="0">
                <a:latin typeface="Microsoft Sans Serif"/>
                <a:cs typeface="Microsoft Sans Serif"/>
              </a:rPr>
              <a:t> </a:t>
            </a:r>
            <a:r>
              <a:rPr sz="2554" spc="-90" dirty="0">
                <a:latin typeface="Microsoft Sans Serif"/>
                <a:cs typeface="Microsoft Sans Serif"/>
              </a:rPr>
              <a:t>Medicaid</a:t>
            </a:r>
            <a:r>
              <a:rPr sz="2554" spc="-138" dirty="0">
                <a:latin typeface="Microsoft Sans Serif"/>
                <a:cs typeface="Microsoft Sans Serif"/>
              </a:rPr>
              <a:t> </a:t>
            </a:r>
            <a:r>
              <a:rPr sz="2554" spc="-64" dirty="0">
                <a:latin typeface="Microsoft Sans Serif"/>
                <a:cs typeface="Microsoft Sans Serif"/>
              </a:rPr>
              <a:t>applications</a:t>
            </a:r>
            <a:r>
              <a:rPr sz="2554" spc="-37" dirty="0">
                <a:latin typeface="Microsoft Sans Serif"/>
                <a:cs typeface="Microsoft Sans Serif"/>
              </a:rPr>
              <a:t> </a:t>
            </a:r>
            <a:r>
              <a:rPr sz="2554" spc="-121" dirty="0">
                <a:latin typeface="Microsoft Sans Serif"/>
                <a:cs typeface="Microsoft Sans Serif"/>
              </a:rPr>
              <a:t>when </a:t>
            </a:r>
            <a:r>
              <a:rPr sz="2554" spc="-154" dirty="0">
                <a:latin typeface="Microsoft Sans Serif"/>
                <a:cs typeface="Microsoft Sans Serif"/>
              </a:rPr>
              <a:t>spousal</a:t>
            </a:r>
            <a:r>
              <a:rPr sz="2554" spc="-48" dirty="0">
                <a:latin typeface="Microsoft Sans Serif"/>
                <a:cs typeface="Microsoft Sans Serif"/>
              </a:rPr>
              <a:t> </a:t>
            </a:r>
            <a:r>
              <a:rPr sz="2554" spc="-117" dirty="0">
                <a:latin typeface="Microsoft Sans Serif"/>
                <a:cs typeface="Microsoft Sans Serif"/>
              </a:rPr>
              <a:t>refusal</a:t>
            </a:r>
            <a:r>
              <a:rPr sz="2554" spc="-48" dirty="0">
                <a:latin typeface="Microsoft Sans Serif"/>
                <a:cs typeface="Microsoft Sans Serif"/>
              </a:rPr>
              <a:t> </a:t>
            </a:r>
            <a:r>
              <a:rPr sz="2554" spc="-117" dirty="0">
                <a:latin typeface="Microsoft Sans Serif"/>
                <a:cs typeface="Microsoft Sans Serif"/>
              </a:rPr>
              <a:t>is</a:t>
            </a:r>
            <a:r>
              <a:rPr sz="2554" spc="-48" dirty="0">
                <a:latin typeface="Microsoft Sans Serif"/>
                <a:cs typeface="Microsoft Sans Serif"/>
              </a:rPr>
              <a:t> </a:t>
            </a:r>
            <a:r>
              <a:rPr sz="2554" spc="-11" dirty="0">
                <a:latin typeface="Microsoft Sans Serif"/>
                <a:cs typeface="Microsoft Sans Serif"/>
              </a:rPr>
              <a:t>invoked</a:t>
            </a:r>
            <a:r>
              <a:rPr sz="2341" spc="-11" dirty="0">
                <a:latin typeface="Microsoft Sans Serif"/>
                <a:cs typeface="Microsoft Sans Serif"/>
              </a:rPr>
              <a:t>.</a:t>
            </a:r>
            <a:endParaRPr sz="2341" dirty="0">
              <a:latin typeface="Microsoft Sans Serif"/>
              <a:cs typeface="Microsoft Sans Serif"/>
            </a:endParaRPr>
          </a:p>
          <a:p>
            <a:pPr marL="13513" marR="167559">
              <a:lnSpc>
                <a:spcPct val="76800"/>
              </a:lnSpc>
              <a:spcBef>
                <a:spcPts val="681"/>
              </a:spcBef>
            </a:pPr>
            <a:r>
              <a:rPr sz="2554" spc="-96" dirty="0">
                <a:latin typeface="Microsoft Sans Serif"/>
                <a:cs typeface="Microsoft Sans Serif"/>
              </a:rPr>
              <a:t>Public</a:t>
            </a:r>
            <a:r>
              <a:rPr sz="2554" spc="-165" dirty="0">
                <a:latin typeface="Microsoft Sans Serif"/>
                <a:cs typeface="Microsoft Sans Serif"/>
              </a:rPr>
              <a:t> </a:t>
            </a:r>
            <a:r>
              <a:rPr sz="2554" spc="-69" dirty="0">
                <a:latin typeface="Microsoft Sans Serif"/>
                <a:cs typeface="Microsoft Sans Serif"/>
              </a:rPr>
              <a:t>perception</a:t>
            </a:r>
            <a:r>
              <a:rPr sz="2554" spc="-64" dirty="0">
                <a:latin typeface="Microsoft Sans Serif"/>
                <a:cs typeface="Microsoft Sans Serif"/>
              </a:rPr>
              <a:t> </a:t>
            </a:r>
            <a:r>
              <a:rPr sz="2128" dirty="0">
                <a:latin typeface="Times New Roman"/>
                <a:cs typeface="Times New Roman"/>
              </a:rPr>
              <a:t>→</a:t>
            </a:r>
            <a:r>
              <a:rPr sz="2128" spc="80" dirty="0">
                <a:latin typeface="Times New Roman"/>
                <a:cs typeface="Times New Roman"/>
              </a:rPr>
              <a:t> </a:t>
            </a:r>
            <a:r>
              <a:rPr sz="2554" spc="-21" dirty="0">
                <a:latin typeface="Microsoft Sans Serif"/>
                <a:cs typeface="Microsoft Sans Serif"/>
              </a:rPr>
              <a:t>Some </a:t>
            </a:r>
            <a:r>
              <a:rPr sz="2554" spc="-128" dirty="0">
                <a:latin typeface="Microsoft Sans Serif"/>
                <a:cs typeface="Microsoft Sans Serif"/>
              </a:rPr>
              <a:t>families</a:t>
            </a:r>
            <a:r>
              <a:rPr sz="2554" spc="-53" dirty="0">
                <a:latin typeface="Microsoft Sans Serif"/>
                <a:cs typeface="Microsoft Sans Serif"/>
              </a:rPr>
              <a:t> </a:t>
            </a:r>
            <a:r>
              <a:rPr sz="2554" spc="-101" dirty="0">
                <a:latin typeface="Microsoft Sans Serif"/>
                <a:cs typeface="Microsoft Sans Serif"/>
              </a:rPr>
              <a:t>feel</a:t>
            </a:r>
            <a:r>
              <a:rPr sz="2554" spc="-53" dirty="0">
                <a:latin typeface="Microsoft Sans Serif"/>
                <a:cs typeface="Microsoft Sans Serif"/>
              </a:rPr>
              <a:t> </a:t>
            </a:r>
            <a:r>
              <a:rPr sz="2554" spc="-117" dirty="0">
                <a:latin typeface="Microsoft Sans Serif"/>
                <a:cs typeface="Microsoft Sans Serif"/>
              </a:rPr>
              <a:t>uncomfortable</a:t>
            </a:r>
            <a:r>
              <a:rPr sz="2554" spc="-53" dirty="0">
                <a:latin typeface="Microsoft Sans Serif"/>
                <a:cs typeface="Microsoft Sans Serif"/>
              </a:rPr>
              <a:t> </a:t>
            </a:r>
            <a:r>
              <a:rPr sz="2554" spc="-117" dirty="0">
                <a:latin typeface="Microsoft Sans Serif"/>
                <a:cs typeface="Microsoft Sans Serif"/>
              </a:rPr>
              <a:t>using </a:t>
            </a:r>
            <a:r>
              <a:rPr sz="2554" spc="-101" dirty="0">
                <a:latin typeface="Microsoft Sans Serif"/>
                <a:cs typeface="Microsoft Sans Serif"/>
              </a:rPr>
              <a:t>this</a:t>
            </a:r>
            <a:r>
              <a:rPr sz="2554" spc="-80" dirty="0">
                <a:latin typeface="Microsoft Sans Serif"/>
                <a:cs typeface="Microsoft Sans Serif"/>
              </a:rPr>
              <a:t> </a:t>
            </a:r>
            <a:r>
              <a:rPr sz="2554" spc="-112" dirty="0">
                <a:latin typeface="Microsoft Sans Serif"/>
                <a:cs typeface="Microsoft Sans Serif"/>
              </a:rPr>
              <a:t>strategy</a:t>
            </a:r>
            <a:r>
              <a:rPr sz="2341" spc="-112" dirty="0">
                <a:latin typeface="Microsoft Sans Serif"/>
                <a:cs typeface="Microsoft Sans Serif"/>
              </a:rPr>
              <a:t>,</a:t>
            </a:r>
            <a:r>
              <a:rPr sz="2341" spc="-37" dirty="0">
                <a:latin typeface="Microsoft Sans Serif"/>
                <a:cs typeface="Microsoft Sans Serif"/>
              </a:rPr>
              <a:t> </a:t>
            </a:r>
            <a:r>
              <a:rPr sz="2554" spc="-202" dirty="0">
                <a:latin typeface="Microsoft Sans Serif"/>
                <a:cs typeface="Microsoft Sans Serif"/>
              </a:rPr>
              <a:t>as</a:t>
            </a:r>
            <a:r>
              <a:rPr sz="2554" spc="-80" dirty="0">
                <a:latin typeface="Microsoft Sans Serif"/>
                <a:cs typeface="Microsoft Sans Serif"/>
              </a:rPr>
              <a:t> </a:t>
            </a:r>
            <a:r>
              <a:rPr sz="2554" dirty="0">
                <a:latin typeface="Microsoft Sans Serif"/>
                <a:cs typeface="Microsoft Sans Serif"/>
              </a:rPr>
              <a:t>it</a:t>
            </a:r>
            <a:r>
              <a:rPr sz="2554" spc="-80" dirty="0">
                <a:latin typeface="Microsoft Sans Serif"/>
                <a:cs typeface="Microsoft Sans Serif"/>
              </a:rPr>
              <a:t> </a:t>
            </a:r>
            <a:r>
              <a:rPr sz="2554" spc="-11" dirty="0">
                <a:latin typeface="Microsoft Sans Serif"/>
                <a:cs typeface="Microsoft Sans Serif"/>
              </a:rPr>
              <a:t>involves </a:t>
            </a:r>
            <a:r>
              <a:rPr sz="2554" spc="-59" dirty="0">
                <a:latin typeface="Microsoft Sans Serif"/>
                <a:cs typeface="Microsoft Sans Serif"/>
              </a:rPr>
              <a:t>refusing</a:t>
            </a:r>
            <a:r>
              <a:rPr sz="2554" spc="-160" dirty="0">
                <a:latin typeface="Microsoft Sans Serif"/>
                <a:cs typeface="Microsoft Sans Serif"/>
              </a:rPr>
              <a:t> </a:t>
            </a:r>
            <a:r>
              <a:rPr sz="2554" spc="-37" dirty="0">
                <a:latin typeface="Microsoft Sans Serif"/>
                <a:cs typeface="Microsoft Sans Serif"/>
              </a:rPr>
              <a:t>to</a:t>
            </a:r>
            <a:r>
              <a:rPr sz="2554" spc="-154" dirty="0">
                <a:latin typeface="Microsoft Sans Serif"/>
                <a:cs typeface="Microsoft Sans Serif"/>
              </a:rPr>
              <a:t> </a:t>
            </a:r>
            <a:r>
              <a:rPr sz="2554" spc="-96" dirty="0">
                <a:latin typeface="Microsoft Sans Serif"/>
                <a:cs typeface="Microsoft Sans Serif"/>
              </a:rPr>
              <a:t>pay</a:t>
            </a:r>
            <a:r>
              <a:rPr sz="2554" spc="-154" dirty="0">
                <a:latin typeface="Microsoft Sans Serif"/>
                <a:cs typeface="Microsoft Sans Serif"/>
              </a:rPr>
              <a:t> </a:t>
            </a:r>
            <a:r>
              <a:rPr sz="2554" dirty="0">
                <a:latin typeface="Microsoft Sans Serif"/>
                <a:cs typeface="Microsoft Sans Serif"/>
              </a:rPr>
              <a:t>for</a:t>
            </a:r>
            <a:r>
              <a:rPr sz="2554" spc="-154" dirty="0">
                <a:latin typeface="Microsoft Sans Serif"/>
                <a:cs typeface="Microsoft Sans Serif"/>
              </a:rPr>
              <a:t> </a:t>
            </a:r>
            <a:r>
              <a:rPr sz="2554" spc="-192" dirty="0">
                <a:latin typeface="Microsoft Sans Serif"/>
                <a:cs typeface="Microsoft Sans Serif"/>
              </a:rPr>
              <a:t>a</a:t>
            </a:r>
            <a:r>
              <a:rPr sz="2554" spc="-154" dirty="0">
                <a:latin typeface="Microsoft Sans Serif"/>
                <a:cs typeface="Microsoft Sans Serif"/>
              </a:rPr>
              <a:t> </a:t>
            </a:r>
            <a:r>
              <a:rPr sz="2554" spc="-11" dirty="0">
                <a:latin typeface="Microsoft Sans Serif"/>
                <a:cs typeface="Microsoft Sans Serif"/>
              </a:rPr>
              <a:t>spouse</a:t>
            </a:r>
            <a:r>
              <a:rPr sz="2341" spc="-11" dirty="0">
                <a:latin typeface="Microsoft Sans Serif"/>
                <a:cs typeface="Microsoft Sans Serif"/>
              </a:rPr>
              <a:t>ʼ</a:t>
            </a:r>
            <a:r>
              <a:rPr sz="2554" spc="-11" dirty="0">
                <a:latin typeface="Microsoft Sans Serif"/>
                <a:cs typeface="Microsoft Sans Serif"/>
              </a:rPr>
              <a:t>s care</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99459" y="1587983"/>
            <a:ext cx="4669427" cy="4470581"/>
          </a:xfrm>
          <a:prstGeom prst="rect">
            <a:avLst/>
          </a:prstGeom>
        </p:spPr>
        <p:txBody>
          <a:bodyPr vert="horz" wrap="square" lIns="0" tIns="86485" rIns="0" bIns="0" rtlCol="0">
            <a:spAutoFit/>
          </a:bodyPr>
          <a:lstStyle/>
          <a:p>
            <a:pPr marL="339847" marR="45268" indent="-327010">
              <a:spcBef>
                <a:spcPts val="681"/>
              </a:spcBef>
              <a:buClr>
                <a:srgbClr val="333333"/>
              </a:buClr>
              <a:buSzPct val="89743"/>
              <a:buChar char="•"/>
              <a:tabLst>
                <a:tab pos="339847" algn="l"/>
              </a:tabLst>
            </a:pPr>
            <a:r>
              <a:rPr sz="2400" dirty="0">
                <a:latin typeface="Microsoft Sans Serif"/>
                <a:cs typeface="Microsoft Sans Serif"/>
              </a:rPr>
              <a:t>Lisa (community spouse) refuses to contribute to her husbandʼs care.</a:t>
            </a:r>
          </a:p>
          <a:p>
            <a:pPr marL="339847" marR="55401" indent="-327010">
              <a:spcBef>
                <a:spcPts val="798"/>
              </a:spcBef>
              <a:buClr>
                <a:srgbClr val="333333"/>
              </a:buClr>
              <a:buSzPct val="89743"/>
              <a:buChar char="•"/>
              <a:tabLst>
                <a:tab pos="339847" algn="l"/>
              </a:tabLst>
            </a:pPr>
            <a:r>
              <a:rPr sz="2400" dirty="0">
                <a:latin typeface="Microsoft Sans Serif"/>
                <a:cs typeface="Microsoft Sans Serif"/>
              </a:rPr>
              <a:t>The state files a lawsuit, seeking full reimbursement.</a:t>
            </a:r>
          </a:p>
          <a:p>
            <a:pPr marL="339847" marR="243906" indent="-327010">
              <a:spcBef>
                <a:spcPts val="798"/>
              </a:spcBef>
              <a:buClr>
                <a:srgbClr val="333333"/>
              </a:buClr>
              <a:buSzPct val="89743"/>
              <a:buChar char="•"/>
              <a:tabLst>
                <a:tab pos="339847" algn="l"/>
              </a:tabLst>
            </a:pPr>
            <a:r>
              <a:rPr sz="2400" dirty="0">
                <a:latin typeface="Microsoft Sans Serif"/>
                <a:cs typeface="Microsoft Sans Serif"/>
              </a:rPr>
              <a:t>Instead of paying $150,000 for an annuity, Lisa now faces a</a:t>
            </a:r>
            <a:r>
              <a:rPr lang="en-US" sz="2400" dirty="0">
                <a:latin typeface="Microsoft Sans Serif"/>
                <a:cs typeface="Microsoft Sans Serif"/>
              </a:rPr>
              <a:t> </a:t>
            </a:r>
            <a:r>
              <a:rPr sz="2400" dirty="0">
                <a:latin typeface="Microsoft Sans Serif"/>
                <a:cs typeface="Microsoft Sans Serif"/>
              </a:rPr>
              <a:t>$300,000 lawsuit.</a:t>
            </a:r>
          </a:p>
          <a:p>
            <a:pPr marL="339847" marR="5405" indent="-327010">
              <a:spcBef>
                <a:spcPts val="925"/>
              </a:spcBef>
              <a:buClr>
                <a:srgbClr val="333333"/>
              </a:buClr>
              <a:buSzPct val="92105"/>
              <a:buChar char="•"/>
              <a:tabLst>
                <a:tab pos="339847" algn="l"/>
              </a:tabLst>
            </a:pPr>
            <a:r>
              <a:rPr sz="2400" dirty="0">
                <a:latin typeface="Microsoft Sans Serif"/>
                <a:cs typeface="Microsoft Sans Serif"/>
              </a:rPr>
              <a:t>Lesson: Always assess state enforcement trends before using this strategy.</a:t>
            </a:r>
          </a:p>
        </p:txBody>
      </p:sp>
      <p:sp>
        <p:nvSpPr>
          <p:cNvPr id="3" name="object 3"/>
          <p:cNvSpPr txBox="1">
            <a:spLocks noGrp="1"/>
          </p:cNvSpPr>
          <p:nvPr>
            <p:ph type="title"/>
          </p:nvPr>
        </p:nvSpPr>
        <p:spPr>
          <a:xfrm>
            <a:off x="6899459" y="501341"/>
            <a:ext cx="5136022" cy="1048475"/>
          </a:xfrm>
          <a:prstGeom prst="rect">
            <a:avLst/>
          </a:prstGeom>
        </p:spPr>
        <p:txBody>
          <a:bodyPr vert="horz" wrap="square" lIns="0" tIns="92566" rIns="0" bIns="0" rtlCol="0" anchor="ctr">
            <a:spAutoFit/>
          </a:bodyPr>
          <a:lstStyle/>
          <a:p>
            <a:pPr marL="13513" marR="5405">
              <a:lnSpc>
                <a:spcPct val="75700"/>
              </a:lnSpc>
              <a:spcBef>
                <a:spcPts val="729"/>
              </a:spcBef>
            </a:pPr>
            <a:r>
              <a:rPr sz="4000" spc="-117" dirty="0"/>
              <a:t>Example</a:t>
            </a:r>
            <a:r>
              <a:rPr sz="4000" spc="-112" dirty="0"/>
              <a:t> </a:t>
            </a:r>
            <a:r>
              <a:rPr sz="4000" spc="298" dirty="0"/>
              <a:t>–</a:t>
            </a:r>
            <a:r>
              <a:rPr sz="4000" spc="-69" dirty="0"/>
              <a:t> </a:t>
            </a:r>
            <a:r>
              <a:rPr sz="4000" spc="-101" dirty="0"/>
              <a:t>When</a:t>
            </a:r>
            <a:r>
              <a:rPr sz="4000" spc="-112" dirty="0"/>
              <a:t> </a:t>
            </a:r>
            <a:r>
              <a:rPr sz="4000" spc="-85" dirty="0"/>
              <a:t>Spousal </a:t>
            </a:r>
            <a:r>
              <a:rPr sz="4000" spc="-96" dirty="0"/>
              <a:t>Refusal</a:t>
            </a:r>
            <a:r>
              <a:rPr sz="4000" spc="-80" dirty="0"/>
              <a:t> </a:t>
            </a:r>
            <a:r>
              <a:rPr sz="4000" spc="-11" dirty="0"/>
              <a:t>Backfires:</a:t>
            </a:r>
            <a:endParaRPr sz="4000" dirty="0">
              <a:latin typeface="Segoe UI Symbol"/>
              <a:cs typeface="Segoe UI Symbol"/>
            </a:endParaRPr>
          </a:p>
        </p:txBody>
      </p:sp>
      <p:pic>
        <p:nvPicPr>
          <p:cNvPr id="4" name="object 4"/>
          <p:cNvPicPr/>
          <p:nvPr/>
        </p:nvPicPr>
        <p:blipFill>
          <a:blip r:embed="rId2" cstate="print"/>
          <a:stretch>
            <a:fillRect/>
          </a:stretch>
        </p:blipFill>
        <p:spPr>
          <a:xfrm>
            <a:off x="623114" y="0"/>
            <a:ext cx="5472886" cy="6841107"/>
          </a:xfrm>
          <a:prstGeom prst="rect">
            <a:avLst/>
          </a:prstGeom>
        </p:spPr>
      </p:pic>
      <p:sp>
        <p:nvSpPr>
          <p:cNvPr id="5" name="object 5"/>
          <p:cNvSpPr txBox="1"/>
          <p:nvPr/>
        </p:nvSpPr>
        <p:spPr>
          <a:xfrm>
            <a:off x="8628305" y="6283182"/>
            <a:ext cx="281752" cy="229872"/>
          </a:xfrm>
          <a:prstGeom prst="rect">
            <a:avLst/>
          </a:prstGeom>
        </p:spPr>
        <p:txBody>
          <a:bodyPr vert="horz" wrap="square" lIns="0" tIns="16892" rIns="0" bIns="0" rtlCol="0">
            <a:spAutoFit/>
          </a:bodyPr>
          <a:lstStyle/>
          <a:p>
            <a:pPr marL="13513">
              <a:spcBef>
                <a:spcPts val="133"/>
              </a:spcBef>
            </a:pPr>
            <a:r>
              <a:rPr sz="1383" spc="-85" dirty="0">
                <a:latin typeface="Microsoft Sans Serif"/>
                <a:cs typeface="Microsoft Sans Serif"/>
              </a:rPr>
              <a:t>175</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a:t>
            </a:fld>
            <a:endParaRPr spc="32" dirty="0"/>
          </a:p>
        </p:txBody>
      </p:sp>
      <p:sp>
        <p:nvSpPr>
          <p:cNvPr id="2" name="object 2"/>
          <p:cNvSpPr txBox="1">
            <a:spLocks noGrp="1"/>
          </p:cNvSpPr>
          <p:nvPr>
            <p:ph type="title"/>
          </p:nvPr>
        </p:nvSpPr>
        <p:spPr>
          <a:xfrm>
            <a:off x="1426574" y="597601"/>
            <a:ext cx="8819456" cy="1238429"/>
          </a:xfrm>
          <a:prstGeom prst="rect">
            <a:avLst/>
          </a:prstGeom>
        </p:spPr>
        <p:txBody>
          <a:bodyPr vert="horz" wrap="square" lIns="0" tIns="3378" rIns="0" bIns="0" rtlCol="0" anchor="ctr">
            <a:spAutoFit/>
          </a:bodyPr>
          <a:lstStyle/>
          <a:p>
            <a:pPr marL="13513" marR="5405">
              <a:lnSpc>
                <a:spcPct val="132900"/>
              </a:lnSpc>
              <a:spcBef>
                <a:spcPts val="27"/>
              </a:spcBef>
            </a:pPr>
            <a:r>
              <a:rPr sz="3086" spc="-74" dirty="0"/>
              <a:t>How</a:t>
            </a:r>
            <a:r>
              <a:rPr sz="3086" spc="-250" dirty="0"/>
              <a:t> </a:t>
            </a:r>
            <a:r>
              <a:rPr sz="3086" spc="59" dirty="0"/>
              <a:t>to</a:t>
            </a:r>
            <a:r>
              <a:rPr sz="3086" spc="-244" dirty="0"/>
              <a:t> </a:t>
            </a:r>
            <a:r>
              <a:rPr sz="3086" spc="-16" dirty="0"/>
              <a:t>Maximize</a:t>
            </a:r>
            <a:r>
              <a:rPr sz="3086" spc="-244" dirty="0"/>
              <a:t> </a:t>
            </a:r>
            <a:r>
              <a:rPr sz="3086" spc="-59" dirty="0"/>
              <a:t>Spousal</a:t>
            </a:r>
            <a:r>
              <a:rPr sz="3086" spc="-244" dirty="0"/>
              <a:t> </a:t>
            </a:r>
            <a:r>
              <a:rPr sz="3086" spc="-48" dirty="0"/>
              <a:t>Income</a:t>
            </a:r>
            <a:r>
              <a:rPr sz="3086" spc="-244" dirty="0"/>
              <a:t> </a:t>
            </a:r>
            <a:r>
              <a:rPr sz="2926" spc="-106" dirty="0"/>
              <a:t>&amp;</a:t>
            </a:r>
            <a:r>
              <a:rPr sz="2926" spc="-202" dirty="0"/>
              <a:t> </a:t>
            </a:r>
            <a:r>
              <a:rPr sz="3086" dirty="0"/>
              <a:t>Asset</a:t>
            </a:r>
            <a:r>
              <a:rPr sz="3086" spc="-244" dirty="0"/>
              <a:t> </a:t>
            </a:r>
            <a:r>
              <a:rPr sz="3086" spc="-11" dirty="0"/>
              <a:t>Retention </a:t>
            </a:r>
            <a:r>
              <a:rPr sz="3192" spc="-170" dirty="0"/>
              <a:t>When</a:t>
            </a:r>
            <a:r>
              <a:rPr sz="3192" spc="-186" dirty="0"/>
              <a:t> </a:t>
            </a:r>
            <a:r>
              <a:rPr sz="3192" spc="-74" dirty="0"/>
              <a:t>the</a:t>
            </a:r>
            <a:r>
              <a:rPr sz="3192" spc="-181" dirty="0"/>
              <a:t> </a:t>
            </a:r>
            <a:r>
              <a:rPr sz="3192" spc="-121" dirty="0"/>
              <a:t>Community</a:t>
            </a:r>
            <a:r>
              <a:rPr sz="3192" spc="-181" dirty="0"/>
              <a:t> </a:t>
            </a:r>
            <a:r>
              <a:rPr sz="3192" spc="-176" dirty="0"/>
              <a:t>Spouse</a:t>
            </a:r>
            <a:r>
              <a:rPr sz="3192" spc="-181" dirty="0"/>
              <a:t> </a:t>
            </a:r>
            <a:r>
              <a:rPr sz="3192" spc="-176" dirty="0"/>
              <a:t>Needs</a:t>
            </a:r>
            <a:r>
              <a:rPr sz="3192" spc="-181" dirty="0"/>
              <a:t> </a:t>
            </a:r>
            <a:r>
              <a:rPr sz="3192" spc="-149" dirty="0"/>
              <a:t>More</a:t>
            </a:r>
            <a:r>
              <a:rPr sz="3192" spc="-181" dirty="0"/>
              <a:t> </a:t>
            </a:r>
            <a:r>
              <a:rPr sz="3192" spc="-11" dirty="0"/>
              <a:t>Income</a:t>
            </a:r>
            <a:endParaRPr sz="3192"/>
          </a:p>
        </p:txBody>
      </p:sp>
      <p:sp>
        <p:nvSpPr>
          <p:cNvPr id="3" name="object 3"/>
          <p:cNvSpPr txBox="1"/>
          <p:nvPr/>
        </p:nvSpPr>
        <p:spPr>
          <a:xfrm>
            <a:off x="545306" y="1836030"/>
            <a:ext cx="11101387" cy="4827279"/>
          </a:xfrm>
          <a:prstGeom prst="rect">
            <a:avLst/>
          </a:prstGeom>
        </p:spPr>
        <p:txBody>
          <a:bodyPr vert="horz" wrap="square" lIns="0" tIns="35810" rIns="0" bIns="0" rtlCol="0">
            <a:spAutoFit/>
          </a:bodyPr>
          <a:lstStyle/>
          <a:p>
            <a:pPr marL="13513">
              <a:spcBef>
                <a:spcPts val="282"/>
              </a:spcBef>
            </a:pPr>
            <a:r>
              <a:rPr sz="2554" b="1" dirty="0">
                <a:latin typeface="Microsoft Sans Serif"/>
                <a:cs typeface="Microsoft Sans Serif"/>
              </a:rPr>
              <a:t>What if the Community Spouse Needs More?</a:t>
            </a:r>
          </a:p>
          <a:p>
            <a:pPr marL="13513" marR="16891">
              <a:lnSpc>
                <a:spcPct val="76600"/>
              </a:lnSpc>
              <a:spcBef>
                <a:spcPts val="638"/>
              </a:spcBef>
            </a:pPr>
            <a:r>
              <a:rPr sz="2128" dirty="0">
                <a:latin typeface="Microsoft Sans Serif"/>
                <a:cs typeface="Microsoft Sans Serif"/>
              </a:rPr>
              <a:t>I</a:t>
            </a:r>
            <a:r>
              <a:rPr sz="2400" dirty="0">
                <a:latin typeface="Microsoft Sans Serif"/>
                <a:cs typeface="Microsoft Sans Serif"/>
              </a:rPr>
              <a:t>f Judy has high shelter expenses (mortgage, HOA, utilities), she may qualify for additional income up to the maximum MMMNA $3,854 .</a:t>
            </a:r>
          </a:p>
          <a:p>
            <a:pPr marL="13513" marR="466192">
              <a:lnSpc>
                <a:spcPct val="83300"/>
              </a:lnSpc>
              <a:spcBef>
                <a:spcPts val="505"/>
              </a:spcBef>
            </a:pPr>
            <a:r>
              <a:rPr sz="2400" dirty="0">
                <a:latin typeface="Microsoft Sans Serif"/>
                <a:cs typeface="Microsoft Sans Serif"/>
              </a:rPr>
              <a:t>If </a:t>
            </a:r>
            <a:r>
              <a:rPr lang="en-US" sz="2400" dirty="0">
                <a:latin typeface="Microsoft Sans Serif"/>
                <a:cs typeface="Microsoft Sans Serif"/>
              </a:rPr>
              <a:t>a couple’s </a:t>
            </a:r>
            <a:r>
              <a:rPr sz="2400" dirty="0">
                <a:latin typeface="Microsoft Sans Serif"/>
                <a:cs typeface="Microsoft Sans Serif"/>
              </a:rPr>
              <a:t>combined income is still too low, Judy may be allowed to keep extra assets to generate income.</a:t>
            </a:r>
            <a:endParaRPr lang="en-US" sz="2400" dirty="0">
              <a:latin typeface="Microsoft Sans Serif"/>
              <a:cs typeface="Microsoft Sans Serif"/>
            </a:endParaRPr>
          </a:p>
          <a:p>
            <a:pPr marL="13513" marR="466192">
              <a:lnSpc>
                <a:spcPct val="83300"/>
              </a:lnSpc>
              <a:spcBef>
                <a:spcPts val="505"/>
              </a:spcBef>
            </a:pPr>
            <a:endParaRPr sz="2128" dirty="0">
              <a:latin typeface="Microsoft Sans Serif"/>
              <a:cs typeface="Microsoft Sans Serif"/>
            </a:endParaRPr>
          </a:p>
          <a:p>
            <a:pPr marL="13513">
              <a:spcBef>
                <a:spcPts val="207"/>
              </a:spcBef>
            </a:pPr>
            <a:r>
              <a:rPr sz="2400" dirty="0">
                <a:latin typeface="Microsoft Sans Serif"/>
                <a:cs typeface="Microsoft Sans Serif"/>
              </a:rPr>
              <a:t>Example:</a:t>
            </a:r>
          </a:p>
          <a:p>
            <a:pPr marL="274310" indent="-260797">
              <a:buClr>
                <a:srgbClr val="333333"/>
              </a:buClr>
              <a:buChar char="•"/>
              <a:tabLst>
                <a:tab pos="274310" algn="l"/>
              </a:tabLst>
            </a:pPr>
            <a:r>
              <a:rPr lang="en-US" sz="2400" dirty="0" err="1">
                <a:latin typeface="Microsoft Sans Serif"/>
                <a:cs typeface="Microsoft Sans Serif"/>
              </a:rPr>
              <a:t>Dales</a:t>
            </a:r>
            <a:r>
              <a:rPr sz="2400" dirty="0" err="1">
                <a:latin typeface="Microsoft Sans Serif"/>
                <a:cs typeface="Microsoft Sans Serif"/>
              </a:rPr>
              <a:t>ʼs</a:t>
            </a:r>
            <a:r>
              <a:rPr sz="2400" dirty="0">
                <a:latin typeface="Microsoft Sans Serif"/>
                <a:cs typeface="Microsoft Sans Serif"/>
              </a:rPr>
              <a:t> income: $1,000</a:t>
            </a:r>
          </a:p>
          <a:p>
            <a:pPr marL="274310" indent="-260797">
              <a:spcBef>
                <a:spcPts val="255"/>
              </a:spcBef>
              <a:buClr>
                <a:srgbClr val="333333"/>
              </a:buClr>
              <a:buChar char="•"/>
              <a:tabLst>
                <a:tab pos="274310" algn="l"/>
              </a:tabLst>
            </a:pPr>
            <a:r>
              <a:rPr lang="en-US" sz="2400" dirty="0" err="1">
                <a:latin typeface="Microsoft Sans Serif"/>
                <a:cs typeface="Microsoft Sans Serif"/>
              </a:rPr>
              <a:t>Margaret</a:t>
            </a:r>
            <a:r>
              <a:rPr sz="2400" dirty="0" err="1">
                <a:latin typeface="Microsoft Sans Serif"/>
                <a:cs typeface="Microsoft Sans Serif"/>
              </a:rPr>
              <a:t>ʼs</a:t>
            </a:r>
            <a:r>
              <a:rPr sz="2400" dirty="0">
                <a:latin typeface="Microsoft Sans Serif"/>
                <a:cs typeface="Microsoft Sans Serif"/>
              </a:rPr>
              <a:t> income: $800</a:t>
            </a:r>
          </a:p>
          <a:p>
            <a:pPr marL="274310" indent="-260797">
              <a:spcBef>
                <a:spcPts val="176"/>
              </a:spcBef>
              <a:buClr>
                <a:srgbClr val="333333"/>
              </a:buClr>
              <a:buChar char="•"/>
              <a:tabLst>
                <a:tab pos="274310" algn="l"/>
              </a:tabLst>
            </a:pPr>
            <a:r>
              <a:rPr sz="2400" dirty="0">
                <a:latin typeface="Microsoft Sans Serif"/>
                <a:cs typeface="Microsoft Sans Serif"/>
              </a:rPr>
              <a:t>MMMNA in their state: $2,465</a:t>
            </a:r>
          </a:p>
          <a:p>
            <a:pPr marL="274310" indent="-260797">
              <a:spcBef>
                <a:spcPts val="255"/>
              </a:spcBef>
              <a:buClr>
                <a:srgbClr val="333333"/>
              </a:buClr>
              <a:buSzPct val="90322"/>
              <a:buChar char="•"/>
              <a:tabLst>
                <a:tab pos="274310" algn="l"/>
              </a:tabLst>
            </a:pPr>
            <a:r>
              <a:rPr sz="2400" dirty="0">
                <a:latin typeface="Microsoft Sans Serif"/>
                <a:cs typeface="Microsoft Sans Serif"/>
              </a:rPr>
              <a:t>Even after receiving all of </a:t>
            </a:r>
            <a:r>
              <a:rPr lang="en-US" sz="2400" dirty="0" err="1">
                <a:latin typeface="Microsoft Sans Serif"/>
                <a:cs typeface="Microsoft Sans Serif"/>
              </a:rPr>
              <a:t>Dale</a:t>
            </a:r>
            <a:r>
              <a:rPr sz="2400" dirty="0" err="1">
                <a:latin typeface="Microsoft Sans Serif"/>
                <a:cs typeface="Microsoft Sans Serif"/>
              </a:rPr>
              <a:t>ʼs</a:t>
            </a:r>
            <a:r>
              <a:rPr sz="2400" dirty="0">
                <a:latin typeface="Microsoft Sans Serif"/>
                <a:cs typeface="Microsoft Sans Serif"/>
              </a:rPr>
              <a:t> income, </a:t>
            </a:r>
            <a:r>
              <a:rPr lang="en-US" sz="2400" dirty="0">
                <a:latin typeface="Microsoft Sans Serif"/>
                <a:cs typeface="Microsoft Sans Serif"/>
              </a:rPr>
              <a:t>Margaret</a:t>
            </a:r>
            <a:r>
              <a:rPr sz="2400" dirty="0">
                <a:latin typeface="Microsoft Sans Serif"/>
                <a:cs typeface="Microsoft Sans Serif"/>
              </a:rPr>
              <a:t> is still short $665.</a:t>
            </a:r>
          </a:p>
          <a:p>
            <a:pPr marL="274310" indent="-260797">
              <a:spcBef>
                <a:spcPts val="176"/>
              </a:spcBef>
              <a:buClr>
                <a:srgbClr val="333333"/>
              </a:buClr>
              <a:buChar char="•"/>
              <a:tabLst>
                <a:tab pos="274310" algn="l"/>
              </a:tabLst>
            </a:pPr>
            <a:r>
              <a:rPr sz="2400" dirty="0">
                <a:latin typeface="Microsoft Sans Serif"/>
                <a:cs typeface="Microsoft Sans Serif"/>
              </a:rPr>
              <a:t>Medicaid allows </a:t>
            </a:r>
            <a:r>
              <a:rPr lang="en-US" sz="2400" dirty="0">
                <a:latin typeface="Microsoft Sans Serif"/>
                <a:cs typeface="Microsoft Sans Serif"/>
              </a:rPr>
              <a:t>Margaret</a:t>
            </a:r>
            <a:r>
              <a:rPr sz="2400" dirty="0">
                <a:latin typeface="Microsoft Sans Serif"/>
                <a:cs typeface="Microsoft Sans Serif"/>
              </a:rPr>
              <a:t> to keep additional assets (e.g., an annuity) that can generate $665/month in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70</a:t>
            </a:fld>
            <a:endParaRPr spc="-27" dirty="0"/>
          </a:p>
        </p:txBody>
      </p:sp>
      <p:sp>
        <p:nvSpPr>
          <p:cNvPr id="2" name="object 2"/>
          <p:cNvSpPr txBox="1">
            <a:spLocks noGrp="1"/>
          </p:cNvSpPr>
          <p:nvPr>
            <p:ph type="title"/>
          </p:nvPr>
        </p:nvSpPr>
        <p:spPr>
          <a:xfrm>
            <a:off x="644346" y="710972"/>
            <a:ext cx="9645845" cy="764476"/>
          </a:xfrm>
          <a:prstGeom prst="rect">
            <a:avLst/>
          </a:prstGeom>
        </p:spPr>
        <p:txBody>
          <a:bodyPr vert="horz" wrap="square" lIns="0" tIns="199997" rIns="0" bIns="0" rtlCol="0" anchor="ctr">
            <a:spAutoFit/>
          </a:bodyPr>
          <a:lstStyle/>
          <a:p>
            <a:pPr marL="13513" marR="5405">
              <a:lnSpc>
                <a:spcPct val="79600"/>
              </a:lnSpc>
              <a:spcBef>
                <a:spcPts val="1575"/>
              </a:spcBef>
            </a:pPr>
            <a:r>
              <a:rPr dirty="0"/>
              <a:t>How to Reduce the Risk of a State Lawsuit</a:t>
            </a:r>
          </a:p>
        </p:txBody>
      </p:sp>
      <p:sp>
        <p:nvSpPr>
          <p:cNvPr id="3" name="object 3"/>
          <p:cNvSpPr txBox="1"/>
          <p:nvPr/>
        </p:nvSpPr>
        <p:spPr>
          <a:xfrm>
            <a:off x="891401" y="1475448"/>
            <a:ext cx="8517432" cy="1069739"/>
          </a:xfrm>
          <a:prstGeom prst="rect">
            <a:avLst/>
          </a:prstGeom>
        </p:spPr>
        <p:txBody>
          <a:bodyPr vert="horz" wrap="square" lIns="0" tIns="119593" rIns="0" bIns="0" rtlCol="0">
            <a:spAutoFit/>
          </a:bodyPr>
          <a:lstStyle/>
          <a:p>
            <a:pPr marL="13513" marR="5405">
              <a:lnSpc>
                <a:spcPts val="3671"/>
              </a:lnSpc>
              <a:spcBef>
                <a:spcPts val="942"/>
              </a:spcBef>
            </a:pPr>
            <a:r>
              <a:rPr sz="3777" spc="-43" dirty="0">
                <a:latin typeface="Microsoft Sans Serif"/>
                <a:cs typeface="Microsoft Sans Serif"/>
              </a:rPr>
              <a:t>Protecting</a:t>
            </a:r>
            <a:r>
              <a:rPr sz="3777" spc="-170" dirty="0">
                <a:latin typeface="Microsoft Sans Serif"/>
                <a:cs typeface="Microsoft Sans Serif"/>
              </a:rPr>
              <a:t> </a:t>
            </a:r>
            <a:r>
              <a:rPr sz="3777" spc="-53" dirty="0">
                <a:latin typeface="Microsoft Sans Serif"/>
                <a:cs typeface="Microsoft Sans Serif"/>
              </a:rPr>
              <a:t>Assets</a:t>
            </a:r>
            <a:r>
              <a:rPr sz="3777" spc="-170" dirty="0">
                <a:latin typeface="Microsoft Sans Serif"/>
                <a:cs typeface="Microsoft Sans Serif"/>
              </a:rPr>
              <a:t> </a:t>
            </a:r>
            <a:r>
              <a:rPr sz="3777" spc="-74" dirty="0">
                <a:latin typeface="Microsoft Sans Serif"/>
                <a:cs typeface="Microsoft Sans Serif"/>
              </a:rPr>
              <a:t>While</a:t>
            </a:r>
            <a:r>
              <a:rPr sz="3777" spc="-170" dirty="0">
                <a:latin typeface="Microsoft Sans Serif"/>
                <a:cs typeface="Microsoft Sans Serif"/>
              </a:rPr>
              <a:t> </a:t>
            </a:r>
            <a:r>
              <a:rPr sz="3777" spc="-32" dirty="0">
                <a:latin typeface="Microsoft Sans Serif"/>
                <a:cs typeface="Microsoft Sans Serif"/>
              </a:rPr>
              <a:t>Minimizing</a:t>
            </a:r>
            <a:r>
              <a:rPr sz="3777" spc="-170" dirty="0">
                <a:latin typeface="Microsoft Sans Serif"/>
                <a:cs typeface="Microsoft Sans Serif"/>
              </a:rPr>
              <a:t> </a:t>
            </a:r>
            <a:r>
              <a:rPr sz="3777" spc="-37" dirty="0">
                <a:latin typeface="Microsoft Sans Serif"/>
                <a:cs typeface="Microsoft Sans Serif"/>
              </a:rPr>
              <a:t>Legal </a:t>
            </a:r>
            <a:r>
              <a:rPr sz="3777" spc="-11" dirty="0">
                <a:latin typeface="Microsoft Sans Serif"/>
                <a:cs typeface="Microsoft Sans Serif"/>
              </a:rPr>
              <a:t>Exposure</a:t>
            </a:r>
            <a:endParaRPr sz="3777" dirty="0">
              <a:latin typeface="Microsoft Sans Serif"/>
              <a:cs typeface="Microsoft Sans Serif"/>
            </a:endParaRPr>
          </a:p>
        </p:txBody>
      </p:sp>
      <p:sp>
        <p:nvSpPr>
          <p:cNvPr id="4" name="object 4"/>
          <p:cNvSpPr txBox="1"/>
          <p:nvPr/>
        </p:nvSpPr>
        <p:spPr>
          <a:xfrm>
            <a:off x="831266" y="2806691"/>
            <a:ext cx="4318851" cy="2877496"/>
          </a:xfrm>
          <a:prstGeom prst="rect">
            <a:avLst/>
          </a:prstGeom>
        </p:spPr>
        <p:txBody>
          <a:bodyPr vert="horz" wrap="square" lIns="0" tIns="17567" rIns="0" bIns="0" rtlCol="0">
            <a:spAutoFit/>
          </a:bodyPr>
          <a:lstStyle/>
          <a:p>
            <a:pPr marL="13513">
              <a:spcBef>
                <a:spcPts val="138"/>
              </a:spcBef>
            </a:pPr>
            <a:r>
              <a:rPr sz="2800" b="1" spc="-101" dirty="0">
                <a:latin typeface="Microsoft Sans Serif"/>
                <a:cs typeface="Microsoft Sans Serif"/>
              </a:rPr>
              <a:t>How</a:t>
            </a:r>
            <a:r>
              <a:rPr sz="2800" b="1" spc="-112" dirty="0">
                <a:latin typeface="Microsoft Sans Serif"/>
                <a:cs typeface="Microsoft Sans Serif"/>
              </a:rPr>
              <a:t> </a:t>
            </a:r>
            <a:r>
              <a:rPr sz="2800" b="1" spc="-32" dirty="0">
                <a:latin typeface="Microsoft Sans Serif"/>
                <a:cs typeface="Microsoft Sans Serif"/>
              </a:rPr>
              <a:t>to</a:t>
            </a:r>
            <a:r>
              <a:rPr sz="2800" b="1" spc="-117" dirty="0">
                <a:latin typeface="Microsoft Sans Serif"/>
                <a:cs typeface="Microsoft Sans Serif"/>
              </a:rPr>
              <a:t> </a:t>
            </a:r>
            <a:r>
              <a:rPr sz="2800" b="1" spc="-121" dirty="0">
                <a:latin typeface="Microsoft Sans Serif"/>
                <a:cs typeface="Microsoft Sans Serif"/>
              </a:rPr>
              <a:t>Reduce</a:t>
            </a:r>
            <a:r>
              <a:rPr sz="2800" b="1" spc="-112" dirty="0">
                <a:latin typeface="Microsoft Sans Serif"/>
                <a:cs typeface="Microsoft Sans Serif"/>
              </a:rPr>
              <a:t> </a:t>
            </a:r>
            <a:r>
              <a:rPr sz="2800" b="1" spc="-21" dirty="0">
                <a:latin typeface="Microsoft Sans Serif"/>
                <a:cs typeface="Microsoft Sans Serif"/>
              </a:rPr>
              <a:t>Risk:</a:t>
            </a:r>
            <a:endParaRPr sz="2800" b="1" dirty="0">
              <a:latin typeface="Microsoft Sans Serif"/>
              <a:cs typeface="Microsoft Sans Serif"/>
            </a:endParaRPr>
          </a:p>
          <a:p>
            <a:pPr marL="378358" marR="5405" indent="-364846">
              <a:lnSpc>
                <a:spcPct val="77100"/>
              </a:lnSpc>
              <a:spcBef>
                <a:spcPts val="606"/>
              </a:spcBef>
              <a:buFont typeface="Arial" panose="020B0604020202020204" pitchFamily="34" charset="0"/>
              <a:buChar char="•"/>
            </a:pPr>
            <a:r>
              <a:rPr sz="2400" spc="-133" dirty="0">
                <a:latin typeface="Microsoft Sans Serif"/>
                <a:cs typeface="Microsoft Sans Serif"/>
              </a:rPr>
              <a:t>Use</a:t>
            </a:r>
            <a:r>
              <a:rPr sz="2400" spc="-106" dirty="0">
                <a:latin typeface="Microsoft Sans Serif"/>
                <a:cs typeface="Microsoft Sans Serif"/>
              </a:rPr>
              <a:t> </a:t>
            </a:r>
            <a:r>
              <a:rPr sz="2400" spc="-69" dirty="0">
                <a:latin typeface="Microsoft Sans Serif"/>
                <a:cs typeface="Microsoft Sans Serif"/>
              </a:rPr>
              <a:t>spousal</a:t>
            </a:r>
            <a:r>
              <a:rPr sz="2400" spc="-106" dirty="0">
                <a:latin typeface="Microsoft Sans Serif"/>
                <a:cs typeface="Microsoft Sans Serif"/>
              </a:rPr>
              <a:t> </a:t>
            </a:r>
            <a:r>
              <a:rPr sz="2400" spc="-48" dirty="0">
                <a:latin typeface="Microsoft Sans Serif"/>
                <a:cs typeface="Microsoft Sans Serif"/>
              </a:rPr>
              <a:t>refusal</a:t>
            </a:r>
            <a:r>
              <a:rPr sz="2400" spc="-106" dirty="0">
                <a:latin typeface="Microsoft Sans Serif"/>
                <a:cs typeface="Microsoft Sans Serif"/>
              </a:rPr>
              <a:t> </a:t>
            </a:r>
            <a:r>
              <a:rPr sz="2400" spc="-37" dirty="0">
                <a:latin typeface="Microsoft Sans Serif"/>
                <a:cs typeface="Microsoft Sans Serif"/>
              </a:rPr>
              <a:t>in</a:t>
            </a:r>
            <a:r>
              <a:rPr sz="2400" spc="-106" dirty="0">
                <a:latin typeface="Microsoft Sans Serif"/>
                <a:cs typeface="Microsoft Sans Serif"/>
              </a:rPr>
              <a:t> </a:t>
            </a:r>
            <a:r>
              <a:rPr sz="2400" spc="-144" dirty="0">
                <a:latin typeface="Microsoft Sans Serif"/>
                <a:cs typeface="Microsoft Sans Serif"/>
              </a:rPr>
              <a:t>a</a:t>
            </a:r>
            <a:r>
              <a:rPr sz="2400" spc="-106" dirty="0">
                <a:latin typeface="Microsoft Sans Serif"/>
                <a:cs typeface="Microsoft Sans Serif"/>
              </a:rPr>
              <a:t> </a:t>
            </a:r>
            <a:r>
              <a:rPr sz="2400" spc="-48" dirty="0">
                <a:latin typeface="Microsoft Sans Serif"/>
                <a:cs typeface="Microsoft Sans Serif"/>
              </a:rPr>
              <a:t>state</a:t>
            </a:r>
            <a:r>
              <a:rPr sz="2400" spc="-106" dirty="0">
                <a:latin typeface="Microsoft Sans Serif"/>
                <a:cs typeface="Microsoft Sans Serif"/>
              </a:rPr>
              <a:t> </a:t>
            </a:r>
            <a:r>
              <a:rPr sz="2400" spc="-21" dirty="0">
                <a:latin typeface="Microsoft Sans Serif"/>
                <a:cs typeface="Microsoft Sans Serif"/>
              </a:rPr>
              <a:t>with </a:t>
            </a:r>
            <a:r>
              <a:rPr sz="2400" spc="-74" dirty="0">
                <a:latin typeface="Microsoft Sans Serif"/>
                <a:cs typeface="Microsoft Sans Serif"/>
              </a:rPr>
              <a:t>weak</a:t>
            </a:r>
            <a:r>
              <a:rPr sz="2400" spc="-112" dirty="0">
                <a:latin typeface="Microsoft Sans Serif"/>
                <a:cs typeface="Microsoft Sans Serif"/>
              </a:rPr>
              <a:t> </a:t>
            </a:r>
            <a:r>
              <a:rPr sz="2400" spc="-53" dirty="0">
                <a:latin typeface="Microsoft Sans Serif"/>
                <a:cs typeface="Microsoft Sans Serif"/>
              </a:rPr>
              <a:t>enforcement</a:t>
            </a:r>
            <a:r>
              <a:rPr sz="2400" spc="-32" dirty="0">
                <a:latin typeface="Microsoft Sans Serif"/>
                <a:cs typeface="Microsoft Sans Serif"/>
              </a:rPr>
              <a:t> </a:t>
            </a:r>
            <a:r>
              <a:rPr sz="2400" dirty="0">
                <a:latin typeface="Times New Roman"/>
                <a:cs typeface="Times New Roman"/>
              </a:rPr>
              <a:t>→</a:t>
            </a:r>
            <a:r>
              <a:rPr sz="2400" spc="80" dirty="0">
                <a:latin typeface="Times New Roman"/>
                <a:cs typeface="Times New Roman"/>
              </a:rPr>
              <a:t> </a:t>
            </a:r>
            <a:r>
              <a:rPr sz="2400" spc="-181" dirty="0">
                <a:latin typeface="Microsoft Sans Serif"/>
                <a:cs typeface="Microsoft Sans Serif"/>
              </a:rPr>
              <a:t>Research</a:t>
            </a:r>
            <a:r>
              <a:rPr sz="2400" spc="-43" dirty="0">
                <a:latin typeface="Microsoft Sans Serif"/>
                <a:cs typeface="Microsoft Sans Serif"/>
              </a:rPr>
              <a:t> </a:t>
            </a:r>
            <a:r>
              <a:rPr sz="2400" spc="-112" dirty="0">
                <a:latin typeface="Microsoft Sans Serif"/>
                <a:cs typeface="Microsoft Sans Serif"/>
              </a:rPr>
              <a:t>Medicaid </a:t>
            </a:r>
            <a:r>
              <a:rPr sz="2400" spc="-96" dirty="0">
                <a:latin typeface="Microsoft Sans Serif"/>
                <a:cs typeface="Microsoft Sans Serif"/>
              </a:rPr>
              <a:t>collection</a:t>
            </a:r>
            <a:r>
              <a:rPr sz="2400" spc="-37" dirty="0">
                <a:latin typeface="Microsoft Sans Serif"/>
                <a:cs typeface="Microsoft Sans Serif"/>
              </a:rPr>
              <a:t> </a:t>
            </a:r>
            <a:r>
              <a:rPr sz="2400" spc="-11" dirty="0">
                <a:latin typeface="Microsoft Sans Serif"/>
                <a:cs typeface="Microsoft Sans Serif"/>
              </a:rPr>
              <a:t>history.</a:t>
            </a:r>
            <a:endParaRPr sz="2400" dirty="0">
              <a:latin typeface="Microsoft Sans Serif"/>
              <a:cs typeface="Microsoft Sans Serif"/>
            </a:endParaRPr>
          </a:p>
          <a:p>
            <a:pPr marL="378358" marR="20945" indent="-364846">
              <a:lnSpc>
                <a:spcPct val="77100"/>
              </a:lnSpc>
              <a:spcBef>
                <a:spcPts val="591"/>
              </a:spcBef>
              <a:buFont typeface="Arial" panose="020B0604020202020204" pitchFamily="34" charset="0"/>
              <a:buChar char="•"/>
            </a:pPr>
            <a:r>
              <a:rPr sz="2400" spc="-106" dirty="0">
                <a:latin typeface="Microsoft Sans Serif"/>
                <a:cs typeface="Microsoft Sans Serif"/>
              </a:rPr>
              <a:t>Spend</a:t>
            </a:r>
            <a:r>
              <a:rPr sz="2400" spc="-101" dirty="0">
                <a:latin typeface="Microsoft Sans Serif"/>
                <a:cs typeface="Microsoft Sans Serif"/>
              </a:rPr>
              <a:t> </a:t>
            </a:r>
            <a:r>
              <a:rPr sz="2400" spc="-80" dirty="0">
                <a:latin typeface="Microsoft Sans Serif"/>
                <a:cs typeface="Microsoft Sans Serif"/>
              </a:rPr>
              <a:t>excess</a:t>
            </a:r>
            <a:r>
              <a:rPr sz="2400" spc="-96" dirty="0">
                <a:latin typeface="Microsoft Sans Serif"/>
                <a:cs typeface="Microsoft Sans Serif"/>
              </a:rPr>
              <a:t> </a:t>
            </a:r>
            <a:r>
              <a:rPr sz="2400" spc="-69" dirty="0">
                <a:latin typeface="Microsoft Sans Serif"/>
                <a:cs typeface="Microsoft Sans Serif"/>
              </a:rPr>
              <a:t>assets</a:t>
            </a:r>
            <a:r>
              <a:rPr sz="2400" spc="-96" dirty="0">
                <a:latin typeface="Microsoft Sans Serif"/>
                <a:cs typeface="Microsoft Sans Serif"/>
              </a:rPr>
              <a:t> </a:t>
            </a:r>
            <a:r>
              <a:rPr sz="2400" spc="-59" dirty="0">
                <a:latin typeface="Microsoft Sans Serif"/>
                <a:cs typeface="Microsoft Sans Serif"/>
              </a:rPr>
              <a:t>before</a:t>
            </a:r>
            <a:r>
              <a:rPr sz="2400" spc="-96" dirty="0">
                <a:latin typeface="Microsoft Sans Serif"/>
                <a:cs typeface="Microsoft Sans Serif"/>
              </a:rPr>
              <a:t> </a:t>
            </a:r>
            <a:r>
              <a:rPr sz="2400" spc="-37" dirty="0">
                <a:latin typeface="Microsoft Sans Serif"/>
                <a:cs typeface="Microsoft Sans Serif"/>
              </a:rPr>
              <a:t>invoking refusal</a:t>
            </a:r>
            <a:r>
              <a:rPr sz="2400" spc="-48" dirty="0">
                <a:latin typeface="Microsoft Sans Serif"/>
                <a:cs typeface="Microsoft Sans Serif"/>
              </a:rPr>
              <a:t> </a:t>
            </a:r>
            <a:r>
              <a:rPr sz="2400" dirty="0">
                <a:latin typeface="Times New Roman"/>
                <a:cs typeface="Times New Roman"/>
              </a:rPr>
              <a:t>→</a:t>
            </a:r>
            <a:r>
              <a:rPr sz="2400" spc="69" dirty="0">
                <a:latin typeface="Times New Roman"/>
                <a:cs typeface="Times New Roman"/>
              </a:rPr>
              <a:t> </a:t>
            </a:r>
            <a:r>
              <a:rPr sz="2400" spc="-165" dirty="0">
                <a:latin typeface="Microsoft Sans Serif"/>
                <a:cs typeface="Microsoft Sans Serif"/>
              </a:rPr>
              <a:t>Prepay</a:t>
            </a:r>
            <a:r>
              <a:rPr sz="2400" spc="-53" dirty="0">
                <a:latin typeface="Microsoft Sans Serif"/>
                <a:cs typeface="Microsoft Sans Serif"/>
              </a:rPr>
              <a:t> </a:t>
            </a:r>
            <a:r>
              <a:rPr sz="2400" spc="-101" dirty="0">
                <a:latin typeface="Microsoft Sans Serif"/>
                <a:cs typeface="Microsoft Sans Serif"/>
              </a:rPr>
              <a:t>funeral,</a:t>
            </a:r>
            <a:r>
              <a:rPr sz="2400" dirty="0">
                <a:latin typeface="Microsoft Sans Serif"/>
                <a:cs typeface="Microsoft Sans Serif"/>
              </a:rPr>
              <a:t> </a:t>
            </a:r>
            <a:r>
              <a:rPr sz="2400" spc="-21" dirty="0">
                <a:latin typeface="Microsoft Sans Serif"/>
                <a:cs typeface="Microsoft Sans Serif"/>
              </a:rPr>
              <a:t>home </a:t>
            </a:r>
            <a:r>
              <a:rPr sz="2400" spc="-144" dirty="0">
                <a:latin typeface="Microsoft Sans Serif"/>
                <a:cs typeface="Microsoft Sans Serif"/>
              </a:rPr>
              <a:t>improvements,</a:t>
            </a:r>
            <a:r>
              <a:rPr sz="2400" spc="21" dirty="0">
                <a:latin typeface="Microsoft Sans Serif"/>
                <a:cs typeface="Microsoft Sans Serif"/>
              </a:rPr>
              <a:t> </a:t>
            </a:r>
            <a:r>
              <a:rPr sz="2400" spc="-96" dirty="0">
                <a:latin typeface="Microsoft Sans Serif"/>
                <a:cs typeface="Microsoft Sans Serif"/>
              </a:rPr>
              <a:t>or</a:t>
            </a:r>
            <a:r>
              <a:rPr sz="2400" spc="-27" dirty="0">
                <a:latin typeface="Microsoft Sans Serif"/>
                <a:cs typeface="Microsoft Sans Serif"/>
              </a:rPr>
              <a:t> </a:t>
            </a:r>
            <a:r>
              <a:rPr sz="2400" spc="-133" dirty="0">
                <a:latin typeface="Microsoft Sans Serif"/>
                <a:cs typeface="Microsoft Sans Serif"/>
              </a:rPr>
              <a:t>purchase</a:t>
            </a:r>
            <a:r>
              <a:rPr sz="2400" spc="-27" dirty="0">
                <a:latin typeface="Microsoft Sans Serif"/>
                <a:cs typeface="Microsoft Sans Serif"/>
              </a:rPr>
              <a:t> </a:t>
            </a:r>
            <a:r>
              <a:rPr sz="2400" spc="-181" dirty="0">
                <a:latin typeface="Microsoft Sans Serif"/>
                <a:cs typeface="Microsoft Sans Serif"/>
              </a:rPr>
              <a:t>an</a:t>
            </a:r>
            <a:r>
              <a:rPr sz="2400" spc="-27" dirty="0">
                <a:latin typeface="Microsoft Sans Serif"/>
                <a:cs typeface="Microsoft Sans Serif"/>
              </a:rPr>
              <a:t> </a:t>
            </a:r>
            <a:r>
              <a:rPr sz="2400" spc="-11" dirty="0">
                <a:latin typeface="Microsoft Sans Serif"/>
                <a:cs typeface="Microsoft Sans Serif"/>
              </a:rPr>
              <a:t>annuity.</a:t>
            </a:r>
            <a:endParaRPr sz="2400" dirty="0">
              <a:latin typeface="Microsoft Sans Serif"/>
              <a:cs typeface="Microsoft Sans Serif"/>
            </a:endParaRPr>
          </a:p>
        </p:txBody>
      </p:sp>
      <p:sp>
        <p:nvSpPr>
          <p:cNvPr id="5" name="object 5"/>
          <p:cNvSpPr txBox="1"/>
          <p:nvPr/>
        </p:nvSpPr>
        <p:spPr>
          <a:xfrm>
            <a:off x="6219309" y="2951705"/>
            <a:ext cx="4070882" cy="2989099"/>
          </a:xfrm>
          <a:prstGeom prst="rect">
            <a:avLst/>
          </a:prstGeom>
        </p:spPr>
        <p:txBody>
          <a:bodyPr vert="horz" wrap="square" lIns="0" tIns="12838" rIns="0" bIns="0" rtlCol="0">
            <a:spAutoFit/>
          </a:bodyPr>
          <a:lstStyle/>
          <a:p>
            <a:pPr marL="378358" indent="-364846">
              <a:spcBef>
                <a:spcPts val="101"/>
              </a:spcBef>
              <a:buFont typeface="Arial" panose="020B0604020202020204" pitchFamily="34" charset="0"/>
              <a:buChar char="•"/>
            </a:pPr>
            <a:r>
              <a:rPr lang="en-US" sz="2400" spc="-69" dirty="0">
                <a:latin typeface="Microsoft Sans Serif"/>
                <a:cs typeface="Microsoft Sans Serif"/>
              </a:rPr>
              <a:t>Negotiate</a:t>
            </a:r>
            <a:r>
              <a:rPr lang="en-US" sz="2400" spc="-101" dirty="0">
                <a:latin typeface="Microsoft Sans Serif"/>
                <a:cs typeface="Microsoft Sans Serif"/>
              </a:rPr>
              <a:t> </a:t>
            </a:r>
            <a:r>
              <a:rPr lang="en-US" sz="2400" spc="-144" dirty="0">
                <a:latin typeface="Microsoft Sans Serif"/>
                <a:cs typeface="Microsoft Sans Serif"/>
              </a:rPr>
              <a:t>a</a:t>
            </a:r>
            <a:r>
              <a:rPr lang="en-US" sz="2400" spc="-101" dirty="0">
                <a:latin typeface="Microsoft Sans Serif"/>
                <a:cs typeface="Microsoft Sans Serif"/>
              </a:rPr>
              <a:t> </a:t>
            </a:r>
            <a:r>
              <a:rPr lang="en-US" sz="2400" spc="-53" dirty="0">
                <a:latin typeface="Microsoft Sans Serif"/>
                <a:cs typeface="Microsoft Sans Serif"/>
              </a:rPr>
              <a:t>settlement</a:t>
            </a:r>
            <a:r>
              <a:rPr lang="en-US" sz="2400" spc="-101" dirty="0">
                <a:latin typeface="Microsoft Sans Serif"/>
                <a:cs typeface="Microsoft Sans Serif"/>
              </a:rPr>
              <a:t> </a:t>
            </a:r>
            <a:r>
              <a:rPr lang="en-US" sz="2400" spc="53" dirty="0">
                <a:latin typeface="Microsoft Sans Serif"/>
                <a:cs typeface="Microsoft Sans Serif"/>
              </a:rPr>
              <a:t>if</a:t>
            </a:r>
            <a:r>
              <a:rPr lang="en-US" sz="2400" spc="-106" dirty="0">
                <a:latin typeface="Microsoft Sans Serif"/>
                <a:cs typeface="Microsoft Sans Serif"/>
              </a:rPr>
              <a:t> </a:t>
            </a:r>
            <a:r>
              <a:rPr lang="en-US" sz="2400" spc="-43" dirty="0">
                <a:latin typeface="Microsoft Sans Serif"/>
                <a:cs typeface="Microsoft Sans Serif"/>
              </a:rPr>
              <a:t>the</a:t>
            </a:r>
            <a:r>
              <a:rPr lang="en-US" sz="2400" spc="-101" dirty="0">
                <a:latin typeface="Microsoft Sans Serif"/>
                <a:cs typeface="Microsoft Sans Serif"/>
              </a:rPr>
              <a:t> </a:t>
            </a:r>
            <a:r>
              <a:rPr lang="en-US" sz="2400" spc="-11" dirty="0">
                <a:latin typeface="Microsoft Sans Serif"/>
                <a:cs typeface="Microsoft Sans Serif"/>
              </a:rPr>
              <a:t>state </a:t>
            </a:r>
            <a:r>
              <a:rPr lang="en-US" sz="2400" spc="-64" dirty="0">
                <a:latin typeface="Microsoft Sans Serif"/>
                <a:cs typeface="Microsoft Sans Serif"/>
              </a:rPr>
              <a:t>pursues</a:t>
            </a:r>
            <a:r>
              <a:rPr lang="en-US" sz="2400" spc="-106" dirty="0">
                <a:latin typeface="Microsoft Sans Serif"/>
                <a:cs typeface="Microsoft Sans Serif"/>
              </a:rPr>
              <a:t> </a:t>
            </a:r>
            <a:r>
              <a:rPr lang="en-US" sz="2400" spc="-144" dirty="0">
                <a:latin typeface="Microsoft Sans Serif"/>
                <a:cs typeface="Microsoft Sans Serif"/>
              </a:rPr>
              <a:t>a</a:t>
            </a:r>
            <a:r>
              <a:rPr lang="en-US" sz="2400" spc="-106" dirty="0">
                <a:latin typeface="Microsoft Sans Serif"/>
                <a:cs typeface="Microsoft Sans Serif"/>
              </a:rPr>
              <a:t> </a:t>
            </a:r>
            <a:r>
              <a:rPr lang="en-US" sz="2400" spc="-64" dirty="0">
                <a:latin typeface="Microsoft Sans Serif"/>
                <a:cs typeface="Microsoft Sans Serif"/>
              </a:rPr>
              <a:t>claim</a:t>
            </a:r>
            <a:r>
              <a:rPr lang="en-US" sz="2400" spc="-27" dirty="0">
                <a:latin typeface="Microsoft Sans Serif"/>
                <a:cs typeface="Microsoft Sans Serif"/>
              </a:rPr>
              <a:t> </a:t>
            </a:r>
            <a:r>
              <a:rPr lang="en-US" sz="2400" dirty="0">
                <a:latin typeface="Times New Roman"/>
                <a:cs typeface="Times New Roman"/>
              </a:rPr>
              <a:t>→</a:t>
            </a:r>
            <a:r>
              <a:rPr lang="en-US" sz="2400" spc="85" dirty="0">
                <a:latin typeface="Times New Roman"/>
                <a:cs typeface="Times New Roman"/>
              </a:rPr>
              <a:t> </a:t>
            </a:r>
            <a:r>
              <a:rPr lang="en-US" sz="2400" spc="-170" dirty="0">
                <a:latin typeface="Microsoft Sans Serif"/>
                <a:cs typeface="Microsoft Sans Serif"/>
              </a:rPr>
              <a:t>Many</a:t>
            </a:r>
            <a:r>
              <a:rPr lang="en-US" sz="2400" spc="-37" dirty="0">
                <a:latin typeface="Microsoft Sans Serif"/>
                <a:cs typeface="Microsoft Sans Serif"/>
              </a:rPr>
              <a:t> </a:t>
            </a:r>
            <a:r>
              <a:rPr lang="en-US" sz="2400" spc="-144" dirty="0">
                <a:latin typeface="Microsoft Sans Serif"/>
                <a:cs typeface="Microsoft Sans Serif"/>
              </a:rPr>
              <a:t>cases</a:t>
            </a:r>
            <a:r>
              <a:rPr lang="en-US" sz="2400" spc="-37" dirty="0">
                <a:latin typeface="Microsoft Sans Serif"/>
                <a:cs typeface="Microsoft Sans Serif"/>
              </a:rPr>
              <a:t> </a:t>
            </a:r>
            <a:r>
              <a:rPr lang="en-US" sz="2400" spc="-106" dirty="0">
                <a:latin typeface="Microsoft Sans Serif"/>
                <a:cs typeface="Microsoft Sans Serif"/>
              </a:rPr>
              <a:t>settle</a:t>
            </a:r>
            <a:r>
              <a:rPr lang="en-US" sz="2400" spc="-37" dirty="0">
                <a:latin typeface="Microsoft Sans Serif"/>
                <a:cs typeface="Microsoft Sans Serif"/>
              </a:rPr>
              <a:t> </a:t>
            </a:r>
            <a:r>
              <a:rPr lang="en-US" sz="2400" spc="-27" dirty="0">
                <a:latin typeface="Microsoft Sans Serif"/>
                <a:cs typeface="Microsoft Sans Serif"/>
              </a:rPr>
              <a:t>for</a:t>
            </a:r>
            <a:r>
              <a:rPr lang="en-US" sz="2400" dirty="0">
                <a:latin typeface="Microsoft Sans Serif"/>
                <a:cs typeface="Microsoft Sans Serif"/>
              </a:rPr>
              <a:t> </a:t>
            </a:r>
            <a:r>
              <a:rPr sz="2400" spc="-133" dirty="0">
                <a:latin typeface="Microsoft Sans Serif"/>
                <a:cs typeface="Microsoft Sans Serif"/>
              </a:rPr>
              <a:t>less</a:t>
            </a:r>
            <a:r>
              <a:rPr sz="2400" spc="-48" dirty="0">
                <a:latin typeface="Microsoft Sans Serif"/>
                <a:cs typeface="Microsoft Sans Serif"/>
              </a:rPr>
              <a:t> </a:t>
            </a:r>
            <a:r>
              <a:rPr sz="2400" spc="-138" dirty="0">
                <a:latin typeface="Microsoft Sans Serif"/>
                <a:cs typeface="Microsoft Sans Serif"/>
              </a:rPr>
              <a:t>than</a:t>
            </a:r>
            <a:r>
              <a:rPr sz="2400" spc="-43" dirty="0">
                <a:latin typeface="Microsoft Sans Serif"/>
                <a:cs typeface="Microsoft Sans Serif"/>
              </a:rPr>
              <a:t> </a:t>
            </a:r>
            <a:r>
              <a:rPr sz="2400" spc="-59" dirty="0">
                <a:latin typeface="Microsoft Sans Serif"/>
                <a:cs typeface="Microsoft Sans Serif"/>
              </a:rPr>
              <a:t>full</a:t>
            </a:r>
            <a:r>
              <a:rPr sz="2400" spc="-43" dirty="0">
                <a:latin typeface="Microsoft Sans Serif"/>
                <a:cs typeface="Microsoft Sans Serif"/>
              </a:rPr>
              <a:t> </a:t>
            </a:r>
            <a:r>
              <a:rPr sz="2400" spc="-11" dirty="0">
                <a:latin typeface="Microsoft Sans Serif"/>
                <a:cs typeface="Microsoft Sans Serif"/>
              </a:rPr>
              <a:t>costs.</a:t>
            </a:r>
            <a:endParaRPr sz="2400" dirty="0">
              <a:latin typeface="Microsoft Sans Serif"/>
              <a:cs typeface="Microsoft Sans Serif"/>
            </a:endParaRPr>
          </a:p>
          <a:p>
            <a:pPr marL="378358" marR="5405" indent="-364846">
              <a:lnSpc>
                <a:spcPct val="77100"/>
              </a:lnSpc>
              <a:spcBef>
                <a:spcPts val="596"/>
              </a:spcBef>
              <a:buFont typeface="Arial" panose="020B0604020202020204" pitchFamily="34" charset="0"/>
              <a:buChar char="•"/>
            </a:pPr>
            <a:r>
              <a:rPr sz="2400" spc="-74" dirty="0">
                <a:latin typeface="Microsoft Sans Serif"/>
                <a:cs typeface="Microsoft Sans Serif"/>
              </a:rPr>
              <a:t>Consider</a:t>
            </a:r>
            <a:r>
              <a:rPr sz="2400" spc="-96" dirty="0">
                <a:latin typeface="Microsoft Sans Serif"/>
                <a:cs typeface="Microsoft Sans Serif"/>
              </a:rPr>
              <a:t> </a:t>
            </a:r>
            <a:r>
              <a:rPr sz="2400" spc="-144" dirty="0">
                <a:latin typeface="Microsoft Sans Serif"/>
                <a:cs typeface="Microsoft Sans Serif"/>
              </a:rPr>
              <a:t>a</a:t>
            </a:r>
            <a:r>
              <a:rPr sz="2400" spc="-96" dirty="0">
                <a:latin typeface="Microsoft Sans Serif"/>
                <a:cs typeface="Microsoft Sans Serif"/>
              </a:rPr>
              <a:t> </a:t>
            </a:r>
            <a:r>
              <a:rPr sz="2400" spc="-37" dirty="0">
                <a:latin typeface="Microsoft Sans Serif"/>
                <a:cs typeface="Microsoft Sans Serif"/>
              </a:rPr>
              <a:t>Medicaid-</a:t>
            </a:r>
            <a:r>
              <a:rPr sz="2400" spc="-11" dirty="0">
                <a:latin typeface="Microsoft Sans Serif"/>
                <a:cs typeface="Microsoft Sans Serif"/>
              </a:rPr>
              <a:t>compliant </a:t>
            </a:r>
            <a:r>
              <a:rPr sz="2400" spc="-37" dirty="0">
                <a:latin typeface="Microsoft Sans Serif"/>
                <a:cs typeface="Microsoft Sans Serif"/>
              </a:rPr>
              <a:t>annuity</a:t>
            </a:r>
            <a:r>
              <a:rPr sz="2400" spc="-128" dirty="0">
                <a:latin typeface="Microsoft Sans Serif"/>
                <a:cs typeface="Microsoft Sans Serif"/>
              </a:rPr>
              <a:t> </a:t>
            </a:r>
            <a:r>
              <a:rPr sz="2400" spc="-48" dirty="0">
                <a:latin typeface="Microsoft Sans Serif"/>
                <a:cs typeface="Microsoft Sans Serif"/>
              </a:rPr>
              <a:t>instead</a:t>
            </a:r>
            <a:r>
              <a:rPr sz="2400" spc="-53" dirty="0">
                <a:latin typeface="Microsoft Sans Serif"/>
                <a:cs typeface="Microsoft Sans Serif"/>
              </a:rPr>
              <a:t> </a:t>
            </a:r>
            <a:r>
              <a:rPr sz="2400" dirty="0">
                <a:latin typeface="Times New Roman"/>
                <a:cs typeface="Times New Roman"/>
              </a:rPr>
              <a:t>→</a:t>
            </a:r>
            <a:r>
              <a:rPr sz="2400" spc="64" dirty="0">
                <a:latin typeface="Times New Roman"/>
                <a:cs typeface="Times New Roman"/>
              </a:rPr>
              <a:t> </a:t>
            </a:r>
            <a:r>
              <a:rPr sz="2400" spc="-21" dirty="0">
                <a:latin typeface="Microsoft Sans Serif"/>
                <a:cs typeface="Microsoft Sans Serif"/>
              </a:rPr>
              <a:t>If</a:t>
            </a:r>
            <a:r>
              <a:rPr sz="2400" spc="-59" dirty="0">
                <a:latin typeface="Microsoft Sans Serif"/>
                <a:cs typeface="Microsoft Sans Serif"/>
              </a:rPr>
              <a:t> </a:t>
            </a:r>
            <a:r>
              <a:rPr sz="2400" spc="-117" dirty="0">
                <a:latin typeface="Microsoft Sans Serif"/>
                <a:cs typeface="Microsoft Sans Serif"/>
              </a:rPr>
              <a:t>refusal</a:t>
            </a:r>
            <a:r>
              <a:rPr sz="2400" spc="-64" dirty="0">
                <a:latin typeface="Microsoft Sans Serif"/>
                <a:cs typeface="Microsoft Sans Serif"/>
              </a:rPr>
              <a:t> </a:t>
            </a:r>
            <a:r>
              <a:rPr sz="2400" spc="-106" dirty="0">
                <a:latin typeface="Microsoft Sans Serif"/>
                <a:cs typeface="Microsoft Sans Serif"/>
              </a:rPr>
              <a:t>is</a:t>
            </a:r>
            <a:r>
              <a:rPr sz="2400" spc="-59" dirty="0">
                <a:latin typeface="Microsoft Sans Serif"/>
                <a:cs typeface="Microsoft Sans Serif"/>
              </a:rPr>
              <a:t> </a:t>
            </a:r>
            <a:r>
              <a:rPr sz="2400" spc="-90" dirty="0">
                <a:latin typeface="Microsoft Sans Serif"/>
                <a:cs typeface="Microsoft Sans Serif"/>
              </a:rPr>
              <a:t>risky,</a:t>
            </a:r>
            <a:r>
              <a:rPr sz="2400" spc="-11" dirty="0">
                <a:latin typeface="Microsoft Sans Serif"/>
                <a:cs typeface="Microsoft Sans Serif"/>
              </a:rPr>
              <a:t> </a:t>
            </a:r>
            <a:r>
              <a:rPr sz="2400" spc="-80" dirty="0">
                <a:latin typeface="Microsoft Sans Serif"/>
                <a:cs typeface="Microsoft Sans Serif"/>
              </a:rPr>
              <a:t>an </a:t>
            </a:r>
            <a:r>
              <a:rPr sz="2400" spc="-117" dirty="0">
                <a:latin typeface="Microsoft Sans Serif"/>
                <a:cs typeface="Microsoft Sans Serif"/>
              </a:rPr>
              <a:t>annuity</a:t>
            </a:r>
            <a:r>
              <a:rPr sz="2400" spc="-16" dirty="0">
                <a:latin typeface="Microsoft Sans Serif"/>
                <a:cs typeface="Microsoft Sans Serif"/>
              </a:rPr>
              <a:t> </a:t>
            </a:r>
            <a:r>
              <a:rPr sz="2400" spc="-74" dirty="0">
                <a:latin typeface="Microsoft Sans Serif"/>
                <a:cs typeface="Microsoft Sans Serif"/>
              </a:rPr>
              <a:t>can</a:t>
            </a:r>
            <a:r>
              <a:rPr sz="2400" spc="-90" dirty="0">
                <a:latin typeface="Microsoft Sans Serif"/>
                <a:cs typeface="Microsoft Sans Serif"/>
              </a:rPr>
              <a:t> </a:t>
            </a:r>
            <a:r>
              <a:rPr sz="2400" spc="-37" dirty="0">
                <a:latin typeface="Microsoft Sans Serif"/>
                <a:cs typeface="Microsoft Sans Serif"/>
              </a:rPr>
              <a:t>protect</a:t>
            </a:r>
            <a:r>
              <a:rPr sz="2400" spc="-85" dirty="0">
                <a:latin typeface="Microsoft Sans Serif"/>
                <a:cs typeface="Microsoft Sans Serif"/>
              </a:rPr>
              <a:t> </a:t>
            </a:r>
            <a:r>
              <a:rPr sz="2400" spc="-69" dirty="0">
                <a:latin typeface="Microsoft Sans Serif"/>
                <a:cs typeface="Microsoft Sans Serif"/>
              </a:rPr>
              <a:t>assets</a:t>
            </a:r>
            <a:r>
              <a:rPr sz="2400" spc="-90" dirty="0">
                <a:latin typeface="Microsoft Sans Serif"/>
                <a:cs typeface="Microsoft Sans Serif"/>
              </a:rPr>
              <a:t> </a:t>
            </a:r>
            <a:r>
              <a:rPr sz="2400" spc="-11" dirty="0">
                <a:latin typeface="Microsoft Sans Serif"/>
                <a:cs typeface="Microsoft Sans Serif"/>
              </a:rPr>
              <a:t>legally.</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46"/>
            <a:ext cx="10945772" cy="6851299"/>
          </a:xfrm>
          <a:prstGeom prst="rect">
            <a:avLst/>
          </a:prstGeom>
        </p:spPr>
      </p:pic>
      <p:sp>
        <p:nvSpPr>
          <p:cNvPr id="3" name="object 3"/>
          <p:cNvSpPr txBox="1"/>
          <p:nvPr/>
        </p:nvSpPr>
        <p:spPr>
          <a:xfrm>
            <a:off x="1426574" y="830580"/>
            <a:ext cx="8301219" cy="4910022"/>
          </a:xfrm>
          <a:prstGeom prst="rect">
            <a:avLst/>
          </a:prstGeom>
        </p:spPr>
        <p:txBody>
          <a:bodyPr vert="horz" wrap="square" lIns="0" tIns="290536" rIns="0" bIns="0" rtlCol="0">
            <a:spAutoFit/>
          </a:bodyPr>
          <a:lstStyle/>
          <a:p>
            <a:pPr marL="13513" marR="5405">
              <a:lnSpc>
                <a:spcPts val="9012"/>
              </a:lnSpc>
              <a:spcBef>
                <a:spcPts val="2288"/>
              </a:spcBef>
            </a:pPr>
            <a:r>
              <a:rPr sz="9363" dirty="0">
                <a:solidFill>
                  <a:srgbClr val="FFFFFF"/>
                </a:solidFill>
                <a:latin typeface="Microsoft Sans Serif"/>
                <a:cs typeface="Microsoft Sans Serif"/>
              </a:rPr>
              <a:t>Medicaid</a:t>
            </a:r>
            <a:r>
              <a:rPr sz="9363" spc="-559" dirty="0">
                <a:solidFill>
                  <a:srgbClr val="FFFFFF"/>
                </a:solidFill>
                <a:latin typeface="Microsoft Sans Serif"/>
                <a:cs typeface="Microsoft Sans Serif"/>
              </a:rPr>
              <a:t> </a:t>
            </a:r>
            <a:r>
              <a:rPr sz="8991" spc="-580" dirty="0">
                <a:solidFill>
                  <a:srgbClr val="FFFFFF"/>
                </a:solidFill>
                <a:latin typeface="Rubik"/>
                <a:cs typeface="Rubik"/>
              </a:rPr>
              <a:t>- </a:t>
            </a:r>
            <a:r>
              <a:rPr sz="9363" spc="-59" dirty="0">
                <a:solidFill>
                  <a:srgbClr val="FFFFFF"/>
                </a:solidFill>
                <a:latin typeface="Microsoft Sans Serif"/>
                <a:cs typeface="Microsoft Sans Serif"/>
              </a:rPr>
              <a:t>Planning</a:t>
            </a:r>
            <a:r>
              <a:rPr sz="9363" spc="-841" dirty="0">
                <a:solidFill>
                  <a:srgbClr val="FFFFFF"/>
                </a:solidFill>
                <a:latin typeface="Microsoft Sans Serif"/>
                <a:cs typeface="Microsoft Sans Serif"/>
              </a:rPr>
              <a:t> </a:t>
            </a:r>
            <a:r>
              <a:rPr sz="9363" spc="335" dirty="0">
                <a:solidFill>
                  <a:srgbClr val="FFFFFF"/>
                </a:solidFill>
                <a:latin typeface="Microsoft Sans Serif"/>
                <a:cs typeface="Microsoft Sans Serif"/>
              </a:rPr>
              <a:t>for</a:t>
            </a:r>
            <a:r>
              <a:rPr sz="9363" spc="-835" dirty="0">
                <a:solidFill>
                  <a:srgbClr val="FFFFFF"/>
                </a:solidFill>
                <a:latin typeface="Microsoft Sans Serif"/>
                <a:cs typeface="Microsoft Sans Serif"/>
              </a:rPr>
              <a:t> </a:t>
            </a:r>
            <a:r>
              <a:rPr sz="9363" spc="101" dirty="0">
                <a:solidFill>
                  <a:srgbClr val="FFFFFF"/>
                </a:solidFill>
                <a:latin typeface="Microsoft Sans Serif"/>
                <a:cs typeface="Microsoft Sans Serif"/>
              </a:rPr>
              <a:t>the </a:t>
            </a:r>
            <a:r>
              <a:rPr sz="9363" spc="69" dirty="0">
                <a:solidFill>
                  <a:srgbClr val="FFFFFF"/>
                </a:solidFill>
                <a:latin typeface="Microsoft Sans Serif"/>
                <a:cs typeface="Microsoft Sans Serif"/>
              </a:rPr>
              <a:t>Community </a:t>
            </a:r>
            <a:r>
              <a:rPr sz="9363" spc="-11" dirty="0">
                <a:solidFill>
                  <a:srgbClr val="FFFFFF"/>
                </a:solidFill>
                <a:latin typeface="Microsoft Sans Serif"/>
                <a:cs typeface="Microsoft Sans Serif"/>
              </a:rPr>
              <a:t>Spouse</a:t>
            </a:r>
            <a:endParaRPr sz="9363">
              <a:latin typeface="Microsoft Sans Serif"/>
              <a:cs typeface="Microsoft Sans Serif"/>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71</a:t>
            </a:fld>
            <a:endParaRPr spc="-27"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72</a:t>
            </a:fld>
            <a:endParaRPr spc="-27" dirty="0"/>
          </a:p>
        </p:txBody>
      </p:sp>
      <p:sp>
        <p:nvSpPr>
          <p:cNvPr id="2" name="object 2"/>
          <p:cNvSpPr txBox="1">
            <a:spLocks noGrp="1"/>
          </p:cNvSpPr>
          <p:nvPr>
            <p:ph type="title"/>
          </p:nvPr>
        </p:nvSpPr>
        <p:spPr>
          <a:xfrm>
            <a:off x="625305" y="306588"/>
            <a:ext cx="11189013" cy="1673145"/>
          </a:xfrm>
          <a:prstGeom prst="rect">
            <a:avLst/>
          </a:prstGeom>
        </p:spPr>
        <p:txBody>
          <a:bodyPr vert="horz" wrap="square" lIns="0" tIns="182430" rIns="0" bIns="0" rtlCol="0" anchor="ctr">
            <a:spAutoFit/>
          </a:bodyPr>
          <a:lstStyle/>
          <a:p>
            <a:pPr marL="13513" marR="5405">
              <a:lnSpc>
                <a:spcPts val="5746"/>
              </a:lnSpc>
              <a:spcBef>
                <a:spcPts val="1436"/>
              </a:spcBef>
            </a:pPr>
            <a:r>
              <a:rPr sz="5905" spc="-27" dirty="0"/>
              <a:t>Protecting</a:t>
            </a:r>
            <a:r>
              <a:rPr sz="5905" spc="-298" dirty="0"/>
              <a:t> </a:t>
            </a:r>
            <a:r>
              <a:rPr sz="5905" dirty="0"/>
              <a:t>the</a:t>
            </a:r>
            <a:r>
              <a:rPr sz="5905" spc="-298" dirty="0"/>
              <a:t> </a:t>
            </a:r>
            <a:r>
              <a:rPr sz="5905" spc="-11" dirty="0"/>
              <a:t>Community </a:t>
            </a:r>
            <a:r>
              <a:rPr sz="5905" spc="-133" dirty="0"/>
              <a:t>Spouse</a:t>
            </a:r>
            <a:r>
              <a:rPr sz="5746" spc="-133" dirty="0"/>
              <a:t>ʼ</a:t>
            </a:r>
            <a:r>
              <a:rPr sz="5905" spc="-133" dirty="0"/>
              <a:t>s</a:t>
            </a:r>
            <a:r>
              <a:rPr sz="5905" spc="-330" dirty="0"/>
              <a:t> </a:t>
            </a:r>
            <a:r>
              <a:rPr sz="5905" spc="-27" dirty="0"/>
              <a:t>Assets</a:t>
            </a:r>
            <a:r>
              <a:rPr sz="5905" spc="-351" dirty="0"/>
              <a:t> </a:t>
            </a:r>
            <a:r>
              <a:rPr sz="5746" spc="-346" dirty="0"/>
              <a:t>&amp;</a:t>
            </a:r>
            <a:r>
              <a:rPr sz="5746" spc="-287" dirty="0"/>
              <a:t> </a:t>
            </a:r>
            <a:r>
              <a:rPr sz="5905" spc="-11" dirty="0"/>
              <a:t>Estate</a:t>
            </a:r>
            <a:endParaRPr sz="5905" dirty="0"/>
          </a:p>
        </p:txBody>
      </p:sp>
      <p:sp>
        <p:nvSpPr>
          <p:cNvPr id="3" name="object 3"/>
          <p:cNvSpPr txBox="1"/>
          <p:nvPr/>
        </p:nvSpPr>
        <p:spPr>
          <a:xfrm>
            <a:off x="882877" y="2201583"/>
            <a:ext cx="9330934" cy="2927043"/>
          </a:xfrm>
          <a:prstGeom prst="rect">
            <a:avLst/>
          </a:prstGeom>
        </p:spPr>
        <p:txBody>
          <a:bodyPr vert="horz" wrap="square" lIns="0" tIns="16216" rIns="0" bIns="0" rtlCol="0">
            <a:spAutoFit/>
          </a:bodyPr>
          <a:lstStyle/>
          <a:p>
            <a:pPr marL="499974" indent="-486461">
              <a:lnSpc>
                <a:spcPts val="3394"/>
              </a:lnSpc>
              <a:spcBef>
                <a:spcPts val="128"/>
              </a:spcBef>
              <a:buFont typeface="Arial" panose="020B0604020202020204" pitchFamily="34" charset="0"/>
              <a:buChar char="•"/>
            </a:pPr>
            <a:r>
              <a:rPr sz="3192" spc="-154" dirty="0">
                <a:latin typeface="Microsoft Sans Serif"/>
                <a:cs typeface="Microsoft Sans Serif"/>
              </a:rPr>
              <a:t>Learn</a:t>
            </a:r>
            <a:r>
              <a:rPr sz="3192" spc="-176" dirty="0">
                <a:latin typeface="Microsoft Sans Serif"/>
                <a:cs typeface="Microsoft Sans Serif"/>
              </a:rPr>
              <a:t> </a:t>
            </a:r>
            <a:r>
              <a:rPr sz="3192" spc="-112" dirty="0">
                <a:latin typeface="Microsoft Sans Serif"/>
                <a:cs typeface="Microsoft Sans Serif"/>
              </a:rPr>
              <a:t>how</a:t>
            </a:r>
            <a:r>
              <a:rPr sz="3192" spc="-176" dirty="0">
                <a:latin typeface="Microsoft Sans Serif"/>
                <a:cs typeface="Microsoft Sans Serif"/>
              </a:rPr>
              <a:t> </a:t>
            </a:r>
            <a:r>
              <a:rPr sz="3192" spc="-53" dirty="0">
                <a:latin typeface="Microsoft Sans Serif"/>
                <a:cs typeface="Microsoft Sans Serif"/>
              </a:rPr>
              <a:t>to</a:t>
            </a:r>
            <a:r>
              <a:rPr sz="3192" spc="-181" dirty="0">
                <a:latin typeface="Microsoft Sans Serif"/>
                <a:cs typeface="Microsoft Sans Serif"/>
              </a:rPr>
              <a:t> </a:t>
            </a:r>
            <a:r>
              <a:rPr sz="3192" spc="-101" dirty="0">
                <a:latin typeface="Microsoft Sans Serif"/>
                <a:cs typeface="Microsoft Sans Serif"/>
              </a:rPr>
              <a:t>prevent</a:t>
            </a:r>
            <a:r>
              <a:rPr sz="3192" spc="-176" dirty="0">
                <a:latin typeface="Microsoft Sans Serif"/>
                <a:cs typeface="Microsoft Sans Serif"/>
              </a:rPr>
              <a:t> </a:t>
            </a:r>
            <a:r>
              <a:rPr sz="3192" spc="-74" dirty="0">
                <a:latin typeface="Microsoft Sans Serif"/>
                <a:cs typeface="Microsoft Sans Serif"/>
              </a:rPr>
              <a:t>the</a:t>
            </a:r>
            <a:r>
              <a:rPr sz="3192" spc="-181" dirty="0">
                <a:latin typeface="Microsoft Sans Serif"/>
                <a:cs typeface="Microsoft Sans Serif"/>
              </a:rPr>
              <a:t> </a:t>
            </a:r>
            <a:r>
              <a:rPr sz="3192" spc="-69" dirty="0">
                <a:latin typeface="Microsoft Sans Serif"/>
                <a:cs typeface="Microsoft Sans Serif"/>
              </a:rPr>
              <a:t>institutionalized</a:t>
            </a:r>
            <a:r>
              <a:rPr sz="3192" spc="-176" dirty="0">
                <a:latin typeface="Microsoft Sans Serif"/>
                <a:cs typeface="Microsoft Sans Serif"/>
              </a:rPr>
              <a:t> </a:t>
            </a:r>
            <a:r>
              <a:rPr sz="3192" spc="-11" dirty="0">
                <a:latin typeface="Microsoft Sans Serif"/>
                <a:cs typeface="Microsoft Sans Serif"/>
              </a:rPr>
              <a:t>spouse</a:t>
            </a:r>
            <a:endParaRPr sz="3192" dirty="0">
              <a:latin typeface="Microsoft Sans Serif"/>
              <a:cs typeface="Microsoft Sans Serif"/>
            </a:endParaRPr>
          </a:p>
          <a:p>
            <a:pPr marL="499974" marR="844550" indent="-486461">
              <a:lnSpc>
                <a:spcPct val="77100"/>
              </a:lnSpc>
              <a:spcBef>
                <a:spcPts val="435"/>
              </a:spcBef>
              <a:buFont typeface="Arial" panose="020B0604020202020204" pitchFamily="34" charset="0"/>
              <a:buChar char="•"/>
            </a:pPr>
            <a:r>
              <a:rPr sz="3192" spc="-74" dirty="0">
                <a:latin typeface="Microsoft Sans Serif"/>
                <a:cs typeface="Microsoft Sans Serif"/>
              </a:rPr>
              <a:t>from</a:t>
            </a:r>
            <a:r>
              <a:rPr sz="3192" spc="-186" dirty="0">
                <a:latin typeface="Microsoft Sans Serif"/>
                <a:cs typeface="Microsoft Sans Serif"/>
              </a:rPr>
              <a:t> </a:t>
            </a:r>
            <a:r>
              <a:rPr sz="3192" spc="-85" dirty="0">
                <a:latin typeface="Microsoft Sans Serif"/>
                <a:cs typeface="Microsoft Sans Serif"/>
              </a:rPr>
              <a:t>losing</a:t>
            </a:r>
            <a:r>
              <a:rPr sz="3192" spc="-181" dirty="0">
                <a:latin typeface="Microsoft Sans Serif"/>
                <a:cs typeface="Microsoft Sans Serif"/>
              </a:rPr>
              <a:t> </a:t>
            </a:r>
            <a:r>
              <a:rPr sz="3192" spc="-112" dirty="0">
                <a:latin typeface="Microsoft Sans Serif"/>
                <a:cs typeface="Microsoft Sans Serif"/>
              </a:rPr>
              <a:t>Medicaid</a:t>
            </a:r>
            <a:r>
              <a:rPr sz="3192" spc="-186" dirty="0">
                <a:latin typeface="Microsoft Sans Serif"/>
                <a:cs typeface="Microsoft Sans Serif"/>
              </a:rPr>
              <a:t> </a:t>
            </a:r>
            <a:r>
              <a:rPr sz="3192" spc="74" dirty="0">
                <a:latin typeface="Microsoft Sans Serif"/>
                <a:cs typeface="Microsoft Sans Serif"/>
              </a:rPr>
              <a:t>if</a:t>
            </a:r>
            <a:r>
              <a:rPr sz="3192" spc="-181" dirty="0">
                <a:latin typeface="Microsoft Sans Serif"/>
                <a:cs typeface="Microsoft Sans Serif"/>
              </a:rPr>
              <a:t> </a:t>
            </a:r>
            <a:r>
              <a:rPr sz="3192" spc="-74" dirty="0">
                <a:latin typeface="Microsoft Sans Serif"/>
                <a:cs typeface="Microsoft Sans Serif"/>
              </a:rPr>
              <a:t>the</a:t>
            </a:r>
            <a:r>
              <a:rPr sz="3192" spc="-186" dirty="0">
                <a:latin typeface="Microsoft Sans Serif"/>
                <a:cs typeface="Microsoft Sans Serif"/>
              </a:rPr>
              <a:t> </a:t>
            </a:r>
            <a:r>
              <a:rPr sz="3192" spc="-90" dirty="0">
                <a:latin typeface="Microsoft Sans Serif"/>
                <a:cs typeface="Microsoft Sans Serif"/>
              </a:rPr>
              <a:t>community</a:t>
            </a:r>
            <a:r>
              <a:rPr sz="3192" spc="-181" dirty="0">
                <a:latin typeface="Microsoft Sans Serif"/>
                <a:cs typeface="Microsoft Sans Serif"/>
              </a:rPr>
              <a:t> </a:t>
            </a:r>
            <a:r>
              <a:rPr sz="3192" spc="-128" dirty="0">
                <a:latin typeface="Microsoft Sans Serif"/>
                <a:cs typeface="Microsoft Sans Serif"/>
              </a:rPr>
              <a:t>spouse</a:t>
            </a:r>
            <a:r>
              <a:rPr sz="3192" spc="-186" dirty="0">
                <a:latin typeface="Microsoft Sans Serif"/>
                <a:cs typeface="Microsoft Sans Serif"/>
              </a:rPr>
              <a:t> </a:t>
            </a:r>
            <a:r>
              <a:rPr sz="3192" spc="-21" dirty="0">
                <a:latin typeface="Microsoft Sans Serif"/>
                <a:cs typeface="Microsoft Sans Serif"/>
              </a:rPr>
              <a:t>dies </a:t>
            </a:r>
            <a:r>
              <a:rPr sz="3192" spc="-11" dirty="0">
                <a:latin typeface="Microsoft Sans Serif"/>
                <a:cs typeface="Microsoft Sans Serif"/>
              </a:rPr>
              <a:t>first</a:t>
            </a:r>
            <a:r>
              <a:rPr sz="2926" spc="-11" dirty="0">
                <a:latin typeface="Microsoft Sans Serif"/>
                <a:cs typeface="Microsoft Sans Serif"/>
              </a:rPr>
              <a:t>.</a:t>
            </a:r>
            <a:endParaRPr sz="2926" dirty="0">
              <a:latin typeface="Microsoft Sans Serif"/>
              <a:cs typeface="Microsoft Sans Serif"/>
            </a:endParaRPr>
          </a:p>
          <a:p>
            <a:pPr marL="499974" marR="5405" indent="-486461">
              <a:lnSpc>
                <a:spcPct val="77100"/>
              </a:lnSpc>
              <a:spcBef>
                <a:spcPts val="638"/>
              </a:spcBef>
              <a:buFont typeface="Arial" panose="020B0604020202020204" pitchFamily="34" charset="0"/>
              <a:buChar char="•"/>
            </a:pPr>
            <a:r>
              <a:rPr sz="3192" spc="-121" dirty="0">
                <a:latin typeface="Microsoft Sans Serif"/>
                <a:cs typeface="Microsoft Sans Serif"/>
              </a:rPr>
              <a:t>Understand</a:t>
            </a:r>
            <a:r>
              <a:rPr sz="3192" spc="-186" dirty="0">
                <a:latin typeface="Microsoft Sans Serif"/>
                <a:cs typeface="Microsoft Sans Serif"/>
              </a:rPr>
              <a:t> </a:t>
            </a:r>
            <a:r>
              <a:rPr sz="3192" spc="-112" dirty="0">
                <a:latin typeface="Microsoft Sans Serif"/>
                <a:cs typeface="Microsoft Sans Serif"/>
              </a:rPr>
              <a:t>how</a:t>
            </a:r>
            <a:r>
              <a:rPr sz="3192" spc="-186" dirty="0">
                <a:latin typeface="Microsoft Sans Serif"/>
                <a:cs typeface="Microsoft Sans Serif"/>
              </a:rPr>
              <a:t> </a:t>
            </a:r>
            <a:r>
              <a:rPr sz="3192" spc="-53" dirty="0">
                <a:latin typeface="Microsoft Sans Serif"/>
                <a:cs typeface="Microsoft Sans Serif"/>
              </a:rPr>
              <a:t>to</a:t>
            </a:r>
            <a:r>
              <a:rPr sz="3192" spc="-186" dirty="0">
                <a:latin typeface="Microsoft Sans Serif"/>
                <a:cs typeface="Microsoft Sans Serif"/>
              </a:rPr>
              <a:t> </a:t>
            </a:r>
            <a:r>
              <a:rPr sz="3192" spc="-138" dirty="0">
                <a:latin typeface="Microsoft Sans Serif"/>
                <a:cs typeface="Microsoft Sans Serif"/>
              </a:rPr>
              <a:t>use</a:t>
            </a:r>
            <a:r>
              <a:rPr sz="3192" spc="-186" dirty="0">
                <a:latin typeface="Microsoft Sans Serif"/>
                <a:cs typeface="Microsoft Sans Serif"/>
              </a:rPr>
              <a:t> </a:t>
            </a:r>
            <a:r>
              <a:rPr sz="3192" spc="-239" dirty="0">
                <a:latin typeface="Microsoft Sans Serif"/>
                <a:cs typeface="Microsoft Sans Serif"/>
              </a:rPr>
              <a:t>a</a:t>
            </a:r>
            <a:r>
              <a:rPr sz="3192" spc="-186" dirty="0">
                <a:latin typeface="Microsoft Sans Serif"/>
                <a:cs typeface="Microsoft Sans Serif"/>
              </a:rPr>
              <a:t> </a:t>
            </a:r>
            <a:r>
              <a:rPr sz="3192" spc="-90" dirty="0">
                <a:latin typeface="Microsoft Sans Serif"/>
                <a:cs typeface="Microsoft Sans Serif"/>
              </a:rPr>
              <a:t>testamentary</a:t>
            </a:r>
            <a:r>
              <a:rPr sz="3192" spc="-181" dirty="0">
                <a:latin typeface="Microsoft Sans Serif"/>
                <a:cs typeface="Microsoft Sans Serif"/>
              </a:rPr>
              <a:t> </a:t>
            </a:r>
            <a:r>
              <a:rPr sz="3192" spc="-74" dirty="0">
                <a:latin typeface="Microsoft Sans Serif"/>
                <a:cs typeface="Microsoft Sans Serif"/>
              </a:rPr>
              <a:t>supplemental </a:t>
            </a:r>
            <a:r>
              <a:rPr sz="3192" spc="-144" dirty="0">
                <a:latin typeface="Microsoft Sans Serif"/>
                <a:cs typeface="Microsoft Sans Serif"/>
              </a:rPr>
              <a:t>needs</a:t>
            </a:r>
            <a:r>
              <a:rPr sz="3192" spc="-213" dirty="0">
                <a:latin typeface="Microsoft Sans Serif"/>
                <a:cs typeface="Microsoft Sans Serif"/>
              </a:rPr>
              <a:t> </a:t>
            </a:r>
            <a:r>
              <a:rPr sz="3192" dirty="0">
                <a:latin typeface="Microsoft Sans Serif"/>
                <a:cs typeface="Microsoft Sans Serif"/>
              </a:rPr>
              <a:t>trust</a:t>
            </a:r>
            <a:r>
              <a:rPr sz="2926" spc="48" dirty="0">
                <a:latin typeface="Microsoft Sans Serif"/>
                <a:cs typeface="Microsoft Sans Serif"/>
              </a:rPr>
              <a:t>  </a:t>
            </a:r>
            <a:r>
              <a:rPr sz="3192" spc="-287" dirty="0">
                <a:latin typeface="Microsoft Sans Serif"/>
                <a:cs typeface="Microsoft Sans Serif"/>
              </a:rPr>
              <a:t>SNT</a:t>
            </a:r>
            <a:r>
              <a:rPr sz="2926" spc="234" dirty="0">
                <a:latin typeface="Microsoft Sans Serif"/>
                <a:cs typeface="Microsoft Sans Serif"/>
              </a:rPr>
              <a:t> </a:t>
            </a:r>
            <a:r>
              <a:rPr sz="2926" spc="16" dirty="0">
                <a:latin typeface="Microsoft Sans Serif"/>
                <a:cs typeface="Microsoft Sans Serif"/>
              </a:rPr>
              <a:t>.</a:t>
            </a:r>
            <a:endParaRPr sz="2926" dirty="0">
              <a:latin typeface="Microsoft Sans Serif"/>
              <a:cs typeface="Microsoft Sans Serif"/>
            </a:endParaRPr>
          </a:p>
          <a:p>
            <a:pPr marL="499974" marR="441193" indent="-486461">
              <a:lnSpc>
                <a:spcPct val="77100"/>
              </a:lnSpc>
              <a:spcBef>
                <a:spcPts val="638"/>
              </a:spcBef>
              <a:buFont typeface="Arial" panose="020B0604020202020204" pitchFamily="34" charset="0"/>
              <a:buChar char="•"/>
            </a:pPr>
            <a:r>
              <a:rPr sz="3192" spc="-112" dirty="0">
                <a:latin typeface="Microsoft Sans Serif"/>
                <a:cs typeface="Microsoft Sans Serif"/>
              </a:rPr>
              <a:t>Master</a:t>
            </a:r>
            <a:r>
              <a:rPr sz="3192" spc="-186" dirty="0">
                <a:latin typeface="Microsoft Sans Serif"/>
                <a:cs typeface="Microsoft Sans Serif"/>
              </a:rPr>
              <a:t> </a:t>
            </a:r>
            <a:r>
              <a:rPr sz="3192" spc="-80" dirty="0">
                <a:latin typeface="Microsoft Sans Serif"/>
                <a:cs typeface="Microsoft Sans Serif"/>
              </a:rPr>
              <a:t>elective</a:t>
            </a:r>
            <a:r>
              <a:rPr sz="3192" spc="-181" dirty="0">
                <a:latin typeface="Microsoft Sans Serif"/>
                <a:cs typeface="Microsoft Sans Serif"/>
              </a:rPr>
              <a:t> </a:t>
            </a:r>
            <a:r>
              <a:rPr sz="3192" spc="-144" dirty="0">
                <a:latin typeface="Microsoft Sans Serif"/>
                <a:cs typeface="Microsoft Sans Serif"/>
              </a:rPr>
              <a:t>share</a:t>
            </a:r>
            <a:r>
              <a:rPr sz="3192" spc="-186" dirty="0">
                <a:latin typeface="Microsoft Sans Serif"/>
                <a:cs typeface="Microsoft Sans Serif"/>
              </a:rPr>
              <a:t> </a:t>
            </a:r>
            <a:r>
              <a:rPr sz="3192" spc="-85" dirty="0">
                <a:latin typeface="Microsoft Sans Serif"/>
                <a:cs typeface="Microsoft Sans Serif"/>
              </a:rPr>
              <a:t>rules</a:t>
            </a:r>
            <a:r>
              <a:rPr sz="3192" spc="-186" dirty="0">
                <a:latin typeface="Microsoft Sans Serif"/>
                <a:cs typeface="Microsoft Sans Serif"/>
              </a:rPr>
              <a:t> </a:t>
            </a:r>
            <a:r>
              <a:rPr sz="3192" spc="-154" dirty="0">
                <a:latin typeface="Microsoft Sans Serif"/>
                <a:cs typeface="Microsoft Sans Serif"/>
              </a:rPr>
              <a:t>and</a:t>
            </a:r>
            <a:r>
              <a:rPr sz="3192" spc="-181" dirty="0">
                <a:latin typeface="Microsoft Sans Serif"/>
                <a:cs typeface="Microsoft Sans Serif"/>
              </a:rPr>
              <a:t> </a:t>
            </a:r>
            <a:r>
              <a:rPr sz="3192" spc="-85" dirty="0">
                <a:latin typeface="Microsoft Sans Serif"/>
                <a:cs typeface="Microsoft Sans Serif"/>
              </a:rPr>
              <a:t>strategies</a:t>
            </a:r>
            <a:r>
              <a:rPr sz="3192" spc="-186" dirty="0">
                <a:latin typeface="Microsoft Sans Serif"/>
                <a:cs typeface="Microsoft Sans Serif"/>
              </a:rPr>
              <a:t> </a:t>
            </a:r>
            <a:r>
              <a:rPr sz="3192" spc="-53" dirty="0">
                <a:latin typeface="Microsoft Sans Serif"/>
                <a:cs typeface="Microsoft Sans Serif"/>
              </a:rPr>
              <a:t>to</a:t>
            </a:r>
            <a:r>
              <a:rPr sz="3192" spc="-186" dirty="0">
                <a:latin typeface="Microsoft Sans Serif"/>
                <a:cs typeface="Microsoft Sans Serif"/>
              </a:rPr>
              <a:t> </a:t>
            </a:r>
            <a:r>
              <a:rPr sz="3192" spc="-21" dirty="0">
                <a:latin typeface="Microsoft Sans Serif"/>
                <a:cs typeface="Microsoft Sans Serif"/>
              </a:rPr>
              <a:t>avoid </a:t>
            </a:r>
            <a:r>
              <a:rPr sz="3192" spc="-112" dirty="0">
                <a:latin typeface="Microsoft Sans Serif"/>
                <a:cs typeface="Microsoft Sans Serif"/>
              </a:rPr>
              <a:t>Medicaid</a:t>
            </a:r>
            <a:r>
              <a:rPr sz="3192" spc="-160" dirty="0">
                <a:latin typeface="Microsoft Sans Serif"/>
                <a:cs typeface="Microsoft Sans Serif"/>
              </a:rPr>
              <a:t> </a:t>
            </a:r>
            <a:r>
              <a:rPr sz="3192" spc="-11" dirty="0">
                <a:latin typeface="Microsoft Sans Serif"/>
                <a:cs typeface="Microsoft Sans Serif"/>
              </a:rPr>
              <a:t>disqualification</a:t>
            </a:r>
            <a:r>
              <a:rPr sz="2926" spc="-11" dirty="0">
                <a:latin typeface="Microsoft Sans Serif"/>
                <a:cs typeface="Microsoft Sans Serif"/>
              </a:rPr>
              <a:t>.</a:t>
            </a:r>
            <a:endParaRPr sz="2926" dirty="0">
              <a:latin typeface="Microsoft Sans Serif"/>
              <a:cs typeface="Microsoft Sans Serif"/>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73</a:t>
            </a:fld>
            <a:endParaRPr spc="-27" dirty="0"/>
          </a:p>
        </p:txBody>
      </p:sp>
      <p:sp>
        <p:nvSpPr>
          <p:cNvPr id="2" name="object 2"/>
          <p:cNvSpPr txBox="1">
            <a:spLocks noGrp="1"/>
          </p:cNvSpPr>
          <p:nvPr>
            <p:ph type="title"/>
          </p:nvPr>
        </p:nvSpPr>
        <p:spPr>
          <a:xfrm>
            <a:off x="869870" y="727160"/>
            <a:ext cx="9941643" cy="764476"/>
          </a:xfrm>
          <a:prstGeom prst="rect">
            <a:avLst/>
          </a:prstGeom>
        </p:spPr>
        <p:txBody>
          <a:bodyPr vert="horz" wrap="square" lIns="0" tIns="199997" rIns="0" bIns="0" rtlCol="0" anchor="ctr">
            <a:spAutoFit/>
          </a:bodyPr>
          <a:lstStyle/>
          <a:p>
            <a:pPr marL="13513" marR="5405">
              <a:lnSpc>
                <a:spcPct val="79600"/>
              </a:lnSpc>
              <a:spcBef>
                <a:spcPts val="1575"/>
              </a:spcBef>
            </a:pPr>
            <a:r>
              <a:rPr dirty="0"/>
              <a:t>Why Community Spouse Planning is Critical</a:t>
            </a:r>
          </a:p>
        </p:txBody>
      </p:sp>
      <p:sp>
        <p:nvSpPr>
          <p:cNvPr id="3" name="object 3"/>
          <p:cNvSpPr txBox="1"/>
          <p:nvPr/>
        </p:nvSpPr>
        <p:spPr>
          <a:xfrm>
            <a:off x="1105297" y="1766167"/>
            <a:ext cx="9230936" cy="1069739"/>
          </a:xfrm>
          <a:prstGeom prst="rect">
            <a:avLst/>
          </a:prstGeom>
        </p:spPr>
        <p:txBody>
          <a:bodyPr vert="horz" wrap="square" lIns="0" tIns="119593" rIns="0" bIns="0" rtlCol="0">
            <a:spAutoFit/>
          </a:bodyPr>
          <a:lstStyle/>
          <a:p>
            <a:pPr marL="13513" marR="5405">
              <a:lnSpc>
                <a:spcPts val="3671"/>
              </a:lnSpc>
              <a:spcBef>
                <a:spcPts val="942"/>
              </a:spcBef>
            </a:pPr>
            <a:r>
              <a:rPr sz="3777" spc="-112" dirty="0">
                <a:latin typeface="Microsoft Sans Serif"/>
                <a:cs typeface="Microsoft Sans Serif"/>
              </a:rPr>
              <a:t>The</a:t>
            </a:r>
            <a:r>
              <a:rPr sz="3777" spc="-165" dirty="0">
                <a:latin typeface="Microsoft Sans Serif"/>
                <a:cs typeface="Microsoft Sans Serif"/>
              </a:rPr>
              <a:t> </a:t>
            </a:r>
            <a:r>
              <a:rPr sz="3777" spc="-160" dirty="0">
                <a:latin typeface="Microsoft Sans Serif"/>
                <a:cs typeface="Microsoft Sans Serif"/>
              </a:rPr>
              <a:t>Risk</a:t>
            </a:r>
            <a:r>
              <a:rPr sz="3777" spc="-165" dirty="0">
                <a:latin typeface="Microsoft Sans Serif"/>
                <a:cs typeface="Microsoft Sans Serif"/>
              </a:rPr>
              <a:t> </a:t>
            </a:r>
            <a:r>
              <a:rPr sz="3777" spc="90" dirty="0">
                <a:latin typeface="Microsoft Sans Serif"/>
                <a:cs typeface="Microsoft Sans Serif"/>
              </a:rPr>
              <a:t>of</a:t>
            </a:r>
            <a:r>
              <a:rPr sz="3777" spc="-170" dirty="0">
                <a:latin typeface="Microsoft Sans Serif"/>
                <a:cs typeface="Microsoft Sans Serif"/>
              </a:rPr>
              <a:t> </a:t>
            </a:r>
            <a:r>
              <a:rPr sz="3777" spc="-53" dirty="0">
                <a:latin typeface="Microsoft Sans Serif"/>
                <a:cs typeface="Microsoft Sans Serif"/>
              </a:rPr>
              <a:t>Assets</a:t>
            </a:r>
            <a:r>
              <a:rPr sz="3777" spc="-165" dirty="0">
                <a:latin typeface="Microsoft Sans Serif"/>
                <a:cs typeface="Microsoft Sans Serif"/>
              </a:rPr>
              <a:t> </a:t>
            </a:r>
            <a:r>
              <a:rPr sz="3777" spc="-80" dirty="0">
                <a:latin typeface="Microsoft Sans Serif"/>
                <a:cs typeface="Microsoft Sans Serif"/>
              </a:rPr>
              <a:t>Returning</a:t>
            </a:r>
            <a:r>
              <a:rPr sz="3777" spc="-165" dirty="0">
                <a:latin typeface="Microsoft Sans Serif"/>
                <a:cs typeface="Microsoft Sans Serif"/>
              </a:rPr>
              <a:t> </a:t>
            </a:r>
            <a:r>
              <a:rPr sz="3777" dirty="0">
                <a:latin typeface="Microsoft Sans Serif"/>
                <a:cs typeface="Microsoft Sans Serif"/>
              </a:rPr>
              <a:t>to</a:t>
            </a:r>
            <a:r>
              <a:rPr sz="3777" spc="-170" dirty="0">
                <a:latin typeface="Microsoft Sans Serif"/>
                <a:cs typeface="Microsoft Sans Serif"/>
              </a:rPr>
              <a:t> </a:t>
            </a:r>
            <a:r>
              <a:rPr sz="3777" dirty="0">
                <a:latin typeface="Microsoft Sans Serif"/>
                <a:cs typeface="Microsoft Sans Serif"/>
              </a:rPr>
              <a:t>the</a:t>
            </a:r>
            <a:r>
              <a:rPr sz="3777" spc="-165" dirty="0">
                <a:latin typeface="Microsoft Sans Serif"/>
                <a:cs typeface="Microsoft Sans Serif"/>
              </a:rPr>
              <a:t> </a:t>
            </a:r>
            <a:r>
              <a:rPr sz="3777" spc="-11" dirty="0">
                <a:latin typeface="Microsoft Sans Serif"/>
                <a:cs typeface="Microsoft Sans Serif"/>
              </a:rPr>
              <a:t>Medicaid Spouse</a:t>
            </a:r>
            <a:endParaRPr sz="3777" dirty="0">
              <a:latin typeface="Microsoft Sans Serif"/>
              <a:cs typeface="Microsoft Sans Serif"/>
            </a:endParaRPr>
          </a:p>
        </p:txBody>
      </p:sp>
      <p:sp>
        <p:nvSpPr>
          <p:cNvPr id="4" name="object 4"/>
          <p:cNvSpPr txBox="1"/>
          <p:nvPr/>
        </p:nvSpPr>
        <p:spPr>
          <a:xfrm>
            <a:off x="1105297" y="3104259"/>
            <a:ext cx="4414119" cy="2154885"/>
          </a:xfrm>
          <a:prstGeom prst="rect">
            <a:avLst/>
          </a:prstGeom>
        </p:spPr>
        <p:txBody>
          <a:bodyPr vert="horz" wrap="square" lIns="0" tIns="110808" rIns="0" bIns="0" rtlCol="0">
            <a:spAutoFit/>
          </a:bodyPr>
          <a:lstStyle/>
          <a:p>
            <a:pPr marL="13513" marR="316200">
              <a:lnSpc>
                <a:spcPct val="75500"/>
              </a:lnSpc>
              <a:spcBef>
                <a:spcPts val="871"/>
              </a:spcBef>
            </a:pPr>
            <a:r>
              <a:rPr sz="2979" b="1" spc="-112" dirty="0">
                <a:latin typeface="Microsoft Sans Serif"/>
                <a:cs typeface="Microsoft Sans Serif"/>
              </a:rPr>
              <a:t>What</a:t>
            </a:r>
            <a:r>
              <a:rPr sz="2979" b="1" spc="-149" dirty="0">
                <a:latin typeface="Microsoft Sans Serif"/>
                <a:cs typeface="Microsoft Sans Serif"/>
              </a:rPr>
              <a:t> </a:t>
            </a:r>
            <a:r>
              <a:rPr sz="2979" b="1" spc="-144" dirty="0">
                <a:latin typeface="Microsoft Sans Serif"/>
                <a:cs typeface="Microsoft Sans Serif"/>
              </a:rPr>
              <a:t>Happens</a:t>
            </a:r>
            <a:r>
              <a:rPr sz="2979" b="1" spc="-154" dirty="0">
                <a:latin typeface="Microsoft Sans Serif"/>
                <a:cs typeface="Microsoft Sans Serif"/>
              </a:rPr>
              <a:t> </a:t>
            </a:r>
            <a:r>
              <a:rPr sz="2979" b="1" spc="69" dirty="0">
                <a:latin typeface="Microsoft Sans Serif"/>
                <a:cs typeface="Microsoft Sans Serif"/>
              </a:rPr>
              <a:t>if</a:t>
            </a:r>
            <a:r>
              <a:rPr sz="2979" b="1" spc="-149" dirty="0">
                <a:latin typeface="Microsoft Sans Serif"/>
                <a:cs typeface="Microsoft Sans Serif"/>
              </a:rPr>
              <a:t> </a:t>
            </a:r>
            <a:r>
              <a:rPr sz="2979" b="1" spc="-27" dirty="0">
                <a:latin typeface="Microsoft Sans Serif"/>
                <a:cs typeface="Microsoft Sans Serif"/>
              </a:rPr>
              <a:t>the </a:t>
            </a:r>
            <a:r>
              <a:rPr sz="2979" b="1" spc="-101" dirty="0">
                <a:latin typeface="Microsoft Sans Serif"/>
                <a:cs typeface="Microsoft Sans Serif"/>
              </a:rPr>
              <a:t>Community</a:t>
            </a:r>
            <a:r>
              <a:rPr sz="2979" b="1" spc="-121" dirty="0">
                <a:latin typeface="Microsoft Sans Serif"/>
                <a:cs typeface="Microsoft Sans Serif"/>
              </a:rPr>
              <a:t> </a:t>
            </a:r>
            <a:r>
              <a:rPr sz="2979" b="1" spc="-149" dirty="0">
                <a:latin typeface="Microsoft Sans Serif"/>
                <a:cs typeface="Microsoft Sans Serif"/>
              </a:rPr>
              <a:t>Spouse</a:t>
            </a:r>
            <a:r>
              <a:rPr sz="2979" b="1" spc="-121" dirty="0">
                <a:latin typeface="Microsoft Sans Serif"/>
                <a:cs typeface="Microsoft Sans Serif"/>
              </a:rPr>
              <a:t> </a:t>
            </a:r>
            <a:r>
              <a:rPr sz="2979" b="1" spc="-149" dirty="0">
                <a:latin typeface="Microsoft Sans Serif"/>
                <a:cs typeface="Microsoft Sans Serif"/>
              </a:rPr>
              <a:t>Dies</a:t>
            </a:r>
            <a:r>
              <a:rPr sz="2979" b="1" spc="-121" dirty="0">
                <a:latin typeface="Microsoft Sans Serif"/>
                <a:cs typeface="Microsoft Sans Serif"/>
              </a:rPr>
              <a:t> </a:t>
            </a:r>
            <a:r>
              <a:rPr sz="2979" b="1" spc="-48" dirty="0">
                <a:latin typeface="Microsoft Sans Serif"/>
                <a:cs typeface="Microsoft Sans Serif"/>
              </a:rPr>
              <a:t>First?</a:t>
            </a:r>
            <a:endParaRPr sz="2979" b="1" dirty="0">
              <a:latin typeface="Microsoft Sans Serif"/>
              <a:cs typeface="Microsoft Sans Serif"/>
            </a:endParaRPr>
          </a:p>
          <a:p>
            <a:pPr marL="378358" marR="5405" indent="-364846">
              <a:lnSpc>
                <a:spcPct val="76800"/>
              </a:lnSpc>
              <a:spcBef>
                <a:spcPts val="681"/>
              </a:spcBef>
              <a:buFont typeface="Arial" panose="020B0604020202020204" pitchFamily="34" charset="0"/>
              <a:buChar char="•"/>
            </a:pPr>
            <a:r>
              <a:rPr sz="2554" spc="-176" dirty="0">
                <a:latin typeface="Microsoft Sans Serif"/>
                <a:cs typeface="Microsoft Sans Serif"/>
              </a:rPr>
              <a:t>Any</a:t>
            </a:r>
            <a:r>
              <a:rPr sz="2554" spc="-43" dirty="0">
                <a:latin typeface="Microsoft Sans Serif"/>
                <a:cs typeface="Microsoft Sans Serif"/>
              </a:rPr>
              <a:t> </a:t>
            </a:r>
            <a:r>
              <a:rPr sz="2554" spc="-154" dirty="0">
                <a:latin typeface="Microsoft Sans Serif"/>
                <a:cs typeface="Microsoft Sans Serif"/>
              </a:rPr>
              <a:t>remaining</a:t>
            </a:r>
            <a:r>
              <a:rPr sz="2554" spc="-37" dirty="0">
                <a:latin typeface="Microsoft Sans Serif"/>
                <a:cs typeface="Microsoft Sans Serif"/>
              </a:rPr>
              <a:t> </a:t>
            </a:r>
            <a:r>
              <a:rPr sz="2554" spc="-160" dirty="0">
                <a:latin typeface="Microsoft Sans Serif"/>
                <a:cs typeface="Microsoft Sans Serif"/>
              </a:rPr>
              <a:t>assets</a:t>
            </a:r>
            <a:r>
              <a:rPr sz="2554" spc="-43" dirty="0">
                <a:latin typeface="Microsoft Sans Serif"/>
                <a:cs typeface="Microsoft Sans Serif"/>
              </a:rPr>
              <a:t> </a:t>
            </a:r>
            <a:r>
              <a:rPr sz="2554" spc="-74" dirty="0">
                <a:latin typeface="Microsoft Sans Serif"/>
                <a:cs typeface="Microsoft Sans Serif"/>
              </a:rPr>
              <a:t>could</a:t>
            </a:r>
            <a:r>
              <a:rPr sz="2554" spc="-144" dirty="0">
                <a:latin typeface="Microsoft Sans Serif"/>
                <a:cs typeface="Microsoft Sans Serif"/>
              </a:rPr>
              <a:t> </a:t>
            </a:r>
            <a:r>
              <a:rPr sz="2554" spc="-27" dirty="0">
                <a:latin typeface="Microsoft Sans Serif"/>
                <a:cs typeface="Microsoft Sans Serif"/>
              </a:rPr>
              <a:t>go </a:t>
            </a:r>
            <a:r>
              <a:rPr sz="2554" spc="-37" dirty="0">
                <a:latin typeface="Microsoft Sans Serif"/>
                <a:cs typeface="Microsoft Sans Serif"/>
              </a:rPr>
              <a:t>to</a:t>
            </a:r>
            <a:r>
              <a:rPr sz="2554" spc="-154" dirty="0">
                <a:latin typeface="Microsoft Sans Serif"/>
                <a:cs typeface="Microsoft Sans Serif"/>
              </a:rPr>
              <a:t> </a:t>
            </a:r>
            <a:r>
              <a:rPr sz="2554" spc="-69" dirty="0">
                <a:latin typeface="Microsoft Sans Serif"/>
                <a:cs typeface="Microsoft Sans Serif"/>
              </a:rPr>
              <a:t>the</a:t>
            </a:r>
            <a:r>
              <a:rPr sz="2554" spc="-149" dirty="0">
                <a:latin typeface="Microsoft Sans Serif"/>
                <a:cs typeface="Microsoft Sans Serif"/>
              </a:rPr>
              <a:t> </a:t>
            </a:r>
            <a:r>
              <a:rPr sz="2554" spc="-90" dirty="0">
                <a:latin typeface="Microsoft Sans Serif"/>
                <a:cs typeface="Microsoft Sans Serif"/>
              </a:rPr>
              <a:t>Medicaid</a:t>
            </a:r>
            <a:r>
              <a:rPr sz="2554" spc="-149" dirty="0">
                <a:latin typeface="Microsoft Sans Serif"/>
                <a:cs typeface="Microsoft Sans Serif"/>
              </a:rPr>
              <a:t> </a:t>
            </a:r>
            <a:r>
              <a:rPr sz="2554" spc="-90" dirty="0">
                <a:latin typeface="Microsoft Sans Serif"/>
                <a:cs typeface="Microsoft Sans Serif"/>
              </a:rPr>
              <a:t>spouse</a:t>
            </a:r>
            <a:r>
              <a:rPr sz="2341" spc="-90" dirty="0">
                <a:latin typeface="Microsoft Sans Serif"/>
                <a:cs typeface="Microsoft Sans Serif"/>
              </a:rPr>
              <a:t>,</a:t>
            </a:r>
            <a:r>
              <a:rPr sz="2341" spc="11" dirty="0">
                <a:latin typeface="Microsoft Sans Serif"/>
                <a:cs typeface="Microsoft Sans Serif"/>
              </a:rPr>
              <a:t> </a:t>
            </a:r>
            <a:r>
              <a:rPr sz="2554" spc="-11" dirty="0">
                <a:latin typeface="Microsoft Sans Serif"/>
                <a:cs typeface="Microsoft Sans Serif"/>
              </a:rPr>
              <a:t>making </a:t>
            </a:r>
            <a:r>
              <a:rPr sz="2554" spc="-160" dirty="0">
                <a:latin typeface="Microsoft Sans Serif"/>
                <a:cs typeface="Microsoft Sans Serif"/>
              </a:rPr>
              <a:t>them</a:t>
            </a:r>
            <a:r>
              <a:rPr sz="2554" spc="-48" dirty="0">
                <a:latin typeface="Microsoft Sans Serif"/>
                <a:cs typeface="Microsoft Sans Serif"/>
              </a:rPr>
              <a:t> </a:t>
            </a:r>
            <a:r>
              <a:rPr sz="2554" spc="-11" dirty="0">
                <a:latin typeface="Microsoft Sans Serif"/>
                <a:cs typeface="Microsoft Sans Serif"/>
              </a:rPr>
              <a:t>ineligible</a:t>
            </a:r>
            <a:r>
              <a:rPr sz="2341" spc="-11" dirty="0">
                <a:latin typeface="Microsoft Sans Serif"/>
                <a:cs typeface="Microsoft Sans Serif"/>
              </a:rPr>
              <a:t>.</a:t>
            </a:r>
            <a:endParaRPr sz="2341" dirty="0">
              <a:latin typeface="Microsoft Sans Serif"/>
              <a:cs typeface="Microsoft Sans Serif"/>
            </a:endParaRPr>
          </a:p>
        </p:txBody>
      </p:sp>
      <p:sp>
        <p:nvSpPr>
          <p:cNvPr id="5" name="object 5"/>
          <p:cNvSpPr txBox="1"/>
          <p:nvPr/>
        </p:nvSpPr>
        <p:spPr>
          <a:xfrm>
            <a:off x="6219309" y="3386892"/>
            <a:ext cx="4476956" cy="2041142"/>
          </a:xfrm>
          <a:prstGeom prst="rect">
            <a:avLst/>
          </a:prstGeom>
        </p:spPr>
        <p:txBody>
          <a:bodyPr vert="horz" wrap="square" lIns="0" tIns="108782" rIns="0" bIns="0" rtlCol="0">
            <a:spAutoFit/>
          </a:bodyPr>
          <a:lstStyle/>
          <a:p>
            <a:pPr marL="378358" marR="5405" indent="-364846">
              <a:lnSpc>
                <a:spcPct val="76800"/>
              </a:lnSpc>
              <a:spcBef>
                <a:spcPts val="857"/>
              </a:spcBef>
              <a:buFont typeface="Arial" panose="020B0604020202020204" pitchFamily="34" charset="0"/>
              <a:buChar char="•"/>
            </a:pPr>
            <a:r>
              <a:rPr lang="en-US" sz="2554" spc="-229" dirty="0">
                <a:latin typeface="Microsoft Sans Serif"/>
                <a:cs typeface="Microsoft Sans Serif"/>
              </a:rPr>
              <a:t>Even</a:t>
            </a:r>
            <a:r>
              <a:rPr lang="en-US" sz="2554" spc="-27" dirty="0">
                <a:latin typeface="Microsoft Sans Serif"/>
                <a:cs typeface="Microsoft Sans Serif"/>
              </a:rPr>
              <a:t> </a:t>
            </a:r>
            <a:r>
              <a:rPr lang="en-US" sz="2554" spc="-37" dirty="0">
                <a:latin typeface="Microsoft Sans Serif"/>
                <a:cs typeface="Microsoft Sans Serif"/>
              </a:rPr>
              <a:t>non</a:t>
            </a:r>
            <a:r>
              <a:rPr lang="en-US" sz="2341" spc="-37" dirty="0">
                <a:latin typeface="Microsoft Sans Serif"/>
                <a:cs typeface="Microsoft Sans Serif"/>
              </a:rPr>
              <a:t>-</a:t>
            </a:r>
            <a:r>
              <a:rPr lang="en-US" sz="2554" spc="-85" dirty="0">
                <a:latin typeface="Microsoft Sans Serif"/>
                <a:cs typeface="Microsoft Sans Serif"/>
              </a:rPr>
              <a:t>countable</a:t>
            </a:r>
            <a:r>
              <a:rPr lang="en-US" sz="2554" spc="-138" dirty="0">
                <a:latin typeface="Microsoft Sans Serif"/>
                <a:cs typeface="Microsoft Sans Serif"/>
              </a:rPr>
              <a:t> </a:t>
            </a:r>
            <a:r>
              <a:rPr lang="en-US" sz="2554" spc="-69" dirty="0">
                <a:latin typeface="Microsoft Sans Serif"/>
                <a:cs typeface="Microsoft Sans Serif"/>
              </a:rPr>
              <a:t>assets </a:t>
            </a:r>
            <a:r>
              <a:rPr lang="en-US" sz="2554" spc="-117" dirty="0">
                <a:latin typeface="Microsoft Sans Serif"/>
                <a:cs typeface="Microsoft Sans Serif"/>
              </a:rPr>
              <a:t>could</a:t>
            </a:r>
            <a:r>
              <a:rPr lang="en-US" sz="2554" spc="-43" dirty="0">
                <a:latin typeface="Microsoft Sans Serif"/>
                <a:cs typeface="Microsoft Sans Serif"/>
              </a:rPr>
              <a:t> </a:t>
            </a:r>
            <a:r>
              <a:rPr lang="en-US" sz="2554" spc="-165" dirty="0">
                <a:latin typeface="Microsoft Sans Serif"/>
                <a:cs typeface="Microsoft Sans Serif"/>
              </a:rPr>
              <a:t>cause</a:t>
            </a:r>
            <a:r>
              <a:rPr lang="en-US" sz="2554" spc="-37" dirty="0">
                <a:latin typeface="Microsoft Sans Serif"/>
                <a:cs typeface="Microsoft Sans Serif"/>
              </a:rPr>
              <a:t> disqualification</a:t>
            </a:r>
            <a:r>
              <a:rPr lang="en-US" sz="2341" spc="-37" dirty="0">
                <a:latin typeface="Microsoft Sans Serif"/>
                <a:cs typeface="Microsoft Sans Serif"/>
              </a:rPr>
              <a:t>.</a:t>
            </a:r>
            <a:endParaRPr lang="en-US" sz="2341" dirty="0">
              <a:latin typeface="Microsoft Sans Serif"/>
              <a:cs typeface="Microsoft Sans Serif"/>
            </a:endParaRPr>
          </a:p>
          <a:p>
            <a:pPr marL="378358" marR="5405" indent="-364846">
              <a:lnSpc>
                <a:spcPct val="76800"/>
              </a:lnSpc>
              <a:spcBef>
                <a:spcPts val="857"/>
              </a:spcBef>
              <a:buFont typeface="Arial" panose="020B0604020202020204" pitchFamily="34" charset="0"/>
              <a:buChar char="•"/>
            </a:pPr>
            <a:r>
              <a:rPr sz="2554" dirty="0">
                <a:latin typeface="Microsoft Sans Serif"/>
                <a:cs typeface="Microsoft Sans Serif"/>
              </a:rPr>
              <a:t>If</a:t>
            </a:r>
            <a:r>
              <a:rPr sz="2554" spc="-59" dirty="0">
                <a:latin typeface="Microsoft Sans Serif"/>
                <a:cs typeface="Microsoft Sans Serif"/>
              </a:rPr>
              <a:t> </a:t>
            </a:r>
            <a:r>
              <a:rPr sz="2554" spc="-160" dirty="0">
                <a:latin typeface="Microsoft Sans Serif"/>
                <a:cs typeface="Microsoft Sans Serif"/>
              </a:rPr>
              <a:t>no</a:t>
            </a:r>
            <a:r>
              <a:rPr sz="2554" spc="-64" dirty="0">
                <a:latin typeface="Microsoft Sans Serif"/>
                <a:cs typeface="Microsoft Sans Serif"/>
              </a:rPr>
              <a:t> </a:t>
            </a:r>
            <a:r>
              <a:rPr sz="2554" spc="-121" dirty="0">
                <a:latin typeface="Microsoft Sans Serif"/>
                <a:cs typeface="Microsoft Sans Serif"/>
              </a:rPr>
              <a:t>proper</a:t>
            </a:r>
            <a:r>
              <a:rPr sz="2554" spc="-59" dirty="0">
                <a:latin typeface="Microsoft Sans Serif"/>
                <a:cs typeface="Microsoft Sans Serif"/>
              </a:rPr>
              <a:t> </a:t>
            </a:r>
            <a:r>
              <a:rPr sz="2554" spc="-138" dirty="0">
                <a:latin typeface="Microsoft Sans Serif"/>
                <a:cs typeface="Microsoft Sans Serif"/>
              </a:rPr>
              <a:t>estate</a:t>
            </a:r>
            <a:r>
              <a:rPr sz="2554" spc="-64" dirty="0">
                <a:latin typeface="Microsoft Sans Serif"/>
                <a:cs typeface="Microsoft Sans Serif"/>
              </a:rPr>
              <a:t> </a:t>
            </a:r>
            <a:r>
              <a:rPr sz="2554" spc="-149" dirty="0">
                <a:latin typeface="Microsoft Sans Serif"/>
                <a:cs typeface="Microsoft Sans Serif"/>
              </a:rPr>
              <a:t>plan</a:t>
            </a:r>
            <a:r>
              <a:rPr sz="2554" spc="-64" dirty="0">
                <a:latin typeface="Microsoft Sans Serif"/>
                <a:cs typeface="Microsoft Sans Serif"/>
              </a:rPr>
              <a:t> </a:t>
            </a:r>
            <a:r>
              <a:rPr sz="2554" spc="-11" dirty="0">
                <a:latin typeface="Microsoft Sans Serif"/>
                <a:cs typeface="Microsoft Sans Serif"/>
              </a:rPr>
              <a:t>exists</a:t>
            </a:r>
            <a:r>
              <a:rPr sz="2341" spc="-11" dirty="0">
                <a:latin typeface="Microsoft Sans Serif"/>
                <a:cs typeface="Microsoft Sans Serif"/>
              </a:rPr>
              <a:t>, </a:t>
            </a:r>
            <a:r>
              <a:rPr sz="2554" spc="-90" dirty="0">
                <a:latin typeface="Microsoft Sans Serif"/>
                <a:cs typeface="Microsoft Sans Serif"/>
              </a:rPr>
              <a:t>Medicaid</a:t>
            </a:r>
            <a:r>
              <a:rPr sz="2554" spc="-133" dirty="0">
                <a:latin typeface="Microsoft Sans Serif"/>
                <a:cs typeface="Microsoft Sans Serif"/>
              </a:rPr>
              <a:t> </a:t>
            </a:r>
            <a:r>
              <a:rPr sz="2554" spc="-11" dirty="0">
                <a:latin typeface="Microsoft Sans Serif"/>
                <a:cs typeface="Microsoft Sans Serif"/>
              </a:rPr>
              <a:t>will</a:t>
            </a:r>
            <a:r>
              <a:rPr sz="2554" spc="-133" dirty="0">
                <a:latin typeface="Microsoft Sans Serif"/>
                <a:cs typeface="Microsoft Sans Serif"/>
              </a:rPr>
              <a:t> </a:t>
            </a:r>
            <a:r>
              <a:rPr sz="2554" spc="-80" dirty="0">
                <a:latin typeface="Microsoft Sans Serif"/>
                <a:cs typeface="Microsoft Sans Serif"/>
              </a:rPr>
              <a:t>enforce</a:t>
            </a:r>
            <a:r>
              <a:rPr sz="2554" spc="-133" dirty="0">
                <a:latin typeface="Microsoft Sans Serif"/>
                <a:cs typeface="Microsoft Sans Serif"/>
              </a:rPr>
              <a:t> </a:t>
            </a:r>
            <a:r>
              <a:rPr sz="2554" spc="-69" dirty="0">
                <a:latin typeface="Microsoft Sans Serif"/>
                <a:cs typeface="Microsoft Sans Serif"/>
              </a:rPr>
              <a:t>the</a:t>
            </a:r>
            <a:r>
              <a:rPr sz="2554" spc="-128" dirty="0">
                <a:latin typeface="Microsoft Sans Serif"/>
                <a:cs typeface="Microsoft Sans Serif"/>
              </a:rPr>
              <a:t> </a:t>
            </a:r>
            <a:r>
              <a:rPr sz="2554" spc="-48" dirty="0">
                <a:latin typeface="Microsoft Sans Serif"/>
                <a:cs typeface="Microsoft Sans Serif"/>
              </a:rPr>
              <a:t>elective </a:t>
            </a:r>
            <a:r>
              <a:rPr sz="2554" spc="-121" dirty="0">
                <a:latin typeface="Microsoft Sans Serif"/>
                <a:cs typeface="Microsoft Sans Serif"/>
              </a:rPr>
              <a:t>share</a:t>
            </a:r>
            <a:r>
              <a:rPr sz="2554" spc="-64" dirty="0">
                <a:latin typeface="Microsoft Sans Serif"/>
                <a:cs typeface="Microsoft Sans Serif"/>
              </a:rPr>
              <a:t> </a:t>
            </a:r>
            <a:r>
              <a:rPr sz="2341" spc="-69" dirty="0">
                <a:latin typeface="Microsoft Sans Serif"/>
                <a:cs typeface="Microsoft Sans Serif"/>
              </a:rPr>
              <a:t>(</a:t>
            </a:r>
            <a:r>
              <a:rPr sz="2554" spc="-69" dirty="0">
                <a:latin typeface="Microsoft Sans Serif"/>
                <a:cs typeface="Microsoft Sans Serif"/>
              </a:rPr>
              <a:t>in</a:t>
            </a:r>
            <a:r>
              <a:rPr sz="2554" spc="-59" dirty="0">
                <a:latin typeface="Microsoft Sans Serif"/>
                <a:cs typeface="Microsoft Sans Serif"/>
              </a:rPr>
              <a:t> </a:t>
            </a:r>
            <a:r>
              <a:rPr sz="2554" spc="-192" dirty="0">
                <a:latin typeface="Microsoft Sans Serif"/>
                <a:cs typeface="Microsoft Sans Serif"/>
              </a:rPr>
              <a:t>some</a:t>
            </a:r>
            <a:r>
              <a:rPr sz="2554" spc="-59" dirty="0">
                <a:latin typeface="Microsoft Sans Serif"/>
                <a:cs typeface="Microsoft Sans Serif"/>
              </a:rPr>
              <a:t> </a:t>
            </a:r>
            <a:r>
              <a:rPr sz="2554" spc="-11" dirty="0">
                <a:latin typeface="Microsoft Sans Serif"/>
                <a:cs typeface="Microsoft Sans Serif"/>
              </a:rPr>
              <a:t>states</a:t>
            </a:r>
            <a:r>
              <a:rPr sz="2341" spc="-11" dirty="0">
                <a:latin typeface="Microsoft Sans Serif"/>
                <a:cs typeface="Microsoft Sans Serif"/>
              </a:rPr>
              <a:t>).</a:t>
            </a:r>
            <a:endParaRPr sz="2341"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3114" y="970009"/>
            <a:ext cx="5233989" cy="4425316"/>
          </a:xfrm>
          <a:prstGeom prst="rect">
            <a:avLst/>
          </a:prstGeom>
        </p:spPr>
        <p:txBody>
          <a:bodyPr vert="horz" wrap="square" lIns="0" tIns="127700" rIns="0" bIns="0" rtlCol="0" anchor="ctr">
            <a:spAutoFit/>
          </a:bodyPr>
          <a:lstStyle/>
          <a:p>
            <a:pPr marL="13513" marR="798606">
              <a:lnSpc>
                <a:spcPct val="77100"/>
              </a:lnSpc>
              <a:spcBef>
                <a:spcPts val="1004"/>
              </a:spcBef>
            </a:pPr>
            <a:r>
              <a:rPr sz="3600" b="1" spc="-176" dirty="0"/>
              <a:t>How</a:t>
            </a:r>
            <a:r>
              <a:rPr sz="3600" b="1" spc="-202" dirty="0"/>
              <a:t> </a:t>
            </a:r>
            <a:r>
              <a:rPr sz="3600" b="1" spc="-53" dirty="0"/>
              <a:t>to</a:t>
            </a:r>
            <a:r>
              <a:rPr sz="3600" b="1" spc="-207" dirty="0"/>
              <a:t> </a:t>
            </a:r>
            <a:r>
              <a:rPr sz="3600" b="1" spc="-128" dirty="0"/>
              <a:t>Prevent </a:t>
            </a:r>
            <a:r>
              <a:rPr sz="3600" b="1" spc="-11" dirty="0"/>
              <a:t>This:</a:t>
            </a:r>
            <a:br>
              <a:rPr lang="en-US" sz="3600" b="1" dirty="0">
                <a:latin typeface="Segoe UI Symbol"/>
              </a:rPr>
            </a:br>
            <a:br>
              <a:rPr lang="en-US" sz="3600" b="1" dirty="0">
                <a:latin typeface="Segoe UI Symbol"/>
              </a:rPr>
            </a:br>
            <a:r>
              <a:rPr sz="3192" spc="766" dirty="0">
                <a:latin typeface="Segoe UI Symbol"/>
                <a:cs typeface="Segoe UI Symbol"/>
              </a:rPr>
              <a:t>✔</a:t>
            </a:r>
            <a:r>
              <a:rPr sz="3192" spc="-112" dirty="0">
                <a:latin typeface="Segoe UI Symbol"/>
                <a:cs typeface="Segoe UI Symbol"/>
              </a:rPr>
              <a:t> </a:t>
            </a:r>
            <a:r>
              <a:rPr sz="3192" spc="-217" dirty="0"/>
              <a:t>Use</a:t>
            </a:r>
            <a:r>
              <a:rPr sz="3192" spc="-207" dirty="0"/>
              <a:t> </a:t>
            </a:r>
            <a:r>
              <a:rPr sz="3192" spc="-239" dirty="0"/>
              <a:t>a</a:t>
            </a:r>
            <a:r>
              <a:rPr sz="3192" spc="-207" dirty="0"/>
              <a:t> </a:t>
            </a:r>
            <a:r>
              <a:rPr sz="3192" spc="-106" dirty="0"/>
              <a:t>Testamentary</a:t>
            </a:r>
            <a:endParaRPr sz="3192" dirty="0">
              <a:latin typeface="Segoe UI Symbol"/>
              <a:cs typeface="Segoe UI Symbol"/>
            </a:endParaRPr>
          </a:p>
          <a:p>
            <a:pPr marL="13513">
              <a:lnSpc>
                <a:spcPts val="3389"/>
              </a:lnSpc>
              <a:spcBef>
                <a:spcPts val="128"/>
              </a:spcBef>
            </a:pPr>
            <a:r>
              <a:rPr sz="3192" spc="-138" dirty="0"/>
              <a:t>Supplemental</a:t>
            </a:r>
            <a:r>
              <a:rPr sz="3192" spc="-144" dirty="0"/>
              <a:t> </a:t>
            </a:r>
            <a:r>
              <a:rPr sz="3192" spc="-138" dirty="0"/>
              <a:t>Needs </a:t>
            </a:r>
            <a:r>
              <a:rPr sz="3192" dirty="0"/>
              <a:t>Trust</a:t>
            </a:r>
            <a:r>
              <a:rPr sz="2926" spc="553" dirty="0"/>
              <a:t> </a:t>
            </a:r>
            <a:r>
              <a:rPr sz="3192" spc="-287" dirty="0"/>
              <a:t>SNT</a:t>
            </a:r>
            <a:r>
              <a:rPr sz="2926" spc="96" dirty="0"/>
              <a:t> </a:t>
            </a:r>
            <a:r>
              <a:rPr sz="2926" spc="16" dirty="0"/>
              <a:t>.</a:t>
            </a:r>
            <a:br>
              <a:rPr lang="en-US" sz="2926" spc="16" dirty="0"/>
            </a:br>
            <a:r>
              <a:rPr lang="en-US" sz="2800" spc="766" dirty="0">
                <a:latin typeface="Segoe UI Symbol"/>
                <a:cs typeface="Segoe UI Symbol"/>
              </a:rPr>
              <a:t>✔</a:t>
            </a:r>
            <a:r>
              <a:rPr lang="en-US" sz="2800" spc="-96" dirty="0">
                <a:latin typeface="Segoe UI Symbol"/>
                <a:cs typeface="Segoe UI Symbol"/>
              </a:rPr>
              <a:t> </a:t>
            </a:r>
            <a:r>
              <a:rPr lang="en-US" sz="2800" spc="-186" dirty="0">
                <a:latin typeface="Microsoft Sans Serif"/>
                <a:cs typeface="Microsoft Sans Serif"/>
              </a:rPr>
              <a:t>Ensure</a:t>
            </a:r>
            <a:r>
              <a:rPr lang="en-US" sz="2800" spc="-197" dirty="0">
                <a:latin typeface="Microsoft Sans Serif"/>
                <a:cs typeface="Microsoft Sans Serif"/>
              </a:rPr>
              <a:t> </a:t>
            </a:r>
            <a:r>
              <a:rPr lang="en-US" sz="2800" spc="-11" dirty="0">
                <a:latin typeface="Microsoft Sans Serif"/>
                <a:cs typeface="Microsoft Sans Serif"/>
              </a:rPr>
              <a:t>assets</a:t>
            </a:r>
            <a:br>
              <a:rPr lang="en-US" sz="2800" dirty="0">
                <a:latin typeface="Microsoft Sans Serif"/>
                <a:cs typeface="Microsoft Sans Serif"/>
              </a:rPr>
            </a:br>
            <a:r>
              <a:rPr lang="en-US" sz="2800" spc="-112" dirty="0">
                <a:latin typeface="Microsoft Sans Serif"/>
                <a:cs typeface="Microsoft Sans Serif"/>
              </a:rPr>
              <a:t>bypass</a:t>
            </a:r>
            <a:r>
              <a:rPr lang="en-US" sz="2800" spc="-192" dirty="0">
                <a:latin typeface="Microsoft Sans Serif"/>
                <a:cs typeface="Microsoft Sans Serif"/>
              </a:rPr>
              <a:t> </a:t>
            </a:r>
            <a:r>
              <a:rPr lang="en-US" sz="2800" spc="-74" dirty="0">
                <a:latin typeface="Microsoft Sans Serif"/>
                <a:cs typeface="Microsoft Sans Serif"/>
              </a:rPr>
              <a:t>the</a:t>
            </a:r>
            <a:r>
              <a:rPr lang="en-US" sz="2800" spc="-186" dirty="0">
                <a:latin typeface="Microsoft Sans Serif"/>
                <a:cs typeface="Microsoft Sans Serif"/>
              </a:rPr>
              <a:t> </a:t>
            </a:r>
            <a:r>
              <a:rPr lang="en-US" sz="2800" spc="-90" dirty="0">
                <a:latin typeface="Microsoft Sans Serif"/>
                <a:cs typeface="Microsoft Sans Serif"/>
              </a:rPr>
              <a:t>Medicaid </a:t>
            </a:r>
            <a:r>
              <a:rPr lang="en-US" sz="2800" spc="-11" dirty="0">
                <a:latin typeface="Microsoft Sans Serif"/>
                <a:cs typeface="Microsoft Sans Serif"/>
              </a:rPr>
              <a:t>spouse.</a:t>
            </a:r>
            <a:br>
              <a:rPr lang="en-US" sz="2800" dirty="0">
                <a:latin typeface="Microsoft Sans Serif"/>
                <a:cs typeface="Microsoft Sans Serif"/>
              </a:rPr>
            </a:br>
            <a:r>
              <a:rPr lang="en-US" sz="2800" spc="766" dirty="0">
                <a:latin typeface="Segoe UI Symbol"/>
                <a:cs typeface="Segoe UI Symbol"/>
              </a:rPr>
              <a:t>✔</a:t>
            </a:r>
            <a:r>
              <a:rPr lang="en-US" sz="2800" spc="-121" dirty="0">
                <a:latin typeface="Segoe UI Symbol"/>
                <a:cs typeface="Segoe UI Symbol"/>
              </a:rPr>
              <a:t> </a:t>
            </a:r>
            <a:r>
              <a:rPr lang="en-US" sz="2800" spc="-11" dirty="0">
                <a:latin typeface="Microsoft Sans Serif"/>
                <a:cs typeface="Microsoft Sans Serif"/>
              </a:rPr>
              <a:t>Consider</a:t>
            </a:r>
            <a:br>
              <a:rPr lang="en-US" sz="2800" dirty="0">
                <a:latin typeface="Microsoft Sans Serif"/>
                <a:cs typeface="Microsoft Sans Serif"/>
              </a:rPr>
            </a:br>
            <a:r>
              <a:rPr lang="en-US" sz="2800" spc="-11" dirty="0">
                <a:latin typeface="Microsoft Sans Serif"/>
                <a:cs typeface="Microsoft Sans Serif"/>
              </a:rPr>
              <a:t>Beneficiary</a:t>
            </a:r>
            <a:r>
              <a:rPr lang="en-US" sz="2800" dirty="0">
                <a:latin typeface="Microsoft Sans Serif"/>
                <a:cs typeface="Microsoft Sans Serif"/>
              </a:rPr>
              <a:t> </a:t>
            </a:r>
            <a:r>
              <a:rPr lang="en-US" sz="2800" spc="-101" dirty="0">
                <a:latin typeface="Microsoft Sans Serif"/>
                <a:cs typeface="Microsoft Sans Serif"/>
              </a:rPr>
              <a:t>designations</a:t>
            </a:r>
            <a:r>
              <a:rPr lang="en-US" sz="2800" spc="-133" dirty="0">
                <a:latin typeface="Microsoft Sans Serif"/>
                <a:cs typeface="Microsoft Sans Serif"/>
              </a:rPr>
              <a:t> </a:t>
            </a:r>
            <a:r>
              <a:rPr lang="en-US" sz="2800" spc="-27" dirty="0">
                <a:latin typeface="Microsoft Sans Serif"/>
                <a:cs typeface="Microsoft Sans Serif"/>
              </a:rPr>
              <a:t>to </a:t>
            </a:r>
            <a:r>
              <a:rPr lang="en-US" sz="2800" spc="-85" dirty="0">
                <a:latin typeface="Microsoft Sans Serif"/>
                <a:cs typeface="Microsoft Sans Serif"/>
              </a:rPr>
              <a:t>children</a:t>
            </a:r>
            <a:r>
              <a:rPr lang="en-US" sz="2800" spc="-181" dirty="0">
                <a:latin typeface="Microsoft Sans Serif"/>
                <a:cs typeface="Microsoft Sans Serif"/>
              </a:rPr>
              <a:t> </a:t>
            </a:r>
            <a:r>
              <a:rPr lang="en-US" sz="2800" spc="-69" dirty="0">
                <a:latin typeface="Microsoft Sans Serif"/>
                <a:cs typeface="Microsoft Sans Serif"/>
              </a:rPr>
              <a:t>or</a:t>
            </a:r>
            <a:r>
              <a:rPr lang="en-US" sz="2800" spc="-176" dirty="0">
                <a:latin typeface="Microsoft Sans Serif"/>
                <a:cs typeface="Microsoft Sans Serif"/>
              </a:rPr>
              <a:t> </a:t>
            </a:r>
            <a:r>
              <a:rPr lang="en-US" sz="2800" spc="-74" dirty="0">
                <a:latin typeface="Microsoft Sans Serif"/>
                <a:cs typeface="Microsoft Sans Serif"/>
              </a:rPr>
              <a:t>other</a:t>
            </a:r>
            <a:r>
              <a:rPr lang="en-US" sz="2800" spc="-176" dirty="0">
                <a:latin typeface="Microsoft Sans Serif"/>
                <a:cs typeface="Microsoft Sans Serif"/>
              </a:rPr>
              <a:t> </a:t>
            </a:r>
            <a:r>
              <a:rPr lang="en-US" sz="2800" spc="-27" dirty="0">
                <a:latin typeface="Microsoft Sans Serif"/>
                <a:cs typeface="Microsoft Sans Serif"/>
              </a:rPr>
              <a:t>heirs.</a:t>
            </a:r>
            <a:br>
              <a:rPr lang="en-US" sz="2800" dirty="0">
                <a:latin typeface="Microsoft Sans Serif"/>
                <a:cs typeface="Microsoft Sans Serif"/>
              </a:rPr>
            </a:br>
            <a:endParaRPr sz="2926" dirty="0"/>
          </a:p>
        </p:txBody>
      </p:sp>
      <p:pic>
        <p:nvPicPr>
          <p:cNvPr id="4" name="object 4"/>
          <p:cNvPicPr/>
          <p:nvPr/>
        </p:nvPicPr>
        <p:blipFill>
          <a:blip r:embed="rId2" cstate="print"/>
          <a:stretch>
            <a:fillRect/>
          </a:stretch>
        </p:blipFill>
        <p:spPr>
          <a:xfrm>
            <a:off x="6096000" y="0"/>
            <a:ext cx="5472886" cy="6841107"/>
          </a:xfrm>
          <a:prstGeom prst="rect">
            <a:avLst/>
          </a:prstGeom>
        </p:spPr>
      </p:pic>
      <p:sp>
        <p:nvSpPr>
          <p:cNvPr id="5" name="object 5"/>
          <p:cNvSpPr txBox="1"/>
          <p:nvPr/>
        </p:nvSpPr>
        <p:spPr>
          <a:xfrm>
            <a:off x="3287570" y="6283182"/>
            <a:ext cx="261482" cy="229872"/>
          </a:xfrm>
          <a:prstGeom prst="rect">
            <a:avLst/>
          </a:prstGeom>
        </p:spPr>
        <p:txBody>
          <a:bodyPr vert="horz" wrap="square" lIns="0" tIns="16892" rIns="0" bIns="0" rtlCol="0">
            <a:spAutoFit/>
          </a:bodyPr>
          <a:lstStyle/>
          <a:p>
            <a:pPr marL="13513">
              <a:spcBef>
                <a:spcPts val="133"/>
              </a:spcBef>
            </a:pPr>
            <a:r>
              <a:rPr sz="1383" spc="-138" dirty="0">
                <a:latin typeface="Microsoft Sans Serif"/>
                <a:cs typeface="Microsoft Sans Serif"/>
              </a:rPr>
              <a:t>181</a:t>
            </a:r>
            <a:endParaRPr sz="1383">
              <a:latin typeface="Microsoft Sans Serif"/>
              <a:cs typeface="Microsoft Sans Serif"/>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75</a:t>
            </a:fld>
            <a:endParaRPr spc="-27" dirty="0"/>
          </a:p>
        </p:txBody>
      </p:sp>
      <p:sp>
        <p:nvSpPr>
          <p:cNvPr id="2" name="object 2"/>
          <p:cNvSpPr txBox="1">
            <a:spLocks noGrp="1"/>
          </p:cNvSpPr>
          <p:nvPr>
            <p:ph type="title"/>
          </p:nvPr>
        </p:nvSpPr>
        <p:spPr>
          <a:xfrm>
            <a:off x="771807" y="440107"/>
            <a:ext cx="8756619" cy="1357925"/>
          </a:xfrm>
          <a:prstGeom prst="rect">
            <a:avLst/>
          </a:prstGeom>
        </p:spPr>
        <p:txBody>
          <a:bodyPr vert="horz" wrap="square" lIns="0" tIns="167565" rIns="0" bIns="0" rtlCol="0" anchor="ctr">
            <a:spAutoFit/>
          </a:bodyPr>
          <a:lstStyle/>
          <a:p>
            <a:pPr marL="13513" marR="5405">
              <a:lnSpc>
                <a:spcPct val="79200"/>
              </a:lnSpc>
              <a:spcBef>
                <a:spcPts val="1319"/>
              </a:spcBef>
            </a:pPr>
            <a:r>
              <a:rPr sz="4788" spc="-53" dirty="0"/>
              <a:t>Using</a:t>
            </a:r>
            <a:r>
              <a:rPr sz="4788" spc="-426" dirty="0"/>
              <a:t> </a:t>
            </a:r>
            <a:r>
              <a:rPr sz="4788" spc="-186" dirty="0"/>
              <a:t>a</a:t>
            </a:r>
            <a:r>
              <a:rPr sz="4788" spc="-420" dirty="0"/>
              <a:t> </a:t>
            </a:r>
            <a:r>
              <a:rPr sz="4788" spc="-11" dirty="0"/>
              <a:t>Testamentary </a:t>
            </a:r>
            <a:r>
              <a:rPr sz="4788" spc="-27" dirty="0"/>
              <a:t>Supplemental</a:t>
            </a:r>
            <a:r>
              <a:rPr sz="4788" spc="-415" dirty="0"/>
              <a:t> </a:t>
            </a:r>
            <a:r>
              <a:rPr sz="4788" spc="-101" dirty="0"/>
              <a:t>Needs</a:t>
            </a:r>
            <a:r>
              <a:rPr sz="4788" spc="-410" dirty="0"/>
              <a:t> </a:t>
            </a:r>
            <a:r>
              <a:rPr sz="4788" spc="59" dirty="0"/>
              <a:t>Trust</a:t>
            </a:r>
            <a:r>
              <a:rPr sz="4575" spc="53" dirty="0"/>
              <a:t>  </a:t>
            </a:r>
            <a:r>
              <a:rPr lang="en-US" sz="4575" spc="53" dirty="0"/>
              <a:t>(</a:t>
            </a:r>
            <a:r>
              <a:rPr sz="4788" spc="-27" dirty="0"/>
              <a:t>SNT</a:t>
            </a:r>
            <a:r>
              <a:rPr sz="4575" spc="-27" dirty="0"/>
              <a:t> </a:t>
            </a:r>
            <a:r>
              <a:rPr lang="en-US" sz="4575" spc="-27" dirty="0"/>
              <a:t>)</a:t>
            </a:r>
            <a:endParaRPr sz="4575" dirty="0"/>
          </a:p>
        </p:txBody>
      </p:sp>
      <p:sp>
        <p:nvSpPr>
          <p:cNvPr id="3" name="object 3"/>
          <p:cNvSpPr txBox="1"/>
          <p:nvPr/>
        </p:nvSpPr>
        <p:spPr>
          <a:xfrm>
            <a:off x="994088" y="1798032"/>
            <a:ext cx="8885576" cy="1069739"/>
          </a:xfrm>
          <a:prstGeom prst="rect">
            <a:avLst/>
          </a:prstGeom>
        </p:spPr>
        <p:txBody>
          <a:bodyPr vert="horz" wrap="square" lIns="0" tIns="119593" rIns="0" bIns="0" rtlCol="0">
            <a:spAutoFit/>
          </a:bodyPr>
          <a:lstStyle/>
          <a:p>
            <a:pPr marL="13513" marR="5405">
              <a:lnSpc>
                <a:spcPts val="3671"/>
              </a:lnSpc>
              <a:spcBef>
                <a:spcPts val="942"/>
              </a:spcBef>
            </a:pPr>
            <a:r>
              <a:rPr sz="3777" spc="-112" dirty="0">
                <a:latin typeface="Microsoft Sans Serif"/>
                <a:cs typeface="Microsoft Sans Serif"/>
              </a:rPr>
              <a:t>The</a:t>
            </a:r>
            <a:r>
              <a:rPr sz="3777" spc="-165" dirty="0">
                <a:latin typeface="Microsoft Sans Serif"/>
                <a:cs typeface="Microsoft Sans Serif"/>
              </a:rPr>
              <a:t> </a:t>
            </a:r>
            <a:r>
              <a:rPr sz="3777" spc="-106" dirty="0">
                <a:latin typeface="Microsoft Sans Serif"/>
                <a:cs typeface="Microsoft Sans Serif"/>
              </a:rPr>
              <a:t>Best</a:t>
            </a:r>
            <a:r>
              <a:rPr sz="3777" spc="-165" dirty="0">
                <a:latin typeface="Microsoft Sans Serif"/>
                <a:cs typeface="Microsoft Sans Serif"/>
              </a:rPr>
              <a:t> </a:t>
            </a:r>
            <a:r>
              <a:rPr sz="3777" spc="-186" dirty="0">
                <a:latin typeface="Microsoft Sans Serif"/>
                <a:cs typeface="Microsoft Sans Serif"/>
              </a:rPr>
              <a:t>Way</a:t>
            </a:r>
            <a:r>
              <a:rPr sz="3777" spc="-165" dirty="0">
                <a:latin typeface="Microsoft Sans Serif"/>
                <a:cs typeface="Microsoft Sans Serif"/>
              </a:rPr>
              <a:t> </a:t>
            </a:r>
            <a:r>
              <a:rPr sz="3777" dirty="0">
                <a:latin typeface="Microsoft Sans Serif"/>
                <a:cs typeface="Microsoft Sans Serif"/>
              </a:rPr>
              <a:t>to</a:t>
            </a:r>
            <a:r>
              <a:rPr sz="3777" spc="-170" dirty="0">
                <a:latin typeface="Microsoft Sans Serif"/>
                <a:cs typeface="Microsoft Sans Serif"/>
              </a:rPr>
              <a:t> </a:t>
            </a:r>
            <a:r>
              <a:rPr sz="3777" spc="-43" dirty="0">
                <a:latin typeface="Microsoft Sans Serif"/>
                <a:cs typeface="Microsoft Sans Serif"/>
              </a:rPr>
              <a:t>Protect</a:t>
            </a:r>
            <a:r>
              <a:rPr sz="3777" spc="-165" dirty="0">
                <a:latin typeface="Microsoft Sans Serif"/>
                <a:cs typeface="Microsoft Sans Serif"/>
              </a:rPr>
              <a:t> </a:t>
            </a:r>
            <a:r>
              <a:rPr sz="3777" dirty="0">
                <a:latin typeface="Microsoft Sans Serif"/>
                <a:cs typeface="Microsoft Sans Serif"/>
              </a:rPr>
              <a:t>the</a:t>
            </a:r>
            <a:r>
              <a:rPr sz="3777" spc="-165" dirty="0">
                <a:latin typeface="Microsoft Sans Serif"/>
                <a:cs typeface="Microsoft Sans Serif"/>
              </a:rPr>
              <a:t> </a:t>
            </a:r>
            <a:r>
              <a:rPr sz="3777" spc="-11" dirty="0">
                <a:latin typeface="Microsoft Sans Serif"/>
                <a:cs typeface="Microsoft Sans Serif"/>
              </a:rPr>
              <a:t>Medicaid Spouse</a:t>
            </a:r>
            <a:r>
              <a:rPr lang="en-US" sz="3777" spc="-11" dirty="0">
                <a:latin typeface="Microsoft Sans Serif"/>
                <a:cs typeface="Microsoft Sans Serif"/>
              </a:rPr>
              <a:t> (if bene designations don’t work).</a:t>
            </a:r>
            <a:endParaRPr sz="3777" dirty="0">
              <a:latin typeface="Microsoft Sans Serif"/>
              <a:cs typeface="Microsoft Sans Serif"/>
            </a:endParaRPr>
          </a:p>
        </p:txBody>
      </p:sp>
      <p:sp>
        <p:nvSpPr>
          <p:cNvPr id="4" name="object 4"/>
          <p:cNvSpPr txBox="1"/>
          <p:nvPr/>
        </p:nvSpPr>
        <p:spPr>
          <a:xfrm>
            <a:off x="994088" y="2930737"/>
            <a:ext cx="4505334" cy="3450088"/>
          </a:xfrm>
          <a:prstGeom prst="rect">
            <a:avLst/>
          </a:prstGeom>
        </p:spPr>
        <p:txBody>
          <a:bodyPr vert="horz" wrap="square" lIns="0" tIns="17567" rIns="0" bIns="0" rtlCol="0">
            <a:spAutoFit/>
          </a:bodyPr>
          <a:lstStyle/>
          <a:p>
            <a:pPr marL="13513">
              <a:spcBef>
                <a:spcPts val="138"/>
              </a:spcBef>
            </a:pPr>
            <a:r>
              <a:rPr sz="2554" b="1" spc="-74" dirty="0">
                <a:latin typeface="Microsoft Sans Serif"/>
                <a:cs typeface="Microsoft Sans Serif"/>
              </a:rPr>
              <a:t>Why</a:t>
            </a:r>
            <a:r>
              <a:rPr sz="2554" b="1" spc="-106" dirty="0">
                <a:latin typeface="Microsoft Sans Serif"/>
                <a:cs typeface="Microsoft Sans Serif"/>
              </a:rPr>
              <a:t> </a:t>
            </a:r>
            <a:r>
              <a:rPr sz="2554" b="1" spc="-133" dirty="0">
                <a:latin typeface="Microsoft Sans Serif"/>
                <a:cs typeface="Microsoft Sans Serif"/>
              </a:rPr>
              <a:t>Use</a:t>
            </a:r>
            <a:r>
              <a:rPr sz="2554" b="1" spc="-106" dirty="0">
                <a:latin typeface="Microsoft Sans Serif"/>
                <a:cs typeface="Microsoft Sans Serif"/>
              </a:rPr>
              <a:t> </a:t>
            </a:r>
            <a:r>
              <a:rPr sz="2554" b="1" spc="-144" dirty="0">
                <a:latin typeface="Microsoft Sans Serif"/>
                <a:cs typeface="Microsoft Sans Serif"/>
              </a:rPr>
              <a:t>a</a:t>
            </a:r>
            <a:r>
              <a:rPr sz="2554" b="1" spc="-101" dirty="0">
                <a:latin typeface="Microsoft Sans Serif"/>
                <a:cs typeface="Microsoft Sans Serif"/>
              </a:rPr>
              <a:t> </a:t>
            </a:r>
            <a:r>
              <a:rPr sz="2554" b="1" spc="-74" dirty="0">
                <a:latin typeface="Microsoft Sans Serif"/>
                <a:cs typeface="Microsoft Sans Serif"/>
              </a:rPr>
              <a:t>Testamentary</a:t>
            </a:r>
            <a:r>
              <a:rPr sz="2554" b="1" spc="-106" dirty="0">
                <a:latin typeface="Microsoft Sans Serif"/>
                <a:cs typeface="Microsoft Sans Serif"/>
              </a:rPr>
              <a:t> </a:t>
            </a:r>
            <a:r>
              <a:rPr sz="2554" b="1" spc="-21" dirty="0">
                <a:latin typeface="Microsoft Sans Serif"/>
                <a:cs typeface="Microsoft Sans Serif"/>
              </a:rPr>
              <a:t>SNT</a:t>
            </a:r>
            <a:r>
              <a:rPr sz="2554" spc="-21" dirty="0">
                <a:latin typeface="Microsoft Sans Serif"/>
                <a:cs typeface="Microsoft Sans Serif"/>
              </a:rPr>
              <a:t>?</a:t>
            </a:r>
            <a:endParaRPr sz="2554" dirty="0">
              <a:latin typeface="Microsoft Sans Serif"/>
              <a:cs typeface="Microsoft Sans Serif"/>
            </a:endParaRPr>
          </a:p>
          <a:p>
            <a:pPr marL="13513" marR="283769">
              <a:lnSpc>
                <a:spcPct val="75300"/>
              </a:lnSpc>
              <a:spcBef>
                <a:spcPts val="692"/>
              </a:spcBef>
            </a:pPr>
            <a:r>
              <a:rPr sz="2400" spc="500" dirty="0">
                <a:latin typeface="Segoe UI Symbol"/>
                <a:cs typeface="Segoe UI Symbol"/>
              </a:rPr>
              <a:t>✔</a:t>
            </a:r>
            <a:r>
              <a:rPr sz="2400" spc="-59" dirty="0">
                <a:latin typeface="Segoe UI Symbol"/>
                <a:cs typeface="Segoe UI Symbol"/>
              </a:rPr>
              <a:t> </a:t>
            </a:r>
            <a:r>
              <a:rPr sz="2400" spc="-207" dirty="0">
                <a:latin typeface="Microsoft Sans Serif"/>
                <a:cs typeface="Microsoft Sans Serif"/>
              </a:rPr>
              <a:t>A</a:t>
            </a:r>
            <a:r>
              <a:rPr sz="2400" spc="-59" dirty="0">
                <a:latin typeface="Microsoft Sans Serif"/>
                <a:cs typeface="Microsoft Sans Serif"/>
              </a:rPr>
              <a:t> </a:t>
            </a:r>
            <a:r>
              <a:rPr sz="2400" spc="-85" dirty="0">
                <a:latin typeface="Microsoft Sans Serif"/>
                <a:cs typeface="Microsoft Sans Serif"/>
              </a:rPr>
              <a:t>trust</a:t>
            </a:r>
            <a:r>
              <a:rPr sz="2400" spc="-48" dirty="0">
                <a:latin typeface="Microsoft Sans Serif"/>
                <a:cs typeface="Microsoft Sans Serif"/>
              </a:rPr>
              <a:t> </a:t>
            </a:r>
            <a:r>
              <a:rPr sz="2400" spc="-117" dirty="0">
                <a:latin typeface="Microsoft Sans Serif"/>
                <a:cs typeface="Microsoft Sans Serif"/>
              </a:rPr>
              <a:t>created</a:t>
            </a:r>
            <a:r>
              <a:rPr sz="2400" spc="-53" dirty="0">
                <a:latin typeface="Microsoft Sans Serif"/>
                <a:cs typeface="Microsoft Sans Serif"/>
              </a:rPr>
              <a:t> </a:t>
            </a:r>
            <a:r>
              <a:rPr sz="2400" spc="-64" dirty="0">
                <a:latin typeface="Microsoft Sans Serif"/>
                <a:cs typeface="Microsoft Sans Serif"/>
              </a:rPr>
              <a:t>under</a:t>
            </a:r>
            <a:r>
              <a:rPr sz="2400" spc="-117" dirty="0">
                <a:latin typeface="Microsoft Sans Serif"/>
                <a:cs typeface="Microsoft Sans Serif"/>
              </a:rPr>
              <a:t> </a:t>
            </a:r>
            <a:r>
              <a:rPr sz="2400" spc="-43" dirty="0">
                <a:latin typeface="Microsoft Sans Serif"/>
                <a:cs typeface="Microsoft Sans Serif"/>
              </a:rPr>
              <a:t>the</a:t>
            </a:r>
            <a:r>
              <a:rPr sz="2400" spc="-117" dirty="0">
                <a:latin typeface="Microsoft Sans Serif"/>
                <a:cs typeface="Microsoft Sans Serif"/>
              </a:rPr>
              <a:t> </a:t>
            </a:r>
            <a:r>
              <a:rPr sz="2400" spc="-27" dirty="0">
                <a:latin typeface="Microsoft Sans Serif"/>
                <a:cs typeface="Microsoft Sans Serif"/>
              </a:rPr>
              <a:t>community </a:t>
            </a:r>
            <a:r>
              <a:rPr sz="2400" spc="-69" dirty="0">
                <a:latin typeface="Microsoft Sans Serif"/>
                <a:cs typeface="Microsoft Sans Serif"/>
              </a:rPr>
              <a:t>spouseʼs</a:t>
            </a:r>
            <a:r>
              <a:rPr sz="2400" spc="-106" dirty="0">
                <a:latin typeface="Microsoft Sans Serif"/>
                <a:cs typeface="Microsoft Sans Serif"/>
              </a:rPr>
              <a:t> </a:t>
            </a:r>
            <a:r>
              <a:rPr sz="2400" dirty="0">
                <a:latin typeface="Microsoft Sans Serif"/>
                <a:cs typeface="Microsoft Sans Serif"/>
              </a:rPr>
              <a:t>will</a:t>
            </a:r>
            <a:r>
              <a:rPr sz="2400" spc="-21" dirty="0">
                <a:latin typeface="Microsoft Sans Serif"/>
                <a:cs typeface="Microsoft Sans Serif"/>
              </a:rPr>
              <a:t> </a:t>
            </a:r>
            <a:r>
              <a:rPr sz="2400" spc="-106" dirty="0">
                <a:latin typeface="Microsoft Sans Serif"/>
                <a:cs typeface="Microsoft Sans Serif"/>
              </a:rPr>
              <a:t>is</a:t>
            </a:r>
            <a:r>
              <a:rPr sz="2400" spc="-32" dirty="0">
                <a:latin typeface="Microsoft Sans Serif"/>
                <a:cs typeface="Microsoft Sans Serif"/>
              </a:rPr>
              <a:t> </a:t>
            </a:r>
            <a:r>
              <a:rPr sz="2400" spc="-37" dirty="0">
                <a:latin typeface="Microsoft Sans Serif"/>
                <a:cs typeface="Microsoft Sans Serif"/>
              </a:rPr>
              <a:t>not</a:t>
            </a:r>
            <a:r>
              <a:rPr sz="2400" spc="-101" dirty="0">
                <a:latin typeface="Microsoft Sans Serif"/>
                <a:cs typeface="Microsoft Sans Serif"/>
              </a:rPr>
              <a:t> </a:t>
            </a:r>
            <a:r>
              <a:rPr sz="2400" spc="-64" dirty="0">
                <a:latin typeface="Microsoft Sans Serif"/>
                <a:cs typeface="Microsoft Sans Serif"/>
              </a:rPr>
              <a:t>considered</a:t>
            </a:r>
            <a:r>
              <a:rPr sz="2400" spc="-101" dirty="0">
                <a:latin typeface="Microsoft Sans Serif"/>
                <a:cs typeface="Microsoft Sans Serif"/>
              </a:rPr>
              <a:t> </a:t>
            </a:r>
            <a:r>
              <a:rPr sz="2400" spc="-11" dirty="0">
                <a:latin typeface="Microsoft Sans Serif"/>
                <a:cs typeface="Microsoft Sans Serif"/>
              </a:rPr>
              <a:t>self- </a:t>
            </a:r>
            <a:r>
              <a:rPr sz="2400" spc="-32" dirty="0">
                <a:latin typeface="Microsoft Sans Serif"/>
                <a:cs typeface="Microsoft Sans Serif"/>
              </a:rPr>
              <a:t>settled</a:t>
            </a:r>
            <a:r>
              <a:rPr sz="2400" spc="-27" dirty="0">
                <a:latin typeface="Microsoft Sans Serif"/>
                <a:cs typeface="Microsoft Sans Serif"/>
              </a:rPr>
              <a:t> </a:t>
            </a:r>
            <a:r>
              <a:rPr sz="2400" spc="-74" dirty="0">
                <a:latin typeface="Microsoft Sans Serif"/>
                <a:cs typeface="Microsoft Sans Serif"/>
              </a:rPr>
              <a:t>for</a:t>
            </a:r>
            <a:r>
              <a:rPr sz="2400" spc="-37" dirty="0">
                <a:latin typeface="Microsoft Sans Serif"/>
                <a:cs typeface="Microsoft Sans Serif"/>
              </a:rPr>
              <a:t> </a:t>
            </a:r>
            <a:r>
              <a:rPr sz="2400" spc="-128" dirty="0">
                <a:latin typeface="Microsoft Sans Serif"/>
                <a:cs typeface="Microsoft Sans Serif"/>
              </a:rPr>
              <a:t>Medicaid</a:t>
            </a:r>
            <a:r>
              <a:rPr sz="2400" spc="-37" dirty="0">
                <a:latin typeface="Microsoft Sans Serif"/>
                <a:cs typeface="Microsoft Sans Serif"/>
              </a:rPr>
              <a:t> </a:t>
            </a:r>
            <a:r>
              <a:rPr sz="2400" spc="-11" dirty="0">
                <a:latin typeface="Microsoft Sans Serif"/>
                <a:cs typeface="Microsoft Sans Serif"/>
              </a:rPr>
              <a:t>purposes.</a:t>
            </a:r>
            <a:endParaRPr sz="2400" dirty="0">
              <a:latin typeface="Microsoft Sans Serif"/>
              <a:cs typeface="Microsoft Sans Serif"/>
            </a:endParaRPr>
          </a:p>
          <a:p>
            <a:pPr marL="13513" marR="422951">
              <a:lnSpc>
                <a:spcPct val="75300"/>
              </a:lnSpc>
              <a:spcBef>
                <a:spcPts val="681"/>
              </a:spcBef>
            </a:pPr>
            <a:r>
              <a:rPr sz="2400" spc="500" dirty="0">
                <a:latin typeface="Segoe UI Symbol"/>
                <a:cs typeface="Segoe UI Symbol"/>
              </a:rPr>
              <a:t>✔</a:t>
            </a:r>
            <a:r>
              <a:rPr sz="2400" spc="-53" dirty="0">
                <a:latin typeface="Segoe UI Symbol"/>
                <a:cs typeface="Segoe UI Symbol"/>
              </a:rPr>
              <a:t> </a:t>
            </a:r>
            <a:r>
              <a:rPr sz="2400" spc="-149" dirty="0">
                <a:latin typeface="Microsoft Sans Serif"/>
                <a:cs typeface="Microsoft Sans Serif"/>
              </a:rPr>
              <a:t>Assets</a:t>
            </a:r>
            <a:r>
              <a:rPr sz="2400" spc="-43" dirty="0">
                <a:latin typeface="Microsoft Sans Serif"/>
                <a:cs typeface="Microsoft Sans Serif"/>
              </a:rPr>
              <a:t> </a:t>
            </a:r>
            <a:r>
              <a:rPr sz="2400" spc="-128" dirty="0">
                <a:latin typeface="Microsoft Sans Serif"/>
                <a:cs typeface="Microsoft Sans Serif"/>
              </a:rPr>
              <a:t>held</a:t>
            </a:r>
            <a:r>
              <a:rPr sz="2400" spc="-48" dirty="0">
                <a:latin typeface="Microsoft Sans Serif"/>
                <a:cs typeface="Microsoft Sans Serif"/>
              </a:rPr>
              <a:t> </a:t>
            </a:r>
            <a:r>
              <a:rPr sz="2400" spc="-106" dirty="0">
                <a:latin typeface="Microsoft Sans Serif"/>
                <a:cs typeface="Microsoft Sans Serif"/>
              </a:rPr>
              <a:t>in</a:t>
            </a:r>
            <a:r>
              <a:rPr sz="2400" spc="-43" dirty="0">
                <a:latin typeface="Microsoft Sans Serif"/>
                <a:cs typeface="Microsoft Sans Serif"/>
              </a:rPr>
              <a:t> </a:t>
            </a:r>
            <a:r>
              <a:rPr sz="2400" spc="-117" dirty="0">
                <a:latin typeface="Microsoft Sans Serif"/>
                <a:cs typeface="Microsoft Sans Serif"/>
              </a:rPr>
              <a:t>the</a:t>
            </a:r>
            <a:r>
              <a:rPr sz="2400" spc="-48" dirty="0">
                <a:latin typeface="Microsoft Sans Serif"/>
                <a:cs typeface="Microsoft Sans Serif"/>
              </a:rPr>
              <a:t> </a:t>
            </a:r>
            <a:r>
              <a:rPr sz="2400" spc="-234" dirty="0">
                <a:latin typeface="Microsoft Sans Serif"/>
                <a:cs typeface="Microsoft Sans Serif"/>
              </a:rPr>
              <a:t>SNT</a:t>
            </a:r>
            <a:r>
              <a:rPr sz="2400" spc="-43" dirty="0">
                <a:latin typeface="Microsoft Sans Serif"/>
                <a:cs typeface="Microsoft Sans Serif"/>
              </a:rPr>
              <a:t> </a:t>
            </a:r>
            <a:r>
              <a:rPr sz="2400" spc="-74" dirty="0">
                <a:latin typeface="Microsoft Sans Serif"/>
                <a:cs typeface="Microsoft Sans Serif"/>
              </a:rPr>
              <a:t>do</a:t>
            </a:r>
            <a:r>
              <a:rPr sz="2400" spc="-117" dirty="0">
                <a:latin typeface="Microsoft Sans Serif"/>
                <a:cs typeface="Microsoft Sans Serif"/>
              </a:rPr>
              <a:t> </a:t>
            </a:r>
            <a:r>
              <a:rPr sz="2400" spc="-37" dirty="0">
                <a:latin typeface="Microsoft Sans Serif"/>
                <a:cs typeface="Microsoft Sans Serif"/>
              </a:rPr>
              <a:t>not</a:t>
            </a:r>
            <a:r>
              <a:rPr sz="2400" spc="-112" dirty="0">
                <a:latin typeface="Microsoft Sans Serif"/>
                <a:cs typeface="Microsoft Sans Serif"/>
              </a:rPr>
              <a:t> </a:t>
            </a:r>
            <a:r>
              <a:rPr sz="2400" spc="-11" dirty="0">
                <a:latin typeface="Microsoft Sans Serif"/>
                <a:cs typeface="Microsoft Sans Serif"/>
              </a:rPr>
              <a:t>count </a:t>
            </a:r>
            <a:r>
              <a:rPr sz="2400" spc="-64" dirty="0">
                <a:latin typeface="Microsoft Sans Serif"/>
                <a:cs typeface="Microsoft Sans Serif"/>
              </a:rPr>
              <a:t>against</a:t>
            </a:r>
            <a:r>
              <a:rPr sz="2400" spc="-80" dirty="0">
                <a:latin typeface="Microsoft Sans Serif"/>
                <a:cs typeface="Microsoft Sans Serif"/>
              </a:rPr>
              <a:t> </a:t>
            </a:r>
            <a:r>
              <a:rPr sz="2400" spc="-64" dirty="0">
                <a:latin typeface="Microsoft Sans Serif"/>
                <a:cs typeface="Microsoft Sans Serif"/>
              </a:rPr>
              <a:t>Medicaid</a:t>
            </a:r>
            <a:r>
              <a:rPr sz="2400" spc="-74" dirty="0">
                <a:latin typeface="Microsoft Sans Serif"/>
                <a:cs typeface="Microsoft Sans Serif"/>
              </a:rPr>
              <a:t> </a:t>
            </a:r>
            <a:r>
              <a:rPr sz="2400" spc="-11" dirty="0">
                <a:latin typeface="Microsoft Sans Serif"/>
                <a:cs typeface="Microsoft Sans Serif"/>
              </a:rPr>
              <a:t>eligibility.</a:t>
            </a:r>
            <a:endParaRPr sz="2400" dirty="0">
              <a:latin typeface="Microsoft Sans Serif"/>
              <a:cs typeface="Microsoft Sans Serif"/>
            </a:endParaRPr>
          </a:p>
          <a:p>
            <a:pPr marL="13513" marR="5405">
              <a:lnSpc>
                <a:spcPct val="75300"/>
              </a:lnSpc>
              <a:spcBef>
                <a:spcPts val="686"/>
              </a:spcBef>
            </a:pPr>
            <a:r>
              <a:rPr sz="2400" spc="500" dirty="0">
                <a:latin typeface="Segoe UI Symbol"/>
                <a:cs typeface="Segoe UI Symbol"/>
              </a:rPr>
              <a:t>✔</a:t>
            </a:r>
            <a:r>
              <a:rPr sz="2400" spc="-53" dirty="0">
                <a:latin typeface="Segoe UI Symbol"/>
                <a:cs typeface="Segoe UI Symbol"/>
              </a:rPr>
              <a:t> </a:t>
            </a:r>
            <a:r>
              <a:rPr sz="2400" spc="-165" dirty="0">
                <a:latin typeface="Microsoft Sans Serif"/>
                <a:cs typeface="Microsoft Sans Serif"/>
              </a:rPr>
              <a:t>The</a:t>
            </a:r>
            <a:r>
              <a:rPr sz="2400" spc="-43" dirty="0">
                <a:latin typeface="Microsoft Sans Serif"/>
                <a:cs typeface="Microsoft Sans Serif"/>
              </a:rPr>
              <a:t> </a:t>
            </a:r>
            <a:r>
              <a:rPr sz="2400" spc="-234" dirty="0">
                <a:latin typeface="Microsoft Sans Serif"/>
                <a:cs typeface="Microsoft Sans Serif"/>
              </a:rPr>
              <a:t>SNT</a:t>
            </a:r>
            <a:r>
              <a:rPr sz="2400" spc="-53" dirty="0">
                <a:latin typeface="Microsoft Sans Serif"/>
                <a:cs typeface="Microsoft Sans Serif"/>
              </a:rPr>
              <a:t> </a:t>
            </a:r>
            <a:r>
              <a:rPr sz="2400" spc="-138" dirty="0">
                <a:latin typeface="Microsoft Sans Serif"/>
                <a:cs typeface="Microsoft Sans Serif"/>
              </a:rPr>
              <a:t>can</a:t>
            </a:r>
            <a:r>
              <a:rPr sz="2400" spc="-43" dirty="0">
                <a:latin typeface="Microsoft Sans Serif"/>
                <a:cs typeface="Microsoft Sans Serif"/>
              </a:rPr>
              <a:t> </a:t>
            </a:r>
            <a:r>
              <a:rPr sz="2400" spc="-69" dirty="0">
                <a:latin typeface="Microsoft Sans Serif"/>
                <a:cs typeface="Microsoft Sans Serif"/>
              </a:rPr>
              <a:t>pay</a:t>
            </a:r>
            <a:r>
              <a:rPr sz="2400" spc="-112" dirty="0">
                <a:latin typeface="Microsoft Sans Serif"/>
                <a:cs typeface="Microsoft Sans Serif"/>
              </a:rPr>
              <a:t> </a:t>
            </a:r>
            <a:r>
              <a:rPr sz="2400" dirty="0">
                <a:latin typeface="Microsoft Sans Serif"/>
                <a:cs typeface="Microsoft Sans Serif"/>
              </a:rPr>
              <a:t>for</a:t>
            </a:r>
            <a:r>
              <a:rPr sz="2400" spc="-112" dirty="0">
                <a:latin typeface="Microsoft Sans Serif"/>
                <a:cs typeface="Microsoft Sans Serif"/>
              </a:rPr>
              <a:t> </a:t>
            </a:r>
            <a:r>
              <a:rPr sz="2400" spc="-85" dirty="0">
                <a:latin typeface="Microsoft Sans Serif"/>
                <a:cs typeface="Microsoft Sans Serif"/>
              </a:rPr>
              <a:t>needs</a:t>
            </a:r>
            <a:r>
              <a:rPr sz="2400" spc="-117" dirty="0">
                <a:latin typeface="Microsoft Sans Serif"/>
                <a:cs typeface="Microsoft Sans Serif"/>
              </a:rPr>
              <a:t> </a:t>
            </a:r>
            <a:r>
              <a:rPr sz="2400" spc="-11" dirty="0">
                <a:latin typeface="Microsoft Sans Serif"/>
                <a:cs typeface="Microsoft Sans Serif"/>
              </a:rPr>
              <a:t>Medicaid </a:t>
            </a:r>
            <a:r>
              <a:rPr sz="2400" spc="-37" dirty="0">
                <a:latin typeface="Microsoft Sans Serif"/>
                <a:cs typeface="Microsoft Sans Serif"/>
              </a:rPr>
              <a:t>doesnʼt</a:t>
            </a:r>
            <a:r>
              <a:rPr sz="2400" spc="-117" dirty="0">
                <a:latin typeface="Microsoft Sans Serif"/>
                <a:cs typeface="Microsoft Sans Serif"/>
              </a:rPr>
              <a:t> </a:t>
            </a:r>
            <a:r>
              <a:rPr sz="2400" spc="-43" dirty="0">
                <a:latin typeface="Microsoft Sans Serif"/>
                <a:cs typeface="Microsoft Sans Serif"/>
              </a:rPr>
              <a:t>cover</a:t>
            </a:r>
            <a:r>
              <a:rPr sz="2400" spc="-37" dirty="0">
                <a:latin typeface="Microsoft Sans Serif"/>
                <a:cs typeface="Microsoft Sans Serif"/>
              </a:rPr>
              <a:t> </a:t>
            </a:r>
            <a:r>
              <a:rPr sz="2400" spc="-74" dirty="0">
                <a:latin typeface="Microsoft Sans Serif"/>
                <a:cs typeface="Microsoft Sans Serif"/>
              </a:rPr>
              <a:t>(but</a:t>
            </a:r>
            <a:r>
              <a:rPr sz="2400" spc="-53" dirty="0">
                <a:latin typeface="Microsoft Sans Serif"/>
                <a:cs typeface="Microsoft Sans Serif"/>
              </a:rPr>
              <a:t> </a:t>
            </a:r>
            <a:r>
              <a:rPr sz="2400" spc="-106" dirty="0">
                <a:latin typeface="Microsoft Sans Serif"/>
                <a:cs typeface="Microsoft Sans Serif"/>
              </a:rPr>
              <a:t>not</a:t>
            </a:r>
            <a:r>
              <a:rPr sz="2400" spc="-48" dirty="0">
                <a:latin typeface="Microsoft Sans Serif"/>
                <a:cs typeface="Microsoft Sans Serif"/>
              </a:rPr>
              <a:t> </a:t>
            </a:r>
            <a:r>
              <a:rPr sz="2400" spc="-74" dirty="0">
                <a:latin typeface="Microsoft Sans Serif"/>
                <a:cs typeface="Microsoft Sans Serif"/>
              </a:rPr>
              <a:t>for</a:t>
            </a:r>
            <a:r>
              <a:rPr sz="2400" spc="-48" dirty="0">
                <a:latin typeface="Microsoft Sans Serif"/>
                <a:cs typeface="Microsoft Sans Serif"/>
              </a:rPr>
              <a:t> </a:t>
            </a:r>
            <a:r>
              <a:rPr sz="2400" spc="-121" dirty="0">
                <a:latin typeface="Microsoft Sans Serif"/>
                <a:cs typeface="Microsoft Sans Serif"/>
              </a:rPr>
              <a:t>housing,</a:t>
            </a:r>
            <a:r>
              <a:rPr sz="2400" spc="5" dirty="0">
                <a:latin typeface="Microsoft Sans Serif"/>
                <a:cs typeface="Microsoft Sans Serif"/>
              </a:rPr>
              <a:t> </a:t>
            </a:r>
            <a:r>
              <a:rPr sz="2400" spc="-80" dirty="0">
                <a:latin typeface="Microsoft Sans Serif"/>
                <a:cs typeface="Microsoft Sans Serif"/>
              </a:rPr>
              <a:t>food,</a:t>
            </a:r>
            <a:r>
              <a:rPr sz="2400" spc="5" dirty="0">
                <a:latin typeface="Microsoft Sans Serif"/>
                <a:cs typeface="Microsoft Sans Serif"/>
              </a:rPr>
              <a:t> </a:t>
            </a:r>
            <a:r>
              <a:rPr sz="2400" spc="-27" dirty="0">
                <a:latin typeface="Microsoft Sans Serif"/>
                <a:cs typeface="Microsoft Sans Serif"/>
              </a:rPr>
              <a:t>or </a:t>
            </a:r>
            <a:r>
              <a:rPr sz="2400" spc="-138" dirty="0">
                <a:latin typeface="Microsoft Sans Serif"/>
                <a:cs typeface="Microsoft Sans Serif"/>
              </a:rPr>
              <a:t>cash</a:t>
            </a:r>
            <a:r>
              <a:rPr sz="2400" spc="-48" dirty="0">
                <a:latin typeface="Microsoft Sans Serif"/>
                <a:cs typeface="Microsoft Sans Serif"/>
              </a:rPr>
              <a:t> </a:t>
            </a:r>
            <a:r>
              <a:rPr sz="2400" spc="-11" dirty="0">
                <a:latin typeface="Microsoft Sans Serif"/>
                <a:cs typeface="Microsoft Sans Serif"/>
              </a:rPr>
              <a:t>gifts).</a:t>
            </a:r>
            <a:endParaRPr sz="2400" dirty="0">
              <a:latin typeface="Microsoft Sans Serif"/>
              <a:cs typeface="Microsoft Sans Serif"/>
            </a:endParaRPr>
          </a:p>
        </p:txBody>
      </p:sp>
      <p:sp>
        <p:nvSpPr>
          <p:cNvPr id="5" name="object 5"/>
          <p:cNvSpPr txBox="1"/>
          <p:nvPr/>
        </p:nvSpPr>
        <p:spPr>
          <a:xfrm>
            <a:off x="5955957" y="3110343"/>
            <a:ext cx="5241955" cy="2138712"/>
          </a:xfrm>
          <a:prstGeom prst="rect">
            <a:avLst/>
          </a:prstGeom>
        </p:spPr>
        <p:txBody>
          <a:bodyPr vert="horz" wrap="square" lIns="0" tIns="83107" rIns="0" bIns="0" rtlCol="0">
            <a:spAutoFit/>
          </a:bodyPr>
          <a:lstStyle/>
          <a:p>
            <a:pPr marL="13513" marR="1335065">
              <a:lnSpc>
                <a:spcPct val="78900"/>
              </a:lnSpc>
              <a:spcBef>
                <a:spcPts val="654"/>
              </a:spcBef>
            </a:pPr>
            <a:r>
              <a:rPr sz="2800" spc="-64" dirty="0">
                <a:latin typeface="Microsoft Sans Serif"/>
                <a:cs typeface="Microsoft Sans Serif"/>
              </a:rPr>
              <a:t>Medicaid</a:t>
            </a:r>
            <a:r>
              <a:rPr sz="2800" spc="-101" dirty="0">
                <a:latin typeface="Microsoft Sans Serif"/>
                <a:cs typeface="Microsoft Sans Serif"/>
              </a:rPr>
              <a:t> </a:t>
            </a:r>
            <a:r>
              <a:rPr sz="2800" spc="-112" dirty="0">
                <a:latin typeface="Microsoft Sans Serif"/>
                <a:cs typeface="Microsoft Sans Serif"/>
              </a:rPr>
              <a:t>Law</a:t>
            </a:r>
            <a:r>
              <a:rPr lang="en-US" sz="2800" spc="-106" dirty="0">
                <a:latin typeface="Microsoft Sans Serif"/>
                <a:cs typeface="Microsoft Sans Serif"/>
              </a:rPr>
              <a:t> </a:t>
            </a:r>
            <a:r>
              <a:rPr sz="2800" spc="-53" dirty="0">
                <a:latin typeface="Microsoft Sans Serif"/>
                <a:cs typeface="Microsoft Sans Serif"/>
              </a:rPr>
              <a:t>Supporting </a:t>
            </a:r>
            <a:r>
              <a:rPr sz="2800" spc="-74" dirty="0">
                <a:latin typeface="Microsoft Sans Serif"/>
                <a:cs typeface="Microsoft Sans Serif"/>
              </a:rPr>
              <a:t>Testamentary</a:t>
            </a:r>
            <a:r>
              <a:rPr sz="2800" spc="-53" dirty="0">
                <a:latin typeface="Microsoft Sans Serif"/>
                <a:cs typeface="Microsoft Sans Serif"/>
              </a:rPr>
              <a:t> </a:t>
            </a:r>
            <a:r>
              <a:rPr sz="2800" spc="-11" dirty="0">
                <a:latin typeface="Microsoft Sans Serif"/>
                <a:cs typeface="Microsoft Sans Serif"/>
              </a:rPr>
              <a:t>SNTs:</a:t>
            </a:r>
            <a:endParaRPr sz="2800" dirty="0">
              <a:latin typeface="Microsoft Sans Serif"/>
              <a:cs typeface="Microsoft Sans Serif"/>
            </a:endParaRPr>
          </a:p>
          <a:p>
            <a:pPr marL="13513" marR="5405">
              <a:lnSpc>
                <a:spcPct val="76100"/>
              </a:lnSpc>
              <a:spcBef>
                <a:spcPts val="585"/>
              </a:spcBef>
            </a:pPr>
            <a:r>
              <a:rPr sz="2022" spc="500" dirty="0">
                <a:latin typeface="Segoe UI Symbol"/>
                <a:cs typeface="Segoe UI Symbol"/>
              </a:rPr>
              <a:t>✔</a:t>
            </a:r>
            <a:r>
              <a:rPr sz="2022" spc="-112" dirty="0">
                <a:latin typeface="Segoe UI Symbol"/>
                <a:cs typeface="Segoe UI Symbol"/>
              </a:rPr>
              <a:t> </a:t>
            </a:r>
            <a:r>
              <a:rPr sz="1862" spc="80" dirty="0">
                <a:latin typeface="Microsoft Sans Serif"/>
                <a:cs typeface="Microsoft Sans Serif"/>
              </a:rPr>
              <a:t>42</a:t>
            </a:r>
            <a:r>
              <a:rPr sz="1862" spc="-106" dirty="0">
                <a:latin typeface="Microsoft Sans Serif"/>
                <a:cs typeface="Microsoft Sans Serif"/>
              </a:rPr>
              <a:t> </a:t>
            </a:r>
            <a:r>
              <a:rPr sz="2022" spc="-217" dirty="0">
                <a:latin typeface="Microsoft Sans Serif"/>
                <a:cs typeface="Microsoft Sans Serif"/>
              </a:rPr>
              <a:t>USC</a:t>
            </a:r>
            <a:r>
              <a:rPr sz="2022" spc="-133" dirty="0">
                <a:latin typeface="Microsoft Sans Serif"/>
                <a:cs typeface="Microsoft Sans Serif"/>
              </a:rPr>
              <a:t> </a:t>
            </a:r>
            <a:r>
              <a:rPr sz="1862" dirty="0">
                <a:latin typeface="Microsoft Sans Serif"/>
                <a:cs typeface="Microsoft Sans Serif"/>
              </a:rPr>
              <a:t>1396</a:t>
            </a:r>
            <a:r>
              <a:rPr sz="2022" dirty="0">
                <a:latin typeface="Microsoft Sans Serif"/>
                <a:cs typeface="Microsoft Sans Serif"/>
              </a:rPr>
              <a:t>p</a:t>
            </a:r>
            <a:r>
              <a:rPr sz="1862" dirty="0">
                <a:latin typeface="Microsoft Sans Serif"/>
                <a:cs typeface="Microsoft Sans Serif"/>
              </a:rPr>
              <a:t>(</a:t>
            </a:r>
            <a:r>
              <a:rPr sz="2022" dirty="0">
                <a:latin typeface="Microsoft Sans Serif"/>
                <a:cs typeface="Microsoft Sans Serif"/>
              </a:rPr>
              <a:t>d</a:t>
            </a:r>
            <a:r>
              <a:rPr sz="1862" dirty="0">
                <a:latin typeface="Microsoft Sans Serif"/>
                <a:cs typeface="Microsoft Sans Serif"/>
              </a:rPr>
              <a:t>)(2)</a:t>
            </a:r>
            <a:r>
              <a:rPr sz="1862" spc="112" dirty="0">
                <a:latin typeface="Microsoft Sans Serif"/>
                <a:cs typeface="Microsoft Sans Serif"/>
              </a:rPr>
              <a:t> </a:t>
            </a:r>
            <a:r>
              <a:rPr sz="2022" dirty="0">
                <a:latin typeface="Microsoft Sans Serif"/>
                <a:cs typeface="Microsoft Sans Serif"/>
              </a:rPr>
              <a:t>A</a:t>
            </a:r>
            <a:r>
              <a:rPr sz="1862" dirty="0">
                <a:latin typeface="Microsoft Sans Serif"/>
                <a:cs typeface="Microsoft Sans Serif"/>
              </a:rPr>
              <a:t>)</a:t>
            </a:r>
            <a:r>
              <a:rPr sz="1862" spc="-32" dirty="0">
                <a:latin typeface="Microsoft Sans Serif"/>
                <a:cs typeface="Microsoft Sans Serif"/>
              </a:rPr>
              <a:t> </a:t>
            </a:r>
            <a:r>
              <a:rPr sz="1702" dirty="0">
                <a:latin typeface="Times New Roman"/>
                <a:cs typeface="Times New Roman"/>
              </a:rPr>
              <a:t>→</a:t>
            </a:r>
            <a:r>
              <a:rPr sz="1702" spc="32" dirty="0">
                <a:latin typeface="Times New Roman"/>
                <a:cs typeface="Times New Roman"/>
              </a:rPr>
              <a:t> </a:t>
            </a:r>
            <a:r>
              <a:rPr sz="2075" spc="-11" dirty="0">
                <a:latin typeface="Microsoft Sans Serif"/>
                <a:cs typeface="Microsoft Sans Serif"/>
              </a:rPr>
              <a:t>Trusts </a:t>
            </a:r>
            <a:r>
              <a:rPr sz="2075" spc="-117" dirty="0">
                <a:latin typeface="Microsoft Sans Serif"/>
                <a:cs typeface="Microsoft Sans Serif"/>
              </a:rPr>
              <a:t>created</a:t>
            </a:r>
            <a:r>
              <a:rPr sz="2075" spc="-53" dirty="0">
                <a:latin typeface="Microsoft Sans Serif"/>
                <a:cs typeface="Microsoft Sans Serif"/>
              </a:rPr>
              <a:t> </a:t>
            </a:r>
            <a:r>
              <a:rPr sz="2075" spc="-121" dirty="0">
                <a:latin typeface="Microsoft Sans Serif"/>
                <a:cs typeface="Microsoft Sans Serif"/>
              </a:rPr>
              <a:t>by</a:t>
            </a:r>
            <a:r>
              <a:rPr sz="2075" spc="-53" dirty="0">
                <a:latin typeface="Microsoft Sans Serif"/>
                <a:cs typeface="Microsoft Sans Serif"/>
              </a:rPr>
              <a:t> </a:t>
            </a:r>
            <a:r>
              <a:rPr sz="2075" spc="-202" dirty="0">
                <a:latin typeface="Microsoft Sans Serif"/>
                <a:cs typeface="Microsoft Sans Serif"/>
              </a:rPr>
              <a:t>a</a:t>
            </a:r>
            <a:r>
              <a:rPr sz="2075" spc="-48" dirty="0">
                <a:latin typeface="Microsoft Sans Serif"/>
                <a:cs typeface="Microsoft Sans Serif"/>
              </a:rPr>
              <a:t> </a:t>
            </a:r>
            <a:r>
              <a:rPr sz="2075" spc="-74" dirty="0">
                <a:latin typeface="Microsoft Sans Serif"/>
                <a:cs typeface="Microsoft Sans Serif"/>
              </a:rPr>
              <a:t>will</a:t>
            </a:r>
            <a:r>
              <a:rPr sz="2075" spc="-53" dirty="0">
                <a:latin typeface="Microsoft Sans Serif"/>
                <a:cs typeface="Microsoft Sans Serif"/>
              </a:rPr>
              <a:t> </a:t>
            </a:r>
            <a:r>
              <a:rPr sz="2022" spc="-74" dirty="0">
                <a:latin typeface="Microsoft Sans Serif"/>
                <a:cs typeface="Microsoft Sans Serif"/>
              </a:rPr>
              <a:t>do</a:t>
            </a:r>
            <a:r>
              <a:rPr sz="2022" spc="-117" dirty="0">
                <a:latin typeface="Microsoft Sans Serif"/>
                <a:cs typeface="Microsoft Sans Serif"/>
              </a:rPr>
              <a:t> </a:t>
            </a:r>
            <a:r>
              <a:rPr sz="2022" spc="-37" dirty="0">
                <a:latin typeface="Microsoft Sans Serif"/>
                <a:cs typeface="Microsoft Sans Serif"/>
              </a:rPr>
              <a:t>not</a:t>
            </a:r>
            <a:r>
              <a:rPr sz="2022" spc="-117" dirty="0">
                <a:latin typeface="Microsoft Sans Serif"/>
                <a:cs typeface="Microsoft Sans Serif"/>
              </a:rPr>
              <a:t> </a:t>
            </a:r>
            <a:r>
              <a:rPr sz="2022" spc="-43" dirty="0">
                <a:latin typeface="Microsoft Sans Serif"/>
                <a:cs typeface="Microsoft Sans Serif"/>
              </a:rPr>
              <a:t>count</a:t>
            </a:r>
            <a:r>
              <a:rPr sz="2022" spc="-121" dirty="0">
                <a:latin typeface="Microsoft Sans Serif"/>
                <a:cs typeface="Microsoft Sans Serif"/>
              </a:rPr>
              <a:t> </a:t>
            </a:r>
            <a:r>
              <a:rPr sz="2022" spc="-96" dirty="0">
                <a:latin typeface="Microsoft Sans Serif"/>
                <a:cs typeface="Microsoft Sans Serif"/>
              </a:rPr>
              <a:t>as</a:t>
            </a:r>
            <a:r>
              <a:rPr sz="2022" spc="-117" dirty="0">
                <a:latin typeface="Microsoft Sans Serif"/>
                <a:cs typeface="Microsoft Sans Serif"/>
              </a:rPr>
              <a:t> </a:t>
            </a:r>
            <a:r>
              <a:rPr sz="2022" spc="-59" dirty="0">
                <a:latin typeface="Microsoft Sans Serif"/>
                <a:cs typeface="Microsoft Sans Serif"/>
              </a:rPr>
              <a:t>available </a:t>
            </a:r>
            <a:r>
              <a:rPr sz="2022" spc="-11" dirty="0">
                <a:latin typeface="Microsoft Sans Serif"/>
                <a:cs typeface="Microsoft Sans Serif"/>
              </a:rPr>
              <a:t>resources</a:t>
            </a:r>
            <a:r>
              <a:rPr sz="1862" spc="-11" dirty="0">
                <a:latin typeface="Microsoft Sans Serif"/>
                <a:cs typeface="Microsoft Sans Serif"/>
              </a:rPr>
              <a:t>.</a:t>
            </a:r>
            <a:endParaRPr sz="1862" dirty="0">
              <a:latin typeface="Microsoft Sans Serif"/>
              <a:cs typeface="Microsoft Sans Serif"/>
            </a:endParaRPr>
          </a:p>
          <a:p>
            <a:pPr marL="13513" marR="89184" algn="just">
              <a:lnSpc>
                <a:spcPct val="76100"/>
              </a:lnSpc>
              <a:spcBef>
                <a:spcPts val="670"/>
              </a:spcBef>
            </a:pPr>
            <a:r>
              <a:rPr sz="2022" spc="500" dirty="0">
                <a:latin typeface="Segoe UI Symbol"/>
                <a:cs typeface="Segoe UI Symbol"/>
              </a:rPr>
              <a:t>✔</a:t>
            </a:r>
            <a:r>
              <a:rPr sz="2022" spc="-144" dirty="0">
                <a:latin typeface="Segoe UI Symbol"/>
                <a:cs typeface="Segoe UI Symbol"/>
              </a:rPr>
              <a:t> </a:t>
            </a:r>
            <a:r>
              <a:rPr sz="1862" spc="80" dirty="0">
                <a:latin typeface="Microsoft Sans Serif"/>
                <a:cs typeface="Microsoft Sans Serif"/>
              </a:rPr>
              <a:t>42</a:t>
            </a:r>
            <a:r>
              <a:rPr sz="1862" spc="-121" dirty="0">
                <a:latin typeface="Microsoft Sans Serif"/>
                <a:cs typeface="Microsoft Sans Serif"/>
              </a:rPr>
              <a:t> </a:t>
            </a:r>
            <a:r>
              <a:rPr sz="2022" spc="-325" dirty="0">
                <a:latin typeface="Microsoft Sans Serif"/>
                <a:cs typeface="Microsoft Sans Serif"/>
              </a:rPr>
              <a:t>USC</a:t>
            </a:r>
            <a:r>
              <a:rPr sz="2022" spc="192" dirty="0">
                <a:latin typeface="Microsoft Sans Serif"/>
                <a:cs typeface="Microsoft Sans Serif"/>
              </a:rPr>
              <a:t> </a:t>
            </a:r>
            <a:r>
              <a:rPr sz="1862" spc="-37" dirty="0">
                <a:latin typeface="Microsoft Sans Serif"/>
                <a:cs typeface="Microsoft Sans Serif"/>
              </a:rPr>
              <a:t>1396</a:t>
            </a:r>
            <a:r>
              <a:rPr sz="2022" spc="-37" dirty="0">
                <a:latin typeface="Microsoft Sans Serif"/>
                <a:cs typeface="Microsoft Sans Serif"/>
              </a:rPr>
              <a:t>p</a:t>
            </a:r>
            <a:r>
              <a:rPr sz="1862" spc="-37" dirty="0">
                <a:latin typeface="Microsoft Sans Serif"/>
                <a:cs typeface="Microsoft Sans Serif"/>
              </a:rPr>
              <a:t>(</a:t>
            </a:r>
            <a:r>
              <a:rPr sz="2022" spc="-37" dirty="0">
                <a:latin typeface="Microsoft Sans Serif"/>
                <a:cs typeface="Microsoft Sans Serif"/>
              </a:rPr>
              <a:t>h</a:t>
            </a:r>
            <a:r>
              <a:rPr sz="1862" spc="-37" dirty="0">
                <a:latin typeface="Microsoft Sans Serif"/>
                <a:cs typeface="Microsoft Sans Serif"/>
              </a:rPr>
              <a:t>)(1) </a:t>
            </a:r>
            <a:r>
              <a:rPr sz="1702" dirty="0">
                <a:latin typeface="Times New Roman"/>
                <a:cs typeface="Times New Roman"/>
              </a:rPr>
              <a:t>→</a:t>
            </a:r>
            <a:r>
              <a:rPr sz="1702" spc="112" dirty="0">
                <a:latin typeface="Times New Roman"/>
                <a:cs typeface="Times New Roman"/>
              </a:rPr>
              <a:t> </a:t>
            </a:r>
            <a:r>
              <a:rPr sz="2075" spc="-21" dirty="0">
                <a:latin typeface="Microsoft Sans Serif"/>
                <a:cs typeface="Microsoft Sans Serif"/>
              </a:rPr>
              <a:t>If</a:t>
            </a:r>
            <a:r>
              <a:rPr sz="2075" spc="-11" dirty="0">
                <a:latin typeface="Microsoft Sans Serif"/>
                <a:cs typeface="Microsoft Sans Serif"/>
              </a:rPr>
              <a:t> </a:t>
            </a:r>
            <a:r>
              <a:rPr sz="2075" spc="-138" dirty="0">
                <a:latin typeface="Microsoft Sans Serif"/>
                <a:cs typeface="Microsoft Sans Serif"/>
              </a:rPr>
              <a:t>the</a:t>
            </a:r>
            <a:r>
              <a:rPr sz="2075" dirty="0">
                <a:latin typeface="Microsoft Sans Serif"/>
                <a:cs typeface="Microsoft Sans Serif"/>
              </a:rPr>
              <a:t> </a:t>
            </a:r>
            <a:r>
              <a:rPr sz="2075" spc="-90" dirty="0">
                <a:latin typeface="Microsoft Sans Serif"/>
                <a:cs typeface="Microsoft Sans Serif"/>
              </a:rPr>
              <a:t>Medicaid </a:t>
            </a:r>
            <a:r>
              <a:rPr sz="2075" spc="-154" dirty="0">
                <a:latin typeface="Microsoft Sans Serif"/>
                <a:cs typeface="Microsoft Sans Serif"/>
              </a:rPr>
              <a:t>spouse</a:t>
            </a:r>
            <a:r>
              <a:rPr sz="2075" spc="16" dirty="0">
                <a:latin typeface="Microsoft Sans Serif"/>
                <a:cs typeface="Microsoft Sans Serif"/>
              </a:rPr>
              <a:t> </a:t>
            </a:r>
            <a:r>
              <a:rPr sz="2075" spc="-207" dirty="0">
                <a:latin typeface="Microsoft Sans Serif"/>
                <a:cs typeface="Microsoft Sans Serif"/>
              </a:rPr>
              <a:t>has</a:t>
            </a:r>
            <a:r>
              <a:rPr sz="2075" spc="69" dirty="0">
                <a:latin typeface="Microsoft Sans Serif"/>
                <a:cs typeface="Microsoft Sans Serif"/>
              </a:rPr>
              <a:t> </a:t>
            </a:r>
            <a:r>
              <a:rPr sz="2075" spc="-101" dirty="0">
                <a:latin typeface="Microsoft Sans Serif"/>
                <a:cs typeface="Microsoft Sans Serif"/>
              </a:rPr>
              <a:t>control</a:t>
            </a:r>
            <a:r>
              <a:rPr sz="2075" spc="-32" dirty="0">
                <a:latin typeface="Microsoft Sans Serif"/>
                <a:cs typeface="Microsoft Sans Serif"/>
              </a:rPr>
              <a:t> </a:t>
            </a:r>
            <a:r>
              <a:rPr sz="2075" spc="-154" dirty="0">
                <a:latin typeface="Microsoft Sans Serif"/>
                <a:cs typeface="Microsoft Sans Serif"/>
              </a:rPr>
              <a:t>over</a:t>
            </a:r>
            <a:r>
              <a:rPr sz="2075" spc="16" dirty="0">
                <a:latin typeface="Microsoft Sans Serif"/>
                <a:cs typeface="Microsoft Sans Serif"/>
              </a:rPr>
              <a:t> </a:t>
            </a:r>
            <a:r>
              <a:rPr sz="2075" spc="-138" dirty="0">
                <a:latin typeface="Microsoft Sans Serif"/>
                <a:cs typeface="Microsoft Sans Serif"/>
              </a:rPr>
              <a:t>the</a:t>
            </a:r>
            <a:r>
              <a:rPr sz="2075" dirty="0">
                <a:latin typeface="Microsoft Sans Serif"/>
                <a:cs typeface="Microsoft Sans Serif"/>
              </a:rPr>
              <a:t> </a:t>
            </a:r>
            <a:r>
              <a:rPr sz="2075" spc="-74" dirty="0">
                <a:latin typeface="Microsoft Sans Serif"/>
                <a:cs typeface="Microsoft Sans Serif"/>
              </a:rPr>
              <a:t>trust</a:t>
            </a:r>
            <a:r>
              <a:rPr sz="1862" spc="-74" dirty="0">
                <a:latin typeface="Microsoft Sans Serif"/>
                <a:cs typeface="Microsoft Sans Serif"/>
              </a:rPr>
              <a:t>,</a:t>
            </a:r>
            <a:r>
              <a:rPr sz="1862" spc="-43" dirty="0">
                <a:latin typeface="Microsoft Sans Serif"/>
                <a:cs typeface="Microsoft Sans Serif"/>
              </a:rPr>
              <a:t> </a:t>
            </a:r>
            <a:r>
              <a:rPr sz="2075" spc="-21" dirty="0">
                <a:latin typeface="Microsoft Sans Serif"/>
                <a:cs typeface="Microsoft Sans Serif"/>
              </a:rPr>
              <a:t>it</a:t>
            </a:r>
            <a:r>
              <a:rPr sz="2075" dirty="0">
                <a:latin typeface="Microsoft Sans Serif"/>
                <a:cs typeface="Microsoft Sans Serif"/>
              </a:rPr>
              <a:t> </a:t>
            </a:r>
            <a:r>
              <a:rPr sz="2022" spc="-11" dirty="0">
                <a:latin typeface="Microsoft Sans Serif"/>
                <a:cs typeface="Microsoft Sans Serif"/>
              </a:rPr>
              <a:t>could </a:t>
            </a:r>
            <a:r>
              <a:rPr sz="2022" spc="-85" dirty="0">
                <a:latin typeface="Microsoft Sans Serif"/>
                <a:cs typeface="Microsoft Sans Serif"/>
              </a:rPr>
              <a:t>be</a:t>
            </a:r>
            <a:r>
              <a:rPr sz="2022" spc="-90" dirty="0">
                <a:latin typeface="Microsoft Sans Serif"/>
                <a:cs typeface="Microsoft Sans Serif"/>
              </a:rPr>
              <a:t> </a:t>
            </a:r>
            <a:r>
              <a:rPr sz="2022" spc="-64" dirty="0">
                <a:latin typeface="Microsoft Sans Serif"/>
                <a:cs typeface="Microsoft Sans Serif"/>
              </a:rPr>
              <a:t>considered</a:t>
            </a:r>
            <a:r>
              <a:rPr sz="2022" spc="-90" dirty="0">
                <a:latin typeface="Microsoft Sans Serif"/>
                <a:cs typeface="Microsoft Sans Serif"/>
              </a:rPr>
              <a:t> </a:t>
            </a:r>
            <a:r>
              <a:rPr sz="2022" spc="-144" dirty="0">
                <a:latin typeface="Microsoft Sans Serif"/>
                <a:cs typeface="Microsoft Sans Serif"/>
              </a:rPr>
              <a:t>a</a:t>
            </a:r>
            <a:r>
              <a:rPr sz="2022" spc="-85" dirty="0">
                <a:latin typeface="Microsoft Sans Serif"/>
                <a:cs typeface="Microsoft Sans Serif"/>
              </a:rPr>
              <a:t> </a:t>
            </a:r>
            <a:r>
              <a:rPr sz="2022" spc="-59" dirty="0">
                <a:latin typeface="Microsoft Sans Serif"/>
                <a:cs typeface="Microsoft Sans Serif"/>
              </a:rPr>
              <a:t>countable</a:t>
            </a:r>
            <a:r>
              <a:rPr sz="2022" spc="-90" dirty="0">
                <a:latin typeface="Microsoft Sans Serif"/>
                <a:cs typeface="Microsoft Sans Serif"/>
              </a:rPr>
              <a:t> </a:t>
            </a:r>
            <a:r>
              <a:rPr sz="2022" spc="-11" dirty="0">
                <a:latin typeface="Microsoft Sans Serif"/>
                <a:cs typeface="Microsoft Sans Serif"/>
              </a:rPr>
              <a:t>asset</a:t>
            </a:r>
            <a:r>
              <a:rPr sz="1862" spc="-11" dirty="0">
                <a:latin typeface="Microsoft Sans Serif"/>
                <a:cs typeface="Microsoft Sans Serif"/>
              </a:rPr>
              <a:t>.</a:t>
            </a:r>
            <a:endParaRPr sz="1862"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81347" y="1161288"/>
            <a:ext cx="3234476" cy="4526280"/>
          </a:xfrm>
          <a:prstGeom prst="rect">
            <a:avLst/>
          </a:prstGeom>
        </p:spPr>
        <p:txBody>
          <a:bodyPr vert="horz" lIns="97296" tIns="48648" rIns="97296" bIns="48648" rtlCol="0" anchor="ctr">
            <a:normAutofit/>
          </a:bodyPr>
          <a:lstStyle/>
          <a:p>
            <a:pPr marL="13513" marR="5405" indent="353360">
              <a:lnSpc>
                <a:spcPct val="90000"/>
              </a:lnSpc>
              <a:spcBef>
                <a:spcPct val="0"/>
              </a:spcBef>
              <a:spcAft>
                <a:spcPts val="638"/>
              </a:spcAft>
            </a:pPr>
            <a:r>
              <a:rPr lang="en-US" sz="3830" spc="-197" dirty="0">
                <a:latin typeface="+mj-lt"/>
                <a:ea typeface="+mj-ea"/>
                <a:cs typeface="+mj-cs"/>
              </a:rPr>
              <a:t>Example</a:t>
            </a:r>
            <a:r>
              <a:rPr lang="en-US" sz="3830" spc="-207" dirty="0">
                <a:latin typeface="+mj-lt"/>
                <a:ea typeface="+mj-ea"/>
                <a:cs typeface="+mj-cs"/>
              </a:rPr>
              <a:t> </a:t>
            </a:r>
            <a:r>
              <a:rPr lang="en-US" sz="3830" spc="468" dirty="0">
                <a:latin typeface="+mj-lt"/>
                <a:ea typeface="+mj-ea"/>
                <a:cs typeface="+mj-cs"/>
              </a:rPr>
              <a:t>–</a:t>
            </a:r>
            <a:r>
              <a:rPr lang="en-US" sz="3830" spc="-128" dirty="0">
                <a:latin typeface="+mj-lt"/>
                <a:ea typeface="+mj-ea"/>
                <a:cs typeface="+mj-cs"/>
              </a:rPr>
              <a:t> </a:t>
            </a:r>
            <a:r>
              <a:rPr lang="en-US" sz="3830" spc="-117" dirty="0">
                <a:latin typeface="+mj-lt"/>
                <a:ea typeface="+mj-ea"/>
                <a:cs typeface="+mj-cs"/>
              </a:rPr>
              <a:t>Proper </a:t>
            </a:r>
            <a:r>
              <a:rPr lang="en-US" sz="3830" spc="-217" dirty="0">
                <a:latin typeface="+mj-lt"/>
                <a:ea typeface="+mj-ea"/>
                <a:cs typeface="+mj-cs"/>
              </a:rPr>
              <a:t>Use</a:t>
            </a:r>
            <a:r>
              <a:rPr lang="en-US" sz="3830" spc="-202" dirty="0">
                <a:latin typeface="+mj-lt"/>
                <a:ea typeface="+mj-ea"/>
                <a:cs typeface="+mj-cs"/>
              </a:rPr>
              <a:t> </a:t>
            </a:r>
            <a:r>
              <a:rPr lang="en-US" sz="3830" dirty="0">
                <a:latin typeface="+mj-lt"/>
                <a:ea typeface="+mj-ea"/>
                <a:cs typeface="+mj-cs"/>
              </a:rPr>
              <a:t>of</a:t>
            </a:r>
            <a:r>
              <a:rPr lang="en-US" sz="3830" spc="-197" dirty="0">
                <a:latin typeface="+mj-lt"/>
                <a:ea typeface="+mj-ea"/>
                <a:cs typeface="+mj-cs"/>
              </a:rPr>
              <a:t> </a:t>
            </a:r>
            <a:r>
              <a:rPr lang="en-US" sz="3830" spc="-239" dirty="0">
                <a:latin typeface="+mj-lt"/>
                <a:ea typeface="+mj-ea"/>
                <a:cs typeface="+mj-cs"/>
              </a:rPr>
              <a:t>a</a:t>
            </a:r>
            <a:r>
              <a:rPr lang="en-US" sz="3830" spc="-202" dirty="0">
                <a:latin typeface="+mj-lt"/>
                <a:ea typeface="+mj-ea"/>
                <a:cs typeface="+mj-cs"/>
              </a:rPr>
              <a:t> </a:t>
            </a:r>
            <a:r>
              <a:rPr lang="en-US" sz="3830" spc="-112" dirty="0">
                <a:latin typeface="+mj-lt"/>
                <a:ea typeface="+mj-ea"/>
                <a:cs typeface="+mj-cs"/>
              </a:rPr>
              <a:t>Testamentary</a:t>
            </a:r>
            <a:r>
              <a:rPr lang="en-US" sz="3830" dirty="0">
                <a:latin typeface="+mj-lt"/>
                <a:ea typeface="+mj-ea"/>
                <a:cs typeface="+mj-cs"/>
              </a:rPr>
              <a:t> </a:t>
            </a:r>
            <a:r>
              <a:rPr lang="en-US" sz="3830" spc="-346" dirty="0">
                <a:latin typeface="+mj-lt"/>
                <a:ea typeface="+mj-ea"/>
                <a:cs typeface="+mj-cs"/>
              </a:rPr>
              <a:t>SNT </a:t>
            </a:r>
            <a:endParaRPr lang="en-US" sz="3830" dirty="0">
              <a:latin typeface="+mj-lt"/>
              <a:ea typeface="+mj-ea"/>
              <a:cs typeface="+mj-cs"/>
            </a:endParaRPr>
          </a:p>
        </p:txBody>
      </p:sp>
      <p:sp>
        <p:nvSpPr>
          <p:cNvPr id="2" name="object 2"/>
          <p:cNvSpPr txBox="1"/>
          <p:nvPr/>
        </p:nvSpPr>
        <p:spPr>
          <a:xfrm>
            <a:off x="5501801" y="932688"/>
            <a:ext cx="5311827" cy="4992624"/>
          </a:xfrm>
          <a:prstGeom prst="rect">
            <a:avLst/>
          </a:prstGeom>
        </p:spPr>
        <p:txBody>
          <a:bodyPr vert="horz" lIns="97296" tIns="48648" rIns="97296" bIns="48648" rtlCol="0" anchor="ctr">
            <a:noAutofit/>
          </a:bodyPr>
          <a:lstStyle/>
          <a:p>
            <a:pPr marL="421599" marR="123642" indent="-243230">
              <a:lnSpc>
                <a:spcPct val="90000"/>
              </a:lnSpc>
              <a:spcBef>
                <a:spcPts val="857"/>
              </a:spcBef>
              <a:buClr>
                <a:srgbClr val="333333"/>
              </a:buClr>
              <a:buSzPct val="91666"/>
              <a:buFont typeface="Arial" panose="020B0604020202020204" pitchFamily="34" charset="0"/>
              <a:buChar char="•"/>
              <a:tabLst>
                <a:tab pos="421599" algn="l"/>
              </a:tabLst>
            </a:pPr>
            <a:r>
              <a:rPr lang="en-US" sz="2979" spc="-144" dirty="0"/>
              <a:t>John</a:t>
            </a:r>
            <a:r>
              <a:rPr lang="en-US" sz="2979" spc="-21" dirty="0"/>
              <a:t> </a:t>
            </a:r>
            <a:r>
              <a:rPr lang="en-US" sz="2979" spc="-128" dirty="0"/>
              <a:t>(community</a:t>
            </a:r>
            <a:r>
              <a:rPr lang="en-US" sz="2979" spc="-21" dirty="0"/>
              <a:t> </a:t>
            </a:r>
            <a:r>
              <a:rPr lang="en-US" sz="2979" spc="-11" dirty="0"/>
              <a:t>spouse) </a:t>
            </a:r>
            <a:r>
              <a:rPr lang="en-US" sz="2979" spc="-138" dirty="0"/>
              <a:t>creates</a:t>
            </a:r>
            <a:r>
              <a:rPr lang="en-US" sz="2979" spc="-21" dirty="0"/>
              <a:t> </a:t>
            </a:r>
            <a:r>
              <a:rPr lang="en-US" sz="2979" spc="-234" dirty="0"/>
              <a:t>a</a:t>
            </a:r>
            <a:r>
              <a:rPr lang="en-US" sz="2979" spc="-21" dirty="0"/>
              <a:t> </a:t>
            </a:r>
            <a:r>
              <a:rPr lang="en-US" sz="2979" spc="-74" dirty="0"/>
              <a:t>testamentary</a:t>
            </a:r>
            <a:r>
              <a:rPr lang="en-US" sz="2979" spc="-121" dirty="0"/>
              <a:t> </a:t>
            </a:r>
            <a:r>
              <a:rPr lang="en-US" sz="2979" spc="-234" dirty="0"/>
              <a:t>SNT</a:t>
            </a:r>
            <a:r>
              <a:rPr lang="en-US" sz="2979" spc="-128" dirty="0"/>
              <a:t> </a:t>
            </a:r>
            <a:r>
              <a:rPr lang="en-US" sz="2979" spc="-27" dirty="0"/>
              <a:t>in </a:t>
            </a:r>
            <a:r>
              <a:rPr lang="en-US" sz="2979" spc="-69" dirty="0"/>
              <a:t>his</a:t>
            </a:r>
            <a:r>
              <a:rPr lang="en-US" sz="2979" spc="-176" dirty="0"/>
              <a:t> </a:t>
            </a:r>
            <a:r>
              <a:rPr lang="en-US" sz="2979" dirty="0"/>
              <a:t>will</a:t>
            </a:r>
            <a:r>
              <a:rPr lang="en-US" sz="2979" spc="-121" dirty="0"/>
              <a:t> </a:t>
            </a:r>
            <a:r>
              <a:rPr lang="en-US" sz="2979" spc="-43" dirty="0"/>
              <a:t>for</a:t>
            </a:r>
            <a:r>
              <a:rPr lang="en-US" sz="2979" spc="-90" dirty="0"/>
              <a:t> </a:t>
            </a:r>
            <a:r>
              <a:rPr lang="en-US" sz="2979" spc="-133" dirty="0"/>
              <a:t>his</a:t>
            </a:r>
            <a:r>
              <a:rPr lang="en-US" sz="2979" spc="-80" dirty="0"/>
              <a:t> </a:t>
            </a:r>
            <a:r>
              <a:rPr lang="en-US" sz="2979" spc="-64" dirty="0"/>
              <a:t>wife,</a:t>
            </a:r>
            <a:r>
              <a:rPr lang="en-US" sz="2979" spc="-37" dirty="0"/>
              <a:t> </a:t>
            </a:r>
            <a:r>
              <a:rPr lang="en-US" sz="2979" spc="-21" dirty="0"/>
              <a:t>Jane</a:t>
            </a:r>
            <a:r>
              <a:rPr lang="en-US" sz="2979" dirty="0"/>
              <a:t> </a:t>
            </a:r>
            <a:r>
              <a:rPr lang="en-US" sz="2979" spc="170" dirty="0"/>
              <a:t>(</a:t>
            </a:r>
            <a:r>
              <a:rPr lang="en-US" sz="2979" spc="-133" dirty="0"/>
              <a:t>Medicaid</a:t>
            </a:r>
            <a:r>
              <a:rPr lang="en-US" sz="2979" spc="-59" dirty="0"/>
              <a:t> </a:t>
            </a:r>
            <a:r>
              <a:rPr lang="en-US" sz="2979" spc="-11" dirty="0"/>
              <a:t>spouse).</a:t>
            </a:r>
            <a:endParaRPr lang="en-US" sz="2979" dirty="0"/>
          </a:p>
          <a:p>
            <a:pPr marL="421599" marR="71618" indent="-243230">
              <a:lnSpc>
                <a:spcPct val="90000"/>
              </a:lnSpc>
              <a:spcBef>
                <a:spcPts val="1075"/>
              </a:spcBef>
              <a:buSzPct val="91666"/>
              <a:buFont typeface="Arial" panose="020B0604020202020204" pitchFamily="34" charset="0"/>
              <a:buChar char="•"/>
              <a:tabLst>
                <a:tab pos="421599" algn="l"/>
                <a:tab pos="422951" algn="l"/>
              </a:tabLst>
            </a:pPr>
            <a:r>
              <a:rPr lang="en-US" sz="2979" dirty="0"/>
              <a:t>	</a:t>
            </a:r>
            <a:r>
              <a:rPr lang="en-US" sz="2979" spc="-244" dirty="0"/>
              <a:t>When</a:t>
            </a:r>
            <a:r>
              <a:rPr lang="en-US" sz="2979" spc="74" dirty="0"/>
              <a:t> </a:t>
            </a:r>
            <a:r>
              <a:rPr lang="en-US" sz="2979" spc="-154" dirty="0"/>
              <a:t>John</a:t>
            </a:r>
            <a:r>
              <a:rPr lang="en-US" sz="2979" spc="-16" dirty="0"/>
              <a:t> </a:t>
            </a:r>
            <a:r>
              <a:rPr lang="en-US" sz="2979" spc="-106" dirty="0"/>
              <a:t>dies,</a:t>
            </a:r>
            <a:r>
              <a:rPr lang="en-US" sz="2979" spc="-16" dirty="0"/>
              <a:t> his will places </a:t>
            </a:r>
            <a:r>
              <a:rPr lang="en-US" sz="2979" spc="-149" dirty="0"/>
              <a:t>his</a:t>
            </a:r>
            <a:r>
              <a:rPr lang="en-US" sz="2979" spc="11" dirty="0"/>
              <a:t> </a:t>
            </a:r>
            <a:r>
              <a:rPr lang="en-US" sz="2979" spc="-112" dirty="0"/>
              <a:t>assets</a:t>
            </a:r>
            <a:r>
              <a:rPr lang="en-US" sz="2979" spc="-59" dirty="0"/>
              <a:t> </a:t>
            </a:r>
            <a:r>
              <a:rPr lang="en-US" sz="2979" spc="-90" dirty="0"/>
              <a:t>are </a:t>
            </a:r>
            <a:r>
              <a:rPr lang="en-US" sz="2979" spc="-112" dirty="0"/>
              <a:t>placed</a:t>
            </a:r>
            <a:r>
              <a:rPr lang="en-US" sz="2979" spc="-59" dirty="0"/>
              <a:t> into</a:t>
            </a:r>
            <a:r>
              <a:rPr lang="en-US" sz="2979" spc="-112" dirty="0"/>
              <a:t> </a:t>
            </a:r>
            <a:r>
              <a:rPr lang="en-US" sz="2979" spc="-101" dirty="0"/>
              <a:t>the</a:t>
            </a:r>
            <a:r>
              <a:rPr lang="en-US" sz="2979" spc="-69" dirty="0"/>
              <a:t> </a:t>
            </a:r>
            <a:r>
              <a:rPr lang="en-US" sz="2979" dirty="0"/>
              <a:t>trust</a:t>
            </a:r>
            <a:r>
              <a:rPr lang="en-US" sz="2979" spc="-48" dirty="0"/>
              <a:t> </a:t>
            </a:r>
            <a:r>
              <a:rPr lang="en-US" sz="2979" spc="-144" dirty="0"/>
              <a:t>instead</a:t>
            </a:r>
            <a:r>
              <a:rPr lang="en-US" sz="2979" spc="11" dirty="0"/>
              <a:t> </a:t>
            </a:r>
            <a:r>
              <a:rPr lang="en-US" sz="2979" spc="-27" dirty="0"/>
              <a:t>of </a:t>
            </a:r>
            <a:r>
              <a:rPr lang="en-US" sz="2979" spc="-128" dirty="0"/>
              <a:t>going</a:t>
            </a:r>
            <a:r>
              <a:rPr lang="en-US" sz="2979" spc="-43" dirty="0"/>
              <a:t> </a:t>
            </a:r>
            <a:r>
              <a:rPr lang="en-US" sz="2979" spc="-90" dirty="0"/>
              <a:t>directly</a:t>
            </a:r>
            <a:r>
              <a:rPr lang="en-US" sz="2979" spc="-43" dirty="0"/>
              <a:t> </a:t>
            </a:r>
            <a:r>
              <a:rPr lang="en-US" sz="2979" spc="-90" dirty="0"/>
              <a:t>to</a:t>
            </a:r>
            <a:r>
              <a:rPr lang="en-US" sz="2979" spc="-43" dirty="0"/>
              <a:t> </a:t>
            </a:r>
            <a:r>
              <a:rPr lang="en-US" sz="2979" spc="-21" dirty="0"/>
              <a:t>Jane.</a:t>
            </a:r>
            <a:endParaRPr lang="en-US" sz="2979" dirty="0"/>
          </a:p>
          <a:p>
            <a:pPr marL="421599" marR="5405" indent="-243230">
              <a:lnSpc>
                <a:spcPct val="90000"/>
              </a:lnSpc>
              <a:spcBef>
                <a:spcPts val="1080"/>
              </a:spcBef>
              <a:buClr>
                <a:srgbClr val="333333"/>
              </a:buClr>
              <a:buSzPct val="91666"/>
              <a:buFont typeface="Arial" panose="020B0604020202020204" pitchFamily="34" charset="0"/>
              <a:buChar char="•"/>
              <a:tabLst>
                <a:tab pos="421599" algn="l"/>
              </a:tabLst>
            </a:pPr>
            <a:r>
              <a:rPr lang="en-US" sz="2979" spc="-90" dirty="0"/>
              <a:t>Result:</a:t>
            </a:r>
            <a:r>
              <a:rPr lang="en-US" sz="2979" dirty="0"/>
              <a:t> </a:t>
            </a:r>
            <a:r>
              <a:rPr lang="en-US" sz="2979" spc="-165" dirty="0"/>
              <a:t>Jane</a:t>
            </a:r>
            <a:r>
              <a:rPr lang="en-US" sz="2979" spc="-53" dirty="0"/>
              <a:t> </a:t>
            </a:r>
            <a:r>
              <a:rPr lang="en-US" sz="2979" spc="-170" dirty="0"/>
              <a:t>remains</a:t>
            </a:r>
            <a:r>
              <a:rPr lang="en-US" sz="2979" spc="-53" dirty="0"/>
              <a:t> </a:t>
            </a:r>
            <a:r>
              <a:rPr lang="en-US" sz="2979" spc="-85" dirty="0"/>
              <a:t>Medicaid- </a:t>
            </a:r>
            <a:r>
              <a:rPr lang="en-US" sz="2979" spc="-101" dirty="0"/>
              <a:t>eligible,</a:t>
            </a:r>
            <a:r>
              <a:rPr lang="en-US" sz="2979" dirty="0"/>
              <a:t> </a:t>
            </a:r>
            <a:r>
              <a:rPr lang="en-US" sz="2979" spc="-176" dirty="0"/>
              <a:t>and</a:t>
            </a:r>
            <a:r>
              <a:rPr lang="en-US" sz="2979" spc="-59" dirty="0"/>
              <a:t> </a:t>
            </a:r>
            <a:r>
              <a:rPr lang="en-US" sz="2979" spc="-121" dirty="0"/>
              <a:t>the</a:t>
            </a:r>
            <a:r>
              <a:rPr lang="en-US" sz="2979" spc="-53" dirty="0"/>
              <a:t> </a:t>
            </a:r>
            <a:r>
              <a:rPr lang="en-US" sz="2979" spc="-80" dirty="0"/>
              <a:t>trust</a:t>
            </a:r>
            <a:r>
              <a:rPr lang="en-US" sz="2979" spc="-59" dirty="0"/>
              <a:t> </a:t>
            </a:r>
            <a:r>
              <a:rPr lang="en-US" sz="2979" spc="-96" dirty="0"/>
              <a:t>pays</a:t>
            </a:r>
            <a:r>
              <a:rPr lang="en-US" sz="2979" spc="-154" dirty="0"/>
              <a:t> </a:t>
            </a:r>
            <a:r>
              <a:rPr lang="en-US" sz="2979" spc="-27" dirty="0"/>
              <a:t>for </a:t>
            </a:r>
            <a:r>
              <a:rPr lang="en-US" sz="2979" spc="-90" dirty="0"/>
              <a:t>her</a:t>
            </a:r>
            <a:r>
              <a:rPr lang="en-US" sz="2979" spc="-101" dirty="0"/>
              <a:t> </a:t>
            </a:r>
            <a:r>
              <a:rPr lang="en-US" sz="2979" spc="-37" dirty="0"/>
              <a:t>non-</a:t>
            </a:r>
            <a:r>
              <a:rPr lang="en-US" sz="2979" spc="-90" dirty="0"/>
              <a:t>Medicaid</a:t>
            </a:r>
            <a:r>
              <a:rPr lang="en-US" sz="2979" spc="-96" dirty="0"/>
              <a:t> </a:t>
            </a:r>
            <a:r>
              <a:rPr lang="en-US" sz="2979" spc="-11" dirty="0"/>
              <a:t>needs.</a:t>
            </a:r>
            <a:endParaRPr lang="en-US" sz="2979" dirty="0"/>
          </a:p>
          <a:p>
            <a:pPr marL="421599" marR="109454" indent="-243230">
              <a:lnSpc>
                <a:spcPct val="90000"/>
              </a:lnSpc>
              <a:spcBef>
                <a:spcPts val="1117"/>
              </a:spcBef>
              <a:buClr>
                <a:srgbClr val="333333"/>
              </a:buClr>
              <a:buSzPct val="91666"/>
              <a:buFont typeface="Arial" panose="020B0604020202020204" pitchFamily="34" charset="0"/>
              <a:buChar char="•"/>
              <a:tabLst>
                <a:tab pos="421599" algn="l"/>
              </a:tabLst>
            </a:pPr>
            <a:r>
              <a:rPr lang="en-US" sz="2979" spc="-149" dirty="0"/>
              <a:t>And,</a:t>
            </a:r>
            <a:r>
              <a:rPr lang="en-US" sz="2979" spc="-11" dirty="0"/>
              <a:t> </a:t>
            </a:r>
            <a:r>
              <a:rPr lang="en-US" sz="2979" dirty="0"/>
              <a:t>it's</a:t>
            </a:r>
            <a:r>
              <a:rPr lang="en-US" sz="2979" spc="-64" dirty="0"/>
              <a:t> </a:t>
            </a:r>
            <a:r>
              <a:rPr lang="en-US" sz="2979" spc="-234" dirty="0"/>
              <a:t>a</a:t>
            </a:r>
            <a:r>
              <a:rPr lang="en-US" sz="2979" spc="-69" dirty="0"/>
              <a:t> </a:t>
            </a:r>
            <a:r>
              <a:rPr lang="en-US" sz="2979" spc="-11" dirty="0"/>
              <a:t>3rd</a:t>
            </a:r>
            <a:r>
              <a:rPr lang="en-US" sz="2979" spc="-165" dirty="0"/>
              <a:t> </a:t>
            </a:r>
            <a:r>
              <a:rPr lang="en-US" sz="2979" spc="-80" dirty="0"/>
              <a:t>Party</a:t>
            </a:r>
            <a:r>
              <a:rPr lang="en-US" sz="2979" spc="-160" dirty="0"/>
              <a:t> </a:t>
            </a:r>
            <a:r>
              <a:rPr lang="en-US" sz="2979" spc="-234" dirty="0"/>
              <a:t>SNT</a:t>
            </a:r>
            <a:r>
              <a:rPr lang="en-US" sz="2979" spc="-69" dirty="0"/>
              <a:t> </a:t>
            </a:r>
            <a:r>
              <a:rPr lang="en-US" sz="2979" spc="-160" dirty="0"/>
              <a:t>so</a:t>
            </a:r>
            <a:r>
              <a:rPr lang="en-US" sz="2979" spc="-64" dirty="0"/>
              <a:t> </a:t>
            </a:r>
            <a:r>
              <a:rPr lang="en-US" sz="2979" spc="-80" dirty="0"/>
              <a:t>no </a:t>
            </a:r>
            <a:r>
              <a:rPr lang="en-US" sz="2979" spc="-133" dirty="0"/>
              <a:t>payback</a:t>
            </a:r>
            <a:r>
              <a:rPr lang="en-US" sz="2979" spc="-80" dirty="0"/>
              <a:t> </a:t>
            </a:r>
            <a:r>
              <a:rPr lang="en-US" sz="2979" spc="-11" dirty="0"/>
              <a:t>required.  Remainder goes to the kids.</a:t>
            </a:r>
            <a:endParaRPr lang="en-US" sz="2979" dirty="0"/>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nchor="ctr">
            <a:spAutoFit/>
          </a:bodyPr>
          <a:lstStyle>
            <a:defPPr>
              <a:defRPr kern="0"/>
            </a:defPPr>
            <a:lvl1pPr>
              <a:defRPr sz="1300" b="0" i="0">
                <a:solidFill>
                  <a:schemeClr val="tx1"/>
                </a:solidFill>
                <a:latin typeface="Microsoft Sans Serif"/>
                <a:cs typeface="Microsoft Sans Serif"/>
              </a:defRPr>
            </a:lvl1pPr>
          </a:lstStyle>
          <a:p>
            <a:pPr marL="116205" algn="r">
              <a:lnSpc>
                <a:spcPts val="1455"/>
              </a:lnSpc>
              <a:spcAft>
                <a:spcPts val="638"/>
              </a:spcAft>
            </a:pPr>
            <a:fld id="{81D60167-4931-47E6-BA6A-407CBD079E47}" type="slidenum">
              <a:rPr lang="en-US" spc="-50" smtClean="0"/>
              <a:pPr marL="116205" algn="r">
                <a:lnSpc>
                  <a:spcPts val="1455"/>
                </a:lnSpc>
                <a:spcAft>
                  <a:spcPts val="638"/>
                </a:spcAft>
              </a:pPr>
              <a:t>76</a:t>
            </a:fld>
            <a:endParaRPr lang="en-US" sz="1277" spc="-27">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77</a:t>
            </a:fld>
            <a:endParaRPr spc="-27" dirty="0"/>
          </a:p>
        </p:txBody>
      </p:sp>
      <p:sp>
        <p:nvSpPr>
          <p:cNvPr id="2" name="object 2"/>
          <p:cNvSpPr txBox="1">
            <a:spLocks noGrp="1"/>
          </p:cNvSpPr>
          <p:nvPr>
            <p:ph type="title"/>
          </p:nvPr>
        </p:nvSpPr>
        <p:spPr>
          <a:xfrm>
            <a:off x="1426574" y="835704"/>
            <a:ext cx="9086343" cy="1306163"/>
          </a:xfrm>
          <a:prstGeom prst="rect">
            <a:avLst/>
          </a:prstGeom>
        </p:spPr>
        <p:txBody>
          <a:bodyPr vert="horz" wrap="square" lIns="0" tIns="199997" rIns="0" bIns="0" rtlCol="0" anchor="ctr">
            <a:spAutoFit/>
          </a:bodyPr>
          <a:lstStyle/>
          <a:p>
            <a:pPr marL="13513" marR="5405">
              <a:lnSpc>
                <a:spcPct val="79600"/>
              </a:lnSpc>
              <a:spcBef>
                <a:spcPts val="1575"/>
              </a:spcBef>
            </a:pPr>
            <a:r>
              <a:rPr dirty="0"/>
              <a:t>Understanding</a:t>
            </a:r>
            <a:r>
              <a:rPr spc="-521" dirty="0"/>
              <a:t> </a:t>
            </a:r>
            <a:r>
              <a:rPr spc="85" dirty="0"/>
              <a:t>the</a:t>
            </a:r>
            <a:r>
              <a:rPr spc="-521" dirty="0"/>
              <a:t> </a:t>
            </a:r>
            <a:r>
              <a:rPr spc="-11" dirty="0"/>
              <a:t>Elective </a:t>
            </a:r>
            <a:r>
              <a:rPr spc="-181" dirty="0"/>
              <a:t>Share</a:t>
            </a:r>
            <a:r>
              <a:rPr spc="-515" dirty="0"/>
              <a:t> </a:t>
            </a:r>
            <a:r>
              <a:rPr spc="-11" dirty="0"/>
              <a:t>Problem</a:t>
            </a:r>
          </a:p>
        </p:txBody>
      </p:sp>
      <p:sp>
        <p:nvSpPr>
          <p:cNvPr id="3" name="object 3"/>
          <p:cNvSpPr txBox="1"/>
          <p:nvPr/>
        </p:nvSpPr>
        <p:spPr>
          <a:xfrm>
            <a:off x="1426574" y="2223367"/>
            <a:ext cx="9173504" cy="1069739"/>
          </a:xfrm>
          <a:prstGeom prst="rect">
            <a:avLst/>
          </a:prstGeom>
        </p:spPr>
        <p:txBody>
          <a:bodyPr vert="horz" wrap="square" lIns="0" tIns="119593" rIns="0" bIns="0" rtlCol="0">
            <a:spAutoFit/>
          </a:bodyPr>
          <a:lstStyle/>
          <a:p>
            <a:pPr marL="13513" marR="5405">
              <a:lnSpc>
                <a:spcPts val="3671"/>
              </a:lnSpc>
              <a:spcBef>
                <a:spcPts val="942"/>
              </a:spcBef>
            </a:pPr>
            <a:r>
              <a:rPr sz="3777" spc="-117" dirty="0">
                <a:latin typeface="Microsoft Sans Serif"/>
                <a:cs typeface="Microsoft Sans Serif"/>
              </a:rPr>
              <a:t>When</a:t>
            </a:r>
            <a:r>
              <a:rPr sz="3777" spc="-154" dirty="0">
                <a:latin typeface="Microsoft Sans Serif"/>
                <a:cs typeface="Microsoft Sans Serif"/>
              </a:rPr>
              <a:t> </a:t>
            </a:r>
            <a:r>
              <a:rPr sz="3777" spc="-37" dirty="0">
                <a:latin typeface="Microsoft Sans Serif"/>
                <a:cs typeface="Microsoft Sans Serif"/>
              </a:rPr>
              <a:t>Medicaid</a:t>
            </a:r>
            <a:r>
              <a:rPr sz="3777" spc="-154" dirty="0">
                <a:latin typeface="Microsoft Sans Serif"/>
                <a:cs typeface="Microsoft Sans Serif"/>
              </a:rPr>
              <a:t> </a:t>
            </a:r>
            <a:r>
              <a:rPr sz="3777" spc="-121" dirty="0">
                <a:latin typeface="Microsoft Sans Serif"/>
                <a:cs typeface="Microsoft Sans Serif"/>
              </a:rPr>
              <a:t>Forces</a:t>
            </a:r>
            <a:r>
              <a:rPr sz="3777" spc="-154" dirty="0">
                <a:latin typeface="Microsoft Sans Serif"/>
                <a:cs typeface="Microsoft Sans Serif"/>
              </a:rPr>
              <a:t> </a:t>
            </a:r>
            <a:r>
              <a:rPr sz="3777" spc="-138" dirty="0">
                <a:latin typeface="Microsoft Sans Serif"/>
                <a:cs typeface="Microsoft Sans Serif"/>
              </a:rPr>
              <a:t>an</a:t>
            </a:r>
            <a:r>
              <a:rPr sz="3777" spc="-154" dirty="0">
                <a:latin typeface="Microsoft Sans Serif"/>
                <a:cs typeface="Microsoft Sans Serif"/>
              </a:rPr>
              <a:t> </a:t>
            </a:r>
            <a:r>
              <a:rPr sz="3777" spc="-48" dirty="0">
                <a:latin typeface="Microsoft Sans Serif"/>
                <a:cs typeface="Microsoft Sans Serif"/>
              </a:rPr>
              <a:t>Inheritance</a:t>
            </a:r>
            <a:r>
              <a:rPr sz="3777" spc="-154" dirty="0">
                <a:latin typeface="Microsoft Sans Serif"/>
                <a:cs typeface="Microsoft Sans Serif"/>
              </a:rPr>
              <a:t> </a:t>
            </a:r>
            <a:r>
              <a:rPr sz="3777" spc="-53" dirty="0">
                <a:latin typeface="Microsoft Sans Serif"/>
                <a:cs typeface="Microsoft Sans Serif"/>
              </a:rPr>
              <a:t>on</a:t>
            </a:r>
            <a:r>
              <a:rPr sz="3777" spc="-154" dirty="0">
                <a:latin typeface="Microsoft Sans Serif"/>
                <a:cs typeface="Microsoft Sans Serif"/>
              </a:rPr>
              <a:t> </a:t>
            </a:r>
            <a:r>
              <a:rPr sz="3777" spc="-27" dirty="0">
                <a:latin typeface="Microsoft Sans Serif"/>
                <a:cs typeface="Microsoft Sans Serif"/>
              </a:rPr>
              <a:t>the </a:t>
            </a:r>
            <a:r>
              <a:rPr sz="3777" spc="-32" dirty="0">
                <a:latin typeface="Microsoft Sans Serif"/>
                <a:cs typeface="Microsoft Sans Serif"/>
              </a:rPr>
              <a:t>Institutionalized</a:t>
            </a:r>
            <a:r>
              <a:rPr sz="3777" spc="-90" dirty="0">
                <a:latin typeface="Microsoft Sans Serif"/>
                <a:cs typeface="Microsoft Sans Serif"/>
              </a:rPr>
              <a:t> </a:t>
            </a:r>
            <a:r>
              <a:rPr sz="3777" spc="-11" dirty="0">
                <a:latin typeface="Microsoft Sans Serif"/>
                <a:cs typeface="Microsoft Sans Serif"/>
              </a:rPr>
              <a:t>Spouse</a:t>
            </a:r>
            <a:endParaRPr sz="3777">
              <a:latin typeface="Microsoft Sans Serif"/>
              <a:cs typeface="Microsoft Sans Serif"/>
            </a:endParaRPr>
          </a:p>
        </p:txBody>
      </p:sp>
      <p:sp>
        <p:nvSpPr>
          <p:cNvPr id="4" name="object 4"/>
          <p:cNvSpPr txBox="1"/>
          <p:nvPr/>
        </p:nvSpPr>
        <p:spPr>
          <a:xfrm>
            <a:off x="1426573" y="3424528"/>
            <a:ext cx="4495389" cy="2756630"/>
          </a:xfrm>
          <a:prstGeom prst="rect">
            <a:avLst/>
          </a:prstGeom>
        </p:spPr>
        <p:txBody>
          <a:bodyPr vert="horz" wrap="square" lIns="0" tIns="17567" rIns="0" bIns="0" rtlCol="0">
            <a:spAutoFit/>
          </a:bodyPr>
          <a:lstStyle/>
          <a:p>
            <a:pPr marL="13513">
              <a:lnSpc>
                <a:spcPts val="2426"/>
              </a:lnSpc>
              <a:spcBef>
                <a:spcPts val="138"/>
              </a:spcBef>
            </a:pPr>
            <a:r>
              <a:rPr sz="2554" b="1" spc="-80" dirty="0">
                <a:latin typeface="Microsoft Sans Serif"/>
                <a:cs typeface="Microsoft Sans Serif"/>
              </a:rPr>
              <a:t>What</a:t>
            </a:r>
            <a:r>
              <a:rPr sz="2554" b="1" spc="-101" dirty="0">
                <a:latin typeface="Microsoft Sans Serif"/>
                <a:cs typeface="Microsoft Sans Serif"/>
              </a:rPr>
              <a:t> </a:t>
            </a:r>
            <a:r>
              <a:rPr sz="2554" b="1" spc="-32" dirty="0">
                <a:latin typeface="Microsoft Sans Serif"/>
                <a:cs typeface="Microsoft Sans Serif"/>
              </a:rPr>
              <a:t>is</a:t>
            </a:r>
            <a:r>
              <a:rPr sz="2554" b="1" spc="-101" dirty="0">
                <a:latin typeface="Microsoft Sans Serif"/>
                <a:cs typeface="Microsoft Sans Serif"/>
              </a:rPr>
              <a:t> </a:t>
            </a:r>
            <a:r>
              <a:rPr sz="2554" b="1" spc="-43" dirty="0">
                <a:latin typeface="Microsoft Sans Serif"/>
                <a:cs typeface="Microsoft Sans Serif"/>
              </a:rPr>
              <a:t>the</a:t>
            </a:r>
            <a:r>
              <a:rPr sz="2554" b="1" spc="-106" dirty="0">
                <a:latin typeface="Microsoft Sans Serif"/>
                <a:cs typeface="Microsoft Sans Serif"/>
              </a:rPr>
              <a:t> </a:t>
            </a:r>
            <a:r>
              <a:rPr sz="2554" b="1" spc="-74" dirty="0">
                <a:latin typeface="Microsoft Sans Serif"/>
                <a:cs typeface="Microsoft Sans Serif"/>
              </a:rPr>
              <a:t>Elective</a:t>
            </a:r>
            <a:r>
              <a:rPr sz="2554" b="1" spc="-101" dirty="0">
                <a:latin typeface="Microsoft Sans Serif"/>
                <a:cs typeface="Microsoft Sans Serif"/>
              </a:rPr>
              <a:t> </a:t>
            </a:r>
            <a:r>
              <a:rPr sz="2554" b="1" spc="-11" dirty="0">
                <a:latin typeface="Microsoft Sans Serif"/>
                <a:cs typeface="Microsoft Sans Serif"/>
              </a:rPr>
              <a:t>Share?</a:t>
            </a:r>
            <a:endParaRPr sz="2554" b="1" dirty="0">
              <a:latin typeface="Microsoft Sans Serif"/>
              <a:cs typeface="Microsoft Sans Serif"/>
            </a:endParaRPr>
          </a:p>
          <a:p>
            <a:pPr marL="378358" marR="5405" indent="-364846">
              <a:lnSpc>
                <a:spcPct val="76900"/>
              </a:lnSpc>
              <a:spcBef>
                <a:spcPts val="575"/>
              </a:spcBef>
              <a:buFont typeface="Arial" panose="020B0604020202020204" pitchFamily="34" charset="0"/>
              <a:buChar char="•"/>
            </a:pPr>
            <a:r>
              <a:rPr sz="2075" spc="-21" dirty="0">
                <a:latin typeface="Microsoft Sans Serif"/>
                <a:cs typeface="Microsoft Sans Serif"/>
              </a:rPr>
              <a:t>If</a:t>
            </a:r>
            <a:r>
              <a:rPr sz="2075" spc="-59" dirty="0">
                <a:latin typeface="Microsoft Sans Serif"/>
                <a:cs typeface="Microsoft Sans Serif"/>
              </a:rPr>
              <a:t> </a:t>
            </a:r>
            <a:r>
              <a:rPr sz="2075" spc="-202" dirty="0">
                <a:latin typeface="Microsoft Sans Serif"/>
                <a:cs typeface="Microsoft Sans Serif"/>
              </a:rPr>
              <a:t>a</a:t>
            </a:r>
            <a:r>
              <a:rPr sz="2075" spc="-59" dirty="0">
                <a:latin typeface="Microsoft Sans Serif"/>
                <a:cs typeface="Microsoft Sans Serif"/>
              </a:rPr>
              <a:t> </a:t>
            </a:r>
            <a:r>
              <a:rPr sz="2075" spc="-144" dirty="0">
                <a:latin typeface="Microsoft Sans Serif"/>
                <a:cs typeface="Microsoft Sans Serif"/>
              </a:rPr>
              <a:t>spouse</a:t>
            </a:r>
            <a:r>
              <a:rPr sz="2075" spc="-59" dirty="0">
                <a:latin typeface="Microsoft Sans Serif"/>
                <a:cs typeface="Microsoft Sans Serif"/>
              </a:rPr>
              <a:t> </a:t>
            </a:r>
            <a:r>
              <a:rPr sz="2022" spc="-32" dirty="0">
                <a:latin typeface="Microsoft Sans Serif"/>
                <a:cs typeface="Microsoft Sans Serif"/>
              </a:rPr>
              <a:t>is</a:t>
            </a:r>
            <a:r>
              <a:rPr sz="2022" spc="-121" dirty="0">
                <a:latin typeface="Microsoft Sans Serif"/>
                <a:cs typeface="Microsoft Sans Serif"/>
              </a:rPr>
              <a:t> </a:t>
            </a:r>
            <a:r>
              <a:rPr sz="2022" spc="-11" dirty="0">
                <a:latin typeface="Microsoft Sans Serif"/>
                <a:cs typeface="Microsoft Sans Serif"/>
              </a:rPr>
              <a:t>left</a:t>
            </a:r>
            <a:r>
              <a:rPr sz="2022" spc="-128" dirty="0">
                <a:latin typeface="Microsoft Sans Serif"/>
                <a:cs typeface="Microsoft Sans Serif"/>
              </a:rPr>
              <a:t> </a:t>
            </a:r>
            <a:r>
              <a:rPr sz="2022" spc="-37" dirty="0">
                <a:latin typeface="Microsoft Sans Serif"/>
                <a:cs typeface="Microsoft Sans Serif"/>
              </a:rPr>
              <a:t>out</a:t>
            </a:r>
            <a:r>
              <a:rPr sz="2022" spc="-121" dirty="0">
                <a:latin typeface="Microsoft Sans Serif"/>
                <a:cs typeface="Microsoft Sans Serif"/>
              </a:rPr>
              <a:t> </a:t>
            </a:r>
            <a:r>
              <a:rPr sz="2022" dirty="0">
                <a:latin typeface="Microsoft Sans Serif"/>
                <a:cs typeface="Microsoft Sans Serif"/>
              </a:rPr>
              <a:t>of</a:t>
            </a:r>
            <a:r>
              <a:rPr sz="2022" spc="-128" dirty="0">
                <a:latin typeface="Microsoft Sans Serif"/>
                <a:cs typeface="Microsoft Sans Serif"/>
              </a:rPr>
              <a:t> </a:t>
            </a:r>
            <a:r>
              <a:rPr sz="2022" spc="-144" dirty="0">
                <a:latin typeface="Microsoft Sans Serif"/>
                <a:cs typeface="Microsoft Sans Serif"/>
              </a:rPr>
              <a:t>a</a:t>
            </a:r>
            <a:r>
              <a:rPr sz="2022" spc="-121" dirty="0">
                <a:latin typeface="Microsoft Sans Serif"/>
                <a:cs typeface="Microsoft Sans Serif"/>
              </a:rPr>
              <a:t> </a:t>
            </a:r>
            <a:r>
              <a:rPr sz="2022" dirty="0">
                <a:latin typeface="Microsoft Sans Serif"/>
                <a:cs typeface="Microsoft Sans Serif"/>
              </a:rPr>
              <a:t>will</a:t>
            </a:r>
            <a:r>
              <a:rPr sz="1862" dirty="0">
                <a:latin typeface="Microsoft Sans Serif"/>
                <a:cs typeface="Microsoft Sans Serif"/>
              </a:rPr>
              <a:t>,</a:t>
            </a:r>
            <a:r>
              <a:rPr sz="1862" spc="-5" dirty="0">
                <a:latin typeface="Microsoft Sans Serif"/>
                <a:cs typeface="Microsoft Sans Serif"/>
              </a:rPr>
              <a:t> </a:t>
            </a:r>
            <a:r>
              <a:rPr sz="2075" spc="-121" dirty="0">
                <a:latin typeface="Microsoft Sans Serif"/>
                <a:cs typeface="Microsoft Sans Serif"/>
              </a:rPr>
              <a:t>they</a:t>
            </a:r>
            <a:r>
              <a:rPr sz="2075" spc="-59" dirty="0">
                <a:latin typeface="Microsoft Sans Serif"/>
                <a:cs typeface="Microsoft Sans Serif"/>
              </a:rPr>
              <a:t> </a:t>
            </a:r>
            <a:r>
              <a:rPr sz="2075" spc="-69" dirty="0">
                <a:latin typeface="Microsoft Sans Serif"/>
                <a:cs typeface="Microsoft Sans Serif"/>
              </a:rPr>
              <a:t>can </a:t>
            </a:r>
            <a:r>
              <a:rPr sz="2022" spc="-43" dirty="0">
                <a:latin typeface="Microsoft Sans Serif"/>
                <a:cs typeface="Microsoft Sans Serif"/>
              </a:rPr>
              <a:t>elect</a:t>
            </a:r>
            <a:r>
              <a:rPr sz="2022" spc="-117" dirty="0">
                <a:latin typeface="Microsoft Sans Serif"/>
                <a:cs typeface="Microsoft Sans Serif"/>
              </a:rPr>
              <a:t> </a:t>
            </a:r>
            <a:r>
              <a:rPr sz="2022" spc="-32" dirty="0">
                <a:latin typeface="Microsoft Sans Serif"/>
                <a:cs typeface="Microsoft Sans Serif"/>
              </a:rPr>
              <a:t>to</a:t>
            </a:r>
            <a:r>
              <a:rPr sz="2022" spc="-112" dirty="0">
                <a:latin typeface="Microsoft Sans Serif"/>
                <a:cs typeface="Microsoft Sans Serif"/>
              </a:rPr>
              <a:t> </a:t>
            </a:r>
            <a:r>
              <a:rPr sz="2022" spc="-69" dirty="0">
                <a:latin typeface="Microsoft Sans Serif"/>
                <a:cs typeface="Microsoft Sans Serif"/>
              </a:rPr>
              <a:t>take</a:t>
            </a:r>
            <a:r>
              <a:rPr sz="2022" spc="-112" dirty="0">
                <a:latin typeface="Microsoft Sans Serif"/>
                <a:cs typeface="Microsoft Sans Serif"/>
              </a:rPr>
              <a:t> </a:t>
            </a:r>
            <a:r>
              <a:rPr sz="2022" spc="-144" dirty="0">
                <a:latin typeface="Microsoft Sans Serif"/>
                <a:cs typeface="Microsoft Sans Serif"/>
              </a:rPr>
              <a:t>a</a:t>
            </a:r>
            <a:r>
              <a:rPr sz="2022" spc="-117" dirty="0">
                <a:latin typeface="Microsoft Sans Serif"/>
                <a:cs typeface="Microsoft Sans Serif"/>
              </a:rPr>
              <a:t> </a:t>
            </a:r>
            <a:r>
              <a:rPr sz="2022" spc="-21" dirty="0">
                <a:latin typeface="Microsoft Sans Serif"/>
                <a:cs typeface="Microsoft Sans Serif"/>
              </a:rPr>
              <a:t>statutory</a:t>
            </a:r>
            <a:r>
              <a:rPr sz="2022" spc="-112" dirty="0">
                <a:latin typeface="Microsoft Sans Serif"/>
                <a:cs typeface="Microsoft Sans Serif"/>
              </a:rPr>
              <a:t> </a:t>
            </a:r>
            <a:r>
              <a:rPr sz="2022" spc="-85" dirty="0">
                <a:latin typeface="Microsoft Sans Serif"/>
                <a:cs typeface="Microsoft Sans Serif"/>
              </a:rPr>
              <a:t>share</a:t>
            </a:r>
            <a:r>
              <a:rPr sz="2022" spc="-37" dirty="0">
                <a:latin typeface="Microsoft Sans Serif"/>
                <a:cs typeface="Microsoft Sans Serif"/>
              </a:rPr>
              <a:t> </a:t>
            </a:r>
            <a:r>
              <a:rPr sz="2075" spc="-21" dirty="0">
                <a:latin typeface="Microsoft Sans Serif"/>
                <a:cs typeface="Microsoft Sans Serif"/>
              </a:rPr>
              <a:t>of</a:t>
            </a:r>
            <a:r>
              <a:rPr sz="2075" spc="-43" dirty="0">
                <a:latin typeface="Microsoft Sans Serif"/>
                <a:cs typeface="Microsoft Sans Serif"/>
              </a:rPr>
              <a:t> </a:t>
            </a:r>
            <a:r>
              <a:rPr sz="2075" spc="-27" dirty="0">
                <a:latin typeface="Microsoft Sans Serif"/>
                <a:cs typeface="Microsoft Sans Serif"/>
              </a:rPr>
              <a:t>the </a:t>
            </a:r>
            <a:r>
              <a:rPr sz="2075" spc="-11" dirty="0">
                <a:latin typeface="Microsoft Sans Serif"/>
                <a:cs typeface="Microsoft Sans Serif"/>
              </a:rPr>
              <a:t>estate</a:t>
            </a:r>
            <a:r>
              <a:rPr sz="1862" spc="-11" dirty="0">
                <a:latin typeface="Microsoft Sans Serif"/>
                <a:cs typeface="Microsoft Sans Serif"/>
              </a:rPr>
              <a:t>.</a:t>
            </a:r>
            <a:endParaRPr sz="1862" dirty="0">
              <a:latin typeface="Microsoft Sans Serif"/>
              <a:cs typeface="Microsoft Sans Serif"/>
            </a:endParaRPr>
          </a:p>
          <a:p>
            <a:pPr marL="378358" marR="121615" indent="-364846">
              <a:lnSpc>
                <a:spcPct val="77100"/>
              </a:lnSpc>
              <a:spcBef>
                <a:spcPts val="591"/>
              </a:spcBef>
              <a:buFont typeface="Arial" panose="020B0604020202020204" pitchFamily="34" charset="0"/>
              <a:buChar char="•"/>
            </a:pPr>
            <a:r>
              <a:rPr sz="2022" spc="-85" dirty="0">
                <a:latin typeface="Microsoft Sans Serif"/>
                <a:cs typeface="Microsoft Sans Serif"/>
              </a:rPr>
              <a:t>In</a:t>
            </a:r>
            <a:r>
              <a:rPr sz="2022" spc="-101" dirty="0">
                <a:latin typeface="Microsoft Sans Serif"/>
                <a:cs typeface="Microsoft Sans Serif"/>
              </a:rPr>
              <a:t> some </a:t>
            </a:r>
            <a:r>
              <a:rPr sz="2022" spc="-37" dirty="0">
                <a:latin typeface="Microsoft Sans Serif"/>
                <a:cs typeface="Microsoft Sans Serif"/>
              </a:rPr>
              <a:t>states</a:t>
            </a:r>
            <a:r>
              <a:rPr sz="1862" spc="-37" dirty="0">
                <a:latin typeface="Microsoft Sans Serif"/>
                <a:cs typeface="Microsoft Sans Serif"/>
              </a:rPr>
              <a:t>,</a:t>
            </a:r>
            <a:r>
              <a:rPr sz="1862" spc="-117" dirty="0">
                <a:latin typeface="Microsoft Sans Serif"/>
                <a:cs typeface="Microsoft Sans Serif"/>
              </a:rPr>
              <a:t> </a:t>
            </a:r>
            <a:r>
              <a:rPr sz="2022" spc="-64" dirty="0">
                <a:latin typeface="Microsoft Sans Serif"/>
                <a:cs typeface="Microsoft Sans Serif"/>
              </a:rPr>
              <a:t>Medicaid</a:t>
            </a:r>
            <a:r>
              <a:rPr sz="2022" spc="-101" dirty="0">
                <a:latin typeface="Microsoft Sans Serif"/>
                <a:cs typeface="Microsoft Sans Serif"/>
              </a:rPr>
              <a:t> </a:t>
            </a:r>
            <a:r>
              <a:rPr sz="2022" spc="-11" dirty="0">
                <a:latin typeface="Microsoft Sans Serif"/>
                <a:cs typeface="Microsoft Sans Serif"/>
              </a:rPr>
              <a:t>will</a:t>
            </a:r>
            <a:r>
              <a:rPr sz="2022" spc="-101" dirty="0">
                <a:latin typeface="Microsoft Sans Serif"/>
                <a:cs typeface="Microsoft Sans Serif"/>
              </a:rPr>
              <a:t> </a:t>
            </a:r>
            <a:r>
              <a:rPr sz="2022" spc="-37" dirty="0">
                <a:latin typeface="Microsoft Sans Serif"/>
                <a:cs typeface="Microsoft Sans Serif"/>
              </a:rPr>
              <a:t>enforce </a:t>
            </a:r>
            <a:r>
              <a:rPr sz="2022" spc="-43" dirty="0">
                <a:latin typeface="Microsoft Sans Serif"/>
                <a:cs typeface="Microsoft Sans Serif"/>
              </a:rPr>
              <a:t>the</a:t>
            </a:r>
            <a:r>
              <a:rPr sz="2022" spc="-96" dirty="0">
                <a:latin typeface="Microsoft Sans Serif"/>
                <a:cs typeface="Microsoft Sans Serif"/>
              </a:rPr>
              <a:t> </a:t>
            </a:r>
            <a:r>
              <a:rPr sz="2022" spc="-48" dirty="0">
                <a:latin typeface="Microsoft Sans Serif"/>
                <a:cs typeface="Microsoft Sans Serif"/>
              </a:rPr>
              <a:t>elective</a:t>
            </a:r>
            <a:r>
              <a:rPr sz="2022" spc="-90" dirty="0">
                <a:latin typeface="Microsoft Sans Serif"/>
                <a:cs typeface="Microsoft Sans Serif"/>
              </a:rPr>
              <a:t> </a:t>
            </a:r>
            <a:r>
              <a:rPr sz="2022" spc="-69" dirty="0">
                <a:latin typeface="Microsoft Sans Serif"/>
                <a:cs typeface="Microsoft Sans Serif"/>
              </a:rPr>
              <a:t>share</a:t>
            </a:r>
            <a:r>
              <a:rPr sz="1862" spc="-69" dirty="0">
                <a:latin typeface="Microsoft Sans Serif"/>
                <a:cs typeface="Microsoft Sans Serif"/>
              </a:rPr>
              <a:t>,</a:t>
            </a:r>
            <a:r>
              <a:rPr sz="1862" spc="32" dirty="0">
                <a:latin typeface="Microsoft Sans Serif"/>
                <a:cs typeface="Microsoft Sans Serif"/>
              </a:rPr>
              <a:t> </a:t>
            </a:r>
            <a:r>
              <a:rPr sz="2075" spc="-112" dirty="0">
                <a:latin typeface="Microsoft Sans Serif"/>
                <a:cs typeface="Microsoft Sans Serif"/>
              </a:rPr>
              <a:t>requiring</a:t>
            </a:r>
            <a:r>
              <a:rPr sz="2075" spc="-21" dirty="0">
                <a:latin typeface="Microsoft Sans Serif"/>
                <a:cs typeface="Microsoft Sans Serif"/>
              </a:rPr>
              <a:t> </a:t>
            </a:r>
            <a:r>
              <a:rPr sz="2075" spc="-27" dirty="0">
                <a:latin typeface="Microsoft Sans Serif"/>
                <a:cs typeface="Microsoft Sans Serif"/>
              </a:rPr>
              <a:t>the </a:t>
            </a:r>
            <a:r>
              <a:rPr sz="2075" spc="-106" dirty="0">
                <a:latin typeface="Microsoft Sans Serif"/>
                <a:cs typeface="Microsoft Sans Serif"/>
              </a:rPr>
              <a:t>institutionalized</a:t>
            </a:r>
            <a:r>
              <a:rPr sz="2075" spc="-21" dirty="0">
                <a:latin typeface="Microsoft Sans Serif"/>
                <a:cs typeface="Microsoft Sans Serif"/>
              </a:rPr>
              <a:t> </a:t>
            </a:r>
            <a:r>
              <a:rPr sz="2075" spc="-144" dirty="0">
                <a:latin typeface="Microsoft Sans Serif"/>
                <a:cs typeface="Microsoft Sans Serif"/>
              </a:rPr>
              <a:t>spouse</a:t>
            </a:r>
            <a:r>
              <a:rPr sz="2075" spc="-21" dirty="0">
                <a:latin typeface="Microsoft Sans Serif"/>
                <a:cs typeface="Microsoft Sans Serif"/>
              </a:rPr>
              <a:t> </a:t>
            </a:r>
            <a:r>
              <a:rPr sz="2075" spc="-96" dirty="0">
                <a:latin typeface="Microsoft Sans Serif"/>
                <a:cs typeface="Microsoft Sans Serif"/>
              </a:rPr>
              <a:t>to</a:t>
            </a:r>
            <a:r>
              <a:rPr sz="2075" spc="-21" dirty="0">
                <a:latin typeface="Microsoft Sans Serif"/>
                <a:cs typeface="Microsoft Sans Serif"/>
              </a:rPr>
              <a:t> </a:t>
            </a:r>
            <a:r>
              <a:rPr sz="2075" spc="-133" dirty="0">
                <a:latin typeface="Microsoft Sans Serif"/>
                <a:cs typeface="Microsoft Sans Serif"/>
              </a:rPr>
              <a:t>claim</a:t>
            </a:r>
            <a:r>
              <a:rPr sz="2075" spc="-27" dirty="0">
                <a:latin typeface="Microsoft Sans Serif"/>
                <a:cs typeface="Microsoft Sans Serif"/>
              </a:rPr>
              <a:t> </a:t>
            </a:r>
            <a:r>
              <a:rPr sz="2075" spc="-11" dirty="0">
                <a:latin typeface="Microsoft Sans Serif"/>
                <a:cs typeface="Microsoft Sans Serif"/>
              </a:rPr>
              <a:t>assets</a:t>
            </a:r>
            <a:r>
              <a:rPr sz="1862" spc="-11" dirty="0">
                <a:latin typeface="Microsoft Sans Serif"/>
                <a:cs typeface="Microsoft Sans Serif"/>
              </a:rPr>
              <a:t>.</a:t>
            </a:r>
            <a:endParaRPr sz="1862" dirty="0">
              <a:latin typeface="Microsoft Sans Serif"/>
              <a:cs typeface="Microsoft Sans Serif"/>
            </a:endParaRPr>
          </a:p>
          <a:p>
            <a:pPr marL="378358" marR="1436411" indent="-364846">
              <a:lnSpc>
                <a:spcPct val="78600"/>
              </a:lnSpc>
              <a:spcBef>
                <a:spcPts val="520"/>
              </a:spcBef>
              <a:buFont typeface="Arial" panose="020B0604020202020204" pitchFamily="34" charset="0"/>
              <a:buChar char="•"/>
            </a:pPr>
            <a:r>
              <a:rPr sz="2075" spc="-138" dirty="0">
                <a:latin typeface="Microsoft Sans Serif"/>
                <a:cs typeface="Microsoft Sans Serif"/>
              </a:rPr>
              <a:t>This</a:t>
            </a:r>
            <a:r>
              <a:rPr sz="2075" spc="-37" dirty="0">
                <a:latin typeface="Microsoft Sans Serif"/>
                <a:cs typeface="Microsoft Sans Serif"/>
              </a:rPr>
              <a:t> </a:t>
            </a:r>
            <a:r>
              <a:rPr sz="2075" spc="-138" dirty="0">
                <a:latin typeface="Microsoft Sans Serif"/>
                <a:cs typeface="Microsoft Sans Serif"/>
              </a:rPr>
              <a:t>can</a:t>
            </a:r>
            <a:r>
              <a:rPr sz="2075" spc="-37" dirty="0">
                <a:latin typeface="Microsoft Sans Serif"/>
                <a:cs typeface="Microsoft Sans Serif"/>
              </a:rPr>
              <a:t> </a:t>
            </a:r>
            <a:r>
              <a:rPr sz="2022" spc="-80" dirty="0">
                <a:latin typeface="Microsoft Sans Serif"/>
                <a:cs typeface="Microsoft Sans Serif"/>
              </a:rPr>
              <a:t>cause</a:t>
            </a:r>
            <a:r>
              <a:rPr lang="en-US" sz="2022" spc="-106" dirty="0">
                <a:latin typeface="Microsoft Sans Serif"/>
                <a:cs typeface="Microsoft Sans Serif"/>
              </a:rPr>
              <a:t> </a:t>
            </a:r>
            <a:r>
              <a:rPr sz="2022" spc="-59" dirty="0">
                <a:latin typeface="Microsoft Sans Serif"/>
                <a:cs typeface="Microsoft Sans Serif"/>
              </a:rPr>
              <a:t>Medicaid </a:t>
            </a:r>
            <a:r>
              <a:rPr sz="2022" spc="-11" dirty="0">
                <a:latin typeface="Microsoft Sans Serif"/>
                <a:cs typeface="Microsoft Sans Serif"/>
              </a:rPr>
              <a:t>disqualification</a:t>
            </a:r>
            <a:r>
              <a:rPr sz="1862" spc="-11" dirty="0">
                <a:latin typeface="Microsoft Sans Serif"/>
                <a:cs typeface="Microsoft Sans Serif"/>
              </a:rPr>
              <a:t>.</a:t>
            </a:r>
            <a:endParaRPr sz="1862" dirty="0">
              <a:latin typeface="Microsoft Sans Serif"/>
              <a:cs typeface="Microsoft Sans Serif"/>
            </a:endParaRPr>
          </a:p>
        </p:txBody>
      </p:sp>
      <p:sp>
        <p:nvSpPr>
          <p:cNvPr id="5" name="object 5"/>
          <p:cNvSpPr txBox="1"/>
          <p:nvPr/>
        </p:nvSpPr>
        <p:spPr>
          <a:xfrm>
            <a:off x="6219308" y="3404257"/>
            <a:ext cx="4299932" cy="2508036"/>
          </a:xfrm>
          <a:prstGeom prst="rect">
            <a:avLst/>
          </a:prstGeom>
        </p:spPr>
        <p:txBody>
          <a:bodyPr vert="horz" wrap="square" lIns="0" tIns="17567" rIns="0" bIns="0" rtlCol="0">
            <a:spAutoFit/>
          </a:bodyPr>
          <a:lstStyle/>
          <a:p>
            <a:pPr marL="13513">
              <a:lnSpc>
                <a:spcPts val="2426"/>
              </a:lnSpc>
              <a:spcBef>
                <a:spcPts val="138"/>
              </a:spcBef>
            </a:pPr>
            <a:r>
              <a:rPr sz="2554" b="1" spc="-101" dirty="0">
                <a:latin typeface="Microsoft Sans Serif"/>
                <a:cs typeface="Microsoft Sans Serif"/>
              </a:rPr>
              <a:t>How</a:t>
            </a:r>
            <a:r>
              <a:rPr sz="2554" b="1" spc="-112" dirty="0">
                <a:latin typeface="Microsoft Sans Serif"/>
                <a:cs typeface="Microsoft Sans Serif"/>
              </a:rPr>
              <a:t> </a:t>
            </a:r>
            <a:r>
              <a:rPr sz="2554" b="1" spc="-32" dirty="0">
                <a:latin typeface="Microsoft Sans Serif"/>
                <a:cs typeface="Microsoft Sans Serif"/>
              </a:rPr>
              <a:t>to</a:t>
            </a:r>
            <a:r>
              <a:rPr sz="2554" b="1" spc="-112" dirty="0">
                <a:latin typeface="Microsoft Sans Serif"/>
                <a:cs typeface="Microsoft Sans Serif"/>
              </a:rPr>
              <a:t> </a:t>
            </a:r>
            <a:r>
              <a:rPr sz="2554" b="1" spc="-74" dirty="0">
                <a:latin typeface="Microsoft Sans Serif"/>
                <a:cs typeface="Microsoft Sans Serif"/>
              </a:rPr>
              <a:t>Avoid</a:t>
            </a:r>
            <a:r>
              <a:rPr sz="2554" b="1" spc="-112" dirty="0">
                <a:latin typeface="Microsoft Sans Serif"/>
                <a:cs typeface="Microsoft Sans Serif"/>
              </a:rPr>
              <a:t> </a:t>
            </a:r>
            <a:r>
              <a:rPr sz="2554" b="1" spc="-64" dirty="0">
                <a:latin typeface="Microsoft Sans Serif"/>
                <a:cs typeface="Microsoft Sans Serif"/>
              </a:rPr>
              <a:t>This</a:t>
            </a:r>
            <a:r>
              <a:rPr sz="2554" b="1" spc="-112" dirty="0">
                <a:latin typeface="Microsoft Sans Serif"/>
                <a:cs typeface="Microsoft Sans Serif"/>
              </a:rPr>
              <a:t> </a:t>
            </a:r>
            <a:r>
              <a:rPr sz="2554" b="1" spc="-21" dirty="0">
                <a:latin typeface="Microsoft Sans Serif"/>
                <a:cs typeface="Microsoft Sans Serif"/>
              </a:rPr>
              <a:t>Risk:</a:t>
            </a:r>
            <a:endParaRPr sz="2554" b="1" dirty="0">
              <a:latin typeface="Microsoft Sans Serif"/>
              <a:cs typeface="Microsoft Sans Serif"/>
            </a:endParaRPr>
          </a:p>
          <a:p>
            <a:pPr marL="13513" marR="5405">
              <a:lnSpc>
                <a:spcPct val="78600"/>
              </a:lnSpc>
              <a:spcBef>
                <a:spcPts val="532"/>
              </a:spcBef>
            </a:pPr>
            <a:r>
              <a:rPr sz="2022" spc="500" dirty="0">
                <a:latin typeface="Segoe UI Symbol"/>
                <a:cs typeface="Segoe UI Symbol"/>
              </a:rPr>
              <a:t>✔</a:t>
            </a:r>
            <a:r>
              <a:rPr sz="2022" spc="-43" dirty="0">
                <a:latin typeface="Segoe UI Symbol"/>
                <a:cs typeface="Segoe UI Symbol"/>
              </a:rPr>
              <a:t> </a:t>
            </a:r>
            <a:r>
              <a:rPr sz="2075" spc="-144" dirty="0">
                <a:latin typeface="Microsoft Sans Serif"/>
                <a:cs typeface="Microsoft Sans Serif"/>
              </a:rPr>
              <a:t>In</a:t>
            </a:r>
            <a:r>
              <a:rPr sz="2075" spc="-32" dirty="0">
                <a:latin typeface="Microsoft Sans Serif"/>
                <a:cs typeface="Microsoft Sans Serif"/>
              </a:rPr>
              <a:t> </a:t>
            </a:r>
            <a:r>
              <a:rPr sz="2075" spc="-181" dirty="0">
                <a:latin typeface="Microsoft Sans Serif"/>
                <a:cs typeface="Microsoft Sans Serif"/>
              </a:rPr>
              <a:t>some</a:t>
            </a:r>
            <a:r>
              <a:rPr sz="2075" spc="-37" dirty="0">
                <a:latin typeface="Microsoft Sans Serif"/>
                <a:cs typeface="Microsoft Sans Serif"/>
              </a:rPr>
              <a:t> </a:t>
            </a:r>
            <a:r>
              <a:rPr sz="2075" spc="-112" dirty="0">
                <a:latin typeface="Microsoft Sans Serif"/>
                <a:cs typeface="Microsoft Sans Serif"/>
              </a:rPr>
              <a:t>states</a:t>
            </a:r>
            <a:r>
              <a:rPr sz="1862" spc="-112" dirty="0">
                <a:latin typeface="Microsoft Sans Serif"/>
                <a:cs typeface="Microsoft Sans Serif"/>
              </a:rPr>
              <a:t>,</a:t>
            </a:r>
            <a:r>
              <a:rPr sz="1862" spc="21" dirty="0">
                <a:latin typeface="Microsoft Sans Serif"/>
                <a:cs typeface="Microsoft Sans Serif"/>
              </a:rPr>
              <a:t> </a:t>
            </a:r>
            <a:r>
              <a:rPr sz="2075" spc="-117" dirty="0">
                <a:latin typeface="Microsoft Sans Serif"/>
                <a:cs typeface="Microsoft Sans Serif"/>
              </a:rPr>
              <a:t>the</a:t>
            </a:r>
            <a:r>
              <a:rPr sz="2075" spc="-37" dirty="0">
                <a:latin typeface="Microsoft Sans Serif"/>
                <a:cs typeface="Microsoft Sans Serif"/>
              </a:rPr>
              <a:t> </a:t>
            </a:r>
            <a:r>
              <a:rPr sz="2022" spc="-48" dirty="0">
                <a:latin typeface="Microsoft Sans Serif"/>
                <a:cs typeface="Microsoft Sans Serif"/>
              </a:rPr>
              <a:t>elective</a:t>
            </a:r>
            <a:r>
              <a:rPr sz="2022" spc="-101" dirty="0">
                <a:latin typeface="Microsoft Sans Serif"/>
                <a:cs typeface="Microsoft Sans Serif"/>
              </a:rPr>
              <a:t> </a:t>
            </a:r>
            <a:r>
              <a:rPr sz="2022" spc="-85" dirty="0">
                <a:latin typeface="Microsoft Sans Serif"/>
                <a:cs typeface="Microsoft Sans Serif"/>
              </a:rPr>
              <a:t>share</a:t>
            </a:r>
            <a:r>
              <a:rPr sz="2022" spc="-106" dirty="0">
                <a:latin typeface="Microsoft Sans Serif"/>
                <a:cs typeface="Microsoft Sans Serif"/>
              </a:rPr>
              <a:t> </a:t>
            </a:r>
            <a:r>
              <a:rPr sz="2022" spc="-27" dirty="0">
                <a:latin typeface="Microsoft Sans Serif"/>
                <a:cs typeface="Microsoft Sans Serif"/>
              </a:rPr>
              <a:t>can </a:t>
            </a:r>
            <a:r>
              <a:rPr sz="2022" spc="-85" dirty="0">
                <a:latin typeface="Microsoft Sans Serif"/>
                <a:cs typeface="Microsoft Sans Serif"/>
              </a:rPr>
              <a:t>be</a:t>
            </a:r>
            <a:r>
              <a:rPr sz="2022" spc="-90" dirty="0">
                <a:latin typeface="Microsoft Sans Serif"/>
                <a:cs typeface="Microsoft Sans Serif"/>
              </a:rPr>
              <a:t> </a:t>
            </a:r>
            <a:r>
              <a:rPr sz="2022" spc="-69" dirty="0">
                <a:latin typeface="Microsoft Sans Serif"/>
                <a:cs typeface="Microsoft Sans Serif"/>
              </a:rPr>
              <a:t>placed</a:t>
            </a:r>
            <a:r>
              <a:rPr sz="2022" spc="-90" dirty="0">
                <a:latin typeface="Microsoft Sans Serif"/>
                <a:cs typeface="Microsoft Sans Serif"/>
              </a:rPr>
              <a:t> </a:t>
            </a:r>
            <a:r>
              <a:rPr sz="2022" spc="-37" dirty="0">
                <a:latin typeface="Microsoft Sans Serif"/>
                <a:cs typeface="Microsoft Sans Serif"/>
              </a:rPr>
              <a:t>in</a:t>
            </a:r>
            <a:r>
              <a:rPr sz="2022" spc="-90" dirty="0">
                <a:latin typeface="Microsoft Sans Serif"/>
                <a:cs typeface="Microsoft Sans Serif"/>
              </a:rPr>
              <a:t> </a:t>
            </a:r>
            <a:r>
              <a:rPr sz="2022" spc="-144" dirty="0">
                <a:latin typeface="Microsoft Sans Serif"/>
                <a:cs typeface="Microsoft Sans Serif"/>
              </a:rPr>
              <a:t>a</a:t>
            </a:r>
            <a:r>
              <a:rPr sz="2022" spc="-85" dirty="0">
                <a:latin typeface="Microsoft Sans Serif"/>
                <a:cs typeface="Microsoft Sans Serif"/>
              </a:rPr>
              <a:t> </a:t>
            </a:r>
            <a:r>
              <a:rPr sz="2022" spc="-69" dirty="0">
                <a:latin typeface="Microsoft Sans Serif"/>
                <a:cs typeface="Microsoft Sans Serif"/>
              </a:rPr>
              <a:t>supplemental</a:t>
            </a:r>
            <a:r>
              <a:rPr sz="2022" spc="-90" dirty="0">
                <a:latin typeface="Microsoft Sans Serif"/>
                <a:cs typeface="Microsoft Sans Serif"/>
              </a:rPr>
              <a:t> </a:t>
            </a:r>
            <a:r>
              <a:rPr sz="2022" spc="-85" dirty="0">
                <a:latin typeface="Microsoft Sans Serif"/>
                <a:cs typeface="Microsoft Sans Serif"/>
              </a:rPr>
              <a:t>needs</a:t>
            </a:r>
            <a:r>
              <a:rPr sz="2022" spc="-90" dirty="0">
                <a:latin typeface="Microsoft Sans Serif"/>
                <a:cs typeface="Microsoft Sans Serif"/>
              </a:rPr>
              <a:t> </a:t>
            </a:r>
            <a:r>
              <a:rPr sz="2022" spc="-11" dirty="0">
                <a:latin typeface="Microsoft Sans Serif"/>
                <a:cs typeface="Microsoft Sans Serif"/>
              </a:rPr>
              <a:t>trust</a:t>
            </a:r>
            <a:r>
              <a:rPr lang="en-US" sz="2022" dirty="0">
                <a:latin typeface="Microsoft Sans Serif"/>
                <a:cs typeface="Microsoft Sans Serif"/>
              </a:rPr>
              <a:t> </a:t>
            </a:r>
            <a:r>
              <a:rPr sz="2022" spc="-128" dirty="0">
                <a:latin typeface="Microsoft Sans Serif"/>
                <a:cs typeface="Microsoft Sans Serif"/>
              </a:rPr>
              <a:t>SNT</a:t>
            </a:r>
            <a:r>
              <a:rPr sz="1862" spc="80" dirty="0">
                <a:latin typeface="Microsoft Sans Serif"/>
                <a:cs typeface="Microsoft Sans Serif"/>
              </a:rPr>
              <a:t> </a:t>
            </a:r>
            <a:r>
              <a:rPr sz="1862" spc="-53" dirty="0">
                <a:latin typeface="Microsoft Sans Serif"/>
                <a:cs typeface="Microsoft Sans Serif"/>
              </a:rPr>
              <a:t>.</a:t>
            </a:r>
            <a:endParaRPr sz="1862" dirty="0">
              <a:latin typeface="Microsoft Sans Serif"/>
              <a:cs typeface="Microsoft Sans Serif"/>
            </a:endParaRPr>
          </a:p>
          <a:p>
            <a:pPr marL="13513" marR="35133">
              <a:lnSpc>
                <a:spcPct val="78800"/>
              </a:lnSpc>
              <a:spcBef>
                <a:spcPts val="527"/>
              </a:spcBef>
            </a:pPr>
            <a:r>
              <a:rPr sz="2022" spc="500" dirty="0">
                <a:latin typeface="Segoe UI Symbol"/>
                <a:cs typeface="Segoe UI Symbol"/>
              </a:rPr>
              <a:t>✔</a:t>
            </a:r>
            <a:r>
              <a:rPr sz="2022" spc="-59" dirty="0">
                <a:latin typeface="Segoe UI Symbol"/>
                <a:cs typeface="Segoe UI Symbol"/>
              </a:rPr>
              <a:t> </a:t>
            </a:r>
            <a:r>
              <a:rPr sz="2075" spc="-217" dirty="0">
                <a:latin typeface="Microsoft Sans Serif"/>
                <a:cs typeface="Microsoft Sans Serif"/>
              </a:rPr>
              <a:t>Some</a:t>
            </a:r>
            <a:r>
              <a:rPr sz="2075" spc="-59" dirty="0">
                <a:latin typeface="Microsoft Sans Serif"/>
                <a:cs typeface="Microsoft Sans Serif"/>
              </a:rPr>
              <a:t> </a:t>
            </a:r>
            <a:r>
              <a:rPr sz="2075" spc="-112" dirty="0">
                <a:latin typeface="Microsoft Sans Serif"/>
                <a:cs typeface="Microsoft Sans Serif"/>
              </a:rPr>
              <a:t>attorneys</a:t>
            </a:r>
            <a:r>
              <a:rPr sz="2075" spc="-53" dirty="0">
                <a:latin typeface="Microsoft Sans Serif"/>
                <a:cs typeface="Microsoft Sans Serif"/>
              </a:rPr>
              <a:t> </a:t>
            </a:r>
            <a:r>
              <a:rPr lang="en-US" sz="2075" spc="-53" dirty="0">
                <a:latin typeface="Microsoft Sans Serif"/>
                <a:cs typeface="Microsoft Sans Serif"/>
              </a:rPr>
              <a:t>(me) </a:t>
            </a:r>
            <a:r>
              <a:rPr sz="2022" spc="-80" dirty="0">
                <a:latin typeface="Microsoft Sans Serif"/>
                <a:cs typeface="Microsoft Sans Serif"/>
              </a:rPr>
              <a:t>use</a:t>
            </a:r>
            <a:r>
              <a:rPr sz="2022" spc="-117" dirty="0">
                <a:latin typeface="Microsoft Sans Serif"/>
                <a:cs typeface="Microsoft Sans Serif"/>
              </a:rPr>
              <a:t> </a:t>
            </a:r>
            <a:r>
              <a:rPr sz="2022" spc="-11" dirty="0">
                <a:latin typeface="Microsoft Sans Serif"/>
                <a:cs typeface="Microsoft Sans Serif"/>
              </a:rPr>
              <a:t>beneficiary </a:t>
            </a:r>
            <a:r>
              <a:rPr sz="2022" spc="-59" dirty="0">
                <a:latin typeface="Microsoft Sans Serif"/>
                <a:cs typeface="Microsoft Sans Serif"/>
              </a:rPr>
              <a:t>designations</a:t>
            </a:r>
            <a:r>
              <a:rPr sz="2022" spc="-90" dirty="0">
                <a:latin typeface="Microsoft Sans Serif"/>
                <a:cs typeface="Microsoft Sans Serif"/>
              </a:rPr>
              <a:t> </a:t>
            </a:r>
            <a:r>
              <a:rPr sz="2022" spc="-32" dirty="0">
                <a:latin typeface="Microsoft Sans Serif"/>
                <a:cs typeface="Microsoft Sans Serif"/>
              </a:rPr>
              <a:t>to</a:t>
            </a:r>
            <a:r>
              <a:rPr sz="2022" spc="-90" dirty="0">
                <a:latin typeface="Microsoft Sans Serif"/>
                <a:cs typeface="Microsoft Sans Serif"/>
              </a:rPr>
              <a:t> </a:t>
            </a:r>
            <a:r>
              <a:rPr sz="2022" spc="-32" dirty="0">
                <a:latin typeface="Microsoft Sans Serif"/>
                <a:cs typeface="Microsoft Sans Serif"/>
              </a:rPr>
              <a:t>direct</a:t>
            </a:r>
            <a:r>
              <a:rPr sz="2022" spc="-90" dirty="0">
                <a:latin typeface="Microsoft Sans Serif"/>
                <a:cs typeface="Microsoft Sans Serif"/>
              </a:rPr>
              <a:t> </a:t>
            </a:r>
            <a:r>
              <a:rPr sz="2022" spc="-69" dirty="0">
                <a:latin typeface="Microsoft Sans Serif"/>
                <a:cs typeface="Microsoft Sans Serif"/>
              </a:rPr>
              <a:t>assets</a:t>
            </a:r>
            <a:r>
              <a:rPr sz="2022" spc="-90" dirty="0">
                <a:latin typeface="Microsoft Sans Serif"/>
                <a:cs typeface="Microsoft Sans Serif"/>
              </a:rPr>
              <a:t> </a:t>
            </a:r>
            <a:r>
              <a:rPr sz="2022" spc="-32" dirty="0">
                <a:latin typeface="Microsoft Sans Serif"/>
                <a:cs typeface="Microsoft Sans Serif"/>
              </a:rPr>
              <a:t>to</a:t>
            </a:r>
            <a:r>
              <a:rPr sz="2022" spc="-90" dirty="0">
                <a:latin typeface="Microsoft Sans Serif"/>
                <a:cs typeface="Microsoft Sans Serif"/>
              </a:rPr>
              <a:t> </a:t>
            </a:r>
            <a:r>
              <a:rPr sz="2022" spc="-32" dirty="0">
                <a:latin typeface="Microsoft Sans Serif"/>
                <a:cs typeface="Microsoft Sans Serif"/>
              </a:rPr>
              <a:t>children </a:t>
            </a:r>
            <a:r>
              <a:rPr sz="2022" spc="-59" dirty="0">
                <a:latin typeface="Microsoft Sans Serif"/>
                <a:cs typeface="Microsoft Sans Serif"/>
              </a:rPr>
              <a:t>instead</a:t>
            </a:r>
            <a:r>
              <a:rPr sz="2022" spc="-96" dirty="0">
                <a:latin typeface="Microsoft Sans Serif"/>
                <a:cs typeface="Microsoft Sans Serif"/>
              </a:rPr>
              <a:t> </a:t>
            </a:r>
            <a:r>
              <a:rPr sz="2022" dirty="0">
                <a:latin typeface="Microsoft Sans Serif"/>
                <a:cs typeface="Microsoft Sans Serif"/>
              </a:rPr>
              <a:t>of</a:t>
            </a:r>
            <a:r>
              <a:rPr sz="2022" spc="-90" dirty="0">
                <a:latin typeface="Microsoft Sans Serif"/>
                <a:cs typeface="Microsoft Sans Serif"/>
              </a:rPr>
              <a:t> </a:t>
            </a:r>
            <a:r>
              <a:rPr sz="2022" spc="-43" dirty="0">
                <a:latin typeface="Microsoft Sans Serif"/>
                <a:cs typeface="Microsoft Sans Serif"/>
              </a:rPr>
              <a:t>the</a:t>
            </a:r>
            <a:r>
              <a:rPr sz="2022" spc="-90" dirty="0">
                <a:latin typeface="Microsoft Sans Serif"/>
                <a:cs typeface="Microsoft Sans Serif"/>
              </a:rPr>
              <a:t> </a:t>
            </a:r>
            <a:r>
              <a:rPr sz="2022" spc="-27" dirty="0">
                <a:latin typeface="Microsoft Sans Serif"/>
                <a:cs typeface="Microsoft Sans Serif"/>
              </a:rPr>
              <a:t>surviving</a:t>
            </a:r>
            <a:r>
              <a:rPr sz="2022" spc="-96" dirty="0">
                <a:latin typeface="Microsoft Sans Serif"/>
                <a:cs typeface="Microsoft Sans Serif"/>
              </a:rPr>
              <a:t> </a:t>
            </a:r>
            <a:r>
              <a:rPr sz="2022" spc="-11" dirty="0">
                <a:latin typeface="Microsoft Sans Serif"/>
                <a:cs typeface="Microsoft Sans Serif"/>
              </a:rPr>
              <a:t>spouse</a:t>
            </a:r>
            <a:r>
              <a:rPr sz="1862" spc="-11" dirty="0">
                <a:latin typeface="Microsoft Sans Serif"/>
                <a:cs typeface="Microsoft Sans Serif"/>
              </a:rPr>
              <a:t>.</a:t>
            </a:r>
            <a:endParaRPr sz="1862" dirty="0">
              <a:latin typeface="Microsoft Sans Serif"/>
              <a:cs typeface="Microsoft Sans Serif"/>
            </a:endParaRPr>
          </a:p>
          <a:p>
            <a:pPr marL="13513" marR="197963">
              <a:lnSpc>
                <a:spcPct val="78900"/>
              </a:lnSpc>
              <a:spcBef>
                <a:spcPts val="559"/>
              </a:spcBef>
            </a:pPr>
            <a:r>
              <a:rPr sz="2022" spc="500" dirty="0">
                <a:latin typeface="Segoe UI Symbol"/>
                <a:cs typeface="Segoe UI Symbol"/>
              </a:rPr>
              <a:t>✔</a:t>
            </a:r>
            <a:r>
              <a:rPr sz="2022" spc="-32" dirty="0">
                <a:latin typeface="Segoe UI Symbol"/>
                <a:cs typeface="Segoe UI Symbol"/>
              </a:rPr>
              <a:t> </a:t>
            </a:r>
            <a:r>
              <a:rPr sz="2022" spc="-64" dirty="0">
                <a:latin typeface="Microsoft Sans Serif"/>
                <a:cs typeface="Microsoft Sans Serif"/>
              </a:rPr>
              <a:t>Pre</a:t>
            </a:r>
            <a:r>
              <a:rPr sz="1862" spc="-64" dirty="0">
                <a:latin typeface="Microsoft Sans Serif"/>
                <a:cs typeface="Microsoft Sans Serif"/>
              </a:rPr>
              <a:t>-</a:t>
            </a:r>
            <a:r>
              <a:rPr sz="2022" spc="-69" dirty="0">
                <a:latin typeface="Microsoft Sans Serif"/>
                <a:cs typeface="Microsoft Sans Serif"/>
              </a:rPr>
              <a:t>plan</a:t>
            </a:r>
            <a:r>
              <a:rPr sz="2022" spc="-90" dirty="0">
                <a:latin typeface="Microsoft Sans Serif"/>
                <a:cs typeface="Microsoft Sans Serif"/>
              </a:rPr>
              <a:t> </a:t>
            </a:r>
            <a:r>
              <a:rPr sz="2022" spc="-32" dirty="0">
                <a:latin typeface="Microsoft Sans Serif"/>
                <a:cs typeface="Microsoft Sans Serif"/>
              </a:rPr>
              <a:t>to</a:t>
            </a:r>
            <a:r>
              <a:rPr sz="2022" spc="-96" dirty="0">
                <a:latin typeface="Microsoft Sans Serif"/>
                <a:cs typeface="Microsoft Sans Serif"/>
              </a:rPr>
              <a:t> </a:t>
            </a:r>
            <a:r>
              <a:rPr sz="2022" spc="-74" dirty="0">
                <a:latin typeface="Microsoft Sans Serif"/>
                <a:cs typeface="Microsoft Sans Serif"/>
              </a:rPr>
              <a:t>avoid</a:t>
            </a:r>
            <a:r>
              <a:rPr sz="2022" spc="-90" dirty="0">
                <a:latin typeface="Microsoft Sans Serif"/>
                <a:cs typeface="Microsoft Sans Serif"/>
              </a:rPr>
              <a:t> </a:t>
            </a:r>
            <a:r>
              <a:rPr sz="2022" spc="-43" dirty="0">
                <a:latin typeface="Microsoft Sans Serif"/>
                <a:cs typeface="Microsoft Sans Serif"/>
              </a:rPr>
              <a:t>the</a:t>
            </a:r>
            <a:r>
              <a:rPr sz="2022" spc="-96" dirty="0">
                <a:latin typeface="Microsoft Sans Serif"/>
                <a:cs typeface="Microsoft Sans Serif"/>
              </a:rPr>
              <a:t> </a:t>
            </a:r>
            <a:r>
              <a:rPr sz="2022" spc="-48" dirty="0">
                <a:latin typeface="Microsoft Sans Serif"/>
                <a:cs typeface="Microsoft Sans Serif"/>
              </a:rPr>
              <a:t>elective</a:t>
            </a:r>
            <a:r>
              <a:rPr sz="2022" spc="-96" dirty="0">
                <a:latin typeface="Microsoft Sans Serif"/>
                <a:cs typeface="Microsoft Sans Serif"/>
              </a:rPr>
              <a:t> </a:t>
            </a:r>
            <a:r>
              <a:rPr sz="2022" spc="-64" dirty="0">
                <a:latin typeface="Microsoft Sans Serif"/>
                <a:cs typeface="Microsoft Sans Serif"/>
              </a:rPr>
              <a:t>share </a:t>
            </a:r>
            <a:r>
              <a:rPr sz="2022" spc="-32" dirty="0">
                <a:latin typeface="Microsoft Sans Serif"/>
                <a:cs typeface="Microsoft Sans Serif"/>
              </a:rPr>
              <a:t>triggering</a:t>
            </a:r>
            <a:r>
              <a:rPr sz="2022" spc="-80" dirty="0">
                <a:latin typeface="Microsoft Sans Serif"/>
                <a:cs typeface="Microsoft Sans Serif"/>
              </a:rPr>
              <a:t> </a:t>
            </a:r>
            <a:r>
              <a:rPr sz="2022" spc="-144" dirty="0">
                <a:latin typeface="Microsoft Sans Serif"/>
                <a:cs typeface="Microsoft Sans Serif"/>
              </a:rPr>
              <a:t>a</a:t>
            </a:r>
            <a:r>
              <a:rPr sz="2022" spc="-80" dirty="0">
                <a:latin typeface="Microsoft Sans Serif"/>
                <a:cs typeface="Microsoft Sans Serif"/>
              </a:rPr>
              <a:t> </a:t>
            </a:r>
            <a:r>
              <a:rPr sz="2022" spc="-64" dirty="0">
                <a:latin typeface="Microsoft Sans Serif"/>
                <a:cs typeface="Microsoft Sans Serif"/>
              </a:rPr>
              <a:t>Medicaid</a:t>
            </a:r>
            <a:r>
              <a:rPr sz="2022" spc="-80" dirty="0">
                <a:latin typeface="Microsoft Sans Serif"/>
                <a:cs typeface="Microsoft Sans Serif"/>
              </a:rPr>
              <a:t> </a:t>
            </a:r>
            <a:r>
              <a:rPr sz="2022" spc="-11" dirty="0">
                <a:latin typeface="Microsoft Sans Serif"/>
                <a:cs typeface="Microsoft Sans Serif"/>
              </a:rPr>
              <a:t>issue</a:t>
            </a:r>
            <a:r>
              <a:rPr sz="1862" spc="-11" dirty="0">
                <a:latin typeface="Microsoft Sans Serif"/>
                <a:cs typeface="Microsoft Sans Serif"/>
              </a:rPr>
              <a:t>.</a:t>
            </a:r>
            <a:endParaRPr sz="1862"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5636" y="459863"/>
            <a:ext cx="9440729" cy="1004594"/>
          </a:xfrm>
          <a:prstGeom prst="rect">
            <a:avLst/>
          </a:prstGeom>
        </p:spPr>
        <p:txBody>
          <a:bodyPr vert="horz" lIns="97296" tIns="48648" rIns="97296" bIns="48648" rtlCol="0" anchor="ctr">
            <a:normAutofit/>
          </a:bodyPr>
          <a:lstStyle/>
          <a:p>
            <a:pPr marL="13513" marR="5405" indent="398628" algn="ctr">
              <a:lnSpc>
                <a:spcPct val="90000"/>
              </a:lnSpc>
              <a:spcBef>
                <a:spcPct val="0"/>
              </a:spcBef>
              <a:spcAft>
                <a:spcPts val="638"/>
              </a:spcAft>
            </a:pPr>
            <a:r>
              <a:rPr lang="en-US" sz="4682" spc="-197" dirty="0">
                <a:latin typeface="+mj-lt"/>
                <a:ea typeface="+mj-ea"/>
                <a:cs typeface="+mj-cs"/>
              </a:rPr>
              <a:t>Example</a:t>
            </a:r>
            <a:r>
              <a:rPr lang="en-US" sz="4682" spc="-207" dirty="0">
                <a:latin typeface="+mj-lt"/>
                <a:ea typeface="+mj-ea"/>
                <a:cs typeface="+mj-cs"/>
              </a:rPr>
              <a:t> </a:t>
            </a:r>
            <a:r>
              <a:rPr lang="en-US" sz="4682" spc="468" dirty="0">
                <a:latin typeface="+mj-lt"/>
                <a:ea typeface="+mj-ea"/>
                <a:cs typeface="+mj-cs"/>
              </a:rPr>
              <a:t>–</a:t>
            </a:r>
            <a:r>
              <a:rPr lang="en-US" sz="4682" spc="-128" dirty="0">
                <a:latin typeface="+mj-lt"/>
                <a:ea typeface="+mj-ea"/>
                <a:cs typeface="+mj-cs"/>
              </a:rPr>
              <a:t> </a:t>
            </a:r>
            <a:r>
              <a:rPr lang="en-US" sz="4682" spc="-117" dirty="0">
                <a:latin typeface="+mj-lt"/>
                <a:ea typeface="+mj-ea"/>
                <a:cs typeface="+mj-cs"/>
              </a:rPr>
              <a:t>The </a:t>
            </a:r>
            <a:r>
              <a:rPr lang="en-US" sz="4682" spc="-121" dirty="0">
                <a:latin typeface="+mj-lt"/>
                <a:ea typeface="+mj-ea"/>
                <a:cs typeface="+mj-cs"/>
              </a:rPr>
              <a:t>Elective</a:t>
            </a:r>
            <a:r>
              <a:rPr lang="en-US" sz="4682" spc="-165" dirty="0">
                <a:latin typeface="+mj-lt"/>
                <a:ea typeface="+mj-ea"/>
                <a:cs typeface="+mj-cs"/>
              </a:rPr>
              <a:t> </a:t>
            </a:r>
            <a:r>
              <a:rPr lang="en-US" sz="4682" spc="-202" dirty="0">
                <a:latin typeface="+mj-lt"/>
                <a:ea typeface="+mj-ea"/>
                <a:cs typeface="+mj-cs"/>
              </a:rPr>
              <a:t>Share</a:t>
            </a:r>
            <a:r>
              <a:rPr lang="en-US" sz="4682" spc="-165" dirty="0">
                <a:latin typeface="+mj-lt"/>
                <a:ea typeface="+mj-ea"/>
                <a:cs typeface="+mj-cs"/>
              </a:rPr>
              <a:t> </a:t>
            </a:r>
            <a:r>
              <a:rPr lang="en-US" sz="4682" spc="-90" dirty="0">
                <a:latin typeface="+mj-lt"/>
                <a:ea typeface="+mj-ea"/>
                <a:cs typeface="+mj-cs"/>
              </a:rPr>
              <a:t>Trap:</a:t>
            </a:r>
            <a:endParaRPr lang="en-US" sz="4682" dirty="0">
              <a:latin typeface="+mj-lt"/>
              <a:ea typeface="+mj-ea"/>
              <a:cs typeface="+mj-cs"/>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nchor="ctr">
            <a:spAutoFit/>
          </a:bodyPr>
          <a:lstStyle>
            <a:defPPr>
              <a:defRPr kern="0"/>
            </a:defPPr>
            <a:lvl1pPr>
              <a:defRPr sz="1300" b="0" i="0">
                <a:solidFill>
                  <a:schemeClr val="tx1"/>
                </a:solidFill>
                <a:latin typeface="Microsoft Sans Serif"/>
                <a:cs typeface="Microsoft Sans Serif"/>
              </a:defRPr>
            </a:lvl1pPr>
          </a:lstStyle>
          <a:p>
            <a:pPr marL="116205" algn="r">
              <a:lnSpc>
                <a:spcPts val="1455"/>
              </a:lnSpc>
              <a:spcAft>
                <a:spcPts val="638"/>
              </a:spcAft>
            </a:pPr>
            <a:fld id="{81D60167-4931-47E6-BA6A-407CBD079E47}" type="slidenum">
              <a:rPr lang="en-US" spc="-50" smtClean="0"/>
              <a:pPr marL="116205" algn="r">
                <a:lnSpc>
                  <a:spcPts val="1455"/>
                </a:lnSpc>
                <a:spcAft>
                  <a:spcPts val="638"/>
                </a:spcAft>
              </a:pPr>
              <a:t>78</a:t>
            </a:fld>
            <a:endParaRPr lang="en-US" sz="1277" spc="-27">
              <a:solidFill>
                <a:srgbClr val="FFFFFF"/>
              </a:solidFill>
            </a:endParaRPr>
          </a:p>
        </p:txBody>
      </p:sp>
      <p:graphicFrame>
        <p:nvGraphicFramePr>
          <p:cNvPr id="6" name="object 2">
            <a:extLst>
              <a:ext uri="{FF2B5EF4-FFF2-40B4-BE49-F238E27FC236}">
                <a16:creationId xmlns:a16="http://schemas.microsoft.com/office/drawing/2014/main" id="{4A7FA558-56DB-88EF-31A1-A636DA561514}"/>
              </a:ext>
            </a:extLst>
          </p:cNvPr>
          <p:cNvGraphicFramePr/>
          <p:nvPr/>
        </p:nvGraphicFramePr>
        <p:xfrm>
          <a:off x="1375636" y="1800910"/>
          <a:ext cx="944072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79</a:t>
            </a:fld>
            <a:endParaRPr spc="-27" dirty="0"/>
          </a:p>
        </p:txBody>
      </p:sp>
      <p:sp>
        <p:nvSpPr>
          <p:cNvPr id="2" name="object 2"/>
          <p:cNvSpPr txBox="1">
            <a:spLocks noGrp="1"/>
          </p:cNvSpPr>
          <p:nvPr>
            <p:ph type="title"/>
          </p:nvPr>
        </p:nvSpPr>
        <p:spPr>
          <a:xfrm>
            <a:off x="1426574" y="835704"/>
            <a:ext cx="8947156" cy="1306163"/>
          </a:xfrm>
          <a:prstGeom prst="rect">
            <a:avLst/>
          </a:prstGeom>
        </p:spPr>
        <p:txBody>
          <a:bodyPr vert="horz" wrap="square" lIns="0" tIns="199997" rIns="0" bIns="0" rtlCol="0" anchor="ctr">
            <a:spAutoFit/>
          </a:bodyPr>
          <a:lstStyle/>
          <a:p>
            <a:pPr marL="13513" marR="5405">
              <a:lnSpc>
                <a:spcPct val="79600"/>
              </a:lnSpc>
              <a:spcBef>
                <a:spcPts val="1575"/>
              </a:spcBef>
            </a:pPr>
            <a:r>
              <a:rPr spc="-74" dirty="0"/>
              <a:t>Estate</a:t>
            </a:r>
            <a:r>
              <a:rPr spc="-511" dirty="0"/>
              <a:t> </a:t>
            </a:r>
            <a:r>
              <a:rPr spc="-53" dirty="0"/>
              <a:t>Planning</a:t>
            </a:r>
            <a:r>
              <a:rPr spc="-505" dirty="0"/>
              <a:t> </a:t>
            </a:r>
            <a:r>
              <a:rPr spc="-11" dirty="0"/>
              <a:t>Strategies </a:t>
            </a:r>
            <a:r>
              <a:rPr spc="197" dirty="0"/>
              <a:t>for</a:t>
            </a:r>
            <a:r>
              <a:rPr spc="-452" dirty="0"/>
              <a:t> </a:t>
            </a:r>
            <a:r>
              <a:rPr spc="85" dirty="0"/>
              <a:t>the</a:t>
            </a:r>
            <a:r>
              <a:rPr spc="-447" dirty="0"/>
              <a:t> </a:t>
            </a:r>
            <a:r>
              <a:rPr dirty="0"/>
              <a:t>Community</a:t>
            </a:r>
            <a:r>
              <a:rPr spc="-452" dirty="0"/>
              <a:t> </a:t>
            </a:r>
            <a:r>
              <a:rPr spc="-53" dirty="0"/>
              <a:t>Spouse</a:t>
            </a:r>
          </a:p>
        </p:txBody>
      </p:sp>
      <p:sp>
        <p:nvSpPr>
          <p:cNvPr id="3" name="object 3"/>
          <p:cNvSpPr txBox="1"/>
          <p:nvPr/>
        </p:nvSpPr>
        <p:spPr>
          <a:xfrm>
            <a:off x="1426574" y="2223367"/>
            <a:ext cx="7641096" cy="594213"/>
          </a:xfrm>
          <a:prstGeom prst="rect">
            <a:avLst/>
          </a:prstGeom>
        </p:spPr>
        <p:txBody>
          <a:bodyPr vert="horz" wrap="square" lIns="0" tIns="12838" rIns="0" bIns="0" rtlCol="0">
            <a:spAutoFit/>
          </a:bodyPr>
          <a:lstStyle/>
          <a:p>
            <a:pPr marL="13513">
              <a:spcBef>
                <a:spcPts val="101"/>
              </a:spcBef>
            </a:pPr>
            <a:r>
              <a:rPr sz="3777" spc="-96" dirty="0">
                <a:latin typeface="Microsoft Sans Serif"/>
                <a:cs typeface="Microsoft Sans Serif"/>
              </a:rPr>
              <a:t>How</a:t>
            </a:r>
            <a:r>
              <a:rPr sz="3777" spc="-154" dirty="0">
                <a:latin typeface="Microsoft Sans Serif"/>
                <a:cs typeface="Microsoft Sans Serif"/>
              </a:rPr>
              <a:t> </a:t>
            </a:r>
            <a:r>
              <a:rPr sz="3777" dirty="0">
                <a:latin typeface="Microsoft Sans Serif"/>
                <a:cs typeface="Microsoft Sans Serif"/>
              </a:rPr>
              <a:t>to</a:t>
            </a:r>
            <a:r>
              <a:rPr sz="3777" spc="-149" dirty="0">
                <a:latin typeface="Microsoft Sans Serif"/>
                <a:cs typeface="Microsoft Sans Serif"/>
              </a:rPr>
              <a:t> Ensure</a:t>
            </a:r>
            <a:r>
              <a:rPr sz="3777" spc="-154" dirty="0">
                <a:latin typeface="Microsoft Sans Serif"/>
                <a:cs typeface="Microsoft Sans Serif"/>
              </a:rPr>
              <a:t> </a:t>
            </a:r>
            <a:r>
              <a:rPr sz="3777" spc="-53" dirty="0">
                <a:latin typeface="Microsoft Sans Serif"/>
                <a:cs typeface="Microsoft Sans Serif"/>
              </a:rPr>
              <a:t>Assets</a:t>
            </a:r>
            <a:r>
              <a:rPr sz="3777" spc="-149" dirty="0">
                <a:latin typeface="Microsoft Sans Serif"/>
                <a:cs typeface="Microsoft Sans Serif"/>
              </a:rPr>
              <a:t> </a:t>
            </a:r>
            <a:r>
              <a:rPr sz="3777" spc="-101" dirty="0">
                <a:latin typeface="Microsoft Sans Serif"/>
                <a:cs typeface="Microsoft Sans Serif"/>
              </a:rPr>
              <a:t>Stay</a:t>
            </a:r>
            <a:r>
              <a:rPr sz="3777" spc="-154" dirty="0">
                <a:latin typeface="Microsoft Sans Serif"/>
                <a:cs typeface="Microsoft Sans Serif"/>
              </a:rPr>
              <a:t> </a:t>
            </a:r>
            <a:r>
              <a:rPr sz="3777" spc="-11" dirty="0">
                <a:latin typeface="Microsoft Sans Serif"/>
                <a:cs typeface="Microsoft Sans Serif"/>
              </a:rPr>
              <a:t>Protected</a:t>
            </a:r>
            <a:endParaRPr sz="3777">
              <a:latin typeface="Microsoft Sans Serif"/>
              <a:cs typeface="Microsoft Sans Serif"/>
            </a:endParaRPr>
          </a:p>
        </p:txBody>
      </p:sp>
      <p:sp>
        <p:nvSpPr>
          <p:cNvPr id="4" name="object 4"/>
          <p:cNvSpPr txBox="1"/>
          <p:nvPr/>
        </p:nvSpPr>
        <p:spPr>
          <a:xfrm>
            <a:off x="1169581" y="2943596"/>
            <a:ext cx="4663005" cy="3010248"/>
          </a:xfrm>
          <a:prstGeom prst="rect">
            <a:avLst/>
          </a:prstGeom>
        </p:spPr>
        <p:txBody>
          <a:bodyPr vert="horz" wrap="square" lIns="0" tIns="110808" rIns="0" bIns="0" rtlCol="0">
            <a:spAutoFit/>
          </a:bodyPr>
          <a:lstStyle/>
          <a:p>
            <a:pPr marL="13513" marR="116210">
              <a:lnSpc>
                <a:spcPct val="75500"/>
              </a:lnSpc>
              <a:spcBef>
                <a:spcPts val="871"/>
              </a:spcBef>
            </a:pPr>
            <a:r>
              <a:rPr sz="2554" b="1" dirty="0">
                <a:latin typeface="Microsoft Sans Serif"/>
                <a:cs typeface="Microsoft Sans Serif"/>
              </a:rPr>
              <a:t>Key Estate Planning Tools for the Community Spouse:</a:t>
            </a:r>
          </a:p>
          <a:p>
            <a:pPr marL="13513" marR="5405">
              <a:lnSpc>
                <a:spcPct val="76800"/>
              </a:lnSpc>
              <a:spcBef>
                <a:spcPts val="681"/>
              </a:spcBef>
            </a:pPr>
            <a:r>
              <a:rPr sz="2554" dirty="0">
                <a:latin typeface="Segoe UI Symbol"/>
                <a:cs typeface="Segoe UI Symbol"/>
              </a:rPr>
              <a:t>✔ </a:t>
            </a:r>
            <a:r>
              <a:rPr sz="2554" dirty="0">
                <a:latin typeface="Microsoft Sans Serif"/>
                <a:cs typeface="Microsoft Sans Serif"/>
              </a:rPr>
              <a:t>Testamentary Supplemental Needs Trust</a:t>
            </a:r>
            <a:r>
              <a:rPr sz="2341" dirty="0">
                <a:latin typeface="Microsoft Sans Serif"/>
                <a:cs typeface="Microsoft Sans Serif"/>
              </a:rPr>
              <a:t> </a:t>
            </a:r>
            <a:r>
              <a:rPr sz="2554" dirty="0">
                <a:latin typeface="Microsoft Sans Serif"/>
                <a:cs typeface="Microsoft Sans Serif"/>
              </a:rPr>
              <a:t>SNT</a:t>
            </a:r>
            <a:r>
              <a:rPr sz="2341" dirty="0">
                <a:latin typeface="Microsoft Sans Serif"/>
                <a:cs typeface="Microsoft Sans Serif"/>
              </a:rPr>
              <a:t> </a:t>
            </a:r>
            <a:r>
              <a:rPr sz="2128" dirty="0">
                <a:latin typeface="Times New Roman"/>
                <a:cs typeface="Times New Roman"/>
              </a:rPr>
              <a:t>→ </a:t>
            </a:r>
            <a:r>
              <a:rPr sz="2554" dirty="0">
                <a:latin typeface="Microsoft Sans Serif"/>
                <a:cs typeface="Microsoft Sans Serif"/>
              </a:rPr>
              <a:t>Best way to protect Medicaid eligibility</a:t>
            </a:r>
            <a:r>
              <a:rPr sz="2341" dirty="0">
                <a:latin typeface="Microsoft Sans Serif"/>
                <a:cs typeface="Microsoft Sans Serif"/>
              </a:rPr>
              <a:t>.</a:t>
            </a:r>
          </a:p>
          <a:p>
            <a:pPr marL="13513" marR="149316">
              <a:lnSpc>
                <a:spcPct val="78100"/>
              </a:lnSpc>
              <a:spcBef>
                <a:spcPts val="559"/>
              </a:spcBef>
            </a:pPr>
            <a:r>
              <a:rPr sz="2554" dirty="0">
                <a:latin typeface="Segoe UI Symbol"/>
                <a:cs typeface="Segoe UI Symbol"/>
              </a:rPr>
              <a:t>✔ </a:t>
            </a:r>
            <a:r>
              <a:rPr sz="2554" dirty="0">
                <a:latin typeface="Microsoft Sans Serif"/>
                <a:cs typeface="Microsoft Sans Serif"/>
              </a:rPr>
              <a:t>Payable on Death</a:t>
            </a:r>
            <a:r>
              <a:rPr sz="2341" dirty="0">
                <a:latin typeface="Microsoft Sans Serif"/>
                <a:cs typeface="Microsoft Sans Serif"/>
              </a:rPr>
              <a:t> </a:t>
            </a:r>
            <a:r>
              <a:rPr sz="2554" dirty="0">
                <a:latin typeface="Microsoft Sans Serif"/>
                <a:cs typeface="Microsoft Sans Serif"/>
              </a:rPr>
              <a:t>POD</a:t>
            </a:r>
            <a:r>
              <a:rPr sz="2341" dirty="0">
                <a:latin typeface="Microsoft Sans Serif"/>
                <a:cs typeface="Microsoft Sans Serif"/>
              </a:rPr>
              <a:t> </a:t>
            </a:r>
            <a:r>
              <a:rPr sz="2554" dirty="0">
                <a:latin typeface="Microsoft Sans Serif"/>
                <a:cs typeface="Microsoft Sans Serif"/>
              </a:rPr>
              <a:t>Accounts </a:t>
            </a:r>
            <a:r>
              <a:rPr sz="2128" dirty="0">
                <a:latin typeface="Times New Roman"/>
                <a:cs typeface="Times New Roman"/>
              </a:rPr>
              <a:t>→ </a:t>
            </a:r>
            <a:r>
              <a:rPr sz="2554" dirty="0">
                <a:latin typeface="Microsoft Sans Serif"/>
                <a:cs typeface="Microsoft Sans Serif"/>
              </a:rPr>
              <a:t>Avoid probate while bypassing the Medicaid spouse</a:t>
            </a:r>
            <a:r>
              <a:rPr sz="2341" dirty="0">
                <a:latin typeface="Microsoft Sans Serif"/>
                <a:cs typeface="Microsoft Sans Serif"/>
              </a:rPr>
              <a:t>.</a:t>
            </a:r>
          </a:p>
        </p:txBody>
      </p:sp>
      <p:sp>
        <p:nvSpPr>
          <p:cNvPr id="5" name="object 5"/>
          <p:cNvSpPr txBox="1"/>
          <p:nvPr/>
        </p:nvSpPr>
        <p:spPr>
          <a:xfrm>
            <a:off x="6219309" y="2923327"/>
            <a:ext cx="4239798" cy="2603779"/>
          </a:xfrm>
          <a:prstGeom prst="rect">
            <a:avLst/>
          </a:prstGeom>
        </p:spPr>
        <p:txBody>
          <a:bodyPr vert="horz" wrap="square" lIns="0" tIns="107431" rIns="0" bIns="0" rtlCol="0">
            <a:spAutoFit/>
          </a:bodyPr>
          <a:lstStyle/>
          <a:p>
            <a:pPr marL="13513" marR="5405">
              <a:lnSpc>
                <a:spcPct val="76400"/>
              </a:lnSpc>
              <a:spcBef>
                <a:spcPts val="846"/>
              </a:spcBef>
            </a:pPr>
            <a:r>
              <a:rPr sz="2554" dirty="0">
                <a:latin typeface="Segoe UI Symbol"/>
                <a:cs typeface="Segoe UI Symbol"/>
              </a:rPr>
              <a:t>✔ </a:t>
            </a:r>
            <a:r>
              <a:rPr sz="2554" dirty="0">
                <a:latin typeface="Microsoft Sans Serif"/>
                <a:cs typeface="Microsoft Sans Serif"/>
              </a:rPr>
              <a:t>Beneficiary Designations to Children </a:t>
            </a:r>
            <a:r>
              <a:rPr sz="2128" dirty="0">
                <a:latin typeface="Times New Roman"/>
                <a:cs typeface="Times New Roman"/>
              </a:rPr>
              <a:t>→ </a:t>
            </a:r>
            <a:r>
              <a:rPr sz="2554" dirty="0">
                <a:latin typeface="Microsoft Sans Serif"/>
                <a:cs typeface="Microsoft Sans Serif"/>
              </a:rPr>
              <a:t>Ensures assets don</a:t>
            </a:r>
            <a:r>
              <a:rPr sz="2341" dirty="0">
                <a:latin typeface="Microsoft Sans Serif"/>
                <a:cs typeface="Microsoft Sans Serif"/>
              </a:rPr>
              <a:t>ʼ</a:t>
            </a:r>
            <a:r>
              <a:rPr sz="2554" dirty="0">
                <a:latin typeface="Microsoft Sans Serif"/>
                <a:cs typeface="Microsoft Sans Serif"/>
              </a:rPr>
              <a:t>t pass back to the institutionalized spouse</a:t>
            </a:r>
            <a:r>
              <a:rPr sz="2341" dirty="0">
                <a:latin typeface="Microsoft Sans Serif"/>
                <a:cs typeface="Microsoft Sans Serif"/>
              </a:rPr>
              <a:t>.</a:t>
            </a:r>
          </a:p>
          <a:p>
            <a:pPr marL="13513" marR="149316" algn="just">
              <a:lnSpc>
                <a:spcPct val="77300"/>
              </a:lnSpc>
              <a:spcBef>
                <a:spcPts val="665"/>
              </a:spcBef>
            </a:pPr>
            <a:r>
              <a:rPr sz="2554" dirty="0">
                <a:latin typeface="Segoe UI Symbol"/>
                <a:cs typeface="Segoe UI Symbol"/>
              </a:rPr>
              <a:t>✔ </a:t>
            </a:r>
            <a:r>
              <a:rPr sz="2554" dirty="0">
                <a:latin typeface="Microsoft Sans Serif"/>
                <a:cs typeface="Microsoft Sans Serif"/>
              </a:rPr>
              <a:t>Irrevocable Trusts</a:t>
            </a:r>
            <a:r>
              <a:rPr sz="2341" dirty="0">
                <a:latin typeface="Microsoft Sans Serif"/>
                <a:cs typeface="Microsoft Sans Serif"/>
              </a:rPr>
              <a:t> </a:t>
            </a:r>
            <a:r>
              <a:rPr sz="2554" dirty="0">
                <a:latin typeface="Microsoft Sans Serif"/>
                <a:cs typeface="Microsoft Sans Serif"/>
              </a:rPr>
              <a:t>In Some Cases</a:t>
            </a:r>
            <a:r>
              <a:rPr sz="2341" dirty="0">
                <a:latin typeface="Microsoft Sans Serif"/>
                <a:cs typeface="Microsoft Sans Serif"/>
              </a:rPr>
              <a:t> </a:t>
            </a:r>
            <a:r>
              <a:rPr sz="2128" dirty="0">
                <a:latin typeface="Times New Roman"/>
                <a:cs typeface="Times New Roman"/>
              </a:rPr>
              <a:t>→ </a:t>
            </a:r>
            <a:r>
              <a:rPr sz="2554" dirty="0">
                <a:latin typeface="Microsoft Sans Serif"/>
                <a:cs typeface="Microsoft Sans Serif"/>
              </a:rPr>
              <a:t>Useful for long</a:t>
            </a:r>
            <a:r>
              <a:rPr sz="2341" dirty="0">
                <a:latin typeface="Microsoft Sans Serif"/>
                <a:cs typeface="Microsoft Sans Serif"/>
              </a:rPr>
              <a:t>-</a:t>
            </a:r>
            <a:r>
              <a:rPr sz="2554" dirty="0">
                <a:latin typeface="Microsoft Sans Serif"/>
                <a:cs typeface="Microsoft Sans Serif"/>
              </a:rPr>
              <a:t>term pre</a:t>
            </a:r>
            <a:r>
              <a:rPr sz="2341" dirty="0">
                <a:latin typeface="Microsoft Sans Serif"/>
                <a:cs typeface="Microsoft Sans Serif"/>
              </a:rPr>
              <a:t>-</a:t>
            </a:r>
            <a:r>
              <a:rPr sz="2554" dirty="0">
                <a:latin typeface="Microsoft Sans Serif"/>
                <a:cs typeface="Microsoft Sans Serif"/>
              </a:rPr>
              <a:t>planning but must be done carefully</a:t>
            </a:r>
            <a:r>
              <a:rPr sz="2341" dirty="0">
                <a:latin typeface="Microsoft Sans Serif"/>
                <a:cs typeface="Microsoft Sans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114" y="-15"/>
            <a:ext cx="10945772" cy="6851242"/>
          </a:xfrm>
          <a:prstGeom prst="rect">
            <a:avLst/>
          </a:prstGeom>
        </p:spPr>
      </p:pic>
      <p:sp>
        <p:nvSpPr>
          <p:cNvPr id="3" name="object 3"/>
          <p:cNvSpPr txBox="1">
            <a:spLocks noGrp="1"/>
          </p:cNvSpPr>
          <p:nvPr>
            <p:ph type="title"/>
          </p:nvPr>
        </p:nvSpPr>
        <p:spPr>
          <a:xfrm>
            <a:off x="1426574" y="1374877"/>
            <a:ext cx="9332961" cy="3805925"/>
          </a:xfrm>
          <a:prstGeom prst="rect">
            <a:avLst/>
          </a:prstGeom>
        </p:spPr>
        <p:txBody>
          <a:bodyPr vert="horz" wrap="square" lIns="0" tIns="304049" rIns="0" bIns="0" rtlCol="0" anchor="ctr">
            <a:spAutoFit/>
          </a:bodyPr>
          <a:lstStyle/>
          <a:p>
            <a:pPr marL="13513" marR="5405">
              <a:lnSpc>
                <a:spcPct val="79900"/>
              </a:lnSpc>
              <a:spcBef>
                <a:spcPts val="2394"/>
              </a:spcBef>
            </a:pPr>
            <a:r>
              <a:rPr sz="9363" dirty="0">
                <a:solidFill>
                  <a:srgbClr val="FFFFFF"/>
                </a:solidFill>
              </a:rPr>
              <a:t>Medicaid</a:t>
            </a:r>
            <a:r>
              <a:rPr sz="9363" spc="-559" dirty="0">
                <a:solidFill>
                  <a:srgbClr val="FFFFFF"/>
                </a:solidFill>
              </a:rPr>
              <a:t> </a:t>
            </a:r>
            <a:r>
              <a:rPr sz="8991" spc="-580" dirty="0">
                <a:solidFill>
                  <a:srgbClr val="FFFFFF"/>
                </a:solidFill>
                <a:latin typeface="Rubik"/>
                <a:cs typeface="Rubik"/>
              </a:rPr>
              <a:t>- </a:t>
            </a:r>
            <a:r>
              <a:rPr sz="9363" spc="-32" dirty="0">
                <a:solidFill>
                  <a:srgbClr val="FFFFFF"/>
                </a:solidFill>
              </a:rPr>
              <a:t>Countable</a:t>
            </a:r>
            <a:r>
              <a:rPr sz="9363" spc="-819" dirty="0">
                <a:solidFill>
                  <a:srgbClr val="FFFFFF"/>
                </a:solidFill>
              </a:rPr>
              <a:t> </a:t>
            </a:r>
            <a:r>
              <a:rPr sz="8991" spc="-628" dirty="0">
                <a:solidFill>
                  <a:srgbClr val="FFFFFF"/>
                </a:solidFill>
                <a:latin typeface="Rubik"/>
                <a:cs typeface="Rubik"/>
              </a:rPr>
              <a:t>&amp;</a:t>
            </a:r>
            <a:r>
              <a:rPr sz="8991" spc="-521" dirty="0">
                <a:solidFill>
                  <a:srgbClr val="FFFFFF"/>
                </a:solidFill>
                <a:latin typeface="Rubik"/>
                <a:cs typeface="Rubik"/>
              </a:rPr>
              <a:t> </a:t>
            </a:r>
            <a:r>
              <a:rPr sz="9363" spc="-21" dirty="0">
                <a:solidFill>
                  <a:srgbClr val="FFFFFF"/>
                </a:solidFill>
              </a:rPr>
              <a:t>Non</a:t>
            </a:r>
            <a:r>
              <a:rPr sz="8991" spc="-21" dirty="0">
                <a:solidFill>
                  <a:srgbClr val="FFFFFF"/>
                </a:solidFill>
                <a:latin typeface="Rubik"/>
                <a:cs typeface="Rubik"/>
              </a:rPr>
              <a:t>- </a:t>
            </a:r>
            <a:r>
              <a:rPr sz="9363" spc="-32" dirty="0">
                <a:solidFill>
                  <a:srgbClr val="FFFFFF"/>
                </a:solidFill>
              </a:rPr>
              <a:t>Countable</a:t>
            </a:r>
            <a:r>
              <a:rPr sz="9363" spc="-777" dirty="0">
                <a:solidFill>
                  <a:srgbClr val="FFFFFF"/>
                </a:solidFill>
              </a:rPr>
              <a:t> </a:t>
            </a:r>
            <a:r>
              <a:rPr sz="9363" spc="80" dirty="0">
                <a:solidFill>
                  <a:srgbClr val="FFFFFF"/>
                </a:solidFill>
              </a:rPr>
              <a:t>Assets</a:t>
            </a:r>
            <a:endParaRPr sz="9363">
              <a:latin typeface="Rubik"/>
              <a:cs typeface="Rubik"/>
            </a:endParaRPr>
          </a:p>
        </p:txBody>
      </p:sp>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8</a:t>
            </a:fld>
            <a:endParaRPr spc="32"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979937" y="5934626"/>
            <a:ext cx="340360" cy="196214"/>
          </a:xfrm>
          <a:prstGeom prst="rect">
            <a:avLst/>
          </a:prstGeom>
        </p:spPr>
        <p:txBody>
          <a:bodyPr vert="horz" wrap="square" lIns="0" tIns="0" rIns="0" bIns="0" rtlCol="0">
            <a:spAutoFit/>
          </a:bodyPr>
          <a:lstStyle>
            <a:defPPr>
              <a:defRPr kern="0"/>
            </a:defPPr>
            <a:lvl1pPr>
              <a:defRPr sz="1300" b="0" i="0">
                <a:solidFill>
                  <a:schemeClr val="tx1"/>
                </a:solidFill>
                <a:latin typeface="Microsoft Sans Serif"/>
                <a:cs typeface="Microsoft Sans Serif"/>
              </a:defRPr>
            </a:lvl1pPr>
          </a:lstStyle>
          <a:p>
            <a:pPr marL="116205">
              <a:lnSpc>
                <a:spcPts val="1455"/>
              </a:lnSpc>
            </a:pPr>
            <a:fld id="{81D60167-4931-47E6-BA6A-407CBD079E47}" type="slidenum">
              <a:rPr lang="en-US" spc="-50" smtClean="0"/>
              <a:pPr marL="116205">
                <a:lnSpc>
                  <a:spcPts val="1455"/>
                </a:lnSpc>
              </a:pPr>
              <a:t>80</a:t>
            </a:fld>
            <a:endParaRPr spc="-27" dirty="0"/>
          </a:p>
        </p:txBody>
      </p:sp>
      <p:sp>
        <p:nvSpPr>
          <p:cNvPr id="2" name="object 2"/>
          <p:cNvSpPr txBox="1"/>
          <p:nvPr/>
        </p:nvSpPr>
        <p:spPr>
          <a:xfrm>
            <a:off x="5090984" y="1684216"/>
            <a:ext cx="5844746" cy="3707501"/>
          </a:xfrm>
          <a:prstGeom prst="rect">
            <a:avLst/>
          </a:prstGeom>
        </p:spPr>
        <p:txBody>
          <a:bodyPr vert="horz" wrap="square" lIns="0" tIns="106755" rIns="0" bIns="0" rtlCol="0">
            <a:spAutoFit/>
          </a:bodyPr>
          <a:lstStyle/>
          <a:p>
            <a:pPr marL="421599" marR="114182" indent="-408762">
              <a:lnSpc>
                <a:spcPct val="77300"/>
              </a:lnSpc>
              <a:spcBef>
                <a:spcPts val="841"/>
              </a:spcBef>
              <a:buClr>
                <a:srgbClr val="333333"/>
              </a:buClr>
              <a:buSzPct val="91666"/>
              <a:buChar char="•"/>
              <a:tabLst>
                <a:tab pos="421599" algn="l"/>
              </a:tabLst>
            </a:pPr>
            <a:r>
              <a:rPr sz="2800" spc="-149" dirty="0">
                <a:latin typeface="Microsoft Sans Serif"/>
                <a:cs typeface="Microsoft Sans Serif"/>
              </a:rPr>
              <a:t>Instead</a:t>
            </a:r>
            <a:r>
              <a:rPr sz="2800" spc="-43" dirty="0">
                <a:latin typeface="Microsoft Sans Serif"/>
                <a:cs typeface="Microsoft Sans Serif"/>
              </a:rPr>
              <a:t> </a:t>
            </a:r>
            <a:r>
              <a:rPr sz="2800" dirty="0">
                <a:latin typeface="Microsoft Sans Serif"/>
                <a:cs typeface="Microsoft Sans Serif"/>
              </a:rPr>
              <a:t>of</a:t>
            </a:r>
            <a:r>
              <a:rPr sz="2800" spc="-37" dirty="0">
                <a:latin typeface="Microsoft Sans Serif"/>
                <a:cs typeface="Microsoft Sans Serif"/>
              </a:rPr>
              <a:t> </a:t>
            </a:r>
            <a:r>
              <a:rPr sz="2800" spc="-138" dirty="0">
                <a:latin typeface="Microsoft Sans Serif"/>
                <a:cs typeface="Microsoft Sans Serif"/>
              </a:rPr>
              <a:t>leaving</a:t>
            </a:r>
            <a:r>
              <a:rPr sz="2800" spc="-43" dirty="0">
                <a:latin typeface="Microsoft Sans Serif"/>
                <a:cs typeface="Microsoft Sans Serif"/>
              </a:rPr>
              <a:t> </a:t>
            </a:r>
            <a:r>
              <a:rPr sz="2800" spc="-117" dirty="0">
                <a:latin typeface="Microsoft Sans Serif"/>
                <a:cs typeface="Microsoft Sans Serif"/>
              </a:rPr>
              <a:t>everything</a:t>
            </a:r>
            <a:r>
              <a:rPr sz="2800" spc="-37" dirty="0">
                <a:latin typeface="Microsoft Sans Serif"/>
                <a:cs typeface="Microsoft Sans Serif"/>
              </a:rPr>
              <a:t> </a:t>
            </a:r>
            <a:r>
              <a:rPr sz="2800" spc="-43" dirty="0">
                <a:latin typeface="Microsoft Sans Serif"/>
                <a:cs typeface="Microsoft Sans Serif"/>
              </a:rPr>
              <a:t>to </a:t>
            </a:r>
            <a:r>
              <a:rPr sz="2800" spc="-133" dirty="0">
                <a:latin typeface="Microsoft Sans Serif"/>
                <a:cs typeface="Microsoft Sans Serif"/>
              </a:rPr>
              <a:t>her</a:t>
            </a:r>
            <a:r>
              <a:rPr sz="2800" spc="-53" dirty="0">
                <a:latin typeface="Microsoft Sans Serif"/>
                <a:cs typeface="Microsoft Sans Serif"/>
              </a:rPr>
              <a:t> </a:t>
            </a:r>
            <a:r>
              <a:rPr sz="2800" spc="-165" dirty="0">
                <a:latin typeface="Microsoft Sans Serif"/>
                <a:cs typeface="Microsoft Sans Serif"/>
              </a:rPr>
              <a:t>husband</a:t>
            </a:r>
            <a:r>
              <a:rPr sz="2800" spc="-48" dirty="0">
                <a:latin typeface="Microsoft Sans Serif"/>
                <a:cs typeface="Microsoft Sans Serif"/>
              </a:rPr>
              <a:t> </a:t>
            </a:r>
            <a:r>
              <a:rPr sz="2800" spc="-112" dirty="0">
                <a:latin typeface="Microsoft Sans Serif"/>
                <a:cs typeface="Microsoft Sans Serif"/>
              </a:rPr>
              <a:t>(who</a:t>
            </a:r>
            <a:r>
              <a:rPr sz="2800" spc="-48" dirty="0">
                <a:latin typeface="Microsoft Sans Serif"/>
                <a:cs typeface="Microsoft Sans Serif"/>
              </a:rPr>
              <a:t> </a:t>
            </a:r>
            <a:r>
              <a:rPr sz="2800" spc="-117" dirty="0">
                <a:latin typeface="Microsoft Sans Serif"/>
                <a:cs typeface="Microsoft Sans Serif"/>
              </a:rPr>
              <a:t>is</a:t>
            </a:r>
            <a:r>
              <a:rPr sz="2800" spc="-53" dirty="0">
                <a:latin typeface="Microsoft Sans Serif"/>
                <a:cs typeface="Microsoft Sans Serif"/>
              </a:rPr>
              <a:t> </a:t>
            </a:r>
            <a:r>
              <a:rPr sz="2800" spc="-27" dirty="0">
                <a:latin typeface="Microsoft Sans Serif"/>
                <a:cs typeface="Microsoft Sans Serif"/>
              </a:rPr>
              <a:t>on </a:t>
            </a:r>
            <a:r>
              <a:rPr sz="2800" spc="-112" dirty="0">
                <a:latin typeface="Microsoft Sans Serif"/>
                <a:cs typeface="Microsoft Sans Serif"/>
              </a:rPr>
              <a:t>Medicaid),</a:t>
            </a:r>
            <a:r>
              <a:rPr sz="2800" spc="32" dirty="0">
                <a:latin typeface="Microsoft Sans Serif"/>
                <a:cs typeface="Microsoft Sans Serif"/>
              </a:rPr>
              <a:t> </a:t>
            </a:r>
            <a:r>
              <a:rPr sz="2800" spc="-217" dirty="0">
                <a:latin typeface="Microsoft Sans Serif"/>
                <a:cs typeface="Microsoft Sans Serif"/>
              </a:rPr>
              <a:t>Susan</a:t>
            </a:r>
            <a:r>
              <a:rPr sz="2800" spc="-27" dirty="0">
                <a:latin typeface="Microsoft Sans Serif"/>
                <a:cs typeface="Microsoft Sans Serif"/>
              </a:rPr>
              <a:t> </a:t>
            </a:r>
            <a:r>
              <a:rPr sz="2800" spc="-90" dirty="0">
                <a:latin typeface="Microsoft Sans Serif"/>
                <a:cs typeface="Microsoft Sans Serif"/>
              </a:rPr>
              <a:t>creates</a:t>
            </a:r>
            <a:r>
              <a:rPr sz="2800" spc="-128" dirty="0">
                <a:latin typeface="Microsoft Sans Serif"/>
                <a:cs typeface="Microsoft Sans Serif"/>
              </a:rPr>
              <a:t> </a:t>
            </a:r>
            <a:r>
              <a:rPr sz="2800" spc="-53" dirty="0">
                <a:latin typeface="Microsoft Sans Serif"/>
                <a:cs typeface="Microsoft Sans Serif"/>
              </a:rPr>
              <a:t>a </a:t>
            </a:r>
            <a:r>
              <a:rPr sz="2800" spc="-74" dirty="0">
                <a:latin typeface="Microsoft Sans Serif"/>
                <a:cs typeface="Microsoft Sans Serif"/>
              </a:rPr>
              <a:t>testamentary</a:t>
            </a:r>
            <a:r>
              <a:rPr sz="2800" spc="-59" dirty="0">
                <a:latin typeface="Microsoft Sans Serif"/>
                <a:cs typeface="Microsoft Sans Serif"/>
              </a:rPr>
              <a:t> </a:t>
            </a:r>
            <a:r>
              <a:rPr sz="2800" spc="-21" dirty="0">
                <a:latin typeface="Microsoft Sans Serif"/>
                <a:cs typeface="Microsoft Sans Serif"/>
              </a:rPr>
              <a:t>SNT</a:t>
            </a:r>
            <a:r>
              <a:rPr lang="en-US" sz="2800" spc="-21" dirty="0">
                <a:latin typeface="Microsoft Sans Serif"/>
                <a:cs typeface="Microsoft Sans Serif"/>
              </a:rPr>
              <a:t>, “</a:t>
            </a:r>
            <a:r>
              <a:rPr lang="en-US" sz="2800" spc="-21">
                <a:latin typeface="Microsoft Sans Serif"/>
                <a:cs typeface="Microsoft Sans Serif"/>
              </a:rPr>
              <a:t>just in case”</a:t>
            </a:r>
            <a:r>
              <a:rPr sz="2800" spc="-21">
                <a:latin typeface="Microsoft Sans Serif"/>
                <a:cs typeface="Microsoft Sans Serif"/>
              </a:rPr>
              <a:t>.</a:t>
            </a:r>
            <a:endParaRPr sz="2800" dirty="0">
              <a:latin typeface="Microsoft Sans Serif"/>
              <a:cs typeface="Microsoft Sans Serif"/>
            </a:endParaRPr>
          </a:p>
          <a:p>
            <a:pPr marL="421599" marR="9459" indent="-408762">
              <a:lnSpc>
                <a:spcPct val="76800"/>
              </a:lnSpc>
              <a:spcBef>
                <a:spcPts val="1075"/>
              </a:spcBef>
              <a:buClr>
                <a:srgbClr val="333333"/>
              </a:buClr>
              <a:buSzPct val="91666"/>
              <a:buChar char="•"/>
              <a:tabLst>
                <a:tab pos="421599" algn="l"/>
              </a:tabLst>
            </a:pPr>
            <a:r>
              <a:rPr sz="2800" spc="-170" dirty="0">
                <a:latin typeface="Microsoft Sans Serif"/>
                <a:cs typeface="Microsoft Sans Serif"/>
              </a:rPr>
              <a:t>Her</a:t>
            </a:r>
            <a:r>
              <a:rPr sz="2800" spc="-53" dirty="0">
                <a:latin typeface="Microsoft Sans Serif"/>
                <a:cs typeface="Microsoft Sans Serif"/>
              </a:rPr>
              <a:t> </a:t>
            </a:r>
            <a:r>
              <a:rPr sz="2800" spc="-154" dirty="0">
                <a:latin typeface="Microsoft Sans Serif"/>
                <a:cs typeface="Microsoft Sans Serif"/>
              </a:rPr>
              <a:t>bank</a:t>
            </a:r>
            <a:r>
              <a:rPr sz="2800" spc="-48" dirty="0">
                <a:latin typeface="Microsoft Sans Serif"/>
                <a:cs typeface="Microsoft Sans Serif"/>
              </a:rPr>
              <a:t> </a:t>
            </a:r>
            <a:r>
              <a:rPr sz="2800" spc="-138" dirty="0">
                <a:latin typeface="Microsoft Sans Serif"/>
                <a:cs typeface="Microsoft Sans Serif"/>
              </a:rPr>
              <a:t>accounts</a:t>
            </a:r>
            <a:r>
              <a:rPr sz="2800" spc="-53" dirty="0">
                <a:latin typeface="Microsoft Sans Serif"/>
                <a:cs typeface="Microsoft Sans Serif"/>
              </a:rPr>
              <a:t> </a:t>
            </a:r>
            <a:r>
              <a:rPr sz="2800" spc="-170" dirty="0">
                <a:latin typeface="Microsoft Sans Serif"/>
                <a:cs typeface="Microsoft Sans Serif"/>
              </a:rPr>
              <a:t>are</a:t>
            </a:r>
            <a:r>
              <a:rPr sz="2800" spc="-48" dirty="0">
                <a:latin typeface="Microsoft Sans Serif"/>
                <a:cs typeface="Microsoft Sans Serif"/>
              </a:rPr>
              <a:t> </a:t>
            </a:r>
            <a:r>
              <a:rPr sz="2800" spc="-117" dirty="0">
                <a:latin typeface="Microsoft Sans Serif"/>
                <a:cs typeface="Microsoft Sans Serif"/>
              </a:rPr>
              <a:t>set</a:t>
            </a:r>
            <a:r>
              <a:rPr sz="2800" spc="-48" dirty="0">
                <a:latin typeface="Microsoft Sans Serif"/>
                <a:cs typeface="Microsoft Sans Serif"/>
              </a:rPr>
              <a:t> </a:t>
            </a:r>
            <a:r>
              <a:rPr sz="2800" spc="-144" dirty="0">
                <a:latin typeface="Microsoft Sans Serif"/>
                <a:cs typeface="Microsoft Sans Serif"/>
              </a:rPr>
              <a:t>up</a:t>
            </a:r>
            <a:r>
              <a:rPr sz="2800" spc="-53" dirty="0">
                <a:latin typeface="Microsoft Sans Serif"/>
                <a:cs typeface="Microsoft Sans Serif"/>
              </a:rPr>
              <a:t> </a:t>
            </a:r>
            <a:r>
              <a:rPr sz="2800" spc="-117" dirty="0">
                <a:latin typeface="Microsoft Sans Serif"/>
                <a:cs typeface="Microsoft Sans Serif"/>
              </a:rPr>
              <a:t>as </a:t>
            </a:r>
            <a:r>
              <a:rPr sz="2800" spc="-154" dirty="0">
                <a:latin typeface="Microsoft Sans Serif"/>
                <a:cs typeface="Microsoft Sans Serif"/>
              </a:rPr>
              <a:t>Payable</a:t>
            </a:r>
            <a:r>
              <a:rPr sz="2800" spc="-176" dirty="0">
                <a:latin typeface="Microsoft Sans Serif"/>
                <a:cs typeface="Microsoft Sans Serif"/>
              </a:rPr>
              <a:t> </a:t>
            </a:r>
            <a:r>
              <a:rPr sz="2800" spc="-117" dirty="0">
                <a:latin typeface="Microsoft Sans Serif"/>
                <a:cs typeface="Microsoft Sans Serif"/>
              </a:rPr>
              <a:t>on</a:t>
            </a:r>
            <a:r>
              <a:rPr sz="2800" spc="-176" dirty="0">
                <a:latin typeface="Microsoft Sans Serif"/>
                <a:cs typeface="Microsoft Sans Serif"/>
              </a:rPr>
              <a:t> </a:t>
            </a:r>
            <a:r>
              <a:rPr sz="2800" spc="-48" dirty="0">
                <a:latin typeface="Microsoft Sans Serif"/>
                <a:cs typeface="Microsoft Sans Serif"/>
              </a:rPr>
              <a:t>Death</a:t>
            </a:r>
            <a:r>
              <a:rPr sz="2800" spc="372" dirty="0">
                <a:latin typeface="Microsoft Sans Serif"/>
                <a:cs typeface="Microsoft Sans Serif"/>
              </a:rPr>
              <a:t> </a:t>
            </a:r>
            <a:r>
              <a:rPr sz="2800" spc="-250" dirty="0">
                <a:latin typeface="Microsoft Sans Serif"/>
                <a:cs typeface="Microsoft Sans Serif"/>
              </a:rPr>
              <a:t>POD</a:t>
            </a:r>
            <a:r>
              <a:rPr sz="2800" spc="-117" dirty="0">
                <a:latin typeface="Microsoft Sans Serif"/>
                <a:cs typeface="Microsoft Sans Serif"/>
              </a:rPr>
              <a:t> </a:t>
            </a:r>
            <a:r>
              <a:rPr sz="2800" spc="-37" dirty="0">
                <a:latin typeface="Microsoft Sans Serif"/>
                <a:cs typeface="Microsoft Sans Serif"/>
              </a:rPr>
              <a:t>to</a:t>
            </a:r>
            <a:r>
              <a:rPr sz="2800" spc="-176" dirty="0">
                <a:latin typeface="Microsoft Sans Serif"/>
                <a:cs typeface="Microsoft Sans Serif"/>
              </a:rPr>
              <a:t> </a:t>
            </a:r>
            <a:r>
              <a:rPr sz="2800" spc="-27" dirty="0">
                <a:latin typeface="Microsoft Sans Serif"/>
                <a:cs typeface="Microsoft Sans Serif"/>
              </a:rPr>
              <a:t>her </a:t>
            </a:r>
            <a:r>
              <a:rPr sz="2800" spc="-11" dirty="0">
                <a:latin typeface="Microsoft Sans Serif"/>
                <a:cs typeface="Microsoft Sans Serif"/>
              </a:rPr>
              <a:t>children.</a:t>
            </a:r>
            <a:endParaRPr sz="2800" dirty="0">
              <a:latin typeface="Microsoft Sans Serif"/>
              <a:cs typeface="Microsoft Sans Serif"/>
            </a:endParaRPr>
          </a:p>
          <a:p>
            <a:pPr marL="421599" marR="5405" indent="-408762">
              <a:lnSpc>
                <a:spcPct val="76800"/>
              </a:lnSpc>
              <a:spcBef>
                <a:spcPts val="1080"/>
              </a:spcBef>
              <a:buClr>
                <a:srgbClr val="333333"/>
              </a:buClr>
              <a:buSzPct val="91666"/>
              <a:buChar char="•"/>
              <a:tabLst>
                <a:tab pos="421599" algn="l"/>
              </a:tabLst>
            </a:pPr>
            <a:r>
              <a:rPr sz="2800" spc="-170" dirty="0">
                <a:latin typeface="Microsoft Sans Serif"/>
                <a:cs typeface="Microsoft Sans Serif"/>
              </a:rPr>
              <a:t>Her</a:t>
            </a:r>
            <a:r>
              <a:rPr sz="2800" spc="-32" dirty="0">
                <a:latin typeface="Microsoft Sans Serif"/>
                <a:cs typeface="Microsoft Sans Serif"/>
              </a:rPr>
              <a:t> </a:t>
            </a:r>
            <a:r>
              <a:rPr sz="2800" spc="-21" dirty="0">
                <a:latin typeface="Microsoft Sans Serif"/>
                <a:cs typeface="Microsoft Sans Serif"/>
              </a:rPr>
              <a:t>life</a:t>
            </a:r>
            <a:r>
              <a:rPr sz="2800" spc="-133" dirty="0">
                <a:latin typeface="Microsoft Sans Serif"/>
                <a:cs typeface="Microsoft Sans Serif"/>
              </a:rPr>
              <a:t> </a:t>
            </a:r>
            <a:r>
              <a:rPr sz="2800" spc="-96" dirty="0">
                <a:latin typeface="Microsoft Sans Serif"/>
                <a:cs typeface="Microsoft Sans Serif"/>
              </a:rPr>
              <a:t>insurance</a:t>
            </a:r>
            <a:r>
              <a:rPr sz="2800" spc="-133" dirty="0">
                <a:latin typeface="Microsoft Sans Serif"/>
                <a:cs typeface="Microsoft Sans Serif"/>
              </a:rPr>
              <a:t> </a:t>
            </a:r>
            <a:r>
              <a:rPr sz="2800" spc="-48" dirty="0">
                <a:latin typeface="Microsoft Sans Serif"/>
                <a:cs typeface="Microsoft Sans Serif"/>
              </a:rPr>
              <a:t>policy</a:t>
            </a:r>
            <a:r>
              <a:rPr sz="2800" spc="-133" dirty="0">
                <a:latin typeface="Microsoft Sans Serif"/>
                <a:cs typeface="Microsoft Sans Serif"/>
              </a:rPr>
              <a:t> </a:t>
            </a:r>
            <a:r>
              <a:rPr sz="2800" spc="-121" dirty="0">
                <a:latin typeface="Microsoft Sans Serif"/>
                <a:cs typeface="Microsoft Sans Serif"/>
              </a:rPr>
              <a:t>names </a:t>
            </a:r>
            <a:r>
              <a:rPr sz="2800" spc="-90" dirty="0">
                <a:latin typeface="Microsoft Sans Serif"/>
                <a:cs typeface="Microsoft Sans Serif"/>
              </a:rPr>
              <a:t>her</a:t>
            </a:r>
            <a:r>
              <a:rPr sz="2800" spc="-144" dirty="0">
                <a:latin typeface="Microsoft Sans Serif"/>
                <a:cs typeface="Microsoft Sans Serif"/>
              </a:rPr>
              <a:t> </a:t>
            </a:r>
            <a:r>
              <a:rPr sz="2800" spc="-69" dirty="0">
                <a:latin typeface="Microsoft Sans Serif"/>
                <a:cs typeface="Microsoft Sans Serif"/>
              </a:rPr>
              <a:t>children</a:t>
            </a:r>
            <a:r>
              <a:rPr sz="2800" spc="-144" dirty="0">
                <a:latin typeface="Microsoft Sans Serif"/>
                <a:cs typeface="Microsoft Sans Serif"/>
              </a:rPr>
              <a:t> as</a:t>
            </a:r>
            <a:r>
              <a:rPr sz="2800" spc="-138" dirty="0">
                <a:latin typeface="Microsoft Sans Serif"/>
                <a:cs typeface="Microsoft Sans Serif"/>
              </a:rPr>
              <a:t> </a:t>
            </a:r>
            <a:r>
              <a:rPr sz="2800" spc="-11" dirty="0">
                <a:latin typeface="Microsoft Sans Serif"/>
                <a:cs typeface="Microsoft Sans Serif"/>
              </a:rPr>
              <a:t>beneficiaries </a:t>
            </a:r>
            <a:r>
              <a:rPr sz="2800" spc="-138" dirty="0">
                <a:latin typeface="Microsoft Sans Serif"/>
                <a:cs typeface="Microsoft Sans Serif"/>
              </a:rPr>
              <a:t>instead</a:t>
            </a:r>
            <a:r>
              <a:rPr sz="2800" spc="-64" dirty="0">
                <a:latin typeface="Microsoft Sans Serif"/>
                <a:cs typeface="Microsoft Sans Serif"/>
              </a:rPr>
              <a:t> </a:t>
            </a:r>
            <a:r>
              <a:rPr sz="2800" dirty="0">
                <a:latin typeface="Microsoft Sans Serif"/>
                <a:cs typeface="Microsoft Sans Serif"/>
              </a:rPr>
              <a:t>of</a:t>
            </a:r>
            <a:r>
              <a:rPr sz="2800" spc="-64" dirty="0">
                <a:latin typeface="Microsoft Sans Serif"/>
                <a:cs typeface="Microsoft Sans Serif"/>
              </a:rPr>
              <a:t> </a:t>
            </a:r>
            <a:r>
              <a:rPr sz="2800" spc="-133" dirty="0">
                <a:latin typeface="Microsoft Sans Serif"/>
                <a:cs typeface="Microsoft Sans Serif"/>
              </a:rPr>
              <a:t>her</a:t>
            </a:r>
            <a:r>
              <a:rPr sz="2800" spc="-64" dirty="0">
                <a:latin typeface="Microsoft Sans Serif"/>
                <a:cs typeface="Microsoft Sans Serif"/>
              </a:rPr>
              <a:t> </a:t>
            </a:r>
            <a:r>
              <a:rPr sz="2800" spc="-133" dirty="0">
                <a:latin typeface="Microsoft Sans Serif"/>
                <a:cs typeface="Microsoft Sans Serif"/>
              </a:rPr>
              <a:t>Medicaid</a:t>
            </a:r>
            <a:r>
              <a:rPr sz="2800" spc="-64" dirty="0">
                <a:latin typeface="Microsoft Sans Serif"/>
                <a:cs typeface="Microsoft Sans Serif"/>
              </a:rPr>
              <a:t> </a:t>
            </a:r>
            <a:r>
              <a:rPr sz="2800" spc="-85" dirty="0">
                <a:latin typeface="Microsoft Sans Serif"/>
                <a:cs typeface="Microsoft Sans Serif"/>
              </a:rPr>
              <a:t>spouse.</a:t>
            </a:r>
            <a:endParaRPr sz="2800" dirty="0">
              <a:latin typeface="Microsoft Sans Serif"/>
              <a:cs typeface="Microsoft Sans Serif"/>
            </a:endParaRPr>
          </a:p>
        </p:txBody>
      </p:sp>
      <p:sp>
        <p:nvSpPr>
          <p:cNvPr id="3" name="object 3"/>
          <p:cNvSpPr txBox="1"/>
          <p:nvPr/>
        </p:nvSpPr>
        <p:spPr>
          <a:xfrm>
            <a:off x="760506" y="2555061"/>
            <a:ext cx="3271570" cy="1270157"/>
          </a:xfrm>
          <a:prstGeom prst="rect">
            <a:avLst/>
          </a:prstGeom>
        </p:spPr>
        <p:txBody>
          <a:bodyPr vert="horz" wrap="square" lIns="0" tIns="127700" rIns="0" bIns="0" rtlCol="0">
            <a:spAutoFit/>
          </a:bodyPr>
          <a:lstStyle/>
          <a:p>
            <a:pPr marL="13513" marR="5405" indent="228365" algn="r">
              <a:lnSpc>
                <a:spcPct val="77100"/>
              </a:lnSpc>
              <a:spcBef>
                <a:spcPts val="1004"/>
              </a:spcBef>
            </a:pPr>
            <a:r>
              <a:rPr sz="3192" spc="-197" dirty="0">
                <a:latin typeface="Microsoft Sans Serif"/>
                <a:cs typeface="Microsoft Sans Serif"/>
              </a:rPr>
              <a:t>Example</a:t>
            </a:r>
            <a:r>
              <a:rPr sz="3192" spc="-207" dirty="0">
                <a:latin typeface="Microsoft Sans Serif"/>
                <a:cs typeface="Microsoft Sans Serif"/>
              </a:rPr>
              <a:t> </a:t>
            </a:r>
            <a:r>
              <a:rPr sz="2926" spc="468" dirty="0">
                <a:latin typeface="Microsoft Sans Serif"/>
                <a:cs typeface="Microsoft Sans Serif"/>
              </a:rPr>
              <a:t>–</a:t>
            </a:r>
            <a:r>
              <a:rPr sz="2926" spc="-128" dirty="0">
                <a:latin typeface="Microsoft Sans Serif"/>
                <a:cs typeface="Microsoft Sans Serif"/>
              </a:rPr>
              <a:t> </a:t>
            </a:r>
            <a:r>
              <a:rPr sz="3192" spc="-112" dirty="0">
                <a:latin typeface="Microsoft Sans Serif"/>
                <a:cs typeface="Microsoft Sans Serif"/>
              </a:rPr>
              <a:t>Best Practices</a:t>
            </a:r>
            <a:r>
              <a:rPr sz="3192" spc="-186" dirty="0">
                <a:latin typeface="Microsoft Sans Serif"/>
                <a:cs typeface="Microsoft Sans Serif"/>
              </a:rPr>
              <a:t> </a:t>
            </a:r>
            <a:r>
              <a:rPr sz="3192" spc="-11" dirty="0">
                <a:latin typeface="Microsoft Sans Serif"/>
                <a:cs typeface="Microsoft Sans Serif"/>
              </a:rPr>
              <a:t>for</a:t>
            </a:r>
            <a:r>
              <a:rPr sz="3192" spc="-181" dirty="0">
                <a:latin typeface="Microsoft Sans Serif"/>
                <a:cs typeface="Microsoft Sans Serif"/>
              </a:rPr>
              <a:t> </a:t>
            </a:r>
            <a:r>
              <a:rPr sz="3192" spc="-128" dirty="0">
                <a:latin typeface="Microsoft Sans Serif"/>
                <a:cs typeface="Microsoft Sans Serif"/>
              </a:rPr>
              <a:t>Estate</a:t>
            </a:r>
            <a:endParaRPr sz="3192" dirty="0">
              <a:latin typeface="Microsoft Sans Serif"/>
              <a:cs typeface="Microsoft Sans Serif"/>
            </a:endParaRPr>
          </a:p>
          <a:p>
            <a:pPr marR="5405" algn="r">
              <a:lnSpc>
                <a:spcPts val="2953"/>
              </a:lnSpc>
            </a:pPr>
            <a:r>
              <a:rPr sz="3192" spc="-11" dirty="0">
                <a:latin typeface="Microsoft Sans Serif"/>
                <a:cs typeface="Microsoft Sans Serif"/>
              </a:rPr>
              <a:t>Planning</a:t>
            </a:r>
            <a:r>
              <a:rPr sz="2926" spc="-11" dirty="0">
                <a:latin typeface="Microsoft Sans Serif"/>
                <a:cs typeface="Microsoft Sans Serif"/>
              </a:rPr>
              <a:t>:</a:t>
            </a:r>
            <a:endParaRPr sz="2926"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9460" y="1188943"/>
            <a:ext cx="4649838" cy="1557308"/>
          </a:xfrm>
          <a:prstGeom prst="rect">
            <a:avLst/>
          </a:prstGeom>
        </p:spPr>
        <p:txBody>
          <a:bodyPr vert="horz" wrap="square" lIns="0" tIns="119593" rIns="0" bIns="0" rtlCol="0" anchor="ctr">
            <a:spAutoFit/>
          </a:bodyPr>
          <a:lstStyle/>
          <a:p>
            <a:pPr marL="13513" marR="5405">
              <a:lnSpc>
                <a:spcPts val="3671"/>
              </a:lnSpc>
              <a:spcBef>
                <a:spcPts val="942"/>
              </a:spcBef>
            </a:pPr>
            <a:r>
              <a:rPr sz="3777" b="1" spc="-37" dirty="0"/>
              <a:t>Medicaid</a:t>
            </a:r>
            <a:r>
              <a:rPr sz="3777" b="1" spc="-197" dirty="0"/>
              <a:t> </a:t>
            </a:r>
            <a:r>
              <a:rPr sz="3777" b="1" spc="-37" dirty="0"/>
              <a:t>Asset </a:t>
            </a:r>
            <a:r>
              <a:rPr sz="3777" b="1" spc="-165" dirty="0"/>
              <a:t>Rules</a:t>
            </a:r>
            <a:r>
              <a:rPr sz="3777" b="1" spc="-154" dirty="0"/>
              <a:t> </a:t>
            </a:r>
            <a:r>
              <a:rPr sz="3671" b="1" spc="591" dirty="0"/>
              <a:t>–</a:t>
            </a:r>
            <a:r>
              <a:rPr sz="3671" b="1" spc="-117" dirty="0"/>
              <a:t> </a:t>
            </a:r>
            <a:r>
              <a:rPr sz="3777" b="1" spc="-21" dirty="0"/>
              <a:t>What </a:t>
            </a:r>
            <a:r>
              <a:rPr sz="3777" b="1" spc="-80" dirty="0"/>
              <a:t>Counts</a:t>
            </a:r>
            <a:r>
              <a:rPr sz="3777" b="1" spc="-149" dirty="0"/>
              <a:t> </a:t>
            </a:r>
            <a:r>
              <a:rPr sz="3671" b="1" spc="-244" dirty="0"/>
              <a:t>&amp;</a:t>
            </a:r>
            <a:r>
              <a:rPr sz="3671" b="1" spc="-117" dirty="0"/>
              <a:t> </a:t>
            </a:r>
            <a:r>
              <a:rPr sz="3777" b="1" spc="-21" dirty="0"/>
              <a:t>What </a:t>
            </a:r>
            <a:r>
              <a:rPr sz="3777" b="1" spc="-11" dirty="0"/>
              <a:t>Doesn</a:t>
            </a:r>
            <a:r>
              <a:rPr sz="3671" b="1" spc="-11" dirty="0"/>
              <a:t>ʼ</a:t>
            </a:r>
            <a:r>
              <a:rPr sz="3777" b="1" spc="-11" dirty="0"/>
              <a:t>t</a:t>
            </a:r>
            <a:endParaRPr sz="3777" b="1" dirty="0"/>
          </a:p>
        </p:txBody>
      </p:sp>
      <p:sp>
        <p:nvSpPr>
          <p:cNvPr id="3" name="object 3"/>
          <p:cNvSpPr txBox="1"/>
          <p:nvPr/>
        </p:nvSpPr>
        <p:spPr>
          <a:xfrm>
            <a:off x="6899460" y="2766561"/>
            <a:ext cx="4965629" cy="2902496"/>
          </a:xfrm>
          <a:prstGeom prst="rect">
            <a:avLst/>
          </a:prstGeom>
        </p:spPr>
        <p:txBody>
          <a:bodyPr vert="horz" wrap="square" lIns="0" tIns="106079" rIns="0" bIns="0" rtlCol="0">
            <a:spAutoFit/>
          </a:bodyPr>
          <a:lstStyle/>
          <a:p>
            <a:pPr marL="378358" marR="686450" indent="-364846">
              <a:lnSpc>
                <a:spcPct val="76800"/>
              </a:lnSpc>
              <a:spcBef>
                <a:spcPts val="835"/>
              </a:spcBef>
              <a:buFont typeface="Arial" panose="020B0604020202020204" pitchFamily="34" charset="0"/>
              <a:buChar char="•"/>
            </a:pPr>
            <a:r>
              <a:rPr sz="2800" spc="-133" dirty="0">
                <a:latin typeface="Microsoft Sans Serif"/>
                <a:cs typeface="Microsoft Sans Serif"/>
              </a:rPr>
              <a:t>Learn</a:t>
            </a:r>
            <a:r>
              <a:rPr sz="2800" spc="-149" dirty="0">
                <a:latin typeface="Microsoft Sans Serif"/>
                <a:cs typeface="Microsoft Sans Serif"/>
              </a:rPr>
              <a:t> </a:t>
            </a:r>
            <a:r>
              <a:rPr sz="2800" spc="-106" dirty="0">
                <a:latin typeface="Microsoft Sans Serif"/>
                <a:cs typeface="Microsoft Sans Serif"/>
              </a:rPr>
              <a:t>how</a:t>
            </a:r>
            <a:r>
              <a:rPr sz="2800" spc="-149" dirty="0">
                <a:latin typeface="Microsoft Sans Serif"/>
                <a:cs typeface="Microsoft Sans Serif"/>
              </a:rPr>
              <a:t> </a:t>
            </a:r>
            <a:r>
              <a:rPr sz="2800" spc="-74" dirty="0">
                <a:latin typeface="Microsoft Sans Serif"/>
                <a:cs typeface="Microsoft Sans Serif"/>
              </a:rPr>
              <a:t>Medicaid </a:t>
            </a:r>
            <a:r>
              <a:rPr sz="2800" spc="-53" dirty="0">
                <a:latin typeface="Microsoft Sans Serif"/>
                <a:cs typeface="Microsoft Sans Serif"/>
              </a:rPr>
              <a:t>classifies</a:t>
            </a:r>
            <a:r>
              <a:rPr sz="2800" spc="-121" dirty="0">
                <a:latin typeface="Microsoft Sans Serif"/>
                <a:cs typeface="Microsoft Sans Serif"/>
              </a:rPr>
              <a:t> </a:t>
            </a:r>
            <a:r>
              <a:rPr sz="2800" spc="-96" dirty="0">
                <a:latin typeface="Microsoft Sans Serif"/>
                <a:cs typeface="Microsoft Sans Serif"/>
              </a:rPr>
              <a:t>assets</a:t>
            </a:r>
            <a:r>
              <a:rPr sz="2800" spc="-117" dirty="0">
                <a:latin typeface="Microsoft Sans Serif"/>
                <a:cs typeface="Microsoft Sans Serif"/>
              </a:rPr>
              <a:t> </a:t>
            </a:r>
            <a:r>
              <a:rPr sz="2800" spc="-27" dirty="0">
                <a:latin typeface="Microsoft Sans Serif"/>
                <a:cs typeface="Microsoft Sans Serif"/>
              </a:rPr>
              <a:t>for </a:t>
            </a:r>
            <a:r>
              <a:rPr sz="2800" spc="-11" dirty="0">
                <a:latin typeface="Microsoft Sans Serif"/>
                <a:cs typeface="Microsoft Sans Serif"/>
              </a:rPr>
              <a:t>eligibility.</a:t>
            </a:r>
            <a:endParaRPr sz="2800" dirty="0">
              <a:latin typeface="Microsoft Sans Serif"/>
              <a:cs typeface="Microsoft Sans Serif"/>
            </a:endParaRPr>
          </a:p>
          <a:p>
            <a:pPr marL="378358" marR="322956" indent="-364846">
              <a:lnSpc>
                <a:spcPct val="75500"/>
              </a:lnSpc>
              <a:spcBef>
                <a:spcPts val="718"/>
              </a:spcBef>
              <a:buFont typeface="Arial" panose="020B0604020202020204" pitchFamily="34" charset="0"/>
              <a:buChar char="•"/>
            </a:pPr>
            <a:r>
              <a:rPr sz="2800" spc="-106" dirty="0">
                <a:latin typeface="Microsoft Sans Serif"/>
                <a:cs typeface="Microsoft Sans Serif"/>
              </a:rPr>
              <a:t>Understand</a:t>
            </a:r>
            <a:r>
              <a:rPr sz="2800" spc="-138" dirty="0">
                <a:latin typeface="Microsoft Sans Serif"/>
                <a:cs typeface="Microsoft Sans Serif"/>
              </a:rPr>
              <a:t> </a:t>
            </a:r>
            <a:r>
              <a:rPr sz="2800" spc="-11" dirty="0">
                <a:latin typeface="Microsoft Sans Serif"/>
                <a:cs typeface="Microsoft Sans Serif"/>
              </a:rPr>
              <a:t>countable vs.</a:t>
            </a:r>
            <a:r>
              <a:rPr sz="2800" spc="-121" dirty="0">
                <a:latin typeface="Microsoft Sans Serif"/>
                <a:cs typeface="Microsoft Sans Serif"/>
              </a:rPr>
              <a:t> </a:t>
            </a:r>
            <a:r>
              <a:rPr sz="2800" spc="-37" dirty="0">
                <a:latin typeface="Microsoft Sans Serif"/>
                <a:cs typeface="Microsoft Sans Serif"/>
              </a:rPr>
              <a:t>non-</a:t>
            </a:r>
            <a:r>
              <a:rPr sz="2800" spc="-85" dirty="0">
                <a:latin typeface="Microsoft Sans Serif"/>
                <a:cs typeface="Microsoft Sans Serif"/>
              </a:rPr>
              <a:t>countable</a:t>
            </a:r>
            <a:r>
              <a:rPr sz="2800" spc="-112" dirty="0">
                <a:latin typeface="Microsoft Sans Serif"/>
                <a:cs typeface="Microsoft Sans Serif"/>
              </a:rPr>
              <a:t> </a:t>
            </a:r>
            <a:r>
              <a:rPr sz="2800" spc="-53" dirty="0">
                <a:latin typeface="Microsoft Sans Serif"/>
                <a:cs typeface="Microsoft Sans Serif"/>
              </a:rPr>
              <a:t>assets.</a:t>
            </a:r>
            <a:endParaRPr sz="2800" dirty="0">
              <a:latin typeface="Microsoft Sans Serif"/>
              <a:cs typeface="Microsoft Sans Serif"/>
            </a:endParaRPr>
          </a:p>
          <a:p>
            <a:pPr marL="378358" marR="5405" indent="-364846">
              <a:lnSpc>
                <a:spcPct val="75500"/>
              </a:lnSpc>
              <a:spcBef>
                <a:spcPts val="718"/>
              </a:spcBef>
              <a:buFont typeface="Arial" panose="020B0604020202020204" pitchFamily="34" charset="0"/>
              <a:buChar char="•"/>
            </a:pPr>
            <a:r>
              <a:rPr sz="2800" spc="-90" dirty="0">
                <a:latin typeface="Microsoft Sans Serif"/>
                <a:cs typeface="Microsoft Sans Serif"/>
              </a:rPr>
              <a:t>Master</a:t>
            </a:r>
            <a:r>
              <a:rPr sz="2800" spc="-149" dirty="0">
                <a:latin typeface="Microsoft Sans Serif"/>
                <a:cs typeface="Microsoft Sans Serif"/>
              </a:rPr>
              <a:t> </a:t>
            </a:r>
            <a:r>
              <a:rPr sz="2800" spc="-69" dirty="0">
                <a:latin typeface="Microsoft Sans Serif"/>
                <a:cs typeface="Microsoft Sans Serif"/>
              </a:rPr>
              <a:t>the</a:t>
            </a:r>
            <a:r>
              <a:rPr sz="2800" spc="-149" dirty="0">
                <a:latin typeface="Microsoft Sans Serif"/>
                <a:cs typeface="Microsoft Sans Serif"/>
              </a:rPr>
              <a:t> </a:t>
            </a:r>
            <a:r>
              <a:rPr sz="2800" spc="-11" dirty="0">
                <a:latin typeface="Microsoft Sans Serif"/>
                <a:cs typeface="Microsoft Sans Serif"/>
              </a:rPr>
              <a:t>Community </a:t>
            </a:r>
            <a:r>
              <a:rPr sz="2800" spc="-149" dirty="0">
                <a:latin typeface="Microsoft Sans Serif"/>
                <a:cs typeface="Microsoft Sans Serif"/>
              </a:rPr>
              <a:t>Spouse</a:t>
            </a:r>
            <a:r>
              <a:rPr sz="2800" spc="-117" dirty="0">
                <a:latin typeface="Microsoft Sans Serif"/>
                <a:cs typeface="Microsoft Sans Serif"/>
              </a:rPr>
              <a:t> </a:t>
            </a:r>
            <a:r>
              <a:rPr sz="2800" spc="-154" dirty="0">
                <a:latin typeface="Microsoft Sans Serif"/>
                <a:cs typeface="Microsoft Sans Serif"/>
              </a:rPr>
              <a:t>Resource</a:t>
            </a:r>
            <a:r>
              <a:rPr sz="2800" spc="-112" dirty="0">
                <a:latin typeface="Microsoft Sans Serif"/>
                <a:cs typeface="Microsoft Sans Serif"/>
              </a:rPr>
              <a:t> </a:t>
            </a:r>
            <a:r>
              <a:rPr sz="2800" spc="-74" dirty="0">
                <a:latin typeface="Microsoft Sans Serif"/>
                <a:cs typeface="Microsoft Sans Serif"/>
              </a:rPr>
              <a:t>Allowance</a:t>
            </a:r>
            <a:r>
              <a:rPr lang="en-US" sz="2800" dirty="0">
                <a:latin typeface="Microsoft Sans Serif"/>
                <a:cs typeface="Microsoft Sans Serif"/>
              </a:rPr>
              <a:t> (</a:t>
            </a:r>
            <a:r>
              <a:rPr sz="2800" spc="-293" dirty="0">
                <a:latin typeface="Microsoft Sans Serif"/>
                <a:cs typeface="Microsoft Sans Serif"/>
              </a:rPr>
              <a:t>CSRA</a:t>
            </a:r>
            <a:r>
              <a:rPr lang="en-US" sz="2800" spc="-293" dirty="0">
                <a:latin typeface="Microsoft Sans Serif"/>
                <a:cs typeface="Microsoft Sans Serif"/>
              </a:rPr>
              <a:t>)</a:t>
            </a:r>
            <a:r>
              <a:rPr sz="2800" spc="170" dirty="0">
                <a:latin typeface="Microsoft Sans Serif"/>
                <a:cs typeface="Microsoft Sans Serif"/>
              </a:rPr>
              <a:t> </a:t>
            </a:r>
            <a:r>
              <a:rPr sz="2800" spc="16" dirty="0">
                <a:latin typeface="Microsoft Sans Serif"/>
                <a:cs typeface="Microsoft Sans Serif"/>
              </a:rPr>
              <a:t>.</a:t>
            </a:r>
            <a:endParaRPr sz="2800" dirty="0">
              <a:latin typeface="Microsoft Sans Serif"/>
              <a:cs typeface="Microsoft Sans Serif"/>
            </a:endParaRPr>
          </a:p>
        </p:txBody>
      </p:sp>
      <p:pic>
        <p:nvPicPr>
          <p:cNvPr id="4" name="object 4"/>
          <p:cNvPicPr/>
          <p:nvPr/>
        </p:nvPicPr>
        <p:blipFill>
          <a:blip r:embed="rId2" cstate="print"/>
          <a:stretch>
            <a:fillRect/>
          </a:stretch>
        </p:blipFill>
        <p:spPr>
          <a:xfrm>
            <a:off x="642702" y="185808"/>
            <a:ext cx="5472886" cy="6841107"/>
          </a:xfrm>
          <a:prstGeom prst="rect">
            <a:avLst/>
          </a:prstGeom>
        </p:spPr>
      </p:pic>
      <p:sp>
        <p:nvSpPr>
          <p:cNvPr id="5" name="object 5"/>
          <p:cNvSpPr txBox="1"/>
          <p:nvPr/>
        </p:nvSpPr>
        <p:spPr>
          <a:xfrm>
            <a:off x="8663817" y="6314677"/>
            <a:ext cx="234456" cy="192360"/>
          </a:xfrm>
          <a:prstGeom prst="rect">
            <a:avLst/>
          </a:prstGeom>
        </p:spPr>
        <p:txBody>
          <a:bodyPr vert="horz" wrap="square" lIns="0" tIns="0" rIns="0" bIns="0" rtlCol="0">
            <a:spAutoFit/>
          </a:bodyPr>
          <a:lstStyle/>
          <a:p>
            <a:pPr marL="13513">
              <a:lnSpc>
                <a:spcPts val="1548"/>
              </a:lnSpc>
            </a:pPr>
            <a:r>
              <a:rPr sz="1383" spc="-27" dirty="0">
                <a:latin typeface="Microsoft Sans Serif"/>
                <a:cs typeface="Microsoft Sans Serif"/>
              </a:rPr>
              <a:t>46</a:t>
            </a:r>
            <a:endParaRPr sz="1383">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5356</Words>
  <Application>Microsoft Macintosh PowerPoint</Application>
  <PresentationFormat>Widescreen</PresentationFormat>
  <Paragraphs>583</Paragraphs>
  <Slides>80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Rubik</vt:lpstr>
      <vt:lpstr>Aptos</vt:lpstr>
      <vt:lpstr>Aptos Display</vt:lpstr>
      <vt:lpstr>Arial</vt:lpstr>
      <vt:lpstr>Calibri</vt:lpstr>
      <vt:lpstr>Microsoft Sans Serif</vt:lpstr>
      <vt:lpstr>Segoe UI Symbol</vt:lpstr>
      <vt:lpstr>Times New Roman</vt:lpstr>
      <vt:lpstr>Verdana</vt:lpstr>
      <vt:lpstr>Office Theme</vt:lpstr>
      <vt:lpstr>PowerPoint Presentation</vt:lpstr>
      <vt:lpstr>Medicaid Income Rules for Married Couples</vt:lpstr>
      <vt:lpstr>Spousal Impoverishment Rules  42 USC § 1396r-5 </vt:lpstr>
      <vt:lpstr>Minimum Monthly Maintenance Needs Allowance  (MMMNA) </vt:lpstr>
      <vt:lpstr>MMMNA Calculation Example – Joe &amp; Judy</vt:lpstr>
      <vt:lpstr>Medicaid &amp; Miller Trusts for Married Couples</vt:lpstr>
      <vt:lpstr>How to Maximize Spousal Income &amp; Asset Retention When the Community Spouse Needs More Income</vt:lpstr>
      <vt:lpstr>Medicaid - Countable &amp; Non- Countable Assets</vt:lpstr>
      <vt:lpstr>Medicaid Asset Rules – What Counts &amp; What Doesnʼt</vt:lpstr>
      <vt:lpstr>Countable vs. Non- Countable Assets</vt:lpstr>
      <vt:lpstr>Non-Countable Assets – What Medicaid Ignores</vt:lpstr>
      <vt:lpstr>Countable Assets – What Medicaid Counts</vt:lpstr>
      <vt:lpstr>How Medicaid Counts Jointly Owned Assets</vt:lpstr>
      <vt:lpstr>Community Spouse Resource Allowance -CSRA </vt:lpstr>
      <vt:lpstr>Asset Calculation Example – Maria  Single Applicant</vt:lpstr>
      <vt:lpstr>Asset Calculation Example – William &amp; Mary  Married Couple</vt:lpstr>
      <vt:lpstr>Medicaid - Spousal Planning &amp; CSRA</vt:lpstr>
      <vt:lpstr>Spousal Medicaid Planning &amp; the CSRA</vt:lpstr>
      <vt:lpstr>What is the Community Spouse Resource Allowance  CSRA ?</vt:lpstr>
      <vt:lpstr>Key State Variations:  Some states automatically allow the maximum CSRA.  Others require asset division (countable assets divided in half, subject to the cap).  Always check state-specific Medicaid rules.</vt:lpstr>
      <vt:lpstr>How to Calculate the CSRA</vt:lpstr>
      <vt:lpstr>CSRA Calculation Example – Susan &amp; David</vt:lpstr>
      <vt:lpstr>Total Countable Resources = $145,000 CSRA Calculation:</vt:lpstr>
      <vt:lpstr>CSRA Calculation Example – Higher Asset Couple</vt:lpstr>
      <vt:lpstr>Key Planning Tips for Maximizing the CSRA</vt:lpstr>
      <vt:lpstr>PowerPoint Presentation</vt:lpstr>
      <vt:lpstr>Medicaid - Spousal Spend- Down Planning</vt:lpstr>
      <vt:lpstr>How to Spend Down Assets for Medicaid Eligibility</vt:lpstr>
      <vt:lpstr>Spend Down on Non- Countable Assets</vt:lpstr>
      <vt:lpstr>Example – John &amp; Janeʼs Spend-Down Plan:</vt:lpstr>
      <vt:lpstr>What if there is WAY more money????</vt:lpstr>
      <vt:lpstr>Medicaid &amp; Annuities</vt:lpstr>
      <vt:lpstr>PowerPoint Presentation</vt:lpstr>
      <vt:lpstr>How to Use Annuities in Medicaid Planning</vt:lpstr>
      <vt:lpstr>Medicaid &amp; Annuities – The Basics</vt:lpstr>
      <vt:lpstr>When Does an Annuity Trigger a Medicaid Penalty?</vt:lpstr>
      <vt:lpstr>Medicaid-Compliant Annuities for Married Couples</vt:lpstr>
      <vt:lpstr>Annuity Rules – DRA vs. Non-DRA States</vt:lpstr>
      <vt:lpstr>Spousal Annuities – Key Considerations</vt:lpstr>
      <vt:lpstr>Medicaid-Compliant Annuities – What Works?</vt:lpstr>
      <vt:lpstr>Example – Adjusting the Annuity Term:</vt:lpstr>
      <vt:lpstr>PowerPoint Presentation</vt:lpstr>
      <vt:lpstr>Special Considerations for Married Couples</vt:lpstr>
      <vt:lpstr>PowerPoint Presentation</vt:lpstr>
      <vt:lpstr>Annuities Purchased With Retirement Funds</vt:lpstr>
      <vt:lpstr>PowerPoint Presentation</vt:lpstr>
      <vt:lpstr>Medicaid - Promissory Notes</vt:lpstr>
      <vt:lpstr>Using Promissory Notes in Medicaid Planning</vt:lpstr>
      <vt:lpstr>The Promissory Note Strategy</vt:lpstr>
      <vt:lpstr>PowerPoint Presentation</vt:lpstr>
      <vt:lpstr>Medicaid Rules for Promissory Notes</vt:lpstr>
      <vt:lpstr>Example – Compliant vs. Non- Compliant Notes:</vt:lpstr>
      <vt:lpstr>Key Considerations When Using a Promissory Note</vt:lpstr>
      <vt:lpstr>PowerPoint Presentation</vt:lpstr>
      <vt:lpstr>Drafting a Proper Medicaid- Compliant Promissory Note</vt:lpstr>
      <vt:lpstr>Example – Key Promissory Note Clauses:  ✅ “This note is irrevocable and may not be transferred or assigned.” ✅ “Payments under this note shall continue to the lenderʼs estate if the lender dies.” </vt:lpstr>
      <vt:lpstr>Promissory Notes for a Community Spouse</vt:lpstr>
      <vt:lpstr>PowerPoint Presentation</vt:lpstr>
      <vt:lpstr>Practice Pointer:</vt:lpstr>
      <vt:lpstr>Medicaid - Spousal Refusal</vt:lpstr>
      <vt:lpstr>Spousal Refusal – A Powerful Medicaid Planning Tool</vt:lpstr>
      <vt:lpstr>What is Spousal Refusal?</vt:lpstr>
      <vt:lpstr>Where is Spousal Refusal Allowed?  Most commonly used in:</vt:lpstr>
      <vt:lpstr>How Spousal Refusal Works</vt:lpstr>
      <vt:lpstr>Example – John &amp; Jane:</vt:lpstr>
      <vt:lpstr>Key Benefits of Spousal Refusal</vt:lpstr>
      <vt:lpstr>Example – Medicaid Collection Efforts:</vt:lpstr>
      <vt:lpstr>Risks &amp; Challenges of Spousal Refusal</vt:lpstr>
      <vt:lpstr>Example – When Spousal Refusal Backfires:</vt:lpstr>
      <vt:lpstr>How to Reduce the Risk of a State Lawsuit</vt:lpstr>
      <vt:lpstr>PowerPoint Presentation</vt:lpstr>
      <vt:lpstr>Protecting the Community Spouseʼs Assets &amp; Estate</vt:lpstr>
      <vt:lpstr>Why Community Spouse Planning is Critical</vt:lpstr>
      <vt:lpstr>How to Prevent This:  ✔ Use a Testamentary Supplemental Needs Trust SNT . ✔ Ensure assets bypass the Medicaid spouse. ✔ Consider Beneficiary designations to children or other heirs. </vt:lpstr>
      <vt:lpstr>Using a Testamentary Supplemental Needs Trust  (SNT )</vt:lpstr>
      <vt:lpstr>PowerPoint Presentation</vt:lpstr>
      <vt:lpstr>Understanding the Elective Share Problem</vt:lpstr>
      <vt:lpstr>PowerPoint Presentation</vt:lpstr>
      <vt:lpstr>Estate Planning Strategies for the Community Spouse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Todd Whatley</dc:creator>
  <cp:lastModifiedBy>Todd Whatley</cp:lastModifiedBy>
  <cp:revision>5</cp:revision>
  <dcterms:created xsi:type="dcterms:W3CDTF">2025-08-01T18:26:56Z</dcterms:created>
  <dcterms:modified xsi:type="dcterms:W3CDTF">2025-08-03T20:00:23Z</dcterms:modified>
</cp:coreProperties>
</file>