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287000" cy="6445250"/>
  <p:notesSz cx="10287000" cy="6445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8" d="100"/>
          <a:sy n="128" d="100"/>
        </p:scale>
        <p:origin x="124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5104" y="547962"/>
            <a:ext cx="6397625" cy="438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609340"/>
            <a:ext cx="72009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482407"/>
            <a:ext cx="4474845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1482407"/>
            <a:ext cx="4474845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"/>
            <a:ext cx="10286999" cy="6438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104" y="612735"/>
            <a:ext cx="8183880" cy="887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662" y="2123443"/>
            <a:ext cx="8825230" cy="281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5994082"/>
            <a:ext cx="329184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5994082"/>
            <a:ext cx="236601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26669" y="5934626"/>
            <a:ext cx="262889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5104" y="1255910"/>
            <a:ext cx="7953375" cy="3690620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1820"/>
              </a:spcBef>
            </a:pPr>
            <a:r>
              <a:rPr sz="70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Beyond</a:t>
            </a:r>
            <a:r>
              <a:rPr sz="7050" spc="-6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Documents</a:t>
            </a:r>
            <a:r>
              <a:rPr sz="7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: </a:t>
            </a:r>
            <a:r>
              <a:rPr sz="7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Becoming</a:t>
            </a:r>
            <a:r>
              <a:rPr sz="7050" spc="-6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the</a:t>
            </a:r>
            <a:r>
              <a:rPr sz="7050" spc="-6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Most </a:t>
            </a:r>
            <a:r>
              <a:rPr sz="7050" dirty="0">
                <a:solidFill>
                  <a:srgbClr val="FFFFFF"/>
                </a:solidFill>
                <a:latin typeface="Microsoft Sans Serif"/>
                <a:cs typeface="Microsoft Sans Serif"/>
              </a:rPr>
              <a:t>Trusted</a:t>
            </a:r>
            <a:r>
              <a:rPr sz="7050" spc="-5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Partner</a:t>
            </a:r>
            <a:r>
              <a:rPr sz="7050" spc="-5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5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in </a:t>
            </a:r>
            <a:r>
              <a:rPr sz="7050" spc="-785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70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our</a:t>
            </a:r>
            <a:r>
              <a:rPr sz="7050" spc="-6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Clients</a:t>
            </a:r>
            <a:r>
              <a:rPr sz="71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ʼ</a:t>
            </a:r>
            <a:r>
              <a:rPr sz="7100" spc="-6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Lives</a:t>
            </a:r>
            <a:endParaRPr sz="70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1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104" y="632428"/>
            <a:ext cx="2953385" cy="236220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1195"/>
              </a:spcBef>
            </a:pPr>
            <a:r>
              <a:rPr sz="4500" spc="35" dirty="0">
                <a:latin typeface="Microsoft Sans Serif"/>
                <a:cs typeface="Microsoft Sans Serif"/>
              </a:rPr>
              <a:t>Introducing </a:t>
            </a:r>
            <a:r>
              <a:rPr sz="4300" spc="50" dirty="0">
                <a:latin typeface="Lucida Sans"/>
                <a:cs typeface="Lucida Sans"/>
              </a:rPr>
              <a:t>“</a:t>
            </a:r>
            <a:r>
              <a:rPr sz="4500" spc="50" dirty="0">
                <a:latin typeface="Microsoft Sans Serif"/>
                <a:cs typeface="Microsoft Sans Serif"/>
              </a:rPr>
              <a:t>Planning </a:t>
            </a:r>
            <a:r>
              <a:rPr sz="4500" spc="114" dirty="0">
                <a:latin typeface="Microsoft Sans Serif"/>
                <a:cs typeface="Microsoft Sans Serif"/>
              </a:rPr>
              <a:t>Alpha</a:t>
            </a:r>
            <a:r>
              <a:rPr sz="4300" spc="114" dirty="0">
                <a:latin typeface="Lucida Sans"/>
                <a:cs typeface="Lucida Sans"/>
              </a:rPr>
              <a:t>” </a:t>
            </a:r>
            <a:r>
              <a:rPr sz="4500" spc="-10" dirty="0">
                <a:latin typeface="Microsoft Sans Serif"/>
                <a:cs typeface="Microsoft Sans Serif"/>
              </a:rPr>
              <a:t>Framework</a:t>
            </a:r>
            <a:endParaRPr sz="45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104" y="3264434"/>
            <a:ext cx="3578225" cy="16325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9405" marR="52705" indent="-307340">
              <a:lnSpc>
                <a:spcPts val="1800"/>
              </a:lnSpc>
              <a:spcBef>
                <a:spcPts val="45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Definition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of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750" spc="-40" dirty="0">
                <a:latin typeface="Microsoft Sans Serif"/>
                <a:cs typeface="Microsoft Sans Serif"/>
              </a:rPr>
              <a:t>“</a:t>
            </a:r>
            <a:r>
              <a:rPr sz="1800" spc="-40" dirty="0">
                <a:latin typeface="Microsoft Sans Serif"/>
                <a:cs typeface="Microsoft Sans Serif"/>
              </a:rPr>
              <a:t>Planning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Alpha</a:t>
            </a:r>
            <a:r>
              <a:rPr sz="1750" spc="-10" dirty="0">
                <a:latin typeface="Microsoft Sans Serif"/>
                <a:cs typeface="Microsoft Sans Serif"/>
              </a:rPr>
              <a:t>” </a:t>
            </a:r>
            <a:r>
              <a:rPr sz="1750" spc="-45" dirty="0">
                <a:latin typeface="Microsoft Sans Serif"/>
                <a:cs typeface="Microsoft Sans Serif"/>
              </a:rPr>
              <a:t>(</a:t>
            </a:r>
            <a:r>
              <a:rPr sz="1800" spc="-45" dirty="0">
                <a:latin typeface="Microsoft Sans Serif"/>
                <a:cs typeface="Microsoft Sans Serif"/>
              </a:rPr>
              <a:t>value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beyond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baseline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planning</a:t>
            </a:r>
            <a:r>
              <a:rPr sz="1750" spc="-30" dirty="0">
                <a:latin typeface="Microsoft Sans Serif"/>
                <a:cs typeface="Microsoft Sans Serif"/>
              </a:rPr>
              <a:t>)</a:t>
            </a:r>
            <a:endParaRPr sz="1750">
              <a:latin typeface="Microsoft Sans Serif"/>
              <a:cs typeface="Microsoft Sans Serif"/>
            </a:endParaRPr>
          </a:p>
          <a:p>
            <a:pPr marL="319405" marR="113030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Strategic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architect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vs</a:t>
            </a:r>
            <a:r>
              <a:rPr sz="1750" dirty="0">
                <a:latin typeface="Microsoft Sans Serif"/>
                <a:cs typeface="Microsoft Sans Serif"/>
              </a:rPr>
              <a:t>.</a:t>
            </a:r>
            <a:r>
              <a:rPr sz="1750" spc="-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document </a:t>
            </a:r>
            <a:r>
              <a:rPr sz="1800" spc="-10" dirty="0">
                <a:latin typeface="Microsoft Sans Serif"/>
                <a:cs typeface="Microsoft Sans Serif"/>
              </a:rPr>
              <a:t>drafter</a:t>
            </a:r>
            <a:endParaRPr sz="1800">
              <a:latin typeface="Microsoft Sans Serif"/>
              <a:cs typeface="Microsoft Sans Serif"/>
            </a:endParaRPr>
          </a:p>
          <a:p>
            <a:pPr marL="319405" marR="5080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85" dirty="0">
                <a:latin typeface="Microsoft Sans Serif"/>
                <a:cs typeface="Microsoft Sans Serif"/>
              </a:rPr>
              <a:t>Emphasize</a:t>
            </a:r>
            <a:r>
              <a:rPr sz="1800" spc="-35" dirty="0">
                <a:latin typeface="Microsoft Sans Serif"/>
                <a:cs typeface="Microsoft Sans Serif"/>
              </a:rPr>
              <a:t> unique</a:t>
            </a:r>
            <a:r>
              <a:rPr sz="1750" spc="-35" dirty="0">
                <a:latin typeface="Microsoft Sans Serif"/>
                <a:cs typeface="Microsoft Sans Serif"/>
              </a:rPr>
              <a:t>,</a:t>
            </a:r>
            <a:r>
              <a:rPr sz="1750" spc="-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ongoing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value </a:t>
            </a:r>
            <a:r>
              <a:rPr sz="1800" dirty="0">
                <a:latin typeface="Microsoft Sans Serif"/>
                <a:cs typeface="Microsoft Sans Serif"/>
              </a:rPr>
              <a:t>to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clients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771524"/>
            <a:ext cx="4371974" cy="48863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19238" y="5905027"/>
            <a:ext cx="18478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80" dirty="0">
                <a:latin typeface="Microsoft Sans Serif"/>
                <a:cs typeface="Microsoft Sans Serif"/>
              </a:rPr>
              <a:t>10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86070" cy="6429375"/>
          </a:xfrm>
          <a:custGeom>
            <a:avLst/>
            <a:gdLst/>
            <a:ahLst/>
            <a:cxnLst/>
            <a:rect l="l" t="t" r="r" b="b"/>
            <a:pathLst>
              <a:path w="5386070" h="6429375">
                <a:moveTo>
                  <a:pt x="5385815" y="6429374"/>
                </a:moveTo>
                <a:lnTo>
                  <a:pt x="0" y="6429374"/>
                </a:lnTo>
                <a:lnTo>
                  <a:pt x="0" y="0"/>
                </a:lnTo>
                <a:lnTo>
                  <a:pt x="5385815" y="0"/>
                </a:lnTo>
                <a:lnTo>
                  <a:pt x="5385815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6085312"/>
                </a:lnTo>
                <a:lnTo>
                  <a:pt x="197075" y="6129822"/>
                </a:lnTo>
                <a:lnTo>
                  <a:pt x="216355" y="6170642"/>
                </a:lnTo>
                <a:lnTo>
                  <a:pt x="246690" y="6204077"/>
                </a:lnTo>
                <a:lnTo>
                  <a:pt x="285296" y="6227185"/>
                </a:lnTo>
                <a:lnTo>
                  <a:pt x="328934" y="6238144"/>
                </a:lnTo>
                <a:lnTo>
                  <a:pt x="344062" y="6238874"/>
                </a:lnTo>
                <a:lnTo>
                  <a:pt x="5385815" y="6238874"/>
                </a:lnTo>
                <a:lnTo>
                  <a:pt x="5385815" y="6429374"/>
                </a:lnTo>
                <a:close/>
              </a:path>
              <a:path w="5386070" h="6429375">
                <a:moveTo>
                  <a:pt x="5385815" y="6238874"/>
                </a:moveTo>
                <a:lnTo>
                  <a:pt x="4894687" y="6238874"/>
                </a:lnTo>
                <a:lnTo>
                  <a:pt x="4909814" y="6238144"/>
                </a:lnTo>
                <a:lnTo>
                  <a:pt x="4924651" y="6235952"/>
                </a:lnTo>
                <a:lnTo>
                  <a:pt x="4967149" y="6220721"/>
                </a:lnTo>
                <a:lnTo>
                  <a:pt x="5003272" y="6193897"/>
                </a:lnTo>
                <a:lnTo>
                  <a:pt x="5030096" y="6157774"/>
                </a:lnTo>
                <a:lnTo>
                  <a:pt x="5045327" y="6115276"/>
                </a:lnTo>
                <a:lnTo>
                  <a:pt x="5048249" y="6085312"/>
                </a:lnTo>
                <a:lnTo>
                  <a:pt x="5048249" y="344062"/>
                </a:lnTo>
                <a:lnTo>
                  <a:pt x="5041673" y="299551"/>
                </a:lnTo>
                <a:lnTo>
                  <a:pt x="5022393" y="258731"/>
                </a:lnTo>
                <a:lnTo>
                  <a:pt x="4992059" y="225297"/>
                </a:lnTo>
                <a:lnTo>
                  <a:pt x="4953453" y="202189"/>
                </a:lnTo>
                <a:lnTo>
                  <a:pt x="4909814" y="191230"/>
                </a:lnTo>
                <a:lnTo>
                  <a:pt x="4894687" y="190499"/>
                </a:lnTo>
                <a:lnTo>
                  <a:pt x="5385815" y="190499"/>
                </a:lnTo>
                <a:lnTo>
                  <a:pt x="5385815" y="62388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3771" y="1670331"/>
            <a:ext cx="3632200" cy="2935605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 marR="5080" algn="ctr">
              <a:lnSpc>
                <a:spcPct val="80700"/>
              </a:lnSpc>
              <a:spcBef>
                <a:spcPts val="1405"/>
              </a:spcBef>
            </a:pPr>
            <a:r>
              <a:rPr sz="5550" spc="-20" dirty="0">
                <a:latin typeface="Microsoft Sans Serif"/>
                <a:cs typeface="Microsoft Sans Serif"/>
              </a:rPr>
              <a:t>Core </a:t>
            </a:r>
            <a:r>
              <a:rPr sz="5550" spc="-140" dirty="0">
                <a:latin typeface="Microsoft Sans Serif"/>
                <a:cs typeface="Microsoft Sans Serif"/>
              </a:rPr>
              <a:t>Elements</a:t>
            </a:r>
            <a:r>
              <a:rPr sz="5550" spc="-305" dirty="0">
                <a:latin typeface="Microsoft Sans Serif"/>
                <a:cs typeface="Microsoft Sans Serif"/>
              </a:rPr>
              <a:t> </a:t>
            </a:r>
            <a:r>
              <a:rPr sz="5550" spc="125" dirty="0">
                <a:latin typeface="Microsoft Sans Serif"/>
                <a:cs typeface="Microsoft Sans Serif"/>
              </a:rPr>
              <a:t>of </a:t>
            </a:r>
            <a:r>
              <a:rPr sz="5550" spc="-10" dirty="0">
                <a:latin typeface="Microsoft Sans Serif"/>
                <a:cs typeface="Microsoft Sans Serif"/>
              </a:rPr>
              <a:t>Planning Alpha</a:t>
            </a:r>
            <a:r>
              <a:rPr sz="5650" spc="-10" dirty="0">
                <a:latin typeface="DejaVu Sans"/>
                <a:cs typeface="DejaVu Sans"/>
              </a:rPr>
              <a:t>:</a:t>
            </a:r>
            <a:endParaRPr sz="565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0807" y="0"/>
            <a:ext cx="5346700" cy="6429375"/>
          </a:xfrm>
          <a:custGeom>
            <a:avLst/>
            <a:gdLst/>
            <a:ahLst/>
            <a:cxnLst/>
            <a:rect l="l" t="t" r="r" b="b"/>
            <a:pathLst>
              <a:path w="5346700" h="6429375">
                <a:moveTo>
                  <a:pt x="5346191" y="6429374"/>
                </a:moveTo>
                <a:lnTo>
                  <a:pt x="0" y="6429374"/>
                </a:lnTo>
                <a:lnTo>
                  <a:pt x="0" y="0"/>
                </a:lnTo>
                <a:lnTo>
                  <a:pt x="5346191" y="0"/>
                </a:lnTo>
                <a:lnTo>
                  <a:pt x="5346191" y="190499"/>
                </a:lnTo>
                <a:lnTo>
                  <a:pt x="451504" y="190499"/>
                </a:lnTo>
                <a:lnTo>
                  <a:pt x="436376" y="191230"/>
                </a:lnTo>
                <a:lnTo>
                  <a:pt x="392738" y="202189"/>
                </a:lnTo>
                <a:lnTo>
                  <a:pt x="354132" y="225297"/>
                </a:lnTo>
                <a:lnTo>
                  <a:pt x="323797" y="258731"/>
                </a:lnTo>
                <a:lnTo>
                  <a:pt x="304517" y="299551"/>
                </a:lnTo>
                <a:lnTo>
                  <a:pt x="297941" y="344062"/>
                </a:lnTo>
                <a:lnTo>
                  <a:pt x="297941" y="6085312"/>
                </a:lnTo>
                <a:lnTo>
                  <a:pt x="304517" y="6129822"/>
                </a:lnTo>
                <a:lnTo>
                  <a:pt x="323797" y="6170642"/>
                </a:lnTo>
                <a:lnTo>
                  <a:pt x="354132" y="6204077"/>
                </a:lnTo>
                <a:lnTo>
                  <a:pt x="392738" y="6227185"/>
                </a:lnTo>
                <a:lnTo>
                  <a:pt x="436376" y="6238144"/>
                </a:lnTo>
                <a:lnTo>
                  <a:pt x="451504" y="6238874"/>
                </a:lnTo>
                <a:lnTo>
                  <a:pt x="5346191" y="6238874"/>
                </a:lnTo>
                <a:lnTo>
                  <a:pt x="5346191" y="6429374"/>
                </a:lnTo>
                <a:close/>
              </a:path>
              <a:path w="5346700" h="6429375">
                <a:moveTo>
                  <a:pt x="5346191" y="6238874"/>
                </a:moveTo>
                <a:lnTo>
                  <a:pt x="5002129" y="6238874"/>
                </a:lnTo>
                <a:lnTo>
                  <a:pt x="5017256" y="6238144"/>
                </a:lnTo>
                <a:lnTo>
                  <a:pt x="5032093" y="6235952"/>
                </a:lnTo>
                <a:lnTo>
                  <a:pt x="5074591" y="6220721"/>
                </a:lnTo>
                <a:lnTo>
                  <a:pt x="5110714" y="6193897"/>
                </a:lnTo>
                <a:lnTo>
                  <a:pt x="5137537" y="6157774"/>
                </a:lnTo>
                <a:lnTo>
                  <a:pt x="5152769" y="6115276"/>
                </a:lnTo>
                <a:lnTo>
                  <a:pt x="5155691" y="6085312"/>
                </a:lnTo>
                <a:lnTo>
                  <a:pt x="5155691" y="344062"/>
                </a:lnTo>
                <a:lnTo>
                  <a:pt x="5149115" y="299551"/>
                </a:lnTo>
                <a:lnTo>
                  <a:pt x="5129835" y="258731"/>
                </a:lnTo>
                <a:lnTo>
                  <a:pt x="5099500" y="225297"/>
                </a:lnTo>
                <a:lnTo>
                  <a:pt x="5060894" y="202189"/>
                </a:lnTo>
                <a:lnTo>
                  <a:pt x="5017256" y="191230"/>
                </a:lnTo>
                <a:lnTo>
                  <a:pt x="5002129" y="190499"/>
                </a:lnTo>
                <a:lnTo>
                  <a:pt x="5346191" y="190499"/>
                </a:lnTo>
                <a:lnTo>
                  <a:pt x="5346191" y="62388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82480" y="1478580"/>
            <a:ext cx="4107179" cy="64960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96240" marR="5080" indent="-384175">
              <a:lnSpc>
                <a:spcPts val="2180"/>
              </a:lnSpc>
              <a:spcBef>
                <a:spcPts val="635"/>
              </a:spcBef>
              <a:tabLst>
                <a:tab pos="396240" algn="l"/>
              </a:tabLst>
            </a:pPr>
            <a:r>
              <a:rPr sz="2200" spc="-25" dirty="0">
                <a:solidFill>
                  <a:srgbClr val="333333"/>
                </a:solidFill>
              </a:rPr>
              <a:t>1.</a:t>
            </a:r>
            <a:r>
              <a:rPr sz="2200" dirty="0">
                <a:solidFill>
                  <a:srgbClr val="333333"/>
                </a:solidFill>
              </a:rPr>
              <a:t>	</a:t>
            </a:r>
            <a:r>
              <a:rPr sz="2250" spc="-20" dirty="0"/>
              <a:t>Proactive</a:t>
            </a:r>
            <a:r>
              <a:rPr sz="2250" spc="-95" dirty="0"/>
              <a:t> </a:t>
            </a:r>
            <a:r>
              <a:rPr sz="2250" spc="-35" dirty="0"/>
              <a:t>Planning</a:t>
            </a:r>
            <a:r>
              <a:rPr sz="2250" spc="-90" dirty="0"/>
              <a:t> </a:t>
            </a:r>
            <a:r>
              <a:rPr sz="2200" spc="-125" dirty="0"/>
              <a:t>&amp;</a:t>
            </a:r>
            <a:r>
              <a:rPr sz="2200" spc="-80" dirty="0"/>
              <a:t> </a:t>
            </a:r>
            <a:r>
              <a:rPr sz="2250" spc="-10" dirty="0"/>
              <a:t>Ongoing </a:t>
            </a:r>
            <a:r>
              <a:rPr sz="2250" spc="-20" dirty="0"/>
              <a:t>Care</a:t>
            </a:r>
            <a:endParaRPr sz="2250"/>
          </a:p>
        </p:txBody>
      </p:sp>
      <p:sp>
        <p:nvSpPr>
          <p:cNvPr id="6" name="object 6"/>
          <p:cNvSpPr txBox="1"/>
          <p:nvPr/>
        </p:nvSpPr>
        <p:spPr>
          <a:xfrm>
            <a:off x="5482480" y="2164380"/>
            <a:ext cx="4344035" cy="27349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96240" marR="5080" indent="-384175">
              <a:lnSpc>
                <a:spcPts val="2250"/>
              </a:lnSpc>
              <a:spcBef>
                <a:spcPts val="580"/>
              </a:spcBef>
              <a:buClr>
                <a:srgbClr val="333333"/>
              </a:buClr>
              <a:buSzPct val="97777"/>
              <a:buAutoNum type="arabicPeriod" startAt="2"/>
              <a:tabLst>
                <a:tab pos="396240" algn="l"/>
              </a:tabLst>
            </a:pPr>
            <a:r>
              <a:rPr sz="2250" dirty="0">
                <a:latin typeface="Microsoft Sans Serif"/>
                <a:cs typeface="Microsoft Sans Serif"/>
              </a:rPr>
              <a:t>Holistic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Problem</a:t>
            </a:r>
            <a:r>
              <a:rPr sz="2250" spc="-10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Solving</a:t>
            </a:r>
            <a:r>
              <a:rPr sz="2250" spc="-1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(</a:t>
            </a:r>
            <a:r>
              <a:rPr sz="2250" spc="-10" dirty="0">
                <a:latin typeface="Microsoft Sans Serif"/>
                <a:cs typeface="Microsoft Sans Serif"/>
              </a:rPr>
              <a:t>family </a:t>
            </a:r>
            <a:r>
              <a:rPr sz="2250" spc="-45" dirty="0">
                <a:latin typeface="Microsoft Sans Serif"/>
                <a:cs typeface="Microsoft Sans Serif"/>
              </a:rPr>
              <a:t>dynamics</a:t>
            </a:r>
            <a:r>
              <a:rPr sz="2200" spc="-45" dirty="0">
                <a:latin typeface="Microsoft Sans Serif"/>
                <a:cs typeface="Microsoft Sans Serif"/>
              </a:rPr>
              <a:t>,</a:t>
            </a:r>
            <a:r>
              <a:rPr sz="2200" spc="-9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tax</a:t>
            </a:r>
            <a:r>
              <a:rPr sz="2250" spc="-105" dirty="0">
                <a:latin typeface="Microsoft Sans Serif"/>
                <a:cs typeface="Microsoft Sans Serif"/>
              </a:rPr>
              <a:t> </a:t>
            </a:r>
            <a:r>
              <a:rPr sz="2250" spc="-35" dirty="0">
                <a:latin typeface="Microsoft Sans Serif"/>
                <a:cs typeface="Microsoft Sans Serif"/>
              </a:rPr>
              <a:t>strategy</a:t>
            </a:r>
            <a:r>
              <a:rPr sz="2200" spc="-35" dirty="0">
                <a:latin typeface="Microsoft Sans Serif"/>
                <a:cs typeface="Microsoft Sans Serif"/>
              </a:rPr>
              <a:t>,</a:t>
            </a:r>
            <a:r>
              <a:rPr sz="2200" spc="-9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etc</a:t>
            </a:r>
            <a:r>
              <a:rPr sz="2200" spc="-10" dirty="0">
                <a:latin typeface="Microsoft Sans Serif"/>
                <a:cs typeface="Microsoft Sans Serif"/>
              </a:rPr>
              <a:t>.)</a:t>
            </a:r>
            <a:endParaRPr sz="2200">
              <a:latin typeface="Microsoft Sans Serif"/>
              <a:cs typeface="Microsoft Sans Serif"/>
            </a:endParaRPr>
          </a:p>
          <a:p>
            <a:pPr marL="396240" marR="749935" indent="-384175">
              <a:lnSpc>
                <a:spcPts val="2250"/>
              </a:lnSpc>
              <a:spcBef>
                <a:spcPts val="975"/>
              </a:spcBef>
              <a:buClr>
                <a:srgbClr val="333333"/>
              </a:buClr>
              <a:buSzPct val="97777"/>
              <a:buAutoNum type="arabicPeriod" startAt="2"/>
              <a:tabLst>
                <a:tab pos="396240" algn="l"/>
              </a:tabLst>
            </a:pPr>
            <a:r>
              <a:rPr sz="2250" spc="-20" dirty="0">
                <a:latin typeface="Microsoft Sans Serif"/>
                <a:cs typeface="Microsoft Sans Serif"/>
              </a:rPr>
              <a:t>Collaborative</a:t>
            </a:r>
            <a:r>
              <a:rPr sz="2250" spc="-3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Leadership </a:t>
            </a:r>
            <a:r>
              <a:rPr sz="2200" spc="-30" dirty="0">
                <a:latin typeface="Microsoft Sans Serif"/>
                <a:cs typeface="Microsoft Sans Serif"/>
              </a:rPr>
              <a:t>(</a:t>
            </a:r>
            <a:r>
              <a:rPr sz="2250" spc="-30" dirty="0">
                <a:latin typeface="Microsoft Sans Serif"/>
                <a:cs typeface="Microsoft Sans Serif"/>
              </a:rPr>
              <a:t>quarterback</a:t>
            </a:r>
            <a:r>
              <a:rPr sz="2250" spc="-10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client</a:t>
            </a:r>
            <a:r>
              <a:rPr sz="2250" spc="-100" dirty="0">
                <a:latin typeface="Microsoft Sans Serif"/>
                <a:cs typeface="Microsoft Sans Serif"/>
              </a:rPr>
              <a:t> </a:t>
            </a:r>
            <a:r>
              <a:rPr sz="2250" spc="-50" dirty="0">
                <a:latin typeface="Microsoft Sans Serif"/>
                <a:cs typeface="Microsoft Sans Serif"/>
              </a:rPr>
              <a:t>teams</a:t>
            </a:r>
            <a:r>
              <a:rPr sz="2200" spc="-50" dirty="0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  <a:p>
            <a:pPr marL="396240" marR="601345" indent="-384175">
              <a:lnSpc>
                <a:spcPts val="2250"/>
              </a:lnSpc>
              <a:spcBef>
                <a:spcPts val="900"/>
              </a:spcBef>
              <a:buClr>
                <a:srgbClr val="333333"/>
              </a:buClr>
              <a:buSzPct val="97777"/>
              <a:buAutoNum type="arabicPeriod" startAt="2"/>
              <a:tabLst>
                <a:tab pos="396240" algn="l"/>
              </a:tabLst>
            </a:pPr>
            <a:r>
              <a:rPr sz="2250" spc="-50" dirty="0">
                <a:latin typeface="Microsoft Sans Serif"/>
                <a:cs typeface="Microsoft Sans Serif"/>
              </a:rPr>
              <a:t>Elevated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Client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Experience </a:t>
            </a:r>
            <a:r>
              <a:rPr sz="2200" spc="-10" dirty="0">
                <a:latin typeface="Microsoft Sans Serif"/>
                <a:cs typeface="Microsoft Sans Serif"/>
              </a:rPr>
              <a:t>(</a:t>
            </a:r>
            <a:r>
              <a:rPr sz="2250" spc="-10" dirty="0">
                <a:latin typeface="Microsoft Sans Serif"/>
                <a:cs typeface="Microsoft Sans Serif"/>
              </a:rPr>
              <a:t>high</a:t>
            </a:r>
            <a:r>
              <a:rPr sz="2200" spc="-10" dirty="0">
                <a:latin typeface="Microsoft Sans Serif"/>
                <a:cs typeface="Microsoft Sans Serif"/>
              </a:rPr>
              <a:t>-</a:t>
            </a:r>
            <a:r>
              <a:rPr sz="2250" spc="-10" dirty="0">
                <a:latin typeface="Microsoft Sans Serif"/>
                <a:cs typeface="Microsoft Sans Serif"/>
              </a:rPr>
              <a:t>touch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service</a:t>
            </a:r>
            <a:r>
              <a:rPr sz="2200" spc="-10" dirty="0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  <a:p>
            <a:pPr marL="396240" marR="464820" indent="-384175">
              <a:lnSpc>
                <a:spcPts val="2250"/>
              </a:lnSpc>
              <a:spcBef>
                <a:spcPts val="975"/>
              </a:spcBef>
              <a:buClr>
                <a:srgbClr val="333333"/>
              </a:buClr>
              <a:buSzPct val="97777"/>
              <a:buAutoNum type="arabicPeriod" startAt="2"/>
              <a:tabLst>
                <a:tab pos="396240" algn="l"/>
              </a:tabLst>
            </a:pPr>
            <a:r>
              <a:rPr sz="2250" spc="-40" dirty="0">
                <a:latin typeface="Microsoft Sans Serif"/>
                <a:cs typeface="Microsoft Sans Serif"/>
              </a:rPr>
              <a:t>Clear</a:t>
            </a:r>
            <a:r>
              <a:rPr sz="2250" spc="-120" dirty="0">
                <a:latin typeface="Microsoft Sans Serif"/>
                <a:cs typeface="Microsoft Sans Serif"/>
              </a:rPr>
              <a:t> </a:t>
            </a:r>
            <a:r>
              <a:rPr sz="2250" spc="-50" dirty="0">
                <a:latin typeface="Microsoft Sans Serif"/>
                <a:cs typeface="Microsoft Sans Serif"/>
              </a:rPr>
              <a:t>Value</a:t>
            </a:r>
            <a:r>
              <a:rPr sz="2250" spc="-114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Communication </a:t>
            </a:r>
            <a:r>
              <a:rPr sz="2200" spc="-30" dirty="0">
                <a:latin typeface="Microsoft Sans Serif"/>
                <a:cs typeface="Microsoft Sans Serif"/>
              </a:rPr>
              <a:t>(</a:t>
            </a:r>
            <a:r>
              <a:rPr sz="2250" spc="-30" dirty="0">
                <a:latin typeface="Microsoft Sans Serif"/>
                <a:cs typeface="Microsoft Sans Serif"/>
              </a:rPr>
              <a:t>articulating</a:t>
            </a:r>
            <a:r>
              <a:rPr sz="2250" spc="-40" dirty="0">
                <a:latin typeface="Microsoft Sans Serif"/>
                <a:cs typeface="Microsoft Sans Serif"/>
              </a:rPr>
              <a:t> </a:t>
            </a:r>
            <a:r>
              <a:rPr sz="2250" spc="-55" dirty="0">
                <a:latin typeface="Microsoft Sans Serif"/>
                <a:cs typeface="Microsoft Sans Serif"/>
              </a:rPr>
              <a:t>unique</a:t>
            </a:r>
            <a:r>
              <a:rPr sz="2250" spc="-4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value</a:t>
            </a:r>
            <a:r>
              <a:rPr sz="2200" spc="-10" dirty="0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852762"/>
            <a:ext cx="6332855" cy="4384040"/>
          </a:xfrm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2800"/>
              </a:spcBef>
            </a:pPr>
            <a:r>
              <a:rPr sz="11000" spc="-10" dirty="0">
                <a:solidFill>
                  <a:srgbClr val="FFFFFF"/>
                </a:solidFill>
              </a:rPr>
              <a:t>Delivering Ongoing </a:t>
            </a:r>
            <a:r>
              <a:rPr sz="11000" spc="-505" dirty="0">
                <a:solidFill>
                  <a:srgbClr val="FFFFFF"/>
                </a:solidFill>
              </a:rPr>
              <a:t>V</a:t>
            </a:r>
            <a:r>
              <a:rPr sz="11000" spc="105" dirty="0">
                <a:solidFill>
                  <a:srgbClr val="FFFFFF"/>
                </a:solidFill>
              </a:rPr>
              <a:t>a</a:t>
            </a:r>
            <a:r>
              <a:rPr sz="11000" spc="110" dirty="0">
                <a:solidFill>
                  <a:srgbClr val="FFFFFF"/>
                </a:solidFill>
              </a:rPr>
              <a:t>lu</a:t>
            </a:r>
            <a:r>
              <a:rPr sz="11000" spc="114" dirty="0">
                <a:solidFill>
                  <a:srgbClr val="FFFFFF"/>
                </a:solidFill>
              </a:rPr>
              <a:t>e</a:t>
            </a:r>
            <a:endParaRPr sz="11000"/>
          </a:p>
        </p:txBody>
      </p:sp>
      <p:sp>
        <p:nvSpPr>
          <p:cNvPr id="4" name="object 4"/>
          <p:cNvSpPr txBox="1"/>
          <p:nvPr/>
        </p:nvSpPr>
        <p:spPr>
          <a:xfrm>
            <a:off x="5052739" y="5934626"/>
            <a:ext cx="18161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40305"/>
            <a:ext cx="2159635" cy="180022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 marR="5080" algn="just">
              <a:lnSpc>
                <a:spcPct val="80800"/>
              </a:lnSpc>
              <a:spcBef>
                <a:spcPts val="1130"/>
              </a:spcBef>
            </a:pPr>
            <a:r>
              <a:rPr sz="4450" spc="-80" dirty="0"/>
              <a:t>Planning </a:t>
            </a:r>
            <a:r>
              <a:rPr sz="4450" spc="-65" dirty="0"/>
              <a:t>Alpha</a:t>
            </a:r>
            <a:r>
              <a:rPr sz="4450" spc="-204" dirty="0"/>
              <a:t> </a:t>
            </a:r>
            <a:r>
              <a:rPr sz="4450" spc="-25" dirty="0"/>
              <a:t>in </a:t>
            </a:r>
            <a:r>
              <a:rPr sz="4450" spc="-10" dirty="0"/>
              <a:t>Action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755104" y="2700469"/>
            <a:ext cx="2515870" cy="17494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7810" marR="328930" indent="-245745" algn="just">
              <a:lnSpc>
                <a:spcPts val="1430"/>
              </a:lnSpc>
              <a:spcBef>
                <a:spcPts val="39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Implement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Client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Care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or Maintenance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Programs</a:t>
            </a:r>
            <a:endParaRPr sz="1400">
              <a:latin typeface="Microsoft Sans Serif"/>
              <a:cs typeface="Microsoft Sans Serif"/>
            </a:endParaRPr>
          </a:p>
          <a:p>
            <a:pPr marL="257810" marR="5080" indent="-245745" algn="just">
              <a:lnSpc>
                <a:spcPts val="1430"/>
              </a:lnSpc>
              <a:spcBef>
                <a:spcPts val="66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spc="-45" dirty="0">
                <a:latin typeface="Microsoft Sans Serif"/>
                <a:cs typeface="Microsoft Sans Serif"/>
              </a:rPr>
              <a:t>Examples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creating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“Alpha” outcomes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(tax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savings,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crisis </a:t>
            </a:r>
            <a:r>
              <a:rPr sz="1400" spc="-20" dirty="0">
                <a:latin typeface="Microsoft Sans Serif"/>
                <a:cs typeface="Microsoft Sans Serif"/>
              </a:rPr>
              <a:t>prevention,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client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support)</a:t>
            </a:r>
            <a:endParaRPr sz="1400">
              <a:latin typeface="Microsoft Sans Serif"/>
              <a:cs typeface="Microsoft Sans Serif"/>
            </a:endParaRPr>
          </a:p>
          <a:p>
            <a:pPr marL="257810" indent="-245110">
              <a:lnSpc>
                <a:spcPct val="100000"/>
              </a:lnSpc>
              <a:spcBef>
                <a:spcPts val="33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spc="-10" dirty="0">
                <a:latin typeface="Microsoft Sans Serif"/>
                <a:cs typeface="Microsoft Sans Serif"/>
              </a:rPr>
              <a:t>Storytelling as </a:t>
            </a:r>
            <a:r>
              <a:rPr sz="1400" dirty="0">
                <a:latin typeface="Microsoft Sans Serif"/>
                <a:cs typeface="Microsoft Sans Serif"/>
              </a:rPr>
              <a:t>proof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of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value</a:t>
            </a:r>
            <a:endParaRPr sz="1400">
              <a:latin typeface="Microsoft Sans Serif"/>
              <a:cs typeface="Microsoft Sans Serif"/>
            </a:endParaRPr>
          </a:p>
          <a:p>
            <a:pPr marL="257810" marR="413384" indent="-245745">
              <a:lnSpc>
                <a:spcPts val="1350"/>
              </a:lnSpc>
              <a:spcBef>
                <a:spcPts val="74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Competitive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advantage: referrals </a:t>
            </a:r>
            <a:r>
              <a:rPr sz="1400" spc="-120" dirty="0">
                <a:latin typeface="Microsoft Sans Serif"/>
                <a:cs typeface="Microsoft Sans Serif"/>
              </a:rPr>
              <a:t>&amp;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retention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771524"/>
            <a:ext cx="5400674" cy="48863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49985" y="5934626"/>
            <a:ext cx="18732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70" dirty="0">
                <a:latin typeface="Microsoft Sans Serif"/>
                <a:cs typeface="Microsoft Sans Serif"/>
              </a:rPr>
              <a:t>14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50" spc="-50" dirty="0"/>
              <a:t>Summary</a:t>
            </a:r>
            <a:r>
              <a:rPr sz="5650" spc="-500" dirty="0"/>
              <a:t> </a:t>
            </a:r>
            <a:r>
              <a:rPr sz="5650" spc="200" dirty="0"/>
              <a:t>of</a:t>
            </a:r>
            <a:r>
              <a:rPr sz="5650" spc="-500" dirty="0"/>
              <a:t> </a:t>
            </a:r>
            <a:r>
              <a:rPr sz="5650" spc="55" dirty="0"/>
              <a:t>Mindset</a:t>
            </a:r>
            <a:r>
              <a:rPr sz="5650" spc="-500" dirty="0"/>
              <a:t> </a:t>
            </a:r>
            <a:r>
              <a:rPr sz="5650" spc="60" dirty="0"/>
              <a:t>Shift</a:t>
            </a:r>
            <a:endParaRPr sz="565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6762" y="2123443"/>
          <a:ext cx="8825230" cy="281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Old</a:t>
                      </a:r>
                      <a:r>
                        <a:rPr sz="1850" spc="3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Transactional</a:t>
                      </a:r>
                      <a:r>
                        <a:rPr sz="185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endParaRPr sz="18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New</a:t>
                      </a:r>
                      <a:r>
                        <a:rPr sz="1850" spc="39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Strategic</a:t>
                      </a:r>
                      <a:r>
                        <a:rPr sz="185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/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Alpha</a:t>
                      </a:r>
                      <a:r>
                        <a:rPr sz="185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endParaRPr sz="18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49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Documents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only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Trusted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advisor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role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One</a:t>
                      </a:r>
                      <a:r>
                        <a:rPr sz="1750" spc="-4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off</a:t>
                      </a:r>
                      <a:r>
                        <a:rPr sz="18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relationships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Ongoing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care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Reactive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planning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Proactive</a:t>
                      </a:r>
                      <a:r>
                        <a:rPr sz="1750" spc="-45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holistic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plans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Limited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client</a:t>
                      </a:r>
                      <a:r>
                        <a:rPr sz="18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contact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Regular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communication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One</a:t>
                      </a:r>
                      <a:r>
                        <a:rPr sz="1750" spc="-4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time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fees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Recurring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revenue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model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55104" y="1646099"/>
            <a:ext cx="351218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50" dirty="0">
                <a:latin typeface="Microsoft Sans Serif"/>
                <a:cs typeface="Microsoft Sans Serif"/>
              </a:rPr>
              <a:t>Old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Model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vs</a:t>
            </a:r>
            <a:r>
              <a:rPr sz="1850" dirty="0">
                <a:latin typeface="Microsoft Sans Serif"/>
                <a:cs typeface="Microsoft Sans Serif"/>
              </a:rPr>
              <a:t>.</a:t>
            </a:r>
            <a:r>
              <a:rPr sz="1850" spc="-1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New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Strategic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Model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77055" cy="3255645"/>
          </a:xfrm>
          <a:custGeom>
            <a:avLst/>
            <a:gdLst/>
            <a:ahLst/>
            <a:cxnLst/>
            <a:rect l="l" t="t" r="r" b="b"/>
            <a:pathLst>
              <a:path w="4377055" h="3255645">
                <a:moveTo>
                  <a:pt x="4376927" y="3255263"/>
                </a:moveTo>
                <a:lnTo>
                  <a:pt x="0" y="3255263"/>
                </a:lnTo>
                <a:lnTo>
                  <a:pt x="0" y="0"/>
                </a:lnTo>
                <a:lnTo>
                  <a:pt x="4376927" y="0"/>
                </a:lnTo>
                <a:lnTo>
                  <a:pt x="4376927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2722987"/>
                </a:lnTo>
                <a:lnTo>
                  <a:pt x="197075" y="2767497"/>
                </a:lnTo>
                <a:lnTo>
                  <a:pt x="216355" y="2808318"/>
                </a:lnTo>
                <a:lnTo>
                  <a:pt x="246690" y="2841752"/>
                </a:lnTo>
                <a:lnTo>
                  <a:pt x="285296" y="2864860"/>
                </a:lnTo>
                <a:lnTo>
                  <a:pt x="328934" y="2875819"/>
                </a:lnTo>
                <a:lnTo>
                  <a:pt x="344062" y="2876549"/>
                </a:lnTo>
                <a:lnTo>
                  <a:pt x="4376927" y="2876549"/>
                </a:lnTo>
                <a:lnTo>
                  <a:pt x="4376927" y="3255263"/>
                </a:lnTo>
                <a:close/>
              </a:path>
              <a:path w="4377055" h="3255645">
                <a:moveTo>
                  <a:pt x="4376927" y="2876549"/>
                </a:moveTo>
                <a:lnTo>
                  <a:pt x="3885037" y="2876549"/>
                </a:lnTo>
                <a:lnTo>
                  <a:pt x="3900164" y="2875819"/>
                </a:lnTo>
                <a:lnTo>
                  <a:pt x="3915001" y="2873627"/>
                </a:lnTo>
                <a:lnTo>
                  <a:pt x="3957499" y="2858396"/>
                </a:lnTo>
                <a:lnTo>
                  <a:pt x="3993622" y="2831572"/>
                </a:lnTo>
                <a:lnTo>
                  <a:pt x="4020445" y="2795449"/>
                </a:lnTo>
                <a:lnTo>
                  <a:pt x="4035677" y="2752951"/>
                </a:lnTo>
                <a:lnTo>
                  <a:pt x="4038599" y="2722987"/>
                </a:lnTo>
                <a:lnTo>
                  <a:pt x="4038599" y="344062"/>
                </a:lnTo>
                <a:lnTo>
                  <a:pt x="4032024" y="299551"/>
                </a:lnTo>
                <a:lnTo>
                  <a:pt x="4012743" y="258731"/>
                </a:lnTo>
                <a:lnTo>
                  <a:pt x="3982408" y="225297"/>
                </a:lnTo>
                <a:lnTo>
                  <a:pt x="3943802" y="202189"/>
                </a:lnTo>
                <a:lnTo>
                  <a:pt x="3900164" y="191230"/>
                </a:lnTo>
                <a:lnTo>
                  <a:pt x="3885037" y="190499"/>
                </a:lnTo>
                <a:lnTo>
                  <a:pt x="4376927" y="190499"/>
                </a:lnTo>
                <a:lnTo>
                  <a:pt x="4376927" y="2876549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5810" y="556228"/>
            <a:ext cx="3318510" cy="180975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19380" marR="5080" indent="-107314" algn="just">
              <a:lnSpc>
                <a:spcPct val="79900"/>
              </a:lnSpc>
              <a:spcBef>
                <a:spcPts val="1205"/>
              </a:spcBef>
            </a:pPr>
            <a:r>
              <a:rPr sz="4500" spc="-150" dirty="0">
                <a:latin typeface="Microsoft Sans Serif"/>
                <a:cs typeface="Microsoft Sans Serif"/>
              </a:rPr>
              <a:t>Case</a:t>
            </a:r>
            <a:r>
              <a:rPr sz="4500" spc="-415" dirty="0">
                <a:latin typeface="Microsoft Sans Serif"/>
                <a:cs typeface="Microsoft Sans Serif"/>
              </a:rPr>
              <a:t> </a:t>
            </a:r>
            <a:r>
              <a:rPr sz="4500" spc="-5" dirty="0">
                <a:latin typeface="Microsoft Sans Serif"/>
                <a:cs typeface="Microsoft Sans Serif"/>
              </a:rPr>
              <a:t>Studies</a:t>
            </a:r>
            <a:r>
              <a:rPr sz="4500" spc="20" dirty="0">
                <a:latin typeface="Microsoft Sans Serif"/>
                <a:cs typeface="Microsoft Sans Serif"/>
              </a:rPr>
              <a:t> </a:t>
            </a:r>
            <a:r>
              <a:rPr sz="4300" spc="-195" dirty="0">
                <a:latin typeface="Lucida Sans"/>
                <a:cs typeface="Lucida Sans"/>
              </a:rPr>
              <a:t>–</a:t>
            </a:r>
            <a:r>
              <a:rPr sz="4300" spc="-580" dirty="0">
                <a:latin typeface="Lucida Sans"/>
                <a:cs typeface="Lucida Sans"/>
              </a:rPr>
              <a:t> </a:t>
            </a:r>
            <a:r>
              <a:rPr sz="4500" spc="45" dirty="0">
                <a:latin typeface="Microsoft Sans Serif"/>
                <a:cs typeface="Microsoft Sans Serif"/>
              </a:rPr>
              <a:t>Interactive</a:t>
            </a:r>
            <a:r>
              <a:rPr sz="4500" spc="-60" dirty="0">
                <a:latin typeface="Microsoft Sans Serif"/>
                <a:cs typeface="Microsoft Sans Serif"/>
              </a:rPr>
              <a:t> </a:t>
            </a:r>
            <a:r>
              <a:rPr sz="4500" spc="70" dirty="0">
                <a:latin typeface="Microsoft Sans Serif"/>
                <a:cs typeface="Microsoft Sans Serif"/>
              </a:rPr>
              <a:t>Application</a:t>
            </a:r>
            <a:endParaRPr sz="45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1919" y="0"/>
            <a:ext cx="6355080" cy="3255645"/>
          </a:xfrm>
          <a:custGeom>
            <a:avLst/>
            <a:gdLst/>
            <a:ahLst/>
            <a:cxnLst/>
            <a:rect l="l" t="t" r="r" b="b"/>
            <a:pathLst>
              <a:path w="6355080" h="3255645">
                <a:moveTo>
                  <a:pt x="6355079" y="3255263"/>
                </a:moveTo>
                <a:lnTo>
                  <a:pt x="0" y="3255263"/>
                </a:lnTo>
                <a:lnTo>
                  <a:pt x="0" y="0"/>
                </a:lnTo>
                <a:lnTo>
                  <a:pt x="6355079" y="0"/>
                </a:lnTo>
                <a:lnTo>
                  <a:pt x="6355079" y="190499"/>
                </a:lnTo>
                <a:lnTo>
                  <a:pt x="450742" y="190499"/>
                </a:lnTo>
                <a:lnTo>
                  <a:pt x="435614" y="191230"/>
                </a:lnTo>
                <a:lnTo>
                  <a:pt x="391976" y="202189"/>
                </a:lnTo>
                <a:lnTo>
                  <a:pt x="353370" y="225297"/>
                </a:lnTo>
                <a:lnTo>
                  <a:pt x="323035" y="258731"/>
                </a:lnTo>
                <a:lnTo>
                  <a:pt x="303755" y="299551"/>
                </a:lnTo>
                <a:lnTo>
                  <a:pt x="297179" y="344062"/>
                </a:lnTo>
                <a:lnTo>
                  <a:pt x="297179" y="2722987"/>
                </a:lnTo>
                <a:lnTo>
                  <a:pt x="303755" y="2767497"/>
                </a:lnTo>
                <a:lnTo>
                  <a:pt x="323035" y="2808318"/>
                </a:lnTo>
                <a:lnTo>
                  <a:pt x="353370" y="2841752"/>
                </a:lnTo>
                <a:lnTo>
                  <a:pt x="391976" y="2864860"/>
                </a:lnTo>
                <a:lnTo>
                  <a:pt x="435614" y="2875819"/>
                </a:lnTo>
                <a:lnTo>
                  <a:pt x="450742" y="2876549"/>
                </a:lnTo>
                <a:lnTo>
                  <a:pt x="6355079" y="2876549"/>
                </a:lnTo>
                <a:lnTo>
                  <a:pt x="6355079" y="3255263"/>
                </a:lnTo>
                <a:close/>
              </a:path>
              <a:path w="6355080" h="3255645">
                <a:moveTo>
                  <a:pt x="6355079" y="2876549"/>
                </a:moveTo>
                <a:lnTo>
                  <a:pt x="6011017" y="2876549"/>
                </a:lnTo>
                <a:lnTo>
                  <a:pt x="6026144" y="2875819"/>
                </a:lnTo>
                <a:lnTo>
                  <a:pt x="6040981" y="2873627"/>
                </a:lnTo>
                <a:lnTo>
                  <a:pt x="6083479" y="2858396"/>
                </a:lnTo>
                <a:lnTo>
                  <a:pt x="6119602" y="2831572"/>
                </a:lnTo>
                <a:lnTo>
                  <a:pt x="6146425" y="2795449"/>
                </a:lnTo>
                <a:lnTo>
                  <a:pt x="6161657" y="2752951"/>
                </a:lnTo>
                <a:lnTo>
                  <a:pt x="6164579" y="2722987"/>
                </a:lnTo>
                <a:lnTo>
                  <a:pt x="6164579" y="344062"/>
                </a:lnTo>
                <a:lnTo>
                  <a:pt x="6158003" y="299551"/>
                </a:lnTo>
                <a:lnTo>
                  <a:pt x="6138722" y="258731"/>
                </a:lnTo>
                <a:lnTo>
                  <a:pt x="6108388" y="225297"/>
                </a:lnTo>
                <a:lnTo>
                  <a:pt x="6069782" y="202189"/>
                </a:lnTo>
                <a:lnTo>
                  <a:pt x="6026144" y="191230"/>
                </a:lnTo>
                <a:lnTo>
                  <a:pt x="6011017" y="190499"/>
                </a:lnTo>
                <a:lnTo>
                  <a:pt x="6355079" y="190499"/>
                </a:lnTo>
                <a:lnTo>
                  <a:pt x="6355079" y="2876549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2979" y="434857"/>
            <a:ext cx="5180330" cy="20732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6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145" dirty="0">
                <a:latin typeface="Microsoft Sans Serif"/>
                <a:cs typeface="Microsoft Sans Serif"/>
              </a:rPr>
              <a:t>DIY</a:t>
            </a:r>
            <a:r>
              <a:rPr sz="2250" spc="-35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Will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Dilemma</a:t>
            </a:r>
            <a:endParaRPr sz="2250">
              <a:latin typeface="Microsoft Sans Serif"/>
              <a:cs typeface="Microsoft Sans Serif"/>
            </a:endParaRPr>
          </a:p>
          <a:p>
            <a:pPr marL="396240" indent="-383540">
              <a:lnSpc>
                <a:spcPct val="100000"/>
              </a:lnSpc>
              <a:spcBef>
                <a:spcPts val="5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35" dirty="0">
                <a:latin typeface="Microsoft Sans Serif"/>
                <a:cs typeface="Microsoft Sans Serif"/>
              </a:rPr>
              <a:t>Advisor</a:t>
            </a:r>
            <a:r>
              <a:rPr sz="2250" spc="-9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Overreach</a:t>
            </a:r>
            <a:endParaRPr sz="2250">
              <a:latin typeface="Microsoft Sans Serif"/>
              <a:cs typeface="Microsoft Sans Serif"/>
            </a:endParaRPr>
          </a:p>
          <a:p>
            <a:pPr marL="396240" indent="-383540">
              <a:lnSpc>
                <a:spcPct val="100000"/>
              </a:lnSpc>
              <a:spcBef>
                <a:spcPts val="5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75" dirty="0">
                <a:latin typeface="Microsoft Sans Serif"/>
                <a:cs typeface="Microsoft Sans Serif"/>
              </a:rPr>
              <a:t>Generalist</a:t>
            </a:r>
            <a:r>
              <a:rPr sz="2200" spc="-75" dirty="0">
                <a:latin typeface="Microsoft Sans Serif"/>
                <a:cs typeface="Microsoft Sans Serif"/>
              </a:rPr>
              <a:t>ʼ</a:t>
            </a:r>
            <a:r>
              <a:rPr sz="2250" spc="-75" dirty="0">
                <a:latin typeface="Microsoft Sans Serif"/>
                <a:cs typeface="Microsoft Sans Serif"/>
              </a:rPr>
              <a:t>s</a:t>
            </a:r>
            <a:r>
              <a:rPr sz="2250" spc="-50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Miss</a:t>
            </a:r>
            <a:endParaRPr sz="2250">
              <a:latin typeface="Microsoft Sans Serif"/>
              <a:cs typeface="Microsoft Sans Serif"/>
            </a:endParaRPr>
          </a:p>
          <a:p>
            <a:pPr marL="396240" indent="-383540">
              <a:lnSpc>
                <a:spcPct val="100000"/>
              </a:lnSpc>
              <a:spcBef>
                <a:spcPts val="5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70" dirty="0">
                <a:latin typeface="Microsoft Sans Serif"/>
                <a:cs typeface="Microsoft Sans Serif"/>
              </a:rPr>
              <a:t>Unmaintained</a:t>
            </a:r>
            <a:r>
              <a:rPr sz="2250" spc="-40" dirty="0">
                <a:latin typeface="Microsoft Sans Serif"/>
                <a:cs typeface="Microsoft Sans Serif"/>
              </a:rPr>
              <a:t> </a:t>
            </a:r>
            <a:r>
              <a:rPr sz="2250" spc="-90" dirty="0">
                <a:latin typeface="Microsoft Sans Serif"/>
                <a:cs typeface="Microsoft Sans Serif"/>
              </a:rPr>
              <a:t>Estate</a:t>
            </a:r>
            <a:r>
              <a:rPr sz="2250" spc="-45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Plan</a:t>
            </a:r>
            <a:endParaRPr sz="2250">
              <a:latin typeface="Microsoft Sans Serif"/>
              <a:cs typeface="Microsoft Sans Serif"/>
            </a:endParaRPr>
          </a:p>
          <a:p>
            <a:pPr marL="396240" indent="-383540">
              <a:lnSpc>
                <a:spcPct val="100000"/>
              </a:lnSpc>
              <a:spcBef>
                <a:spcPts val="5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65" dirty="0">
                <a:latin typeface="Microsoft Sans Serif"/>
                <a:cs typeface="Microsoft Sans Serif"/>
              </a:rPr>
              <a:t>Becoming</a:t>
            </a:r>
            <a:r>
              <a:rPr sz="2250" spc="-8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the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95" dirty="0">
                <a:latin typeface="Microsoft Sans Serif"/>
                <a:cs typeface="Microsoft Sans Serif"/>
              </a:rPr>
              <a:t>Family</a:t>
            </a:r>
            <a:r>
              <a:rPr sz="2200" spc="-95" dirty="0">
                <a:latin typeface="Microsoft Sans Serif"/>
                <a:cs typeface="Microsoft Sans Serif"/>
              </a:rPr>
              <a:t>ʼ</a:t>
            </a:r>
            <a:r>
              <a:rPr sz="2250" spc="-95" dirty="0">
                <a:latin typeface="Microsoft Sans Serif"/>
                <a:cs typeface="Microsoft Sans Serif"/>
              </a:rPr>
              <a:t>s</a:t>
            </a:r>
            <a:r>
              <a:rPr sz="2250" spc="-55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Strategic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Leader</a:t>
            </a:r>
            <a:endParaRPr sz="225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810256"/>
            <a:ext cx="10287000" cy="3619500"/>
            <a:chOff x="0" y="2810256"/>
            <a:chExt cx="10287000" cy="3619500"/>
          </a:xfrm>
        </p:grpSpPr>
        <p:sp>
          <p:nvSpPr>
            <p:cNvPr id="7" name="object 7"/>
            <p:cNvSpPr/>
            <p:nvPr/>
          </p:nvSpPr>
          <p:spPr>
            <a:xfrm>
              <a:off x="0" y="2810256"/>
              <a:ext cx="10287000" cy="3619500"/>
            </a:xfrm>
            <a:custGeom>
              <a:avLst/>
              <a:gdLst/>
              <a:ahLst/>
              <a:cxnLst/>
              <a:rect l="l" t="t" r="r" b="b"/>
              <a:pathLst>
                <a:path w="10287000" h="3619500">
                  <a:moveTo>
                    <a:pt x="10286999" y="3619118"/>
                  </a:moveTo>
                  <a:lnTo>
                    <a:pt x="0" y="3619118"/>
                  </a:lnTo>
                  <a:lnTo>
                    <a:pt x="0" y="0"/>
                  </a:lnTo>
                  <a:lnTo>
                    <a:pt x="10286999" y="0"/>
                  </a:lnTo>
                  <a:lnTo>
                    <a:pt x="10286999" y="256793"/>
                  </a:lnTo>
                  <a:lnTo>
                    <a:pt x="344062" y="256793"/>
                  </a:lnTo>
                  <a:lnTo>
                    <a:pt x="328934" y="257524"/>
                  </a:lnTo>
                  <a:lnTo>
                    <a:pt x="285296" y="268483"/>
                  </a:lnTo>
                  <a:lnTo>
                    <a:pt x="246690" y="291591"/>
                  </a:lnTo>
                  <a:lnTo>
                    <a:pt x="216355" y="325025"/>
                  </a:lnTo>
                  <a:lnTo>
                    <a:pt x="197075" y="365845"/>
                  </a:lnTo>
                  <a:lnTo>
                    <a:pt x="190499" y="410356"/>
                  </a:lnTo>
                  <a:lnTo>
                    <a:pt x="190499" y="3275056"/>
                  </a:lnTo>
                  <a:lnTo>
                    <a:pt x="197075" y="3319566"/>
                  </a:lnTo>
                  <a:lnTo>
                    <a:pt x="216355" y="3360386"/>
                  </a:lnTo>
                  <a:lnTo>
                    <a:pt x="246690" y="3393821"/>
                  </a:lnTo>
                  <a:lnTo>
                    <a:pt x="285296" y="3416928"/>
                  </a:lnTo>
                  <a:lnTo>
                    <a:pt x="328934" y="3427888"/>
                  </a:lnTo>
                  <a:lnTo>
                    <a:pt x="344062" y="3428618"/>
                  </a:lnTo>
                  <a:lnTo>
                    <a:pt x="10286999" y="3428618"/>
                  </a:lnTo>
                  <a:lnTo>
                    <a:pt x="10286999" y="3619118"/>
                  </a:lnTo>
                  <a:close/>
                </a:path>
                <a:path w="10287000" h="3619500">
                  <a:moveTo>
                    <a:pt x="10286999" y="3428618"/>
                  </a:moveTo>
                  <a:lnTo>
                    <a:pt x="9942937" y="3428618"/>
                  </a:lnTo>
                  <a:lnTo>
                    <a:pt x="9958064" y="3427888"/>
                  </a:lnTo>
                  <a:lnTo>
                    <a:pt x="9972901" y="3425696"/>
                  </a:lnTo>
                  <a:lnTo>
                    <a:pt x="10015398" y="3410464"/>
                  </a:lnTo>
                  <a:lnTo>
                    <a:pt x="10051521" y="3383641"/>
                  </a:lnTo>
                  <a:lnTo>
                    <a:pt x="10078345" y="3347518"/>
                  </a:lnTo>
                  <a:lnTo>
                    <a:pt x="10093576" y="3305020"/>
                  </a:lnTo>
                  <a:lnTo>
                    <a:pt x="10096499" y="3275056"/>
                  </a:lnTo>
                  <a:lnTo>
                    <a:pt x="10096499" y="410356"/>
                  </a:lnTo>
                  <a:lnTo>
                    <a:pt x="10089923" y="365845"/>
                  </a:lnTo>
                  <a:lnTo>
                    <a:pt x="10070642" y="325025"/>
                  </a:lnTo>
                  <a:lnTo>
                    <a:pt x="10040307" y="291591"/>
                  </a:lnTo>
                  <a:lnTo>
                    <a:pt x="10001702" y="268483"/>
                  </a:lnTo>
                  <a:lnTo>
                    <a:pt x="9958064" y="257524"/>
                  </a:lnTo>
                  <a:lnTo>
                    <a:pt x="9942937" y="256793"/>
                  </a:lnTo>
                  <a:lnTo>
                    <a:pt x="10286999" y="256793"/>
                  </a:lnTo>
                  <a:lnTo>
                    <a:pt x="10286999" y="3428618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3067049"/>
              <a:ext cx="9905999" cy="3171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5104" y="780591"/>
            <a:ext cx="8643620" cy="4599940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2230"/>
              </a:spcBef>
            </a:pPr>
            <a:r>
              <a:rPr sz="8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How</a:t>
            </a:r>
            <a:r>
              <a:rPr sz="8800" spc="-7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to </a:t>
            </a:r>
            <a:r>
              <a:rPr sz="8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Implement </a:t>
            </a:r>
            <a:r>
              <a:rPr sz="8850" spc="-170" dirty="0">
                <a:solidFill>
                  <a:srgbClr val="FFFFFF"/>
                </a:solidFill>
                <a:latin typeface="Futura XBlk BT"/>
                <a:cs typeface="Futura XBlk BT"/>
              </a:rPr>
              <a:t>“</a:t>
            </a:r>
            <a:r>
              <a:rPr sz="8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Planning</a:t>
            </a:r>
            <a:r>
              <a:rPr sz="8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Alpha</a:t>
            </a:r>
            <a:r>
              <a:rPr sz="8850" spc="-150" dirty="0">
                <a:solidFill>
                  <a:srgbClr val="FFFFFF"/>
                </a:solidFill>
                <a:latin typeface="Futura XBlk BT"/>
                <a:cs typeface="Futura XBlk BT"/>
              </a:rPr>
              <a:t>” </a:t>
            </a:r>
            <a:r>
              <a:rPr sz="8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Immediately</a:t>
            </a:r>
            <a:endParaRPr sz="8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1995" y="5934626"/>
            <a:ext cx="1835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16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22581"/>
            <a:ext cx="2015489" cy="156083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350"/>
              </a:spcBef>
            </a:pPr>
            <a:r>
              <a:rPr spc="-140" dirty="0"/>
              <a:t>Call</a:t>
            </a:r>
            <a:r>
              <a:rPr spc="-290" dirty="0"/>
              <a:t> </a:t>
            </a:r>
            <a:r>
              <a:rPr spc="25" dirty="0"/>
              <a:t>to </a:t>
            </a:r>
            <a:r>
              <a:rPr spc="-10" dirty="0"/>
              <a:t>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104" y="2435760"/>
            <a:ext cx="3517265" cy="22898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9405" marR="5080" indent="-307340">
              <a:lnSpc>
                <a:spcPts val="1800"/>
              </a:lnSpc>
              <a:spcBef>
                <a:spcPts val="45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Reflect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on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vulnerable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aspect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of </a:t>
            </a:r>
            <a:r>
              <a:rPr sz="1800" spc="-20" dirty="0">
                <a:latin typeface="Microsoft Sans Serif"/>
                <a:cs typeface="Microsoft Sans Serif"/>
              </a:rPr>
              <a:t>your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practice</a:t>
            </a:r>
            <a:endParaRPr sz="1800">
              <a:latin typeface="Microsoft Sans Serif"/>
              <a:cs typeface="Microsoft Sans Serif"/>
            </a:endParaRPr>
          </a:p>
          <a:p>
            <a:pPr marL="319405" marR="14604" indent="-307340">
              <a:lnSpc>
                <a:spcPct val="79900"/>
              </a:lnSpc>
              <a:spcBef>
                <a:spcPts val="90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70" dirty="0">
                <a:latin typeface="Microsoft Sans Serif"/>
                <a:cs typeface="Microsoft Sans Serif"/>
              </a:rPr>
              <a:t>Commit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one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actionable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step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in </a:t>
            </a:r>
            <a:r>
              <a:rPr sz="1800" spc="-10" dirty="0">
                <a:latin typeface="Microsoft Sans Serif"/>
                <a:cs typeface="Microsoft Sans Serif"/>
              </a:rPr>
              <a:t>the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next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30</a:t>
            </a:r>
            <a:r>
              <a:rPr sz="175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days</a:t>
            </a:r>
            <a:r>
              <a:rPr sz="1750" spc="-20" dirty="0">
                <a:latin typeface="Microsoft Sans Serif"/>
                <a:cs typeface="Microsoft Sans Serif"/>
              </a:rPr>
              <a:t>:</a:t>
            </a:r>
            <a:endParaRPr sz="1750">
              <a:latin typeface="Microsoft Sans Serif"/>
              <a:cs typeface="Microsoft Sans Serif"/>
            </a:endParaRPr>
          </a:p>
          <a:p>
            <a:pPr marL="626110" lvl="1" indent="-306705">
              <a:lnSpc>
                <a:spcPct val="100000"/>
              </a:lnSpc>
              <a:spcBef>
                <a:spcPts val="464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110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Follow</a:t>
            </a:r>
            <a:r>
              <a:rPr sz="1750" spc="-40" dirty="0">
                <a:latin typeface="Microsoft Sans Serif"/>
                <a:cs typeface="Microsoft Sans Serif"/>
              </a:rPr>
              <a:t>-</a:t>
            </a:r>
            <a:r>
              <a:rPr sz="1800" spc="-25" dirty="0">
                <a:latin typeface="Microsoft Sans Serif"/>
                <a:cs typeface="Microsoft Sans Serif"/>
              </a:rPr>
              <a:t>ups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with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past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clients</a:t>
            </a:r>
            <a:endParaRPr sz="1800">
              <a:latin typeface="Microsoft Sans Serif"/>
              <a:cs typeface="Microsoft Sans Serif"/>
            </a:endParaRPr>
          </a:p>
          <a:p>
            <a:pPr marL="626110" lvl="1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110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Client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newsletter</a:t>
            </a:r>
            <a:endParaRPr sz="1800">
              <a:latin typeface="Microsoft Sans Serif"/>
              <a:cs typeface="Microsoft Sans Serif"/>
            </a:endParaRPr>
          </a:p>
          <a:p>
            <a:pPr marL="626745" marR="542290" lvl="1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745" algn="l"/>
              </a:tabLst>
            </a:pPr>
            <a:r>
              <a:rPr sz="1800" spc="-50" dirty="0">
                <a:latin typeface="Microsoft Sans Serif"/>
                <a:cs typeface="Microsoft Sans Serif"/>
              </a:rPr>
              <a:t>Collaboration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event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with </a:t>
            </a:r>
            <a:r>
              <a:rPr sz="1800" spc="-10" dirty="0">
                <a:latin typeface="Microsoft Sans Serif"/>
                <a:cs typeface="Microsoft Sans Serif"/>
              </a:rPr>
              <a:t>advisors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5143499" cy="6429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21731" y="5905027"/>
            <a:ext cx="17526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110" dirty="0">
                <a:latin typeface="Microsoft Sans Serif"/>
                <a:cs typeface="Microsoft Sans Serif"/>
              </a:rPr>
              <a:t>17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45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5130799" y="1564503"/>
            <a:ext cx="4286250" cy="32346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92125" marR="5080" indent="-480059">
              <a:lnSpc>
                <a:spcPts val="2780"/>
              </a:lnSpc>
              <a:spcBef>
                <a:spcPts val="68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75" dirty="0">
                <a:latin typeface="Microsoft Sans Serif"/>
                <a:cs typeface="Microsoft Sans Serif"/>
              </a:rPr>
              <a:t>Find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an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accountability </a:t>
            </a:r>
            <a:r>
              <a:rPr sz="2800" spc="-20" dirty="0">
                <a:latin typeface="Microsoft Sans Serif"/>
                <a:cs typeface="Microsoft Sans Serif"/>
              </a:rPr>
              <a:t>partner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(</a:t>
            </a:r>
            <a:r>
              <a:rPr sz="2800" dirty="0">
                <a:latin typeface="Microsoft Sans Serif"/>
                <a:cs typeface="Microsoft Sans Serif"/>
              </a:rPr>
              <a:t>we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can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help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you </a:t>
            </a:r>
            <a:r>
              <a:rPr sz="2800" dirty="0">
                <a:latin typeface="Microsoft Sans Serif"/>
                <a:cs typeface="Microsoft Sans Serif"/>
              </a:rPr>
              <a:t>do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this</a:t>
            </a:r>
            <a:r>
              <a:rPr sz="2750" spc="-20" dirty="0">
                <a:latin typeface="Microsoft Sans Serif"/>
                <a:cs typeface="Microsoft Sans Serif"/>
              </a:rPr>
              <a:t>)</a:t>
            </a:r>
            <a:endParaRPr sz="2750">
              <a:latin typeface="Microsoft Sans Serif"/>
              <a:cs typeface="Microsoft Sans Serif"/>
            </a:endParaRPr>
          </a:p>
          <a:p>
            <a:pPr marL="492125" marR="177800" indent="-480059">
              <a:lnSpc>
                <a:spcPts val="2770"/>
              </a:lnSpc>
              <a:spcBef>
                <a:spcPts val="127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95" dirty="0">
                <a:latin typeface="Microsoft Sans Serif"/>
                <a:cs typeface="Microsoft Sans Serif"/>
              </a:rPr>
              <a:t>Set </a:t>
            </a:r>
            <a:r>
              <a:rPr sz="2800" spc="-45" dirty="0">
                <a:latin typeface="Microsoft Sans Serif"/>
                <a:cs typeface="Microsoft Sans Serif"/>
              </a:rPr>
              <a:t>regular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check</a:t>
            </a:r>
            <a:r>
              <a:rPr sz="2750" spc="-10" dirty="0">
                <a:latin typeface="Microsoft Sans Serif"/>
                <a:cs typeface="Microsoft Sans Serif"/>
              </a:rPr>
              <a:t>-</a:t>
            </a:r>
            <a:r>
              <a:rPr sz="2800" spc="-35" dirty="0">
                <a:latin typeface="Microsoft Sans Serif"/>
                <a:cs typeface="Microsoft Sans Serif"/>
              </a:rPr>
              <a:t>ins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to </a:t>
            </a:r>
            <a:r>
              <a:rPr sz="2800" spc="-35" dirty="0">
                <a:latin typeface="Microsoft Sans Serif"/>
                <a:cs typeface="Microsoft Sans Serif"/>
              </a:rPr>
              <a:t>monitor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progress</a:t>
            </a:r>
            <a:endParaRPr sz="2800">
              <a:latin typeface="Microsoft Sans Serif"/>
              <a:cs typeface="Microsoft Sans Serif"/>
            </a:endParaRPr>
          </a:p>
          <a:p>
            <a:pPr marL="492125" marR="68580" indent="-480059">
              <a:lnSpc>
                <a:spcPts val="2780"/>
              </a:lnSpc>
              <a:spcBef>
                <a:spcPts val="120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120" dirty="0">
                <a:latin typeface="Microsoft Sans Serif"/>
                <a:cs typeface="Microsoft Sans Serif"/>
              </a:rPr>
              <a:t>Share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experiences</a:t>
            </a:r>
            <a:r>
              <a:rPr sz="2750" spc="-10" dirty="0">
                <a:latin typeface="Microsoft Sans Serif"/>
                <a:cs typeface="Microsoft Sans Serif"/>
              </a:rPr>
              <a:t>, </a:t>
            </a:r>
            <a:r>
              <a:rPr sz="2800" spc="-60" dirty="0">
                <a:latin typeface="Microsoft Sans Serif"/>
                <a:cs typeface="Microsoft Sans Serif"/>
              </a:rPr>
              <a:t>challenges</a:t>
            </a:r>
            <a:r>
              <a:rPr sz="2750" spc="-60" dirty="0">
                <a:latin typeface="Microsoft Sans Serif"/>
                <a:cs typeface="Microsoft Sans Serif"/>
              </a:rPr>
              <a:t>,</a:t>
            </a:r>
            <a:r>
              <a:rPr sz="2750" spc="-10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and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success </a:t>
            </a:r>
            <a:r>
              <a:rPr sz="2800" spc="-10" dirty="0">
                <a:latin typeface="Microsoft Sans Serif"/>
                <a:cs typeface="Microsoft Sans Serif"/>
              </a:rPr>
              <a:t>strategies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78" y="2652286"/>
            <a:ext cx="3014345" cy="101473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531495" marR="5080" indent="-519430">
              <a:lnSpc>
                <a:spcPct val="79900"/>
              </a:lnSpc>
              <a:spcBef>
                <a:spcPts val="985"/>
              </a:spcBef>
            </a:pPr>
            <a:r>
              <a:rPr sz="3600" spc="70" dirty="0">
                <a:latin typeface="Microsoft Sans Serif"/>
                <a:cs typeface="Microsoft Sans Serif"/>
              </a:rPr>
              <a:t>Accountability </a:t>
            </a:r>
            <a:r>
              <a:rPr sz="3600" spc="-30" dirty="0">
                <a:latin typeface="Microsoft Sans Serif"/>
                <a:cs typeface="Microsoft Sans Serif"/>
              </a:rPr>
              <a:t>and</a:t>
            </a:r>
            <a:r>
              <a:rPr sz="3600" spc="-330" dirty="0">
                <a:latin typeface="Microsoft Sans Serif"/>
                <a:cs typeface="Microsoft Sans Serif"/>
              </a:rPr>
              <a:t> </a:t>
            </a:r>
            <a:r>
              <a:rPr sz="3600" spc="-10" dirty="0">
                <a:latin typeface="Microsoft Sans Serif"/>
                <a:cs typeface="Microsoft Sans Serif"/>
              </a:rPr>
              <a:t>Support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0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5104" y="780591"/>
            <a:ext cx="7644765" cy="4599940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700" marR="5080">
              <a:lnSpc>
                <a:spcPts val="8470"/>
              </a:lnSpc>
              <a:spcBef>
                <a:spcPts val="2150"/>
              </a:spcBef>
            </a:pPr>
            <a:r>
              <a:rPr sz="88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How</a:t>
            </a:r>
            <a:r>
              <a:rPr sz="8800" spc="-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-345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8800" spc="-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Financial </a:t>
            </a:r>
            <a:r>
              <a:rPr sz="88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Advisor </a:t>
            </a:r>
            <a:r>
              <a:rPr sz="8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Relationship </a:t>
            </a:r>
            <a:r>
              <a:rPr sz="8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Should</a:t>
            </a:r>
            <a:r>
              <a:rPr sz="8800" spc="-7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sz="88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88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88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endParaRPr sz="8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45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6999" cy="6438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1100592"/>
            <a:ext cx="7195184" cy="3027680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12700" marR="5080">
              <a:lnSpc>
                <a:spcPts val="10570"/>
              </a:lnSpc>
              <a:spcBef>
                <a:spcPts val="2525"/>
              </a:spcBef>
            </a:pPr>
            <a:r>
              <a:rPr sz="10850" spc="-40" dirty="0">
                <a:solidFill>
                  <a:srgbClr val="FFFFFF"/>
                </a:solidFill>
              </a:rPr>
              <a:t>Mastermind </a:t>
            </a:r>
            <a:r>
              <a:rPr sz="10850" spc="-459" dirty="0">
                <a:solidFill>
                  <a:srgbClr val="FFFFFF"/>
                </a:solidFill>
              </a:rPr>
              <a:t>W</a:t>
            </a:r>
            <a:r>
              <a:rPr sz="10850" spc="25" dirty="0">
                <a:solidFill>
                  <a:srgbClr val="FFFFFF"/>
                </a:solidFill>
              </a:rPr>
              <a:t>o</a:t>
            </a:r>
            <a:r>
              <a:rPr sz="10850" spc="180" dirty="0">
                <a:solidFill>
                  <a:srgbClr val="FFFFFF"/>
                </a:solidFill>
              </a:rPr>
              <a:t>r</a:t>
            </a:r>
            <a:r>
              <a:rPr sz="10850" spc="30" dirty="0">
                <a:solidFill>
                  <a:srgbClr val="FFFFFF"/>
                </a:solidFill>
              </a:rPr>
              <a:t>k</a:t>
            </a:r>
            <a:r>
              <a:rPr sz="10850" spc="25" dirty="0">
                <a:solidFill>
                  <a:srgbClr val="FFFFFF"/>
                </a:solidFill>
              </a:rPr>
              <a:t>sho</a:t>
            </a:r>
            <a:r>
              <a:rPr sz="10850" spc="35" dirty="0">
                <a:solidFill>
                  <a:srgbClr val="FFFFFF"/>
                </a:solidFill>
              </a:rPr>
              <a:t>p</a:t>
            </a:r>
            <a:endParaRPr sz="108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2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104" y="4237098"/>
            <a:ext cx="7143750" cy="819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175"/>
              </a:lnSpc>
              <a:spcBef>
                <a:spcPts val="110"/>
              </a:spcBef>
            </a:pPr>
            <a:r>
              <a:rPr sz="28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Facilitators</a:t>
            </a:r>
            <a:r>
              <a:rPr sz="2900" spc="-35" dirty="0">
                <a:solidFill>
                  <a:srgbClr val="FFFFFF"/>
                </a:solidFill>
                <a:latin typeface="DejaVu Sans"/>
                <a:cs typeface="DejaVu Sans"/>
              </a:rPr>
              <a:t>:</a:t>
            </a:r>
            <a:r>
              <a:rPr sz="2900" spc="-21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Todd</a:t>
            </a:r>
            <a:r>
              <a:rPr sz="2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Whatley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5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sz="27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Ian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Weiner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ts val="3055"/>
              </a:lnSpc>
            </a:pPr>
            <a:r>
              <a:rPr sz="275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Strategic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Peers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in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Estate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5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sz="27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Elder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Law</a:t>
            </a:r>
            <a:r>
              <a:rPr sz="2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Practice</a:t>
            </a:r>
            <a:r>
              <a:rPr sz="27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2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22581"/>
            <a:ext cx="4829175" cy="156083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350"/>
              </a:spcBef>
            </a:pPr>
            <a:r>
              <a:rPr spc="-105" dirty="0"/>
              <a:t>Expanding</a:t>
            </a:r>
            <a:r>
              <a:rPr spc="-290" dirty="0"/>
              <a:t> </a:t>
            </a:r>
            <a:r>
              <a:rPr spc="-535" dirty="0"/>
              <a:t>Y</a:t>
            </a:r>
            <a:r>
              <a:rPr spc="15" dirty="0"/>
              <a:t>ou</a:t>
            </a:r>
            <a:r>
              <a:rPr spc="25" dirty="0"/>
              <a:t>r</a:t>
            </a:r>
            <a:r>
              <a:rPr spc="-120" dirty="0"/>
              <a:t> </a:t>
            </a:r>
            <a:r>
              <a:rPr spc="-105" dirty="0"/>
              <a:t>Planning</a:t>
            </a:r>
            <a:r>
              <a:rPr spc="-240" dirty="0"/>
              <a:t> </a:t>
            </a:r>
            <a:r>
              <a:rPr spc="-290"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104" y="2435760"/>
            <a:ext cx="6195695" cy="26517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9405" marR="608330" indent="-307340">
              <a:lnSpc>
                <a:spcPts val="1800"/>
              </a:lnSpc>
              <a:spcBef>
                <a:spcPts val="45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65" dirty="0">
                <a:latin typeface="Microsoft Sans Serif"/>
                <a:cs typeface="Microsoft Sans Serif"/>
              </a:rPr>
              <a:t>Financial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advisors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see </a:t>
            </a:r>
            <a:r>
              <a:rPr sz="1800" spc="-10" dirty="0">
                <a:latin typeface="Microsoft Sans Serif"/>
                <a:cs typeface="Microsoft Sans Serif"/>
              </a:rPr>
              <a:t>client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situations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from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different perspective</a:t>
            </a:r>
            <a:endParaRPr sz="180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46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Complement </a:t>
            </a:r>
            <a:r>
              <a:rPr sz="1800" spc="-20" dirty="0">
                <a:latin typeface="Microsoft Sans Serif"/>
                <a:cs typeface="Microsoft Sans Serif"/>
              </a:rPr>
              <a:t>your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legal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analysis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with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financial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insights</a:t>
            </a:r>
            <a:r>
              <a:rPr sz="1750" spc="-10" dirty="0">
                <a:latin typeface="Microsoft Sans Serif"/>
                <a:cs typeface="Microsoft Sans Serif"/>
              </a:rPr>
              <a:t>:</a:t>
            </a:r>
            <a:endParaRPr sz="1750">
              <a:latin typeface="Microsoft Sans Serif"/>
              <a:cs typeface="Microsoft Sans Serif"/>
            </a:endParaRPr>
          </a:p>
          <a:p>
            <a:pPr marL="626110" lvl="1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11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Identify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gaps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asset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allocation</a:t>
            </a:r>
            <a:endParaRPr sz="1800">
              <a:latin typeface="Microsoft Sans Serif"/>
              <a:cs typeface="Microsoft Sans Serif"/>
            </a:endParaRPr>
          </a:p>
          <a:p>
            <a:pPr marL="626110" lvl="1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11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Highlight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potential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financial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risks</a:t>
            </a:r>
            <a:endParaRPr sz="1800">
              <a:latin typeface="Microsoft Sans Serif"/>
              <a:cs typeface="Microsoft Sans Serif"/>
            </a:endParaRPr>
          </a:p>
          <a:p>
            <a:pPr marL="626110" lvl="1" indent="-306705">
              <a:lnSpc>
                <a:spcPct val="100000"/>
              </a:lnSpc>
              <a:spcBef>
                <a:spcPts val="465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11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Offer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tax</a:t>
            </a:r>
            <a:r>
              <a:rPr sz="1750" dirty="0">
                <a:latin typeface="Microsoft Sans Serif"/>
                <a:cs typeface="Microsoft Sans Serif"/>
              </a:rPr>
              <a:t>-</a:t>
            </a:r>
            <a:r>
              <a:rPr sz="1800" spc="-40" dirty="0">
                <a:latin typeface="Microsoft Sans Serif"/>
                <a:cs typeface="Microsoft Sans Serif"/>
              </a:rPr>
              <a:t>planning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opportunities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attorneys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might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overlook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600">
              <a:latin typeface="Microsoft Sans Serif"/>
              <a:cs typeface="Microsoft Sans Serif"/>
            </a:endParaRPr>
          </a:p>
          <a:p>
            <a:pPr marL="12700" marR="668655">
              <a:lnSpc>
                <a:spcPct val="82600"/>
              </a:lnSpc>
            </a:pPr>
            <a:r>
              <a:rPr sz="1800" i="1" spc="-100" dirty="0">
                <a:latin typeface="Arial"/>
                <a:cs typeface="Arial"/>
              </a:rPr>
              <a:t>Key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75" dirty="0">
                <a:latin typeface="Arial"/>
                <a:cs typeface="Arial"/>
              </a:rPr>
              <a:t>Idea</a:t>
            </a:r>
            <a:r>
              <a:rPr sz="1900" i="1" spc="-75" dirty="0">
                <a:latin typeface="Swis721 BT"/>
                <a:cs typeface="Swis721 BT"/>
              </a:rPr>
              <a:t>:</a:t>
            </a:r>
            <a:r>
              <a:rPr sz="1900" i="1" spc="-70" dirty="0">
                <a:latin typeface="Swis721 BT"/>
                <a:cs typeface="Swis721 BT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Attorneys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guide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legal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strategy</a:t>
            </a:r>
            <a:r>
              <a:rPr sz="1750" spc="-25" dirty="0">
                <a:latin typeface="Microsoft Sans Serif"/>
                <a:cs typeface="Microsoft Sans Serif"/>
              </a:rPr>
              <a:t>;</a:t>
            </a:r>
            <a:r>
              <a:rPr sz="1750" spc="-3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advisors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ensure </a:t>
            </a:r>
            <a:r>
              <a:rPr sz="1800" spc="-45" dirty="0">
                <a:latin typeface="Microsoft Sans Serif"/>
                <a:cs typeface="Microsoft Sans Serif"/>
              </a:rPr>
              <a:t>alignment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with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financial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realities</a:t>
            </a:r>
            <a:r>
              <a:rPr sz="1750" spc="-10" dirty="0">
                <a:latin typeface="Microsoft Sans Serif"/>
                <a:cs typeface="Microsoft Sans Serif"/>
              </a:rPr>
              <a:t>.</a:t>
            </a:r>
            <a:endParaRPr sz="175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0" y="0"/>
            <a:ext cx="2571749" cy="64293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45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1323516"/>
            <a:ext cx="8571230" cy="3514090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2250"/>
              </a:spcBef>
            </a:pPr>
            <a:r>
              <a:rPr sz="8800" spc="-10" dirty="0">
                <a:solidFill>
                  <a:srgbClr val="FFFFFF"/>
                </a:solidFill>
              </a:rPr>
              <a:t>Leveraging </a:t>
            </a:r>
            <a:r>
              <a:rPr sz="8800" spc="-60" dirty="0">
                <a:solidFill>
                  <a:srgbClr val="FFFFFF"/>
                </a:solidFill>
              </a:rPr>
              <a:t>Financial</a:t>
            </a:r>
            <a:r>
              <a:rPr sz="8800" spc="-730" dirty="0">
                <a:solidFill>
                  <a:srgbClr val="FFFFFF"/>
                </a:solidFill>
              </a:rPr>
              <a:t> </a:t>
            </a:r>
            <a:r>
              <a:rPr sz="8800" spc="130" dirty="0">
                <a:solidFill>
                  <a:srgbClr val="FFFFFF"/>
                </a:solidFill>
              </a:rPr>
              <a:t>Advisor </a:t>
            </a:r>
            <a:r>
              <a:rPr sz="8800" spc="-10" dirty="0">
                <a:solidFill>
                  <a:srgbClr val="FFFFFF"/>
                </a:solidFill>
              </a:rPr>
              <a:t>Expertise</a:t>
            </a:r>
            <a:endParaRPr sz="88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45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45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5130799" y="985860"/>
            <a:ext cx="4253865" cy="20256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58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45" dirty="0">
                <a:latin typeface="Microsoft Sans Serif"/>
                <a:cs typeface="Microsoft Sans Serif"/>
              </a:rPr>
              <a:t>Enhanced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Client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Outcomes</a:t>
            </a:r>
            <a:r>
              <a:rPr sz="1850" spc="-10" dirty="0">
                <a:latin typeface="Microsoft Sans Serif"/>
                <a:cs typeface="Microsoft Sans Serif"/>
              </a:rPr>
              <a:t>:</a:t>
            </a:r>
            <a:endParaRPr sz="1850">
              <a:latin typeface="Microsoft Sans Serif"/>
              <a:cs typeface="Microsoft Sans Serif"/>
            </a:endParaRPr>
          </a:p>
          <a:p>
            <a:pPr marL="626745" marR="191135" lvl="1" indent="-307340">
              <a:lnSpc>
                <a:spcPct val="79900"/>
              </a:lnSpc>
              <a:spcBef>
                <a:spcPts val="89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745" algn="l"/>
              </a:tabLst>
            </a:pPr>
            <a:r>
              <a:rPr sz="1800" spc="-45" dirty="0">
                <a:latin typeface="Microsoft Sans Serif"/>
                <a:cs typeface="Microsoft Sans Serif"/>
              </a:rPr>
              <a:t>More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holistic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plans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integrating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legal </a:t>
            </a:r>
            <a:r>
              <a:rPr sz="1800" spc="-50" dirty="0">
                <a:latin typeface="Microsoft Sans Serif"/>
                <a:cs typeface="Microsoft Sans Serif"/>
              </a:rPr>
              <a:t>and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financial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goals</a:t>
            </a:r>
            <a:endParaRPr sz="180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41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Risk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Mitigation</a:t>
            </a:r>
            <a:r>
              <a:rPr sz="1850" spc="-10" dirty="0">
                <a:latin typeface="Microsoft Sans Serif"/>
                <a:cs typeface="Microsoft Sans Serif"/>
              </a:rPr>
              <a:t>:</a:t>
            </a:r>
            <a:endParaRPr sz="1850">
              <a:latin typeface="Microsoft Sans Serif"/>
              <a:cs typeface="Microsoft Sans Serif"/>
            </a:endParaRPr>
          </a:p>
          <a:p>
            <a:pPr marL="626745" marR="5080" lvl="1" indent="-307340">
              <a:lnSpc>
                <a:spcPct val="81600"/>
              </a:lnSpc>
              <a:spcBef>
                <a:spcPts val="775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74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Identify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overlooked</a:t>
            </a:r>
            <a:r>
              <a:rPr sz="1800" spc="-55" dirty="0">
                <a:latin typeface="Microsoft Sans Serif"/>
                <a:cs typeface="Microsoft Sans Serif"/>
              </a:rPr>
              <a:t> issues </a:t>
            </a:r>
            <a:r>
              <a:rPr sz="1750" spc="-25" dirty="0">
                <a:latin typeface="Microsoft Sans Serif"/>
                <a:cs typeface="Microsoft Sans Serif"/>
              </a:rPr>
              <a:t>(</a:t>
            </a:r>
            <a:r>
              <a:rPr sz="1800" spc="-25" dirty="0">
                <a:latin typeface="Microsoft Sans Serif"/>
                <a:cs typeface="Microsoft Sans Serif"/>
              </a:rPr>
              <a:t>insurance </a:t>
            </a:r>
            <a:r>
              <a:rPr sz="1800" spc="-35" dirty="0">
                <a:latin typeface="Microsoft Sans Serif"/>
                <a:cs typeface="Microsoft Sans Serif"/>
              </a:rPr>
              <a:t>gaps</a:t>
            </a:r>
            <a:r>
              <a:rPr sz="1750" spc="-35" dirty="0">
                <a:latin typeface="Microsoft Sans Serif"/>
                <a:cs typeface="Microsoft Sans Serif"/>
              </a:rPr>
              <a:t>,</a:t>
            </a:r>
            <a:r>
              <a:rPr sz="1750" spc="-7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asset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titling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mistakes</a:t>
            </a:r>
            <a:r>
              <a:rPr sz="1750" spc="-10" dirty="0">
                <a:latin typeface="Microsoft Sans Serif"/>
                <a:cs typeface="Microsoft Sans Serif"/>
              </a:rPr>
              <a:t>, </a:t>
            </a:r>
            <a:r>
              <a:rPr sz="1800" spc="-20" dirty="0">
                <a:latin typeface="Microsoft Sans Serif"/>
                <a:cs typeface="Microsoft Sans Serif"/>
              </a:rPr>
              <a:t>beneficiary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issues</a:t>
            </a:r>
            <a:r>
              <a:rPr sz="1750" spc="-10" dirty="0">
                <a:latin typeface="Microsoft Sans Serif"/>
                <a:cs typeface="Microsoft Sans Serif"/>
              </a:rPr>
              <a:t>)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0799" y="3041574"/>
            <a:ext cx="4214495" cy="10744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19405" marR="1786255" indent="-307340">
              <a:lnSpc>
                <a:spcPct val="78100"/>
              </a:lnSpc>
              <a:spcBef>
                <a:spcPts val="59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dirty="0">
                <a:latin typeface="Microsoft Sans Serif"/>
                <a:cs typeface="Microsoft Sans Serif"/>
              </a:rPr>
              <a:t>Additional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Document Recommendations</a:t>
            </a:r>
            <a:r>
              <a:rPr sz="1850" spc="-10" dirty="0">
                <a:latin typeface="Microsoft Sans Serif"/>
                <a:cs typeface="Microsoft Sans Serif"/>
              </a:rPr>
              <a:t>:</a:t>
            </a:r>
            <a:endParaRPr sz="1850">
              <a:latin typeface="Microsoft Sans Serif"/>
              <a:cs typeface="Microsoft Sans Serif"/>
            </a:endParaRPr>
          </a:p>
          <a:p>
            <a:pPr marL="626745" marR="5080" lvl="1" indent="-307340">
              <a:lnSpc>
                <a:spcPct val="79900"/>
              </a:lnSpc>
              <a:spcBef>
                <a:spcPts val="89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745" algn="l"/>
              </a:tabLst>
            </a:pPr>
            <a:r>
              <a:rPr sz="1800" spc="-65" dirty="0">
                <a:latin typeface="Microsoft Sans Serif"/>
                <a:cs typeface="Microsoft Sans Serif"/>
              </a:rPr>
              <a:t>Financial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advisors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can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pinpoint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when </a:t>
            </a:r>
            <a:r>
              <a:rPr sz="1800" spc="-25" dirty="0">
                <a:latin typeface="Microsoft Sans Serif"/>
                <a:cs typeface="Microsoft Sans Serif"/>
              </a:rPr>
              <a:t>clients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need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extra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legal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instruments</a:t>
            </a:r>
            <a:r>
              <a:rPr sz="1750" spc="-10" dirty="0">
                <a:latin typeface="Microsoft Sans Serif"/>
                <a:cs typeface="Microsoft Sans Serif"/>
              </a:rPr>
              <a:t>: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4864" y="4100087"/>
            <a:ext cx="2941320" cy="12255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4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65" dirty="0">
                <a:latin typeface="Microsoft Sans Serif"/>
                <a:cs typeface="Microsoft Sans Serif"/>
              </a:rPr>
              <a:t>Retirement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trust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provisions</a:t>
            </a:r>
            <a:endParaRPr sz="180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50" dirty="0">
                <a:latin typeface="Microsoft Sans Serif"/>
                <a:cs typeface="Microsoft Sans Serif"/>
              </a:rPr>
              <a:t>Insurance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trusts</a:t>
            </a:r>
            <a:endParaRPr sz="1800">
              <a:latin typeface="Microsoft Sans Serif"/>
              <a:cs typeface="Microsoft Sans Serif"/>
            </a:endParaRPr>
          </a:p>
          <a:p>
            <a:pPr marL="319405" marR="5080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40" dirty="0">
                <a:latin typeface="Microsoft Sans Serif"/>
                <a:cs typeface="Microsoft Sans Serif"/>
              </a:rPr>
              <a:t>Advanced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estate </a:t>
            </a:r>
            <a:r>
              <a:rPr sz="1800" dirty="0">
                <a:latin typeface="Microsoft Sans Serif"/>
                <a:cs typeface="Microsoft Sans Serif"/>
              </a:rPr>
              <a:t>or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gift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tax </a:t>
            </a:r>
            <a:r>
              <a:rPr sz="1800" spc="-10" dirty="0">
                <a:latin typeface="Microsoft Sans Serif"/>
                <a:cs typeface="Microsoft Sans Serif"/>
              </a:rPr>
              <a:t>strategies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335" y="2516730"/>
            <a:ext cx="3307715" cy="125730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5080" indent="622300">
              <a:lnSpc>
                <a:spcPts val="4350"/>
              </a:lnSpc>
              <a:spcBef>
                <a:spcPts val="1075"/>
              </a:spcBef>
            </a:pPr>
            <a:r>
              <a:rPr sz="4450" spc="-30" dirty="0">
                <a:latin typeface="Microsoft Sans Serif"/>
                <a:cs typeface="Microsoft Sans Serif"/>
              </a:rPr>
              <a:t>Benefits</a:t>
            </a:r>
            <a:r>
              <a:rPr sz="4450" spc="-225" dirty="0">
                <a:latin typeface="Microsoft Sans Serif"/>
                <a:cs typeface="Microsoft Sans Serif"/>
              </a:rPr>
              <a:t> </a:t>
            </a:r>
            <a:r>
              <a:rPr sz="4450" spc="95" dirty="0">
                <a:latin typeface="Microsoft Sans Serif"/>
                <a:cs typeface="Microsoft Sans Serif"/>
              </a:rPr>
              <a:t>of </a:t>
            </a:r>
            <a:r>
              <a:rPr sz="4450" spc="-45" dirty="0">
                <a:latin typeface="Microsoft Sans Serif"/>
                <a:cs typeface="Microsoft Sans Serif"/>
              </a:rPr>
              <a:t>Collaboration</a:t>
            </a:r>
            <a:endParaRPr sz="4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5104" y="780591"/>
            <a:ext cx="4443095" cy="1370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8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Effective</a:t>
            </a:r>
            <a:endParaRPr sz="8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45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55104" y="1849288"/>
            <a:ext cx="8674100" cy="353123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12700" marR="5080">
              <a:lnSpc>
                <a:spcPct val="80200"/>
              </a:lnSpc>
              <a:spcBef>
                <a:spcPts val="2240"/>
              </a:spcBef>
            </a:pPr>
            <a:r>
              <a:rPr sz="8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Advisor</a:t>
            </a:r>
            <a:r>
              <a:rPr sz="8850" spc="-10" dirty="0">
                <a:solidFill>
                  <a:srgbClr val="FFFFFF"/>
                </a:solidFill>
                <a:latin typeface="Futura XBlk BT"/>
                <a:cs typeface="Futura XBlk BT"/>
              </a:rPr>
              <a:t>-</a:t>
            </a:r>
            <a:r>
              <a:rPr sz="8800" spc="155" dirty="0">
                <a:solidFill>
                  <a:srgbClr val="FFFFFF"/>
                </a:solidFill>
                <a:latin typeface="Microsoft Sans Serif"/>
                <a:cs typeface="Microsoft Sans Serif"/>
              </a:rPr>
              <a:t>Attorney </a:t>
            </a:r>
            <a:r>
              <a:rPr sz="8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Collaboration </a:t>
            </a:r>
            <a:r>
              <a:rPr sz="8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Model</a:t>
            </a:r>
            <a:endParaRPr sz="8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45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30" dirty="0"/>
              <a:t>How</a:t>
            </a:r>
            <a:r>
              <a:rPr spc="-290" dirty="0"/>
              <a:t> </a:t>
            </a:r>
            <a:r>
              <a:rPr spc="150" dirty="0"/>
              <a:t>it</a:t>
            </a:r>
            <a:r>
              <a:rPr spc="-285" dirty="0"/>
              <a:t> </a:t>
            </a:r>
            <a:r>
              <a:rPr spc="-60" dirty="0"/>
              <a:t>Works</a:t>
            </a:r>
            <a:r>
              <a:rPr spc="-285" dirty="0"/>
              <a:t> </a:t>
            </a:r>
            <a:r>
              <a:rPr dirty="0"/>
              <a:t>in</a:t>
            </a:r>
            <a:r>
              <a:rPr spc="-290" dirty="0"/>
              <a:t> </a:t>
            </a:r>
            <a:r>
              <a:rPr spc="-10" dirty="0"/>
              <a:t>Practice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104" y="1686255"/>
            <a:ext cx="7883525" cy="33159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595"/>
              </a:spcBef>
              <a:buClr>
                <a:srgbClr val="333333"/>
              </a:buClr>
              <a:buSzPct val="97222"/>
              <a:buAutoNum type="arabicPeriod"/>
              <a:tabLst>
                <a:tab pos="319405" algn="l"/>
              </a:tabLst>
            </a:pPr>
            <a:r>
              <a:rPr sz="1800" dirty="0">
                <a:latin typeface="Microsoft Sans Serif"/>
                <a:cs typeface="Microsoft Sans Serif"/>
              </a:rPr>
              <a:t>Joint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Discovery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Meetings</a:t>
            </a:r>
            <a:endParaRPr sz="1800">
              <a:latin typeface="Microsoft Sans Serif"/>
              <a:cs typeface="Microsoft Sans Serif"/>
            </a:endParaRPr>
          </a:p>
          <a:p>
            <a:pPr marL="626110" lvl="1" indent="-306705">
              <a:lnSpc>
                <a:spcPct val="100000"/>
              </a:lnSpc>
              <a:spcBef>
                <a:spcPts val="465"/>
              </a:spcBef>
              <a:buClr>
                <a:srgbClr val="333333"/>
              </a:buClr>
              <a:buSzPct val="97222"/>
              <a:buAutoNum type="arabicPeriod"/>
              <a:tabLst>
                <a:tab pos="626110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Attorneys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gather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legal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facts</a:t>
            </a:r>
            <a:r>
              <a:rPr sz="1750" spc="-10" dirty="0">
                <a:latin typeface="Microsoft Sans Serif"/>
                <a:cs typeface="Microsoft Sans Serif"/>
              </a:rPr>
              <a:t>;</a:t>
            </a:r>
            <a:r>
              <a:rPr sz="1750" spc="-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advisors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capture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financial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landscape</a:t>
            </a:r>
            <a:endParaRPr sz="1800">
              <a:latin typeface="Microsoft Sans Serif"/>
              <a:cs typeface="Microsoft Sans Serif"/>
            </a:endParaRPr>
          </a:p>
          <a:p>
            <a:pPr marL="318770" lvl="1" indent="-306070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AutoNum type="arabicPeriod"/>
              <a:tabLst>
                <a:tab pos="31877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Collaborative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Analysis</a:t>
            </a:r>
            <a:endParaRPr sz="1800">
              <a:latin typeface="Microsoft Sans Serif"/>
              <a:cs typeface="Microsoft Sans Serif"/>
            </a:endParaRPr>
          </a:p>
          <a:p>
            <a:pPr marL="626110" lvl="2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AutoNum type="arabicPeriod"/>
              <a:tabLst>
                <a:tab pos="62611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Jointly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review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case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details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ensure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nothing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missed</a:t>
            </a:r>
            <a:endParaRPr sz="1800">
              <a:latin typeface="Microsoft Sans Serif"/>
              <a:cs typeface="Microsoft Sans Serif"/>
            </a:endParaRPr>
          </a:p>
          <a:p>
            <a:pPr marL="625475" lvl="2" indent="-306070">
              <a:lnSpc>
                <a:spcPct val="100000"/>
              </a:lnSpc>
              <a:spcBef>
                <a:spcPts val="465"/>
              </a:spcBef>
              <a:buClr>
                <a:srgbClr val="333333"/>
              </a:buClr>
              <a:buSzPct val="97222"/>
              <a:buAutoNum type="arabicPeriod"/>
              <a:tabLst>
                <a:tab pos="625475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Advisors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flag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potential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financial</a:t>
            </a:r>
            <a:r>
              <a:rPr sz="1750" spc="-30" dirty="0">
                <a:latin typeface="Microsoft Sans Serif"/>
                <a:cs typeface="Microsoft Sans Serif"/>
              </a:rPr>
              <a:t>/</a:t>
            </a:r>
            <a:r>
              <a:rPr sz="1800" spc="-30" dirty="0">
                <a:latin typeface="Microsoft Sans Serif"/>
                <a:cs typeface="Microsoft Sans Serif"/>
              </a:rPr>
              <a:t>legal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intersections</a:t>
            </a:r>
            <a:endParaRPr sz="1800">
              <a:latin typeface="Microsoft Sans Serif"/>
              <a:cs typeface="Microsoft Sans Serif"/>
            </a:endParaRPr>
          </a:p>
          <a:p>
            <a:pPr marL="317500" lvl="2" indent="-304800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AutoNum type="arabicPeriod"/>
              <a:tabLst>
                <a:tab pos="317500" algn="l"/>
              </a:tabLst>
            </a:pPr>
            <a:r>
              <a:rPr sz="1800" dirty="0">
                <a:latin typeface="Microsoft Sans Serif"/>
                <a:cs typeface="Microsoft Sans Serif"/>
              </a:rPr>
              <a:t>Unified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Recommendations</a:t>
            </a:r>
            <a:endParaRPr sz="1800">
              <a:latin typeface="Microsoft Sans Serif"/>
              <a:cs typeface="Microsoft Sans Serif"/>
            </a:endParaRPr>
          </a:p>
          <a:p>
            <a:pPr marL="626110" lvl="3" indent="-306705">
              <a:lnSpc>
                <a:spcPct val="100000"/>
              </a:lnSpc>
              <a:spcBef>
                <a:spcPts val="465"/>
              </a:spcBef>
              <a:buClr>
                <a:srgbClr val="333333"/>
              </a:buClr>
              <a:buSzPct val="97222"/>
              <a:buAutoNum type="arabicPeriod"/>
              <a:tabLst>
                <a:tab pos="626110" algn="l"/>
              </a:tabLst>
            </a:pPr>
            <a:r>
              <a:rPr sz="1800" spc="-50" dirty="0">
                <a:latin typeface="Microsoft Sans Serif"/>
                <a:cs typeface="Microsoft Sans Serif"/>
              </a:rPr>
              <a:t>Coordinate </a:t>
            </a:r>
            <a:r>
              <a:rPr sz="1800" spc="-25" dirty="0">
                <a:latin typeface="Microsoft Sans Serif"/>
                <a:cs typeface="Microsoft Sans Serif"/>
              </a:rPr>
              <a:t>advice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presented </a:t>
            </a:r>
            <a:r>
              <a:rPr sz="1800" spc="-80" dirty="0">
                <a:latin typeface="Microsoft Sans Serif"/>
                <a:cs typeface="Microsoft Sans Serif"/>
              </a:rPr>
              <a:t>as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seamless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team</a:t>
            </a:r>
            <a:endParaRPr sz="1800">
              <a:latin typeface="Microsoft Sans Serif"/>
              <a:cs typeface="Microsoft Sans Serif"/>
            </a:endParaRPr>
          </a:p>
          <a:p>
            <a:pPr marL="625475" lvl="3" indent="-306070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AutoNum type="arabicPeriod"/>
              <a:tabLst>
                <a:tab pos="625475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Attorney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maintains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lead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but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benefits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from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advisor</a:t>
            </a:r>
            <a:r>
              <a:rPr sz="1750" spc="-40" dirty="0">
                <a:latin typeface="Microsoft Sans Serif"/>
                <a:cs typeface="Microsoft Sans Serif"/>
              </a:rPr>
              <a:t>ʼ</a:t>
            </a:r>
            <a:r>
              <a:rPr sz="1800" spc="-40" dirty="0">
                <a:latin typeface="Microsoft Sans Serif"/>
                <a:cs typeface="Microsoft Sans Serif"/>
              </a:rPr>
              <a:t>s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input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750" dirty="0">
                <a:solidFill>
                  <a:srgbClr val="333333"/>
                </a:solidFill>
                <a:latin typeface="Microsoft Sans Serif"/>
                <a:cs typeface="Microsoft Sans Serif"/>
              </a:rPr>
              <a:t>4.</a:t>
            </a:r>
            <a:r>
              <a:rPr sz="1750" spc="20" dirty="0">
                <a:solidFill>
                  <a:srgbClr val="333333"/>
                </a:solidFill>
                <a:latin typeface="Microsoft Sans Serif"/>
                <a:cs typeface="Microsoft Sans Serif"/>
              </a:rPr>
              <a:t>  </a:t>
            </a:r>
            <a:r>
              <a:rPr sz="1800" spc="-10" dirty="0">
                <a:latin typeface="Microsoft Sans Serif"/>
                <a:cs typeface="Microsoft Sans Serif"/>
              </a:rPr>
              <a:t>Client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Presentation</a:t>
            </a:r>
            <a:endParaRPr sz="1800">
              <a:latin typeface="Microsoft Sans Serif"/>
              <a:cs typeface="Microsoft Sans Serif"/>
            </a:endParaRPr>
          </a:p>
          <a:p>
            <a:pPr marL="319405">
              <a:lnSpc>
                <a:spcPct val="100000"/>
              </a:lnSpc>
              <a:spcBef>
                <a:spcPts val="465"/>
              </a:spcBef>
              <a:tabLst>
                <a:tab pos="626110" algn="l"/>
              </a:tabLst>
            </a:pPr>
            <a:r>
              <a:rPr sz="1750"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1.</a:t>
            </a:r>
            <a:r>
              <a:rPr sz="1750" dirty="0">
                <a:solidFill>
                  <a:srgbClr val="333333"/>
                </a:solidFill>
                <a:latin typeface="Microsoft Sans Serif"/>
                <a:cs typeface="Microsoft Sans Serif"/>
              </a:rPr>
              <a:t>	</a:t>
            </a:r>
            <a:r>
              <a:rPr sz="1800" spc="-55" dirty="0">
                <a:latin typeface="Microsoft Sans Serif"/>
                <a:cs typeface="Microsoft Sans Serif"/>
              </a:rPr>
              <a:t>Deliver </a:t>
            </a:r>
            <a:r>
              <a:rPr sz="1800" spc="-50" dirty="0">
                <a:latin typeface="Microsoft Sans Serif"/>
                <a:cs typeface="Microsoft Sans Serif"/>
              </a:rPr>
              <a:t>comprehensive </a:t>
            </a:r>
            <a:r>
              <a:rPr sz="1800" spc="-25" dirty="0">
                <a:latin typeface="Microsoft Sans Serif"/>
                <a:cs typeface="Microsoft Sans Serif"/>
              </a:rPr>
              <a:t>strategy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that</a:t>
            </a:r>
            <a:r>
              <a:rPr sz="1800" spc="-50" dirty="0">
                <a:latin typeface="Microsoft Sans Serif"/>
                <a:cs typeface="Microsoft Sans Serif"/>
              </a:rPr>
              <a:t> addresses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legal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and </a:t>
            </a:r>
            <a:r>
              <a:rPr sz="1800" spc="-30" dirty="0">
                <a:latin typeface="Microsoft Sans Serif"/>
                <a:cs typeface="Microsoft Sans Serif"/>
              </a:rPr>
              <a:t>financial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planning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8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852762"/>
            <a:ext cx="8773160" cy="4384040"/>
          </a:xfrm>
          <a:prstGeom prst="rect">
            <a:avLst/>
          </a:prstGeom>
        </p:spPr>
        <p:txBody>
          <a:bodyPr vert="horz" wrap="square" lIns="0" tIns="360680" rIns="0" bIns="0" rtlCol="0">
            <a:spAutoFit/>
          </a:bodyPr>
          <a:lstStyle/>
          <a:p>
            <a:pPr marL="12700" marR="5080">
              <a:lnSpc>
                <a:spcPct val="79500"/>
              </a:lnSpc>
              <a:spcBef>
                <a:spcPts val="2840"/>
              </a:spcBef>
            </a:pPr>
            <a:r>
              <a:rPr sz="11000" spc="55" dirty="0">
                <a:solidFill>
                  <a:srgbClr val="FFFFFF"/>
                </a:solidFill>
              </a:rPr>
              <a:t>Making</a:t>
            </a:r>
            <a:r>
              <a:rPr sz="11000" spc="-1010" dirty="0">
                <a:solidFill>
                  <a:srgbClr val="FFFFFF"/>
                </a:solidFill>
              </a:rPr>
              <a:t> </a:t>
            </a:r>
            <a:r>
              <a:rPr sz="11000" spc="515" dirty="0">
                <a:solidFill>
                  <a:srgbClr val="FFFFFF"/>
                </a:solidFill>
              </a:rPr>
              <a:t>it </a:t>
            </a:r>
            <a:r>
              <a:rPr sz="11000" spc="-225" dirty="0">
                <a:solidFill>
                  <a:srgbClr val="FFFFFF"/>
                </a:solidFill>
              </a:rPr>
              <a:t>Happen</a:t>
            </a:r>
            <a:r>
              <a:rPr sz="11000" spc="-990" dirty="0">
                <a:solidFill>
                  <a:srgbClr val="FFFFFF"/>
                </a:solidFill>
              </a:rPr>
              <a:t> </a:t>
            </a:r>
            <a:r>
              <a:rPr sz="11100" spc="1525" dirty="0">
                <a:solidFill>
                  <a:srgbClr val="FFFFFF"/>
                </a:solidFill>
              </a:rPr>
              <a:t>–</a:t>
            </a:r>
            <a:r>
              <a:rPr sz="11100" spc="-1015" dirty="0">
                <a:solidFill>
                  <a:srgbClr val="FFFFFF"/>
                </a:solidFill>
              </a:rPr>
              <a:t> </a:t>
            </a:r>
            <a:r>
              <a:rPr sz="11000" spc="-20" dirty="0">
                <a:solidFill>
                  <a:srgbClr val="FFFFFF"/>
                </a:solidFill>
              </a:rPr>
              <a:t>Next </a:t>
            </a:r>
            <a:r>
              <a:rPr sz="11000" spc="-10" dirty="0">
                <a:solidFill>
                  <a:srgbClr val="FFFFFF"/>
                </a:solidFill>
              </a:rPr>
              <a:t>Steps</a:t>
            </a:r>
            <a:endParaRPr sz="11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145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86070" cy="3493135"/>
          </a:xfrm>
          <a:custGeom>
            <a:avLst/>
            <a:gdLst/>
            <a:ahLst/>
            <a:cxnLst/>
            <a:rect l="l" t="t" r="r" b="b"/>
            <a:pathLst>
              <a:path w="5386070" h="3493135">
                <a:moveTo>
                  <a:pt x="5385815" y="3493007"/>
                </a:moveTo>
                <a:lnTo>
                  <a:pt x="0" y="3493007"/>
                </a:lnTo>
                <a:lnTo>
                  <a:pt x="0" y="0"/>
                </a:lnTo>
                <a:lnTo>
                  <a:pt x="5385815" y="0"/>
                </a:lnTo>
                <a:lnTo>
                  <a:pt x="5385815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2961112"/>
                </a:lnTo>
                <a:lnTo>
                  <a:pt x="197075" y="3005622"/>
                </a:lnTo>
                <a:lnTo>
                  <a:pt x="216355" y="3046443"/>
                </a:lnTo>
                <a:lnTo>
                  <a:pt x="246690" y="3079877"/>
                </a:lnTo>
                <a:lnTo>
                  <a:pt x="285296" y="3102985"/>
                </a:lnTo>
                <a:lnTo>
                  <a:pt x="328934" y="3113944"/>
                </a:lnTo>
                <a:lnTo>
                  <a:pt x="344062" y="3114674"/>
                </a:lnTo>
                <a:lnTo>
                  <a:pt x="5385815" y="3114674"/>
                </a:lnTo>
                <a:lnTo>
                  <a:pt x="5385815" y="3493007"/>
                </a:lnTo>
                <a:close/>
              </a:path>
              <a:path w="5386070" h="3493135">
                <a:moveTo>
                  <a:pt x="5385815" y="3114674"/>
                </a:moveTo>
                <a:lnTo>
                  <a:pt x="4894687" y="3114674"/>
                </a:lnTo>
                <a:lnTo>
                  <a:pt x="4909814" y="3113944"/>
                </a:lnTo>
                <a:lnTo>
                  <a:pt x="4924651" y="3111752"/>
                </a:lnTo>
                <a:lnTo>
                  <a:pt x="4967149" y="3096521"/>
                </a:lnTo>
                <a:lnTo>
                  <a:pt x="5003272" y="3069697"/>
                </a:lnTo>
                <a:lnTo>
                  <a:pt x="5030096" y="3033574"/>
                </a:lnTo>
                <a:lnTo>
                  <a:pt x="5045327" y="2991076"/>
                </a:lnTo>
                <a:lnTo>
                  <a:pt x="5048249" y="2961112"/>
                </a:lnTo>
                <a:lnTo>
                  <a:pt x="5048249" y="344062"/>
                </a:lnTo>
                <a:lnTo>
                  <a:pt x="5041673" y="299551"/>
                </a:lnTo>
                <a:lnTo>
                  <a:pt x="5022393" y="258731"/>
                </a:lnTo>
                <a:lnTo>
                  <a:pt x="4992059" y="225297"/>
                </a:lnTo>
                <a:lnTo>
                  <a:pt x="4953453" y="202189"/>
                </a:lnTo>
                <a:lnTo>
                  <a:pt x="4909814" y="191230"/>
                </a:lnTo>
                <a:lnTo>
                  <a:pt x="4894687" y="190499"/>
                </a:lnTo>
                <a:lnTo>
                  <a:pt x="5385815" y="190499"/>
                </a:lnTo>
                <a:lnTo>
                  <a:pt x="5385815" y="3114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041" y="678405"/>
            <a:ext cx="4259580" cy="180975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 marR="5080" algn="ctr">
              <a:lnSpc>
                <a:spcPct val="80600"/>
              </a:lnSpc>
              <a:spcBef>
                <a:spcPts val="1145"/>
              </a:spcBef>
            </a:pPr>
            <a:r>
              <a:rPr sz="4450" dirty="0"/>
              <a:t>Action</a:t>
            </a:r>
            <a:r>
              <a:rPr sz="4450" spc="-200" dirty="0"/>
              <a:t> </a:t>
            </a:r>
            <a:r>
              <a:rPr sz="4450" spc="-60" dirty="0"/>
              <a:t>Items</a:t>
            </a:r>
            <a:r>
              <a:rPr sz="4450" spc="-195" dirty="0"/>
              <a:t> </a:t>
            </a:r>
            <a:r>
              <a:rPr sz="4450" spc="65" dirty="0"/>
              <a:t>for </a:t>
            </a:r>
            <a:r>
              <a:rPr sz="4450" spc="-60" dirty="0"/>
              <a:t>Attorney</a:t>
            </a:r>
            <a:r>
              <a:rPr sz="4550" spc="-60" dirty="0">
                <a:latin typeface="Swis721 LtEx BT"/>
                <a:cs typeface="Swis721 LtEx BT"/>
              </a:rPr>
              <a:t>-</a:t>
            </a:r>
            <a:r>
              <a:rPr sz="4450" spc="-10" dirty="0"/>
              <a:t>Advisor Partnerships</a:t>
            </a:r>
            <a:endParaRPr sz="4450">
              <a:latin typeface="Swis721 LtEx BT"/>
              <a:cs typeface="Swis721 LtEx B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40807" y="0"/>
            <a:ext cx="5346700" cy="3493135"/>
          </a:xfrm>
          <a:custGeom>
            <a:avLst/>
            <a:gdLst/>
            <a:ahLst/>
            <a:cxnLst/>
            <a:rect l="l" t="t" r="r" b="b"/>
            <a:pathLst>
              <a:path w="5346700" h="3493135">
                <a:moveTo>
                  <a:pt x="5346191" y="3493007"/>
                </a:moveTo>
                <a:lnTo>
                  <a:pt x="0" y="3493007"/>
                </a:lnTo>
                <a:lnTo>
                  <a:pt x="0" y="0"/>
                </a:lnTo>
                <a:lnTo>
                  <a:pt x="5346191" y="0"/>
                </a:lnTo>
                <a:lnTo>
                  <a:pt x="5346191" y="190499"/>
                </a:lnTo>
                <a:lnTo>
                  <a:pt x="451504" y="190499"/>
                </a:lnTo>
                <a:lnTo>
                  <a:pt x="436376" y="191230"/>
                </a:lnTo>
                <a:lnTo>
                  <a:pt x="392738" y="202189"/>
                </a:lnTo>
                <a:lnTo>
                  <a:pt x="354132" y="225297"/>
                </a:lnTo>
                <a:lnTo>
                  <a:pt x="323797" y="258731"/>
                </a:lnTo>
                <a:lnTo>
                  <a:pt x="304517" y="299551"/>
                </a:lnTo>
                <a:lnTo>
                  <a:pt x="297941" y="344062"/>
                </a:lnTo>
                <a:lnTo>
                  <a:pt x="297941" y="2961112"/>
                </a:lnTo>
                <a:lnTo>
                  <a:pt x="304517" y="3005622"/>
                </a:lnTo>
                <a:lnTo>
                  <a:pt x="323797" y="3046443"/>
                </a:lnTo>
                <a:lnTo>
                  <a:pt x="354132" y="3079877"/>
                </a:lnTo>
                <a:lnTo>
                  <a:pt x="392738" y="3102985"/>
                </a:lnTo>
                <a:lnTo>
                  <a:pt x="436376" y="3113944"/>
                </a:lnTo>
                <a:lnTo>
                  <a:pt x="451504" y="3114674"/>
                </a:lnTo>
                <a:lnTo>
                  <a:pt x="5346191" y="3114674"/>
                </a:lnTo>
                <a:lnTo>
                  <a:pt x="5346191" y="3493007"/>
                </a:lnTo>
                <a:close/>
              </a:path>
              <a:path w="5346700" h="3493135">
                <a:moveTo>
                  <a:pt x="5346191" y="3114674"/>
                </a:moveTo>
                <a:lnTo>
                  <a:pt x="5002129" y="3114674"/>
                </a:lnTo>
                <a:lnTo>
                  <a:pt x="5017256" y="3113944"/>
                </a:lnTo>
                <a:lnTo>
                  <a:pt x="5032093" y="3111752"/>
                </a:lnTo>
                <a:lnTo>
                  <a:pt x="5074591" y="3096521"/>
                </a:lnTo>
                <a:lnTo>
                  <a:pt x="5110714" y="3069697"/>
                </a:lnTo>
                <a:lnTo>
                  <a:pt x="5137537" y="3033574"/>
                </a:lnTo>
                <a:lnTo>
                  <a:pt x="5152769" y="2991076"/>
                </a:lnTo>
                <a:lnTo>
                  <a:pt x="5155691" y="2961112"/>
                </a:lnTo>
                <a:lnTo>
                  <a:pt x="5155691" y="344062"/>
                </a:lnTo>
                <a:lnTo>
                  <a:pt x="5149115" y="299551"/>
                </a:lnTo>
                <a:lnTo>
                  <a:pt x="5129835" y="258731"/>
                </a:lnTo>
                <a:lnTo>
                  <a:pt x="5099500" y="225297"/>
                </a:lnTo>
                <a:lnTo>
                  <a:pt x="5060894" y="202189"/>
                </a:lnTo>
                <a:lnTo>
                  <a:pt x="5017256" y="191230"/>
                </a:lnTo>
                <a:lnTo>
                  <a:pt x="5002129" y="190499"/>
                </a:lnTo>
                <a:lnTo>
                  <a:pt x="5346191" y="190499"/>
                </a:lnTo>
                <a:lnTo>
                  <a:pt x="5346191" y="3114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82480" y="604413"/>
            <a:ext cx="4297045" cy="20066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4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Identify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reputable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local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financial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advisors</a:t>
            </a:r>
            <a:endParaRPr sz="1800">
              <a:latin typeface="Microsoft Sans Serif"/>
              <a:cs typeface="Microsoft Sans Serif"/>
            </a:endParaRPr>
          </a:p>
          <a:p>
            <a:pPr marL="319405" marR="234950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Schedule</a:t>
            </a:r>
            <a:r>
              <a:rPr sz="1800" spc="-45" dirty="0">
                <a:latin typeface="Microsoft Sans Serif"/>
                <a:cs typeface="Microsoft Sans Serif"/>
              </a:rPr>
              <a:t> meetings </a:t>
            </a:r>
            <a:r>
              <a:rPr sz="1800" dirty="0">
                <a:latin typeface="Microsoft Sans Serif"/>
                <a:cs typeface="Microsoft Sans Serif"/>
              </a:rPr>
              <a:t>to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explore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mutual </a:t>
            </a:r>
            <a:r>
              <a:rPr sz="1800" spc="-35" dirty="0">
                <a:latin typeface="Microsoft Sans Serif"/>
                <a:cs typeface="Microsoft Sans Serif"/>
              </a:rPr>
              <a:t>interests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and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collaborative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possibilities</a:t>
            </a:r>
            <a:endParaRPr sz="1800">
              <a:latin typeface="Microsoft Sans Serif"/>
              <a:cs typeface="Microsoft Sans Serif"/>
            </a:endParaRPr>
          </a:p>
          <a:p>
            <a:pPr marL="319405" marR="491490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Host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joint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workshops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webinars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to </a:t>
            </a:r>
            <a:r>
              <a:rPr sz="1800" spc="-45" dirty="0">
                <a:latin typeface="Microsoft Sans Serif"/>
                <a:cs typeface="Microsoft Sans Serif"/>
              </a:rPr>
              <a:t>showcase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combined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expertise</a:t>
            </a:r>
            <a:endParaRPr sz="1800">
              <a:latin typeface="Microsoft Sans Serif"/>
              <a:cs typeface="Microsoft Sans Serif"/>
            </a:endParaRPr>
          </a:p>
          <a:p>
            <a:pPr marL="319405" marR="324485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65" dirty="0">
                <a:latin typeface="Microsoft Sans Serif"/>
                <a:cs typeface="Microsoft Sans Serif"/>
              </a:rPr>
              <a:t>Develop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standardized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communication </a:t>
            </a:r>
            <a:r>
              <a:rPr sz="1800" spc="-40" dirty="0">
                <a:latin typeface="Microsoft Sans Serif"/>
                <a:cs typeface="Microsoft Sans Serif"/>
              </a:rPr>
              <a:t>processes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seamless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referrals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060192"/>
            <a:ext cx="5386070" cy="3369310"/>
          </a:xfrm>
          <a:custGeom>
            <a:avLst/>
            <a:gdLst/>
            <a:ahLst/>
            <a:cxnLst/>
            <a:rect l="l" t="t" r="r" b="b"/>
            <a:pathLst>
              <a:path w="5386070" h="3369310">
                <a:moveTo>
                  <a:pt x="5385815" y="3369182"/>
                </a:moveTo>
                <a:lnTo>
                  <a:pt x="0" y="3369182"/>
                </a:lnTo>
                <a:lnTo>
                  <a:pt x="0" y="0"/>
                </a:lnTo>
                <a:lnTo>
                  <a:pt x="5385815" y="0"/>
                </a:lnTo>
                <a:lnTo>
                  <a:pt x="5385815" y="254507"/>
                </a:lnTo>
                <a:lnTo>
                  <a:pt x="344062" y="254507"/>
                </a:lnTo>
                <a:lnTo>
                  <a:pt x="328934" y="255238"/>
                </a:lnTo>
                <a:lnTo>
                  <a:pt x="285296" y="266197"/>
                </a:lnTo>
                <a:lnTo>
                  <a:pt x="246690" y="289305"/>
                </a:lnTo>
                <a:lnTo>
                  <a:pt x="216355" y="322739"/>
                </a:lnTo>
                <a:lnTo>
                  <a:pt x="197075" y="363559"/>
                </a:lnTo>
                <a:lnTo>
                  <a:pt x="190499" y="408070"/>
                </a:lnTo>
                <a:lnTo>
                  <a:pt x="190499" y="3025120"/>
                </a:lnTo>
                <a:lnTo>
                  <a:pt x="197075" y="3069630"/>
                </a:lnTo>
                <a:lnTo>
                  <a:pt x="216355" y="3110450"/>
                </a:lnTo>
                <a:lnTo>
                  <a:pt x="246690" y="3143885"/>
                </a:lnTo>
                <a:lnTo>
                  <a:pt x="285297" y="3166993"/>
                </a:lnTo>
                <a:lnTo>
                  <a:pt x="328935" y="3177952"/>
                </a:lnTo>
                <a:lnTo>
                  <a:pt x="344062" y="3178682"/>
                </a:lnTo>
                <a:lnTo>
                  <a:pt x="5385815" y="3178682"/>
                </a:lnTo>
                <a:lnTo>
                  <a:pt x="5385815" y="3369182"/>
                </a:lnTo>
                <a:close/>
              </a:path>
              <a:path w="5386070" h="3369310">
                <a:moveTo>
                  <a:pt x="5385815" y="3178682"/>
                </a:moveTo>
                <a:lnTo>
                  <a:pt x="4894687" y="3178682"/>
                </a:lnTo>
                <a:lnTo>
                  <a:pt x="4909814" y="3177952"/>
                </a:lnTo>
                <a:lnTo>
                  <a:pt x="4924651" y="3175760"/>
                </a:lnTo>
                <a:lnTo>
                  <a:pt x="4967149" y="3160529"/>
                </a:lnTo>
                <a:lnTo>
                  <a:pt x="5003272" y="3133705"/>
                </a:lnTo>
                <a:lnTo>
                  <a:pt x="5030095" y="3097582"/>
                </a:lnTo>
                <a:lnTo>
                  <a:pt x="5045327" y="3055084"/>
                </a:lnTo>
                <a:lnTo>
                  <a:pt x="5048249" y="3025120"/>
                </a:lnTo>
                <a:lnTo>
                  <a:pt x="5048249" y="408070"/>
                </a:lnTo>
                <a:lnTo>
                  <a:pt x="5041673" y="363559"/>
                </a:lnTo>
                <a:lnTo>
                  <a:pt x="5022393" y="322739"/>
                </a:lnTo>
                <a:lnTo>
                  <a:pt x="4992059" y="289305"/>
                </a:lnTo>
                <a:lnTo>
                  <a:pt x="4953453" y="266197"/>
                </a:lnTo>
                <a:lnTo>
                  <a:pt x="4909814" y="255238"/>
                </a:lnTo>
                <a:lnTo>
                  <a:pt x="4894687" y="254507"/>
                </a:lnTo>
                <a:lnTo>
                  <a:pt x="5385815" y="254507"/>
                </a:lnTo>
                <a:lnTo>
                  <a:pt x="5385815" y="3178682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975" y="3606591"/>
            <a:ext cx="4157345" cy="224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90"/>
              </a:lnSpc>
              <a:spcBef>
                <a:spcPts val="100"/>
              </a:spcBef>
            </a:pPr>
            <a:r>
              <a:rPr sz="2900" i="1" spc="-145" dirty="0">
                <a:latin typeface="Arial"/>
                <a:cs typeface="Arial"/>
              </a:rPr>
              <a:t>Immediate</a:t>
            </a:r>
            <a:r>
              <a:rPr sz="2900" i="1" spc="-55" dirty="0">
                <a:latin typeface="Arial"/>
                <a:cs typeface="Arial"/>
              </a:rPr>
              <a:t> </a:t>
            </a:r>
            <a:r>
              <a:rPr sz="2900" i="1" spc="-20" dirty="0">
                <a:latin typeface="Arial"/>
                <a:cs typeface="Arial"/>
              </a:rPr>
              <a:t>Goal</a:t>
            </a:r>
            <a:r>
              <a:rPr sz="3000" i="1" spc="-20" dirty="0">
                <a:latin typeface="Swis721 BT"/>
                <a:cs typeface="Swis721 BT"/>
              </a:rPr>
              <a:t>:</a:t>
            </a:r>
            <a:endParaRPr sz="3000">
              <a:latin typeface="Swis721 BT"/>
              <a:cs typeface="Swis721 BT"/>
            </a:endParaRPr>
          </a:p>
          <a:p>
            <a:pPr marL="12700" marR="5080">
              <a:lnSpc>
                <a:spcPts val="2770"/>
              </a:lnSpc>
              <a:spcBef>
                <a:spcPts val="270"/>
              </a:spcBef>
            </a:pPr>
            <a:r>
              <a:rPr sz="2800" spc="-80" dirty="0">
                <a:latin typeface="Microsoft Sans Serif"/>
                <a:cs typeface="Microsoft Sans Serif"/>
              </a:rPr>
              <a:t>Commit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contacting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at </a:t>
            </a:r>
            <a:r>
              <a:rPr sz="2800" spc="-50" dirty="0">
                <a:latin typeface="Microsoft Sans Serif"/>
                <a:cs typeface="Microsoft Sans Serif"/>
              </a:rPr>
              <a:t>least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one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potential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financial </a:t>
            </a:r>
            <a:r>
              <a:rPr sz="2800" spc="-30" dirty="0">
                <a:latin typeface="Microsoft Sans Serif"/>
                <a:cs typeface="Microsoft Sans Serif"/>
              </a:rPr>
              <a:t>advisor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within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30</a:t>
            </a:r>
            <a:r>
              <a:rPr sz="2750" spc="-7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days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to </a:t>
            </a:r>
            <a:r>
              <a:rPr sz="2800" spc="-40" dirty="0">
                <a:latin typeface="Microsoft Sans Serif"/>
                <a:cs typeface="Microsoft Sans Serif"/>
              </a:rPr>
              <a:t>discuss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collaborative opportunities</a:t>
            </a:r>
            <a:r>
              <a:rPr sz="2750" spc="-10" dirty="0">
                <a:latin typeface="Microsoft Sans Serif"/>
                <a:cs typeface="Microsoft Sans Serif"/>
              </a:rPr>
              <a:t>.</a:t>
            </a:r>
            <a:endParaRPr sz="275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40807" y="3060192"/>
            <a:ext cx="5346700" cy="3369310"/>
            <a:chOff x="4940807" y="3060192"/>
            <a:chExt cx="5346700" cy="3369310"/>
          </a:xfrm>
        </p:grpSpPr>
        <p:sp>
          <p:nvSpPr>
            <p:cNvPr id="9" name="object 9"/>
            <p:cNvSpPr/>
            <p:nvPr/>
          </p:nvSpPr>
          <p:spPr>
            <a:xfrm>
              <a:off x="4940807" y="3060192"/>
              <a:ext cx="5346700" cy="3369310"/>
            </a:xfrm>
            <a:custGeom>
              <a:avLst/>
              <a:gdLst/>
              <a:ahLst/>
              <a:cxnLst/>
              <a:rect l="l" t="t" r="r" b="b"/>
              <a:pathLst>
                <a:path w="5346700" h="3369310">
                  <a:moveTo>
                    <a:pt x="5346191" y="3369182"/>
                  </a:moveTo>
                  <a:lnTo>
                    <a:pt x="0" y="3369182"/>
                  </a:lnTo>
                  <a:lnTo>
                    <a:pt x="0" y="0"/>
                  </a:lnTo>
                  <a:lnTo>
                    <a:pt x="5346191" y="0"/>
                  </a:lnTo>
                  <a:lnTo>
                    <a:pt x="5346191" y="254507"/>
                  </a:lnTo>
                  <a:lnTo>
                    <a:pt x="451504" y="254507"/>
                  </a:lnTo>
                  <a:lnTo>
                    <a:pt x="436376" y="255238"/>
                  </a:lnTo>
                  <a:lnTo>
                    <a:pt x="392738" y="266197"/>
                  </a:lnTo>
                  <a:lnTo>
                    <a:pt x="354132" y="289305"/>
                  </a:lnTo>
                  <a:lnTo>
                    <a:pt x="323797" y="322739"/>
                  </a:lnTo>
                  <a:lnTo>
                    <a:pt x="304517" y="363559"/>
                  </a:lnTo>
                  <a:lnTo>
                    <a:pt x="297941" y="408070"/>
                  </a:lnTo>
                  <a:lnTo>
                    <a:pt x="297941" y="3025120"/>
                  </a:lnTo>
                  <a:lnTo>
                    <a:pt x="304517" y="3069630"/>
                  </a:lnTo>
                  <a:lnTo>
                    <a:pt x="323797" y="3110450"/>
                  </a:lnTo>
                  <a:lnTo>
                    <a:pt x="354132" y="3143885"/>
                  </a:lnTo>
                  <a:lnTo>
                    <a:pt x="392739" y="3166993"/>
                  </a:lnTo>
                  <a:lnTo>
                    <a:pt x="436377" y="3177952"/>
                  </a:lnTo>
                  <a:lnTo>
                    <a:pt x="451504" y="3178682"/>
                  </a:lnTo>
                  <a:lnTo>
                    <a:pt x="5346191" y="3178682"/>
                  </a:lnTo>
                  <a:lnTo>
                    <a:pt x="5346191" y="3369182"/>
                  </a:lnTo>
                  <a:close/>
                </a:path>
                <a:path w="5346700" h="3369310">
                  <a:moveTo>
                    <a:pt x="5346191" y="3178682"/>
                  </a:moveTo>
                  <a:lnTo>
                    <a:pt x="5002129" y="3178682"/>
                  </a:lnTo>
                  <a:lnTo>
                    <a:pt x="5017256" y="3177952"/>
                  </a:lnTo>
                  <a:lnTo>
                    <a:pt x="5032093" y="3175760"/>
                  </a:lnTo>
                  <a:lnTo>
                    <a:pt x="5074591" y="3160529"/>
                  </a:lnTo>
                  <a:lnTo>
                    <a:pt x="5110714" y="3133705"/>
                  </a:lnTo>
                  <a:lnTo>
                    <a:pt x="5137537" y="3097582"/>
                  </a:lnTo>
                  <a:lnTo>
                    <a:pt x="5152769" y="3055084"/>
                  </a:lnTo>
                  <a:lnTo>
                    <a:pt x="5155691" y="3025120"/>
                  </a:lnTo>
                  <a:lnTo>
                    <a:pt x="5155691" y="408070"/>
                  </a:lnTo>
                  <a:lnTo>
                    <a:pt x="5149115" y="363559"/>
                  </a:lnTo>
                  <a:lnTo>
                    <a:pt x="5129835" y="322739"/>
                  </a:lnTo>
                  <a:lnTo>
                    <a:pt x="5099500" y="289305"/>
                  </a:lnTo>
                  <a:lnTo>
                    <a:pt x="5060894" y="266197"/>
                  </a:lnTo>
                  <a:lnTo>
                    <a:pt x="5017256" y="255238"/>
                  </a:lnTo>
                  <a:lnTo>
                    <a:pt x="5002129" y="254507"/>
                  </a:lnTo>
                  <a:lnTo>
                    <a:pt x="5346191" y="254507"/>
                  </a:lnTo>
                  <a:lnTo>
                    <a:pt x="5346191" y="3178682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9" y="3314699"/>
              <a:ext cx="4857749" cy="29241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1519512"/>
            <a:ext cx="5868670" cy="3050540"/>
          </a:xfrm>
          <a:prstGeom prst="rect">
            <a:avLst/>
          </a:prstGeom>
        </p:spPr>
        <p:txBody>
          <a:bodyPr vert="horz" wrap="square" lIns="0" tIns="340360" rIns="0" bIns="0" rtlCol="0">
            <a:spAutoFit/>
          </a:bodyPr>
          <a:lstStyle/>
          <a:p>
            <a:pPr marL="12700" marR="5080">
              <a:lnSpc>
                <a:spcPts val="10570"/>
              </a:lnSpc>
              <a:spcBef>
                <a:spcPts val="2680"/>
              </a:spcBef>
            </a:pPr>
            <a:r>
              <a:rPr sz="11000" spc="-1185" dirty="0">
                <a:solidFill>
                  <a:srgbClr val="FFFFFF"/>
                </a:solidFill>
              </a:rPr>
              <a:t>Y</a:t>
            </a:r>
            <a:r>
              <a:rPr sz="11000" spc="120" dirty="0">
                <a:solidFill>
                  <a:srgbClr val="FFFFFF"/>
                </a:solidFill>
              </a:rPr>
              <a:t>o</a:t>
            </a:r>
            <a:r>
              <a:rPr sz="11000" spc="125" dirty="0">
                <a:solidFill>
                  <a:srgbClr val="FFFFFF"/>
                </a:solidFill>
              </a:rPr>
              <a:t>u</a:t>
            </a:r>
            <a:r>
              <a:rPr sz="11000" spc="130" dirty="0">
                <a:solidFill>
                  <a:srgbClr val="FFFFFF"/>
                </a:solidFill>
              </a:rPr>
              <a:t>r</a:t>
            </a:r>
            <a:r>
              <a:rPr sz="11000" spc="-994" dirty="0">
                <a:solidFill>
                  <a:srgbClr val="FFFFFF"/>
                </a:solidFill>
              </a:rPr>
              <a:t> </a:t>
            </a:r>
            <a:r>
              <a:rPr sz="11000" spc="-140" dirty="0">
                <a:solidFill>
                  <a:srgbClr val="FFFFFF"/>
                </a:solidFill>
              </a:rPr>
              <a:t>New </a:t>
            </a:r>
            <a:r>
              <a:rPr sz="11000" spc="135" dirty="0">
                <a:solidFill>
                  <a:srgbClr val="FFFFFF"/>
                </a:solidFill>
              </a:rPr>
              <a:t>Mindset</a:t>
            </a:r>
            <a:endParaRPr sz="11000"/>
          </a:p>
        </p:txBody>
      </p:sp>
      <p:sp>
        <p:nvSpPr>
          <p:cNvPr id="3" name="object 3"/>
          <p:cNvSpPr txBox="1"/>
          <p:nvPr/>
        </p:nvSpPr>
        <p:spPr>
          <a:xfrm>
            <a:off x="5040535" y="5934626"/>
            <a:ext cx="2063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27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77055" cy="2865120"/>
          </a:xfrm>
          <a:custGeom>
            <a:avLst/>
            <a:gdLst/>
            <a:ahLst/>
            <a:cxnLst/>
            <a:rect l="l" t="t" r="r" b="b"/>
            <a:pathLst>
              <a:path w="4377055" h="2865120">
                <a:moveTo>
                  <a:pt x="4376927" y="2865119"/>
                </a:moveTo>
                <a:lnTo>
                  <a:pt x="0" y="2865119"/>
                </a:lnTo>
                <a:lnTo>
                  <a:pt x="0" y="0"/>
                </a:lnTo>
                <a:lnTo>
                  <a:pt x="4376927" y="0"/>
                </a:lnTo>
                <a:lnTo>
                  <a:pt x="4376927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2332462"/>
                </a:lnTo>
                <a:lnTo>
                  <a:pt x="197075" y="2376972"/>
                </a:lnTo>
                <a:lnTo>
                  <a:pt x="216355" y="2417793"/>
                </a:lnTo>
                <a:lnTo>
                  <a:pt x="246690" y="2451227"/>
                </a:lnTo>
                <a:lnTo>
                  <a:pt x="285296" y="2474335"/>
                </a:lnTo>
                <a:lnTo>
                  <a:pt x="328934" y="2485294"/>
                </a:lnTo>
                <a:lnTo>
                  <a:pt x="344062" y="2486024"/>
                </a:lnTo>
                <a:lnTo>
                  <a:pt x="4376927" y="2486024"/>
                </a:lnTo>
                <a:lnTo>
                  <a:pt x="4376927" y="2865119"/>
                </a:lnTo>
                <a:close/>
              </a:path>
              <a:path w="4377055" h="2865120">
                <a:moveTo>
                  <a:pt x="4376927" y="2486024"/>
                </a:moveTo>
                <a:lnTo>
                  <a:pt x="3885037" y="2486024"/>
                </a:lnTo>
                <a:lnTo>
                  <a:pt x="3900164" y="2485294"/>
                </a:lnTo>
                <a:lnTo>
                  <a:pt x="3915001" y="2483102"/>
                </a:lnTo>
                <a:lnTo>
                  <a:pt x="3957499" y="2467871"/>
                </a:lnTo>
                <a:lnTo>
                  <a:pt x="3993622" y="2441047"/>
                </a:lnTo>
                <a:lnTo>
                  <a:pt x="4020445" y="2404924"/>
                </a:lnTo>
                <a:lnTo>
                  <a:pt x="4035677" y="2362426"/>
                </a:lnTo>
                <a:lnTo>
                  <a:pt x="4038599" y="2332462"/>
                </a:lnTo>
                <a:lnTo>
                  <a:pt x="4038599" y="344062"/>
                </a:lnTo>
                <a:lnTo>
                  <a:pt x="4032024" y="299551"/>
                </a:lnTo>
                <a:lnTo>
                  <a:pt x="4012743" y="258731"/>
                </a:lnTo>
                <a:lnTo>
                  <a:pt x="3982408" y="225297"/>
                </a:lnTo>
                <a:lnTo>
                  <a:pt x="3943802" y="202189"/>
                </a:lnTo>
                <a:lnTo>
                  <a:pt x="3900164" y="191230"/>
                </a:lnTo>
                <a:lnTo>
                  <a:pt x="3885037" y="190499"/>
                </a:lnTo>
                <a:lnTo>
                  <a:pt x="4376927" y="190499"/>
                </a:lnTo>
                <a:lnTo>
                  <a:pt x="4376927" y="248602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357" y="334587"/>
            <a:ext cx="3241040" cy="190436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 algn="ctr">
              <a:lnSpc>
                <a:spcPct val="80100"/>
              </a:lnSpc>
              <a:spcBef>
                <a:spcPts val="960"/>
              </a:spcBef>
            </a:pPr>
            <a:r>
              <a:rPr sz="3650" spc="-175" dirty="0">
                <a:latin typeface="Bodoni"/>
                <a:cs typeface="Bodoni"/>
              </a:rPr>
              <a:t>“</a:t>
            </a:r>
            <a:r>
              <a:rPr sz="3550" spc="-175" dirty="0"/>
              <a:t>I</a:t>
            </a:r>
            <a:r>
              <a:rPr sz="3550" spc="-190" dirty="0"/>
              <a:t> </a:t>
            </a:r>
            <a:r>
              <a:rPr sz="3550" spc="-135" dirty="0"/>
              <a:t>am</a:t>
            </a:r>
            <a:r>
              <a:rPr sz="3550" spc="-190" dirty="0"/>
              <a:t> </a:t>
            </a:r>
            <a:r>
              <a:rPr sz="3550" spc="-165" dirty="0"/>
              <a:t>a</a:t>
            </a:r>
            <a:r>
              <a:rPr sz="3550" spc="-185" dirty="0"/>
              <a:t> </a:t>
            </a:r>
            <a:r>
              <a:rPr sz="3550" spc="-10" dirty="0"/>
              <a:t>Strategic </a:t>
            </a:r>
            <a:r>
              <a:rPr sz="3550" spc="-85" dirty="0"/>
              <a:t>Partner</a:t>
            </a:r>
            <a:r>
              <a:rPr sz="3650" spc="-85" dirty="0">
                <a:latin typeface="Bodoni"/>
                <a:cs typeface="Bodoni"/>
              </a:rPr>
              <a:t>,</a:t>
            </a:r>
            <a:r>
              <a:rPr sz="3650" spc="-575" dirty="0">
                <a:latin typeface="Bodoni"/>
                <a:cs typeface="Bodoni"/>
              </a:rPr>
              <a:t> </a:t>
            </a:r>
            <a:r>
              <a:rPr sz="3550" dirty="0"/>
              <a:t>not</a:t>
            </a:r>
            <a:r>
              <a:rPr sz="3550" spc="-135" dirty="0"/>
              <a:t> </a:t>
            </a:r>
            <a:r>
              <a:rPr sz="3550" spc="-50" dirty="0"/>
              <a:t>a </a:t>
            </a:r>
            <a:r>
              <a:rPr sz="3550" spc="-10" dirty="0"/>
              <a:t>Document Vendor</a:t>
            </a:r>
            <a:r>
              <a:rPr sz="3650" spc="-10" dirty="0">
                <a:latin typeface="Bodoni"/>
                <a:cs typeface="Bodoni"/>
              </a:rPr>
              <a:t>”</a:t>
            </a:r>
            <a:endParaRPr sz="3650">
              <a:latin typeface="Bodoni"/>
              <a:cs typeface="Bodon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1919" y="0"/>
            <a:ext cx="6355080" cy="2865120"/>
          </a:xfrm>
          <a:custGeom>
            <a:avLst/>
            <a:gdLst/>
            <a:ahLst/>
            <a:cxnLst/>
            <a:rect l="l" t="t" r="r" b="b"/>
            <a:pathLst>
              <a:path w="6355080" h="2865120">
                <a:moveTo>
                  <a:pt x="6355079" y="2865119"/>
                </a:moveTo>
                <a:lnTo>
                  <a:pt x="0" y="2865119"/>
                </a:lnTo>
                <a:lnTo>
                  <a:pt x="0" y="0"/>
                </a:lnTo>
                <a:lnTo>
                  <a:pt x="6355079" y="0"/>
                </a:lnTo>
                <a:lnTo>
                  <a:pt x="6355079" y="190499"/>
                </a:lnTo>
                <a:lnTo>
                  <a:pt x="450742" y="190499"/>
                </a:lnTo>
                <a:lnTo>
                  <a:pt x="435614" y="191230"/>
                </a:lnTo>
                <a:lnTo>
                  <a:pt x="391976" y="202189"/>
                </a:lnTo>
                <a:lnTo>
                  <a:pt x="353370" y="225297"/>
                </a:lnTo>
                <a:lnTo>
                  <a:pt x="323035" y="258731"/>
                </a:lnTo>
                <a:lnTo>
                  <a:pt x="303755" y="299551"/>
                </a:lnTo>
                <a:lnTo>
                  <a:pt x="297179" y="344062"/>
                </a:lnTo>
                <a:lnTo>
                  <a:pt x="297179" y="2332462"/>
                </a:lnTo>
                <a:lnTo>
                  <a:pt x="303755" y="2376972"/>
                </a:lnTo>
                <a:lnTo>
                  <a:pt x="323035" y="2417793"/>
                </a:lnTo>
                <a:lnTo>
                  <a:pt x="353370" y="2451227"/>
                </a:lnTo>
                <a:lnTo>
                  <a:pt x="391976" y="2474335"/>
                </a:lnTo>
                <a:lnTo>
                  <a:pt x="435614" y="2485294"/>
                </a:lnTo>
                <a:lnTo>
                  <a:pt x="450742" y="2486024"/>
                </a:lnTo>
                <a:lnTo>
                  <a:pt x="6355079" y="2486024"/>
                </a:lnTo>
                <a:lnTo>
                  <a:pt x="6355079" y="2865119"/>
                </a:lnTo>
                <a:close/>
              </a:path>
              <a:path w="6355080" h="2865120">
                <a:moveTo>
                  <a:pt x="6355079" y="2486024"/>
                </a:moveTo>
                <a:lnTo>
                  <a:pt x="6011017" y="2486024"/>
                </a:lnTo>
                <a:lnTo>
                  <a:pt x="6026144" y="2485294"/>
                </a:lnTo>
                <a:lnTo>
                  <a:pt x="6040981" y="2483102"/>
                </a:lnTo>
                <a:lnTo>
                  <a:pt x="6083479" y="2467871"/>
                </a:lnTo>
                <a:lnTo>
                  <a:pt x="6119602" y="2441047"/>
                </a:lnTo>
                <a:lnTo>
                  <a:pt x="6146425" y="2404924"/>
                </a:lnTo>
                <a:lnTo>
                  <a:pt x="6161657" y="2362426"/>
                </a:lnTo>
                <a:lnTo>
                  <a:pt x="6164579" y="2332462"/>
                </a:lnTo>
                <a:lnTo>
                  <a:pt x="6164579" y="344062"/>
                </a:lnTo>
                <a:lnTo>
                  <a:pt x="6158003" y="299551"/>
                </a:lnTo>
                <a:lnTo>
                  <a:pt x="6138722" y="258731"/>
                </a:lnTo>
                <a:lnTo>
                  <a:pt x="6108388" y="225297"/>
                </a:lnTo>
                <a:lnTo>
                  <a:pt x="6069782" y="202189"/>
                </a:lnTo>
                <a:lnTo>
                  <a:pt x="6026144" y="191230"/>
                </a:lnTo>
                <a:lnTo>
                  <a:pt x="6011017" y="190499"/>
                </a:lnTo>
                <a:lnTo>
                  <a:pt x="6355079" y="190499"/>
                </a:lnTo>
                <a:lnTo>
                  <a:pt x="6355079" y="248602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2979" y="680613"/>
            <a:ext cx="5128895" cy="12255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4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Incorporate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this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into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all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aspects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of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your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practice</a:t>
            </a:r>
            <a:endParaRPr sz="180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Build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firm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culture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around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this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strategic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role</a:t>
            </a:r>
            <a:endParaRPr sz="1800">
              <a:latin typeface="Microsoft Sans Serif"/>
              <a:cs typeface="Microsoft Sans Serif"/>
            </a:endParaRPr>
          </a:p>
          <a:p>
            <a:pPr marL="319405" marR="5080" indent="-307340">
              <a:lnSpc>
                <a:spcPct val="79900"/>
              </a:lnSpc>
              <a:spcBef>
                <a:spcPts val="90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45" dirty="0">
                <a:latin typeface="Microsoft Sans Serif"/>
                <a:cs typeface="Microsoft Sans Serif"/>
              </a:rPr>
              <a:t>Increased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trust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from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clients</a:t>
            </a:r>
            <a:r>
              <a:rPr sz="1750" spc="-25" dirty="0">
                <a:latin typeface="Microsoft Sans Serif"/>
                <a:cs typeface="Microsoft Sans Serif"/>
              </a:rPr>
              <a:t>,</a:t>
            </a:r>
            <a:r>
              <a:rPr sz="1750" spc="-7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deeper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relationships</a:t>
            </a:r>
            <a:r>
              <a:rPr sz="1750" spc="-25" dirty="0">
                <a:latin typeface="Microsoft Sans Serif"/>
                <a:cs typeface="Microsoft Sans Serif"/>
              </a:rPr>
              <a:t>, </a:t>
            </a:r>
            <a:r>
              <a:rPr sz="1800" spc="-30" dirty="0">
                <a:latin typeface="Microsoft Sans Serif"/>
                <a:cs typeface="Microsoft Sans Serif"/>
              </a:rPr>
              <a:t>greater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professional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fulfillment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429255"/>
            <a:ext cx="10287000" cy="4000500"/>
            <a:chOff x="0" y="2429255"/>
            <a:chExt cx="10287000" cy="4000500"/>
          </a:xfrm>
        </p:grpSpPr>
        <p:sp>
          <p:nvSpPr>
            <p:cNvPr id="7" name="object 7"/>
            <p:cNvSpPr/>
            <p:nvPr/>
          </p:nvSpPr>
          <p:spPr>
            <a:xfrm>
              <a:off x="0" y="2429255"/>
              <a:ext cx="10287000" cy="4000500"/>
            </a:xfrm>
            <a:custGeom>
              <a:avLst/>
              <a:gdLst/>
              <a:ahLst/>
              <a:cxnLst/>
              <a:rect l="l" t="t" r="r" b="b"/>
              <a:pathLst>
                <a:path w="10287000" h="4000500">
                  <a:moveTo>
                    <a:pt x="10286999" y="4000118"/>
                  </a:moveTo>
                  <a:lnTo>
                    <a:pt x="0" y="4000118"/>
                  </a:lnTo>
                  <a:lnTo>
                    <a:pt x="0" y="0"/>
                  </a:lnTo>
                  <a:lnTo>
                    <a:pt x="10286999" y="0"/>
                  </a:lnTo>
                  <a:lnTo>
                    <a:pt x="10286999" y="256793"/>
                  </a:lnTo>
                  <a:lnTo>
                    <a:pt x="344062" y="256793"/>
                  </a:lnTo>
                  <a:lnTo>
                    <a:pt x="328934" y="257524"/>
                  </a:lnTo>
                  <a:lnTo>
                    <a:pt x="285296" y="268483"/>
                  </a:lnTo>
                  <a:lnTo>
                    <a:pt x="246690" y="291591"/>
                  </a:lnTo>
                  <a:lnTo>
                    <a:pt x="216355" y="325025"/>
                  </a:lnTo>
                  <a:lnTo>
                    <a:pt x="197075" y="365845"/>
                  </a:lnTo>
                  <a:lnTo>
                    <a:pt x="190499" y="410356"/>
                  </a:lnTo>
                  <a:lnTo>
                    <a:pt x="190499" y="3656056"/>
                  </a:lnTo>
                  <a:lnTo>
                    <a:pt x="197075" y="3700566"/>
                  </a:lnTo>
                  <a:lnTo>
                    <a:pt x="216355" y="3741387"/>
                  </a:lnTo>
                  <a:lnTo>
                    <a:pt x="246690" y="3774821"/>
                  </a:lnTo>
                  <a:lnTo>
                    <a:pt x="285296" y="3797929"/>
                  </a:lnTo>
                  <a:lnTo>
                    <a:pt x="328934" y="3808888"/>
                  </a:lnTo>
                  <a:lnTo>
                    <a:pt x="344062" y="3809618"/>
                  </a:lnTo>
                  <a:lnTo>
                    <a:pt x="10286999" y="3809618"/>
                  </a:lnTo>
                  <a:lnTo>
                    <a:pt x="10286999" y="4000118"/>
                  </a:lnTo>
                  <a:close/>
                </a:path>
                <a:path w="10287000" h="4000500">
                  <a:moveTo>
                    <a:pt x="10286999" y="3809618"/>
                  </a:moveTo>
                  <a:lnTo>
                    <a:pt x="9942937" y="3809618"/>
                  </a:lnTo>
                  <a:lnTo>
                    <a:pt x="9958064" y="3808888"/>
                  </a:lnTo>
                  <a:lnTo>
                    <a:pt x="9972901" y="3806696"/>
                  </a:lnTo>
                  <a:lnTo>
                    <a:pt x="10015398" y="3791465"/>
                  </a:lnTo>
                  <a:lnTo>
                    <a:pt x="10051521" y="3764641"/>
                  </a:lnTo>
                  <a:lnTo>
                    <a:pt x="10078345" y="3728518"/>
                  </a:lnTo>
                  <a:lnTo>
                    <a:pt x="10093576" y="3686020"/>
                  </a:lnTo>
                  <a:lnTo>
                    <a:pt x="10096499" y="3656056"/>
                  </a:lnTo>
                  <a:lnTo>
                    <a:pt x="10096499" y="410356"/>
                  </a:lnTo>
                  <a:lnTo>
                    <a:pt x="10089923" y="365845"/>
                  </a:lnTo>
                  <a:lnTo>
                    <a:pt x="10070642" y="325025"/>
                  </a:lnTo>
                  <a:lnTo>
                    <a:pt x="10040307" y="291591"/>
                  </a:lnTo>
                  <a:lnTo>
                    <a:pt x="10001702" y="268483"/>
                  </a:lnTo>
                  <a:lnTo>
                    <a:pt x="9958064" y="257524"/>
                  </a:lnTo>
                  <a:lnTo>
                    <a:pt x="9942937" y="256793"/>
                  </a:lnTo>
                  <a:lnTo>
                    <a:pt x="10286999" y="256793"/>
                  </a:lnTo>
                  <a:lnTo>
                    <a:pt x="10286999" y="3809618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2686049"/>
              <a:ext cx="9905999" cy="3552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36368" y="5934626"/>
            <a:ext cx="21462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25" dirty="0">
                <a:latin typeface="Microsoft Sans Serif"/>
                <a:cs typeface="Microsoft Sans Serif"/>
              </a:rPr>
              <a:t>29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30799" y="1307328"/>
            <a:ext cx="4369435" cy="37490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92125" marR="238125" indent="-480059">
              <a:lnSpc>
                <a:spcPts val="2780"/>
              </a:lnSpc>
              <a:spcBef>
                <a:spcPts val="68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25" dirty="0">
                <a:latin typeface="Microsoft Sans Serif"/>
                <a:cs typeface="Microsoft Sans Serif"/>
              </a:rPr>
              <a:t>Industry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evolution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is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our </a:t>
            </a:r>
            <a:r>
              <a:rPr sz="2800" spc="-10" dirty="0">
                <a:latin typeface="Microsoft Sans Serif"/>
                <a:cs typeface="Microsoft Sans Serif"/>
              </a:rPr>
              <a:t>opportunity</a:t>
            </a:r>
            <a:endParaRPr sz="2800">
              <a:latin typeface="Microsoft Sans Serif"/>
              <a:cs typeface="Microsoft Sans Serif"/>
            </a:endParaRPr>
          </a:p>
          <a:p>
            <a:pPr marL="492125" marR="67945" indent="-480059">
              <a:lnSpc>
                <a:spcPts val="2780"/>
              </a:lnSpc>
              <a:spcBef>
                <a:spcPts val="1265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80" dirty="0">
                <a:latin typeface="Microsoft Sans Serif"/>
                <a:cs typeface="Microsoft Sans Serif"/>
              </a:rPr>
              <a:t>Lead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change</a:t>
            </a:r>
            <a:r>
              <a:rPr sz="2750" spc="-50" dirty="0">
                <a:latin typeface="Microsoft Sans Serif"/>
                <a:cs typeface="Microsoft Sans Serif"/>
              </a:rPr>
              <a:t>,</a:t>
            </a:r>
            <a:r>
              <a:rPr sz="2750" spc="-125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elevate </a:t>
            </a:r>
            <a:r>
              <a:rPr sz="2800" spc="-10" dirty="0">
                <a:latin typeface="Microsoft Sans Serif"/>
                <a:cs typeface="Microsoft Sans Serif"/>
              </a:rPr>
              <a:t>your</a:t>
            </a:r>
            <a:r>
              <a:rPr sz="2800" spc="-1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impact</a:t>
            </a:r>
            <a:endParaRPr sz="2800">
              <a:latin typeface="Microsoft Sans Serif"/>
              <a:cs typeface="Microsoft Sans Serif"/>
            </a:endParaRPr>
          </a:p>
          <a:p>
            <a:pPr marL="492125" marR="5080" indent="-480059">
              <a:lnSpc>
                <a:spcPts val="2780"/>
              </a:lnSpc>
              <a:spcBef>
                <a:spcPts val="119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114" dirty="0">
                <a:latin typeface="Microsoft Sans Serif"/>
                <a:cs typeface="Microsoft Sans Serif"/>
              </a:rPr>
              <a:t>Your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transformation </a:t>
            </a:r>
            <a:r>
              <a:rPr sz="2800" spc="-25" dirty="0">
                <a:latin typeface="Microsoft Sans Serif"/>
                <a:cs typeface="Microsoft Sans Serif"/>
              </a:rPr>
              <a:t>benefits</a:t>
            </a:r>
            <a:r>
              <a:rPr sz="2800" spc="-1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both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you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and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the </a:t>
            </a:r>
            <a:r>
              <a:rPr sz="2800" spc="-50" dirty="0">
                <a:latin typeface="Microsoft Sans Serif"/>
                <a:cs typeface="Microsoft Sans Serif"/>
              </a:rPr>
              <a:t>families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you</a:t>
            </a:r>
            <a:r>
              <a:rPr sz="2800" spc="-16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serve</a:t>
            </a:r>
            <a:endParaRPr sz="2800">
              <a:latin typeface="Microsoft Sans Serif"/>
              <a:cs typeface="Microsoft Sans Serif"/>
            </a:endParaRPr>
          </a:p>
          <a:p>
            <a:pPr marL="492125" marR="1597660" indent="-480059">
              <a:lnSpc>
                <a:spcPts val="2770"/>
              </a:lnSpc>
              <a:spcBef>
                <a:spcPts val="127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dirty="0">
                <a:latin typeface="Microsoft Sans Serif"/>
                <a:cs typeface="Microsoft Sans Serif"/>
              </a:rPr>
              <a:t>Let</a:t>
            </a:r>
            <a:r>
              <a:rPr sz="2750" dirty="0">
                <a:latin typeface="Microsoft Sans Serif"/>
                <a:cs typeface="Microsoft Sans Serif"/>
              </a:rPr>
              <a:t>'</a:t>
            </a:r>
            <a:r>
              <a:rPr sz="2800" dirty="0">
                <a:latin typeface="Microsoft Sans Serif"/>
                <a:cs typeface="Microsoft Sans Serif"/>
              </a:rPr>
              <a:t>s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make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this </a:t>
            </a:r>
            <a:r>
              <a:rPr sz="2800" spc="-10" dirty="0">
                <a:latin typeface="Microsoft Sans Serif"/>
                <a:cs typeface="Microsoft Sans Serif"/>
              </a:rPr>
              <a:t>extraordinary</a:t>
            </a:r>
            <a:r>
              <a:rPr sz="2750" spc="-10" dirty="0">
                <a:latin typeface="Microsoft Sans Serif"/>
                <a:cs typeface="Microsoft Sans Serif"/>
              </a:rPr>
              <a:t>!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6018" y="2652286"/>
            <a:ext cx="3222625" cy="101473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 indent="1657985">
              <a:lnSpc>
                <a:spcPct val="79900"/>
              </a:lnSpc>
              <a:spcBef>
                <a:spcPts val="985"/>
              </a:spcBef>
            </a:pPr>
            <a:r>
              <a:rPr sz="3600" spc="-10" dirty="0">
                <a:latin typeface="Microsoft Sans Serif"/>
                <a:cs typeface="Microsoft Sans Serif"/>
              </a:rPr>
              <a:t>Closing </a:t>
            </a:r>
            <a:r>
              <a:rPr sz="3600" spc="-30" dirty="0">
                <a:latin typeface="Microsoft Sans Serif"/>
                <a:cs typeface="Microsoft Sans Serif"/>
              </a:rPr>
              <a:t>Encouragement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3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30799" y="1993128"/>
            <a:ext cx="4266565" cy="237744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92125" marR="5080" indent="-480059">
              <a:lnSpc>
                <a:spcPts val="2770"/>
              </a:lnSpc>
              <a:spcBef>
                <a:spcPts val="69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65" dirty="0">
                <a:latin typeface="Microsoft Sans Serif"/>
                <a:cs typeface="Microsoft Sans Serif"/>
              </a:rPr>
              <a:t>Purpose</a:t>
            </a:r>
            <a:r>
              <a:rPr sz="2750" spc="-65" dirty="0">
                <a:latin typeface="Microsoft Sans Serif"/>
                <a:cs typeface="Microsoft Sans Serif"/>
              </a:rPr>
              <a:t>:</a:t>
            </a:r>
            <a:r>
              <a:rPr sz="2750" spc="-120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Transform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your </a:t>
            </a:r>
            <a:r>
              <a:rPr sz="2800" spc="-25" dirty="0">
                <a:latin typeface="Microsoft Sans Serif"/>
                <a:cs typeface="Microsoft Sans Serif"/>
              </a:rPr>
              <a:t>role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from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document </a:t>
            </a:r>
            <a:r>
              <a:rPr sz="2800" spc="-25" dirty="0">
                <a:latin typeface="Microsoft Sans Serif"/>
                <a:cs typeface="Microsoft Sans Serif"/>
              </a:rPr>
              <a:t>provider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trusted </a:t>
            </a:r>
            <a:r>
              <a:rPr sz="2800" spc="-25" dirty="0">
                <a:latin typeface="Microsoft Sans Serif"/>
                <a:cs typeface="Microsoft Sans Serif"/>
              </a:rPr>
              <a:t>strategic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advisor</a:t>
            </a:r>
            <a:endParaRPr sz="2800">
              <a:latin typeface="Microsoft Sans Serif"/>
              <a:cs typeface="Microsoft Sans Serif"/>
            </a:endParaRPr>
          </a:p>
          <a:p>
            <a:pPr marL="492125" marR="737870" indent="-480059">
              <a:lnSpc>
                <a:spcPts val="2780"/>
              </a:lnSpc>
              <a:spcBef>
                <a:spcPts val="1285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50" dirty="0">
                <a:latin typeface="Microsoft Sans Serif"/>
                <a:cs typeface="Microsoft Sans Serif"/>
              </a:rPr>
              <a:t>Overview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today</a:t>
            </a:r>
            <a:r>
              <a:rPr sz="2750" spc="-10" dirty="0">
                <a:latin typeface="Microsoft Sans Serif"/>
                <a:cs typeface="Microsoft Sans Serif"/>
              </a:rPr>
              <a:t>'</a:t>
            </a:r>
            <a:r>
              <a:rPr sz="2800" spc="-10" dirty="0">
                <a:latin typeface="Microsoft Sans Serif"/>
                <a:cs typeface="Microsoft Sans Serif"/>
              </a:rPr>
              <a:t>s </a:t>
            </a:r>
            <a:r>
              <a:rPr sz="2800" spc="-25" dirty="0">
                <a:latin typeface="Microsoft Sans Serif"/>
                <a:cs typeface="Microsoft Sans Serif"/>
              </a:rPr>
              <a:t>workshop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structure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6981" y="2508853"/>
            <a:ext cx="3141980" cy="126682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 indent="313055">
              <a:lnSpc>
                <a:spcPts val="4350"/>
              </a:lnSpc>
              <a:spcBef>
                <a:spcPts val="1140"/>
              </a:spcBef>
            </a:pPr>
            <a:r>
              <a:rPr sz="4500" spc="-50" dirty="0">
                <a:latin typeface="Microsoft Sans Serif"/>
                <a:cs typeface="Microsoft Sans Serif"/>
              </a:rPr>
              <a:t>Welcome</a:t>
            </a:r>
            <a:r>
              <a:rPr sz="4500" spc="-380" dirty="0">
                <a:latin typeface="Microsoft Sans Serif"/>
                <a:cs typeface="Microsoft Sans Serif"/>
              </a:rPr>
              <a:t> </a:t>
            </a:r>
            <a:r>
              <a:rPr sz="4300" spc="-320" dirty="0">
                <a:latin typeface="Lucida Sans"/>
                <a:cs typeface="Lucida Sans"/>
              </a:rPr>
              <a:t>&amp; </a:t>
            </a:r>
            <a:r>
              <a:rPr sz="4500" spc="50" dirty="0">
                <a:latin typeface="Microsoft Sans Serif"/>
                <a:cs typeface="Microsoft Sans Serif"/>
              </a:rPr>
              <a:t>Introduction</a:t>
            </a:r>
            <a:endParaRPr sz="4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55600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2800"/>
              </a:spcBef>
            </a:pPr>
            <a:r>
              <a:rPr sz="11000" spc="175" dirty="0">
                <a:solidFill>
                  <a:srgbClr val="FFFFFF"/>
                </a:solidFill>
              </a:rPr>
              <a:t>Why</a:t>
            </a:r>
            <a:r>
              <a:rPr sz="11000" spc="-1005" dirty="0">
                <a:solidFill>
                  <a:srgbClr val="FFFFFF"/>
                </a:solidFill>
              </a:rPr>
              <a:t> </a:t>
            </a:r>
            <a:r>
              <a:rPr sz="11000" spc="80" dirty="0">
                <a:solidFill>
                  <a:srgbClr val="FFFFFF"/>
                </a:solidFill>
              </a:rPr>
              <a:t>This </a:t>
            </a:r>
            <a:r>
              <a:rPr sz="11000" spc="-385" dirty="0">
                <a:solidFill>
                  <a:srgbClr val="FFFFFF"/>
                </a:solidFill>
              </a:rPr>
              <a:t>W</a:t>
            </a:r>
            <a:r>
              <a:rPr sz="11000" spc="80" dirty="0">
                <a:solidFill>
                  <a:srgbClr val="FFFFFF"/>
                </a:solidFill>
              </a:rPr>
              <a:t>o</a:t>
            </a:r>
            <a:r>
              <a:rPr sz="11000" spc="235" dirty="0">
                <a:solidFill>
                  <a:srgbClr val="FFFFFF"/>
                </a:solidFill>
              </a:rPr>
              <a:t>r</a:t>
            </a:r>
            <a:r>
              <a:rPr sz="11000" spc="85" dirty="0">
                <a:solidFill>
                  <a:srgbClr val="FFFFFF"/>
                </a:solidFill>
              </a:rPr>
              <a:t>ksh</a:t>
            </a:r>
            <a:r>
              <a:rPr sz="11000" spc="80" dirty="0">
                <a:solidFill>
                  <a:srgbClr val="FFFFFF"/>
                </a:solidFill>
              </a:rPr>
              <a:t>o</a:t>
            </a:r>
            <a:r>
              <a:rPr sz="11000" spc="90" dirty="0">
                <a:solidFill>
                  <a:srgbClr val="FFFFFF"/>
                </a:solidFill>
              </a:rPr>
              <a:t>p</a:t>
            </a:r>
            <a:r>
              <a:rPr sz="11000" spc="40" dirty="0">
                <a:solidFill>
                  <a:srgbClr val="FFFFFF"/>
                </a:solidFill>
              </a:rPr>
              <a:t> </a:t>
            </a:r>
            <a:r>
              <a:rPr sz="11000" spc="140" dirty="0">
                <a:solidFill>
                  <a:srgbClr val="FFFFFF"/>
                </a:solidFill>
              </a:rPr>
              <a:t>Matters</a:t>
            </a:r>
            <a:endParaRPr sz="11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4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104" y="5020887"/>
            <a:ext cx="8594725" cy="580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Things</a:t>
            </a:r>
            <a:r>
              <a:rPr sz="35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are</a:t>
            </a:r>
            <a:r>
              <a:rPr sz="35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changing</a:t>
            </a:r>
            <a:r>
              <a:rPr sz="35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50" dirty="0">
                <a:solidFill>
                  <a:srgbClr val="FFFFFF"/>
                </a:solidFill>
                <a:latin typeface="Microsoft Sans Serif"/>
                <a:cs typeface="Microsoft Sans Serif"/>
              </a:rPr>
              <a:t>out</a:t>
            </a:r>
            <a:r>
              <a:rPr sz="35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5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there</a:t>
            </a:r>
            <a:r>
              <a:rPr sz="35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50" spc="-335" dirty="0">
                <a:solidFill>
                  <a:srgbClr val="FFFFFF"/>
                </a:solidFill>
                <a:latin typeface="Microsoft Sans Serif"/>
                <a:cs typeface="Microsoft Sans Serif"/>
              </a:rPr>
              <a:t>VERY</a:t>
            </a:r>
            <a:r>
              <a:rPr sz="35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5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quickly</a:t>
            </a:r>
            <a:r>
              <a:rPr sz="3650" spc="-10" dirty="0">
                <a:solidFill>
                  <a:srgbClr val="FFFFFF"/>
                </a:solidFill>
                <a:latin typeface="Lucida Sans"/>
                <a:cs typeface="Lucida Sans"/>
              </a:rPr>
              <a:t>.</a:t>
            </a:r>
            <a:endParaRPr sz="36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87000" cy="2131060"/>
          </a:xfrm>
          <a:custGeom>
            <a:avLst/>
            <a:gdLst/>
            <a:ahLst/>
            <a:cxnLst/>
            <a:rect l="l" t="t" r="r" b="b"/>
            <a:pathLst>
              <a:path w="10287000" h="2131060">
                <a:moveTo>
                  <a:pt x="10286999" y="2130551"/>
                </a:moveTo>
                <a:lnTo>
                  <a:pt x="0" y="2130551"/>
                </a:lnTo>
                <a:lnTo>
                  <a:pt x="0" y="0"/>
                </a:lnTo>
                <a:lnTo>
                  <a:pt x="10286999" y="0"/>
                </a:lnTo>
                <a:lnTo>
                  <a:pt x="10286999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1599037"/>
                </a:lnTo>
                <a:lnTo>
                  <a:pt x="197075" y="1643548"/>
                </a:lnTo>
                <a:lnTo>
                  <a:pt x="216355" y="1684368"/>
                </a:lnTo>
                <a:lnTo>
                  <a:pt x="246690" y="1717802"/>
                </a:lnTo>
                <a:lnTo>
                  <a:pt x="285296" y="1740910"/>
                </a:lnTo>
                <a:lnTo>
                  <a:pt x="328934" y="1751869"/>
                </a:lnTo>
                <a:lnTo>
                  <a:pt x="344062" y="1752599"/>
                </a:lnTo>
                <a:lnTo>
                  <a:pt x="10286999" y="1752599"/>
                </a:lnTo>
                <a:lnTo>
                  <a:pt x="10286999" y="2130551"/>
                </a:lnTo>
                <a:close/>
              </a:path>
              <a:path w="10287000" h="2131060">
                <a:moveTo>
                  <a:pt x="10286999" y="1752599"/>
                </a:moveTo>
                <a:lnTo>
                  <a:pt x="9942937" y="1752599"/>
                </a:lnTo>
                <a:lnTo>
                  <a:pt x="9958064" y="1751869"/>
                </a:lnTo>
                <a:lnTo>
                  <a:pt x="9972901" y="1749677"/>
                </a:lnTo>
                <a:lnTo>
                  <a:pt x="10015398" y="1734446"/>
                </a:lnTo>
                <a:lnTo>
                  <a:pt x="10051521" y="1707622"/>
                </a:lnTo>
                <a:lnTo>
                  <a:pt x="10078345" y="1671499"/>
                </a:lnTo>
                <a:lnTo>
                  <a:pt x="10093576" y="1629002"/>
                </a:lnTo>
                <a:lnTo>
                  <a:pt x="10096499" y="1599037"/>
                </a:lnTo>
                <a:lnTo>
                  <a:pt x="10096499" y="344062"/>
                </a:lnTo>
                <a:lnTo>
                  <a:pt x="10089923" y="299551"/>
                </a:lnTo>
                <a:lnTo>
                  <a:pt x="10070642" y="258731"/>
                </a:lnTo>
                <a:lnTo>
                  <a:pt x="10040307" y="225297"/>
                </a:lnTo>
                <a:lnTo>
                  <a:pt x="10001702" y="202189"/>
                </a:lnTo>
                <a:lnTo>
                  <a:pt x="9958064" y="191230"/>
                </a:lnTo>
                <a:lnTo>
                  <a:pt x="9942937" y="190499"/>
                </a:lnTo>
                <a:lnTo>
                  <a:pt x="10286999" y="190499"/>
                </a:lnTo>
                <a:lnTo>
                  <a:pt x="10286999" y="1752599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2813" y="460656"/>
            <a:ext cx="7801609" cy="875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14" dirty="0"/>
              <a:t>The</a:t>
            </a:r>
            <a:r>
              <a:rPr spc="-300" dirty="0"/>
              <a:t> </a:t>
            </a:r>
            <a:r>
              <a:rPr spc="-90" dirty="0"/>
              <a:t>Changing</a:t>
            </a:r>
            <a:r>
              <a:rPr spc="-300" dirty="0"/>
              <a:t> </a:t>
            </a:r>
            <a:r>
              <a:rPr spc="-65" dirty="0"/>
              <a:t>Landscape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697736"/>
            <a:ext cx="6395085" cy="4732020"/>
          </a:xfrm>
          <a:custGeom>
            <a:avLst/>
            <a:gdLst/>
            <a:ahLst/>
            <a:cxnLst/>
            <a:rect l="l" t="t" r="r" b="b"/>
            <a:pathLst>
              <a:path w="6395085" h="4732020">
                <a:moveTo>
                  <a:pt x="6394703" y="4731638"/>
                </a:moveTo>
                <a:lnTo>
                  <a:pt x="0" y="4731638"/>
                </a:lnTo>
                <a:lnTo>
                  <a:pt x="0" y="0"/>
                </a:lnTo>
                <a:lnTo>
                  <a:pt x="6394703" y="0"/>
                </a:lnTo>
                <a:lnTo>
                  <a:pt x="6394703" y="254888"/>
                </a:lnTo>
                <a:lnTo>
                  <a:pt x="344062" y="254888"/>
                </a:lnTo>
                <a:lnTo>
                  <a:pt x="328934" y="255619"/>
                </a:lnTo>
                <a:lnTo>
                  <a:pt x="285296" y="266578"/>
                </a:lnTo>
                <a:lnTo>
                  <a:pt x="246690" y="289686"/>
                </a:lnTo>
                <a:lnTo>
                  <a:pt x="216355" y="323120"/>
                </a:lnTo>
                <a:lnTo>
                  <a:pt x="197075" y="363940"/>
                </a:lnTo>
                <a:lnTo>
                  <a:pt x="190499" y="408451"/>
                </a:lnTo>
                <a:lnTo>
                  <a:pt x="190499" y="4387576"/>
                </a:lnTo>
                <a:lnTo>
                  <a:pt x="197075" y="4432086"/>
                </a:lnTo>
                <a:lnTo>
                  <a:pt x="216355" y="4472906"/>
                </a:lnTo>
                <a:lnTo>
                  <a:pt x="246690" y="4506341"/>
                </a:lnTo>
                <a:lnTo>
                  <a:pt x="285297" y="4529449"/>
                </a:lnTo>
                <a:lnTo>
                  <a:pt x="328934" y="4540408"/>
                </a:lnTo>
                <a:lnTo>
                  <a:pt x="344062" y="4541138"/>
                </a:lnTo>
                <a:lnTo>
                  <a:pt x="6394703" y="4541138"/>
                </a:lnTo>
                <a:lnTo>
                  <a:pt x="6394703" y="4731638"/>
                </a:lnTo>
                <a:close/>
              </a:path>
              <a:path w="6395085" h="4732020">
                <a:moveTo>
                  <a:pt x="6394703" y="4541138"/>
                </a:moveTo>
                <a:lnTo>
                  <a:pt x="5904337" y="4541138"/>
                </a:lnTo>
                <a:lnTo>
                  <a:pt x="5919464" y="4540408"/>
                </a:lnTo>
                <a:lnTo>
                  <a:pt x="5934301" y="4538216"/>
                </a:lnTo>
                <a:lnTo>
                  <a:pt x="5976799" y="4522985"/>
                </a:lnTo>
                <a:lnTo>
                  <a:pt x="6012922" y="4496161"/>
                </a:lnTo>
                <a:lnTo>
                  <a:pt x="6039745" y="4460038"/>
                </a:lnTo>
                <a:lnTo>
                  <a:pt x="6054977" y="4417540"/>
                </a:lnTo>
                <a:lnTo>
                  <a:pt x="6057899" y="4387576"/>
                </a:lnTo>
                <a:lnTo>
                  <a:pt x="6057899" y="408451"/>
                </a:lnTo>
                <a:lnTo>
                  <a:pt x="6051323" y="363940"/>
                </a:lnTo>
                <a:lnTo>
                  <a:pt x="6032043" y="323120"/>
                </a:lnTo>
                <a:lnTo>
                  <a:pt x="6001708" y="289686"/>
                </a:lnTo>
                <a:lnTo>
                  <a:pt x="5963102" y="266578"/>
                </a:lnTo>
                <a:lnTo>
                  <a:pt x="5919464" y="255619"/>
                </a:lnTo>
                <a:lnTo>
                  <a:pt x="5904337" y="254888"/>
                </a:lnTo>
                <a:lnTo>
                  <a:pt x="6394703" y="254888"/>
                </a:lnTo>
                <a:lnTo>
                  <a:pt x="6394703" y="4541138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975" y="2440803"/>
            <a:ext cx="5233035" cy="805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2125" indent="-479425">
              <a:lnSpc>
                <a:spcPts val="3070"/>
              </a:lnSpc>
              <a:spcBef>
                <a:spcPts val="105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60" dirty="0">
                <a:latin typeface="Microsoft Sans Serif"/>
                <a:cs typeface="Microsoft Sans Serif"/>
              </a:rPr>
              <a:t>Commoditization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documents</a:t>
            </a:r>
            <a:endParaRPr sz="2800">
              <a:latin typeface="Microsoft Sans Serif"/>
              <a:cs typeface="Microsoft Sans Serif"/>
            </a:endParaRPr>
          </a:p>
          <a:p>
            <a:pPr marL="492125">
              <a:lnSpc>
                <a:spcPts val="3065"/>
              </a:lnSpc>
            </a:pPr>
            <a:r>
              <a:rPr sz="2750" spc="195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LegalZoom</a:t>
            </a:r>
            <a:r>
              <a:rPr sz="2750" spc="-90" dirty="0">
                <a:latin typeface="Microsoft Sans Serif"/>
                <a:cs typeface="Microsoft Sans Serif"/>
              </a:rPr>
              <a:t>,</a:t>
            </a:r>
            <a:r>
              <a:rPr sz="2750" spc="-10" dirty="0">
                <a:latin typeface="Microsoft Sans Serif"/>
                <a:cs typeface="Microsoft Sans Serif"/>
              </a:rPr>
              <a:t> </a:t>
            </a:r>
            <a:r>
              <a:rPr sz="2800" spc="-170" dirty="0">
                <a:latin typeface="Microsoft Sans Serif"/>
                <a:cs typeface="Microsoft Sans Serif"/>
              </a:rPr>
              <a:t>DIY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wills</a:t>
            </a:r>
            <a:r>
              <a:rPr sz="2750" spc="-10" dirty="0">
                <a:latin typeface="Microsoft Sans Serif"/>
                <a:cs typeface="Microsoft Sans Serif"/>
              </a:rPr>
              <a:t>)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975" y="3307578"/>
            <a:ext cx="5006975" cy="2367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2125" indent="-479425">
              <a:lnSpc>
                <a:spcPts val="3070"/>
              </a:lnSpc>
              <a:spcBef>
                <a:spcPts val="105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30" dirty="0">
                <a:latin typeface="Microsoft Sans Serif"/>
                <a:cs typeface="Microsoft Sans Serif"/>
              </a:rPr>
              <a:t>Advisor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encroachment</a:t>
            </a:r>
            <a:endParaRPr sz="2800">
              <a:latin typeface="Microsoft Sans Serif"/>
              <a:cs typeface="Microsoft Sans Serif"/>
            </a:endParaRPr>
          </a:p>
          <a:p>
            <a:pPr marL="492125" marR="5080">
              <a:lnSpc>
                <a:spcPts val="2780"/>
              </a:lnSpc>
              <a:spcBef>
                <a:spcPts val="284"/>
              </a:spcBef>
            </a:pPr>
            <a:r>
              <a:rPr sz="2750" spc="145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Financial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40" dirty="0">
                <a:latin typeface="Microsoft Sans Serif"/>
                <a:cs typeface="Microsoft Sans Serif"/>
              </a:rPr>
              <a:t>advisors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expanding </a:t>
            </a:r>
            <a:r>
              <a:rPr sz="2800" spc="-10" dirty="0">
                <a:latin typeface="Microsoft Sans Serif"/>
                <a:cs typeface="Microsoft Sans Serif"/>
              </a:rPr>
              <a:t>services</a:t>
            </a:r>
            <a:r>
              <a:rPr sz="2750" spc="-10" dirty="0">
                <a:latin typeface="Microsoft Sans Serif"/>
                <a:cs typeface="Microsoft Sans Serif"/>
              </a:rPr>
              <a:t>)</a:t>
            </a:r>
            <a:endParaRPr sz="2750">
              <a:latin typeface="Microsoft Sans Serif"/>
              <a:cs typeface="Microsoft Sans Serif"/>
            </a:endParaRPr>
          </a:p>
          <a:p>
            <a:pPr marL="492125" marR="293370" indent="-480059">
              <a:lnSpc>
                <a:spcPts val="2780"/>
              </a:lnSpc>
              <a:spcBef>
                <a:spcPts val="1190"/>
              </a:spcBef>
              <a:buClr>
                <a:srgbClr val="333333"/>
              </a:buClr>
              <a:buSzPct val="98214"/>
              <a:buChar char="•"/>
              <a:tabLst>
                <a:tab pos="492125" algn="l"/>
              </a:tabLst>
            </a:pPr>
            <a:r>
              <a:rPr sz="2800" spc="-75" dirty="0">
                <a:latin typeface="Microsoft Sans Serif"/>
                <a:cs typeface="Microsoft Sans Serif"/>
              </a:rPr>
              <a:t>Evolving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client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expectations </a:t>
            </a:r>
            <a:r>
              <a:rPr sz="2750" spc="-30" dirty="0">
                <a:latin typeface="Microsoft Sans Serif"/>
                <a:cs typeface="Microsoft Sans Serif"/>
              </a:rPr>
              <a:t>(</a:t>
            </a:r>
            <a:r>
              <a:rPr sz="2800" spc="-30" dirty="0">
                <a:latin typeface="Microsoft Sans Serif"/>
                <a:cs typeface="Microsoft Sans Serif"/>
              </a:rPr>
              <a:t>clients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demand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trusted</a:t>
            </a:r>
            <a:r>
              <a:rPr sz="2750" spc="-10" dirty="0">
                <a:latin typeface="Microsoft Sans Serif"/>
                <a:cs typeface="Microsoft Sans Serif"/>
              </a:rPr>
              <a:t>, </a:t>
            </a:r>
            <a:r>
              <a:rPr sz="2800" spc="-35" dirty="0">
                <a:latin typeface="Microsoft Sans Serif"/>
                <a:cs typeface="Microsoft Sans Serif"/>
              </a:rPr>
              <a:t>ongoing</a:t>
            </a:r>
            <a:r>
              <a:rPr sz="2800" spc="-1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guidance</a:t>
            </a:r>
            <a:r>
              <a:rPr sz="2750" spc="-10" dirty="0">
                <a:latin typeface="Microsoft Sans Serif"/>
                <a:cs typeface="Microsoft Sans Serif"/>
              </a:rPr>
              <a:t>)</a:t>
            </a:r>
            <a:endParaRPr sz="27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2743" y="1697736"/>
            <a:ext cx="4334510" cy="4732020"/>
          </a:xfrm>
          <a:custGeom>
            <a:avLst/>
            <a:gdLst/>
            <a:ahLst/>
            <a:cxnLst/>
            <a:rect l="l" t="t" r="r" b="b"/>
            <a:pathLst>
              <a:path w="4334509" h="4732020">
                <a:moveTo>
                  <a:pt x="4334255" y="4731638"/>
                </a:moveTo>
                <a:lnTo>
                  <a:pt x="0" y="4731638"/>
                </a:lnTo>
                <a:lnTo>
                  <a:pt x="0" y="0"/>
                </a:lnTo>
                <a:lnTo>
                  <a:pt x="4334255" y="0"/>
                </a:lnTo>
                <a:lnTo>
                  <a:pt x="4334255" y="254888"/>
                </a:lnTo>
                <a:lnTo>
                  <a:pt x="449218" y="254888"/>
                </a:lnTo>
                <a:lnTo>
                  <a:pt x="434090" y="255619"/>
                </a:lnTo>
                <a:lnTo>
                  <a:pt x="390452" y="266578"/>
                </a:lnTo>
                <a:lnTo>
                  <a:pt x="351846" y="289686"/>
                </a:lnTo>
                <a:lnTo>
                  <a:pt x="321511" y="323120"/>
                </a:lnTo>
                <a:lnTo>
                  <a:pt x="302231" y="363940"/>
                </a:lnTo>
                <a:lnTo>
                  <a:pt x="295655" y="408451"/>
                </a:lnTo>
                <a:lnTo>
                  <a:pt x="295655" y="4387576"/>
                </a:lnTo>
                <a:lnTo>
                  <a:pt x="302231" y="4432086"/>
                </a:lnTo>
                <a:lnTo>
                  <a:pt x="321511" y="4472906"/>
                </a:lnTo>
                <a:lnTo>
                  <a:pt x="351846" y="4506341"/>
                </a:lnTo>
                <a:lnTo>
                  <a:pt x="390453" y="4529449"/>
                </a:lnTo>
                <a:lnTo>
                  <a:pt x="434090" y="4540408"/>
                </a:lnTo>
                <a:lnTo>
                  <a:pt x="449218" y="4541138"/>
                </a:lnTo>
                <a:lnTo>
                  <a:pt x="4334255" y="4541138"/>
                </a:lnTo>
                <a:lnTo>
                  <a:pt x="4334255" y="4731638"/>
                </a:lnTo>
                <a:close/>
              </a:path>
              <a:path w="4334509" h="4732020">
                <a:moveTo>
                  <a:pt x="4334255" y="4541138"/>
                </a:moveTo>
                <a:lnTo>
                  <a:pt x="3990193" y="4541138"/>
                </a:lnTo>
                <a:lnTo>
                  <a:pt x="4005321" y="4540408"/>
                </a:lnTo>
                <a:lnTo>
                  <a:pt x="4020157" y="4538216"/>
                </a:lnTo>
                <a:lnTo>
                  <a:pt x="4062655" y="4522985"/>
                </a:lnTo>
                <a:lnTo>
                  <a:pt x="4098778" y="4496161"/>
                </a:lnTo>
                <a:lnTo>
                  <a:pt x="4125602" y="4460038"/>
                </a:lnTo>
                <a:lnTo>
                  <a:pt x="4140833" y="4417540"/>
                </a:lnTo>
                <a:lnTo>
                  <a:pt x="4143755" y="4387576"/>
                </a:lnTo>
                <a:lnTo>
                  <a:pt x="4143755" y="408451"/>
                </a:lnTo>
                <a:lnTo>
                  <a:pt x="4137180" y="363940"/>
                </a:lnTo>
                <a:lnTo>
                  <a:pt x="4117899" y="323120"/>
                </a:lnTo>
                <a:lnTo>
                  <a:pt x="4087565" y="289686"/>
                </a:lnTo>
                <a:lnTo>
                  <a:pt x="4048959" y="266578"/>
                </a:lnTo>
                <a:lnTo>
                  <a:pt x="4005321" y="255619"/>
                </a:lnTo>
                <a:lnTo>
                  <a:pt x="3990193" y="254888"/>
                </a:lnTo>
                <a:lnTo>
                  <a:pt x="4334255" y="254888"/>
                </a:lnTo>
                <a:lnTo>
                  <a:pt x="4334255" y="4541138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91981" y="3479028"/>
            <a:ext cx="2526665" cy="15106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770"/>
              </a:lnSpc>
              <a:spcBef>
                <a:spcPts val="690"/>
              </a:spcBef>
            </a:pPr>
            <a:r>
              <a:rPr sz="2750" dirty="0">
                <a:latin typeface="Microsoft Sans Serif"/>
                <a:cs typeface="Microsoft Sans Serif"/>
              </a:rPr>
              <a:t>“</a:t>
            </a:r>
            <a:r>
              <a:rPr sz="2800" dirty="0">
                <a:latin typeface="Microsoft Sans Serif"/>
                <a:cs typeface="Microsoft Sans Serif"/>
              </a:rPr>
              <a:t>How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has </a:t>
            </a:r>
            <a:r>
              <a:rPr sz="2800" spc="-50" dirty="0">
                <a:latin typeface="Microsoft Sans Serif"/>
                <a:cs typeface="Microsoft Sans Serif"/>
              </a:rPr>
              <a:t>commoditization </a:t>
            </a:r>
            <a:r>
              <a:rPr sz="2800" spc="-40" dirty="0">
                <a:latin typeface="Microsoft Sans Serif"/>
                <a:cs typeface="Microsoft Sans Serif"/>
              </a:rPr>
              <a:t>impacted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your </a:t>
            </a:r>
            <a:r>
              <a:rPr sz="2800" spc="-10" dirty="0">
                <a:latin typeface="Microsoft Sans Serif"/>
                <a:cs typeface="Microsoft Sans Serif"/>
              </a:rPr>
              <a:t>practice</a:t>
            </a:r>
            <a:r>
              <a:rPr sz="2750" spc="-10" dirty="0">
                <a:latin typeface="Microsoft Sans Serif"/>
                <a:cs typeface="Microsoft Sans Serif"/>
              </a:rPr>
              <a:t>?”</a:t>
            </a:r>
            <a:endParaRPr sz="2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50" spc="-10" dirty="0"/>
              <a:t>Objectives</a:t>
            </a:r>
            <a:endParaRPr sz="5650"/>
          </a:p>
        </p:txBody>
      </p:sp>
      <p:sp>
        <p:nvSpPr>
          <p:cNvPr id="3" name="object 3"/>
          <p:cNvSpPr txBox="1"/>
          <p:nvPr/>
        </p:nvSpPr>
        <p:spPr>
          <a:xfrm>
            <a:off x="755104" y="1690262"/>
            <a:ext cx="3616960" cy="21209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56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70" dirty="0">
                <a:latin typeface="Microsoft Sans Serif"/>
                <a:cs typeface="Microsoft Sans Serif"/>
              </a:rPr>
              <a:t>Recognize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commoditization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risks</a:t>
            </a:r>
            <a:endParaRPr sz="1800">
              <a:latin typeface="Microsoft Sans Serif"/>
              <a:cs typeface="Microsoft Sans Serif"/>
            </a:endParaRPr>
          </a:p>
          <a:p>
            <a:pPr marL="319405" marR="190500" indent="-307340">
              <a:lnSpc>
                <a:spcPct val="79900"/>
              </a:lnSpc>
              <a:spcBef>
                <a:spcPts val="90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45" dirty="0">
                <a:latin typeface="Microsoft Sans Serif"/>
                <a:cs typeface="Microsoft Sans Serif"/>
              </a:rPr>
              <a:t>Understand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advisor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overlap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and </a:t>
            </a:r>
            <a:r>
              <a:rPr sz="1800" spc="-20" dirty="0">
                <a:latin typeface="Microsoft Sans Serif"/>
                <a:cs typeface="Microsoft Sans Serif"/>
              </a:rPr>
              <a:t>how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counter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it</a:t>
            </a:r>
            <a:endParaRPr sz="180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46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Shift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from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generalist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specialist</a:t>
            </a:r>
            <a:endParaRPr sz="1800">
              <a:latin typeface="Microsoft Sans Serif"/>
              <a:cs typeface="Microsoft Sans Serif"/>
            </a:endParaRPr>
          </a:p>
          <a:p>
            <a:pPr marL="319405" marR="354965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Introduce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and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adopt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750" spc="-30" dirty="0">
                <a:latin typeface="Microsoft Sans Serif"/>
                <a:cs typeface="Microsoft Sans Serif"/>
              </a:rPr>
              <a:t>“</a:t>
            </a:r>
            <a:r>
              <a:rPr sz="1800" spc="-30" dirty="0">
                <a:latin typeface="Microsoft Sans Serif"/>
                <a:cs typeface="Microsoft Sans Serif"/>
              </a:rPr>
              <a:t>Planning </a:t>
            </a:r>
            <a:r>
              <a:rPr sz="1800" spc="-25" dirty="0">
                <a:latin typeface="Microsoft Sans Serif"/>
                <a:cs typeface="Microsoft Sans Serif"/>
              </a:rPr>
              <a:t>Alpha</a:t>
            </a:r>
            <a:r>
              <a:rPr sz="1750" spc="-25" dirty="0">
                <a:latin typeface="Microsoft Sans Serif"/>
                <a:cs typeface="Microsoft Sans Serif"/>
              </a:rPr>
              <a:t>”</a:t>
            </a:r>
            <a:r>
              <a:rPr sz="1750" spc="-85" dirty="0">
                <a:latin typeface="Microsoft Sans Serif"/>
                <a:cs typeface="Microsoft Sans Serif"/>
              </a:rPr>
              <a:t> </a:t>
            </a:r>
            <a:r>
              <a:rPr sz="1800" spc="-80" dirty="0">
                <a:latin typeface="Microsoft Sans Serif"/>
                <a:cs typeface="Microsoft Sans Serif"/>
              </a:rPr>
              <a:t>as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your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differentiator</a:t>
            </a:r>
            <a:endParaRPr sz="180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70" dirty="0">
                <a:latin typeface="Microsoft Sans Serif"/>
                <a:cs typeface="Microsoft Sans Serif"/>
              </a:rPr>
              <a:t>Commit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immediate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action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steps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5143499" cy="6429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35237" y="5905027"/>
            <a:ext cx="12065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50" dirty="0">
                <a:latin typeface="Microsoft Sans Serif"/>
                <a:cs typeface="Microsoft Sans Serif"/>
              </a:rPr>
              <a:t>6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7304" y="677247"/>
            <a:ext cx="2593340" cy="15144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819"/>
              </a:spcBef>
            </a:pPr>
            <a:r>
              <a:rPr sz="2900" spc="-25" dirty="0"/>
              <a:t>The </a:t>
            </a:r>
            <a:r>
              <a:rPr sz="2900" spc="-10" dirty="0"/>
              <a:t>Commoditizatio </a:t>
            </a:r>
            <a:r>
              <a:rPr sz="2900" spc="90" dirty="0"/>
              <a:t>of</a:t>
            </a:r>
            <a:r>
              <a:rPr sz="2900" spc="-265" dirty="0"/>
              <a:t> </a:t>
            </a:r>
            <a:r>
              <a:rPr sz="2900" spc="-10" dirty="0"/>
              <a:t>Estate Planning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6927304" y="2462344"/>
            <a:ext cx="2578100" cy="23685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57810" marR="139700" indent="-245745">
              <a:lnSpc>
                <a:spcPts val="1430"/>
              </a:lnSpc>
              <a:spcBef>
                <a:spcPts val="39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spc="-20" dirty="0">
                <a:latin typeface="Microsoft Sans Serif"/>
                <a:cs typeface="Microsoft Sans Serif"/>
              </a:rPr>
              <a:t>Client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mindset: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“Anyone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can </a:t>
            </a:r>
            <a:r>
              <a:rPr sz="1400" dirty="0">
                <a:latin typeface="Microsoft Sans Serif"/>
                <a:cs typeface="Microsoft Sans Serif"/>
              </a:rPr>
              <a:t>do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will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online.”</a:t>
            </a:r>
            <a:endParaRPr sz="1400">
              <a:latin typeface="Microsoft Sans Serif"/>
              <a:cs typeface="Microsoft Sans Serif"/>
            </a:endParaRPr>
          </a:p>
          <a:p>
            <a:pPr marL="257810" marR="208915" indent="-245745">
              <a:lnSpc>
                <a:spcPts val="1420"/>
              </a:lnSpc>
              <a:spcBef>
                <a:spcPts val="60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dirty="0">
                <a:latin typeface="Microsoft Sans Serif"/>
                <a:cs typeface="Microsoft Sans Serif"/>
              </a:rPr>
              <a:t>Market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reality:</a:t>
            </a:r>
            <a:r>
              <a:rPr sz="1400" spc="-8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Internet document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providers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20" dirty="0">
                <a:latin typeface="Microsoft Sans Serif"/>
                <a:cs typeface="Microsoft Sans Serif"/>
              </a:rPr>
              <a:t>&amp;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trust </a:t>
            </a:r>
            <a:r>
              <a:rPr sz="1400" spc="-10" dirty="0">
                <a:latin typeface="Microsoft Sans Serif"/>
                <a:cs typeface="Microsoft Sans Serif"/>
              </a:rPr>
              <a:t>mills</a:t>
            </a:r>
            <a:endParaRPr sz="1400">
              <a:latin typeface="Microsoft Sans Serif"/>
              <a:cs typeface="Microsoft Sans Serif"/>
            </a:endParaRPr>
          </a:p>
          <a:p>
            <a:pPr marL="257810" marR="5080" indent="-245745" algn="just">
              <a:lnSpc>
                <a:spcPts val="1430"/>
              </a:lnSpc>
              <a:spcBef>
                <a:spcPts val="68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spc="-30" dirty="0">
                <a:latin typeface="Microsoft Sans Serif"/>
                <a:cs typeface="Microsoft Sans Serif"/>
              </a:rPr>
              <a:t>Consequences: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80" dirty="0">
                <a:latin typeface="Microsoft Sans Serif"/>
                <a:cs typeface="Microsoft Sans Serif"/>
              </a:rPr>
              <a:t>Fee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pressure, </a:t>
            </a:r>
            <a:r>
              <a:rPr sz="1400" dirty="0">
                <a:latin typeface="Microsoft Sans Serif"/>
                <a:cs typeface="Microsoft Sans Serif"/>
              </a:rPr>
              <a:t>“shopping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around,”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lost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value </a:t>
            </a:r>
            <a:r>
              <a:rPr sz="1400" spc="-10" dirty="0">
                <a:latin typeface="Microsoft Sans Serif"/>
                <a:cs typeface="Microsoft Sans Serif"/>
              </a:rPr>
              <a:t>perception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720725">
              <a:lnSpc>
                <a:spcPts val="1430"/>
              </a:lnSpc>
            </a:pPr>
            <a:r>
              <a:rPr sz="1400" spc="-45" dirty="0">
                <a:latin typeface="Microsoft Sans Serif"/>
                <a:cs typeface="Microsoft Sans Serif"/>
              </a:rPr>
              <a:t>Real-</a:t>
            </a:r>
            <a:r>
              <a:rPr sz="1400" dirty="0">
                <a:latin typeface="Microsoft Sans Serif"/>
                <a:cs typeface="Microsoft Sans Serif"/>
              </a:rPr>
              <a:t>life </a:t>
            </a:r>
            <a:r>
              <a:rPr sz="1400" spc="-20" dirty="0">
                <a:latin typeface="Microsoft Sans Serif"/>
                <a:cs typeface="Microsoft Sans Serif"/>
              </a:rPr>
              <a:t>experiences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or </a:t>
            </a:r>
            <a:r>
              <a:rPr sz="1400" spc="-10" dirty="0">
                <a:latin typeface="Microsoft Sans Serif"/>
                <a:cs typeface="Microsoft Sans Serif"/>
              </a:rPr>
              <a:t>challenges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" y="771524"/>
            <a:ext cx="5400674" cy="4886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4617720" cy="22586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z="5650" spc="75" dirty="0"/>
              <a:t>Advisor </a:t>
            </a:r>
            <a:r>
              <a:rPr sz="5650" spc="-30" dirty="0"/>
              <a:t>Encroachment </a:t>
            </a:r>
            <a:r>
              <a:rPr sz="5650" spc="-10" dirty="0"/>
              <a:t>Risks</a:t>
            </a:r>
            <a:endParaRPr sz="5650"/>
          </a:p>
        </p:txBody>
      </p:sp>
      <p:sp>
        <p:nvSpPr>
          <p:cNvPr id="3" name="object 3"/>
          <p:cNvSpPr txBox="1"/>
          <p:nvPr/>
        </p:nvSpPr>
        <p:spPr>
          <a:xfrm>
            <a:off x="755104" y="3073281"/>
            <a:ext cx="6132830" cy="24872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6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40" dirty="0">
                <a:latin typeface="Microsoft Sans Serif"/>
                <a:cs typeface="Microsoft Sans Serif"/>
              </a:rPr>
              <a:t>Advisors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using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60" dirty="0">
                <a:latin typeface="Microsoft Sans Serif"/>
                <a:cs typeface="Microsoft Sans Serif"/>
              </a:rPr>
              <a:t>automated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spc="-50" dirty="0">
                <a:latin typeface="Microsoft Sans Serif"/>
                <a:cs typeface="Microsoft Sans Serif"/>
              </a:rPr>
              <a:t>estate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50" dirty="0">
                <a:latin typeface="Microsoft Sans Serif"/>
                <a:cs typeface="Microsoft Sans Serif"/>
              </a:rPr>
              <a:t>planning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tools</a:t>
            </a:r>
            <a:endParaRPr sz="2250">
              <a:latin typeface="Microsoft Sans Serif"/>
              <a:cs typeface="Microsoft Sans Serif"/>
            </a:endParaRPr>
          </a:p>
          <a:p>
            <a:pPr marL="396240" marR="484505" indent="-384175">
              <a:lnSpc>
                <a:spcPts val="2250"/>
              </a:lnSpc>
              <a:spcBef>
                <a:spcPts val="97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155" dirty="0">
                <a:latin typeface="Microsoft Sans Serif"/>
                <a:cs typeface="Microsoft Sans Serif"/>
              </a:rPr>
              <a:t>Real</a:t>
            </a:r>
            <a:r>
              <a:rPr sz="2250" spc="-35" dirty="0">
                <a:latin typeface="Microsoft Sans Serif"/>
                <a:cs typeface="Microsoft Sans Serif"/>
              </a:rPr>
              <a:t> </a:t>
            </a:r>
            <a:r>
              <a:rPr sz="2250" spc="-70" dirty="0">
                <a:latin typeface="Microsoft Sans Serif"/>
                <a:cs typeface="Microsoft Sans Serif"/>
              </a:rPr>
              <a:t>examples</a:t>
            </a:r>
            <a:r>
              <a:rPr sz="2200" spc="-70" dirty="0">
                <a:latin typeface="Microsoft Sans Serif"/>
                <a:cs typeface="Microsoft Sans Serif"/>
              </a:rPr>
              <a:t>:</a:t>
            </a:r>
            <a:r>
              <a:rPr sz="2200" spc="-80" dirty="0">
                <a:latin typeface="Microsoft Sans Serif"/>
                <a:cs typeface="Microsoft Sans Serif"/>
              </a:rPr>
              <a:t> </a:t>
            </a:r>
            <a:r>
              <a:rPr sz="2250" spc="-40" dirty="0">
                <a:latin typeface="Microsoft Sans Serif"/>
                <a:cs typeface="Microsoft Sans Serif"/>
              </a:rPr>
              <a:t>Advisors</a:t>
            </a:r>
            <a:r>
              <a:rPr sz="2200" spc="-40" dirty="0">
                <a:latin typeface="Microsoft Sans Serif"/>
                <a:cs typeface="Microsoft Sans Serif"/>
              </a:rPr>
              <a:t>,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50" spc="-50" dirty="0">
                <a:latin typeface="Microsoft Sans Serif"/>
                <a:cs typeface="Microsoft Sans Serif"/>
              </a:rPr>
              <a:t>insurance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agents</a:t>
            </a:r>
            <a:r>
              <a:rPr sz="2200" spc="-20" dirty="0">
                <a:latin typeface="Microsoft Sans Serif"/>
                <a:cs typeface="Microsoft Sans Serif"/>
              </a:rPr>
              <a:t>, </a:t>
            </a:r>
            <a:r>
              <a:rPr sz="2250" spc="-10" dirty="0">
                <a:latin typeface="Microsoft Sans Serif"/>
                <a:cs typeface="Microsoft Sans Serif"/>
              </a:rPr>
              <a:t>accountants</a:t>
            </a:r>
            <a:endParaRPr sz="2250">
              <a:latin typeface="Microsoft Sans Serif"/>
              <a:cs typeface="Microsoft Sans Serif"/>
            </a:endParaRPr>
          </a:p>
          <a:p>
            <a:pPr marL="396240" marR="1126490" indent="-384175">
              <a:lnSpc>
                <a:spcPts val="2170"/>
              </a:lnSpc>
              <a:spcBef>
                <a:spcPts val="1040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65" dirty="0">
                <a:latin typeface="Microsoft Sans Serif"/>
                <a:cs typeface="Microsoft Sans Serif"/>
              </a:rPr>
              <a:t>Consequences</a:t>
            </a:r>
            <a:r>
              <a:rPr sz="2200" spc="-65" dirty="0">
                <a:latin typeface="Microsoft Sans Serif"/>
                <a:cs typeface="Microsoft Sans Serif"/>
              </a:rPr>
              <a:t>: </a:t>
            </a:r>
            <a:r>
              <a:rPr sz="2250" spc="-40" dirty="0">
                <a:latin typeface="Microsoft Sans Serif"/>
                <a:cs typeface="Microsoft Sans Serif"/>
              </a:rPr>
              <a:t>Attorneys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sidelined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25" dirty="0">
                <a:latin typeface="Microsoft Sans Serif"/>
                <a:cs typeface="Microsoft Sans Serif"/>
              </a:rPr>
              <a:t>or </a:t>
            </a:r>
            <a:r>
              <a:rPr sz="2250" spc="-55" dirty="0">
                <a:latin typeface="Microsoft Sans Serif"/>
                <a:cs typeface="Microsoft Sans Serif"/>
              </a:rPr>
              <a:t>minimized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in</a:t>
            </a:r>
            <a:r>
              <a:rPr sz="2250" spc="-12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planning</a:t>
            </a:r>
            <a:endParaRPr sz="2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300" i="1" spc="-50" dirty="0">
                <a:latin typeface="Arial"/>
                <a:cs typeface="Arial"/>
              </a:rPr>
              <a:t>Critical</a:t>
            </a:r>
            <a:r>
              <a:rPr sz="2300" i="1" spc="-110" dirty="0">
                <a:latin typeface="Arial"/>
                <a:cs typeface="Arial"/>
              </a:rPr>
              <a:t> </a:t>
            </a:r>
            <a:r>
              <a:rPr sz="2300" i="1" spc="-85" dirty="0">
                <a:latin typeface="Arial"/>
                <a:cs typeface="Arial"/>
              </a:rPr>
              <a:t>question</a:t>
            </a:r>
            <a:r>
              <a:rPr sz="2400" i="1" spc="-85" dirty="0">
                <a:latin typeface="Swis721 BT"/>
                <a:cs typeface="Swis721 BT"/>
              </a:rPr>
              <a:t>:</a:t>
            </a:r>
            <a:r>
              <a:rPr sz="2400" i="1" spc="-90" dirty="0">
                <a:latin typeface="Swis721 BT"/>
                <a:cs typeface="Swis721 BT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“</a:t>
            </a:r>
            <a:r>
              <a:rPr sz="2250" dirty="0">
                <a:latin typeface="Microsoft Sans Serif"/>
                <a:cs typeface="Microsoft Sans Serif"/>
              </a:rPr>
              <a:t>How</a:t>
            </a:r>
            <a:r>
              <a:rPr sz="2250" spc="-150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can</a:t>
            </a:r>
            <a:r>
              <a:rPr sz="2250" spc="-10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we</a:t>
            </a:r>
            <a:r>
              <a:rPr sz="2250" spc="-90" dirty="0">
                <a:latin typeface="Microsoft Sans Serif"/>
                <a:cs typeface="Microsoft Sans Serif"/>
              </a:rPr>
              <a:t> </a:t>
            </a:r>
            <a:r>
              <a:rPr sz="2250" spc="-50" dirty="0">
                <a:latin typeface="Microsoft Sans Serif"/>
                <a:cs typeface="Microsoft Sans Serif"/>
              </a:rPr>
              <a:t>reclaim</a:t>
            </a:r>
            <a:r>
              <a:rPr sz="2250" spc="-9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our</a:t>
            </a:r>
            <a:r>
              <a:rPr sz="2250" spc="-8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role</a:t>
            </a:r>
            <a:r>
              <a:rPr sz="2200" spc="-10" dirty="0">
                <a:latin typeface="Microsoft Sans Serif"/>
                <a:cs typeface="Microsoft Sans Serif"/>
              </a:rPr>
              <a:t>?”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0" y="0"/>
            <a:ext cx="2571749" cy="6429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83323" y="5905027"/>
            <a:ext cx="12065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50" dirty="0">
                <a:latin typeface="Microsoft Sans Serif"/>
                <a:cs typeface="Microsoft Sans Serif"/>
              </a:rPr>
              <a:t>8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00779" cy="3493135"/>
          </a:xfrm>
          <a:custGeom>
            <a:avLst/>
            <a:gdLst/>
            <a:ahLst/>
            <a:cxnLst/>
            <a:rect l="l" t="t" r="r" b="b"/>
            <a:pathLst>
              <a:path w="3700779" h="3493135">
                <a:moveTo>
                  <a:pt x="3700271" y="3493007"/>
                </a:moveTo>
                <a:lnTo>
                  <a:pt x="0" y="3493007"/>
                </a:lnTo>
                <a:lnTo>
                  <a:pt x="0" y="0"/>
                </a:lnTo>
                <a:lnTo>
                  <a:pt x="3700271" y="0"/>
                </a:lnTo>
                <a:lnTo>
                  <a:pt x="3700271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2961112"/>
                </a:lnTo>
                <a:lnTo>
                  <a:pt x="197075" y="3005622"/>
                </a:lnTo>
                <a:lnTo>
                  <a:pt x="216355" y="3046443"/>
                </a:lnTo>
                <a:lnTo>
                  <a:pt x="246690" y="3079877"/>
                </a:lnTo>
                <a:lnTo>
                  <a:pt x="285296" y="3102985"/>
                </a:lnTo>
                <a:lnTo>
                  <a:pt x="328934" y="3113944"/>
                </a:lnTo>
                <a:lnTo>
                  <a:pt x="344062" y="3114674"/>
                </a:lnTo>
                <a:lnTo>
                  <a:pt x="3700271" y="3114674"/>
                </a:lnTo>
                <a:lnTo>
                  <a:pt x="3700271" y="3493007"/>
                </a:lnTo>
                <a:close/>
              </a:path>
              <a:path w="3700779" h="3493135">
                <a:moveTo>
                  <a:pt x="3700271" y="3114674"/>
                </a:moveTo>
                <a:lnTo>
                  <a:pt x="3208762" y="3114674"/>
                </a:lnTo>
                <a:lnTo>
                  <a:pt x="3223890" y="3113944"/>
                </a:lnTo>
                <a:lnTo>
                  <a:pt x="3238726" y="3111752"/>
                </a:lnTo>
                <a:lnTo>
                  <a:pt x="3281224" y="3096521"/>
                </a:lnTo>
                <a:lnTo>
                  <a:pt x="3317347" y="3069697"/>
                </a:lnTo>
                <a:lnTo>
                  <a:pt x="3344171" y="3033574"/>
                </a:lnTo>
                <a:lnTo>
                  <a:pt x="3359402" y="2991076"/>
                </a:lnTo>
                <a:lnTo>
                  <a:pt x="3362324" y="2961112"/>
                </a:lnTo>
                <a:lnTo>
                  <a:pt x="3362324" y="344062"/>
                </a:lnTo>
                <a:lnTo>
                  <a:pt x="3355749" y="299551"/>
                </a:lnTo>
                <a:lnTo>
                  <a:pt x="3336468" y="258731"/>
                </a:lnTo>
                <a:lnTo>
                  <a:pt x="3306134" y="225297"/>
                </a:lnTo>
                <a:lnTo>
                  <a:pt x="3267528" y="202189"/>
                </a:lnTo>
                <a:lnTo>
                  <a:pt x="3223890" y="191230"/>
                </a:lnTo>
                <a:lnTo>
                  <a:pt x="3208762" y="190499"/>
                </a:lnTo>
                <a:lnTo>
                  <a:pt x="3700271" y="190499"/>
                </a:lnTo>
                <a:lnTo>
                  <a:pt x="3700271" y="3114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492" y="652036"/>
            <a:ext cx="2590165" cy="189103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 algn="ctr">
              <a:lnSpc>
                <a:spcPct val="79900"/>
              </a:lnSpc>
              <a:spcBef>
                <a:spcPts val="985"/>
              </a:spcBef>
            </a:pPr>
            <a:r>
              <a:rPr sz="3600" spc="-10" dirty="0"/>
              <a:t>Transition </a:t>
            </a:r>
            <a:r>
              <a:rPr sz="3600" spc="50" dirty="0"/>
              <a:t>from </a:t>
            </a:r>
            <a:r>
              <a:rPr sz="3600" spc="-20" dirty="0"/>
              <a:t>Generalist</a:t>
            </a:r>
            <a:r>
              <a:rPr sz="3600" spc="-340" dirty="0"/>
              <a:t> </a:t>
            </a:r>
            <a:r>
              <a:rPr sz="3600" spc="60" dirty="0"/>
              <a:t>to </a:t>
            </a:r>
            <a:r>
              <a:rPr sz="3600" spc="-10" dirty="0"/>
              <a:t>Specialist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3255263" y="0"/>
            <a:ext cx="7031990" cy="3493135"/>
          </a:xfrm>
          <a:custGeom>
            <a:avLst/>
            <a:gdLst/>
            <a:ahLst/>
            <a:cxnLst/>
            <a:rect l="l" t="t" r="r" b="b"/>
            <a:pathLst>
              <a:path w="7031990" h="3493135">
                <a:moveTo>
                  <a:pt x="7031735" y="3493007"/>
                </a:moveTo>
                <a:lnTo>
                  <a:pt x="0" y="3493007"/>
                </a:lnTo>
                <a:lnTo>
                  <a:pt x="0" y="0"/>
                </a:lnTo>
                <a:lnTo>
                  <a:pt x="7031735" y="0"/>
                </a:lnTo>
                <a:lnTo>
                  <a:pt x="7031735" y="190499"/>
                </a:lnTo>
                <a:lnTo>
                  <a:pt x="451123" y="190499"/>
                </a:lnTo>
                <a:lnTo>
                  <a:pt x="435995" y="191230"/>
                </a:lnTo>
                <a:lnTo>
                  <a:pt x="392357" y="202189"/>
                </a:lnTo>
                <a:lnTo>
                  <a:pt x="353751" y="225297"/>
                </a:lnTo>
                <a:lnTo>
                  <a:pt x="323416" y="258731"/>
                </a:lnTo>
                <a:lnTo>
                  <a:pt x="304136" y="299551"/>
                </a:lnTo>
                <a:lnTo>
                  <a:pt x="297560" y="344062"/>
                </a:lnTo>
                <a:lnTo>
                  <a:pt x="297560" y="2961112"/>
                </a:lnTo>
                <a:lnTo>
                  <a:pt x="304136" y="3005622"/>
                </a:lnTo>
                <a:lnTo>
                  <a:pt x="323416" y="3046443"/>
                </a:lnTo>
                <a:lnTo>
                  <a:pt x="353751" y="3079877"/>
                </a:lnTo>
                <a:lnTo>
                  <a:pt x="392357" y="3102985"/>
                </a:lnTo>
                <a:lnTo>
                  <a:pt x="435995" y="3113944"/>
                </a:lnTo>
                <a:lnTo>
                  <a:pt x="451123" y="3114674"/>
                </a:lnTo>
                <a:lnTo>
                  <a:pt x="7031735" y="3114674"/>
                </a:lnTo>
                <a:lnTo>
                  <a:pt x="7031735" y="3493007"/>
                </a:lnTo>
                <a:close/>
              </a:path>
              <a:path w="7031990" h="3493135">
                <a:moveTo>
                  <a:pt x="7031735" y="3114674"/>
                </a:moveTo>
                <a:lnTo>
                  <a:pt x="6687673" y="3114674"/>
                </a:lnTo>
                <a:lnTo>
                  <a:pt x="6702800" y="3113944"/>
                </a:lnTo>
                <a:lnTo>
                  <a:pt x="6717637" y="3111752"/>
                </a:lnTo>
                <a:lnTo>
                  <a:pt x="6760134" y="3096521"/>
                </a:lnTo>
                <a:lnTo>
                  <a:pt x="6796257" y="3069697"/>
                </a:lnTo>
                <a:lnTo>
                  <a:pt x="6823081" y="3033574"/>
                </a:lnTo>
                <a:lnTo>
                  <a:pt x="6838312" y="2991076"/>
                </a:lnTo>
                <a:lnTo>
                  <a:pt x="6841235" y="2961112"/>
                </a:lnTo>
                <a:lnTo>
                  <a:pt x="6841235" y="344062"/>
                </a:lnTo>
                <a:lnTo>
                  <a:pt x="6834659" y="299551"/>
                </a:lnTo>
                <a:lnTo>
                  <a:pt x="6815378" y="258731"/>
                </a:lnTo>
                <a:lnTo>
                  <a:pt x="6785044" y="225297"/>
                </a:lnTo>
                <a:lnTo>
                  <a:pt x="6746437" y="202189"/>
                </a:lnTo>
                <a:lnTo>
                  <a:pt x="6702800" y="191230"/>
                </a:lnTo>
                <a:lnTo>
                  <a:pt x="6687673" y="190499"/>
                </a:lnTo>
                <a:lnTo>
                  <a:pt x="7031735" y="190499"/>
                </a:lnTo>
                <a:lnTo>
                  <a:pt x="7031735" y="31146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99978" y="482482"/>
            <a:ext cx="5857240" cy="22256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6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110" dirty="0">
                <a:latin typeface="Microsoft Sans Serif"/>
                <a:cs typeface="Microsoft Sans Serif"/>
              </a:rPr>
              <a:t>Risks</a:t>
            </a:r>
            <a:r>
              <a:rPr sz="2250" spc="-4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of</a:t>
            </a:r>
            <a:r>
              <a:rPr sz="2250" spc="-105" dirty="0">
                <a:latin typeface="Microsoft Sans Serif"/>
                <a:cs typeface="Microsoft Sans Serif"/>
              </a:rPr>
              <a:t> </a:t>
            </a:r>
            <a:r>
              <a:rPr sz="2250" spc="-35" dirty="0">
                <a:latin typeface="Microsoft Sans Serif"/>
                <a:cs typeface="Microsoft Sans Serif"/>
              </a:rPr>
              <a:t>being</a:t>
            </a:r>
            <a:r>
              <a:rPr sz="2250" spc="-60" dirty="0">
                <a:latin typeface="Microsoft Sans Serif"/>
                <a:cs typeface="Microsoft Sans Serif"/>
              </a:rPr>
              <a:t> </a:t>
            </a:r>
            <a:r>
              <a:rPr sz="2250" spc="-130" dirty="0">
                <a:latin typeface="Microsoft Sans Serif"/>
                <a:cs typeface="Microsoft Sans Serif"/>
              </a:rPr>
              <a:t>a</a:t>
            </a:r>
            <a:r>
              <a:rPr sz="2250" spc="-30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generalist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in</a:t>
            </a:r>
            <a:r>
              <a:rPr sz="2250" spc="-6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today</a:t>
            </a:r>
            <a:r>
              <a:rPr sz="2200" spc="-10" dirty="0">
                <a:latin typeface="Microsoft Sans Serif"/>
                <a:cs typeface="Microsoft Sans Serif"/>
              </a:rPr>
              <a:t>'</a:t>
            </a:r>
            <a:r>
              <a:rPr sz="2250" spc="-10" dirty="0">
                <a:latin typeface="Microsoft Sans Serif"/>
                <a:cs typeface="Microsoft Sans Serif"/>
              </a:rPr>
              <a:t>s</a:t>
            </a:r>
            <a:r>
              <a:rPr sz="2250" spc="-5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market</a:t>
            </a:r>
            <a:endParaRPr sz="2250">
              <a:latin typeface="Microsoft Sans Serif"/>
              <a:cs typeface="Microsoft Sans Serif"/>
            </a:endParaRPr>
          </a:p>
          <a:p>
            <a:pPr marL="396240" marR="161290" indent="-384175">
              <a:lnSpc>
                <a:spcPts val="2250"/>
              </a:lnSpc>
              <a:spcBef>
                <a:spcPts val="97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60" dirty="0">
                <a:latin typeface="Microsoft Sans Serif"/>
                <a:cs typeface="Microsoft Sans Serif"/>
              </a:rPr>
              <a:t>Advantages</a:t>
            </a:r>
            <a:r>
              <a:rPr sz="2250" spc="-5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of</a:t>
            </a:r>
            <a:r>
              <a:rPr sz="2250" spc="-50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specialization</a:t>
            </a:r>
            <a:r>
              <a:rPr sz="2250" spc="-50" dirty="0">
                <a:latin typeface="Microsoft Sans Serif"/>
                <a:cs typeface="Microsoft Sans Serif"/>
              </a:rPr>
              <a:t> </a:t>
            </a:r>
            <a:r>
              <a:rPr sz="2200" spc="-30" dirty="0">
                <a:latin typeface="Microsoft Sans Serif"/>
                <a:cs typeface="Microsoft Sans Serif"/>
              </a:rPr>
              <a:t>(</a:t>
            </a:r>
            <a:r>
              <a:rPr sz="2250" spc="-30" dirty="0">
                <a:latin typeface="Microsoft Sans Serif"/>
                <a:cs typeface="Microsoft Sans Serif"/>
              </a:rPr>
              <a:t>e</a:t>
            </a:r>
            <a:r>
              <a:rPr sz="2200" spc="-30" dirty="0">
                <a:latin typeface="Microsoft Sans Serif"/>
                <a:cs typeface="Microsoft Sans Serif"/>
              </a:rPr>
              <a:t>.</a:t>
            </a:r>
            <a:r>
              <a:rPr sz="2250" spc="-30" dirty="0">
                <a:latin typeface="Microsoft Sans Serif"/>
                <a:cs typeface="Microsoft Sans Serif"/>
              </a:rPr>
              <a:t>g</a:t>
            </a:r>
            <a:r>
              <a:rPr sz="2200" spc="-30" dirty="0">
                <a:latin typeface="Microsoft Sans Serif"/>
                <a:cs typeface="Microsoft Sans Serif"/>
              </a:rPr>
              <a:t>.,</a:t>
            </a:r>
            <a:r>
              <a:rPr sz="2200" spc="-3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Certified </a:t>
            </a:r>
            <a:r>
              <a:rPr sz="2250" spc="-85" dirty="0">
                <a:latin typeface="Microsoft Sans Serif"/>
                <a:cs typeface="Microsoft Sans Serif"/>
              </a:rPr>
              <a:t>Elder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spc="-60" dirty="0">
                <a:latin typeface="Microsoft Sans Serif"/>
                <a:cs typeface="Microsoft Sans Serif"/>
              </a:rPr>
              <a:t>Law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Attorney</a:t>
            </a:r>
            <a:r>
              <a:rPr sz="2200" spc="-10" dirty="0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  <a:p>
            <a:pPr marL="396240" marR="5080" indent="-384175">
              <a:lnSpc>
                <a:spcPts val="2250"/>
              </a:lnSpc>
              <a:spcBef>
                <a:spcPts val="900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55" dirty="0">
                <a:latin typeface="Microsoft Sans Serif"/>
                <a:cs typeface="Microsoft Sans Serif"/>
              </a:rPr>
              <a:t>Finding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your</a:t>
            </a:r>
            <a:r>
              <a:rPr sz="2250" spc="-100" dirty="0">
                <a:latin typeface="Microsoft Sans Serif"/>
                <a:cs typeface="Microsoft Sans Serif"/>
              </a:rPr>
              <a:t> </a:t>
            </a:r>
            <a:r>
              <a:rPr sz="2250" spc="-30" dirty="0">
                <a:latin typeface="Microsoft Sans Serif"/>
                <a:cs typeface="Microsoft Sans Serif"/>
              </a:rPr>
              <a:t>niche</a:t>
            </a:r>
            <a:r>
              <a:rPr sz="2200" spc="-30" dirty="0">
                <a:latin typeface="Microsoft Sans Serif"/>
                <a:cs typeface="Microsoft Sans Serif"/>
              </a:rPr>
              <a:t>:</a:t>
            </a:r>
            <a:r>
              <a:rPr sz="2200" spc="-75" dirty="0">
                <a:latin typeface="Microsoft Sans Serif"/>
                <a:cs typeface="Microsoft Sans Serif"/>
              </a:rPr>
              <a:t> </a:t>
            </a:r>
            <a:r>
              <a:rPr sz="2250" spc="-35" dirty="0">
                <a:latin typeface="Microsoft Sans Serif"/>
                <a:cs typeface="Microsoft Sans Serif"/>
              </a:rPr>
              <a:t>Medicaid</a:t>
            </a:r>
            <a:r>
              <a:rPr sz="2200" spc="-35" dirty="0">
                <a:latin typeface="Microsoft Sans Serif"/>
                <a:cs typeface="Microsoft Sans Serif"/>
              </a:rPr>
              <a:t>,</a:t>
            </a:r>
            <a:r>
              <a:rPr sz="2200" spc="-75" dirty="0">
                <a:latin typeface="Microsoft Sans Serif"/>
                <a:cs typeface="Microsoft Sans Serif"/>
              </a:rPr>
              <a:t> </a:t>
            </a:r>
            <a:r>
              <a:rPr sz="2250" spc="-75" dirty="0">
                <a:latin typeface="Microsoft Sans Serif"/>
                <a:cs typeface="Microsoft Sans Serif"/>
              </a:rPr>
              <a:t>Special </a:t>
            </a:r>
            <a:r>
              <a:rPr sz="2250" spc="-30" dirty="0">
                <a:latin typeface="Microsoft Sans Serif"/>
                <a:cs typeface="Microsoft Sans Serif"/>
              </a:rPr>
              <a:t>Needs</a:t>
            </a:r>
            <a:r>
              <a:rPr sz="2200" spc="-30" dirty="0">
                <a:latin typeface="Microsoft Sans Serif"/>
                <a:cs typeface="Microsoft Sans Serif"/>
              </a:rPr>
              <a:t>, </a:t>
            </a:r>
            <a:r>
              <a:rPr sz="2250" spc="-190" dirty="0">
                <a:latin typeface="Microsoft Sans Serif"/>
                <a:cs typeface="Microsoft Sans Serif"/>
              </a:rPr>
              <a:t>VA</a:t>
            </a:r>
            <a:r>
              <a:rPr sz="2250" spc="-3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benefits</a:t>
            </a:r>
            <a:endParaRPr sz="2250">
              <a:latin typeface="Microsoft Sans Serif"/>
              <a:cs typeface="Microsoft Sans Serif"/>
            </a:endParaRPr>
          </a:p>
          <a:p>
            <a:pPr marL="396240" indent="-383540">
              <a:lnSpc>
                <a:spcPct val="100000"/>
              </a:lnSpc>
              <a:spcBef>
                <a:spcPts val="5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80" dirty="0">
                <a:latin typeface="Microsoft Sans Serif"/>
                <a:cs typeface="Microsoft Sans Serif"/>
              </a:rPr>
              <a:t>Emphasizing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counseling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35" dirty="0">
                <a:latin typeface="Microsoft Sans Serif"/>
                <a:cs typeface="Microsoft Sans Serif"/>
              </a:rPr>
              <a:t>over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documents</a:t>
            </a:r>
            <a:endParaRPr sz="22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060192"/>
            <a:ext cx="5386070" cy="3369310"/>
          </a:xfrm>
          <a:custGeom>
            <a:avLst/>
            <a:gdLst/>
            <a:ahLst/>
            <a:cxnLst/>
            <a:rect l="l" t="t" r="r" b="b"/>
            <a:pathLst>
              <a:path w="5386070" h="3369310">
                <a:moveTo>
                  <a:pt x="5385815" y="3369182"/>
                </a:moveTo>
                <a:lnTo>
                  <a:pt x="0" y="3369182"/>
                </a:lnTo>
                <a:lnTo>
                  <a:pt x="0" y="0"/>
                </a:lnTo>
                <a:lnTo>
                  <a:pt x="5385815" y="0"/>
                </a:lnTo>
                <a:lnTo>
                  <a:pt x="5385815" y="254507"/>
                </a:lnTo>
                <a:lnTo>
                  <a:pt x="344062" y="254507"/>
                </a:lnTo>
                <a:lnTo>
                  <a:pt x="328934" y="255238"/>
                </a:lnTo>
                <a:lnTo>
                  <a:pt x="285296" y="266197"/>
                </a:lnTo>
                <a:lnTo>
                  <a:pt x="246690" y="289305"/>
                </a:lnTo>
                <a:lnTo>
                  <a:pt x="216355" y="322739"/>
                </a:lnTo>
                <a:lnTo>
                  <a:pt x="197075" y="363559"/>
                </a:lnTo>
                <a:lnTo>
                  <a:pt x="190499" y="408070"/>
                </a:lnTo>
                <a:lnTo>
                  <a:pt x="190499" y="3025120"/>
                </a:lnTo>
                <a:lnTo>
                  <a:pt x="197075" y="3069630"/>
                </a:lnTo>
                <a:lnTo>
                  <a:pt x="216355" y="3110450"/>
                </a:lnTo>
                <a:lnTo>
                  <a:pt x="246690" y="3143885"/>
                </a:lnTo>
                <a:lnTo>
                  <a:pt x="285297" y="3166993"/>
                </a:lnTo>
                <a:lnTo>
                  <a:pt x="328935" y="3177952"/>
                </a:lnTo>
                <a:lnTo>
                  <a:pt x="344062" y="3178682"/>
                </a:lnTo>
                <a:lnTo>
                  <a:pt x="5385815" y="3178682"/>
                </a:lnTo>
                <a:lnTo>
                  <a:pt x="5385815" y="3369182"/>
                </a:lnTo>
                <a:close/>
              </a:path>
              <a:path w="5386070" h="3369310">
                <a:moveTo>
                  <a:pt x="5385815" y="3178682"/>
                </a:moveTo>
                <a:lnTo>
                  <a:pt x="4894687" y="3178682"/>
                </a:lnTo>
                <a:lnTo>
                  <a:pt x="4909814" y="3177952"/>
                </a:lnTo>
                <a:lnTo>
                  <a:pt x="4924651" y="3175760"/>
                </a:lnTo>
                <a:lnTo>
                  <a:pt x="4967149" y="3160529"/>
                </a:lnTo>
                <a:lnTo>
                  <a:pt x="5003272" y="3133705"/>
                </a:lnTo>
                <a:lnTo>
                  <a:pt x="5030095" y="3097582"/>
                </a:lnTo>
                <a:lnTo>
                  <a:pt x="5045327" y="3055084"/>
                </a:lnTo>
                <a:lnTo>
                  <a:pt x="5048249" y="3025120"/>
                </a:lnTo>
                <a:lnTo>
                  <a:pt x="5048249" y="408070"/>
                </a:lnTo>
                <a:lnTo>
                  <a:pt x="5041673" y="363559"/>
                </a:lnTo>
                <a:lnTo>
                  <a:pt x="5022393" y="322739"/>
                </a:lnTo>
                <a:lnTo>
                  <a:pt x="4992059" y="289305"/>
                </a:lnTo>
                <a:lnTo>
                  <a:pt x="4953453" y="266197"/>
                </a:lnTo>
                <a:lnTo>
                  <a:pt x="4909814" y="255238"/>
                </a:lnTo>
                <a:lnTo>
                  <a:pt x="4894687" y="254507"/>
                </a:lnTo>
                <a:lnTo>
                  <a:pt x="5385815" y="254507"/>
                </a:lnTo>
                <a:lnTo>
                  <a:pt x="5385815" y="3178682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975" y="4139991"/>
            <a:ext cx="4159885" cy="1183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85"/>
              </a:lnSpc>
              <a:spcBef>
                <a:spcPts val="100"/>
              </a:spcBef>
            </a:pPr>
            <a:r>
              <a:rPr sz="2900" i="1" spc="-105" dirty="0">
                <a:latin typeface="Arial"/>
                <a:cs typeface="Arial"/>
              </a:rPr>
              <a:t>Action</a:t>
            </a:r>
            <a:r>
              <a:rPr sz="3000" i="1" spc="-105" dirty="0">
                <a:latin typeface="Swis721 BT"/>
                <a:cs typeface="Swis721 BT"/>
              </a:rPr>
              <a:t>:</a:t>
            </a:r>
            <a:r>
              <a:rPr sz="3000" i="1" spc="-114" dirty="0">
                <a:latin typeface="Swis721 BT"/>
                <a:cs typeface="Swis721 BT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Audit</a:t>
            </a:r>
            <a:r>
              <a:rPr sz="2800" spc="-1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your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branding</a:t>
            </a:r>
            <a:endParaRPr sz="2800">
              <a:latin typeface="Microsoft Sans Serif"/>
              <a:cs typeface="Microsoft Sans Serif"/>
            </a:endParaRPr>
          </a:p>
          <a:p>
            <a:pPr marL="12700" marR="287020">
              <a:lnSpc>
                <a:spcPts val="2780"/>
              </a:lnSpc>
              <a:spcBef>
                <a:spcPts val="265"/>
              </a:spcBef>
            </a:pPr>
            <a:r>
              <a:rPr sz="2750" spc="894" dirty="0">
                <a:latin typeface="Microsoft Sans Serif"/>
                <a:cs typeface="Microsoft Sans Serif"/>
              </a:rPr>
              <a:t>—</a:t>
            </a:r>
            <a:r>
              <a:rPr sz="2800" spc="-65" dirty="0">
                <a:latin typeface="Microsoft Sans Serif"/>
                <a:cs typeface="Microsoft Sans Serif"/>
              </a:rPr>
              <a:t>are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you</a:t>
            </a:r>
            <a:r>
              <a:rPr sz="2800" spc="-155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presenting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as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105" dirty="0">
                <a:latin typeface="Microsoft Sans Serif"/>
                <a:cs typeface="Microsoft Sans Serif"/>
              </a:rPr>
              <a:t>a </a:t>
            </a:r>
            <a:r>
              <a:rPr sz="2800" spc="-40" dirty="0">
                <a:latin typeface="Microsoft Sans Serif"/>
                <a:cs typeface="Microsoft Sans Serif"/>
              </a:rPr>
              <a:t>specialist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generalist</a:t>
            </a:r>
            <a:r>
              <a:rPr sz="2750" spc="-10" dirty="0">
                <a:latin typeface="Microsoft Sans Serif"/>
                <a:cs typeface="Microsoft Sans Serif"/>
              </a:rPr>
              <a:t>?</a:t>
            </a:r>
            <a:endParaRPr sz="275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40807" y="3060192"/>
            <a:ext cx="5346700" cy="3369310"/>
            <a:chOff x="4940807" y="3060192"/>
            <a:chExt cx="5346700" cy="3369310"/>
          </a:xfrm>
        </p:grpSpPr>
        <p:sp>
          <p:nvSpPr>
            <p:cNvPr id="9" name="object 9"/>
            <p:cNvSpPr/>
            <p:nvPr/>
          </p:nvSpPr>
          <p:spPr>
            <a:xfrm>
              <a:off x="4940807" y="3060192"/>
              <a:ext cx="5346700" cy="3369310"/>
            </a:xfrm>
            <a:custGeom>
              <a:avLst/>
              <a:gdLst/>
              <a:ahLst/>
              <a:cxnLst/>
              <a:rect l="l" t="t" r="r" b="b"/>
              <a:pathLst>
                <a:path w="5346700" h="3369310">
                  <a:moveTo>
                    <a:pt x="5346191" y="3369182"/>
                  </a:moveTo>
                  <a:lnTo>
                    <a:pt x="0" y="3369182"/>
                  </a:lnTo>
                  <a:lnTo>
                    <a:pt x="0" y="0"/>
                  </a:lnTo>
                  <a:lnTo>
                    <a:pt x="5346191" y="0"/>
                  </a:lnTo>
                  <a:lnTo>
                    <a:pt x="5346191" y="254507"/>
                  </a:lnTo>
                  <a:lnTo>
                    <a:pt x="451504" y="254507"/>
                  </a:lnTo>
                  <a:lnTo>
                    <a:pt x="436376" y="255238"/>
                  </a:lnTo>
                  <a:lnTo>
                    <a:pt x="392738" y="266197"/>
                  </a:lnTo>
                  <a:lnTo>
                    <a:pt x="354132" y="289305"/>
                  </a:lnTo>
                  <a:lnTo>
                    <a:pt x="323797" y="322739"/>
                  </a:lnTo>
                  <a:lnTo>
                    <a:pt x="304517" y="363559"/>
                  </a:lnTo>
                  <a:lnTo>
                    <a:pt x="297941" y="408070"/>
                  </a:lnTo>
                  <a:lnTo>
                    <a:pt x="297941" y="3025120"/>
                  </a:lnTo>
                  <a:lnTo>
                    <a:pt x="304517" y="3069630"/>
                  </a:lnTo>
                  <a:lnTo>
                    <a:pt x="323797" y="3110450"/>
                  </a:lnTo>
                  <a:lnTo>
                    <a:pt x="354132" y="3143885"/>
                  </a:lnTo>
                  <a:lnTo>
                    <a:pt x="392739" y="3166993"/>
                  </a:lnTo>
                  <a:lnTo>
                    <a:pt x="436377" y="3177952"/>
                  </a:lnTo>
                  <a:lnTo>
                    <a:pt x="451504" y="3178682"/>
                  </a:lnTo>
                  <a:lnTo>
                    <a:pt x="5346191" y="3178682"/>
                  </a:lnTo>
                  <a:lnTo>
                    <a:pt x="5346191" y="3369182"/>
                  </a:lnTo>
                  <a:close/>
                </a:path>
                <a:path w="5346700" h="3369310">
                  <a:moveTo>
                    <a:pt x="5346191" y="3178682"/>
                  </a:moveTo>
                  <a:lnTo>
                    <a:pt x="5002129" y="3178682"/>
                  </a:lnTo>
                  <a:lnTo>
                    <a:pt x="5017256" y="3177952"/>
                  </a:lnTo>
                  <a:lnTo>
                    <a:pt x="5032093" y="3175760"/>
                  </a:lnTo>
                  <a:lnTo>
                    <a:pt x="5074591" y="3160529"/>
                  </a:lnTo>
                  <a:lnTo>
                    <a:pt x="5110714" y="3133705"/>
                  </a:lnTo>
                  <a:lnTo>
                    <a:pt x="5137537" y="3097582"/>
                  </a:lnTo>
                  <a:lnTo>
                    <a:pt x="5152769" y="3055084"/>
                  </a:lnTo>
                  <a:lnTo>
                    <a:pt x="5155691" y="3025120"/>
                  </a:lnTo>
                  <a:lnTo>
                    <a:pt x="5155691" y="408070"/>
                  </a:lnTo>
                  <a:lnTo>
                    <a:pt x="5149115" y="363559"/>
                  </a:lnTo>
                  <a:lnTo>
                    <a:pt x="5129835" y="322739"/>
                  </a:lnTo>
                  <a:lnTo>
                    <a:pt x="5099500" y="289305"/>
                  </a:lnTo>
                  <a:lnTo>
                    <a:pt x="5060894" y="266197"/>
                  </a:lnTo>
                  <a:lnTo>
                    <a:pt x="5017256" y="255238"/>
                  </a:lnTo>
                  <a:lnTo>
                    <a:pt x="5002129" y="254507"/>
                  </a:lnTo>
                  <a:lnTo>
                    <a:pt x="5346191" y="254507"/>
                  </a:lnTo>
                  <a:lnTo>
                    <a:pt x="5346191" y="3178682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49" y="3314699"/>
              <a:ext cx="4857749" cy="29241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866</Words>
  <Application>Microsoft Macintosh PowerPoint</Application>
  <PresentationFormat>Custom</PresentationFormat>
  <Paragraphs>160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DejaVu Sans</vt:lpstr>
      <vt:lpstr>Swis721 BT</vt:lpstr>
      <vt:lpstr>Swis721 LtEx BT</vt:lpstr>
      <vt:lpstr>Arial</vt:lpstr>
      <vt:lpstr>Bodoni</vt:lpstr>
      <vt:lpstr>Calibri</vt:lpstr>
      <vt:lpstr>Futura XBlk BT</vt:lpstr>
      <vt:lpstr>Lucida Sans</vt:lpstr>
      <vt:lpstr>Microsoft Sans Serif</vt:lpstr>
      <vt:lpstr>Times New Roman</vt:lpstr>
      <vt:lpstr>Office Theme</vt:lpstr>
      <vt:lpstr>PowerPoint Presentation</vt:lpstr>
      <vt:lpstr>Mastermind Workshop</vt:lpstr>
      <vt:lpstr>PowerPoint Presentation</vt:lpstr>
      <vt:lpstr>Why This Workshop Matters</vt:lpstr>
      <vt:lpstr>The Changing Landscape</vt:lpstr>
      <vt:lpstr>Objectives</vt:lpstr>
      <vt:lpstr>The Commoditizatio of Estate Planning</vt:lpstr>
      <vt:lpstr>Advisor Encroachment Risks</vt:lpstr>
      <vt:lpstr>Transition from Generalist to Specialist</vt:lpstr>
      <vt:lpstr>PowerPoint Presentation</vt:lpstr>
      <vt:lpstr>1. Proactive Planning &amp; Ongoing Care</vt:lpstr>
      <vt:lpstr>Delivering Ongoing Value</vt:lpstr>
      <vt:lpstr>Planning Alpha in Action</vt:lpstr>
      <vt:lpstr>Summary of Mindset Shift</vt:lpstr>
      <vt:lpstr>PowerPoint Presentation</vt:lpstr>
      <vt:lpstr>PowerPoint Presentation</vt:lpstr>
      <vt:lpstr>Call to Action</vt:lpstr>
      <vt:lpstr>PowerPoint Presentation</vt:lpstr>
      <vt:lpstr>PowerPoint Presentation</vt:lpstr>
      <vt:lpstr>Expanding Your Planning Team</vt:lpstr>
      <vt:lpstr>Leveraging Financial Advisor Expertise</vt:lpstr>
      <vt:lpstr>PowerPoint Presentation</vt:lpstr>
      <vt:lpstr>PowerPoint Presentation</vt:lpstr>
      <vt:lpstr>How it Works in Practice</vt:lpstr>
      <vt:lpstr>Making it Happen – Next Steps</vt:lpstr>
      <vt:lpstr>Action Items for Attorney-Advisor Partnerships</vt:lpstr>
      <vt:lpstr>Your New Mindset</vt:lpstr>
      <vt:lpstr>“I am a Strategic Partner, not a Document Vendor”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Todd Whatley</cp:lastModifiedBy>
  <cp:revision>1</cp:revision>
  <dcterms:created xsi:type="dcterms:W3CDTF">2025-07-10T17:53:39Z</dcterms:created>
  <dcterms:modified xsi:type="dcterms:W3CDTF">2025-07-10T17:54:14Z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2025-07-10T00:00:00Z</vt:filetime>
  </property>
  <property fmtid="{D5CDD505-2E9C-101B-9397-08002B2CF9AE}" pid="3" name="Creator">
    <vt:lpwstr>Mozilla/5.0 (X11; Linux x86_64) AppleWebKit/537.36 (KHTML, like Gecko) HeadlessChrome/118.0.0.0 Safari/537.36</vt:lpwstr>
  </property>
  <property fmtid="{D5CDD505-2E9C-101B-9397-08002B2CF9AE}" pid="4" name="LastSaved">
    <vt:filetime>2025-07-10T00:00:00Z</vt:filetime>
  </property>
  <property fmtid="{D5CDD505-2E9C-101B-9397-08002B2CF9AE}" pid="5" name="Producer">
    <vt:lpwstr>Skia/PDF m118</vt:lpwstr>
  </property>
</Properties>
</file>