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287000" cy="6445250"/>
  <p:notesSz cx="10287000" cy="6445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8" d="100"/>
          <a:sy n="128" d="100"/>
        </p:scale>
        <p:origin x="124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8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5104" y="875841"/>
            <a:ext cx="7977505" cy="3514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55104" y="4492416"/>
            <a:ext cx="7889240" cy="835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104" y="1317585"/>
            <a:ext cx="3637915" cy="432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104" y="612735"/>
            <a:ext cx="8737600" cy="1572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104" y="2292142"/>
            <a:ext cx="8527415" cy="2106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5994082"/>
            <a:ext cx="329184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035549" y="5934626"/>
            <a:ext cx="215900" cy="196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2250"/>
              </a:spcBef>
            </a:pPr>
            <a:r>
              <a:rPr sz="8800" spc="-210" dirty="0">
                <a:solidFill>
                  <a:srgbClr val="FFFFFF"/>
                </a:solidFill>
              </a:rPr>
              <a:t>Sample</a:t>
            </a:r>
            <a:r>
              <a:rPr sz="8800" spc="-760" dirty="0">
                <a:solidFill>
                  <a:srgbClr val="FFFFFF"/>
                </a:solidFill>
              </a:rPr>
              <a:t> </a:t>
            </a:r>
            <a:r>
              <a:rPr sz="8800" spc="-80" dirty="0">
                <a:solidFill>
                  <a:srgbClr val="FFFFFF"/>
                </a:solidFill>
              </a:rPr>
              <a:t>Seminar </a:t>
            </a:r>
            <a:r>
              <a:rPr sz="8800" spc="-10" dirty="0">
                <a:solidFill>
                  <a:srgbClr val="FFFFFF"/>
                </a:solidFill>
              </a:rPr>
              <a:t>PowerPoint Presentation</a:t>
            </a:r>
            <a:endParaRPr sz="8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 marR="5080">
              <a:lnSpc>
                <a:spcPct val="77500"/>
              </a:lnSpc>
              <a:spcBef>
                <a:spcPts val="985"/>
              </a:spcBef>
            </a:pPr>
            <a:r>
              <a:rPr sz="3000" spc="85" dirty="0">
                <a:solidFill>
                  <a:srgbClr val="FFFFFF"/>
                </a:solidFill>
              </a:rPr>
              <a:t> </a:t>
            </a:r>
            <a:r>
              <a:rPr spc="-135" dirty="0">
                <a:solidFill>
                  <a:srgbClr val="FFFFFF"/>
                </a:solidFill>
              </a:rPr>
              <a:t>Customizable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for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80" dirty="0">
                <a:solidFill>
                  <a:srgbClr val="FFFFFF"/>
                </a:solidFill>
              </a:rPr>
              <a:t>Your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55" dirty="0">
                <a:solidFill>
                  <a:srgbClr val="FFFFFF"/>
                </a:solidFill>
              </a:rPr>
              <a:t>Elder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spc="-160" dirty="0">
                <a:solidFill>
                  <a:srgbClr val="FFFFFF"/>
                </a:solidFill>
              </a:rPr>
              <a:t>Law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45" dirty="0">
                <a:solidFill>
                  <a:srgbClr val="FFFFFF"/>
                </a:solidFill>
              </a:rPr>
              <a:t>or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spc="-165" dirty="0">
                <a:solidFill>
                  <a:srgbClr val="FFFFFF"/>
                </a:solidFill>
              </a:rPr>
              <a:t>Estate</a:t>
            </a:r>
            <a:r>
              <a:rPr spc="-85" dirty="0">
                <a:solidFill>
                  <a:srgbClr val="FFFFFF"/>
                </a:solidFill>
              </a:rPr>
              <a:t> Planning</a:t>
            </a:r>
            <a:r>
              <a:rPr i="1" spc="-85" dirty="0">
                <a:solidFill>
                  <a:srgbClr val="FFFFFF"/>
                </a:solidFill>
              </a:rPr>
              <a:t> </a:t>
            </a:r>
            <a:r>
              <a:rPr i="1" spc="-114" dirty="0">
                <a:solidFill>
                  <a:srgbClr val="FFFFFF"/>
                </a:solidFill>
              </a:rPr>
              <a:t>Public</a:t>
            </a:r>
            <a:r>
              <a:rPr i="1" spc="-65" dirty="0">
                <a:solidFill>
                  <a:srgbClr val="FFFFFF"/>
                </a:solidFill>
              </a:rPr>
              <a:t> </a:t>
            </a:r>
            <a:r>
              <a:rPr i="1" spc="-20" dirty="0">
                <a:solidFill>
                  <a:srgbClr val="FFFFFF"/>
                </a:solidFill>
              </a:rPr>
              <a:t>Workshop</a:t>
            </a:r>
            <a:r>
              <a:rPr sz="3000" i="1" spc="-20" dirty="0">
                <a:solidFill>
                  <a:srgbClr val="FFFFFF"/>
                </a:solidFill>
              </a:rPr>
              <a:t>)</a:t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564503"/>
            <a:ext cx="4361815" cy="323469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19430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planning </a:t>
            </a:r>
            <a:r>
              <a:rPr sz="2800" spc="-40" dirty="0">
                <a:latin typeface="Microsoft Sans Serif"/>
                <a:cs typeface="Microsoft Sans Serif"/>
              </a:rPr>
              <a:t>basics</a:t>
            </a:r>
            <a:r>
              <a:rPr sz="2750" spc="-40" dirty="0">
                <a:latin typeface="Microsoft Sans Serif"/>
                <a:cs typeface="Microsoft Sans Serif"/>
              </a:rPr>
              <a:t>:</a:t>
            </a:r>
            <a:r>
              <a:rPr sz="2750" spc="-8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Why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it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matters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Common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myths </a:t>
            </a:r>
            <a:r>
              <a:rPr sz="2750" spc="-30" dirty="0">
                <a:latin typeface="Microsoft Sans Serif"/>
                <a:cs typeface="Microsoft Sans Serif"/>
              </a:rPr>
              <a:t>(</a:t>
            </a:r>
            <a:r>
              <a:rPr sz="2800" spc="-30" dirty="0">
                <a:latin typeface="Microsoft Sans Serif"/>
                <a:cs typeface="Microsoft Sans Serif"/>
              </a:rPr>
              <a:t>e</a:t>
            </a:r>
            <a:r>
              <a:rPr sz="2750" spc="-30" dirty="0">
                <a:latin typeface="Microsoft Sans Serif"/>
                <a:cs typeface="Microsoft Sans Serif"/>
              </a:rPr>
              <a:t>.</a:t>
            </a:r>
            <a:r>
              <a:rPr sz="2800" spc="-30" dirty="0">
                <a:latin typeface="Microsoft Sans Serif"/>
                <a:cs typeface="Microsoft Sans Serif"/>
              </a:rPr>
              <a:t>g</a:t>
            </a:r>
            <a:r>
              <a:rPr sz="2750" spc="-30" dirty="0">
                <a:latin typeface="Microsoft Sans Serif"/>
                <a:cs typeface="Microsoft Sans Serif"/>
              </a:rPr>
              <a:t>.,</a:t>
            </a:r>
            <a:r>
              <a:rPr sz="2750" spc="-70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“</a:t>
            </a:r>
            <a:r>
              <a:rPr sz="2800" dirty="0">
                <a:latin typeface="Microsoft Sans Serif"/>
                <a:cs typeface="Microsoft Sans Serif"/>
              </a:rPr>
              <a:t>I</a:t>
            </a:r>
            <a:r>
              <a:rPr sz="2800" spc="-85" dirty="0">
                <a:latin typeface="Microsoft Sans Serif"/>
                <a:cs typeface="Microsoft Sans Serif"/>
              </a:rPr>
              <a:t> have </a:t>
            </a:r>
            <a:r>
              <a:rPr sz="2800" dirty="0">
                <a:latin typeface="Microsoft Sans Serif"/>
                <a:cs typeface="Microsoft Sans Serif"/>
              </a:rPr>
              <a:t>too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much </a:t>
            </a:r>
            <a:r>
              <a:rPr sz="2800" spc="-70" dirty="0">
                <a:latin typeface="Microsoft Sans Serif"/>
                <a:cs typeface="Microsoft Sans Serif"/>
              </a:rPr>
              <a:t>money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Medicaid</a:t>
            </a:r>
            <a:r>
              <a:rPr sz="2750" spc="-10" dirty="0">
                <a:latin typeface="Microsoft Sans Serif"/>
                <a:cs typeface="Microsoft Sans Serif"/>
              </a:rPr>
              <a:t>!”)</a:t>
            </a:r>
            <a:endParaRPr sz="2750">
              <a:latin typeface="Microsoft Sans Serif"/>
              <a:cs typeface="Microsoft Sans Serif"/>
            </a:endParaRPr>
          </a:p>
          <a:p>
            <a:pPr marL="492125" marR="237490" indent="-480059">
              <a:lnSpc>
                <a:spcPts val="2780"/>
              </a:lnSpc>
              <a:spcBef>
                <a:spcPts val="120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45" dirty="0">
                <a:latin typeface="Microsoft Sans Serif"/>
                <a:cs typeface="Microsoft Sans Serif"/>
              </a:rPr>
              <a:t>Importance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35" dirty="0">
                <a:latin typeface="Microsoft Sans Serif"/>
                <a:cs typeface="Microsoft Sans Serif"/>
              </a:rPr>
              <a:t> proactive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750" spc="-10" dirty="0">
                <a:latin typeface="Microsoft Sans Serif"/>
                <a:cs typeface="Microsoft Sans Serif"/>
              </a:rPr>
              <a:t>(</a:t>
            </a:r>
            <a:r>
              <a:rPr sz="2800" spc="-10" dirty="0">
                <a:latin typeface="Microsoft Sans Serif"/>
                <a:cs typeface="Microsoft Sans Serif"/>
              </a:rPr>
              <a:t>preventing crisis</a:t>
            </a:r>
            <a:r>
              <a:rPr sz="2800" spc="-18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situations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46981" y="1956403"/>
            <a:ext cx="3141980" cy="236220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 marR="5080" indent="1294765" algn="r">
              <a:lnSpc>
                <a:spcPct val="80100"/>
              </a:lnSpc>
              <a:spcBef>
                <a:spcPts val="1195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385" dirty="0">
                <a:latin typeface="Microsoft Sans Serif"/>
                <a:cs typeface="Microsoft Sans Serif"/>
              </a:rPr>
              <a:t> </a:t>
            </a:r>
            <a:r>
              <a:rPr sz="4300" spc="-50" dirty="0">
                <a:latin typeface="Microsoft Sans Serif"/>
                <a:cs typeface="Microsoft Sans Serif"/>
              </a:rPr>
              <a:t>7 </a:t>
            </a:r>
            <a:r>
              <a:rPr sz="4500" spc="50" dirty="0">
                <a:latin typeface="Microsoft Sans Serif"/>
                <a:cs typeface="Microsoft Sans Serif"/>
              </a:rPr>
              <a:t>Introduction </a:t>
            </a:r>
            <a:r>
              <a:rPr sz="4500" spc="110" dirty="0">
                <a:latin typeface="Microsoft Sans Serif"/>
                <a:cs typeface="Microsoft Sans Serif"/>
              </a:rPr>
              <a:t>to</a:t>
            </a:r>
            <a:r>
              <a:rPr sz="4500" spc="-415" dirty="0">
                <a:latin typeface="Microsoft Sans Serif"/>
                <a:cs typeface="Microsoft Sans Serif"/>
              </a:rPr>
              <a:t> </a:t>
            </a:r>
            <a:r>
              <a:rPr sz="4500" spc="-10" dirty="0">
                <a:latin typeface="Microsoft Sans Serif"/>
                <a:cs typeface="Microsoft Sans Serif"/>
              </a:rPr>
              <a:t>Medicaid Planning</a:t>
            </a:r>
            <a:endParaRPr sz="4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916928"/>
            <a:ext cx="4396105" cy="252984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1023619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What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-18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</a:t>
            </a:r>
            <a:r>
              <a:rPr sz="2800" spc="-15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Medicaid </a:t>
            </a:r>
            <a:r>
              <a:rPr sz="2750" spc="-20" dirty="0">
                <a:latin typeface="Microsoft Sans Serif"/>
                <a:cs typeface="Microsoft Sans Serif"/>
              </a:rPr>
              <a:t>“</a:t>
            </a:r>
            <a:r>
              <a:rPr sz="2800" spc="-20" dirty="0">
                <a:latin typeface="Microsoft Sans Serif"/>
                <a:cs typeface="Microsoft Sans Serif"/>
              </a:rPr>
              <a:t>Spend</a:t>
            </a:r>
            <a:r>
              <a:rPr sz="2750" spc="-20" dirty="0">
                <a:latin typeface="Microsoft Sans Serif"/>
                <a:cs typeface="Microsoft Sans Serif"/>
              </a:rPr>
              <a:t>-</a:t>
            </a:r>
            <a:r>
              <a:rPr sz="2800" spc="-10" dirty="0">
                <a:latin typeface="Microsoft Sans Serif"/>
                <a:cs typeface="Microsoft Sans Serif"/>
              </a:rPr>
              <a:t>Down</a:t>
            </a:r>
            <a:r>
              <a:rPr sz="2750" spc="-10" dirty="0">
                <a:latin typeface="Microsoft Sans Serif"/>
                <a:cs typeface="Microsoft Sans Serif"/>
              </a:rPr>
              <a:t>”?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20" dirty="0">
                <a:latin typeface="Microsoft Sans Serif"/>
                <a:cs typeface="Microsoft Sans Serif"/>
              </a:rPr>
              <a:t>Example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how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Medicaid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protects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assets</a:t>
            </a:r>
            <a:endParaRPr sz="2800">
              <a:latin typeface="Microsoft Sans Serif"/>
              <a:cs typeface="Microsoft Sans Serif"/>
            </a:endParaRPr>
          </a:p>
          <a:p>
            <a:pPr marL="492125" marR="434975" indent="-480059">
              <a:lnSpc>
                <a:spcPts val="2780"/>
              </a:lnSpc>
              <a:spcBef>
                <a:spcPts val="12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Common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mistakes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that </a:t>
            </a:r>
            <a:r>
              <a:rPr sz="2800" dirty="0">
                <a:latin typeface="Microsoft Sans Serif"/>
                <a:cs typeface="Microsoft Sans Serif"/>
              </a:rPr>
              <a:t>cost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families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dearly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3297" y="631785"/>
            <a:ext cx="237553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275" dirty="0"/>
              <a:t>8 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1452810" y="1317585"/>
            <a:ext cx="2936240" cy="432562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 marR="5080" indent="1508760" algn="r">
              <a:lnSpc>
                <a:spcPct val="79900"/>
              </a:lnSpc>
              <a:spcBef>
                <a:spcPts val="1460"/>
              </a:spcBef>
            </a:pPr>
            <a:r>
              <a:rPr sz="5650" spc="-105" dirty="0">
                <a:latin typeface="Microsoft Sans Serif"/>
                <a:cs typeface="Microsoft Sans Serif"/>
              </a:rPr>
              <a:t>How </a:t>
            </a:r>
            <a:r>
              <a:rPr sz="5650" spc="-10" dirty="0">
                <a:latin typeface="Microsoft Sans Serif"/>
                <a:cs typeface="Microsoft Sans Serif"/>
              </a:rPr>
              <a:t>Medicaid Planning </a:t>
            </a:r>
            <a:r>
              <a:rPr sz="5650" spc="-210" dirty="0">
                <a:latin typeface="Microsoft Sans Serif"/>
                <a:cs typeface="Microsoft Sans Serif"/>
              </a:rPr>
              <a:t>Can</a:t>
            </a:r>
            <a:r>
              <a:rPr sz="5650" spc="-505" dirty="0">
                <a:latin typeface="Microsoft Sans Serif"/>
                <a:cs typeface="Microsoft Sans Serif"/>
              </a:rPr>
              <a:t> </a:t>
            </a:r>
            <a:r>
              <a:rPr sz="5650" spc="-185" dirty="0">
                <a:latin typeface="Microsoft Sans Serif"/>
                <a:cs typeface="Microsoft Sans Serif"/>
              </a:rPr>
              <a:t>Save </a:t>
            </a:r>
            <a:r>
              <a:rPr sz="5650" spc="-630" dirty="0">
                <a:latin typeface="Microsoft Sans Serif"/>
                <a:cs typeface="Microsoft Sans Serif"/>
              </a:rPr>
              <a:t>Y</a:t>
            </a:r>
            <a:r>
              <a:rPr sz="5650" spc="35" dirty="0">
                <a:latin typeface="Microsoft Sans Serif"/>
                <a:cs typeface="Microsoft Sans Serif"/>
              </a:rPr>
              <a:t>o</a:t>
            </a:r>
            <a:r>
              <a:rPr sz="5650" spc="40" dirty="0">
                <a:latin typeface="Microsoft Sans Serif"/>
                <a:cs typeface="Microsoft Sans Serif"/>
              </a:rPr>
              <a:t>u</a:t>
            </a:r>
            <a:r>
              <a:rPr sz="5650" spc="45" dirty="0">
                <a:latin typeface="Microsoft Sans Serif"/>
                <a:cs typeface="Microsoft Sans Serif"/>
              </a:rPr>
              <a:t>r</a:t>
            </a:r>
            <a:r>
              <a:rPr sz="5650" spc="-505" dirty="0">
                <a:latin typeface="Microsoft Sans Serif"/>
                <a:cs typeface="Microsoft Sans Serif"/>
              </a:rPr>
              <a:t> </a:t>
            </a:r>
            <a:r>
              <a:rPr sz="5650" spc="-20" dirty="0">
                <a:latin typeface="Microsoft Sans Serif"/>
                <a:cs typeface="Microsoft Sans Serif"/>
              </a:rPr>
              <a:t>Life </a:t>
            </a:r>
            <a:r>
              <a:rPr sz="5650" spc="-10" dirty="0">
                <a:latin typeface="Microsoft Sans Serif"/>
                <a:cs typeface="Microsoft Sans Serif"/>
              </a:rPr>
              <a:t>Savings</a:t>
            </a:r>
            <a:endParaRPr sz="5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5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5104" y="780591"/>
            <a:ext cx="8297545" cy="4599940"/>
          </a:xfrm>
          <a:prstGeom prst="rect">
            <a:avLst/>
          </a:prstGeom>
        </p:spPr>
        <p:txBody>
          <a:bodyPr vert="horz" wrap="square" lIns="0" tIns="272415" rIns="0" bIns="0" rtlCol="0">
            <a:spAutoFit/>
          </a:bodyPr>
          <a:lstStyle/>
          <a:p>
            <a:pPr marL="12700" marR="5080">
              <a:lnSpc>
                <a:spcPts val="8480"/>
              </a:lnSpc>
              <a:spcBef>
                <a:spcPts val="2145"/>
              </a:spcBef>
            </a:pPr>
            <a:r>
              <a:rPr sz="88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800" spc="-7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9</a:t>
            </a:r>
            <a:r>
              <a:rPr sz="84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170" dirty="0">
                <a:solidFill>
                  <a:srgbClr val="FFFFFF"/>
                </a:solidFill>
                <a:latin typeface="Microsoft Sans Serif"/>
                <a:cs typeface="Microsoft Sans Serif"/>
              </a:rPr>
              <a:t>Real</a:t>
            </a:r>
            <a:r>
              <a:rPr sz="8450" spc="-170" dirty="0">
                <a:solidFill>
                  <a:srgbClr val="FFFFFF"/>
                </a:solidFill>
                <a:latin typeface="Microsoft Sans Serif"/>
                <a:cs typeface="Microsoft Sans Serif"/>
              </a:rPr>
              <a:t>-</a:t>
            </a:r>
            <a:r>
              <a:rPr sz="8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Life </a:t>
            </a:r>
            <a:r>
              <a:rPr sz="8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Example</a:t>
            </a:r>
            <a:endParaRPr sz="8800">
              <a:latin typeface="Microsoft Sans Serif"/>
              <a:cs typeface="Microsoft Sans Serif"/>
            </a:endParaRPr>
          </a:p>
          <a:p>
            <a:pPr marL="12700" marR="2073910">
              <a:lnSpc>
                <a:spcPct val="80300"/>
              </a:lnSpc>
              <a:spcBef>
                <a:spcPts val="50"/>
              </a:spcBef>
            </a:pPr>
            <a:r>
              <a:rPr sz="8450" spc="7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140" dirty="0">
                <a:solidFill>
                  <a:srgbClr val="FFFFFF"/>
                </a:solidFill>
                <a:latin typeface="Microsoft Sans Serif"/>
                <a:cs typeface="Microsoft Sans Serif"/>
              </a:rPr>
              <a:t>Storytelling </a:t>
            </a:r>
            <a:r>
              <a:rPr sz="8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4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07853"/>
            <a:ext cx="8545830" cy="8928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40" dirty="0"/>
              <a:t>“Meet</a:t>
            </a:r>
            <a:r>
              <a:rPr spc="-515" dirty="0"/>
              <a:t> </a:t>
            </a:r>
            <a:r>
              <a:rPr spc="80" dirty="0"/>
              <a:t>the</a:t>
            </a:r>
            <a:r>
              <a:rPr spc="-509" dirty="0"/>
              <a:t> </a:t>
            </a:r>
            <a:r>
              <a:rPr dirty="0"/>
              <a:t>Johnson</a:t>
            </a:r>
            <a:r>
              <a:rPr spc="-515" dirty="0"/>
              <a:t> </a:t>
            </a:r>
            <a:r>
              <a:rPr spc="50" dirty="0"/>
              <a:t>Family”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104" y="1696874"/>
            <a:ext cx="8569960" cy="21831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8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65" dirty="0">
                <a:latin typeface="Microsoft Sans Serif"/>
                <a:cs typeface="Microsoft Sans Serif"/>
              </a:rPr>
              <a:t>Before</a:t>
            </a:r>
            <a:r>
              <a:rPr sz="2750" spc="-65" dirty="0">
                <a:latin typeface="Microsoft Sans Serif"/>
                <a:cs typeface="Microsoft Sans Serif"/>
              </a:rPr>
              <a:t>:</a:t>
            </a:r>
            <a:r>
              <a:rPr sz="2750" spc="-5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No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planning</a:t>
            </a:r>
            <a:r>
              <a:rPr sz="2750" dirty="0">
                <a:latin typeface="Microsoft Sans Serif"/>
                <a:cs typeface="Microsoft Sans Serif"/>
              </a:rPr>
              <a:t>—</a:t>
            </a:r>
            <a:r>
              <a:rPr sz="2800" spc="-30" dirty="0">
                <a:latin typeface="Microsoft Sans Serif"/>
                <a:cs typeface="Microsoft Sans Serif"/>
              </a:rPr>
              <a:t>nearly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lost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everything</a:t>
            </a:r>
            <a:endParaRPr sz="2800">
              <a:latin typeface="Microsoft Sans Serif"/>
              <a:cs typeface="Microsoft Sans Serif"/>
            </a:endParaRPr>
          </a:p>
          <a:p>
            <a:pPr marL="492125" marR="864235" indent="-480059">
              <a:lnSpc>
                <a:spcPts val="2780"/>
              </a:lnSpc>
              <a:spcBef>
                <a:spcPts val="127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20" dirty="0">
                <a:latin typeface="Microsoft Sans Serif"/>
                <a:cs typeface="Microsoft Sans Serif"/>
              </a:rPr>
              <a:t>After</a:t>
            </a:r>
            <a:r>
              <a:rPr sz="2750" spc="-20" dirty="0">
                <a:latin typeface="Microsoft Sans Serif"/>
                <a:cs typeface="Microsoft Sans Serif"/>
              </a:rPr>
              <a:t>:</a:t>
            </a:r>
            <a:r>
              <a:rPr sz="2750" spc="-114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Proper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saved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their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home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life </a:t>
            </a:r>
            <a:r>
              <a:rPr sz="2800" spc="-10" dirty="0">
                <a:latin typeface="Microsoft Sans Serif"/>
                <a:cs typeface="Microsoft Sans Serif"/>
              </a:rPr>
              <a:t>savings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10"/>
              </a:spcBef>
            </a:pPr>
            <a:r>
              <a:rPr sz="3000" i="1" spc="80" dirty="0">
                <a:latin typeface="Arial"/>
                <a:cs typeface="Arial"/>
              </a:rPr>
              <a:t> </a:t>
            </a:r>
            <a:r>
              <a:rPr sz="2900" i="1" spc="-170" dirty="0">
                <a:latin typeface="Arial"/>
                <a:cs typeface="Arial"/>
              </a:rPr>
              <a:t>Make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00" dirty="0">
                <a:latin typeface="Arial"/>
                <a:cs typeface="Arial"/>
              </a:rPr>
              <a:t>the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55" dirty="0">
                <a:latin typeface="Arial"/>
                <a:cs typeface="Arial"/>
              </a:rPr>
              <a:t>story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10" dirty="0">
                <a:latin typeface="Arial"/>
                <a:cs typeface="Arial"/>
              </a:rPr>
              <a:t>relatable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50" dirty="0">
                <a:latin typeface="Arial"/>
                <a:cs typeface="Arial"/>
              </a:rPr>
              <a:t>and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emotional</a:t>
            </a:r>
            <a:r>
              <a:rPr sz="3000" i="1" spc="-1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488303"/>
            <a:ext cx="4165600" cy="339661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92125" marR="5080" indent="-480059">
              <a:lnSpc>
                <a:spcPts val="2700"/>
              </a:lnSpc>
              <a:spcBef>
                <a:spcPts val="74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Avoid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costly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mistakes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of DIY</a:t>
            </a:r>
            <a:endParaRPr sz="2800">
              <a:latin typeface="Microsoft Sans Serif"/>
              <a:cs typeface="Microsoft Sans Serif"/>
            </a:endParaRPr>
          </a:p>
          <a:p>
            <a:pPr marL="492125" marR="85090" indent="-480059">
              <a:lnSpc>
                <a:spcPts val="2780"/>
              </a:lnSpc>
              <a:spcBef>
                <a:spcPts val="128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Tailored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advice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specific </a:t>
            </a:r>
            <a:r>
              <a:rPr sz="2800" dirty="0">
                <a:latin typeface="Microsoft Sans Serif"/>
                <a:cs typeface="Microsoft Sans Serif"/>
              </a:rPr>
              <a:t>to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family</a:t>
            </a:r>
            <a:endParaRPr sz="2800">
              <a:latin typeface="Microsoft Sans Serif"/>
              <a:cs typeface="Microsoft Sans Serif"/>
            </a:endParaRPr>
          </a:p>
          <a:p>
            <a:pPr marL="492125" marR="107314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Peace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50" dirty="0">
                <a:latin typeface="Microsoft Sans Serif"/>
                <a:cs typeface="Microsoft Sans Serif"/>
              </a:rPr>
              <a:t> mind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knowing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family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-15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protected</a:t>
            </a:r>
            <a:endParaRPr sz="2800">
              <a:latin typeface="Microsoft Sans Serif"/>
              <a:cs typeface="Microsoft Sans Serif"/>
            </a:endParaRPr>
          </a:p>
          <a:p>
            <a:pPr marL="492125" marR="69977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45" dirty="0">
                <a:latin typeface="Microsoft Sans Serif"/>
                <a:cs typeface="Microsoft Sans Serif"/>
              </a:rPr>
              <a:t>Access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to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ongoing </a:t>
            </a:r>
            <a:r>
              <a:rPr sz="2800" spc="-25" dirty="0">
                <a:latin typeface="Microsoft Sans Serif"/>
                <a:cs typeface="Microsoft Sans Serif"/>
              </a:rPr>
              <a:t>advice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updates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8523" y="1956403"/>
            <a:ext cx="3420110" cy="23622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5080" algn="r">
              <a:lnSpc>
                <a:spcPts val="4875"/>
              </a:lnSpc>
              <a:spcBef>
                <a:spcPts val="120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415" dirty="0">
                <a:latin typeface="Microsoft Sans Serif"/>
                <a:cs typeface="Microsoft Sans Serif"/>
              </a:rPr>
              <a:t> </a:t>
            </a:r>
            <a:r>
              <a:rPr sz="4300" dirty="0">
                <a:latin typeface="Microsoft Sans Serif"/>
                <a:cs typeface="Microsoft Sans Serif"/>
              </a:rPr>
              <a:t>10</a:t>
            </a:r>
            <a:r>
              <a:rPr sz="4300" spc="875" dirty="0">
                <a:latin typeface="Microsoft Sans Serif"/>
                <a:cs typeface="Microsoft Sans Serif"/>
              </a:rPr>
              <a:t> </a:t>
            </a:r>
            <a:r>
              <a:rPr sz="4500" spc="35" dirty="0">
                <a:latin typeface="Microsoft Sans Serif"/>
                <a:cs typeface="Microsoft Sans Serif"/>
              </a:rPr>
              <a:t>Why</a:t>
            </a:r>
            <a:endParaRPr sz="4500">
              <a:latin typeface="Microsoft Sans Serif"/>
              <a:cs typeface="Microsoft Sans Serif"/>
            </a:endParaRPr>
          </a:p>
          <a:p>
            <a:pPr marL="240029" marR="5080" indent="1246505" algn="r">
              <a:lnSpc>
                <a:spcPts val="4350"/>
              </a:lnSpc>
              <a:spcBef>
                <a:spcPts val="495"/>
              </a:spcBef>
            </a:pPr>
            <a:r>
              <a:rPr sz="4500" spc="-75" dirty="0">
                <a:latin typeface="Microsoft Sans Serif"/>
                <a:cs typeface="Microsoft Sans Serif"/>
              </a:rPr>
              <a:t>Choose </a:t>
            </a:r>
            <a:r>
              <a:rPr sz="4500" spc="-10" dirty="0">
                <a:latin typeface="Microsoft Sans Serif"/>
                <a:cs typeface="Microsoft Sans Serif"/>
              </a:rPr>
              <a:t>Professional</a:t>
            </a:r>
            <a:endParaRPr sz="4500">
              <a:latin typeface="Microsoft Sans Serif"/>
              <a:cs typeface="Microsoft Sans Serif"/>
            </a:endParaRPr>
          </a:p>
          <a:p>
            <a:pPr marR="5080" algn="r">
              <a:lnSpc>
                <a:spcPts val="4305"/>
              </a:lnSpc>
            </a:pPr>
            <a:r>
              <a:rPr sz="4500" spc="-10" dirty="0">
                <a:latin typeface="Microsoft Sans Serif"/>
                <a:cs typeface="Microsoft Sans Serif"/>
              </a:rPr>
              <a:t>Help</a:t>
            </a:r>
            <a:r>
              <a:rPr sz="4300" spc="-10" dirty="0">
                <a:latin typeface="Microsoft Sans Serif"/>
                <a:cs typeface="Microsoft Sans Serif"/>
              </a:rPr>
              <a:t>?</a:t>
            </a:r>
            <a:endParaRPr sz="4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-785" dirty="0"/>
              <a:t>11</a:t>
            </a:r>
            <a:r>
              <a:rPr sz="5400" spc="-10" dirty="0"/>
              <a:t>  </a:t>
            </a:r>
            <a:r>
              <a:rPr spc="-125" dirty="0"/>
              <a:t>How</a:t>
            </a:r>
            <a:r>
              <a:rPr spc="-505" dirty="0"/>
              <a:t> </a:t>
            </a:r>
            <a:r>
              <a:rPr spc="-250" dirty="0"/>
              <a:t>We</a:t>
            </a:r>
            <a:r>
              <a:rPr spc="-509" dirty="0"/>
              <a:t> </a:t>
            </a:r>
            <a:r>
              <a:rPr spc="-20" dirty="0"/>
              <a:t>Work</a:t>
            </a:r>
            <a:endParaRPr sz="5400"/>
          </a:p>
          <a:p>
            <a:pPr marL="12700">
              <a:lnSpc>
                <a:spcPts val="6090"/>
              </a:lnSpc>
            </a:pPr>
            <a:r>
              <a:rPr sz="5400" spc="490" dirty="0"/>
              <a:t> </a:t>
            </a:r>
            <a:r>
              <a:rPr spc="-10" dirty="0"/>
              <a:t>Next</a:t>
            </a:r>
            <a:r>
              <a:rPr spc="-509" dirty="0"/>
              <a:t> </a:t>
            </a:r>
            <a:r>
              <a:rPr spc="-10" dirty="0"/>
              <a:t>Steps</a:t>
            </a:r>
            <a:r>
              <a:rPr sz="5400" spc="-10" dirty="0"/>
              <a:t>)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01724"/>
            <a:ext cx="8750935" cy="303085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spc="-509" dirty="0">
                <a:latin typeface="Microsoft Sans Serif"/>
                <a:cs typeface="Microsoft Sans Serif"/>
              </a:rPr>
              <a:t>1</a:t>
            </a:r>
            <a:r>
              <a:rPr sz="2750" spc="58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Schedule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free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initial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consultation</a:t>
            </a:r>
            <a:endParaRPr sz="2800">
              <a:latin typeface="Microsoft Sans Serif"/>
              <a:cs typeface="Microsoft Sans Serif"/>
            </a:endParaRPr>
          </a:p>
          <a:p>
            <a:pPr marL="492125" marR="795020" indent="-480059">
              <a:lnSpc>
                <a:spcPts val="2780"/>
              </a:lnSpc>
              <a:spcBef>
                <a:spcPts val="119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2</a:t>
            </a:r>
            <a:r>
              <a:rPr sz="2750" spc="57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Attend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personalized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meeting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750" spc="-20" dirty="0">
                <a:latin typeface="Microsoft Sans Serif"/>
                <a:cs typeface="Microsoft Sans Serif"/>
              </a:rPr>
              <a:t>(</a:t>
            </a:r>
            <a:r>
              <a:rPr sz="2800" spc="-20" dirty="0">
                <a:latin typeface="Microsoft Sans Serif"/>
                <a:cs typeface="Microsoft Sans Serif"/>
              </a:rPr>
              <a:t>review </a:t>
            </a:r>
            <a:r>
              <a:rPr sz="2800" spc="-40" dirty="0">
                <a:latin typeface="Microsoft Sans Serif"/>
                <a:cs typeface="Microsoft Sans Serif"/>
              </a:rPr>
              <a:t>situation</a:t>
            </a:r>
            <a:r>
              <a:rPr sz="2750" spc="-40" dirty="0">
                <a:latin typeface="Microsoft Sans Serif"/>
                <a:cs typeface="Microsoft Sans Serif"/>
              </a:rPr>
              <a:t>,</a:t>
            </a:r>
            <a:r>
              <a:rPr sz="2750" spc="-1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options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3</a:t>
            </a:r>
            <a:r>
              <a:rPr sz="2750" spc="550" dirty="0">
                <a:latin typeface="Microsoft Sans Serif"/>
                <a:cs typeface="Microsoft Sans Serif"/>
              </a:rPr>
              <a:t> </a:t>
            </a:r>
            <a:r>
              <a:rPr sz="2800" spc="-204" dirty="0">
                <a:latin typeface="Microsoft Sans Serif"/>
                <a:cs typeface="Microsoft Sans Serif"/>
              </a:rPr>
              <a:t>We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create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execute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customized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estate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plan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10"/>
              </a:spcBef>
            </a:pPr>
            <a:r>
              <a:rPr sz="3000" i="1" spc="90" dirty="0">
                <a:latin typeface="Arial"/>
                <a:cs typeface="Arial"/>
              </a:rPr>
              <a:t> </a:t>
            </a:r>
            <a:r>
              <a:rPr sz="2900" i="1" spc="-170" dirty="0">
                <a:latin typeface="Arial"/>
                <a:cs typeface="Arial"/>
              </a:rPr>
              <a:t>Make</a:t>
            </a:r>
            <a:r>
              <a:rPr sz="2900" i="1" spc="-80" dirty="0">
                <a:latin typeface="Arial"/>
                <a:cs typeface="Arial"/>
              </a:rPr>
              <a:t> </a:t>
            </a:r>
            <a:r>
              <a:rPr sz="2900" i="1" dirty="0">
                <a:latin typeface="Arial"/>
                <a:cs typeface="Arial"/>
              </a:rPr>
              <a:t>it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25" dirty="0">
                <a:latin typeface="Arial"/>
                <a:cs typeface="Arial"/>
              </a:rPr>
              <a:t>clear</a:t>
            </a:r>
            <a:r>
              <a:rPr sz="3000" i="1" spc="-125" dirty="0">
                <a:latin typeface="Arial"/>
                <a:cs typeface="Arial"/>
              </a:rPr>
              <a:t>,</a:t>
            </a:r>
            <a:r>
              <a:rPr sz="3000" i="1" spc="-110" dirty="0">
                <a:latin typeface="Arial"/>
                <a:cs typeface="Arial"/>
              </a:rPr>
              <a:t> </a:t>
            </a:r>
            <a:r>
              <a:rPr sz="2900" i="1" spc="-120" dirty="0">
                <a:latin typeface="Arial"/>
                <a:cs typeface="Arial"/>
              </a:rPr>
              <a:t>simple</a:t>
            </a:r>
            <a:r>
              <a:rPr sz="3000" i="1" spc="-120" dirty="0">
                <a:latin typeface="Arial"/>
                <a:cs typeface="Arial"/>
              </a:rPr>
              <a:t>,</a:t>
            </a:r>
            <a:r>
              <a:rPr sz="3000" i="1" spc="-114" dirty="0">
                <a:latin typeface="Arial"/>
                <a:cs typeface="Arial"/>
              </a:rPr>
              <a:t> </a:t>
            </a:r>
            <a:r>
              <a:rPr sz="2900" i="1" spc="-150" dirty="0">
                <a:latin typeface="Arial"/>
                <a:cs typeface="Arial"/>
              </a:rPr>
              <a:t>and</a:t>
            </a:r>
            <a:r>
              <a:rPr sz="2900" i="1" spc="-80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inviting</a:t>
            </a:r>
            <a:r>
              <a:rPr sz="3000" i="1" spc="-1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5104" y="780591"/>
            <a:ext cx="7923530" cy="4599940"/>
          </a:xfrm>
          <a:prstGeom prst="rect">
            <a:avLst/>
          </a:prstGeom>
        </p:spPr>
        <p:txBody>
          <a:bodyPr vert="horz" wrap="square" lIns="0" tIns="273050" rIns="0" bIns="0" rtlCol="0">
            <a:spAutoFit/>
          </a:bodyPr>
          <a:lstStyle/>
          <a:p>
            <a:pPr marL="12700" marR="5080">
              <a:lnSpc>
                <a:spcPts val="8470"/>
              </a:lnSpc>
              <a:spcBef>
                <a:spcPts val="2150"/>
              </a:spcBef>
            </a:pPr>
            <a:r>
              <a:rPr sz="88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800" spc="-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-495" dirty="0">
                <a:solidFill>
                  <a:srgbClr val="FFFFFF"/>
                </a:solidFill>
                <a:latin typeface="Microsoft Sans Serif"/>
                <a:cs typeface="Microsoft Sans Serif"/>
              </a:rPr>
              <a:t>12</a:t>
            </a:r>
            <a:r>
              <a:rPr sz="84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Special </a:t>
            </a:r>
            <a:r>
              <a:rPr sz="8800" spc="70" dirty="0">
                <a:solidFill>
                  <a:srgbClr val="FFFFFF"/>
                </a:solidFill>
                <a:latin typeface="Microsoft Sans Serif"/>
                <a:cs typeface="Microsoft Sans Serif"/>
              </a:rPr>
              <a:t>Offer</a:t>
            </a:r>
            <a:r>
              <a:rPr sz="8450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Create </a:t>
            </a:r>
            <a:r>
              <a:rPr sz="8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Urgency</a:t>
            </a:r>
            <a:r>
              <a:rPr sz="8800" spc="-7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-390" dirty="0">
                <a:solidFill>
                  <a:srgbClr val="FFFFFF"/>
                </a:solidFill>
                <a:latin typeface="Microsoft Sans Serif"/>
                <a:cs typeface="Microsoft Sans Serif"/>
              </a:rPr>
              <a:t>&amp; </a:t>
            </a:r>
            <a:r>
              <a:rPr sz="88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Action</a:t>
            </a:r>
            <a:r>
              <a:rPr sz="845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12735"/>
            <a:ext cx="6168390" cy="15728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145" dirty="0"/>
              <a:t>Book</a:t>
            </a:r>
            <a:r>
              <a:rPr spc="-500" dirty="0"/>
              <a:t> </a:t>
            </a:r>
            <a:r>
              <a:rPr spc="-630" dirty="0"/>
              <a:t>Y</a:t>
            </a:r>
            <a:r>
              <a:rPr spc="35" dirty="0"/>
              <a:t>o</a:t>
            </a:r>
            <a:r>
              <a:rPr spc="40" dirty="0"/>
              <a:t>u</a:t>
            </a:r>
            <a:r>
              <a:rPr spc="45" dirty="0"/>
              <a:t>r</a:t>
            </a:r>
            <a:r>
              <a:rPr spc="-500" dirty="0"/>
              <a:t> </a:t>
            </a:r>
            <a:r>
              <a:rPr spc="-755" dirty="0"/>
              <a:t>FREE </a:t>
            </a:r>
            <a:r>
              <a:rPr dirty="0"/>
              <a:t>Consultation</a:t>
            </a:r>
            <a:r>
              <a:rPr spc="-25" dirty="0"/>
              <a:t> </a:t>
            </a:r>
            <a:r>
              <a:rPr spc="-65" dirty="0"/>
              <a:t>Today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00" dirty="0"/>
              <a:t> </a:t>
            </a:r>
            <a:r>
              <a:rPr spc="-114" dirty="0"/>
              <a:t>Limited</a:t>
            </a:r>
            <a:r>
              <a:rPr spc="-75" dirty="0"/>
              <a:t> </a:t>
            </a:r>
            <a:r>
              <a:rPr spc="-20" dirty="0"/>
              <a:t>Availability</a:t>
            </a:r>
            <a:r>
              <a:rPr sz="3000" spc="-20" dirty="0"/>
              <a:t>)</a:t>
            </a:r>
            <a:endParaRPr sz="3000"/>
          </a:p>
          <a:p>
            <a:pPr marL="492125" indent="-479425">
              <a:lnSpc>
                <a:spcPct val="100000"/>
              </a:lnSpc>
              <a:spcBef>
                <a:spcPts val="26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i="0" spc="-45" dirty="0">
                <a:latin typeface="Microsoft Sans Serif"/>
                <a:cs typeface="Microsoft Sans Serif"/>
              </a:rPr>
              <a:t>Clearly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35" dirty="0">
                <a:latin typeface="Microsoft Sans Serif"/>
                <a:cs typeface="Microsoft Sans Serif"/>
              </a:rPr>
              <a:t>outline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the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25" dirty="0">
                <a:latin typeface="Microsoft Sans Serif"/>
                <a:cs typeface="Microsoft Sans Serif"/>
              </a:rPr>
              <a:t>benefits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of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spc="-20" dirty="0">
                <a:latin typeface="Microsoft Sans Serif"/>
                <a:cs typeface="Microsoft Sans Serif"/>
              </a:rPr>
              <a:t>acting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today</a:t>
            </a:r>
            <a:r>
              <a:rPr sz="2750" i="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i="0" spc="-30" dirty="0">
                <a:latin typeface="Microsoft Sans Serif"/>
                <a:cs typeface="Microsoft Sans Serif"/>
              </a:rPr>
              <a:t>Offer</a:t>
            </a:r>
            <a:r>
              <a:rPr sz="2800" i="0" spc="-135" dirty="0">
                <a:latin typeface="Microsoft Sans Serif"/>
                <a:cs typeface="Microsoft Sans Serif"/>
              </a:rPr>
              <a:t> </a:t>
            </a:r>
            <a:r>
              <a:rPr sz="2800" i="0" spc="-35" dirty="0">
                <a:latin typeface="Microsoft Sans Serif"/>
                <a:cs typeface="Microsoft Sans Serif"/>
              </a:rPr>
              <a:t>incentive</a:t>
            </a:r>
            <a:r>
              <a:rPr sz="2800" i="0" spc="-130" dirty="0">
                <a:latin typeface="Microsoft Sans Serif"/>
                <a:cs typeface="Microsoft Sans Serif"/>
              </a:rPr>
              <a:t> </a:t>
            </a:r>
            <a:r>
              <a:rPr sz="2750" i="0" spc="-30" dirty="0">
                <a:latin typeface="Microsoft Sans Serif"/>
                <a:cs typeface="Microsoft Sans Serif"/>
              </a:rPr>
              <a:t>(</a:t>
            </a:r>
            <a:r>
              <a:rPr sz="2800" i="0" spc="-30" dirty="0">
                <a:latin typeface="Microsoft Sans Serif"/>
                <a:cs typeface="Microsoft Sans Serif"/>
              </a:rPr>
              <a:t>e</a:t>
            </a:r>
            <a:r>
              <a:rPr sz="2750" i="0" spc="-30" dirty="0">
                <a:latin typeface="Microsoft Sans Serif"/>
                <a:cs typeface="Microsoft Sans Serif"/>
              </a:rPr>
              <a:t>.</a:t>
            </a:r>
            <a:r>
              <a:rPr sz="2800" i="0" spc="-30" dirty="0">
                <a:latin typeface="Microsoft Sans Serif"/>
                <a:cs typeface="Microsoft Sans Serif"/>
              </a:rPr>
              <a:t>g</a:t>
            </a:r>
            <a:r>
              <a:rPr sz="2750" i="0" spc="-30" dirty="0">
                <a:latin typeface="Microsoft Sans Serif"/>
                <a:cs typeface="Microsoft Sans Serif"/>
              </a:rPr>
              <a:t>.,</a:t>
            </a:r>
            <a:r>
              <a:rPr sz="2750" i="0" spc="-114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free</a:t>
            </a:r>
            <a:r>
              <a:rPr sz="2800" i="0" spc="-125" dirty="0">
                <a:latin typeface="Microsoft Sans Serif"/>
                <a:cs typeface="Microsoft Sans Serif"/>
              </a:rPr>
              <a:t> </a:t>
            </a:r>
            <a:r>
              <a:rPr sz="2800" i="0" spc="-40" dirty="0">
                <a:latin typeface="Microsoft Sans Serif"/>
                <a:cs typeface="Microsoft Sans Serif"/>
              </a:rPr>
              <a:t>document</a:t>
            </a:r>
            <a:r>
              <a:rPr sz="2800" i="0" spc="-130" dirty="0">
                <a:latin typeface="Microsoft Sans Serif"/>
                <a:cs typeface="Microsoft Sans Serif"/>
              </a:rPr>
              <a:t> </a:t>
            </a:r>
            <a:r>
              <a:rPr sz="2800" i="0" spc="-75" dirty="0">
                <a:latin typeface="Microsoft Sans Serif"/>
                <a:cs typeface="Microsoft Sans Serif"/>
              </a:rPr>
              <a:t>review</a:t>
            </a:r>
            <a:r>
              <a:rPr sz="2750" i="0" spc="-75" dirty="0">
                <a:latin typeface="Microsoft Sans Serif"/>
                <a:cs typeface="Microsoft Sans Serif"/>
              </a:rPr>
              <a:t>,</a:t>
            </a:r>
            <a:r>
              <a:rPr sz="2750" i="0" spc="-105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Medicaid </a:t>
            </a:r>
            <a:r>
              <a:rPr sz="2800" i="0" dirty="0">
                <a:latin typeface="Microsoft Sans Serif"/>
                <a:cs typeface="Microsoft Sans Serif"/>
              </a:rPr>
              <a:t>risk</a:t>
            </a:r>
            <a:r>
              <a:rPr sz="2800" i="0" spc="-170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assessment</a:t>
            </a:r>
            <a:r>
              <a:rPr sz="2750" i="0" spc="-10" dirty="0">
                <a:latin typeface="Microsoft Sans Serif"/>
                <a:cs typeface="Microsoft Sans Serif"/>
              </a:rPr>
              <a:t>).</a:t>
            </a:r>
            <a:endParaRPr sz="2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2174103"/>
            <a:ext cx="4088129" cy="2015489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46735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14" dirty="0">
                <a:latin typeface="Microsoft Sans Serif"/>
                <a:cs typeface="Microsoft Sans Serif"/>
              </a:rPr>
              <a:t>Open</a:t>
            </a:r>
            <a:r>
              <a:rPr sz="2800" spc="-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floor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for </a:t>
            </a:r>
            <a:r>
              <a:rPr sz="2800" spc="-65" dirty="0">
                <a:latin typeface="Microsoft Sans Serif"/>
                <a:cs typeface="Microsoft Sans Serif"/>
              </a:rPr>
              <a:t>audience </a:t>
            </a:r>
            <a:r>
              <a:rPr sz="2800" spc="-55" dirty="0">
                <a:latin typeface="Microsoft Sans Serif"/>
                <a:cs typeface="Microsoft Sans Serif"/>
              </a:rPr>
              <a:t>questions</a:t>
            </a:r>
            <a:r>
              <a:rPr sz="2750" spc="-55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19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Reinforce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expertise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60" dirty="0">
                <a:latin typeface="Microsoft Sans Serif"/>
                <a:cs typeface="Microsoft Sans Serif"/>
              </a:rPr>
              <a:t>and empathy</a:t>
            </a:r>
            <a:r>
              <a:rPr sz="2800" spc="-7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while </a:t>
            </a:r>
            <a:r>
              <a:rPr sz="2800" spc="-10" dirty="0">
                <a:latin typeface="Microsoft Sans Serif"/>
                <a:cs typeface="Microsoft Sans Serif"/>
              </a:rPr>
              <a:t>answering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6923" y="2003385"/>
            <a:ext cx="2651760" cy="225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-285" dirty="0"/>
              <a:t>13 </a:t>
            </a:r>
            <a:endParaRPr sz="5400"/>
          </a:p>
          <a:p>
            <a:pPr marL="127635" marR="5080" indent="1087755">
              <a:lnSpc>
                <a:spcPct val="79600"/>
              </a:lnSpc>
              <a:spcBef>
                <a:spcPts val="690"/>
              </a:spcBef>
            </a:pPr>
            <a:r>
              <a:rPr spc="-204" dirty="0"/>
              <a:t>Q</a:t>
            </a:r>
            <a:r>
              <a:rPr sz="5400" spc="-204" dirty="0"/>
              <a:t>&amp;</a:t>
            </a:r>
            <a:r>
              <a:rPr spc="-204" dirty="0"/>
              <a:t>A </a:t>
            </a:r>
            <a:r>
              <a:rPr spc="-60" dirty="0"/>
              <a:t>Session</a:t>
            </a:r>
            <a:endParaRPr sz="5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323516"/>
            <a:ext cx="8594725" cy="3514090"/>
          </a:xfrm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2250"/>
              </a:spcBef>
            </a:pPr>
            <a:r>
              <a:rPr sz="8800" spc="-105" dirty="0">
                <a:solidFill>
                  <a:srgbClr val="FFFFFF"/>
                </a:solidFill>
              </a:rPr>
              <a:t>Slide</a:t>
            </a:r>
            <a:r>
              <a:rPr sz="8800" spc="-800" dirty="0">
                <a:solidFill>
                  <a:srgbClr val="FFFFFF"/>
                </a:solidFill>
              </a:rPr>
              <a:t> </a:t>
            </a:r>
            <a:r>
              <a:rPr sz="8450" spc="-285" dirty="0">
                <a:solidFill>
                  <a:srgbClr val="FFFFFF"/>
                </a:solidFill>
              </a:rPr>
              <a:t>14</a:t>
            </a:r>
            <a:r>
              <a:rPr sz="8450" spc="-35" dirty="0">
                <a:solidFill>
                  <a:srgbClr val="FFFFFF"/>
                </a:solidFill>
              </a:rPr>
              <a:t>  </a:t>
            </a:r>
            <a:r>
              <a:rPr sz="8800" spc="-10" dirty="0">
                <a:solidFill>
                  <a:srgbClr val="FFFFFF"/>
                </a:solidFill>
              </a:rPr>
              <a:t>Thank </a:t>
            </a:r>
            <a:r>
              <a:rPr sz="8800" spc="-1035" dirty="0">
                <a:solidFill>
                  <a:srgbClr val="FFFFFF"/>
                </a:solidFill>
              </a:rPr>
              <a:t>Y</a:t>
            </a:r>
            <a:r>
              <a:rPr sz="8800" spc="15" dirty="0">
                <a:solidFill>
                  <a:srgbClr val="FFFFFF"/>
                </a:solidFill>
              </a:rPr>
              <a:t>ou</a:t>
            </a:r>
            <a:r>
              <a:rPr sz="8800" spc="-795" dirty="0">
                <a:solidFill>
                  <a:srgbClr val="FFFFFF"/>
                </a:solidFill>
              </a:rPr>
              <a:t> </a:t>
            </a:r>
            <a:r>
              <a:rPr sz="8450" spc="-340" dirty="0">
                <a:solidFill>
                  <a:srgbClr val="FFFFFF"/>
                </a:solidFill>
              </a:rPr>
              <a:t>&amp;</a:t>
            </a:r>
            <a:r>
              <a:rPr sz="8450" spc="-695" dirty="0">
                <a:solidFill>
                  <a:srgbClr val="FFFFFF"/>
                </a:solidFill>
              </a:rPr>
              <a:t> </a:t>
            </a:r>
            <a:r>
              <a:rPr sz="8800" spc="-145" dirty="0">
                <a:solidFill>
                  <a:srgbClr val="FFFFFF"/>
                </a:solidFill>
              </a:rPr>
              <a:t>Final</a:t>
            </a:r>
            <a:r>
              <a:rPr sz="8800" spc="-790" dirty="0">
                <a:solidFill>
                  <a:srgbClr val="FFFFFF"/>
                </a:solidFill>
              </a:rPr>
              <a:t> </a:t>
            </a:r>
            <a:r>
              <a:rPr sz="8800" spc="-130" dirty="0">
                <a:solidFill>
                  <a:srgbClr val="FFFFFF"/>
                </a:solidFill>
              </a:rPr>
              <a:t>Call</a:t>
            </a:r>
            <a:r>
              <a:rPr sz="8800" spc="-790" dirty="0">
                <a:solidFill>
                  <a:srgbClr val="FFFFFF"/>
                </a:solidFill>
              </a:rPr>
              <a:t> </a:t>
            </a:r>
            <a:r>
              <a:rPr sz="8800" spc="140" dirty="0">
                <a:solidFill>
                  <a:srgbClr val="FFFFFF"/>
                </a:solidFill>
              </a:rPr>
              <a:t>to </a:t>
            </a:r>
            <a:r>
              <a:rPr sz="8800" spc="150" dirty="0">
                <a:solidFill>
                  <a:srgbClr val="FFFFFF"/>
                </a:solidFill>
              </a:rPr>
              <a:t>Action</a:t>
            </a:r>
            <a:endParaRPr sz="8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519512"/>
            <a:ext cx="8466455" cy="3050540"/>
          </a:xfrm>
          <a:prstGeom prst="rect">
            <a:avLst/>
          </a:prstGeom>
        </p:spPr>
        <p:txBody>
          <a:bodyPr vert="horz" wrap="square" lIns="0" tIns="340360" rIns="0" bIns="0" rtlCol="0">
            <a:spAutoFit/>
          </a:bodyPr>
          <a:lstStyle/>
          <a:p>
            <a:pPr marL="12700" marR="5080">
              <a:lnSpc>
                <a:spcPts val="10570"/>
              </a:lnSpc>
              <a:spcBef>
                <a:spcPts val="2680"/>
              </a:spcBef>
            </a:pPr>
            <a:r>
              <a:rPr sz="11000" spc="-120" dirty="0">
                <a:solidFill>
                  <a:srgbClr val="FFFFFF"/>
                </a:solidFill>
              </a:rPr>
              <a:t>Slide</a:t>
            </a:r>
            <a:r>
              <a:rPr sz="11000" spc="-1005" dirty="0">
                <a:solidFill>
                  <a:srgbClr val="FFFFFF"/>
                </a:solidFill>
              </a:rPr>
              <a:t> </a:t>
            </a:r>
            <a:r>
              <a:rPr sz="10550" spc="-434" dirty="0">
                <a:solidFill>
                  <a:srgbClr val="FFFFFF"/>
                </a:solidFill>
                <a:latin typeface="Toyota Type"/>
                <a:cs typeface="Toyota Type"/>
              </a:rPr>
              <a:t>1</a:t>
            </a:r>
            <a:r>
              <a:rPr sz="10550" spc="180" dirty="0">
                <a:solidFill>
                  <a:srgbClr val="FFFFFF"/>
                </a:solidFill>
                <a:latin typeface="Toyota Type"/>
                <a:cs typeface="Toyota Type"/>
              </a:rPr>
              <a:t>  </a:t>
            </a:r>
            <a:r>
              <a:rPr sz="11000" spc="200" dirty="0">
                <a:solidFill>
                  <a:srgbClr val="FFFFFF"/>
                </a:solidFill>
              </a:rPr>
              <a:t>Title</a:t>
            </a:r>
            <a:r>
              <a:rPr sz="11000" spc="-1000" dirty="0">
                <a:solidFill>
                  <a:srgbClr val="FFFFFF"/>
                </a:solidFill>
              </a:rPr>
              <a:t> </a:t>
            </a:r>
            <a:r>
              <a:rPr sz="10550" spc="-869" dirty="0">
                <a:solidFill>
                  <a:srgbClr val="FFFFFF"/>
                </a:solidFill>
                <a:latin typeface="Toyota Type"/>
                <a:cs typeface="Toyota Type"/>
              </a:rPr>
              <a:t>&amp; </a:t>
            </a:r>
            <a:r>
              <a:rPr sz="11000" spc="-10" dirty="0">
                <a:solidFill>
                  <a:srgbClr val="FFFFFF"/>
                </a:solidFill>
              </a:rPr>
              <a:t>Welcome</a:t>
            </a:r>
            <a:endParaRPr sz="11000">
              <a:latin typeface="Toyota Type"/>
              <a:cs typeface="Toyota Typ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145403"/>
            <a:ext cx="3601720" cy="80581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080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Display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contact </a:t>
            </a:r>
            <a:r>
              <a:rPr sz="2800" spc="-40" dirty="0">
                <a:latin typeface="Microsoft Sans Serif"/>
                <a:cs typeface="Microsoft Sans Serif"/>
              </a:rPr>
              <a:t>information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clearly</a:t>
            </a:r>
            <a:r>
              <a:rPr sz="2750" spc="-10" dirty="0">
                <a:latin typeface="Microsoft Sans Serif"/>
                <a:cs typeface="Microsoft Sans Serif"/>
              </a:rPr>
              <a:t>: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0621" y="1925474"/>
            <a:ext cx="3427729" cy="2073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8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30" dirty="0">
                <a:latin typeface="Microsoft Sans Serif"/>
                <a:cs typeface="Microsoft Sans Serif"/>
              </a:rPr>
              <a:t>Name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0" dirty="0">
                <a:latin typeface="Microsoft Sans Serif"/>
                <a:cs typeface="Microsoft Sans Serif"/>
              </a:rPr>
              <a:t> </a:t>
            </a:r>
            <a:r>
              <a:rPr sz="2800" spc="-75" dirty="0">
                <a:latin typeface="Microsoft Sans Serif"/>
                <a:cs typeface="Microsoft Sans Serif"/>
              </a:rPr>
              <a:t>Firm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105" dirty="0">
                <a:latin typeface="Microsoft Sans Serif"/>
                <a:cs typeface="Microsoft Sans Serif"/>
              </a:rPr>
              <a:t>Name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10" dirty="0">
                <a:latin typeface="Microsoft Sans Serif"/>
                <a:cs typeface="Microsoft Sans Serif"/>
              </a:rPr>
              <a:t>Phone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Number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1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90" dirty="0">
                <a:latin typeface="Microsoft Sans Serif"/>
                <a:cs typeface="Microsoft Sans Serif"/>
              </a:rPr>
              <a:t>Website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URL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45" dirty="0">
                <a:latin typeface="Microsoft Sans Serif"/>
                <a:cs typeface="Microsoft Sans Serif"/>
              </a:rPr>
              <a:t>Email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Address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30799" y="4060053"/>
            <a:ext cx="4291330" cy="115824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492125" marR="5080" indent="-480059">
              <a:lnSpc>
                <a:spcPts val="2770"/>
              </a:lnSpc>
              <a:spcBef>
                <a:spcPts val="69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90" dirty="0">
                <a:latin typeface="Microsoft Sans Serif"/>
                <a:cs typeface="Microsoft Sans Serif"/>
              </a:rPr>
              <a:t>Encourage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immediate sign</a:t>
            </a:r>
            <a:r>
              <a:rPr sz="2750" spc="-10" dirty="0">
                <a:latin typeface="Microsoft Sans Serif"/>
                <a:cs typeface="Microsoft Sans Serif"/>
              </a:rPr>
              <a:t>-</a:t>
            </a:r>
            <a:r>
              <a:rPr sz="2800" dirty="0">
                <a:latin typeface="Microsoft Sans Serif"/>
                <a:cs typeface="Microsoft Sans Serif"/>
              </a:rPr>
              <a:t>up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consultations </a:t>
            </a:r>
            <a:r>
              <a:rPr sz="2800" dirty="0">
                <a:latin typeface="Microsoft Sans Serif"/>
                <a:cs typeface="Microsoft Sans Serif"/>
              </a:rPr>
              <a:t>or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additional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handouts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1718" y="2003385"/>
            <a:ext cx="3336925" cy="225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6090"/>
              </a:lnSpc>
              <a:spcBef>
                <a:spcPts val="100"/>
              </a:spcBef>
            </a:pPr>
            <a:r>
              <a:rPr sz="5650" spc="-30" dirty="0">
                <a:latin typeface="Microsoft Sans Serif"/>
                <a:cs typeface="Microsoft Sans Serif"/>
              </a:rPr>
              <a:t>Thank</a:t>
            </a:r>
            <a:r>
              <a:rPr sz="5650" spc="-480" dirty="0">
                <a:latin typeface="Microsoft Sans Serif"/>
                <a:cs typeface="Microsoft Sans Serif"/>
              </a:rPr>
              <a:t> </a:t>
            </a:r>
            <a:r>
              <a:rPr sz="5650" spc="-610" dirty="0">
                <a:latin typeface="Microsoft Sans Serif"/>
                <a:cs typeface="Microsoft Sans Serif"/>
              </a:rPr>
              <a:t>Y</a:t>
            </a:r>
            <a:r>
              <a:rPr sz="5650" spc="55" dirty="0">
                <a:latin typeface="Microsoft Sans Serif"/>
                <a:cs typeface="Microsoft Sans Serif"/>
              </a:rPr>
              <a:t>o</a:t>
            </a:r>
            <a:r>
              <a:rPr sz="5650" spc="65" dirty="0">
                <a:latin typeface="Microsoft Sans Serif"/>
                <a:cs typeface="Microsoft Sans Serif"/>
              </a:rPr>
              <a:t>u</a:t>
            </a:r>
            <a:endParaRPr sz="5650">
              <a:latin typeface="Microsoft Sans Serif"/>
              <a:cs typeface="Microsoft Sans Serif"/>
            </a:endParaRPr>
          </a:p>
          <a:p>
            <a:pPr marL="737235" marR="5080" indent="1670050" algn="r">
              <a:lnSpc>
                <a:spcPct val="79600"/>
              </a:lnSpc>
              <a:spcBef>
                <a:spcPts val="690"/>
              </a:spcBef>
            </a:pPr>
            <a:r>
              <a:rPr sz="5650" spc="160" dirty="0">
                <a:latin typeface="Microsoft Sans Serif"/>
                <a:cs typeface="Microsoft Sans Serif"/>
              </a:rPr>
              <a:t>for </a:t>
            </a:r>
            <a:r>
              <a:rPr sz="5650" spc="80" dirty="0">
                <a:latin typeface="Microsoft Sans Serif"/>
                <a:cs typeface="Microsoft Sans Serif"/>
              </a:rPr>
              <a:t>Joining</a:t>
            </a:r>
            <a:r>
              <a:rPr sz="5400" spc="80" dirty="0">
                <a:latin typeface="Microsoft Sans Serif"/>
                <a:cs typeface="Microsoft Sans Serif"/>
              </a:rPr>
              <a:t>!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598474"/>
            <a:ext cx="137033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110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Handouts</a:t>
            </a:r>
            <a:r>
              <a:rPr sz="1850" spc="-10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7832" y="1900410"/>
            <a:ext cx="4010660" cy="89344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409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19405" algn="l"/>
              </a:tabLst>
            </a:pPr>
            <a:r>
              <a:rPr sz="1800" spc="-75" dirty="0">
                <a:latin typeface="Microsoft Sans Serif"/>
                <a:cs typeface="Microsoft Sans Serif"/>
              </a:rPr>
              <a:t>Estate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60" dirty="0">
                <a:latin typeface="Microsoft Sans Serif"/>
                <a:cs typeface="Microsoft Sans Serif"/>
              </a:rPr>
              <a:t>Planning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65" dirty="0">
                <a:latin typeface="Microsoft Sans Serif"/>
                <a:cs typeface="Microsoft Sans Serif"/>
              </a:rPr>
              <a:t>Essentials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Checklist</a:t>
            </a:r>
            <a:endParaRPr sz="1800">
              <a:latin typeface="Microsoft Sans Serif"/>
              <a:cs typeface="Microsoft Sans Serif"/>
            </a:endParaRPr>
          </a:p>
          <a:p>
            <a:pPr marL="319405" marR="5080" indent="-307340">
              <a:lnSpc>
                <a:spcPts val="1800"/>
              </a:lnSpc>
              <a:spcBef>
                <a:spcPts val="750"/>
              </a:spcBef>
              <a:buClr>
                <a:srgbClr val="333333"/>
              </a:buClr>
              <a:buSzPct val="86486"/>
              <a:buFont typeface="Times New Roman"/>
              <a:buChar char="◦"/>
              <a:tabLst>
                <a:tab pos="319405" algn="l"/>
              </a:tabLst>
            </a:pPr>
            <a:r>
              <a:rPr sz="1850" spc="-65" dirty="0">
                <a:latin typeface="Toyota Type"/>
                <a:cs typeface="Toyota Type"/>
              </a:rPr>
              <a:t>“</a:t>
            </a:r>
            <a:r>
              <a:rPr sz="1800" spc="-65" dirty="0">
                <a:latin typeface="Microsoft Sans Serif"/>
                <a:cs typeface="Microsoft Sans Serif"/>
              </a:rPr>
              <a:t>Why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70" dirty="0">
                <a:latin typeface="Microsoft Sans Serif"/>
                <a:cs typeface="Microsoft Sans Serif"/>
              </a:rPr>
              <a:t>Online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75" dirty="0">
                <a:latin typeface="Microsoft Sans Serif"/>
                <a:cs typeface="Microsoft Sans Serif"/>
              </a:rPr>
              <a:t>Estate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85" dirty="0">
                <a:latin typeface="Microsoft Sans Serif"/>
                <a:cs typeface="Microsoft Sans Serif"/>
              </a:rPr>
              <a:t>Plans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80" dirty="0">
                <a:latin typeface="Microsoft Sans Serif"/>
                <a:cs typeface="Microsoft Sans Serif"/>
              </a:rPr>
              <a:t>Fail</a:t>
            </a:r>
            <a:r>
              <a:rPr sz="1850" spc="-80" dirty="0">
                <a:latin typeface="Toyota Type"/>
                <a:cs typeface="Toyota Type"/>
              </a:rPr>
              <a:t>”</a:t>
            </a:r>
            <a:r>
              <a:rPr sz="1850" dirty="0">
                <a:latin typeface="Toyota Type"/>
                <a:cs typeface="Toyota Type"/>
              </a:rPr>
              <a:t> </a:t>
            </a:r>
            <a:r>
              <a:rPr sz="1850" spc="-20" dirty="0">
                <a:latin typeface="Toyota Type"/>
                <a:cs typeface="Toyota Type"/>
              </a:rPr>
              <a:t>(</a:t>
            </a:r>
            <a:r>
              <a:rPr sz="1800" spc="-20" dirty="0">
                <a:latin typeface="Microsoft Sans Serif"/>
                <a:cs typeface="Microsoft Sans Serif"/>
              </a:rPr>
              <a:t>pitfalls </a:t>
            </a:r>
            <a:r>
              <a:rPr sz="1800" spc="-35" dirty="0">
                <a:latin typeface="Microsoft Sans Serif"/>
                <a:cs typeface="Microsoft Sans Serif"/>
              </a:rPr>
              <a:t>sheet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provided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earlier</a:t>
            </a:r>
            <a:r>
              <a:rPr sz="1850" spc="-10" dirty="0">
                <a:latin typeface="Toyota Type"/>
                <a:cs typeface="Toyota Type"/>
              </a:rPr>
              <a:t>)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30799" y="2768310"/>
            <a:ext cx="3926840" cy="11303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425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Promotion</a:t>
            </a:r>
            <a:r>
              <a:rPr sz="1850" spc="-10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  <a:p>
            <a:pPr marL="626745" marR="5080" lvl="1" indent="-307340">
              <a:lnSpc>
                <a:spcPts val="1800"/>
              </a:lnSpc>
              <a:spcBef>
                <a:spcPts val="74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626745" algn="l"/>
              </a:tabLst>
            </a:pPr>
            <a:r>
              <a:rPr sz="1800" spc="-95" dirty="0">
                <a:latin typeface="Microsoft Sans Serif"/>
                <a:cs typeface="Microsoft Sans Serif"/>
              </a:rPr>
              <a:t>Co</a:t>
            </a:r>
            <a:r>
              <a:rPr sz="1850" spc="-95" dirty="0">
                <a:latin typeface="Toyota Type"/>
                <a:cs typeface="Toyota Type"/>
              </a:rPr>
              <a:t>-</a:t>
            </a:r>
            <a:r>
              <a:rPr sz="1800" spc="-40" dirty="0">
                <a:latin typeface="Microsoft Sans Serif"/>
                <a:cs typeface="Microsoft Sans Serif"/>
              </a:rPr>
              <a:t>branded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40" dirty="0">
                <a:latin typeface="Microsoft Sans Serif"/>
                <a:cs typeface="Microsoft Sans Serif"/>
              </a:rPr>
              <a:t>marketing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with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local </a:t>
            </a:r>
            <a:r>
              <a:rPr sz="1800" spc="-30" dirty="0">
                <a:latin typeface="Microsoft Sans Serif"/>
                <a:cs typeface="Microsoft Sans Serif"/>
              </a:rPr>
              <a:t>financial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advisors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50" spc="-50" dirty="0">
                <a:latin typeface="Toyota Type"/>
                <a:cs typeface="Toyota Type"/>
              </a:rPr>
              <a:t>(</a:t>
            </a:r>
            <a:r>
              <a:rPr sz="1800" spc="-50" dirty="0">
                <a:latin typeface="Microsoft Sans Serif"/>
                <a:cs typeface="Microsoft Sans Serif"/>
              </a:rPr>
              <a:t>leveraging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40" dirty="0">
                <a:latin typeface="Microsoft Sans Serif"/>
                <a:cs typeface="Microsoft Sans Serif"/>
              </a:rPr>
              <a:t>IMO </a:t>
            </a:r>
            <a:r>
              <a:rPr sz="1800" spc="-10" dirty="0">
                <a:latin typeface="Microsoft Sans Serif"/>
                <a:cs typeface="Microsoft Sans Serif"/>
              </a:rPr>
              <a:t>funding</a:t>
            </a:r>
            <a:r>
              <a:rPr sz="1850" spc="-10" dirty="0">
                <a:latin typeface="Toyota Type"/>
                <a:cs typeface="Toyota Type"/>
              </a:rPr>
              <a:t>).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30799" y="3862770"/>
            <a:ext cx="4295140" cy="912494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509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45" dirty="0">
                <a:latin typeface="Microsoft Sans Serif"/>
                <a:cs typeface="Microsoft Sans Serif"/>
              </a:rPr>
              <a:t>Follow</a:t>
            </a:r>
            <a:r>
              <a:rPr sz="1850" spc="-45" dirty="0">
                <a:latin typeface="Swis721 Ex BT"/>
                <a:cs typeface="Swis721 Ex BT"/>
              </a:rPr>
              <a:t>-</a:t>
            </a:r>
            <a:r>
              <a:rPr sz="1800" spc="-25" dirty="0">
                <a:latin typeface="Microsoft Sans Serif"/>
                <a:cs typeface="Microsoft Sans Serif"/>
              </a:rPr>
              <a:t>Up</a:t>
            </a:r>
            <a:r>
              <a:rPr sz="1850" spc="-25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  <a:p>
            <a:pPr marL="626745" marR="5080" lvl="1" indent="-307340">
              <a:lnSpc>
                <a:spcPts val="1800"/>
              </a:lnSpc>
              <a:spcBef>
                <a:spcPts val="74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626745" algn="l"/>
              </a:tabLst>
            </a:pPr>
            <a:r>
              <a:rPr sz="1800" spc="-45" dirty="0">
                <a:latin typeface="Microsoft Sans Serif"/>
                <a:cs typeface="Microsoft Sans Serif"/>
              </a:rPr>
              <a:t>Promptly</a:t>
            </a:r>
            <a:r>
              <a:rPr sz="1800" spc="-40" dirty="0">
                <a:latin typeface="Microsoft Sans Serif"/>
                <a:cs typeface="Microsoft Sans Serif"/>
              </a:rPr>
              <a:t> schedule </a:t>
            </a:r>
            <a:r>
              <a:rPr sz="1800" spc="-35" dirty="0">
                <a:latin typeface="Microsoft Sans Serif"/>
                <a:cs typeface="Microsoft Sans Serif"/>
              </a:rPr>
              <a:t>consultations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after the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45" dirty="0">
                <a:latin typeface="Microsoft Sans Serif"/>
                <a:cs typeface="Microsoft Sans Serif"/>
              </a:rPr>
              <a:t>event </a:t>
            </a:r>
            <a:r>
              <a:rPr sz="1800" dirty="0">
                <a:latin typeface="Microsoft Sans Serif"/>
                <a:cs typeface="Microsoft Sans Serif"/>
              </a:rPr>
              <a:t>to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70" dirty="0">
                <a:latin typeface="Microsoft Sans Serif"/>
                <a:cs typeface="Microsoft Sans Serif"/>
              </a:rPr>
              <a:t>maximize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conversions</a:t>
            </a:r>
            <a:r>
              <a:rPr sz="1850" spc="-10" dirty="0">
                <a:latin typeface="Toyota Type"/>
                <a:cs typeface="Toyota Type"/>
              </a:rPr>
              <a:t>.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3035" y="2003385"/>
            <a:ext cx="3275965" cy="22586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340360" marR="5080" indent="-328295" algn="r">
              <a:lnSpc>
                <a:spcPct val="79600"/>
              </a:lnSpc>
              <a:spcBef>
                <a:spcPts val="1480"/>
              </a:spcBef>
            </a:pPr>
            <a:r>
              <a:rPr sz="5650" spc="40" dirty="0">
                <a:latin typeface="Microsoft Sans Serif"/>
                <a:cs typeface="Microsoft Sans Serif"/>
              </a:rPr>
              <a:t>Additional </a:t>
            </a:r>
            <a:r>
              <a:rPr sz="5650" dirty="0">
                <a:latin typeface="Microsoft Sans Serif"/>
                <a:cs typeface="Microsoft Sans Serif"/>
              </a:rPr>
              <a:t>Tips</a:t>
            </a:r>
            <a:r>
              <a:rPr sz="5650" spc="-355" dirty="0">
                <a:latin typeface="Microsoft Sans Serif"/>
                <a:cs typeface="Microsoft Sans Serif"/>
              </a:rPr>
              <a:t> </a:t>
            </a:r>
            <a:r>
              <a:rPr sz="5650" spc="160" dirty="0">
                <a:latin typeface="Microsoft Sans Serif"/>
                <a:cs typeface="Microsoft Sans Serif"/>
              </a:rPr>
              <a:t>for </a:t>
            </a:r>
            <a:r>
              <a:rPr sz="5650" spc="-10" dirty="0">
                <a:latin typeface="Microsoft Sans Serif"/>
                <a:cs typeface="Microsoft Sans Serif"/>
              </a:rPr>
              <a:t>Success</a:t>
            </a:r>
            <a:r>
              <a:rPr sz="5400" spc="-10" dirty="0">
                <a:latin typeface="Microsoft Sans Serif"/>
                <a:cs typeface="Microsoft Sans Serif"/>
              </a:rPr>
              <a:t>: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12735"/>
            <a:ext cx="8082280" cy="22586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z="5400" spc="140" dirty="0"/>
              <a:t>“</a:t>
            </a:r>
            <a:r>
              <a:rPr spc="140" dirty="0"/>
              <a:t>Protecting</a:t>
            </a:r>
            <a:r>
              <a:rPr spc="-500" dirty="0"/>
              <a:t> </a:t>
            </a:r>
            <a:r>
              <a:rPr spc="-630" dirty="0"/>
              <a:t>Y</a:t>
            </a:r>
            <a:r>
              <a:rPr spc="35" dirty="0"/>
              <a:t>o</a:t>
            </a:r>
            <a:r>
              <a:rPr spc="40" dirty="0"/>
              <a:t>u</a:t>
            </a:r>
            <a:r>
              <a:rPr spc="45" dirty="0"/>
              <a:t>r</a:t>
            </a:r>
            <a:r>
              <a:rPr spc="-490" dirty="0"/>
              <a:t> </a:t>
            </a:r>
            <a:r>
              <a:rPr spc="-55" dirty="0"/>
              <a:t>Family</a:t>
            </a:r>
            <a:r>
              <a:rPr spc="-500" dirty="0"/>
              <a:t> </a:t>
            </a:r>
            <a:r>
              <a:rPr sz="5400" spc="-50" dirty="0"/>
              <a:t>&amp; </a:t>
            </a:r>
            <a:r>
              <a:rPr spc="90" dirty="0"/>
              <a:t>Assets</a:t>
            </a:r>
            <a:r>
              <a:rPr sz="5400" spc="90" dirty="0"/>
              <a:t>:</a:t>
            </a:r>
            <a:r>
              <a:rPr sz="5400" spc="-400" dirty="0"/>
              <a:t> </a:t>
            </a:r>
            <a:r>
              <a:rPr spc="-45" dirty="0"/>
              <a:t>Essential</a:t>
            </a:r>
            <a:r>
              <a:rPr spc="-470" dirty="0"/>
              <a:t> </a:t>
            </a:r>
            <a:r>
              <a:rPr spc="-10" dirty="0"/>
              <a:t>Estate </a:t>
            </a:r>
            <a:r>
              <a:rPr spc="-65" dirty="0"/>
              <a:t>and</a:t>
            </a:r>
            <a:r>
              <a:rPr spc="-465" dirty="0"/>
              <a:t> </a:t>
            </a:r>
            <a:r>
              <a:rPr dirty="0"/>
              <a:t>Medicaid</a:t>
            </a:r>
            <a:r>
              <a:rPr spc="-459" dirty="0"/>
              <a:t> </a:t>
            </a:r>
            <a:r>
              <a:rPr spc="80" dirty="0"/>
              <a:t>Planning</a:t>
            </a:r>
            <a:r>
              <a:rPr sz="5400" spc="80" dirty="0"/>
              <a:t>”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3002778"/>
            <a:ext cx="7337425" cy="20821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85" dirty="0">
                <a:latin typeface="Microsoft Sans Serif"/>
                <a:cs typeface="Microsoft Sans Serif"/>
              </a:rPr>
              <a:t>Presented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by</a:t>
            </a:r>
            <a:r>
              <a:rPr sz="2750" spc="55" dirty="0">
                <a:latin typeface="Microsoft Sans Serif"/>
                <a:cs typeface="Microsoft Sans Serif"/>
              </a:rPr>
              <a:t>  </a:t>
            </a:r>
            <a:r>
              <a:rPr sz="2800" spc="-50" dirty="0">
                <a:latin typeface="Microsoft Sans Serif"/>
                <a:cs typeface="Microsoft Sans Serif"/>
              </a:rPr>
              <a:t>Attorney</a:t>
            </a:r>
            <a:r>
              <a:rPr sz="2750" spc="-50" dirty="0">
                <a:latin typeface="Microsoft Sans Serif"/>
                <a:cs typeface="Microsoft Sans Serif"/>
              </a:rPr>
              <a:t>ʼ</a:t>
            </a:r>
            <a:r>
              <a:rPr sz="2800" spc="-50" dirty="0">
                <a:latin typeface="Microsoft Sans Serif"/>
                <a:cs typeface="Microsoft Sans Serif"/>
              </a:rPr>
              <a:t>s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85" dirty="0">
                <a:latin typeface="Microsoft Sans Serif"/>
                <a:cs typeface="Microsoft Sans Serif"/>
              </a:rPr>
              <a:t>Name</a:t>
            </a:r>
            <a:r>
              <a:rPr sz="2750" spc="-85" dirty="0">
                <a:latin typeface="Microsoft Sans Serif"/>
                <a:cs typeface="Microsoft Sans Serif"/>
              </a:rPr>
              <a:t>/</a:t>
            </a:r>
            <a:r>
              <a:rPr sz="2800" spc="-85" dirty="0">
                <a:latin typeface="Microsoft Sans Serif"/>
                <a:cs typeface="Microsoft Sans Serif"/>
              </a:rPr>
              <a:t>Firm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Name</a:t>
            </a:r>
            <a:r>
              <a:rPr sz="2750" spc="-10" dirty="0">
                <a:latin typeface="Microsoft Sans Serif"/>
                <a:cs typeface="Microsoft Sans Serif"/>
              </a:rPr>
              <a:t>]</a:t>
            </a:r>
            <a:endParaRPr sz="275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264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Firm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Logo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Contact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Information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Welcoming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attendees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warmly</a:t>
            </a:r>
            <a:r>
              <a:rPr sz="2750" spc="-40" dirty="0">
                <a:latin typeface="Microsoft Sans Serif"/>
                <a:cs typeface="Microsoft Sans Serif"/>
              </a:rPr>
              <a:t>,</a:t>
            </a:r>
            <a:r>
              <a:rPr sz="2750" spc="-10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thank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them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for </a:t>
            </a:r>
            <a:r>
              <a:rPr sz="2800" spc="-10" dirty="0">
                <a:latin typeface="Microsoft Sans Serif"/>
                <a:cs typeface="Microsoft Sans Serif"/>
              </a:rPr>
              <a:t>attending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323516"/>
            <a:ext cx="6228715" cy="2447290"/>
          </a:xfrm>
          <a:prstGeom prst="rect">
            <a:avLst/>
          </a:prstGeom>
        </p:spPr>
        <p:txBody>
          <a:bodyPr vert="horz" wrap="square" lIns="0" tIns="273050" rIns="0" bIns="0" rtlCol="0">
            <a:spAutoFit/>
          </a:bodyPr>
          <a:lstStyle/>
          <a:p>
            <a:pPr marL="12700" marR="5080">
              <a:lnSpc>
                <a:spcPts val="8470"/>
              </a:lnSpc>
              <a:spcBef>
                <a:spcPts val="2150"/>
              </a:spcBef>
            </a:pPr>
            <a:r>
              <a:rPr sz="8800" spc="-105" dirty="0">
                <a:solidFill>
                  <a:srgbClr val="FFFFFF"/>
                </a:solidFill>
              </a:rPr>
              <a:t>Slide</a:t>
            </a:r>
            <a:r>
              <a:rPr sz="8800" spc="-800" dirty="0">
                <a:solidFill>
                  <a:srgbClr val="FFFFFF"/>
                </a:solidFill>
              </a:rPr>
              <a:t> </a:t>
            </a:r>
            <a:r>
              <a:rPr sz="8450" spc="235" dirty="0">
                <a:solidFill>
                  <a:srgbClr val="FFFFFF"/>
                </a:solidFill>
              </a:rPr>
              <a:t>2</a:t>
            </a:r>
            <a:r>
              <a:rPr sz="8450" spc="-40" dirty="0">
                <a:solidFill>
                  <a:srgbClr val="FFFFFF"/>
                </a:solidFill>
              </a:rPr>
              <a:t>  </a:t>
            </a:r>
            <a:r>
              <a:rPr sz="8800" spc="45" dirty="0">
                <a:solidFill>
                  <a:srgbClr val="FFFFFF"/>
                </a:solidFill>
              </a:rPr>
              <a:t>Brief </a:t>
            </a:r>
            <a:r>
              <a:rPr sz="8800" spc="135" dirty="0">
                <a:solidFill>
                  <a:srgbClr val="FFFFFF"/>
                </a:solidFill>
              </a:rPr>
              <a:t>Introduction</a:t>
            </a:r>
            <a:endParaRPr sz="88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755104" y="3466641"/>
            <a:ext cx="8267065" cy="1370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450" spc="7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Build</a:t>
            </a:r>
            <a:r>
              <a:rPr sz="8800" spc="-7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Authority</a:t>
            </a:r>
            <a:r>
              <a:rPr sz="845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826214"/>
            <a:ext cx="4392295" cy="65595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96240" marR="5080" indent="-384175">
              <a:lnSpc>
                <a:spcPts val="2250"/>
              </a:lnSpc>
              <a:spcBef>
                <a:spcPts val="54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20" dirty="0">
                <a:latin typeface="Microsoft Sans Serif"/>
                <a:cs typeface="Microsoft Sans Serif"/>
              </a:rPr>
              <a:t>Briefly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30" dirty="0">
                <a:latin typeface="Microsoft Sans Serif"/>
                <a:cs typeface="Microsoft Sans Serif"/>
              </a:rPr>
              <a:t>state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45" dirty="0">
                <a:latin typeface="Microsoft Sans Serif"/>
                <a:cs typeface="Microsoft Sans Serif"/>
              </a:rPr>
              <a:t>credentials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and </a:t>
            </a:r>
            <a:r>
              <a:rPr sz="2250" spc="-10" dirty="0">
                <a:latin typeface="Microsoft Sans Serif"/>
                <a:cs typeface="Microsoft Sans Serif"/>
              </a:rPr>
              <a:t>experience</a:t>
            </a:r>
            <a:r>
              <a:rPr sz="2300" spc="-10" dirty="0">
                <a:latin typeface="Britannic Bold"/>
                <a:cs typeface="Britannic Bold"/>
              </a:rPr>
              <a:t>.</a:t>
            </a:r>
            <a:endParaRPr sz="2300">
              <a:latin typeface="Britannic Bold"/>
              <a:cs typeface="Britannic 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4627" y="2454157"/>
            <a:ext cx="3932554" cy="209232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20" dirty="0">
                <a:latin typeface="Microsoft Sans Serif"/>
                <a:cs typeface="Microsoft Sans Serif"/>
              </a:rPr>
              <a:t>Certified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85" dirty="0">
                <a:latin typeface="Microsoft Sans Serif"/>
                <a:cs typeface="Microsoft Sans Serif"/>
              </a:rPr>
              <a:t>Elder</a:t>
            </a:r>
            <a:r>
              <a:rPr sz="2250" spc="-65" dirty="0">
                <a:latin typeface="Microsoft Sans Serif"/>
                <a:cs typeface="Microsoft Sans Serif"/>
              </a:rPr>
              <a:t> </a:t>
            </a:r>
            <a:r>
              <a:rPr sz="2250" spc="-60" dirty="0">
                <a:latin typeface="Microsoft Sans Serif"/>
                <a:cs typeface="Microsoft Sans Serif"/>
              </a:rPr>
              <a:t>Law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Attorney</a:t>
            </a:r>
            <a:endParaRPr sz="2250">
              <a:latin typeface="Microsoft Sans Serif"/>
              <a:cs typeface="Microsoft Sans Serif"/>
            </a:endParaRPr>
          </a:p>
          <a:p>
            <a:pPr marL="396240" marR="5080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114" dirty="0">
                <a:latin typeface="Microsoft Sans Serif"/>
                <a:cs typeface="Microsoft Sans Serif"/>
              </a:rPr>
              <a:t>Years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of</a:t>
            </a:r>
            <a:r>
              <a:rPr sz="2250" spc="-6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experience </a:t>
            </a:r>
            <a:r>
              <a:rPr sz="2250" dirty="0">
                <a:latin typeface="Microsoft Sans Serif"/>
                <a:cs typeface="Microsoft Sans Serif"/>
              </a:rPr>
              <a:t>in</a:t>
            </a:r>
            <a:r>
              <a:rPr sz="2250" spc="-45" dirty="0">
                <a:latin typeface="Microsoft Sans Serif"/>
                <a:cs typeface="Microsoft Sans Serif"/>
              </a:rPr>
              <a:t> </a:t>
            </a:r>
            <a:r>
              <a:rPr sz="2250" spc="-65" dirty="0">
                <a:latin typeface="Microsoft Sans Serif"/>
                <a:cs typeface="Microsoft Sans Serif"/>
              </a:rPr>
              <a:t>Estate </a:t>
            </a:r>
            <a:r>
              <a:rPr sz="2250" spc="-55" dirty="0">
                <a:latin typeface="Microsoft Sans Serif"/>
                <a:cs typeface="Microsoft Sans Serif"/>
              </a:rPr>
              <a:t>and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Medicaid</a:t>
            </a:r>
            <a:r>
              <a:rPr sz="2250" spc="-10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planning</a:t>
            </a:r>
            <a:endParaRPr sz="2250">
              <a:latin typeface="Microsoft Sans Serif"/>
              <a:cs typeface="Microsoft Sans Serif"/>
            </a:endParaRPr>
          </a:p>
          <a:p>
            <a:pPr marL="396240" marR="290195" indent="-384175">
              <a:lnSpc>
                <a:spcPct val="81900"/>
              </a:lnSpc>
              <a:spcBef>
                <a:spcPts val="1025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105" dirty="0">
                <a:latin typeface="Microsoft Sans Serif"/>
                <a:cs typeface="Microsoft Sans Serif"/>
              </a:rPr>
              <a:t>Your</a:t>
            </a:r>
            <a:r>
              <a:rPr sz="2250" spc="-30" dirty="0">
                <a:latin typeface="Microsoft Sans Serif"/>
                <a:cs typeface="Microsoft Sans Serif"/>
              </a:rPr>
              <a:t> </a:t>
            </a:r>
            <a:r>
              <a:rPr sz="2250" spc="-60" dirty="0">
                <a:latin typeface="Microsoft Sans Serif"/>
                <a:cs typeface="Microsoft Sans Serif"/>
              </a:rPr>
              <a:t>passion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for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helping </a:t>
            </a:r>
            <a:r>
              <a:rPr sz="2250" spc="-40" dirty="0">
                <a:latin typeface="Microsoft Sans Serif"/>
                <a:cs typeface="Microsoft Sans Serif"/>
              </a:rPr>
              <a:t>families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70" dirty="0">
                <a:latin typeface="Microsoft Sans Serif"/>
                <a:cs typeface="Microsoft Sans Serif"/>
              </a:rPr>
              <a:t>assets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and </a:t>
            </a:r>
            <a:r>
              <a:rPr sz="2250" spc="-10" dirty="0">
                <a:latin typeface="Microsoft Sans Serif"/>
                <a:cs typeface="Microsoft Sans Serif"/>
              </a:rPr>
              <a:t>legacies</a:t>
            </a:r>
            <a:endParaRPr sz="22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37555" y="1317585"/>
            <a:ext cx="3550920" cy="29444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 indent="659765" algn="r">
              <a:lnSpc>
                <a:spcPct val="79600"/>
              </a:lnSpc>
              <a:spcBef>
                <a:spcPts val="1480"/>
              </a:spcBef>
            </a:pPr>
            <a:r>
              <a:rPr spc="-50" dirty="0"/>
              <a:t>Who</a:t>
            </a:r>
            <a:r>
              <a:rPr spc="-509" dirty="0"/>
              <a:t> </a:t>
            </a:r>
            <a:r>
              <a:rPr spc="-165" dirty="0"/>
              <a:t>am</a:t>
            </a:r>
            <a:r>
              <a:rPr spc="-505" dirty="0"/>
              <a:t> </a:t>
            </a:r>
            <a:r>
              <a:rPr spc="-50" dirty="0"/>
              <a:t>I </a:t>
            </a:r>
            <a:r>
              <a:rPr spc="-65" dirty="0"/>
              <a:t>and</a:t>
            </a:r>
            <a:r>
              <a:rPr spc="-500" dirty="0"/>
              <a:t> </a:t>
            </a:r>
            <a:r>
              <a:rPr spc="25" dirty="0"/>
              <a:t>Why </a:t>
            </a:r>
            <a:r>
              <a:rPr spc="-65" dirty="0"/>
              <a:t>Should</a:t>
            </a:r>
            <a:r>
              <a:rPr spc="-484" dirty="0"/>
              <a:t> </a:t>
            </a:r>
            <a:r>
              <a:rPr spc="-635" dirty="0"/>
              <a:t>Y</a:t>
            </a:r>
            <a:r>
              <a:rPr spc="30" dirty="0"/>
              <a:t>o</a:t>
            </a:r>
            <a:r>
              <a:rPr spc="40" dirty="0"/>
              <a:t>u</a:t>
            </a:r>
            <a:r>
              <a:rPr spc="-190" dirty="0"/>
              <a:t> </a:t>
            </a:r>
            <a:r>
              <a:rPr dirty="0"/>
              <a:t>Listen</a:t>
            </a:r>
            <a:r>
              <a:rPr spc="-515" dirty="0"/>
              <a:t> </a:t>
            </a:r>
            <a:r>
              <a:rPr spc="95" dirty="0"/>
              <a:t>to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11487" y="4060785"/>
            <a:ext cx="137731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650" spc="-60" dirty="0">
                <a:latin typeface="Microsoft Sans Serif"/>
                <a:cs typeface="Microsoft Sans Serif"/>
              </a:rPr>
              <a:t>Me</a:t>
            </a:r>
            <a:r>
              <a:rPr sz="5400" spc="-60" dirty="0">
                <a:latin typeface="Microsoft Sans Serif"/>
                <a:cs typeface="Microsoft Sans Serif"/>
              </a:rPr>
              <a:t>?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626189"/>
            <a:ext cx="4312920" cy="312991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96240" marR="458470" indent="-384175">
              <a:lnSpc>
                <a:spcPts val="2180"/>
              </a:lnSpc>
              <a:spcBef>
                <a:spcPts val="600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75" dirty="0">
                <a:latin typeface="Microsoft Sans Serif"/>
                <a:cs typeface="Microsoft Sans Serif"/>
              </a:rPr>
              <a:t>Why </a:t>
            </a:r>
            <a:r>
              <a:rPr sz="2250" spc="-130" dirty="0">
                <a:latin typeface="Microsoft Sans Serif"/>
                <a:cs typeface="Microsoft Sans Serif"/>
              </a:rPr>
              <a:t>a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40" dirty="0">
                <a:latin typeface="Microsoft Sans Serif"/>
                <a:cs typeface="Microsoft Sans Serif"/>
              </a:rPr>
              <a:t>professionally</a:t>
            </a:r>
            <a:r>
              <a:rPr sz="2250" spc="-6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crafted </a:t>
            </a:r>
            <a:r>
              <a:rPr sz="2250" spc="-50" dirty="0">
                <a:latin typeface="Microsoft Sans Serif"/>
                <a:cs typeface="Microsoft Sans Serif"/>
              </a:rPr>
              <a:t>estate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plan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is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essential</a:t>
            </a:r>
            <a:endParaRPr sz="2250">
              <a:latin typeface="Microsoft Sans Serif"/>
              <a:cs typeface="Microsoft Sans Serif"/>
            </a:endParaRPr>
          </a:p>
          <a:p>
            <a:pPr marL="396240" indent="-383540">
              <a:lnSpc>
                <a:spcPct val="100000"/>
              </a:lnSpc>
              <a:spcBef>
                <a:spcPts val="53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80" dirty="0">
                <a:latin typeface="Microsoft Sans Serif"/>
                <a:cs typeface="Microsoft Sans Serif"/>
              </a:rPr>
              <a:t>Dangers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of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spc="-145" dirty="0">
                <a:latin typeface="Microsoft Sans Serif"/>
                <a:cs typeface="Microsoft Sans Serif"/>
              </a:rPr>
              <a:t>DIY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estate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plans</a:t>
            </a:r>
            <a:endParaRPr sz="2250">
              <a:latin typeface="Microsoft Sans Serif"/>
              <a:cs typeface="Microsoft Sans Serif"/>
            </a:endParaRPr>
          </a:p>
          <a:p>
            <a:pPr marL="396240" marR="835025" indent="-384175">
              <a:lnSpc>
                <a:spcPts val="2250"/>
              </a:lnSpc>
              <a:spcBef>
                <a:spcPts val="97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Understanding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85" dirty="0">
                <a:latin typeface="Microsoft Sans Serif"/>
                <a:cs typeface="Microsoft Sans Serif"/>
              </a:rPr>
              <a:t>Powers</a:t>
            </a:r>
            <a:r>
              <a:rPr sz="2250" spc="-40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of </a:t>
            </a:r>
            <a:r>
              <a:rPr sz="2250" spc="-10" dirty="0">
                <a:latin typeface="Microsoft Sans Serif"/>
                <a:cs typeface="Microsoft Sans Serif"/>
              </a:rPr>
              <a:t>Attorney</a:t>
            </a:r>
            <a:endParaRPr sz="2250">
              <a:latin typeface="Microsoft Sans Serif"/>
              <a:cs typeface="Microsoft Sans Serif"/>
            </a:endParaRPr>
          </a:p>
          <a:p>
            <a:pPr marL="396240" marR="5080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How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Medicaid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planning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protects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life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savings</a:t>
            </a:r>
            <a:endParaRPr sz="2250">
              <a:latin typeface="Microsoft Sans Serif"/>
              <a:cs typeface="Microsoft Sans Serif"/>
            </a:endParaRPr>
          </a:p>
          <a:p>
            <a:pPr marL="396240" marR="405130" indent="-384175">
              <a:lnSpc>
                <a:spcPts val="2250"/>
              </a:lnSpc>
              <a:spcBef>
                <a:spcPts val="98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How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0" dirty="0">
                <a:latin typeface="Microsoft Sans Serif"/>
                <a:cs typeface="Microsoft Sans Serif"/>
              </a:rPr>
              <a:t>you</a:t>
            </a:r>
            <a:r>
              <a:rPr sz="2250" spc="-12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can</a:t>
            </a:r>
            <a:r>
              <a:rPr sz="2250" spc="-12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start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protecting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114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family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today</a:t>
            </a:r>
            <a:endParaRPr sz="22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2884" y="1956403"/>
            <a:ext cx="3535679" cy="236220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 marR="5080" indent="172720" algn="r">
              <a:lnSpc>
                <a:spcPct val="80100"/>
              </a:lnSpc>
              <a:spcBef>
                <a:spcPts val="1195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409" dirty="0">
                <a:latin typeface="Microsoft Sans Serif"/>
                <a:cs typeface="Microsoft Sans Serif"/>
              </a:rPr>
              <a:t> </a:t>
            </a:r>
            <a:r>
              <a:rPr sz="4300" spc="204" dirty="0">
                <a:latin typeface="Microsoft Sans Serif"/>
                <a:cs typeface="Microsoft Sans Serif"/>
              </a:rPr>
              <a:t>3</a:t>
            </a:r>
            <a:r>
              <a:rPr sz="4300" spc="-10" dirty="0">
                <a:latin typeface="Microsoft Sans Serif"/>
                <a:cs typeface="Microsoft Sans Serif"/>
              </a:rPr>
              <a:t>  </a:t>
            </a:r>
            <a:r>
              <a:rPr sz="4500" spc="-20" dirty="0">
                <a:latin typeface="Microsoft Sans Serif"/>
                <a:cs typeface="Microsoft Sans Serif"/>
              </a:rPr>
              <a:t>What </a:t>
            </a:r>
            <a:r>
              <a:rPr sz="4500" spc="-395" dirty="0">
                <a:latin typeface="Microsoft Sans Serif"/>
                <a:cs typeface="Microsoft Sans Serif"/>
              </a:rPr>
              <a:t>Y</a:t>
            </a:r>
            <a:r>
              <a:rPr sz="4500" spc="135" dirty="0">
                <a:latin typeface="Microsoft Sans Serif"/>
                <a:cs typeface="Microsoft Sans Serif"/>
              </a:rPr>
              <a:t>o</a:t>
            </a:r>
            <a:r>
              <a:rPr sz="4500" spc="140" dirty="0">
                <a:latin typeface="Microsoft Sans Serif"/>
                <a:cs typeface="Microsoft Sans Serif"/>
              </a:rPr>
              <a:t>u</a:t>
            </a:r>
            <a:r>
              <a:rPr sz="4300" spc="140" dirty="0">
                <a:latin typeface="Microsoft Sans Serif"/>
                <a:cs typeface="Microsoft Sans Serif"/>
              </a:rPr>
              <a:t>'</a:t>
            </a:r>
            <a:r>
              <a:rPr sz="4500" spc="140" dirty="0">
                <a:latin typeface="Microsoft Sans Serif"/>
                <a:cs typeface="Microsoft Sans Serif"/>
              </a:rPr>
              <a:t>l</a:t>
            </a:r>
            <a:r>
              <a:rPr sz="4500" spc="145" dirty="0">
                <a:latin typeface="Microsoft Sans Serif"/>
                <a:cs typeface="Microsoft Sans Serif"/>
              </a:rPr>
              <a:t>l</a:t>
            </a:r>
            <a:r>
              <a:rPr sz="4500" spc="-380" dirty="0">
                <a:latin typeface="Microsoft Sans Serif"/>
                <a:cs typeface="Microsoft Sans Serif"/>
              </a:rPr>
              <a:t> </a:t>
            </a:r>
            <a:r>
              <a:rPr sz="4500" spc="-10" dirty="0">
                <a:latin typeface="Microsoft Sans Serif"/>
                <a:cs typeface="Microsoft Sans Serif"/>
              </a:rPr>
              <a:t>Learn </a:t>
            </a:r>
            <a:r>
              <a:rPr sz="4500" dirty="0">
                <a:latin typeface="Microsoft Sans Serif"/>
                <a:cs typeface="Microsoft Sans Serif"/>
              </a:rPr>
              <a:t>Today</a:t>
            </a:r>
            <a:r>
              <a:rPr sz="4300" spc="745" dirty="0">
                <a:latin typeface="Microsoft Sans Serif"/>
                <a:cs typeface="Microsoft Sans Serif"/>
              </a:rPr>
              <a:t> </a:t>
            </a:r>
            <a:r>
              <a:rPr sz="4500" spc="-25" dirty="0">
                <a:latin typeface="Microsoft Sans Serif"/>
                <a:cs typeface="Microsoft Sans Serif"/>
              </a:rPr>
              <a:t>Set </a:t>
            </a:r>
            <a:r>
              <a:rPr sz="4500" spc="-10" dirty="0">
                <a:latin typeface="Microsoft Sans Serif"/>
                <a:cs typeface="Microsoft Sans Serif"/>
              </a:rPr>
              <a:t>Expectations</a:t>
            </a:r>
            <a:r>
              <a:rPr sz="4300" spc="-10" dirty="0">
                <a:latin typeface="Microsoft Sans Serif"/>
                <a:cs typeface="Microsoft Sans Serif"/>
              </a:rPr>
              <a:t>)</a:t>
            </a:r>
            <a:endParaRPr sz="4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445" dirty="0"/>
              <a:t>4</a:t>
            </a:r>
            <a:r>
              <a:rPr sz="5400" spc="-15" dirty="0"/>
              <a:t>  </a:t>
            </a:r>
            <a:r>
              <a:rPr spc="50" dirty="0"/>
              <a:t>Why</a:t>
            </a:r>
            <a:r>
              <a:rPr spc="-505" dirty="0"/>
              <a:t> </a:t>
            </a:r>
            <a:r>
              <a:rPr spc="70" dirty="0"/>
              <a:t>Most</a:t>
            </a:r>
            <a:r>
              <a:rPr spc="-515" dirty="0"/>
              <a:t> </a:t>
            </a:r>
            <a:r>
              <a:rPr spc="-10" dirty="0"/>
              <a:t>Estate </a:t>
            </a:r>
            <a:r>
              <a:rPr spc="-114" dirty="0"/>
              <a:t>Plans</a:t>
            </a:r>
            <a:r>
              <a:rPr spc="-525" dirty="0"/>
              <a:t> </a:t>
            </a:r>
            <a:r>
              <a:rPr dirty="0"/>
              <a:t>Fail</a:t>
            </a:r>
            <a:r>
              <a:rPr sz="5400" spc="969" dirty="0"/>
              <a:t> </a:t>
            </a:r>
            <a:r>
              <a:rPr spc="-135" dirty="0"/>
              <a:t>Common</a:t>
            </a:r>
            <a:r>
              <a:rPr spc="-525" dirty="0"/>
              <a:t> </a:t>
            </a:r>
            <a:r>
              <a:rPr spc="-10" dirty="0"/>
              <a:t>Pitfalls</a:t>
            </a:r>
            <a:r>
              <a:rPr sz="5400" spc="-10" dirty="0"/>
              <a:t>)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01724"/>
            <a:ext cx="8110220" cy="283083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70" dirty="0">
                <a:latin typeface="Microsoft Sans Serif"/>
                <a:cs typeface="Microsoft Sans Serif"/>
              </a:rPr>
              <a:t>DIY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00" dirty="0">
                <a:latin typeface="Microsoft Sans Serif"/>
                <a:cs typeface="Microsoft Sans Serif"/>
              </a:rPr>
              <a:t>Estate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135" dirty="0">
                <a:latin typeface="Microsoft Sans Serif"/>
                <a:cs typeface="Microsoft Sans Serif"/>
              </a:rPr>
              <a:t>Plan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Mistakes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(</a:t>
            </a:r>
            <a:r>
              <a:rPr sz="2800" dirty="0">
                <a:latin typeface="Microsoft Sans Serif"/>
                <a:cs typeface="Microsoft Sans Serif"/>
              </a:rPr>
              <a:t>from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provided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handout</a:t>
            </a:r>
            <a:r>
              <a:rPr sz="2750" spc="-20" dirty="0">
                <a:latin typeface="Microsoft Sans Serif"/>
                <a:cs typeface="Microsoft Sans Serif"/>
              </a:rPr>
              <a:t>):</a:t>
            </a:r>
            <a:endParaRPr sz="275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1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Generic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online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forms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not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customized</a:t>
            </a:r>
            <a:endParaRPr sz="280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spc="-20" dirty="0">
                <a:latin typeface="Microsoft Sans Serif"/>
                <a:cs typeface="Microsoft Sans Serif"/>
              </a:rPr>
              <a:t>Incorrect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or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incomplete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documents</a:t>
            </a:r>
            <a:endParaRPr sz="280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dirty="0">
                <a:latin typeface="Microsoft Sans Serif"/>
                <a:cs typeface="Microsoft Sans Serif"/>
              </a:rPr>
              <a:t>Not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updated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with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life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changes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440"/>
              </a:spcBef>
            </a:pPr>
            <a:r>
              <a:rPr sz="3000" i="1" spc="85" dirty="0">
                <a:latin typeface="Arial"/>
                <a:cs typeface="Arial"/>
              </a:rPr>
              <a:t> </a:t>
            </a:r>
            <a:r>
              <a:rPr sz="2900" i="1" spc="-185" dirty="0">
                <a:latin typeface="Arial"/>
                <a:cs typeface="Arial"/>
              </a:rPr>
              <a:t>Use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215" dirty="0">
                <a:latin typeface="Arial"/>
                <a:cs typeface="Arial"/>
              </a:rPr>
              <a:t>a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75" dirty="0">
                <a:latin typeface="Arial"/>
                <a:cs typeface="Arial"/>
              </a:rPr>
              <a:t>brief</a:t>
            </a:r>
            <a:r>
              <a:rPr sz="3000" i="1" spc="-75" dirty="0">
                <a:latin typeface="Arial"/>
                <a:cs typeface="Arial"/>
              </a:rPr>
              <a:t>,</a:t>
            </a:r>
            <a:r>
              <a:rPr sz="3000" i="1" spc="-114" dirty="0">
                <a:latin typeface="Arial"/>
                <a:cs typeface="Arial"/>
              </a:rPr>
              <a:t> </a:t>
            </a:r>
            <a:r>
              <a:rPr sz="2900" i="1" spc="-100" dirty="0">
                <a:latin typeface="Arial"/>
                <a:cs typeface="Arial"/>
              </a:rPr>
              <a:t>compelling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65" dirty="0">
                <a:latin typeface="Arial"/>
                <a:cs typeface="Arial"/>
              </a:rPr>
              <a:t>real</a:t>
            </a:r>
            <a:r>
              <a:rPr sz="3000" i="1" spc="-65" dirty="0">
                <a:latin typeface="Arial"/>
                <a:cs typeface="Arial"/>
              </a:rPr>
              <a:t>-</a:t>
            </a:r>
            <a:r>
              <a:rPr sz="2900" i="1" spc="-30" dirty="0">
                <a:latin typeface="Arial"/>
                <a:cs typeface="Arial"/>
              </a:rPr>
              <a:t>life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example</a:t>
            </a:r>
            <a:r>
              <a:rPr sz="3000" i="1" spc="-10" dirty="0">
                <a:latin typeface="Arial"/>
                <a:cs typeface="Arial"/>
              </a:rPr>
              <a:t>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153949"/>
            <a:ext cx="4111625" cy="397827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65" dirty="0">
                <a:latin typeface="Microsoft Sans Serif"/>
                <a:cs typeface="Microsoft Sans Serif"/>
              </a:rPr>
              <a:t>Last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Will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Testament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ts val="3070"/>
              </a:lnSpc>
              <a:spcBef>
                <a:spcPts val="61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Powers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Attorney</a:t>
            </a:r>
            <a:endParaRPr sz="2800">
              <a:latin typeface="Microsoft Sans Serif"/>
              <a:cs typeface="Microsoft Sans Serif"/>
            </a:endParaRPr>
          </a:p>
          <a:p>
            <a:pPr marL="492125">
              <a:lnSpc>
                <a:spcPts val="3070"/>
              </a:lnSpc>
            </a:pPr>
            <a:r>
              <a:rPr sz="2750" spc="180" dirty="0">
                <a:latin typeface="Microsoft Sans Serif"/>
                <a:cs typeface="Microsoft Sans Serif"/>
              </a:rPr>
              <a:t> </a:t>
            </a:r>
            <a:r>
              <a:rPr sz="2800" spc="-85" dirty="0">
                <a:latin typeface="Microsoft Sans Serif"/>
                <a:cs typeface="Microsoft Sans Serif"/>
              </a:rPr>
              <a:t>Financial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Healthcare</a:t>
            </a:r>
            <a:r>
              <a:rPr sz="2750" spc="-5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  <a:p>
            <a:pPr marL="492125" marR="443865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35" dirty="0">
                <a:latin typeface="Microsoft Sans Serif"/>
                <a:cs typeface="Microsoft Sans Serif"/>
              </a:rPr>
              <a:t>Living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Will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spc="125" dirty="0">
                <a:latin typeface="Microsoft Sans Serif"/>
                <a:cs typeface="Microsoft Sans Serif"/>
              </a:rPr>
              <a:t>/</a:t>
            </a:r>
            <a:r>
              <a:rPr sz="2750" spc="-8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Advance </a:t>
            </a:r>
            <a:r>
              <a:rPr sz="2800" spc="-60" dirty="0">
                <a:latin typeface="Microsoft Sans Serif"/>
                <a:cs typeface="Microsoft Sans Serif"/>
              </a:rPr>
              <a:t>Healthcare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Directive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7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200" dirty="0">
                <a:latin typeface="Microsoft Sans Serif"/>
                <a:cs typeface="Microsoft Sans Serif"/>
              </a:rPr>
              <a:t>HIPAA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Authorization</a:t>
            </a:r>
            <a:endParaRPr sz="2800">
              <a:latin typeface="Microsoft Sans Serif"/>
              <a:cs typeface="Microsoft Sans Serif"/>
            </a:endParaRPr>
          </a:p>
          <a:p>
            <a:pPr marL="492125" marR="187325" indent="-480059">
              <a:lnSpc>
                <a:spcPts val="2770"/>
              </a:lnSpc>
              <a:spcBef>
                <a:spcPts val="12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Revocable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Living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Trust </a:t>
            </a:r>
            <a:r>
              <a:rPr sz="2750" spc="-40" dirty="0">
                <a:latin typeface="Microsoft Sans Serif"/>
                <a:cs typeface="Microsoft Sans Serif"/>
              </a:rPr>
              <a:t>(</a:t>
            </a:r>
            <a:r>
              <a:rPr sz="2800" spc="-40" dirty="0">
                <a:latin typeface="Microsoft Sans Serif"/>
                <a:cs typeface="Microsoft Sans Serif"/>
              </a:rPr>
              <a:t>optional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but </a:t>
            </a:r>
            <a:r>
              <a:rPr sz="2800" spc="-10" dirty="0">
                <a:latin typeface="Microsoft Sans Serif"/>
                <a:cs typeface="Microsoft Sans Serif"/>
              </a:rPr>
              <a:t>recommended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33389" y="974685"/>
            <a:ext cx="235521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95" dirty="0"/>
              <a:t>5 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755104" y="1660485"/>
            <a:ext cx="3637915" cy="36302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 indent="2393950" algn="r">
              <a:lnSpc>
                <a:spcPct val="79600"/>
              </a:lnSpc>
              <a:spcBef>
                <a:spcPts val="1480"/>
              </a:spcBef>
            </a:pPr>
            <a:r>
              <a:rPr sz="5650" spc="-65" dirty="0">
                <a:latin typeface="Microsoft Sans Serif"/>
                <a:cs typeface="Microsoft Sans Serif"/>
              </a:rPr>
              <a:t>The </a:t>
            </a:r>
            <a:r>
              <a:rPr sz="5650" spc="70" dirty="0">
                <a:latin typeface="Microsoft Sans Serif"/>
                <a:cs typeface="Microsoft Sans Serif"/>
              </a:rPr>
              <a:t>Critical </a:t>
            </a:r>
            <a:r>
              <a:rPr sz="5650" spc="-25" dirty="0">
                <a:latin typeface="Microsoft Sans Serif"/>
                <a:cs typeface="Microsoft Sans Serif"/>
              </a:rPr>
              <a:t>Documents </a:t>
            </a:r>
            <a:r>
              <a:rPr sz="5650" spc="-10" dirty="0">
                <a:latin typeface="Microsoft Sans Serif"/>
                <a:cs typeface="Microsoft Sans Serif"/>
              </a:rPr>
              <a:t>Everyone</a:t>
            </a:r>
            <a:endParaRPr sz="5650">
              <a:latin typeface="Microsoft Sans Serif"/>
              <a:cs typeface="Microsoft Sans Serif"/>
            </a:endParaRPr>
          </a:p>
          <a:p>
            <a:pPr marR="8890" algn="r">
              <a:lnSpc>
                <a:spcPts val="5400"/>
              </a:lnSpc>
            </a:pPr>
            <a:r>
              <a:rPr sz="5650" spc="-10" dirty="0">
                <a:latin typeface="Microsoft Sans Serif"/>
                <a:cs typeface="Microsoft Sans Serif"/>
              </a:rPr>
              <a:t>Needs</a:t>
            </a:r>
            <a:endParaRPr sz="5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295" dirty="0"/>
              <a:t>6</a:t>
            </a:r>
            <a:r>
              <a:rPr sz="5400" spc="-10" dirty="0"/>
              <a:t>  </a:t>
            </a:r>
            <a:r>
              <a:rPr spc="-10" dirty="0"/>
              <a:t>Understanding </a:t>
            </a:r>
            <a:r>
              <a:rPr spc="-95" dirty="0"/>
              <a:t>Powers</a:t>
            </a:r>
            <a:r>
              <a:rPr spc="-505" dirty="0"/>
              <a:t> </a:t>
            </a:r>
            <a:r>
              <a:rPr spc="200" dirty="0"/>
              <a:t>of</a:t>
            </a:r>
            <a:r>
              <a:rPr spc="-505" dirty="0"/>
              <a:t> </a:t>
            </a:r>
            <a:r>
              <a:rPr spc="80" dirty="0"/>
              <a:t>Attorney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65448"/>
            <a:ext cx="8668385" cy="280543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492125" marR="417830" indent="-480059">
              <a:lnSpc>
                <a:spcPct val="80100"/>
              </a:lnSpc>
              <a:spcBef>
                <a:spcPts val="840"/>
              </a:spcBef>
              <a:buClr>
                <a:srgbClr val="333333"/>
              </a:buClr>
              <a:buSzPct val="96491"/>
              <a:buChar char="•"/>
              <a:tabLst>
                <a:tab pos="492125" algn="l"/>
              </a:tabLst>
            </a:pPr>
            <a:r>
              <a:rPr sz="2850" spc="-55" dirty="0">
                <a:latin typeface="Microsoft Sans Serif"/>
                <a:cs typeface="Microsoft Sans Serif"/>
              </a:rPr>
              <a:t>Financial</a:t>
            </a:r>
            <a:r>
              <a:rPr sz="2850" spc="-165" dirty="0">
                <a:latin typeface="Microsoft Sans Serif"/>
                <a:cs typeface="Microsoft Sans Serif"/>
              </a:rPr>
              <a:t> </a:t>
            </a:r>
            <a:r>
              <a:rPr sz="2850" spc="-60" dirty="0">
                <a:latin typeface="Microsoft Sans Serif"/>
                <a:cs typeface="Microsoft Sans Serif"/>
              </a:rPr>
              <a:t>POA</a:t>
            </a:r>
            <a:r>
              <a:rPr sz="2900" spc="36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Protecting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spc="-75" dirty="0">
                <a:latin typeface="Microsoft Sans Serif"/>
                <a:cs typeface="Microsoft Sans Serif"/>
              </a:rPr>
              <a:t>assets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financial </a:t>
            </a:r>
            <a:r>
              <a:rPr sz="2800" spc="-10" dirty="0">
                <a:latin typeface="Microsoft Sans Serif"/>
                <a:cs typeface="Microsoft Sans Serif"/>
              </a:rPr>
              <a:t>security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6491"/>
              <a:buChar char="•"/>
              <a:tabLst>
                <a:tab pos="492125" algn="l"/>
              </a:tabLst>
            </a:pPr>
            <a:r>
              <a:rPr sz="2850" spc="-45" dirty="0">
                <a:latin typeface="Microsoft Sans Serif"/>
                <a:cs typeface="Microsoft Sans Serif"/>
              </a:rPr>
              <a:t>Healthcare</a:t>
            </a:r>
            <a:r>
              <a:rPr sz="2850" spc="-165" dirty="0">
                <a:latin typeface="Microsoft Sans Serif"/>
                <a:cs typeface="Microsoft Sans Serif"/>
              </a:rPr>
              <a:t> </a:t>
            </a:r>
            <a:r>
              <a:rPr sz="2850" spc="-60" dirty="0">
                <a:latin typeface="Microsoft Sans Serif"/>
                <a:cs typeface="Microsoft Sans Serif"/>
              </a:rPr>
              <a:t>POA</a:t>
            </a:r>
            <a:r>
              <a:rPr sz="2900" spc="390" dirty="0">
                <a:latin typeface="Microsoft Sans Serif"/>
                <a:cs typeface="Microsoft Sans Serif"/>
              </a:rPr>
              <a:t> </a:t>
            </a:r>
            <a:r>
              <a:rPr sz="2800" spc="-90" dirty="0">
                <a:latin typeface="Microsoft Sans Serif"/>
                <a:cs typeface="Microsoft Sans Serif"/>
              </a:rPr>
              <a:t>Ensuring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healthcare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wishes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are </a:t>
            </a:r>
            <a:r>
              <a:rPr sz="2800" spc="-10" dirty="0">
                <a:latin typeface="Microsoft Sans Serif"/>
                <a:cs typeface="Microsoft Sans Serif"/>
              </a:rPr>
              <a:t>honored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2500">
              <a:latin typeface="Microsoft Sans Serif"/>
              <a:cs typeface="Microsoft Sans Serif"/>
            </a:endParaRPr>
          </a:p>
          <a:p>
            <a:pPr marL="12700" marR="205104">
              <a:lnSpc>
                <a:spcPct val="77500"/>
              </a:lnSpc>
            </a:pPr>
            <a:r>
              <a:rPr sz="3000" i="1" spc="55" dirty="0">
                <a:latin typeface="Arial"/>
                <a:cs typeface="Arial"/>
              </a:rPr>
              <a:t> </a:t>
            </a:r>
            <a:r>
              <a:rPr sz="2900" i="1" spc="-190" dirty="0">
                <a:latin typeface="Arial"/>
                <a:cs typeface="Arial"/>
              </a:rPr>
              <a:t>Share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215" dirty="0">
                <a:latin typeface="Arial"/>
                <a:cs typeface="Arial"/>
              </a:rPr>
              <a:t>a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20" dirty="0">
                <a:latin typeface="Arial"/>
                <a:cs typeface="Arial"/>
              </a:rPr>
              <a:t>brief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65" dirty="0">
                <a:latin typeface="Arial"/>
                <a:cs typeface="Arial"/>
              </a:rPr>
              <a:t>client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55" dirty="0">
                <a:latin typeface="Arial"/>
                <a:cs typeface="Arial"/>
              </a:rPr>
              <a:t>story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75" dirty="0">
                <a:latin typeface="Arial"/>
                <a:cs typeface="Arial"/>
              </a:rPr>
              <a:t>highlighting</a:t>
            </a:r>
            <a:r>
              <a:rPr sz="2900" i="1" spc="-100" dirty="0">
                <a:latin typeface="Arial"/>
                <a:cs typeface="Arial"/>
              </a:rPr>
              <a:t> the </a:t>
            </a:r>
            <a:r>
              <a:rPr sz="2900" i="1" spc="-95" dirty="0">
                <a:latin typeface="Arial"/>
                <a:cs typeface="Arial"/>
              </a:rPr>
              <a:t>importance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25" dirty="0">
                <a:latin typeface="Arial"/>
                <a:cs typeface="Arial"/>
              </a:rPr>
              <a:t>of </a:t>
            </a:r>
            <a:r>
              <a:rPr sz="2900" i="1" spc="-60" dirty="0">
                <a:latin typeface="Arial"/>
                <a:cs typeface="Arial"/>
              </a:rPr>
              <a:t>POAs</a:t>
            </a:r>
            <a:r>
              <a:rPr sz="3000" i="1" spc="-6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617</Words>
  <Application>Microsoft Macintosh PowerPoint</Application>
  <PresentationFormat>Custom</PresentationFormat>
  <Paragraphs>116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Swis721 Ex BT</vt:lpstr>
      <vt:lpstr>Toyota Type</vt:lpstr>
      <vt:lpstr>Arial</vt:lpstr>
      <vt:lpstr>Britannic Bold</vt:lpstr>
      <vt:lpstr>Microsoft Sans Serif</vt:lpstr>
      <vt:lpstr>Times New Roman</vt:lpstr>
      <vt:lpstr>Office Theme</vt:lpstr>
      <vt:lpstr>Sample Seminar PowerPoint Presentation</vt:lpstr>
      <vt:lpstr>Slide 1  Title &amp; Welcome</vt:lpstr>
      <vt:lpstr>“Protecting Your Family &amp; Assets: Essential Estate and Medicaid Planning”</vt:lpstr>
      <vt:lpstr>Slide 2  Brief Introduction</vt:lpstr>
      <vt:lpstr>Who am I and Why Should You Listen to</vt:lpstr>
      <vt:lpstr>PowerPoint Presentation</vt:lpstr>
      <vt:lpstr>Slide 4  Why Most Estate Plans Fail Common Pitfalls)</vt:lpstr>
      <vt:lpstr>Slide 5 </vt:lpstr>
      <vt:lpstr>Slide 6  Understanding Powers of Attorney</vt:lpstr>
      <vt:lpstr>PowerPoint Presentation</vt:lpstr>
      <vt:lpstr>Slide 8 </vt:lpstr>
      <vt:lpstr>PowerPoint Presentation</vt:lpstr>
      <vt:lpstr>“Meet the Johnson Family”</vt:lpstr>
      <vt:lpstr>PowerPoint Presentation</vt:lpstr>
      <vt:lpstr>Slide 11  How We Work  Next Steps)</vt:lpstr>
      <vt:lpstr>PowerPoint Presentation</vt:lpstr>
      <vt:lpstr>Book Your FREE Consultation Today</vt:lpstr>
      <vt:lpstr>Slide 13  Q&amp;A Session</vt:lpstr>
      <vt:lpstr>Slide 14  Thank You &amp; Final Call to Action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Todd Whatley</cp:lastModifiedBy>
  <cp:revision>1</cp:revision>
  <dcterms:created xsi:type="dcterms:W3CDTF">2025-07-14T17:39:17Z</dcterms:created>
  <dcterms:modified xsi:type="dcterms:W3CDTF">2025-07-14T17:40:02Z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Mozilla/5.0 (X11; Linux x86_64) AppleWebKit/537.36 (KHTML, like Gecko) HeadlessChrome/118.0.0.0 Safari/537.36</vt:lpwstr>
  </property>
  <property fmtid="{D5CDD505-2E9C-101B-9397-08002B2CF9AE}" pid="4" name="LastSaved">
    <vt:filetime>2025-07-14T00:00:00Z</vt:filetime>
  </property>
  <property fmtid="{D5CDD505-2E9C-101B-9397-08002B2CF9AE}" pid="5" name="Producer">
    <vt:lpwstr>Skia/PDF m118</vt:lpwstr>
  </property>
</Properties>
</file>