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0287000" cy="6445250"/>
  <p:notesSz cx="10287000" cy="6445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>
      <p:cViewPr varScale="1">
        <p:scale>
          <a:sx n="124" d="100"/>
          <a:sy n="124" d="100"/>
        </p:scale>
        <p:origin x="176" y="2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1998027"/>
            <a:ext cx="8743950" cy="13535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3609340"/>
            <a:ext cx="7200900" cy="16113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1482407"/>
            <a:ext cx="4474845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4"/>
            <a:ext cx="10286999" cy="6438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5104" y="612735"/>
            <a:ext cx="7298055" cy="8870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5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8662" y="2332992"/>
            <a:ext cx="8825230" cy="281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5994082"/>
            <a:ext cx="329184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5994082"/>
            <a:ext cx="236601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28604" y="5934626"/>
            <a:ext cx="26098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‹#›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1323516"/>
            <a:ext cx="8500110" cy="351409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2250"/>
              </a:spcBef>
            </a:pPr>
            <a:r>
              <a:rPr sz="8800" spc="95" dirty="0">
                <a:solidFill>
                  <a:srgbClr val="FFFFFF"/>
                </a:solidFill>
              </a:rPr>
              <a:t>Marketing </a:t>
            </a:r>
            <a:r>
              <a:rPr sz="8800" spc="145" dirty="0">
                <a:solidFill>
                  <a:srgbClr val="FFFFFF"/>
                </a:solidFill>
              </a:rPr>
              <a:t>Mastery</a:t>
            </a:r>
            <a:r>
              <a:rPr sz="8800" spc="-810" dirty="0">
                <a:solidFill>
                  <a:srgbClr val="FFFFFF"/>
                </a:solidFill>
              </a:rPr>
              <a:t> </a:t>
            </a:r>
            <a:r>
              <a:rPr sz="8800" spc="315" dirty="0">
                <a:solidFill>
                  <a:srgbClr val="FFFFFF"/>
                </a:solidFill>
              </a:rPr>
              <a:t>for</a:t>
            </a:r>
            <a:r>
              <a:rPr sz="8800" spc="-805" dirty="0">
                <a:solidFill>
                  <a:srgbClr val="FFFFFF"/>
                </a:solidFill>
              </a:rPr>
              <a:t> </a:t>
            </a:r>
            <a:r>
              <a:rPr sz="8800" spc="-110" dirty="0">
                <a:solidFill>
                  <a:srgbClr val="FFFFFF"/>
                </a:solidFill>
              </a:rPr>
              <a:t>Elder </a:t>
            </a:r>
            <a:r>
              <a:rPr sz="8800" spc="-190" dirty="0">
                <a:solidFill>
                  <a:srgbClr val="FFFFFF"/>
                </a:solidFill>
              </a:rPr>
              <a:t>Law</a:t>
            </a:r>
            <a:r>
              <a:rPr sz="8800" spc="-790" dirty="0">
                <a:solidFill>
                  <a:srgbClr val="FFFFFF"/>
                </a:solidFill>
              </a:rPr>
              <a:t> </a:t>
            </a:r>
            <a:r>
              <a:rPr sz="8800" spc="160" dirty="0">
                <a:solidFill>
                  <a:srgbClr val="FFFFFF"/>
                </a:solidFill>
              </a:rPr>
              <a:t>Attorneys</a:t>
            </a:r>
            <a:endParaRPr sz="8800"/>
          </a:p>
        </p:txBody>
      </p:sp>
      <p:sp>
        <p:nvSpPr>
          <p:cNvPr id="4" name="object 4"/>
          <p:cNvSpPr txBox="1"/>
          <p:nvPr/>
        </p:nvSpPr>
        <p:spPr>
          <a:xfrm>
            <a:off x="5099545" y="5905027"/>
            <a:ext cx="8826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61561"/>
            <a:ext cx="3331210" cy="101473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985"/>
              </a:spcBef>
            </a:pPr>
            <a:r>
              <a:rPr sz="3600" spc="-45" dirty="0"/>
              <a:t>The</a:t>
            </a:r>
            <a:r>
              <a:rPr sz="3600" spc="-315" dirty="0"/>
              <a:t> </a:t>
            </a:r>
            <a:r>
              <a:rPr sz="3600" spc="-45" dirty="0"/>
              <a:t>Key</a:t>
            </a:r>
            <a:r>
              <a:rPr sz="3600" spc="-315" dirty="0"/>
              <a:t> </a:t>
            </a:r>
            <a:r>
              <a:rPr sz="3600" spc="85" dirty="0"/>
              <a:t>to</a:t>
            </a:r>
            <a:r>
              <a:rPr sz="3600" spc="-310" dirty="0"/>
              <a:t> </a:t>
            </a:r>
            <a:r>
              <a:rPr sz="3600" spc="-60" dirty="0"/>
              <a:t>Great </a:t>
            </a:r>
            <a:r>
              <a:rPr sz="3600" spc="-10" dirty="0"/>
              <a:t>Marketing</a:t>
            </a:r>
            <a:r>
              <a:rPr sz="3450" spc="-10" dirty="0"/>
              <a:t>?</a:t>
            </a:r>
            <a:endParaRPr sz="3450"/>
          </a:p>
        </p:txBody>
      </p:sp>
      <p:sp>
        <p:nvSpPr>
          <p:cNvPr id="3" name="object 3"/>
          <p:cNvSpPr txBox="1"/>
          <p:nvPr/>
        </p:nvSpPr>
        <p:spPr>
          <a:xfrm>
            <a:off x="624125" y="1681392"/>
            <a:ext cx="4159796" cy="408252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600" spc="-10" dirty="0">
                <a:latin typeface="Microsoft Sans Serif"/>
                <a:cs typeface="Microsoft Sans Serif"/>
              </a:rPr>
              <a:t>Consistency</a:t>
            </a:r>
            <a:endParaRPr sz="3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530"/>
              </a:spcBef>
            </a:pPr>
            <a:r>
              <a:rPr sz="2000" dirty="0">
                <a:latin typeface="Microsoft Sans Serif"/>
                <a:cs typeface="Microsoft Sans Serif"/>
              </a:rPr>
              <a:t>Example</a:t>
            </a:r>
            <a:r>
              <a:rPr sz="2000" dirty="0">
                <a:latin typeface="Swis721 Ex BT"/>
                <a:cs typeface="Swis721 Ex BT"/>
              </a:rPr>
              <a:t>:</a:t>
            </a: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sz="2000" dirty="0">
              <a:latin typeface="Swis721 Ex BT"/>
              <a:cs typeface="Swis721 Ex BT"/>
            </a:endParaRPr>
          </a:p>
          <a:p>
            <a:pPr marL="257810" indent="-245110">
              <a:lnSpc>
                <a:spcPct val="100000"/>
              </a:lnSpc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2 educational posts/week</a:t>
            </a:r>
          </a:p>
          <a:p>
            <a:pPr marL="257810" indent="-245110">
              <a:lnSpc>
                <a:spcPct val="100000"/>
              </a:lnSpc>
              <a:spcBef>
                <a:spcPts val="42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1 video/month</a:t>
            </a:r>
          </a:p>
          <a:p>
            <a:pPr marL="257810" indent="-245110">
              <a:lnSpc>
                <a:spcPct val="100000"/>
              </a:lnSpc>
              <a:spcBef>
                <a:spcPts val="34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1 newsletter/month</a:t>
            </a:r>
          </a:p>
          <a:p>
            <a:pPr marL="257810" indent="-245110">
              <a:lnSpc>
                <a:spcPct val="100000"/>
              </a:lnSpc>
              <a:spcBef>
                <a:spcPts val="42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1 live Q&amp;A every quarter</a:t>
            </a:r>
            <a:endParaRPr lang="en-US"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Clr>
                <a:srgbClr val="333333"/>
              </a:buClr>
              <a:tabLst>
                <a:tab pos="257810" algn="l"/>
              </a:tabLst>
            </a:pPr>
            <a:endParaRPr lang="en-US" sz="20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Clr>
                <a:srgbClr val="333333"/>
              </a:buClr>
              <a:tabLst>
                <a:tab pos="257810" algn="l"/>
              </a:tabLst>
            </a:pPr>
            <a:r>
              <a:rPr lang="en-US" sz="2000" dirty="0">
                <a:latin typeface="Microsoft Sans Serif"/>
                <a:cs typeface="Microsoft Sans Serif"/>
              </a:rPr>
              <a:t>You don’t have to go viral, you just need to stay seen.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25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5143499" cy="6429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19238" y="5934626"/>
            <a:ext cx="18478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80" dirty="0">
                <a:latin typeface="Microsoft Sans Serif"/>
                <a:cs typeface="Microsoft Sans Serif"/>
              </a:rPr>
              <a:t>10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6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1660128"/>
            <a:ext cx="8759825" cy="2856865"/>
          </a:xfrm>
          <a:prstGeom prst="rect">
            <a:avLst/>
          </a:prstGeom>
        </p:spPr>
        <p:txBody>
          <a:bodyPr vert="horz" wrap="square" lIns="0" tIns="23558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855"/>
              </a:spcBef>
            </a:pPr>
            <a:r>
              <a:rPr sz="7050" spc="-10" dirty="0">
                <a:solidFill>
                  <a:srgbClr val="FFFFFF"/>
                </a:solidFill>
              </a:rPr>
              <a:t>Using </a:t>
            </a:r>
            <a:r>
              <a:rPr sz="7050" spc="-25" dirty="0">
                <a:solidFill>
                  <a:srgbClr val="FFFFFF"/>
                </a:solidFill>
              </a:rPr>
              <a:t>Webinars</a:t>
            </a:r>
            <a:r>
              <a:rPr sz="7050" spc="-630" dirty="0">
                <a:solidFill>
                  <a:srgbClr val="FFFFFF"/>
                </a:solidFill>
              </a:rPr>
              <a:t> </a:t>
            </a:r>
            <a:r>
              <a:rPr sz="6750" spc="-225" dirty="0">
                <a:solidFill>
                  <a:srgbClr val="FFFFFF"/>
                </a:solidFill>
              </a:rPr>
              <a:t>&amp;</a:t>
            </a:r>
            <a:r>
              <a:rPr sz="6750" spc="-545" dirty="0">
                <a:solidFill>
                  <a:srgbClr val="FFFFFF"/>
                </a:solidFill>
              </a:rPr>
              <a:t> </a:t>
            </a:r>
            <a:r>
              <a:rPr sz="7050" spc="-10" dirty="0">
                <a:solidFill>
                  <a:srgbClr val="FFFFFF"/>
                </a:solidFill>
              </a:rPr>
              <a:t>Seminars </a:t>
            </a:r>
            <a:r>
              <a:rPr sz="7050" spc="150" dirty="0">
                <a:solidFill>
                  <a:srgbClr val="FFFFFF"/>
                </a:solidFill>
              </a:rPr>
              <a:t>to</a:t>
            </a:r>
            <a:r>
              <a:rPr sz="7050" spc="-630" dirty="0">
                <a:solidFill>
                  <a:srgbClr val="FFFFFF"/>
                </a:solidFill>
              </a:rPr>
              <a:t> </a:t>
            </a:r>
            <a:r>
              <a:rPr sz="7050" spc="195" dirty="0">
                <a:solidFill>
                  <a:srgbClr val="FFFFFF"/>
                </a:solidFill>
              </a:rPr>
              <a:t>Attract</a:t>
            </a:r>
            <a:r>
              <a:rPr sz="7050" spc="-630" dirty="0">
                <a:solidFill>
                  <a:srgbClr val="FFFFFF"/>
                </a:solidFill>
              </a:rPr>
              <a:t> </a:t>
            </a:r>
            <a:r>
              <a:rPr sz="7050" spc="-85" dirty="0">
                <a:solidFill>
                  <a:srgbClr val="FFFFFF"/>
                </a:solidFill>
              </a:rPr>
              <a:t>Ideal</a:t>
            </a:r>
            <a:r>
              <a:rPr sz="7050" spc="-630" dirty="0">
                <a:solidFill>
                  <a:srgbClr val="FFFFFF"/>
                </a:solidFill>
              </a:rPr>
              <a:t> </a:t>
            </a:r>
            <a:r>
              <a:rPr sz="7050" spc="-10" dirty="0">
                <a:solidFill>
                  <a:srgbClr val="FFFFFF"/>
                </a:solidFill>
              </a:rPr>
              <a:t>Clients</a:t>
            </a:r>
            <a:endParaRPr sz="7050" dirty="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8366" y="5934626"/>
            <a:ext cx="15049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11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377055" cy="3169920"/>
          </a:xfrm>
          <a:custGeom>
            <a:avLst/>
            <a:gdLst/>
            <a:ahLst/>
            <a:cxnLst/>
            <a:rect l="l" t="t" r="r" b="b"/>
            <a:pathLst>
              <a:path w="4377055" h="3169920">
                <a:moveTo>
                  <a:pt x="4376927" y="3169919"/>
                </a:moveTo>
                <a:lnTo>
                  <a:pt x="0" y="3169919"/>
                </a:lnTo>
                <a:lnTo>
                  <a:pt x="0" y="0"/>
                </a:lnTo>
                <a:lnTo>
                  <a:pt x="4376927" y="0"/>
                </a:lnTo>
                <a:lnTo>
                  <a:pt x="4376927" y="190499"/>
                </a:lnTo>
                <a:lnTo>
                  <a:pt x="344062" y="190499"/>
                </a:lnTo>
                <a:lnTo>
                  <a:pt x="328934" y="191230"/>
                </a:lnTo>
                <a:lnTo>
                  <a:pt x="285296" y="202189"/>
                </a:lnTo>
                <a:lnTo>
                  <a:pt x="246690" y="225297"/>
                </a:lnTo>
                <a:lnTo>
                  <a:pt x="216355" y="258731"/>
                </a:lnTo>
                <a:lnTo>
                  <a:pt x="197075" y="299551"/>
                </a:lnTo>
                <a:lnTo>
                  <a:pt x="190499" y="344062"/>
                </a:lnTo>
                <a:lnTo>
                  <a:pt x="190499" y="2637262"/>
                </a:lnTo>
                <a:lnTo>
                  <a:pt x="197075" y="2681772"/>
                </a:lnTo>
                <a:lnTo>
                  <a:pt x="216355" y="2722593"/>
                </a:lnTo>
                <a:lnTo>
                  <a:pt x="246690" y="2756027"/>
                </a:lnTo>
                <a:lnTo>
                  <a:pt x="285296" y="2779135"/>
                </a:lnTo>
                <a:lnTo>
                  <a:pt x="328934" y="2790094"/>
                </a:lnTo>
                <a:lnTo>
                  <a:pt x="344062" y="2790824"/>
                </a:lnTo>
                <a:lnTo>
                  <a:pt x="4376927" y="2790824"/>
                </a:lnTo>
                <a:lnTo>
                  <a:pt x="4376927" y="3169919"/>
                </a:lnTo>
                <a:close/>
              </a:path>
              <a:path w="4377055" h="3169920">
                <a:moveTo>
                  <a:pt x="4376927" y="2790824"/>
                </a:moveTo>
                <a:lnTo>
                  <a:pt x="3885037" y="2790824"/>
                </a:lnTo>
                <a:lnTo>
                  <a:pt x="3900164" y="2790094"/>
                </a:lnTo>
                <a:lnTo>
                  <a:pt x="3915000" y="2787902"/>
                </a:lnTo>
                <a:lnTo>
                  <a:pt x="3957498" y="2772671"/>
                </a:lnTo>
                <a:lnTo>
                  <a:pt x="3993621" y="2745847"/>
                </a:lnTo>
                <a:lnTo>
                  <a:pt x="4020445" y="2709724"/>
                </a:lnTo>
                <a:lnTo>
                  <a:pt x="4035677" y="2667226"/>
                </a:lnTo>
                <a:lnTo>
                  <a:pt x="4038599" y="2637262"/>
                </a:lnTo>
                <a:lnTo>
                  <a:pt x="4038599" y="344062"/>
                </a:lnTo>
                <a:lnTo>
                  <a:pt x="4032024" y="299551"/>
                </a:lnTo>
                <a:lnTo>
                  <a:pt x="4012743" y="258731"/>
                </a:lnTo>
                <a:lnTo>
                  <a:pt x="3982408" y="225297"/>
                </a:lnTo>
                <a:lnTo>
                  <a:pt x="3943802" y="202189"/>
                </a:lnTo>
                <a:lnTo>
                  <a:pt x="3900164" y="191230"/>
                </a:lnTo>
                <a:lnTo>
                  <a:pt x="3885037" y="190499"/>
                </a:lnTo>
                <a:lnTo>
                  <a:pt x="4376927" y="190499"/>
                </a:lnTo>
                <a:lnTo>
                  <a:pt x="4376927" y="27908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0478" y="508603"/>
            <a:ext cx="2929255" cy="181927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065" marR="5080" indent="-635" algn="ctr">
              <a:lnSpc>
                <a:spcPts val="4350"/>
              </a:lnSpc>
              <a:spcBef>
                <a:spcPts val="1140"/>
              </a:spcBef>
            </a:pPr>
            <a:r>
              <a:rPr sz="4500" spc="35" dirty="0"/>
              <a:t>Why </a:t>
            </a:r>
            <a:r>
              <a:rPr sz="4500" spc="-10" dirty="0"/>
              <a:t>Workshops </a:t>
            </a:r>
            <a:r>
              <a:rPr sz="4500" spc="-20" dirty="0"/>
              <a:t>Work</a:t>
            </a:r>
            <a:endParaRPr sz="4500"/>
          </a:p>
        </p:txBody>
      </p:sp>
      <p:sp>
        <p:nvSpPr>
          <p:cNvPr id="4" name="object 4"/>
          <p:cNvSpPr/>
          <p:nvPr/>
        </p:nvSpPr>
        <p:spPr>
          <a:xfrm>
            <a:off x="3931919" y="0"/>
            <a:ext cx="6355080" cy="3169920"/>
          </a:xfrm>
          <a:custGeom>
            <a:avLst/>
            <a:gdLst/>
            <a:ahLst/>
            <a:cxnLst/>
            <a:rect l="l" t="t" r="r" b="b"/>
            <a:pathLst>
              <a:path w="6355080" h="3169920">
                <a:moveTo>
                  <a:pt x="6355079" y="3169919"/>
                </a:moveTo>
                <a:lnTo>
                  <a:pt x="0" y="3169919"/>
                </a:lnTo>
                <a:lnTo>
                  <a:pt x="0" y="0"/>
                </a:lnTo>
                <a:lnTo>
                  <a:pt x="6355079" y="0"/>
                </a:lnTo>
                <a:lnTo>
                  <a:pt x="6355079" y="190499"/>
                </a:lnTo>
                <a:lnTo>
                  <a:pt x="450742" y="190499"/>
                </a:lnTo>
                <a:lnTo>
                  <a:pt x="435614" y="191230"/>
                </a:lnTo>
                <a:lnTo>
                  <a:pt x="391976" y="202189"/>
                </a:lnTo>
                <a:lnTo>
                  <a:pt x="353370" y="225297"/>
                </a:lnTo>
                <a:lnTo>
                  <a:pt x="323035" y="258731"/>
                </a:lnTo>
                <a:lnTo>
                  <a:pt x="303755" y="299551"/>
                </a:lnTo>
                <a:lnTo>
                  <a:pt x="297179" y="344062"/>
                </a:lnTo>
                <a:lnTo>
                  <a:pt x="297179" y="2637262"/>
                </a:lnTo>
                <a:lnTo>
                  <a:pt x="303755" y="2681772"/>
                </a:lnTo>
                <a:lnTo>
                  <a:pt x="323035" y="2722593"/>
                </a:lnTo>
                <a:lnTo>
                  <a:pt x="353370" y="2756027"/>
                </a:lnTo>
                <a:lnTo>
                  <a:pt x="391976" y="2779135"/>
                </a:lnTo>
                <a:lnTo>
                  <a:pt x="435614" y="2790094"/>
                </a:lnTo>
                <a:lnTo>
                  <a:pt x="450742" y="2790824"/>
                </a:lnTo>
                <a:lnTo>
                  <a:pt x="6355079" y="2790824"/>
                </a:lnTo>
                <a:lnTo>
                  <a:pt x="6355079" y="3169919"/>
                </a:lnTo>
                <a:close/>
              </a:path>
              <a:path w="6355080" h="3169920">
                <a:moveTo>
                  <a:pt x="6355079" y="2790824"/>
                </a:moveTo>
                <a:lnTo>
                  <a:pt x="6011017" y="2790824"/>
                </a:lnTo>
                <a:lnTo>
                  <a:pt x="6026144" y="2790094"/>
                </a:lnTo>
                <a:lnTo>
                  <a:pt x="6040980" y="2787902"/>
                </a:lnTo>
                <a:lnTo>
                  <a:pt x="6083479" y="2772671"/>
                </a:lnTo>
                <a:lnTo>
                  <a:pt x="6119602" y="2745847"/>
                </a:lnTo>
                <a:lnTo>
                  <a:pt x="6146425" y="2709724"/>
                </a:lnTo>
                <a:lnTo>
                  <a:pt x="6161657" y="2667226"/>
                </a:lnTo>
                <a:lnTo>
                  <a:pt x="6164579" y="2637262"/>
                </a:lnTo>
                <a:lnTo>
                  <a:pt x="6164579" y="344062"/>
                </a:lnTo>
                <a:lnTo>
                  <a:pt x="6158003" y="299551"/>
                </a:lnTo>
                <a:lnTo>
                  <a:pt x="6138722" y="258731"/>
                </a:lnTo>
                <a:lnTo>
                  <a:pt x="6108388" y="225297"/>
                </a:lnTo>
                <a:lnTo>
                  <a:pt x="6069782" y="202189"/>
                </a:lnTo>
                <a:lnTo>
                  <a:pt x="6026144" y="191230"/>
                </a:lnTo>
                <a:lnTo>
                  <a:pt x="6011017" y="190499"/>
                </a:lnTo>
                <a:lnTo>
                  <a:pt x="6355079" y="190499"/>
                </a:lnTo>
                <a:lnTo>
                  <a:pt x="6355079" y="2790824"/>
                </a:lnTo>
                <a:close/>
              </a:path>
            </a:pathLst>
          </a:custGeom>
          <a:solidFill>
            <a:srgbClr val="000000">
              <a:alpha val="901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2979" y="492660"/>
            <a:ext cx="5329555" cy="19564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19405" marR="5080" indent="-307340">
              <a:lnSpc>
                <a:spcPct val="79900"/>
              </a:lnSpc>
              <a:spcBef>
                <a:spcPts val="53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0" dirty="0">
                <a:latin typeface="Microsoft Sans Serif"/>
                <a:cs typeface="Microsoft Sans Serif"/>
              </a:rPr>
              <a:t>Establish </a:t>
            </a:r>
            <a:r>
              <a:rPr sz="1800" spc="-20" dirty="0">
                <a:latin typeface="Microsoft Sans Serif"/>
                <a:cs typeface="Microsoft Sans Serif"/>
              </a:rPr>
              <a:t>authority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</a:t>
            </a:r>
            <a:r>
              <a:rPr sz="1800" spc="-8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the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room</a:t>
            </a:r>
            <a:r>
              <a:rPr sz="1750" spc="-40" dirty="0">
                <a:latin typeface="Microsoft Sans Serif"/>
                <a:cs typeface="Microsoft Sans Serif"/>
              </a:rPr>
              <a:t>.</a:t>
            </a:r>
            <a:r>
              <a:rPr sz="1750" spc="-60" dirty="0">
                <a:latin typeface="Microsoft Sans Serif"/>
                <a:cs typeface="Microsoft Sans Serif"/>
              </a:rPr>
              <a:t> </a:t>
            </a:r>
            <a:r>
              <a:rPr sz="1800" spc="-65" dirty="0">
                <a:latin typeface="Microsoft Sans Serif"/>
                <a:cs typeface="Microsoft Sans Serif"/>
              </a:rPr>
              <a:t>Seniors</a:t>
            </a:r>
            <a:r>
              <a:rPr sz="1800" spc="-5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trust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people </a:t>
            </a:r>
            <a:r>
              <a:rPr sz="1800" spc="-20" dirty="0">
                <a:latin typeface="Microsoft Sans Serif"/>
                <a:cs typeface="Microsoft Sans Serif"/>
              </a:rPr>
              <a:t>they</a:t>
            </a:r>
            <a:r>
              <a:rPr sz="1800" spc="-1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can</a:t>
            </a:r>
            <a:r>
              <a:rPr sz="1800" spc="-9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see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in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person</a:t>
            </a:r>
            <a:r>
              <a:rPr sz="1750" spc="-10" dirty="0">
                <a:latin typeface="Microsoft Sans Serif"/>
                <a:cs typeface="Microsoft Sans Serif"/>
              </a:rPr>
              <a:t>.</a:t>
            </a:r>
            <a:endParaRPr sz="175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464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50" dirty="0">
                <a:latin typeface="Microsoft Sans Serif"/>
                <a:cs typeface="Microsoft Sans Serif"/>
              </a:rPr>
              <a:t>Builds</a:t>
            </a:r>
            <a:r>
              <a:rPr sz="1800" spc="-7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trust</a:t>
            </a:r>
            <a:r>
              <a:rPr sz="1800" spc="-85" dirty="0">
                <a:latin typeface="Microsoft Sans Serif"/>
                <a:cs typeface="Microsoft Sans Serif"/>
              </a:rPr>
              <a:t> </a:t>
            </a:r>
            <a:r>
              <a:rPr sz="1800" spc="-165" dirty="0">
                <a:latin typeface="Microsoft Sans Serif"/>
                <a:cs typeface="Microsoft Sans Serif"/>
              </a:rPr>
              <a:t>FAST</a:t>
            </a:r>
            <a:r>
              <a:rPr sz="1800" spc="-30" dirty="0">
                <a:latin typeface="Microsoft Sans Serif"/>
                <a:cs typeface="Microsoft Sans Serif"/>
              </a:rPr>
              <a:t> </a:t>
            </a:r>
            <a:r>
              <a:rPr sz="1750" spc="580" dirty="0">
                <a:latin typeface="Microsoft Sans Serif"/>
                <a:cs typeface="Microsoft Sans Serif"/>
              </a:rPr>
              <a:t>—</a:t>
            </a:r>
            <a:r>
              <a:rPr sz="175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before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they</a:t>
            </a:r>
            <a:r>
              <a:rPr sz="1750" spc="-20" dirty="0">
                <a:latin typeface="Microsoft Sans Serif"/>
                <a:cs typeface="Microsoft Sans Serif"/>
              </a:rPr>
              <a:t>ʼ</a:t>
            </a:r>
            <a:r>
              <a:rPr sz="1800" spc="-20" dirty="0">
                <a:latin typeface="Microsoft Sans Serif"/>
                <a:cs typeface="Microsoft Sans Serif"/>
              </a:rPr>
              <a:t>ve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even</a:t>
            </a:r>
            <a:r>
              <a:rPr sz="1800" spc="-6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paid</a:t>
            </a:r>
            <a:r>
              <a:rPr sz="1800" spc="-6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you</a:t>
            </a:r>
            <a:endParaRPr sz="1800" dirty="0">
              <a:latin typeface="Microsoft Sans Serif"/>
              <a:cs typeface="Microsoft Sans Serif"/>
            </a:endParaRPr>
          </a:p>
          <a:p>
            <a:pPr marL="319405" marR="1089660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65" dirty="0">
                <a:latin typeface="Microsoft Sans Serif"/>
                <a:cs typeface="Microsoft Sans Serif"/>
              </a:rPr>
              <a:t>Creates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urgency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0" dirty="0">
                <a:latin typeface="Microsoft Sans Serif"/>
                <a:cs typeface="Microsoft Sans Serif"/>
              </a:rPr>
              <a:t>and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5" dirty="0">
                <a:latin typeface="Microsoft Sans Serif"/>
                <a:cs typeface="Microsoft Sans Serif"/>
              </a:rPr>
              <a:t>immediate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booking opportunities</a:t>
            </a:r>
            <a:endParaRPr sz="1800" dirty="0">
              <a:latin typeface="Microsoft Sans Serif"/>
              <a:cs typeface="Microsoft Sans Serif"/>
            </a:endParaRPr>
          </a:p>
          <a:p>
            <a:pPr marL="319405" marR="57785" indent="-307340">
              <a:lnSpc>
                <a:spcPts val="1800"/>
              </a:lnSpc>
              <a:spcBef>
                <a:spcPts val="75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1800" spc="-35" dirty="0">
                <a:latin typeface="Microsoft Sans Serif"/>
                <a:cs typeface="Microsoft Sans Serif"/>
              </a:rPr>
              <a:t>Attorneys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who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do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live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events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consistently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out</a:t>
            </a:r>
            <a:r>
              <a:rPr sz="1750" dirty="0">
                <a:latin typeface="Microsoft Sans Serif"/>
                <a:cs typeface="Microsoft Sans Serif"/>
              </a:rPr>
              <a:t>-</a:t>
            </a:r>
            <a:r>
              <a:rPr sz="1800" spc="-20" dirty="0">
                <a:latin typeface="Microsoft Sans Serif"/>
                <a:cs typeface="Microsoft Sans Serif"/>
              </a:rPr>
              <a:t>earn </a:t>
            </a:r>
            <a:r>
              <a:rPr sz="1800" spc="-30" dirty="0">
                <a:latin typeface="Microsoft Sans Serif"/>
                <a:cs typeface="Microsoft Sans Serif"/>
              </a:rPr>
              <a:t>those</a:t>
            </a:r>
            <a:r>
              <a:rPr sz="1800" spc="-9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who</a:t>
            </a:r>
            <a:r>
              <a:rPr sz="1800" spc="-114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don</a:t>
            </a:r>
            <a:r>
              <a:rPr sz="1750" spc="-20" dirty="0">
                <a:latin typeface="Microsoft Sans Serif"/>
                <a:cs typeface="Microsoft Sans Serif"/>
              </a:rPr>
              <a:t>ʼ</a:t>
            </a:r>
            <a:r>
              <a:rPr sz="1800" spc="-20" dirty="0">
                <a:latin typeface="Microsoft Sans Serif"/>
                <a:cs typeface="Microsoft Sans Serif"/>
              </a:rPr>
              <a:t>t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724912"/>
            <a:ext cx="10287000" cy="3704590"/>
            <a:chOff x="0" y="2724912"/>
            <a:chExt cx="10287000" cy="3704590"/>
          </a:xfrm>
        </p:grpSpPr>
        <p:sp>
          <p:nvSpPr>
            <p:cNvPr id="7" name="object 7"/>
            <p:cNvSpPr/>
            <p:nvPr/>
          </p:nvSpPr>
          <p:spPr>
            <a:xfrm>
              <a:off x="0" y="2724912"/>
              <a:ext cx="10287000" cy="3704590"/>
            </a:xfrm>
            <a:custGeom>
              <a:avLst/>
              <a:gdLst/>
              <a:ahLst/>
              <a:cxnLst/>
              <a:rect l="l" t="t" r="r" b="b"/>
              <a:pathLst>
                <a:path w="10287000" h="3704590">
                  <a:moveTo>
                    <a:pt x="10286999" y="3704462"/>
                  </a:moveTo>
                  <a:lnTo>
                    <a:pt x="0" y="3704462"/>
                  </a:lnTo>
                  <a:lnTo>
                    <a:pt x="0" y="0"/>
                  </a:lnTo>
                  <a:lnTo>
                    <a:pt x="10286999" y="0"/>
                  </a:lnTo>
                  <a:lnTo>
                    <a:pt x="10286999" y="256412"/>
                  </a:lnTo>
                  <a:lnTo>
                    <a:pt x="344062" y="256412"/>
                  </a:lnTo>
                  <a:lnTo>
                    <a:pt x="328934" y="257143"/>
                  </a:lnTo>
                  <a:lnTo>
                    <a:pt x="285296" y="268102"/>
                  </a:lnTo>
                  <a:lnTo>
                    <a:pt x="246690" y="291210"/>
                  </a:lnTo>
                  <a:lnTo>
                    <a:pt x="216355" y="324644"/>
                  </a:lnTo>
                  <a:lnTo>
                    <a:pt x="197075" y="365464"/>
                  </a:lnTo>
                  <a:lnTo>
                    <a:pt x="190499" y="409975"/>
                  </a:lnTo>
                  <a:lnTo>
                    <a:pt x="190499" y="3360400"/>
                  </a:lnTo>
                  <a:lnTo>
                    <a:pt x="197075" y="3404910"/>
                  </a:lnTo>
                  <a:lnTo>
                    <a:pt x="216355" y="3445731"/>
                  </a:lnTo>
                  <a:lnTo>
                    <a:pt x="246690" y="3479165"/>
                  </a:lnTo>
                  <a:lnTo>
                    <a:pt x="285296" y="3502273"/>
                  </a:lnTo>
                  <a:lnTo>
                    <a:pt x="328934" y="3513232"/>
                  </a:lnTo>
                  <a:lnTo>
                    <a:pt x="344062" y="3513962"/>
                  </a:lnTo>
                  <a:lnTo>
                    <a:pt x="10286999" y="3513962"/>
                  </a:lnTo>
                  <a:lnTo>
                    <a:pt x="10286999" y="3704462"/>
                  </a:lnTo>
                  <a:close/>
                </a:path>
                <a:path w="10287000" h="3704590">
                  <a:moveTo>
                    <a:pt x="10286999" y="3513962"/>
                  </a:moveTo>
                  <a:lnTo>
                    <a:pt x="9942937" y="3513962"/>
                  </a:lnTo>
                  <a:lnTo>
                    <a:pt x="9958064" y="3513232"/>
                  </a:lnTo>
                  <a:lnTo>
                    <a:pt x="9972901" y="3511040"/>
                  </a:lnTo>
                  <a:lnTo>
                    <a:pt x="10015398" y="3495809"/>
                  </a:lnTo>
                  <a:lnTo>
                    <a:pt x="10051521" y="3468985"/>
                  </a:lnTo>
                  <a:lnTo>
                    <a:pt x="10078345" y="3432862"/>
                  </a:lnTo>
                  <a:lnTo>
                    <a:pt x="10093576" y="3390364"/>
                  </a:lnTo>
                  <a:lnTo>
                    <a:pt x="10096499" y="3360400"/>
                  </a:lnTo>
                  <a:lnTo>
                    <a:pt x="10096499" y="409975"/>
                  </a:lnTo>
                  <a:lnTo>
                    <a:pt x="10089923" y="365464"/>
                  </a:lnTo>
                  <a:lnTo>
                    <a:pt x="10070642" y="324644"/>
                  </a:lnTo>
                  <a:lnTo>
                    <a:pt x="10040307" y="291210"/>
                  </a:lnTo>
                  <a:lnTo>
                    <a:pt x="10001702" y="268102"/>
                  </a:lnTo>
                  <a:lnTo>
                    <a:pt x="9958064" y="257143"/>
                  </a:lnTo>
                  <a:lnTo>
                    <a:pt x="9942937" y="256412"/>
                  </a:lnTo>
                  <a:lnTo>
                    <a:pt x="10286999" y="256412"/>
                  </a:lnTo>
                  <a:lnTo>
                    <a:pt x="10286999" y="3513962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0" y="2981324"/>
              <a:ext cx="9905999" cy="325754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052143" y="5934626"/>
            <a:ext cx="18288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55"/>
              </a:lnSpc>
            </a:pPr>
            <a:r>
              <a:rPr sz="1300" spc="-80" dirty="0">
                <a:latin typeface="Microsoft Sans Serif"/>
                <a:cs typeface="Microsoft Sans Serif"/>
              </a:rPr>
              <a:t>13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8293100" cy="217854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pc="-50" dirty="0"/>
              <a:t>Keys</a:t>
            </a:r>
            <a:r>
              <a:rPr spc="-505" dirty="0"/>
              <a:t> </a:t>
            </a:r>
            <a:r>
              <a:rPr spc="120" dirty="0"/>
              <a:t>to</a:t>
            </a:r>
            <a:r>
              <a:rPr spc="-505" dirty="0"/>
              <a:t> </a:t>
            </a:r>
            <a:r>
              <a:rPr spc="-225" dirty="0"/>
              <a:t>a</a:t>
            </a:r>
            <a:r>
              <a:rPr spc="-505" dirty="0"/>
              <a:t> </a:t>
            </a:r>
            <a:r>
              <a:rPr spc="60" dirty="0"/>
              <a:t>High</a:t>
            </a:r>
            <a:r>
              <a:rPr sz="5400" spc="60" dirty="0"/>
              <a:t>-</a:t>
            </a:r>
            <a:r>
              <a:rPr spc="-10" dirty="0"/>
              <a:t>Converting Seminar</a:t>
            </a:r>
            <a:r>
              <a:rPr sz="5400" spc="-10" dirty="0"/>
              <a:t>/</a:t>
            </a:r>
            <a:r>
              <a:rPr spc="-10" dirty="0"/>
              <a:t>Webinar</a:t>
            </a:r>
            <a:endParaRPr sz="5400" dirty="0"/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2800" b="1" spc="-10" dirty="0"/>
              <a:t>Checklist:</a:t>
            </a:r>
            <a:endParaRPr sz="2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755104" y="2997789"/>
            <a:ext cx="8609965" cy="22834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96240" marR="5080" indent="-384175">
              <a:lnSpc>
                <a:spcPts val="2180"/>
              </a:lnSpc>
              <a:spcBef>
                <a:spcPts val="600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dirty="0">
                <a:latin typeface="Microsoft Sans Serif"/>
                <a:cs typeface="Microsoft Sans Serif"/>
              </a:rPr>
              <a:t>Simple</a:t>
            </a:r>
            <a:r>
              <a:rPr sz="2200" dirty="0">
                <a:latin typeface="Microsoft Sans Serif"/>
                <a:cs typeface="Microsoft Sans Serif"/>
              </a:rPr>
              <a:t>, </a:t>
            </a:r>
            <a:r>
              <a:rPr sz="2250" dirty="0">
                <a:latin typeface="Microsoft Sans Serif"/>
                <a:cs typeface="Microsoft Sans Serif"/>
              </a:rPr>
              <a:t>bold title </a:t>
            </a:r>
            <a:r>
              <a:rPr sz="2200" dirty="0">
                <a:latin typeface="Microsoft Sans Serif"/>
                <a:cs typeface="Microsoft Sans Serif"/>
              </a:rPr>
              <a:t>(</a:t>
            </a:r>
            <a:r>
              <a:rPr sz="2250" dirty="0">
                <a:latin typeface="Microsoft Sans Serif"/>
                <a:cs typeface="Microsoft Sans Serif"/>
              </a:rPr>
              <a:t>e</a:t>
            </a:r>
            <a:r>
              <a:rPr sz="2200" dirty="0">
                <a:latin typeface="Microsoft Sans Serif"/>
                <a:cs typeface="Microsoft Sans Serif"/>
              </a:rPr>
              <a:t>.</a:t>
            </a:r>
            <a:r>
              <a:rPr sz="2250" dirty="0">
                <a:latin typeface="Microsoft Sans Serif"/>
                <a:cs typeface="Microsoft Sans Serif"/>
              </a:rPr>
              <a:t>g</a:t>
            </a:r>
            <a:r>
              <a:rPr sz="2200" dirty="0">
                <a:latin typeface="Microsoft Sans Serif"/>
                <a:cs typeface="Microsoft Sans Serif"/>
              </a:rPr>
              <a:t>., “</a:t>
            </a:r>
            <a:r>
              <a:rPr sz="2250" dirty="0">
                <a:latin typeface="Microsoft Sans Serif"/>
                <a:cs typeface="Microsoft Sans Serif"/>
              </a:rPr>
              <a:t>How to Protect Your Home from the Nursing Home</a:t>
            </a:r>
            <a:r>
              <a:rPr sz="2200" dirty="0">
                <a:latin typeface="Microsoft Sans Serif"/>
                <a:cs typeface="Microsoft Sans Serif"/>
              </a:rPr>
              <a:t>”)</a:t>
            </a:r>
          </a:p>
          <a:p>
            <a:pPr marL="396240" indent="-383540">
              <a:lnSpc>
                <a:spcPct val="100000"/>
              </a:lnSpc>
              <a:spcBef>
                <a:spcPts val="53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dirty="0">
                <a:latin typeface="Microsoft Sans Serif"/>
                <a:cs typeface="Microsoft Sans Serif"/>
              </a:rPr>
              <a:t>Teach ONE </a:t>
            </a:r>
            <a:r>
              <a:rPr sz="2200" dirty="0">
                <a:latin typeface="Microsoft Sans Serif"/>
                <a:cs typeface="Microsoft Sans Serif"/>
              </a:rPr>
              <a:t>(</a:t>
            </a:r>
            <a:r>
              <a:rPr sz="2250" dirty="0">
                <a:latin typeface="Microsoft Sans Serif"/>
                <a:cs typeface="Microsoft Sans Serif"/>
              </a:rPr>
              <a:t>maybe two</a:t>
            </a:r>
            <a:r>
              <a:rPr sz="2200" dirty="0">
                <a:latin typeface="Microsoft Sans Serif"/>
                <a:cs typeface="Microsoft Sans Serif"/>
              </a:rPr>
              <a:t>) </a:t>
            </a:r>
            <a:r>
              <a:rPr sz="2250" dirty="0">
                <a:latin typeface="Microsoft Sans Serif"/>
                <a:cs typeface="Microsoft Sans Serif"/>
              </a:rPr>
              <a:t>big problem </a:t>
            </a:r>
            <a:r>
              <a:rPr sz="2200" dirty="0">
                <a:latin typeface="Microsoft Sans Serif"/>
                <a:cs typeface="Microsoft Sans Serif"/>
              </a:rPr>
              <a:t>— </a:t>
            </a:r>
            <a:r>
              <a:rPr sz="2250" dirty="0">
                <a:latin typeface="Microsoft Sans Serif"/>
                <a:cs typeface="Microsoft Sans Serif"/>
              </a:rPr>
              <a:t>and your solution</a:t>
            </a: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dirty="0">
                <a:latin typeface="Microsoft Sans Serif"/>
                <a:cs typeface="Microsoft Sans Serif"/>
              </a:rPr>
              <a:t>Tell real stories</a:t>
            </a: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dirty="0">
                <a:latin typeface="Microsoft Sans Serif"/>
                <a:cs typeface="Microsoft Sans Serif"/>
              </a:rPr>
              <a:t>Hand out a worksheet </a:t>
            </a:r>
            <a:r>
              <a:rPr sz="2200" dirty="0">
                <a:latin typeface="Microsoft Sans Serif"/>
                <a:cs typeface="Microsoft Sans Serif"/>
              </a:rPr>
              <a:t>(</a:t>
            </a:r>
            <a:r>
              <a:rPr sz="2250" dirty="0">
                <a:latin typeface="Microsoft Sans Serif"/>
                <a:cs typeface="Microsoft Sans Serif"/>
              </a:rPr>
              <a:t>trigger note</a:t>
            </a:r>
            <a:r>
              <a:rPr sz="2200" dirty="0">
                <a:latin typeface="Microsoft Sans Serif"/>
                <a:cs typeface="Microsoft Sans Serif"/>
              </a:rPr>
              <a:t>-</a:t>
            </a:r>
            <a:r>
              <a:rPr sz="2250" dirty="0">
                <a:latin typeface="Microsoft Sans Serif"/>
                <a:cs typeface="Microsoft Sans Serif"/>
              </a:rPr>
              <a:t>taking</a:t>
            </a:r>
            <a:r>
              <a:rPr sz="2200" dirty="0">
                <a:latin typeface="Microsoft Sans Serif"/>
                <a:cs typeface="Microsoft Sans Serif"/>
              </a:rPr>
              <a:t>)</a:t>
            </a:r>
          </a:p>
          <a:p>
            <a:pPr marL="396240" indent="-383540">
              <a:lnSpc>
                <a:spcPct val="100000"/>
              </a:lnSpc>
              <a:spcBef>
                <a:spcPts val="525"/>
              </a:spcBef>
              <a:buClr>
                <a:srgbClr val="333333"/>
              </a:buClr>
              <a:buSzPct val="97777"/>
              <a:buChar char="•"/>
              <a:tabLst>
                <a:tab pos="396240" algn="l"/>
              </a:tabLst>
            </a:pPr>
            <a:r>
              <a:rPr sz="2250" dirty="0">
                <a:latin typeface="Microsoft Sans Serif"/>
                <a:cs typeface="Microsoft Sans Serif"/>
              </a:rPr>
              <a:t>Offer a bonus consultation if they book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32428"/>
            <a:ext cx="3420745" cy="180975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 marR="5080" algn="just">
              <a:lnSpc>
                <a:spcPct val="79900"/>
              </a:lnSpc>
              <a:spcBef>
                <a:spcPts val="1205"/>
              </a:spcBef>
            </a:pPr>
            <a:r>
              <a:rPr sz="4500" spc="-85" dirty="0"/>
              <a:t>Promote</a:t>
            </a:r>
            <a:r>
              <a:rPr sz="4500" spc="-180" dirty="0"/>
              <a:t> </a:t>
            </a:r>
            <a:r>
              <a:rPr sz="4500" spc="-465" dirty="0"/>
              <a:t>Y</a:t>
            </a:r>
            <a:r>
              <a:rPr sz="4500" spc="65" dirty="0"/>
              <a:t>o</a:t>
            </a:r>
            <a:r>
              <a:rPr sz="4500" spc="70" dirty="0"/>
              <a:t>u</a:t>
            </a:r>
            <a:r>
              <a:rPr sz="4500" spc="75" dirty="0"/>
              <a:t>r</a:t>
            </a:r>
            <a:r>
              <a:rPr sz="4500" spc="-65" dirty="0"/>
              <a:t> </a:t>
            </a:r>
            <a:r>
              <a:rPr sz="4500" spc="-75" dirty="0"/>
              <a:t>Events</a:t>
            </a:r>
            <a:r>
              <a:rPr sz="4500" spc="-190" dirty="0"/>
              <a:t> </a:t>
            </a:r>
            <a:r>
              <a:rPr sz="4500" spc="-125" dirty="0"/>
              <a:t>Like</a:t>
            </a:r>
            <a:r>
              <a:rPr sz="4500" spc="-175" dirty="0"/>
              <a:t> </a:t>
            </a:r>
            <a:r>
              <a:rPr sz="4500" spc="-60" dirty="0"/>
              <a:t>a </a:t>
            </a:r>
            <a:r>
              <a:rPr sz="4500" spc="-25" dirty="0"/>
              <a:t>Pro</a:t>
            </a:r>
            <a:endParaRPr sz="4500"/>
          </a:p>
        </p:txBody>
      </p:sp>
      <p:sp>
        <p:nvSpPr>
          <p:cNvPr id="3" name="object 3"/>
          <p:cNvSpPr txBox="1"/>
          <p:nvPr/>
        </p:nvSpPr>
        <p:spPr>
          <a:xfrm>
            <a:off x="755104" y="2612949"/>
            <a:ext cx="3621404" cy="25910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-35" dirty="0">
                <a:latin typeface="Microsoft Sans Serif"/>
                <a:cs typeface="Microsoft Sans Serif"/>
              </a:rPr>
              <a:t>Channels</a:t>
            </a:r>
            <a:r>
              <a:rPr sz="2400" spc="-5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4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Use:</a:t>
            </a:r>
            <a:endParaRPr sz="24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z="160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105" dirty="0">
                <a:latin typeface="Microsoft Sans Serif"/>
                <a:cs typeface="Microsoft Sans Serif"/>
              </a:rPr>
              <a:t>Email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list</a:t>
            </a:r>
            <a:endParaRPr sz="2000" dirty="0">
              <a:latin typeface="Microsoft Sans Serif"/>
              <a:cs typeface="Microsoft Sans Serif"/>
            </a:endParaRPr>
          </a:p>
          <a:p>
            <a:pPr marL="319405" indent="-306705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65" dirty="0">
                <a:latin typeface="Microsoft Sans Serif"/>
                <a:cs typeface="Microsoft Sans Serif"/>
              </a:rPr>
              <a:t>Facebook</a:t>
            </a:r>
            <a:r>
              <a:rPr sz="2000" spc="-10" dirty="0">
                <a:latin typeface="Microsoft Sans Serif"/>
                <a:cs typeface="Microsoft Sans Serif"/>
              </a:rPr>
              <a:t> </a:t>
            </a:r>
            <a:r>
              <a:rPr sz="2000" spc="-75" dirty="0">
                <a:latin typeface="Microsoft Sans Serif"/>
                <a:cs typeface="Microsoft Sans Serif"/>
              </a:rPr>
              <a:t>Events</a:t>
            </a:r>
            <a:r>
              <a:rPr sz="2000" spc="-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+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ads</a:t>
            </a:r>
            <a:endParaRPr sz="2000" dirty="0">
              <a:latin typeface="Microsoft Sans Serif"/>
              <a:cs typeface="Microsoft Sans Serif"/>
            </a:endParaRPr>
          </a:p>
          <a:p>
            <a:pPr marL="319405" marR="233045" indent="-307340">
              <a:lnSpc>
                <a:spcPct val="79900"/>
              </a:lnSpc>
              <a:spcBef>
                <a:spcPts val="894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30" dirty="0">
                <a:latin typeface="Microsoft Sans Serif"/>
                <a:cs typeface="Microsoft Sans Serif"/>
              </a:rPr>
              <a:t>Direct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mail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(co-</a:t>
            </a:r>
            <a:r>
              <a:rPr sz="2000" spc="-40" dirty="0">
                <a:latin typeface="Microsoft Sans Serif"/>
                <a:cs typeface="Microsoft Sans Serif"/>
              </a:rPr>
              <a:t>branded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with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5" dirty="0">
                <a:latin typeface="Microsoft Sans Serif"/>
                <a:cs typeface="Microsoft Sans Serif"/>
              </a:rPr>
              <a:t>FA </a:t>
            </a:r>
            <a:r>
              <a:rPr sz="2000" dirty="0">
                <a:latin typeface="Microsoft Sans Serif"/>
                <a:cs typeface="Microsoft Sans Serif"/>
              </a:rPr>
              <a:t>or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community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partner)</a:t>
            </a:r>
            <a:endParaRPr sz="2000" dirty="0">
              <a:latin typeface="Microsoft Sans Serif"/>
              <a:cs typeface="Microsoft Sans Serif"/>
            </a:endParaRPr>
          </a:p>
          <a:p>
            <a:pPr marL="319405" marR="5080" indent="-307340">
              <a:lnSpc>
                <a:spcPct val="79900"/>
              </a:lnSpc>
              <a:spcBef>
                <a:spcPts val="90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spc="-65" dirty="0">
                <a:latin typeface="Microsoft Sans Serif"/>
                <a:cs typeface="Microsoft Sans Serif"/>
              </a:rPr>
              <a:t>Referral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partners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580" dirty="0">
                <a:latin typeface="Microsoft Sans Serif"/>
                <a:cs typeface="Microsoft Sans Serif"/>
              </a:rPr>
              <a:t>—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let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them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bring </a:t>
            </a:r>
            <a:r>
              <a:rPr sz="2000" spc="-20" dirty="0">
                <a:latin typeface="Microsoft Sans Serif"/>
                <a:cs typeface="Microsoft Sans Serif"/>
              </a:rPr>
              <a:t>their</a:t>
            </a:r>
            <a:r>
              <a:rPr sz="2000" spc="-6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clients!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5143499" cy="6429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18642" y="5905027"/>
            <a:ext cx="187325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70" dirty="0">
                <a:latin typeface="Microsoft Sans Serif"/>
                <a:cs typeface="Microsoft Sans Serif"/>
              </a:rPr>
              <a:t>14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104" y="780591"/>
            <a:ext cx="8094345" cy="459994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9520"/>
              </a:lnSpc>
              <a:spcBef>
                <a:spcPts val="125"/>
              </a:spcBef>
            </a:pPr>
            <a:r>
              <a:rPr sz="8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How</a:t>
            </a:r>
            <a:endParaRPr sz="8800" dirty="0">
              <a:latin typeface="Microsoft Sans Serif"/>
              <a:cs typeface="Microsoft Sans Serif"/>
            </a:endParaRPr>
          </a:p>
          <a:p>
            <a:pPr marL="12700" marR="415290">
              <a:lnSpc>
                <a:spcPts val="8470"/>
              </a:lnSpc>
              <a:spcBef>
                <a:spcPts val="985"/>
              </a:spcBef>
            </a:pPr>
            <a:r>
              <a:rPr sz="8800" spc="215" dirty="0">
                <a:solidFill>
                  <a:srgbClr val="FFFFFF"/>
                </a:solidFill>
                <a:latin typeface="Microsoft Sans Serif"/>
                <a:cs typeface="Microsoft Sans Serif"/>
              </a:rPr>
              <a:t>to</a:t>
            </a:r>
            <a:r>
              <a:rPr sz="8800" spc="-7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-250" dirty="0">
                <a:solidFill>
                  <a:srgbClr val="FFFFFF"/>
                </a:solidFill>
                <a:latin typeface="Microsoft Sans Serif"/>
                <a:cs typeface="Microsoft Sans Serif"/>
              </a:rPr>
              <a:t>Get</a:t>
            </a:r>
            <a:r>
              <a:rPr sz="8800" spc="-7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dirty="0">
                <a:solidFill>
                  <a:srgbClr val="FFFFFF"/>
                </a:solidFill>
                <a:latin typeface="Microsoft Sans Serif"/>
                <a:cs typeface="Microsoft Sans Serif"/>
              </a:rPr>
              <a:t>Others</a:t>
            </a:r>
            <a:r>
              <a:rPr sz="8800" spc="-7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140" dirty="0">
                <a:solidFill>
                  <a:srgbClr val="FFFFFF"/>
                </a:solidFill>
                <a:latin typeface="Microsoft Sans Serif"/>
                <a:cs typeface="Microsoft Sans Serif"/>
              </a:rPr>
              <a:t>to </a:t>
            </a:r>
            <a:r>
              <a:rPr sz="8800" spc="-365" dirty="0">
                <a:solidFill>
                  <a:srgbClr val="FFFFFF"/>
                </a:solidFill>
                <a:latin typeface="Microsoft Sans Serif"/>
                <a:cs typeface="Microsoft Sans Serif"/>
              </a:rPr>
              <a:t>Pay</a:t>
            </a:r>
            <a:r>
              <a:rPr sz="8800" spc="-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315" dirty="0">
                <a:solidFill>
                  <a:srgbClr val="FFFFFF"/>
                </a:solidFill>
                <a:latin typeface="Microsoft Sans Serif"/>
                <a:cs typeface="Microsoft Sans Serif"/>
              </a:rPr>
              <a:t>for</a:t>
            </a:r>
            <a:r>
              <a:rPr sz="8800" spc="-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-810" dirty="0">
                <a:solidFill>
                  <a:srgbClr val="FFFFFF"/>
                </a:solidFill>
                <a:latin typeface="Microsoft Sans Serif"/>
                <a:cs typeface="Microsoft Sans Serif"/>
              </a:rPr>
              <a:t>Y</a:t>
            </a:r>
            <a:r>
              <a:rPr sz="8800" spc="240" dirty="0">
                <a:solidFill>
                  <a:srgbClr val="FFFFFF"/>
                </a:solidFill>
                <a:latin typeface="Microsoft Sans Serif"/>
                <a:cs typeface="Microsoft Sans Serif"/>
              </a:rPr>
              <a:t>our</a:t>
            </a:r>
            <a:r>
              <a:rPr sz="8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Marketing</a:t>
            </a:r>
            <a:endParaRPr sz="8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8201659" cy="22586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pc="70" dirty="0"/>
              <a:t>Most</a:t>
            </a:r>
            <a:r>
              <a:rPr spc="-520" dirty="0"/>
              <a:t> </a:t>
            </a:r>
            <a:r>
              <a:rPr spc="-40" dirty="0"/>
              <a:t>Financial</a:t>
            </a:r>
            <a:r>
              <a:rPr spc="-520" dirty="0"/>
              <a:t> </a:t>
            </a:r>
            <a:r>
              <a:rPr spc="70" dirty="0"/>
              <a:t>Advisors </a:t>
            </a:r>
            <a:r>
              <a:rPr spc="-190" dirty="0"/>
              <a:t>Have</a:t>
            </a:r>
            <a:r>
              <a:rPr spc="-480" dirty="0"/>
              <a:t> </a:t>
            </a:r>
            <a:r>
              <a:rPr dirty="0"/>
              <a:t>Access</a:t>
            </a:r>
            <a:r>
              <a:rPr spc="-480" dirty="0"/>
              <a:t> </a:t>
            </a:r>
            <a:r>
              <a:rPr spc="120" dirty="0"/>
              <a:t>to</a:t>
            </a:r>
            <a:r>
              <a:rPr spc="-480" dirty="0"/>
              <a:t> </a:t>
            </a:r>
            <a:r>
              <a:rPr spc="40" dirty="0"/>
              <a:t>Marketing </a:t>
            </a:r>
            <a:r>
              <a:rPr spc="-10" dirty="0"/>
              <a:t>Dollars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104" y="2989323"/>
            <a:ext cx="8715375" cy="27613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dirty="0">
                <a:latin typeface="Microsoft Sans Serif"/>
                <a:cs typeface="Microsoft Sans Serif"/>
              </a:rPr>
              <a:t>The Truth Most Attorneys Don</a:t>
            </a:r>
            <a:r>
              <a:rPr sz="2900" dirty="0">
                <a:latin typeface="Microsoft Sans Serif"/>
                <a:cs typeface="Microsoft Sans Serif"/>
              </a:rPr>
              <a:t>ʼ</a:t>
            </a:r>
            <a:r>
              <a:rPr sz="2850" dirty="0">
                <a:latin typeface="Microsoft Sans Serif"/>
                <a:cs typeface="Microsoft Sans Serif"/>
              </a:rPr>
              <a:t>t Know</a:t>
            </a:r>
            <a:r>
              <a:rPr sz="2900" dirty="0">
                <a:latin typeface="Microsoft Sans Serif"/>
                <a:cs typeface="Microsoft Sans Serif"/>
              </a:rPr>
              <a:t>:</a:t>
            </a:r>
            <a:endParaRPr lang="en-US" sz="29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Font typeface="Arial" panose="020B0604020202020204" pitchFamily="34" charset="0"/>
              <a:buChar char="•"/>
            </a:pPr>
            <a:r>
              <a:rPr sz="3050" dirty="0">
                <a:latin typeface="Microsoft Sans Serif"/>
                <a:cs typeface="Microsoft Sans Serif"/>
              </a:rPr>
              <a:t>FAs who work with Insurance Marketing Organizations</a:t>
            </a:r>
            <a:r>
              <a:rPr lang="en-US" sz="3050" dirty="0">
                <a:latin typeface="Microsoft Sans Serif"/>
                <a:cs typeface="Microsoft Sans Serif"/>
              </a:rPr>
              <a:t>, </a:t>
            </a:r>
            <a:r>
              <a:rPr sz="3050" dirty="0">
                <a:latin typeface="Microsoft Sans Serif"/>
                <a:cs typeface="Microsoft Sans Serif"/>
              </a:rPr>
              <a:t>IMOs</a:t>
            </a:r>
            <a:r>
              <a:rPr lang="en-US" sz="3050" dirty="0">
                <a:latin typeface="Microsoft Sans Serif"/>
                <a:cs typeface="Microsoft Sans Serif"/>
              </a:rPr>
              <a:t>,</a:t>
            </a:r>
            <a:r>
              <a:rPr sz="2750" dirty="0">
                <a:latin typeface="Microsoft Sans Serif"/>
                <a:cs typeface="Microsoft Sans Serif"/>
              </a:rPr>
              <a:t>  </a:t>
            </a:r>
            <a:r>
              <a:rPr sz="3050" dirty="0">
                <a:latin typeface="Microsoft Sans Serif"/>
                <a:cs typeface="Microsoft Sans Serif"/>
              </a:rPr>
              <a:t>often receive </a:t>
            </a:r>
            <a:r>
              <a:rPr sz="2850" dirty="0">
                <a:latin typeface="Microsoft Sans Serif"/>
                <a:cs typeface="Microsoft Sans Serif"/>
              </a:rPr>
              <a:t>marketing budgets </a:t>
            </a:r>
            <a:r>
              <a:rPr sz="3050" dirty="0">
                <a:latin typeface="Microsoft Sans Serif"/>
                <a:cs typeface="Microsoft Sans Serif"/>
              </a:rPr>
              <a:t>from carriers</a:t>
            </a:r>
          </a:p>
          <a:p>
            <a:pPr marL="469266" marR="691515" indent="-457200">
              <a:lnSpc>
                <a:spcPct val="75800"/>
              </a:lnSpc>
              <a:spcBef>
                <a:spcPts val="1275"/>
              </a:spcBef>
              <a:buClr>
                <a:srgbClr val="333333"/>
              </a:buClr>
              <a:buSzPct val="90163"/>
              <a:buFont typeface="Arial" panose="020B0604020202020204" pitchFamily="34" charset="0"/>
              <a:buChar char="•"/>
              <a:tabLst>
                <a:tab pos="492125" algn="l"/>
              </a:tabLst>
            </a:pPr>
            <a:r>
              <a:rPr sz="3050" dirty="0">
                <a:latin typeface="Microsoft Sans Serif"/>
                <a:cs typeface="Microsoft Sans Serif"/>
              </a:rPr>
              <a:t>Unfortunately</a:t>
            </a:r>
            <a:r>
              <a:rPr sz="2750" dirty="0">
                <a:latin typeface="Microsoft Sans Serif"/>
                <a:cs typeface="Microsoft Sans Serif"/>
              </a:rPr>
              <a:t>, </a:t>
            </a:r>
            <a:r>
              <a:rPr sz="3050" dirty="0">
                <a:latin typeface="Microsoft Sans Serif"/>
                <a:cs typeface="Microsoft Sans Serif"/>
              </a:rPr>
              <a:t>many spend this money on generic campaigns that </a:t>
            </a:r>
            <a:r>
              <a:rPr sz="2850" dirty="0">
                <a:latin typeface="Microsoft Sans Serif"/>
                <a:cs typeface="Microsoft Sans Serif"/>
              </a:rPr>
              <a:t>don</a:t>
            </a:r>
            <a:r>
              <a:rPr sz="2900" dirty="0">
                <a:latin typeface="Microsoft Sans Serif"/>
                <a:cs typeface="Microsoft Sans Serif"/>
              </a:rPr>
              <a:t>ʼ</a:t>
            </a:r>
            <a:r>
              <a:rPr sz="2850" dirty="0">
                <a:latin typeface="Microsoft Sans Serif"/>
                <a:cs typeface="Microsoft Sans Serif"/>
              </a:rPr>
              <a:t>t convert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8016240" cy="22586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pc="-85" dirty="0"/>
              <a:t>The</a:t>
            </a:r>
            <a:r>
              <a:rPr spc="-495" dirty="0"/>
              <a:t> </a:t>
            </a:r>
            <a:r>
              <a:rPr spc="-20" dirty="0"/>
              <a:t>Smarter</a:t>
            </a:r>
            <a:r>
              <a:rPr spc="-495" dirty="0"/>
              <a:t> </a:t>
            </a:r>
            <a:r>
              <a:rPr spc="-30" dirty="0"/>
              <a:t>Way</a:t>
            </a:r>
            <a:r>
              <a:rPr sz="5400" spc="-30" dirty="0"/>
              <a:t>:</a:t>
            </a:r>
            <a:r>
              <a:rPr sz="5400" spc="-425" dirty="0"/>
              <a:t> </a:t>
            </a:r>
            <a:r>
              <a:rPr spc="-25" dirty="0"/>
              <a:t>Co</a:t>
            </a:r>
            <a:r>
              <a:rPr sz="5400" spc="-25" dirty="0"/>
              <a:t>- </a:t>
            </a:r>
            <a:r>
              <a:rPr spc="-110" dirty="0"/>
              <a:t>Branded</a:t>
            </a:r>
            <a:r>
              <a:rPr spc="-509" dirty="0"/>
              <a:t> </a:t>
            </a:r>
            <a:r>
              <a:rPr spc="-130" dirty="0"/>
              <a:t>Legal</a:t>
            </a:r>
            <a:r>
              <a:rPr spc="-495" dirty="0"/>
              <a:t> </a:t>
            </a:r>
            <a:r>
              <a:rPr sz="5400" spc="250" dirty="0"/>
              <a:t>+</a:t>
            </a:r>
            <a:r>
              <a:rPr sz="5400" spc="-425" dirty="0"/>
              <a:t> </a:t>
            </a:r>
            <a:r>
              <a:rPr spc="-10" dirty="0"/>
              <a:t>Financial Events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5104" y="2680458"/>
            <a:ext cx="6736715" cy="1581785"/>
          </a:xfrm>
          <a:prstGeom prst="rect">
            <a:avLst/>
          </a:prstGeom>
        </p:spPr>
        <p:txBody>
          <a:bodyPr vert="horz" wrap="square" lIns="0" tIns="304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3400" dirty="0">
                <a:latin typeface="Microsoft Sans Serif"/>
                <a:cs typeface="Microsoft Sans Serif"/>
              </a:rPr>
              <a:t>Instead</a:t>
            </a:r>
            <a:r>
              <a:rPr sz="3400" spc="-80" dirty="0">
                <a:latin typeface="Microsoft Sans Serif"/>
                <a:cs typeface="Microsoft Sans Serif"/>
              </a:rPr>
              <a:t> </a:t>
            </a:r>
            <a:r>
              <a:rPr sz="3400" spc="-25" dirty="0">
                <a:latin typeface="Microsoft Sans Serif"/>
                <a:cs typeface="Microsoft Sans Serif"/>
              </a:rPr>
              <a:t>of</a:t>
            </a:r>
            <a:r>
              <a:rPr sz="3650" spc="-25" dirty="0">
                <a:latin typeface="Lucida Sans"/>
                <a:cs typeface="Lucida Sans"/>
              </a:rPr>
              <a:t>:</a:t>
            </a:r>
            <a:endParaRPr sz="3650">
              <a:latin typeface="Lucida Sans"/>
              <a:cs typeface="Lucida Sans"/>
            </a:endParaRPr>
          </a:p>
          <a:p>
            <a:pPr marL="492125" indent="-479425">
              <a:lnSpc>
                <a:spcPct val="100000"/>
              </a:lnSpc>
              <a:spcBef>
                <a:spcPts val="1920"/>
              </a:spcBef>
              <a:buClr>
                <a:srgbClr val="333333"/>
              </a:buClr>
              <a:buSzPct val="90163"/>
              <a:buChar char="•"/>
              <a:tabLst>
                <a:tab pos="492125" algn="l"/>
              </a:tabLst>
            </a:pPr>
            <a:r>
              <a:rPr sz="3050" spc="-235" dirty="0">
                <a:latin typeface="Microsoft Sans Serif"/>
                <a:cs typeface="Microsoft Sans Serif"/>
              </a:rPr>
              <a:t>Paying</a:t>
            </a:r>
            <a:r>
              <a:rPr sz="3050" spc="-100" dirty="0">
                <a:latin typeface="Microsoft Sans Serif"/>
                <a:cs typeface="Microsoft Sans Serif"/>
              </a:rPr>
              <a:t> </a:t>
            </a:r>
            <a:r>
              <a:rPr sz="3050" dirty="0">
                <a:latin typeface="Microsoft Sans Serif"/>
                <a:cs typeface="Microsoft Sans Serif"/>
              </a:rPr>
              <a:t>$</a:t>
            </a:r>
            <a:r>
              <a:rPr sz="2750" dirty="0">
                <a:latin typeface="Microsoft Sans Serif"/>
                <a:cs typeface="Microsoft Sans Serif"/>
              </a:rPr>
              <a:t>3,000</a:t>
            </a:r>
            <a:r>
              <a:rPr sz="2750" spc="-10" dirty="0">
                <a:latin typeface="Microsoft Sans Serif"/>
                <a:cs typeface="Microsoft Sans Serif"/>
              </a:rPr>
              <a:t> </a:t>
            </a:r>
            <a:r>
              <a:rPr sz="3050" spc="-95" dirty="0">
                <a:latin typeface="Microsoft Sans Serif"/>
                <a:cs typeface="Microsoft Sans Serif"/>
              </a:rPr>
              <a:t>for</a:t>
            </a:r>
            <a:r>
              <a:rPr sz="3050" spc="-85" dirty="0">
                <a:latin typeface="Microsoft Sans Serif"/>
                <a:cs typeface="Microsoft Sans Serif"/>
              </a:rPr>
              <a:t> </a:t>
            </a:r>
            <a:r>
              <a:rPr sz="3050" spc="-290" dirty="0">
                <a:latin typeface="Microsoft Sans Serif"/>
                <a:cs typeface="Microsoft Sans Serif"/>
              </a:rPr>
              <a:t>a</a:t>
            </a:r>
            <a:r>
              <a:rPr sz="3050" spc="-85" dirty="0">
                <a:latin typeface="Microsoft Sans Serif"/>
                <a:cs typeface="Microsoft Sans Serif"/>
              </a:rPr>
              <a:t> </a:t>
            </a:r>
            <a:r>
              <a:rPr sz="3050" spc="-180" dirty="0">
                <a:latin typeface="Microsoft Sans Serif"/>
                <a:cs typeface="Microsoft Sans Serif"/>
              </a:rPr>
              <a:t>dinner</a:t>
            </a:r>
            <a:r>
              <a:rPr sz="3050" spc="-90" dirty="0">
                <a:latin typeface="Microsoft Sans Serif"/>
                <a:cs typeface="Microsoft Sans Serif"/>
              </a:rPr>
              <a:t> </a:t>
            </a:r>
            <a:r>
              <a:rPr sz="3050" spc="-225" dirty="0">
                <a:latin typeface="Microsoft Sans Serif"/>
                <a:cs typeface="Microsoft Sans Serif"/>
              </a:rPr>
              <a:t>seminar</a:t>
            </a:r>
            <a:r>
              <a:rPr sz="3050" spc="-85" dirty="0">
                <a:latin typeface="Microsoft Sans Serif"/>
                <a:cs typeface="Microsoft Sans Serif"/>
              </a:rPr>
              <a:t> </a:t>
            </a:r>
            <a:r>
              <a:rPr sz="3050" spc="-140" dirty="0">
                <a:latin typeface="Microsoft Sans Serif"/>
                <a:cs typeface="Microsoft Sans Serif"/>
              </a:rPr>
              <a:t>alone</a:t>
            </a:r>
            <a:endParaRPr sz="30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350" spc="-20" dirty="0"/>
              <a:t>Try</a:t>
            </a:r>
            <a:r>
              <a:rPr spc="-20" dirty="0">
                <a:latin typeface="DejaVu Sans"/>
                <a:cs typeface="DejaVu Sans"/>
              </a:rPr>
              <a:t>:</a:t>
            </a:r>
            <a:endParaRPr sz="535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104" y="1753225"/>
            <a:ext cx="8206105" cy="414805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066" marR="384175">
              <a:lnSpc>
                <a:spcPct val="75800"/>
              </a:lnSpc>
              <a:spcBef>
                <a:spcPts val="980"/>
              </a:spcBef>
              <a:buClr>
                <a:srgbClr val="333333"/>
              </a:buClr>
              <a:buSzPct val="90163"/>
              <a:tabLst>
                <a:tab pos="492125" algn="l"/>
              </a:tabLst>
            </a:pPr>
            <a:r>
              <a:rPr sz="3050" dirty="0">
                <a:latin typeface="Microsoft Sans Serif"/>
                <a:cs typeface="Microsoft Sans Serif"/>
              </a:rPr>
              <a:t>Partnering with an FA </a:t>
            </a:r>
            <a:r>
              <a:rPr sz="2750" dirty="0">
                <a:latin typeface="Microsoft Sans Serif"/>
                <a:cs typeface="Microsoft Sans Serif"/>
              </a:rPr>
              <a:t>(</a:t>
            </a:r>
            <a:r>
              <a:rPr sz="3050" dirty="0">
                <a:latin typeface="Microsoft Sans Serif"/>
                <a:cs typeface="Microsoft Sans Serif"/>
              </a:rPr>
              <a:t>like us</a:t>
            </a:r>
            <a:r>
              <a:rPr sz="2750" dirty="0">
                <a:latin typeface="Microsoft Sans Serif"/>
                <a:cs typeface="Microsoft Sans Serif"/>
              </a:rPr>
              <a:t>!) </a:t>
            </a:r>
            <a:r>
              <a:rPr sz="3050" dirty="0">
                <a:latin typeface="Microsoft Sans Serif"/>
                <a:cs typeface="Microsoft Sans Serif"/>
              </a:rPr>
              <a:t>who can use IMO funding to</a:t>
            </a:r>
            <a:r>
              <a:rPr sz="2750" dirty="0">
                <a:latin typeface="Microsoft Sans Serif"/>
                <a:cs typeface="Microsoft Sans Serif"/>
              </a:rPr>
              <a:t>:</a:t>
            </a:r>
          </a:p>
          <a:p>
            <a:pPr marL="972185" lvl="1" indent="-480059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81967"/>
              <a:buFont typeface="Times New Roman"/>
              <a:buChar char="◦"/>
              <a:tabLst>
                <a:tab pos="972185" algn="l"/>
              </a:tabLst>
            </a:pPr>
            <a:r>
              <a:rPr sz="3050" dirty="0">
                <a:latin typeface="Microsoft Sans Serif"/>
                <a:cs typeface="Microsoft Sans Serif"/>
              </a:rPr>
              <a:t>Cover event costs</a:t>
            </a:r>
          </a:p>
          <a:p>
            <a:pPr marL="972185" lvl="1" indent="-480059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81967"/>
              <a:buFont typeface="Times New Roman"/>
              <a:buChar char="◦"/>
              <a:tabLst>
                <a:tab pos="972185" algn="l"/>
              </a:tabLst>
            </a:pPr>
            <a:r>
              <a:rPr sz="3050" dirty="0">
                <a:latin typeface="Microsoft Sans Serif"/>
                <a:cs typeface="Microsoft Sans Serif"/>
              </a:rPr>
              <a:t>Co</a:t>
            </a:r>
            <a:r>
              <a:rPr sz="2750" dirty="0">
                <a:latin typeface="Microsoft Sans Serif"/>
                <a:cs typeface="Microsoft Sans Serif"/>
              </a:rPr>
              <a:t>-</a:t>
            </a:r>
            <a:r>
              <a:rPr sz="3050" dirty="0">
                <a:latin typeface="Microsoft Sans Serif"/>
                <a:cs typeface="Microsoft Sans Serif"/>
              </a:rPr>
              <a:t>market to their list</a:t>
            </a:r>
          </a:p>
          <a:p>
            <a:pPr marL="972185" lvl="1" indent="-480059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81967"/>
              <a:buFont typeface="Times New Roman"/>
              <a:buChar char="◦"/>
              <a:tabLst>
                <a:tab pos="972185" algn="l"/>
              </a:tabLst>
            </a:pPr>
            <a:r>
              <a:rPr sz="3050" dirty="0">
                <a:latin typeface="Microsoft Sans Serif"/>
                <a:cs typeface="Microsoft Sans Serif"/>
              </a:rPr>
              <a:t>Show up with credibility and planning value</a:t>
            </a:r>
            <a:endParaRPr lang="en-US" sz="3050" dirty="0">
              <a:latin typeface="Microsoft Sans Serif"/>
              <a:cs typeface="Microsoft Sans Serif"/>
            </a:endParaRPr>
          </a:p>
          <a:p>
            <a:pPr marL="492126" lvl="1">
              <a:lnSpc>
                <a:spcPct val="100000"/>
              </a:lnSpc>
              <a:spcBef>
                <a:spcPts val="390"/>
              </a:spcBef>
              <a:buClr>
                <a:srgbClr val="333333"/>
              </a:buClr>
              <a:buSzPct val="81967"/>
              <a:tabLst>
                <a:tab pos="972185" algn="l"/>
              </a:tabLst>
            </a:pPr>
            <a:r>
              <a:rPr sz="2850" dirty="0">
                <a:latin typeface="Microsoft Sans Serif"/>
                <a:cs typeface="Microsoft Sans Serif"/>
              </a:rPr>
              <a:t>Result</a:t>
            </a:r>
            <a:r>
              <a:rPr sz="2900" dirty="0">
                <a:latin typeface="Microsoft Sans Serif"/>
                <a:cs typeface="Microsoft Sans Serif"/>
              </a:rPr>
              <a:t>:</a:t>
            </a:r>
          </a:p>
          <a:p>
            <a:pPr marL="12700" marR="5080">
              <a:lnSpc>
                <a:spcPct val="79100"/>
              </a:lnSpc>
              <a:spcBef>
                <a:spcPts val="335"/>
              </a:spcBef>
            </a:pPr>
            <a:r>
              <a:rPr sz="3050" dirty="0">
                <a:latin typeface="Microsoft Sans Serif"/>
                <a:cs typeface="Microsoft Sans Serif"/>
              </a:rPr>
              <a:t>You deliver the legal side</a:t>
            </a:r>
            <a:r>
              <a:rPr sz="2750" dirty="0">
                <a:latin typeface="Microsoft Sans Serif"/>
                <a:cs typeface="Microsoft Sans Serif"/>
              </a:rPr>
              <a:t>. </a:t>
            </a:r>
            <a:r>
              <a:rPr sz="3050" dirty="0">
                <a:latin typeface="Microsoft Sans Serif"/>
                <a:cs typeface="Microsoft Sans Serif"/>
              </a:rPr>
              <a:t>They reinforce the financial</a:t>
            </a:r>
            <a:r>
              <a:rPr sz="2750" dirty="0">
                <a:latin typeface="Microsoft Sans Serif"/>
                <a:cs typeface="Microsoft Sans Serif"/>
              </a:rPr>
              <a:t>. </a:t>
            </a:r>
            <a:r>
              <a:rPr sz="2850" dirty="0">
                <a:latin typeface="Microsoft Sans Serif"/>
                <a:cs typeface="Microsoft Sans Serif"/>
              </a:rPr>
              <a:t>Clients see a complete solution</a:t>
            </a:r>
            <a:r>
              <a:rPr sz="2900" dirty="0">
                <a:latin typeface="Microsoft Sans Serif"/>
                <a:cs typeface="Microsoft Sans Serif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7776845" cy="15728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pc="-110" dirty="0"/>
              <a:t>Examples</a:t>
            </a:r>
            <a:r>
              <a:rPr spc="-520" dirty="0"/>
              <a:t> </a:t>
            </a:r>
            <a:r>
              <a:rPr spc="200" dirty="0"/>
              <a:t>of</a:t>
            </a:r>
            <a:r>
              <a:rPr spc="-520" dirty="0"/>
              <a:t> </a:t>
            </a:r>
            <a:r>
              <a:rPr dirty="0"/>
              <a:t>Co</a:t>
            </a:r>
            <a:r>
              <a:rPr sz="5400" dirty="0"/>
              <a:t>-</a:t>
            </a:r>
            <a:r>
              <a:rPr spc="-60" dirty="0"/>
              <a:t>Branded </a:t>
            </a:r>
            <a:r>
              <a:rPr spc="-75" dirty="0"/>
              <a:t>Event</a:t>
            </a:r>
            <a:r>
              <a:rPr spc="-484" dirty="0"/>
              <a:t> </a:t>
            </a:r>
            <a:r>
              <a:rPr spc="-10" dirty="0"/>
              <a:t>Topics</a:t>
            </a:r>
            <a:endParaRPr sz="5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6762" y="2332992"/>
          <a:ext cx="8729980" cy="2646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Topic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4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Legal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spc="-9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1750" spc="-5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Financial</a:t>
                      </a:r>
                      <a:r>
                        <a:rPr sz="1800" spc="-65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Angle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790">
                <a:tc>
                  <a:txBody>
                    <a:bodyPr/>
                    <a:lstStyle/>
                    <a:p>
                      <a:pPr marL="154305" marR="561975">
                        <a:lnSpc>
                          <a:spcPts val="2020"/>
                        </a:lnSpc>
                        <a:spcBef>
                          <a:spcPts val="819"/>
                        </a:spcBef>
                      </a:pP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“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How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Avoid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Losing 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Your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Home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the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Nursing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Home</a:t>
                      </a:r>
                      <a:r>
                        <a:rPr sz="1750" spc="-20" dirty="0">
                          <a:latin typeface="Microsoft Sans Serif"/>
                          <a:cs typeface="Microsoft Sans Serif"/>
                        </a:rPr>
                        <a:t>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 marR="638175">
                        <a:lnSpc>
                          <a:spcPts val="2020"/>
                        </a:lnSpc>
                        <a:spcBef>
                          <a:spcPts val="819"/>
                        </a:spcBef>
                      </a:pP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Irrevocable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trust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75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0" dirty="0">
                          <a:latin typeface="Microsoft Sans Serif"/>
                          <a:cs typeface="Microsoft Sans Serif"/>
                        </a:rPr>
                        <a:t>LTC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annuities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or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hybrid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policies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139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 marL="154305" marR="614680">
                        <a:lnSpc>
                          <a:spcPts val="2030"/>
                        </a:lnSpc>
                        <a:spcBef>
                          <a:spcPts val="735"/>
                        </a:spcBef>
                      </a:pPr>
                      <a:r>
                        <a:rPr sz="1750" spc="-40" dirty="0">
                          <a:latin typeface="Microsoft Sans Serif"/>
                          <a:cs typeface="Microsoft Sans Serif"/>
                        </a:rPr>
                        <a:t>“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Estate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Planning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That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Protects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Multiple Generations</a:t>
                      </a:r>
                      <a:r>
                        <a:rPr sz="1750" spc="-10" dirty="0">
                          <a:latin typeface="Microsoft Sans Serif"/>
                          <a:cs typeface="Microsoft Sans Serif"/>
                        </a:rPr>
                        <a:t>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33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160" dirty="0">
                          <a:latin typeface="Microsoft Sans Serif"/>
                          <a:cs typeface="Microsoft Sans Serif"/>
                        </a:rPr>
                        <a:t>GST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trust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75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investment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continuity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plan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pPr marL="154305" marR="416559">
                        <a:lnSpc>
                          <a:spcPts val="1950"/>
                        </a:lnSpc>
                        <a:spcBef>
                          <a:spcPts val="875"/>
                        </a:spcBef>
                      </a:pP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“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How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to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Pay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for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Long</a:t>
                      </a:r>
                      <a:r>
                        <a:rPr sz="1750" spc="-45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-85" dirty="0">
                          <a:latin typeface="Microsoft Sans Serif"/>
                          <a:cs typeface="Microsoft Sans Serif"/>
                        </a:rPr>
                        <a:t>Term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Care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Without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Going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Broke</a:t>
                      </a:r>
                      <a:r>
                        <a:rPr sz="1750" spc="-10" dirty="0">
                          <a:latin typeface="Microsoft Sans Serif"/>
                          <a:cs typeface="Microsoft Sans Serif"/>
                        </a:rPr>
                        <a:t>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112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Medicaid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plan </a:t>
                      </a: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+</a:t>
                      </a:r>
                      <a:r>
                        <a:rPr sz="17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asset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repositioning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661561"/>
            <a:ext cx="4419600" cy="189911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985"/>
              </a:spcBef>
            </a:pPr>
            <a:r>
              <a:rPr sz="3600" spc="55" dirty="0"/>
              <a:t>Why</a:t>
            </a:r>
            <a:r>
              <a:rPr sz="3600" spc="-330" dirty="0"/>
              <a:t> </a:t>
            </a:r>
            <a:r>
              <a:rPr sz="3600" spc="-10" dirty="0"/>
              <a:t>Marketing </a:t>
            </a:r>
            <a:r>
              <a:rPr sz="3600" spc="75" dirty="0"/>
              <a:t>Must</a:t>
            </a:r>
            <a:r>
              <a:rPr sz="3600" spc="-325" dirty="0"/>
              <a:t> </a:t>
            </a:r>
            <a:r>
              <a:rPr sz="3600" spc="-215" dirty="0"/>
              <a:t>Be</a:t>
            </a:r>
            <a:r>
              <a:rPr sz="3600" spc="-320" dirty="0"/>
              <a:t> </a:t>
            </a:r>
            <a:r>
              <a:rPr sz="3600" spc="-140" dirty="0"/>
              <a:t>a</a:t>
            </a:r>
            <a:r>
              <a:rPr sz="3600" spc="-325" dirty="0"/>
              <a:t> </a:t>
            </a:r>
            <a:r>
              <a:rPr sz="3600" spc="-20" dirty="0"/>
              <a:t>Core </a:t>
            </a:r>
            <a:r>
              <a:rPr sz="3600" dirty="0"/>
              <a:t>Skill</a:t>
            </a:r>
            <a:r>
              <a:rPr sz="3600" spc="-270" dirty="0"/>
              <a:t> </a:t>
            </a:r>
            <a:r>
              <a:rPr sz="3600" spc="125" dirty="0"/>
              <a:t>for</a:t>
            </a:r>
            <a:r>
              <a:rPr sz="3600" spc="-265" dirty="0"/>
              <a:t> </a:t>
            </a:r>
            <a:r>
              <a:rPr sz="3600" spc="-20" dirty="0"/>
              <a:t>Every </a:t>
            </a:r>
            <a:r>
              <a:rPr sz="3600" spc="-70" dirty="0"/>
              <a:t>Elder</a:t>
            </a:r>
            <a:r>
              <a:rPr sz="3600" spc="-290" dirty="0"/>
              <a:t> </a:t>
            </a:r>
            <a:r>
              <a:rPr sz="3600" spc="-25" dirty="0"/>
              <a:t>Law </a:t>
            </a:r>
            <a:r>
              <a:rPr sz="3600" spc="60" dirty="0"/>
              <a:t>Attorney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266700" y="2765425"/>
            <a:ext cx="4572000" cy="280204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8415" algn="just">
              <a:spcBef>
                <a:spcPts val="390"/>
              </a:spcBef>
            </a:pPr>
            <a:r>
              <a:rPr sz="2400" dirty="0">
                <a:latin typeface="Microsoft Sans Serif"/>
                <a:cs typeface="Microsoft Sans Serif"/>
              </a:rPr>
              <a:t>Build It and They Wonʼt Come — Unless You Market</a:t>
            </a:r>
            <a:endParaRPr dirty="0">
              <a:latin typeface="Microsoft Sans Serif"/>
              <a:cs typeface="Microsoft Sans Serif"/>
            </a:endParaRPr>
          </a:p>
          <a:p>
            <a:pPr indent="-245110"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Legal knowledge </a:t>
            </a:r>
            <a:r>
              <a:rPr sz="2000" dirty="0">
                <a:latin typeface="Times New Roman"/>
                <a:cs typeface="Times New Roman"/>
              </a:rPr>
              <a:t>≠ </a:t>
            </a:r>
            <a:r>
              <a:rPr sz="2000" dirty="0">
                <a:latin typeface="Microsoft Sans Serif"/>
                <a:cs typeface="Microsoft Sans Serif"/>
              </a:rPr>
              <a:t>business success</a:t>
            </a:r>
          </a:p>
          <a:p>
            <a:pPr marR="395605" indent="-245745">
              <a:spcBef>
                <a:spcPts val="67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Even with word-of-mouth, you need consistent lead generation</a:t>
            </a:r>
          </a:p>
          <a:p>
            <a:pPr marR="5080" indent="-245745">
              <a:spcBef>
                <a:spcPts val="600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This session: simple, sustainable ways to grow your visibility AND client base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5143499" cy="6429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35646" y="5905027"/>
            <a:ext cx="11938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0" dirty="0">
                <a:latin typeface="Microsoft Sans Serif"/>
                <a:cs typeface="Microsoft Sans Serif"/>
              </a:rPr>
              <a:t>2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The</a:t>
            </a:r>
            <a:r>
              <a:rPr spc="-495" dirty="0"/>
              <a:t> </a:t>
            </a:r>
            <a:r>
              <a:rPr spc="160" dirty="0"/>
              <a:t>Win</a:t>
            </a:r>
            <a:r>
              <a:rPr sz="5400" spc="160" dirty="0"/>
              <a:t>-</a:t>
            </a:r>
            <a:r>
              <a:rPr spc="160" dirty="0"/>
              <a:t>Win</a:t>
            </a:r>
            <a:r>
              <a:rPr sz="5400" spc="160" dirty="0"/>
              <a:t>-</a:t>
            </a:r>
            <a:r>
              <a:rPr spc="-25" dirty="0"/>
              <a:t>Win</a:t>
            </a:r>
            <a:endParaRPr sz="5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71524" y="1647820"/>
          <a:ext cx="8724900" cy="2379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9915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25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Party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25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Benefit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50" spc="-10" dirty="0">
                          <a:latin typeface="Microsoft Sans Serif"/>
                          <a:cs typeface="Microsoft Sans Serif"/>
                        </a:rPr>
                        <a:t>Client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50" spc="-90" dirty="0">
                          <a:latin typeface="Microsoft Sans Serif"/>
                          <a:cs typeface="Microsoft Sans Serif"/>
                        </a:rPr>
                        <a:t>Leaves</a:t>
                      </a:r>
                      <a:r>
                        <a:rPr sz="225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dirty="0"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sz="225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55" dirty="0">
                          <a:latin typeface="Microsoft Sans Serif"/>
                          <a:cs typeface="Microsoft Sans Serif"/>
                        </a:rPr>
                        <a:t>answers</a:t>
                      </a:r>
                      <a:r>
                        <a:rPr sz="2200" spc="-5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22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25" dirty="0">
                          <a:latin typeface="Microsoft Sans Serif"/>
                          <a:cs typeface="Microsoft Sans Serif"/>
                        </a:rPr>
                        <a:t>confidence</a:t>
                      </a:r>
                      <a:r>
                        <a:rPr sz="2200" spc="-2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22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55" dirty="0">
                          <a:latin typeface="Microsoft Sans Serif"/>
                          <a:cs typeface="Microsoft Sans Serif"/>
                        </a:rPr>
                        <a:t>and</a:t>
                      </a:r>
                      <a:r>
                        <a:rPr sz="22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25" dirty="0">
                          <a:latin typeface="Microsoft Sans Serif"/>
                          <a:cs typeface="Microsoft Sans Serif"/>
                        </a:rPr>
                        <a:t>action</a:t>
                      </a:r>
                      <a:r>
                        <a:rPr sz="22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10" dirty="0">
                          <a:latin typeface="Microsoft Sans Serif"/>
                          <a:cs typeface="Microsoft Sans Serif"/>
                        </a:rPr>
                        <a:t>steps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915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250" spc="-10" dirty="0">
                          <a:latin typeface="Microsoft Sans Serif"/>
                          <a:cs typeface="Microsoft Sans Serif"/>
                        </a:rPr>
                        <a:t>Attorney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2250" spc="-60" dirty="0">
                          <a:latin typeface="Microsoft Sans Serif"/>
                          <a:cs typeface="Microsoft Sans Serif"/>
                        </a:rPr>
                        <a:t>New</a:t>
                      </a:r>
                      <a:r>
                        <a:rPr sz="22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dirty="0">
                          <a:latin typeface="Microsoft Sans Serif"/>
                          <a:cs typeface="Microsoft Sans Serif"/>
                        </a:rPr>
                        <a:t>high</a:t>
                      </a:r>
                      <a:r>
                        <a:rPr sz="220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2250" spc="-20" dirty="0">
                          <a:latin typeface="Microsoft Sans Serif"/>
                          <a:cs typeface="Microsoft Sans Serif"/>
                        </a:rPr>
                        <a:t>quality</a:t>
                      </a:r>
                      <a:r>
                        <a:rPr sz="2250" spc="-9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60" dirty="0">
                          <a:latin typeface="Microsoft Sans Serif"/>
                          <a:cs typeface="Microsoft Sans Serif"/>
                        </a:rPr>
                        <a:t>leads</a:t>
                      </a:r>
                      <a:r>
                        <a:rPr sz="22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85" dirty="0"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2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35" dirty="0">
                          <a:latin typeface="Microsoft Sans Serif"/>
                          <a:cs typeface="Microsoft Sans Serif"/>
                        </a:rPr>
                        <a:t>higher</a:t>
                      </a:r>
                      <a:r>
                        <a:rPr sz="22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45" dirty="0">
                          <a:latin typeface="Microsoft Sans Serif"/>
                          <a:cs typeface="Microsoft Sans Serif"/>
                        </a:rPr>
                        <a:t>conversion</a:t>
                      </a:r>
                      <a:r>
                        <a:rPr sz="22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20" dirty="0">
                          <a:latin typeface="Microsoft Sans Serif"/>
                          <a:cs typeface="Microsoft Sans Serif"/>
                        </a:rPr>
                        <a:t>rate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9525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9440"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50" spc="-25" dirty="0">
                          <a:latin typeface="Microsoft Sans Serif"/>
                          <a:cs typeface="Microsoft Sans Serif"/>
                        </a:rPr>
                        <a:t>FA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447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sz="2250" spc="-80" dirty="0">
                          <a:latin typeface="Microsoft Sans Serif"/>
                          <a:cs typeface="Microsoft Sans Serif"/>
                        </a:rPr>
                        <a:t>Grows</a:t>
                      </a:r>
                      <a:r>
                        <a:rPr sz="225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10" dirty="0">
                          <a:latin typeface="Microsoft Sans Serif"/>
                          <a:cs typeface="Microsoft Sans Serif"/>
                        </a:rPr>
                        <a:t>client</a:t>
                      </a:r>
                      <a:r>
                        <a:rPr sz="2250" spc="-1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65" dirty="0">
                          <a:latin typeface="Microsoft Sans Serif"/>
                          <a:cs typeface="Microsoft Sans Serif"/>
                        </a:rPr>
                        <a:t>base</a:t>
                      </a:r>
                      <a:r>
                        <a:rPr sz="22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00" spc="-185" dirty="0">
                          <a:latin typeface="Microsoft Sans Serif"/>
                          <a:cs typeface="Microsoft Sans Serif"/>
                        </a:rPr>
                        <a:t>&amp;</a:t>
                      </a:r>
                      <a:r>
                        <a:rPr sz="22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25" dirty="0">
                          <a:latin typeface="Microsoft Sans Serif"/>
                          <a:cs typeface="Microsoft Sans Serif"/>
                        </a:rPr>
                        <a:t>solidifies</a:t>
                      </a:r>
                      <a:r>
                        <a:rPr sz="225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30" dirty="0">
                          <a:latin typeface="Microsoft Sans Serif"/>
                          <a:cs typeface="Microsoft Sans Serif"/>
                        </a:rPr>
                        <a:t>financial</a:t>
                      </a:r>
                      <a:r>
                        <a:rPr sz="225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2250" spc="-10" dirty="0">
                          <a:latin typeface="Microsoft Sans Serif"/>
                          <a:cs typeface="Microsoft Sans Serif"/>
                        </a:rPr>
                        <a:t>relationship</a:t>
                      </a:r>
                      <a:endParaRPr sz="22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047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0" dirty="0"/>
              <a:t>We</a:t>
            </a:r>
            <a:r>
              <a:rPr spc="-509" dirty="0"/>
              <a:t> </a:t>
            </a:r>
            <a:r>
              <a:rPr spc="-10" dirty="0"/>
              <a:t>can</a:t>
            </a:r>
            <a:r>
              <a:rPr spc="-505" dirty="0"/>
              <a:t> </a:t>
            </a:r>
            <a:r>
              <a:rPr spc="-110" dirty="0"/>
              <a:t>Help</a:t>
            </a:r>
            <a:r>
              <a:rPr spc="-509" dirty="0"/>
              <a:t> </a:t>
            </a:r>
            <a:r>
              <a:rPr spc="200" dirty="0"/>
              <a:t>with</a:t>
            </a:r>
            <a:r>
              <a:rPr spc="-505" dirty="0"/>
              <a:t> </a:t>
            </a:r>
            <a:r>
              <a:rPr spc="-10" dirty="0"/>
              <a:t>This</a:t>
            </a:r>
            <a:r>
              <a:rPr sz="5400" spc="-10" dirty="0"/>
              <a:t>?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755104" y="1634473"/>
            <a:ext cx="8750935" cy="45301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-55" dirty="0">
                <a:latin typeface="Microsoft Sans Serif"/>
                <a:cs typeface="Microsoft Sans Serif"/>
              </a:rPr>
              <a:t>We</a:t>
            </a:r>
            <a:r>
              <a:rPr sz="2300" spc="-55" dirty="0">
                <a:latin typeface="Microsoft Sans Serif"/>
                <a:cs typeface="Microsoft Sans Serif"/>
              </a:rPr>
              <a:t>ʼ</a:t>
            </a:r>
            <a:r>
              <a:rPr sz="2250" spc="-55" dirty="0">
                <a:latin typeface="Microsoft Sans Serif"/>
                <a:cs typeface="Microsoft Sans Serif"/>
              </a:rPr>
              <a:t>re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already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doing</a:t>
            </a:r>
            <a:r>
              <a:rPr sz="2250" spc="-110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this</a:t>
            </a:r>
            <a:r>
              <a:rPr sz="2300" spc="-20" dirty="0">
                <a:latin typeface="Microsoft Sans Serif"/>
                <a:cs typeface="Microsoft Sans Serif"/>
              </a:rPr>
              <a:t>.</a:t>
            </a:r>
            <a:endParaRPr sz="23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buClr>
                <a:srgbClr val="333333"/>
              </a:buClr>
              <a:buSzPct val="91666"/>
              <a:buFont typeface="Microsoft Sans Serif"/>
              <a:buChar char="•"/>
              <a:tabLst>
                <a:tab pos="396240" algn="l"/>
              </a:tabLst>
            </a:pPr>
            <a:r>
              <a:rPr sz="2400" spc="95" dirty="0">
                <a:latin typeface="Segoe UI Symbol"/>
                <a:cs typeface="Segoe UI Symbol"/>
              </a:rPr>
              <a:t>✅</a:t>
            </a:r>
            <a:r>
              <a:rPr sz="2400" spc="-170" dirty="0">
                <a:latin typeface="Segoe UI Symbol"/>
                <a:cs typeface="Segoe UI Symbol"/>
              </a:rPr>
              <a:t> </a:t>
            </a:r>
            <a:r>
              <a:rPr sz="2250" spc="-175" dirty="0">
                <a:latin typeface="Microsoft Sans Serif"/>
                <a:cs typeface="Microsoft Sans Serif"/>
              </a:rPr>
              <a:t>We</a:t>
            </a:r>
            <a:r>
              <a:rPr sz="2250" spc="-35" dirty="0">
                <a:latin typeface="Microsoft Sans Serif"/>
                <a:cs typeface="Microsoft Sans Serif"/>
              </a:rPr>
              <a:t> </a:t>
            </a:r>
            <a:r>
              <a:rPr sz="2250" spc="-20" dirty="0">
                <a:latin typeface="Microsoft Sans Serif"/>
                <a:cs typeface="Microsoft Sans Serif"/>
              </a:rPr>
              <a:t>know</a:t>
            </a:r>
            <a:r>
              <a:rPr sz="2250" spc="-9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the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compliance</a:t>
            </a:r>
            <a:endParaRPr sz="2250" dirty="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spcBef>
                <a:spcPts val="345"/>
              </a:spcBef>
              <a:buClr>
                <a:srgbClr val="333333"/>
              </a:buClr>
              <a:buSzPct val="91666"/>
              <a:buFont typeface="Microsoft Sans Serif"/>
              <a:buChar char="•"/>
              <a:tabLst>
                <a:tab pos="396240" algn="l"/>
              </a:tabLst>
            </a:pPr>
            <a:r>
              <a:rPr sz="2400" spc="95" dirty="0">
                <a:latin typeface="Segoe UI Symbol"/>
                <a:cs typeface="Segoe UI Symbol"/>
              </a:rPr>
              <a:t>✅</a:t>
            </a:r>
            <a:r>
              <a:rPr sz="2400" spc="-155" dirty="0">
                <a:latin typeface="Segoe UI Symbol"/>
                <a:cs typeface="Segoe UI Symbol"/>
              </a:rPr>
              <a:t> </a:t>
            </a:r>
            <a:r>
              <a:rPr sz="2250" spc="-175" dirty="0">
                <a:latin typeface="Microsoft Sans Serif"/>
                <a:cs typeface="Microsoft Sans Serif"/>
              </a:rPr>
              <a:t>We</a:t>
            </a:r>
            <a:r>
              <a:rPr sz="2250" spc="-30" dirty="0">
                <a:latin typeface="Microsoft Sans Serif"/>
                <a:cs typeface="Microsoft Sans Serif"/>
              </a:rPr>
              <a:t> </a:t>
            </a:r>
            <a:r>
              <a:rPr sz="2250" spc="-80" dirty="0">
                <a:latin typeface="Microsoft Sans Serif"/>
                <a:cs typeface="Microsoft Sans Serif"/>
              </a:rPr>
              <a:t>have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the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infrastructure</a:t>
            </a:r>
            <a:endParaRPr sz="2250" dirty="0">
              <a:latin typeface="Microsoft Sans Serif"/>
              <a:cs typeface="Microsoft Sans Serif"/>
            </a:endParaRPr>
          </a:p>
          <a:p>
            <a:pPr marL="396240" indent="-383540">
              <a:lnSpc>
                <a:spcPct val="100000"/>
              </a:lnSpc>
              <a:spcBef>
                <a:spcPts val="345"/>
              </a:spcBef>
              <a:buClr>
                <a:srgbClr val="333333"/>
              </a:buClr>
              <a:buSzPct val="91666"/>
              <a:buFont typeface="Microsoft Sans Serif"/>
              <a:buChar char="•"/>
              <a:tabLst>
                <a:tab pos="396240" algn="l"/>
              </a:tabLst>
            </a:pPr>
            <a:r>
              <a:rPr sz="2400" spc="95" dirty="0">
                <a:latin typeface="Segoe UI Symbol"/>
                <a:cs typeface="Segoe UI Symbol"/>
              </a:rPr>
              <a:t>✅</a:t>
            </a:r>
            <a:r>
              <a:rPr sz="2400" spc="-155" dirty="0">
                <a:latin typeface="Segoe UI Symbol"/>
                <a:cs typeface="Segoe UI Symbol"/>
              </a:rPr>
              <a:t> </a:t>
            </a:r>
            <a:r>
              <a:rPr sz="2250" spc="-175" dirty="0">
                <a:latin typeface="Microsoft Sans Serif"/>
                <a:cs typeface="Microsoft Sans Serif"/>
              </a:rPr>
              <a:t>We</a:t>
            </a:r>
            <a:r>
              <a:rPr sz="2250" spc="-30" dirty="0">
                <a:latin typeface="Microsoft Sans Serif"/>
                <a:cs typeface="Microsoft Sans Serif"/>
              </a:rPr>
              <a:t> </a:t>
            </a:r>
            <a:r>
              <a:rPr sz="2250" spc="-80" dirty="0">
                <a:latin typeface="Microsoft Sans Serif"/>
                <a:cs typeface="Microsoft Sans Serif"/>
              </a:rPr>
              <a:t>have</a:t>
            </a:r>
            <a:r>
              <a:rPr sz="2250" spc="-6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the</a:t>
            </a:r>
            <a:r>
              <a:rPr sz="2250" spc="-55" dirty="0">
                <a:latin typeface="Microsoft Sans Serif"/>
                <a:cs typeface="Microsoft Sans Serif"/>
              </a:rPr>
              <a:t> </a:t>
            </a:r>
            <a:r>
              <a:rPr sz="2250" spc="-125" dirty="0">
                <a:latin typeface="Microsoft Sans Serif"/>
                <a:cs typeface="Microsoft Sans Serif"/>
              </a:rPr>
              <a:t>IMO</a:t>
            </a:r>
            <a:r>
              <a:rPr sz="2250" spc="-3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support</a:t>
            </a:r>
            <a:endParaRPr sz="2250" dirty="0">
              <a:latin typeface="Microsoft Sans Serif"/>
              <a:cs typeface="Microsoft Sans Serif"/>
            </a:endParaRPr>
          </a:p>
          <a:p>
            <a:pPr marL="396240" marR="5080" indent="-384175">
              <a:lnSpc>
                <a:spcPct val="82400"/>
              </a:lnSpc>
              <a:spcBef>
                <a:spcPts val="850"/>
              </a:spcBef>
              <a:buClr>
                <a:srgbClr val="333333"/>
              </a:buClr>
              <a:buSzPct val="91666"/>
              <a:buFont typeface="Microsoft Sans Serif"/>
              <a:buChar char="•"/>
              <a:tabLst>
                <a:tab pos="396240" algn="l"/>
              </a:tabLst>
            </a:pPr>
            <a:r>
              <a:rPr sz="2400" spc="95" dirty="0">
                <a:latin typeface="Segoe UI Symbol"/>
                <a:cs typeface="Segoe UI Symbol"/>
              </a:rPr>
              <a:t>✅</a:t>
            </a:r>
            <a:r>
              <a:rPr sz="2400" spc="-170" dirty="0">
                <a:latin typeface="Segoe UI Symbol"/>
                <a:cs typeface="Segoe UI Symbol"/>
              </a:rPr>
              <a:t> </a:t>
            </a:r>
            <a:r>
              <a:rPr sz="2250" spc="-175" dirty="0">
                <a:latin typeface="Microsoft Sans Serif"/>
                <a:cs typeface="Microsoft Sans Serif"/>
              </a:rPr>
              <a:t>We</a:t>
            </a:r>
            <a:r>
              <a:rPr sz="2250" spc="-30" dirty="0">
                <a:latin typeface="Microsoft Sans Serif"/>
                <a:cs typeface="Microsoft Sans Serif"/>
              </a:rPr>
              <a:t> </a:t>
            </a:r>
            <a:r>
              <a:rPr sz="2250" spc="-155" dirty="0">
                <a:latin typeface="Microsoft Sans Serif"/>
                <a:cs typeface="Microsoft Sans Serif"/>
              </a:rPr>
              <a:t>WANT</a:t>
            </a:r>
            <a:r>
              <a:rPr sz="2250" spc="-4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to</a:t>
            </a:r>
            <a:r>
              <a:rPr sz="2250" spc="-95" dirty="0">
                <a:latin typeface="Microsoft Sans Serif"/>
                <a:cs typeface="Microsoft Sans Serif"/>
              </a:rPr>
              <a:t> </a:t>
            </a:r>
            <a:r>
              <a:rPr sz="2250" spc="-40" dirty="0">
                <a:latin typeface="Microsoft Sans Serif"/>
                <a:cs typeface="Microsoft Sans Serif"/>
              </a:rPr>
              <a:t>help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spc="-35" dirty="0">
                <a:latin typeface="Microsoft Sans Serif"/>
                <a:cs typeface="Microsoft Sans Serif"/>
              </a:rPr>
              <a:t>attorneys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40" dirty="0">
                <a:latin typeface="Microsoft Sans Serif"/>
                <a:cs typeface="Microsoft Sans Serif"/>
              </a:rPr>
              <a:t>like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spc="-30" dirty="0">
                <a:latin typeface="Microsoft Sans Serif"/>
                <a:cs typeface="Microsoft Sans Serif"/>
              </a:rPr>
              <a:t>you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grow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00" spc="705" dirty="0">
                <a:latin typeface="Microsoft Sans Serif"/>
                <a:cs typeface="Microsoft Sans Serif"/>
              </a:rPr>
              <a:t>—</a:t>
            </a:r>
            <a:r>
              <a:rPr sz="2200" spc="-55" dirty="0">
                <a:latin typeface="Microsoft Sans Serif"/>
                <a:cs typeface="Microsoft Sans Serif"/>
              </a:rPr>
              <a:t> </a:t>
            </a:r>
            <a:r>
              <a:rPr sz="2250" spc="-55" dirty="0">
                <a:latin typeface="Microsoft Sans Serif"/>
                <a:cs typeface="Microsoft Sans Serif"/>
              </a:rPr>
              <a:t>because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it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grows</a:t>
            </a:r>
            <a:r>
              <a:rPr sz="2250" spc="-65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our </a:t>
            </a:r>
            <a:r>
              <a:rPr sz="2250" spc="-20" dirty="0">
                <a:latin typeface="Microsoft Sans Serif"/>
                <a:cs typeface="Microsoft Sans Serif"/>
              </a:rPr>
              <a:t>practice</a:t>
            </a:r>
            <a:r>
              <a:rPr sz="2250" spc="-80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too</a:t>
            </a:r>
            <a:endParaRPr sz="22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r>
              <a:rPr sz="2300" spc="-790" dirty="0">
                <a:latin typeface="Microsoft Sans Serif"/>
                <a:cs typeface="Microsoft Sans Serif"/>
              </a:rPr>
              <a:t>“</a:t>
            </a:r>
            <a:r>
              <a:rPr sz="9075" b="1" spc="-3082" baseline="1836" dirty="0">
                <a:latin typeface="Arial"/>
                <a:cs typeface="Arial"/>
              </a:rPr>
              <a:t>“</a:t>
            </a:r>
            <a:r>
              <a:rPr lang="en-US" sz="2250" spc="-35" dirty="0">
                <a:latin typeface="Microsoft Sans Serif"/>
                <a:cs typeface="Microsoft Sans Serif"/>
              </a:rPr>
              <a:t>We can </a:t>
            </a:r>
            <a:r>
              <a:rPr sz="2250" spc="60" dirty="0">
                <a:latin typeface="Microsoft Sans Serif"/>
                <a:cs typeface="Microsoft Sans Serif"/>
              </a:rPr>
              <a:t>co</a:t>
            </a:r>
            <a:r>
              <a:rPr sz="2300" spc="60" dirty="0">
                <a:latin typeface="Microsoft Sans Serif"/>
                <a:cs typeface="Microsoft Sans Serif"/>
              </a:rPr>
              <a:t>-</a:t>
            </a:r>
            <a:r>
              <a:rPr sz="2250" dirty="0">
                <a:latin typeface="Microsoft Sans Serif"/>
                <a:cs typeface="Microsoft Sans Serif"/>
              </a:rPr>
              <a:t>host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your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next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50" dirty="0">
                <a:latin typeface="Microsoft Sans Serif"/>
                <a:cs typeface="Microsoft Sans Serif"/>
              </a:rPr>
              <a:t>seminar</a:t>
            </a:r>
            <a:r>
              <a:rPr sz="2300" spc="-50" dirty="0">
                <a:latin typeface="Microsoft Sans Serif"/>
                <a:cs typeface="Microsoft Sans Serif"/>
              </a:rPr>
              <a:t>.</a:t>
            </a:r>
            <a:r>
              <a:rPr sz="2300" spc="-125" dirty="0">
                <a:latin typeface="Microsoft Sans Serif"/>
                <a:cs typeface="Microsoft Sans Serif"/>
              </a:rPr>
              <a:t> </a:t>
            </a:r>
            <a:r>
              <a:rPr sz="2250" spc="-45" dirty="0">
                <a:latin typeface="Microsoft Sans Serif"/>
                <a:cs typeface="Microsoft Sans Serif"/>
              </a:rPr>
              <a:t>We</a:t>
            </a:r>
            <a:r>
              <a:rPr sz="2300" spc="-45" dirty="0">
                <a:latin typeface="Microsoft Sans Serif"/>
                <a:cs typeface="Microsoft Sans Serif"/>
              </a:rPr>
              <a:t>ʼ</a:t>
            </a:r>
            <a:r>
              <a:rPr sz="2250" spc="-45" dirty="0">
                <a:latin typeface="Microsoft Sans Serif"/>
                <a:cs typeface="Microsoft Sans Serif"/>
              </a:rPr>
              <a:t>ll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spc="-10" dirty="0">
                <a:latin typeface="Microsoft Sans Serif"/>
                <a:cs typeface="Microsoft Sans Serif"/>
              </a:rPr>
              <a:t>help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you</a:t>
            </a:r>
            <a:r>
              <a:rPr sz="2250" spc="-70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fund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it</a:t>
            </a:r>
            <a:r>
              <a:rPr sz="2300" dirty="0">
                <a:latin typeface="Microsoft Sans Serif"/>
                <a:cs typeface="Microsoft Sans Serif"/>
              </a:rPr>
              <a:t>,</a:t>
            </a:r>
            <a:r>
              <a:rPr sz="2300" spc="-125" dirty="0">
                <a:latin typeface="Microsoft Sans Serif"/>
                <a:cs typeface="Microsoft Sans Serif"/>
              </a:rPr>
              <a:t> </a:t>
            </a:r>
            <a:r>
              <a:rPr sz="2250" spc="55" dirty="0">
                <a:latin typeface="Microsoft Sans Serif"/>
                <a:cs typeface="Microsoft Sans Serif"/>
              </a:rPr>
              <a:t>fill</a:t>
            </a:r>
            <a:r>
              <a:rPr sz="2250" spc="-75" dirty="0">
                <a:latin typeface="Microsoft Sans Serif"/>
                <a:cs typeface="Microsoft Sans Serif"/>
              </a:rPr>
              <a:t> </a:t>
            </a:r>
            <a:r>
              <a:rPr sz="2250" dirty="0">
                <a:latin typeface="Microsoft Sans Serif"/>
                <a:cs typeface="Microsoft Sans Serif"/>
              </a:rPr>
              <a:t>it</a:t>
            </a:r>
            <a:r>
              <a:rPr sz="2300" dirty="0">
                <a:latin typeface="Microsoft Sans Serif"/>
                <a:cs typeface="Microsoft Sans Serif"/>
              </a:rPr>
              <a:t>,</a:t>
            </a:r>
            <a:r>
              <a:rPr sz="2300" spc="-125" dirty="0">
                <a:latin typeface="Microsoft Sans Serif"/>
                <a:cs typeface="Microsoft Sans Serif"/>
              </a:rPr>
              <a:t> </a:t>
            </a:r>
            <a:r>
              <a:rPr sz="2250" spc="-25" dirty="0">
                <a:latin typeface="Microsoft Sans Serif"/>
                <a:cs typeface="Microsoft Sans Serif"/>
              </a:rPr>
              <a:t>and</a:t>
            </a:r>
            <a:r>
              <a:rPr lang="en-US" sz="2250" spc="-25" dirty="0">
                <a:latin typeface="Microsoft Sans Serif"/>
                <a:cs typeface="Microsoft Sans Serif"/>
              </a:rPr>
              <a:t> </a:t>
            </a:r>
            <a:r>
              <a:rPr lang="en-US" sz="2250" spc="-10" dirty="0">
                <a:latin typeface="Microsoft Sans Serif"/>
                <a:cs typeface="Microsoft Sans Serif"/>
              </a:rPr>
              <a:t>close</a:t>
            </a:r>
            <a:r>
              <a:rPr lang="en-US" sz="2250" spc="-110" dirty="0">
                <a:latin typeface="Microsoft Sans Serif"/>
                <a:cs typeface="Microsoft Sans Serif"/>
              </a:rPr>
              <a:t> </a:t>
            </a:r>
            <a:r>
              <a:rPr lang="en-US" sz="2250" spc="-20" dirty="0">
                <a:latin typeface="Microsoft Sans Serif"/>
                <a:cs typeface="Microsoft Sans Serif"/>
              </a:rPr>
              <a:t>it</a:t>
            </a:r>
            <a:r>
              <a:rPr lang="en-US" sz="2300" spc="-20" dirty="0">
                <a:latin typeface="Microsoft Sans Serif"/>
                <a:cs typeface="Microsoft Sans Serif"/>
              </a:rPr>
              <a:t>.”</a:t>
            </a:r>
            <a:endParaRPr lang="en-US" sz="23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9"/>
            <a:ext cx="10286999" cy="6438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557487"/>
            <a:ext cx="7008495" cy="3050540"/>
          </a:xfrm>
          <a:prstGeom prst="rect">
            <a:avLst/>
          </a:prstGeom>
        </p:spPr>
        <p:txBody>
          <a:bodyPr vert="horz" wrap="square" lIns="0" tIns="340360" rIns="0" bIns="0" rtlCol="0">
            <a:spAutoFit/>
          </a:bodyPr>
          <a:lstStyle/>
          <a:p>
            <a:pPr marL="12700" marR="5080">
              <a:lnSpc>
                <a:spcPts val="10570"/>
              </a:lnSpc>
              <a:spcBef>
                <a:spcPts val="2680"/>
              </a:spcBef>
            </a:pPr>
            <a:r>
              <a:rPr sz="11000" spc="-405" dirty="0">
                <a:solidFill>
                  <a:srgbClr val="FFFFFF"/>
                </a:solidFill>
              </a:rPr>
              <a:t>Recap</a:t>
            </a:r>
            <a:r>
              <a:rPr sz="11000" spc="-990" dirty="0">
                <a:solidFill>
                  <a:srgbClr val="FFFFFF"/>
                </a:solidFill>
              </a:rPr>
              <a:t> </a:t>
            </a:r>
            <a:r>
              <a:rPr sz="10550" spc="-785" dirty="0">
                <a:solidFill>
                  <a:srgbClr val="FFFFFF"/>
                </a:solidFill>
                <a:latin typeface="Lucida Sans"/>
                <a:cs typeface="Lucida Sans"/>
              </a:rPr>
              <a:t>&amp; </a:t>
            </a:r>
            <a:r>
              <a:rPr sz="11000" spc="200" dirty="0">
                <a:solidFill>
                  <a:srgbClr val="FFFFFF"/>
                </a:solidFill>
              </a:rPr>
              <a:t>Action</a:t>
            </a:r>
            <a:r>
              <a:rPr sz="11000" spc="-985" dirty="0">
                <a:solidFill>
                  <a:srgbClr val="FFFFFF"/>
                </a:solidFill>
              </a:rPr>
              <a:t> </a:t>
            </a:r>
            <a:r>
              <a:rPr sz="11000" spc="-295" dirty="0">
                <a:solidFill>
                  <a:srgbClr val="FFFFFF"/>
                </a:solidFill>
              </a:rPr>
              <a:t>Plan</a:t>
            </a:r>
            <a:endParaRPr sz="11000">
              <a:latin typeface="Lucida Sans"/>
              <a:cs typeface="Lucida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755104" y="3686800"/>
            <a:ext cx="8441690" cy="189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20"/>
              </a:lnSpc>
              <a:spcBef>
                <a:spcPts val="95"/>
              </a:spcBef>
            </a:pPr>
            <a:r>
              <a:rPr sz="3000" spc="120" dirty="0">
                <a:solidFill>
                  <a:srgbClr val="FFFFFF"/>
                </a:solidFill>
                <a:latin typeface="Segoe UI Symbol"/>
                <a:cs typeface="Segoe UI Symbol"/>
              </a:rPr>
              <a:t>✅</a:t>
            </a:r>
            <a:r>
              <a:rPr sz="3000" spc="-10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305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Fix</a:t>
            </a:r>
            <a:r>
              <a:rPr sz="3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your</a:t>
            </a:r>
            <a:r>
              <a:rPr sz="3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website</a:t>
            </a:r>
            <a:r>
              <a:rPr sz="3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75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280" dirty="0">
                <a:solidFill>
                  <a:srgbClr val="FFFFFF"/>
                </a:solidFill>
                <a:latin typeface="Microsoft Sans Serif"/>
                <a:cs typeface="Microsoft Sans Serif"/>
              </a:rPr>
              <a:t>make</a:t>
            </a:r>
            <a:r>
              <a:rPr sz="3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it</a:t>
            </a:r>
            <a:r>
              <a:rPr sz="305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convert</a:t>
            </a:r>
            <a:endParaRPr sz="3050" dirty="0">
              <a:latin typeface="Microsoft Sans Serif"/>
              <a:cs typeface="Microsoft Sans Serif"/>
            </a:endParaRPr>
          </a:p>
          <a:p>
            <a:pPr marL="12700">
              <a:lnSpc>
                <a:spcPts val="2775"/>
              </a:lnSpc>
            </a:pPr>
            <a:r>
              <a:rPr sz="3000" spc="120" dirty="0">
                <a:solidFill>
                  <a:srgbClr val="FFFFFF"/>
                </a:solidFill>
                <a:latin typeface="Segoe UI Symbol"/>
                <a:cs typeface="Segoe UI Symbol"/>
              </a:rPr>
              <a:t>✅</a:t>
            </a:r>
            <a:r>
              <a:rPr sz="3000" spc="-9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305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Start</a:t>
            </a:r>
            <a:r>
              <a:rPr sz="3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60" dirty="0">
                <a:solidFill>
                  <a:srgbClr val="FFFFFF"/>
                </a:solidFill>
                <a:latin typeface="Microsoft Sans Serif"/>
                <a:cs typeface="Microsoft Sans Serif"/>
              </a:rPr>
              <a:t>posting</a:t>
            </a:r>
            <a:r>
              <a:rPr sz="3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7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3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don</a:t>
            </a:r>
            <a:r>
              <a:rPr sz="27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ʼ</a:t>
            </a:r>
            <a:r>
              <a:rPr sz="3050" spc="-120" dirty="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3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stop</a:t>
            </a:r>
            <a:endParaRPr sz="3050" dirty="0">
              <a:latin typeface="Microsoft Sans Serif"/>
              <a:cs typeface="Microsoft Sans Serif"/>
            </a:endParaRPr>
          </a:p>
          <a:p>
            <a:pPr marL="12700">
              <a:lnSpc>
                <a:spcPts val="2775"/>
              </a:lnSpc>
            </a:pPr>
            <a:r>
              <a:rPr sz="3000" spc="120" dirty="0">
                <a:solidFill>
                  <a:srgbClr val="FFFFFF"/>
                </a:solidFill>
                <a:latin typeface="Segoe UI Symbol"/>
                <a:cs typeface="Segoe UI Symbol"/>
              </a:rPr>
              <a:t>✅</a:t>
            </a:r>
            <a:r>
              <a:rPr sz="3000" spc="-80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3050" spc="-200" dirty="0">
                <a:solidFill>
                  <a:srgbClr val="FFFFFF"/>
                </a:solidFill>
                <a:latin typeface="Microsoft Sans Serif"/>
                <a:cs typeface="Microsoft Sans Serif"/>
              </a:rPr>
              <a:t>Host</a:t>
            </a:r>
            <a:r>
              <a:rPr sz="3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85" dirty="0">
                <a:solidFill>
                  <a:srgbClr val="FFFFFF"/>
                </a:solidFill>
                <a:latin typeface="Microsoft Sans Serif"/>
                <a:cs typeface="Microsoft Sans Serif"/>
              </a:rPr>
              <a:t>educational</a:t>
            </a:r>
            <a:r>
              <a:rPr sz="3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204" dirty="0">
                <a:solidFill>
                  <a:srgbClr val="FFFFFF"/>
                </a:solidFill>
                <a:latin typeface="Microsoft Sans Serif"/>
                <a:cs typeface="Microsoft Sans Serif"/>
              </a:rPr>
              <a:t>events</a:t>
            </a:r>
            <a:r>
              <a:rPr sz="3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75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they</a:t>
            </a:r>
            <a:r>
              <a:rPr sz="3050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work</a:t>
            </a:r>
            <a:endParaRPr sz="305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75800"/>
              </a:lnSpc>
              <a:spcBef>
                <a:spcPts val="440"/>
              </a:spcBef>
            </a:pPr>
            <a:r>
              <a:rPr sz="3000" spc="120" dirty="0">
                <a:solidFill>
                  <a:srgbClr val="FFFFFF"/>
                </a:solidFill>
                <a:latin typeface="Segoe UI Symbol"/>
                <a:cs typeface="Segoe UI Symbol"/>
              </a:rPr>
              <a:t>✅</a:t>
            </a:r>
            <a:r>
              <a:rPr sz="3000" spc="-95" dirty="0">
                <a:solidFill>
                  <a:srgbClr val="FFFFFF"/>
                </a:solidFill>
                <a:latin typeface="Segoe UI Symbol"/>
                <a:cs typeface="Segoe UI Symbol"/>
              </a:rPr>
              <a:t> </a:t>
            </a:r>
            <a:r>
              <a:rPr sz="305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Stop</a:t>
            </a:r>
            <a:r>
              <a:rPr sz="3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95" dirty="0">
                <a:solidFill>
                  <a:srgbClr val="FFFFFF"/>
                </a:solidFill>
                <a:latin typeface="Microsoft Sans Serif"/>
                <a:cs typeface="Microsoft Sans Serif"/>
              </a:rPr>
              <a:t>marketing</a:t>
            </a:r>
            <a:r>
              <a:rPr sz="3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215" dirty="0">
                <a:solidFill>
                  <a:srgbClr val="FFFFFF"/>
                </a:solidFill>
                <a:latin typeface="Microsoft Sans Serif"/>
                <a:cs typeface="Microsoft Sans Serif"/>
              </a:rPr>
              <a:t>alone</a:t>
            </a:r>
            <a:r>
              <a:rPr sz="3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900" dirty="0">
                <a:solidFill>
                  <a:srgbClr val="FFFFFF"/>
                </a:solidFill>
                <a:latin typeface="Microsoft Sans Serif"/>
                <a:cs typeface="Microsoft Sans Serif"/>
              </a:rPr>
              <a:t>—</a:t>
            </a:r>
            <a:r>
              <a:rPr sz="27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30" dirty="0">
                <a:solidFill>
                  <a:srgbClr val="FFFFFF"/>
                </a:solidFill>
                <a:latin typeface="Microsoft Sans Serif"/>
                <a:cs typeface="Microsoft Sans Serif"/>
              </a:rPr>
              <a:t>let</a:t>
            </a:r>
            <a:r>
              <a:rPr sz="305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70" dirty="0">
                <a:solidFill>
                  <a:srgbClr val="FFFFFF"/>
                </a:solidFill>
                <a:latin typeface="Microsoft Sans Serif"/>
                <a:cs typeface="Microsoft Sans Serif"/>
              </a:rPr>
              <a:t>others</a:t>
            </a:r>
            <a:r>
              <a:rPr sz="3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(</a:t>
            </a:r>
            <a:r>
              <a:rPr sz="3050" spc="-140" dirty="0">
                <a:solidFill>
                  <a:srgbClr val="FFFFFF"/>
                </a:solidFill>
                <a:latin typeface="Microsoft Sans Serif"/>
                <a:cs typeface="Microsoft Sans Serif"/>
              </a:rPr>
              <a:t>like</a:t>
            </a:r>
            <a:r>
              <a:rPr sz="3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us</a:t>
            </a:r>
            <a:r>
              <a:rPr sz="2750" spc="-150" dirty="0">
                <a:solidFill>
                  <a:srgbClr val="FFFFFF"/>
                </a:solidFill>
                <a:latin typeface="Microsoft Sans Serif"/>
                <a:cs typeface="Microsoft Sans Serif"/>
              </a:rPr>
              <a:t>)</a:t>
            </a:r>
            <a:r>
              <a:rPr sz="27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80" dirty="0">
                <a:solidFill>
                  <a:srgbClr val="FFFFFF"/>
                </a:solidFill>
                <a:latin typeface="Microsoft Sans Serif"/>
                <a:cs typeface="Microsoft Sans Serif"/>
              </a:rPr>
              <a:t>help</a:t>
            </a:r>
            <a:r>
              <a:rPr sz="3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fund </a:t>
            </a:r>
            <a:r>
              <a:rPr sz="3050" spc="-229" dirty="0">
                <a:solidFill>
                  <a:srgbClr val="FFFFFF"/>
                </a:solidFill>
                <a:latin typeface="Microsoft Sans Serif"/>
                <a:cs typeface="Microsoft Sans Serif"/>
              </a:rPr>
              <a:t>and</a:t>
            </a:r>
            <a:r>
              <a:rPr sz="3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75" dirty="0">
                <a:solidFill>
                  <a:srgbClr val="FFFFFF"/>
                </a:solidFill>
                <a:latin typeface="Microsoft Sans Serif"/>
                <a:cs typeface="Microsoft Sans Serif"/>
              </a:rPr>
              <a:t>grow</a:t>
            </a:r>
            <a:r>
              <a:rPr sz="3050" spc="-8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135" dirty="0">
                <a:solidFill>
                  <a:srgbClr val="FFFFFF"/>
                </a:solidFill>
                <a:latin typeface="Microsoft Sans Serif"/>
                <a:cs typeface="Microsoft Sans Serif"/>
              </a:rPr>
              <a:t>with</a:t>
            </a:r>
            <a:r>
              <a:rPr sz="3050" spc="-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05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you</a:t>
            </a:r>
            <a:endParaRPr sz="30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ts val="145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2" name="object 2"/>
          <p:cNvSpPr txBox="1"/>
          <p:nvPr/>
        </p:nvSpPr>
        <p:spPr>
          <a:xfrm>
            <a:off x="5130799" y="1457950"/>
            <a:ext cx="4584701" cy="3469668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492125" marR="121920" indent="-480059">
              <a:lnSpc>
                <a:spcPct val="73800"/>
              </a:lnSpc>
              <a:spcBef>
                <a:spcPts val="1050"/>
              </a:spcBef>
              <a:buClr>
                <a:srgbClr val="333333"/>
              </a:buClr>
              <a:buSzPct val="90163"/>
              <a:buChar char="•"/>
              <a:tabLst>
                <a:tab pos="492125" algn="l"/>
              </a:tabLst>
            </a:pPr>
            <a:r>
              <a:rPr sz="3050" dirty="0">
                <a:latin typeface="Microsoft Sans Serif"/>
                <a:cs typeface="Microsoft Sans Serif"/>
              </a:rPr>
              <a:t>Free content calendar template</a:t>
            </a:r>
          </a:p>
          <a:p>
            <a:pPr marL="492125" marR="1012190" indent="-480059">
              <a:lnSpc>
                <a:spcPct val="75800"/>
              </a:lnSpc>
              <a:spcBef>
                <a:spcPts val="1280"/>
              </a:spcBef>
              <a:buClr>
                <a:srgbClr val="333333"/>
              </a:buClr>
              <a:buSzPct val="90163"/>
              <a:buChar char="•"/>
              <a:tabLst>
                <a:tab pos="492125" algn="l"/>
              </a:tabLst>
            </a:pPr>
            <a:r>
              <a:rPr sz="3050" dirty="0">
                <a:latin typeface="Microsoft Sans Serif"/>
                <a:cs typeface="Microsoft Sans Serif"/>
              </a:rPr>
              <a:t>Sample seminar PowerPoint</a:t>
            </a:r>
          </a:p>
          <a:p>
            <a:pPr marL="492125" marR="44450" indent="-480059">
              <a:lnSpc>
                <a:spcPct val="75800"/>
              </a:lnSpc>
              <a:spcBef>
                <a:spcPts val="1275"/>
              </a:spcBef>
              <a:buClr>
                <a:srgbClr val="333333"/>
              </a:buClr>
              <a:buSzPct val="90163"/>
              <a:buChar char="•"/>
              <a:tabLst>
                <a:tab pos="492125" algn="l"/>
              </a:tabLst>
            </a:pPr>
            <a:r>
              <a:rPr sz="3050" dirty="0">
                <a:latin typeface="Microsoft Sans Serif"/>
                <a:cs typeface="Microsoft Sans Serif"/>
              </a:rPr>
              <a:t>List of </a:t>
            </a:r>
            <a:r>
              <a:rPr sz="2750" dirty="0">
                <a:latin typeface="Microsoft Sans Serif"/>
                <a:cs typeface="Microsoft Sans Serif"/>
              </a:rPr>
              <a:t>25 </a:t>
            </a:r>
            <a:r>
              <a:rPr sz="3050" dirty="0">
                <a:latin typeface="Microsoft Sans Serif"/>
                <a:cs typeface="Microsoft Sans Serif"/>
              </a:rPr>
              <a:t>social media post ideas</a:t>
            </a:r>
          </a:p>
          <a:p>
            <a:pPr marL="492125" marR="5080" indent="-480059">
              <a:lnSpc>
                <a:spcPct val="75800"/>
              </a:lnSpc>
              <a:spcBef>
                <a:spcPts val="1275"/>
              </a:spcBef>
              <a:buClr>
                <a:srgbClr val="333333"/>
              </a:buClr>
              <a:buSzPct val="90163"/>
              <a:buChar char="•"/>
              <a:tabLst>
                <a:tab pos="492125" algn="l"/>
              </a:tabLst>
            </a:pPr>
            <a:r>
              <a:rPr sz="3050" dirty="0">
                <a:latin typeface="Microsoft Sans Serif"/>
                <a:cs typeface="Microsoft Sans Serif"/>
              </a:rPr>
              <a:t>Sample email invite for event marketing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901" y="2346285"/>
            <a:ext cx="3353435" cy="15728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 indent="1341120">
              <a:lnSpc>
                <a:spcPct val="79600"/>
              </a:lnSpc>
              <a:spcBef>
                <a:spcPts val="1480"/>
              </a:spcBef>
            </a:pPr>
            <a:r>
              <a:rPr sz="5650" spc="-85" dirty="0">
                <a:latin typeface="Microsoft Sans Serif"/>
                <a:cs typeface="Microsoft Sans Serif"/>
              </a:rPr>
              <a:t>Bonus </a:t>
            </a:r>
            <a:r>
              <a:rPr sz="5650" spc="-100" dirty="0">
                <a:latin typeface="Microsoft Sans Serif"/>
                <a:cs typeface="Microsoft Sans Serif"/>
              </a:rPr>
              <a:t>Resources</a:t>
            </a:r>
            <a:endParaRPr sz="56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6999" cy="64389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104" y="1323516"/>
            <a:ext cx="7526655" cy="3514090"/>
          </a:xfrm>
          <a:prstGeom prst="rect">
            <a:avLst/>
          </a:prstGeom>
        </p:spPr>
        <p:txBody>
          <a:bodyPr vert="horz" wrap="square" lIns="0" tIns="285750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2250"/>
              </a:spcBef>
            </a:pPr>
            <a:r>
              <a:rPr sz="8800" dirty="0">
                <a:solidFill>
                  <a:srgbClr val="FFFFFF"/>
                </a:solidFill>
              </a:rPr>
              <a:t>Website</a:t>
            </a:r>
            <a:r>
              <a:rPr sz="8800" spc="-790" dirty="0">
                <a:solidFill>
                  <a:srgbClr val="FFFFFF"/>
                </a:solidFill>
              </a:rPr>
              <a:t> </a:t>
            </a:r>
            <a:r>
              <a:rPr sz="8450" spc="-340" dirty="0">
                <a:solidFill>
                  <a:srgbClr val="FFFFFF"/>
                </a:solidFill>
              </a:rPr>
              <a:t>&amp;</a:t>
            </a:r>
            <a:r>
              <a:rPr sz="8450" spc="-695" dirty="0">
                <a:solidFill>
                  <a:srgbClr val="FFFFFF"/>
                </a:solidFill>
              </a:rPr>
              <a:t> </a:t>
            </a:r>
            <a:r>
              <a:rPr sz="8800" spc="-315" dirty="0">
                <a:solidFill>
                  <a:srgbClr val="FFFFFF"/>
                </a:solidFill>
              </a:rPr>
              <a:t>Lead </a:t>
            </a:r>
            <a:r>
              <a:rPr sz="8800" spc="-10" dirty="0">
                <a:solidFill>
                  <a:srgbClr val="FFFFFF"/>
                </a:solidFill>
              </a:rPr>
              <a:t>Generation Strategies</a:t>
            </a:r>
            <a:endParaRPr sz="88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3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478273"/>
            <a:ext cx="3169196" cy="815993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ct val="79700"/>
              </a:lnSpc>
              <a:spcBef>
                <a:spcPts val="795"/>
              </a:spcBef>
            </a:pPr>
            <a:r>
              <a:rPr sz="2900" spc="-70" dirty="0"/>
              <a:t>Your</a:t>
            </a:r>
            <a:r>
              <a:rPr sz="2900" spc="-235" dirty="0"/>
              <a:t> </a:t>
            </a:r>
            <a:r>
              <a:rPr sz="2900" spc="-20" dirty="0"/>
              <a:t>Website</a:t>
            </a:r>
            <a:r>
              <a:rPr sz="2900" spc="-229" dirty="0"/>
              <a:t> </a:t>
            </a:r>
            <a:r>
              <a:rPr sz="2900" spc="25" dirty="0"/>
              <a:t>is </a:t>
            </a:r>
            <a:r>
              <a:rPr sz="2900" spc="-70" dirty="0"/>
              <a:t>Your</a:t>
            </a:r>
            <a:r>
              <a:rPr sz="2900" spc="-250" dirty="0"/>
              <a:t> </a:t>
            </a:r>
            <a:r>
              <a:rPr sz="2900" spc="-10" dirty="0"/>
              <a:t>Digital Office</a:t>
            </a:r>
            <a:endParaRPr sz="2900" dirty="0"/>
          </a:p>
        </p:txBody>
      </p:sp>
      <p:sp>
        <p:nvSpPr>
          <p:cNvPr id="3" name="object 3"/>
          <p:cNvSpPr txBox="1"/>
          <p:nvPr/>
        </p:nvSpPr>
        <p:spPr>
          <a:xfrm>
            <a:off x="190500" y="1546225"/>
            <a:ext cx="3810000" cy="43845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400" dirty="0">
                <a:latin typeface="Microsoft Sans Serif"/>
                <a:cs typeface="Microsoft Sans Serif"/>
              </a:rPr>
              <a:t>Must</a:t>
            </a:r>
            <a:r>
              <a:rPr sz="2400" dirty="0">
                <a:latin typeface="Swis721 Ex BT"/>
                <a:cs typeface="Swis721 Ex BT"/>
              </a:rPr>
              <a:t>-</a:t>
            </a:r>
            <a:r>
              <a:rPr sz="2400" dirty="0">
                <a:latin typeface="Microsoft Sans Serif"/>
                <a:cs typeface="Microsoft Sans Serif"/>
              </a:rPr>
              <a:t>Haves</a:t>
            </a:r>
            <a:r>
              <a:rPr sz="2400" dirty="0">
                <a:latin typeface="Swis721 Ex BT"/>
                <a:cs typeface="Swis721 Ex BT"/>
              </a:rPr>
              <a:t>:</a:t>
            </a:r>
          </a:p>
          <a:p>
            <a:pPr>
              <a:spcBef>
                <a:spcPts val="935"/>
              </a:spcBef>
            </a:pPr>
            <a:endParaRPr sz="1600" dirty="0">
              <a:latin typeface="Swis721 Ex BT"/>
              <a:cs typeface="Swis721 Ex BT"/>
            </a:endParaRPr>
          </a:p>
          <a:p>
            <a:pPr marL="257810" indent="-245110"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Mobile-optimized design</a:t>
            </a:r>
          </a:p>
          <a:p>
            <a:pPr marL="257810" indent="-245110">
              <a:spcBef>
                <a:spcPts val="34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Fast page load</a:t>
            </a:r>
          </a:p>
          <a:p>
            <a:pPr marL="257810" marR="138430" indent="-245745">
              <a:spcBef>
                <a:spcPts val="67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Clear, emotional headline (“Protect Your Family &amp; Assets With Compassionate Legal Guidance”)</a:t>
            </a:r>
          </a:p>
          <a:p>
            <a:pPr marL="257810" indent="-245110">
              <a:spcBef>
                <a:spcPts val="32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Call-to-Action above the fold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Schedule Consultation /</a:t>
            </a:r>
            <a:r>
              <a:rPr lang="en-US" sz="2000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Download Free Guide)</a:t>
            </a:r>
          </a:p>
          <a:p>
            <a:pPr marL="257810" marR="5080" indent="-245745">
              <a:spcBef>
                <a:spcPts val="59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Video of you speaking (builds trust instantly)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4800" y="0"/>
            <a:ext cx="6172199" cy="64293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4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6854" y="612735"/>
            <a:ext cx="4688205" cy="22586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pc="-30" dirty="0"/>
              <a:t>Build</a:t>
            </a:r>
            <a:r>
              <a:rPr spc="-505" dirty="0"/>
              <a:t> </a:t>
            </a:r>
            <a:r>
              <a:rPr spc="-225" dirty="0"/>
              <a:t>a</a:t>
            </a:r>
            <a:r>
              <a:rPr spc="-505" dirty="0"/>
              <a:t> </a:t>
            </a:r>
            <a:r>
              <a:rPr spc="-20" dirty="0"/>
              <a:t>Lead </a:t>
            </a:r>
            <a:r>
              <a:rPr dirty="0"/>
              <a:t>Machine</a:t>
            </a:r>
            <a:r>
              <a:rPr sz="5400" dirty="0"/>
              <a:t>,</a:t>
            </a:r>
            <a:r>
              <a:rPr sz="5400" spc="-640" dirty="0"/>
              <a:t> </a:t>
            </a:r>
            <a:r>
              <a:rPr spc="-20" dirty="0"/>
              <a:t>Not</a:t>
            </a:r>
            <a:r>
              <a:rPr spc="-385" dirty="0"/>
              <a:t> </a:t>
            </a:r>
            <a:r>
              <a:rPr spc="-50" dirty="0"/>
              <a:t>a </a:t>
            </a:r>
            <a:r>
              <a:rPr spc="-10" dirty="0"/>
              <a:t>Brochure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3326854" y="3022524"/>
            <a:ext cx="6078855" cy="28501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2000" b="1" dirty="0">
                <a:latin typeface="Microsoft Sans Serif"/>
                <a:cs typeface="Microsoft Sans Serif"/>
              </a:rPr>
              <a:t>Tools You Need:</a:t>
            </a:r>
          </a:p>
          <a:p>
            <a:pPr>
              <a:spcBef>
                <a:spcPts val="600"/>
              </a:spcBef>
            </a:pPr>
            <a:endParaRPr sz="2000" dirty="0">
              <a:latin typeface="Microsoft Sans Serif"/>
              <a:cs typeface="Microsoft Sans Serif"/>
            </a:endParaRPr>
          </a:p>
          <a:p>
            <a:pPr marL="319405" indent="-306705">
              <a:spcBef>
                <a:spcPts val="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dirty="0">
                <a:latin typeface="Microsoft Sans Serif"/>
                <a:cs typeface="Microsoft Sans Serif"/>
              </a:rPr>
              <a:t>Appointment scheduler </a:t>
            </a:r>
            <a:r>
              <a:rPr lang="en-US" sz="2000" dirty="0">
                <a:latin typeface="Microsoft Sans Serif"/>
                <a:cs typeface="Microsoft Sans Serif"/>
              </a:rPr>
              <a:t>(</a:t>
            </a:r>
            <a:r>
              <a:rPr sz="2000" dirty="0">
                <a:latin typeface="Microsoft Sans Serif"/>
                <a:cs typeface="Microsoft Sans Serif"/>
              </a:rPr>
              <a:t>Calendly, Lawmatics, etc.)</a:t>
            </a:r>
          </a:p>
          <a:p>
            <a:pPr marL="319405" marR="845185" indent="-307340">
              <a:spcBef>
                <a:spcPts val="894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dirty="0">
                <a:latin typeface="Microsoft Sans Serif"/>
                <a:cs typeface="Microsoft Sans Serif"/>
              </a:rPr>
              <a:t>Exit-intent pop-up (e.g., “Free 15 Minute Elder Law Consultation”)</a:t>
            </a:r>
          </a:p>
          <a:p>
            <a:pPr marL="319405" marR="5080" indent="-307340">
              <a:spcBef>
                <a:spcPts val="900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dirty="0">
                <a:latin typeface="Microsoft Sans Serif"/>
                <a:cs typeface="Microsoft Sans Serif"/>
              </a:rPr>
              <a:t>Lead magnet (e.g., “5 Ways to Protect Your Assets from the Nursing Home”)</a:t>
            </a:r>
          </a:p>
          <a:p>
            <a:pPr marL="319405" indent="-306705">
              <a:spcBef>
                <a:spcPts val="465"/>
              </a:spcBef>
              <a:buClr>
                <a:srgbClr val="333333"/>
              </a:buClr>
              <a:buSzPct val="97222"/>
              <a:buChar char="•"/>
              <a:tabLst>
                <a:tab pos="319405" algn="l"/>
              </a:tabLst>
            </a:pPr>
            <a:r>
              <a:rPr sz="2000" dirty="0">
                <a:latin typeface="Microsoft Sans Serif"/>
                <a:cs typeface="Microsoft Sans Serif"/>
              </a:rPr>
              <a:t>Client testimonials or case study blurbs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71749" cy="64293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5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500" y="661561"/>
            <a:ext cx="4679404" cy="1012713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985"/>
              </a:spcBef>
            </a:pPr>
            <a:r>
              <a:rPr sz="3600" spc="-95" dirty="0"/>
              <a:t>Google</a:t>
            </a:r>
            <a:r>
              <a:rPr sz="3600" spc="-280" dirty="0"/>
              <a:t> </a:t>
            </a:r>
            <a:r>
              <a:rPr sz="3600" spc="-10" dirty="0"/>
              <a:t>Search</a:t>
            </a:r>
            <a:r>
              <a:rPr sz="3450" spc="-10" dirty="0"/>
              <a:t>: </a:t>
            </a:r>
            <a:r>
              <a:rPr sz="3600" spc="-30" dirty="0"/>
              <a:t>Where</a:t>
            </a:r>
            <a:r>
              <a:rPr sz="3600" spc="-300" dirty="0"/>
              <a:t> </a:t>
            </a:r>
            <a:r>
              <a:rPr sz="3600" spc="-10" dirty="0"/>
              <a:t>Estate </a:t>
            </a:r>
            <a:r>
              <a:rPr sz="3600" spc="-25" dirty="0"/>
              <a:t>Planning</a:t>
            </a:r>
            <a:r>
              <a:rPr sz="3600" spc="-280" dirty="0"/>
              <a:t> </a:t>
            </a:r>
            <a:r>
              <a:rPr sz="3600" spc="-30" dirty="0"/>
              <a:t>Begins</a:t>
            </a:r>
            <a:endParaRPr sz="3600" dirty="0"/>
          </a:p>
        </p:txBody>
      </p:sp>
      <p:sp>
        <p:nvSpPr>
          <p:cNvPr id="3" name="object 3"/>
          <p:cNvSpPr txBox="1"/>
          <p:nvPr/>
        </p:nvSpPr>
        <p:spPr>
          <a:xfrm>
            <a:off x="342900" y="1847452"/>
            <a:ext cx="4114800" cy="38843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dirty="0">
                <a:latin typeface="Microsoft Sans Serif"/>
                <a:cs typeface="Microsoft Sans Serif"/>
              </a:rPr>
              <a:t>Local SEO Basics</a:t>
            </a:r>
            <a:r>
              <a:rPr sz="2400" dirty="0">
                <a:latin typeface="Swis721 Ex BT"/>
                <a:cs typeface="Swis721 Ex BT"/>
              </a:rPr>
              <a:t>:</a:t>
            </a:r>
          </a:p>
          <a:p>
            <a:pPr>
              <a:lnSpc>
                <a:spcPct val="100000"/>
              </a:lnSpc>
              <a:spcBef>
                <a:spcPts val="860"/>
              </a:spcBef>
            </a:pPr>
            <a:endParaRPr dirty="0">
              <a:latin typeface="Swis721 Ex BT"/>
              <a:cs typeface="Swis721 Ex BT"/>
            </a:endParaRPr>
          </a:p>
          <a:p>
            <a:pPr marL="257810" indent="-245110"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Google Business Profile </a:t>
            </a:r>
            <a:r>
              <a:rPr lang="en-US" sz="2000" dirty="0">
                <a:latin typeface="Microsoft Sans Serif"/>
                <a:cs typeface="Microsoft Sans Serif"/>
              </a:rPr>
              <a:t>(</a:t>
            </a:r>
            <a:r>
              <a:rPr sz="2000" dirty="0">
                <a:latin typeface="Microsoft Sans Serif"/>
                <a:cs typeface="Microsoft Sans Serif"/>
              </a:rPr>
              <a:t>Fully filled out)</a:t>
            </a:r>
          </a:p>
          <a:p>
            <a:pPr marL="257810" marR="88265" indent="-245745">
              <a:spcBef>
                <a:spcPts val="67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10  Google reviews </a:t>
            </a:r>
            <a:r>
              <a:rPr lang="en-US" sz="2000" dirty="0">
                <a:latin typeface="Microsoft Sans Serif"/>
                <a:cs typeface="Microsoft Sans Serif"/>
              </a:rPr>
              <a:t>(</a:t>
            </a:r>
            <a:r>
              <a:rPr sz="2000" dirty="0">
                <a:latin typeface="Microsoft Sans Serif"/>
                <a:cs typeface="Microsoft Sans Serif"/>
              </a:rPr>
              <a:t>Request them post-consultation)</a:t>
            </a:r>
          </a:p>
          <a:p>
            <a:pPr marL="257810" indent="-245110">
              <a:spcBef>
                <a:spcPts val="33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Keyword pages for: “Elder Law Attorney</a:t>
            </a:r>
            <a:r>
              <a:rPr lang="en-US" sz="2000" dirty="0">
                <a:latin typeface="Microsoft Sans Serif"/>
                <a:cs typeface="Microsoft Sans Serif"/>
              </a:rPr>
              <a:t>, </a:t>
            </a:r>
            <a:r>
              <a:rPr sz="2000" dirty="0">
                <a:latin typeface="Microsoft Sans Serif"/>
                <a:cs typeface="Microsoft Sans Serif"/>
              </a:rPr>
              <a:t>City ” / “Medicaid Lawyer</a:t>
            </a:r>
            <a:r>
              <a:rPr lang="en-US" sz="2000" dirty="0">
                <a:latin typeface="Microsoft Sans Serif"/>
                <a:cs typeface="Microsoft Sans Serif"/>
              </a:rPr>
              <a:t>,</a:t>
            </a:r>
            <a:r>
              <a:rPr sz="2000" dirty="0">
                <a:latin typeface="Microsoft Sans Serif"/>
                <a:cs typeface="Microsoft Sans Serif"/>
              </a:rPr>
              <a:t> City ”</a:t>
            </a:r>
          </a:p>
          <a:p>
            <a:pPr marL="257810" marR="5080" indent="-245745">
              <a:spcBef>
                <a:spcPts val="67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2000" dirty="0">
                <a:latin typeface="Microsoft Sans Serif"/>
                <a:cs typeface="Microsoft Sans Serif"/>
              </a:rPr>
              <a:t>Blog content to answer FAQs and improve search ranking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0" y="0"/>
            <a:ext cx="5143499" cy="64293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35237" y="5905027"/>
            <a:ext cx="120650" cy="2279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00" spc="-50" dirty="0">
                <a:latin typeface="Microsoft Sans Serif"/>
                <a:cs typeface="Microsoft Sans Serif"/>
              </a:rPr>
              <a:t>6</a:t>
            </a:r>
            <a:endParaRPr sz="13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104" y="780591"/>
            <a:ext cx="7130415" cy="32861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8470"/>
              </a:lnSpc>
              <a:spcBef>
                <a:spcPts val="985"/>
              </a:spcBef>
            </a:pPr>
            <a:r>
              <a:rPr sz="8800" spc="-90" dirty="0">
                <a:solidFill>
                  <a:srgbClr val="FFFFFF"/>
                </a:solidFill>
                <a:latin typeface="Microsoft Sans Serif"/>
                <a:cs typeface="Microsoft Sans Serif"/>
              </a:rPr>
              <a:t>Social</a:t>
            </a:r>
            <a:r>
              <a:rPr sz="8800" spc="-7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Media</a:t>
            </a:r>
            <a:r>
              <a:rPr sz="8800" spc="-7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450" spc="-480" dirty="0">
                <a:solidFill>
                  <a:srgbClr val="FFFFFF"/>
                </a:solidFill>
                <a:latin typeface="Microsoft Sans Serif"/>
                <a:cs typeface="Microsoft Sans Serif"/>
              </a:rPr>
              <a:t>&amp; </a:t>
            </a:r>
            <a:r>
              <a:rPr sz="8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Content</a:t>
            </a:r>
            <a:r>
              <a:rPr sz="8800" spc="-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8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That </a:t>
            </a:r>
            <a:r>
              <a:rPr sz="8800" spc="50" dirty="0">
                <a:solidFill>
                  <a:srgbClr val="FFFFFF"/>
                </a:solidFill>
                <a:latin typeface="Microsoft Sans Serif"/>
                <a:cs typeface="Microsoft Sans Serif"/>
              </a:rPr>
              <a:t>Converts</a:t>
            </a:r>
            <a:endParaRPr sz="8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7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27304" y="661561"/>
            <a:ext cx="2446655" cy="189103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985"/>
              </a:spcBef>
            </a:pPr>
            <a:r>
              <a:rPr sz="3600" spc="-30" dirty="0"/>
              <a:t>Where</a:t>
            </a:r>
            <a:r>
              <a:rPr sz="3600" spc="-300" dirty="0"/>
              <a:t> </a:t>
            </a:r>
            <a:r>
              <a:rPr sz="3600" spc="-20" dirty="0"/>
              <a:t>Your </a:t>
            </a:r>
            <a:r>
              <a:rPr sz="3600" dirty="0"/>
              <a:t>Clients</a:t>
            </a:r>
            <a:r>
              <a:rPr sz="3600" spc="-180" dirty="0"/>
              <a:t> </a:t>
            </a:r>
            <a:r>
              <a:rPr sz="3450" spc="-20" dirty="0"/>
              <a:t>(</a:t>
            </a:r>
            <a:r>
              <a:rPr sz="3600" spc="-20" dirty="0"/>
              <a:t>and </a:t>
            </a:r>
            <a:r>
              <a:rPr sz="3600" dirty="0"/>
              <a:t>Their</a:t>
            </a:r>
            <a:r>
              <a:rPr sz="3600" spc="-185" dirty="0"/>
              <a:t> </a:t>
            </a:r>
            <a:r>
              <a:rPr sz="3600" spc="-10" dirty="0"/>
              <a:t>Kids</a:t>
            </a:r>
            <a:r>
              <a:rPr sz="3450" spc="-10" dirty="0"/>
              <a:t>) </a:t>
            </a:r>
            <a:r>
              <a:rPr sz="3600" dirty="0"/>
              <a:t>Are</a:t>
            </a:r>
            <a:r>
              <a:rPr sz="3600" spc="-285" dirty="0"/>
              <a:t> </a:t>
            </a:r>
            <a:r>
              <a:rPr sz="3600" spc="-10" dirty="0"/>
              <a:t>Online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667500" y="2765425"/>
            <a:ext cx="3092996" cy="30668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400" spc="-20" dirty="0">
                <a:latin typeface="Microsoft Sans Serif"/>
                <a:cs typeface="Microsoft Sans Serif"/>
              </a:rPr>
              <a:t>Platforms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to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45" dirty="0">
                <a:latin typeface="Microsoft Sans Serif"/>
                <a:cs typeface="Microsoft Sans Serif"/>
              </a:rPr>
              <a:t>Focus</a:t>
            </a:r>
            <a:r>
              <a:rPr sz="2400" spc="-55" dirty="0">
                <a:latin typeface="Microsoft Sans Serif"/>
                <a:cs typeface="Microsoft Sans Serif"/>
              </a:rPr>
              <a:t> </a:t>
            </a:r>
            <a:r>
              <a:rPr sz="2400" spc="-25" dirty="0">
                <a:latin typeface="Microsoft Sans Serif"/>
                <a:cs typeface="Microsoft Sans Serif"/>
              </a:rPr>
              <a:t>On</a:t>
            </a:r>
            <a:r>
              <a:rPr sz="2400" spc="-25" dirty="0">
                <a:latin typeface="Swis721 Ex BT"/>
                <a:cs typeface="Swis721 Ex BT"/>
              </a:rPr>
              <a:t>:</a:t>
            </a:r>
            <a:endParaRPr sz="2400" dirty="0">
              <a:latin typeface="Swis721 Ex BT"/>
              <a:cs typeface="Swis721 Ex BT"/>
            </a:endParaRPr>
          </a:p>
          <a:p>
            <a:pPr>
              <a:lnSpc>
                <a:spcPct val="100000"/>
              </a:lnSpc>
              <a:spcBef>
                <a:spcPts val="1205"/>
              </a:spcBef>
            </a:pPr>
            <a:endParaRPr sz="1250" dirty="0">
              <a:latin typeface="Swis721 Ex BT"/>
              <a:cs typeface="Swis721 Ex BT"/>
            </a:endParaRPr>
          </a:p>
          <a:p>
            <a:pPr marL="257810" marR="274320" indent="-245745">
              <a:lnSpc>
                <a:spcPct val="79400"/>
              </a:lnSpc>
              <a:buClr>
                <a:srgbClr val="333333"/>
              </a:buClr>
              <a:buSzPct val="96551"/>
              <a:buChar char="•"/>
              <a:tabLst>
                <a:tab pos="257810" algn="l"/>
              </a:tabLst>
            </a:pPr>
            <a:r>
              <a:rPr sz="1600" spc="-45" dirty="0">
                <a:latin typeface="Microsoft Sans Serif"/>
                <a:cs typeface="Microsoft Sans Serif"/>
              </a:rPr>
              <a:t>Facebook</a:t>
            </a:r>
            <a:r>
              <a:rPr sz="1600" spc="-45" dirty="0">
                <a:latin typeface="Swis721 Ex BT"/>
                <a:cs typeface="Swis721 Ex BT"/>
              </a:rPr>
              <a:t>:</a:t>
            </a:r>
            <a:r>
              <a:rPr sz="1600" spc="-140" dirty="0">
                <a:latin typeface="Swis721 Ex BT"/>
                <a:cs typeface="Swis721 Ex BT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Local</a:t>
            </a:r>
            <a:r>
              <a:rPr sz="1600" spc="-4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families, </a:t>
            </a:r>
            <a:r>
              <a:rPr sz="1600" dirty="0">
                <a:latin typeface="Microsoft Sans Serif"/>
                <a:cs typeface="Microsoft Sans Serif"/>
              </a:rPr>
              <a:t>adult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children</a:t>
            </a:r>
            <a:endParaRPr sz="1600" dirty="0">
              <a:latin typeface="Microsoft Sans Serif"/>
              <a:cs typeface="Microsoft Sans Serif"/>
            </a:endParaRPr>
          </a:p>
          <a:p>
            <a:pPr marL="257810" marR="5080" indent="-245745">
              <a:lnSpc>
                <a:spcPct val="83800"/>
              </a:lnSpc>
              <a:spcBef>
                <a:spcPts val="615"/>
              </a:spcBef>
              <a:buClr>
                <a:srgbClr val="333333"/>
              </a:buClr>
              <a:buSzPct val="96551"/>
              <a:buChar char="•"/>
              <a:tabLst>
                <a:tab pos="257810" algn="l"/>
              </a:tabLst>
            </a:pPr>
            <a:r>
              <a:rPr sz="1600" spc="-75" dirty="0">
                <a:latin typeface="Microsoft Sans Serif"/>
                <a:cs typeface="Microsoft Sans Serif"/>
              </a:rPr>
              <a:t>YouTube</a:t>
            </a:r>
            <a:r>
              <a:rPr sz="1600" spc="-75" dirty="0">
                <a:latin typeface="Swis721 Ex BT"/>
                <a:cs typeface="Swis721 Ex BT"/>
              </a:rPr>
              <a:t>:</a:t>
            </a:r>
            <a:r>
              <a:rPr sz="1600" spc="-125" dirty="0">
                <a:latin typeface="Swis721 Ex BT"/>
                <a:cs typeface="Swis721 Ex BT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Educational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videos (hosted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webinars,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05" dirty="0">
                <a:latin typeface="Microsoft Sans Serif"/>
                <a:cs typeface="Microsoft Sans Serif"/>
              </a:rPr>
              <a:t>Q&amp;A</a:t>
            </a:r>
            <a:r>
              <a:rPr sz="1600" spc="-10" dirty="0">
                <a:latin typeface="Microsoft Sans Serif"/>
                <a:cs typeface="Microsoft Sans Serif"/>
              </a:rPr>
              <a:t> clips)</a:t>
            </a:r>
            <a:endParaRPr sz="1600" dirty="0">
              <a:latin typeface="Microsoft Sans Serif"/>
              <a:cs typeface="Microsoft Sans Serif"/>
            </a:endParaRPr>
          </a:p>
          <a:p>
            <a:pPr marL="257810" marR="420370" indent="-245745">
              <a:lnSpc>
                <a:spcPct val="83800"/>
              </a:lnSpc>
              <a:spcBef>
                <a:spcPts val="535"/>
              </a:spcBef>
              <a:buClr>
                <a:srgbClr val="333333"/>
              </a:buClr>
              <a:buSzPct val="96551"/>
              <a:buChar char="•"/>
              <a:tabLst>
                <a:tab pos="257810" algn="l"/>
              </a:tabLst>
            </a:pPr>
            <a:r>
              <a:rPr sz="1600" spc="-30" dirty="0">
                <a:latin typeface="Microsoft Sans Serif"/>
                <a:cs typeface="Microsoft Sans Serif"/>
              </a:rPr>
              <a:t>Instagram</a:t>
            </a:r>
            <a:r>
              <a:rPr sz="1600" spc="-30" dirty="0">
                <a:latin typeface="Swis721 Ex BT"/>
                <a:cs typeface="Swis721 Ex BT"/>
              </a:rPr>
              <a:t>:</a:t>
            </a:r>
            <a:r>
              <a:rPr sz="1600" spc="-35" dirty="0">
                <a:latin typeface="Swis721 Ex BT"/>
                <a:cs typeface="Swis721 Ex BT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Behind-the- scenes,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testimonials</a:t>
            </a:r>
            <a:endParaRPr sz="1600" dirty="0">
              <a:latin typeface="Microsoft Sans Serif"/>
              <a:cs typeface="Microsoft Sans Serif"/>
            </a:endParaRPr>
          </a:p>
          <a:p>
            <a:pPr marL="257810" marR="337185" indent="-245745">
              <a:lnSpc>
                <a:spcPct val="84300"/>
              </a:lnSpc>
              <a:spcBef>
                <a:spcPts val="600"/>
              </a:spcBef>
              <a:buClr>
                <a:srgbClr val="333333"/>
              </a:buClr>
              <a:buSzPct val="96551"/>
              <a:buChar char="•"/>
              <a:tabLst>
                <a:tab pos="257810" algn="l"/>
              </a:tabLst>
            </a:pPr>
            <a:r>
              <a:rPr sz="1600" spc="-40" dirty="0">
                <a:latin typeface="Microsoft Sans Serif"/>
                <a:cs typeface="Microsoft Sans Serif"/>
              </a:rPr>
              <a:t>LinkedIn</a:t>
            </a:r>
            <a:r>
              <a:rPr sz="1600" spc="-40" dirty="0">
                <a:latin typeface="Swis721 Ex BT"/>
                <a:cs typeface="Swis721 Ex BT"/>
              </a:rPr>
              <a:t>:</a:t>
            </a:r>
            <a:r>
              <a:rPr sz="1600" spc="-110" dirty="0">
                <a:latin typeface="Swis721 Ex BT"/>
                <a:cs typeface="Swis721 Ex BT"/>
              </a:rPr>
              <a:t> </a:t>
            </a:r>
            <a:r>
              <a:rPr sz="1600" spc="-75" dirty="0">
                <a:latin typeface="Microsoft Sans Serif"/>
                <a:cs typeface="Microsoft Sans Serif"/>
              </a:rPr>
              <a:t>B2B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referral </a:t>
            </a:r>
            <a:r>
              <a:rPr sz="1600" dirty="0">
                <a:latin typeface="Microsoft Sans Serif"/>
                <a:cs typeface="Microsoft Sans Serif"/>
              </a:rPr>
              <a:t>partners</a:t>
            </a:r>
            <a:r>
              <a:rPr lang="en-US" sz="1600" dirty="0">
                <a:latin typeface="Microsoft Sans Serif"/>
                <a:cs typeface="Microsoft Sans Serif"/>
              </a:rPr>
              <a:t>:</a:t>
            </a:r>
            <a:r>
              <a:rPr sz="1600" spc="415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FAs,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85" dirty="0">
                <a:latin typeface="Microsoft Sans Serif"/>
                <a:cs typeface="Microsoft Sans Serif"/>
              </a:rPr>
              <a:t>CPAs,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real </a:t>
            </a:r>
            <a:r>
              <a:rPr sz="1600" spc="-10" dirty="0">
                <a:latin typeface="Microsoft Sans Serif"/>
                <a:cs typeface="Microsoft Sans Serif"/>
              </a:rPr>
              <a:t>estate</a:t>
            </a:r>
            <a:r>
              <a:rPr sz="1600" spc="-8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agents</a:t>
            </a:r>
            <a:endParaRPr sz="1600" dirty="0">
              <a:latin typeface="Microsoft Sans Serif"/>
              <a:cs typeface="Microsoft Sans Serif"/>
            </a:endParaRPr>
          </a:p>
          <a:p>
            <a:pPr marL="257810" indent="-245110">
              <a:lnSpc>
                <a:spcPct val="100000"/>
              </a:lnSpc>
              <a:spcBef>
                <a:spcPts val="345"/>
              </a:spcBef>
              <a:buClr>
                <a:srgbClr val="333333"/>
              </a:buClr>
              <a:buChar char="•"/>
              <a:tabLst>
                <a:tab pos="25781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ChatGPT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72199" cy="642937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8</a:t>
            </a:fld>
            <a:endParaRPr spc="-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1455"/>
              </a:lnSpc>
            </a:pPr>
            <a:fld id="{81D60167-4931-47E6-BA6A-407CBD079E47}" type="slidenum">
              <a:rPr spc="-50" dirty="0">
                <a:solidFill>
                  <a:srgbClr val="FFFFFF"/>
                </a:solidFill>
              </a:rPr>
              <a:t>9</a:t>
            </a:fld>
            <a:endParaRPr spc="-50" dirty="0">
              <a:solidFill>
                <a:srgbClr val="FFFFFF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104" y="612735"/>
            <a:ext cx="8587105" cy="157289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>
              <a:lnSpc>
                <a:spcPct val="79600"/>
              </a:lnSpc>
              <a:spcBef>
                <a:spcPts val="1480"/>
              </a:spcBef>
            </a:pPr>
            <a:r>
              <a:rPr sz="5400" spc="150" dirty="0"/>
              <a:t>5</a:t>
            </a:r>
            <a:r>
              <a:rPr sz="5400" spc="-375" dirty="0"/>
              <a:t> </a:t>
            </a:r>
            <a:r>
              <a:rPr dirty="0"/>
              <a:t>High</a:t>
            </a:r>
            <a:r>
              <a:rPr sz="5400" dirty="0"/>
              <a:t>-</a:t>
            </a:r>
            <a:r>
              <a:rPr spc="-95" dirty="0"/>
              <a:t>Value</a:t>
            </a:r>
            <a:r>
              <a:rPr spc="-440" dirty="0"/>
              <a:t> </a:t>
            </a:r>
            <a:r>
              <a:rPr dirty="0"/>
              <a:t>Content</a:t>
            </a:r>
            <a:r>
              <a:rPr spc="-445" dirty="0"/>
              <a:t> </a:t>
            </a:r>
            <a:r>
              <a:rPr spc="-10" dirty="0"/>
              <a:t>Ideas </a:t>
            </a:r>
            <a:r>
              <a:rPr spc="-690" dirty="0"/>
              <a:t>Y</a:t>
            </a:r>
            <a:r>
              <a:rPr spc="-25" dirty="0"/>
              <a:t>o</a:t>
            </a:r>
            <a:r>
              <a:rPr spc="-15" dirty="0"/>
              <a:t>u</a:t>
            </a:r>
            <a:r>
              <a:rPr spc="-505" dirty="0"/>
              <a:t> </a:t>
            </a:r>
            <a:r>
              <a:rPr spc="-210" dirty="0"/>
              <a:t>Can</a:t>
            </a:r>
            <a:r>
              <a:rPr spc="-505" dirty="0"/>
              <a:t> </a:t>
            </a:r>
            <a:r>
              <a:rPr spc="-229" dirty="0"/>
              <a:t>Use</a:t>
            </a:r>
            <a:r>
              <a:rPr spc="-505" dirty="0"/>
              <a:t> </a:t>
            </a:r>
            <a:r>
              <a:rPr spc="-25" dirty="0"/>
              <a:t>Now</a:t>
            </a:r>
            <a:endParaRPr sz="5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66762" y="2332992"/>
          <a:ext cx="8729345" cy="281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7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7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Content</a:t>
                      </a:r>
                      <a:r>
                        <a:rPr sz="1800" spc="-7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Type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Microsoft Sans Serif"/>
                          <a:cs typeface="Microsoft Sans Serif"/>
                        </a:rPr>
                        <a:t>Example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333333">
                        <a:alpha val="84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Client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FAQ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750" spc="-35" dirty="0">
                          <a:latin typeface="Microsoft Sans Serif"/>
                          <a:cs typeface="Microsoft Sans Serif"/>
                        </a:rPr>
                        <a:t>“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Can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Medicaid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Take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My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Mom</a:t>
                      </a:r>
                      <a:r>
                        <a:rPr sz="1750" spc="-80" dirty="0">
                          <a:latin typeface="Microsoft Sans Serif"/>
                          <a:cs typeface="Microsoft Sans Serif"/>
                        </a:rPr>
                        <a:t>ʼ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s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House</a:t>
                      </a:r>
                      <a:r>
                        <a:rPr sz="1750" spc="-10" dirty="0">
                          <a:latin typeface="Microsoft Sans Serif"/>
                          <a:cs typeface="Microsoft Sans Serif"/>
                        </a:rPr>
                        <a:t>?”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128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Myth</a:t>
                      </a: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Busting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750" spc="65" dirty="0">
                          <a:latin typeface="Microsoft Sans Serif"/>
                          <a:cs typeface="Microsoft Sans Serif"/>
                        </a:rPr>
                        <a:t>“3</a:t>
                      </a:r>
                      <a:r>
                        <a:rPr sz="175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Lies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People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Believe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About</a:t>
                      </a:r>
                      <a:r>
                        <a:rPr sz="18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Estate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Planning</a:t>
                      </a:r>
                      <a:r>
                        <a:rPr sz="1750" spc="-10" dirty="0">
                          <a:latin typeface="Microsoft Sans Serif"/>
                          <a:cs typeface="Microsoft Sans Serif"/>
                        </a:rPr>
                        <a:t>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Video</a:t>
                      </a:r>
                      <a:r>
                        <a:rPr sz="18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Clip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“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Why</a:t>
                      </a:r>
                      <a:r>
                        <a:rPr sz="18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Every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Adult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60" dirty="0">
                          <a:latin typeface="Microsoft Sans Serif"/>
                          <a:cs typeface="Microsoft Sans Serif"/>
                        </a:rPr>
                        <a:t>Needs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a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75" dirty="0">
                          <a:latin typeface="Microsoft Sans Serif"/>
                          <a:cs typeface="Microsoft Sans Serif"/>
                        </a:rPr>
                        <a:t>POA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spc="280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7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in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60</a:t>
                      </a:r>
                      <a:r>
                        <a:rPr sz="175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Seconds</a:t>
                      </a:r>
                      <a:r>
                        <a:rPr sz="1750" spc="-10" dirty="0">
                          <a:latin typeface="Microsoft Sans Serif"/>
                          <a:cs typeface="Microsoft Sans Serif"/>
                        </a:rPr>
                        <a:t>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615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800" spc="-55" dirty="0">
                          <a:latin typeface="Microsoft Sans Serif"/>
                          <a:cs typeface="Microsoft Sans Serif"/>
                        </a:rPr>
                        <a:t>Downloadable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Guide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750" spc="-20" dirty="0">
                          <a:latin typeface="Microsoft Sans Serif"/>
                          <a:cs typeface="Microsoft Sans Serif"/>
                        </a:rPr>
                        <a:t>“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Trust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vs</a:t>
                      </a: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.</a:t>
                      </a:r>
                      <a:r>
                        <a:rPr sz="175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5" dirty="0">
                          <a:latin typeface="Microsoft Sans Serif"/>
                          <a:cs typeface="Microsoft Sans Serif"/>
                        </a:rPr>
                        <a:t>Will</a:t>
                      </a:r>
                      <a:r>
                        <a:rPr sz="1750" spc="-35" dirty="0">
                          <a:latin typeface="Microsoft Sans Serif"/>
                          <a:cs typeface="Microsoft Sans Serif"/>
                        </a:rPr>
                        <a:t>:</a:t>
                      </a:r>
                      <a:r>
                        <a:rPr sz="175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Which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Do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10" dirty="0">
                          <a:latin typeface="Microsoft Sans Serif"/>
                          <a:cs typeface="Microsoft Sans Serif"/>
                        </a:rPr>
                        <a:t>You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" dirty="0">
                          <a:latin typeface="Microsoft Sans Serif"/>
                          <a:cs typeface="Microsoft Sans Serif"/>
                        </a:rPr>
                        <a:t>Need</a:t>
                      </a:r>
                      <a:r>
                        <a:rPr sz="1750" spc="-10" dirty="0">
                          <a:latin typeface="Microsoft Sans Serif"/>
                          <a:cs typeface="Microsoft Sans Serif"/>
                        </a:rPr>
                        <a:t>?”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806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313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090">
                <a:tc>
                  <a:txBody>
                    <a:bodyPr/>
                    <a:lstStyle/>
                    <a:p>
                      <a:pPr marL="15430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Personal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Story</a:t>
                      </a:r>
                      <a:endParaRPr sz="18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750" dirty="0">
                          <a:latin typeface="Microsoft Sans Serif"/>
                          <a:cs typeface="Microsoft Sans Serif"/>
                        </a:rPr>
                        <a:t>“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Why</a:t>
                      </a:r>
                      <a:r>
                        <a:rPr sz="1800" spc="-1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I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100" dirty="0">
                          <a:latin typeface="Microsoft Sans Serif"/>
                          <a:cs typeface="Microsoft Sans Serif"/>
                        </a:rPr>
                        <a:t>Do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Elder</a:t>
                      </a:r>
                      <a:r>
                        <a:rPr sz="18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50" dirty="0">
                          <a:latin typeface="Microsoft Sans Serif"/>
                          <a:cs typeface="Microsoft Sans Serif"/>
                        </a:rPr>
                        <a:t>Law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750" spc="280" dirty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75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My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30" dirty="0">
                          <a:latin typeface="Microsoft Sans Serif"/>
                          <a:cs typeface="Microsoft Sans Serif"/>
                        </a:rPr>
                        <a:t>Story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40" dirty="0">
                          <a:latin typeface="Microsoft Sans Serif"/>
                          <a:cs typeface="Microsoft Sans Serif"/>
                        </a:rPr>
                        <a:t>With</a:t>
                      </a:r>
                      <a:r>
                        <a:rPr sz="18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dirty="0">
                          <a:latin typeface="Microsoft Sans Serif"/>
                          <a:cs typeface="Microsoft Sans Serif"/>
                        </a:rPr>
                        <a:t>My</a:t>
                      </a:r>
                      <a:r>
                        <a:rPr sz="18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800" spc="-20" dirty="0">
                          <a:latin typeface="Microsoft Sans Serif"/>
                          <a:cs typeface="Microsoft Sans Serif"/>
                        </a:rPr>
                        <a:t>Mom</a:t>
                      </a:r>
                      <a:r>
                        <a:rPr sz="1750" spc="-20" dirty="0">
                          <a:latin typeface="Microsoft Sans Serif"/>
                          <a:cs typeface="Microsoft Sans Serif"/>
                        </a:rPr>
                        <a:t>”</a:t>
                      </a:r>
                      <a:endParaRPr sz="175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112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911</Words>
  <Application>Microsoft Macintosh PowerPoint</Application>
  <PresentationFormat>Custom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DejaVu Sans</vt:lpstr>
      <vt:lpstr>Swis721 Ex BT</vt:lpstr>
      <vt:lpstr>Arial</vt:lpstr>
      <vt:lpstr>Calibri</vt:lpstr>
      <vt:lpstr>Lucida Sans</vt:lpstr>
      <vt:lpstr>Microsoft Sans Serif</vt:lpstr>
      <vt:lpstr>Segoe UI Symbol</vt:lpstr>
      <vt:lpstr>Times New Roman</vt:lpstr>
      <vt:lpstr>Office Theme</vt:lpstr>
      <vt:lpstr>Marketing Mastery for Elder Law Attorneys</vt:lpstr>
      <vt:lpstr>Why Marketing Must Be a Core Skill for Every Elder Law Attorney</vt:lpstr>
      <vt:lpstr>Website &amp; Lead Generation Strategies</vt:lpstr>
      <vt:lpstr>Your Website is Your Digital Office</vt:lpstr>
      <vt:lpstr>Build a Lead Machine, Not a Brochure</vt:lpstr>
      <vt:lpstr>Google Search: Where Estate Planning Begins</vt:lpstr>
      <vt:lpstr>PowerPoint Presentation</vt:lpstr>
      <vt:lpstr>Where Your Clients (and Their Kids) Are Online</vt:lpstr>
      <vt:lpstr>5 High-Value Content Ideas You Can Use Now</vt:lpstr>
      <vt:lpstr>The Key to Great Marketing?</vt:lpstr>
      <vt:lpstr>Using Webinars &amp; Seminars to Attract Ideal Clients</vt:lpstr>
      <vt:lpstr>Why Workshops Work</vt:lpstr>
      <vt:lpstr>Keys to a High-Converting Seminar/Webinar Checklist:</vt:lpstr>
      <vt:lpstr>Promote Your Events Like a Pro</vt:lpstr>
      <vt:lpstr>PowerPoint Presentation</vt:lpstr>
      <vt:lpstr>Most Financial Advisors Have Access to Marketing Dollars</vt:lpstr>
      <vt:lpstr>The Smarter Way: Co- Branded Legal + Financial Events</vt:lpstr>
      <vt:lpstr>Try:</vt:lpstr>
      <vt:lpstr>Examples of Co-Branded Event Topics</vt:lpstr>
      <vt:lpstr>The Win-Win-Win</vt:lpstr>
      <vt:lpstr>We can Help with This?</vt:lpstr>
      <vt:lpstr>Recap &amp; Action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Todd Whatley</cp:lastModifiedBy>
  <cp:revision>3</cp:revision>
  <dcterms:created xsi:type="dcterms:W3CDTF">2025-08-01T14:05:54Z</dcterms:created>
  <dcterms:modified xsi:type="dcterms:W3CDTF">2025-08-04T13:48:05Z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2025-08-01T00:00:00Z</vt:filetime>
  </property>
  <property fmtid="{D5CDD505-2E9C-101B-9397-08002B2CF9AE}" pid="3" name="Creator">
    <vt:lpwstr>Mozilla/5.0 (X11; Linux x86_64) AppleWebKit/537.36 (KHTML, like Gecko) HeadlessChrome/118.0.0.0 Safari/537.36</vt:lpwstr>
  </property>
  <property fmtid="{D5CDD505-2E9C-101B-9397-08002B2CF9AE}" pid="4" name="LastSaved">
    <vt:filetime>2025-08-01T00:00:00Z</vt:filetime>
  </property>
  <property fmtid="{D5CDD505-2E9C-101B-9397-08002B2CF9AE}" pid="5" name="Producer">
    <vt:lpwstr>Skia/PDF m118</vt:lpwstr>
  </property>
</Properties>
</file>