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287000" cy="6445250"/>
  <p:notesSz cx="10287000" cy="6445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>
      <p:cViewPr varScale="1">
        <p:scale>
          <a:sx n="124" d="100"/>
          <a:sy n="124" d="100"/>
        </p:scale>
        <p:origin x="176" y="2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1998027"/>
            <a:ext cx="8743950" cy="1353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3609340"/>
            <a:ext cx="7200900" cy="161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ts val="14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ts val="14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071359" cy="2484120"/>
          </a:xfrm>
          <a:custGeom>
            <a:avLst/>
            <a:gdLst/>
            <a:ahLst/>
            <a:cxnLst/>
            <a:rect l="l" t="t" r="r" b="b"/>
            <a:pathLst>
              <a:path w="7071359" h="2484120">
                <a:moveTo>
                  <a:pt x="7071359" y="2484119"/>
                </a:moveTo>
                <a:lnTo>
                  <a:pt x="0" y="2484119"/>
                </a:lnTo>
                <a:lnTo>
                  <a:pt x="0" y="0"/>
                </a:lnTo>
                <a:lnTo>
                  <a:pt x="7071359" y="0"/>
                </a:lnTo>
                <a:lnTo>
                  <a:pt x="7071359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1951462"/>
                </a:lnTo>
                <a:lnTo>
                  <a:pt x="197075" y="1995972"/>
                </a:lnTo>
                <a:lnTo>
                  <a:pt x="216355" y="2036793"/>
                </a:lnTo>
                <a:lnTo>
                  <a:pt x="246690" y="2070227"/>
                </a:lnTo>
                <a:lnTo>
                  <a:pt x="285296" y="2093335"/>
                </a:lnTo>
                <a:lnTo>
                  <a:pt x="328934" y="2104294"/>
                </a:lnTo>
                <a:lnTo>
                  <a:pt x="344062" y="2105024"/>
                </a:lnTo>
                <a:lnTo>
                  <a:pt x="7071359" y="2105024"/>
                </a:lnTo>
                <a:lnTo>
                  <a:pt x="7071359" y="2484119"/>
                </a:lnTo>
                <a:close/>
              </a:path>
              <a:path w="7071359" h="2484120">
                <a:moveTo>
                  <a:pt x="7071359" y="2105024"/>
                </a:moveTo>
                <a:lnTo>
                  <a:pt x="6580612" y="2105024"/>
                </a:lnTo>
                <a:lnTo>
                  <a:pt x="6595739" y="2104294"/>
                </a:lnTo>
                <a:lnTo>
                  <a:pt x="6610576" y="2102102"/>
                </a:lnTo>
                <a:lnTo>
                  <a:pt x="6653074" y="2086871"/>
                </a:lnTo>
                <a:lnTo>
                  <a:pt x="6689196" y="2060047"/>
                </a:lnTo>
                <a:lnTo>
                  <a:pt x="6716020" y="2023924"/>
                </a:lnTo>
                <a:lnTo>
                  <a:pt x="6731251" y="1981426"/>
                </a:lnTo>
                <a:lnTo>
                  <a:pt x="6734174" y="1951462"/>
                </a:lnTo>
                <a:lnTo>
                  <a:pt x="6734174" y="344062"/>
                </a:lnTo>
                <a:lnTo>
                  <a:pt x="6727599" y="299551"/>
                </a:lnTo>
                <a:lnTo>
                  <a:pt x="6708318" y="258731"/>
                </a:lnTo>
                <a:lnTo>
                  <a:pt x="6677983" y="225297"/>
                </a:lnTo>
                <a:lnTo>
                  <a:pt x="6639378" y="202189"/>
                </a:lnTo>
                <a:lnTo>
                  <a:pt x="6595739" y="191230"/>
                </a:lnTo>
                <a:lnTo>
                  <a:pt x="6580612" y="190499"/>
                </a:lnTo>
                <a:lnTo>
                  <a:pt x="7071359" y="190499"/>
                </a:lnTo>
                <a:lnTo>
                  <a:pt x="7071359" y="210502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1482407"/>
            <a:ext cx="4474845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5" y="1482407"/>
            <a:ext cx="4474845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ts val="14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ts val="14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ts val="14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5104" y="612735"/>
            <a:ext cx="7073900" cy="887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662" y="2123757"/>
            <a:ext cx="8825230" cy="2815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97580" y="5994082"/>
            <a:ext cx="329184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5994082"/>
            <a:ext cx="236601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51176" y="5934626"/>
            <a:ext cx="18478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ts val="14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5104" y="829931"/>
            <a:ext cx="7712075" cy="3510063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 marR="5080">
              <a:lnSpc>
                <a:spcPts val="8470"/>
              </a:lnSpc>
              <a:spcBef>
                <a:spcPts val="1765"/>
              </a:spcBef>
            </a:pPr>
            <a:r>
              <a:rPr sz="8450" spc="-415" dirty="0">
                <a:solidFill>
                  <a:srgbClr val="FFFFFF"/>
                </a:solidFill>
                <a:latin typeface="+mj-lt"/>
                <a:cs typeface="Microsoft Sans Serif"/>
              </a:rPr>
              <a:t>BUILDING</a:t>
            </a:r>
            <a:r>
              <a:rPr sz="8450" spc="-710" dirty="0">
                <a:solidFill>
                  <a:srgbClr val="FFFFFF"/>
                </a:solidFill>
                <a:latin typeface="+mj-lt"/>
                <a:cs typeface="Microsoft Sans Serif"/>
              </a:rPr>
              <a:t> </a:t>
            </a:r>
            <a:r>
              <a:rPr sz="8450" spc="-610" dirty="0">
                <a:solidFill>
                  <a:srgbClr val="FFFFFF"/>
                </a:solidFill>
                <a:latin typeface="+mj-lt"/>
                <a:cs typeface="Microsoft Sans Serif"/>
              </a:rPr>
              <a:t>YOUR </a:t>
            </a:r>
            <a:r>
              <a:rPr sz="8450" spc="-495" dirty="0">
                <a:solidFill>
                  <a:srgbClr val="FFFFFF"/>
                </a:solidFill>
                <a:latin typeface="+mj-lt"/>
                <a:cs typeface="MV Boli"/>
              </a:rPr>
              <a:t>90</a:t>
            </a:r>
            <a:r>
              <a:rPr sz="8450" spc="-490" dirty="0">
                <a:solidFill>
                  <a:srgbClr val="FFFFFF"/>
                </a:solidFill>
                <a:latin typeface="+mj-lt"/>
                <a:cs typeface="MV Boli"/>
              </a:rPr>
              <a:t> </a:t>
            </a:r>
            <a:r>
              <a:rPr sz="8450" spc="-385" dirty="0">
                <a:solidFill>
                  <a:srgbClr val="FFFFFF"/>
                </a:solidFill>
                <a:latin typeface="+mj-lt"/>
                <a:cs typeface="Microsoft Sans Serif"/>
              </a:rPr>
              <a:t>D</a:t>
            </a:r>
            <a:r>
              <a:rPr sz="8450" spc="-560" dirty="0">
                <a:solidFill>
                  <a:srgbClr val="FFFFFF"/>
                </a:solidFill>
                <a:latin typeface="+mj-lt"/>
                <a:cs typeface="Microsoft Sans Serif"/>
              </a:rPr>
              <a:t>A</a:t>
            </a:r>
            <a:r>
              <a:rPr sz="8450" spc="35" dirty="0">
                <a:solidFill>
                  <a:srgbClr val="FFFFFF"/>
                </a:solidFill>
                <a:latin typeface="+mj-lt"/>
                <a:cs typeface="Microsoft Sans Serif"/>
              </a:rPr>
              <a:t>Y</a:t>
            </a:r>
            <a:r>
              <a:rPr sz="8450" spc="-305" dirty="0">
                <a:solidFill>
                  <a:srgbClr val="FFFFFF"/>
                </a:solidFill>
                <a:latin typeface="+mj-lt"/>
                <a:cs typeface="Microsoft Sans Serif"/>
              </a:rPr>
              <a:t> </a:t>
            </a:r>
            <a:r>
              <a:rPr sz="8450" spc="-390" dirty="0">
                <a:solidFill>
                  <a:srgbClr val="FFFFFF"/>
                </a:solidFill>
                <a:latin typeface="+mj-lt"/>
                <a:cs typeface="Microsoft Sans Serif"/>
              </a:rPr>
              <a:t>EXECUTION </a:t>
            </a:r>
            <a:r>
              <a:rPr sz="8450" spc="-20" dirty="0">
                <a:solidFill>
                  <a:srgbClr val="FFFFFF"/>
                </a:solidFill>
                <a:latin typeface="+mj-lt"/>
                <a:cs typeface="Microsoft Sans Serif"/>
              </a:rPr>
              <a:t>PLAN</a:t>
            </a:r>
            <a:endParaRPr sz="8450" dirty="0">
              <a:latin typeface="+mj-lt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ts val="1455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32428"/>
            <a:ext cx="5334635" cy="125730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1240"/>
              </a:spcBef>
            </a:pPr>
            <a:r>
              <a:rPr sz="4500" dirty="0"/>
              <a:t>Step </a:t>
            </a:r>
            <a:r>
              <a:rPr sz="4300" dirty="0"/>
              <a:t>5  </a:t>
            </a:r>
            <a:r>
              <a:rPr sz="4500" dirty="0"/>
              <a:t>Start Closing High</a:t>
            </a:r>
            <a:r>
              <a:rPr sz="4300" dirty="0"/>
              <a:t>-</a:t>
            </a:r>
            <a:r>
              <a:rPr sz="4500" dirty="0"/>
              <a:t>Fee Cases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900" y="1992447"/>
            <a:ext cx="7162800" cy="3936334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marR="5080">
              <a:lnSpc>
                <a:spcPct val="76700"/>
              </a:lnSpc>
              <a:spcBef>
                <a:spcPts val="1185"/>
              </a:spcBef>
            </a:pPr>
            <a:r>
              <a:rPr sz="3750" dirty="0">
                <a:latin typeface="Microsoft Sans Serif"/>
                <a:cs typeface="Microsoft Sans Serif"/>
              </a:rPr>
              <a:t>Use Everything You Learned Here to Make Your First $</a:t>
            </a:r>
            <a:r>
              <a:rPr sz="3450" dirty="0">
                <a:latin typeface="Microsoft Sans Serif"/>
                <a:cs typeface="Microsoft Sans Serif"/>
              </a:rPr>
              <a:t>15</a:t>
            </a:r>
            <a:r>
              <a:rPr sz="3750" dirty="0">
                <a:latin typeface="Microsoft Sans Serif"/>
                <a:cs typeface="Microsoft Sans Serif"/>
              </a:rPr>
              <a:t>K</a:t>
            </a:r>
            <a:r>
              <a:rPr sz="3450" dirty="0">
                <a:latin typeface="Microsoft Sans Serif"/>
                <a:cs typeface="Microsoft Sans Serif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400" dirty="0">
                <a:latin typeface="Microsoft Sans Serif"/>
                <a:cs typeface="Microsoft Sans Serif"/>
              </a:rPr>
              <a:t>Action Steps</a:t>
            </a:r>
            <a:r>
              <a:rPr sz="2400" dirty="0">
                <a:latin typeface="DejaVu Sans"/>
                <a:cs typeface="DejaVu Sans"/>
              </a:rPr>
              <a:t>:</a:t>
            </a: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2000" dirty="0">
              <a:latin typeface="DejaVu Sans"/>
              <a:cs typeface="DejaVu Sans"/>
            </a:endParaRPr>
          </a:p>
          <a:p>
            <a:pPr marL="319405" indent="-306705">
              <a:lnSpc>
                <a:spcPct val="100000"/>
              </a:lnSpc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400" dirty="0">
                <a:latin typeface="Microsoft Sans Serif"/>
                <a:cs typeface="Microsoft Sans Serif"/>
              </a:rPr>
              <a:t>Use fee anchoring (probate/nursing home cost)</a:t>
            </a:r>
          </a:p>
          <a:p>
            <a:pPr marL="319405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400" dirty="0">
                <a:latin typeface="Microsoft Sans Serif"/>
                <a:cs typeface="Microsoft Sans Serif"/>
              </a:rPr>
              <a:t>Offer POAs as low-barrier entry</a:t>
            </a:r>
          </a:p>
          <a:p>
            <a:pPr marL="319405" indent="-306705">
              <a:lnSpc>
                <a:spcPct val="100000"/>
              </a:lnSpc>
              <a:spcBef>
                <a:spcPts val="46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400" dirty="0">
                <a:latin typeface="Microsoft Sans Serif"/>
                <a:cs typeface="Microsoft Sans Serif"/>
              </a:rPr>
              <a:t>Present trust and Medicaid packages with confidence</a:t>
            </a:r>
          </a:p>
          <a:p>
            <a:pPr marL="319405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400" dirty="0">
                <a:latin typeface="Microsoft Sans Serif"/>
                <a:cs typeface="Microsoft Sans Serif"/>
              </a:rPr>
              <a:t>Invite your FA partner into meetings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0" y="0"/>
            <a:ext cx="2571749" cy="64293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fld id="{81D60167-4931-47E6-BA6A-407CBD079E47}" type="slidenum">
              <a:rPr spc="-80" dirty="0"/>
              <a:t>10</a:t>
            </a:fld>
            <a:endParaRPr spc="-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6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104" y="871992"/>
            <a:ext cx="7068184" cy="4361180"/>
          </a:xfrm>
          <a:prstGeom prst="rect">
            <a:avLst/>
          </a:prstGeom>
        </p:spPr>
        <p:txBody>
          <a:bodyPr vert="horz" wrap="square" lIns="0" tIns="332740" rIns="0" bIns="0" rtlCol="0">
            <a:spAutoFit/>
          </a:bodyPr>
          <a:lstStyle/>
          <a:p>
            <a:pPr marL="12700" marR="5080">
              <a:lnSpc>
                <a:spcPct val="80900"/>
              </a:lnSpc>
              <a:spcBef>
                <a:spcPts val="2620"/>
              </a:spcBef>
            </a:pPr>
            <a:r>
              <a:rPr sz="10850" spc="-10" dirty="0">
                <a:solidFill>
                  <a:srgbClr val="FFFFFF"/>
                </a:solidFill>
              </a:rPr>
              <a:t>Setting </a:t>
            </a:r>
            <a:r>
              <a:rPr sz="10850" spc="-145" dirty="0">
                <a:solidFill>
                  <a:srgbClr val="FFFFFF"/>
                </a:solidFill>
              </a:rPr>
              <a:t>Measurable </a:t>
            </a:r>
            <a:r>
              <a:rPr sz="10850" spc="-370" dirty="0">
                <a:solidFill>
                  <a:srgbClr val="FFFFFF"/>
                </a:solidFill>
              </a:rPr>
              <a:t>Goals</a:t>
            </a:r>
            <a:endParaRPr sz="108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fld id="{81D60167-4931-47E6-BA6A-407CBD079E47}" type="slidenum">
              <a:rPr spc="-80" dirty="0"/>
              <a:t>11</a:t>
            </a:fld>
            <a:endParaRPr spc="-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fld id="{81D60167-4931-47E6-BA6A-407CBD079E47}" type="slidenum">
              <a:rPr spc="-80" dirty="0"/>
              <a:t>12</a:t>
            </a:fld>
            <a:endParaRPr spc="-8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Set</a:t>
            </a:r>
            <a:r>
              <a:rPr spc="-515" dirty="0"/>
              <a:t> </a:t>
            </a:r>
            <a:r>
              <a:rPr spc="-630" dirty="0"/>
              <a:t>Y</a:t>
            </a:r>
            <a:r>
              <a:rPr spc="35" dirty="0"/>
              <a:t>o</a:t>
            </a:r>
            <a:r>
              <a:rPr spc="40" dirty="0"/>
              <a:t>u</a:t>
            </a:r>
            <a:r>
              <a:rPr spc="45" dirty="0"/>
              <a:t>r</a:t>
            </a:r>
            <a:r>
              <a:rPr spc="-509" dirty="0"/>
              <a:t> </a:t>
            </a:r>
            <a:r>
              <a:rPr sz="5400" spc="385" dirty="0"/>
              <a:t>90</a:t>
            </a:r>
            <a:r>
              <a:rPr sz="5400" spc="915" dirty="0"/>
              <a:t> </a:t>
            </a:r>
            <a:r>
              <a:rPr spc="-200" dirty="0"/>
              <a:t>Day</a:t>
            </a:r>
            <a:r>
              <a:rPr spc="-509" dirty="0"/>
              <a:t> </a:t>
            </a:r>
            <a:r>
              <a:rPr spc="-75" dirty="0"/>
              <a:t>Goals</a:t>
            </a:r>
            <a:endParaRPr sz="5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6762" y="2123757"/>
          <a:ext cx="8729979" cy="281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61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Metric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3333">
                        <a:alpha val="8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Your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Goal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33">
                        <a:alpha val="8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New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Intakes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750" spc="-55" dirty="0">
                          <a:latin typeface="Microsoft Sans Serif"/>
                          <a:cs typeface="Microsoft Sans Serif"/>
                        </a:rPr>
                        <a:t>_____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Live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Events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Held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50" spc="-55" dirty="0">
                          <a:latin typeface="Microsoft Sans Serif"/>
                          <a:cs typeface="Microsoft Sans Serif"/>
                        </a:rPr>
                        <a:t>_____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Referral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Meetings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50" spc="-55" dirty="0">
                          <a:latin typeface="Microsoft Sans Serif"/>
                          <a:cs typeface="Microsoft Sans Serif"/>
                        </a:rPr>
                        <a:t>_____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1750" spc="-2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800" spc="-120" dirty="0">
                          <a:latin typeface="Microsoft Sans Serif"/>
                          <a:cs typeface="Microsoft Sans Serif"/>
                        </a:rPr>
                        <a:t>Fee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Cases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Closed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50" spc="-55" dirty="0">
                          <a:latin typeface="Microsoft Sans Serif"/>
                          <a:cs typeface="Microsoft Sans Serif"/>
                        </a:rPr>
                        <a:t>_____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Gross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Revenue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50" spc="-55" dirty="0">
                          <a:latin typeface="Microsoft Sans Serif"/>
                          <a:cs typeface="Microsoft Sans Serif"/>
                        </a:rPr>
                        <a:t>_____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55104" y="1654710"/>
            <a:ext cx="4735830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60" dirty="0">
                <a:latin typeface="Microsoft Sans Serif"/>
                <a:cs typeface="Microsoft Sans Serif"/>
              </a:rPr>
              <a:t>What </a:t>
            </a:r>
            <a:r>
              <a:rPr sz="1800" spc="-35" dirty="0">
                <a:latin typeface="Microsoft Sans Serif"/>
                <a:cs typeface="Microsoft Sans Serif"/>
              </a:rPr>
              <a:t>Will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Success </a:t>
            </a:r>
            <a:r>
              <a:rPr sz="1800" spc="-45" dirty="0">
                <a:latin typeface="Microsoft Sans Serif"/>
                <a:cs typeface="Microsoft Sans Serif"/>
              </a:rPr>
              <a:t>Look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Like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You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90</a:t>
            </a:r>
            <a:r>
              <a:rPr sz="1750" spc="-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Days</a:t>
            </a:r>
            <a:r>
              <a:rPr sz="1750" spc="-30" dirty="0">
                <a:latin typeface="Microsoft Sans Serif"/>
                <a:cs typeface="Microsoft Sans Serif"/>
              </a:rPr>
              <a:t>?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104" y="4970324"/>
            <a:ext cx="4832985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0" dirty="0">
                <a:latin typeface="Microsoft Sans Serif"/>
                <a:cs typeface="Microsoft Sans Serif"/>
              </a:rPr>
              <a:t>Handout</a:t>
            </a:r>
            <a:r>
              <a:rPr sz="1850" spc="-30" dirty="0">
                <a:latin typeface="DejaVu Sans"/>
                <a:cs typeface="DejaVu Sans"/>
              </a:rPr>
              <a:t>:</a:t>
            </a:r>
            <a:r>
              <a:rPr sz="1850" spc="-135" dirty="0">
                <a:latin typeface="DejaVu Sans"/>
                <a:cs typeface="DejaVu Sans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Goal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sheet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with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blanks</a:t>
            </a:r>
            <a:r>
              <a:rPr sz="1800" spc="-50" dirty="0">
                <a:latin typeface="Microsoft Sans Serif"/>
                <a:cs typeface="Microsoft Sans Serif"/>
              </a:rPr>
              <a:t> and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checkboxes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86070" cy="3493135"/>
          </a:xfrm>
          <a:custGeom>
            <a:avLst/>
            <a:gdLst/>
            <a:ahLst/>
            <a:cxnLst/>
            <a:rect l="l" t="t" r="r" b="b"/>
            <a:pathLst>
              <a:path w="5386070" h="3493135">
                <a:moveTo>
                  <a:pt x="5385815" y="3493007"/>
                </a:moveTo>
                <a:lnTo>
                  <a:pt x="0" y="3493007"/>
                </a:lnTo>
                <a:lnTo>
                  <a:pt x="0" y="0"/>
                </a:lnTo>
                <a:lnTo>
                  <a:pt x="5385815" y="0"/>
                </a:lnTo>
                <a:lnTo>
                  <a:pt x="5385815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2961112"/>
                </a:lnTo>
                <a:lnTo>
                  <a:pt x="197075" y="3005622"/>
                </a:lnTo>
                <a:lnTo>
                  <a:pt x="216355" y="3046443"/>
                </a:lnTo>
                <a:lnTo>
                  <a:pt x="246690" y="3079877"/>
                </a:lnTo>
                <a:lnTo>
                  <a:pt x="285296" y="3102985"/>
                </a:lnTo>
                <a:lnTo>
                  <a:pt x="328934" y="3113944"/>
                </a:lnTo>
                <a:lnTo>
                  <a:pt x="344062" y="3114674"/>
                </a:lnTo>
                <a:lnTo>
                  <a:pt x="5385815" y="3114674"/>
                </a:lnTo>
                <a:lnTo>
                  <a:pt x="5385815" y="3493007"/>
                </a:lnTo>
                <a:close/>
              </a:path>
              <a:path w="5386070" h="3493135">
                <a:moveTo>
                  <a:pt x="5385815" y="3114674"/>
                </a:moveTo>
                <a:lnTo>
                  <a:pt x="4894687" y="3114674"/>
                </a:lnTo>
                <a:lnTo>
                  <a:pt x="4909814" y="3113944"/>
                </a:lnTo>
                <a:lnTo>
                  <a:pt x="4924651" y="3111752"/>
                </a:lnTo>
                <a:lnTo>
                  <a:pt x="4967149" y="3096521"/>
                </a:lnTo>
                <a:lnTo>
                  <a:pt x="5003272" y="3069697"/>
                </a:lnTo>
                <a:lnTo>
                  <a:pt x="5030096" y="3033574"/>
                </a:lnTo>
                <a:lnTo>
                  <a:pt x="5045327" y="2991076"/>
                </a:lnTo>
                <a:lnTo>
                  <a:pt x="5048249" y="2961112"/>
                </a:lnTo>
                <a:lnTo>
                  <a:pt x="5048249" y="344062"/>
                </a:lnTo>
                <a:lnTo>
                  <a:pt x="5041673" y="299551"/>
                </a:lnTo>
                <a:lnTo>
                  <a:pt x="5022393" y="258731"/>
                </a:lnTo>
                <a:lnTo>
                  <a:pt x="4992059" y="225297"/>
                </a:lnTo>
                <a:lnTo>
                  <a:pt x="4953453" y="202189"/>
                </a:lnTo>
                <a:lnTo>
                  <a:pt x="4909814" y="191230"/>
                </a:lnTo>
                <a:lnTo>
                  <a:pt x="4894687" y="190499"/>
                </a:lnTo>
                <a:lnTo>
                  <a:pt x="5385815" y="190499"/>
                </a:lnTo>
                <a:lnTo>
                  <a:pt x="5385815" y="31146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9354" y="670528"/>
            <a:ext cx="4300855" cy="183896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5080" algn="ctr">
              <a:lnSpc>
                <a:spcPts val="4350"/>
              </a:lnSpc>
              <a:spcBef>
                <a:spcPts val="1140"/>
              </a:spcBef>
            </a:pPr>
            <a:r>
              <a:rPr sz="4500" dirty="0"/>
              <a:t>Accountability Is What Makes It Real</a:t>
            </a:r>
          </a:p>
        </p:txBody>
      </p:sp>
      <p:sp>
        <p:nvSpPr>
          <p:cNvPr id="4" name="object 4"/>
          <p:cNvSpPr/>
          <p:nvPr/>
        </p:nvSpPr>
        <p:spPr>
          <a:xfrm>
            <a:off x="4940807" y="0"/>
            <a:ext cx="5346700" cy="3493135"/>
          </a:xfrm>
          <a:custGeom>
            <a:avLst/>
            <a:gdLst/>
            <a:ahLst/>
            <a:cxnLst/>
            <a:rect l="l" t="t" r="r" b="b"/>
            <a:pathLst>
              <a:path w="5346700" h="3493135">
                <a:moveTo>
                  <a:pt x="5346191" y="3493007"/>
                </a:moveTo>
                <a:lnTo>
                  <a:pt x="0" y="3493007"/>
                </a:lnTo>
                <a:lnTo>
                  <a:pt x="0" y="0"/>
                </a:lnTo>
                <a:lnTo>
                  <a:pt x="5346191" y="0"/>
                </a:lnTo>
                <a:lnTo>
                  <a:pt x="5346191" y="190499"/>
                </a:lnTo>
                <a:lnTo>
                  <a:pt x="451504" y="190499"/>
                </a:lnTo>
                <a:lnTo>
                  <a:pt x="436376" y="191230"/>
                </a:lnTo>
                <a:lnTo>
                  <a:pt x="392738" y="202189"/>
                </a:lnTo>
                <a:lnTo>
                  <a:pt x="354132" y="225297"/>
                </a:lnTo>
                <a:lnTo>
                  <a:pt x="323797" y="258731"/>
                </a:lnTo>
                <a:lnTo>
                  <a:pt x="304517" y="299551"/>
                </a:lnTo>
                <a:lnTo>
                  <a:pt x="297941" y="344062"/>
                </a:lnTo>
                <a:lnTo>
                  <a:pt x="297941" y="2961112"/>
                </a:lnTo>
                <a:lnTo>
                  <a:pt x="304517" y="3005622"/>
                </a:lnTo>
                <a:lnTo>
                  <a:pt x="323797" y="3046443"/>
                </a:lnTo>
                <a:lnTo>
                  <a:pt x="354132" y="3079877"/>
                </a:lnTo>
                <a:lnTo>
                  <a:pt x="392738" y="3102985"/>
                </a:lnTo>
                <a:lnTo>
                  <a:pt x="436376" y="3113944"/>
                </a:lnTo>
                <a:lnTo>
                  <a:pt x="451504" y="3114674"/>
                </a:lnTo>
                <a:lnTo>
                  <a:pt x="5346191" y="3114674"/>
                </a:lnTo>
                <a:lnTo>
                  <a:pt x="5346191" y="3493007"/>
                </a:lnTo>
                <a:close/>
              </a:path>
              <a:path w="5346700" h="3493135">
                <a:moveTo>
                  <a:pt x="5346191" y="3114674"/>
                </a:moveTo>
                <a:lnTo>
                  <a:pt x="5002129" y="3114674"/>
                </a:lnTo>
                <a:lnTo>
                  <a:pt x="5017256" y="3113944"/>
                </a:lnTo>
                <a:lnTo>
                  <a:pt x="5032093" y="3111752"/>
                </a:lnTo>
                <a:lnTo>
                  <a:pt x="5074591" y="3096521"/>
                </a:lnTo>
                <a:lnTo>
                  <a:pt x="5110714" y="3069697"/>
                </a:lnTo>
                <a:lnTo>
                  <a:pt x="5137537" y="3033574"/>
                </a:lnTo>
                <a:lnTo>
                  <a:pt x="5152769" y="2991076"/>
                </a:lnTo>
                <a:lnTo>
                  <a:pt x="5155691" y="2961112"/>
                </a:lnTo>
                <a:lnTo>
                  <a:pt x="5155691" y="344062"/>
                </a:lnTo>
                <a:lnTo>
                  <a:pt x="5149115" y="299551"/>
                </a:lnTo>
                <a:lnTo>
                  <a:pt x="5129835" y="258731"/>
                </a:lnTo>
                <a:lnTo>
                  <a:pt x="5099500" y="225297"/>
                </a:lnTo>
                <a:lnTo>
                  <a:pt x="5060894" y="202189"/>
                </a:lnTo>
                <a:lnTo>
                  <a:pt x="5017256" y="191230"/>
                </a:lnTo>
                <a:lnTo>
                  <a:pt x="5002129" y="190499"/>
                </a:lnTo>
                <a:lnTo>
                  <a:pt x="5346191" y="190499"/>
                </a:lnTo>
                <a:lnTo>
                  <a:pt x="5346191" y="31146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82480" y="1221603"/>
            <a:ext cx="4015104" cy="8058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680"/>
              </a:spcBef>
            </a:pPr>
            <a:r>
              <a:rPr sz="2800" dirty="0">
                <a:latin typeface="Microsoft Sans Serif"/>
                <a:cs typeface="Microsoft Sans Serif"/>
              </a:rPr>
              <a:t>If It</a:t>
            </a:r>
            <a:r>
              <a:rPr sz="2750" dirty="0">
                <a:latin typeface="Microsoft Sans Serif"/>
                <a:cs typeface="Microsoft Sans Serif"/>
              </a:rPr>
              <a:t>ʼ</a:t>
            </a:r>
            <a:r>
              <a:rPr sz="2800" dirty="0">
                <a:latin typeface="Microsoft Sans Serif"/>
                <a:cs typeface="Microsoft Sans Serif"/>
              </a:rPr>
              <a:t>s Not Tracked</a:t>
            </a:r>
            <a:r>
              <a:rPr sz="2750" dirty="0">
                <a:latin typeface="Microsoft Sans Serif"/>
                <a:cs typeface="Microsoft Sans Serif"/>
              </a:rPr>
              <a:t>, </a:t>
            </a:r>
            <a:r>
              <a:rPr sz="2800" dirty="0">
                <a:latin typeface="Microsoft Sans Serif"/>
                <a:cs typeface="Microsoft Sans Serif"/>
              </a:rPr>
              <a:t>It Won</a:t>
            </a:r>
            <a:r>
              <a:rPr sz="2750" dirty="0">
                <a:latin typeface="Microsoft Sans Serif"/>
                <a:cs typeface="Microsoft Sans Serif"/>
              </a:rPr>
              <a:t>ʼ</a:t>
            </a:r>
            <a:r>
              <a:rPr sz="2800" dirty="0">
                <a:latin typeface="Microsoft Sans Serif"/>
                <a:cs typeface="Microsoft Sans Serif"/>
              </a:rPr>
              <a:t>t Happen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3060192"/>
            <a:ext cx="5386070" cy="3369310"/>
          </a:xfrm>
          <a:custGeom>
            <a:avLst/>
            <a:gdLst/>
            <a:ahLst/>
            <a:cxnLst/>
            <a:rect l="l" t="t" r="r" b="b"/>
            <a:pathLst>
              <a:path w="5386070" h="3369310">
                <a:moveTo>
                  <a:pt x="5385815" y="3369182"/>
                </a:moveTo>
                <a:lnTo>
                  <a:pt x="0" y="3369182"/>
                </a:lnTo>
                <a:lnTo>
                  <a:pt x="0" y="0"/>
                </a:lnTo>
                <a:lnTo>
                  <a:pt x="5385815" y="0"/>
                </a:lnTo>
                <a:lnTo>
                  <a:pt x="5385815" y="254507"/>
                </a:lnTo>
                <a:lnTo>
                  <a:pt x="344062" y="254507"/>
                </a:lnTo>
                <a:lnTo>
                  <a:pt x="328934" y="255238"/>
                </a:lnTo>
                <a:lnTo>
                  <a:pt x="285296" y="266197"/>
                </a:lnTo>
                <a:lnTo>
                  <a:pt x="246690" y="289305"/>
                </a:lnTo>
                <a:lnTo>
                  <a:pt x="216355" y="322739"/>
                </a:lnTo>
                <a:lnTo>
                  <a:pt x="197075" y="363559"/>
                </a:lnTo>
                <a:lnTo>
                  <a:pt x="190499" y="408070"/>
                </a:lnTo>
                <a:lnTo>
                  <a:pt x="190499" y="3025120"/>
                </a:lnTo>
                <a:lnTo>
                  <a:pt x="197075" y="3069630"/>
                </a:lnTo>
                <a:lnTo>
                  <a:pt x="216355" y="3110450"/>
                </a:lnTo>
                <a:lnTo>
                  <a:pt x="246690" y="3143885"/>
                </a:lnTo>
                <a:lnTo>
                  <a:pt x="285297" y="3166993"/>
                </a:lnTo>
                <a:lnTo>
                  <a:pt x="328935" y="3177952"/>
                </a:lnTo>
                <a:lnTo>
                  <a:pt x="344062" y="3178682"/>
                </a:lnTo>
                <a:lnTo>
                  <a:pt x="5385815" y="3178682"/>
                </a:lnTo>
                <a:lnTo>
                  <a:pt x="5385815" y="3369182"/>
                </a:lnTo>
                <a:close/>
              </a:path>
              <a:path w="5386070" h="3369310">
                <a:moveTo>
                  <a:pt x="5385815" y="3178682"/>
                </a:moveTo>
                <a:lnTo>
                  <a:pt x="4894687" y="3178682"/>
                </a:lnTo>
                <a:lnTo>
                  <a:pt x="4909814" y="3177952"/>
                </a:lnTo>
                <a:lnTo>
                  <a:pt x="4924651" y="3175760"/>
                </a:lnTo>
                <a:lnTo>
                  <a:pt x="4967149" y="3160529"/>
                </a:lnTo>
                <a:lnTo>
                  <a:pt x="5003272" y="3133705"/>
                </a:lnTo>
                <a:lnTo>
                  <a:pt x="5030095" y="3097582"/>
                </a:lnTo>
                <a:lnTo>
                  <a:pt x="5045327" y="3055084"/>
                </a:lnTo>
                <a:lnTo>
                  <a:pt x="5048249" y="3025120"/>
                </a:lnTo>
                <a:lnTo>
                  <a:pt x="5048249" y="408070"/>
                </a:lnTo>
                <a:lnTo>
                  <a:pt x="5041673" y="363559"/>
                </a:lnTo>
                <a:lnTo>
                  <a:pt x="5022393" y="322739"/>
                </a:lnTo>
                <a:lnTo>
                  <a:pt x="4992059" y="289305"/>
                </a:lnTo>
                <a:lnTo>
                  <a:pt x="4953453" y="266197"/>
                </a:lnTo>
                <a:lnTo>
                  <a:pt x="4909814" y="255238"/>
                </a:lnTo>
                <a:lnTo>
                  <a:pt x="4894687" y="254507"/>
                </a:lnTo>
                <a:lnTo>
                  <a:pt x="5385815" y="254507"/>
                </a:lnTo>
                <a:lnTo>
                  <a:pt x="5385815" y="3178682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0379" y="3498363"/>
            <a:ext cx="4614018" cy="2684646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19405" marR="396875" indent="-307340">
              <a:lnSpc>
                <a:spcPct val="79900"/>
              </a:lnSpc>
              <a:spcBef>
                <a:spcPts val="53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400" dirty="0">
                <a:latin typeface="Microsoft Sans Serif"/>
                <a:cs typeface="Microsoft Sans Serif"/>
              </a:rPr>
              <a:t>Pick a tracking system (spreadsheet, CRM, whiteboard)</a:t>
            </a:r>
          </a:p>
          <a:p>
            <a:pPr marL="319405" marR="259079" indent="-307340">
              <a:lnSpc>
                <a:spcPct val="79900"/>
              </a:lnSpc>
              <a:spcBef>
                <a:spcPts val="90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400" dirty="0">
                <a:latin typeface="Microsoft Sans Serif"/>
                <a:cs typeface="Microsoft Sans Serif"/>
              </a:rPr>
              <a:t>Block 1 hour each week to review your progress</a:t>
            </a:r>
          </a:p>
          <a:p>
            <a:pPr marL="319405" marR="5080" indent="-307340">
              <a:lnSpc>
                <a:spcPct val="81600"/>
              </a:lnSpc>
              <a:spcBef>
                <a:spcPts val="86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400" dirty="0">
                <a:latin typeface="Microsoft Sans Serif"/>
                <a:cs typeface="Microsoft Sans Serif"/>
              </a:rPr>
              <a:t>Choose a weekly accountability partner (could be another attendee). Will be me also.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940807" y="3060192"/>
            <a:ext cx="5346700" cy="3369310"/>
            <a:chOff x="4940807" y="3060192"/>
            <a:chExt cx="5346700" cy="3369310"/>
          </a:xfrm>
        </p:grpSpPr>
        <p:sp>
          <p:nvSpPr>
            <p:cNvPr id="9" name="object 9"/>
            <p:cNvSpPr/>
            <p:nvPr/>
          </p:nvSpPr>
          <p:spPr>
            <a:xfrm>
              <a:off x="4940807" y="3060192"/>
              <a:ext cx="5346700" cy="3369310"/>
            </a:xfrm>
            <a:custGeom>
              <a:avLst/>
              <a:gdLst/>
              <a:ahLst/>
              <a:cxnLst/>
              <a:rect l="l" t="t" r="r" b="b"/>
              <a:pathLst>
                <a:path w="5346700" h="3369310">
                  <a:moveTo>
                    <a:pt x="5346191" y="3369182"/>
                  </a:moveTo>
                  <a:lnTo>
                    <a:pt x="0" y="3369182"/>
                  </a:lnTo>
                  <a:lnTo>
                    <a:pt x="0" y="0"/>
                  </a:lnTo>
                  <a:lnTo>
                    <a:pt x="5346191" y="0"/>
                  </a:lnTo>
                  <a:lnTo>
                    <a:pt x="5346191" y="254507"/>
                  </a:lnTo>
                  <a:lnTo>
                    <a:pt x="451504" y="254507"/>
                  </a:lnTo>
                  <a:lnTo>
                    <a:pt x="436376" y="255238"/>
                  </a:lnTo>
                  <a:lnTo>
                    <a:pt x="392738" y="266197"/>
                  </a:lnTo>
                  <a:lnTo>
                    <a:pt x="354132" y="289305"/>
                  </a:lnTo>
                  <a:lnTo>
                    <a:pt x="323797" y="322739"/>
                  </a:lnTo>
                  <a:lnTo>
                    <a:pt x="304517" y="363559"/>
                  </a:lnTo>
                  <a:lnTo>
                    <a:pt x="297941" y="408070"/>
                  </a:lnTo>
                  <a:lnTo>
                    <a:pt x="297941" y="3025120"/>
                  </a:lnTo>
                  <a:lnTo>
                    <a:pt x="304517" y="3069630"/>
                  </a:lnTo>
                  <a:lnTo>
                    <a:pt x="323797" y="3110450"/>
                  </a:lnTo>
                  <a:lnTo>
                    <a:pt x="354132" y="3143885"/>
                  </a:lnTo>
                  <a:lnTo>
                    <a:pt x="392739" y="3166993"/>
                  </a:lnTo>
                  <a:lnTo>
                    <a:pt x="436377" y="3177952"/>
                  </a:lnTo>
                  <a:lnTo>
                    <a:pt x="451504" y="3178682"/>
                  </a:lnTo>
                  <a:lnTo>
                    <a:pt x="5346191" y="3178682"/>
                  </a:lnTo>
                  <a:lnTo>
                    <a:pt x="5346191" y="3369182"/>
                  </a:lnTo>
                  <a:close/>
                </a:path>
                <a:path w="5346700" h="3369310">
                  <a:moveTo>
                    <a:pt x="5346191" y="3178682"/>
                  </a:moveTo>
                  <a:lnTo>
                    <a:pt x="5002129" y="3178682"/>
                  </a:lnTo>
                  <a:lnTo>
                    <a:pt x="5017256" y="3177952"/>
                  </a:lnTo>
                  <a:lnTo>
                    <a:pt x="5032093" y="3175760"/>
                  </a:lnTo>
                  <a:lnTo>
                    <a:pt x="5074591" y="3160529"/>
                  </a:lnTo>
                  <a:lnTo>
                    <a:pt x="5110714" y="3133705"/>
                  </a:lnTo>
                  <a:lnTo>
                    <a:pt x="5137537" y="3097582"/>
                  </a:lnTo>
                  <a:lnTo>
                    <a:pt x="5152769" y="3055084"/>
                  </a:lnTo>
                  <a:lnTo>
                    <a:pt x="5155691" y="3025120"/>
                  </a:lnTo>
                  <a:lnTo>
                    <a:pt x="5155691" y="408070"/>
                  </a:lnTo>
                  <a:lnTo>
                    <a:pt x="5149115" y="363559"/>
                  </a:lnTo>
                  <a:lnTo>
                    <a:pt x="5129835" y="322739"/>
                  </a:lnTo>
                  <a:lnTo>
                    <a:pt x="5099500" y="289305"/>
                  </a:lnTo>
                  <a:lnTo>
                    <a:pt x="5060894" y="266197"/>
                  </a:lnTo>
                  <a:lnTo>
                    <a:pt x="5017256" y="255238"/>
                  </a:lnTo>
                  <a:lnTo>
                    <a:pt x="5002129" y="254507"/>
                  </a:lnTo>
                  <a:lnTo>
                    <a:pt x="5346191" y="254507"/>
                  </a:lnTo>
                  <a:lnTo>
                    <a:pt x="5346191" y="3178682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8749" y="3314699"/>
              <a:ext cx="4857749" cy="29241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84428" cy="6445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875" y="1054813"/>
            <a:ext cx="7715250" cy="28788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5500" kern="1200" spc="-85">
                <a:solidFill>
                  <a:schemeClr val="bg1"/>
                </a:solidFill>
                <a:latin typeface="+mj-lt"/>
                <a:cs typeface="+mj-cs"/>
              </a:rPr>
              <a:t>The</a:t>
            </a:r>
            <a:r>
              <a:rPr lang="en-US" sz="5500" kern="1200" spc="-465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sz="5500" kern="1200">
                <a:solidFill>
                  <a:schemeClr val="bg1"/>
                </a:solidFill>
                <a:latin typeface="+mj-lt"/>
                <a:cs typeface="+mj-cs"/>
              </a:rPr>
              <a:t>Follow-</a:t>
            </a:r>
            <a:r>
              <a:rPr lang="en-US" sz="5500" kern="1200" spc="-254">
                <a:solidFill>
                  <a:schemeClr val="bg1"/>
                </a:solidFill>
                <a:latin typeface="+mj-lt"/>
                <a:cs typeface="+mj-cs"/>
              </a:rPr>
              <a:t>Up</a:t>
            </a:r>
            <a:r>
              <a:rPr lang="en-US" sz="5500" kern="1200" spc="-465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sz="5500" kern="1200" spc="-125">
                <a:solidFill>
                  <a:schemeClr val="bg1"/>
                </a:solidFill>
                <a:latin typeface="+mj-lt"/>
                <a:cs typeface="+mj-cs"/>
              </a:rPr>
              <a:t>Power</a:t>
            </a:r>
            <a:r>
              <a:rPr lang="en-US" sz="5500" kern="1200" spc="-465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sz="5500" kern="1200" spc="-20">
                <a:solidFill>
                  <a:schemeClr val="bg1"/>
                </a:solidFill>
                <a:latin typeface="+mj-lt"/>
                <a:cs typeface="+mj-cs"/>
              </a:rPr>
              <a:t>Plan</a:t>
            </a:r>
            <a:endParaRPr lang="en-US" sz="5500" kern="1200">
              <a:solidFill>
                <a:schemeClr val="bg1"/>
              </a:solidFill>
              <a:latin typeface="+mj-lt"/>
              <a:cs typeface="+mj-cs"/>
            </a:endParaRPr>
          </a:p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5500" kern="1200" spc="-120">
                <a:solidFill>
                  <a:schemeClr val="bg1"/>
                </a:solidFill>
                <a:latin typeface="+mj-lt"/>
                <a:cs typeface="+mj-cs"/>
              </a:rPr>
              <a:t>Whoʼs</a:t>
            </a:r>
            <a:r>
              <a:rPr lang="en-US" sz="5500" kern="1200" spc="-70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sz="5500" kern="1200" spc="-90">
                <a:solidFill>
                  <a:schemeClr val="bg1"/>
                </a:solidFill>
                <a:latin typeface="+mj-lt"/>
                <a:cs typeface="+mj-cs"/>
              </a:rPr>
              <a:t>Going</a:t>
            </a:r>
            <a:r>
              <a:rPr lang="en-US" sz="5500" kern="1200" spc="-95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sz="5500" kern="1200">
                <a:solidFill>
                  <a:schemeClr val="bg1"/>
                </a:solidFill>
                <a:latin typeface="+mj-lt"/>
                <a:cs typeface="+mj-cs"/>
              </a:rPr>
              <a:t>to</a:t>
            </a:r>
            <a:r>
              <a:rPr lang="en-US" sz="5500" kern="1200" spc="-105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sz="5500" kern="1200" spc="-60">
                <a:solidFill>
                  <a:schemeClr val="bg1"/>
                </a:solidFill>
                <a:latin typeface="+mj-lt"/>
                <a:cs typeface="+mj-cs"/>
              </a:rPr>
              <a:t>Help</a:t>
            </a:r>
            <a:r>
              <a:rPr lang="en-US" sz="5500" kern="1200" spc="-70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sz="5500" kern="1200" spc="-170">
                <a:solidFill>
                  <a:schemeClr val="bg1"/>
                </a:solidFill>
                <a:latin typeface="+mj-lt"/>
                <a:cs typeface="+mj-cs"/>
              </a:rPr>
              <a:t>You</a:t>
            </a:r>
            <a:r>
              <a:rPr lang="en-US" sz="5500" kern="1200" spc="-40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sz="5500" kern="1200" spc="-80">
                <a:solidFill>
                  <a:schemeClr val="bg1"/>
                </a:solidFill>
                <a:latin typeface="+mj-lt"/>
                <a:cs typeface="+mj-cs"/>
              </a:rPr>
              <a:t>Stay</a:t>
            </a:r>
            <a:r>
              <a:rPr lang="en-US" sz="5500" kern="1200" spc="-70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sz="5500" kern="1200" spc="-180">
                <a:solidFill>
                  <a:schemeClr val="bg1"/>
                </a:solidFill>
                <a:latin typeface="+mj-lt"/>
                <a:cs typeface="+mj-cs"/>
              </a:rPr>
              <a:t>On</a:t>
            </a:r>
            <a:r>
              <a:rPr lang="en-US" sz="5500" kern="1200" spc="-40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sz="5500" kern="1200" spc="-10">
                <a:solidFill>
                  <a:schemeClr val="bg1"/>
                </a:solidFill>
                <a:latin typeface="+mj-lt"/>
                <a:cs typeface="+mj-cs"/>
              </a:rPr>
              <a:t>Track?</a:t>
            </a:r>
            <a:endParaRPr lang="en-US" sz="5500" kern="120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8446" y="4322614"/>
            <a:ext cx="7715250" cy="1443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635000" algn="ctr" rtl="0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SzPct val="96491"/>
              <a:tabLst>
                <a:tab pos="492125" algn="l"/>
              </a:tabLst>
            </a:pPr>
            <a:r>
              <a:rPr lang="en-US" sz="2400" kern="1200" spc="-65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TELC Mastermind Meeting: The first Wednesday of every month at 10:00.</a:t>
            </a:r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R="824865" algn="ctr" rtl="0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SzPct val="96491"/>
              <a:tabLst>
                <a:tab pos="492125" algn="l"/>
              </a:tabLst>
            </a:pPr>
            <a:r>
              <a:rPr lang="en-US" sz="2400" kern="1200" spc="-4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Tool:</a:t>
            </a:r>
            <a:r>
              <a:rPr lang="en-US" sz="2400" kern="1200" spc="-45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5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en-US" sz="2400" kern="1200" spc="-55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en-US" sz="2400" kern="1200" spc="-55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2400" kern="1200" spc="395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2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Day</a:t>
            </a:r>
            <a:r>
              <a:rPr lang="en-US" sz="2400" kern="1200" spc="-55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35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Plan</a:t>
            </a:r>
            <a:r>
              <a:rPr lang="en-US" sz="2400" kern="1200" spc="-55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Template</a:t>
            </a:r>
            <a:r>
              <a:rPr lang="en-US" sz="2400" kern="1200" spc="-55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2400" kern="1200" spc="-4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6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Weekly </a:t>
            </a:r>
            <a:r>
              <a:rPr lang="en-US" sz="2400" kern="1200" spc="-1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Scorecard</a:t>
            </a:r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3236" y="4105696"/>
            <a:ext cx="3580528" cy="17187"/>
          </a:xfrm>
          <a:custGeom>
            <a:avLst/>
            <a:gdLst>
              <a:gd name="connsiteX0" fmla="*/ 0 w 3580528"/>
              <a:gd name="connsiteY0" fmla="*/ 0 h 17187"/>
              <a:gd name="connsiteX1" fmla="*/ 596755 w 3580528"/>
              <a:gd name="connsiteY1" fmla="*/ 0 h 17187"/>
              <a:gd name="connsiteX2" fmla="*/ 1121899 w 3580528"/>
              <a:gd name="connsiteY2" fmla="*/ 0 h 17187"/>
              <a:gd name="connsiteX3" fmla="*/ 1718653 w 3580528"/>
              <a:gd name="connsiteY3" fmla="*/ 0 h 17187"/>
              <a:gd name="connsiteX4" fmla="*/ 2207992 w 3580528"/>
              <a:gd name="connsiteY4" fmla="*/ 0 h 17187"/>
              <a:gd name="connsiteX5" fmla="*/ 2768942 w 3580528"/>
              <a:gd name="connsiteY5" fmla="*/ 0 h 17187"/>
              <a:gd name="connsiteX6" fmla="*/ 3580528 w 3580528"/>
              <a:gd name="connsiteY6" fmla="*/ 0 h 17187"/>
              <a:gd name="connsiteX7" fmla="*/ 3580528 w 3580528"/>
              <a:gd name="connsiteY7" fmla="*/ 17187 h 17187"/>
              <a:gd name="connsiteX8" fmla="*/ 2983773 w 3580528"/>
              <a:gd name="connsiteY8" fmla="*/ 17187 h 17187"/>
              <a:gd name="connsiteX9" fmla="*/ 2351213 w 3580528"/>
              <a:gd name="connsiteY9" fmla="*/ 17187 h 17187"/>
              <a:gd name="connsiteX10" fmla="*/ 1826069 w 3580528"/>
              <a:gd name="connsiteY10" fmla="*/ 17187 h 17187"/>
              <a:gd name="connsiteX11" fmla="*/ 1157704 w 3580528"/>
              <a:gd name="connsiteY11" fmla="*/ 17187 h 17187"/>
              <a:gd name="connsiteX12" fmla="*/ 632560 w 3580528"/>
              <a:gd name="connsiteY12" fmla="*/ 17187 h 17187"/>
              <a:gd name="connsiteX13" fmla="*/ 0 w 3580528"/>
              <a:gd name="connsiteY13" fmla="*/ 17187 h 17187"/>
              <a:gd name="connsiteX14" fmla="*/ 0 w 3580528"/>
              <a:gd name="connsiteY14" fmla="*/ 0 h 1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80528" h="17187" fill="none" extrusionOk="0">
                <a:moveTo>
                  <a:pt x="0" y="0"/>
                </a:moveTo>
                <a:cubicBezTo>
                  <a:pt x="207550" y="20070"/>
                  <a:pt x="321031" y="6396"/>
                  <a:pt x="596755" y="0"/>
                </a:cubicBezTo>
                <a:cubicBezTo>
                  <a:pt x="872479" y="-6396"/>
                  <a:pt x="931918" y="-3034"/>
                  <a:pt x="1121899" y="0"/>
                </a:cubicBezTo>
                <a:cubicBezTo>
                  <a:pt x="1311880" y="3034"/>
                  <a:pt x="1467957" y="11525"/>
                  <a:pt x="1718653" y="0"/>
                </a:cubicBezTo>
                <a:cubicBezTo>
                  <a:pt x="1969349" y="-11525"/>
                  <a:pt x="2020431" y="-18876"/>
                  <a:pt x="2207992" y="0"/>
                </a:cubicBezTo>
                <a:cubicBezTo>
                  <a:pt x="2395553" y="18876"/>
                  <a:pt x="2529602" y="11129"/>
                  <a:pt x="2768942" y="0"/>
                </a:cubicBezTo>
                <a:cubicBezTo>
                  <a:pt x="3008282" y="-11129"/>
                  <a:pt x="3304667" y="-28119"/>
                  <a:pt x="3580528" y="0"/>
                </a:cubicBezTo>
                <a:cubicBezTo>
                  <a:pt x="3580262" y="3714"/>
                  <a:pt x="3581057" y="13097"/>
                  <a:pt x="3580528" y="17187"/>
                </a:cubicBezTo>
                <a:cubicBezTo>
                  <a:pt x="3427118" y="-2236"/>
                  <a:pt x="3229271" y="-660"/>
                  <a:pt x="2983773" y="17187"/>
                </a:cubicBezTo>
                <a:cubicBezTo>
                  <a:pt x="2738275" y="35034"/>
                  <a:pt x="2481334" y="1955"/>
                  <a:pt x="2351213" y="17187"/>
                </a:cubicBezTo>
                <a:cubicBezTo>
                  <a:pt x="2221092" y="32419"/>
                  <a:pt x="2018021" y="10182"/>
                  <a:pt x="1826069" y="17187"/>
                </a:cubicBezTo>
                <a:cubicBezTo>
                  <a:pt x="1634117" y="24192"/>
                  <a:pt x="1384223" y="13799"/>
                  <a:pt x="1157704" y="17187"/>
                </a:cubicBezTo>
                <a:cubicBezTo>
                  <a:pt x="931186" y="20575"/>
                  <a:pt x="856102" y="-2275"/>
                  <a:pt x="632560" y="17187"/>
                </a:cubicBezTo>
                <a:cubicBezTo>
                  <a:pt x="409018" y="36649"/>
                  <a:pt x="307146" y="43404"/>
                  <a:pt x="0" y="17187"/>
                </a:cubicBezTo>
                <a:cubicBezTo>
                  <a:pt x="-481" y="13602"/>
                  <a:pt x="-36" y="7767"/>
                  <a:pt x="0" y="0"/>
                </a:cubicBezTo>
                <a:close/>
              </a:path>
              <a:path w="3580528" h="17187" stroke="0" extrusionOk="0">
                <a:moveTo>
                  <a:pt x="0" y="0"/>
                </a:moveTo>
                <a:cubicBezTo>
                  <a:pt x="106189" y="15330"/>
                  <a:pt x="279626" y="-4427"/>
                  <a:pt x="525144" y="0"/>
                </a:cubicBezTo>
                <a:cubicBezTo>
                  <a:pt x="770662" y="4427"/>
                  <a:pt x="903164" y="994"/>
                  <a:pt x="1014483" y="0"/>
                </a:cubicBezTo>
                <a:cubicBezTo>
                  <a:pt x="1125802" y="-994"/>
                  <a:pt x="1417567" y="-15202"/>
                  <a:pt x="1539627" y="0"/>
                </a:cubicBezTo>
                <a:cubicBezTo>
                  <a:pt x="1661687" y="15202"/>
                  <a:pt x="1871327" y="-26951"/>
                  <a:pt x="2136382" y="0"/>
                </a:cubicBezTo>
                <a:cubicBezTo>
                  <a:pt x="2401437" y="26951"/>
                  <a:pt x="2623297" y="4092"/>
                  <a:pt x="2768942" y="0"/>
                </a:cubicBezTo>
                <a:cubicBezTo>
                  <a:pt x="2914587" y="-4092"/>
                  <a:pt x="3348131" y="29553"/>
                  <a:pt x="3580528" y="0"/>
                </a:cubicBezTo>
                <a:cubicBezTo>
                  <a:pt x="3579991" y="5985"/>
                  <a:pt x="3580101" y="12744"/>
                  <a:pt x="3580528" y="17187"/>
                </a:cubicBezTo>
                <a:cubicBezTo>
                  <a:pt x="3342470" y="3214"/>
                  <a:pt x="3081209" y="44581"/>
                  <a:pt x="2912163" y="17187"/>
                </a:cubicBezTo>
                <a:cubicBezTo>
                  <a:pt x="2743118" y="-10207"/>
                  <a:pt x="2651438" y="5285"/>
                  <a:pt x="2422824" y="17187"/>
                </a:cubicBezTo>
                <a:cubicBezTo>
                  <a:pt x="2194210" y="29089"/>
                  <a:pt x="1913657" y="42346"/>
                  <a:pt x="1754459" y="17187"/>
                </a:cubicBezTo>
                <a:cubicBezTo>
                  <a:pt x="1595261" y="-7972"/>
                  <a:pt x="1356780" y="-15348"/>
                  <a:pt x="1086093" y="17187"/>
                </a:cubicBezTo>
                <a:cubicBezTo>
                  <a:pt x="815406" y="49722"/>
                  <a:pt x="806064" y="29329"/>
                  <a:pt x="596755" y="17187"/>
                </a:cubicBezTo>
                <a:cubicBezTo>
                  <a:pt x="387446" y="5045"/>
                  <a:pt x="121838" y="32522"/>
                  <a:pt x="0" y="17187"/>
                </a:cubicBezTo>
                <a:cubicBezTo>
                  <a:pt x="-209" y="10593"/>
                  <a:pt x="493" y="84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5024585" y="5934626"/>
            <a:ext cx="25082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  <a:spcAft>
                <a:spcPts val="600"/>
              </a:spcAft>
            </a:pPr>
            <a:fld id="{81D60167-4931-47E6-BA6A-407CBD079E47}" type="slidenum">
              <a:rPr sz="1300" spc="-25" dirty="0">
                <a:latin typeface="Microsoft Sans Serif"/>
                <a:cs typeface="Microsoft Sans Serif"/>
              </a:rPr>
              <a:pPr marL="38100">
                <a:lnSpc>
                  <a:spcPts val="1455"/>
                </a:lnSpc>
                <a:spcAft>
                  <a:spcPts val="600"/>
                </a:spcAft>
              </a:pPr>
              <a:t>14</a:t>
            </a:fld>
            <a:endParaRPr lang="en-US"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24585" y="5934626"/>
            <a:ext cx="25082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</a:pPr>
            <a:fld id="{81D60167-4931-47E6-BA6A-407CBD079E47}" type="slidenum">
              <a:rPr sz="1300" spc="-25" dirty="0">
                <a:latin typeface="Microsoft Sans Serif"/>
                <a:cs typeface="Microsoft Sans Serif"/>
              </a:rPr>
              <a:t>15</a:t>
            </a:fld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Final</a:t>
            </a:r>
            <a:r>
              <a:rPr spc="-495" dirty="0"/>
              <a:t> </a:t>
            </a:r>
            <a:r>
              <a:rPr spc="85" dirty="0"/>
              <a:t>Motivation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55104" y="1582872"/>
            <a:ext cx="8575040" cy="3159198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marR="71755">
              <a:lnSpc>
                <a:spcPct val="76700"/>
              </a:lnSpc>
              <a:spcBef>
                <a:spcPts val="1185"/>
              </a:spcBef>
            </a:pPr>
            <a:r>
              <a:rPr sz="3750" spc="-190" dirty="0">
                <a:latin typeface="Microsoft Sans Serif"/>
                <a:cs typeface="Microsoft Sans Serif"/>
              </a:rPr>
              <a:t>You</a:t>
            </a:r>
            <a:r>
              <a:rPr sz="3450" spc="-190" dirty="0">
                <a:latin typeface="Microsoft Sans Serif"/>
                <a:cs typeface="Microsoft Sans Serif"/>
              </a:rPr>
              <a:t>ʼ</a:t>
            </a:r>
            <a:r>
              <a:rPr sz="3750" spc="-190" dirty="0">
                <a:latin typeface="Microsoft Sans Serif"/>
                <a:cs typeface="Microsoft Sans Serif"/>
              </a:rPr>
              <a:t>re</a:t>
            </a:r>
            <a:r>
              <a:rPr sz="3750" spc="-185" dirty="0">
                <a:latin typeface="Microsoft Sans Serif"/>
                <a:cs typeface="Microsoft Sans Serif"/>
              </a:rPr>
              <a:t> </a:t>
            </a:r>
            <a:r>
              <a:rPr sz="3750" spc="-155" dirty="0">
                <a:latin typeface="Microsoft Sans Serif"/>
                <a:cs typeface="Microsoft Sans Serif"/>
              </a:rPr>
              <a:t>Not</a:t>
            </a:r>
            <a:r>
              <a:rPr sz="3750" spc="-180" dirty="0">
                <a:latin typeface="Microsoft Sans Serif"/>
                <a:cs typeface="Microsoft Sans Serif"/>
              </a:rPr>
              <a:t> </a:t>
            </a:r>
            <a:r>
              <a:rPr sz="3750" spc="-90" dirty="0">
                <a:latin typeface="Microsoft Sans Serif"/>
                <a:cs typeface="Microsoft Sans Serif"/>
              </a:rPr>
              <a:t>Just</a:t>
            </a:r>
            <a:r>
              <a:rPr sz="3750" spc="-180" dirty="0">
                <a:latin typeface="Microsoft Sans Serif"/>
                <a:cs typeface="Microsoft Sans Serif"/>
              </a:rPr>
              <a:t> </a:t>
            </a:r>
            <a:r>
              <a:rPr sz="3750" spc="-150" dirty="0">
                <a:latin typeface="Microsoft Sans Serif"/>
                <a:cs typeface="Microsoft Sans Serif"/>
              </a:rPr>
              <a:t>Building</a:t>
            </a:r>
            <a:r>
              <a:rPr sz="3750" spc="-185" dirty="0">
                <a:latin typeface="Microsoft Sans Serif"/>
                <a:cs typeface="Microsoft Sans Serif"/>
              </a:rPr>
              <a:t> </a:t>
            </a:r>
            <a:r>
              <a:rPr sz="3750" spc="-295" dirty="0">
                <a:latin typeface="Microsoft Sans Serif"/>
                <a:cs typeface="Microsoft Sans Serif"/>
              </a:rPr>
              <a:t>a</a:t>
            </a:r>
            <a:r>
              <a:rPr sz="3750" spc="-180" dirty="0">
                <a:latin typeface="Microsoft Sans Serif"/>
                <a:cs typeface="Microsoft Sans Serif"/>
              </a:rPr>
              <a:t> </a:t>
            </a:r>
            <a:r>
              <a:rPr sz="3750" spc="-145" dirty="0">
                <a:latin typeface="Microsoft Sans Serif"/>
                <a:cs typeface="Microsoft Sans Serif"/>
              </a:rPr>
              <a:t>Practice</a:t>
            </a:r>
            <a:r>
              <a:rPr sz="3750" spc="-180" dirty="0">
                <a:latin typeface="Microsoft Sans Serif"/>
                <a:cs typeface="Microsoft Sans Serif"/>
              </a:rPr>
              <a:t> </a:t>
            </a:r>
            <a:r>
              <a:rPr sz="3450" spc="1110" dirty="0">
                <a:latin typeface="Microsoft Sans Serif"/>
                <a:cs typeface="Microsoft Sans Serif"/>
              </a:rPr>
              <a:t>—</a:t>
            </a:r>
            <a:r>
              <a:rPr sz="3450" spc="-100" dirty="0">
                <a:latin typeface="Microsoft Sans Serif"/>
                <a:cs typeface="Microsoft Sans Serif"/>
              </a:rPr>
              <a:t> </a:t>
            </a:r>
            <a:r>
              <a:rPr sz="3750" spc="-140" dirty="0">
                <a:latin typeface="Microsoft Sans Serif"/>
                <a:cs typeface="Microsoft Sans Serif"/>
              </a:rPr>
              <a:t>You</a:t>
            </a:r>
            <a:r>
              <a:rPr sz="3450" spc="-140" dirty="0">
                <a:latin typeface="Microsoft Sans Serif"/>
                <a:cs typeface="Microsoft Sans Serif"/>
              </a:rPr>
              <a:t>ʼ</a:t>
            </a:r>
            <a:r>
              <a:rPr sz="3750" spc="-140" dirty="0">
                <a:latin typeface="Microsoft Sans Serif"/>
                <a:cs typeface="Microsoft Sans Serif"/>
              </a:rPr>
              <a:t>re </a:t>
            </a:r>
            <a:r>
              <a:rPr sz="3750" spc="-150" dirty="0">
                <a:latin typeface="Microsoft Sans Serif"/>
                <a:cs typeface="Microsoft Sans Serif"/>
              </a:rPr>
              <a:t>Building</a:t>
            </a:r>
            <a:r>
              <a:rPr sz="3750" spc="-165" dirty="0">
                <a:latin typeface="Microsoft Sans Serif"/>
                <a:cs typeface="Microsoft Sans Serif"/>
              </a:rPr>
              <a:t> </a:t>
            </a:r>
            <a:r>
              <a:rPr sz="3750" spc="-295" dirty="0">
                <a:latin typeface="Microsoft Sans Serif"/>
                <a:cs typeface="Microsoft Sans Serif"/>
              </a:rPr>
              <a:t>a</a:t>
            </a:r>
            <a:r>
              <a:rPr sz="3750" spc="-165" dirty="0">
                <a:latin typeface="Microsoft Sans Serif"/>
                <a:cs typeface="Microsoft Sans Serif"/>
              </a:rPr>
              <a:t> </a:t>
            </a:r>
            <a:r>
              <a:rPr sz="3750" spc="-10" dirty="0">
                <a:latin typeface="Microsoft Sans Serif"/>
                <a:cs typeface="Microsoft Sans Serif"/>
              </a:rPr>
              <a:t>Legacy</a:t>
            </a:r>
            <a:endParaRPr sz="3750" dirty="0">
              <a:latin typeface="Microsoft Sans Serif"/>
              <a:cs typeface="Microsoft Sans Serif"/>
            </a:endParaRPr>
          </a:p>
          <a:p>
            <a:pPr marL="492125" indent="-479425">
              <a:lnSpc>
                <a:spcPct val="100000"/>
              </a:lnSpc>
              <a:spcBef>
                <a:spcPts val="2150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95" dirty="0">
                <a:latin typeface="Microsoft Sans Serif"/>
                <a:cs typeface="Microsoft Sans Serif"/>
              </a:rPr>
              <a:t>You</a:t>
            </a:r>
            <a:r>
              <a:rPr sz="2750" spc="-95" dirty="0">
                <a:latin typeface="Microsoft Sans Serif"/>
                <a:cs typeface="Microsoft Sans Serif"/>
              </a:rPr>
              <a:t>ʼ</a:t>
            </a:r>
            <a:r>
              <a:rPr sz="2800" spc="-95" dirty="0">
                <a:latin typeface="Microsoft Sans Serif"/>
                <a:cs typeface="Microsoft Sans Serif"/>
              </a:rPr>
              <a:t>re </a:t>
            </a:r>
            <a:r>
              <a:rPr sz="2800" dirty="0">
                <a:latin typeface="Microsoft Sans Serif"/>
                <a:cs typeface="Microsoft Sans Serif"/>
              </a:rPr>
              <a:t>not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selling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documents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750" spc="900" dirty="0">
                <a:latin typeface="Microsoft Sans Serif"/>
                <a:cs typeface="Microsoft Sans Serif"/>
              </a:rPr>
              <a:t>—</a:t>
            </a:r>
            <a:r>
              <a:rPr sz="2750" spc="-9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you</a:t>
            </a:r>
            <a:r>
              <a:rPr sz="2750" spc="-25" dirty="0">
                <a:latin typeface="Microsoft Sans Serif"/>
                <a:cs typeface="Microsoft Sans Serif"/>
              </a:rPr>
              <a:t>ʼ</a:t>
            </a:r>
            <a:r>
              <a:rPr sz="2800" spc="-25" dirty="0">
                <a:latin typeface="Microsoft Sans Serif"/>
                <a:cs typeface="Microsoft Sans Serif"/>
              </a:rPr>
              <a:t>re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changing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lives</a:t>
            </a:r>
            <a:endParaRPr sz="2800" dirty="0">
              <a:latin typeface="Microsoft Sans Serif"/>
              <a:cs typeface="Microsoft Sans Serif"/>
            </a:endParaRPr>
          </a:p>
          <a:p>
            <a:pPr marL="492125" marR="328930" indent="-480059">
              <a:lnSpc>
                <a:spcPts val="2780"/>
              </a:lnSpc>
              <a:spcBef>
                <a:spcPts val="1265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114" dirty="0">
                <a:latin typeface="Microsoft Sans Serif"/>
                <a:cs typeface="Microsoft Sans Serif"/>
              </a:rPr>
              <a:t>Your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success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100" dirty="0">
                <a:latin typeface="Microsoft Sans Serif"/>
                <a:cs typeface="Microsoft Sans Serif"/>
              </a:rPr>
              <a:t>means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more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families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protected</a:t>
            </a:r>
            <a:r>
              <a:rPr sz="2750" spc="-25" dirty="0">
                <a:latin typeface="Microsoft Sans Serif"/>
                <a:cs typeface="Microsoft Sans Serif"/>
              </a:rPr>
              <a:t>,</a:t>
            </a:r>
            <a:r>
              <a:rPr sz="2750" spc="-8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more </a:t>
            </a:r>
            <a:r>
              <a:rPr sz="2800" spc="-30" dirty="0">
                <a:latin typeface="Microsoft Sans Serif"/>
                <a:cs typeface="Microsoft Sans Serif"/>
              </a:rPr>
              <a:t>wealth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preserved</a:t>
            </a:r>
            <a:endParaRPr sz="2800" dirty="0">
              <a:latin typeface="Microsoft Sans Serif"/>
              <a:cs typeface="Microsoft Sans Serif"/>
            </a:endParaRPr>
          </a:p>
          <a:p>
            <a:pPr marL="492125" indent="-479425">
              <a:lnSpc>
                <a:spcPct val="100000"/>
              </a:lnSpc>
              <a:spcBef>
                <a:spcPts val="690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170" dirty="0">
                <a:latin typeface="Microsoft Sans Serif"/>
                <a:cs typeface="Microsoft Sans Serif"/>
              </a:rPr>
              <a:t>You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have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-185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roadmap</a:t>
            </a:r>
            <a:r>
              <a:rPr sz="2750" spc="-70" dirty="0">
                <a:latin typeface="Microsoft Sans Serif"/>
                <a:cs typeface="Microsoft Sans Serif"/>
              </a:rPr>
              <a:t>.</a:t>
            </a:r>
            <a:r>
              <a:rPr sz="2750" spc="-114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Now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lang="en-US" sz="2800" spc="-50" dirty="0">
                <a:latin typeface="Microsoft Sans Serif"/>
                <a:cs typeface="Microsoft Sans Serif"/>
              </a:rPr>
              <a:t>get to work</a:t>
            </a:r>
            <a:r>
              <a:rPr sz="2750" spc="-10" dirty="0">
                <a:latin typeface="Microsoft Sans Serif"/>
                <a:cs typeface="Microsoft Sans Serif"/>
              </a:rPr>
              <a:t>.</a:t>
            </a:r>
            <a:endParaRPr sz="27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104" y="2640147"/>
            <a:ext cx="8284209" cy="105029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 marR="5080">
              <a:lnSpc>
                <a:spcPct val="78300"/>
              </a:lnSpc>
              <a:spcBef>
                <a:spcPts val="1110"/>
              </a:spcBef>
            </a:pPr>
            <a:r>
              <a:rPr sz="3450" spc="-55" dirty="0">
                <a:solidFill>
                  <a:srgbClr val="FFFFFF"/>
                </a:solidFill>
              </a:rPr>
              <a:t>“</a:t>
            </a:r>
            <a:r>
              <a:rPr sz="3750" spc="-55" dirty="0">
                <a:solidFill>
                  <a:srgbClr val="FFFFFF"/>
                </a:solidFill>
              </a:rPr>
              <a:t>The</a:t>
            </a:r>
            <a:r>
              <a:rPr sz="3750" spc="-190" dirty="0">
                <a:solidFill>
                  <a:srgbClr val="FFFFFF"/>
                </a:solidFill>
              </a:rPr>
              <a:t> </a:t>
            </a:r>
            <a:r>
              <a:rPr sz="3750" spc="-120" dirty="0">
                <a:solidFill>
                  <a:srgbClr val="FFFFFF"/>
                </a:solidFill>
              </a:rPr>
              <a:t>best</a:t>
            </a:r>
            <a:r>
              <a:rPr sz="3750" spc="-185" dirty="0">
                <a:solidFill>
                  <a:srgbClr val="FFFFFF"/>
                </a:solidFill>
              </a:rPr>
              <a:t> </a:t>
            </a:r>
            <a:r>
              <a:rPr sz="3750" spc="-140" dirty="0">
                <a:solidFill>
                  <a:srgbClr val="FFFFFF"/>
                </a:solidFill>
              </a:rPr>
              <a:t>time</a:t>
            </a:r>
            <a:r>
              <a:rPr sz="3750" spc="-185" dirty="0">
                <a:solidFill>
                  <a:srgbClr val="FFFFFF"/>
                </a:solidFill>
              </a:rPr>
              <a:t> </a:t>
            </a:r>
            <a:r>
              <a:rPr sz="3750" spc="-75" dirty="0">
                <a:solidFill>
                  <a:srgbClr val="FFFFFF"/>
                </a:solidFill>
              </a:rPr>
              <a:t>to</a:t>
            </a:r>
            <a:r>
              <a:rPr sz="3750" spc="-185" dirty="0">
                <a:solidFill>
                  <a:srgbClr val="FFFFFF"/>
                </a:solidFill>
              </a:rPr>
              <a:t> </a:t>
            </a:r>
            <a:r>
              <a:rPr sz="3750" spc="-120" dirty="0">
                <a:solidFill>
                  <a:srgbClr val="FFFFFF"/>
                </a:solidFill>
              </a:rPr>
              <a:t>plant</a:t>
            </a:r>
            <a:r>
              <a:rPr sz="3750" spc="-185" dirty="0">
                <a:solidFill>
                  <a:srgbClr val="FFFFFF"/>
                </a:solidFill>
              </a:rPr>
              <a:t> </a:t>
            </a:r>
            <a:r>
              <a:rPr sz="3750" spc="-295" dirty="0">
                <a:solidFill>
                  <a:srgbClr val="FFFFFF"/>
                </a:solidFill>
              </a:rPr>
              <a:t>a</a:t>
            </a:r>
            <a:r>
              <a:rPr sz="3750" spc="-185" dirty="0">
                <a:solidFill>
                  <a:srgbClr val="FFFFFF"/>
                </a:solidFill>
              </a:rPr>
              <a:t> </a:t>
            </a:r>
            <a:r>
              <a:rPr sz="3750" spc="-130" dirty="0">
                <a:solidFill>
                  <a:srgbClr val="FFFFFF"/>
                </a:solidFill>
              </a:rPr>
              <a:t>tree</a:t>
            </a:r>
            <a:r>
              <a:rPr sz="3750" spc="-185" dirty="0">
                <a:solidFill>
                  <a:srgbClr val="FFFFFF"/>
                </a:solidFill>
              </a:rPr>
              <a:t> was </a:t>
            </a:r>
            <a:r>
              <a:rPr sz="3450" spc="90" dirty="0">
                <a:solidFill>
                  <a:srgbClr val="FFFFFF"/>
                </a:solidFill>
              </a:rPr>
              <a:t>20</a:t>
            </a:r>
            <a:r>
              <a:rPr sz="3450" spc="-105" dirty="0">
                <a:solidFill>
                  <a:srgbClr val="FFFFFF"/>
                </a:solidFill>
              </a:rPr>
              <a:t> </a:t>
            </a:r>
            <a:r>
              <a:rPr sz="3750" spc="-95" dirty="0">
                <a:solidFill>
                  <a:srgbClr val="FFFFFF"/>
                </a:solidFill>
              </a:rPr>
              <a:t>years </a:t>
            </a:r>
            <a:r>
              <a:rPr sz="3750" spc="-150" dirty="0">
                <a:solidFill>
                  <a:srgbClr val="FFFFFF"/>
                </a:solidFill>
              </a:rPr>
              <a:t>ago</a:t>
            </a:r>
            <a:r>
              <a:rPr sz="3450" spc="-150" dirty="0">
                <a:solidFill>
                  <a:srgbClr val="FFFFFF"/>
                </a:solidFill>
              </a:rPr>
              <a:t>.</a:t>
            </a:r>
            <a:r>
              <a:rPr sz="3450" spc="-155" dirty="0">
                <a:solidFill>
                  <a:srgbClr val="FFFFFF"/>
                </a:solidFill>
              </a:rPr>
              <a:t> </a:t>
            </a:r>
            <a:r>
              <a:rPr sz="3750" spc="-220" dirty="0">
                <a:solidFill>
                  <a:srgbClr val="FFFFFF"/>
                </a:solidFill>
              </a:rPr>
              <a:t>The</a:t>
            </a:r>
            <a:r>
              <a:rPr sz="3750" spc="-170" dirty="0">
                <a:solidFill>
                  <a:srgbClr val="FFFFFF"/>
                </a:solidFill>
              </a:rPr>
              <a:t> </a:t>
            </a:r>
            <a:r>
              <a:rPr sz="3750" spc="-95" dirty="0">
                <a:solidFill>
                  <a:srgbClr val="FFFFFF"/>
                </a:solidFill>
              </a:rPr>
              <a:t>second</a:t>
            </a:r>
            <a:r>
              <a:rPr sz="3450" spc="-95" dirty="0">
                <a:solidFill>
                  <a:srgbClr val="FFFFFF"/>
                </a:solidFill>
              </a:rPr>
              <a:t>-</a:t>
            </a:r>
            <a:r>
              <a:rPr sz="3750" spc="-120" dirty="0">
                <a:solidFill>
                  <a:srgbClr val="FFFFFF"/>
                </a:solidFill>
              </a:rPr>
              <a:t>best</a:t>
            </a:r>
            <a:r>
              <a:rPr sz="3750" spc="-165" dirty="0">
                <a:solidFill>
                  <a:srgbClr val="FFFFFF"/>
                </a:solidFill>
              </a:rPr>
              <a:t> </a:t>
            </a:r>
            <a:r>
              <a:rPr sz="3750" spc="-140" dirty="0">
                <a:solidFill>
                  <a:srgbClr val="FFFFFF"/>
                </a:solidFill>
              </a:rPr>
              <a:t>time</a:t>
            </a:r>
            <a:r>
              <a:rPr sz="3750" spc="-165" dirty="0">
                <a:solidFill>
                  <a:srgbClr val="FFFFFF"/>
                </a:solidFill>
              </a:rPr>
              <a:t> </a:t>
            </a:r>
            <a:r>
              <a:rPr sz="3750" spc="-100" dirty="0">
                <a:solidFill>
                  <a:srgbClr val="FFFFFF"/>
                </a:solidFill>
              </a:rPr>
              <a:t>is</a:t>
            </a:r>
            <a:r>
              <a:rPr sz="3750" spc="-165" dirty="0">
                <a:solidFill>
                  <a:srgbClr val="FFFFFF"/>
                </a:solidFill>
              </a:rPr>
              <a:t> </a:t>
            </a:r>
            <a:r>
              <a:rPr sz="3750" spc="-10" dirty="0">
                <a:solidFill>
                  <a:srgbClr val="FFFFFF"/>
                </a:solidFill>
              </a:rPr>
              <a:t>today</a:t>
            </a:r>
            <a:r>
              <a:rPr sz="3450" spc="-10" dirty="0">
                <a:solidFill>
                  <a:srgbClr val="FFFFFF"/>
                </a:solidFill>
              </a:rPr>
              <a:t>.”</a:t>
            </a:r>
            <a:endParaRPr sz="3450"/>
          </a:p>
        </p:txBody>
      </p:sp>
      <p:sp>
        <p:nvSpPr>
          <p:cNvPr id="4" name="object 4"/>
          <p:cNvSpPr txBox="1"/>
          <p:nvPr/>
        </p:nvSpPr>
        <p:spPr>
          <a:xfrm>
            <a:off x="5024585" y="5934626"/>
            <a:ext cx="25082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</a:pPr>
            <a:fld id="{81D60167-4931-47E6-BA6A-407CBD079E47}" type="slidenum">
              <a:rPr sz="1300" spc="-25" dirty="0">
                <a:latin typeface="Microsoft Sans Serif"/>
                <a:cs typeface="Microsoft Sans Serif"/>
              </a:rPr>
              <a:t>16</a:t>
            </a:fld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6854" y="612735"/>
            <a:ext cx="5824855" cy="208597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10540">
              <a:lnSpc>
                <a:spcPct val="79600"/>
              </a:lnSpc>
              <a:spcBef>
                <a:spcPts val="1480"/>
              </a:spcBef>
            </a:pPr>
            <a:r>
              <a:rPr spc="-90" dirty="0"/>
              <a:t>Welcome</a:t>
            </a:r>
            <a:r>
              <a:rPr spc="-505" dirty="0"/>
              <a:t> </a:t>
            </a:r>
            <a:r>
              <a:rPr spc="120" dirty="0"/>
              <a:t>to</a:t>
            </a:r>
            <a:r>
              <a:rPr spc="-495" dirty="0"/>
              <a:t> </a:t>
            </a:r>
            <a:r>
              <a:rPr spc="-555" dirty="0"/>
              <a:t>Y</a:t>
            </a:r>
            <a:r>
              <a:rPr spc="110" dirty="0"/>
              <a:t>o</a:t>
            </a:r>
            <a:r>
              <a:rPr spc="114" dirty="0"/>
              <a:t>u</a:t>
            </a:r>
            <a:r>
              <a:rPr spc="120" dirty="0"/>
              <a:t>r</a:t>
            </a:r>
            <a:r>
              <a:rPr spc="-55" dirty="0"/>
              <a:t> </a:t>
            </a:r>
            <a:r>
              <a:rPr spc="-10" dirty="0"/>
              <a:t>Launchpad</a:t>
            </a: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250" spc="-75" dirty="0"/>
              <a:t>You</a:t>
            </a:r>
            <a:r>
              <a:rPr sz="2200" spc="-75" dirty="0"/>
              <a:t>ʼ</a:t>
            </a:r>
            <a:r>
              <a:rPr sz="2250" spc="-75" dirty="0"/>
              <a:t>ve </a:t>
            </a:r>
            <a:r>
              <a:rPr sz="2250" spc="-85" dirty="0"/>
              <a:t>Got</a:t>
            </a:r>
            <a:r>
              <a:rPr sz="2250" spc="-65" dirty="0"/>
              <a:t> </a:t>
            </a:r>
            <a:r>
              <a:rPr sz="2250" spc="-10" dirty="0"/>
              <a:t>the</a:t>
            </a:r>
            <a:r>
              <a:rPr sz="2250" spc="-85" dirty="0"/>
              <a:t> Tools</a:t>
            </a:r>
            <a:r>
              <a:rPr sz="2250" spc="-65" dirty="0"/>
              <a:t> </a:t>
            </a:r>
            <a:r>
              <a:rPr sz="2200" spc="705" dirty="0"/>
              <a:t>—</a:t>
            </a:r>
            <a:r>
              <a:rPr sz="2200" spc="-55" dirty="0"/>
              <a:t> </a:t>
            </a:r>
            <a:r>
              <a:rPr sz="2250" spc="-45" dirty="0"/>
              <a:t>Now</a:t>
            </a:r>
            <a:r>
              <a:rPr sz="2250" spc="-75" dirty="0"/>
              <a:t> </a:t>
            </a:r>
            <a:r>
              <a:rPr sz="2250" spc="-70" dirty="0"/>
              <a:t>Let</a:t>
            </a:r>
            <a:r>
              <a:rPr sz="2200" spc="-70" dirty="0"/>
              <a:t>ʼ</a:t>
            </a:r>
            <a:r>
              <a:rPr sz="2250" spc="-70" dirty="0"/>
              <a:t>s </a:t>
            </a:r>
            <a:r>
              <a:rPr sz="2250" spc="-65" dirty="0"/>
              <a:t>Build</a:t>
            </a:r>
            <a:r>
              <a:rPr sz="2250" spc="-75" dirty="0"/>
              <a:t> </a:t>
            </a:r>
            <a:r>
              <a:rPr sz="2250" spc="-10" dirty="0"/>
              <a:t>the</a:t>
            </a:r>
            <a:r>
              <a:rPr sz="2250" spc="-70" dirty="0"/>
              <a:t> </a:t>
            </a:r>
            <a:r>
              <a:rPr sz="2250" spc="-20" dirty="0"/>
              <a:t>Plan</a:t>
            </a:r>
            <a:endParaRPr sz="2250"/>
          </a:p>
        </p:txBody>
      </p:sp>
      <p:sp>
        <p:nvSpPr>
          <p:cNvPr id="3" name="object 3"/>
          <p:cNvSpPr txBox="1"/>
          <p:nvPr/>
        </p:nvSpPr>
        <p:spPr>
          <a:xfrm>
            <a:off x="3326854" y="2997789"/>
            <a:ext cx="5896610" cy="202501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96240" marR="903605" indent="-384175">
              <a:lnSpc>
                <a:spcPts val="2180"/>
              </a:lnSpc>
              <a:spcBef>
                <a:spcPts val="600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75" dirty="0">
                <a:latin typeface="Microsoft Sans Serif"/>
                <a:cs typeface="Microsoft Sans Serif"/>
              </a:rPr>
              <a:t>You</a:t>
            </a:r>
            <a:r>
              <a:rPr sz="2200" spc="-75" dirty="0">
                <a:latin typeface="Microsoft Sans Serif"/>
                <a:cs typeface="Microsoft Sans Serif"/>
              </a:rPr>
              <a:t>ʼ</a:t>
            </a:r>
            <a:r>
              <a:rPr sz="2250" spc="-75" dirty="0">
                <a:latin typeface="Microsoft Sans Serif"/>
                <a:cs typeface="Microsoft Sans Serif"/>
              </a:rPr>
              <a:t>ve </a:t>
            </a:r>
            <a:r>
              <a:rPr sz="2250" spc="-45" dirty="0">
                <a:latin typeface="Microsoft Sans Serif"/>
                <a:cs typeface="Microsoft Sans Serif"/>
              </a:rPr>
              <a:t>learned</a:t>
            </a:r>
            <a:r>
              <a:rPr sz="2250" spc="-10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the</a:t>
            </a:r>
            <a:r>
              <a:rPr sz="2250" spc="-125" dirty="0">
                <a:latin typeface="Microsoft Sans Serif"/>
                <a:cs typeface="Microsoft Sans Serif"/>
              </a:rPr>
              <a:t> </a:t>
            </a:r>
            <a:r>
              <a:rPr sz="2250" spc="-65" dirty="0">
                <a:latin typeface="Microsoft Sans Serif"/>
                <a:cs typeface="Microsoft Sans Serif"/>
              </a:rPr>
              <a:t>law</a:t>
            </a:r>
            <a:r>
              <a:rPr sz="2200" spc="-65" dirty="0">
                <a:latin typeface="Microsoft Sans Serif"/>
                <a:cs typeface="Microsoft Sans Serif"/>
              </a:rPr>
              <a:t>,</a:t>
            </a:r>
            <a:r>
              <a:rPr sz="2200" spc="-8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the</a:t>
            </a:r>
            <a:r>
              <a:rPr sz="2250" spc="-100" dirty="0">
                <a:latin typeface="Microsoft Sans Serif"/>
                <a:cs typeface="Microsoft Sans Serif"/>
              </a:rPr>
              <a:t> </a:t>
            </a:r>
            <a:r>
              <a:rPr sz="2250" spc="-45" dirty="0">
                <a:latin typeface="Microsoft Sans Serif"/>
                <a:cs typeface="Microsoft Sans Serif"/>
              </a:rPr>
              <a:t>intake</a:t>
            </a:r>
            <a:r>
              <a:rPr sz="2200" spc="-45" dirty="0">
                <a:latin typeface="Microsoft Sans Serif"/>
                <a:cs typeface="Microsoft Sans Serif"/>
              </a:rPr>
              <a:t>,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50" spc="-25" dirty="0">
                <a:latin typeface="Microsoft Sans Serif"/>
                <a:cs typeface="Microsoft Sans Serif"/>
              </a:rPr>
              <a:t>the </a:t>
            </a:r>
            <a:r>
              <a:rPr sz="2250" spc="-45" dirty="0">
                <a:latin typeface="Microsoft Sans Serif"/>
                <a:cs typeface="Microsoft Sans Serif"/>
              </a:rPr>
              <a:t>marketing</a:t>
            </a:r>
            <a:r>
              <a:rPr sz="2200" spc="-45" dirty="0">
                <a:latin typeface="Microsoft Sans Serif"/>
                <a:cs typeface="Microsoft Sans Serif"/>
              </a:rPr>
              <a:t>,</a:t>
            </a:r>
            <a:r>
              <a:rPr sz="2200" spc="-9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the</a:t>
            </a:r>
            <a:r>
              <a:rPr sz="2250" spc="-100" dirty="0">
                <a:latin typeface="Microsoft Sans Serif"/>
                <a:cs typeface="Microsoft Sans Serif"/>
              </a:rPr>
              <a:t> </a:t>
            </a:r>
            <a:r>
              <a:rPr sz="2250" spc="-55" dirty="0">
                <a:latin typeface="Microsoft Sans Serif"/>
                <a:cs typeface="Microsoft Sans Serif"/>
              </a:rPr>
              <a:t>business</a:t>
            </a:r>
            <a:r>
              <a:rPr sz="2250" spc="-9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strategy</a:t>
            </a:r>
            <a:r>
              <a:rPr sz="2200" spc="-10" dirty="0">
                <a:latin typeface="Microsoft Sans Serif"/>
                <a:cs typeface="Microsoft Sans Serif"/>
              </a:rPr>
              <a:t>…</a:t>
            </a:r>
            <a:endParaRPr sz="2200" dirty="0">
              <a:latin typeface="Microsoft Sans Serif"/>
              <a:cs typeface="Microsoft Sans Serif"/>
            </a:endParaRPr>
          </a:p>
          <a:p>
            <a:pPr marL="396240" marR="327660" indent="-384175">
              <a:lnSpc>
                <a:spcPts val="2250"/>
              </a:lnSpc>
              <a:spcBef>
                <a:spcPts val="98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45" dirty="0">
                <a:latin typeface="Microsoft Sans Serif"/>
                <a:cs typeface="Microsoft Sans Serif"/>
              </a:rPr>
              <a:t>Now</a:t>
            </a:r>
            <a:r>
              <a:rPr sz="2250" spc="-20" dirty="0">
                <a:latin typeface="Microsoft Sans Serif"/>
                <a:cs typeface="Microsoft Sans Serif"/>
              </a:rPr>
              <a:t> </a:t>
            </a:r>
            <a:r>
              <a:rPr sz="2250" spc="-25" dirty="0">
                <a:latin typeface="Microsoft Sans Serif"/>
                <a:cs typeface="Microsoft Sans Serif"/>
              </a:rPr>
              <a:t>it</a:t>
            </a:r>
            <a:r>
              <a:rPr sz="2200" spc="-25" dirty="0">
                <a:latin typeface="Microsoft Sans Serif"/>
                <a:cs typeface="Microsoft Sans Serif"/>
              </a:rPr>
              <a:t>ʼ</a:t>
            </a:r>
            <a:r>
              <a:rPr sz="2250" spc="-25" dirty="0">
                <a:latin typeface="Microsoft Sans Serif"/>
                <a:cs typeface="Microsoft Sans Serif"/>
              </a:rPr>
              <a:t>s</a:t>
            </a:r>
            <a:r>
              <a:rPr sz="2250" spc="-15" dirty="0">
                <a:latin typeface="Microsoft Sans Serif"/>
                <a:cs typeface="Microsoft Sans Serif"/>
              </a:rPr>
              <a:t> </a:t>
            </a:r>
            <a:r>
              <a:rPr sz="2250" spc="-30" dirty="0">
                <a:latin typeface="Microsoft Sans Serif"/>
                <a:cs typeface="Microsoft Sans Serif"/>
              </a:rPr>
              <a:t>time</a:t>
            </a:r>
            <a:r>
              <a:rPr sz="2250" spc="-2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to</a:t>
            </a:r>
            <a:r>
              <a:rPr sz="2250" spc="-1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turn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all</a:t>
            </a:r>
            <a:r>
              <a:rPr sz="2250" spc="-114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this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education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into </a:t>
            </a:r>
            <a:r>
              <a:rPr sz="2250" spc="-10" dirty="0">
                <a:latin typeface="Microsoft Sans Serif"/>
                <a:cs typeface="Microsoft Sans Serif"/>
              </a:rPr>
              <a:t>execution</a:t>
            </a:r>
            <a:r>
              <a:rPr sz="2200" spc="-10" dirty="0">
                <a:latin typeface="Microsoft Sans Serif"/>
                <a:cs typeface="Microsoft Sans Serif"/>
              </a:rPr>
              <a:t>.</a:t>
            </a:r>
            <a:endParaRPr sz="2200" dirty="0">
              <a:latin typeface="Microsoft Sans Serif"/>
              <a:cs typeface="Microsoft Sans Serif"/>
            </a:endParaRPr>
          </a:p>
          <a:p>
            <a:pPr marL="396240" marR="5080" indent="-384175">
              <a:lnSpc>
                <a:spcPts val="2170"/>
              </a:lnSpc>
              <a:spcBef>
                <a:spcPts val="1040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50" dirty="0">
                <a:latin typeface="Microsoft Sans Serif"/>
                <a:cs typeface="Microsoft Sans Serif"/>
              </a:rPr>
              <a:t>This</a:t>
            </a:r>
            <a:r>
              <a:rPr sz="2250" spc="-80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next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90</a:t>
            </a:r>
            <a:r>
              <a:rPr sz="2200" spc="-60" dirty="0">
                <a:latin typeface="Microsoft Sans Serif"/>
                <a:cs typeface="Microsoft Sans Serif"/>
              </a:rPr>
              <a:t> </a:t>
            </a:r>
            <a:r>
              <a:rPr sz="2250" spc="-55" dirty="0">
                <a:latin typeface="Microsoft Sans Serif"/>
                <a:cs typeface="Microsoft Sans Serif"/>
              </a:rPr>
              <a:t>days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will</a:t>
            </a:r>
            <a:r>
              <a:rPr sz="2250" spc="-80" dirty="0">
                <a:latin typeface="Microsoft Sans Serif"/>
                <a:cs typeface="Microsoft Sans Serif"/>
              </a:rPr>
              <a:t> </a:t>
            </a:r>
            <a:r>
              <a:rPr sz="2250" spc="-45" dirty="0">
                <a:latin typeface="Microsoft Sans Serif"/>
                <a:cs typeface="Microsoft Sans Serif"/>
              </a:rPr>
              <a:t>determine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spc="-30" dirty="0">
                <a:latin typeface="Microsoft Sans Serif"/>
                <a:cs typeface="Microsoft Sans Serif"/>
              </a:rPr>
              <a:t>whether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spc="-25" dirty="0">
                <a:latin typeface="Microsoft Sans Serif"/>
                <a:cs typeface="Microsoft Sans Serif"/>
              </a:rPr>
              <a:t>you </a:t>
            </a:r>
            <a:r>
              <a:rPr sz="2250" spc="-20" dirty="0">
                <a:latin typeface="Microsoft Sans Serif"/>
                <a:cs typeface="Microsoft Sans Serif"/>
              </a:rPr>
              <a:t>build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spc="-70" dirty="0">
                <a:latin typeface="Microsoft Sans Serif"/>
                <a:cs typeface="Microsoft Sans Serif"/>
              </a:rPr>
              <a:t>momentum </a:t>
            </a:r>
            <a:r>
              <a:rPr sz="2200" spc="705" dirty="0">
                <a:latin typeface="Microsoft Sans Serif"/>
                <a:cs typeface="Microsoft Sans Serif"/>
              </a:rPr>
              <a:t>—</a:t>
            </a:r>
            <a:r>
              <a:rPr sz="2200" spc="-6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or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let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it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fizzle</a:t>
            </a:r>
            <a:r>
              <a:rPr sz="2200" spc="-10" dirty="0">
                <a:latin typeface="Microsoft Sans Serif"/>
                <a:cs typeface="Microsoft Sans Serif"/>
              </a:rPr>
              <a:t>.</a:t>
            </a:r>
            <a:endParaRPr sz="22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1749" cy="64293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ts val="145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32428"/>
            <a:ext cx="4007396" cy="2230739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 marR="5080">
              <a:spcBef>
                <a:spcPts val="1195"/>
              </a:spcBef>
            </a:pPr>
            <a:r>
              <a:rPr sz="4500" spc="60" dirty="0"/>
              <a:t>Why</a:t>
            </a:r>
            <a:r>
              <a:rPr sz="4500" spc="-405" dirty="0"/>
              <a:t> </a:t>
            </a:r>
            <a:r>
              <a:rPr sz="4500" spc="70" dirty="0"/>
              <a:t>the</a:t>
            </a:r>
            <a:r>
              <a:rPr sz="4500" spc="-405" dirty="0"/>
              <a:t> </a:t>
            </a:r>
            <a:r>
              <a:rPr sz="4500" spc="-20" dirty="0"/>
              <a:t>First </a:t>
            </a:r>
            <a:r>
              <a:rPr sz="4300" spc="305" dirty="0"/>
              <a:t>90</a:t>
            </a:r>
            <a:r>
              <a:rPr sz="4300" spc="-355" dirty="0"/>
              <a:t> </a:t>
            </a:r>
            <a:r>
              <a:rPr sz="4500" spc="-20" dirty="0"/>
              <a:t>Days </a:t>
            </a:r>
            <a:r>
              <a:rPr sz="4500" spc="60" dirty="0"/>
              <a:t>Matter</a:t>
            </a:r>
            <a:r>
              <a:rPr sz="4500" spc="-390" dirty="0"/>
              <a:t> </a:t>
            </a:r>
            <a:r>
              <a:rPr sz="4500" spc="-25" dirty="0"/>
              <a:t>So </a:t>
            </a:r>
            <a:r>
              <a:rPr sz="4500" spc="-20" dirty="0"/>
              <a:t>Much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755104" y="2863167"/>
            <a:ext cx="3405504" cy="4578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40" dirty="0">
                <a:latin typeface="Microsoft Sans Serif"/>
                <a:cs typeface="Microsoft Sans Serif"/>
              </a:rPr>
              <a:t>Success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Loves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Speed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104" y="3428836"/>
            <a:ext cx="4473396" cy="238398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7810" marR="5080" indent="-245745">
              <a:spcBef>
                <a:spcPts val="39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Clients,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revenue,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and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referrals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come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when </a:t>
            </a:r>
            <a:r>
              <a:rPr sz="2000" dirty="0">
                <a:latin typeface="Microsoft Sans Serif"/>
                <a:cs typeface="Microsoft Sans Serif"/>
              </a:rPr>
              <a:t>you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take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action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fast</a:t>
            </a:r>
            <a:endParaRPr sz="2000" dirty="0">
              <a:latin typeface="Microsoft Sans Serif"/>
              <a:cs typeface="Microsoft Sans Serif"/>
            </a:endParaRPr>
          </a:p>
          <a:p>
            <a:pPr marL="257810" marR="109220" indent="-245745">
              <a:spcBef>
                <a:spcPts val="66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The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longer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you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“wait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to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get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it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all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perfect,” </a:t>
            </a:r>
            <a:r>
              <a:rPr sz="2000" dirty="0">
                <a:latin typeface="Microsoft Sans Serif"/>
                <a:cs typeface="Microsoft Sans Serif"/>
              </a:rPr>
              <a:t>the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more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your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motivation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drops</a:t>
            </a:r>
            <a:endParaRPr sz="2000" dirty="0">
              <a:latin typeface="Microsoft Sans Serif"/>
              <a:cs typeface="Microsoft Sans Serif"/>
            </a:endParaRPr>
          </a:p>
          <a:p>
            <a:pPr marL="257810" marR="622935" indent="-245745">
              <a:spcBef>
                <a:spcPts val="67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Implementation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≠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perfection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459" dirty="0">
                <a:latin typeface="Microsoft Sans Serif"/>
                <a:cs typeface="Microsoft Sans Serif"/>
              </a:rPr>
              <a:t>—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it's </a:t>
            </a:r>
            <a:r>
              <a:rPr sz="2000" dirty="0">
                <a:latin typeface="Microsoft Sans Serif"/>
                <a:cs typeface="Microsoft Sans Serif"/>
              </a:rPr>
              <a:t>direction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b="0" spc="-130" dirty="0">
                <a:latin typeface="Verdana Pro Cond Light"/>
                <a:cs typeface="Verdana Pro Cond Light"/>
              </a:rPr>
              <a:t>+</a:t>
            </a:r>
            <a:r>
              <a:rPr sz="2000" b="0" spc="-160" dirty="0">
                <a:latin typeface="Verdana Pro Cond Light"/>
                <a:cs typeface="Verdana Pro Cond Light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consistency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0"/>
            <a:ext cx="5143499" cy="64293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35348" y="5934626"/>
            <a:ext cx="1206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z="1300" spc="-50" dirty="0">
                <a:latin typeface="Microsoft Sans Serif"/>
                <a:cs typeface="Microsoft Sans Serif"/>
              </a:rPr>
              <a:t>3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081165" y="5934626"/>
            <a:ext cx="1250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z="1300" spc="5" dirty="0">
                <a:latin typeface="Microsoft Sans Serif"/>
                <a:cs typeface="Microsoft Sans Serif"/>
              </a:rPr>
              <a:t>4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12735"/>
            <a:ext cx="7421880" cy="15728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480"/>
              </a:spcBef>
            </a:pPr>
            <a:r>
              <a:rPr dirty="0"/>
              <a:t>Your </a:t>
            </a:r>
            <a:r>
              <a:rPr sz="5400" dirty="0"/>
              <a:t>90 </a:t>
            </a:r>
            <a:r>
              <a:rPr dirty="0"/>
              <a:t>Day Game Plan Framework</a:t>
            </a:r>
            <a:endParaRPr sz="54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6762" y="2819083"/>
          <a:ext cx="8729345" cy="281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5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Step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3333">
                        <a:alpha val="8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Focus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33">
                        <a:alpha val="8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750" spc="-375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76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Clarify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Your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Service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Tiers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750" spc="-135" dirty="0">
                          <a:latin typeface="Microsoft Sans Serif"/>
                          <a:cs typeface="Microsoft Sans Serif"/>
                        </a:rPr>
                        <a:t>&amp;</a:t>
                      </a:r>
                      <a:r>
                        <a:rPr sz="175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Pricing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2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50" spc="-5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Launch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Repeatable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Intake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Process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750" spc="-5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Schedule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750" spc="-32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75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Marketing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Event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50" spc="15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Book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75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7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Referral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Partner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Meetings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750" spc="-5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Start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Closing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1750" spc="-2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800" spc="-120" dirty="0">
                          <a:latin typeface="Microsoft Sans Serif"/>
                          <a:cs typeface="Microsoft Sans Serif"/>
                        </a:rPr>
                        <a:t>Fee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Cases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55104" y="2340510"/>
            <a:ext cx="3529965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0" dirty="0">
                <a:latin typeface="Microsoft Sans Serif"/>
                <a:cs typeface="Microsoft Sans Serif"/>
              </a:rPr>
              <a:t>The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5</a:t>
            </a:r>
            <a:r>
              <a:rPr sz="1750" spc="26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Part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Framework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Fast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Wins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491" y="441928"/>
            <a:ext cx="5128895" cy="126682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837565" marR="5080" indent="-825500">
              <a:lnSpc>
                <a:spcPts val="4350"/>
              </a:lnSpc>
              <a:spcBef>
                <a:spcPts val="1140"/>
              </a:spcBef>
            </a:pPr>
            <a:r>
              <a:rPr sz="4500" dirty="0"/>
              <a:t>Step </a:t>
            </a:r>
            <a:r>
              <a:rPr sz="4300" dirty="0"/>
              <a:t>1  </a:t>
            </a:r>
            <a:r>
              <a:rPr sz="4500" dirty="0"/>
              <a:t>Clarify What You</a:t>
            </a:r>
            <a:r>
              <a:rPr sz="4300" dirty="0"/>
              <a:t>ʼ</a:t>
            </a:r>
            <a:r>
              <a:rPr sz="4500" dirty="0"/>
              <a:t>re Selling</a:t>
            </a:r>
          </a:p>
        </p:txBody>
      </p:sp>
      <p:sp>
        <p:nvSpPr>
          <p:cNvPr id="3" name="object 3"/>
          <p:cNvSpPr/>
          <p:nvPr/>
        </p:nvSpPr>
        <p:spPr>
          <a:xfrm>
            <a:off x="6629399" y="0"/>
            <a:ext cx="3657600" cy="2484120"/>
          </a:xfrm>
          <a:custGeom>
            <a:avLst/>
            <a:gdLst/>
            <a:ahLst/>
            <a:cxnLst/>
            <a:rect l="l" t="t" r="r" b="b"/>
            <a:pathLst>
              <a:path w="3657600" h="2484120">
                <a:moveTo>
                  <a:pt x="3657599" y="2484119"/>
                </a:moveTo>
                <a:lnTo>
                  <a:pt x="0" y="2484119"/>
                </a:lnTo>
                <a:lnTo>
                  <a:pt x="0" y="0"/>
                </a:lnTo>
                <a:lnTo>
                  <a:pt x="3657599" y="0"/>
                </a:lnTo>
                <a:lnTo>
                  <a:pt x="3657599" y="190499"/>
                </a:lnTo>
                <a:lnTo>
                  <a:pt x="448837" y="190499"/>
                </a:lnTo>
                <a:lnTo>
                  <a:pt x="433709" y="191230"/>
                </a:lnTo>
                <a:lnTo>
                  <a:pt x="390071" y="202189"/>
                </a:lnTo>
                <a:lnTo>
                  <a:pt x="351465" y="225297"/>
                </a:lnTo>
                <a:lnTo>
                  <a:pt x="321130" y="258731"/>
                </a:lnTo>
                <a:lnTo>
                  <a:pt x="301850" y="299551"/>
                </a:lnTo>
                <a:lnTo>
                  <a:pt x="295274" y="344062"/>
                </a:lnTo>
                <a:lnTo>
                  <a:pt x="295274" y="1951462"/>
                </a:lnTo>
                <a:lnTo>
                  <a:pt x="301850" y="1995972"/>
                </a:lnTo>
                <a:lnTo>
                  <a:pt x="321130" y="2036793"/>
                </a:lnTo>
                <a:lnTo>
                  <a:pt x="351465" y="2070227"/>
                </a:lnTo>
                <a:lnTo>
                  <a:pt x="390071" y="2093335"/>
                </a:lnTo>
                <a:lnTo>
                  <a:pt x="433709" y="2104294"/>
                </a:lnTo>
                <a:lnTo>
                  <a:pt x="448837" y="2105024"/>
                </a:lnTo>
                <a:lnTo>
                  <a:pt x="3657599" y="2105024"/>
                </a:lnTo>
                <a:lnTo>
                  <a:pt x="3657599" y="2484119"/>
                </a:lnTo>
                <a:close/>
              </a:path>
              <a:path w="3657600" h="2484120">
                <a:moveTo>
                  <a:pt x="3657599" y="2105024"/>
                </a:moveTo>
                <a:lnTo>
                  <a:pt x="3313537" y="2105024"/>
                </a:lnTo>
                <a:lnTo>
                  <a:pt x="3328664" y="2104294"/>
                </a:lnTo>
                <a:lnTo>
                  <a:pt x="3343501" y="2102102"/>
                </a:lnTo>
                <a:lnTo>
                  <a:pt x="3385999" y="2086871"/>
                </a:lnTo>
                <a:lnTo>
                  <a:pt x="3422122" y="2060047"/>
                </a:lnTo>
                <a:lnTo>
                  <a:pt x="3448946" y="2023924"/>
                </a:lnTo>
                <a:lnTo>
                  <a:pt x="3464177" y="1981426"/>
                </a:lnTo>
                <a:lnTo>
                  <a:pt x="3467099" y="1951462"/>
                </a:lnTo>
                <a:lnTo>
                  <a:pt x="3467099" y="344062"/>
                </a:lnTo>
                <a:lnTo>
                  <a:pt x="3460524" y="299551"/>
                </a:lnTo>
                <a:lnTo>
                  <a:pt x="3441243" y="258731"/>
                </a:lnTo>
                <a:lnTo>
                  <a:pt x="3410909" y="225297"/>
                </a:lnTo>
                <a:lnTo>
                  <a:pt x="3372303" y="202189"/>
                </a:lnTo>
                <a:lnTo>
                  <a:pt x="3328664" y="191230"/>
                </a:lnTo>
                <a:lnTo>
                  <a:pt x="3313537" y="190499"/>
                </a:lnTo>
                <a:lnTo>
                  <a:pt x="3657599" y="190499"/>
                </a:lnTo>
                <a:lnTo>
                  <a:pt x="3657599" y="210502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69187" y="360410"/>
            <a:ext cx="2078989" cy="15055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ctr">
              <a:lnSpc>
                <a:spcPct val="81800"/>
              </a:lnSpc>
              <a:spcBef>
                <a:spcPts val="745"/>
              </a:spcBef>
            </a:pPr>
            <a:r>
              <a:rPr sz="2800" spc="-125" dirty="0">
                <a:latin typeface="Microsoft Sans Serif"/>
                <a:cs typeface="Microsoft Sans Serif"/>
              </a:rPr>
              <a:t>Do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135" dirty="0">
                <a:latin typeface="Microsoft Sans Serif"/>
                <a:cs typeface="Microsoft Sans Serif"/>
              </a:rPr>
              <a:t>You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Know </a:t>
            </a:r>
            <a:r>
              <a:rPr sz="2800" spc="-20" dirty="0">
                <a:latin typeface="Microsoft Sans Serif"/>
                <a:cs typeface="Microsoft Sans Serif"/>
              </a:rPr>
              <a:t>What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You</a:t>
            </a:r>
            <a:r>
              <a:rPr sz="2750" spc="-10" dirty="0">
                <a:latin typeface="DejaVu Sans"/>
                <a:cs typeface="DejaVu Sans"/>
              </a:rPr>
              <a:t>ʼ</a:t>
            </a:r>
            <a:r>
              <a:rPr sz="2800" spc="-10" dirty="0">
                <a:latin typeface="Microsoft Sans Serif"/>
                <a:cs typeface="Microsoft Sans Serif"/>
              </a:rPr>
              <a:t>re </a:t>
            </a:r>
            <a:r>
              <a:rPr sz="2800" spc="-40" dirty="0">
                <a:latin typeface="Microsoft Sans Serif"/>
                <a:cs typeface="Microsoft Sans Serif"/>
              </a:rPr>
              <a:t>Selling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on </a:t>
            </a:r>
            <a:r>
              <a:rPr sz="2800" spc="-10" dirty="0">
                <a:latin typeface="Microsoft Sans Serif"/>
                <a:cs typeface="Microsoft Sans Serif"/>
              </a:rPr>
              <a:t>Monday</a:t>
            </a:r>
            <a:r>
              <a:rPr sz="2750" spc="-10" dirty="0">
                <a:latin typeface="DejaVu Sans"/>
                <a:cs typeface="DejaVu Sans"/>
              </a:rPr>
              <a:t>?</a:t>
            </a:r>
            <a:endParaRPr sz="2750" dirty="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039111"/>
            <a:ext cx="5386070" cy="4390390"/>
          </a:xfrm>
          <a:custGeom>
            <a:avLst/>
            <a:gdLst/>
            <a:ahLst/>
            <a:cxnLst/>
            <a:rect l="l" t="t" r="r" b="b"/>
            <a:pathLst>
              <a:path w="5386070" h="4390390">
                <a:moveTo>
                  <a:pt x="5385815" y="4390262"/>
                </a:moveTo>
                <a:lnTo>
                  <a:pt x="0" y="4390262"/>
                </a:lnTo>
                <a:lnTo>
                  <a:pt x="0" y="0"/>
                </a:lnTo>
                <a:lnTo>
                  <a:pt x="5385815" y="0"/>
                </a:lnTo>
                <a:lnTo>
                  <a:pt x="5385815" y="256412"/>
                </a:lnTo>
                <a:lnTo>
                  <a:pt x="344062" y="256412"/>
                </a:lnTo>
                <a:lnTo>
                  <a:pt x="328934" y="257143"/>
                </a:lnTo>
                <a:lnTo>
                  <a:pt x="285296" y="268102"/>
                </a:lnTo>
                <a:lnTo>
                  <a:pt x="246690" y="291210"/>
                </a:lnTo>
                <a:lnTo>
                  <a:pt x="216355" y="324644"/>
                </a:lnTo>
                <a:lnTo>
                  <a:pt x="197075" y="365464"/>
                </a:lnTo>
                <a:lnTo>
                  <a:pt x="190499" y="409975"/>
                </a:lnTo>
                <a:lnTo>
                  <a:pt x="190499" y="4046200"/>
                </a:lnTo>
                <a:lnTo>
                  <a:pt x="197075" y="4090710"/>
                </a:lnTo>
                <a:lnTo>
                  <a:pt x="216355" y="4131530"/>
                </a:lnTo>
                <a:lnTo>
                  <a:pt x="246690" y="4164964"/>
                </a:lnTo>
                <a:lnTo>
                  <a:pt x="285296" y="4188073"/>
                </a:lnTo>
                <a:lnTo>
                  <a:pt x="328934" y="4199032"/>
                </a:lnTo>
                <a:lnTo>
                  <a:pt x="344062" y="4199762"/>
                </a:lnTo>
                <a:lnTo>
                  <a:pt x="5385815" y="4199762"/>
                </a:lnTo>
                <a:lnTo>
                  <a:pt x="5385815" y="4390262"/>
                </a:lnTo>
                <a:close/>
              </a:path>
              <a:path w="5386070" h="4390390">
                <a:moveTo>
                  <a:pt x="5385815" y="4199762"/>
                </a:moveTo>
                <a:lnTo>
                  <a:pt x="4894687" y="4199762"/>
                </a:lnTo>
                <a:lnTo>
                  <a:pt x="4909814" y="4199032"/>
                </a:lnTo>
                <a:lnTo>
                  <a:pt x="4924651" y="4196840"/>
                </a:lnTo>
                <a:lnTo>
                  <a:pt x="4967149" y="4181609"/>
                </a:lnTo>
                <a:lnTo>
                  <a:pt x="5003272" y="4154785"/>
                </a:lnTo>
                <a:lnTo>
                  <a:pt x="5030096" y="4118662"/>
                </a:lnTo>
                <a:lnTo>
                  <a:pt x="5045327" y="4076164"/>
                </a:lnTo>
                <a:lnTo>
                  <a:pt x="5048249" y="4046200"/>
                </a:lnTo>
                <a:lnTo>
                  <a:pt x="5048249" y="409975"/>
                </a:lnTo>
                <a:lnTo>
                  <a:pt x="5041673" y="365464"/>
                </a:lnTo>
                <a:lnTo>
                  <a:pt x="5022393" y="324644"/>
                </a:lnTo>
                <a:lnTo>
                  <a:pt x="4992059" y="291210"/>
                </a:lnTo>
                <a:lnTo>
                  <a:pt x="4953453" y="268102"/>
                </a:lnTo>
                <a:lnTo>
                  <a:pt x="4909814" y="257143"/>
                </a:lnTo>
                <a:lnTo>
                  <a:pt x="4894687" y="256412"/>
                </a:lnTo>
                <a:lnTo>
                  <a:pt x="5385815" y="256412"/>
                </a:lnTo>
                <a:lnTo>
                  <a:pt x="5385815" y="4199762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7312" y="2793228"/>
            <a:ext cx="4507085" cy="292259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92125" marR="275590" indent="-480059">
              <a:lnSpc>
                <a:spcPts val="2770"/>
              </a:lnSpc>
              <a:spcBef>
                <a:spcPts val="690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dirty="0">
                <a:latin typeface="Microsoft Sans Serif"/>
                <a:cs typeface="Microsoft Sans Serif"/>
              </a:rPr>
              <a:t>POA Package </a:t>
            </a:r>
            <a:r>
              <a:rPr sz="2500" dirty="0">
                <a:latin typeface="Times New Roman"/>
                <a:cs typeface="Times New Roman"/>
              </a:rPr>
              <a:t>→ </a:t>
            </a:r>
            <a:r>
              <a:rPr sz="2800" dirty="0">
                <a:latin typeface="Microsoft Sans Serif"/>
                <a:cs typeface="Microsoft Sans Serif"/>
              </a:rPr>
              <a:t>Price</a:t>
            </a:r>
            <a:r>
              <a:rPr sz="2750" dirty="0">
                <a:latin typeface="Microsoft Sans Serif"/>
                <a:cs typeface="Microsoft Sans Serif"/>
              </a:rPr>
              <a:t>, </a:t>
            </a:r>
            <a:r>
              <a:rPr sz="2800" dirty="0">
                <a:latin typeface="Microsoft Sans Serif"/>
                <a:cs typeface="Microsoft Sans Serif"/>
              </a:rPr>
              <a:t>delivery time</a:t>
            </a:r>
            <a:r>
              <a:rPr sz="2750" dirty="0">
                <a:latin typeface="Microsoft Sans Serif"/>
                <a:cs typeface="Microsoft Sans Serif"/>
              </a:rPr>
              <a:t>, </a:t>
            </a:r>
            <a:r>
              <a:rPr sz="2800" dirty="0">
                <a:latin typeface="Microsoft Sans Serif"/>
                <a:cs typeface="Microsoft Sans Serif"/>
              </a:rPr>
              <a:t>language</a:t>
            </a:r>
          </a:p>
          <a:p>
            <a:pPr marL="492125" marR="5080" indent="-480059">
              <a:lnSpc>
                <a:spcPts val="2780"/>
              </a:lnSpc>
              <a:spcBef>
                <a:spcPts val="1200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dirty="0">
                <a:latin typeface="Microsoft Sans Serif"/>
                <a:cs typeface="Microsoft Sans Serif"/>
              </a:rPr>
              <a:t>Trust Packages </a:t>
            </a:r>
            <a:r>
              <a:rPr sz="2500" dirty="0">
                <a:latin typeface="Times New Roman"/>
                <a:cs typeface="Times New Roman"/>
              </a:rPr>
              <a:t>→ </a:t>
            </a:r>
            <a:r>
              <a:rPr sz="2800" dirty="0">
                <a:latin typeface="Microsoft Sans Serif"/>
                <a:cs typeface="Microsoft Sans Serif"/>
              </a:rPr>
              <a:t>Which tiers</a:t>
            </a:r>
            <a:r>
              <a:rPr sz="2750" dirty="0">
                <a:latin typeface="Microsoft Sans Serif"/>
                <a:cs typeface="Microsoft Sans Serif"/>
              </a:rPr>
              <a:t>, </a:t>
            </a:r>
            <a:r>
              <a:rPr sz="2800" dirty="0">
                <a:latin typeface="Microsoft Sans Serif"/>
                <a:cs typeface="Microsoft Sans Serif"/>
              </a:rPr>
              <a:t>which benefits</a:t>
            </a:r>
          </a:p>
          <a:p>
            <a:pPr marL="492125" marR="311150" indent="-480059">
              <a:lnSpc>
                <a:spcPts val="2780"/>
              </a:lnSpc>
              <a:spcBef>
                <a:spcPts val="1265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dirty="0">
                <a:latin typeface="Microsoft Sans Serif"/>
                <a:cs typeface="Microsoft Sans Serif"/>
              </a:rPr>
              <a:t>Medicaid Plans </a:t>
            </a:r>
            <a:r>
              <a:rPr sz="2500" dirty="0">
                <a:latin typeface="Times New Roman"/>
                <a:cs typeface="Times New Roman"/>
              </a:rPr>
              <a:t>→ </a:t>
            </a:r>
            <a:r>
              <a:rPr sz="2800" dirty="0">
                <a:latin typeface="Microsoft Sans Serif"/>
                <a:cs typeface="Microsoft Sans Serif"/>
              </a:rPr>
              <a:t>How to describe and price them confidently</a:t>
            </a:r>
          </a:p>
        </p:txBody>
      </p:sp>
      <p:sp>
        <p:nvSpPr>
          <p:cNvPr id="7" name="object 7"/>
          <p:cNvSpPr/>
          <p:nvPr/>
        </p:nvSpPr>
        <p:spPr>
          <a:xfrm>
            <a:off x="4940807" y="2039111"/>
            <a:ext cx="5346700" cy="2472055"/>
          </a:xfrm>
          <a:custGeom>
            <a:avLst/>
            <a:gdLst/>
            <a:ahLst/>
            <a:cxnLst/>
            <a:rect l="l" t="t" r="r" b="b"/>
            <a:pathLst>
              <a:path w="5346700" h="2472054">
                <a:moveTo>
                  <a:pt x="5346191" y="2471927"/>
                </a:moveTo>
                <a:lnTo>
                  <a:pt x="0" y="2471927"/>
                </a:lnTo>
                <a:lnTo>
                  <a:pt x="0" y="0"/>
                </a:lnTo>
                <a:lnTo>
                  <a:pt x="5346191" y="0"/>
                </a:lnTo>
                <a:lnTo>
                  <a:pt x="5346191" y="256412"/>
                </a:lnTo>
                <a:lnTo>
                  <a:pt x="451504" y="256412"/>
                </a:lnTo>
                <a:lnTo>
                  <a:pt x="436376" y="257143"/>
                </a:lnTo>
                <a:lnTo>
                  <a:pt x="392738" y="268102"/>
                </a:lnTo>
                <a:lnTo>
                  <a:pt x="354132" y="291210"/>
                </a:lnTo>
                <a:lnTo>
                  <a:pt x="323797" y="324644"/>
                </a:lnTo>
                <a:lnTo>
                  <a:pt x="304517" y="365464"/>
                </a:lnTo>
                <a:lnTo>
                  <a:pt x="297941" y="409975"/>
                </a:lnTo>
                <a:lnTo>
                  <a:pt x="297941" y="1941175"/>
                </a:lnTo>
                <a:lnTo>
                  <a:pt x="304517" y="1985685"/>
                </a:lnTo>
                <a:lnTo>
                  <a:pt x="323797" y="2026506"/>
                </a:lnTo>
                <a:lnTo>
                  <a:pt x="354132" y="2059940"/>
                </a:lnTo>
                <a:lnTo>
                  <a:pt x="392738" y="2083048"/>
                </a:lnTo>
                <a:lnTo>
                  <a:pt x="436376" y="2094007"/>
                </a:lnTo>
                <a:lnTo>
                  <a:pt x="451504" y="2094737"/>
                </a:lnTo>
                <a:lnTo>
                  <a:pt x="5346191" y="2094737"/>
                </a:lnTo>
                <a:lnTo>
                  <a:pt x="5346191" y="2471927"/>
                </a:lnTo>
                <a:close/>
              </a:path>
              <a:path w="5346700" h="2472054">
                <a:moveTo>
                  <a:pt x="5346191" y="2094737"/>
                </a:moveTo>
                <a:lnTo>
                  <a:pt x="5002129" y="2094737"/>
                </a:lnTo>
                <a:lnTo>
                  <a:pt x="5017256" y="2094007"/>
                </a:lnTo>
                <a:lnTo>
                  <a:pt x="5032093" y="2091815"/>
                </a:lnTo>
                <a:lnTo>
                  <a:pt x="5074591" y="2076584"/>
                </a:lnTo>
                <a:lnTo>
                  <a:pt x="5110714" y="2049760"/>
                </a:lnTo>
                <a:lnTo>
                  <a:pt x="5137537" y="2013637"/>
                </a:lnTo>
                <a:lnTo>
                  <a:pt x="5152769" y="1971139"/>
                </a:lnTo>
                <a:lnTo>
                  <a:pt x="5155691" y="1941175"/>
                </a:lnTo>
                <a:lnTo>
                  <a:pt x="5155691" y="409975"/>
                </a:lnTo>
                <a:lnTo>
                  <a:pt x="5149115" y="365464"/>
                </a:lnTo>
                <a:lnTo>
                  <a:pt x="5129835" y="324644"/>
                </a:lnTo>
                <a:lnTo>
                  <a:pt x="5099500" y="291210"/>
                </a:lnTo>
                <a:lnTo>
                  <a:pt x="5060894" y="268102"/>
                </a:lnTo>
                <a:lnTo>
                  <a:pt x="5017256" y="257143"/>
                </a:lnTo>
                <a:lnTo>
                  <a:pt x="5002129" y="256412"/>
                </a:lnTo>
                <a:lnTo>
                  <a:pt x="5346191" y="256412"/>
                </a:lnTo>
                <a:lnTo>
                  <a:pt x="5346191" y="2094737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2480" y="2427985"/>
            <a:ext cx="3734435" cy="14097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64400"/>
              </a:lnSpc>
            </a:pPr>
            <a:r>
              <a:rPr sz="2750" spc="-1475" dirty="0">
                <a:latin typeface="DejaVu Sans"/>
                <a:cs typeface="DejaVu Sans"/>
              </a:rPr>
              <a:t>“</a:t>
            </a:r>
            <a:r>
              <a:rPr sz="11325" b="1" spc="-3809" baseline="2207" dirty="0">
                <a:latin typeface="Arial"/>
                <a:cs typeface="Arial"/>
              </a:rPr>
              <a:t>“</a:t>
            </a:r>
            <a:r>
              <a:rPr sz="2800" spc="-300" dirty="0">
                <a:latin typeface="Microsoft Sans Serif"/>
                <a:cs typeface="Microsoft Sans Serif"/>
              </a:rPr>
              <a:t>Y</a:t>
            </a:r>
            <a:r>
              <a:rPr sz="2800" spc="-45" dirty="0">
                <a:latin typeface="Microsoft Sans Serif"/>
                <a:cs typeface="Microsoft Sans Serif"/>
              </a:rPr>
              <a:t>o</a:t>
            </a:r>
            <a:r>
              <a:rPr sz="2800" spc="-35" dirty="0">
                <a:latin typeface="Microsoft Sans Serif"/>
                <a:cs typeface="Microsoft Sans Serif"/>
              </a:rPr>
              <a:t>u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can</a:t>
            </a:r>
            <a:r>
              <a:rPr sz="2750" spc="-20" dirty="0">
                <a:latin typeface="DejaVu Sans"/>
                <a:cs typeface="DejaVu Sans"/>
              </a:rPr>
              <a:t>ʼ</a:t>
            </a:r>
            <a:r>
              <a:rPr sz="2800" spc="-20" dirty="0">
                <a:latin typeface="Microsoft Sans Serif"/>
                <a:cs typeface="Microsoft Sans Serif"/>
              </a:rPr>
              <a:t>t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sell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what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you </a:t>
            </a:r>
            <a:r>
              <a:rPr sz="2800" spc="-20" dirty="0">
                <a:latin typeface="Microsoft Sans Serif"/>
                <a:cs typeface="Microsoft Sans Serif"/>
              </a:rPr>
              <a:t>can</a:t>
            </a:r>
            <a:r>
              <a:rPr sz="2750" spc="-20" dirty="0">
                <a:latin typeface="DejaVu Sans"/>
                <a:cs typeface="DejaVu Sans"/>
              </a:rPr>
              <a:t>ʼ</a:t>
            </a:r>
            <a:r>
              <a:rPr sz="2800" spc="-20" dirty="0">
                <a:latin typeface="Microsoft Sans Serif"/>
                <a:cs typeface="Microsoft Sans Serif"/>
              </a:rPr>
              <a:t>t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explain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clearly</a:t>
            </a:r>
            <a:r>
              <a:rPr sz="2750" spc="-10" dirty="0">
                <a:latin typeface="DejaVu Sans"/>
                <a:cs typeface="DejaVu Sans"/>
              </a:rPr>
              <a:t>.”</a:t>
            </a:r>
            <a:endParaRPr sz="2750" dirty="0">
              <a:latin typeface="DejaVu Sans"/>
              <a:cs typeface="DejaVu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40807" y="4069079"/>
            <a:ext cx="5346700" cy="2360295"/>
            <a:chOff x="4940807" y="4069079"/>
            <a:chExt cx="5346700" cy="2360295"/>
          </a:xfrm>
        </p:grpSpPr>
        <p:sp>
          <p:nvSpPr>
            <p:cNvPr id="10" name="object 10"/>
            <p:cNvSpPr/>
            <p:nvPr/>
          </p:nvSpPr>
          <p:spPr>
            <a:xfrm>
              <a:off x="4940807" y="4069079"/>
              <a:ext cx="5346700" cy="2360295"/>
            </a:xfrm>
            <a:custGeom>
              <a:avLst/>
              <a:gdLst/>
              <a:ahLst/>
              <a:cxnLst/>
              <a:rect l="l" t="t" r="r" b="b"/>
              <a:pathLst>
                <a:path w="5346700" h="2360295">
                  <a:moveTo>
                    <a:pt x="5346191" y="2360295"/>
                  </a:moveTo>
                  <a:lnTo>
                    <a:pt x="0" y="2360295"/>
                  </a:lnTo>
                  <a:lnTo>
                    <a:pt x="0" y="0"/>
                  </a:lnTo>
                  <a:lnTo>
                    <a:pt x="5346191" y="0"/>
                  </a:lnTo>
                  <a:lnTo>
                    <a:pt x="5346191" y="255269"/>
                  </a:lnTo>
                  <a:lnTo>
                    <a:pt x="451504" y="255269"/>
                  </a:lnTo>
                  <a:lnTo>
                    <a:pt x="436376" y="256000"/>
                  </a:lnTo>
                  <a:lnTo>
                    <a:pt x="392738" y="266959"/>
                  </a:lnTo>
                  <a:lnTo>
                    <a:pt x="354132" y="290067"/>
                  </a:lnTo>
                  <a:lnTo>
                    <a:pt x="323797" y="323501"/>
                  </a:lnTo>
                  <a:lnTo>
                    <a:pt x="304517" y="364321"/>
                  </a:lnTo>
                  <a:lnTo>
                    <a:pt x="297941" y="408832"/>
                  </a:lnTo>
                  <a:lnTo>
                    <a:pt x="297941" y="2016232"/>
                  </a:lnTo>
                  <a:lnTo>
                    <a:pt x="304517" y="2060742"/>
                  </a:lnTo>
                  <a:lnTo>
                    <a:pt x="323797" y="2101563"/>
                  </a:lnTo>
                  <a:lnTo>
                    <a:pt x="354132" y="2134997"/>
                  </a:lnTo>
                  <a:lnTo>
                    <a:pt x="392738" y="2158105"/>
                  </a:lnTo>
                  <a:lnTo>
                    <a:pt x="436376" y="2169064"/>
                  </a:lnTo>
                  <a:lnTo>
                    <a:pt x="451504" y="2169794"/>
                  </a:lnTo>
                  <a:lnTo>
                    <a:pt x="5346191" y="2169794"/>
                  </a:lnTo>
                  <a:lnTo>
                    <a:pt x="5346191" y="2360295"/>
                  </a:lnTo>
                  <a:close/>
                </a:path>
                <a:path w="5346700" h="2360295">
                  <a:moveTo>
                    <a:pt x="5346191" y="2169794"/>
                  </a:moveTo>
                  <a:lnTo>
                    <a:pt x="5002129" y="2169794"/>
                  </a:lnTo>
                  <a:lnTo>
                    <a:pt x="5017256" y="2169064"/>
                  </a:lnTo>
                  <a:lnTo>
                    <a:pt x="5032093" y="2166872"/>
                  </a:lnTo>
                  <a:lnTo>
                    <a:pt x="5074591" y="2151641"/>
                  </a:lnTo>
                  <a:lnTo>
                    <a:pt x="5110714" y="2124817"/>
                  </a:lnTo>
                  <a:lnTo>
                    <a:pt x="5137537" y="2088694"/>
                  </a:lnTo>
                  <a:lnTo>
                    <a:pt x="5152769" y="2046196"/>
                  </a:lnTo>
                  <a:lnTo>
                    <a:pt x="5155691" y="2016232"/>
                  </a:lnTo>
                  <a:lnTo>
                    <a:pt x="5155691" y="408832"/>
                  </a:lnTo>
                  <a:lnTo>
                    <a:pt x="5149115" y="364321"/>
                  </a:lnTo>
                  <a:lnTo>
                    <a:pt x="5129835" y="323501"/>
                  </a:lnTo>
                  <a:lnTo>
                    <a:pt x="5099500" y="290067"/>
                  </a:lnTo>
                  <a:lnTo>
                    <a:pt x="5060894" y="266959"/>
                  </a:lnTo>
                  <a:lnTo>
                    <a:pt x="5017256" y="256000"/>
                  </a:lnTo>
                  <a:lnTo>
                    <a:pt x="5002129" y="255269"/>
                  </a:lnTo>
                  <a:lnTo>
                    <a:pt x="5346191" y="255269"/>
                  </a:lnTo>
                  <a:lnTo>
                    <a:pt x="5346191" y="2169794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8749" y="4324349"/>
              <a:ext cx="4857749" cy="19145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12735"/>
            <a:ext cx="8120380" cy="15728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480"/>
              </a:spcBef>
            </a:pPr>
            <a:r>
              <a:rPr spc="-85" dirty="0"/>
              <a:t>Step</a:t>
            </a:r>
            <a:r>
              <a:rPr spc="-520" dirty="0"/>
              <a:t> </a:t>
            </a:r>
            <a:r>
              <a:rPr sz="5400" spc="150" dirty="0"/>
              <a:t>2</a:t>
            </a:r>
            <a:r>
              <a:rPr sz="5400" spc="795" dirty="0"/>
              <a:t>  </a:t>
            </a:r>
            <a:r>
              <a:rPr spc="-70" dirty="0"/>
              <a:t>Launch</a:t>
            </a:r>
            <a:r>
              <a:rPr spc="-515" dirty="0"/>
              <a:t> </a:t>
            </a:r>
            <a:r>
              <a:rPr spc="80" dirty="0"/>
              <a:t>the</a:t>
            </a:r>
            <a:r>
              <a:rPr spc="-515" dirty="0"/>
              <a:t> </a:t>
            </a:r>
            <a:r>
              <a:rPr spc="-10" dirty="0"/>
              <a:t>Intake System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55104" y="1988326"/>
            <a:ext cx="8235315" cy="3936975"/>
          </a:xfrm>
          <a:prstGeom prst="rect">
            <a:avLst/>
          </a:prstGeom>
        </p:spPr>
        <p:txBody>
          <a:bodyPr vert="horz" wrap="square" lIns="0" tIns="297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sz="3750" spc="-200" dirty="0">
                <a:latin typeface="Microsoft Sans Serif"/>
                <a:cs typeface="Microsoft Sans Serif"/>
              </a:rPr>
              <a:t>What</a:t>
            </a:r>
            <a:r>
              <a:rPr sz="3750" spc="-170" dirty="0">
                <a:latin typeface="Microsoft Sans Serif"/>
                <a:cs typeface="Microsoft Sans Serif"/>
              </a:rPr>
              <a:t> </a:t>
            </a:r>
            <a:r>
              <a:rPr sz="3750" spc="-245" dirty="0">
                <a:latin typeface="Microsoft Sans Serif"/>
                <a:cs typeface="Microsoft Sans Serif"/>
              </a:rPr>
              <a:t>Your</a:t>
            </a:r>
            <a:r>
              <a:rPr sz="3750" spc="-170" dirty="0">
                <a:latin typeface="Microsoft Sans Serif"/>
                <a:cs typeface="Microsoft Sans Serif"/>
              </a:rPr>
              <a:t> </a:t>
            </a:r>
            <a:r>
              <a:rPr sz="3750" spc="-130" dirty="0">
                <a:latin typeface="Microsoft Sans Serif"/>
                <a:cs typeface="Microsoft Sans Serif"/>
              </a:rPr>
              <a:t>First</a:t>
            </a:r>
            <a:r>
              <a:rPr sz="3750" spc="-170" dirty="0">
                <a:latin typeface="Microsoft Sans Serif"/>
                <a:cs typeface="Microsoft Sans Serif"/>
              </a:rPr>
              <a:t> </a:t>
            </a:r>
            <a:r>
              <a:rPr sz="3450" spc="75" dirty="0">
                <a:latin typeface="Microsoft Sans Serif"/>
                <a:cs typeface="Microsoft Sans Serif"/>
              </a:rPr>
              <a:t>3</a:t>
            </a:r>
            <a:r>
              <a:rPr sz="3450" spc="-90" dirty="0">
                <a:latin typeface="Microsoft Sans Serif"/>
                <a:cs typeface="Microsoft Sans Serif"/>
              </a:rPr>
              <a:t> </a:t>
            </a:r>
            <a:r>
              <a:rPr sz="3750" spc="-170" dirty="0">
                <a:latin typeface="Microsoft Sans Serif"/>
                <a:cs typeface="Microsoft Sans Serif"/>
              </a:rPr>
              <a:t>Intakes</a:t>
            </a:r>
            <a:r>
              <a:rPr sz="3750" spc="-165" dirty="0">
                <a:latin typeface="Microsoft Sans Serif"/>
                <a:cs typeface="Microsoft Sans Serif"/>
              </a:rPr>
              <a:t> </a:t>
            </a:r>
            <a:r>
              <a:rPr sz="3750" spc="-200" dirty="0">
                <a:latin typeface="Microsoft Sans Serif"/>
                <a:cs typeface="Microsoft Sans Serif"/>
              </a:rPr>
              <a:t>Should</a:t>
            </a:r>
            <a:r>
              <a:rPr sz="3750" spc="-170" dirty="0">
                <a:latin typeface="Microsoft Sans Serif"/>
                <a:cs typeface="Microsoft Sans Serif"/>
              </a:rPr>
              <a:t> </a:t>
            </a:r>
            <a:r>
              <a:rPr sz="3750" spc="-195" dirty="0">
                <a:latin typeface="Microsoft Sans Serif"/>
                <a:cs typeface="Microsoft Sans Serif"/>
              </a:rPr>
              <a:t>Look</a:t>
            </a:r>
            <a:r>
              <a:rPr sz="3750" spc="-170" dirty="0">
                <a:latin typeface="Microsoft Sans Serif"/>
                <a:cs typeface="Microsoft Sans Serif"/>
              </a:rPr>
              <a:t> </a:t>
            </a:r>
            <a:r>
              <a:rPr sz="3750" spc="-85" dirty="0">
                <a:latin typeface="Microsoft Sans Serif"/>
                <a:cs typeface="Microsoft Sans Serif"/>
              </a:rPr>
              <a:t>Like</a:t>
            </a:r>
            <a:endParaRPr sz="37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400" spc="-10" dirty="0">
                <a:latin typeface="Microsoft Sans Serif"/>
                <a:cs typeface="Microsoft Sans Serif"/>
              </a:rPr>
              <a:t>Checklist:</a:t>
            </a: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000" spc="-85" dirty="0">
                <a:latin typeface="Microsoft Sans Serif"/>
                <a:cs typeface="Microsoft Sans Serif"/>
              </a:rPr>
              <a:t>Have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Dougʼs-</a:t>
            </a:r>
            <a:r>
              <a:rPr sz="2000" spc="-10" dirty="0">
                <a:latin typeface="Microsoft Sans Serif"/>
                <a:cs typeface="Microsoft Sans Serif"/>
              </a:rPr>
              <a:t>style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script</a:t>
            </a:r>
            <a:r>
              <a:rPr sz="2000" spc="-50" dirty="0">
                <a:latin typeface="Microsoft Sans Serif"/>
                <a:cs typeface="Microsoft Sans Serif"/>
              </a:rPr>
              <a:t> and </a:t>
            </a:r>
            <a:r>
              <a:rPr sz="2000" spc="-20" dirty="0">
                <a:latin typeface="Microsoft Sans Serif"/>
                <a:cs typeface="Microsoft Sans Serif"/>
              </a:rPr>
              <a:t>checklist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ready</a:t>
            </a:r>
            <a:endParaRPr sz="2000" dirty="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Identify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their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needs: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25" dirty="0">
                <a:latin typeface="Microsoft Sans Serif"/>
                <a:cs typeface="Microsoft Sans Serif"/>
              </a:rPr>
              <a:t>POAs,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trust,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Medicaid</a:t>
            </a:r>
            <a:endParaRPr sz="2000" dirty="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000" spc="-45" dirty="0">
                <a:latin typeface="Microsoft Sans Serif"/>
                <a:cs typeface="Microsoft Sans Serif"/>
              </a:rPr>
              <a:t>Ask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about </a:t>
            </a:r>
            <a:r>
              <a:rPr sz="2000" spc="-200" dirty="0">
                <a:latin typeface="Microsoft Sans Serif"/>
                <a:cs typeface="Microsoft Sans Serif"/>
              </a:rPr>
              <a:t>FA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relationships</a:t>
            </a:r>
            <a:endParaRPr sz="2000" dirty="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46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000" spc="-60" dirty="0">
                <a:latin typeface="Microsoft Sans Serif"/>
                <a:cs typeface="Microsoft Sans Serif"/>
              </a:rPr>
              <a:t>Schedule </a:t>
            </a:r>
            <a:r>
              <a:rPr sz="2000" spc="-10" dirty="0">
                <a:latin typeface="Microsoft Sans Serif"/>
                <a:cs typeface="Microsoft Sans Serif"/>
              </a:rPr>
              <a:t>the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meeting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with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FA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present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(with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consent)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55" dirty="0">
                <a:latin typeface="Microsoft Sans Serif"/>
                <a:cs typeface="Microsoft Sans Serif"/>
              </a:rPr>
              <a:t>Pro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Tip</a:t>
            </a:r>
            <a:r>
              <a:rPr sz="2400" spc="-25" dirty="0">
                <a:latin typeface="DejaVu Sans"/>
                <a:cs typeface="DejaVu Sans"/>
              </a:rPr>
              <a:t>:</a:t>
            </a:r>
            <a:r>
              <a:rPr sz="2400" spc="-135" dirty="0">
                <a:latin typeface="DejaVu Sans"/>
                <a:cs typeface="DejaVu Sans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Practice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intake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with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a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colleague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before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going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live.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3174" y="5905027"/>
            <a:ext cx="12065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50" dirty="0">
                <a:latin typeface="Microsoft Sans Serif"/>
                <a:cs typeface="Microsoft Sans Serif"/>
              </a:rPr>
              <a:t>6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438338"/>
            <a:ext cx="4197894" cy="1019703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985"/>
              </a:spcBef>
            </a:pPr>
            <a:r>
              <a:rPr sz="3600" spc="-55" dirty="0"/>
              <a:t>Step</a:t>
            </a:r>
            <a:r>
              <a:rPr sz="3600" spc="-330" dirty="0"/>
              <a:t> </a:t>
            </a:r>
            <a:r>
              <a:rPr sz="3450" dirty="0">
                <a:latin typeface="Swis721 Ex BT"/>
                <a:cs typeface="Swis721 Ex BT"/>
              </a:rPr>
              <a:t>3</a:t>
            </a:r>
            <a:r>
              <a:rPr sz="3450" spc="175" dirty="0">
                <a:latin typeface="Swis721 Ex BT"/>
                <a:cs typeface="Swis721 Ex BT"/>
              </a:rPr>
              <a:t>  </a:t>
            </a:r>
            <a:r>
              <a:rPr sz="3600" spc="-10" dirty="0"/>
              <a:t>Host</a:t>
            </a:r>
            <a:r>
              <a:rPr sz="3600" spc="-335" dirty="0"/>
              <a:t> </a:t>
            </a:r>
            <a:r>
              <a:rPr sz="3600" spc="-375" dirty="0"/>
              <a:t>ONE </a:t>
            </a:r>
            <a:r>
              <a:rPr sz="3600" spc="-30" dirty="0"/>
              <a:t>Live</a:t>
            </a:r>
            <a:r>
              <a:rPr sz="3600" spc="-315" dirty="0"/>
              <a:t> </a:t>
            </a:r>
            <a:r>
              <a:rPr sz="3600" spc="55" dirty="0"/>
              <a:t>or</a:t>
            </a:r>
            <a:r>
              <a:rPr sz="3600" spc="-315" dirty="0"/>
              <a:t> </a:t>
            </a:r>
            <a:r>
              <a:rPr sz="3600" spc="85" dirty="0"/>
              <a:t>Virtual </a:t>
            </a:r>
            <a:r>
              <a:rPr sz="3600" spc="-10" dirty="0"/>
              <a:t>Event</a:t>
            </a:r>
            <a:endParaRPr sz="3600" dirty="0">
              <a:latin typeface="Swis721 Ex BT"/>
              <a:cs typeface="Swis721 Ex B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606" y="1622425"/>
            <a:ext cx="4477392" cy="424346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988060">
              <a:lnSpc>
                <a:spcPts val="2780"/>
              </a:lnSpc>
              <a:spcBef>
                <a:spcPts val="710"/>
              </a:spcBef>
            </a:pPr>
            <a:r>
              <a:rPr sz="2800" spc="-45" dirty="0">
                <a:latin typeface="Microsoft Sans Serif"/>
                <a:cs typeface="Microsoft Sans Serif"/>
              </a:rPr>
              <a:t>Put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a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Date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on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the </a:t>
            </a:r>
            <a:r>
              <a:rPr sz="2800" spc="-50" dirty="0">
                <a:latin typeface="Microsoft Sans Serif"/>
                <a:cs typeface="Microsoft Sans Serif"/>
              </a:rPr>
              <a:t>Calendar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750" spc="-130" dirty="0">
                <a:latin typeface="DejaVu Sans"/>
                <a:cs typeface="DejaVu Sans"/>
              </a:rPr>
              <a:t>–</a:t>
            </a:r>
            <a:r>
              <a:rPr sz="2750" spc="-240" dirty="0">
                <a:latin typeface="DejaVu Sans"/>
                <a:cs typeface="DejaVu Sans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Now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spcBef>
                <a:spcPts val="1265"/>
              </a:spcBef>
            </a:pPr>
            <a:r>
              <a:rPr sz="2400" spc="-10" dirty="0">
                <a:latin typeface="Microsoft Sans Serif"/>
                <a:cs typeface="Microsoft Sans Serif"/>
              </a:rPr>
              <a:t>Options:</a:t>
            </a:r>
            <a:endParaRPr sz="2000" dirty="0">
              <a:latin typeface="Microsoft Sans Serif"/>
              <a:cs typeface="Microsoft Sans Serif"/>
            </a:endParaRPr>
          </a:p>
          <a:p>
            <a:pPr marL="257810" marR="184150" indent="-245745"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30-</a:t>
            </a:r>
            <a:r>
              <a:rPr sz="2000" spc="-20" dirty="0">
                <a:latin typeface="Microsoft Sans Serif"/>
                <a:cs typeface="Microsoft Sans Serif"/>
              </a:rPr>
              <a:t>minute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webinar:</a:t>
            </a:r>
            <a:r>
              <a:rPr sz="2000" dirty="0">
                <a:latin typeface="Microsoft Sans Serif"/>
                <a:cs typeface="Microsoft Sans Serif"/>
              </a:rPr>
              <a:t> “How to </a:t>
            </a:r>
            <a:r>
              <a:rPr sz="2000" spc="-10" dirty="0">
                <a:latin typeface="Microsoft Sans Serif"/>
                <a:cs typeface="Microsoft Sans Serif"/>
              </a:rPr>
              <a:t>Protect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Your </a:t>
            </a:r>
            <a:r>
              <a:rPr sz="2000" spc="-25" dirty="0">
                <a:latin typeface="Microsoft Sans Serif"/>
                <a:cs typeface="Microsoft Sans Serif"/>
              </a:rPr>
              <a:t>Home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from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Nursing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Homes”</a:t>
            </a:r>
            <a:endParaRPr sz="2000" dirty="0">
              <a:latin typeface="Microsoft Sans Serif"/>
              <a:cs typeface="Microsoft Sans Serif"/>
            </a:endParaRPr>
          </a:p>
          <a:p>
            <a:pPr marL="257810" marR="5080" indent="-245745">
              <a:spcBef>
                <a:spcPts val="59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Live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seminar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with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Ian: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40" dirty="0">
                <a:latin typeface="Microsoft Sans Serif"/>
                <a:cs typeface="Microsoft Sans Serif"/>
              </a:rPr>
              <a:t>FA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brings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the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people, </a:t>
            </a:r>
            <a:r>
              <a:rPr sz="2000" dirty="0">
                <a:latin typeface="Microsoft Sans Serif"/>
                <a:cs typeface="Microsoft Sans Serif"/>
              </a:rPr>
              <a:t>you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bring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the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law</a:t>
            </a:r>
            <a:endParaRPr sz="2000" dirty="0">
              <a:latin typeface="Microsoft Sans Serif"/>
              <a:cs typeface="Microsoft Sans Serif"/>
            </a:endParaRPr>
          </a:p>
          <a:p>
            <a:pPr marL="257810" indent="-245110">
              <a:spcBef>
                <a:spcPts val="409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spc="-30" dirty="0">
                <a:latin typeface="Microsoft Sans Serif"/>
                <a:cs typeface="Microsoft Sans Serif"/>
              </a:rPr>
              <a:t>Facebook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Live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Q&amp;A</a:t>
            </a:r>
            <a:r>
              <a:rPr sz="2000" spc="24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Build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visibility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fast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2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45" dirty="0">
                <a:latin typeface="Microsoft Sans Serif"/>
                <a:cs typeface="Microsoft Sans Serif"/>
              </a:rPr>
              <a:t>Giveaway</a:t>
            </a:r>
            <a:r>
              <a:rPr sz="2000" b="0" spc="-45" dirty="0">
                <a:latin typeface="Verdana Pro Cond Light"/>
                <a:cs typeface="Verdana Pro Cond Light"/>
              </a:rPr>
              <a:t>:</a:t>
            </a:r>
            <a:r>
              <a:rPr sz="2000" b="0" spc="-100" dirty="0">
                <a:latin typeface="Verdana Pro Cond Light"/>
                <a:cs typeface="Verdana Pro Cond Light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See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list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of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handouts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ready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for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you.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43500" y="0"/>
            <a:ext cx="5143500" cy="6429375"/>
            <a:chOff x="5143500" y="0"/>
            <a:chExt cx="5143500" cy="6429375"/>
          </a:xfrm>
        </p:grpSpPr>
        <p:sp>
          <p:nvSpPr>
            <p:cNvPr id="5" name="object 5"/>
            <p:cNvSpPr/>
            <p:nvPr/>
          </p:nvSpPr>
          <p:spPr>
            <a:xfrm>
              <a:off x="5143500" y="0"/>
              <a:ext cx="5143500" cy="6429375"/>
            </a:xfrm>
            <a:custGeom>
              <a:avLst/>
              <a:gdLst/>
              <a:ahLst/>
              <a:cxnLst/>
              <a:rect l="l" t="t" r="r" b="b"/>
              <a:pathLst>
                <a:path w="5143500" h="6429375">
                  <a:moveTo>
                    <a:pt x="5143499" y="6429374"/>
                  </a:moveTo>
                  <a:lnTo>
                    <a:pt x="0" y="6429374"/>
                  </a:lnTo>
                  <a:lnTo>
                    <a:pt x="0" y="0"/>
                  </a:lnTo>
                  <a:lnTo>
                    <a:pt x="5143499" y="0"/>
                  </a:lnTo>
                  <a:lnTo>
                    <a:pt x="5143499" y="190499"/>
                  </a:lnTo>
                  <a:lnTo>
                    <a:pt x="344061" y="190499"/>
                  </a:lnTo>
                  <a:lnTo>
                    <a:pt x="328934" y="191230"/>
                  </a:lnTo>
                  <a:lnTo>
                    <a:pt x="285296" y="202189"/>
                  </a:lnTo>
                  <a:lnTo>
                    <a:pt x="246690" y="225297"/>
                  </a:lnTo>
                  <a:lnTo>
                    <a:pt x="216355" y="258731"/>
                  </a:lnTo>
                  <a:lnTo>
                    <a:pt x="197075" y="299551"/>
                  </a:lnTo>
                  <a:lnTo>
                    <a:pt x="190499" y="344062"/>
                  </a:lnTo>
                  <a:lnTo>
                    <a:pt x="190499" y="6085312"/>
                  </a:lnTo>
                  <a:lnTo>
                    <a:pt x="197075" y="6129822"/>
                  </a:lnTo>
                  <a:lnTo>
                    <a:pt x="216355" y="6170642"/>
                  </a:lnTo>
                  <a:lnTo>
                    <a:pt x="246690" y="6204077"/>
                  </a:lnTo>
                  <a:lnTo>
                    <a:pt x="285296" y="6227185"/>
                  </a:lnTo>
                  <a:lnTo>
                    <a:pt x="328934" y="6238144"/>
                  </a:lnTo>
                  <a:lnTo>
                    <a:pt x="344061" y="6238874"/>
                  </a:lnTo>
                  <a:lnTo>
                    <a:pt x="5143499" y="6238874"/>
                  </a:lnTo>
                  <a:lnTo>
                    <a:pt x="5143499" y="6429374"/>
                  </a:lnTo>
                  <a:close/>
                </a:path>
                <a:path w="5143500" h="6429375">
                  <a:moveTo>
                    <a:pt x="5143499" y="6238874"/>
                  </a:moveTo>
                  <a:lnTo>
                    <a:pt x="4799437" y="6238874"/>
                  </a:lnTo>
                  <a:lnTo>
                    <a:pt x="4814564" y="6238144"/>
                  </a:lnTo>
                  <a:lnTo>
                    <a:pt x="4829401" y="6235952"/>
                  </a:lnTo>
                  <a:lnTo>
                    <a:pt x="4871899" y="6220721"/>
                  </a:lnTo>
                  <a:lnTo>
                    <a:pt x="4908022" y="6193897"/>
                  </a:lnTo>
                  <a:lnTo>
                    <a:pt x="4934845" y="6157774"/>
                  </a:lnTo>
                  <a:lnTo>
                    <a:pt x="4950077" y="6115276"/>
                  </a:lnTo>
                  <a:lnTo>
                    <a:pt x="4952999" y="6085312"/>
                  </a:lnTo>
                  <a:lnTo>
                    <a:pt x="4952999" y="344062"/>
                  </a:lnTo>
                  <a:lnTo>
                    <a:pt x="4946424" y="299551"/>
                  </a:lnTo>
                  <a:lnTo>
                    <a:pt x="4927143" y="258731"/>
                  </a:lnTo>
                  <a:lnTo>
                    <a:pt x="4896808" y="225297"/>
                  </a:lnTo>
                  <a:lnTo>
                    <a:pt x="4858202" y="202189"/>
                  </a:lnTo>
                  <a:lnTo>
                    <a:pt x="4814564" y="191230"/>
                  </a:lnTo>
                  <a:lnTo>
                    <a:pt x="4799437" y="190499"/>
                  </a:lnTo>
                  <a:lnTo>
                    <a:pt x="5143499" y="190499"/>
                  </a:lnTo>
                  <a:lnTo>
                    <a:pt x="5143499" y="6238874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3999" y="190499"/>
              <a:ext cx="4762499" cy="60483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00779" cy="3874135"/>
          </a:xfrm>
          <a:custGeom>
            <a:avLst/>
            <a:gdLst/>
            <a:ahLst/>
            <a:cxnLst/>
            <a:rect l="l" t="t" r="r" b="b"/>
            <a:pathLst>
              <a:path w="3700779" h="3874135">
                <a:moveTo>
                  <a:pt x="3700271" y="3874007"/>
                </a:moveTo>
                <a:lnTo>
                  <a:pt x="0" y="3874007"/>
                </a:lnTo>
                <a:lnTo>
                  <a:pt x="0" y="0"/>
                </a:lnTo>
                <a:lnTo>
                  <a:pt x="3700271" y="0"/>
                </a:lnTo>
                <a:lnTo>
                  <a:pt x="3700271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3342112"/>
                </a:lnTo>
                <a:lnTo>
                  <a:pt x="197075" y="3386622"/>
                </a:lnTo>
                <a:lnTo>
                  <a:pt x="216355" y="3427443"/>
                </a:lnTo>
                <a:lnTo>
                  <a:pt x="246690" y="3460877"/>
                </a:lnTo>
                <a:lnTo>
                  <a:pt x="285296" y="3483985"/>
                </a:lnTo>
                <a:lnTo>
                  <a:pt x="328934" y="3494944"/>
                </a:lnTo>
                <a:lnTo>
                  <a:pt x="344062" y="3495674"/>
                </a:lnTo>
                <a:lnTo>
                  <a:pt x="3700271" y="3495674"/>
                </a:lnTo>
                <a:lnTo>
                  <a:pt x="3700271" y="3874007"/>
                </a:lnTo>
                <a:close/>
              </a:path>
              <a:path w="3700779" h="3874135">
                <a:moveTo>
                  <a:pt x="3700271" y="3495674"/>
                </a:moveTo>
                <a:lnTo>
                  <a:pt x="3208762" y="3495674"/>
                </a:lnTo>
                <a:lnTo>
                  <a:pt x="3223890" y="3494944"/>
                </a:lnTo>
                <a:lnTo>
                  <a:pt x="3238726" y="3492752"/>
                </a:lnTo>
                <a:lnTo>
                  <a:pt x="3281224" y="3477521"/>
                </a:lnTo>
                <a:lnTo>
                  <a:pt x="3317347" y="3450697"/>
                </a:lnTo>
                <a:lnTo>
                  <a:pt x="3344171" y="3414574"/>
                </a:lnTo>
                <a:lnTo>
                  <a:pt x="3359402" y="3372076"/>
                </a:lnTo>
                <a:lnTo>
                  <a:pt x="3362324" y="3342112"/>
                </a:lnTo>
                <a:lnTo>
                  <a:pt x="3362324" y="344062"/>
                </a:lnTo>
                <a:lnTo>
                  <a:pt x="3355749" y="299551"/>
                </a:lnTo>
                <a:lnTo>
                  <a:pt x="3336468" y="258731"/>
                </a:lnTo>
                <a:lnTo>
                  <a:pt x="3306134" y="225297"/>
                </a:lnTo>
                <a:lnTo>
                  <a:pt x="3267528" y="202189"/>
                </a:lnTo>
                <a:lnTo>
                  <a:pt x="3223890" y="191230"/>
                </a:lnTo>
                <a:lnTo>
                  <a:pt x="3208762" y="190499"/>
                </a:lnTo>
                <a:lnTo>
                  <a:pt x="3700271" y="190499"/>
                </a:lnTo>
                <a:lnTo>
                  <a:pt x="3700271" y="34956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975" y="288885"/>
            <a:ext cx="2750820" cy="294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algn="just">
              <a:lnSpc>
                <a:spcPts val="6090"/>
              </a:lnSpc>
              <a:spcBef>
                <a:spcPts val="100"/>
              </a:spcBef>
            </a:pPr>
            <a:r>
              <a:rPr dirty="0"/>
              <a:t>Step </a:t>
            </a:r>
            <a:r>
              <a:rPr sz="5400" dirty="0"/>
              <a:t>4 –</a:t>
            </a:r>
          </a:p>
          <a:p>
            <a:pPr marL="12700" marR="5080" indent="264160" algn="just">
              <a:lnSpc>
                <a:spcPct val="79600"/>
              </a:lnSpc>
              <a:spcBef>
                <a:spcPts val="690"/>
              </a:spcBef>
            </a:pPr>
            <a:r>
              <a:rPr dirty="0"/>
              <a:t>Meet</a:t>
            </a:r>
            <a:r>
              <a:rPr lang="en-US" dirty="0"/>
              <a:t> </a:t>
            </a:r>
            <a:r>
              <a:rPr sz="5400" dirty="0"/>
              <a:t>5 </a:t>
            </a:r>
            <a:r>
              <a:rPr dirty="0"/>
              <a:t>Referral Partners</a:t>
            </a:r>
            <a:endParaRPr sz="5400" dirty="0"/>
          </a:p>
        </p:txBody>
      </p:sp>
      <p:sp>
        <p:nvSpPr>
          <p:cNvPr id="4" name="object 4"/>
          <p:cNvSpPr/>
          <p:nvPr/>
        </p:nvSpPr>
        <p:spPr>
          <a:xfrm>
            <a:off x="3255263" y="0"/>
            <a:ext cx="7031990" cy="2197735"/>
          </a:xfrm>
          <a:custGeom>
            <a:avLst/>
            <a:gdLst/>
            <a:ahLst/>
            <a:cxnLst/>
            <a:rect l="l" t="t" r="r" b="b"/>
            <a:pathLst>
              <a:path w="7031990" h="2197735">
                <a:moveTo>
                  <a:pt x="7031735" y="2197607"/>
                </a:moveTo>
                <a:lnTo>
                  <a:pt x="0" y="2197607"/>
                </a:lnTo>
                <a:lnTo>
                  <a:pt x="0" y="0"/>
                </a:lnTo>
                <a:lnTo>
                  <a:pt x="7031735" y="0"/>
                </a:lnTo>
                <a:lnTo>
                  <a:pt x="7031735" y="190499"/>
                </a:lnTo>
                <a:lnTo>
                  <a:pt x="451123" y="190499"/>
                </a:lnTo>
                <a:lnTo>
                  <a:pt x="435995" y="191230"/>
                </a:lnTo>
                <a:lnTo>
                  <a:pt x="392357" y="202189"/>
                </a:lnTo>
                <a:lnTo>
                  <a:pt x="353751" y="225297"/>
                </a:lnTo>
                <a:lnTo>
                  <a:pt x="323416" y="258731"/>
                </a:lnTo>
                <a:lnTo>
                  <a:pt x="304136" y="299551"/>
                </a:lnTo>
                <a:lnTo>
                  <a:pt x="297560" y="344062"/>
                </a:lnTo>
                <a:lnTo>
                  <a:pt x="297560" y="1665712"/>
                </a:lnTo>
                <a:lnTo>
                  <a:pt x="304136" y="1710223"/>
                </a:lnTo>
                <a:lnTo>
                  <a:pt x="323416" y="1751043"/>
                </a:lnTo>
                <a:lnTo>
                  <a:pt x="353751" y="1784477"/>
                </a:lnTo>
                <a:lnTo>
                  <a:pt x="392357" y="1807585"/>
                </a:lnTo>
                <a:lnTo>
                  <a:pt x="435995" y="1818544"/>
                </a:lnTo>
                <a:lnTo>
                  <a:pt x="451123" y="1819274"/>
                </a:lnTo>
                <a:lnTo>
                  <a:pt x="7031735" y="1819274"/>
                </a:lnTo>
                <a:lnTo>
                  <a:pt x="7031735" y="2197607"/>
                </a:lnTo>
                <a:close/>
              </a:path>
              <a:path w="7031990" h="2197735">
                <a:moveTo>
                  <a:pt x="7031735" y="1819274"/>
                </a:moveTo>
                <a:lnTo>
                  <a:pt x="6687673" y="1819274"/>
                </a:lnTo>
                <a:lnTo>
                  <a:pt x="6702800" y="1818544"/>
                </a:lnTo>
                <a:lnTo>
                  <a:pt x="6717637" y="1816352"/>
                </a:lnTo>
                <a:lnTo>
                  <a:pt x="6760134" y="1801121"/>
                </a:lnTo>
                <a:lnTo>
                  <a:pt x="6796257" y="1774297"/>
                </a:lnTo>
                <a:lnTo>
                  <a:pt x="6823081" y="1738174"/>
                </a:lnTo>
                <a:lnTo>
                  <a:pt x="6838312" y="1695676"/>
                </a:lnTo>
                <a:lnTo>
                  <a:pt x="6841235" y="1665712"/>
                </a:lnTo>
                <a:lnTo>
                  <a:pt x="6841235" y="344062"/>
                </a:lnTo>
                <a:lnTo>
                  <a:pt x="6834659" y="299551"/>
                </a:lnTo>
                <a:lnTo>
                  <a:pt x="6815378" y="258731"/>
                </a:lnTo>
                <a:lnTo>
                  <a:pt x="6785044" y="225297"/>
                </a:lnTo>
                <a:lnTo>
                  <a:pt x="6746437" y="202189"/>
                </a:lnTo>
                <a:lnTo>
                  <a:pt x="6702800" y="191230"/>
                </a:lnTo>
                <a:lnTo>
                  <a:pt x="6687673" y="190499"/>
                </a:lnTo>
                <a:lnTo>
                  <a:pt x="7031735" y="190499"/>
                </a:lnTo>
                <a:lnTo>
                  <a:pt x="7031735" y="18192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01330" y="439872"/>
            <a:ext cx="5849620" cy="104076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628139" marR="5080" indent="-1616075">
              <a:lnSpc>
                <a:spcPct val="76700"/>
              </a:lnSpc>
              <a:spcBef>
                <a:spcPts val="1185"/>
              </a:spcBef>
            </a:pPr>
            <a:r>
              <a:rPr sz="3750" spc="-225" dirty="0">
                <a:latin typeface="Microsoft Sans Serif"/>
                <a:cs typeface="Microsoft Sans Serif"/>
              </a:rPr>
              <a:t>Book</a:t>
            </a:r>
            <a:r>
              <a:rPr sz="3750" spc="-185" dirty="0">
                <a:latin typeface="Microsoft Sans Serif"/>
                <a:cs typeface="Microsoft Sans Serif"/>
              </a:rPr>
              <a:t> </a:t>
            </a:r>
            <a:r>
              <a:rPr sz="3450" dirty="0">
                <a:latin typeface="Microsoft Sans Serif"/>
                <a:cs typeface="Microsoft Sans Serif"/>
              </a:rPr>
              <a:t>5</a:t>
            </a:r>
            <a:r>
              <a:rPr sz="3450" spc="-100" dirty="0">
                <a:latin typeface="Microsoft Sans Serif"/>
                <a:cs typeface="Microsoft Sans Serif"/>
              </a:rPr>
              <a:t> </a:t>
            </a:r>
            <a:r>
              <a:rPr sz="3750" spc="-160" dirty="0">
                <a:latin typeface="Microsoft Sans Serif"/>
                <a:cs typeface="Microsoft Sans Serif"/>
              </a:rPr>
              <a:t>Coffee</a:t>
            </a:r>
            <a:r>
              <a:rPr sz="3750" spc="-180" dirty="0">
                <a:latin typeface="Microsoft Sans Serif"/>
                <a:cs typeface="Microsoft Sans Serif"/>
              </a:rPr>
              <a:t> </a:t>
            </a:r>
            <a:r>
              <a:rPr sz="3750" spc="-100" dirty="0">
                <a:latin typeface="Microsoft Sans Serif"/>
                <a:cs typeface="Microsoft Sans Serif"/>
              </a:rPr>
              <a:t>or</a:t>
            </a:r>
            <a:r>
              <a:rPr sz="3750" spc="-180" dirty="0">
                <a:latin typeface="Microsoft Sans Serif"/>
                <a:cs typeface="Microsoft Sans Serif"/>
              </a:rPr>
              <a:t> </a:t>
            </a:r>
            <a:r>
              <a:rPr sz="3750" spc="-220" dirty="0">
                <a:latin typeface="Microsoft Sans Serif"/>
                <a:cs typeface="Microsoft Sans Serif"/>
              </a:rPr>
              <a:t>Zooms</a:t>
            </a:r>
            <a:r>
              <a:rPr sz="3750" spc="-180" dirty="0">
                <a:latin typeface="Microsoft Sans Serif"/>
                <a:cs typeface="Microsoft Sans Serif"/>
              </a:rPr>
              <a:t> </a:t>
            </a:r>
            <a:r>
              <a:rPr sz="3750" spc="-105" dirty="0">
                <a:latin typeface="Microsoft Sans Serif"/>
                <a:cs typeface="Microsoft Sans Serif"/>
              </a:rPr>
              <a:t>in</a:t>
            </a:r>
            <a:r>
              <a:rPr sz="3750" spc="-180" dirty="0">
                <a:latin typeface="Microsoft Sans Serif"/>
                <a:cs typeface="Microsoft Sans Serif"/>
              </a:rPr>
              <a:t> </a:t>
            </a:r>
            <a:r>
              <a:rPr sz="3750" spc="-65" dirty="0">
                <a:latin typeface="Microsoft Sans Serif"/>
                <a:cs typeface="Microsoft Sans Serif"/>
              </a:rPr>
              <a:t>the </a:t>
            </a:r>
            <a:r>
              <a:rPr sz="3750" spc="-160" dirty="0">
                <a:latin typeface="Microsoft Sans Serif"/>
                <a:cs typeface="Microsoft Sans Serif"/>
              </a:rPr>
              <a:t>Next</a:t>
            </a:r>
            <a:r>
              <a:rPr sz="3750" spc="-195" dirty="0">
                <a:latin typeface="Microsoft Sans Serif"/>
                <a:cs typeface="Microsoft Sans Serif"/>
              </a:rPr>
              <a:t> </a:t>
            </a:r>
            <a:r>
              <a:rPr sz="3450" spc="110" dirty="0">
                <a:latin typeface="Microsoft Sans Serif"/>
                <a:cs typeface="Microsoft Sans Serif"/>
              </a:rPr>
              <a:t>30</a:t>
            </a:r>
            <a:r>
              <a:rPr sz="3450" spc="-110" dirty="0">
                <a:latin typeface="Microsoft Sans Serif"/>
                <a:cs typeface="Microsoft Sans Serif"/>
              </a:rPr>
              <a:t> </a:t>
            </a:r>
            <a:r>
              <a:rPr sz="3750" spc="-275" dirty="0">
                <a:latin typeface="Microsoft Sans Serif"/>
                <a:cs typeface="Microsoft Sans Serif"/>
              </a:rPr>
              <a:t>Days</a:t>
            </a:r>
            <a:endParaRPr sz="375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55263" y="1752600"/>
            <a:ext cx="7031990" cy="2121535"/>
          </a:xfrm>
          <a:custGeom>
            <a:avLst/>
            <a:gdLst/>
            <a:ahLst/>
            <a:cxnLst/>
            <a:rect l="l" t="t" r="r" b="b"/>
            <a:pathLst>
              <a:path w="7031990" h="2121535">
                <a:moveTo>
                  <a:pt x="7031735" y="2121407"/>
                </a:moveTo>
                <a:lnTo>
                  <a:pt x="0" y="2121407"/>
                </a:lnTo>
                <a:lnTo>
                  <a:pt x="0" y="0"/>
                </a:lnTo>
                <a:lnTo>
                  <a:pt x="7031735" y="0"/>
                </a:lnTo>
                <a:lnTo>
                  <a:pt x="7031735" y="257174"/>
                </a:lnTo>
                <a:lnTo>
                  <a:pt x="451123" y="257174"/>
                </a:lnTo>
                <a:lnTo>
                  <a:pt x="435995" y="257905"/>
                </a:lnTo>
                <a:lnTo>
                  <a:pt x="392357" y="268864"/>
                </a:lnTo>
                <a:lnTo>
                  <a:pt x="353751" y="291972"/>
                </a:lnTo>
                <a:lnTo>
                  <a:pt x="323416" y="325406"/>
                </a:lnTo>
                <a:lnTo>
                  <a:pt x="304136" y="366226"/>
                </a:lnTo>
                <a:lnTo>
                  <a:pt x="297560" y="410737"/>
                </a:lnTo>
                <a:lnTo>
                  <a:pt x="297560" y="1589512"/>
                </a:lnTo>
                <a:lnTo>
                  <a:pt x="304136" y="1634023"/>
                </a:lnTo>
                <a:lnTo>
                  <a:pt x="323416" y="1674843"/>
                </a:lnTo>
                <a:lnTo>
                  <a:pt x="353751" y="1708277"/>
                </a:lnTo>
                <a:lnTo>
                  <a:pt x="392357" y="1731385"/>
                </a:lnTo>
                <a:lnTo>
                  <a:pt x="435995" y="1742344"/>
                </a:lnTo>
                <a:lnTo>
                  <a:pt x="451123" y="1743074"/>
                </a:lnTo>
                <a:lnTo>
                  <a:pt x="7031735" y="1743074"/>
                </a:lnTo>
                <a:lnTo>
                  <a:pt x="7031735" y="2121407"/>
                </a:lnTo>
                <a:close/>
              </a:path>
              <a:path w="7031990" h="2121535">
                <a:moveTo>
                  <a:pt x="7031735" y="1743074"/>
                </a:moveTo>
                <a:lnTo>
                  <a:pt x="6687673" y="1743074"/>
                </a:lnTo>
                <a:lnTo>
                  <a:pt x="6702800" y="1742344"/>
                </a:lnTo>
                <a:lnTo>
                  <a:pt x="6717637" y="1740152"/>
                </a:lnTo>
                <a:lnTo>
                  <a:pt x="6760134" y="1724921"/>
                </a:lnTo>
                <a:lnTo>
                  <a:pt x="6796257" y="1698097"/>
                </a:lnTo>
                <a:lnTo>
                  <a:pt x="6823081" y="1661974"/>
                </a:lnTo>
                <a:lnTo>
                  <a:pt x="6838312" y="1619477"/>
                </a:lnTo>
                <a:lnTo>
                  <a:pt x="6841235" y="1589512"/>
                </a:lnTo>
                <a:lnTo>
                  <a:pt x="6841235" y="410737"/>
                </a:lnTo>
                <a:lnTo>
                  <a:pt x="6834659" y="366226"/>
                </a:lnTo>
                <a:lnTo>
                  <a:pt x="6815378" y="325406"/>
                </a:lnTo>
                <a:lnTo>
                  <a:pt x="6785044" y="291972"/>
                </a:lnTo>
                <a:lnTo>
                  <a:pt x="6746437" y="268864"/>
                </a:lnTo>
                <a:lnTo>
                  <a:pt x="6702800" y="257905"/>
                </a:lnTo>
                <a:lnTo>
                  <a:pt x="6687673" y="257174"/>
                </a:lnTo>
                <a:lnTo>
                  <a:pt x="7031735" y="257174"/>
                </a:lnTo>
                <a:lnTo>
                  <a:pt x="7031735" y="17430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70189" y="2227103"/>
            <a:ext cx="4716711" cy="892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50" spc="-105" dirty="0">
                <a:latin typeface="Microsoft Sans Serif"/>
                <a:cs typeface="Microsoft Sans Serif"/>
              </a:rPr>
              <a:t>Who</a:t>
            </a:r>
            <a:r>
              <a:rPr sz="5550" spc="-300" dirty="0">
                <a:latin typeface="Microsoft Sans Serif"/>
                <a:cs typeface="Microsoft Sans Serif"/>
              </a:rPr>
              <a:t> </a:t>
            </a:r>
            <a:r>
              <a:rPr sz="5550" spc="50" dirty="0">
                <a:latin typeface="Microsoft Sans Serif"/>
                <a:cs typeface="Microsoft Sans Serif"/>
              </a:rPr>
              <a:t>to</a:t>
            </a:r>
            <a:r>
              <a:rPr sz="5550" spc="-295" dirty="0">
                <a:latin typeface="Microsoft Sans Serif"/>
                <a:cs typeface="Microsoft Sans Serif"/>
              </a:rPr>
              <a:t> </a:t>
            </a:r>
            <a:r>
              <a:rPr sz="5550" spc="-45" dirty="0">
                <a:latin typeface="Microsoft Sans Serif"/>
                <a:cs typeface="Microsoft Sans Serif"/>
              </a:rPr>
              <a:t>Meet</a:t>
            </a:r>
            <a:r>
              <a:rPr sz="5650" spc="-45" dirty="0">
                <a:latin typeface="DejaVu Sans"/>
                <a:cs typeface="DejaVu Sans"/>
              </a:rPr>
              <a:t>:</a:t>
            </a:r>
            <a:endParaRPr sz="5650" dirty="0">
              <a:latin typeface="DejaVu Sans"/>
              <a:cs typeface="DejaVu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428999"/>
            <a:ext cx="3700779" cy="3000375"/>
          </a:xfrm>
          <a:custGeom>
            <a:avLst/>
            <a:gdLst/>
            <a:ahLst/>
            <a:cxnLst/>
            <a:rect l="l" t="t" r="r" b="b"/>
            <a:pathLst>
              <a:path w="3700779" h="3000375">
                <a:moveTo>
                  <a:pt x="3700271" y="3000374"/>
                </a:moveTo>
                <a:lnTo>
                  <a:pt x="0" y="3000374"/>
                </a:lnTo>
                <a:lnTo>
                  <a:pt x="0" y="0"/>
                </a:lnTo>
                <a:lnTo>
                  <a:pt x="3700271" y="0"/>
                </a:lnTo>
                <a:lnTo>
                  <a:pt x="3700271" y="257174"/>
                </a:lnTo>
                <a:lnTo>
                  <a:pt x="344062" y="257174"/>
                </a:lnTo>
                <a:lnTo>
                  <a:pt x="328934" y="257905"/>
                </a:lnTo>
                <a:lnTo>
                  <a:pt x="285296" y="268864"/>
                </a:lnTo>
                <a:lnTo>
                  <a:pt x="246690" y="291972"/>
                </a:lnTo>
                <a:lnTo>
                  <a:pt x="216355" y="325406"/>
                </a:lnTo>
                <a:lnTo>
                  <a:pt x="197075" y="366226"/>
                </a:lnTo>
                <a:lnTo>
                  <a:pt x="190499" y="410737"/>
                </a:lnTo>
                <a:lnTo>
                  <a:pt x="190499" y="2656312"/>
                </a:lnTo>
                <a:lnTo>
                  <a:pt x="197075" y="2700822"/>
                </a:lnTo>
                <a:lnTo>
                  <a:pt x="216355" y="2741643"/>
                </a:lnTo>
                <a:lnTo>
                  <a:pt x="246690" y="2775077"/>
                </a:lnTo>
                <a:lnTo>
                  <a:pt x="285296" y="2798185"/>
                </a:lnTo>
                <a:lnTo>
                  <a:pt x="328934" y="2809144"/>
                </a:lnTo>
                <a:lnTo>
                  <a:pt x="344062" y="2809874"/>
                </a:lnTo>
                <a:lnTo>
                  <a:pt x="3700271" y="2809874"/>
                </a:lnTo>
                <a:lnTo>
                  <a:pt x="3700271" y="3000374"/>
                </a:lnTo>
                <a:close/>
              </a:path>
              <a:path w="3700779" h="3000375">
                <a:moveTo>
                  <a:pt x="3700271" y="2809874"/>
                </a:moveTo>
                <a:lnTo>
                  <a:pt x="3208762" y="2809874"/>
                </a:lnTo>
                <a:lnTo>
                  <a:pt x="3223890" y="2809144"/>
                </a:lnTo>
                <a:lnTo>
                  <a:pt x="3238726" y="2806952"/>
                </a:lnTo>
                <a:lnTo>
                  <a:pt x="3281224" y="2791721"/>
                </a:lnTo>
                <a:lnTo>
                  <a:pt x="3317347" y="2764897"/>
                </a:lnTo>
                <a:lnTo>
                  <a:pt x="3344171" y="2728774"/>
                </a:lnTo>
                <a:lnTo>
                  <a:pt x="3359402" y="2686276"/>
                </a:lnTo>
                <a:lnTo>
                  <a:pt x="3362324" y="2656312"/>
                </a:lnTo>
                <a:lnTo>
                  <a:pt x="3362324" y="410737"/>
                </a:lnTo>
                <a:lnTo>
                  <a:pt x="3355749" y="366226"/>
                </a:lnTo>
                <a:lnTo>
                  <a:pt x="3336468" y="325406"/>
                </a:lnTo>
                <a:lnTo>
                  <a:pt x="3306134" y="291972"/>
                </a:lnTo>
                <a:lnTo>
                  <a:pt x="3267528" y="268864"/>
                </a:lnTo>
                <a:lnTo>
                  <a:pt x="3223890" y="257905"/>
                </a:lnTo>
                <a:lnTo>
                  <a:pt x="3208762" y="257174"/>
                </a:lnTo>
                <a:lnTo>
                  <a:pt x="3700271" y="257174"/>
                </a:lnTo>
                <a:lnTo>
                  <a:pt x="3700271" y="28098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0502" y="3913954"/>
            <a:ext cx="3171567" cy="226549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490"/>
              </a:spcBef>
              <a:buClr>
                <a:srgbClr val="333333"/>
              </a:buClr>
              <a:buChar char="•"/>
              <a:tabLst>
                <a:tab pos="319405" algn="l"/>
              </a:tabLst>
            </a:pPr>
            <a:r>
              <a:rPr sz="2400" dirty="0">
                <a:latin typeface="Microsoft Sans Serif"/>
                <a:cs typeface="Microsoft Sans Serif"/>
              </a:rPr>
              <a:t>2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55" dirty="0">
                <a:latin typeface="Microsoft Sans Serif"/>
                <a:cs typeface="Microsoft Sans Serif"/>
              </a:rPr>
              <a:t>FAs</a:t>
            </a:r>
            <a:r>
              <a:rPr sz="2400" spc="-25" dirty="0">
                <a:latin typeface="Microsoft Sans Serif"/>
                <a:cs typeface="Microsoft Sans Serif"/>
              </a:rPr>
              <a:t> (including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Ian!</a:t>
            </a:r>
            <a:r>
              <a:rPr lang="en-US" sz="2400" spc="-20" dirty="0">
                <a:latin typeface="Microsoft Sans Serif"/>
                <a:cs typeface="Microsoft Sans Serif"/>
              </a:rPr>
              <a:t>)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endParaRPr sz="2400" dirty="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Char char="•"/>
              <a:tabLst>
                <a:tab pos="319405" algn="l"/>
              </a:tabLst>
            </a:pPr>
            <a:r>
              <a:rPr sz="2400" spc="-325" dirty="0">
                <a:latin typeface="Microsoft Sans Serif"/>
                <a:cs typeface="Microsoft Sans Serif"/>
              </a:rPr>
              <a:t>1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70" dirty="0">
                <a:latin typeface="Microsoft Sans Serif"/>
                <a:cs typeface="Microsoft Sans Serif"/>
              </a:rPr>
              <a:t>CPA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or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tax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pro</a:t>
            </a:r>
            <a:endParaRPr sz="2400" dirty="0">
              <a:latin typeface="Microsoft Sans Serif"/>
              <a:cs typeface="Microsoft Sans Serif"/>
            </a:endParaRPr>
          </a:p>
          <a:p>
            <a:pPr marL="319405" marR="272415" indent="-307340">
              <a:lnSpc>
                <a:spcPct val="79900"/>
              </a:lnSpc>
              <a:spcBef>
                <a:spcPts val="900"/>
              </a:spcBef>
              <a:buClr>
                <a:srgbClr val="333333"/>
              </a:buClr>
              <a:buChar char="•"/>
              <a:tabLst>
                <a:tab pos="319405" algn="l"/>
              </a:tabLst>
            </a:pPr>
            <a:r>
              <a:rPr sz="2400" spc="-325" dirty="0">
                <a:latin typeface="Microsoft Sans Serif"/>
                <a:cs typeface="Microsoft Sans Serif"/>
              </a:rPr>
              <a:t>1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real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estate </a:t>
            </a:r>
            <a:r>
              <a:rPr sz="2400" spc="-35" dirty="0">
                <a:latin typeface="Microsoft Sans Serif"/>
                <a:cs typeface="Microsoft Sans Serif"/>
              </a:rPr>
              <a:t>agent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or funeral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director</a:t>
            </a:r>
            <a:endParaRPr sz="2400" dirty="0">
              <a:latin typeface="Microsoft Sans Serif"/>
              <a:cs typeface="Microsoft Sans Serif"/>
            </a:endParaRPr>
          </a:p>
          <a:p>
            <a:pPr marL="319405" marR="5080" indent="-307340">
              <a:lnSpc>
                <a:spcPct val="79900"/>
              </a:lnSpc>
              <a:spcBef>
                <a:spcPts val="900"/>
              </a:spcBef>
              <a:buClr>
                <a:srgbClr val="333333"/>
              </a:buClr>
              <a:buChar char="•"/>
              <a:tabLst>
                <a:tab pos="319405" algn="l"/>
              </a:tabLst>
            </a:pPr>
            <a:r>
              <a:rPr sz="2400" spc="-325" dirty="0">
                <a:latin typeface="Microsoft Sans Serif"/>
                <a:cs typeface="Microsoft Sans Serif"/>
              </a:rPr>
              <a:t>1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social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worker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or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aging </a:t>
            </a:r>
            <a:r>
              <a:rPr sz="2400" spc="-10" dirty="0">
                <a:latin typeface="Microsoft Sans Serif"/>
                <a:cs typeface="Microsoft Sans Serif"/>
              </a:rPr>
              <a:t>specialist</a:t>
            </a:r>
            <a:endParaRPr sz="2400" dirty="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55263" y="3428999"/>
            <a:ext cx="7031990" cy="3000375"/>
            <a:chOff x="3255263" y="3428999"/>
            <a:chExt cx="7031990" cy="3000375"/>
          </a:xfrm>
        </p:grpSpPr>
        <p:sp>
          <p:nvSpPr>
            <p:cNvPr id="11" name="object 11"/>
            <p:cNvSpPr/>
            <p:nvPr/>
          </p:nvSpPr>
          <p:spPr>
            <a:xfrm>
              <a:off x="3255263" y="3428999"/>
              <a:ext cx="7031990" cy="3000375"/>
            </a:xfrm>
            <a:custGeom>
              <a:avLst/>
              <a:gdLst/>
              <a:ahLst/>
              <a:cxnLst/>
              <a:rect l="l" t="t" r="r" b="b"/>
              <a:pathLst>
                <a:path w="7031990" h="3000375">
                  <a:moveTo>
                    <a:pt x="7031735" y="3000374"/>
                  </a:moveTo>
                  <a:lnTo>
                    <a:pt x="0" y="3000374"/>
                  </a:lnTo>
                  <a:lnTo>
                    <a:pt x="0" y="0"/>
                  </a:lnTo>
                  <a:lnTo>
                    <a:pt x="7031735" y="0"/>
                  </a:lnTo>
                  <a:lnTo>
                    <a:pt x="7031735" y="257174"/>
                  </a:lnTo>
                  <a:lnTo>
                    <a:pt x="451123" y="257174"/>
                  </a:lnTo>
                  <a:lnTo>
                    <a:pt x="435995" y="257905"/>
                  </a:lnTo>
                  <a:lnTo>
                    <a:pt x="392357" y="268864"/>
                  </a:lnTo>
                  <a:lnTo>
                    <a:pt x="353751" y="291972"/>
                  </a:lnTo>
                  <a:lnTo>
                    <a:pt x="323416" y="325406"/>
                  </a:lnTo>
                  <a:lnTo>
                    <a:pt x="304136" y="366226"/>
                  </a:lnTo>
                  <a:lnTo>
                    <a:pt x="297560" y="410737"/>
                  </a:lnTo>
                  <a:lnTo>
                    <a:pt x="297560" y="2656312"/>
                  </a:lnTo>
                  <a:lnTo>
                    <a:pt x="304136" y="2700822"/>
                  </a:lnTo>
                  <a:lnTo>
                    <a:pt x="323416" y="2741643"/>
                  </a:lnTo>
                  <a:lnTo>
                    <a:pt x="353751" y="2775077"/>
                  </a:lnTo>
                  <a:lnTo>
                    <a:pt x="392357" y="2798185"/>
                  </a:lnTo>
                  <a:lnTo>
                    <a:pt x="435995" y="2809144"/>
                  </a:lnTo>
                  <a:lnTo>
                    <a:pt x="451123" y="2809874"/>
                  </a:lnTo>
                  <a:lnTo>
                    <a:pt x="7031735" y="2809874"/>
                  </a:lnTo>
                  <a:lnTo>
                    <a:pt x="7031735" y="3000374"/>
                  </a:lnTo>
                  <a:close/>
                </a:path>
                <a:path w="7031990" h="3000375">
                  <a:moveTo>
                    <a:pt x="7031735" y="2809874"/>
                  </a:moveTo>
                  <a:lnTo>
                    <a:pt x="6687673" y="2809874"/>
                  </a:lnTo>
                  <a:lnTo>
                    <a:pt x="6702800" y="2809144"/>
                  </a:lnTo>
                  <a:lnTo>
                    <a:pt x="6717637" y="2806952"/>
                  </a:lnTo>
                  <a:lnTo>
                    <a:pt x="6760134" y="2791721"/>
                  </a:lnTo>
                  <a:lnTo>
                    <a:pt x="6796257" y="2764897"/>
                  </a:lnTo>
                  <a:lnTo>
                    <a:pt x="6823081" y="2728774"/>
                  </a:lnTo>
                  <a:lnTo>
                    <a:pt x="6838312" y="2686276"/>
                  </a:lnTo>
                  <a:lnTo>
                    <a:pt x="6841235" y="2656312"/>
                  </a:lnTo>
                  <a:lnTo>
                    <a:pt x="6841235" y="410737"/>
                  </a:lnTo>
                  <a:lnTo>
                    <a:pt x="6834659" y="366226"/>
                  </a:lnTo>
                  <a:lnTo>
                    <a:pt x="6815378" y="325406"/>
                  </a:lnTo>
                  <a:lnTo>
                    <a:pt x="6785044" y="291972"/>
                  </a:lnTo>
                  <a:lnTo>
                    <a:pt x="6746437" y="268864"/>
                  </a:lnTo>
                  <a:lnTo>
                    <a:pt x="6702800" y="257905"/>
                  </a:lnTo>
                  <a:lnTo>
                    <a:pt x="6687673" y="257174"/>
                  </a:lnTo>
                  <a:lnTo>
                    <a:pt x="7031735" y="257174"/>
                  </a:lnTo>
                  <a:lnTo>
                    <a:pt x="7031735" y="2809874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2824" y="3686174"/>
              <a:ext cx="6543674" cy="25526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fld id="{81D60167-4931-47E6-BA6A-407CBD079E47}" type="slidenum">
              <a:rPr spc="-80" dirty="0"/>
              <a:t>9</a:t>
            </a:fld>
            <a:endParaRPr spc="-8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07853"/>
            <a:ext cx="4296072" cy="892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50" spc="-55" dirty="0"/>
              <a:t>What</a:t>
            </a:r>
            <a:r>
              <a:rPr sz="5550" spc="-305" dirty="0"/>
              <a:t> </a:t>
            </a:r>
            <a:r>
              <a:rPr sz="5550" spc="50" dirty="0"/>
              <a:t>to</a:t>
            </a:r>
            <a:r>
              <a:rPr sz="5550" spc="-300" dirty="0"/>
              <a:t> </a:t>
            </a:r>
            <a:r>
              <a:rPr sz="5550" spc="-180" dirty="0"/>
              <a:t>Say</a:t>
            </a:r>
            <a:r>
              <a:rPr spc="-180" dirty="0">
                <a:latin typeface="DejaVu Sans"/>
                <a:cs typeface="DejaVu Sans"/>
              </a:rPr>
              <a:t>:</a:t>
            </a:r>
            <a:endParaRPr sz="555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4100" y="2308225"/>
            <a:ext cx="6417310" cy="318706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25400" marR="17780">
              <a:lnSpc>
                <a:spcPct val="78200"/>
              </a:lnSpc>
              <a:spcBef>
                <a:spcPts val="1785"/>
              </a:spcBef>
            </a:pPr>
            <a:r>
              <a:rPr sz="3700" spc="-1305" dirty="0">
                <a:latin typeface="Microsoft Sans Serif"/>
                <a:cs typeface="Microsoft Sans Serif"/>
              </a:rPr>
              <a:t>“</a:t>
            </a:r>
            <a:r>
              <a:rPr sz="9675" b="1" spc="-2347" baseline="5598" dirty="0">
                <a:latin typeface="Arial"/>
                <a:cs typeface="Arial"/>
              </a:rPr>
              <a:t>“</a:t>
            </a:r>
            <a:r>
              <a:rPr sz="3650" spc="-65" dirty="0">
                <a:latin typeface="Microsoft Sans Serif"/>
                <a:cs typeface="Microsoft Sans Serif"/>
              </a:rPr>
              <a:t>I</a:t>
            </a:r>
            <a:r>
              <a:rPr sz="3650" spc="-200" dirty="0">
                <a:latin typeface="Microsoft Sans Serif"/>
                <a:cs typeface="Microsoft Sans Serif"/>
              </a:rPr>
              <a:t> </a:t>
            </a:r>
            <a:r>
              <a:rPr sz="3650" spc="-30" dirty="0">
                <a:latin typeface="Microsoft Sans Serif"/>
                <a:cs typeface="Microsoft Sans Serif"/>
              </a:rPr>
              <a:t>help</a:t>
            </a:r>
            <a:r>
              <a:rPr sz="3650" spc="-195" dirty="0">
                <a:latin typeface="Microsoft Sans Serif"/>
                <a:cs typeface="Microsoft Sans Serif"/>
              </a:rPr>
              <a:t> </a:t>
            </a:r>
            <a:r>
              <a:rPr sz="3650" spc="-20" dirty="0">
                <a:latin typeface="Microsoft Sans Serif"/>
                <a:cs typeface="Microsoft Sans Serif"/>
              </a:rPr>
              <a:t>families</a:t>
            </a:r>
            <a:r>
              <a:rPr sz="3650" spc="-195" dirty="0">
                <a:latin typeface="Microsoft Sans Serif"/>
                <a:cs typeface="Microsoft Sans Serif"/>
              </a:rPr>
              <a:t> </a:t>
            </a:r>
            <a:r>
              <a:rPr sz="3650" spc="-40" dirty="0">
                <a:latin typeface="Microsoft Sans Serif"/>
                <a:cs typeface="Microsoft Sans Serif"/>
              </a:rPr>
              <a:t>plan</a:t>
            </a:r>
            <a:r>
              <a:rPr sz="3650" spc="-195" dirty="0">
                <a:latin typeface="Microsoft Sans Serif"/>
                <a:cs typeface="Microsoft Sans Serif"/>
              </a:rPr>
              <a:t> </a:t>
            </a:r>
            <a:r>
              <a:rPr sz="3650" spc="-100" dirty="0">
                <a:latin typeface="Microsoft Sans Serif"/>
                <a:cs typeface="Microsoft Sans Serif"/>
              </a:rPr>
              <a:t>ahead</a:t>
            </a:r>
            <a:r>
              <a:rPr sz="3650" spc="-195" dirty="0">
                <a:latin typeface="Microsoft Sans Serif"/>
                <a:cs typeface="Microsoft Sans Serif"/>
              </a:rPr>
              <a:t> </a:t>
            </a:r>
            <a:r>
              <a:rPr sz="3650" spc="-25" dirty="0">
                <a:latin typeface="Microsoft Sans Serif"/>
                <a:cs typeface="Microsoft Sans Serif"/>
              </a:rPr>
              <a:t>and </a:t>
            </a:r>
            <a:r>
              <a:rPr sz="3650" spc="-45" dirty="0">
                <a:latin typeface="Microsoft Sans Serif"/>
                <a:cs typeface="Microsoft Sans Serif"/>
              </a:rPr>
              <a:t>avoid</a:t>
            </a:r>
            <a:r>
              <a:rPr sz="3650" spc="-190" dirty="0">
                <a:latin typeface="Microsoft Sans Serif"/>
                <a:cs typeface="Microsoft Sans Serif"/>
              </a:rPr>
              <a:t> </a:t>
            </a:r>
            <a:r>
              <a:rPr sz="3650" spc="-45" dirty="0">
                <a:latin typeface="Microsoft Sans Serif"/>
                <a:cs typeface="Microsoft Sans Serif"/>
              </a:rPr>
              <a:t>legal</a:t>
            </a:r>
            <a:r>
              <a:rPr sz="3650" spc="-185" dirty="0">
                <a:latin typeface="Microsoft Sans Serif"/>
                <a:cs typeface="Microsoft Sans Serif"/>
              </a:rPr>
              <a:t> </a:t>
            </a:r>
            <a:r>
              <a:rPr sz="3650" spc="-70" dirty="0">
                <a:latin typeface="Microsoft Sans Serif"/>
                <a:cs typeface="Microsoft Sans Serif"/>
              </a:rPr>
              <a:t>and</a:t>
            </a:r>
            <a:r>
              <a:rPr sz="3650" spc="-185" dirty="0">
                <a:latin typeface="Microsoft Sans Serif"/>
                <a:cs typeface="Microsoft Sans Serif"/>
              </a:rPr>
              <a:t> </a:t>
            </a:r>
            <a:r>
              <a:rPr sz="3650" dirty="0">
                <a:latin typeface="Microsoft Sans Serif"/>
                <a:cs typeface="Microsoft Sans Serif"/>
              </a:rPr>
              <a:t>financial</a:t>
            </a:r>
            <a:r>
              <a:rPr sz="3650" spc="-185" dirty="0">
                <a:latin typeface="Microsoft Sans Serif"/>
                <a:cs typeface="Microsoft Sans Serif"/>
              </a:rPr>
              <a:t> </a:t>
            </a:r>
            <a:r>
              <a:rPr sz="3650" spc="-10" dirty="0">
                <a:latin typeface="Microsoft Sans Serif"/>
                <a:cs typeface="Microsoft Sans Serif"/>
              </a:rPr>
              <a:t>crisis</a:t>
            </a:r>
            <a:r>
              <a:rPr sz="3700" spc="-10" dirty="0">
                <a:latin typeface="Microsoft Sans Serif"/>
                <a:cs typeface="Microsoft Sans Serif"/>
              </a:rPr>
              <a:t>. </a:t>
            </a:r>
            <a:r>
              <a:rPr sz="3650" spc="-60" dirty="0">
                <a:latin typeface="Microsoft Sans Serif"/>
                <a:cs typeface="Microsoft Sans Serif"/>
              </a:rPr>
              <a:t>Many</a:t>
            </a:r>
            <a:r>
              <a:rPr sz="3650" spc="-195" dirty="0">
                <a:latin typeface="Microsoft Sans Serif"/>
                <a:cs typeface="Microsoft Sans Serif"/>
              </a:rPr>
              <a:t> </a:t>
            </a:r>
            <a:r>
              <a:rPr sz="3650" spc="-20" dirty="0">
                <a:latin typeface="Microsoft Sans Serif"/>
                <a:cs typeface="Microsoft Sans Serif"/>
              </a:rPr>
              <a:t>times</a:t>
            </a:r>
            <a:r>
              <a:rPr sz="3650" spc="-190" dirty="0">
                <a:latin typeface="Microsoft Sans Serif"/>
                <a:cs typeface="Microsoft Sans Serif"/>
              </a:rPr>
              <a:t> </a:t>
            </a:r>
            <a:r>
              <a:rPr sz="3650" spc="-45" dirty="0">
                <a:latin typeface="Microsoft Sans Serif"/>
                <a:cs typeface="Microsoft Sans Serif"/>
              </a:rPr>
              <a:t>my</a:t>
            </a:r>
            <a:r>
              <a:rPr sz="3650" spc="-190" dirty="0">
                <a:latin typeface="Microsoft Sans Serif"/>
                <a:cs typeface="Microsoft Sans Serif"/>
              </a:rPr>
              <a:t> </a:t>
            </a:r>
            <a:r>
              <a:rPr sz="3650" dirty="0">
                <a:latin typeface="Microsoft Sans Serif"/>
                <a:cs typeface="Microsoft Sans Serif"/>
              </a:rPr>
              <a:t>cients</a:t>
            </a:r>
            <a:r>
              <a:rPr sz="3650" spc="-190" dirty="0">
                <a:latin typeface="Microsoft Sans Serif"/>
                <a:cs typeface="Microsoft Sans Serif"/>
              </a:rPr>
              <a:t> </a:t>
            </a:r>
            <a:r>
              <a:rPr sz="3650" spc="-70" dirty="0">
                <a:latin typeface="Microsoft Sans Serif"/>
                <a:cs typeface="Microsoft Sans Serif"/>
              </a:rPr>
              <a:t>need</a:t>
            </a:r>
            <a:r>
              <a:rPr sz="3650" spc="-190" dirty="0">
                <a:latin typeface="Microsoft Sans Serif"/>
                <a:cs typeface="Microsoft Sans Serif"/>
              </a:rPr>
              <a:t> </a:t>
            </a:r>
            <a:r>
              <a:rPr sz="3650" spc="-50" dirty="0">
                <a:latin typeface="Microsoft Sans Serif"/>
                <a:cs typeface="Microsoft Sans Serif"/>
              </a:rPr>
              <a:t>a </a:t>
            </a:r>
            <a:r>
              <a:rPr sz="3650" spc="-25" dirty="0">
                <a:latin typeface="Microsoft Sans Serif"/>
                <a:cs typeface="Microsoft Sans Serif"/>
              </a:rPr>
              <a:t>professional</a:t>
            </a:r>
            <a:r>
              <a:rPr sz="3650" spc="-180" dirty="0">
                <a:latin typeface="Microsoft Sans Serif"/>
                <a:cs typeface="Microsoft Sans Serif"/>
              </a:rPr>
              <a:t> </a:t>
            </a:r>
            <a:r>
              <a:rPr sz="3650" spc="-20" dirty="0">
                <a:latin typeface="Microsoft Sans Serif"/>
                <a:cs typeface="Microsoft Sans Serif"/>
              </a:rPr>
              <a:t>like</a:t>
            </a:r>
            <a:r>
              <a:rPr sz="3650" spc="-175" dirty="0">
                <a:latin typeface="Microsoft Sans Serif"/>
                <a:cs typeface="Microsoft Sans Serif"/>
              </a:rPr>
              <a:t> </a:t>
            </a:r>
            <a:r>
              <a:rPr sz="3650" spc="-10" dirty="0">
                <a:latin typeface="Microsoft Sans Serif"/>
                <a:cs typeface="Microsoft Sans Serif"/>
              </a:rPr>
              <a:t>you</a:t>
            </a:r>
            <a:r>
              <a:rPr sz="3700" spc="-10" dirty="0">
                <a:latin typeface="Microsoft Sans Serif"/>
                <a:cs typeface="Microsoft Sans Serif"/>
              </a:rPr>
              <a:t>.</a:t>
            </a:r>
            <a:r>
              <a:rPr sz="3700" spc="-290" dirty="0">
                <a:latin typeface="Microsoft Sans Serif"/>
                <a:cs typeface="Microsoft Sans Serif"/>
              </a:rPr>
              <a:t> </a:t>
            </a:r>
            <a:r>
              <a:rPr sz="3650" spc="-55" dirty="0">
                <a:latin typeface="Microsoft Sans Serif"/>
                <a:cs typeface="Microsoft Sans Serif"/>
              </a:rPr>
              <a:t>Let</a:t>
            </a:r>
            <a:r>
              <a:rPr sz="3700" spc="-55" dirty="0">
                <a:latin typeface="Microsoft Sans Serif"/>
                <a:cs typeface="Microsoft Sans Serif"/>
              </a:rPr>
              <a:t>ʼ</a:t>
            </a:r>
            <a:r>
              <a:rPr sz="3650" spc="-55" dirty="0">
                <a:latin typeface="Microsoft Sans Serif"/>
                <a:cs typeface="Microsoft Sans Serif"/>
              </a:rPr>
              <a:t>s</a:t>
            </a:r>
            <a:r>
              <a:rPr sz="3650" spc="-175" dirty="0">
                <a:latin typeface="Microsoft Sans Serif"/>
                <a:cs typeface="Microsoft Sans Serif"/>
              </a:rPr>
              <a:t> </a:t>
            </a:r>
            <a:r>
              <a:rPr sz="3650" spc="-20" dirty="0">
                <a:latin typeface="Microsoft Sans Serif"/>
                <a:cs typeface="Microsoft Sans Serif"/>
              </a:rPr>
              <a:t>talk about</a:t>
            </a:r>
            <a:r>
              <a:rPr sz="3650" spc="-180" dirty="0">
                <a:latin typeface="Microsoft Sans Serif"/>
                <a:cs typeface="Microsoft Sans Serif"/>
              </a:rPr>
              <a:t> </a:t>
            </a:r>
            <a:r>
              <a:rPr sz="3650" spc="-10" dirty="0">
                <a:latin typeface="Microsoft Sans Serif"/>
                <a:cs typeface="Microsoft Sans Serif"/>
              </a:rPr>
              <a:t>how</a:t>
            </a:r>
            <a:r>
              <a:rPr sz="3650" spc="-175" dirty="0">
                <a:latin typeface="Microsoft Sans Serif"/>
                <a:cs typeface="Microsoft Sans Serif"/>
              </a:rPr>
              <a:t> </a:t>
            </a:r>
            <a:r>
              <a:rPr sz="3650" spc="-45" dirty="0">
                <a:latin typeface="Microsoft Sans Serif"/>
                <a:cs typeface="Microsoft Sans Serif"/>
              </a:rPr>
              <a:t>we</a:t>
            </a:r>
            <a:r>
              <a:rPr sz="3650" spc="-175" dirty="0">
                <a:latin typeface="Microsoft Sans Serif"/>
                <a:cs typeface="Microsoft Sans Serif"/>
              </a:rPr>
              <a:t> </a:t>
            </a:r>
            <a:r>
              <a:rPr sz="3650" spc="-40" dirty="0">
                <a:latin typeface="Microsoft Sans Serif"/>
                <a:cs typeface="Microsoft Sans Serif"/>
              </a:rPr>
              <a:t>can</a:t>
            </a:r>
            <a:r>
              <a:rPr sz="3650" spc="-175" dirty="0">
                <a:latin typeface="Microsoft Sans Serif"/>
                <a:cs typeface="Microsoft Sans Serif"/>
              </a:rPr>
              <a:t> </a:t>
            </a:r>
            <a:r>
              <a:rPr sz="3650" dirty="0">
                <a:latin typeface="Microsoft Sans Serif"/>
                <a:cs typeface="Microsoft Sans Serif"/>
              </a:rPr>
              <a:t>support</a:t>
            </a:r>
            <a:r>
              <a:rPr sz="3650" spc="-175" dirty="0">
                <a:latin typeface="Microsoft Sans Serif"/>
                <a:cs typeface="Microsoft Sans Serif"/>
              </a:rPr>
              <a:t> </a:t>
            </a:r>
            <a:r>
              <a:rPr sz="3650" spc="-20" dirty="0">
                <a:latin typeface="Microsoft Sans Serif"/>
                <a:cs typeface="Microsoft Sans Serif"/>
              </a:rPr>
              <a:t>each </a:t>
            </a:r>
            <a:r>
              <a:rPr sz="3650" spc="-10" dirty="0">
                <a:latin typeface="Microsoft Sans Serif"/>
                <a:cs typeface="Microsoft Sans Serif"/>
              </a:rPr>
              <a:t>other</a:t>
            </a:r>
            <a:r>
              <a:rPr sz="3700" spc="-10" dirty="0">
                <a:latin typeface="Microsoft Sans Serif"/>
                <a:cs typeface="Microsoft Sans Serif"/>
              </a:rPr>
              <a:t>.”</a:t>
            </a:r>
            <a:endParaRPr sz="37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663</Words>
  <Application>Microsoft Macintosh PowerPoint</Application>
  <PresentationFormat>Custom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DejaVu Sans</vt:lpstr>
      <vt:lpstr>Swis721 Ex BT</vt:lpstr>
      <vt:lpstr>Arial</vt:lpstr>
      <vt:lpstr>Calibri</vt:lpstr>
      <vt:lpstr>Microsoft Sans Serif</vt:lpstr>
      <vt:lpstr>Times New Roman</vt:lpstr>
      <vt:lpstr>Verdana Pro Cond Light</vt:lpstr>
      <vt:lpstr>Office Theme</vt:lpstr>
      <vt:lpstr>PowerPoint Presentation</vt:lpstr>
      <vt:lpstr>Welcome to Your Launchpad Youʼve Got the Tools — Now Letʼs Build the Plan</vt:lpstr>
      <vt:lpstr>Why the First 90 Days Matter So Much</vt:lpstr>
      <vt:lpstr>Your 90 Day Game Plan Framework</vt:lpstr>
      <vt:lpstr>Step 1  Clarify What Youʼre Selling</vt:lpstr>
      <vt:lpstr>Step 2  Launch the Intake System</vt:lpstr>
      <vt:lpstr>Step 3  Host ONE Live or Virtual Event</vt:lpstr>
      <vt:lpstr>Step 4 – Meet 5 Referral Partners</vt:lpstr>
      <vt:lpstr>What to Say:</vt:lpstr>
      <vt:lpstr>Step 5  Start Closing High-Fee Cases</vt:lpstr>
      <vt:lpstr>Setting Measurable Goals</vt:lpstr>
      <vt:lpstr>Set Your 90 Day Goals</vt:lpstr>
      <vt:lpstr>Accountability Is What Makes It Real</vt:lpstr>
      <vt:lpstr>The Follow-Up Power Plan Whoʼs Going to Help You Stay On Track?</vt:lpstr>
      <vt:lpstr>Final Motivation</vt:lpstr>
      <vt:lpstr>“The best time to plant a tree was 20 years ago. The second-best time is today.”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Todd Whatley</cp:lastModifiedBy>
  <cp:revision>2</cp:revision>
  <dcterms:created xsi:type="dcterms:W3CDTF">2025-08-01T14:48:01Z</dcterms:created>
  <dcterms:modified xsi:type="dcterms:W3CDTF">2025-08-02T17:50:35Z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2025-08-01T00:00:00Z</vt:filetime>
  </property>
  <property fmtid="{D5CDD505-2E9C-101B-9397-08002B2CF9AE}" pid="3" name="Creator">
    <vt:lpwstr>Mozilla/5.0 (X11; Linux x86_64) AppleWebKit/537.36 (KHTML, like Gecko) HeadlessChrome/118.0.0.0 Safari/537.36</vt:lpwstr>
  </property>
  <property fmtid="{D5CDD505-2E9C-101B-9397-08002B2CF9AE}" pid="4" name="LastSaved">
    <vt:filetime>2025-08-01T00:00:00Z</vt:filetime>
  </property>
  <property fmtid="{D5CDD505-2E9C-101B-9397-08002B2CF9AE}" pid="5" name="Producer">
    <vt:lpwstr>Skia/PDF m118</vt:lpwstr>
  </property>
</Properties>
</file>