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sldIdLst>
    <p:sldId id="256" r:id="rId2"/>
    <p:sldId id="257" r:id="rId3"/>
    <p:sldId id="258" r:id="rId4"/>
    <p:sldId id="261" r:id="rId5"/>
    <p:sldId id="264" r:id="rId6"/>
    <p:sldId id="265" r:id="rId7"/>
    <p:sldId id="267" r:id="rId8"/>
    <p:sldId id="270" r:id="rId9"/>
    <p:sldId id="271" r:id="rId10"/>
    <p:sldId id="272" r:id="rId11"/>
    <p:sldId id="273" r:id="rId12"/>
    <p:sldId id="275" r:id="rId13"/>
    <p:sldId id="277" r:id="rId14"/>
    <p:sldId id="278" r:id="rId15"/>
    <p:sldId id="279" r:id="rId16"/>
    <p:sldId id="307" r:id="rId17"/>
    <p:sldId id="308" r:id="rId18"/>
    <p:sldId id="309" r:id="rId19"/>
    <p:sldId id="283" r:id="rId20"/>
    <p:sldId id="284" r:id="rId21"/>
    <p:sldId id="285" r:id="rId22"/>
    <p:sldId id="286" r:id="rId23"/>
    <p:sldId id="287" r:id="rId24"/>
    <p:sldId id="288" r:id="rId25"/>
    <p:sldId id="289" r:id="rId26"/>
    <p:sldId id="290" r:id="rId27"/>
    <p:sldId id="305" r:id="rId28"/>
    <p:sldId id="292" r:id="rId29"/>
    <p:sldId id="293" r:id="rId30"/>
    <p:sldId id="294" r:id="rId31"/>
    <p:sldId id="295" r:id="rId32"/>
    <p:sldId id="297" r:id="rId33"/>
    <p:sldId id="298" r:id="rId34"/>
    <p:sldId id="300" r:id="rId35"/>
    <p:sldId id="299" r:id="rId36"/>
    <p:sldId id="301" r:id="rId37"/>
    <p:sldId id="306" r:id="rId38"/>
    <p:sldId id="302" r:id="rId39"/>
    <p:sldId id="303" r:id="rId40"/>
    <p:sldId id="30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autoAdjust="0"/>
    <p:restoredTop sz="94660"/>
  </p:normalViewPr>
  <p:slideViewPr>
    <p:cSldViewPr snapToGrid="0">
      <p:cViewPr varScale="1">
        <p:scale>
          <a:sx n="66" d="100"/>
          <a:sy n="66" d="100"/>
        </p:scale>
        <p:origin x="36" y="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4" Type="http://schemas.openxmlformats.org/officeDocument/2006/relationships/image" Target="../media/image29.svg"/></Relationships>
</file>

<file path=ppt/diagrams/_rels/data5.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image" Target="../media/image38.png"/></Relationships>
</file>

<file path=ppt/diagrams/_rels/data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4" Type="http://schemas.openxmlformats.org/officeDocument/2006/relationships/image" Target="../media/image29.svg"/></Relationships>
</file>

<file path=ppt/diagrams/_rels/drawing5.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image" Target="../media/image38.png"/></Relationships>
</file>

<file path=ppt/diagrams/_rels/drawing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7B9278-495D-4CC5-B6C9-39566562B80C}" type="doc">
      <dgm:prSet loTypeId="urn:microsoft.com/office/officeart/2005/8/layout/chevron1" loCatId="process" qsTypeId="urn:microsoft.com/office/officeart/2005/8/quickstyle/simple1" qsCatId="simple" csTypeId="urn:microsoft.com/office/officeart/2005/8/colors/accent1_2" csCatId="accent1"/>
      <dgm:spPr/>
      <dgm:t>
        <a:bodyPr/>
        <a:lstStyle/>
        <a:p>
          <a:endParaRPr lang="en-US"/>
        </a:p>
      </dgm:t>
    </dgm:pt>
    <dgm:pt modelId="{00D5790C-BCB3-4153-A83B-9421406D2137}">
      <dgm:prSet/>
      <dgm:spPr/>
      <dgm:t>
        <a:bodyPr/>
        <a:lstStyle/>
        <a:p>
          <a:r>
            <a:rPr lang="nb-NO"/>
            <a:t>Systemet</a:t>
          </a:r>
          <a:endParaRPr lang="en-US"/>
        </a:p>
      </dgm:t>
    </dgm:pt>
    <dgm:pt modelId="{D8056F42-F32E-4FF0-B872-583686D8A41C}" type="parTrans" cxnId="{740EA8A5-36D4-4945-8523-04AF637ED00C}">
      <dgm:prSet/>
      <dgm:spPr/>
      <dgm:t>
        <a:bodyPr/>
        <a:lstStyle/>
        <a:p>
          <a:endParaRPr lang="en-US"/>
        </a:p>
      </dgm:t>
    </dgm:pt>
    <dgm:pt modelId="{89A25879-44EF-4CD0-8803-844A2C5FCE4D}" type="sibTrans" cxnId="{740EA8A5-36D4-4945-8523-04AF637ED00C}">
      <dgm:prSet/>
      <dgm:spPr/>
      <dgm:t>
        <a:bodyPr/>
        <a:lstStyle/>
        <a:p>
          <a:endParaRPr lang="en-US"/>
        </a:p>
      </dgm:t>
    </dgm:pt>
    <dgm:pt modelId="{7C0A0102-7B9E-4930-83D7-2B06CA38724F}">
      <dgm:prSet/>
      <dgm:spPr/>
      <dgm:t>
        <a:bodyPr/>
        <a:lstStyle/>
        <a:p>
          <a:r>
            <a:rPr lang="nb-NO"/>
            <a:t>I over 20 år har denne plastmembranen fra Carfoam systemet har vært brukt i tunneler og fasiliteter under bakken, både i nye og gamle konstruksjoner (Se fig. 1 og 2). I mellomtiden har denne vanntette membranen blitt lagt på over 2 millioner m2, slik at det vil være tallrike prosjekter for referanser. </a:t>
          </a:r>
          <a:endParaRPr lang="en-US"/>
        </a:p>
      </dgm:t>
    </dgm:pt>
    <dgm:pt modelId="{390483F6-BD84-40B7-9F1C-0D5C9DDE6EC9}" type="parTrans" cxnId="{1EEDD4D4-62AA-4D42-B93A-67CC57806B1D}">
      <dgm:prSet/>
      <dgm:spPr/>
      <dgm:t>
        <a:bodyPr/>
        <a:lstStyle/>
        <a:p>
          <a:endParaRPr lang="en-US"/>
        </a:p>
      </dgm:t>
    </dgm:pt>
    <dgm:pt modelId="{605C9904-84A8-49C5-B2C2-79F32DCA42EB}" type="sibTrans" cxnId="{1EEDD4D4-62AA-4D42-B93A-67CC57806B1D}">
      <dgm:prSet/>
      <dgm:spPr/>
      <dgm:t>
        <a:bodyPr/>
        <a:lstStyle/>
        <a:p>
          <a:endParaRPr lang="en-US"/>
        </a:p>
      </dgm:t>
    </dgm:pt>
    <dgm:pt modelId="{ECEEAFD3-89A8-41B0-B87D-53E6FA362E58}" type="pres">
      <dgm:prSet presAssocID="{467B9278-495D-4CC5-B6C9-39566562B80C}" presName="Name0" presStyleCnt="0">
        <dgm:presLayoutVars>
          <dgm:dir/>
          <dgm:animLvl val="lvl"/>
          <dgm:resizeHandles val="exact"/>
        </dgm:presLayoutVars>
      </dgm:prSet>
      <dgm:spPr/>
    </dgm:pt>
    <dgm:pt modelId="{02301AC6-EC0A-4557-BD3E-9CFEBE3BC1FD}" type="pres">
      <dgm:prSet presAssocID="{00D5790C-BCB3-4153-A83B-9421406D2137}" presName="parTxOnly" presStyleLbl="node1" presStyleIdx="0" presStyleCnt="2">
        <dgm:presLayoutVars>
          <dgm:chMax val="0"/>
          <dgm:chPref val="0"/>
          <dgm:bulletEnabled val="1"/>
        </dgm:presLayoutVars>
      </dgm:prSet>
      <dgm:spPr/>
    </dgm:pt>
    <dgm:pt modelId="{DE4D5EBF-C57A-47DB-9B52-7D7D8B4307A0}" type="pres">
      <dgm:prSet presAssocID="{89A25879-44EF-4CD0-8803-844A2C5FCE4D}" presName="parTxOnlySpace" presStyleCnt="0"/>
      <dgm:spPr/>
    </dgm:pt>
    <dgm:pt modelId="{0F83EDF9-3CD5-4916-8D24-A990122957D0}" type="pres">
      <dgm:prSet presAssocID="{7C0A0102-7B9E-4930-83D7-2B06CA38724F}" presName="parTxOnly" presStyleLbl="node1" presStyleIdx="1" presStyleCnt="2">
        <dgm:presLayoutVars>
          <dgm:chMax val="0"/>
          <dgm:chPref val="0"/>
          <dgm:bulletEnabled val="1"/>
        </dgm:presLayoutVars>
      </dgm:prSet>
      <dgm:spPr/>
    </dgm:pt>
  </dgm:ptLst>
  <dgm:cxnLst>
    <dgm:cxn modelId="{ABA00628-873B-4BE8-85B5-F9E9FEE4ABF6}" type="presOf" srcId="{7C0A0102-7B9E-4930-83D7-2B06CA38724F}" destId="{0F83EDF9-3CD5-4916-8D24-A990122957D0}" srcOrd="0" destOrd="0" presId="urn:microsoft.com/office/officeart/2005/8/layout/chevron1"/>
    <dgm:cxn modelId="{C024AC65-1B6E-4225-BD92-D35EB3BC858B}" type="presOf" srcId="{00D5790C-BCB3-4153-A83B-9421406D2137}" destId="{02301AC6-EC0A-4557-BD3E-9CFEBE3BC1FD}" srcOrd="0" destOrd="0" presId="urn:microsoft.com/office/officeart/2005/8/layout/chevron1"/>
    <dgm:cxn modelId="{740EA8A5-36D4-4945-8523-04AF637ED00C}" srcId="{467B9278-495D-4CC5-B6C9-39566562B80C}" destId="{00D5790C-BCB3-4153-A83B-9421406D2137}" srcOrd="0" destOrd="0" parTransId="{D8056F42-F32E-4FF0-B872-583686D8A41C}" sibTransId="{89A25879-44EF-4CD0-8803-844A2C5FCE4D}"/>
    <dgm:cxn modelId="{1EEDD4D4-62AA-4D42-B93A-67CC57806B1D}" srcId="{467B9278-495D-4CC5-B6C9-39566562B80C}" destId="{7C0A0102-7B9E-4930-83D7-2B06CA38724F}" srcOrd="1" destOrd="0" parTransId="{390483F6-BD84-40B7-9F1C-0D5C9DDE6EC9}" sibTransId="{605C9904-84A8-49C5-B2C2-79F32DCA42EB}"/>
    <dgm:cxn modelId="{2A32BCFE-E8EF-49B8-AC09-4F2F214766B6}" type="presOf" srcId="{467B9278-495D-4CC5-B6C9-39566562B80C}" destId="{ECEEAFD3-89A8-41B0-B87D-53E6FA362E58}" srcOrd="0" destOrd="0" presId="urn:microsoft.com/office/officeart/2005/8/layout/chevron1"/>
    <dgm:cxn modelId="{16C99900-7C11-47F2-8F59-16A0FA2B9027}" type="presParOf" srcId="{ECEEAFD3-89A8-41B0-B87D-53E6FA362E58}" destId="{02301AC6-EC0A-4557-BD3E-9CFEBE3BC1FD}" srcOrd="0" destOrd="0" presId="urn:microsoft.com/office/officeart/2005/8/layout/chevron1"/>
    <dgm:cxn modelId="{9CF95BB5-C3F7-4E6E-8235-9726C6ABD27A}" type="presParOf" srcId="{ECEEAFD3-89A8-41B0-B87D-53E6FA362E58}" destId="{DE4D5EBF-C57A-47DB-9B52-7D7D8B4307A0}" srcOrd="1" destOrd="0" presId="urn:microsoft.com/office/officeart/2005/8/layout/chevron1"/>
    <dgm:cxn modelId="{3FDBF624-0EC6-464B-BEDA-59CA6D4BA395}" type="presParOf" srcId="{ECEEAFD3-89A8-41B0-B87D-53E6FA362E58}" destId="{0F83EDF9-3CD5-4916-8D24-A990122957D0}" srcOrd="2"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760425-F1BC-488F-AEC1-6F6F88ADA889}"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B0BA549A-F303-49D5-A486-3A270737E1E9}">
      <dgm:prSet custT="1"/>
      <dgm:spPr/>
      <dgm:t>
        <a:bodyPr/>
        <a:lstStyle/>
        <a:p>
          <a:r>
            <a:rPr lang="nb-NO" sz="2800" dirty="0"/>
            <a:t>De følgende 3 konstruksjonsmetodene er gjennomførbare og anbefalte for praktisk bruk: </a:t>
          </a:r>
          <a:endParaRPr lang="en-US" sz="2800" dirty="0"/>
        </a:p>
      </dgm:t>
    </dgm:pt>
    <dgm:pt modelId="{7D357F64-E597-42BB-87A0-6118DB0B511C}" type="parTrans" cxnId="{45A331FC-8362-41D0-A379-B4786892E81E}">
      <dgm:prSet/>
      <dgm:spPr/>
      <dgm:t>
        <a:bodyPr/>
        <a:lstStyle/>
        <a:p>
          <a:endParaRPr lang="en-US"/>
        </a:p>
      </dgm:t>
    </dgm:pt>
    <dgm:pt modelId="{443E88AC-30FD-4396-A1E3-68DED8D2E5DF}" type="sibTrans" cxnId="{45A331FC-8362-41D0-A379-B4786892E81E}">
      <dgm:prSet/>
      <dgm:spPr/>
      <dgm:t>
        <a:bodyPr/>
        <a:lstStyle/>
        <a:p>
          <a:endParaRPr lang="en-US"/>
        </a:p>
      </dgm:t>
    </dgm:pt>
    <dgm:pt modelId="{5BC3225B-45AF-41A6-862E-EC08CA76C1B5}">
      <dgm:prSet custT="1"/>
      <dgm:spPr/>
      <dgm:t>
        <a:bodyPr/>
        <a:lstStyle/>
        <a:p>
          <a:r>
            <a:rPr lang="nb-NO" sz="2400" b="1" dirty="0"/>
            <a:t>«Sandwich»-oppbygging metoden </a:t>
          </a:r>
          <a:r>
            <a:rPr lang="nb-NO" sz="2400" dirty="0"/>
            <a:t>(fig.4)Den klassiske, eller konvensjonelle «sandwich» metoden kan bli anvendt hvis for eksempel en permanent foring bestående av betong eller sprøytebetong skal plasseres av fjellstatiske årsaker, eller for å opprettholde vanntrykk i tunnelen. </a:t>
          </a:r>
          <a:endParaRPr lang="en-US" sz="2400" dirty="0"/>
        </a:p>
      </dgm:t>
    </dgm:pt>
    <dgm:pt modelId="{7373BC96-8AFD-42B6-8D38-C7AD4D11D875}" type="parTrans" cxnId="{A54550A0-78B5-40E7-9E47-B792DCE5829C}">
      <dgm:prSet/>
      <dgm:spPr/>
      <dgm:t>
        <a:bodyPr/>
        <a:lstStyle/>
        <a:p>
          <a:endParaRPr lang="en-US"/>
        </a:p>
      </dgm:t>
    </dgm:pt>
    <dgm:pt modelId="{FF6A6E0F-AC78-484B-898C-8E30B860E3E2}" type="sibTrans" cxnId="{A54550A0-78B5-40E7-9E47-B792DCE5829C}">
      <dgm:prSet/>
      <dgm:spPr/>
      <dgm:t>
        <a:bodyPr/>
        <a:lstStyle/>
        <a:p>
          <a:endParaRPr lang="en-US"/>
        </a:p>
      </dgm:t>
    </dgm:pt>
    <dgm:pt modelId="{889AC54B-E56C-49A0-9B12-B3DBAA1E2E43}">
      <dgm:prSet/>
      <dgm:spPr/>
      <dgm:t>
        <a:bodyPr/>
        <a:lstStyle/>
        <a:p>
          <a:endParaRPr lang="en-US" sz="2000" dirty="0"/>
        </a:p>
      </dgm:t>
    </dgm:pt>
    <dgm:pt modelId="{51E9399D-33EA-4040-869F-80C60EE4EF0F}" type="parTrans" cxnId="{AC30D6DC-2F37-4E8D-A704-89772CCFF114}">
      <dgm:prSet/>
      <dgm:spPr/>
      <dgm:t>
        <a:bodyPr/>
        <a:lstStyle/>
        <a:p>
          <a:endParaRPr lang="nb-NO"/>
        </a:p>
      </dgm:t>
    </dgm:pt>
    <dgm:pt modelId="{03F0AEB1-3597-4CA1-9A8A-ADE21993C71D}" type="sibTrans" cxnId="{AC30D6DC-2F37-4E8D-A704-89772CCFF114}">
      <dgm:prSet/>
      <dgm:spPr/>
      <dgm:t>
        <a:bodyPr/>
        <a:lstStyle/>
        <a:p>
          <a:endParaRPr lang="nb-NO"/>
        </a:p>
      </dgm:t>
    </dgm:pt>
    <dgm:pt modelId="{3C90E949-B57D-48FE-88B5-415139CD5FC2}">
      <dgm:prSet/>
      <dgm:spPr/>
      <dgm:t>
        <a:bodyPr/>
        <a:lstStyle/>
        <a:p>
          <a:endParaRPr lang="en-US" sz="2000" dirty="0"/>
        </a:p>
      </dgm:t>
    </dgm:pt>
    <dgm:pt modelId="{ABF73DE2-A765-4F8B-B2CB-7FB657C199AE}" type="parTrans" cxnId="{2CEC1C25-98C8-4212-96E5-930A8072EDFC}">
      <dgm:prSet/>
      <dgm:spPr/>
      <dgm:t>
        <a:bodyPr/>
        <a:lstStyle/>
        <a:p>
          <a:endParaRPr lang="nb-NO"/>
        </a:p>
      </dgm:t>
    </dgm:pt>
    <dgm:pt modelId="{B8AAB3DA-1C59-4BEA-8946-0EE393D40DBE}" type="sibTrans" cxnId="{2CEC1C25-98C8-4212-96E5-930A8072EDFC}">
      <dgm:prSet/>
      <dgm:spPr/>
      <dgm:t>
        <a:bodyPr/>
        <a:lstStyle/>
        <a:p>
          <a:endParaRPr lang="nb-NO"/>
        </a:p>
      </dgm:t>
    </dgm:pt>
    <dgm:pt modelId="{3589B4A6-1029-4F49-B54B-1E9D47513BD2}">
      <dgm:prSet custT="1"/>
      <dgm:spPr/>
      <dgm:t>
        <a:bodyPr/>
        <a:lstStyle/>
        <a:p>
          <a:endParaRPr lang="en-US" sz="2400" dirty="0"/>
        </a:p>
      </dgm:t>
    </dgm:pt>
    <dgm:pt modelId="{025AB394-A8FC-4388-A695-C4FDB0E745FA}" type="parTrans" cxnId="{709AE7A9-28F0-436B-954A-76BAEEED74DB}">
      <dgm:prSet/>
      <dgm:spPr/>
      <dgm:t>
        <a:bodyPr/>
        <a:lstStyle/>
        <a:p>
          <a:endParaRPr lang="nb-NO"/>
        </a:p>
      </dgm:t>
    </dgm:pt>
    <dgm:pt modelId="{F851FDEF-4E43-4F57-BF5F-E838385CC9A5}" type="sibTrans" cxnId="{709AE7A9-28F0-436B-954A-76BAEEED74DB}">
      <dgm:prSet/>
      <dgm:spPr/>
      <dgm:t>
        <a:bodyPr/>
        <a:lstStyle/>
        <a:p>
          <a:endParaRPr lang="nb-NO"/>
        </a:p>
      </dgm:t>
    </dgm:pt>
    <dgm:pt modelId="{28BD3325-11D3-4076-B650-B7C11942DFF4}" type="pres">
      <dgm:prSet presAssocID="{7D760425-F1BC-488F-AEC1-6F6F88ADA889}" presName="Name0" presStyleCnt="0">
        <dgm:presLayoutVars>
          <dgm:dir/>
          <dgm:animLvl val="lvl"/>
          <dgm:resizeHandles val="exact"/>
        </dgm:presLayoutVars>
      </dgm:prSet>
      <dgm:spPr/>
    </dgm:pt>
    <dgm:pt modelId="{E83E6911-9641-4B4B-9502-208A09BE0D54}" type="pres">
      <dgm:prSet presAssocID="{B0BA549A-F303-49D5-A486-3A270737E1E9}" presName="composite" presStyleCnt="0"/>
      <dgm:spPr/>
    </dgm:pt>
    <dgm:pt modelId="{38A18258-3095-43E1-BE13-DB600CA05C77}" type="pres">
      <dgm:prSet presAssocID="{B0BA549A-F303-49D5-A486-3A270737E1E9}" presName="parTx" presStyleLbl="node1" presStyleIdx="0" presStyleCnt="1">
        <dgm:presLayoutVars>
          <dgm:chMax val="0"/>
          <dgm:chPref val="0"/>
          <dgm:bulletEnabled val="1"/>
        </dgm:presLayoutVars>
      </dgm:prSet>
      <dgm:spPr/>
    </dgm:pt>
    <dgm:pt modelId="{DAE7772D-064C-464E-AD88-EFBB6804881F}" type="pres">
      <dgm:prSet presAssocID="{B0BA549A-F303-49D5-A486-3A270737E1E9}" presName="desTx" presStyleLbl="revTx" presStyleIdx="0" presStyleCnt="1" custScaleY="95381">
        <dgm:presLayoutVars>
          <dgm:bulletEnabled val="1"/>
        </dgm:presLayoutVars>
      </dgm:prSet>
      <dgm:spPr/>
    </dgm:pt>
  </dgm:ptLst>
  <dgm:cxnLst>
    <dgm:cxn modelId="{75786202-78F4-41DC-9556-78F255C790D6}" type="presOf" srcId="{B0BA549A-F303-49D5-A486-3A270737E1E9}" destId="{38A18258-3095-43E1-BE13-DB600CA05C77}" srcOrd="0" destOrd="0" presId="urn:microsoft.com/office/officeart/2005/8/layout/chevron1"/>
    <dgm:cxn modelId="{55C61F1D-AE9F-4696-A88F-300AFC7C8D6F}" type="presOf" srcId="{5BC3225B-45AF-41A6-862E-EC08CA76C1B5}" destId="{DAE7772D-064C-464E-AD88-EFBB6804881F}" srcOrd="0" destOrd="1" presId="urn:microsoft.com/office/officeart/2005/8/layout/chevron1"/>
    <dgm:cxn modelId="{2CEC1C25-98C8-4212-96E5-930A8072EDFC}" srcId="{5BC3225B-45AF-41A6-862E-EC08CA76C1B5}" destId="{3C90E949-B57D-48FE-88B5-415139CD5FC2}" srcOrd="0" destOrd="0" parTransId="{ABF73DE2-A765-4F8B-B2CB-7FB657C199AE}" sibTransId="{B8AAB3DA-1C59-4BEA-8946-0EE393D40DBE}"/>
    <dgm:cxn modelId="{F398362E-2D0E-4FD9-A441-49D2D0CAF41B}" type="presOf" srcId="{7D760425-F1BC-488F-AEC1-6F6F88ADA889}" destId="{28BD3325-11D3-4076-B650-B7C11942DFF4}" srcOrd="0" destOrd="0" presId="urn:microsoft.com/office/officeart/2005/8/layout/chevron1"/>
    <dgm:cxn modelId="{2F857038-2675-4BEE-91D9-4336EC787CD4}" type="presOf" srcId="{889AC54B-E56C-49A0-9B12-B3DBAA1E2E43}" destId="{DAE7772D-064C-464E-AD88-EFBB6804881F}" srcOrd="0" destOrd="3" presId="urn:microsoft.com/office/officeart/2005/8/layout/chevron1"/>
    <dgm:cxn modelId="{8C6AF355-CA5D-4FFE-88FA-9A64C07954E0}" type="presOf" srcId="{3C90E949-B57D-48FE-88B5-415139CD5FC2}" destId="{DAE7772D-064C-464E-AD88-EFBB6804881F}" srcOrd="0" destOrd="2" presId="urn:microsoft.com/office/officeart/2005/8/layout/chevron1"/>
    <dgm:cxn modelId="{A54550A0-78B5-40E7-9E47-B792DCE5829C}" srcId="{B0BA549A-F303-49D5-A486-3A270737E1E9}" destId="{5BC3225B-45AF-41A6-862E-EC08CA76C1B5}" srcOrd="1" destOrd="0" parTransId="{7373BC96-8AFD-42B6-8D38-C7AD4D11D875}" sibTransId="{FF6A6E0F-AC78-484B-898C-8E30B860E3E2}"/>
    <dgm:cxn modelId="{709AE7A9-28F0-436B-954A-76BAEEED74DB}" srcId="{B0BA549A-F303-49D5-A486-3A270737E1E9}" destId="{3589B4A6-1029-4F49-B54B-1E9D47513BD2}" srcOrd="0" destOrd="0" parTransId="{025AB394-A8FC-4388-A695-C4FDB0E745FA}" sibTransId="{F851FDEF-4E43-4F57-BF5F-E838385CC9A5}"/>
    <dgm:cxn modelId="{C4FF84B5-8D6D-4E10-A41D-FC58C9141F75}" type="presOf" srcId="{3589B4A6-1029-4F49-B54B-1E9D47513BD2}" destId="{DAE7772D-064C-464E-AD88-EFBB6804881F}" srcOrd="0" destOrd="0" presId="urn:microsoft.com/office/officeart/2005/8/layout/chevron1"/>
    <dgm:cxn modelId="{AC30D6DC-2F37-4E8D-A704-89772CCFF114}" srcId="{5BC3225B-45AF-41A6-862E-EC08CA76C1B5}" destId="{889AC54B-E56C-49A0-9B12-B3DBAA1E2E43}" srcOrd="1" destOrd="0" parTransId="{51E9399D-33EA-4040-869F-80C60EE4EF0F}" sibTransId="{03F0AEB1-3597-4CA1-9A8A-ADE21993C71D}"/>
    <dgm:cxn modelId="{45A331FC-8362-41D0-A379-B4786892E81E}" srcId="{7D760425-F1BC-488F-AEC1-6F6F88ADA889}" destId="{B0BA549A-F303-49D5-A486-3A270737E1E9}" srcOrd="0" destOrd="0" parTransId="{7D357F64-E597-42BB-87A0-6118DB0B511C}" sibTransId="{443E88AC-30FD-4396-A1E3-68DED8D2E5DF}"/>
    <dgm:cxn modelId="{19B6387F-61F4-4F10-AC6C-3692E0C4ED56}" type="presParOf" srcId="{28BD3325-11D3-4076-B650-B7C11942DFF4}" destId="{E83E6911-9641-4B4B-9502-208A09BE0D54}" srcOrd="0" destOrd="0" presId="urn:microsoft.com/office/officeart/2005/8/layout/chevron1"/>
    <dgm:cxn modelId="{BE498502-4D90-4CA6-B115-8779A529BDF3}" type="presParOf" srcId="{E83E6911-9641-4B4B-9502-208A09BE0D54}" destId="{38A18258-3095-43E1-BE13-DB600CA05C77}" srcOrd="0" destOrd="0" presId="urn:microsoft.com/office/officeart/2005/8/layout/chevron1"/>
    <dgm:cxn modelId="{9BD4F225-BE3F-463A-8432-CD7AFC83EAF6}" type="presParOf" srcId="{E83E6911-9641-4B4B-9502-208A09BE0D54}" destId="{DAE7772D-064C-464E-AD88-EFBB6804881F}"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B435CE-FD2D-4D92-B4BF-C62D8D491F3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6CA98F3-5C0B-4805-9EE7-E3A74C5C08C9}">
      <dgm:prSet custT="1"/>
      <dgm:spPr/>
      <dgm:t>
        <a:bodyPr/>
        <a:lstStyle/>
        <a:p>
          <a:r>
            <a:rPr lang="nb-NO" sz="2000" dirty="0"/>
            <a:t>I de tilfellene hvor «sandwich» metoden </a:t>
          </a:r>
        </a:p>
        <a:p>
          <a:r>
            <a:rPr lang="nb-NO" sz="2000" dirty="0"/>
            <a:t>er brukt, (fig.4 og 5), er 3 ankerfester </a:t>
          </a:r>
        </a:p>
        <a:p>
          <a:r>
            <a:rPr lang="nb-NO" sz="2000" dirty="0"/>
            <a:t>pr m2 påkrevd i gjennomsnitt. </a:t>
          </a:r>
        </a:p>
        <a:p>
          <a:r>
            <a:rPr lang="nb-NO" sz="2000" dirty="0"/>
            <a:t>I de tilfellene hvor det er brukt</a:t>
          </a:r>
        </a:p>
        <a:p>
          <a:r>
            <a:rPr lang="nb-NO" sz="2000" dirty="0"/>
            <a:t> «Synlig konstruksjons metode» </a:t>
          </a:r>
        </a:p>
        <a:p>
          <a:r>
            <a:rPr lang="nb-NO" sz="2000" dirty="0"/>
            <a:t>(Fair-face Method, fig.6)  er det nødvendig</a:t>
          </a:r>
        </a:p>
        <a:p>
          <a:r>
            <a:rPr lang="nb-NO" sz="2000" dirty="0"/>
            <a:t> med 5 til 6 ankerfester pr m2. </a:t>
          </a:r>
          <a:endParaRPr lang="en-US" sz="2000" dirty="0"/>
        </a:p>
      </dgm:t>
    </dgm:pt>
    <dgm:pt modelId="{34C5EDF7-B0B7-44E8-A7D2-4D8CD23D4974}" type="parTrans" cxnId="{683DEE62-E9C3-423D-930D-89845EED00EE}">
      <dgm:prSet/>
      <dgm:spPr/>
      <dgm:t>
        <a:bodyPr/>
        <a:lstStyle/>
        <a:p>
          <a:endParaRPr lang="en-US"/>
        </a:p>
      </dgm:t>
    </dgm:pt>
    <dgm:pt modelId="{ACB30F26-5CBE-4A94-A14F-F5ED7B57C0D8}" type="sibTrans" cxnId="{683DEE62-E9C3-423D-930D-89845EED00EE}">
      <dgm:prSet/>
      <dgm:spPr/>
      <dgm:t>
        <a:bodyPr/>
        <a:lstStyle/>
        <a:p>
          <a:endParaRPr lang="en-US"/>
        </a:p>
      </dgm:t>
    </dgm:pt>
    <dgm:pt modelId="{39D6E35D-D6AB-4A3B-98C5-A6B392467FFD}">
      <dgm:prSet custT="1"/>
      <dgm:spPr/>
      <dgm:t>
        <a:bodyPr/>
        <a:lstStyle/>
        <a:p>
          <a:pPr>
            <a:lnSpc>
              <a:spcPct val="150000"/>
            </a:lnSpc>
          </a:pPr>
          <a:r>
            <a:rPr lang="nb-NO" sz="2000" dirty="0"/>
            <a:t>Flere ankerfester er nødvendig ved synlig konstruksjon (fair-face) fordi her har ikke  vanntettingen en tilleggsstøtte fra senere innebygd betong. </a:t>
          </a:r>
          <a:endParaRPr lang="en-US" sz="2000" dirty="0"/>
        </a:p>
      </dgm:t>
    </dgm:pt>
    <dgm:pt modelId="{F110C060-86E2-4E64-BFA5-69DE17FCE0D2}" type="parTrans" cxnId="{1868F996-CD15-4FA8-955B-6163EB5E1562}">
      <dgm:prSet/>
      <dgm:spPr/>
      <dgm:t>
        <a:bodyPr/>
        <a:lstStyle/>
        <a:p>
          <a:endParaRPr lang="en-US"/>
        </a:p>
      </dgm:t>
    </dgm:pt>
    <dgm:pt modelId="{B43DD59C-E537-4480-86CF-7BB2C3334581}" type="sibTrans" cxnId="{1868F996-CD15-4FA8-955B-6163EB5E1562}">
      <dgm:prSet/>
      <dgm:spPr/>
      <dgm:t>
        <a:bodyPr/>
        <a:lstStyle/>
        <a:p>
          <a:endParaRPr lang="en-US"/>
        </a:p>
      </dgm:t>
    </dgm:pt>
    <dgm:pt modelId="{EAD85D57-B76E-43C2-993E-CE68BEE23B45}" type="pres">
      <dgm:prSet presAssocID="{6DB435CE-FD2D-4D92-B4BF-C62D8D491F38}" presName="root" presStyleCnt="0">
        <dgm:presLayoutVars>
          <dgm:dir/>
          <dgm:resizeHandles val="exact"/>
        </dgm:presLayoutVars>
      </dgm:prSet>
      <dgm:spPr/>
    </dgm:pt>
    <dgm:pt modelId="{2628F519-85FC-4840-A226-3DD824ABBAA5}" type="pres">
      <dgm:prSet presAssocID="{F6CA98F3-5C0B-4805-9EE7-E3A74C5C08C9}" presName="compNode" presStyleCnt="0"/>
      <dgm:spPr/>
    </dgm:pt>
    <dgm:pt modelId="{83228F7A-EE3A-4534-8179-34E64601EABD}" type="pres">
      <dgm:prSet presAssocID="{F6CA98F3-5C0B-4805-9EE7-E3A74C5C08C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rger and Drink"/>
        </a:ext>
      </dgm:extLst>
    </dgm:pt>
    <dgm:pt modelId="{EC0E919A-A31A-4671-987C-FCE20FCE7960}" type="pres">
      <dgm:prSet presAssocID="{F6CA98F3-5C0B-4805-9EE7-E3A74C5C08C9}" presName="spaceRect" presStyleCnt="0"/>
      <dgm:spPr/>
    </dgm:pt>
    <dgm:pt modelId="{E078A2CC-8792-4504-9A36-17A5646D3145}" type="pres">
      <dgm:prSet presAssocID="{F6CA98F3-5C0B-4805-9EE7-E3A74C5C08C9}" presName="textRect" presStyleLbl="revTx" presStyleIdx="0" presStyleCnt="2" custScaleX="116086" custScaleY="129872">
        <dgm:presLayoutVars>
          <dgm:chMax val="1"/>
          <dgm:chPref val="1"/>
        </dgm:presLayoutVars>
      </dgm:prSet>
      <dgm:spPr/>
    </dgm:pt>
    <dgm:pt modelId="{F1321EC3-2213-4D48-8933-0910EE660540}" type="pres">
      <dgm:prSet presAssocID="{ACB30F26-5CBE-4A94-A14F-F5ED7B57C0D8}" presName="sibTrans" presStyleCnt="0"/>
      <dgm:spPr/>
    </dgm:pt>
    <dgm:pt modelId="{2E985E08-291B-4DBD-AD3A-5FD2177CD330}" type="pres">
      <dgm:prSet presAssocID="{39D6E35D-D6AB-4A3B-98C5-A6B392467FFD}" presName="compNode" presStyleCnt="0"/>
      <dgm:spPr/>
    </dgm:pt>
    <dgm:pt modelId="{99B2E175-2E5B-40A7-92CA-FFDCE9512C1F}" type="pres">
      <dgm:prSet presAssocID="{39D6E35D-D6AB-4A3B-98C5-A6B392467F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ntennelig"/>
        </a:ext>
      </dgm:extLst>
    </dgm:pt>
    <dgm:pt modelId="{8EDC4EFF-55D8-4D22-9E94-BC1080F5EF46}" type="pres">
      <dgm:prSet presAssocID="{39D6E35D-D6AB-4A3B-98C5-A6B392467FFD}" presName="spaceRect" presStyleCnt="0"/>
      <dgm:spPr/>
    </dgm:pt>
    <dgm:pt modelId="{E623464F-9CE1-45A4-A4F4-9661636CAB0B}" type="pres">
      <dgm:prSet presAssocID="{39D6E35D-D6AB-4A3B-98C5-A6B392467FFD}" presName="textRect" presStyleLbl="revTx" presStyleIdx="1" presStyleCnt="2" custAng="0" custScaleX="108024" custScaleY="136852">
        <dgm:presLayoutVars>
          <dgm:chMax val="1"/>
          <dgm:chPref val="1"/>
        </dgm:presLayoutVars>
      </dgm:prSet>
      <dgm:spPr/>
    </dgm:pt>
  </dgm:ptLst>
  <dgm:cxnLst>
    <dgm:cxn modelId="{CC662307-416C-4CB1-ADF1-7170B7F234E5}" type="presOf" srcId="{F6CA98F3-5C0B-4805-9EE7-E3A74C5C08C9}" destId="{E078A2CC-8792-4504-9A36-17A5646D3145}" srcOrd="0" destOrd="0" presId="urn:microsoft.com/office/officeart/2018/2/layout/IconLabelList"/>
    <dgm:cxn modelId="{683DEE62-E9C3-423D-930D-89845EED00EE}" srcId="{6DB435CE-FD2D-4D92-B4BF-C62D8D491F38}" destId="{F6CA98F3-5C0B-4805-9EE7-E3A74C5C08C9}" srcOrd="0" destOrd="0" parTransId="{34C5EDF7-B0B7-44E8-A7D2-4D8CD23D4974}" sibTransId="{ACB30F26-5CBE-4A94-A14F-F5ED7B57C0D8}"/>
    <dgm:cxn modelId="{1868F996-CD15-4FA8-955B-6163EB5E1562}" srcId="{6DB435CE-FD2D-4D92-B4BF-C62D8D491F38}" destId="{39D6E35D-D6AB-4A3B-98C5-A6B392467FFD}" srcOrd="1" destOrd="0" parTransId="{F110C060-86E2-4E64-BFA5-69DE17FCE0D2}" sibTransId="{B43DD59C-E537-4480-86CF-7BB2C3334581}"/>
    <dgm:cxn modelId="{DCCCF3AA-F786-4BA4-B760-2870425A3B61}" type="presOf" srcId="{6DB435CE-FD2D-4D92-B4BF-C62D8D491F38}" destId="{EAD85D57-B76E-43C2-993E-CE68BEE23B45}" srcOrd="0" destOrd="0" presId="urn:microsoft.com/office/officeart/2018/2/layout/IconLabelList"/>
    <dgm:cxn modelId="{247A7FAE-1FAF-4BCB-9B52-51EF5C5B47AE}" type="presOf" srcId="{39D6E35D-D6AB-4A3B-98C5-A6B392467FFD}" destId="{E623464F-9CE1-45A4-A4F4-9661636CAB0B}" srcOrd="0" destOrd="0" presId="urn:microsoft.com/office/officeart/2018/2/layout/IconLabelList"/>
    <dgm:cxn modelId="{22FD936B-2548-46D3-9587-9128981B2A1C}" type="presParOf" srcId="{EAD85D57-B76E-43C2-993E-CE68BEE23B45}" destId="{2628F519-85FC-4840-A226-3DD824ABBAA5}" srcOrd="0" destOrd="0" presId="urn:microsoft.com/office/officeart/2018/2/layout/IconLabelList"/>
    <dgm:cxn modelId="{63E09F24-A9D6-41E6-9F24-7603771D5445}" type="presParOf" srcId="{2628F519-85FC-4840-A226-3DD824ABBAA5}" destId="{83228F7A-EE3A-4534-8179-34E64601EABD}" srcOrd="0" destOrd="0" presId="urn:microsoft.com/office/officeart/2018/2/layout/IconLabelList"/>
    <dgm:cxn modelId="{2B29AB58-9429-4C9D-9D99-FCAAB716970A}" type="presParOf" srcId="{2628F519-85FC-4840-A226-3DD824ABBAA5}" destId="{EC0E919A-A31A-4671-987C-FCE20FCE7960}" srcOrd="1" destOrd="0" presId="urn:microsoft.com/office/officeart/2018/2/layout/IconLabelList"/>
    <dgm:cxn modelId="{1583BB0A-8B83-406E-8E15-17A0D70655A5}" type="presParOf" srcId="{2628F519-85FC-4840-A226-3DD824ABBAA5}" destId="{E078A2CC-8792-4504-9A36-17A5646D3145}" srcOrd="2" destOrd="0" presId="urn:microsoft.com/office/officeart/2018/2/layout/IconLabelList"/>
    <dgm:cxn modelId="{58D3D2D5-29B4-46B4-B8BA-3B26E66383B5}" type="presParOf" srcId="{EAD85D57-B76E-43C2-993E-CE68BEE23B45}" destId="{F1321EC3-2213-4D48-8933-0910EE660540}" srcOrd="1" destOrd="0" presId="urn:microsoft.com/office/officeart/2018/2/layout/IconLabelList"/>
    <dgm:cxn modelId="{EC1DD413-A7D2-495F-9598-B7C2D72287C6}" type="presParOf" srcId="{EAD85D57-B76E-43C2-993E-CE68BEE23B45}" destId="{2E985E08-291B-4DBD-AD3A-5FD2177CD330}" srcOrd="2" destOrd="0" presId="urn:microsoft.com/office/officeart/2018/2/layout/IconLabelList"/>
    <dgm:cxn modelId="{8D1AEDF4-3017-46DE-B97C-2D2D43B46296}" type="presParOf" srcId="{2E985E08-291B-4DBD-AD3A-5FD2177CD330}" destId="{99B2E175-2E5B-40A7-92CA-FFDCE9512C1F}" srcOrd="0" destOrd="0" presId="urn:microsoft.com/office/officeart/2018/2/layout/IconLabelList"/>
    <dgm:cxn modelId="{7E480CCD-637C-4F6E-AD14-387170C977EA}" type="presParOf" srcId="{2E985E08-291B-4DBD-AD3A-5FD2177CD330}" destId="{8EDC4EFF-55D8-4D22-9E94-BC1080F5EF46}" srcOrd="1" destOrd="0" presId="urn:microsoft.com/office/officeart/2018/2/layout/IconLabelList"/>
    <dgm:cxn modelId="{210E57D0-A1ED-4EFE-972E-76916112F71E}" type="presParOf" srcId="{2E985E08-291B-4DBD-AD3A-5FD2177CD330}" destId="{E623464F-9CE1-45A4-A4F4-9661636CAB0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251FBA-AF5E-437E-8650-ECBA5FF6A25D}"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3EFE7B44-DCDE-4F20-BAA2-92D6D382DD02}">
      <dgm:prSet custT="1"/>
      <dgm:spPr/>
      <dgm:t>
        <a:bodyPr/>
        <a:lstStyle/>
        <a:p>
          <a:r>
            <a:rPr lang="nb-NO" sz="2400" b="1" dirty="0"/>
            <a:t>«Synlig konstruksjon metode»</a:t>
          </a:r>
        </a:p>
        <a:p>
          <a:r>
            <a:rPr lang="nb-NO" sz="2400" dirty="0"/>
            <a:t>(Fair-face </a:t>
          </a:r>
          <a:r>
            <a:rPr lang="nb-NO" sz="2400" dirty="0" err="1"/>
            <a:t>construction</a:t>
          </a:r>
          <a:r>
            <a:rPr lang="nb-NO" sz="2400" dirty="0"/>
            <a:t> </a:t>
          </a:r>
          <a:r>
            <a:rPr lang="nb-NO" sz="2400" dirty="0" err="1"/>
            <a:t>method</a:t>
          </a:r>
          <a:r>
            <a:rPr lang="nb-NO" sz="2400" dirty="0"/>
            <a:t>). </a:t>
          </a:r>
        </a:p>
        <a:p>
          <a:endParaRPr lang="nb-NO" sz="2400" dirty="0"/>
        </a:p>
        <a:p>
          <a:endParaRPr lang="nb-NO" sz="2400" dirty="0"/>
        </a:p>
        <a:p>
          <a:endParaRPr lang="nb-NO" sz="2400" dirty="0"/>
        </a:p>
        <a:p>
          <a:endParaRPr lang="nb-NO" sz="2400" dirty="0"/>
        </a:p>
        <a:p>
          <a:r>
            <a:rPr lang="nb-NO" sz="1400" dirty="0"/>
            <a:t>Fig 6. Fair-face-</a:t>
          </a:r>
          <a:r>
            <a:rPr lang="nb-NO" sz="1400" dirty="0" err="1"/>
            <a:t>method</a:t>
          </a:r>
          <a:endParaRPr lang="nb-NO" sz="1400" dirty="0"/>
        </a:p>
        <a:p>
          <a:endParaRPr lang="en-US" sz="2400" dirty="0"/>
        </a:p>
      </dgm:t>
    </dgm:pt>
    <dgm:pt modelId="{32E8D121-C3F8-41F3-863C-4D59FAF5C481}" type="parTrans" cxnId="{B511C7FF-F51E-4D30-8BEB-1B28EF88873F}">
      <dgm:prSet/>
      <dgm:spPr/>
      <dgm:t>
        <a:bodyPr/>
        <a:lstStyle/>
        <a:p>
          <a:endParaRPr lang="en-US"/>
        </a:p>
      </dgm:t>
    </dgm:pt>
    <dgm:pt modelId="{FDE4431A-AB33-4F82-B728-F84DFE9073A8}" type="sibTrans" cxnId="{B511C7FF-F51E-4D30-8BEB-1B28EF88873F}">
      <dgm:prSet/>
      <dgm:spPr/>
      <dgm:t>
        <a:bodyPr/>
        <a:lstStyle/>
        <a:p>
          <a:endParaRPr lang="en-US"/>
        </a:p>
      </dgm:t>
    </dgm:pt>
    <dgm:pt modelId="{172BE203-7B80-4485-83E3-0B3DEC853335}">
      <dgm:prSet custT="1"/>
      <dgm:spPr/>
      <dgm:t>
        <a:bodyPr/>
        <a:lstStyle/>
        <a:p>
          <a:r>
            <a:rPr lang="nb-NO" sz="2000" dirty="0"/>
            <a:t>Når man bruker den «synlige konstruksjonen» (Fig. 6).  vil membranene festes som det siste steget i prosessen av tunnelbygging. Her vil utstikkende elementer bli ignorert for å fremskynde og forenkle tetningsarbeidet, for deretter å bli forseglet i detalj. </a:t>
          </a:r>
          <a:endParaRPr lang="en-US" sz="2000" dirty="0"/>
        </a:p>
      </dgm:t>
    </dgm:pt>
    <dgm:pt modelId="{A414C62F-9A4C-48EE-8095-A389C74F7911}" type="parTrans" cxnId="{A77109C9-747F-4021-A9FB-69B3BE408AC0}">
      <dgm:prSet/>
      <dgm:spPr/>
      <dgm:t>
        <a:bodyPr/>
        <a:lstStyle/>
        <a:p>
          <a:endParaRPr lang="en-US"/>
        </a:p>
      </dgm:t>
    </dgm:pt>
    <dgm:pt modelId="{8CB50896-3AD8-4280-88C7-134EB95F4231}" type="sibTrans" cxnId="{A77109C9-747F-4021-A9FB-69B3BE408AC0}">
      <dgm:prSet/>
      <dgm:spPr/>
      <dgm:t>
        <a:bodyPr/>
        <a:lstStyle/>
        <a:p>
          <a:endParaRPr lang="en-US"/>
        </a:p>
      </dgm:t>
    </dgm:pt>
    <dgm:pt modelId="{59B23684-152A-4C54-819B-2553B2AC0B16}">
      <dgm:prSet custT="1"/>
      <dgm:spPr/>
      <dgm:t>
        <a:bodyPr/>
        <a:lstStyle/>
        <a:p>
          <a:endParaRPr lang="en-US" sz="2000" dirty="0"/>
        </a:p>
      </dgm:t>
    </dgm:pt>
    <dgm:pt modelId="{4E8EE9D6-1358-4107-AE6E-CB53C994450D}" type="parTrans" cxnId="{A2BB9C9B-178A-4A49-A6B3-D40E3D6109D5}">
      <dgm:prSet/>
      <dgm:spPr/>
      <dgm:t>
        <a:bodyPr/>
        <a:lstStyle/>
        <a:p>
          <a:endParaRPr lang="en-US"/>
        </a:p>
      </dgm:t>
    </dgm:pt>
    <dgm:pt modelId="{E46F2902-56F0-41C9-AE31-B34C45945F71}" type="sibTrans" cxnId="{A2BB9C9B-178A-4A49-A6B3-D40E3D6109D5}">
      <dgm:prSet/>
      <dgm:spPr/>
      <dgm:t>
        <a:bodyPr/>
        <a:lstStyle/>
        <a:p>
          <a:endParaRPr lang="en-US"/>
        </a:p>
      </dgm:t>
    </dgm:pt>
    <dgm:pt modelId="{87F7DAA0-FC45-4C2B-A07B-BD97121718F0}" type="pres">
      <dgm:prSet presAssocID="{25251FBA-AF5E-437E-8650-ECBA5FF6A25D}" presName="vert0" presStyleCnt="0">
        <dgm:presLayoutVars>
          <dgm:dir/>
          <dgm:animOne val="branch"/>
          <dgm:animLvl val="lvl"/>
        </dgm:presLayoutVars>
      </dgm:prSet>
      <dgm:spPr/>
    </dgm:pt>
    <dgm:pt modelId="{0C131890-D0D1-42D5-8EFB-AB7E98F94C3F}" type="pres">
      <dgm:prSet presAssocID="{3EFE7B44-DCDE-4F20-BAA2-92D6D382DD02}" presName="thickLine" presStyleLbl="alignNode1" presStyleIdx="0" presStyleCnt="1"/>
      <dgm:spPr/>
    </dgm:pt>
    <dgm:pt modelId="{FC0F5732-5B09-46FA-AF12-0D08052C2AB9}" type="pres">
      <dgm:prSet presAssocID="{3EFE7B44-DCDE-4F20-BAA2-92D6D382DD02}" presName="horz1" presStyleCnt="0"/>
      <dgm:spPr/>
    </dgm:pt>
    <dgm:pt modelId="{5DA9F746-B782-43A5-A923-704C9A9D6213}" type="pres">
      <dgm:prSet presAssocID="{3EFE7B44-DCDE-4F20-BAA2-92D6D382DD02}" presName="tx1" presStyleLbl="revTx" presStyleIdx="0" presStyleCnt="3" custScaleX="170797"/>
      <dgm:spPr/>
    </dgm:pt>
    <dgm:pt modelId="{333194E5-DC85-4076-AF15-5C425922F8FC}" type="pres">
      <dgm:prSet presAssocID="{3EFE7B44-DCDE-4F20-BAA2-92D6D382DD02}" presName="vert1" presStyleCnt="0"/>
      <dgm:spPr/>
    </dgm:pt>
    <dgm:pt modelId="{4A2B9721-80BA-4A84-904A-C6A68CEAC2E3}" type="pres">
      <dgm:prSet presAssocID="{172BE203-7B80-4485-83E3-0B3DEC853335}" presName="vertSpace2a" presStyleCnt="0"/>
      <dgm:spPr/>
    </dgm:pt>
    <dgm:pt modelId="{20487D75-5533-4FA8-99D2-9CE32BE8571E}" type="pres">
      <dgm:prSet presAssocID="{172BE203-7B80-4485-83E3-0B3DEC853335}" presName="horz2" presStyleCnt="0"/>
      <dgm:spPr/>
    </dgm:pt>
    <dgm:pt modelId="{3F1B6FF9-62EC-424E-A8DB-2A7A47975F7A}" type="pres">
      <dgm:prSet presAssocID="{172BE203-7B80-4485-83E3-0B3DEC853335}" presName="horzSpace2" presStyleCnt="0"/>
      <dgm:spPr/>
    </dgm:pt>
    <dgm:pt modelId="{090AF3E4-42A8-4946-B644-324DB3F7D3DF}" type="pres">
      <dgm:prSet presAssocID="{172BE203-7B80-4485-83E3-0B3DEC853335}" presName="tx2" presStyleLbl="revTx" presStyleIdx="1" presStyleCnt="3" custFlipVert="0" custScaleY="113825"/>
      <dgm:spPr/>
    </dgm:pt>
    <dgm:pt modelId="{ABF1464A-2FEF-4D3A-B847-1F5B60A67418}" type="pres">
      <dgm:prSet presAssocID="{172BE203-7B80-4485-83E3-0B3DEC853335}" presName="vert2" presStyleCnt="0"/>
      <dgm:spPr/>
    </dgm:pt>
    <dgm:pt modelId="{8D236A37-143E-4A06-AB10-03571BD9EEE9}" type="pres">
      <dgm:prSet presAssocID="{172BE203-7B80-4485-83E3-0B3DEC853335}" presName="thinLine2b" presStyleLbl="callout" presStyleIdx="0" presStyleCnt="2"/>
      <dgm:spPr/>
    </dgm:pt>
    <dgm:pt modelId="{1549DDE3-4C95-4C87-B05A-BD58B46ADC1C}" type="pres">
      <dgm:prSet presAssocID="{172BE203-7B80-4485-83E3-0B3DEC853335}" presName="vertSpace2b" presStyleCnt="0"/>
      <dgm:spPr/>
    </dgm:pt>
    <dgm:pt modelId="{3629AE66-1F53-4D30-A9F0-12FF72FA91DD}" type="pres">
      <dgm:prSet presAssocID="{59B23684-152A-4C54-819B-2553B2AC0B16}" presName="horz2" presStyleCnt="0"/>
      <dgm:spPr/>
    </dgm:pt>
    <dgm:pt modelId="{89767B79-2DB4-46CC-A68C-91A77A68A758}" type="pres">
      <dgm:prSet presAssocID="{59B23684-152A-4C54-819B-2553B2AC0B16}" presName="horzSpace2" presStyleCnt="0"/>
      <dgm:spPr/>
    </dgm:pt>
    <dgm:pt modelId="{C65AAD16-536F-4825-8ADD-E7663F07F756}" type="pres">
      <dgm:prSet presAssocID="{59B23684-152A-4C54-819B-2553B2AC0B16}" presName="tx2" presStyleLbl="revTx" presStyleIdx="2" presStyleCnt="3" custScaleY="132102"/>
      <dgm:spPr/>
    </dgm:pt>
    <dgm:pt modelId="{0637EE2A-9A46-47C0-9061-EAE147A2A835}" type="pres">
      <dgm:prSet presAssocID="{59B23684-152A-4C54-819B-2553B2AC0B16}" presName="vert2" presStyleCnt="0"/>
      <dgm:spPr/>
    </dgm:pt>
    <dgm:pt modelId="{393CAED0-F512-43DB-AB62-A93C661C09FF}" type="pres">
      <dgm:prSet presAssocID="{59B23684-152A-4C54-819B-2553B2AC0B16}" presName="thinLine2b" presStyleLbl="callout" presStyleIdx="1" presStyleCnt="2"/>
      <dgm:spPr/>
    </dgm:pt>
    <dgm:pt modelId="{0FA0B141-C59C-450B-B6A6-E852613C7A61}" type="pres">
      <dgm:prSet presAssocID="{59B23684-152A-4C54-819B-2553B2AC0B16}" presName="vertSpace2b" presStyleCnt="0"/>
      <dgm:spPr/>
    </dgm:pt>
  </dgm:ptLst>
  <dgm:cxnLst>
    <dgm:cxn modelId="{A2BB9C9B-178A-4A49-A6B3-D40E3D6109D5}" srcId="{3EFE7B44-DCDE-4F20-BAA2-92D6D382DD02}" destId="{59B23684-152A-4C54-819B-2553B2AC0B16}" srcOrd="1" destOrd="0" parTransId="{4E8EE9D6-1358-4107-AE6E-CB53C994450D}" sibTransId="{E46F2902-56F0-41C9-AE31-B34C45945F71}"/>
    <dgm:cxn modelId="{A7C54DB5-EC87-4046-9EB3-F705D966E59B}" type="presOf" srcId="{172BE203-7B80-4485-83E3-0B3DEC853335}" destId="{090AF3E4-42A8-4946-B644-324DB3F7D3DF}" srcOrd="0" destOrd="0" presId="urn:microsoft.com/office/officeart/2008/layout/LinedList"/>
    <dgm:cxn modelId="{971957C1-893C-422E-A08D-7FAFEA5AB12E}" type="presOf" srcId="{59B23684-152A-4C54-819B-2553B2AC0B16}" destId="{C65AAD16-536F-4825-8ADD-E7663F07F756}" srcOrd="0" destOrd="0" presId="urn:microsoft.com/office/officeart/2008/layout/LinedList"/>
    <dgm:cxn modelId="{0FA052C8-79A5-40A5-B1DA-3C5663983067}" type="presOf" srcId="{3EFE7B44-DCDE-4F20-BAA2-92D6D382DD02}" destId="{5DA9F746-B782-43A5-A923-704C9A9D6213}" srcOrd="0" destOrd="0" presId="urn:microsoft.com/office/officeart/2008/layout/LinedList"/>
    <dgm:cxn modelId="{A77109C9-747F-4021-A9FB-69B3BE408AC0}" srcId="{3EFE7B44-DCDE-4F20-BAA2-92D6D382DD02}" destId="{172BE203-7B80-4485-83E3-0B3DEC853335}" srcOrd="0" destOrd="0" parTransId="{A414C62F-9A4C-48EE-8095-A389C74F7911}" sibTransId="{8CB50896-3AD8-4280-88C7-134EB95F4231}"/>
    <dgm:cxn modelId="{D58B1CCF-709E-41FA-9FC7-A776E02BCF64}" type="presOf" srcId="{25251FBA-AF5E-437E-8650-ECBA5FF6A25D}" destId="{87F7DAA0-FC45-4C2B-A07B-BD97121718F0}" srcOrd="0" destOrd="0" presId="urn:microsoft.com/office/officeart/2008/layout/LinedList"/>
    <dgm:cxn modelId="{B511C7FF-F51E-4D30-8BEB-1B28EF88873F}" srcId="{25251FBA-AF5E-437E-8650-ECBA5FF6A25D}" destId="{3EFE7B44-DCDE-4F20-BAA2-92D6D382DD02}" srcOrd="0" destOrd="0" parTransId="{32E8D121-C3F8-41F3-863C-4D59FAF5C481}" sibTransId="{FDE4431A-AB33-4F82-B728-F84DFE9073A8}"/>
    <dgm:cxn modelId="{6BA7D244-F59F-420F-B09D-BE674EDA46F8}" type="presParOf" srcId="{87F7DAA0-FC45-4C2B-A07B-BD97121718F0}" destId="{0C131890-D0D1-42D5-8EFB-AB7E98F94C3F}" srcOrd="0" destOrd="0" presId="urn:microsoft.com/office/officeart/2008/layout/LinedList"/>
    <dgm:cxn modelId="{B88D9B2A-69AB-4976-A24F-9A4C4708FF2E}" type="presParOf" srcId="{87F7DAA0-FC45-4C2B-A07B-BD97121718F0}" destId="{FC0F5732-5B09-46FA-AF12-0D08052C2AB9}" srcOrd="1" destOrd="0" presId="urn:microsoft.com/office/officeart/2008/layout/LinedList"/>
    <dgm:cxn modelId="{119F2852-5672-47DA-B342-789290C06126}" type="presParOf" srcId="{FC0F5732-5B09-46FA-AF12-0D08052C2AB9}" destId="{5DA9F746-B782-43A5-A923-704C9A9D6213}" srcOrd="0" destOrd="0" presId="urn:microsoft.com/office/officeart/2008/layout/LinedList"/>
    <dgm:cxn modelId="{4C73C7B2-2CA5-41E0-8587-88B74C47AADC}" type="presParOf" srcId="{FC0F5732-5B09-46FA-AF12-0D08052C2AB9}" destId="{333194E5-DC85-4076-AF15-5C425922F8FC}" srcOrd="1" destOrd="0" presId="urn:microsoft.com/office/officeart/2008/layout/LinedList"/>
    <dgm:cxn modelId="{0A359A59-B113-4CC0-8746-A39906B3990A}" type="presParOf" srcId="{333194E5-DC85-4076-AF15-5C425922F8FC}" destId="{4A2B9721-80BA-4A84-904A-C6A68CEAC2E3}" srcOrd="0" destOrd="0" presId="urn:microsoft.com/office/officeart/2008/layout/LinedList"/>
    <dgm:cxn modelId="{CBBD09B2-668F-4069-80C9-3E183B9A02E9}" type="presParOf" srcId="{333194E5-DC85-4076-AF15-5C425922F8FC}" destId="{20487D75-5533-4FA8-99D2-9CE32BE8571E}" srcOrd="1" destOrd="0" presId="urn:microsoft.com/office/officeart/2008/layout/LinedList"/>
    <dgm:cxn modelId="{C2A2E5BC-409F-4DEC-8DC9-882793104A10}" type="presParOf" srcId="{20487D75-5533-4FA8-99D2-9CE32BE8571E}" destId="{3F1B6FF9-62EC-424E-A8DB-2A7A47975F7A}" srcOrd="0" destOrd="0" presId="urn:microsoft.com/office/officeart/2008/layout/LinedList"/>
    <dgm:cxn modelId="{79828E08-4D9F-445C-B996-7B04F4FAA8AB}" type="presParOf" srcId="{20487D75-5533-4FA8-99D2-9CE32BE8571E}" destId="{090AF3E4-42A8-4946-B644-324DB3F7D3DF}" srcOrd="1" destOrd="0" presId="urn:microsoft.com/office/officeart/2008/layout/LinedList"/>
    <dgm:cxn modelId="{F0613A7D-BC41-469E-95B2-F8C10FBD26D4}" type="presParOf" srcId="{20487D75-5533-4FA8-99D2-9CE32BE8571E}" destId="{ABF1464A-2FEF-4D3A-B847-1F5B60A67418}" srcOrd="2" destOrd="0" presId="urn:microsoft.com/office/officeart/2008/layout/LinedList"/>
    <dgm:cxn modelId="{BBB7CEB8-D434-4FF0-AA95-D12778D563D7}" type="presParOf" srcId="{333194E5-DC85-4076-AF15-5C425922F8FC}" destId="{8D236A37-143E-4A06-AB10-03571BD9EEE9}" srcOrd="2" destOrd="0" presId="urn:microsoft.com/office/officeart/2008/layout/LinedList"/>
    <dgm:cxn modelId="{B6F0F8D8-A97D-49A8-A4DA-B4AF7994BED3}" type="presParOf" srcId="{333194E5-DC85-4076-AF15-5C425922F8FC}" destId="{1549DDE3-4C95-4C87-B05A-BD58B46ADC1C}" srcOrd="3" destOrd="0" presId="urn:microsoft.com/office/officeart/2008/layout/LinedList"/>
    <dgm:cxn modelId="{A5E17AFD-2E43-4498-BA46-25C02346E0F3}" type="presParOf" srcId="{333194E5-DC85-4076-AF15-5C425922F8FC}" destId="{3629AE66-1F53-4D30-A9F0-12FF72FA91DD}" srcOrd="4" destOrd="0" presId="urn:microsoft.com/office/officeart/2008/layout/LinedList"/>
    <dgm:cxn modelId="{1FC4BDA2-69E1-4E9B-90D4-EAB708891030}" type="presParOf" srcId="{3629AE66-1F53-4D30-A9F0-12FF72FA91DD}" destId="{89767B79-2DB4-46CC-A68C-91A77A68A758}" srcOrd="0" destOrd="0" presId="urn:microsoft.com/office/officeart/2008/layout/LinedList"/>
    <dgm:cxn modelId="{73794C5F-AE89-499C-8B62-EE04D957035B}" type="presParOf" srcId="{3629AE66-1F53-4D30-A9F0-12FF72FA91DD}" destId="{C65AAD16-536F-4825-8ADD-E7663F07F756}" srcOrd="1" destOrd="0" presId="urn:microsoft.com/office/officeart/2008/layout/LinedList"/>
    <dgm:cxn modelId="{826A68EC-A6C8-4A3C-A826-823FF301DE98}" type="presParOf" srcId="{3629AE66-1F53-4D30-A9F0-12FF72FA91DD}" destId="{0637EE2A-9A46-47C0-9061-EAE147A2A835}" srcOrd="2" destOrd="0" presId="urn:microsoft.com/office/officeart/2008/layout/LinedList"/>
    <dgm:cxn modelId="{8C8FA6C7-3D11-4B5B-B456-E100AE9DB196}" type="presParOf" srcId="{333194E5-DC85-4076-AF15-5C425922F8FC}" destId="{393CAED0-F512-43DB-AB62-A93C661C09FF}" srcOrd="5" destOrd="0" presId="urn:microsoft.com/office/officeart/2008/layout/LinedList"/>
    <dgm:cxn modelId="{8E8AC791-22F7-4C29-BC35-35A222D38CB5}" type="presParOf" srcId="{333194E5-DC85-4076-AF15-5C425922F8FC}" destId="{0FA0B141-C59C-450B-B6A6-E852613C7A61}"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D304B7-77BC-433B-A24A-F0A1998CF20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3D0B3FD-FBF7-405F-BCDF-847BDC83095D}">
      <dgm:prSet/>
      <dgm:spPr/>
      <dgm:t>
        <a:bodyPr/>
        <a:lstStyle/>
        <a:p>
          <a:endParaRPr lang="en-US" dirty="0"/>
        </a:p>
      </dgm:t>
    </dgm:pt>
    <dgm:pt modelId="{6210F380-2BC9-42A6-A5FB-505F93B7C8C9}" type="parTrans" cxnId="{CD050C19-55FE-4F83-B46E-187026AEDED7}">
      <dgm:prSet/>
      <dgm:spPr/>
      <dgm:t>
        <a:bodyPr/>
        <a:lstStyle/>
        <a:p>
          <a:endParaRPr lang="en-US"/>
        </a:p>
      </dgm:t>
    </dgm:pt>
    <dgm:pt modelId="{33C9315F-BD9A-4213-B380-1DE68D94D0FB}" type="sibTrans" cxnId="{CD050C19-55FE-4F83-B46E-187026AEDED7}">
      <dgm:prSet/>
      <dgm:spPr/>
      <dgm:t>
        <a:bodyPr/>
        <a:lstStyle/>
        <a:p>
          <a:endParaRPr lang="en-US"/>
        </a:p>
      </dgm:t>
    </dgm:pt>
    <dgm:pt modelId="{33145F43-DFCF-466C-99E0-88340A912512}">
      <dgm:prSet/>
      <dgm:spPr/>
      <dgm:t>
        <a:bodyPr/>
        <a:lstStyle/>
        <a:p>
          <a:endParaRPr lang="nb-NO"/>
        </a:p>
      </dgm:t>
    </dgm:pt>
    <dgm:pt modelId="{ECE8DA37-7D9A-4F67-8F41-0660AA543B4A}" type="parTrans" cxnId="{0B43169F-832D-42F6-94DF-D1FA59E5FFA6}">
      <dgm:prSet/>
      <dgm:spPr/>
      <dgm:t>
        <a:bodyPr/>
        <a:lstStyle/>
        <a:p>
          <a:endParaRPr lang="en-US"/>
        </a:p>
      </dgm:t>
    </dgm:pt>
    <dgm:pt modelId="{448E540B-100F-4D08-9896-D9F39D468D62}" type="sibTrans" cxnId="{0B43169F-832D-42F6-94DF-D1FA59E5FFA6}">
      <dgm:prSet/>
      <dgm:spPr/>
      <dgm:t>
        <a:bodyPr/>
        <a:lstStyle/>
        <a:p>
          <a:endParaRPr lang="en-US"/>
        </a:p>
      </dgm:t>
    </dgm:pt>
    <dgm:pt modelId="{C0EA66A7-38C8-415C-AB1B-6690F16C531F}">
      <dgm:prSet/>
      <dgm:spPr/>
      <dgm:t>
        <a:bodyPr/>
        <a:lstStyle/>
        <a:p>
          <a:endParaRPr lang="nb-NO"/>
        </a:p>
      </dgm:t>
    </dgm:pt>
    <dgm:pt modelId="{384E38BD-FD79-4982-B68E-3C1D69E1ABA4}" type="parTrans" cxnId="{15274C96-1342-431E-8514-92CB1BEB3466}">
      <dgm:prSet/>
      <dgm:spPr/>
      <dgm:t>
        <a:bodyPr/>
        <a:lstStyle/>
        <a:p>
          <a:endParaRPr lang="en-US"/>
        </a:p>
      </dgm:t>
    </dgm:pt>
    <dgm:pt modelId="{3254065B-A062-48AD-BC47-D3F82631BE22}" type="sibTrans" cxnId="{15274C96-1342-431E-8514-92CB1BEB3466}">
      <dgm:prSet/>
      <dgm:spPr/>
      <dgm:t>
        <a:bodyPr/>
        <a:lstStyle/>
        <a:p>
          <a:endParaRPr lang="en-US"/>
        </a:p>
      </dgm:t>
    </dgm:pt>
    <dgm:pt modelId="{20B8028D-460D-4CE4-ADEF-2C250D3C0285}">
      <dgm:prSet/>
      <dgm:spPr/>
      <dgm:t>
        <a:bodyPr/>
        <a:lstStyle/>
        <a:p>
          <a:endParaRPr lang="nb-NO"/>
        </a:p>
      </dgm:t>
    </dgm:pt>
    <dgm:pt modelId="{96B85787-408B-455D-A5D1-CA185D97319C}" type="parTrans" cxnId="{B02174D6-A0ED-4AD2-9036-ABCEC6F05545}">
      <dgm:prSet/>
      <dgm:spPr/>
      <dgm:t>
        <a:bodyPr/>
        <a:lstStyle/>
        <a:p>
          <a:endParaRPr lang="en-US"/>
        </a:p>
      </dgm:t>
    </dgm:pt>
    <dgm:pt modelId="{5D397633-E785-4318-8A13-CE1F6C8335CF}" type="sibTrans" cxnId="{B02174D6-A0ED-4AD2-9036-ABCEC6F05545}">
      <dgm:prSet/>
      <dgm:spPr/>
      <dgm:t>
        <a:bodyPr/>
        <a:lstStyle/>
        <a:p>
          <a:endParaRPr lang="en-US"/>
        </a:p>
      </dgm:t>
    </dgm:pt>
    <dgm:pt modelId="{65E7A0B6-4DF2-4776-AA1E-41C8EDF5EA83}" type="pres">
      <dgm:prSet presAssocID="{8AD304B7-77BC-433B-A24A-F0A1998CF202}" presName="root" presStyleCnt="0">
        <dgm:presLayoutVars>
          <dgm:dir/>
          <dgm:resizeHandles val="exact"/>
        </dgm:presLayoutVars>
      </dgm:prSet>
      <dgm:spPr/>
    </dgm:pt>
    <dgm:pt modelId="{1F2B3DB9-ED09-43B6-8482-C15A8FDF6F2A}" type="pres">
      <dgm:prSet presAssocID="{63D0B3FD-FBF7-405F-BCDF-847BDC83095D}" presName="compNode" presStyleCnt="0"/>
      <dgm:spPr/>
    </dgm:pt>
    <dgm:pt modelId="{B83F0706-6046-4280-9692-CB358EEC1B34}" type="pres">
      <dgm:prSet presAssocID="{63D0B3FD-FBF7-405F-BCDF-847BDC83095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ask"/>
        </a:ext>
      </dgm:extLst>
    </dgm:pt>
    <dgm:pt modelId="{05AD4C84-2F22-4B80-9A27-7AFD27F13FD2}" type="pres">
      <dgm:prSet presAssocID="{63D0B3FD-FBF7-405F-BCDF-847BDC83095D}" presName="spaceRect" presStyleCnt="0"/>
      <dgm:spPr/>
    </dgm:pt>
    <dgm:pt modelId="{8A17A036-95F9-4E6D-9625-E4F64B4B8161}" type="pres">
      <dgm:prSet presAssocID="{63D0B3FD-FBF7-405F-BCDF-847BDC83095D}" presName="textRect" presStyleLbl="revTx" presStyleIdx="0" presStyleCnt="1">
        <dgm:presLayoutVars>
          <dgm:chMax val="1"/>
          <dgm:chPref val="1"/>
        </dgm:presLayoutVars>
      </dgm:prSet>
      <dgm:spPr/>
    </dgm:pt>
  </dgm:ptLst>
  <dgm:cxnLst>
    <dgm:cxn modelId="{CD050C19-55FE-4F83-B46E-187026AEDED7}" srcId="{8AD304B7-77BC-433B-A24A-F0A1998CF202}" destId="{63D0B3FD-FBF7-405F-BCDF-847BDC83095D}" srcOrd="0" destOrd="0" parTransId="{6210F380-2BC9-42A6-A5FB-505F93B7C8C9}" sibTransId="{33C9315F-BD9A-4213-B380-1DE68D94D0FB}"/>
    <dgm:cxn modelId="{DB74104E-94FE-4382-A4C1-E2E81C13B2C9}" type="presOf" srcId="{63D0B3FD-FBF7-405F-BCDF-847BDC83095D}" destId="{8A17A036-95F9-4E6D-9625-E4F64B4B8161}" srcOrd="0" destOrd="0" presId="urn:microsoft.com/office/officeart/2018/2/layout/IconLabelList"/>
    <dgm:cxn modelId="{15274C96-1342-431E-8514-92CB1BEB3466}" srcId="{63D0B3FD-FBF7-405F-BCDF-847BDC83095D}" destId="{C0EA66A7-38C8-415C-AB1B-6690F16C531F}" srcOrd="1" destOrd="0" parTransId="{384E38BD-FD79-4982-B68E-3C1D69E1ABA4}" sibTransId="{3254065B-A062-48AD-BC47-D3F82631BE22}"/>
    <dgm:cxn modelId="{0B43169F-832D-42F6-94DF-D1FA59E5FFA6}" srcId="{63D0B3FD-FBF7-405F-BCDF-847BDC83095D}" destId="{33145F43-DFCF-466C-99E0-88340A912512}" srcOrd="0" destOrd="0" parTransId="{ECE8DA37-7D9A-4F67-8F41-0660AA543B4A}" sibTransId="{448E540B-100F-4D08-9896-D9F39D468D62}"/>
    <dgm:cxn modelId="{07BEAFB6-2390-4917-B80D-B502419E9308}" type="presOf" srcId="{8AD304B7-77BC-433B-A24A-F0A1998CF202}" destId="{65E7A0B6-4DF2-4776-AA1E-41C8EDF5EA83}" srcOrd="0" destOrd="0" presId="urn:microsoft.com/office/officeart/2018/2/layout/IconLabelList"/>
    <dgm:cxn modelId="{B02174D6-A0ED-4AD2-9036-ABCEC6F05545}" srcId="{63D0B3FD-FBF7-405F-BCDF-847BDC83095D}" destId="{20B8028D-460D-4CE4-ADEF-2C250D3C0285}" srcOrd="2" destOrd="0" parTransId="{96B85787-408B-455D-A5D1-CA185D97319C}" sibTransId="{5D397633-E785-4318-8A13-CE1F6C8335CF}"/>
    <dgm:cxn modelId="{AF8EFB28-3F54-41CB-8469-7F4E977C04FD}" type="presParOf" srcId="{65E7A0B6-4DF2-4776-AA1E-41C8EDF5EA83}" destId="{1F2B3DB9-ED09-43B6-8482-C15A8FDF6F2A}" srcOrd="0" destOrd="0" presId="urn:microsoft.com/office/officeart/2018/2/layout/IconLabelList"/>
    <dgm:cxn modelId="{72739091-30D8-4D3F-BD35-AEA92849F668}" type="presParOf" srcId="{1F2B3DB9-ED09-43B6-8482-C15A8FDF6F2A}" destId="{B83F0706-6046-4280-9692-CB358EEC1B34}" srcOrd="0" destOrd="0" presId="urn:microsoft.com/office/officeart/2018/2/layout/IconLabelList"/>
    <dgm:cxn modelId="{94C051F2-C14C-4D6C-BFEB-298420C90750}" type="presParOf" srcId="{1F2B3DB9-ED09-43B6-8482-C15A8FDF6F2A}" destId="{05AD4C84-2F22-4B80-9A27-7AFD27F13FD2}" srcOrd="1" destOrd="0" presId="urn:microsoft.com/office/officeart/2018/2/layout/IconLabelList"/>
    <dgm:cxn modelId="{79821400-0236-4285-98A5-193F93662F75}" type="presParOf" srcId="{1F2B3DB9-ED09-43B6-8482-C15A8FDF6F2A}" destId="{8A17A036-95F9-4E6D-9625-E4F64B4B816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F28E29-C24D-4E65-B7AA-B2D033127A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7C45740-6D34-49EC-90A7-F186727DABC0}">
      <dgm:prSet custT="1"/>
      <dgm:spPr/>
      <dgm:t>
        <a:bodyPr/>
        <a:lstStyle/>
        <a:p>
          <a:r>
            <a:rPr lang="nb-NO" sz="2400" dirty="0"/>
            <a:t>«Synlig konstruksjon metode» (Fair-face </a:t>
          </a:r>
          <a:r>
            <a:rPr lang="nb-NO" sz="2400" dirty="0" err="1"/>
            <a:t>construction</a:t>
          </a:r>
          <a:r>
            <a:rPr lang="nb-NO" sz="2400" dirty="0"/>
            <a:t> </a:t>
          </a:r>
          <a:r>
            <a:rPr lang="nb-NO" sz="2400" dirty="0" err="1"/>
            <a:t>method</a:t>
          </a:r>
          <a:r>
            <a:rPr lang="nb-NO" sz="2400" dirty="0"/>
            <a:t>)</a:t>
          </a:r>
          <a:endParaRPr lang="en-US" sz="2400" dirty="0"/>
        </a:p>
      </dgm:t>
    </dgm:pt>
    <dgm:pt modelId="{02066E5E-D9A2-48D4-8073-639B755C44B1}" type="parTrans" cxnId="{447168BB-05DC-49C4-A2BA-F49BEAA32163}">
      <dgm:prSet/>
      <dgm:spPr/>
      <dgm:t>
        <a:bodyPr/>
        <a:lstStyle/>
        <a:p>
          <a:endParaRPr lang="en-US"/>
        </a:p>
      </dgm:t>
    </dgm:pt>
    <dgm:pt modelId="{2E19F3F9-1F91-45D7-82E1-40C0D83791E6}" type="sibTrans" cxnId="{447168BB-05DC-49C4-A2BA-F49BEAA32163}">
      <dgm:prSet/>
      <dgm:spPr/>
      <dgm:t>
        <a:bodyPr/>
        <a:lstStyle/>
        <a:p>
          <a:endParaRPr lang="en-US"/>
        </a:p>
      </dgm:t>
    </dgm:pt>
    <dgm:pt modelId="{2A0AED3B-BE9F-417B-8FE3-586D74A7D186}">
      <dgm:prSet custT="1"/>
      <dgm:spPr/>
      <dgm:t>
        <a:bodyPr/>
        <a:lstStyle/>
        <a:p>
          <a:r>
            <a:rPr lang="nb-NO" sz="2000" dirty="0"/>
            <a:t>Når man har benyttet denne metoden hvor membranene ligger synlig, vil det lett tilgjengelige produktet kunne bli spylt med vann og såpe, for å bli vasket. Som et resultat vil all skitt forsvinne. Dette er en stor fordel, til forskjell på </a:t>
          </a:r>
          <a:r>
            <a:rPr lang="nb-NO" sz="2000" dirty="0" err="1"/>
            <a:t>betongforinger</a:t>
          </a:r>
          <a:r>
            <a:rPr lang="nb-NO" sz="2000" dirty="0"/>
            <a:t> som må til ved bruk av «Sandwich». </a:t>
          </a:r>
          <a:endParaRPr lang="en-US" sz="2000" dirty="0"/>
        </a:p>
      </dgm:t>
    </dgm:pt>
    <dgm:pt modelId="{15273661-882B-4D2A-8077-23C56A5F345F}" type="parTrans" cxnId="{E750CB29-2281-43EE-9E99-CA96E9CD7569}">
      <dgm:prSet/>
      <dgm:spPr/>
      <dgm:t>
        <a:bodyPr/>
        <a:lstStyle/>
        <a:p>
          <a:endParaRPr lang="nb-NO"/>
        </a:p>
      </dgm:t>
    </dgm:pt>
    <dgm:pt modelId="{F30BE853-0841-453E-B7DA-29347D9558A3}" type="sibTrans" cxnId="{E750CB29-2281-43EE-9E99-CA96E9CD7569}">
      <dgm:prSet/>
      <dgm:spPr/>
      <dgm:t>
        <a:bodyPr/>
        <a:lstStyle/>
        <a:p>
          <a:endParaRPr lang="nb-NO"/>
        </a:p>
      </dgm:t>
    </dgm:pt>
    <dgm:pt modelId="{42333EA3-112F-4419-945B-266F4518AFEF}">
      <dgm:prSet custT="1"/>
      <dgm:spPr/>
      <dgm:t>
        <a:bodyPr/>
        <a:lstStyle/>
        <a:p>
          <a:endParaRPr lang="en-US" sz="2000" dirty="0"/>
        </a:p>
      </dgm:t>
    </dgm:pt>
    <dgm:pt modelId="{D623B430-F071-4F1E-A84A-1D287147073E}" type="parTrans" cxnId="{8845DB60-8835-41C4-BF44-A55F64CFF3AF}">
      <dgm:prSet/>
      <dgm:spPr/>
      <dgm:t>
        <a:bodyPr/>
        <a:lstStyle/>
        <a:p>
          <a:endParaRPr lang="nb-NO"/>
        </a:p>
      </dgm:t>
    </dgm:pt>
    <dgm:pt modelId="{CBF3FBA2-9BE5-4AA8-A2BE-F677527D35F2}" type="sibTrans" cxnId="{8845DB60-8835-41C4-BF44-A55F64CFF3AF}">
      <dgm:prSet/>
      <dgm:spPr/>
      <dgm:t>
        <a:bodyPr/>
        <a:lstStyle/>
        <a:p>
          <a:endParaRPr lang="nb-NO"/>
        </a:p>
      </dgm:t>
    </dgm:pt>
    <dgm:pt modelId="{FF35ECA9-2685-42F7-BC22-7E9907229F99}">
      <dgm:prSet custT="1"/>
      <dgm:spPr/>
      <dgm:t>
        <a:bodyPr/>
        <a:lstStyle/>
        <a:p>
          <a:endParaRPr lang="en-US" sz="2000" dirty="0"/>
        </a:p>
      </dgm:t>
    </dgm:pt>
    <dgm:pt modelId="{37291B4D-2436-4A75-A6DB-88D79938DC82}" type="parTrans" cxnId="{BA2D3396-9ED7-4EA4-B9BA-D4B1CC2ACC0B}">
      <dgm:prSet/>
      <dgm:spPr/>
      <dgm:t>
        <a:bodyPr/>
        <a:lstStyle/>
        <a:p>
          <a:endParaRPr lang="nb-NO"/>
        </a:p>
      </dgm:t>
    </dgm:pt>
    <dgm:pt modelId="{9397057A-A089-4E46-805A-7850B2E281B7}" type="sibTrans" cxnId="{BA2D3396-9ED7-4EA4-B9BA-D4B1CC2ACC0B}">
      <dgm:prSet/>
      <dgm:spPr/>
      <dgm:t>
        <a:bodyPr/>
        <a:lstStyle/>
        <a:p>
          <a:endParaRPr lang="nb-NO"/>
        </a:p>
      </dgm:t>
    </dgm:pt>
    <dgm:pt modelId="{9D9197F1-A6D5-4E50-8CBA-DE639DEAAFD4}">
      <dgm:prSet custT="1"/>
      <dgm:spPr/>
      <dgm:t>
        <a:bodyPr/>
        <a:lstStyle/>
        <a:p>
          <a:endParaRPr lang="en-US" sz="2000" dirty="0"/>
        </a:p>
      </dgm:t>
    </dgm:pt>
    <dgm:pt modelId="{3C45E2AA-7C5B-4729-8B4D-C1283AEA52FD}" type="parTrans" cxnId="{8DDE9855-CA1A-4354-978A-404BF9CCDF14}">
      <dgm:prSet/>
      <dgm:spPr/>
      <dgm:t>
        <a:bodyPr/>
        <a:lstStyle/>
        <a:p>
          <a:endParaRPr lang="nb-NO"/>
        </a:p>
      </dgm:t>
    </dgm:pt>
    <dgm:pt modelId="{41A3ACE2-A03B-4D23-9FC9-B25FD6A010C6}" type="sibTrans" cxnId="{8DDE9855-CA1A-4354-978A-404BF9CCDF14}">
      <dgm:prSet/>
      <dgm:spPr/>
      <dgm:t>
        <a:bodyPr/>
        <a:lstStyle/>
        <a:p>
          <a:endParaRPr lang="nb-NO"/>
        </a:p>
      </dgm:t>
    </dgm:pt>
    <dgm:pt modelId="{2E6E439A-81AD-49A2-8FE3-1DBDE824EAD5}" type="pres">
      <dgm:prSet presAssocID="{EFF28E29-C24D-4E65-B7AA-B2D033127A43}" presName="linear" presStyleCnt="0">
        <dgm:presLayoutVars>
          <dgm:animLvl val="lvl"/>
          <dgm:resizeHandles val="exact"/>
        </dgm:presLayoutVars>
      </dgm:prSet>
      <dgm:spPr/>
    </dgm:pt>
    <dgm:pt modelId="{1F235A40-61A4-43DD-A5AA-6E4FA5EDE423}" type="pres">
      <dgm:prSet presAssocID="{D7C45740-6D34-49EC-90A7-F186727DABC0}" presName="parentText" presStyleLbl="node1" presStyleIdx="0" presStyleCnt="1" custScaleY="145401" custLinFactNeighborX="3261" custLinFactNeighborY="-68408">
        <dgm:presLayoutVars>
          <dgm:chMax val="0"/>
          <dgm:bulletEnabled val="1"/>
        </dgm:presLayoutVars>
      </dgm:prSet>
      <dgm:spPr/>
    </dgm:pt>
    <dgm:pt modelId="{34ECFD6C-9993-432B-AECC-6B2B36368D08}" type="pres">
      <dgm:prSet presAssocID="{D7C45740-6D34-49EC-90A7-F186727DABC0}" presName="childText" presStyleLbl="revTx" presStyleIdx="0" presStyleCnt="1" custScaleY="303570">
        <dgm:presLayoutVars>
          <dgm:bulletEnabled val="1"/>
        </dgm:presLayoutVars>
      </dgm:prSet>
      <dgm:spPr/>
    </dgm:pt>
  </dgm:ptLst>
  <dgm:cxnLst>
    <dgm:cxn modelId="{1C51990E-2EA3-4D88-85B2-BD8CF1EE5B82}" type="presOf" srcId="{9D9197F1-A6D5-4E50-8CBA-DE639DEAAFD4}" destId="{34ECFD6C-9993-432B-AECC-6B2B36368D08}" srcOrd="0" destOrd="1" presId="urn:microsoft.com/office/officeart/2005/8/layout/vList2"/>
    <dgm:cxn modelId="{E750CB29-2281-43EE-9E99-CA96E9CD7569}" srcId="{D7C45740-6D34-49EC-90A7-F186727DABC0}" destId="{2A0AED3B-BE9F-417B-8FE3-586D74A7D186}" srcOrd="3" destOrd="0" parTransId="{15273661-882B-4D2A-8077-23C56A5F345F}" sibTransId="{F30BE853-0841-453E-B7DA-29347D9558A3}"/>
    <dgm:cxn modelId="{8845DB60-8835-41C4-BF44-A55F64CFF3AF}" srcId="{D7C45740-6D34-49EC-90A7-F186727DABC0}" destId="{42333EA3-112F-4419-945B-266F4518AFEF}" srcOrd="2" destOrd="0" parTransId="{D623B430-F071-4F1E-A84A-1D287147073E}" sibTransId="{CBF3FBA2-9BE5-4AA8-A2BE-F677527D35F2}"/>
    <dgm:cxn modelId="{A068FC48-36AD-4C14-A213-D1193B57D6A9}" type="presOf" srcId="{2A0AED3B-BE9F-417B-8FE3-586D74A7D186}" destId="{34ECFD6C-9993-432B-AECC-6B2B36368D08}" srcOrd="0" destOrd="3" presId="urn:microsoft.com/office/officeart/2005/8/layout/vList2"/>
    <dgm:cxn modelId="{8DDE9855-CA1A-4354-978A-404BF9CCDF14}" srcId="{D7C45740-6D34-49EC-90A7-F186727DABC0}" destId="{9D9197F1-A6D5-4E50-8CBA-DE639DEAAFD4}" srcOrd="1" destOrd="0" parTransId="{3C45E2AA-7C5B-4729-8B4D-C1283AEA52FD}" sibTransId="{41A3ACE2-A03B-4D23-9FC9-B25FD6A010C6}"/>
    <dgm:cxn modelId="{329E0B7B-4436-4E77-A09F-6E9FB0A35509}" type="presOf" srcId="{FF35ECA9-2685-42F7-BC22-7E9907229F99}" destId="{34ECFD6C-9993-432B-AECC-6B2B36368D08}" srcOrd="0" destOrd="0" presId="urn:microsoft.com/office/officeart/2005/8/layout/vList2"/>
    <dgm:cxn modelId="{F2E63282-EE42-496C-ABEF-92B5E2469BD3}" type="presOf" srcId="{42333EA3-112F-4419-945B-266F4518AFEF}" destId="{34ECFD6C-9993-432B-AECC-6B2B36368D08}" srcOrd="0" destOrd="2" presId="urn:microsoft.com/office/officeart/2005/8/layout/vList2"/>
    <dgm:cxn modelId="{22605A94-BCA2-4C6C-B31D-9E61C844832E}" type="presOf" srcId="{EFF28E29-C24D-4E65-B7AA-B2D033127A43}" destId="{2E6E439A-81AD-49A2-8FE3-1DBDE824EAD5}" srcOrd="0" destOrd="0" presId="urn:microsoft.com/office/officeart/2005/8/layout/vList2"/>
    <dgm:cxn modelId="{BA2D3396-9ED7-4EA4-B9BA-D4B1CC2ACC0B}" srcId="{D7C45740-6D34-49EC-90A7-F186727DABC0}" destId="{FF35ECA9-2685-42F7-BC22-7E9907229F99}" srcOrd="0" destOrd="0" parTransId="{37291B4D-2436-4A75-A6DB-88D79938DC82}" sibTransId="{9397057A-A089-4E46-805A-7850B2E281B7}"/>
    <dgm:cxn modelId="{447168BB-05DC-49C4-A2BA-F49BEAA32163}" srcId="{EFF28E29-C24D-4E65-B7AA-B2D033127A43}" destId="{D7C45740-6D34-49EC-90A7-F186727DABC0}" srcOrd="0" destOrd="0" parTransId="{02066E5E-D9A2-48D4-8073-639B755C44B1}" sibTransId="{2E19F3F9-1F91-45D7-82E1-40C0D83791E6}"/>
    <dgm:cxn modelId="{DB0B74F2-8335-437F-85C4-55DC84E25409}" type="presOf" srcId="{D7C45740-6D34-49EC-90A7-F186727DABC0}" destId="{1F235A40-61A4-43DD-A5AA-6E4FA5EDE423}" srcOrd="0" destOrd="0" presId="urn:microsoft.com/office/officeart/2005/8/layout/vList2"/>
    <dgm:cxn modelId="{71085CB9-43B8-4287-AC48-8776C5FE6800}" type="presParOf" srcId="{2E6E439A-81AD-49A2-8FE3-1DBDE824EAD5}" destId="{1F235A40-61A4-43DD-A5AA-6E4FA5EDE423}" srcOrd="0" destOrd="0" presId="urn:microsoft.com/office/officeart/2005/8/layout/vList2"/>
    <dgm:cxn modelId="{10FF894A-5E57-4D57-A0E7-AD7EEF19BFB7}" type="presParOf" srcId="{2E6E439A-81AD-49A2-8FE3-1DBDE824EAD5}" destId="{34ECFD6C-9993-432B-AECC-6B2B36368D08}"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A7E2B5-B5E3-4669-9A6D-FDE5E8B40C98}"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31A81802-A0CF-4663-B0D7-D35E42B8F1CF}">
      <dgm:prSet/>
      <dgm:spPr/>
      <dgm:t>
        <a:bodyPr/>
        <a:lstStyle/>
        <a:p>
          <a:pPr>
            <a:lnSpc>
              <a:spcPct val="100000"/>
            </a:lnSpc>
          </a:pPr>
          <a:endParaRPr lang="nb-NO" dirty="0"/>
        </a:p>
        <a:p>
          <a:pPr>
            <a:lnSpc>
              <a:spcPct val="100000"/>
            </a:lnSpc>
          </a:pPr>
          <a:r>
            <a:rPr lang="nb-NO" dirty="0"/>
            <a:t>Dessuten, membranens lysskinn og reflekterende</a:t>
          </a:r>
        </a:p>
        <a:p>
          <a:pPr>
            <a:lnSpc>
              <a:spcPct val="100000"/>
            </a:lnSpc>
          </a:pPr>
          <a:r>
            <a:rPr lang="nb-NO" dirty="0"/>
            <a:t> kapasitet er i topp klasse (</a:t>
          </a:r>
          <a:r>
            <a:rPr lang="nb-NO" dirty="0" err="1"/>
            <a:t>aluminiumsbelegg</a:t>
          </a:r>
          <a:endParaRPr lang="nb-NO" dirty="0"/>
        </a:p>
        <a:p>
          <a:pPr>
            <a:lnSpc>
              <a:spcPct val="100000"/>
            </a:lnSpc>
          </a:pPr>
          <a:r>
            <a:rPr lang="nb-NO" dirty="0"/>
            <a:t> på innsiden av tunnelen), hvilket er</a:t>
          </a:r>
        </a:p>
        <a:p>
          <a:pPr>
            <a:lnSpc>
              <a:spcPct val="100000"/>
            </a:lnSpc>
          </a:pPr>
          <a:r>
            <a:rPr lang="nb-NO" dirty="0"/>
            <a:t> ekstremt fordelaktig for å reise gjennom tunneler</a:t>
          </a:r>
        </a:p>
        <a:p>
          <a:pPr>
            <a:lnSpc>
              <a:spcPct val="100000"/>
            </a:lnSpc>
          </a:pPr>
          <a:r>
            <a:rPr lang="nb-NO" dirty="0"/>
            <a:t>. Det samme gjelder for energiforbruk ved tanke</a:t>
          </a:r>
        </a:p>
        <a:p>
          <a:pPr>
            <a:lnSpc>
              <a:spcPct val="100000"/>
            </a:lnSpc>
          </a:pPr>
          <a:r>
            <a:rPr lang="nb-NO" dirty="0"/>
            <a:t> på tunnellys. Denne egenskapen beholdes,</a:t>
          </a:r>
        </a:p>
        <a:p>
          <a:pPr>
            <a:lnSpc>
              <a:spcPct val="100000"/>
            </a:lnSpc>
          </a:pPr>
          <a:r>
            <a:rPr lang="nb-NO" dirty="0"/>
            <a:t> dersom man gjennomfører rengjøring </a:t>
          </a:r>
        </a:p>
        <a:p>
          <a:pPr>
            <a:lnSpc>
              <a:spcPct val="100000"/>
            </a:lnSpc>
          </a:pPr>
          <a:r>
            <a:rPr lang="nb-NO" dirty="0"/>
            <a:t>ved jevne mellomrom. </a:t>
          </a:r>
          <a:endParaRPr lang="en-US" dirty="0"/>
        </a:p>
      </dgm:t>
    </dgm:pt>
    <dgm:pt modelId="{C0B5C13F-7BAB-4EED-A8F3-6DB5FCEAFF68}" type="parTrans" cxnId="{BAB1EE09-9919-4347-8892-73E41DEC78DE}">
      <dgm:prSet/>
      <dgm:spPr/>
      <dgm:t>
        <a:bodyPr/>
        <a:lstStyle/>
        <a:p>
          <a:endParaRPr lang="en-US"/>
        </a:p>
      </dgm:t>
    </dgm:pt>
    <dgm:pt modelId="{43FAE8A6-EF70-45E8-AC2F-30DE8B7B3E07}" type="sibTrans" cxnId="{BAB1EE09-9919-4347-8892-73E41DEC78DE}">
      <dgm:prSet/>
      <dgm:spPr/>
      <dgm:t>
        <a:bodyPr/>
        <a:lstStyle/>
        <a:p>
          <a:endParaRPr lang="en-US"/>
        </a:p>
      </dgm:t>
    </dgm:pt>
    <dgm:pt modelId="{909E4A5A-BC8E-4CD3-A9FE-F93A615CF9FE}">
      <dgm:prSet/>
      <dgm:spPr/>
      <dgm:t>
        <a:bodyPr/>
        <a:lstStyle/>
        <a:p>
          <a:pPr>
            <a:lnSpc>
              <a:spcPct val="150000"/>
            </a:lnSpc>
          </a:pPr>
          <a:r>
            <a:rPr lang="nb-NO" dirty="0"/>
            <a:t>Til sammenligning med andre membranmaterialer, </a:t>
          </a:r>
        </a:p>
        <a:p>
          <a:pPr>
            <a:lnSpc>
              <a:spcPct val="150000"/>
            </a:lnSpc>
          </a:pPr>
          <a:r>
            <a:rPr lang="nb-NO" dirty="0"/>
            <a:t>vil disse innfri alle M1 krav (Ikke-brennbart),</a:t>
          </a:r>
        </a:p>
        <a:p>
          <a:pPr>
            <a:lnSpc>
              <a:spcPct val="150000"/>
            </a:lnSpc>
          </a:pPr>
          <a:r>
            <a:rPr lang="nb-NO" dirty="0"/>
            <a:t> og overholde den franske standarden</a:t>
          </a:r>
        </a:p>
        <a:p>
          <a:pPr>
            <a:lnSpc>
              <a:spcPct val="150000"/>
            </a:lnSpc>
          </a:pPr>
          <a:r>
            <a:rPr lang="nb-NO" dirty="0"/>
            <a:t> NF P 92-501. Dette er en viktig forutsetning</a:t>
          </a:r>
        </a:p>
        <a:p>
          <a:pPr>
            <a:lnSpc>
              <a:spcPct val="150000"/>
            </a:lnSpc>
          </a:pPr>
          <a:r>
            <a:rPr lang="nb-NO" dirty="0"/>
            <a:t> for bruk av «Synlig konstruksjons» metode</a:t>
          </a:r>
        </a:p>
        <a:p>
          <a:pPr>
            <a:lnSpc>
              <a:spcPct val="150000"/>
            </a:lnSpc>
          </a:pPr>
          <a:r>
            <a:rPr lang="nb-NO" dirty="0"/>
            <a:t> (Fair-Face </a:t>
          </a:r>
          <a:r>
            <a:rPr lang="nb-NO" dirty="0" err="1"/>
            <a:t>method</a:t>
          </a:r>
          <a:r>
            <a:rPr lang="nb-NO" dirty="0"/>
            <a:t>).</a:t>
          </a:r>
          <a:endParaRPr lang="en-US" dirty="0"/>
        </a:p>
      </dgm:t>
    </dgm:pt>
    <dgm:pt modelId="{0D127949-C885-4A47-B5C5-8ACB44345D98}" type="parTrans" cxnId="{54D83578-9317-4199-BA03-3EF0811E93FD}">
      <dgm:prSet/>
      <dgm:spPr/>
      <dgm:t>
        <a:bodyPr/>
        <a:lstStyle/>
        <a:p>
          <a:endParaRPr lang="en-US"/>
        </a:p>
      </dgm:t>
    </dgm:pt>
    <dgm:pt modelId="{C331516C-B26B-49E0-8A9C-84364BE9405C}" type="sibTrans" cxnId="{54D83578-9317-4199-BA03-3EF0811E93FD}">
      <dgm:prSet/>
      <dgm:spPr/>
      <dgm:t>
        <a:bodyPr/>
        <a:lstStyle/>
        <a:p>
          <a:endParaRPr lang="en-US"/>
        </a:p>
      </dgm:t>
    </dgm:pt>
    <dgm:pt modelId="{E9C3E701-6745-456F-81F9-13F60D6E2219}" type="pres">
      <dgm:prSet presAssocID="{8FA7E2B5-B5E3-4669-9A6D-FDE5E8B40C98}" presName="root" presStyleCnt="0">
        <dgm:presLayoutVars>
          <dgm:dir/>
          <dgm:resizeHandles val="exact"/>
        </dgm:presLayoutVars>
      </dgm:prSet>
      <dgm:spPr/>
    </dgm:pt>
    <dgm:pt modelId="{7302E552-6324-43AE-921E-26B272D7217F}" type="pres">
      <dgm:prSet presAssocID="{31A81802-A0CF-4663-B0D7-D35E42B8F1CF}" presName="compNode" presStyleCnt="0"/>
      <dgm:spPr/>
    </dgm:pt>
    <dgm:pt modelId="{AFECC952-5586-471F-97E7-46DAE96FB3D6}" type="pres">
      <dgm:prSet presAssocID="{31A81802-A0CF-4663-B0D7-D35E42B8F1CF}" presName="iconRect" presStyleLbl="node1" presStyleIdx="0" presStyleCnt="2" custLinFactY="98484" custLinFactNeighborX="-10201"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ayer Candle"/>
        </a:ext>
      </dgm:extLst>
    </dgm:pt>
    <dgm:pt modelId="{355BB56A-4888-4A15-BEA5-0906968D1313}" type="pres">
      <dgm:prSet presAssocID="{31A81802-A0CF-4663-B0D7-D35E42B8F1CF}" presName="spaceRect" presStyleCnt="0"/>
      <dgm:spPr/>
    </dgm:pt>
    <dgm:pt modelId="{DCC952C6-7A5B-4D31-AB28-B82B1589A219}" type="pres">
      <dgm:prSet presAssocID="{31A81802-A0CF-4663-B0D7-D35E42B8F1CF}" presName="textRect" presStyleLbl="revTx" presStyleIdx="0" presStyleCnt="2" custScaleX="144831" custScaleY="748656">
        <dgm:presLayoutVars>
          <dgm:chMax val="1"/>
          <dgm:chPref val="1"/>
        </dgm:presLayoutVars>
      </dgm:prSet>
      <dgm:spPr/>
    </dgm:pt>
    <dgm:pt modelId="{E1A3E949-3706-43C4-AF51-34C98446E742}" type="pres">
      <dgm:prSet presAssocID="{43FAE8A6-EF70-45E8-AC2F-30DE8B7B3E07}" presName="sibTrans" presStyleCnt="0"/>
      <dgm:spPr/>
    </dgm:pt>
    <dgm:pt modelId="{457D77CC-C280-4EF4-BE7E-5685A6401A13}" type="pres">
      <dgm:prSet presAssocID="{909E4A5A-BC8E-4CD3-A9FE-F93A615CF9FE}" presName="compNode" presStyleCnt="0"/>
      <dgm:spPr/>
    </dgm:pt>
    <dgm:pt modelId="{3057901B-11AD-496E-8703-34F4F0BD15B7}" type="pres">
      <dgm:prSet presAssocID="{909E4A5A-BC8E-4CD3-A9FE-F93A615CF9FE}" presName="iconRect" presStyleLbl="node1" presStyleIdx="1" presStyleCnt="2" custLinFactY="88715" custLinFactNeighborX="-1701" custLinFactNeighborY="10000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ooter"/>
        </a:ext>
      </dgm:extLst>
    </dgm:pt>
    <dgm:pt modelId="{608F0D28-F3D8-47C0-B992-2DB9938A3D3A}" type="pres">
      <dgm:prSet presAssocID="{909E4A5A-BC8E-4CD3-A9FE-F93A615CF9FE}" presName="spaceRect" presStyleCnt="0"/>
      <dgm:spPr/>
    </dgm:pt>
    <dgm:pt modelId="{C7BF4466-2017-404F-84E7-52CCA858E8EF}" type="pres">
      <dgm:prSet presAssocID="{909E4A5A-BC8E-4CD3-A9FE-F93A615CF9FE}" presName="textRect" presStyleLbl="revTx" presStyleIdx="1" presStyleCnt="2" custScaleX="103846" custScaleY="702929">
        <dgm:presLayoutVars>
          <dgm:chMax val="1"/>
          <dgm:chPref val="1"/>
        </dgm:presLayoutVars>
      </dgm:prSet>
      <dgm:spPr/>
    </dgm:pt>
  </dgm:ptLst>
  <dgm:cxnLst>
    <dgm:cxn modelId="{BAB1EE09-9919-4347-8892-73E41DEC78DE}" srcId="{8FA7E2B5-B5E3-4669-9A6D-FDE5E8B40C98}" destId="{31A81802-A0CF-4663-B0D7-D35E42B8F1CF}" srcOrd="0" destOrd="0" parTransId="{C0B5C13F-7BAB-4EED-A8F3-6DB5FCEAFF68}" sibTransId="{43FAE8A6-EF70-45E8-AC2F-30DE8B7B3E07}"/>
    <dgm:cxn modelId="{9C94AA6F-4935-45A7-9C91-EAF5A932E3D6}" type="presOf" srcId="{31A81802-A0CF-4663-B0D7-D35E42B8F1CF}" destId="{DCC952C6-7A5B-4D31-AB28-B82B1589A219}" srcOrd="0" destOrd="0" presId="urn:microsoft.com/office/officeart/2018/2/layout/IconLabelList"/>
    <dgm:cxn modelId="{54D83578-9317-4199-BA03-3EF0811E93FD}" srcId="{8FA7E2B5-B5E3-4669-9A6D-FDE5E8B40C98}" destId="{909E4A5A-BC8E-4CD3-A9FE-F93A615CF9FE}" srcOrd="1" destOrd="0" parTransId="{0D127949-C885-4A47-B5C5-8ACB44345D98}" sibTransId="{C331516C-B26B-49E0-8A9C-84364BE9405C}"/>
    <dgm:cxn modelId="{4D6449A8-3463-4B7E-B447-0FD8E3E6EB70}" type="presOf" srcId="{909E4A5A-BC8E-4CD3-A9FE-F93A615CF9FE}" destId="{C7BF4466-2017-404F-84E7-52CCA858E8EF}" srcOrd="0" destOrd="0" presId="urn:microsoft.com/office/officeart/2018/2/layout/IconLabelList"/>
    <dgm:cxn modelId="{0D605CD1-CABE-441D-8159-9BBC440C5DD5}" type="presOf" srcId="{8FA7E2B5-B5E3-4669-9A6D-FDE5E8B40C98}" destId="{E9C3E701-6745-456F-81F9-13F60D6E2219}" srcOrd="0" destOrd="0" presId="urn:microsoft.com/office/officeart/2018/2/layout/IconLabelList"/>
    <dgm:cxn modelId="{4499AE30-3ECA-4C3C-B0DC-59F0454881AE}" type="presParOf" srcId="{E9C3E701-6745-456F-81F9-13F60D6E2219}" destId="{7302E552-6324-43AE-921E-26B272D7217F}" srcOrd="0" destOrd="0" presId="urn:microsoft.com/office/officeart/2018/2/layout/IconLabelList"/>
    <dgm:cxn modelId="{4763165E-2A6E-495D-8697-D088D63A182F}" type="presParOf" srcId="{7302E552-6324-43AE-921E-26B272D7217F}" destId="{AFECC952-5586-471F-97E7-46DAE96FB3D6}" srcOrd="0" destOrd="0" presId="urn:microsoft.com/office/officeart/2018/2/layout/IconLabelList"/>
    <dgm:cxn modelId="{A0FDD110-A060-4412-B7EE-F242BCEF3C3B}" type="presParOf" srcId="{7302E552-6324-43AE-921E-26B272D7217F}" destId="{355BB56A-4888-4A15-BEA5-0906968D1313}" srcOrd="1" destOrd="0" presId="urn:microsoft.com/office/officeart/2018/2/layout/IconLabelList"/>
    <dgm:cxn modelId="{8AEA724C-01E2-4925-8F26-5EB4712D3EB2}" type="presParOf" srcId="{7302E552-6324-43AE-921E-26B272D7217F}" destId="{DCC952C6-7A5B-4D31-AB28-B82B1589A219}" srcOrd="2" destOrd="0" presId="urn:microsoft.com/office/officeart/2018/2/layout/IconLabelList"/>
    <dgm:cxn modelId="{C572D91E-F7A2-4B77-8FC6-695919033D01}" type="presParOf" srcId="{E9C3E701-6745-456F-81F9-13F60D6E2219}" destId="{E1A3E949-3706-43C4-AF51-34C98446E742}" srcOrd="1" destOrd="0" presId="urn:microsoft.com/office/officeart/2018/2/layout/IconLabelList"/>
    <dgm:cxn modelId="{EE472827-99E5-472D-8BD4-CAED54BE7DA9}" type="presParOf" srcId="{E9C3E701-6745-456F-81F9-13F60D6E2219}" destId="{457D77CC-C280-4EF4-BE7E-5685A6401A13}" srcOrd="2" destOrd="0" presId="urn:microsoft.com/office/officeart/2018/2/layout/IconLabelList"/>
    <dgm:cxn modelId="{2695D928-05E2-429A-8BE7-38D3BFCE7A86}" type="presParOf" srcId="{457D77CC-C280-4EF4-BE7E-5685A6401A13}" destId="{3057901B-11AD-496E-8703-34F4F0BD15B7}" srcOrd="0" destOrd="0" presId="urn:microsoft.com/office/officeart/2018/2/layout/IconLabelList"/>
    <dgm:cxn modelId="{B783445A-AA93-49F3-878C-989A59590209}" type="presParOf" srcId="{457D77CC-C280-4EF4-BE7E-5685A6401A13}" destId="{608F0D28-F3D8-47C0-B992-2DB9938A3D3A}" srcOrd="1" destOrd="0" presId="urn:microsoft.com/office/officeart/2018/2/layout/IconLabelList"/>
    <dgm:cxn modelId="{9AE1012C-2590-4907-960C-CD8555907973}" type="presParOf" srcId="{457D77CC-C280-4EF4-BE7E-5685A6401A13}" destId="{C7BF4466-2017-404F-84E7-52CCA858E8E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01AC6-EC0A-4557-BD3E-9CFEBE3BC1FD}">
      <dsp:nvSpPr>
        <dsp:cNvPr id="0" name=""/>
        <dsp:cNvSpPr/>
      </dsp:nvSpPr>
      <dsp:spPr>
        <a:xfrm>
          <a:off x="8969" y="0"/>
          <a:ext cx="5362047" cy="203139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nb-NO" sz="1500" kern="1200"/>
            <a:t>Systemet</a:t>
          </a:r>
          <a:endParaRPr lang="en-US" sz="1500" kern="1200"/>
        </a:p>
      </dsp:txBody>
      <dsp:txXfrm>
        <a:off x="1024664" y="0"/>
        <a:ext cx="3330657" cy="2031390"/>
      </dsp:txXfrm>
    </dsp:sp>
    <dsp:sp modelId="{0F83EDF9-3CD5-4916-8D24-A990122957D0}">
      <dsp:nvSpPr>
        <dsp:cNvPr id="0" name=""/>
        <dsp:cNvSpPr/>
      </dsp:nvSpPr>
      <dsp:spPr>
        <a:xfrm>
          <a:off x="4834812" y="0"/>
          <a:ext cx="5362047" cy="203139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nb-NO" sz="1500" kern="1200"/>
            <a:t>I over 20 år har denne plastmembranen fra Carfoam systemet har vært brukt i tunneler og fasiliteter under bakken, både i nye og gamle konstruksjoner (Se fig. 1 og 2). I mellomtiden har denne vanntette membranen blitt lagt på over 2 millioner m2, slik at det vil være tallrike prosjekter for referanser. </a:t>
          </a:r>
          <a:endParaRPr lang="en-US" sz="1500" kern="1200"/>
        </a:p>
      </dsp:txBody>
      <dsp:txXfrm>
        <a:off x="5850507" y="0"/>
        <a:ext cx="3330657" cy="20313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A18258-3095-43E1-BE13-DB600CA05C77}">
      <dsp:nvSpPr>
        <dsp:cNvPr id="0" name=""/>
        <dsp:cNvSpPr/>
      </dsp:nvSpPr>
      <dsp:spPr>
        <a:xfrm>
          <a:off x="5044" y="573531"/>
          <a:ext cx="10321267" cy="8775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nb-NO" sz="2800" kern="1200" dirty="0"/>
            <a:t>De følgende 3 konstruksjonsmetodene er gjennomførbare og anbefalte for praktisk bruk: </a:t>
          </a:r>
          <a:endParaRPr lang="en-US" sz="2800" kern="1200" dirty="0"/>
        </a:p>
      </dsp:txBody>
      <dsp:txXfrm>
        <a:off x="443794" y="573531"/>
        <a:ext cx="9443767" cy="877500"/>
      </dsp:txXfrm>
    </dsp:sp>
    <dsp:sp modelId="{DAE7772D-064C-464E-AD88-EFBB6804881F}">
      <dsp:nvSpPr>
        <dsp:cNvPr id="0" name=""/>
        <dsp:cNvSpPr/>
      </dsp:nvSpPr>
      <dsp:spPr>
        <a:xfrm>
          <a:off x="5044" y="1611897"/>
          <a:ext cx="8257014" cy="211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endParaRPr lang="en-US" sz="2400" kern="1200" dirty="0"/>
        </a:p>
        <a:p>
          <a:pPr marL="228600" lvl="1" indent="-228600" algn="l" defTabSz="1066800">
            <a:lnSpc>
              <a:spcPct val="90000"/>
            </a:lnSpc>
            <a:spcBef>
              <a:spcPct val="0"/>
            </a:spcBef>
            <a:spcAft>
              <a:spcPct val="15000"/>
            </a:spcAft>
            <a:buChar char="•"/>
          </a:pPr>
          <a:r>
            <a:rPr lang="nb-NO" sz="2400" b="1" kern="1200" dirty="0"/>
            <a:t>«Sandwich»-oppbygging metoden </a:t>
          </a:r>
          <a:r>
            <a:rPr lang="nb-NO" sz="2400" kern="1200" dirty="0"/>
            <a:t>(fig.4)Den klassiske, eller konvensjonelle «sandwich» metoden kan bli anvendt hvis for eksempel en permanent foring bestående av betong eller sprøytebetong skal plasseres av fjellstatiske årsaker, eller for å opprettholde vanntrykk i tunnelen. </a:t>
          </a:r>
          <a:endParaRPr lang="en-US" sz="2400" kern="1200" dirty="0"/>
        </a:p>
        <a:p>
          <a:pPr marL="457200" lvl="2" indent="-228600" algn="l" defTabSz="889000">
            <a:lnSpc>
              <a:spcPct val="90000"/>
            </a:lnSpc>
            <a:spcBef>
              <a:spcPct val="0"/>
            </a:spcBef>
            <a:spcAft>
              <a:spcPct val="15000"/>
            </a:spcAft>
            <a:buChar char="•"/>
          </a:pPr>
          <a:endParaRPr lang="en-US" sz="2000" kern="1200" dirty="0"/>
        </a:p>
        <a:p>
          <a:pPr marL="457200" lvl="2" indent="-228600" algn="l" defTabSz="889000">
            <a:lnSpc>
              <a:spcPct val="90000"/>
            </a:lnSpc>
            <a:spcBef>
              <a:spcPct val="0"/>
            </a:spcBef>
            <a:spcAft>
              <a:spcPct val="15000"/>
            </a:spcAft>
            <a:buChar char="•"/>
          </a:pPr>
          <a:endParaRPr lang="en-US" sz="2000" kern="1200" dirty="0"/>
        </a:p>
      </dsp:txBody>
      <dsp:txXfrm>
        <a:off x="5044" y="1611897"/>
        <a:ext cx="8257014" cy="21136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28F7A-EE3A-4534-8179-34E64601EABD}">
      <dsp:nvSpPr>
        <dsp:cNvPr id="0" name=""/>
        <dsp:cNvSpPr/>
      </dsp:nvSpPr>
      <dsp:spPr>
        <a:xfrm>
          <a:off x="2360642" y="223787"/>
          <a:ext cx="1944000" cy="19114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78A2CC-8792-4504-9A36-17A5646D3145}">
      <dsp:nvSpPr>
        <dsp:cNvPr id="0" name=""/>
        <dsp:cNvSpPr/>
      </dsp:nvSpPr>
      <dsp:spPr>
        <a:xfrm>
          <a:off x="825184" y="2515725"/>
          <a:ext cx="5014915" cy="3572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nb-NO" sz="2000" kern="1200" dirty="0"/>
            <a:t>I de tilfellene hvor «sandwich» metoden </a:t>
          </a:r>
        </a:p>
        <a:p>
          <a:pPr marL="0" lvl="0" indent="0" algn="ctr" defTabSz="889000">
            <a:lnSpc>
              <a:spcPct val="90000"/>
            </a:lnSpc>
            <a:spcBef>
              <a:spcPct val="0"/>
            </a:spcBef>
            <a:spcAft>
              <a:spcPct val="35000"/>
            </a:spcAft>
            <a:buNone/>
          </a:pPr>
          <a:r>
            <a:rPr lang="nb-NO" sz="2000" kern="1200" dirty="0"/>
            <a:t>er brukt, (fig.4 og 5), er 3 ankerfester </a:t>
          </a:r>
        </a:p>
        <a:p>
          <a:pPr marL="0" lvl="0" indent="0" algn="ctr" defTabSz="889000">
            <a:lnSpc>
              <a:spcPct val="90000"/>
            </a:lnSpc>
            <a:spcBef>
              <a:spcPct val="0"/>
            </a:spcBef>
            <a:spcAft>
              <a:spcPct val="35000"/>
            </a:spcAft>
            <a:buNone/>
          </a:pPr>
          <a:r>
            <a:rPr lang="nb-NO" sz="2000" kern="1200" dirty="0"/>
            <a:t>pr m2 påkrevd i gjennomsnitt. </a:t>
          </a:r>
        </a:p>
        <a:p>
          <a:pPr marL="0" lvl="0" indent="0" algn="ctr" defTabSz="889000">
            <a:lnSpc>
              <a:spcPct val="90000"/>
            </a:lnSpc>
            <a:spcBef>
              <a:spcPct val="0"/>
            </a:spcBef>
            <a:spcAft>
              <a:spcPct val="35000"/>
            </a:spcAft>
            <a:buNone/>
          </a:pPr>
          <a:r>
            <a:rPr lang="nb-NO" sz="2000" kern="1200" dirty="0"/>
            <a:t>I de tilfellene hvor det er brukt</a:t>
          </a:r>
        </a:p>
        <a:p>
          <a:pPr marL="0" lvl="0" indent="0" algn="ctr" defTabSz="889000">
            <a:lnSpc>
              <a:spcPct val="90000"/>
            </a:lnSpc>
            <a:spcBef>
              <a:spcPct val="0"/>
            </a:spcBef>
            <a:spcAft>
              <a:spcPct val="35000"/>
            </a:spcAft>
            <a:buNone/>
          </a:pPr>
          <a:r>
            <a:rPr lang="nb-NO" sz="2000" kern="1200" dirty="0"/>
            <a:t> «Synlig konstruksjons metode» </a:t>
          </a:r>
        </a:p>
        <a:p>
          <a:pPr marL="0" lvl="0" indent="0" algn="ctr" defTabSz="889000">
            <a:lnSpc>
              <a:spcPct val="90000"/>
            </a:lnSpc>
            <a:spcBef>
              <a:spcPct val="0"/>
            </a:spcBef>
            <a:spcAft>
              <a:spcPct val="35000"/>
            </a:spcAft>
            <a:buNone/>
          </a:pPr>
          <a:r>
            <a:rPr lang="nb-NO" sz="2000" kern="1200" dirty="0"/>
            <a:t>(Fair-face Method, fig.6)  er det nødvendig</a:t>
          </a:r>
        </a:p>
        <a:p>
          <a:pPr marL="0" lvl="0" indent="0" algn="ctr" defTabSz="889000">
            <a:lnSpc>
              <a:spcPct val="90000"/>
            </a:lnSpc>
            <a:spcBef>
              <a:spcPct val="0"/>
            </a:spcBef>
            <a:spcAft>
              <a:spcPct val="35000"/>
            </a:spcAft>
            <a:buNone/>
          </a:pPr>
          <a:r>
            <a:rPr lang="nb-NO" sz="2000" kern="1200" dirty="0"/>
            <a:t> med 5 til 6 ankerfester pr m2. </a:t>
          </a:r>
          <a:endParaRPr lang="en-US" sz="2000" kern="1200" dirty="0"/>
        </a:p>
      </dsp:txBody>
      <dsp:txXfrm>
        <a:off x="825184" y="2515725"/>
        <a:ext cx="5014915" cy="3572077"/>
      </dsp:txXfrm>
    </dsp:sp>
    <dsp:sp modelId="{99B2E175-2E5B-40A7-92CA-FFDCE9512C1F}">
      <dsp:nvSpPr>
        <dsp:cNvPr id="0" name=""/>
        <dsp:cNvSpPr/>
      </dsp:nvSpPr>
      <dsp:spPr>
        <a:xfrm>
          <a:off x="7957418" y="192058"/>
          <a:ext cx="1944000" cy="19141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23464F-9CE1-45A4-A4F4-9661636CAB0B}">
      <dsp:nvSpPr>
        <dsp:cNvPr id="0" name=""/>
        <dsp:cNvSpPr/>
      </dsp:nvSpPr>
      <dsp:spPr>
        <a:xfrm>
          <a:off x="6596100" y="2408161"/>
          <a:ext cx="4666636" cy="37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50000"/>
            </a:lnSpc>
            <a:spcBef>
              <a:spcPct val="0"/>
            </a:spcBef>
            <a:spcAft>
              <a:spcPct val="35000"/>
            </a:spcAft>
            <a:buNone/>
          </a:pPr>
          <a:r>
            <a:rPr lang="nb-NO" sz="2000" kern="1200" dirty="0"/>
            <a:t>Flere ankerfester er nødvendig ved synlig konstruksjon (fair-face) fordi her har ikke  vanntettingen en tilleggsstøtte fra senere innebygd betong. </a:t>
          </a:r>
          <a:endParaRPr lang="en-US" sz="2000" kern="1200" dirty="0"/>
        </a:p>
      </dsp:txBody>
      <dsp:txXfrm>
        <a:off x="6596100" y="2408161"/>
        <a:ext cx="4666636" cy="37113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31890-D0D1-42D5-8EFB-AB7E98F94C3F}">
      <dsp:nvSpPr>
        <dsp:cNvPr id="0" name=""/>
        <dsp:cNvSpPr/>
      </dsp:nvSpPr>
      <dsp:spPr>
        <a:xfrm>
          <a:off x="0" y="0"/>
          <a:ext cx="7487478"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DA9F746-B782-43A5-A923-704C9A9D6213}">
      <dsp:nvSpPr>
        <dsp:cNvPr id="0" name=""/>
        <dsp:cNvSpPr/>
      </dsp:nvSpPr>
      <dsp:spPr>
        <a:xfrm>
          <a:off x="0" y="0"/>
          <a:ext cx="2237967" cy="560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b="1" kern="1200" dirty="0"/>
            <a:t>«Synlig konstruksjon metode»</a:t>
          </a:r>
        </a:p>
        <a:p>
          <a:pPr marL="0" lvl="0" indent="0" algn="l" defTabSz="1066800">
            <a:lnSpc>
              <a:spcPct val="90000"/>
            </a:lnSpc>
            <a:spcBef>
              <a:spcPct val="0"/>
            </a:spcBef>
            <a:spcAft>
              <a:spcPct val="35000"/>
            </a:spcAft>
            <a:buNone/>
          </a:pPr>
          <a:r>
            <a:rPr lang="nb-NO" sz="2400" kern="1200" dirty="0"/>
            <a:t>(Fair-face </a:t>
          </a:r>
          <a:r>
            <a:rPr lang="nb-NO" sz="2400" kern="1200" dirty="0" err="1"/>
            <a:t>construction</a:t>
          </a:r>
          <a:r>
            <a:rPr lang="nb-NO" sz="2400" kern="1200" dirty="0"/>
            <a:t> </a:t>
          </a:r>
          <a:r>
            <a:rPr lang="nb-NO" sz="2400" kern="1200" dirty="0" err="1"/>
            <a:t>method</a:t>
          </a:r>
          <a:r>
            <a:rPr lang="nb-NO" sz="2400" kern="1200" dirty="0"/>
            <a:t>). </a:t>
          </a:r>
        </a:p>
        <a:p>
          <a:pPr marL="0" lvl="0" indent="0" algn="l" defTabSz="1066800">
            <a:lnSpc>
              <a:spcPct val="90000"/>
            </a:lnSpc>
            <a:spcBef>
              <a:spcPct val="0"/>
            </a:spcBef>
            <a:spcAft>
              <a:spcPct val="35000"/>
            </a:spcAft>
            <a:buNone/>
          </a:pPr>
          <a:endParaRPr lang="nb-NO" sz="2400" kern="1200" dirty="0"/>
        </a:p>
        <a:p>
          <a:pPr marL="0" lvl="0" indent="0" algn="l" defTabSz="1066800">
            <a:lnSpc>
              <a:spcPct val="90000"/>
            </a:lnSpc>
            <a:spcBef>
              <a:spcPct val="0"/>
            </a:spcBef>
            <a:spcAft>
              <a:spcPct val="35000"/>
            </a:spcAft>
            <a:buNone/>
          </a:pPr>
          <a:endParaRPr lang="nb-NO" sz="2400" kern="1200" dirty="0"/>
        </a:p>
        <a:p>
          <a:pPr marL="0" lvl="0" indent="0" algn="l" defTabSz="1066800">
            <a:lnSpc>
              <a:spcPct val="90000"/>
            </a:lnSpc>
            <a:spcBef>
              <a:spcPct val="0"/>
            </a:spcBef>
            <a:spcAft>
              <a:spcPct val="35000"/>
            </a:spcAft>
            <a:buNone/>
          </a:pPr>
          <a:endParaRPr lang="nb-NO" sz="2400" kern="1200" dirty="0"/>
        </a:p>
        <a:p>
          <a:pPr marL="0" lvl="0" indent="0" algn="l" defTabSz="1066800">
            <a:lnSpc>
              <a:spcPct val="90000"/>
            </a:lnSpc>
            <a:spcBef>
              <a:spcPct val="0"/>
            </a:spcBef>
            <a:spcAft>
              <a:spcPct val="35000"/>
            </a:spcAft>
            <a:buNone/>
          </a:pPr>
          <a:endParaRPr lang="nb-NO" sz="2400" kern="1200" dirty="0"/>
        </a:p>
        <a:p>
          <a:pPr marL="0" lvl="0" indent="0" algn="l" defTabSz="1066800">
            <a:lnSpc>
              <a:spcPct val="90000"/>
            </a:lnSpc>
            <a:spcBef>
              <a:spcPct val="0"/>
            </a:spcBef>
            <a:spcAft>
              <a:spcPct val="35000"/>
            </a:spcAft>
            <a:buNone/>
          </a:pPr>
          <a:r>
            <a:rPr lang="nb-NO" sz="1400" kern="1200" dirty="0"/>
            <a:t>Fig 6. Fair-face-</a:t>
          </a:r>
          <a:r>
            <a:rPr lang="nb-NO" sz="1400" kern="1200" dirty="0" err="1"/>
            <a:t>method</a:t>
          </a:r>
          <a:endParaRPr lang="nb-NO" sz="1400" kern="1200" dirty="0"/>
        </a:p>
        <a:p>
          <a:pPr marL="0" lvl="0" indent="0" algn="l" defTabSz="1066800">
            <a:lnSpc>
              <a:spcPct val="90000"/>
            </a:lnSpc>
            <a:spcBef>
              <a:spcPct val="0"/>
            </a:spcBef>
            <a:spcAft>
              <a:spcPct val="35000"/>
            </a:spcAft>
            <a:buNone/>
          </a:pPr>
          <a:endParaRPr lang="en-US" sz="2400" kern="1200" dirty="0"/>
        </a:p>
      </dsp:txBody>
      <dsp:txXfrm>
        <a:off x="0" y="0"/>
        <a:ext cx="2237967" cy="5607120"/>
      </dsp:txXfrm>
    </dsp:sp>
    <dsp:sp modelId="{090AF3E4-42A8-4946-B644-324DB3F7D3DF}">
      <dsp:nvSpPr>
        <dsp:cNvPr id="0" name=""/>
        <dsp:cNvSpPr/>
      </dsp:nvSpPr>
      <dsp:spPr>
        <a:xfrm>
          <a:off x="2336241" y="107323"/>
          <a:ext cx="5142961" cy="2443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b-NO" sz="2000" kern="1200" dirty="0"/>
            <a:t>Når man bruker den «synlige konstruksjonen» (Fig. 6).  vil membranene festes som det siste steget i prosessen av tunnelbygging. Her vil utstikkende elementer bli ignorert for å fremskynde og forenkle tetningsarbeidet, for deretter å bli forseglet i detalj. </a:t>
          </a:r>
          <a:endParaRPr lang="en-US" sz="2000" kern="1200" dirty="0"/>
        </a:p>
      </dsp:txBody>
      <dsp:txXfrm>
        <a:off x="2336241" y="107323"/>
        <a:ext cx="5142961" cy="2443225"/>
      </dsp:txXfrm>
    </dsp:sp>
    <dsp:sp modelId="{8D236A37-143E-4A06-AB10-03571BD9EEE9}">
      <dsp:nvSpPr>
        <dsp:cNvPr id="0" name=""/>
        <dsp:cNvSpPr/>
      </dsp:nvSpPr>
      <dsp:spPr>
        <a:xfrm>
          <a:off x="2237967" y="2550549"/>
          <a:ext cx="5241234"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C65AAD16-536F-4825-8ADD-E7663F07F756}">
      <dsp:nvSpPr>
        <dsp:cNvPr id="0" name=""/>
        <dsp:cNvSpPr/>
      </dsp:nvSpPr>
      <dsp:spPr>
        <a:xfrm>
          <a:off x="2336241" y="2657873"/>
          <a:ext cx="5142961" cy="2835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endParaRPr lang="en-US" sz="2000" kern="1200" dirty="0"/>
        </a:p>
      </dsp:txBody>
      <dsp:txXfrm>
        <a:off x="2336241" y="2657873"/>
        <a:ext cx="5142961" cy="2835537"/>
      </dsp:txXfrm>
    </dsp:sp>
    <dsp:sp modelId="{393CAED0-F512-43DB-AB62-A93C661C09FF}">
      <dsp:nvSpPr>
        <dsp:cNvPr id="0" name=""/>
        <dsp:cNvSpPr/>
      </dsp:nvSpPr>
      <dsp:spPr>
        <a:xfrm>
          <a:off x="2237967" y="5493410"/>
          <a:ext cx="5241234"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F0706-6046-4280-9692-CB358EEC1B34}">
      <dsp:nvSpPr>
        <dsp:cNvPr id="0" name=""/>
        <dsp:cNvSpPr/>
      </dsp:nvSpPr>
      <dsp:spPr>
        <a:xfrm>
          <a:off x="960078" y="286556"/>
          <a:ext cx="1518750" cy="1518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17A036-95F9-4E6D-9625-E4F64B4B8161}">
      <dsp:nvSpPr>
        <dsp:cNvPr id="0" name=""/>
        <dsp:cNvSpPr/>
      </dsp:nvSpPr>
      <dsp:spPr>
        <a:xfrm>
          <a:off x="31952" y="2200701"/>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222500">
            <a:lnSpc>
              <a:spcPct val="90000"/>
            </a:lnSpc>
            <a:spcBef>
              <a:spcPct val="0"/>
            </a:spcBef>
            <a:spcAft>
              <a:spcPct val="35000"/>
            </a:spcAft>
            <a:buNone/>
          </a:pPr>
          <a:endParaRPr lang="en-US" sz="5000" kern="1200" dirty="0"/>
        </a:p>
      </dsp:txBody>
      <dsp:txXfrm>
        <a:off x="31952" y="2200701"/>
        <a:ext cx="3375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235A40-61A4-43DD-A5AA-6E4FA5EDE423}">
      <dsp:nvSpPr>
        <dsp:cNvPr id="0" name=""/>
        <dsp:cNvSpPr/>
      </dsp:nvSpPr>
      <dsp:spPr>
        <a:xfrm>
          <a:off x="0" y="0"/>
          <a:ext cx="8288199" cy="7318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b-NO" sz="2400" kern="1200" dirty="0"/>
            <a:t>«Synlig konstruksjon metode» (Fair-face </a:t>
          </a:r>
          <a:r>
            <a:rPr lang="nb-NO" sz="2400" kern="1200" dirty="0" err="1"/>
            <a:t>construction</a:t>
          </a:r>
          <a:r>
            <a:rPr lang="nb-NO" sz="2400" kern="1200" dirty="0"/>
            <a:t> </a:t>
          </a:r>
          <a:r>
            <a:rPr lang="nb-NO" sz="2400" kern="1200" dirty="0" err="1"/>
            <a:t>method</a:t>
          </a:r>
          <a:r>
            <a:rPr lang="nb-NO" sz="2400" kern="1200" dirty="0"/>
            <a:t>)</a:t>
          </a:r>
          <a:endParaRPr lang="en-US" sz="2400" kern="1200" dirty="0"/>
        </a:p>
      </dsp:txBody>
      <dsp:txXfrm>
        <a:off x="35724" y="35724"/>
        <a:ext cx="8216751" cy="660363"/>
      </dsp:txXfrm>
    </dsp:sp>
    <dsp:sp modelId="{34ECFD6C-9993-432B-AECC-6B2B36368D08}">
      <dsp:nvSpPr>
        <dsp:cNvPr id="0" name=""/>
        <dsp:cNvSpPr/>
      </dsp:nvSpPr>
      <dsp:spPr>
        <a:xfrm>
          <a:off x="0" y="733491"/>
          <a:ext cx="8288199" cy="4529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50"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r>
            <a:rPr lang="nb-NO" sz="2000" kern="1200" dirty="0"/>
            <a:t>Når man har benyttet denne metoden hvor membranene ligger synlig, vil det lett tilgjengelige produktet kunne bli spylt med vann og såpe, for å bli vasket. Som et resultat vil all skitt forsvinne. Dette er en stor fordel, til forskjell på </a:t>
          </a:r>
          <a:r>
            <a:rPr lang="nb-NO" sz="2000" kern="1200" dirty="0" err="1"/>
            <a:t>betongforinger</a:t>
          </a:r>
          <a:r>
            <a:rPr lang="nb-NO" sz="2000" kern="1200" dirty="0"/>
            <a:t> som må til ved bruk av «Sandwich». </a:t>
          </a:r>
          <a:endParaRPr lang="en-US" sz="2000" kern="1200" dirty="0"/>
        </a:p>
      </dsp:txBody>
      <dsp:txXfrm>
        <a:off x="0" y="733491"/>
        <a:ext cx="8288199" cy="45292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CC952-5586-471F-97E7-46DAE96FB3D6}">
      <dsp:nvSpPr>
        <dsp:cNvPr id="0" name=""/>
        <dsp:cNvSpPr/>
      </dsp:nvSpPr>
      <dsp:spPr>
        <a:xfrm>
          <a:off x="2304619" y="4505893"/>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C952C6-7A5B-4D31-AB28-B82B1589A219}">
      <dsp:nvSpPr>
        <dsp:cNvPr id="0" name=""/>
        <dsp:cNvSpPr/>
      </dsp:nvSpPr>
      <dsp:spPr>
        <a:xfrm>
          <a:off x="346577" y="726669"/>
          <a:ext cx="6256699" cy="5390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endParaRPr lang="nb-NO" sz="1600" kern="1200" dirty="0"/>
        </a:p>
        <a:p>
          <a:pPr marL="0" lvl="0" indent="0" algn="ctr" defTabSz="711200">
            <a:lnSpc>
              <a:spcPct val="100000"/>
            </a:lnSpc>
            <a:spcBef>
              <a:spcPct val="0"/>
            </a:spcBef>
            <a:spcAft>
              <a:spcPct val="35000"/>
            </a:spcAft>
            <a:buNone/>
          </a:pPr>
          <a:r>
            <a:rPr lang="nb-NO" sz="1600" kern="1200" dirty="0"/>
            <a:t>Dessuten, membranens lysskinn og reflekterende</a:t>
          </a:r>
        </a:p>
        <a:p>
          <a:pPr marL="0" lvl="0" indent="0" algn="ctr" defTabSz="711200">
            <a:lnSpc>
              <a:spcPct val="100000"/>
            </a:lnSpc>
            <a:spcBef>
              <a:spcPct val="0"/>
            </a:spcBef>
            <a:spcAft>
              <a:spcPct val="35000"/>
            </a:spcAft>
            <a:buNone/>
          </a:pPr>
          <a:r>
            <a:rPr lang="nb-NO" sz="1600" kern="1200" dirty="0"/>
            <a:t> kapasitet er i topp klasse (</a:t>
          </a:r>
          <a:r>
            <a:rPr lang="nb-NO" sz="1600" kern="1200" dirty="0" err="1"/>
            <a:t>aluminiumsbelegg</a:t>
          </a:r>
          <a:endParaRPr lang="nb-NO" sz="1600" kern="1200" dirty="0"/>
        </a:p>
        <a:p>
          <a:pPr marL="0" lvl="0" indent="0" algn="ctr" defTabSz="711200">
            <a:lnSpc>
              <a:spcPct val="100000"/>
            </a:lnSpc>
            <a:spcBef>
              <a:spcPct val="0"/>
            </a:spcBef>
            <a:spcAft>
              <a:spcPct val="35000"/>
            </a:spcAft>
            <a:buNone/>
          </a:pPr>
          <a:r>
            <a:rPr lang="nb-NO" sz="1600" kern="1200" dirty="0"/>
            <a:t> på innsiden av tunnelen), hvilket er</a:t>
          </a:r>
        </a:p>
        <a:p>
          <a:pPr marL="0" lvl="0" indent="0" algn="ctr" defTabSz="711200">
            <a:lnSpc>
              <a:spcPct val="100000"/>
            </a:lnSpc>
            <a:spcBef>
              <a:spcPct val="0"/>
            </a:spcBef>
            <a:spcAft>
              <a:spcPct val="35000"/>
            </a:spcAft>
            <a:buNone/>
          </a:pPr>
          <a:r>
            <a:rPr lang="nb-NO" sz="1600" kern="1200" dirty="0"/>
            <a:t> ekstremt fordelaktig for å reise gjennom tunneler</a:t>
          </a:r>
        </a:p>
        <a:p>
          <a:pPr marL="0" lvl="0" indent="0" algn="ctr" defTabSz="711200">
            <a:lnSpc>
              <a:spcPct val="100000"/>
            </a:lnSpc>
            <a:spcBef>
              <a:spcPct val="0"/>
            </a:spcBef>
            <a:spcAft>
              <a:spcPct val="35000"/>
            </a:spcAft>
            <a:buNone/>
          </a:pPr>
          <a:r>
            <a:rPr lang="nb-NO" sz="1600" kern="1200" dirty="0"/>
            <a:t>. Det samme gjelder for energiforbruk ved tanke</a:t>
          </a:r>
        </a:p>
        <a:p>
          <a:pPr marL="0" lvl="0" indent="0" algn="ctr" defTabSz="711200">
            <a:lnSpc>
              <a:spcPct val="100000"/>
            </a:lnSpc>
            <a:spcBef>
              <a:spcPct val="0"/>
            </a:spcBef>
            <a:spcAft>
              <a:spcPct val="35000"/>
            </a:spcAft>
            <a:buNone/>
          </a:pPr>
          <a:r>
            <a:rPr lang="nb-NO" sz="1600" kern="1200" dirty="0"/>
            <a:t> på tunnellys. Denne egenskapen beholdes,</a:t>
          </a:r>
        </a:p>
        <a:p>
          <a:pPr marL="0" lvl="0" indent="0" algn="ctr" defTabSz="711200">
            <a:lnSpc>
              <a:spcPct val="100000"/>
            </a:lnSpc>
            <a:spcBef>
              <a:spcPct val="0"/>
            </a:spcBef>
            <a:spcAft>
              <a:spcPct val="35000"/>
            </a:spcAft>
            <a:buNone/>
          </a:pPr>
          <a:r>
            <a:rPr lang="nb-NO" sz="1600" kern="1200" dirty="0"/>
            <a:t> dersom man gjennomfører rengjøring </a:t>
          </a:r>
        </a:p>
        <a:p>
          <a:pPr marL="0" lvl="0" indent="0" algn="ctr" defTabSz="711200">
            <a:lnSpc>
              <a:spcPct val="100000"/>
            </a:lnSpc>
            <a:spcBef>
              <a:spcPct val="0"/>
            </a:spcBef>
            <a:spcAft>
              <a:spcPct val="35000"/>
            </a:spcAft>
            <a:buNone/>
          </a:pPr>
          <a:r>
            <a:rPr lang="nb-NO" sz="1600" kern="1200" dirty="0"/>
            <a:t>ved jevne mellomrom. </a:t>
          </a:r>
          <a:endParaRPr lang="en-US" sz="1600" kern="1200" dirty="0"/>
        </a:p>
      </dsp:txBody>
      <dsp:txXfrm>
        <a:off x="346577" y="726669"/>
        <a:ext cx="6256699" cy="5390323"/>
      </dsp:txXfrm>
    </dsp:sp>
    <dsp:sp modelId="{3057901B-11AD-496E-8703-34F4F0BD15B7}">
      <dsp:nvSpPr>
        <dsp:cNvPr id="0" name=""/>
        <dsp:cNvSpPr/>
      </dsp:nvSpPr>
      <dsp:spPr>
        <a:xfrm>
          <a:off x="8597282" y="4398292"/>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BF4466-2017-404F-84E7-52CCA858E8EF}">
      <dsp:nvSpPr>
        <dsp:cNvPr id="0" name=""/>
        <dsp:cNvSpPr/>
      </dsp:nvSpPr>
      <dsp:spPr>
        <a:xfrm>
          <a:off x="7359276" y="973595"/>
          <a:ext cx="4486147" cy="5061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50000"/>
            </a:lnSpc>
            <a:spcBef>
              <a:spcPct val="0"/>
            </a:spcBef>
            <a:spcAft>
              <a:spcPct val="35000"/>
            </a:spcAft>
            <a:buNone/>
          </a:pPr>
          <a:r>
            <a:rPr lang="nb-NO" sz="1500" kern="1200" dirty="0"/>
            <a:t>Til sammenligning med andre membranmaterialer, </a:t>
          </a:r>
        </a:p>
        <a:p>
          <a:pPr marL="0" lvl="0" indent="0" algn="ctr" defTabSz="666750">
            <a:lnSpc>
              <a:spcPct val="150000"/>
            </a:lnSpc>
            <a:spcBef>
              <a:spcPct val="0"/>
            </a:spcBef>
            <a:spcAft>
              <a:spcPct val="35000"/>
            </a:spcAft>
            <a:buNone/>
          </a:pPr>
          <a:r>
            <a:rPr lang="nb-NO" sz="1500" kern="1200" dirty="0"/>
            <a:t>vil disse innfri alle M1 krav (Ikke-brennbart),</a:t>
          </a:r>
        </a:p>
        <a:p>
          <a:pPr marL="0" lvl="0" indent="0" algn="ctr" defTabSz="666750">
            <a:lnSpc>
              <a:spcPct val="150000"/>
            </a:lnSpc>
            <a:spcBef>
              <a:spcPct val="0"/>
            </a:spcBef>
            <a:spcAft>
              <a:spcPct val="35000"/>
            </a:spcAft>
            <a:buNone/>
          </a:pPr>
          <a:r>
            <a:rPr lang="nb-NO" sz="1500" kern="1200" dirty="0"/>
            <a:t> og overholde den franske standarden</a:t>
          </a:r>
        </a:p>
        <a:p>
          <a:pPr marL="0" lvl="0" indent="0" algn="ctr" defTabSz="666750">
            <a:lnSpc>
              <a:spcPct val="150000"/>
            </a:lnSpc>
            <a:spcBef>
              <a:spcPct val="0"/>
            </a:spcBef>
            <a:spcAft>
              <a:spcPct val="35000"/>
            </a:spcAft>
            <a:buNone/>
          </a:pPr>
          <a:r>
            <a:rPr lang="nb-NO" sz="1500" kern="1200" dirty="0"/>
            <a:t> NF P 92-501. Dette er en viktig forutsetning</a:t>
          </a:r>
        </a:p>
        <a:p>
          <a:pPr marL="0" lvl="0" indent="0" algn="ctr" defTabSz="666750">
            <a:lnSpc>
              <a:spcPct val="150000"/>
            </a:lnSpc>
            <a:spcBef>
              <a:spcPct val="0"/>
            </a:spcBef>
            <a:spcAft>
              <a:spcPct val="35000"/>
            </a:spcAft>
            <a:buNone/>
          </a:pPr>
          <a:r>
            <a:rPr lang="nb-NO" sz="1500" kern="1200" dirty="0"/>
            <a:t> for bruk av «Synlig konstruksjons» metode</a:t>
          </a:r>
        </a:p>
        <a:p>
          <a:pPr marL="0" lvl="0" indent="0" algn="ctr" defTabSz="666750">
            <a:lnSpc>
              <a:spcPct val="150000"/>
            </a:lnSpc>
            <a:spcBef>
              <a:spcPct val="0"/>
            </a:spcBef>
            <a:spcAft>
              <a:spcPct val="35000"/>
            </a:spcAft>
            <a:buNone/>
          </a:pPr>
          <a:r>
            <a:rPr lang="nb-NO" sz="1500" kern="1200" dirty="0"/>
            <a:t> (Fair-Face </a:t>
          </a:r>
          <a:r>
            <a:rPr lang="nb-NO" sz="1500" kern="1200" dirty="0" err="1"/>
            <a:t>method</a:t>
          </a:r>
          <a:r>
            <a:rPr lang="nb-NO" sz="1500" kern="1200" dirty="0"/>
            <a:t>).</a:t>
          </a:r>
          <a:endParaRPr lang="en-US" sz="1500" kern="1200" dirty="0"/>
        </a:p>
      </dsp:txBody>
      <dsp:txXfrm>
        <a:off x="7359276" y="973595"/>
        <a:ext cx="4486147" cy="506108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F07CD3FD-BE54-4400-942B-C6C15AA73DFD}"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803214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07CD3FD-BE54-4400-942B-C6C15AA73DFD}"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356247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F07CD3FD-BE54-4400-942B-C6C15AA73DFD}"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842533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F07CD3FD-BE54-4400-942B-C6C15AA73DFD}"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0480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F07CD3FD-BE54-4400-942B-C6C15AA73DFD}" type="datetimeFigureOut">
              <a:rPr lang="en-US" smtClean="0"/>
              <a:t>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618544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F07CD3FD-BE54-4400-942B-C6C15AA73DFD}" type="datetimeFigureOut">
              <a:rPr lang="en-US" smtClean="0"/>
              <a:t>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989519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CD3FD-BE54-4400-942B-C6C15AA73DFD}" type="datetimeFigureOut">
              <a:rPr lang="en-US" smtClean="0"/>
              <a:t>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7444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07CD3FD-BE54-4400-942B-C6C15AA73DFD}"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551636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07CD3FD-BE54-4400-942B-C6C15AA73DFD}"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4065747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07CD3FD-BE54-4400-942B-C6C15AA73DFD}"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210312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F07CD3FD-BE54-4400-942B-C6C15AA73DFD}"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46643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7CD3FD-BE54-4400-942B-C6C15AA73DFD}" type="datetimeFigureOut">
              <a:rPr lang="en-US" smtClean="0"/>
              <a:t>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0CD32-A6C8-4BA5-B3DF-D8325E32CAA4}" type="slidenum">
              <a:rPr lang="en-US" smtClean="0"/>
              <a:t>‹#›</a:t>
            </a:fld>
            <a:endParaRPr lang="en-US"/>
          </a:p>
        </p:txBody>
      </p:sp>
    </p:spTree>
    <p:extLst>
      <p:ext uri="{BB962C8B-B14F-4D97-AF65-F5344CB8AC3E}">
        <p14:creationId xmlns:p14="http://schemas.microsoft.com/office/powerpoint/2010/main" val="226823246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emf"/><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6.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mailto:rolf@xiit.no" TargetMode="External"/><Relationship Id="rId1" Type="http://schemas.openxmlformats.org/officeDocument/2006/relationships/slideLayout" Target="../slideLayouts/slideLayout7.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3" descr="Foreta på en tunnel">
            <a:extLst>
              <a:ext uri="{FF2B5EF4-FFF2-40B4-BE49-F238E27FC236}">
                <a16:creationId xmlns:a16="http://schemas.microsoft.com/office/drawing/2014/main" id="{1494B1C0-6056-A163-7617-F7117831B5B7}"/>
              </a:ext>
            </a:extLst>
          </p:cNvPr>
          <p:cNvPicPr>
            <a:picLocks noChangeAspect="1"/>
          </p:cNvPicPr>
          <p:nvPr/>
        </p:nvPicPr>
        <p:blipFill rotWithShape="1">
          <a:blip r:embed="rId2">
            <a:alphaModFix amt="50000"/>
          </a:blip>
          <a:srcRect/>
          <a:stretch/>
        </p:blipFill>
        <p:spPr>
          <a:xfrm>
            <a:off x="1" y="152"/>
            <a:ext cx="12192000" cy="6857848"/>
          </a:xfrm>
          <a:prstGeom prst="rect">
            <a:avLst/>
          </a:prstGeom>
        </p:spPr>
      </p:pic>
      <p:sp>
        <p:nvSpPr>
          <p:cNvPr id="2" name="Tittel 1">
            <a:extLst>
              <a:ext uri="{FF2B5EF4-FFF2-40B4-BE49-F238E27FC236}">
                <a16:creationId xmlns:a16="http://schemas.microsoft.com/office/drawing/2014/main" id="{E56A953E-8043-5667-1885-CA41CBA3FD68}"/>
              </a:ext>
            </a:extLst>
          </p:cNvPr>
          <p:cNvSpPr>
            <a:spLocks noGrp="1"/>
          </p:cNvSpPr>
          <p:nvPr>
            <p:ph type="ctrTitle"/>
          </p:nvPr>
        </p:nvSpPr>
        <p:spPr>
          <a:xfrm>
            <a:off x="1524000" y="1122362"/>
            <a:ext cx="9144000" cy="2900518"/>
          </a:xfrm>
        </p:spPr>
        <p:txBody>
          <a:bodyPr>
            <a:normAutofit/>
          </a:bodyPr>
          <a:lstStyle/>
          <a:p>
            <a:r>
              <a:rPr lang="nb-NO" sz="5100" b="1">
                <a:solidFill>
                  <a:srgbClr val="FFFFFF"/>
                </a:solidFill>
                <a:effectLst/>
                <a:latin typeface="Arial" panose="020B0604020202020204" pitchFamily="34" charset="0"/>
                <a:ea typeface="Calibri" panose="020F0502020204030204" pitchFamily="34" charset="0"/>
              </a:rPr>
              <a:t>Nytt heldekkende membransystem for tunneler</a:t>
            </a:r>
            <a:br>
              <a:rPr lang="nb-NO" sz="5100">
                <a:solidFill>
                  <a:srgbClr val="FFFFFF"/>
                </a:solidFill>
                <a:effectLst/>
                <a:latin typeface="Trebuchet MS" panose="020B0603020202020204" pitchFamily="34" charset="0"/>
                <a:ea typeface="Calibri" panose="020F0502020204030204" pitchFamily="34" charset="0"/>
                <a:cs typeface="Times New Roman" panose="02020603050405020304" pitchFamily="18" charset="0"/>
              </a:rPr>
            </a:br>
            <a:br>
              <a:rPr lang="nb-NO" sz="5100">
                <a:solidFill>
                  <a:srgbClr val="FFFFFF"/>
                </a:solidFill>
                <a:effectLst/>
                <a:latin typeface="Trebuchet MS" panose="020B0603020202020204" pitchFamily="34" charset="0"/>
                <a:ea typeface="Calibri" panose="020F0502020204030204" pitchFamily="34" charset="0"/>
                <a:cs typeface="Times New Roman" panose="02020603050405020304" pitchFamily="18" charset="0"/>
              </a:rPr>
            </a:br>
            <a:endParaRPr lang="nb-NO" sz="5100">
              <a:solidFill>
                <a:srgbClr val="FFFFFF"/>
              </a:solidFill>
            </a:endParaRPr>
          </a:p>
        </p:txBody>
      </p:sp>
      <p:sp>
        <p:nvSpPr>
          <p:cNvPr id="3" name="Undertittel 2">
            <a:extLst>
              <a:ext uri="{FF2B5EF4-FFF2-40B4-BE49-F238E27FC236}">
                <a16:creationId xmlns:a16="http://schemas.microsoft.com/office/drawing/2014/main" id="{6C29A17C-19B6-2CCD-AF13-128D10840B11}"/>
              </a:ext>
            </a:extLst>
          </p:cNvPr>
          <p:cNvSpPr>
            <a:spLocks noGrp="1"/>
          </p:cNvSpPr>
          <p:nvPr>
            <p:ph type="subTitle" idx="1"/>
          </p:nvPr>
        </p:nvSpPr>
        <p:spPr>
          <a:xfrm>
            <a:off x="1524000" y="4159404"/>
            <a:ext cx="9144000" cy="1098395"/>
          </a:xfrm>
        </p:spPr>
        <p:txBody>
          <a:bodyPr>
            <a:normAutofit/>
          </a:bodyPr>
          <a:lstStyle/>
          <a:p>
            <a:r>
              <a:rPr lang="nb-NO"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Presentasjon av Carfom/Xiit-Foam, «Vann og frostsikring membransystem i tunneler» av: Prof. Dr.-Ing. A.Haack, D. Kessler, 2007</a:t>
            </a:r>
            <a:endParaRPr lang="nb-NO">
              <a:solidFill>
                <a:srgbClr val="FFFFFF"/>
              </a:solidFill>
            </a:endParaRPr>
          </a:p>
        </p:txBody>
      </p:sp>
    </p:spTree>
    <p:extLst>
      <p:ext uri="{BB962C8B-B14F-4D97-AF65-F5344CB8AC3E}">
        <p14:creationId xmlns:p14="http://schemas.microsoft.com/office/powerpoint/2010/main" val="181076083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4002B3F2-8A15-46CC-98B9-2E405110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lassholder for bilde 25" descr="Et bilde som inneholder Menneskeansikt, person, skjorte, slips&#10;&#10;Automatisk generert beskrivelse">
            <a:extLst>
              <a:ext uri="{FF2B5EF4-FFF2-40B4-BE49-F238E27FC236}">
                <a16:creationId xmlns:a16="http://schemas.microsoft.com/office/drawing/2014/main" id="{D466EA5F-0253-D9E3-F4AE-A5D886345C64}"/>
              </a:ext>
            </a:extLst>
          </p:cNvPr>
          <p:cNvPicPr>
            <a:picLocks noGrp="1" noChangeAspect="1"/>
          </p:cNvPicPr>
          <p:nvPr>
            <p:ph type="pic" idx="4294967295"/>
          </p:nvPr>
        </p:nvPicPr>
        <p:blipFill rotWithShape="1">
          <a:blip r:embed="rId2">
            <a:extLst>
              <a:ext uri="{28A0092B-C50C-407E-A947-70E740481C1C}">
                <a14:useLocalDpi xmlns:a14="http://schemas.microsoft.com/office/drawing/2010/main" val="0"/>
              </a:ext>
            </a:extLst>
          </a:blip>
          <a:srcRect l="9707" r="19746" b="4"/>
          <a:stretch/>
        </p:blipFill>
        <p:spPr>
          <a:xfrm>
            <a:off x="1371601" y="1371599"/>
            <a:ext cx="2057400" cy="4114800"/>
          </a:xfrm>
          <a:prstGeom prst="rect">
            <a:avLst/>
          </a:prstGeom>
          <a:noFill/>
        </p:spPr>
      </p:pic>
      <p:sp>
        <p:nvSpPr>
          <p:cNvPr id="52" name="Rectangle 51">
            <a:extLst>
              <a:ext uri="{FF2B5EF4-FFF2-40B4-BE49-F238E27FC236}">
                <a16:creationId xmlns:a16="http://schemas.microsoft.com/office/drawing/2014/main" id="{6F168544-607B-491A-8601-3087D0FCE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3" y="1"/>
            <a:ext cx="7423298"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5" name="Title 1">
            <a:extLst>
              <a:ext uri="{FF2B5EF4-FFF2-40B4-BE49-F238E27FC236}">
                <a16:creationId xmlns:a16="http://schemas.microsoft.com/office/drawing/2014/main" id="{862C6485-4082-40F0-82E6-955E058A7F91}"/>
              </a:ext>
            </a:extLst>
          </p:cNvPr>
          <p:cNvSpPr>
            <a:spLocks noGrp="1"/>
          </p:cNvSpPr>
          <p:nvPr>
            <p:ph type="title"/>
          </p:nvPr>
        </p:nvSpPr>
        <p:spPr>
          <a:xfrm>
            <a:off x="5653287" y="784747"/>
            <a:ext cx="5667269" cy="1375720"/>
          </a:xfrm>
        </p:spPr>
        <p:txBody>
          <a:bodyPr anchor="b">
            <a:normAutofit/>
          </a:bodyPr>
          <a:lstStyle/>
          <a:p>
            <a:pPr algn="ctr"/>
            <a:r>
              <a:rPr lang="en-US" sz="3200" dirty="0">
                <a:solidFill>
                  <a:schemeClr val="bg1">
                    <a:alpha val="60000"/>
                  </a:schemeClr>
                </a:solidFill>
              </a:rPr>
              <a:t>    Alfred Haack</a:t>
            </a:r>
            <a:br>
              <a:rPr lang="en-US" sz="3200" dirty="0">
                <a:solidFill>
                  <a:schemeClr val="bg1">
                    <a:alpha val="60000"/>
                  </a:schemeClr>
                </a:solidFill>
              </a:rPr>
            </a:br>
            <a:r>
              <a:rPr lang="en-US" sz="3200" dirty="0">
                <a:solidFill>
                  <a:schemeClr val="bg1">
                    <a:alpha val="60000"/>
                  </a:schemeClr>
                </a:solidFill>
              </a:rPr>
              <a:t>                </a:t>
            </a:r>
            <a:r>
              <a:rPr lang="nb-NO" sz="3200" dirty="0" err="1">
                <a:solidFill>
                  <a:schemeClr val="bg1">
                    <a:alpha val="60000"/>
                  </a:schemeClr>
                </a:solidFill>
                <a:effectLst/>
              </a:rPr>
              <a:t>Quelle</a:t>
            </a:r>
            <a:r>
              <a:rPr lang="nb-NO" sz="3200" dirty="0">
                <a:solidFill>
                  <a:schemeClr val="bg1">
                    <a:alpha val="60000"/>
                  </a:schemeClr>
                </a:solidFill>
                <a:effectLst/>
              </a:rPr>
              <a:t>/Credit: STUVA </a:t>
            </a:r>
            <a:endParaRPr lang="en-US" sz="3200" dirty="0">
              <a:solidFill>
                <a:schemeClr val="bg1">
                  <a:alpha val="60000"/>
                </a:schemeClr>
              </a:solidFill>
            </a:endParaRPr>
          </a:p>
        </p:txBody>
      </p:sp>
      <p:sp>
        <p:nvSpPr>
          <p:cNvPr id="43" name="Footer Placeholder 4">
            <a:extLst>
              <a:ext uri="{FF2B5EF4-FFF2-40B4-BE49-F238E27FC236}">
                <a16:creationId xmlns:a16="http://schemas.microsoft.com/office/drawing/2014/main" id="{2E740899-0F0E-42D8-ACE8-A38B9E3294FF}"/>
              </a:ext>
            </a:extLst>
          </p:cNvPr>
          <p:cNvSpPr>
            <a:spLocks noGrp="1"/>
          </p:cNvSpPr>
          <p:nvPr>
            <p:ph type="ftr" sz="quarter" idx="11"/>
          </p:nvPr>
        </p:nvSpPr>
        <p:spPr>
          <a:xfrm rot="16200000">
            <a:off x="-1700784" y="3246120"/>
            <a:ext cx="4114800" cy="365125"/>
          </a:xfrm>
        </p:spPr>
        <p:txBody>
          <a:bodyPr anchor="ctr">
            <a:normAutofit/>
          </a:bodyPr>
          <a:lstStyle/>
          <a:p>
            <a:pPr>
              <a:spcAft>
                <a:spcPts val="600"/>
              </a:spcAft>
            </a:pPr>
            <a:endParaRPr lang="en-US" sz="700" dirty="0">
              <a:solidFill>
                <a:schemeClr val="bg1">
                  <a:alpha val="60000"/>
                </a:schemeClr>
              </a:solidFill>
            </a:endParaRPr>
          </a:p>
        </p:txBody>
      </p:sp>
      <p:sp>
        <p:nvSpPr>
          <p:cNvPr id="36" name="Content Placeholder 2">
            <a:extLst>
              <a:ext uri="{FF2B5EF4-FFF2-40B4-BE49-F238E27FC236}">
                <a16:creationId xmlns:a16="http://schemas.microsoft.com/office/drawing/2014/main" id="{69A830A7-CC1B-4017-88D8-4397E731BC9B}"/>
              </a:ext>
            </a:extLst>
          </p:cNvPr>
          <p:cNvSpPr>
            <a:spLocks noGrp="1"/>
          </p:cNvSpPr>
          <p:nvPr>
            <p:ph idx="1"/>
          </p:nvPr>
        </p:nvSpPr>
        <p:spPr>
          <a:xfrm>
            <a:off x="5653287" y="2447337"/>
            <a:ext cx="5667269" cy="3539220"/>
          </a:xfrm>
        </p:spPr>
        <p:txBody>
          <a:bodyPr anchor="t">
            <a:normAutofit/>
          </a:bodyPr>
          <a:lstStyle/>
          <a:p>
            <a:r>
              <a:rPr lang="nb-NO" sz="2000" dirty="0">
                <a:solidFill>
                  <a:schemeClr val="bg1"/>
                </a:solidFill>
                <a:effectLst/>
              </a:rPr>
              <a:t>Prof. Alfred </a:t>
            </a:r>
            <a:r>
              <a:rPr lang="nb-NO" sz="2000">
                <a:solidFill>
                  <a:schemeClr val="bg1"/>
                </a:solidFill>
                <a:effectLst/>
              </a:rPr>
              <a:t>Haack</a:t>
            </a:r>
            <a:r>
              <a:rPr lang="nb-NO" sz="2000" dirty="0">
                <a:solidFill>
                  <a:schemeClr val="bg1"/>
                </a:solidFill>
                <a:effectLst/>
              </a:rPr>
              <a:t> har fått ekstraordinær æresmedalje for å lede og utvikle aktivitetene til International Tunneling Association ITA-AITES. Her var han mangeårig presidenten, og et medlem av dets Ex-Co.</a:t>
            </a:r>
          </a:p>
          <a:p>
            <a:r>
              <a:rPr lang="nb-NO" sz="2000" dirty="0">
                <a:solidFill>
                  <a:schemeClr val="bg1"/>
                </a:solidFill>
                <a:effectLst/>
              </a:rPr>
              <a:t>Styret i ITA-AITES </a:t>
            </a:r>
            <a:r>
              <a:rPr lang="nb-NO" sz="2000">
                <a:solidFill>
                  <a:schemeClr val="bg1"/>
                </a:solidFill>
                <a:effectLst/>
              </a:rPr>
              <a:t>Czech</a:t>
            </a:r>
            <a:r>
              <a:rPr lang="nb-NO" sz="2000" dirty="0">
                <a:solidFill>
                  <a:schemeClr val="bg1"/>
                </a:solidFill>
                <a:effectLst/>
              </a:rPr>
              <a:t> Tunneling Association tildelte Alfred </a:t>
            </a:r>
            <a:r>
              <a:rPr lang="nb-NO" sz="2000">
                <a:solidFill>
                  <a:schemeClr val="bg1"/>
                </a:solidFill>
                <a:effectLst/>
              </a:rPr>
              <a:t>Haack</a:t>
            </a:r>
            <a:r>
              <a:rPr lang="nb-NO" sz="2000" dirty="0">
                <a:solidFill>
                  <a:schemeClr val="bg1"/>
                </a:solidFill>
                <a:effectLst/>
              </a:rPr>
              <a:t> </a:t>
            </a:r>
            <a:r>
              <a:rPr lang="nb-NO" sz="2000">
                <a:solidFill>
                  <a:schemeClr val="bg1"/>
                </a:solidFill>
                <a:effectLst/>
              </a:rPr>
              <a:t>æremedalje</a:t>
            </a:r>
            <a:r>
              <a:rPr lang="nb-NO" sz="2000" dirty="0">
                <a:solidFill>
                  <a:schemeClr val="bg1"/>
                </a:solidFill>
                <a:effectLst/>
              </a:rPr>
              <a:t> for det enorme arbeidet han har gjort i den underjordiske tunnel </a:t>
            </a:r>
            <a:r>
              <a:rPr lang="nb-NO" sz="2000">
                <a:solidFill>
                  <a:schemeClr val="bg1"/>
                </a:solidFill>
                <a:effectLst/>
              </a:rPr>
              <a:t>byggebransjen</a:t>
            </a:r>
            <a:r>
              <a:rPr lang="nb-NO" sz="2000" dirty="0">
                <a:solidFill>
                  <a:schemeClr val="bg1"/>
                </a:solidFill>
                <a:effectLst/>
              </a:rPr>
              <a:t>, innenfor rammen av undervisningsaktivitetene og aktiviteter som ekspert for en rekke prosjekter over hele verden.</a:t>
            </a:r>
          </a:p>
          <a:p>
            <a:endParaRPr lang="en-US" sz="2000" dirty="0">
              <a:solidFill>
                <a:schemeClr val="bg1"/>
              </a:solidFill>
            </a:endParaRPr>
          </a:p>
        </p:txBody>
      </p:sp>
      <p:sp>
        <p:nvSpPr>
          <p:cNvPr id="41" name="Date Placeholder 3">
            <a:extLst>
              <a:ext uri="{FF2B5EF4-FFF2-40B4-BE49-F238E27FC236}">
                <a16:creationId xmlns:a16="http://schemas.microsoft.com/office/drawing/2014/main" id="{3F3B7F5A-1B06-4815-B7EB-049C6AFC172C}"/>
              </a:ext>
            </a:extLst>
          </p:cNvPr>
          <p:cNvSpPr>
            <a:spLocks noGrp="1"/>
          </p:cNvSpPr>
          <p:nvPr>
            <p:ph type="dt" sz="half" idx="10"/>
          </p:nvPr>
        </p:nvSpPr>
        <p:spPr>
          <a:xfrm rot="5400000">
            <a:off x="9114861" y="3246437"/>
            <a:ext cx="5486398" cy="365125"/>
          </a:xfrm>
        </p:spPr>
        <p:txBody>
          <a:bodyPr>
            <a:normAutofit/>
          </a:bodyPr>
          <a:lstStyle/>
          <a:p>
            <a:pPr algn="ctr">
              <a:spcAft>
                <a:spcPts val="600"/>
              </a:spcAft>
            </a:pPr>
            <a:endParaRPr lang="en-US" sz="700" dirty="0">
              <a:solidFill>
                <a:schemeClr val="bg1">
                  <a:alpha val="60000"/>
                </a:schemeClr>
              </a:solidFill>
            </a:endParaRPr>
          </a:p>
        </p:txBody>
      </p:sp>
    </p:spTree>
    <p:extLst>
      <p:ext uri="{BB962C8B-B14F-4D97-AF65-F5344CB8AC3E}">
        <p14:creationId xmlns:p14="http://schemas.microsoft.com/office/powerpoint/2010/main" val="180077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DF66CB0-1AD6-4D8C-BE70-897ADA64F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4C3B26D-D43F-467B-B943-E20A45E7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6802718" cy="5486401"/>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62C6485-4082-40F0-82E6-955E058A7F91}"/>
              </a:ext>
            </a:extLst>
          </p:cNvPr>
          <p:cNvSpPr>
            <a:spLocks noGrp="1"/>
          </p:cNvSpPr>
          <p:nvPr>
            <p:ph type="title"/>
          </p:nvPr>
        </p:nvSpPr>
        <p:spPr>
          <a:xfrm>
            <a:off x="1265274" y="1063256"/>
            <a:ext cx="5624624" cy="1097210"/>
          </a:xfrm>
        </p:spPr>
        <p:txBody>
          <a:bodyPr vert="horz" lIns="91440" tIns="45720" rIns="91440" bIns="45720" rtlCol="0" anchor="b">
            <a:normAutofit/>
          </a:bodyPr>
          <a:lstStyle/>
          <a:p>
            <a:pPr algn="ctr"/>
            <a:r>
              <a:rPr lang="en-US" sz="3200">
                <a:solidFill>
                  <a:schemeClr val="bg1">
                    <a:alpha val="60000"/>
                  </a:schemeClr>
                </a:solidFill>
              </a:rPr>
              <a:t>Litt mer om han: </a:t>
            </a:r>
          </a:p>
        </p:txBody>
      </p:sp>
      <p:sp>
        <p:nvSpPr>
          <p:cNvPr id="14" name="Footer Placeholder 4">
            <a:extLst>
              <a:ext uri="{FF2B5EF4-FFF2-40B4-BE49-F238E27FC236}">
                <a16:creationId xmlns:a16="http://schemas.microsoft.com/office/drawing/2014/main" id="{2E740899-0F0E-42D8-ACE8-A38B9E3294FF}"/>
              </a:ext>
            </a:extLst>
          </p:cNvPr>
          <p:cNvSpPr>
            <a:spLocks noGrp="1"/>
          </p:cNvSpPr>
          <p:nvPr>
            <p:ph type="ftr" sz="quarter" idx="11"/>
          </p:nvPr>
        </p:nvSpPr>
        <p:spPr>
          <a:xfrm rot="16200000">
            <a:off x="-1700784" y="3246120"/>
            <a:ext cx="4114800" cy="365125"/>
          </a:xfrm>
        </p:spPr>
        <p:txBody>
          <a:bodyPr vert="horz" lIns="91440" tIns="45720" rIns="91440" bIns="45720" rtlCol="0" anchor="ctr">
            <a:normAutofit/>
          </a:bodyPr>
          <a:lstStyle/>
          <a:p>
            <a:pPr defTabSz="914400">
              <a:defRPr/>
            </a:pPr>
            <a:endParaRPr lang="en-US" sz="700" kern="1200" dirty="0">
              <a:solidFill>
                <a:schemeClr val="bg1">
                  <a:alpha val="60000"/>
                </a:schemeClr>
              </a:solidFill>
              <a:latin typeface="Calibri" panose="020F0502020204030204"/>
              <a:ea typeface="+mn-ea"/>
              <a:cs typeface="+mn-cs"/>
            </a:endParaRPr>
          </a:p>
        </p:txBody>
      </p:sp>
      <p:sp>
        <p:nvSpPr>
          <p:cNvPr id="5" name="TekstSylinder 4">
            <a:extLst>
              <a:ext uri="{FF2B5EF4-FFF2-40B4-BE49-F238E27FC236}">
                <a16:creationId xmlns:a16="http://schemas.microsoft.com/office/drawing/2014/main" id="{D1626636-018B-B7DC-72C3-E1F29C3F1DC4}"/>
              </a:ext>
            </a:extLst>
          </p:cNvPr>
          <p:cNvSpPr txBox="1"/>
          <p:nvPr/>
        </p:nvSpPr>
        <p:spPr>
          <a:xfrm>
            <a:off x="1335801" y="2447337"/>
            <a:ext cx="5475266" cy="3156022"/>
          </a:xfrm>
        </p:spPr>
        <p:txBody>
          <a:bodyPr vert="horz" lIns="91440" tIns="45720" rIns="91440" bIns="45720" rtlCol="0" anchor="t">
            <a:normAutofit/>
          </a:bodyPr>
          <a:lstStyle/>
          <a:p>
            <a:pPr marL="228600" indent="-228600" defTabSz="914400">
              <a:lnSpc>
                <a:spcPct val="90000"/>
              </a:lnSpc>
              <a:spcBef>
                <a:spcPts val="1000"/>
              </a:spcBef>
              <a:spcAft>
                <a:spcPts val="1000"/>
              </a:spcAft>
              <a:buSzPct val="87000"/>
              <a:buFont typeface="Arial" panose="020B0604020202020204" pitchFamily="34" charset="0"/>
              <a:buChar char="•"/>
            </a:pPr>
            <a:r>
              <a:rPr lang="en-US" sz="1600" dirty="0">
                <a:solidFill>
                  <a:schemeClr val="bg1"/>
                </a:solidFill>
                <a:effectLst/>
              </a:rPr>
              <a:t>Alfred Haack </a:t>
            </a:r>
            <a:r>
              <a:rPr lang="en-US" sz="1600" dirty="0" err="1">
                <a:solidFill>
                  <a:schemeClr val="bg1"/>
                </a:solidFill>
                <a:effectLst/>
              </a:rPr>
              <a:t>har</a:t>
            </a:r>
            <a:r>
              <a:rPr lang="en-US" sz="1600" dirty="0">
                <a:solidFill>
                  <a:schemeClr val="bg1"/>
                </a:solidFill>
                <a:effectLst/>
              </a:rPr>
              <a:t> </a:t>
            </a:r>
            <a:r>
              <a:rPr lang="en-US" sz="1600" dirty="0" err="1">
                <a:solidFill>
                  <a:schemeClr val="bg1"/>
                </a:solidFill>
                <a:effectLst/>
              </a:rPr>
              <a:t>vært</a:t>
            </a:r>
            <a:r>
              <a:rPr lang="en-US" sz="1600" dirty="0">
                <a:solidFill>
                  <a:schemeClr val="bg1"/>
                </a:solidFill>
                <a:effectLst/>
              </a:rPr>
              <a:t> </a:t>
            </a:r>
            <a:r>
              <a:rPr lang="en-US" sz="1600" dirty="0" err="1">
                <a:solidFill>
                  <a:schemeClr val="bg1"/>
                </a:solidFill>
                <a:effectLst/>
              </a:rPr>
              <a:t>i</a:t>
            </a:r>
            <a:r>
              <a:rPr lang="en-US" sz="1600" dirty="0">
                <a:solidFill>
                  <a:schemeClr val="bg1"/>
                </a:solidFill>
                <a:effectLst/>
              </a:rPr>
              <a:t> STUVA </a:t>
            </a:r>
            <a:r>
              <a:rPr lang="en-US" sz="1600" dirty="0" err="1">
                <a:solidFill>
                  <a:schemeClr val="bg1"/>
                </a:solidFill>
                <a:effectLst/>
              </a:rPr>
              <a:t>i</a:t>
            </a:r>
            <a:r>
              <a:rPr lang="en-US" sz="1600" dirty="0">
                <a:solidFill>
                  <a:schemeClr val="bg1"/>
                </a:solidFill>
                <a:effectLst/>
              </a:rPr>
              <a:t> </a:t>
            </a:r>
            <a:r>
              <a:rPr lang="en-US" sz="1600" dirty="0" err="1">
                <a:solidFill>
                  <a:schemeClr val="bg1"/>
                </a:solidFill>
                <a:effectLst/>
              </a:rPr>
              <a:t>nesten</a:t>
            </a:r>
            <a:r>
              <a:rPr lang="en-US" sz="1600" dirty="0">
                <a:solidFill>
                  <a:schemeClr val="bg1"/>
                </a:solidFill>
                <a:effectLst/>
              </a:rPr>
              <a:t> 49 </a:t>
            </a:r>
            <a:r>
              <a:rPr lang="en-US" sz="1600" dirty="0" err="1">
                <a:solidFill>
                  <a:schemeClr val="bg1"/>
                </a:solidFill>
                <a:effectLst/>
              </a:rPr>
              <a:t>år</a:t>
            </a:r>
            <a:r>
              <a:rPr lang="en-US" sz="1600" dirty="0">
                <a:solidFill>
                  <a:schemeClr val="bg1"/>
                </a:solidFill>
                <a:effectLst/>
              </a:rPr>
              <a:t>, 30 av dem </a:t>
            </a:r>
            <a:r>
              <a:rPr lang="en-US" sz="1600" dirty="0" err="1">
                <a:solidFill>
                  <a:schemeClr val="bg1"/>
                </a:solidFill>
                <a:effectLst/>
              </a:rPr>
              <a:t>som</a:t>
            </a:r>
            <a:r>
              <a:rPr lang="en-US" sz="1600" dirty="0">
                <a:solidFill>
                  <a:schemeClr val="bg1"/>
                </a:solidFill>
                <a:effectLst/>
              </a:rPr>
              <a:t> </a:t>
            </a:r>
            <a:r>
              <a:rPr lang="en-US" sz="1600" dirty="0" err="1">
                <a:solidFill>
                  <a:schemeClr val="bg1"/>
                </a:solidFill>
                <a:effectLst/>
              </a:rPr>
              <a:t>administrerende</a:t>
            </a:r>
            <a:r>
              <a:rPr lang="en-US" sz="1600" dirty="0">
                <a:solidFill>
                  <a:schemeClr val="bg1"/>
                </a:solidFill>
                <a:effectLst/>
              </a:rPr>
              <a:t> </a:t>
            </a:r>
            <a:r>
              <a:rPr lang="en-US" sz="1600" dirty="0" err="1">
                <a:solidFill>
                  <a:schemeClr val="bg1"/>
                </a:solidFill>
                <a:effectLst/>
              </a:rPr>
              <a:t>direktør</a:t>
            </a:r>
            <a:r>
              <a:rPr lang="en-US" sz="1600" dirty="0">
                <a:solidFill>
                  <a:schemeClr val="bg1"/>
                </a:solidFill>
                <a:effectLst/>
              </a:rPr>
              <a:t>, 20 </a:t>
            </a:r>
            <a:r>
              <a:rPr lang="en-US" sz="1600" dirty="0" err="1">
                <a:solidFill>
                  <a:schemeClr val="bg1"/>
                </a:solidFill>
                <a:effectLst/>
              </a:rPr>
              <a:t>som</a:t>
            </a:r>
            <a:r>
              <a:rPr lang="en-US" sz="1600" dirty="0">
                <a:solidFill>
                  <a:schemeClr val="bg1"/>
                </a:solidFill>
                <a:effectLst/>
              </a:rPr>
              <a:t> </a:t>
            </a:r>
            <a:r>
              <a:rPr lang="en-US" sz="1600" dirty="0" err="1">
                <a:solidFill>
                  <a:schemeClr val="bg1"/>
                </a:solidFill>
                <a:effectLst/>
              </a:rPr>
              <a:t>styremedlem</a:t>
            </a:r>
            <a:r>
              <a:rPr lang="en-US" sz="1600" dirty="0">
                <a:solidFill>
                  <a:schemeClr val="bg1"/>
                </a:solidFill>
                <a:effectLst/>
              </a:rPr>
              <a:t> (</a:t>
            </a:r>
            <a:r>
              <a:rPr lang="en-US" sz="1600" dirty="0" err="1">
                <a:solidFill>
                  <a:schemeClr val="bg1"/>
                </a:solidFill>
                <a:effectLst/>
              </a:rPr>
              <a:t>til</a:t>
            </a:r>
            <a:r>
              <a:rPr lang="en-US" sz="1600" dirty="0">
                <a:solidFill>
                  <a:schemeClr val="bg1"/>
                </a:solidFill>
                <a:effectLst/>
              </a:rPr>
              <a:t> 2007) </a:t>
            </a:r>
            <a:r>
              <a:rPr lang="en-US" sz="1600" dirty="0" err="1">
                <a:solidFill>
                  <a:schemeClr val="bg1"/>
                </a:solidFill>
                <a:effectLst/>
              </a:rPr>
              <a:t>og</a:t>
            </a:r>
            <a:r>
              <a:rPr lang="en-US" sz="1600" dirty="0">
                <a:solidFill>
                  <a:schemeClr val="bg1"/>
                </a:solidFill>
                <a:effectLst/>
              </a:rPr>
              <a:t> </a:t>
            </a:r>
            <a:r>
              <a:rPr lang="en-US" sz="1600" dirty="0" err="1">
                <a:solidFill>
                  <a:schemeClr val="bg1"/>
                </a:solidFill>
                <a:effectLst/>
              </a:rPr>
              <a:t>nå</a:t>
            </a:r>
            <a:r>
              <a:rPr lang="en-US" sz="1600" dirty="0">
                <a:solidFill>
                  <a:schemeClr val="bg1"/>
                </a:solidFill>
                <a:effectLst/>
              </a:rPr>
              <a:t> </a:t>
            </a:r>
            <a:r>
              <a:rPr lang="en-US" sz="1600" dirty="0" err="1">
                <a:solidFill>
                  <a:schemeClr val="bg1"/>
                </a:solidFill>
                <a:effectLst/>
              </a:rPr>
              <a:t>som</a:t>
            </a:r>
            <a:r>
              <a:rPr lang="en-US" sz="1600" dirty="0">
                <a:solidFill>
                  <a:schemeClr val="bg1"/>
                </a:solidFill>
                <a:effectLst/>
              </a:rPr>
              <a:t> </a:t>
            </a:r>
            <a:r>
              <a:rPr lang="en-US" sz="1600" dirty="0" err="1">
                <a:solidFill>
                  <a:schemeClr val="bg1"/>
                </a:solidFill>
                <a:effectLst/>
              </a:rPr>
              <a:t>æresmedlem</a:t>
            </a:r>
            <a:r>
              <a:rPr lang="en-US" sz="1600" dirty="0">
                <a:solidFill>
                  <a:schemeClr val="bg1"/>
                </a:solidFill>
                <a:effectLst/>
              </a:rPr>
              <a:t> </a:t>
            </a:r>
            <a:r>
              <a:rPr lang="en-US" sz="1600" dirty="0" err="1">
                <a:solidFill>
                  <a:schemeClr val="bg1"/>
                </a:solidFill>
                <a:effectLst/>
              </a:rPr>
              <a:t>og</a:t>
            </a:r>
            <a:r>
              <a:rPr lang="en-US" sz="1600" dirty="0">
                <a:solidFill>
                  <a:schemeClr val="bg1"/>
                </a:solidFill>
                <a:effectLst/>
              </a:rPr>
              <a:t> </a:t>
            </a:r>
            <a:r>
              <a:rPr lang="en-US" sz="1600" dirty="0" err="1">
                <a:solidFill>
                  <a:schemeClr val="bg1"/>
                </a:solidFill>
                <a:effectLst/>
              </a:rPr>
              <a:t>konsulent</a:t>
            </a:r>
            <a:r>
              <a:rPr lang="en-US" sz="1600" dirty="0">
                <a:solidFill>
                  <a:schemeClr val="bg1"/>
                </a:solidFill>
                <a:effectLst/>
              </a:rPr>
              <a:t>. Han er </a:t>
            </a:r>
            <a:r>
              <a:rPr lang="en-US" sz="1600" dirty="0" err="1">
                <a:solidFill>
                  <a:schemeClr val="bg1"/>
                </a:solidFill>
                <a:effectLst/>
              </a:rPr>
              <a:t>æresprofessor</a:t>
            </a:r>
            <a:r>
              <a:rPr lang="en-US" sz="1600" dirty="0">
                <a:solidFill>
                  <a:schemeClr val="bg1"/>
                </a:solidFill>
                <a:effectLst/>
              </a:rPr>
              <a:t> </a:t>
            </a:r>
            <a:r>
              <a:rPr lang="en-US" sz="1600" dirty="0" err="1">
                <a:solidFill>
                  <a:schemeClr val="bg1"/>
                </a:solidFill>
                <a:effectLst/>
              </a:rPr>
              <a:t>ved</a:t>
            </a:r>
            <a:r>
              <a:rPr lang="en-US" sz="1600" dirty="0">
                <a:solidFill>
                  <a:schemeClr val="bg1"/>
                </a:solidFill>
                <a:effectLst/>
              </a:rPr>
              <a:t> Brunswick TU, </a:t>
            </a:r>
            <a:r>
              <a:rPr lang="en-US" sz="1600" dirty="0" err="1">
                <a:solidFill>
                  <a:schemeClr val="bg1"/>
                </a:solidFill>
                <a:effectLst/>
              </a:rPr>
              <a:t>og</a:t>
            </a:r>
            <a:r>
              <a:rPr lang="en-US" sz="1600" dirty="0">
                <a:solidFill>
                  <a:schemeClr val="bg1"/>
                </a:solidFill>
                <a:effectLst/>
              </a:rPr>
              <a:t> var </a:t>
            </a:r>
            <a:r>
              <a:rPr lang="en-US" sz="1600" dirty="0" err="1">
                <a:solidFill>
                  <a:schemeClr val="bg1"/>
                </a:solidFill>
                <a:effectLst/>
              </a:rPr>
              <a:t>administrerende</a:t>
            </a:r>
            <a:r>
              <a:rPr lang="en-US" sz="1600" dirty="0">
                <a:solidFill>
                  <a:schemeClr val="bg1"/>
                </a:solidFill>
                <a:effectLst/>
              </a:rPr>
              <a:t> </a:t>
            </a:r>
            <a:r>
              <a:rPr lang="en-US" sz="1600" dirty="0" err="1">
                <a:solidFill>
                  <a:schemeClr val="bg1"/>
                </a:solidFill>
                <a:effectLst/>
              </a:rPr>
              <a:t>direktør</a:t>
            </a:r>
            <a:r>
              <a:rPr lang="en-US" sz="1600" dirty="0">
                <a:solidFill>
                  <a:schemeClr val="bg1"/>
                </a:solidFill>
                <a:effectLst/>
              </a:rPr>
              <a:t> </a:t>
            </a:r>
            <a:r>
              <a:rPr lang="en-US" sz="1600" dirty="0" err="1">
                <a:solidFill>
                  <a:schemeClr val="bg1"/>
                </a:solidFill>
                <a:effectLst/>
              </a:rPr>
              <a:t>i</a:t>
            </a:r>
            <a:r>
              <a:rPr lang="en-US" sz="1600" dirty="0">
                <a:solidFill>
                  <a:schemeClr val="bg1"/>
                </a:solidFill>
                <a:effectLst/>
              </a:rPr>
              <a:t> German Tunneling Committee (DAUB) </a:t>
            </a:r>
            <a:r>
              <a:rPr lang="en-US" sz="1600" dirty="0" err="1">
                <a:solidFill>
                  <a:schemeClr val="bg1"/>
                </a:solidFill>
                <a:effectLst/>
              </a:rPr>
              <a:t>og</a:t>
            </a:r>
            <a:r>
              <a:rPr lang="en-US" sz="1600" dirty="0">
                <a:solidFill>
                  <a:schemeClr val="bg1"/>
                </a:solidFill>
                <a:effectLst/>
              </a:rPr>
              <a:t> president </a:t>
            </a:r>
            <a:r>
              <a:rPr lang="en-US" sz="1600" dirty="0" err="1">
                <a:solidFill>
                  <a:schemeClr val="bg1"/>
                </a:solidFill>
                <a:effectLst/>
              </a:rPr>
              <a:t>i</a:t>
            </a:r>
            <a:r>
              <a:rPr lang="en-US" sz="1600" dirty="0">
                <a:solidFill>
                  <a:schemeClr val="bg1"/>
                </a:solidFill>
                <a:effectLst/>
              </a:rPr>
              <a:t> International Tunneling and Underground Space Association (ITA).</a:t>
            </a:r>
          </a:p>
          <a:p>
            <a:pPr defTabSz="914400">
              <a:lnSpc>
                <a:spcPct val="90000"/>
              </a:lnSpc>
              <a:spcBef>
                <a:spcPts val="1000"/>
              </a:spcBef>
              <a:spcAft>
                <a:spcPts val="1000"/>
              </a:spcAft>
              <a:buSzPct val="87000"/>
            </a:pPr>
            <a:r>
              <a:rPr lang="en-US" sz="1600" dirty="0">
                <a:solidFill>
                  <a:schemeClr val="bg1"/>
                </a:solidFill>
                <a:effectLst/>
              </a:rPr>
              <a:t> </a:t>
            </a:r>
          </a:p>
          <a:p>
            <a:pPr marL="228600" indent="-228600" defTabSz="914400">
              <a:lnSpc>
                <a:spcPct val="90000"/>
              </a:lnSpc>
              <a:spcBef>
                <a:spcPts val="1000"/>
              </a:spcBef>
              <a:spcAft>
                <a:spcPts val="1000"/>
              </a:spcAft>
              <a:buSzPct val="87000"/>
              <a:buFont typeface="Arial" panose="020B0604020202020204" pitchFamily="34" charset="0"/>
              <a:buChar char="•"/>
            </a:pPr>
            <a:r>
              <a:rPr lang="en-US" sz="1600" dirty="0">
                <a:solidFill>
                  <a:schemeClr val="bg1"/>
                </a:solidFill>
                <a:effectLst/>
              </a:rPr>
              <a:t>Prof. Alfred Haack </a:t>
            </a:r>
            <a:r>
              <a:rPr lang="en-US" sz="1600" dirty="0" err="1">
                <a:solidFill>
                  <a:schemeClr val="bg1"/>
                </a:solidFill>
                <a:effectLst/>
              </a:rPr>
              <a:t>ble</a:t>
            </a:r>
            <a:r>
              <a:rPr lang="en-US" sz="1600" dirty="0">
                <a:solidFill>
                  <a:schemeClr val="bg1"/>
                </a:solidFill>
                <a:effectLst/>
              </a:rPr>
              <a:t> </a:t>
            </a:r>
            <a:r>
              <a:rPr lang="en-US" sz="1600" dirty="0" err="1">
                <a:solidFill>
                  <a:schemeClr val="bg1"/>
                </a:solidFill>
                <a:effectLst/>
              </a:rPr>
              <a:t>tildelt</a:t>
            </a:r>
            <a:r>
              <a:rPr lang="en-US" sz="1600" dirty="0">
                <a:solidFill>
                  <a:schemeClr val="bg1"/>
                </a:solidFill>
                <a:effectLst/>
              </a:rPr>
              <a:t> av </a:t>
            </a:r>
            <a:r>
              <a:rPr lang="en-US" sz="1600" dirty="0" err="1">
                <a:solidFill>
                  <a:schemeClr val="bg1"/>
                </a:solidFill>
                <a:effectLst/>
              </a:rPr>
              <a:t>æresmedaljen</a:t>
            </a:r>
            <a:r>
              <a:rPr lang="en-US" sz="1600" dirty="0">
                <a:solidFill>
                  <a:schemeClr val="bg1"/>
                </a:solidFill>
                <a:effectLst/>
              </a:rPr>
              <a:t> </a:t>
            </a:r>
            <a:r>
              <a:rPr lang="en-US" sz="1600" dirty="0" err="1">
                <a:solidFill>
                  <a:schemeClr val="bg1"/>
                </a:solidFill>
                <a:effectLst/>
              </a:rPr>
              <a:t>til</a:t>
            </a:r>
            <a:r>
              <a:rPr lang="en-US" sz="1600" dirty="0">
                <a:solidFill>
                  <a:schemeClr val="bg1"/>
                </a:solidFill>
                <a:effectLst/>
              </a:rPr>
              <a:t> Czech Tunneling Association (</a:t>
            </a:r>
            <a:r>
              <a:rPr lang="en-US" sz="1600" dirty="0" err="1">
                <a:solidFill>
                  <a:schemeClr val="bg1"/>
                </a:solidFill>
                <a:effectLst/>
              </a:rPr>
              <a:t>CzTA</a:t>
            </a:r>
            <a:r>
              <a:rPr lang="en-US" sz="1600" dirty="0">
                <a:solidFill>
                  <a:schemeClr val="bg1"/>
                </a:solidFill>
                <a:effectLst/>
              </a:rPr>
              <a:t>) for </a:t>
            </a:r>
            <a:r>
              <a:rPr lang="en-US" sz="1600" dirty="0" err="1">
                <a:solidFill>
                  <a:schemeClr val="bg1"/>
                </a:solidFill>
                <a:effectLst/>
              </a:rPr>
              <a:t>sitt</a:t>
            </a:r>
            <a:r>
              <a:rPr lang="en-US" sz="1600" dirty="0">
                <a:solidFill>
                  <a:schemeClr val="bg1"/>
                </a:solidFill>
                <a:effectLst/>
              </a:rPr>
              <a:t> </a:t>
            </a:r>
            <a:r>
              <a:rPr lang="en-US" sz="1600" dirty="0" err="1">
                <a:solidFill>
                  <a:schemeClr val="bg1"/>
                </a:solidFill>
                <a:effectLst/>
              </a:rPr>
              <a:t>langsiktige</a:t>
            </a:r>
            <a:r>
              <a:rPr lang="en-US" sz="1600" dirty="0">
                <a:solidFill>
                  <a:schemeClr val="bg1"/>
                </a:solidFill>
                <a:effectLst/>
              </a:rPr>
              <a:t> </a:t>
            </a:r>
            <a:r>
              <a:rPr lang="en-US" sz="1600" dirty="0" err="1">
                <a:solidFill>
                  <a:schemeClr val="bg1"/>
                </a:solidFill>
                <a:effectLst/>
              </a:rPr>
              <a:t>bidrag</a:t>
            </a:r>
            <a:r>
              <a:rPr lang="en-US" sz="1600" dirty="0">
                <a:solidFill>
                  <a:schemeClr val="bg1"/>
                </a:solidFill>
                <a:effectLst/>
              </a:rPr>
              <a:t> </a:t>
            </a:r>
            <a:r>
              <a:rPr lang="en-US" sz="1600" dirty="0" err="1">
                <a:solidFill>
                  <a:schemeClr val="bg1"/>
                </a:solidFill>
                <a:effectLst/>
              </a:rPr>
              <a:t>til</a:t>
            </a:r>
            <a:r>
              <a:rPr lang="en-US" sz="1600" dirty="0">
                <a:solidFill>
                  <a:schemeClr val="bg1"/>
                </a:solidFill>
                <a:effectLst/>
              </a:rPr>
              <a:t> den </a:t>
            </a:r>
            <a:r>
              <a:rPr lang="en-US" sz="1600" dirty="0" err="1">
                <a:solidFill>
                  <a:schemeClr val="bg1"/>
                </a:solidFill>
                <a:effectLst/>
              </a:rPr>
              <a:t>tsjekkiske</a:t>
            </a:r>
            <a:r>
              <a:rPr lang="en-US" sz="1600" dirty="0">
                <a:solidFill>
                  <a:schemeClr val="bg1"/>
                </a:solidFill>
                <a:effectLst/>
              </a:rPr>
              <a:t> </a:t>
            </a:r>
            <a:r>
              <a:rPr lang="en-US" sz="1600" dirty="0" err="1">
                <a:solidFill>
                  <a:schemeClr val="bg1"/>
                </a:solidFill>
                <a:effectLst/>
              </a:rPr>
              <a:t>tunnelindustrien</a:t>
            </a:r>
            <a:r>
              <a:rPr lang="en-US" sz="1600" dirty="0">
                <a:solidFill>
                  <a:schemeClr val="bg1"/>
                </a:solidFill>
                <a:effectLst/>
              </a:rPr>
              <a:t>.</a:t>
            </a:r>
          </a:p>
        </p:txBody>
      </p:sp>
      <p:pic>
        <p:nvPicPr>
          <p:cNvPr id="18" name="Picture 17" descr="Trapper og kolonner på en majestetisk bybygning">
            <a:extLst>
              <a:ext uri="{FF2B5EF4-FFF2-40B4-BE49-F238E27FC236}">
                <a16:creationId xmlns:a16="http://schemas.microsoft.com/office/drawing/2014/main" id="{D6B71978-892D-76C4-C68C-40B89F0B8828}"/>
              </a:ext>
            </a:extLst>
          </p:cNvPr>
          <p:cNvPicPr>
            <a:picLocks noChangeAspect="1"/>
          </p:cNvPicPr>
          <p:nvPr/>
        </p:nvPicPr>
        <p:blipFill rotWithShape="1">
          <a:blip r:embed="rId2"/>
          <a:srcRect l="29064" r="20837" b="-2"/>
          <a:stretch/>
        </p:blipFill>
        <p:spPr>
          <a:xfrm>
            <a:off x="7461069" y="685799"/>
            <a:ext cx="4117787" cy="5486399"/>
          </a:xfrm>
          <a:prstGeom prst="rect">
            <a:avLst/>
          </a:prstGeom>
          <a:noFill/>
        </p:spPr>
      </p:pic>
      <p:sp>
        <p:nvSpPr>
          <p:cNvPr id="16" name="Slide Number Placeholder 5">
            <a:extLst>
              <a:ext uri="{FF2B5EF4-FFF2-40B4-BE49-F238E27FC236}">
                <a16:creationId xmlns:a16="http://schemas.microsoft.com/office/drawing/2014/main" id="{2298BF2C-AFD8-4232-9364-E649CD10DFF4}"/>
              </a:ext>
            </a:extLst>
          </p:cNvPr>
          <p:cNvSpPr>
            <a:spLocks noGrp="1"/>
          </p:cNvSpPr>
          <p:nvPr>
            <p:ph type="sldNum" sz="quarter" idx="12"/>
          </p:nvPr>
        </p:nvSpPr>
        <p:spPr>
          <a:xfrm>
            <a:off x="9180576" y="6356350"/>
            <a:ext cx="2743200" cy="365125"/>
          </a:xfrm>
        </p:spPr>
        <p:txBody>
          <a:bodyPr vert="horz" lIns="91440" tIns="45720" rIns="91440" bIns="45720" rtlCol="0" anchor="ctr">
            <a:normAutofit/>
          </a:bodyPr>
          <a:lstStyle/>
          <a:p>
            <a:pPr defTabSz="914400">
              <a:spcAft>
                <a:spcPts val="600"/>
              </a:spcAft>
              <a:defRPr/>
            </a:pPr>
            <a:endParaRPr lang="en-US" sz="900" dirty="0">
              <a:solidFill>
                <a:schemeClr val="bg1">
                  <a:alpha val="60000"/>
                </a:schemeClr>
              </a:solidFill>
              <a:latin typeface="Calibri" panose="020F0502020204030204"/>
            </a:endParaRPr>
          </a:p>
        </p:txBody>
      </p:sp>
    </p:spTree>
    <p:extLst>
      <p:ext uri="{BB962C8B-B14F-4D97-AF65-F5344CB8AC3E}">
        <p14:creationId xmlns:p14="http://schemas.microsoft.com/office/powerpoint/2010/main" val="2583109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tel 1">
            <a:extLst>
              <a:ext uri="{FF2B5EF4-FFF2-40B4-BE49-F238E27FC236}">
                <a16:creationId xmlns:a16="http://schemas.microsoft.com/office/drawing/2014/main" id="{3F8030B5-DA21-0AF9-D5A0-2E9F954AE7D9}"/>
              </a:ext>
            </a:extLst>
          </p:cNvPr>
          <p:cNvSpPr>
            <a:spLocks noGrp="1"/>
          </p:cNvSpPr>
          <p:nvPr>
            <p:ph type="title"/>
          </p:nvPr>
        </p:nvSpPr>
        <p:spPr>
          <a:xfrm>
            <a:off x="1014141" y="1450655"/>
            <a:ext cx="3932030" cy="3956690"/>
          </a:xfrm>
        </p:spPr>
        <p:txBody>
          <a:bodyPr anchor="ctr">
            <a:normAutofit/>
          </a:bodyPr>
          <a:lstStyle/>
          <a:p>
            <a:r>
              <a:rPr lang="nb-NO" b="1">
                <a:solidFill>
                  <a:schemeClr val="bg1"/>
                </a:solidFill>
                <a:effectLst/>
              </a:rPr>
              <a:t>Nytt heldekkende membransystem for tunneler</a:t>
            </a:r>
            <a:endParaRPr lang="nb-NO">
              <a:solidFill>
                <a:schemeClr val="bg1"/>
              </a:solidFill>
            </a:endParaRPr>
          </a:p>
        </p:txBody>
      </p:sp>
      <p:sp>
        <p:nvSpPr>
          <p:cNvPr id="15" name="Footer Placeholder 4">
            <a:extLst>
              <a:ext uri="{FF2B5EF4-FFF2-40B4-BE49-F238E27FC236}">
                <a16:creationId xmlns:a16="http://schemas.microsoft.com/office/drawing/2014/main" id="{2E740899-0F0E-42D8-ACE8-A38B9E3294FF}"/>
              </a:ext>
            </a:extLst>
          </p:cNvPr>
          <p:cNvSpPr>
            <a:spLocks noGrp="1"/>
          </p:cNvSpPr>
          <p:nvPr>
            <p:ph type="ftr" sz="quarter" idx="11"/>
          </p:nvPr>
        </p:nvSpPr>
        <p:spPr>
          <a:xfrm>
            <a:off x="1014141" y="1008369"/>
            <a:ext cx="3945835" cy="365125"/>
          </a:xfrm>
        </p:spPr>
        <p:txBody>
          <a:bodyPr>
            <a:normAutofit/>
          </a:bodyPr>
          <a:lstStyle/>
          <a:p>
            <a:pPr algn="l">
              <a:spcAft>
                <a:spcPts val="600"/>
              </a:spcAft>
            </a:pPr>
            <a:endParaRPr lang="en-US" dirty="0">
              <a:solidFill>
                <a:schemeClr val="bg1">
                  <a:lumMod val="50000"/>
                </a:schemeClr>
              </a:solidFill>
            </a:endParaRPr>
          </a:p>
        </p:txBody>
      </p:sp>
      <p:cxnSp>
        <p:nvCxnSpPr>
          <p:cNvPr id="49" name="Straight Connector 2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2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Date Placeholder 3">
            <a:extLst>
              <a:ext uri="{FF2B5EF4-FFF2-40B4-BE49-F238E27FC236}">
                <a16:creationId xmlns:a16="http://schemas.microsoft.com/office/drawing/2014/main" id="{3F3B7F5A-1B06-4815-B7EB-049C6AFC172C}"/>
              </a:ext>
            </a:extLst>
          </p:cNvPr>
          <p:cNvSpPr>
            <a:spLocks noGrp="1"/>
          </p:cNvSpPr>
          <p:nvPr>
            <p:ph type="dt" sz="half" idx="10"/>
          </p:nvPr>
        </p:nvSpPr>
        <p:spPr>
          <a:xfrm>
            <a:off x="1014141" y="5562894"/>
            <a:ext cx="2743200" cy="365125"/>
          </a:xfrm>
        </p:spPr>
        <p:txBody>
          <a:bodyPr>
            <a:normAutofit/>
          </a:bodyPr>
          <a:lstStyle/>
          <a:p>
            <a:pPr>
              <a:spcAft>
                <a:spcPts val="600"/>
              </a:spcAft>
            </a:pPr>
            <a:endParaRPr lang="en-US" dirty="0">
              <a:solidFill>
                <a:schemeClr val="bg1">
                  <a:lumMod val="50000"/>
                </a:schemeClr>
              </a:solidFill>
            </a:endParaRPr>
          </a:p>
        </p:txBody>
      </p:sp>
      <p:sp>
        <p:nvSpPr>
          <p:cNvPr id="3" name="Plassholder for innhold 2">
            <a:extLst>
              <a:ext uri="{FF2B5EF4-FFF2-40B4-BE49-F238E27FC236}">
                <a16:creationId xmlns:a16="http://schemas.microsoft.com/office/drawing/2014/main" id="{4D43C469-C9B1-4BD5-BCB2-4D8B18BE8A4B}"/>
              </a:ext>
            </a:extLst>
          </p:cNvPr>
          <p:cNvSpPr>
            <a:spLocks noGrp="1"/>
          </p:cNvSpPr>
          <p:nvPr>
            <p:ph idx="1"/>
          </p:nvPr>
        </p:nvSpPr>
        <p:spPr>
          <a:xfrm>
            <a:off x="6096000" y="1108061"/>
            <a:ext cx="5008901" cy="4571972"/>
          </a:xfrm>
        </p:spPr>
        <p:txBody>
          <a:bodyPr anchor="ctr">
            <a:normAutofit/>
          </a:bodyPr>
          <a:lstStyle/>
          <a:p>
            <a:endParaRPr lang="nb-NO" sz="2000" dirty="0">
              <a:solidFill>
                <a:schemeClr val="bg1"/>
              </a:solidFill>
              <a:effectLst/>
            </a:endParaRPr>
          </a:p>
          <a:p>
            <a:pPr marL="0" indent="0">
              <a:buNone/>
            </a:pPr>
            <a:r>
              <a:rPr lang="nb-NO" sz="2000" dirty="0">
                <a:solidFill>
                  <a:schemeClr val="bg1"/>
                </a:solidFill>
                <a:effectLst/>
              </a:rPr>
              <a:t>Membransystemet representerer en vesentlig del av sikkerheten og langsiktig bruk av tunnelen. Det kan legges til grunn allerede på planleggingsstadiet, eller installeres senere under reparasjoner og vedlikehold. Den følgende artikkelen presenterer noen eksempler fra en spansk produsent. </a:t>
            </a:r>
          </a:p>
          <a:p>
            <a:endParaRPr lang="nb-NO" sz="2000" dirty="0">
              <a:solidFill>
                <a:schemeClr val="bg1"/>
              </a:solidFill>
            </a:endParaRPr>
          </a:p>
        </p:txBody>
      </p:sp>
      <p:sp>
        <p:nvSpPr>
          <p:cNvPr id="16" name="Slide Number Placeholder 5">
            <a:extLst>
              <a:ext uri="{FF2B5EF4-FFF2-40B4-BE49-F238E27FC236}">
                <a16:creationId xmlns:a16="http://schemas.microsoft.com/office/drawing/2014/main" id="{2298BF2C-AFD8-4232-9364-E649CD10DFF4}"/>
              </a:ext>
            </a:extLst>
          </p:cNvPr>
          <p:cNvSpPr>
            <a:spLocks noGrp="1"/>
          </p:cNvSpPr>
          <p:nvPr>
            <p:ph type="sldNum" sz="quarter" idx="12"/>
          </p:nvPr>
        </p:nvSpPr>
        <p:spPr>
          <a:xfrm>
            <a:off x="9303026" y="6356350"/>
            <a:ext cx="2050774" cy="365125"/>
          </a:xfrm>
        </p:spPr>
        <p:txBody>
          <a:bodyPr>
            <a:normAutofit/>
          </a:bodyPr>
          <a:lstStyle/>
          <a:p>
            <a:pPr>
              <a:spcAft>
                <a:spcPts val="600"/>
              </a:spcAft>
            </a:pPr>
            <a:endParaRPr lang="en-US" dirty="0">
              <a:solidFill>
                <a:schemeClr val="bg1">
                  <a:lumMod val="50000"/>
                </a:schemeClr>
              </a:solidFill>
            </a:endParaRPr>
          </a:p>
        </p:txBody>
      </p:sp>
    </p:spTree>
    <p:extLst>
      <p:ext uri="{BB962C8B-B14F-4D97-AF65-F5344CB8AC3E}">
        <p14:creationId xmlns:p14="http://schemas.microsoft.com/office/powerpoint/2010/main" val="4159258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ECB91AAB-5BA4-0D2F-908F-7CFBF6F17959}"/>
              </a:ext>
            </a:extLst>
          </p:cNvPr>
          <p:cNvPicPr>
            <a:picLocks noChangeAspect="1"/>
          </p:cNvPicPr>
          <p:nvPr/>
        </p:nvPicPr>
        <p:blipFill>
          <a:blip r:embed="rId2"/>
          <a:stretch>
            <a:fillRect/>
          </a:stretch>
        </p:blipFill>
        <p:spPr>
          <a:xfrm>
            <a:off x="1057255" y="3755636"/>
            <a:ext cx="4356573" cy="2456478"/>
          </a:xfrm>
          <a:prstGeom prst="rect">
            <a:avLst/>
          </a:prstGeom>
        </p:spPr>
      </p:pic>
      <p:sp>
        <p:nvSpPr>
          <p:cNvPr id="9" name="TekstSylinder 8">
            <a:extLst>
              <a:ext uri="{FF2B5EF4-FFF2-40B4-BE49-F238E27FC236}">
                <a16:creationId xmlns:a16="http://schemas.microsoft.com/office/drawing/2014/main" id="{646C56A1-1821-0E31-E257-04859F2101C7}"/>
              </a:ext>
            </a:extLst>
          </p:cNvPr>
          <p:cNvSpPr txBox="1"/>
          <p:nvPr/>
        </p:nvSpPr>
        <p:spPr>
          <a:xfrm>
            <a:off x="187540" y="6286366"/>
            <a:ext cx="10947203" cy="307777"/>
          </a:xfrm>
          <a:prstGeom prst="rect">
            <a:avLst/>
          </a:prstGeom>
          <a:noFill/>
        </p:spPr>
        <p:txBody>
          <a:bodyPr wrap="square">
            <a:spAutoFit/>
          </a:bodyPr>
          <a:lstStyle/>
          <a:p>
            <a:r>
              <a:rPr lang="nb-NO" sz="1400" dirty="0">
                <a:effectLst/>
                <a:latin typeface="Arial" panose="020B0604020202020204" pitchFamily="34" charset="0"/>
                <a:ea typeface="Calibri" panose="020F0502020204030204" pitchFamily="34" charset="0"/>
              </a:rPr>
              <a:t>                Fig.1. </a:t>
            </a:r>
            <a:r>
              <a:rPr lang="nb-NO" sz="1400" dirty="0" err="1">
                <a:effectLst/>
                <a:latin typeface="Arial" panose="020B0604020202020204" pitchFamily="34" charset="0"/>
                <a:ea typeface="Calibri" panose="020F0502020204030204" pitchFamily="34" charset="0"/>
              </a:rPr>
              <a:t>Carform</a:t>
            </a:r>
            <a:r>
              <a:rPr lang="nb-NO" sz="1400" dirty="0">
                <a:effectLst/>
                <a:latin typeface="Arial" panose="020B0604020202020204" pitchFamily="34" charset="0"/>
                <a:ea typeface="Calibri" panose="020F0502020204030204" pitchFamily="34" charset="0"/>
              </a:rPr>
              <a:t> membran montert i </a:t>
            </a:r>
            <a:r>
              <a:rPr lang="nb-NO" sz="1400" dirty="0" err="1">
                <a:effectLst/>
                <a:latin typeface="Arial" panose="020B0604020202020204" pitchFamily="34" charset="0"/>
                <a:ea typeface="Calibri" panose="020F0502020204030204" pitchFamily="34" charset="0"/>
              </a:rPr>
              <a:t>Aristi</a:t>
            </a:r>
            <a:r>
              <a:rPr lang="nb-NO" sz="1400" dirty="0">
                <a:effectLst/>
                <a:latin typeface="Arial" panose="020B0604020202020204" pitchFamily="34" charset="0"/>
                <a:ea typeface="Calibri" panose="020F0502020204030204" pitchFamily="34" charset="0"/>
              </a:rPr>
              <a:t> Tunnel i Spania.                                Fig.2. Renovering av </a:t>
            </a:r>
            <a:r>
              <a:rPr lang="nb-NO" sz="1400" dirty="0" err="1">
                <a:effectLst/>
                <a:latin typeface="Arial" panose="020B0604020202020204" pitchFamily="34" charset="0"/>
                <a:ea typeface="Calibri" panose="020F0502020204030204" pitchFamily="34" charset="0"/>
              </a:rPr>
              <a:t>Saut</a:t>
            </a:r>
            <a:r>
              <a:rPr lang="nb-NO" sz="1400" dirty="0">
                <a:effectLst/>
                <a:latin typeface="Arial" panose="020B0604020202020204" pitchFamily="34" charset="0"/>
                <a:ea typeface="Calibri" panose="020F0502020204030204" pitchFamily="34" charset="0"/>
              </a:rPr>
              <a:t> Tunnel i Spania.  </a:t>
            </a:r>
            <a:endParaRPr lang="nb-NO" sz="1400" dirty="0"/>
          </a:p>
        </p:txBody>
      </p:sp>
      <p:pic>
        <p:nvPicPr>
          <p:cNvPr id="10" name="Bilde 9">
            <a:extLst>
              <a:ext uri="{FF2B5EF4-FFF2-40B4-BE49-F238E27FC236}">
                <a16:creationId xmlns:a16="http://schemas.microsoft.com/office/drawing/2014/main" id="{2BA72AF5-1962-5DB4-639D-1054959D067C}"/>
              </a:ext>
            </a:extLst>
          </p:cNvPr>
          <p:cNvPicPr>
            <a:picLocks noChangeAspect="1"/>
          </p:cNvPicPr>
          <p:nvPr/>
        </p:nvPicPr>
        <p:blipFill>
          <a:blip r:embed="rId3"/>
          <a:stretch>
            <a:fillRect/>
          </a:stretch>
        </p:blipFill>
        <p:spPr>
          <a:xfrm>
            <a:off x="6995886" y="3829887"/>
            <a:ext cx="4138857" cy="2456479"/>
          </a:xfrm>
          <a:prstGeom prst="rect">
            <a:avLst/>
          </a:prstGeom>
        </p:spPr>
      </p:pic>
      <p:graphicFrame>
        <p:nvGraphicFramePr>
          <p:cNvPr id="12" name="TekstSylinder 5">
            <a:extLst>
              <a:ext uri="{FF2B5EF4-FFF2-40B4-BE49-F238E27FC236}">
                <a16:creationId xmlns:a16="http://schemas.microsoft.com/office/drawing/2014/main" id="{BE9C2091-3A1B-ADDF-6E17-B4ED0FD83CD5}"/>
              </a:ext>
            </a:extLst>
          </p:cNvPr>
          <p:cNvGraphicFramePr/>
          <p:nvPr/>
        </p:nvGraphicFramePr>
        <p:xfrm>
          <a:off x="928914" y="1378857"/>
          <a:ext cx="10205830" cy="2031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2552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6A81E7-2A43-4366-8431-1FA7A780A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vitt puslespill med én rød brikke">
            <a:extLst>
              <a:ext uri="{FF2B5EF4-FFF2-40B4-BE49-F238E27FC236}">
                <a16:creationId xmlns:a16="http://schemas.microsoft.com/office/drawing/2014/main" id="{0249083C-BF45-AA64-11CF-5294F10FF9F2}"/>
              </a:ext>
            </a:extLst>
          </p:cNvPr>
          <p:cNvPicPr>
            <a:picLocks noChangeAspect="1"/>
          </p:cNvPicPr>
          <p:nvPr/>
        </p:nvPicPr>
        <p:blipFill rotWithShape="1">
          <a:blip r:embed="rId2"/>
          <a:srcRect l="28616" r="27012"/>
          <a:stretch/>
        </p:blipFill>
        <p:spPr>
          <a:xfrm>
            <a:off x="20" y="10"/>
            <a:ext cx="5409897" cy="6857989"/>
          </a:xfrm>
          <a:prstGeom prst="rect">
            <a:avLst/>
          </a:prstGeom>
        </p:spPr>
      </p:pic>
      <p:sp>
        <p:nvSpPr>
          <p:cNvPr id="11" name="Rectangle 10">
            <a:extLst>
              <a:ext uri="{FF2B5EF4-FFF2-40B4-BE49-F238E27FC236}">
                <a16:creationId xmlns:a16="http://schemas.microsoft.com/office/drawing/2014/main" id="{D09B7001-6C15-47E8-8C3B-A6EB53C98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1"/>
            <a:ext cx="6781801"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3D7337-C310-4B2B-BE2D-98E9D6EC0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565" y="685800"/>
            <a:ext cx="5409636"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80DBE3BF-A5B6-31E6-1A87-BB9779E9C0F6}"/>
              </a:ext>
            </a:extLst>
          </p:cNvPr>
          <p:cNvSpPr txBox="1"/>
          <p:nvPr/>
        </p:nvSpPr>
        <p:spPr>
          <a:xfrm>
            <a:off x="6746001" y="2447337"/>
            <a:ext cx="4110198" cy="3075480"/>
          </a:xfrm>
          <a:prstGeom prst="rect">
            <a:avLst/>
          </a:prstGeom>
        </p:spPr>
        <p:txBody>
          <a:bodyPr vert="horz" lIns="91440" tIns="45720" rIns="91440" bIns="45720" rtlCol="0" anchor="t">
            <a:normAutofit/>
          </a:bodyPr>
          <a:lstStyle/>
          <a:p>
            <a:pPr lvl="0" defTabSz="914400">
              <a:lnSpc>
                <a:spcPct val="90000"/>
              </a:lnSpc>
              <a:spcAft>
                <a:spcPts val="1000"/>
              </a:spcAft>
            </a:pPr>
            <a:r>
              <a:rPr lang="en-US" sz="1700" dirty="0">
                <a:solidFill>
                  <a:schemeClr val="bg1"/>
                </a:solidFill>
                <a:effectLst/>
              </a:rPr>
              <a:t>2. </a:t>
            </a:r>
            <a:r>
              <a:rPr lang="en-US" sz="1700" dirty="0" err="1">
                <a:solidFill>
                  <a:schemeClr val="bg1"/>
                </a:solidFill>
                <a:effectLst/>
              </a:rPr>
              <a:t>Hvordan</a:t>
            </a:r>
            <a:r>
              <a:rPr lang="en-US" sz="1700" dirty="0">
                <a:solidFill>
                  <a:schemeClr val="bg1"/>
                </a:solidFill>
                <a:effectLst/>
              </a:rPr>
              <a:t> </a:t>
            </a:r>
            <a:r>
              <a:rPr lang="en-US" sz="1700" dirty="0" err="1">
                <a:solidFill>
                  <a:schemeClr val="bg1"/>
                </a:solidFill>
                <a:effectLst/>
              </a:rPr>
              <a:t>systemet</a:t>
            </a:r>
            <a:r>
              <a:rPr lang="en-US" sz="1700" dirty="0">
                <a:solidFill>
                  <a:schemeClr val="bg1"/>
                </a:solidFill>
                <a:effectLst/>
              </a:rPr>
              <a:t> </a:t>
            </a:r>
            <a:r>
              <a:rPr lang="en-US" sz="1700" dirty="0" err="1">
                <a:solidFill>
                  <a:schemeClr val="bg1"/>
                </a:solidFill>
                <a:effectLst/>
              </a:rPr>
              <a:t>fungerer</a:t>
            </a:r>
            <a:endParaRPr lang="en-US" sz="1700" dirty="0">
              <a:solidFill>
                <a:schemeClr val="bg1"/>
              </a:solidFill>
              <a:effectLst/>
            </a:endParaRPr>
          </a:p>
          <a:p>
            <a:pPr indent="-228600" defTabSz="914400">
              <a:lnSpc>
                <a:spcPct val="90000"/>
              </a:lnSpc>
              <a:spcAft>
                <a:spcPts val="1000"/>
              </a:spcAft>
              <a:buFont typeface="Arial" panose="020B0604020202020204" pitchFamily="34" charset="0"/>
              <a:buChar char="•"/>
            </a:pPr>
            <a:endParaRPr lang="en-US" sz="1700" dirty="0">
              <a:solidFill>
                <a:schemeClr val="bg1"/>
              </a:solidFill>
            </a:endParaRPr>
          </a:p>
          <a:p>
            <a:pPr defTabSz="914400">
              <a:lnSpc>
                <a:spcPct val="90000"/>
              </a:lnSpc>
              <a:spcAft>
                <a:spcPts val="1000"/>
              </a:spcAft>
            </a:pPr>
            <a:r>
              <a:rPr lang="en-US" sz="1700" dirty="0" err="1">
                <a:solidFill>
                  <a:schemeClr val="bg1"/>
                </a:solidFill>
                <a:effectLst/>
              </a:rPr>
              <a:t>Plastmembranen</a:t>
            </a:r>
            <a:r>
              <a:rPr lang="en-US" sz="1700" dirty="0">
                <a:solidFill>
                  <a:schemeClr val="bg1"/>
                </a:solidFill>
                <a:effectLst/>
              </a:rPr>
              <a:t> er </a:t>
            </a:r>
            <a:r>
              <a:rPr lang="en-US" sz="1700" dirty="0" err="1">
                <a:solidFill>
                  <a:schemeClr val="bg1"/>
                </a:solidFill>
                <a:effectLst/>
              </a:rPr>
              <a:t>i</a:t>
            </a:r>
            <a:r>
              <a:rPr lang="en-US" sz="1700" dirty="0">
                <a:solidFill>
                  <a:schemeClr val="bg1"/>
                </a:solidFill>
                <a:effectLst/>
              </a:rPr>
              <a:t> </a:t>
            </a:r>
            <a:r>
              <a:rPr lang="en-US" sz="1700" dirty="0" err="1">
                <a:solidFill>
                  <a:schemeClr val="bg1"/>
                </a:solidFill>
                <a:effectLst/>
              </a:rPr>
              <a:t>en</a:t>
            </a:r>
            <a:r>
              <a:rPr lang="en-US" sz="1700" dirty="0">
                <a:solidFill>
                  <a:schemeClr val="bg1"/>
                </a:solidFill>
                <a:effectLst/>
              </a:rPr>
              <a:t> «sandwich»-form, </a:t>
            </a:r>
            <a:r>
              <a:rPr lang="en-US" sz="1700" dirty="0" err="1">
                <a:solidFill>
                  <a:schemeClr val="bg1"/>
                </a:solidFill>
                <a:effectLst/>
              </a:rPr>
              <a:t>hvilket</a:t>
            </a:r>
            <a:r>
              <a:rPr lang="en-US" sz="1700" dirty="0">
                <a:solidFill>
                  <a:schemeClr val="bg1"/>
                </a:solidFill>
                <a:effectLst/>
              </a:rPr>
              <a:t> </a:t>
            </a:r>
            <a:r>
              <a:rPr lang="en-US" sz="1700" dirty="0" err="1">
                <a:solidFill>
                  <a:schemeClr val="bg1"/>
                </a:solidFill>
                <a:effectLst/>
              </a:rPr>
              <a:t>innebærer</a:t>
            </a:r>
            <a:r>
              <a:rPr lang="en-US" sz="1700" dirty="0">
                <a:solidFill>
                  <a:schemeClr val="bg1"/>
                </a:solidFill>
                <a:effectLst/>
              </a:rPr>
              <a:t> at det er </a:t>
            </a:r>
            <a:r>
              <a:rPr lang="en-US" sz="1700" dirty="0" err="1">
                <a:solidFill>
                  <a:schemeClr val="bg1"/>
                </a:solidFill>
                <a:effectLst/>
              </a:rPr>
              <a:t>laget</a:t>
            </a:r>
            <a:r>
              <a:rPr lang="en-US" sz="1700" dirty="0">
                <a:solidFill>
                  <a:schemeClr val="bg1"/>
                </a:solidFill>
                <a:effectLst/>
              </a:rPr>
              <a:t> av </a:t>
            </a:r>
            <a:r>
              <a:rPr lang="en-US" sz="1700" dirty="0" err="1">
                <a:solidFill>
                  <a:schemeClr val="bg1"/>
                </a:solidFill>
                <a:effectLst/>
              </a:rPr>
              <a:t>flere</a:t>
            </a:r>
            <a:r>
              <a:rPr lang="en-US" sz="1700" dirty="0">
                <a:solidFill>
                  <a:schemeClr val="bg1"/>
                </a:solidFill>
                <a:effectLst/>
              </a:rPr>
              <a:t> lag, </a:t>
            </a:r>
            <a:r>
              <a:rPr lang="en-US" sz="1700" dirty="0" err="1">
                <a:solidFill>
                  <a:schemeClr val="bg1"/>
                </a:solidFill>
                <a:effectLst/>
              </a:rPr>
              <a:t>som</a:t>
            </a:r>
            <a:r>
              <a:rPr lang="en-US" sz="1700" dirty="0">
                <a:solidFill>
                  <a:schemeClr val="bg1"/>
                </a:solidFill>
                <a:effectLst/>
              </a:rPr>
              <a:t> </a:t>
            </a:r>
            <a:r>
              <a:rPr lang="en-US" sz="1700" dirty="0" err="1">
                <a:solidFill>
                  <a:schemeClr val="bg1"/>
                </a:solidFill>
                <a:effectLst/>
              </a:rPr>
              <a:t>hver</a:t>
            </a:r>
            <a:r>
              <a:rPr lang="en-US" sz="1700" dirty="0">
                <a:solidFill>
                  <a:schemeClr val="bg1"/>
                </a:solidFill>
                <a:effectLst/>
              </a:rPr>
              <a:t> for seg </a:t>
            </a:r>
            <a:r>
              <a:rPr lang="en-US" sz="1700" dirty="0" err="1">
                <a:solidFill>
                  <a:schemeClr val="bg1"/>
                </a:solidFill>
                <a:effectLst/>
              </a:rPr>
              <a:t>har</a:t>
            </a:r>
            <a:r>
              <a:rPr lang="en-US" sz="1700" dirty="0">
                <a:solidFill>
                  <a:schemeClr val="bg1"/>
                </a:solidFill>
                <a:effectLst/>
              </a:rPr>
              <a:t> </a:t>
            </a:r>
            <a:r>
              <a:rPr lang="en-US" sz="1700" dirty="0" err="1">
                <a:solidFill>
                  <a:schemeClr val="bg1"/>
                </a:solidFill>
                <a:effectLst/>
              </a:rPr>
              <a:t>ulike</a:t>
            </a:r>
            <a:r>
              <a:rPr lang="en-US" sz="1700" dirty="0">
                <a:solidFill>
                  <a:schemeClr val="bg1"/>
                </a:solidFill>
                <a:effectLst/>
              </a:rPr>
              <a:t> </a:t>
            </a:r>
            <a:r>
              <a:rPr lang="en-US" sz="1700" dirty="0" err="1">
                <a:solidFill>
                  <a:schemeClr val="bg1"/>
                </a:solidFill>
                <a:effectLst/>
              </a:rPr>
              <a:t>funksjoner</a:t>
            </a:r>
            <a:r>
              <a:rPr lang="en-US" sz="1700" dirty="0">
                <a:solidFill>
                  <a:schemeClr val="bg1"/>
                </a:solidFill>
                <a:effectLst/>
              </a:rPr>
              <a:t> (Fig.3). </a:t>
            </a:r>
            <a:r>
              <a:rPr lang="en-US" sz="1700" dirty="0" err="1">
                <a:solidFill>
                  <a:schemeClr val="bg1"/>
                </a:solidFill>
                <a:effectLst/>
              </a:rPr>
              <a:t>Avhengig</a:t>
            </a:r>
            <a:r>
              <a:rPr lang="en-US" sz="1700" dirty="0">
                <a:solidFill>
                  <a:schemeClr val="bg1"/>
                </a:solidFill>
                <a:effectLst/>
              </a:rPr>
              <a:t> av </a:t>
            </a:r>
            <a:r>
              <a:rPr lang="en-US" sz="1700" dirty="0" err="1">
                <a:solidFill>
                  <a:schemeClr val="bg1"/>
                </a:solidFill>
                <a:effectLst/>
              </a:rPr>
              <a:t>bruken</a:t>
            </a:r>
            <a:r>
              <a:rPr lang="en-US" sz="1700" dirty="0">
                <a:solidFill>
                  <a:schemeClr val="bg1"/>
                </a:solidFill>
                <a:effectLst/>
              </a:rPr>
              <a:t>, </a:t>
            </a:r>
            <a:r>
              <a:rPr lang="en-US" sz="1700" dirty="0" err="1">
                <a:solidFill>
                  <a:schemeClr val="bg1"/>
                </a:solidFill>
                <a:effectLst/>
              </a:rPr>
              <a:t>kan</a:t>
            </a:r>
            <a:r>
              <a:rPr lang="en-US" sz="1700" dirty="0">
                <a:solidFill>
                  <a:schemeClr val="bg1"/>
                </a:solidFill>
                <a:effectLst/>
              </a:rPr>
              <a:t> </a:t>
            </a:r>
            <a:r>
              <a:rPr lang="en-US" sz="1700" dirty="0" err="1">
                <a:solidFill>
                  <a:schemeClr val="bg1"/>
                </a:solidFill>
                <a:effectLst/>
              </a:rPr>
              <a:t>flere</a:t>
            </a:r>
            <a:r>
              <a:rPr lang="en-US" sz="1700" dirty="0">
                <a:solidFill>
                  <a:schemeClr val="bg1"/>
                </a:solidFill>
                <a:effectLst/>
              </a:rPr>
              <a:t> lag </a:t>
            </a:r>
            <a:r>
              <a:rPr lang="en-US" sz="1700" dirty="0" err="1">
                <a:solidFill>
                  <a:schemeClr val="bg1"/>
                </a:solidFill>
                <a:effectLst/>
              </a:rPr>
              <a:t>bli</a:t>
            </a:r>
            <a:r>
              <a:rPr lang="en-US" sz="1700" dirty="0">
                <a:solidFill>
                  <a:schemeClr val="bg1"/>
                </a:solidFill>
                <a:effectLst/>
              </a:rPr>
              <a:t> </a:t>
            </a:r>
            <a:r>
              <a:rPr lang="en-US" sz="1700" dirty="0" err="1">
                <a:solidFill>
                  <a:schemeClr val="bg1"/>
                </a:solidFill>
                <a:effectLst/>
              </a:rPr>
              <a:t>koblet</a:t>
            </a:r>
            <a:r>
              <a:rPr lang="en-US" sz="1700" dirty="0">
                <a:solidFill>
                  <a:schemeClr val="bg1"/>
                </a:solidFill>
                <a:effectLst/>
              </a:rPr>
              <a:t> </a:t>
            </a:r>
            <a:r>
              <a:rPr lang="en-US" sz="1700" dirty="0" err="1">
                <a:solidFill>
                  <a:schemeClr val="bg1"/>
                </a:solidFill>
                <a:effectLst/>
              </a:rPr>
              <a:t>sammen</a:t>
            </a:r>
            <a:r>
              <a:rPr lang="en-US" sz="1700" dirty="0">
                <a:solidFill>
                  <a:schemeClr val="bg1"/>
                </a:solidFill>
                <a:effectLst/>
              </a:rPr>
              <a:t>. </a:t>
            </a:r>
            <a:r>
              <a:rPr lang="en-US" sz="1700" dirty="0" err="1">
                <a:solidFill>
                  <a:schemeClr val="bg1"/>
                </a:solidFill>
                <a:effectLst/>
              </a:rPr>
              <a:t>Elastisk</a:t>
            </a:r>
            <a:r>
              <a:rPr lang="en-US" sz="1700" dirty="0">
                <a:solidFill>
                  <a:schemeClr val="bg1"/>
                </a:solidFill>
                <a:effectLst/>
              </a:rPr>
              <a:t> </a:t>
            </a:r>
            <a:r>
              <a:rPr lang="en-US" sz="1700" dirty="0" err="1">
                <a:solidFill>
                  <a:schemeClr val="bg1"/>
                </a:solidFill>
                <a:effectLst/>
              </a:rPr>
              <a:t>skum</a:t>
            </a:r>
            <a:r>
              <a:rPr lang="en-US" sz="1700" dirty="0">
                <a:solidFill>
                  <a:schemeClr val="bg1"/>
                </a:solidFill>
                <a:effectLst/>
              </a:rPr>
              <a:t> </a:t>
            </a:r>
            <a:r>
              <a:rPr lang="en-US" sz="1700" dirty="0" err="1">
                <a:solidFill>
                  <a:schemeClr val="bg1"/>
                </a:solidFill>
                <a:effectLst/>
              </a:rPr>
              <a:t>i</a:t>
            </a:r>
            <a:r>
              <a:rPr lang="en-US" sz="1700" dirty="0">
                <a:solidFill>
                  <a:schemeClr val="bg1"/>
                </a:solidFill>
                <a:effectLst/>
              </a:rPr>
              <a:t> </a:t>
            </a:r>
            <a:r>
              <a:rPr lang="en-US" sz="1700" dirty="0" err="1">
                <a:solidFill>
                  <a:schemeClr val="bg1"/>
                </a:solidFill>
                <a:effectLst/>
              </a:rPr>
              <a:t>en</a:t>
            </a:r>
            <a:r>
              <a:rPr lang="en-US" sz="1700" dirty="0">
                <a:solidFill>
                  <a:schemeClr val="bg1"/>
                </a:solidFill>
                <a:effectLst/>
              </a:rPr>
              <a:t> </a:t>
            </a:r>
            <a:r>
              <a:rPr lang="en-US" sz="1700" dirty="0" err="1">
                <a:solidFill>
                  <a:schemeClr val="bg1"/>
                </a:solidFill>
                <a:effectLst/>
              </a:rPr>
              <a:t>stabil</a:t>
            </a:r>
            <a:r>
              <a:rPr lang="en-US" sz="1700" dirty="0">
                <a:solidFill>
                  <a:schemeClr val="bg1"/>
                </a:solidFill>
                <a:effectLst/>
              </a:rPr>
              <a:t> form </a:t>
            </a:r>
            <a:r>
              <a:rPr lang="en-US" sz="1700" dirty="0" err="1">
                <a:solidFill>
                  <a:schemeClr val="bg1"/>
                </a:solidFill>
                <a:effectLst/>
              </a:rPr>
              <a:t>og</a:t>
            </a:r>
            <a:r>
              <a:rPr lang="en-US" sz="1700" dirty="0">
                <a:solidFill>
                  <a:schemeClr val="bg1"/>
                </a:solidFill>
                <a:effectLst/>
              </a:rPr>
              <a:t> </a:t>
            </a:r>
            <a:r>
              <a:rPr lang="en-US" sz="1700" dirty="0" err="1">
                <a:solidFill>
                  <a:schemeClr val="bg1"/>
                </a:solidFill>
                <a:effectLst/>
              </a:rPr>
              <a:t>en</a:t>
            </a:r>
            <a:r>
              <a:rPr lang="en-US" sz="1700" dirty="0">
                <a:solidFill>
                  <a:schemeClr val="bg1"/>
                </a:solidFill>
                <a:effectLst/>
              </a:rPr>
              <a:t> </a:t>
            </a:r>
            <a:r>
              <a:rPr lang="en-US" sz="1700" dirty="0" err="1">
                <a:solidFill>
                  <a:schemeClr val="bg1"/>
                </a:solidFill>
                <a:effectLst/>
              </a:rPr>
              <a:t>lukket</a:t>
            </a:r>
            <a:r>
              <a:rPr lang="en-US" sz="1700" dirty="0">
                <a:solidFill>
                  <a:schemeClr val="bg1"/>
                </a:solidFill>
                <a:effectLst/>
              </a:rPr>
              <a:t> </a:t>
            </a:r>
            <a:r>
              <a:rPr lang="en-US" sz="1700" dirty="0" err="1">
                <a:solidFill>
                  <a:schemeClr val="bg1"/>
                </a:solidFill>
                <a:effectLst/>
              </a:rPr>
              <a:t>porøs</a:t>
            </a:r>
            <a:r>
              <a:rPr lang="en-US" sz="1700" dirty="0">
                <a:solidFill>
                  <a:schemeClr val="bg1"/>
                </a:solidFill>
                <a:effectLst/>
              </a:rPr>
              <a:t> </a:t>
            </a:r>
            <a:r>
              <a:rPr lang="en-US" sz="1700" dirty="0" err="1">
                <a:solidFill>
                  <a:schemeClr val="bg1"/>
                </a:solidFill>
                <a:effectLst/>
              </a:rPr>
              <a:t>struktur</a:t>
            </a:r>
            <a:r>
              <a:rPr lang="en-US" sz="1700" dirty="0">
                <a:solidFill>
                  <a:schemeClr val="bg1"/>
                </a:solidFill>
                <a:effectLst/>
              </a:rPr>
              <a:t> ligger </a:t>
            </a:r>
            <a:r>
              <a:rPr lang="en-US" sz="1700" dirty="0" err="1">
                <a:solidFill>
                  <a:schemeClr val="bg1"/>
                </a:solidFill>
                <a:effectLst/>
              </a:rPr>
              <a:t>mellom</a:t>
            </a:r>
            <a:r>
              <a:rPr lang="en-US" sz="1700" dirty="0">
                <a:solidFill>
                  <a:schemeClr val="bg1"/>
                </a:solidFill>
                <a:effectLst/>
              </a:rPr>
              <a:t> det </a:t>
            </a:r>
            <a:r>
              <a:rPr lang="en-US" sz="1700" dirty="0" err="1">
                <a:solidFill>
                  <a:schemeClr val="bg1"/>
                </a:solidFill>
                <a:effectLst/>
              </a:rPr>
              <a:t>ytre</a:t>
            </a:r>
            <a:r>
              <a:rPr lang="en-US" sz="1700" dirty="0">
                <a:solidFill>
                  <a:schemeClr val="bg1"/>
                </a:solidFill>
                <a:effectLst/>
              </a:rPr>
              <a:t> </a:t>
            </a:r>
            <a:r>
              <a:rPr lang="en-US" sz="1700" dirty="0" err="1">
                <a:solidFill>
                  <a:schemeClr val="bg1"/>
                </a:solidFill>
                <a:effectLst/>
              </a:rPr>
              <a:t>og</a:t>
            </a:r>
            <a:r>
              <a:rPr lang="en-US" sz="1700" dirty="0">
                <a:solidFill>
                  <a:schemeClr val="bg1"/>
                </a:solidFill>
                <a:effectLst/>
              </a:rPr>
              <a:t> det </a:t>
            </a:r>
            <a:r>
              <a:rPr lang="en-US" sz="1700" dirty="0" err="1">
                <a:solidFill>
                  <a:schemeClr val="bg1"/>
                </a:solidFill>
                <a:effectLst/>
              </a:rPr>
              <a:t>indre</a:t>
            </a:r>
            <a:r>
              <a:rPr lang="en-US" sz="1700" dirty="0">
                <a:solidFill>
                  <a:schemeClr val="bg1"/>
                </a:solidFill>
                <a:effectLst/>
              </a:rPr>
              <a:t> </a:t>
            </a:r>
            <a:r>
              <a:rPr lang="en-US" sz="1700" dirty="0" err="1">
                <a:solidFill>
                  <a:schemeClr val="bg1"/>
                </a:solidFill>
                <a:effectLst/>
              </a:rPr>
              <a:t>laget</a:t>
            </a:r>
            <a:r>
              <a:rPr lang="en-US" sz="1700" dirty="0">
                <a:solidFill>
                  <a:schemeClr val="bg1"/>
                </a:solidFill>
                <a:effectLst/>
              </a:rPr>
              <a:t>. I det store </a:t>
            </a:r>
            <a:r>
              <a:rPr lang="en-US" sz="1700" dirty="0" err="1">
                <a:solidFill>
                  <a:schemeClr val="bg1"/>
                </a:solidFill>
                <a:effectLst/>
              </a:rPr>
              <a:t>og</a:t>
            </a:r>
            <a:r>
              <a:rPr lang="en-US" sz="1700" dirty="0">
                <a:solidFill>
                  <a:schemeClr val="bg1"/>
                </a:solidFill>
                <a:effectLst/>
              </a:rPr>
              <a:t> det hele </a:t>
            </a:r>
            <a:r>
              <a:rPr lang="en-US" sz="1700" dirty="0" err="1">
                <a:solidFill>
                  <a:schemeClr val="bg1"/>
                </a:solidFill>
                <a:effectLst/>
              </a:rPr>
              <a:t>vil</a:t>
            </a:r>
            <a:r>
              <a:rPr lang="en-US" sz="1700" dirty="0">
                <a:solidFill>
                  <a:schemeClr val="bg1"/>
                </a:solidFill>
                <a:effectLst/>
              </a:rPr>
              <a:t> de </a:t>
            </a:r>
            <a:r>
              <a:rPr lang="en-US" sz="1700" dirty="0" err="1">
                <a:solidFill>
                  <a:schemeClr val="bg1"/>
                </a:solidFill>
                <a:effectLst/>
              </a:rPr>
              <a:t>individuelle</a:t>
            </a:r>
            <a:r>
              <a:rPr lang="en-US" sz="1700" dirty="0">
                <a:solidFill>
                  <a:schemeClr val="bg1"/>
                </a:solidFill>
                <a:effectLst/>
              </a:rPr>
              <a:t> </a:t>
            </a:r>
            <a:r>
              <a:rPr lang="en-US" sz="1700" dirty="0" err="1">
                <a:solidFill>
                  <a:schemeClr val="bg1"/>
                </a:solidFill>
                <a:effectLst/>
              </a:rPr>
              <a:t>lagene</a:t>
            </a:r>
            <a:r>
              <a:rPr lang="en-US" sz="1700" dirty="0">
                <a:solidFill>
                  <a:schemeClr val="bg1"/>
                </a:solidFill>
                <a:effectLst/>
              </a:rPr>
              <a:t> </a:t>
            </a:r>
            <a:r>
              <a:rPr lang="en-US" sz="1700" dirty="0" err="1">
                <a:solidFill>
                  <a:schemeClr val="bg1"/>
                </a:solidFill>
                <a:effectLst/>
              </a:rPr>
              <a:t>fullføre</a:t>
            </a:r>
            <a:r>
              <a:rPr lang="en-US" sz="1700" dirty="0">
                <a:solidFill>
                  <a:schemeClr val="bg1"/>
                </a:solidFill>
                <a:effectLst/>
              </a:rPr>
              <a:t> </a:t>
            </a:r>
            <a:r>
              <a:rPr lang="en-US" sz="1700" dirty="0" err="1">
                <a:solidFill>
                  <a:schemeClr val="bg1"/>
                </a:solidFill>
                <a:effectLst/>
              </a:rPr>
              <a:t>følgende</a:t>
            </a:r>
            <a:r>
              <a:rPr lang="en-US" sz="1700" dirty="0">
                <a:solidFill>
                  <a:schemeClr val="bg1"/>
                </a:solidFill>
                <a:effectLst/>
              </a:rPr>
              <a:t> </a:t>
            </a:r>
            <a:r>
              <a:rPr lang="en-US" sz="1700" dirty="0" err="1">
                <a:solidFill>
                  <a:schemeClr val="bg1"/>
                </a:solidFill>
                <a:effectLst/>
              </a:rPr>
              <a:t>oppgave</a:t>
            </a:r>
            <a:r>
              <a:rPr lang="en-US" sz="1700" dirty="0">
                <a:solidFill>
                  <a:schemeClr val="bg1"/>
                </a:solidFill>
                <a:effectLst/>
              </a:rPr>
              <a:t>: </a:t>
            </a:r>
          </a:p>
        </p:txBody>
      </p:sp>
    </p:spTree>
    <p:extLst>
      <p:ext uri="{BB962C8B-B14F-4D97-AF65-F5344CB8AC3E}">
        <p14:creationId xmlns:p14="http://schemas.microsoft.com/office/powerpoint/2010/main" val="202135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3" name="Rectangle 2076">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4" name="Freeform: Shape 2078">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Rectangle 3">
            <a:extLst>
              <a:ext uri="{FF2B5EF4-FFF2-40B4-BE49-F238E27FC236}">
                <a16:creationId xmlns:a16="http://schemas.microsoft.com/office/drawing/2014/main" id="{A52071DC-8E2F-1BAA-3CF8-A53FD0E75D1A}"/>
              </a:ext>
            </a:extLst>
          </p:cNvPr>
          <p:cNvSpPr>
            <a:spLocks noChangeArrowheads="1"/>
          </p:cNvSpPr>
          <p:nvPr/>
        </p:nvSpPr>
        <p:spPr bwMode="auto">
          <a:xfrm>
            <a:off x="838201" y="643467"/>
            <a:ext cx="3888526" cy="180052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defTabSz="914400" fontAlgn="base">
              <a:lnSpc>
                <a:spcPct val="90000"/>
              </a:lnSpc>
              <a:spcBef>
                <a:spcPct val="0"/>
              </a:spcBef>
              <a:spcAft>
                <a:spcPts val="600"/>
              </a:spcAft>
              <a:buClrTx/>
              <a:buSzTx/>
              <a:tabLst/>
            </a:pPr>
            <a:r>
              <a:rPr kumimoji="0" lang="en-US" altLang="nb-NO" sz="4400" b="0" i="0" u="none" strike="noStrike" kern="1200" cap="none" normalizeH="0" baseline="0">
                <a:ln>
                  <a:noFill/>
                </a:ln>
                <a:solidFill>
                  <a:schemeClr val="tx1"/>
                </a:solidFill>
                <a:effectLst/>
                <a:latin typeface="+mj-lt"/>
                <a:ea typeface="+mj-ea"/>
                <a:cs typeface="+mj-cs"/>
              </a:rPr>
              <a:t> 3. Drenering</a:t>
            </a:r>
          </a:p>
        </p:txBody>
      </p:sp>
      <p:sp>
        <p:nvSpPr>
          <p:cNvPr id="2" name="Rectangle 2">
            <a:extLst>
              <a:ext uri="{FF2B5EF4-FFF2-40B4-BE49-F238E27FC236}">
                <a16:creationId xmlns:a16="http://schemas.microsoft.com/office/drawing/2014/main" id="{48D3CEA1-24AF-91FA-0288-78D23972C95C}"/>
              </a:ext>
            </a:extLst>
          </p:cNvPr>
          <p:cNvSpPr>
            <a:spLocks noChangeArrowheads="1"/>
          </p:cNvSpPr>
          <p:nvPr/>
        </p:nvSpPr>
        <p:spPr bwMode="auto">
          <a:xfrm>
            <a:off x="838201" y="2623381"/>
            <a:ext cx="3888528" cy="355358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92500" lnSpcReduction="20000"/>
          </a:bodyPr>
          <a:lstStyle/>
          <a:p>
            <a:pPr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kumimoji="0" lang="en-US" altLang="nb-NO" sz="1700" b="0" i="0" u="none" strike="noStrike" cap="none" normalizeH="0" baseline="0" dirty="0">
              <a:ln>
                <a:noFill/>
              </a:ln>
              <a:effectLst/>
            </a:endParaRPr>
          </a:p>
          <a:p>
            <a:pPr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lang="en-US" altLang="nb-NO" sz="1700" dirty="0"/>
          </a:p>
          <a:p>
            <a:pPr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kumimoji="0" lang="en-US" altLang="nb-NO" sz="1700" b="0" i="0" u="none" strike="noStrike" cap="none" normalizeH="0" baseline="0" dirty="0">
              <a:ln>
                <a:noFill/>
              </a:ln>
              <a:effectLst/>
            </a:endParaRPr>
          </a:p>
          <a:p>
            <a:pPr marR="0" lvl="0" defTabSz="914400" fontAlgn="base">
              <a:lnSpc>
                <a:spcPct val="90000"/>
              </a:lnSpc>
              <a:spcBef>
                <a:spcPts val="1000"/>
              </a:spcBef>
              <a:spcAft>
                <a:spcPct val="0"/>
              </a:spcAft>
              <a:buClrTx/>
              <a:buSzPct val="87000"/>
              <a:tabLst/>
            </a:pPr>
            <a:r>
              <a:rPr kumimoji="0" lang="en-US" altLang="nb-NO" sz="2400" b="0" i="0" u="none" strike="noStrike" cap="none" normalizeH="0" baseline="0" dirty="0" err="1">
                <a:ln>
                  <a:noFill/>
                </a:ln>
                <a:effectLst/>
              </a:rPr>
              <a:t>Dreneringsfunksjonen</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vil</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først</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og</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fremst</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være</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på</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grunn</a:t>
            </a:r>
            <a:r>
              <a:rPr kumimoji="0" lang="en-US" altLang="nb-NO" sz="2400" b="0" i="0" u="none" strike="noStrike" cap="none" normalizeH="0" baseline="0" dirty="0">
                <a:ln>
                  <a:noFill/>
                </a:ln>
                <a:effectLst/>
              </a:rPr>
              <a:t> av </a:t>
            </a:r>
            <a:r>
              <a:rPr kumimoji="0" lang="en-US" altLang="nb-NO" sz="2400" b="0" i="0" u="none" strike="noStrike" cap="none" normalizeH="0" baseline="0" dirty="0" err="1">
                <a:ln>
                  <a:noFill/>
                </a:ln>
                <a:effectLst/>
              </a:rPr>
              <a:t>membranens</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overflatestruktur</a:t>
            </a:r>
            <a:r>
              <a:rPr kumimoji="0" lang="en-US" altLang="nb-NO" sz="2400" b="0" i="0" u="none" strike="noStrike" cap="none" normalizeH="0" baseline="0" dirty="0">
                <a:ln>
                  <a:noFill/>
                </a:ln>
                <a:effectLst/>
              </a:rPr>
              <a:t> inn mot </a:t>
            </a:r>
            <a:r>
              <a:rPr kumimoji="0" lang="en-US" altLang="nb-NO" sz="2400" b="0" i="0" u="none" strike="noStrike" cap="none" normalizeH="0" baseline="0" dirty="0" err="1">
                <a:ln>
                  <a:noFill/>
                </a:ln>
                <a:effectLst/>
              </a:rPr>
              <a:t>fjellet</a:t>
            </a:r>
            <a:r>
              <a:rPr kumimoji="0" lang="en-US" altLang="nb-NO" sz="2400" b="0" i="0" u="none" strike="noStrike" cap="none" normalizeH="0" baseline="0" dirty="0">
                <a:ln>
                  <a:noFill/>
                </a:ln>
                <a:effectLst/>
              </a:rPr>
              <a:t>. (Fig 3). Denne </a:t>
            </a:r>
            <a:r>
              <a:rPr kumimoji="0" lang="en-US" altLang="nb-NO" sz="2400" b="0" i="0" u="none" strike="noStrike" cap="none" normalizeH="0" baseline="0" dirty="0" err="1">
                <a:ln>
                  <a:noFill/>
                </a:ln>
                <a:effectLst/>
              </a:rPr>
              <a:t>ribbete</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strukturen</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muliggjør</a:t>
            </a:r>
            <a:r>
              <a:rPr kumimoji="0" lang="en-US" altLang="nb-NO" sz="2400" b="0" i="0" u="none" strike="noStrike" cap="none" normalizeH="0" baseline="0" dirty="0">
                <a:ln>
                  <a:noFill/>
                </a:ln>
                <a:effectLst/>
              </a:rPr>
              <a:t> at store </a:t>
            </a:r>
            <a:r>
              <a:rPr kumimoji="0" lang="en-US" altLang="nb-NO" sz="2400" b="0" i="0" u="none" strike="noStrike" cap="none" normalizeH="0" baseline="0" dirty="0" err="1">
                <a:ln>
                  <a:noFill/>
                </a:ln>
                <a:effectLst/>
              </a:rPr>
              <a:t>mengder</a:t>
            </a:r>
            <a:r>
              <a:rPr kumimoji="0" lang="en-US" altLang="nb-NO" sz="2400" b="0" i="0" u="none" strike="noStrike" cap="none" normalizeH="0" baseline="0" dirty="0">
                <a:ln>
                  <a:noFill/>
                </a:ln>
                <a:effectLst/>
              </a:rPr>
              <a:t> med </a:t>
            </a:r>
            <a:r>
              <a:rPr kumimoji="0" lang="en-US" altLang="nb-NO" sz="2400" b="0" i="0" u="none" strike="noStrike" cap="none" normalizeH="0" baseline="0" dirty="0" err="1">
                <a:ln>
                  <a:noFill/>
                </a:ln>
                <a:effectLst/>
              </a:rPr>
              <a:t>vann</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opp</a:t>
            </a:r>
            <a:r>
              <a:rPr kumimoji="0" lang="en-US" altLang="nb-NO" sz="2400" b="0" i="0" u="none" strike="noStrike" cap="none" normalizeH="0" baseline="0" dirty="0">
                <a:ln>
                  <a:noFill/>
                </a:ln>
                <a:effectLst/>
              </a:rPr>
              <a:t> mot 10I/s/m2) </a:t>
            </a:r>
            <a:r>
              <a:rPr kumimoji="0" lang="en-US" altLang="nb-NO" sz="2400" b="0" i="0" u="none" strike="noStrike" cap="none" normalizeH="0" baseline="0" dirty="0" err="1">
                <a:ln>
                  <a:noFill/>
                </a:ln>
                <a:effectLst/>
              </a:rPr>
              <a:t>kan</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bli</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fjernet</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Membranens</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kjemiske</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sammensetning</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hindrer</a:t>
            </a:r>
            <a:r>
              <a:rPr kumimoji="0" lang="en-US" altLang="nb-NO" sz="2400" b="0" i="0" u="none" strike="noStrike" cap="none" normalizeH="0" baseline="0" dirty="0">
                <a:ln>
                  <a:noFill/>
                </a:ln>
                <a:effectLst/>
              </a:rPr>
              <a:t> at </a:t>
            </a:r>
            <a:r>
              <a:rPr kumimoji="0" lang="en-US" altLang="nb-NO" sz="2400" b="0" i="0" u="none" strike="noStrike" cap="none" normalizeH="0" baseline="0" dirty="0" err="1">
                <a:ln>
                  <a:noFill/>
                </a:ln>
                <a:effectLst/>
              </a:rPr>
              <a:t>vannet</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blir</a:t>
            </a:r>
            <a:r>
              <a:rPr kumimoji="0" lang="en-US" altLang="nb-NO" sz="2400" b="0" i="0" u="none" strike="noStrike" cap="none" normalizeH="0" baseline="0" dirty="0">
                <a:ln>
                  <a:noFill/>
                </a:ln>
                <a:effectLst/>
              </a:rPr>
              <a:t> </a:t>
            </a:r>
            <a:r>
              <a:rPr kumimoji="0" lang="en-US" altLang="nb-NO" sz="2400" b="0" i="0" u="none" strike="noStrike" cap="none" normalizeH="0" baseline="0" dirty="0" err="1">
                <a:ln>
                  <a:noFill/>
                </a:ln>
                <a:effectLst/>
              </a:rPr>
              <a:t>absorbert</a:t>
            </a:r>
            <a:r>
              <a:rPr kumimoji="0" lang="en-US" altLang="nb-NO" sz="2400" b="0" i="0" u="none" strike="noStrike" cap="none" normalizeH="0" baseline="0" dirty="0">
                <a:ln>
                  <a:noFill/>
                </a:ln>
                <a:effectLst/>
              </a:rPr>
              <a:t>. </a:t>
            </a:r>
          </a:p>
          <a:p>
            <a:pPr marL="228600"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lang="en-US" altLang="nb-NO" sz="1700" dirty="0"/>
          </a:p>
          <a:p>
            <a:pPr marL="228600"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kumimoji="0" lang="en-US" altLang="nb-NO" sz="1700" b="0" i="0" u="none" strike="noStrike" cap="none" normalizeH="0" baseline="0" dirty="0">
              <a:ln>
                <a:noFill/>
              </a:ln>
              <a:effectLst/>
            </a:endParaRPr>
          </a:p>
          <a:p>
            <a:pPr marL="228600" marR="0" lvl="0" indent="-228600" defTabSz="914400" fontAlgn="base">
              <a:lnSpc>
                <a:spcPct val="90000"/>
              </a:lnSpc>
              <a:spcBef>
                <a:spcPts val="1000"/>
              </a:spcBef>
              <a:spcAft>
                <a:spcPct val="0"/>
              </a:spcAft>
              <a:buClrTx/>
              <a:buSzPct val="87000"/>
              <a:buFont typeface="Arial" panose="020B0604020202020204" pitchFamily="34" charset="0"/>
              <a:buChar char="•"/>
              <a:tabLst/>
            </a:pPr>
            <a:endParaRPr kumimoji="0" lang="en-US" altLang="nb-NO" sz="1700" b="0" i="0" u="none" strike="noStrike" cap="none" normalizeH="0" baseline="0" dirty="0">
              <a:ln>
                <a:noFill/>
              </a:ln>
              <a:effectLst/>
            </a:endParaRPr>
          </a:p>
        </p:txBody>
      </p:sp>
      <p:pic>
        <p:nvPicPr>
          <p:cNvPr id="2049" name="Bilde 7" descr="Et bilde som inneholder tekst, kunst&#10;&#10;Automatisk generert beskrivelse">
            <a:extLst>
              <a:ext uri="{FF2B5EF4-FFF2-40B4-BE49-F238E27FC236}">
                <a16:creationId xmlns:a16="http://schemas.microsoft.com/office/drawing/2014/main" id="{C0691F81-7D0D-766F-EBA9-F31419EFA0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46" r="15269" b="2"/>
          <a:stretch/>
        </p:blipFill>
        <p:spPr bwMode="auto">
          <a:xfrm>
            <a:off x="6800986" y="775670"/>
            <a:ext cx="4747547" cy="5335004"/>
          </a:xfrm>
          <a:prstGeom prst="rect">
            <a:avLst/>
          </a:prstGeom>
          <a:solidFill>
            <a:srgbClr val="FFFFFF"/>
          </a:solidFill>
        </p:spPr>
      </p:pic>
      <p:sp>
        <p:nvSpPr>
          <p:cNvPr id="2058" name="Slide Number Placeholder 5">
            <a:extLst>
              <a:ext uri="{FF2B5EF4-FFF2-40B4-BE49-F238E27FC236}">
                <a16:creationId xmlns:a16="http://schemas.microsoft.com/office/drawing/2014/main" id="{9C5BB1F9-5F47-44D3-9182-6BEEDEC512A1}"/>
              </a:ext>
            </a:extLst>
          </p:cNvPr>
          <p:cNvSpPr>
            <a:spLocks noGrp="1"/>
          </p:cNvSpPr>
          <p:nvPr>
            <p:ph type="sldNum" sz="quarter" idx="12"/>
          </p:nvPr>
        </p:nvSpPr>
        <p:spPr>
          <a:xfrm>
            <a:off x="5962785" y="6110674"/>
            <a:ext cx="5391015" cy="775670"/>
          </a:xfrm>
        </p:spPr>
        <p:txBody>
          <a:bodyPr vert="horz" lIns="91440" tIns="45720" rIns="91440" bIns="45720" rtlCol="0" anchor="ctr">
            <a:normAutofit/>
          </a:bodyPr>
          <a:lstStyle/>
          <a:p>
            <a:pPr defTabSz="914400">
              <a:lnSpc>
                <a:spcPct val="90000"/>
              </a:lnSpc>
              <a:spcAft>
                <a:spcPts val="600"/>
              </a:spcAft>
              <a:defRPr/>
            </a:pPr>
            <a:r>
              <a:rPr lang="en-US" altLang="nb-NO" sz="1800" b="1" dirty="0"/>
              <a:t>Fig.3. Sandwich </a:t>
            </a:r>
            <a:r>
              <a:rPr lang="en-US" altLang="nb-NO" sz="1800" b="1" dirty="0" err="1"/>
              <a:t>sammensetning</a:t>
            </a:r>
            <a:r>
              <a:rPr lang="en-US" altLang="nb-NO" sz="1800" b="1" dirty="0"/>
              <a:t> av </a:t>
            </a:r>
            <a:r>
              <a:rPr lang="en-US" altLang="nb-NO" sz="1800" b="1" dirty="0" err="1"/>
              <a:t>membran</a:t>
            </a:r>
            <a:r>
              <a:rPr lang="en-US" altLang="nb-NO" sz="1800" dirty="0"/>
              <a:t>.</a:t>
            </a:r>
            <a:endParaRPr lang="en-US" sz="1800" dirty="0"/>
          </a:p>
        </p:txBody>
      </p:sp>
      <p:sp>
        <p:nvSpPr>
          <p:cNvPr id="2054" name="Date Placeholder 3">
            <a:extLst>
              <a:ext uri="{FF2B5EF4-FFF2-40B4-BE49-F238E27FC236}">
                <a16:creationId xmlns:a16="http://schemas.microsoft.com/office/drawing/2014/main" id="{1B84D362-97BD-4446-96EF-D7146338C21D}"/>
              </a:ext>
            </a:extLst>
          </p:cNvPr>
          <p:cNvSpPr>
            <a:spLocks noGrp="1"/>
          </p:cNvSpPr>
          <p:nvPr>
            <p:ph type="dt" sz="half" idx="10"/>
          </p:nvPr>
        </p:nvSpPr>
        <p:spPr>
          <a:xfrm>
            <a:off x="761802" y="7052152"/>
            <a:ext cx="2732960" cy="156043"/>
          </a:xfrm>
        </p:spPr>
        <p:txBody>
          <a:bodyPr vert="horz" lIns="91440" tIns="45720" rIns="91440" bIns="45720" rtlCol="0" anchor="ctr">
            <a:normAutofit fontScale="40000" lnSpcReduction="20000"/>
          </a:bodyPr>
          <a:lstStyle/>
          <a:p>
            <a:pPr defTabSz="914400">
              <a:defRPr/>
            </a:pPr>
            <a:endParaRPr lang="en-US" dirty="0">
              <a:solidFill>
                <a:schemeClr val="tx1"/>
              </a:solidFill>
              <a:latin typeface="Calibri" panose="020F0502020204030204"/>
            </a:endParaRPr>
          </a:p>
        </p:txBody>
      </p:sp>
    </p:spTree>
    <p:extLst>
      <p:ext uri="{BB962C8B-B14F-4D97-AF65-F5344CB8AC3E}">
        <p14:creationId xmlns:p14="http://schemas.microsoft.com/office/powerpoint/2010/main" val="1917007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86B81C8-E3BA-6651-5B79-4503C0A89D61}"/>
              </a:ext>
            </a:extLst>
          </p:cNvPr>
          <p:cNvSpPr txBox="1"/>
          <p:nvPr/>
        </p:nvSpPr>
        <p:spPr>
          <a:xfrm>
            <a:off x="876692" y="932518"/>
            <a:ext cx="6125357" cy="5048790"/>
          </a:xfrm>
          <a:prstGeom prst="rect">
            <a:avLst/>
          </a:prstGeom>
        </p:spPr>
        <p:txBody>
          <a:bodyPr vert="horz" lIns="91440" tIns="45720" rIns="91440" bIns="45720" rtlCol="0" anchor="t">
            <a:noAutofit/>
          </a:bodyPr>
          <a:lstStyle/>
          <a:p>
            <a:pPr defTabSz="914400">
              <a:lnSpc>
                <a:spcPct val="90000"/>
              </a:lnSpc>
              <a:spcAft>
                <a:spcPts val="1000"/>
              </a:spcAft>
            </a:pPr>
            <a:r>
              <a:rPr lang="en-US" sz="2000" b="1" dirty="0">
                <a:effectLst/>
              </a:rPr>
              <a:t>FORSEGLING</a:t>
            </a:r>
          </a:p>
          <a:p>
            <a:pPr indent="-228600" defTabSz="914400">
              <a:lnSpc>
                <a:spcPct val="90000"/>
              </a:lnSpc>
              <a:spcAft>
                <a:spcPts val="1000"/>
              </a:spcAft>
              <a:buFont typeface="Arial" panose="020B0604020202020204" pitchFamily="34" charset="0"/>
              <a:buChar char="•"/>
            </a:pPr>
            <a:r>
              <a:rPr lang="en-US" sz="2000" dirty="0" err="1">
                <a:effectLst/>
              </a:rPr>
              <a:t>Membranen</a:t>
            </a:r>
            <a:r>
              <a:rPr lang="en-US" sz="2000" dirty="0">
                <a:effectLst/>
              </a:rPr>
              <a:t> </a:t>
            </a:r>
            <a:r>
              <a:rPr lang="en-US" sz="2000" dirty="0" err="1">
                <a:effectLst/>
              </a:rPr>
              <a:t>som</a:t>
            </a:r>
            <a:r>
              <a:rPr lang="en-US" sz="2000" dirty="0">
                <a:effectLst/>
              </a:rPr>
              <a:t> ligger inn mot </a:t>
            </a:r>
            <a:r>
              <a:rPr lang="en-US" sz="2000" dirty="0" err="1">
                <a:effectLst/>
              </a:rPr>
              <a:t>fjellet</a:t>
            </a:r>
            <a:r>
              <a:rPr lang="en-US" sz="2000" dirty="0">
                <a:effectLst/>
              </a:rPr>
              <a:t> er </a:t>
            </a:r>
            <a:r>
              <a:rPr lang="en-US" sz="2000" dirty="0" err="1">
                <a:effectLst/>
              </a:rPr>
              <a:t>i</a:t>
            </a:r>
            <a:r>
              <a:rPr lang="en-US" sz="2000" dirty="0">
                <a:effectLst/>
              </a:rPr>
              <a:t> </a:t>
            </a:r>
            <a:r>
              <a:rPr lang="en-US" sz="2000" dirty="0" err="1">
                <a:effectLst/>
              </a:rPr>
              <a:t>polyethylen</a:t>
            </a:r>
            <a:r>
              <a:rPr lang="en-US" sz="2000" dirty="0">
                <a:effectLst/>
              </a:rPr>
              <a:t>, </a:t>
            </a:r>
            <a:r>
              <a:rPr lang="en-US" sz="2000" dirty="0" err="1">
                <a:effectLst/>
              </a:rPr>
              <a:t>som</a:t>
            </a:r>
            <a:r>
              <a:rPr lang="en-US" sz="2000" dirty="0">
                <a:effectLst/>
              </a:rPr>
              <a:t> </a:t>
            </a:r>
            <a:r>
              <a:rPr lang="en-US" sz="2000" dirty="0" err="1">
                <a:effectLst/>
              </a:rPr>
              <a:t>har</a:t>
            </a:r>
            <a:r>
              <a:rPr lang="en-US" sz="2000" dirty="0">
                <a:effectLst/>
              </a:rPr>
              <a:t> </a:t>
            </a:r>
            <a:r>
              <a:rPr lang="en-US" sz="2000" dirty="0" err="1">
                <a:effectLst/>
              </a:rPr>
              <a:t>en</a:t>
            </a:r>
            <a:r>
              <a:rPr lang="en-US" sz="2000" dirty="0">
                <a:effectLst/>
              </a:rPr>
              <a:t> </a:t>
            </a:r>
            <a:r>
              <a:rPr lang="en-US" sz="2000" dirty="0" err="1">
                <a:effectLst/>
              </a:rPr>
              <a:t>fremragende</a:t>
            </a:r>
            <a:r>
              <a:rPr lang="en-US" sz="2000" dirty="0">
                <a:effectLst/>
              </a:rPr>
              <a:t> </a:t>
            </a:r>
            <a:r>
              <a:rPr lang="en-US" sz="2000" dirty="0" err="1">
                <a:effectLst/>
              </a:rPr>
              <a:t>vannmotstand</a:t>
            </a:r>
            <a:r>
              <a:rPr lang="en-US" sz="2000" dirty="0">
                <a:effectLst/>
              </a:rPr>
              <a:t> </a:t>
            </a:r>
            <a:r>
              <a:rPr lang="en-US" sz="2000" dirty="0" err="1">
                <a:effectLst/>
              </a:rPr>
              <a:t>og</a:t>
            </a:r>
            <a:r>
              <a:rPr lang="en-US" sz="2000" dirty="0">
                <a:effectLst/>
              </a:rPr>
              <a:t> </a:t>
            </a:r>
            <a:r>
              <a:rPr lang="en-US" sz="2000" dirty="0" err="1">
                <a:effectLst/>
              </a:rPr>
              <a:t>tetthet</a:t>
            </a:r>
            <a:r>
              <a:rPr lang="en-US" sz="2000" dirty="0">
                <a:effectLst/>
              </a:rPr>
              <a:t>. I </a:t>
            </a:r>
            <a:r>
              <a:rPr lang="en-US" sz="2000" dirty="0" err="1">
                <a:effectLst/>
              </a:rPr>
              <a:t>tillegg</a:t>
            </a:r>
            <a:r>
              <a:rPr lang="en-US" sz="2000" dirty="0">
                <a:effectLst/>
              </a:rPr>
              <a:t> er </a:t>
            </a:r>
            <a:r>
              <a:rPr lang="en-US" sz="2000" dirty="0" err="1">
                <a:effectLst/>
              </a:rPr>
              <a:t>kjernen</a:t>
            </a:r>
            <a:r>
              <a:rPr lang="en-US" sz="2000" dirty="0">
                <a:effectLst/>
              </a:rPr>
              <a:t> av </a:t>
            </a:r>
            <a:r>
              <a:rPr lang="en-US" sz="2000" dirty="0" err="1">
                <a:effectLst/>
              </a:rPr>
              <a:t>membranen</a:t>
            </a:r>
            <a:r>
              <a:rPr lang="en-US" sz="2000" dirty="0">
                <a:effectLst/>
              </a:rPr>
              <a:t> </a:t>
            </a:r>
            <a:r>
              <a:rPr lang="en-US" sz="2000" dirty="0" err="1">
                <a:effectLst/>
              </a:rPr>
              <a:t>en</a:t>
            </a:r>
            <a:r>
              <a:rPr lang="en-US" sz="2000" dirty="0">
                <a:effectLst/>
              </a:rPr>
              <a:t> </a:t>
            </a:r>
            <a:r>
              <a:rPr lang="en-US" sz="2000" dirty="0" err="1">
                <a:effectLst/>
              </a:rPr>
              <a:t>skumstruktur</a:t>
            </a:r>
            <a:r>
              <a:rPr lang="en-US" sz="2000" dirty="0">
                <a:effectLst/>
              </a:rPr>
              <a:t> med </a:t>
            </a:r>
            <a:r>
              <a:rPr lang="en-US" sz="2000" dirty="0" err="1">
                <a:effectLst/>
              </a:rPr>
              <a:t>lukkede</a:t>
            </a:r>
            <a:r>
              <a:rPr lang="en-US" sz="2000" dirty="0">
                <a:effectLst/>
              </a:rPr>
              <a:t> </a:t>
            </a:r>
            <a:r>
              <a:rPr lang="en-US" sz="2000" dirty="0" err="1">
                <a:effectLst/>
              </a:rPr>
              <a:t>celler</a:t>
            </a:r>
            <a:r>
              <a:rPr lang="en-US" sz="2000" dirty="0">
                <a:effectLst/>
              </a:rPr>
              <a:t>, </a:t>
            </a:r>
            <a:r>
              <a:rPr lang="en-US" sz="2000" dirty="0" err="1">
                <a:effectLst/>
              </a:rPr>
              <a:t>som</a:t>
            </a:r>
            <a:r>
              <a:rPr lang="en-US" sz="2000" dirty="0">
                <a:effectLst/>
              </a:rPr>
              <a:t> </a:t>
            </a:r>
            <a:r>
              <a:rPr lang="en-US" sz="2000" dirty="0" err="1">
                <a:effectLst/>
              </a:rPr>
              <a:t>også</a:t>
            </a:r>
            <a:r>
              <a:rPr lang="en-US" sz="2000" dirty="0">
                <a:effectLst/>
              </a:rPr>
              <a:t> </a:t>
            </a:r>
            <a:r>
              <a:rPr lang="en-US" sz="2000" dirty="0" err="1">
                <a:effectLst/>
              </a:rPr>
              <a:t>hindrer</a:t>
            </a:r>
            <a:r>
              <a:rPr lang="en-US" sz="2000" dirty="0">
                <a:effectLst/>
              </a:rPr>
              <a:t> </a:t>
            </a:r>
            <a:r>
              <a:rPr lang="en-US" sz="2000" dirty="0" err="1">
                <a:effectLst/>
              </a:rPr>
              <a:t>vann</a:t>
            </a:r>
            <a:r>
              <a:rPr lang="en-US" sz="2000" dirty="0">
                <a:effectLst/>
              </a:rPr>
              <a:t> </a:t>
            </a:r>
            <a:r>
              <a:rPr lang="en-US" sz="2000" dirty="0" err="1">
                <a:effectLst/>
              </a:rPr>
              <a:t>i</a:t>
            </a:r>
            <a:r>
              <a:rPr lang="en-US" sz="2000" dirty="0">
                <a:effectLst/>
              </a:rPr>
              <a:t> å </a:t>
            </a:r>
            <a:r>
              <a:rPr lang="en-US" sz="2000" dirty="0" err="1">
                <a:effectLst/>
              </a:rPr>
              <a:t>passere</a:t>
            </a:r>
            <a:r>
              <a:rPr lang="en-US" sz="2000" dirty="0">
                <a:effectLst/>
              </a:rPr>
              <a:t> (Fig 3). </a:t>
            </a:r>
          </a:p>
          <a:p>
            <a:pPr indent="-228600" defTabSz="914400">
              <a:lnSpc>
                <a:spcPct val="90000"/>
              </a:lnSpc>
              <a:spcAft>
                <a:spcPts val="1000"/>
              </a:spcAft>
              <a:buFont typeface="Arial" panose="020B0604020202020204" pitchFamily="34" charset="0"/>
              <a:buChar char="•"/>
            </a:pPr>
            <a:endParaRPr lang="en-US" sz="2000" dirty="0">
              <a:effectLst/>
            </a:endParaRPr>
          </a:p>
          <a:p>
            <a:pPr defTabSz="914400">
              <a:lnSpc>
                <a:spcPct val="90000"/>
              </a:lnSpc>
            </a:pPr>
            <a:endParaRPr lang="en-US" sz="2000" dirty="0">
              <a:effectLst/>
            </a:endParaRPr>
          </a:p>
          <a:p>
            <a:pPr defTabSz="914400">
              <a:lnSpc>
                <a:spcPct val="90000"/>
              </a:lnSpc>
              <a:spcAft>
                <a:spcPts val="1000"/>
              </a:spcAft>
            </a:pPr>
            <a:r>
              <a:rPr lang="en-US" sz="2000" b="1" dirty="0">
                <a:effectLst/>
              </a:rPr>
              <a:t>VARMEISOLASJON</a:t>
            </a:r>
          </a:p>
          <a:p>
            <a:pPr indent="-228600" defTabSz="914400">
              <a:lnSpc>
                <a:spcPct val="90000"/>
              </a:lnSpc>
              <a:spcAft>
                <a:spcPts val="1000"/>
              </a:spcAft>
              <a:buFont typeface="Arial" panose="020B0604020202020204" pitchFamily="34" charset="0"/>
              <a:buChar char="•"/>
            </a:pPr>
            <a:r>
              <a:rPr lang="en-US" sz="2000" dirty="0">
                <a:effectLst/>
              </a:rPr>
              <a:t>Denne </a:t>
            </a:r>
            <a:r>
              <a:rPr lang="en-US" sz="2000" dirty="0" err="1">
                <a:effectLst/>
              </a:rPr>
              <a:t>lukkede</a:t>
            </a:r>
            <a:r>
              <a:rPr lang="en-US" sz="2000" dirty="0">
                <a:effectLst/>
              </a:rPr>
              <a:t> </a:t>
            </a:r>
            <a:r>
              <a:rPr lang="en-US" sz="2000" dirty="0" err="1">
                <a:effectLst/>
              </a:rPr>
              <a:t>skumstrukturen</a:t>
            </a:r>
            <a:r>
              <a:rPr lang="en-US" sz="2000" dirty="0">
                <a:effectLst/>
              </a:rPr>
              <a:t> med </a:t>
            </a:r>
            <a:r>
              <a:rPr lang="en-US" sz="2000" dirty="0" err="1">
                <a:effectLst/>
              </a:rPr>
              <a:t>lukkede</a:t>
            </a:r>
            <a:r>
              <a:rPr lang="en-US" sz="2000" dirty="0">
                <a:effectLst/>
              </a:rPr>
              <a:t> </a:t>
            </a:r>
            <a:r>
              <a:rPr lang="en-US" sz="2000" dirty="0" err="1">
                <a:effectLst/>
              </a:rPr>
              <a:t>celler</a:t>
            </a:r>
            <a:r>
              <a:rPr lang="en-US" sz="2000" dirty="0">
                <a:effectLst/>
              </a:rPr>
              <a:t> </a:t>
            </a:r>
            <a:r>
              <a:rPr lang="en-US" sz="2000" dirty="0" err="1">
                <a:effectLst/>
              </a:rPr>
              <a:t>i</a:t>
            </a:r>
            <a:r>
              <a:rPr lang="en-US" sz="2000" dirty="0">
                <a:effectLst/>
              </a:rPr>
              <a:t> det </a:t>
            </a:r>
            <a:r>
              <a:rPr lang="en-US" sz="2000" dirty="0" err="1">
                <a:effectLst/>
              </a:rPr>
              <a:t>innerste</a:t>
            </a:r>
            <a:r>
              <a:rPr lang="en-US" sz="2000" dirty="0">
                <a:effectLst/>
              </a:rPr>
              <a:t> </a:t>
            </a:r>
            <a:r>
              <a:rPr lang="en-US" sz="2000" dirty="0" err="1">
                <a:effectLst/>
              </a:rPr>
              <a:t>laget</a:t>
            </a:r>
            <a:r>
              <a:rPr lang="en-US" sz="2000" dirty="0">
                <a:effectLst/>
              </a:rPr>
              <a:t> </a:t>
            </a:r>
            <a:r>
              <a:rPr lang="en-US" sz="2000" dirty="0" err="1">
                <a:effectLst/>
              </a:rPr>
              <a:t>begrenser</a:t>
            </a:r>
            <a:r>
              <a:rPr lang="en-US" sz="2000" dirty="0">
                <a:effectLst/>
              </a:rPr>
              <a:t> </a:t>
            </a:r>
            <a:r>
              <a:rPr lang="en-US" sz="2000" dirty="0" err="1">
                <a:effectLst/>
              </a:rPr>
              <a:t>varmeledning</a:t>
            </a:r>
            <a:r>
              <a:rPr lang="en-US" sz="2000" dirty="0">
                <a:effectLst/>
              </a:rPr>
              <a:t> </a:t>
            </a:r>
            <a:r>
              <a:rPr lang="en-US" sz="2000" dirty="0" err="1">
                <a:effectLst/>
              </a:rPr>
              <a:t>til</a:t>
            </a:r>
            <a:r>
              <a:rPr lang="en-US" sz="2000" dirty="0">
                <a:effectLst/>
              </a:rPr>
              <a:t> </a:t>
            </a:r>
            <a:r>
              <a:rPr lang="en-US" sz="2000" dirty="0" err="1">
                <a:effectLst/>
              </a:rPr>
              <a:t>kun</a:t>
            </a:r>
            <a:r>
              <a:rPr lang="en-US" sz="2000" dirty="0">
                <a:effectLst/>
              </a:rPr>
              <a:t> 0.034 kcal/(m-h-k). Dette er </a:t>
            </a:r>
            <a:r>
              <a:rPr lang="en-US" sz="2000" dirty="0" err="1">
                <a:effectLst/>
              </a:rPr>
              <a:t>mest</a:t>
            </a:r>
            <a:r>
              <a:rPr lang="en-US" sz="2000" dirty="0">
                <a:effectLst/>
              </a:rPr>
              <a:t> </a:t>
            </a:r>
            <a:r>
              <a:rPr lang="en-US" sz="2000" dirty="0" err="1">
                <a:effectLst/>
              </a:rPr>
              <a:t>effektivt</a:t>
            </a:r>
            <a:r>
              <a:rPr lang="en-US" sz="2000" dirty="0">
                <a:effectLst/>
              </a:rPr>
              <a:t> for å </a:t>
            </a:r>
            <a:r>
              <a:rPr lang="en-US" sz="2000" dirty="0" err="1">
                <a:effectLst/>
              </a:rPr>
              <a:t>redusere</a:t>
            </a:r>
            <a:r>
              <a:rPr lang="en-US" sz="2000" dirty="0">
                <a:effectLst/>
              </a:rPr>
              <a:t> </a:t>
            </a:r>
            <a:r>
              <a:rPr lang="en-US" sz="2000" dirty="0" err="1">
                <a:effectLst/>
              </a:rPr>
              <a:t>overføring</a:t>
            </a:r>
            <a:r>
              <a:rPr lang="en-US" sz="2000" dirty="0">
                <a:effectLst/>
              </a:rPr>
              <a:t> av </a:t>
            </a:r>
            <a:r>
              <a:rPr lang="en-US" sz="2000" dirty="0" err="1">
                <a:effectLst/>
              </a:rPr>
              <a:t>varme</a:t>
            </a:r>
            <a:r>
              <a:rPr lang="en-US" sz="2000" dirty="0">
                <a:effectLst/>
              </a:rPr>
              <a:t> </a:t>
            </a:r>
            <a:r>
              <a:rPr lang="en-US" sz="2000" dirty="0" err="1">
                <a:effectLst/>
              </a:rPr>
              <a:t>gjennom</a:t>
            </a:r>
            <a:r>
              <a:rPr lang="en-US" sz="2000" dirty="0">
                <a:effectLst/>
              </a:rPr>
              <a:t> den </a:t>
            </a:r>
            <a:r>
              <a:rPr lang="en-US" sz="2000" dirty="0" err="1">
                <a:effectLst/>
              </a:rPr>
              <a:t>vanntette</a:t>
            </a:r>
            <a:r>
              <a:rPr lang="en-US" sz="2000" dirty="0">
                <a:effectLst/>
              </a:rPr>
              <a:t> </a:t>
            </a:r>
            <a:r>
              <a:rPr lang="en-US" sz="2000" dirty="0" err="1">
                <a:effectLst/>
              </a:rPr>
              <a:t>membranen</a:t>
            </a:r>
            <a:r>
              <a:rPr lang="en-US" sz="2000" dirty="0">
                <a:effectLst/>
              </a:rPr>
              <a:t>. </a:t>
            </a:r>
          </a:p>
          <a:p>
            <a:pPr indent="-228600" defTabSz="914400">
              <a:lnSpc>
                <a:spcPct val="90000"/>
              </a:lnSpc>
              <a:spcAft>
                <a:spcPts val="1000"/>
              </a:spcAft>
              <a:buFont typeface="Arial" panose="020B0604020202020204" pitchFamily="34" charset="0"/>
              <a:buChar char="•"/>
            </a:pPr>
            <a:r>
              <a:rPr lang="en-US" sz="2000" dirty="0">
                <a:effectLst/>
              </a:rPr>
              <a:t>I </a:t>
            </a:r>
            <a:r>
              <a:rPr lang="en-US" sz="2000" dirty="0" err="1">
                <a:effectLst/>
              </a:rPr>
              <a:t>tunneler</a:t>
            </a:r>
            <a:r>
              <a:rPr lang="en-US" sz="2000" dirty="0">
                <a:effectLst/>
              </a:rPr>
              <a:t> </a:t>
            </a:r>
            <a:r>
              <a:rPr lang="en-US" sz="2000" dirty="0" err="1">
                <a:effectLst/>
              </a:rPr>
              <a:t>som</a:t>
            </a:r>
            <a:r>
              <a:rPr lang="en-US" sz="2000" dirty="0">
                <a:effectLst/>
              </a:rPr>
              <a:t> er </a:t>
            </a:r>
            <a:r>
              <a:rPr lang="en-US" sz="2000" dirty="0" err="1">
                <a:effectLst/>
              </a:rPr>
              <a:t>påvirket</a:t>
            </a:r>
            <a:r>
              <a:rPr lang="en-US" sz="2000" dirty="0">
                <a:effectLst/>
              </a:rPr>
              <a:t> av </a:t>
            </a:r>
            <a:r>
              <a:rPr lang="en-US" sz="2000" dirty="0" err="1">
                <a:effectLst/>
              </a:rPr>
              <a:t>ekstreme</a:t>
            </a:r>
            <a:r>
              <a:rPr lang="en-US" sz="2000" dirty="0">
                <a:effectLst/>
              </a:rPr>
              <a:t> </a:t>
            </a:r>
            <a:r>
              <a:rPr lang="en-US" sz="2000" dirty="0" err="1">
                <a:effectLst/>
              </a:rPr>
              <a:t>temperaturer</a:t>
            </a:r>
            <a:r>
              <a:rPr lang="en-US" sz="2000" dirty="0">
                <a:effectLst/>
              </a:rPr>
              <a:t> om </a:t>
            </a:r>
            <a:r>
              <a:rPr lang="en-US" sz="2000" dirty="0" err="1">
                <a:effectLst/>
              </a:rPr>
              <a:t>vinteren</a:t>
            </a:r>
            <a:r>
              <a:rPr lang="en-US" sz="2000" dirty="0">
                <a:effectLst/>
              </a:rPr>
              <a:t>, </a:t>
            </a:r>
            <a:r>
              <a:rPr lang="en-US" sz="2000" dirty="0" err="1">
                <a:effectLst/>
              </a:rPr>
              <a:t>vil</a:t>
            </a:r>
            <a:r>
              <a:rPr lang="en-US" sz="2000" dirty="0">
                <a:effectLst/>
              </a:rPr>
              <a:t> </a:t>
            </a:r>
            <a:r>
              <a:rPr lang="en-US" sz="2000" dirty="0" err="1">
                <a:effectLst/>
              </a:rPr>
              <a:t>dette</a:t>
            </a:r>
            <a:r>
              <a:rPr lang="en-US" sz="2000" dirty="0">
                <a:effectLst/>
              </a:rPr>
              <a:t> </a:t>
            </a:r>
            <a:r>
              <a:rPr lang="en-US" sz="2000" dirty="0" err="1">
                <a:effectLst/>
              </a:rPr>
              <a:t>systemet</a:t>
            </a:r>
            <a:r>
              <a:rPr lang="en-US" sz="2000" dirty="0">
                <a:effectLst/>
              </a:rPr>
              <a:t> </a:t>
            </a:r>
            <a:r>
              <a:rPr lang="en-US" sz="2000" dirty="0" err="1">
                <a:effectLst/>
              </a:rPr>
              <a:t>hindre</a:t>
            </a:r>
            <a:r>
              <a:rPr lang="en-US" sz="2000" dirty="0">
                <a:effectLst/>
              </a:rPr>
              <a:t> at </a:t>
            </a:r>
            <a:r>
              <a:rPr lang="en-US" sz="2000" dirty="0" err="1">
                <a:effectLst/>
              </a:rPr>
              <a:t>innestengt</a:t>
            </a:r>
            <a:r>
              <a:rPr lang="en-US" sz="2000" dirty="0">
                <a:effectLst/>
              </a:rPr>
              <a:t> </a:t>
            </a:r>
            <a:r>
              <a:rPr lang="en-US" sz="2000" dirty="0" err="1">
                <a:effectLst/>
              </a:rPr>
              <a:t>vann</a:t>
            </a:r>
            <a:r>
              <a:rPr lang="en-US" sz="2000" dirty="0">
                <a:effectLst/>
              </a:rPr>
              <a:t> </a:t>
            </a:r>
            <a:r>
              <a:rPr lang="en-US" sz="2000" dirty="0" err="1">
                <a:effectLst/>
              </a:rPr>
              <a:t>vil</a:t>
            </a:r>
            <a:r>
              <a:rPr lang="en-US" sz="2000" dirty="0">
                <a:effectLst/>
              </a:rPr>
              <a:t> </a:t>
            </a:r>
            <a:r>
              <a:rPr lang="en-US" sz="2000" dirty="0" err="1">
                <a:effectLst/>
              </a:rPr>
              <a:t>fryse</a:t>
            </a:r>
            <a:r>
              <a:rPr lang="en-US" sz="2000" dirty="0">
                <a:effectLst/>
              </a:rPr>
              <a:t>, </a:t>
            </a:r>
            <a:r>
              <a:rPr lang="en-US" sz="2000" dirty="0" err="1">
                <a:effectLst/>
              </a:rPr>
              <a:t>forutsatt</a:t>
            </a:r>
            <a:r>
              <a:rPr lang="en-US" sz="2000" dirty="0">
                <a:effectLst/>
              </a:rPr>
              <a:t> at man </a:t>
            </a:r>
            <a:r>
              <a:rPr lang="en-US" sz="2000" dirty="0" err="1">
                <a:effectLst/>
              </a:rPr>
              <a:t>har</a:t>
            </a:r>
            <a:r>
              <a:rPr lang="en-US" sz="2000" dirty="0">
                <a:effectLst/>
              </a:rPr>
              <a:t> </a:t>
            </a:r>
            <a:r>
              <a:rPr lang="en-US" sz="2000" dirty="0" err="1">
                <a:effectLst/>
              </a:rPr>
              <a:t>valgt</a:t>
            </a:r>
            <a:r>
              <a:rPr lang="en-US" sz="2000" dirty="0">
                <a:effectLst/>
              </a:rPr>
              <a:t> den </a:t>
            </a:r>
            <a:r>
              <a:rPr lang="en-US" sz="2000" dirty="0" err="1">
                <a:effectLst/>
              </a:rPr>
              <a:t>passende</a:t>
            </a:r>
            <a:r>
              <a:rPr lang="en-US" sz="2000" dirty="0">
                <a:effectLst/>
              </a:rPr>
              <a:t> </a:t>
            </a:r>
            <a:r>
              <a:rPr lang="en-US" sz="2000" dirty="0" err="1">
                <a:effectLst/>
              </a:rPr>
              <a:t>tykkelsen</a:t>
            </a:r>
            <a:r>
              <a:rPr lang="en-US" sz="2000" dirty="0">
                <a:effectLst/>
              </a:rPr>
              <a:t> </a:t>
            </a:r>
            <a:r>
              <a:rPr lang="en-US" sz="2000" dirty="0" err="1">
                <a:effectLst/>
              </a:rPr>
              <a:t>på</a:t>
            </a:r>
            <a:r>
              <a:rPr lang="en-US" sz="2000" dirty="0">
                <a:effectLst/>
              </a:rPr>
              <a:t> </a:t>
            </a:r>
            <a:r>
              <a:rPr lang="en-US" sz="2000" dirty="0" err="1">
                <a:effectLst/>
              </a:rPr>
              <a:t>membranen</a:t>
            </a:r>
            <a:r>
              <a:rPr lang="en-US" sz="2000" dirty="0">
                <a:effectLst/>
              </a:rPr>
              <a:t> (</a:t>
            </a:r>
            <a:r>
              <a:rPr lang="en-US" sz="2000" dirty="0" err="1">
                <a:effectLst/>
              </a:rPr>
              <a:t>finnes</a:t>
            </a:r>
            <a:r>
              <a:rPr lang="en-US" sz="2000" dirty="0">
                <a:effectLst/>
              </a:rPr>
              <a:t> </a:t>
            </a:r>
            <a:r>
              <a:rPr lang="en-US" sz="2000" dirty="0" err="1">
                <a:effectLst/>
              </a:rPr>
              <a:t>i</a:t>
            </a:r>
            <a:r>
              <a:rPr lang="en-US" sz="2000" dirty="0">
                <a:effectLst/>
              </a:rPr>
              <a:t> 4-20 mm). </a:t>
            </a:r>
          </a:p>
        </p:txBody>
      </p:sp>
      <p:pic>
        <p:nvPicPr>
          <p:cNvPr id="5" name="Picture 4" descr="Vanndråper og ringer i vannet">
            <a:extLst>
              <a:ext uri="{FF2B5EF4-FFF2-40B4-BE49-F238E27FC236}">
                <a16:creationId xmlns:a16="http://schemas.microsoft.com/office/drawing/2014/main" id="{471534CD-4887-E180-B77E-286C31B95879}"/>
              </a:ext>
            </a:extLst>
          </p:cNvPr>
          <p:cNvPicPr>
            <a:picLocks noChangeAspect="1"/>
          </p:cNvPicPr>
          <p:nvPr/>
        </p:nvPicPr>
        <p:blipFill rotWithShape="1">
          <a:blip r:embed="rId2"/>
          <a:srcRect l="43969" r="16295" b="-1"/>
          <a:stretch/>
        </p:blipFill>
        <p:spPr>
          <a:xfrm>
            <a:off x="7252784" y="867064"/>
            <a:ext cx="3005495" cy="5048790"/>
          </a:xfrm>
          <a:prstGeom prst="rect">
            <a:avLst/>
          </a:prstGeom>
        </p:spPr>
      </p:pic>
      <p:grpSp>
        <p:nvGrpSpPr>
          <p:cNvPr id="16" name="Group 9">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7" name="Rectangle 10">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8593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rann og røyk">
            <a:extLst>
              <a:ext uri="{FF2B5EF4-FFF2-40B4-BE49-F238E27FC236}">
                <a16:creationId xmlns:a16="http://schemas.microsoft.com/office/drawing/2014/main" id="{44AF14FA-9290-5DF4-F947-93825CCA87B2}"/>
              </a:ext>
            </a:extLst>
          </p:cNvPr>
          <p:cNvPicPr>
            <a:picLocks noChangeAspect="1"/>
          </p:cNvPicPr>
          <p:nvPr/>
        </p:nvPicPr>
        <p:blipFill rotWithShape="1">
          <a:blip r:embed="rId2"/>
          <a:srcRect l="2942" r="2941" b="-1"/>
          <a:stretch/>
        </p:blipFill>
        <p:spPr>
          <a:xfrm>
            <a:off x="2522356"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18745569-56F6-451D-23DB-B875823314C6}"/>
              </a:ext>
            </a:extLst>
          </p:cNvPr>
          <p:cNvSpPr txBox="1"/>
          <p:nvPr/>
        </p:nvSpPr>
        <p:spPr>
          <a:xfrm>
            <a:off x="838200" y="363255"/>
            <a:ext cx="5975959" cy="5813708"/>
          </a:xfrm>
          <a:prstGeom prst="rect">
            <a:avLst/>
          </a:prstGeom>
        </p:spPr>
        <p:txBody>
          <a:bodyPr vert="horz" lIns="91440" tIns="45720" rIns="91440" bIns="45720" rtlCol="0">
            <a:noAutofit/>
          </a:bodyPr>
          <a:lstStyle/>
          <a:p>
            <a:pPr defTabSz="914400">
              <a:lnSpc>
                <a:spcPct val="90000"/>
              </a:lnSpc>
              <a:spcAft>
                <a:spcPts val="1000"/>
              </a:spcAft>
            </a:pPr>
            <a:r>
              <a:rPr lang="en-US" sz="2400" dirty="0">
                <a:effectLst/>
              </a:rPr>
              <a:t>BRANNSIKRIN</a:t>
            </a:r>
            <a:r>
              <a:rPr lang="en-US" sz="2400" dirty="0"/>
              <a:t>G</a:t>
            </a:r>
          </a:p>
          <a:p>
            <a:pPr indent="-228600" defTabSz="914400">
              <a:lnSpc>
                <a:spcPct val="90000"/>
              </a:lnSpc>
              <a:spcAft>
                <a:spcPts val="1000"/>
              </a:spcAft>
              <a:buFont typeface="Arial" panose="020B0604020202020204" pitchFamily="34" charset="0"/>
              <a:buChar char="•"/>
            </a:pPr>
            <a:endParaRPr lang="en-US" sz="2400" b="1" dirty="0">
              <a:effectLst/>
            </a:endParaRPr>
          </a:p>
          <a:p>
            <a:pPr indent="-228600" defTabSz="914400">
              <a:lnSpc>
                <a:spcPct val="90000"/>
              </a:lnSpc>
              <a:spcAft>
                <a:spcPts val="1000"/>
              </a:spcAft>
              <a:buFont typeface="Arial" panose="020B0604020202020204" pitchFamily="34" charset="0"/>
              <a:buChar char="•"/>
            </a:pPr>
            <a:r>
              <a:rPr lang="en-US" sz="2400" dirty="0" err="1">
                <a:effectLst/>
              </a:rPr>
              <a:t>Adekvat</a:t>
            </a:r>
            <a:r>
              <a:rPr lang="en-US" sz="2400" dirty="0">
                <a:effectLst/>
              </a:rPr>
              <a:t> </a:t>
            </a:r>
            <a:r>
              <a:rPr lang="en-US" sz="2400" dirty="0" err="1">
                <a:effectLst/>
              </a:rPr>
              <a:t>brannsikring</a:t>
            </a:r>
            <a:r>
              <a:rPr lang="en-US" sz="2400" dirty="0">
                <a:effectLst/>
              </a:rPr>
              <a:t> er </a:t>
            </a:r>
            <a:r>
              <a:rPr lang="en-US" sz="2400" dirty="0" err="1">
                <a:effectLst/>
              </a:rPr>
              <a:t>oppnådd</a:t>
            </a:r>
            <a:r>
              <a:rPr lang="en-US" sz="2400" dirty="0">
                <a:effectLst/>
              </a:rPr>
              <a:t>, </a:t>
            </a:r>
            <a:r>
              <a:rPr lang="en-US" sz="2400" dirty="0" err="1">
                <a:effectLst/>
              </a:rPr>
              <a:t>takket</a:t>
            </a:r>
            <a:r>
              <a:rPr lang="en-US" sz="2400" dirty="0">
                <a:effectLst/>
              </a:rPr>
              <a:t> </a:t>
            </a:r>
            <a:r>
              <a:rPr lang="en-US" sz="2400" dirty="0" err="1">
                <a:effectLst/>
              </a:rPr>
              <a:t>være</a:t>
            </a:r>
            <a:r>
              <a:rPr lang="en-US" sz="2400" dirty="0">
                <a:effectLst/>
              </a:rPr>
              <a:t> </a:t>
            </a:r>
            <a:r>
              <a:rPr lang="en-US" sz="2400" dirty="0" err="1">
                <a:effectLst/>
              </a:rPr>
              <a:t>spesielle</a:t>
            </a:r>
            <a:r>
              <a:rPr lang="en-US" sz="2400" dirty="0">
                <a:effectLst/>
              </a:rPr>
              <a:t> </a:t>
            </a:r>
            <a:r>
              <a:rPr lang="en-US" sz="2400" dirty="0" err="1">
                <a:effectLst/>
              </a:rPr>
              <a:t>egenskaper</a:t>
            </a:r>
            <a:r>
              <a:rPr lang="en-US" sz="2400" dirty="0">
                <a:effectLst/>
              </a:rPr>
              <a:t> </a:t>
            </a:r>
            <a:r>
              <a:rPr lang="en-US" sz="2400" dirty="0" err="1">
                <a:effectLst/>
              </a:rPr>
              <a:t>i</a:t>
            </a:r>
            <a:r>
              <a:rPr lang="en-US" sz="2400" dirty="0">
                <a:effectLst/>
              </a:rPr>
              <a:t> </a:t>
            </a:r>
            <a:r>
              <a:rPr lang="en-US" sz="2400" dirty="0" err="1">
                <a:effectLst/>
              </a:rPr>
              <a:t>Carfoam</a:t>
            </a:r>
            <a:r>
              <a:rPr lang="en-US" sz="2400" dirty="0">
                <a:effectLst/>
              </a:rPr>
              <a:t> </a:t>
            </a:r>
            <a:r>
              <a:rPr lang="en-US" sz="2400" dirty="0" err="1">
                <a:effectLst/>
              </a:rPr>
              <a:t>membranen</a:t>
            </a:r>
            <a:r>
              <a:rPr lang="en-US" sz="2400" dirty="0">
                <a:effectLst/>
              </a:rPr>
              <a:t> </a:t>
            </a:r>
            <a:r>
              <a:rPr lang="en-US" sz="2400" dirty="0" err="1">
                <a:effectLst/>
              </a:rPr>
              <a:t>på</a:t>
            </a:r>
            <a:r>
              <a:rPr lang="en-US" sz="2400" dirty="0">
                <a:effectLst/>
              </a:rPr>
              <a:t> </a:t>
            </a:r>
            <a:r>
              <a:rPr lang="en-US" sz="2400" dirty="0" err="1">
                <a:effectLst/>
              </a:rPr>
              <a:t>tunnelens</a:t>
            </a:r>
            <a:r>
              <a:rPr lang="en-US" sz="2400" dirty="0">
                <a:effectLst/>
              </a:rPr>
              <a:t> </a:t>
            </a:r>
            <a:r>
              <a:rPr lang="en-US" sz="2400" dirty="0" err="1">
                <a:effectLst/>
              </a:rPr>
              <a:t>indre</a:t>
            </a:r>
            <a:r>
              <a:rPr lang="en-US" sz="2400" dirty="0">
                <a:effectLst/>
              </a:rPr>
              <a:t> side. </a:t>
            </a:r>
          </a:p>
          <a:p>
            <a:pPr indent="-228600" defTabSz="914400">
              <a:lnSpc>
                <a:spcPct val="90000"/>
              </a:lnSpc>
              <a:spcAft>
                <a:spcPts val="1000"/>
              </a:spcAft>
              <a:buFont typeface="Arial" panose="020B0604020202020204" pitchFamily="34" charset="0"/>
              <a:buChar char="•"/>
            </a:pPr>
            <a:r>
              <a:rPr lang="en-US" sz="2400" dirty="0" err="1">
                <a:effectLst/>
              </a:rPr>
              <a:t>Avhengig</a:t>
            </a:r>
            <a:r>
              <a:rPr lang="en-US" sz="2400" dirty="0">
                <a:effectLst/>
              </a:rPr>
              <a:t> av </a:t>
            </a:r>
            <a:r>
              <a:rPr lang="en-US" sz="2400" dirty="0" err="1">
                <a:effectLst/>
              </a:rPr>
              <a:t>designet</a:t>
            </a:r>
            <a:r>
              <a:rPr lang="en-US" sz="2400" dirty="0">
                <a:effectLst/>
              </a:rPr>
              <a:t>, </a:t>
            </a:r>
            <a:r>
              <a:rPr lang="en-US" sz="2400" dirty="0" err="1">
                <a:effectLst/>
              </a:rPr>
              <a:t>vil</a:t>
            </a:r>
            <a:r>
              <a:rPr lang="en-US" sz="2400" dirty="0">
                <a:effectLst/>
              </a:rPr>
              <a:t> </a:t>
            </a:r>
            <a:r>
              <a:rPr lang="en-US" sz="2400" dirty="0" err="1">
                <a:effectLst/>
              </a:rPr>
              <a:t>brannadferden</a:t>
            </a:r>
            <a:r>
              <a:rPr lang="en-US" sz="2400" dirty="0">
                <a:effectLst/>
              </a:rPr>
              <a:t> </a:t>
            </a:r>
            <a:r>
              <a:rPr lang="en-US" sz="2400" dirty="0" err="1">
                <a:effectLst/>
              </a:rPr>
              <a:t>korrespondere</a:t>
            </a:r>
            <a:r>
              <a:rPr lang="en-US" sz="2400" dirty="0">
                <a:effectLst/>
              </a:rPr>
              <a:t> med </a:t>
            </a:r>
            <a:r>
              <a:rPr lang="en-US" sz="2400" dirty="0" err="1">
                <a:effectLst/>
              </a:rPr>
              <a:t>bygningsmaterialer</a:t>
            </a:r>
            <a:r>
              <a:rPr lang="en-US" sz="2400" dirty="0">
                <a:effectLst/>
              </a:rPr>
              <a:t> </a:t>
            </a:r>
            <a:r>
              <a:rPr lang="en-US" sz="2400" dirty="0" err="1">
                <a:effectLst/>
              </a:rPr>
              <a:t>klasse</a:t>
            </a:r>
            <a:r>
              <a:rPr lang="en-US" sz="2400" dirty="0">
                <a:effectLst/>
              </a:rPr>
              <a:t> B2 </a:t>
            </a:r>
            <a:r>
              <a:rPr lang="en-US" sz="2400" dirty="0" err="1">
                <a:effectLst/>
              </a:rPr>
              <a:t>eller</a:t>
            </a:r>
            <a:r>
              <a:rPr lang="en-US" sz="2400" dirty="0">
                <a:effectLst/>
              </a:rPr>
              <a:t> </a:t>
            </a:r>
            <a:r>
              <a:rPr lang="en-US" sz="2400" dirty="0" err="1">
                <a:effectLst/>
              </a:rPr>
              <a:t>mer</a:t>
            </a:r>
            <a:r>
              <a:rPr lang="en-US" sz="2400" dirty="0">
                <a:effectLst/>
              </a:rPr>
              <a:t> </a:t>
            </a:r>
            <a:r>
              <a:rPr lang="en-US" sz="2400" dirty="0" err="1">
                <a:effectLst/>
              </a:rPr>
              <a:t>i</a:t>
            </a:r>
            <a:r>
              <a:rPr lang="en-US" sz="2400" dirty="0">
                <a:effectLst/>
              </a:rPr>
              <a:t> </a:t>
            </a:r>
            <a:r>
              <a:rPr lang="en-US" sz="2400" dirty="0" err="1">
                <a:effectLst/>
              </a:rPr>
              <a:t>samsvar</a:t>
            </a:r>
            <a:r>
              <a:rPr lang="en-US" sz="2400" dirty="0">
                <a:effectLst/>
              </a:rPr>
              <a:t> med DIN 4102-1. </a:t>
            </a:r>
            <a:r>
              <a:rPr lang="en-US" sz="2400" dirty="0" err="1">
                <a:effectLst/>
              </a:rPr>
              <a:t>Skulle</a:t>
            </a:r>
            <a:r>
              <a:rPr lang="en-US" sz="2400" dirty="0">
                <a:effectLst/>
              </a:rPr>
              <a:t> </a:t>
            </a:r>
            <a:r>
              <a:rPr lang="en-US" sz="2400" dirty="0" err="1">
                <a:effectLst/>
              </a:rPr>
              <a:t>høyere</a:t>
            </a:r>
            <a:r>
              <a:rPr lang="en-US" sz="2400" dirty="0">
                <a:effectLst/>
              </a:rPr>
              <a:t> </a:t>
            </a:r>
            <a:r>
              <a:rPr lang="en-US" sz="2400" dirty="0" err="1">
                <a:effectLst/>
              </a:rPr>
              <a:t>krav</a:t>
            </a:r>
            <a:r>
              <a:rPr lang="en-US" sz="2400" dirty="0">
                <a:effectLst/>
              </a:rPr>
              <a:t> </a:t>
            </a:r>
            <a:r>
              <a:rPr lang="en-US" sz="2400" dirty="0" err="1">
                <a:effectLst/>
              </a:rPr>
              <a:t>til</a:t>
            </a:r>
            <a:r>
              <a:rPr lang="en-US" sz="2400" dirty="0">
                <a:effectLst/>
              </a:rPr>
              <a:t> </a:t>
            </a:r>
            <a:r>
              <a:rPr lang="en-US" sz="2400" dirty="0" err="1">
                <a:effectLst/>
              </a:rPr>
              <a:t>brannadferd</a:t>
            </a:r>
            <a:r>
              <a:rPr lang="en-US" sz="2400" dirty="0">
                <a:effectLst/>
              </a:rPr>
              <a:t> </a:t>
            </a:r>
            <a:r>
              <a:rPr lang="en-US" sz="2400" dirty="0" err="1">
                <a:effectLst/>
              </a:rPr>
              <a:t>bli</a:t>
            </a:r>
            <a:r>
              <a:rPr lang="en-US" sz="2400" dirty="0">
                <a:effectLst/>
              </a:rPr>
              <a:t> stilt, for </a:t>
            </a:r>
            <a:r>
              <a:rPr lang="en-US" sz="2400" dirty="0" err="1">
                <a:effectLst/>
              </a:rPr>
              <a:t>eksempel</a:t>
            </a:r>
            <a:r>
              <a:rPr lang="en-US" sz="2400" dirty="0">
                <a:effectLst/>
              </a:rPr>
              <a:t> </a:t>
            </a:r>
            <a:r>
              <a:rPr lang="en-US" sz="2400" dirty="0" err="1">
                <a:effectLst/>
              </a:rPr>
              <a:t>ved</a:t>
            </a:r>
            <a:r>
              <a:rPr lang="en-US" sz="2400" dirty="0">
                <a:effectLst/>
              </a:rPr>
              <a:t> den </a:t>
            </a:r>
            <a:r>
              <a:rPr lang="en-US" sz="2400" dirty="0" err="1">
                <a:effectLst/>
              </a:rPr>
              <a:t>synlige</a:t>
            </a:r>
            <a:r>
              <a:rPr lang="en-US" sz="2400" dirty="0">
                <a:effectLst/>
              </a:rPr>
              <a:t> </a:t>
            </a:r>
            <a:r>
              <a:rPr lang="en-US" sz="2400" dirty="0" err="1">
                <a:effectLst/>
              </a:rPr>
              <a:t>delen</a:t>
            </a:r>
            <a:r>
              <a:rPr lang="en-US" sz="2400" dirty="0">
                <a:effectLst/>
              </a:rPr>
              <a:t> av </a:t>
            </a:r>
            <a:r>
              <a:rPr lang="en-US" sz="2400" dirty="0" err="1">
                <a:effectLst/>
              </a:rPr>
              <a:t>overflatestrukturen</a:t>
            </a:r>
            <a:r>
              <a:rPr lang="en-US" sz="2400" dirty="0">
                <a:effectLst/>
              </a:rPr>
              <a:t> (Fair-face construction </a:t>
            </a:r>
            <a:r>
              <a:rPr lang="en-US" sz="2400" dirty="0" err="1">
                <a:effectLst/>
              </a:rPr>
              <a:t>metode</a:t>
            </a:r>
            <a:r>
              <a:rPr lang="en-US" sz="2400" dirty="0">
                <a:effectLst/>
              </a:rPr>
              <a:t>) se Del 4(3). Det er </a:t>
            </a:r>
            <a:r>
              <a:rPr lang="en-US" sz="2400" dirty="0" err="1">
                <a:effectLst/>
              </a:rPr>
              <a:t>mulig</a:t>
            </a:r>
            <a:r>
              <a:rPr lang="en-US" sz="2400" dirty="0">
                <a:effectLst/>
              </a:rPr>
              <a:t> å </a:t>
            </a:r>
            <a:r>
              <a:rPr lang="en-US" sz="2400" dirty="0" err="1">
                <a:effectLst/>
              </a:rPr>
              <a:t>endre</a:t>
            </a:r>
            <a:r>
              <a:rPr lang="en-US" sz="2400" dirty="0">
                <a:effectLst/>
              </a:rPr>
              <a:t> </a:t>
            </a:r>
            <a:r>
              <a:rPr lang="en-US" sz="2400" dirty="0" err="1">
                <a:effectLst/>
              </a:rPr>
              <a:t>oppbyggingen</a:t>
            </a:r>
            <a:r>
              <a:rPr lang="en-US" sz="2400" dirty="0">
                <a:effectLst/>
              </a:rPr>
              <a:t> av de </a:t>
            </a:r>
            <a:r>
              <a:rPr lang="en-US" sz="2400" dirty="0" err="1">
                <a:effectLst/>
              </a:rPr>
              <a:t>individuelle</a:t>
            </a:r>
            <a:r>
              <a:rPr lang="en-US" sz="2400" dirty="0">
                <a:effectLst/>
              </a:rPr>
              <a:t> </a:t>
            </a:r>
            <a:r>
              <a:rPr lang="en-US" sz="2400" dirty="0" err="1">
                <a:effectLst/>
              </a:rPr>
              <a:t>lagene</a:t>
            </a:r>
            <a:r>
              <a:rPr lang="en-US" sz="2400" dirty="0">
                <a:effectLst/>
              </a:rPr>
              <a:t>, </a:t>
            </a:r>
            <a:r>
              <a:rPr lang="en-US" sz="2400" dirty="0" err="1">
                <a:effectLst/>
              </a:rPr>
              <a:t>slik</a:t>
            </a:r>
            <a:r>
              <a:rPr lang="en-US" sz="2400" dirty="0">
                <a:effectLst/>
              </a:rPr>
              <a:t> at det </a:t>
            </a:r>
            <a:r>
              <a:rPr lang="en-US" sz="2400" dirty="0" err="1">
                <a:effectLst/>
              </a:rPr>
              <a:t>kan</a:t>
            </a:r>
            <a:r>
              <a:rPr lang="en-US" sz="2400" dirty="0">
                <a:effectLst/>
              </a:rPr>
              <a:t> </a:t>
            </a:r>
            <a:r>
              <a:rPr lang="en-US" sz="2400" dirty="0" err="1">
                <a:effectLst/>
              </a:rPr>
              <a:t>klassifiseres</a:t>
            </a:r>
            <a:r>
              <a:rPr lang="en-US" sz="2400" dirty="0">
                <a:effectLst/>
              </a:rPr>
              <a:t> </a:t>
            </a:r>
            <a:r>
              <a:rPr lang="en-US" sz="2400" dirty="0" err="1">
                <a:effectLst/>
              </a:rPr>
              <a:t>i</a:t>
            </a:r>
            <a:r>
              <a:rPr lang="en-US" sz="2400" dirty="0">
                <a:effectLst/>
              </a:rPr>
              <a:t> </a:t>
            </a:r>
            <a:r>
              <a:rPr lang="en-US" sz="2400" dirty="0" err="1">
                <a:effectLst/>
              </a:rPr>
              <a:t>henhold</a:t>
            </a:r>
            <a:r>
              <a:rPr lang="en-US" sz="2400" dirty="0">
                <a:effectLst/>
              </a:rPr>
              <a:t> </a:t>
            </a:r>
            <a:r>
              <a:rPr lang="en-US" sz="2400" dirty="0" err="1">
                <a:effectLst/>
              </a:rPr>
              <a:t>til</a:t>
            </a:r>
            <a:r>
              <a:rPr lang="en-US" sz="2400" dirty="0">
                <a:effectLst/>
              </a:rPr>
              <a:t> </a:t>
            </a:r>
            <a:r>
              <a:rPr lang="en-US" sz="2400" dirty="0" err="1">
                <a:effectLst/>
              </a:rPr>
              <a:t>brannklasse</a:t>
            </a:r>
            <a:r>
              <a:rPr lang="en-US" sz="2400" dirty="0">
                <a:effectLst/>
              </a:rPr>
              <a:t> M1 (</a:t>
            </a:r>
            <a:r>
              <a:rPr lang="en-US" sz="2400" dirty="0" err="1">
                <a:effectLst/>
              </a:rPr>
              <a:t>ikke-brennbar</a:t>
            </a:r>
            <a:r>
              <a:rPr lang="en-US" sz="2400" dirty="0">
                <a:effectLst/>
              </a:rPr>
              <a:t>) </a:t>
            </a:r>
            <a:r>
              <a:rPr lang="en-US" sz="2400" dirty="0" err="1">
                <a:effectLst/>
              </a:rPr>
              <a:t>samtidig</a:t>
            </a:r>
            <a:r>
              <a:rPr lang="en-US" sz="2400" dirty="0">
                <a:effectLst/>
              </a:rPr>
              <a:t> </a:t>
            </a:r>
            <a:r>
              <a:rPr lang="en-US" sz="2400" dirty="0" err="1">
                <a:effectLst/>
              </a:rPr>
              <a:t>som</a:t>
            </a:r>
            <a:r>
              <a:rPr lang="en-US" sz="2400" dirty="0">
                <a:effectLst/>
              </a:rPr>
              <a:t> man </a:t>
            </a:r>
            <a:r>
              <a:rPr lang="en-US" sz="2400" dirty="0" err="1">
                <a:effectLst/>
              </a:rPr>
              <a:t>opprettholder</a:t>
            </a:r>
            <a:r>
              <a:rPr lang="en-US" sz="2400" dirty="0">
                <a:effectLst/>
              </a:rPr>
              <a:t> NF P92-501 (</a:t>
            </a:r>
            <a:r>
              <a:rPr lang="en-US" sz="2400" dirty="0" err="1">
                <a:effectLst/>
              </a:rPr>
              <a:t>Topp</a:t>
            </a:r>
            <a:r>
              <a:rPr lang="en-US" sz="2400" dirty="0">
                <a:effectLst/>
              </a:rPr>
              <a:t> </a:t>
            </a:r>
            <a:r>
              <a:rPr lang="en-US" sz="2400" dirty="0" err="1">
                <a:effectLst/>
              </a:rPr>
              <a:t>klasse</a:t>
            </a:r>
            <a:r>
              <a:rPr lang="en-US" sz="2400" dirty="0">
                <a:effectLst/>
              </a:rPr>
              <a:t> </a:t>
            </a:r>
            <a:r>
              <a:rPr lang="en-US" sz="2400" dirty="0" err="1">
                <a:effectLst/>
              </a:rPr>
              <a:t>membran</a:t>
            </a:r>
            <a:r>
              <a:rPr lang="en-US" sz="2400" dirty="0">
                <a:effectLst/>
              </a:rPr>
              <a:t>). </a:t>
            </a:r>
          </a:p>
        </p:txBody>
      </p:sp>
    </p:spTree>
    <p:extLst>
      <p:ext uri="{BB962C8B-B14F-4D97-AF65-F5344CB8AC3E}">
        <p14:creationId xmlns:p14="http://schemas.microsoft.com/office/powerpoint/2010/main" val="2713463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4" descr="Forstørrelsesglass på klar bakgrunn">
            <a:extLst>
              <a:ext uri="{FF2B5EF4-FFF2-40B4-BE49-F238E27FC236}">
                <a16:creationId xmlns:a16="http://schemas.microsoft.com/office/drawing/2014/main" id="{69F41922-B1E7-1D52-F2E5-5F93C64CEC30}"/>
              </a:ext>
            </a:extLst>
          </p:cNvPr>
          <p:cNvPicPr>
            <a:picLocks noChangeAspect="1"/>
          </p:cNvPicPr>
          <p:nvPr/>
        </p:nvPicPr>
        <p:blipFill rotWithShape="1">
          <a:blip r:embed="rId2"/>
          <a:srcRect l="5884" r="-1" b="-1"/>
          <a:stretch/>
        </p:blipFill>
        <p:spPr>
          <a:xfrm>
            <a:off x="2555441" y="10"/>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E29A5BF7-5A82-16AA-DECB-580E75EF4E24}"/>
              </a:ext>
            </a:extLst>
          </p:cNvPr>
          <p:cNvSpPr txBox="1"/>
          <p:nvPr/>
        </p:nvSpPr>
        <p:spPr>
          <a:xfrm>
            <a:off x="109182" y="-887104"/>
            <a:ext cx="10522424" cy="8625385"/>
          </a:xfrm>
          <a:prstGeom prst="rect">
            <a:avLst/>
          </a:prstGeom>
        </p:spPr>
        <p:txBody>
          <a:bodyPr vert="horz" lIns="91440" tIns="45720" rIns="91440" bIns="45720" rtlCol="0">
            <a:normAutofit/>
          </a:bodyPr>
          <a:lstStyle/>
          <a:p>
            <a:pPr marL="228600" defTabSz="914400">
              <a:lnSpc>
                <a:spcPct val="150000"/>
              </a:lnSpc>
            </a:pPr>
            <a:r>
              <a:rPr lang="en-US" sz="2400" dirty="0">
                <a:effectLst/>
              </a:rPr>
              <a:t> </a:t>
            </a:r>
          </a:p>
          <a:p>
            <a:pPr marL="342900" lvl="0" indent="-228600" defTabSz="914400">
              <a:lnSpc>
                <a:spcPct val="150000"/>
              </a:lnSpc>
              <a:buFont typeface="Arial" panose="020B0604020202020204" pitchFamily="34" charset="0"/>
              <a:buChar char="•"/>
            </a:pPr>
            <a:endParaRPr lang="en-US" sz="2400" dirty="0">
              <a:effectLst/>
            </a:endParaRPr>
          </a:p>
          <a:p>
            <a:pPr lvl="0" defTabSz="914400">
              <a:lnSpc>
                <a:spcPct val="150000"/>
              </a:lnSpc>
            </a:pPr>
            <a:r>
              <a:rPr lang="en-US" sz="2400" b="1" dirty="0">
                <a:effectLst/>
              </a:rPr>
              <a:t>SYSTEMETS FORDELER	</a:t>
            </a:r>
          </a:p>
          <a:p>
            <a:pPr marL="228600" indent="-228600" defTabSz="914400">
              <a:lnSpc>
                <a:spcPct val="150000"/>
              </a:lnSpc>
              <a:spcAft>
                <a:spcPts val="1000"/>
              </a:spcAft>
              <a:buFont typeface="Arial" panose="020B0604020202020204" pitchFamily="34" charset="0"/>
              <a:buChar char="•"/>
            </a:pPr>
            <a:endParaRPr lang="en-US" sz="2400" dirty="0">
              <a:effectLst/>
            </a:endParaRPr>
          </a:p>
          <a:p>
            <a:pPr defTabSz="914400">
              <a:lnSpc>
                <a:spcPct val="150000"/>
              </a:lnSpc>
              <a:spcAft>
                <a:spcPts val="1000"/>
              </a:spcAft>
            </a:pPr>
            <a:r>
              <a:rPr lang="en-US" sz="2400" dirty="0" err="1">
                <a:effectLst/>
              </a:rPr>
              <a:t>Carfoam</a:t>
            </a:r>
            <a:r>
              <a:rPr lang="en-US" sz="2400" dirty="0">
                <a:effectLst/>
              </a:rPr>
              <a:t> </a:t>
            </a:r>
            <a:r>
              <a:rPr lang="en-US" sz="2400" dirty="0" err="1">
                <a:effectLst/>
              </a:rPr>
              <a:t>systemet</a:t>
            </a:r>
            <a:r>
              <a:rPr lang="en-US" sz="2400" dirty="0">
                <a:effectLst/>
              </a:rPr>
              <a:t> </a:t>
            </a:r>
            <a:r>
              <a:rPr lang="en-US" sz="2400" dirty="0" err="1">
                <a:effectLst/>
              </a:rPr>
              <a:t>tilbyr</a:t>
            </a:r>
            <a:r>
              <a:rPr lang="en-US" sz="2400" dirty="0">
                <a:effectLst/>
              </a:rPr>
              <a:t> </a:t>
            </a:r>
            <a:r>
              <a:rPr lang="en-US" sz="2400" dirty="0" err="1">
                <a:effectLst/>
              </a:rPr>
              <a:t>følgende</a:t>
            </a:r>
            <a:r>
              <a:rPr lang="en-US" sz="2400" dirty="0">
                <a:effectLst/>
              </a:rPr>
              <a:t> </a:t>
            </a:r>
            <a:r>
              <a:rPr lang="en-US" sz="2400" dirty="0" err="1">
                <a:effectLst/>
              </a:rPr>
              <a:t>fordeler</a:t>
            </a:r>
            <a:r>
              <a:rPr lang="en-US" sz="2400" dirty="0">
                <a:effectLst/>
              </a:rPr>
              <a:t> </a:t>
            </a:r>
            <a:r>
              <a:rPr lang="en-US" sz="2400" dirty="0" err="1">
                <a:effectLst/>
              </a:rPr>
              <a:t>på</a:t>
            </a:r>
            <a:r>
              <a:rPr lang="en-US" sz="2400" dirty="0">
                <a:effectLst/>
              </a:rPr>
              <a:t> </a:t>
            </a:r>
            <a:r>
              <a:rPr lang="en-US" sz="2400" dirty="0" err="1">
                <a:effectLst/>
              </a:rPr>
              <a:t>bakgrunn</a:t>
            </a:r>
            <a:r>
              <a:rPr lang="en-US" sz="2400" dirty="0">
                <a:effectLst/>
              </a:rPr>
              <a:t> av dets «</a:t>
            </a:r>
            <a:r>
              <a:rPr lang="en-US" sz="2400" dirty="0" err="1">
                <a:effectLst/>
              </a:rPr>
              <a:t>sandwich»aktige</a:t>
            </a:r>
            <a:r>
              <a:rPr lang="en-US" sz="2400" dirty="0">
                <a:effectLst/>
              </a:rPr>
              <a:t> </a:t>
            </a:r>
            <a:r>
              <a:rPr lang="en-US" sz="2400" dirty="0" err="1">
                <a:effectLst/>
              </a:rPr>
              <a:t>struktur</a:t>
            </a:r>
            <a:r>
              <a:rPr lang="en-US" sz="2400" dirty="0">
                <a:effectLst/>
              </a:rPr>
              <a:t>: </a:t>
            </a:r>
          </a:p>
          <a:p>
            <a:pPr marL="342900" lvl="0" indent="-228600" defTabSz="914400">
              <a:lnSpc>
                <a:spcPct val="150000"/>
              </a:lnSpc>
              <a:buFont typeface="Arial" panose="020B0604020202020204" pitchFamily="34" charset="0"/>
              <a:buChar char="•"/>
            </a:pPr>
            <a:r>
              <a:rPr lang="en-US" sz="2400" dirty="0" err="1">
                <a:effectLst/>
              </a:rPr>
              <a:t>Tilpasning</a:t>
            </a:r>
            <a:r>
              <a:rPr lang="en-US" sz="2400" dirty="0">
                <a:effectLst/>
              </a:rPr>
              <a:t> </a:t>
            </a:r>
            <a:r>
              <a:rPr lang="en-US" sz="2400" dirty="0" err="1">
                <a:effectLst/>
              </a:rPr>
              <a:t>til</a:t>
            </a:r>
            <a:r>
              <a:rPr lang="en-US" sz="2400" dirty="0">
                <a:effectLst/>
              </a:rPr>
              <a:t> </a:t>
            </a:r>
            <a:r>
              <a:rPr lang="en-US" sz="2400" dirty="0" err="1">
                <a:effectLst/>
              </a:rPr>
              <a:t>ulike</a:t>
            </a:r>
            <a:r>
              <a:rPr lang="en-US" sz="2400" dirty="0">
                <a:effectLst/>
              </a:rPr>
              <a:t> </a:t>
            </a:r>
            <a:r>
              <a:rPr lang="en-US" sz="2400" dirty="0" err="1">
                <a:effectLst/>
              </a:rPr>
              <a:t>miljømessige</a:t>
            </a:r>
            <a:r>
              <a:rPr lang="en-US" sz="2400" dirty="0">
                <a:effectLst/>
              </a:rPr>
              <a:t> </a:t>
            </a:r>
            <a:r>
              <a:rPr lang="en-US" sz="2400" dirty="0" err="1">
                <a:effectLst/>
              </a:rPr>
              <a:t>tilstander</a:t>
            </a:r>
            <a:r>
              <a:rPr lang="en-US" sz="2400" dirty="0">
                <a:effectLst/>
              </a:rPr>
              <a:t> </a:t>
            </a:r>
            <a:r>
              <a:rPr lang="en-US" sz="2400" dirty="0" err="1">
                <a:effectLst/>
              </a:rPr>
              <a:t>gjennom</a:t>
            </a:r>
            <a:r>
              <a:rPr lang="en-US" sz="2400" dirty="0">
                <a:effectLst/>
              </a:rPr>
              <a:t> </a:t>
            </a:r>
            <a:r>
              <a:rPr lang="en-US" sz="2400" dirty="0" err="1">
                <a:effectLst/>
              </a:rPr>
              <a:t>ulike</a:t>
            </a:r>
            <a:r>
              <a:rPr lang="en-US" sz="2400" dirty="0">
                <a:effectLst/>
              </a:rPr>
              <a:t> </a:t>
            </a:r>
            <a:r>
              <a:rPr lang="en-US" sz="2400" dirty="0" err="1">
                <a:effectLst/>
              </a:rPr>
              <a:t>muligheter</a:t>
            </a:r>
            <a:r>
              <a:rPr lang="en-US" sz="2400" dirty="0">
                <a:effectLst/>
              </a:rPr>
              <a:t> for å </a:t>
            </a:r>
            <a:r>
              <a:rPr lang="en-US" sz="2400" dirty="0" err="1">
                <a:effectLst/>
              </a:rPr>
              <a:t>bygge</a:t>
            </a:r>
            <a:r>
              <a:rPr lang="en-US" sz="2400" dirty="0">
                <a:effectLst/>
              </a:rPr>
              <a:t> de </a:t>
            </a:r>
            <a:r>
              <a:rPr lang="en-US" sz="2400" dirty="0" err="1">
                <a:effectLst/>
              </a:rPr>
              <a:t>ulike</a:t>
            </a:r>
            <a:r>
              <a:rPr lang="en-US" sz="2400" dirty="0">
                <a:effectLst/>
              </a:rPr>
              <a:t> </a:t>
            </a:r>
            <a:r>
              <a:rPr lang="en-US" sz="2400" dirty="0" err="1">
                <a:effectLst/>
              </a:rPr>
              <a:t>lagene</a:t>
            </a:r>
            <a:r>
              <a:rPr lang="en-US" sz="2400" dirty="0">
                <a:effectLst/>
              </a:rPr>
              <a:t>. </a:t>
            </a:r>
          </a:p>
          <a:p>
            <a:pPr marL="342900" lvl="0" indent="-228600" defTabSz="914400">
              <a:lnSpc>
                <a:spcPct val="150000"/>
              </a:lnSpc>
              <a:buFont typeface="Arial" panose="020B0604020202020204" pitchFamily="34" charset="0"/>
              <a:buChar char="•"/>
            </a:pPr>
            <a:r>
              <a:rPr lang="en-US" sz="2400" dirty="0" err="1">
                <a:effectLst/>
              </a:rPr>
              <a:t>Anvendelig</a:t>
            </a:r>
            <a:r>
              <a:rPr lang="en-US" sz="2400" dirty="0">
                <a:effectLst/>
              </a:rPr>
              <a:t> </a:t>
            </a:r>
            <a:r>
              <a:rPr lang="en-US" sz="2400" dirty="0" err="1">
                <a:effectLst/>
              </a:rPr>
              <a:t>uavhengig</a:t>
            </a:r>
            <a:r>
              <a:rPr lang="en-US" sz="2400" dirty="0">
                <a:effectLst/>
              </a:rPr>
              <a:t> av </a:t>
            </a:r>
            <a:r>
              <a:rPr lang="en-US" sz="2400" dirty="0" err="1">
                <a:effectLst/>
              </a:rPr>
              <a:t>geometrien</a:t>
            </a:r>
            <a:r>
              <a:rPr lang="en-US" sz="2400" dirty="0">
                <a:effectLst/>
              </a:rPr>
              <a:t> </a:t>
            </a:r>
            <a:r>
              <a:rPr lang="en-US" sz="2400" dirty="0" err="1">
                <a:effectLst/>
              </a:rPr>
              <a:t>på</a:t>
            </a:r>
            <a:r>
              <a:rPr lang="en-US" sz="2400" dirty="0">
                <a:effectLst/>
              </a:rPr>
              <a:t> den </a:t>
            </a:r>
            <a:r>
              <a:rPr lang="en-US" sz="2400" dirty="0" err="1">
                <a:effectLst/>
              </a:rPr>
              <a:t>underliggende</a:t>
            </a:r>
            <a:r>
              <a:rPr lang="en-US" sz="2400" dirty="0">
                <a:effectLst/>
              </a:rPr>
              <a:t> </a:t>
            </a:r>
            <a:r>
              <a:rPr lang="en-US" sz="2400" dirty="0" err="1">
                <a:effectLst/>
              </a:rPr>
              <a:t>strukturen</a:t>
            </a:r>
            <a:endParaRPr lang="en-US" sz="2400" dirty="0">
              <a:effectLst/>
            </a:endParaRPr>
          </a:p>
          <a:p>
            <a:pPr marL="342900" lvl="0" indent="-228600" defTabSz="914400">
              <a:lnSpc>
                <a:spcPct val="150000"/>
              </a:lnSpc>
              <a:buFont typeface="Arial" panose="020B0604020202020204" pitchFamily="34" charset="0"/>
              <a:buChar char="•"/>
            </a:pPr>
            <a:r>
              <a:rPr lang="en-US" sz="2400" dirty="0" err="1">
                <a:effectLst/>
              </a:rPr>
              <a:t>Lav</a:t>
            </a:r>
            <a:r>
              <a:rPr lang="en-US" sz="2400" dirty="0">
                <a:effectLst/>
              </a:rPr>
              <a:t> </a:t>
            </a:r>
            <a:r>
              <a:rPr lang="en-US" sz="2400" dirty="0" err="1">
                <a:effectLst/>
              </a:rPr>
              <a:t>egenvekt</a:t>
            </a:r>
            <a:r>
              <a:rPr lang="en-US" sz="2400" dirty="0">
                <a:effectLst/>
              </a:rPr>
              <a:t>, </a:t>
            </a:r>
            <a:r>
              <a:rPr lang="en-US" sz="2400" dirty="0" err="1">
                <a:effectLst/>
              </a:rPr>
              <a:t>som</a:t>
            </a:r>
            <a:r>
              <a:rPr lang="en-US" sz="2400" dirty="0">
                <a:effectLst/>
              </a:rPr>
              <a:t> </a:t>
            </a:r>
            <a:r>
              <a:rPr lang="en-US" sz="2400" dirty="0" err="1">
                <a:effectLst/>
              </a:rPr>
              <a:t>gjør</a:t>
            </a:r>
            <a:r>
              <a:rPr lang="en-US" sz="2400" dirty="0">
                <a:effectLst/>
              </a:rPr>
              <a:t> </a:t>
            </a:r>
            <a:r>
              <a:rPr lang="en-US" sz="2400" dirty="0" err="1">
                <a:effectLst/>
              </a:rPr>
              <a:t>påføring</a:t>
            </a:r>
            <a:r>
              <a:rPr lang="en-US" sz="2400" dirty="0">
                <a:effectLst/>
              </a:rPr>
              <a:t> </a:t>
            </a:r>
            <a:r>
              <a:rPr lang="en-US" sz="2400" dirty="0" err="1">
                <a:effectLst/>
              </a:rPr>
              <a:t>mulig</a:t>
            </a:r>
            <a:r>
              <a:rPr lang="en-US" sz="2400" dirty="0">
                <a:effectLst/>
              </a:rPr>
              <a:t> </a:t>
            </a:r>
            <a:r>
              <a:rPr lang="en-US" sz="2400" dirty="0" err="1">
                <a:effectLst/>
              </a:rPr>
              <a:t>på</a:t>
            </a:r>
            <a:r>
              <a:rPr lang="en-US" sz="2400" dirty="0">
                <a:effectLst/>
              </a:rPr>
              <a:t> </a:t>
            </a:r>
            <a:r>
              <a:rPr lang="en-US" sz="2400" dirty="0" err="1">
                <a:effectLst/>
              </a:rPr>
              <a:t>tross</a:t>
            </a:r>
            <a:r>
              <a:rPr lang="en-US" sz="2400" dirty="0">
                <a:effectLst/>
              </a:rPr>
              <a:t> av </a:t>
            </a:r>
            <a:r>
              <a:rPr lang="en-US" sz="2400" dirty="0" err="1">
                <a:effectLst/>
              </a:rPr>
              <a:t>vanskelige</a:t>
            </a:r>
            <a:r>
              <a:rPr lang="en-US" sz="2400" dirty="0">
                <a:effectLst/>
              </a:rPr>
              <a:t> </a:t>
            </a:r>
            <a:r>
              <a:rPr lang="en-US" sz="2400" dirty="0" err="1">
                <a:effectLst/>
              </a:rPr>
              <a:t>overliggende</a:t>
            </a:r>
            <a:r>
              <a:rPr lang="en-US" sz="2400" dirty="0">
                <a:effectLst/>
              </a:rPr>
              <a:t> forhold.</a:t>
            </a:r>
          </a:p>
          <a:p>
            <a:pPr marL="342900" lvl="0" indent="-228600" defTabSz="914400">
              <a:lnSpc>
                <a:spcPct val="150000"/>
              </a:lnSpc>
              <a:buFont typeface="Arial" panose="020B0604020202020204" pitchFamily="34" charset="0"/>
              <a:buChar char="•"/>
            </a:pPr>
            <a:r>
              <a:rPr lang="en-US" sz="2400" dirty="0">
                <a:effectLst/>
              </a:rPr>
              <a:t>Rask </a:t>
            </a:r>
            <a:r>
              <a:rPr lang="en-US" sz="2400" dirty="0" err="1">
                <a:effectLst/>
              </a:rPr>
              <a:t>og</a:t>
            </a:r>
            <a:r>
              <a:rPr lang="en-US" sz="2400" dirty="0">
                <a:effectLst/>
              </a:rPr>
              <a:t> </a:t>
            </a:r>
            <a:r>
              <a:rPr lang="en-US" sz="2400" dirty="0" err="1">
                <a:effectLst/>
              </a:rPr>
              <a:t>rimelig</a:t>
            </a:r>
            <a:r>
              <a:rPr lang="en-US" sz="2400" dirty="0">
                <a:effectLst/>
              </a:rPr>
              <a:t> </a:t>
            </a:r>
            <a:r>
              <a:rPr lang="en-US" sz="2400" dirty="0" err="1">
                <a:effectLst/>
              </a:rPr>
              <a:t>utlegging</a:t>
            </a:r>
            <a:r>
              <a:rPr lang="en-US" sz="2400" dirty="0">
                <a:effectLst/>
              </a:rPr>
              <a:t> over store </a:t>
            </a:r>
            <a:r>
              <a:rPr lang="en-US" sz="2400" dirty="0" err="1">
                <a:effectLst/>
              </a:rPr>
              <a:t>områder</a:t>
            </a:r>
            <a:r>
              <a:rPr lang="en-US" sz="2400" dirty="0">
                <a:effectLst/>
              </a:rPr>
              <a:t>. </a:t>
            </a:r>
          </a:p>
          <a:p>
            <a:pPr marL="342900" lvl="0" indent="-228600" defTabSz="914400">
              <a:lnSpc>
                <a:spcPct val="150000"/>
              </a:lnSpc>
              <a:buFont typeface="Arial" panose="020B0604020202020204" pitchFamily="34" charset="0"/>
              <a:buChar char="•"/>
            </a:pPr>
            <a:r>
              <a:rPr lang="en-US" sz="2400" dirty="0" err="1">
                <a:effectLst/>
              </a:rPr>
              <a:t>Hvis</a:t>
            </a:r>
            <a:r>
              <a:rPr lang="en-US" sz="2400" dirty="0">
                <a:effectLst/>
              </a:rPr>
              <a:t> </a:t>
            </a:r>
            <a:r>
              <a:rPr lang="en-US" sz="2400" dirty="0" err="1">
                <a:effectLst/>
              </a:rPr>
              <a:t>nødvendig</a:t>
            </a:r>
            <a:r>
              <a:rPr lang="en-US" sz="2400" dirty="0">
                <a:effectLst/>
              </a:rPr>
              <a:t>, </a:t>
            </a:r>
            <a:r>
              <a:rPr lang="en-US" sz="2400" dirty="0" err="1">
                <a:effectLst/>
              </a:rPr>
              <a:t>kan</a:t>
            </a:r>
            <a:r>
              <a:rPr lang="en-US" sz="2400" dirty="0">
                <a:effectLst/>
              </a:rPr>
              <a:t> </a:t>
            </a:r>
            <a:r>
              <a:rPr lang="en-US" sz="2400" dirty="0" err="1">
                <a:effectLst/>
              </a:rPr>
              <a:t>forhåndsdrenasje</a:t>
            </a:r>
            <a:r>
              <a:rPr lang="en-US" sz="2400" dirty="0">
                <a:effectLst/>
              </a:rPr>
              <a:t> </a:t>
            </a:r>
            <a:r>
              <a:rPr lang="en-US" sz="2400" dirty="0" err="1">
                <a:effectLst/>
              </a:rPr>
              <a:t>gjøres</a:t>
            </a:r>
            <a:r>
              <a:rPr lang="en-US" sz="2400" dirty="0">
                <a:effectLst/>
              </a:rPr>
              <a:t> </a:t>
            </a:r>
            <a:r>
              <a:rPr lang="en-US" sz="2400" dirty="0" err="1">
                <a:effectLst/>
              </a:rPr>
              <a:t>enkelt</a:t>
            </a:r>
            <a:r>
              <a:rPr lang="en-US" sz="2400" dirty="0">
                <a:effectLst/>
              </a:rPr>
              <a:t> </a:t>
            </a:r>
            <a:r>
              <a:rPr lang="en-US" sz="2400" dirty="0" err="1">
                <a:effectLst/>
              </a:rPr>
              <a:t>gjennom</a:t>
            </a:r>
            <a:r>
              <a:rPr lang="en-US" sz="2400" dirty="0">
                <a:effectLst/>
              </a:rPr>
              <a:t> </a:t>
            </a:r>
            <a:r>
              <a:rPr lang="en-US" sz="2400" dirty="0" err="1">
                <a:effectLst/>
              </a:rPr>
              <a:t>systemet</a:t>
            </a:r>
            <a:r>
              <a:rPr lang="en-US" sz="2400" dirty="0">
                <a:effectLst/>
              </a:rPr>
              <a:t> </a:t>
            </a:r>
            <a:r>
              <a:rPr lang="en-US" sz="2400" dirty="0" err="1">
                <a:effectLst/>
              </a:rPr>
              <a:t>i</a:t>
            </a:r>
            <a:r>
              <a:rPr lang="en-US" sz="2400" dirty="0">
                <a:effectLst/>
              </a:rPr>
              <a:t> seg </a:t>
            </a:r>
            <a:r>
              <a:rPr lang="en-US" sz="2400" dirty="0" err="1">
                <a:effectLst/>
              </a:rPr>
              <a:t>selv</a:t>
            </a:r>
            <a:r>
              <a:rPr lang="en-US" sz="2400" dirty="0">
                <a:effectLst/>
              </a:rPr>
              <a:t>. </a:t>
            </a:r>
          </a:p>
          <a:p>
            <a:pPr marL="114300" lvl="0" indent="-228600" defTabSz="914400">
              <a:lnSpc>
                <a:spcPct val="9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1195530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orstørrelsesglass på klar bakgrunn">
            <a:extLst>
              <a:ext uri="{FF2B5EF4-FFF2-40B4-BE49-F238E27FC236}">
                <a16:creationId xmlns:a16="http://schemas.microsoft.com/office/drawing/2014/main" id="{6E8400A0-1977-52F8-A249-C864D38D02DE}"/>
              </a:ext>
            </a:extLst>
          </p:cNvPr>
          <p:cNvPicPr>
            <a:picLocks noChangeAspect="1"/>
          </p:cNvPicPr>
          <p:nvPr/>
        </p:nvPicPr>
        <p:blipFill rotWithShape="1">
          <a:blip r:embed="rId2"/>
          <a:srcRect l="5884" r="-1" b="-1"/>
          <a:stretch/>
        </p:blipFill>
        <p:spPr>
          <a:xfrm>
            <a:off x="2522356" y="10"/>
            <a:ext cx="9669642" cy="6857990"/>
          </a:xfrm>
          <a:prstGeom prst="rect">
            <a:avLst/>
          </a:prstGeom>
        </p:spPr>
      </p:pic>
      <p:sp>
        <p:nvSpPr>
          <p:cNvPr id="45" name="Rectangle 4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ECDAC55C-C348-C36B-0FA7-F6E5C970CB52}"/>
              </a:ext>
            </a:extLst>
          </p:cNvPr>
          <p:cNvSpPr txBox="1"/>
          <p:nvPr/>
        </p:nvSpPr>
        <p:spPr>
          <a:xfrm>
            <a:off x="122830" y="-272955"/>
            <a:ext cx="11477767" cy="7765576"/>
          </a:xfrm>
          <a:prstGeom prst="rect">
            <a:avLst/>
          </a:prstGeom>
        </p:spPr>
        <p:txBody>
          <a:bodyPr vert="horz" lIns="91440" tIns="45720" rIns="91440" bIns="45720" rtlCol="0">
            <a:normAutofit/>
          </a:bodyPr>
          <a:lstStyle/>
          <a:p>
            <a:pPr marL="114300" lvl="0" indent="-228600" defTabSz="914400">
              <a:lnSpc>
                <a:spcPct val="90000"/>
              </a:lnSpc>
              <a:buFont typeface="Arial" panose="020B0604020202020204" pitchFamily="34" charset="0"/>
              <a:buChar char="•"/>
            </a:pPr>
            <a:endParaRPr lang="en-US" sz="1400" dirty="0">
              <a:effectLst/>
            </a:endParaRPr>
          </a:p>
          <a:p>
            <a:pPr marL="114300" lvl="0" defTabSz="914400">
              <a:lnSpc>
                <a:spcPct val="150000"/>
              </a:lnSpc>
            </a:pPr>
            <a:endParaRPr lang="en-US" sz="2400" dirty="0">
              <a:effectLst/>
            </a:endParaRPr>
          </a:p>
          <a:p>
            <a:pPr marL="114300" lvl="0" defTabSz="914400">
              <a:lnSpc>
                <a:spcPct val="150000"/>
              </a:lnSpc>
            </a:pPr>
            <a:endParaRPr lang="en-US" sz="2400" dirty="0"/>
          </a:p>
          <a:p>
            <a:pPr marL="114300" lvl="0" defTabSz="914400">
              <a:lnSpc>
                <a:spcPct val="150000"/>
              </a:lnSpc>
            </a:pPr>
            <a:endParaRPr lang="en-US" sz="2400" dirty="0">
              <a:effectLst/>
            </a:endParaRPr>
          </a:p>
          <a:p>
            <a:pPr marL="342900" lvl="0" indent="-228600" defTabSz="914400">
              <a:lnSpc>
                <a:spcPct val="150000"/>
              </a:lnSpc>
              <a:buFont typeface="Arial" panose="020B0604020202020204" pitchFamily="34" charset="0"/>
              <a:buChar char="•"/>
            </a:pPr>
            <a:r>
              <a:rPr lang="en-US" sz="2400" dirty="0" err="1">
                <a:effectLst/>
              </a:rPr>
              <a:t>Anvendelig</a:t>
            </a:r>
            <a:r>
              <a:rPr lang="en-US" sz="2400" dirty="0">
                <a:effectLst/>
              </a:rPr>
              <a:t> </a:t>
            </a:r>
            <a:r>
              <a:rPr lang="en-US" sz="2400" dirty="0" err="1">
                <a:effectLst/>
              </a:rPr>
              <a:t>i</a:t>
            </a:r>
            <a:r>
              <a:rPr lang="en-US" sz="2400" dirty="0">
                <a:effectLst/>
              </a:rPr>
              <a:t> </a:t>
            </a:r>
            <a:r>
              <a:rPr lang="en-US" sz="2400" dirty="0" err="1">
                <a:effectLst/>
              </a:rPr>
              <a:t>tilfeller</a:t>
            </a:r>
            <a:r>
              <a:rPr lang="en-US" sz="2400" dirty="0">
                <a:effectLst/>
              </a:rPr>
              <a:t> av </a:t>
            </a:r>
            <a:r>
              <a:rPr lang="en-US" sz="2400" dirty="0" err="1">
                <a:effectLst/>
              </a:rPr>
              <a:t>vann</a:t>
            </a:r>
            <a:r>
              <a:rPr lang="en-US" sz="2400" dirty="0">
                <a:effectLst/>
              </a:rPr>
              <a:t> </a:t>
            </a:r>
            <a:r>
              <a:rPr lang="en-US" sz="2400" dirty="0" err="1">
                <a:effectLst/>
              </a:rPr>
              <a:t>uten</a:t>
            </a:r>
            <a:r>
              <a:rPr lang="en-US" sz="2400" dirty="0">
                <a:effectLst/>
              </a:rPr>
              <a:t> </a:t>
            </a:r>
            <a:r>
              <a:rPr lang="en-US" sz="2400" dirty="0" err="1">
                <a:effectLst/>
              </a:rPr>
              <a:t>trykk</a:t>
            </a:r>
            <a:r>
              <a:rPr lang="en-US" sz="2400" dirty="0">
                <a:effectLst/>
              </a:rPr>
              <a:t> </a:t>
            </a:r>
            <a:r>
              <a:rPr lang="en-US" sz="2400" dirty="0" err="1">
                <a:effectLst/>
              </a:rPr>
              <a:t>som</a:t>
            </a:r>
            <a:r>
              <a:rPr lang="en-US" sz="2400" dirty="0">
                <a:effectLst/>
              </a:rPr>
              <a:t> </a:t>
            </a:r>
            <a:r>
              <a:rPr lang="en-US" sz="2400" dirty="0" err="1">
                <a:effectLst/>
              </a:rPr>
              <a:t>bakre</a:t>
            </a:r>
            <a:r>
              <a:rPr lang="en-US" sz="2400" dirty="0">
                <a:effectLst/>
              </a:rPr>
              <a:t> </a:t>
            </a:r>
            <a:r>
              <a:rPr lang="en-US" sz="2400" dirty="0" err="1">
                <a:effectLst/>
              </a:rPr>
              <a:t>forsegling</a:t>
            </a:r>
            <a:r>
              <a:rPr lang="en-US" sz="2400" dirty="0">
                <a:effectLst/>
              </a:rPr>
              <a:t>, </a:t>
            </a:r>
            <a:r>
              <a:rPr lang="en-US" sz="2400" dirty="0" err="1">
                <a:effectLst/>
              </a:rPr>
              <a:t>uten</a:t>
            </a:r>
            <a:r>
              <a:rPr lang="en-US" sz="2400" dirty="0">
                <a:effectLst/>
              </a:rPr>
              <a:t> </a:t>
            </a:r>
            <a:r>
              <a:rPr lang="en-US" sz="2400" dirty="0" err="1">
                <a:effectLst/>
              </a:rPr>
              <a:t>støttende</a:t>
            </a:r>
            <a:r>
              <a:rPr lang="en-US" sz="2400" dirty="0">
                <a:effectLst/>
              </a:rPr>
              <a:t> </a:t>
            </a:r>
            <a:r>
              <a:rPr lang="en-US" sz="2400" dirty="0" err="1">
                <a:effectLst/>
              </a:rPr>
              <a:t>indre</a:t>
            </a:r>
            <a:r>
              <a:rPr lang="en-US" sz="2400" dirty="0">
                <a:effectLst/>
              </a:rPr>
              <a:t> </a:t>
            </a:r>
            <a:r>
              <a:rPr lang="en-US" sz="2400" dirty="0" err="1">
                <a:effectLst/>
              </a:rPr>
              <a:t>skall</a:t>
            </a:r>
            <a:r>
              <a:rPr lang="en-US" sz="2400" dirty="0">
                <a:effectLst/>
              </a:rPr>
              <a:t>.  (Se del 4). </a:t>
            </a:r>
          </a:p>
          <a:p>
            <a:pPr marL="342900" lvl="0" indent="-228600" defTabSz="914400">
              <a:lnSpc>
                <a:spcPct val="150000"/>
              </a:lnSpc>
              <a:buFont typeface="Arial" panose="020B0604020202020204" pitchFamily="34" charset="0"/>
              <a:buChar char="•"/>
            </a:pPr>
            <a:r>
              <a:rPr lang="en-US" sz="2400" dirty="0">
                <a:effectLst/>
              </a:rPr>
              <a:t>Rask </a:t>
            </a:r>
            <a:r>
              <a:rPr lang="en-US" sz="2400" dirty="0" err="1">
                <a:effectLst/>
              </a:rPr>
              <a:t>og</a:t>
            </a:r>
            <a:r>
              <a:rPr lang="en-US" sz="2400" dirty="0">
                <a:effectLst/>
              </a:rPr>
              <a:t> </a:t>
            </a:r>
            <a:r>
              <a:rPr lang="en-US" sz="2400" dirty="0" err="1">
                <a:effectLst/>
              </a:rPr>
              <a:t>rimelig</a:t>
            </a:r>
            <a:r>
              <a:rPr lang="en-US" sz="2400" dirty="0">
                <a:effectLst/>
              </a:rPr>
              <a:t> </a:t>
            </a:r>
            <a:r>
              <a:rPr lang="en-US" sz="2400" dirty="0" err="1">
                <a:effectLst/>
              </a:rPr>
              <a:t>reparasjon</a:t>
            </a:r>
            <a:r>
              <a:rPr lang="en-US" sz="2400" dirty="0">
                <a:effectLst/>
              </a:rPr>
              <a:t> </a:t>
            </a:r>
            <a:r>
              <a:rPr lang="en-US" sz="2400" dirty="0" err="1">
                <a:effectLst/>
              </a:rPr>
              <a:t>ved</a:t>
            </a:r>
            <a:r>
              <a:rPr lang="en-US" sz="2400" dirty="0">
                <a:effectLst/>
              </a:rPr>
              <a:t> bruk av «</a:t>
            </a:r>
            <a:r>
              <a:rPr lang="en-US" sz="2400" dirty="0" err="1">
                <a:effectLst/>
              </a:rPr>
              <a:t>Synlige</a:t>
            </a:r>
            <a:r>
              <a:rPr lang="en-US" sz="2400" dirty="0">
                <a:effectLst/>
              </a:rPr>
              <a:t> </a:t>
            </a:r>
            <a:r>
              <a:rPr lang="en-US" sz="2400" dirty="0" err="1">
                <a:effectLst/>
              </a:rPr>
              <a:t>konstruksjons</a:t>
            </a:r>
            <a:r>
              <a:rPr lang="en-US" sz="2400" dirty="0">
                <a:effectLst/>
              </a:rPr>
              <a:t> </a:t>
            </a:r>
            <a:r>
              <a:rPr lang="en-US" sz="2400" dirty="0" err="1">
                <a:effectLst/>
              </a:rPr>
              <a:t>metode</a:t>
            </a:r>
            <a:r>
              <a:rPr lang="en-US" sz="2400" dirty="0">
                <a:effectLst/>
              </a:rPr>
              <a:t>» (fair-face)</a:t>
            </a:r>
          </a:p>
          <a:p>
            <a:pPr marL="342900" lvl="0" indent="-228600" defTabSz="914400">
              <a:lnSpc>
                <a:spcPct val="150000"/>
              </a:lnSpc>
              <a:buFont typeface="Arial" panose="020B0604020202020204" pitchFamily="34" charset="0"/>
              <a:buChar char="•"/>
            </a:pPr>
            <a:r>
              <a:rPr lang="en-US" sz="2400" dirty="0">
                <a:effectLst/>
              </a:rPr>
              <a:t>Lang </a:t>
            </a:r>
            <a:r>
              <a:rPr lang="en-US" sz="2400" dirty="0" err="1">
                <a:effectLst/>
              </a:rPr>
              <a:t>levetid</a:t>
            </a:r>
            <a:r>
              <a:rPr lang="en-US" sz="2400" dirty="0">
                <a:effectLst/>
              </a:rPr>
              <a:t> </a:t>
            </a:r>
            <a:r>
              <a:rPr lang="en-US" sz="2400" dirty="0" err="1">
                <a:effectLst/>
              </a:rPr>
              <a:t>på</a:t>
            </a:r>
            <a:r>
              <a:rPr lang="en-US" sz="2400" dirty="0">
                <a:effectLst/>
              </a:rPr>
              <a:t> </a:t>
            </a:r>
            <a:r>
              <a:rPr lang="en-US" sz="2400" dirty="0" err="1">
                <a:effectLst/>
              </a:rPr>
              <a:t>tetningsfunksjon</a:t>
            </a:r>
            <a:r>
              <a:rPr lang="en-US" sz="2400" dirty="0">
                <a:effectLst/>
              </a:rPr>
              <a:t> </a:t>
            </a:r>
            <a:r>
              <a:rPr lang="en-US" sz="2400" dirty="0" err="1">
                <a:effectLst/>
              </a:rPr>
              <a:t>og</a:t>
            </a:r>
            <a:r>
              <a:rPr lang="en-US" sz="2400" dirty="0">
                <a:effectLst/>
              </a:rPr>
              <a:t> </a:t>
            </a:r>
            <a:r>
              <a:rPr lang="en-US" sz="2400" dirty="0" err="1">
                <a:effectLst/>
              </a:rPr>
              <a:t>varmeisolasjon</a:t>
            </a:r>
            <a:r>
              <a:rPr lang="en-US" sz="2400" dirty="0">
                <a:effectLst/>
              </a:rPr>
              <a:t>. </a:t>
            </a:r>
          </a:p>
          <a:p>
            <a:pPr marL="342900" lvl="0" indent="-228600" defTabSz="914400">
              <a:lnSpc>
                <a:spcPct val="150000"/>
              </a:lnSpc>
              <a:buFont typeface="Arial" panose="020B0604020202020204" pitchFamily="34" charset="0"/>
              <a:buChar char="•"/>
            </a:pPr>
            <a:r>
              <a:rPr lang="en-US" sz="2400" dirty="0">
                <a:effectLst/>
              </a:rPr>
              <a:t>Kun </a:t>
            </a:r>
            <a:r>
              <a:rPr lang="en-US" sz="2400" dirty="0" err="1">
                <a:effectLst/>
              </a:rPr>
              <a:t>høykvalitetsprodukter</a:t>
            </a:r>
            <a:r>
              <a:rPr lang="en-US" sz="2400" dirty="0">
                <a:effectLst/>
              </a:rPr>
              <a:t> </a:t>
            </a:r>
            <a:r>
              <a:rPr lang="en-US" sz="2400" dirty="0" err="1">
                <a:effectLst/>
              </a:rPr>
              <a:t>benyttes</a:t>
            </a:r>
            <a:r>
              <a:rPr lang="en-US" sz="2400" dirty="0">
                <a:effectLst/>
              </a:rPr>
              <a:t>. </a:t>
            </a:r>
            <a:r>
              <a:rPr lang="en-US" sz="2400" dirty="0" err="1">
                <a:effectLst/>
              </a:rPr>
              <a:t>F.eks</a:t>
            </a:r>
            <a:r>
              <a:rPr lang="en-US" sz="2400" dirty="0">
                <a:effectLst/>
              </a:rPr>
              <a:t> </a:t>
            </a:r>
            <a:r>
              <a:rPr lang="en-US" sz="2400" dirty="0" err="1">
                <a:effectLst/>
              </a:rPr>
              <a:t>oppbygges</a:t>
            </a:r>
            <a:r>
              <a:rPr lang="en-US" sz="2400" dirty="0">
                <a:effectLst/>
              </a:rPr>
              <a:t> med </a:t>
            </a:r>
            <a:r>
              <a:rPr lang="en-US" sz="2400" dirty="0" err="1">
                <a:effectLst/>
              </a:rPr>
              <a:t>topp</a:t>
            </a:r>
            <a:r>
              <a:rPr lang="en-US" sz="2400" dirty="0">
                <a:effectLst/>
              </a:rPr>
              <a:t> </a:t>
            </a:r>
            <a:r>
              <a:rPr lang="en-US" sz="2400" dirty="0" err="1">
                <a:effectLst/>
              </a:rPr>
              <a:t>klasse</a:t>
            </a:r>
            <a:r>
              <a:rPr lang="en-US" sz="2400" dirty="0">
                <a:effectLst/>
              </a:rPr>
              <a:t> </a:t>
            </a:r>
            <a:r>
              <a:rPr lang="en-US" sz="2400" dirty="0" err="1">
                <a:effectLst/>
              </a:rPr>
              <a:t>materialer</a:t>
            </a:r>
            <a:r>
              <a:rPr lang="en-US" sz="2400" dirty="0">
                <a:effectLst/>
              </a:rPr>
              <a:t> </a:t>
            </a:r>
            <a:r>
              <a:rPr lang="en-US" sz="2400" dirty="0" err="1">
                <a:effectLst/>
              </a:rPr>
              <a:t>som</a:t>
            </a:r>
            <a:r>
              <a:rPr lang="en-US" sz="2400" dirty="0">
                <a:effectLst/>
              </a:rPr>
              <a:t> M1 (</a:t>
            </a:r>
            <a:r>
              <a:rPr lang="en-US" sz="2400" dirty="0" err="1">
                <a:effectLst/>
              </a:rPr>
              <a:t>ikke-brennbart</a:t>
            </a:r>
            <a:r>
              <a:rPr lang="en-US" sz="2400" dirty="0">
                <a:effectLst/>
              </a:rPr>
              <a:t>) </a:t>
            </a:r>
            <a:r>
              <a:rPr lang="en-US" sz="2400" dirty="0" err="1">
                <a:effectLst/>
              </a:rPr>
              <a:t>i</a:t>
            </a:r>
            <a:r>
              <a:rPr lang="en-US" sz="2400" dirty="0">
                <a:effectLst/>
              </a:rPr>
              <a:t> </a:t>
            </a:r>
            <a:r>
              <a:rPr lang="en-US" sz="2400" dirty="0" err="1">
                <a:effectLst/>
              </a:rPr>
              <a:t>henhold</a:t>
            </a:r>
            <a:r>
              <a:rPr lang="en-US" sz="2400" dirty="0">
                <a:effectLst/>
              </a:rPr>
              <a:t> </a:t>
            </a:r>
            <a:r>
              <a:rPr lang="en-US" sz="2400" dirty="0" err="1">
                <a:effectLst/>
              </a:rPr>
              <a:t>til</a:t>
            </a:r>
            <a:r>
              <a:rPr lang="en-US" sz="2400" dirty="0">
                <a:effectLst/>
              </a:rPr>
              <a:t> </a:t>
            </a:r>
            <a:r>
              <a:rPr lang="en-US" sz="2400" dirty="0" err="1">
                <a:effectLst/>
              </a:rPr>
              <a:t>fransk</a:t>
            </a:r>
            <a:r>
              <a:rPr lang="en-US" sz="2400" dirty="0">
                <a:effectLst/>
              </a:rPr>
              <a:t> standard NF P92-501</a:t>
            </a:r>
          </a:p>
          <a:p>
            <a:pPr marL="342900" lvl="0" indent="-228600" defTabSz="914400">
              <a:lnSpc>
                <a:spcPct val="150000"/>
              </a:lnSpc>
              <a:spcAft>
                <a:spcPts val="1000"/>
              </a:spcAft>
              <a:buFont typeface="Arial" panose="020B0604020202020204" pitchFamily="34" charset="0"/>
              <a:buChar char="•"/>
            </a:pPr>
            <a:r>
              <a:rPr lang="en-US" sz="2400" dirty="0" err="1">
                <a:effectLst/>
              </a:rPr>
              <a:t>Sjekking</a:t>
            </a:r>
            <a:r>
              <a:rPr lang="en-US" sz="2400" dirty="0">
                <a:effectLst/>
              </a:rPr>
              <a:t> av </a:t>
            </a:r>
            <a:r>
              <a:rPr lang="en-US" sz="2400" dirty="0" err="1">
                <a:effectLst/>
              </a:rPr>
              <a:t>fjellet</a:t>
            </a:r>
            <a:r>
              <a:rPr lang="en-US" sz="2400" dirty="0">
                <a:effectLst/>
              </a:rPr>
              <a:t> </a:t>
            </a:r>
            <a:r>
              <a:rPr lang="en-US" sz="2400" dirty="0" err="1">
                <a:effectLst/>
              </a:rPr>
              <a:t>bak</a:t>
            </a:r>
            <a:r>
              <a:rPr lang="en-US" sz="2400" dirty="0">
                <a:effectLst/>
              </a:rPr>
              <a:t> den </a:t>
            </a:r>
            <a:r>
              <a:rPr lang="en-US" sz="2400" dirty="0" err="1">
                <a:effectLst/>
              </a:rPr>
              <a:t>installerte</a:t>
            </a:r>
            <a:r>
              <a:rPr lang="en-US" sz="2400" dirty="0">
                <a:effectLst/>
              </a:rPr>
              <a:t> </a:t>
            </a:r>
            <a:r>
              <a:rPr lang="en-US" sz="2400" dirty="0" err="1">
                <a:effectLst/>
              </a:rPr>
              <a:t>forseglingen</a:t>
            </a:r>
            <a:r>
              <a:rPr lang="en-US" sz="2400" dirty="0">
                <a:effectLst/>
              </a:rPr>
              <a:t> er </a:t>
            </a:r>
            <a:r>
              <a:rPr lang="en-US" sz="2400" dirty="0" err="1">
                <a:effectLst/>
              </a:rPr>
              <a:t>mulig</a:t>
            </a:r>
            <a:r>
              <a:rPr lang="en-US" sz="2400" dirty="0">
                <a:effectLst/>
              </a:rPr>
              <a:t> </a:t>
            </a:r>
            <a:r>
              <a:rPr lang="en-US" sz="2400" dirty="0" err="1">
                <a:effectLst/>
              </a:rPr>
              <a:t>ved</a:t>
            </a:r>
            <a:r>
              <a:rPr lang="en-US" sz="2400" dirty="0">
                <a:effectLst/>
              </a:rPr>
              <a:t> bruk av geo-radar. </a:t>
            </a:r>
          </a:p>
        </p:txBody>
      </p:sp>
    </p:spTree>
    <p:extLst>
      <p:ext uri="{BB962C8B-B14F-4D97-AF65-F5344CB8AC3E}">
        <p14:creationId xmlns:p14="http://schemas.microsoft.com/office/powerpoint/2010/main" val="3981499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A528DDB0-5880-3E5C-C53D-E9F7A71DE9EC}"/>
              </a:ext>
            </a:extLst>
          </p:cNvPr>
          <p:cNvSpPr txBox="1"/>
          <p:nvPr/>
        </p:nvSpPr>
        <p:spPr>
          <a:xfrm>
            <a:off x="665130" y="1146412"/>
            <a:ext cx="6090511" cy="6025258"/>
          </a:xfrm>
          <a:prstGeom prst="rect">
            <a:avLst/>
          </a:prstGeom>
        </p:spPr>
        <p:txBody>
          <a:bodyPr vert="horz" lIns="91440" tIns="45720" rIns="91440" bIns="45720" rtlCol="0" anchor="t">
            <a:normAutofit/>
          </a:bodyPr>
          <a:lstStyle/>
          <a:p>
            <a:pPr lvl="0" defTabSz="914400">
              <a:lnSpc>
                <a:spcPct val="110000"/>
              </a:lnSpc>
            </a:pPr>
            <a:r>
              <a:rPr lang="en-US" sz="2400" dirty="0">
                <a:effectLst/>
              </a:rPr>
              <a:t>4. MULIGE KONSTRUKSJONSMETODER</a:t>
            </a:r>
          </a:p>
          <a:p>
            <a:pPr marL="228600" defTabSz="914400">
              <a:lnSpc>
                <a:spcPct val="110000"/>
              </a:lnSpc>
              <a:spcAft>
                <a:spcPts val="1000"/>
              </a:spcAft>
            </a:pPr>
            <a:endParaRPr lang="en-US" sz="2400" dirty="0">
              <a:effectLst/>
            </a:endParaRPr>
          </a:p>
          <a:p>
            <a:pPr defTabSz="914400">
              <a:lnSpc>
                <a:spcPct val="110000"/>
              </a:lnSpc>
              <a:spcAft>
                <a:spcPts val="1000"/>
              </a:spcAft>
            </a:pPr>
            <a:r>
              <a:rPr lang="en-US" sz="2400" dirty="0" err="1">
                <a:effectLst/>
              </a:rPr>
              <a:t>Membranens</a:t>
            </a:r>
            <a:r>
              <a:rPr lang="en-US" sz="2400" dirty="0">
                <a:effectLst/>
              </a:rPr>
              <a:t> </a:t>
            </a:r>
            <a:r>
              <a:rPr lang="en-US" sz="2400" dirty="0" err="1">
                <a:effectLst/>
              </a:rPr>
              <a:t>installasjonsprinsipp</a:t>
            </a:r>
            <a:r>
              <a:rPr lang="en-US" sz="2400" dirty="0">
                <a:effectLst/>
              </a:rPr>
              <a:t>, </a:t>
            </a:r>
            <a:r>
              <a:rPr lang="en-US" sz="2400" dirty="0" err="1">
                <a:effectLst/>
              </a:rPr>
              <a:t>og</a:t>
            </a:r>
            <a:r>
              <a:rPr lang="en-US" sz="2400" dirty="0">
                <a:effectLst/>
              </a:rPr>
              <a:t> </a:t>
            </a:r>
            <a:r>
              <a:rPr lang="en-US" sz="2400" dirty="0" err="1">
                <a:effectLst/>
              </a:rPr>
              <a:t>påliteligheten</a:t>
            </a:r>
            <a:r>
              <a:rPr lang="en-US" sz="2400" dirty="0">
                <a:effectLst/>
              </a:rPr>
              <a:t> </a:t>
            </a:r>
            <a:r>
              <a:rPr lang="en-US" sz="2400" dirty="0" err="1">
                <a:effectLst/>
              </a:rPr>
              <a:t>til</a:t>
            </a:r>
            <a:r>
              <a:rPr lang="en-US" sz="2400" dirty="0">
                <a:effectLst/>
              </a:rPr>
              <a:t> de </a:t>
            </a:r>
            <a:r>
              <a:rPr lang="en-US" sz="2400" dirty="0" err="1">
                <a:effectLst/>
              </a:rPr>
              <a:t>ulike</a:t>
            </a:r>
            <a:r>
              <a:rPr lang="en-US" sz="2400" dirty="0">
                <a:effectLst/>
              </a:rPr>
              <a:t> </a:t>
            </a:r>
            <a:r>
              <a:rPr lang="en-US" sz="2400" dirty="0" err="1">
                <a:effectLst/>
              </a:rPr>
              <a:t>festeelementene</a:t>
            </a:r>
            <a:r>
              <a:rPr lang="en-US" sz="2400" dirty="0">
                <a:effectLst/>
              </a:rPr>
              <a:t> </a:t>
            </a:r>
            <a:r>
              <a:rPr lang="en-US" sz="2400" dirty="0" err="1">
                <a:effectLst/>
              </a:rPr>
              <a:t>og</a:t>
            </a:r>
            <a:r>
              <a:rPr lang="en-US" sz="2400" dirty="0">
                <a:effectLst/>
              </a:rPr>
              <a:t> </a:t>
            </a:r>
            <a:r>
              <a:rPr lang="en-US" sz="2400" dirty="0" err="1">
                <a:effectLst/>
              </a:rPr>
              <a:t>ulike</a:t>
            </a:r>
            <a:r>
              <a:rPr lang="en-US" sz="2400" dirty="0">
                <a:effectLst/>
              </a:rPr>
              <a:t> apparat for å </a:t>
            </a:r>
            <a:r>
              <a:rPr lang="en-US" sz="2400" dirty="0" err="1">
                <a:effectLst/>
              </a:rPr>
              <a:t>sveise</a:t>
            </a:r>
            <a:r>
              <a:rPr lang="en-US" sz="2400" dirty="0">
                <a:effectLst/>
              </a:rPr>
              <a:t> </a:t>
            </a:r>
            <a:r>
              <a:rPr lang="en-US" sz="2400" dirty="0" err="1">
                <a:effectLst/>
              </a:rPr>
              <a:t>sømmene</a:t>
            </a:r>
            <a:r>
              <a:rPr lang="en-US" sz="2400" dirty="0">
                <a:effectLst/>
              </a:rPr>
              <a:t>, er </a:t>
            </a:r>
            <a:r>
              <a:rPr lang="en-US" sz="2400" dirty="0" err="1">
                <a:effectLst/>
              </a:rPr>
              <a:t>utviklet</a:t>
            </a:r>
            <a:r>
              <a:rPr lang="en-US" sz="2400" dirty="0">
                <a:effectLst/>
              </a:rPr>
              <a:t> </a:t>
            </a:r>
            <a:r>
              <a:rPr lang="en-US" sz="2400" dirty="0" err="1">
                <a:effectLst/>
              </a:rPr>
              <a:t>og</a:t>
            </a:r>
            <a:r>
              <a:rPr lang="en-US" sz="2400" dirty="0">
                <a:effectLst/>
              </a:rPr>
              <a:t> </a:t>
            </a:r>
            <a:r>
              <a:rPr lang="en-US" sz="2400" dirty="0" err="1">
                <a:effectLst/>
              </a:rPr>
              <a:t>tilpasset</a:t>
            </a:r>
            <a:r>
              <a:rPr lang="en-US" sz="2400" dirty="0">
                <a:effectLst/>
              </a:rPr>
              <a:t> alle typer av </a:t>
            </a:r>
            <a:r>
              <a:rPr lang="en-US" sz="2400" dirty="0" err="1">
                <a:effectLst/>
              </a:rPr>
              <a:t>krav</a:t>
            </a:r>
            <a:r>
              <a:rPr lang="en-US" sz="2400" dirty="0">
                <a:effectLst/>
              </a:rPr>
              <a:t>. </a:t>
            </a:r>
            <a:r>
              <a:rPr lang="en-US" sz="2400" dirty="0" err="1">
                <a:effectLst/>
              </a:rPr>
              <a:t>Takket</a:t>
            </a:r>
            <a:r>
              <a:rPr lang="en-US" sz="2400" dirty="0">
                <a:effectLst/>
              </a:rPr>
              <a:t> </a:t>
            </a:r>
            <a:r>
              <a:rPr lang="en-US" sz="2400" dirty="0" err="1">
                <a:effectLst/>
              </a:rPr>
              <a:t>være</a:t>
            </a:r>
            <a:r>
              <a:rPr lang="en-US" sz="2400" dirty="0">
                <a:effectLst/>
              </a:rPr>
              <a:t> sin </a:t>
            </a:r>
            <a:r>
              <a:rPr lang="en-US" sz="2400" dirty="0" err="1">
                <a:effectLst/>
              </a:rPr>
              <a:t>enkle</a:t>
            </a:r>
            <a:r>
              <a:rPr lang="en-US" sz="2400" dirty="0">
                <a:effectLst/>
              </a:rPr>
              <a:t> </a:t>
            </a:r>
            <a:r>
              <a:rPr lang="en-US" sz="2400" dirty="0" err="1">
                <a:effectLst/>
              </a:rPr>
              <a:t>og</a:t>
            </a:r>
            <a:r>
              <a:rPr lang="en-US" sz="2400" dirty="0">
                <a:effectLst/>
              </a:rPr>
              <a:t> </a:t>
            </a:r>
            <a:r>
              <a:rPr lang="en-US" sz="2400" dirty="0" err="1">
                <a:effectLst/>
              </a:rPr>
              <a:t>raske</a:t>
            </a:r>
            <a:r>
              <a:rPr lang="en-US" sz="2400" dirty="0">
                <a:effectLst/>
              </a:rPr>
              <a:t> </a:t>
            </a:r>
            <a:r>
              <a:rPr lang="en-US" sz="2400" dirty="0" err="1">
                <a:effectLst/>
              </a:rPr>
              <a:t>bearbeiding</a:t>
            </a:r>
            <a:r>
              <a:rPr lang="en-US" sz="2400" dirty="0">
                <a:effectLst/>
              </a:rPr>
              <a:t> for </a:t>
            </a:r>
            <a:r>
              <a:rPr lang="en-US" sz="2400" dirty="0" err="1">
                <a:effectLst/>
              </a:rPr>
              <a:t>vanntetting</a:t>
            </a:r>
            <a:r>
              <a:rPr lang="en-US" sz="2400" dirty="0">
                <a:effectLst/>
              </a:rPr>
              <a:t> av </a:t>
            </a:r>
            <a:r>
              <a:rPr lang="en-US" sz="2400" dirty="0" err="1">
                <a:effectLst/>
              </a:rPr>
              <a:t>tunneler</a:t>
            </a:r>
            <a:r>
              <a:rPr lang="en-US" sz="2400" dirty="0">
                <a:effectLst/>
              </a:rPr>
              <a:t> </a:t>
            </a:r>
            <a:r>
              <a:rPr lang="en-US" sz="2400" dirty="0" err="1">
                <a:effectLst/>
              </a:rPr>
              <a:t>og</a:t>
            </a:r>
            <a:r>
              <a:rPr lang="en-US" sz="2400" dirty="0">
                <a:effectLst/>
              </a:rPr>
              <a:t> </a:t>
            </a:r>
            <a:r>
              <a:rPr lang="en-US" sz="2400" dirty="0" err="1">
                <a:effectLst/>
              </a:rPr>
              <a:t>varmeisolering</a:t>
            </a:r>
            <a:r>
              <a:rPr lang="en-US" sz="2400" dirty="0">
                <a:effectLst/>
              </a:rPr>
              <a:t>, setter den nye </a:t>
            </a:r>
            <a:r>
              <a:rPr lang="en-US" sz="2400" dirty="0" err="1">
                <a:effectLst/>
              </a:rPr>
              <a:t>standarder</a:t>
            </a:r>
            <a:r>
              <a:rPr lang="en-US" sz="2400" dirty="0">
                <a:effectLst/>
              </a:rPr>
              <a:t> for </a:t>
            </a:r>
            <a:r>
              <a:rPr lang="en-US" sz="2400" dirty="0" err="1">
                <a:effectLst/>
              </a:rPr>
              <a:t>høyeste</a:t>
            </a:r>
            <a:r>
              <a:rPr lang="en-US" sz="2400" dirty="0">
                <a:effectLst/>
              </a:rPr>
              <a:t> </a:t>
            </a:r>
            <a:r>
              <a:rPr lang="en-US" sz="2400" dirty="0" err="1">
                <a:effectLst/>
              </a:rPr>
              <a:t>effektivitet</a:t>
            </a:r>
            <a:r>
              <a:rPr lang="en-US" sz="2400" dirty="0">
                <a:effectLst/>
              </a:rPr>
              <a:t>, </a:t>
            </a:r>
            <a:r>
              <a:rPr lang="en-US" sz="2400" dirty="0" err="1">
                <a:effectLst/>
              </a:rPr>
              <a:t>gitt</a:t>
            </a:r>
            <a:r>
              <a:rPr lang="en-US" sz="2400" dirty="0">
                <a:effectLst/>
              </a:rPr>
              <a:t> </a:t>
            </a:r>
            <a:r>
              <a:rPr lang="en-US" sz="2400" dirty="0" err="1">
                <a:effectLst/>
              </a:rPr>
              <a:t>reduserte</a:t>
            </a:r>
            <a:r>
              <a:rPr lang="en-US" sz="2400" dirty="0">
                <a:effectLst/>
              </a:rPr>
              <a:t> </a:t>
            </a:r>
            <a:r>
              <a:rPr lang="en-US" sz="2400" dirty="0" err="1">
                <a:effectLst/>
              </a:rPr>
              <a:t>kostnader</a:t>
            </a:r>
            <a:r>
              <a:rPr lang="en-US" sz="2400" dirty="0">
                <a:effectLst/>
              </a:rPr>
              <a:t>. </a:t>
            </a:r>
          </a:p>
          <a:p>
            <a:pPr defTabSz="914400">
              <a:lnSpc>
                <a:spcPct val="110000"/>
              </a:lnSpc>
              <a:spcAft>
                <a:spcPts val="1000"/>
              </a:spcAft>
            </a:pPr>
            <a:endParaRPr lang="en-US" sz="2400" dirty="0">
              <a:effectLst/>
            </a:endParaRPr>
          </a:p>
        </p:txBody>
      </p:sp>
      <p:sp>
        <p:nvSpPr>
          <p:cNvPr id="33"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yspære på gul bakgrunn med tegnede lysstråler og ledning">
            <a:extLst>
              <a:ext uri="{FF2B5EF4-FFF2-40B4-BE49-F238E27FC236}">
                <a16:creationId xmlns:a16="http://schemas.microsoft.com/office/drawing/2014/main" id="{BC4A0B77-976E-FFB9-54B9-478EC6279BAA}"/>
              </a:ext>
            </a:extLst>
          </p:cNvPr>
          <p:cNvPicPr>
            <a:picLocks noChangeAspect="1"/>
          </p:cNvPicPr>
          <p:nvPr/>
        </p:nvPicPr>
        <p:blipFill rotWithShape="1">
          <a:blip r:embed="rId2"/>
          <a:srcRect l="45393" r="1135"/>
          <a:stretch/>
        </p:blipFill>
        <p:spPr>
          <a:xfrm>
            <a:off x="7075967" y="1046611"/>
            <a:ext cx="4170530" cy="4796671"/>
          </a:xfrm>
          <a:prstGeom prst="rect">
            <a:avLst/>
          </a:prstGeom>
        </p:spPr>
      </p:pic>
    </p:spTree>
    <p:extLst>
      <p:ext uri="{BB962C8B-B14F-4D97-AF65-F5344CB8AC3E}">
        <p14:creationId xmlns:p14="http://schemas.microsoft.com/office/powerpoint/2010/main" val="183189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235E27B-7D3C-F0BF-37AA-7EC853CF2BFA}"/>
              </a:ext>
            </a:extLst>
          </p:cNvPr>
          <p:cNvPicPr>
            <a:picLocks noChangeAspect="1"/>
          </p:cNvPicPr>
          <p:nvPr/>
        </p:nvPicPr>
        <p:blipFill>
          <a:blip r:embed="rId2"/>
          <a:stretch>
            <a:fillRect/>
          </a:stretch>
        </p:blipFill>
        <p:spPr>
          <a:xfrm>
            <a:off x="1316060" y="4299045"/>
            <a:ext cx="9192715" cy="2306470"/>
          </a:xfrm>
          <a:prstGeom prst="rect">
            <a:avLst/>
          </a:prstGeom>
        </p:spPr>
      </p:pic>
      <p:graphicFrame>
        <p:nvGraphicFramePr>
          <p:cNvPr id="6" name="TekstSylinder 2">
            <a:extLst>
              <a:ext uri="{FF2B5EF4-FFF2-40B4-BE49-F238E27FC236}">
                <a16:creationId xmlns:a16="http://schemas.microsoft.com/office/drawing/2014/main" id="{020D035C-C7A2-A20D-42B7-F58CC81500D6}"/>
              </a:ext>
            </a:extLst>
          </p:cNvPr>
          <p:cNvGraphicFramePr/>
          <p:nvPr>
            <p:extLst>
              <p:ext uri="{D42A27DB-BD31-4B8C-83A1-F6EECF244321}">
                <p14:modId xmlns:p14="http://schemas.microsoft.com/office/powerpoint/2010/main" val="126487263"/>
              </p:ext>
            </p:extLst>
          </p:nvPr>
        </p:nvGraphicFramePr>
        <p:xfrm>
          <a:off x="930321" y="-1"/>
          <a:ext cx="10331357" cy="4299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433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D7691244-9435-122D-FC4C-83712C62D7EE}"/>
              </a:ext>
            </a:extLst>
          </p:cNvPr>
          <p:cNvSpPr txBox="1"/>
          <p:nvPr/>
        </p:nvSpPr>
        <p:spPr>
          <a:xfrm>
            <a:off x="982639" y="796904"/>
            <a:ext cx="11054686" cy="3029804"/>
          </a:xfrm>
          <a:prstGeom prst="rect">
            <a:avLst/>
          </a:prstGeom>
          <a:noFill/>
        </p:spPr>
        <p:txBody>
          <a:bodyPr wrap="square">
            <a:spAutoFit/>
          </a:bodyPr>
          <a:lstStyle/>
          <a:p>
            <a:pPr marL="342900" lvl="0" indent="-342900">
              <a:lnSpc>
                <a:spcPct val="115000"/>
              </a:lnSpc>
              <a:buFont typeface="Symbol" panose="05050102010706020507" pitchFamily="18" charset="2"/>
              <a:buChar char=""/>
            </a:pPr>
            <a:r>
              <a:rPr lang="nb-NO" sz="2400" b="1" dirty="0">
                <a:effectLst/>
                <a:latin typeface="Calibri "/>
                <a:ea typeface="Calibri" panose="020F0502020204030204" pitchFamily="34" charset="0"/>
                <a:cs typeface="Arial" panose="020B0604020202020204" pitchFamily="34" charset="0"/>
              </a:rPr>
              <a:t>Ytre forsegling (</a:t>
            </a:r>
            <a:r>
              <a:rPr lang="nb-NO" sz="2400" b="1" dirty="0" err="1">
                <a:effectLst/>
                <a:latin typeface="Calibri "/>
                <a:ea typeface="Calibri" panose="020F0502020204030204" pitchFamily="34" charset="0"/>
                <a:cs typeface="Arial" panose="020B0604020202020204" pitchFamily="34" charset="0"/>
              </a:rPr>
              <a:t>cut</a:t>
            </a:r>
            <a:r>
              <a:rPr lang="nb-NO" sz="2400" b="1" dirty="0">
                <a:effectLst/>
                <a:latin typeface="Calibri "/>
                <a:ea typeface="Calibri" panose="020F0502020204030204" pitchFamily="34" charset="0"/>
                <a:cs typeface="Arial" panose="020B0604020202020204" pitchFamily="34" charset="0"/>
              </a:rPr>
              <a:t>-and-cover </a:t>
            </a:r>
            <a:r>
              <a:rPr lang="nb-NO" sz="2400" b="1" dirty="0" err="1">
                <a:effectLst/>
                <a:latin typeface="Calibri "/>
                <a:ea typeface="Calibri" panose="020F0502020204030204" pitchFamily="34" charset="0"/>
                <a:cs typeface="Arial" panose="020B0604020202020204" pitchFamily="34" charset="0"/>
              </a:rPr>
              <a:t>method</a:t>
            </a:r>
            <a:r>
              <a:rPr lang="nb-NO" sz="2400" b="1" dirty="0">
                <a:effectLst/>
                <a:latin typeface="Calibri "/>
                <a:ea typeface="Calibri" panose="020F0502020204030204" pitchFamily="34" charset="0"/>
                <a:cs typeface="Arial" panose="020B0604020202020204" pitchFamily="34" charset="0"/>
              </a:rPr>
              <a:t> </a:t>
            </a:r>
            <a:r>
              <a:rPr lang="nb-NO" sz="2400" dirty="0">
                <a:effectLst/>
                <a:latin typeface="Calibri "/>
                <a:ea typeface="Calibri" panose="020F0502020204030204" pitchFamily="34" charset="0"/>
                <a:cs typeface="Arial" panose="020B0604020202020204" pitchFamily="34" charset="0"/>
              </a:rPr>
              <a:t>(fig 5). </a:t>
            </a:r>
          </a:p>
          <a:p>
            <a:pPr marL="685800">
              <a:lnSpc>
                <a:spcPct val="115000"/>
              </a:lnSpc>
              <a:spcAft>
                <a:spcPts val="1000"/>
              </a:spcAft>
            </a:pPr>
            <a:r>
              <a:rPr lang="nb-NO" sz="2400" dirty="0">
                <a:effectLst/>
                <a:latin typeface="Calibri "/>
                <a:ea typeface="Calibri" panose="020F0502020204030204" pitchFamily="34" charset="0"/>
                <a:cs typeface="Times New Roman" panose="02020603050405020304" pitchFamily="18" charset="0"/>
              </a:rPr>
              <a:t>Systemets vanntette membraner er også egnet som utvendig anordnet tetning for innkapsling, støyskjerming, taktekking og tunneler bygd etter «</a:t>
            </a:r>
            <a:r>
              <a:rPr lang="nb-NO" sz="2400" dirty="0" err="1">
                <a:effectLst/>
                <a:latin typeface="Calibri "/>
                <a:ea typeface="Calibri" panose="020F0502020204030204" pitchFamily="34" charset="0"/>
                <a:cs typeface="Times New Roman" panose="02020603050405020304" pitchFamily="18" charset="0"/>
              </a:rPr>
              <a:t>cut</a:t>
            </a:r>
            <a:r>
              <a:rPr lang="nb-NO" sz="2400" dirty="0">
                <a:effectLst/>
                <a:latin typeface="Calibri "/>
                <a:ea typeface="Calibri" panose="020F0502020204030204" pitchFamily="34" charset="0"/>
                <a:cs typeface="Times New Roman" panose="02020603050405020304" pitchFamily="18" charset="0"/>
              </a:rPr>
              <a:t>-and-cover». Dette spesielle oppsettet av flerlags skum-membraner gir en høy grad av mekanisk motstand, slik at gitt den tilsvarende utformingen kan sprøytebetong påføres direkte på de vanntette membranene. Ytterligere beskyttelse i form av geotekstiler vil ikke være nødvendig. </a:t>
            </a:r>
          </a:p>
        </p:txBody>
      </p:sp>
      <p:pic>
        <p:nvPicPr>
          <p:cNvPr id="4" name="Bilde 3">
            <a:extLst>
              <a:ext uri="{FF2B5EF4-FFF2-40B4-BE49-F238E27FC236}">
                <a16:creationId xmlns:a16="http://schemas.microsoft.com/office/drawing/2014/main" id="{70731929-F7ED-B333-6B66-8C00827CD8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0106" y="3877514"/>
            <a:ext cx="3824724" cy="2267596"/>
          </a:xfrm>
          <a:prstGeom prst="rect">
            <a:avLst/>
          </a:prstGeom>
          <a:noFill/>
          <a:ln>
            <a:noFill/>
          </a:ln>
        </p:spPr>
      </p:pic>
      <p:sp>
        <p:nvSpPr>
          <p:cNvPr id="6" name="TekstSylinder 5">
            <a:extLst>
              <a:ext uri="{FF2B5EF4-FFF2-40B4-BE49-F238E27FC236}">
                <a16:creationId xmlns:a16="http://schemas.microsoft.com/office/drawing/2014/main" id="{47A6DE42-E698-5B1E-7AA6-6EE701C4CE8C}"/>
              </a:ext>
            </a:extLst>
          </p:cNvPr>
          <p:cNvSpPr txBox="1"/>
          <p:nvPr/>
        </p:nvSpPr>
        <p:spPr>
          <a:xfrm>
            <a:off x="5254388" y="5063319"/>
            <a:ext cx="4749420" cy="702756"/>
          </a:xfrm>
          <a:prstGeom prst="rect">
            <a:avLst/>
          </a:prstGeom>
          <a:noFill/>
        </p:spPr>
        <p:txBody>
          <a:bodyPr wrap="square">
            <a:spAutoFit/>
          </a:bodyPr>
          <a:lstStyle/>
          <a:p>
            <a:pPr>
              <a:lnSpc>
                <a:spcPct val="115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Fig.5 Ytre forsegling (</a:t>
            </a:r>
            <a:r>
              <a:rPr lang="nb-NO" sz="1800" dirty="0" err="1">
                <a:effectLst/>
                <a:latin typeface="Arial" panose="020B0604020202020204" pitchFamily="34" charset="0"/>
                <a:ea typeface="Calibri" panose="020F0502020204030204" pitchFamily="34" charset="0"/>
                <a:cs typeface="Times New Roman" panose="02020603050405020304" pitchFamily="18" charset="0"/>
              </a:rPr>
              <a:t>Cut</a:t>
            </a:r>
            <a:r>
              <a:rPr lang="nb-NO" sz="1800" dirty="0">
                <a:effectLst/>
                <a:latin typeface="Arial" panose="020B0604020202020204" pitchFamily="34" charset="0"/>
                <a:ea typeface="Calibri" panose="020F0502020204030204" pitchFamily="34" charset="0"/>
                <a:cs typeface="Times New Roman" panose="02020603050405020304" pitchFamily="18" charset="0"/>
              </a:rPr>
              <a:t>-and-cover </a:t>
            </a:r>
            <a:r>
              <a:rPr lang="nb-NO" sz="1800" dirty="0" err="1">
                <a:effectLst/>
                <a:latin typeface="Arial" panose="020B0604020202020204" pitchFamily="34" charset="0"/>
                <a:ea typeface="Calibri" panose="020F0502020204030204" pitchFamily="34" charset="0"/>
                <a:cs typeface="Times New Roman" panose="02020603050405020304" pitchFamily="18" charset="0"/>
              </a:rPr>
              <a:t>method</a:t>
            </a:r>
            <a:r>
              <a:rPr lang="nb-NO" sz="1800" dirty="0">
                <a:effectLst/>
                <a:latin typeface="Arial" panose="020B0604020202020204" pitchFamily="34" charset="0"/>
                <a:ea typeface="Calibri" panose="020F0502020204030204" pitchFamily="34" charset="0"/>
                <a:cs typeface="Times New Roman" panose="02020603050405020304" pitchFamily="18" charset="0"/>
              </a:rPr>
              <a:t>) for ustabil masse. Sprøytebetong påført.</a:t>
            </a:r>
            <a:endParaRPr lang="nb-NO" sz="1800" dirty="0">
              <a:effectLst/>
              <a:latin typeface="Trebuchet MS"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292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9" name="Rectangle 512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ight Triangle 513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3" name="Rectangle 513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Bilde 11" descr="Et bilde som inneholder sketch, design&#10;&#10;Automatisk generert beskrivelse">
            <a:extLst>
              <a:ext uri="{FF2B5EF4-FFF2-40B4-BE49-F238E27FC236}">
                <a16:creationId xmlns:a16="http://schemas.microsoft.com/office/drawing/2014/main" id="{3C3D2DF5-DE6A-2F9E-D21D-A255CF6ADCE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9304" y="1190045"/>
            <a:ext cx="7745969" cy="2033315"/>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81718839-6BAD-E186-043B-43B157640133}"/>
              </a:ext>
            </a:extLst>
          </p:cNvPr>
          <p:cNvSpPr txBox="1"/>
          <p:nvPr/>
        </p:nvSpPr>
        <p:spPr>
          <a:xfrm>
            <a:off x="1289304" y="3863241"/>
            <a:ext cx="7745969" cy="2157923"/>
          </a:xfrm>
          <a:prstGeom prst="rect">
            <a:avLst/>
          </a:prstGeom>
        </p:spPr>
        <p:txBody>
          <a:bodyPr vert="horz" lIns="91440" tIns="45720" rIns="91440" bIns="45720" rtlCol="0" anchor="t">
            <a:noAutofit/>
          </a:bodyPr>
          <a:lstStyle/>
          <a:p>
            <a:pPr marL="114300" lvl="0" defTabSz="914400">
              <a:lnSpc>
                <a:spcPct val="90000"/>
              </a:lnSpc>
            </a:pPr>
            <a:r>
              <a:rPr lang="en-US" sz="2400" b="1" dirty="0">
                <a:effectLst/>
              </a:rPr>
              <a:t>Den </a:t>
            </a:r>
            <a:r>
              <a:rPr lang="en-US" sz="2400" b="1" dirty="0" err="1">
                <a:effectLst/>
              </a:rPr>
              <a:t>Synlig</a:t>
            </a:r>
            <a:r>
              <a:rPr lang="en-US" sz="2400" b="1" dirty="0">
                <a:effectLst/>
              </a:rPr>
              <a:t> </a:t>
            </a:r>
            <a:r>
              <a:rPr lang="en-US" sz="2400" b="1" dirty="0" err="1">
                <a:effectLst/>
              </a:rPr>
              <a:t>konstruksjon</a:t>
            </a:r>
            <a:r>
              <a:rPr lang="en-US" sz="2400" b="1" dirty="0">
                <a:effectLst/>
              </a:rPr>
              <a:t> </a:t>
            </a:r>
            <a:r>
              <a:rPr lang="en-US" sz="2400" b="1" dirty="0" err="1">
                <a:effectLst/>
              </a:rPr>
              <a:t>metode</a:t>
            </a:r>
            <a:r>
              <a:rPr lang="en-US" sz="2400" b="1" dirty="0">
                <a:effectLst/>
              </a:rPr>
              <a:t> (fair-face construction </a:t>
            </a:r>
            <a:r>
              <a:rPr lang="en-US" sz="2400" b="1" dirty="0" err="1">
                <a:effectLst/>
              </a:rPr>
              <a:t>methode</a:t>
            </a:r>
            <a:r>
              <a:rPr lang="en-US" sz="2400" b="1" dirty="0">
                <a:effectLst/>
              </a:rPr>
              <a:t>, fig 6)</a:t>
            </a:r>
          </a:p>
          <a:p>
            <a:pPr marL="457200" defTabSz="914400">
              <a:lnSpc>
                <a:spcPct val="90000"/>
              </a:lnSpc>
              <a:spcAft>
                <a:spcPts val="1000"/>
              </a:spcAft>
            </a:pPr>
            <a:endParaRPr lang="en-US" sz="2400" dirty="0">
              <a:effectLst/>
            </a:endParaRPr>
          </a:p>
          <a:p>
            <a:pPr defTabSz="914400">
              <a:lnSpc>
                <a:spcPct val="90000"/>
              </a:lnSpc>
              <a:spcAft>
                <a:spcPts val="1000"/>
              </a:spcAft>
            </a:pPr>
            <a:r>
              <a:rPr lang="en-US" sz="2400" dirty="0">
                <a:effectLst/>
              </a:rPr>
              <a:t>Denne </a:t>
            </a:r>
            <a:r>
              <a:rPr lang="en-US" sz="2400" dirty="0" err="1">
                <a:effectLst/>
              </a:rPr>
              <a:t>synlige</a:t>
            </a:r>
            <a:r>
              <a:rPr lang="en-US" sz="2400" dirty="0">
                <a:effectLst/>
              </a:rPr>
              <a:t> </a:t>
            </a:r>
            <a:r>
              <a:rPr lang="en-US" sz="2400" dirty="0" err="1">
                <a:effectLst/>
              </a:rPr>
              <a:t>konstruksjonsmetoden</a:t>
            </a:r>
            <a:r>
              <a:rPr lang="en-US" sz="2400" dirty="0">
                <a:effectLst/>
              </a:rPr>
              <a:t> er den </a:t>
            </a:r>
            <a:r>
              <a:rPr lang="en-US" sz="2400" dirty="0" err="1">
                <a:effectLst/>
              </a:rPr>
              <a:t>foretrukne</a:t>
            </a:r>
            <a:r>
              <a:rPr lang="en-US" sz="2400" dirty="0">
                <a:effectLst/>
              </a:rPr>
              <a:t> </a:t>
            </a:r>
            <a:r>
              <a:rPr lang="en-US" sz="2400" dirty="0" err="1">
                <a:effectLst/>
              </a:rPr>
              <a:t>og</a:t>
            </a:r>
            <a:r>
              <a:rPr lang="en-US" sz="2400" dirty="0">
                <a:effectLst/>
              </a:rPr>
              <a:t> </a:t>
            </a:r>
            <a:r>
              <a:rPr lang="en-US" sz="2400" dirty="0" err="1">
                <a:effectLst/>
              </a:rPr>
              <a:t>konvensjonelle</a:t>
            </a:r>
            <a:r>
              <a:rPr lang="en-US" sz="2400" dirty="0">
                <a:effectLst/>
              </a:rPr>
              <a:t> </a:t>
            </a:r>
            <a:r>
              <a:rPr lang="en-US" sz="2400" dirty="0" err="1">
                <a:effectLst/>
              </a:rPr>
              <a:t>formen</a:t>
            </a:r>
            <a:r>
              <a:rPr lang="en-US" sz="2400" dirty="0">
                <a:effectLst/>
              </a:rPr>
              <a:t> for bruk av </a:t>
            </a:r>
            <a:r>
              <a:rPr lang="en-US" sz="2400" dirty="0" err="1">
                <a:effectLst/>
              </a:rPr>
              <a:t>systemet</a:t>
            </a:r>
            <a:r>
              <a:rPr lang="en-US" sz="2400" dirty="0">
                <a:effectLst/>
              </a:rPr>
              <a:t> </a:t>
            </a:r>
            <a:r>
              <a:rPr lang="en-US" sz="2400" dirty="0" err="1">
                <a:effectLst/>
              </a:rPr>
              <a:t>som</a:t>
            </a:r>
            <a:r>
              <a:rPr lang="en-US" sz="2400" dirty="0">
                <a:effectLst/>
              </a:rPr>
              <a:t> </a:t>
            </a:r>
            <a:r>
              <a:rPr lang="en-US" sz="2400" dirty="0" err="1">
                <a:effectLst/>
              </a:rPr>
              <a:t>en</a:t>
            </a:r>
            <a:r>
              <a:rPr lang="en-US" sz="2400" dirty="0">
                <a:effectLst/>
              </a:rPr>
              <a:t> </a:t>
            </a:r>
            <a:r>
              <a:rPr lang="en-US" sz="2400" dirty="0" err="1">
                <a:effectLst/>
              </a:rPr>
              <a:t>endelig</a:t>
            </a:r>
            <a:r>
              <a:rPr lang="en-US" sz="2400" dirty="0">
                <a:effectLst/>
              </a:rPr>
              <a:t> </a:t>
            </a:r>
            <a:r>
              <a:rPr lang="en-US" sz="2400" dirty="0" err="1">
                <a:effectLst/>
              </a:rPr>
              <a:t>og</a:t>
            </a:r>
            <a:r>
              <a:rPr lang="en-US" sz="2400" dirty="0">
                <a:effectLst/>
              </a:rPr>
              <a:t> </a:t>
            </a:r>
            <a:r>
              <a:rPr lang="en-US" sz="2400" dirty="0" err="1">
                <a:effectLst/>
              </a:rPr>
              <a:t>varig</a:t>
            </a:r>
            <a:r>
              <a:rPr lang="en-US" sz="2400" dirty="0">
                <a:effectLst/>
              </a:rPr>
              <a:t> </a:t>
            </a:r>
            <a:r>
              <a:rPr lang="en-US" sz="2400" dirty="0" err="1">
                <a:effectLst/>
              </a:rPr>
              <a:t>synlig</a:t>
            </a:r>
            <a:r>
              <a:rPr lang="en-US" sz="2400" dirty="0">
                <a:effectLst/>
              </a:rPr>
              <a:t> </a:t>
            </a:r>
            <a:r>
              <a:rPr lang="en-US" sz="2400" dirty="0" err="1">
                <a:effectLst/>
              </a:rPr>
              <a:t>foring</a:t>
            </a:r>
            <a:r>
              <a:rPr lang="en-US" sz="2400" dirty="0">
                <a:effectLst/>
              </a:rPr>
              <a:t> </a:t>
            </a:r>
            <a:r>
              <a:rPr lang="en-US" sz="2400" dirty="0" err="1">
                <a:effectLst/>
              </a:rPr>
              <a:t>på</a:t>
            </a:r>
            <a:r>
              <a:rPr lang="en-US" sz="2400" dirty="0">
                <a:effectLst/>
              </a:rPr>
              <a:t> </a:t>
            </a:r>
            <a:r>
              <a:rPr lang="en-US" sz="2400" dirty="0" err="1">
                <a:effectLst/>
              </a:rPr>
              <a:t>innsiden</a:t>
            </a:r>
            <a:r>
              <a:rPr lang="en-US" sz="2400" dirty="0">
                <a:effectLst/>
              </a:rPr>
              <a:t> av </a:t>
            </a:r>
            <a:r>
              <a:rPr lang="en-US" sz="2400" dirty="0" err="1">
                <a:effectLst/>
              </a:rPr>
              <a:t>tunnelen</a:t>
            </a:r>
            <a:r>
              <a:rPr lang="en-US" sz="2400" dirty="0">
                <a:effectLst/>
              </a:rPr>
              <a:t> (Fig. 1 </a:t>
            </a:r>
            <a:r>
              <a:rPr lang="en-US" sz="2400" dirty="0" err="1">
                <a:effectLst/>
              </a:rPr>
              <a:t>og</a:t>
            </a:r>
            <a:r>
              <a:rPr lang="en-US" sz="2400" dirty="0">
                <a:effectLst/>
              </a:rPr>
              <a:t> 6). </a:t>
            </a:r>
          </a:p>
        </p:txBody>
      </p:sp>
      <p:sp>
        <p:nvSpPr>
          <p:cNvPr id="6" name="Rectangle 5">
            <a:extLst>
              <a:ext uri="{FF2B5EF4-FFF2-40B4-BE49-F238E27FC236}">
                <a16:creationId xmlns:a16="http://schemas.microsoft.com/office/drawing/2014/main" id="{E6BFD595-DF34-88C9-27A9-A403BEF654FF}"/>
              </a:ext>
            </a:extLst>
          </p:cNvPr>
          <p:cNvSpPr>
            <a:spLocks noChangeArrowheads="1"/>
          </p:cNvSpPr>
          <p:nvPr/>
        </p:nvSpPr>
        <p:spPr bwMode="auto">
          <a:xfrm>
            <a:off x="-1162988" y="340604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
        <p:nvSpPr>
          <p:cNvPr id="7" name="Rectangle 6">
            <a:extLst>
              <a:ext uri="{FF2B5EF4-FFF2-40B4-BE49-F238E27FC236}">
                <a16:creationId xmlns:a16="http://schemas.microsoft.com/office/drawing/2014/main" id="{82AD0018-39E4-5EF4-40C0-B89257FD679B}"/>
              </a:ext>
            </a:extLst>
          </p:cNvPr>
          <p:cNvSpPr>
            <a:spLocks noChangeArrowheads="1"/>
          </p:cNvSpPr>
          <p:nvPr/>
        </p:nvSpPr>
        <p:spPr bwMode="auto">
          <a:xfrm>
            <a:off x="1517865" y="3405976"/>
            <a:ext cx="554099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r>
              <a:rPr kumimoji="0" lang="nb-NO" altLang="nb-NO"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Fig, 6. Synlig konstruksjon, «Fair-face-</a:t>
            </a:r>
            <a:r>
              <a:rPr kumimoji="0" lang="nb-NO" altLang="nb-NO" sz="11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method</a:t>
            </a:r>
            <a:r>
              <a:rPr kumimoji="0" lang="nb-NO" altLang="nb-NO"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kumimoji="0" lang="nb-NO" altLang="nb-NO" sz="11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56228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a:extLst>
              <a:ext uri="{FF2B5EF4-FFF2-40B4-BE49-F238E27FC236}">
                <a16:creationId xmlns:a16="http://schemas.microsoft.com/office/drawing/2014/main" id="{177B5E85-AE4D-930E-D57D-1C937D78CCA6}"/>
              </a:ext>
            </a:extLst>
          </p:cNvPr>
          <p:cNvPicPr>
            <a:picLocks noChangeAspect="1"/>
          </p:cNvPicPr>
          <p:nvPr/>
        </p:nvPicPr>
        <p:blipFill rotWithShape="1">
          <a:blip r:embed="rId2"/>
          <a:srcRect l="5884" r="-1" b="-1"/>
          <a:stretch/>
        </p:blipFill>
        <p:spPr>
          <a:xfrm>
            <a:off x="2522356" y="10"/>
            <a:ext cx="9669642" cy="6857990"/>
          </a:xfrm>
          <a:prstGeom prst="rect">
            <a:avLst/>
          </a:prstGeom>
        </p:spPr>
      </p:pic>
      <p:sp>
        <p:nvSpPr>
          <p:cNvPr id="14"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Sylinder 3">
            <a:extLst>
              <a:ext uri="{FF2B5EF4-FFF2-40B4-BE49-F238E27FC236}">
                <a16:creationId xmlns:a16="http://schemas.microsoft.com/office/drawing/2014/main" id="{30A89DCD-B1E8-1CEB-A2A9-9944B01D09CE}"/>
              </a:ext>
            </a:extLst>
          </p:cNvPr>
          <p:cNvSpPr txBox="1"/>
          <p:nvPr/>
        </p:nvSpPr>
        <p:spPr>
          <a:xfrm>
            <a:off x="298384" y="635268"/>
            <a:ext cx="3782728" cy="5909912"/>
          </a:xfrm>
          <a:prstGeom prst="rect">
            <a:avLst/>
          </a:prstGeom>
        </p:spPr>
        <p:txBody>
          <a:bodyPr vert="horz" lIns="91440" tIns="45720" rIns="91440" bIns="45720" rtlCol="0">
            <a:normAutofit fontScale="92500" lnSpcReduction="10000"/>
          </a:bodyPr>
          <a:lstStyle/>
          <a:p>
            <a:pPr indent="-228600" defTabSz="914400">
              <a:lnSpc>
                <a:spcPct val="150000"/>
              </a:lnSpc>
              <a:spcAft>
                <a:spcPts val="1000"/>
              </a:spcAft>
              <a:buFont typeface="Arial" panose="020B0604020202020204" pitchFamily="34" charset="0"/>
              <a:buChar char="•"/>
            </a:pPr>
            <a:r>
              <a:rPr lang="en-US" sz="2400" dirty="0" err="1">
                <a:effectLst/>
              </a:rPr>
              <a:t>Carfoam</a:t>
            </a:r>
            <a:r>
              <a:rPr lang="en-US" sz="2400" dirty="0">
                <a:effectLst/>
              </a:rPr>
              <a:t> </a:t>
            </a:r>
            <a:r>
              <a:rPr lang="en-US" sz="2400" dirty="0" err="1">
                <a:effectLst/>
              </a:rPr>
              <a:t>fungerer</a:t>
            </a:r>
            <a:r>
              <a:rPr lang="en-US" sz="2400" dirty="0">
                <a:effectLst/>
              </a:rPr>
              <a:t> for </a:t>
            </a:r>
            <a:r>
              <a:rPr lang="en-US" sz="2400" dirty="0" err="1">
                <a:effectLst/>
              </a:rPr>
              <a:t>eksempel</a:t>
            </a:r>
            <a:r>
              <a:rPr lang="en-US" sz="2400" dirty="0">
                <a:effectLst/>
              </a:rPr>
              <a:t> </a:t>
            </a:r>
            <a:r>
              <a:rPr lang="en-US" sz="2400" dirty="0" err="1">
                <a:effectLst/>
              </a:rPr>
              <a:t>i</a:t>
            </a:r>
            <a:r>
              <a:rPr lang="en-US" sz="2400" dirty="0">
                <a:effectLst/>
              </a:rPr>
              <a:t> de </a:t>
            </a:r>
            <a:r>
              <a:rPr lang="en-US" sz="2400" dirty="0" err="1">
                <a:effectLst/>
              </a:rPr>
              <a:t>tilfeller</a:t>
            </a:r>
            <a:r>
              <a:rPr lang="en-US" sz="2400" dirty="0">
                <a:effectLst/>
              </a:rPr>
              <a:t> </a:t>
            </a:r>
            <a:r>
              <a:rPr lang="en-US" sz="2400" dirty="0" err="1">
                <a:effectLst/>
              </a:rPr>
              <a:t>hvor</a:t>
            </a:r>
            <a:r>
              <a:rPr lang="en-US" sz="2400" dirty="0">
                <a:effectLst/>
              </a:rPr>
              <a:t> </a:t>
            </a:r>
            <a:r>
              <a:rPr lang="en-US" sz="2400" dirty="0" err="1">
                <a:effectLst/>
              </a:rPr>
              <a:t>prosjektet</a:t>
            </a:r>
            <a:r>
              <a:rPr lang="en-US" sz="2400" dirty="0">
                <a:effectLst/>
              </a:rPr>
              <a:t> er </a:t>
            </a:r>
            <a:r>
              <a:rPr lang="en-US" sz="2400" dirty="0" err="1">
                <a:effectLst/>
              </a:rPr>
              <a:t>satt</a:t>
            </a:r>
            <a:r>
              <a:rPr lang="en-US" sz="2400" dirty="0">
                <a:effectLst/>
              </a:rPr>
              <a:t> </a:t>
            </a:r>
            <a:r>
              <a:rPr lang="en-US" sz="2400" dirty="0" err="1">
                <a:effectLst/>
              </a:rPr>
              <a:t>opp</a:t>
            </a:r>
            <a:r>
              <a:rPr lang="en-US" sz="2400" dirty="0">
                <a:effectLst/>
              </a:rPr>
              <a:t> </a:t>
            </a:r>
            <a:r>
              <a:rPr lang="en-US" sz="2400" dirty="0" err="1">
                <a:effectLst/>
              </a:rPr>
              <a:t>i</a:t>
            </a:r>
            <a:r>
              <a:rPr lang="en-US" sz="2400" dirty="0">
                <a:effectLst/>
              </a:rPr>
              <a:t> </a:t>
            </a:r>
            <a:r>
              <a:rPr lang="en-US" sz="2400" dirty="0" err="1">
                <a:effectLst/>
              </a:rPr>
              <a:t>tråd</a:t>
            </a:r>
            <a:r>
              <a:rPr lang="en-US" sz="2400" dirty="0">
                <a:effectLst/>
              </a:rPr>
              <a:t> med </a:t>
            </a:r>
            <a:r>
              <a:rPr lang="en-US" sz="2400" b="1" dirty="0">
                <a:effectLst/>
              </a:rPr>
              <a:t>NATM</a:t>
            </a:r>
            <a:r>
              <a:rPr lang="en-US" sz="2400" dirty="0">
                <a:effectLst/>
              </a:rPr>
              <a:t>, (The New Australian Tunneling Method) </a:t>
            </a:r>
            <a:r>
              <a:rPr lang="en-US" sz="2400" dirty="0" err="1">
                <a:effectLst/>
              </a:rPr>
              <a:t>gitt</a:t>
            </a:r>
            <a:r>
              <a:rPr lang="en-US" sz="2400" dirty="0">
                <a:effectLst/>
              </a:rPr>
              <a:t> </a:t>
            </a:r>
            <a:r>
              <a:rPr lang="en-US" sz="2400" dirty="0" err="1">
                <a:effectLst/>
              </a:rPr>
              <a:t>vann</a:t>
            </a:r>
            <a:r>
              <a:rPr lang="en-US" sz="2400" dirty="0">
                <a:effectLst/>
              </a:rPr>
              <a:t> </a:t>
            </a:r>
            <a:r>
              <a:rPr lang="en-US" sz="2400" dirty="0" err="1">
                <a:effectLst/>
              </a:rPr>
              <a:t>uten</a:t>
            </a:r>
            <a:r>
              <a:rPr lang="en-US" sz="2400" dirty="0">
                <a:effectLst/>
              </a:rPr>
              <a:t> </a:t>
            </a:r>
            <a:r>
              <a:rPr lang="en-US" sz="2400" dirty="0" err="1">
                <a:effectLst/>
              </a:rPr>
              <a:t>trykk</a:t>
            </a:r>
            <a:r>
              <a:rPr lang="en-US" sz="2400" dirty="0">
                <a:effectLst/>
              </a:rPr>
              <a:t> </a:t>
            </a:r>
            <a:r>
              <a:rPr lang="en-US" sz="2400" dirty="0" err="1">
                <a:effectLst/>
              </a:rPr>
              <a:t>som</a:t>
            </a:r>
            <a:r>
              <a:rPr lang="en-US" sz="2400" dirty="0">
                <a:effectLst/>
              </a:rPr>
              <a:t> </a:t>
            </a:r>
            <a:r>
              <a:rPr lang="en-US" sz="2400" dirty="0" err="1">
                <a:effectLst/>
              </a:rPr>
              <a:t>en</a:t>
            </a:r>
            <a:r>
              <a:rPr lang="en-US" sz="2400" dirty="0">
                <a:effectLst/>
              </a:rPr>
              <a:t> </a:t>
            </a:r>
            <a:r>
              <a:rPr lang="en-US" sz="2400" dirty="0" err="1">
                <a:effectLst/>
              </a:rPr>
              <a:t>endelig</a:t>
            </a:r>
            <a:r>
              <a:rPr lang="en-US" sz="2400" dirty="0">
                <a:effectLst/>
              </a:rPr>
              <a:t> </a:t>
            </a:r>
            <a:r>
              <a:rPr lang="en-US" sz="2400" dirty="0" err="1">
                <a:effectLst/>
              </a:rPr>
              <a:t>og</a:t>
            </a:r>
            <a:r>
              <a:rPr lang="en-US" sz="2400" dirty="0">
                <a:effectLst/>
              </a:rPr>
              <a:t> </a:t>
            </a:r>
            <a:r>
              <a:rPr lang="en-US" sz="2400" dirty="0" err="1">
                <a:effectLst/>
              </a:rPr>
              <a:t>absolutt</a:t>
            </a:r>
            <a:r>
              <a:rPr lang="en-US" sz="2400" dirty="0">
                <a:effectLst/>
              </a:rPr>
              <a:t> </a:t>
            </a:r>
            <a:r>
              <a:rPr lang="en-US" sz="2400" dirty="0" err="1">
                <a:effectLst/>
              </a:rPr>
              <a:t>vanntett</a:t>
            </a:r>
            <a:r>
              <a:rPr lang="en-US" sz="2400" dirty="0">
                <a:effectLst/>
              </a:rPr>
              <a:t> </a:t>
            </a:r>
            <a:r>
              <a:rPr lang="en-US" sz="2400" dirty="0" err="1">
                <a:effectLst/>
              </a:rPr>
              <a:t>paraplyforsegling</a:t>
            </a:r>
            <a:r>
              <a:rPr lang="en-US" sz="2400" dirty="0">
                <a:effectLst/>
              </a:rPr>
              <a:t>. </a:t>
            </a:r>
          </a:p>
          <a:p>
            <a:pPr indent="-228600" defTabSz="914400">
              <a:lnSpc>
                <a:spcPct val="150000"/>
              </a:lnSpc>
              <a:spcAft>
                <a:spcPts val="1000"/>
              </a:spcAft>
              <a:buFont typeface="Arial" panose="020B0604020202020204" pitchFamily="34" charset="0"/>
              <a:buChar char="•"/>
            </a:pPr>
            <a:r>
              <a:rPr lang="en-US" sz="2400" dirty="0" err="1">
                <a:effectLst/>
              </a:rPr>
              <a:t>Installasjonsprinsippet</a:t>
            </a:r>
            <a:r>
              <a:rPr lang="en-US" sz="2400" dirty="0">
                <a:effectLst/>
              </a:rPr>
              <a:t> er </a:t>
            </a:r>
            <a:r>
              <a:rPr lang="en-US" sz="2400" dirty="0" err="1">
                <a:effectLst/>
              </a:rPr>
              <a:t>særlig</a:t>
            </a:r>
            <a:r>
              <a:rPr lang="en-US" sz="2400" dirty="0">
                <a:effectLst/>
              </a:rPr>
              <a:t> </a:t>
            </a:r>
            <a:r>
              <a:rPr lang="en-US" sz="2400" dirty="0" err="1">
                <a:effectLst/>
              </a:rPr>
              <a:t>egnet</a:t>
            </a:r>
            <a:r>
              <a:rPr lang="en-US" sz="2400" dirty="0">
                <a:effectLst/>
              </a:rPr>
              <a:t> for </a:t>
            </a:r>
            <a:r>
              <a:rPr lang="en-US" sz="2400" dirty="0" err="1">
                <a:effectLst/>
              </a:rPr>
              <a:t>reparasjon</a:t>
            </a:r>
            <a:r>
              <a:rPr lang="en-US" sz="2400" dirty="0">
                <a:effectLst/>
              </a:rPr>
              <a:t> </a:t>
            </a:r>
            <a:r>
              <a:rPr lang="en-US" sz="2400" dirty="0" err="1">
                <a:effectLst/>
              </a:rPr>
              <a:t>og</a:t>
            </a:r>
            <a:r>
              <a:rPr lang="en-US" sz="2400" dirty="0">
                <a:effectLst/>
              </a:rPr>
              <a:t> </a:t>
            </a:r>
            <a:r>
              <a:rPr lang="en-US" sz="2400" dirty="0" err="1">
                <a:effectLst/>
              </a:rPr>
              <a:t>modernisering</a:t>
            </a:r>
            <a:r>
              <a:rPr lang="en-US" sz="2400" dirty="0">
                <a:effectLst/>
              </a:rPr>
              <a:t> av </a:t>
            </a:r>
            <a:r>
              <a:rPr lang="en-US" sz="2400" dirty="0" err="1">
                <a:effectLst/>
              </a:rPr>
              <a:t>eksisterende</a:t>
            </a:r>
            <a:r>
              <a:rPr lang="en-US" sz="2400" dirty="0">
                <a:effectLst/>
              </a:rPr>
              <a:t> </a:t>
            </a:r>
            <a:r>
              <a:rPr lang="en-US" sz="2400" dirty="0" err="1">
                <a:effectLst/>
              </a:rPr>
              <a:t>eldre</a:t>
            </a:r>
            <a:r>
              <a:rPr lang="en-US" sz="2400" dirty="0">
                <a:effectLst/>
              </a:rPr>
              <a:t> </a:t>
            </a:r>
            <a:r>
              <a:rPr lang="en-US" sz="2400" dirty="0" err="1">
                <a:effectLst/>
              </a:rPr>
              <a:t>tunneler</a:t>
            </a:r>
            <a:r>
              <a:rPr lang="en-US" sz="2400" dirty="0">
                <a:effectLst/>
              </a:rPr>
              <a:t>. </a:t>
            </a:r>
          </a:p>
        </p:txBody>
      </p:sp>
    </p:spTree>
    <p:extLst>
      <p:ext uri="{BB962C8B-B14F-4D97-AF65-F5344CB8AC3E}">
        <p14:creationId xmlns:p14="http://schemas.microsoft.com/office/powerpoint/2010/main" val="3536881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a:extLst>
              <a:ext uri="{FF2B5EF4-FFF2-40B4-BE49-F238E27FC236}">
                <a16:creationId xmlns:a16="http://schemas.microsoft.com/office/drawing/2014/main" id="{22B3026A-98A9-5F31-0261-38AC6233FA1F}"/>
              </a:ext>
            </a:extLst>
          </p:cNvPr>
          <p:cNvPicPr>
            <a:picLocks noChangeAspect="1"/>
          </p:cNvPicPr>
          <p:nvPr/>
        </p:nvPicPr>
        <p:blipFill rotWithShape="1">
          <a:blip r:embed="rId2"/>
          <a:srcRect l="20688"/>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Sylinder 3">
            <a:extLst>
              <a:ext uri="{FF2B5EF4-FFF2-40B4-BE49-F238E27FC236}">
                <a16:creationId xmlns:a16="http://schemas.microsoft.com/office/drawing/2014/main" id="{758EB1C6-3E7B-0315-C95B-292F967B3DE2}"/>
              </a:ext>
            </a:extLst>
          </p:cNvPr>
          <p:cNvSpPr txBox="1"/>
          <p:nvPr/>
        </p:nvSpPr>
        <p:spPr>
          <a:xfrm>
            <a:off x="240632" y="163629"/>
            <a:ext cx="4419757" cy="6013334"/>
          </a:xfrm>
          <a:prstGeom prst="rect">
            <a:avLst/>
          </a:prstGeom>
        </p:spPr>
        <p:txBody>
          <a:bodyPr vert="horz" lIns="91440" tIns="45720" rIns="91440" bIns="45720" rtlCol="0">
            <a:normAutofit/>
          </a:bodyPr>
          <a:lstStyle/>
          <a:p>
            <a:pPr marL="0" marR="0" lvl="0" indent="-228600" defTabSz="914400" fontAlgn="auto">
              <a:lnSpc>
                <a:spcPct val="90000"/>
              </a:lnSpc>
              <a:spcBef>
                <a:spcPts val="0"/>
              </a:spcBef>
              <a:spcAft>
                <a:spcPts val="1000"/>
              </a:spcAft>
              <a:buClrTx/>
              <a:buSzTx/>
              <a:buFont typeface="Arial" panose="020B0604020202020204" pitchFamily="34" charset="0"/>
              <a:buChar char="•"/>
              <a:tabLst/>
              <a:defRPr/>
            </a:pPr>
            <a:endParaRPr kumimoji="0" lang="en-US" sz="2000" b="0" i="0" u="none" strike="noStrike" cap="none" spc="0" normalizeH="0" baseline="0" noProof="0">
              <a:ln>
                <a:noFill/>
              </a:ln>
              <a:effectLst/>
              <a:uLnTx/>
              <a:uFillTx/>
            </a:endParaRPr>
          </a:p>
          <a:p>
            <a:pPr marL="0" marR="0" lvl="0" indent="-228600" defTabSz="914400" fontAlgn="auto">
              <a:lnSpc>
                <a:spcPct val="90000"/>
              </a:lnSpc>
              <a:spcBef>
                <a:spcPts val="0"/>
              </a:spcBef>
              <a:spcAft>
                <a:spcPts val="10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Bruken av konvensjonelle oppussingsmetoder med bruk av plastforseglingsmembraner og en ny indre celle av betong resulterer i en unødvendig forsnevring av klaringsprofilen. Slike prosedyrer er totalt ubrukelige i de tilfellene hvor det er trange tog- eller undergrunns tunneler.</a:t>
            </a:r>
          </a:p>
          <a:p>
            <a:pPr marL="0" marR="0" lvl="0" indent="-228600" defTabSz="914400" fontAlgn="auto">
              <a:lnSpc>
                <a:spcPct val="90000"/>
              </a:lnSpc>
              <a:spcBef>
                <a:spcPts val="0"/>
              </a:spcBef>
              <a:spcAft>
                <a:spcPts val="10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På den andre siden, i de tilfellene hvor det er vann uten trykk, legger systemet til rette for en fortetting i etterkant, uten tillegg av støttende og beskyttende indre skall. </a:t>
            </a:r>
          </a:p>
          <a:p>
            <a:pPr marL="0" marR="0" lvl="0" indent="-228600" defTabSz="914400" fontAlgn="auto">
              <a:lnSpc>
                <a:spcPct val="90000"/>
              </a:lnSpc>
              <a:spcBef>
                <a:spcPts val="0"/>
              </a:spcBef>
              <a:spcAft>
                <a:spcPts val="10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Klaringsprofilen forblir mer eller mindre uendret ved bruk av denne metoden. Dermed er den godt egnet til vanntetting i etterkant, i gamle, utette tuneller. </a:t>
            </a:r>
            <a:endParaRPr kumimoji="0" lang="en-US" sz="20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3134282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e 8" descr="Et bilde som inneholder sketch, design&#10;&#10;Automatisk generert beskrivelse">
            <a:extLst>
              <a:ext uri="{FF2B5EF4-FFF2-40B4-BE49-F238E27FC236}">
                <a16:creationId xmlns:a16="http://schemas.microsoft.com/office/drawing/2014/main" id="{9E1322B7-9E5F-DE92-D1F8-5797BF3CD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726" y="626436"/>
            <a:ext cx="5935679" cy="1558114"/>
          </a:xfrm>
          <a:prstGeom prst="rect">
            <a:avLst/>
          </a:prstGeom>
        </p:spPr>
      </p:pic>
      <p:sp>
        <p:nvSpPr>
          <p:cNvPr id="3" name="TekstSylinder 2">
            <a:extLst>
              <a:ext uri="{FF2B5EF4-FFF2-40B4-BE49-F238E27FC236}">
                <a16:creationId xmlns:a16="http://schemas.microsoft.com/office/drawing/2014/main" id="{6576C1FF-ED00-3947-D18F-3A36672F8D4A}"/>
              </a:ext>
            </a:extLst>
          </p:cNvPr>
          <p:cNvSpPr txBox="1"/>
          <p:nvPr/>
        </p:nvSpPr>
        <p:spPr>
          <a:xfrm>
            <a:off x="876692" y="2533476"/>
            <a:ext cx="5933182" cy="3447832"/>
          </a:xfrm>
          <a:prstGeom prst="rect">
            <a:avLst/>
          </a:prstGeom>
        </p:spPr>
        <p:txBody>
          <a:bodyPr vert="horz" lIns="91440" tIns="45720" rIns="91440" bIns="45720" rtlCol="0" anchor="t">
            <a:normAutofit/>
          </a:bodyPr>
          <a:lstStyle/>
          <a:p>
            <a:pPr defTabSz="914400">
              <a:lnSpc>
                <a:spcPct val="90000"/>
              </a:lnSpc>
              <a:spcAft>
                <a:spcPts val="1000"/>
              </a:spcAft>
            </a:pPr>
            <a:r>
              <a:rPr lang="en-US" sz="2000" b="1" dirty="0">
                <a:effectLst/>
              </a:rPr>
              <a:t>Disse </a:t>
            </a:r>
            <a:r>
              <a:rPr lang="en-US" sz="2000" b="1" dirty="0" err="1">
                <a:effectLst/>
              </a:rPr>
              <a:t>tre</a:t>
            </a:r>
            <a:r>
              <a:rPr lang="en-US" sz="2000" b="1" dirty="0">
                <a:effectLst/>
              </a:rPr>
              <a:t> </a:t>
            </a:r>
            <a:r>
              <a:rPr lang="en-US" sz="2000" b="1" dirty="0" err="1">
                <a:effectLst/>
              </a:rPr>
              <a:t>installasjonsprinsippene</a:t>
            </a:r>
            <a:r>
              <a:rPr lang="en-US" sz="2000" b="1" dirty="0">
                <a:effectLst/>
              </a:rPr>
              <a:t> </a:t>
            </a:r>
            <a:r>
              <a:rPr lang="en-US" sz="2000" dirty="0" err="1">
                <a:effectLst/>
              </a:rPr>
              <a:t>sikrer</a:t>
            </a:r>
            <a:r>
              <a:rPr lang="en-US" sz="2000" dirty="0">
                <a:effectLst/>
              </a:rPr>
              <a:t> den </a:t>
            </a:r>
            <a:r>
              <a:rPr lang="en-US" sz="2000" dirty="0" err="1">
                <a:effectLst/>
              </a:rPr>
              <a:t>påkrevde</a:t>
            </a:r>
            <a:r>
              <a:rPr lang="en-US" sz="2000" dirty="0">
                <a:effectLst/>
              </a:rPr>
              <a:t> </a:t>
            </a:r>
            <a:r>
              <a:rPr lang="en-US" sz="2000" dirty="0" err="1">
                <a:effectLst/>
              </a:rPr>
              <a:t>tettheten</a:t>
            </a:r>
            <a:r>
              <a:rPr lang="en-US" sz="2000" dirty="0">
                <a:effectLst/>
              </a:rPr>
              <a:t> </a:t>
            </a:r>
            <a:r>
              <a:rPr lang="en-US" sz="2000" dirty="0" err="1">
                <a:effectLst/>
              </a:rPr>
              <a:t>i</a:t>
            </a:r>
            <a:r>
              <a:rPr lang="en-US" sz="2000" dirty="0">
                <a:effectLst/>
              </a:rPr>
              <a:t> </a:t>
            </a:r>
            <a:r>
              <a:rPr lang="en-US" sz="2000" dirty="0" err="1">
                <a:effectLst/>
              </a:rPr>
              <a:t>løpet</a:t>
            </a:r>
            <a:r>
              <a:rPr lang="en-US" sz="2000" dirty="0">
                <a:effectLst/>
              </a:rPr>
              <a:t> av den </a:t>
            </a:r>
            <a:r>
              <a:rPr lang="en-US" sz="2000" dirty="0" err="1">
                <a:effectLst/>
              </a:rPr>
              <a:t>ønskede</a:t>
            </a:r>
            <a:r>
              <a:rPr lang="en-US" sz="2000" dirty="0">
                <a:effectLst/>
              </a:rPr>
              <a:t> </a:t>
            </a:r>
            <a:r>
              <a:rPr lang="en-US" sz="2000" dirty="0" err="1">
                <a:effectLst/>
              </a:rPr>
              <a:t>levetiden</a:t>
            </a:r>
            <a:r>
              <a:rPr lang="en-US" sz="2000" dirty="0">
                <a:effectLst/>
              </a:rPr>
              <a:t>, </a:t>
            </a:r>
            <a:r>
              <a:rPr lang="en-US" sz="2000" dirty="0" err="1">
                <a:effectLst/>
              </a:rPr>
              <a:t>forutsatt</a:t>
            </a:r>
            <a:r>
              <a:rPr lang="en-US" sz="2000" dirty="0">
                <a:effectLst/>
              </a:rPr>
              <a:t> at de er </a:t>
            </a:r>
            <a:r>
              <a:rPr lang="en-US" sz="2000" dirty="0" err="1">
                <a:effectLst/>
              </a:rPr>
              <a:t>anvendt</a:t>
            </a:r>
            <a:r>
              <a:rPr lang="en-US" sz="2000" dirty="0">
                <a:effectLst/>
              </a:rPr>
              <a:t> </a:t>
            </a:r>
            <a:r>
              <a:rPr lang="en-US" sz="2000" dirty="0" err="1">
                <a:effectLst/>
              </a:rPr>
              <a:t>forskriftsmessig</a:t>
            </a:r>
            <a:r>
              <a:rPr lang="en-US" sz="2000" dirty="0">
                <a:effectLst/>
              </a:rPr>
              <a:t>.</a:t>
            </a:r>
            <a:endParaRPr lang="en-US" sz="2000" dirty="0"/>
          </a:p>
          <a:p>
            <a:pPr defTabSz="914400">
              <a:lnSpc>
                <a:spcPct val="90000"/>
              </a:lnSpc>
              <a:spcAft>
                <a:spcPts val="1000"/>
              </a:spcAft>
            </a:pPr>
            <a:r>
              <a:rPr lang="en-US" sz="2000" dirty="0"/>
              <a:t>-</a:t>
            </a:r>
            <a:r>
              <a:rPr lang="en-US" sz="2000" dirty="0">
                <a:effectLst/>
              </a:rPr>
              <a:t> De </a:t>
            </a:r>
            <a:r>
              <a:rPr lang="en-US" sz="2000" dirty="0" err="1">
                <a:effectLst/>
              </a:rPr>
              <a:t>krever</a:t>
            </a:r>
            <a:r>
              <a:rPr lang="en-US" sz="2000" dirty="0">
                <a:effectLst/>
              </a:rPr>
              <a:t> </a:t>
            </a:r>
            <a:r>
              <a:rPr lang="en-US" sz="2000" dirty="0" err="1">
                <a:effectLst/>
              </a:rPr>
              <a:t>mindre</a:t>
            </a:r>
            <a:r>
              <a:rPr lang="en-US" sz="2000" dirty="0">
                <a:effectLst/>
              </a:rPr>
              <a:t> </a:t>
            </a:r>
            <a:r>
              <a:rPr lang="en-US" sz="2000" dirty="0" err="1">
                <a:effectLst/>
              </a:rPr>
              <a:t>tid</a:t>
            </a:r>
            <a:r>
              <a:rPr lang="en-US" sz="2000" dirty="0">
                <a:effectLst/>
              </a:rPr>
              <a:t> </a:t>
            </a:r>
            <a:r>
              <a:rPr lang="en-US" sz="2000" dirty="0" err="1">
                <a:effectLst/>
              </a:rPr>
              <a:t>og</a:t>
            </a:r>
            <a:r>
              <a:rPr lang="en-US" sz="2000" dirty="0">
                <a:effectLst/>
              </a:rPr>
              <a:t> </a:t>
            </a:r>
            <a:r>
              <a:rPr lang="en-US" sz="2000" dirty="0" err="1">
                <a:effectLst/>
              </a:rPr>
              <a:t>kostnad</a:t>
            </a:r>
            <a:r>
              <a:rPr lang="en-US" sz="2000" dirty="0">
                <a:effectLst/>
              </a:rPr>
              <a:t> </a:t>
            </a:r>
            <a:r>
              <a:rPr lang="en-US" sz="2000" dirty="0" err="1">
                <a:effectLst/>
              </a:rPr>
              <a:t>enn</a:t>
            </a:r>
            <a:r>
              <a:rPr lang="en-US" sz="2000" dirty="0">
                <a:effectLst/>
              </a:rPr>
              <a:t> </a:t>
            </a:r>
            <a:r>
              <a:rPr lang="en-US" sz="2000" dirty="0" err="1">
                <a:effectLst/>
              </a:rPr>
              <a:t>andre</a:t>
            </a:r>
            <a:r>
              <a:rPr lang="en-US" sz="2000" dirty="0">
                <a:effectLst/>
              </a:rPr>
              <a:t> </a:t>
            </a:r>
            <a:r>
              <a:rPr lang="en-US" sz="2000" dirty="0" err="1">
                <a:effectLst/>
              </a:rPr>
              <a:t>metoder</a:t>
            </a:r>
            <a:r>
              <a:rPr lang="en-US" sz="2000" dirty="0">
                <a:effectLst/>
              </a:rPr>
              <a:t> </a:t>
            </a:r>
            <a:r>
              <a:rPr lang="en-US" sz="2000" dirty="0" err="1">
                <a:effectLst/>
              </a:rPr>
              <a:t>brukt</a:t>
            </a:r>
            <a:r>
              <a:rPr lang="en-US" sz="2000" dirty="0">
                <a:effectLst/>
              </a:rPr>
              <a:t> </a:t>
            </a:r>
            <a:r>
              <a:rPr lang="en-US" sz="2000" dirty="0" err="1">
                <a:effectLst/>
              </a:rPr>
              <a:t>så</a:t>
            </a:r>
            <a:r>
              <a:rPr lang="en-US" sz="2000" dirty="0">
                <a:effectLst/>
              </a:rPr>
              <a:t> </a:t>
            </a:r>
            <a:r>
              <a:rPr lang="en-US" sz="2000" dirty="0" err="1">
                <a:effectLst/>
              </a:rPr>
              <a:t>langt</a:t>
            </a:r>
            <a:r>
              <a:rPr lang="en-US" sz="2000" dirty="0">
                <a:effectLst/>
              </a:rPr>
              <a:t>. </a:t>
            </a:r>
          </a:p>
          <a:p>
            <a:pPr defTabSz="914400">
              <a:lnSpc>
                <a:spcPct val="90000"/>
              </a:lnSpc>
              <a:spcAft>
                <a:spcPts val="1000"/>
              </a:spcAft>
            </a:pPr>
            <a:r>
              <a:rPr lang="en-US" sz="2000" dirty="0"/>
              <a:t>- </a:t>
            </a:r>
            <a:r>
              <a:rPr lang="en-US" sz="2000" dirty="0">
                <a:effectLst/>
              </a:rPr>
              <a:t>De </a:t>
            </a:r>
            <a:r>
              <a:rPr lang="en-US" sz="2000" dirty="0" err="1">
                <a:effectLst/>
              </a:rPr>
              <a:t>metodene</a:t>
            </a:r>
            <a:r>
              <a:rPr lang="en-US" sz="2000" dirty="0">
                <a:effectLst/>
              </a:rPr>
              <a:t> </a:t>
            </a:r>
            <a:r>
              <a:rPr lang="en-US" sz="2000" dirty="0" err="1">
                <a:effectLst/>
              </a:rPr>
              <a:t>som</a:t>
            </a:r>
            <a:r>
              <a:rPr lang="en-US" sz="2000" dirty="0">
                <a:effectLst/>
              </a:rPr>
              <a:t> er </a:t>
            </a:r>
            <a:r>
              <a:rPr lang="en-US" sz="2000" dirty="0" err="1">
                <a:effectLst/>
              </a:rPr>
              <a:t>brukt</a:t>
            </a:r>
            <a:r>
              <a:rPr lang="en-US" sz="2000" dirty="0">
                <a:effectLst/>
              </a:rPr>
              <a:t> </a:t>
            </a:r>
            <a:r>
              <a:rPr lang="en-US" sz="2000" dirty="0" err="1">
                <a:effectLst/>
              </a:rPr>
              <a:t>til</a:t>
            </a:r>
            <a:r>
              <a:rPr lang="en-US" sz="2000" dirty="0">
                <a:effectLst/>
              </a:rPr>
              <a:t> </a:t>
            </a:r>
            <a:r>
              <a:rPr lang="en-US" sz="2000" dirty="0" err="1">
                <a:effectLst/>
              </a:rPr>
              <a:t>nå</a:t>
            </a:r>
            <a:r>
              <a:rPr lang="en-US" sz="2000" dirty="0">
                <a:effectLst/>
              </a:rPr>
              <a:t> </a:t>
            </a:r>
            <a:r>
              <a:rPr lang="en-US" sz="2000" dirty="0" err="1">
                <a:effectLst/>
              </a:rPr>
              <a:t>krever</a:t>
            </a:r>
            <a:r>
              <a:rPr lang="en-US" sz="2000" dirty="0">
                <a:effectLst/>
              </a:rPr>
              <a:t> </a:t>
            </a:r>
            <a:r>
              <a:rPr lang="en-US" sz="2000" dirty="0" err="1">
                <a:effectLst/>
              </a:rPr>
              <a:t>en</a:t>
            </a:r>
            <a:r>
              <a:rPr lang="en-US" sz="2000" dirty="0">
                <a:effectLst/>
              </a:rPr>
              <a:t> </a:t>
            </a:r>
            <a:r>
              <a:rPr lang="en-US" sz="2000" dirty="0" err="1">
                <a:effectLst/>
              </a:rPr>
              <a:t>ekstra</a:t>
            </a:r>
            <a:r>
              <a:rPr lang="en-US" sz="2000" dirty="0">
                <a:effectLst/>
              </a:rPr>
              <a:t> </a:t>
            </a:r>
            <a:r>
              <a:rPr lang="en-US" sz="2000" dirty="0" err="1">
                <a:effectLst/>
              </a:rPr>
              <a:t>beskyttelse</a:t>
            </a:r>
            <a:r>
              <a:rPr lang="en-US" sz="2000" dirty="0">
                <a:effectLst/>
              </a:rPr>
              <a:t> </a:t>
            </a:r>
            <a:r>
              <a:rPr lang="en-US" sz="2000" dirty="0" err="1">
                <a:effectLst/>
              </a:rPr>
              <a:t>i</a:t>
            </a:r>
            <a:r>
              <a:rPr lang="en-US" sz="2000" dirty="0">
                <a:effectLst/>
              </a:rPr>
              <a:t> </a:t>
            </a:r>
            <a:r>
              <a:rPr lang="en-US" sz="2000" dirty="0" err="1">
                <a:effectLst/>
              </a:rPr>
              <a:t>tillegg</a:t>
            </a:r>
            <a:r>
              <a:rPr lang="en-US" sz="2000" dirty="0">
                <a:effectLst/>
              </a:rPr>
              <a:t> </a:t>
            </a:r>
            <a:r>
              <a:rPr lang="en-US" sz="2000" dirty="0" err="1">
                <a:effectLst/>
              </a:rPr>
              <a:t>til</a:t>
            </a:r>
            <a:r>
              <a:rPr lang="en-US" sz="2000" dirty="0">
                <a:effectLst/>
              </a:rPr>
              <a:t> det </a:t>
            </a:r>
            <a:r>
              <a:rPr lang="en-US" sz="2000" dirty="0" err="1">
                <a:effectLst/>
              </a:rPr>
              <a:t>støttende</a:t>
            </a:r>
            <a:r>
              <a:rPr lang="en-US" sz="2000" dirty="0">
                <a:effectLst/>
              </a:rPr>
              <a:t> </a:t>
            </a:r>
            <a:r>
              <a:rPr lang="en-US" sz="2000" dirty="0" err="1">
                <a:effectLst/>
              </a:rPr>
              <a:t>betong-skallet</a:t>
            </a:r>
            <a:r>
              <a:rPr lang="en-US" sz="2000" dirty="0">
                <a:effectLst/>
              </a:rPr>
              <a:t>. </a:t>
            </a:r>
          </a:p>
        </p:txBody>
      </p:sp>
      <p:pic>
        <p:nvPicPr>
          <p:cNvPr id="4" name="Bilde 3" descr="Et bilde som inneholder tekst, sketch, Font, design&#10;&#10;Automatisk generert beskrivelse">
            <a:extLst>
              <a:ext uri="{FF2B5EF4-FFF2-40B4-BE49-F238E27FC236}">
                <a16:creationId xmlns:a16="http://schemas.microsoft.com/office/drawing/2014/main" id="{31AA1D19-D82B-72EA-0BFE-FA92C8B52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184" y="2632164"/>
            <a:ext cx="2775941" cy="1582910"/>
          </a:xfrm>
          <a:prstGeom prst="rect">
            <a:avLst/>
          </a:prstGeom>
        </p:spPr>
      </p:pic>
      <p:pic>
        <p:nvPicPr>
          <p:cNvPr id="6" name="Bilde 5" descr="Et bilde som inneholder tekst, Font, sketch, brev&#10;&#10;Automatisk generert beskrivelse">
            <a:extLst>
              <a:ext uri="{FF2B5EF4-FFF2-40B4-BE49-F238E27FC236}">
                <a16:creationId xmlns:a16="http://schemas.microsoft.com/office/drawing/2014/main" id="{A00823F4-20BB-BC78-E28D-5C8E53097E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1812" y="4421446"/>
            <a:ext cx="2790683" cy="1593544"/>
          </a:xfrm>
          <a:prstGeom prst="rect">
            <a:avLst/>
          </a:prstGeom>
        </p:spPr>
      </p:pic>
      <p:grpSp>
        <p:nvGrpSpPr>
          <p:cNvPr id="26" name="Group 25">
            <a:extLst>
              <a:ext uri="{FF2B5EF4-FFF2-40B4-BE49-F238E27FC236}">
                <a16:creationId xmlns:a16="http://schemas.microsoft.com/office/drawing/2014/main" id="{BC054689-56EC-BBEF-17D5-3FAEAFF5C3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27" name="Rectangle 26">
              <a:extLst>
                <a:ext uri="{FF2B5EF4-FFF2-40B4-BE49-F238E27FC236}">
                  <a16:creationId xmlns:a16="http://schemas.microsoft.com/office/drawing/2014/main" id="{8D84F49E-6627-6F97-5C42-38166C79C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0E6611D-1F85-FC1B-8175-3F6F70729D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36215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Kjemisk-formler skrives på papir">
            <a:extLst>
              <a:ext uri="{FF2B5EF4-FFF2-40B4-BE49-F238E27FC236}">
                <a16:creationId xmlns:a16="http://schemas.microsoft.com/office/drawing/2014/main" id="{B5ECFA6E-69C1-2577-1AFB-803B044C0C82}"/>
              </a:ext>
            </a:extLst>
          </p:cNvPr>
          <p:cNvPicPr>
            <a:picLocks noChangeAspect="1"/>
          </p:cNvPicPr>
          <p:nvPr/>
        </p:nvPicPr>
        <p:blipFill rotWithShape="1">
          <a:blip r:embed="rId2"/>
          <a:srcRect l="24688" r="25144"/>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kstSylinder 2">
            <a:extLst>
              <a:ext uri="{FF2B5EF4-FFF2-40B4-BE49-F238E27FC236}">
                <a16:creationId xmlns:a16="http://schemas.microsoft.com/office/drawing/2014/main" id="{6DF24A54-5D5F-C973-FC80-0898C95E6624}"/>
              </a:ext>
            </a:extLst>
          </p:cNvPr>
          <p:cNvSpPr txBox="1"/>
          <p:nvPr/>
        </p:nvSpPr>
        <p:spPr>
          <a:xfrm>
            <a:off x="6094476" y="600501"/>
            <a:ext cx="5724485" cy="6257499"/>
          </a:xfrm>
          <a:prstGeom prst="rect">
            <a:avLst/>
          </a:prstGeom>
        </p:spPr>
        <p:txBody>
          <a:bodyPr vert="horz" lIns="91440" tIns="45720" rIns="91440" bIns="45720" rtlCol="0">
            <a:noAutofit/>
          </a:bodyPr>
          <a:lstStyle/>
          <a:p>
            <a:pPr lvl="0" defTabSz="914400">
              <a:lnSpc>
                <a:spcPct val="90000"/>
              </a:lnSpc>
              <a:spcAft>
                <a:spcPts val="1000"/>
              </a:spcAft>
            </a:pPr>
            <a:r>
              <a:rPr lang="en-US" sz="2400" b="1" dirty="0">
                <a:effectLst/>
              </a:rPr>
              <a:t>5. KALKULERING AV MEMBRANENS TYKKELSE</a:t>
            </a:r>
          </a:p>
          <a:p>
            <a:pPr lvl="0" defTabSz="914400">
              <a:lnSpc>
                <a:spcPct val="90000"/>
              </a:lnSpc>
              <a:spcAft>
                <a:spcPts val="1000"/>
              </a:spcAft>
            </a:pPr>
            <a:endParaRPr lang="en-US" sz="2400" b="1" dirty="0">
              <a:effectLst/>
            </a:endParaRPr>
          </a:p>
          <a:p>
            <a:pPr defTabSz="914400">
              <a:lnSpc>
                <a:spcPct val="150000"/>
              </a:lnSpc>
              <a:spcAft>
                <a:spcPts val="1000"/>
              </a:spcAft>
            </a:pPr>
            <a:r>
              <a:rPr lang="en-US" sz="2400" dirty="0">
                <a:effectLst/>
              </a:rPr>
              <a:t>I det </a:t>
            </a:r>
            <a:r>
              <a:rPr lang="en-US" sz="2400" dirty="0" err="1">
                <a:effectLst/>
              </a:rPr>
              <a:t>produserende</a:t>
            </a:r>
            <a:r>
              <a:rPr lang="en-US" sz="2400" dirty="0">
                <a:effectLst/>
              </a:rPr>
              <a:t> </a:t>
            </a:r>
            <a:r>
              <a:rPr lang="en-US" sz="2400" dirty="0" err="1">
                <a:effectLst/>
              </a:rPr>
              <a:t>selskapet</a:t>
            </a:r>
            <a:r>
              <a:rPr lang="en-US" sz="2400" dirty="0">
                <a:effectLst/>
              </a:rPr>
              <a:t>, </a:t>
            </a:r>
            <a:r>
              <a:rPr lang="en-US" sz="2400" dirty="0" err="1">
                <a:effectLst/>
              </a:rPr>
              <a:t>Fagorsans</a:t>
            </a:r>
            <a:r>
              <a:rPr lang="en-US" sz="2400" dirty="0">
                <a:effectLst/>
              </a:rPr>
              <a:t>, </a:t>
            </a:r>
            <a:r>
              <a:rPr lang="en-US" sz="2400" dirty="0" err="1">
                <a:effectLst/>
              </a:rPr>
              <a:t>laboratorier</a:t>
            </a:r>
            <a:r>
              <a:rPr lang="en-US" sz="2400" dirty="0">
                <a:effectLst/>
              </a:rPr>
              <a:t> </a:t>
            </a:r>
            <a:r>
              <a:rPr lang="en-US" sz="2400" dirty="0" err="1">
                <a:effectLst/>
              </a:rPr>
              <a:t>blir</a:t>
            </a:r>
            <a:r>
              <a:rPr lang="en-US" sz="2400" dirty="0">
                <a:effectLst/>
              </a:rPr>
              <a:t> </a:t>
            </a:r>
            <a:r>
              <a:rPr lang="en-US" sz="2400" dirty="0" err="1">
                <a:effectLst/>
              </a:rPr>
              <a:t>Carfoam</a:t>
            </a:r>
            <a:r>
              <a:rPr lang="en-US" sz="2400" dirty="0">
                <a:effectLst/>
              </a:rPr>
              <a:t> </a:t>
            </a:r>
            <a:r>
              <a:rPr lang="en-US" sz="2400" dirty="0" err="1">
                <a:effectLst/>
              </a:rPr>
              <a:t>membranens</a:t>
            </a:r>
            <a:r>
              <a:rPr lang="en-US" sz="2400" dirty="0">
                <a:effectLst/>
              </a:rPr>
              <a:t> </a:t>
            </a:r>
            <a:r>
              <a:rPr lang="en-US" sz="2400" dirty="0" err="1">
                <a:effectLst/>
              </a:rPr>
              <a:t>påkrevde</a:t>
            </a:r>
            <a:r>
              <a:rPr lang="en-US" sz="2400" dirty="0">
                <a:effectLst/>
              </a:rPr>
              <a:t> </a:t>
            </a:r>
            <a:r>
              <a:rPr lang="en-US" sz="2400" dirty="0" err="1">
                <a:effectLst/>
              </a:rPr>
              <a:t>tykkelse</a:t>
            </a:r>
            <a:r>
              <a:rPr lang="en-US" sz="2400" dirty="0">
                <a:effectLst/>
              </a:rPr>
              <a:t> </a:t>
            </a:r>
            <a:r>
              <a:rPr lang="en-US" sz="2400" dirty="0" err="1">
                <a:effectLst/>
              </a:rPr>
              <a:t>kalkulert</a:t>
            </a:r>
            <a:r>
              <a:rPr lang="en-US" sz="2400" dirty="0">
                <a:effectLst/>
              </a:rPr>
              <a:t> med </a:t>
            </a:r>
            <a:r>
              <a:rPr lang="en-US" sz="2400" dirty="0" err="1">
                <a:effectLst/>
              </a:rPr>
              <a:t>assistanse</a:t>
            </a:r>
            <a:r>
              <a:rPr lang="en-US" sz="2400" dirty="0">
                <a:effectLst/>
              </a:rPr>
              <a:t> </a:t>
            </a:r>
            <a:r>
              <a:rPr lang="en-US" sz="2400" dirty="0" err="1">
                <a:effectLst/>
              </a:rPr>
              <a:t>fra</a:t>
            </a:r>
            <a:r>
              <a:rPr lang="en-US" sz="2400" dirty="0">
                <a:effectLst/>
              </a:rPr>
              <a:t> et intelligent </a:t>
            </a:r>
            <a:r>
              <a:rPr lang="en-US" sz="2400" dirty="0" err="1">
                <a:effectLst/>
              </a:rPr>
              <a:t>målingsprogram</a:t>
            </a:r>
            <a:r>
              <a:rPr lang="en-US" sz="2400" dirty="0">
                <a:effectLst/>
              </a:rPr>
              <a:t>. Alle data </a:t>
            </a:r>
            <a:r>
              <a:rPr lang="en-US" sz="2400" dirty="0" err="1">
                <a:effectLst/>
              </a:rPr>
              <a:t>rundt</a:t>
            </a:r>
            <a:r>
              <a:rPr lang="en-US" sz="2400" dirty="0">
                <a:effectLst/>
              </a:rPr>
              <a:t> </a:t>
            </a:r>
            <a:r>
              <a:rPr lang="en-US" sz="2400" dirty="0" err="1">
                <a:effectLst/>
              </a:rPr>
              <a:t>klimaforholdene</a:t>
            </a:r>
            <a:r>
              <a:rPr lang="en-US" sz="2400" dirty="0">
                <a:effectLst/>
              </a:rPr>
              <a:t> </a:t>
            </a:r>
            <a:r>
              <a:rPr lang="en-US" sz="2400" dirty="0" err="1">
                <a:effectLst/>
              </a:rPr>
              <a:t>i</a:t>
            </a:r>
            <a:r>
              <a:rPr lang="en-US" sz="2400" dirty="0">
                <a:effectLst/>
              </a:rPr>
              <a:t> den </a:t>
            </a:r>
            <a:r>
              <a:rPr lang="en-US" sz="2400" dirty="0" err="1">
                <a:effectLst/>
              </a:rPr>
              <a:t>angjeldende</a:t>
            </a:r>
            <a:r>
              <a:rPr lang="en-US" sz="2400" dirty="0">
                <a:effectLst/>
              </a:rPr>
              <a:t> </a:t>
            </a:r>
            <a:r>
              <a:rPr lang="en-US" sz="2400" dirty="0" err="1">
                <a:effectLst/>
              </a:rPr>
              <a:t>tunnelen</a:t>
            </a:r>
            <a:r>
              <a:rPr lang="en-US" sz="2400" dirty="0">
                <a:effectLst/>
              </a:rPr>
              <a:t> </a:t>
            </a:r>
            <a:r>
              <a:rPr lang="en-US" sz="2400" dirty="0" err="1">
                <a:effectLst/>
              </a:rPr>
              <a:t>eller</a:t>
            </a:r>
            <a:r>
              <a:rPr lang="en-US" sz="2400" dirty="0">
                <a:effectLst/>
              </a:rPr>
              <a:t> </a:t>
            </a:r>
            <a:r>
              <a:rPr lang="en-US" sz="2400" dirty="0" err="1">
                <a:effectLst/>
              </a:rPr>
              <a:t>elementene</a:t>
            </a:r>
            <a:r>
              <a:rPr lang="en-US" sz="2400" dirty="0">
                <a:effectLst/>
              </a:rPr>
              <a:t> </a:t>
            </a:r>
            <a:r>
              <a:rPr lang="en-US" sz="2400" dirty="0" err="1">
                <a:effectLst/>
              </a:rPr>
              <a:t>som</a:t>
            </a:r>
            <a:r>
              <a:rPr lang="en-US" sz="2400" dirty="0">
                <a:effectLst/>
              </a:rPr>
              <a:t> </a:t>
            </a:r>
            <a:r>
              <a:rPr lang="en-US" sz="2400" dirty="0" err="1">
                <a:effectLst/>
              </a:rPr>
              <a:t>må</a:t>
            </a:r>
            <a:r>
              <a:rPr lang="en-US" sz="2400" dirty="0">
                <a:effectLst/>
              </a:rPr>
              <a:t> </a:t>
            </a:r>
            <a:r>
              <a:rPr lang="en-US" sz="2400" dirty="0" err="1">
                <a:effectLst/>
              </a:rPr>
              <a:t>forsegles</a:t>
            </a:r>
            <a:r>
              <a:rPr lang="en-US" sz="2400" dirty="0">
                <a:effectLst/>
              </a:rPr>
              <a:t> </a:t>
            </a:r>
            <a:r>
              <a:rPr lang="en-US" sz="2400" dirty="0" err="1">
                <a:effectLst/>
              </a:rPr>
              <a:t>tas</a:t>
            </a:r>
            <a:r>
              <a:rPr lang="en-US" sz="2400" dirty="0">
                <a:effectLst/>
              </a:rPr>
              <a:t> med </a:t>
            </a:r>
            <a:r>
              <a:rPr lang="en-US" sz="2400" dirty="0" err="1">
                <a:effectLst/>
              </a:rPr>
              <a:t>i</a:t>
            </a:r>
            <a:r>
              <a:rPr lang="en-US" sz="2400" dirty="0">
                <a:effectLst/>
              </a:rPr>
              <a:t> </a:t>
            </a:r>
            <a:r>
              <a:rPr lang="en-US" sz="2400" dirty="0" err="1">
                <a:effectLst/>
              </a:rPr>
              <a:t>prosessen</a:t>
            </a:r>
            <a:r>
              <a:rPr lang="en-US" sz="2400" dirty="0">
                <a:effectLst/>
              </a:rPr>
              <a:t>. </a:t>
            </a:r>
          </a:p>
        </p:txBody>
      </p:sp>
    </p:spTree>
    <p:extLst>
      <p:ext uri="{BB962C8B-B14F-4D97-AF65-F5344CB8AC3E}">
        <p14:creationId xmlns:p14="http://schemas.microsoft.com/office/powerpoint/2010/main" val="2646095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581853E-3115-7D3D-79A1-D161927BE790}"/>
              </a:ext>
            </a:extLst>
          </p:cNvPr>
          <p:cNvPicPr>
            <a:picLocks noChangeAspect="1"/>
          </p:cNvPicPr>
          <p:nvPr/>
        </p:nvPicPr>
        <p:blipFill>
          <a:blip r:embed="rId2"/>
          <a:stretch>
            <a:fillRect/>
          </a:stretch>
        </p:blipFill>
        <p:spPr>
          <a:xfrm>
            <a:off x="0" y="0"/>
            <a:ext cx="6114288" cy="6858000"/>
          </a:xfrm>
          <a:prstGeom prst="rect">
            <a:avLst/>
          </a:prstGeom>
        </p:spPr>
      </p:pic>
      <p:sp>
        <p:nvSpPr>
          <p:cNvPr id="4" name="TekstSylinder 3">
            <a:extLst>
              <a:ext uri="{FF2B5EF4-FFF2-40B4-BE49-F238E27FC236}">
                <a16:creationId xmlns:a16="http://schemas.microsoft.com/office/drawing/2014/main" id="{A660A091-5A3E-A74D-2A24-EF47C036448F}"/>
              </a:ext>
            </a:extLst>
          </p:cNvPr>
          <p:cNvSpPr txBox="1"/>
          <p:nvPr/>
        </p:nvSpPr>
        <p:spPr>
          <a:xfrm>
            <a:off x="5977719" y="968991"/>
            <a:ext cx="5718412" cy="4467057"/>
          </a:xfrm>
          <a:prstGeom prst="rect">
            <a:avLst/>
          </a:prstGeom>
          <a:noFill/>
        </p:spPr>
        <p:txBody>
          <a:bodyPr wrap="square">
            <a:spAutoFit/>
          </a:bodyPr>
          <a:lstStyle/>
          <a:p>
            <a:pPr>
              <a:lnSpc>
                <a:spcPct val="150000"/>
              </a:lnSpc>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50000"/>
              </a:lnSpc>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Blant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andre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ting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vil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dette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programmet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vurdere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forventede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ekstreme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verdiene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på</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lufttemperaturen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inni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utenfor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tunnelen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vanntemperaturen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omkringliggende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fjellene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vindhastigheten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inni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tunnelen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etterstrebet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etter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temperatur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som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skal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oppnås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gjennom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isolasjonen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nb-NO" dirty="0"/>
          </a:p>
        </p:txBody>
      </p:sp>
    </p:spTree>
    <p:extLst>
      <p:ext uri="{BB962C8B-B14F-4D97-AF65-F5344CB8AC3E}">
        <p14:creationId xmlns:p14="http://schemas.microsoft.com/office/powerpoint/2010/main" val="2046438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9F9C9B5E-CC58-CAC8-0343-F25530EAD253}"/>
              </a:ext>
            </a:extLst>
          </p:cNvPr>
          <p:cNvPicPr>
            <a:picLocks noChangeAspect="1"/>
          </p:cNvPicPr>
          <p:nvPr/>
        </p:nvPicPr>
        <p:blipFill>
          <a:blip r:embed="rId2"/>
          <a:stretch>
            <a:fillRect/>
          </a:stretch>
        </p:blipFill>
        <p:spPr>
          <a:xfrm flipH="1">
            <a:off x="6114288" y="0"/>
            <a:ext cx="6209640" cy="6858000"/>
          </a:xfrm>
          <a:prstGeom prst="rect">
            <a:avLst/>
          </a:prstGeom>
        </p:spPr>
      </p:pic>
      <p:sp>
        <p:nvSpPr>
          <p:cNvPr id="4" name="TekstSylinder 3">
            <a:extLst>
              <a:ext uri="{FF2B5EF4-FFF2-40B4-BE49-F238E27FC236}">
                <a16:creationId xmlns:a16="http://schemas.microsoft.com/office/drawing/2014/main" id="{19153AA3-5F5F-AB80-0585-1B9DDE989176}"/>
              </a:ext>
            </a:extLst>
          </p:cNvPr>
          <p:cNvSpPr txBox="1"/>
          <p:nvPr/>
        </p:nvSpPr>
        <p:spPr>
          <a:xfrm>
            <a:off x="300251" y="177421"/>
            <a:ext cx="5936776" cy="6513771"/>
          </a:xfrm>
          <a:prstGeom prst="rect">
            <a:avLst/>
          </a:prstGeom>
          <a:noFill/>
        </p:spPr>
        <p:txBody>
          <a:bodyPr wrap="square">
            <a:spAutoFit/>
          </a:bodyPr>
          <a:lstStyle/>
          <a:p>
            <a:pPr>
              <a:lnSpc>
                <a:spcPct val="150000"/>
              </a:lnSpc>
              <a:spcAft>
                <a:spcPts val="1000"/>
              </a:spcAft>
            </a:pPr>
            <a:r>
              <a:rPr lang="nb-NO" sz="2400" dirty="0">
                <a:effectLst/>
                <a:ea typeface="Calibri" panose="020F0502020204030204" pitchFamily="34" charset="0"/>
                <a:cs typeface="Times New Roman" panose="02020603050405020304" pitchFamily="18" charset="0"/>
              </a:rPr>
              <a:t>Hvert prosjekt krever nøyaktig undersøkelse. Som et resultat, en spesifikk klimarapport er nødvendig for hver enkelt. </a:t>
            </a:r>
          </a:p>
          <a:p>
            <a:pPr>
              <a:lnSpc>
                <a:spcPct val="150000"/>
              </a:lnSpc>
              <a:spcAft>
                <a:spcPts val="1000"/>
              </a:spcAft>
            </a:pPr>
            <a:r>
              <a:rPr lang="nb-NO" sz="2400" dirty="0">
                <a:effectLst/>
                <a:ea typeface="Calibri" panose="020F0502020204030204" pitchFamily="34" charset="0"/>
                <a:cs typeface="Times New Roman" panose="02020603050405020304" pitchFamily="18" charset="0"/>
              </a:rPr>
              <a:t>Dette er også nødvendig for å bestemme tykkelsen på den enkelte, prosjektrelaterte anbefalte membran. </a:t>
            </a:r>
          </a:p>
          <a:p>
            <a:pPr>
              <a:lnSpc>
                <a:spcPct val="150000"/>
              </a:lnSpc>
              <a:spcAft>
                <a:spcPts val="1000"/>
              </a:spcAft>
            </a:pPr>
            <a:r>
              <a:rPr lang="nb-NO" sz="2400" dirty="0">
                <a:effectLst/>
                <a:ea typeface="Calibri" panose="020F0502020204030204" pitchFamily="34" charset="0"/>
                <a:cs typeface="Times New Roman" panose="02020603050405020304" pitchFamily="18" charset="0"/>
              </a:rPr>
              <a:t>På denne bakgrunn, kan de påkrevde karakteristika relatert til avrenning, isolasjon, og vanntetting garanteres. </a:t>
            </a:r>
          </a:p>
          <a:p>
            <a:pPr>
              <a:lnSpc>
                <a:spcPct val="150000"/>
              </a:lnSpc>
              <a:spcAft>
                <a:spcPts val="1000"/>
              </a:spcAft>
            </a:pPr>
            <a:r>
              <a:rPr lang="nb-NO" sz="2400" dirty="0">
                <a:effectLst/>
                <a:ea typeface="Calibri" panose="020F0502020204030204" pitchFamily="34" charset="0"/>
                <a:cs typeface="Times New Roman" panose="02020603050405020304" pitchFamily="18" charset="0"/>
              </a:rPr>
              <a:t>Membranens tykkelse varierer fra 4 mm til 20 mm, avhengig av lokale variasjoner. </a:t>
            </a:r>
          </a:p>
        </p:txBody>
      </p:sp>
    </p:spTree>
    <p:extLst>
      <p:ext uri="{BB962C8B-B14F-4D97-AF65-F5344CB8AC3E}">
        <p14:creationId xmlns:p14="http://schemas.microsoft.com/office/powerpoint/2010/main" val="2188178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kstSylinder 17">
            <a:extLst>
              <a:ext uri="{FF2B5EF4-FFF2-40B4-BE49-F238E27FC236}">
                <a16:creationId xmlns:a16="http://schemas.microsoft.com/office/drawing/2014/main" id="{A27D9B8F-67B6-33EB-B058-CA54E82D6A34}"/>
              </a:ext>
            </a:extLst>
          </p:cNvPr>
          <p:cNvSpPr txBox="1"/>
          <p:nvPr/>
        </p:nvSpPr>
        <p:spPr>
          <a:xfrm>
            <a:off x="4582068" y="511387"/>
            <a:ext cx="3615776" cy="5493627"/>
          </a:xfrm>
          <a:prstGeom prst="rect">
            <a:avLst/>
          </a:prstGeom>
        </p:spPr>
        <p:txBody>
          <a:bodyPr vert="horz" lIns="91440" tIns="45720" rIns="91440" bIns="45720" rtlCol="0" anchor="ctr">
            <a:normAutofit/>
          </a:bodyPr>
          <a:lstStyle/>
          <a:p>
            <a:pPr lvl="0" defTabSz="914400">
              <a:lnSpc>
                <a:spcPct val="90000"/>
              </a:lnSpc>
            </a:pPr>
            <a:r>
              <a:rPr lang="en-US" sz="2800" b="1" dirty="0">
                <a:effectLst/>
              </a:rPr>
              <a:t>INSTALLASJON AV CARFOAM MEMBRANER</a:t>
            </a:r>
          </a:p>
          <a:p>
            <a:pPr marL="228600" indent="-228600" defTabSz="914400">
              <a:lnSpc>
                <a:spcPct val="90000"/>
              </a:lnSpc>
              <a:spcAft>
                <a:spcPts val="1000"/>
              </a:spcAft>
              <a:buFont typeface="Arial" panose="020B0604020202020204" pitchFamily="34" charset="0"/>
              <a:buChar char="•"/>
            </a:pPr>
            <a:endParaRPr lang="en-US" sz="2800" dirty="0">
              <a:effectLst/>
            </a:endParaRPr>
          </a:p>
          <a:p>
            <a:pPr defTabSz="914400">
              <a:lnSpc>
                <a:spcPct val="90000"/>
              </a:lnSpc>
              <a:spcAft>
                <a:spcPts val="1000"/>
              </a:spcAft>
            </a:pPr>
            <a:r>
              <a:rPr lang="en-US" sz="2800" dirty="0" err="1">
                <a:effectLst/>
              </a:rPr>
              <a:t>Installasjonsprosessen</a:t>
            </a:r>
            <a:r>
              <a:rPr lang="en-US" sz="2800" dirty="0">
                <a:effectLst/>
              </a:rPr>
              <a:t> deles </a:t>
            </a:r>
            <a:r>
              <a:rPr lang="en-US" sz="2800" dirty="0" err="1">
                <a:effectLst/>
              </a:rPr>
              <a:t>opp</a:t>
            </a:r>
            <a:r>
              <a:rPr lang="en-US" sz="2800" dirty="0">
                <a:effectLst/>
              </a:rPr>
              <a:t> </a:t>
            </a:r>
            <a:r>
              <a:rPr lang="en-US" sz="2800" dirty="0" err="1">
                <a:effectLst/>
              </a:rPr>
              <a:t>i</a:t>
            </a:r>
            <a:r>
              <a:rPr lang="en-US" sz="2800" dirty="0">
                <a:effectLst/>
              </a:rPr>
              <a:t> </a:t>
            </a:r>
            <a:r>
              <a:rPr lang="en-US" sz="2800" dirty="0" err="1">
                <a:effectLst/>
              </a:rPr>
              <a:t>følgende</a:t>
            </a:r>
            <a:r>
              <a:rPr lang="en-US" sz="2800" dirty="0">
                <a:effectLst/>
              </a:rPr>
              <a:t> </a:t>
            </a:r>
            <a:r>
              <a:rPr lang="en-US" sz="2800" dirty="0" err="1">
                <a:effectLst/>
              </a:rPr>
              <a:t>faser</a:t>
            </a:r>
            <a:r>
              <a:rPr lang="en-US" sz="2800" dirty="0">
                <a:effectLst/>
              </a:rPr>
              <a:t>: </a:t>
            </a:r>
          </a:p>
        </p:txBody>
      </p:sp>
      <p:pic>
        <p:nvPicPr>
          <p:cNvPr id="7" name="Graphic 6" descr="Verktøy">
            <a:extLst>
              <a:ext uri="{FF2B5EF4-FFF2-40B4-BE49-F238E27FC236}">
                <a16:creationId xmlns:a16="http://schemas.microsoft.com/office/drawing/2014/main" id="{FD4848A1-BD71-3E06-7A4A-E4ABEB67E6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9502" y="1627051"/>
            <a:ext cx="3615776" cy="3615776"/>
          </a:xfrm>
          <a:prstGeom prst="rect">
            <a:avLst/>
          </a:prstGeom>
        </p:spPr>
      </p:pic>
    </p:spTree>
    <p:extLst>
      <p:ext uri="{BB962C8B-B14F-4D97-AF65-F5344CB8AC3E}">
        <p14:creationId xmlns:p14="http://schemas.microsoft.com/office/powerpoint/2010/main" val="3458817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07A3B03F-3C57-6813-968E-4877BD59A683}"/>
              </a:ext>
            </a:extLst>
          </p:cNvPr>
          <p:cNvSpPr txBox="1"/>
          <p:nvPr/>
        </p:nvSpPr>
        <p:spPr>
          <a:xfrm>
            <a:off x="589134" y="117566"/>
            <a:ext cx="7077891" cy="6740434"/>
          </a:xfrm>
          <a:prstGeom prst="rect">
            <a:avLst/>
          </a:prstGeom>
        </p:spPr>
        <p:txBody>
          <a:bodyPr vert="horz" lIns="91440" tIns="45720" rIns="91440" bIns="45720" rtlCol="0">
            <a:noAutofit/>
          </a:bodyPr>
          <a:lstStyle/>
          <a:p>
            <a:pPr lvl="0" indent="-228600" defTabSz="914400">
              <a:lnSpc>
                <a:spcPct val="90000"/>
              </a:lnSpc>
              <a:buFont typeface="Arial" panose="020B0604020202020204" pitchFamily="34" charset="0"/>
              <a:buChar char="•"/>
            </a:pPr>
            <a:endParaRPr lang="en-US" sz="2400" dirty="0">
              <a:effectLst/>
            </a:endParaRPr>
          </a:p>
          <a:p>
            <a:pPr lvl="0" defTabSz="914400">
              <a:lnSpc>
                <a:spcPct val="90000"/>
              </a:lnSpc>
            </a:pPr>
            <a:endParaRPr lang="en-US" sz="2400" b="1" dirty="0">
              <a:effectLst/>
            </a:endParaRPr>
          </a:p>
          <a:p>
            <a:pPr lvl="0" defTabSz="914400">
              <a:lnSpc>
                <a:spcPct val="90000"/>
              </a:lnSpc>
            </a:pPr>
            <a:r>
              <a:rPr lang="en-US" sz="2400" b="1" dirty="0">
                <a:effectLst/>
              </a:rPr>
              <a:t>    KOMPENSASJON FOR UJENVNHETER</a:t>
            </a:r>
          </a:p>
          <a:p>
            <a:pPr lvl="0" defTabSz="914400">
              <a:lnSpc>
                <a:spcPct val="90000"/>
              </a:lnSpc>
            </a:pPr>
            <a:endParaRPr lang="en-US" sz="2400" dirty="0">
              <a:effectLst/>
            </a:endParaRPr>
          </a:p>
          <a:p>
            <a:pPr marL="228600" defTabSz="914400">
              <a:lnSpc>
                <a:spcPct val="90000"/>
              </a:lnSpc>
            </a:pPr>
            <a:r>
              <a:rPr lang="en-US" sz="2400" dirty="0" err="1">
                <a:effectLst/>
              </a:rPr>
              <a:t>Vesentlige</a:t>
            </a:r>
            <a:r>
              <a:rPr lang="en-US" sz="2400" dirty="0">
                <a:effectLst/>
              </a:rPr>
              <a:t>, </a:t>
            </a:r>
            <a:r>
              <a:rPr lang="en-US" sz="2400" dirty="0" err="1">
                <a:effectLst/>
              </a:rPr>
              <a:t>kontinuerlige</a:t>
            </a:r>
            <a:r>
              <a:rPr lang="en-US" sz="2400" dirty="0">
                <a:effectLst/>
              </a:rPr>
              <a:t> </a:t>
            </a:r>
            <a:r>
              <a:rPr lang="en-US" sz="2400" dirty="0" err="1">
                <a:effectLst/>
              </a:rPr>
              <a:t>lokale</a:t>
            </a:r>
            <a:r>
              <a:rPr lang="en-US" sz="2400" dirty="0">
                <a:effectLst/>
              </a:rPr>
              <a:t> </a:t>
            </a:r>
            <a:r>
              <a:rPr lang="en-US" sz="2400" dirty="0" err="1">
                <a:effectLst/>
              </a:rPr>
              <a:t>ujevnheter</a:t>
            </a:r>
            <a:r>
              <a:rPr lang="en-US" sz="2400" dirty="0">
                <a:effectLst/>
              </a:rPr>
              <a:t> </a:t>
            </a:r>
            <a:r>
              <a:rPr lang="en-US" sz="2400" dirty="0" err="1">
                <a:effectLst/>
              </a:rPr>
              <a:t>i</a:t>
            </a:r>
            <a:r>
              <a:rPr lang="en-US" sz="2400" dirty="0">
                <a:effectLst/>
              </a:rPr>
              <a:t> </a:t>
            </a:r>
            <a:r>
              <a:rPr lang="en-US" sz="2400" dirty="0" err="1">
                <a:effectLst/>
              </a:rPr>
              <a:t>undergrunnen</a:t>
            </a:r>
            <a:r>
              <a:rPr lang="en-US" sz="2400" dirty="0">
                <a:effectLst/>
              </a:rPr>
              <a:t> </a:t>
            </a:r>
            <a:r>
              <a:rPr lang="en-US" sz="2400" dirty="0" err="1">
                <a:effectLst/>
              </a:rPr>
              <a:t>må</a:t>
            </a:r>
            <a:r>
              <a:rPr lang="en-US" sz="2400" dirty="0">
                <a:effectLst/>
              </a:rPr>
              <a:t> </a:t>
            </a:r>
            <a:r>
              <a:rPr lang="en-US" sz="2400" dirty="0" err="1">
                <a:effectLst/>
              </a:rPr>
              <a:t>kompenseres</a:t>
            </a:r>
            <a:r>
              <a:rPr lang="en-US" sz="2400" dirty="0">
                <a:effectLst/>
              </a:rPr>
              <a:t> for </a:t>
            </a:r>
            <a:r>
              <a:rPr lang="en-US" sz="2400" dirty="0" err="1">
                <a:effectLst/>
              </a:rPr>
              <a:t>ved</a:t>
            </a:r>
            <a:r>
              <a:rPr lang="en-US" sz="2400" dirty="0">
                <a:effectLst/>
              </a:rPr>
              <a:t> bruk av </a:t>
            </a:r>
            <a:r>
              <a:rPr lang="en-US" sz="2400" dirty="0" err="1">
                <a:effectLst/>
              </a:rPr>
              <a:t>egnet</a:t>
            </a:r>
            <a:r>
              <a:rPr lang="en-US" sz="2400" dirty="0">
                <a:effectLst/>
              </a:rPr>
              <a:t> </a:t>
            </a:r>
            <a:r>
              <a:rPr lang="en-US" sz="2400" dirty="0" err="1">
                <a:effectLst/>
              </a:rPr>
              <a:t>mørtel</a:t>
            </a:r>
            <a:r>
              <a:rPr lang="en-US" sz="2400" dirty="0">
                <a:effectLst/>
              </a:rPr>
              <a:t>. </a:t>
            </a:r>
            <a:r>
              <a:rPr lang="en-US" sz="2400" dirty="0" err="1">
                <a:effectLst/>
              </a:rPr>
              <a:t>På</a:t>
            </a:r>
            <a:r>
              <a:rPr lang="en-US" sz="2400" dirty="0">
                <a:effectLst/>
              </a:rPr>
              <a:t> alle </a:t>
            </a:r>
            <a:r>
              <a:rPr lang="en-US" sz="2400" dirty="0" err="1">
                <a:effectLst/>
              </a:rPr>
              <a:t>punkter</a:t>
            </a:r>
            <a:r>
              <a:rPr lang="en-US" sz="2400" dirty="0">
                <a:effectLst/>
              </a:rPr>
              <a:t> </a:t>
            </a:r>
            <a:r>
              <a:rPr lang="en-US" sz="2400" dirty="0" err="1">
                <a:effectLst/>
              </a:rPr>
              <a:t>hvor</a:t>
            </a:r>
            <a:r>
              <a:rPr lang="en-US" sz="2400" dirty="0">
                <a:effectLst/>
              </a:rPr>
              <a:t> </a:t>
            </a:r>
            <a:r>
              <a:rPr lang="en-US" sz="2400" dirty="0" err="1">
                <a:effectLst/>
              </a:rPr>
              <a:t>vanntett</a:t>
            </a:r>
            <a:r>
              <a:rPr lang="en-US" sz="2400" dirty="0">
                <a:effectLst/>
              </a:rPr>
              <a:t> </a:t>
            </a:r>
            <a:r>
              <a:rPr lang="en-US" sz="2400" dirty="0" err="1">
                <a:effectLst/>
              </a:rPr>
              <a:t>membran</a:t>
            </a:r>
            <a:r>
              <a:rPr lang="en-US" sz="2400" dirty="0">
                <a:effectLst/>
              </a:rPr>
              <a:t> </a:t>
            </a:r>
            <a:r>
              <a:rPr lang="en-US" sz="2400" dirty="0" err="1">
                <a:effectLst/>
              </a:rPr>
              <a:t>møter</a:t>
            </a:r>
            <a:r>
              <a:rPr lang="en-US" sz="2400" dirty="0">
                <a:effectLst/>
              </a:rPr>
              <a:t> </a:t>
            </a:r>
            <a:r>
              <a:rPr lang="en-US" sz="2400" dirty="0" err="1">
                <a:effectLst/>
              </a:rPr>
              <a:t>utstående</a:t>
            </a:r>
            <a:r>
              <a:rPr lang="en-US" sz="2400" dirty="0">
                <a:effectLst/>
              </a:rPr>
              <a:t> </a:t>
            </a:r>
            <a:r>
              <a:rPr lang="en-US" sz="2400" dirty="0" err="1">
                <a:effectLst/>
              </a:rPr>
              <a:t>eller</a:t>
            </a:r>
            <a:r>
              <a:rPr lang="en-US" sz="2400" dirty="0">
                <a:effectLst/>
              </a:rPr>
              <a:t> </a:t>
            </a:r>
            <a:r>
              <a:rPr lang="en-US" sz="2400" dirty="0" err="1">
                <a:effectLst/>
              </a:rPr>
              <a:t>gjennomborete</a:t>
            </a:r>
            <a:r>
              <a:rPr lang="en-US" sz="2400" dirty="0">
                <a:effectLst/>
              </a:rPr>
              <a:t> </a:t>
            </a:r>
            <a:r>
              <a:rPr lang="en-US" sz="2400" dirty="0" err="1">
                <a:effectLst/>
              </a:rPr>
              <a:t>innebygde</a:t>
            </a:r>
            <a:r>
              <a:rPr lang="en-US" sz="2400" dirty="0">
                <a:effectLst/>
              </a:rPr>
              <a:t> </a:t>
            </a:r>
            <a:r>
              <a:rPr lang="en-US" sz="2400" dirty="0" err="1">
                <a:effectLst/>
              </a:rPr>
              <a:t>deler</a:t>
            </a:r>
            <a:r>
              <a:rPr lang="en-US" sz="2400" dirty="0">
                <a:effectLst/>
              </a:rPr>
              <a:t> </a:t>
            </a:r>
            <a:r>
              <a:rPr lang="en-US" sz="2400" dirty="0" err="1">
                <a:effectLst/>
              </a:rPr>
              <a:t>når</a:t>
            </a:r>
            <a:r>
              <a:rPr lang="en-US" sz="2400" dirty="0">
                <a:effectLst/>
              </a:rPr>
              <a:t> «</a:t>
            </a:r>
            <a:r>
              <a:rPr lang="en-US" sz="2400" dirty="0" err="1">
                <a:effectLst/>
              </a:rPr>
              <a:t>synlig</a:t>
            </a:r>
            <a:r>
              <a:rPr lang="en-US" sz="2400" dirty="0">
                <a:effectLst/>
              </a:rPr>
              <a:t> </a:t>
            </a:r>
            <a:r>
              <a:rPr lang="en-US" sz="2400" dirty="0" err="1">
                <a:effectLst/>
              </a:rPr>
              <a:t>konstruksjon</a:t>
            </a:r>
            <a:r>
              <a:rPr lang="en-US" sz="2400" dirty="0">
                <a:effectLst/>
              </a:rPr>
              <a:t> </a:t>
            </a:r>
            <a:r>
              <a:rPr lang="en-US" sz="2400" dirty="0" err="1">
                <a:effectLst/>
              </a:rPr>
              <a:t>metode</a:t>
            </a:r>
            <a:r>
              <a:rPr lang="en-US" sz="2400" dirty="0">
                <a:effectLst/>
              </a:rPr>
              <a:t>» er </a:t>
            </a:r>
            <a:r>
              <a:rPr lang="en-US" sz="2400" dirty="0" err="1">
                <a:effectLst/>
              </a:rPr>
              <a:t>brukt</a:t>
            </a:r>
            <a:r>
              <a:rPr lang="en-US" sz="2400" dirty="0">
                <a:effectLst/>
              </a:rPr>
              <a:t> (fair-face method, se Kap.4). (3). </a:t>
            </a:r>
            <a:r>
              <a:rPr lang="en-US" sz="2400" dirty="0" err="1">
                <a:effectLst/>
              </a:rPr>
              <a:t>må</a:t>
            </a:r>
            <a:r>
              <a:rPr lang="en-US" sz="2400" dirty="0">
                <a:effectLst/>
              </a:rPr>
              <a:t>  </a:t>
            </a:r>
            <a:r>
              <a:rPr lang="en-US" sz="2400" dirty="0" err="1">
                <a:effectLst/>
              </a:rPr>
              <a:t>disse</a:t>
            </a:r>
            <a:r>
              <a:rPr lang="en-US" sz="2400" dirty="0">
                <a:effectLst/>
              </a:rPr>
              <a:t> </a:t>
            </a:r>
            <a:r>
              <a:rPr lang="en-US" sz="2400" dirty="0" err="1">
                <a:effectLst/>
              </a:rPr>
              <a:t>forsegles</a:t>
            </a:r>
            <a:r>
              <a:rPr lang="en-US" sz="2400" dirty="0">
                <a:effectLst/>
              </a:rPr>
              <a:t> </a:t>
            </a:r>
            <a:r>
              <a:rPr lang="en-US" sz="2400" dirty="0" err="1">
                <a:effectLst/>
              </a:rPr>
              <a:t>på</a:t>
            </a:r>
            <a:r>
              <a:rPr lang="en-US" sz="2400" dirty="0">
                <a:effectLst/>
              </a:rPr>
              <a:t> </a:t>
            </a:r>
            <a:r>
              <a:rPr lang="en-US" sz="2400" dirty="0" err="1">
                <a:effectLst/>
              </a:rPr>
              <a:t>forhånd</a:t>
            </a:r>
            <a:r>
              <a:rPr lang="en-US" sz="2400" dirty="0">
                <a:effectLst/>
              </a:rPr>
              <a:t> </a:t>
            </a:r>
            <a:r>
              <a:rPr lang="en-US" sz="2400" dirty="0" err="1">
                <a:effectLst/>
              </a:rPr>
              <a:t>ved</a:t>
            </a:r>
            <a:r>
              <a:rPr lang="en-US" sz="2400" dirty="0">
                <a:effectLst/>
              </a:rPr>
              <a:t> å </a:t>
            </a:r>
            <a:r>
              <a:rPr lang="en-US" sz="2400" dirty="0" err="1">
                <a:effectLst/>
              </a:rPr>
              <a:t>bruke</a:t>
            </a:r>
            <a:r>
              <a:rPr lang="en-US" sz="2400" dirty="0">
                <a:effectLst/>
              </a:rPr>
              <a:t> et permanent </a:t>
            </a:r>
            <a:r>
              <a:rPr lang="en-US" sz="2400" dirty="0" err="1">
                <a:effectLst/>
              </a:rPr>
              <a:t>elastisk</a:t>
            </a:r>
            <a:r>
              <a:rPr lang="en-US" sz="2400" dirty="0">
                <a:effectLst/>
              </a:rPr>
              <a:t> </a:t>
            </a:r>
            <a:r>
              <a:rPr lang="en-US" sz="2400" dirty="0" err="1">
                <a:effectLst/>
              </a:rPr>
              <a:t>materiale</a:t>
            </a:r>
            <a:r>
              <a:rPr lang="en-US" sz="2400" dirty="0">
                <a:effectLst/>
              </a:rPr>
              <a:t>. </a:t>
            </a:r>
            <a:r>
              <a:rPr lang="en-US" sz="2400" dirty="0" err="1">
                <a:effectLst/>
              </a:rPr>
              <a:t>Skulle</a:t>
            </a:r>
            <a:r>
              <a:rPr lang="en-US" sz="2400" dirty="0">
                <a:effectLst/>
              </a:rPr>
              <a:t> </a:t>
            </a:r>
            <a:r>
              <a:rPr lang="en-US" sz="2400" dirty="0" err="1">
                <a:effectLst/>
              </a:rPr>
              <a:t>imidlertid</a:t>
            </a:r>
            <a:r>
              <a:rPr lang="en-US" sz="2400" dirty="0">
                <a:effectLst/>
              </a:rPr>
              <a:t> </a:t>
            </a:r>
            <a:r>
              <a:rPr lang="en-US" sz="2400" dirty="0" err="1">
                <a:effectLst/>
              </a:rPr>
              <a:t>en</a:t>
            </a:r>
            <a:r>
              <a:rPr lang="en-US" sz="2400" dirty="0">
                <a:effectLst/>
              </a:rPr>
              <a:t> </a:t>
            </a:r>
            <a:r>
              <a:rPr lang="en-US" sz="2400" dirty="0" err="1">
                <a:effectLst/>
              </a:rPr>
              <a:t>lekkasje</a:t>
            </a:r>
            <a:r>
              <a:rPr lang="en-US" sz="2400" dirty="0">
                <a:effectLst/>
              </a:rPr>
              <a:t> </a:t>
            </a:r>
            <a:r>
              <a:rPr lang="en-US" sz="2400" dirty="0" err="1">
                <a:effectLst/>
              </a:rPr>
              <a:t>først</a:t>
            </a:r>
            <a:r>
              <a:rPr lang="en-US" sz="2400" dirty="0">
                <a:effectLst/>
              </a:rPr>
              <a:t> </a:t>
            </a:r>
            <a:r>
              <a:rPr lang="en-US" sz="2400" dirty="0" err="1">
                <a:effectLst/>
              </a:rPr>
              <a:t>oppstå</a:t>
            </a:r>
            <a:r>
              <a:rPr lang="en-US" sz="2400" dirty="0">
                <a:effectLst/>
              </a:rPr>
              <a:t> </a:t>
            </a:r>
            <a:r>
              <a:rPr lang="en-US" sz="2400" dirty="0" err="1">
                <a:effectLst/>
              </a:rPr>
              <a:t>på</a:t>
            </a:r>
            <a:r>
              <a:rPr lang="en-US" sz="2400" dirty="0">
                <a:effectLst/>
              </a:rPr>
              <a:t> et av </a:t>
            </a:r>
            <a:r>
              <a:rPr lang="en-US" sz="2400" dirty="0" err="1">
                <a:effectLst/>
              </a:rPr>
              <a:t>disse</a:t>
            </a:r>
            <a:r>
              <a:rPr lang="en-US" sz="2400" dirty="0">
                <a:effectLst/>
              </a:rPr>
              <a:t> </a:t>
            </a:r>
            <a:r>
              <a:rPr lang="en-US" sz="2400" dirty="0" err="1">
                <a:effectLst/>
              </a:rPr>
              <a:t>punktene</a:t>
            </a:r>
            <a:r>
              <a:rPr lang="en-US" sz="2400" dirty="0">
                <a:effectLst/>
              </a:rPr>
              <a:t>, </a:t>
            </a:r>
            <a:r>
              <a:rPr lang="en-US" sz="2400" dirty="0" err="1">
                <a:effectLst/>
              </a:rPr>
              <a:t>må</a:t>
            </a:r>
            <a:r>
              <a:rPr lang="en-US" sz="2400" dirty="0">
                <a:effectLst/>
              </a:rPr>
              <a:t> det </a:t>
            </a:r>
            <a:r>
              <a:rPr lang="en-US" sz="2400" dirty="0" err="1">
                <a:effectLst/>
              </a:rPr>
              <a:t>først</a:t>
            </a:r>
            <a:r>
              <a:rPr lang="en-US" sz="2400" dirty="0">
                <a:effectLst/>
              </a:rPr>
              <a:t> </a:t>
            </a:r>
            <a:r>
              <a:rPr lang="en-US" sz="2400" dirty="0" err="1">
                <a:effectLst/>
              </a:rPr>
              <a:t>settes</a:t>
            </a:r>
            <a:r>
              <a:rPr lang="en-US" sz="2400" dirty="0">
                <a:effectLst/>
              </a:rPr>
              <a:t> inn </a:t>
            </a:r>
            <a:r>
              <a:rPr lang="en-US" sz="2400" dirty="0" err="1">
                <a:effectLst/>
              </a:rPr>
              <a:t>en</a:t>
            </a:r>
            <a:r>
              <a:rPr lang="en-US" sz="2400" dirty="0">
                <a:effectLst/>
              </a:rPr>
              <a:t> </a:t>
            </a:r>
            <a:r>
              <a:rPr lang="en-US" sz="2400" dirty="0" err="1">
                <a:effectLst/>
              </a:rPr>
              <a:t>vanntett</a:t>
            </a:r>
            <a:r>
              <a:rPr lang="en-US" sz="2400" dirty="0">
                <a:effectLst/>
              </a:rPr>
              <a:t> </a:t>
            </a:r>
            <a:r>
              <a:rPr lang="en-US" sz="2400" dirty="0" err="1">
                <a:effectLst/>
              </a:rPr>
              <a:t>membran</a:t>
            </a:r>
            <a:r>
              <a:rPr lang="en-US" sz="2400" dirty="0">
                <a:effectLst/>
              </a:rPr>
              <a:t>, for å </a:t>
            </a:r>
            <a:r>
              <a:rPr lang="en-US" sz="2400" dirty="0" err="1">
                <a:effectLst/>
              </a:rPr>
              <a:t>lede</a:t>
            </a:r>
            <a:r>
              <a:rPr lang="en-US" sz="2400" dirty="0">
                <a:effectLst/>
              </a:rPr>
              <a:t> bort </a:t>
            </a:r>
            <a:r>
              <a:rPr lang="en-US" sz="2400" dirty="0" err="1">
                <a:effectLst/>
              </a:rPr>
              <a:t>vannet</a:t>
            </a:r>
            <a:r>
              <a:rPr lang="en-US" sz="2400" dirty="0">
                <a:effectLst/>
              </a:rPr>
              <a:t> </a:t>
            </a:r>
            <a:r>
              <a:rPr lang="en-US" sz="2400" dirty="0" err="1">
                <a:effectLst/>
              </a:rPr>
              <a:t>fra</a:t>
            </a:r>
            <a:r>
              <a:rPr lang="en-US" sz="2400" dirty="0">
                <a:effectLst/>
              </a:rPr>
              <a:t> </a:t>
            </a:r>
            <a:r>
              <a:rPr lang="en-US" sz="2400" dirty="0" err="1">
                <a:effectLst/>
              </a:rPr>
              <a:t>lekkasjen</a:t>
            </a:r>
            <a:r>
              <a:rPr lang="en-US" sz="2400" dirty="0">
                <a:effectLst/>
              </a:rPr>
              <a:t>. </a:t>
            </a:r>
            <a:r>
              <a:rPr lang="en-US" sz="2400" dirty="0" err="1">
                <a:effectLst/>
              </a:rPr>
              <a:t>Deretter</a:t>
            </a:r>
            <a:r>
              <a:rPr lang="en-US" sz="2400" dirty="0">
                <a:effectLst/>
              </a:rPr>
              <a:t> </a:t>
            </a:r>
            <a:r>
              <a:rPr lang="en-US" sz="2400" dirty="0" err="1">
                <a:effectLst/>
              </a:rPr>
              <a:t>legges</a:t>
            </a:r>
            <a:r>
              <a:rPr lang="en-US" sz="2400" dirty="0">
                <a:effectLst/>
              </a:rPr>
              <a:t> </a:t>
            </a:r>
            <a:r>
              <a:rPr lang="en-US" sz="2400" dirty="0" err="1">
                <a:effectLst/>
              </a:rPr>
              <a:t>selve</a:t>
            </a:r>
            <a:r>
              <a:rPr lang="en-US" sz="2400" dirty="0">
                <a:effectLst/>
              </a:rPr>
              <a:t> </a:t>
            </a:r>
            <a:r>
              <a:rPr lang="en-US" sz="2400" dirty="0" err="1">
                <a:effectLst/>
              </a:rPr>
              <a:t>forseglingen</a:t>
            </a:r>
            <a:r>
              <a:rPr lang="en-US" sz="2400" dirty="0">
                <a:effectLst/>
              </a:rPr>
              <a:t> </a:t>
            </a:r>
            <a:r>
              <a:rPr lang="en-US" sz="2400" dirty="0" err="1">
                <a:effectLst/>
              </a:rPr>
              <a:t>som</a:t>
            </a:r>
            <a:r>
              <a:rPr lang="en-US" sz="2400" dirty="0">
                <a:effectLst/>
              </a:rPr>
              <a:t> </a:t>
            </a:r>
            <a:r>
              <a:rPr lang="en-US" sz="2400" dirty="0" err="1">
                <a:effectLst/>
              </a:rPr>
              <a:t>består</a:t>
            </a:r>
            <a:r>
              <a:rPr lang="en-US" sz="2400" dirty="0">
                <a:effectLst/>
              </a:rPr>
              <a:t> av </a:t>
            </a:r>
            <a:r>
              <a:rPr lang="en-US" sz="2400" dirty="0" err="1">
                <a:effectLst/>
              </a:rPr>
              <a:t>Carfoam</a:t>
            </a:r>
            <a:r>
              <a:rPr lang="en-US" sz="2400" dirty="0">
                <a:effectLst/>
              </a:rPr>
              <a:t> </a:t>
            </a:r>
            <a:r>
              <a:rPr lang="en-US" sz="2400" dirty="0" err="1">
                <a:effectLst/>
              </a:rPr>
              <a:t>membraner</a:t>
            </a:r>
            <a:r>
              <a:rPr lang="en-US" sz="2400" dirty="0">
                <a:effectLst/>
              </a:rPr>
              <a:t> </a:t>
            </a:r>
            <a:r>
              <a:rPr lang="en-US" sz="2400" dirty="0" err="1">
                <a:effectLst/>
              </a:rPr>
              <a:t>på</a:t>
            </a:r>
            <a:r>
              <a:rPr lang="en-US" sz="2400" dirty="0">
                <a:effectLst/>
              </a:rPr>
              <a:t> </a:t>
            </a:r>
            <a:r>
              <a:rPr lang="en-US" sz="2400" dirty="0" err="1">
                <a:effectLst/>
              </a:rPr>
              <a:t>plass</a:t>
            </a:r>
            <a:r>
              <a:rPr lang="en-US" sz="2400" dirty="0">
                <a:effectLst/>
              </a:rPr>
              <a:t>, </a:t>
            </a:r>
            <a:r>
              <a:rPr lang="en-US" sz="2400" dirty="0" err="1">
                <a:effectLst/>
              </a:rPr>
              <a:t>og</a:t>
            </a:r>
            <a:r>
              <a:rPr lang="en-US" sz="2400" dirty="0">
                <a:effectLst/>
              </a:rPr>
              <a:t> </a:t>
            </a:r>
            <a:r>
              <a:rPr lang="en-US" sz="2400" dirty="0" err="1">
                <a:effectLst/>
              </a:rPr>
              <a:t>lappen</a:t>
            </a:r>
            <a:r>
              <a:rPr lang="en-US" sz="2400" dirty="0">
                <a:effectLst/>
              </a:rPr>
              <a:t> er permanent </a:t>
            </a:r>
            <a:r>
              <a:rPr lang="en-US" sz="2400" dirty="0" err="1">
                <a:effectLst/>
              </a:rPr>
              <a:t>elastisk</a:t>
            </a:r>
            <a:r>
              <a:rPr lang="en-US" sz="2400" dirty="0">
                <a:effectLst/>
              </a:rPr>
              <a:t> </a:t>
            </a:r>
            <a:r>
              <a:rPr lang="en-US" sz="2400" dirty="0" err="1">
                <a:effectLst/>
              </a:rPr>
              <a:t>forseglet</a:t>
            </a:r>
            <a:r>
              <a:rPr lang="en-US" sz="2400" dirty="0">
                <a:effectLst/>
              </a:rPr>
              <a:t>. </a:t>
            </a:r>
          </a:p>
          <a:p>
            <a:pPr marL="228600" defTabSz="914400">
              <a:lnSpc>
                <a:spcPct val="90000"/>
              </a:lnSpc>
              <a:spcAft>
                <a:spcPts val="1000"/>
              </a:spcAft>
            </a:pPr>
            <a:r>
              <a:rPr lang="en-US" sz="2400" dirty="0" err="1">
                <a:effectLst/>
              </a:rPr>
              <a:t>På</a:t>
            </a:r>
            <a:r>
              <a:rPr lang="en-US" sz="2400" dirty="0">
                <a:effectLst/>
              </a:rPr>
              <a:t> </a:t>
            </a:r>
            <a:r>
              <a:rPr lang="en-US" sz="2400" dirty="0" err="1">
                <a:effectLst/>
              </a:rPr>
              <a:t>denne</a:t>
            </a:r>
            <a:r>
              <a:rPr lang="en-US" sz="2400" dirty="0">
                <a:effectLst/>
              </a:rPr>
              <a:t> </a:t>
            </a:r>
            <a:r>
              <a:rPr lang="en-US" sz="2400" dirty="0" err="1">
                <a:effectLst/>
              </a:rPr>
              <a:t>måten</a:t>
            </a:r>
            <a:r>
              <a:rPr lang="en-US" sz="2400" dirty="0">
                <a:effectLst/>
              </a:rPr>
              <a:t> </a:t>
            </a:r>
            <a:r>
              <a:rPr lang="en-US" sz="2400" dirty="0" err="1">
                <a:effectLst/>
              </a:rPr>
              <a:t>forsikrer</a:t>
            </a:r>
            <a:r>
              <a:rPr lang="en-US" sz="2400" dirty="0">
                <a:effectLst/>
              </a:rPr>
              <a:t> man at </a:t>
            </a:r>
            <a:r>
              <a:rPr lang="en-US" sz="2400" dirty="0" err="1">
                <a:effectLst/>
              </a:rPr>
              <a:t>vannlekkasjen</a:t>
            </a:r>
            <a:r>
              <a:rPr lang="en-US" sz="2400" dirty="0">
                <a:effectLst/>
              </a:rPr>
              <a:t> </a:t>
            </a:r>
            <a:r>
              <a:rPr lang="en-US" sz="2400" dirty="0" err="1">
                <a:effectLst/>
              </a:rPr>
              <a:t>finner</a:t>
            </a:r>
            <a:r>
              <a:rPr lang="en-US" sz="2400" dirty="0">
                <a:effectLst/>
              </a:rPr>
              <a:t> </a:t>
            </a:r>
            <a:r>
              <a:rPr lang="en-US" sz="2400" dirty="0" err="1">
                <a:effectLst/>
              </a:rPr>
              <a:t>veien</a:t>
            </a:r>
            <a:r>
              <a:rPr lang="en-US" sz="2400" dirty="0">
                <a:effectLst/>
              </a:rPr>
              <a:t> </a:t>
            </a:r>
            <a:r>
              <a:rPr lang="en-US" sz="2400" dirty="0" err="1">
                <a:effectLst/>
              </a:rPr>
              <a:t>til</a:t>
            </a:r>
            <a:r>
              <a:rPr lang="en-US" sz="2400" dirty="0">
                <a:effectLst/>
              </a:rPr>
              <a:t> </a:t>
            </a:r>
            <a:r>
              <a:rPr lang="en-US" sz="2400" dirty="0" err="1">
                <a:effectLst/>
              </a:rPr>
              <a:t>dreneringskanalene</a:t>
            </a:r>
            <a:r>
              <a:rPr lang="en-US" sz="2400" dirty="0">
                <a:effectLst/>
              </a:rPr>
              <a:t> </a:t>
            </a:r>
            <a:r>
              <a:rPr lang="en-US" sz="2400" dirty="0" err="1">
                <a:effectLst/>
              </a:rPr>
              <a:t>uten</a:t>
            </a:r>
            <a:r>
              <a:rPr lang="en-US" sz="2400" dirty="0">
                <a:effectLst/>
              </a:rPr>
              <a:t> </a:t>
            </a:r>
            <a:r>
              <a:rPr lang="en-US" sz="2400" dirty="0" err="1">
                <a:effectLst/>
              </a:rPr>
              <a:t>trykk</a:t>
            </a:r>
            <a:r>
              <a:rPr lang="en-US" sz="2400" dirty="0">
                <a:effectLst/>
              </a:rPr>
              <a:t>. </a:t>
            </a:r>
          </a:p>
        </p:txBody>
      </p:sp>
      <p:pic>
        <p:nvPicPr>
          <p:cNvPr id="22" name="Picture 21" descr="Diagram i et dokument med penn">
            <a:extLst>
              <a:ext uri="{FF2B5EF4-FFF2-40B4-BE49-F238E27FC236}">
                <a16:creationId xmlns:a16="http://schemas.microsoft.com/office/drawing/2014/main" id="{6293EAF6-653E-26BB-B6A1-F7D066E76AF2}"/>
              </a:ext>
            </a:extLst>
          </p:cNvPr>
          <p:cNvPicPr>
            <a:picLocks noChangeAspect="1"/>
          </p:cNvPicPr>
          <p:nvPr/>
        </p:nvPicPr>
        <p:blipFill rotWithShape="1">
          <a:blip r:embed="rId2"/>
          <a:srcRect l="27759" r="14203" b="-1"/>
          <a:stretch/>
        </p:blipFill>
        <p:spPr>
          <a:xfrm>
            <a:off x="7680959" y="-91440"/>
            <a:ext cx="4511041" cy="694944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12407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n gul vask som tømmer hverandre">
            <a:extLst>
              <a:ext uri="{FF2B5EF4-FFF2-40B4-BE49-F238E27FC236}">
                <a16:creationId xmlns:a16="http://schemas.microsoft.com/office/drawing/2014/main" id="{E4F40B8A-29F9-A34F-E843-43958E56892E}"/>
              </a:ext>
            </a:extLst>
          </p:cNvPr>
          <p:cNvPicPr>
            <a:picLocks noChangeAspect="1"/>
          </p:cNvPicPr>
          <p:nvPr/>
        </p:nvPicPr>
        <p:blipFill rotWithShape="1">
          <a:blip r:embed="rId2"/>
          <a:srcRect l="5884" r="-1" b="-1"/>
          <a:stretch/>
        </p:blipFill>
        <p:spPr>
          <a:xfrm>
            <a:off x="-58982" y="10"/>
            <a:ext cx="9669642" cy="6857990"/>
          </a:xfrm>
          <a:prstGeom prst="rect">
            <a:avLst/>
          </a:prstGeom>
        </p:spPr>
      </p:pic>
      <p:sp>
        <p:nvSpPr>
          <p:cNvPr id="22"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Sylinder 3">
            <a:extLst>
              <a:ext uri="{FF2B5EF4-FFF2-40B4-BE49-F238E27FC236}">
                <a16:creationId xmlns:a16="http://schemas.microsoft.com/office/drawing/2014/main" id="{133FA5B3-50CB-29D1-F767-8785CDDB6280}"/>
              </a:ext>
            </a:extLst>
          </p:cNvPr>
          <p:cNvSpPr txBox="1"/>
          <p:nvPr/>
        </p:nvSpPr>
        <p:spPr>
          <a:xfrm>
            <a:off x="7338349" y="861379"/>
            <a:ext cx="4676173" cy="5782489"/>
          </a:xfrm>
          <a:prstGeom prst="rect">
            <a:avLst/>
          </a:prstGeom>
        </p:spPr>
        <p:txBody>
          <a:bodyPr vert="horz" lIns="91440" tIns="45720" rIns="91440" bIns="45720" rtlCol="0">
            <a:normAutofit/>
          </a:bodyPr>
          <a:lstStyle/>
          <a:p>
            <a:pPr lvl="0" defTabSz="914400">
              <a:lnSpc>
                <a:spcPct val="90000"/>
              </a:lnSpc>
            </a:pPr>
            <a:r>
              <a:rPr lang="en-US" sz="2400" b="1" dirty="0">
                <a:effectLst/>
              </a:rPr>
              <a:t>    AVANSERT DRENERING</a:t>
            </a:r>
          </a:p>
          <a:p>
            <a:pPr lvl="0" defTabSz="914400">
              <a:lnSpc>
                <a:spcPct val="90000"/>
              </a:lnSpc>
            </a:pPr>
            <a:endParaRPr lang="en-US" sz="2400" b="1" dirty="0">
              <a:effectLst/>
            </a:endParaRPr>
          </a:p>
          <a:p>
            <a:pPr marL="228600" defTabSz="914400">
              <a:lnSpc>
                <a:spcPct val="150000"/>
              </a:lnSpc>
              <a:spcAft>
                <a:spcPts val="1000"/>
              </a:spcAft>
            </a:pPr>
            <a:r>
              <a:rPr lang="en-US" sz="2400" dirty="0">
                <a:effectLst/>
              </a:rPr>
              <a:t>Et </a:t>
            </a:r>
            <a:r>
              <a:rPr lang="en-US" sz="2400" dirty="0" err="1">
                <a:effectLst/>
              </a:rPr>
              <a:t>avansert</a:t>
            </a:r>
            <a:r>
              <a:rPr lang="en-US" sz="2400" dirty="0">
                <a:effectLst/>
              </a:rPr>
              <a:t> </a:t>
            </a:r>
            <a:r>
              <a:rPr lang="en-US" sz="2400" dirty="0" err="1">
                <a:effectLst/>
              </a:rPr>
              <a:t>dreneringssystem</a:t>
            </a:r>
            <a:r>
              <a:rPr lang="en-US" sz="2400" dirty="0">
                <a:effectLst/>
              </a:rPr>
              <a:t> er </a:t>
            </a:r>
            <a:r>
              <a:rPr lang="en-US" sz="2400" dirty="0" err="1">
                <a:effectLst/>
              </a:rPr>
              <a:t>i</a:t>
            </a:r>
            <a:r>
              <a:rPr lang="en-US" sz="2400" dirty="0">
                <a:effectLst/>
              </a:rPr>
              <a:t> </a:t>
            </a:r>
            <a:r>
              <a:rPr lang="en-US" sz="2400" dirty="0" err="1">
                <a:effectLst/>
              </a:rPr>
              <a:t>utgangspunktet</a:t>
            </a:r>
            <a:r>
              <a:rPr lang="en-US" sz="2400" dirty="0">
                <a:effectLst/>
              </a:rPr>
              <a:t> </a:t>
            </a:r>
            <a:r>
              <a:rPr lang="en-US" sz="2400" dirty="0" err="1">
                <a:effectLst/>
              </a:rPr>
              <a:t>laget</a:t>
            </a:r>
            <a:r>
              <a:rPr lang="en-US" sz="2400" dirty="0">
                <a:effectLst/>
              </a:rPr>
              <a:t> </a:t>
            </a:r>
            <a:r>
              <a:rPr lang="en-US" sz="2400" dirty="0" err="1">
                <a:effectLst/>
              </a:rPr>
              <a:t>ved</a:t>
            </a:r>
            <a:r>
              <a:rPr lang="en-US" sz="2400" dirty="0">
                <a:effectLst/>
              </a:rPr>
              <a:t> å </a:t>
            </a:r>
            <a:r>
              <a:rPr lang="en-US" sz="2400" dirty="0" err="1">
                <a:effectLst/>
              </a:rPr>
              <a:t>bruke</a:t>
            </a:r>
            <a:r>
              <a:rPr lang="en-US" sz="2400" dirty="0">
                <a:effectLst/>
              </a:rPr>
              <a:t> </a:t>
            </a:r>
            <a:r>
              <a:rPr lang="en-US" sz="2400" dirty="0" err="1">
                <a:effectLst/>
              </a:rPr>
              <a:t>passende</a:t>
            </a:r>
            <a:r>
              <a:rPr lang="en-US" sz="2400" dirty="0">
                <a:effectLst/>
              </a:rPr>
              <a:t> </a:t>
            </a:r>
            <a:r>
              <a:rPr lang="en-US" sz="2400" dirty="0" err="1">
                <a:effectLst/>
              </a:rPr>
              <a:t>membran-materialer</a:t>
            </a:r>
            <a:r>
              <a:rPr lang="en-US" sz="2400" dirty="0">
                <a:effectLst/>
              </a:rPr>
              <a:t>, </a:t>
            </a:r>
            <a:r>
              <a:rPr lang="en-US" sz="2400" dirty="0" err="1">
                <a:effectLst/>
              </a:rPr>
              <a:t>og</a:t>
            </a:r>
            <a:r>
              <a:rPr lang="en-US" sz="2400" dirty="0">
                <a:effectLst/>
              </a:rPr>
              <a:t> </a:t>
            </a:r>
            <a:r>
              <a:rPr lang="en-US" sz="2400" dirty="0" err="1">
                <a:effectLst/>
              </a:rPr>
              <a:t>metoden</a:t>
            </a:r>
            <a:r>
              <a:rPr lang="en-US" sz="2400" dirty="0">
                <a:effectLst/>
              </a:rPr>
              <a:t> er </a:t>
            </a:r>
            <a:r>
              <a:rPr lang="en-US" sz="2400" dirty="0" err="1">
                <a:effectLst/>
              </a:rPr>
              <a:t>beskrevet</a:t>
            </a:r>
            <a:r>
              <a:rPr lang="en-US" sz="2400" dirty="0">
                <a:effectLst/>
              </a:rPr>
              <a:t> </a:t>
            </a:r>
            <a:r>
              <a:rPr lang="en-US" sz="2400" dirty="0" err="1">
                <a:effectLst/>
              </a:rPr>
              <a:t>i</a:t>
            </a:r>
            <a:r>
              <a:rPr lang="en-US" sz="2400" dirty="0">
                <a:effectLst/>
              </a:rPr>
              <a:t> Kap.4. </a:t>
            </a:r>
            <a:r>
              <a:rPr lang="en-US" sz="2400" dirty="0" err="1">
                <a:effectLst/>
              </a:rPr>
              <a:t>Hvor</a:t>
            </a:r>
            <a:r>
              <a:rPr lang="en-US" sz="2400" dirty="0">
                <a:effectLst/>
              </a:rPr>
              <a:t> </a:t>
            </a:r>
            <a:r>
              <a:rPr lang="en-US" sz="2400" dirty="0" err="1">
                <a:effectLst/>
              </a:rPr>
              <a:t>rennende</a:t>
            </a:r>
            <a:r>
              <a:rPr lang="en-US" sz="2400" dirty="0">
                <a:effectLst/>
              </a:rPr>
              <a:t> </a:t>
            </a:r>
            <a:r>
              <a:rPr lang="en-US" sz="2400" dirty="0" err="1">
                <a:effectLst/>
              </a:rPr>
              <a:t>underjordisk</a:t>
            </a:r>
            <a:r>
              <a:rPr lang="en-US" sz="2400" dirty="0">
                <a:effectLst/>
              </a:rPr>
              <a:t> </a:t>
            </a:r>
            <a:r>
              <a:rPr lang="en-US" sz="2400" dirty="0" err="1">
                <a:effectLst/>
              </a:rPr>
              <a:t>vann</a:t>
            </a:r>
            <a:r>
              <a:rPr lang="en-US" sz="2400" dirty="0">
                <a:effectLst/>
              </a:rPr>
              <a:t> </a:t>
            </a:r>
            <a:r>
              <a:rPr lang="en-US" sz="2400" dirty="0" err="1">
                <a:effectLst/>
              </a:rPr>
              <a:t>kommer</a:t>
            </a:r>
            <a:r>
              <a:rPr lang="en-US" sz="2400" dirty="0">
                <a:effectLst/>
              </a:rPr>
              <a:t> inn </a:t>
            </a:r>
            <a:r>
              <a:rPr lang="en-US" sz="2400" dirty="0" err="1">
                <a:effectLst/>
              </a:rPr>
              <a:t>i</a:t>
            </a:r>
            <a:r>
              <a:rPr lang="en-US" sz="2400" dirty="0">
                <a:effectLst/>
              </a:rPr>
              <a:t> </a:t>
            </a:r>
            <a:r>
              <a:rPr lang="en-US" sz="2400" dirty="0" err="1">
                <a:effectLst/>
              </a:rPr>
              <a:t>tunnelen</a:t>
            </a:r>
            <a:r>
              <a:rPr lang="en-US" sz="2400" dirty="0">
                <a:effectLst/>
              </a:rPr>
              <a:t> </a:t>
            </a:r>
            <a:r>
              <a:rPr lang="en-US" sz="2400" dirty="0" err="1">
                <a:effectLst/>
              </a:rPr>
              <a:t>i</a:t>
            </a:r>
            <a:r>
              <a:rPr lang="en-US" sz="2400" dirty="0">
                <a:effectLst/>
              </a:rPr>
              <a:t> store </a:t>
            </a:r>
            <a:r>
              <a:rPr lang="en-US" sz="2400" dirty="0" err="1">
                <a:effectLst/>
              </a:rPr>
              <a:t>mengder</a:t>
            </a:r>
            <a:r>
              <a:rPr lang="en-US" sz="2400" dirty="0">
                <a:effectLst/>
              </a:rPr>
              <a:t>. </a:t>
            </a:r>
            <a:r>
              <a:rPr lang="en-US" sz="2400" dirty="0" err="1">
                <a:effectLst/>
              </a:rPr>
              <a:t>Systemet</a:t>
            </a:r>
            <a:r>
              <a:rPr lang="en-US" sz="2400" dirty="0">
                <a:effectLst/>
              </a:rPr>
              <a:t> </a:t>
            </a:r>
            <a:r>
              <a:rPr lang="en-US" sz="2400" dirty="0" err="1">
                <a:effectLst/>
              </a:rPr>
              <a:t>leder</a:t>
            </a:r>
            <a:r>
              <a:rPr lang="en-US" sz="2400" dirty="0">
                <a:effectLst/>
              </a:rPr>
              <a:t> </a:t>
            </a:r>
            <a:r>
              <a:rPr lang="en-US" sz="2400" dirty="0" err="1">
                <a:effectLst/>
              </a:rPr>
              <a:t>vannet</a:t>
            </a:r>
            <a:r>
              <a:rPr lang="en-US" sz="2400" dirty="0">
                <a:effectLst/>
              </a:rPr>
              <a:t> </a:t>
            </a:r>
            <a:r>
              <a:rPr lang="en-US" sz="2400" dirty="0" err="1">
                <a:effectLst/>
              </a:rPr>
              <a:t>til</a:t>
            </a:r>
            <a:r>
              <a:rPr lang="en-US" sz="2400" dirty="0">
                <a:effectLst/>
              </a:rPr>
              <a:t> </a:t>
            </a:r>
            <a:r>
              <a:rPr lang="en-US" sz="2400" dirty="0" err="1">
                <a:effectLst/>
              </a:rPr>
              <a:t>dreneringskanaler</a:t>
            </a:r>
            <a:r>
              <a:rPr lang="en-US" sz="2400" dirty="0">
                <a:effectLst/>
              </a:rPr>
              <a:t> </a:t>
            </a:r>
            <a:r>
              <a:rPr lang="en-US" sz="2400" dirty="0" err="1">
                <a:effectLst/>
              </a:rPr>
              <a:t>i</a:t>
            </a:r>
            <a:r>
              <a:rPr lang="en-US" sz="2400" dirty="0">
                <a:effectLst/>
              </a:rPr>
              <a:t> </a:t>
            </a:r>
            <a:r>
              <a:rPr lang="en-US" sz="2400" dirty="0" err="1">
                <a:effectLst/>
              </a:rPr>
              <a:t>bunnen</a:t>
            </a:r>
            <a:r>
              <a:rPr lang="en-US" sz="2400" dirty="0">
                <a:effectLst/>
              </a:rPr>
              <a:t> av </a:t>
            </a:r>
            <a:r>
              <a:rPr lang="en-US" sz="2400" dirty="0" err="1">
                <a:effectLst/>
              </a:rPr>
              <a:t>tunnelgulvet</a:t>
            </a:r>
            <a:r>
              <a:rPr lang="en-US" sz="2400" dirty="0">
                <a:effectLst/>
              </a:rPr>
              <a:t>. </a:t>
            </a:r>
          </a:p>
        </p:txBody>
      </p:sp>
    </p:spTree>
    <p:extLst>
      <p:ext uri="{BB962C8B-B14F-4D97-AF65-F5344CB8AC3E}">
        <p14:creationId xmlns:p14="http://schemas.microsoft.com/office/powerpoint/2010/main" val="1954861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ærbilde av linjal">
            <a:extLst>
              <a:ext uri="{FF2B5EF4-FFF2-40B4-BE49-F238E27FC236}">
                <a16:creationId xmlns:a16="http://schemas.microsoft.com/office/drawing/2014/main" id="{7B40035D-2DC1-CA29-BCE8-47B484032822}"/>
              </a:ext>
            </a:extLst>
          </p:cNvPr>
          <p:cNvPicPr>
            <a:picLocks noChangeAspect="1"/>
          </p:cNvPicPr>
          <p:nvPr/>
        </p:nvPicPr>
        <p:blipFill rotWithShape="1">
          <a:blip r:embed="rId2"/>
          <a:srcRect l="14615" r="20003" b="-1"/>
          <a:stretch/>
        </p:blipFill>
        <p:spPr>
          <a:xfrm>
            <a:off x="-310718"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11" name="Rectangle 10">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6172" y="2240371"/>
            <a:ext cx="42062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kstSylinder 2">
            <a:extLst>
              <a:ext uri="{FF2B5EF4-FFF2-40B4-BE49-F238E27FC236}">
                <a16:creationId xmlns:a16="http://schemas.microsoft.com/office/drawing/2014/main" id="{C06F2B19-C906-7096-FF29-003D8F71F456}"/>
              </a:ext>
            </a:extLst>
          </p:cNvPr>
          <p:cNvSpPr txBox="1"/>
          <p:nvPr/>
        </p:nvSpPr>
        <p:spPr>
          <a:xfrm>
            <a:off x="6096000" y="845139"/>
            <a:ext cx="5839523" cy="5356613"/>
          </a:xfrm>
          <a:prstGeom prst="rect">
            <a:avLst/>
          </a:prstGeom>
        </p:spPr>
        <p:txBody>
          <a:bodyPr vert="horz" lIns="91440" tIns="45720" rIns="91440" bIns="45720" rtlCol="0" anchor="t">
            <a:normAutofit/>
          </a:bodyPr>
          <a:lstStyle/>
          <a:p>
            <a:pPr marL="114300" lvl="0" defTabSz="914400">
              <a:lnSpc>
                <a:spcPct val="90000"/>
              </a:lnSpc>
            </a:pPr>
            <a:r>
              <a:rPr lang="en-US" sz="2400" b="1" dirty="0">
                <a:effectLst/>
              </a:rPr>
              <a:t>Å DELE MEMBRANEN I ØNSKEDE LENGDER</a:t>
            </a:r>
          </a:p>
          <a:p>
            <a:pPr marL="114300" lvl="0" defTabSz="914400">
              <a:lnSpc>
                <a:spcPct val="90000"/>
              </a:lnSpc>
            </a:pPr>
            <a:endParaRPr lang="en-US" sz="2400" b="1" dirty="0">
              <a:effectLst/>
            </a:endParaRPr>
          </a:p>
          <a:p>
            <a:pPr marL="457200" defTabSz="914400">
              <a:lnSpc>
                <a:spcPct val="150000"/>
              </a:lnSpc>
            </a:pPr>
            <a:r>
              <a:rPr lang="en-US" sz="2400" dirty="0">
                <a:effectLst/>
              </a:rPr>
              <a:t> </a:t>
            </a:r>
            <a:r>
              <a:rPr lang="en-US" sz="2400" dirty="0" err="1">
                <a:effectLst/>
              </a:rPr>
              <a:t>Membranene</a:t>
            </a:r>
            <a:r>
              <a:rPr lang="en-US" sz="2400" dirty="0">
                <a:effectLst/>
              </a:rPr>
              <a:t> </a:t>
            </a:r>
            <a:r>
              <a:rPr lang="en-US" sz="2400" dirty="0" err="1">
                <a:effectLst/>
              </a:rPr>
              <a:t>blir</a:t>
            </a:r>
            <a:r>
              <a:rPr lang="en-US" sz="2400" dirty="0">
                <a:effectLst/>
              </a:rPr>
              <a:t> </a:t>
            </a:r>
            <a:r>
              <a:rPr lang="en-US" sz="2400" dirty="0" err="1">
                <a:effectLst/>
              </a:rPr>
              <a:t>levert</a:t>
            </a:r>
            <a:r>
              <a:rPr lang="en-US" sz="2400" dirty="0">
                <a:effectLst/>
              </a:rPr>
              <a:t> </a:t>
            </a:r>
            <a:r>
              <a:rPr lang="en-US" sz="2400" dirty="0" err="1">
                <a:effectLst/>
              </a:rPr>
              <a:t>i</a:t>
            </a:r>
            <a:r>
              <a:rPr lang="en-US" sz="2400" dirty="0">
                <a:effectLst/>
              </a:rPr>
              <a:t> </a:t>
            </a:r>
            <a:r>
              <a:rPr lang="en-US" sz="2400" dirty="0" err="1">
                <a:effectLst/>
              </a:rPr>
              <a:t>ruller</a:t>
            </a:r>
            <a:r>
              <a:rPr lang="en-US" sz="2400" dirty="0">
                <a:effectLst/>
              </a:rPr>
              <a:t>.   Standard </a:t>
            </a:r>
            <a:r>
              <a:rPr lang="en-US" sz="2400" dirty="0" err="1">
                <a:effectLst/>
              </a:rPr>
              <a:t>størrelser</a:t>
            </a:r>
            <a:r>
              <a:rPr lang="en-US" sz="2400" dirty="0">
                <a:effectLst/>
              </a:rPr>
              <a:t> er 1,55m, 2m </a:t>
            </a:r>
            <a:r>
              <a:rPr lang="en-US" sz="2400" dirty="0" err="1">
                <a:effectLst/>
              </a:rPr>
              <a:t>og</a:t>
            </a:r>
            <a:r>
              <a:rPr lang="en-US" sz="2400" dirty="0">
                <a:effectLst/>
              </a:rPr>
              <a:t> 4m </a:t>
            </a:r>
            <a:r>
              <a:rPr lang="en-US" sz="2400" dirty="0" err="1">
                <a:effectLst/>
              </a:rPr>
              <a:t>bredde</a:t>
            </a:r>
            <a:r>
              <a:rPr lang="en-US" sz="2400" dirty="0">
                <a:effectLst/>
              </a:rPr>
              <a:t>, </a:t>
            </a:r>
            <a:r>
              <a:rPr lang="en-US" sz="2400" dirty="0" err="1">
                <a:effectLst/>
              </a:rPr>
              <a:t>og</a:t>
            </a:r>
            <a:r>
              <a:rPr lang="en-US" sz="2400" dirty="0">
                <a:effectLst/>
              </a:rPr>
              <a:t> </a:t>
            </a:r>
            <a:r>
              <a:rPr lang="en-US" sz="2400" dirty="0" err="1">
                <a:effectLst/>
              </a:rPr>
              <a:t>opp</a:t>
            </a:r>
            <a:r>
              <a:rPr lang="en-US" sz="2400" dirty="0">
                <a:effectLst/>
              </a:rPr>
              <a:t> </a:t>
            </a:r>
            <a:r>
              <a:rPr lang="en-US" sz="2400" dirty="0" err="1">
                <a:effectLst/>
              </a:rPr>
              <a:t>til</a:t>
            </a:r>
            <a:r>
              <a:rPr lang="en-US" sz="2400" dirty="0">
                <a:effectLst/>
              </a:rPr>
              <a:t> 100m </a:t>
            </a:r>
            <a:r>
              <a:rPr lang="en-US" sz="2400" dirty="0" err="1">
                <a:effectLst/>
              </a:rPr>
              <a:t>i</a:t>
            </a:r>
            <a:r>
              <a:rPr lang="en-US" sz="2400" dirty="0">
                <a:effectLst/>
              </a:rPr>
              <a:t> </a:t>
            </a:r>
            <a:r>
              <a:rPr lang="en-US" sz="2400" dirty="0" err="1">
                <a:effectLst/>
              </a:rPr>
              <a:t>lengde</a:t>
            </a:r>
            <a:r>
              <a:rPr lang="en-US" sz="2400" dirty="0">
                <a:effectLst/>
              </a:rPr>
              <a:t>. </a:t>
            </a:r>
          </a:p>
          <a:p>
            <a:pPr marL="685800" indent="-228600" defTabSz="914400">
              <a:lnSpc>
                <a:spcPct val="150000"/>
              </a:lnSpc>
              <a:buFont typeface="Arial" panose="020B0604020202020204" pitchFamily="34" charset="0"/>
              <a:buChar char="•"/>
            </a:pPr>
            <a:r>
              <a:rPr lang="en-US" sz="2400" dirty="0" err="1">
                <a:effectLst/>
              </a:rPr>
              <a:t>Hvis</a:t>
            </a:r>
            <a:r>
              <a:rPr lang="en-US" sz="2400" dirty="0">
                <a:effectLst/>
              </a:rPr>
              <a:t> </a:t>
            </a:r>
            <a:r>
              <a:rPr lang="en-US" sz="2400" dirty="0" err="1">
                <a:effectLst/>
              </a:rPr>
              <a:t>nødvendig</a:t>
            </a:r>
            <a:r>
              <a:rPr lang="en-US" sz="2400" dirty="0">
                <a:effectLst/>
              </a:rPr>
              <a:t> </a:t>
            </a:r>
            <a:r>
              <a:rPr lang="en-US" sz="2400" dirty="0" err="1">
                <a:effectLst/>
              </a:rPr>
              <a:t>kan</a:t>
            </a:r>
            <a:r>
              <a:rPr lang="en-US" sz="2400" dirty="0">
                <a:effectLst/>
              </a:rPr>
              <a:t> </a:t>
            </a:r>
            <a:r>
              <a:rPr lang="en-US" sz="2400" dirty="0" err="1">
                <a:effectLst/>
              </a:rPr>
              <a:t>ruller</a:t>
            </a:r>
            <a:r>
              <a:rPr lang="en-US" sz="2400" dirty="0">
                <a:effectLst/>
              </a:rPr>
              <a:t> med </a:t>
            </a:r>
            <a:r>
              <a:rPr lang="en-US" sz="2400" dirty="0" err="1">
                <a:effectLst/>
              </a:rPr>
              <a:t>andre</a:t>
            </a:r>
            <a:r>
              <a:rPr lang="en-US" sz="2400" dirty="0">
                <a:effectLst/>
              </a:rPr>
              <a:t> </a:t>
            </a:r>
            <a:r>
              <a:rPr lang="en-US" sz="2400" dirty="0" err="1">
                <a:effectLst/>
              </a:rPr>
              <a:t>spesifikke</a:t>
            </a:r>
            <a:r>
              <a:rPr lang="en-US" sz="2400" dirty="0">
                <a:effectLst/>
              </a:rPr>
              <a:t> </a:t>
            </a:r>
            <a:r>
              <a:rPr lang="en-US" sz="2400" dirty="0" err="1">
                <a:effectLst/>
              </a:rPr>
              <a:t>dimensjoner</a:t>
            </a:r>
            <a:r>
              <a:rPr lang="en-US" sz="2400" dirty="0">
                <a:effectLst/>
              </a:rPr>
              <a:t> </a:t>
            </a:r>
            <a:r>
              <a:rPr lang="en-US" sz="2400" dirty="0" err="1">
                <a:effectLst/>
              </a:rPr>
              <a:t>produseres</a:t>
            </a:r>
            <a:r>
              <a:rPr lang="en-US" sz="2400" dirty="0">
                <a:effectLst/>
              </a:rPr>
              <a:t>. </a:t>
            </a:r>
          </a:p>
          <a:p>
            <a:pPr marL="685800" indent="-228600" defTabSz="914400">
              <a:lnSpc>
                <a:spcPct val="150000"/>
              </a:lnSpc>
              <a:spcAft>
                <a:spcPts val="1000"/>
              </a:spcAft>
              <a:buFont typeface="Arial" panose="020B0604020202020204" pitchFamily="34" charset="0"/>
              <a:buChar char="•"/>
            </a:pPr>
            <a:r>
              <a:rPr lang="en-US" sz="2400" dirty="0" err="1">
                <a:effectLst/>
              </a:rPr>
              <a:t>Membranene</a:t>
            </a:r>
            <a:r>
              <a:rPr lang="en-US" sz="2400" dirty="0">
                <a:effectLst/>
              </a:rPr>
              <a:t> </a:t>
            </a:r>
            <a:r>
              <a:rPr lang="en-US" sz="2400" dirty="0" err="1">
                <a:effectLst/>
              </a:rPr>
              <a:t>kan</a:t>
            </a:r>
            <a:r>
              <a:rPr lang="en-US" sz="2400" dirty="0">
                <a:effectLst/>
              </a:rPr>
              <a:t> </a:t>
            </a:r>
            <a:r>
              <a:rPr lang="en-US" sz="2400" dirty="0" err="1">
                <a:effectLst/>
              </a:rPr>
              <a:t>enkelt</a:t>
            </a:r>
            <a:r>
              <a:rPr lang="en-US" sz="2400" dirty="0">
                <a:effectLst/>
              </a:rPr>
              <a:t> </a:t>
            </a:r>
            <a:r>
              <a:rPr lang="en-US" sz="2400" dirty="0" err="1">
                <a:effectLst/>
              </a:rPr>
              <a:t>behandles</a:t>
            </a:r>
            <a:r>
              <a:rPr lang="en-US" sz="2400" dirty="0">
                <a:effectLst/>
              </a:rPr>
              <a:t> </a:t>
            </a:r>
            <a:r>
              <a:rPr lang="en-US" sz="2400" dirty="0" err="1">
                <a:effectLst/>
              </a:rPr>
              <a:t>etter</a:t>
            </a:r>
            <a:r>
              <a:rPr lang="en-US" sz="2400" dirty="0">
                <a:effectLst/>
              </a:rPr>
              <a:t> </a:t>
            </a:r>
            <a:r>
              <a:rPr lang="en-US" sz="2400" dirty="0" err="1">
                <a:effectLst/>
              </a:rPr>
              <a:t>behov</a:t>
            </a:r>
            <a:r>
              <a:rPr lang="en-US" sz="2400" dirty="0">
                <a:effectLst/>
              </a:rPr>
              <a:t>, </a:t>
            </a:r>
            <a:r>
              <a:rPr lang="en-US" sz="2400" dirty="0" err="1">
                <a:effectLst/>
              </a:rPr>
              <a:t>ved</a:t>
            </a:r>
            <a:r>
              <a:rPr lang="en-US" sz="2400" dirty="0">
                <a:effectLst/>
              </a:rPr>
              <a:t> </a:t>
            </a:r>
            <a:r>
              <a:rPr lang="en-US" sz="2400" dirty="0" err="1">
                <a:effectLst/>
              </a:rPr>
              <a:t>hjelp</a:t>
            </a:r>
            <a:r>
              <a:rPr lang="en-US" sz="2400" dirty="0">
                <a:effectLst/>
              </a:rPr>
              <a:t> av </a:t>
            </a:r>
            <a:r>
              <a:rPr lang="en-US" sz="2400" dirty="0" err="1">
                <a:effectLst/>
              </a:rPr>
              <a:t>en</a:t>
            </a:r>
            <a:r>
              <a:rPr lang="en-US" sz="2400" dirty="0">
                <a:effectLst/>
              </a:rPr>
              <a:t> </a:t>
            </a:r>
            <a:r>
              <a:rPr lang="en-US" sz="2400" dirty="0" err="1">
                <a:effectLst/>
              </a:rPr>
              <a:t>kutter</a:t>
            </a:r>
            <a:r>
              <a:rPr lang="en-US" sz="2400" dirty="0">
                <a:effectLst/>
              </a:rPr>
              <a:t>. </a:t>
            </a:r>
          </a:p>
        </p:txBody>
      </p:sp>
    </p:spTree>
    <p:extLst>
      <p:ext uri="{BB962C8B-B14F-4D97-AF65-F5344CB8AC3E}">
        <p14:creationId xmlns:p14="http://schemas.microsoft.com/office/powerpoint/2010/main" val="884646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5F15D0A9-9F3A-1F49-7359-51BF5453937C}"/>
              </a:ext>
            </a:extLst>
          </p:cNvPr>
          <p:cNvSpPr txBox="1"/>
          <p:nvPr/>
        </p:nvSpPr>
        <p:spPr>
          <a:xfrm>
            <a:off x="152400" y="0"/>
            <a:ext cx="11734800" cy="6177086"/>
          </a:xfrm>
          <a:prstGeom prst="rect">
            <a:avLst/>
          </a:prstGeom>
        </p:spPr>
        <p:txBody>
          <a:bodyPr vert="horz" lIns="91440" tIns="45720" rIns="91440" bIns="45720" rtlCol="0" anchor="t">
            <a:noAutofit/>
          </a:bodyPr>
          <a:lstStyle/>
          <a:p>
            <a:pPr lvl="0" defTabSz="914400">
              <a:lnSpc>
                <a:spcPct val="90000"/>
              </a:lnSpc>
            </a:pPr>
            <a:endParaRPr lang="en-US" sz="2400" b="1" dirty="0">
              <a:effectLst/>
            </a:endParaRPr>
          </a:p>
          <a:p>
            <a:pPr lvl="0" defTabSz="914400">
              <a:lnSpc>
                <a:spcPct val="90000"/>
              </a:lnSpc>
            </a:pPr>
            <a:r>
              <a:rPr lang="en-US" sz="2800" b="1" dirty="0">
                <a:effectLst/>
              </a:rPr>
              <a:t>INNRETTING, STYRT PROFIL OG FESTING AV DEN FØRSTE VANNTETTINGSMEMBRANEN</a:t>
            </a:r>
          </a:p>
          <a:p>
            <a:pPr lvl="0" defTabSz="914400">
              <a:lnSpc>
                <a:spcPct val="90000"/>
              </a:lnSpc>
            </a:pPr>
            <a:endParaRPr lang="en-US" sz="2400" b="1" dirty="0">
              <a:effectLst/>
            </a:endParaRPr>
          </a:p>
          <a:p>
            <a:pPr marL="228600" defTabSz="914400"/>
            <a:r>
              <a:rPr lang="en-US" sz="2400" dirty="0">
                <a:effectLst/>
              </a:rPr>
              <a:t>Den </a:t>
            </a:r>
            <a:r>
              <a:rPr lang="en-US" sz="2400" dirty="0" err="1">
                <a:effectLst/>
              </a:rPr>
              <a:t>første</a:t>
            </a:r>
            <a:r>
              <a:rPr lang="en-US" sz="2400" dirty="0">
                <a:effectLst/>
              </a:rPr>
              <a:t> </a:t>
            </a:r>
            <a:r>
              <a:rPr lang="en-US" sz="2400" dirty="0" err="1">
                <a:effectLst/>
              </a:rPr>
              <a:t>membranen</a:t>
            </a:r>
            <a:r>
              <a:rPr lang="en-US" sz="2400" dirty="0">
                <a:effectLst/>
              </a:rPr>
              <a:t> </a:t>
            </a:r>
            <a:r>
              <a:rPr lang="en-US" sz="2400" dirty="0" err="1">
                <a:effectLst/>
              </a:rPr>
              <a:t>blir</a:t>
            </a:r>
            <a:r>
              <a:rPr lang="en-US" sz="2400" dirty="0">
                <a:effectLst/>
              </a:rPr>
              <a:t> </a:t>
            </a:r>
            <a:r>
              <a:rPr lang="en-US" sz="2400" dirty="0" err="1">
                <a:effectLst/>
              </a:rPr>
              <a:t>lagt</a:t>
            </a:r>
            <a:r>
              <a:rPr lang="en-US" sz="2400" dirty="0">
                <a:effectLst/>
              </a:rPr>
              <a:t> </a:t>
            </a:r>
            <a:r>
              <a:rPr lang="en-US" sz="2400" dirty="0" err="1">
                <a:effectLst/>
              </a:rPr>
              <a:t>på</a:t>
            </a:r>
            <a:r>
              <a:rPr lang="en-US" sz="2400" dirty="0">
                <a:effectLst/>
              </a:rPr>
              <a:t> </a:t>
            </a:r>
            <a:r>
              <a:rPr lang="en-US" sz="2400" dirty="0" err="1">
                <a:effectLst/>
              </a:rPr>
              <a:t>strukturen</a:t>
            </a:r>
            <a:r>
              <a:rPr lang="en-US" sz="2400" dirty="0">
                <a:effectLst/>
              </a:rPr>
              <a:t>/</a:t>
            </a:r>
            <a:r>
              <a:rPr lang="en-US" sz="2400" dirty="0" err="1">
                <a:effectLst/>
              </a:rPr>
              <a:t>konstruksjon</a:t>
            </a:r>
            <a:endParaRPr lang="en-US" sz="2400" dirty="0">
              <a:effectLst/>
            </a:endParaRPr>
          </a:p>
          <a:p>
            <a:pPr marL="228600" defTabSz="914400"/>
            <a:r>
              <a:rPr lang="en-US" sz="2400" dirty="0" err="1">
                <a:effectLst/>
              </a:rPr>
              <a:t>området</a:t>
            </a:r>
            <a:r>
              <a:rPr lang="en-US" sz="2400" dirty="0">
                <a:effectLst/>
              </a:rPr>
              <a:t> </a:t>
            </a:r>
            <a:r>
              <a:rPr lang="en-US" sz="2400" dirty="0" err="1">
                <a:effectLst/>
              </a:rPr>
              <a:t>og</a:t>
            </a:r>
            <a:r>
              <a:rPr lang="en-US" sz="2400" dirty="0">
                <a:effectLst/>
              </a:rPr>
              <a:t> </a:t>
            </a:r>
            <a:r>
              <a:rPr lang="en-US" sz="2400" dirty="0" err="1">
                <a:effectLst/>
              </a:rPr>
              <a:t>festet</a:t>
            </a:r>
            <a:r>
              <a:rPr lang="en-US" sz="2400" dirty="0">
                <a:effectLst/>
              </a:rPr>
              <a:t> </a:t>
            </a:r>
            <a:r>
              <a:rPr lang="en-US" sz="2400" dirty="0" err="1">
                <a:effectLst/>
              </a:rPr>
              <a:t>til</a:t>
            </a:r>
            <a:r>
              <a:rPr lang="en-US" sz="2400" dirty="0">
                <a:effectLst/>
              </a:rPr>
              <a:t> </a:t>
            </a:r>
            <a:r>
              <a:rPr lang="en-US" sz="2400" dirty="0" err="1">
                <a:effectLst/>
              </a:rPr>
              <a:t>underlaget</a:t>
            </a:r>
            <a:r>
              <a:rPr lang="en-US" sz="2400" dirty="0">
                <a:effectLst/>
              </a:rPr>
              <a:t>  </a:t>
            </a:r>
            <a:r>
              <a:rPr lang="en-US" sz="2400" dirty="0" err="1">
                <a:effectLst/>
              </a:rPr>
              <a:t>ved</a:t>
            </a:r>
            <a:r>
              <a:rPr lang="en-US" sz="2400" dirty="0">
                <a:effectLst/>
              </a:rPr>
              <a:t> </a:t>
            </a:r>
            <a:r>
              <a:rPr lang="en-US" sz="2400" dirty="0" err="1">
                <a:effectLst/>
              </a:rPr>
              <a:t>hjelp</a:t>
            </a:r>
            <a:r>
              <a:rPr lang="en-US" sz="2400" dirty="0">
                <a:effectLst/>
              </a:rPr>
              <a:t> av </a:t>
            </a:r>
            <a:r>
              <a:rPr lang="en-US" sz="2400" dirty="0" err="1">
                <a:effectLst/>
              </a:rPr>
              <a:t>plastbolter</a:t>
            </a:r>
            <a:r>
              <a:rPr lang="en-US" sz="2400" dirty="0">
                <a:effectLst/>
              </a:rPr>
              <a:t> </a:t>
            </a:r>
          </a:p>
          <a:p>
            <a:pPr marL="228600" defTabSz="914400"/>
            <a:r>
              <a:rPr lang="en-US" sz="2400" dirty="0">
                <a:effectLst/>
              </a:rPr>
              <a:t>(fig.7). De </a:t>
            </a:r>
            <a:r>
              <a:rPr lang="en-US" sz="2400" dirty="0" err="1">
                <a:effectLst/>
              </a:rPr>
              <a:t>nødvendige</a:t>
            </a:r>
            <a:r>
              <a:rPr lang="en-US" sz="2400" dirty="0">
                <a:effectLst/>
              </a:rPr>
              <a:t> </a:t>
            </a:r>
            <a:r>
              <a:rPr lang="en-US" sz="2400" dirty="0" err="1">
                <a:effectLst/>
              </a:rPr>
              <a:t>hullene</a:t>
            </a:r>
            <a:r>
              <a:rPr lang="en-US" sz="2400" dirty="0">
                <a:effectLst/>
              </a:rPr>
              <a:t> er </a:t>
            </a:r>
            <a:r>
              <a:rPr lang="en-US" sz="2400" dirty="0" err="1">
                <a:effectLst/>
              </a:rPr>
              <a:t>drillet</a:t>
            </a:r>
            <a:r>
              <a:rPr lang="en-US" sz="2400" dirty="0">
                <a:effectLst/>
              </a:rPr>
              <a:t> inn </a:t>
            </a:r>
            <a:r>
              <a:rPr lang="en-US" sz="2400" dirty="0" err="1">
                <a:effectLst/>
              </a:rPr>
              <a:t>i</a:t>
            </a:r>
            <a:r>
              <a:rPr lang="en-US" sz="2400" dirty="0">
                <a:effectLst/>
              </a:rPr>
              <a:t> </a:t>
            </a:r>
            <a:r>
              <a:rPr lang="en-US" sz="2400" dirty="0" err="1">
                <a:effectLst/>
              </a:rPr>
              <a:t>betongen</a:t>
            </a:r>
            <a:endParaRPr lang="en-US" sz="2400" dirty="0">
              <a:effectLst/>
            </a:endParaRPr>
          </a:p>
          <a:p>
            <a:pPr marL="228600" defTabSz="914400"/>
            <a:r>
              <a:rPr lang="en-US" sz="2400" dirty="0" err="1">
                <a:effectLst/>
              </a:rPr>
              <a:t>eller</a:t>
            </a:r>
            <a:r>
              <a:rPr lang="en-US" sz="2400" dirty="0">
                <a:effectLst/>
              </a:rPr>
              <a:t> </a:t>
            </a:r>
            <a:r>
              <a:rPr lang="en-US" sz="2400" dirty="0" err="1">
                <a:effectLst/>
              </a:rPr>
              <a:t>fjellet</a:t>
            </a:r>
            <a:r>
              <a:rPr lang="en-US" sz="2400" dirty="0">
                <a:effectLst/>
              </a:rPr>
              <a:t> </a:t>
            </a:r>
            <a:r>
              <a:rPr lang="en-US" sz="2400" dirty="0" err="1">
                <a:effectLst/>
              </a:rPr>
              <a:t>parallelt</a:t>
            </a:r>
            <a:r>
              <a:rPr lang="en-US" sz="2400" dirty="0">
                <a:effectLst/>
              </a:rPr>
              <a:t> </a:t>
            </a:r>
            <a:r>
              <a:rPr lang="en-US" sz="2400" dirty="0" err="1">
                <a:effectLst/>
              </a:rPr>
              <a:t>til</a:t>
            </a:r>
            <a:r>
              <a:rPr lang="en-US" sz="2400" dirty="0">
                <a:effectLst/>
              </a:rPr>
              <a:t> </a:t>
            </a:r>
            <a:r>
              <a:rPr lang="en-US" sz="2400" dirty="0" err="1">
                <a:effectLst/>
              </a:rPr>
              <a:t>kanten</a:t>
            </a:r>
            <a:r>
              <a:rPr lang="en-US" sz="2400" dirty="0">
                <a:effectLst/>
              </a:rPr>
              <a:t> av </a:t>
            </a:r>
            <a:r>
              <a:rPr lang="en-US" sz="2400" dirty="0" err="1">
                <a:effectLst/>
              </a:rPr>
              <a:t>membranen</a:t>
            </a:r>
            <a:r>
              <a:rPr lang="en-US" sz="2400" dirty="0">
                <a:effectLst/>
              </a:rPr>
              <a:t> med den</a:t>
            </a:r>
          </a:p>
          <a:p>
            <a:pPr marL="228600" defTabSz="914400"/>
            <a:r>
              <a:rPr lang="en-US" sz="2400" dirty="0" err="1">
                <a:effectLst/>
              </a:rPr>
              <a:t>påkrevde</a:t>
            </a:r>
            <a:r>
              <a:rPr lang="en-US" sz="2400" dirty="0">
                <a:effectLst/>
              </a:rPr>
              <a:t> </a:t>
            </a:r>
            <a:r>
              <a:rPr lang="en-US" sz="2400" dirty="0" err="1">
                <a:effectLst/>
              </a:rPr>
              <a:t>avstanden</a:t>
            </a:r>
            <a:r>
              <a:rPr lang="en-US" sz="2400" dirty="0">
                <a:effectLst/>
              </a:rPr>
              <a:t> </a:t>
            </a:r>
            <a:r>
              <a:rPr lang="en-US" sz="2400" dirty="0" err="1">
                <a:effectLst/>
              </a:rPr>
              <a:t>nødvendig</a:t>
            </a:r>
            <a:r>
              <a:rPr lang="en-US" sz="2400" dirty="0">
                <a:effectLst/>
              </a:rPr>
              <a:t>  for å </a:t>
            </a:r>
            <a:r>
              <a:rPr lang="en-US" sz="2400" dirty="0" err="1">
                <a:effectLst/>
              </a:rPr>
              <a:t>få</a:t>
            </a:r>
            <a:r>
              <a:rPr lang="en-US" sz="2400" dirty="0">
                <a:effectLst/>
              </a:rPr>
              <a:t> </a:t>
            </a:r>
            <a:r>
              <a:rPr lang="en-US" sz="2400" dirty="0" err="1">
                <a:effectLst/>
              </a:rPr>
              <a:t>på</a:t>
            </a:r>
            <a:r>
              <a:rPr lang="en-US" sz="2400" dirty="0">
                <a:effectLst/>
              </a:rPr>
              <a:t> </a:t>
            </a:r>
            <a:r>
              <a:rPr lang="en-US" sz="2400" dirty="0" err="1">
                <a:effectLst/>
              </a:rPr>
              <a:t>plass</a:t>
            </a:r>
            <a:r>
              <a:rPr lang="en-US" sz="2400" dirty="0">
                <a:effectLst/>
              </a:rPr>
              <a:t> </a:t>
            </a:r>
          </a:p>
          <a:p>
            <a:pPr marL="228600" defTabSz="914400"/>
            <a:r>
              <a:rPr lang="en-US" sz="2400" dirty="0" err="1">
                <a:effectLst/>
              </a:rPr>
              <a:t>ankerfestene</a:t>
            </a:r>
            <a:r>
              <a:rPr lang="en-US" sz="2400" dirty="0">
                <a:effectLst/>
              </a:rPr>
              <a:t>. Tre </a:t>
            </a:r>
            <a:r>
              <a:rPr lang="en-US" sz="2400" dirty="0" err="1">
                <a:effectLst/>
              </a:rPr>
              <a:t>parallelle</a:t>
            </a:r>
            <a:r>
              <a:rPr lang="en-US" sz="2400" dirty="0">
                <a:effectLst/>
              </a:rPr>
              <a:t> </a:t>
            </a:r>
            <a:r>
              <a:rPr lang="en-US" sz="2400" dirty="0" err="1">
                <a:effectLst/>
              </a:rPr>
              <a:t>forankrings</a:t>
            </a:r>
            <a:r>
              <a:rPr lang="en-US" sz="2400" dirty="0">
                <a:effectLst/>
              </a:rPr>
              <a:t> </a:t>
            </a:r>
            <a:r>
              <a:rPr lang="en-US" sz="2400" dirty="0" err="1">
                <a:effectLst/>
              </a:rPr>
              <a:t>linjer</a:t>
            </a:r>
            <a:r>
              <a:rPr lang="en-US" sz="2400" dirty="0">
                <a:effectLst/>
              </a:rPr>
              <a:t> (</a:t>
            </a:r>
            <a:r>
              <a:rPr lang="en-US" sz="2400" dirty="0" err="1">
                <a:effectLst/>
              </a:rPr>
              <a:t>i</a:t>
            </a:r>
            <a:r>
              <a:rPr lang="en-US" sz="2400" dirty="0">
                <a:effectLst/>
              </a:rPr>
              <a:t> </a:t>
            </a:r>
            <a:r>
              <a:rPr lang="en-US" sz="2400" dirty="0" err="1">
                <a:effectLst/>
              </a:rPr>
              <a:t>midten</a:t>
            </a:r>
            <a:r>
              <a:rPr lang="en-US" sz="2400" dirty="0">
                <a:effectLst/>
              </a:rPr>
              <a:t> </a:t>
            </a:r>
            <a:r>
              <a:rPr lang="en-US" sz="2400" dirty="0" err="1">
                <a:effectLst/>
              </a:rPr>
              <a:t>og</a:t>
            </a:r>
            <a:endParaRPr lang="en-US" sz="2400" dirty="0">
              <a:effectLst/>
            </a:endParaRPr>
          </a:p>
          <a:p>
            <a:pPr marL="228600" defTabSz="914400"/>
            <a:r>
              <a:rPr lang="en-US" sz="2400" dirty="0" err="1">
                <a:effectLst/>
              </a:rPr>
              <a:t>på</a:t>
            </a:r>
            <a:r>
              <a:rPr lang="en-US" sz="2400" dirty="0">
                <a:effectLst/>
              </a:rPr>
              <a:t> </a:t>
            </a:r>
            <a:r>
              <a:rPr lang="en-US" sz="2400" dirty="0" err="1">
                <a:effectLst/>
              </a:rPr>
              <a:t>kantene</a:t>
            </a:r>
            <a:r>
              <a:rPr lang="en-US" sz="2400" dirty="0">
                <a:effectLst/>
              </a:rPr>
              <a:t>) </a:t>
            </a:r>
            <a:r>
              <a:rPr lang="en-US" sz="2400" dirty="0" err="1">
                <a:effectLst/>
              </a:rPr>
              <a:t>løper</a:t>
            </a:r>
            <a:r>
              <a:rPr lang="en-US" sz="2400" dirty="0">
                <a:effectLst/>
              </a:rPr>
              <a:t> over hele </a:t>
            </a:r>
            <a:r>
              <a:rPr lang="en-US" sz="2400" dirty="0" err="1">
                <a:effectLst/>
              </a:rPr>
              <a:t>lengden</a:t>
            </a:r>
            <a:r>
              <a:rPr lang="en-US" sz="2400" dirty="0">
                <a:effectLst/>
              </a:rPr>
              <a:t> </a:t>
            </a:r>
            <a:r>
              <a:rPr lang="en-US" sz="2400" dirty="0" err="1">
                <a:effectLst/>
              </a:rPr>
              <a:t>på</a:t>
            </a:r>
            <a:r>
              <a:rPr lang="en-US" sz="2400" dirty="0">
                <a:effectLst/>
              </a:rPr>
              <a:t> den </a:t>
            </a:r>
            <a:r>
              <a:rPr lang="en-US" sz="2400" dirty="0" err="1">
                <a:effectLst/>
              </a:rPr>
              <a:t>første</a:t>
            </a:r>
            <a:r>
              <a:rPr lang="en-US" sz="2400" dirty="0">
                <a:effectLst/>
              </a:rPr>
              <a:t> membrane. </a:t>
            </a:r>
          </a:p>
          <a:p>
            <a:pPr marL="228600" defTabSz="914400"/>
            <a:endParaRPr lang="en-US" sz="2400" dirty="0">
              <a:effectLst/>
            </a:endParaRPr>
          </a:p>
          <a:p>
            <a:pPr marL="228600" defTabSz="914400">
              <a:spcAft>
                <a:spcPts val="1000"/>
              </a:spcAft>
            </a:pPr>
            <a:r>
              <a:rPr lang="nb-NO" sz="2400" dirty="0">
                <a:effectLst/>
                <a:ea typeface="Calibri" panose="020F0502020204030204" pitchFamily="34" charset="0"/>
                <a:cs typeface="Times New Roman" panose="02020603050405020304" pitchFamily="18" charset="0"/>
              </a:rPr>
              <a:t>Lengden på de individuelle ankerfestene avhenger av </a:t>
            </a:r>
          </a:p>
          <a:p>
            <a:pPr marL="228600" defTabSz="914400">
              <a:spcAft>
                <a:spcPts val="1000"/>
              </a:spcAft>
            </a:pPr>
            <a:r>
              <a:rPr lang="nb-NO" sz="2400" dirty="0">
                <a:effectLst/>
                <a:ea typeface="Calibri" panose="020F0502020204030204" pitchFamily="34" charset="0"/>
                <a:cs typeface="Times New Roman" panose="02020603050405020304" pitchFamily="18" charset="0"/>
              </a:rPr>
              <a:t>underlagets natur (styrkekrav på innfestningen, </a:t>
            </a:r>
          </a:p>
          <a:p>
            <a:pPr marL="228600" defTabSz="914400">
              <a:spcAft>
                <a:spcPts val="1000"/>
              </a:spcAft>
            </a:pPr>
            <a:r>
              <a:rPr lang="nb-NO" sz="2400" dirty="0">
                <a:effectLst/>
                <a:ea typeface="Calibri" panose="020F0502020204030204" pitchFamily="34" charset="0"/>
                <a:cs typeface="Times New Roman" panose="02020603050405020304" pitchFamily="18" charset="0"/>
              </a:rPr>
              <a:t>ujevnheter og forventet lokalt vanntrykk)                                       </a:t>
            </a:r>
            <a:r>
              <a:rPr lang="en-US" sz="2400" dirty="0">
                <a:effectLst/>
              </a:rPr>
              <a:t>Fig.7. Bolter for </a:t>
            </a:r>
            <a:r>
              <a:rPr lang="en-US" sz="2400" dirty="0" err="1">
                <a:effectLst/>
              </a:rPr>
              <a:t>innfestning</a:t>
            </a:r>
            <a:endParaRPr lang="en-US" sz="2400" dirty="0"/>
          </a:p>
          <a:p>
            <a:pPr marL="228600" defTabSz="914400">
              <a:spcAft>
                <a:spcPts val="1000"/>
              </a:spcAft>
            </a:pPr>
            <a:r>
              <a:rPr lang="nb-NO" sz="2400" dirty="0">
                <a:effectLst/>
                <a:ea typeface="Calibri" panose="020F0502020204030204" pitchFamily="34" charset="0"/>
                <a:cs typeface="Times New Roman" panose="02020603050405020304" pitchFamily="18" charset="0"/>
              </a:rPr>
              <a:t>og varierer fra 6 til 12 cm.</a:t>
            </a:r>
            <a:r>
              <a:rPr lang="en-US" sz="2400" dirty="0">
                <a:effectLst/>
              </a:rPr>
              <a:t> 	 					       av </a:t>
            </a:r>
            <a:r>
              <a:rPr lang="en-US" sz="2400" dirty="0" err="1">
                <a:effectLst/>
              </a:rPr>
              <a:t>membran</a:t>
            </a:r>
            <a:r>
              <a:rPr lang="en-US" sz="2400" dirty="0">
                <a:effectLst/>
              </a:rPr>
              <a:t>.								                                                               </a:t>
            </a:r>
          </a:p>
        </p:txBody>
      </p:sp>
      <p:pic>
        <p:nvPicPr>
          <p:cNvPr id="4" name="Bilde 3">
            <a:extLst>
              <a:ext uri="{FF2B5EF4-FFF2-40B4-BE49-F238E27FC236}">
                <a16:creationId xmlns:a16="http://schemas.microsoft.com/office/drawing/2014/main" id="{115FB361-3D91-1630-85EE-87B5FB76D948}"/>
              </a:ext>
            </a:extLst>
          </p:cNvPr>
          <p:cNvPicPr>
            <a:picLocks noChangeAspect="1"/>
          </p:cNvPicPr>
          <p:nvPr/>
        </p:nvPicPr>
        <p:blipFill rotWithShape="1">
          <a:blip r:embed="rId2">
            <a:extLst>
              <a:ext uri="{28A0092B-C50C-407E-A947-70E740481C1C}">
                <a14:useLocalDpi xmlns:a14="http://schemas.microsoft.com/office/drawing/2010/main" val="0"/>
              </a:ext>
            </a:extLst>
          </a:blip>
          <a:srcRect r="2571"/>
          <a:stretch/>
        </p:blipFill>
        <p:spPr bwMode="auto">
          <a:xfrm>
            <a:off x="8409477" y="1862552"/>
            <a:ext cx="3232961" cy="3132895"/>
          </a:xfrm>
          <a:prstGeom prst="rect">
            <a:avLst/>
          </a:prstGeom>
          <a:noFill/>
        </p:spPr>
      </p:pic>
      <p:sp>
        <p:nvSpPr>
          <p:cNvPr id="31" name="Rectangle 30">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5405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ekstSylinder 2">
            <a:extLst>
              <a:ext uri="{FF2B5EF4-FFF2-40B4-BE49-F238E27FC236}">
                <a16:creationId xmlns:a16="http://schemas.microsoft.com/office/drawing/2014/main" id="{808C91D0-B829-7D5C-E5AD-E4B1AAF1B450}"/>
              </a:ext>
            </a:extLst>
          </p:cNvPr>
          <p:cNvGraphicFramePr/>
          <p:nvPr>
            <p:extLst>
              <p:ext uri="{D42A27DB-BD31-4B8C-83A1-F6EECF244321}">
                <p14:modId xmlns:p14="http://schemas.microsoft.com/office/powerpoint/2010/main" val="3717641697"/>
              </p:ext>
            </p:extLst>
          </p:nvPr>
        </p:nvGraphicFramePr>
        <p:xfrm>
          <a:off x="22302" y="111513"/>
          <a:ext cx="12087922" cy="6311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9680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Sylinder 3">
            <a:extLst>
              <a:ext uri="{FF2B5EF4-FFF2-40B4-BE49-F238E27FC236}">
                <a16:creationId xmlns:a16="http://schemas.microsoft.com/office/drawing/2014/main" id="{2E01AC67-61F4-339F-6ACC-8EAFB1730EE2}"/>
              </a:ext>
            </a:extLst>
          </p:cNvPr>
          <p:cNvSpPr txBox="1"/>
          <p:nvPr/>
        </p:nvSpPr>
        <p:spPr>
          <a:xfrm>
            <a:off x="89210" y="804661"/>
            <a:ext cx="7002965" cy="5372302"/>
          </a:xfrm>
          <a:prstGeom prst="rect">
            <a:avLst/>
          </a:prstGeom>
        </p:spPr>
        <p:txBody>
          <a:bodyPr vert="horz" lIns="91440" tIns="45720" rIns="91440" bIns="45720" rtlCol="0">
            <a:normAutofit fontScale="47500" lnSpcReduction="20000"/>
          </a:bodyPr>
          <a:lstStyle/>
          <a:p>
            <a:pPr lvl="0" defTabSz="914400">
              <a:lnSpc>
                <a:spcPct val="90000"/>
              </a:lnSpc>
            </a:pPr>
            <a:r>
              <a:rPr lang="en-US" sz="3600" b="1" dirty="0">
                <a:effectLst/>
              </a:rPr>
              <a:t>	</a:t>
            </a:r>
            <a:r>
              <a:rPr lang="en-US" sz="4400" b="1" dirty="0">
                <a:effectLst/>
              </a:rPr>
              <a:t>LEGGING AV DEN ANDRE </a:t>
            </a:r>
          </a:p>
          <a:p>
            <a:pPr lvl="0" defTabSz="914400">
              <a:lnSpc>
                <a:spcPct val="90000"/>
              </a:lnSpc>
            </a:pPr>
            <a:r>
              <a:rPr lang="en-US" sz="4400" b="1" dirty="0">
                <a:effectLst/>
              </a:rPr>
              <a:t>		VANNTETTE MEMBRANEN</a:t>
            </a:r>
          </a:p>
          <a:p>
            <a:pPr lvl="0" defTabSz="914400">
              <a:lnSpc>
                <a:spcPct val="90000"/>
              </a:lnSpc>
            </a:pPr>
            <a:endParaRPr lang="en-US" sz="4400" b="1" dirty="0"/>
          </a:p>
          <a:p>
            <a:pPr lvl="0" defTabSz="914400">
              <a:lnSpc>
                <a:spcPct val="90000"/>
              </a:lnSpc>
            </a:pPr>
            <a:endParaRPr lang="en-US" sz="4400" b="1" dirty="0">
              <a:effectLst/>
            </a:endParaRPr>
          </a:p>
          <a:p>
            <a:pPr marL="342900" lvl="0" indent="-228600" defTabSz="914400">
              <a:lnSpc>
                <a:spcPct val="90000"/>
              </a:lnSpc>
              <a:buFont typeface="Arial" panose="020B0604020202020204" pitchFamily="34" charset="0"/>
              <a:buChar char="•"/>
            </a:pPr>
            <a:endParaRPr lang="en-US" sz="4400" dirty="0">
              <a:effectLst/>
            </a:endParaRPr>
          </a:p>
          <a:p>
            <a:pPr marL="228600" defTabSz="914400">
              <a:lnSpc>
                <a:spcPct val="90000"/>
              </a:lnSpc>
              <a:spcAft>
                <a:spcPts val="1000"/>
              </a:spcAft>
            </a:pPr>
            <a:r>
              <a:rPr lang="en-US" sz="4400" dirty="0">
                <a:effectLst/>
              </a:rPr>
              <a:t>            Den </a:t>
            </a:r>
            <a:r>
              <a:rPr lang="en-US" sz="4400" dirty="0" err="1">
                <a:effectLst/>
              </a:rPr>
              <a:t>neste</a:t>
            </a:r>
            <a:r>
              <a:rPr lang="en-US" sz="4400" dirty="0">
                <a:effectLst/>
              </a:rPr>
              <a:t> </a:t>
            </a:r>
            <a:r>
              <a:rPr lang="en-US" sz="4400" dirty="0" err="1">
                <a:effectLst/>
              </a:rPr>
              <a:t>membranen</a:t>
            </a:r>
            <a:r>
              <a:rPr lang="en-US" sz="4400" dirty="0">
                <a:effectLst/>
              </a:rPr>
              <a:t> </a:t>
            </a:r>
            <a:r>
              <a:rPr lang="en-US" sz="4400" dirty="0" err="1">
                <a:effectLst/>
              </a:rPr>
              <a:t>legges</a:t>
            </a:r>
            <a:r>
              <a:rPr lang="en-US" sz="4400" dirty="0">
                <a:effectLst/>
              </a:rPr>
              <a:t> </a:t>
            </a:r>
            <a:r>
              <a:rPr lang="en-US" sz="4400" dirty="0" err="1">
                <a:effectLst/>
              </a:rPr>
              <a:t>på</a:t>
            </a:r>
            <a:r>
              <a:rPr lang="en-US" sz="4400" dirty="0">
                <a:effectLst/>
              </a:rPr>
              <a:t> </a:t>
            </a:r>
            <a:r>
              <a:rPr lang="en-US" sz="4400" dirty="0" err="1">
                <a:effectLst/>
              </a:rPr>
              <a:t>en</a:t>
            </a:r>
            <a:r>
              <a:rPr lang="en-US" sz="4400" dirty="0">
                <a:effectLst/>
              </a:rPr>
              <a:t> </a:t>
            </a:r>
            <a:r>
              <a:rPr lang="en-US" sz="4400" dirty="0" err="1">
                <a:effectLst/>
              </a:rPr>
              <a:t>slik</a:t>
            </a:r>
            <a:r>
              <a:rPr lang="en-US" sz="4400" dirty="0">
                <a:effectLst/>
              </a:rPr>
              <a:t> </a:t>
            </a:r>
            <a:r>
              <a:rPr lang="en-US" sz="4400" dirty="0" err="1">
                <a:effectLst/>
              </a:rPr>
              <a:t>måte</a:t>
            </a:r>
            <a:endParaRPr lang="en-US" sz="4400" dirty="0">
              <a:effectLst/>
            </a:endParaRPr>
          </a:p>
          <a:p>
            <a:pPr marL="228600" defTabSz="914400">
              <a:lnSpc>
                <a:spcPct val="90000"/>
              </a:lnSpc>
              <a:spcAft>
                <a:spcPts val="1000"/>
              </a:spcAft>
            </a:pPr>
            <a:r>
              <a:rPr lang="en-US" sz="4400" dirty="0">
                <a:effectLst/>
              </a:rPr>
              <a:t>       	at den </a:t>
            </a:r>
            <a:r>
              <a:rPr lang="en-US" sz="4400" dirty="0" err="1">
                <a:effectLst/>
              </a:rPr>
              <a:t>overlapper</a:t>
            </a:r>
            <a:r>
              <a:rPr lang="en-US" sz="4400" dirty="0">
                <a:effectLst/>
              </a:rPr>
              <a:t> den </a:t>
            </a:r>
            <a:r>
              <a:rPr lang="en-US" sz="4400" dirty="0" err="1">
                <a:effectLst/>
              </a:rPr>
              <a:t>første</a:t>
            </a:r>
            <a:r>
              <a:rPr lang="en-US" sz="4400" dirty="0">
                <a:effectLst/>
              </a:rPr>
              <a:t> </a:t>
            </a:r>
            <a:r>
              <a:rPr lang="en-US" sz="4400" dirty="0" err="1">
                <a:effectLst/>
              </a:rPr>
              <a:t>Carfoam</a:t>
            </a:r>
            <a:endParaRPr lang="en-US" sz="4400" dirty="0">
              <a:effectLst/>
            </a:endParaRPr>
          </a:p>
          <a:p>
            <a:pPr marL="228600" defTabSz="914400">
              <a:lnSpc>
                <a:spcPct val="90000"/>
              </a:lnSpc>
              <a:spcAft>
                <a:spcPts val="1000"/>
              </a:spcAft>
            </a:pPr>
            <a:r>
              <a:rPr lang="en-US" sz="4400" dirty="0">
                <a:effectLst/>
              </a:rPr>
              <a:t>	 </a:t>
            </a:r>
            <a:r>
              <a:rPr lang="en-US" sz="4400" dirty="0" err="1">
                <a:effectLst/>
              </a:rPr>
              <a:t>membranen</a:t>
            </a:r>
            <a:r>
              <a:rPr lang="en-US" sz="4400" dirty="0">
                <a:effectLst/>
              </a:rPr>
              <a:t> med </a:t>
            </a:r>
            <a:r>
              <a:rPr lang="en-US" sz="4400" dirty="0" err="1">
                <a:effectLst/>
              </a:rPr>
              <a:t>omtrent</a:t>
            </a:r>
            <a:r>
              <a:rPr lang="en-US" sz="4400" dirty="0">
                <a:effectLst/>
              </a:rPr>
              <a:t> 10 cm </a:t>
            </a:r>
            <a:r>
              <a:rPr lang="en-US" sz="4400" dirty="0" err="1">
                <a:effectLst/>
              </a:rPr>
              <a:t>og</a:t>
            </a:r>
            <a:r>
              <a:rPr lang="en-US" sz="4400" dirty="0">
                <a:effectLst/>
              </a:rPr>
              <a:t> </a:t>
            </a:r>
            <a:r>
              <a:rPr lang="en-US" sz="4400" dirty="0" err="1">
                <a:effectLst/>
              </a:rPr>
              <a:t>dekker</a:t>
            </a:r>
            <a:endParaRPr lang="en-US" sz="4400" dirty="0">
              <a:effectLst/>
            </a:endParaRPr>
          </a:p>
          <a:p>
            <a:pPr marL="228600" defTabSz="914400">
              <a:lnSpc>
                <a:spcPct val="90000"/>
              </a:lnSpc>
              <a:spcAft>
                <a:spcPts val="1000"/>
              </a:spcAft>
            </a:pPr>
            <a:r>
              <a:rPr lang="en-US" sz="4400" dirty="0">
                <a:effectLst/>
              </a:rPr>
              <a:t> 	</a:t>
            </a:r>
            <a:r>
              <a:rPr lang="en-US" sz="4400" dirty="0" err="1">
                <a:effectLst/>
              </a:rPr>
              <a:t>rekken</a:t>
            </a:r>
            <a:r>
              <a:rPr lang="en-US" sz="4400" dirty="0">
                <a:effectLst/>
              </a:rPr>
              <a:t> av </a:t>
            </a:r>
            <a:r>
              <a:rPr lang="en-US" sz="4400" dirty="0" err="1">
                <a:effectLst/>
              </a:rPr>
              <a:t>festebolter</a:t>
            </a:r>
            <a:r>
              <a:rPr lang="en-US" sz="4400" dirty="0">
                <a:effectLst/>
              </a:rPr>
              <a:t> </a:t>
            </a:r>
            <a:r>
              <a:rPr lang="en-US" sz="4400" dirty="0" err="1">
                <a:effectLst/>
              </a:rPr>
              <a:t>ved</a:t>
            </a:r>
            <a:r>
              <a:rPr lang="en-US" sz="4400" dirty="0">
                <a:effectLst/>
              </a:rPr>
              <a:t> </a:t>
            </a:r>
            <a:r>
              <a:rPr lang="en-US" sz="4400" dirty="0" err="1">
                <a:effectLst/>
              </a:rPr>
              <a:t>siden</a:t>
            </a:r>
            <a:r>
              <a:rPr lang="en-US" sz="4400" dirty="0">
                <a:effectLst/>
              </a:rPr>
              <a:t> av den (Fig. 8). </a:t>
            </a:r>
          </a:p>
          <a:p>
            <a:pPr marL="228600" defTabSz="914400">
              <a:lnSpc>
                <a:spcPct val="90000"/>
              </a:lnSpc>
              <a:spcAft>
                <a:spcPts val="1000"/>
              </a:spcAft>
            </a:pPr>
            <a:r>
              <a:rPr lang="en-US" sz="4400" dirty="0">
                <a:effectLst/>
              </a:rPr>
              <a:t>	</a:t>
            </a:r>
            <a:r>
              <a:rPr lang="en-US" sz="4400" dirty="0" err="1">
                <a:effectLst/>
              </a:rPr>
              <a:t>På</a:t>
            </a:r>
            <a:r>
              <a:rPr lang="en-US" sz="4400" dirty="0">
                <a:effectLst/>
              </a:rPr>
              <a:t> den </a:t>
            </a:r>
            <a:r>
              <a:rPr lang="en-US" sz="4400" dirty="0" err="1">
                <a:effectLst/>
              </a:rPr>
              <a:t>andre</a:t>
            </a:r>
            <a:r>
              <a:rPr lang="en-US" sz="4400" dirty="0">
                <a:effectLst/>
              </a:rPr>
              <a:t>, </a:t>
            </a:r>
            <a:r>
              <a:rPr lang="en-US" sz="4400" dirty="0" err="1">
                <a:effectLst/>
              </a:rPr>
              <a:t>og</a:t>
            </a:r>
            <a:r>
              <a:rPr lang="en-US" sz="4400" dirty="0">
                <a:effectLst/>
              </a:rPr>
              <a:t> de </a:t>
            </a:r>
            <a:r>
              <a:rPr lang="en-US" sz="4400" dirty="0" err="1">
                <a:effectLst/>
              </a:rPr>
              <a:t>etterfølgende</a:t>
            </a:r>
            <a:r>
              <a:rPr lang="en-US" sz="4400" dirty="0">
                <a:effectLst/>
              </a:rPr>
              <a:t> </a:t>
            </a:r>
            <a:r>
              <a:rPr lang="en-US" sz="4400" dirty="0" err="1">
                <a:effectLst/>
              </a:rPr>
              <a:t>lagene</a:t>
            </a:r>
            <a:r>
              <a:rPr lang="en-US" sz="4400" dirty="0">
                <a:effectLst/>
              </a:rPr>
              <a:t>, </a:t>
            </a:r>
            <a:r>
              <a:rPr lang="en-US" sz="4400" dirty="0" err="1">
                <a:effectLst/>
              </a:rPr>
              <a:t>skal</a:t>
            </a:r>
            <a:endParaRPr lang="en-US" sz="4400" dirty="0">
              <a:effectLst/>
            </a:endParaRPr>
          </a:p>
          <a:p>
            <a:pPr marL="228600" defTabSz="914400">
              <a:lnSpc>
                <a:spcPct val="90000"/>
              </a:lnSpc>
              <a:spcAft>
                <a:spcPts val="1000"/>
              </a:spcAft>
            </a:pPr>
            <a:r>
              <a:rPr lang="en-US" sz="4400" dirty="0">
                <a:effectLst/>
              </a:rPr>
              <a:t> 	</a:t>
            </a:r>
            <a:r>
              <a:rPr lang="en-US" sz="4400" dirty="0" err="1">
                <a:effectLst/>
              </a:rPr>
              <a:t>festeankrene</a:t>
            </a:r>
            <a:r>
              <a:rPr lang="en-US" sz="4400" dirty="0">
                <a:effectLst/>
              </a:rPr>
              <a:t> </a:t>
            </a:r>
            <a:r>
              <a:rPr lang="en-US" sz="4400" dirty="0" err="1">
                <a:effectLst/>
              </a:rPr>
              <a:t>organiseres</a:t>
            </a:r>
            <a:r>
              <a:rPr lang="en-US" sz="4400" dirty="0">
                <a:effectLst/>
              </a:rPr>
              <a:t> </a:t>
            </a:r>
            <a:r>
              <a:rPr lang="en-US" sz="4400" dirty="0" err="1">
                <a:effectLst/>
              </a:rPr>
              <a:t>i</a:t>
            </a:r>
            <a:r>
              <a:rPr lang="en-US" sz="4400" dirty="0">
                <a:effectLst/>
              </a:rPr>
              <a:t> 2 </a:t>
            </a:r>
            <a:r>
              <a:rPr lang="en-US" sz="4400" dirty="0" err="1">
                <a:effectLst/>
              </a:rPr>
              <a:t>rekker</a:t>
            </a:r>
            <a:r>
              <a:rPr lang="en-US" sz="4400" dirty="0">
                <a:effectLst/>
              </a:rPr>
              <a:t> ( </a:t>
            </a:r>
            <a:r>
              <a:rPr lang="en-US" sz="4400" dirty="0" err="1">
                <a:effectLst/>
              </a:rPr>
              <a:t>i</a:t>
            </a:r>
            <a:r>
              <a:rPr lang="en-US" sz="4400" dirty="0">
                <a:effectLst/>
              </a:rPr>
              <a:t> </a:t>
            </a:r>
            <a:r>
              <a:rPr lang="en-US" sz="4400" dirty="0" err="1">
                <a:effectLst/>
              </a:rPr>
              <a:t>midten</a:t>
            </a:r>
            <a:r>
              <a:rPr lang="en-US" sz="4400" dirty="0">
                <a:effectLst/>
              </a:rPr>
              <a:t>, </a:t>
            </a:r>
          </a:p>
          <a:p>
            <a:pPr marL="228600" defTabSz="914400">
              <a:lnSpc>
                <a:spcPct val="90000"/>
              </a:lnSpc>
              <a:spcAft>
                <a:spcPts val="1000"/>
              </a:spcAft>
            </a:pPr>
            <a:r>
              <a:rPr lang="en-US" sz="4400" dirty="0"/>
              <a:t>	</a:t>
            </a:r>
            <a:r>
              <a:rPr lang="en-US" sz="4400" dirty="0" err="1">
                <a:effectLst/>
              </a:rPr>
              <a:t>og</a:t>
            </a:r>
            <a:r>
              <a:rPr lang="en-US" sz="4400" dirty="0">
                <a:effectLst/>
              </a:rPr>
              <a:t> </a:t>
            </a:r>
            <a:r>
              <a:rPr lang="en-US" sz="4400" dirty="0" err="1">
                <a:effectLst/>
              </a:rPr>
              <a:t>på</a:t>
            </a:r>
            <a:r>
              <a:rPr lang="en-US" sz="4400" dirty="0">
                <a:effectLst/>
              </a:rPr>
              <a:t> den </a:t>
            </a:r>
            <a:r>
              <a:rPr lang="en-US" sz="4400" dirty="0" err="1">
                <a:effectLst/>
              </a:rPr>
              <a:t>frie</a:t>
            </a:r>
            <a:r>
              <a:rPr lang="en-US" sz="4400" dirty="0">
                <a:effectLst/>
              </a:rPr>
              <a:t> </a:t>
            </a:r>
            <a:r>
              <a:rPr lang="en-US" sz="4400" dirty="0" err="1">
                <a:effectLst/>
              </a:rPr>
              <a:t>membran-enden</a:t>
            </a:r>
            <a:r>
              <a:rPr lang="en-US" sz="4400" dirty="0">
                <a:effectLst/>
              </a:rPr>
              <a:t>).</a:t>
            </a:r>
          </a:p>
          <a:p>
            <a:pPr marL="457200" indent="-228600" defTabSz="914400">
              <a:lnSpc>
                <a:spcPct val="90000"/>
              </a:lnSpc>
              <a:spcAft>
                <a:spcPts val="1000"/>
              </a:spcAft>
              <a:buFont typeface="Arial" panose="020B0604020202020204" pitchFamily="34" charset="0"/>
              <a:buChar char="•"/>
            </a:pPr>
            <a:endParaRPr lang="en-US" sz="1100" dirty="0"/>
          </a:p>
          <a:p>
            <a:pPr marL="457200" indent="-228600" defTabSz="914400">
              <a:lnSpc>
                <a:spcPct val="90000"/>
              </a:lnSpc>
              <a:spcAft>
                <a:spcPts val="1000"/>
              </a:spcAft>
              <a:buFont typeface="Arial" panose="020B0604020202020204" pitchFamily="34" charset="0"/>
              <a:buChar char="•"/>
            </a:pPr>
            <a:endParaRPr lang="en-US" sz="1100" dirty="0">
              <a:effectLst/>
            </a:endParaRPr>
          </a:p>
          <a:p>
            <a:pPr marL="457200" indent="-228600" defTabSz="914400">
              <a:lnSpc>
                <a:spcPct val="90000"/>
              </a:lnSpc>
              <a:spcAft>
                <a:spcPts val="1000"/>
              </a:spcAft>
              <a:buFont typeface="Arial" panose="020B0604020202020204" pitchFamily="34" charset="0"/>
              <a:buChar char="•"/>
            </a:pPr>
            <a:endParaRPr lang="en-US" sz="1100" dirty="0">
              <a:effectLst/>
            </a:endParaRPr>
          </a:p>
          <a:p>
            <a:pPr marL="457200" indent="-228600" defTabSz="914400">
              <a:lnSpc>
                <a:spcPct val="90000"/>
              </a:lnSpc>
              <a:spcAft>
                <a:spcPts val="1000"/>
              </a:spcAft>
              <a:buFont typeface="Arial" panose="020B0604020202020204" pitchFamily="34" charset="0"/>
              <a:buChar char="•"/>
            </a:pPr>
            <a:endParaRPr lang="en-US" sz="1100" dirty="0">
              <a:effectLst/>
            </a:endParaRPr>
          </a:p>
          <a:p>
            <a:pPr marL="228600" defTabSz="914400">
              <a:lnSpc>
                <a:spcPct val="90000"/>
              </a:lnSpc>
              <a:spcAft>
                <a:spcPts val="1000"/>
              </a:spcAft>
            </a:pPr>
            <a:r>
              <a:rPr lang="en-US" sz="1100" dirty="0">
                <a:effectLst/>
              </a:rPr>
              <a:t>			</a:t>
            </a:r>
          </a:p>
          <a:p>
            <a:pPr marL="228600" defTabSz="914400">
              <a:lnSpc>
                <a:spcPct val="90000"/>
              </a:lnSpc>
              <a:spcAft>
                <a:spcPts val="1000"/>
              </a:spcAft>
            </a:pPr>
            <a:r>
              <a:rPr lang="en-US" sz="1100" dirty="0">
                <a:effectLst/>
              </a:rPr>
              <a:t>	                                                                                               </a:t>
            </a:r>
          </a:p>
          <a:p>
            <a:pPr marL="228600" defTabSz="914400">
              <a:lnSpc>
                <a:spcPct val="90000"/>
              </a:lnSpc>
              <a:spcAft>
                <a:spcPts val="1000"/>
              </a:spcAft>
            </a:pPr>
            <a:r>
              <a:rPr lang="en-US" sz="1100" dirty="0">
                <a:effectLst/>
              </a:rPr>
              <a:t>                                                                                                                                                                                                                                                                                       																			                  													</a:t>
            </a:r>
            <a:r>
              <a:rPr lang="en-US" sz="3800" dirty="0">
                <a:effectLst/>
              </a:rPr>
              <a:t>	              Fig. 7. Bolter for </a:t>
            </a:r>
            <a:r>
              <a:rPr lang="en-US" sz="3800" dirty="0" err="1">
                <a:effectLst/>
              </a:rPr>
              <a:t>innfestning</a:t>
            </a:r>
            <a:r>
              <a:rPr lang="en-US" sz="3800" dirty="0">
                <a:effectLst/>
              </a:rPr>
              <a:t> av </a:t>
            </a:r>
            <a:r>
              <a:rPr lang="en-US" sz="3800" dirty="0" err="1">
                <a:effectLst/>
              </a:rPr>
              <a:t>membran</a:t>
            </a:r>
            <a:endParaRPr lang="en-US" sz="3800" dirty="0">
              <a:effectLst/>
            </a:endParaRPr>
          </a:p>
          <a:p>
            <a:pPr marL="685800" indent="-228600" defTabSz="914400">
              <a:lnSpc>
                <a:spcPct val="90000"/>
              </a:lnSpc>
              <a:spcAft>
                <a:spcPts val="1000"/>
              </a:spcAft>
              <a:buFont typeface="Arial" panose="020B0604020202020204" pitchFamily="34" charset="0"/>
              <a:buChar char="•"/>
            </a:pPr>
            <a:endParaRPr lang="en-US" sz="1100" dirty="0">
              <a:effectLst/>
            </a:endParaRPr>
          </a:p>
          <a:p>
            <a:pPr marL="685800" indent="-228600" defTabSz="914400">
              <a:lnSpc>
                <a:spcPct val="90000"/>
              </a:lnSpc>
              <a:spcAft>
                <a:spcPts val="1000"/>
              </a:spcAft>
              <a:buFont typeface="Arial" panose="020B0604020202020204" pitchFamily="34" charset="0"/>
              <a:buChar char="•"/>
            </a:pPr>
            <a:endParaRPr lang="en-US" sz="1100" dirty="0">
              <a:effectLst/>
            </a:endParaRPr>
          </a:p>
          <a:p>
            <a:pPr marL="228600" defTabSz="914400">
              <a:lnSpc>
                <a:spcPct val="90000"/>
              </a:lnSpc>
              <a:spcAft>
                <a:spcPts val="1000"/>
              </a:spcAft>
            </a:pPr>
            <a:endParaRPr lang="en-US" sz="1100" dirty="0">
              <a:effectLst/>
            </a:endParaRPr>
          </a:p>
        </p:txBody>
      </p:sp>
      <p:sp>
        <p:nvSpPr>
          <p:cNvPr id="27" name="Rounded Rectangle 26">
            <a:extLst>
              <a:ext uri="{FF2B5EF4-FFF2-40B4-BE49-F238E27FC236}">
                <a16:creationId xmlns:a16="http://schemas.microsoft.com/office/drawing/2014/main" id="{BA1B5697-42F2-4D35-AC70-5153F4213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9181" y="640080"/>
            <a:ext cx="4809175" cy="5577818"/>
          </a:xfrm>
          <a:prstGeom prst="roundRect">
            <a:avLst>
              <a:gd name="adj" fmla="val 0"/>
            </a:avLst>
          </a:prstGeom>
          <a:solidFill>
            <a:srgbClr val="FFFFFF"/>
          </a:solidFill>
          <a:ln w="9525">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e 2">
            <a:extLst>
              <a:ext uri="{FF2B5EF4-FFF2-40B4-BE49-F238E27FC236}">
                <a16:creationId xmlns:a16="http://schemas.microsoft.com/office/drawing/2014/main" id="{174B12F8-A2B5-527E-7E81-28B3C6F7015B}"/>
              </a:ext>
            </a:extLst>
          </p:cNvPr>
          <p:cNvPicPr>
            <a:picLocks noChangeAspect="1"/>
          </p:cNvPicPr>
          <p:nvPr/>
        </p:nvPicPr>
        <p:blipFill rotWithShape="1">
          <a:blip r:embed="rId2"/>
          <a:srcRect r="17242" b="-1"/>
          <a:stretch/>
        </p:blipFill>
        <p:spPr>
          <a:xfrm>
            <a:off x="6993488" y="804661"/>
            <a:ext cx="4480560" cy="5248678"/>
          </a:xfrm>
          <a:prstGeom prst="rect">
            <a:avLst/>
          </a:prstGeom>
          <a:effectLst/>
        </p:spPr>
      </p:pic>
    </p:spTree>
    <p:extLst>
      <p:ext uri="{BB962C8B-B14F-4D97-AF65-F5344CB8AC3E}">
        <p14:creationId xmlns:p14="http://schemas.microsoft.com/office/powerpoint/2010/main" val="2740244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ACE16510-7521-8F75-2CAC-ED2D1D8196F3}"/>
              </a:ext>
            </a:extLst>
          </p:cNvPr>
          <p:cNvSpPr txBox="1"/>
          <p:nvPr/>
        </p:nvSpPr>
        <p:spPr>
          <a:xfrm>
            <a:off x="804672" y="663880"/>
            <a:ext cx="4977578" cy="5397092"/>
          </a:xfrm>
          <a:prstGeom prst="rect">
            <a:avLst/>
          </a:prstGeom>
        </p:spPr>
        <p:txBody>
          <a:bodyPr vert="horz" lIns="91440" tIns="45720" rIns="91440" bIns="45720" rtlCol="0" anchor="ctr">
            <a:normAutofit/>
          </a:bodyPr>
          <a:lstStyle/>
          <a:p>
            <a:pPr marL="114300" lvl="0" defTabSz="914400">
              <a:lnSpc>
                <a:spcPct val="90000"/>
              </a:lnSpc>
            </a:pPr>
            <a:r>
              <a:rPr lang="en-US" sz="2400" b="1" dirty="0">
                <a:solidFill>
                  <a:schemeClr val="tx2"/>
                </a:solidFill>
                <a:effectLst/>
              </a:rPr>
              <a:t>SVEISING AV OVERLAPPENDE LAG</a:t>
            </a:r>
          </a:p>
          <a:p>
            <a:pPr marL="114300" lvl="0" defTabSz="914400">
              <a:lnSpc>
                <a:spcPct val="90000"/>
              </a:lnSpc>
            </a:pPr>
            <a:endParaRPr lang="en-US" sz="2400" b="1" dirty="0">
              <a:solidFill>
                <a:schemeClr val="tx2"/>
              </a:solidFill>
              <a:effectLst/>
            </a:endParaRPr>
          </a:p>
          <a:p>
            <a:pPr marL="685800" indent="-228600" defTabSz="914400">
              <a:lnSpc>
                <a:spcPct val="90000"/>
              </a:lnSpc>
              <a:buFont typeface="Arial" panose="020B0604020202020204" pitchFamily="34" charset="0"/>
              <a:buChar char="•"/>
            </a:pPr>
            <a:r>
              <a:rPr lang="en-US" sz="2400" dirty="0">
                <a:solidFill>
                  <a:schemeClr val="tx2"/>
                </a:solidFill>
                <a:effectLst/>
              </a:rPr>
              <a:t>Den </a:t>
            </a:r>
            <a:r>
              <a:rPr lang="en-US" sz="2400" dirty="0" err="1">
                <a:solidFill>
                  <a:schemeClr val="tx2"/>
                </a:solidFill>
                <a:effectLst/>
              </a:rPr>
              <a:t>vanntette</a:t>
            </a:r>
            <a:r>
              <a:rPr lang="en-US" sz="2400" dirty="0">
                <a:solidFill>
                  <a:schemeClr val="tx2"/>
                </a:solidFill>
                <a:effectLst/>
              </a:rPr>
              <a:t> </a:t>
            </a:r>
            <a:r>
              <a:rPr lang="en-US" sz="2400" dirty="0" err="1">
                <a:solidFill>
                  <a:schemeClr val="tx2"/>
                </a:solidFill>
                <a:effectLst/>
              </a:rPr>
              <a:t>skjøten</a:t>
            </a:r>
            <a:r>
              <a:rPr lang="en-US" sz="2400" dirty="0">
                <a:solidFill>
                  <a:schemeClr val="tx2"/>
                </a:solidFill>
                <a:effectLst/>
              </a:rPr>
              <a:t> </a:t>
            </a:r>
            <a:r>
              <a:rPr lang="en-US" sz="2400" dirty="0" err="1">
                <a:solidFill>
                  <a:schemeClr val="tx2"/>
                </a:solidFill>
                <a:effectLst/>
              </a:rPr>
              <a:t>oppnås</a:t>
            </a:r>
            <a:r>
              <a:rPr lang="en-US" sz="2400" dirty="0">
                <a:solidFill>
                  <a:schemeClr val="tx2"/>
                </a:solidFill>
                <a:effectLst/>
              </a:rPr>
              <a:t> </a:t>
            </a:r>
            <a:r>
              <a:rPr lang="en-US" sz="2400" dirty="0" err="1">
                <a:solidFill>
                  <a:schemeClr val="tx2"/>
                </a:solidFill>
                <a:effectLst/>
              </a:rPr>
              <a:t>ved</a:t>
            </a:r>
            <a:r>
              <a:rPr lang="en-US" sz="2400" dirty="0">
                <a:solidFill>
                  <a:schemeClr val="tx2"/>
                </a:solidFill>
                <a:effectLst/>
              </a:rPr>
              <a:t> </a:t>
            </a:r>
            <a:r>
              <a:rPr lang="en-US" sz="2400" dirty="0" err="1">
                <a:solidFill>
                  <a:schemeClr val="tx2"/>
                </a:solidFill>
                <a:effectLst/>
              </a:rPr>
              <a:t>termisk</a:t>
            </a:r>
            <a:r>
              <a:rPr lang="en-US" sz="2400" dirty="0">
                <a:solidFill>
                  <a:schemeClr val="tx2"/>
                </a:solidFill>
                <a:effectLst/>
              </a:rPr>
              <a:t> </a:t>
            </a:r>
            <a:r>
              <a:rPr lang="en-US" sz="2400" dirty="0" err="1">
                <a:solidFill>
                  <a:schemeClr val="tx2"/>
                </a:solidFill>
                <a:effectLst/>
              </a:rPr>
              <a:t>sveising</a:t>
            </a:r>
            <a:r>
              <a:rPr lang="en-US" sz="2400" dirty="0">
                <a:solidFill>
                  <a:schemeClr val="tx2"/>
                </a:solidFill>
                <a:effectLst/>
              </a:rPr>
              <a:t> av </a:t>
            </a:r>
            <a:r>
              <a:rPr lang="en-US" sz="2400" dirty="0" err="1">
                <a:solidFill>
                  <a:schemeClr val="tx2"/>
                </a:solidFill>
                <a:effectLst/>
              </a:rPr>
              <a:t>membranene</a:t>
            </a:r>
            <a:r>
              <a:rPr lang="en-US" sz="2400" dirty="0">
                <a:solidFill>
                  <a:schemeClr val="tx2"/>
                </a:solidFill>
                <a:effectLst/>
              </a:rPr>
              <a:t> </a:t>
            </a:r>
            <a:r>
              <a:rPr lang="en-US" sz="2400" dirty="0" err="1">
                <a:solidFill>
                  <a:schemeClr val="tx2"/>
                </a:solidFill>
                <a:effectLst/>
              </a:rPr>
              <a:t>ved</a:t>
            </a:r>
            <a:r>
              <a:rPr lang="en-US" sz="2400" dirty="0">
                <a:solidFill>
                  <a:schemeClr val="tx2"/>
                </a:solidFill>
                <a:effectLst/>
              </a:rPr>
              <a:t> den </a:t>
            </a:r>
            <a:r>
              <a:rPr lang="en-US" sz="2400" dirty="0" err="1">
                <a:solidFill>
                  <a:schemeClr val="tx2"/>
                </a:solidFill>
                <a:effectLst/>
              </a:rPr>
              <a:t>overlappende</a:t>
            </a:r>
            <a:r>
              <a:rPr lang="en-US" sz="2400" dirty="0">
                <a:solidFill>
                  <a:schemeClr val="tx2"/>
                </a:solidFill>
                <a:effectLst/>
              </a:rPr>
              <a:t> </a:t>
            </a:r>
            <a:r>
              <a:rPr lang="en-US" sz="2400" dirty="0" err="1">
                <a:solidFill>
                  <a:schemeClr val="tx2"/>
                </a:solidFill>
                <a:effectLst/>
              </a:rPr>
              <a:t>stussen</a:t>
            </a:r>
            <a:r>
              <a:rPr lang="en-US" sz="2400" dirty="0">
                <a:solidFill>
                  <a:schemeClr val="tx2"/>
                </a:solidFill>
                <a:effectLst/>
              </a:rPr>
              <a:t>. For </a:t>
            </a:r>
            <a:r>
              <a:rPr lang="en-US" sz="2400" dirty="0" err="1">
                <a:solidFill>
                  <a:schemeClr val="tx2"/>
                </a:solidFill>
                <a:effectLst/>
              </a:rPr>
              <a:t>dette</a:t>
            </a:r>
            <a:r>
              <a:rPr lang="en-US" sz="2400" dirty="0">
                <a:solidFill>
                  <a:schemeClr val="tx2"/>
                </a:solidFill>
                <a:effectLst/>
              </a:rPr>
              <a:t> </a:t>
            </a:r>
            <a:r>
              <a:rPr lang="en-US" sz="2400" dirty="0" err="1">
                <a:solidFill>
                  <a:schemeClr val="tx2"/>
                </a:solidFill>
                <a:effectLst/>
              </a:rPr>
              <a:t>formålet</a:t>
            </a:r>
            <a:r>
              <a:rPr lang="en-US" sz="2400" dirty="0">
                <a:solidFill>
                  <a:schemeClr val="tx2"/>
                </a:solidFill>
                <a:effectLst/>
              </a:rPr>
              <a:t> </a:t>
            </a:r>
            <a:r>
              <a:rPr lang="en-US" sz="2400" dirty="0" err="1">
                <a:solidFill>
                  <a:schemeClr val="tx2"/>
                </a:solidFill>
                <a:effectLst/>
              </a:rPr>
              <a:t>brukes</a:t>
            </a:r>
            <a:r>
              <a:rPr lang="en-US" sz="2400" dirty="0">
                <a:solidFill>
                  <a:schemeClr val="tx2"/>
                </a:solidFill>
                <a:effectLst/>
              </a:rPr>
              <a:t> </a:t>
            </a:r>
            <a:r>
              <a:rPr lang="en-US" sz="2400" dirty="0" err="1">
                <a:solidFill>
                  <a:schemeClr val="tx2"/>
                </a:solidFill>
                <a:effectLst/>
              </a:rPr>
              <a:t>varmlufts-sveis</a:t>
            </a:r>
            <a:r>
              <a:rPr lang="en-US" sz="2400" dirty="0">
                <a:solidFill>
                  <a:schemeClr val="tx2"/>
                </a:solidFill>
                <a:effectLst/>
              </a:rPr>
              <a:t> </a:t>
            </a:r>
            <a:r>
              <a:rPr lang="en-US" sz="2400" dirty="0" err="1">
                <a:solidFill>
                  <a:schemeClr val="tx2"/>
                </a:solidFill>
                <a:effectLst/>
              </a:rPr>
              <a:t>som</a:t>
            </a:r>
            <a:r>
              <a:rPr lang="en-US" sz="2400" dirty="0">
                <a:solidFill>
                  <a:schemeClr val="tx2"/>
                </a:solidFill>
                <a:effectLst/>
              </a:rPr>
              <a:t> </a:t>
            </a:r>
            <a:r>
              <a:rPr lang="en-US" sz="2400" dirty="0" err="1">
                <a:solidFill>
                  <a:schemeClr val="tx2"/>
                </a:solidFill>
                <a:effectLst/>
              </a:rPr>
              <a:t>varmer</a:t>
            </a:r>
            <a:r>
              <a:rPr lang="en-US" sz="2400" dirty="0">
                <a:solidFill>
                  <a:schemeClr val="tx2"/>
                </a:solidFill>
                <a:effectLst/>
              </a:rPr>
              <a:t> </a:t>
            </a:r>
            <a:r>
              <a:rPr lang="en-US" sz="2400" dirty="0" err="1">
                <a:solidFill>
                  <a:schemeClr val="tx2"/>
                </a:solidFill>
                <a:effectLst/>
              </a:rPr>
              <a:t>luften</a:t>
            </a:r>
            <a:r>
              <a:rPr lang="en-US" sz="2400" dirty="0">
                <a:solidFill>
                  <a:schemeClr val="tx2"/>
                </a:solidFill>
                <a:effectLst/>
              </a:rPr>
              <a:t> </a:t>
            </a:r>
            <a:r>
              <a:rPr lang="en-US" sz="2400" dirty="0" err="1">
                <a:solidFill>
                  <a:schemeClr val="tx2"/>
                </a:solidFill>
                <a:effectLst/>
              </a:rPr>
              <a:t>opp</a:t>
            </a:r>
            <a:r>
              <a:rPr lang="en-US" sz="2400" dirty="0">
                <a:solidFill>
                  <a:schemeClr val="tx2"/>
                </a:solidFill>
                <a:effectLst/>
              </a:rPr>
              <a:t> </a:t>
            </a:r>
            <a:r>
              <a:rPr lang="en-US" sz="2400" dirty="0" err="1">
                <a:solidFill>
                  <a:schemeClr val="tx2"/>
                </a:solidFill>
                <a:effectLst/>
              </a:rPr>
              <a:t>til</a:t>
            </a:r>
            <a:r>
              <a:rPr lang="en-US" sz="2400" dirty="0">
                <a:solidFill>
                  <a:schemeClr val="tx2"/>
                </a:solidFill>
                <a:effectLst/>
              </a:rPr>
              <a:t> 600 grader Celsius. </a:t>
            </a:r>
          </a:p>
          <a:p>
            <a:pPr marL="685800" indent="-228600" defTabSz="914400">
              <a:lnSpc>
                <a:spcPct val="90000"/>
              </a:lnSpc>
              <a:spcAft>
                <a:spcPts val="1000"/>
              </a:spcAft>
              <a:buFont typeface="Arial" panose="020B0604020202020204" pitchFamily="34" charset="0"/>
              <a:buChar char="•"/>
            </a:pPr>
            <a:r>
              <a:rPr lang="en-US" sz="2400" dirty="0" err="1">
                <a:solidFill>
                  <a:schemeClr val="tx2"/>
                </a:solidFill>
                <a:effectLst/>
              </a:rPr>
              <a:t>Egenskapene</a:t>
            </a:r>
            <a:r>
              <a:rPr lang="en-US" sz="2400" dirty="0">
                <a:solidFill>
                  <a:schemeClr val="tx2"/>
                </a:solidFill>
                <a:effectLst/>
              </a:rPr>
              <a:t> </a:t>
            </a:r>
            <a:r>
              <a:rPr lang="en-US" sz="2400" dirty="0" err="1">
                <a:solidFill>
                  <a:schemeClr val="tx2"/>
                </a:solidFill>
                <a:effectLst/>
              </a:rPr>
              <a:t>ved</a:t>
            </a:r>
            <a:r>
              <a:rPr lang="en-US" sz="2400" dirty="0">
                <a:solidFill>
                  <a:schemeClr val="tx2"/>
                </a:solidFill>
                <a:effectLst/>
              </a:rPr>
              <a:t> </a:t>
            </a:r>
            <a:r>
              <a:rPr lang="en-US" sz="2400" dirty="0" err="1">
                <a:solidFill>
                  <a:schemeClr val="tx2"/>
                </a:solidFill>
                <a:effectLst/>
              </a:rPr>
              <a:t>membranen</a:t>
            </a:r>
            <a:r>
              <a:rPr lang="en-US" sz="2400" dirty="0">
                <a:solidFill>
                  <a:schemeClr val="tx2"/>
                </a:solidFill>
                <a:effectLst/>
              </a:rPr>
              <a:t> er </a:t>
            </a:r>
            <a:r>
              <a:rPr lang="en-US" sz="2400" dirty="0" err="1">
                <a:solidFill>
                  <a:schemeClr val="tx2"/>
                </a:solidFill>
                <a:effectLst/>
              </a:rPr>
              <a:t>upåvirket</a:t>
            </a:r>
            <a:r>
              <a:rPr lang="en-US" sz="2400" dirty="0">
                <a:solidFill>
                  <a:schemeClr val="tx2"/>
                </a:solidFill>
                <a:effectLst/>
              </a:rPr>
              <a:t> av </a:t>
            </a:r>
            <a:r>
              <a:rPr lang="en-US" sz="2400" dirty="0" err="1">
                <a:solidFill>
                  <a:schemeClr val="tx2"/>
                </a:solidFill>
                <a:effectLst/>
              </a:rPr>
              <a:t>varmesveisingen</a:t>
            </a:r>
            <a:r>
              <a:rPr lang="en-US" sz="2400" dirty="0">
                <a:solidFill>
                  <a:schemeClr val="tx2"/>
                </a:solidFill>
                <a:effectLst/>
              </a:rPr>
              <a:t>, </a:t>
            </a:r>
            <a:r>
              <a:rPr lang="en-US" sz="2400" dirty="0" err="1">
                <a:solidFill>
                  <a:schemeClr val="tx2"/>
                </a:solidFill>
                <a:effectLst/>
              </a:rPr>
              <a:t>slik</a:t>
            </a:r>
            <a:r>
              <a:rPr lang="en-US" sz="2400" dirty="0">
                <a:solidFill>
                  <a:schemeClr val="tx2"/>
                </a:solidFill>
                <a:effectLst/>
              </a:rPr>
              <a:t> at de </a:t>
            </a:r>
            <a:r>
              <a:rPr lang="en-US" sz="2400" dirty="0" err="1">
                <a:solidFill>
                  <a:schemeClr val="tx2"/>
                </a:solidFill>
                <a:effectLst/>
              </a:rPr>
              <a:t>vesentlige</a:t>
            </a:r>
            <a:r>
              <a:rPr lang="en-US" sz="2400" dirty="0">
                <a:solidFill>
                  <a:schemeClr val="tx2"/>
                </a:solidFill>
                <a:effectLst/>
              </a:rPr>
              <a:t> </a:t>
            </a:r>
            <a:r>
              <a:rPr lang="en-US" sz="2400" dirty="0" err="1">
                <a:solidFill>
                  <a:schemeClr val="tx2"/>
                </a:solidFill>
                <a:effectLst/>
              </a:rPr>
              <a:t>funksjonene</a:t>
            </a:r>
            <a:r>
              <a:rPr lang="en-US" sz="2400" dirty="0">
                <a:solidFill>
                  <a:schemeClr val="tx2"/>
                </a:solidFill>
                <a:effectLst/>
              </a:rPr>
              <a:t> (</a:t>
            </a:r>
            <a:r>
              <a:rPr lang="en-US" sz="2400" dirty="0" err="1">
                <a:solidFill>
                  <a:schemeClr val="tx2"/>
                </a:solidFill>
                <a:effectLst/>
              </a:rPr>
              <a:t>dreneringen</a:t>
            </a:r>
            <a:r>
              <a:rPr lang="en-US" sz="2400" dirty="0">
                <a:solidFill>
                  <a:schemeClr val="tx2"/>
                </a:solidFill>
                <a:effectLst/>
              </a:rPr>
              <a:t>, </a:t>
            </a:r>
            <a:r>
              <a:rPr lang="en-US" sz="2400" dirty="0" err="1">
                <a:solidFill>
                  <a:schemeClr val="tx2"/>
                </a:solidFill>
                <a:effectLst/>
              </a:rPr>
              <a:t>vanntettheten</a:t>
            </a:r>
            <a:r>
              <a:rPr lang="en-US" sz="2400" dirty="0">
                <a:solidFill>
                  <a:schemeClr val="tx2"/>
                </a:solidFill>
                <a:effectLst/>
              </a:rPr>
              <a:t>, </a:t>
            </a:r>
            <a:r>
              <a:rPr lang="en-US" sz="2400" dirty="0" err="1">
                <a:solidFill>
                  <a:schemeClr val="tx2"/>
                </a:solidFill>
                <a:effectLst/>
              </a:rPr>
              <a:t>varmeisoleringen</a:t>
            </a:r>
            <a:r>
              <a:rPr lang="en-US" sz="2400" dirty="0">
                <a:solidFill>
                  <a:schemeClr val="tx2"/>
                </a:solidFill>
                <a:effectLst/>
              </a:rPr>
              <a:t>, </a:t>
            </a:r>
            <a:r>
              <a:rPr lang="en-US" sz="2400" dirty="0" err="1">
                <a:solidFill>
                  <a:schemeClr val="tx2"/>
                </a:solidFill>
                <a:effectLst/>
              </a:rPr>
              <a:t>og</a:t>
            </a:r>
            <a:r>
              <a:rPr lang="en-US" sz="2400" dirty="0">
                <a:solidFill>
                  <a:schemeClr val="tx2"/>
                </a:solidFill>
                <a:effectLst/>
              </a:rPr>
              <a:t> </a:t>
            </a:r>
            <a:r>
              <a:rPr lang="en-US" sz="2400" dirty="0" err="1">
                <a:solidFill>
                  <a:schemeClr val="tx2"/>
                </a:solidFill>
                <a:effectLst/>
              </a:rPr>
              <a:t>brannvernet</a:t>
            </a:r>
            <a:r>
              <a:rPr lang="en-US" sz="2400" dirty="0">
                <a:solidFill>
                  <a:schemeClr val="tx2"/>
                </a:solidFill>
                <a:effectLst/>
              </a:rPr>
              <a:t>) </a:t>
            </a:r>
            <a:r>
              <a:rPr lang="en-US" sz="2400" dirty="0" err="1">
                <a:solidFill>
                  <a:schemeClr val="tx2"/>
                </a:solidFill>
                <a:effectLst/>
              </a:rPr>
              <a:t>forblir</a:t>
            </a:r>
            <a:r>
              <a:rPr lang="en-US" sz="2400" dirty="0">
                <a:solidFill>
                  <a:schemeClr val="tx2"/>
                </a:solidFill>
                <a:effectLst/>
              </a:rPr>
              <a:t> </a:t>
            </a:r>
            <a:r>
              <a:rPr lang="en-US" sz="2400" dirty="0" err="1">
                <a:solidFill>
                  <a:schemeClr val="tx2"/>
                </a:solidFill>
                <a:effectLst/>
              </a:rPr>
              <a:t>uforandret</a:t>
            </a:r>
            <a:r>
              <a:rPr lang="en-US" sz="2400" dirty="0">
                <a:solidFill>
                  <a:schemeClr val="tx2"/>
                </a:solidFill>
                <a:effectLst/>
              </a:rPr>
              <a:t>. </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Elektriker">
            <a:extLst>
              <a:ext uri="{FF2B5EF4-FFF2-40B4-BE49-F238E27FC236}">
                <a16:creationId xmlns:a16="http://schemas.microsoft.com/office/drawing/2014/main" id="{D174F601-7553-1198-EEAB-E4402BE2BB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789923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3">
            <a:extLst>
              <a:ext uri="{FF2B5EF4-FFF2-40B4-BE49-F238E27FC236}">
                <a16:creationId xmlns:a16="http://schemas.microsoft.com/office/drawing/2014/main" id="{06B83858-ED7D-57B6-6CAA-83168807C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sketch, tekst, Barnekunst, kunst&#10;&#10;Automatisk generert beskrivelse">
            <a:extLst>
              <a:ext uri="{FF2B5EF4-FFF2-40B4-BE49-F238E27FC236}">
                <a16:creationId xmlns:a16="http://schemas.microsoft.com/office/drawing/2014/main" id="{3CDF8703-3A25-A88A-A166-51DA69BF7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8873" y="890178"/>
            <a:ext cx="3872455" cy="5112152"/>
          </a:xfrm>
          <a:prstGeom prst="rect">
            <a:avLst/>
          </a:prstGeom>
          <a:noFill/>
        </p:spPr>
      </p:pic>
      <p:sp>
        <p:nvSpPr>
          <p:cNvPr id="4" name="TekstSylinder 3">
            <a:extLst>
              <a:ext uri="{FF2B5EF4-FFF2-40B4-BE49-F238E27FC236}">
                <a16:creationId xmlns:a16="http://schemas.microsoft.com/office/drawing/2014/main" id="{EC46A75C-3CD5-CF47-5DC1-C0BDF3100DBC}"/>
              </a:ext>
            </a:extLst>
          </p:cNvPr>
          <p:cNvSpPr txBox="1"/>
          <p:nvPr/>
        </p:nvSpPr>
        <p:spPr>
          <a:xfrm>
            <a:off x="4471792" y="855669"/>
            <a:ext cx="6951335" cy="6722577"/>
          </a:xfrm>
          <a:prstGeom prst="rect">
            <a:avLst/>
          </a:prstGeom>
        </p:spPr>
        <p:txBody>
          <a:bodyPr vert="horz" lIns="91440" tIns="45720" rIns="91440" bIns="45720" rtlCol="0" anchor="ctr">
            <a:normAutofit/>
          </a:bodyPr>
          <a:lstStyle/>
          <a:p>
            <a:pPr marL="114300" lvl="0" defTabSz="914400">
              <a:lnSpc>
                <a:spcPct val="90000"/>
              </a:lnSpc>
            </a:pPr>
            <a:r>
              <a:rPr lang="en-US" sz="2000" dirty="0">
                <a:effectLst/>
              </a:rPr>
              <a:t>	</a:t>
            </a:r>
            <a:r>
              <a:rPr lang="en-US" sz="2400" b="1" dirty="0">
                <a:effectLst/>
              </a:rPr>
              <a:t>LUKKING AV FESTEÅPNINGENE</a:t>
            </a:r>
          </a:p>
          <a:p>
            <a:pPr marL="114300" lvl="0" defTabSz="914400">
              <a:lnSpc>
                <a:spcPct val="90000"/>
              </a:lnSpc>
            </a:pPr>
            <a:endParaRPr lang="en-US" sz="2400" b="1" dirty="0"/>
          </a:p>
          <a:p>
            <a:pPr marL="114300" lvl="0" defTabSz="914400">
              <a:lnSpc>
                <a:spcPct val="90000"/>
              </a:lnSpc>
            </a:pPr>
            <a:endParaRPr lang="en-US" sz="2400" b="1" dirty="0">
              <a:effectLst/>
            </a:endParaRPr>
          </a:p>
          <a:p>
            <a:pPr marL="457200" defTabSz="914400">
              <a:lnSpc>
                <a:spcPct val="90000"/>
              </a:lnSpc>
              <a:spcAft>
                <a:spcPts val="1000"/>
              </a:spcAft>
            </a:pPr>
            <a:r>
              <a:rPr lang="en-US" sz="2400" dirty="0">
                <a:effectLst/>
              </a:rPr>
              <a:t>      For å </a:t>
            </a:r>
            <a:r>
              <a:rPr lang="en-US" sz="2400" dirty="0" err="1">
                <a:effectLst/>
              </a:rPr>
              <a:t>forsegle</a:t>
            </a:r>
            <a:r>
              <a:rPr lang="en-US" sz="2400" dirty="0">
                <a:effectLst/>
              </a:rPr>
              <a:t> </a:t>
            </a:r>
            <a:r>
              <a:rPr lang="en-US" sz="2400" dirty="0" err="1">
                <a:effectLst/>
              </a:rPr>
              <a:t>membranen</a:t>
            </a:r>
            <a:r>
              <a:rPr lang="en-US" sz="2400" dirty="0">
                <a:effectLst/>
              </a:rPr>
              <a:t> </a:t>
            </a:r>
            <a:r>
              <a:rPr lang="en-US" sz="2400" dirty="0" err="1">
                <a:effectLst/>
              </a:rPr>
              <a:t>på</a:t>
            </a:r>
            <a:r>
              <a:rPr lang="en-US" sz="2400" dirty="0">
                <a:effectLst/>
              </a:rPr>
              <a:t> </a:t>
            </a:r>
            <a:r>
              <a:rPr lang="en-US" sz="2400" dirty="0" err="1">
                <a:effectLst/>
              </a:rPr>
              <a:t>punktene</a:t>
            </a:r>
            <a:r>
              <a:rPr lang="en-US" sz="2400" dirty="0">
                <a:effectLst/>
              </a:rPr>
              <a:t> der      	den </a:t>
            </a:r>
            <a:r>
              <a:rPr lang="en-US" sz="2400" dirty="0" err="1">
                <a:effectLst/>
              </a:rPr>
              <a:t>ble</a:t>
            </a:r>
            <a:r>
              <a:rPr lang="en-US" sz="2400" dirty="0">
                <a:effectLst/>
              </a:rPr>
              <a:t> </a:t>
            </a:r>
            <a:r>
              <a:rPr lang="en-US" sz="2400" dirty="0" err="1">
                <a:effectLst/>
              </a:rPr>
              <a:t>gjennomboret</a:t>
            </a:r>
            <a:r>
              <a:rPr lang="en-US" sz="2400" dirty="0">
                <a:effectLst/>
              </a:rPr>
              <a:t> for å </a:t>
            </a:r>
            <a:r>
              <a:rPr lang="en-US" sz="2400" dirty="0" err="1">
                <a:effectLst/>
              </a:rPr>
              <a:t>bære</a:t>
            </a:r>
            <a:r>
              <a:rPr lang="en-US" sz="2400" dirty="0">
                <a:effectLst/>
              </a:rPr>
              <a:t> </a:t>
            </a:r>
            <a:r>
              <a:rPr lang="en-US" sz="2400" dirty="0" err="1">
                <a:effectLst/>
              </a:rPr>
              <a:t>festeboltene</a:t>
            </a:r>
            <a:r>
              <a:rPr lang="en-US" sz="2400" dirty="0">
                <a:effectLst/>
              </a:rPr>
              <a:t>, 	</a:t>
            </a:r>
            <a:r>
              <a:rPr lang="en-US" sz="2400" dirty="0" err="1">
                <a:effectLst/>
              </a:rPr>
              <a:t>sveises</a:t>
            </a:r>
            <a:r>
              <a:rPr lang="en-US" sz="2400" dirty="0">
                <a:effectLst/>
              </a:rPr>
              <a:t> </a:t>
            </a:r>
            <a:r>
              <a:rPr lang="en-US" sz="2400" dirty="0" err="1">
                <a:effectLst/>
              </a:rPr>
              <a:t>sirkulære</a:t>
            </a:r>
            <a:r>
              <a:rPr lang="en-US" sz="2400" dirty="0">
                <a:effectLst/>
              </a:rPr>
              <a:t> </a:t>
            </a:r>
            <a:r>
              <a:rPr lang="en-US" sz="2400" dirty="0" err="1">
                <a:effectLst/>
              </a:rPr>
              <a:t>stykker</a:t>
            </a:r>
            <a:r>
              <a:rPr lang="en-US" sz="2400" dirty="0">
                <a:effectLst/>
              </a:rPr>
              <a:t> </a:t>
            </a:r>
            <a:r>
              <a:rPr lang="en-US" sz="2400" dirty="0" err="1">
                <a:effectLst/>
              </a:rPr>
              <a:t>laget</a:t>
            </a:r>
            <a:r>
              <a:rPr lang="en-US" sz="2400" dirty="0">
                <a:effectLst/>
              </a:rPr>
              <a:t> av </a:t>
            </a:r>
            <a:r>
              <a:rPr lang="en-US" sz="2400" dirty="0" err="1">
                <a:effectLst/>
              </a:rPr>
              <a:t>samme</a:t>
            </a:r>
            <a:r>
              <a:rPr lang="en-US" sz="2400" dirty="0">
                <a:effectLst/>
              </a:rPr>
              <a:t> 	</a:t>
            </a:r>
            <a:r>
              <a:rPr lang="en-US" sz="2400" dirty="0" err="1">
                <a:effectLst/>
              </a:rPr>
              <a:t>membranmaterialet</a:t>
            </a:r>
            <a:r>
              <a:rPr lang="en-US" sz="2400" dirty="0">
                <a:effectLst/>
              </a:rPr>
              <a:t> over </a:t>
            </a:r>
            <a:r>
              <a:rPr lang="en-US" sz="2400" dirty="0" err="1">
                <a:effectLst/>
              </a:rPr>
              <a:t>ankerhodene</a:t>
            </a:r>
            <a:r>
              <a:rPr lang="en-US" sz="2400" dirty="0">
                <a:effectLst/>
              </a:rPr>
              <a:t> 	(Fig.9).  </a:t>
            </a:r>
            <a:r>
              <a:rPr lang="en-US" sz="2400" dirty="0" err="1">
                <a:effectLst/>
              </a:rPr>
              <a:t>Generelt</a:t>
            </a:r>
            <a:r>
              <a:rPr lang="en-US" sz="2400" dirty="0">
                <a:effectLst/>
              </a:rPr>
              <a:t> </a:t>
            </a:r>
            <a:r>
              <a:rPr lang="en-US" sz="2400" dirty="0" err="1">
                <a:effectLst/>
              </a:rPr>
              <a:t>sagt</a:t>
            </a:r>
            <a:r>
              <a:rPr lang="en-US" sz="2400" dirty="0">
                <a:effectLst/>
              </a:rPr>
              <a:t>, </a:t>
            </a:r>
            <a:r>
              <a:rPr lang="en-US" sz="2400" dirty="0" err="1">
                <a:effectLst/>
              </a:rPr>
              <a:t>vil</a:t>
            </a:r>
            <a:r>
              <a:rPr lang="en-US" sz="2400" dirty="0">
                <a:effectLst/>
              </a:rPr>
              <a:t> </a:t>
            </a:r>
            <a:r>
              <a:rPr lang="en-US" sz="2400" dirty="0" err="1">
                <a:effectLst/>
              </a:rPr>
              <a:t>deler</a:t>
            </a:r>
            <a:r>
              <a:rPr lang="en-US" sz="2400" dirty="0">
                <a:effectLst/>
              </a:rPr>
              <a:t> av </a:t>
            </a:r>
            <a:r>
              <a:rPr lang="en-US" sz="2400" dirty="0" err="1">
                <a:effectLst/>
              </a:rPr>
              <a:t>membranen</a:t>
            </a:r>
            <a:r>
              <a:rPr lang="en-US" sz="2400" dirty="0">
                <a:effectLst/>
              </a:rPr>
              <a:t> 	med 8 cm diameter </a:t>
            </a:r>
            <a:r>
              <a:rPr lang="en-US" sz="2400" dirty="0" err="1">
                <a:effectLst/>
              </a:rPr>
              <a:t>være</a:t>
            </a:r>
            <a:r>
              <a:rPr lang="en-US" sz="2400" dirty="0">
                <a:effectLst/>
              </a:rPr>
              <a:t> </a:t>
            </a:r>
            <a:r>
              <a:rPr lang="en-US" sz="2400" dirty="0" err="1">
                <a:effectLst/>
              </a:rPr>
              <a:t>adekvat</a:t>
            </a:r>
            <a:r>
              <a:rPr lang="en-US" sz="2400" dirty="0">
                <a:effectLst/>
              </a:rPr>
              <a:t> for </a:t>
            </a:r>
            <a:r>
              <a:rPr lang="en-US" sz="2400" dirty="0" err="1">
                <a:effectLst/>
              </a:rPr>
              <a:t>dette</a:t>
            </a:r>
            <a:r>
              <a:rPr lang="en-US" sz="2400" dirty="0">
                <a:effectLst/>
              </a:rPr>
              <a:t> 	</a:t>
            </a:r>
            <a:r>
              <a:rPr lang="en-US" sz="2400" dirty="0" err="1">
                <a:effectLst/>
              </a:rPr>
              <a:t>formålet</a:t>
            </a:r>
            <a:r>
              <a:rPr lang="en-US" sz="2400" dirty="0">
                <a:effectLst/>
              </a:rPr>
              <a:t>. </a:t>
            </a:r>
          </a:p>
          <a:p>
            <a:pPr marL="457200" defTabSz="914400">
              <a:lnSpc>
                <a:spcPct val="90000"/>
              </a:lnSpc>
              <a:spcAft>
                <a:spcPts val="1000"/>
              </a:spcAft>
            </a:pPr>
            <a:endParaRPr lang="en-US" sz="2400" dirty="0"/>
          </a:p>
          <a:p>
            <a:pPr marL="457200" defTabSz="914400">
              <a:lnSpc>
                <a:spcPct val="90000"/>
              </a:lnSpc>
              <a:spcAft>
                <a:spcPts val="1000"/>
              </a:spcAft>
            </a:pPr>
            <a:endParaRPr lang="en-US" sz="2400" dirty="0">
              <a:effectLst/>
            </a:endParaRPr>
          </a:p>
          <a:p>
            <a:pPr marL="457200" defTabSz="914400">
              <a:lnSpc>
                <a:spcPct val="90000"/>
              </a:lnSpc>
              <a:spcAft>
                <a:spcPts val="1000"/>
              </a:spcAft>
            </a:pPr>
            <a:endParaRPr lang="en-US" sz="2400" dirty="0">
              <a:effectLst/>
            </a:endParaRPr>
          </a:p>
          <a:p>
            <a:pPr marL="457200" defTabSz="914400">
              <a:lnSpc>
                <a:spcPct val="90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Fig. 9. Vanntett sveising av overlapp og dekking av bolter.</a:t>
            </a:r>
            <a:endParaRPr lang="nb-NO" sz="1800" dirty="0">
              <a:effectLst/>
              <a:latin typeface="Trebuchet MS" panose="020B0603020202020204" pitchFamily="34" charset="0"/>
              <a:ea typeface="Calibri" panose="020F0502020204030204" pitchFamily="34" charset="0"/>
              <a:cs typeface="Times New Roman" panose="02020603050405020304" pitchFamily="18" charset="0"/>
            </a:endParaRPr>
          </a:p>
          <a:p>
            <a:pPr marL="457200" defTabSz="914400">
              <a:lnSpc>
                <a:spcPct val="90000"/>
              </a:lnSpc>
              <a:spcAft>
                <a:spcPts val="1000"/>
              </a:spcAft>
            </a:pPr>
            <a:endParaRPr lang="en-US" sz="2400" dirty="0"/>
          </a:p>
          <a:p>
            <a:pPr marL="457200" defTabSz="914400">
              <a:lnSpc>
                <a:spcPct val="90000"/>
              </a:lnSpc>
              <a:spcAft>
                <a:spcPts val="1000"/>
              </a:spcAft>
            </a:pPr>
            <a:endParaRPr lang="en-US" sz="2400" dirty="0">
              <a:effectLst/>
            </a:endParaRPr>
          </a:p>
          <a:p>
            <a:pPr marL="457200" defTabSz="914400">
              <a:lnSpc>
                <a:spcPct val="90000"/>
              </a:lnSpc>
              <a:spcAft>
                <a:spcPts val="1000"/>
              </a:spcAft>
            </a:pPr>
            <a:endParaRPr lang="en-US" sz="2400" dirty="0">
              <a:effectLst/>
            </a:endParaRPr>
          </a:p>
        </p:txBody>
      </p:sp>
    </p:spTree>
    <p:extLst>
      <p:ext uri="{BB962C8B-B14F-4D97-AF65-F5344CB8AC3E}">
        <p14:creationId xmlns:p14="http://schemas.microsoft.com/office/powerpoint/2010/main" val="4201690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ult papirfly som flyr i motsatt retning av mange grå papirfly">
            <a:extLst>
              <a:ext uri="{FF2B5EF4-FFF2-40B4-BE49-F238E27FC236}">
                <a16:creationId xmlns:a16="http://schemas.microsoft.com/office/drawing/2014/main" id="{FF369568-FC2F-5AE9-72B7-F4D83F3F686A}"/>
              </a:ext>
            </a:extLst>
          </p:cNvPr>
          <p:cNvPicPr>
            <a:picLocks noChangeAspect="1"/>
          </p:cNvPicPr>
          <p:nvPr/>
        </p:nvPicPr>
        <p:blipFill rotWithShape="1">
          <a:blip r:embed="rId2"/>
          <a:srcRect r="5882" b="-1"/>
          <a:stretch/>
        </p:blipFill>
        <p:spPr>
          <a:xfrm>
            <a:off x="2579074" y="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C5C55685-8EA6-2142-FACC-EE6BA5388285}"/>
              </a:ext>
            </a:extLst>
          </p:cNvPr>
          <p:cNvSpPr txBox="1"/>
          <p:nvPr/>
        </p:nvSpPr>
        <p:spPr>
          <a:xfrm>
            <a:off x="588724" y="1027134"/>
            <a:ext cx="4071666" cy="5149829"/>
          </a:xfrm>
          <a:prstGeom prst="rect">
            <a:avLst/>
          </a:prstGeom>
        </p:spPr>
        <p:txBody>
          <a:bodyPr vert="horz" lIns="91440" tIns="45720" rIns="91440" bIns="45720" rtlCol="0">
            <a:normAutofit/>
          </a:bodyPr>
          <a:lstStyle/>
          <a:p>
            <a:pPr lvl="0" defTabSz="914400">
              <a:lnSpc>
                <a:spcPct val="90000"/>
              </a:lnSpc>
              <a:spcAft>
                <a:spcPts val="1000"/>
              </a:spcAft>
            </a:pPr>
            <a:r>
              <a:rPr lang="en-US" sz="2400" b="1" dirty="0">
                <a:effectLst/>
              </a:rPr>
              <a:t>7. UTFØRELSE AV GJENNOMBORING OG REPARASJONER</a:t>
            </a:r>
          </a:p>
          <a:p>
            <a:pPr defTabSz="914400">
              <a:lnSpc>
                <a:spcPct val="90000"/>
              </a:lnSpc>
              <a:spcAft>
                <a:spcPts val="1000"/>
              </a:spcAft>
            </a:pPr>
            <a:r>
              <a:rPr lang="en-US" sz="2400" dirty="0">
                <a:effectLst/>
              </a:rPr>
              <a:t>I mange </a:t>
            </a:r>
            <a:r>
              <a:rPr lang="en-US" sz="2400" dirty="0" err="1">
                <a:effectLst/>
              </a:rPr>
              <a:t>tilfeller</a:t>
            </a:r>
            <a:r>
              <a:rPr lang="en-US" sz="2400" dirty="0">
                <a:effectLst/>
              </a:rPr>
              <a:t> </a:t>
            </a:r>
            <a:r>
              <a:rPr lang="en-US" sz="2400" dirty="0" err="1">
                <a:effectLst/>
              </a:rPr>
              <a:t>må</a:t>
            </a:r>
            <a:r>
              <a:rPr lang="en-US" sz="2400" dirty="0">
                <a:effectLst/>
              </a:rPr>
              <a:t> </a:t>
            </a:r>
            <a:r>
              <a:rPr lang="en-US" sz="2400" dirty="0" err="1">
                <a:effectLst/>
              </a:rPr>
              <a:t>forseglingen</a:t>
            </a:r>
            <a:r>
              <a:rPr lang="en-US" sz="2400" dirty="0">
                <a:effectLst/>
              </a:rPr>
              <a:t> </a:t>
            </a:r>
            <a:r>
              <a:rPr lang="en-US" sz="2400" dirty="0" err="1">
                <a:effectLst/>
              </a:rPr>
              <a:t>gjennombores</a:t>
            </a:r>
            <a:r>
              <a:rPr lang="en-US" sz="2400" dirty="0">
                <a:effectLst/>
              </a:rPr>
              <a:t> for </a:t>
            </a:r>
            <a:r>
              <a:rPr lang="en-US" sz="2400" dirty="0" err="1">
                <a:effectLst/>
              </a:rPr>
              <a:t>eksempel</a:t>
            </a:r>
            <a:r>
              <a:rPr lang="en-US" sz="2400" dirty="0">
                <a:effectLst/>
              </a:rPr>
              <a:t> </a:t>
            </a:r>
            <a:r>
              <a:rPr lang="en-US" sz="2400" dirty="0" err="1">
                <a:effectLst/>
              </a:rPr>
              <a:t>ved</a:t>
            </a:r>
            <a:r>
              <a:rPr lang="en-US" sz="2400" dirty="0">
                <a:effectLst/>
              </a:rPr>
              <a:t> at </a:t>
            </a:r>
            <a:r>
              <a:rPr lang="en-US" sz="2400" dirty="0" err="1">
                <a:effectLst/>
              </a:rPr>
              <a:t>tilleggskomponenter</a:t>
            </a:r>
            <a:r>
              <a:rPr lang="en-US" sz="2400" dirty="0">
                <a:effectLst/>
              </a:rPr>
              <a:t>, </a:t>
            </a:r>
            <a:r>
              <a:rPr lang="en-US" sz="2400" dirty="0" err="1">
                <a:effectLst/>
              </a:rPr>
              <a:t>eller</a:t>
            </a:r>
            <a:r>
              <a:rPr lang="en-US" sz="2400" dirty="0">
                <a:effectLst/>
              </a:rPr>
              <a:t> </a:t>
            </a:r>
            <a:r>
              <a:rPr lang="en-US" sz="2400" dirty="0" err="1">
                <a:effectLst/>
              </a:rPr>
              <a:t>oppheng</a:t>
            </a:r>
            <a:r>
              <a:rPr lang="en-US" sz="2400" dirty="0">
                <a:effectLst/>
              </a:rPr>
              <a:t> </a:t>
            </a:r>
            <a:r>
              <a:rPr lang="en-US" sz="2400" dirty="0" err="1">
                <a:effectLst/>
              </a:rPr>
              <a:t>som</a:t>
            </a:r>
            <a:r>
              <a:rPr lang="en-US" sz="2400" dirty="0">
                <a:effectLst/>
              </a:rPr>
              <a:t> er </a:t>
            </a:r>
            <a:r>
              <a:rPr lang="en-US" sz="2400" dirty="0" err="1">
                <a:effectLst/>
              </a:rPr>
              <a:t>nødvendige</a:t>
            </a:r>
            <a:r>
              <a:rPr lang="en-US" sz="2400" dirty="0">
                <a:effectLst/>
              </a:rPr>
              <a:t> for bruk av </a:t>
            </a:r>
            <a:r>
              <a:rPr lang="en-US" sz="2400" dirty="0" err="1">
                <a:effectLst/>
              </a:rPr>
              <a:t>tunnelen</a:t>
            </a:r>
            <a:r>
              <a:rPr lang="en-US" sz="2400" dirty="0">
                <a:effectLst/>
              </a:rPr>
              <a:t> </a:t>
            </a:r>
            <a:r>
              <a:rPr lang="en-US" sz="2400" dirty="0" err="1">
                <a:effectLst/>
              </a:rPr>
              <a:t>skal</a:t>
            </a:r>
            <a:r>
              <a:rPr lang="en-US" sz="2400" dirty="0">
                <a:effectLst/>
              </a:rPr>
              <a:t> </a:t>
            </a:r>
            <a:r>
              <a:rPr lang="en-US" sz="2400" dirty="0" err="1">
                <a:effectLst/>
              </a:rPr>
              <a:t>festes</a:t>
            </a:r>
            <a:r>
              <a:rPr lang="en-US" sz="2400" dirty="0">
                <a:effectLst/>
              </a:rPr>
              <a:t> </a:t>
            </a:r>
            <a:r>
              <a:rPr lang="en-US" sz="2400" dirty="0" err="1">
                <a:effectLst/>
              </a:rPr>
              <a:t>gjennom</a:t>
            </a:r>
            <a:r>
              <a:rPr lang="en-US" sz="2400" dirty="0">
                <a:effectLst/>
              </a:rPr>
              <a:t> </a:t>
            </a:r>
            <a:r>
              <a:rPr lang="en-US" sz="2400" dirty="0" err="1">
                <a:effectLst/>
              </a:rPr>
              <a:t>membranen</a:t>
            </a:r>
            <a:r>
              <a:rPr lang="en-US" sz="2400" dirty="0">
                <a:effectLst/>
              </a:rPr>
              <a:t>. I </a:t>
            </a:r>
            <a:r>
              <a:rPr lang="en-US" sz="2400" dirty="0" err="1">
                <a:effectLst/>
              </a:rPr>
              <a:t>andre</a:t>
            </a:r>
            <a:r>
              <a:rPr lang="en-US" sz="2400" dirty="0">
                <a:effectLst/>
              </a:rPr>
              <a:t> </a:t>
            </a:r>
            <a:r>
              <a:rPr lang="en-US" sz="2400" dirty="0" err="1">
                <a:effectLst/>
              </a:rPr>
              <a:t>tilfeller</a:t>
            </a:r>
            <a:r>
              <a:rPr lang="en-US" sz="2400" dirty="0">
                <a:effectLst/>
              </a:rPr>
              <a:t> </a:t>
            </a:r>
            <a:r>
              <a:rPr lang="en-US" sz="2400" dirty="0" err="1">
                <a:effectLst/>
              </a:rPr>
              <a:t>kan</a:t>
            </a:r>
            <a:r>
              <a:rPr lang="en-US" sz="2400" dirty="0">
                <a:effectLst/>
              </a:rPr>
              <a:t> </a:t>
            </a:r>
            <a:r>
              <a:rPr lang="en-US" sz="2400" dirty="0" err="1">
                <a:effectLst/>
              </a:rPr>
              <a:t>reparasjoner</a:t>
            </a:r>
            <a:r>
              <a:rPr lang="en-US" sz="2400" dirty="0">
                <a:effectLst/>
              </a:rPr>
              <a:t> </a:t>
            </a:r>
            <a:r>
              <a:rPr lang="en-US" sz="2400" dirty="0" err="1">
                <a:effectLst/>
              </a:rPr>
              <a:t>bli</a:t>
            </a:r>
            <a:r>
              <a:rPr lang="en-US" sz="2400" dirty="0">
                <a:effectLst/>
              </a:rPr>
              <a:t> </a:t>
            </a:r>
            <a:r>
              <a:rPr lang="en-US" sz="2400" dirty="0" err="1">
                <a:effectLst/>
              </a:rPr>
              <a:t>nødvendige</a:t>
            </a:r>
            <a:r>
              <a:rPr lang="en-US" sz="2400" dirty="0">
                <a:effectLst/>
              </a:rPr>
              <a:t>. I den </a:t>
            </a:r>
            <a:r>
              <a:rPr lang="en-US" sz="2400" dirty="0" err="1">
                <a:effectLst/>
              </a:rPr>
              <a:t>forbindelse</a:t>
            </a:r>
            <a:r>
              <a:rPr lang="en-US" sz="2400" dirty="0">
                <a:effectLst/>
              </a:rPr>
              <a:t> er det </a:t>
            </a:r>
            <a:r>
              <a:rPr lang="en-US" sz="2400" dirty="0" err="1">
                <a:effectLst/>
              </a:rPr>
              <a:t>ulike</a:t>
            </a:r>
            <a:r>
              <a:rPr lang="en-US" sz="2400" dirty="0">
                <a:effectLst/>
              </a:rPr>
              <a:t> </a:t>
            </a:r>
            <a:r>
              <a:rPr lang="en-US" sz="2400" dirty="0" err="1">
                <a:effectLst/>
              </a:rPr>
              <a:t>regler</a:t>
            </a:r>
            <a:r>
              <a:rPr lang="en-US" sz="2400" dirty="0">
                <a:effectLst/>
              </a:rPr>
              <a:t> </a:t>
            </a:r>
            <a:r>
              <a:rPr lang="en-US" sz="2400" dirty="0" err="1">
                <a:effectLst/>
              </a:rPr>
              <a:t>som</a:t>
            </a:r>
            <a:r>
              <a:rPr lang="en-US" sz="2400" dirty="0">
                <a:effectLst/>
              </a:rPr>
              <a:t> </a:t>
            </a:r>
            <a:r>
              <a:rPr lang="en-US" sz="2400" dirty="0" err="1">
                <a:effectLst/>
              </a:rPr>
              <a:t>må</a:t>
            </a:r>
            <a:r>
              <a:rPr lang="en-US" sz="2400" dirty="0">
                <a:effectLst/>
              </a:rPr>
              <a:t> </a:t>
            </a:r>
            <a:r>
              <a:rPr lang="en-US" sz="2400" dirty="0" err="1">
                <a:effectLst/>
              </a:rPr>
              <a:t>følges</a:t>
            </a:r>
            <a:r>
              <a:rPr lang="en-US" sz="2400" dirty="0">
                <a:effectLst/>
              </a:rPr>
              <a:t>. </a:t>
            </a:r>
          </a:p>
        </p:txBody>
      </p:sp>
    </p:spTree>
    <p:extLst>
      <p:ext uri="{BB962C8B-B14F-4D97-AF65-F5344CB8AC3E}">
        <p14:creationId xmlns:p14="http://schemas.microsoft.com/office/powerpoint/2010/main" val="3624788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Bilde 2">
            <a:extLst>
              <a:ext uri="{FF2B5EF4-FFF2-40B4-BE49-F238E27FC236}">
                <a16:creationId xmlns:a16="http://schemas.microsoft.com/office/drawing/2014/main" id="{26C04205-7CE3-605A-F1A0-32EC53E35FA3}"/>
              </a:ext>
            </a:extLst>
          </p:cNvPr>
          <p:cNvPicPr>
            <a:picLocks noChangeAspect="1"/>
          </p:cNvPicPr>
          <p:nvPr/>
        </p:nvPicPr>
        <p:blipFill>
          <a:blip r:embed="rId2"/>
          <a:stretch>
            <a:fillRect/>
          </a:stretch>
        </p:blipFill>
        <p:spPr>
          <a:xfrm>
            <a:off x="659914" y="810629"/>
            <a:ext cx="10872172" cy="274522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5" name="TekstSylinder 4">
            <a:extLst>
              <a:ext uri="{FF2B5EF4-FFF2-40B4-BE49-F238E27FC236}">
                <a16:creationId xmlns:a16="http://schemas.microsoft.com/office/drawing/2014/main" id="{1E68D3EB-1382-6F19-4673-796D6A995751}"/>
              </a:ext>
            </a:extLst>
          </p:cNvPr>
          <p:cNvSpPr txBox="1"/>
          <p:nvPr/>
        </p:nvSpPr>
        <p:spPr>
          <a:xfrm>
            <a:off x="1014608" y="4083485"/>
            <a:ext cx="10339193" cy="2131046"/>
          </a:xfrm>
          <a:prstGeom prst="rect">
            <a:avLst/>
          </a:prstGeom>
        </p:spPr>
        <p:txBody>
          <a:bodyPr vert="horz" lIns="91440" tIns="45720" rIns="91440" bIns="45720" rtlCol="0">
            <a:normAutofit/>
          </a:bodyPr>
          <a:lstStyle/>
          <a:p>
            <a:pPr marL="342900" lvl="0" indent="-228600" defTabSz="914400">
              <a:lnSpc>
                <a:spcPct val="90000"/>
              </a:lnSpc>
              <a:spcAft>
                <a:spcPts val="1000"/>
              </a:spcAft>
              <a:buFont typeface="Arial" panose="020B0604020202020204" pitchFamily="34" charset="0"/>
              <a:buChar char="•"/>
            </a:pPr>
            <a:r>
              <a:rPr lang="en-US" sz="2400" dirty="0">
                <a:effectLst/>
              </a:rPr>
              <a:t>«</a:t>
            </a:r>
            <a:r>
              <a:rPr lang="en-US" sz="2400" b="1" dirty="0">
                <a:effectLst/>
              </a:rPr>
              <a:t>Sandwich» </a:t>
            </a:r>
            <a:r>
              <a:rPr lang="en-US" sz="2400" b="1" dirty="0" err="1">
                <a:effectLst/>
              </a:rPr>
              <a:t>metoden</a:t>
            </a:r>
            <a:endParaRPr lang="en-US" sz="2400" dirty="0">
              <a:effectLst/>
            </a:endParaRPr>
          </a:p>
          <a:p>
            <a:pPr marL="228600" defTabSz="914400">
              <a:lnSpc>
                <a:spcPct val="90000"/>
              </a:lnSpc>
              <a:spcAft>
                <a:spcPts val="1000"/>
              </a:spcAft>
            </a:pPr>
            <a:r>
              <a:rPr lang="en-US" sz="2400" dirty="0">
                <a:effectLst/>
              </a:rPr>
              <a:t>Dersom «sandwich»- </a:t>
            </a:r>
            <a:r>
              <a:rPr lang="en-US" sz="2400" dirty="0" err="1">
                <a:effectLst/>
              </a:rPr>
              <a:t>metoden</a:t>
            </a:r>
            <a:r>
              <a:rPr lang="en-US" sz="2400" dirty="0">
                <a:effectLst/>
              </a:rPr>
              <a:t> </a:t>
            </a:r>
            <a:r>
              <a:rPr lang="en-US" sz="2400" dirty="0" err="1">
                <a:effectLst/>
              </a:rPr>
              <a:t>har</a:t>
            </a:r>
            <a:r>
              <a:rPr lang="en-US" sz="2400" dirty="0">
                <a:effectLst/>
              </a:rPr>
              <a:t> </a:t>
            </a:r>
            <a:r>
              <a:rPr lang="en-US" sz="2400" dirty="0" err="1">
                <a:effectLst/>
              </a:rPr>
              <a:t>vært</a:t>
            </a:r>
            <a:r>
              <a:rPr lang="en-US" sz="2400" dirty="0">
                <a:effectLst/>
              </a:rPr>
              <a:t> </a:t>
            </a:r>
            <a:r>
              <a:rPr lang="en-US" sz="2400" dirty="0" err="1">
                <a:effectLst/>
              </a:rPr>
              <a:t>benyttet</a:t>
            </a:r>
            <a:r>
              <a:rPr lang="en-US" sz="2400" dirty="0">
                <a:effectLst/>
              </a:rPr>
              <a:t> (Fig.4). </a:t>
            </a:r>
            <a:r>
              <a:rPr lang="en-US" sz="2400" dirty="0" err="1">
                <a:effectLst/>
              </a:rPr>
              <a:t>Forarbeidet</a:t>
            </a:r>
            <a:r>
              <a:rPr lang="en-US" sz="2400" dirty="0">
                <a:effectLst/>
              </a:rPr>
              <a:t> </a:t>
            </a:r>
            <a:r>
              <a:rPr lang="en-US" sz="2400" dirty="0" err="1">
                <a:effectLst/>
              </a:rPr>
              <a:t>må</a:t>
            </a:r>
            <a:r>
              <a:rPr lang="en-US" sz="2400" dirty="0">
                <a:effectLst/>
              </a:rPr>
              <a:t> </a:t>
            </a:r>
            <a:r>
              <a:rPr lang="en-US" sz="2400" dirty="0" err="1">
                <a:effectLst/>
              </a:rPr>
              <a:t>planlegges</a:t>
            </a:r>
            <a:r>
              <a:rPr lang="en-US" sz="2400" dirty="0">
                <a:effectLst/>
              </a:rPr>
              <a:t> </a:t>
            </a:r>
            <a:r>
              <a:rPr lang="en-US" sz="2400" dirty="0" err="1">
                <a:effectLst/>
              </a:rPr>
              <a:t>på</a:t>
            </a:r>
            <a:r>
              <a:rPr lang="en-US" sz="2400" dirty="0">
                <a:effectLst/>
              </a:rPr>
              <a:t> </a:t>
            </a:r>
            <a:r>
              <a:rPr lang="en-US" sz="2400" dirty="0" err="1">
                <a:effectLst/>
              </a:rPr>
              <a:t>samme</a:t>
            </a:r>
            <a:r>
              <a:rPr lang="en-US" sz="2400" dirty="0">
                <a:effectLst/>
              </a:rPr>
              <a:t> </a:t>
            </a:r>
            <a:r>
              <a:rPr lang="en-US" sz="2400" dirty="0" err="1">
                <a:effectLst/>
              </a:rPr>
              <a:t>måte</a:t>
            </a:r>
            <a:r>
              <a:rPr lang="en-US" sz="2400" dirty="0">
                <a:effectLst/>
              </a:rPr>
              <a:t> </a:t>
            </a:r>
            <a:r>
              <a:rPr lang="en-US" sz="2400" dirty="0" err="1">
                <a:effectLst/>
              </a:rPr>
              <a:t>som</a:t>
            </a:r>
            <a:r>
              <a:rPr lang="en-US" sz="2400" dirty="0">
                <a:effectLst/>
              </a:rPr>
              <a:t> for </a:t>
            </a:r>
            <a:r>
              <a:rPr lang="en-US" sz="2400" dirty="0" err="1">
                <a:effectLst/>
              </a:rPr>
              <a:t>konvensjonelle</a:t>
            </a:r>
            <a:r>
              <a:rPr lang="en-US" sz="2400" dirty="0">
                <a:effectLst/>
              </a:rPr>
              <a:t> </a:t>
            </a:r>
            <a:r>
              <a:rPr lang="en-US" sz="2400" dirty="0" err="1">
                <a:effectLst/>
              </a:rPr>
              <a:t>systemer</a:t>
            </a:r>
            <a:r>
              <a:rPr lang="en-US" sz="2400" dirty="0">
                <a:effectLst/>
              </a:rPr>
              <a:t>, for </a:t>
            </a:r>
            <a:r>
              <a:rPr lang="en-US" sz="2400" dirty="0" err="1">
                <a:effectLst/>
              </a:rPr>
              <a:t>eksempel</a:t>
            </a:r>
            <a:r>
              <a:rPr lang="en-US" sz="2400" dirty="0">
                <a:effectLst/>
              </a:rPr>
              <a:t> </a:t>
            </a:r>
            <a:r>
              <a:rPr lang="en-US" sz="2400" dirty="0" err="1">
                <a:effectLst/>
              </a:rPr>
              <a:t>ved</a:t>
            </a:r>
            <a:r>
              <a:rPr lang="en-US" sz="2400" dirty="0">
                <a:effectLst/>
              </a:rPr>
              <a:t> bruk av PVC </a:t>
            </a:r>
            <a:r>
              <a:rPr lang="en-US" sz="2400" dirty="0" err="1">
                <a:effectLst/>
              </a:rPr>
              <a:t>vanntettingsmembraner</a:t>
            </a:r>
            <a:r>
              <a:rPr lang="en-US" sz="2400" dirty="0">
                <a:effectLst/>
              </a:rPr>
              <a:t>. </a:t>
            </a:r>
          </a:p>
          <a:p>
            <a:pPr marL="457200" indent="-228600" defTabSz="914400">
              <a:lnSpc>
                <a:spcPct val="90000"/>
              </a:lnSpc>
              <a:spcAft>
                <a:spcPts val="1000"/>
              </a:spcAft>
              <a:buFont typeface="Arial" panose="020B0604020202020204" pitchFamily="34" charset="0"/>
              <a:buChar char="•"/>
            </a:pPr>
            <a:endParaRPr lang="en-US" dirty="0"/>
          </a:p>
          <a:p>
            <a:pPr marL="457200" indent="-228600" defTabSz="914400">
              <a:lnSpc>
                <a:spcPct val="90000"/>
              </a:lnSpc>
              <a:spcAft>
                <a:spcPts val="1000"/>
              </a:spcAft>
              <a:buFont typeface="Arial" panose="020B0604020202020204" pitchFamily="34" charset="0"/>
              <a:buChar char="•"/>
            </a:pPr>
            <a:endParaRPr lang="en-US" dirty="0">
              <a:effectLst/>
            </a:endParaRPr>
          </a:p>
        </p:txBody>
      </p:sp>
    </p:spTree>
    <p:extLst>
      <p:ext uri="{BB962C8B-B14F-4D97-AF65-F5344CB8AC3E}">
        <p14:creationId xmlns:p14="http://schemas.microsoft.com/office/powerpoint/2010/main" val="4177193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TekstSylinder 2">
            <a:extLst>
              <a:ext uri="{FF2B5EF4-FFF2-40B4-BE49-F238E27FC236}">
                <a16:creationId xmlns:a16="http://schemas.microsoft.com/office/drawing/2014/main" id="{C298561A-0F49-CAEE-F052-0B282ED19C61}"/>
              </a:ext>
            </a:extLst>
          </p:cNvPr>
          <p:cNvGraphicFramePr/>
          <p:nvPr>
            <p:extLst>
              <p:ext uri="{D42A27DB-BD31-4B8C-83A1-F6EECF244321}">
                <p14:modId xmlns:p14="http://schemas.microsoft.com/office/powerpoint/2010/main" val="3768773858"/>
              </p:ext>
            </p:extLst>
          </p:nvPr>
        </p:nvGraphicFramePr>
        <p:xfrm>
          <a:off x="1099931" y="625440"/>
          <a:ext cx="7487478" cy="5607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Bilde 5">
            <a:extLst>
              <a:ext uri="{FF2B5EF4-FFF2-40B4-BE49-F238E27FC236}">
                <a16:creationId xmlns:a16="http://schemas.microsoft.com/office/drawing/2014/main" id="{6BD363A1-B99C-D4A4-DFEF-22BEA070B759}"/>
              </a:ext>
            </a:extLst>
          </p:cNvPr>
          <p:cNvPicPr>
            <a:picLocks noChangeAspect="1"/>
          </p:cNvPicPr>
          <p:nvPr/>
        </p:nvPicPr>
        <p:blipFill>
          <a:blip r:embed="rId7"/>
          <a:stretch>
            <a:fillRect/>
          </a:stretch>
        </p:blipFill>
        <p:spPr>
          <a:xfrm>
            <a:off x="2971799" y="3363041"/>
            <a:ext cx="6434615" cy="1978393"/>
          </a:xfrm>
          <a:prstGeom prst="rect">
            <a:avLst/>
          </a:prstGeom>
        </p:spPr>
      </p:pic>
    </p:spTree>
    <p:extLst>
      <p:ext uri="{BB962C8B-B14F-4D97-AF65-F5344CB8AC3E}">
        <p14:creationId xmlns:p14="http://schemas.microsoft.com/office/powerpoint/2010/main" val="2350796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C0FCBA68-E014-1209-1121-C1AC4F6256A1}"/>
              </a:ext>
            </a:extLst>
          </p:cNvPr>
          <p:cNvSpPr txBox="1"/>
          <p:nvPr/>
        </p:nvSpPr>
        <p:spPr>
          <a:xfrm>
            <a:off x="838200" y="1106501"/>
            <a:ext cx="10515600" cy="5070462"/>
          </a:xfrm>
          <a:prstGeom prst="rect">
            <a:avLst/>
          </a:prstGeom>
        </p:spPr>
        <p:txBody>
          <a:bodyPr vert="horz" lIns="91440" tIns="45720" rIns="91440" bIns="45720" rtlCol="0">
            <a:noAutofit/>
          </a:bodyPr>
          <a:lstStyle/>
          <a:p>
            <a:pPr marL="685800" indent="-228600" defTabSz="914400">
              <a:lnSpc>
                <a:spcPct val="90000"/>
              </a:lnSpc>
              <a:spcAft>
                <a:spcPts val="1000"/>
              </a:spcAft>
              <a:buFont typeface="Arial" panose="020B0604020202020204" pitchFamily="34" charset="0"/>
              <a:buChar char="•"/>
            </a:pPr>
            <a:r>
              <a:rPr lang="nb-NO" sz="2000" dirty="0"/>
              <a:t>Før festing av membranene bør det installeres oppheng for operativt tunnelutstyr som vifter, signaler, og lys. Det betyr at membranen ikke trenger å gjennombores på et senere tidspunkt. Men isteden kan kuttes til og tilpasses de rådende hindringene. Vanntettingen må inspiseres visuelt for å kontrollere tettheten etter at tunnelutstyret er på installert. Slik at tilkoblingene til holderne, som muligens kan ha endret posisjon under monteringen, er i stand til å fungere 100 %.</a:t>
            </a:r>
            <a:endParaRPr lang="en-US" sz="2000" dirty="0"/>
          </a:p>
          <a:p>
            <a:pPr marL="457200" defTabSz="914400">
              <a:lnSpc>
                <a:spcPct val="90000"/>
              </a:lnSpc>
              <a:spcAft>
                <a:spcPts val="1000"/>
              </a:spcAft>
            </a:pPr>
            <a:endParaRPr lang="en-US" sz="2000" dirty="0"/>
          </a:p>
          <a:p>
            <a:pPr marL="685800" indent="-228600" defTabSz="914400">
              <a:lnSpc>
                <a:spcPct val="90000"/>
              </a:lnSpc>
              <a:spcAft>
                <a:spcPts val="1000"/>
              </a:spcAft>
              <a:buFont typeface="Arial" panose="020B0604020202020204" pitchFamily="34" charset="0"/>
              <a:buChar char="•"/>
            </a:pPr>
            <a:r>
              <a:rPr lang="en-US" sz="2000" dirty="0" err="1">
                <a:effectLst/>
              </a:rPr>
              <a:t>Hvis</a:t>
            </a:r>
            <a:r>
              <a:rPr lang="en-US" sz="2000" dirty="0">
                <a:effectLst/>
              </a:rPr>
              <a:t> </a:t>
            </a:r>
            <a:r>
              <a:rPr lang="en-US" sz="2000" dirty="0" err="1">
                <a:effectLst/>
              </a:rPr>
              <a:t>membranene</a:t>
            </a:r>
            <a:r>
              <a:rPr lang="en-US" sz="2000" dirty="0">
                <a:effectLst/>
              </a:rPr>
              <a:t> er </a:t>
            </a:r>
            <a:r>
              <a:rPr lang="en-US" sz="2000" dirty="0" err="1">
                <a:effectLst/>
              </a:rPr>
              <a:t>festet</a:t>
            </a:r>
            <a:r>
              <a:rPr lang="en-US" sz="2000" dirty="0">
                <a:effectLst/>
              </a:rPr>
              <a:t> </a:t>
            </a:r>
            <a:r>
              <a:rPr lang="en-US" sz="2000" dirty="0" err="1">
                <a:effectLst/>
              </a:rPr>
              <a:t>ved</a:t>
            </a:r>
            <a:r>
              <a:rPr lang="en-US" sz="2000" dirty="0">
                <a:effectLst/>
              </a:rPr>
              <a:t> bruk av «</a:t>
            </a:r>
            <a:r>
              <a:rPr lang="en-US" sz="2000" dirty="0" err="1">
                <a:effectLst/>
              </a:rPr>
              <a:t>synlig</a:t>
            </a:r>
            <a:r>
              <a:rPr lang="en-US" sz="2000" dirty="0">
                <a:effectLst/>
              </a:rPr>
              <a:t> </a:t>
            </a:r>
            <a:r>
              <a:rPr lang="en-US" sz="2000" dirty="0" err="1">
                <a:effectLst/>
              </a:rPr>
              <a:t>konstruksjon</a:t>
            </a:r>
            <a:r>
              <a:rPr lang="en-US" sz="2000" dirty="0">
                <a:effectLst/>
              </a:rPr>
              <a:t>» (fair-face construction method),  </a:t>
            </a:r>
            <a:r>
              <a:rPr lang="en-US" sz="2000" dirty="0" err="1">
                <a:effectLst/>
              </a:rPr>
              <a:t>vil</a:t>
            </a:r>
            <a:r>
              <a:rPr lang="en-US" sz="2000" dirty="0">
                <a:effectLst/>
              </a:rPr>
              <a:t> det </a:t>
            </a:r>
            <a:r>
              <a:rPr lang="en-US" sz="2000" dirty="0" err="1">
                <a:effectLst/>
              </a:rPr>
              <a:t>resultere</a:t>
            </a:r>
            <a:r>
              <a:rPr lang="en-US" sz="2000" dirty="0">
                <a:effectLst/>
              </a:rPr>
              <a:t> </a:t>
            </a:r>
            <a:r>
              <a:rPr lang="en-US" sz="2000" dirty="0" err="1">
                <a:effectLst/>
              </a:rPr>
              <a:t>i</a:t>
            </a:r>
            <a:r>
              <a:rPr lang="en-US" sz="2000" dirty="0">
                <a:effectLst/>
              </a:rPr>
              <a:t> </a:t>
            </a:r>
            <a:r>
              <a:rPr lang="en-US" sz="2000" dirty="0" err="1">
                <a:effectLst/>
              </a:rPr>
              <a:t>betydelige</a:t>
            </a:r>
            <a:r>
              <a:rPr lang="en-US" sz="2000" dirty="0">
                <a:effectLst/>
              </a:rPr>
              <a:t> </a:t>
            </a:r>
            <a:r>
              <a:rPr lang="en-US" sz="2000" dirty="0" err="1">
                <a:effectLst/>
              </a:rPr>
              <a:t>fordeler</a:t>
            </a:r>
            <a:r>
              <a:rPr lang="en-US" sz="2000" dirty="0">
                <a:effectLst/>
              </a:rPr>
              <a:t> </a:t>
            </a:r>
            <a:r>
              <a:rPr lang="en-US" sz="2000" dirty="0" err="1">
                <a:effectLst/>
              </a:rPr>
              <a:t>ved</a:t>
            </a:r>
            <a:r>
              <a:rPr lang="en-US" sz="2000" dirty="0">
                <a:effectLst/>
              </a:rPr>
              <a:t> </a:t>
            </a:r>
            <a:r>
              <a:rPr lang="en-US" sz="2000" dirty="0" err="1">
                <a:effectLst/>
              </a:rPr>
              <a:t>eventuelle</a:t>
            </a:r>
            <a:r>
              <a:rPr lang="en-US" sz="2000" dirty="0">
                <a:effectLst/>
              </a:rPr>
              <a:t> </a:t>
            </a:r>
            <a:r>
              <a:rPr lang="en-US" sz="2000" dirty="0" err="1">
                <a:effectLst/>
              </a:rPr>
              <a:t>reparasjonsjobber</a:t>
            </a:r>
            <a:r>
              <a:rPr lang="en-US" sz="2000" dirty="0">
                <a:effectLst/>
              </a:rPr>
              <a:t> </a:t>
            </a:r>
            <a:r>
              <a:rPr lang="en-US" sz="2000" dirty="0" err="1">
                <a:effectLst/>
              </a:rPr>
              <a:t>som</a:t>
            </a:r>
            <a:r>
              <a:rPr lang="en-US" sz="2000" dirty="0">
                <a:effectLst/>
              </a:rPr>
              <a:t> </a:t>
            </a:r>
            <a:r>
              <a:rPr lang="en-US" sz="2000" dirty="0" err="1">
                <a:effectLst/>
              </a:rPr>
              <a:t>skulle</a:t>
            </a:r>
            <a:r>
              <a:rPr lang="en-US" sz="2000" dirty="0">
                <a:effectLst/>
              </a:rPr>
              <a:t> </a:t>
            </a:r>
            <a:r>
              <a:rPr lang="en-US" sz="2000" dirty="0" err="1">
                <a:effectLst/>
              </a:rPr>
              <a:t>bli</a:t>
            </a:r>
            <a:r>
              <a:rPr lang="en-US" sz="2000" dirty="0">
                <a:effectLst/>
              </a:rPr>
              <a:t> </a:t>
            </a:r>
            <a:r>
              <a:rPr lang="en-US" sz="2000" dirty="0" err="1">
                <a:effectLst/>
              </a:rPr>
              <a:t>nødvendige</a:t>
            </a:r>
            <a:r>
              <a:rPr lang="en-US" sz="2000" dirty="0">
                <a:effectLst/>
              </a:rPr>
              <a:t>. Det </a:t>
            </a:r>
            <a:r>
              <a:rPr lang="en-US" sz="2000" dirty="0" err="1">
                <a:effectLst/>
              </a:rPr>
              <a:t>kan</a:t>
            </a:r>
            <a:r>
              <a:rPr lang="en-US" sz="2000" dirty="0">
                <a:effectLst/>
              </a:rPr>
              <a:t> </a:t>
            </a:r>
            <a:r>
              <a:rPr lang="en-US" sz="2000" dirty="0" err="1">
                <a:effectLst/>
              </a:rPr>
              <a:t>være</a:t>
            </a:r>
            <a:r>
              <a:rPr lang="en-US" sz="2000" dirty="0">
                <a:effectLst/>
              </a:rPr>
              <a:t> </a:t>
            </a:r>
            <a:r>
              <a:rPr lang="en-US" sz="2000" dirty="0" err="1">
                <a:effectLst/>
              </a:rPr>
              <a:t>steinbiter</a:t>
            </a:r>
            <a:r>
              <a:rPr lang="en-US" sz="2000" dirty="0">
                <a:effectLst/>
              </a:rPr>
              <a:t> </a:t>
            </a:r>
            <a:r>
              <a:rPr lang="en-US" sz="2000" dirty="0" err="1">
                <a:effectLst/>
              </a:rPr>
              <a:t>som</a:t>
            </a:r>
            <a:r>
              <a:rPr lang="en-US" sz="2000" dirty="0">
                <a:effectLst/>
              </a:rPr>
              <a:t> </a:t>
            </a:r>
            <a:r>
              <a:rPr lang="en-US" sz="2000" dirty="0" err="1">
                <a:effectLst/>
              </a:rPr>
              <a:t>løsner</a:t>
            </a:r>
            <a:r>
              <a:rPr lang="en-US" sz="2000" dirty="0">
                <a:effectLst/>
              </a:rPr>
              <a:t>, </a:t>
            </a:r>
            <a:r>
              <a:rPr lang="en-US" sz="2000" dirty="0" err="1">
                <a:effectLst/>
              </a:rPr>
              <a:t>eller</a:t>
            </a:r>
            <a:r>
              <a:rPr lang="en-US" sz="2000" dirty="0">
                <a:effectLst/>
              </a:rPr>
              <a:t> det </a:t>
            </a:r>
            <a:r>
              <a:rPr lang="en-US" sz="2000" dirty="0" err="1">
                <a:effectLst/>
              </a:rPr>
              <a:t>kommer</a:t>
            </a:r>
            <a:r>
              <a:rPr lang="en-US" sz="2000" dirty="0">
                <a:effectLst/>
              </a:rPr>
              <a:t> inn </a:t>
            </a:r>
            <a:r>
              <a:rPr lang="en-US" sz="2000" dirty="0" err="1">
                <a:effectLst/>
              </a:rPr>
              <a:t>vann</a:t>
            </a:r>
            <a:r>
              <a:rPr lang="en-US" sz="2000" dirty="0">
                <a:effectLst/>
              </a:rPr>
              <a:t>, da er det </a:t>
            </a:r>
            <a:r>
              <a:rPr lang="en-US" sz="2000" dirty="0" err="1">
                <a:effectLst/>
              </a:rPr>
              <a:t>enkelt</a:t>
            </a:r>
            <a:r>
              <a:rPr lang="en-US" sz="2000" dirty="0">
                <a:effectLst/>
              </a:rPr>
              <a:t> å </a:t>
            </a:r>
            <a:r>
              <a:rPr lang="en-US" sz="2000" dirty="0" err="1">
                <a:effectLst/>
              </a:rPr>
              <a:t>lokalisere</a:t>
            </a:r>
            <a:r>
              <a:rPr lang="en-US" sz="2000" dirty="0">
                <a:effectLst/>
              </a:rPr>
              <a:t> </a:t>
            </a:r>
            <a:r>
              <a:rPr lang="en-US" sz="2000" dirty="0" err="1">
                <a:effectLst/>
              </a:rPr>
              <a:t>lekkasjen</a:t>
            </a:r>
            <a:r>
              <a:rPr lang="en-US" sz="2000" dirty="0">
                <a:effectLst/>
              </a:rPr>
              <a:t> </a:t>
            </a:r>
            <a:r>
              <a:rPr lang="en-US" sz="2000" dirty="0" err="1">
                <a:effectLst/>
              </a:rPr>
              <a:t>ved</a:t>
            </a:r>
            <a:r>
              <a:rPr lang="en-US" sz="2000" dirty="0">
                <a:effectLst/>
              </a:rPr>
              <a:t> </a:t>
            </a:r>
            <a:r>
              <a:rPr lang="en-US" sz="2000" dirty="0" err="1">
                <a:effectLst/>
              </a:rPr>
              <a:t>hjelp</a:t>
            </a:r>
            <a:r>
              <a:rPr lang="en-US" sz="2000" dirty="0">
                <a:effectLst/>
              </a:rPr>
              <a:t> av </a:t>
            </a:r>
            <a:r>
              <a:rPr lang="en-US" sz="2000" dirty="0" err="1">
                <a:effectLst/>
              </a:rPr>
              <a:t>visuell</a:t>
            </a:r>
            <a:r>
              <a:rPr lang="en-US" sz="2000" dirty="0">
                <a:effectLst/>
              </a:rPr>
              <a:t> </a:t>
            </a:r>
            <a:r>
              <a:rPr lang="en-US" sz="2000" dirty="0" err="1">
                <a:effectLst/>
              </a:rPr>
              <a:t>sjekk</a:t>
            </a:r>
            <a:r>
              <a:rPr lang="en-US" sz="2000" dirty="0">
                <a:effectLst/>
              </a:rPr>
              <a:t>. Det er </a:t>
            </a:r>
            <a:r>
              <a:rPr lang="en-US" sz="2000" dirty="0" err="1">
                <a:effectLst/>
              </a:rPr>
              <a:t>ikke</a:t>
            </a:r>
            <a:r>
              <a:rPr lang="en-US" sz="2000" dirty="0">
                <a:effectLst/>
              </a:rPr>
              <a:t> </a:t>
            </a:r>
            <a:r>
              <a:rPr lang="en-US" sz="2000" dirty="0" err="1">
                <a:effectLst/>
              </a:rPr>
              <a:t>nødvendig</a:t>
            </a:r>
            <a:r>
              <a:rPr lang="en-US" sz="2000" dirty="0">
                <a:effectLst/>
              </a:rPr>
              <a:t> med </a:t>
            </a:r>
            <a:r>
              <a:rPr lang="en-US" sz="2000" dirty="0" err="1">
                <a:effectLst/>
              </a:rPr>
              <a:t>noen</a:t>
            </a:r>
            <a:r>
              <a:rPr lang="en-US" sz="2000" dirty="0">
                <a:effectLst/>
              </a:rPr>
              <a:t> </a:t>
            </a:r>
            <a:r>
              <a:rPr lang="en-US" sz="2000" dirty="0" err="1">
                <a:effectLst/>
              </a:rPr>
              <a:t>stor</a:t>
            </a:r>
            <a:r>
              <a:rPr lang="en-US" sz="2000" dirty="0">
                <a:effectLst/>
              </a:rPr>
              <a:t> </a:t>
            </a:r>
            <a:r>
              <a:rPr lang="en-US" sz="2000" dirty="0" err="1">
                <a:effectLst/>
              </a:rPr>
              <a:t>operasjon</a:t>
            </a:r>
            <a:r>
              <a:rPr lang="en-US" sz="2000" dirty="0">
                <a:effectLst/>
              </a:rPr>
              <a:t> for å </a:t>
            </a:r>
            <a:r>
              <a:rPr lang="en-US" sz="2000" dirty="0" err="1">
                <a:effectLst/>
              </a:rPr>
              <a:t>avdekke</a:t>
            </a:r>
            <a:r>
              <a:rPr lang="en-US" sz="2000" dirty="0">
                <a:effectLst/>
              </a:rPr>
              <a:t> den </a:t>
            </a:r>
            <a:r>
              <a:rPr lang="en-US" sz="2000" dirty="0" err="1">
                <a:effectLst/>
              </a:rPr>
              <a:t>skadede</a:t>
            </a:r>
            <a:r>
              <a:rPr lang="en-US" sz="2000" dirty="0">
                <a:effectLst/>
              </a:rPr>
              <a:t> </a:t>
            </a:r>
            <a:r>
              <a:rPr lang="en-US" sz="2000" dirty="0" err="1">
                <a:effectLst/>
              </a:rPr>
              <a:t>tetningen</a:t>
            </a:r>
            <a:r>
              <a:rPr lang="en-US" sz="2000" dirty="0">
                <a:effectLst/>
              </a:rPr>
              <a:t>. </a:t>
            </a:r>
            <a:r>
              <a:rPr lang="en-US" sz="2000" dirty="0" err="1">
                <a:effectLst/>
              </a:rPr>
              <a:t>Når</a:t>
            </a:r>
            <a:r>
              <a:rPr lang="en-US" sz="2000" dirty="0">
                <a:effectLst/>
              </a:rPr>
              <a:t> </a:t>
            </a:r>
            <a:r>
              <a:rPr lang="en-US" sz="2000" dirty="0" err="1">
                <a:effectLst/>
              </a:rPr>
              <a:t>så</a:t>
            </a:r>
            <a:r>
              <a:rPr lang="en-US" sz="2000" dirty="0">
                <a:effectLst/>
              </a:rPr>
              <a:t> </a:t>
            </a:r>
            <a:r>
              <a:rPr lang="en-US" sz="2000" dirty="0" err="1">
                <a:effectLst/>
              </a:rPr>
              <a:t>årsaken</a:t>
            </a:r>
            <a:r>
              <a:rPr lang="en-US" sz="2000" dirty="0">
                <a:effectLst/>
              </a:rPr>
              <a:t> </a:t>
            </a:r>
            <a:r>
              <a:rPr lang="en-US" sz="2000" dirty="0" err="1">
                <a:effectLst/>
              </a:rPr>
              <a:t>til</a:t>
            </a:r>
            <a:r>
              <a:rPr lang="en-US" sz="2000" dirty="0">
                <a:effectLst/>
              </a:rPr>
              <a:t> </a:t>
            </a:r>
            <a:r>
              <a:rPr lang="en-US" sz="2000" dirty="0" err="1">
                <a:effectLst/>
              </a:rPr>
              <a:t>lekkasjen</a:t>
            </a:r>
            <a:r>
              <a:rPr lang="en-US" sz="2000" dirty="0">
                <a:effectLst/>
              </a:rPr>
              <a:t> er </a:t>
            </a:r>
            <a:r>
              <a:rPr lang="en-US" sz="2000" dirty="0" err="1">
                <a:effectLst/>
              </a:rPr>
              <a:t>blitt</a:t>
            </a:r>
            <a:r>
              <a:rPr lang="en-US" sz="2000" dirty="0">
                <a:effectLst/>
              </a:rPr>
              <a:t> </a:t>
            </a:r>
            <a:r>
              <a:rPr lang="en-US" sz="2000" dirty="0" err="1">
                <a:effectLst/>
              </a:rPr>
              <a:t>utbedret</a:t>
            </a:r>
            <a:r>
              <a:rPr lang="en-US" sz="2000" dirty="0">
                <a:effectLst/>
              </a:rPr>
              <a:t>, </a:t>
            </a:r>
            <a:r>
              <a:rPr lang="en-US" sz="2000" dirty="0" err="1">
                <a:effectLst/>
              </a:rPr>
              <a:t>vil</a:t>
            </a:r>
            <a:r>
              <a:rPr lang="en-US" sz="2000" dirty="0">
                <a:effectLst/>
              </a:rPr>
              <a:t> </a:t>
            </a:r>
            <a:r>
              <a:rPr lang="en-US" sz="2000" dirty="0" err="1">
                <a:effectLst/>
              </a:rPr>
              <a:t>en</a:t>
            </a:r>
            <a:r>
              <a:rPr lang="en-US" sz="2000" dirty="0">
                <a:effectLst/>
              </a:rPr>
              <a:t> del av </a:t>
            </a:r>
            <a:r>
              <a:rPr lang="en-US" sz="2000" dirty="0" err="1">
                <a:effectLst/>
              </a:rPr>
              <a:t>membranen</a:t>
            </a:r>
            <a:r>
              <a:rPr lang="en-US" sz="2000" dirty="0">
                <a:effectLst/>
              </a:rPr>
              <a:t> med de </a:t>
            </a:r>
            <a:r>
              <a:rPr lang="en-US" sz="2000" dirty="0" err="1">
                <a:effectLst/>
              </a:rPr>
              <a:t>samme</a:t>
            </a:r>
            <a:r>
              <a:rPr lang="en-US" sz="2000" dirty="0">
                <a:effectLst/>
              </a:rPr>
              <a:t> </a:t>
            </a:r>
            <a:r>
              <a:rPr lang="en-US" sz="2000" dirty="0" err="1">
                <a:effectLst/>
              </a:rPr>
              <a:t>egenskapene</a:t>
            </a:r>
            <a:r>
              <a:rPr lang="en-US" sz="2000" dirty="0">
                <a:effectLst/>
              </a:rPr>
              <a:t> </a:t>
            </a:r>
            <a:r>
              <a:rPr lang="en-US" sz="2000" dirty="0" err="1">
                <a:effectLst/>
              </a:rPr>
              <a:t>som</a:t>
            </a:r>
            <a:r>
              <a:rPr lang="en-US" sz="2000" dirty="0">
                <a:effectLst/>
              </a:rPr>
              <a:t> </a:t>
            </a:r>
            <a:r>
              <a:rPr lang="en-US" sz="2000" dirty="0" err="1">
                <a:effectLst/>
              </a:rPr>
              <a:t>basismaterialet</a:t>
            </a:r>
            <a:r>
              <a:rPr lang="en-US" sz="2000" dirty="0">
                <a:effectLst/>
              </a:rPr>
              <a:t> er </a:t>
            </a:r>
            <a:r>
              <a:rPr lang="en-US" sz="2000" dirty="0" err="1">
                <a:effectLst/>
              </a:rPr>
              <a:t>laget</a:t>
            </a:r>
            <a:r>
              <a:rPr lang="en-US" sz="2000" dirty="0">
                <a:effectLst/>
              </a:rPr>
              <a:t> av, </a:t>
            </a:r>
            <a:r>
              <a:rPr lang="en-US" sz="2000" dirty="0" err="1">
                <a:effectLst/>
              </a:rPr>
              <a:t>bli</a:t>
            </a:r>
            <a:r>
              <a:rPr lang="en-US" sz="2000" dirty="0">
                <a:effectLst/>
              </a:rPr>
              <a:t> </a:t>
            </a:r>
            <a:r>
              <a:rPr lang="en-US" sz="2000" dirty="0" err="1">
                <a:effectLst/>
              </a:rPr>
              <a:t>sveiset</a:t>
            </a:r>
            <a:r>
              <a:rPr lang="en-US" sz="2000" dirty="0">
                <a:effectLst/>
              </a:rPr>
              <a:t> </a:t>
            </a:r>
            <a:r>
              <a:rPr lang="en-US" sz="2000" dirty="0" err="1">
                <a:effectLst/>
              </a:rPr>
              <a:t>på</a:t>
            </a:r>
            <a:r>
              <a:rPr lang="en-US" sz="2000" dirty="0">
                <a:effectLst/>
              </a:rPr>
              <a:t> med </a:t>
            </a:r>
            <a:r>
              <a:rPr lang="en-US" sz="2000" dirty="0" err="1">
                <a:effectLst/>
              </a:rPr>
              <a:t>varmluft</a:t>
            </a:r>
            <a:r>
              <a:rPr lang="en-US" sz="2000" dirty="0">
                <a:effectLst/>
              </a:rPr>
              <a:t>. </a:t>
            </a:r>
            <a:r>
              <a:rPr lang="en-US" sz="2000" dirty="0" err="1">
                <a:effectLst/>
              </a:rPr>
              <a:t>Selv</a:t>
            </a:r>
            <a:r>
              <a:rPr lang="en-US" sz="2000" dirty="0">
                <a:effectLst/>
              </a:rPr>
              <a:t> om den </a:t>
            </a:r>
            <a:r>
              <a:rPr lang="en-US" sz="2000" dirty="0" err="1">
                <a:effectLst/>
              </a:rPr>
              <a:t>reparerte</a:t>
            </a:r>
            <a:r>
              <a:rPr lang="en-US" sz="2000" dirty="0">
                <a:effectLst/>
              </a:rPr>
              <a:t> </a:t>
            </a:r>
            <a:r>
              <a:rPr lang="en-US" sz="2000" dirty="0" err="1">
                <a:effectLst/>
              </a:rPr>
              <a:t>delen</a:t>
            </a:r>
            <a:r>
              <a:rPr lang="en-US" sz="2000" dirty="0">
                <a:effectLst/>
              </a:rPr>
              <a:t> </a:t>
            </a:r>
            <a:r>
              <a:rPr lang="en-US" sz="2000" dirty="0" err="1">
                <a:effectLst/>
              </a:rPr>
              <a:t>vil</a:t>
            </a:r>
            <a:r>
              <a:rPr lang="en-US" sz="2000" dirty="0">
                <a:effectLst/>
              </a:rPr>
              <a:t> </a:t>
            </a:r>
            <a:r>
              <a:rPr lang="en-US" sz="2000" dirty="0" err="1">
                <a:effectLst/>
              </a:rPr>
              <a:t>være</a:t>
            </a:r>
            <a:r>
              <a:rPr lang="en-US" sz="2000" dirty="0">
                <a:effectLst/>
              </a:rPr>
              <a:t> </a:t>
            </a:r>
            <a:r>
              <a:rPr lang="en-US" sz="2000" dirty="0" err="1">
                <a:effectLst/>
              </a:rPr>
              <a:t>synlig</a:t>
            </a:r>
            <a:r>
              <a:rPr lang="en-US" sz="2000" dirty="0">
                <a:effectLst/>
              </a:rPr>
              <a:t>, </a:t>
            </a:r>
            <a:r>
              <a:rPr lang="en-US" sz="2000" dirty="0" err="1">
                <a:effectLst/>
              </a:rPr>
              <a:t>vil</a:t>
            </a:r>
            <a:r>
              <a:rPr lang="en-US" sz="2000" dirty="0">
                <a:effectLst/>
              </a:rPr>
              <a:t> det </a:t>
            </a:r>
            <a:r>
              <a:rPr lang="en-US" sz="2000" dirty="0" err="1">
                <a:effectLst/>
              </a:rPr>
              <a:t>vanntette</a:t>
            </a:r>
            <a:r>
              <a:rPr lang="en-US" sz="2000" dirty="0">
                <a:effectLst/>
              </a:rPr>
              <a:t> </a:t>
            </a:r>
            <a:r>
              <a:rPr lang="en-US" sz="2000" dirty="0" err="1">
                <a:effectLst/>
              </a:rPr>
              <a:t>systemet</a:t>
            </a:r>
            <a:r>
              <a:rPr lang="en-US" sz="2000" dirty="0">
                <a:effectLst/>
              </a:rPr>
              <a:t> </a:t>
            </a:r>
            <a:r>
              <a:rPr lang="en-US" sz="2000" dirty="0" err="1">
                <a:effectLst/>
              </a:rPr>
              <a:t>fungere</a:t>
            </a:r>
            <a:r>
              <a:rPr lang="en-US" sz="2000" dirty="0">
                <a:effectLst/>
              </a:rPr>
              <a:t> </a:t>
            </a:r>
            <a:r>
              <a:rPr lang="en-US" sz="2000" dirty="0" err="1">
                <a:effectLst/>
              </a:rPr>
              <a:t>som</a:t>
            </a:r>
            <a:r>
              <a:rPr lang="en-US" sz="2000" dirty="0">
                <a:effectLst/>
              </a:rPr>
              <a:t> </a:t>
            </a:r>
            <a:r>
              <a:rPr lang="en-US" sz="2000" dirty="0" err="1">
                <a:effectLst/>
              </a:rPr>
              <a:t>forsikret</a:t>
            </a:r>
            <a:r>
              <a:rPr lang="en-US" sz="2000" dirty="0">
                <a:effectLst/>
              </a:rPr>
              <a:t>. </a:t>
            </a:r>
          </a:p>
        </p:txBody>
      </p:sp>
    </p:spTree>
    <p:extLst>
      <p:ext uri="{BB962C8B-B14F-4D97-AF65-F5344CB8AC3E}">
        <p14:creationId xmlns:p14="http://schemas.microsoft.com/office/powerpoint/2010/main" val="3156852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krivebord med stetoskop og datatastatur">
            <a:extLst>
              <a:ext uri="{FF2B5EF4-FFF2-40B4-BE49-F238E27FC236}">
                <a16:creationId xmlns:a16="http://schemas.microsoft.com/office/drawing/2014/main" id="{04DD7313-52C7-C438-3606-5A2CF9E10EE8}"/>
              </a:ext>
            </a:extLst>
          </p:cNvPr>
          <p:cNvPicPr>
            <a:picLocks noChangeAspect="1"/>
          </p:cNvPicPr>
          <p:nvPr/>
        </p:nvPicPr>
        <p:blipFill rotWithShape="1">
          <a:blip r:embed="rId2"/>
          <a:srcRect l="47342" r="-2" b="-2"/>
          <a:stretch/>
        </p:blipFill>
        <p:spPr>
          <a:xfrm>
            <a:off x="-1" y="-2"/>
            <a:ext cx="5410198" cy="6858002"/>
          </a:xfrm>
          <a:prstGeom prst="rect">
            <a:avLst/>
          </a:prstGeom>
        </p:spPr>
      </p:pic>
      <p:sp useBgFill="1">
        <p:nvSpPr>
          <p:cNvPr id="13" name="Rectangle 1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Sylinder 4">
            <a:extLst>
              <a:ext uri="{FF2B5EF4-FFF2-40B4-BE49-F238E27FC236}">
                <a16:creationId xmlns:a16="http://schemas.microsoft.com/office/drawing/2014/main" id="{C7CCD2E8-0905-E985-FAB9-0274CEE4B47A}"/>
              </a:ext>
            </a:extLst>
          </p:cNvPr>
          <p:cNvSpPr txBox="1"/>
          <p:nvPr/>
        </p:nvSpPr>
        <p:spPr>
          <a:xfrm>
            <a:off x="6115317" y="1056640"/>
            <a:ext cx="5247340" cy="5183438"/>
          </a:xfrm>
          <a:prstGeom prst="rect">
            <a:avLst/>
          </a:prstGeom>
        </p:spPr>
        <p:txBody>
          <a:bodyPr vert="horz" lIns="91440" tIns="45720" rIns="91440" bIns="45720" rtlCol="0" anchor="ctr">
            <a:normAutofit/>
          </a:bodyPr>
          <a:lstStyle/>
          <a:p>
            <a:pPr marL="114300" lvl="0" defTabSz="914400">
              <a:lnSpc>
                <a:spcPct val="90000"/>
              </a:lnSpc>
              <a:spcAft>
                <a:spcPts val="1000"/>
              </a:spcAft>
            </a:pPr>
            <a:r>
              <a:rPr lang="en-US" sz="2000" b="1" dirty="0">
                <a:effectLst/>
              </a:rPr>
              <a:t>SERVICE PÅ PRODUKTET</a:t>
            </a:r>
          </a:p>
          <a:p>
            <a:pPr defTabSz="914400">
              <a:lnSpc>
                <a:spcPct val="90000"/>
              </a:lnSpc>
              <a:spcAft>
                <a:spcPts val="1000"/>
              </a:spcAft>
            </a:pPr>
            <a:endParaRPr lang="en-US" sz="2000" dirty="0">
              <a:effectLst/>
            </a:endParaRPr>
          </a:p>
          <a:p>
            <a:pPr defTabSz="914400">
              <a:lnSpc>
                <a:spcPct val="90000"/>
              </a:lnSpc>
              <a:spcAft>
                <a:spcPts val="1000"/>
              </a:spcAft>
            </a:pPr>
            <a:r>
              <a:rPr lang="en-US" sz="2000" dirty="0">
                <a:effectLst/>
              </a:rPr>
              <a:t>Det </a:t>
            </a:r>
            <a:r>
              <a:rPr lang="en-US" sz="2000" dirty="0" err="1">
                <a:effectLst/>
              </a:rPr>
              <a:t>gjøres</a:t>
            </a:r>
            <a:r>
              <a:rPr lang="en-US" sz="2000" dirty="0">
                <a:effectLst/>
              </a:rPr>
              <a:t> et </a:t>
            </a:r>
            <a:r>
              <a:rPr lang="en-US" sz="2000" dirty="0" err="1">
                <a:effectLst/>
              </a:rPr>
              <a:t>skille</a:t>
            </a:r>
            <a:r>
              <a:rPr lang="en-US" sz="2000" dirty="0">
                <a:effectLst/>
              </a:rPr>
              <a:t> </a:t>
            </a:r>
            <a:r>
              <a:rPr lang="en-US" sz="2000" dirty="0" err="1">
                <a:effectLst/>
              </a:rPr>
              <a:t>på</a:t>
            </a:r>
            <a:r>
              <a:rPr lang="en-US" sz="2000" dirty="0">
                <a:effectLst/>
              </a:rPr>
              <a:t> de </a:t>
            </a:r>
            <a:r>
              <a:rPr lang="en-US" sz="2000" dirty="0" err="1">
                <a:effectLst/>
              </a:rPr>
              <a:t>ulike</a:t>
            </a:r>
            <a:r>
              <a:rPr lang="en-US" sz="2000" dirty="0">
                <a:effectLst/>
              </a:rPr>
              <a:t> </a:t>
            </a:r>
            <a:r>
              <a:rPr lang="en-US" sz="2000" dirty="0" err="1">
                <a:effectLst/>
              </a:rPr>
              <a:t>installasjons-prinsippene</a:t>
            </a:r>
            <a:r>
              <a:rPr lang="en-US" sz="2000" dirty="0">
                <a:effectLst/>
              </a:rPr>
              <a:t> </a:t>
            </a:r>
            <a:r>
              <a:rPr lang="en-US" sz="2000" dirty="0" err="1">
                <a:effectLst/>
              </a:rPr>
              <a:t>ved</a:t>
            </a:r>
            <a:r>
              <a:rPr lang="en-US" sz="2000" dirty="0">
                <a:effectLst/>
              </a:rPr>
              <a:t> </a:t>
            </a:r>
            <a:r>
              <a:rPr lang="en-US" sz="2000" dirty="0" err="1">
                <a:effectLst/>
              </a:rPr>
              <a:t>serviceformål</a:t>
            </a:r>
            <a:r>
              <a:rPr lang="en-US" sz="2000" dirty="0">
                <a:effectLst/>
              </a:rPr>
              <a:t>. </a:t>
            </a:r>
          </a:p>
          <a:p>
            <a:pPr defTabSz="914400">
              <a:lnSpc>
                <a:spcPct val="90000"/>
              </a:lnSpc>
              <a:spcAft>
                <a:spcPts val="1000"/>
              </a:spcAft>
            </a:pPr>
            <a:r>
              <a:rPr lang="en-US" sz="2000" dirty="0">
                <a:effectLst/>
              </a:rPr>
              <a:t> </a:t>
            </a:r>
          </a:p>
          <a:p>
            <a:pPr marL="342900" lvl="0" indent="-228600" defTabSz="914400">
              <a:lnSpc>
                <a:spcPct val="90000"/>
              </a:lnSpc>
              <a:buFont typeface="Arial" panose="020B0604020202020204" pitchFamily="34" charset="0"/>
              <a:buChar char="•"/>
            </a:pPr>
            <a:r>
              <a:rPr lang="en-US" sz="2000" dirty="0">
                <a:effectLst/>
              </a:rPr>
              <a:t>Sandwich </a:t>
            </a:r>
            <a:r>
              <a:rPr lang="en-US" sz="2000" dirty="0" err="1">
                <a:effectLst/>
              </a:rPr>
              <a:t>oppbyggings</a:t>
            </a:r>
            <a:r>
              <a:rPr lang="en-US" sz="2000" dirty="0">
                <a:effectLst/>
              </a:rPr>
              <a:t> </a:t>
            </a:r>
            <a:r>
              <a:rPr lang="en-US" sz="2000" dirty="0" err="1">
                <a:effectLst/>
              </a:rPr>
              <a:t>metoden</a:t>
            </a:r>
            <a:r>
              <a:rPr lang="en-US" sz="2000" dirty="0">
                <a:effectLst/>
              </a:rPr>
              <a:t>.</a:t>
            </a:r>
          </a:p>
          <a:p>
            <a:pPr marL="457200" defTabSz="914400">
              <a:lnSpc>
                <a:spcPct val="90000"/>
              </a:lnSpc>
              <a:spcAft>
                <a:spcPts val="1000"/>
              </a:spcAft>
            </a:pPr>
            <a:r>
              <a:rPr lang="en-US" sz="2000" dirty="0" err="1">
                <a:effectLst/>
              </a:rPr>
              <a:t>Når</a:t>
            </a:r>
            <a:r>
              <a:rPr lang="en-US" sz="2000" dirty="0">
                <a:effectLst/>
              </a:rPr>
              <a:t> </a:t>
            </a:r>
            <a:r>
              <a:rPr lang="en-US" sz="2000" dirty="0" err="1">
                <a:effectLst/>
              </a:rPr>
              <a:t>denne</a:t>
            </a:r>
            <a:r>
              <a:rPr lang="en-US" sz="2000" dirty="0">
                <a:effectLst/>
              </a:rPr>
              <a:t> </a:t>
            </a:r>
            <a:r>
              <a:rPr lang="en-US" sz="2000" dirty="0" err="1">
                <a:effectLst/>
              </a:rPr>
              <a:t>metoden</a:t>
            </a:r>
            <a:r>
              <a:rPr lang="en-US" sz="2000" dirty="0">
                <a:effectLst/>
              </a:rPr>
              <a:t> er </a:t>
            </a:r>
            <a:r>
              <a:rPr lang="en-US" sz="2000" dirty="0" err="1">
                <a:effectLst/>
              </a:rPr>
              <a:t>brukt</a:t>
            </a:r>
            <a:r>
              <a:rPr lang="en-US" sz="2000" dirty="0">
                <a:effectLst/>
              </a:rPr>
              <a:t>, </a:t>
            </a:r>
            <a:r>
              <a:rPr lang="en-US" sz="2000" dirty="0" err="1">
                <a:effectLst/>
              </a:rPr>
              <a:t>vil</a:t>
            </a:r>
            <a:r>
              <a:rPr lang="en-US" sz="2000" dirty="0">
                <a:effectLst/>
              </a:rPr>
              <a:t> de </a:t>
            </a:r>
            <a:r>
              <a:rPr lang="en-US" sz="2000" dirty="0" err="1">
                <a:effectLst/>
              </a:rPr>
              <a:t>ulike</a:t>
            </a:r>
            <a:r>
              <a:rPr lang="en-US" sz="2000" dirty="0">
                <a:effectLst/>
              </a:rPr>
              <a:t> </a:t>
            </a:r>
            <a:r>
              <a:rPr lang="en-US" sz="2000" dirty="0" err="1">
                <a:effectLst/>
              </a:rPr>
              <a:t>membranene</a:t>
            </a:r>
            <a:r>
              <a:rPr lang="en-US" sz="2000" dirty="0">
                <a:effectLst/>
              </a:rPr>
              <a:t> </a:t>
            </a:r>
            <a:r>
              <a:rPr lang="en-US" sz="2000" dirty="0" err="1">
                <a:effectLst/>
              </a:rPr>
              <a:t>ikke</a:t>
            </a:r>
            <a:r>
              <a:rPr lang="en-US" sz="2000" dirty="0">
                <a:effectLst/>
              </a:rPr>
              <a:t> </a:t>
            </a:r>
            <a:r>
              <a:rPr lang="en-US" sz="2000" dirty="0" err="1">
                <a:effectLst/>
              </a:rPr>
              <a:t>trenge</a:t>
            </a:r>
            <a:r>
              <a:rPr lang="en-US" sz="2000" dirty="0">
                <a:effectLst/>
              </a:rPr>
              <a:t> </a:t>
            </a:r>
            <a:r>
              <a:rPr lang="en-US" sz="2000" dirty="0" err="1">
                <a:effectLst/>
              </a:rPr>
              <a:t>særlig</a:t>
            </a:r>
            <a:r>
              <a:rPr lang="en-US" sz="2000" dirty="0">
                <a:effectLst/>
              </a:rPr>
              <a:t> </a:t>
            </a:r>
            <a:r>
              <a:rPr lang="en-US" sz="2000" dirty="0" err="1">
                <a:effectLst/>
              </a:rPr>
              <a:t>vedlikehold</a:t>
            </a:r>
            <a:r>
              <a:rPr lang="en-US" sz="2000" dirty="0">
                <a:effectLst/>
              </a:rPr>
              <a:t>, </a:t>
            </a:r>
            <a:r>
              <a:rPr lang="en-US" sz="2000" dirty="0" err="1">
                <a:effectLst/>
              </a:rPr>
              <a:t>slik</a:t>
            </a:r>
            <a:r>
              <a:rPr lang="en-US" sz="2000" dirty="0">
                <a:effectLst/>
              </a:rPr>
              <a:t> er det </a:t>
            </a:r>
            <a:r>
              <a:rPr lang="en-US" sz="2000" dirty="0" err="1">
                <a:effectLst/>
              </a:rPr>
              <a:t>også</a:t>
            </a:r>
            <a:r>
              <a:rPr lang="en-US" sz="2000" dirty="0">
                <a:effectLst/>
              </a:rPr>
              <a:t> </a:t>
            </a:r>
            <a:r>
              <a:rPr lang="en-US" sz="2000" dirty="0" err="1">
                <a:effectLst/>
              </a:rPr>
              <a:t>ved</a:t>
            </a:r>
            <a:r>
              <a:rPr lang="en-US" sz="2000" dirty="0">
                <a:effectLst/>
              </a:rPr>
              <a:t> de </a:t>
            </a:r>
            <a:r>
              <a:rPr lang="en-US" sz="2000" dirty="0" err="1">
                <a:effectLst/>
              </a:rPr>
              <a:t>konvensjonelle</a:t>
            </a:r>
            <a:r>
              <a:rPr lang="en-US" sz="2000" dirty="0">
                <a:effectLst/>
              </a:rPr>
              <a:t> </a:t>
            </a:r>
            <a:r>
              <a:rPr lang="en-US" sz="2000" dirty="0" err="1">
                <a:effectLst/>
              </a:rPr>
              <a:t>vanntettingssystemene</a:t>
            </a:r>
            <a:r>
              <a:rPr lang="en-US" sz="2000" dirty="0">
                <a:effectLst/>
              </a:rPr>
              <a:t>. </a:t>
            </a:r>
            <a:r>
              <a:rPr lang="en-US" sz="2000" dirty="0" err="1">
                <a:effectLst/>
              </a:rPr>
              <a:t>Effektiviteten</a:t>
            </a:r>
            <a:r>
              <a:rPr lang="en-US" sz="2000" dirty="0">
                <a:effectLst/>
              </a:rPr>
              <a:t> </a:t>
            </a:r>
            <a:r>
              <a:rPr lang="en-US" sz="2000" dirty="0" err="1">
                <a:effectLst/>
              </a:rPr>
              <a:t>og</a:t>
            </a:r>
            <a:r>
              <a:rPr lang="en-US" sz="2000" dirty="0">
                <a:effectLst/>
              </a:rPr>
              <a:t> </a:t>
            </a:r>
            <a:r>
              <a:rPr lang="en-US" sz="2000" dirty="0" err="1">
                <a:effectLst/>
              </a:rPr>
              <a:t>motstanden</a:t>
            </a:r>
            <a:r>
              <a:rPr lang="en-US" sz="2000" dirty="0">
                <a:effectLst/>
              </a:rPr>
              <a:t> </a:t>
            </a:r>
            <a:r>
              <a:rPr lang="en-US" sz="2000" dirty="0" err="1">
                <a:effectLst/>
              </a:rPr>
              <a:t>i</a:t>
            </a:r>
            <a:r>
              <a:rPr lang="en-US" sz="2000" dirty="0">
                <a:effectLst/>
              </a:rPr>
              <a:t> </a:t>
            </a:r>
            <a:r>
              <a:rPr lang="en-US" sz="2000" dirty="0" err="1">
                <a:effectLst/>
              </a:rPr>
              <a:t>systemet</a:t>
            </a:r>
            <a:r>
              <a:rPr lang="en-US" sz="2000" dirty="0">
                <a:effectLst/>
              </a:rPr>
              <a:t> er </a:t>
            </a:r>
            <a:r>
              <a:rPr lang="en-US" sz="2000" dirty="0" err="1">
                <a:effectLst/>
              </a:rPr>
              <a:t>gitt</a:t>
            </a:r>
            <a:r>
              <a:rPr lang="en-US" sz="2000" dirty="0">
                <a:effectLst/>
              </a:rPr>
              <a:t> for hele dets </a:t>
            </a:r>
            <a:r>
              <a:rPr lang="en-US" sz="2000" dirty="0" err="1">
                <a:effectLst/>
              </a:rPr>
              <a:t>levetid</a:t>
            </a:r>
            <a:r>
              <a:rPr lang="en-US" sz="2000" dirty="0">
                <a:effectLst/>
              </a:rPr>
              <a:t> </a:t>
            </a:r>
            <a:r>
              <a:rPr lang="en-US" sz="2000" dirty="0" err="1">
                <a:effectLst/>
              </a:rPr>
              <a:t>i</a:t>
            </a:r>
            <a:r>
              <a:rPr lang="en-US" sz="2000" dirty="0">
                <a:effectLst/>
              </a:rPr>
              <a:t> </a:t>
            </a:r>
            <a:r>
              <a:rPr lang="en-US" sz="2000" dirty="0" err="1">
                <a:effectLst/>
              </a:rPr>
              <a:t>tunnelen</a:t>
            </a:r>
            <a:r>
              <a:rPr lang="en-US" sz="2000" dirty="0">
                <a:effectLst/>
              </a:rPr>
              <a:t>.</a:t>
            </a:r>
          </a:p>
        </p:txBody>
      </p:sp>
    </p:spTree>
    <p:extLst>
      <p:ext uri="{BB962C8B-B14F-4D97-AF65-F5344CB8AC3E}">
        <p14:creationId xmlns:p14="http://schemas.microsoft.com/office/powerpoint/2010/main" val="574167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9" name="Rectangle 5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kstSylinder 2">
            <a:extLst>
              <a:ext uri="{FF2B5EF4-FFF2-40B4-BE49-F238E27FC236}">
                <a16:creationId xmlns:a16="http://schemas.microsoft.com/office/drawing/2014/main" id="{5FFFAD4F-D038-7FAD-BDA0-BC9D9F3FA07B}"/>
              </a:ext>
            </a:extLst>
          </p:cNvPr>
          <p:cNvSpPr txBox="1"/>
          <p:nvPr/>
        </p:nvSpPr>
        <p:spPr>
          <a:xfrm>
            <a:off x="1371599" y="2792983"/>
            <a:ext cx="9989821" cy="3208571"/>
          </a:xfrm>
          <a:prstGeom prst="rect">
            <a:avLst/>
          </a:prstGeom>
        </p:spPr>
        <p:txBody>
          <a:bodyPr vert="horz" lIns="91440" tIns="45720" rIns="91440" bIns="45720" rtlCol="0" anchor="ctr">
            <a:normAutofit/>
          </a:bodyPr>
          <a:lstStyle/>
          <a:p>
            <a:pPr marL="114300" lvl="0" defTabSz="914400">
              <a:lnSpc>
                <a:spcPct val="90000"/>
              </a:lnSpc>
            </a:pPr>
            <a:endParaRPr lang="en-US" sz="2000" dirty="0">
              <a:effectLst/>
            </a:endParaRPr>
          </a:p>
        </p:txBody>
      </p:sp>
      <p:graphicFrame>
        <p:nvGraphicFramePr>
          <p:cNvPr id="42" name="TekstSylinder 4">
            <a:extLst>
              <a:ext uri="{FF2B5EF4-FFF2-40B4-BE49-F238E27FC236}">
                <a16:creationId xmlns:a16="http://schemas.microsoft.com/office/drawing/2014/main" id="{643F660C-1207-365C-3BD9-D17B8FB27A2C}"/>
              </a:ext>
            </a:extLst>
          </p:cNvPr>
          <p:cNvGraphicFramePr/>
          <p:nvPr>
            <p:extLst>
              <p:ext uri="{D42A27DB-BD31-4B8C-83A1-F6EECF244321}">
                <p14:modId xmlns:p14="http://schemas.microsoft.com/office/powerpoint/2010/main" val="3949444149"/>
              </p:ext>
            </p:extLst>
          </p:nvPr>
        </p:nvGraphicFramePr>
        <p:xfrm>
          <a:off x="371094" y="2718054"/>
          <a:ext cx="3438906" cy="3207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1" name="TekstSylinder 6">
            <a:extLst>
              <a:ext uri="{FF2B5EF4-FFF2-40B4-BE49-F238E27FC236}">
                <a16:creationId xmlns:a16="http://schemas.microsoft.com/office/drawing/2014/main" id="{599BAB37-5988-91BE-B3C3-9767617F1F04}"/>
              </a:ext>
            </a:extLst>
          </p:cNvPr>
          <p:cNvGraphicFramePr/>
          <p:nvPr>
            <p:extLst>
              <p:ext uri="{D42A27DB-BD31-4B8C-83A1-F6EECF244321}">
                <p14:modId xmlns:p14="http://schemas.microsoft.com/office/powerpoint/2010/main" val="3030441223"/>
              </p:ext>
            </p:extLst>
          </p:nvPr>
        </p:nvGraphicFramePr>
        <p:xfrm>
          <a:off x="3532707" y="1749809"/>
          <a:ext cx="8288199" cy="52644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34480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kstSylinder 2">
            <a:extLst>
              <a:ext uri="{FF2B5EF4-FFF2-40B4-BE49-F238E27FC236}">
                <a16:creationId xmlns:a16="http://schemas.microsoft.com/office/drawing/2014/main" id="{7178C522-C665-7FB3-0B25-1D234F75F03C}"/>
              </a:ext>
            </a:extLst>
          </p:cNvPr>
          <p:cNvGraphicFramePr/>
          <p:nvPr>
            <p:extLst>
              <p:ext uri="{D42A27DB-BD31-4B8C-83A1-F6EECF244321}">
                <p14:modId xmlns:p14="http://schemas.microsoft.com/office/powerpoint/2010/main" val="2260422509"/>
              </p:ext>
            </p:extLst>
          </p:nvPr>
        </p:nvGraphicFramePr>
        <p:xfrm>
          <a:off x="-1" y="51759"/>
          <a:ext cx="12192001" cy="6764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9567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kstSylinder 2">
            <a:extLst>
              <a:ext uri="{FF2B5EF4-FFF2-40B4-BE49-F238E27FC236}">
                <a16:creationId xmlns:a16="http://schemas.microsoft.com/office/drawing/2014/main" id="{912EE1DE-AEFD-47BF-D397-2CCCCD5FAF33}"/>
              </a:ext>
            </a:extLst>
          </p:cNvPr>
          <p:cNvSpPr txBox="1"/>
          <p:nvPr/>
        </p:nvSpPr>
        <p:spPr>
          <a:xfrm>
            <a:off x="775446" y="1348743"/>
            <a:ext cx="10037333" cy="4674862"/>
          </a:xfrm>
          <a:prstGeom prst="rect">
            <a:avLst/>
          </a:prstGeom>
        </p:spPr>
        <p:txBody>
          <a:bodyPr vert="horz" lIns="91440" tIns="45720" rIns="91440" bIns="45720" rtlCol="0">
            <a:normAutofit/>
          </a:bodyPr>
          <a:lstStyle/>
          <a:p>
            <a:pPr marL="114300" lvl="0" defTabSz="914400">
              <a:lnSpc>
                <a:spcPct val="90000"/>
              </a:lnSpc>
              <a:spcAft>
                <a:spcPts val="1000"/>
              </a:spcAft>
            </a:pPr>
            <a:r>
              <a:rPr lang="en-US" sz="2000" dirty="0">
                <a:solidFill>
                  <a:schemeClr val="bg1"/>
                </a:solidFill>
                <a:effectLst/>
              </a:rPr>
              <a:t>EKSEMPLER PÅ ANVENDELSE OG KONKLUSJON</a:t>
            </a:r>
          </a:p>
          <a:p>
            <a:pPr marL="114300" lvl="0" defTabSz="914400">
              <a:lnSpc>
                <a:spcPct val="90000"/>
              </a:lnSpc>
              <a:spcAft>
                <a:spcPts val="1000"/>
              </a:spcAft>
            </a:pPr>
            <a:endParaRPr lang="en-US" sz="1700" dirty="0">
              <a:solidFill>
                <a:schemeClr val="bg1"/>
              </a:solidFill>
            </a:endParaRPr>
          </a:p>
          <a:p>
            <a:pPr defTabSz="914400">
              <a:lnSpc>
                <a:spcPct val="90000"/>
              </a:lnSpc>
              <a:spcAft>
                <a:spcPts val="1000"/>
              </a:spcAft>
            </a:pPr>
            <a:endParaRPr lang="en-US" sz="2000" dirty="0">
              <a:solidFill>
                <a:schemeClr val="bg1"/>
              </a:solidFill>
            </a:endParaRPr>
          </a:p>
          <a:p>
            <a:pPr defTabSz="914400">
              <a:lnSpc>
                <a:spcPct val="90000"/>
              </a:lnSpc>
              <a:spcAft>
                <a:spcPts val="1000"/>
              </a:spcAft>
            </a:pPr>
            <a:r>
              <a:rPr lang="en-US" sz="2000" dirty="0" err="1">
                <a:solidFill>
                  <a:schemeClr val="bg1"/>
                </a:solidFill>
                <a:effectLst/>
              </a:rPr>
              <a:t>Carfoam</a:t>
            </a:r>
            <a:r>
              <a:rPr lang="en-US" sz="2000" dirty="0">
                <a:solidFill>
                  <a:schemeClr val="bg1"/>
                </a:solidFill>
                <a:effectLst/>
              </a:rPr>
              <a:t> </a:t>
            </a:r>
            <a:r>
              <a:rPr lang="en-US" sz="2000" dirty="0" err="1">
                <a:solidFill>
                  <a:schemeClr val="bg1"/>
                </a:solidFill>
                <a:effectLst/>
              </a:rPr>
              <a:t>systemet</a:t>
            </a:r>
            <a:r>
              <a:rPr lang="en-US" sz="2000" dirty="0">
                <a:solidFill>
                  <a:schemeClr val="bg1"/>
                </a:solidFill>
                <a:effectLst/>
              </a:rPr>
              <a:t> </a:t>
            </a:r>
            <a:r>
              <a:rPr lang="en-US" sz="2000" dirty="0" err="1">
                <a:solidFill>
                  <a:schemeClr val="bg1"/>
                </a:solidFill>
                <a:effectLst/>
              </a:rPr>
              <a:t>har</a:t>
            </a:r>
            <a:r>
              <a:rPr lang="en-US" sz="2000" dirty="0">
                <a:solidFill>
                  <a:schemeClr val="bg1"/>
                </a:solidFill>
                <a:effectLst/>
              </a:rPr>
              <a:t> </a:t>
            </a:r>
            <a:r>
              <a:rPr lang="en-US" sz="2000" dirty="0" err="1">
                <a:solidFill>
                  <a:schemeClr val="bg1"/>
                </a:solidFill>
                <a:effectLst/>
              </a:rPr>
              <a:t>vært</a:t>
            </a:r>
            <a:r>
              <a:rPr lang="en-US" sz="2000" dirty="0">
                <a:solidFill>
                  <a:schemeClr val="bg1"/>
                </a:solidFill>
                <a:effectLst/>
              </a:rPr>
              <a:t> </a:t>
            </a:r>
            <a:r>
              <a:rPr lang="en-US" sz="2000" dirty="0" err="1">
                <a:solidFill>
                  <a:schemeClr val="bg1"/>
                </a:solidFill>
                <a:effectLst/>
              </a:rPr>
              <a:t>brukt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Spania</a:t>
            </a:r>
            <a:r>
              <a:rPr lang="en-US" sz="2000" dirty="0">
                <a:solidFill>
                  <a:schemeClr val="bg1"/>
                </a:solidFill>
                <a:effectLst/>
              </a:rPr>
              <a:t> </a:t>
            </a:r>
            <a:r>
              <a:rPr lang="en-US" sz="2000" dirty="0" err="1">
                <a:solidFill>
                  <a:schemeClr val="bg1"/>
                </a:solidFill>
                <a:effectLst/>
              </a:rPr>
              <a:t>siden</a:t>
            </a:r>
            <a:r>
              <a:rPr lang="en-US" sz="2000" dirty="0">
                <a:solidFill>
                  <a:schemeClr val="bg1"/>
                </a:solidFill>
                <a:effectLst/>
              </a:rPr>
              <a:t> </a:t>
            </a:r>
            <a:r>
              <a:rPr lang="en-US" sz="2000" dirty="0" err="1">
                <a:solidFill>
                  <a:schemeClr val="bg1"/>
                </a:solidFill>
                <a:effectLst/>
              </a:rPr>
              <a:t>slutten</a:t>
            </a:r>
            <a:r>
              <a:rPr lang="en-US" sz="2000" dirty="0">
                <a:solidFill>
                  <a:schemeClr val="bg1"/>
                </a:solidFill>
                <a:effectLst/>
              </a:rPr>
              <a:t> </a:t>
            </a:r>
            <a:r>
              <a:rPr lang="en-US" sz="2000" dirty="0" err="1">
                <a:solidFill>
                  <a:schemeClr val="bg1"/>
                </a:solidFill>
                <a:effectLst/>
              </a:rPr>
              <a:t>på</a:t>
            </a:r>
            <a:r>
              <a:rPr lang="en-US" sz="2000" dirty="0">
                <a:solidFill>
                  <a:schemeClr val="bg1"/>
                </a:solidFill>
                <a:effectLst/>
              </a:rPr>
              <a:t> 1980-tallet, med </a:t>
            </a:r>
            <a:r>
              <a:rPr lang="en-US" sz="2000" dirty="0" err="1">
                <a:solidFill>
                  <a:schemeClr val="bg1"/>
                </a:solidFill>
                <a:effectLst/>
              </a:rPr>
              <a:t>suksess</a:t>
            </a:r>
            <a:r>
              <a:rPr lang="en-US" sz="2000" dirty="0">
                <a:solidFill>
                  <a:schemeClr val="bg1"/>
                </a:solidFill>
                <a:effectLst/>
              </a:rPr>
              <a:t>, </a:t>
            </a:r>
            <a:r>
              <a:rPr lang="en-US" sz="2000" dirty="0" err="1">
                <a:solidFill>
                  <a:schemeClr val="bg1"/>
                </a:solidFill>
                <a:effectLst/>
              </a:rPr>
              <a:t>hovedsakelig</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forbindelse</a:t>
            </a:r>
            <a:r>
              <a:rPr lang="en-US" sz="2000" dirty="0">
                <a:solidFill>
                  <a:schemeClr val="bg1"/>
                </a:solidFill>
                <a:effectLst/>
              </a:rPr>
              <a:t> med «</a:t>
            </a:r>
            <a:r>
              <a:rPr lang="en-US" sz="2000" dirty="0" err="1">
                <a:solidFill>
                  <a:schemeClr val="bg1"/>
                </a:solidFill>
                <a:effectLst/>
              </a:rPr>
              <a:t>Synlig</a:t>
            </a:r>
            <a:r>
              <a:rPr lang="en-US" sz="2000" dirty="0">
                <a:solidFill>
                  <a:schemeClr val="bg1"/>
                </a:solidFill>
                <a:effectLst/>
              </a:rPr>
              <a:t> </a:t>
            </a:r>
            <a:r>
              <a:rPr lang="en-US" sz="2000" dirty="0" err="1">
                <a:solidFill>
                  <a:schemeClr val="bg1"/>
                </a:solidFill>
                <a:effectLst/>
              </a:rPr>
              <a:t>konstruksjon</a:t>
            </a:r>
            <a:r>
              <a:rPr lang="en-US" sz="2000" dirty="0">
                <a:solidFill>
                  <a:schemeClr val="bg1"/>
                </a:solidFill>
                <a:effectLst/>
              </a:rPr>
              <a:t>» </a:t>
            </a:r>
            <a:r>
              <a:rPr lang="en-US" sz="2000" dirty="0" err="1">
                <a:solidFill>
                  <a:schemeClr val="bg1"/>
                </a:solidFill>
                <a:effectLst/>
              </a:rPr>
              <a:t>metode</a:t>
            </a:r>
            <a:r>
              <a:rPr lang="en-US" sz="2000" dirty="0">
                <a:solidFill>
                  <a:schemeClr val="bg1"/>
                </a:solidFill>
                <a:effectLst/>
              </a:rPr>
              <a:t> (fair-face, Fig 1, 2 </a:t>
            </a:r>
            <a:r>
              <a:rPr lang="en-US" sz="2000" dirty="0" err="1">
                <a:solidFill>
                  <a:schemeClr val="bg1"/>
                </a:solidFill>
                <a:effectLst/>
              </a:rPr>
              <a:t>og</a:t>
            </a:r>
            <a:r>
              <a:rPr lang="en-US" sz="2000" dirty="0">
                <a:solidFill>
                  <a:schemeClr val="bg1"/>
                </a:solidFill>
                <a:effectLst/>
              </a:rPr>
              <a:t> 8). </a:t>
            </a:r>
            <a:r>
              <a:rPr lang="en-US" sz="2000" dirty="0" err="1">
                <a:solidFill>
                  <a:schemeClr val="bg1"/>
                </a:solidFill>
                <a:effectLst/>
              </a:rPr>
              <a:t>Så</a:t>
            </a:r>
            <a:r>
              <a:rPr lang="en-US" sz="2000" dirty="0">
                <a:solidFill>
                  <a:schemeClr val="bg1"/>
                </a:solidFill>
                <a:effectLst/>
              </a:rPr>
              <a:t> </a:t>
            </a:r>
            <a:r>
              <a:rPr lang="en-US" sz="2000" dirty="0" err="1">
                <a:solidFill>
                  <a:schemeClr val="bg1"/>
                </a:solidFill>
                <a:effectLst/>
              </a:rPr>
              <a:t>langt</a:t>
            </a:r>
            <a:r>
              <a:rPr lang="en-US" sz="2000" dirty="0">
                <a:solidFill>
                  <a:schemeClr val="bg1"/>
                </a:solidFill>
                <a:effectLst/>
              </a:rPr>
              <a:t> </a:t>
            </a:r>
            <a:r>
              <a:rPr lang="en-US" sz="2000" dirty="0" err="1">
                <a:solidFill>
                  <a:schemeClr val="bg1"/>
                </a:solidFill>
                <a:effectLst/>
              </a:rPr>
              <a:t>har</a:t>
            </a:r>
            <a:r>
              <a:rPr lang="en-US" sz="2000" dirty="0">
                <a:solidFill>
                  <a:schemeClr val="bg1"/>
                </a:solidFill>
                <a:effectLst/>
              </a:rPr>
              <a:t> det </a:t>
            </a:r>
            <a:r>
              <a:rPr lang="en-US" sz="2000" dirty="0" err="1">
                <a:solidFill>
                  <a:schemeClr val="bg1"/>
                </a:solidFill>
                <a:effectLst/>
              </a:rPr>
              <a:t>ikke</a:t>
            </a:r>
            <a:r>
              <a:rPr lang="en-US" sz="2000" dirty="0">
                <a:solidFill>
                  <a:schemeClr val="bg1"/>
                </a:solidFill>
                <a:effectLst/>
              </a:rPr>
              <a:t> </a:t>
            </a:r>
            <a:r>
              <a:rPr lang="en-US" sz="2000" dirty="0" err="1">
                <a:solidFill>
                  <a:schemeClr val="bg1"/>
                </a:solidFill>
                <a:effectLst/>
              </a:rPr>
              <a:t>oppstått</a:t>
            </a:r>
            <a:r>
              <a:rPr lang="en-US" sz="2000" dirty="0">
                <a:solidFill>
                  <a:schemeClr val="bg1"/>
                </a:solidFill>
                <a:effectLst/>
              </a:rPr>
              <a:t> </a:t>
            </a:r>
            <a:r>
              <a:rPr lang="en-US" sz="2000" dirty="0" err="1">
                <a:solidFill>
                  <a:schemeClr val="bg1"/>
                </a:solidFill>
                <a:effectLst/>
              </a:rPr>
              <a:t>problemer</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noen</a:t>
            </a:r>
            <a:r>
              <a:rPr lang="en-US" sz="2000" dirty="0">
                <a:solidFill>
                  <a:schemeClr val="bg1"/>
                </a:solidFill>
                <a:effectLst/>
              </a:rPr>
              <a:t> av de </a:t>
            </a:r>
            <a:r>
              <a:rPr lang="en-US" sz="2000" dirty="0" err="1">
                <a:solidFill>
                  <a:schemeClr val="bg1"/>
                </a:solidFill>
                <a:effectLst/>
              </a:rPr>
              <a:t>aktuelle</a:t>
            </a:r>
            <a:r>
              <a:rPr lang="en-US" sz="2000" dirty="0">
                <a:solidFill>
                  <a:schemeClr val="bg1"/>
                </a:solidFill>
                <a:effectLst/>
              </a:rPr>
              <a:t> </a:t>
            </a:r>
            <a:r>
              <a:rPr lang="en-US" sz="2000" dirty="0" err="1">
                <a:solidFill>
                  <a:schemeClr val="bg1"/>
                </a:solidFill>
                <a:effectLst/>
              </a:rPr>
              <a:t>tunnelene</a:t>
            </a:r>
            <a:r>
              <a:rPr lang="en-US" sz="2000" dirty="0">
                <a:solidFill>
                  <a:schemeClr val="bg1"/>
                </a:solidFill>
                <a:effectLst/>
              </a:rPr>
              <a:t>. I den </a:t>
            </a:r>
            <a:r>
              <a:rPr lang="en-US" sz="2000" dirty="0" err="1">
                <a:solidFill>
                  <a:schemeClr val="bg1"/>
                </a:solidFill>
                <a:effectLst/>
              </a:rPr>
              <a:t>omtrent</a:t>
            </a:r>
            <a:r>
              <a:rPr lang="en-US" sz="2000" dirty="0">
                <a:solidFill>
                  <a:schemeClr val="bg1"/>
                </a:solidFill>
                <a:effectLst/>
              </a:rPr>
              <a:t> 37 km </a:t>
            </a:r>
            <a:r>
              <a:rPr lang="en-US" sz="2000" dirty="0" err="1">
                <a:solidFill>
                  <a:schemeClr val="bg1"/>
                </a:solidFill>
                <a:effectLst/>
              </a:rPr>
              <a:t>lange</a:t>
            </a:r>
            <a:r>
              <a:rPr lang="en-US" sz="2000" dirty="0">
                <a:solidFill>
                  <a:schemeClr val="bg1"/>
                </a:solidFill>
                <a:effectLst/>
              </a:rPr>
              <a:t> </a:t>
            </a:r>
            <a:r>
              <a:rPr lang="en-US" sz="2000" dirty="0" err="1">
                <a:solidFill>
                  <a:schemeClr val="bg1"/>
                </a:solidFill>
                <a:effectLst/>
              </a:rPr>
              <a:t>Lötchberg</a:t>
            </a:r>
            <a:r>
              <a:rPr lang="en-US" sz="2000" dirty="0">
                <a:solidFill>
                  <a:schemeClr val="bg1"/>
                </a:solidFill>
                <a:effectLst/>
              </a:rPr>
              <a:t> Base Tunnel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Sveits</a:t>
            </a:r>
            <a:r>
              <a:rPr lang="en-US" sz="2000" dirty="0">
                <a:solidFill>
                  <a:schemeClr val="bg1"/>
                </a:solidFill>
                <a:effectLst/>
              </a:rPr>
              <a:t> </a:t>
            </a:r>
            <a:r>
              <a:rPr lang="en-US" sz="2000" dirty="0" err="1">
                <a:solidFill>
                  <a:schemeClr val="bg1"/>
                </a:solidFill>
                <a:effectLst/>
              </a:rPr>
              <a:t>som</a:t>
            </a:r>
            <a:r>
              <a:rPr lang="en-US" sz="2000" dirty="0">
                <a:solidFill>
                  <a:schemeClr val="bg1"/>
                </a:solidFill>
                <a:effectLst/>
              </a:rPr>
              <a:t> var </a:t>
            </a:r>
            <a:r>
              <a:rPr lang="en-US" sz="2000" dirty="0" err="1">
                <a:solidFill>
                  <a:schemeClr val="bg1"/>
                </a:solidFill>
                <a:effectLst/>
              </a:rPr>
              <a:t>ferdigstilt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grov</a:t>
            </a:r>
            <a:r>
              <a:rPr lang="en-US" sz="2000" dirty="0">
                <a:solidFill>
                  <a:schemeClr val="bg1"/>
                </a:solidFill>
                <a:effectLst/>
              </a:rPr>
              <a:t> </a:t>
            </a:r>
            <a:r>
              <a:rPr lang="en-US" sz="2000" dirty="0" err="1">
                <a:solidFill>
                  <a:schemeClr val="bg1"/>
                </a:solidFill>
                <a:effectLst/>
              </a:rPr>
              <a:t>tilstand</a:t>
            </a:r>
            <a:r>
              <a:rPr lang="en-US" sz="2000" dirty="0">
                <a:solidFill>
                  <a:schemeClr val="bg1"/>
                </a:solidFill>
                <a:effectLst/>
              </a:rPr>
              <a:t>, </a:t>
            </a:r>
            <a:r>
              <a:rPr lang="en-US" sz="2000" dirty="0" err="1">
                <a:solidFill>
                  <a:schemeClr val="bg1"/>
                </a:solidFill>
                <a:effectLst/>
              </a:rPr>
              <a:t>ble</a:t>
            </a:r>
            <a:r>
              <a:rPr lang="en-US" sz="2000" dirty="0">
                <a:solidFill>
                  <a:schemeClr val="bg1"/>
                </a:solidFill>
                <a:effectLst/>
              </a:rPr>
              <a:t> </a:t>
            </a:r>
            <a:r>
              <a:rPr lang="en-US" sz="2000" dirty="0" err="1">
                <a:solidFill>
                  <a:schemeClr val="bg1"/>
                </a:solidFill>
                <a:effectLst/>
              </a:rPr>
              <a:t>systemet</a:t>
            </a:r>
            <a:r>
              <a:rPr lang="en-US" sz="2000" dirty="0">
                <a:solidFill>
                  <a:schemeClr val="bg1"/>
                </a:solidFill>
                <a:effectLst/>
              </a:rPr>
              <a:t> </a:t>
            </a:r>
            <a:r>
              <a:rPr lang="en-US" sz="2000" dirty="0" err="1">
                <a:solidFill>
                  <a:schemeClr val="bg1"/>
                </a:solidFill>
                <a:effectLst/>
              </a:rPr>
              <a:t>installert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2006, </a:t>
            </a:r>
            <a:r>
              <a:rPr lang="en-US" sz="2000" dirty="0" err="1">
                <a:solidFill>
                  <a:schemeClr val="bg1"/>
                </a:solidFill>
                <a:effectLst/>
              </a:rPr>
              <a:t>og</a:t>
            </a:r>
            <a:r>
              <a:rPr lang="en-US" sz="2000" dirty="0">
                <a:solidFill>
                  <a:schemeClr val="bg1"/>
                </a:solidFill>
                <a:effectLst/>
              </a:rPr>
              <a:t> det </a:t>
            </a:r>
            <a:r>
              <a:rPr lang="en-US" sz="2000" dirty="0" err="1">
                <a:solidFill>
                  <a:schemeClr val="bg1"/>
                </a:solidFill>
                <a:effectLst/>
              </a:rPr>
              <a:t>ble</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det </a:t>
            </a:r>
            <a:r>
              <a:rPr lang="en-US" sz="2000" dirty="0" err="1">
                <a:solidFill>
                  <a:schemeClr val="bg1"/>
                </a:solidFill>
                <a:effectLst/>
              </a:rPr>
              <a:t>vestre</a:t>
            </a:r>
            <a:r>
              <a:rPr lang="en-US" sz="2000" dirty="0">
                <a:solidFill>
                  <a:schemeClr val="bg1"/>
                </a:solidFill>
                <a:effectLst/>
              </a:rPr>
              <a:t> </a:t>
            </a:r>
            <a:r>
              <a:rPr lang="en-US" sz="2000" dirty="0" err="1">
                <a:solidFill>
                  <a:schemeClr val="bg1"/>
                </a:solidFill>
                <a:effectLst/>
              </a:rPr>
              <a:t>løpet</a:t>
            </a:r>
            <a:r>
              <a:rPr lang="en-US" sz="2000" dirty="0">
                <a:solidFill>
                  <a:schemeClr val="bg1"/>
                </a:solidFill>
                <a:effectLst/>
              </a:rPr>
              <a:t> </a:t>
            </a:r>
            <a:r>
              <a:rPr lang="en-US" sz="2000" dirty="0" err="1">
                <a:solidFill>
                  <a:schemeClr val="bg1"/>
                </a:solidFill>
                <a:effectLst/>
              </a:rPr>
              <a:t>lagt</a:t>
            </a:r>
            <a:r>
              <a:rPr lang="en-US" sz="2000" dirty="0">
                <a:solidFill>
                  <a:schemeClr val="bg1"/>
                </a:solidFill>
                <a:effectLst/>
              </a:rPr>
              <a:t> </a:t>
            </a:r>
            <a:r>
              <a:rPr lang="en-US" sz="2000" dirty="0" err="1">
                <a:solidFill>
                  <a:schemeClr val="bg1"/>
                </a:solidFill>
                <a:effectLst/>
              </a:rPr>
              <a:t>membraner</a:t>
            </a:r>
            <a:r>
              <a:rPr lang="en-US" sz="2000" dirty="0">
                <a:solidFill>
                  <a:schemeClr val="bg1"/>
                </a:solidFill>
                <a:effectLst/>
              </a:rPr>
              <a:t> </a:t>
            </a:r>
            <a:r>
              <a:rPr lang="en-US" sz="2000" dirty="0" err="1">
                <a:solidFill>
                  <a:schemeClr val="bg1"/>
                </a:solidFill>
                <a:effectLst/>
              </a:rPr>
              <a:t>på</a:t>
            </a:r>
            <a:r>
              <a:rPr lang="en-US" sz="2000" dirty="0">
                <a:solidFill>
                  <a:schemeClr val="bg1"/>
                </a:solidFill>
                <a:effectLst/>
              </a:rPr>
              <a:t> </a:t>
            </a:r>
            <a:r>
              <a:rPr lang="en-US" sz="2000" dirty="0" err="1">
                <a:solidFill>
                  <a:schemeClr val="bg1"/>
                </a:solidFill>
                <a:effectLst/>
              </a:rPr>
              <a:t>totalt</a:t>
            </a:r>
            <a:r>
              <a:rPr lang="en-US" sz="2000" dirty="0">
                <a:solidFill>
                  <a:schemeClr val="bg1"/>
                </a:solidFill>
                <a:effectLst/>
              </a:rPr>
              <a:t> 16100 m2 </a:t>
            </a:r>
            <a:r>
              <a:rPr lang="en-US" sz="2000" dirty="0" err="1">
                <a:solidFill>
                  <a:schemeClr val="bg1"/>
                </a:solidFill>
                <a:effectLst/>
              </a:rPr>
              <a:t>tak</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a:t>
            </a:r>
            <a:r>
              <a:rPr lang="en-US" sz="2000" dirty="0" err="1">
                <a:solidFill>
                  <a:schemeClr val="bg1"/>
                </a:solidFill>
                <a:effectLst/>
              </a:rPr>
              <a:t>øvre</a:t>
            </a:r>
            <a:r>
              <a:rPr lang="en-US" sz="2000" dirty="0">
                <a:solidFill>
                  <a:schemeClr val="bg1"/>
                </a:solidFill>
                <a:effectLst/>
              </a:rPr>
              <a:t> </a:t>
            </a:r>
            <a:r>
              <a:rPr lang="en-US" sz="2000" dirty="0" err="1">
                <a:solidFill>
                  <a:schemeClr val="bg1"/>
                </a:solidFill>
                <a:effectLst/>
              </a:rPr>
              <a:t>vegghvelv</a:t>
            </a:r>
            <a:r>
              <a:rPr lang="en-US" sz="2000" dirty="0">
                <a:solidFill>
                  <a:schemeClr val="bg1"/>
                </a:solidFill>
                <a:effectLst/>
              </a:rPr>
              <a:t>. Store </a:t>
            </a:r>
            <a:r>
              <a:rPr lang="en-US" sz="2000" dirty="0" err="1">
                <a:solidFill>
                  <a:schemeClr val="bg1"/>
                </a:solidFill>
                <a:effectLst/>
              </a:rPr>
              <a:t>deler</a:t>
            </a:r>
            <a:r>
              <a:rPr lang="en-US" sz="2000" dirty="0">
                <a:solidFill>
                  <a:schemeClr val="bg1"/>
                </a:solidFill>
                <a:effectLst/>
              </a:rPr>
              <a:t> av det </a:t>
            </a:r>
            <a:r>
              <a:rPr lang="en-US" sz="2000" dirty="0" err="1">
                <a:solidFill>
                  <a:schemeClr val="bg1"/>
                </a:solidFill>
                <a:effectLst/>
              </a:rPr>
              <a:t>vestre</a:t>
            </a:r>
            <a:r>
              <a:rPr lang="en-US" sz="2000" dirty="0">
                <a:solidFill>
                  <a:schemeClr val="bg1"/>
                </a:solidFill>
                <a:effectLst/>
              </a:rPr>
              <a:t> </a:t>
            </a:r>
            <a:r>
              <a:rPr lang="en-US" sz="2000" dirty="0" err="1">
                <a:solidFill>
                  <a:schemeClr val="bg1"/>
                </a:solidFill>
                <a:effectLst/>
              </a:rPr>
              <a:t>løpet</a:t>
            </a:r>
            <a:r>
              <a:rPr lang="en-US" sz="2000" dirty="0">
                <a:solidFill>
                  <a:schemeClr val="bg1"/>
                </a:solidFill>
                <a:effectLst/>
              </a:rPr>
              <a:t> var </a:t>
            </a:r>
            <a:r>
              <a:rPr lang="en-US" sz="2000" dirty="0" err="1">
                <a:solidFill>
                  <a:schemeClr val="bg1"/>
                </a:solidFill>
                <a:effectLst/>
              </a:rPr>
              <a:t>ikke</a:t>
            </a:r>
            <a:r>
              <a:rPr lang="en-US" sz="2000" dirty="0">
                <a:solidFill>
                  <a:schemeClr val="bg1"/>
                </a:solidFill>
                <a:effectLst/>
              </a:rPr>
              <a:t> </a:t>
            </a:r>
            <a:r>
              <a:rPr lang="en-US" sz="2000" dirty="0" err="1">
                <a:solidFill>
                  <a:schemeClr val="bg1"/>
                </a:solidFill>
                <a:effectLst/>
              </a:rPr>
              <a:t>planlagt</a:t>
            </a:r>
            <a:r>
              <a:rPr lang="en-US" sz="2000" dirty="0">
                <a:solidFill>
                  <a:schemeClr val="bg1"/>
                </a:solidFill>
                <a:effectLst/>
              </a:rPr>
              <a:t> for tog, men </a:t>
            </a:r>
            <a:r>
              <a:rPr lang="en-US" sz="2000" dirty="0" err="1">
                <a:solidFill>
                  <a:schemeClr val="bg1"/>
                </a:solidFill>
                <a:effectLst/>
              </a:rPr>
              <a:t>derimot</a:t>
            </a:r>
            <a:r>
              <a:rPr lang="en-US" sz="2000" dirty="0">
                <a:solidFill>
                  <a:schemeClr val="bg1"/>
                </a:solidFill>
                <a:effectLst/>
              </a:rPr>
              <a:t> </a:t>
            </a:r>
            <a:r>
              <a:rPr lang="en-US" sz="2000" dirty="0" err="1">
                <a:solidFill>
                  <a:schemeClr val="bg1"/>
                </a:solidFill>
                <a:effectLst/>
              </a:rPr>
              <a:t>brukt</a:t>
            </a:r>
            <a:r>
              <a:rPr lang="en-US" sz="2000" dirty="0">
                <a:solidFill>
                  <a:schemeClr val="bg1"/>
                </a:solidFill>
                <a:effectLst/>
              </a:rPr>
              <a:t> </a:t>
            </a:r>
            <a:r>
              <a:rPr lang="en-US" sz="2000" dirty="0" err="1">
                <a:solidFill>
                  <a:schemeClr val="bg1"/>
                </a:solidFill>
                <a:effectLst/>
              </a:rPr>
              <a:t>som</a:t>
            </a:r>
            <a:r>
              <a:rPr lang="en-US" sz="2000" dirty="0">
                <a:solidFill>
                  <a:schemeClr val="bg1"/>
                </a:solidFill>
                <a:effectLst/>
              </a:rPr>
              <a:t> </a:t>
            </a:r>
            <a:r>
              <a:rPr lang="en-US" sz="2000" dirty="0" err="1">
                <a:solidFill>
                  <a:schemeClr val="bg1"/>
                </a:solidFill>
                <a:effectLst/>
              </a:rPr>
              <a:t>flukt</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a:t>
            </a:r>
            <a:r>
              <a:rPr lang="en-US" sz="2000" dirty="0" err="1">
                <a:solidFill>
                  <a:schemeClr val="bg1"/>
                </a:solidFill>
                <a:effectLst/>
              </a:rPr>
              <a:t>adgangstunnel</a:t>
            </a:r>
            <a:r>
              <a:rPr lang="en-US" sz="2000" dirty="0">
                <a:solidFill>
                  <a:schemeClr val="bg1"/>
                </a:solidFill>
                <a:effectLst/>
              </a:rPr>
              <a:t> for det </a:t>
            </a:r>
            <a:r>
              <a:rPr lang="en-US" sz="2000" dirty="0" err="1">
                <a:solidFill>
                  <a:schemeClr val="bg1"/>
                </a:solidFill>
                <a:effectLst/>
              </a:rPr>
              <a:t>østre</a:t>
            </a:r>
            <a:r>
              <a:rPr lang="en-US" sz="2000" dirty="0">
                <a:solidFill>
                  <a:schemeClr val="bg1"/>
                </a:solidFill>
                <a:effectLst/>
              </a:rPr>
              <a:t> </a:t>
            </a:r>
            <a:r>
              <a:rPr lang="en-US" sz="2000" dirty="0" err="1">
                <a:solidFill>
                  <a:schemeClr val="bg1"/>
                </a:solidFill>
                <a:effectLst/>
              </a:rPr>
              <a:t>løpet</a:t>
            </a:r>
            <a:r>
              <a:rPr lang="en-US" sz="2000" dirty="0">
                <a:solidFill>
                  <a:schemeClr val="bg1"/>
                </a:solidFill>
                <a:effectLst/>
              </a:rPr>
              <a:t>. Det </a:t>
            </a:r>
            <a:r>
              <a:rPr lang="en-US" sz="2000" dirty="0" err="1">
                <a:solidFill>
                  <a:schemeClr val="bg1"/>
                </a:solidFill>
                <a:effectLst/>
              </a:rPr>
              <a:t>østre</a:t>
            </a:r>
            <a:r>
              <a:rPr lang="en-US" sz="2000" dirty="0">
                <a:solidFill>
                  <a:schemeClr val="bg1"/>
                </a:solidFill>
                <a:effectLst/>
              </a:rPr>
              <a:t> </a:t>
            </a:r>
            <a:r>
              <a:rPr lang="en-US" sz="2000" dirty="0" err="1">
                <a:solidFill>
                  <a:schemeClr val="bg1"/>
                </a:solidFill>
                <a:effectLst/>
              </a:rPr>
              <a:t>løpet</a:t>
            </a:r>
            <a:r>
              <a:rPr lang="en-US" sz="2000" dirty="0">
                <a:solidFill>
                  <a:schemeClr val="bg1"/>
                </a:solidFill>
                <a:effectLst/>
              </a:rPr>
              <a:t> </a:t>
            </a:r>
            <a:r>
              <a:rPr lang="en-US" sz="2000" dirty="0" err="1">
                <a:solidFill>
                  <a:schemeClr val="bg1"/>
                </a:solidFill>
                <a:effectLst/>
              </a:rPr>
              <a:t>stod</a:t>
            </a:r>
            <a:r>
              <a:rPr lang="en-US" sz="2000" dirty="0">
                <a:solidFill>
                  <a:schemeClr val="bg1"/>
                </a:solidFill>
                <a:effectLst/>
              </a:rPr>
              <a:t> </a:t>
            </a:r>
            <a:r>
              <a:rPr lang="en-US" sz="2000" dirty="0" err="1">
                <a:solidFill>
                  <a:schemeClr val="bg1"/>
                </a:solidFill>
                <a:effectLst/>
              </a:rPr>
              <a:t>klart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2007. Det </a:t>
            </a:r>
            <a:r>
              <a:rPr lang="en-US" sz="2000" dirty="0" err="1">
                <a:solidFill>
                  <a:schemeClr val="bg1"/>
                </a:solidFill>
                <a:effectLst/>
              </a:rPr>
              <a:t>vestre</a:t>
            </a:r>
            <a:r>
              <a:rPr lang="en-US" sz="2000" dirty="0">
                <a:solidFill>
                  <a:schemeClr val="bg1"/>
                </a:solidFill>
                <a:effectLst/>
              </a:rPr>
              <a:t> </a:t>
            </a:r>
            <a:r>
              <a:rPr lang="en-US" sz="2000" dirty="0" err="1">
                <a:solidFill>
                  <a:schemeClr val="bg1"/>
                </a:solidFill>
                <a:effectLst/>
              </a:rPr>
              <a:t>løpet</a:t>
            </a:r>
            <a:r>
              <a:rPr lang="en-US" sz="2000" dirty="0">
                <a:solidFill>
                  <a:schemeClr val="bg1"/>
                </a:solidFill>
                <a:effectLst/>
              </a:rPr>
              <a:t> </a:t>
            </a:r>
            <a:r>
              <a:rPr lang="en-US" sz="2000" dirty="0" err="1">
                <a:solidFill>
                  <a:schemeClr val="bg1"/>
                </a:solidFill>
                <a:effectLst/>
              </a:rPr>
              <a:t>ble</a:t>
            </a:r>
            <a:r>
              <a:rPr lang="en-US" sz="2000" dirty="0">
                <a:solidFill>
                  <a:schemeClr val="bg1"/>
                </a:solidFill>
                <a:effectLst/>
              </a:rPr>
              <a:t> </a:t>
            </a:r>
            <a:r>
              <a:rPr lang="en-US" sz="2000" dirty="0" err="1">
                <a:solidFill>
                  <a:schemeClr val="bg1"/>
                </a:solidFill>
                <a:effectLst/>
              </a:rPr>
              <a:t>utsatt</a:t>
            </a:r>
            <a:r>
              <a:rPr lang="en-US" sz="2000" dirty="0">
                <a:solidFill>
                  <a:schemeClr val="bg1"/>
                </a:solidFill>
                <a:effectLst/>
              </a:rPr>
              <a:t> for </a:t>
            </a:r>
            <a:r>
              <a:rPr lang="en-US" sz="2000" dirty="0" err="1">
                <a:solidFill>
                  <a:schemeClr val="bg1"/>
                </a:solidFill>
                <a:effectLst/>
              </a:rPr>
              <a:t>uttalt</a:t>
            </a:r>
            <a:r>
              <a:rPr lang="en-US" sz="2000" dirty="0">
                <a:solidFill>
                  <a:schemeClr val="bg1"/>
                </a:solidFill>
                <a:effectLst/>
              </a:rPr>
              <a:t> </a:t>
            </a:r>
            <a:r>
              <a:rPr lang="en-US" sz="2000" dirty="0" err="1">
                <a:solidFill>
                  <a:schemeClr val="bg1"/>
                </a:solidFill>
                <a:effectLst/>
              </a:rPr>
              <a:t>tilsig</a:t>
            </a:r>
            <a:r>
              <a:rPr lang="en-US" sz="2000" dirty="0">
                <a:solidFill>
                  <a:schemeClr val="bg1"/>
                </a:solidFill>
                <a:effectLst/>
              </a:rPr>
              <a:t> av </a:t>
            </a:r>
            <a:r>
              <a:rPr lang="en-US" sz="2000" dirty="0" err="1">
                <a:solidFill>
                  <a:schemeClr val="bg1"/>
                </a:solidFill>
                <a:effectLst/>
              </a:rPr>
              <a:t>underjordisk</a:t>
            </a:r>
            <a:r>
              <a:rPr lang="en-US" sz="2000" dirty="0">
                <a:solidFill>
                  <a:schemeClr val="bg1"/>
                </a:solidFill>
                <a:effectLst/>
              </a:rPr>
              <a:t> </a:t>
            </a:r>
            <a:r>
              <a:rPr lang="en-US" sz="2000" dirty="0" err="1">
                <a:solidFill>
                  <a:schemeClr val="bg1"/>
                </a:solidFill>
                <a:effectLst/>
              </a:rPr>
              <a:t>vann</a:t>
            </a:r>
            <a:r>
              <a:rPr lang="en-US" sz="2000" dirty="0">
                <a:solidFill>
                  <a:schemeClr val="bg1"/>
                </a:solidFill>
                <a:effectLst/>
              </a:rPr>
              <a:t> </a:t>
            </a:r>
            <a:r>
              <a:rPr lang="en-US" sz="2000" dirty="0" err="1">
                <a:solidFill>
                  <a:schemeClr val="bg1"/>
                </a:solidFill>
                <a:effectLst/>
              </a:rPr>
              <a:t>på</a:t>
            </a:r>
            <a:r>
              <a:rPr lang="en-US" sz="2000" dirty="0">
                <a:solidFill>
                  <a:schemeClr val="bg1"/>
                </a:solidFill>
                <a:effectLst/>
              </a:rPr>
              <a:t> </a:t>
            </a:r>
            <a:r>
              <a:rPr lang="en-US" sz="2000" dirty="0" err="1">
                <a:solidFill>
                  <a:schemeClr val="bg1"/>
                </a:solidFill>
                <a:effectLst/>
              </a:rPr>
              <a:t>visse</a:t>
            </a:r>
            <a:r>
              <a:rPr lang="en-US" sz="2000" dirty="0">
                <a:solidFill>
                  <a:schemeClr val="bg1"/>
                </a:solidFill>
                <a:effectLst/>
              </a:rPr>
              <a:t> </a:t>
            </a:r>
            <a:r>
              <a:rPr lang="en-US" sz="2000" dirty="0" err="1">
                <a:solidFill>
                  <a:schemeClr val="bg1"/>
                </a:solidFill>
                <a:effectLst/>
              </a:rPr>
              <a:t>punkter</a:t>
            </a:r>
            <a:r>
              <a:rPr lang="en-US" sz="2000" dirty="0">
                <a:solidFill>
                  <a:schemeClr val="bg1"/>
                </a:solidFill>
                <a:effectLst/>
              </a:rPr>
              <a:t>. </a:t>
            </a:r>
            <a:r>
              <a:rPr lang="en-US" sz="2000" dirty="0" err="1">
                <a:solidFill>
                  <a:schemeClr val="bg1"/>
                </a:solidFill>
                <a:effectLst/>
              </a:rPr>
              <a:t>Derfor</a:t>
            </a:r>
            <a:r>
              <a:rPr lang="en-US" sz="2000" dirty="0">
                <a:solidFill>
                  <a:schemeClr val="bg1"/>
                </a:solidFill>
                <a:effectLst/>
              </a:rPr>
              <a:t> </a:t>
            </a:r>
            <a:r>
              <a:rPr lang="en-US" sz="2000" dirty="0" err="1">
                <a:solidFill>
                  <a:schemeClr val="bg1"/>
                </a:solidFill>
                <a:effectLst/>
              </a:rPr>
              <a:t>bestemte</a:t>
            </a:r>
            <a:r>
              <a:rPr lang="en-US" sz="2000" dirty="0">
                <a:solidFill>
                  <a:schemeClr val="bg1"/>
                </a:solidFill>
                <a:effectLst/>
              </a:rPr>
              <a:t> </a:t>
            </a:r>
            <a:r>
              <a:rPr lang="en-US" sz="2000" dirty="0" err="1">
                <a:solidFill>
                  <a:schemeClr val="bg1"/>
                </a:solidFill>
                <a:effectLst/>
              </a:rPr>
              <a:t>klienten</a:t>
            </a:r>
            <a:r>
              <a:rPr lang="en-US" sz="2000" dirty="0">
                <a:solidFill>
                  <a:schemeClr val="bg1"/>
                </a:solidFill>
                <a:effectLst/>
              </a:rPr>
              <a:t> seg for å </a:t>
            </a:r>
            <a:r>
              <a:rPr lang="en-US" sz="2000" dirty="0" err="1">
                <a:solidFill>
                  <a:schemeClr val="bg1"/>
                </a:solidFill>
                <a:effectLst/>
              </a:rPr>
              <a:t>installere</a:t>
            </a:r>
            <a:r>
              <a:rPr lang="en-US" sz="2000" dirty="0">
                <a:solidFill>
                  <a:schemeClr val="bg1"/>
                </a:solidFill>
                <a:effectLst/>
              </a:rPr>
              <a:t> </a:t>
            </a:r>
            <a:r>
              <a:rPr lang="en-US" sz="2000" dirty="0" err="1">
                <a:solidFill>
                  <a:schemeClr val="bg1"/>
                </a:solidFill>
                <a:effectLst/>
              </a:rPr>
              <a:t>systemet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disse</a:t>
            </a:r>
            <a:r>
              <a:rPr lang="en-US" sz="2000" dirty="0">
                <a:solidFill>
                  <a:schemeClr val="bg1"/>
                </a:solidFill>
                <a:effectLst/>
              </a:rPr>
              <a:t> </a:t>
            </a:r>
            <a:r>
              <a:rPr lang="en-US" sz="2000" dirty="0" err="1">
                <a:solidFill>
                  <a:schemeClr val="bg1"/>
                </a:solidFill>
                <a:effectLst/>
              </a:rPr>
              <a:t>sonene</a:t>
            </a:r>
            <a:r>
              <a:rPr lang="en-US" sz="2000" dirty="0">
                <a:solidFill>
                  <a:schemeClr val="bg1"/>
                </a:solidFill>
                <a:effectLst/>
              </a:rPr>
              <a:t>, for å </a:t>
            </a:r>
            <a:r>
              <a:rPr lang="en-US" sz="2000" dirty="0" err="1">
                <a:solidFill>
                  <a:schemeClr val="bg1"/>
                </a:solidFill>
                <a:effectLst/>
              </a:rPr>
              <a:t>samle</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a:t>
            </a:r>
            <a:r>
              <a:rPr lang="en-US" sz="2000" dirty="0" err="1">
                <a:solidFill>
                  <a:schemeClr val="bg1"/>
                </a:solidFill>
                <a:effectLst/>
              </a:rPr>
              <a:t>fjerne</a:t>
            </a:r>
            <a:r>
              <a:rPr lang="en-US" sz="2000" dirty="0">
                <a:solidFill>
                  <a:schemeClr val="bg1"/>
                </a:solidFill>
                <a:effectLst/>
              </a:rPr>
              <a:t> </a:t>
            </a:r>
            <a:r>
              <a:rPr lang="en-US" sz="2000" dirty="0" err="1">
                <a:solidFill>
                  <a:schemeClr val="bg1"/>
                </a:solidFill>
                <a:effectLst/>
              </a:rPr>
              <a:t>vannet</a:t>
            </a:r>
            <a:r>
              <a:rPr lang="en-US" sz="2000" dirty="0">
                <a:solidFill>
                  <a:schemeClr val="bg1"/>
                </a:solidFill>
                <a:effectLst/>
              </a:rPr>
              <a:t> </a:t>
            </a:r>
            <a:r>
              <a:rPr lang="en-US" sz="2000" dirty="0" err="1">
                <a:solidFill>
                  <a:schemeClr val="bg1"/>
                </a:solidFill>
                <a:effectLst/>
              </a:rPr>
              <a:t>gjennom</a:t>
            </a:r>
            <a:r>
              <a:rPr lang="en-US" sz="2000" dirty="0">
                <a:solidFill>
                  <a:schemeClr val="bg1"/>
                </a:solidFill>
                <a:effectLst/>
              </a:rPr>
              <a:t> </a:t>
            </a:r>
            <a:r>
              <a:rPr lang="en-US" sz="2000" dirty="0" err="1">
                <a:solidFill>
                  <a:schemeClr val="bg1"/>
                </a:solidFill>
                <a:effectLst/>
              </a:rPr>
              <a:t>gulvavløp</a:t>
            </a:r>
            <a:r>
              <a:rPr lang="en-US" sz="2000" dirty="0">
                <a:solidFill>
                  <a:schemeClr val="bg1"/>
                </a:solidFill>
                <a:effectLst/>
              </a:rPr>
              <a:t> (Fig. 10). Som et </a:t>
            </a:r>
            <a:r>
              <a:rPr lang="en-US" sz="2000" dirty="0" err="1">
                <a:solidFill>
                  <a:schemeClr val="bg1"/>
                </a:solidFill>
                <a:effectLst/>
              </a:rPr>
              <a:t>resultat</a:t>
            </a:r>
            <a:r>
              <a:rPr lang="en-US" sz="2000" dirty="0">
                <a:solidFill>
                  <a:schemeClr val="bg1"/>
                </a:solidFill>
                <a:effectLst/>
              </a:rPr>
              <a:t> </a:t>
            </a:r>
            <a:r>
              <a:rPr lang="en-US" sz="2000" dirty="0" err="1">
                <a:solidFill>
                  <a:schemeClr val="bg1"/>
                </a:solidFill>
                <a:effectLst/>
              </a:rPr>
              <a:t>ble</a:t>
            </a:r>
            <a:r>
              <a:rPr lang="en-US" sz="2000" dirty="0">
                <a:solidFill>
                  <a:schemeClr val="bg1"/>
                </a:solidFill>
                <a:effectLst/>
              </a:rPr>
              <a:t> det </a:t>
            </a:r>
            <a:r>
              <a:rPr lang="en-US" sz="2000" dirty="0" err="1">
                <a:solidFill>
                  <a:schemeClr val="bg1"/>
                </a:solidFill>
                <a:effectLst/>
              </a:rPr>
              <a:t>inkorporert</a:t>
            </a:r>
            <a:r>
              <a:rPr lang="en-US" sz="2000" dirty="0">
                <a:solidFill>
                  <a:schemeClr val="bg1"/>
                </a:solidFill>
                <a:effectLst/>
              </a:rPr>
              <a:t> 6600 m2 </a:t>
            </a:r>
            <a:r>
              <a:rPr lang="en-US" sz="2000" dirty="0" err="1">
                <a:solidFill>
                  <a:schemeClr val="bg1"/>
                </a:solidFill>
                <a:effectLst/>
              </a:rPr>
              <a:t>Carfoam</a:t>
            </a:r>
            <a:r>
              <a:rPr lang="en-US" sz="2000" dirty="0">
                <a:solidFill>
                  <a:schemeClr val="bg1"/>
                </a:solidFill>
                <a:effectLst/>
              </a:rPr>
              <a:t> </a:t>
            </a:r>
            <a:r>
              <a:rPr lang="en-US" sz="2000" dirty="0" err="1">
                <a:solidFill>
                  <a:schemeClr val="bg1"/>
                </a:solidFill>
                <a:effectLst/>
              </a:rPr>
              <a:t>membraner</a:t>
            </a:r>
            <a:r>
              <a:rPr lang="en-US" sz="2000" dirty="0">
                <a:solidFill>
                  <a:schemeClr val="bg1"/>
                </a:solidFill>
                <a:effectLst/>
              </a:rPr>
              <a:t>, 4 mm </a:t>
            </a:r>
            <a:r>
              <a:rPr lang="en-US" sz="2000" dirty="0" err="1">
                <a:solidFill>
                  <a:schemeClr val="bg1"/>
                </a:solidFill>
                <a:effectLst/>
              </a:rPr>
              <a:t>tykke</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med 7 fester/m2, </a:t>
            </a:r>
            <a:r>
              <a:rPr lang="en-US" sz="2000" dirty="0" err="1">
                <a:solidFill>
                  <a:schemeClr val="bg1"/>
                </a:solidFill>
                <a:effectLst/>
              </a:rPr>
              <a:t>samt</a:t>
            </a:r>
            <a:r>
              <a:rPr lang="en-US" sz="2000" dirty="0">
                <a:solidFill>
                  <a:schemeClr val="bg1"/>
                </a:solidFill>
                <a:effectLst/>
              </a:rPr>
              <a:t> </a:t>
            </a:r>
            <a:r>
              <a:rPr lang="en-US" sz="2000" dirty="0" err="1">
                <a:solidFill>
                  <a:schemeClr val="bg1"/>
                </a:solidFill>
                <a:effectLst/>
              </a:rPr>
              <a:t>installert</a:t>
            </a:r>
            <a:r>
              <a:rPr lang="en-US" sz="2000" dirty="0">
                <a:solidFill>
                  <a:schemeClr val="bg1"/>
                </a:solidFill>
                <a:effectLst/>
              </a:rPr>
              <a:t> 9500 m2, 4mm </a:t>
            </a:r>
            <a:r>
              <a:rPr lang="en-US" sz="2000" dirty="0" err="1">
                <a:solidFill>
                  <a:schemeClr val="bg1"/>
                </a:solidFill>
                <a:effectLst/>
              </a:rPr>
              <a:t>tykke</a:t>
            </a:r>
            <a:r>
              <a:rPr lang="en-US" sz="2000" dirty="0">
                <a:solidFill>
                  <a:schemeClr val="bg1"/>
                </a:solidFill>
                <a:effectLst/>
              </a:rPr>
              <a:t>, med 6 fester/m2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Ferden</a:t>
            </a:r>
            <a:r>
              <a:rPr lang="en-US" sz="2000" dirty="0">
                <a:solidFill>
                  <a:schemeClr val="bg1"/>
                </a:solidFill>
                <a:effectLst/>
              </a:rPr>
              <a:t> </a:t>
            </a:r>
            <a:r>
              <a:rPr lang="en-US" sz="2000" dirty="0" err="1">
                <a:solidFill>
                  <a:schemeClr val="bg1"/>
                </a:solidFill>
                <a:effectLst/>
              </a:rPr>
              <a:t>kontraktseksjonen</a:t>
            </a:r>
            <a:r>
              <a:rPr lang="en-US" sz="2000" dirty="0">
                <a:solidFill>
                  <a:schemeClr val="bg1"/>
                </a:solidFill>
                <a:effectLst/>
              </a:rPr>
              <a:t>. I </a:t>
            </a:r>
            <a:r>
              <a:rPr lang="en-US" sz="2000" dirty="0" err="1">
                <a:solidFill>
                  <a:schemeClr val="bg1"/>
                </a:solidFill>
                <a:effectLst/>
              </a:rPr>
              <a:t>begge</a:t>
            </a:r>
            <a:r>
              <a:rPr lang="en-US" sz="2000" dirty="0">
                <a:solidFill>
                  <a:schemeClr val="bg1"/>
                </a:solidFill>
                <a:effectLst/>
              </a:rPr>
              <a:t> </a:t>
            </a:r>
            <a:r>
              <a:rPr lang="en-US" sz="2000" dirty="0" err="1">
                <a:solidFill>
                  <a:schemeClr val="bg1"/>
                </a:solidFill>
                <a:effectLst/>
              </a:rPr>
              <a:t>tilfellene</a:t>
            </a:r>
            <a:r>
              <a:rPr lang="en-US" sz="2000" dirty="0">
                <a:solidFill>
                  <a:schemeClr val="bg1"/>
                </a:solidFill>
                <a:effectLst/>
              </a:rPr>
              <a:t> </a:t>
            </a:r>
            <a:r>
              <a:rPr lang="en-US" sz="2000" dirty="0" err="1">
                <a:solidFill>
                  <a:schemeClr val="bg1"/>
                </a:solidFill>
                <a:effectLst/>
              </a:rPr>
              <a:t>ble</a:t>
            </a:r>
            <a:r>
              <a:rPr lang="en-US" sz="2000" dirty="0">
                <a:solidFill>
                  <a:schemeClr val="bg1"/>
                </a:solidFill>
                <a:effectLst/>
              </a:rPr>
              <a:t> </a:t>
            </a:r>
            <a:r>
              <a:rPr lang="en-US" sz="2000" dirty="0" err="1">
                <a:solidFill>
                  <a:schemeClr val="bg1"/>
                </a:solidFill>
                <a:effectLst/>
              </a:rPr>
              <a:t>materialer</a:t>
            </a:r>
            <a:r>
              <a:rPr lang="en-US" sz="2000" dirty="0">
                <a:solidFill>
                  <a:schemeClr val="bg1"/>
                </a:solidFill>
                <a:effectLst/>
              </a:rPr>
              <a:t> </a:t>
            </a:r>
            <a:r>
              <a:rPr lang="en-US" sz="2000" dirty="0" err="1">
                <a:solidFill>
                  <a:schemeClr val="bg1"/>
                </a:solidFill>
                <a:effectLst/>
              </a:rPr>
              <a:t>fra</a:t>
            </a:r>
            <a:r>
              <a:rPr lang="en-US" sz="2000" dirty="0">
                <a:solidFill>
                  <a:schemeClr val="bg1"/>
                </a:solidFill>
                <a:effectLst/>
              </a:rPr>
              <a:t> </a:t>
            </a:r>
            <a:r>
              <a:rPr lang="en-US" sz="2000" dirty="0" err="1">
                <a:solidFill>
                  <a:schemeClr val="bg1"/>
                </a:solidFill>
                <a:effectLst/>
              </a:rPr>
              <a:t>klasse</a:t>
            </a:r>
            <a:r>
              <a:rPr lang="en-US" sz="2000" dirty="0">
                <a:solidFill>
                  <a:schemeClr val="bg1"/>
                </a:solidFill>
                <a:effectLst/>
              </a:rPr>
              <a:t> M1 (</a:t>
            </a:r>
            <a:r>
              <a:rPr lang="en-US" sz="2000" dirty="0" err="1">
                <a:solidFill>
                  <a:schemeClr val="bg1"/>
                </a:solidFill>
                <a:effectLst/>
              </a:rPr>
              <a:t>Ikke-brennbart</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henhold</a:t>
            </a:r>
            <a:r>
              <a:rPr lang="en-US" sz="2000" dirty="0">
                <a:solidFill>
                  <a:schemeClr val="bg1"/>
                </a:solidFill>
                <a:effectLst/>
              </a:rPr>
              <a:t> </a:t>
            </a:r>
            <a:r>
              <a:rPr lang="en-US" sz="2000" dirty="0" err="1">
                <a:solidFill>
                  <a:schemeClr val="bg1"/>
                </a:solidFill>
                <a:effectLst/>
              </a:rPr>
              <a:t>til</a:t>
            </a:r>
            <a:r>
              <a:rPr lang="en-US" sz="2000" dirty="0">
                <a:solidFill>
                  <a:schemeClr val="bg1"/>
                </a:solidFill>
                <a:effectLst/>
              </a:rPr>
              <a:t> NF P92-501 </a:t>
            </a:r>
            <a:r>
              <a:rPr lang="en-US" sz="2000" dirty="0" err="1">
                <a:solidFill>
                  <a:schemeClr val="bg1"/>
                </a:solidFill>
                <a:effectLst/>
              </a:rPr>
              <a:t>benyttet</a:t>
            </a:r>
            <a:r>
              <a:rPr lang="en-US" sz="2000" dirty="0">
                <a:solidFill>
                  <a:schemeClr val="bg1"/>
                </a:solidFill>
                <a:effectLst/>
              </a:rPr>
              <a:t>. </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93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kstSylinder 2">
            <a:extLst>
              <a:ext uri="{FF2B5EF4-FFF2-40B4-BE49-F238E27FC236}">
                <a16:creationId xmlns:a16="http://schemas.microsoft.com/office/drawing/2014/main" id="{DBB4503A-E7FA-4EBA-3386-B65923552D15}"/>
              </a:ext>
            </a:extLst>
          </p:cNvPr>
          <p:cNvSpPr txBox="1"/>
          <p:nvPr/>
        </p:nvSpPr>
        <p:spPr>
          <a:xfrm>
            <a:off x="1392667" y="2174415"/>
            <a:ext cx="9406666" cy="3906895"/>
          </a:xfrm>
          <a:prstGeom prst="rect">
            <a:avLst/>
          </a:prstGeom>
        </p:spPr>
        <p:txBody>
          <a:bodyPr vert="horz" lIns="91440" tIns="45720" rIns="91440" bIns="45720" rtlCol="0">
            <a:noAutofit/>
          </a:bodyPr>
          <a:lstStyle/>
          <a:p>
            <a:pPr defTabSz="914400">
              <a:lnSpc>
                <a:spcPct val="90000"/>
              </a:lnSpc>
              <a:spcAft>
                <a:spcPts val="1000"/>
              </a:spcAft>
            </a:pPr>
            <a:r>
              <a:rPr lang="en-US" sz="2000" dirty="0" err="1">
                <a:solidFill>
                  <a:schemeClr val="bg1"/>
                </a:solidFill>
                <a:effectLst/>
              </a:rPr>
              <a:t>Bruken</a:t>
            </a:r>
            <a:r>
              <a:rPr lang="en-US" sz="2000" dirty="0">
                <a:solidFill>
                  <a:schemeClr val="bg1"/>
                </a:solidFill>
                <a:effectLst/>
              </a:rPr>
              <a:t> av det </a:t>
            </a:r>
            <a:r>
              <a:rPr lang="en-US" sz="2000" dirty="0" err="1">
                <a:solidFill>
                  <a:schemeClr val="bg1"/>
                </a:solidFill>
                <a:effectLst/>
              </a:rPr>
              <a:t>multifunksjonelle</a:t>
            </a:r>
            <a:r>
              <a:rPr lang="en-US" sz="2000" dirty="0">
                <a:solidFill>
                  <a:schemeClr val="bg1"/>
                </a:solidFill>
                <a:effectLst/>
              </a:rPr>
              <a:t>, </a:t>
            </a:r>
            <a:r>
              <a:rPr lang="en-US" sz="2000" dirty="0" err="1">
                <a:solidFill>
                  <a:schemeClr val="bg1"/>
                </a:solidFill>
                <a:effectLst/>
              </a:rPr>
              <a:t>nyutviklede</a:t>
            </a:r>
            <a:r>
              <a:rPr lang="en-US" sz="2000" dirty="0">
                <a:solidFill>
                  <a:schemeClr val="bg1"/>
                </a:solidFill>
                <a:effectLst/>
              </a:rPr>
              <a:t> </a:t>
            </a:r>
            <a:r>
              <a:rPr lang="en-US" sz="2000" dirty="0" err="1">
                <a:solidFill>
                  <a:schemeClr val="bg1"/>
                </a:solidFill>
                <a:effectLst/>
              </a:rPr>
              <a:t>Carfoam</a:t>
            </a:r>
            <a:r>
              <a:rPr lang="en-US" sz="2000" dirty="0">
                <a:solidFill>
                  <a:schemeClr val="bg1"/>
                </a:solidFill>
                <a:effectLst/>
              </a:rPr>
              <a:t> </a:t>
            </a:r>
            <a:r>
              <a:rPr lang="en-US" sz="2000" dirty="0" err="1">
                <a:solidFill>
                  <a:schemeClr val="bg1"/>
                </a:solidFill>
                <a:effectLst/>
              </a:rPr>
              <a:t>vanntettings</a:t>
            </a:r>
            <a:r>
              <a:rPr lang="en-US" sz="2000" dirty="0">
                <a:solidFill>
                  <a:schemeClr val="bg1"/>
                </a:solidFill>
                <a:effectLst/>
              </a:rPr>
              <a:t> system ser </a:t>
            </a:r>
            <a:r>
              <a:rPr lang="en-US" sz="2000" dirty="0" err="1">
                <a:solidFill>
                  <a:schemeClr val="bg1"/>
                </a:solidFill>
                <a:effectLst/>
              </a:rPr>
              <a:t>ut</a:t>
            </a:r>
            <a:r>
              <a:rPr lang="en-US" sz="2000" dirty="0">
                <a:solidFill>
                  <a:schemeClr val="bg1"/>
                </a:solidFill>
                <a:effectLst/>
              </a:rPr>
              <a:t> </a:t>
            </a:r>
            <a:r>
              <a:rPr lang="en-US" sz="2000" dirty="0" err="1">
                <a:solidFill>
                  <a:schemeClr val="bg1"/>
                </a:solidFill>
                <a:effectLst/>
              </a:rPr>
              <a:t>til</a:t>
            </a:r>
            <a:r>
              <a:rPr lang="en-US" sz="2000" dirty="0">
                <a:solidFill>
                  <a:schemeClr val="bg1"/>
                </a:solidFill>
                <a:effectLst/>
              </a:rPr>
              <a:t> å </a:t>
            </a:r>
            <a:r>
              <a:rPr lang="en-US" sz="2000" dirty="0" err="1">
                <a:solidFill>
                  <a:schemeClr val="bg1"/>
                </a:solidFill>
                <a:effectLst/>
              </a:rPr>
              <a:t>være</a:t>
            </a:r>
            <a:r>
              <a:rPr lang="en-US" sz="2000" dirty="0">
                <a:solidFill>
                  <a:schemeClr val="bg1"/>
                </a:solidFill>
                <a:effectLst/>
              </a:rPr>
              <a:t> </a:t>
            </a:r>
            <a:r>
              <a:rPr lang="en-US" sz="2000" dirty="0" err="1">
                <a:solidFill>
                  <a:schemeClr val="bg1"/>
                </a:solidFill>
                <a:effectLst/>
              </a:rPr>
              <a:t>særlig</a:t>
            </a:r>
            <a:r>
              <a:rPr lang="en-US" sz="2000" dirty="0">
                <a:solidFill>
                  <a:schemeClr val="bg1"/>
                </a:solidFill>
                <a:effectLst/>
              </a:rPr>
              <a:t> </a:t>
            </a:r>
            <a:r>
              <a:rPr lang="en-US" sz="2000" dirty="0" err="1">
                <a:solidFill>
                  <a:schemeClr val="bg1"/>
                </a:solidFill>
                <a:effectLst/>
              </a:rPr>
              <a:t>hensiktsmessig</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forbindelse</a:t>
            </a:r>
            <a:r>
              <a:rPr lang="en-US" sz="2000" dirty="0">
                <a:solidFill>
                  <a:schemeClr val="bg1"/>
                </a:solidFill>
                <a:effectLst/>
              </a:rPr>
              <a:t> med </a:t>
            </a:r>
            <a:r>
              <a:rPr lang="en-US" sz="2000" dirty="0" err="1">
                <a:solidFill>
                  <a:schemeClr val="bg1"/>
                </a:solidFill>
                <a:effectLst/>
              </a:rPr>
              <a:t>ombygging</a:t>
            </a:r>
            <a:r>
              <a:rPr lang="en-US" sz="2000" dirty="0">
                <a:solidFill>
                  <a:schemeClr val="bg1"/>
                </a:solidFill>
                <a:effectLst/>
              </a:rPr>
              <a:t> av </a:t>
            </a:r>
            <a:r>
              <a:rPr lang="en-US" sz="2000" dirty="0" err="1">
                <a:solidFill>
                  <a:schemeClr val="bg1"/>
                </a:solidFill>
                <a:effectLst/>
              </a:rPr>
              <a:t>gamle</a:t>
            </a:r>
            <a:r>
              <a:rPr lang="en-US" sz="2000" dirty="0">
                <a:solidFill>
                  <a:schemeClr val="bg1"/>
                </a:solidFill>
                <a:effectLst/>
              </a:rPr>
              <a:t> </a:t>
            </a:r>
            <a:r>
              <a:rPr lang="en-US" sz="2000" dirty="0" err="1">
                <a:solidFill>
                  <a:schemeClr val="bg1"/>
                </a:solidFill>
                <a:effectLst/>
              </a:rPr>
              <a:t>tunneler</a:t>
            </a:r>
            <a:r>
              <a:rPr lang="en-US" sz="2000" dirty="0">
                <a:solidFill>
                  <a:schemeClr val="bg1"/>
                </a:solidFill>
                <a:effectLst/>
              </a:rPr>
              <a:t>. </a:t>
            </a:r>
            <a:r>
              <a:rPr lang="en-US" sz="2000" dirty="0" err="1">
                <a:solidFill>
                  <a:schemeClr val="bg1"/>
                </a:solidFill>
                <a:effectLst/>
              </a:rPr>
              <a:t>Hvor</a:t>
            </a:r>
            <a:r>
              <a:rPr lang="en-US" sz="2000" dirty="0">
                <a:solidFill>
                  <a:schemeClr val="bg1"/>
                </a:solidFill>
                <a:effectLst/>
              </a:rPr>
              <a:t> det </a:t>
            </a:r>
            <a:r>
              <a:rPr lang="en-US" sz="2000" dirty="0" err="1">
                <a:solidFill>
                  <a:schemeClr val="bg1"/>
                </a:solidFill>
                <a:effectLst/>
              </a:rPr>
              <a:t>viktigste</a:t>
            </a:r>
            <a:r>
              <a:rPr lang="en-US" sz="2000" dirty="0">
                <a:solidFill>
                  <a:schemeClr val="bg1"/>
                </a:solidFill>
                <a:effectLst/>
              </a:rPr>
              <a:t> er å </a:t>
            </a:r>
            <a:r>
              <a:rPr lang="en-US" sz="2000" dirty="0" err="1">
                <a:solidFill>
                  <a:schemeClr val="bg1"/>
                </a:solidFill>
                <a:effectLst/>
              </a:rPr>
              <a:t>opprettholde</a:t>
            </a:r>
            <a:r>
              <a:rPr lang="en-US" sz="2000" dirty="0">
                <a:solidFill>
                  <a:schemeClr val="bg1"/>
                </a:solidFill>
                <a:effectLst/>
              </a:rPr>
              <a:t> den </a:t>
            </a:r>
            <a:r>
              <a:rPr lang="en-US" sz="2000" dirty="0" err="1">
                <a:solidFill>
                  <a:schemeClr val="bg1"/>
                </a:solidFill>
                <a:effectLst/>
              </a:rPr>
              <a:t>eksisterende</a:t>
            </a:r>
            <a:r>
              <a:rPr lang="en-US" sz="2000" dirty="0">
                <a:solidFill>
                  <a:schemeClr val="bg1"/>
                </a:solidFill>
                <a:effectLst/>
              </a:rPr>
              <a:t> </a:t>
            </a:r>
            <a:r>
              <a:rPr lang="en-US" sz="2000" dirty="0" err="1">
                <a:solidFill>
                  <a:schemeClr val="bg1"/>
                </a:solidFill>
                <a:effectLst/>
              </a:rPr>
              <a:t>klarings</a:t>
            </a:r>
            <a:r>
              <a:rPr lang="en-US" sz="2000" dirty="0">
                <a:solidFill>
                  <a:schemeClr val="bg1"/>
                </a:solidFill>
                <a:effectLst/>
              </a:rPr>
              <a:t> </a:t>
            </a:r>
            <a:r>
              <a:rPr lang="en-US" sz="2000" dirty="0" err="1">
                <a:solidFill>
                  <a:schemeClr val="bg1"/>
                </a:solidFill>
                <a:effectLst/>
              </a:rPr>
              <a:t>profil</a:t>
            </a:r>
            <a:r>
              <a:rPr lang="en-US" sz="2000" dirty="0">
                <a:solidFill>
                  <a:schemeClr val="bg1"/>
                </a:solidFill>
                <a:effectLst/>
              </a:rPr>
              <a:t>. </a:t>
            </a:r>
            <a:r>
              <a:rPr lang="en-US" sz="2000" dirty="0" err="1">
                <a:solidFill>
                  <a:schemeClr val="bg1"/>
                </a:solidFill>
                <a:effectLst/>
              </a:rPr>
              <a:t>Vanntettingssystemer</a:t>
            </a:r>
            <a:r>
              <a:rPr lang="en-US" sz="2000" dirty="0">
                <a:solidFill>
                  <a:schemeClr val="bg1"/>
                </a:solidFill>
                <a:effectLst/>
              </a:rPr>
              <a:t> </a:t>
            </a:r>
            <a:r>
              <a:rPr lang="en-US" sz="2000" dirty="0" err="1">
                <a:solidFill>
                  <a:schemeClr val="bg1"/>
                </a:solidFill>
                <a:effectLst/>
              </a:rPr>
              <a:t>som</a:t>
            </a:r>
            <a:r>
              <a:rPr lang="en-US" sz="2000" dirty="0">
                <a:solidFill>
                  <a:schemeClr val="bg1"/>
                </a:solidFill>
                <a:effectLst/>
              </a:rPr>
              <a:t> </a:t>
            </a:r>
            <a:r>
              <a:rPr lang="en-US" sz="2000" dirty="0" err="1">
                <a:solidFill>
                  <a:schemeClr val="bg1"/>
                </a:solidFill>
                <a:effectLst/>
              </a:rPr>
              <a:t>krever</a:t>
            </a:r>
            <a:r>
              <a:rPr lang="en-US" sz="2000" dirty="0">
                <a:solidFill>
                  <a:schemeClr val="bg1"/>
                </a:solidFill>
                <a:effectLst/>
              </a:rPr>
              <a:t> </a:t>
            </a:r>
            <a:r>
              <a:rPr lang="en-US" sz="2000" dirty="0" err="1">
                <a:solidFill>
                  <a:schemeClr val="bg1"/>
                </a:solidFill>
                <a:effectLst/>
              </a:rPr>
              <a:t>innvendig</a:t>
            </a:r>
            <a:r>
              <a:rPr lang="en-US" sz="2000" dirty="0">
                <a:solidFill>
                  <a:schemeClr val="bg1"/>
                </a:solidFill>
                <a:effectLst/>
              </a:rPr>
              <a:t> </a:t>
            </a:r>
            <a:r>
              <a:rPr lang="en-US" sz="2000" dirty="0" err="1">
                <a:solidFill>
                  <a:schemeClr val="bg1"/>
                </a:solidFill>
                <a:effectLst/>
              </a:rPr>
              <a:t>betongforinger</a:t>
            </a:r>
            <a:r>
              <a:rPr lang="en-US" sz="2000" dirty="0">
                <a:solidFill>
                  <a:schemeClr val="bg1"/>
                </a:solidFill>
                <a:effectLst/>
              </a:rPr>
              <a:t> for </a:t>
            </a:r>
            <a:r>
              <a:rPr lang="en-US" sz="2000" dirty="0" err="1">
                <a:solidFill>
                  <a:schemeClr val="bg1"/>
                </a:solidFill>
                <a:effectLst/>
              </a:rPr>
              <a:t>beskyttelse</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a:t>
            </a:r>
            <a:r>
              <a:rPr lang="en-US" sz="2000" dirty="0" err="1">
                <a:solidFill>
                  <a:schemeClr val="bg1"/>
                </a:solidFill>
                <a:effectLst/>
              </a:rPr>
              <a:t>støtte</a:t>
            </a:r>
            <a:r>
              <a:rPr lang="en-US" sz="2000" dirty="0">
                <a:solidFill>
                  <a:schemeClr val="bg1"/>
                </a:solidFill>
                <a:effectLst/>
              </a:rPr>
              <a:t>, </a:t>
            </a:r>
            <a:r>
              <a:rPr lang="en-US" sz="2000" dirty="0" err="1">
                <a:solidFill>
                  <a:schemeClr val="bg1"/>
                </a:solidFill>
                <a:effectLst/>
              </a:rPr>
              <a:t>krever</a:t>
            </a:r>
            <a:r>
              <a:rPr lang="en-US" sz="2000" dirty="0">
                <a:solidFill>
                  <a:schemeClr val="bg1"/>
                </a:solidFill>
                <a:effectLst/>
              </a:rPr>
              <a:t> </a:t>
            </a:r>
            <a:r>
              <a:rPr lang="en-US" sz="2000" dirty="0" err="1">
                <a:solidFill>
                  <a:schemeClr val="bg1"/>
                </a:solidFill>
                <a:effectLst/>
              </a:rPr>
              <a:t>normalt</a:t>
            </a:r>
            <a:r>
              <a:rPr lang="en-US" sz="2000" dirty="0">
                <a:solidFill>
                  <a:schemeClr val="bg1"/>
                </a:solidFill>
                <a:effectLst/>
              </a:rPr>
              <a:t> </a:t>
            </a:r>
            <a:r>
              <a:rPr lang="en-US" sz="2000" dirty="0" err="1">
                <a:solidFill>
                  <a:schemeClr val="bg1"/>
                </a:solidFill>
                <a:effectLst/>
              </a:rPr>
              <a:t>ekstremt</a:t>
            </a:r>
            <a:r>
              <a:rPr lang="en-US" sz="2000" dirty="0">
                <a:solidFill>
                  <a:schemeClr val="bg1"/>
                </a:solidFill>
                <a:effectLst/>
              </a:rPr>
              <a:t> </a:t>
            </a:r>
            <a:r>
              <a:rPr lang="en-US" sz="2000" dirty="0" err="1">
                <a:solidFill>
                  <a:schemeClr val="bg1"/>
                </a:solidFill>
                <a:effectLst/>
              </a:rPr>
              <a:t>komplekse</a:t>
            </a:r>
            <a:r>
              <a:rPr lang="en-US" sz="2000" dirty="0">
                <a:solidFill>
                  <a:schemeClr val="bg1"/>
                </a:solidFill>
                <a:effectLst/>
              </a:rPr>
              <a:t> </a:t>
            </a:r>
            <a:r>
              <a:rPr lang="en-US" sz="2000" dirty="0" err="1">
                <a:solidFill>
                  <a:schemeClr val="bg1"/>
                </a:solidFill>
                <a:effectLst/>
              </a:rPr>
              <a:t>tiltak</a:t>
            </a:r>
            <a:r>
              <a:rPr lang="en-US" sz="2000" dirty="0">
                <a:solidFill>
                  <a:schemeClr val="bg1"/>
                </a:solidFill>
                <a:effectLst/>
              </a:rPr>
              <a:t>, med </a:t>
            </a:r>
            <a:r>
              <a:rPr lang="en-US" sz="2000" dirty="0" err="1">
                <a:solidFill>
                  <a:schemeClr val="bg1"/>
                </a:solidFill>
                <a:effectLst/>
              </a:rPr>
              <a:t>delvis</a:t>
            </a:r>
            <a:r>
              <a:rPr lang="en-US" sz="2000" dirty="0">
                <a:solidFill>
                  <a:schemeClr val="bg1"/>
                </a:solidFill>
                <a:effectLst/>
              </a:rPr>
              <a:t> </a:t>
            </a:r>
            <a:r>
              <a:rPr lang="en-US" sz="2000" dirty="0" err="1">
                <a:solidFill>
                  <a:schemeClr val="bg1"/>
                </a:solidFill>
                <a:effectLst/>
              </a:rPr>
              <a:t>utgraving</a:t>
            </a:r>
            <a:r>
              <a:rPr lang="en-US" sz="2000" dirty="0">
                <a:solidFill>
                  <a:schemeClr val="bg1"/>
                </a:solidFill>
                <a:effectLst/>
              </a:rPr>
              <a:t> av den </a:t>
            </a:r>
            <a:r>
              <a:rPr lang="en-US" sz="2000" dirty="0" err="1">
                <a:solidFill>
                  <a:schemeClr val="bg1"/>
                </a:solidFill>
                <a:effectLst/>
              </a:rPr>
              <a:t>eksisterende</a:t>
            </a:r>
            <a:r>
              <a:rPr lang="en-US" sz="2000" dirty="0">
                <a:solidFill>
                  <a:schemeClr val="bg1"/>
                </a:solidFill>
                <a:effectLst/>
              </a:rPr>
              <a:t> </a:t>
            </a:r>
            <a:r>
              <a:rPr lang="en-US" sz="2000" dirty="0" err="1">
                <a:solidFill>
                  <a:schemeClr val="bg1"/>
                </a:solidFill>
                <a:effectLst/>
              </a:rPr>
              <a:t>tunnelforingen</a:t>
            </a:r>
            <a:r>
              <a:rPr lang="en-US" sz="2000" dirty="0">
                <a:solidFill>
                  <a:schemeClr val="bg1"/>
                </a:solidFill>
                <a:effectLst/>
              </a:rPr>
              <a:t>, for å </a:t>
            </a:r>
            <a:r>
              <a:rPr lang="en-US" sz="2000" dirty="0" err="1">
                <a:solidFill>
                  <a:schemeClr val="bg1"/>
                </a:solidFill>
                <a:effectLst/>
              </a:rPr>
              <a:t>opprettholde</a:t>
            </a:r>
            <a:r>
              <a:rPr lang="en-US" sz="2000" dirty="0">
                <a:solidFill>
                  <a:schemeClr val="bg1"/>
                </a:solidFill>
                <a:effectLst/>
              </a:rPr>
              <a:t> </a:t>
            </a:r>
            <a:r>
              <a:rPr lang="en-US" sz="2000" dirty="0" err="1">
                <a:solidFill>
                  <a:schemeClr val="bg1"/>
                </a:solidFill>
                <a:effectLst/>
              </a:rPr>
              <a:t>klarings</a:t>
            </a:r>
            <a:r>
              <a:rPr lang="en-US" sz="2000" dirty="0">
                <a:solidFill>
                  <a:schemeClr val="bg1"/>
                </a:solidFill>
                <a:effectLst/>
              </a:rPr>
              <a:t> </a:t>
            </a:r>
            <a:r>
              <a:rPr lang="en-US" sz="2000" dirty="0" err="1">
                <a:solidFill>
                  <a:schemeClr val="bg1"/>
                </a:solidFill>
                <a:effectLst/>
              </a:rPr>
              <a:t>profilen</a:t>
            </a:r>
            <a:r>
              <a:rPr lang="en-US" sz="2000" dirty="0">
                <a:solidFill>
                  <a:schemeClr val="bg1"/>
                </a:solidFill>
                <a:effectLst/>
              </a:rPr>
              <a:t>. Der </a:t>
            </a:r>
            <a:r>
              <a:rPr lang="en-US" sz="2000" dirty="0" err="1">
                <a:solidFill>
                  <a:schemeClr val="bg1"/>
                </a:solidFill>
                <a:effectLst/>
              </a:rPr>
              <a:t>hvor</a:t>
            </a:r>
            <a:r>
              <a:rPr lang="en-US" sz="2000" dirty="0">
                <a:solidFill>
                  <a:schemeClr val="bg1"/>
                </a:solidFill>
                <a:effectLst/>
              </a:rPr>
              <a:t> det er </a:t>
            </a:r>
            <a:r>
              <a:rPr lang="en-US" sz="2000" dirty="0" err="1">
                <a:solidFill>
                  <a:schemeClr val="bg1"/>
                </a:solidFill>
                <a:effectLst/>
              </a:rPr>
              <a:t>vann</a:t>
            </a:r>
            <a:r>
              <a:rPr lang="en-US" sz="2000" dirty="0">
                <a:solidFill>
                  <a:schemeClr val="bg1"/>
                </a:solidFill>
                <a:effectLst/>
              </a:rPr>
              <a:t> </a:t>
            </a:r>
            <a:r>
              <a:rPr lang="en-US" sz="2000" dirty="0" err="1">
                <a:solidFill>
                  <a:schemeClr val="bg1"/>
                </a:solidFill>
                <a:effectLst/>
              </a:rPr>
              <a:t>uten</a:t>
            </a:r>
            <a:r>
              <a:rPr lang="en-US" sz="2000" dirty="0">
                <a:solidFill>
                  <a:schemeClr val="bg1"/>
                </a:solidFill>
                <a:effectLst/>
              </a:rPr>
              <a:t> </a:t>
            </a:r>
            <a:r>
              <a:rPr lang="en-US" sz="2000" dirty="0" err="1">
                <a:solidFill>
                  <a:schemeClr val="bg1"/>
                </a:solidFill>
                <a:effectLst/>
              </a:rPr>
              <a:t>trykk</a:t>
            </a:r>
            <a:r>
              <a:rPr lang="en-US" sz="2000" dirty="0">
                <a:solidFill>
                  <a:schemeClr val="bg1"/>
                </a:solidFill>
                <a:effectLst/>
              </a:rPr>
              <a:t>, </a:t>
            </a:r>
            <a:r>
              <a:rPr lang="en-US" sz="2000" dirty="0" err="1">
                <a:solidFill>
                  <a:schemeClr val="bg1"/>
                </a:solidFill>
                <a:effectLst/>
              </a:rPr>
              <a:t>har</a:t>
            </a:r>
            <a:r>
              <a:rPr lang="en-US" sz="2000" dirty="0">
                <a:solidFill>
                  <a:schemeClr val="bg1"/>
                </a:solidFill>
                <a:effectLst/>
              </a:rPr>
              <a:t> </a:t>
            </a:r>
            <a:r>
              <a:rPr lang="en-US" sz="2000" dirty="0" err="1">
                <a:solidFill>
                  <a:schemeClr val="bg1"/>
                </a:solidFill>
                <a:effectLst/>
              </a:rPr>
              <a:t>dette</a:t>
            </a:r>
            <a:r>
              <a:rPr lang="en-US" sz="2000" dirty="0">
                <a:solidFill>
                  <a:schemeClr val="bg1"/>
                </a:solidFill>
                <a:effectLst/>
              </a:rPr>
              <a:t> </a:t>
            </a:r>
            <a:r>
              <a:rPr lang="en-US" sz="2000" dirty="0" err="1">
                <a:solidFill>
                  <a:schemeClr val="bg1"/>
                </a:solidFill>
                <a:effectLst/>
              </a:rPr>
              <a:t>systemet</a:t>
            </a:r>
            <a:r>
              <a:rPr lang="en-US" sz="2000" dirty="0">
                <a:solidFill>
                  <a:schemeClr val="bg1"/>
                </a:solidFill>
                <a:effectLst/>
              </a:rPr>
              <a:t> </a:t>
            </a:r>
            <a:r>
              <a:rPr lang="en-US" sz="2000" dirty="0" err="1">
                <a:solidFill>
                  <a:schemeClr val="bg1"/>
                </a:solidFill>
                <a:effectLst/>
              </a:rPr>
              <a:t>en</a:t>
            </a:r>
            <a:r>
              <a:rPr lang="en-US" sz="2000" dirty="0">
                <a:solidFill>
                  <a:schemeClr val="bg1"/>
                </a:solidFill>
                <a:effectLst/>
              </a:rPr>
              <a:t> </a:t>
            </a:r>
            <a:r>
              <a:rPr lang="en-US" sz="2000" dirty="0" err="1">
                <a:solidFill>
                  <a:schemeClr val="bg1"/>
                </a:solidFill>
                <a:effectLst/>
              </a:rPr>
              <a:t>klar</a:t>
            </a:r>
            <a:r>
              <a:rPr lang="en-US" sz="2000" dirty="0">
                <a:solidFill>
                  <a:schemeClr val="bg1"/>
                </a:solidFill>
                <a:effectLst/>
              </a:rPr>
              <a:t> </a:t>
            </a:r>
            <a:r>
              <a:rPr lang="en-US" sz="2000" dirty="0" err="1">
                <a:solidFill>
                  <a:schemeClr val="bg1"/>
                </a:solidFill>
                <a:effectLst/>
              </a:rPr>
              <a:t>fordel</a:t>
            </a:r>
            <a:r>
              <a:rPr lang="en-US" sz="2000" dirty="0">
                <a:solidFill>
                  <a:schemeClr val="bg1"/>
                </a:solidFill>
                <a:effectLst/>
              </a:rPr>
              <a:t>. </a:t>
            </a:r>
            <a:r>
              <a:rPr lang="en-US" sz="2000" dirty="0" err="1">
                <a:solidFill>
                  <a:schemeClr val="bg1"/>
                </a:solidFill>
                <a:effectLst/>
              </a:rPr>
              <a:t>Videre</a:t>
            </a:r>
            <a:r>
              <a:rPr lang="en-US" sz="2000" dirty="0">
                <a:solidFill>
                  <a:schemeClr val="bg1"/>
                </a:solidFill>
                <a:effectLst/>
              </a:rPr>
              <a:t> er det </a:t>
            </a:r>
            <a:r>
              <a:rPr lang="en-US" sz="2000" dirty="0" err="1">
                <a:solidFill>
                  <a:schemeClr val="bg1"/>
                </a:solidFill>
                <a:effectLst/>
              </a:rPr>
              <a:t>mulig</a:t>
            </a:r>
            <a:r>
              <a:rPr lang="en-US" sz="2000" dirty="0">
                <a:solidFill>
                  <a:schemeClr val="bg1"/>
                </a:solidFill>
                <a:effectLst/>
              </a:rPr>
              <a:t> å </a:t>
            </a:r>
            <a:r>
              <a:rPr lang="en-US" sz="2000" dirty="0" err="1">
                <a:solidFill>
                  <a:schemeClr val="bg1"/>
                </a:solidFill>
                <a:effectLst/>
              </a:rPr>
              <a:t>forsegle</a:t>
            </a:r>
            <a:r>
              <a:rPr lang="en-US" sz="2000" dirty="0">
                <a:solidFill>
                  <a:schemeClr val="bg1"/>
                </a:solidFill>
                <a:effectLst/>
              </a:rPr>
              <a:t> </a:t>
            </a:r>
            <a:r>
              <a:rPr lang="en-US" sz="2000" dirty="0" err="1">
                <a:solidFill>
                  <a:schemeClr val="bg1"/>
                </a:solidFill>
                <a:effectLst/>
              </a:rPr>
              <a:t>rømnings</a:t>
            </a:r>
            <a:r>
              <a:rPr lang="en-US" sz="2000" dirty="0">
                <a:solidFill>
                  <a:schemeClr val="bg1"/>
                </a:solidFill>
                <a:effectLst/>
              </a:rPr>
              <a:t>- </a:t>
            </a:r>
            <a:r>
              <a:rPr lang="en-US" sz="2000" dirty="0" err="1">
                <a:solidFill>
                  <a:schemeClr val="bg1"/>
                </a:solidFill>
                <a:effectLst/>
              </a:rPr>
              <a:t>og</a:t>
            </a:r>
            <a:r>
              <a:rPr lang="en-US" sz="2000" dirty="0">
                <a:solidFill>
                  <a:schemeClr val="bg1"/>
                </a:solidFill>
                <a:effectLst/>
              </a:rPr>
              <a:t> </a:t>
            </a:r>
            <a:r>
              <a:rPr lang="en-US" sz="2000" dirty="0" err="1">
                <a:solidFill>
                  <a:schemeClr val="bg1"/>
                </a:solidFill>
                <a:effectLst/>
              </a:rPr>
              <a:t>ventilasjonstunneler</a:t>
            </a:r>
            <a:r>
              <a:rPr lang="en-US" sz="2000" dirty="0">
                <a:solidFill>
                  <a:schemeClr val="bg1"/>
                </a:solidFill>
                <a:effectLst/>
              </a:rPr>
              <a:t> </a:t>
            </a:r>
            <a:r>
              <a:rPr lang="en-US" sz="2000" dirty="0" err="1">
                <a:solidFill>
                  <a:schemeClr val="bg1"/>
                </a:solidFill>
                <a:effectLst/>
              </a:rPr>
              <a:t>parallelt</a:t>
            </a:r>
            <a:r>
              <a:rPr lang="en-US" sz="2000" dirty="0">
                <a:solidFill>
                  <a:schemeClr val="bg1"/>
                </a:solidFill>
                <a:effectLst/>
              </a:rPr>
              <a:t> med </a:t>
            </a:r>
            <a:r>
              <a:rPr lang="en-US" sz="2000" dirty="0" err="1">
                <a:solidFill>
                  <a:schemeClr val="bg1"/>
                </a:solidFill>
                <a:effectLst/>
              </a:rPr>
              <a:t>hovedløpet</a:t>
            </a:r>
            <a:r>
              <a:rPr lang="en-US" sz="2000" dirty="0">
                <a:solidFill>
                  <a:schemeClr val="bg1"/>
                </a:solidFill>
                <a:effectLst/>
              </a:rPr>
              <a:t> for transport, </a:t>
            </a:r>
            <a:r>
              <a:rPr lang="en-US" sz="2000" dirty="0" err="1">
                <a:solidFill>
                  <a:schemeClr val="bg1"/>
                </a:solidFill>
                <a:effectLst/>
              </a:rPr>
              <a:t>eller</a:t>
            </a:r>
            <a:r>
              <a:rPr lang="en-US" sz="2000" dirty="0">
                <a:solidFill>
                  <a:schemeClr val="bg1"/>
                </a:solidFill>
                <a:effectLst/>
              </a:rPr>
              <a:t> for å </a:t>
            </a:r>
            <a:r>
              <a:rPr lang="en-US" sz="2000" dirty="0" err="1">
                <a:solidFill>
                  <a:schemeClr val="bg1"/>
                </a:solidFill>
                <a:effectLst/>
              </a:rPr>
              <a:t>håndtere</a:t>
            </a:r>
            <a:r>
              <a:rPr lang="en-US" sz="2000" dirty="0">
                <a:solidFill>
                  <a:schemeClr val="bg1"/>
                </a:solidFill>
                <a:effectLst/>
              </a:rPr>
              <a:t> </a:t>
            </a:r>
            <a:r>
              <a:rPr lang="en-US" sz="2000" dirty="0" err="1">
                <a:solidFill>
                  <a:schemeClr val="bg1"/>
                </a:solidFill>
                <a:effectLst/>
              </a:rPr>
              <a:t>overganger</a:t>
            </a:r>
            <a:r>
              <a:rPr lang="en-US" sz="2000" dirty="0">
                <a:solidFill>
                  <a:schemeClr val="bg1"/>
                </a:solidFill>
                <a:effectLst/>
              </a:rPr>
              <a:t> </a:t>
            </a:r>
            <a:r>
              <a:rPr lang="en-US" sz="2000" dirty="0" err="1">
                <a:solidFill>
                  <a:schemeClr val="bg1"/>
                </a:solidFill>
                <a:effectLst/>
              </a:rPr>
              <a:t>mellom</a:t>
            </a:r>
            <a:r>
              <a:rPr lang="en-US" sz="2000" dirty="0">
                <a:solidFill>
                  <a:schemeClr val="bg1"/>
                </a:solidFill>
                <a:effectLst/>
              </a:rPr>
              <a:t> 2 </a:t>
            </a:r>
            <a:r>
              <a:rPr lang="en-US" sz="2000" dirty="0" err="1">
                <a:solidFill>
                  <a:schemeClr val="bg1"/>
                </a:solidFill>
                <a:effectLst/>
              </a:rPr>
              <a:t>parallelle</a:t>
            </a:r>
            <a:r>
              <a:rPr lang="en-US" sz="2000" dirty="0">
                <a:solidFill>
                  <a:schemeClr val="bg1"/>
                </a:solidFill>
                <a:effectLst/>
              </a:rPr>
              <a:t> </a:t>
            </a:r>
            <a:r>
              <a:rPr lang="en-US" sz="2000" dirty="0" err="1">
                <a:solidFill>
                  <a:schemeClr val="bg1"/>
                </a:solidFill>
                <a:effectLst/>
              </a:rPr>
              <a:t>transportløp</a:t>
            </a:r>
            <a:r>
              <a:rPr lang="en-US" sz="2000" dirty="0">
                <a:solidFill>
                  <a:schemeClr val="bg1"/>
                </a:solidFill>
                <a:effectLst/>
              </a:rPr>
              <a:t>. </a:t>
            </a: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r>
              <a:rPr lang="en-US" sz="2000" dirty="0">
                <a:solidFill>
                  <a:schemeClr val="bg1"/>
                </a:solidFill>
                <a:effectLst/>
              </a:rPr>
              <a:t>For å </a:t>
            </a:r>
            <a:r>
              <a:rPr lang="en-US" sz="2000" dirty="0" err="1">
                <a:solidFill>
                  <a:schemeClr val="bg1"/>
                </a:solidFill>
                <a:effectLst/>
              </a:rPr>
              <a:t>introdusere</a:t>
            </a:r>
            <a:r>
              <a:rPr lang="en-US" sz="2000" dirty="0">
                <a:solidFill>
                  <a:schemeClr val="bg1"/>
                </a:solidFill>
                <a:effectLst/>
              </a:rPr>
              <a:t> </a:t>
            </a:r>
            <a:r>
              <a:rPr lang="en-US" sz="2000" dirty="0" err="1">
                <a:solidFill>
                  <a:schemeClr val="bg1"/>
                </a:solidFill>
                <a:effectLst/>
              </a:rPr>
              <a:t>systemet</a:t>
            </a:r>
            <a:r>
              <a:rPr lang="en-US" sz="2000" dirty="0">
                <a:solidFill>
                  <a:schemeClr val="bg1"/>
                </a:solidFill>
                <a:effectLst/>
              </a:rPr>
              <a:t> for </a:t>
            </a:r>
            <a:r>
              <a:rPr lang="en-US" sz="2000" dirty="0" err="1">
                <a:solidFill>
                  <a:schemeClr val="bg1"/>
                </a:solidFill>
                <a:effectLst/>
              </a:rPr>
              <a:t>markedet</a:t>
            </a:r>
            <a:r>
              <a:rPr lang="en-US" sz="2000" dirty="0">
                <a:solidFill>
                  <a:schemeClr val="bg1"/>
                </a:solidFill>
                <a:effectLst/>
              </a:rPr>
              <a:t>, </a:t>
            </a:r>
            <a:r>
              <a:rPr lang="en-US" sz="2000" dirty="0" err="1">
                <a:solidFill>
                  <a:schemeClr val="bg1"/>
                </a:solidFill>
                <a:effectLst/>
              </a:rPr>
              <a:t>har</a:t>
            </a:r>
            <a:r>
              <a:rPr lang="en-US" sz="2000" dirty="0">
                <a:solidFill>
                  <a:schemeClr val="bg1"/>
                </a:solidFill>
                <a:effectLst/>
              </a:rPr>
              <a:t> </a:t>
            </a:r>
            <a:r>
              <a:rPr lang="en-US" sz="2000" dirty="0" err="1">
                <a:solidFill>
                  <a:schemeClr val="bg1"/>
                </a:solidFill>
                <a:effectLst/>
              </a:rPr>
              <a:t>selskapet</a:t>
            </a:r>
            <a:r>
              <a:rPr lang="en-US" sz="2000" dirty="0">
                <a:solidFill>
                  <a:schemeClr val="bg1"/>
                </a:solidFill>
                <a:effectLst/>
              </a:rPr>
              <a:t> </a:t>
            </a:r>
            <a:r>
              <a:rPr lang="en-US" sz="2000" dirty="0" err="1">
                <a:solidFill>
                  <a:schemeClr val="bg1"/>
                </a:solidFill>
                <a:effectLst/>
              </a:rPr>
              <a:t>besluttet</a:t>
            </a:r>
            <a:r>
              <a:rPr lang="en-US" sz="2000" dirty="0">
                <a:solidFill>
                  <a:schemeClr val="bg1"/>
                </a:solidFill>
                <a:effectLst/>
              </a:rPr>
              <a:t> å </a:t>
            </a:r>
            <a:r>
              <a:rPr lang="en-US" sz="2000" dirty="0" err="1">
                <a:solidFill>
                  <a:schemeClr val="bg1"/>
                </a:solidFill>
                <a:effectLst/>
              </a:rPr>
              <a:t>benytte</a:t>
            </a:r>
            <a:r>
              <a:rPr lang="en-US" sz="2000" dirty="0">
                <a:solidFill>
                  <a:schemeClr val="bg1"/>
                </a:solidFill>
                <a:effectLst/>
              </a:rPr>
              <a:t> seg av </a:t>
            </a:r>
            <a:r>
              <a:rPr lang="en-US" sz="2000" dirty="0" err="1">
                <a:solidFill>
                  <a:schemeClr val="bg1"/>
                </a:solidFill>
                <a:effectLst/>
              </a:rPr>
              <a:t>effektive</a:t>
            </a:r>
            <a:r>
              <a:rPr lang="en-US" sz="2000" dirty="0">
                <a:solidFill>
                  <a:schemeClr val="bg1"/>
                </a:solidFill>
                <a:effectLst/>
              </a:rPr>
              <a:t> </a:t>
            </a:r>
            <a:r>
              <a:rPr lang="en-US" sz="2000" dirty="0" err="1">
                <a:solidFill>
                  <a:schemeClr val="bg1"/>
                </a:solidFill>
                <a:effectLst/>
              </a:rPr>
              <a:t>entreprenører</a:t>
            </a:r>
            <a:r>
              <a:rPr lang="en-US" sz="2000" dirty="0">
                <a:solidFill>
                  <a:schemeClr val="bg1"/>
                </a:solidFill>
                <a:effectLst/>
              </a:rPr>
              <a:t>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ulike</a:t>
            </a:r>
            <a:r>
              <a:rPr lang="en-US" sz="2000" dirty="0">
                <a:solidFill>
                  <a:schemeClr val="bg1"/>
                </a:solidFill>
                <a:effectLst/>
              </a:rPr>
              <a:t> </a:t>
            </a:r>
            <a:r>
              <a:rPr lang="en-US" sz="2000" dirty="0" err="1">
                <a:solidFill>
                  <a:schemeClr val="bg1"/>
                </a:solidFill>
                <a:effectLst/>
              </a:rPr>
              <a:t>deler</a:t>
            </a:r>
            <a:r>
              <a:rPr lang="en-US" sz="2000" dirty="0">
                <a:solidFill>
                  <a:schemeClr val="bg1"/>
                </a:solidFill>
                <a:effectLst/>
              </a:rPr>
              <a:t> av Europa, </a:t>
            </a:r>
            <a:r>
              <a:rPr lang="en-US" sz="2000" dirty="0" err="1">
                <a:solidFill>
                  <a:schemeClr val="bg1"/>
                </a:solidFill>
                <a:effectLst/>
              </a:rPr>
              <a:t>som</a:t>
            </a:r>
            <a:r>
              <a:rPr lang="en-US" sz="2000" dirty="0">
                <a:solidFill>
                  <a:schemeClr val="bg1"/>
                </a:solidFill>
                <a:effectLst/>
              </a:rPr>
              <a:t> </a:t>
            </a:r>
            <a:r>
              <a:rPr lang="en-US" sz="2000" dirty="0" err="1">
                <a:solidFill>
                  <a:schemeClr val="bg1"/>
                </a:solidFill>
                <a:effectLst/>
              </a:rPr>
              <a:t>har</a:t>
            </a:r>
            <a:r>
              <a:rPr lang="en-US" sz="2000" dirty="0">
                <a:solidFill>
                  <a:schemeClr val="bg1"/>
                </a:solidFill>
                <a:effectLst/>
              </a:rPr>
              <a:t> </a:t>
            </a:r>
            <a:r>
              <a:rPr lang="en-US" sz="2000" dirty="0" err="1">
                <a:solidFill>
                  <a:schemeClr val="bg1"/>
                </a:solidFill>
                <a:effectLst/>
              </a:rPr>
              <a:t>kompetanse</a:t>
            </a:r>
            <a:r>
              <a:rPr lang="en-US" sz="2000" dirty="0">
                <a:solidFill>
                  <a:schemeClr val="bg1"/>
                </a:solidFill>
                <a:effectLst/>
              </a:rPr>
              <a:t> </a:t>
            </a:r>
            <a:r>
              <a:rPr lang="en-US" sz="2000" dirty="0" err="1">
                <a:solidFill>
                  <a:schemeClr val="bg1"/>
                </a:solidFill>
                <a:effectLst/>
              </a:rPr>
              <a:t>på</a:t>
            </a:r>
            <a:r>
              <a:rPr lang="en-US" sz="2000" dirty="0">
                <a:solidFill>
                  <a:schemeClr val="bg1"/>
                </a:solidFill>
                <a:effectLst/>
              </a:rPr>
              <a:t> å </a:t>
            </a:r>
            <a:r>
              <a:rPr lang="en-US" sz="2000" dirty="0" err="1">
                <a:solidFill>
                  <a:schemeClr val="bg1"/>
                </a:solidFill>
                <a:effectLst/>
              </a:rPr>
              <a:t>legge</a:t>
            </a:r>
            <a:r>
              <a:rPr lang="en-US" sz="2000" dirty="0">
                <a:solidFill>
                  <a:schemeClr val="bg1"/>
                </a:solidFill>
                <a:effectLst/>
              </a:rPr>
              <a:t> </a:t>
            </a:r>
            <a:r>
              <a:rPr lang="en-US" sz="2000" dirty="0" err="1">
                <a:solidFill>
                  <a:schemeClr val="bg1"/>
                </a:solidFill>
                <a:effectLst/>
              </a:rPr>
              <a:t>membraner</a:t>
            </a:r>
            <a:r>
              <a:rPr lang="en-US" sz="2000" dirty="0">
                <a:solidFill>
                  <a:schemeClr val="bg1"/>
                </a:solidFill>
                <a:effectLst/>
              </a:rPr>
              <a:t>.</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9435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68C57D7A-80BD-3ED0-B982-FFF96074DBD3}"/>
              </a:ext>
            </a:extLst>
          </p:cNvPr>
          <p:cNvSpPr txBox="1"/>
          <p:nvPr/>
        </p:nvSpPr>
        <p:spPr>
          <a:xfrm>
            <a:off x="897769" y="848303"/>
            <a:ext cx="4586513" cy="4708600"/>
          </a:xfrm>
          <a:prstGeom prst="rect">
            <a:avLst/>
          </a:prstGeom>
        </p:spPr>
        <p:txBody>
          <a:bodyPr vert="horz" lIns="91440" tIns="45720" rIns="91440" bIns="45720" rtlCol="0">
            <a:normAutofit fontScale="70000" lnSpcReduction="20000"/>
          </a:bodyPr>
          <a:lstStyle/>
          <a:p>
            <a:pPr defTabSz="914400">
              <a:lnSpc>
                <a:spcPct val="120000"/>
              </a:lnSpc>
              <a:spcAft>
                <a:spcPts val="1000"/>
              </a:spcAft>
            </a:pPr>
            <a:r>
              <a:rPr lang="en-US" sz="2000" dirty="0">
                <a:solidFill>
                  <a:schemeClr val="bg1"/>
                </a:solidFill>
                <a:effectLst/>
              </a:rPr>
              <a:t>Fig. 10. Eksempel </a:t>
            </a:r>
            <a:r>
              <a:rPr lang="en-US" sz="2000" dirty="0" err="1">
                <a:solidFill>
                  <a:schemeClr val="bg1"/>
                </a:solidFill>
                <a:effectLst/>
              </a:rPr>
              <a:t>på</a:t>
            </a:r>
            <a:r>
              <a:rPr lang="en-US" sz="2000" dirty="0">
                <a:solidFill>
                  <a:schemeClr val="bg1"/>
                </a:solidFill>
                <a:effectLst/>
              </a:rPr>
              <a:t> </a:t>
            </a:r>
            <a:r>
              <a:rPr lang="en-US" sz="2000" dirty="0" err="1">
                <a:solidFill>
                  <a:schemeClr val="bg1"/>
                </a:solidFill>
                <a:effectLst/>
              </a:rPr>
              <a:t>anvendelse</a:t>
            </a:r>
            <a:r>
              <a:rPr lang="en-US" sz="2000" dirty="0">
                <a:solidFill>
                  <a:schemeClr val="bg1"/>
                </a:solidFill>
                <a:effectLst/>
              </a:rPr>
              <a:t> </a:t>
            </a:r>
            <a:r>
              <a:rPr lang="en-US" sz="2000" dirty="0" err="1">
                <a:solidFill>
                  <a:schemeClr val="bg1"/>
                </a:solidFill>
                <a:effectLst/>
              </a:rPr>
              <a:t>på</a:t>
            </a:r>
            <a:r>
              <a:rPr lang="en-US" sz="2000" dirty="0">
                <a:solidFill>
                  <a:schemeClr val="bg1"/>
                </a:solidFill>
                <a:effectLst/>
              </a:rPr>
              <a:t> </a:t>
            </a:r>
            <a:r>
              <a:rPr lang="en-US" sz="2000" dirty="0" err="1">
                <a:solidFill>
                  <a:schemeClr val="bg1"/>
                </a:solidFill>
                <a:effectLst/>
              </a:rPr>
              <a:t>råsprengt</a:t>
            </a:r>
            <a:r>
              <a:rPr lang="en-US" sz="2000" dirty="0">
                <a:solidFill>
                  <a:schemeClr val="bg1"/>
                </a:solidFill>
                <a:effectLst/>
              </a:rPr>
              <a:t> </a:t>
            </a:r>
            <a:r>
              <a:rPr lang="en-US" sz="2000" dirty="0" err="1">
                <a:solidFill>
                  <a:schemeClr val="bg1"/>
                </a:solidFill>
                <a:effectLst/>
              </a:rPr>
              <a:t>fjell</a:t>
            </a:r>
            <a:r>
              <a:rPr lang="en-US" sz="2000" dirty="0">
                <a:solidFill>
                  <a:schemeClr val="bg1"/>
                </a:solidFill>
                <a:effectLst/>
              </a:rPr>
              <a:t> </a:t>
            </a:r>
            <a:r>
              <a:rPr lang="en-US" sz="2000" dirty="0" err="1">
                <a:solidFill>
                  <a:schemeClr val="bg1"/>
                </a:solidFill>
                <a:effectLst/>
              </a:rPr>
              <a:t>Lötschberg</a:t>
            </a:r>
            <a:r>
              <a:rPr lang="en-US" sz="2000" dirty="0">
                <a:solidFill>
                  <a:schemeClr val="bg1"/>
                </a:solidFill>
                <a:effectLst/>
              </a:rPr>
              <a:t> Base Tunnel </a:t>
            </a:r>
            <a:r>
              <a:rPr lang="en-US" sz="2000" dirty="0" err="1">
                <a:solidFill>
                  <a:schemeClr val="bg1"/>
                </a:solidFill>
                <a:effectLst/>
              </a:rPr>
              <a:t>i</a:t>
            </a:r>
            <a:r>
              <a:rPr lang="en-US" sz="2000" dirty="0">
                <a:solidFill>
                  <a:schemeClr val="bg1"/>
                </a:solidFill>
                <a:effectLst/>
              </a:rPr>
              <a:t> </a:t>
            </a:r>
            <a:r>
              <a:rPr lang="en-US" sz="2000" dirty="0" err="1">
                <a:solidFill>
                  <a:schemeClr val="bg1"/>
                </a:solidFill>
                <a:effectLst/>
              </a:rPr>
              <a:t>Sveits</a:t>
            </a:r>
            <a:r>
              <a:rPr lang="en-US" sz="2000" dirty="0">
                <a:solidFill>
                  <a:schemeClr val="bg1"/>
                </a:solidFill>
                <a:effectLst/>
              </a:rPr>
              <a:t> 2006.</a:t>
            </a:r>
          </a:p>
          <a:p>
            <a:pPr defTabSz="914400">
              <a:lnSpc>
                <a:spcPct val="90000"/>
              </a:lnSpc>
              <a:spcAft>
                <a:spcPts val="1000"/>
              </a:spcAft>
            </a:pPr>
            <a:endParaRPr lang="en-US" sz="2000" dirty="0">
              <a:solidFill>
                <a:schemeClr val="bg1"/>
              </a:solidFill>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endParaRPr lang="en-US" sz="2000" dirty="0">
              <a:solidFill>
                <a:schemeClr val="bg1"/>
              </a:solidFill>
              <a:effectLst/>
            </a:endParaRPr>
          </a:p>
          <a:p>
            <a:pPr defTabSz="914400">
              <a:lnSpc>
                <a:spcPct val="90000"/>
              </a:lnSpc>
              <a:spcAft>
                <a:spcPts val="1000"/>
              </a:spcAft>
            </a:pPr>
            <a:r>
              <a:rPr lang="en-US" sz="2300" dirty="0" err="1">
                <a:solidFill>
                  <a:schemeClr val="bg1"/>
                </a:solidFill>
                <a:effectLst/>
              </a:rPr>
              <a:t>Kontaktinfo</a:t>
            </a:r>
            <a:r>
              <a:rPr lang="en-US" sz="2300" dirty="0">
                <a:solidFill>
                  <a:schemeClr val="bg1"/>
                </a:solidFill>
                <a:effectLst/>
              </a:rPr>
              <a:t>: Rolf </a:t>
            </a:r>
            <a:r>
              <a:rPr lang="en-US" sz="2300" dirty="0" err="1">
                <a:solidFill>
                  <a:schemeClr val="bg1"/>
                </a:solidFill>
                <a:effectLst/>
              </a:rPr>
              <a:t>Terje</a:t>
            </a:r>
            <a:r>
              <a:rPr lang="en-US" sz="2300" dirty="0">
                <a:solidFill>
                  <a:schemeClr val="bg1"/>
                </a:solidFill>
                <a:effectLst/>
              </a:rPr>
              <a:t> Jakobsen</a:t>
            </a:r>
          </a:p>
          <a:p>
            <a:pPr defTabSz="914400">
              <a:lnSpc>
                <a:spcPct val="90000"/>
              </a:lnSpc>
              <a:spcAft>
                <a:spcPts val="1000"/>
              </a:spcAft>
            </a:pPr>
            <a:r>
              <a:rPr lang="en-US" sz="2300" dirty="0">
                <a:solidFill>
                  <a:schemeClr val="bg1"/>
                </a:solidFill>
                <a:effectLst/>
              </a:rPr>
              <a:t>Mail:  </a:t>
            </a:r>
            <a:r>
              <a:rPr lang="en-US" sz="2300" dirty="0">
                <a:solidFill>
                  <a:schemeClr val="bg1"/>
                </a:solidFill>
                <a:effectLst/>
                <a:hlinkClick r:id="rId2"/>
              </a:rPr>
              <a:t>rolf</a:t>
            </a:r>
            <a:r>
              <a:rPr lang="en-US" sz="2300" dirty="0">
                <a:solidFill>
                  <a:schemeClr val="bg1"/>
                </a:solidFill>
                <a:hlinkClick r:id="rId2"/>
              </a:rPr>
              <a:t>@xiit.no</a:t>
            </a:r>
            <a:endParaRPr lang="en-US" sz="2300" dirty="0">
              <a:solidFill>
                <a:schemeClr val="bg1"/>
              </a:solidFill>
            </a:endParaRPr>
          </a:p>
          <a:p>
            <a:pPr defTabSz="914400">
              <a:lnSpc>
                <a:spcPct val="90000"/>
              </a:lnSpc>
              <a:spcAft>
                <a:spcPts val="1000"/>
              </a:spcAft>
            </a:pPr>
            <a:r>
              <a:rPr lang="en-US" sz="2300" dirty="0" err="1">
                <a:solidFill>
                  <a:schemeClr val="bg1"/>
                </a:solidFill>
                <a:effectLst/>
              </a:rPr>
              <a:t>Tlf</a:t>
            </a:r>
            <a:r>
              <a:rPr lang="en-US" sz="2300" dirty="0">
                <a:solidFill>
                  <a:schemeClr val="bg1"/>
                </a:solidFill>
                <a:effectLst/>
              </a:rPr>
              <a:t> +47 91710008</a:t>
            </a: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Bilde 6" descr="Et bilde som inneholder tekst, skjermbilde, Font, sort&#10;&#10;Automatisk generert beskrivelse">
            <a:extLst>
              <a:ext uri="{FF2B5EF4-FFF2-40B4-BE49-F238E27FC236}">
                <a16:creationId xmlns:a16="http://schemas.microsoft.com/office/drawing/2014/main" id="{1CCEA745-5826-4704-D936-E9760CD9F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54" y="5742180"/>
            <a:ext cx="6103345" cy="1017943"/>
          </a:xfrm>
          <a:prstGeom prst="rect">
            <a:avLst/>
          </a:prstGeom>
        </p:spPr>
      </p:pic>
      <p:pic>
        <p:nvPicPr>
          <p:cNvPr id="10" name="Bilde 9" descr="Et bilde som inneholder natur, tekst, grotte&#10;&#10;Automatisk generert beskrivelse">
            <a:extLst>
              <a:ext uri="{FF2B5EF4-FFF2-40B4-BE49-F238E27FC236}">
                <a16:creationId xmlns:a16="http://schemas.microsoft.com/office/drawing/2014/main" id="{3E818EF5-E905-45AF-A623-9B8AE385B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2498" y="848303"/>
            <a:ext cx="5516728" cy="4775462"/>
          </a:xfrm>
          <a:prstGeom prst="rect">
            <a:avLst/>
          </a:prstGeom>
        </p:spPr>
      </p:pic>
    </p:spTree>
    <p:extLst>
      <p:ext uri="{BB962C8B-B14F-4D97-AF65-F5344CB8AC3E}">
        <p14:creationId xmlns:p14="http://schemas.microsoft.com/office/powerpoint/2010/main" val="85471808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645</TotalTime>
  <Words>3140</Words>
  <Application>Microsoft Office PowerPoint</Application>
  <PresentationFormat>Widescreen</PresentationFormat>
  <Paragraphs>218</Paragraphs>
  <Slides>40</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40</vt:i4>
      </vt:variant>
    </vt:vector>
  </HeadingPairs>
  <TitlesOfParts>
    <vt:vector size="47" baseType="lpstr">
      <vt:lpstr>Arial</vt:lpstr>
      <vt:lpstr>Calibri</vt:lpstr>
      <vt:lpstr>Calibri </vt:lpstr>
      <vt:lpstr>Calibri Light</vt:lpstr>
      <vt:lpstr>Symbol</vt:lpstr>
      <vt:lpstr>Trebuchet MS</vt:lpstr>
      <vt:lpstr>Office-tema</vt:lpstr>
      <vt:lpstr>Nytt heldekkende membransystem for tunneler  </vt:lpstr>
      <vt:lpstr>    Alfred Haack                 Quelle/Credit: STUVA </vt:lpstr>
      <vt:lpstr>Litt mer om han: </vt:lpstr>
      <vt:lpstr>Nytt heldekkende membransystem for tunneler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Nytt heldekkende membransystem for tunneler  </dc:title>
  <dc:creator>Målfrid Krogedal</dc:creator>
  <cp:lastModifiedBy>Målfrid Krogedal</cp:lastModifiedBy>
  <cp:revision>74</cp:revision>
  <dcterms:created xsi:type="dcterms:W3CDTF">2024-01-02T12:34:46Z</dcterms:created>
  <dcterms:modified xsi:type="dcterms:W3CDTF">2024-01-03T12:50:34Z</dcterms:modified>
</cp:coreProperties>
</file>