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2" r:id="rId5"/>
  </p:sldMasterIdLst>
  <p:notesMasterIdLst>
    <p:notesMasterId r:id="rId28"/>
  </p:notesMasterIdLst>
  <p:handoutMasterIdLst>
    <p:handoutMasterId r:id="rId29"/>
  </p:handoutMasterIdLst>
  <p:sldIdLst>
    <p:sldId id="504" r:id="rId6"/>
    <p:sldId id="501" r:id="rId7"/>
    <p:sldId id="497" r:id="rId8"/>
    <p:sldId id="471" r:id="rId9"/>
    <p:sldId id="472" r:id="rId10"/>
    <p:sldId id="474" r:id="rId11"/>
    <p:sldId id="503" r:id="rId12"/>
    <p:sldId id="476" r:id="rId13"/>
    <p:sldId id="475" r:id="rId14"/>
    <p:sldId id="489" r:id="rId15"/>
    <p:sldId id="493" r:id="rId16"/>
    <p:sldId id="490" r:id="rId17"/>
    <p:sldId id="496" r:id="rId18"/>
    <p:sldId id="491" r:id="rId19"/>
    <p:sldId id="492" r:id="rId20"/>
    <p:sldId id="494" r:id="rId21"/>
    <p:sldId id="473" r:id="rId22"/>
    <p:sldId id="481" r:id="rId23"/>
    <p:sldId id="482" r:id="rId24"/>
    <p:sldId id="480" r:id="rId25"/>
    <p:sldId id="505" r:id="rId26"/>
    <p:sldId id="478" r:id="rId2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A30B81-E1DE-47B6-A702-E50A4B635BD8}">
          <p14:sldIdLst>
            <p14:sldId id="504"/>
            <p14:sldId id="501"/>
            <p14:sldId id="497"/>
            <p14:sldId id="471"/>
            <p14:sldId id="472"/>
            <p14:sldId id="474"/>
            <p14:sldId id="503"/>
            <p14:sldId id="476"/>
            <p14:sldId id="475"/>
            <p14:sldId id="489"/>
            <p14:sldId id="493"/>
            <p14:sldId id="490"/>
            <p14:sldId id="496"/>
            <p14:sldId id="491"/>
            <p14:sldId id="492"/>
            <p14:sldId id="494"/>
            <p14:sldId id="473"/>
            <p14:sldId id="481"/>
            <p14:sldId id="482"/>
            <p14:sldId id="480"/>
            <p14:sldId id="505"/>
            <p14:sldId id="478"/>
          </p14:sldIdLst>
        </p14:section>
        <p14:section name="Untitled Section" id="{4FA91AEE-BC81-4D21-AC9B-8DC4648983CA}">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975F31-587F-6216-E781-0D4CA26037CA}" name="Ryan Doumani" initials="RD" userId="S::rdoumani@changemtg.com::20561ebe-8ad8-4352-8c6f-d00836012ebd" providerId="AD"/>
  <p188:author id="{B99FDF4D-5F1B-9E7D-5A60-3F3347E7C178}" name="Marissa Boladian" initials="MB" userId="S::mboladian@changemtg.com::285e9593-db00-448f-8ac5-bdd9ad93b467" providerId="AD"/>
  <p188:author id="{CDEDDA85-A4B3-B686-DCE5-3AD4CD8A32A0}" name="Peter Kim" initials="PK" userId="S::peter.kim@changefi.com::d92e7fc3-ef7c-4496-bb4a-638c67e4ff01" providerId="AD"/>
  <p188:author id="{5AE95CA3-21B6-024D-9AE1-FDDF04500952}" name="Ryan Doumani" initials="RD" userId="S::ryan@doumanidesign.com::eced7eee-16f3-4602-82b0-c87b64e5612e" providerId="AD"/>
  <p188:author id="{48CAB4D9-A3F6-EA88-F590-6ED18704A386}" name="Ryan Montes" initials="RM" userId="S::rmontes@changemtg.com::b15c726a-22fc-4532-a9d0-c623d170f831" providerId="AD"/>
  <p188:author id="{CA9BD8EF-E146-6AFB-1176-0C205F868884}" name="Peter Kim" initials="" userId="S::pkim@changemtg.com::93b72854-04e5-4e15-b95f-6756824bea2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515"/>
    <a:srgbClr val="35404C"/>
    <a:srgbClr val="C2986C"/>
    <a:srgbClr val="ECCA9E"/>
    <a:srgbClr val="EBCA9E"/>
    <a:srgbClr val="C2976C"/>
    <a:srgbClr val="D5AF83"/>
    <a:srgbClr val="83684B"/>
    <a:srgbClr val="005F75"/>
    <a:srgbClr val="9B84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D723CD-B36E-4DC7-86FC-10787B8F0789}" v="22" dt="2026-05-14T22:39:19.2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7"/>
    <p:restoredTop sz="81383" autoAdjust="0"/>
  </p:normalViewPr>
  <p:slideViewPr>
    <p:cSldViewPr snapToGrid="0">
      <p:cViewPr varScale="1">
        <p:scale>
          <a:sx n="90" d="100"/>
          <a:sy n="90" d="100"/>
        </p:scale>
        <p:origin x="147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Buntrock" userId="8e4f0def-fbfd-44c0-9408-200b3c2ddd36" providerId="ADAL" clId="{B4906A78-156A-41E2-8279-558BF9B19694}"/>
    <pc:docChg chg="custSel modSld">
      <pc:chgData name="Ashley Buntrock" userId="8e4f0def-fbfd-44c0-9408-200b3c2ddd36" providerId="ADAL" clId="{B4906A78-156A-41E2-8279-558BF9B19694}" dt="2026-05-14T22:39:19.214" v="82" actId="1036"/>
      <pc:docMkLst>
        <pc:docMk/>
      </pc:docMkLst>
      <pc:sldChg chg="modSp">
        <pc:chgData name="Ashley Buntrock" userId="8e4f0def-fbfd-44c0-9408-200b3c2ddd36" providerId="ADAL" clId="{B4906A78-156A-41E2-8279-558BF9B19694}" dt="2026-05-06T21:27:15.262" v="55" actId="14826"/>
        <pc:sldMkLst>
          <pc:docMk/>
          <pc:sldMk cId="1158894479" sldId="473"/>
        </pc:sldMkLst>
        <pc:picChg chg="mod">
          <ac:chgData name="Ashley Buntrock" userId="8e4f0def-fbfd-44c0-9408-200b3c2ddd36" providerId="ADAL" clId="{B4906A78-156A-41E2-8279-558BF9B19694}" dt="2026-05-06T21:27:15.262" v="55" actId="14826"/>
          <ac:picMkLst>
            <pc:docMk/>
            <pc:sldMk cId="1158894479" sldId="473"/>
            <ac:picMk id="11" creationId="{47DDB98D-9601-BA0D-2D97-F54557DE4692}"/>
          </ac:picMkLst>
        </pc:picChg>
      </pc:sldChg>
      <pc:sldChg chg="modSp">
        <pc:chgData name="Ashley Buntrock" userId="8e4f0def-fbfd-44c0-9408-200b3c2ddd36" providerId="ADAL" clId="{B4906A78-156A-41E2-8279-558BF9B19694}" dt="2026-05-06T19:56:54.795" v="38" actId="14826"/>
        <pc:sldMkLst>
          <pc:docMk/>
          <pc:sldMk cId="2324333968" sldId="474"/>
        </pc:sldMkLst>
        <pc:picChg chg="mod">
          <ac:chgData name="Ashley Buntrock" userId="8e4f0def-fbfd-44c0-9408-200b3c2ddd36" providerId="ADAL" clId="{B4906A78-156A-41E2-8279-558BF9B19694}" dt="2026-05-06T19:56:54.795" v="38" actId="14826"/>
          <ac:picMkLst>
            <pc:docMk/>
            <pc:sldMk cId="2324333968" sldId="474"/>
            <ac:picMk id="11" creationId="{DED8C9FB-D71E-3418-FA64-38D1F63CA049}"/>
          </ac:picMkLst>
        </pc:picChg>
      </pc:sldChg>
      <pc:sldChg chg="modSp">
        <pc:chgData name="Ashley Buntrock" userId="8e4f0def-fbfd-44c0-9408-200b3c2ddd36" providerId="ADAL" clId="{B4906A78-156A-41E2-8279-558BF9B19694}" dt="2026-05-06T19:57:11.201" v="40" actId="14826"/>
        <pc:sldMkLst>
          <pc:docMk/>
          <pc:sldMk cId="4205676078" sldId="475"/>
        </pc:sldMkLst>
        <pc:picChg chg="mod">
          <ac:chgData name="Ashley Buntrock" userId="8e4f0def-fbfd-44c0-9408-200b3c2ddd36" providerId="ADAL" clId="{B4906A78-156A-41E2-8279-558BF9B19694}" dt="2026-05-06T19:57:11.201" v="40" actId="14826"/>
          <ac:picMkLst>
            <pc:docMk/>
            <pc:sldMk cId="4205676078" sldId="475"/>
            <ac:picMk id="11" creationId="{106E2A6B-AD51-A680-2DCD-557C66CF2449}"/>
          </ac:picMkLst>
        </pc:picChg>
      </pc:sldChg>
      <pc:sldChg chg="delSp modSp mod">
        <pc:chgData name="Ashley Buntrock" userId="8e4f0def-fbfd-44c0-9408-200b3c2ddd36" providerId="ADAL" clId="{B4906A78-156A-41E2-8279-558BF9B19694}" dt="2026-05-06T19:58:46.780" v="53" actId="14826"/>
        <pc:sldMkLst>
          <pc:docMk/>
          <pc:sldMk cId="2432625014" sldId="478"/>
        </pc:sldMkLst>
        <pc:spChg chg="mod">
          <ac:chgData name="Ashley Buntrock" userId="8e4f0def-fbfd-44c0-9408-200b3c2ddd36" providerId="ADAL" clId="{B4906A78-156A-41E2-8279-558BF9B19694}" dt="2026-05-05T22:56:21.695" v="29" actId="20577"/>
          <ac:spMkLst>
            <pc:docMk/>
            <pc:sldMk cId="2432625014" sldId="478"/>
            <ac:spMk id="3" creationId="{7C1F330B-884A-51A9-D049-D5941DA08D00}"/>
          </ac:spMkLst>
        </pc:spChg>
        <pc:picChg chg="mod">
          <ac:chgData name="Ashley Buntrock" userId="8e4f0def-fbfd-44c0-9408-200b3c2ddd36" providerId="ADAL" clId="{B4906A78-156A-41E2-8279-558BF9B19694}" dt="2026-05-05T22:56:34.712" v="31" actId="14826"/>
          <ac:picMkLst>
            <pc:docMk/>
            <pc:sldMk cId="2432625014" sldId="478"/>
            <ac:picMk id="7" creationId="{59783EFE-CBB6-8884-6776-650AEC430F4A}"/>
          </ac:picMkLst>
        </pc:picChg>
        <pc:picChg chg="mod">
          <ac:chgData name="Ashley Buntrock" userId="8e4f0def-fbfd-44c0-9408-200b3c2ddd36" providerId="ADAL" clId="{B4906A78-156A-41E2-8279-558BF9B19694}" dt="2026-05-06T19:58:46.780" v="53" actId="14826"/>
          <ac:picMkLst>
            <pc:docMk/>
            <pc:sldMk cId="2432625014" sldId="478"/>
            <ac:picMk id="14" creationId="{8669BA01-8E93-EF92-9E99-070ABA389492}"/>
          </ac:picMkLst>
        </pc:picChg>
      </pc:sldChg>
      <pc:sldChg chg="modSp mod">
        <pc:chgData name="Ashley Buntrock" userId="8e4f0def-fbfd-44c0-9408-200b3c2ddd36" providerId="ADAL" clId="{B4906A78-156A-41E2-8279-558BF9B19694}" dt="2026-05-14T22:39:19.214" v="82" actId="1036"/>
        <pc:sldMkLst>
          <pc:docMk/>
          <pc:sldMk cId="3359260617" sldId="480"/>
        </pc:sldMkLst>
        <pc:spChg chg="mod">
          <ac:chgData name="Ashley Buntrock" userId="8e4f0def-fbfd-44c0-9408-200b3c2ddd36" providerId="ADAL" clId="{B4906A78-156A-41E2-8279-558BF9B19694}" dt="2026-05-14T22:39:19.214" v="82" actId="1036"/>
          <ac:spMkLst>
            <pc:docMk/>
            <pc:sldMk cId="3359260617" sldId="480"/>
            <ac:spMk id="7" creationId="{F038BD96-46E8-1861-5F71-9195462C3ABC}"/>
          </ac:spMkLst>
        </pc:spChg>
        <pc:picChg chg="mod">
          <ac:chgData name="Ashley Buntrock" userId="8e4f0def-fbfd-44c0-9408-200b3c2ddd36" providerId="ADAL" clId="{B4906A78-156A-41E2-8279-558BF9B19694}" dt="2026-05-06T19:58:31.365" v="51" actId="14826"/>
          <ac:picMkLst>
            <pc:docMk/>
            <pc:sldMk cId="3359260617" sldId="480"/>
            <ac:picMk id="11" creationId="{FF34A1FA-B189-CEEF-6AD7-E37AC27B80A5}"/>
          </ac:picMkLst>
        </pc:picChg>
      </pc:sldChg>
      <pc:sldChg chg="modSp">
        <pc:chgData name="Ashley Buntrock" userId="8e4f0def-fbfd-44c0-9408-200b3c2ddd36" providerId="ADAL" clId="{B4906A78-156A-41E2-8279-558BF9B19694}" dt="2026-05-06T19:58:13.183" v="49" actId="14826"/>
        <pc:sldMkLst>
          <pc:docMk/>
          <pc:sldMk cId="183560291" sldId="481"/>
        </pc:sldMkLst>
        <pc:picChg chg="mod">
          <ac:chgData name="Ashley Buntrock" userId="8e4f0def-fbfd-44c0-9408-200b3c2ddd36" providerId="ADAL" clId="{B4906A78-156A-41E2-8279-558BF9B19694}" dt="2026-05-06T19:58:13.183" v="49" actId="14826"/>
          <ac:picMkLst>
            <pc:docMk/>
            <pc:sldMk cId="183560291" sldId="481"/>
            <ac:picMk id="11" creationId="{38B1FC88-6EEE-20E5-6EA4-2FD10F9CEB3A}"/>
          </ac:picMkLst>
        </pc:picChg>
      </pc:sldChg>
      <pc:sldChg chg="modSp">
        <pc:chgData name="Ashley Buntrock" userId="8e4f0def-fbfd-44c0-9408-200b3c2ddd36" providerId="ADAL" clId="{B4906A78-156A-41E2-8279-558BF9B19694}" dt="2026-05-06T19:58:25.404" v="50" actId="14826"/>
        <pc:sldMkLst>
          <pc:docMk/>
          <pc:sldMk cId="177709908" sldId="482"/>
        </pc:sldMkLst>
        <pc:picChg chg="mod">
          <ac:chgData name="Ashley Buntrock" userId="8e4f0def-fbfd-44c0-9408-200b3c2ddd36" providerId="ADAL" clId="{B4906A78-156A-41E2-8279-558BF9B19694}" dt="2026-05-06T19:58:25.404" v="50" actId="14826"/>
          <ac:picMkLst>
            <pc:docMk/>
            <pc:sldMk cId="177709908" sldId="482"/>
            <ac:picMk id="11" creationId="{0EB13DF4-0D9A-E95F-6B59-3DB5EF250883}"/>
          </ac:picMkLst>
        </pc:picChg>
      </pc:sldChg>
      <pc:sldChg chg="modSp">
        <pc:chgData name="Ashley Buntrock" userId="8e4f0def-fbfd-44c0-9408-200b3c2ddd36" providerId="ADAL" clId="{B4906A78-156A-41E2-8279-558BF9B19694}" dt="2026-05-06T19:57:17.544" v="41" actId="14826"/>
        <pc:sldMkLst>
          <pc:docMk/>
          <pc:sldMk cId="1294600568" sldId="489"/>
        </pc:sldMkLst>
        <pc:picChg chg="mod">
          <ac:chgData name="Ashley Buntrock" userId="8e4f0def-fbfd-44c0-9408-200b3c2ddd36" providerId="ADAL" clId="{B4906A78-156A-41E2-8279-558BF9B19694}" dt="2026-05-06T19:57:17.544" v="41" actId="14826"/>
          <ac:picMkLst>
            <pc:docMk/>
            <pc:sldMk cId="1294600568" sldId="489"/>
            <ac:picMk id="11" creationId="{CCD33A74-ADAA-FA95-3CC3-C63E89802EEE}"/>
          </ac:picMkLst>
        </pc:picChg>
      </pc:sldChg>
      <pc:sldChg chg="modSp mod">
        <pc:chgData name="Ashley Buntrock" userId="8e4f0def-fbfd-44c0-9408-200b3c2ddd36" providerId="ADAL" clId="{B4906A78-156A-41E2-8279-558BF9B19694}" dt="2026-05-14T22:39:03.497" v="59" actId="20577"/>
        <pc:sldMkLst>
          <pc:docMk/>
          <pc:sldMk cId="3464579640" sldId="490"/>
        </pc:sldMkLst>
        <pc:spChg chg="mod">
          <ac:chgData name="Ashley Buntrock" userId="8e4f0def-fbfd-44c0-9408-200b3c2ddd36" providerId="ADAL" clId="{B4906A78-156A-41E2-8279-558BF9B19694}" dt="2026-05-14T22:39:03.497" v="59" actId="20577"/>
          <ac:spMkLst>
            <pc:docMk/>
            <pc:sldMk cId="3464579640" sldId="490"/>
            <ac:spMk id="6" creationId="{8E7EF068-7B9D-8364-4745-996288097482}"/>
          </ac:spMkLst>
        </pc:spChg>
        <pc:picChg chg="mod">
          <ac:chgData name="Ashley Buntrock" userId="8e4f0def-fbfd-44c0-9408-200b3c2ddd36" providerId="ADAL" clId="{B4906A78-156A-41E2-8279-558BF9B19694}" dt="2026-05-06T19:57:31.885" v="43" actId="14826"/>
          <ac:picMkLst>
            <pc:docMk/>
            <pc:sldMk cId="3464579640" sldId="490"/>
            <ac:picMk id="8" creationId="{21C08672-AE36-B3B8-472F-94E048ADF260}"/>
          </ac:picMkLst>
        </pc:picChg>
      </pc:sldChg>
      <pc:sldChg chg="modSp">
        <pc:chgData name="Ashley Buntrock" userId="8e4f0def-fbfd-44c0-9408-200b3c2ddd36" providerId="ADAL" clId="{B4906A78-156A-41E2-8279-558BF9B19694}" dt="2026-05-06T19:57:45.605" v="45" actId="14826"/>
        <pc:sldMkLst>
          <pc:docMk/>
          <pc:sldMk cId="3182250818" sldId="491"/>
        </pc:sldMkLst>
        <pc:picChg chg="mod">
          <ac:chgData name="Ashley Buntrock" userId="8e4f0def-fbfd-44c0-9408-200b3c2ddd36" providerId="ADAL" clId="{B4906A78-156A-41E2-8279-558BF9B19694}" dt="2026-05-06T19:57:45.605" v="45" actId="14826"/>
          <ac:picMkLst>
            <pc:docMk/>
            <pc:sldMk cId="3182250818" sldId="491"/>
            <ac:picMk id="11" creationId="{F15298B4-DE97-4686-BF48-2CFD502EA88A}"/>
          </ac:picMkLst>
        </pc:picChg>
      </pc:sldChg>
      <pc:sldChg chg="modSp">
        <pc:chgData name="Ashley Buntrock" userId="8e4f0def-fbfd-44c0-9408-200b3c2ddd36" providerId="ADAL" clId="{B4906A78-156A-41E2-8279-558BF9B19694}" dt="2026-05-06T19:57:50.812" v="46" actId="14826"/>
        <pc:sldMkLst>
          <pc:docMk/>
          <pc:sldMk cId="3240851937" sldId="492"/>
        </pc:sldMkLst>
        <pc:picChg chg="mod">
          <ac:chgData name="Ashley Buntrock" userId="8e4f0def-fbfd-44c0-9408-200b3c2ddd36" providerId="ADAL" clId="{B4906A78-156A-41E2-8279-558BF9B19694}" dt="2026-05-06T19:57:50.812" v="46" actId="14826"/>
          <ac:picMkLst>
            <pc:docMk/>
            <pc:sldMk cId="3240851937" sldId="492"/>
            <ac:picMk id="11" creationId="{EE0E93C4-39F3-7929-B59B-3596906A1C02}"/>
          </ac:picMkLst>
        </pc:picChg>
      </pc:sldChg>
      <pc:sldChg chg="modSp">
        <pc:chgData name="Ashley Buntrock" userId="8e4f0def-fbfd-44c0-9408-200b3c2ddd36" providerId="ADAL" clId="{B4906A78-156A-41E2-8279-558BF9B19694}" dt="2026-05-06T21:27:21.292" v="56" actId="14826"/>
        <pc:sldMkLst>
          <pc:docMk/>
          <pc:sldMk cId="759316035" sldId="493"/>
        </pc:sldMkLst>
        <pc:picChg chg="mod">
          <ac:chgData name="Ashley Buntrock" userId="8e4f0def-fbfd-44c0-9408-200b3c2ddd36" providerId="ADAL" clId="{B4906A78-156A-41E2-8279-558BF9B19694}" dt="2026-05-06T21:27:21.292" v="56" actId="14826"/>
          <ac:picMkLst>
            <pc:docMk/>
            <pc:sldMk cId="759316035" sldId="493"/>
            <ac:picMk id="11" creationId="{C3D9A471-5645-9C4E-4D81-24AA7E7B9D75}"/>
          </ac:picMkLst>
        </pc:picChg>
      </pc:sldChg>
      <pc:sldChg chg="modSp">
        <pc:chgData name="Ashley Buntrock" userId="8e4f0def-fbfd-44c0-9408-200b3c2ddd36" providerId="ADAL" clId="{B4906A78-156A-41E2-8279-558BF9B19694}" dt="2026-05-06T19:57:59.138" v="47" actId="14826"/>
        <pc:sldMkLst>
          <pc:docMk/>
          <pc:sldMk cId="3654559010" sldId="494"/>
        </pc:sldMkLst>
        <pc:picChg chg="mod">
          <ac:chgData name="Ashley Buntrock" userId="8e4f0def-fbfd-44c0-9408-200b3c2ddd36" providerId="ADAL" clId="{B4906A78-156A-41E2-8279-558BF9B19694}" dt="2026-05-06T19:57:59.138" v="47" actId="14826"/>
          <ac:picMkLst>
            <pc:docMk/>
            <pc:sldMk cId="3654559010" sldId="494"/>
            <ac:picMk id="11" creationId="{9F0020CC-847E-5837-E992-7EDE318D5F26}"/>
          </ac:picMkLst>
        </pc:picChg>
      </pc:sldChg>
      <pc:sldChg chg="modSp">
        <pc:chgData name="Ashley Buntrock" userId="8e4f0def-fbfd-44c0-9408-200b3c2ddd36" providerId="ADAL" clId="{B4906A78-156A-41E2-8279-558BF9B19694}" dt="2026-05-06T19:57:38.418" v="44" actId="14826"/>
        <pc:sldMkLst>
          <pc:docMk/>
          <pc:sldMk cId="286672837" sldId="496"/>
        </pc:sldMkLst>
        <pc:picChg chg="mod">
          <ac:chgData name="Ashley Buntrock" userId="8e4f0def-fbfd-44c0-9408-200b3c2ddd36" providerId="ADAL" clId="{B4906A78-156A-41E2-8279-558BF9B19694}" dt="2026-05-06T19:57:38.418" v="44" actId="14826"/>
          <ac:picMkLst>
            <pc:docMk/>
            <pc:sldMk cId="286672837" sldId="496"/>
            <ac:picMk id="11" creationId="{6B2625D5-204D-7F2B-19FD-BA6F5749BD42}"/>
          </ac:picMkLst>
        </pc:picChg>
      </pc:sldChg>
      <pc:sldChg chg="setBg">
        <pc:chgData name="Ashley Buntrock" userId="8e4f0def-fbfd-44c0-9408-200b3c2ddd36" providerId="ADAL" clId="{B4906A78-156A-41E2-8279-558BF9B19694}" dt="2026-05-06T19:56:48.132" v="37"/>
        <pc:sldMkLst>
          <pc:docMk/>
          <pc:sldMk cId="3806718291" sldId="501"/>
        </pc:sldMkLst>
      </pc:sldChg>
      <pc:sldChg chg="modSp">
        <pc:chgData name="Ashley Buntrock" userId="8e4f0def-fbfd-44c0-9408-200b3c2ddd36" providerId="ADAL" clId="{B4906A78-156A-41E2-8279-558BF9B19694}" dt="2026-05-06T21:27:29.857" v="57" actId="14826"/>
        <pc:sldMkLst>
          <pc:docMk/>
          <pc:sldMk cId="2867657139" sldId="503"/>
        </pc:sldMkLst>
        <pc:picChg chg="mod">
          <ac:chgData name="Ashley Buntrock" userId="8e4f0def-fbfd-44c0-9408-200b3c2ddd36" providerId="ADAL" clId="{B4906A78-156A-41E2-8279-558BF9B19694}" dt="2026-05-06T21:27:29.857" v="57" actId="14826"/>
          <ac:picMkLst>
            <pc:docMk/>
            <pc:sldMk cId="2867657139" sldId="503"/>
            <ac:picMk id="11" creationId="{9257C5FF-12BA-AB70-84CA-86AA800B0DC0}"/>
          </ac:picMkLst>
        </pc:picChg>
      </pc:sldChg>
      <pc:sldChg chg="delSp modSp mod setBg">
        <pc:chgData name="Ashley Buntrock" userId="8e4f0def-fbfd-44c0-9408-200b3c2ddd36" providerId="ADAL" clId="{B4906A78-156A-41E2-8279-558BF9B19694}" dt="2026-05-06T19:56:42.112" v="35"/>
        <pc:sldMkLst>
          <pc:docMk/>
          <pc:sldMk cId="3873285620" sldId="504"/>
        </pc:sldMkLst>
        <pc:spChg chg="mod">
          <ac:chgData name="Ashley Buntrock" userId="8e4f0def-fbfd-44c0-9408-200b3c2ddd36" providerId="ADAL" clId="{B4906A78-156A-41E2-8279-558BF9B19694}" dt="2026-05-05T22:55:42.943" v="23" actId="20577"/>
          <ac:spMkLst>
            <pc:docMk/>
            <pc:sldMk cId="3873285620" sldId="504"/>
            <ac:spMk id="15" creationId="{24C7E04F-AB9E-D771-5B75-269AFA35373F}"/>
          </ac:spMkLst>
        </pc:spChg>
        <pc:picChg chg="mod topLvl">
          <ac:chgData name="Ashley Buntrock" userId="8e4f0def-fbfd-44c0-9408-200b3c2ddd36" providerId="ADAL" clId="{B4906A78-156A-41E2-8279-558BF9B19694}" dt="2026-05-05T22:56:05.521" v="26" actId="14826"/>
          <ac:picMkLst>
            <pc:docMk/>
            <pc:sldMk cId="3873285620" sldId="504"/>
            <ac:picMk id="3" creationId="{101BAA0A-DAB2-C1F3-C3AA-AA53BAC39FBB}"/>
          </ac:picMkLst>
        </pc:picChg>
        <pc:picChg chg="mod">
          <ac:chgData name="Ashley Buntrock" userId="8e4f0def-fbfd-44c0-9408-200b3c2ddd36" providerId="ADAL" clId="{B4906A78-156A-41E2-8279-558BF9B19694}" dt="2026-05-06T19:56:34.667" v="33" actId="14826"/>
          <ac:picMkLst>
            <pc:docMk/>
            <pc:sldMk cId="3873285620" sldId="504"/>
            <ac:picMk id="14" creationId="{85C20511-61B4-D141-38B6-3030CAC1D792}"/>
          </ac:picMkLst>
        </pc:picChg>
      </pc:sldChg>
      <pc:sldChg chg="modSp">
        <pc:chgData name="Ashley Buntrock" userId="8e4f0def-fbfd-44c0-9408-200b3c2ddd36" providerId="ADAL" clId="{B4906A78-156A-41E2-8279-558BF9B19694}" dt="2026-05-06T19:58:38.832" v="52" actId="14826"/>
        <pc:sldMkLst>
          <pc:docMk/>
          <pc:sldMk cId="285343414" sldId="505"/>
        </pc:sldMkLst>
        <pc:picChg chg="mod">
          <ac:chgData name="Ashley Buntrock" userId="8e4f0def-fbfd-44c0-9408-200b3c2ddd36" providerId="ADAL" clId="{B4906A78-156A-41E2-8279-558BF9B19694}" dt="2026-05-06T19:58:38.832" v="52" actId="14826"/>
          <ac:picMkLst>
            <pc:docMk/>
            <pc:sldMk cId="285343414" sldId="505"/>
            <ac:picMk id="11" creationId="{EF76DC0D-F0F0-2DC3-879A-AA67A748852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47BDB2-DB24-25E2-87DD-DB448E19328E}"/>
              </a:ext>
            </a:extLst>
          </p:cNvPr>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D0A58F4-3D44-4EC3-3F06-F18AB9382F2D}"/>
              </a:ext>
            </a:extLst>
          </p:cNvPr>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1B037929-BE4C-834B-9B0D-1B691B4A14B3}" type="datetimeFigureOut">
              <a:rPr lang="en-US" smtClean="0"/>
              <a:t>5/14/2026</a:t>
            </a:fld>
            <a:endParaRPr lang="en-US"/>
          </a:p>
        </p:txBody>
      </p:sp>
      <p:sp>
        <p:nvSpPr>
          <p:cNvPr id="4" name="Footer Placeholder 3">
            <a:extLst>
              <a:ext uri="{FF2B5EF4-FFF2-40B4-BE49-F238E27FC236}">
                <a16:creationId xmlns:a16="http://schemas.microsoft.com/office/drawing/2014/main" id="{C91004EC-3FA0-AE4A-C6D1-1D770ECEAA8C}"/>
              </a:ext>
            </a:extLst>
          </p:cNvPr>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09F220B-8A6B-1792-1F0B-2887C9E4E9DA}"/>
              </a:ext>
            </a:extLst>
          </p:cNvPr>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072CCDE5-B207-D947-B47A-C474A034D56A}" type="slidenum">
              <a:rPr lang="en-US" smtClean="0"/>
              <a:t>‹#›</a:t>
            </a:fld>
            <a:endParaRPr lang="en-US"/>
          </a:p>
        </p:txBody>
      </p:sp>
    </p:spTree>
    <p:extLst>
      <p:ext uri="{BB962C8B-B14F-4D97-AF65-F5344CB8AC3E}">
        <p14:creationId xmlns:p14="http://schemas.microsoft.com/office/powerpoint/2010/main" val="2182333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6C1734CD-EE67-4803-A4AD-847C205EE0E4}" type="datetimeFigureOut">
              <a:rPr lang="en-US" smtClean="0"/>
              <a:t>5/14/2026</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E55DCEF4-67FE-47D5-AEC6-2E5681F01A45}" type="slidenum">
              <a:rPr lang="en-US" smtClean="0"/>
              <a:t>‹#›</a:t>
            </a:fld>
            <a:endParaRPr lang="en-US"/>
          </a:p>
        </p:txBody>
      </p:sp>
    </p:spTree>
    <p:extLst>
      <p:ext uri="{BB962C8B-B14F-4D97-AF65-F5344CB8AC3E}">
        <p14:creationId xmlns:p14="http://schemas.microsoft.com/office/powerpoint/2010/main" val="662167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2</a:t>
            </a:fld>
            <a:endParaRPr lang="en-US"/>
          </a:p>
        </p:txBody>
      </p:sp>
    </p:spTree>
    <p:extLst>
      <p:ext uri="{BB962C8B-B14F-4D97-AF65-F5344CB8AC3E}">
        <p14:creationId xmlns:p14="http://schemas.microsoft.com/office/powerpoint/2010/main" val="29467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31B67-BA12-8075-2106-91E98FC457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9E50B-1E85-BC3D-D8EA-E0ED6D04A7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6B839-D724-2E62-2A06-29DFD87C31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D6321F-7DCB-CD41-C756-08DFFA52A8A4}"/>
              </a:ext>
            </a:extLst>
          </p:cNvPr>
          <p:cNvSpPr>
            <a:spLocks noGrp="1"/>
          </p:cNvSpPr>
          <p:nvPr>
            <p:ph type="sldNum" sz="quarter" idx="5"/>
          </p:nvPr>
        </p:nvSpPr>
        <p:spPr/>
        <p:txBody>
          <a:bodyPr/>
          <a:lstStyle/>
          <a:p>
            <a:fld id="{E55DCEF4-67FE-47D5-AEC6-2E5681F01A45}" type="slidenum">
              <a:rPr lang="en-US" smtClean="0"/>
              <a:t>13</a:t>
            </a:fld>
            <a:endParaRPr lang="en-US"/>
          </a:p>
        </p:txBody>
      </p:sp>
    </p:spTree>
    <p:extLst>
      <p:ext uri="{BB962C8B-B14F-4D97-AF65-F5344CB8AC3E}">
        <p14:creationId xmlns:p14="http://schemas.microsoft.com/office/powerpoint/2010/main" val="285417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0436D6-9E5E-5B33-BC9C-4EFAB7627D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BCB188-0148-2C1C-DF6C-7135379FC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3FEB2-EEFB-BA75-6C12-B8746A3332E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870A75-320E-1830-D51A-0FE997B085AC}"/>
              </a:ext>
            </a:extLst>
          </p:cNvPr>
          <p:cNvSpPr>
            <a:spLocks noGrp="1"/>
          </p:cNvSpPr>
          <p:nvPr>
            <p:ph type="sldNum" sz="quarter" idx="5"/>
          </p:nvPr>
        </p:nvSpPr>
        <p:spPr/>
        <p:txBody>
          <a:bodyPr/>
          <a:lstStyle/>
          <a:p>
            <a:fld id="{E55DCEF4-67FE-47D5-AEC6-2E5681F01A45}" type="slidenum">
              <a:rPr lang="en-US" smtClean="0"/>
              <a:t>14</a:t>
            </a:fld>
            <a:endParaRPr lang="en-US"/>
          </a:p>
        </p:txBody>
      </p:sp>
    </p:spTree>
    <p:extLst>
      <p:ext uri="{BB962C8B-B14F-4D97-AF65-F5344CB8AC3E}">
        <p14:creationId xmlns:p14="http://schemas.microsoft.com/office/powerpoint/2010/main" val="3165849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CC906-5610-2259-180B-D3DAEBD4FE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82BF73-1C42-71D1-8AD8-EC6EA137E8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CB810C-362C-8CD5-AF1E-191941AD31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998063-8E8E-6070-65DB-6A7EA6C478B8}"/>
              </a:ext>
            </a:extLst>
          </p:cNvPr>
          <p:cNvSpPr>
            <a:spLocks noGrp="1"/>
          </p:cNvSpPr>
          <p:nvPr>
            <p:ph type="sldNum" sz="quarter" idx="5"/>
          </p:nvPr>
        </p:nvSpPr>
        <p:spPr/>
        <p:txBody>
          <a:bodyPr/>
          <a:lstStyle/>
          <a:p>
            <a:fld id="{E55DCEF4-67FE-47D5-AEC6-2E5681F01A45}" type="slidenum">
              <a:rPr lang="en-US" smtClean="0"/>
              <a:t>15</a:t>
            </a:fld>
            <a:endParaRPr lang="en-US"/>
          </a:p>
        </p:txBody>
      </p:sp>
    </p:spTree>
    <p:extLst>
      <p:ext uri="{BB962C8B-B14F-4D97-AF65-F5344CB8AC3E}">
        <p14:creationId xmlns:p14="http://schemas.microsoft.com/office/powerpoint/2010/main" val="2370582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ADD76-572B-E60D-0AC3-71A828ABC0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D8B608-07E2-B304-F10E-FB1A359D52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B9011A-DBAD-49FA-F8EC-C5B700818C6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EE3DAA-92D5-C470-B0F0-745525B2A849}"/>
              </a:ext>
            </a:extLst>
          </p:cNvPr>
          <p:cNvSpPr>
            <a:spLocks noGrp="1"/>
          </p:cNvSpPr>
          <p:nvPr>
            <p:ph type="sldNum" sz="quarter" idx="5"/>
          </p:nvPr>
        </p:nvSpPr>
        <p:spPr/>
        <p:txBody>
          <a:bodyPr/>
          <a:lstStyle/>
          <a:p>
            <a:fld id="{E55DCEF4-67FE-47D5-AEC6-2E5681F01A45}" type="slidenum">
              <a:rPr lang="en-US" smtClean="0"/>
              <a:t>16</a:t>
            </a:fld>
            <a:endParaRPr lang="en-US"/>
          </a:p>
        </p:txBody>
      </p:sp>
    </p:spTree>
    <p:extLst>
      <p:ext uri="{BB962C8B-B14F-4D97-AF65-F5344CB8AC3E}">
        <p14:creationId xmlns:p14="http://schemas.microsoft.com/office/powerpoint/2010/main" val="1459628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C6020-A547-A49F-12BC-549732445A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48D0B5-D4A8-9A7D-B4C1-ED90EF1A5D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CB05CE-715D-6E60-AC6C-ED289505CA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1CFA07-F897-1D6A-4723-76B16551CF66}"/>
              </a:ext>
            </a:extLst>
          </p:cNvPr>
          <p:cNvSpPr>
            <a:spLocks noGrp="1"/>
          </p:cNvSpPr>
          <p:nvPr>
            <p:ph type="sldNum" sz="quarter" idx="5"/>
          </p:nvPr>
        </p:nvSpPr>
        <p:spPr/>
        <p:txBody>
          <a:bodyPr/>
          <a:lstStyle/>
          <a:p>
            <a:fld id="{E55DCEF4-67FE-47D5-AEC6-2E5681F01A45}" type="slidenum">
              <a:rPr lang="en-US" smtClean="0"/>
              <a:t>17</a:t>
            </a:fld>
            <a:endParaRPr lang="en-US"/>
          </a:p>
        </p:txBody>
      </p:sp>
    </p:spTree>
    <p:extLst>
      <p:ext uri="{BB962C8B-B14F-4D97-AF65-F5344CB8AC3E}">
        <p14:creationId xmlns:p14="http://schemas.microsoft.com/office/powerpoint/2010/main" val="2364810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7E5168-2252-2580-9A04-806D069EF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6435D-7B7D-9AB6-352A-8109CD48F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7BA547-5478-F33E-E7B5-C8491E55E69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A955BC-203E-1C1E-9136-8C39A026BF07}"/>
              </a:ext>
            </a:extLst>
          </p:cNvPr>
          <p:cNvSpPr>
            <a:spLocks noGrp="1"/>
          </p:cNvSpPr>
          <p:nvPr>
            <p:ph type="sldNum" sz="quarter" idx="5"/>
          </p:nvPr>
        </p:nvSpPr>
        <p:spPr/>
        <p:txBody>
          <a:bodyPr/>
          <a:lstStyle/>
          <a:p>
            <a:fld id="{E55DCEF4-67FE-47D5-AEC6-2E5681F01A45}" type="slidenum">
              <a:rPr lang="en-US" smtClean="0"/>
              <a:t>18</a:t>
            </a:fld>
            <a:endParaRPr lang="en-US"/>
          </a:p>
        </p:txBody>
      </p:sp>
    </p:spTree>
    <p:extLst>
      <p:ext uri="{BB962C8B-B14F-4D97-AF65-F5344CB8AC3E}">
        <p14:creationId xmlns:p14="http://schemas.microsoft.com/office/powerpoint/2010/main" val="752570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77BA05-A676-4F0C-A599-1C4D7ACA20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D14892-58E1-8B17-BC6B-129D995976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6B9B5-E123-92A5-72DC-E9A180BD03B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3D1A534-2590-DEC9-109D-3D03908B088E}"/>
              </a:ext>
            </a:extLst>
          </p:cNvPr>
          <p:cNvSpPr>
            <a:spLocks noGrp="1"/>
          </p:cNvSpPr>
          <p:nvPr>
            <p:ph type="sldNum" sz="quarter" idx="5"/>
          </p:nvPr>
        </p:nvSpPr>
        <p:spPr/>
        <p:txBody>
          <a:bodyPr/>
          <a:lstStyle/>
          <a:p>
            <a:fld id="{E55DCEF4-67FE-47D5-AEC6-2E5681F01A45}" type="slidenum">
              <a:rPr lang="en-US" smtClean="0"/>
              <a:t>19</a:t>
            </a:fld>
            <a:endParaRPr lang="en-US"/>
          </a:p>
        </p:txBody>
      </p:sp>
    </p:spTree>
    <p:extLst>
      <p:ext uri="{BB962C8B-B14F-4D97-AF65-F5344CB8AC3E}">
        <p14:creationId xmlns:p14="http://schemas.microsoft.com/office/powerpoint/2010/main" val="454321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7314E-BBFD-EA0F-786F-2BEC7C7E8B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F94120-9F18-DF75-F9A8-0D43D5666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36ECF-AF55-A8DA-07AE-B50D09C3743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B165573-45CA-5D5D-5D09-5089FBDD58CB}"/>
              </a:ext>
            </a:extLst>
          </p:cNvPr>
          <p:cNvSpPr>
            <a:spLocks noGrp="1"/>
          </p:cNvSpPr>
          <p:nvPr>
            <p:ph type="sldNum" sz="quarter" idx="5"/>
          </p:nvPr>
        </p:nvSpPr>
        <p:spPr/>
        <p:txBody>
          <a:bodyPr/>
          <a:lstStyle/>
          <a:p>
            <a:fld id="{E55DCEF4-67FE-47D5-AEC6-2E5681F01A45}" type="slidenum">
              <a:rPr lang="en-US" smtClean="0"/>
              <a:t>20</a:t>
            </a:fld>
            <a:endParaRPr lang="en-US"/>
          </a:p>
        </p:txBody>
      </p:sp>
    </p:spTree>
    <p:extLst>
      <p:ext uri="{BB962C8B-B14F-4D97-AF65-F5344CB8AC3E}">
        <p14:creationId xmlns:p14="http://schemas.microsoft.com/office/powerpoint/2010/main" val="3945857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F9C5D-DC11-11B7-D3A9-97DE8843CF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B47FE-F1F7-CC1A-4E27-1A5D2AD900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C1D8E4-EBA5-7B2B-7761-E18BF8CA43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15433B-7DAD-CBF1-533A-B912A6010E2E}"/>
              </a:ext>
            </a:extLst>
          </p:cNvPr>
          <p:cNvSpPr>
            <a:spLocks noGrp="1"/>
          </p:cNvSpPr>
          <p:nvPr>
            <p:ph type="sldNum" sz="quarter" idx="5"/>
          </p:nvPr>
        </p:nvSpPr>
        <p:spPr/>
        <p:txBody>
          <a:bodyPr/>
          <a:lstStyle/>
          <a:p>
            <a:fld id="{E55DCEF4-67FE-47D5-AEC6-2E5681F01A45}" type="slidenum">
              <a:rPr lang="en-US" smtClean="0"/>
              <a:t>21</a:t>
            </a:fld>
            <a:endParaRPr lang="en-US"/>
          </a:p>
        </p:txBody>
      </p:sp>
    </p:spTree>
    <p:extLst>
      <p:ext uri="{BB962C8B-B14F-4D97-AF65-F5344CB8AC3E}">
        <p14:creationId xmlns:p14="http://schemas.microsoft.com/office/powerpoint/2010/main" val="627340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1B767-74D3-69A9-3C3F-D38A7710C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BCBE5-59FF-58F1-3282-8AFD32C63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F08D76-9F82-8C1E-107D-E962ADA5C29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6F1F89-A489-4875-D987-26241B7498B0}"/>
              </a:ext>
            </a:extLst>
          </p:cNvPr>
          <p:cNvSpPr>
            <a:spLocks noGrp="1"/>
          </p:cNvSpPr>
          <p:nvPr>
            <p:ph type="sldNum" sz="quarter" idx="5"/>
          </p:nvPr>
        </p:nvSpPr>
        <p:spPr/>
        <p:txBody>
          <a:bodyPr/>
          <a:lstStyle/>
          <a:p>
            <a:fld id="{E55DCEF4-67FE-47D5-AEC6-2E5681F01A45}" type="slidenum">
              <a:rPr lang="en-US" smtClean="0"/>
              <a:t>22</a:t>
            </a:fld>
            <a:endParaRPr lang="en-US"/>
          </a:p>
        </p:txBody>
      </p:sp>
    </p:spTree>
    <p:extLst>
      <p:ext uri="{BB962C8B-B14F-4D97-AF65-F5344CB8AC3E}">
        <p14:creationId xmlns:p14="http://schemas.microsoft.com/office/powerpoint/2010/main" val="746596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55DCEF4-67FE-47D5-AEC6-2E5681F01A45}" type="slidenum">
              <a:rPr lang="en-US" smtClean="0"/>
              <a:t>3</a:t>
            </a:fld>
            <a:endParaRPr lang="en-US"/>
          </a:p>
        </p:txBody>
      </p:sp>
    </p:spTree>
    <p:extLst>
      <p:ext uri="{BB962C8B-B14F-4D97-AF65-F5344CB8AC3E}">
        <p14:creationId xmlns:p14="http://schemas.microsoft.com/office/powerpoint/2010/main" val="965670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474B7-64E2-1021-C3C8-70662576C4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EDBF6C-DF12-D4F1-5000-B3E3976C85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9451D1-DE20-973A-2F22-FDAD1C572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153A7E-F248-8C0E-4916-E23763866B00}"/>
              </a:ext>
            </a:extLst>
          </p:cNvPr>
          <p:cNvSpPr>
            <a:spLocks noGrp="1"/>
          </p:cNvSpPr>
          <p:nvPr>
            <p:ph type="sldNum" sz="quarter" idx="5"/>
          </p:nvPr>
        </p:nvSpPr>
        <p:spPr/>
        <p:txBody>
          <a:bodyPr/>
          <a:lstStyle/>
          <a:p>
            <a:fld id="{E55DCEF4-67FE-47D5-AEC6-2E5681F01A45}" type="slidenum">
              <a:rPr lang="en-US" smtClean="0"/>
              <a:t>6</a:t>
            </a:fld>
            <a:endParaRPr lang="en-US"/>
          </a:p>
        </p:txBody>
      </p:sp>
    </p:spTree>
    <p:extLst>
      <p:ext uri="{BB962C8B-B14F-4D97-AF65-F5344CB8AC3E}">
        <p14:creationId xmlns:p14="http://schemas.microsoft.com/office/powerpoint/2010/main" val="1900912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C5530-086E-A045-58B0-F486479936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0881F9-6E88-9F2A-234E-CB52E8ADF6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FC6206-9A9B-E8FF-26C3-8F8184685F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C0BD585-C6DF-1E79-37AA-E9626F8434DB}"/>
              </a:ext>
            </a:extLst>
          </p:cNvPr>
          <p:cNvSpPr>
            <a:spLocks noGrp="1"/>
          </p:cNvSpPr>
          <p:nvPr>
            <p:ph type="sldNum" sz="quarter" idx="5"/>
          </p:nvPr>
        </p:nvSpPr>
        <p:spPr/>
        <p:txBody>
          <a:bodyPr/>
          <a:lstStyle/>
          <a:p>
            <a:fld id="{E55DCEF4-67FE-47D5-AEC6-2E5681F01A45}" type="slidenum">
              <a:rPr lang="en-US" smtClean="0"/>
              <a:t>7</a:t>
            </a:fld>
            <a:endParaRPr lang="en-US"/>
          </a:p>
        </p:txBody>
      </p:sp>
    </p:spTree>
    <p:extLst>
      <p:ext uri="{BB962C8B-B14F-4D97-AF65-F5344CB8AC3E}">
        <p14:creationId xmlns:p14="http://schemas.microsoft.com/office/powerpoint/2010/main" val="1875956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7AEEDE-0AF3-02A0-6526-23898C786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019B0-1118-B24B-E12C-5671211984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D6B58-11E0-A2C1-02C0-AEB17D252FD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2B69047-A710-1F81-A11E-2A09335AB63A}"/>
              </a:ext>
            </a:extLst>
          </p:cNvPr>
          <p:cNvSpPr>
            <a:spLocks noGrp="1"/>
          </p:cNvSpPr>
          <p:nvPr>
            <p:ph type="sldNum" sz="quarter" idx="5"/>
          </p:nvPr>
        </p:nvSpPr>
        <p:spPr/>
        <p:txBody>
          <a:bodyPr/>
          <a:lstStyle/>
          <a:p>
            <a:fld id="{E55DCEF4-67FE-47D5-AEC6-2E5681F01A45}" type="slidenum">
              <a:rPr lang="en-US" smtClean="0"/>
              <a:t>8</a:t>
            </a:fld>
            <a:endParaRPr lang="en-US"/>
          </a:p>
        </p:txBody>
      </p:sp>
    </p:spTree>
    <p:extLst>
      <p:ext uri="{BB962C8B-B14F-4D97-AF65-F5344CB8AC3E}">
        <p14:creationId xmlns:p14="http://schemas.microsoft.com/office/powerpoint/2010/main" val="302536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CC256-002B-5EF5-3FEC-A89C9B004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282EF6-8315-82CF-9385-F152EA3DE9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A91CC9-C8EF-3999-C995-0D407BAC261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0A0E894-BFAF-F33F-1765-FCB8FC7546AD}"/>
              </a:ext>
            </a:extLst>
          </p:cNvPr>
          <p:cNvSpPr>
            <a:spLocks noGrp="1"/>
          </p:cNvSpPr>
          <p:nvPr>
            <p:ph type="sldNum" sz="quarter" idx="5"/>
          </p:nvPr>
        </p:nvSpPr>
        <p:spPr/>
        <p:txBody>
          <a:bodyPr/>
          <a:lstStyle/>
          <a:p>
            <a:fld id="{E55DCEF4-67FE-47D5-AEC6-2E5681F01A45}" type="slidenum">
              <a:rPr lang="en-US" smtClean="0"/>
              <a:t>9</a:t>
            </a:fld>
            <a:endParaRPr lang="en-US"/>
          </a:p>
        </p:txBody>
      </p:sp>
    </p:spTree>
    <p:extLst>
      <p:ext uri="{BB962C8B-B14F-4D97-AF65-F5344CB8AC3E}">
        <p14:creationId xmlns:p14="http://schemas.microsoft.com/office/powerpoint/2010/main" val="3183008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F10F5B-35FC-400B-9F46-E5B5609050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04AA2B-A80F-8C43-2A6B-380F4A1D0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79A75-D83C-7182-2D65-AD8A6E29E6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791227F-2CD5-52CB-36A7-8D37BA4E1F89}"/>
              </a:ext>
            </a:extLst>
          </p:cNvPr>
          <p:cNvSpPr>
            <a:spLocks noGrp="1"/>
          </p:cNvSpPr>
          <p:nvPr>
            <p:ph type="sldNum" sz="quarter" idx="5"/>
          </p:nvPr>
        </p:nvSpPr>
        <p:spPr/>
        <p:txBody>
          <a:bodyPr/>
          <a:lstStyle/>
          <a:p>
            <a:fld id="{E55DCEF4-67FE-47D5-AEC6-2E5681F01A45}" type="slidenum">
              <a:rPr lang="en-US" smtClean="0"/>
              <a:t>10</a:t>
            </a:fld>
            <a:endParaRPr lang="en-US"/>
          </a:p>
        </p:txBody>
      </p:sp>
    </p:spTree>
    <p:extLst>
      <p:ext uri="{BB962C8B-B14F-4D97-AF65-F5344CB8AC3E}">
        <p14:creationId xmlns:p14="http://schemas.microsoft.com/office/powerpoint/2010/main" val="3132655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5EF1BE-41D2-18FC-26DC-DBD82EC05F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F95C30-C2CE-549A-52C9-E93E9160D0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C8D427-23A9-1A65-1AD5-0E7357AD44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ECF6D7-2D82-612D-F0B2-952342BF121B}"/>
              </a:ext>
            </a:extLst>
          </p:cNvPr>
          <p:cNvSpPr>
            <a:spLocks noGrp="1"/>
          </p:cNvSpPr>
          <p:nvPr>
            <p:ph type="sldNum" sz="quarter" idx="5"/>
          </p:nvPr>
        </p:nvSpPr>
        <p:spPr/>
        <p:txBody>
          <a:bodyPr/>
          <a:lstStyle/>
          <a:p>
            <a:fld id="{E55DCEF4-67FE-47D5-AEC6-2E5681F01A45}" type="slidenum">
              <a:rPr lang="en-US" smtClean="0"/>
              <a:t>11</a:t>
            </a:fld>
            <a:endParaRPr lang="en-US"/>
          </a:p>
        </p:txBody>
      </p:sp>
    </p:spTree>
    <p:extLst>
      <p:ext uri="{BB962C8B-B14F-4D97-AF65-F5344CB8AC3E}">
        <p14:creationId xmlns:p14="http://schemas.microsoft.com/office/powerpoint/2010/main" val="3621797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7104-3141-A1D6-BBE1-8557399CC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4BB84-1005-A6E0-70BA-A0AC011A6D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6983D-9FDA-6408-64FF-34BDF7FE26D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B77AE5-27E5-2FE2-FB5C-2F258A268899}"/>
              </a:ext>
            </a:extLst>
          </p:cNvPr>
          <p:cNvSpPr>
            <a:spLocks noGrp="1"/>
          </p:cNvSpPr>
          <p:nvPr>
            <p:ph type="sldNum" sz="quarter" idx="5"/>
          </p:nvPr>
        </p:nvSpPr>
        <p:spPr/>
        <p:txBody>
          <a:bodyPr/>
          <a:lstStyle/>
          <a:p>
            <a:fld id="{E55DCEF4-67FE-47D5-AEC6-2E5681F01A45}" type="slidenum">
              <a:rPr lang="en-US" smtClean="0"/>
              <a:t>12</a:t>
            </a:fld>
            <a:endParaRPr lang="en-US"/>
          </a:p>
        </p:txBody>
      </p:sp>
    </p:spTree>
    <p:extLst>
      <p:ext uri="{BB962C8B-B14F-4D97-AF65-F5344CB8AC3E}">
        <p14:creationId xmlns:p14="http://schemas.microsoft.com/office/powerpoint/2010/main" val="36962094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p:nvPr>
        </p:nvSpPr>
        <p:spPr>
          <a:xfrm>
            <a:off x="583474" y="992772"/>
            <a:ext cx="6104709" cy="1115106"/>
          </a:xfrm>
        </p:spPr>
        <p:txBody>
          <a:bodyPr anchor="t">
            <a:normAutofit/>
          </a:bodyPr>
          <a:lstStyle>
            <a:lvl1pPr algn="l">
              <a:defRPr sz="3600" b="1" cap="all" baseline="0"/>
            </a:lvl1pPr>
          </a:lstStyle>
          <a:p>
            <a:r>
              <a:rPr lang="en-US"/>
              <a:t>Click to edit Master title style</a:t>
            </a:r>
          </a:p>
        </p:txBody>
      </p:sp>
      <p:sp>
        <p:nvSpPr>
          <p:cNvPr id="5" name="Subtitle 2"/>
          <p:cNvSpPr>
            <a:spLocks noGrp="1"/>
          </p:cNvSpPr>
          <p:nvPr>
            <p:ph type="subTitle" idx="1"/>
          </p:nvPr>
        </p:nvSpPr>
        <p:spPr>
          <a:xfrm>
            <a:off x="583474" y="2307761"/>
            <a:ext cx="9144000" cy="923108"/>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99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p:nvPr>
        </p:nvSpPr>
        <p:spPr/>
        <p:txBody>
          <a:bodyPr/>
          <a:lstStyle>
            <a:lvl1pPr>
              <a:defRPr>
                <a:solidFill>
                  <a:srgbClr val="D3AB6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3163910-53F8-44C3-AB14-250E1F388181}"/>
              </a:ext>
            </a:extLst>
          </p:cNvPr>
          <p:cNvSpPr>
            <a:spLocks noGrp="1"/>
          </p:cNvSpPr>
          <p:nvPr>
            <p:ph sz="half" idx="1"/>
          </p:nvPr>
        </p:nvSpPr>
        <p:spPr>
          <a:xfrm>
            <a:off x="783771" y="1224756"/>
            <a:ext cx="10103304" cy="4351338"/>
          </a:xfrm>
          <a:ln>
            <a:noFill/>
          </a:ln>
        </p:spPr>
        <p:txBody>
          <a:bodyPr/>
          <a:lstStyle>
            <a:lvl1pPr>
              <a:defRPr>
                <a:solidFill>
                  <a:srgbClr val="4A5356"/>
                </a:solidFill>
              </a:defRPr>
            </a:lvl1pPr>
            <a:lvl2pPr>
              <a:defRPr>
                <a:solidFill>
                  <a:srgbClr val="4A5356"/>
                </a:solidFill>
              </a:defRPr>
            </a:lvl2pPr>
            <a:lvl3pPr>
              <a:defRPr>
                <a:solidFill>
                  <a:srgbClr val="4A5356"/>
                </a:solidFill>
              </a:defRPr>
            </a:lvl3pPr>
            <a:lvl4pPr>
              <a:defRPr>
                <a:solidFill>
                  <a:srgbClr val="4A5356"/>
                </a:solidFill>
              </a:defRPr>
            </a:lvl4pPr>
            <a:lvl5pPr>
              <a:defRPr>
                <a:solidFill>
                  <a:srgbClr val="4A535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45B2BEC-F6E7-4D40-8AE5-27BA826FAB75}"/>
              </a:ext>
            </a:extLst>
          </p:cNvPr>
          <p:cNvCxnSpPr>
            <a:cxnSpLocks/>
          </p:cNvCxnSpPr>
          <p:nvPr/>
        </p:nvCxnSpPr>
        <p:spPr>
          <a:xfrm>
            <a:off x="466725" y="942975"/>
            <a:ext cx="10963275" cy="0"/>
          </a:xfrm>
          <a:prstGeom prst="line">
            <a:avLst/>
          </a:prstGeom>
          <a:ln w="19050"/>
        </p:spPr>
        <p:style>
          <a:lnRef idx="1">
            <a:schemeClr val="accent3"/>
          </a:lnRef>
          <a:fillRef idx="0">
            <a:schemeClr val="accent3"/>
          </a:fillRef>
          <a:effectRef idx="0">
            <a:schemeClr val="accent3"/>
          </a:effectRef>
          <a:fontRef idx="minor">
            <a:schemeClr val="tx1"/>
          </a:fontRef>
        </p:style>
      </p:cxnSp>
      <p:cxnSp>
        <p:nvCxnSpPr>
          <p:cNvPr id="10" name="Straight Connector 9">
            <a:extLst>
              <a:ext uri="{FF2B5EF4-FFF2-40B4-BE49-F238E27FC236}">
                <a16:creationId xmlns:a16="http://schemas.microsoft.com/office/drawing/2014/main" id="{8F46125A-E4C5-47F7-AC3F-83016C4E94EB}"/>
              </a:ext>
            </a:extLst>
          </p:cNvPr>
          <p:cNvCxnSpPr>
            <a:cxnSpLocks/>
          </p:cNvCxnSpPr>
          <p:nvPr userDrawn="1"/>
        </p:nvCxnSpPr>
        <p:spPr>
          <a:xfrm>
            <a:off x="466725" y="942975"/>
            <a:ext cx="11308508" cy="0"/>
          </a:xfrm>
          <a:prstGeom prst="line">
            <a:avLst/>
          </a:prstGeom>
          <a:ln w="19050">
            <a:solidFill>
              <a:srgbClr val="4A5356"/>
            </a:solidFill>
          </a:ln>
        </p:spPr>
        <p:style>
          <a:lnRef idx="1">
            <a:schemeClr val="accent3"/>
          </a:lnRef>
          <a:fillRef idx="0">
            <a:schemeClr val="accent3"/>
          </a:fillRef>
          <a:effectRef idx="0">
            <a:schemeClr val="accent3"/>
          </a:effectRef>
          <a:fontRef idx="minor">
            <a:schemeClr val="tx1"/>
          </a:fontRef>
        </p:style>
      </p:cxnSp>
      <p:pic>
        <p:nvPicPr>
          <p:cNvPr id="7" name="Picture 6"/>
          <p:cNvPicPr>
            <a:picLocks noChangeAspect="1"/>
          </p:cNvPicPr>
          <p:nvPr userDrawn="1"/>
        </p:nvPicPr>
        <p:blipFill>
          <a:blip r:embed="rId2" cstate="hqprint">
            <a:duotone>
              <a:prstClr val="black"/>
              <a:schemeClr val="bg1">
                <a:lumMod val="95000"/>
                <a:tint val="45000"/>
                <a:satMod val="400000"/>
              </a:schemeClr>
            </a:duotone>
            <a:extLst>
              <a:ext uri="{28A0092B-C50C-407E-A947-70E740481C1C}">
                <a14:useLocalDpi xmlns:a14="http://schemas.microsoft.com/office/drawing/2010/main" val="0"/>
              </a:ext>
            </a:extLst>
          </a:blip>
          <a:stretch>
            <a:fillRect/>
          </a:stretch>
        </p:blipFill>
        <p:spPr>
          <a:xfrm>
            <a:off x="6344816" y="5274844"/>
            <a:ext cx="5847184" cy="1583155"/>
          </a:xfrm>
          <a:prstGeom prst="rect">
            <a:avLst/>
          </a:prstGeom>
        </p:spPr>
      </p:pic>
      <p:pic>
        <p:nvPicPr>
          <p:cNvPr id="13" name="Pictur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
        <p:nvSpPr>
          <p:cNvPr id="9"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
        <p:nvSpPr>
          <p:cNvPr id="11" name="Rectangle 10"/>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945886"/>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73E88-685A-4AC4-BC4C-FB5BB6A6ABA0}"/>
              </a:ext>
            </a:extLst>
          </p:cNvPr>
          <p:cNvSpPr>
            <a:spLocks noGrp="1"/>
          </p:cNvSpPr>
          <p:nvPr>
            <p:ph type="title" hasCustomPrompt="1"/>
          </p:nvPr>
        </p:nvSpPr>
        <p:spPr>
          <a:xfrm>
            <a:off x="414916" y="261439"/>
            <a:ext cx="7833411" cy="830998"/>
          </a:xfrm>
        </p:spPr>
        <p:txBody>
          <a:bodyPr/>
          <a:lstStyle>
            <a:lvl1pPr>
              <a:defRPr b="1">
                <a:solidFill>
                  <a:srgbClr val="D3AB61"/>
                </a:solidFill>
              </a:defRPr>
            </a:lvl1pPr>
          </a:lstStyle>
          <a:p>
            <a:r>
              <a:rPr lang="en-US"/>
              <a:t>CLICK TO EDIT MASTER TITLE STYLE</a:t>
            </a:r>
          </a:p>
        </p:txBody>
      </p:sp>
      <p:sp>
        <p:nvSpPr>
          <p:cNvPr id="9" name="Slide Number Placeholder 5"/>
          <p:cNvSpPr>
            <a:spLocks noGrp="1"/>
          </p:cNvSpPr>
          <p:nvPr>
            <p:ph type="sldNum" sz="quarter" idx="4"/>
          </p:nvPr>
        </p:nvSpPr>
        <p:spPr>
          <a:xfrm>
            <a:off x="11615351" y="6376004"/>
            <a:ext cx="407092" cy="365125"/>
          </a:xfrm>
          <a:prstGeom prst="rect">
            <a:avLst/>
          </a:prstGeom>
        </p:spPr>
        <p:txBody>
          <a:bodyPr vert="horz" lIns="91440" tIns="45720" rIns="91440" bIns="45720" rtlCol="0" anchor="ctr"/>
          <a:lstStyle>
            <a:lvl1pPr algn="r">
              <a:defRPr sz="1000">
                <a:solidFill>
                  <a:schemeClr val="bg1"/>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1957377333"/>
      </p:ext>
    </p:extLst>
  </p:cSld>
  <p:clrMapOvr>
    <a:masterClrMapping/>
  </p:clrMapOvr>
  <p:extLst>
    <p:ext uri="{DCECCB84-F9BA-43D5-87BE-67443E8EF086}">
      <p15:sldGuideLst xmlns:p15="http://schemas.microsoft.com/office/powerpoint/2012/main">
        <p15:guide id="1" orient="horz" pos="4128">
          <p15:clr>
            <a:srgbClr val="FBAE40"/>
          </p15:clr>
        </p15:guide>
        <p15:guide id="2" pos="28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509730" y="6438763"/>
            <a:ext cx="27432" cy="165463"/>
          </a:xfrm>
          <a:prstGeom prst="rect">
            <a:avLst/>
          </a:prstGeom>
          <a:solidFill>
            <a:srgbClr val="D3AB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p:cNvSpPr>
            <a:spLocks noGrp="1"/>
          </p:cNvSpPr>
          <p:nvPr>
            <p:ph type="sldNum" sz="quarter" idx="4"/>
          </p:nvPr>
        </p:nvSpPr>
        <p:spPr>
          <a:xfrm>
            <a:off x="117834" y="6338933"/>
            <a:ext cx="35052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4104906024"/>
      </p:ext>
    </p:extLst>
  </p:cSld>
  <p:clrMapOvr>
    <a:masterClrMapping/>
  </p:clrMapOvr>
  <p:extLst>
    <p:ext uri="{DCECCB84-F9BA-43D5-87BE-67443E8EF086}">
      <p15:sldGuideLst xmlns:p15="http://schemas.microsoft.com/office/powerpoint/2012/main">
        <p15:guide id="1" orient="horz" pos="2160">
          <p15:clr>
            <a:srgbClr val="FBAE40"/>
          </p15:clr>
        </p15:guide>
        <p15:guide id="2" pos="30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4A5356"/>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sp>
        <p:nvSpPr>
          <p:cNvPr id="2" name="Title 1">
            <a:extLst>
              <a:ext uri="{FF2B5EF4-FFF2-40B4-BE49-F238E27FC236}">
                <a16:creationId xmlns:a16="http://schemas.microsoft.com/office/drawing/2014/main" id="{BB229AA3-8E51-4C6A-B3F0-07291F544FFF}"/>
              </a:ext>
            </a:extLst>
          </p:cNvPr>
          <p:cNvSpPr>
            <a:spLocks noGrp="1"/>
          </p:cNvSpPr>
          <p:nvPr>
            <p:ph type="title"/>
          </p:nvPr>
        </p:nvSpPr>
        <p:spPr>
          <a:xfrm>
            <a:off x="855177" y="1460050"/>
            <a:ext cx="10468946" cy="1752600"/>
          </a:xfrm>
        </p:spPr>
        <p:txBody>
          <a:bodyPr anchor="b">
            <a:normAutofit/>
          </a:bodyPr>
          <a:lstStyle>
            <a:lvl1pPr algn="ctr">
              <a:defRPr sz="3200" b="1" cap="all" baseline="0">
                <a:solidFill>
                  <a:srgbClr val="D3AB61"/>
                </a:solidFill>
                <a:latin typeface="+mn-lt"/>
                <a:cs typeface="Times New Roman" panose="02020603050405020304" pitchFamily="18" charset="0"/>
              </a:defRPr>
            </a:lvl1pPr>
          </a:lstStyle>
          <a:p>
            <a:r>
              <a:rPr lang="en-US"/>
              <a:t>Click to edit Master title style</a:t>
            </a:r>
          </a:p>
        </p:txBody>
      </p:sp>
      <p:sp>
        <p:nvSpPr>
          <p:cNvPr id="3" name="Text Placeholder 2">
            <a:extLst>
              <a:ext uri="{FF2B5EF4-FFF2-40B4-BE49-F238E27FC236}">
                <a16:creationId xmlns:a16="http://schemas.microsoft.com/office/drawing/2014/main" id="{D6E1525C-1A61-4AE3-A3C5-5B64B4B7F2F6}"/>
              </a:ext>
            </a:extLst>
          </p:cNvPr>
          <p:cNvSpPr>
            <a:spLocks noGrp="1"/>
          </p:cNvSpPr>
          <p:nvPr>
            <p:ph type="body" idx="1"/>
          </p:nvPr>
        </p:nvSpPr>
        <p:spPr>
          <a:xfrm>
            <a:off x="831850" y="3355869"/>
            <a:ext cx="10515600" cy="1500187"/>
          </a:xfrm>
        </p:spPr>
        <p:txBody>
          <a:bodyPr>
            <a:normAutofit/>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187405" y="5893642"/>
            <a:ext cx="808528" cy="832077"/>
          </a:xfrm>
          <a:prstGeom prst="rect">
            <a:avLst/>
          </a:prstGeom>
        </p:spPr>
      </p:pic>
    </p:spTree>
    <p:extLst>
      <p:ext uri="{BB962C8B-B14F-4D97-AF65-F5344CB8AC3E}">
        <p14:creationId xmlns:p14="http://schemas.microsoft.com/office/powerpoint/2010/main" val="1313733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4A5356"/>
        </a:solid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583474" y="1323698"/>
            <a:ext cx="7097486" cy="1115106"/>
          </a:xfrm>
        </p:spPr>
        <p:txBody>
          <a:bodyPr anchor="t">
            <a:noAutofit/>
          </a:bodyPr>
          <a:lstStyle>
            <a:lvl1pPr algn="l">
              <a:defRPr sz="8000" b="1" cap="all" baseline="0">
                <a:solidFill>
                  <a:schemeClr val="bg1"/>
                </a:solidFill>
              </a:defRPr>
            </a:lvl1pPr>
          </a:lstStyle>
          <a:p>
            <a:r>
              <a:rPr lang="en-US"/>
              <a:t>THANK YOU</a:t>
            </a:r>
          </a:p>
        </p:txBody>
      </p:sp>
      <p:cxnSp>
        <p:nvCxnSpPr>
          <p:cNvPr id="6" name="Straight Connector 5"/>
          <p:cNvCxnSpPr/>
          <p:nvPr userDrawn="1"/>
        </p:nvCxnSpPr>
        <p:spPr>
          <a:xfrm>
            <a:off x="687977" y="2473221"/>
            <a:ext cx="3535680" cy="0"/>
          </a:xfrm>
          <a:prstGeom prst="line">
            <a:avLst/>
          </a:prstGeom>
          <a:ln w="31750">
            <a:solidFill>
              <a:srgbClr val="D3AB6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592183" y="2664820"/>
            <a:ext cx="3997234" cy="1015663"/>
          </a:xfrm>
          <a:prstGeom prst="rect">
            <a:avLst/>
          </a:prstGeom>
          <a:noFill/>
        </p:spPr>
        <p:txBody>
          <a:bodyPr wrap="square" rtlCol="0">
            <a:spAutoFit/>
          </a:bodyPr>
          <a:lstStyle/>
          <a:p>
            <a:r>
              <a:rPr lang="en-US" sz="1200">
                <a:solidFill>
                  <a:schemeClr val="bg1"/>
                </a:solidFill>
              </a:rPr>
              <a:t>For more information, visit:</a:t>
            </a:r>
          </a:p>
          <a:p>
            <a:r>
              <a:rPr lang="en-US" sz="1800" b="1">
                <a:solidFill>
                  <a:srgbClr val="D3AB61"/>
                </a:solidFill>
              </a:rPr>
              <a:t>ChangeMTG</a:t>
            </a:r>
            <a:r>
              <a:rPr lang="en-US" sz="1800" b="1">
                <a:solidFill>
                  <a:schemeClr val="bg1"/>
                </a:solidFill>
              </a:rPr>
              <a:t>.com</a:t>
            </a:r>
          </a:p>
          <a:p>
            <a:r>
              <a:rPr lang="en-US" sz="1200">
                <a:solidFill>
                  <a:schemeClr val="bg1"/>
                </a:solidFill>
              </a:rPr>
              <a:t>Or call</a:t>
            </a:r>
          </a:p>
          <a:p>
            <a:r>
              <a:rPr lang="en-US" sz="1800" b="1">
                <a:solidFill>
                  <a:srgbClr val="D3AB61"/>
                </a:solidFill>
              </a:rPr>
              <a:t>(833) CHM-0123</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2349" y="4876964"/>
            <a:ext cx="7509651" cy="1981036"/>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87976" y="4071935"/>
            <a:ext cx="2887957" cy="889540"/>
          </a:xfrm>
          <a:prstGeom prst="rect">
            <a:avLst/>
          </a:prstGeom>
        </p:spPr>
      </p:pic>
    </p:spTree>
    <p:extLst>
      <p:ext uri="{BB962C8B-B14F-4D97-AF65-F5344CB8AC3E}">
        <p14:creationId xmlns:p14="http://schemas.microsoft.com/office/powerpoint/2010/main" val="27818098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BF83F-A884-4C8A-9246-242168A68831}"/>
              </a:ext>
            </a:extLst>
          </p:cNvPr>
          <p:cNvSpPr>
            <a:spLocks noGrp="1"/>
          </p:cNvSpPr>
          <p:nvPr>
            <p:ph type="title"/>
          </p:nvPr>
        </p:nvSpPr>
        <p:spPr>
          <a:xfrm>
            <a:off x="371475" y="127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CC9B2A-310B-4F4B-A6CC-2594F616053F}"/>
              </a:ext>
            </a:extLst>
          </p:cNvPr>
          <p:cNvSpPr>
            <a:spLocks noGrp="1"/>
          </p:cNvSpPr>
          <p:nvPr>
            <p:ph type="body" idx="1"/>
          </p:nvPr>
        </p:nvSpPr>
        <p:spPr>
          <a:xfrm>
            <a:off x="371475" y="12255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4"/>
          </p:nvPr>
        </p:nvSpPr>
        <p:spPr>
          <a:xfrm>
            <a:off x="196215" y="6338933"/>
            <a:ext cx="350520" cy="365125"/>
          </a:xfrm>
          <a:prstGeom prst="rect">
            <a:avLst/>
          </a:prstGeom>
        </p:spPr>
        <p:txBody>
          <a:bodyPr vert="horz" lIns="91440" tIns="45720" rIns="91440" bIns="45720" rtlCol="0" anchor="ctr"/>
          <a:lstStyle>
            <a:lvl1pPr algn="l">
              <a:defRPr sz="1000">
                <a:solidFill>
                  <a:schemeClr val="tx1">
                    <a:tint val="75000"/>
                  </a:schemeClr>
                </a:solidFill>
              </a:defRPr>
            </a:lvl1pPr>
          </a:lstStyle>
          <a:p>
            <a:fld id="{47F4B87D-2D6B-4EF1-B569-C4730DB195D6}" type="slidenum">
              <a:rPr lang="en-US" smtClean="0"/>
              <a:pPr/>
              <a:t>‹#›</a:t>
            </a:fld>
            <a:endParaRPr lang="en-US"/>
          </a:p>
        </p:txBody>
      </p:sp>
    </p:spTree>
    <p:extLst>
      <p:ext uri="{BB962C8B-B14F-4D97-AF65-F5344CB8AC3E}">
        <p14:creationId xmlns:p14="http://schemas.microsoft.com/office/powerpoint/2010/main" val="606365637"/>
      </p:ext>
    </p:extLst>
  </p:cSld>
  <p:clrMap bg1="lt1" tx1="dk1" bg2="lt2" tx2="dk2" accent1="accent1" accent2="accent2" accent3="accent3" accent4="accent4" accent5="accent5" accent6="accent6" hlink="hlink" folHlink="folHlink"/>
  <p:sldLayoutIdLst>
    <p:sldLayoutId id="2147483693" r:id="rId1"/>
    <p:sldLayoutId id="2147483726" r:id="rId2"/>
    <p:sldLayoutId id="2147483695" r:id="rId3"/>
    <p:sldLayoutId id="2147483696" r:id="rId4"/>
    <p:sldLayoutId id="2147483697" r:id="rId5"/>
    <p:sldLayoutId id="2147483702" r:id="rId6"/>
  </p:sldLayoutIdLst>
  <p:hf hdr="0" ftr="0" dt="0"/>
  <p:txStyles>
    <p:titleStyle>
      <a:lvl1pPr algn="l" defTabSz="914400" rtl="0" eaLnBrk="1" latinLnBrk="0" hangingPunct="1">
        <a:lnSpc>
          <a:spcPct val="90000"/>
        </a:lnSpc>
        <a:spcBef>
          <a:spcPct val="0"/>
        </a:spcBef>
        <a:buNone/>
        <a:defRPr sz="3200" kern="1200">
          <a:solidFill>
            <a:srgbClr val="D3AB6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9.svg"/><Relationship Id="rId4" Type="http://schemas.openxmlformats.org/officeDocument/2006/relationships/image" Target="../media/image36.sv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30.svg"/><Relationship Id="rId4" Type="http://schemas.openxmlformats.org/officeDocument/2006/relationships/image" Target="../media/image38.sv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40.sv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8.svg"/><Relationship Id="rId4" Type="http://schemas.openxmlformats.org/officeDocument/2006/relationships/image" Target="../media/image42.sv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6.svg"/><Relationship Id="rId4" Type="http://schemas.openxmlformats.org/officeDocument/2006/relationships/image" Target="../media/image44.sv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5.svg"/><Relationship Id="rId4" Type="http://schemas.openxmlformats.org/officeDocument/2006/relationships/image" Target="../media/image46.sv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2.svg"/><Relationship Id="rId4" Type="http://schemas.openxmlformats.org/officeDocument/2006/relationships/image" Target="../media/image48.sv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21.svg"/><Relationship Id="rId4" Type="http://schemas.openxmlformats.org/officeDocument/2006/relationships/image" Target="../media/image50.sv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9.svg"/><Relationship Id="rId4" Type="http://schemas.openxmlformats.org/officeDocument/2006/relationships/image" Target="../media/image52.sv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0.svg"/><Relationship Id="rId4" Type="http://schemas.openxmlformats.org/officeDocument/2006/relationships/image" Target="../media/image54.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18.svg"/><Relationship Id="rId4" Type="http://schemas.openxmlformats.org/officeDocument/2006/relationships/image" Target="../media/image56.svg"/></Relationships>
</file>

<file path=ppt/slides/_rels/slide2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9.svg"/><Relationship Id="rId4"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1.png"/><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svg"/><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sv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6.svg"/><Relationship Id="rId4" Type="http://schemas.openxmlformats.org/officeDocument/2006/relationships/image" Target="../media/image23.svg"/></Relationships>
</file>

<file path=ppt/slides/_rels/slide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7.svg"/><Relationship Id="rId7" Type="http://schemas.openxmlformats.org/officeDocument/2006/relationships/image" Target="../media/image28.sv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7.sv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34.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878A5198-340C-A44B-136B-68995D53496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01BAA0A-DAB2-C1F3-C3AA-AA53BAC39FBB}"/>
              </a:ext>
            </a:extLst>
          </p:cNvPr>
          <p:cNvPicPr>
            <a:picLocks/>
          </p:cNvPicPr>
          <p:nvPr/>
        </p:nvPicPr>
        <p:blipFill>
          <a:blip r:embed="rId3">
            <a:extLst>
              <a:ext uri="{28A0092B-C50C-407E-A947-70E740481C1C}">
                <a14:useLocalDpi xmlns:a14="http://schemas.microsoft.com/office/drawing/2010/main" val="0"/>
              </a:ext>
            </a:extLst>
          </a:blip>
          <a:srcRect l="236" r="236"/>
          <a:stretch/>
        </p:blipFill>
        <p:spPr>
          <a:xfrm>
            <a:off x="6586345" y="5152879"/>
            <a:ext cx="1146716" cy="1152144"/>
          </a:xfrm>
          <a:prstGeom prst="ellipse">
            <a:avLst/>
          </a:prstGeom>
        </p:spPr>
      </p:pic>
      <p:sp>
        <p:nvSpPr>
          <p:cNvPr id="7" name="Title 1">
            <a:extLst>
              <a:ext uri="{FF2B5EF4-FFF2-40B4-BE49-F238E27FC236}">
                <a16:creationId xmlns:a16="http://schemas.microsoft.com/office/drawing/2014/main" id="{43ED06E8-FF41-D41A-5398-7C1769C6A679}"/>
              </a:ext>
            </a:extLst>
          </p:cNvPr>
          <p:cNvSpPr>
            <a:spLocks noGrp="1"/>
          </p:cNvSpPr>
          <p:nvPr>
            <p:ph type="ctrTitle"/>
          </p:nvPr>
        </p:nvSpPr>
        <p:spPr>
          <a:xfrm>
            <a:off x="411028" y="4536067"/>
            <a:ext cx="3884990" cy="1426861"/>
          </a:xfrm>
        </p:spPr>
        <p:txBody>
          <a:bodyPr>
            <a:noAutofit/>
          </a:bodyPr>
          <a:lstStyle/>
          <a:p>
            <a:pPr>
              <a:lnSpc>
                <a:spcPct val="100000"/>
              </a:lnSpc>
            </a:pPr>
            <a:r>
              <a:rPr lang="en-US" sz="4500" cap="none" dirty="0">
                <a:solidFill>
                  <a:srgbClr val="D5AF83"/>
                </a:solidFill>
              </a:rPr>
              <a:t>Close What</a:t>
            </a:r>
            <a:br>
              <a:rPr lang="en-US" sz="4500" cap="none" dirty="0">
                <a:solidFill>
                  <a:srgbClr val="D5AF83"/>
                </a:solidFill>
              </a:rPr>
            </a:br>
            <a:r>
              <a:rPr lang="en-US" sz="4500" cap="none" dirty="0">
                <a:solidFill>
                  <a:srgbClr val="D5AF83"/>
                </a:solidFill>
              </a:rPr>
              <a:t>Others Can’t.</a:t>
            </a:r>
          </a:p>
        </p:txBody>
      </p:sp>
      <p:pic>
        <p:nvPicPr>
          <p:cNvPr id="14" name="Picture 13">
            <a:extLst>
              <a:ext uri="{FF2B5EF4-FFF2-40B4-BE49-F238E27FC236}">
                <a16:creationId xmlns:a16="http://schemas.microsoft.com/office/drawing/2014/main" id="{85C20511-61B4-D141-38B6-3030CAC1D79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2813" y="344154"/>
            <a:ext cx="2443382" cy="704508"/>
          </a:xfrm>
          <a:prstGeom prst="rect">
            <a:avLst/>
          </a:prstGeom>
        </p:spPr>
      </p:pic>
      <p:sp>
        <p:nvSpPr>
          <p:cNvPr id="15" name="TextBox 14">
            <a:extLst>
              <a:ext uri="{FF2B5EF4-FFF2-40B4-BE49-F238E27FC236}">
                <a16:creationId xmlns:a16="http://schemas.microsoft.com/office/drawing/2014/main" id="{24C7E04F-AB9E-D771-5B75-269AFA35373F}"/>
              </a:ext>
            </a:extLst>
          </p:cNvPr>
          <p:cNvSpPr txBox="1"/>
          <p:nvPr/>
        </p:nvSpPr>
        <p:spPr>
          <a:xfrm>
            <a:off x="7802448" y="5035478"/>
            <a:ext cx="4326052" cy="1631216"/>
          </a:xfrm>
          <a:prstGeom prst="rect">
            <a:avLst/>
          </a:prstGeom>
          <a:noFill/>
        </p:spPr>
        <p:txBody>
          <a:bodyPr wrap="square" lIns="91440" tIns="45720" rIns="91440" bIns="45720" rtlCol="0" anchor="t">
            <a:spAutoFit/>
          </a:bodyPr>
          <a:lstStyle/>
          <a:p>
            <a:r>
              <a:rPr lang="en-US" sz="2800" b="1" dirty="0">
                <a:solidFill>
                  <a:srgbClr val="D5AF83"/>
                </a:solidFill>
                <a:ea typeface="+mn-lt"/>
                <a:cs typeface="+mn-lt"/>
              </a:rPr>
              <a:t>Mike Czartoryski</a:t>
            </a:r>
          </a:p>
          <a:p>
            <a:r>
              <a:rPr lang="en-US" dirty="0">
                <a:solidFill>
                  <a:schemeClr val="bg1"/>
                </a:solidFill>
                <a:ea typeface="+mn-lt"/>
                <a:cs typeface="+mn-lt"/>
              </a:rPr>
              <a:t>VP, Account Executive </a:t>
            </a:r>
          </a:p>
          <a:p>
            <a:r>
              <a:rPr lang="en-US" dirty="0">
                <a:solidFill>
                  <a:schemeClr val="bg1"/>
                </a:solidFill>
                <a:effectLst/>
                <a:ea typeface="+mn-lt"/>
                <a:cs typeface="+mn-lt"/>
              </a:rPr>
              <a:t>(586) 770-4550</a:t>
            </a:r>
          </a:p>
          <a:p>
            <a:r>
              <a:rPr lang="en-US" dirty="0">
                <a:solidFill>
                  <a:schemeClr val="bg1"/>
                </a:solidFill>
                <a:effectLst/>
                <a:latin typeface="Arial"/>
                <a:ea typeface="+mn-lt"/>
                <a:cs typeface="+mn-lt"/>
              </a:rPr>
              <a:t>mike.czartoryski@changewholesale.com</a:t>
            </a:r>
          </a:p>
          <a:p>
            <a:r>
              <a:rPr lang="en-US" dirty="0">
                <a:solidFill>
                  <a:schemeClr val="bg1"/>
                </a:solidFill>
                <a:cs typeface="Arial"/>
              </a:rPr>
              <a:t>Changewholesale.com/ae/</a:t>
            </a:r>
            <a:r>
              <a:rPr lang="en-US" dirty="0" err="1">
                <a:solidFill>
                  <a:schemeClr val="bg1"/>
                </a:solidFill>
                <a:cs typeface="Arial"/>
              </a:rPr>
              <a:t>mikec</a:t>
            </a:r>
            <a:endParaRPr lang="en-US" dirty="0">
              <a:solidFill>
                <a:schemeClr val="bg1"/>
              </a:solidFill>
              <a:cs typeface="Arial"/>
            </a:endParaRPr>
          </a:p>
        </p:txBody>
      </p:sp>
      <p:sp>
        <p:nvSpPr>
          <p:cNvPr id="4" name="Title 1">
            <a:extLst>
              <a:ext uri="{FF2B5EF4-FFF2-40B4-BE49-F238E27FC236}">
                <a16:creationId xmlns:a16="http://schemas.microsoft.com/office/drawing/2014/main" id="{3AFA76E3-F8E1-37D3-BC14-F45FB1608979}"/>
              </a:ext>
            </a:extLst>
          </p:cNvPr>
          <p:cNvSpPr txBox="1">
            <a:spLocks/>
          </p:cNvSpPr>
          <p:nvPr/>
        </p:nvSpPr>
        <p:spPr>
          <a:xfrm>
            <a:off x="411028" y="6017656"/>
            <a:ext cx="3884990" cy="61623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600" b="1" kern="1200" cap="all" baseline="0">
                <a:solidFill>
                  <a:srgbClr val="D3AB61"/>
                </a:solidFill>
                <a:latin typeface="Arial" panose="020B0604020202020204" pitchFamily="34" charset="0"/>
                <a:ea typeface="+mj-ea"/>
                <a:cs typeface="Arial" panose="020B0604020202020204" pitchFamily="34" charset="0"/>
              </a:defRPr>
            </a:lvl1pPr>
          </a:lstStyle>
          <a:p>
            <a:r>
              <a:rPr lang="en-US" sz="2000" b="0" cap="none" dirty="0">
                <a:solidFill>
                  <a:schemeClr val="bg1"/>
                </a:solidFill>
              </a:rPr>
              <a:t>Flexible Non-QM solutions built to close more deals.</a:t>
            </a:r>
          </a:p>
        </p:txBody>
      </p:sp>
    </p:spTree>
    <p:extLst>
      <p:ext uri="{BB962C8B-B14F-4D97-AF65-F5344CB8AC3E}">
        <p14:creationId xmlns:p14="http://schemas.microsoft.com/office/powerpoint/2010/main" val="3873285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07C1F2A-1893-FA33-43C5-1548B0CD7AD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CD33A74-ADAA-FA95-3CC3-C63E89802EEE}"/>
              </a:ext>
            </a:extLst>
          </p:cNvPr>
          <p:cNvPicPr>
            <a:picLocks noChangeAspect="1"/>
          </p:cNvPicPr>
          <p:nvPr/>
        </p:nvPicPr>
        <p:blipFill>
          <a:blip r:embed="rId3">
            <a:extLst>
              <a:ext uri="{28A0092B-C50C-407E-A947-70E740481C1C}">
                <a14:useLocalDpi xmlns:a14="http://schemas.microsoft.com/office/drawing/2010/main" val="0"/>
              </a:ext>
            </a:extLst>
          </a:blip>
          <a:srcRect l="1329" r="1329"/>
          <a:stretch/>
        </p:blipFill>
        <p:spPr>
          <a:xfrm>
            <a:off x="-10583" y="0"/>
            <a:ext cx="5568113" cy="6864226"/>
          </a:xfrm>
          <a:prstGeom prst="rect">
            <a:avLst/>
          </a:prstGeom>
        </p:spPr>
      </p:pic>
      <p:sp>
        <p:nvSpPr>
          <p:cNvPr id="2" name="Slide Number Placeholder 1">
            <a:extLst>
              <a:ext uri="{FF2B5EF4-FFF2-40B4-BE49-F238E27FC236}">
                <a16:creationId xmlns:a16="http://schemas.microsoft.com/office/drawing/2014/main" id="{9A3C5D07-90C6-5195-CB3B-363E6584F29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9A050D70-AD39-BED5-D961-29F00C55C8B7}"/>
              </a:ext>
            </a:extLst>
          </p:cNvPr>
          <p:cNvPicPr>
            <a:picLocks noChangeAspect="1"/>
          </p:cNvPicPr>
          <p:nvPr/>
        </p:nvPicPr>
        <p:blipFill>
          <a:blip>
            <a:extLst>
              <a:ext uri="{96DAC541-7B7A-43D3-8B79-37D633B846F1}">
                <asvg:svgBlip xmlns:asvg="http://schemas.microsoft.com/office/drawing/2016/SVG/main" r:embed="rId4"/>
              </a:ext>
            </a:extLst>
          </a:blip>
          <a:srcRect l="-9435" t="8897" r="17546" b="1174"/>
          <a:stretch>
            <a:fillRect/>
          </a:stretch>
        </p:blipFill>
        <p:spPr>
          <a:xfrm>
            <a:off x="10740683" y="0"/>
            <a:ext cx="1451317" cy="1644598"/>
          </a:xfrm>
          <a:prstGeom prst="rect">
            <a:avLst/>
          </a:prstGeom>
        </p:spPr>
      </p:pic>
      <p:sp>
        <p:nvSpPr>
          <p:cNvPr id="10" name="TextBox 9">
            <a:extLst>
              <a:ext uri="{FF2B5EF4-FFF2-40B4-BE49-F238E27FC236}">
                <a16:creationId xmlns:a16="http://schemas.microsoft.com/office/drawing/2014/main" id="{167E4402-B021-846E-2ED8-CEA9E5FFDEF1}"/>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Bank</a:t>
            </a:r>
          </a:p>
          <a:p>
            <a:pPr algn="l"/>
            <a:r>
              <a:rPr lang="en-US" dirty="0">
                <a:gradFill>
                  <a:gsLst>
                    <a:gs pos="0">
                      <a:srgbClr val="EBCA9E"/>
                    </a:gs>
                    <a:gs pos="100000">
                      <a:srgbClr val="C2976C"/>
                    </a:gs>
                  </a:gsLst>
                  <a:lin ang="5400000" scaled="1"/>
                </a:gradFill>
                <a:ea typeface="Inter" panose="02000503000000020004" pitchFamily="2" charset="0"/>
              </a:rPr>
              <a:t>Statement</a:t>
            </a:r>
          </a:p>
        </p:txBody>
      </p:sp>
      <p:sp>
        <p:nvSpPr>
          <p:cNvPr id="12" name="Rectangle 1">
            <a:extLst>
              <a:ext uri="{FF2B5EF4-FFF2-40B4-BE49-F238E27FC236}">
                <a16:creationId xmlns:a16="http://schemas.microsoft.com/office/drawing/2014/main" id="{4FA81CFD-6F04-C545-1075-8E95C2632F37}"/>
              </a:ext>
            </a:extLst>
          </p:cNvPr>
          <p:cNvSpPr>
            <a:spLocks noChangeArrowheads="1"/>
          </p:cNvSpPr>
          <p:nvPr/>
        </p:nvSpPr>
        <p:spPr bwMode="auto">
          <a:xfrm>
            <a:off x="6225238" y="339056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100% deposits using personal bank statements </a:t>
            </a:r>
            <a:r>
              <a:rPr lang="en-US" sz="1000" i="1" dirty="0">
                <a:solidFill>
                  <a:schemeClr val="bg1"/>
                </a:solidFill>
                <a:ea typeface="Inter" panose="02000503000000020004" pitchFamily="2" charset="0"/>
              </a:rPr>
              <a:t>(no S/E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 months self-employed</a:t>
            </a:r>
          </a:p>
        </p:txBody>
      </p:sp>
      <p:pic>
        <p:nvPicPr>
          <p:cNvPr id="14" name="Graphic 13">
            <a:extLst>
              <a:ext uri="{FF2B5EF4-FFF2-40B4-BE49-F238E27FC236}">
                <a16:creationId xmlns:a16="http://schemas.microsoft.com/office/drawing/2014/main" id="{A02DB065-2D2F-C7C8-F907-E88498A5066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8294" y="681056"/>
            <a:ext cx="707337" cy="822960"/>
          </a:xfrm>
          <a:prstGeom prst="rect">
            <a:avLst/>
          </a:prstGeom>
        </p:spPr>
      </p:pic>
      <p:sp>
        <p:nvSpPr>
          <p:cNvPr id="16" name="TextBox 15">
            <a:extLst>
              <a:ext uri="{FF2B5EF4-FFF2-40B4-BE49-F238E27FC236}">
                <a16:creationId xmlns:a16="http://schemas.microsoft.com/office/drawing/2014/main" id="{150461C2-0F28-0974-E6A3-70965F40B51F}"/>
              </a:ext>
            </a:extLst>
          </p:cNvPr>
          <p:cNvSpPr txBox="1"/>
          <p:nvPr/>
        </p:nvSpPr>
        <p:spPr>
          <a:xfrm>
            <a:off x="6225237" y="2828468"/>
            <a:ext cx="5390114"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Flexible bank statement program for</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self-employed borrowers.</a:t>
            </a:r>
            <a:endParaRPr lang="en-US" sz="1450" b="1" dirty="0">
              <a:solidFill>
                <a:schemeClr val="bg1"/>
              </a:solidFill>
              <a:ea typeface="Inter" panose="02000503000000020004" pitchFamily="2" charset="0"/>
            </a:endParaRPr>
          </a:p>
        </p:txBody>
      </p:sp>
      <p:sp>
        <p:nvSpPr>
          <p:cNvPr id="18" name="Rectangle 17">
            <a:extLst>
              <a:ext uri="{FF2B5EF4-FFF2-40B4-BE49-F238E27FC236}">
                <a16:creationId xmlns:a16="http://schemas.microsoft.com/office/drawing/2014/main" id="{2AB79135-98B5-1AE4-01A2-FCC7132119A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4600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33892E9-BD8F-3A53-1608-7EE808CDA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C3D9A471-5645-9C4E-4D81-24AA7E7B9D75}"/>
              </a:ext>
            </a:extLst>
          </p:cNvPr>
          <p:cNvPicPr>
            <a:picLocks noChangeAspect="1"/>
          </p:cNvPicPr>
          <p:nvPr/>
        </p:nvPicPr>
        <p:blipFill>
          <a:blip r:embed="rId3">
            <a:extLst>
              <a:ext uri="{28A0092B-C50C-407E-A947-70E740481C1C}">
                <a14:useLocalDpi xmlns:a14="http://schemas.microsoft.com/office/drawing/2010/main" val="0"/>
              </a:ext>
            </a:extLst>
          </a:blip>
          <a:srcRect l="938" r="938"/>
          <a:stretch/>
        </p:blipFill>
        <p:spPr>
          <a:xfrm>
            <a:off x="-2118" y="-1"/>
            <a:ext cx="5564803" cy="6805386"/>
          </a:xfrm>
          <a:prstGeom prst="rect">
            <a:avLst/>
          </a:prstGeom>
        </p:spPr>
      </p:pic>
      <p:sp>
        <p:nvSpPr>
          <p:cNvPr id="2" name="Slide Number Placeholder 1">
            <a:extLst>
              <a:ext uri="{FF2B5EF4-FFF2-40B4-BE49-F238E27FC236}">
                <a16:creationId xmlns:a16="http://schemas.microsoft.com/office/drawing/2014/main" id="{406BA88B-6B3E-E7E0-0741-B2945C80CCE1}"/>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6093D346-3C2B-2CAF-22F8-28BD311A4CFE}"/>
              </a:ext>
            </a:extLst>
          </p:cNvPr>
          <p:cNvPicPr>
            <a:picLocks noChangeAspect="1"/>
          </p:cNvPicPr>
          <p:nvPr/>
        </p:nvPicPr>
        <p:blipFill>
          <a:blip>
            <a:extLst>
              <a:ext uri="{96DAC541-7B7A-43D3-8B79-37D633B846F1}">
                <asvg:svgBlip xmlns:asvg="http://schemas.microsoft.com/office/drawing/2016/SVG/main" r:embed="rId4"/>
              </a:ext>
            </a:extLst>
          </a:blip>
          <a:srcRect t="6464" r="12284"/>
          <a:stretch>
            <a:fillRect/>
          </a:stretch>
        </p:blipFill>
        <p:spPr>
          <a:xfrm>
            <a:off x="10539716" y="-1"/>
            <a:ext cx="1652284" cy="1710583"/>
          </a:xfrm>
          <a:prstGeom prst="rect">
            <a:avLst/>
          </a:prstGeom>
        </p:spPr>
      </p:pic>
      <p:sp>
        <p:nvSpPr>
          <p:cNvPr id="4" name="TextBox 3">
            <a:extLst>
              <a:ext uri="{FF2B5EF4-FFF2-40B4-BE49-F238E27FC236}">
                <a16:creationId xmlns:a16="http://schemas.microsoft.com/office/drawing/2014/main" id="{C4A0D1E2-28F8-028A-EB34-2F1C0FDB7080}"/>
              </a:ext>
            </a:extLst>
          </p:cNvPr>
          <p:cNvSpPr txBox="1"/>
          <p:nvPr/>
        </p:nvSpPr>
        <p:spPr>
          <a:xfrm>
            <a:off x="6225239" y="1572980"/>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1099 Only</a:t>
            </a:r>
          </a:p>
        </p:txBody>
      </p:sp>
      <p:sp>
        <p:nvSpPr>
          <p:cNvPr id="6" name="Rectangle 1">
            <a:extLst>
              <a:ext uri="{FF2B5EF4-FFF2-40B4-BE49-F238E27FC236}">
                <a16:creationId xmlns:a16="http://schemas.microsoft.com/office/drawing/2014/main" id="{E57B9D5A-DEC3-B482-B7C3-560782ACAE7B}"/>
              </a:ext>
            </a:extLst>
          </p:cNvPr>
          <p:cNvSpPr>
            <a:spLocks noChangeArrowheads="1"/>
          </p:cNvSpPr>
          <p:nvPr/>
        </p:nvSpPr>
        <p:spPr bwMode="auto">
          <a:xfrm>
            <a:off x="6225238" y="2906106"/>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expense ratio with employer confirmation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 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&amp; investment properties eligible</a:t>
            </a:r>
          </a:p>
        </p:txBody>
      </p:sp>
      <p:pic>
        <p:nvPicPr>
          <p:cNvPr id="9" name="Graphic 8">
            <a:extLst>
              <a:ext uri="{FF2B5EF4-FFF2-40B4-BE49-F238E27FC236}">
                <a16:creationId xmlns:a16="http://schemas.microsoft.com/office/drawing/2014/main" id="{573C3183-E777-467F-3A7D-6B0A12B920E8}"/>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60822" y="738456"/>
            <a:ext cx="850392" cy="825380"/>
          </a:xfrm>
          <a:prstGeom prst="rect">
            <a:avLst/>
          </a:prstGeom>
        </p:spPr>
      </p:pic>
      <p:sp>
        <p:nvSpPr>
          <p:cNvPr id="10" name="TextBox 9">
            <a:extLst>
              <a:ext uri="{FF2B5EF4-FFF2-40B4-BE49-F238E27FC236}">
                <a16:creationId xmlns:a16="http://schemas.microsoft.com/office/drawing/2014/main" id="{B25BFAD9-385E-F753-5752-9068C2D10977}"/>
              </a:ext>
            </a:extLst>
          </p:cNvPr>
          <p:cNvSpPr txBox="1"/>
          <p:nvPr/>
        </p:nvSpPr>
        <p:spPr>
          <a:xfrm>
            <a:off x="6225237" y="2262578"/>
            <a:ext cx="5186475"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independent contractors using 1099 income to qualify flexibly.</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DC3ED269-51FF-B31F-FB68-8962AE7EC27A}"/>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9316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7B9B7E9-B279-33A8-7017-6FB8F00AD39A}"/>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3B00F5-E948-9D11-F4C4-DEE68BEA690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21C08672-AE36-B3B8-472F-94E048ADF260}"/>
              </a:ext>
            </a:extLst>
          </p:cNvPr>
          <p:cNvPicPr>
            <a:picLocks noChangeAspect="1"/>
          </p:cNvPicPr>
          <p:nvPr/>
        </p:nvPicPr>
        <p:blipFill>
          <a:blip r:embed="rId3">
            <a:extLst>
              <a:ext uri="{28A0092B-C50C-407E-A947-70E740481C1C}">
                <a14:useLocalDpi xmlns:a14="http://schemas.microsoft.com/office/drawing/2010/main" val="0"/>
              </a:ext>
            </a:extLst>
          </a:blip>
          <a:srcRect l="415" r="415"/>
          <a:stretch/>
        </p:blipFill>
        <p:spPr>
          <a:xfrm>
            <a:off x="0" y="9474"/>
            <a:ext cx="5574517" cy="6745424"/>
          </a:xfrm>
          <a:prstGeom prst="rect">
            <a:avLst/>
          </a:prstGeom>
        </p:spPr>
      </p:pic>
      <p:pic>
        <p:nvPicPr>
          <p:cNvPr id="7" name="Graphic 6">
            <a:extLst>
              <a:ext uri="{FF2B5EF4-FFF2-40B4-BE49-F238E27FC236}">
                <a16:creationId xmlns:a16="http://schemas.microsoft.com/office/drawing/2014/main" id="{0ECA1C6A-29F2-7B26-EB50-8F836D452FF9}"/>
              </a:ext>
            </a:extLst>
          </p:cNvPr>
          <p:cNvPicPr>
            <a:picLocks noChangeAspect="1"/>
          </p:cNvPicPr>
          <p:nvPr/>
        </p:nvPicPr>
        <p:blipFill rotWithShape="1">
          <a:blip>
            <a:extLst>
              <a:ext uri="{96DAC541-7B7A-43D3-8B79-37D633B846F1}">
                <asvg:svgBlip xmlns:asvg="http://schemas.microsoft.com/office/drawing/2016/SVG/main" r:embed="rId4"/>
              </a:ext>
            </a:extLst>
          </a:blip>
          <a:srcRect t="11000" r="8120" b="-2912"/>
          <a:stretch>
            <a:fillRect/>
          </a:stretch>
        </p:blipFill>
        <p:spPr>
          <a:xfrm>
            <a:off x="10881360" y="9474"/>
            <a:ext cx="1310640" cy="1680887"/>
          </a:xfrm>
          <a:prstGeom prst="rect">
            <a:avLst/>
          </a:prstGeom>
        </p:spPr>
      </p:pic>
      <p:sp>
        <p:nvSpPr>
          <p:cNvPr id="4" name="TextBox 3">
            <a:extLst>
              <a:ext uri="{FF2B5EF4-FFF2-40B4-BE49-F238E27FC236}">
                <a16:creationId xmlns:a16="http://schemas.microsoft.com/office/drawing/2014/main" id="{5580EB18-EF9F-9CF6-DB86-0A2505573422}"/>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P&amp;L Only</a:t>
            </a:r>
          </a:p>
        </p:txBody>
      </p:sp>
      <p:sp>
        <p:nvSpPr>
          <p:cNvPr id="6" name="Rectangle 1">
            <a:extLst>
              <a:ext uri="{FF2B5EF4-FFF2-40B4-BE49-F238E27FC236}">
                <a16:creationId xmlns:a16="http://schemas.microsoft.com/office/drawing/2014/main" id="{8E7EF068-7B9D-8364-4745-996288097482}"/>
              </a:ext>
            </a:extLst>
          </p:cNvPr>
          <p:cNvSpPr>
            <a:spLocks noChangeArrowheads="1"/>
          </p:cNvSpPr>
          <p:nvPr/>
        </p:nvSpPr>
        <p:spPr bwMode="auto">
          <a:xfrm>
            <a:off x="6225238" y="2857567"/>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a:buChar char="•"/>
            </a:pPr>
            <a:r>
              <a:rPr lang="en-US" sz="1400" dirty="0">
                <a:solidFill>
                  <a:schemeClr val="bg1"/>
                </a:solidFill>
              </a:rPr>
              <a:t>No bank statements required</a:t>
            </a:r>
          </a:p>
          <a:p>
            <a:pPr marL="285750" indent="-285750">
              <a:lnSpc>
                <a:spcPct val="200000"/>
              </a:lnSpc>
              <a:buClr>
                <a:srgbClr val="D5AF83"/>
              </a:buClr>
              <a:buFont typeface="Arial"/>
              <a:buChar char="•"/>
            </a:pPr>
            <a:r>
              <a:rPr lang="en-US" sz="1400" dirty="0">
                <a:solidFill>
                  <a:schemeClr val="bg1"/>
                </a:solidFill>
              </a:rPr>
              <a:t>12-month P&amp;L </a:t>
            </a:r>
            <a:r>
              <a:rPr lang="en-US" sz="1000" i="1" dirty="0">
                <a:solidFill>
                  <a:srgbClr val="C2986C"/>
                </a:solidFill>
              </a:rPr>
              <a:t>(CPA/EA/CTEC prepared)</a:t>
            </a:r>
          </a:p>
          <a:p>
            <a:pPr marL="285750" indent="-285750">
              <a:lnSpc>
                <a:spcPct val="200000"/>
              </a:lnSpc>
              <a:buClr>
                <a:srgbClr val="D5AF83"/>
              </a:buClr>
              <a:buFont typeface="Arial"/>
              <a:buChar char="•"/>
            </a:pPr>
            <a:r>
              <a:rPr lang="en-US" sz="1400" dirty="0">
                <a:solidFill>
                  <a:schemeClr val="bg1"/>
                </a:solidFill>
              </a:rPr>
              <a:t>Up to 80% LTV </a:t>
            </a:r>
            <a:r>
              <a:rPr lang="en-US" sz="1000" i="1" dirty="0">
                <a:solidFill>
                  <a:srgbClr val="C2986C"/>
                </a:solidFill>
              </a:rPr>
              <a:t>(80% cash-out)</a:t>
            </a:r>
          </a:p>
          <a:p>
            <a:pPr marL="285750" indent="-285750">
              <a:lnSpc>
                <a:spcPct val="200000"/>
              </a:lnSpc>
              <a:buClr>
                <a:srgbClr val="D5AF83"/>
              </a:buClr>
              <a:buFont typeface="Arial"/>
              <a:buChar char="•"/>
            </a:pPr>
            <a:r>
              <a:rPr lang="en-US" sz="1400" dirty="0">
                <a:solidFill>
                  <a:schemeClr val="bg1"/>
                </a:solidFill>
              </a:rPr>
              <a:t>Loan amounts up to $3.5M</a:t>
            </a:r>
          </a:p>
          <a:p>
            <a:pPr marL="285750" indent="-285750">
              <a:lnSpc>
                <a:spcPct val="200000"/>
              </a:lnSpc>
              <a:buClr>
                <a:srgbClr val="D5AF83"/>
              </a:buClr>
              <a:buFont typeface="Arial"/>
              <a:buChar char="•"/>
            </a:pPr>
            <a:r>
              <a:rPr lang="en-US" sz="1400" dirty="0">
                <a:solidFill>
                  <a:schemeClr val="bg1"/>
                </a:solidFill>
              </a:rPr>
              <a:t>Minimum FICO 680</a:t>
            </a:r>
          </a:p>
          <a:p>
            <a:pPr marL="285750" indent="-285750">
              <a:lnSpc>
                <a:spcPct val="200000"/>
              </a:lnSpc>
              <a:buClr>
                <a:srgbClr val="D5AF83"/>
              </a:buClr>
              <a:buFont typeface="Arial"/>
              <a:buChar char="•"/>
            </a:pPr>
            <a:r>
              <a:rPr lang="en-US" sz="1400" dirty="0">
                <a:solidFill>
                  <a:schemeClr val="bg1"/>
                </a:solidFill>
              </a:rPr>
              <a:t>Primary, second home &amp; investment properties eligible</a:t>
            </a:r>
            <a:endParaRPr lang="en-US" sz="1400" dirty="0">
              <a:solidFill>
                <a:schemeClr val="bg1"/>
              </a:solidFill>
              <a:ea typeface="Inter" panose="02000503000000020004" pitchFamily="2" charset="0"/>
            </a:endParaRPr>
          </a:p>
        </p:txBody>
      </p:sp>
      <p:pic>
        <p:nvPicPr>
          <p:cNvPr id="10" name="Graphic 9">
            <a:extLst>
              <a:ext uri="{FF2B5EF4-FFF2-40B4-BE49-F238E27FC236}">
                <a16:creationId xmlns:a16="http://schemas.microsoft.com/office/drawing/2014/main" id="{F88D5A64-175E-F406-97F3-783D86755D8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66660" y="681056"/>
            <a:ext cx="638715" cy="822960"/>
          </a:xfrm>
          <a:prstGeom prst="rect">
            <a:avLst/>
          </a:prstGeom>
        </p:spPr>
      </p:pic>
      <p:sp>
        <p:nvSpPr>
          <p:cNvPr id="11" name="TextBox 10">
            <a:extLst>
              <a:ext uri="{FF2B5EF4-FFF2-40B4-BE49-F238E27FC236}">
                <a16:creationId xmlns:a16="http://schemas.microsoft.com/office/drawing/2014/main" id="{7E8B86C1-391C-5C30-30FB-BD52F947D9F7}"/>
              </a:ext>
            </a:extLst>
          </p:cNvPr>
          <p:cNvSpPr txBox="1"/>
          <p:nvPr/>
        </p:nvSpPr>
        <p:spPr>
          <a:xfrm>
            <a:off x="6225238" y="2249246"/>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For self-employed borrowers using CPA-prepared P&amp;Ls to qualify income.</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8B143E18-5B87-BC4E-F550-55F4BD6FDFD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45796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EB398CF-9FFD-B39A-4A49-8A946FBC1260}"/>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6B2625D5-204D-7F2B-19FD-BA6F5749BD42}"/>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0324E2BA-C719-5725-E086-3E2B9067E15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6" name="Graphic 5">
            <a:extLst>
              <a:ext uri="{FF2B5EF4-FFF2-40B4-BE49-F238E27FC236}">
                <a16:creationId xmlns:a16="http://schemas.microsoft.com/office/drawing/2014/main" id="{A42775E7-D438-19D1-302F-9E9094D29A11}"/>
              </a:ext>
            </a:extLst>
          </p:cNvPr>
          <p:cNvPicPr>
            <a:picLocks noChangeAspect="1"/>
          </p:cNvPicPr>
          <p:nvPr/>
        </p:nvPicPr>
        <p:blipFill>
          <a:blip>
            <a:extLst>
              <a:ext uri="{96DAC541-7B7A-43D3-8B79-37D633B846F1}">
                <asvg:svgBlip xmlns:asvg="http://schemas.microsoft.com/office/drawing/2016/SVG/main" r:embed="rId4"/>
              </a:ext>
            </a:extLst>
          </a:blip>
          <a:srcRect t="2505" r="18853"/>
          <a:stretch>
            <a:fillRect/>
          </a:stretch>
        </p:blipFill>
        <p:spPr>
          <a:xfrm>
            <a:off x="10689661" y="0"/>
            <a:ext cx="1502339" cy="1782994"/>
          </a:xfrm>
          <a:prstGeom prst="rect">
            <a:avLst/>
          </a:prstGeom>
        </p:spPr>
      </p:pic>
      <p:sp>
        <p:nvSpPr>
          <p:cNvPr id="4" name="TextBox 3">
            <a:extLst>
              <a:ext uri="{FF2B5EF4-FFF2-40B4-BE49-F238E27FC236}">
                <a16:creationId xmlns:a16="http://schemas.microsoft.com/office/drawing/2014/main" id="{F6420952-9799-4288-6142-C1BBD9BFDC13}"/>
              </a:ext>
            </a:extLst>
          </p:cNvPr>
          <p:cNvSpPr txBox="1"/>
          <p:nvPr/>
        </p:nvSpPr>
        <p:spPr>
          <a:xfrm>
            <a:off x="6225239" y="1563836"/>
            <a:ext cx="4395136"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Asset Qualifier &amp; Asset Depletion</a:t>
            </a:r>
          </a:p>
        </p:txBody>
      </p:sp>
      <p:sp>
        <p:nvSpPr>
          <p:cNvPr id="7" name="Rectangle 1">
            <a:extLst>
              <a:ext uri="{FF2B5EF4-FFF2-40B4-BE49-F238E27FC236}">
                <a16:creationId xmlns:a16="http://schemas.microsoft.com/office/drawing/2014/main" id="{3368C0D5-ADFF-C41B-0DAE-AC0EDB6D42D3}"/>
              </a:ext>
            </a:extLst>
          </p:cNvPr>
          <p:cNvSpPr>
            <a:spLocks noChangeArrowheads="1"/>
          </p:cNvSpPr>
          <p:nvPr/>
        </p:nvSpPr>
        <p:spPr bwMode="auto">
          <a:xfrm>
            <a:off x="6225238" y="3388071"/>
            <a:ext cx="5651546" cy="2182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Qualifier: </a:t>
            </a:r>
            <a:r>
              <a:rPr lang="en-US" sz="1400" dirty="0">
                <a:solidFill>
                  <a:schemeClr val="bg1"/>
                </a:solidFill>
                <a:ea typeface="Inter" panose="02000503000000020004" pitchFamily="2" charset="0"/>
              </a:rPr>
              <a:t>Qualify at 125% of total mortgage debt </a:t>
            </a:r>
            <a:r>
              <a:rPr lang="en-US" sz="1000" i="1" dirty="0">
                <a:solidFill>
                  <a:srgbClr val="C2986C"/>
                </a:solidFill>
                <a:ea typeface="Inter" panose="02000503000000020004" pitchFamily="2" charset="0"/>
              </a:rPr>
              <a:t>(no DTI)</a:t>
            </a:r>
          </a:p>
          <a:p>
            <a:pPr marL="285750" indent="-285750">
              <a:lnSpc>
                <a:spcPct val="200000"/>
              </a:lnSpc>
              <a:buClr>
                <a:srgbClr val="D5AF83"/>
              </a:buClr>
              <a:buFont typeface="Arial" panose="020B0604020202020204" pitchFamily="34" charset="0"/>
              <a:buChar char="•"/>
            </a:pPr>
            <a:r>
              <a:rPr lang="en-US" sz="1400" b="1" dirty="0">
                <a:solidFill>
                  <a:schemeClr val="bg1"/>
                </a:solidFill>
                <a:ea typeface="Inter" panose="02000503000000020004" pitchFamily="2" charset="0"/>
              </a:rPr>
              <a:t>Asset Depletion: </a:t>
            </a:r>
            <a:r>
              <a:rPr lang="en-US" sz="1400" dirty="0">
                <a:solidFill>
                  <a:schemeClr val="bg1"/>
                </a:solidFill>
                <a:ea typeface="Inter" panose="02000503000000020004" pitchFamily="2" charset="0"/>
              </a:rPr>
              <a:t>Qualify by dividing assets over 60 months</a:t>
            </a:r>
          </a:p>
          <a:p>
            <a:pPr marL="285750" indent="-285750">
              <a:lnSpc>
                <a:spcPct val="200000"/>
              </a:lnSpc>
              <a:buClr>
                <a:srgbClr val="D5AF83"/>
              </a:buClr>
              <a:buFont typeface="Arial" panose="020B0604020202020204" pitchFamily="34" charset="0"/>
              <a:buChar char="•"/>
            </a:pPr>
            <a:r>
              <a:rPr lang="en-US" sz="1400">
                <a:solidFill>
                  <a:schemeClr val="bg1"/>
                </a:solidFill>
                <a:ea typeface="Inter" panose="02000503000000020004" pitchFamily="2" charset="0"/>
              </a:rPr>
              <a:t>Up to 85% LTV</a:t>
            </a:r>
            <a:endParaRPr lang="en-US" sz="1400">
              <a:solidFill>
                <a:schemeClr val="bg1"/>
              </a:solidFill>
              <a:ea typeface="Inter" panose="02000503000000020004" pitchFamily="2" charset="0"/>
              <a:cs typeface="Arial"/>
            </a:endParaRP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$3.5 million loan amounts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FICO as low as 640</a:t>
            </a:r>
          </a:p>
        </p:txBody>
      </p:sp>
      <p:pic>
        <p:nvPicPr>
          <p:cNvPr id="9" name="Graphic 8">
            <a:extLst>
              <a:ext uri="{FF2B5EF4-FFF2-40B4-BE49-F238E27FC236}">
                <a16:creationId xmlns:a16="http://schemas.microsoft.com/office/drawing/2014/main" id="{88CDDEE7-E51E-7959-7ED1-2A55429D29B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94887"/>
            <a:ext cx="822960" cy="809129"/>
          </a:xfrm>
          <a:prstGeom prst="rect">
            <a:avLst/>
          </a:prstGeom>
        </p:spPr>
      </p:pic>
      <p:sp>
        <p:nvSpPr>
          <p:cNvPr id="12" name="TextBox 11">
            <a:extLst>
              <a:ext uri="{FF2B5EF4-FFF2-40B4-BE49-F238E27FC236}">
                <a16:creationId xmlns:a16="http://schemas.microsoft.com/office/drawing/2014/main" id="{637F0785-8EDD-AEF6-B614-3F87D7990392}"/>
              </a:ext>
            </a:extLst>
          </p:cNvPr>
          <p:cNvSpPr txBox="1"/>
          <p:nvPr/>
        </p:nvSpPr>
        <p:spPr>
          <a:xfrm>
            <a:off x="6225237" y="2881883"/>
            <a:ext cx="5390113"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Allows borrowers </a:t>
            </a:r>
            <a:r>
              <a:rPr lang="en-US" sz="1450" b="1" dirty="0">
                <a:solidFill>
                  <a:schemeClr val="bg1"/>
                </a:solidFill>
                <a:ea typeface="Inter" panose="02000503000000020004" pitchFamily="2" charset="0"/>
              </a:rPr>
              <a:t>with qualification </a:t>
            </a:r>
            <a:r>
              <a:rPr lang="en-US" sz="1450" b="1" dirty="0">
                <a:solidFill>
                  <a:schemeClr val="bg1"/>
                </a:solidFill>
                <a:effectLst/>
                <a:ea typeface="Inter" panose="02000503000000020004" pitchFamily="2" charset="0"/>
              </a:rPr>
              <a:t>based on available assets instead of traditional income.</a:t>
            </a:r>
            <a:endParaRPr lang="en-US" sz="1450" b="1" dirty="0">
              <a:solidFill>
                <a:schemeClr val="bg1"/>
              </a:solidFill>
              <a:ea typeface="Inter" panose="02000503000000020004" pitchFamily="2" charset="0"/>
            </a:endParaRPr>
          </a:p>
        </p:txBody>
      </p:sp>
      <p:sp>
        <p:nvSpPr>
          <p:cNvPr id="13" name="Rectangle 12">
            <a:extLst>
              <a:ext uri="{FF2B5EF4-FFF2-40B4-BE49-F238E27FC236}">
                <a16:creationId xmlns:a16="http://schemas.microsoft.com/office/drawing/2014/main" id="{DFF900A0-77F2-13F7-31FB-14D1619F7BD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72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92BC93D-2889-ADCC-CE69-D53BC967556A}"/>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15298B4-DE97-4686-BF48-2CFD502EA88A}"/>
              </a:ext>
            </a:extLst>
          </p:cNvPr>
          <p:cNvPicPr>
            <a:picLocks noChangeAspect="1"/>
          </p:cNvPicPr>
          <p:nvPr/>
        </p:nvPicPr>
        <p:blipFill>
          <a:blip r:embed="rId3">
            <a:extLst>
              <a:ext uri="{28A0092B-C50C-407E-A947-70E740481C1C}">
                <a14:useLocalDpi xmlns:a14="http://schemas.microsoft.com/office/drawing/2010/main" val="0"/>
              </a:ext>
            </a:extLst>
          </a:blip>
          <a:srcRect l="1114" r="1114"/>
          <a:stretch/>
        </p:blipFill>
        <p:spPr>
          <a:xfrm>
            <a:off x="-12701" y="0"/>
            <a:ext cx="5587615" cy="6858000"/>
          </a:xfrm>
          <a:prstGeom prst="rect">
            <a:avLst/>
          </a:prstGeom>
        </p:spPr>
      </p:pic>
      <p:sp>
        <p:nvSpPr>
          <p:cNvPr id="2" name="Slide Number Placeholder 1">
            <a:extLst>
              <a:ext uri="{FF2B5EF4-FFF2-40B4-BE49-F238E27FC236}">
                <a16:creationId xmlns:a16="http://schemas.microsoft.com/office/drawing/2014/main" id="{C525B081-A757-ED52-081D-51059D5E9AB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27186F74-1995-AEA8-44AD-57310B0A2241}"/>
              </a:ext>
            </a:extLst>
          </p:cNvPr>
          <p:cNvPicPr>
            <a:picLocks noChangeAspect="1"/>
          </p:cNvPicPr>
          <p:nvPr/>
        </p:nvPicPr>
        <p:blipFill>
          <a:blip>
            <a:extLst>
              <a:ext uri="{96DAC541-7B7A-43D3-8B79-37D633B846F1}">
                <asvg:svgBlip xmlns:asvg="http://schemas.microsoft.com/office/drawing/2016/SVG/main" r:embed="rId4"/>
              </a:ext>
            </a:extLst>
          </a:blip>
          <a:srcRect t="5068" r="19091"/>
          <a:stretch>
            <a:fillRect/>
          </a:stretch>
        </p:blipFill>
        <p:spPr>
          <a:xfrm>
            <a:off x="10700493" y="-1"/>
            <a:ext cx="1491507" cy="1562515"/>
          </a:xfrm>
          <a:prstGeom prst="rect">
            <a:avLst/>
          </a:prstGeom>
        </p:spPr>
      </p:pic>
      <p:sp>
        <p:nvSpPr>
          <p:cNvPr id="3" name="TextBox 2">
            <a:extLst>
              <a:ext uri="{FF2B5EF4-FFF2-40B4-BE49-F238E27FC236}">
                <a16:creationId xmlns:a16="http://schemas.microsoft.com/office/drawing/2014/main" id="{57EA3017-D62B-4323-4E5F-BB2A1D2C75C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W-2 Only</a:t>
            </a:r>
          </a:p>
        </p:txBody>
      </p:sp>
      <p:sp>
        <p:nvSpPr>
          <p:cNvPr id="4" name="Rectangle 1">
            <a:extLst>
              <a:ext uri="{FF2B5EF4-FFF2-40B4-BE49-F238E27FC236}">
                <a16:creationId xmlns:a16="http://schemas.microsoft.com/office/drawing/2014/main" id="{98DE8C16-47F5-60FE-D211-486CE26519D7}"/>
              </a:ext>
            </a:extLst>
          </p:cNvPr>
          <p:cNvSpPr>
            <a:spLocks noChangeArrowheads="1"/>
          </p:cNvSpPr>
          <p:nvPr/>
        </p:nvSpPr>
        <p:spPr bwMode="auto">
          <a:xfrm>
            <a:off x="6225238" y="2778711"/>
            <a:ext cx="5651546" cy="304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YTD Paystub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Listed for sale cash-out OK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2</a:t>
            </a:r>
            <a:r>
              <a:rPr lang="en-US" sz="1400" baseline="30000" dirty="0">
                <a:solidFill>
                  <a:schemeClr val="bg1"/>
                </a:solidFill>
                <a:ea typeface="Inter" panose="02000503000000020004" pitchFamily="2" charset="0"/>
              </a:rPr>
              <a:t>nd</a:t>
            </a:r>
            <a:r>
              <a:rPr lang="en-US" sz="1400" dirty="0">
                <a:solidFill>
                  <a:schemeClr val="bg1"/>
                </a:solidFill>
                <a:ea typeface="Inter" panose="02000503000000020004" pitchFamily="2" charset="0"/>
              </a:rPr>
              <a:t> home, and investment properties allowed</a:t>
            </a:r>
          </a:p>
        </p:txBody>
      </p:sp>
      <p:pic>
        <p:nvPicPr>
          <p:cNvPr id="9" name="Graphic 8">
            <a:extLst>
              <a:ext uri="{FF2B5EF4-FFF2-40B4-BE49-F238E27FC236}">
                <a16:creationId xmlns:a16="http://schemas.microsoft.com/office/drawing/2014/main" id="{7CA4A534-E5C3-4B62-2D46-5219ED4B0B50}"/>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35267"/>
          </a:xfrm>
          <a:prstGeom prst="rect">
            <a:avLst/>
          </a:prstGeom>
        </p:spPr>
      </p:pic>
      <p:sp>
        <p:nvSpPr>
          <p:cNvPr id="10" name="TextBox 9">
            <a:extLst>
              <a:ext uri="{FF2B5EF4-FFF2-40B4-BE49-F238E27FC236}">
                <a16:creationId xmlns:a16="http://schemas.microsoft.com/office/drawing/2014/main" id="{8D624746-036C-A8FA-10E1-EEC93C48A08C}"/>
              </a:ext>
            </a:extLst>
          </p:cNvPr>
          <p:cNvSpPr txBox="1"/>
          <p:nvPr/>
        </p:nvSpPr>
        <p:spPr>
          <a:xfrm>
            <a:off x="6225238" y="2240102"/>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Full-time W-2 earners using employer-verified income for faster, simpler approvals.</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057A96FE-72FD-602B-1ED2-9490DE7086F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250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4A792895-2C64-8A92-E967-0AA212AF48EF}"/>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E0E93C4-39F3-7929-B59B-3596906A1C02}"/>
              </a:ext>
            </a:extLst>
          </p:cNvPr>
          <p:cNvPicPr>
            <a:picLocks noChangeAspect="1"/>
          </p:cNvPicPr>
          <p:nvPr/>
        </p:nvPicPr>
        <p:blipFill>
          <a:blip r:embed="rId3">
            <a:extLst>
              <a:ext uri="{28A0092B-C50C-407E-A947-70E740481C1C}">
                <a14:useLocalDpi xmlns:a14="http://schemas.microsoft.com/office/drawing/2010/main" val="0"/>
              </a:ext>
            </a:extLst>
          </a:blip>
          <a:srcRect l="1395" r="1395"/>
          <a:stretch/>
        </p:blipFill>
        <p:spPr>
          <a:xfrm>
            <a:off x="0" y="0"/>
            <a:ext cx="5567269" cy="6872406"/>
          </a:xfrm>
          <a:prstGeom prst="rect">
            <a:avLst/>
          </a:prstGeom>
        </p:spPr>
      </p:pic>
      <p:sp>
        <p:nvSpPr>
          <p:cNvPr id="2" name="Slide Number Placeholder 1">
            <a:extLst>
              <a:ext uri="{FF2B5EF4-FFF2-40B4-BE49-F238E27FC236}">
                <a16:creationId xmlns:a16="http://schemas.microsoft.com/office/drawing/2014/main" id="{AB0A8ABE-1E70-73BF-F4AA-DA33B9383FBC}"/>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A5E3BD3E-7005-2865-B140-2546A2B9A4CE}"/>
              </a:ext>
            </a:extLst>
          </p:cNvPr>
          <p:cNvPicPr>
            <a:picLocks noChangeAspect="1"/>
          </p:cNvPicPr>
          <p:nvPr/>
        </p:nvPicPr>
        <p:blipFill>
          <a:blip>
            <a:extLst>
              <a:ext uri="{96DAC541-7B7A-43D3-8B79-37D633B846F1}">
                <asvg:svgBlip xmlns:asvg="http://schemas.microsoft.com/office/drawing/2016/SVG/main" r:embed="rId4"/>
              </a:ext>
            </a:extLst>
          </a:blip>
          <a:srcRect t="15000" r="31090"/>
          <a:stretch>
            <a:fillRect/>
          </a:stretch>
        </p:blipFill>
        <p:spPr>
          <a:xfrm>
            <a:off x="10881361" y="0"/>
            <a:ext cx="1310640" cy="1554480"/>
          </a:xfrm>
          <a:prstGeom prst="rect">
            <a:avLst/>
          </a:prstGeom>
        </p:spPr>
      </p:pic>
      <p:sp>
        <p:nvSpPr>
          <p:cNvPr id="4" name="TextBox 3">
            <a:extLst>
              <a:ext uri="{FF2B5EF4-FFF2-40B4-BE49-F238E27FC236}">
                <a16:creationId xmlns:a16="http://schemas.microsoft.com/office/drawing/2014/main" id="{EEC9DC09-F04E-311B-A960-00FB7240490F}"/>
              </a:ext>
            </a:extLst>
          </p:cNvPr>
          <p:cNvSpPr txBox="1"/>
          <p:nvPr/>
        </p:nvSpPr>
        <p:spPr>
          <a:xfrm>
            <a:off x="6225239" y="1563836"/>
            <a:ext cx="329613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rPr>
              <a:t>Written VOE</a:t>
            </a:r>
            <a:endParaRPr lang="en-US" dirty="0">
              <a:gradFill>
                <a:gsLst>
                  <a:gs pos="0">
                    <a:srgbClr val="EBCA9E"/>
                  </a:gs>
                  <a:gs pos="100000">
                    <a:srgbClr val="C2976C"/>
                  </a:gs>
                </a:gsLst>
                <a:lin ang="5400000" scaled="1"/>
              </a:gradFill>
              <a:ea typeface="Inter" panose="02000503000000020004" pitchFamily="2" charset="0"/>
            </a:endParaRPr>
          </a:p>
        </p:txBody>
      </p:sp>
      <p:sp>
        <p:nvSpPr>
          <p:cNvPr id="6" name="Rectangle 1">
            <a:extLst>
              <a:ext uri="{FF2B5EF4-FFF2-40B4-BE49-F238E27FC236}">
                <a16:creationId xmlns:a16="http://schemas.microsoft.com/office/drawing/2014/main" id="{5F17A776-F7BE-9337-561F-89EFB3AF491D}"/>
              </a:ext>
            </a:extLst>
          </p:cNvPr>
          <p:cNvSpPr>
            <a:spLocks noChangeArrowheads="1"/>
          </p:cNvSpPr>
          <p:nvPr/>
        </p:nvSpPr>
        <p:spPr bwMode="auto">
          <a:xfrm>
            <a:off x="6225238" y="2934884"/>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traditional income documentation required </a:t>
            </a:r>
            <a:r>
              <a:rPr lang="en-US" sz="1000" i="1" dirty="0">
                <a:solidFill>
                  <a:srgbClr val="C2986C"/>
                </a:solidFill>
                <a:ea typeface="Inter" panose="02000503000000020004" pitchFamily="2" charset="0"/>
              </a:rPr>
              <a:t>(qualify with VOE)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85%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660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45%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Non-occupant co-borrower allowed</a:t>
            </a:r>
          </a:p>
        </p:txBody>
      </p:sp>
      <p:pic>
        <p:nvPicPr>
          <p:cNvPr id="9" name="Graphic 8">
            <a:extLst>
              <a:ext uri="{FF2B5EF4-FFF2-40B4-BE49-F238E27FC236}">
                <a16:creationId xmlns:a16="http://schemas.microsoft.com/office/drawing/2014/main" id="{0DD521BA-B89D-0AF3-BAD7-83748D768D4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717363"/>
            <a:ext cx="822960" cy="786653"/>
          </a:xfrm>
          <a:prstGeom prst="rect">
            <a:avLst/>
          </a:prstGeom>
        </p:spPr>
      </p:pic>
      <p:sp>
        <p:nvSpPr>
          <p:cNvPr id="10" name="TextBox 9">
            <a:extLst>
              <a:ext uri="{FF2B5EF4-FFF2-40B4-BE49-F238E27FC236}">
                <a16:creationId xmlns:a16="http://schemas.microsoft.com/office/drawing/2014/main" id="{7B27BC08-BDDE-8D04-E4F4-2134C7EE1474}"/>
              </a:ext>
            </a:extLst>
          </p:cNvPr>
          <p:cNvSpPr txBox="1"/>
          <p:nvPr/>
        </p:nvSpPr>
        <p:spPr>
          <a:xfrm>
            <a:off x="6225238" y="2267534"/>
            <a:ext cx="4899962" cy="538609"/>
          </a:xfrm>
          <a:prstGeom prst="rect">
            <a:avLst/>
          </a:prstGeom>
          <a:noFill/>
        </p:spPr>
        <p:txBody>
          <a:bodyPr wrap="square">
            <a:spAutoFit/>
          </a:bodyPr>
          <a:lstStyle/>
          <a:p>
            <a:r>
              <a:rPr lang="en-US" sz="1450" b="1" dirty="0">
                <a:solidFill>
                  <a:schemeClr val="bg1"/>
                </a:solidFill>
                <a:effectLst/>
                <a:ea typeface="Inter" panose="02000503000000020004" pitchFamily="2" charset="0"/>
              </a:rPr>
              <a:t>A simplified qualification method using written verification of employment.</a:t>
            </a:r>
            <a:endParaRPr lang="en-US" sz="1450" b="1" dirty="0">
              <a:solidFill>
                <a:schemeClr val="bg1"/>
              </a:solidFill>
              <a:ea typeface="Inter" panose="02000503000000020004" pitchFamily="2" charset="0"/>
            </a:endParaRPr>
          </a:p>
        </p:txBody>
      </p:sp>
      <p:sp>
        <p:nvSpPr>
          <p:cNvPr id="12" name="Rectangle 11">
            <a:extLst>
              <a:ext uri="{FF2B5EF4-FFF2-40B4-BE49-F238E27FC236}">
                <a16:creationId xmlns:a16="http://schemas.microsoft.com/office/drawing/2014/main" id="{321B4AD3-770A-8E0B-2D31-B8C344BB494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085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5063727-87A5-C1AD-7F6A-1137EE782ED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F0020CC-847E-5837-E992-7EDE318D5F26}"/>
              </a:ext>
            </a:extLst>
          </p:cNvPr>
          <p:cNvPicPr>
            <a:picLocks noChangeAspect="1"/>
          </p:cNvPicPr>
          <p:nvPr/>
        </p:nvPicPr>
        <p:blipFill>
          <a:blip r:embed="rId3">
            <a:extLst>
              <a:ext uri="{28A0092B-C50C-407E-A947-70E740481C1C}">
                <a14:useLocalDpi xmlns:a14="http://schemas.microsoft.com/office/drawing/2010/main" val="0"/>
              </a:ext>
            </a:extLst>
          </a:blip>
          <a:srcRect l="1260" r="1260"/>
          <a:stretch/>
        </p:blipFill>
        <p:spPr>
          <a:xfrm>
            <a:off x="-3521" y="0"/>
            <a:ext cx="5578435" cy="6867180"/>
          </a:xfrm>
          <a:prstGeom prst="rect">
            <a:avLst/>
          </a:prstGeom>
        </p:spPr>
      </p:pic>
      <p:sp>
        <p:nvSpPr>
          <p:cNvPr id="2" name="Slide Number Placeholder 1">
            <a:extLst>
              <a:ext uri="{FF2B5EF4-FFF2-40B4-BE49-F238E27FC236}">
                <a16:creationId xmlns:a16="http://schemas.microsoft.com/office/drawing/2014/main" id="{227BCE53-E04A-D325-26B2-9D80FEAE1200}"/>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7" name="Graphic 6">
            <a:extLst>
              <a:ext uri="{FF2B5EF4-FFF2-40B4-BE49-F238E27FC236}">
                <a16:creationId xmlns:a16="http://schemas.microsoft.com/office/drawing/2014/main" id="{CCDCF604-0033-7207-A082-2A5FA644B6E6}"/>
              </a:ext>
            </a:extLst>
          </p:cNvPr>
          <p:cNvPicPr>
            <a:picLocks noChangeAspect="1"/>
          </p:cNvPicPr>
          <p:nvPr/>
        </p:nvPicPr>
        <p:blipFill>
          <a:blip>
            <a:extLst>
              <a:ext uri="{96DAC541-7B7A-43D3-8B79-37D633B846F1}">
                <asvg:svgBlip xmlns:asvg="http://schemas.microsoft.com/office/drawing/2016/SVG/main" r:embed="rId4"/>
              </a:ext>
            </a:extLst>
          </a:blip>
          <a:srcRect t="23131" r="17568" b="1"/>
          <a:stretch>
            <a:fillRect/>
          </a:stretch>
        </p:blipFill>
        <p:spPr>
          <a:xfrm>
            <a:off x="10624181" y="0"/>
            <a:ext cx="1567819" cy="1405779"/>
          </a:xfrm>
          <a:prstGeom prst="rect">
            <a:avLst/>
          </a:prstGeom>
        </p:spPr>
      </p:pic>
      <p:sp>
        <p:nvSpPr>
          <p:cNvPr id="4" name="TextBox 3">
            <a:extLst>
              <a:ext uri="{FF2B5EF4-FFF2-40B4-BE49-F238E27FC236}">
                <a16:creationId xmlns:a16="http://schemas.microsoft.com/office/drawing/2014/main" id="{7CAB26B2-DF05-3E65-834D-187224FB5E6C}"/>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One Year Tax Return</a:t>
            </a:r>
          </a:p>
        </p:txBody>
      </p:sp>
      <p:sp>
        <p:nvSpPr>
          <p:cNvPr id="6" name="Rectangle 1">
            <a:extLst>
              <a:ext uri="{FF2B5EF4-FFF2-40B4-BE49-F238E27FC236}">
                <a16:creationId xmlns:a16="http://schemas.microsoft.com/office/drawing/2014/main" id="{0F4B8BD0-E2AB-9978-0D73-1A8BDBC98D43}"/>
              </a:ext>
            </a:extLst>
          </p:cNvPr>
          <p:cNvSpPr>
            <a:spLocks noChangeArrowheads="1"/>
          </p:cNvSpPr>
          <p:nvPr/>
        </p:nvSpPr>
        <p:spPr bwMode="auto">
          <a:xfrm>
            <a:off x="6225238" y="3390178"/>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LTV </a:t>
            </a:r>
            <a:r>
              <a:rPr lang="en-US" sz="1000" i="1" dirty="0">
                <a:solidFill>
                  <a:srgbClr val="C2986C"/>
                </a:solidFill>
                <a:ea typeface="Inter" panose="02000503000000020004" pitchFamily="2" charset="0"/>
              </a:rPr>
              <a:t>(80%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$3.5M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DTI up to 55%</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640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12-month self-employment accepted</a:t>
            </a:r>
            <a:endParaRPr lang="en-US" sz="1000" dirty="0">
              <a:solidFill>
                <a:schemeClr val="bg1"/>
              </a:solidFill>
              <a:ea typeface="Inter" panose="02000503000000020004" pitchFamily="2" charset="0"/>
            </a:endParaRPr>
          </a:p>
        </p:txBody>
      </p:sp>
      <p:sp>
        <p:nvSpPr>
          <p:cNvPr id="9" name="TextBox 8">
            <a:extLst>
              <a:ext uri="{FF2B5EF4-FFF2-40B4-BE49-F238E27FC236}">
                <a16:creationId xmlns:a16="http://schemas.microsoft.com/office/drawing/2014/main" id="{2C87CEB8-733A-F4BC-BD95-7D4F166C8B74}"/>
              </a:ext>
            </a:extLst>
          </p:cNvPr>
          <p:cNvSpPr txBox="1"/>
          <p:nvPr/>
        </p:nvSpPr>
        <p:spPr>
          <a:xfrm>
            <a:off x="6225238" y="2981910"/>
            <a:ext cx="4899962" cy="323165"/>
          </a:xfrm>
          <a:prstGeom prst="rect">
            <a:avLst/>
          </a:prstGeom>
          <a:noFill/>
        </p:spPr>
        <p:txBody>
          <a:bodyPr wrap="square">
            <a:spAutoFit/>
          </a:bodyPr>
          <a:lstStyle/>
          <a:p>
            <a:r>
              <a:rPr lang="en-US" sz="1450" b="1" dirty="0">
                <a:solidFill>
                  <a:schemeClr val="bg1"/>
                </a:solidFill>
                <a:ea typeface="Inter" panose="02000503000000020004" pitchFamily="2" charset="0"/>
              </a:rPr>
              <a:t>Only 1</a:t>
            </a:r>
            <a:r>
              <a:rPr lang="en-US" sz="1450" b="1" dirty="0">
                <a:solidFill>
                  <a:schemeClr val="bg1"/>
                </a:solidFill>
                <a:effectLst/>
                <a:ea typeface="Inter" panose="02000503000000020004" pitchFamily="2" charset="0"/>
              </a:rPr>
              <a:t> tax return </a:t>
            </a:r>
            <a:r>
              <a:rPr lang="en-US" sz="1450" b="1" dirty="0">
                <a:solidFill>
                  <a:schemeClr val="bg1"/>
                </a:solidFill>
                <a:ea typeface="Inter" panose="02000503000000020004" pitchFamily="2" charset="0"/>
              </a:rPr>
              <a:t>required</a:t>
            </a:r>
            <a:r>
              <a:rPr lang="en-US" sz="1450" b="1" dirty="0">
                <a:solidFill>
                  <a:schemeClr val="bg1"/>
                </a:solidFill>
                <a:effectLst/>
                <a:ea typeface="Inter" panose="02000503000000020004" pitchFamily="2" charset="0"/>
              </a:rPr>
              <a:t> to qualify.</a:t>
            </a:r>
            <a:endParaRPr lang="en-US" sz="1450" b="1" dirty="0">
              <a:solidFill>
                <a:schemeClr val="bg1"/>
              </a:solidFill>
              <a:ea typeface="Inter" panose="02000503000000020004" pitchFamily="2" charset="0"/>
            </a:endParaRPr>
          </a:p>
        </p:txBody>
      </p:sp>
      <p:sp>
        <p:nvSpPr>
          <p:cNvPr id="10" name="Rectangle 9">
            <a:extLst>
              <a:ext uri="{FF2B5EF4-FFF2-40B4-BE49-F238E27FC236}">
                <a16:creationId xmlns:a16="http://schemas.microsoft.com/office/drawing/2014/main" id="{0C49AE5A-67A9-8230-8D22-02404855D4C8}"/>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4A67FA81-FD6D-BAE1-41E1-BB46959AD23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710475"/>
            <a:ext cx="822960" cy="787691"/>
          </a:xfrm>
          <a:prstGeom prst="rect">
            <a:avLst/>
          </a:prstGeom>
        </p:spPr>
      </p:pic>
    </p:spTree>
    <p:extLst>
      <p:ext uri="{BB962C8B-B14F-4D97-AF65-F5344CB8AC3E}">
        <p14:creationId xmlns:p14="http://schemas.microsoft.com/office/powerpoint/2010/main" val="3654559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94B1C04-938E-4771-91AE-ECE98C90EE6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47DDB98D-9601-BA0D-2D97-F54557DE4692}"/>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4" cy="6858000"/>
          </a:xfrm>
          <a:prstGeom prst="rect">
            <a:avLst/>
          </a:prstGeom>
        </p:spPr>
      </p:pic>
      <p:sp>
        <p:nvSpPr>
          <p:cNvPr id="2" name="Slide Number Placeholder 1">
            <a:extLst>
              <a:ext uri="{FF2B5EF4-FFF2-40B4-BE49-F238E27FC236}">
                <a16:creationId xmlns:a16="http://schemas.microsoft.com/office/drawing/2014/main" id="{2BD1A1C1-5A3D-237B-B219-A76B2D3E1D1F}"/>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2BE2D09F-0969-FC6A-9375-D792A7150905}"/>
              </a:ext>
            </a:extLst>
          </p:cNvPr>
          <p:cNvPicPr>
            <a:picLocks noChangeAspect="1"/>
          </p:cNvPicPr>
          <p:nvPr/>
        </p:nvPicPr>
        <p:blipFill>
          <a:blip>
            <a:extLst>
              <a:ext uri="{96DAC541-7B7A-43D3-8B79-37D633B846F1}">
                <asvg:svgBlip xmlns:asvg="http://schemas.microsoft.com/office/drawing/2016/SVG/main" r:embed="rId4"/>
              </a:ext>
            </a:extLst>
          </a:blip>
          <a:srcRect t="12898" r="24834"/>
          <a:stretch>
            <a:fillRect/>
          </a:stretch>
        </p:blipFill>
        <p:spPr>
          <a:xfrm>
            <a:off x="10750731" y="0"/>
            <a:ext cx="1441270" cy="1513280"/>
          </a:xfrm>
          <a:prstGeom prst="rect">
            <a:avLst/>
          </a:prstGeom>
        </p:spPr>
      </p:pic>
      <p:sp>
        <p:nvSpPr>
          <p:cNvPr id="3" name="TextBox 2">
            <a:extLst>
              <a:ext uri="{FF2B5EF4-FFF2-40B4-BE49-F238E27FC236}">
                <a16:creationId xmlns:a16="http://schemas.microsoft.com/office/drawing/2014/main" id="{4921E108-ADAF-D9B1-9803-2E7AA4A61E89}"/>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Investor</a:t>
            </a:r>
          </a:p>
        </p:txBody>
      </p:sp>
      <p:sp>
        <p:nvSpPr>
          <p:cNvPr id="6" name="Rectangle 1">
            <a:extLst>
              <a:ext uri="{FF2B5EF4-FFF2-40B4-BE49-F238E27FC236}">
                <a16:creationId xmlns:a16="http://schemas.microsoft.com/office/drawing/2014/main" id="{E052415A-4207-5EC3-2A1A-8C8CEE35B26B}"/>
              </a:ext>
            </a:extLst>
          </p:cNvPr>
          <p:cNvSpPr>
            <a:spLocks noChangeArrowheads="1"/>
          </p:cNvSpPr>
          <p:nvPr/>
        </p:nvSpPr>
        <p:spPr bwMode="auto">
          <a:xfrm>
            <a:off x="6225237" y="2841080"/>
            <a:ext cx="5651546" cy="3472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DSCR-based qualifying </a:t>
            </a:r>
            <a:r>
              <a:rPr lang="en-US" altLang="en-US" sz="1000" i="1" dirty="0">
                <a:solidFill>
                  <a:srgbClr val="C2986C"/>
                </a:solidFill>
                <a:ea typeface="Inter" panose="02000503000000020004" pitchFamily="2" charset="0"/>
              </a:rPr>
              <a:t>(no personal income)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Up to 85% LTV + $2.5M loan amounts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Interest-only options available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STR / Airbnb income allowed </a:t>
            </a:r>
            <a:r>
              <a:rPr lang="en-US" altLang="en-US" sz="1000" i="1" dirty="0">
                <a:solidFill>
                  <a:srgbClr val="C2986C"/>
                </a:solidFill>
                <a:ea typeface="Inter" panose="02000503000000020004" pitchFamily="2" charset="0"/>
              </a:rPr>
              <a:t>(</a:t>
            </a:r>
            <a:r>
              <a:rPr lang="en-US" altLang="en-US" sz="1000" i="1" dirty="0" err="1">
                <a:solidFill>
                  <a:srgbClr val="C2986C"/>
                </a:solidFill>
                <a:ea typeface="Inter" panose="02000503000000020004" pitchFamily="2" charset="0"/>
              </a:rPr>
              <a:t>AirDNA</a:t>
            </a:r>
            <a:r>
              <a:rPr lang="en-US" altLang="en-US" sz="1000" i="1" dirty="0">
                <a:solidFill>
                  <a:srgbClr val="C2986C"/>
                </a:solidFill>
                <a:ea typeface="Inter" panose="02000503000000020004" pitchFamily="2" charset="0"/>
              </a:rPr>
              <a:t> supported)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ADU + projected rent eligible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No sourcing required for large deposits </a:t>
            </a:r>
          </a:p>
          <a:p>
            <a:pPr marL="285750" indent="-285750">
              <a:lnSpc>
                <a:spcPct val="200000"/>
              </a:lnSpc>
              <a:buClr>
                <a:srgbClr val="D5AF83"/>
              </a:buClr>
              <a:buFont typeface="Arial" panose="020B0604020202020204" pitchFamily="34" charset="0"/>
              <a:buChar char="•"/>
            </a:pPr>
            <a:r>
              <a:rPr lang="en-US" altLang="en-US" sz="1400" dirty="0">
                <a:solidFill>
                  <a:schemeClr val="bg1"/>
                </a:solidFill>
                <a:ea typeface="Inter" panose="02000503000000020004" pitchFamily="2" charset="0"/>
              </a:rPr>
              <a:t> First-time investors OK + LLC vesting</a:t>
            </a:r>
          </a:p>
          <a:p>
            <a:pPr marL="285750" indent="-285750">
              <a:lnSpc>
                <a:spcPct val="200000"/>
              </a:lnSpc>
              <a:buClr>
                <a:srgbClr val="D5AF83"/>
              </a:buClr>
              <a:buFont typeface="Arial" panose="020B0604020202020204" pitchFamily="34" charset="0"/>
              <a:buChar char="•"/>
            </a:pPr>
            <a:endParaRPr lang="en-US" sz="1400" dirty="0">
              <a:solidFill>
                <a:schemeClr val="bg1"/>
              </a:solidFill>
              <a:ea typeface="Inter" panose="02000503000000020004" pitchFamily="2" charset="0"/>
            </a:endParaRPr>
          </a:p>
        </p:txBody>
      </p:sp>
      <p:pic>
        <p:nvPicPr>
          <p:cNvPr id="8" name="Graphic 7">
            <a:extLst>
              <a:ext uri="{FF2B5EF4-FFF2-40B4-BE49-F238E27FC236}">
                <a16:creationId xmlns:a16="http://schemas.microsoft.com/office/drawing/2014/main" id="{0FEF7196-8C90-9548-D041-B30C7851192F}"/>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744778"/>
          </a:xfrm>
          <a:prstGeom prst="rect">
            <a:avLst/>
          </a:prstGeom>
        </p:spPr>
      </p:pic>
      <p:sp>
        <p:nvSpPr>
          <p:cNvPr id="10" name="Rectangle 9">
            <a:extLst>
              <a:ext uri="{FF2B5EF4-FFF2-40B4-BE49-F238E27FC236}">
                <a16:creationId xmlns:a16="http://schemas.microsoft.com/office/drawing/2014/main" id="{6B91D6C6-F93E-8A2E-C77E-DA8F81C2126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17322BF-080F-8B2A-2C69-D671FD44C50D}"/>
              </a:ext>
            </a:extLst>
          </p:cNvPr>
          <p:cNvSpPr txBox="1"/>
          <p:nvPr/>
        </p:nvSpPr>
        <p:spPr>
          <a:xfrm>
            <a:off x="6225237" y="2240102"/>
            <a:ext cx="5390113" cy="538609"/>
          </a:xfrm>
          <a:prstGeom prst="rect">
            <a:avLst/>
          </a:prstGeom>
          <a:noFill/>
        </p:spPr>
        <p:txBody>
          <a:bodyPr wrap="square">
            <a:spAutoFit/>
          </a:bodyPr>
          <a:lstStyle/>
          <a:p>
            <a:r>
              <a:rPr lang="en-US" sz="1450" b="1" dirty="0">
                <a:solidFill>
                  <a:schemeClr val="bg1"/>
                </a:solidFill>
                <a:ea typeface="Inter" panose="02000503000000020004" pitchFamily="2" charset="0"/>
              </a:rPr>
              <a:t>O</a:t>
            </a:r>
            <a:r>
              <a:rPr lang="en-US" sz="1450" b="1" dirty="0">
                <a:solidFill>
                  <a:schemeClr val="bg1"/>
                </a:solidFill>
                <a:effectLst/>
                <a:ea typeface="Inter" panose="02000503000000020004" pitchFamily="2" charset="0"/>
              </a:rPr>
              <a:t>ffering near-prime rates and alternative qualification options with no personal income documentation required.</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158894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4D0144B-141B-03AB-0CF9-DB9940232726}"/>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38B1FC88-6EEE-20E5-6EA4-2FD10F9CEB3A}"/>
              </a:ext>
            </a:extLst>
          </p:cNvPr>
          <p:cNvPicPr>
            <a:picLocks noChangeAspect="1"/>
          </p:cNvPicPr>
          <p:nvPr/>
        </p:nvPicPr>
        <p:blipFill>
          <a:blip r:embed="rId3">
            <a:extLst>
              <a:ext uri="{28A0092B-C50C-407E-A947-70E740481C1C}">
                <a14:useLocalDpi xmlns:a14="http://schemas.microsoft.com/office/drawing/2010/main" val="0"/>
              </a:ext>
            </a:extLst>
          </a:blip>
          <a:srcRect l="964" r="964"/>
          <a:stretch/>
        </p:blipFill>
        <p:spPr>
          <a:xfrm>
            <a:off x="-16387" y="-1853"/>
            <a:ext cx="5606334" cy="6859853"/>
          </a:xfrm>
          <a:prstGeom prst="rect">
            <a:avLst/>
          </a:prstGeom>
        </p:spPr>
      </p:pic>
      <p:sp>
        <p:nvSpPr>
          <p:cNvPr id="2" name="Slide Number Placeholder 1">
            <a:extLst>
              <a:ext uri="{FF2B5EF4-FFF2-40B4-BE49-F238E27FC236}">
                <a16:creationId xmlns:a16="http://schemas.microsoft.com/office/drawing/2014/main" id="{6EDAEEAC-D6D3-C31D-EE8E-09D121A19C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4" name="Graphic 13">
            <a:extLst>
              <a:ext uri="{FF2B5EF4-FFF2-40B4-BE49-F238E27FC236}">
                <a16:creationId xmlns:a16="http://schemas.microsoft.com/office/drawing/2014/main" id="{31970618-3BF2-470F-13FB-A7F9D089C1FB}"/>
              </a:ext>
            </a:extLst>
          </p:cNvPr>
          <p:cNvPicPr>
            <a:picLocks noChangeAspect="1"/>
          </p:cNvPicPr>
          <p:nvPr/>
        </p:nvPicPr>
        <p:blipFill rotWithShape="1">
          <a:blip>
            <a:extLst>
              <a:ext uri="{96DAC541-7B7A-43D3-8B79-37D633B846F1}">
                <asvg:svgBlip xmlns:asvg="http://schemas.microsoft.com/office/drawing/2016/SVG/main" r:embed="rId4"/>
              </a:ext>
            </a:extLst>
          </a:blip>
          <a:srcRect l="617" t="15092" r="29218"/>
          <a:stretch>
            <a:fillRect/>
          </a:stretch>
        </p:blipFill>
        <p:spPr>
          <a:xfrm>
            <a:off x="10892789" y="-1"/>
            <a:ext cx="1299211" cy="1552809"/>
          </a:xfrm>
          <a:prstGeom prst="rect">
            <a:avLst/>
          </a:prstGeom>
        </p:spPr>
      </p:pic>
      <p:sp>
        <p:nvSpPr>
          <p:cNvPr id="4" name="TextBox 3">
            <a:extLst>
              <a:ext uri="{FF2B5EF4-FFF2-40B4-BE49-F238E27FC236}">
                <a16:creationId xmlns:a16="http://schemas.microsoft.com/office/drawing/2014/main" id="{545E8157-DEA0-09D0-948A-BE670A94662B}"/>
              </a:ext>
            </a:extLst>
          </p:cNvPr>
          <p:cNvSpPr txBox="1"/>
          <p:nvPr/>
        </p:nvSpPr>
        <p:spPr>
          <a:xfrm>
            <a:off x="291011" y="6320803"/>
            <a:ext cx="4982522" cy="400110"/>
          </a:xfrm>
          <a:prstGeom prst="rect">
            <a:avLst/>
          </a:prstGeom>
          <a:noFill/>
        </p:spPr>
        <p:txBody>
          <a:bodyPr wrap="square" rtlCol="0">
            <a:spAutoFit/>
          </a:bodyPr>
          <a:lstStyle/>
          <a:p>
            <a:r>
              <a:rPr lang="en-US" sz="1000" dirty="0">
                <a:solidFill>
                  <a:schemeClr val="bg1"/>
                </a:solidFill>
              </a:rPr>
              <a:t>*Not available in all states. Terms subject to qualification. </a:t>
            </a:r>
            <a:br>
              <a:rPr lang="en-US" sz="1000" dirty="0">
                <a:solidFill>
                  <a:schemeClr val="bg1"/>
                </a:solidFill>
              </a:rPr>
            </a:br>
            <a:r>
              <a:rPr lang="en-US" sz="1000" dirty="0">
                <a:solidFill>
                  <a:schemeClr val="bg1"/>
                </a:solidFill>
              </a:rPr>
              <a:t>See program guidelines for  full details.</a:t>
            </a:r>
            <a:endParaRPr lang="en-US" sz="1000" dirty="0">
              <a:solidFill>
                <a:schemeClr val="bg1"/>
              </a:solidFill>
              <a:latin typeface="Inter" panose="02000503000000020004" pitchFamily="2" charset="0"/>
              <a:ea typeface="Inter" panose="02000503000000020004" pitchFamily="2" charset="0"/>
            </a:endParaRPr>
          </a:p>
        </p:txBody>
      </p:sp>
      <p:pic>
        <p:nvPicPr>
          <p:cNvPr id="6" name="Graphic 5">
            <a:extLst>
              <a:ext uri="{FF2B5EF4-FFF2-40B4-BE49-F238E27FC236}">
                <a16:creationId xmlns:a16="http://schemas.microsoft.com/office/drawing/2014/main" id="{0B4755C4-08C5-6513-73A4-42AE7F9F814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71455"/>
            <a:ext cx="822960" cy="822960"/>
          </a:xfrm>
          <a:prstGeom prst="rect">
            <a:avLst/>
          </a:prstGeom>
        </p:spPr>
      </p:pic>
      <p:sp>
        <p:nvSpPr>
          <p:cNvPr id="13" name="TextBox 12">
            <a:extLst>
              <a:ext uri="{FF2B5EF4-FFF2-40B4-BE49-F238E27FC236}">
                <a16:creationId xmlns:a16="http://schemas.microsoft.com/office/drawing/2014/main" id="{4AAB3501-3265-F7C7-2DDB-095A0E0A6883}"/>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Liquid 360</a:t>
            </a:r>
          </a:p>
        </p:txBody>
      </p:sp>
      <p:sp>
        <p:nvSpPr>
          <p:cNvPr id="15" name="Rectangle 1">
            <a:extLst>
              <a:ext uri="{FF2B5EF4-FFF2-40B4-BE49-F238E27FC236}">
                <a16:creationId xmlns:a16="http://schemas.microsoft.com/office/drawing/2014/main" id="{6F840754-5930-BE19-C476-114B5AA695BC}"/>
              </a:ext>
            </a:extLst>
          </p:cNvPr>
          <p:cNvSpPr>
            <a:spLocks noChangeArrowheads="1"/>
          </p:cNvSpPr>
          <p:nvPr/>
        </p:nvSpPr>
        <p:spPr bwMode="auto">
          <a:xfrm>
            <a:off x="6225238" y="290559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Equity-based qualifying </a:t>
            </a:r>
            <a:r>
              <a:rPr lang="en-US" sz="1000" i="1" dirty="0">
                <a:solidFill>
                  <a:srgbClr val="C2986C"/>
                </a:solidFill>
                <a:ea typeface="Inter" panose="02000503000000020004" pitchFamily="2" charset="0"/>
              </a:rPr>
              <a:t>— no income or DTI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Minimum FICO 600</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reserve requirement </a:t>
            </a:r>
            <a:r>
              <a:rPr lang="en-US" sz="1000" i="1" dirty="0">
                <a:solidFill>
                  <a:srgbClr val="C2986C"/>
                </a:solidFill>
                <a:ea typeface="Inter" panose="02000503000000020004" pitchFamily="2" charset="0"/>
              </a:rPr>
              <a:t>(with 720 FICO)</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Interest-only payment options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1st &amp; 2nd liens allowed</a:t>
            </a:r>
          </a:p>
        </p:txBody>
      </p:sp>
      <p:sp>
        <p:nvSpPr>
          <p:cNvPr id="18" name="Rectangle 17">
            <a:extLst>
              <a:ext uri="{FF2B5EF4-FFF2-40B4-BE49-F238E27FC236}">
                <a16:creationId xmlns:a16="http://schemas.microsoft.com/office/drawing/2014/main" id="{5B2E08B1-B591-7C18-6102-252437F7375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7C34925-F1B7-0D0B-BACB-DF44FA8B19CC}"/>
              </a:ext>
            </a:extLst>
          </p:cNvPr>
          <p:cNvSpPr txBox="1"/>
          <p:nvPr/>
        </p:nvSpPr>
        <p:spPr>
          <a:xfrm>
            <a:off x="6225238" y="2313254"/>
            <a:ext cx="4899962" cy="338554"/>
          </a:xfrm>
          <a:prstGeom prst="rect">
            <a:avLst/>
          </a:prstGeom>
          <a:noFill/>
        </p:spPr>
        <p:txBody>
          <a:bodyPr wrap="square">
            <a:spAutoFit/>
          </a:bodyPr>
          <a:lstStyle/>
          <a:p>
            <a:r>
              <a:rPr lang="en-US" sz="1600" b="1" dirty="0">
                <a:solidFill>
                  <a:schemeClr val="bg1"/>
                </a:solidFill>
                <a:effectLst/>
                <a:ea typeface="Inter" panose="02000503000000020004" pitchFamily="2" charset="0"/>
              </a:rPr>
              <a:t>The New Standard in Short-Term Capital.</a:t>
            </a:r>
            <a:endParaRPr lang="en-US" sz="1600" b="1" dirty="0">
              <a:solidFill>
                <a:schemeClr val="bg1"/>
              </a:solidFill>
              <a:ea typeface="Inter" panose="02000503000000020004" pitchFamily="2" charset="0"/>
            </a:endParaRPr>
          </a:p>
        </p:txBody>
      </p:sp>
    </p:spTree>
    <p:extLst>
      <p:ext uri="{BB962C8B-B14F-4D97-AF65-F5344CB8AC3E}">
        <p14:creationId xmlns:p14="http://schemas.microsoft.com/office/powerpoint/2010/main" val="183560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F927EEF-D77A-7023-FBE8-F3FE5143F6F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0EB13DF4-0D9A-E95F-6B59-3DB5EF250883}"/>
              </a:ext>
            </a:extLst>
          </p:cNvPr>
          <p:cNvPicPr>
            <a:picLocks noChangeAspect="1"/>
          </p:cNvPicPr>
          <p:nvPr/>
        </p:nvPicPr>
        <p:blipFill>
          <a:blip r:embed="rId3">
            <a:extLst>
              <a:ext uri="{28A0092B-C50C-407E-A947-70E740481C1C}">
                <a14:useLocalDpi xmlns:a14="http://schemas.microsoft.com/office/drawing/2010/main" val="0"/>
              </a:ext>
            </a:extLst>
          </a:blip>
          <a:srcRect l="1314" r="1314"/>
          <a:stretch/>
        </p:blipFill>
        <p:spPr>
          <a:xfrm>
            <a:off x="0" y="0"/>
            <a:ext cx="5573320" cy="6868453"/>
          </a:xfrm>
          <a:prstGeom prst="rect">
            <a:avLst/>
          </a:prstGeom>
        </p:spPr>
      </p:pic>
      <p:sp>
        <p:nvSpPr>
          <p:cNvPr id="2" name="Slide Number Placeholder 1">
            <a:extLst>
              <a:ext uri="{FF2B5EF4-FFF2-40B4-BE49-F238E27FC236}">
                <a16:creationId xmlns:a16="http://schemas.microsoft.com/office/drawing/2014/main" id="{1343D6CC-97D9-7D98-CA07-294FD433170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CD2879CF-F003-EF41-727E-C4E207DEA47E}"/>
              </a:ext>
            </a:extLst>
          </p:cNvPr>
          <p:cNvPicPr>
            <a:picLocks/>
          </p:cNvPicPr>
          <p:nvPr/>
        </p:nvPicPr>
        <p:blipFill>
          <a:blip>
            <a:extLst>
              <a:ext uri="{96DAC541-7B7A-43D3-8B79-37D633B846F1}">
                <asvg:svgBlip xmlns:asvg="http://schemas.microsoft.com/office/drawing/2016/SVG/main" r:embed="rId4"/>
              </a:ext>
            </a:extLst>
          </a:blip>
          <a:srcRect t="16498" r="11994" b="211"/>
          <a:stretch>
            <a:fillRect/>
          </a:stretch>
        </p:blipFill>
        <p:spPr>
          <a:xfrm>
            <a:off x="10861309" y="0"/>
            <a:ext cx="1330691" cy="1486942"/>
          </a:xfrm>
          <a:prstGeom prst="rect">
            <a:avLst/>
          </a:prstGeom>
        </p:spPr>
      </p:pic>
      <p:pic>
        <p:nvPicPr>
          <p:cNvPr id="4" name="Graphic 3">
            <a:extLst>
              <a:ext uri="{FF2B5EF4-FFF2-40B4-BE49-F238E27FC236}">
                <a16:creationId xmlns:a16="http://schemas.microsoft.com/office/drawing/2014/main" id="{8C1C3936-9D83-1178-9C0C-3B0F00D3F521}"/>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39704" y="652562"/>
            <a:ext cx="692627" cy="822960"/>
          </a:xfrm>
          <a:prstGeom prst="rect">
            <a:avLst/>
          </a:prstGeom>
        </p:spPr>
      </p:pic>
      <p:sp>
        <p:nvSpPr>
          <p:cNvPr id="6" name="TextBox 5">
            <a:extLst>
              <a:ext uri="{FF2B5EF4-FFF2-40B4-BE49-F238E27FC236}">
                <a16:creationId xmlns:a16="http://schemas.microsoft.com/office/drawing/2014/main" id="{5998026E-3864-5E49-C63A-CAFB3744998A}"/>
              </a:ext>
            </a:extLst>
          </p:cNvPr>
          <p:cNvSpPr txBox="1"/>
          <p:nvPr/>
        </p:nvSpPr>
        <p:spPr>
          <a:xfrm>
            <a:off x="6225238" y="1563836"/>
            <a:ext cx="408716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Closed</a:t>
            </a:r>
          </a:p>
          <a:p>
            <a:pPr algn="l"/>
            <a:r>
              <a:rPr lang="en-US" dirty="0">
                <a:gradFill>
                  <a:gsLst>
                    <a:gs pos="0">
                      <a:srgbClr val="EBCA9E"/>
                    </a:gs>
                    <a:gs pos="100000">
                      <a:srgbClr val="C2976C"/>
                    </a:gs>
                  </a:gsLst>
                  <a:lin ang="5400000" scaled="1"/>
                </a:gradFill>
                <a:ea typeface="Inter" panose="02000503000000020004" pitchFamily="2" charset="0"/>
              </a:rPr>
              <a:t>End 2nd</a:t>
            </a:r>
          </a:p>
        </p:txBody>
      </p:sp>
      <p:sp>
        <p:nvSpPr>
          <p:cNvPr id="7" name="Rectangle 1">
            <a:extLst>
              <a:ext uri="{FF2B5EF4-FFF2-40B4-BE49-F238E27FC236}">
                <a16:creationId xmlns:a16="http://schemas.microsoft.com/office/drawing/2014/main" id="{CD903754-3C3D-6A0D-C664-B21BDEBAFF3F}"/>
              </a:ext>
            </a:extLst>
          </p:cNvPr>
          <p:cNvSpPr>
            <a:spLocks noChangeArrowheads="1"/>
          </p:cNvSpPr>
          <p:nvPr/>
        </p:nvSpPr>
        <p:spPr bwMode="auto">
          <a:xfrm>
            <a:off x="6225238" y="3399870"/>
            <a:ext cx="5651546" cy="261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90% CLTV available</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mortgage insurance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$500K</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Fixed-rate closed-end second lien</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Primary, second home, and investment properties allowed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Flexible credit event seasoning available</a:t>
            </a:r>
          </a:p>
        </p:txBody>
      </p:sp>
      <p:sp>
        <p:nvSpPr>
          <p:cNvPr id="10" name="Rectangle 9">
            <a:extLst>
              <a:ext uri="{FF2B5EF4-FFF2-40B4-BE49-F238E27FC236}">
                <a16:creationId xmlns:a16="http://schemas.microsoft.com/office/drawing/2014/main" id="{F3484F90-F530-4DCC-2411-211ABDF6470E}"/>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043F50-98AE-478A-E0CD-3CDAE3919CBC}"/>
              </a:ext>
            </a:extLst>
          </p:cNvPr>
          <p:cNvSpPr txBox="1"/>
          <p:nvPr/>
        </p:nvSpPr>
        <p:spPr>
          <a:xfrm>
            <a:off x="6225237" y="2889577"/>
            <a:ext cx="5390113" cy="553998"/>
          </a:xfrm>
          <a:prstGeom prst="rect">
            <a:avLst/>
          </a:prstGeom>
          <a:noFill/>
        </p:spPr>
        <p:txBody>
          <a:bodyPr wrap="square">
            <a:spAutoFit/>
          </a:bodyPr>
          <a:lstStyle/>
          <a:p>
            <a:r>
              <a:rPr lang="en-US" sz="1450" b="1" dirty="0">
                <a:solidFill>
                  <a:schemeClr val="bg1"/>
                </a:solidFill>
                <a:effectLst/>
                <a:ea typeface="Inter" panose="02000503000000020004" pitchFamily="2" charset="0"/>
              </a:rPr>
              <a:t>Helping borrowers consolidate debt, access equity, or fund new opportunities.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177709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00662F34-EF1F-60AD-00DE-D8D6901EDBB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B78EBC52-C4F2-6D39-BAF0-8C52A8FA59A7}"/>
              </a:ext>
            </a:extLst>
          </p:cNvPr>
          <p:cNvSpPr/>
          <p:nvPr/>
        </p:nvSpPr>
        <p:spPr>
          <a:xfrm>
            <a:off x="-6350"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8D974C6-714D-4CE1-2D38-FC59DF0CC77D}"/>
              </a:ext>
            </a:extLst>
          </p:cNvPr>
          <p:cNvSpPr txBox="1"/>
          <p:nvPr/>
        </p:nvSpPr>
        <p:spPr>
          <a:xfrm>
            <a:off x="613726" y="757074"/>
            <a:ext cx="9352910"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Over 25 Years of Lending Experience</a:t>
            </a:r>
          </a:p>
        </p:txBody>
      </p:sp>
      <p:sp>
        <p:nvSpPr>
          <p:cNvPr id="4" name="TextBox 3">
            <a:extLst>
              <a:ext uri="{FF2B5EF4-FFF2-40B4-BE49-F238E27FC236}">
                <a16:creationId xmlns:a16="http://schemas.microsoft.com/office/drawing/2014/main" id="{389B1789-A884-11EA-15AA-4904AF333FA2}"/>
              </a:ext>
            </a:extLst>
          </p:cNvPr>
          <p:cNvSpPr txBox="1"/>
          <p:nvPr/>
        </p:nvSpPr>
        <p:spPr>
          <a:xfrm>
            <a:off x="654575" y="510428"/>
            <a:ext cx="9352910" cy="323165"/>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500" spc="300" dirty="0">
                <a:solidFill>
                  <a:schemeClr val="bg1"/>
                </a:solidFill>
              </a:rPr>
              <a:t>COMPANY HISTORY</a:t>
            </a:r>
          </a:p>
        </p:txBody>
      </p:sp>
      <p:sp>
        <p:nvSpPr>
          <p:cNvPr id="5" name="Rectangle 4">
            <a:extLst>
              <a:ext uri="{FF2B5EF4-FFF2-40B4-BE49-F238E27FC236}">
                <a16:creationId xmlns:a16="http://schemas.microsoft.com/office/drawing/2014/main" id="{EEC3C9E3-3FDE-1030-7190-BF1AD83DE8EE}"/>
              </a:ext>
            </a:extLst>
          </p:cNvPr>
          <p:cNvSpPr/>
          <p:nvPr/>
        </p:nvSpPr>
        <p:spPr>
          <a:xfrm>
            <a:off x="512940" y="499795"/>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671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B596864-7507-71EE-DF57-420648B345CC}"/>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FF34A1FA-B189-CEEF-6AD7-E37AC27B80A5}"/>
              </a:ext>
            </a:extLst>
          </p:cNvPr>
          <p:cNvPicPr>
            <a:picLocks noChangeAspect="1"/>
          </p:cNvPicPr>
          <p:nvPr/>
        </p:nvPicPr>
        <p:blipFill>
          <a:blip r:embed="rId3">
            <a:extLst>
              <a:ext uri="{28A0092B-C50C-407E-A947-70E740481C1C}">
                <a14:useLocalDpi xmlns:a14="http://schemas.microsoft.com/office/drawing/2010/main" val="0"/>
              </a:ext>
            </a:extLst>
          </a:blip>
          <a:srcRect l="1307" r="1307"/>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09C6770A-1ECF-2D02-35E7-05FDB956FA6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5554EE8C-38EA-B595-BE34-EBBEC08376D0}"/>
              </a:ext>
            </a:extLst>
          </p:cNvPr>
          <p:cNvPicPr>
            <a:picLocks noChangeAspect="1"/>
          </p:cNvPicPr>
          <p:nvPr/>
        </p:nvPicPr>
        <p:blipFill>
          <a:blip>
            <a:extLst>
              <a:ext uri="{96DAC541-7B7A-43D3-8B79-37D633B846F1}">
                <asvg:svgBlip xmlns:asvg="http://schemas.microsoft.com/office/drawing/2016/SVG/main" r:embed="rId4"/>
              </a:ext>
            </a:extLst>
          </a:blip>
          <a:srcRect t="13193" r="15686"/>
          <a:stretch>
            <a:fillRect/>
          </a:stretch>
        </p:blipFill>
        <p:spPr>
          <a:xfrm>
            <a:off x="10881360" y="0"/>
            <a:ext cx="1310640" cy="1349408"/>
          </a:xfrm>
          <a:prstGeom prst="rect">
            <a:avLst/>
          </a:prstGeom>
        </p:spPr>
      </p:pic>
      <p:pic>
        <p:nvPicPr>
          <p:cNvPr id="4" name="Graphic 3">
            <a:extLst>
              <a:ext uri="{FF2B5EF4-FFF2-40B4-BE49-F238E27FC236}">
                <a16:creationId xmlns:a16="http://schemas.microsoft.com/office/drawing/2014/main" id="{511C42F2-B07E-924A-94FD-D7DEDF96289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CD4BC5FE-1FBB-B65B-6FA2-7287B9348D2B}"/>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ea typeface="Inter" panose="02000503000000020004" pitchFamily="2" charset="0"/>
              </a:rPr>
              <a:t>Foreign National</a:t>
            </a:r>
          </a:p>
        </p:txBody>
      </p:sp>
      <p:sp>
        <p:nvSpPr>
          <p:cNvPr id="7" name="Rectangle 1">
            <a:extLst>
              <a:ext uri="{FF2B5EF4-FFF2-40B4-BE49-F238E27FC236}">
                <a16:creationId xmlns:a16="http://schemas.microsoft.com/office/drawing/2014/main" id="{F038BD96-46E8-1861-5F71-9195462C3ABC}"/>
              </a:ext>
            </a:extLst>
          </p:cNvPr>
          <p:cNvSpPr>
            <a:spLocks noChangeArrowheads="1"/>
          </p:cNvSpPr>
          <p:nvPr/>
        </p:nvSpPr>
        <p:spPr bwMode="auto">
          <a:xfrm>
            <a:off x="6225238" y="3394019"/>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No U.S. credit (FICO)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DSCR-based qualifying </a:t>
            </a:r>
            <a:r>
              <a:rPr lang="en-US" sz="1000" dirty="0">
                <a:solidFill>
                  <a:srgbClr val="C2986C"/>
                </a:solidFill>
                <a:ea typeface="Inter" panose="02000503000000020004" pitchFamily="2" charset="0"/>
              </a:rPr>
              <a:t>— </a:t>
            </a:r>
            <a:r>
              <a:rPr lang="en-US" sz="1000" i="1" dirty="0">
                <a:solidFill>
                  <a:srgbClr val="C2986C"/>
                </a:solidFill>
                <a:ea typeface="Inter" panose="02000503000000020004" pitchFamily="2" charset="0"/>
              </a:rPr>
              <a:t>no personal income or U.S. employment required</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Up to 75% LTV </a:t>
            </a:r>
            <a:r>
              <a:rPr lang="en-US" sz="1000" i="1" dirty="0">
                <a:solidFill>
                  <a:srgbClr val="C2986C"/>
                </a:solidFill>
                <a:ea typeface="Inter" panose="02000503000000020004" pitchFamily="2" charset="0"/>
              </a:rPr>
              <a:t>(70% for cash-out)</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Foreign funds allowed </a:t>
            </a:r>
            <a:r>
              <a:rPr lang="en-US" sz="1000" i="1" dirty="0">
                <a:solidFill>
                  <a:srgbClr val="C2986C"/>
                </a:solidFill>
                <a:ea typeface="Inter" panose="02000503000000020004" pitchFamily="2" charset="0"/>
              </a:rPr>
              <a:t>(direct wire to closing agent)</a:t>
            </a:r>
          </a:p>
        </p:txBody>
      </p:sp>
      <p:sp>
        <p:nvSpPr>
          <p:cNvPr id="12" name="Rectangle 11">
            <a:extLst>
              <a:ext uri="{FF2B5EF4-FFF2-40B4-BE49-F238E27FC236}">
                <a16:creationId xmlns:a16="http://schemas.microsoft.com/office/drawing/2014/main" id="{30587A92-CF3C-FD3C-FBE3-478F66DD8525}"/>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0220B0C-C36D-49D8-588C-0B3F6B876370}"/>
              </a:ext>
            </a:extLst>
          </p:cNvPr>
          <p:cNvSpPr txBox="1"/>
          <p:nvPr/>
        </p:nvSpPr>
        <p:spPr>
          <a:xfrm>
            <a:off x="6225238" y="2874188"/>
            <a:ext cx="5250482" cy="553998"/>
          </a:xfrm>
          <a:prstGeom prst="rect">
            <a:avLst/>
          </a:prstGeom>
          <a:noFill/>
        </p:spPr>
        <p:txBody>
          <a:bodyPr wrap="square">
            <a:spAutoFit/>
          </a:bodyPr>
          <a:lstStyle/>
          <a:p>
            <a:r>
              <a:rPr lang="en-US" sz="1450" b="1" dirty="0">
                <a:solidFill>
                  <a:schemeClr val="bg1"/>
                </a:solidFill>
                <a:ea typeface="Inter" panose="02000503000000020004" pitchFamily="2" charset="0"/>
              </a:rPr>
              <a:t>D</a:t>
            </a:r>
            <a:r>
              <a:rPr lang="en-US" sz="1450" b="1" dirty="0">
                <a:solidFill>
                  <a:schemeClr val="bg1"/>
                </a:solidFill>
                <a:effectLst/>
                <a:ea typeface="Inter" panose="02000503000000020004" pitchFamily="2" charset="0"/>
              </a:rPr>
              <a:t>esigned for global borrowers investing in</a:t>
            </a:r>
            <a:br>
              <a:rPr lang="en-US" sz="1450" b="1" dirty="0">
                <a:solidFill>
                  <a:schemeClr val="bg1"/>
                </a:solidFill>
                <a:effectLst/>
                <a:ea typeface="Inter" panose="02000503000000020004" pitchFamily="2" charset="0"/>
              </a:rPr>
            </a:br>
            <a:r>
              <a:rPr lang="en-US" sz="1450" b="1" dirty="0">
                <a:solidFill>
                  <a:schemeClr val="bg1"/>
                </a:solidFill>
                <a:effectLst/>
                <a:ea typeface="Inter" panose="02000503000000020004" pitchFamily="2" charset="0"/>
              </a:rPr>
              <a:t>U.S. properties.</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3359260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D5683865-AC5D-FD58-46E2-2321671A71E9}"/>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EF76DC0D-F0F0-2DC3-879A-AA67A7488521}"/>
              </a:ext>
            </a:extLst>
          </p:cNvPr>
          <p:cNvPicPr>
            <a:picLocks noChangeAspect="1"/>
          </p:cNvPicPr>
          <p:nvPr/>
        </p:nvPicPr>
        <p:blipFill>
          <a:blip r:embed="rId3">
            <a:extLst>
              <a:ext uri="{28A0092B-C50C-407E-A947-70E740481C1C}">
                <a14:useLocalDpi xmlns:a14="http://schemas.microsoft.com/office/drawing/2010/main" val="0"/>
              </a:ext>
            </a:extLst>
          </a:blip>
          <a:srcRect l="19702" r="19702"/>
          <a:stretch/>
        </p:blipFill>
        <p:spPr>
          <a:xfrm>
            <a:off x="2159" y="-9144"/>
            <a:ext cx="5567011" cy="6859680"/>
          </a:xfrm>
          <a:prstGeom prst="rect">
            <a:avLst/>
          </a:prstGeom>
        </p:spPr>
      </p:pic>
      <p:sp>
        <p:nvSpPr>
          <p:cNvPr id="2" name="Slide Number Placeholder 1">
            <a:extLst>
              <a:ext uri="{FF2B5EF4-FFF2-40B4-BE49-F238E27FC236}">
                <a16:creationId xmlns:a16="http://schemas.microsoft.com/office/drawing/2014/main" id="{67A4DEF0-BC14-041E-1473-C94026EED3D8}"/>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3" name="Graphic 2">
            <a:extLst>
              <a:ext uri="{FF2B5EF4-FFF2-40B4-BE49-F238E27FC236}">
                <a16:creationId xmlns:a16="http://schemas.microsoft.com/office/drawing/2014/main" id="{7509A282-3C70-410D-94D4-841E75E94C51}"/>
              </a:ext>
            </a:extLst>
          </p:cNvPr>
          <p:cNvPicPr>
            <a:picLocks noChangeAspect="1"/>
          </p:cNvPicPr>
          <p:nvPr/>
        </p:nvPicPr>
        <p:blipFill>
          <a:blip>
            <a:extLst>
              <a:ext uri="{96DAC541-7B7A-43D3-8B79-37D633B846F1}">
                <asvg:svgBlip xmlns:asvg="http://schemas.microsoft.com/office/drawing/2016/SVG/main" r:embed="rId4"/>
              </a:ext>
            </a:extLst>
          </a:blip>
          <a:srcRect l="1436" t="17713" r="1436"/>
          <a:stretch>
            <a:fillRect/>
          </a:stretch>
        </p:blipFill>
        <p:spPr>
          <a:xfrm>
            <a:off x="10739937" y="0"/>
            <a:ext cx="1750828" cy="1483323"/>
          </a:xfrm>
          <a:prstGeom prst="rect">
            <a:avLst/>
          </a:prstGeom>
        </p:spPr>
      </p:pic>
      <p:pic>
        <p:nvPicPr>
          <p:cNvPr id="4" name="Graphic 3">
            <a:extLst>
              <a:ext uri="{FF2B5EF4-FFF2-40B4-BE49-F238E27FC236}">
                <a16:creationId xmlns:a16="http://schemas.microsoft.com/office/drawing/2014/main" id="{99473C3D-18EF-2B73-AF59-E8CF64F5DDDF}"/>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374538" y="681056"/>
            <a:ext cx="822960" cy="822960"/>
          </a:xfrm>
          <a:prstGeom prst="rect">
            <a:avLst/>
          </a:prstGeom>
        </p:spPr>
      </p:pic>
      <p:sp>
        <p:nvSpPr>
          <p:cNvPr id="6" name="TextBox 5">
            <a:extLst>
              <a:ext uri="{FF2B5EF4-FFF2-40B4-BE49-F238E27FC236}">
                <a16:creationId xmlns:a16="http://schemas.microsoft.com/office/drawing/2014/main" id="{E0A7BB09-B254-712E-D9B6-F457170AF276}"/>
              </a:ext>
            </a:extLst>
          </p:cNvPr>
          <p:cNvSpPr txBox="1"/>
          <p:nvPr/>
        </p:nvSpPr>
        <p:spPr>
          <a:xfrm>
            <a:off x="6225239" y="1563836"/>
            <a:ext cx="4194668"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t>Smarter Tools for Brokers</a:t>
            </a:r>
          </a:p>
        </p:txBody>
      </p:sp>
      <p:sp>
        <p:nvSpPr>
          <p:cNvPr id="7" name="Rectangle 1">
            <a:extLst>
              <a:ext uri="{FF2B5EF4-FFF2-40B4-BE49-F238E27FC236}">
                <a16:creationId xmlns:a16="http://schemas.microsoft.com/office/drawing/2014/main" id="{6A3D58C0-1ED2-3A6F-1C52-9C5F522BF010}"/>
              </a:ext>
            </a:extLst>
          </p:cNvPr>
          <p:cNvSpPr>
            <a:spLocks noChangeArrowheads="1"/>
          </p:cNvSpPr>
          <p:nvPr/>
        </p:nvSpPr>
        <p:spPr bwMode="auto">
          <a:xfrm>
            <a:off x="6225237" y="3390178"/>
            <a:ext cx="5651546" cy="2179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Quick Pricer</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White Label Flyers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Weekly Emails</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CLOSR Portal</a:t>
            </a:r>
          </a:p>
          <a:p>
            <a:pPr marL="285750" indent="-285750">
              <a:lnSpc>
                <a:spcPct val="200000"/>
              </a:lnSpc>
              <a:buClr>
                <a:srgbClr val="D5AF83"/>
              </a:buClr>
              <a:buFont typeface="Arial" panose="020B0604020202020204" pitchFamily="34" charset="0"/>
              <a:buChar char="•"/>
            </a:pPr>
            <a:r>
              <a:rPr lang="en-US" sz="1400" dirty="0">
                <a:solidFill>
                  <a:schemeClr val="bg1"/>
                </a:solidFill>
                <a:ea typeface="Inter" panose="02000503000000020004" pitchFamily="2" charset="0"/>
              </a:rPr>
              <a:t>Bank Statement Desk and More</a:t>
            </a:r>
          </a:p>
        </p:txBody>
      </p:sp>
      <p:sp>
        <p:nvSpPr>
          <p:cNvPr id="12" name="Rectangle 11">
            <a:extLst>
              <a:ext uri="{FF2B5EF4-FFF2-40B4-BE49-F238E27FC236}">
                <a16:creationId xmlns:a16="http://schemas.microsoft.com/office/drawing/2014/main" id="{F226DCE2-1E51-29D2-EFC2-F1F8D3787BE7}"/>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15BCD66-F2F3-D3FF-B60F-31EE34823690}"/>
              </a:ext>
            </a:extLst>
          </p:cNvPr>
          <p:cNvSpPr txBox="1"/>
          <p:nvPr/>
        </p:nvSpPr>
        <p:spPr>
          <a:xfrm>
            <a:off x="6225237" y="2889577"/>
            <a:ext cx="5390113" cy="315471"/>
          </a:xfrm>
          <a:prstGeom prst="rect">
            <a:avLst/>
          </a:prstGeom>
          <a:noFill/>
        </p:spPr>
        <p:txBody>
          <a:bodyPr wrap="square">
            <a:spAutoFit/>
          </a:bodyPr>
          <a:lstStyle/>
          <a:p>
            <a:r>
              <a:rPr lang="en-US" sz="1450" b="1" dirty="0">
                <a:solidFill>
                  <a:schemeClr val="bg1"/>
                </a:solidFill>
                <a:effectLst/>
                <a:ea typeface="Inter" panose="02000503000000020004" pitchFamily="2" charset="0"/>
              </a:rPr>
              <a:t>Technology to help you price, market, and close faster.</a:t>
            </a:r>
            <a:endParaRPr lang="en-US" sz="1450" b="1" dirty="0">
              <a:solidFill>
                <a:schemeClr val="bg1"/>
              </a:solidFill>
              <a:ea typeface="Inter" panose="02000503000000020004" pitchFamily="2" charset="0"/>
            </a:endParaRPr>
          </a:p>
        </p:txBody>
      </p:sp>
    </p:spTree>
    <p:extLst>
      <p:ext uri="{BB962C8B-B14F-4D97-AF65-F5344CB8AC3E}">
        <p14:creationId xmlns:p14="http://schemas.microsoft.com/office/powerpoint/2010/main" val="28534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36B1D50D-60C6-C2B5-1411-94382EFE84D2}"/>
            </a:ext>
          </a:extLst>
        </p:cNvPr>
        <p:cNvGrpSpPr/>
        <p:nvPr/>
      </p:nvGrpSpPr>
      <p:grpSpPr>
        <a:xfrm>
          <a:off x="0" y="0"/>
          <a:ext cx="0" cy="0"/>
          <a:chOff x="0" y="0"/>
          <a:chExt cx="0" cy="0"/>
        </a:xfrm>
      </p:grpSpPr>
      <p:sp>
        <p:nvSpPr>
          <p:cNvPr id="17" name="TextBox 16">
            <a:extLst>
              <a:ext uri="{FF2B5EF4-FFF2-40B4-BE49-F238E27FC236}">
                <a16:creationId xmlns:a16="http://schemas.microsoft.com/office/drawing/2014/main" id="{281729F0-7E31-2566-7855-F0ADD9DF19F0}"/>
              </a:ext>
            </a:extLst>
          </p:cNvPr>
          <p:cNvSpPr txBox="1"/>
          <p:nvPr/>
        </p:nvSpPr>
        <p:spPr>
          <a:xfrm>
            <a:off x="1630681" y="465500"/>
            <a:ext cx="8930639" cy="784830"/>
          </a:xfrm>
          <a:prstGeom prst="rect">
            <a:avLst/>
          </a:prstGeom>
          <a:noFill/>
        </p:spPr>
        <p:txBody>
          <a:bodyPr wrap="square" rtlCol="0">
            <a:spAutoFit/>
          </a:bodyPr>
          <a:lstStyle>
            <a:defPPr>
              <a:defRPr lang="en-US"/>
            </a:defPPr>
            <a:lvl1pPr algn="ctr">
              <a:defRPr sz="4000" b="1">
                <a:solidFill>
                  <a:srgbClr val="D5AF83"/>
                </a:solidFill>
              </a:defRPr>
            </a:lvl1pPr>
          </a:lstStyle>
          <a:p>
            <a:r>
              <a:rPr lang="en-US" sz="4500" dirty="0"/>
              <a:t>THANK YOU!</a:t>
            </a:r>
          </a:p>
        </p:txBody>
      </p:sp>
      <p:sp>
        <p:nvSpPr>
          <p:cNvPr id="3" name="TextBox 2">
            <a:extLst>
              <a:ext uri="{FF2B5EF4-FFF2-40B4-BE49-F238E27FC236}">
                <a16:creationId xmlns:a16="http://schemas.microsoft.com/office/drawing/2014/main" id="{7C1F330B-884A-51A9-D049-D5941DA08D00}"/>
              </a:ext>
            </a:extLst>
          </p:cNvPr>
          <p:cNvSpPr txBox="1"/>
          <p:nvPr/>
        </p:nvSpPr>
        <p:spPr>
          <a:xfrm>
            <a:off x="6797712" y="3466432"/>
            <a:ext cx="4583476" cy="1631216"/>
          </a:xfrm>
          <a:prstGeom prst="rect">
            <a:avLst/>
          </a:prstGeom>
          <a:noFill/>
        </p:spPr>
        <p:txBody>
          <a:bodyPr wrap="square" lIns="91440" tIns="45720" rIns="91440" bIns="45720" rtlCol="0" anchor="t">
            <a:spAutoFit/>
          </a:bodyPr>
          <a:lstStyle/>
          <a:p>
            <a:r>
              <a:rPr lang="en-US" sz="2800" b="1" dirty="0">
                <a:solidFill>
                  <a:srgbClr val="D5AF83"/>
                </a:solidFill>
                <a:ea typeface="+mn-lt"/>
                <a:cs typeface="+mn-lt"/>
              </a:rPr>
              <a:t>Mike Czartoryski</a:t>
            </a:r>
          </a:p>
          <a:p>
            <a:r>
              <a:rPr lang="en-US" dirty="0">
                <a:solidFill>
                  <a:schemeClr val="bg1"/>
                </a:solidFill>
                <a:ea typeface="+mn-lt"/>
                <a:cs typeface="+mn-lt"/>
              </a:rPr>
              <a:t>VP, Account Executive </a:t>
            </a:r>
          </a:p>
          <a:p>
            <a:r>
              <a:rPr lang="en-US" dirty="0">
                <a:solidFill>
                  <a:schemeClr val="bg1"/>
                </a:solidFill>
                <a:ea typeface="+mn-lt"/>
                <a:cs typeface="+mn-lt"/>
              </a:rPr>
              <a:t>(586) 770-4550</a:t>
            </a:r>
          </a:p>
          <a:p>
            <a:r>
              <a:rPr lang="en-US" dirty="0">
                <a:solidFill>
                  <a:schemeClr val="bg1"/>
                </a:solidFill>
                <a:ea typeface="+mn-lt"/>
                <a:cs typeface="+mn-lt"/>
              </a:rPr>
              <a:t>mike.czartoryski@changewholesale.com</a:t>
            </a:r>
          </a:p>
          <a:p>
            <a:r>
              <a:rPr lang="en-US" dirty="0">
                <a:solidFill>
                  <a:schemeClr val="bg1"/>
                </a:solidFill>
                <a:cs typeface="Arial"/>
              </a:rPr>
              <a:t>Changewholesale.com/ae/</a:t>
            </a:r>
            <a:r>
              <a:rPr lang="en-US" dirty="0" err="1">
                <a:solidFill>
                  <a:schemeClr val="bg1"/>
                </a:solidFill>
                <a:cs typeface="Arial"/>
              </a:rPr>
              <a:t>mikec</a:t>
            </a:r>
            <a:endParaRPr lang="en-US" dirty="0">
              <a:solidFill>
                <a:schemeClr val="bg1"/>
              </a:solidFill>
              <a:cs typeface="Arial"/>
            </a:endParaRPr>
          </a:p>
        </p:txBody>
      </p:sp>
      <p:sp>
        <p:nvSpPr>
          <p:cNvPr id="4" name="Rectangle 3">
            <a:extLst>
              <a:ext uri="{FF2B5EF4-FFF2-40B4-BE49-F238E27FC236}">
                <a16:creationId xmlns:a16="http://schemas.microsoft.com/office/drawing/2014/main" id="{048558D7-D346-2F01-DB12-83720FE7E162}"/>
              </a:ext>
            </a:extLst>
          </p:cNvPr>
          <p:cNvSpPr/>
          <p:nvPr/>
        </p:nvSpPr>
        <p:spPr>
          <a:xfrm>
            <a:off x="6073141" y="2293966"/>
            <a:ext cx="45719" cy="2890614"/>
          </a:xfrm>
          <a:prstGeom prst="rect">
            <a:avLst/>
          </a:prstGeom>
          <a:solidFill>
            <a:srgbClr val="D5AF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6BC32A2-789D-63B1-5F90-1342D139F7DE}"/>
              </a:ext>
            </a:extLst>
          </p:cNvPr>
          <p:cNvSpPr txBox="1"/>
          <p:nvPr/>
        </p:nvSpPr>
        <p:spPr>
          <a:xfrm>
            <a:off x="417751" y="6069334"/>
            <a:ext cx="10116137" cy="738664"/>
          </a:xfrm>
          <a:prstGeom prst="rect">
            <a:avLst/>
          </a:prstGeom>
          <a:noFill/>
        </p:spPr>
        <p:txBody>
          <a:bodyPr wrap="square" rtlCol="0">
            <a:spAutoFit/>
          </a:bodyPr>
          <a:lstStyle/>
          <a:p>
            <a:r>
              <a:rPr lang="en-US" sz="600" b="1" i="0" u="none" strike="noStrike" dirty="0">
                <a:solidFill>
                  <a:schemeClr val="bg1">
                    <a:lumMod val="75000"/>
                  </a:schemeClr>
                </a:solidFill>
                <a:effectLst/>
                <a:latin typeface="Arial" panose="020B0604020202020204" pitchFamily="34" charset="0"/>
              </a:rPr>
              <a:t>Change Lending, LLC dba Change Wholesale is a state-licensed mortgage lender, NMLS ID #1839. To verify licenses, visit www.nmlsconsumeraccess.org. Headquartered at 175 N Riverview Drive, Suite C, Anaheim, CA 92808. AZ: Arizona Mortgage Banker License #0925326; CA: Licensed by the Department of Financial Protection and Innovation under the California Residential Mortgage Lending Act and California Financing Law; CO: Regulated by the Division of Real Estate; GA: Georgia Residential Mortgage Licensee #48010; IL: MB.6761600, Division of Banking, Illinois Department of Financial and Professional Regulation; 555 West Monroe St., 5th </a:t>
            </a:r>
            <a:r>
              <a:rPr lang="en-US" sz="600" b="1" i="0" u="none" strike="noStrike" dirty="0" err="1">
                <a:solidFill>
                  <a:schemeClr val="bg1">
                    <a:lumMod val="75000"/>
                  </a:schemeClr>
                </a:solidFill>
                <a:effectLst/>
                <a:latin typeface="Arial" panose="020B0604020202020204" pitchFamily="34" charset="0"/>
              </a:rPr>
              <a:t>Flr</a:t>
            </a:r>
            <a:r>
              <a:rPr lang="en-US" sz="600" b="1" i="0" u="none" strike="noStrike" dirty="0">
                <a:solidFill>
                  <a:schemeClr val="bg1">
                    <a:lumMod val="75000"/>
                  </a:schemeClr>
                </a:solidFill>
                <a:effectLst/>
                <a:latin typeface="Arial" panose="020B0604020202020204" pitchFamily="34" charset="0"/>
              </a:rPr>
              <a:t>; Chicago, IL 60661; 1-888-473-4858; MN: This is not an offer to enter into an agreement and an offer may only be made pursuant to Minn. Stat. §47.206 (3) &amp; (4); NJ: Residential Mortgage Lender License – Licensed by the N.J. Department of Banking and Insurance; OH: Licensed by the Ohio Department of Commerce, Division of Financial Institutions, Ohio Residential Mortgage Lending Certificate of Registration #RM.804654.000; RI: Rhode Island Licensed Lender #20224336LL; For other states, visit www.changewholesale.com. All loans must meet underwriting guidelines. This information is intended for the exclusive use of licensed real estate and mortgage lending professionals in accordance with local laws and regulations. Distribution to the public is prohibited. Subject to change without notice. CHANGE LENDING, LLC AND ITS LOAN PRODUCTS ARE NOT SPONSORED OR ENDORSED OR BEING OFFERED BY THE U.S. TREASURY DEPARTMENT OR ANY OTHER GOVERNMENT AGENCY. © 2026 Change Lending, LLC. All rights reserved. Some of the products referenced in this website are originated by The Change Company CDFI LLC, NMLS #2486868, the parent company of Change Lending, LLC.</a:t>
            </a:r>
            <a:endParaRPr lang="en-US" sz="600" dirty="0">
              <a:solidFill>
                <a:schemeClr val="bg1">
                  <a:lumMod val="75000"/>
                </a:schemeClr>
              </a:solidFill>
            </a:endParaRPr>
          </a:p>
        </p:txBody>
      </p:sp>
      <p:pic>
        <p:nvPicPr>
          <p:cNvPr id="14" name="Picture 13">
            <a:extLst>
              <a:ext uri="{FF2B5EF4-FFF2-40B4-BE49-F238E27FC236}">
                <a16:creationId xmlns:a16="http://schemas.microsoft.com/office/drawing/2014/main" id="{8669BA01-8E93-EF92-9E99-070ABA38949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78483" y="3194149"/>
            <a:ext cx="3812424" cy="1099248"/>
          </a:xfrm>
          <a:prstGeom prst="rect">
            <a:avLst/>
          </a:prstGeom>
        </p:spPr>
      </p:pic>
      <p:pic>
        <p:nvPicPr>
          <p:cNvPr id="15" name="Picture 14" descr="A white house with white text&#10;&#10;Description automatically generated">
            <a:extLst>
              <a:ext uri="{FF2B5EF4-FFF2-40B4-BE49-F238E27FC236}">
                <a16:creationId xmlns:a16="http://schemas.microsoft.com/office/drawing/2014/main" id="{97443BDF-0E9D-E585-7B9F-12E540C1D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41265" y="6069334"/>
            <a:ext cx="529183" cy="529183"/>
          </a:xfrm>
          <a:prstGeom prst="rect">
            <a:avLst/>
          </a:prstGeom>
        </p:spPr>
      </p:pic>
      <p:pic>
        <p:nvPicPr>
          <p:cNvPr id="16" name="Picture 15" descr="A logo of a company&#10;&#10;Description automatically generated">
            <a:extLst>
              <a:ext uri="{FF2B5EF4-FFF2-40B4-BE49-F238E27FC236}">
                <a16:creationId xmlns:a16="http://schemas.microsoft.com/office/drawing/2014/main" id="{DD0E528A-1973-2462-9A38-5A2E69313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81188" y="6069334"/>
            <a:ext cx="529183" cy="529183"/>
          </a:xfrm>
          <a:prstGeom prst="rect">
            <a:avLst/>
          </a:prstGeom>
        </p:spPr>
      </p:pic>
      <p:sp>
        <p:nvSpPr>
          <p:cNvPr id="18" name="TextBox 17">
            <a:extLst>
              <a:ext uri="{FF2B5EF4-FFF2-40B4-BE49-F238E27FC236}">
                <a16:creationId xmlns:a16="http://schemas.microsoft.com/office/drawing/2014/main" id="{9F74ED30-AF67-1E12-41B5-6459E0BB0E83}"/>
              </a:ext>
            </a:extLst>
          </p:cNvPr>
          <p:cNvSpPr txBox="1"/>
          <p:nvPr/>
        </p:nvSpPr>
        <p:spPr>
          <a:xfrm>
            <a:off x="3333025" y="1297591"/>
            <a:ext cx="5525950" cy="369332"/>
          </a:xfrm>
          <a:prstGeom prst="rect">
            <a:avLst/>
          </a:prstGeom>
          <a:noFill/>
        </p:spPr>
        <p:txBody>
          <a:bodyPr wrap="square" lIns="91440" tIns="45720" rIns="91440" bIns="45720" rtlCol="0" anchor="t">
            <a:spAutoFit/>
          </a:bodyPr>
          <a:lstStyle/>
          <a:p>
            <a:pPr algn="ctr"/>
            <a:r>
              <a:rPr lang="en-US" dirty="0">
                <a:solidFill>
                  <a:schemeClr val="bg1"/>
                </a:solidFill>
              </a:rPr>
              <a:t>Let’s find the right loan for your client’s real situation.</a:t>
            </a:r>
            <a:endParaRPr lang="en-US" dirty="0">
              <a:solidFill>
                <a:schemeClr val="bg1"/>
              </a:solidFill>
              <a:cs typeface="Arial"/>
            </a:endParaRPr>
          </a:p>
        </p:txBody>
      </p:sp>
      <p:pic>
        <p:nvPicPr>
          <p:cNvPr id="7" name="Picture 6">
            <a:extLst>
              <a:ext uri="{FF2B5EF4-FFF2-40B4-BE49-F238E27FC236}">
                <a16:creationId xmlns:a16="http://schemas.microsoft.com/office/drawing/2014/main" id="{59783EFE-CBB6-8884-6776-650AEC430F4A}"/>
              </a:ext>
            </a:extLst>
          </p:cNvPr>
          <p:cNvPicPr>
            <a:picLocks/>
          </p:cNvPicPr>
          <p:nvPr/>
        </p:nvPicPr>
        <p:blipFill>
          <a:blip r:embed="rId6">
            <a:extLst>
              <a:ext uri="{28A0092B-C50C-407E-A947-70E740481C1C}">
                <a14:useLocalDpi xmlns:a14="http://schemas.microsoft.com/office/drawing/2010/main" val="0"/>
              </a:ext>
            </a:extLst>
          </a:blip>
          <a:srcRect l="236" r="236"/>
          <a:stretch/>
        </p:blipFill>
        <p:spPr>
          <a:xfrm>
            <a:off x="6893082" y="2295967"/>
            <a:ext cx="1146716" cy="1152144"/>
          </a:xfrm>
          <a:prstGeom prst="ellipse">
            <a:avLst/>
          </a:prstGeom>
        </p:spPr>
      </p:pic>
    </p:spTree>
    <p:extLst>
      <p:ext uri="{BB962C8B-B14F-4D97-AF65-F5344CB8AC3E}">
        <p14:creationId xmlns:p14="http://schemas.microsoft.com/office/powerpoint/2010/main" val="2432625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8" name="TextBox 7">
            <a:extLst>
              <a:ext uri="{FF2B5EF4-FFF2-40B4-BE49-F238E27FC236}">
                <a16:creationId xmlns:a16="http://schemas.microsoft.com/office/drawing/2014/main" id="{E963AC71-8161-C2F4-916E-9E272215BEA1}"/>
              </a:ext>
            </a:extLst>
          </p:cNvPr>
          <p:cNvSpPr txBox="1"/>
          <p:nvPr/>
        </p:nvSpPr>
        <p:spPr>
          <a:xfrm>
            <a:off x="893993" y="1442615"/>
            <a:ext cx="10391311" cy="477054"/>
          </a:xfrm>
          <a:prstGeom prst="rect">
            <a:avLst/>
          </a:prstGeom>
          <a:noFill/>
        </p:spPr>
        <p:txBody>
          <a:bodyPr wrap="square" rtlCol="0">
            <a:spAutoFit/>
          </a:bodyPr>
          <a:lstStyle/>
          <a:p>
            <a:pPr algn="ctr"/>
            <a:r>
              <a:rPr lang="en-US" sz="2500" b="1" dirty="0">
                <a:solidFill>
                  <a:schemeClr val="bg1"/>
                </a:solidFill>
              </a:rPr>
              <a:t>Serving prime borrowers who don’t fit traditional guidelines</a:t>
            </a:r>
          </a:p>
        </p:txBody>
      </p:sp>
      <p:sp>
        <p:nvSpPr>
          <p:cNvPr id="10" name="TextBox 9">
            <a:extLst>
              <a:ext uri="{FF2B5EF4-FFF2-40B4-BE49-F238E27FC236}">
                <a16:creationId xmlns:a16="http://schemas.microsoft.com/office/drawing/2014/main" id="{D31F2CD3-E559-9C8C-1C7A-EC9BD7A63BDB}"/>
              </a:ext>
            </a:extLst>
          </p:cNvPr>
          <p:cNvSpPr txBox="1"/>
          <p:nvPr/>
        </p:nvSpPr>
        <p:spPr>
          <a:xfrm>
            <a:off x="893992" y="755649"/>
            <a:ext cx="10391311" cy="630942"/>
          </a:xfrm>
          <a:prstGeom prst="rect">
            <a:avLst/>
          </a:prstGeom>
          <a:noFill/>
        </p:spPr>
        <p:txBody>
          <a:bodyPr wrap="square" rtlCol="0">
            <a:spAutoFit/>
          </a:bodyPr>
          <a:lstStyle/>
          <a:p>
            <a:pPr algn="ctr"/>
            <a:r>
              <a:rPr lang="en-US" sz="3500" b="1" dirty="0">
                <a:solidFill>
                  <a:srgbClr val="D5AF83"/>
                </a:solidFill>
              </a:rPr>
              <a:t>The Non-QM Leader Built for Today’s Borrower</a:t>
            </a:r>
          </a:p>
        </p:txBody>
      </p:sp>
      <p:sp>
        <p:nvSpPr>
          <p:cNvPr id="3" name="TextBox 2">
            <a:extLst>
              <a:ext uri="{FF2B5EF4-FFF2-40B4-BE49-F238E27FC236}">
                <a16:creationId xmlns:a16="http://schemas.microsoft.com/office/drawing/2014/main" id="{EBDD9D7D-083B-B8BA-0984-27ADF82685A6}"/>
              </a:ext>
            </a:extLst>
          </p:cNvPr>
          <p:cNvSpPr txBox="1"/>
          <p:nvPr/>
        </p:nvSpPr>
        <p:spPr>
          <a:xfrm>
            <a:off x="2454249" y="2568564"/>
            <a:ext cx="7283501" cy="1685846"/>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400" dirty="0">
                <a:solidFill>
                  <a:schemeClr val="bg1"/>
                </a:solidFill>
              </a:rPr>
              <a:t>Flexible qualification options beyond agency rules </a:t>
            </a:r>
          </a:p>
          <a:p>
            <a:pPr marL="342900" indent="-342900">
              <a:lnSpc>
                <a:spcPct val="150000"/>
              </a:lnSpc>
              <a:buFont typeface="Arial" panose="020B0604020202020204" pitchFamily="34" charset="0"/>
              <a:buChar char="•"/>
            </a:pPr>
            <a:r>
              <a:rPr lang="en-US" sz="2400" dirty="0">
                <a:solidFill>
                  <a:schemeClr val="bg1"/>
                </a:solidFill>
              </a:rPr>
              <a:t>Proprietary programs you won’t find elsewhere</a:t>
            </a:r>
          </a:p>
          <a:p>
            <a:pPr marL="342900" indent="-342900">
              <a:lnSpc>
                <a:spcPct val="150000"/>
              </a:lnSpc>
              <a:buFont typeface="Arial" panose="020B0604020202020204" pitchFamily="34" charset="0"/>
              <a:buChar char="•"/>
            </a:pPr>
            <a:r>
              <a:rPr lang="en-US" sz="2400" dirty="0">
                <a:solidFill>
                  <a:schemeClr val="bg1"/>
                </a:solidFill>
              </a:rPr>
              <a:t>Designed to help you close more of your pipeline</a:t>
            </a:r>
          </a:p>
        </p:txBody>
      </p:sp>
      <p:sp>
        <p:nvSpPr>
          <p:cNvPr id="4" name="Rectangle 3">
            <a:extLst>
              <a:ext uri="{FF2B5EF4-FFF2-40B4-BE49-F238E27FC236}">
                <a16:creationId xmlns:a16="http://schemas.microsoft.com/office/drawing/2014/main" id="{ADC70E61-921A-47C8-6F65-0ADCAA6B1830}"/>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4B9CF725-AFF0-B06A-0548-87BD7E858AA7}"/>
              </a:ext>
            </a:extLst>
          </p:cNvPr>
          <p:cNvGrpSpPr/>
          <p:nvPr/>
        </p:nvGrpSpPr>
        <p:grpSpPr>
          <a:xfrm>
            <a:off x="1340945" y="5005992"/>
            <a:ext cx="2335706" cy="934085"/>
            <a:chOff x="1369520" y="5005992"/>
            <a:chExt cx="2335706" cy="934085"/>
          </a:xfrm>
        </p:grpSpPr>
        <p:sp>
          <p:nvSpPr>
            <p:cNvPr id="5" name="Rectangle 4">
              <a:extLst>
                <a:ext uri="{FF2B5EF4-FFF2-40B4-BE49-F238E27FC236}">
                  <a16:creationId xmlns:a16="http://schemas.microsoft.com/office/drawing/2014/main" id="{18C8BAAC-07DF-EEA0-22FE-2BDB4C969302}"/>
                </a:ext>
              </a:extLst>
            </p:cNvPr>
            <p:cNvSpPr/>
            <p:nvPr/>
          </p:nvSpPr>
          <p:spPr>
            <a:xfrm>
              <a:off x="1369520" y="5005992"/>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F9D3515-DAF8-2404-8110-C2EA88C2C34A}"/>
                </a:ext>
              </a:extLst>
            </p:cNvPr>
            <p:cNvSpPr txBox="1"/>
            <p:nvPr/>
          </p:nvSpPr>
          <p:spPr>
            <a:xfrm>
              <a:off x="1560022" y="5013738"/>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25B+</a:t>
              </a:r>
              <a:endParaRPr lang="en-US" sz="2400" dirty="0">
                <a:gradFill>
                  <a:gsLst>
                    <a:gs pos="0">
                      <a:srgbClr val="EBCA9E"/>
                    </a:gs>
                    <a:gs pos="50000">
                      <a:srgbClr val="D6B085"/>
                    </a:gs>
                    <a:gs pos="100000">
                      <a:srgbClr val="C2976C"/>
                    </a:gs>
                  </a:gsLst>
                  <a:lin ang="1878899" scaled="1"/>
                </a:gradFill>
              </a:endParaRPr>
            </a:p>
          </p:txBody>
        </p:sp>
        <p:sp>
          <p:nvSpPr>
            <p:cNvPr id="7" name="TextBox 6">
              <a:extLst>
                <a:ext uri="{FF2B5EF4-FFF2-40B4-BE49-F238E27FC236}">
                  <a16:creationId xmlns:a16="http://schemas.microsoft.com/office/drawing/2014/main" id="{8FD7CA36-E790-7AF9-30E1-E5DB895C1529}"/>
                </a:ext>
              </a:extLst>
            </p:cNvPr>
            <p:cNvSpPr txBox="1"/>
            <p:nvPr/>
          </p:nvSpPr>
          <p:spPr>
            <a:xfrm>
              <a:off x="1560022" y="5478412"/>
              <a:ext cx="2145204" cy="461665"/>
            </a:xfrm>
            <a:prstGeom prst="rect">
              <a:avLst/>
            </a:prstGeom>
            <a:noFill/>
          </p:spPr>
          <p:txBody>
            <a:bodyPr wrap="square" rtlCol="0">
              <a:spAutoFit/>
            </a:bodyPr>
            <a:lstStyle/>
            <a:p>
              <a:r>
                <a:rPr lang="en-US" sz="2400" dirty="0">
                  <a:solidFill>
                    <a:schemeClr val="bg1"/>
                  </a:solidFill>
                </a:rPr>
                <a:t>Loans Funded</a:t>
              </a:r>
            </a:p>
          </p:txBody>
        </p:sp>
      </p:grpSp>
      <p:grpSp>
        <p:nvGrpSpPr>
          <p:cNvPr id="13" name="Group 12">
            <a:extLst>
              <a:ext uri="{FF2B5EF4-FFF2-40B4-BE49-F238E27FC236}">
                <a16:creationId xmlns:a16="http://schemas.microsoft.com/office/drawing/2014/main" id="{A06D5E47-055A-CFB5-5465-3561C6807799}"/>
              </a:ext>
            </a:extLst>
          </p:cNvPr>
          <p:cNvGrpSpPr/>
          <p:nvPr/>
        </p:nvGrpSpPr>
        <p:grpSpPr>
          <a:xfrm>
            <a:off x="5197748" y="4986307"/>
            <a:ext cx="1796504" cy="934085"/>
            <a:chOff x="4750895" y="5186967"/>
            <a:chExt cx="1779158" cy="934085"/>
          </a:xfrm>
        </p:grpSpPr>
        <p:sp>
          <p:nvSpPr>
            <p:cNvPr id="9" name="Rectangle 8">
              <a:extLst>
                <a:ext uri="{FF2B5EF4-FFF2-40B4-BE49-F238E27FC236}">
                  <a16:creationId xmlns:a16="http://schemas.microsoft.com/office/drawing/2014/main" id="{3CA06B61-6472-778F-2692-CC0B6F78FFF8}"/>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F4D635-A777-F560-0CE4-774411D7787B}"/>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75K+</a:t>
              </a:r>
              <a:endParaRPr lang="en-US" sz="2400" dirty="0">
                <a:gradFill>
                  <a:gsLst>
                    <a:gs pos="0">
                      <a:srgbClr val="EBCA9E"/>
                    </a:gs>
                    <a:gs pos="50000">
                      <a:srgbClr val="D6B085"/>
                    </a:gs>
                    <a:gs pos="100000">
                      <a:srgbClr val="C2976C"/>
                    </a:gs>
                  </a:gsLst>
                  <a:lin ang="1878899" scaled="1"/>
                </a:gradFill>
              </a:endParaRPr>
            </a:p>
          </p:txBody>
        </p:sp>
        <p:sp>
          <p:nvSpPr>
            <p:cNvPr id="12" name="TextBox 11">
              <a:extLst>
                <a:ext uri="{FF2B5EF4-FFF2-40B4-BE49-F238E27FC236}">
                  <a16:creationId xmlns:a16="http://schemas.microsoft.com/office/drawing/2014/main" id="{4A09012D-AB02-F55D-FBD1-54E2189A0FE4}"/>
                </a:ext>
              </a:extLst>
            </p:cNvPr>
            <p:cNvSpPr txBox="1"/>
            <p:nvPr/>
          </p:nvSpPr>
          <p:spPr>
            <a:xfrm>
              <a:off x="4941398" y="5659387"/>
              <a:ext cx="1588655" cy="461665"/>
            </a:xfrm>
            <a:prstGeom prst="rect">
              <a:avLst/>
            </a:prstGeom>
            <a:noFill/>
          </p:spPr>
          <p:txBody>
            <a:bodyPr wrap="square" rtlCol="0">
              <a:spAutoFit/>
            </a:bodyPr>
            <a:lstStyle/>
            <a:p>
              <a:r>
                <a:rPr lang="en-US" sz="2400" dirty="0">
                  <a:solidFill>
                    <a:schemeClr val="bg1"/>
                  </a:solidFill>
                </a:rPr>
                <a:t>Borrowers</a:t>
              </a:r>
            </a:p>
          </p:txBody>
        </p:sp>
      </p:grpSp>
      <p:grpSp>
        <p:nvGrpSpPr>
          <p:cNvPr id="14" name="Group 13">
            <a:extLst>
              <a:ext uri="{FF2B5EF4-FFF2-40B4-BE49-F238E27FC236}">
                <a16:creationId xmlns:a16="http://schemas.microsoft.com/office/drawing/2014/main" id="{F0372773-AD74-8D1A-982B-915DBF0E6744}"/>
              </a:ext>
            </a:extLst>
          </p:cNvPr>
          <p:cNvGrpSpPr/>
          <p:nvPr/>
        </p:nvGrpSpPr>
        <p:grpSpPr>
          <a:xfrm>
            <a:off x="8913494" y="5010472"/>
            <a:ext cx="2069007" cy="934085"/>
            <a:chOff x="4750895" y="5186967"/>
            <a:chExt cx="2069007" cy="934085"/>
          </a:xfrm>
        </p:grpSpPr>
        <p:sp>
          <p:nvSpPr>
            <p:cNvPr id="15" name="Rectangle 14">
              <a:extLst>
                <a:ext uri="{FF2B5EF4-FFF2-40B4-BE49-F238E27FC236}">
                  <a16:creationId xmlns:a16="http://schemas.microsoft.com/office/drawing/2014/main" id="{705D544F-C167-8E90-0D13-FAB057D2B7E4}"/>
                </a:ext>
              </a:extLst>
            </p:cNvPr>
            <p:cNvSpPr/>
            <p:nvPr/>
          </p:nvSpPr>
          <p:spPr>
            <a:xfrm>
              <a:off x="4750895" y="5186967"/>
              <a:ext cx="91440" cy="914400"/>
            </a:xfrm>
            <a:prstGeom prst="rect">
              <a:avLst/>
            </a:prstGeom>
            <a:gradFill>
              <a:gsLst>
                <a:gs pos="0">
                  <a:srgbClr val="EBCA9E"/>
                </a:gs>
                <a:gs pos="50000">
                  <a:srgbClr val="D6B085"/>
                </a:gs>
                <a:gs pos="100000">
                  <a:srgbClr val="C2976C"/>
                </a:gs>
              </a:gsLst>
              <a:lin ang="1878899"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CA94BBB-092D-955D-C1EA-659D52D6271C}"/>
                </a:ext>
              </a:extLst>
            </p:cNvPr>
            <p:cNvSpPr txBox="1"/>
            <p:nvPr/>
          </p:nvSpPr>
          <p:spPr>
            <a:xfrm>
              <a:off x="4941397" y="5194713"/>
              <a:ext cx="1057276" cy="523220"/>
            </a:xfrm>
            <a:prstGeom prst="rect">
              <a:avLst/>
            </a:prstGeom>
            <a:noFill/>
          </p:spPr>
          <p:txBody>
            <a:bodyPr wrap="square" rtlCol="0">
              <a:spAutoFit/>
            </a:bodyPr>
            <a:lstStyle/>
            <a:p>
              <a:r>
                <a:rPr lang="en-US" sz="2800" b="1" dirty="0">
                  <a:gradFill>
                    <a:gsLst>
                      <a:gs pos="0">
                        <a:srgbClr val="EBCA9E"/>
                      </a:gs>
                      <a:gs pos="50000">
                        <a:srgbClr val="D6B085"/>
                      </a:gs>
                      <a:gs pos="100000">
                        <a:srgbClr val="C2976C"/>
                      </a:gs>
                    </a:gsLst>
                    <a:lin ang="1878899" scaled="1"/>
                  </a:gradFill>
                </a:rPr>
                <a:t>$1B+</a:t>
              </a:r>
              <a:endParaRPr lang="en-US" sz="2400" dirty="0">
                <a:gradFill>
                  <a:gsLst>
                    <a:gs pos="0">
                      <a:srgbClr val="EBCA9E"/>
                    </a:gs>
                    <a:gs pos="50000">
                      <a:srgbClr val="D6B085"/>
                    </a:gs>
                    <a:gs pos="100000">
                      <a:srgbClr val="C2976C"/>
                    </a:gs>
                  </a:gsLst>
                  <a:lin ang="1878899" scaled="1"/>
                </a:gradFill>
              </a:endParaRPr>
            </a:p>
          </p:txBody>
        </p:sp>
        <p:sp>
          <p:nvSpPr>
            <p:cNvPr id="19" name="TextBox 18">
              <a:extLst>
                <a:ext uri="{FF2B5EF4-FFF2-40B4-BE49-F238E27FC236}">
                  <a16:creationId xmlns:a16="http://schemas.microsoft.com/office/drawing/2014/main" id="{7CF2B8DC-BB2F-C522-C0DD-05B2385ED9AA}"/>
                </a:ext>
              </a:extLst>
            </p:cNvPr>
            <p:cNvSpPr txBox="1"/>
            <p:nvPr/>
          </p:nvSpPr>
          <p:spPr>
            <a:xfrm>
              <a:off x="4941397" y="5659387"/>
              <a:ext cx="1878505" cy="461665"/>
            </a:xfrm>
            <a:prstGeom prst="rect">
              <a:avLst/>
            </a:prstGeom>
            <a:noFill/>
          </p:spPr>
          <p:txBody>
            <a:bodyPr wrap="square" rtlCol="0">
              <a:spAutoFit/>
            </a:bodyPr>
            <a:lstStyle/>
            <a:p>
              <a:r>
                <a:rPr lang="en-US" sz="2400" dirty="0">
                  <a:solidFill>
                    <a:schemeClr val="bg1"/>
                  </a:solidFill>
                </a:rPr>
                <a:t>Total Assets</a:t>
              </a:r>
            </a:p>
          </p:txBody>
        </p:sp>
      </p:grpSp>
      <p:sp>
        <p:nvSpPr>
          <p:cNvPr id="16" name="Rectangle 15">
            <a:extLst>
              <a:ext uri="{FF2B5EF4-FFF2-40B4-BE49-F238E27FC236}">
                <a16:creationId xmlns:a16="http://schemas.microsoft.com/office/drawing/2014/main" id="{EC3FFAEB-1A73-7AC2-22C4-DE543342DB0E}"/>
              </a:ext>
            </a:extLst>
          </p:cNvPr>
          <p:cNvSpPr/>
          <p:nvPr/>
        </p:nvSpPr>
        <p:spPr>
          <a:xfrm>
            <a:off x="2060085" y="2379945"/>
            <a:ext cx="8101187" cy="2167003"/>
          </a:xfrm>
          <a:prstGeom prst="rect">
            <a:avLst/>
          </a:prstGeom>
          <a:noFill/>
          <a:ln w="38100">
            <a:solidFill>
              <a:srgbClr val="C297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7125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F1AE3240-3ED7-AB47-FF6E-6198DE64AF5B}"/>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EE1238B2-6915-B1D5-6BE6-59ACC5602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9100" y="2519493"/>
            <a:ext cx="1115568" cy="1115568"/>
          </a:xfrm>
          <a:prstGeom prst="rect">
            <a:avLst/>
          </a:prstGeom>
        </p:spPr>
      </p:pic>
      <p:pic>
        <p:nvPicPr>
          <p:cNvPr id="15" name="Picture 14">
            <a:extLst>
              <a:ext uri="{FF2B5EF4-FFF2-40B4-BE49-F238E27FC236}">
                <a16:creationId xmlns:a16="http://schemas.microsoft.com/office/drawing/2014/main" id="{29267F4E-E65D-B246-667E-1F69EC51D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8345" y="2519493"/>
            <a:ext cx="1115568" cy="1115568"/>
          </a:xfrm>
          <a:prstGeom prst="rect">
            <a:avLst/>
          </a:prstGeom>
        </p:spPr>
      </p:pic>
      <p:pic>
        <p:nvPicPr>
          <p:cNvPr id="13" name="Picture 12">
            <a:extLst>
              <a:ext uri="{FF2B5EF4-FFF2-40B4-BE49-F238E27FC236}">
                <a16:creationId xmlns:a16="http://schemas.microsoft.com/office/drawing/2014/main" id="{2F5DAED8-916A-331B-F1DF-1439D7AC8F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7074" y="2519493"/>
            <a:ext cx="1115568" cy="1115568"/>
          </a:xfrm>
          <a:prstGeom prst="rect">
            <a:avLst/>
          </a:prstGeom>
        </p:spPr>
      </p:pic>
      <p:sp>
        <p:nvSpPr>
          <p:cNvPr id="2" name="Slide Number Placeholder 1">
            <a:extLst>
              <a:ext uri="{FF2B5EF4-FFF2-40B4-BE49-F238E27FC236}">
                <a16:creationId xmlns:a16="http://schemas.microsoft.com/office/drawing/2014/main" id="{5D1A0EC5-61E0-8E26-A059-98564FC724E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 name="TextBox 2">
            <a:extLst>
              <a:ext uri="{FF2B5EF4-FFF2-40B4-BE49-F238E27FC236}">
                <a16:creationId xmlns:a16="http://schemas.microsoft.com/office/drawing/2014/main" id="{E730CEDB-8E48-EB52-B547-E848B11FB0A1}"/>
              </a:ext>
            </a:extLst>
          </p:cNvPr>
          <p:cNvSpPr txBox="1"/>
          <p:nvPr/>
        </p:nvSpPr>
        <p:spPr>
          <a:xfrm>
            <a:off x="2101153" y="161086"/>
            <a:ext cx="7989695" cy="1400383"/>
          </a:xfrm>
          <a:prstGeom prst="rect">
            <a:avLst/>
          </a:prstGeom>
          <a:noFill/>
        </p:spPr>
        <p:txBody>
          <a:bodyPr wrap="square" rtlCol="0">
            <a:spAutoFit/>
          </a:bodyPr>
          <a:lstStyle>
            <a:defPPr>
              <a:defRPr lang="en-US"/>
            </a:defPPr>
            <a:lvl1pPr algn="ctr">
              <a:defRPr sz="4000" b="1">
                <a:solidFill>
                  <a:srgbClr val="D5AF83"/>
                </a:solidFill>
              </a:defRPr>
            </a:lvl1pPr>
          </a:lstStyle>
          <a:p>
            <a:r>
              <a:rPr lang="en-US" dirty="0"/>
              <a:t>Our Loans are as </a:t>
            </a:r>
            <a:r>
              <a:rPr lang="en-US" sz="4500" dirty="0"/>
              <a:t>Diverse</a:t>
            </a:r>
            <a:r>
              <a:rPr lang="en-US" dirty="0"/>
              <a:t> as the Borrowers We Serve.</a:t>
            </a:r>
          </a:p>
        </p:txBody>
      </p:sp>
      <p:sp>
        <p:nvSpPr>
          <p:cNvPr id="4" name="TextBox 3">
            <a:extLst>
              <a:ext uri="{FF2B5EF4-FFF2-40B4-BE49-F238E27FC236}">
                <a16:creationId xmlns:a16="http://schemas.microsoft.com/office/drawing/2014/main" id="{00E18480-4D7C-BD0A-0A93-DA6E49A98417}"/>
              </a:ext>
            </a:extLst>
          </p:cNvPr>
          <p:cNvSpPr txBox="1"/>
          <p:nvPr/>
        </p:nvSpPr>
        <p:spPr>
          <a:xfrm>
            <a:off x="1522459" y="1643364"/>
            <a:ext cx="9147083" cy="360612"/>
          </a:xfrm>
          <a:prstGeom prst="rect">
            <a:avLst/>
          </a:prstGeom>
          <a:noFill/>
        </p:spPr>
        <p:txBody>
          <a:bodyPr wrap="square">
            <a:spAutoFit/>
          </a:bodyPr>
          <a:lstStyle/>
          <a:p>
            <a:pPr algn="ctr">
              <a:lnSpc>
                <a:spcPct val="120000"/>
              </a:lnSpc>
            </a:pPr>
            <a:r>
              <a:rPr lang="en-US" sz="1600" dirty="0">
                <a:solidFill>
                  <a:schemeClr val="bg1"/>
                </a:solidFill>
              </a:rPr>
              <a:t>Fair, responsible lending for prime borrowers whose income doesn’t fit traditional documentation.</a:t>
            </a:r>
            <a:endParaRPr lang="en-US" sz="1600" dirty="0">
              <a:solidFill>
                <a:schemeClr val="bg1"/>
              </a:solidFill>
              <a:latin typeface="+mj-lt"/>
            </a:endParaRPr>
          </a:p>
        </p:txBody>
      </p:sp>
      <p:sp>
        <p:nvSpPr>
          <p:cNvPr id="7" name="Content Placeholder 2">
            <a:extLst>
              <a:ext uri="{FF2B5EF4-FFF2-40B4-BE49-F238E27FC236}">
                <a16:creationId xmlns:a16="http://schemas.microsoft.com/office/drawing/2014/main" id="{9E16C6DF-A05A-18DD-2441-78DE40D79937}"/>
              </a:ext>
            </a:extLst>
          </p:cNvPr>
          <p:cNvSpPr txBox="1">
            <a:spLocks/>
          </p:cNvSpPr>
          <p:nvPr/>
        </p:nvSpPr>
        <p:spPr>
          <a:xfrm>
            <a:off x="2015274"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Self-Employed &amp;</a:t>
            </a:r>
            <a:br>
              <a:rPr lang="en-US" sz="1400" b="1" dirty="0">
                <a:solidFill>
                  <a:schemeClr val="bg1"/>
                </a:solidFill>
              </a:rPr>
            </a:br>
            <a:r>
              <a:rPr lang="en-US" sz="1400" b="1" dirty="0">
                <a:solidFill>
                  <a:schemeClr val="bg1"/>
                </a:solidFill>
              </a:rPr>
              <a:t>Small Business Owners</a:t>
            </a:r>
          </a:p>
        </p:txBody>
      </p:sp>
      <p:sp>
        <p:nvSpPr>
          <p:cNvPr id="24" name="Content Placeholder 2">
            <a:extLst>
              <a:ext uri="{FF2B5EF4-FFF2-40B4-BE49-F238E27FC236}">
                <a16:creationId xmlns:a16="http://schemas.microsoft.com/office/drawing/2014/main" id="{D86BA4B4-344D-5EBF-8671-160DFC1A0673}"/>
              </a:ext>
            </a:extLst>
          </p:cNvPr>
          <p:cNvSpPr txBox="1">
            <a:spLocks/>
          </p:cNvSpPr>
          <p:nvPr/>
        </p:nvSpPr>
        <p:spPr>
          <a:xfrm>
            <a:off x="4906287"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Real Estate</a:t>
            </a:r>
            <a:br>
              <a:rPr lang="en-US" sz="1400" b="1" dirty="0">
                <a:solidFill>
                  <a:schemeClr val="bg1"/>
                </a:solidFill>
              </a:rPr>
            </a:br>
            <a:r>
              <a:rPr lang="en-US" sz="1400" b="1" dirty="0">
                <a:solidFill>
                  <a:schemeClr val="bg1"/>
                </a:solidFill>
              </a:rPr>
              <a:t>Investors</a:t>
            </a:r>
          </a:p>
        </p:txBody>
      </p:sp>
      <p:sp>
        <p:nvSpPr>
          <p:cNvPr id="26" name="Content Placeholder 2">
            <a:extLst>
              <a:ext uri="{FF2B5EF4-FFF2-40B4-BE49-F238E27FC236}">
                <a16:creationId xmlns:a16="http://schemas.microsoft.com/office/drawing/2014/main" id="{D56B3D93-6924-BD62-9CB3-7BE697DBAB3B}"/>
              </a:ext>
            </a:extLst>
          </p:cNvPr>
          <p:cNvSpPr txBox="1">
            <a:spLocks/>
          </p:cNvSpPr>
          <p:nvPr/>
        </p:nvSpPr>
        <p:spPr>
          <a:xfrm>
            <a:off x="7797300" y="3690830"/>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Borrowers Declined by Traditional Lenders</a:t>
            </a:r>
          </a:p>
        </p:txBody>
      </p:sp>
      <p:sp>
        <p:nvSpPr>
          <p:cNvPr id="28" name="Content Placeholder 2">
            <a:extLst>
              <a:ext uri="{FF2B5EF4-FFF2-40B4-BE49-F238E27FC236}">
                <a16:creationId xmlns:a16="http://schemas.microsoft.com/office/drawing/2014/main" id="{C5FCF5A4-BE5E-E0EC-EF48-6D6B11166D9E}"/>
              </a:ext>
            </a:extLst>
          </p:cNvPr>
          <p:cNvSpPr txBox="1">
            <a:spLocks/>
          </p:cNvSpPr>
          <p:nvPr/>
        </p:nvSpPr>
        <p:spPr>
          <a:xfrm>
            <a:off x="2015274"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Contract</a:t>
            </a:r>
            <a:br>
              <a:rPr lang="en-US" sz="1400" b="1" dirty="0">
                <a:solidFill>
                  <a:schemeClr val="bg1"/>
                </a:solidFill>
              </a:rPr>
            </a:br>
            <a:r>
              <a:rPr lang="en-US" sz="1400" b="1" dirty="0">
                <a:solidFill>
                  <a:schemeClr val="bg1"/>
                </a:solidFill>
              </a:rPr>
              <a:t>&amp; Gig Workers</a:t>
            </a:r>
          </a:p>
        </p:txBody>
      </p:sp>
      <p:pic>
        <p:nvPicPr>
          <p:cNvPr id="29" name="Picture 28">
            <a:extLst>
              <a:ext uri="{FF2B5EF4-FFF2-40B4-BE49-F238E27FC236}">
                <a16:creationId xmlns:a16="http://schemas.microsoft.com/office/drawing/2014/main" id="{98793F40-C769-4A9F-DB89-2F04D77CDCE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47332" y="4548848"/>
            <a:ext cx="1115310" cy="1115310"/>
          </a:xfrm>
          <a:prstGeom prst="rect">
            <a:avLst/>
          </a:prstGeom>
        </p:spPr>
      </p:pic>
      <p:sp>
        <p:nvSpPr>
          <p:cNvPr id="30" name="Content Placeholder 2">
            <a:extLst>
              <a:ext uri="{FF2B5EF4-FFF2-40B4-BE49-F238E27FC236}">
                <a16:creationId xmlns:a16="http://schemas.microsoft.com/office/drawing/2014/main" id="{B7819512-2358-D014-5C41-36C6104E6300}"/>
              </a:ext>
            </a:extLst>
          </p:cNvPr>
          <p:cNvSpPr txBox="1">
            <a:spLocks/>
          </p:cNvSpPr>
          <p:nvPr/>
        </p:nvSpPr>
        <p:spPr>
          <a:xfrm>
            <a:off x="4906287"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Asset-Rich &amp;            Income-Complex</a:t>
            </a:r>
          </a:p>
        </p:txBody>
      </p:sp>
      <p:pic>
        <p:nvPicPr>
          <p:cNvPr id="31" name="Picture 30">
            <a:extLst>
              <a:ext uri="{FF2B5EF4-FFF2-40B4-BE49-F238E27FC236}">
                <a16:creationId xmlns:a16="http://schemas.microsoft.com/office/drawing/2014/main" id="{1A062873-1BE4-C260-2E93-69396FB15B2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538345" y="4548848"/>
            <a:ext cx="1115310" cy="1115310"/>
          </a:xfrm>
          <a:prstGeom prst="rect">
            <a:avLst/>
          </a:prstGeom>
        </p:spPr>
      </p:pic>
      <p:sp>
        <p:nvSpPr>
          <p:cNvPr id="32" name="Content Placeholder 2">
            <a:extLst>
              <a:ext uri="{FF2B5EF4-FFF2-40B4-BE49-F238E27FC236}">
                <a16:creationId xmlns:a16="http://schemas.microsoft.com/office/drawing/2014/main" id="{0B85FCB6-387A-586C-DCCA-9A9EF85477DD}"/>
              </a:ext>
            </a:extLst>
          </p:cNvPr>
          <p:cNvSpPr txBox="1">
            <a:spLocks/>
          </p:cNvSpPr>
          <p:nvPr/>
        </p:nvSpPr>
        <p:spPr>
          <a:xfrm>
            <a:off x="7797300" y="5719927"/>
            <a:ext cx="2379426" cy="65607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000"/>
              </a:spcAft>
              <a:buNone/>
            </a:pPr>
            <a:r>
              <a:rPr lang="en-US" sz="1400" b="1" dirty="0">
                <a:solidFill>
                  <a:schemeClr val="bg1"/>
                </a:solidFill>
              </a:rPr>
              <a:t>Foreign National</a:t>
            </a:r>
          </a:p>
        </p:txBody>
      </p:sp>
      <p:pic>
        <p:nvPicPr>
          <p:cNvPr id="33" name="Picture 32">
            <a:extLst>
              <a:ext uri="{FF2B5EF4-FFF2-40B4-BE49-F238E27FC236}">
                <a16:creationId xmlns:a16="http://schemas.microsoft.com/office/drawing/2014/main" id="{1D8B1E90-3A40-518C-8EE0-498B53C1314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8429358" y="4548848"/>
            <a:ext cx="1115310" cy="1115310"/>
          </a:xfrm>
          <a:prstGeom prst="rect">
            <a:avLst/>
          </a:prstGeom>
        </p:spPr>
      </p:pic>
      <p:sp>
        <p:nvSpPr>
          <p:cNvPr id="5" name="Rectangle 4">
            <a:extLst>
              <a:ext uri="{FF2B5EF4-FFF2-40B4-BE49-F238E27FC236}">
                <a16:creationId xmlns:a16="http://schemas.microsoft.com/office/drawing/2014/main" id="{85A6CD86-DA51-F37D-AABB-B30947700FB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642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EE1201B3-70C8-9F85-3C44-7054CC398381}"/>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A9831C-E73E-A2C7-0F58-6D10C820C57E}"/>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36" name="Rectangle 35">
            <a:extLst>
              <a:ext uri="{FF2B5EF4-FFF2-40B4-BE49-F238E27FC236}">
                <a16:creationId xmlns:a16="http://schemas.microsoft.com/office/drawing/2014/main" id="{AC7DADFE-F01A-4836-A40A-5CCAAA1150AB}"/>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933F4C5-7A3D-552C-2A79-F0BEE28EB258}"/>
              </a:ext>
            </a:extLst>
          </p:cNvPr>
          <p:cNvSpPr txBox="1"/>
          <p:nvPr/>
        </p:nvSpPr>
        <p:spPr>
          <a:xfrm>
            <a:off x="2101153" y="437375"/>
            <a:ext cx="7989695" cy="861774"/>
          </a:xfrm>
          <a:prstGeom prst="rect">
            <a:avLst/>
          </a:prstGeom>
          <a:noFill/>
        </p:spPr>
        <p:txBody>
          <a:bodyPr wrap="square" rtlCol="0">
            <a:spAutoFit/>
          </a:bodyPr>
          <a:lstStyle>
            <a:defPPr>
              <a:defRPr lang="en-US"/>
            </a:defPPr>
            <a:lvl1pPr algn="ctr">
              <a:defRPr sz="4000" b="1">
                <a:solidFill>
                  <a:srgbClr val="D5AF83"/>
                </a:solidFill>
              </a:defRPr>
            </a:lvl1pPr>
          </a:lstStyle>
          <a:p>
            <a:r>
              <a:rPr lang="en-US" sz="5000" dirty="0"/>
              <a:t>Products</a:t>
            </a:r>
          </a:p>
        </p:txBody>
      </p:sp>
      <p:sp>
        <p:nvSpPr>
          <p:cNvPr id="6" name="object 6">
            <a:extLst>
              <a:ext uri="{FF2B5EF4-FFF2-40B4-BE49-F238E27FC236}">
                <a16:creationId xmlns:a16="http://schemas.microsoft.com/office/drawing/2014/main" id="{432ABEFA-58FE-F52B-B3AE-C0C935194B5E}"/>
              </a:ext>
            </a:extLst>
          </p:cNvPr>
          <p:cNvSpPr txBox="1"/>
          <p:nvPr/>
        </p:nvSpPr>
        <p:spPr>
          <a:xfrm>
            <a:off x="3565251" y="6234682"/>
            <a:ext cx="5061499" cy="300980"/>
          </a:xfrm>
          <a:prstGeom prst="rect">
            <a:avLst/>
          </a:prstGeom>
        </p:spPr>
        <p:txBody>
          <a:bodyPr vert="horz" lIns="91440" tIns="45720" rIns="91440" bIns="45720" rtlCol="0">
            <a:noAutofit/>
          </a:bodyPr>
          <a:lstStyle>
            <a:defPPr>
              <a:defRPr lang="en-US"/>
            </a:defPPr>
            <a:lvl1pPr indent="0" algn="ctr">
              <a:lnSpc>
                <a:spcPct val="120000"/>
              </a:lnSpc>
              <a:spcBef>
                <a:spcPts val="0"/>
              </a:spcBef>
              <a:spcAft>
                <a:spcPts val="1000"/>
              </a:spcAft>
              <a:buClr>
                <a:srgbClr val="D3AB61"/>
              </a:buClr>
              <a:buFont typeface="Wingdings" panose="05000000000000000000" pitchFamily="2" charset="2"/>
              <a:buNone/>
              <a:defRPr sz="1600">
                <a:solidFill>
                  <a:schemeClr val="bg1"/>
                </a:solidFill>
                <a:latin typeface="Arial" panose="020B0604020202020204" pitchFamily="34" charset="0"/>
                <a:cs typeface="Arial" panose="020B0604020202020204" pitchFamily="34" charset="0"/>
              </a:defRPr>
            </a:lvl1pPr>
            <a:lvl2pPr marL="685800" indent="-228600">
              <a:lnSpc>
                <a:spcPct val="90000"/>
              </a:lnSpc>
              <a:spcBef>
                <a:spcPts val="600"/>
              </a:spcBef>
              <a:buClr>
                <a:srgbClr val="D3AB61"/>
              </a:buClr>
              <a:buFont typeface="Wingdings" panose="05000000000000000000" pitchFamily="2" charset="2"/>
              <a:buChar char="§"/>
              <a:defRPr sz="2200">
                <a:solidFill>
                  <a:srgbClr val="4A5356"/>
                </a:solidFill>
                <a:latin typeface="Arial" panose="020B0604020202020204" pitchFamily="34" charset="0"/>
                <a:cs typeface="Arial" panose="020B0604020202020204" pitchFamily="34" charset="0"/>
              </a:defRPr>
            </a:lvl2pPr>
            <a:lvl3pPr marL="1143000" indent="-228600">
              <a:lnSpc>
                <a:spcPct val="90000"/>
              </a:lnSpc>
              <a:spcBef>
                <a:spcPts val="600"/>
              </a:spcBef>
              <a:buClr>
                <a:srgbClr val="D3AB61"/>
              </a:buClr>
              <a:buFont typeface="Wingdings" panose="05000000000000000000" pitchFamily="2" charset="2"/>
              <a:buChar char="§"/>
              <a:defRPr>
                <a:solidFill>
                  <a:srgbClr val="4A5356"/>
                </a:solidFill>
                <a:latin typeface="Arial" panose="020B0604020202020204" pitchFamily="34" charset="0"/>
                <a:cs typeface="Arial" panose="020B0604020202020204" pitchFamily="34" charset="0"/>
              </a:defRPr>
            </a:lvl3pPr>
            <a:lvl4pPr marL="1600200" indent="-228600">
              <a:lnSpc>
                <a:spcPct val="90000"/>
              </a:lnSpc>
              <a:spcBef>
                <a:spcPts val="600"/>
              </a:spcBef>
              <a:buClr>
                <a:srgbClr val="D3AB61"/>
              </a:buClr>
              <a:buFont typeface="Wingdings" panose="05000000000000000000" pitchFamily="2" charset="2"/>
              <a:buChar char="§"/>
              <a:defRPr sz="1400">
                <a:solidFill>
                  <a:srgbClr val="4A5356"/>
                </a:solidFill>
                <a:latin typeface="Arial" panose="020B0604020202020204" pitchFamily="34" charset="0"/>
                <a:cs typeface="Arial" panose="020B0604020202020204" pitchFamily="34" charset="0"/>
              </a:defRPr>
            </a:lvl4pPr>
            <a:lvl5pPr marL="2057400" indent="-228600">
              <a:lnSpc>
                <a:spcPct val="90000"/>
              </a:lnSpc>
              <a:spcBef>
                <a:spcPts val="600"/>
              </a:spcBef>
              <a:buClr>
                <a:srgbClr val="D3AB61"/>
              </a:buClr>
              <a:buFont typeface="Wingdings" panose="05000000000000000000" pitchFamily="2" charset="2"/>
              <a:buChar char="§"/>
              <a:defRPr sz="1000">
                <a:solidFill>
                  <a:srgbClr val="4A5356"/>
                </a:solidFill>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From self-employed to investors, we’ve got it covered.</a:t>
            </a:r>
            <a:endParaRPr dirty="0"/>
          </a:p>
        </p:txBody>
      </p:sp>
      <p:sp>
        <p:nvSpPr>
          <p:cNvPr id="9" name="Content Placeholder 2">
            <a:extLst>
              <a:ext uri="{FF2B5EF4-FFF2-40B4-BE49-F238E27FC236}">
                <a16:creationId xmlns:a16="http://schemas.microsoft.com/office/drawing/2014/main" id="{7B81006F-150F-865E-BB8B-0EC137D60BEF}"/>
              </a:ext>
            </a:extLst>
          </p:cNvPr>
          <p:cNvSpPr txBox="1">
            <a:spLocks/>
          </p:cNvSpPr>
          <p:nvPr/>
        </p:nvSpPr>
        <p:spPr>
          <a:xfrm>
            <a:off x="2350829" y="2893983"/>
            <a:ext cx="1386459" cy="709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10000"/>
              </a:lnSpc>
              <a:spcBef>
                <a:spcPts val="0"/>
              </a:spcBef>
              <a:buNone/>
            </a:pPr>
            <a:r>
              <a:rPr lang="en-US" sz="1600" b="1" dirty="0">
                <a:solidFill>
                  <a:schemeClr val="bg1"/>
                </a:solidFill>
              </a:rPr>
              <a:t>Community</a:t>
            </a:r>
          </a:p>
          <a:p>
            <a:pPr marL="0" indent="0" algn="ctr">
              <a:lnSpc>
                <a:spcPct val="110000"/>
              </a:lnSpc>
              <a:spcBef>
                <a:spcPts val="0"/>
              </a:spcBef>
              <a:buNone/>
            </a:pPr>
            <a:r>
              <a:rPr lang="en-US" sz="1600" b="1" dirty="0">
                <a:solidFill>
                  <a:schemeClr val="bg1"/>
                </a:solidFill>
              </a:rPr>
              <a:t>Mortgage</a:t>
            </a:r>
          </a:p>
        </p:txBody>
      </p:sp>
      <p:sp>
        <p:nvSpPr>
          <p:cNvPr id="10" name="Content Placeholder 2">
            <a:extLst>
              <a:ext uri="{FF2B5EF4-FFF2-40B4-BE49-F238E27FC236}">
                <a16:creationId xmlns:a16="http://schemas.microsoft.com/office/drawing/2014/main" id="{493CE576-E99C-8CF4-7B1D-3C7F3E01C480}"/>
              </a:ext>
            </a:extLst>
          </p:cNvPr>
          <p:cNvSpPr txBox="1">
            <a:spLocks/>
          </p:cNvSpPr>
          <p:nvPr/>
        </p:nvSpPr>
        <p:spPr>
          <a:xfrm>
            <a:off x="5308194" y="2893983"/>
            <a:ext cx="1575612"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Alt-Doc</a:t>
            </a:r>
          </a:p>
        </p:txBody>
      </p:sp>
      <p:sp>
        <p:nvSpPr>
          <p:cNvPr id="11" name="Content Placeholder 2">
            <a:extLst>
              <a:ext uri="{FF2B5EF4-FFF2-40B4-BE49-F238E27FC236}">
                <a16:creationId xmlns:a16="http://schemas.microsoft.com/office/drawing/2014/main" id="{99E5154F-7D18-5425-E155-6125E4A044AC}"/>
              </a:ext>
            </a:extLst>
          </p:cNvPr>
          <p:cNvSpPr txBox="1">
            <a:spLocks/>
          </p:cNvSpPr>
          <p:nvPr/>
        </p:nvSpPr>
        <p:spPr>
          <a:xfrm>
            <a:off x="8708438" y="2893983"/>
            <a:ext cx="1020875"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Investor</a:t>
            </a:r>
          </a:p>
        </p:txBody>
      </p:sp>
      <p:sp>
        <p:nvSpPr>
          <p:cNvPr id="13" name="Content Placeholder 2">
            <a:extLst>
              <a:ext uri="{FF2B5EF4-FFF2-40B4-BE49-F238E27FC236}">
                <a16:creationId xmlns:a16="http://schemas.microsoft.com/office/drawing/2014/main" id="{FE15261F-9763-BFF8-41CE-4777EA51E517}"/>
              </a:ext>
            </a:extLst>
          </p:cNvPr>
          <p:cNvSpPr txBox="1">
            <a:spLocks/>
          </p:cNvSpPr>
          <p:nvPr/>
        </p:nvSpPr>
        <p:spPr>
          <a:xfrm>
            <a:off x="2366893" y="5319927"/>
            <a:ext cx="1097280" cy="60503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Foreign</a:t>
            </a:r>
          </a:p>
          <a:p>
            <a:pPr marL="0" indent="0" algn="ctr">
              <a:lnSpc>
                <a:spcPct val="120000"/>
              </a:lnSpc>
              <a:spcBef>
                <a:spcPts val="0"/>
              </a:spcBef>
              <a:buNone/>
            </a:pPr>
            <a:r>
              <a:rPr lang="en-US" sz="1600" b="1" dirty="0">
                <a:solidFill>
                  <a:schemeClr val="bg1"/>
                </a:solidFill>
              </a:rPr>
              <a:t>National</a:t>
            </a:r>
          </a:p>
        </p:txBody>
      </p:sp>
      <p:sp>
        <p:nvSpPr>
          <p:cNvPr id="14" name="Content Placeholder 2">
            <a:extLst>
              <a:ext uri="{FF2B5EF4-FFF2-40B4-BE49-F238E27FC236}">
                <a16:creationId xmlns:a16="http://schemas.microsoft.com/office/drawing/2014/main" id="{08AB1E97-1AC7-60FC-26E5-08A48CD5AFC5}"/>
              </a:ext>
            </a:extLst>
          </p:cNvPr>
          <p:cNvSpPr txBox="1">
            <a:spLocks/>
          </p:cNvSpPr>
          <p:nvPr/>
        </p:nvSpPr>
        <p:spPr>
          <a:xfrm>
            <a:off x="5308195" y="5319927"/>
            <a:ext cx="1575611" cy="6422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spcAft>
                <a:spcPts val="1000"/>
              </a:spcAft>
              <a:buNone/>
            </a:pPr>
            <a:r>
              <a:rPr lang="en-US" sz="1600" b="1" dirty="0">
                <a:solidFill>
                  <a:schemeClr val="bg1"/>
                </a:solidFill>
              </a:rPr>
              <a:t>Closed End 2nd</a:t>
            </a:r>
            <a:endParaRPr lang="en-US" sz="1600" b="1" baseline="-25000" dirty="0">
              <a:solidFill>
                <a:schemeClr val="bg1"/>
              </a:solidFill>
            </a:endParaRPr>
          </a:p>
        </p:txBody>
      </p:sp>
      <p:sp>
        <p:nvSpPr>
          <p:cNvPr id="16" name="Content Placeholder 2">
            <a:extLst>
              <a:ext uri="{FF2B5EF4-FFF2-40B4-BE49-F238E27FC236}">
                <a16:creationId xmlns:a16="http://schemas.microsoft.com/office/drawing/2014/main" id="{AD354638-79E1-5A24-6C25-7CA738B7D1E6}"/>
              </a:ext>
            </a:extLst>
          </p:cNvPr>
          <p:cNvSpPr txBox="1">
            <a:spLocks/>
          </p:cNvSpPr>
          <p:nvPr/>
        </p:nvSpPr>
        <p:spPr>
          <a:xfrm>
            <a:off x="8612643" y="5319927"/>
            <a:ext cx="1253637" cy="376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600"/>
              </a:spcBef>
              <a:buClr>
                <a:srgbClr val="D3AB61"/>
              </a:buClr>
              <a:buFont typeface="Wingdings" panose="05000000000000000000" pitchFamily="2" charset="2"/>
              <a:buChar char="§"/>
              <a:defRPr sz="2600" kern="1200">
                <a:solidFill>
                  <a:srgbClr val="4A535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Clr>
                <a:srgbClr val="D3AB61"/>
              </a:buClr>
              <a:buFont typeface="Wingdings" panose="05000000000000000000" pitchFamily="2" charset="2"/>
              <a:buChar char="§"/>
              <a:defRPr sz="2200" kern="1200">
                <a:solidFill>
                  <a:srgbClr val="4A535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Clr>
                <a:srgbClr val="D3AB61"/>
              </a:buClr>
              <a:buFont typeface="Wingdings" panose="05000000000000000000" pitchFamily="2" charset="2"/>
              <a:buChar char="§"/>
              <a:defRPr sz="1800" kern="1200">
                <a:solidFill>
                  <a:srgbClr val="4A535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Clr>
                <a:srgbClr val="D3AB61"/>
              </a:buClr>
              <a:buFont typeface="Wingdings" panose="05000000000000000000" pitchFamily="2" charset="2"/>
              <a:buChar char="§"/>
              <a:defRPr sz="1400" kern="1200">
                <a:solidFill>
                  <a:srgbClr val="4A535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Clr>
                <a:srgbClr val="D3AB61"/>
              </a:buClr>
              <a:buFont typeface="Wingdings" panose="05000000000000000000" pitchFamily="2" charset="2"/>
              <a:buChar char="§"/>
              <a:defRPr sz="1000" kern="1200">
                <a:solidFill>
                  <a:srgbClr val="4A535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spcBef>
                <a:spcPts val="0"/>
              </a:spcBef>
              <a:buNone/>
            </a:pPr>
            <a:r>
              <a:rPr lang="en-US" sz="1600" b="1" dirty="0">
                <a:solidFill>
                  <a:schemeClr val="bg1"/>
                </a:solidFill>
              </a:rPr>
              <a:t>Liquid 360</a:t>
            </a:r>
          </a:p>
        </p:txBody>
      </p:sp>
      <p:pic>
        <p:nvPicPr>
          <p:cNvPr id="17" name="Graphic 16">
            <a:extLst>
              <a:ext uri="{FF2B5EF4-FFF2-40B4-BE49-F238E27FC236}">
                <a16:creationId xmlns:a16="http://schemas.microsoft.com/office/drawing/2014/main" id="{3AACFF37-348C-8574-AAEE-DAFEED049D6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548758" y="1703658"/>
            <a:ext cx="990600" cy="1133475"/>
          </a:xfrm>
          <a:prstGeom prst="rect">
            <a:avLst/>
          </a:prstGeom>
        </p:spPr>
      </p:pic>
      <p:pic>
        <p:nvPicPr>
          <p:cNvPr id="19" name="Graphic 18">
            <a:extLst>
              <a:ext uri="{FF2B5EF4-FFF2-40B4-BE49-F238E27FC236}">
                <a16:creationId xmlns:a16="http://schemas.microsoft.com/office/drawing/2014/main" id="{CC9DDF59-EC0A-AB8E-A996-369898B78AE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547360" y="1907325"/>
            <a:ext cx="1097280" cy="726141"/>
          </a:xfrm>
          <a:prstGeom prst="rect">
            <a:avLst/>
          </a:prstGeom>
        </p:spPr>
      </p:pic>
      <p:pic>
        <p:nvPicPr>
          <p:cNvPr id="20" name="Graphic 19">
            <a:extLst>
              <a:ext uri="{FF2B5EF4-FFF2-40B4-BE49-F238E27FC236}">
                <a16:creationId xmlns:a16="http://schemas.microsoft.com/office/drawing/2014/main" id="{820A6776-6127-8812-BACE-A38DC61625A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366893" y="3970332"/>
            <a:ext cx="1097280" cy="1097280"/>
          </a:xfrm>
          <a:prstGeom prst="rect">
            <a:avLst/>
          </a:prstGeom>
        </p:spPr>
      </p:pic>
      <p:pic>
        <p:nvPicPr>
          <p:cNvPr id="21" name="Graphic 20">
            <a:extLst>
              <a:ext uri="{FF2B5EF4-FFF2-40B4-BE49-F238E27FC236}">
                <a16:creationId xmlns:a16="http://schemas.microsoft.com/office/drawing/2014/main" id="{97359593-1A9C-CC37-C1E6-E0DE895AB6B7}"/>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8690821" y="3970332"/>
            <a:ext cx="1097280" cy="1097280"/>
          </a:xfrm>
          <a:prstGeom prst="rect">
            <a:avLst/>
          </a:prstGeom>
        </p:spPr>
      </p:pic>
      <p:pic>
        <p:nvPicPr>
          <p:cNvPr id="23" name="Graphic 22">
            <a:extLst>
              <a:ext uri="{FF2B5EF4-FFF2-40B4-BE49-F238E27FC236}">
                <a16:creationId xmlns:a16="http://schemas.microsoft.com/office/drawing/2014/main" id="{2F770B9C-3B13-42C3-4722-CE7F99B08F0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5634249" y="3970332"/>
            <a:ext cx="923503" cy="1097280"/>
          </a:xfrm>
          <a:prstGeom prst="rect">
            <a:avLst/>
          </a:prstGeom>
        </p:spPr>
      </p:pic>
      <p:pic>
        <p:nvPicPr>
          <p:cNvPr id="25" name="Graphic 24">
            <a:extLst>
              <a:ext uri="{FF2B5EF4-FFF2-40B4-BE49-F238E27FC236}">
                <a16:creationId xmlns:a16="http://schemas.microsoft.com/office/drawing/2014/main" id="{689D3F03-2CE0-8547-8695-69B3A5C4EDBF}"/>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612643" y="1721755"/>
            <a:ext cx="1212465" cy="1097280"/>
          </a:xfrm>
          <a:prstGeom prst="rect">
            <a:avLst/>
          </a:prstGeom>
        </p:spPr>
      </p:pic>
    </p:spTree>
    <p:extLst>
      <p:ext uri="{BB962C8B-B14F-4D97-AF65-F5344CB8AC3E}">
        <p14:creationId xmlns:p14="http://schemas.microsoft.com/office/powerpoint/2010/main" val="2388721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096E7A7-EC06-245B-86D7-BAF370F80A67}"/>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DED8C9FB-D71E-3418-FA64-38D1F63CA049}"/>
              </a:ext>
            </a:extLst>
          </p:cNvPr>
          <p:cNvPicPr>
            <a:picLocks noChangeAspect="1"/>
          </p:cNvPicPr>
          <p:nvPr/>
        </p:nvPicPr>
        <p:blipFill>
          <a:blip r:embed="rId3">
            <a:extLst>
              <a:ext uri="{28A0092B-C50C-407E-A947-70E740481C1C}">
                <a14:useLocalDpi xmlns:a14="http://schemas.microsoft.com/office/drawing/2010/main" val="0"/>
              </a:ext>
            </a:extLst>
          </a:blip>
          <a:srcRect l="1226" r="1226"/>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98122829-176B-48F3-EFEE-EB51DB55CE53}"/>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2028792C-C4F6-82F7-623E-E72F7363CED9}"/>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r>
              <a:rPr lang="en-US" baseline="300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t>
            </a:r>
          </a:p>
        </p:txBody>
      </p:sp>
      <p:sp>
        <p:nvSpPr>
          <p:cNvPr id="9" name="Rectangle 1">
            <a:extLst>
              <a:ext uri="{FF2B5EF4-FFF2-40B4-BE49-F238E27FC236}">
                <a16:creationId xmlns:a16="http://schemas.microsoft.com/office/drawing/2014/main" id="{C00D671E-BBD2-880F-6BB1-B2C2926F4D2C}"/>
              </a:ext>
            </a:extLst>
          </p:cNvPr>
          <p:cNvSpPr>
            <a:spLocks noChangeArrowheads="1"/>
          </p:cNvSpPr>
          <p:nvPr/>
        </p:nvSpPr>
        <p:spPr bwMode="auto">
          <a:xfrm>
            <a:off x="6225238" y="3429000"/>
            <a:ext cx="5651546" cy="261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employment or income documentation required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Loan amounts up to $2.5M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Cash-out options available (debt consolidation allowed)</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Up to 80% LTV (purchase &amp; rate/term)</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FICO starting at 640</a:t>
            </a:r>
          </a:p>
          <a:p>
            <a:pPr marL="285750" indent="-285750">
              <a:lnSpc>
                <a:spcPct val="200000"/>
              </a:lnSpc>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Reserves as low as 6 months</a:t>
            </a:r>
          </a:p>
        </p:txBody>
      </p:sp>
      <p:sp>
        <p:nvSpPr>
          <p:cNvPr id="3" name="TextBox 2">
            <a:extLst>
              <a:ext uri="{FF2B5EF4-FFF2-40B4-BE49-F238E27FC236}">
                <a16:creationId xmlns:a16="http://schemas.microsoft.com/office/drawing/2014/main" id="{E38250A2-5D51-A2C4-338F-1B55A1ADC461}"/>
              </a:ext>
            </a:extLst>
          </p:cNvPr>
          <p:cNvSpPr txBox="1"/>
          <p:nvPr/>
        </p:nvSpPr>
        <p:spPr>
          <a:xfrm>
            <a:off x="0" y="6022061"/>
            <a:ext cx="5474368" cy="707886"/>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AA1D4EDF-8CA9-16A5-C3DE-0529124140E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E8368A1A-0123-3078-CD91-1BE63AF8B0AE}"/>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B5382FD2-6135-5056-26BC-9888FB15D563}"/>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196ACB6-B5BB-E163-7A15-791935946CEF}"/>
              </a:ext>
            </a:extLst>
          </p:cNvPr>
          <p:cNvSpPr txBox="1"/>
          <p:nvPr/>
        </p:nvSpPr>
        <p:spPr>
          <a:xfrm>
            <a:off x="6225238" y="2881883"/>
            <a:ext cx="5277914" cy="315471"/>
          </a:xfrm>
          <a:prstGeom prst="rect">
            <a:avLst/>
          </a:prstGeom>
          <a:noFill/>
        </p:spPr>
        <p:txBody>
          <a:bodyPr wrap="square">
            <a:spAutoFit/>
          </a:bodyPr>
          <a:lstStyle/>
          <a:p>
            <a:r>
              <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rPr>
              <a:t>No income. No employment. Just qualify using assets.</a:t>
            </a:r>
          </a:p>
        </p:txBody>
      </p:sp>
    </p:spTree>
    <p:extLst>
      <p:ext uri="{BB962C8B-B14F-4D97-AF65-F5344CB8AC3E}">
        <p14:creationId xmlns:p14="http://schemas.microsoft.com/office/powerpoint/2010/main" val="2324333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017501BD-DB9D-4A32-8370-8C63F4855FA4}"/>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9257C5FF-12BA-AB70-84CA-86AA800B0DC0}"/>
              </a:ext>
            </a:extLst>
          </p:cNvPr>
          <p:cNvPicPr>
            <a:picLocks noChangeAspect="1"/>
          </p:cNvPicPr>
          <p:nvPr/>
        </p:nvPicPr>
        <p:blipFill>
          <a:blip r:embed="rId3">
            <a:extLst>
              <a:ext uri="{28A0092B-C50C-407E-A947-70E740481C1C}">
                <a14:useLocalDpi xmlns:a14="http://schemas.microsoft.com/office/drawing/2010/main" val="0"/>
              </a:ext>
            </a:extLst>
          </a:blip>
          <a:srcRect l="13838" r="13838"/>
          <a:stretch/>
        </p:blipFill>
        <p:spPr>
          <a:xfrm>
            <a:off x="0" y="0"/>
            <a:ext cx="5574915" cy="6858000"/>
          </a:xfrm>
          <a:prstGeom prst="rect">
            <a:avLst/>
          </a:prstGeom>
        </p:spPr>
      </p:pic>
      <p:sp>
        <p:nvSpPr>
          <p:cNvPr id="2" name="Slide Number Placeholder 1">
            <a:extLst>
              <a:ext uri="{FF2B5EF4-FFF2-40B4-BE49-F238E27FC236}">
                <a16:creationId xmlns:a16="http://schemas.microsoft.com/office/drawing/2014/main" id="{730A4BEA-B8F2-C2EE-DE29-ADB11893F6AB}"/>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17" name="TextBox 16">
            <a:extLst>
              <a:ext uri="{FF2B5EF4-FFF2-40B4-BE49-F238E27FC236}">
                <a16:creationId xmlns:a16="http://schemas.microsoft.com/office/drawing/2014/main" id="{92EF7D14-4AE7-6F29-F1FE-352D55F05D76}"/>
              </a:ext>
            </a:extLst>
          </p:cNvPr>
          <p:cNvSpPr txBox="1"/>
          <p:nvPr/>
        </p:nvSpPr>
        <p:spPr>
          <a:xfrm>
            <a:off x="6225239" y="1563836"/>
            <a:ext cx="3101642" cy="1323439"/>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Community</a:t>
            </a:r>
          </a:p>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Mortgage*</a:t>
            </a:r>
          </a:p>
        </p:txBody>
      </p:sp>
      <p:sp>
        <p:nvSpPr>
          <p:cNvPr id="3" name="TextBox 2">
            <a:extLst>
              <a:ext uri="{FF2B5EF4-FFF2-40B4-BE49-F238E27FC236}">
                <a16:creationId xmlns:a16="http://schemas.microsoft.com/office/drawing/2014/main" id="{42D92F82-4526-F7CD-8460-214DFCF203DE}"/>
              </a:ext>
            </a:extLst>
          </p:cNvPr>
          <p:cNvSpPr txBox="1"/>
          <p:nvPr/>
        </p:nvSpPr>
        <p:spPr>
          <a:xfrm>
            <a:off x="0" y="6022061"/>
            <a:ext cx="5705856" cy="584775"/>
          </a:xfrm>
          <a:prstGeom prst="rect">
            <a:avLst/>
          </a:prstGeom>
          <a:noFill/>
        </p:spPr>
        <p:txBody>
          <a:bodyPr wrap="square" rtlCol="0">
            <a:spAutoFit/>
          </a:bodyPr>
          <a:lstStyle/>
          <a:p>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*The Community Mortgage loan program is not available in DC, MD, ME, NV, PA, WA, or WV. CO: All loan transactions require fully executed CO LO Reasonable Inquiry Attestation and HUD Counseling Certification from the Colorado Housing Assistance Corporation. IL: Allowed provided payment is based on fully indexed rate. TX 50(a)(6) not permitted.</a:t>
            </a:r>
            <a:b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br>
            <a:r>
              <a:rPr lang="en-US" sz="800" dirty="0">
                <a:solidFill>
                  <a:schemeClr val="bg1"/>
                </a:solidFill>
                <a:effectLst/>
                <a:latin typeface="Arial" panose="020B0604020202020204" pitchFamily="34" charset="0"/>
                <a:ea typeface="Inter" panose="02000503000000020004" pitchFamily="2" charset="0"/>
                <a:cs typeface="Arial" panose="020B0604020202020204" pitchFamily="34" charset="0"/>
              </a:rPr>
              <a:t>**Max LTV is ≤ 70% to use cash-out for reserves.</a:t>
            </a:r>
            <a:endParaRPr lang="en-US" sz="600" dirty="0">
              <a:solidFill>
                <a:schemeClr val="bg1"/>
              </a:solidFill>
              <a:latin typeface="Arial" panose="020B0604020202020204" pitchFamily="34" charset="0"/>
              <a:ea typeface="Inter" panose="02000503000000020004" pitchFamily="2" charset="0"/>
              <a:cs typeface="Arial" panose="020B0604020202020204" pitchFamily="34" charset="0"/>
            </a:endParaRPr>
          </a:p>
        </p:txBody>
      </p:sp>
      <p:pic>
        <p:nvPicPr>
          <p:cNvPr id="4" name="Graphic 3">
            <a:extLst>
              <a:ext uri="{FF2B5EF4-FFF2-40B4-BE49-F238E27FC236}">
                <a16:creationId xmlns:a16="http://schemas.microsoft.com/office/drawing/2014/main" id="{08E0620E-7CCB-BC41-E99E-98DDA3C0D8FD}"/>
              </a:ext>
            </a:extLst>
          </p:cNvPr>
          <p:cNvPicPr>
            <a:picLocks noChangeAspect="1"/>
          </p:cNvPicPr>
          <p:nvPr/>
        </p:nvPicPr>
        <p:blipFill>
          <a:blip>
            <a:extLst>
              <a:ext uri="{96DAC541-7B7A-43D3-8B79-37D633B846F1}">
                <asvg:svgBlip xmlns:asvg="http://schemas.microsoft.com/office/drawing/2016/SVG/main" r:embed="rId4"/>
              </a:ext>
            </a:extLst>
          </a:blip>
          <a:srcRect t="29802" r="11843"/>
          <a:stretch>
            <a:fillRect/>
          </a:stretch>
        </p:blipFill>
        <p:spPr>
          <a:xfrm>
            <a:off x="10662060" y="0"/>
            <a:ext cx="1529939" cy="1393510"/>
          </a:xfrm>
          <a:prstGeom prst="rect">
            <a:avLst/>
          </a:prstGeom>
        </p:spPr>
      </p:pic>
      <p:pic>
        <p:nvPicPr>
          <p:cNvPr id="6" name="Graphic 5">
            <a:extLst>
              <a:ext uri="{FF2B5EF4-FFF2-40B4-BE49-F238E27FC236}">
                <a16:creationId xmlns:a16="http://schemas.microsoft.com/office/drawing/2014/main" id="{3C551CC5-ABEE-4FC0-1449-006197F9A6AC}"/>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426406" y="681056"/>
            <a:ext cx="719225" cy="822960"/>
          </a:xfrm>
          <a:prstGeom prst="rect">
            <a:avLst/>
          </a:prstGeom>
        </p:spPr>
      </p:pic>
      <p:sp>
        <p:nvSpPr>
          <p:cNvPr id="10" name="Rectangle 9">
            <a:extLst>
              <a:ext uri="{FF2B5EF4-FFF2-40B4-BE49-F238E27FC236}">
                <a16:creationId xmlns:a16="http://schemas.microsoft.com/office/drawing/2014/main" id="{6D715FB1-3A53-B1DA-F1F0-9A4BB34D92E9}"/>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8188BB7-2937-A5F7-568F-C5E90EDA0B39}"/>
              </a:ext>
            </a:extLst>
          </p:cNvPr>
          <p:cNvSpPr txBox="1"/>
          <p:nvPr/>
        </p:nvSpPr>
        <p:spPr>
          <a:xfrm>
            <a:off x="6271649" y="2878405"/>
            <a:ext cx="2669887" cy="319155"/>
          </a:xfrm>
          <a:prstGeom prst="rect">
            <a:avLst/>
          </a:prstGeom>
          <a:noFill/>
        </p:spPr>
        <p:txBody>
          <a:bodyPr wrap="square">
            <a:spAutoFit/>
          </a:bodyPr>
          <a:lstStyle/>
          <a:p>
            <a:r>
              <a:rPr lang="en-US" sz="1450" b="1" dirty="0">
                <a:solidFill>
                  <a:schemeClr val="bg1"/>
                </a:solidFill>
                <a:latin typeface="Arial" panose="020B0604020202020204" pitchFamily="34" charset="0"/>
                <a:cs typeface="Arial" panose="020B0604020202020204" pitchFamily="34" charset="0"/>
              </a:rPr>
              <a:t>Simple 3-step qualification.</a:t>
            </a:r>
            <a:endParaRPr lang="en-US" sz="1450" b="1" dirty="0">
              <a:solidFill>
                <a:schemeClr val="bg1"/>
              </a:solidFill>
              <a:effectLst/>
              <a:latin typeface="Arial" panose="020B0604020202020204" pitchFamily="34" charset="0"/>
              <a:ea typeface="Inter" panose="02000503000000020004" pitchFamily="2" charset="0"/>
              <a:cs typeface="Arial" panose="020B0604020202020204" pitchFamily="34" charset="0"/>
            </a:endParaRPr>
          </a:p>
        </p:txBody>
      </p:sp>
      <p:sp>
        <p:nvSpPr>
          <p:cNvPr id="5" name="Oval 4">
            <a:extLst>
              <a:ext uri="{FF2B5EF4-FFF2-40B4-BE49-F238E27FC236}">
                <a16:creationId xmlns:a16="http://schemas.microsoft.com/office/drawing/2014/main" id="{376F454E-4B7E-B7C3-C51E-A26A821D1331}"/>
              </a:ext>
            </a:extLst>
          </p:cNvPr>
          <p:cNvSpPr/>
          <p:nvPr/>
        </p:nvSpPr>
        <p:spPr>
          <a:xfrm>
            <a:off x="6494173"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1</a:t>
            </a:r>
          </a:p>
        </p:txBody>
      </p:sp>
      <p:sp>
        <p:nvSpPr>
          <p:cNvPr id="7" name="TextBox 6">
            <a:extLst>
              <a:ext uri="{FF2B5EF4-FFF2-40B4-BE49-F238E27FC236}">
                <a16:creationId xmlns:a16="http://schemas.microsoft.com/office/drawing/2014/main" id="{0AE6D5E3-AE38-A46A-2E34-627B1810B3E0}"/>
              </a:ext>
            </a:extLst>
          </p:cNvPr>
          <p:cNvSpPr txBox="1"/>
          <p:nvPr/>
        </p:nvSpPr>
        <p:spPr>
          <a:xfrm>
            <a:off x="6271649"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Confirm</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FICO</a:t>
            </a:r>
          </a:p>
        </p:txBody>
      </p:sp>
      <p:sp>
        <p:nvSpPr>
          <p:cNvPr id="8" name="Oval 7">
            <a:extLst>
              <a:ext uri="{FF2B5EF4-FFF2-40B4-BE49-F238E27FC236}">
                <a16:creationId xmlns:a16="http://schemas.microsoft.com/office/drawing/2014/main" id="{2D69032B-29E3-2479-BB6A-DE2E623FD9A3}"/>
              </a:ext>
            </a:extLst>
          </p:cNvPr>
          <p:cNvSpPr/>
          <p:nvPr/>
        </p:nvSpPr>
        <p:spPr>
          <a:xfrm>
            <a:off x="8256798"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2</a:t>
            </a:r>
          </a:p>
        </p:txBody>
      </p:sp>
      <p:sp>
        <p:nvSpPr>
          <p:cNvPr id="12" name="TextBox 11">
            <a:extLst>
              <a:ext uri="{FF2B5EF4-FFF2-40B4-BE49-F238E27FC236}">
                <a16:creationId xmlns:a16="http://schemas.microsoft.com/office/drawing/2014/main" id="{6138A191-2EC0-7A47-C5C2-ACADE9BEAD35}"/>
              </a:ext>
            </a:extLst>
          </p:cNvPr>
          <p:cNvSpPr txBox="1"/>
          <p:nvPr/>
        </p:nvSpPr>
        <p:spPr>
          <a:xfrm>
            <a:off x="8034274"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Review</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LTV</a:t>
            </a:r>
          </a:p>
        </p:txBody>
      </p:sp>
      <p:sp>
        <p:nvSpPr>
          <p:cNvPr id="13" name="Oval 12">
            <a:extLst>
              <a:ext uri="{FF2B5EF4-FFF2-40B4-BE49-F238E27FC236}">
                <a16:creationId xmlns:a16="http://schemas.microsoft.com/office/drawing/2014/main" id="{B2976BE8-C2DD-6AF9-0A8A-1EA9AB04B12D}"/>
              </a:ext>
            </a:extLst>
          </p:cNvPr>
          <p:cNvSpPr/>
          <p:nvPr/>
        </p:nvSpPr>
        <p:spPr>
          <a:xfrm>
            <a:off x="10019425" y="3691432"/>
            <a:ext cx="890337" cy="890337"/>
          </a:xfrm>
          <a:prstGeom prst="ellipse">
            <a:avLst/>
          </a:prstGeom>
          <a:gradFill>
            <a:gsLst>
              <a:gs pos="100000">
                <a:srgbClr val="C2986C"/>
              </a:gs>
              <a:gs pos="0">
                <a:srgbClr val="ECCA9E"/>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t>3</a:t>
            </a:r>
          </a:p>
        </p:txBody>
      </p:sp>
      <p:sp>
        <p:nvSpPr>
          <p:cNvPr id="15" name="TextBox 14">
            <a:extLst>
              <a:ext uri="{FF2B5EF4-FFF2-40B4-BE49-F238E27FC236}">
                <a16:creationId xmlns:a16="http://schemas.microsoft.com/office/drawing/2014/main" id="{713FF140-C06B-BD55-34B9-427DC191E406}"/>
              </a:ext>
            </a:extLst>
          </p:cNvPr>
          <p:cNvSpPr txBox="1"/>
          <p:nvPr/>
        </p:nvSpPr>
        <p:spPr>
          <a:xfrm>
            <a:off x="9796901" y="4647833"/>
            <a:ext cx="1335384" cy="646331"/>
          </a:xfrm>
          <a:prstGeom prst="rect">
            <a:avLst/>
          </a:prstGeom>
          <a:noFill/>
        </p:spPr>
        <p:txBody>
          <a:bodyPr wrap="square" rtlCol="0">
            <a:spAutoFit/>
          </a:bodyPr>
          <a:lstStyle>
            <a:defPPr>
              <a:defRPr lang="en-US"/>
            </a:defPPr>
            <a:lvl1pPr algn="ctr">
              <a:defRPr sz="4000" b="1">
                <a:solidFill>
                  <a:srgbClr val="D5AF83"/>
                </a:solidFill>
              </a:defRPr>
            </a:lvl1pPr>
          </a:lstStyle>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Verify</a:t>
            </a:r>
          </a:p>
          <a:p>
            <a:r>
              <a:rPr lang="en-US" sz="1800"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Reserves</a:t>
            </a:r>
          </a:p>
        </p:txBody>
      </p:sp>
    </p:spTree>
    <p:extLst>
      <p:ext uri="{BB962C8B-B14F-4D97-AF65-F5344CB8AC3E}">
        <p14:creationId xmlns:p14="http://schemas.microsoft.com/office/powerpoint/2010/main" val="2867657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BE527C9D-F7B7-320B-2ED2-58B2EFE83CC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098F66-18A5-B9D4-B6B0-6AB49818FC72}"/>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009BDE2C-190E-A090-3CCF-48A80FA1534F}"/>
              </a:ext>
            </a:extLst>
          </p:cNvPr>
          <p:cNvSpPr/>
          <p:nvPr/>
        </p:nvSpPr>
        <p:spPr>
          <a:xfrm>
            <a:off x="4034037" y="1925681"/>
            <a:ext cx="4123926" cy="369332"/>
          </a:xfrm>
          <a:prstGeom prst="rect">
            <a:avLst/>
          </a:prstGeom>
        </p:spPr>
        <p:txBody>
          <a:bodyPr wrap="square">
            <a:spAutoFit/>
          </a:bodyPr>
          <a:lstStyle/>
          <a:p>
            <a:pPr algn="ctr">
              <a:spcBef>
                <a:spcPts val="400"/>
              </a:spcBef>
              <a:buClr>
                <a:srgbClr val="D3AB61"/>
              </a:buClr>
            </a:pPr>
            <a:r>
              <a:rPr lang="en-US" b="1" dirty="0">
                <a:solidFill>
                  <a:schemeClr val="bg1"/>
                </a:solidFill>
              </a:rPr>
              <a:t>Multiple Ways to Qualify:</a:t>
            </a:r>
          </a:p>
        </p:txBody>
      </p:sp>
      <p:sp>
        <p:nvSpPr>
          <p:cNvPr id="17" name="TextBox 16">
            <a:extLst>
              <a:ext uri="{FF2B5EF4-FFF2-40B4-BE49-F238E27FC236}">
                <a16:creationId xmlns:a16="http://schemas.microsoft.com/office/drawing/2014/main" id="{FBAE7345-F612-2658-8DC5-89CDAFB771A3}"/>
              </a:ext>
            </a:extLst>
          </p:cNvPr>
          <p:cNvSpPr txBox="1"/>
          <p:nvPr/>
        </p:nvSpPr>
        <p:spPr>
          <a:xfrm>
            <a:off x="2711213" y="1281041"/>
            <a:ext cx="6769574" cy="707886"/>
          </a:xfrm>
          <a:prstGeom prst="rect">
            <a:avLst/>
          </a:prstGeom>
          <a:noFill/>
        </p:spPr>
        <p:txBody>
          <a:bodyPr wrap="square" lIns="91440" tIns="45720" rIns="91440" bIns="45720" rtlCol="0" anchor="t">
            <a:spAutoFit/>
          </a:bodyPr>
          <a:lstStyle>
            <a:defPPr>
              <a:defRPr lang="en-US"/>
            </a:defPPr>
            <a:lvl1pPr algn="ctr">
              <a:defRPr sz="4000" b="1">
                <a:solidFill>
                  <a:srgbClr val="D5AF83"/>
                </a:solidFill>
              </a:defRPr>
            </a:lvl1pPr>
          </a:lstStyle>
          <a:p>
            <a:r>
              <a:rPr lang="en-US" dirty="0">
                <a:gradFill>
                  <a:gsLst>
                    <a:gs pos="0">
                      <a:srgbClr val="EBCA9E"/>
                    </a:gs>
                    <a:gs pos="100000">
                      <a:srgbClr val="C2976C"/>
                    </a:gs>
                  </a:gsLst>
                  <a:lin ang="5400000" scaled="1"/>
                </a:gradFill>
                <a:ea typeface="Inter" panose="02000503000000020004" pitchFamily="2" charset="0"/>
              </a:rPr>
              <a:t>Alt-Doc</a:t>
            </a:r>
          </a:p>
        </p:txBody>
      </p:sp>
      <p:pic>
        <p:nvPicPr>
          <p:cNvPr id="3" name="Graphic 2">
            <a:extLst>
              <a:ext uri="{FF2B5EF4-FFF2-40B4-BE49-F238E27FC236}">
                <a16:creationId xmlns:a16="http://schemas.microsoft.com/office/drawing/2014/main" id="{FE036C80-38D4-2DC3-5CE1-0227C7FBE71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5668934" y="493407"/>
            <a:ext cx="850392" cy="562759"/>
          </a:xfrm>
          <a:prstGeom prst="rect">
            <a:avLst/>
          </a:prstGeom>
        </p:spPr>
      </p:pic>
      <p:sp>
        <p:nvSpPr>
          <p:cNvPr id="53" name="Rectangle 52">
            <a:extLst>
              <a:ext uri="{FF2B5EF4-FFF2-40B4-BE49-F238E27FC236}">
                <a16:creationId xmlns:a16="http://schemas.microsoft.com/office/drawing/2014/main" id="{CC88D707-FFBD-099E-BEDA-19A46F20BC51}"/>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54">
            <a:extLst>
              <a:ext uri="{FF2B5EF4-FFF2-40B4-BE49-F238E27FC236}">
                <a16:creationId xmlns:a16="http://schemas.microsoft.com/office/drawing/2014/main" id="{E3EA3AAE-A9C3-AB89-BBBF-A1DD09BE3114}"/>
              </a:ext>
            </a:extLst>
          </p:cNvPr>
          <p:cNvGrpSpPr/>
          <p:nvPr/>
        </p:nvGrpSpPr>
        <p:grpSpPr>
          <a:xfrm>
            <a:off x="1811306" y="2626171"/>
            <a:ext cx="8569388" cy="3348944"/>
            <a:chOff x="1963669" y="2650867"/>
            <a:chExt cx="8569388" cy="3348944"/>
          </a:xfrm>
        </p:grpSpPr>
        <p:sp>
          <p:nvSpPr>
            <p:cNvPr id="47" name="Rectangle 46">
              <a:extLst>
                <a:ext uri="{FF2B5EF4-FFF2-40B4-BE49-F238E27FC236}">
                  <a16:creationId xmlns:a16="http://schemas.microsoft.com/office/drawing/2014/main" id="{3D70A5AA-4D1E-89FB-BCA8-57402D332FF8}"/>
                </a:ext>
              </a:extLst>
            </p:cNvPr>
            <p:cNvSpPr/>
            <p:nvPr/>
          </p:nvSpPr>
          <p:spPr>
            <a:xfrm>
              <a:off x="8965627"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One-Year </a:t>
              </a:r>
              <a:br>
                <a:rPr lang="en-US" sz="1400" b="1" dirty="0">
                  <a:solidFill>
                    <a:schemeClr val="bg1"/>
                  </a:solidFill>
                </a:rPr>
              </a:br>
              <a:r>
                <a:rPr lang="en-US" sz="1400" b="1" dirty="0">
                  <a:solidFill>
                    <a:schemeClr val="bg1"/>
                  </a:solidFill>
                </a:rPr>
                <a:t>Tax Return</a:t>
              </a:r>
            </a:p>
          </p:txBody>
        </p:sp>
        <p:sp>
          <p:nvSpPr>
            <p:cNvPr id="49" name="Rectangle 48">
              <a:extLst>
                <a:ext uri="{FF2B5EF4-FFF2-40B4-BE49-F238E27FC236}">
                  <a16:creationId xmlns:a16="http://schemas.microsoft.com/office/drawing/2014/main" id="{676D679C-C32C-30C5-AFFD-7CED7DB38586}"/>
                </a:ext>
              </a:extLst>
            </p:cNvPr>
            <p:cNvSpPr/>
            <p:nvPr/>
          </p:nvSpPr>
          <p:spPr>
            <a:xfrm>
              <a:off x="6642732" y="5474946"/>
              <a:ext cx="1567430" cy="523220"/>
            </a:xfrm>
            <a:prstGeom prst="rect">
              <a:avLst/>
            </a:prstGeom>
          </p:spPr>
          <p:txBody>
            <a:bodyPr wrap="square">
              <a:spAutoFit/>
            </a:bodyPr>
            <a:lstStyle/>
            <a:p>
              <a:pPr algn="ctr">
                <a:spcBef>
                  <a:spcPts val="400"/>
                </a:spcBef>
                <a:buClr>
                  <a:srgbClr val="D3AB61"/>
                </a:buClr>
              </a:pPr>
              <a:r>
                <a:rPr lang="en-US" sz="1400" b="1">
                  <a:solidFill>
                    <a:schemeClr val="bg1"/>
                  </a:solidFill>
                </a:rPr>
                <a:t>Written VOE</a:t>
              </a:r>
              <a:br>
                <a:rPr lang="en-US" sz="1400" b="1">
                  <a:solidFill>
                    <a:schemeClr val="bg1"/>
                  </a:solidFill>
                </a:rPr>
              </a:br>
              <a:r>
                <a:rPr lang="en-US" sz="1400" b="1">
                  <a:solidFill>
                    <a:schemeClr val="bg1"/>
                  </a:solidFill>
                </a:rPr>
                <a:t>Only</a:t>
              </a:r>
            </a:p>
          </p:txBody>
        </p:sp>
        <p:pic>
          <p:nvPicPr>
            <p:cNvPr id="50" name="Graphic 49">
              <a:extLst>
                <a:ext uri="{FF2B5EF4-FFF2-40B4-BE49-F238E27FC236}">
                  <a16:creationId xmlns:a16="http://schemas.microsoft.com/office/drawing/2014/main" id="{66B38900-EE33-12E0-EB5B-2DDCD59521A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999727" y="4475144"/>
              <a:ext cx="850392" cy="812875"/>
            </a:xfrm>
            <a:prstGeom prst="rect">
              <a:avLst/>
            </a:prstGeom>
          </p:spPr>
        </p:pic>
        <p:sp>
          <p:nvSpPr>
            <p:cNvPr id="43" name="Rectangle 42">
              <a:extLst>
                <a:ext uri="{FF2B5EF4-FFF2-40B4-BE49-F238E27FC236}">
                  <a16:creationId xmlns:a16="http://schemas.microsoft.com/office/drawing/2014/main" id="{E246179C-D213-86B6-ABC4-3E2BBF5F68C6}"/>
                </a:ext>
              </a:extLst>
            </p:cNvPr>
            <p:cNvSpPr/>
            <p:nvPr/>
          </p:nvSpPr>
          <p:spPr>
            <a:xfrm>
              <a:off x="4275831" y="5476591"/>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W-2</a:t>
              </a:r>
              <a:br>
                <a:rPr lang="en-US" sz="1400" b="1" dirty="0">
                  <a:solidFill>
                    <a:schemeClr val="bg1"/>
                  </a:solidFill>
                </a:rPr>
              </a:br>
              <a:r>
                <a:rPr lang="en-US" sz="1400" b="1" dirty="0">
                  <a:solidFill>
                    <a:schemeClr val="bg1"/>
                  </a:solidFill>
                </a:rPr>
                <a:t>Only</a:t>
              </a:r>
            </a:p>
          </p:txBody>
        </p:sp>
        <p:pic>
          <p:nvPicPr>
            <p:cNvPr id="44" name="Graphic 43">
              <a:extLst>
                <a:ext uri="{FF2B5EF4-FFF2-40B4-BE49-F238E27FC236}">
                  <a16:creationId xmlns:a16="http://schemas.microsoft.com/office/drawing/2014/main" id="{2383D6FB-0A62-87CD-28B7-21427AACEE0A}"/>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635874" y="4581067"/>
              <a:ext cx="850392" cy="759776"/>
            </a:xfrm>
            <a:prstGeom prst="rect">
              <a:avLst/>
            </a:prstGeom>
          </p:spPr>
        </p:pic>
        <p:pic>
          <p:nvPicPr>
            <p:cNvPr id="52" name="Graphic 51">
              <a:extLst>
                <a:ext uri="{FF2B5EF4-FFF2-40B4-BE49-F238E27FC236}">
                  <a16:creationId xmlns:a16="http://schemas.microsoft.com/office/drawing/2014/main" id="{5DC3F3BE-0A81-E02D-1BC7-B9F53B5029E2}"/>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2323712" y="4581067"/>
              <a:ext cx="850392" cy="850392"/>
            </a:xfrm>
            <a:prstGeom prst="rect">
              <a:avLst/>
            </a:prstGeom>
          </p:spPr>
        </p:pic>
        <p:sp>
          <p:nvSpPr>
            <p:cNvPr id="45" name="Rectangle 44">
              <a:extLst>
                <a:ext uri="{FF2B5EF4-FFF2-40B4-BE49-F238E27FC236}">
                  <a16:creationId xmlns:a16="http://schemas.microsoft.com/office/drawing/2014/main" id="{7BAAAD1D-D8E2-D384-794F-4B5DE3E643DA}"/>
                </a:ext>
              </a:extLst>
            </p:cNvPr>
            <p:cNvSpPr/>
            <p:nvPr/>
          </p:nvSpPr>
          <p:spPr>
            <a:xfrm>
              <a:off x="8965627" y="3558847"/>
              <a:ext cx="1567430" cy="738664"/>
            </a:xfrm>
            <a:prstGeom prst="rect">
              <a:avLst/>
            </a:prstGeom>
          </p:spPr>
          <p:txBody>
            <a:bodyPr wrap="square">
              <a:spAutoFit/>
            </a:bodyPr>
            <a:lstStyle/>
            <a:p>
              <a:pPr algn="ctr">
                <a:spcBef>
                  <a:spcPts val="400"/>
                </a:spcBef>
                <a:buClr>
                  <a:srgbClr val="D3AB61"/>
                </a:buClr>
              </a:pPr>
              <a:r>
                <a:rPr lang="en-US" sz="1400" b="1" dirty="0">
                  <a:solidFill>
                    <a:schemeClr val="bg1"/>
                  </a:solidFill>
                </a:rPr>
                <a:t>Asset</a:t>
              </a:r>
              <a:br>
                <a:rPr lang="en-US" sz="1400" b="1" dirty="0">
                  <a:solidFill>
                    <a:schemeClr val="bg1"/>
                  </a:solidFill>
                </a:rPr>
              </a:br>
              <a:r>
                <a:rPr lang="en-US" sz="1400" b="1" dirty="0">
                  <a:solidFill>
                    <a:schemeClr val="bg1"/>
                  </a:solidFill>
                </a:rPr>
                <a:t>Qualifier &amp; Asset Depletion</a:t>
              </a:r>
            </a:p>
          </p:txBody>
        </p:sp>
        <p:pic>
          <p:nvPicPr>
            <p:cNvPr id="46" name="Graphic 45">
              <a:extLst>
                <a:ext uri="{FF2B5EF4-FFF2-40B4-BE49-F238E27FC236}">
                  <a16:creationId xmlns:a16="http://schemas.microsoft.com/office/drawing/2014/main" id="{22926D74-E9D5-6C3B-BBA8-76B4B3623932}"/>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325670" y="2679260"/>
              <a:ext cx="850392" cy="836100"/>
            </a:xfrm>
            <a:prstGeom prst="rect">
              <a:avLst/>
            </a:prstGeom>
          </p:spPr>
        </p:pic>
        <p:sp>
          <p:nvSpPr>
            <p:cNvPr id="41" name="Rectangle 40">
              <a:extLst>
                <a:ext uri="{FF2B5EF4-FFF2-40B4-BE49-F238E27FC236}">
                  <a16:creationId xmlns:a16="http://schemas.microsoft.com/office/drawing/2014/main" id="{89C51994-BCBD-5B76-CFE4-5FE84F5D4A40}"/>
                </a:ext>
              </a:extLst>
            </p:cNvPr>
            <p:cNvSpPr/>
            <p:nvPr/>
          </p:nvSpPr>
          <p:spPr>
            <a:xfrm>
              <a:off x="6647683" y="3595999"/>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P&amp;L</a:t>
              </a:r>
              <a:br>
                <a:rPr lang="en-US" sz="1400" b="1" dirty="0">
                  <a:solidFill>
                    <a:schemeClr val="bg1"/>
                  </a:solidFill>
                </a:rPr>
              </a:br>
              <a:r>
                <a:rPr lang="en-US" sz="1400" b="1" dirty="0">
                  <a:solidFill>
                    <a:schemeClr val="bg1"/>
                  </a:solidFill>
                </a:rPr>
                <a:t>Only</a:t>
              </a:r>
            </a:p>
          </p:txBody>
        </p:sp>
        <p:sp>
          <p:nvSpPr>
            <p:cNvPr id="39" name="Rectangle 38">
              <a:extLst>
                <a:ext uri="{FF2B5EF4-FFF2-40B4-BE49-F238E27FC236}">
                  <a16:creationId xmlns:a16="http://schemas.microsoft.com/office/drawing/2014/main" id="{456B99DE-9536-EDA8-0BC0-7DD72C90EE3D}"/>
                </a:ext>
              </a:extLst>
            </p:cNvPr>
            <p:cNvSpPr/>
            <p:nvPr/>
          </p:nvSpPr>
          <p:spPr>
            <a:xfrm>
              <a:off x="4275831" y="3591282"/>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1099</a:t>
              </a:r>
              <a:br>
                <a:rPr lang="en-US" sz="1400" b="1" dirty="0">
                  <a:solidFill>
                    <a:schemeClr val="bg1"/>
                  </a:solidFill>
                </a:rPr>
              </a:br>
              <a:r>
                <a:rPr lang="en-US" sz="1400" b="1" dirty="0">
                  <a:solidFill>
                    <a:schemeClr val="bg1"/>
                  </a:solidFill>
                </a:rPr>
                <a:t>Only</a:t>
              </a:r>
            </a:p>
          </p:txBody>
        </p:sp>
        <p:sp>
          <p:nvSpPr>
            <p:cNvPr id="7" name="Rectangle 6">
              <a:extLst>
                <a:ext uri="{FF2B5EF4-FFF2-40B4-BE49-F238E27FC236}">
                  <a16:creationId xmlns:a16="http://schemas.microsoft.com/office/drawing/2014/main" id="{B33EB790-9940-2230-B1E7-2AC1EE081C3A}"/>
                </a:ext>
              </a:extLst>
            </p:cNvPr>
            <p:cNvSpPr/>
            <p:nvPr/>
          </p:nvSpPr>
          <p:spPr>
            <a:xfrm>
              <a:off x="1963669" y="3591282"/>
              <a:ext cx="1567430" cy="307777"/>
            </a:xfrm>
            <a:prstGeom prst="rect">
              <a:avLst/>
            </a:prstGeom>
          </p:spPr>
          <p:txBody>
            <a:bodyPr wrap="square">
              <a:spAutoFit/>
            </a:bodyPr>
            <a:lstStyle/>
            <a:p>
              <a:pPr algn="ctr">
                <a:spcBef>
                  <a:spcPts val="400"/>
                </a:spcBef>
                <a:buClr>
                  <a:srgbClr val="D3AB61"/>
                </a:buClr>
              </a:pPr>
              <a:r>
                <a:rPr lang="en-US" sz="1400" b="1" dirty="0">
                  <a:solidFill>
                    <a:schemeClr val="bg1"/>
                  </a:solidFill>
                </a:rPr>
                <a:t>Bank Statement</a:t>
              </a:r>
            </a:p>
          </p:txBody>
        </p:sp>
        <p:pic>
          <p:nvPicPr>
            <p:cNvPr id="8" name="Graphic 7">
              <a:extLst>
                <a:ext uri="{FF2B5EF4-FFF2-40B4-BE49-F238E27FC236}">
                  <a16:creationId xmlns:a16="http://schemas.microsoft.com/office/drawing/2014/main" id="{4B1D4F1D-9D35-82F0-EA6F-E1E177D448E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2381926" y="2650867"/>
              <a:ext cx="730915" cy="850392"/>
            </a:xfrm>
            <a:prstGeom prst="rect">
              <a:avLst/>
            </a:prstGeom>
          </p:spPr>
        </p:pic>
        <p:pic>
          <p:nvPicPr>
            <p:cNvPr id="40" name="Graphic 39">
              <a:extLst>
                <a:ext uri="{FF2B5EF4-FFF2-40B4-BE49-F238E27FC236}">
                  <a16:creationId xmlns:a16="http://schemas.microsoft.com/office/drawing/2014/main" id="{BB0947A2-B27E-3E83-F9E7-BBAAD68CD77C}"/>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4645400" y="2695758"/>
              <a:ext cx="850392" cy="825380"/>
            </a:xfrm>
            <a:prstGeom prst="rect">
              <a:avLst/>
            </a:prstGeom>
          </p:spPr>
        </p:pic>
        <p:pic>
          <p:nvPicPr>
            <p:cNvPr id="42" name="Graphic 41">
              <a:extLst>
                <a:ext uri="{FF2B5EF4-FFF2-40B4-BE49-F238E27FC236}">
                  <a16:creationId xmlns:a16="http://schemas.microsoft.com/office/drawing/2014/main" id="{7C80D8E2-EEC1-5BDB-4F36-6F2240D15788}"/>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7101395" y="2670746"/>
              <a:ext cx="660006" cy="850392"/>
            </a:xfrm>
            <a:prstGeom prst="rect">
              <a:avLst/>
            </a:prstGeom>
          </p:spPr>
        </p:pic>
        <p:pic>
          <p:nvPicPr>
            <p:cNvPr id="48" name="Graphic 47">
              <a:extLst>
                <a:ext uri="{FF2B5EF4-FFF2-40B4-BE49-F238E27FC236}">
                  <a16:creationId xmlns:a16="http://schemas.microsoft.com/office/drawing/2014/main" id="{32D3A20A-2A0D-D985-ABA7-E988E01AD9A6}"/>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9371390" y="4606435"/>
              <a:ext cx="850392" cy="813947"/>
            </a:xfrm>
            <a:prstGeom prst="rect">
              <a:avLst/>
            </a:prstGeom>
          </p:spPr>
        </p:pic>
        <p:sp>
          <p:nvSpPr>
            <p:cNvPr id="51" name="Rectangle 50">
              <a:extLst>
                <a:ext uri="{FF2B5EF4-FFF2-40B4-BE49-F238E27FC236}">
                  <a16:creationId xmlns:a16="http://schemas.microsoft.com/office/drawing/2014/main" id="{38C5897B-3752-2CD4-9957-E356D019C206}"/>
                </a:ext>
              </a:extLst>
            </p:cNvPr>
            <p:cNvSpPr/>
            <p:nvPr/>
          </p:nvSpPr>
          <p:spPr>
            <a:xfrm>
              <a:off x="1963669" y="5474946"/>
              <a:ext cx="1567430" cy="523220"/>
            </a:xfrm>
            <a:prstGeom prst="rect">
              <a:avLst/>
            </a:prstGeom>
          </p:spPr>
          <p:txBody>
            <a:bodyPr wrap="square">
              <a:spAutoFit/>
            </a:bodyPr>
            <a:lstStyle/>
            <a:p>
              <a:pPr algn="ctr">
                <a:spcBef>
                  <a:spcPts val="400"/>
                </a:spcBef>
                <a:buClr>
                  <a:srgbClr val="D3AB61"/>
                </a:buClr>
              </a:pPr>
              <a:r>
                <a:rPr lang="en-US" sz="1400" b="1" dirty="0">
                  <a:solidFill>
                    <a:schemeClr val="bg1"/>
                  </a:solidFill>
                </a:rPr>
                <a:t>Asset Assist</a:t>
              </a:r>
              <a:br>
                <a:rPr lang="en-US" sz="1400" b="1" dirty="0">
                  <a:solidFill>
                    <a:schemeClr val="bg1"/>
                  </a:solidFill>
                </a:rPr>
              </a:br>
              <a:r>
                <a:rPr lang="en-US" sz="1400" b="1" dirty="0">
                  <a:solidFill>
                    <a:schemeClr val="bg1"/>
                  </a:solidFill>
                </a:rPr>
                <a:t>(Exclusive)</a:t>
              </a:r>
            </a:p>
          </p:txBody>
        </p:sp>
      </p:grpSp>
    </p:spTree>
    <p:extLst>
      <p:ext uri="{BB962C8B-B14F-4D97-AF65-F5344CB8AC3E}">
        <p14:creationId xmlns:p14="http://schemas.microsoft.com/office/powerpoint/2010/main" val="9469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A45966F-6D90-6F32-F768-AAEE38B6C935}"/>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106E2A6B-AD51-A680-2DCD-557C66CF2449}"/>
              </a:ext>
            </a:extLst>
          </p:cNvPr>
          <p:cNvPicPr>
            <a:picLocks noChangeAspect="1"/>
          </p:cNvPicPr>
          <p:nvPr/>
        </p:nvPicPr>
        <p:blipFill>
          <a:blip r:embed="rId3">
            <a:extLst>
              <a:ext uri="{28A0092B-C50C-407E-A947-70E740481C1C}">
                <a14:useLocalDpi xmlns:a14="http://schemas.microsoft.com/office/drawing/2010/main" val="0"/>
              </a:ext>
            </a:extLst>
          </a:blip>
          <a:srcRect l="1086" r="1086"/>
          <a:stretch/>
        </p:blipFill>
        <p:spPr>
          <a:xfrm>
            <a:off x="-12700" y="0"/>
            <a:ext cx="5590900" cy="6858000"/>
          </a:xfrm>
          <a:prstGeom prst="rect">
            <a:avLst/>
          </a:prstGeom>
        </p:spPr>
      </p:pic>
      <p:sp>
        <p:nvSpPr>
          <p:cNvPr id="2" name="Slide Number Placeholder 1">
            <a:extLst>
              <a:ext uri="{FF2B5EF4-FFF2-40B4-BE49-F238E27FC236}">
                <a16:creationId xmlns:a16="http://schemas.microsoft.com/office/drawing/2014/main" id="{2FC4707C-0A6D-3BDC-7292-2C07D55FD6D9}"/>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D2BB845-3854-4AF5-8C0B-200835ED1608}" type="slidenum">
              <a:rPr kumimoji="0" lang="en-US" sz="10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pic>
        <p:nvPicPr>
          <p:cNvPr id="4" name="Graphic 3">
            <a:extLst>
              <a:ext uri="{FF2B5EF4-FFF2-40B4-BE49-F238E27FC236}">
                <a16:creationId xmlns:a16="http://schemas.microsoft.com/office/drawing/2014/main" id="{5659E580-96ED-8EE9-12C1-A1E965F40D94}"/>
              </a:ext>
            </a:extLst>
          </p:cNvPr>
          <p:cNvPicPr>
            <a:picLocks noChangeAspect="1"/>
          </p:cNvPicPr>
          <p:nvPr/>
        </p:nvPicPr>
        <p:blipFill>
          <a:blip>
            <a:extLst>
              <a:ext uri="{96DAC541-7B7A-43D3-8B79-37D633B846F1}">
                <asvg:svgBlip xmlns:asvg="http://schemas.microsoft.com/office/drawing/2016/SVG/main" r:embed="rId4"/>
              </a:ext>
            </a:extLst>
          </a:blip>
          <a:srcRect t="7304" r="23671"/>
          <a:stretch>
            <a:fillRect/>
          </a:stretch>
        </p:blipFill>
        <p:spPr>
          <a:xfrm>
            <a:off x="10399041" y="-1"/>
            <a:ext cx="1792959" cy="1440933"/>
          </a:xfrm>
          <a:prstGeom prst="rect">
            <a:avLst/>
          </a:prstGeom>
        </p:spPr>
      </p:pic>
      <p:sp>
        <p:nvSpPr>
          <p:cNvPr id="6" name="TextBox 5">
            <a:extLst>
              <a:ext uri="{FF2B5EF4-FFF2-40B4-BE49-F238E27FC236}">
                <a16:creationId xmlns:a16="http://schemas.microsoft.com/office/drawing/2014/main" id="{CC0321A5-DB98-6A30-9899-5992E8D32507}"/>
              </a:ext>
            </a:extLst>
          </p:cNvPr>
          <p:cNvSpPr txBox="1"/>
          <p:nvPr/>
        </p:nvSpPr>
        <p:spPr>
          <a:xfrm>
            <a:off x="6225239" y="1563836"/>
            <a:ext cx="3101642" cy="707886"/>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dirty="0">
                <a:gradFill>
                  <a:gsLst>
                    <a:gs pos="0">
                      <a:srgbClr val="EBCA9E"/>
                    </a:gs>
                    <a:gs pos="100000">
                      <a:srgbClr val="C2976C"/>
                    </a:gs>
                  </a:gsLst>
                  <a:lin ang="5400000" scaled="1"/>
                </a:gradFill>
                <a:latin typeface="Arial" panose="020B0604020202020204" pitchFamily="34" charset="0"/>
                <a:ea typeface="Inter" panose="02000503000000020004" pitchFamily="2" charset="0"/>
                <a:cs typeface="Arial" panose="020B0604020202020204" pitchFamily="34" charset="0"/>
              </a:rPr>
              <a:t>Alt-Doc</a:t>
            </a:r>
          </a:p>
        </p:txBody>
      </p:sp>
      <p:sp>
        <p:nvSpPr>
          <p:cNvPr id="7" name="Rectangle 1">
            <a:extLst>
              <a:ext uri="{FF2B5EF4-FFF2-40B4-BE49-F238E27FC236}">
                <a16:creationId xmlns:a16="http://schemas.microsoft.com/office/drawing/2014/main" id="{BD0124B0-59B5-FB15-4ECA-14CA8076B40D}"/>
              </a:ext>
            </a:extLst>
          </p:cNvPr>
          <p:cNvSpPr>
            <a:spLocks noChangeArrowheads="1"/>
          </p:cNvSpPr>
          <p:nvPr/>
        </p:nvSpPr>
        <p:spPr bwMode="auto">
          <a:xfrm>
            <a:off x="6225238" y="2586219"/>
            <a:ext cx="5390114"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Prime | Advantage | Expanded</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Most flexible qualification options</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(bank statements + asset qualifier no DTI + asset depletion all in one program)</a:t>
            </a:r>
          </a:p>
          <a:p>
            <a:pPr>
              <a:buClr>
                <a:srgbClr val="D5AF83"/>
              </a:buClr>
            </a:pP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Highest leverage &amp; loan size</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(up to 90% LTV and $3.5M)</a:t>
            </a:r>
          </a:p>
          <a:p>
            <a:pPr>
              <a:buClr>
                <a:srgbClr val="D5AF83"/>
              </a:buClr>
            </a:pPr>
            <a:endParaRPr lang="en-US" sz="1200"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Express</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Simplified / faster qualification</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(streamlined bank statement + P&amp;L options with fewer overlays)</a:t>
            </a:r>
          </a:p>
          <a:p>
            <a:pPr>
              <a:lnSpc>
                <a:spcPct val="150000"/>
              </a:lnSpc>
              <a:buClr>
                <a:srgbClr val="D5AF83"/>
              </a:buClr>
            </a:pPr>
            <a:endParaRPr lang="en-US" sz="1200" b="1" dirty="0">
              <a:solidFill>
                <a:schemeClr val="bg1"/>
              </a:solidFill>
              <a:latin typeface="Arial" panose="020B0604020202020204" pitchFamily="34" charset="0"/>
              <a:ea typeface="Inter" panose="02000503000000020004" pitchFamily="2" charset="0"/>
              <a:cs typeface="Arial" panose="020B0604020202020204" pitchFamily="34" charset="0"/>
            </a:endParaRPr>
          </a:p>
          <a:p>
            <a:pPr>
              <a:lnSpc>
                <a:spcPct val="150000"/>
              </a:lnSpc>
              <a:buClr>
                <a:srgbClr val="D5AF83"/>
              </a:buClr>
            </a:pPr>
            <a:r>
              <a:rPr lang="en-US" sz="1400" b="1" dirty="0">
                <a:solidFill>
                  <a:srgbClr val="EBCA9E"/>
                </a:solidFill>
                <a:latin typeface="Arial" panose="020B0604020202020204" pitchFamily="34" charset="0"/>
                <a:ea typeface="Inter" panose="02000503000000020004" pitchFamily="2" charset="0"/>
                <a:cs typeface="Arial" panose="020B0604020202020204" pitchFamily="34" charset="0"/>
              </a:rPr>
              <a:t>Exclusive</a:t>
            </a: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No bank statements required at all</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(WVOE/EVOE-only income approach)</a:t>
            </a:r>
            <a:br>
              <a:rPr lang="en-US" sz="1200" i="1" dirty="0">
                <a:solidFill>
                  <a:schemeClr val="bg1"/>
                </a:solidFill>
                <a:latin typeface="Arial" panose="020B0604020202020204" pitchFamily="34" charset="0"/>
                <a:ea typeface="Inter" panose="02000503000000020004" pitchFamily="2" charset="0"/>
                <a:cs typeface="Arial" panose="020B0604020202020204" pitchFamily="34" charset="0"/>
              </a:rPr>
            </a:br>
            <a:endParaRPr lang="en-US" sz="1400" i="1" dirty="0">
              <a:solidFill>
                <a:schemeClr val="bg1"/>
              </a:solidFill>
              <a:latin typeface="Arial" panose="020B0604020202020204" pitchFamily="34" charset="0"/>
              <a:ea typeface="Inter" panose="02000503000000020004" pitchFamily="2" charset="0"/>
              <a:cs typeface="Arial" panose="020B0604020202020204" pitchFamily="34" charset="0"/>
            </a:endParaRPr>
          </a:p>
          <a:p>
            <a:pPr marL="285750" indent="-285750">
              <a:buClr>
                <a:srgbClr val="D5AF83"/>
              </a:buClr>
              <a:buFont typeface="Arial" panose="020B0604020202020204" pitchFamily="34" charset="0"/>
              <a:buChar char="•"/>
            </a:pPr>
            <a:r>
              <a:rPr lang="en-US" sz="1400" dirty="0">
                <a:solidFill>
                  <a:schemeClr val="bg1"/>
                </a:solidFill>
                <a:latin typeface="Arial" panose="020B0604020202020204" pitchFamily="34" charset="0"/>
                <a:ea typeface="Inter" panose="02000503000000020004" pitchFamily="2" charset="0"/>
                <a:cs typeface="Arial" panose="020B0604020202020204" pitchFamily="34" charset="0"/>
              </a:rPr>
              <a:t>Unique borrower flexibility</a:t>
            </a:r>
            <a:br>
              <a:rPr lang="en-US" sz="1200" dirty="0">
                <a:solidFill>
                  <a:schemeClr val="bg1"/>
                </a:solidFill>
                <a:latin typeface="Arial" panose="020B0604020202020204" pitchFamily="34" charset="0"/>
                <a:ea typeface="Inter" panose="02000503000000020004" pitchFamily="2" charset="0"/>
                <a:cs typeface="Arial" panose="020B0604020202020204" pitchFamily="34" charset="0"/>
              </a:rPr>
            </a:br>
            <a:r>
              <a:rPr lang="en-US" sz="1100" i="1" dirty="0">
                <a:solidFill>
                  <a:srgbClr val="C2986C"/>
                </a:solidFill>
                <a:latin typeface="Arial" panose="020B0604020202020204" pitchFamily="34" charset="0"/>
                <a:ea typeface="Inter" panose="02000503000000020004" pitchFamily="2" charset="0"/>
                <a:cs typeface="Arial" panose="020B0604020202020204" pitchFamily="34" charset="0"/>
              </a:rPr>
              <a:t>(ADU income, DACA eligibility, and ability to combine all income types)</a:t>
            </a:r>
          </a:p>
        </p:txBody>
      </p:sp>
      <p:pic>
        <p:nvPicPr>
          <p:cNvPr id="10" name="Graphic 9">
            <a:extLst>
              <a:ext uri="{FF2B5EF4-FFF2-40B4-BE49-F238E27FC236}">
                <a16:creationId xmlns:a16="http://schemas.microsoft.com/office/drawing/2014/main" id="{CC50968C-4891-1404-2A81-359EAE31F992}"/>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74538" y="828642"/>
            <a:ext cx="822960" cy="544606"/>
          </a:xfrm>
          <a:prstGeom prst="rect">
            <a:avLst/>
          </a:prstGeom>
        </p:spPr>
      </p:pic>
      <p:sp>
        <p:nvSpPr>
          <p:cNvPr id="13" name="TextBox 12">
            <a:extLst>
              <a:ext uri="{FF2B5EF4-FFF2-40B4-BE49-F238E27FC236}">
                <a16:creationId xmlns:a16="http://schemas.microsoft.com/office/drawing/2014/main" id="{97BCA9D6-AFC8-5891-719A-1593C08018C7}"/>
              </a:ext>
            </a:extLst>
          </p:cNvPr>
          <p:cNvSpPr txBox="1"/>
          <p:nvPr/>
        </p:nvSpPr>
        <p:spPr>
          <a:xfrm>
            <a:off x="6225237" y="2161980"/>
            <a:ext cx="4490387" cy="315471"/>
          </a:xfrm>
          <a:prstGeom prst="rect">
            <a:avLst/>
          </a:prstGeom>
          <a:noFill/>
        </p:spPr>
        <p:txBody>
          <a:bodyPr wrap="square" rtlCol="0">
            <a:spAutoFit/>
          </a:bodyPr>
          <a:lstStyle>
            <a:defPPr>
              <a:defRPr lang="en-US"/>
            </a:defPPr>
            <a:lvl1pPr algn="ctr">
              <a:defRPr sz="4000" b="1">
                <a:solidFill>
                  <a:srgbClr val="D5AF83"/>
                </a:solidFill>
              </a:defRPr>
            </a:lvl1pPr>
          </a:lstStyle>
          <a:p>
            <a:pPr algn="l"/>
            <a:r>
              <a:rPr lang="en-US" sz="1450" dirty="0">
                <a:solidFill>
                  <a:schemeClr val="bg1"/>
                </a:solidFill>
                <a:latin typeface="Arial" panose="020B0604020202020204" pitchFamily="34" charset="0"/>
                <a:ea typeface="Inter" panose="02000503000000020004" pitchFamily="2" charset="0"/>
                <a:cs typeface="Arial" panose="020B0604020202020204" pitchFamily="34" charset="0"/>
              </a:rPr>
              <a:t>Flexible Non-QM Products. Fast Decisions.</a:t>
            </a:r>
          </a:p>
        </p:txBody>
      </p:sp>
      <p:sp>
        <p:nvSpPr>
          <p:cNvPr id="15" name="Rectangle 14">
            <a:extLst>
              <a:ext uri="{FF2B5EF4-FFF2-40B4-BE49-F238E27FC236}">
                <a16:creationId xmlns:a16="http://schemas.microsoft.com/office/drawing/2014/main" id="{CA29CE5E-7098-C67B-E5FB-9BEC2B44024D}"/>
              </a:ext>
            </a:extLst>
          </p:cNvPr>
          <p:cNvSpPr/>
          <p:nvPr/>
        </p:nvSpPr>
        <p:spPr>
          <a:xfrm>
            <a:off x="-12701" y="6741129"/>
            <a:ext cx="12204701" cy="126917"/>
          </a:xfrm>
          <a:prstGeom prst="rect">
            <a:avLst/>
          </a:prstGeom>
          <a:gradFill>
            <a:gsLst>
              <a:gs pos="0">
                <a:srgbClr val="EBCA9E"/>
              </a:gs>
              <a:gs pos="50000">
                <a:srgbClr val="D6B085"/>
              </a:gs>
              <a:gs pos="100000">
                <a:srgbClr val="C2976C"/>
              </a:gs>
            </a:gsLst>
            <a:lin ang="1878899"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676078"/>
      </p:ext>
    </p:extLst>
  </p:cSld>
  <p:clrMapOvr>
    <a:masterClrMapping/>
  </p:clrMapOvr>
</p:sld>
</file>

<file path=ppt/theme/theme1.xml><?xml version="1.0" encoding="utf-8"?>
<a:theme xmlns:a="http://schemas.openxmlformats.org/drawingml/2006/main" name="1_chm_theme">
  <a:themeElements>
    <a:clrScheme name="CHM colors">
      <a:dk1>
        <a:srgbClr val="000000"/>
      </a:dk1>
      <a:lt1>
        <a:sysClr val="window" lastClr="FFFFFF"/>
      </a:lt1>
      <a:dk2>
        <a:srgbClr val="2D3A43"/>
      </a:dk2>
      <a:lt2>
        <a:srgbClr val="D8D8D8"/>
      </a:lt2>
      <a:accent1>
        <a:srgbClr val="174170"/>
      </a:accent1>
      <a:accent2>
        <a:srgbClr val="285F91"/>
      </a:accent2>
      <a:accent3>
        <a:srgbClr val="6B8F00"/>
      </a:accent3>
      <a:accent4>
        <a:srgbClr val="966305"/>
      </a:accent4>
      <a:accent5>
        <a:srgbClr val="2D3A43"/>
      </a:accent5>
      <a:accent6>
        <a:srgbClr val="52626F"/>
      </a:accent6>
      <a:hlink>
        <a:srgbClr val="888888"/>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m_theme" id="{15EF58BA-CBE1-4837-AECF-3F567DA1EFD1}" vid="{C71C4813-42DD-41A3-8A9A-FA7BF472F8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CC Document" ma:contentTypeID="0x01010011357BD725B3D24A948EF2833EFA01810008FC50E801A42C47A313B7AC50EB7F33" ma:contentTypeVersion="11" ma:contentTypeDescription="" ma:contentTypeScope="" ma:versionID="25e04e2f35a9a1445c3c613f1dec9118">
  <xsd:schema xmlns:xsd="http://www.w3.org/2001/XMLSchema" xmlns:xs="http://www.w3.org/2001/XMLSchema" xmlns:p="http://schemas.microsoft.com/office/2006/metadata/properties" xmlns:ns2="dd274e0f-3bf5-43b5-8f49-39ac7330e644" targetNamespace="http://schemas.microsoft.com/office/2006/metadata/properties" ma:root="true" ma:fieldsID="cf3102cd3f2ca0b0e9e25c0e75362bda" ns2:_="">
    <xsd:import namespace="dd274e0f-3bf5-43b5-8f49-39ac7330e644"/>
    <xsd:element name="properties">
      <xsd:complexType>
        <xsd:sequence>
          <xsd:element name="documentManagement">
            <xsd:complexType>
              <xsd:all>
                <xsd:element ref="ns2:c156f112fa8c42a59170a7f1d80dd68f" minOccurs="0"/>
                <xsd:element ref="ns2:TaxCatchAll" minOccurs="0"/>
                <xsd:element ref="ns2:TaxCatchAllLabel" minOccurs="0"/>
                <xsd:element ref="ns2:df3a4754f013469a9546432b95da990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274e0f-3bf5-43b5-8f49-39ac7330e644" elementFormDefault="qualified">
    <xsd:import namespace="http://schemas.microsoft.com/office/2006/documentManagement/types"/>
    <xsd:import namespace="http://schemas.microsoft.com/office/infopath/2007/PartnerControls"/>
    <xsd:element name="c156f112fa8c42a59170a7f1d80dd68f" ma:index="8" ma:taxonomy="true" ma:internalName="c156f112fa8c42a59170a7f1d80dd68f" ma:taxonomyFieldName="CCDepartment" ma:displayName="Department" ma:readOnly="false" ma:default="1;#Marketing|a047ccc5-8285-41f8-90d0-f1b23a92358f" ma:fieldId="{c156f112-fa8c-42a5-9170-a7f1d80dd68f}" ma:sspId="dca6580d-d2bd-4bd4-9c15-a9099c44cea4" ma:termSetId="e981b149-1c91-435b-8687-5ee24ba5294b"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91a0f3a2-e4f5-4743-bc99-8adca14b18f3}" ma:internalName="TaxCatchAll" ma:showField="CatchAllData"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91a0f3a2-e4f5-4743-bc99-8adca14b18f3}" ma:internalName="TaxCatchAllLabel" ma:readOnly="true" ma:showField="CatchAllDataLabel" ma:web="d19f5b64-31ad-469c-bd71-6ad3d1cdd33a">
      <xsd:complexType>
        <xsd:complexContent>
          <xsd:extension base="dms:MultiChoiceLookup">
            <xsd:sequence>
              <xsd:element name="Value" type="dms:Lookup" maxOccurs="unbounded" minOccurs="0" nillable="true"/>
            </xsd:sequence>
          </xsd:extension>
        </xsd:complexContent>
      </xsd:complexType>
    </xsd:element>
    <xsd:element name="df3a4754f013469a9546432b95da9904" ma:index="12" nillable="true" ma:taxonomy="true" ma:internalName="df3a4754f013469a9546432b95da9904" ma:taxonomyFieldName="Topics" ma:displayName="Topics" ma:readOnly="false" ma:default="" ma:fieldId="{df3a4754-f013-469a-9546-432b95da9904}" ma:taxonomyMulti="true" ma:sspId="dca6580d-d2bd-4bd4-9c15-a9099c44cea4" ma:termSetId="44d1b57f-4f5e-41b6-af8d-175a9ed25d28"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d274e0f-3bf5-43b5-8f49-39ac7330e644">
      <Value>1</Value>
    </TaxCatchAll>
    <df3a4754f013469a9546432b95da9904 xmlns="dd274e0f-3bf5-43b5-8f49-39ac7330e644">
      <Terms xmlns="http://schemas.microsoft.com/office/infopath/2007/PartnerControls"/>
    </df3a4754f013469a9546432b95da9904>
    <c156f112fa8c42a59170a7f1d80dd68f xmlns="dd274e0f-3bf5-43b5-8f49-39ac7330e644">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a047ccc5-8285-41f8-90d0-f1b23a92358f</TermId>
        </TermInfo>
      </Terms>
    </c156f112fa8c42a59170a7f1d80dd68f>
  </documentManagement>
</p:properties>
</file>

<file path=customXml/item4.xml><?xml version="1.0" encoding="utf-8"?>
<?mso-contentType ?>
<SharedContentType xmlns="Microsoft.SharePoint.Taxonomy.ContentTypeSync" SourceId="dca6580d-d2bd-4bd4-9c15-a9099c44cea4" ContentTypeId="0x01010011357BD725B3D24A948EF2833EFA0181" PreviousValue="false"/>
</file>

<file path=customXml/itemProps1.xml><?xml version="1.0" encoding="utf-8"?>
<ds:datastoreItem xmlns:ds="http://schemas.openxmlformats.org/officeDocument/2006/customXml" ds:itemID="{BDAB4E77-A7A6-42C5-AA1D-C5EADD31D614}">
  <ds:schemaRefs>
    <ds:schemaRef ds:uri="http://schemas.microsoft.com/sharepoint/v3/contenttype/forms"/>
  </ds:schemaRefs>
</ds:datastoreItem>
</file>

<file path=customXml/itemProps2.xml><?xml version="1.0" encoding="utf-8"?>
<ds:datastoreItem xmlns:ds="http://schemas.openxmlformats.org/officeDocument/2006/customXml" ds:itemID="{42B19D81-7B54-402A-A9B2-B5AC568F8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d274e0f-3bf5-43b5-8f49-39ac7330e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3E63D78-6EE8-4893-AA4A-4201E6F442D9}">
  <ds:schemaRefs>
    <ds:schemaRef ds:uri="http://purl.org/dc/terms/"/>
    <ds:schemaRef ds:uri="http://www.w3.org/XML/1998/namespace"/>
    <ds:schemaRef ds:uri="af43c856-43be-4d9d-8143-26dfe3f42953"/>
    <ds:schemaRef ds:uri="http://purl.org/dc/dcmityp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schemas.microsoft.com/office/infopath/2007/PartnerControls"/>
    <ds:schemaRef ds:uri="dd274e0f-3bf5-43b5-8f49-39ac7330e644"/>
    <ds:schemaRef ds:uri="d19f5b64-31ad-469c-bd71-6ad3d1cdd33a"/>
  </ds:schemaRefs>
</ds:datastoreItem>
</file>

<file path=customXml/itemProps4.xml><?xml version="1.0" encoding="utf-8"?>
<ds:datastoreItem xmlns:ds="http://schemas.openxmlformats.org/officeDocument/2006/customXml" ds:itemID="{548C074B-A2C1-446A-AF3D-05BF3DCADD53}">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2580</TotalTime>
  <Words>1616</Words>
  <Application>Microsoft Office PowerPoint</Application>
  <PresentationFormat>Widescreen</PresentationFormat>
  <Paragraphs>227</Paragraphs>
  <Slides>22</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Inter</vt:lpstr>
      <vt:lpstr>Wingdings</vt:lpstr>
      <vt:lpstr>1_chm_theme</vt:lpstr>
      <vt:lpstr>Close What Others Can’t.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David</dc:creator>
  <cp:lastModifiedBy>Ashley Buntrock</cp:lastModifiedBy>
  <cp:revision>64</cp:revision>
  <cp:lastPrinted>2021-06-09T15:52:49Z</cp:lastPrinted>
  <dcterms:created xsi:type="dcterms:W3CDTF">2020-08-24T22:40:14Z</dcterms:created>
  <dcterms:modified xsi:type="dcterms:W3CDTF">2026-05-14T22:39:21Z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0x01010011357BD725B3D24A948EF2833EFA01810008FC50E801A42C47A313B7AC50EB7F33</vt:lpwstr>
  </property>
  <property fmtid="{D5CDD505-2E9C-101B-9397-08002B2CF9AE}" pid="3" name="MediaServiceImageTags">
    <vt:lpwstr/>
  </property>
  <property fmtid="{D5CDD505-2E9C-101B-9397-08002B2CF9AE}" pid="4" name="CCDepartment">
    <vt:lpwstr>1;#Marketing|a047ccc5-8285-41f8-90d0-f1b23a92358f</vt:lpwstr>
  </property>
  <property fmtid="{D5CDD505-2E9C-101B-9397-08002B2CF9AE}" pid="5" name="lcf76f155ced4ddcb4097134ff3c332f">
    <vt:lpwstr/>
  </property>
  <property fmtid="{D5CDD505-2E9C-101B-9397-08002B2CF9AE}" pid="6" name="Topics">
    <vt:lpwstr/>
  </property>
</Properties>
</file>