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87" r:id="rId3"/>
    <p:sldId id="288" r:id="rId4"/>
    <p:sldId id="259" r:id="rId5"/>
    <p:sldId id="295" r:id="rId6"/>
    <p:sldId id="274" r:id="rId7"/>
    <p:sldId id="300" r:id="rId8"/>
    <p:sldId id="277" r:id="rId9"/>
    <p:sldId id="278" r:id="rId10"/>
    <p:sldId id="292" r:id="rId11"/>
    <p:sldId id="279" r:id="rId12"/>
    <p:sldId id="270" r:id="rId13"/>
    <p:sldId id="293" r:id="rId14"/>
    <p:sldId id="291" r:id="rId15"/>
    <p:sldId id="303" r:id="rId16"/>
    <p:sldId id="304" r:id="rId17"/>
    <p:sldId id="302" r:id="rId18"/>
    <p:sldId id="290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7" d="100"/>
          <a:sy n="97" d="100"/>
        </p:scale>
        <p:origin x="1110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elmac\Documents\Welmac%20boerdery\Shareholders%20meeting%202025\Yield%20graph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elmac\Documents\Welmac%20boerdery\Shareholders%20meeting%202025\Yield%20graph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Welmac\Documents\Welmac%20boerdery\Shareholders%20meeting%202025\Copy%20of%202025%20quality%20and%20historic%20pric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ZA"/>
              <a:t>Mature</a:t>
            </a:r>
            <a:r>
              <a:rPr lang="en-ZA" baseline="0"/>
              <a:t> trees yield T/ha WNIS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Sheet2!$A$2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Sheet2!$B$2:$G$2</c:f>
              <c:numCache>
                <c:formatCode>General</c:formatCode>
                <c:ptCount val="6"/>
                <c:pt idx="0">
                  <c:v>2.6709999999999998</c:v>
                </c:pt>
                <c:pt idx="1">
                  <c:v>3.024</c:v>
                </c:pt>
                <c:pt idx="2">
                  <c:v>3.1459999999999999</c:v>
                </c:pt>
                <c:pt idx="3">
                  <c:v>3.3260000000000001</c:v>
                </c:pt>
                <c:pt idx="4">
                  <c:v>3.0379999999999998</c:v>
                </c:pt>
                <c:pt idx="5">
                  <c:v>4.7220000000000004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4B-40E2-97DD-8ACDDF3CF8CD}"/>
            </c:ext>
          </c:extLst>
        </c:ser>
        <c:ser>
          <c:idx val="1"/>
          <c:order val="1"/>
          <c:tx>
            <c:strRef>
              <c:f>Sheet2!$A$3</c:f>
              <c:strCache>
                <c:ptCount val="1"/>
                <c:pt idx="0">
                  <c:v>2019</c:v>
                </c:pt>
              </c:strCache>
            </c:strRef>
          </c:tx>
          <c:spPr>
            <a:solidFill>
              <a:schemeClr val="accent2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Sheet2!$B$3:$G$3</c:f>
              <c:numCache>
                <c:formatCode>General</c:formatCode>
                <c:ptCount val="6"/>
                <c:pt idx="0">
                  <c:v>5.4779999999999998</c:v>
                </c:pt>
                <c:pt idx="1">
                  <c:v>3.302</c:v>
                </c:pt>
                <c:pt idx="2">
                  <c:v>4.5960000000000001</c:v>
                </c:pt>
                <c:pt idx="3">
                  <c:v>2.6720000000000002</c:v>
                </c:pt>
                <c:pt idx="4">
                  <c:v>2.38</c:v>
                </c:pt>
                <c:pt idx="5">
                  <c:v>3.34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4B-40E2-97DD-8ACDDF3CF8CD}"/>
            </c:ext>
          </c:extLst>
        </c:ser>
        <c:ser>
          <c:idx val="2"/>
          <c:order val="2"/>
          <c:tx>
            <c:strRef>
              <c:f>Sheet2!$A$4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3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Sheet2!$B$4:$G$4</c:f>
              <c:numCache>
                <c:formatCode>General</c:formatCode>
                <c:ptCount val="6"/>
                <c:pt idx="0">
                  <c:v>1.5</c:v>
                </c:pt>
                <c:pt idx="1">
                  <c:v>1.8</c:v>
                </c:pt>
                <c:pt idx="2">
                  <c:v>2.1440000000000001</c:v>
                </c:pt>
                <c:pt idx="3">
                  <c:v>1.25</c:v>
                </c:pt>
                <c:pt idx="4">
                  <c:v>2.62</c:v>
                </c:pt>
                <c:pt idx="5">
                  <c:v>1.77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4B-40E2-97DD-8ACDDF3CF8CD}"/>
            </c:ext>
          </c:extLst>
        </c:ser>
        <c:ser>
          <c:idx val="3"/>
          <c:order val="3"/>
          <c:tx>
            <c:strRef>
              <c:f>Sheet2!$A$5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4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Sheet2!$B$5:$G$5</c:f>
              <c:numCache>
                <c:formatCode>General</c:formatCode>
                <c:ptCount val="6"/>
                <c:pt idx="0">
                  <c:v>3.62</c:v>
                </c:pt>
                <c:pt idx="1">
                  <c:v>2.54</c:v>
                </c:pt>
                <c:pt idx="2">
                  <c:v>3.77</c:v>
                </c:pt>
                <c:pt idx="3">
                  <c:v>1.65</c:v>
                </c:pt>
                <c:pt idx="4">
                  <c:v>1.93</c:v>
                </c:pt>
                <c:pt idx="5">
                  <c:v>2.15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14B-40E2-97DD-8ACDDF3CF8CD}"/>
            </c:ext>
          </c:extLst>
        </c:ser>
        <c:ser>
          <c:idx val="4"/>
          <c:order val="4"/>
          <c:tx>
            <c:strRef>
              <c:f>Sheet2!$A$6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5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Sheet2!$B$6:$G$6</c:f>
              <c:numCache>
                <c:formatCode>General</c:formatCode>
                <c:ptCount val="6"/>
                <c:pt idx="0">
                  <c:v>3.41</c:v>
                </c:pt>
                <c:pt idx="1">
                  <c:v>2.4700000000000002</c:v>
                </c:pt>
                <c:pt idx="2">
                  <c:v>3.68</c:v>
                </c:pt>
                <c:pt idx="3">
                  <c:v>1.57</c:v>
                </c:pt>
                <c:pt idx="4">
                  <c:v>5</c:v>
                </c:pt>
                <c:pt idx="5">
                  <c:v>2.99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14B-40E2-97DD-8ACDDF3CF8CD}"/>
            </c:ext>
          </c:extLst>
        </c:ser>
        <c:ser>
          <c:idx val="5"/>
          <c:order val="5"/>
          <c:tx>
            <c:strRef>
              <c:f>Sheet2!$A$7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6">
                <a:shade val="76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Sheet2!$B$7:$G$7</c:f>
              <c:numCache>
                <c:formatCode>General</c:formatCode>
                <c:ptCount val="6"/>
                <c:pt idx="0">
                  <c:v>4.47</c:v>
                </c:pt>
                <c:pt idx="1">
                  <c:v>2.27</c:v>
                </c:pt>
                <c:pt idx="2">
                  <c:v>3.79</c:v>
                </c:pt>
                <c:pt idx="3">
                  <c:v>1.68</c:v>
                </c:pt>
                <c:pt idx="4">
                  <c:v>2.65</c:v>
                </c:pt>
                <c:pt idx="5">
                  <c:v>4.17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14B-40E2-97DD-8ACDDF3CF8CD}"/>
            </c:ext>
          </c:extLst>
        </c:ser>
        <c:ser>
          <c:idx val="6"/>
          <c:order val="6"/>
          <c:tx>
            <c:strRef>
              <c:f>Sheet2!$A$8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Sheet2!$B$8:$G$8</c:f>
              <c:numCache>
                <c:formatCode>General</c:formatCode>
                <c:ptCount val="6"/>
                <c:pt idx="0">
                  <c:v>3.66</c:v>
                </c:pt>
                <c:pt idx="1">
                  <c:v>1.53</c:v>
                </c:pt>
                <c:pt idx="2">
                  <c:v>2.27</c:v>
                </c:pt>
                <c:pt idx="3">
                  <c:v>0.94</c:v>
                </c:pt>
                <c:pt idx="4">
                  <c:v>3.53</c:v>
                </c:pt>
                <c:pt idx="5">
                  <c:v>3.22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14B-40E2-97DD-8ACDDF3CF8CD}"/>
            </c:ext>
          </c:extLst>
        </c:ser>
        <c:ser>
          <c:idx val="7"/>
          <c:order val="7"/>
          <c:tx>
            <c:strRef>
              <c:f>Sheet2!$A$9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>
                <a:tint val="77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Sheet2!$B$1:$G$1</c:f>
              <c:strCache>
                <c:ptCount val="6"/>
                <c:pt idx="0">
                  <c:v>Blok 1</c:v>
                </c:pt>
                <c:pt idx="1">
                  <c:v>Blok 2</c:v>
                </c:pt>
                <c:pt idx="2">
                  <c:v>Blok 3</c:v>
                </c:pt>
                <c:pt idx="3">
                  <c:v>Blok 4</c:v>
                </c:pt>
                <c:pt idx="4">
                  <c:v>Blok 5</c:v>
                </c:pt>
                <c:pt idx="5">
                  <c:v>Blok 6</c:v>
                </c:pt>
              </c:strCache>
            </c:strRef>
          </c:cat>
          <c:val>
            <c:numRef>
              <c:f>Sheet2!$B$9:$G$9</c:f>
              <c:numCache>
                <c:formatCode>General</c:formatCode>
                <c:ptCount val="6"/>
                <c:pt idx="0">
                  <c:v>1.98</c:v>
                </c:pt>
                <c:pt idx="1">
                  <c:v>1.46</c:v>
                </c:pt>
                <c:pt idx="2">
                  <c:v>2.13</c:v>
                </c:pt>
                <c:pt idx="3">
                  <c:v>1.36</c:v>
                </c:pt>
                <c:pt idx="4">
                  <c:v>2.72</c:v>
                </c:pt>
                <c:pt idx="5">
                  <c:v>3.45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14B-40E2-97DD-8ACDDF3CF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99"/>
        <c:axId val="689422320"/>
        <c:axId val="689431680"/>
        <c:extLst>
          <c:ext xmlns:c15="http://schemas.microsoft.com/office/drawing/2012/chart" uri="{02D57815-91ED-43cb-92C2-25804820EDAC}">
            <c15:filteredBarSeries>
              <c15:ser>
                <c:idx val="8"/>
                <c:order val="8"/>
                <c:tx>
                  <c:strRef>
                    <c:extLst>
                      <c:ext uri="{02D57815-91ED-43cb-92C2-25804820EDAC}">
                        <c15:formulaRef>
                          <c15:sqref>Sheet2!$A$10</c15:sqref>
                        </c15:formulaRef>
                      </c:ext>
                    </c:extLst>
                    <c:strCache>
                      <c:ptCount val="1"/>
                      <c:pt idx="0">
                        <c:v>National Average</c:v>
                      </c:pt>
                    </c:strCache>
                  </c:strRef>
                </c:tx>
                <c:spPr>
                  <a:solidFill>
                    <a:schemeClr val="accent3">
                      <a:tint val="77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val>
                  <c:numRef>
                    <c:extLst>
                      <c:ext uri="{02D57815-91ED-43cb-92C2-25804820EDAC}">
                        <c15:formulaRef>
                          <c15:sqref>Sheet2!$B$10</c15:sqref>
                        </c15:formulaRef>
                      </c:ext>
                    </c:extLst>
                    <c:numCache>
                      <c:formatCode>General</c:formatCode>
                      <c:ptCount val="1"/>
                      <c:pt idx="0">
                        <c:v>2.6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9-314B-40E2-97DD-8ACDDF3CF8CD}"/>
                  </c:ext>
                </c:extLst>
              </c15:ser>
            </c15:filteredBarSeries>
          </c:ext>
        </c:extLst>
      </c:barChart>
      <c:scatterChart>
        <c:scatterStyle val="lineMarker"/>
        <c:varyColors val="0"/>
        <c:ser>
          <c:idx val="9"/>
          <c:order val="9"/>
          <c:tx>
            <c:strRef>
              <c:f>Sheet2!$A$10</c:f>
              <c:strCache>
                <c:ptCount val="1"/>
                <c:pt idx="0">
                  <c:v>National Average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8"/>
            <c:spPr>
              <a:solidFill>
                <a:srgbClr val="FF0000"/>
              </a:solidFill>
              <a:ln>
                <a:noFill/>
              </a:ln>
              <a:effectLst/>
            </c:spPr>
          </c:marker>
          <c:errBars>
            <c:errDir val="x"/>
            <c:errBarType val="plus"/>
            <c:errValType val="fixedVal"/>
            <c:noEndCap val="1"/>
            <c:val val="6"/>
            <c:spPr>
              <a:noFill/>
              <a:ln w="50800" cmpd="sng">
                <a:solidFill>
                  <a:srgbClr val="FF0000"/>
                </a:solidFill>
                <a:round/>
              </a:ln>
              <a:effectLst/>
            </c:spPr>
          </c:errBars>
          <c:errBars>
            <c:errDir val="y"/>
            <c:errBarType val="both"/>
            <c:errValType val="stdErr"/>
            <c:noEndCap val="0"/>
            <c:spPr>
              <a:noFill/>
              <a:ln w="9525">
                <a:solidFill>
                  <a:schemeClr val="tx1">
                    <a:lumMod val="50000"/>
                    <a:lumOff val="50000"/>
                  </a:schemeClr>
                </a:solidFill>
                <a:round/>
              </a:ln>
              <a:effectLst/>
            </c:spPr>
          </c:errBars>
          <c:yVal>
            <c:numRef>
              <c:f>Sheet2!$B$10</c:f>
              <c:numCache>
                <c:formatCode>General</c:formatCode>
                <c:ptCount val="1"/>
                <c:pt idx="0">
                  <c:v>2.6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14B-40E2-97DD-8ACDDF3CF8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89422320"/>
        <c:axId val="689431680"/>
      </c:scatterChart>
      <c:catAx>
        <c:axId val="6894223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9431680"/>
        <c:crosses val="autoZero"/>
        <c:auto val="1"/>
        <c:lblAlgn val="ctr"/>
        <c:lblOffset val="100"/>
        <c:noMultiLvlLbl val="0"/>
      </c:catAx>
      <c:valAx>
        <c:axId val="68943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9422320"/>
        <c:crosses val="autoZero"/>
        <c:crossBetween val="between"/>
        <c:majorUnit val="0.5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/>
              <a:t>New</a:t>
            </a:r>
            <a:r>
              <a:rPr lang="en-ZA" baseline="0"/>
              <a:t> trees yield T/ha WNIS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Sheet2!$J$2</c:f>
              <c:strCache>
                <c:ptCount val="1"/>
                <c:pt idx="0">
                  <c:v>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Sheet2!$K$1:$R$1</c:f>
              <c:strCache>
                <c:ptCount val="8"/>
                <c:pt idx="0">
                  <c:v>Blok 7</c:v>
                </c:pt>
                <c:pt idx="1">
                  <c:v>Blok 8</c:v>
                </c:pt>
                <c:pt idx="2">
                  <c:v>Blok 9</c:v>
                </c:pt>
                <c:pt idx="3">
                  <c:v>Blok 10</c:v>
                </c:pt>
                <c:pt idx="4">
                  <c:v>Blok 11</c:v>
                </c:pt>
                <c:pt idx="5">
                  <c:v>Blok 12</c:v>
                </c:pt>
                <c:pt idx="6">
                  <c:v>Blok 13</c:v>
                </c:pt>
                <c:pt idx="7">
                  <c:v>Blok 14</c:v>
                </c:pt>
              </c:strCache>
            </c:strRef>
          </c:cat>
          <c:val>
            <c:numRef>
              <c:f>Sheet2!$K$2:$R$2</c:f>
              <c:numCache>
                <c:formatCode>General</c:formatCode>
                <c:ptCount val="8"/>
                <c:pt idx="0">
                  <c:v>0</c:v>
                </c:pt>
                <c:pt idx="1">
                  <c:v>170</c:v>
                </c:pt>
                <c:pt idx="2">
                  <c:v>200</c:v>
                </c:pt>
                <c:pt idx="3">
                  <c:v>0</c:v>
                </c:pt>
                <c:pt idx="4">
                  <c:v>200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52-48AE-89DB-D4F6C2CE275B}"/>
            </c:ext>
          </c:extLst>
        </c:ser>
        <c:ser>
          <c:idx val="1"/>
          <c:order val="1"/>
          <c:tx>
            <c:strRef>
              <c:f>Sheet2!$J$3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Sheet2!$K$1:$R$1</c:f>
              <c:strCache>
                <c:ptCount val="8"/>
                <c:pt idx="0">
                  <c:v>Blok 7</c:v>
                </c:pt>
                <c:pt idx="1">
                  <c:v>Blok 8</c:v>
                </c:pt>
                <c:pt idx="2">
                  <c:v>Blok 9</c:v>
                </c:pt>
                <c:pt idx="3">
                  <c:v>Blok 10</c:v>
                </c:pt>
                <c:pt idx="4">
                  <c:v>Blok 11</c:v>
                </c:pt>
                <c:pt idx="5">
                  <c:v>Blok 12</c:v>
                </c:pt>
                <c:pt idx="6">
                  <c:v>Blok 13</c:v>
                </c:pt>
                <c:pt idx="7">
                  <c:v>Blok 14</c:v>
                </c:pt>
              </c:strCache>
            </c:strRef>
          </c:cat>
          <c:val>
            <c:numRef>
              <c:f>Sheet2!$K$3:$R$3</c:f>
              <c:numCache>
                <c:formatCode>General</c:formatCode>
                <c:ptCount val="8"/>
                <c:pt idx="0">
                  <c:v>110</c:v>
                </c:pt>
                <c:pt idx="1">
                  <c:v>1130</c:v>
                </c:pt>
                <c:pt idx="2">
                  <c:v>1800</c:v>
                </c:pt>
                <c:pt idx="3">
                  <c:v>10</c:v>
                </c:pt>
                <c:pt idx="4">
                  <c:v>2080</c:v>
                </c:pt>
                <c:pt idx="5">
                  <c:v>10</c:v>
                </c:pt>
                <c:pt idx="6">
                  <c:v>100</c:v>
                </c:pt>
                <c:pt idx="7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52-48AE-89DB-D4F6C2CE275B}"/>
            </c:ext>
          </c:extLst>
        </c:ser>
        <c:ser>
          <c:idx val="2"/>
          <c:order val="2"/>
          <c:tx>
            <c:strRef>
              <c:f>Sheet2!$J$4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Sheet2!$K$1:$R$1</c:f>
              <c:strCache>
                <c:ptCount val="8"/>
                <c:pt idx="0">
                  <c:v>Blok 7</c:v>
                </c:pt>
                <c:pt idx="1">
                  <c:v>Blok 8</c:v>
                </c:pt>
                <c:pt idx="2">
                  <c:v>Blok 9</c:v>
                </c:pt>
                <c:pt idx="3">
                  <c:v>Blok 10</c:v>
                </c:pt>
                <c:pt idx="4">
                  <c:v>Blok 11</c:v>
                </c:pt>
                <c:pt idx="5">
                  <c:v>Blok 12</c:v>
                </c:pt>
                <c:pt idx="6">
                  <c:v>Blok 13</c:v>
                </c:pt>
                <c:pt idx="7">
                  <c:v>Blok 14</c:v>
                </c:pt>
              </c:strCache>
            </c:strRef>
          </c:cat>
          <c:val>
            <c:numRef>
              <c:f>Sheet2!$K$4:$R$4</c:f>
              <c:numCache>
                <c:formatCode>General</c:formatCode>
                <c:ptCount val="8"/>
                <c:pt idx="0">
                  <c:v>300</c:v>
                </c:pt>
                <c:pt idx="1">
                  <c:v>1680</c:v>
                </c:pt>
                <c:pt idx="2">
                  <c:v>1990</c:v>
                </c:pt>
                <c:pt idx="3">
                  <c:v>32</c:v>
                </c:pt>
                <c:pt idx="4">
                  <c:v>1720</c:v>
                </c:pt>
                <c:pt idx="5">
                  <c:v>10</c:v>
                </c:pt>
                <c:pt idx="6">
                  <c:v>150</c:v>
                </c:pt>
                <c:pt idx="7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52-48AE-89DB-D4F6C2CE275B}"/>
            </c:ext>
          </c:extLst>
        </c:ser>
        <c:ser>
          <c:idx val="3"/>
          <c:order val="3"/>
          <c:tx>
            <c:strRef>
              <c:f>Sheet2!$J$5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Sheet2!$K$1:$R$1</c:f>
              <c:strCache>
                <c:ptCount val="8"/>
                <c:pt idx="0">
                  <c:v>Blok 7</c:v>
                </c:pt>
                <c:pt idx="1">
                  <c:v>Blok 8</c:v>
                </c:pt>
                <c:pt idx="2">
                  <c:v>Blok 9</c:v>
                </c:pt>
                <c:pt idx="3">
                  <c:v>Blok 10</c:v>
                </c:pt>
                <c:pt idx="4">
                  <c:v>Blok 11</c:v>
                </c:pt>
                <c:pt idx="5">
                  <c:v>Blok 12</c:v>
                </c:pt>
                <c:pt idx="6">
                  <c:v>Blok 13</c:v>
                </c:pt>
                <c:pt idx="7">
                  <c:v>Blok 14</c:v>
                </c:pt>
              </c:strCache>
            </c:strRef>
          </c:cat>
          <c:val>
            <c:numRef>
              <c:f>Sheet2!$K$5:$R$5</c:f>
              <c:numCache>
                <c:formatCode>General</c:formatCode>
                <c:ptCount val="8"/>
                <c:pt idx="0">
                  <c:v>460</c:v>
                </c:pt>
                <c:pt idx="1">
                  <c:v>2180</c:v>
                </c:pt>
                <c:pt idx="2">
                  <c:v>2290</c:v>
                </c:pt>
                <c:pt idx="3">
                  <c:v>75</c:v>
                </c:pt>
                <c:pt idx="4">
                  <c:v>2230</c:v>
                </c:pt>
                <c:pt idx="5">
                  <c:v>90</c:v>
                </c:pt>
                <c:pt idx="6">
                  <c:v>280</c:v>
                </c:pt>
                <c:pt idx="7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352-48AE-89DB-D4F6C2CE27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93584208"/>
        <c:axId val="793613008"/>
      </c:barChart>
      <c:catAx>
        <c:axId val="793584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3613008"/>
        <c:crosses val="autoZero"/>
        <c:auto val="1"/>
        <c:lblAlgn val="ctr"/>
        <c:lblOffset val="100"/>
        <c:noMultiLvlLbl val="0"/>
      </c:catAx>
      <c:valAx>
        <c:axId val="793613008"/>
        <c:scaling>
          <c:orientation val="minMax"/>
          <c:max val="25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93584208"/>
        <c:crosses val="autoZero"/>
        <c:crossBetween val="between"/>
        <c:majorUnit val="50"/>
        <c:minorUnit val="1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ZA"/>
              <a:t>Welmac Total Kernel Recovery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'Welmac Levubu National info'!$A$2</c:f>
              <c:strCache>
                <c:ptCount val="1"/>
                <c:pt idx="0">
                  <c:v>Sound Kernel Recovery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'Welmac Levubu National info'!$B$1:$I$1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'Welmac Levubu National info'!$B$2:$I$2</c:f>
              <c:numCache>
                <c:formatCode>0.00%</c:formatCode>
                <c:ptCount val="8"/>
                <c:pt idx="0">
                  <c:v>0.34865927375149675</c:v>
                </c:pt>
                <c:pt idx="1">
                  <c:v>0.32694940128953026</c:v>
                </c:pt>
                <c:pt idx="2">
                  <c:v>0.35626742996401922</c:v>
                </c:pt>
                <c:pt idx="3">
                  <c:v>0.29690911059293806</c:v>
                </c:pt>
                <c:pt idx="4">
                  <c:v>0.32676865559362428</c:v>
                </c:pt>
                <c:pt idx="5">
                  <c:v>0.31808193538424107</c:v>
                </c:pt>
                <c:pt idx="6">
                  <c:v>0.31759999999999999</c:v>
                </c:pt>
                <c:pt idx="7">
                  <c:v>0.35780000000000001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0E-4E33-B4DD-08482698ED86}"/>
            </c:ext>
          </c:extLst>
        </c:ser>
        <c:ser>
          <c:idx val="1"/>
          <c:order val="1"/>
          <c:tx>
            <c:strRef>
              <c:f>'Welmac Levubu National info'!$A$3</c:f>
              <c:strCache>
                <c:ptCount val="1"/>
                <c:pt idx="0">
                  <c:v>USK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'Welmac Levubu National info'!$B$1:$I$1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'Welmac Levubu National info'!$B$3:$I$3</c:f>
              <c:numCache>
                <c:formatCode>0.00%</c:formatCode>
                <c:ptCount val="8"/>
                <c:pt idx="0">
                  <c:v>1.7363371619076529E-2</c:v>
                </c:pt>
                <c:pt idx="1">
                  <c:v>1.5224174456923801E-2</c:v>
                </c:pt>
                <c:pt idx="2">
                  <c:v>2.5334649561448881E-2</c:v>
                </c:pt>
                <c:pt idx="3">
                  <c:v>3.6317340939373756E-2</c:v>
                </c:pt>
                <c:pt idx="4">
                  <c:v>1.7460281543274239E-2</c:v>
                </c:pt>
                <c:pt idx="5">
                  <c:v>1.9165725757391412E-2</c:v>
                </c:pt>
                <c:pt idx="6">
                  <c:v>1.9900000000000001E-2</c:v>
                </c:pt>
                <c:pt idx="7">
                  <c:v>2.0199999999999999E-2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F0E-4E33-B4DD-08482698ED86}"/>
            </c:ext>
          </c:extLst>
        </c:ser>
        <c:ser>
          <c:idx val="2"/>
          <c:order val="2"/>
          <c:tx>
            <c:strRef>
              <c:f>'Welmac Levubu National info'!$A$4</c:f>
              <c:strCache>
                <c:ptCount val="1"/>
                <c:pt idx="0">
                  <c:v>Total KR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'Welmac Levubu National info'!$B$1:$I$1</c:f>
              <c:numCache>
                <c:formatCode>General</c:formatCode>
                <c:ptCount val="8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  <c:pt idx="6">
                  <c:v>2024</c:v>
                </c:pt>
                <c:pt idx="7">
                  <c:v>2025</c:v>
                </c:pt>
              </c:numCache>
            </c:numRef>
          </c:cat>
          <c:val>
            <c:numRef>
              <c:f>'Welmac Levubu National info'!$B$4:$I$4</c:f>
              <c:numCache>
                <c:formatCode>0.00%</c:formatCode>
                <c:ptCount val="8"/>
                <c:pt idx="0">
                  <c:v>0.36602264537057327</c:v>
                </c:pt>
                <c:pt idx="1">
                  <c:v>0.34217357574645407</c:v>
                </c:pt>
                <c:pt idx="2">
                  <c:v>0.3816020795254681</c:v>
                </c:pt>
                <c:pt idx="3">
                  <c:v>0.33322645153231184</c:v>
                </c:pt>
                <c:pt idx="4">
                  <c:v>0.34422893713689851</c:v>
                </c:pt>
                <c:pt idx="5">
                  <c:v>0.33724766114163246</c:v>
                </c:pt>
                <c:pt idx="6">
                  <c:v>0.33750000000000002</c:v>
                </c:pt>
                <c:pt idx="7">
                  <c:v>0.378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F0E-4E33-B4DD-08482698ED8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89448240"/>
        <c:axId val="689453640"/>
      </c:barChart>
      <c:catAx>
        <c:axId val="689448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9453640"/>
        <c:crosses val="autoZero"/>
        <c:auto val="1"/>
        <c:lblAlgn val="ctr"/>
        <c:lblOffset val="100"/>
        <c:noMultiLvlLbl val="0"/>
      </c:catAx>
      <c:valAx>
        <c:axId val="6894536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89448240"/>
        <c:crosses val="autoZero"/>
        <c:crossBetween val="between"/>
        <c:majorUnit val="2.0000000000000004E-2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acrossLinear" id="2">
  <a:schemeClr val="accent1"/>
  <a:schemeClr val="accent2"/>
  <a:schemeClr val="accent3"/>
  <a:schemeClr val="accent4"/>
  <a:schemeClr val="accent5"/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0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851D53-FC58-4386-9021-9A2E415989C4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036D578-636D-4BFC-95ED-D3E93608EF74}">
      <dgm:prSet/>
      <dgm:spPr/>
      <dgm:t>
        <a:bodyPr/>
        <a:lstStyle/>
        <a:p>
          <a:r>
            <a:rPr lang="en-US" dirty="0"/>
            <a:t>The 2025 harvest was a total of 195,000 Kg </a:t>
          </a:r>
          <a:r>
            <a:rPr lang="en-US" dirty="0" err="1"/>
            <a:t>DNIS</a:t>
          </a:r>
          <a:r>
            <a:rPr lang="en-US" dirty="0"/>
            <a:t> . The mature orchards had a lower yield due to alternate bearing. </a:t>
          </a:r>
        </a:p>
      </dgm:t>
    </dgm:pt>
    <dgm:pt modelId="{4F02E048-56C4-460F-B1E1-1D2FEDDCFF81}" type="parTrans" cxnId="{17F25482-2484-42BE-94AC-A71943EBFB10}">
      <dgm:prSet/>
      <dgm:spPr/>
      <dgm:t>
        <a:bodyPr/>
        <a:lstStyle/>
        <a:p>
          <a:endParaRPr lang="en-US"/>
        </a:p>
      </dgm:t>
    </dgm:pt>
    <dgm:pt modelId="{298DD992-93CB-401E-83DF-1A5F42059D33}" type="sibTrans" cxnId="{17F25482-2484-42BE-94AC-A71943EBFB10}">
      <dgm:prSet/>
      <dgm:spPr/>
      <dgm:t>
        <a:bodyPr/>
        <a:lstStyle/>
        <a:p>
          <a:endParaRPr lang="en-US"/>
        </a:p>
      </dgm:t>
    </dgm:pt>
    <dgm:pt modelId="{907D74F4-DF9E-478A-8B4F-FC115037B7B9}">
      <dgm:prSet/>
      <dgm:spPr/>
      <dgm:t>
        <a:bodyPr/>
        <a:lstStyle/>
        <a:p>
          <a:r>
            <a:rPr lang="en-ZA"/>
            <a:t>New orchards are increasing year on year. </a:t>
          </a:r>
          <a:endParaRPr lang="en-US"/>
        </a:p>
      </dgm:t>
    </dgm:pt>
    <dgm:pt modelId="{AD740D4F-F523-4FB2-98C7-CDEFEDE514B6}" type="parTrans" cxnId="{6E9653EC-EC1B-4012-B46F-3B78803B9A68}">
      <dgm:prSet/>
      <dgm:spPr/>
      <dgm:t>
        <a:bodyPr/>
        <a:lstStyle/>
        <a:p>
          <a:endParaRPr lang="en-US"/>
        </a:p>
      </dgm:t>
    </dgm:pt>
    <dgm:pt modelId="{D85B3FD9-687E-4061-A537-741BDB182620}" type="sibTrans" cxnId="{6E9653EC-EC1B-4012-B46F-3B78803B9A68}">
      <dgm:prSet/>
      <dgm:spPr/>
      <dgm:t>
        <a:bodyPr/>
        <a:lstStyle/>
        <a:p>
          <a:endParaRPr lang="en-US"/>
        </a:p>
      </dgm:t>
    </dgm:pt>
    <dgm:pt modelId="{982E6C15-F623-4611-8DF3-7ABC2651D6F2}">
      <dgm:prSet/>
      <dgm:spPr/>
      <dgm:t>
        <a:bodyPr/>
        <a:lstStyle/>
        <a:p>
          <a:r>
            <a:rPr lang="en-ZA" dirty="0"/>
            <a:t>Quality was our best since inception with </a:t>
          </a:r>
          <a:r>
            <a:rPr lang="en-ZA" dirty="0" err="1"/>
            <a:t>SKR</a:t>
          </a:r>
          <a:r>
            <a:rPr lang="en-ZA" dirty="0"/>
            <a:t> of 35,78% and unsound of 2%.</a:t>
          </a:r>
          <a:endParaRPr lang="en-US" dirty="0"/>
        </a:p>
      </dgm:t>
    </dgm:pt>
    <dgm:pt modelId="{1C9DE45F-CEE7-4F95-9B2A-4EF77AEF4192}" type="parTrans" cxnId="{EAC8680A-E85A-4C9E-A354-F6802ACF5B5A}">
      <dgm:prSet/>
      <dgm:spPr/>
      <dgm:t>
        <a:bodyPr/>
        <a:lstStyle/>
        <a:p>
          <a:endParaRPr lang="en-US"/>
        </a:p>
      </dgm:t>
    </dgm:pt>
    <dgm:pt modelId="{531B1823-3D7B-4E88-8851-D7D46585B2D0}" type="sibTrans" cxnId="{EAC8680A-E85A-4C9E-A354-F6802ACF5B5A}">
      <dgm:prSet/>
      <dgm:spPr/>
      <dgm:t>
        <a:bodyPr/>
        <a:lstStyle/>
        <a:p>
          <a:endParaRPr lang="en-US"/>
        </a:p>
      </dgm:t>
    </dgm:pt>
    <dgm:pt modelId="{1B89BF18-C189-4843-99CC-C78EE02E87A0}">
      <dgm:prSet/>
      <dgm:spPr/>
      <dgm:t>
        <a:bodyPr/>
        <a:lstStyle/>
        <a:p>
          <a:r>
            <a:rPr lang="en-US" dirty="0"/>
            <a:t>Harvest was sold to Swiss Gourmet same as 2024. </a:t>
          </a:r>
        </a:p>
      </dgm:t>
    </dgm:pt>
    <dgm:pt modelId="{EE5A07C1-8F98-4192-A980-3AF95300E8D1}" type="parTrans" cxnId="{E891AA1E-A16C-449D-94CA-BBFB1EFB1995}">
      <dgm:prSet/>
      <dgm:spPr/>
      <dgm:t>
        <a:bodyPr/>
        <a:lstStyle/>
        <a:p>
          <a:endParaRPr lang="en-US"/>
        </a:p>
      </dgm:t>
    </dgm:pt>
    <dgm:pt modelId="{EEDC6F0D-ED82-4AD2-BAE8-609F311714D9}" type="sibTrans" cxnId="{E891AA1E-A16C-449D-94CA-BBFB1EFB1995}">
      <dgm:prSet/>
      <dgm:spPr/>
      <dgm:t>
        <a:bodyPr/>
        <a:lstStyle/>
        <a:p>
          <a:endParaRPr lang="en-US"/>
        </a:p>
      </dgm:t>
    </dgm:pt>
    <dgm:pt modelId="{DD429405-3618-4000-BBA4-B1DA3B0989FA}">
      <dgm:prSet/>
      <dgm:spPr/>
      <dgm:t>
        <a:bodyPr/>
        <a:lstStyle/>
        <a:p>
          <a:r>
            <a:rPr lang="en-US" dirty="0"/>
            <a:t>Welmac is approached by more and more independent buyers.</a:t>
          </a:r>
        </a:p>
      </dgm:t>
    </dgm:pt>
    <dgm:pt modelId="{1ECE28B3-A371-4AEC-8A19-0013D56759C4}" type="parTrans" cxnId="{5B3F875A-745A-4753-BAEA-31E157036308}">
      <dgm:prSet/>
      <dgm:spPr/>
      <dgm:t>
        <a:bodyPr/>
        <a:lstStyle/>
        <a:p>
          <a:endParaRPr lang="en-US"/>
        </a:p>
      </dgm:t>
    </dgm:pt>
    <dgm:pt modelId="{E4E8E7B2-04D1-449B-9044-4EF8ED371BA1}" type="sibTrans" cxnId="{5B3F875A-745A-4753-BAEA-31E157036308}">
      <dgm:prSet/>
      <dgm:spPr/>
      <dgm:t>
        <a:bodyPr/>
        <a:lstStyle/>
        <a:p>
          <a:endParaRPr lang="en-US"/>
        </a:p>
      </dgm:t>
    </dgm:pt>
    <dgm:pt modelId="{5B8472CE-A82C-4593-B2A3-7D4E84BDB248}">
      <dgm:prSet/>
      <dgm:spPr/>
      <dgm:t>
        <a:bodyPr/>
        <a:lstStyle/>
        <a:p>
          <a:r>
            <a:rPr lang="en-ZA" dirty="0" err="1"/>
            <a:t>20Ha</a:t>
          </a:r>
          <a:r>
            <a:rPr lang="en-ZA" dirty="0"/>
            <a:t> replacement trees have been planted in block 2 &amp; 4.</a:t>
          </a:r>
          <a:endParaRPr lang="en-US" dirty="0"/>
        </a:p>
      </dgm:t>
    </dgm:pt>
    <dgm:pt modelId="{0AFCE95F-50E8-4A44-AA9C-E275A4C6D4E2}" type="parTrans" cxnId="{8EAD6D87-977C-4CC1-80DD-42FC86FCEE6C}">
      <dgm:prSet/>
      <dgm:spPr/>
      <dgm:t>
        <a:bodyPr/>
        <a:lstStyle/>
        <a:p>
          <a:endParaRPr lang="en-US"/>
        </a:p>
      </dgm:t>
    </dgm:pt>
    <dgm:pt modelId="{3208B155-114B-487E-AD12-4FBBE00E92C6}" type="sibTrans" cxnId="{8EAD6D87-977C-4CC1-80DD-42FC86FCEE6C}">
      <dgm:prSet/>
      <dgm:spPr/>
      <dgm:t>
        <a:bodyPr/>
        <a:lstStyle/>
        <a:p>
          <a:endParaRPr lang="en-US"/>
        </a:p>
      </dgm:t>
    </dgm:pt>
    <dgm:pt modelId="{4DA3202D-BA2F-46B3-9D50-7DB49A0DD18C}" type="pres">
      <dgm:prSet presAssocID="{CD851D53-FC58-4386-9021-9A2E415989C4}" presName="linear" presStyleCnt="0">
        <dgm:presLayoutVars>
          <dgm:animLvl val="lvl"/>
          <dgm:resizeHandles val="exact"/>
        </dgm:presLayoutVars>
      </dgm:prSet>
      <dgm:spPr/>
    </dgm:pt>
    <dgm:pt modelId="{FA5D1C6B-B839-4BBC-8CDA-6F756EC07CAA}" type="pres">
      <dgm:prSet presAssocID="{E036D578-636D-4BFC-95ED-D3E93608EF74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7D4674CF-017B-4D1A-8710-1E48E4AA04AC}" type="pres">
      <dgm:prSet presAssocID="{298DD992-93CB-401E-83DF-1A5F42059D33}" presName="spacer" presStyleCnt="0"/>
      <dgm:spPr/>
    </dgm:pt>
    <dgm:pt modelId="{E9D86FF9-422D-4FE2-9EBD-E4DB933D5CF4}" type="pres">
      <dgm:prSet presAssocID="{907D74F4-DF9E-478A-8B4F-FC115037B7B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C1E2BA45-9DB0-4B3F-847D-36B41DAE0B17}" type="pres">
      <dgm:prSet presAssocID="{D85B3FD9-687E-4061-A537-741BDB182620}" presName="spacer" presStyleCnt="0"/>
      <dgm:spPr/>
    </dgm:pt>
    <dgm:pt modelId="{F6F967AD-105F-4EE6-A29D-C53494C59D6D}" type="pres">
      <dgm:prSet presAssocID="{982E6C15-F623-4611-8DF3-7ABC2651D6F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CC16DCA-4925-46B0-ACC3-83846FC4D48D}" type="pres">
      <dgm:prSet presAssocID="{531B1823-3D7B-4E88-8851-D7D46585B2D0}" presName="spacer" presStyleCnt="0"/>
      <dgm:spPr/>
    </dgm:pt>
    <dgm:pt modelId="{B1598A20-D02F-4C8B-B6EE-FBA9EDE56191}" type="pres">
      <dgm:prSet presAssocID="{1B89BF18-C189-4843-99CC-C78EE02E87A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C6BC5383-552F-4AC3-BDBD-3B7A514422D6}" type="pres">
      <dgm:prSet presAssocID="{EEDC6F0D-ED82-4AD2-BAE8-609F311714D9}" presName="spacer" presStyleCnt="0"/>
      <dgm:spPr/>
    </dgm:pt>
    <dgm:pt modelId="{2771143D-CB36-4C1B-BD83-1D42A2C60C33}" type="pres">
      <dgm:prSet presAssocID="{DD429405-3618-4000-BBA4-B1DA3B0989FA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8B6354B2-7C1D-4BEB-A4B8-BBE8D954584B}" type="pres">
      <dgm:prSet presAssocID="{E4E8E7B2-04D1-449B-9044-4EF8ED371BA1}" presName="spacer" presStyleCnt="0"/>
      <dgm:spPr/>
    </dgm:pt>
    <dgm:pt modelId="{F57BE072-D359-47B7-833C-BA51CAF756B9}" type="pres">
      <dgm:prSet presAssocID="{5B8472CE-A82C-4593-B2A3-7D4E84BDB248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EAC8680A-E85A-4C9E-A354-F6802ACF5B5A}" srcId="{CD851D53-FC58-4386-9021-9A2E415989C4}" destId="{982E6C15-F623-4611-8DF3-7ABC2651D6F2}" srcOrd="2" destOrd="0" parTransId="{1C9DE45F-CEE7-4F95-9B2A-4EF77AEF4192}" sibTransId="{531B1823-3D7B-4E88-8851-D7D46585B2D0}"/>
    <dgm:cxn modelId="{77D65D19-7300-4412-8A8B-17D10604B0E8}" type="presOf" srcId="{5B8472CE-A82C-4593-B2A3-7D4E84BDB248}" destId="{F57BE072-D359-47B7-833C-BA51CAF756B9}" srcOrd="0" destOrd="0" presId="urn:microsoft.com/office/officeart/2005/8/layout/vList2"/>
    <dgm:cxn modelId="{B86B4F1B-B18B-432B-AE6F-CB9FB35B0C75}" type="presOf" srcId="{E036D578-636D-4BFC-95ED-D3E93608EF74}" destId="{FA5D1C6B-B839-4BBC-8CDA-6F756EC07CAA}" srcOrd="0" destOrd="0" presId="urn:microsoft.com/office/officeart/2005/8/layout/vList2"/>
    <dgm:cxn modelId="{E891AA1E-A16C-449D-94CA-BBFB1EFB1995}" srcId="{CD851D53-FC58-4386-9021-9A2E415989C4}" destId="{1B89BF18-C189-4843-99CC-C78EE02E87A0}" srcOrd="3" destOrd="0" parTransId="{EE5A07C1-8F98-4192-A980-3AF95300E8D1}" sibTransId="{EEDC6F0D-ED82-4AD2-BAE8-609F311714D9}"/>
    <dgm:cxn modelId="{378BA12F-744D-49E9-BE58-523F0473EA8A}" type="presOf" srcId="{CD851D53-FC58-4386-9021-9A2E415989C4}" destId="{4DA3202D-BA2F-46B3-9D50-7DB49A0DD18C}" srcOrd="0" destOrd="0" presId="urn:microsoft.com/office/officeart/2005/8/layout/vList2"/>
    <dgm:cxn modelId="{650D2045-0AF1-4AB4-81D5-90E3E2021363}" type="presOf" srcId="{DD429405-3618-4000-BBA4-B1DA3B0989FA}" destId="{2771143D-CB36-4C1B-BD83-1D42A2C60C33}" srcOrd="0" destOrd="0" presId="urn:microsoft.com/office/officeart/2005/8/layout/vList2"/>
    <dgm:cxn modelId="{5B3F875A-745A-4753-BAEA-31E157036308}" srcId="{CD851D53-FC58-4386-9021-9A2E415989C4}" destId="{DD429405-3618-4000-BBA4-B1DA3B0989FA}" srcOrd="4" destOrd="0" parTransId="{1ECE28B3-A371-4AEC-8A19-0013D56759C4}" sibTransId="{E4E8E7B2-04D1-449B-9044-4EF8ED371BA1}"/>
    <dgm:cxn modelId="{17F25482-2484-42BE-94AC-A71943EBFB10}" srcId="{CD851D53-FC58-4386-9021-9A2E415989C4}" destId="{E036D578-636D-4BFC-95ED-D3E93608EF74}" srcOrd="0" destOrd="0" parTransId="{4F02E048-56C4-460F-B1E1-1D2FEDDCFF81}" sibTransId="{298DD992-93CB-401E-83DF-1A5F42059D33}"/>
    <dgm:cxn modelId="{8EAD6D87-977C-4CC1-80DD-42FC86FCEE6C}" srcId="{CD851D53-FC58-4386-9021-9A2E415989C4}" destId="{5B8472CE-A82C-4593-B2A3-7D4E84BDB248}" srcOrd="5" destOrd="0" parTransId="{0AFCE95F-50E8-4A44-AA9C-E275A4C6D4E2}" sibTransId="{3208B155-114B-487E-AD12-4FBBE00E92C6}"/>
    <dgm:cxn modelId="{3D513CDD-D08D-4364-9132-2FF8292BFDED}" type="presOf" srcId="{907D74F4-DF9E-478A-8B4F-FC115037B7B9}" destId="{E9D86FF9-422D-4FE2-9EBD-E4DB933D5CF4}" srcOrd="0" destOrd="0" presId="urn:microsoft.com/office/officeart/2005/8/layout/vList2"/>
    <dgm:cxn modelId="{EAE13FDF-97FE-4070-AB14-F07D3A689CDC}" type="presOf" srcId="{1B89BF18-C189-4843-99CC-C78EE02E87A0}" destId="{B1598A20-D02F-4C8B-B6EE-FBA9EDE56191}" srcOrd="0" destOrd="0" presId="urn:microsoft.com/office/officeart/2005/8/layout/vList2"/>
    <dgm:cxn modelId="{6E9653EC-EC1B-4012-B46F-3B78803B9A68}" srcId="{CD851D53-FC58-4386-9021-9A2E415989C4}" destId="{907D74F4-DF9E-478A-8B4F-FC115037B7B9}" srcOrd="1" destOrd="0" parTransId="{AD740D4F-F523-4FB2-98C7-CDEFEDE514B6}" sibTransId="{D85B3FD9-687E-4061-A537-741BDB182620}"/>
    <dgm:cxn modelId="{61AA38F8-F879-4619-A364-C29A1CF0EC27}" type="presOf" srcId="{982E6C15-F623-4611-8DF3-7ABC2651D6F2}" destId="{F6F967AD-105F-4EE6-A29D-C53494C59D6D}" srcOrd="0" destOrd="0" presId="urn:microsoft.com/office/officeart/2005/8/layout/vList2"/>
    <dgm:cxn modelId="{484660D7-8800-4687-8865-AB5AB3A46265}" type="presParOf" srcId="{4DA3202D-BA2F-46B3-9D50-7DB49A0DD18C}" destId="{FA5D1C6B-B839-4BBC-8CDA-6F756EC07CAA}" srcOrd="0" destOrd="0" presId="urn:microsoft.com/office/officeart/2005/8/layout/vList2"/>
    <dgm:cxn modelId="{D5F23E19-823C-417E-B9E1-29AA91EB1269}" type="presParOf" srcId="{4DA3202D-BA2F-46B3-9D50-7DB49A0DD18C}" destId="{7D4674CF-017B-4D1A-8710-1E48E4AA04AC}" srcOrd="1" destOrd="0" presId="urn:microsoft.com/office/officeart/2005/8/layout/vList2"/>
    <dgm:cxn modelId="{53ABCE79-93B9-4406-BE88-A648F5C2BF49}" type="presParOf" srcId="{4DA3202D-BA2F-46B3-9D50-7DB49A0DD18C}" destId="{E9D86FF9-422D-4FE2-9EBD-E4DB933D5CF4}" srcOrd="2" destOrd="0" presId="urn:microsoft.com/office/officeart/2005/8/layout/vList2"/>
    <dgm:cxn modelId="{6B23E574-4066-47B1-833C-7426E996FEE0}" type="presParOf" srcId="{4DA3202D-BA2F-46B3-9D50-7DB49A0DD18C}" destId="{C1E2BA45-9DB0-4B3F-847D-36B41DAE0B17}" srcOrd="3" destOrd="0" presId="urn:microsoft.com/office/officeart/2005/8/layout/vList2"/>
    <dgm:cxn modelId="{AA2386C2-748F-4A32-A011-012AA971F1EF}" type="presParOf" srcId="{4DA3202D-BA2F-46B3-9D50-7DB49A0DD18C}" destId="{F6F967AD-105F-4EE6-A29D-C53494C59D6D}" srcOrd="4" destOrd="0" presId="urn:microsoft.com/office/officeart/2005/8/layout/vList2"/>
    <dgm:cxn modelId="{2924308A-7A21-4169-8CF9-0A213C97F965}" type="presParOf" srcId="{4DA3202D-BA2F-46B3-9D50-7DB49A0DD18C}" destId="{3CC16DCA-4925-46B0-ACC3-83846FC4D48D}" srcOrd="5" destOrd="0" presId="urn:microsoft.com/office/officeart/2005/8/layout/vList2"/>
    <dgm:cxn modelId="{6BE6B40C-6088-4396-8818-BDA48F804AB3}" type="presParOf" srcId="{4DA3202D-BA2F-46B3-9D50-7DB49A0DD18C}" destId="{B1598A20-D02F-4C8B-B6EE-FBA9EDE56191}" srcOrd="6" destOrd="0" presId="urn:microsoft.com/office/officeart/2005/8/layout/vList2"/>
    <dgm:cxn modelId="{075F6CF0-192A-4502-B422-D5C86DA7ECB2}" type="presParOf" srcId="{4DA3202D-BA2F-46B3-9D50-7DB49A0DD18C}" destId="{C6BC5383-552F-4AC3-BDBD-3B7A514422D6}" srcOrd="7" destOrd="0" presId="urn:microsoft.com/office/officeart/2005/8/layout/vList2"/>
    <dgm:cxn modelId="{818FFD45-4C45-4E1C-A345-086AE36F39BC}" type="presParOf" srcId="{4DA3202D-BA2F-46B3-9D50-7DB49A0DD18C}" destId="{2771143D-CB36-4C1B-BD83-1D42A2C60C33}" srcOrd="8" destOrd="0" presId="urn:microsoft.com/office/officeart/2005/8/layout/vList2"/>
    <dgm:cxn modelId="{27FD12CD-7DB3-4C7B-ACA8-5787B63BDC2E}" type="presParOf" srcId="{4DA3202D-BA2F-46B3-9D50-7DB49A0DD18C}" destId="{8B6354B2-7C1D-4BEB-A4B8-BBE8D954584B}" srcOrd="9" destOrd="0" presId="urn:microsoft.com/office/officeart/2005/8/layout/vList2"/>
    <dgm:cxn modelId="{02A1B1B2-FC1F-4F7D-BDB7-47B0A0139275}" type="presParOf" srcId="{4DA3202D-BA2F-46B3-9D50-7DB49A0DD18C}" destId="{F57BE072-D359-47B7-833C-BA51CAF756B9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0FB413-AC4F-4FDC-873D-1C11245CC437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FDB48F7-ACC7-4363-AB38-744379B76B6F}">
      <dgm:prSet/>
      <dgm:spPr/>
      <dgm:t>
        <a:bodyPr/>
        <a:lstStyle/>
        <a:p>
          <a:r>
            <a:rPr lang="en-ZA" dirty="0"/>
            <a:t>Man hours worked: 234,666 (2025) down form 253,544 (2024) hours, down from 279,893 (2022) , down from 253,081 (2023 )</a:t>
          </a:r>
          <a:endParaRPr lang="en-US" dirty="0"/>
        </a:p>
      </dgm:t>
    </dgm:pt>
    <dgm:pt modelId="{B1D8C009-7467-4EEE-9398-37FB25677B98}" type="parTrans" cxnId="{E7EAF693-CFA8-485E-8D8B-442ACCF2DB3D}">
      <dgm:prSet/>
      <dgm:spPr/>
      <dgm:t>
        <a:bodyPr/>
        <a:lstStyle/>
        <a:p>
          <a:endParaRPr lang="en-US"/>
        </a:p>
      </dgm:t>
    </dgm:pt>
    <dgm:pt modelId="{A286CD1A-CC54-4BF9-9789-29495C57FAEF}" type="sibTrans" cxnId="{E7EAF693-CFA8-485E-8D8B-442ACCF2DB3D}">
      <dgm:prSet/>
      <dgm:spPr/>
      <dgm:t>
        <a:bodyPr/>
        <a:lstStyle/>
        <a:p>
          <a:endParaRPr lang="en-US"/>
        </a:p>
      </dgm:t>
    </dgm:pt>
    <dgm:pt modelId="{9027A85D-592E-4F62-964D-D649B1E661AF}">
      <dgm:prSet/>
      <dgm:spPr/>
      <dgm:t>
        <a:bodyPr/>
        <a:lstStyle/>
        <a:p>
          <a:r>
            <a:rPr lang="en-ZA" dirty="0"/>
            <a:t>Diesel used: 50,500L (2025) down from 52,736L(2024) down from 63,434 (2022) and 59,298 (2023)</a:t>
          </a:r>
          <a:endParaRPr lang="en-US" dirty="0"/>
        </a:p>
      </dgm:t>
    </dgm:pt>
    <dgm:pt modelId="{44A171C3-B863-4194-9F1B-75C525E7999A}" type="parTrans" cxnId="{619F1A33-DB2A-4A2D-A8F0-8102036D9787}">
      <dgm:prSet/>
      <dgm:spPr/>
      <dgm:t>
        <a:bodyPr/>
        <a:lstStyle/>
        <a:p>
          <a:endParaRPr lang="en-US"/>
        </a:p>
      </dgm:t>
    </dgm:pt>
    <dgm:pt modelId="{53E54731-5ABC-4685-A087-5F81450AF659}" type="sibTrans" cxnId="{619F1A33-DB2A-4A2D-A8F0-8102036D9787}">
      <dgm:prSet/>
      <dgm:spPr/>
      <dgm:t>
        <a:bodyPr/>
        <a:lstStyle/>
        <a:p>
          <a:endParaRPr lang="en-US"/>
        </a:p>
      </dgm:t>
    </dgm:pt>
    <dgm:pt modelId="{D6E07553-4485-4A2C-8042-0576BAD74BC8}" type="pres">
      <dgm:prSet presAssocID="{600FB413-AC4F-4FDC-873D-1C11245CC437}" presName="linear" presStyleCnt="0">
        <dgm:presLayoutVars>
          <dgm:animLvl val="lvl"/>
          <dgm:resizeHandles val="exact"/>
        </dgm:presLayoutVars>
      </dgm:prSet>
      <dgm:spPr/>
    </dgm:pt>
    <dgm:pt modelId="{29688855-715D-4DA2-ABE1-211E357336F5}" type="pres">
      <dgm:prSet presAssocID="{0FDB48F7-ACC7-4363-AB38-744379B76B6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525D839-ED0B-4199-905F-F60110270054}" type="pres">
      <dgm:prSet presAssocID="{A286CD1A-CC54-4BF9-9789-29495C57FAEF}" presName="spacer" presStyleCnt="0"/>
      <dgm:spPr/>
    </dgm:pt>
    <dgm:pt modelId="{D193E4AA-3FDD-4376-BACB-18C444AEF181}" type="pres">
      <dgm:prSet presAssocID="{9027A85D-592E-4F62-964D-D649B1E661AF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619F1A33-DB2A-4A2D-A8F0-8102036D9787}" srcId="{600FB413-AC4F-4FDC-873D-1C11245CC437}" destId="{9027A85D-592E-4F62-964D-D649B1E661AF}" srcOrd="1" destOrd="0" parTransId="{44A171C3-B863-4194-9F1B-75C525E7999A}" sibTransId="{53E54731-5ABC-4685-A087-5F81450AF659}"/>
    <dgm:cxn modelId="{CE0AB66B-D40F-4D16-A3E0-1A662D3E701D}" type="presOf" srcId="{0FDB48F7-ACC7-4363-AB38-744379B76B6F}" destId="{29688855-715D-4DA2-ABE1-211E357336F5}" srcOrd="0" destOrd="0" presId="urn:microsoft.com/office/officeart/2005/8/layout/vList2"/>
    <dgm:cxn modelId="{0EE4647A-42F7-4D89-B31A-E46F0ABF40FD}" type="presOf" srcId="{600FB413-AC4F-4FDC-873D-1C11245CC437}" destId="{D6E07553-4485-4A2C-8042-0576BAD74BC8}" srcOrd="0" destOrd="0" presId="urn:microsoft.com/office/officeart/2005/8/layout/vList2"/>
    <dgm:cxn modelId="{E7EAF693-CFA8-485E-8D8B-442ACCF2DB3D}" srcId="{600FB413-AC4F-4FDC-873D-1C11245CC437}" destId="{0FDB48F7-ACC7-4363-AB38-744379B76B6F}" srcOrd="0" destOrd="0" parTransId="{B1D8C009-7467-4EEE-9398-37FB25677B98}" sibTransId="{A286CD1A-CC54-4BF9-9789-29495C57FAEF}"/>
    <dgm:cxn modelId="{D3616FD1-1F49-4FE3-8534-853DCD1A69E2}" type="presOf" srcId="{9027A85D-592E-4F62-964D-D649B1E661AF}" destId="{D193E4AA-3FDD-4376-BACB-18C444AEF181}" srcOrd="0" destOrd="0" presId="urn:microsoft.com/office/officeart/2005/8/layout/vList2"/>
    <dgm:cxn modelId="{D902F697-E58F-4891-863E-97462ACBA588}" type="presParOf" srcId="{D6E07553-4485-4A2C-8042-0576BAD74BC8}" destId="{29688855-715D-4DA2-ABE1-211E357336F5}" srcOrd="0" destOrd="0" presId="urn:microsoft.com/office/officeart/2005/8/layout/vList2"/>
    <dgm:cxn modelId="{DF9EDE76-2A12-4212-8E32-C00FD8A16283}" type="presParOf" srcId="{D6E07553-4485-4A2C-8042-0576BAD74BC8}" destId="{3525D839-ED0B-4199-905F-F60110270054}" srcOrd="1" destOrd="0" presId="urn:microsoft.com/office/officeart/2005/8/layout/vList2"/>
    <dgm:cxn modelId="{168543E8-CE7B-4471-9804-309161307755}" type="presParOf" srcId="{D6E07553-4485-4A2C-8042-0576BAD74BC8}" destId="{D193E4AA-3FDD-4376-BACB-18C444AEF18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5D1C6B-B839-4BBC-8CDA-6F756EC07CAA}">
      <dsp:nvSpPr>
        <dsp:cNvPr id="0" name=""/>
        <dsp:cNvSpPr/>
      </dsp:nvSpPr>
      <dsp:spPr>
        <a:xfrm>
          <a:off x="0" y="196160"/>
          <a:ext cx="6666833" cy="795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The 2025 harvest was a total of 195,000 Kg </a:t>
          </a:r>
          <a:r>
            <a:rPr lang="en-US" sz="2000" kern="1200" dirty="0" err="1"/>
            <a:t>DNIS</a:t>
          </a:r>
          <a:r>
            <a:rPr lang="en-US" sz="2000" kern="1200" dirty="0"/>
            <a:t> . The mature orchards had a lower yield due to alternate bearing. </a:t>
          </a:r>
        </a:p>
      </dsp:txBody>
      <dsp:txXfrm>
        <a:off x="38838" y="234998"/>
        <a:ext cx="6589157" cy="717924"/>
      </dsp:txXfrm>
    </dsp:sp>
    <dsp:sp modelId="{E9D86FF9-422D-4FE2-9EBD-E4DB933D5CF4}">
      <dsp:nvSpPr>
        <dsp:cNvPr id="0" name=""/>
        <dsp:cNvSpPr/>
      </dsp:nvSpPr>
      <dsp:spPr>
        <a:xfrm>
          <a:off x="0" y="1049360"/>
          <a:ext cx="6666833" cy="795600"/>
        </a:xfrm>
        <a:prstGeom prst="roundRect">
          <a:avLst/>
        </a:prstGeom>
        <a:gradFill rotWithShape="0">
          <a:gsLst>
            <a:gs pos="0">
              <a:schemeClr val="accent2">
                <a:hueOff val="1288723"/>
                <a:satOff val="-3699"/>
                <a:lumOff val="-592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1288723"/>
                <a:satOff val="-3699"/>
                <a:lumOff val="-592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1288723"/>
                <a:satOff val="-3699"/>
                <a:lumOff val="-592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/>
            <a:t>New orchards are increasing year on year. </a:t>
          </a:r>
          <a:endParaRPr lang="en-US" sz="2000" kern="1200"/>
        </a:p>
      </dsp:txBody>
      <dsp:txXfrm>
        <a:off x="38838" y="1088198"/>
        <a:ext cx="6589157" cy="717924"/>
      </dsp:txXfrm>
    </dsp:sp>
    <dsp:sp modelId="{F6F967AD-105F-4EE6-A29D-C53494C59D6D}">
      <dsp:nvSpPr>
        <dsp:cNvPr id="0" name=""/>
        <dsp:cNvSpPr/>
      </dsp:nvSpPr>
      <dsp:spPr>
        <a:xfrm>
          <a:off x="0" y="1902560"/>
          <a:ext cx="6666833" cy="795600"/>
        </a:xfrm>
        <a:prstGeom prst="roundRect">
          <a:avLst/>
        </a:prstGeom>
        <a:gradFill rotWithShape="0">
          <a:gsLst>
            <a:gs pos="0">
              <a:schemeClr val="accent2">
                <a:hueOff val="2577445"/>
                <a:satOff val="-7397"/>
                <a:lumOff val="-1184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577445"/>
                <a:satOff val="-7397"/>
                <a:lumOff val="-1184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577445"/>
                <a:satOff val="-7397"/>
                <a:lumOff val="-1184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/>
            <a:t>Quality was our best since inception with </a:t>
          </a:r>
          <a:r>
            <a:rPr lang="en-ZA" sz="2000" kern="1200" dirty="0" err="1"/>
            <a:t>SKR</a:t>
          </a:r>
          <a:r>
            <a:rPr lang="en-ZA" sz="2000" kern="1200" dirty="0"/>
            <a:t> of 35,78% and unsound of 2%.</a:t>
          </a:r>
          <a:endParaRPr lang="en-US" sz="2000" kern="1200" dirty="0"/>
        </a:p>
      </dsp:txBody>
      <dsp:txXfrm>
        <a:off x="38838" y="1941398"/>
        <a:ext cx="6589157" cy="717924"/>
      </dsp:txXfrm>
    </dsp:sp>
    <dsp:sp modelId="{B1598A20-D02F-4C8B-B6EE-FBA9EDE56191}">
      <dsp:nvSpPr>
        <dsp:cNvPr id="0" name=""/>
        <dsp:cNvSpPr/>
      </dsp:nvSpPr>
      <dsp:spPr>
        <a:xfrm>
          <a:off x="0" y="2755760"/>
          <a:ext cx="6666833" cy="795600"/>
        </a:xfrm>
        <a:prstGeom prst="roundRect">
          <a:avLst/>
        </a:prstGeom>
        <a:gradFill rotWithShape="0">
          <a:gsLst>
            <a:gs pos="0">
              <a:schemeClr val="accent2">
                <a:hueOff val="3866169"/>
                <a:satOff val="-11096"/>
                <a:lumOff val="-17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3866169"/>
                <a:satOff val="-11096"/>
                <a:lumOff val="-17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3866169"/>
                <a:satOff val="-11096"/>
                <a:lumOff val="-17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Harvest was sold to Swiss Gourmet same as 2024. </a:t>
          </a:r>
        </a:p>
      </dsp:txBody>
      <dsp:txXfrm>
        <a:off x="38838" y="2794598"/>
        <a:ext cx="6589157" cy="717924"/>
      </dsp:txXfrm>
    </dsp:sp>
    <dsp:sp modelId="{2771143D-CB36-4C1B-BD83-1D42A2C60C33}">
      <dsp:nvSpPr>
        <dsp:cNvPr id="0" name=""/>
        <dsp:cNvSpPr/>
      </dsp:nvSpPr>
      <dsp:spPr>
        <a:xfrm>
          <a:off x="0" y="3608960"/>
          <a:ext cx="6666833" cy="795600"/>
        </a:xfrm>
        <a:prstGeom prst="roundRect">
          <a:avLst/>
        </a:prstGeom>
        <a:gradFill rotWithShape="0">
          <a:gsLst>
            <a:gs pos="0">
              <a:schemeClr val="accent2">
                <a:hueOff val="5154891"/>
                <a:satOff val="-14794"/>
                <a:lumOff val="-2368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5154891"/>
                <a:satOff val="-14794"/>
                <a:lumOff val="-2368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5154891"/>
                <a:satOff val="-14794"/>
                <a:lumOff val="-2368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Welmac is approached by more and more independent buyers.</a:t>
          </a:r>
        </a:p>
      </dsp:txBody>
      <dsp:txXfrm>
        <a:off x="38838" y="3647798"/>
        <a:ext cx="6589157" cy="717924"/>
      </dsp:txXfrm>
    </dsp:sp>
    <dsp:sp modelId="{F57BE072-D359-47B7-833C-BA51CAF756B9}">
      <dsp:nvSpPr>
        <dsp:cNvPr id="0" name=""/>
        <dsp:cNvSpPr/>
      </dsp:nvSpPr>
      <dsp:spPr>
        <a:xfrm>
          <a:off x="0" y="4462159"/>
          <a:ext cx="6666833" cy="795600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2000" kern="1200" dirty="0" err="1"/>
            <a:t>20Ha</a:t>
          </a:r>
          <a:r>
            <a:rPr lang="en-ZA" sz="2000" kern="1200" dirty="0"/>
            <a:t> replacement trees have been planted in block 2 &amp; 4.</a:t>
          </a:r>
          <a:endParaRPr lang="en-US" sz="2000" kern="1200" dirty="0"/>
        </a:p>
      </dsp:txBody>
      <dsp:txXfrm>
        <a:off x="38838" y="4500997"/>
        <a:ext cx="6589157" cy="7179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688855-715D-4DA2-ABE1-211E357336F5}">
      <dsp:nvSpPr>
        <dsp:cNvPr id="0" name=""/>
        <dsp:cNvSpPr/>
      </dsp:nvSpPr>
      <dsp:spPr>
        <a:xfrm>
          <a:off x="0" y="251420"/>
          <a:ext cx="6666833" cy="24265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400" kern="1200" dirty="0"/>
            <a:t>Man hours worked: 234,666 (2025) down form 253,544 (2024) hours, down from 279,893 (2022) , down from 253,081 (2023 )</a:t>
          </a:r>
          <a:endParaRPr lang="en-US" sz="3400" kern="1200" dirty="0"/>
        </a:p>
      </dsp:txBody>
      <dsp:txXfrm>
        <a:off x="118456" y="369876"/>
        <a:ext cx="6429921" cy="2189667"/>
      </dsp:txXfrm>
    </dsp:sp>
    <dsp:sp modelId="{D193E4AA-3FDD-4376-BACB-18C444AEF181}">
      <dsp:nvSpPr>
        <dsp:cNvPr id="0" name=""/>
        <dsp:cNvSpPr/>
      </dsp:nvSpPr>
      <dsp:spPr>
        <a:xfrm>
          <a:off x="0" y="2775920"/>
          <a:ext cx="6666833" cy="2426579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ZA" sz="3400" kern="1200" dirty="0"/>
            <a:t>Diesel used: 50,500L (2025) down from 52,736L(2024) down from 63,434 (2022) and 59,298 (2023)</a:t>
          </a:r>
          <a:endParaRPr lang="en-US" sz="3400" kern="1200" dirty="0"/>
        </a:p>
      </dsp:txBody>
      <dsp:txXfrm>
        <a:off x="118456" y="2894376"/>
        <a:ext cx="6429921" cy="21896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96CED7-1508-46C6-9E6C-17E4A1354522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2FA528-BF98-4EB3-B58F-73AB1126DE66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67577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AB8E7C-A6F3-4E69-13B8-AF0735DFA0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F60E2D-3B8D-7664-8C4C-881EEE113A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FF8F0-96C1-0F09-E55E-2249146EB6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975AE4-380C-A7F4-EDD9-63E8D6534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831DC4-2FDA-516D-E5E7-8AEB4201C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660459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10A98-28AA-59E0-0618-9F3885DDB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8C76C8-DC4F-D3FE-5457-144FD60BA8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8CC155-ABF3-B7CF-8149-8FB2030BD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63C3E-57C6-0713-9EC7-12005C438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0165C8-FE74-B81A-F42D-7EC91B32D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510546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7B97695-C3FB-EF05-52B3-5212219967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3E33DE3-F37F-DB49-240C-B0EA5771A3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8992D-23B4-57D3-CFFD-1781D4D00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C4AB9B-D500-5A80-A357-2BCBBA424A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75D6E-656E-D19B-8222-3B9431C74A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24715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9D6A8-4D16-F8FB-0F84-C8B06CA800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8372B4-E4E1-998E-046D-597C9A28B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BDA7E-CCC6-811A-BBA8-6B7591ACD9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3640D4-CC43-6F9F-A5C3-9A82B81605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256DD7-9003-FF3F-791A-73633403A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5748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52067-CDA8-A95E-366C-8897C5E3A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0C0B1E-BAF2-FD5F-0C46-838F605804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C6E30F-08B1-6F53-48ED-D5859CD5FD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6816A3-7CC4-40AE-CE50-4F264C47A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FE2170-EDE3-EA69-B8BB-F9B15DAF0A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9116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BDFE2-8629-5414-7CC0-2ECF3A7CAA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7E84B-00F1-C233-F86B-A6384B5649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E0E403-FBAB-3374-652B-B1D632BE3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70E110-3ECE-6669-413C-0E6E8A3A5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7A90BF-55DC-8615-2A89-E4D00DAE18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A63888-6C99-F034-08D6-A582EB043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13769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9CEF1C-3F1C-4829-A96F-07B0CD274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49D194-588F-5E29-2158-03D1F4899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DF993E-209B-5282-98CA-143D5E313B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141CDCB-F3E1-292A-E0C5-50320EE5E2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C16C9B-7D9E-AE8A-72AC-BD83250A94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04B686-7217-78C9-9523-6C22D7826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F3C6CC1-8139-5CA9-61DC-D0391D9C8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842EA0-1F09-BA14-1CF3-8D5E26FA4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34157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628C-2367-9467-580E-8D2B6546C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5BD541-40DA-E443-2D11-17165DDC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5F216B-8441-AA9F-DC3B-A27CF74B9F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261A4A-9751-F66D-94B9-52A139D43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13201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5974B-15BD-5B39-D150-7AE99AEF9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D51CF5-708A-43A1-2886-E619BF3C26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57CF80-BB13-AB54-BB17-ACA5E5423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6557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26A964-0F49-10D6-6C31-FE9799FD8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A15E22-1AA2-B88D-01FB-56B58BD373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76E644-0A5F-4D34-7FFF-5F4E5F370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F0E401-B63B-C022-E2B5-3FD054ACF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8A54D9-55DB-0140-8668-6B5E2CCA1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1727E3-1BEF-7647-7E3F-50180ED4D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87396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6ECA1-16D5-F168-C31F-FC382EFD3F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754FC5-E24C-86F5-122D-4598101E2E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86F427-B633-3E99-E713-DFE0130D3B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892C93-64E2-9EF5-5D91-FB133AA76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469E68-72D7-8FD9-61B6-16562A1DC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8DF167-281F-2C97-F387-584C0EBFA4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56337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1BF66D-37B3-4015-2FFD-A11B06F20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BC46E8-35EC-79BD-CEB8-68B01208F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E8DF24-DC7A-0BEC-B379-DA104DC5BD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6B4BB05-6AAC-4780-B96B-6C291E6A77DA}" type="datetimeFigureOut">
              <a:rPr lang="en-ZA" smtClean="0"/>
              <a:t>2026/07/02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F25FF0-FEE3-93D4-F413-B715530661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D7337A-AB82-D8DD-7CFA-C317A6253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5B412F-32BB-43A9-AE18-87BC5E1D31A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27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02D92-02C0-F9DA-72F8-D2151A165E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90843"/>
            <a:ext cx="9144000" cy="1655762"/>
          </a:xfrm>
        </p:spPr>
        <p:txBody>
          <a:bodyPr>
            <a:normAutofit/>
          </a:bodyPr>
          <a:lstStyle/>
          <a:p>
            <a:r>
              <a:rPr lang="en-ZA" sz="4400" dirty="0"/>
              <a:t>Welmac shareholders meeting</a:t>
            </a:r>
            <a:br>
              <a:rPr lang="en-ZA" sz="4400" dirty="0"/>
            </a:br>
            <a:r>
              <a:rPr lang="en-ZA" sz="4400" dirty="0"/>
              <a:t>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E8A68A5-CAC9-61F3-43C7-15765D7A0D5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FE15101-66DF-95B7-CCBD-6425E2C67E4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340" y="2346270"/>
            <a:ext cx="3437319" cy="35043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676834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579A2-860F-48D3-C3DA-E8C49F04A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Replacement trees in June 2026</a:t>
            </a:r>
            <a:endParaRPr lang="en-ZA" dirty="0"/>
          </a:p>
        </p:txBody>
      </p:sp>
      <p:pic>
        <p:nvPicPr>
          <p:cNvPr id="5" name="Content Placeholder 4" descr="A field with trees and mountains in the background&#10;&#10;AI-generated content may be incorrect.">
            <a:extLst>
              <a:ext uri="{FF2B5EF4-FFF2-40B4-BE49-F238E27FC236}">
                <a16:creationId xmlns:a16="http://schemas.microsoft.com/office/drawing/2014/main" id="{4C2CFB72-0668-0468-A348-83C50D5F50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180" y="1825625"/>
            <a:ext cx="9669640" cy="4351338"/>
          </a:xfrm>
        </p:spPr>
      </p:pic>
    </p:spTree>
    <p:extLst>
      <p:ext uri="{BB962C8B-B14F-4D97-AF65-F5344CB8AC3E}">
        <p14:creationId xmlns:p14="http://schemas.microsoft.com/office/powerpoint/2010/main" val="3736572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A9CB8AE-1860-D3C1-3859-E34B6D21D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ZA" sz="4000">
                <a:solidFill>
                  <a:srgbClr val="FFFFFF"/>
                </a:solidFill>
              </a:rPr>
              <a:t>Albasini nursery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0A41C-7A78-1064-BA48-19C6AE6F1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endParaRPr lang="en-ZA" sz="2000" dirty="0"/>
          </a:p>
          <a:p>
            <a:r>
              <a:rPr lang="en-ZA" sz="2000" dirty="0"/>
              <a:t>We have successfully added guava trees to the product list. We have already sold 6000 trees with expected orders of 10,000+ this coming summer.</a:t>
            </a:r>
          </a:p>
          <a:p>
            <a:r>
              <a:rPr lang="en-ZA" sz="2000" dirty="0"/>
              <a:t>Orders for macadamia trees fluctuate due to price fluctuations for macadamia. </a:t>
            </a:r>
          </a:p>
          <a:p>
            <a:r>
              <a:rPr lang="en-ZA" sz="2000" dirty="0"/>
              <a:t>We have successfully produced peppers , green bean and tomatoes in the greenhouse and will continue with diversification to add to the revenue stream.</a:t>
            </a:r>
          </a:p>
          <a:p>
            <a:r>
              <a:rPr lang="en-ZA" sz="2000" dirty="0"/>
              <a:t>We are planting maize to sell the maize heads to the local market , plans are to expand on this.</a:t>
            </a:r>
          </a:p>
        </p:txBody>
      </p:sp>
    </p:spTree>
    <p:extLst>
      <p:ext uri="{BB962C8B-B14F-4D97-AF65-F5344CB8AC3E}">
        <p14:creationId xmlns:p14="http://schemas.microsoft.com/office/powerpoint/2010/main" val="1919794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C0763A76-9F1C-4FC5-82B7-DD475DA461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-1" y="0"/>
            <a:ext cx="1219199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81BF4F6-F2CF-4984-9D14-D6966D92F9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8522446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71547D-795A-D40B-62BE-D61B43AB5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3" y="350196"/>
            <a:ext cx="4646904" cy="1624520"/>
          </a:xfrm>
        </p:spPr>
        <p:txBody>
          <a:bodyPr anchor="ctr">
            <a:normAutofit fontScale="90000"/>
          </a:bodyPr>
          <a:lstStyle/>
          <a:p>
            <a:r>
              <a:rPr lang="en-ZA" sz="4000" dirty="0"/>
              <a:t>Operational changes since last shareholders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98A3C2-0BFA-460F-EF98-BD3F59D0A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802" y="2743200"/>
            <a:ext cx="4646905" cy="3613149"/>
          </a:xfrm>
        </p:spPr>
        <p:txBody>
          <a:bodyPr anchor="ctr">
            <a:noAutofit/>
          </a:bodyPr>
          <a:lstStyle/>
          <a:p>
            <a:r>
              <a:rPr lang="en-ZA" sz="2000" dirty="0"/>
              <a:t>Harvesting and </a:t>
            </a:r>
            <a:r>
              <a:rPr lang="en-ZA" sz="2000" dirty="0" err="1"/>
              <a:t>dehusking</a:t>
            </a:r>
            <a:r>
              <a:rPr lang="en-ZA" sz="2000" dirty="0"/>
              <a:t> cycle improved with seasonal staff working Monday to Thursday and permanent staff </a:t>
            </a:r>
            <a:r>
              <a:rPr lang="en-ZA" sz="2000" dirty="0" err="1"/>
              <a:t>dehusking</a:t>
            </a:r>
            <a:r>
              <a:rPr lang="en-ZA" sz="2000" dirty="0"/>
              <a:t> through the week and Friday which eliminated 90% of overtime during harvesting.</a:t>
            </a:r>
          </a:p>
          <a:p>
            <a:r>
              <a:rPr lang="en-ZA" sz="2000" dirty="0"/>
              <a:t>Workshop manager obtained a diesel mechanic qualification. </a:t>
            </a:r>
          </a:p>
          <a:p>
            <a:r>
              <a:rPr lang="en-ZA" sz="2000" dirty="0"/>
              <a:t>Assistant manager resigned, we are in process of finding a replacement. </a:t>
            </a:r>
          </a:p>
          <a:p>
            <a:r>
              <a:rPr lang="en-ZA" sz="2000" dirty="0"/>
              <a:t>Adele du Toit is group accounting manager.</a:t>
            </a:r>
          </a:p>
        </p:txBody>
      </p:sp>
      <p:pic>
        <p:nvPicPr>
          <p:cNvPr id="6" name="Picture 5" descr="A close up of a flower&#10;&#10;AI-generated content may be incorrect.">
            <a:extLst>
              <a:ext uri="{FF2B5EF4-FFF2-40B4-BE49-F238E27FC236}">
                <a16:creationId xmlns:a16="http://schemas.microsoft.com/office/drawing/2014/main" id="{53B80365-6A46-069E-6D3C-427A2944C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452" y="0"/>
            <a:ext cx="4859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9890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6EF67D-FBDD-FF07-8FA4-C1A8B7B1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1" y="762001"/>
            <a:ext cx="6070120" cy="170824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/>
              <a:t>Equipment changes since last shareholders meeting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BC6D95-176D-53DE-2FA4-4E61E7E965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2001" y="2470243"/>
            <a:ext cx="6070120" cy="376983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 err="1"/>
              <a:t>Limespreader</a:t>
            </a:r>
            <a:r>
              <a:rPr lang="en-US" sz="2000" dirty="0"/>
              <a:t> was bought which will have a direct impact on the fertilizer costs.</a:t>
            </a:r>
          </a:p>
          <a:p>
            <a:r>
              <a:rPr lang="en-US" sz="2000" dirty="0" err="1"/>
              <a:t>Rovic</a:t>
            </a:r>
            <a:r>
              <a:rPr lang="en-US" sz="2000" dirty="0"/>
              <a:t> </a:t>
            </a:r>
            <a:r>
              <a:rPr lang="en-US" sz="2000" dirty="0" err="1"/>
              <a:t>4000L</a:t>
            </a:r>
            <a:r>
              <a:rPr lang="en-US" sz="2000" dirty="0"/>
              <a:t> </a:t>
            </a:r>
            <a:r>
              <a:rPr lang="en-US" sz="2000" dirty="0" err="1"/>
              <a:t>spraycart</a:t>
            </a:r>
            <a:r>
              <a:rPr lang="en-US" sz="2000" dirty="0"/>
              <a:t> was bought to add to current fleet of </a:t>
            </a:r>
            <a:r>
              <a:rPr lang="en-US" sz="2000" dirty="0" err="1"/>
              <a:t>spraycarts</a:t>
            </a:r>
            <a:r>
              <a:rPr lang="en-US" sz="2000" dirty="0"/>
              <a:t>. </a:t>
            </a:r>
          </a:p>
          <a:p>
            <a:r>
              <a:rPr lang="en-US" sz="2000" dirty="0"/>
              <a:t>Sorting table in the </a:t>
            </a:r>
            <a:r>
              <a:rPr lang="en-US" sz="2000" dirty="0" err="1"/>
              <a:t>dehusking</a:t>
            </a:r>
            <a:r>
              <a:rPr lang="en-US" sz="2000" dirty="0"/>
              <a:t> shed was upgraded to remove the bottleneck and increase output of the </a:t>
            </a:r>
            <a:r>
              <a:rPr lang="en-US" sz="2000" dirty="0" err="1"/>
              <a:t>dehusking</a:t>
            </a:r>
            <a:r>
              <a:rPr lang="en-US" sz="2000" dirty="0"/>
              <a:t> process.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B47378D-AD27-45D0-8C1C-5B1098DCC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5390" y="0"/>
            <a:ext cx="4606609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81000" dist="317500" dir="5700000" sx="95000" sy="95000" algn="t" rotWithShape="0">
              <a:srgbClr val="000000">
                <a:alpha val="2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People working on a conveyor belt&#10;&#10;AI-generated content may be incorrect.">
            <a:extLst>
              <a:ext uri="{FF2B5EF4-FFF2-40B4-BE49-F238E27FC236}">
                <a16:creationId xmlns:a16="http://schemas.microsoft.com/office/drawing/2014/main" id="{836DE8B5-33D8-DF3D-BC5D-6F9048DDB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172" y="4542476"/>
            <a:ext cx="3381043" cy="1521469"/>
          </a:xfrm>
          <a:prstGeom prst="rect">
            <a:avLst/>
          </a:prstGeom>
        </p:spPr>
      </p:pic>
      <p:pic>
        <p:nvPicPr>
          <p:cNvPr id="8" name="Picture 7" descr="A red trailer with wheels&#10;&#10;AI-generated content may be incorrect.">
            <a:extLst>
              <a:ext uri="{FF2B5EF4-FFF2-40B4-BE49-F238E27FC236}">
                <a16:creationId xmlns:a16="http://schemas.microsoft.com/office/drawing/2014/main" id="{BBC7876A-BDB9-AC51-C750-D6905BB28C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171" y="495598"/>
            <a:ext cx="3381043" cy="1521469"/>
          </a:xfrm>
          <a:prstGeom prst="rect">
            <a:avLst/>
          </a:prstGeom>
        </p:spPr>
      </p:pic>
      <p:pic>
        <p:nvPicPr>
          <p:cNvPr id="6" name="Content Placeholder 5" descr="A group of tractors parked under a metal structure&#10;&#10;AI-generated content may be incorrect.">
            <a:extLst>
              <a:ext uri="{FF2B5EF4-FFF2-40B4-BE49-F238E27FC236}">
                <a16:creationId xmlns:a16="http://schemas.microsoft.com/office/drawing/2014/main" id="{B25E6801-4DB8-711F-40FA-EE87136AD8D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8171" y="2519037"/>
            <a:ext cx="3381043" cy="1521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4526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1F617-456B-BD7C-9480-D69C28A522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65472"/>
            <a:ext cx="9144000" cy="904568"/>
          </a:xfrm>
        </p:spPr>
        <p:txBody>
          <a:bodyPr>
            <a:normAutofit/>
          </a:bodyPr>
          <a:lstStyle/>
          <a:p>
            <a:r>
              <a:rPr lang="en-GB" sz="4000" dirty="0"/>
              <a:t>W</a:t>
            </a:r>
            <a:r>
              <a:rPr lang="en-ZA" sz="4000" dirty="0"/>
              <a:t>ay forward and closing notes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C0CC3F-FDE2-B6CE-ACF1-DC938CFEB5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759974"/>
            <a:ext cx="9144000" cy="3497826"/>
          </a:xfrm>
        </p:spPr>
        <p:txBody>
          <a:bodyPr>
            <a:normAutofit lnSpcReduction="10000"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dirty="0"/>
              <a:t>Welmac is experiencing a very good production season which is the direct result of the current team of dedicated staff who have put in a lot hard work to build Welmac to this point.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dirty="0"/>
              <a:t>Planning for the installation of the irrigation on the dryland blocks is well underway which will increase yield volumes.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dirty="0"/>
              <a:t>We are busy with calculations for the expansion of the remainder of the farm taking a staggered approach along with Guava fruit.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ZA" dirty="0"/>
              <a:t>Welmac did a trial run this year functioning as an intake depot for a macadamia buyer of which we received 300 Ton of NIS which we aim to expand in the future. </a:t>
            </a:r>
          </a:p>
          <a:p>
            <a:pPr algn="l"/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2512985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780F89-F590-28E4-BC1B-424FBEEF91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The people that are making a difference at Welmac: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65BB82-57C1-A003-A7EA-455143636C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9100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erson and person with two children&#10;&#10;AI-generated content may be incorrect.">
            <a:extLst>
              <a:ext uri="{FF2B5EF4-FFF2-40B4-BE49-F238E27FC236}">
                <a16:creationId xmlns:a16="http://schemas.microsoft.com/office/drawing/2014/main" id="{BF963133-4A89-54DC-59AC-E7A319C969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8" r="15606" b="2"/>
          <a:stretch>
            <a:fillRect/>
          </a:stretch>
        </p:blipFill>
        <p:spPr>
          <a:xfrm>
            <a:off x="513735" y="658761"/>
            <a:ext cx="3729069" cy="5127610"/>
          </a:xfrm>
          <a:prstGeom prst="rect">
            <a:avLst/>
          </a:prstGeom>
        </p:spPr>
      </p:pic>
      <p:pic>
        <p:nvPicPr>
          <p:cNvPr id="7" name="Picture 6" descr="A group of people standing in front of a truck&#10;&#10;AI-generated content may be incorrect.">
            <a:extLst>
              <a:ext uri="{FF2B5EF4-FFF2-40B4-BE49-F238E27FC236}">
                <a16:creationId xmlns:a16="http://schemas.microsoft.com/office/drawing/2014/main" id="{F9A8B841-76C7-1B26-1734-7F9D32630C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-3" b="-3"/>
          <a:stretch>
            <a:fillRect/>
          </a:stretch>
        </p:blipFill>
        <p:spPr>
          <a:xfrm>
            <a:off x="4780439" y="373626"/>
            <a:ext cx="6573361" cy="2969510"/>
          </a:xfrm>
          <a:prstGeom prst="rect">
            <a:avLst/>
          </a:prstGeom>
        </p:spPr>
      </p:pic>
      <p:pic>
        <p:nvPicPr>
          <p:cNvPr id="5" name="Picture 4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EA8E0196-D5B4-F323-DBA0-13B4913593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76" r="3" b="15148"/>
          <a:stretch>
            <a:fillRect/>
          </a:stretch>
        </p:blipFill>
        <p:spPr>
          <a:xfrm>
            <a:off x="4780440" y="3514851"/>
            <a:ext cx="6573360" cy="297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197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person standing in front of trees&#10;&#10;AI-generated content may be incorrect.">
            <a:extLst>
              <a:ext uri="{FF2B5EF4-FFF2-40B4-BE49-F238E27FC236}">
                <a16:creationId xmlns:a16="http://schemas.microsoft.com/office/drawing/2014/main" id="{4CD71AC5-9D62-0133-5CC0-317AE26CA1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12" y="1123527"/>
            <a:ext cx="2072160" cy="4604800"/>
          </a:xfrm>
          <a:prstGeom prst="rect">
            <a:avLst/>
          </a:prstGeom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0DA1EB8-87CF-4588-A1FD-4756F9A28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210079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person holding a dog&#10;&#10;AI-generated content may be incorrect.">
            <a:extLst>
              <a:ext uri="{FF2B5EF4-FFF2-40B4-BE49-F238E27FC236}">
                <a16:creationId xmlns:a16="http://schemas.microsoft.com/office/drawing/2014/main" id="{08039369-BB5A-D61F-E039-020AF74AF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711" y="1123527"/>
            <a:ext cx="2072160" cy="4604800"/>
          </a:xfrm>
          <a:prstGeom prst="rect">
            <a:avLst/>
          </a:prstGeom>
        </p:spPr>
      </p:pic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7A4E378-EA57-47B9-B1EB-58B998F6C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2595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A person wearing glasses and a button up shirt&#10;&#10;AI-generated content may be incorrect.">
            <a:extLst>
              <a:ext uri="{FF2B5EF4-FFF2-40B4-BE49-F238E27FC236}">
                <a16:creationId xmlns:a16="http://schemas.microsoft.com/office/drawing/2014/main" id="{49EBC2F6-75AE-95A5-00F5-62045E1EBB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26" y="1719047"/>
            <a:ext cx="2560320" cy="3413760"/>
          </a:xfrm>
          <a:prstGeom prst="rect">
            <a:avLst/>
          </a:prstGeom>
        </p:spPr>
      </p:pic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2B31ED6-76F0-425A-9A41-C947AEF9C1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56620" y="1573887"/>
            <a:ext cx="0" cy="3710227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A person smiling at the camera&#10;&#10;AI-generated content may be incorrect.">
            <a:extLst>
              <a:ext uri="{FF2B5EF4-FFF2-40B4-BE49-F238E27FC236}">
                <a16:creationId xmlns:a16="http://schemas.microsoft.com/office/drawing/2014/main" id="{F555BCA4-85FA-FB41-129E-78ADFAC30F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662" y="2126272"/>
            <a:ext cx="2560320" cy="2599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38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67043-24D3-758A-C2EB-139978D6B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49079"/>
          </a:xfrm>
        </p:spPr>
        <p:txBody>
          <a:bodyPr>
            <a:normAutofit/>
          </a:bodyPr>
          <a:lstStyle/>
          <a:p>
            <a:r>
              <a:rPr lang="en-ZA" sz="6000" dirty="0"/>
              <a:t>Thank you. </a:t>
            </a:r>
            <a:br>
              <a:rPr lang="en-ZA" sz="6000" dirty="0"/>
            </a:br>
            <a:r>
              <a:rPr lang="en-ZA" sz="3200" dirty="0"/>
              <a:t>Any questions?</a:t>
            </a:r>
            <a:endParaRPr lang="en-ZA" sz="6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9A4C94-8DEB-6997-DC4C-A3864EF975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181" y="1043796"/>
            <a:ext cx="4201527" cy="4283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24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5E4497-165D-5D52-175A-C2E6E9738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/>
              <a:t>Harvest overview: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FEB27B9-FA36-A5A0-A730-85E6D45ABE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7834802"/>
              </p:ext>
            </p:extLst>
          </p:nvPr>
        </p:nvGraphicFramePr>
        <p:xfrm>
          <a:off x="838200" y="1825625"/>
          <a:ext cx="10515597" cy="18978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9436">
                  <a:extLst>
                    <a:ext uri="{9D8B030D-6E8A-4147-A177-3AD203B41FA5}">
                      <a16:colId xmlns:a16="http://schemas.microsoft.com/office/drawing/2014/main" val="2032005624"/>
                    </a:ext>
                  </a:extLst>
                </a:gridCol>
                <a:gridCol w="1114036">
                  <a:extLst>
                    <a:ext uri="{9D8B030D-6E8A-4147-A177-3AD203B41FA5}">
                      <a16:colId xmlns:a16="http://schemas.microsoft.com/office/drawing/2014/main" val="1612611792"/>
                    </a:ext>
                  </a:extLst>
                </a:gridCol>
                <a:gridCol w="1219418">
                  <a:extLst>
                    <a:ext uri="{9D8B030D-6E8A-4147-A177-3AD203B41FA5}">
                      <a16:colId xmlns:a16="http://schemas.microsoft.com/office/drawing/2014/main" val="2411408721"/>
                    </a:ext>
                  </a:extLst>
                </a:gridCol>
                <a:gridCol w="978545">
                  <a:extLst>
                    <a:ext uri="{9D8B030D-6E8A-4147-A177-3AD203B41FA5}">
                      <a16:colId xmlns:a16="http://schemas.microsoft.com/office/drawing/2014/main" val="4100855741"/>
                    </a:ext>
                  </a:extLst>
                </a:gridCol>
                <a:gridCol w="1038763">
                  <a:extLst>
                    <a:ext uri="{9D8B030D-6E8A-4147-A177-3AD203B41FA5}">
                      <a16:colId xmlns:a16="http://schemas.microsoft.com/office/drawing/2014/main" val="1411300732"/>
                    </a:ext>
                  </a:extLst>
                </a:gridCol>
                <a:gridCol w="1072636">
                  <a:extLst>
                    <a:ext uri="{9D8B030D-6E8A-4147-A177-3AD203B41FA5}">
                      <a16:colId xmlns:a16="http://schemas.microsoft.com/office/drawing/2014/main" val="3843579236"/>
                    </a:ext>
                  </a:extLst>
                </a:gridCol>
                <a:gridCol w="1219418">
                  <a:extLst>
                    <a:ext uri="{9D8B030D-6E8A-4147-A177-3AD203B41FA5}">
                      <a16:colId xmlns:a16="http://schemas.microsoft.com/office/drawing/2014/main" val="1406085548"/>
                    </a:ext>
                  </a:extLst>
                </a:gridCol>
                <a:gridCol w="1114036">
                  <a:extLst>
                    <a:ext uri="{9D8B030D-6E8A-4147-A177-3AD203B41FA5}">
                      <a16:colId xmlns:a16="http://schemas.microsoft.com/office/drawing/2014/main" val="3206012329"/>
                    </a:ext>
                  </a:extLst>
                </a:gridCol>
                <a:gridCol w="1189309">
                  <a:extLst>
                    <a:ext uri="{9D8B030D-6E8A-4147-A177-3AD203B41FA5}">
                      <a16:colId xmlns:a16="http://schemas.microsoft.com/office/drawing/2014/main" val="415577406"/>
                    </a:ext>
                  </a:extLst>
                </a:gridCol>
              </a:tblGrid>
              <a:tr h="3144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Year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2018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2019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2020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2021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2022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2023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2024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2025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6487778"/>
                  </a:ext>
                </a:extLst>
              </a:tr>
              <a:tr h="3144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WNIS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181 933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178 428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58 955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 dirty="0">
                          <a:effectLst/>
                        </a:rPr>
                        <a:t>140 398 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150 032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253 491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242 291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218 557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87276882"/>
                  </a:ext>
                </a:extLst>
              </a:tr>
              <a:tr h="3144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Reject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8 233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9 620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5 440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b="0" u="none" strike="noStrike" dirty="0">
                          <a:effectLst/>
                        </a:rPr>
                        <a:t>4 850 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7801744"/>
                  </a:ext>
                </a:extLst>
              </a:tr>
              <a:tr h="3144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Smalls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4 423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3 391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2 528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b="0" u="none" strike="noStrike" dirty="0">
                          <a:effectLst/>
                        </a:rPr>
                        <a:t>11 571 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89203157"/>
                  </a:ext>
                </a:extLst>
              </a:tr>
              <a:tr h="31443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Floaters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 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6 727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5 303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4 762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b="0" u="none" strike="noStrike" dirty="0">
                          <a:effectLst/>
                        </a:rPr>
                        <a:t>5 435 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688347481"/>
                  </a:ext>
                </a:extLst>
              </a:tr>
              <a:tr h="32565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DNIS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155 651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162 850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54 135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120 062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128 756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213 564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206 551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 dirty="0">
                          <a:effectLst/>
                        </a:rPr>
                        <a:t>196 510 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193939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84CF2A1F-744F-617A-2B4B-AABEFC1918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228143"/>
              </p:ext>
            </p:extLst>
          </p:nvPr>
        </p:nvGraphicFramePr>
        <p:xfrm>
          <a:off x="1663700" y="4175184"/>
          <a:ext cx="8864597" cy="93165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2894">
                  <a:extLst>
                    <a:ext uri="{9D8B030D-6E8A-4147-A177-3AD203B41FA5}">
                      <a16:colId xmlns:a16="http://schemas.microsoft.com/office/drawing/2014/main" val="3886058393"/>
                    </a:ext>
                  </a:extLst>
                </a:gridCol>
                <a:gridCol w="890815">
                  <a:extLst>
                    <a:ext uri="{9D8B030D-6E8A-4147-A177-3AD203B41FA5}">
                      <a16:colId xmlns:a16="http://schemas.microsoft.com/office/drawing/2014/main" val="1366525685"/>
                    </a:ext>
                  </a:extLst>
                </a:gridCol>
                <a:gridCol w="890815">
                  <a:extLst>
                    <a:ext uri="{9D8B030D-6E8A-4147-A177-3AD203B41FA5}">
                      <a16:colId xmlns:a16="http://schemas.microsoft.com/office/drawing/2014/main" val="3162735016"/>
                    </a:ext>
                  </a:extLst>
                </a:gridCol>
                <a:gridCol w="890815">
                  <a:extLst>
                    <a:ext uri="{9D8B030D-6E8A-4147-A177-3AD203B41FA5}">
                      <a16:colId xmlns:a16="http://schemas.microsoft.com/office/drawing/2014/main" val="1895465510"/>
                    </a:ext>
                  </a:extLst>
                </a:gridCol>
                <a:gridCol w="890815">
                  <a:extLst>
                    <a:ext uri="{9D8B030D-6E8A-4147-A177-3AD203B41FA5}">
                      <a16:colId xmlns:a16="http://schemas.microsoft.com/office/drawing/2014/main" val="3424514680"/>
                    </a:ext>
                  </a:extLst>
                </a:gridCol>
                <a:gridCol w="890815">
                  <a:extLst>
                    <a:ext uri="{9D8B030D-6E8A-4147-A177-3AD203B41FA5}">
                      <a16:colId xmlns:a16="http://schemas.microsoft.com/office/drawing/2014/main" val="1074125694"/>
                    </a:ext>
                  </a:extLst>
                </a:gridCol>
                <a:gridCol w="890815">
                  <a:extLst>
                    <a:ext uri="{9D8B030D-6E8A-4147-A177-3AD203B41FA5}">
                      <a16:colId xmlns:a16="http://schemas.microsoft.com/office/drawing/2014/main" val="64728972"/>
                    </a:ext>
                  </a:extLst>
                </a:gridCol>
                <a:gridCol w="890815">
                  <a:extLst>
                    <a:ext uri="{9D8B030D-6E8A-4147-A177-3AD203B41FA5}">
                      <a16:colId xmlns:a16="http://schemas.microsoft.com/office/drawing/2014/main" val="2953013929"/>
                    </a:ext>
                  </a:extLst>
                </a:gridCol>
                <a:gridCol w="775998">
                  <a:extLst>
                    <a:ext uri="{9D8B030D-6E8A-4147-A177-3AD203B41FA5}">
                      <a16:colId xmlns:a16="http://schemas.microsoft.com/office/drawing/2014/main" val="1835062316"/>
                    </a:ext>
                  </a:extLst>
                </a:gridCol>
              </a:tblGrid>
              <a:tr h="45765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Year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2018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 dirty="0">
                          <a:effectLst/>
                        </a:rPr>
                        <a:t>2019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2020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 dirty="0">
                          <a:effectLst/>
                        </a:rPr>
                        <a:t>2021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2022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2023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2024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2025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058321499"/>
                  </a:ext>
                </a:extLst>
              </a:tr>
              <a:tr h="47399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Average ZAR/kg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   56,93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 dirty="0">
                          <a:effectLst/>
                        </a:rPr>
                        <a:t>   61,21 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   62,69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   46,27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   39,36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   23,17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>
                          <a:effectLst/>
                        </a:rPr>
                        <a:t>   38,83 </a:t>
                      </a:r>
                      <a:endParaRPr lang="en-ZA" sz="16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1600" u="none" strike="noStrike" dirty="0">
                          <a:effectLst/>
                        </a:rPr>
                        <a:t> 47,42 </a:t>
                      </a:r>
                      <a:endParaRPr lang="en-ZA" sz="16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909551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6414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AAB871-E273-3FA7-3642-6663AEBE7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/>
          </a:bodyPr>
          <a:lstStyle/>
          <a:p>
            <a:pPr algn="r"/>
            <a:r>
              <a:rPr lang="en-ZA" sz="4000" dirty="0">
                <a:solidFill>
                  <a:srgbClr val="FFFFFF"/>
                </a:solidFill>
              </a:rPr>
              <a:t>2025 Harvest feedback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34EBFF3B-8018-C583-9151-78CEAF6844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758391"/>
              </p:ext>
            </p:extLst>
          </p:nvPr>
        </p:nvGraphicFramePr>
        <p:xfrm>
          <a:off x="4905052" y="750440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0303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262B531-6631-9113-F11A-BE33D3E577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 fontScale="90000"/>
          </a:bodyPr>
          <a:lstStyle/>
          <a:p>
            <a:pPr algn="r"/>
            <a:r>
              <a:rPr lang="en-ZA" sz="3100" dirty="0">
                <a:solidFill>
                  <a:srgbClr val="FFFFFF"/>
                </a:solidFill>
              </a:rPr>
              <a:t>Welmac macadamia production in numbers for the season of 2025  Jan to Dec 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879CD87-4B96-15CC-CB89-5F17E6AF7CB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62646932"/>
              </p:ext>
            </p:extLst>
          </p:nvPr>
        </p:nvGraphicFramePr>
        <p:xfrm>
          <a:off x="4781490" y="702036"/>
          <a:ext cx="6666833" cy="5453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88335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CE9D1-6804-E5FC-9DD6-2E9E5EF2E3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86927"/>
          </a:xfrm>
        </p:spPr>
        <p:txBody>
          <a:bodyPr>
            <a:normAutofit fontScale="90000"/>
          </a:bodyPr>
          <a:lstStyle/>
          <a:p>
            <a:r>
              <a:rPr lang="en-ZA" dirty="0"/>
              <a:t>Yield per ha of the mature orchards.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018987E6-78CA-B963-07DE-B75D44247F1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422124"/>
              </p:ext>
            </p:extLst>
          </p:nvPr>
        </p:nvGraphicFramePr>
        <p:xfrm>
          <a:off x="838200" y="963561"/>
          <a:ext cx="10515600" cy="52134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92413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B8C493-36F9-CD78-BB05-BE40C92F3E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27933"/>
          </a:xfrm>
        </p:spPr>
        <p:txBody>
          <a:bodyPr>
            <a:normAutofit fontScale="90000"/>
          </a:bodyPr>
          <a:lstStyle/>
          <a:p>
            <a:r>
              <a:rPr lang="en-ZA" dirty="0"/>
              <a:t>Yield per ha of new orchards: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E704629-38C2-67CB-E58D-217E314CBC1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66347"/>
              </p:ext>
            </p:extLst>
          </p:nvPr>
        </p:nvGraphicFramePr>
        <p:xfrm>
          <a:off x="838200" y="993058"/>
          <a:ext cx="10515600" cy="5499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454707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4D27876-614E-CCD5-5142-A650DBF0B0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0447D7-7950-AC3C-25FD-DD92674E0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94140" y="5137536"/>
            <a:ext cx="8203720" cy="732129"/>
          </a:xfrm>
        </p:spPr>
        <p:txBody>
          <a:bodyPr>
            <a:normAutofit/>
          </a:bodyPr>
          <a:lstStyle/>
          <a:p>
            <a:r>
              <a:rPr lang="en-ZA" sz="3600"/>
              <a:t>202,54 T versus expected 151,25T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6A0D5D-CAC8-1DB2-E2EE-785B111FABC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94916" y="5914356"/>
            <a:ext cx="8202168" cy="481521"/>
          </a:xfrm>
        </p:spPr>
        <p:txBody>
          <a:bodyPr>
            <a:normAutofit/>
          </a:bodyPr>
          <a:lstStyle/>
          <a:p>
            <a:r>
              <a:rPr lang="en-GB" sz="1800" b="1" dirty="0"/>
              <a:t>Performance of the finished blocks, actual vs budget.</a:t>
            </a:r>
            <a:endParaRPr lang="en-ZA" sz="1800" b="1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2F877A0-A806-AD49-48F0-D18ED2547C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0090653"/>
              </p:ext>
            </p:extLst>
          </p:nvPr>
        </p:nvGraphicFramePr>
        <p:xfrm>
          <a:off x="1994139" y="542575"/>
          <a:ext cx="9008157" cy="475702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546106">
                  <a:extLst>
                    <a:ext uri="{9D8B030D-6E8A-4147-A177-3AD203B41FA5}">
                      <a16:colId xmlns:a16="http://schemas.microsoft.com/office/drawing/2014/main" val="797956102"/>
                    </a:ext>
                  </a:extLst>
                </a:gridCol>
                <a:gridCol w="509571">
                  <a:extLst>
                    <a:ext uri="{9D8B030D-6E8A-4147-A177-3AD203B41FA5}">
                      <a16:colId xmlns:a16="http://schemas.microsoft.com/office/drawing/2014/main" val="1020395403"/>
                    </a:ext>
                  </a:extLst>
                </a:gridCol>
                <a:gridCol w="853968">
                  <a:extLst>
                    <a:ext uri="{9D8B030D-6E8A-4147-A177-3AD203B41FA5}">
                      <a16:colId xmlns:a16="http://schemas.microsoft.com/office/drawing/2014/main" val="3610492718"/>
                    </a:ext>
                  </a:extLst>
                </a:gridCol>
                <a:gridCol w="168790">
                  <a:extLst>
                    <a:ext uri="{9D8B030D-6E8A-4147-A177-3AD203B41FA5}">
                      <a16:colId xmlns:a16="http://schemas.microsoft.com/office/drawing/2014/main" val="3119645264"/>
                    </a:ext>
                  </a:extLst>
                </a:gridCol>
                <a:gridCol w="825224">
                  <a:extLst>
                    <a:ext uri="{9D8B030D-6E8A-4147-A177-3AD203B41FA5}">
                      <a16:colId xmlns:a16="http://schemas.microsoft.com/office/drawing/2014/main" val="1453761263"/>
                    </a:ext>
                  </a:extLst>
                </a:gridCol>
                <a:gridCol w="1042672">
                  <a:extLst>
                    <a:ext uri="{9D8B030D-6E8A-4147-A177-3AD203B41FA5}">
                      <a16:colId xmlns:a16="http://schemas.microsoft.com/office/drawing/2014/main" val="142124118"/>
                    </a:ext>
                  </a:extLst>
                </a:gridCol>
                <a:gridCol w="1062417">
                  <a:extLst>
                    <a:ext uri="{9D8B030D-6E8A-4147-A177-3AD203B41FA5}">
                      <a16:colId xmlns:a16="http://schemas.microsoft.com/office/drawing/2014/main" val="4078546956"/>
                    </a:ext>
                  </a:extLst>
                </a:gridCol>
                <a:gridCol w="1133860">
                  <a:extLst>
                    <a:ext uri="{9D8B030D-6E8A-4147-A177-3AD203B41FA5}">
                      <a16:colId xmlns:a16="http://schemas.microsoft.com/office/drawing/2014/main" val="554363530"/>
                    </a:ext>
                  </a:extLst>
                </a:gridCol>
                <a:gridCol w="865549">
                  <a:extLst>
                    <a:ext uri="{9D8B030D-6E8A-4147-A177-3AD203B41FA5}">
                      <a16:colId xmlns:a16="http://schemas.microsoft.com/office/drawing/2014/main" val="2360683739"/>
                    </a:ext>
                  </a:extLst>
                </a:gridCol>
              </a:tblGrid>
              <a:tr h="195379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Longterm Average WNIS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extLst>
                  <a:ext uri="{0D108BD9-81ED-4DB2-BD59-A6C34878D82A}">
                    <a16:rowId xmlns:a16="http://schemas.microsoft.com/office/drawing/2014/main" val="537475368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Block Nr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ha 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Year planted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2026 T/ha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Total budgetted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25 May actual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Actual t/ha WNIS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Status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718767116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1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12,7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3,10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39,37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67,31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5,30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425679605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2 14,4ha total 7,23 replanted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7,23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0,00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0,00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224811916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2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7,17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1,80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12,91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24,88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3,47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431754140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3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1,47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3,23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4,75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4,48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3,05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419655856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GB" sz="900" u="none" strike="noStrike">
                          <a:effectLst/>
                        </a:rPr>
                        <a:t>Blok 4 - 22,6ha in total with 12.2 replanted</a:t>
                      </a:r>
                      <a:endParaRPr lang="en-GB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12,2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0,00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0,00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230043271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4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10,4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1,89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19,66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30,26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2,91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907001846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3,7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3,00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11,10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6,03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1,63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685081264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6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4,3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2006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3,05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13,12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18,58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4,32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829527440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7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2020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1,50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30,00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23,20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1,16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941562279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8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34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2018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2,50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85,00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12,92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0,38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starting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225416980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9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24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2018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2,60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62,40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68,88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2,87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harvesting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901731873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10 Dry**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10,2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2019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0,30</a:t>
                      </a:r>
                      <a:endParaRPr lang="en-ZA" sz="900" b="1" i="1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3,06</a:t>
                      </a:r>
                      <a:endParaRPr lang="en-ZA" sz="900" b="1" i="1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3,98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0,39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237527921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11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1,7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2018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3,00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5,10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5,73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3,37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480064407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12 Dry**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14,2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2018/2019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0,20</a:t>
                      </a:r>
                      <a:endParaRPr lang="en-ZA" sz="900" b="1" i="1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2,84</a:t>
                      </a:r>
                      <a:endParaRPr lang="en-ZA" sz="900" b="1" i="1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3,69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0,26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50927053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13 Dry**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18,7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2019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0,50</a:t>
                      </a:r>
                      <a:endParaRPr lang="en-ZA" sz="900" b="1" i="1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9,35</a:t>
                      </a:r>
                      <a:endParaRPr lang="en-ZA" sz="900" b="1" i="1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14,40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0,77</a:t>
                      </a:r>
                      <a:endParaRPr lang="en-ZA" sz="900" b="1" i="1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Done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2782065455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14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22,4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2020/2021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0,50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 dirty="0">
                          <a:effectLst/>
                        </a:rPr>
                        <a:t>11,20</a:t>
                      </a:r>
                      <a:endParaRPr lang="en-ZA" sz="900" b="1" i="0" u="sng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0,00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not started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2954863022"/>
                  </a:ext>
                </a:extLst>
              </a:tr>
              <a:tr h="195379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Blok 15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20,4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2020/2021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0,10</a:t>
                      </a:r>
                      <a:endParaRPr lang="en-ZA" sz="900" b="0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2,04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0,00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 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not started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1097685085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Possible volumes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312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878738474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Budget volumes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b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300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b="1" u="sng" strike="noStrike" dirty="0">
                          <a:effectLst/>
                          <a:highlight>
                            <a:srgbClr val="FFFF00"/>
                          </a:highlight>
                        </a:rPr>
                        <a:t>284,34</a:t>
                      </a:r>
                      <a:endParaRPr lang="en-ZA" sz="900" b="1" i="0" u="sng" strike="noStrike" dirty="0">
                        <a:solidFill>
                          <a:srgbClr val="000000"/>
                        </a:solidFill>
                        <a:effectLst/>
                        <a:highlight>
                          <a:srgbClr val="FFFF0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WNIS to date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sng" strike="noStrike">
                          <a:effectLst/>
                        </a:rPr>
                        <a:t> </a:t>
                      </a:r>
                      <a:endParaRPr lang="en-ZA" sz="900" b="1" i="0" u="sng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788990480"/>
                  </a:ext>
                </a:extLst>
              </a:tr>
              <a:tr h="348273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Z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Done blocks expected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151,25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202,54</a:t>
                      </a:r>
                      <a:endParaRPr lang="en-ZA" sz="9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ZA" sz="900" u="none" strike="noStrike">
                          <a:effectLst/>
                        </a:rPr>
                        <a:t>Done blocks actual</a:t>
                      </a:r>
                      <a:endParaRPr lang="en-ZA" sz="9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n-ZA" sz="9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5256" marR="5256" marT="5256" marB="0" anchor="ctr"/>
                </a:tc>
                <a:extLst>
                  <a:ext uri="{0D108BD9-81ED-4DB2-BD59-A6C34878D82A}">
                    <a16:rowId xmlns:a16="http://schemas.microsoft.com/office/drawing/2014/main" val="31656896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7576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34E5D3-B329-AC5F-79C7-B6BB8BFD6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09946"/>
          </a:xfrm>
        </p:spPr>
        <p:txBody>
          <a:bodyPr>
            <a:normAutofit fontScale="90000"/>
          </a:bodyPr>
          <a:lstStyle/>
          <a:p>
            <a:r>
              <a:rPr lang="en-ZA" dirty="0"/>
              <a:t>Welmac quality overview: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CCA7B15-696A-445D-9300-EA53003FEC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2620756"/>
              </p:ext>
            </p:extLst>
          </p:nvPr>
        </p:nvGraphicFramePr>
        <p:xfrm>
          <a:off x="838200" y="875072"/>
          <a:ext cx="10515600" cy="5301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501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01833-8CA5-A3A7-36D9-B718EB789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87298"/>
          </a:xfrm>
        </p:spPr>
        <p:txBody>
          <a:bodyPr>
            <a:normAutofit fontScale="90000"/>
          </a:bodyPr>
          <a:lstStyle/>
          <a:p>
            <a:r>
              <a:rPr lang="en-ZA" dirty="0"/>
              <a:t>Replacement trees in block 2&amp; 4 being planted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4E9B89-6C80-A98D-B9B2-5403AA4023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180" y="1190445"/>
            <a:ext cx="9669640" cy="4986518"/>
          </a:xfrm>
        </p:spPr>
      </p:pic>
    </p:spTree>
    <p:extLst>
      <p:ext uri="{BB962C8B-B14F-4D97-AF65-F5344CB8AC3E}">
        <p14:creationId xmlns:p14="http://schemas.microsoft.com/office/powerpoint/2010/main" val="3420072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2018</TotalTime>
  <Words>907</Words>
  <Application>Microsoft Office PowerPoint</Application>
  <PresentationFormat>Widescreen</PresentationFormat>
  <Paragraphs>293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Aptos Narrow</vt:lpstr>
      <vt:lpstr>Arial</vt:lpstr>
      <vt:lpstr>Calibri</vt:lpstr>
      <vt:lpstr>Office Theme</vt:lpstr>
      <vt:lpstr>Welmac shareholders meeting 2026</vt:lpstr>
      <vt:lpstr>Harvest overview:</vt:lpstr>
      <vt:lpstr>2025 Harvest feedback</vt:lpstr>
      <vt:lpstr>Welmac macadamia production in numbers for the season of 2025  Jan to Dec </vt:lpstr>
      <vt:lpstr>Yield per ha of the mature orchards.</vt:lpstr>
      <vt:lpstr>Yield per ha of new orchards:</vt:lpstr>
      <vt:lpstr>202,54 T versus expected 151,25T </vt:lpstr>
      <vt:lpstr>Welmac quality overview:</vt:lpstr>
      <vt:lpstr>Replacement trees in block 2&amp; 4 being planted</vt:lpstr>
      <vt:lpstr>Replacement trees in June 2026</vt:lpstr>
      <vt:lpstr>Albasini nursery</vt:lpstr>
      <vt:lpstr>Operational changes since last shareholders meeting</vt:lpstr>
      <vt:lpstr>Equipment changes since last shareholders meeting</vt:lpstr>
      <vt:lpstr>Way forward and closing notes</vt:lpstr>
      <vt:lpstr>The people that are making a difference at Welmac:</vt:lpstr>
      <vt:lpstr>PowerPoint Presentation</vt:lpstr>
      <vt:lpstr>PowerPoint Presentation</vt:lpstr>
      <vt:lpstr>Thank you.  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 Claassens</dc:creator>
  <cp:lastModifiedBy>H Claassens</cp:lastModifiedBy>
  <cp:revision>46</cp:revision>
  <dcterms:created xsi:type="dcterms:W3CDTF">2025-09-16T14:20:00Z</dcterms:created>
  <dcterms:modified xsi:type="dcterms:W3CDTF">2026-07-02T05:33:12Z</dcterms:modified>
</cp:coreProperties>
</file>