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notesMasterIdLst>
    <p:notesMasterId r:id="rId22"/>
  </p:notesMasterIdLst>
  <p:sldIdLst>
    <p:sldId id="2890" r:id="rId2"/>
    <p:sldId id="3271" r:id="rId3"/>
    <p:sldId id="3131" r:id="rId4"/>
    <p:sldId id="420" r:id="rId5"/>
    <p:sldId id="3269" r:id="rId6"/>
    <p:sldId id="3202" r:id="rId7"/>
    <p:sldId id="3222" r:id="rId8"/>
    <p:sldId id="3198" r:id="rId9"/>
    <p:sldId id="3228" r:id="rId10"/>
    <p:sldId id="417" r:id="rId11"/>
    <p:sldId id="3238" r:id="rId12"/>
    <p:sldId id="3239" r:id="rId13"/>
    <p:sldId id="3246" r:id="rId14"/>
    <p:sldId id="3240" r:id="rId15"/>
    <p:sldId id="261" r:id="rId16"/>
    <p:sldId id="3272" r:id="rId17"/>
    <p:sldId id="3245" r:id="rId18"/>
    <p:sldId id="3083" r:id="rId19"/>
    <p:sldId id="3243" r:id="rId20"/>
    <p:sldId id="31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R. Kaeberlein" initials="MRK" lastIdx="1" clrIdx="0">
    <p:extLst>
      <p:ext uri="{19B8F6BF-5375-455C-9EA6-DF929625EA0E}">
        <p15:presenceInfo xmlns:p15="http://schemas.microsoft.com/office/powerpoint/2012/main" userId="Matt R. Kaeberle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8AD8"/>
    <a:srgbClr val="441212"/>
    <a:srgbClr val="4E3B7D"/>
    <a:srgbClr val="00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31" autoAdjust="0"/>
    <p:restoredTop sz="95479"/>
  </p:normalViewPr>
  <p:slideViewPr>
    <p:cSldViewPr snapToGrid="0" snapToObjects="1">
      <p:cViewPr varScale="1">
        <p:scale>
          <a:sx n="76" d="100"/>
          <a:sy n="76" d="100"/>
        </p:scale>
        <p:origin x="216" y="1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tt/Dropbox/Matt's%20Work%20Files/Papers%20in%20progress/2019%20PPAR%20Special%20Issue/21st%20Century%20Medicine/Data%20Extracted%20from%20Miller%20Figur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5931144415697"/>
          <c:y val="5.0925925925925923E-2"/>
          <c:w val="0.64292163632140076"/>
          <c:h val="0.73367464566929119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48500">
                  <a:srgbClr val="00B050"/>
                </a:gs>
                <a:gs pos="0">
                  <a:srgbClr val="00B050"/>
                </a:gs>
                <a:gs pos="96000">
                  <a:srgbClr val="FF0000"/>
                </a:gs>
              </a:gsLst>
              <a:lin ang="0" scaled="0"/>
              <a:tileRect/>
            </a:gra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67000">
                    <a:srgbClr val="00B050"/>
                  </a:gs>
                  <a:gs pos="0">
                    <a:srgbClr val="00B050"/>
                  </a:gs>
                  <a:gs pos="96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8B9-1943-B22B-69E931A5889D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5000">
                    <a:srgbClr val="00B050"/>
                  </a:gs>
                  <a:gs pos="0">
                    <a:srgbClr val="00B050"/>
                  </a:gs>
                  <a:gs pos="96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88B9-1943-B22B-69E931A5889D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1000">
                    <a:srgbClr val="00B050"/>
                  </a:gs>
                  <a:gs pos="0">
                    <a:srgbClr val="00B050"/>
                  </a:gs>
                  <a:gs pos="96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88B9-1943-B22B-69E931A5889D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00B050"/>
                  </a:gs>
                  <a:gs pos="0">
                    <a:srgbClr val="00B050"/>
                  </a:gs>
                  <a:gs pos="96000">
                    <a:srgbClr val="FF0000"/>
                  </a:gs>
                </a:gsLst>
                <a:lin ang="0" scaled="0"/>
                <a:tileRect/>
              </a:gradFill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88B9-1943-B22B-69E931A5889D}"/>
              </c:ext>
            </c:extLst>
          </c:dPt>
          <c:cat>
            <c:strRef>
              <c:f>Sheet1!$E$40:$E$43</c:f>
              <c:strCache>
                <c:ptCount val="4"/>
                <c:pt idx="0">
                  <c:v>Slow Aging</c:v>
                </c:pt>
                <c:pt idx="1">
                  <c:v>Cure Cancer and Heart Disease</c:v>
                </c:pt>
                <c:pt idx="2">
                  <c:v>Cure Heart Disease</c:v>
                </c:pt>
                <c:pt idx="3">
                  <c:v>Cure Cancer</c:v>
                </c:pt>
              </c:strCache>
            </c:strRef>
          </c:cat>
          <c:val>
            <c:numRef>
              <c:f>Sheet1!$F$40:$F$43</c:f>
              <c:numCache>
                <c:formatCode>General</c:formatCode>
                <c:ptCount val="4"/>
                <c:pt idx="0">
                  <c:v>31.67</c:v>
                </c:pt>
                <c:pt idx="1">
                  <c:v>7</c:v>
                </c:pt>
                <c:pt idx="2">
                  <c:v>3</c:v>
                </c:pt>
                <c:pt idx="3">
                  <c:v>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B9-1943-B22B-69E931A58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524996320"/>
        <c:axId val="1524652544"/>
      </c:barChart>
      <c:catAx>
        <c:axId val="1524996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4652544"/>
        <c:crosses val="autoZero"/>
        <c:auto val="1"/>
        <c:lblAlgn val="ctr"/>
        <c:lblOffset val="100"/>
        <c:noMultiLvlLbl val="0"/>
      </c:catAx>
      <c:valAx>
        <c:axId val="1524652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Years Added To life expectancy </a:t>
                </a:r>
              </a:p>
            </c:rich>
          </c:tx>
          <c:layout>
            <c:manualLayout>
              <c:xMode val="edge"/>
              <c:yMode val="edge"/>
              <c:x val="0.48832050368068181"/>
              <c:y val="0.903667716535433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499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>
        <a:lumMod val="85000"/>
        <a:lumOff val="15000"/>
      </a:schemeClr>
    </a:solidFill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0.9502</cdr:y>
    </cdr:from>
    <cdr:to>
      <cdr:x>0.44841</cdr:x>
      <cdr:y>1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a16="http://schemas.microsoft.com/office/drawing/2014/main" id="{54D5EA8A-4054-ED46-A13A-974F567AF11A}"/>
            </a:ext>
          </a:extLst>
        </cdr:cNvPr>
        <cdr:cNvSpPr txBox="1"/>
      </cdr:nvSpPr>
      <cdr:spPr>
        <a:xfrm xmlns:a="http://schemas.openxmlformats.org/drawingml/2006/main">
          <a:off x="-440264" y="5285601"/>
          <a:ext cx="470477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4572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4572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4572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457200" rtl="0" eaLnBrk="1" latinLnBrk="0" hangingPunct="1">
            <a:defRPr b="1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bg1"/>
              </a:solidFill>
            </a:rPr>
            <a:t>Kaeberlein.  Public Policy and Aging Report 2019</a:t>
          </a:r>
          <a:r>
            <a:rPr lang="it-IT" sz="1200" dirty="0">
              <a:solidFill>
                <a:schemeClr val="bg1"/>
              </a:solidFill>
            </a:rPr>
            <a:t>.</a:t>
          </a:r>
          <a:r>
            <a:rPr lang="en-US" sz="1200" dirty="0">
              <a:solidFill>
                <a:schemeClr val="bg1"/>
              </a:solidFill>
            </a:rPr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2752D-CBB2-1C4A-BB3B-A2DF33763481}" type="datetimeFigureOut">
              <a:t>3/23/25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9FE68-FE47-624F-ADEC-C7DEE3984D3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9FE68-FE47-624F-ADEC-C7DEE3984D37}" type="slidenum">
              <a:rPr lang="uk-UA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6918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9FE68-FE47-624F-ADEC-C7DEE3984D3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387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326C6-251D-F33F-2239-A4B90DCD1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0CC48F-7A65-0F2B-7763-9C9E74BF2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097164-B9DA-FD74-42C2-180732FFA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97ACD-7664-25CE-EFA0-1507B9CBB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9FE68-FE47-624F-ADEC-C7DEE3984D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28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62058-7E1E-D87E-71A8-A02D62624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0A8C28-B3B9-8E64-0ED5-42978B4A67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6C6D47-2987-8622-959C-DDB54C92B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9EC8F-4CDF-5107-69B8-12FE9D983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9FE68-FE47-624F-ADEC-C7DEE3984D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48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D9248-0A04-9AE2-E145-3093B279B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A2D2AB-1EC1-3778-EC22-F771BBA0C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A0C8D1-1E30-275A-2715-A80BFE393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91B36-D339-27F3-252F-FD7FACBCE7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9FE68-FE47-624F-ADEC-C7DEE3984D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2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CF5CB-0C23-6B03-F59E-F3D62B2C3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64AD20-161B-4EF2-03D1-F6108723DE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C33E90-206F-AB88-C126-5E6ADB4C8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DFD83-892F-D02F-E95F-54BE90F3D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9FE68-FE47-624F-ADEC-C7DEE3984D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68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9C1A3-5096-D6DE-D0DC-B03617F2B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AF22DE-A671-62C4-FC7E-2AD10766B3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9FE9DB-3BD8-C253-4F4A-43850C7FC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2BE41-D8C4-A976-A20C-8A6217AD4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9FE68-FE47-624F-ADEC-C7DEE3984D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1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9FE68-FE47-624F-ADEC-C7DEE3984D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95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68BF9-9FB1-DE42-FBD6-3B501F207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F36E88-E7BF-3BB4-C5B7-5A15907EE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8FDD3E-F5CC-A653-318C-12FA3A893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53597-845C-E562-8F95-999DE9F4C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E6A67-7802-F143-A24F-E44820BC1C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41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9FE68-FE47-624F-ADEC-C7DEE3984D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3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AC758-923D-5431-ECC0-BBD35867B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FFD98A-0FA3-3999-15E0-C61064522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A5841-EF6E-754D-B9ED-259ACDF04F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790E5-8725-258D-EC25-EDC805C0F7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9FE68-FE47-624F-ADEC-C7DEE3984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13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9FE68-FE47-624F-ADEC-C7DEE3984D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5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9FE68-FE47-624F-ADEC-C7DEE3984D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96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9FE68-FE47-624F-ADEC-C7DEE3984D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70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9FE68-FE47-624F-ADEC-C7DEE3984D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0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E6A67-7802-F143-A24F-E44820BC1C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08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E6A67-7802-F143-A24F-E44820BC1C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E6A67-7802-F143-A24F-E44820BC1C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2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71E9C-BD5A-AB4F-AF1C-652086D2E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F2AE5-E1AC-734E-81A5-55ACEA90D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45A18-0FD8-8E4A-8BF9-72217128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C3E5-BB44-9D45-87ED-326989B74866}" type="datetimeFigureOut">
              <a:rPr lang="en-US" smtClean="0"/>
              <a:t>3/23/25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ADDFF-2DE5-3548-A9D7-94F85517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25B3B-2B34-574E-8BCE-E3F86F50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67E6-387F-A04C-A1C9-9CE8DA4FC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5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0FDFE-DFA7-B948-BDF5-83144954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C8ED1-0E43-DA46-BF18-DCD8290DD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171EC-2E4B-6D48-ABB6-09FFC223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C3E5-BB44-9D45-87ED-326989B74866}" type="datetimeFigureOut">
              <a:rPr lang="en-US" smtClean="0"/>
              <a:t>3/23/25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C6A8D-46F2-0445-9D58-2A62ED9C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E1466-E11E-B64E-B00A-097936BC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67E6-387F-A04C-A1C9-9CE8DA4FC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4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10D7CF-981F-AE4F-92FE-059A3C8D9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DD884-F115-AA4B-949A-0E5949A87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A5F29-FF4E-5244-A235-68AFC212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C3E5-BB44-9D45-87ED-326989B74866}" type="datetimeFigureOut">
              <a:rPr lang="en-US" smtClean="0"/>
              <a:t>3/23/25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B5828-11A9-CE44-8302-A5C9ED497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09C56-027F-2A4E-9746-68E94C0C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67E6-387F-A04C-A1C9-9CE8DA4FC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5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9D16-DAF5-7041-A795-0E68F77CE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58F00-AD29-5146-AFF5-64C9A3982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04B87-F776-494D-B276-1A6D3452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C3E5-BB44-9D45-87ED-326989B74866}" type="datetimeFigureOut">
              <a:rPr lang="en-US" smtClean="0"/>
              <a:t>3/23/25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99B9F-23AD-DB4D-B91C-5EACB766B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8D85E-E15C-2445-A0B1-13A6390E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67E6-387F-A04C-A1C9-9CE8DA4FC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3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8AF38-29E4-C443-88F1-DF8615A83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28154-46A1-EB40-A918-545210E76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A0D9A-A1D5-6745-865E-FAAF307A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C3E5-BB44-9D45-87ED-326989B74866}" type="datetimeFigureOut">
              <a:rPr lang="en-US" smtClean="0"/>
              <a:t>3/23/25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90DB1-80EB-6445-85A4-7148A0A2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9507A-94CB-1343-A0ED-28F4AAF9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67E6-387F-A04C-A1C9-9CE8DA4FC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5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5B3D-BA7D-034E-9CC3-E675F0F1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FB2D6-6DBF-7142-844E-C73994BF6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67733-8C5C-3545-ADD9-1AA0E588F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55824-3791-3B41-815D-D5557FE4F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C3E5-BB44-9D45-87ED-326989B74866}" type="datetimeFigureOut">
              <a:rPr lang="en-US" smtClean="0"/>
              <a:t>3/23/25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6F8D3-D7CE-F545-8929-D7703A9F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9FD66-C773-0A43-B716-5CE32A52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67E6-387F-A04C-A1C9-9CE8DA4FC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6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A7B03-18F1-B945-AEC9-2C5647602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C6692-D7C3-F543-9CBD-1F9D57E9B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7A6A4-06E5-D04B-A269-4D6948876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313F2-C7F6-5244-8BBB-30C13FA05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BDB4CE-5057-B745-9E26-1E3022136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7157C-FFB9-8B4C-A57B-166DC21E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C3E5-BB44-9D45-87ED-326989B74866}" type="datetimeFigureOut">
              <a:rPr lang="en-US" smtClean="0"/>
              <a:t>3/23/25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AEF58C-59D0-D744-B09C-3E576DF0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9C98B3-ACF1-D440-834C-C5ADF724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67E6-387F-A04C-A1C9-9CE8DA4FC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66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3E4A3-1915-5549-8C8F-B43F76EC4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532FC-4F25-9B49-9F61-DEB34F71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C3E5-BB44-9D45-87ED-326989B74866}" type="datetimeFigureOut">
              <a:rPr lang="en-US" smtClean="0"/>
              <a:t>3/23/25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2FE70-1147-AB40-A624-8B918D3E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0BA90-2F22-994B-8571-CAEF07D6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67E6-387F-A04C-A1C9-9CE8DA4FC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6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93FC3-944F-CC41-86A8-A59073C7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C3E5-BB44-9D45-87ED-326989B74866}" type="datetimeFigureOut">
              <a:rPr lang="en-US" smtClean="0"/>
              <a:t>3/23/25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11C6D6-B16C-6243-9692-A0779E304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CEE2D-4B8F-9B42-97DB-A7CD5ED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67E6-387F-A04C-A1C9-9CE8DA4FC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39B3-1832-B14F-A1E0-6DD8A62F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F08DE-FF97-D34B-81F2-F423334EF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BEB91-43E0-5849-B93A-92127DC30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E9B61-EE46-264D-81AA-477D21364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C3E5-BB44-9D45-87ED-326989B74866}" type="datetimeFigureOut">
              <a:rPr lang="en-US" smtClean="0"/>
              <a:t>3/23/25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09E8E-021A-BA41-BE66-AF9E86CE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73440-107C-0844-A20B-6E478550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67E6-387F-A04C-A1C9-9CE8DA4FC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0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CD28-E8B4-7347-91EF-CA942C51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BFDE99-86B9-234E-A7F4-0FE0718AB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37F5B-F20B-494D-8F56-75C6B1BFE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73F51-EA56-F346-9D43-4E846AB8A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C3E5-BB44-9D45-87ED-326989B74866}" type="datetimeFigureOut">
              <a:rPr lang="en-US" smtClean="0"/>
              <a:t>3/23/25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C54DE-05A5-2A48-9132-B0258B3D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F3A9F-0305-3E46-8C9D-1462C7714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67E6-387F-A04C-A1C9-9CE8DA4FC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9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985C36-309F-B549-BD93-43F33EC9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DD02A-9924-FA4B-A392-EA6E2D2B5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029ED-4F1E-184F-BA1A-3749D13F5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4C3E5-BB44-9D45-87ED-326989B74866}" type="datetimeFigureOut">
              <a:rPr lang="en-US" smtClean="0"/>
              <a:t>3/23/25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BF147-1059-0747-9D50-8DBE2CE6F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FFCC5-03C0-9640-977C-E3A6CE854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A67E6-387F-A04C-A1C9-9CE8DA4FC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9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8858571-1969-7F47-946F-410F3C15321E}"/>
              </a:ext>
            </a:extLst>
          </p:cNvPr>
          <p:cNvSpPr txBox="1"/>
          <p:nvPr/>
        </p:nvSpPr>
        <p:spPr>
          <a:xfrm>
            <a:off x="1958875" y="3593621"/>
            <a:ext cx="8303726" cy="28315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26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Matt Kaeberlein, Ph.D.</a:t>
            </a:r>
          </a:p>
          <a:p>
            <a:pPr algn="ctr"/>
            <a:r>
              <a:rPr lang="en-US" sz="26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CEO, Optispan</a:t>
            </a:r>
          </a:p>
          <a:p>
            <a:pPr algn="ctr"/>
            <a:r>
              <a:rPr lang="en-US" sz="26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Affiliate Professor, University of Washington</a:t>
            </a:r>
          </a:p>
          <a:p>
            <a:pPr algn="ctr"/>
            <a:r>
              <a:rPr lang="en-US" sz="26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Co-Director, Dog Aging Project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Email: </a:t>
            </a:r>
            <a:r>
              <a:rPr lang="en-US" sz="2400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matt@optispan.life</a:t>
            </a:r>
            <a:endParaRPr lang="en-US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YouTube: </a:t>
            </a:r>
            <a:r>
              <a:rPr lang="en-US" sz="2400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www.youtube.com</a:t>
            </a:r>
            <a:r>
              <a:rPr lang="en-US" sz="2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/@</a:t>
            </a:r>
            <a:r>
              <a:rPr lang="en-US" sz="2400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optispan</a:t>
            </a:r>
            <a:endParaRPr lang="en-US" sz="24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algn="ctr"/>
            <a:endParaRPr lang="en-US" sz="2600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259BC1C-DF6F-6E43-9BD3-D07601E1B2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704517"/>
            <a:ext cx="12192000" cy="1470025"/>
          </a:xfrm>
        </p:spPr>
        <p:txBody>
          <a:bodyPr>
            <a:noAutofit/>
          </a:bodyPr>
          <a:lstStyle/>
          <a:p>
            <a:r>
              <a:rPr lang="en-US" dirty="0"/>
              <a:t>Is Aging Solvable?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3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1">
            <a:extLst>
              <a:ext uri="{FF2B5EF4-FFF2-40B4-BE49-F238E27FC236}">
                <a16:creationId xmlns:a16="http://schemas.microsoft.com/office/drawing/2014/main" id="{79CF4DCC-90BA-4740-B5E8-5EB3AB3D7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92038" y="3002059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3051C8CD-AB15-6949-AC9B-983F4BA4EAAC}"/>
              </a:ext>
            </a:extLst>
          </p:cNvPr>
          <p:cNvSpPr txBox="1">
            <a:spLocks/>
          </p:cNvSpPr>
          <p:nvPr/>
        </p:nvSpPr>
        <p:spPr>
          <a:xfrm>
            <a:off x="0" y="12700"/>
            <a:ext cx="12192000" cy="898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Medicine 4.0 &gt;&gt;&gt; Medicine 2.0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ACB2936-FAC0-844A-A184-AF77E0F0CFA5}"/>
              </a:ext>
            </a:extLst>
          </p:cNvPr>
          <p:cNvGraphicFramePr>
            <a:graphicFrameLocks/>
          </p:cNvGraphicFramePr>
          <p:nvPr/>
        </p:nvGraphicFramePr>
        <p:xfrm>
          <a:off x="440264" y="1066800"/>
          <a:ext cx="10492194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27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BF9A6-7C4D-B1F3-33D6-049D1B369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C2EE66CE-4750-CEFB-2E9F-44FA726E0C80}"/>
              </a:ext>
            </a:extLst>
          </p:cNvPr>
          <p:cNvSpPr txBox="1">
            <a:spLocks/>
          </p:cNvSpPr>
          <p:nvPr/>
        </p:nvSpPr>
        <p:spPr>
          <a:xfrm>
            <a:off x="26649" y="14612"/>
            <a:ext cx="12165351" cy="898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Creating a framework for Medicine 4.0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70C58FD-AD40-7A04-6760-F409A705E1FA}"/>
              </a:ext>
            </a:extLst>
          </p:cNvPr>
          <p:cNvSpPr txBox="1">
            <a:spLocks/>
          </p:cNvSpPr>
          <p:nvPr/>
        </p:nvSpPr>
        <p:spPr>
          <a:xfrm>
            <a:off x="832338" y="1120968"/>
            <a:ext cx="11100582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Goal is to optimize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healthspan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for as many people as possible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Incorporates”P4 Medicine” (Lee Hood)</a:t>
            </a:r>
            <a:endParaRPr lang="en-US" sz="2800" b="0" dirty="0">
              <a:latin typeface="+mn-lt"/>
            </a:endParaRPr>
          </a:p>
          <a:p>
            <a:pPr marL="800100" lvl="1" indent="-342900" defTabSz="457200">
              <a:spcBef>
                <a:spcPts val="300"/>
              </a:spcBef>
              <a:buFont typeface="Arial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Personalized</a:t>
            </a:r>
          </a:p>
          <a:p>
            <a:pPr marL="800100" lvl="1" indent="-342900" defTabSz="457200">
              <a:spcBef>
                <a:spcPts val="300"/>
              </a:spcBef>
              <a:buFont typeface="Arial"/>
              <a:buChar char="•"/>
              <a:defRPr/>
            </a:pPr>
            <a:r>
              <a:rPr lang="en-US" sz="2800" dirty="0"/>
              <a:t>Predictive</a:t>
            </a:r>
          </a:p>
          <a:p>
            <a:pPr marL="800100" lvl="1" indent="-342900" defTabSz="457200">
              <a:spcBef>
                <a:spcPts val="300"/>
              </a:spcBef>
              <a:buFont typeface="Arial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Preventative</a:t>
            </a:r>
          </a:p>
          <a:p>
            <a:pPr marL="800100" lvl="1" indent="-342900" defTabSz="457200">
              <a:spcBef>
                <a:spcPts val="300"/>
              </a:spcBef>
              <a:buFont typeface="Arial"/>
              <a:buChar char="•"/>
              <a:defRPr/>
            </a:pPr>
            <a:r>
              <a:rPr lang="en-US" sz="2800" dirty="0"/>
              <a:t>Participatory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b="0" dirty="0">
                <a:latin typeface="+mn-lt"/>
              </a:rPr>
              <a:t>Must be scalable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Must be affordable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Must be scientifically rigorous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Must be medically and ethically sound</a:t>
            </a:r>
            <a:endParaRPr lang="en-US" sz="2800" b="0" dirty="0">
              <a:latin typeface="+mn-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b="0" dirty="0">
              <a:latin typeface="+mn-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8E3DF1-0669-8D8F-62A4-949C2D5E2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000" y="2299837"/>
            <a:ext cx="1466525" cy="15331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259840-3017-ADE3-8647-CAA86DF13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8" y="6124327"/>
            <a:ext cx="2921330" cy="467413"/>
          </a:xfrm>
          <a:prstGeom prst="rect">
            <a:avLst/>
          </a:prstGeom>
        </p:spPr>
      </p:pic>
      <p:pic>
        <p:nvPicPr>
          <p:cNvPr id="4" name="Picture 3" descr="A group of people pulling a curve&#10;&#10;AI-generated content may be incorrect.">
            <a:extLst>
              <a:ext uri="{FF2B5EF4-FFF2-40B4-BE49-F238E27FC236}">
                <a16:creationId xmlns:a16="http://schemas.microsoft.com/office/drawing/2014/main" id="{8014B9E2-D616-6D3B-A627-1A3270DC93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182" y="3317966"/>
            <a:ext cx="3834828" cy="3040067"/>
          </a:xfrm>
          <a:prstGeom prst="rect">
            <a:avLst/>
          </a:prstGeom>
        </p:spPr>
      </p:pic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789DE9D6-5C62-D6AA-021A-17AFAA2F0A0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989" r="4008" b="12414"/>
          <a:stretch/>
        </p:blipFill>
        <p:spPr>
          <a:xfrm>
            <a:off x="8085045" y="2020492"/>
            <a:ext cx="3258288" cy="110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95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FEE48-2A16-0B2F-86F7-56EFFC194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8E3EC99A-9FFC-5FB9-83B0-7424233300DE}"/>
              </a:ext>
            </a:extLst>
          </p:cNvPr>
          <p:cNvSpPr txBox="1">
            <a:spLocks/>
          </p:cNvSpPr>
          <p:nvPr/>
        </p:nvSpPr>
        <p:spPr>
          <a:xfrm>
            <a:off x="26649" y="14612"/>
            <a:ext cx="12165351" cy="898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Some basic tools that work in the clinic today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2EB45D9-8B38-A60A-44B2-4AA14CF4992C}"/>
              </a:ext>
            </a:extLst>
          </p:cNvPr>
          <p:cNvSpPr txBox="1">
            <a:spLocks/>
          </p:cNvSpPr>
          <p:nvPr/>
        </p:nvSpPr>
        <p:spPr>
          <a:xfrm>
            <a:off x="832338" y="1170178"/>
            <a:ext cx="8910919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Comprehensive bloodwork</a:t>
            </a:r>
          </a:p>
          <a:p>
            <a:pPr marL="800100" lvl="1" indent="-342900" defTabSz="457200">
              <a:spcBef>
                <a:spcPts val="300"/>
              </a:spcBef>
              <a:buFont typeface="Arial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Inflammation, hormones, vitamins, toxins, li</a:t>
            </a:r>
            <a:r>
              <a:rPr lang="en-US" sz="2800" dirty="0" err="1"/>
              <a:t>pids</a:t>
            </a:r>
            <a:r>
              <a:rPr lang="en-US" sz="2800" dirty="0"/>
              <a:t>, metabolic, CBC, etc.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Imaging </a:t>
            </a:r>
          </a:p>
          <a:p>
            <a:pPr marL="800100" lvl="1" indent="-342900" defTabSz="457200">
              <a:spcBef>
                <a:spcPts val="300"/>
              </a:spcBef>
              <a:buFont typeface="Arial"/>
              <a:buChar char="•"/>
              <a:defRPr/>
            </a:pPr>
            <a:r>
              <a:rPr lang="en-US" sz="2800" dirty="0"/>
              <a:t>Ultrasound, MRI, DEXA, </a:t>
            </a:r>
            <a:r>
              <a:rPr lang="en-US" sz="2800" dirty="0" err="1"/>
              <a:t>iTERO</a:t>
            </a:r>
            <a:r>
              <a:rPr lang="en-US" sz="2800" dirty="0"/>
              <a:t>, </a:t>
            </a:r>
            <a:r>
              <a:rPr lang="en-US" sz="2800" dirty="0" err="1"/>
              <a:t>Dermasensor</a:t>
            </a:r>
            <a:r>
              <a:rPr lang="en-US" sz="2800" dirty="0"/>
              <a:t>, CCTA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Advanced cancer screening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Genetics and polygenic risk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b="0" dirty="0">
                <a:latin typeface="+mn-lt"/>
              </a:rPr>
              <a:t>Wearables</a:t>
            </a:r>
            <a:r>
              <a:rPr lang="en-US" sz="2800" dirty="0"/>
              <a:t> (CGM, Oura, etc.)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b="0" dirty="0">
                <a:latin typeface="+mn-lt"/>
              </a:rPr>
              <a:t>Hormone optimization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Pillars optimization: 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Eat, Move, Sleep, Connect</a:t>
            </a:r>
            <a:endParaRPr lang="en-US" sz="2800" b="0" i="1" dirty="0">
              <a:latin typeface="+mn-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" name="Picture 5" descr="A diagram of a human body&#10;&#10;AI-generated content may be incorrect.">
            <a:extLst>
              <a:ext uri="{FF2B5EF4-FFF2-40B4-BE49-F238E27FC236}">
                <a16:creationId xmlns:a16="http://schemas.microsoft.com/office/drawing/2014/main" id="{D0CF1B7D-49D4-9DDC-D492-AAB551659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257" y="913102"/>
            <a:ext cx="1965813" cy="58596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8A696B-FCB0-A346-F8C9-5EF0711F997D}"/>
              </a:ext>
            </a:extLst>
          </p:cNvPr>
          <p:cNvSpPr txBox="1"/>
          <p:nvPr/>
        </p:nvSpPr>
        <p:spPr>
          <a:xfrm>
            <a:off x="2448743" y="6056299"/>
            <a:ext cx="6218690" cy="523220"/>
          </a:xfrm>
          <a:prstGeom prst="rect">
            <a:avLst/>
          </a:prstGeom>
          <a:noFill/>
          <a:ln w="5715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Measure </a:t>
            </a:r>
            <a:r>
              <a:rPr lang="en-US" sz="2800" b="1" dirty="0">
                <a:solidFill>
                  <a:srgbClr val="0432FF"/>
                </a:solidFill>
                <a:sym typeface="Wingdings" pitchFamily="2" charset="2"/>
              </a:rPr>
              <a:t> Intervene  Measure Again</a:t>
            </a:r>
            <a:endParaRPr lang="en-US" sz="2800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8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38304-4D3E-D409-ABC0-231E3845D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DB09C070-CA1F-70C2-98F1-36DC9CD5D47D}"/>
              </a:ext>
            </a:extLst>
          </p:cNvPr>
          <p:cNvSpPr txBox="1">
            <a:spLocks/>
          </p:cNvSpPr>
          <p:nvPr/>
        </p:nvSpPr>
        <p:spPr>
          <a:xfrm>
            <a:off x="26649" y="14612"/>
            <a:ext cx="12165351" cy="898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Some tools that don’t work in the clinic (yet)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7657B8-DD01-EE60-CD22-652553964A0E}"/>
              </a:ext>
            </a:extLst>
          </p:cNvPr>
          <p:cNvSpPr txBox="1">
            <a:spLocks/>
          </p:cNvSpPr>
          <p:nvPr/>
        </p:nvSpPr>
        <p:spPr>
          <a:xfrm>
            <a:off x="386443" y="914400"/>
            <a:ext cx="9557656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/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/>
              <a:t>DTC microbiome tests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/>
              <a:t>DTC Biological age tests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/>
          </a:p>
          <a:p>
            <a:pPr lvl="1" defTabSz="457200">
              <a:spcBef>
                <a:spcPts val="300"/>
              </a:spcBef>
              <a:defRPr/>
            </a:pPr>
            <a:r>
              <a:rPr lang="en-US" sz="2800" dirty="0"/>
              <a:t>These are powerful research tools, but… </a:t>
            </a:r>
          </a:p>
          <a:p>
            <a:pPr marL="800100" lvl="1" indent="-342900" defTabSz="457200">
              <a:spcBef>
                <a:spcPts val="300"/>
              </a:spcBef>
              <a:buFont typeface="Arial"/>
              <a:buChar char="•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257300" lvl="2" indent="-342900" defTabSz="457200">
              <a:spcBef>
                <a:spcPts val="300"/>
              </a:spcBef>
              <a:buFont typeface="Arial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No information on precision or accuracy</a:t>
            </a:r>
          </a:p>
          <a:p>
            <a:pPr marL="1257300" lvl="2" indent="-342900" defTabSz="457200">
              <a:spcBef>
                <a:spcPts val="300"/>
              </a:spcBef>
              <a:buFont typeface="Arial"/>
              <a:buChar char="•"/>
              <a:defRPr/>
            </a:pPr>
            <a:r>
              <a:rPr lang="en-US" sz="2800" dirty="0"/>
              <a:t>No industry quality control</a:t>
            </a:r>
          </a:p>
          <a:p>
            <a:pPr marL="1257300" lvl="2" indent="-342900" defTabSz="457200">
              <a:spcBef>
                <a:spcPts val="300"/>
              </a:spcBef>
              <a:buFont typeface="Arial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No regulatory </a:t>
            </a:r>
            <a:r>
              <a:rPr lang="en-US" sz="2800" dirty="0"/>
              <a:t>validation</a:t>
            </a:r>
          </a:p>
          <a:p>
            <a:pPr marL="1257300" lvl="2" indent="-342900" defTabSz="457200">
              <a:spcBef>
                <a:spcPts val="300"/>
              </a:spcBef>
              <a:buFont typeface="Arial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Not actionable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7700CE-42E8-DDBC-5526-9A0F6B3C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241" r="15615"/>
          <a:stretch/>
        </p:blipFill>
        <p:spPr>
          <a:xfrm>
            <a:off x="7803998" y="1828802"/>
            <a:ext cx="3871496" cy="38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1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53AE7-A5BE-0B73-9212-C32B4824E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D57261F1-D68B-64BE-95D4-F7050460E46C}"/>
              </a:ext>
            </a:extLst>
          </p:cNvPr>
          <p:cNvSpPr txBox="1">
            <a:spLocks/>
          </p:cNvSpPr>
          <p:nvPr/>
        </p:nvSpPr>
        <p:spPr>
          <a:xfrm>
            <a:off x="26649" y="14612"/>
            <a:ext cx="12165351" cy="898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Matt’s epigenetic age experiment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F1FB7-B16E-8D37-38C1-89D2FFDF5981}"/>
              </a:ext>
            </a:extLst>
          </p:cNvPr>
          <p:cNvSpPr txBox="1"/>
          <p:nvPr/>
        </p:nvSpPr>
        <p:spPr>
          <a:xfrm>
            <a:off x="5977607" y="5384070"/>
            <a:ext cx="5173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True chronological age: 53.51</a:t>
            </a:r>
          </a:p>
          <a:p>
            <a:r>
              <a:rPr lang="en-US" sz="2000" b="1" dirty="0"/>
              <a:t>N=8 tests, 2 technical replicates x 4 companies</a:t>
            </a:r>
          </a:p>
          <a:p>
            <a:r>
              <a:rPr lang="en-US" sz="2000" b="1" dirty="0"/>
              <a:t>Mean epigenetic age: 53.8</a:t>
            </a:r>
          </a:p>
          <a:p>
            <a:r>
              <a:rPr lang="en-US" sz="2000" b="1" dirty="0"/>
              <a:t>Standard deviation: 7.4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621F7-7A96-E6FA-E72B-5D9ACDFA2D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2340"/>
          <a:stretch/>
        </p:blipFill>
        <p:spPr>
          <a:xfrm>
            <a:off x="259314" y="336442"/>
            <a:ext cx="12030660" cy="586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04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94376-907E-A4EF-F72A-5A42E6F2F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DBEB4C-0157-8A48-F694-F405A21552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76"/>
          <a:stretch/>
        </p:blipFill>
        <p:spPr>
          <a:xfrm>
            <a:off x="2255583" y="2155371"/>
            <a:ext cx="7249073" cy="381208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7CDA40-1CE4-CD9F-E9E7-802D9BA59E31}"/>
              </a:ext>
            </a:extLst>
          </p:cNvPr>
          <p:cNvCxnSpPr>
            <a:cxnSpLocks/>
          </p:cNvCxnSpPr>
          <p:nvPr/>
        </p:nvCxnSpPr>
        <p:spPr>
          <a:xfrm flipV="1">
            <a:off x="3769879" y="3713253"/>
            <a:ext cx="0" cy="47296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BE61CF9-FDD2-B9BE-F265-3200050C250B}"/>
              </a:ext>
            </a:extLst>
          </p:cNvPr>
          <p:cNvSpPr txBox="1"/>
          <p:nvPr/>
        </p:nvSpPr>
        <p:spPr>
          <a:xfrm>
            <a:off x="3044081" y="4186219"/>
            <a:ext cx="1446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“Aging rate”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-15.8X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AFCA724-92F2-1FF9-1DA1-7E14F36A04FD}"/>
              </a:ext>
            </a:extLst>
          </p:cNvPr>
          <p:cNvCxnSpPr>
            <a:cxnSpLocks/>
          </p:cNvCxnSpPr>
          <p:nvPr/>
        </p:nvCxnSpPr>
        <p:spPr>
          <a:xfrm flipH="1">
            <a:off x="7573607" y="2992088"/>
            <a:ext cx="544766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34C2EA5-609B-7960-C8F0-FA5CB949B004}"/>
              </a:ext>
            </a:extLst>
          </p:cNvPr>
          <p:cNvSpPr txBox="1"/>
          <p:nvPr/>
        </p:nvSpPr>
        <p:spPr>
          <a:xfrm>
            <a:off x="8043245" y="2668922"/>
            <a:ext cx="1446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“Aging rate”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+3.8X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345895-BBF2-AAF8-A248-DB79F3669E2A}"/>
              </a:ext>
            </a:extLst>
          </p:cNvPr>
          <p:cNvCxnSpPr>
            <a:cxnSpLocks/>
          </p:cNvCxnSpPr>
          <p:nvPr/>
        </p:nvCxnSpPr>
        <p:spPr>
          <a:xfrm flipH="1">
            <a:off x="6021858" y="4114150"/>
            <a:ext cx="54476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0BC1F9-CA75-101D-359F-2C0AE44A938E}"/>
              </a:ext>
            </a:extLst>
          </p:cNvPr>
          <p:cNvSpPr txBox="1"/>
          <p:nvPr/>
        </p:nvSpPr>
        <p:spPr>
          <a:xfrm>
            <a:off x="6404997" y="3704302"/>
            <a:ext cx="1446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“Aging rate”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+140X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2A6FBF-290B-917F-512A-ECF33BF80C6C}"/>
              </a:ext>
            </a:extLst>
          </p:cNvPr>
          <p:cNvSpPr txBox="1">
            <a:spLocks/>
          </p:cNvSpPr>
          <p:nvPr/>
        </p:nvSpPr>
        <p:spPr>
          <a:xfrm>
            <a:off x="26649" y="14612"/>
            <a:ext cx="12165351" cy="898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DE25F9C-32C0-30A9-D807-2765DD50884F}"/>
              </a:ext>
            </a:extLst>
          </p:cNvPr>
          <p:cNvSpPr txBox="1">
            <a:spLocks/>
          </p:cNvSpPr>
          <p:nvPr/>
        </p:nvSpPr>
        <p:spPr>
          <a:xfrm>
            <a:off x="179049" y="167012"/>
            <a:ext cx="12165351" cy="898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Matt’s epigenetic age experiment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F4518C-D508-5939-4A43-E60C454DE86F}"/>
              </a:ext>
            </a:extLst>
          </p:cNvPr>
          <p:cNvSpPr txBox="1"/>
          <p:nvPr/>
        </p:nvSpPr>
        <p:spPr>
          <a:xfrm>
            <a:off x="3218173" y="1399774"/>
            <a:ext cx="560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"Biological Age” – Chronological Age</a:t>
            </a:r>
          </a:p>
        </p:txBody>
      </p:sp>
    </p:spTree>
    <p:extLst>
      <p:ext uri="{BB962C8B-B14F-4D97-AF65-F5344CB8AC3E}">
        <p14:creationId xmlns:p14="http://schemas.microsoft.com/office/powerpoint/2010/main" val="3970119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E3CED-C4AD-1C1B-4A11-0E9DB94F7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9E84B2-5646-25E7-9098-CA4F9FB6F2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76"/>
          <a:stretch/>
        </p:blipFill>
        <p:spPr>
          <a:xfrm>
            <a:off x="2255583" y="2155371"/>
            <a:ext cx="7249073" cy="381208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1B93A79-133C-B3FB-7ACF-E666B2F32C8E}"/>
              </a:ext>
            </a:extLst>
          </p:cNvPr>
          <p:cNvCxnSpPr>
            <a:cxnSpLocks/>
          </p:cNvCxnSpPr>
          <p:nvPr/>
        </p:nvCxnSpPr>
        <p:spPr>
          <a:xfrm flipV="1">
            <a:off x="3769879" y="3713253"/>
            <a:ext cx="0" cy="47296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A0EFCA-F6F3-5FD4-5888-B33681161FAF}"/>
              </a:ext>
            </a:extLst>
          </p:cNvPr>
          <p:cNvSpPr txBox="1"/>
          <p:nvPr/>
        </p:nvSpPr>
        <p:spPr>
          <a:xfrm>
            <a:off x="3044081" y="4186219"/>
            <a:ext cx="1446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“Aging rate”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-15.8X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F1D9CD3-E250-3D5B-9492-AC9E8D3D19BC}"/>
              </a:ext>
            </a:extLst>
          </p:cNvPr>
          <p:cNvCxnSpPr>
            <a:cxnSpLocks/>
          </p:cNvCxnSpPr>
          <p:nvPr/>
        </p:nvCxnSpPr>
        <p:spPr>
          <a:xfrm flipH="1">
            <a:off x="7573607" y="2992088"/>
            <a:ext cx="544766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C023C9E-03D1-5359-8E06-3A7C24A1AD8E}"/>
              </a:ext>
            </a:extLst>
          </p:cNvPr>
          <p:cNvSpPr txBox="1"/>
          <p:nvPr/>
        </p:nvSpPr>
        <p:spPr>
          <a:xfrm>
            <a:off x="8043245" y="2668922"/>
            <a:ext cx="1446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“Aging rate”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+3.8X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294394-CE55-0CA3-2188-B078C3DA97BB}"/>
              </a:ext>
            </a:extLst>
          </p:cNvPr>
          <p:cNvCxnSpPr>
            <a:cxnSpLocks/>
          </p:cNvCxnSpPr>
          <p:nvPr/>
        </p:nvCxnSpPr>
        <p:spPr>
          <a:xfrm flipH="1">
            <a:off x="6021858" y="4114150"/>
            <a:ext cx="54476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0C1901D-118A-2BF9-DAE6-E093D705B725}"/>
              </a:ext>
            </a:extLst>
          </p:cNvPr>
          <p:cNvSpPr txBox="1"/>
          <p:nvPr/>
        </p:nvSpPr>
        <p:spPr>
          <a:xfrm>
            <a:off x="6404997" y="3704302"/>
            <a:ext cx="1446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“Aging rate”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+140X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F46C638-8DAB-B238-2736-E4AFA13E7508}"/>
              </a:ext>
            </a:extLst>
          </p:cNvPr>
          <p:cNvSpPr txBox="1">
            <a:spLocks/>
          </p:cNvSpPr>
          <p:nvPr/>
        </p:nvSpPr>
        <p:spPr>
          <a:xfrm>
            <a:off x="26649" y="14612"/>
            <a:ext cx="12165351" cy="898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9E84BBC-C343-C085-688B-B9D549D58320}"/>
              </a:ext>
            </a:extLst>
          </p:cNvPr>
          <p:cNvSpPr txBox="1">
            <a:spLocks/>
          </p:cNvSpPr>
          <p:nvPr/>
        </p:nvSpPr>
        <p:spPr>
          <a:xfrm>
            <a:off x="179049" y="167012"/>
            <a:ext cx="12165351" cy="898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Matt’s epigenetic age experiment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FE2FF3-A09B-96BF-826E-216CC75B2397}"/>
              </a:ext>
            </a:extLst>
          </p:cNvPr>
          <p:cNvSpPr txBox="1"/>
          <p:nvPr/>
        </p:nvSpPr>
        <p:spPr>
          <a:xfrm>
            <a:off x="3218173" y="1399774"/>
            <a:ext cx="560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"Biological Age” – Chronological Age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454754-4E00-D4E3-FF76-497BC3955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793" y="4186219"/>
            <a:ext cx="3768179" cy="224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64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C12DD-EA34-0737-6FEC-EEC397BDB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7DC0C83C-8A95-7547-6042-1B9EB79AF6E8}"/>
              </a:ext>
            </a:extLst>
          </p:cNvPr>
          <p:cNvSpPr txBox="1">
            <a:spLocks/>
          </p:cNvSpPr>
          <p:nvPr/>
        </p:nvSpPr>
        <p:spPr>
          <a:xfrm>
            <a:off x="26649" y="14612"/>
            <a:ext cx="12165351" cy="898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A whole lot of gray area in longevity medicine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38011-C0A6-F6EE-1593-B3602A74FBD5}"/>
              </a:ext>
            </a:extLst>
          </p:cNvPr>
          <p:cNvSpPr txBox="1"/>
          <p:nvPr/>
        </p:nvSpPr>
        <p:spPr>
          <a:xfrm>
            <a:off x="1083537" y="786102"/>
            <a:ext cx="1005157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DTC diagnostics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Supplements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Experimental interventions: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Geroprotectors</a:t>
            </a:r>
            <a:r>
              <a:rPr lang="en-US" sz="3200" dirty="0"/>
              <a:t>: rapamycin, metformin, SGLT2i, GLP-1s, PDE5i,…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Peptides: BPC-157, CJC-1295, Ipamorelin, </a:t>
            </a:r>
            <a:r>
              <a:rPr lang="en-US" sz="3200" dirty="0" err="1"/>
              <a:t>Sermorelin</a:t>
            </a:r>
            <a:r>
              <a:rPr lang="en-US" sz="3200" dirty="0"/>
              <a:t>, </a:t>
            </a:r>
            <a:r>
              <a:rPr lang="en-US" sz="3200" dirty="0" err="1"/>
              <a:t>Epitalon</a:t>
            </a:r>
            <a:r>
              <a:rPr lang="en-US" sz="3200" dirty="0"/>
              <a:t>, MOTS-c…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TPE, sauna, cryotherapy, stem cells, PRP, infusions, red light therapy, FMT…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Gene therapy, self-sourcing hormones/peptides/drugs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</a:endParaRP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8056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3051C8CD-AB15-6949-AC9B-983F4BA4EAAC}"/>
              </a:ext>
            </a:extLst>
          </p:cNvPr>
          <p:cNvSpPr txBox="1">
            <a:spLocks/>
          </p:cNvSpPr>
          <p:nvPr/>
        </p:nvSpPr>
        <p:spPr>
          <a:xfrm>
            <a:off x="26649" y="14612"/>
            <a:ext cx="12165351" cy="898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How do we improve our tools?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D3B0E4-6BB8-81B6-DB44-83EC3F39C673}"/>
              </a:ext>
            </a:extLst>
          </p:cNvPr>
          <p:cNvSpPr txBox="1"/>
          <p:nvPr/>
        </p:nvSpPr>
        <p:spPr>
          <a:xfrm>
            <a:off x="829125" y="753444"/>
            <a:ext cx="1106839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Better data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Reallocation of research funding toward </a:t>
            </a:r>
            <a:r>
              <a:rPr lang="en-US" sz="3200" dirty="0" err="1"/>
              <a:t>geroscience</a:t>
            </a:r>
            <a:r>
              <a:rPr lang="en-US" sz="3200" dirty="0"/>
              <a:t> and discovery science (especially intervention testing)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Longitudinal multi-</a:t>
            </a:r>
            <a:r>
              <a:rPr lang="en-US" sz="3200" dirty="0" err="1"/>
              <a:t>omic</a:t>
            </a:r>
            <a:r>
              <a:rPr lang="en-US" sz="3200" dirty="0"/>
              <a:t> &amp; clinical population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Aggregation of data from “longevity clinics”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Artificial intelligence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Needs better data to reach potential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Improved actionable, personal health predictors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Personal </a:t>
            </a:r>
            <a:r>
              <a:rPr lang="en-US" sz="3200" dirty="0" err="1"/>
              <a:t>Healthspan</a:t>
            </a:r>
            <a:r>
              <a:rPr lang="en-US" sz="3200" dirty="0"/>
              <a:t> Agents</a:t>
            </a:r>
          </a:p>
          <a:p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9146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11D15-8A33-A17E-4DF6-6FF1F0018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039848-7544-08DE-E854-A53B79917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6400800" cy="4953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8F8C053-D545-462F-EF1A-FB32D6C61BDB}"/>
              </a:ext>
            </a:extLst>
          </p:cNvPr>
          <p:cNvGrpSpPr/>
          <p:nvPr/>
        </p:nvGrpSpPr>
        <p:grpSpPr>
          <a:xfrm>
            <a:off x="368135" y="1733797"/>
            <a:ext cx="8858992" cy="4667003"/>
            <a:chOff x="368135" y="1733797"/>
            <a:chExt cx="8858992" cy="4667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D61163-8B8D-2132-D302-6B09CD377E3F}"/>
                </a:ext>
              </a:extLst>
            </p:cNvPr>
            <p:cNvSpPr/>
            <p:nvPr/>
          </p:nvSpPr>
          <p:spPr>
            <a:xfrm>
              <a:off x="368135" y="1733797"/>
              <a:ext cx="8858992" cy="4667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B661F90-C35E-CEFD-4766-8432016F2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1828800"/>
              <a:ext cx="6400800" cy="45720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2289A23-81BF-D208-1A4D-30B05BC94156}"/>
                </a:ext>
              </a:extLst>
            </p:cNvPr>
            <p:cNvSpPr txBox="1"/>
            <p:nvPr/>
          </p:nvSpPr>
          <p:spPr>
            <a:xfrm rot="4172356">
              <a:off x="4389591" y="3311379"/>
              <a:ext cx="1129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</a:rPr>
                <a:t>SURVIVAL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39C1E9-6748-B3C1-6F6B-C452199D5A00}"/>
                </a:ext>
              </a:extLst>
            </p:cNvPr>
            <p:cNvSpPr txBox="1"/>
            <p:nvPr/>
          </p:nvSpPr>
          <p:spPr>
            <a:xfrm rot="4111846">
              <a:off x="3424609" y="3213234"/>
              <a:ext cx="919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HEALTH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605E5E7-2974-9EB2-8CDD-16A0451F6718}"/>
                </a:ext>
              </a:extLst>
            </p:cNvPr>
            <p:cNvCxnSpPr>
              <a:cxnSpLocks/>
            </p:cNvCxnSpPr>
            <p:nvPr/>
          </p:nvCxnSpPr>
          <p:spPr>
            <a:xfrm>
              <a:off x="3088292" y="4045936"/>
              <a:ext cx="1201798" cy="0"/>
            </a:xfrm>
            <a:prstGeom prst="straightConnector1">
              <a:avLst/>
            </a:prstGeom>
            <a:ln w="60325"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B5C8EA7-B5DB-4637-B857-718B3E6B37DE}"/>
              </a:ext>
            </a:extLst>
          </p:cNvPr>
          <p:cNvSpPr txBox="1"/>
          <p:nvPr/>
        </p:nvSpPr>
        <p:spPr>
          <a:xfrm>
            <a:off x="2610971" y="6315032"/>
            <a:ext cx="230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CHRONOLOGICAL AGE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28AB4D-3F54-1C98-0F82-C26A7525875C}"/>
              </a:ext>
            </a:extLst>
          </p:cNvPr>
          <p:cNvSpPr txBox="1">
            <a:spLocks/>
          </p:cNvSpPr>
          <p:nvPr/>
        </p:nvSpPr>
        <p:spPr>
          <a:xfrm>
            <a:off x="7580209" y="1491874"/>
            <a:ext cx="427801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/>
              <a:t>Today: &gt;</a:t>
            </a:r>
            <a:r>
              <a:rPr lang="en-US" sz="2800" dirty="0"/>
              <a:t>50% of the population has chronic disease into their 40s</a:t>
            </a:r>
          </a:p>
          <a:p>
            <a:pPr defTabSz="457200">
              <a:spcBef>
                <a:spcPts val="300"/>
              </a:spcBef>
              <a:defRPr/>
            </a:pPr>
            <a:r>
              <a:rPr lang="en-US" sz="2800" b="1" dirty="0"/>
              <a:t>Medicine 3.0-4.0: </a:t>
            </a:r>
            <a:r>
              <a:rPr lang="en-US" sz="2800" dirty="0"/>
              <a:t>50% of the population avoids chronic disease into their 70s</a:t>
            </a:r>
          </a:p>
          <a:p>
            <a:pPr defTabSz="457200">
              <a:spcBef>
                <a:spcPts val="300"/>
              </a:spcBef>
              <a:defRPr/>
            </a:pPr>
            <a:r>
              <a:rPr lang="en-US" sz="2800" b="1" dirty="0">
                <a:solidFill>
                  <a:srgbClr val="0432FF"/>
                </a:solidFill>
                <a:latin typeface="+mn-lt"/>
              </a:rPr>
              <a:t>Medicine 5.0</a:t>
            </a:r>
            <a:r>
              <a:rPr lang="en-US" sz="2800" b="0" dirty="0">
                <a:solidFill>
                  <a:srgbClr val="0432FF"/>
                </a:solidFill>
                <a:latin typeface="+mn-lt"/>
              </a:rPr>
              <a:t>: 50% of the population avoids chronic disease into their 90s</a:t>
            </a:r>
          </a:p>
          <a:p>
            <a:pPr defTabSz="457200">
              <a:spcBef>
                <a:spcPts val="300"/>
              </a:spcBef>
              <a:defRPr/>
            </a:pPr>
            <a:endParaRPr lang="en-US" sz="2800" b="0" dirty="0">
              <a:latin typeface="+mn-lt"/>
            </a:endParaRPr>
          </a:p>
          <a:p>
            <a:pPr defTabSz="457200">
              <a:spcBef>
                <a:spcPts val="300"/>
              </a:spcBef>
              <a:defRPr/>
            </a:pPr>
            <a:endParaRPr lang="en-US" sz="2800" b="0" dirty="0">
              <a:latin typeface="+mn-lt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0" dirty="0">
              <a:latin typeface="+mn-lt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8E50D4E-6037-A79E-1995-8BD0B29D7A9D}"/>
              </a:ext>
            </a:extLst>
          </p:cNvPr>
          <p:cNvSpPr txBox="1">
            <a:spLocks/>
          </p:cNvSpPr>
          <p:nvPr/>
        </p:nvSpPr>
        <p:spPr>
          <a:xfrm>
            <a:off x="0" y="173636"/>
            <a:ext cx="12191999" cy="898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Setting the stage for Medicine 5.0</a:t>
            </a:r>
          </a:p>
        </p:txBody>
      </p:sp>
    </p:spTree>
    <p:extLst>
      <p:ext uri="{BB962C8B-B14F-4D97-AF65-F5344CB8AC3E}">
        <p14:creationId xmlns:p14="http://schemas.microsoft.com/office/powerpoint/2010/main" val="15555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747D6-9D98-A224-11DB-C9C447D5E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04B1C734-AD58-42B9-7119-41174280C240}"/>
              </a:ext>
            </a:extLst>
          </p:cNvPr>
          <p:cNvSpPr txBox="1">
            <a:spLocks/>
          </p:cNvSpPr>
          <p:nvPr/>
        </p:nvSpPr>
        <p:spPr>
          <a:xfrm>
            <a:off x="26649" y="16163"/>
            <a:ext cx="12127253" cy="846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What is biological aging?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91B0B-0D97-7099-2724-8C77DBE7B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57" y="1404260"/>
            <a:ext cx="3529678" cy="4865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115C49-5AEC-8B3A-77C2-07134E9DE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662" y="1469571"/>
            <a:ext cx="6407010" cy="47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87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D3D9A2-FCDA-5C71-BE93-F86A71BD992E}"/>
              </a:ext>
            </a:extLst>
          </p:cNvPr>
          <p:cNvSpPr txBox="1"/>
          <p:nvPr/>
        </p:nvSpPr>
        <p:spPr>
          <a:xfrm>
            <a:off x="3760648" y="5956656"/>
            <a:ext cx="4670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www.youtube.com</a:t>
            </a:r>
            <a:r>
              <a:rPr lang="en-US" sz="2800" dirty="0"/>
              <a:t>/@</a:t>
            </a:r>
            <a:r>
              <a:rPr lang="en-US" sz="2800" dirty="0" err="1"/>
              <a:t>optispan</a:t>
            </a:r>
            <a:endParaRPr lang="en-US" sz="2800" dirty="0"/>
          </a:p>
        </p:txBody>
      </p:sp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B42081FB-3660-98DE-54E2-F594108B3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361" y="378124"/>
            <a:ext cx="7772400" cy="540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6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99EF52C-9886-2345-865A-87B319FEE91E}"/>
              </a:ext>
            </a:extLst>
          </p:cNvPr>
          <p:cNvSpPr/>
          <p:nvPr/>
        </p:nvSpPr>
        <p:spPr bwMode="auto">
          <a:xfrm>
            <a:off x="838200" y="1206596"/>
            <a:ext cx="7162800" cy="54864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</a:endParaRP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79CF4DCC-90BA-4740-B5E8-5EB3AB3D7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4350" y="3002059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Explosion 1 30">
            <a:extLst>
              <a:ext uri="{FF2B5EF4-FFF2-40B4-BE49-F238E27FC236}">
                <a16:creationId xmlns:a16="http://schemas.microsoft.com/office/drawing/2014/main" id="{DA7B1774-C3BD-2E40-8D2C-638C74801FA0}"/>
              </a:ext>
            </a:extLst>
          </p:cNvPr>
          <p:cNvSpPr/>
          <p:nvPr/>
        </p:nvSpPr>
        <p:spPr bwMode="auto">
          <a:xfrm>
            <a:off x="4724400" y="2576852"/>
            <a:ext cx="2743200" cy="2209800"/>
          </a:xfrm>
          <a:prstGeom prst="irregularSeal1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3200" b="1">
                <a:solidFill>
                  <a:schemeClr val="tx1"/>
                </a:solidFill>
                <a:cs typeface="Calibri"/>
              </a:rPr>
              <a:t>AGING</a:t>
            </a:r>
          </a:p>
        </p:txBody>
      </p:sp>
      <p:cxnSp>
        <p:nvCxnSpPr>
          <p:cNvPr id="32" name="Straight Arrow Connector 7">
            <a:extLst>
              <a:ext uri="{FF2B5EF4-FFF2-40B4-BE49-F238E27FC236}">
                <a16:creationId xmlns:a16="http://schemas.microsoft.com/office/drawing/2014/main" id="{0539BDE6-8BFD-0F43-B93C-BE8DDA68F76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764212" y="5045415"/>
            <a:ext cx="549275" cy="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" name="Straight Arrow Connector 8">
            <a:extLst>
              <a:ext uri="{FF2B5EF4-FFF2-40B4-BE49-F238E27FC236}">
                <a16:creationId xmlns:a16="http://schemas.microsoft.com/office/drawing/2014/main" id="{CB3C3CA5-9C2B-2E47-A6A1-36B71FB7F9C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5764212" y="2165690"/>
            <a:ext cx="549275" cy="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" name="Straight Arrow Connector 9">
            <a:extLst>
              <a:ext uri="{FF2B5EF4-FFF2-40B4-BE49-F238E27FC236}">
                <a16:creationId xmlns:a16="http://schemas.microsoft.com/office/drawing/2014/main" id="{537A9F20-E466-9D41-B201-268BFB6B62D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148137" y="3686515"/>
            <a:ext cx="549275" cy="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" name="Straight Arrow Connector 10">
            <a:extLst>
              <a:ext uri="{FF2B5EF4-FFF2-40B4-BE49-F238E27FC236}">
                <a16:creationId xmlns:a16="http://schemas.microsoft.com/office/drawing/2014/main" id="{38BC306D-C387-2241-8D95-4DE3E8EED7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64412" y="3686515"/>
            <a:ext cx="549275" cy="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6" name="TextBox 11">
            <a:extLst>
              <a:ext uri="{FF2B5EF4-FFF2-40B4-BE49-F238E27FC236}">
                <a16:creationId xmlns:a16="http://schemas.microsoft.com/office/drawing/2014/main" id="{F614575B-FA79-6F46-B9FD-3496F0615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2967" y="1905340"/>
            <a:ext cx="15797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Cognitive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Decline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902F62-C613-EC4A-9634-65472E823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225" y="3186452"/>
            <a:ext cx="13244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Kidney</a:t>
            </a:r>
          </a:p>
          <a:p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Disease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45AB31-4453-A949-8DC3-11E2A86E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3222945"/>
            <a:ext cx="22669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Immune Decline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6AFB491-1AEB-4D4C-AE0C-AC60F825026E}"/>
              </a:ext>
            </a:extLst>
          </p:cNvPr>
          <p:cNvCxnSpPr>
            <a:cxnSpLocks noChangeShapeType="1"/>
          </p:cNvCxnSpPr>
          <p:nvPr/>
        </p:nvCxnSpPr>
        <p:spPr bwMode="auto">
          <a:xfrm rot="18900000">
            <a:off x="6972300" y="2533990"/>
            <a:ext cx="547687" cy="1587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5B71062-C8E6-7040-AB1F-556CCBC81235}"/>
              </a:ext>
            </a:extLst>
          </p:cNvPr>
          <p:cNvCxnSpPr>
            <a:cxnSpLocks noChangeShapeType="1"/>
          </p:cNvCxnSpPr>
          <p:nvPr/>
        </p:nvCxnSpPr>
        <p:spPr bwMode="auto">
          <a:xfrm rot="13500000">
            <a:off x="4541837" y="2533990"/>
            <a:ext cx="547687" cy="1588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9982F5B-23AE-B441-9C3F-EE04664151B2}"/>
              </a:ext>
            </a:extLst>
          </p:cNvPr>
          <p:cNvCxnSpPr>
            <a:cxnSpLocks noChangeShapeType="1"/>
          </p:cNvCxnSpPr>
          <p:nvPr/>
        </p:nvCxnSpPr>
        <p:spPr bwMode="auto">
          <a:xfrm rot="8160000">
            <a:off x="4572000" y="4824752"/>
            <a:ext cx="547687" cy="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347A1CF-AA50-E443-BA1C-F50A8181C582}"/>
              </a:ext>
            </a:extLst>
          </p:cNvPr>
          <p:cNvCxnSpPr>
            <a:cxnSpLocks noChangeShapeType="1"/>
          </p:cNvCxnSpPr>
          <p:nvPr/>
        </p:nvCxnSpPr>
        <p:spPr bwMode="auto">
          <a:xfrm rot="2640000">
            <a:off x="6969125" y="4748552"/>
            <a:ext cx="547687" cy="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CEEE204-C67F-F249-A8AE-96A5A76C0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0493" y="4862852"/>
            <a:ext cx="149840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Type II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Diabetes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58A41E-5043-074A-9F1A-23486CD1A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4379" y="1921215"/>
            <a:ext cx="12033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Cancer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29E3B6-B01F-E945-98E8-524446EAF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302" y="1281452"/>
            <a:ext cx="14163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Arthritis</a:t>
            </a:r>
          </a:p>
        </p:txBody>
      </p:sp>
      <p:sp>
        <p:nvSpPr>
          <p:cNvPr id="46" name="TextBox 27">
            <a:extLst>
              <a:ext uri="{FF2B5EF4-FFF2-40B4-BE49-F238E27FC236}">
                <a16:creationId xmlns:a16="http://schemas.microsoft.com/office/drawing/2014/main" id="{1C610B81-8116-DB4B-A2D2-1F0E8BE5B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412" y="5380281"/>
            <a:ext cx="37242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Autoimmune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Disorders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677A56-B00E-A344-884A-B7C4DE37D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375" y="4862852"/>
            <a:ext cx="23799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Cardiovascular </a:t>
            </a:r>
          </a:p>
          <a:p>
            <a:pPr algn="ctr"/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Disease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3051C8CD-AB15-6949-AC9B-983F4BA4EAAC}"/>
              </a:ext>
            </a:extLst>
          </p:cNvPr>
          <p:cNvSpPr txBox="1">
            <a:spLocks/>
          </p:cNvSpPr>
          <p:nvPr/>
        </p:nvSpPr>
        <p:spPr>
          <a:xfrm>
            <a:off x="1" y="173636"/>
            <a:ext cx="12192000" cy="898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Why is this important?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5CE850-ABAD-C240-9CAA-B1C44828435A}"/>
              </a:ext>
            </a:extLst>
          </p:cNvPr>
          <p:cNvSpPr txBox="1"/>
          <p:nvPr/>
        </p:nvSpPr>
        <p:spPr>
          <a:xfrm>
            <a:off x="0" y="6389131"/>
            <a:ext cx="1219200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Slowing aging slows the progression of multiple age-associated diseases</a:t>
            </a:r>
          </a:p>
        </p:txBody>
      </p:sp>
    </p:spTree>
    <p:extLst>
      <p:ext uri="{BB962C8B-B14F-4D97-AF65-F5344CB8AC3E}">
        <p14:creationId xmlns:p14="http://schemas.microsoft.com/office/powerpoint/2010/main" val="329796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4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4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3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/>
      <p:bldP spid="37" grpId="0"/>
      <p:bldP spid="38" grpId="0"/>
      <p:bldP spid="43" grpId="0"/>
      <p:bldP spid="44" grpId="0"/>
      <p:bldP spid="45" grpId="0"/>
      <p:bldP spid="46" grpId="0"/>
      <p:bldP spid="47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3051C8CD-AB15-6949-AC9B-983F4BA4EAAC}"/>
              </a:ext>
            </a:extLst>
          </p:cNvPr>
          <p:cNvSpPr txBox="1">
            <a:spLocks/>
          </p:cNvSpPr>
          <p:nvPr/>
        </p:nvSpPr>
        <p:spPr>
          <a:xfrm>
            <a:off x="838199" y="14612"/>
            <a:ext cx="11353801" cy="898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The biology of aging is being solved…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164A5AE-00CA-484F-A84C-92F8A49A73D6}"/>
              </a:ext>
            </a:extLst>
          </p:cNvPr>
          <p:cNvSpPr txBox="1">
            <a:spLocks/>
          </p:cNvSpPr>
          <p:nvPr/>
        </p:nvSpPr>
        <p:spPr>
          <a:xfrm>
            <a:off x="6629399" y="1644134"/>
            <a:ext cx="530352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Genomic instability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b="0" dirty="0">
                <a:latin typeface="+mn-lt"/>
              </a:rPr>
              <a:t>Telomere shortening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Epigenetic changes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b="0" dirty="0">
                <a:latin typeface="+mn-lt"/>
              </a:rPr>
              <a:t>Loss of </a:t>
            </a:r>
            <a:r>
              <a:rPr lang="en-US" sz="2800" b="0" dirty="0" err="1">
                <a:latin typeface="+mn-lt"/>
              </a:rPr>
              <a:t>proteostasis</a:t>
            </a:r>
            <a:endParaRPr lang="en-US" sz="2800" b="0" dirty="0">
              <a:latin typeface="+mn-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Deregulated nutrient signaling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b="0" dirty="0">
                <a:latin typeface="+mn-lt"/>
              </a:rPr>
              <a:t>Mitochondrial dysfunction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b="0" dirty="0">
                <a:latin typeface="+mn-lt"/>
              </a:rPr>
              <a:t>Cellular senescence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b="0" dirty="0">
                <a:latin typeface="+mn-lt"/>
              </a:rPr>
              <a:t>Stem cell exhaustion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b="0" dirty="0">
                <a:latin typeface="+mn-lt"/>
              </a:rPr>
              <a:t>Altered cell-cell communication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2800" b="0" dirty="0">
              <a:latin typeface="+mn-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229BBD-5BF7-8D4E-A38E-5DE21D0ABEB8}"/>
              </a:ext>
            </a:extLst>
          </p:cNvPr>
          <p:cNvSpPr txBox="1"/>
          <p:nvPr/>
        </p:nvSpPr>
        <p:spPr>
          <a:xfrm>
            <a:off x="7348139" y="1031557"/>
            <a:ext cx="32107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u="sng" dirty="0"/>
              <a:t>Hallmarks of Aging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6A6CD2-A9EB-5141-944B-CF9F9073121D}"/>
              </a:ext>
            </a:extLst>
          </p:cNvPr>
          <p:cNvSpPr txBox="1"/>
          <p:nvPr/>
        </p:nvSpPr>
        <p:spPr>
          <a:xfrm>
            <a:off x="26649" y="6488668"/>
            <a:ext cx="4978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Lopez-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Otin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</a:t>
            </a:r>
            <a:r>
              <a:rPr lang="is-I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Cell. 2013 Jun 6;153(6):1194-217.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069354-BCC1-7537-5DED-F6FA9D36381C}"/>
              </a:ext>
            </a:extLst>
          </p:cNvPr>
          <p:cNvSpPr txBox="1"/>
          <p:nvPr/>
        </p:nvSpPr>
        <p:spPr>
          <a:xfrm>
            <a:off x="5880847" y="6488668"/>
            <a:ext cx="6284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AGE Presents: https://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www.youtube.com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watch?v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=eH6gC-tQIfs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4A55F7-72C7-8145-8643-AFB56BB748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53"/>
          <a:stretch/>
        </p:blipFill>
        <p:spPr>
          <a:xfrm>
            <a:off x="408998" y="677002"/>
            <a:ext cx="5306002" cy="604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4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3051C8CD-AB15-6949-AC9B-983F4BA4EAAC}"/>
              </a:ext>
            </a:extLst>
          </p:cNvPr>
          <p:cNvSpPr txBox="1">
            <a:spLocks/>
          </p:cNvSpPr>
          <p:nvPr/>
        </p:nvSpPr>
        <p:spPr>
          <a:xfrm>
            <a:off x="838199" y="14612"/>
            <a:ext cx="11353801" cy="898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…but we’re far away from “solving aging”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6A6CD2-A9EB-5141-944B-CF9F9073121D}"/>
              </a:ext>
            </a:extLst>
          </p:cNvPr>
          <p:cNvSpPr txBox="1"/>
          <p:nvPr/>
        </p:nvSpPr>
        <p:spPr>
          <a:xfrm>
            <a:off x="26649" y="6488668"/>
            <a:ext cx="4978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Lopez-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Otin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</a:t>
            </a:r>
            <a:r>
              <a:rPr lang="is-I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Cell. 2013 Jun 6;153(6):1194-217.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62F9C-048A-7633-A682-46B5627D6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53"/>
          <a:stretch/>
        </p:blipFill>
        <p:spPr>
          <a:xfrm>
            <a:off x="408998" y="677002"/>
            <a:ext cx="5306002" cy="60477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4C5AC0-D802-CD40-E96A-EE92E351A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13102"/>
            <a:ext cx="5724247" cy="5575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43874D-3ABB-654B-9E1C-C247B560DE44}"/>
              </a:ext>
            </a:extLst>
          </p:cNvPr>
          <p:cNvSpPr txBox="1"/>
          <p:nvPr/>
        </p:nvSpPr>
        <p:spPr>
          <a:xfrm>
            <a:off x="7111329" y="6350972"/>
            <a:ext cx="3684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Hecataeus</a:t>
            </a:r>
            <a:r>
              <a:rPr lang="en-US" sz="2400" b="1" dirty="0"/>
              <a:t>’ Map (~500 BCE)</a:t>
            </a:r>
          </a:p>
        </p:txBody>
      </p:sp>
    </p:spTree>
    <p:extLst>
      <p:ext uri="{BB962C8B-B14F-4D97-AF65-F5344CB8AC3E}">
        <p14:creationId xmlns:p14="http://schemas.microsoft.com/office/powerpoint/2010/main" val="46397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EE1888-6C06-B34C-88F3-9B857161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3636"/>
            <a:ext cx="10094259" cy="89849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What can we do today?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05625C-59EA-0DEC-3184-D28A97DEA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506" y="1220830"/>
            <a:ext cx="8054987" cy="3084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26FFC9-4F11-DB66-EB87-EBC261CFD63D}"/>
              </a:ext>
            </a:extLst>
          </p:cNvPr>
          <p:cNvSpPr txBox="1"/>
          <p:nvPr/>
        </p:nvSpPr>
        <p:spPr>
          <a:xfrm>
            <a:off x="1955799" y="4305300"/>
            <a:ext cx="999490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Medicine 2.0 is scientific reactive disease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Medicine 3.0 is proactive, personalized 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Medicine 4.0 is ???</a:t>
            </a:r>
            <a:endParaRPr lang="en-US" sz="3200" dirty="0"/>
          </a:p>
          <a:p>
            <a:pPr lvl="1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0EAC0-9193-560D-DF7E-0D455909E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500" y="2007415"/>
            <a:ext cx="13462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1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95C22-47A2-4935-2D7E-00A987ADD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6313714" cy="457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614184-8BF3-143C-1805-1AC91810B759}"/>
              </a:ext>
            </a:extLst>
          </p:cNvPr>
          <p:cNvSpPr txBox="1"/>
          <p:nvPr/>
        </p:nvSpPr>
        <p:spPr>
          <a:xfrm rot="3594245">
            <a:off x="2473733" y="3382375"/>
            <a:ext cx="91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E9AC86-37D8-9D25-E0D1-5A52C26DFF78}"/>
              </a:ext>
            </a:extLst>
          </p:cNvPr>
          <p:cNvSpPr txBox="1"/>
          <p:nvPr/>
        </p:nvSpPr>
        <p:spPr>
          <a:xfrm>
            <a:off x="2610971" y="6315032"/>
            <a:ext cx="230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CHRONOLOGICAL 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5B231-9722-1577-E172-BC55D44FFA70}"/>
              </a:ext>
            </a:extLst>
          </p:cNvPr>
          <p:cNvSpPr txBox="1"/>
          <p:nvPr/>
        </p:nvSpPr>
        <p:spPr>
          <a:xfrm>
            <a:off x="5756064" y="1342244"/>
            <a:ext cx="6223635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Life expectancy has plateaued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Healthspan is decreasing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</a:rPr>
              <a:t>Sickspan</a:t>
            </a:r>
            <a:r>
              <a:rPr lang="en-US" sz="3200" dirty="0"/>
              <a:t> is increasing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60% chronic disease rate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90% of healthcare expenditures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1">
              <a:spcAft>
                <a:spcPts val="1200"/>
              </a:spcAft>
            </a:pPr>
            <a:endParaRPr lang="en-US" sz="2800" dirty="0"/>
          </a:p>
          <a:p>
            <a:pPr lvl="1">
              <a:spcAft>
                <a:spcPts val="1200"/>
              </a:spcAft>
            </a:pP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AAD49F-0F45-BA69-A5B8-341D4E51632A}"/>
              </a:ext>
            </a:extLst>
          </p:cNvPr>
          <p:cNvSpPr txBox="1"/>
          <p:nvPr/>
        </p:nvSpPr>
        <p:spPr>
          <a:xfrm rot="4172356">
            <a:off x="4302507" y="3311379"/>
            <a:ext cx="1129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SURVIVAL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3EB63F-628D-3F7F-7841-A43CA3ED4B97}"/>
              </a:ext>
            </a:extLst>
          </p:cNvPr>
          <p:cNvSpPr txBox="1">
            <a:spLocks/>
          </p:cNvSpPr>
          <p:nvPr/>
        </p:nvSpPr>
        <p:spPr>
          <a:xfrm>
            <a:off x="838199" y="173636"/>
            <a:ext cx="10552044" cy="898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Medicine 2.0: Reactive, disease-focused</a:t>
            </a:r>
          </a:p>
        </p:txBody>
      </p:sp>
    </p:spTree>
    <p:extLst>
      <p:ext uri="{BB962C8B-B14F-4D97-AF65-F5344CB8AC3E}">
        <p14:creationId xmlns:p14="http://schemas.microsoft.com/office/powerpoint/2010/main" val="34867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541E4-1BE0-CD89-36A6-7B1D99C03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6400800" cy="4572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9FA244C-BAF5-7711-F526-52087A415CB2}"/>
              </a:ext>
            </a:extLst>
          </p:cNvPr>
          <p:cNvSpPr txBox="1">
            <a:spLocks/>
          </p:cNvSpPr>
          <p:nvPr/>
        </p:nvSpPr>
        <p:spPr>
          <a:xfrm>
            <a:off x="835610" y="234611"/>
            <a:ext cx="10552044" cy="898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Medicine 3.0 is currently messy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AE435C-17FD-7BA2-23A6-55E424DFD8A9}"/>
              </a:ext>
            </a:extLst>
          </p:cNvPr>
          <p:cNvSpPr txBox="1"/>
          <p:nvPr/>
        </p:nvSpPr>
        <p:spPr>
          <a:xfrm>
            <a:off x="6304596" y="1412961"/>
            <a:ext cx="588740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Medicine 3.0 </a:t>
            </a:r>
            <a:r>
              <a:rPr lang="en-US" sz="2800" dirty="0">
                <a:solidFill>
                  <a:srgbClr val="FF0000"/>
                </a:solidFill>
              </a:rPr>
              <a:t>today</a:t>
            </a:r>
            <a:r>
              <a:rPr lang="en-US" sz="2800" dirty="0"/>
              <a:t> is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Medicine 2.0 +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Proactive screening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Personalized biomarkers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Early medical intervention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Lifestyle modifications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Questionable supplements and experimental therapies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Uneven care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Insufficient to achieve the goal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634EA-AFA3-5E91-5CFF-50A1C88C1D7A}"/>
              </a:ext>
            </a:extLst>
          </p:cNvPr>
          <p:cNvSpPr txBox="1"/>
          <p:nvPr/>
        </p:nvSpPr>
        <p:spPr>
          <a:xfrm rot="4172356">
            <a:off x="4389591" y="3311379"/>
            <a:ext cx="1129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SURVIVAL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A988A-8542-E1A0-F13A-343DCCED71EF}"/>
              </a:ext>
            </a:extLst>
          </p:cNvPr>
          <p:cNvSpPr txBox="1"/>
          <p:nvPr/>
        </p:nvSpPr>
        <p:spPr>
          <a:xfrm rot="4111846">
            <a:off x="3424609" y="3213234"/>
            <a:ext cx="91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HEALTH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00C944-B025-7C04-F6DA-5A58A28FF7A6}"/>
              </a:ext>
            </a:extLst>
          </p:cNvPr>
          <p:cNvCxnSpPr>
            <a:cxnSpLocks/>
          </p:cNvCxnSpPr>
          <p:nvPr/>
        </p:nvCxnSpPr>
        <p:spPr>
          <a:xfrm>
            <a:off x="3088292" y="4045936"/>
            <a:ext cx="1201798" cy="0"/>
          </a:xfrm>
          <a:prstGeom prst="straightConnector1">
            <a:avLst/>
          </a:prstGeom>
          <a:ln w="60325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4C91ED3-36DF-0267-CEF2-D90FA4FF0E3F}"/>
              </a:ext>
            </a:extLst>
          </p:cNvPr>
          <p:cNvSpPr txBox="1"/>
          <p:nvPr/>
        </p:nvSpPr>
        <p:spPr>
          <a:xfrm>
            <a:off x="2610971" y="6315032"/>
            <a:ext cx="230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CHRONOLOGICAL AGE</a:t>
            </a:r>
          </a:p>
        </p:txBody>
      </p:sp>
    </p:spTree>
    <p:extLst>
      <p:ext uri="{BB962C8B-B14F-4D97-AF65-F5344CB8AC3E}">
        <p14:creationId xmlns:p14="http://schemas.microsoft.com/office/powerpoint/2010/main" val="73629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541E4-1BE0-CD89-36A6-7B1D99C03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6400800" cy="4572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9FA244C-BAF5-7711-F526-52087A415CB2}"/>
              </a:ext>
            </a:extLst>
          </p:cNvPr>
          <p:cNvSpPr txBox="1">
            <a:spLocks/>
          </p:cNvSpPr>
          <p:nvPr/>
        </p:nvSpPr>
        <p:spPr>
          <a:xfrm>
            <a:off x="835610" y="234611"/>
            <a:ext cx="10552044" cy="898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Creating Medicine 4.0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634EA-AFA3-5E91-5CFF-50A1C88C1D7A}"/>
              </a:ext>
            </a:extLst>
          </p:cNvPr>
          <p:cNvSpPr txBox="1"/>
          <p:nvPr/>
        </p:nvSpPr>
        <p:spPr>
          <a:xfrm rot="4172356">
            <a:off x="4389591" y="3311379"/>
            <a:ext cx="1129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SURVIVAL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A988A-8542-E1A0-F13A-343DCCED71EF}"/>
              </a:ext>
            </a:extLst>
          </p:cNvPr>
          <p:cNvSpPr txBox="1"/>
          <p:nvPr/>
        </p:nvSpPr>
        <p:spPr>
          <a:xfrm rot="4111846">
            <a:off x="3424609" y="3213234"/>
            <a:ext cx="91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HEALTH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00C944-B025-7C04-F6DA-5A58A28FF7A6}"/>
              </a:ext>
            </a:extLst>
          </p:cNvPr>
          <p:cNvCxnSpPr>
            <a:cxnSpLocks/>
          </p:cNvCxnSpPr>
          <p:nvPr/>
        </p:nvCxnSpPr>
        <p:spPr>
          <a:xfrm>
            <a:off x="3088292" y="4045936"/>
            <a:ext cx="1201798" cy="0"/>
          </a:xfrm>
          <a:prstGeom prst="straightConnector1">
            <a:avLst/>
          </a:prstGeom>
          <a:ln w="60325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E78728B-C469-9957-8626-657C2CAD5887}"/>
              </a:ext>
            </a:extLst>
          </p:cNvPr>
          <p:cNvSpPr txBox="1"/>
          <p:nvPr/>
        </p:nvSpPr>
        <p:spPr>
          <a:xfrm>
            <a:off x="6433457" y="940177"/>
            <a:ext cx="597592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Medicine 4.0 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Medicine 2.0+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Proactive screening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Personalized biomarkers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Early medical intervention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Lifestyle modifications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432FF"/>
                </a:solidFill>
              </a:rPr>
              <a:t>Rigorous use of </a:t>
            </a:r>
            <a:r>
              <a:rPr lang="en-US" sz="2800" dirty="0"/>
              <a:t>supplements, tests, and experimental therapies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432FF"/>
                </a:solidFill>
              </a:rPr>
              <a:t>Gero</a:t>
            </a:r>
            <a:r>
              <a:rPr lang="en-US" sz="2800" b="1" u="sng" dirty="0" err="1">
                <a:solidFill>
                  <a:srgbClr val="0432FF"/>
                </a:solidFill>
              </a:rPr>
              <a:t>science</a:t>
            </a:r>
            <a:endParaRPr lang="en-US" sz="2800" b="1" u="sng" dirty="0">
              <a:solidFill>
                <a:srgbClr val="0432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432FF"/>
                </a:solidFill>
              </a:rPr>
              <a:t>Artificial intelligence</a:t>
            </a:r>
          </a:p>
          <a:p>
            <a:pPr lvl="1"/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DAA6D-41DA-88A1-E4ED-2A5CA585D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729" y="6010232"/>
            <a:ext cx="38100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9537B0-F4AA-F339-F4B7-A39C887E8E6C}"/>
              </a:ext>
            </a:extLst>
          </p:cNvPr>
          <p:cNvSpPr txBox="1"/>
          <p:nvPr/>
        </p:nvSpPr>
        <p:spPr>
          <a:xfrm>
            <a:off x="2610971" y="6315032"/>
            <a:ext cx="230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CHRONOLOGICAL AGE</a:t>
            </a:r>
          </a:p>
        </p:txBody>
      </p:sp>
    </p:spTree>
    <p:extLst>
      <p:ext uri="{BB962C8B-B14F-4D97-AF65-F5344CB8AC3E}">
        <p14:creationId xmlns:p14="http://schemas.microsoft.com/office/powerpoint/2010/main" val="3145662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31765</TotalTime>
  <Words>758</Words>
  <Application>Microsoft Macintosh PowerPoint</Application>
  <PresentationFormat>Widescreen</PresentationFormat>
  <Paragraphs>191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Is Aging Solvable? </vt:lpstr>
      <vt:lpstr>PowerPoint Presentation</vt:lpstr>
      <vt:lpstr>PowerPoint Presentation</vt:lpstr>
      <vt:lpstr>PowerPoint Presentation</vt:lpstr>
      <vt:lpstr>PowerPoint Presentation</vt:lpstr>
      <vt:lpstr>What can we do today?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in Dog Years:  The Science of How Dogs Age and the  Implications for Human Aging </dc:title>
  <dc:creator>Matt R. Kaeberlein</dc:creator>
  <cp:lastModifiedBy>Matt Kaeberlein</cp:lastModifiedBy>
  <cp:revision>471</cp:revision>
  <dcterms:created xsi:type="dcterms:W3CDTF">2019-11-04T17:34:09Z</dcterms:created>
  <dcterms:modified xsi:type="dcterms:W3CDTF">2025-03-26T03:24:46Z</dcterms:modified>
</cp:coreProperties>
</file>