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9DD256-C41D-4CE4-835E-DBBCCCF808C1}" v="4" dt="2023-11-17T12:53:23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4" autoAdjust="0"/>
    <p:restoredTop sz="95201" autoAdjust="0"/>
  </p:normalViewPr>
  <p:slideViewPr>
    <p:cSldViewPr snapToGrid="0">
      <p:cViewPr varScale="1">
        <p:scale>
          <a:sx n="105" d="100"/>
          <a:sy n="105" d="100"/>
        </p:scale>
        <p:origin x="9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78138-C3DF-552B-72A9-CA1EC9628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554F52-4AAA-D2E4-DAD8-A7632AD44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A6E75-144C-E8E8-3F63-37B48EFA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4C572-C3BF-34E0-28B8-3FFDDF75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945BA-8C21-9D55-50DF-F5F8F383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9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E8A8-4791-7A5A-6250-3F7EAC96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84ED8-5E22-016B-B196-8371A5C37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7DB7-518A-CFD1-B557-28B5975A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B799-5CA2-EA26-0D31-1E4EEEBD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77260-B1EF-115B-36A8-0690C593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44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92F99-B214-F13D-3A66-22C5665DEF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68248-0FE4-7E61-B0D4-A2EB4BEB8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990C2-5928-709C-E70B-42D43F30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FB25F-B11A-564C-F608-8FDC212C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CE610-1DCD-1AF1-3D0F-C570B30F6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36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E5368-7272-8D53-94DF-5ABF2821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234CF-8CB6-E85C-B2F8-5F9A23EAA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647F6-2F02-3BE1-A164-DE5F58A6B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7CE3B-B7E5-D318-EC3C-CE1B8503E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AAA4-E561-4984-0FD2-34CF11AF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3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0EAB-2175-5257-BF89-FAEDC6113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665B5-F2AB-F450-6E91-734192953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18EE6-7A7B-D683-411D-B78393F7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A64B8-5134-AD87-295F-DB10DA6D6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AE0D2-D7D8-E467-7E80-55FEEFA2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8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20F68-5295-61E8-DB80-D1DE183AA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336D0-4CB6-C7E4-DFB5-381E3EF144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3B042-CBE3-9406-5ACD-6EF067C03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2C33E-F253-954E-C8C6-D95EF865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A0F17-5C9F-C114-C1EB-8F2399B8F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AB466-6CAB-2632-0812-C433BC72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52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B338D-1E2E-93A9-23D4-4BF0005E1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2005F-F370-D2B9-992C-C12791F29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B4D938-4279-BFB8-657D-B4C3B4AB5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CC473-5C02-0772-409A-7AFA2CB3B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0DE0F2-AA1A-27EA-54B4-2833E21FD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23342F-4951-1AFF-0F9F-146F5CDB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5C2856-B226-B2B8-B5B4-BE388402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DC570A-614F-6A0D-AD8B-4F0EFBB4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144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0610-C3E6-3128-4550-E789CA052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D2A9BE-2418-EF14-EFD1-E844E0BAE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6679E-E162-81FD-4ED4-12C2346B0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2D709-097C-33F6-4A5E-D7CCD5C9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5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F79620-B4B7-642B-6631-763FDE07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FB0693-865E-682A-54EB-764780DE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D60DD-8645-15A1-38DA-DF314091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55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A30C-8419-E25A-A130-D7BE77AA4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AA63-4BDC-1F95-CA83-ABB3A0918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B880A-82F6-823B-7EEC-33E3093BE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54BE2-CACB-60F2-009C-AF2DEE0E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47BB9-5EFD-3DC1-0ED4-BECB929B4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21F7A-AF4C-9344-DEE8-2D2ECB36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03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83AB3-9578-22F7-56B4-DA87A7578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51672-08BC-AC35-7C75-3F2C0C480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0EA5F-2756-B927-084F-D0C8FC4D2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0C3CC-27A8-249A-70DA-1550C522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7EC14-51C5-E016-9059-B5A812BB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4CE8C-457B-1416-4FFD-7BA6F5ED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8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C8C62-7118-4E39-FFD3-34791FC33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07B31-67E2-80F5-1C59-1F0CB66A1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98F21-0A8A-A83E-3A18-E5004A5596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8D286-3A9D-400B-8CD3-4B8D286809AE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7DE02-4D0F-5224-DBB8-0EC7B4973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A51D9-C63F-33E4-5DC3-B37380329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9BD27-0BB5-4147-BC91-4AD0B79C2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2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E64A56-8738-B2C8-C61C-1BB8E9FFB4A9}"/>
              </a:ext>
            </a:extLst>
          </p:cNvPr>
          <p:cNvSpPr txBox="1"/>
          <p:nvPr/>
        </p:nvSpPr>
        <p:spPr>
          <a:xfrm flipH="1">
            <a:off x="611846" y="271361"/>
            <a:ext cx="5642650" cy="400110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Assumptions for Theory of Change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3440AA-5ECC-7A51-2FF5-2B2F301B2F21}"/>
              </a:ext>
            </a:extLst>
          </p:cNvPr>
          <p:cNvSpPr txBox="1"/>
          <p:nvPr/>
        </p:nvSpPr>
        <p:spPr>
          <a:xfrm flipH="1">
            <a:off x="611846" y="1091273"/>
            <a:ext cx="9748306" cy="5262979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1600" dirty="0"/>
              <a:t>A greater number of effective and sustainable VCSE organisations leads to engaged, stronger and more resilient communities.</a:t>
            </a:r>
          </a:p>
          <a:p>
            <a:pPr marL="457200" indent="-457200">
              <a:buAutoNum type="arabicPeriod"/>
            </a:pPr>
            <a:r>
              <a:rPr lang="en-GB" sz="1600" dirty="0"/>
              <a:t>A thriving VCSE sector with opportunities to volunteer, contributes directly to the wellbeing of individuals and communities.</a:t>
            </a:r>
          </a:p>
          <a:p>
            <a:pPr marL="457200" indent="-457200">
              <a:buAutoNum type="arabicPeriod"/>
            </a:pPr>
            <a:r>
              <a:rPr lang="en-GB" sz="1600" dirty="0"/>
              <a:t>Improved wellbeing of individuals leads to a reduction in use of public services, especially health services.</a:t>
            </a:r>
          </a:p>
          <a:p>
            <a:pPr marL="457200" indent="-457200">
              <a:buAutoNum type="arabicPeriod"/>
            </a:pPr>
            <a:r>
              <a:rPr lang="en-GB" sz="1600" dirty="0"/>
              <a:t>Communities of place and interest have the inherent knowledge and resources within them to develop solutions to issues, when given the opportunity, resources, time and confidence to do so. </a:t>
            </a:r>
          </a:p>
          <a:p>
            <a:pPr marL="457200" indent="-457200">
              <a:buAutoNum type="arabicPeriod"/>
            </a:pPr>
            <a:r>
              <a:rPr lang="en-GB" sz="1600" dirty="0"/>
              <a:t>Working collaboratively and in partnership is beneficial to all. </a:t>
            </a:r>
          </a:p>
          <a:p>
            <a:pPr marL="457200" indent="-457200">
              <a:buAutoNum type="arabicPeriod"/>
            </a:pPr>
            <a:r>
              <a:rPr lang="en-GB" sz="1600" dirty="0"/>
              <a:t>The VCSE sector is an essential and willing partner in the delivery of public services.</a:t>
            </a:r>
          </a:p>
          <a:p>
            <a:pPr marL="457200" indent="-457200">
              <a:buAutoNum type="arabicPeriod"/>
            </a:pPr>
            <a:r>
              <a:rPr lang="en-GB" sz="1600" dirty="0"/>
              <a:t>Public services have the capacity and agility to change and adapt to respond to community needs. </a:t>
            </a:r>
          </a:p>
          <a:p>
            <a:pPr marL="457200" indent="-457200">
              <a:buAutoNum type="arabicPeriod"/>
            </a:pPr>
            <a:r>
              <a:rPr lang="en-GB" sz="1600" dirty="0"/>
              <a:t>Citizens want to engage in volunteering and community activities.</a:t>
            </a:r>
          </a:p>
          <a:p>
            <a:pPr marL="457200" indent="-457200">
              <a:buAutoNum type="arabicPeriod"/>
            </a:pPr>
            <a:r>
              <a:rPr lang="en-GB" sz="1600" dirty="0"/>
              <a:t>Local authorities and statutory partners need local people and VCSE organisations to be involved in decision making and service delivery.    </a:t>
            </a:r>
          </a:p>
          <a:p>
            <a:pPr marL="457200" indent="-457200">
              <a:buAutoNum type="arabicPeriod"/>
            </a:pPr>
            <a:r>
              <a:rPr lang="en-GB" sz="1600" dirty="0"/>
              <a:t>Relationships between activities, outputs, outcomes and impacts are complex and multifaceted, and several outputs and outcomes may be needed for a single impact to happen. </a:t>
            </a:r>
          </a:p>
          <a:p>
            <a:pPr marL="457200" indent="-457200">
              <a:buAutoNum type="arabicPeriod"/>
            </a:pPr>
            <a:r>
              <a:rPr lang="en-GB" sz="1600" dirty="0"/>
              <a:t>External factors including socio-economic ones and those that are intangible will also influence impacts.</a:t>
            </a:r>
          </a:p>
          <a:p>
            <a:pPr marL="457200" indent="-457200">
              <a:buAutoNum type="arabicPeriod"/>
            </a:pPr>
            <a:r>
              <a:rPr lang="en-GB" sz="1600" dirty="0"/>
              <a:t>It would not be accurate to draw straight lines from specific outputs or outcomes to a specific impact without unambiguous evidence being presented to substantiate the relationship.  </a:t>
            </a:r>
          </a:p>
          <a:p>
            <a:pPr marL="457200" indent="-457200">
              <a:buAutoNum type="arabicPeriod"/>
            </a:pPr>
            <a:r>
              <a:rPr lang="en-GB" sz="1600" dirty="0"/>
              <a:t>Outputs, outcomes and impacts need to be systematically evidenced.</a:t>
            </a:r>
          </a:p>
          <a:p>
            <a:pPr marL="457200" indent="-457200">
              <a:buAutoNum type="arabicPeriod"/>
            </a:pPr>
            <a:r>
              <a:rPr lang="en-GB" sz="1600" dirty="0"/>
              <a:t>Service delivery by local infrastructure organisations is not accounted for in this theory of change, as it is not a core infrastructure activity, but may have a positive or negative impact on LIOs.</a:t>
            </a:r>
          </a:p>
        </p:txBody>
      </p:sp>
    </p:spTree>
    <p:extLst>
      <p:ext uri="{BB962C8B-B14F-4D97-AF65-F5344CB8AC3E}">
        <p14:creationId xmlns:p14="http://schemas.microsoft.com/office/powerpoint/2010/main" val="160041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79C72B9-FB41-C948-816F-CC068877C1EF}"/>
              </a:ext>
            </a:extLst>
          </p:cNvPr>
          <p:cNvSpPr txBox="1"/>
          <p:nvPr/>
        </p:nvSpPr>
        <p:spPr>
          <a:xfrm>
            <a:off x="2785003" y="196104"/>
            <a:ext cx="6430991" cy="369332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Theory of Change for Local Infrastructure Organisations in England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926214E-D0D9-F8F2-2156-47F8B9C17FC4}"/>
              </a:ext>
            </a:extLst>
          </p:cNvPr>
          <p:cNvGrpSpPr/>
          <p:nvPr/>
        </p:nvGrpSpPr>
        <p:grpSpPr>
          <a:xfrm>
            <a:off x="3115480" y="784771"/>
            <a:ext cx="1545103" cy="5579523"/>
            <a:chOff x="2187330" y="811518"/>
            <a:chExt cx="1575590" cy="501787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D09FD3E-EA57-1BD4-7B02-F19F15632E67}"/>
                </a:ext>
              </a:extLst>
            </p:cNvPr>
            <p:cNvSpPr txBox="1"/>
            <p:nvPr/>
          </p:nvSpPr>
          <p:spPr>
            <a:xfrm>
              <a:off x="2227418" y="811518"/>
              <a:ext cx="1535502" cy="332154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Activities: 4FI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DC0E37A-EE11-352B-86C2-357D68D70499}"/>
                </a:ext>
              </a:extLst>
            </p:cNvPr>
            <p:cNvSpPr txBox="1"/>
            <p:nvPr/>
          </p:nvSpPr>
          <p:spPr>
            <a:xfrm>
              <a:off x="2197119" y="1228852"/>
              <a:ext cx="1538376" cy="52322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Leadership and advocacy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05FD3AD-49E6-5890-73CF-ECED7BA36D14}"/>
                </a:ext>
              </a:extLst>
            </p:cNvPr>
            <p:cNvSpPr txBox="1"/>
            <p:nvPr/>
          </p:nvSpPr>
          <p:spPr>
            <a:xfrm>
              <a:off x="2197120" y="2976524"/>
              <a:ext cx="1538376" cy="52322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Partnerships and Collaboration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E823D1-F6E6-6778-ECB1-981426C2E6B2}"/>
                </a:ext>
              </a:extLst>
            </p:cNvPr>
            <p:cNvSpPr txBox="1"/>
            <p:nvPr/>
          </p:nvSpPr>
          <p:spPr>
            <a:xfrm>
              <a:off x="2197120" y="4122589"/>
              <a:ext cx="1538376" cy="664308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Capacity Building incl. community development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05BCBE-747D-2831-3F3D-AF53B0E79EB5}"/>
                </a:ext>
              </a:extLst>
            </p:cNvPr>
            <p:cNvSpPr txBox="1"/>
            <p:nvPr/>
          </p:nvSpPr>
          <p:spPr>
            <a:xfrm>
              <a:off x="2187330" y="5521616"/>
              <a:ext cx="1538376" cy="30777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Volunteering</a:t>
              </a:r>
            </a:p>
          </p:txBody>
        </p:sp>
      </p:grp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55DAAACB-85BE-A7DB-124C-1A3EF1A40CE3}"/>
              </a:ext>
            </a:extLst>
          </p:cNvPr>
          <p:cNvSpPr/>
          <p:nvPr/>
        </p:nvSpPr>
        <p:spPr>
          <a:xfrm>
            <a:off x="4613058" y="3334283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796B8DF-B34D-44F8-EEDD-202385552A7D}"/>
              </a:ext>
            </a:extLst>
          </p:cNvPr>
          <p:cNvSpPr/>
          <p:nvPr/>
        </p:nvSpPr>
        <p:spPr>
          <a:xfrm>
            <a:off x="4598109" y="6140231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7ED819EA-6988-5D8F-0009-F34689F6793A}"/>
              </a:ext>
            </a:extLst>
          </p:cNvPr>
          <p:cNvSpPr/>
          <p:nvPr/>
        </p:nvSpPr>
        <p:spPr>
          <a:xfrm>
            <a:off x="4598109" y="4614700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34D5F6B-1E34-F2D5-1E0F-8398FDACF681}"/>
              </a:ext>
            </a:extLst>
          </p:cNvPr>
          <p:cNvGrpSpPr/>
          <p:nvPr/>
        </p:nvGrpSpPr>
        <p:grpSpPr>
          <a:xfrm>
            <a:off x="8081970" y="784771"/>
            <a:ext cx="3483702" cy="6073229"/>
            <a:chOff x="4091583" y="811518"/>
            <a:chExt cx="3483702" cy="571343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3F297DB-3AD0-683F-5775-A6AB2B5B6D66}"/>
                </a:ext>
              </a:extLst>
            </p:cNvPr>
            <p:cNvSpPr txBox="1"/>
            <p:nvPr/>
          </p:nvSpPr>
          <p:spPr>
            <a:xfrm>
              <a:off x="4096543" y="811518"/>
              <a:ext cx="1324099" cy="369332"/>
            </a:xfrm>
            <a:prstGeom prst="rect">
              <a:avLst/>
            </a:prstGeom>
            <a:noFill/>
            <a:ln w="1905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Outcomes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9A99DE6-CA67-E4FF-0163-AABE373E9776}"/>
                </a:ext>
              </a:extLst>
            </p:cNvPr>
            <p:cNvSpPr txBox="1"/>
            <p:nvPr/>
          </p:nvSpPr>
          <p:spPr>
            <a:xfrm>
              <a:off x="4096542" y="1330852"/>
              <a:ext cx="3478743" cy="1389808"/>
            </a:xfrm>
            <a:prstGeom prst="rect">
              <a:avLst/>
            </a:prstGeom>
            <a:noFill/>
            <a:ln w="1905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en-GB" sz="1000" dirty="0"/>
                <a:t>VCSE has strong voice and influence on key decisions and relevant policy and service development.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VCSE informed and supported to participate in local policy development and decision-making structures.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Local partners are better informed about local VCSE sector and communities they serve.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LIO is recognised by VCSE and partners for its credible leadership role and ability to create links within VCSE and across sectors.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7B5A03C-C02B-ED5E-0A7F-C97CEECC4037}"/>
                </a:ext>
              </a:extLst>
            </p:cNvPr>
            <p:cNvSpPr txBox="1"/>
            <p:nvPr/>
          </p:nvSpPr>
          <p:spPr>
            <a:xfrm>
              <a:off x="4091584" y="2786489"/>
              <a:ext cx="3478743" cy="1245036"/>
            </a:xfrm>
            <a:prstGeom prst="rect">
              <a:avLst/>
            </a:prstGeom>
            <a:noFill/>
            <a:ln w="1905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en-GB" sz="1000" dirty="0"/>
                <a:t>There is effective communication, collaboration and partnerships among VCSE organisations, between sectors, with communities and people. 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VCSEs influence and deliver services more effectively by working collaboratively through networks, formal partnerships and consortia. 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There is increased understanding of the principles underpinning good partnership working.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73B80BA-6120-E0C9-B69C-81CD7EB15FB6}"/>
                </a:ext>
              </a:extLst>
            </p:cNvPr>
            <p:cNvSpPr txBox="1"/>
            <p:nvPr/>
          </p:nvSpPr>
          <p:spPr>
            <a:xfrm>
              <a:off x="4091583" y="4108690"/>
              <a:ext cx="3478743" cy="1323439"/>
            </a:xfrm>
            <a:prstGeom prst="rect">
              <a:avLst/>
            </a:prstGeom>
            <a:noFill/>
            <a:ln w="1905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en-GB" sz="1000" dirty="0"/>
                <a:t>Strengths and needs of the VCSE sector are identified and solutions to maximise potential and strengthen capacity are developed. 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VCSEs organisations access high quality support, advice and facilitation which extends their knowledge, skills and sustainability.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VCSEs are more knowledgeable about needs and priorities in their community and can adapt activities in response. 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F703A70-1F5B-1AEB-85BE-E756036CFB62}"/>
                </a:ext>
              </a:extLst>
            </p:cNvPr>
            <p:cNvSpPr txBox="1"/>
            <p:nvPr/>
          </p:nvSpPr>
          <p:spPr>
            <a:xfrm>
              <a:off x="4091585" y="5509294"/>
              <a:ext cx="3478743" cy="1015663"/>
            </a:xfrm>
            <a:prstGeom prst="rect">
              <a:avLst/>
            </a:prstGeom>
            <a:noFill/>
            <a:ln w="1905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en-GB" sz="1000" dirty="0"/>
                <a:t>LIO supports and develops a positive environment in which the value of volunteering is recognised, and volunteer activity is flourishing.  </a:t>
              </a:r>
            </a:p>
            <a:p>
              <a:pPr marL="228600" indent="-228600">
                <a:buAutoNum type="arabicPeriod"/>
              </a:pPr>
              <a:r>
                <a:rPr lang="en-GB" sz="1000" dirty="0"/>
                <a:t>Partners and stakeholders have good understanding and knowledge of volunteering, best practice and impact of changes in policy and practice. </a:t>
              </a:r>
            </a:p>
          </p:txBody>
        </p:sp>
      </p:grpSp>
      <p:sp>
        <p:nvSpPr>
          <p:cNvPr id="2" name="Arrow: Left-Right 1">
            <a:extLst>
              <a:ext uri="{FF2B5EF4-FFF2-40B4-BE49-F238E27FC236}">
                <a16:creationId xmlns:a16="http://schemas.microsoft.com/office/drawing/2014/main" id="{9D11FEB7-2C8A-21E0-1854-EF52A76359BC}"/>
              </a:ext>
            </a:extLst>
          </p:cNvPr>
          <p:cNvSpPr/>
          <p:nvPr/>
        </p:nvSpPr>
        <p:spPr>
          <a:xfrm>
            <a:off x="2922006" y="3326747"/>
            <a:ext cx="271386" cy="130847"/>
          </a:xfrm>
          <a:prstGeom prst="left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Arrow: Left-Right 30">
            <a:extLst>
              <a:ext uri="{FF2B5EF4-FFF2-40B4-BE49-F238E27FC236}">
                <a16:creationId xmlns:a16="http://schemas.microsoft.com/office/drawing/2014/main" id="{8FF99828-2489-4925-C4A8-058647C396BD}"/>
              </a:ext>
            </a:extLst>
          </p:cNvPr>
          <p:cNvSpPr/>
          <p:nvPr/>
        </p:nvSpPr>
        <p:spPr>
          <a:xfrm>
            <a:off x="2923563" y="1388166"/>
            <a:ext cx="271386" cy="130847"/>
          </a:xfrm>
          <a:prstGeom prst="left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Arrow: Left-Right 31">
            <a:extLst>
              <a:ext uri="{FF2B5EF4-FFF2-40B4-BE49-F238E27FC236}">
                <a16:creationId xmlns:a16="http://schemas.microsoft.com/office/drawing/2014/main" id="{4A3FCC73-5DA3-42F5-33A8-EBAC89444D5D}"/>
              </a:ext>
            </a:extLst>
          </p:cNvPr>
          <p:cNvSpPr/>
          <p:nvPr/>
        </p:nvSpPr>
        <p:spPr>
          <a:xfrm>
            <a:off x="2926041" y="6120525"/>
            <a:ext cx="271386" cy="130847"/>
          </a:xfrm>
          <a:prstGeom prst="left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Arrow: Left-Right 32">
            <a:extLst>
              <a:ext uri="{FF2B5EF4-FFF2-40B4-BE49-F238E27FC236}">
                <a16:creationId xmlns:a16="http://schemas.microsoft.com/office/drawing/2014/main" id="{330E9B3E-E8B0-317E-B56E-D957F704DEBF}"/>
              </a:ext>
            </a:extLst>
          </p:cNvPr>
          <p:cNvSpPr/>
          <p:nvPr/>
        </p:nvSpPr>
        <p:spPr>
          <a:xfrm>
            <a:off x="2916465" y="4571192"/>
            <a:ext cx="271386" cy="130847"/>
          </a:xfrm>
          <a:prstGeom prst="left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1A7638-3DB8-090D-1B2E-0EA3AA7D6A34}"/>
              </a:ext>
            </a:extLst>
          </p:cNvPr>
          <p:cNvGrpSpPr/>
          <p:nvPr/>
        </p:nvGrpSpPr>
        <p:grpSpPr>
          <a:xfrm>
            <a:off x="4824262" y="784771"/>
            <a:ext cx="3131018" cy="6073229"/>
            <a:chOff x="159026" y="739051"/>
            <a:chExt cx="2837652" cy="607322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324E252-ABA4-5098-688F-7679A01EC623}"/>
                </a:ext>
              </a:extLst>
            </p:cNvPr>
            <p:cNvSpPr txBox="1"/>
            <p:nvPr/>
          </p:nvSpPr>
          <p:spPr>
            <a:xfrm>
              <a:off x="159026" y="739051"/>
              <a:ext cx="1535502" cy="369332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Outputs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193BB1D-86E4-8320-C7E3-17295C808682}"/>
                </a:ext>
              </a:extLst>
            </p:cNvPr>
            <p:cNvSpPr txBox="1"/>
            <p:nvPr/>
          </p:nvSpPr>
          <p:spPr>
            <a:xfrm>
              <a:off x="164592" y="1207807"/>
              <a:ext cx="2832086" cy="1708160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1. Provide an informed voice for VCSE to statutory partners, local authorities and other bodies.</a:t>
              </a:r>
            </a:p>
            <a:p>
              <a:r>
                <a:rPr lang="en-GB" sz="1050" dirty="0"/>
                <a:t>2. Convene networks, forums or partnerships of place or interest to inform decision making by local authorities and statutory partners. </a:t>
              </a:r>
            </a:p>
            <a:p>
              <a:r>
                <a:rPr lang="en-GB" sz="1050" dirty="0"/>
                <a:t>3. Provide or enable formal representation for VCSE where decisions are made affecting sector and/or communities. </a:t>
              </a:r>
            </a:p>
            <a:p>
              <a:r>
                <a:rPr lang="en-GB" sz="1050" dirty="0"/>
                <a:t>4. Lead and facilitate cross-sectoral working for the benefit of VCSE sector and communities.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320EFF2-AD16-3F01-5F24-13A5F361C37E}"/>
                </a:ext>
              </a:extLst>
            </p:cNvPr>
            <p:cNvSpPr txBox="1"/>
            <p:nvPr/>
          </p:nvSpPr>
          <p:spPr>
            <a:xfrm>
              <a:off x="164592" y="2982400"/>
              <a:ext cx="2832086" cy="1223412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1. Networking, events to facilitate, or active formation of partnerships for communities of place or interest to work together on joint projects / form consortia.</a:t>
              </a:r>
            </a:p>
            <a:p>
              <a:r>
                <a:rPr lang="en-GB" sz="1050" dirty="0"/>
                <a:t>2. Enabling for forums or networks that can inform and influence delivery of public services.</a:t>
              </a:r>
            </a:p>
            <a:p>
              <a:r>
                <a:rPr lang="en-GB" sz="1050" dirty="0"/>
                <a:t>3. Develop, lead and support partnerships using co-design / co-production approaches. 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713B1B1-A687-E2FE-210C-682A28CA509A}"/>
                </a:ext>
              </a:extLst>
            </p:cNvPr>
            <p:cNvSpPr txBox="1"/>
            <p:nvPr/>
          </p:nvSpPr>
          <p:spPr>
            <a:xfrm>
              <a:off x="164592" y="4271693"/>
              <a:ext cx="2832086" cy="1477328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1. Collect and analyse qualitative and quantitative data on VCSE sector, demonstrating reach, activities and outcomes. Identify and share needs and strengths.</a:t>
              </a:r>
            </a:p>
            <a:p>
              <a:r>
                <a:rPr lang="en-GB" sz="1000" dirty="0"/>
                <a:t>2. Training, support, advice to develop organisational capacity and skills to improve delivery for beneficiaries and contribute to financial sustainability.  </a:t>
              </a:r>
            </a:p>
            <a:p>
              <a:r>
                <a:rPr lang="en-GB" sz="1000" dirty="0"/>
                <a:t>3. Events, training, resources to support organisations to understand and engage communities, respond to their needs and be learning organisations. 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A8960BB-9FEB-A69C-3A0C-898D0A7DFF98}"/>
                </a:ext>
              </a:extLst>
            </p:cNvPr>
            <p:cNvSpPr txBox="1"/>
            <p:nvPr/>
          </p:nvSpPr>
          <p:spPr>
            <a:xfrm>
              <a:off x="164592" y="5796617"/>
              <a:ext cx="2832086" cy="1015663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1. Training, support and networking for volunteer involving organisations.</a:t>
              </a:r>
            </a:p>
            <a:p>
              <a:r>
                <a:rPr lang="en-GB" sz="1000" dirty="0"/>
                <a:t>2. Brokerage service for volunteers and opportunities.</a:t>
              </a:r>
            </a:p>
            <a:p>
              <a:r>
                <a:rPr lang="en-GB" sz="1000" dirty="0"/>
                <a:t>3. Reduce barriers to volunteering for excluded groups.</a:t>
              </a:r>
            </a:p>
            <a:p>
              <a:r>
                <a:rPr lang="en-GB" sz="1000" dirty="0"/>
                <a:t>4. Make case for volunteering to partners and stakeholders, lead and enable best practice.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447CB50-EE92-CA1C-D606-CA84F6116243}"/>
              </a:ext>
            </a:extLst>
          </p:cNvPr>
          <p:cNvGrpSpPr/>
          <p:nvPr/>
        </p:nvGrpSpPr>
        <p:grpSpPr>
          <a:xfrm>
            <a:off x="164592" y="784771"/>
            <a:ext cx="2832086" cy="6114795"/>
            <a:chOff x="164592" y="739051"/>
            <a:chExt cx="2832086" cy="611479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6BAA04-4236-FDE1-FE31-0755BF3A057C}"/>
                </a:ext>
              </a:extLst>
            </p:cNvPr>
            <p:cNvSpPr txBox="1"/>
            <p:nvPr/>
          </p:nvSpPr>
          <p:spPr>
            <a:xfrm>
              <a:off x="1455610" y="739051"/>
              <a:ext cx="1535502" cy="369332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Mechanisms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A590EDB-D0B9-622B-6C19-531795DBA8A7}"/>
                </a:ext>
              </a:extLst>
            </p:cNvPr>
            <p:cNvSpPr txBox="1"/>
            <p:nvPr/>
          </p:nvSpPr>
          <p:spPr>
            <a:xfrm>
              <a:off x="164592" y="1136780"/>
              <a:ext cx="2832086" cy="2031325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1. Strategic plans of LIO lead, reflect, respond to and evolve to meet needs of VCSE. </a:t>
              </a:r>
            </a:p>
            <a:p>
              <a:r>
                <a:rPr lang="en-GB" sz="1050" dirty="0"/>
                <a:t>2. Create space for VCSE to represent and advocate for section on local networks, for and statutory partnerships.</a:t>
              </a:r>
            </a:p>
            <a:p>
              <a:r>
                <a:rPr lang="en-GB" sz="1050" dirty="0"/>
                <a:t>3. Dissemination and development of emerging plans that affect VCSE and advocacy for needs.</a:t>
              </a:r>
            </a:p>
            <a:p>
              <a:r>
                <a:rPr lang="en-GB" sz="1050" dirty="0"/>
                <a:t>4. Develop skills and experience of representatives so lived experience can be involved in local plans and decision making. </a:t>
              </a:r>
            </a:p>
            <a:p>
              <a:r>
                <a:rPr lang="en-GB" sz="1050" dirty="0"/>
                <a:t>5. Facilitate inclusive consultation. Gather intelligence of VCSE to advocate and inform.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651A020-F975-64B6-8A10-42BBE6BE9B11}"/>
                </a:ext>
              </a:extLst>
            </p:cNvPr>
            <p:cNvSpPr txBox="1"/>
            <p:nvPr/>
          </p:nvSpPr>
          <p:spPr>
            <a:xfrm>
              <a:off x="164592" y="3148710"/>
              <a:ext cx="2832086" cy="1223412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1. Relationships with stakeholders, voluntary sector partners and statutory organisations are well understood and used to facilitate collaboration and information sharing. </a:t>
              </a:r>
            </a:p>
            <a:p>
              <a:r>
                <a:rPr lang="en-GB" sz="1050" dirty="0"/>
                <a:t>2. Advocacy for co-design and co-production of services with VCSE.</a:t>
              </a:r>
            </a:p>
            <a:p>
              <a:r>
                <a:rPr lang="en-GB" sz="1050" dirty="0"/>
                <a:t>3. Develop, lead and support partnerships.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C9F2EBB-0023-B195-0662-70BD95BA8366}"/>
                </a:ext>
              </a:extLst>
            </p:cNvPr>
            <p:cNvSpPr txBox="1"/>
            <p:nvPr/>
          </p:nvSpPr>
          <p:spPr>
            <a:xfrm>
              <a:off x="164592" y="4349969"/>
              <a:ext cx="2832086" cy="1477328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1. Responds to needs of the sector through consultation and engagement, especially with marginalised or excluded groups.</a:t>
              </a:r>
            </a:p>
            <a:p>
              <a:r>
                <a:rPr lang="en-GB" sz="1000" dirty="0"/>
                <a:t>2. Providing high quality relevant information, training, support and resources for VCSE.</a:t>
              </a:r>
            </a:p>
            <a:p>
              <a:r>
                <a:rPr lang="en-GB" sz="1000" dirty="0"/>
                <a:t>3. Enable VCSEs to assess their performance and plan for development.</a:t>
              </a:r>
            </a:p>
            <a:p>
              <a:r>
                <a:rPr lang="en-GB" sz="1000" dirty="0"/>
                <a:t>4. Identification of relevant funding / grants to support sustainability of VCSE.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8187BD6-9BEF-2740-5A62-3143CFC95DF7}"/>
                </a:ext>
              </a:extLst>
            </p:cNvPr>
            <p:cNvSpPr txBox="1"/>
            <p:nvPr/>
          </p:nvSpPr>
          <p:spPr>
            <a:xfrm>
              <a:off x="164592" y="5838183"/>
              <a:ext cx="2832086" cy="1015663"/>
            </a:xfrm>
            <a:prstGeom prst="rect">
              <a:avLst/>
            </a:prstGeom>
            <a:noFill/>
            <a:ln w="1905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1. Promote volunteering, support development of new forms and models of volunteering. Share good practice. Reduce confused market place.</a:t>
              </a:r>
            </a:p>
            <a:p>
              <a:r>
                <a:rPr lang="en-GB" sz="1000" dirty="0"/>
                <a:t>2. Reduce barriers to volunteering especially for excluded groups.</a:t>
              </a:r>
            </a:p>
            <a:p>
              <a:r>
                <a:rPr lang="en-GB" sz="1000" dirty="0"/>
                <a:t>3. Raise visibility of volunteering, show its value.</a:t>
              </a:r>
            </a:p>
          </p:txBody>
        </p:sp>
      </p:grpSp>
      <p:sp>
        <p:nvSpPr>
          <p:cNvPr id="4" name="Arrow: Right 3">
            <a:extLst>
              <a:ext uri="{FF2B5EF4-FFF2-40B4-BE49-F238E27FC236}">
                <a16:creationId xmlns:a16="http://schemas.microsoft.com/office/drawing/2014/main" id="{2FC9D346-D5C3-8E2F-47B4-EB78F42FB220}"/>
              </a:ext>
            </a:extLst>
          </p:cNvPr>
          <p:cNvSpPr/>
          <p:nvPr/>
        </p:nvSpPr>
        <p:spPr>
          <a:xfrm>
            <a:off x="7936024" y="6163090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44424E3-3595-AED3-656F-2176BAC56020}"/>
              </a:ext>
            </a:extLst>
          </p:cNvPr>
          <p:cNvSpPr/>
          <p:nvPr/>
        </p:nvSpPr>
        <p:spPr>
          <a:xfrm>
            <a:off x="7936024" y="4555926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9D60CF2-3E82-1378-3692-3F1F778A28C3}"/>
              </a:ext>
            </a:extLst>
          </p:cNvPr>
          <p:cNvSpPr/>
          <p:nvPr/>
        </p:nvSpPr>
        <p:spPr>
          <a:xfrm>
            <a:off x="7936024" y="3323539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D96C4979-F12F-AF74-8E92-CE991F979FAC}"/>
              </a:ext>
            </a:extLst>
          </p:cNvPr>
          <p:cNvSpPr/>
          <p:nvPr/>
        </p:nvSpPr>
        <p:spPr>
          <a:xfrm>
            <a:off x="4633689" y="1393276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2E71D4CB-7006-C846-5027-DD19124D0355}"/>
              </a:ext>
            </a:extLst>
          </p:cNvPr>
          <p:cNvSpPr/>
          <p:nvPr/>
        </p:nvSpPr>
        <p:spPr>
          <a:xfrm>
            <a:off x="7934597" y="1519013"/>
            <a:ext cx="211204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ight Brace 33">
            <a:extLst>
              <a:ext uri="{FF2B5EF4-FFF2-40B4-BE49-F238E27FC236}">
                <a16:creationId xmlns:a16="http://schemas.microsoft.com/office/drawing/2014/main" id="{0C3D13CC-16E7-258D-CBEA-115B5440761B}"/>
              </a:ext>
            </a:extLst>
          </p:cNvPr>
          <p:cNvSpPr/>
          <p:nvPr/>
        </p:nvSpPr>
        <p:spPr>
          <a:xfrm>
            <a:off x="11568552" y="1830601"/>
            <a:ext cx="458856" cy="4615919"/>
          </a:xfrm>
          <a:prstGeom prst="righ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025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944A47-5A88-5D32-E9F3-78998B64BF25}"/>
              </a:ext>
            </a:extLst>
          </p:cNvPr>
          <p:cNvSpPr txBox="1"/>
          <p:nvPr/>
        </p:nvSpPr>
        <p:spPr>
          <a:xfrm>
            <a:off x="295223" y="285021"/>
            <a:ext cx="954107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Impact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9FF43-6696-D847-761B-CCC123F1E022}"/>
              </a:ext>
            </a:extLst>
          </p:cNvPr>
          <p:cNvSpPr txBox="1"/>
          <p:nvPr/>
        </p:nvSpPr>
        <p:spPr>
          <a:xfrm flipH="1">
            <a:off x="7691705" y="1941235"/>
            <a:ext cx="1811057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Active and engaged communities are more resilient in times of crisis.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9DB71E-7E0B-4C20-9424-F72A7FB4287E}"/>
              </a:ext>
            </a:extLst>
          </p:cNvPr>
          <p:cNvSpPr txBox="1"/>
          <p:nvPr/>
        </p:nvSpPr>
        <p:spPr>
          <a:xfrm flipH="1">
            <a:off x="5460570" y="1941236"/>
            <a:ext cx="2183813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Public services are more responsive to and able to meet the needs of local communities.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095B4E-BBC4-6588-814C-89E391A3206D}"/>
              </a:ext>
            </a:extLst>
          </p:cNvPr>
          <p:cNvSpPr txBox="1"/>
          <p:nvPr/>
        </p:nvSpPr>
        <p:spPr>
          <a:xfrm flipH="1">
            <a:off x="2337944" y="991013"/>
            <a:ext cx="2883279" cy="83099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A strong, responsive, influential and financially sustainable VCSE sector that makes active contributions to the life and wellbeing of local people and communities.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ABA2B24A-F49A-154B-D879-83C28DECD97C}"/>
              </a:ext>
            </a:extLst>
          </p:cNvPr>
          <p:cNvSpPr/>
          <p:nvPr/>
        </p:nvSpPr>
        <p:spPr>
          <a:xfrm>
            <a:off x="689980" y="700073"/>
            <a:ext cx="78116" cy="277885"/>
          </a:xfrm>
          <a:prstGeom prst="down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664F52-18AB-0167-2559-4316F6D3EC21}"/>
              </a:ext>
            </a:extLst>
          </p:cNvPr>
          <p:cNvSpPr txBox="1"/>
          <p:nvPr/>
        </p:nvSpPr>
        <p:spPr>
          <a:xfrm flipH="1">
            <a:off x="2361887" y="3480498"/>
            <a:ext cx="3182429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More opportunities for citizens to participate in community and voluntary activities, creating vibrant and more cohesive communities.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E5191E-4186-721B-5CE5-D4373FC6D331}"/>
              </a:ext>
            </a:extLst>
          </p:cNvPr>
          <p:cNvSpPr txBox="1"/>
          <p:nvPr/>
        </p:nvSpPr>
        <p:spPr>
          <a:xfrm flipH="1">
            <a:off x="8346922" y="3474263"/>
            <a:ext cx="2458665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Active citizens experience reduced isolation and loneliness and are less likely to make use of public services.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00D5FD-E09D-B276-9942-DCCA9539C6AB}"/>
              </a:ext>
            </a:extLst>
          </p:cNvPr>
          <p:cNvSpPr txBox="1"/>
          <p:nvPr/>
        </p:nvSpPr>
        <p:spPr>
          <a:xfrm flipH="1">
            <a:off x="1739956" y="286807"/>
            <a:ext cx="7330892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Overall impact: every local area has a thriving and influential VCSE sector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D3FA18-F0D5-F895-4FCA-CD923616C9F6}"/>
              </a:ext>
            </a:extLst>
          </p:cNvPr>
          <p:cNvSpPr txBox="1"/>
          <p:nvPr/>
        </p:nvSpPr>
        <p:spPr>
          <a:xfrm flipH="1">
            <a:off x="295223" y="979965"/>
            <a:ext cx="1768988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VCSE organisations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B8365-1812-45DA-BE53-A706A8E95CC7}"/>
              </a:ext>
            </a:extLst>
          </p:cNvPr>
          <p:cNvSpPr txBox="1"/>
          <p:nvPr/>
        </p:nvSpPr>
        <p:spPr>
          <a:xfrm flipH="1">
            <a:off x="287694" y="1951472"/>
            <a:ext cx="1768988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Communities</a:t>
            </a:r>
            <a:endParaRPr lang="en-GB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19BB79D-6111-958B-4AE2-AE85041128B0}"/>
              </a:ext>
            </a:extLst>
          </p:cNvPr>
          <p:cNvSpPr txBox="1"/>
          <p:nvPr/>
        </p:nvSpPr>
        <p:spPr>
          <a:xfrm flipH="1">
            <a:off x="295223" y="3480498"/>
            <a:ext cx="1768988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Individuals</a:t>
            </a:r>
            <a:endParaRPr lang="en-GB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BCFE89-F732-DD06-628B-173175F38368}"/>
              </a:ext>
            </a:extLst>
          </p:cNvPr>
          <p:cNvSpPr txBox="1"/>
          <p:nvPr/>
        </p:nvSpPr>
        <p:spPr>
          <a:xfrm flipH="1">
            <a:off x="342554" y="6001016"/>
            <a:ext cx="1729506" cy="30777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Businesses</a:t>
            </a:r>
            <a:endParaRPr lang="en-GB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DDEB22-6BC5-0322-B9ED-02989E43D5A9}"/>
              </a:ext>
            </a:extLst>
          </p:cNvPr>
          <p:cNvSpPr txBox="1"/>
          <p:nvPr/>
        </p:nvSpPr>
        <p:spPr>
          <a:xfrm flipH="1">
            <a:off x="303072" y="4689092"/>
            <a:ext cx="1768988" cy="523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Local Authorities and Statutory Partners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1A02F505-808E-742E-2FE2-6C0690983222}"/>
              </a:ext>
            </a:extLst>
          </p:cNvPr>
          <p:cNvSpPr/>
          <p:nvPr/>
        </p:nvSpPr>
        <p:spPr>
          <a:xfrm flipV="1">
            <a:off x="1280796" y="439193"/>
            <a:ext cx="459159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07A5F8A0-760F-13A1-B347-F52F9135B7CC}"/>
              </a:ext>
            </a:extLst>
          </p:cNvPr>
          <p:cNvSpPr/>
          <p:nvPr/>
        </p:nvSpPr>
        <p:spPr>
          <a:xfrm flipV="1">
            <a:off x="2111542" y="1146409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91D18-F86C-3D8E-2B96-330163096E7B}"/>
              </a:ext>
            </a:extLst>
          </p:cNvPr>
          <p:cNvSpPr txBox="1"/>
          <p:nvPr/>
        </p:nvSpPr>
        <p:spPr>
          <a:xfrm flipH="1">
            <a:off x="2361887" y="4234778"/>
            <a:ext cx="3202883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Partners know the strengths, creativity, needs and opportunities in local communities and VCSE sector.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BFA43F-72C0-2CED-4166-07B1DFFD5533}"/>
              </a:ext>
            </a:extLst>
          </p:cNvPr>
          <p:cNvSpPr txBox="1"/>
          <p:nvPr/>
        </p:nvSpPr>
        <p:spPr>
          <a:xfrm flipH="1">
            <a:off x="5300362" y="991013"/>
            <a:ext cx="3182425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Cross sector partnerships and collaborations are formed and sustained to benefit communities, statutory partners and VCSE sector.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F9D5F95-C0BF-A02B-7206-C00BA8CF9870}"/>
              </a:ext>
            </a:extLst>
          </p:cNvPr>
          <p:cNvSpPr txBox="1"/>
          <p:nvPr/>
        </p:nvSpPr>
        <p:spPr>
          <a:xfrm flipH="1">
            <a:off x="8361964" y="4234778"/>
            <a:ext cx="3634963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The voices of local people, reflecting the diversity of the community, are heard and acted on in local decision making, project planning and policy formation.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75619FD9-38E5-90A1-FF6C-93558ACFC6A4}"/>
              </a:ext>
            </a:extLst>
          </p:cNvPr>
          <p:cNvSpPr/>
          <p:nvPr/>
        </p:nvSpPr>
        <p:spPr>
          <a:xfrm flipV="1">
            <a:off x="2123850" y="4747545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1D24C94-E6B6-67E0-A40A-E705A79CBA84}"/>
              </a:ext>
            </a:extLst>
          </p:cNvPr>
          <p:cNvSpPr/>
          <p:nvPr/>
        </p:nvSpPr>
        <p:spPr>
          <a:xfrm flipV="1">
            <a:off x="2111542" y="6175658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CA7ACDF9-5959-5B95-6CBB-365FF59D19C4}"/>
              </a:ext>
            </a:extLst>
          </p:cNvPr>
          <p:cNvSpPr/>
          <p:nvPr/>
        </p:nvSpPr>
        <p:spPr>
          <a:xfrm flipV="1">
            <a:off x="2102220" y="3619710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219E6EB8-9615-6A1D-37A1-27DCB3C7EB5B}"/>
              </a:ext>
            </a:extLst>
          </p:cNvPr>
          <p:cNvSpPr/>
          <p:nvPr/>
        </p:nvSpPr>
        <p:spPr>
          <a:xfrm flipV="1">
            <a:off x="2101719" y="2000412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9070D1-7633-B2BE-35FB-75DEA212D222}"/>
              </a:ext>
            </a:extLst>
          </p:cNvPr>
          <p:cNvSpPr txBox="1"/>
          <p:nvPr/>
        </p:nvSpPr>
        <p:spPr>
          <a:xfrm flipH="1">
            <a:off x="2344339" y="4945074"/>
            <a:ext cx="3226845" cy="46166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Environment created where voluntary activity and volunteering flourishes and is valued.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EC3BBF-62F6-82B3-6FAF-E7067346E4A6}"/>
              </a:ext>
            </a:extLst>
          </p:cNvPr>
          <p:cNvSpPr txBox="1"/>
          <p:nvPr/>
        </p:nvSpPr>
        <p:spPr>
          <a:xfrm flipH="1">
            <a:off x="5606682" y="4234778"/>
            <a:ext cx="2713371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VCSE sector is known to be a key partner in strategic planning, decision making and service delivery.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797CA3-35CF-AAAC-9DF6-28BE33A3141F}"/>
              </a:ext>
            </a:extLst>
          </p:cNvPr>
          <p:cNvSpPr txBox="1"/>
          <p:nvPr/>
        </p:nvSpPr>
        <p:spPr>
          <a:xfrm flipH="1">
            <a:off x="2335018" y="1941957"/>
            <a:ext cx="3078230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More VCSE organisations are formed where needed to serve community needs, solve problems through co-design co-production.</a:t>
            </a:r>
          </a:p>
        </p:txBody>
      </p:sp>
      <p:sp>
        <p:nvSpPr>
          <p:cNvPr id="39" name="Left Brace 38">
            <a:extLst>
              <a:ext uri="{FF2B5EF4-FFF2-40B4-BE49-F238E27FC236}">
                <a16:creationId xmlns:a16="http://schemas.microsoft.com/office/drawing/2014/main" id="{2D850D3F-22DB-BE27-0DF2-558944F4E957}"/>
              </a:ext>
            </a:extLst>
          </p:cNvPr>
          <p:cNvSpPr/>
          <p:nvPr/>
        </p:nvSpPr>
        <p:spPr>
          <a:xfrm>
            <a:off x="28403" y="1126825"/>
            <a:ext cx="281511" cy="5026700"/>
          </a:xfrm>
          <a:prstGeom prst="lef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EB881B-A477-4080-ACE8-A79EE0C1F59D}"/>
              </a:ext>
            </a:extLst>
          </p:cNvPr>
          <p:cNvSpPr txBox="1"/>
          <p:nvPr/>
        </p:nvSpPr>
        <p:spPr>
          <a:xfrm flipH="1">
            <a:off x="5571185" y="3474909"/>
            <a:ext cx="2748868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Opportunities to volunteer enables skills and confidence to be developed that leads to employment.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278B46-E3F9-8F01-C047-6271AC4329D1}"/>
              </a:ext>
            </a:extLst>
          </p:cNvPr>
          <p:cNvSpPr txBox="1"/>
          <p:nvPr/>
        </p:nvSpPr>
        <p:spPr>
          <a:xfrm flipH="1">
            <a:off x="8561926" y="977958"/>
            <a:ext cx="3182425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A sustainable VCSE sector contributes to local economy and productivity through purchasing power and providing employment.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B7BEBD2-14A4-47A4-10CC-6CF47E6D2DE6}"/>
              </a:ext>
            </a:extLst>
          </p:cNvPr>
          <p:cNvSpPr txBox="1"/>
          <p:nvPr/>
        </p:nvSpPr>
        <p:spPr>
          <a:xfrm flipH="1">
            <a:off x="9550084" y="1936083"/>
            <a:ext cx="2081656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Economic growth is supported through more economically productive communities.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6A9AE9-4EFF-47D7-79B3-3D9033913CC6}"/>
              </a:ext>
            </a:extLst>
          </p:cNvPr>
          <p:cNvSpPr txBox="1"/>
          <p:nvPr/>
        </p:nvSpPr>
        <p:spPr>
          <a:xfrm flipH="1">
            <a:off x="2324975" y="2651532"/>
            <a:ext cx="3088272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Communities with a vibrant cultural life where diverse citizens are engaged are more cohesive and contribute to economic productivity.</a:t>
            </a:r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4221A8F5-26B7-971C-FC4D-5E30FC8A1ADE}"/>
              </a:ext>
            </a:extLst>
          </p:cNvPr>
          <p:cNvSpPr/>
          <p:nvPr/>
        </p:nvSpPr>
        <p:spPr>
          <a:xfrm flipV="1">
            <a:off x="2111542" y="5115396"/>
            <a:ext cx="232798" cy="46004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F66327FA-EB26-BEA0-51E7-6D06417C48BA}"/>
              </a:ext>
            </a:extLst>
          </p:cNvPr>
          <p:cNvSpPr/>
          <p:nvPr/>
        </p:nvSpPr>
        <p:spPr>
          <a:xfrm rot="3490346">
            <a:off x="1963538" y="2444044"/>
            <a:ext cx="409003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939F7C-E4AD-9250-A71F-D5B4655C05C1}"/>
              </a:ext>
            </a:extLst>
          </p:cNvPr>
          <p:cNvSpPr txBox="1"/>
          <p:nvPr/>
        </p:nvSpPr>
        <p:spPr>
          <a:xfrm flipH="1">
            <a:off x="5606682" y="4945074"/>
            <a:ext cx="2766852" cy="46166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LAs and Partners are able to contact and engage with small VCSE organisations.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38127F4-68EE-7597-3FEA-4DC7CC968C16}"/>
              </a:ext>
            </a:extLst>
          </p:cNvPr>
          <p:cNvSpPr txBox="1"/>
          <p:nvPr/>
        </p:nvSpPr>
        <p:spPr>
          <a:xfrm flipH="1">
            <a:off x="8409031" y="4930567"/>
            <a:ext cx="3587895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The contribution of the VCSE sector to service delivery, economic growth and productivity is acknowledged and valued.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D5351C2-7FCC-DE55-5379-768E36A52BA6}"/>
              </a:ext>
            </a:extLst>
          </p:cNvPr>
          <p:cNvSpPr txBox="1"/>
          <p:nvPr/>
        </p:nvSpPr>
        <p:spPr>
          <a:xfrm flipH="1">
            <a:off x="8416251" y="6083140"/>
            <a:ext cx="3587895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Social and community businesses contribute to local economies, create employment and lead systemic change in business practices.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726EB3B-FC2B-3769-793B-055CA6A7A11C}"/>
              </a:ext>
            </a:extLst>
          </p:cNvPr>
          <p:cNvSpPr txBox="1"/>
          <p:nvPr/>
        </p:nvSpPr>
        <p:spPr>
          <a:xfrm flipH="1">
            <a:off x="2386775" y="6085919"/>
            <a:ext cx="3177190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A vibrant VCSE sector enables local businesses and employees to benefit </a:t>
            </a:r>
            <a:r>
              <a:rPr lang="en-GB" sz="1200"/>
              <a:t>from opportunities/  volunteering offers. </a:t>
            </a:r>
            <a:endParaRPr lang="en-GB" sz="1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686AF6E-9940-0E66-96B5-C5A5BF12EA64}"/>
              </a:ext>
            </a:extLst>
          </p:cNvPr>
          <p:cNvSpPr txBox="1"/>
          <p:nvPr/>
        </p:nvSpPr>
        <p:spPr>
          <a:xfrm flipH="1">
            <a:off x="5606682" y="6083141"/>
            <a:ext cx="2766852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VCSE organisations contribute to the social economy e.g. CLTs, social supermarkets, social housing.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A5FA07-0271-5D4C-C889-E05541599BB0}"/>
              </a:ext>
            </a:extLst>
          </p:cNvPr>
          <p:cNvSpPr txBox="1"/>
          <p:nvPr/>
        </p:nvSpPr>
        <p:spPr>
          <a:xfrm flipH="1">
            <a:off x="2344058" y="5423163"/>
            <a:ext cx="3681838" cy="46166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Improved services delivering maximum impact based on community need and drawing on community assets</a:t>
            </a:r>
            <a:r>
              <a:rPr lang="en-GB" sz="1200" dirty="0"/>
              <a:t>.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0960CD6F-9B90-3377-A309-74B6C7B7C6E7}"/>
              </a:ext>
            </a:extLst>
          </p:cNvPr>
          <p:cNvSpPr/>
          <p:nvPr/>
        </p:nvSpPr>
        <p:spPr>
          <a:xfrm rot="2746942">
            <a:off x="1994132" y="5344470"/>
            <a:ext cx="408381" cy="69612"/>
          </a:xfrm>
          <a:prstGeom prst="rightArrow">
            <a:avLst/>
          </a:prstGeom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212471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2A5ABD0546246BC22E4BC64A60956" ma:contentTypeVersion="17" ma:contentTypeDescription="Create a new document." ma:contentTypeScope="" ma:versionID="9c6d3533bbc1b0992b063cda3e1ee773">
  <xsd:schema xmlns:xsd="http://www.w3.org/2001/XMLSchema" xmlns:xs="http://www.w3.org/2001/XMLSchema" xmlns:p="http://schemas.microsoft.com/office/2006/metadata/properties" xmlns:ns2="c4ab55e9-0097-4cca-8878-d7a47ac54d1a" xmlns:ns3="7d8828e8-fa0f-4032-b8c8-473168ac04e3" targetNamespace="http://schemas.microsoft.com/office/2006/metadata/properties" ma:root="true" ma:fieldsID="356251dc885085c20d30e29c5a34d228" ns2:_="" ns3:_="">
    <xsd:import namespace="c4ab55e9-0097-4cca-8878-d7a47ac54d1a"/>
    <xsd:import namespace="7d8828e8-fa0f-4032-b8c8-473168ac04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b55e9-0097-4cca-8878-d7a47ac54d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ed4d2182-6eeb-42f8-85b8-6d505cca9d5c}" ma:internalName="TaxCatchAll" ma:showField="CatchAllData" ma:web="c4ab55e9-0097-4cca-8878-d7a47ac54d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828e8-fa0f-4032-b8c8-473168ac0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aa430f-8d0d-439a-80f0-a8aaa524be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ab55e9-0097-4cca-8878-d7a47ac54d1a" xsi:nil="true"/>
    <lcf76f155ced4ddcb4097134ff3c332f xmlns="7d8828e8-fa0f-4032-b8c8-473168ac04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A959C56-D205-47DE-BE94-DEEE1669E503}"/>
</file>

<file path=customXml/itemProps2.xml><?xml version="1.0" encoding="utf-8"?>
<ds:datastoreItem xmlns:ds="http://schemas.openxmlformats.org/officeDocument/2006/customXml" ds:itemID="{4DDB714E-C7BF-4187-B422-3D0FCD448A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A8FB87-0971-46BD-B989-AD358AC81E0C}">
  <ds:schemaRefs>
    <ds:schemaRef ds:uri="http://schemas.microsoft.com/office/2006/metadata/properties"/>
    <ds:schemaRef ds:uri="http://schemas.microsoft.com/office/infopath/2007/PartnerControls"/>
    <ds:schemaRef ds:uri="c4ab55e9-0097-4cca-8878-d7a47ac54d1a"/>
    <ds:schemaRef ds:uri="7d8828e8-fa0f-4032-b8c8-473168ac04e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1435</Words>
  <Application>Microsoft Office PowerPoint</Application>
  <PresentationFormat>Widescreen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Hopkinson</dc:creator>
  <cp:lastModifiedBy>Jill Hopkinson</cp:lastModifiedBy>
  <cp:revision>7</cp:revision>
  <dcterms:created xsi:type="dcterms:W3CDTF">2023-08-02T15:53:31Z</dcterms:created>
  <dcterms:modified xsi:type="dcterms:W3CDTF">2023-11-23T17:49:28Z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0x0101008522A5ABD0546246BC22E4BC64A60956</vt:lpwstr>
  </property>
  <property fmtid="{D5CDD505-2E9C-101B-9397-08002B2CF9AE}" pid="3" name="MediaServiceImageTags">
    <vt:lpwstr/>
  </property>
</Properties>
</file>