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"/>
  </p:notesMasterIdLst>
  <p:sldIdLst>
    <p:sldId id="257" r:id="rId2"/>
    <p:sldId id="260" r:id="rId3"/>
  </p:sldIdLst>
  <p:sldSz cx="6858000" cy="9906000" type="A4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5B5E"/>
    <a:srgbClr val="A0A6AA"/>
    <a:srgbClr val="DBE11D"/>
    <a:srgbClr val="75CABB"/>
    <a:srgbClr val="33CCCC"/>
    <a:srgbClr val="00808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3"/>
    <p:restoredTop sz="94663"/>
  </p:normalViewPr>
  <p:slideViewPr>
    <p:cSldViewPr>
      <p:cViewPr varScale="1">
        <p:scale>
          <a:sx n="49" d="100"/>
          <a:sy n="49" d="100"/>
        </p:scale>
        <p:origin x="2454" y="3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8EB7F-F881-4E08-AED3-E1B1F70B0F02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A35F1D-3D80-4FA0-AB03-0CAF9FFF66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382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One page summary of our values – taken </a:t>
            </a:r>
            <a:r>
              <a:rPr lang="en-GB" dirty="0" smtClean="0"/>
              <a:t>from </a:t>
            </a:r>
            <a:r>
              <a:rPr lang="en-GB" dirty="0"/>
              <a:t>the Brand</a:t>
            </a:r>
            <a:r>
              <a:rPr lang="en-GB" baseline="0" dirty="0"/>
              <a:t> Guidelines and using the logo as a key identifiable part of how we show our mission and </a:t>
            </a:r>
            <a:r>
              <a:rPr lang="en-GB" baseline="0" dirty="0" smtClean="0"/>
              <a:t>values. Lighter tones enable greater </a:t>
            </a:r>
            <a:r>
              <a:rPr lang="en-GB" baseline="0" dirty="0" err="1" smtClean="0"/>
              <a:t>accessiblity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35F1D-3D80-4FA0-AB03-0CAF9FFF66E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79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744538"/>
            <a:ext cx="257810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One page document presenting the strategic</a:t>
            </a:r>
            <a:r>
              <a:rPr lang="en-GB" baseline="0" dirty="0"/>
              <a:t> aims and linking with the objectives we have in place/project forward. Completed with a mix of new suggestions and existing work at this stage. Format has been approved by Board attendees and Staff at </a:t>
            </a:r>
            <a:r>
              <a:rPr lang="en-GB" baseline="0" dirty="0" err="1"/>
              <a:t>Awaydays</a:t>
            </a:r>
            <a:r>
              <a:rPr lang="en-GB" baseline="0" dirty="0"/>
              <a:t>.</a:t>
            </a:r>
          </a:p>
          <a:p>
            <a:r>
              <a:rPr lang="en-GB" baseline="0" dirty="0"/>
              <a:t>Note strategic Objective 4 is seen as underpinning the organisation – layout to be considered for those objectives supporting it.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A35F1D-3D80-4FA0-AB03-0CAF9FFF66E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58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8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25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1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32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59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2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74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54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53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13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290C4-DF3B-414E-BF57-F71441E19CF7}" type="datetimeFigureOut">
              <a:rPr lang="en-GB" smtClean="0"/>
              <a:pPr/>
              <a:t>01/08/2019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9E052-DB11-47DF-BC77-C08805EEAA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3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3" descr="C:\Documents and Settings\lisa.mytton\Desktop\CommWorks_weave LM.jpg">
            <a:extLst>
              <a:ext uri="{FF2B5EF4-FFF2-40B4-BE49-F238E27FC236}">
                <a16:creationId xmlns:a16="http://schemas.microsoft.com/office/drawing/2014/main" xmlns="" id="{4BC52BE0-1A64-6647-90F0-CE7567263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5309" y="8337376"/>
            <a:ext cx="2090754" cy="156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CA3035B5-2096-9B47-BB1D-4EC1E331E1AD}"/>
              </a:ext>
            </a:extLst>
          </p:cNvPr>
          <p:cNvSpPr/>
          <p:nvPr/>
        </p:nvSpPr>
        <p:spPr>
          <a:xfrm>
            <a:off x="3948710" y="1028008"/>
            <a:ext cx="2909290" cy="4200395"/>
          </a:xfrm>
          <a:prstGeom prst="rect">
            <a:avLst/>
          </a:prstGeom>
          <a:solidFill>
            <a:srgbClr val="DBE11D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2CE8F2FE-9A36-BA4A-9D7E-5FE5E7B6E7B1}"/>
              </a:ext>
            </a:extLst>
          </p:cNvPr>
          <p:cNvSpPr/>
          <p:nvPr/>
        </p:nvSpPr>
        <p:spPr>
          <a:xfrm rot="10800000">
            <a:off x="-3" y="4134587"/>
            <a:ext cx="2862061" cy="5771409"/>
          </a:xfrm>
          <a:prstGeom prst="rect">
            <a:avLst/>
          </a:prstGeom>
          <a:solidFill>
            <a:srgbClr val="75CAB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75CABB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938989D3-42AC-164F-B467-AE4E6BB4C40E}"/>
              </a:ext>
            </a:extLst>
          </p:cNvPr>
          <p:cNvSpPr/>
          <p:nvPr/>
        </p:nvSpPr>
        <p:spPr>
          <a:xfrm rot="10800000">
            <a:off x="2862061" y="5220668"/>
            <a:ext cx="3995936" cy="4685332"/>
          </a:xfrm>
          <a:prstGeom prst="rect">
            <a:avLst/>
          </a:prstGeom>
          <a:solidFill>
            <a:srgbClr val="A0A6A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75CABB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xmlns="" id="{62FE1777-2047-4D46-83AB-A0FE3B569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0" y="200472"/>
            <a:ext cx="1350150" cy="45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65A065B-2B20-CD4D-850B-66D325F91DF5}"/>
              </a:ext>
            </a:extLst>
          </p:cNvPr>
          <p:cNvSpPr/>
          <p:nvPr/>
        </p:nvSpPr>
        <p:spPr>
          <a:xfrm rot="10800000">
            <a:off x="-3" y="1028008"/>
            <a:ext cx="3948711" cy="3106579"/>
          </a:xfrm>
          <a:prstGeom prst="rect">
            <a:avLst/>
          </a:prstGeom>
          <a:solidFill>
            <a:schemeClr val="accent2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75CABB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727" y="1484409"/>
            <a:ext cx="30113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R</a:t>
            </a: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esilient </a:t>
            </a: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and happy communities </a:t>
            </a: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created </a:t>
            </a: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when </a:t>
            </a: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people, </a:t>
            </a: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community </a:t>
            </a:r>
            <a:r>
              <a:rPr lang="en-US" sz="1200" dirty="0" err="1">
                <a:solidFill>
                  <a:srgbClr val="155B5E"/>
                </a:solidFill>
                <a:latin typeface="Avenir Book" panose="02000503020000020003" pitchFamily="2" charset="0"/>
              </a:rPr>
              <a:t>organisations</a:t>
            </a: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, businesses and the public sector work </a:t>
            </a: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together solving </a:t>
            </a: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problems and </a:t>
            </a: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creating </a:t>
            </a: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social good.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9270092-A8F9-A04A-B5C9-8862F9734667}"/>
              </a:ext>
            </a:extLst>
          </p:cNvPr>
          <p:cNvSpPr/>
          <p:nvPr/>
        </p:nvSpPr>
        <p:spPr>
          <a:xfrm rot="5400000">
            <a:off x="2772971" y="2967146"/>
            <a:ext cx="632417" cy="1719064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FD5BA0E1-9599-3948-9F33-0FA090C50D16}"/>
              </a:ext>
            </a:extLst>
          </p:cNvPr>
          <p:cNvSpPr/>
          <p:nvPr/>
        </p:nvSpPr>
        <p:spPr>
          <a:xfrm>
            <a:off x="2229646" y="4142887"/>
            <a:ext cx="632417" cy="1719064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E6E20587-F24C-644A-8E29-2380C9BD7979}"/>
              </a:ext>
            </a:extLst>
          </p:cNvPr>
          <p:cNvSpPr/>
          <p:nvPr/>
        </p:nvSpPr>
        <p:spPr>
          <a:xfrm>
            <a:off x="3948711" y="3513725"/>
            <a:ext cx="632417" cy="1719064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CE403206-C277-B442-B6FD-DE69AD68EBCA}"/>
              </a:ext>
            </a:extLst>
          </p:cNvPr>
          <p:cNvSpPr/>
          <p:nvPr/>
        </p:nvSpPr>
        <p:spPr>
          <a:xfrm rot="5400000">
            <a:off x="3405387" y="4685645"/>
            <a:ext cx="632417" cy="1719064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208E9226-49CF-0848-93A1-AC5920934426}"/>
              </a:ext>
            </a:extLst>
          </p:cNvPr>
          <p:cNvSpPr txBox="1"/>
          <p:nvPr/>
        </p:nvSpPr>
        <p:spPr>
          <a:xfrm>
            <a:off x="2351176" y="3635339"/>
            <a:ext cx="1468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venir Black" panose="02000503020000020003" pitchFamily="2" charset="0"/>
              </a:rPr>
              <a:t>Our vision</a:t>
            </a:r>
            <a:endParaRPr lang="en-GB" sz="16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DB37516D-0487-284E-99B7-580BEC69C143}"/>
              </a:ext>
            </a:extLst>
          </p:cNvPr>
          <p:cNvSpPr txBox="1"/>
          <p:nvPr/>
        </p:nvSpPr>
        <p:spPr>
          <a:xfrm rot="16200000">
            <a:off x="1709079" y="4850950"/>
            <a:ext cx="17190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venir Black" panose="02000503020000020003" pitchFamily="2" charset="0"/>
              </a:rPr>
              <a:t>Our mission</a:t>
            </a:r>
            <a:endParaRPr lang="en-GB" sz="16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8C11EEB7-F4B2-244C-8DB2-ABDA2B76267B}"/>
              </a:ext>
            </a:extLst>
          </p:cNvPr>
          <p:cNvSpPr txBox="1"/>
          <p:nvPr/>
        </p:nvSpPr>
        <p:spPr>
          <a:xfrm>
            <a:off x="2862063" y="5372247"/>
            <a:ext cx="1719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venir Black" panose="02000503020000020003" pitchFamily="2" charset="0"/>
              </a:rPr>
              <a:t>Who we are for</a:t>
            </a:r>
            <a:endParaRPr lang="en-GB" sz="16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6D7D3A42-0138-CF40-8537-C5D925844275}"/>
              </a:ext>
            </a:extLst>
          </p:cNvPr>
          <p:cNvSpPr txBox="1"/>
          <p:nvPr/>
        </p:nvSpPr>
        <p:spPr>
          <a:xfrm rot="5400000">
            <a:off x="3457769" y="4243338"/>
            <a:ext cx="1585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Our values</a:t>
            </a:r>
            <a:endParaRPr lang="en-GB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C5C418B8-7FF7-5942-B3BD-CCA92A9FA79F}"/>
              </a:ext>
            </a:extLst>
          </p:cNvPr>
          <p:cNvSpPr txBox="1"/>
          <p:nvPr/>
        </p:nvSpPr>
        <p:spPr>
          <a:xfrm>
            <a:off x="296549" y="4747177"/>
            <a:ext cx="20270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155B5E"/>
                </a:solidFill>
                <a:latin typeface="Avenir Book" panose="02000503020000020003" pitchFamily="2" charset="0"/>
              </a:rPr>
              <a:t>CONNECTING</a:t>
            </a:r>
          </a:p>
          <a:p>
            <a:r>
              <a:rPr lang="en-GB" sz="1200" dirty="0">
                <a:latin typeface="Avenir Book" panose="02000503020000020003" pitchFamily="2" charset="0"/>
              </a:rPr>
              <a:t>We connect people and organisations </a:t>
            </a:r>
            <a:r>
              <a:rPr lang="en-GB" sz="1200" dirty="0" smtClean="0">
                <a:latin typeface="Avenir Book" panose="02000503020000020003" pitchFamily="2" charset="0"/>
              </a:rPr>
              <a:t>and </a:t>
            </a:r>
            <a:r>
              <a:rPr lang="en-GB" sz="1200" dirty="0">
                <a:latin typeface="Avenir Book" panose="02000503020000020003" pitchFamily="2" charset="0"/>
              </a:rPr>
              <a:t>create productive collaborations capable of delivering change</a:t>
            </a:r>
          </a:p>
          <a:p>
            <a:endParaRPr lang="en-US" sz="1200" dirty="0">
              <a:solidFill>
                <a:srgbClr val="155B5E"/>
              </a:solidFill>
              <a:latin typeface="Avenir Book" panose="02000503020000020003" pitchFamily="2" charset="0"/>
            </a:endParaRPr>
          </a:p>
          <a:p>
            <a:r>
              <a:rPr lang="en-US" sz="1200" b="1" dirty="0">
                <a:solidFill>
                  <a:srgbClr val="155B5E"/>
                </a:solidFill>
                <a:latin typeface="Avenir Book" panose="02000503020000020003" pitchFamily="2" charset="0"/>
              </a:rPr>
              <a:t>SUPPORTING</a:t>
            </a:r>
          </a:p>
          <a:p>
            <a:r>
              <a:rPr lang="en-GB" sz="1200" dirty="0">
                <a:latin typeface="Avenir Book" panose="02000503020000020003" pitchFamily="2" charset="0"/>
              </a:rPr>
              <a:t>We provide </a:t>
            </a:r>
            <a:r>
              <a:rPr lang="en-GB" sz="1200" dirty="0" smtClean="0">
                <a:latin typeface="Avenir Book" panose="02000503020000020003" pitchFamily="2" charset="0"/>
              </a:rPr>
              <a:t>leadership and learning opportunities so people can make a positive difference </a:t>
            </a:r>
            <a:r>
              <a:rPr lang="en-GB" sz="1200" dirty="0">
                <a:latin typeface="Avenir Book" panose="02000503020000020003" pitchFamily="2" charset="0"/>
              </a:rPr>
              <a:t> </a:t>
            </a:r>
            <a:r>
              <a:rPr lang="en-GB" sz="1200" dirty="0" smtClean="0">
                <a:latin typeface="Avenir Book" panose="02000503020000020003" pitchFamily="2" charset="0"/>
              </a:rPr>
              <a:t>in their communities</a:t>
            </a:r>
          </a:p>
          <a:p>
            <a:endParaRPr lang="en-US" sz="1200" dirty="0">
              <a:solidFill>
                <a:srgbClr val="155B5E"/>
              </a:solidFill>
              <a:latin typeface="Avenir Book" panose="02000503020000020003" pitchFamily="2" charset="0"/>
            </a:endParaRPr>
          </a:p>
          <a:p>
            <a:r>
              <a:rPr lang="en-US" sz="1200" b="1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CHALLENGING</a:t>
            </a:r>
          </a:p>
          <a:p>
            <a:r>
              <a:rPr lang="en-GB" sz="1200" dirty="0">
                <a:latin typeface="Avenir Book" panose="02000503020000020003"/>
              </a:rPr>
              <a:t>We look to challenge, seek opportunities and find innovative ways to create meaningful change</a:t>
            </a:r>
          </a:p>
          <a:p>
            <a:endParaRPr lang="en-US" sz="1200" b="1" dirty="0">
              <a:solidFill>
                <a:srgbClr val="155B5E"/>
              </a:solidFill>
              <a:latin typeface="Avenir Book" panose="02000503020000020003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608D96EC-0863-7E4D-8D71-E5D272308D87}"/>
              </a:ext>
            </a:extLst>
          </p:cNvPr>
          <p:cNvSpPr txBox="1"/>
          <p:nvPr/>
        </p:nvSpPr>
        <p:spPr>
          <a:xfrm>
            <a:off x="3158612" y="6436175"/>
            <a:ext cx="2909290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50" dirty="0">
              <a:solidFill>
                <a:srgbClr val="155B5E"/>
              </a:solidFill>
              <a:latin typeface="Avenir Book" panose="02000503020000020003" pitchFamily="2" charset="0"/>
            </a:endParaRPr>
          </a:p>
          <a:p>
            <a:pPr marL="285750" indent="-285750">
              <a:buSzPct val="70000"/>
              <a:buFont typeface=".PingFang SC Regular"/>
              <a:buChar char="┼"/>
            </a:pPr>
            <a:r>
              <a:rPr lang="en-GB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People who </a:t>
            </a:r>
            <a:r>
              <a:rPr lang="en-GB" sz="1200" dirty="0">
                <a:solidFill>
                  <a:srgbClr val="155B5E"/>
                </a:solidFill>
                <a:latin typeface="Avenir Book" panose="02000503020000020003" pitchFamily="2" charset="0"/>
              </a:rPr>
              <a:t>want to </a:t>
            </a:r>
            <a:r>
              <a:rPr lang="en-GB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engage in their local community</a:t>
            </a:r>
          </a:p>
          <a:p>
            <a:pPr marL="285750" indent="-285750">
              <a:buSzPct val="70000"/>
              <a:buFont typeface=".PingFang SC Regular"/>
              <a:buChar char="┼"/>
            </a:pPr>
            <a:r>
              <a:rPr lang="en-GB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Charities </a:t>
            </a:r>
            <a:r>
              <a:rPr lang="en-GB" sz="1200" dirty="0">
                <a:solidFill>
                  <a:srgbClr val="155B5E"/>
                </a:solidFill>
                <a:latin typeface="Avenir Book" panose="02000503020000020003" pitchFamily="2" charset="0"/>
              </a:rPr>
              <a:t>and community organisations </a:t>
            </a:r>
            <a:r>
              <a:rPr lang="en-GB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that want to have an even greater impact</a:t>
            </a:r>
            <a:endParaRPr lang="en-GB" sz="1200" dirty="0">
              <a:solidFill>
                <a:srgbClr val="155B5E"/>
              </a:solidFill>
              <a:latin typeface="Avenir Book" panose="02000503020000020003" pitchFamily="2" charset="0"/>
            </a:endParaRPr>
          </a:p>
          <a:p>
            <a:pPr marL="285750" indent="-285750">
              <a:buSzPct val="70000"/>
              <a:buFont typeface=".PingFang SC Regular"/>
              <a:buChar char="┼"/>
            </a:pPr>
            <a:r>
              <a:rPr lang="en-GB" sz="1200" dirty="0">
                <a:solidFill>
                  <a:srgbClr val="155B5E"/>
                </a:solidFill>
                <a:latin typeface="Avenir Book" panose="02000503020000020003" pitchFamily="2" charset="0"/>
              </a:rPr>
              <a:t>Public bodies and public servants who want to work in wider collaboration</a:t>
            </a:r>
          </a:p>
          <a:p>
            <a:pPr marL="285750" indent="-285750">
              <a:buSzPct val="70000"/>
              <a:buFont typeface=".PingFang SC Regular"/>
              <a:buChar char="┼"/>
            </a:pPr>
            <a:r>
              <a:rPr lang="en-GB" sz="1200" dirty="0">
                <a:solidFill>
                  <a:srgbClr val="155B5E"/>
                </a:solidFill>
                <a:latin typeface="Avenir Book" panose="02000503020000020003" pitchFamily="2" charset="0"/>
              </a:rPr>
              <a:t>Businesses that want to contribute to the community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C0851747-82EC-2D4A-BBBA-4A5CD23B94FC}"/>
              </a:ext>
            </a:extLst>
          </p:cNvPr>
          <p:cNvSpPr txBox="1"/>
          <p:nvPr/>
        </p:nvSpPr>
        <p:spPr>
          <a:xfrm>
            <a:off x="4264919" y="1208584"/>
            <a:ext cx="24162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50000"/>
            </a:pPr>
            <a:r>
              <a:rPr lang="en-US" sz="1200" b="1" dirty="0">
                <a:solidFill>
                  <a:srgbClr val="155B5E"/>
                </a:solidFill>
                <a:latin typeface="Avenir Black" panose="02000503020000020003" pitchFamily="2" charset="0"/>
              </a:rPr>
              <a:t>OUR VALUES</a:t>
            </a:r>
            <a:endParaRPr lang="en-US" sz="1200" dirty="0">
              <a:solidFill>
                <a:srgbClr val="155B5E"/>
              </a:solidFill>
              <a:latin typeface="Avenir Book" panose="02000503020000020003" pitchFamily="2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54065322-7FE6-9643-B7F0-A33879F4AF22}"/>
              </a:ext>
            </a:extLst>
          </p:cNvPr>
          <p:cNvSpPr/>
          <p:nvPr/>
        </p:nvSpPr>
        <p:spPr>
          <a:xfrm>
            <a:off x="135598" y="1266890"/>
            <a:ext cx="12586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155B5E"/>
                </a:solidFill>
                <a:latin typeface="Avenir Black" panose="02000503020000020003" pitchFamily="2" charset="0"/>
              </a:rPr>
              <a:t>+ OUR VISION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23E0E52D-3E6C-C744-B6BE-4BD5C019C3A7}"/>
              </a:ext>
            </a:extLst>
          </p:cNvPr>
          <p:cNvSpPr txBox="1"/>
          <p:nvPr/>
        </p:nvSpPr>
        <p:spPr>
          <a:xfrm>
            <a:off x="4156985" y="1204198"/>
            <a:ext cx="216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155B5E"/>
                </a:solidFill>
                <a:latin typeface="Avenir Black" panose="02000503020000020003" pitchFamily="2" charset="0"/>
              </a:rPr>
              <a:t>+</a:t>
            </a:r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96FABEC-E69A-544C-8450-3449B0DD174A}"/>
              </a:ext>
            </a:extLst>
          </p:cNvPr>
          <p:cNvSpPr txBox="1"/>
          <p:nvPr/>
        </p:nvSpPr>
        <p:spPr>
          <a:xfrm>
            <a:off x="4311683" y="1456058"/>
            <a:ext cx="24162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50000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We strive to be: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Bold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Connected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Knowledgeable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 smtClean="0">
                <a:solidFill>
                  <a:srgbClr val="155B5E"/>
                </a:solidFill>
                <a:latin typeface="Avenir Book" panose="02000503020000020003" pitchFamily="2" charset="0"/>
              </a:rPr>
              <a:t>Inclusive</a:t>
            </a:r>
            <a:endParaRPr lang="en-US" sz="1200" dirty="0">
              <a:solidFill>
                <a:srgbClr val="155B5E"/>
              </a:solidFill>
              <a:latin typeface="Avenir Book" panose="02000503020000020003" pitchFamily="2" charset="0"/>
            </a:endParaRPr>
          </a:p>
          <a:p>
            <a:pPr>
              <a:buSzPct val="50000"/>
            </a:pPr>
            <a:endParaRPr lang="en-US" sz="1200" dirty="0">
              <a:solidFill>
                <a:srgbClr val="155B5E"/>
              </a:solidFill>
              <a:latin typeface="Avenir Book" panose="02000503020000020003" pitchFamily="2" charset="0"/>
            </a:endParaRPr>
          </a:p>
          <a:p>
            <a:pPr>
              <a:buSzPct val="50000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We strive to act with: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Integrity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Compassion</a:t>
            </a:r>
          </a:p>
          <a:p>
            <a:pPr marL="171450" indent="-171450">
              <a:buSzPct val="50000"/>
              <a:buFont typeface=".PingFang SC Regular"/>
              <a:buChar char="┼"/>
            </a:pPr>
            <a:r>
              <a:rPr lang="en-US" sz="1200" dirty="0">
                <a:solidFill>
                  <a:srgbClr val="155B5E"/>
                </a:solidFill>
                <a:latin typeface="Avenir Book" panose="02000503020000020003" pitchFamily="2" charset="0"/>
              </a:rPr>
              <a:t>Focus</a:t>
            </a:r>
            <a:endParaRPr lang="en-US" sz="12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B6751776-0510-4347-B57B-32D933FDF165}"/>
              </a:ext>
            </a:extLst>
          </p:cNvPr>
          <p:cNvSpPr/>
          <p:nvPr/>
        </p:nvSpPr>
        <p:spPr>
          <a:xfrm>
            <a:off x="169160" y="4380991"/>
            <a:ext cx="1383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155B5E"/>
                </a:solidFill>
                <a:latin typeface="Avenir Black" panose="02000503020000020003" pitchFamily="2" charset="0"/>
              </a:rPr>
              <a:t>+ OUR MISSION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E12531CE-F402-694B-9D8D-F3F0C22A4BDA}"/>
              </a:ext>
            </a:extLst>
          </p:cNvPr>
          <p:cNvSpPr/>
          <p:nvPr/>
        </p:nvSpPr>
        <p:spPr>
          <a:xfrm>
            <a:off x="3068169" y="6054134"/>
            <a:ext cx="280910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155B5E"/>
                </a:solidFill>
                <a:latin typeface="Avenir Black" panose="02000503020000020003" pitchFamily="2" charset="0"/>
              </a:rPr>
              <a:t>+ WHO WE ARE </a:t>
            </a:r>
            <a:r>
              <a:rPr lang="en-US" sz="1200" b="1" dirty="0" smtClean="0">
                <a:solidFill>
                  <a:srgbClr val="155B5E"/>
                </a:solidFill>
                <a:latin typeface="Avenir Black" panose="02000503020000020003" pitchFamily="2" charset="0"/>
              </a:rPr>
              <a:t>HERE FOR</a:t>
            </a:r>
            <a:endParaRPr lang="en-US" sz="1200" b="1" dirty="0">
              <a:solidFill>
                <a:srgbClr val="155B5E"/>
              </a:solidFill>
              <a:latin typeface="Avenir Black" panose="02000503020000020003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xmlns="" id="{202706FF-C994-4949-9476-16DFA8003319}"/>
              </a:ext>
            </a:extLst>
          </p:cNvPr>
          <p:cNvSpPr/>
          <p:nvPr/>
        </p:nvSpPr>
        <p:spPr>
          <a:xfrm rot="5400000">
            <a:off x="1108400" y="3986527"/>
            <a:ext cx="5073720" cy="6189395"/>
          </a:xfrm>
          <a:prstGeom prst="rect">
            <a:avLst/>
          </a:prstGeom>
          <a:solidFill>
            <a:srgbClr val="75CAB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75CABB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3027382" y="620225"/>
            <a:ext cx="1235284" cy="6192691"/>
          </a:xfrm>
          <a:prstGeom prst="rect">
            <a:avLst/>
          </a:prstGeom>
          <a:solidFill>
            <a:srgbClr val="75CAB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75CABB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A89F635-FF9D-DC40-8761-412EE96832C3}"/>
              </a:ext>
            </a:extLst>
          </p:cNvPr>
          <p:cNvSpPr/>
          <p:nvPr/>
        </p:nvSpPr>
        <p:spPr>
          <a:xfrm>
            <a:off x="764705" y="4118393"/>
            <a:ext cx="5811008" cy="112667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xmlns="" id="{C9B53F13-BF5C-044F-8BE1-755CCFDFE66E}"/>
              </a:ext>
            </a:extLst>
          </p:cNvPr>
          <p:cNvSpPr/>
          <p:nvPr/>
        </p:nvSpPr>
        <p:spPr>
          <a:xfrm rot="5400000">
            <a:off x="5462832" y="3008348"/>
            <a:ext cx="896546" cy="1329216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F4AB8824-2B5C-FA4F-B759-6031ED89A044}"/>
              </a:ext>
            </a:extLst>
          </p:cNvPr>
          <p:cNvSpPr/>
          <p:nvPr/>
        </p:nvSpPr>
        <p:spPr>
          <a:xfrm rot="5400000">
            <a:off x="3182768" y="-633419"/>
            <a:ext cx="924517" cy="6192700"/>
          </a:xfrm>
          <a:prstGeom prst="rect">
            <a:avLst/>
          </a:prstGeom>
          <a:solidFill>
            <a:srgbClr val="75CAB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solidFill>
                <a:srgbClr val="75CABB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EA1FA55F-3009-1644-B9F7-63D819B92356}"/>
              </a:ext>
            </a:extLst>
          </p:cNvPr>
          <p:cNvSpPr/>
          <p:nvPr/>
        </p:nvSpPr>
        <p:spPr>
          <a:xfrm rot="5400000">
            <a:off x="-284987" y="3498224"/>
            <a:ext cx="1235287" cy="432048"/>
          </a:xfrm>
          <a:prstGeom prst="rect">
            <a:avLst/>
          </a:prstGeom>
          <a:solidFill>
            <a:srgbClr val="75CABB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5" name="TextBox 4"/>
          <p:cNvSpPr txBox="1"/>
          <p:nvPr/>
        </p:nvSpPr>
        <p:spPr>
          <a:xfrm>
            <a:off x="-15390" y="942875"/>
            <a:ext cx="6858000" cy="55399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DBE11D"/>
                </a:solidFill>
                <a:latin typeface="Arial Black"/>
              </a:rPr>
              <a:t>Community Works Strategic Aims</a:t>
            </a:r>
            <a:endParaRPr lang="en-GB" sz="1600" dirty="0">
              <a:solidFill>
                <a:srgbClr val="DBE11D"/>
              </a:solidFill>
              <a:latin typeface="Avenir light"/>
            </a:endParaRPr>
          </a:p>
          <a:p>
            <a:pPr algn="ctr"/>
            <a:r>
              <a:rPr lang="en-US" sz="1400" dirty="0">
                <a:solidFill>
                  <a:srgbClr val="A0A6AA"/>
                </a:solidFill>
                <a:latin typeface="Avenir light"/>
              </a:rPr>
              <a:t>Leading the Voluntary and Community Sector into the Future</a:t>
            </a:r>
            <a:endParaRPr lang="en-GB" sz="1400" dirty="0">
              <a:solidFill>
                <a:srgbClr val="A0A6AA"/>
              </a:solidFill>
              <a:latin typeface="Avenir light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3287982" y="1794245"/>
            <a:ext cx="323934" cy="1296144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highlight>
                <a:srgbClr val="75CABB"/>
              </a:highlight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996890" y="1793052"/>
            <a:ext cx="323932" cy="1298529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>
              <a:highlight>
                <a:srgbClr val="155B5E"/>
              </a:highlight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4580268" y="1788600"/>
            <a:ext cx="323934" cy="1296144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" name="Rectangle 10"/>
          <p:cNvSpPr/>
          <p:nvPr/>
        </p:nvSpPr>
        <p:spPr>
          <a:xfrm rot="5400000">
            <a:off x="1014024" y="2966472"/>
            <a:ext cx="830997" cy="1327525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" name="Rectangle 11"/>
          <p:cNvSpPr/>
          <p:nvPr/>
        </p:nvSpPr>
        <p:spPr>
          <a:xfrm rot="5400000">
            <a:off x="2507230" y="2970127"/>
            <a:ext cx="831931" cy="1327525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" name="Rectangle 12"/>
          <p:cNvSpPr/>
          <p:nvPr/>
        </p:nvSpPr>
        <p:spPr>
          <a:xfrm rot="5400000">
            <a:off x="4001748" y="2967695"/>
            <a:ext cx="831930" cy="1329215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5" name="TextBox 14"/>
          <p:cNvSpPr txBox="1"/>
          <p:nvPr/>
        </p:nvSpPr>
        <p:spPr>
          <a:xfrm>
            <a:off x="765760" y="3234228"/>
            <a:ext cx="105021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venir Medium" panose="02000503020000020003" pitchFamily="2" charset="0"/>
              </a:rPr>
              <a:t>STRONG VOLUNTARY AND COMMUNITY ORGANISATIONS FOR NOW AND THE FUTURE</a:t>
            </a:r>
            <a:endParaRPr lang="en-GB" sz="800" dirty="0">
              <a:solidFill>
                <a:schemeClr val="bg1"/>
              </a:solidFill>
              <a:latin typeface="Avenir Medium" panose="02000503020000020003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65221" y="3255493"/>
            <a:ext cx="11214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venir Book" panose="02000503020000020003" pitchFamily="2" charset="0"/>
              </a:rPr>
              <a:t>STRONG AND MORE DIVERSE BASE FOR VOLUNTEERING AND VOLUNTARY ACTIVITY</a:t>
            </a:r>
            <a:endParaRPr lang="en-GB" sz="80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93806" y="3255493"/>
            <a:ext cx="1115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smtClean="0">
                <a:solidFill>
                  <a:schemeClr val="bg1"/>
                </a:solidFill>
                <a:latin typeface="Avenir Book" panose="02000503020000020003" pitchFamily="2" charset="0"/>
              </a:rPr>
              <a:t>COLLABORATIONS WHICH </a:t>
            </a:r>
            <a:r>
              <a:rPr lang="en-US" sz="800" dirty="0">
                <a:solidFill>
                  <a:schemeClr val="bg1"/>
                </a:solidFill>
                <a:latin typeface="Avenir Book" panose="02000503020000020003" pitchFamily="2" charset="0"/>
              </a:rPr>
              <a:t>IMPROVE OPPORTUNITIES FOR LOCAL PEOPLE</a:t>
            </a:r>
            <a:endParaRPr lang="en-GB" sz="80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05100" y="2324529"/>
            <a:ext cx="12985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venir Black" panose="02000503020000020003" pitchFamily="2" charset="0"/>
              </a:rPr>
              <a:t>ORGANISATIONS</a:t>
            </a:r>
            <a:endParaRPr lang="en-GB" sz="10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812612" y="2326855"/>
            <a:ext cx="12770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venir Black" panose="02000503020000020003" pitchFamily="2" charset="0"/>
              </a:rPr>
              <a:t>VOLUNTEERS</a:t>
            </a:r>
            <a:endParaRPr lang="en-GB" sz="10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98022" y="2315487"/>
            <a:ext cx="1286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venir Black" panose="02000503020000020003" pitchFamily="2" charset="0"/>
              </a:rPr>
              <a:t>BUSINESSES</a:t>
            </a:r>
            <a:r>
              <a:rPr lang="en-US" sz="1000" b="1" dirty="0">
                <a:solidFill>
                  <a:schemeClr val="bg1">
                    <a:lumMod val="65000"/>
                  </a:schemeClr>
                </a:solidFill>
                <a:latin typeface="Avenir Black" panose="02000503020000020003" pitchFamily="2" charset="0"/>
              </a:rPr>
              <a:t> </a:t>
            </a:r>
            <a:endParaRPr lang="en-GB" sz="1000" b="1" dirty="0">
              <a:solidFill>
                <a:schemeClr val="bg1">
                  <a:lumMod val="65000"/>
                </a:schemeClr>
              </a:solidFill>
              <a:latin typeface="Avenir Black" panose="02000503020000020003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16200000">
            <a:off x="-325523" y="3591286"/>
            <a:ext cx="13088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venir Black" panose="02000503020000020003" pitchFamily="2" charset="0"/>
              </a:rPr>
              <a:t>STRATEGIC AIMS</a:t>
            </a:r>
            <a:endParaRPr lang="en-GB" sz="10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18709" y="4631337"/>
            <a:ext cx="1413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venir Book" panose="02000503020000020003" pitchFamily="2" charset="0"/>
              </a:rPr>
              <a:t>Increase the number of voluntary and community </a:t>
            </a:r>
            <a:r>
              <a:rPr lang="en-US" sz="800" dirty="0" err="1">
                <a:latin typeface="Avenir Book" panose="02000503020000020003" pitchFamily="2" charset="0"/>
              </a:rPr>
              <a:t>organisations</a:t>
            </a:r>
            <a:r>
              <a:rPr lang="en-US" sz="800" dirty="0">
                <a:latin typeface="Avenir Book" panose="02000503020000020003" pitchFamily="2" charset="0"/>
              </a:rPr>
              <a:t> which are more effective as a result of support</a:t>
            </a:r>
            <a:endParaRPr lang="en-GB" sz="800" dirty="0">
              <a:latin typeface="Avenir Book" panose="02000503020000020003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21059" y="5423617"/>
            <a:ext cx="1342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venir Book" panose="02000503020000020003" pitchFamily="2" charset="0"/>
              </a:rPr>
              <a:t>Increase the number of voluntary and community sector leaders who possess knowledge needed to run more effective </a:t>
            </a:r>
            <a:r>
              <a:rPr lang="en-US" sz="800" dirty="0" err="1">
                <a:latin typeface="Avenir Book" panose="02000503020000020003" pitchFamily="2" charset="0"/>
              </a:rPr>
              <a:t>organisations</a:t>
            </a:r>
            <a:r>
              <a:rPr lang="en-US" sz="800" dirty="0">
                <a:latin typeface="Avenir Book" panose="02000503020000020003" pitchFamily="2" charset="0"/>
              </a:rPr>
              <a:t> leading in their field</a:t>
            </a:r>
            <a:endParaRPr lang="en-GB" sz="800" dirty="0">
              <a:latin typeface="Avenir Book" panose="02000503020000020003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18709" y="6442656"/>
            <a:ext cx="1458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venir Book" panose="02000503020000020003" pitchFamily="2" charset="0"/>
              </a:rPr>
              <a:t>Increase the number of voluntary and community </a:t>
            </a:r>
            <a:r>
              <a:rPr lang="en-US" sz="800" dirty="0" err="1">
                <a:latin typeface="Avenir Book" panose="02000503020000020003" pitchFamily="2" charset="0"/>
              </a:rPr>
              <a:t>organisations</a:t>
            </a:r>
            <a:r>
              <a:rPr lang="en-US" sz="800" dirty="0">
                <a:latin typeface="Avenir Book" panose="02000503020000020003" pitchFamily="2" charset="0"/>
              </a:rPr>
              <a:t> accessing expertise and skills held in the sector and externally</a:t>
            </a:r>
            <a:endParaRPr lang="en-GB" sz="800" dirty="0">
              <a:latin typeface="Avenir Book" panose="02000503020000020003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3924" y="4633330"/>
            <a:ext cx="1219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access to volunteering opportunities locally by embedding volunteering support in the community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3924" y="5640430"/>
            <a:ext cx="12793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number of organisations providing quality best practice volunteering programmes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1699" y="6357154"/>
            <a:ext cx="12778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commissioners and decision-makers understanding of the triple impact of volunteering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33817" y="4630680"/>
            <a:ext cx="12162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number of collaborations resulting in services which better meet communities needs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39135" y="5431900"/>
            <a:ext cx="12283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Improve the effectiveness of voluntary organisations working in a collaborative way to bid for and deliver public services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40505" y="4631337"/>
            <a:ext cx="13794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Diversify and increase income &amp; fundraising from different sources </a:t>
            </a:r>
            <a:br>
              <a:rPr lang="en-GB" sz="800" dirty="0">
                <a:latin typeface="Avenir Book" panose="02000503020000020003" pitchFamily="2" charset="0"/>
              </a:rPr>
            </a:br>
            <a:r>
              <a:rPr lang="en-GB" sz="800" dirty="0">
                <a:latin typeface="Avenir Book" panose="02000503020000020003" pitchFamily="2" charset="0"/>
              </a:rPr>
              <a:t>&amp; invest in key services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29923" y="5332309"/>
            <a:ext cx="1377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number </a:t>
            </a:r>
            <a:br>
              <a:rPr lang="en-GB" sz="800" dirty="0">
                <a:latin typeface="Avenir Book" panose="02000503020000020003" pitchFamily="2" charset="0"/>
              </a:rPr>
            </a:br>
            <a:r>
              <a:rPr lang="en-GB" sz="800" dirty="0">
                <a:latin typeface="Avenir Book" panose="02000503020000020003" pitchFamily="2" charset="0"/>
              </a:rPr>
              <a:t>of volunteers and consultants in our workforce and the capacity to support them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34465" y="6161289"/>
            <a:ext cx="1304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awareness of our services and the impact of our work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51121" y="3266742"/>
            <a:ext cx="1378784" cy="10002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chemeClr val="bg1"/>
                </a:solidFill>
                <a:latin typeface="Avenir Black" panose="02000503020000020003" pitchFamily="2" charset="0"/>
              </a:rPr>
              <a:t>ORGANISATION CROSS CUTTING ENABLER:  </a:t>
            </a:r>
          </a:p>
          <a:p>
            <a:r>
              <a:rPr lang="en-US" sz="900" dirty="0">
                <a:solidFill>
                  <a:schemeClr val="bg1"/>
                </a:solidFill>
                <a:latin typeface="Avenir Book" panose="02000503020000020003" pitchFamily="2" charset="0"/>
              </a:rPr>
              <a:t>COMMUNITY WORKS AS A STRONGER AND MORE </a:t>
            </a:r>
            <a:r>
              <a:rPr lang="en-US" sz="900" dirty="0" smtClean="0">
                <a:solidFill>
                  <a:schemeClr val="bg1"/>
                </a:solidFill>
                <a:latin typeface="Avenir Book" panose="02000503020000020003" pitchFamily="2" charset="0"/>
              </a:rPr>
              <a:t>RESILIENT </a:t>
            </a:r>
          </a:p>
          <a:p>
            <a:r>
              <a:rPr lang="en-US" sz="900" dirty="0" smtClean="0">
                <a:solidFill>
                  <a:schemeClr val="bg1"/>
                </a:solidFill>
                <a:latin typeface="Avenir Book" panose="02000503020000020003" pitchFamily="2" charset="0"/>
              </a:rPr>
              <a:t>ORGANISATION</a:t>
            </a:r>
            <a:r>
              <a:rPr lang="en-US" sz="900" dirty="0" smtClean="0">
                <a:solidFill>
                  <a:schemeClr val="bg1"/>
                </a:solidFill>
                <a:latin typeface="Avenir Book" panose="02000503020000020003" pitchFamily="2" charset="0"/>
              </a:rPr>
              <a:t> </a:t>
            </a:r>
            <a:endParaRPr lang="en-GB" sz="900" dirty="0">
              <a:solidFill>
                <a:schemeClr val="bg1"/>
              </a:solidFill>
              <a:latin typeface="Avenir Book" panose="02000503020000020003" pitchFamily="2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FB37C9AD-E6FD-4B73-A37B-775724EBEFE6}"/>
              </a:ext>
            </a:extLst>
          </p:cNvPr>
          <p:cNvSpPr txBox="1"/>
          <p:nvPr/>
        </p:nvSpPr>
        <p:spPr>
          <a:xfrm>
            <a:off x="3857045" y="8259544"/>
            <a:ext cx="1193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VCS, Businesses, &amp; public sector collaborations by aligning strategic priorities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AFECACDA-FDC9-4FFA-9E18-BC70EBDD2CA6}"/>
              </a:ext>
            </a:extLst>
          </p:cNvPr>
          <p:cNvSpPr txBox="1"/>
          <p:nvPr/>
        </p:nvSpPr>
        <p:spPr>
          <a:xfrm>
            <a:off x="5329529" y="8254121"/>
            <a:ext cx="1379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diversity </a:t>
            </a:r>
            <a:br>
              <a:rPr lang="en-GB" sz="800" dirty="0">
                <a:latin typeface="Avenir Book" panose="02000503020000020003" pitchFamily="2" charset="0"/>
              </a:rPr>
            </a:br>
            <a:r>
              <a:rPr lang="en-GB" sz="800" dirty="0">
                <a:latin typeface="Avenir Book" panose="02000503020000020003" pitchFamily="2" charset="0"/>
              </a:rPr>
              <a:t>&amp; sharing of knowledge, skills and resources across the organisation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B4DD0271-24A5-44F0-80D7-69580A536F7D}"/>
              </a:ext>
            </a:extLst>
          </p:cNvPr>
          <p:cNvSpPr txBox="1"/>
          <p:nvPr/>
        </p:nvSpPr>
        <p:spPr>
          <a:xfrm>
            <a:off x="2350833" y="7150542"/>
            <a:ext cx="1043445" cy="1105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appreciation, understanding, value and impact of volunteering especially in </a:t>
            </a:r>
            <a:r>
              <a:rPr lang="en-GB" sz="800" dirty="0" err="1">
                <a:latin typeface="Avenir Book" panose="02000503020000020003" pitchFamily="2" charset="0"/>
              </a:rPr>
              <a:t>underepresented</a:t>
            </a:r>
            <a:r>
              <a:rPr lang="en-GB" sz="800" dirty="0">
                <a:latin typeface="Avenir Book" panose="02000503020000020003" pitchFamily="2" charset="0"/>
              </a:rPr>
              <a:t> communities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AF6BB942-AF03-4DBC-8A33-7C5D46F71C6C}"/>
              </a:ext>
            </a:extLst>
          </p:cNvPr>
          <p:cNvSpPr txBox="1"/>
          <p:nvPr/>
        </p:nvSpPr>
        <p:spPr>
          <a:xfrm>
            <a:off x="805053" y="7303064"/>
            <a:ext cx="11797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ability of the VCS to respond to the changing internal and external context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DB4B6506-8AE5-41DA-9A26-7C305A200357}"/>
              </a:ext>
            </a:extLst>
          </p:cNvPr>
          <p:cNvSpPr txBox="1"/>
          <p:nvPr/>
        </p:nvSpPr>
        <p:spPr>
          <a:xfrm>
            <a:off x="3869304" y="6447332"/>
            <a:ext cx="1213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development of solutions meeting local need led by the Voluntary and Community sector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D5C269B1-BFCA-433D-9AE6-0F4E8204B87B}"/>
              </a:ext>
            </a:extLst>
          </p:cNvPr>
          <p:cNvSpPr txBox="1"/>
          <p:nvPr/>
        </p:nvSpPr>
        <p:spPr>
          <a:xfrm>
            <a:off x="5329923" y="6796632"/>
            <a:ext cx="1400863" cy="72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Develop and make best use of expertise from within our team and improve leadership amongst the team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7B7C354C-27D6-442C-AF25-0FBA8D4D63A9}"/>
              </a:ext>
            </a:extLst>
          </p:cNvPr>
          <p:cNvSpPr txBox="1"/>
          <p:nvPr/>
        </p:nvSpPr>
        <p:spPr>
          <a:xfrm>
            <a:off x="3861964" y="7327314"/>
            <a:ext cx="1204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use of expertise held within the VCS on forming and sustaining collaboration &amp; partnerships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AA9349DC-A103-452E-B028-E92C13F57F31}"/>
              </a:ext>
            </a:extLst>
          </p:cNvPr>
          <p:cNvSpPr txBox="1"/>
          <p:nvPr/>
        </p:nvSpPr>
        <p:spPr>
          <a:xfrm>
            <a:off x="5329529" y="7569559"/>
            <a:ext cx="1484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infrastructure and internal capacity around effective use of digital tools to enhance delivery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xmlns="" id="{DBA49CEA-E82C-4DF9-90EF-D3A802120C28}"/>
              </a:ext>
            </a:extLst>
          </p:cNvPr>
          <p:cNvSpPr txBox="1"/>
          <p:nvPr/>
        </p:nvSpPr>
        <p:spPr>
          <a:xfrm>
            <a:off x="834035" y="8140668"/>
            <a:ext cx="1226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Increase the  number of VCS organisations which are more effective as a result of improved digital effectiveness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46168DB1-FFB3-4706-B5EF-9B232761C97F}"/>
              </a:ext>
            </a:extLst>
          </p:cNvPr>
          <p:cNvSpPr txBox="1"/>
          <p:nvPr/>
        </p:nvSpPr>
        <p:spPr>
          <a:xfrm>
            <a:off x="5346005" y="8905134"/>
            <a:ext cx="1227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latin typeface="Avenir Book" panose="02000503020000020003" pitchFamily="2" charset="0"/>
              </a:rPr>
              <a:t>Building a strong evidence base and resource about the local VCS</a:t>
            </a:r>
          </a:p>
        </p:txBody>
      </p:sp>
      <p:pic>
        <p:nvPicPr>
          <p:cNvPr id="87" name="Content Placeholder 3">
            <a:extLst>
              <a:ext uri="{FF2B5EF4-FFF2-40B4-BE49-F238E27FC236}">
                <a16:creationId xmlns:a16="http://schemas.microsoft.com/office/drawing/2014/main" xmlns="" id="{A5CCD707-2EF3-4AA6-B394-F5A31C79106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024" y="158261"/>
            <a:ext cx="1428888" cy="287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C6D120C3-9B5D-7D46-AACE-CF93F73B1A37}"/>
              </a:ext>
            </a:extLst>
          </p:cNvPr>
          <p:cNvSpPr/>
          <p:nvPr/>
        </p:nvSpPr>
        <p:spPr>
          <a:xfrm rot="5400000">
            <a:off x="-129599" y="2251231"/>
            <a:ext cx="924513" cy="432048"/>
          </a:xfrm>
          <a:prstGeom prst="rect">
            <a:avLst/>
          </a:prstGeom>
          <a:solidFill>
            <a:srgbClr val="75CABB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FDEE31E2-7E45-E541-B2AA-84D82D381939}"/>
              </a:ext>
            </a:extLst>
          </p:cNvPr>
          <p:cNvSpPr txBox="1"/>
          <p:nvPr/>
        </p:nvSpPr>
        <p:spPr>
          <a:xfrm rot="16200000">
            <a:off x="-183278" y="2354173"/>
            <a:ext cx="10567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venir Black" panose="02000503020000020003" pitchFamily="2" charset="0"/>
              </a:rPr>
              <a:t>SUPPORTING</a:t>
            </a:r>
            <a:endParaRPr lang="en-GB" sz="10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C152F05-C98E-E942-9D9B-F1B4BF582203}"/>
              </a:ext>
            </a:extLst>
          </p:cNvPr>
          <p:cNvSpPr txBox="1"/>
          <p:nvPr/>
        </p:nvSpPr>
        <p:spPr>
          <a:xfrm>
            <a:off x="2622432" y="2244651"/>
            <a:ext cx="380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D14AE2D6-46F6-CD42-94DE-4DF2AF4A9486}"/>
              </a:ext>
            </a:extLst>
          </p:cNvPr>
          <p:cNvSpPr txBox="1"/>
          <p:nvPr/>
        </p:nvSpPr>
        <p:spPr>
          <a:xfrm>
            <a:off x="3907842" y="2258360"/>
            <a:ext cx="380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AC64AD44-57E5-5449-82AE-4F7067B3AEF3}"/>
              </a:ext>
            </a:extLst>
          </p:cNvPr>
          <p:cNvSpPr txBox="1"/>
          <p:nvPr/>
        </p:nvSpPr>
        <p:spPr>
          <a:xfrm>
            <a:off x="1817961" y="3806359"/>
            <a:ext cx="333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0173ABE3-7195-3D42-A30E-4BBD1A81C0A0}"/>
              </a:ext>
            </a:extLst>
          </p:cNvPr>
          <p:cNvSpPr txBox="1"/>
          <p:nvPr/>
        </p:nvSpPr>
        <p:spPr>
          <a:xfrm>
            <a:off x="3317872" y="3804955"/>
            <a:ext cx="219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376DE973-893A-CC4E-83CD-6DF19A3000D7}"/>
              </a:ext>
            </a:extLst>
          </p:cNvPr>
          <p:cNvSpPr txBox="1"/>
          <p:nvPr/>
        </p:nvSpPr>
        <p:spPr>
          <a:xfrm>
            <a:off x="6299764" y="3810369"/>
            <a:ext cx="219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4</a:t>
            </a:r>
          </a:p>
        </p:txBody>
      </p:sp>
      <p:sp>
        <p:nvSpPr>
          <p:cNvPr id="54" name="Extract 53">
            <a:extLst>
              <a:ext uri="{FF2B5EF4-FFF2-40B4-BE49-F238E27FC236}">
                <a16:creationId xmlns:a16="http://schemas.microsoft.com/office/drawing/2014/main" xmlns="" id="{63331B89-75DD-E24E-A0EE-D2BED2962919}"/>
              </a:ext>
            </a:extLst>
          </p:cNvPr>
          <p:cNvSpPr/>
          <p:nvPr/>
        </p:nvSpPr>
        <p:spPr>
          <a:xfrm rot="10800000">
            <a:off x="4867656" y="4048268"/>
            <a:ext cx="219593" cy="135806"/>
          </a:xfrm>
          <a:prstGeom prst="flowChartExtra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Extract 89">
            <a:extLst>
              <a:ext uri="{FF2B5EF4-FFF2-40B4-BE49-F238E27FC236}">
                <a16:creationId xmlns:a16="http://schemas.microsoft.com/office/drawing/2014/main" xmlns="" id="{9781639F-619A-CD4C-B5E9-8B85FB235D3D}"/>
              </a:ext>
            </a:extLst>
          </p:cNvPr>
          <p:cNvSpPr/>
          <p:nvPr/>
        </p:nvSpPr>
        <p:spPr>
          <a:xfrm rot="10800000">
            <a:off x="3363778" y="4050174"/>
            <a:ext cx="219593" cy="135806"/>
          </a:xfrm>
          <a:prstGeom prst="flowChartExtra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Extract 90">
            <a:extLst>
              <a:ext uri="{FF2B5EF4-FFF2-40B4-BE49-F238E27FC236}">
                <a16:creationId xmlns:a16="http://schemas.microsoft.com/office/drawing/2014/main" xmlns="" id="{0E4C9524-650D-C647-93BD-2E1847CD028D}"/>
              </a:ext>
            </a:extLst>
          </p:cNvPr>
          <p:cNvSpPr/>
          <p:nvPr/>
        </p:nvSpPr>
        <p:spPr>
          <a:xfrm rot="10800000">
            <a:off x="1875296" y="4045483"/>
            <a:ext cx="219593" cy="135806"/>
          </a:xfrm>
          <a:prstGeom prst="flowChartExtra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xmlns="" id="{39F342A9-8CCA-2246-8477-2500A5D25E93}"/>
              </a:ext>
            </a:extLst>
          </p:cNvPr>
          <p:cNvSpPr/>
          <p:nvPr/>
        </p:nvSpPr>
        <p:spPr>
          <a:xfrm rot="5400000">
            <a:off x="-2202795" y="6865203"/>
            <a:ext cx="5073721" cy="432048"/>
          </a:xfrm>
          <a:prstGeom prst="rect">
            <a:avLst/>
          </a:prstGeom>
          <a:solidFill>
            <a:srgbClr val="75CABB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3E6DE2C4-8684-C949-B0FE-471471960378}"/>
              </a:ext>
            </a:extLst>
          </p:cNvPr>
          <p:cNvSpPr txBox="1"/>
          <p:nvPr/>
        </p:nvSpPr>
        <p:spPr>
          <a:xfrm rot="16200000">
            <a:off x="-2202321" y="6958114"/>
            <a:ext cx="50737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Avenir Black" panose="02000503020000020003" pitchFamily="2" charset="0"/>
              </a:rPr>
              <a:t>STRATEGIC OBJECTIVES</a:t>
            </a:r>
            <a:endParaRPr lang="en-GB" sz="1000" b="1" dirty="0">
              <a:solidFill>
                <a:schemeClr val="bg1"/>
              </a:solidFill>
              <a:latin typeface="Avenir Black" panose="02000503020000020003" pitchFamily="2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xmlns="" id="{4CA166DD-C273-FD42-9719-2B9248EF8AEC}"/>
              </a:ext>
            </a:extLst>
          </p:cNvPr>
          <p:cNvSpPr/>
          <p:nvPr/>
        </p:nvSpPr>
        <p:spPr>
          <a:xfrm>
            <a:off x="5253165" y="6232550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xmlns="" id="{E2247D3B-DC90-D34F-BE08-83D8FCCE9F53}"/>
              </a:ext>
            </a:extLst>
          </p:cNvPr>
          <p:cNvSpPr/>
          <p:nvPr/>
        </p:nvSpPr>
        <p:spPr>
          <a:xfrm>
            <a:off x="5253165" y="6343544"/>
            <a:ext cx="107410" cy="115929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xmlns="" id="{E76C697B-FD99-A546-B5D3-09A53C3F82A6}"/>
              </a:ext>
            </a:extLst>
          </p:cNvPr>
          <p:cNvSpPr/>
          <p:nvPr/>
        </p:nvSpPr>
        <p:spPr>
          <a:xfrm>
            <a:off x="5253164" y="6450984"/>
            <a:ext cx="107410" cy="1288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xmlns="" id="{16211D36-0E73-8247-A42C-7B850D33FAA3}"/>
              </a:ext>
            </a:extLst>
          </p:cNvPr>
          <p:cNvSpPr/>
          <p:nvPr/>
        </p:nvSpPr>
        <p:spPr>
          <a:xfrm>
            <a:off x="5253165" y="5388606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xmlns="" id="{5585468D-37E8-204C-943A-A367195BC30C}"/>
              </a:ext>
            </a:extLst>
          </p:cNvPr>
          <p:cNvSpPr/>
          <p:nvPr/>
        </p:nvSpPr>
        <p:spPr>
          <a:xfrm>
            <a:off x="5259776" y="4700850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xmlns="" id="{6D8F5DE5-F501-7349-94C5-09C97F10EBEE}"/>
              </a:ext>
            </a:extLst>
          </p:cNvPr>
          <p:cNvSpPr/>
          <p:nvPr/>
        </p:nvSpPr>
        <p:spPr>
          <a:xfrm>
            <a:off x="3766526" y="4669415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xmlns="" id="{A7AF019D-A82A-5C4E-ACDA-6557917F6ABF}"/>
              </a:ext>
            </a:extLst>
          </p:cNvPr>
          <p:cNvSpPr/>
          <p:nvPr/>
        </p:nvSpPr>
        <p:spPr>
          <a:xfrm>
            <a:off x="3766498" y="4777558"/>
            <a:ext cx="107410" cy="112581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xmlns="" id="{734E69A1-3E13-D34F-861E-F6816CD2178C}"/>
              </a:ext>
            </a:extLst>
          </p:cNvPr>
          <p:cNvSpPr/>
          <p:nvPr/>
        </p:nvSpPr>
        <p:spPr>
          <a:xfrm>
            <a:off x="3766499" y="5476742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CCE8C7CD-BBFE-CD43-B70D-139884400231}"/>
              </a:ext>
            </a:extLst>
          </p:cNvPr>
          <p:cNvSpPr/>
          <p:nvPr/>
        </p:nvSpPr>
        <p:spPr>
          <a:xfrm>
            <a:off x="3766499" y="5587736"/>
            <a:ext cx="107410" cy="115929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xmlns="" id="{60C70F39-3616-B347-AF7E-579E3232E6A5}"/>
              </a:ext>
            </a:extLst>
          </p:cNvPr>
          <p:cNvSpPr/>
          <p:nvPr/>
        </p:nvSpPr>
        <p:spPr>
          <a:xfrm>
            <a:off x="3766498" y="5695176"/>
            <a:ext cx="107410" cy="128846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xmlns="" id="{600F15C5-6CF7-8F40-B8F6-261A4BAEDDF4}"/>
              </a:ext>
            </a:extLst>
          </p:cNvPr>
          <p:cNvSpPr/>
          <p:nvPr/>
        </p:nvSpPr>
        <p:spPr>
          <a:xfrm>
            <a:off x="2283537" y="4689417"/>
            <a:ext cx="107410" cy="112581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xmlns="" id="{BB97AE24-78B0-B64B-869A-94C8D922B4CC}"/>
              </a:ext>
            </a:extLst>
          </p:cNvPr>
          <p:cNvSpPr/>
          <p:nvPr/>
        </p:nvSpPr>
        <p:spPr>
          <a:xfrm>
            <a:off x="2283509" y="4797560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xmlns="" id="{C1DD0185-B3F4-694D-9DAB-B50C38F39A44}"/>
              </a:ext>
            </a:extLst>
          </p:cNvPr>
          <p:cNvSpPr/>
          <p:nvPr/>
        </p:nvSpPr>
        <p:spPr>
          <a:xfrm>
            <a:off x="2275317" y="5598557"/>
            <a:ext cx="107410" cy="112581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xmlns="" id="{B1FFA132-93E9-4740-B60A-3A779F5E5E5E}"/>
              </a:ext>
            </a:extLst>
          </p:cNvPr>
          <p:cNvSpPr/>
          <p:nvPr/>
        </p:nvSpPr>
        <p:spPr>
          <a:xfrm>
            <a:off x="2275289" y="5706700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xmlns="" id="{78D9B803-8E06-C243-A6F0-A63B48E0C3CF}"/>
              </a:ext>
            </a:extLst>
          </p:cNvPr>
          <p:cNvSpPr/>
          <p:nvPr/>
        </p:nvSpPr>
        <p:spPr>
          <a:xfrm>
            <a:off x="2271275" y="6378568"/>
            <a:ext cx="107410" cy="112581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xmlns="" id="{CA6E87ED-9812-7649-A72C-84EBE3EBA5E5}"/>
              </a:ext>
            </a:extLst>
          </p:cNvPr>
          <p:cNvSpPr/>
          <p:nvPr/>
        </p:nvSpPr>
        <p:spPr>
          <a:xfrm>
            <a:off x="2271247" y="6486711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xmlns="" id="{F1BE6CE4-034C-1E41-B4AD-C7D614E25A04}"/>
              </a:ext>
            </a:extLst>
          </p:cNvPr>
          <p:cNvSpPr/>
          <p:nvPr/>
        </p:nvSpPr>
        <p:spPr>
          <a:xfrm>
            <a:off x="743128" y="4669415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xmlns="" id="{E39FD13B-B5FE-474A-9BA0-0B60CD547EDA}"/>
              </a:ext>
            </a:extLst>
          </p:cNvPr>
          <p:cNvSpPr/>
          <p:nvPr/>
        </p:nvSpPr>
        <p:spPr>
          <a:xfrm>
            <a:off x="743128" y="4780409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xmlns="" id="{5B1FA312-481E-1C45-9BFD-B0FF4BADFF98}"/>
              </a:ext>
            </a:extLst>
          </p:cNvPr>
          <p:cNvSpPr/>
          <p:nvPr/>
        </p:nvSpPr>
        <p:spPr>
          <a:xfrm>
            <a:off x="743127" y="4887849"/>
            <a:ext cx="107410" cy="128846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xmlns="" id="{8D3B5627-904F-9249-B905-F23972437FE5}"/>
              </a:ext>
            </a:extLst>
          </p:cNvPr>
          <p:cNvSpPr/>
          <p:nvPr/>
        </p:nvSpPr>
        <p:spPr>
          <a:xfrm>
            <a:off x="743127" y="5475802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xmlns="" id="{4869EED5-57F0-A34E-86D8-BF8252833065}"/>
              </a:ext>
            </a:extLst>
          </p:cNvPr>
          <p:cNvSpPr/>
          <p:nvPr/>
        </p:nvSpPr>
        <p:spPr>
          <a:xfrm>
            <a:off x="743127" y="5586796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xmlns="" id="{F2A13FA9-BB6C-B74F-8264-496F85EFCD67}"/>
              </a:ext>
            </a:extLst>
          </p:cNvPr>
          <p:cNvSpPr/>
          <p:nvPr/>
        </p:nvSpPr>
        <p:spPr>
          <a:xfrm>
            <a:off x="743126" y="5694236"/>
            <a:ext cx="107410" cy="128846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xmlns="" id="{0975A2DA-E25E-F648-89EE-85C1A5639784}"/>
              </a:ext>
            </a:extLst>
          </p:cNvPr>
          <p:cNvSpPr/>
          <p:nvPr/>
        </p:nvSpPr>
        <p:spPr>
          <a:xfrm>
            <a:off x="744702" y="6489901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xmlns="" id="{078D85AC-6A0B-FC4F-90CD-EBB45CBC9548}"/>
              </a:ext>
            </a:extLst>
          </p:cNvPr>
          <p:cNvSpPr/>
          <p:nvPr/>
        </p:nvSpPr>
        <p:spPr>
          <a:xfrm>
            <a:off x="744702" y="6600895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xmlns="" id="{17C911D2-2B76-5B4A-91AC-0AC7CFED01B6}"/>
              </a:ext>
            </a:extLst>
          </p:cNvPr>
          <p:cNvSpPr/>
          <p:nvPr/>
        </p:nvSpPr>
        <p:spPr>
          <a:xfrm>
            <a:off x="744701" y="6708335"/>
            <a:ext cx="107410" cy="128846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xmlns="" id="{AD9615CB-EB68-3C43-9FF3-CA2AF703E735}"/>
              </a:ext>
            </a:extLst>
          </p:cNvPr>
          <p:cNvSpPr/>
          <p:nvPr/>
        </p:nvSpPr>
        <p:spPr>
          <a:xfrm>
            <a:off x="731491" y="7362852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xmlns="" id="{FD5D8DF0-AEC9-9949-8EC4-1E656D93860B}"/>
              </a:ext>
            </a:extLst>
          </p:cNvPr>
          <p:cNvSpPr/>
          <p:nvPr/>
        </p:nvSpPr>
        <p:spPr>
          <a:xfrm>
            <a:off x="731491" y="7473846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xmlns="" id="{FF1E0075-38B8-FB4C-A6C7-71F45D757FA5}"/>
              </a:ext>
            </a:extLst>
          </p:cNvPr>
          <p:cNvSpPr/>
          <p:nvPr/>
        </p:nvSpPr>
        <p:spPr>
          <a:xfrm>
            <a:off x="731490" y="7581286"/>
            <a:ext cx="107410" cy="128846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xmlns="" id="{737DFFE3-BB03-5142-8C14-BEF91696B804}"/>
              </a:ext>
            </a:extLst>
          </p:cNvPr>
          <p:cNvSpPr/>
          <p:nvPr/>
        </p:nvSpPr>
        <p:spPr>
          <a:xfrm>
            <a:off x="751349" y="8199518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xmlns="" id="{5DE19BFA-9E70-FF43-B222-D1D495F08F23}"/>
              </a:ext>
            </a:extLst>
          </p:cNvPr>
          <p:cNvSpPr/>
          <p:nvPr/>
        </p:nvSpPr>
        <p:spPr>
          <a:xfrm>
            <a:off x="751349" y="8310512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xmlns="" id="{A3025167-DE99-4E4C-95FB-485777093CA8}"/>
              </a:ext>
            </a:extLst>
          </p:cNvPr>
          <p:cNvSpPr/>
          <p:nvPr/>
        </p:nvSpPr>
        <p:spPr>
          <a:xfrm>
            <a:off x="751348" y="8417952"/>
            <a:ext cx="107410" cy="128846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xmlns="" id="{BD5E454D-CC02-1D42-8BEF-CB1F2DEDE5B6}"/>
              </a:ext>
            </a:extLst>
          </p:cNvPr>
          <p:cNvSpPr/>
          <p:nvPr/>
        </p:nvSpPr>
        <p:spPr>
          <a:xfrm>
            <a:off x="2297855" y="7222695"/>
            <a:ext cx="90243" cy="136605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xmlns="" id="{B0ABF321-08A6-4B4E-938F-163A342AE54D}"/>
              </a:ext>
            </a:extLst>
          </p:cNvPr>
          <p:cNvSpPr/>
          <p:nvPr/>
        </p:nvSpPr>
        <p:spPr>
          <a:xfrm>
            <a:off x="2297827" y="7330838"/>
            <a:ext cx="90243" cy="136605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xmlns="" id="{BDD29C52-5988-3945-B72C-3CEC73344F28}"/>
              </a:ext>
            </a:extLst>
          </p:cNvPr>
          <p:cNvSpPr/>
          <p:nvPr/>
        </p:nvSpPr>
        <p:spPr>
          <a:xfrm>
            <a:off x="3779017" y="6507026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xmlns="" id="{CC597AD1-C8F7-C548-B647-E11E713C65DC}"/>
              </a:ext>
            </a:extLst>
          </p:cNvPr>
          <p:cNvSpPr/>
          <p:nvPr/>
        </p:nvSpPr>
        <p:spPr>
          <a:xfrm>
            <a:off x="3779017" y="6618020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xmlns="" id="{21061BBB-F903-4449-AF77-F46530DE99E2}"/>
              </a:ext>
            </a:extLst>
          </p:cNvPr>
          <p:cNvSpPr/>
          <p:nvPr/>
        </p:nvSpPr>
        <p:spPr>
          <a:xfrm>
            <a:off x="3779016" y="6725460"/>
            <a:ext cx="107410" cy="128846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F451AA80-C523-E84F-8F76-3AB006EA5191}"/>
              </a:ext>
            </a:extLst>
          </p:cNvPr>
          <p:cNvSpPr/>
          <p:nvPr/>
        </p:nvSpPr>
        <p:spPr>
          <a:xfrm>
            <a:off x="3774797" y="7383421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xmlns="" id="{91493442-3864-E442-88CE-7C9083BE5328}"/>
              </a:ext>
            </a:extLst>
          </p:cNvPr>
          <p:cNvSpPr/>
          <p:nvPr/>
        </p:nvSpPr>
        <p:spPr>
          <a:xfrm>
            <a:off x="3774797" y="7494415"/>
            <a:ext cx="107410" cy="115929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xmlns="" id="{2D17AACD-6608-6C42-A0D4-2E36AD8DFBB9}"/>
              </a:ext>
            </a:extLst>
          </p:cNvPr>
          <p:cNvSpPr/>
          <p:nvPr/>
        </p:nvSpPr>
        <p:spPr>
          <a:xfrm>
            <a:off x="3762741" y="8314950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xmlns="" id="{22716C66-B0C1-D34F-ABC8-CD6B7E5BCD00}"/>
              </a:ext>
            </a:extLst>
          </p:cNvPr>
          <p:cNvSpPr/>
          <p:nvPr/>
        </p:nvSpPr>
        <p:spPr>
          <a:xfrm>
            <a:off x="3762741" y="8425944"/>
            <a:ext cx="107410" cy="115929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xmlns="" id="{7691E492-A28C-F84D-89C5-ACCC63BAC026}"/>
              </a:ext>
            </a:extLst>
          </p:cNvPr>
          <p:cNvSpPr/>
          <p:nvPr/>
        </p:nvSpPr>
        <p:spPr>
          <a:xfrm>
            <a:off x="5242583" y="6854203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xmlns="" id="{FC6D7DB8-9F0E-4F41-A138-BD73CA210850}"/>
              </a:ext>
            </a:extLst>
          </p:cNvPr>
          <p:cNvSpPr/>
          <p:nvPr/>
        </p:nvSpPr>
        <p:spPr>
          <a:xfrm>
            <a:off x="5238595" y="7643355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xmlns="" id="{667BCC6E-08C2-2D49-B4DB-FE582FA91181}"/>
              </a:ext>
            </a:extLst>
          </p:cNvPr>
          <p:cNvSpPr/>
          <p:nvPr/>
        </p:nvSpPr>
        <p:spPr>
          <a:xfrm>
            <a:off x="5238595" y="8307869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xmlns="" id="{0B50B557-A6FE-DD4C-89A4-F6606E194874}"/>
              </a:ext>
            </a:extLst>
          </p:cNvPr>
          <p:cNvSpPr/>
          <p:nvPr/>
        </p:nvSpPr>
        <p:spPr>
          <a:xfrm>
            <a:off x="5240169" y="9057234"/>
            <a:ext cx="107410" cy="112581"/>
          </a:xfrm>
          <a:prstGeom prst="rect">
            <a:avLst/>
          </a:prstGeom>
          <a:solidFill>
            <a:srgbClr val="155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xmlns="" id="{73348FE8-74A4-4F48-963D-031997A9CB8E}"/>
              </a:ext>
            </a:extLst>
          </p:cNvPr>
          <p:cNvSpPr/>
          <p:nvPr/>
        </p:nvSpPr>
        <p:spPr>
          <a:xfrm>
            <a:off x="5240169" y="9168228"/>
            <a:ext cx="107410" cy="115929"/>
          </a:xfrm>
          <a:prstGeom prst="rect">
            <a:avLst/>
          </a:prstGeom>
          <a:solidFill>
            <a:srgbClr val="DBE1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xmlns="" id="{44BDB2F7-65AF-BB40-91BB-5CF02DD209C9}"/>
              </a:ext>
            </a:extLst>
          </p:cNvPr>
          <p:cNvSpPr/>
          <p:nvPr/>
        </p:nvSpPr>
        <p:spPr>
          <a:xfrm>
            <a:off x="5240168" y="9275668"/>
            <a:ext cx="107410" cy="110987"/>
          </a:xfrm>
          <a:prstGeom prst="rect">
            <a:avLst/>
          </a:prstGeom>
          <a:solidFill>
            <a:srgbClr val="75CA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xmlns="" id="{28E9E27A-2C15-7A42-AEAA-6B3A91047FA2}"/>
              </a:ext>
            </a:extLst>
          </p:cNvPr>
          <p:cNvSpPr/>
          <p:nvPr/>
        </p:nvSpPr>
        <p:spPr>
          <a:xfrm>
            <a:off x="5240847" y="8950939"/>
            <a:ext cx="107410" cy="112581"/>
          </a:xfrm>
          <a:prstGeom prst="rect">
            <a:avLst/>
          </a:prstGeom>
          <a:solidFill>
            <a:srgbClr val="A0A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xmlns="" id="{6B7B8E37-BB87-3C44-967A-2697F4A48071}"/>
              </a:ext>
            </a:extLst>
          </p:cNvPr>
          <p:cNvCxnSpPr>
            <a:cxnSpLocks/>
          </p:cNvCxnSpPr>
          <p:nvPr/>
        </p:nvCxnSpPr>
        <p:spPr>
          <a:xfrm>
            <a:off x="2215565" y="5032698"/>
            <a:ext cx="0" cy="5073722"/>
          </a:xfrm>
          <a:prstGeom prst="line">
            <a:avLst/>
          </a:prstGeom>
          <a:ln w="95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xmlns="" id="{00BCE411-06D6-0D43-94D1-0AC2A845FDA7}"/>
              </a:ext>
            </a:extLst>
          </p:cNvPr>
          <p:cNvCxnSpPr>
            <a:cxnSpLocks/>
            <a:endCxn id="95" idx="3"/>
          </p:cNvCxnSpPr>
          <p:nvPr/>
        </p:nvCxnSpPr>
        <p:spPr>
          <a:xfrm>
            <a:off x="3645025" y="4544363"/>
            <a:ext cx="235" cy="5073722"/>
          </a:xfrm>
          <a:prstGeom prst="line">
            <a:avLst/>
          </a:prstGeom>
          <a:ln w="95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xmlns="" id="{4B38B816-1C43-0E45-9F12-63573E1C1E3D}"/>
              </a:ext>
            </a:extLst>
          </p:cNvPr>
          <p:cNvCxnSpPr>
            <a:cxnSpLocks/>
          </p:cNvCxnSpPr>
          <p:nvPr/>
        </p:nvCxnSpPr>
        <p:spPr>
          <a:xfrm>
            <a:off x="5157193" y="4545602"/>
            <a:ext cx="0" cy="5072483"/>
          </a:xfrm>
          <a:prstGeom prst="line">
            <a:avLst/>
          </a:prstGeom>
          <a:ln w="95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9D477322-5909-824A-9E98-AAB33BFE419C}"/>
              </a:ext>
            </a:extLst>
          </p:cNvPr>
          <p:cNvSpPr txBox="1"/>
          <p:nvPr/>
        </p:nvSpPr>
        <p:spPr>
          <a:xfrm>
            <a:off x="4821829" y="3803384"/>
            <a:ext cx="219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mmunity Work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BE11D"/>
      </a:accent1>
      <a:accent2>
        <a:srgbClr val="75CABB"/>
      </a:accent2>
      <a:accent3>
        <a:srgbClr val="A0A6AA"/>
      </a:accent3>
      <a:accent4>
        <a:srgbClr val="155B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2A5ABD0546246BC22E4BC64A60956" ma:contentTypeVersion="17" ma:contentTypeDescription="Create a new document." ma:contentTypeScope="" ma:versionID="9c6d3533bbc1b0992b063cda3e1ee773">
  <xsd:schema xmlns:xsd="http://www.w3.org/2001/XMLSchema" xmlns:xs="http://www.w3.org/2001/XMLSchema" xmlns:p="http://schemas.microsoft.com/office/2006/metadata/properties" xmlns:ns2="c4ab55e9-0097-4cca-8878-d7a47ac54d1a" xmlns:ns3="7d8828e8-fa0f-4032-b8c8-473168ac04e3" targetNamespace="http://schemas.microsoft.com/office/2006/metadata/properties" ma:root="true" ma:fieldsID="356251dc885085c20d30e29c5a34d228" ns2:_="" ns3:_="">
    <xsd:import namespace="c4ab55e9-0097-4cca-8878-d7a47ac54d1a"/>
    <xsd:import namespace="7d8828e8-fa0f-4032-b8c8-473168ac04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ab55e9-0097-4cca-8878-d7a47ac54d1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ed4d2182-6eeb-42f8-85b8-6d505cca9d5c}" ma:internalName="TaxCatchAll" ma:showField="CatchAllData" ma:web="c4ab55e9-0097-4cca-8878-d7a47ac54d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828e8-fa0f-4032-b8c8-473168ac0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8aa430f-8d0d-439a-80f0-a8aaa524be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ab55e9-0097-4cca-8878-d7a47ac54d1a" xsi:nil="true"/>
    <lcf76f155ced4ddcb4097134ff3c332f xmlns="7d8828e8-fa0f-4032-b8c8-473168ac04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700063-3D83-4720-A12E-231F1AF555B8}"/>
</file>

<file path=customXml/itemProps2.xml><?xml version="1.0" encoding="utf-8"?>
<ds:datastoreItem xmlns:ds="http://schemas.openxmlformats.org/officeDocument/2006/customXml" ds:itemID="{C5ECA1F9-1E18-4EFA-B146-EC80B482E710}"/>
</file>

<file path=customXml/itemProps3.xml><?xml version="1.0" encoding="utf-8"?>
<ds:datastoreItem xmlns:ds="http://schemas.openxmlformats.org/officeDocument/2006/customXml" ds:itemID="{509021CD-0B05-43AE-9A39-A9D07E41032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823</TotalTime>
  <Words>609</Words>
  <Application>Microsoft Office PowerPoint</Application>
  <PresentationFormat>A4 Paper (210x297 mm)</PresentationFormat>
  <Paragraphs>79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.PingFang SC Regular</vt:lpstr>
      <vt:lpstr>Arial</vt:lpstr>
      <vt:lpstr>Arial Black</vt:lpstr>
      <vt:lpstr>Avenir Black</vt:lpstr>
      <vt:lpstr>Avenir Book</vt:lpstr>
      <vt:lpstr>Avenir light</vt:lpstr>
      <vt:lpstr>Avenir Medium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Beesley</dc:creator>
  <cp:lastModifiedBy>Jessica Sumner</cp:lastModifiedBy>
  <cp:revision>139</cp:revision>
  <cp:lastPrinted>2019-08-01T14:39:51Z</cp:lastPrinted>
  <dcterms:created xsi:type="dcterms:W3CDTF">2019-02-19T17:46:22Z</dcterms:created>
  <dcterms:modified xsi:type="dcterms:W3CDTF">2019-08-01T14:56:48Z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0x010100A0DED0F8D7091241AB198380066A4C18</vt:lpwstr>
  </property>
</Properties>
</file>