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4" r:id="rId6"/>
    <p:sldId id="257" r:id="rId7"/>
    <p:sldId id="275" r:id="rId8"/>
    <p:sldId id="277" r:id="rId9"/>
    <p:sldId id="276" r:id="rId10"/>
    <p:sldId id="279" r:id="rId11"/>
    <p:sldId id="280" r:id="rId12"/>
    <p:sldId id="271" r:id="rId13"/>
    <p:sldId id="282" r:id="rId14"/>
    <p:sldId id="281" r:id="rId15"/>
    <p:sldId id="273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C91"/>
    <a:srgbClr val="FF4F19"/>
    <a:srgbClr val="4B6986"/>
    <a:srgbClr val="4CAAD8"/>
    <a:srgbClr val="0F3B60"/>
    <a:srgbClr val="03B380"/>
    <a:srgbClr val="80D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809" autoAdjust="0"/>
  </p:normalViewPr>
  <p:slideViewPr>
    <p:cSldViewPr snapToGrid="0">
      <p:cViewPr varScale="1">
        <p:scale>
          <a:sx n="36" d="100"/>
          <a:sy n="36" d="100"/>
        </p:scale>
        <p:origin x="18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EF50D0-9CEA-890D-4674-EFC59E22FA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NAVCA Annual Conference 2024: </a:t>
            </a:r>
          </a:p>
          <a:p>
            <a:r>
              <a:rPr lang="en-GB"/>
              <a:t>The Future of Local Infrastructure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985C0-9E41-9089-5707-3C4CFE4127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16/05/2024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184B9-B284-3B7D-6B03-85F303D636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0F733-FB95-78B6-F027-CC72D8165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ED10-30B6-4EF6-B63B-09A0BB646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492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14C2A-FE36-44B4-9DA5-52953C65C8BD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6CBD-7963-4230-A96D-D06F5BF7E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6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6CBD-7963-4230-A96D-D06F5BF7E0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90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6CBD-7963-4230-A96D-D06F5BF7E0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85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6CBD-7963-4230-A96D-D06F5BF7E0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86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6CBD-7963-4230-A96D-D06F5BF7E0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9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i="0" dirty="0">
              <a:effectLst/>
              <a:latin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BB6CBD-7963-4230-A96D-D06F5BF7E0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41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6CBD-7963-4230-A96D-D06F5BF7E0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05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6CBD-7963-4230-A96D-D06F5BF7E0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4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6CBD-7963-4230-A96D-D06F5BF7E0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5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 tiers of membership, </a:t>
            </a:r>
            <a:r>
              <a:rPr lang="en-GB" sz="1200" dirty="0">
                <a:solidFill>
                  <a:srgbClr val="0F3B60"/>
                </a:solidFill>
                <a:latin typeface="Selawik" panose="020B0604020202020204" pitchFamily="34" charset="0"/>
              </a:rPr>
              <a:t>meaning that organisations of all sizes can apply and benefit from access to the same funding opportunities.</a:t>
            </a:r>
          </a:p>
          <a:p>
            <a:endParaRPr lang="en-GB" sz="1200" dirty="0">
              <a:solidFill>
                <a:srgbClr val="0F3B60"/>
              </a:solidFill>
              <a:latin typeface="Selawik" panose="020B0604020202020204" pitchFamily="34" charset="0"/>
            </a:endParaRPr>
          </a:p>
          <a:p>
            <a:r>
              <a:rPr lang="en-GB" sz="1200" dirty="0">
                <a:solidFill>
                  <a:srgbClr val="0F3B60"/>
                </a:solidFill>
                <a:latin typeface="Selawik" panose="020B0604020202020204" pitchFamily="34" charset="0"/>
              </a:rPr>
              <a:t>All members have to meet 5 Universal criteria:</a:t>
            </a:r>
          </a:p>
          <a:p>
            <a:pPr marL="571500" indent="-571500">
              <a:buFont typeface="+mj-lt"/>
              <a:buAutoNum type="arabicPeriod"/>
            </a:pPr>
            <a:r>
              <a:rPr lang="en-GB" sz="1200" dirty="0">
                <a:solidFill>
                  <a:srgbClr val="0F3B60"/>
                </a:solidFill>
                <a:latin typeface="Selawik" panose="020B0604020202020204" pitchFamily="34" charset="0"/>
              </a:rPr>
              <a:t>operate in the VCSE sector</a:t>
            </a:r>
          </a:p>
          <a:p>
            <a:pPr marL="571500" indent="-571500">
              <a:buFont typeface="+mj-lt"/>
              <a:buAutoNum type="arabicPeriod"/>
            </a:pPr>
            <a:r>
              <a:rPr lang="en-GB" sz="1200" dirty="0">
                <a:solidFill>
                  <a:srgbClr val="0F3B60"/>
                </a:solidFill>
                <a:latin typeface="Selawik" panose="020B0604020202020204" pitchFamily="34" charset="0"/>
              </a:rPr>
              <a:t>provide Health and Wellbeing services and activities in line with the four priorities set by the Wakefield Health and Wellbeing Board</a:t>
            </a:r>
          </a:p>
          <a:p>
            <a:pPr marL="571500" indent="-571500">
              <a:buFont typeface="+mj-lt"/>
              <a:buAutoNum type="arabicPeriod"/>
            </a:pPr>
            <a:r>
              <a:rPr lang="en-GB" sz="1200" dirty="0">
                <a:solidFill>
                  <a:srgbClr val="0F3B60"/>
                </a:solidFill>
                <a:latin typeface="Selawik" panose="020B0604020202020204" pitchFamily="34" charset="0"/>
              </a:rPr>
              <a:t>be ‘locally-rooted’ in Wakefield District</a:t>
            </a:r>
          </a:p>
          <a:p>
            <a:pPr marL="571500" indent="-571500">
              <a:buFont typeface="+mj-lt"/>
              <a:buAutoNum type="arabicPeriod"/>
            </a:pPr>
            <a:r>
              <a:rPr lang="en-GB" sz="1200" dirty="0">
                <a:solidFill>
                  <a:srgbClr val="0F3B60"/>
                </a:solidFill>
                <a:latin typeface="Selawik" panose="020B0604020202020204" pitchFamily="34" charset="0"/>
              </a:rPr>
              <a:t>be committed to sharing skills, expertise and best practice</a:t>
            </a:r>
          </a:p>
          <a:p>
            <a:pPr marL="571500" indent="-571500">
              <a:buFont typeface="+mj-lt"/>
              <a:buAutoNum type="arabicPeriod"/>
            </a:pPr>
            <a:r>
              <a:rPr lang="en-GB" sz="1200" dirty="0">
                <a:solidFill>
                  <a:srgbClr val="0F3B60"/>
                </a:solidFill>
                <a:latin typeface="Selawik" panose="020B0604020202020204" pitchFamily="34" charset="0"/>
              </a:rPr>
              <a:t>be committed to safeguarding.</a:t>
            </a:r>
          </a:p>
          <a:p>
            <a:pPr marL="571500" indent="-571500">
              <a:buFont typeface="+mj-lt"/>
              <a:buAutoNum type="arabicPeriod"/>
            </a:pPr>
            <a:endParaRPr lang="en-GB" sz="1200" dirty="0">
              <a:solidFill>
                <a:srgbClr val="0F3B60"/>
              </a:solidFill>
              <a:latin typeface="Selawik" panose="020B0604020202020204" pitchFamily="34" charset="0"/>
            </a:endParaRPr>
          </a:p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Work Sans" pitchFamily="2" charset="0"/>
              </a:rPr>
              <a:t>At Tiers 1 and 2: </a:t>
            </a:r>
          </a:p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√ Financial health </a:t>
            </a:r>
          </a:p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√ Quality systems </a:t>
            </a:r>
          </a:p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√ Suitable organisational policies </a:t>
            </a:r>
          </a:p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√ Suitable governance </a:t>
            </a:r>
          </a:p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√ Technical capacity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6CBD-7963-4230-A96D-D06F5BF7E0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678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Thinking Differently Development Fund (Nova working with Wakefield’s Mental Health Alliance)</a:t>
            </a:r>
          </a:p>
          <a:p>
            <a:r>
              <a:rPr lang="en-GB" dirty="0"/>
              <a:t>Investing in organisations rather than projects. 5 organisations selected from Tier 2 and 3 of the TSF membership. </a:t>
            </a:r>
          </a:p>
          <a:p>
            <a:r>
              <a:rPr lang="en-GB" dirty="0"/>
              <a:t>2-year project designed to build organisations capacity, allowing them to better support people experiencing mental health issues in a community setting. </a:t>
            </a:r>
          </a:p>
          <a:p>
            <a:r>
              <a:rPr lang="en-GB" dirty="0"/>
              <a:t>Externally evaluated by Leeds Beckett University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6CBD-7963-4230-A96D-D06F5BF7E0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448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Quote 1: Core20PLUS5 Pregnant Asylum Seekers and Refugees (West Yorkshire HCP)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Quote 2: Community Grants for Climate Activity (Wakefield Council and WYCA)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6CBD-7963-4230-A96D-D06F5BF7E0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12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6CBD-7963-4230-A96D-D06F5BF7E0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0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6CAC0-EA7A-A1AE-87E5-7F84AD4D3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95857-71A9-AF4B-0BA9-758ED9AB5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9849B-70E5-CE60-1C2B-D8D42495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FB01-0D7F-463B-BC02-96A6ACDAC1F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F3278-FB3B-39C1-A915-6F916BBB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96966-F82C-38AC-D898-C66E4219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F44E-C6DA-4473-A64A-6A4B20342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3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142C-5EAA-9652-BA9D-131D716E8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A72C5-2A4E-4707-69BC-15B51BB52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9048F-B901-CCE2-8D10-A8A0DD52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FB01-0D7F-463B-BC02-96A6ACDAC1F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B1F57-E4D0-2A19-B314-1C8E08A0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6A778-B6D3-23E8-9AC7-D37A3B3D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F44E-C6DA-4473-A64A-6A4B20342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2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8A84C-3176-9BD7-CC8D-3A2BD8638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91A65-5A8A-0DA4-53C5-528910D43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6AEFE-9878-4848-7B11-53D24459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FB01-0D7F-463B-BC02-96A6ACDAC1F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D70EA-339A-5CBA-6439-B59B0567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D549F-E631-1811-DDCB-F32C3244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F44E-C6DA-4473-A64A-6A4B20342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4223-6AC0-62FB-1722-DB32BD35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1C8BB-391F-CE09-E537-C25673F9E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16C7F-D4A0-3F92-8A75-17F297DD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FB01-0D7F-463B-BC02-96A6ACDAC1F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C0B08-B48C-CD03-7AEA-34C1B511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F6E38-205D-1B32-D591-6D422A5C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F44E-C6DA-4473-A64A-6A4B20342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8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401A-AEBB-E756-80C6-DAB206D1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0767D-9495-AA9E-FFD0-F4A2AE853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835AA-5226-94C9-6831-BAC2126B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FB01-0D7F-463B-BC02-96A6ACDAC1F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D7BB9-8A4F-A39E-F344-5BB7B3F7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34860-AD63-E39F-91DA-6FDB5AA7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F44E-C6DA-4473-A64A-6A4B20342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4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5884-1F5D-70A0-4675-7C573EE4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A14F-C823-8660-407C-2D5DC4563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ACD94-7711-CF73-BB3A-6694575A1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2C799-7440-E416-A34D-B424E840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FB01-0D7F-463B-BC02-96A6ACDAC1F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B18F6-35B3-F7BE-EB98-A167D429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E3B06-EF5B-BE61-BC2F-654B8103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F44E-C6DA-4473-A64A-6A4B20342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2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1BED-CD58-6A07-7A04-9218B187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0FF21-1456-80EE-9681-010D31FAB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082F2-41FB-C0DA-E020-6DC1807C3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D067F6-F3E9-C33D-3F08-0DD0789C9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297CA-9BC0-63D5-FAE0-0E767B28E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0AC30-5D9E-124A-860B-864A3B3C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FB01-0D7F-463B-BC02-96A6ACDAC1F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A8D7A-F72E-9F82-06B2-D30C7411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22BED-537B-F8B1-AB6C-B6EA14A0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F44E-C6DA-4473-A64A-6A4B20342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0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111E-52C5-D197-3F0E-72CFBE4A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F1AC2-50DC-A285-77B7-20776F4C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FB01-0D7F-463B-BC02-96A6ACDAC1F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92DFA-A45F-C7B0-C6F3-FDB76CBF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4685E-8D3E-89B6-CC44-16D85DAA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F44E-C6DA-4473-A64A-6A4B20342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3A974-6FDB-47B9-C23C-4275B82B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FB01-0D7F-463B-BC02-96A6ACDAC1F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3EFB2-2B0D-5178-05F8-E9169D7C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009A6-CD01-55F6-5C72-E53B3A01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F44E-C6DA-4473-A64A-6A4B20342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13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B363-6484-335F-9B29-51A5C1F4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8EFDC-4692-C1C4-3C0F-C4BB6944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662E0-1CE8-4ABD-F90E-7279CD438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D09E9-0C0B-2817-8EFA-8654C41D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FB01-0D7F-463B-BC02-96A6ACDAC1F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2DE8B-D103-F56E-86A2-D8D28A9F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A79FF-690C-5B47-40B1-411F43A8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F44E-C6DA-4473-A64A-6A4B20342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74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B5EF-27FF-1C00-A07F-E936B43C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7CC41E-2DCB-3E18-EE84-389575C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4A69C-6C86-5A23-A65A-D4618533C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0F02D-24DE-C093-3260-D6394572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FB01-0D7F-463B-BC02-96A6ACDAC1F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B2C02-5887-073F-2BCF-F6715039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89D4E-C30F-4F67-BFC4-B22E9EA0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F44E-C6DA-4473-A64A-6A4B20342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5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ED68E-4139-939E-FCBD-15E256AE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54E8-3D6F-93D4-1CF6-D33A2E55E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5FFC7-3B79-262E-704C-892457198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0FB01-0D7F-463B-BC02-96A6ACDAC1F0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DA4EA-DF23-9BA9-ADB5-E5116C5B4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BD03D-1D89-0295-964D-212DB77CD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F44E-C6DA-4473-A64A-6A4B20342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mailto:framework@nova-wd.org.uk" TargetMode="External"/><Relationship Id="rId4" Type="http://schemas.openxmlformats.org/officeDocument/2006/relationships/hyperlink" Target="https://www.nova-wd.org.uk/our-work/third-sector-frame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Third Sector Framework logo is large in the centre of the screen. Below are the logos of the four partners involved in this work.">
            <a:extLst>
              <a:ext uri="{FF2B5EF4-FFF2-40B4-BE49-F238E27FC236}">
                <a16:creationId xmlns:a16="http://schemas.microsoft.com/office/drawing/2014/main" id="{9AE3279D-D5E0-EC64-1016-B7DB934A06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7624F1E-8EDC-5357-ABD7-D2E3688EA4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52355" y="4140388"/>
            <a:ext cx="7019531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4F19"/>
                </a:solidFill>
                <a:effectLst/>
                <a:uLnTx/>
                <a:uFillTx/>
                <a:latin typeface="Selawik Semibold" panose="020B0702040204020203" pitchFamily="34" charset="0"/>
                <a:ea typeface="+mn-ea"/>
                <a:cs typeface="+mn-cs"/>
              </a:rPr>
              <a:t>How can we make funding opportunities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4F19"/>
                </a:solidFill>
                <a:effectLst/>
                <a:uLnTx/>
                <a:uFillTx/>
                <a:latin typeface="Selawik" panose="020B0502040204020203" pitchFamily="34" charset="0"/>
                <a:ea typeface="+mn-ea"/>
                <a:cs typeface="+mn-cs"/>
              </a:rPr>
              <a:t>fairer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4F19"/>
                </a:solidFill>
                <a:effectLst/>
                <a:uLnTx/>
                <a:uFillTx/>
                <a:latin typeface="Selawik Semibold" panose="020B0702040204020203" pitchFamily="34" charset="0"/>
                <a:ea typeface="+mn-ea"/>
                <a:cs typeface="+mn-cs"/>
              </a:rPr>
              <a:t> and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4F19"/>
                </a:solidFill>
                <a:effectLst/>
                <a:uLnTx/>
                <a:uFillTx/>
                <a:latin typeface="Selawik" panose="020B0502040204020203" pitchFamily="34" charset="0"/>
                <a:ea typeface="+mn-ea"/>
                <a:cs typeface="+mn-cs"/>
              </a:rPr>
              <a:t>more transparent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4F19"/>
                </a:solidFill>
                <a:effectLst/>
                <a:uLnTx/>
                <a:uFillTx/>
                <a:latin typeface="Selawik Semibold" panose="020B0702040204020203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731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028861-80CD-AA1E-F055-0AF9493E8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E2AB433-1BE8-AC3E-8A38-05847B7AF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1463" y="4328489"/>
            <a:ext cx="3139472" cy="2319738"/>
          </a:xfrm>
          <a:prstGeom prst="ellipse">
            <a:avLst/>
          </a:prstGeom>
          <a:solidFill>
            <a:srgbClr val="90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D712C0-E6CD-0BB1-F7E3-4C0F37A086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725" y="1214203"/>
            <a:ext cx="641421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Challenges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B115D16-EE94-C78F-CA5E-0FEA0E6F5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6601" y="4328489"/>
            <a:ext cx="3139472" cy="2319738"/>
          </a:xfrm>
          <a:prstGeom prst="ellipse">
            <a:avLst/>
          </a:prstGeom>
          <a:solidFill>
            <a:srgbClr val="90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B85008-9659-5183-BDA8-9F8A9731C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21739" y="4328489"/>
            <a:ext cx="3139472" cy="2319738"/>
          </a:xfrm>
          <a:prstGeom prst="ellipse">
            <a:avLst/>
          </a:prstGeom>
          <a:solidFill>
            <a:srgbClr val="90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994827-F495-55E8-6869-98B2CC16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0460" y="2008751"/>
            <a:ext cx="3139472" cy="2319738"/>
          </a:xfrm>
          <a:prstGeom prst="ellipse">
            <a:avLst/>
          </a:prstGeom>
          <a:solidFill>
            <a:srgbClr val="90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C5D6A33-FA8D-C285-112D-6675132CD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5598" y="2008751"/>
            <a:ext cx="3139472" cy="2319738"/>
          </a:xfrm>
          <a:prstGeom prst="ellipse">
            <a:avLst/>
          </a:prstGeom>
          <a:solidFill>
            <a:srgbClr val="90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07D9381-CFC7-A9B3-05FB-FA3252079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322" y="2008751"/>
            <a:ext cx="3139472" cy="2319738"/>
          </a:xfrm>
          <a:prstGeom prst="ellipse">
            <a:avLst/>
          </a:prstGeom>
          <a:solidFill>
            <a:srgbClr val="90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2677D9-68AB-C65D-5D80-04D4A2F743AB}"/>
              </a:ext>
            </a:extLst>
          </p:cNvPr>
          <p:cNvSpPr txBox="1"/>
          <p:nvPr/>
        </p:nvSpPr>
        <p:spPr>
          <a:xfrm>
            <a:off x="575109" y="2536251"/>
            <a:ext cx="2679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F3B60"/>
                </a:solidFill>
                <a:latin typeface="Selawik" panose="020B0502040204020203" pitchFamily="34" charset="0"/>
              </a:rPr>
              <a:t>Knowledge &amp; expertise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B51911-13CC-8AE6-3018-088E1EED460C}"/>
              </a:ext>
            </a:extLst>
          </p:cNvPr>
          <p:cNvSpPr txBox="1"/>
          <p:nvPr/>
        </p:nvSpPr>
        <p:spPr>
          <a:xfrm>
            <a:off x="3980247" y="2529511"/>
            <a:ext cx="2679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F3B60"/>
                </a:solidFill>
                <a:latin typeface="Selawik" panose="020B0502040204020203" pitchFamily="34" charset="0"/>
              </a:rPr>
              <a:t>Strategy &amp; governance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314E0A-F477-BDDE-B85C-7C187030A28C}"/>
              </a:ext>
            </a:extLst>
          </p:cNvPr>
          <p:cNvSpPr txBox="1"/>
          <p:nvPr/>
        </p:nvSpPr>
        <p:spPr>
          <a:xfrm>
            <a:off x="7385385" y="2574150"/>
            <a:ext cx="2679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F3B60"/>
                </a:solidFill>
                <a:latin typeface="Selawik" panose="020B0502040204020203" pitchFamily="34" charset="0"/>
              </a:rPr>
              <a:t>Capacity in our team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45040D-B4B7-912C-D2C5-8FB1871A0E79}"/>
              </a:ext>
            </a:extLst>
          </p:cNvPr>
          <p:cNvSpPr txBox="1"/>
          <p:nvPr/>
        </p:nvSpPr>
        <p:spPr>
          <a:xfrm>
            <a:off x="2241250" y="4927138"/>
            <a:ext cx="2679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F3B60"/>
                </a:solidFill>
                <a:latin typeface="Selawik" panose="020B0502040204020203" pitchFamily="34" charset="0"/>
              </a:rPr>
              <a:t>Ways of working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6FED74-0743-B123-B38D-A6C16B66492C}"/>
              </a:ext>
            </a:extLst>
          </p:cNvPr>
          <p:cNvSpPr txBox="1"/>
          <p:nvPr/>
        </p:nvSpPr>
        <p:spPr>
          <a:xfrm>
            <a:off x="5646388" y="4893888"/>
            <a:ext cx="2679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F3B60"/>
                </a:solidFill>
                <a:latin typeface="Selawik" panose="020B0502040204020203" pitchFamily="34" charset="0"/>
              </a:rPr>
              <a:t>Wider awareness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E76545-65D0-7D64-69CE-A69D599B66A2}"/>
              </a:ext>
            </a:extLst>
          </p:cNvPr>
          <p:cNvSpPr txBox="1"/>
          <p:nvPr/>
        </p:nvSpPr>
        <p:spPr>
          <a:xfrm>
            <a:off x="9051526" y="4882499"/>
            <a:ext cx="2679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F3B60"/>
                </a:solidFill>
                <a:latin typeface="Selawik" panose="020B0502040204020203" pitchFamily="34" charset="0"/>
              </a:rPr>
              <a:t>Measuring success</a:t>
            </a:r>
          </a:p>
        </p:txBody>
      </p:sp>
    </p:spTree>
    <p:extLst>
      <p:ext uri="{BB962C8B-B14F-4D97-AF65-F5344CB8AC3E}">
        <p14:creationId xmlns:p14="http://schemas.microsoft.com/office/powerpoint/2010/main" val="305774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BC8241-6930-1EC1-BF0C-B2C91BAA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854C62D5-283C-D137-8CF9-638E66D228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725" y="1214203"/>
            <a:ext cx="641421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What Next?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132C4-96AA-1740-2E1A-773C4CCDAD26}"/>
              </a:ext>
            </a:extLst>
          </p:cNvPr>
          <p:cNvSpPr txBox="1"/>
          <p:nvPr/>
        </p:nvSpPr>
        <p:spPr>
          <a:xfrm>
            <a:off x="419724" y="2104367"/>
            <a:ext cx="65746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Administrative funding until </a:t>
            </a:r>
            <a:r>
              <a:rPr lang="en-GB" sz="2800">
                <a:solidFill>
                  <a:srgbClr val="FF4F19"/>
                </a:solidFill>
                <a:latin typeface="Selawik" panose="020B0604020202020204" pitchFamily="34" charset="0"/>
              </a:rPr>
              <a:t>July 2026.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FF4F19"/>
                </a:solidFill>
                <a:latin typeface="Selawik" panose="020B0604020202020204" pitchFamily="34" charset="0"/>
              </a:rPr>
              <a:t>Development Plan </a:t>
            </a: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work in progress.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F3B60"/>
                </a:solidFill>
                <a:latin typeface="Selawik Semibold" panose="020B0702040204020203" pitchFamily="34" charset="0"/>
              </a:rPr>
              <a:t>New Wakefield District VCSE Collaborative </a:t>
            </a: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to have </a:t>
            </a:r>
            <a:r>
              <a:rPr lang="en-GB" sz="2800">
                <a:solidFill>
                  <a:srgbClr val="FF4F19"/>
                </a:solidFill>
                <a:latin typeface="Selawik" panose="020B0604020202020204" pitchFamily="34" charset="0"/>
              </a:rPr>
              <a:t>strategic oversight – transition in progress.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Improved communications and increased awareness.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New funding opportunities.</a:t>
            </a:r>
          </a:p>
        </p:txBody>
      </p:sp>
      <p:pic>
        <p:nvPicPr>
          <p:cNvPr id="20" name="Picture 19" descr="A man holding a certificate. On top of the image is a badge to show that this is the 100th Framework member.">
            <a:extLst>
              <a:ext uri="{FF2B5EF4-FFF2-40B4-BE49-F238E27FC236}">
                <a16:creationId xmlns:a16="http://schemas.microsoft.com/office/drawing/2014/main" id="{AD0FD7A9-B39C-1392-3A22-AAFDF870A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32" y="2332967"/>
            <a:ext cx="4358194" cy="43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21B560-8C3A-A8B7-1304-2C7351E8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C20D04E-67DC-336E-C1B0-B1738C2F00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725" y="1214203"/>
            <a:ext cx="10882859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95883-0BFD-EBB2-08FF-F4C27B096EAA}"/>
              </a:ext>
            </a:extLst>
          </p:cNvPr>
          <p:cNvSpPr txBox="1"/>
          <p:nvPr/>
        </p:nvSpPr>
        <p:spPr>
          <a:xfrm>
            <a:off x="419725" y="2206052"/>
            <a:ext cx="69429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Find out more about the TSF </a:t>
            </a: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  <a:hlinkClick r:id="rId4"/>
              </a:rPr>
              <a:t>https://www.nova-wd.org.uk/our-work/third-sector-framework</a:t>
            </a:r>
            <a:endParaRPr lang="en-GB" sz="2800">
              <a:solidFill>
                <a:srgbClr val="0F3B60"/>
              </a:solidFill>
              <a:highlight>
                <a:srgbClr val="FFFF00"/>
              </a:highlight>
              <a:latin typeface="Selawik" panose="020B0604020202020204" pitchFamily="34" charset="0"/>
            </a:endParaRPr>
          </a:p>
          <a:p>
            <a:endParaRPr lang="en-GB" sz="2800">
              <a:solidFill>
                <a:srgbClr val="0F3B60"/>
              </a:solidFill>
              <a:latin typeface="Selawik" panose="020B0604020202020204" pitchFamily="34" charset="0"/>
            </a:endParaRPr>
          </a:p>
          <a:p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Contact us on </a:t>
            </a: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  <a:hlinkClick r:id="rId5"/>
              </a:rPr>
              <a:t>framework@nova-wd.org.uk</a:t>
            </a:r>
            <a:endParaRPr lang="en-GB" sz="2800">
              <a:solidFill>
                <a:srgbClr val="0F3B60"/>
              </a:solidFill>
              <a:latin typeface="Selawik" panose="020B0604020202020204" pitchFamily="34" charset="0"/>
            </a:endParaRPr>
          </a:p>
          <a:p>
            <a:endParaRPr lang="en-GB" sz="2800">
              <a:solidFill>
                <a:srgbClr val="0F3B60"/>
              </a:solidFill>
              <a:latin typeface="Selawik" panose="020B0604020202020204" pitchFamily="34" charset="0"/>
            </a:endParaRPr>
          </a:p>
          <a:p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Follow us on Twitter (X) </a:t>
            </a:r>
            <a:r>
              <a:rPr lang="en-GB" sz="2800">
                <a:solidFill>
                  <a:srgbClr val="0563C1"/>
                </a:solidFill>
                <a:latin typeface="Selawik" panose="020B0604020202020204" pitchFamily="34" charset="0"/>
              </a:rPr>
              <a:t>@tsframework</a:t>
            </a:r>
            <a:endParaRPr lang="en-GB" sz="2800">
              <a:solidFill>
                <a:srgbClr val="0F3B60"/>
              </a:solidFill>
              <a:latin typeface="Selawik" panose="020B0604020202020204" pitchFamily="34" charset="0"/>
            </a:endParaRPr>
          </a:p>
        </p:txBody>
      </p:sp>
      <p:pic>
        <p:nvPicPr>
          <p:cNvPr id="3" name="Picture 2" descr="The Framework partner's logos - Nova, Wakefield Council, Young Lives Consortium and Wakefield District Health &amp; Care Partnership.">
            <a:extLst>
              <a:ext uri="{FF2B5EF4-FFF2-40B4-BE49-F238E27FC236}">
                <a16:creationId xmlns:a16="http://schemas.microsoft.com/office/drawing/2014/main" id="{37D159F8-4BAC-4692-F858-2F8C46FEDE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/>
          <a:stretch/>
        </p:blipFill>
        <p:spPr>
          <a:xfrm>
            <a:off x="290967" y="5780164"/>
            <a:ext cx="6942964" cy="823766"/>
          </a:xfrm>
          <a:prstGeom prst="rect">
            <a:avLst/>
          </a:prstGeom>
        </p:spPr>
      </p:pic>
      <p:pic>
        <p:nvPicPr>
          <p:cNvPr id="12" name="Picture 11" descr="A picture of Scott and Helen stood together, smiling.">
            <a:extLst>
              <a:ext uri="{FF2B5EF4-FFF2-40B4-BE49-F238E27FC236}">
                <a16:creationId xmlns:a16="http://schemas.microsoft.com/office/drawing/2014/main" id="{4C70F8A0-08D5-227F-CA24-B7BF7A22C4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r="11078"/>
          <a:stretch/>
        </p:blipFill>
        <p:spPr>
          <a:xfrm>
            <a:off x="7554319" y="2206053"/>
            <a:ext cx="4637681" cy="46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3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1D595F-67C8-2EE5-AFF0-F1358EE88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4EC64C-EBBC-8030-2BA8-60C143AD0F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724" y="1174873"/>
            <a:ext cx="10882859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Introductions</a:t>
            </a:r>
          </a:p>
        </p:txBody>
      </p:sp>
      <p:pic>
        <p:nvPicPr>
          <p:cNvPr id="4" name="Picture 3" descr="Image of Scott stood outside, smiling.">
            <a:extLst>
              <a:ext uri="{FF2B5EF4-FFF2-40B4-BE49-F238E27FC236}">
                <a16:creationId xmlns:a16="http://schemas.microsoft.com/office/drawing/2014/main" id="{70E22468-0BD2-6C60-607B-FAD316BBF6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33" t="6103" r="3009" b="7324"/>
          <a:stretch/>
        </p:blipFill>
        <p:spPr>
          <a:xfrm>
            <a:off x="553364" y="2087898"/>
            <a:ext cx="2892056" cy="3442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079440-2598-C0AE-C269-6C4C32C6A139}"/>
              </a:ext>
            </a:extLst>
          </p:cNvPr>
          <p:cNvSpPr txBox="1"/>
          <p:nvPr/>
        </p:nvSpPr>
        <p:spPr>
          <a:xfrm>
            <a:off x="474316" y="5658714"/>
            <a:ext cx="3797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Scott Copeland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Contracts &amp; Grants Manager</a:t>
            </a:r>
          </a:p>
        </p:txBody>
      </p:sp>
      <p:pic>
        <p:nvPicPr>
          <p:cNvPr id="2" name="Picture 1" descr="Image of Helen stood outside, smiling.">
            <a:extLst>
              <a:ext uri="{FF2B5EF4-FFF2-40B4-BE49-F238E27FC236}">
                <a16:creationId xmlns:a16="http://schemas.microsoft.com/office/drawing/2014/main" id="{F67CC647-FF73-5555-EC11-CDE107D8B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859" y="2087897"/>
            <a:ext cx="2752648" cy="3442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75BE9B-CF3C-023D-5C37-CA2E30B02C86}"/>
              </a:ext>
            </a:extLst>
          </p:cNvPr>
          <p:cNvSpPr txBox="1"/>
          <p:nvPr/>
        </p:nvSpPr>
        <p:spPr>
          <a:xfrm>
            <a:off x="3964103" y="5658714"/>
            <a:ext cx="5001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Helen Betts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Senior Project Support Officer</a:t>
            </a:r>
          </a:p>
        </p:txBody>
      </p:sp>
    </p:spTree>
    <p:extLst>
      <p:ext uri="{BB962C8B-B14F-4D97-AF65-F5344CB8AC3E}">
        <p14:creationId xmlns:p14="http://schemas.microsoft.com/office/powerpoint/2010/main" val="169710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2FC9F7-4B54-5927-0F3E-4F6B46630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4EC64C-EBBC-8030-2BA8-60C143AD0F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725" y="1214203"/>
            <a:ext cx="64142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What was the problem?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14908-B62E-716D-EA95-67216F0AA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5430" y="2358190"/>
            <a:ext cx="4957011" cy="4499810"/>
          </a:xfrm>
          <a:prstGeom prst="rect">
            <a:avLst/>
          </a:prstGeom>
          <a:solidFill>
            <a:srgbClr val="4CAAD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AF3CD3-6FF4-9895-AA2C-59B81F65F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5430" y="2358190"/>
            <a:ext cx="4957011" cy="778102"/>
          </a:xfrm>
          <a:prstGeom prst="rect">
            <a:avLst/>
          </a:prstGeom>
          <a:solidFill>
            <a:srgbClr val="4CAAD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68397-F45B-CAA3-7FF7-F9C7DFCD8A39}"/>
              </a:ext>
            </a:extLst>
          </p:cNvPr>
          <p:cNvSpPr txBox="1"/>
          <p:nvPr/>
        </p:nvSpPr>
        <p:spPr>
          <a:xfrm>
            <a:off x="788694" y="2541425"/>
            <a:ext cx="436082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600" b="1">
                <a:solidFill>
                  <a:srgbClr val="0F3B60"/>
                </a:solidFill>
                <a:latin typeface="Selawik" panose="020B0604020202020204" pitchFamily="34" charset="0"/>
              </a:rPr>
              <a:t>For Commissioners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>
                <a:solidFill>
                  <a:srgbClr val="0F3B60"/>
                </a:solidFill>
                <a:latin typeface="Selawik" panose="020B0604020202020204" pitchFamily="34" charset="0"/>
              </a:rPr>
              <a:t>Disconnect between standards needed/ expected and VCSE offer.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>
                <a:solidFill>
                  <a:srgbClr val="0F3B60"/>
                </a:solidFill>
                <a:latin typeface="Selawik" panose="020B0604020202020204" pitchFamily="34" charset="0"/>
              </a:rPr>
              <a:t>Recognising value of ‘Keeping it Local’ but not having all the tools required to facilitate this.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46EED-DF8B-321D-7120-A5468EDEE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5705" y="2358190"/>
            <a:ext cx="5932947" cy="4499810"/>
          </a:xfrm>
          <a:prstGeom prst="rect">
            <a:avLst/>
          </a:prstGeom>
          <a:solidFill>
            <a:srgbClr val="4CAAD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14CB9D-1093-C7D7-0CF6-74F8809D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5705" y="2358190"/>
            <a:ext cx="5932947" cy="778102"/>
          </a:xfrm>
          <a:prstGeom prst="rect">
            <a:avLst/>
          </a:prstGeom>
          <a:solidFill>
            <a:srgbClr val="4CAAD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02E17-F92D-AD1D-631D-090B0946C24B}"/>
              </a:ext>
            </a:extLst>
          </p:cNvPr>
          <p:cNvSpPr txBox="1"/>
          <p:nvPr/>
        </p:nvSpPr>
        <p:spPr>
          <a:xfrm>
            <a:off x="5956945" y="2541425"/>
            <a:ext cx="553991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600" b="1">
                <a:solidFill>
                  <a:srgbClr val="0F3B60"/>
                </a:solidFill>
                <a:latin typeface="Selawik" panose="020B0604020202020204" pitchFamily="34" charset="0"/>
              </a:rPr>
              <a:t>For VCSE Organisations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>
                <a:solidFill>
                  <a:srgbClr val="0F3B60"/>
                </a:solidFill>
                <a:latin typeface="Selawik" panose="020B0604020202020204" pitchFamily="34" charset="0"/>
              </a:rPr>
              <a:t>Accessible funding not allowing/providing ‘platform’ to address gaps and build capacity.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>
                <a:solidFill>
                  <a:srgbClr val="0F3B60"/>
                </a:solidFill>
                <a:latin typeface="Selawik" panose="020B0604020202020204" pitchFamily="34" charset="0"/>
              </a:rPr>
              <a:t>Lack of time to ‘search’ and apply for opportunities and source other providers who can contribute.</a:t>
            </a:r>
          </a:p>
        </p:txBody>
      </p:sp>
    </p:spTree>
    <p:extLst>
      <p:ext uri="{BB962C8B-B14F-4D97-AF65-F5344CB8AC3E}">
        <p14:creationId xmlns:p14="http://schemas.microsoft.com/office/powerpoint/2010/main" val="20158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B85899-0513-AAA9-69FA-8E2F6C2D6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DEC769B-0BBC-13C3-7670-BB46F4B4AB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725" y="1214203"/>
            <a:ext cx="6414212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The Third Sector Framework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16C23-D993-7364-A192-761757F6DF10}"/>
              </a:ext>
            </a:extLst>
          </p:cNvPr>
          <p:cNvSpPr txBox="1"/>
          <p:nvPr/>
        </p:nvSpPr>
        <p:spPr>
          <a:xfrm>
            <a:off x="419726" y="2578779"/>
            <a:ext cx="943012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F3B60"/>
                </a:solidFill>
                <a:latin typeface="Selawik" panose="020B0604020202020204" pitchFamily="34" charset="0"/>
              </a:rPr>
              <a:t>Partnership between Nova Wakefield District, Wakefield Council, Wakefield HCP and Young Lives Consortium.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F3B60"/>
                </a:solidFill>
                <a:latin typeface="Selawik" panose="020B0604020202020204" pitchFamily="34" charset="0"/>
              </a:rPr>
              <a:t>A </a:t>
            </a:r>
            <a:r>
              <a:rPr lang="en-GB" sz="3200">
                <a:solidFill>
                  <a:srgbClr val="FF4F19"/>
                </a:solidFill>
                <a:latin typeface="Selawik Semibold" panose="020B0702040204020203" pitchFamily="34" charset="0"/>
              </a:rPr>
              <a:t>fair</a:t>
            </a:r>
            <a:r>
              <a:rPr lang="en-GB" sz="3200">
                <a:solidFill>
                  <a:srgbClr val="0F3B60"/>
                </a:solidFill>
                <a:latin typeface="Selawik" panose="020B0604020202020204" pitchFamily="34" charset="0"/>
              </a:rPr>
              <a:t>, </a:t>
            </a:r>
            <a:r>
              <a:rPr lang="en-GB" sz="3200">
                <a:solidFill>
                  <a:srgbClr val="FF4F19"/>
                </a:solidFill>
                <a:latin typeface="Selawik Semibold" panose="020B0702040204020203" pitchFamily="34" charset="0"/>
              </a:rPr>
              <a:t>open</a:t>
            </a:r>
            <a:r>
              <a:rPr lang="en-GB" sz="3200">
                <a:solidFill>
                  <a:srgbClr val="0F3B60"/>
                </a:solidFill>
                <a:latin typeface="Selawik" panose="020B0604020202020204" pitchFamily="34" charset="0"/>
              </a:rPr>
              <a:t> and </a:t>
            </a:r>
            <a:r>
              <a:rPr lang="en-GB" sz="3200">
                <a:solidFill>
                  <a:srgbClr val="FF4F19"/>
                </a:solidFill>
                <a:latin typeface="Selawik Semibold" panose="020B0702040204020203" pitchFamily="34" charset="0"/>
              </a:rPr>
              <a:t>transparent </a:t>
            </a:r>
            <a:r>
              <a:rPr lang="en-GB" sz="3200">
                <a:solidFill>
                  <a:srgbClr val="0F3B60"/>
                </a:solidFill>
                <a:latin typeface="Selawik" panose="020B0604020202020204" pitchFamily="34" charset="0"/>
              </a:rPr>
              <a:t>way of allocating funding to VCSE organisations across Wakefield District.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F3B60"/>
                </a:solidFill>
                <a:latin typeface="Selawik" panose="020B0604020202020204" pitchFamily="34" charset="0"/>
              </a:rPr>
              <a:t>Focus on Health and Wellbeing services.</a:t>
            </a:r>
            <a:endParaRPr lang="en-GB" sz="3400">
              <a:solidFill>
                <a:srgbClr val="0F3B60"/>
              </a:solidFill>
              <a:latin typeface="Selawi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9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285C978-3780-752D-E4C6-F6C910811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483756-5182-BA80-2800-7E6E2E394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139" y="2841448"/>
            <a:ext cx="5152672" cy="1446551"/>
          </a:xfrm>
          <a:prstGeom prst="rect">
            <a:avLst/>
          </a:prstGeom>
          <a:solidFill>
            <a:srgbClr val="90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EF4C2C-DAD8-417C-1ACE-ABE83C08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567" y="2841448"/>
            <a:ext cx="5477525" cy="1446551"/>
          </a:xfrm>
          <a:prstGeom prst="rect">
            <a:avLst/>
          </a:prstGeom>
          <a:solidFill>
            <a:srgbClr val="90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700A6B-5FE2-81C2-8577-528A0A327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572" y="4588048"/>
            <a:ext cx="5152672" cy="1446551"/>
          </a:xfrm>
          <a:prstGeom prst="rect">
            <a:avLst/>
          </a:prstGeom>
          <a:solidFill>
            <a:srgbClr val="90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3D5DD4-7049-4A23-B3BE-BB218DFC6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4588048"/>
            <a:ext cx="5474091" cy="1446551"/>
          </a:xfrm>
          <a:prstGeom prst="rect">
            <a:avLst/>
          </a:prstGeom>
          <a:solidFill>
            <a:srgbClr val="90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7A4426E1-B713-6CC2-8EF3-DCDAFFD993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725" y="1214203"/>
            <a:ext cx="641421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4 Key Principles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49CC5-30D2-6720-B791-2400309B4757}"/>
              </a:ext>
            </a:extLst>
          </p:cNvPr>
          <p:cNvSpPr txBox="1"/>
          <p:nvPr/>
        </p:nvSpPr>
        <p:spPr>
          <a:xfrm>
            <a:off x="2196757" y="3226169"/>
            <a:ext cx="31554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>
                <a:solidFill>
                  <a:srgbClr val="0F3B60"/>
                </a:solidFill>
                <a:latin typeface="Selawik" panose="020B0604020202020204" pitchFamily="34" charset="0"/>
              </a:rPr>
              <a:t>Coordination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FB4EB-70DC-2DB0-6176-F91AE2C5CC95}"/>
              </a:ext>
            </a:extLst>
          </p:cNvPr>
          <p:cNvSpPr txBox="1"/>
          <p:nvPr/>
        </p:nvSpPr>
        <p:spPr>
          <a:xfrm>
            <a:off x="7587270" y="3285243"/>
            <a:ext cx="31554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>
                <a:solidFill>
                  <a:srgbClr val="0F3B60"/>
                </a:solidFill>
                <a:latin typeface="Selawik" panose="020B0604020202020204" pitchFamily="34" charset="0"/>
              </a:rPr>
              <a:t>Confidence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64092-0E0D-42DC-8A41-BCE78BB3B0DA}"/>
              </a:ext>
            </a:extLst>
          </p:cNvPr>
          <p:cNvSpPr txBox="1"/>
          <p:nvPr/>
        </p:nvSpPr>
        <p:spPr>
          <a:xfrm>
            <a:off x="2196757" y="4972768"/>
            <a:ext cx="34917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>
                <a:solidFill>
                  <a:srgbClr val="0F3B60"/>
                </a:solidFill>
                <a:latin typeface="Selawik" panose="020B0604020202020204" pitchFamily="34" charset="0"/>
              </a:rPr>
              <a:t>Coproduction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132C4-96AA-1740-2E1A-773C4CCDAD26}"/>
              </a:ext>
            </a:extLst>
          </p:cNvPr>
          <p:cNvSpPr txBox="1"/>
          <p:nvPr/>
        </p:nvSpPr>
        <p:spPr>
          <a:xfrm>
            <a:off x="7627386" y="4988156"/>
            <a:ext cx="378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F3B60"/>
                </a:solidFill>
                <a:latin typeface="Selawik" panose="020B0604020202020204" pitchFamily="34" charset="0"/>
              </a:rPr>
              <a:t>Capacity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A13D0-365D-89F4-FD2D-F3EFD0F7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10" y="3018474"/>
            <a:ext cx="1092380" cy="1019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0AACA4-3237-8FEC-D67F-65706D007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10" y="4801543"/>
            <a:ext cx="1092380" cy="1019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6612AD-14E3-17BC-F969-32AE7E769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512" y="3015949"/>
            <a:ext cx="1092380" cy="1019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6D9BFA-AC71-DBAE-BE6C-C8866117A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267" y="4801543"/>
            <a:ext cx="1092380" cy="10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9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984432-E0DC-4BF9-7C4C-ACEEFAA9B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3DD90B7-AAF7-66BC-80F2-4660BE7B97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725" y="1214203"/>
            <a:ext cx="641421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The Story So Far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95883-0BFD-EBB2-08FF-F4C27B096EAA}"/>
              </a:ext>
            </a:extLst>
          </p:cNvPr>
          <p:cNvSpPr txBox="1"/>
          <p:nvPr/>
        </p:nvSpPr>
        <p:spPr>
          <a:xfrm>
            <a:off x="419725" y="2093850"/>
            <a:ext cx="1079370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Funding distributed through </a:t>
            </a:r>
            <a:r>
              <a:rPr lang="en-GB" sz="2800">
                <a:solidFill>
                  <a:srgbClr val="FF4F19"/>
                </a:solidFill>
                <a:latin typeface="Selawik" panose="020B0604020202020204" pitchFamily="34" charset="0"/>
              </a:rPr>
              <a:t>13 funding opportunities</a:t>
            </a: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FF4F19"/>
                </a:solidFill>
                <a:latin typeface="Selawik" panose="020B0604020202020204" pitchFamily="34" charset="0"/>
              </a:rPr>
              <a:t>131 VCSE members</a:t>
            </a: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 across three membership tiers.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Capacity building support provided around governance,   policies and procedures, bid writing.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Working with commissioners to encourage and 		   facilitate coproduction where possible.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Improving the ‘member experience’.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F3B60"/>
                </a:solidFill>
                <a:latin typeface="Selawik" panose="020B0604020202020204" pitchFamily="34" charset="0"/>
              </a:rPr>
              <a:t>Improved communications.</a:t>
            </a:r>
          </a:p>
        </p:txBody>
      </p:sp>
      <p:pic>
        <p:nvPicPr>
          <p:cNvPr id="14" name="Picture 13" descr="A green star with orange text saying approximately £2.5 million distributed">
            <a:extLst>
              <a:ext uri="{FF2B5EF4-FFF2-40B4-BE49-F238E27FC236}">
                <a16:creationId xmlns:a16="http://schemas.microsoft.com/office/drawing/2014/main" id="{B59B03C4-21CE-387C-940E-2B5764356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73" y="3104147"/>
            <a:ext cx="3753853" cy="37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DE607-FE39-5EFC-3A0F-3C1C35722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A681415-D84F-93CF-2443-FFE0D5934A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725" y="1214203"/>
            <a:ext cx="641421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Case Study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16C23-D993-7364-A192-761757F6DF10}"/>
              </a:ext>
            </a:extLst>
          </p:cNvPr>
          <p:cNvSpPr txBox="1"/>
          <p:nvPr/>
        </p:nvSpPr>
        <p:spPr>
          <a:xfrm>
            <a:off x="419725" y="2156302"/>
            <a:ext cx="101359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FF4F19"/>
                </a:solidFill>
                <a:latin typeface="Selawik" panose="020B0604020202020204" pitchFamily="34" charset="0"/>
              </a:rPr>
              <a:t>Thinking Differently Development Fund </a:t>
            </a:r>
          </a:p>
          <a:p>
            <a:r>
              <a:rPr lang="en-GB" sz="3200">
                <a:solidFill>
                  <a:srgbClr val="0F3B60"/>
                </a:solidFill>
                <a:latin typeface="Selawik" panose="020B0604020202020204" pitchFamily="34" charset="0"/>
              </a:rPr>
              <a:t>(Mental Health Alliance)</a:t>
            </a:r>
            <a:endParaRPr lang="en-GB" sz="3200">
              <a:solidFill>
                <a:srgbClr val="0F3B60"/>
              </a:solidFill>
              <a:highlight>
                <a:srgbClr val="FFFF00"/>
              </a:highlight>
              <a:latin typeface="Selawik" panose="020B0604020202020204" pitchFamily="34" charset="0"/>
            </a:endParaRPr>
          </a:p>
        </p:txBody>
      </p:sp>
      <p:pic>
        <p:nvPicPr>
          <p:cNvPr id="4" name="Picture 3" descr="Two images. One of a group of people at tables facing the front of the room off-camera. Another of people stood on opposite sides of a table talking, with a person sat next to them smiling.">
            <a:extLst>
              <a:ext uri="{FF2B5EF4-FFF2-40B4-BE49-F238E27FC236}">
                <a16:creationId xmlns:a16="http://schemas.microsoft.com/office/drawing/2014/main" id="{FCCED4CF-CBD5-A75E-68AF-A223723D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24" y="3584288"/>
            <a:ext cx="11427115" cy="327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1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04DE8D-01DF-CE48-4189-2CE6CA4E7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797235-75E9-D001-021D-B04B31816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448786"/>
            <a:ext cx="12192000" cy="1978833"/>
          </a:xfrm>
          <a:prstGeom prst="rect">
            <a:avLst/>
          </a:prstGeom>
          <a:solidFill>
            <a:srgbClr val="68C3A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691D1B6-B389-FE6A-A79F-997C504505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725" y="1294413"/>
            <a:ext cx="602920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Commissioner Feedback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93EDC-C06E-7395-7DB4-EC6985DE5BA6}"/>
              </a:ext>
            </a:extLst>
          </p:cNvPr>
          <p:cNvSpPr txBox="1"/>
          <p:nvPr/>
        </p:nvSpPr>
        <p:spPr>
          <a:xfrm>
            <a:off x="654570" y="2838037"/>
            <a:ext cx="1118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0F3B60"/>
                </a:solidFill>
                <a:latin typeface="Selawik" panose="020B0604020202020204" pitchFamily="34" charset="0"/>
              </a:rPr>
              <a:t>“The Third Sector Framework and the role you played was really key in making sure that this process was done in partnership, created the conditions to get in some </a:t>
            </a:r>
            <a:r>
              <a:rPr lang="en-GB" sz="2400">
                <a:solidFill>
                  <a:srgbClr val="0F3B60"/>
                </a:solidFill>
                <a:latin typeface="Selawik Semibold" panose="020B0702040204020203" pitchFamily="34" charset="0"/>
              </a:rPr>
              <a:t>really strong bids from the VCSE sector </a:t>
            </a:r>
            <a:r>
              <a:rPr lang="en-GB" sz="2400">
                <a:solidFill>
                  <a:srgbClr val="0F3B60"/>
                </a:solidFill>
                <a:latin typeface="Selawik" panose="020B0604020202020204" pitchFamily="34" charset="0"/>
              </a:rPr>
              <a:t>and was robust and transparent.”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95883-0BFD-EBB2-08FF-F4C27B096EAA}"/>
              </a:ext>
            </a:extLst>
          </p:cNvPr>
          <p:cNvSpPr txBox="1"/>
          <p:nvPr/>
        </p:nvSpPr>
        <p:spPr>
          <a:xfrm>
            <a:off x="419725" y="4876795"/>
            <a:ext cx="8925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0F3B60"/>
                </a:solidFill>
                <a:latin typeface="Selawik" panose="020B0604020202020204" pitchFamily="34" charset="0"/>
              </a:rPr>
              <a:t>“There’s a guarantee that the Community Groups who are given funding have passed all the </a:t>
            </a:r>
            <a:r>
              <a:rPr lang="en-GB" sz="2400">
                <a:solidFill>
                  <a:srgbClr val="0F3B60"/>
                </a:solidFill>
                <a:latin typeface="Selawik Semibold" panose="020F0502020204030204" pitchFamily="34" charset="0"/>
              </a:rPr>
              <a:t>due diligence processes </a:t>
            </a:r>
            <a:r>
              <a:rPr lang="en-GB" sz="2400">
                <a:solidFill>
                  <a:srgbClr val="0F3B60"/>
                </a:solidFill>
                <a:latin typeface="Selawik" panose="020B0604020202020204" pitchFamily="34" charset="0"/>
              </a:rPr>
              <a:t>– therefore removing anxiety about funding being given to groups who won’t be able to use the funding as it was meant to be used …”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C0750-A365-B607-156A-F8B9C930A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751" y="4661757"/>
            <a:ext cx="2066044" cy="19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9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7F18D-EF79-FF2B-597E-29A8A3E1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407C3E2-CE2F-71D1-9F2C-B9E8384007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725" y="1214203"/>
            <a:ext cx="641421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F3B60"/>
                </a:solidFill>
                <a:effectLst/>
                <a:uLnTx/>
                <a:uFillTx/>
                <a:latin typeface="Selawik" panose="020B0604020202020204" pitchFamily="34" charset="0"/>
                <a:ea typeface="+mn-ea"/>
                <a:cs typeface="+mn-cs"/>
              </a:rPr>
              <a:t>Group Discussions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5A8F1-65B4-FBF8-0E33-CE237BA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083" y="2388827"/>
            <a:ext cx="5398369" cy="1882353"/>
          </a:xfrm>
          <a:prstGeom prst="rect">
            <a:avLst/>
          </a:prstGeom>
          <a:solidFill>
            <a:srgbClr val="4B69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121D4-A746-88F5-D37F-C1A7A60793F7}"/>
              </a:ext>
            </a:extLst>
          </p:cNvPr>
          <p:cNvSpPr txBox="1"/>
          <p:nvPr/>
        </p:nvSpPr>
        <p:spPr>
          <a:xfrm>
            <a:off x="657234" y="2588901"/>
            <a:ext cx="5069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solidFill>
                  <a:schemeClr val="bg1"/>
                </a:solidFill>
                <a:latin typeface="Selawik" panose="020B0604020202020204" pitchFamily="34" charset="0"/>
              </a:rPr>
              <a:t>Is there anything similar to the TSF in your area or district?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CF61C8-A91C-01B3-2772-5599E2EF4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7037" y="2388826"/>
            <a:ext cx="5635879" cy="1882353"/>
          </a:xfrm>
          <a:prstGeom prst="rect">
            <a:avLst/>
          </a:prstGeom>
          <a:solidFill>
            <a:srgbClr val="4B69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5CE73-C149-D682-A6B3-EBAD59C8CCC9}"/>
              </a:ext>
            </a:extLst>
          </p:cNvPr>
          <p:cNvSpPr txBox="1"/>
          <p:nvPr/>
        </p:nvSpPr>
        <p:spPr>
          <a:xfrm>
            <a:off x="6136397" y="2622091"/>
            <a:ext cx="5398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>
                <a:solidFill>
                  <a:schemeClr val="bg1"/>
                </a:solidFill>
                <a:latin typeface="Selawik" panose="020B0604020202020204" pitchFamily="34" charset="0"/>
              </a:rPr>
              <a:t>Do you think the TSF approach is open, transparent and </a:t>
            </a:r>
          </a:p>
          <a:p>
            <a:pPr algn="r"/>
            <a:r>
              <a:rPr lang="en-GB" sz="3000">
                <a:solidFill>
                  <a:schemeClr val="bg1"/>
                </a:solidFill>
                <a:latin typeface="Selawik" panose="020B0604020202020204" pitchFamily="34" charset="0"/>
              </a:rPr>
              <a:t>fair?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B5DA1B-0891-D0BC-0A0F-E065DAA5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082" y="4508663"/>
            <a:ext cx="5398369" cy="1882353"/>
          </a:xfrm>
          <a:prstGeom prst="rect">
            <a:avLst/>
          </a:prstGeom>
          <a:solidFill>
            <a:srgbClr val="4B69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1C796B-E3A2-3D69-6F45-D7B16B079DB4}"/>
              </a:ext>
            </a:extLst>
          </p:cNvPr>
          <p:cNvSpPr txBox="1"/>
          <p:nvPr/>
        </p:nvSpPr>
        <p:spPr>
          <a:xfrm>
            <a:off x="657234" y="5173950"/>
            <a:ext cx="519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solidFill>
                  <a:schemeClr val="bg1"/>
                </a:solidFill>
                <a:latin typeface="Selawik" panose="020B0604020202020204" pitchFamily="34" charset="0"/>
              </a:rPr>
              <a:t>Could something like the </a:t>
            </a:r>
          </a:p>
          <a:p>
            <a:r>
              <a:rPr lang="en-GB" sz="3000">
                <a:solidFill>
                  <a:schemeClr val="bg1"/>
                </a:solidFill>
                <a:latin typeface="Selawik" panose="020B0604020202020204" pitchFamily="34" charset="0"/>
              </a:rPr>
              <a:t>TSF support you in your role?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7BF96D-16DF-495D-3DE8-A3F7EF2B0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7037" y="4504444"/>
            <a:ext cx="5635878" cy="1886572"/>
          </a:xfrm>
          <a:prstGeom prst="rect">
            <a:avLst/>
          </a:prstGeom>
          <a:solidFill>
            <a:srgbClr val="4B69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68397-F45B-CAA3-7FF7-F9C7DFCD8A39}"/>
              </a:ext>
            </a:extLst>
          </p:cNvPr>
          <p:cNvSpPr txBox="1"/>
          <p:nvPr/>
        </p:nvSpPr>
        <p:spPr>
          <a:xfrm>
            <a:off x="6376533" y="5135965"/>
            <a:ext cx="5158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>
                <a:solidFill>
                  <a:schemeClr val="bg1"/>
                </a:solidFill>
                <a:latin typeface="Selawik" panose="020B0604020202020204" pitchFamily="34" charset="0"/>
              </a:rPr>
              <a:t>In what way? What challenges might you face?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28E930-2C4C-0697-6BC2-9E70868A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2606" y="3360755"/>
            <a:ext cx="2163872" cy="2163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407D5-AECF-D477-DFD8-D0DC4717D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5"/>
          <a:stretch/>
        </p:blipFill>
        <p:spPr>
          <a:xfrm>
            <a:off x="5162381" y="3738469"/>
            <a:ext cx="1611731" cy="14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66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b147b9-65e7-4f74-bd6a-d33353cf534e" xsi:nil="true"/>
    <lcf76f155ced4ddcb4097134ff3c332f xmlns="b3fbb538-715e-46c3-aa89-260f9b9a87b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BFA24237B2A4588420A16B4F478CF" ma:contentTypeVersion="18" ma:contentTypeDescription="Create a new document." ma:contentTypeScope="" ma:versionID="ad64027b36234631dac21f76ebef049c">
  <xsd:schema xmlns:xsd="http://www.w3.org/2001/XMLSchema" xmlns:xs="http://www.w3.org/2001/XMLSchema" xmlns:p="http://schemas.microsoft.com/office/2006/metadata/properties" xmlns:ns2="b3fbb538-715e-46c3-aa89-260f9b9a87bf" xmlns:ns3="7cb147b9-65e7-4f74-bd6a-d33353cf534e" targetNamespace="http://schemas.microsoft.com/office/2006/metadata/properties" ma:root="true" ma:fieldsID="995f237e1e7c8a1e4c486e2490268854" ns2:_="" ns3:_="">
    <xsd:import namespace="b3fbb538-715e-46c3-aa89-260f9b9a87bf"/>
    <xsd:import namespace="7cb147b9-65e7-4f74-bd6a-d33353cf5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bb538-715e-46c3-aa89-260f9b9a8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617ce12-d914-482b-859b-e682c65e7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147b9-65e7-4f74-bd6a-d33353cf5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cc4b52-fb90-40bc-b647-0c2995f4a3a1}" ma:internalName="TaxCatchAll" ma:showField="CatchAllData" ma:web="7cb147b9-65e7-4f74-bd6a-d33353cf5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26BCBD-B6EA-4712-BA70-9478F278D5E4}">
  <ds:schemaRefs>
    <ds:schemaRef ds:uri="7cb147b9-65e7-4f74-bd6a-d33353cf534e"/>
    <ds:schemaRef ds:uri="b3fbb538-715e-46c3-aa89-260f9b9a87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4E3BC4-B5F6-4412-ACCE-604B2C14E6D2}">
  <ds:schemaRefs>
    <ds:schemaRef ds:uri="7cb147b9-65e7-4f74-bd6a-d33353cf534e"/>
    <ds:schemaRef ds:uri="b3fbb538-715e-46c3-aa89-260f9b9a87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3FFABB2-7DFF-4D78-A640-136278335E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659</Words>
  <Application>Microsoft Office PowerPoint</Application>
  <PresentationFormat>Widescreen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Poppins</vt:lpstr>
      <vt:lpstr>Selawik</vt:lpstr>
      <vt:lpstr>Selawik Semibold</vt:lpstr>
      <vt:lpstr>Symbol</vt:lpstr>
      <vt:lpstr>Work Sans</vt:lpstr>
      <vt:lpstr>Office Theme</vt:lpstr>
      <vt:lpstr>How can we make funding opportunities fairer and more transparent?</vt:lpstr>
      <vt:lpstr>Introductions</vt:lpstr>
      <vt:lpstr>What was the problem?</vt:lpstr>
      <vt:lpstr>The Third Sector Framework</vt:lpstr>
      <vt:lpstr>4 Key Principles</vt:lpstr>
      <vt:lpstr>The Story So Far</vt:lpstr>
      <vt:lpstr>Case Study</vt:lpstr>
      <vt:lpstr>Commissioner Feedback</vt:lpstr>
      <vt:lpstr>Group Discussions</vt:lpstr>
      <vt:lpstr>Challenges</vt:lpstr>
      <vt:lpstr>What Next?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Edinburgh</dc:creator>
  <cp:lastModifiedBy>Emily Lewis</cp:lastModifiedBy>
  <cp:revision>2</cp:revision>
  <cp:lastPrinted>2024-05-09T07:25:20Z</cp:lastPrinted>
  <dcterms:created xsi:type="dcterms:W3CDTF">2023-05-24T14:55:01Z</dcterms:created>
  <dcterms:modified xsi:type="dcterms:W3CDTF">2024-05-21T13:13:32Z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0x01010048DBFA24237B2A4588420A16B4F478CF</vt:lpwstr>
  </property>
  <property fmtid="{D5CDD505-2E9C-101B-9397-08002B2CF9AE}" pid="3" name="MediaServiceImageTags">
    <vt:lpwstr/>
  </property>
</Properties>
</file>