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2" r:id="rId5"/>
  </p:sldMasterIdLst>
  <p:sldIdLst>
    <p:sldId id="256" r:id="rId6"/>
    <p:sldId id="257" r:id="rId7"/>
    <p:sldId id="258" r:id="rId8"/>
    <p:sldId id="260" r:id="rId9"/>
    <p:sldId id="275" r:id="rId10"/>
    <p:sldId id="276" r:id="rId11"/>
    <p:sldId id="284" r:id="rId12"/>
    <p:sldId id="280" r:id="rId13"/>
    <p:sldId id="281" r:id="rId14"/>
    <p:sldId id="282" r:id="rId15"/>
    <p:sldId id="283" r:id="rId16"/>
    <p:sldId id="277" r:id="rId17"/>
    <p:sldId id="278" r:id="rId18"/>
    <p:sldId id="279" r:id="rId19"/>
    <p:sldId id="285" r:id="rId20"/>
    <p:sldId id="286" r:id="rId21"/>
    <p:sldId id="287" r:id="rId22"/>
    <p:sldId id="288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8A91476-808B-D3DC-836D-62534656D3A8}" v="943" dt="2024-11-25T21:48:14.809"/>
    <p1510:client id="{8F9C2F1B-3BFA-DA13-3358-666CF8C65088}" v="206" dt="2024-11-25T22:00:50.60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microsoft.com/office/2016/11/relationships/changesInfo" Target="changesInfos/changesInfo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becca Mear" userId="S::rebecca@voscur.org::30c006e1-43a5-42dc-ad8f-7a0a25f2b2dd" providerId="AD" clId="Web-{8F9C2F1B-3BFA-DA13-3358-666CF8C65088}"/>
    <pc:docChg chg="addSld modSld">
      <pc:chgData name="Rebecca Mear" userId="S::rebecca@voscur.org::30c006e1-43a5-42dc-ad8f-7a0a25f2b2dd" providerId="AD" clId="Web-{8F9C2F1B-3BFA-DA13-3358-666CF8C65088}" dt="2024-11-25T22:00:50.608" v="193" actId="20577"/>
      <pc:docMkLst>
        <pc:docMk/>
      </pc:docMkLst>
      <pc:sldChg chg="modSp">
        <pc:chgData name="Rebecca Mear" userId="S::rebecca@voscur.org::30c006e1-43a5-42dc-ad8f-7a0a25f2b2dd" providerId="AD" clId="Web-{8F9C2F1B-3BFA-DA13-3358-666CF8C65088}" dt="2024-11-25T22:00:50.608" v="193" actId="20577"/>
        <pc:sldMkLst>
          <pc:docMk/>
          <pc:sldMk cId="677316488" sldId="278"/>
        </pc:sldMkLst>
        <pc:spChg chg="mod">
          <ac:chgData name="Rebecca Mear" userId="S::rebecca@voscur.org::30c006e1-43a5-42dc-ad8f-7a0a25f2b2dd" providerId="AD" clId="Web-{8F9C2F1B-3BFA-DA13-3358-666CF8C65088}" dt="2024-11-25T22:00:50.608" v="193" actId="20577"/>
          <ac:spMkLst>
            <pc:docMk/>
            <pc:sldMk cId="677316488" sldId="278"/>
            <ac:spMk id="3" creationId="{E9F58725-F9DE-8F3D-262F-E589A3267D51}"/>
          </ac:spMkLst>
        </pc:spChg>
      </pc:sldChg>
      <pc:sldChg chg="modSp">
        <pc:chgData name="Rebecca Mear" userId="S::rebecca@voscur.org::30c006e1-43a5-42dc-ad8f-7a0a25f2b2dd" providerId="AD" clId="Web-{8F9C2F1B-3BFA-DA13-3358-666CF8C65088}" dt="2024-11-25T22:00:06.044" v="181" actId="20577"/>
        <pc:sldMkLst>
          <pc:docMk/>
          <pc:sldMk cId="338397865" sldId="283"/>
        </pc:sldMkLst>
        <pc:spChg chg="mod">
          <ac:chgData name="Rebecca Mear" userId="S::rebecca@voscur.org::30c006e1-43a5-42dc-ad8f-7a0a25f2b2dd" providerId="AD" clId="Web-{8F9C2F1B-3BFA-DA13-3358-666CF8C65088}" dt="2024-11-25T21:59:45.949" v="173" actId="20577"/>
          <ac:spMkLst>
            <pc:docMk/>
            <pc:sldMk cId="338397865" sldId="283"/>
            <ac:spMk id="3" creationId="{95BB47E6-0DE2-FC68-0773-F6B83ACA241D}"/>
          </ac:spMkLst>
        </pc:spChg>
        <pc:spChg chg="mod">
          <ac:chgData name="Rebecca Mear" userId="S::rebecca@voscur.org::30c006e1-43a5-42dc-ad8f-7a0a25f2b2dd" providerId="AD" clId="Web-{8F9C2F1B-3BFA-DA13-3358-666CF8C65088}" dt="2024-11-25T22:00:06.044" v="181" actId="20577"/>
          <ac:spMkLst>
            <pc:docMk/>
            <pc:sldMk cId="338397865" sldId="283"/>
            <ac:spMk id="4" creationId="{12AB829C-0762-6887-CE65-5F3CD28C0DA1}"/>
          </ac:spMkLst>
        </pc:spChg>
      </pc:sldChg>
      <pc:sldChg chg="modSp">
        <pc:chgData name="Rebecca Mear" userId="S::rebecca@voscur.org::30c006e1-43a5-42dc-ad8f-7a0a25f2b2dd" providerId="AD" clId="Web-{8F9C2F1B-3BFA-DA13-3358-666CF8C65088}" dt="2024-11-25T21:49:11.458" v="6" actId="20577"/>
        <pc:sldMkLst>
          <pc:docMk/>
          <pc:sldMk cId="1851684708" sldId="285"/>
        </pc:sldMkLst>
        <pc:spChg chg="mod">
          <ac:chgData name="Rebecca Mear" userId="S::rebecca@voscur.org::30c006e1-43a5-42dc-ad8f-7a0a25f2b2dd" providerId="AD" clId="Web-{8F9C2F1B-3BFA-DA13-3358-666CF8C65088}" dt="2024-11-25T21:49:11.458" v="6" actId="20577"/>
          <ac:spMkLst>
            <pc:docMk/>
            <pc:sldMk cId="1851684708" sldId="285"/>
            <ac:spMk id="2" creationId="{9B12E178-3738-8C59-5EE3-808B61D5B813}"/>
          </ac:spMkLst>
        </pc:spChg>
        <pc:spChg chg="mod">
          <ac:chgData name="Rebecca Mear" userId="S::rebecca@voscur.org::30c006e1-43a5-42dc-ad8f-7a0a25f2b2dd" providerId="AD" clId="Web-{8F9C2F1B-3BFA-DA13-3358-666CF8C65088}" dt="2024-11-25T21:48:46.801" v="5" actId="20577"/>
          <ac:spMkLst>
            <pc:docMk/>
            <pc:sldMk cId="1851684708" sldId="285"/>
            <ac:spMk id="4" creationId="{2F20682C-0E8B-5CA6-C6EA-25A98DBEB6DA}"/>
          </ac:spMkLst>
        </pc:spChg>
      </pc:sldChg>
      <pc:sldChg chg="modSp new">
        <pc:chgData name="Rebecca Mear" userId="S::rebecca@voscur.org::30c006e1-43a5-42dc-ad8f-7a0a25f2b2dd" providerId="AD" clId="Web-{8F9C2F1B-3BFA-DA13-3358-666CF8C65088}" dt="2024-11-25T21:52:12.542" v="109" actId="20577"/>
        <pc:sldMkLst>
          <pc:docMk/>
          <pc:sldMk cId="1925311240" sldId="286"/>
        </pc:sldMkLst>
        <pc:spChg chg="mod">
          <ac:chgData name="Rebecca Mear" userId="S::rebecca@voscur.org::30c006e1-43a5-42dc-ad8f-7a0a25f2b2dd" providerId="AD" clId="Web-{8F9C2F1B-3BFA-DA13-3358-666CF8C65088}" dt="2024-11-25T21:49:44.990" v="15" actId="20577"/>
          <ac:spMkLst>
            <pc:docMk/>
            <pc:sldMk cId="1925311240" sldId="286"/>
            <ac:spMk id="2" creationId="{5F43E9F9-E33A-522B-0495-0D0CDE2B75C9}"/>
          </ac:spMkLst>
        </pc:spChg>
        <pc:spChg chg="mod">
          <ac:chgData name="Rebecca Mear" userId="S::rebecca@voscur.org::30c006e1-43a5-42dc-ad8f-7a0a25f2b2dd" providerId="AD" clId="Web-{8F9C2F1B-3BFA-DA13-3358-666CF8C65088}" dt="2024-11-25T21:51:58.760" v="106" actId="20577"/>
          <ac:spMkLst>
            <pc:docMk/>
            <pc:sldMk cId="1925311240" sldId="286"/>
            <ac:spMk id="3" creationId="{D176826B-6D3C-A180-A00F-BEE71ED406AA}"/>
          </ac:spMkLst>
        </pc:spChg>
        <pc:spChg chg="mod">
          <ac:chgData name="Rebecca Mear" userId="S::rebecca@voscur.org::30c006e1-43a5-42dc-ad8f-7a0a25f2b2dd" providerId="AD" clId="Web-{8F9C2F1B-3BFA-DA13-3358-666CF8C65088}" dt="2024-11-25T21:52:12.542" v="109" actId="20577"/>
          <ac:spMkLst>
            <pc:docMk/>
            <pc:sldMk cId="1925311240" sldId="286"/>
            <ac:spMk id="4" creationId="{05048201-4172-0537-7A20-56B2FBBAED4A}"/>
          </ac:spMkLst>
        </pc:spChg>
      </pc:sldChg>
      <pc:sldChg chg="delSp modSp new">
        <pc:chgData name="Rebecca Mear" userId="S::rebecca@voscur.org::30c006e1-43a5-42dc-ad8f-7a0a25f2b2dd" providerId="AD" clId="Web-{8F9C2F1B-3BFA-DA13-3358-666CF8C65088}" dt="2024-11-25T21:55:11.173" v="168"/>
        <pc:sldMkLst>
          <pc:docMk/>
          <pc:sldMk cId="3157263096" sldId="287"/>
        </pc:sldMkLst>
        <pc:spChg chg="del mod">
          <ac:chgData name="Rebecca Mear" userId="S::rebecca@voscur.org::30c006e1-43a5-42dc-ad8f-7a0a25f2b2dd" providerId="AD" clId="Web-{8F9C2F1B-3BFA-DA13-3358-666CF8C65088}" dt="2024-11-25T21:55:11.173" v="168"/>
          <ac:spMkLst>
            <pc:docMk/>
            <pc:sldMk cId="3157263096" sldId="287"/>
            <ac:spMk id="2" creationId="{AEC63907-BD12-2F56-7784-62761F68B377}"/>
          </ac:spMkLst>
        </pc:spChg>
        <pc:spChg chg="mod">
          <ac:chgData name="Rebecca Mear" userId="S::rebecca@voscur.org::30c006e1-43a5-42dc-ad8f-7a0a25f2b2dd" providerId="AD" clId="Web-{8F9C2F1B-3BFA-DA13-3358-666CF8C65088}" dt="2024-11-25T21:55:05.001" v="167" actId="20577"/>
          <ac:spMkLst>
            <pc:docMk/>
            <pc:sldMk cId="3157263096" sldId="287"/>
            <ac:spMk id="3" creationId="{FAD46A28-5DA8-F3F4-BB36-DFD01F0E049F}"/>
          </ac:spMkLst>
        </pc:spChg>
        <pc:spChg chg="del">
          <ac:chgData name="Rebecca Mear" userId="S::rebecca@voscur.org::30c006e1-43a5-42dc-ad8f-7a0a25f2b2dd" providerId="AD" clId="Web-{8F9C2F1B-3BFA-DA13-3358-666CF8C65088}" dt="2024-11-25T21:52:51.403" v="116"/>
          <ac:spMkLst>
            <pc:docMk/>
            <pc:sldMk cId="3157263096" sldId="287"/>
            <ac:spMk id="4" creationId="{758B5BCE-81CE-BBD7-E034-D609B3328A25}"/>
          </ac:spMkLst>
        </pc:spChg>
      </pc:sldChg>
      <pc:sldChg chg="modSp new">
        <pc:chgData name="Rebecca Mear" userId="S::rebecca@voscur.org::30c006e1-43a5-42dc-ad8f-7a0a25f2b2dd" providerId="AD" clId="Web-{8F9C2F1B-3BFA-DA13-3358-666CF8C65088}" dt="2024-11-25T21:54:43.454" v="166" actId="20577"/>
        <pc:sldMkLst>
          <pc:docMk/>
          <pc:sldMk cId="1888832036" sldId="288"/>
        </pc:sldMkLst>
        <pc:spChg chg="mod">
          <ac:chgData name="Rebecca Mear" userId="S::rebecca@voscur.org::30c006e1-43a5-42dc-ad8f-7a0a25f2b2dd" providerId="AD" clId="Web-{8F9C2F1B-3BFA-DA13-3358-666CF8C65088}" dt="2024-11-25T21:54:43.454" v="166" actId="20577"/>
          <ac:spMkLst>
            <pc:docMk/>
            <pc:sldMk cId="1888832036" sldId="288"/>
            <ac:spMk id="2" creationId="{2049DCE8-AE58-4A2D-CCA4-CEBC3FDF6A1F}"/>
          </ac:spMkLst>
        </pc:spChg>
        <pc:spChg chg="mod">
          <ac:chgData name="Rebecca Mear" userId="S::rebecca@voscur.org::30c006e1-43a5-42dc-ad8f-7a0a25f2b2dd" providerId="AD" clId="Web-{8F9C2F1B-3BFA-DA13-3358-666CF8C65088}" dt="2024-11-25T21:54:25.703" v="164" actId="20577"/>
          <ac:spMkLst>
            <pc:docMk/>
            <pc:sldMk cId="1888832036" sldId="288"/>
            <ac:spMk id="3" creationId="{A6A055D4-A06E-BA0C-089C-0BDE2AA24638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25/11/2024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25/11/2024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25/11/2024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25/11/2024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25/11/2024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25/11/2024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25/11/2024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25/11/2024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25/11/2024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25/11/2024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25/11/2024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GB" smtClean="0"/>
              <a:t>25/11/2024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4000" b="1" dirty="0">
                <a:latin typeface="Calibri Light"/>
                <a:ea typeface="Calibri Light"/>
                <a:cs typeface="Calibri Light"/>
              </a:rPr>
              <a:t>VCSE Liaison Partnership group: </a:t>
            </a:r>
            <a:br>
              <a:rPr lang="en-GB" sz="4000" b="1" dirty="0">
                <a:latin typeface="Calibri Light"/>
                <a:ea typeface="Calibri Light"/>
                <a:cs typeface="Calibri Light"/>
              </a:rPr>
            </a:br>
            <a:r>
              <a:rPr lang="en-GB" sz="4000" b="1" dirty="0">
                <a:latin typeface="Calibri Light"/>
                <a:ea typeface="Calibri Light"/>
                <a:cs typeface="Calibri Light"/>
              </a:rPr>
              <a:t>A Social Impact Ecosystem?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065416"/>
            <a:ext cx="9144000" cy="1676356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/>
          </a:p>
          <a:p>
            <a:endParaRPr lang="en-US" dirty="0"/>
          </a:p>
          <a:p>
            <a:r>
              <a:rPr lang="en-GB" sz="2000" b="1" i="1" dirty="0">
                <a:latin typeface="Calibri"/>
                <a:ea typeface="Calibri"/>
                <a:cs typeface="Calibri"/>
              </a:rPr>
              <a:t>Driving forward change for communities together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5DFBD2-FE20-7E44-148E-6FCC93FBB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B050"/>
                </a:solidFill>
                <a:ea typeface="Calibri Light"/>
                <a:cs typeface="Calibri Light"/>
              </a:rPr>
              <a:t>Challenges</a:t>
            </a:r>
            <a:r>
              <a:rPr lang="en-US" dirty="0">
                <a:ea typeface="Calibri Light"/>
                <a:cs typeface="Calibri Light"/>
              </a:rPr>
              <a:t> </a:t>
            </a:r>
            <a:r>
              <a:rPr lang="en-US" b="1" dirty="0">
                <a:solidFill>
                  <a:srgbClr val="00B050"/>
                </a:solidFill>
                <a:ea typeface="Calibri Light"/>
                <a:cs typeface="Calibri Light"/>
              </a:rPr>
              <a:t>– towards a Social Impact Ecosystem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54A408-03D1-6053-41F9-0FF5336C28D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sz="2400" dirty="0">
                <a:ea typeface="+mn-lt"/>
                <a:cs typeface="+mn-lt"/>
              </a:rPr>
              <a:t>Funding challenges.</a:t>
            </a:r>
            <a:endParaRPr lang="en-US" sz="2400" dirty="0">
              <a:ea typeface="Calibri" panose="020F0502020204030204"/>
              <a:cs typeface="Calibri" panose="020F0502020204030204"/>
            </a:endParaRPr>
          </a:p>
          <a:p>
            <a:r>
              <a:rPr lang="en-US" sz="2400" dirty="0">
                <a:ea typeface="+mn-lt"/>
                <a:cs typeface="+mn-lt"/>
              </a:rPr>
              <a:t>Increase in need across all systems (more need for us than ever.)</a:t>
            </a:r>
            <a:endParaRPr lang="en-US" sz="2400" dirty="0">
              <a:ea typeface="Calibri"/>
              <a:cs typeface="Calibri"/>
            </a:endParaRPr>
          </a:p>
          <a:p>
            <a:r>
              <a:rPr lang="en-US" sz="2400" dirty="0">
                <a:ea typeface="+mn-lt"/>
                <a:cs typeface="+mn-lt"/>
              </a:rPr>
              <a:t>Complex systems.</a:t>
            </a:r>
            <a:endParaRPr lang="en-US" sz="2400" dirty="0">
              <a:ea typeface="Calibri"/>
              <a:cs typeface="Calibri"/>
            </a:endParaRPr>
          </a:p>
          <a:p>
            <a:r>
              <a:rPr lang="en-US" sz="2400" dirty="0">
                <a:ea typeface="+mn-lt"/>
                <a:cs typeface="+mn-lt"/>
              </a:rPr>
              <a:t>Lack of physical infrastructure assets in rural areas.</a:t>
            </a:r>
            <a:endParaRPr lang="en-US" sz="2400" dirty="0">
              <a:ea typeface="Calibri"/>
              <a:cs typeface="Calibri"/>
            </a:endParaRPr>
          </a:p>
          <a:p>
            <a:r>
              <a:rPr lang="en-US" sz="2400" dirty="0">
                <a:ea typeface="+mn-lt"/>
                <a:cs typeface="+mn-lt"/>
              </a:rPr>
              <a:t>Large regional institutions aren’t mapped across the same geographical areas.</a:t>
            </a:r>
            <a:endParaRPr lang="en-US" sz="2400" dirty="0">
              <a:ea typeface="Calibri"/>
              <a:cs typeface="Calibri"/>
            </a:endParaRPr>
          </a:p>
          <a:p>
            <a:r>
              <a:rPr lang="en-US" sz="2400" dirty="0">
                <a:ea typeface="+mn-lt"/>
                <a:cs typeface="+mn-lt"/>
              </a:rPr>
              <a:t>Lack of devolved funding coming through as Combined Authority is not yet securing devolution deals.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5380B3-6571-3CB0-E684-C1BF1556E8B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sz="2400" dirty="0">
                <a:ea typeface="Calibri"/>
                <a:cs typeface="Calibri"/>
              </a:rPr>
              <a:t>Challenges for local VCSE </a:t>
            </a:r>
            <a:r>
              <a:rPr lang="en-US" sz="2400" dirty="0" err="1">
                <a:ea typeface="Calibri"/>
                <a:cs typeface="Calibri"/>
              </a:rPr>
              <a:t>organisations</a:t>
            </a:r>
            <a:r>
              <a:rPr lang="en-US" sz="2400" dirty="0">
                <a:ea typeface="Calibri"/>
                <a:cs typeface="Calibri"/>
              </a:rPr>
              <a:t> to effectively deliver some projects due to inexperienced or inconsistent commissioning practices from institutions.</a:t>
            </a:r>
          </a:p>
          <a:p>
            <a:r>
              <a:rPr lang="en-US" sz="2400" dirty="0">
                <a:ea typeface="Calibri"/>
                <a:cs typeface="Calibri"/>
              </a:rPr>
              <a:t>The 'deliver-deliver-deliver' culture: Lack of investment in VCSE sector's time on partnership building, upskilling or building </a:t>
            </a:r>
            <a:r>
              <a:rPr lang="en-US" sz="2400" dirty="0" err="1">
                <a:ea typeface="Calibri"/>
                <a:cs typeface="Calibri"/>
              </a:rPr>
              <a:t>organisational</a:t>
            </a:r>
            <a:r>
              <a:rPr lang="en-US" sz="2400" dirty="0">
                <a:ea typeface="Calibri"/>
                <a:cs typeface="Calibri"/>
              </a:rPr>
              <a:t> capacity.</a:t>
            </a:r>
          </a:p>
          <a:p>
            <a:r>
              <a:rPr lang="en-US" sz="2400" dirty="0">
                <a:ea typeface="Calibri"/>
                <a:cs typeface="Calibri"/>
              </a:rPr>
              <a:t>Lack of knowledge equity for reasonable delivery standards and costs across certain funding institutions.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202758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CFF50-5CB9-34CC-F23A-C62B2FFCE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B050"/>
                </a:solidFill>
                <a:ea typeface="Calibri Light"/>
                <a:cs typeface="Calibri Light"/>
              </a:rPr>
              <a:t>Who should we engage? – towards a Social Impact Ecosystem</a:t>
            </a:r>
            <a:endParaRPr lang="en-US" dirty="0">
              <a:solidFill>
                <a:srgbClr val="00B050"/>
              </a:solidFill>
              <a:ea typeface="Calibri Light" panose="020F0302020204030204"/>
              <a:cs typeface="Calibri Light" panose="020F03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BB47E6-0DE2-FC68-0773-F6B83ACA241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ea typeface="+mn-lt"/>
                <a:cs typeface="+mn-lt"/>
              </a:rPr>
              <a:t>DCMS </a:t>
            </a:r>
            <a:endParaRPr lang="en-US">
              <a:ea typeface="Calibri" panose="020F0502020204030204"/>
              <a:cs typeface="Calibri" panose="020F0502020204030204"/>
            </a:endParaRPr>
          </a:p>
          <a:p>
            <a:r>
              <a:rPr lang="en-US" dirty="0">
                <a:ea typeface="+mn-lt"/>
                <a:cs typeface="+mn-lt"/>
              </a:rPr>
              <a:t>APPGs – which?</a:t>
            </a:r>
            <a:endParaRPr lang="en-US" dirty="0"/>
          </a:p>
          <a:p>
            <a:r>
              <a:rPr lang="en-US" dirty="0">
                <a:ea typeface="+mn-lt"/>
                <a:cs typeface="+mn-lt"/>
              </a:rPr>
              <a:t>Karin Smyth MP </a:t>
            </a:r>
            <a:endParaRPr lang="en-US" dirty="0">
              <a:ea typeface="Calibri" panose="020F0502020204030204"/>
              <a:cs typeface="Calibri" panose="020F0502020204030204"/>
            </a:endParaRPr>
          </a:p>
          <a:p>
            <a:r>
              <a:rPr lang="en-US" dirty="0">
                <a:ea typeface="+mn-lt"/>
                <a:cs typeface="+mn-lt"/>
              </a:rPr>
              <a:t>Kerry McCarthy MP</a:t>
            </a:r>
          </a:p>
          <a:p>
            <a:r>
              <a:rPr lang="en-US" dirty="0">
                <a:ea typeface="+mn-lt"/>
                <a:cs typeface="+mn-lt"/>
              </a:rPr>
              <a:t>Darren Jones MP</a:t>
            </a:r>
            <a:endParaRPr lang="en-US" dirty="0">
              <a:ea typeface="Calibri"/>
              <a:cs typeface="Calibri"/>
            </a:endParaRPr>
          </a:p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AB829C-0762-6887-CE65-5F3CD28C0DA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ea typeface="Calibri"/>
                <a:cs typeface="Calibri"/>
              </a:rPr>
              <a:t>Who are the MPs in West of England who might support this? – MP mapping exercise, and then MP engagement exercise.</a:t>
            </a:r>
          </a:p>
          <a:p>
            <a:r>
              <a:rPr lang="en-US" dirty="0">
                <a:ea typeface="Calibri"/>
                <a:cs typeface="Calibri"/>
              </a:rPr>
              <a:t>Explore who in the economy and business areas we could connect with.</a:t>
            </a:r>
          </a:p>
          <a:p>
            <a:r>
              <a:rPr lang="en-US" dirty="0">
                <a:ea typeface="Calibri"/>
                <a:cs typeface="Calibri"/>
              </a:rPr>
              <a:t>Identifying ministers with interest in the Social Impact area.</a:t>
            </a:r>
            <a:endParaRPr lang="en-US" sz="2400" dirty="0">
              <a:ea typeface="Calibri"/>
              <a:cs typeface="Calibri"/>
            </a:endParaRPr>
          </a:p>
          <a:p>
            <a:endParaRPr lang="en-US" sz="2400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83978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97D6EF-7DB9-C6AA-270A-76FADD937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  <a:ea typeface="Calibri Light"/>
                <a:cs typeface="Calibri Light"/>
              </a:rPr>
              <a:t>A Social Impact Ecosystem...?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75FC80-8B72-B573-5B9F-4634D2E966D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ea typeface="Calibri"/>
                <a:cs typeface="Calibri"/>
              </a:rPr>
              <a:t>What is it? </a:t>
            </a:r>
          </a:p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6758F0-503A-AC4E-2A56-06137B4C31A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ea typeface="Calibri"/>
                <a:cs typeface="Calibri"/>
              </a:rPr>
              <a:t>What could it be?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7150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33922-20AB-4D35-421D-780DAA5606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  <a:ea typeface="Calibri Light"/>
                <a:cs typeface="Calibri Light"/>
              </a:rPr>
              <a:t>What could it be?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F58725-F9DE-8F3D-262F-E589A3267D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25444"/>
            <a:ext cx="10642600" cy="4974791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b="1" dirty="0">
              <a:ea typeface="Calibri" panose="020F0502020204030204"/>
              <a:cs typeface="Calibri" panose="020F0502020204030204"/>
            </a:endParaRPr>
          </a:p>
          <a:p>
            <a:r>
              <a:rPr lang="en-US" sz="2400" b="1" dirty="0">
                <a:ea typeface="+mn-lt"/>
                <a:cs typeface="+mn-lt"/>
              </a:rPr>
              <a:t>2.1: </a:t>
            </a:r>
            <a:r>
              <a:rPr lang="en-US" sz="2400" dirty="0">
                <a:ea typeface="+mn-lt"/>
                <a:cs typeface="+mn-lt"/>
              </a:rPr>
              <a:t>      </a:t>
            </a:r>
            <a:r>
              <a:rPr lang="en-US" sz="2400" b="1" dirty="0">
                <a:ea typeface="+mn-lt"/>
                <a:cs typeface="+mn-lt"/>
              </a:rPr>
              <a:t> Strategic work </a:t>
            </a:r>
            <a:r>
              <a:rPr lang="en-US" sz="2400" dirty="0" err="1">
                <a:ea typeface="+mn-lt"/>
                <a:cs typeface="+mn-lt"/>
              </a:rPr>
              <a:t>e.g</a:t>
            </a:r>
            <a:r>
              <a:rPr lang="en-US" sz="2400" dirty="0">
                <a:ea typeface="+mn-lt"/>
                <a:cs typeface="+mn-lt"/>
              </a:rPr>
              <a:t>  pioneer new approaches such as community sector-led solutions and decision-making to drive change on inequalities (social, health, economic, opportunity) and on poverty.</a:t>
            </a:r>
            <a:endParaRPr lang="en-US" sz="2400">
              <a:ea typeface="Calibri"/>
              <a:cs typeface="Calibri"/>
            </a:endParaRPr>
          </a:p>
          <a:p>
            <a:endParaRPr lang="en-US" sz="2400" dirty="0">
              <a:ea typeface="+mn-lt"/>
              <a:cs typeface="+mn-lt"/>
            </a:endParaRPr>
          </a:p>
          <a:p>
            <a:r>
              <a:rPr lang="en-US" sz="2400" b="1" dirty="0">
                <a:ea typeface="+mn-lt"/>
                <a:cs typeface="+mn-lt"/>
              </a:rPr>
              <a:t>2.2.  </a:t>
            </a:r>
            <a:r>
              <a:rPr lang="en-US" sz="2400" dirty="0">
                <a:ea typeface="+mn-lt"/>
                <a:cs typeface="+mn-lt"/>
              </a:rPr>
              <a:t>     </a:t>
            </a:r>
            <a:r>
              <a:rPr lang="en-US" sz="2400" b="1" dirty="0">
                <a:ea typeface="+mn-lt"/>
                <a:cs typeface="+mn-lt"/>
              </a:rPr>
              <a:t>Upskilling, Professional Development and Employability models – </a:t>
            </a:r>
            <a:r>
              <a:rPr lang="en-US" sz="2400" dirty="0">
                <a:ea typeface="+mn-lt"/>
                <a:cs typeface="+mn-lt"/>
              </a:rPr>
              <a:t>a Workforce hub led by the VCSE sector to develop new models of inclusivity – with embedded VCSE-led employability and leadership programmes - and to better recruit, train, upskill and retain our workforce.</a:t>
            </a:r>
          </a:p>
          <a:p>
            <a:endParaRPr lang="en-US" sz="2400" dirty="0">
              <a:ea typeface="+mn-lt"/>
              <a:cs typeface="+mn-lt"/>
            </a:endParaRPr>
          </a:p>
          <a:p>
            <a:r>
              <a:rPr lang="en-US" sz="2400" b="1" dirty="0">
                <a:ea typeface="+mn-lt"/>
                <a:cs typeface="+mn-lt"/>
              </a:rPr>
              <a:t>2.3. </a:t>
            </a:r>
            <a:r>
              <a:rPr lang="en-US" sz="2400" dirty="0">
                <a:ea typeface="+mn-lt"/>
                <a:cs typeface="+mn-lt"/>
              </a:rPr>
              <a:t>   </a:t>
            </a:r>
            <a:r>
              <a:rPr lang="en-US" sz="2400" b="1" dirty="0">
                <a:ea typeface="+mn-lt"/>
                <a:cs typeface="+mn-lt"/>
              </a:rPr>
              <a:t>VCSE Infrastructure development </a:t>
            </a:r>
            <a:r>
              <a:rPr lang="en-US" sz="2400" dirty="0">
                <a:ea typeface="+mn-lt"/>
                <a:cs typeface="+mn-lt"/>
              </a:rPr>
              <a:t>– including a range of Voice and Influence structures; capacity building, partnership brokerage.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73164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8B146-2EEC-BE0B-E9FC-BE005136C6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  <a:ea typeface="Calibri Light"/>
                <a:cs typeface="Calibri Light"/>
              </a:rPr>
              <a:t>What could it be? (</a:t>
            </a:r>
            <a:r>
              <a:rPr lang="en-US" b="1" dirty="0" err="1">
                <a:solidFill>
                  <a:srgbClr val="0070C0"/>
                </a:solidFill>
                <a:ea typeface="Calibri Light"/>
                <a:cs typeface="Calibri Light"/>
              </a:rPr>
              <a:t>cont</a:t>
            </a:r>
            <a:r>
              <a:rPr lang="en-US" b="1" dirty="0">
                <a:solidFill>
                  <a:srgbClr val="0070C0"/>
                </a:solidFill>
                <a:ea typeface="Calibri Light"/>
                <a:cs typeface="Calibri Light"/>
              </a:rPr>
              <a:t>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075040-A6AF-1E4B-4147-1EAF2B9F63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381735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b="1" dirty="0">
                <a:ea typeface="Calibri"/>
                <a:cs typeface="Calibri"/>
              </a:rPr>
              <a:t>2.4. Trialing investment</a:t>
            </a:r>
            <a:r>
              <a:rPr lang="en-US" sz="2400" dirty="0">
                <a:ea typeface="Calibri"/>
                <a:cs typeface="Calibri"/>
              </a:rPr>
              <a:t> pilots – blended types of investment (</a:t>
            </a:r>
            <a:r>
              <a:rPr lang="en-US" sz="2400" dirty="0" err="1">
                <a:ea typeface="Calibri"/>
                <a:cs typeface="Calibri"/>
              </a:rPr>
              <a:t>eg</a:t>
            </a:r>
            <a:r>
              <a:rPr lang="en-US" sz="2400" dirty="0">
                <a:ea typeface="Calibri"/>
                <a:cs typeface="Calibri"/>
              </a:rPr>
              <a:t> both grant and loan)</a:t>
            </a:r>
          </a:p>
          <a:p>
            <a:r>
              <a:rPr lang="en-US" sz="2400" b="1" dirty="0">
                <a:ea typeface="Calibri"/>
                <a:cs typeface="Calibri"/>
              </a:rPr>
              <a:t>2.5. Embed research in community </a:t>
            </a:r>
            <a:r>
              <a:rPr lang="en-US" sz="2400" b="1" dirty="0" err="1">
                <a:ea typeface="Calibri"/>
                <a:cs typeface="Calibri"/>
              </a:rPr>
              <a:t>organisations</a:t>
            </a:r>
            <a:r>
              <a:rPr lang="en-US" sz="2400" b="1" dirty="0">
                <a:ea typeface="Calibri"/>
                <a:cs typeface="Calibri"/>
              </a:rPr>
              <a:t> </a:t>
            </a:r>
            <a:r>
              <a:rPr lang="en-US" sz="2400" dirty="0">
                <a:ea typeface="Calibri"/>
                <a:cs typeface="Calibri"/>
              </a:rPr>
              <a:t>– A structure that embeds community sector with researchers to develop points of enquiry from their inception</a:t>
            </a:r>
          </a:p>
          <a:p>
            <a:r>
              <a:rPr lang="en-US" sz="2400" b="1" dirty="0">
                <a:ea typeface="Calibri"/>
                <a:cs typeface="Calibri"/>
              </a:rPr>
              <a:t>2.6. New models for funding and investment </a:t>
            </a:r>
            <a:r>
              <a:rPr lang="en-US" sz="2400" dirty="0">
                <a:ea typeface="Calibri"/>
                <a:cs typeface="Calibri"/>
              </a:rPr>
              <a:t>- Establish a shared funding and investment structure to get money out to the VCSE sector more effectively, fairly and transparently. </a:t>
            </a:r>
          </a:p>
          <a:p>
            <a:r>
              <a:rPr lang="en-US" sz="2400" b="1" dirty="0">
                <a:ea typeface="Calibri"/>
                <a:cs typeface="Calibri"/>
              </a:rPr>
              <a:t>2.7. A partnership model</a:t>
            </a:r>
            <a:r>
              <a:rPr lang="en-US" sz="2400" dirty="0">
                <a:ea typeface="Calibri"/>
                <a:cs typeface="Calibri"/>
              </a:rPr>
              <a:t> for understanding and working together on enabling ecosystem resilience.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44605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2E178-3738-8C59-5EE3-808B61D5B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  <a:ea typeface="Calibri Light"/>
                <a:cs typeface="Calibri Light"/>
              </a:rPr>
              <a:t>Workshop 1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20682C-0E8B-5CA6-C6EA-25A98DBEB6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504872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>
                <a:ea typeface="Calibri"/>
                <a:cs typeface="Calibri"/>
              </a:rPr>
              <a:t>2. Why define ourselves as a Social Impact Ecosystem?</a:t>
            </a:r>
          </a:p>
          <a:p>
            <a:pPr marL="0" indent="0">
              <a:buNone/>
            </a:pPr>
            <a:r>
              <a:rPr lang="en-US" dirty="0">
                <a:ea typeface="Calibri"/>
                <a:cs typeface="Calibri"/>
              </a:rPr>
              <a:t>  - What are the risks? </a:t>
            </a:r>
          </a:p>
          <a:p>
            <a:pPr marL="0" indent="0">
              <a:buNone/>
            </a:pPr>
            <a:r>
              <a:rPr lang="en-US" dirty="0">
                <a:ea typeface="Calibri"/>
                <a:cs typeface="Calibri"/>
              </a:rPr>
              <a:t>  - What are the opportunities?</a:t>
            </a:r>
            <a:endParaRPr lang="en-US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33990AB4-3F33-081D-96AD-BEB779E356B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514350" indent="-514350">
              <a:buAutoNum type="arabicPeriod"/>
            </a:pPr>
            <a:r>
              <a:rPr lang="en-US" dirty="0">
                <a:ea typeface="Calibri"/>
                <a:cs typeface="Calibri"/>
              </a:rPr>
              <a:t>What do you imagine a Social Impact Ecosystem could be?</a:t>
            </a:r>
            <a:endParaRPr lang="en-US">
              <a:ea typeface="Calibri" panose="020F0502020204030204"/>
              <a:cs typeface="Calibri" panose="020F0502020204030204"/>
            </a:endParaRPr>
          </a:p>
          <a:p>
            <a:pPr marL="457200" lvl="1" indent="0">
              <a:buNone/>
            </a:pPr>
            <a:r>
              <a:rPr lang="en-US" sz="2800" dirty="0">
                <a:ea typeface="Calibri"/>
                <a:cs typeface="Calibri"/>
              </a:rPr>
              <a:t>  -What is missing in our draft  model?</a:t>
            </a:r>
            <a:endParaRPr lang="en-US" dirty="0">
              <a:ea typeface="Calibri"/>
              <a:cs typeface="Calibri"/>
            </a:endParaRPr>
          </a:p>
          <a:p>
            <a:pPr marL="457200" indent="-457200">
              <a:buAutoNum type="arabicPeriod"/>
            </a:pPr>
            <a:endParaRPr lang="en-US" dirty="0">
              <a:ea typeface="Calibri"/>
              <a:cs typeface="Calibri"/>
            </a:endParaRPr>
          </a:p>
          <a:p>
            <a:pPr marL="457200" indent="-457200">
              <a:buAutoNum type="arabicPeriod"/>
            </a:pPr>
            <a:endParaRPr lang="en-US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516847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43E9F9-E33A-522B-0495-0D0CDE2B7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7030A0"/>
                </a:solidFill>
                <a:ea typeface="Calibri Light"/>
                <a:cs typeface="Calibri Light"/>
              </a:rPr>
              <a:t>Workshop 2 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76826B-6D3C-A180-A00F-BEE71ED406A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>
                <a:ea typeface="Calibri"/>
                <a:cs typeface="Calibri"/>
              </a:rPr>
              <a:t>3. Does this group feel ready to pitch our ideas collectively to government?</a:t>
            </a:r>
            <a:endParaRPr lang="en-US">
              <a:ea typeface="Calibri" panose="020F0502020204030204"/>
              <a:cs typeface="Calibri" panose="020F0502020204030204"/>
            </a:endParaRPr>
          </a:p>
          <a:p>
            <a:pPr marL="0" indent="0">
              <a:buNone/>
            </a:pPr>
            <a:r>
              <a:rPr lang="en-US" dirty="0">
                <a:ea typeface="Calibri"/>
                <a:cs typeface="Calibri"/>
              </a:rPr>
              <a:t>   - If so, who/what/when?</a:t>
            </a:r>
          </a:p>
          <a:p>
            <a:pPr marL="0" indent="0">
              <a:buNone/>
            </a:pPr>
            <a:r>
              <a:rPr lang="en-US" dirty="0">
                <a:ea typeface="Calibri"/>
                <a:cs typeface="Calibri"/>
              </a:rPr>
              <a:t>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048201-4172-0537-7A20-56B2FBBAED4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>
                <a:ea typeface="Calibri"/>
                <a:cs typeface="Calibri"/>
              </a:rPr>
              <a:t>4. What do we want to achieve as a result of a pitch? </a:t>
            </a:r>
            <a:endParaRPr lang="en-US"/>
          </a:p>
          <a:p>
            <a:pPr marL="0" indent="0">
              <a:buNone/>
            </a:pPr>
            <a:endParaRPr lang="en-US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253112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D46A28-5DA8-F3F4-BB36-DFD01F0E04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749261"/>
            <a:ext cx="9996054" cy="342770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3200" b="1" dirty="0">
                <a:solidFill>
                  <a:srgbClr val="7030A0"/>
                </a:solidFill>
                <a:latin typeface="Aptos"/>
              </a:rPr>
              <a:t>Agreeing our next steps</a:t>
            </a:r>
            <a:endParaRPr lang="en-US" dirty="0">
              <a:solidFill>
                <a:srgbClr val="7030A0"/>
              </a:solidFill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1572630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49DCE8-AE58-4A2D-CCA4-CEBC3FDF6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7030A0"/>
                </a:solidFill>
                <a:ea typeface="Calibri Light"/>
                <a:cs typeface="Calibri Light"/>
              </a:rPr>
              <a:t>Next meeting</a:t>
            </a:r>
            <a:endParaRPr lang="en-US" dirty="0">
              <a:solidFill>
                <a:srgbClr val="7030A0"/>
              </a:solidFill>
              <a:ea typeface="Calibri Light" panose="020F0302020204030204"/>
              <a:cs typeface="Calibri Light" panose="020F03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A055D4-A06E-BA0C-089C-0BDE2AA2463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ea typeface="Calibri"/>
                <a:cs typeface="Calibri"/>
              </a:rPr>
              <a:t>Tuesday 21st January </a:t>
            </a:r>
          </a:p>
          <a:p>
            <a:r>
              <a:rPr lang="en-US" dirty="0">
                <a:ea typeface="Calibri"/>
                <a:cs typeface="Calibri"/>
              </a:rPr>
              <a:t>1-3pm</a:t>
            </a:r>
          </a:p>
          <a:p>
            <a:r>
              <a:rPr lang="en-US" dirty="0">
                <a:ea typeface="Calibri"/>
                <a:cs typeface="Calibri"/>
              </a:rPr>
              <a:t>Location tbc (let us know if you can offer a venue).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E9C6DA-9474-0610-21E7-644A926EEE9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8320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949538-4A71-8325-D7E3-BC76CE189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7030A0"/>
                </a:solidFill>
              </a:rPr>
              <a:t>Agenda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596D68-AB0A-7F42-2558-EE122F177B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dirty="0"/>
              <a:t>Welcome and introductions</a:t>
            </a:r>
          </a:p>
          <a:p>
            <a:r>
              <a:rPr lang="en-US" sz="3200" dirty="0"/>
              <a:t>Notes/Actions from last meeting</a:t>
            </a:r>
          </a:p>
          <a:p>
            <a:r>
              <a:rPr lang="en-US" sz="3200" dirty="0"/>
              <a:t>Defining a social impact ecosystem; understanding its constituent parts</a:t>
            </a:r>
          </a:p>
          <a:p>
            <a:r>
              <a:rPr lang="en-US" sz="3200" dirty="0"/>
              <a:t>Pitching to government: who, what, when, why</a:t>
            </a:r>
            <a:endParaRPr lang="en-US" dirty="0"/>
          </a:p>
          <a:p>
            <a:r>
              <a:rPr lang="en-US" sz="3200" dirty="0"/>
              <a:t>Agreeing our next steps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3218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771259-23FA-CC44-6A60-CDD4F05478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4659" y="365125"/>
            <a:ext cx="9599141" cy="1335860"/>
          </a:xfrm>
        </p:spPr>
        <p:txBody>
          <a:bodyPr/>
          <a:lstStyle/>
          <a:p>
            <a:r>
              <a:rPr lang="en-GB" sz="5400" b="1" dirty="0">
                <a:solidFill>
                  <a:srgbClr val="7030A0"/>
                </a:solidFill>
                <a:latin typeface="Calibri Light"/>
                <a:ea typeface="Calibri Light"/>
                <a:cs typeface="Calibri Light"/>
              </a:rPr>
              <a:t> Welcome and introduction</a:t>
            </a:r>
            <a:r>
              <a:rPr lang="en-GB" sz="5400" b="1" dirty="0">
                <a:solidFill>
                  <a:srgbClr val="9D63B8"/>
                </a:solidFill>
                <a:latin typeface="Calibri Light"/>
                <a:ea typeface="Calibri Light"/>
                <a:cs typeface="Calibri Light"/>
              </a:rPr>
              <a:t>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7FE866-4A51-14C9-600D-D8C3D495E8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buFont typeface="Calibri" panose="020B0604020202020204" pitchFamily="34" charset="0"/>
              <a:buChar char="-"/>
            </a:pPr>
            <a:r>
              <a:rPr lang="en-GB" sz="5400" b="1">
                <a:solidFill>
                  <a:srgbClr val="9D63B8"/>
                </a:solidFill>
                <a:latin typeface="Calibri Light"/>
                <a:ea typeface="Calibri Light"/>
                <a:cs typeface="Calibri Light"/>
              </a:rPr>
              <a:t> Your name</a:t>
            </a:r>
            <a:endParaRPr lang="en-US">
              <a:solidFill>
                <a:srgbClr val="000000"/>
              </a:solidFill>
              <a:latin typeface="Aptos" panose="020B0004020202020204"/>
              <a:ea typeface="Calibri Light"/>
              <a:cs typeface="Calibri Light"/>
            </a:endParaRPr>
          </a:p>
          <a:p>
            <a:pPr>
              <a:buFont typeface="Calibri" panose="020B0604020202020204" pitchFamily="34" charset="0"/>
              <a:buChar char="-"/>
            </a:pPr>
            <a:r>
              <a:rPr lang="en-GB" sz="5400" b="1" dirty="0">
                <a:solidFill>
                  <a:srgbClr val="9D63B8"/>
                </a:solidFill>
                <a:latin typeface="Calibri Light"/>
                <a:ea typeface="Calibri Light"/>
                <a:cs typeface="Calibri Light"/>
              </a:rPr>
              <a:t> Your role and organisation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54572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cs typeface="Calibri Light"/>
              </a:rPr>
              <a:t>The West of England </a:t>
            </a:r>
            <a:br>
              <a:rPr lang="en-GB" dirty="0">
                <a:cs typeface="Calibri Light"/>
              </a:rPr>
            </a:br>
            <a:r>
              <a:rPr lang="en-GB" dirty="0">
                <a:cs typeface="Calibri Light"/>
              </a:rPr>
              <a:t>Civil Society Partnership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en-GB"/>
          </a:p>
          <a:p>
            <a:endParaRPr lang="en-GB" dirty="0">
              <a:highlight>
                <a:srgbClr val="FFFF00"/>
              </a:highlight>
              <a:cs typeface="Calibri"/>
            </a:endParaRPr>
          </a:p>
        </p:txBody>
      </p:sp>
      <p:pic>
        <p:nvPicPr>
          <p:cNvPr id="4" name="Picture 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6BBA8F3-F750-8EBB-6572-B97286D402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1174" y="5258870"/>
            <a:ext cx="3738880" cy="1138702"/>
          </a:xfrm>
          <a:prstGeom prst="rect">
            <a:avLst/>
          </a:prstGeom>
        </p:spPr>
      </p:pic>
      <p:pic>
        <p:nvPicPr>
          <p:cNvPr id="5" name="Picture 4" descr="A logo for a company&#10;&#10;Description automatically generated">
            <a:extLst>
              <a:ext uri="{FF2B5EF4-FFF2-40B4-BE49-F238E27FC236}">
                <a16:creationId xmlns:a16="http://schemas.microsoft.com/office/drawing/2014/main" id="{290EE56B-B5E9-22D3-5B3E-A8B82600E8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821" y="5077546"/>
            <a:ext cx="3677920" cy="1514158"/>
          </a:xfrm>
          <a:prstGeom prst="rect">
            <a:avLst/>
          </a:prstGeom>
        </p:spPr>
      </p:pic>
      <p:pic>
        <p:nvPicPr>
          <p:cNvPr id="6" name="Picture 5" descr="A close-up of a logo&#10;&#10;Description automatically generated">
            <a:extLst>
              <a:ext uri="{FF2B5EF4-FFF2-40B4-BE49-F238E27FC236}">
                <a16:creationId xmlns:a16="http://schemas.microsoft.com/office/drawing/2014/main" id="{8A295B93-01F3-BE6D-5E18-258F531599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513" y="3553294"/>
            <a:ext cx="4353464" cy="1219421"/>
          </a:xfrm>
          <a:prstGeom prst="rect">
            <a:avLst/>
          </a:prstGeom>
        </p:spPr>
      </p:pic>
      <p:pic>
        <p:nvPicPr>
          <p:cNvPr id="7" name="Picture 6" descr="A green and blue logo&#10;&#10;Description automatically generated">
            <a:extLst>
              <a:ext uri="{FF2B5EF4-FFF2-40B4-BE49-F238E27FC236}">
                <a16:creationId xmlns:a16="http://schemas.microsoft.com/office/drawing/2014/main" id="{A3D1754F-46B7-AF3C-372D-9509FB8DB2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01452" y="3699261"/>
            <a:ext cx="3441267" cy="113922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549EABA-89E8-F664-F95E-BB3571002A2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7751" y="269596"/>
            <a:ext cx="2619634" cy="1489373"/>
          </a:xfrm>
          <a:prstGeom prst="rect">
            <a:avLst/>
          </a:prstGeom>
        </p:spPr>
      </p:pic>
      <p:pic>
        <p:nvPicPr>
          <p:cNvPr id="10" name="Picture 9" descr="A blue and yellow logo&#10;&#10;Description automatically generated">
            <a:extLst>
              <a:ext uri="{FF2B5EF4-FFF2-40B4-BE49-F238E27FC236}">
                <a16:creationId xmlns:a16="http://schemas.microsoft.com/office/drawing/2014/main" id="{24DFEB70-4631-A835-CA35-EFD7FCAF6C1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48438" y="224178"/>
            <a:ext cx="3403600" cy="1533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8921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37EC15-6ACE-25D0-C3EA-3FE999C2D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7030A0"/>
                </a:solidFill>
                <a:ea typeface="Calibri Light"/>
                <a:cs typeface="Calibri Light"/>
              </a:rPr>
              <a:t>West of England VCSE Liaison Partnership group invitees:</a:t>
            </a:r>
            <a:endParaRPr lang="en-GB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EF3464-9EEE-7BBA-B7CD-6D813D2A6C8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GB" dirty="0">
                <a:ea typeface="Calibri"/>
                <a:cs typeface="Calibri"/>
              </a:rPr>
              <a:t>The Integrated Care Boards</a:t>
            </a:r>
          </a:p>
          <a:p>
            <a:r>
              <a:rPr lang="en-GB" dirty="0">
                <a:ea typeface="Calibri"/>
                <a:cs typeface="Calibri"/>
              </a:rPr>
              <a:t>West of England Combined Authority</a:t>
            </a:r>
          </a:p>
          <a:p>
            <a:r>
              <a:rPr lang="en-GB" dirty="0">
                <a:ea typeface="Calibri"/>
                <a:cs typeface="Calibri"/>
              </a:rPr>
              <a:t>UWE</a:t>
            </a:r>
          </a:p>
          <a:p>
            <a:r>
              <a:rPr lang="en-GB" dirty="0">
                <a:ea typeface="Calibri"/>
                <a:cs typeface="Calibri"/>
              </a:rPr>
              <a:t>University of Bristol</a:t>
            </a:r>
          </a:p>
          <a:p>
            <a:r>
              <a:rPr lang="en-GB" dirty="0">
                <a:ea typeface="Calibri"/>
                <a:cs typeface="Calibri"/>
              </a:rPr>
              <a:t>Bath Spa University </a:t>
            </a:r>
          </a:p>
          <a:p>
            <a:r>
              <a:rPr lang="en-GB" dirty="0">
                <a:ea typeface="Calibri"/>
                <a:cs typeface="Calibri"/>
              </a:rPr>
              <a:t>University of Bath</a:t>
            </a:r>
          </a:p>
          <a:p>
            <a:r>
              <a:rPr lang="en-GB" dirty="0">
                <a:ea typeface="Calibri"/>
                <a:cs typeface="Calibri"/>
              </a:rPr>
              <a:t>The City Office (Bristol)</a:t>
            </a:r>
          </a:p>
          <a:p>
            <a:endParaRPr lang="en-GB" dirty="0">
              <a:ea typeface="Calibri"/>
              <a:cs typeface="Calibri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037DFC-ACE4-62B5-3930-1A25B7FE0E5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GB" dirty="0">
                <a:ea typeface="Calibri"/>
                <a:cs typeface="Calibri"/>
              </a:rPr>
              <a:t>North Somerset Council</a:t>
            </a:r>
          </a:p>
          <a:p>
            <a:r>
              <a:rPr lang="en-GB" dirty="0">
                <a:ea typeface="Calibri"/>
                <a:cs typeface="Calibri"/>
              </a:rPr>
              <a:t>Bristol City Council</a:t>
            </a:r>
          </a:p>
          <a:p>
            <a:r>
              <a:rPr lang="en-GB" dirty="0">
                <a:ea typeface="Calibri"/>
                <a:cs typeface="Calibri"/>
              </a:rPr>
              <a:t>BANES council </a:t>
            </a:r>
          </a:p>
          <a:p>
            <a:r>
              <a:rPr lang="en-GB" dirty="0">
                <a:ea typeface="Calibri"/>
                <a:cs typeface="Calibri"/>
              </a:rPr>
              <a:t>South Gloucestershire Council</a:t>
            </a:r>
          </a:p>
          <a:p>
            <a:r>
              <a:rPr lang="en-GB" dirty="0">
                <a:ea typeface="Calibri"/>
                <a:cs typeface="Calibri"/>
              </a:rPr>
              <a:t>Quartet Community Foundation</a:t>
            </a:r>
          </a:p>
          <a:p>
            <a:r>
              <a:rPr lang="en-GB" dirty="0">
                <a:ea typeface="Calibri"/>
                <a:cs typeface="Calibri"/>
              </a:rPr>
              <a:t>National Lottery </a:t>
            </a:r>
          </a:p>
          <a:p>
            <a:r>
              <a:rPr lang="en-GB" dirty="0">
                <a:ea typeface="Calibri"/>
                <a:cs typeface="Calibri"/>
              </a:rPr>
              <a:t>St Monica Trust </a:t>
            </a:r>
          </a:p>
          <a:p>
            <a:r>
              <a:rPr lang="en-GB" dirty="0">
                <a:ea typeface="Calibri"/>
                <a:cs typeface="Calibri"/>
              </a:rPr>
              <a:t>City Funds </a:t>
            </a:r>
          </a:p>
          <a:p>
            <a:r>
              <a:rPr lang="en-GB" dirty="0">
                <a:ea typeface="Calibri"/>
                <a:cs typeface="Calibri"/>
              </a:rPr>
              <a:t>ACFA (advice sector) </a:t>
            </a:r>
          </a:p>
        </p:txBody>
      </p:sp>
    </p:spTree>
    <p:extLst>
      <p:ext uri="{BB962C8B-B14F-4D97-AF65-F5344CB8AC3E}">
        <p14:creationId xmlns:p14="http://schemas.microsoft.com/office/powerpoint/2010/main" val="6951627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409559-757A-D126-CD6D-338FEA0991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7030A0"/>
                </a:solidFill>
                <a:ea typeface="Calibri Light"/>
                <a:cs typeface="Calibri Light"/>
              </a:rPr>
              <a:t>Action from previous meeting </a:t>
            </a:r>
            <a:endParaRPr lang="en-US" dirty="0">
              <a:solidFill>
                <a:srgbClr val="7030A0"/>
              </a:solidFill>
              <a:ea typeface="Calibri Light" panose="020F0302020204030204"/>
              <a:cs typeface="Calibri Light" panose="020F03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C3F76B-9E2E-BECF-A714-F1AB6A089B7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Action</a:t>
            </a:r>
            <a:endParaRPr lang="en-US" dirty="0">
              <a:ea typeface="Calibri" panose="020F0502020204030204"/>
              <a:cs typeface="Calibri" panose="020F0502020204030204"/>
            </a:endParaRPr>
          </a:p>
          <a:p>
            <a:r>
              <a:rPr lang="en-US" dirty="0">
                <a:ea typeface="+mn-lt"/>
                <a:cs typeface="+mn-lt"/>
              </a:rPr>
              <a:t>Put together a joint pitch for government on our ability to take a new approach in the West of England to manage shared funding and investment as a system.</a:t>
            </a:r>
            <a:endParaRPr lang="en-US" dirty="0"/>
          </a:p>
          <a:p>
            <a:r>
              <a:rPr lang="en-US" dirty="0">
                <a:ea typeface="+mn-lt"/>
                <a:cs typeface="+mn-lt"/>
              </a:rPr>
              <a:t>Pitch to new and existing MPs in our region; show the sector’s relevance to economy and investment, and the link between social impact and stimulating economic growth.</a:t>
            </a:r>
            <a:endParaRPr lang="en-US" dirty="0"/>
          </a:p>
          <a:p>
            <a:endParaRPr lang="en-US" dirty="0">
              <a:ea typeface="Calibri"/>
              <a:cs typeface="Calibri"/>
            </a:endParaRPr>
          </a:p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0B83FA-5FB1-EFC7-F9B8-F84E336EEC9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sz="2400" dirty="0">
                <a:ea typeface="Calibri"/>
                <a:cs typeface="Calibri"/>
              </a:rPr>
              <a:t>Involved: </a:t>
            </a:r>
            <a:r>
              <a:rPr lang="en-US" sz="2400" dirty="0" err="1">
                <a:ea typeface="Calibri"/>
                <a:cs typeface="Calibri"/>
              </a:rPr>
              <a:t>Palie</a:t>
            </a:r>
            <a:r>
              <a:rPr lang="en-US" sz="2400" dirty="0">
                <a:ea typeface="Calibri"/>
                <a:cs typeface="Calibri"/>
              </a:rPr>
              <a:t> Smart; Ed Rowberry; VCSE infrastructure </a:t>
            </a:r>
            <a:r>
              <a:rPr lang="en-US" sz="2400" dirty="0" err="1">
                <a:ea typeface="Calibri"/>
                <a:cs typeface="Calibri"/>
              </a:rPr>
              <a:t>organisations</a:t>
            </a:r>
            <a:r>
              <a:rPr lang="en-US" sz="2400" dirty="0">
                <a:ea typeface="Calibri"/>
                <a:cs typeface="Calibri"/>
              </a:rPr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0166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46F8AB-4B8A-D647-56AD-DBE846E802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7030A0"/>
                </a:solidFill>
                <a:ea typeface="Calibri Light"/>
                <a:cs typeface="Calibri Light"/>
              </a:rPr>
              <a:t>Context 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498955-CA02-FDCF-5D97-D47F6F044FB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ea typeface="Calibri"/>
                <a:cs typeface="Calibri"/>
              </a:rPr>
              <a:t>Drafted a document</a:t>
            </a:r>
          </a:p>
          <a:p>
            <a:r>
              <a:rPr lang="en-US" dirty="0" err="1">
                <a:ea typeface="Calibri"/>
                <a:cs typeface="Calibri"/>
              </a:rPr>
              <a:t>Realised</a:t>
            </a:r>
            <a:r>
              <a:rPr lang="en-US" dirty="0">
                <a:ea typeface="Calibri"/>
                <a:cs typeface="Calibri"/>
              </a:rPr>
              <a:t> we need to bring back to this group to explore further together as a workshop.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0B76C7-C9FC-9CE1-9101-AF811DDE4CB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ea typeface="Calibri"/>
                <a:cs typeface="Calibri"/>
              </a:rPr>
              <a:t>We will take you through our thoughts so far on defining a Social Impact Ecosystem </a:t>
            </a:r>
          </a:p>
          <a:p>
            <a:r>
              <a:rPr lang="en-US" dirty="0">
                <a:ea typeface="Calibri"/>
                <a:cs typeface="Calibri"/>
              </a:rPr>
              <a:t>We will seek the group's feedback on this and then discuss next steps.</a:t>
            </a:r>
          </a:p>
        </p:txBody>
      </p:sp>
    </p:spTree>
    <p:extLst>
      <p:ext uri="{BB962C8B-B14F-4D97-AF65-F5344CB8AC3E}">
        <p14:creationId xmlns:p14="http://schemas.microsoft.com/office/powerpoint/2010/main" val="11649522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BCBC9-3468-C28D-3D33-EAF827F61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B050"/>
                </a:solidFill>
                <a:ea typeface="Calibri Light"/>
                <a:cs typeface="Calibri Light"/>
              </a:rPr>
              <a:t>Why are we here as a collective? How are we doing it?</a:t>
            </a:r>
            <a:endParaRPr lang="en-US" b="1" dirty="0">
              <a:solidFill>
                <a:srgbClr val="0070C0"/>
              </a:solidFill>
              <a:ea typeface="Calibri Light" panose="020F0302020204030204"/>
              <a:cs typeface="Calibri Light" panose="020F03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E7439C-FFDA-125B-2E30-BFDB37397AA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 fontScale="92500"/>
          </a:bodyPr>
          <a:lstStyle/>
          <a:p>
            <a:pPr marL="0" indent="0">
              <a:buNone/>
            </a:pPr>
            <a:r>
              <a:rPr lang="en-US" dirty="0">
                <a:ea typeface="+mn-lt"/>
                <a:cs typeface="+mn-lt"/>
              </a:rPr>
              <a:t>Why?:</a:t>
            </a:r>
          </a:p>
          <a:p>
            <a:r>
              <a:rPr lang="en-US" dirty="0">
                <a:ea typeface="+mn-lt"/>
                <a:cs typeface="+mn-lt"/>
              </a:rPr>
              <a:t>Developing new solutions for addressing our common issues, and shared goals.</a:t>
            </a:r>
            <a:endParaRPr lang="en-US" dirty="0">
              <a:ea typeface="Calibri"/>
              <a:cs typeface="Calibri"/>
            </a:endParaRPr>
          </a:p>
          <a:p>
            <a:r>
              <a:rPr lang="en-US" dirty="0">
                <a:ea typeface="+mn-lt"/>
                <a:cs typeface="+mn-lt"/>
              </a:rPr>
              <a:t>Aiming to elevate the regional equitably.</a:t>
            </a:r>
            <a:endParaRPr lang="en-US" dirty="0"/>
          </a:p>
          <a:p>
            <a:r>
              <a:rPr lang="en-US" sz="2600" dirty="0">
                <a:ea typeface="Calibri"/>
                <a:cs typeface="Calibri"/>
              </a:rPr>
              <a:t>Driving long-term social change agenda</a:t>
            </a:r>
            <a:endParaRPr lang="en-US" dirty="0">
              <a:ea typeface="Calibri"/>
              <a:cs typeface="Calibri"/>
            </a:endParaRPr>
          </a:p>
          <a:p>
            <a:endParaRPr lang="en-US" dirty="0"/>
          </a:p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DF7EE3-0C27-7360-6277-97D7A386322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 fontScale="92500"/>
          </a:bodyPr>
          <a:lstStyle/>
          <a:p>
            <a:pPr marL="0" indent="0">
              <a:buNone/>
            </a:pPr>
            <a:r>
              <a:rPr lang="en-US" dirty="0">
                <a:ea typeface="Calibri"/>
                <a:cs typeface="Calibri"/>
              </a:rPr>
              <a:t>How?:</a:t>
            </a:r>
          </a:p>
          <a:p>
            <a:r>
              <a:rPr lang="en-US" dirty="0">
                <a:ea typeface="Calibri"/>
                <a:cs typeface="Calibri"/>
              </a:rPr>
              <a:t>Building trust as a regional team. </a:t>
            </a:r>
          </a:p>
          <a:p>
            <a:r>
              <a:rPr lang="en-US" dirty="0">
                <a:ea typeface="Calibri"/>
                <a:cs typeface="Calibri"/>
              </a:rPr>
              <a:t>Sharing learning, knowledge and resource.</a:t>
            </a:r>
          </a:p>
          <a:p>
            <a:r>
              <a:rPr lang="en-US" dirty="0">
                <a:ea typeface="Calibri"/>
                <a:cs typeface="Calibri"/>
              </a:rPr>
              <a:t>Campaigning.</a:t>
            </a:r>
          </a:p>
          <a:p>
            <a:r>
              <a:rPr lang="en-US" dirty="0">
                <a:ea typeface="Calibri"/>
                <a:cs typeface="Calibri"/>
              </a:rPr>
              <a:t>Supporting funding.</a:t>
            </a:r>
            <a:endParaRPr lang="en-US" dirty="0"/>
          </a:p>
          <a:p>
            <a:r>
              <a:rPr lang="en-US" sz="2600" dirty="0">
                <a:ea typeface="Calibri"/>
                <a:cs typeface="Calibri"/>
              </a:rPr>
              <a:t>Working together to raise awareness of the importance of ecosystem infrastructures and how we can do more by working better together. </a:t>
            </a:r>
            <a:endParaRPr lang="en-US" dirty="0">
              <a:ea typeface="Calibri"/>
              <a:cs typeface="Calibri"/>
            </a:endParaRPr>
          </a:p>
          <a:p>
            <a:endParaRPr lang="en-US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730882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0DB805-9646-A107-06A2-65C73FBBA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B050"/>
                </a:solidFill>
                <a:ea typeface="Calibri Light"/>
                <a:cs typeface="Calibri Light"/>
              </a:rPr>
              <a:t>Assets and strengths – towards a Social Impact Ecosystem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84417A-9451-CF00-ECFD-713046D613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599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ea typeface="+mn-lt"/>
                <a:cs typeface="+mn-lt"/>
              </a:rPr>
              <a:t>Strategic area-wide approach (West of England-wide).</a:t>
            </a:r>
            <a:endParaRPr lang="en-US" dirty="0">
              <a:ea typeface="Calibri" panose="020F0502020204030204"/>
              <a:cs typeface="Calibri" panose="020F0502020204030204"/>
            </a:endParaRPr>
          </a:p>
          <a:p>
            <a:r>
              <a:rPr lang="en-US" dirty="0">
                <a:ea typeface="+mn-lt"/>
                <a:cs typeface="+mn-lt"/>
              </a:rPr>
              <a:t>Trusted regional partnership.</a:t>
            </a:r>
            <a:endParaRPr lang="en-US" dirty="0"/>
          </a:p>
          <a:p>
            <a:r>
              <a:rPr lang="en-US" dirty="0">
                <a:ea typeface="+mn-lt"/>
                <a:cs typeface="+mn-lt"/>
              </a:rPr>
              <a:t>The region is relatively small, it doesn’t take much to bring people together. (Goldilocks – not too big, not too small.)</a:t>
            </a:r>
            <a:endParaRPr lang="en-US" dirty="0"/>
          </a:p>
          <a:p>
            <a:r>
              <a:rPr lang="en-US" dirty="0">
                <a:ea typeface="+mn-lt"/>
                <a:cs typeface="+mn-lt"/>
              </a:rPr>
              <a:t>Legacy of working well together.</a:t>
            </a:r>
            <a:endParaRPr lang="en-US" dirty="0"/>
          </a:p>
          <a:p>
            <a:r>
              <a:rPr lang="en-US" dirty="0">
                <a:ea typeface="+mn-lt"/>
                <a:cs typeface="+mn-lt"/>
              </a:rPr>
              <a:t>Private sector investment(?)</a:t>
            </a:r>
            <a:endParaRPr lang="en-US" dirty="0"/>
          </a:p>
          <a:p>
            <a:r>
              <a:rPr lang="en-US" dirty="0">
                <a:ea typeface="+mn-lt"/>
                <a:cs typeface="+mn-lt"/>
              </a:rPr>
              <a:t>VCSE sector is thriving and dynamic, unafraid of innovation.</a:t>
            </a:r>
            <a:endParaRPr lang="en-US" dirty="0"/>
          </a:p>
          <a:p>
            <a:endParaRPr lang="en-US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002748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82679A75A808245ADACDA64F4F1ED25" ma:contentTypeVersion="15" ma:contentTypeDescription="Create a new document." ma:contentTypeScope="" ma:versionID="2c36fee36a9f3c97dedb41e2cdb19034">
  <xsd:schema xmlns:xsd="http://www.w3.org/2001/XMLSchema" xmlns:xs="http://www.w3.org/2001/XMLSchema" xmlns:p="http://schemas.microsoft.com/office/2006/metadata/properties" xmlns:ns2="ce588851-6643-4840-8ac1-7c2b89ec79ff" xmlns:ns3="b0a793a1-02e1-439f-9dcf-3db4ed613db7" targetNamespace="http://schemas.microsoft.com/office/2006/metadata/properties" ma:root="true" ma:fieldsID="73957047b1533be0e795babecfe15c41" ns2:_="" ns3:_="">
    <xsd:import namespace="ce588851-6643-4840-8ac1-7c2b89ec79ff"/>
    <xsd:import namespace="b0a793a1-02e1-439f-9dcf-3db4ed613d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LengthInSeconds" minOccurs="0"/>
                <xsd:element ref="ns3:MediaServiceDateTaken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588851-6643-4840-8ac1-7c2b89ec79f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5f52e871-b5e4-494d-8fc1-3ee35e1610f9}" ma:internalName="TaxCatchAll" ma:showField="CatchAllData" ma:web="ce588851-6643-4840-8ac1-7c2b89ec79f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a793a1-02e1-439f-9dcf-3db4ed613db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17721534-3406-4db6-ad5b-6677449aefe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0a793a1-02e1-439f-9dcf-3db4ed613db7">
      <Terms xmlns="http://schemas.microsoft.com/office/infopath/2007/PartnerControls"/>
    </lcf76f155ced4ddcb4097134ff3c332f>
    <TaxCatchAll xmlns="ce588851-6643-4840-8ac1-7c2b89ec79ff" xsi:nil="true"/>
  </documentManagement>
</p:properties>
</file>

<file path=customXml/itemProps1.xml><?xml version="1.0" encoding="utf-8"?>
<ds:datastoreItem xmlns:ds="http://schemas.openxmlformats.org/officeDocument/2006/customXml" ds:itemID="{3B5D9EF5-12F6-4DF3-A33E-A75F09C2C87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3E790ED-6DDB-4B64-BC90-DA4AC2011D7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e588851-6643-4840-8ac1-7c2b89ec79ff"/>
    <ds:schemaRef ds:uri="b0a793a1-02e1-439f-9dcf-3db4ed613d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954B232-5F54-4B62-B5BF-031EF9FA6FDE}">
  <ds:schemaRefs>
    <ds:schemaRef ds:uri="http://schemas.microsoft.com/office/2006/metadata/properties"/>
    <ds:schemaRef ds:uri="http://schemas.microsoft.com/office/infopath/2007/PartnerControls"/>
    <ds:schemaRef ds:uri="b0a793a1-02e1-439f-9dcf-3db4ed613db7"/>
    <ds:schemaRef ds:uri="ce588851-6643-4840-8ac1-7c2b89ec79ff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office theme</vt:lpstr>
      <vt:lpstr>office theme</vt:lpstr>
      <vt:lpstr>VCSE Liaison Partnership group:  A Social Impact Ecosystem?</vt:lpstr>
      <vt:lpstr>Agenda </vt:lpstr>
      <vt:lpstr> Welcome and introductions</vt:lpstr>
      <vt:lpstr>The West of England  Civil Society Partnership</vt:lpstr>
      <vt:lpstr>West of England VCSE Liaison Partnership group invitees:</vt:lpstr>
      <vt:lpstr>Action from previous meeting </vt:lpstr>
      <vt:lpstr>Context </vt:lpstr>
      <vt:lpstr>Why are we here as a collective? How are we doing it?</vt:lpstr>
      <vt:lpstr>Assets and strengths – towards a Social Impact Ecosystem</vt:lpstr>
      <vt:lpstr>Challenges – towards a Social Impact Ecosystem</vt:lpstr>
      <vt:lpstr>Who should we engage? – towards a Social Impact Ecosystem</vt:lpstr>
      <vt:lpstr>A Social Impact Ecosystem...?</vt:lpstr>
      <vt:lpstr>What could it be?</vt:lpstr>
      <vt:lpstr>What could it be? (cont)</vt:lpstr>
      <vt:lpstr>Workshop 1</vt:lpstr>
      <vt:lpstr>Workshop 2 </vt:lpstr>
      <vt:lpstr>PowerPoint Presentation</vt:lpstr>
      <vt:lpstr>Next meeting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 </cp:lastModifiedBy>
  <cp:revision>303</cp:revision>
  <dcterms:created xsi:type="dcterms:W3CDTF">2013-07-15T20:26:40Z</dcterms:created>
  <dcterms:modified xsi:type="dcterms:W3CDTF">2024-11-25T22:00:54Z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0x010100B82679A75A808245ADACDA64F4F1ED25</vt:lpwstr>
  </property>
  <property fmtid="{D5CDD505-2E9C-101B-9397-08002B2CF9AE}" pid="3" name="MediaServiceImageTags">
    <vt:lpwstr/>
  </property>
</Properties>
</file>