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diagrams/data1.xml" ContentType="application/vnd.openxmlformats-officedocument.drawingml.diagramData+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notesMasters/notesMaster1.xml" ContentType="application/vnd.openxmlformats-officedocument.presentationml.notesMaster+xml"/>
  <Override PartName="/ppt/diagrams/colors1.xml" ContentType="application/vnd.openxmlformats-officedocument.drawingml.diagramColors+xml"/>
  <Override PartName="/ppt/diagrams/drawing1.xml" ContentType="application/vnd.ms-office.drawingml.diagramDrawing+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508" r:id="rId4"/>
  </p:sldMasterIdLst>
  <p:notesMasterIdLst>
    <p:notesMasterId r:id="rId21"/>
  </p:notesMasterIdLst>
  <p:handoutMasterIdLst>
    <p:handoutMasterId r:id="rId22"/>
  </p:handoutMasterIdLst>
  <p:sldIdLst>
    <p:sldId id="283" r:id="rId5"/>
    <p:sldId id="396" r:id="rId6"/>
    <p:sldId id="397" r:id="rId7"/>
    <p:sldId id="406" r:id="rId8"/>
    <p:sldId id="405" r:id="rId9"/>
    <p:sldId id="398" r:id="rId10"/>
    <p:sldId id="404" r:id="rId11"/>
    <p:sldId id="403" r:id="rId12"/>
    <p:sldId id="393" r:id="rId13"/>
    <p:sldId id="394" r:id="rId14"/>
    <p:sldId id="407" r:id="rId15"/>
    <p:sldId id="402" r:id="rId16"/>
    <p:sldId id="408" r:id="rId17"/>
    <p:sldId id="401" r:id="rId18"/>
    <p:sldId id="400" r:id="rId19"/>
    <p:sldId id="399" r:id="rId20"/>
  </p:sldIdLst>
  <p:sldSz cx="9144000" cy="6858000" type="screen4x3"/>
  <p:notesSz cx="9945688" cy="6858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313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8772"/>
    <a:srgbClr val="AA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37" autoAdjust="0"/>
    <p:restoredTop sz="94061" autoAdjust="0"/>
  </p:normalViewPr>
  <p:slideViewPr>
    <p:cSldViewPr>
      <p:cViewPr>
        <p:scale>
          <a:sx n="70" d="100"/>
          <a:sy n="70" d="100"/>
        </p:scale>
        <p:origin x="948" y="60"/>
      </p:cViewPr>
      <p:guideLst>
        <p:guide orient="horz" pos="2160"/>
        <p:guide pos="2880"/>
      </p:guideLst>
    </p:cSldViewPr>
  </p:slideViewPr>
  <p:outlineViewPr>
    <p:cViewPr>
      <p:scale>
        <a:sx n="33" d="100"/>
        <a:sy n="33" d="100"/>
      </p:scale>
      <p:origin x="0" y="123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0" d="100"/>
          <a:sy n="70" d="100"/>
        </p:scale>
        <p:origin x="-894" y="-102"/>
      </p:cViewPr>
      <p:guideLst>
        <p:guide orient="horz" pos="2160"/>
        <p:guide pos="313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B9E139-E279-4448-93FC-84B26AE041D4}" type="doc">
      <dgm:prSet loTypeId="urn:microsoft.com/office/officeart/2005/8/layout/matrix1" loCatId="matrix" qsTypeId="urn:microsoft.com/office/officeart/2005/8/quickstyle/simple2" qsCatId="simple" csTypeId="urn:microsoft.com/office/officeart/2005/8/colors/colorful5" csCatId="colorful" phldr="1"/>
      <dgm:spPr/>
      <dgm:t>
        <a:bodyPr/>
        <a:lstStyle/>
        <a:p>
          <a:endParaRPr lang="en-GB"/>
        </a:p>
      </dgm:t>
    </dgm:pt>
    <dgm:pt modelId="{90AFA1CC-F836-4525-802A-B10A398742A1}">
      <dgm:prSet phldrT="[Text]" custT="1"/>
      <dgm:spPr/>
      <dgm:t>
        <a:bodyPr/>
        <a:lstStyle/>
        <a:p>
          <a:pPr>
            <a:spcAft>
              <a:spcPts val="600"/>
            </a:spcAft>
          </a:pPr>
          <a:r>
            <a:rPr lang="en-GB" sz="4200" b="1" dirty="0"/>
            <a:t>‘Room’ </a:t>
          </a:r>
        </a:p>
        <a:p>
          <a:pPr>
            <a:spcAft>
              <a:spcPts val="600"/>
            </a:spcAft>
          </a:pPr>
          <a:r>
            <a:rPr lang="en-GB" sz="2400" b="0" dirty="0"/>
            <a:t>a relatively secure position from which to work</a:t>
          </a:r>
        </a:p>
      </dgm:t>
    </dgm:pt>
    <dgm:pt modelId="{BAACB89D-B5D0-4562-B891-FB99E45389BB}" type="parTrans" cxnId="{69DC7E05-C74D-4C0C-802F-CD15EC122E16}">
      <dgm:prSet/>
      <dgm:spPr/>
      <dgm:t>
        <a:bodyPr/>
        <a:lstStyle/>
        <a:p>
          <a:endParaRPr lang="en-GB"/>
        </a:p>
      </dgm:t>
    </dgm:pt>
    <dgm:pt modelId="{96C42EC9-5818-4062-AAD9-1FA705E8D28C}" type="sibTrans" cxnId="{69DC7E05-C74D-4C0C-802F-CD15EC122E16}">
      <dgm:prSet/>
      <dgm:spPr/>
      <dgm:t>
        <a:bodyPr/>
        <a:lstStyle/>
        <a:p>
          <a:endParaRPr lang="en-GB"/>
        </a:p>
      </dgm:t>
    </dgm:pt>
    <dgm:pt modelId="{B75A52C2-08F2-4A4F-916C-2CE2282D7C55}">
      <dgm:prSet phldrT="[Text]" custT="1"/>
      <dgm:spPr>
        <a:solidFill>
          <a:schemeClr val="accent5">
            <a:hueOff val="0"/>
            <a:satOff val="0"/>
            <a:lumOff val="0"/>
            <a:alpha val="50000"/>
          </a:schemeClr>
        </a:solidFill>
      </dgm:spPr>
      <dgm:t>
        <a:bodyPr/>
        <a:lstStyle/>
        <a:p>
          <a:pPr algn="l">
            <a:spcAft>
              <a:spcPct val="35000"/>
            </a:spcAft>
          </a:pPr>
          <a:r>
            <a:rPr lang="en-GB" sz="2800" b="1" dirty="0">
              <a:solidFill>
                <a:schemeClr val="tx1"/>
              </a:solidFill>
            </a:rPr>
            <a:t>Remit</a:t>
          </a:r>
        </a:p>
        <a:p>
          <a:pPr algn="l">
            <a:spcAft>
              <a:spcPts val="0"/>
            </a:spcAft>
          </a:pPr>
          <a:r>
            <a:rPr lang="en-GB" sz="2400" b="0" dirty="0">
              <a:solidFill>
                <a:schemeClr val="tx1"/>
              </a:solidFill>
            </a:rPr>
            <a:t>scope and scale: where/what/who for </a:t>
          </a:r>
        </a:p>
      </dgm:t>
    </dgm:pt>
    <dgm:pt modelId="{02F61BFB-D2E3-4769-838F-F5D25433F5E1}" type="parTrans" cxnId="{07E00380-D0C7-4BB0-AD34-180AF770A8C9}">
      <dgm:prSet/>
      <dgm:spPr/>
      <dgm:t>
        <a:bodyPr/>
        <a:lstStyle/>
        <a:p>
          <a:endParaRPr lang="en-GB"/>
        </a:p>
      </dgm:t>
    </dgm:pt>
    <dgm:pt modelId="{E9741AB6-8BB6-481C-B827-4500222ACBFF}" type="sibTrans" cxnId="{07E00380-D0C7-4BB0-AD34-180AF770A8C9}">
      <dgm:prSet/>
      <dgm:spPr/>
      <dgm:t>
        <a:bodyPr/>
        <a:lstStyle/>
        <a:p>
          <a:endParaRPr lang="en-GB"/>
        </a:p>
      </dgm:t>
    </dgm:pt>
    <dgm:pt modelId="{36825119-DD19-42E4-9CCB-9DACBC0B989F}">
      <dgm:prSet phldrT="[Text]" custT="1"/>
      <dgm:spPr>
        <a:solidFill>
          <a:schemeClr val="accent5">
            <a:hueOff val="-3311292"/>
            <a:satOff val="13270"/>
            <a:lumOff val="2876"/>
            <a:alpha val="65000"/>
          </a:schemeClr>
        </a:solidFill>
      </dgm:spPr>
      <dgm:t>
        <a:bodyPr/>
        <a:lstStyle/>
        <a:p>
          <a:pPr algn="r">
            <a:spcAft>
              <a:spcPct val="35000"/>
            </a:spcAft>
          </a:pPr>
          <a:r>
            <a:rPr lang="en-GB" sz="2800" b="1" dirty="0">
              <a:solidFill>
                <a:schemeClr val="tx1"/>
              </a:solidFill>
            </a:rPr>
            <a:t>Resources</a:t>
          </a:r>
        </a:p>
        <a:p>
          <a:pPr algn="r">
            <a:spcAft>
              <a:spcPts val="0"/>
            </a:spcAft>
          </a:pPr>
          <a:r>
            <a:rPr lang="en-GB" sz="2400" b="0" dirty="0">
              <a:solidFill>
                <a:schemeClr val="tx1"/>
              </a:solidFill>
            </a:rPr>
            <a:t>funding, assets </a:t>
          </a:r>
        </a:p>
        <a:p>
          <a:pPr algn="r">
            <a:spcAft>
              <a:spcPts val="0"/>
            </a:spcAft>
          </a:pPr>
          <a:r>
            <a:rPr lang="en-GB" sz="2400" b="0" dirty="0">
              <a:solidFill>
                <a:schemeClr val="tx1"/>
              </a:solidFill>
            </a:rPr>
            <a:t>and people</a:t>
          </a:r>
        </a:p>
      </dgm:t>
    </dgm:pt>
    <dgm:pt modelId="{B90A2F6F-B112-400F-8A72-5E3BD19FB8D2}" type="parTrans" cxnId="{2006B996-58AC-48D5-975B-4E5E3C855DFF}">
      <dgm:prSet/>
      <dgm:spPr/>
      <dgm:t>
        <a:bodyPr/>
        <a:lstStyle/>
        <a:p>
          <a:endParaRPr lang="en-GB"/>
        </a:p>
      </dgm:t>
    </dgm:pt>
    <dgm:pt modelId="{2D93A090-7488-4E77-B95F-C6D6C92B672F}" type="sibTrans" cxnId="{2006B996-58AC-48D5-975B-4E5E3C855DFF}">
      <dgm:prSet/>
      <dgm:spPr/>
      <dgm:t>
        <a:bodyPr/>
        <a:lstStyle/>
        <a:p>
          <a:endParaRPr lang="en-GB"/>
        </a:p>
      </dgm:t>
    </dgm:pt>
    <dgm:pt modelId="{2B9CCCDB-8358-465D-BBB4-FE64B8730886}">
      <dgm:prSet phldrT="[Text]" custT="1"/>
      <dgm:spPr>
        <a:solidFill>
          <a:schemeClr val="accent5">
            <a:hueOff val="-6622584"/>
            <a:satOff val="26541"/>
            <a:lumOff val="5752"/>
            <a:alpha val="70000"/>
          </a:schemeClr>
        </a:solidFill>
      </dgm:spPr>
      <dgm:t>
        <a:bodyPr/>
        <a:lstStyle/>
        <a:p>
          <a:pPr algn="l">
            <a:spcAft>
              <a:spcPct val="35000"/>
            </a:spcAft>
          </a:pPr>
          <a:r>
            <a:rPr lang="en-GB" sz="2800" b="1" dirty="0">
              <a:solidFill>
                <a:schemeClr val="tx1"/>
              </a:solidFill>
            </a:rPr>
            <a:t>Relationships</a:t>
          </a:r>
        </a:p>
        <a:p>
          <a:pPr algn="l">
            <a:spcAft>
              <a:spcPts val="0"/>
            </a:spcAft>
          </a:pPr>
          <a:r>
            <a:rPr lang="en-GB" sz="2400" b="0" dirty="0">
              <a:solidFill>
                <a:schemeClr val="tx1"/>
              </a:solidFill>
            </a:rPr>
            <a:t>VCSE sector, statutory authorities, infrastructure</a:t>
          </a:r>
        </a:p>
      </dgm:t>
    </dgm:pt>
    <dgm:pt modelId="{382A9399-D75C-4DD2-8AB2-029CA384B5B1}" type="parTrans" cxnId="{B0261810-C8E1-4B5F-A69B-E3726074ECE4}">
      <dgm:prSet/>
      <dgm:spPr/>
      <dgm:t>
        <a:bodyPr/>
        <a:lstStyle/>
        <a:p>
          <a:endParaRPr lang="en-GB"/>
        </a:p>
      </dgm:t>
    </dgm:pt>
    <dgm:pt modelId="{D37BE98E-717C-4094-9F40-F61604C370A2}" type="sibTrans" cxnId="{B0261810-C8E1-4B5F-A69B-E3726074ECE4}">
      <dgm:prSet/>
      <dgm:spPr/>
      <dgm:t>
        <a:bodyPr/>
        <a:lstStyle/>
        <a:p>
          <a:endParaRPr lang="en-GB"/>
        </a:p>
      </dgm:t>
    </dgm:pt>
    <dgm:pt modelId="{F30B047F-20AE-487E-B9F7-E90626C63B10}">
      <dgm:prSet phldrT="[Text]" custT="1"/>
      <dgm:spPr>
        <a:solidFill>
          <a:schemeClr val="accent5">
            <a:hueOff val="-9933876"/>
            <a:satOff val="39811"/>
            <a:lumOff val="8628"/>
            <a:alpha val="65000"/>
          </a:schemeClr>
        </a:solidFill>
      </dgm:spPr>
      <dgm:t>
        <a:bodyPr/>
        <a:lstStyle/>
        <a:p>
          <a:pPr algn="r">
            <a:spcAft>
              <a:spcPct val="35000"/>
            </a:spcAft>
          </a:pPr>
          <a:r>
            <a:rPr lang="en-GB" sz="2800" b="1" dirty="0">
              <a:solidFill>
                <a:schemeClr val="tx1"/>
              </a:solidFill>
            </a:rPr>
            <a:t>Regard</a:t>
          </a:r>
        </a:p>
        <a:p>
          <a:pPr algn="r">
            <a:spcAft>
              <a:spcPts val="0"/>
            </a:spcAft>
          </a:pPr>
          <a:r>
            <a:rPr lang="en-GB" sz="2400" b="0" dirty="0">
              <a:solidFill>
                <a:schemeClr val="tx1"/>
              </a:solidFill>
            </a:rPr>
            <a:t>reputation, credibility </a:t>
          </a:r>
        </a:p>
        <a:p>
          <a:pPr algn="r">
            <a:spcAft>
              <a:spcPts val="0"/>
            </a:spcAft>
          </a:pPr>
          <a:r>
            <a:rPr lang="en-GB" sz="2400" b="0" dirty="0">
              <a:solidFill>
                <a:schemeClr val="tx1"/>
              </a:solidFill>
            </a:rPr>
            <a:t>and status</a:t>
          </a:r>
        </a:p>
      </dgm:t>
    </dgm:pt>
    <dgm:pt modelId="{CA44274E-452C-49CF-923D-2DA14C4C2408}" type="parTrans" cxnId="{068BEAD0-D06E-4DFE-A0EB-40BAFC57D9CD}">
      <dgm:prSet/>
      <dgm:spPr/>
      <dgm:t>
        <a:bodyPr/>
        <a:lstStyle/>
        <a:p>
          <a:endParaRPr lang="en-GB"/>
        </a:p>
      </dgm:t>
    </dgm:pt>
    <dgm:pt modelId="{A1E588E3-27D3-40AD-9134-AADDFCDE0E71}" type="sibTrans" cxnId="{068BEAD0-D06E-4DFE-A0EB-40BAFC57D9CD}">
      <dgm:prSet/>
      <dgm:spPr/>
      <dgm:t>
        <a:bodyPr/>
        <a:lstStyle/>
        <a:p>
          <a:endParaRPr lang="en-GB"/>
        </a:p>
      </dgm:t>
    </dgm:pt>
    <dgm:pt modelId="{404592FF-2DD0-47DC-9E6A-A8017CCAB2C2}" type="pres">
      <dgm:prSet presAssocID="{9DB9E139-E279-4448-93FC-84B26AE041D4}" presName="diagram" presStyleCnt="0">
        <dgm:presLayoutVars>
          <dgm:chMax val="1"/>
          <dgm:dir/>
          <dgm:animLvl val="ctr"/>
          <dgm:resizeHandles val="exact"/>
        </dgm:presLayoutVars>
      </dgm:prSet>
      <dgm:spPr/>
    </dgm:pt>
    <dgm:pt modelId="{7AEC9981-9393-477D-994A-728D9DC3853C}" type="pres">
      <dgm:prSet presAssocID="{9DB9E139-E279-4448-93FC-84B26AE041D4}" presName="matrix" presStyleCnt="0"/>
      <dgm:spPr/>
    </dgm:pt>
    <dgm:pt modelId="{979AEB4E-60FD-4A35-A1A0-D010097E5C5D}" type="pres">
      <dgm:prSet presAssocID="{9DB9E139-E279-4448-93FC-84B26AE041D4}" presName="tile1" presStyleLbl="node1" presStyleIdx="0" presStyleCnt="4"/>
      <dgm:spPr/>
    </dgm:pt>
    <dgm:pt modelId="{C7852F66-40B7-4AF5-9A5E-907E64E7A030}" type="pres">
      <dgm:prSet presAssocID="{9DB9E139-E279-4448-93FC-84B26AE041D4}" presName="tile1text" presStyleLbl="node1" presStyleIdx="0" presStyleCnt="4">
        <dgm:presLayoutVars>
          <dgm:chMax val="0"/>
          <dgm:chPref val="0"/>
          <dgm:bulletEnabled val="1"/>
        </dgm:presLayoutVars>
      </dgm:prSet>
      <dgm:spPr/>
    </dgm:pt>
    <dgm:pt modelId="{ACB1F169-6589-4499-BD0A-1E3C093064CD}" type="pres">
      <dgm:prSet presAssocID="{9DB9E139-E279-4448-93FC-84B26AE041D4}" presName="tile2" presStyleLbl="node1" presStyleIdx="1" presStyleCnt="4"/>
      <dgm:spPr/>
    </dgm:pt>
    <dgm:pt modelId="{673926DD-14A1-4C3D-A05E-F1B4B0B79BB4}" type="pres">
      <dgm:prSet presAssocID="{9DB9E139-E279-4448-93FC-84B26AE041D4}" presName="tile2text" presStyleLbl="node1" presStyleIdx="1" presStyleCnt="4">
        <dgm:presLayoutVars>
          <dgm:chMax val="0"/>
          <dgm:chPref val="0"/>
          <dgm:bulletEnabled val="1"/>
        </dgm:presLayoutVars>
      </dgm:prSet>
      <dgm:spPr/>
    </dgm:pt>
    <dgm:pt modelId="{F9C887EF-5FD2-4C59-94B4-2A31BC245519}" type="pres">
      <dgm:prSet presAssocID="{9DB9E139-E279-4448-93FC-84B26AE041D4}" presName="tile3" presStyleLbl="node1" presStyleIdx="2" presStyleCnt="4"/>
      <dgm:spPr/>
    </dgm:pt>
    <dgm:pt modelId="{E844725E-F5B3-42BA-80DB-3CE65D08C590}" type="pres">
      <dgm:prSet presAssocID="{9DB9E139-E279-4448-93FC-84B26AE041D4}" presName="tile3text" presStyleLbl="node1" presStyleIdx="2" presStyleCnt="4">
        <dgm:presLayoutVars>
          <dgm:chMax val="0"/>
          <dgm:chPref val="0"/>
          <dgm:bulletEnabled val="1"/>
        </dgm:presLayoutVars>
      </dgm:prSet>
      <dgm:spPr/>
    </dgm:pt>
    <dgm:pt modelId="{9B995CAE-ECBF-4491-9B80-EE14D77AFE6E}" type="pres">
      <dgm:prSet presAssocID="{9DB9E139-E279-4448-93FC-84B26AE041D4}" presName="tile4" presStyleLbl="node1" presStyleIdx="3" presStyleCnt="4"/>
      <dgm:spPr/>
    </dgm:pt>
    <dgm:pt modelId="{3535AA11-2547-4032-8456-13221D3196BE}" type="pres">
      <dgm:prSet presAssocID="{9DB9E139-E279-4448-93FC-84B26AE041D4}" presName="tile4text" presStyleLbl="node1" presStyleIdx="3" presStyleCnt="4">
        <dgm:presLayoutVars>
          <dgm:chMax val="0"/>
          <dgm:chPref val="0"/>
          <dgm:bulletEnabled val="1"/>
        </dgm:presLayoutVars>
      </dgm:prSet>
      <dgm:spPr/>
    </dgm:pt>
    <dgm:pt modelId="{64871696-1E4E-4932-8669-62DF9C8D6C2C}" type="pres">
      <dgm:prSet presAssocID="{9DB9E139-E279-4448-93FC-84B26AE041D4}" presName="centerTile" presStyleLbl="fgShp" presStyleIdx="0" presStyleCnt="1" custScaleX="172840" custScaleY="127828">
        <dgm:presLayoutVars>
          <dgm:chMax val="0"/>
          <dgm:chPref val="0"/>
        </dgm:presLayoutVars>
      </dgm:prSet>
      <dgm:spPr/>
    </dgm:pt>
  </dgm:ptLst>
  <dgm:cxnLst>
    <dgm:cxn modelId="{69DC7E05-C74D-4C0C-802F-CD15EC122E16}" srcId="{9DB9E139-E279-4448-93FC-84B26AE041D4}" destId="{90AFA1CC-F836-4525-802A-B10A398742A1}" srcOrd="0" destOrd="0" parTransId="{BAACB89D-B5D0-4562-B891-FB99E45389BB}" sibTransId="{96C42EC9-5818-4062-AAD9-1FA705E8D28C}"/>
    <dgm:cxn modelId="{B0261810-C8E1-4B5F-A69B-E3726074ECE4}" srcId="{90AFA1CC-F836-4525-802A-B10A398742A1}" destId="{2B9CCCDB-8358-465D-BBB4-FE64B8730886}" srcOrd="2" destOrd="0" parTransId="{382A9399-D75C-4DD2-8AB2-029CA384B5B1}" sibTransId="{D37BE98E-717C-4094-9F40-F61604C370A2}"/>
    <dgm:cxn modelId="{2F987B14-7A91-4FBD-8F03-83F3B573D0FB}" type="presOf" srcId="{36825119-DD19-42E4-9CCB-9DACBC0B989F}" destId="{ACB1F169-6589-4499-BD0A-1E3C093064CD}" srcOrd="0" destOrd="0" presId="urn:microsoft.com/office/officeart/2005/8/layout/matrix1"/>
    <dgm:cxn modelId="{097A2C21-E544-40AB-85A8-C394A1A307FF}" type="presOf" srcId="{B75A52C2-08F2-4A4F-916C-2CE2282D7C55}" destId="{C7852F66-40B7-4AF5-9A5E-907E64E7A030}" srcOrd="1" destOrd="0" presId="urn:microsoft.com/office/officeart/2005/8/layout/matrix1"/>
    <dgm:cxn modelId="{9E466F2E-AF5E-4317-82FE-18DC7AB8170E}" type="presOf" srcId="{36825119-DD19-42E4-9CCB-9DACBC0B989F}" destId="{673926DD-14A1-4C3D-A05E-F1B4B0B79BB4}" srcOrd="1" destOrd="0" presId="urn:microsoft.com/office/officeart/2005/8/layout/matrix1"/>
    <dgm:cxn modelId="{9FB87031-EAAE-42CC-8658-D860198C03EE}" type="presOf" srcId="{B75A52C2-08F2-4A4F-916C-2CE2282D7C55}" destId="{979AEB4E-60FD-4A35-A1A0-D010097E5C5D}" srcOrd="0" destOrd="0" presId="urn:microsoft.com/office/officeart/2005/8/layout/matrix1"/>
    <dgm:cxn modelId="{DEB79A4C-39A2-4AFB-835F-389111EF7EE9}" type="presOf" srcId="{9DB9E139-E279-4448-93FC-84B26AE041D4}" destId="{404592FF-2DD0-47DC-9E6A-A8017CCAB2C2}" srcOrd="0" destOrd="0" presId="urn:microsoft.com/office/officeart/2005/8/layout/matrix1"/>
    <dgm:cxn modelId="{4B2D3B58-0BC8-4972-9E2B-345F8FFD2A2A}" type="presOf" srcId="{F30B047F-20AE-487E-B9F7-E90626C63B10}" destId="{3535AA11-2547-4032-8456-13221D3196BE}" srcOrd="1" destOrd="0" presId="urn:microsoft.com/office/officeart/2005/8/layout/matrix1"/>
    <dgm:cxn modelId="{2923817B-C456-49A3-B720-3F66985BC980}" type="presOf" srcId="{2B9CCCDB-8358-465D-BBB4-FE64B8730886}" destId="{E844725E-F5B3-42BA-80DB-3CE65D08C590}" srcOrd="1" destOrd="0" presId="urn:microsoft.com/office/officeart/2005/8/layout/matrix1"/>
    <dgm:cxn modelId="{371BEA7C-AD1A-43E9-8F5D-80BAB15A8FA2}" type="presOf" srcId="{90AFA1CC-F836-4525-802A-B10A398742A1}" destId="{64871696-1E4E-4932-8669-62DF9C8D6C2C}" srcOrd="0" destOrd="0" presId="urn:microsoft.com/office/officeart/2005/8/layout/matrix1"/>
    <dgm:cxn modelId="{07E00380-D0C7-4BB0-AD34-180AF770A8C9}" srcId="{90AFA1CC-F836-4525-802A-B10A398742A1}" destId="{B75A52C2-08F2-4A4F-916C-2CE2282D7C55}" srcOrd="0" destOrd="0" parTransId="{02F61BFB-D2E3-4769-838F-F5D25433F5E1}" sibTransId="{E9741AB6-8BB6-481C-B827-4500222ACBFF}"/>
    <dgm:cxn modelId="{2006B996-58AC-48D5-975B-4E5E3C855DFF}" srcId="{90AFA1CC-F836-4525-802A-B10A398742A1}" destId="{36825119-DD19-42E4-9CCB-9DACBC0B989F}" srcOrd="1" destOrd="0" parTransId="{B90A2F6F-B112-400F-8A72-5E3BD19FB8D2}" sibTransId="{2D93A090-7488-4E77-B95F-C6D6C92B672F}"/>
    <dgm:cxn modelId="{98317FA0-86D5-4695-B9BF-D1EA644D8DA9}" type="presOf" srcId="{F30B047F-20AE-487E-B9F7-E90626C63B10}" destId="{9B995CAE-ECBF-4491-9B80-EE14D77AFE6E}" srcOrd="0" destOrd="0" presId="urn:microsoft.com/office/officeart/2005/8/layout/matrix1"/>
    <dgm:cxn modelId="{3DD966CB-A27A-4882-B1A9-E8B5E3D583FB}" type="presOf" srcId="{2B9CCCDB-8358-465D-BBB4-FE64B8730886}" destId="{F9C887EF-5FD2-4C59-94B4-2A31BC245519}" srcOrd="0" destOrd="0" presId="urn:microsoft.com/office/officeart/2005/8/layout/matrix1"/>
    <dgm:cxn modelId="{068BEAD0-D06E-4DFE-A0EB-40BAFC57D9CD}" srcId="{90AFA1CC-F836-4525-802A-B10A398742A1}" destId="{F30B047F-20AE-487E-B9F7-E90626C63B10}" srcOrd="3" destOrd="0" parTransId="{CA44274E-452C-49CF-923D-2DA14C4C2408}" sibTransId="{A1E588E3-27D3-40AD-9134-AADDFCDE0E71}"/>
    <dgm:cxn modelId="{7F4082A8-4BA6-4764-A76D-BC07079C50A1}" type="presParOf" srcId="{404592FF-2DD0-47DC-9E6A-A8017CCAB2C2}" destId="{7AEC9981-9393-477D-994A-728D9DC3853C}" srcOrd="0" destOrd="0" presId="urn:microsoft.com/office/officeart/2005/8/layout/matrix1"/>
    <dgm:cxn modelId="{2FE233C8-7CC4-4C71-A53A-FEF2EC685343}" type="presParOf" srcId="{7AEC9981-9393-477D-994A-728D9DC3853C}" destId="{979AEB4E-60FD-4A35-A1A0-D010097E5C5D}" srcOrd="0" destOrd="0" presId="urn:microsoft.com/office/officeart/2005/8/layout/matrix1"/>
    <dgm:cxn modelId="{2C0DC0A2-DC23-45CA-AAD7-285E4BB72457}" type="presParOf" srcId="{7AEC9981-9393-477D-994A-728D9DC3853C}" destId="{C7852F66-40B7-4AF5-9A5E-907E64E7A030}" srcOrd="1" destOrd="0" presId="urn:microsoft.com/office/officeart/2005/8/layout/matrix1"/>
    <dgm:cxn modelId="{391DF9F0-BE85-48CD-A26D-BF8A9DCB85E1}" type="presParOf" srcId="{7AEC9981-9393-477D-994A-728D9DC3853C}" destId="{ACB1F169-6589-4499-BD0A-1E3C093064CD}" srcOrd="2" destOrd="0" presId="urn:microsoft.com/office/officeart/2005/8/layout/matrix1"/>
    <dgm:cxn modelId="{370822EF-8F6D-464D-AA09-0F0465EE85E9}" type="presParOf" srcId="{7AEC9981-9393-477D-994A-728D9DC3853C}" destId="{673926DD-14A1-4C3D-A05E-F1B4B0B79BB4}" srcOrd="3" destOrd="0" presId="urn:microsoft.com/office/officeart/2005/8/layout/matrix1"/>
    <dgm:cxn modelId="{849868CE-1A02-400C-8BAE-09666228C169}" type="presParOf" srcId="{7AEC9981-9393-477D-994A-728D9DC3853C}" destId="{F9C887EF-5FD2-4C59-94B4-2A31BC245519}" srcOrd="4" destOrd="0" presId="urn:microsoft.com/office/officeart/2005/8/layout/matrix1"/>
    <dgm:cxn modelId="{D0F3C135-9175-47FD-8AAC-765E1EB4E583}" type="presParOf" srcId="{7AEC9981-9393-477D-994A-728D9DC3853C}" destId="{E844725E-F5B3-42BA-80DB-3CE65D08C590}" srcOrd="5" destOrd="0" presId="urn:microsoft.com/office/officeart/2005/8/layout/matrix1"/>
    <dgm:cxn modelId="{6C9E9D1C-76BF-4F8C-A6D0-0D78E43DBC9B}" type="presParOf" srcId="{7AEC9981-9393-477D-994A-728D9DC3853C}" destId="{9B995CAE-ECBF-4491-9B80-EE14D77AFE6E}" srcOrd="6" destOrd="0" presId="urn:microsoft.com/office/officeart/2005/8/layout/matrix1"/>
    <dgm:cxn modelId="{07B4099B-1272-4755-81C6-B95A698D2EA5}" type="presParOf" srcId="{7AEC9981-9393-477D-994A-728D9DC3853C}" destId="{3535AA11-2547-4032-8456-13221D3196BE}" srcOrd="7" destOrd="0" presId="urn:microsoft.com/office/officeart/2005/8/layout/matrix1"/>
    <dgm:cxn modelId="{EEA364B2-2794-4ED8-915D-2EE08D1F059C}" type="presParOf" srcId="{404592FF-2DD0-47DC-9E6A-A8017CCAB2C2}" destId="{64871696-1E4E-4932-8669-62DF9C8D6C2C}"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AEB4E-60FD-4A35-A1A0-D010097E5C5D}">
      <dsp:nvSpPr>
        <dsp:cNvPr id="0" name=""/>
        <dsp:cNvSpPr/>
      </dsp:nvSpPr>
      <dsp:spPr>
        <a:xfrm rot="16200000">
          <a:off x="473819" y="-473819"/>
          <a:ext cx="2868786" cy="3816424"/>
        </a:xfrm>
        <a:prstGeom prst="round1Rect">
          <a:avLst/>
        </a:prstGeom>
        <a:solidFill>
          <a:schemeClr val="accent5">
            <a:hueOff val="0"/>
            <a:satOff val="0"/>
            <a:lumOff val="0"/>
            <a:alpha val="5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l" defTabSz="1244600">
            <a:lnSpc>
              <a:spcPct val="90000"/>
            </a:lnSpc>
            <a:spcBef>
              <a:spcPct val="0"/>
            </a:spcBef>
            <a:spcAft>
              <a:spcPct val="35000"/>
            </a:spcAft>
            <a:buNone/>
          </a:pPr>
          <a:r>
            <a:rPr lang="en-GB" sz="2800" b="1" kern="1200" dirty="0">
              <a:solidFill>
                <a:schemeClr val="tx1"/>
              </a:solidFill>
            </a:rPr>
            <a:t>Remit</a:t>
          </a:r>
        </a:p>
        <a:p>
          <a:pPr marL="0" lvl="0" indent="0" algn="l" defTabSz="1244600">
            <a:lnSpc>
              <a:spcPct val="90000"/>
            </a:lnSpc>
            <a:spcBef>
              <a:spcPct val="0"/>
            </a:spcBef>
            <a:spcAft>
              <a:spcPts val="0"/>
            </a:spcAft>
            <a:buNone/>
          </a:pPr>
          <a:r>
            <a:rPr lang="en-GB" sz="2400" b="0" kern="1200" dirty="0">
              <a:solidFill>
                <a:schemeClr val="tx1"/>
              </a:solidFill>
            </a:rPr>
            <a:t>scope and scale: where/what/who for </a:t>
          </a:r>
        </a:p>
      </dsp:txBody>
      <dsp:txXfrm rot="5400000">
        <a:off x="0" y="0"/>
        <a:ext cx="3816424" cy="2151589"/>
      </dsp:txXfrm>
    </dsp:sp>
    <dsp:sp modelId="{ACB1F169-6589-4499-BD0A-1E3C093064CD}">
      <dsp:nvSpPr>
        <dsp:cNvPr id="0" name=""/>
        <dsp:cNvSpPr/>
      </dsp:nvSpPr>
      <dsp:spPr>
        <a:xfrm>
          <a:off x="3816424" y="0"/>
          <a:ext cx="3816424" cy="2868786"/>
        </a:xfrm>
        <a:prstGeom prst="round1Rect">
          <a:avLst/>
        </a:prstGeom>
        <a:solidFill>
          <a:schemeClr val="accent5">
            <a:hueOff val="-3311292"/>
            <a:satOff val="13270"/>
            <a:lumOff val="2876"/>
            <a:alpha val="6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r" defTabSz="1244600">
            <a:lnSpc>
              <a:spcPct val="90000"/>
            </a:lnSpc>
            <a:spcBef>
              <a:spcPct val="0"/>
            </a:spcBef>
            <a:spcAft>
              <a:spcPct val="35000"/>
            </a:spcAft>
            <a:buNone/>
          </a:pPr>
          <a:r>
            <a:rPr lang="en-GB" sz="2800" b="1" kern="1200" dirty="0">
              <a:solidFill>
                <a:schemeClr val="tx1"/>
              </a:solidFill>
            </a:rPr>
            <a:t>Resources</a:t>
          </a:r>
        </a:p>
        <a:p>
          <a:pPr marL="0" lvl="0" indent="0" algn="r" defTabSz="1244600">
            <a:lnSpc>
              <a:spcPct val="90000"/>
            </a:lnSpc>
            <a:spcBef>
              <a:spcPct val="0"/>
            </a:spcBef>
            <a:spcAft>
              <a:spcPts val="0"/>
            </a:spcAft>
            <a:buNone/>
          </a:pPr>
          <a:r>
            <a:rPr lang="en-GB" sz="2400" b="0" kern="1200" dirty="0">
              <a:solidFill>
                <a:schemeClr val="tx1"/>
              </a:solidFill>
            </a:rPr>
            <a:t>funding, assets </a:t>
          </a:r>
        </a:p>
        <a:p>
          <a:pPr marL="0" lvl="0" indent="0" algn="r" defTabSz="1244600">
            <a:lnSpc>
              <a:spcPct val="90000"/>
            </a:lnSpc>
            <a:spcBef>
              <a:spcPct val="0"/>
            </a:spcBef>
            <a:spcAft>
              <a:spcPts val="0"/>
            </a:spcAft>
            <a:buNone/>
          </a:pPr>
          <a:r>
            <a:rPr lang="en-GB" sz="2400" b="0" kern="1200" dirty="0">
              <a:solidFill>
                <a:schemeClr val="tx1"/>
              </a:solidFill>
            </a:rPr>
            <a:t>and people</a:t>
          </a:r>
        </a:p>
      </dsp:txBody>
      <dsp:txXfrm>
        <a:off x="3816424" y="0"/>
        <a:ext cx="3816424" cy="2151589"/>
      </dsp:txXfrm>
    </dsp:sp>
    <dsp:sp modelId="{F9C887EF-5FD2-4C59-94B4-2A31BC245519}">
      <dsp:nvSpPr>
        <dsp:cNvPr id="0" name=""/>
        <dsp:cNvSpPr/>
      </dsp:nvSpPr>
      <dsp:spPr>
        <a:xfrm rot="10800000">
          <a:off x="0" y="2868786"/>
          <a:ext cx="3816424" cy="2868786"/>
        </a:xfrm>
        <a:prstGeom prst="round1Rect">
          <a:avLst/>
        </a:prstGeom>
        <a:solidFill>
          <a:schemeClr val="accent5">
            <a:hueOff val="-6622584"/>
            <a:satOff val="26541"/>
            <a:lumOff val="5752"/>
            <a:alpha val="7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l" defTabSz="1244600">
            <a:lnSpc>
              <a:spcPct val="90000"/>
            </a:lnSpc>
            <a:spcBef>
              <a:spcPct val="0"/>
            </a:spcBef>
            <a:spcAft>
              <a:spcPct val="35000"/>
            </a:spcAft>
            <a:buNone/>
          </a:pPr>
          <a:r>
            <a:rPr lang="en-GB" sz="2800" b="1" kern="1200" dirty="0">
              <a:solidFill>
                <a:schemeClr val="tx1"/>
              </a:solidFill>
            </a:rPr>
            <a:t>Relationships</a:t>
          </a:r>
        </a:p>
        <a:p>
          <a:pPr marL="0" lvl="0" indent="0" algn="l" defTabSz="1244600">
            <a:lnSpc>
              <a:spcPct val="90000"/>
            </a:lnSpc>
            <a:spcBef>
              <a:spcPct val="0"/>
            </a:spcBef>
            <a:spcAft>
              <a:spcPts val="0"/>
            </a:spcAft>
            <a:buNone/>
          </a:pPr>
          <a:r>
            <a:rPr lang="en-GB" sz="2400" b="0" kern="1200" dirty="0">
              <a:solidFill>
                <a:schemeClr val="tx1"/>
              </a:solidFill>
            </a:rPr>
            <a:t>VCSE sector, statutory authorities, infrastructure</a:t>
          </a:r>
        </a:p>
      </dsp:txBody>
      <dsp:txXfrm rot="10800000">
        <a:off x="0" y="3585982"/>
        <a:ext cx="3816424" cy="2151589"/>
      </dsp:txXfrm>
    </dsp:sp>
    <dsp:sp modelId="{9B995CAE-ECBF-4491-9B80-EE14D77AFE6E}">
      <dsp:nvSpPr>
        <dsp:cNvPr id="0" name=""/>
        <dsp:cNvSpPr/>
      </dsp:nvSpPr>
      <dsp:spPr>
        <a:xfrm rot="5400000">
          <a:off x="4290243" y="2394967"/>
          <a:ext cx="2868786" cy="3816424"/>
        </a:xfrm>
        <a:prstGeom prst="round1Rect">
          <a:avLst/>
        </a:prstGeom>
        <a:solidFill>
          <a:schemeClr val="accent5">
            <a:hueOff val="-9933876"/>
            <a:satOff val="39811"/>
            <a:lumOff val="8628"/>
            <a:alpha val="6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r" defTabSz="1244600">
            <a:lnSpc>
              <a:spcPct val="90000"/>
            </a:lnSpc>
            <a:spcBef>
              <a:spcPct val="0"/>
            </a:spcBef>
            <a:spcAft>
              <a:spcPct val="35000"/>
            </a:spcAft>
            <a:buNone/>
          </a:pPr>
          <a:r>
            <a:rPr lang="en-GB" sz="2800" b="1" kern="1200" dirty="0">
              <a:solidFill>
                <a:schemeClr val="tx1"/>
              </a:solidFill>
            </a:rPr>
            <a:t>Regard</a:t>
          </a:r>
        </a:p>
        <a:p>
          <a:pPr marL="0" lvl="0" indent="0" algn="r" defTabSz="1244600">
            <a:lnSpc>
              <a:spcPct val="90000"/>
            </a:lnSpc>
            <a:spcBef>
              <a:spcPct val="0"/>
            </a:spcBef>
            <a:spcAft>
              <a:spcPts val="0"/>
            </a:spcAft>
            <a:buNone/>
          </a:pPr>
          <a:r>
            <a:rPr lang="en-GB" sz="2400" b="0" kern="1200" dirty="0">
              <a:solidFill>
                <a:schemeClr val="tx1"/>
              </a:solidFill>
            </a:rPr>
            <a:t>reputation, credibility </a:t>
          </a:r>
        </a:p>
        <a:p>
          <a:pPr marL="0" lvl="0" indent="0" algn="r" defTabSz="1244600">
            <a:lnSpc>
              <a:spcPct val="90000"/>
            </a:lnSpc>
            <a:spcBef>
              <a:spcPct val="0"/>
            </a:spcBef>
            <a:spcAft>
              <a:spcPts val="0"/>
            </a:spcAft>
            <a:buNone/>
          </a:pPr>
          <a:r>
            <a:rPr lang="en-GB" sz="2400" b="0" kern="1200" dirty="0">
              <a:solidFill>
                <a:schemeClr val="tx1"/>
              </a:solidFill>
            </a:rPr>
            <a:t>and status</a:t>
          </a:r>
        </a:p>
      </dsp:txBody>
      <dsp:txXfrm rot="-5400000">
        <a:off x="3816424" y="3585982"/>
        <a:ext cx="3816424" cy="2151589"/>
      </dsp:txXfrm>
    </dsp:sp>
    <dsp:sp modelId="{64871696-1E4E-4932-8669-62DF9C8D6C2C}">
      <dsp:nvSpPr>
        <dsp:cNvPr id="0" name=""/>
        <dsp:cNvSpPr/>
      </dsp:nvSpPr>
      <dsp:spPr>
        <a:xfrm>
          <a:off x="1837531" y="1952008"/>
          <a:ext cx="3957784" cy="1833555"/>
        </a:xfrm>
        <a:prstGeom prst="roundRect">
          <a:avLst/>
        </a:prstGeom>
        <a:solidFill>
          <a:schemeClr val="accent5">
            <a:tint val="4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ts val="600"/>
            </a:spcAft>
            <a:buNone/>
          </a:pPr>
          <a:r>
            <a:rPr lang="en-GB" sz="4200" b="1" kern="1200" dirty="0"/>
            <a:t>‘Room’ </a:t>
          </a:r>
        </a:p>
        <a:p>
          <a:pPr marL="0" lvl="0" indent="0" algn="ctr" defTabSz="1866900">
            <a:lnSpc>
              <a:spcPct val="90000"/>
            </a:lnSpc>
            <a:spcBef>
              <a:spcPct val="0"/>
            </a:spcBef>
            <a:spcAft>
              <a:spcPts val="600"/>
            </a:spcAft>
            <a:buNone/>
          </a:pPr>
          <a:r>
            <a:rPr lang="en-GB" sz="2400" b="0" kern="1200" dirty="0"/>
            <a:t>a relatively secure position from which to work</a:t>
          </a:r>
        </a:p>
      </dsp:txBody>
      <dsp:txXfrm>
        <a:off x="1927038" y="2041515"/>
        <a:ext cx="3778770" cy="1654541"/>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FB4D839-ACFE-F715-27C1-89FF5D0DF2DB}"/>
              </a:ext>
            </a:extLst>
          </p:cNvPr>
          <p:cNvSpPr>
            <a:spLocks noGrp="1"/>
          </p:cNvSpPr>
          <p:nvPr>
            <p:ph type="hdr" sz="quarter"/>
          </p:nvPr>
        </p:nvSpPr>
        <p:spPr>
          <a:xfrm>
            <a:off x="0" y="0"/>
            <a:ext cx="4311650" cy="342900"/>
          </a:xfrm>
          <a:prstGeom prst="rect">
            <a:avLst/>
          </a:prstGeom>
        </p:spPr>
        <p:txBody>
          <a:bodyPr vert="horz" lIns="91861" tIns="45930" rIns="91861" bIns="45930" rtlCol="0"/>
          <a:lstStyle>
            <a:lvl1pPr algn="l" eaLnBrk="1" hangingPunct="1">
              <a:defRPr sz="1200">
                <a:latin typeface="Arial" charset="0"/>
                <a:cs typeface="Arial" charset="0"/>
              </a:defRPr>
            </a:lvl1pPr>
          </a:lstStyle>
          <a:p>
            <a:pPr>
              <a:defRPr/>
            </a:pPr>
            <a:endParaRPr lang="en-GB"/>
          </a:p>
        </p:txBody>
      </p:sp>
      <p:sp>
        <p:nvSpPr>
          <p:cNvPr id="3" name="Date Placeholder 2">
            <a:extLst>
              <a:ext uri="{FF2B5EF4-FFF2-40B4-BE49-F238E27FC236}">
                <a16:creationId xmlns:a16="http://schemas.microsoft.com/office/drawing/2014/main" id="{E099316B-F81F-CCD6-0C01-0D5744F1299E}"/>
              </a:ext>
            </a:extLst>
          </p:cNvPr>
          <p:cNvSpPr>
            <a:spLocks noGrp="1"/>
          </p:cNvSpPr>
          <p:nvPr>
            <p:ph type="dt" sz="quarter" idx="1"/>
          </p:nvPr>
        </p:nvSpPr>
        <p:spPr>
          <a:xfrm>
            <a:off x="5634038" y="0"/>
            <a:ext cx="4310062" cy="342900"/>
          </a:xfrm>
          <a:prstGeom prst="rect">
            <a:avLst/>
          </a:prstGeom>
        </p:spPr>
        <p:txBody>
          <a:bodyPr vert="horz" lIns="91861" tIns="45930" rIns="91861" bIns="45930" rtlCol="0"/>
          <a:lstStyle>
            <a:lvl1pPr algn="r" eaLnBrk="1" hangingPunct="1">
              <a:defRPr sz="1200">
                <a:latin typeface="Arial" charset="0"/>
                <a:cs typeface="Arial" charset="0"/>
              </a:defRPr>
            </a:lvl1pPr>
          </a:lstStyle>
          <a:p>
            <a:pPr>
              <a:defRPr/>
            </a:pPr>
            <a:fld id="{B87DB64D-551A-4745-8887-0103500A700D}" type="datetimeFigureOut">
              <a:rPr lang="en-US"/>
              <a:pPr>
                <a:defRPr/>
              </a:pPr>
              <a:t>5/15/2025</a:t>
            </a:fld>
            <a:endParaRPr lang="en-GB" dirty="0"/>
          </a:p>
        </p:txBody>
      </p:sp>
      <p:sp>
        <p:nvSpPr>
          <p:cNvPr id="4" name="Footer Placeholder 3">
            <a:extLst>
              <a:ext uri="{FF2B5EF4-FFF2-40B4-BE49-F238E27FC236}">
                <a16:creationId xmlns:a16="http://schemas.microsoft.com/office/drawing/2014/main" id="{602ED372-A296-3BA1-1AA8-24C217C0631C}"/>
              </a:ext>
            </a:extLst>
          </p:cNvPr>
          <p:cNvSpPr>
            <a:spLocks noGrp="1"/>
          </p:cNvSpPr>
          <p:nvPr>
            <p:ph type="ftr" sz="quarter" idx="2"/>
          </p:nvPr>
        </p:nvSpPr>
        <p:spPr>
          <a:xfrm>
            <a:off x="0" y="6513513"/>
            <a:ext cx="4311650" cy="342900"/>
          </a:xfrm>
          <a:prstGeom prst="rect">
            <a:avLst/>
          </a:prstGeom>
        </p:spPr>
        <p:txBody>
          <a:bodyPr vert="horz" lIns="91861" tIns="45930" rIns="91861" bIns="45930" rtlCol="0" anchor="b"/>
          <a:lstStyle>
            <a:lvl1pPr algn="l" eaLnBrk="1" hangingPunct="1">
              <a:defRPr sz="1200">
                <a:latin typeface="Arial" charset="0"/>
                <a:cs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E691640F-E466-82FE-2765-07C63E636788}"/>
              </a:ext>
            </a:extLst>
          </p:cNvPr>
          <p:cNvSpPr>
            <a:spLocks noGrp="1"/>
          </p:cNvSpPr>
          <p:nvPr>
            <p:ph type="sldNum" sz="quarter" idx="3"/>
          </p:nvPr>
        </p:nvSpPr>
        <p:spPr>
          <a:xfrm>
            <a:off x="5634038" y="6513513"/>
            <a:ext cx="4310062" cy="342900"/>
          </a:xfrm>
          <a:prstGeom prst="rect">
            <a:avLst/>
          </a:prstGeom>
        </p:spPr>
        <p:txBody>
          <a:bodyPr vert="horz" wrap="square" lIns="91861" tIns="45930" rIns="91861" bIns="45930" numCol="1" anchor="b" anchorCtr="0" compatLnSpc="1">
            <a:prstTxWarp prst="textNoShape">
              <a:avLst/>
            </a:prstTxWarp>
          </a:bodyPr>
          <a:lstStyle>
            <a:lvl1pPr algn="r" eaLnBrk="1" hangingPunct="1">
              <a:defRPr sz="1200"/>
            </a:lvl1pPr>
          </a:lstStyle>
          <a:p>
            <a:pPr>
              <a:defRPr/>
            </a:pPr>
            <a:fld id="{436EC6DA-6A8C-402F-B3F0-1622E46CF2D0}"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741F3E-1858-2DFF-5E9D-61EE0BDDC08E}"/>
              </a:ext>
            </a:extLst>
          </p:cNvPr>
          <p:cNvSpPr>
            <a:spLocks noGrp="1"/>
          </p:cNvSpPr>
          <p:nvPr>
            <p:ph type="hdr" sz="quarter"/>
          </p:nvPr>
        </p:nvSpPr>
        <p:spPr>
          <a:xfrm>
            <a:off x="0" y="0"/>
            <a:ext cx="4311650" cy="342900"/>
          </a:xfrm>
          <a:prstGeom prst="rect">
            <a:avLst/>
          </a:prstGeom>
        </p:spPr>
        <p:txBody>
          <a:bodyPr vert="horz" lIns="91861" tIns="45930" rIns="91861" bIns="45930" rtlCol="0"/>
          <a:lstStyle>
            <a:lvl1pPr algn="l" eaLnBrk="1" hangingPunct="1">
              <a:defRPr sz="1200">
                <a:latin typeface="Arial" charset="0"/>
                <a:cs typeface="Arial" charset="0"/>
              </a:defRPr>
            </a:lvl1pPr>
          </a:lstStyle>
          <a:p>
            <a:pPr>
              <a:defRPr/>
            </a:pPr>
            <a:endParaRPr lang="en-GB"/>
          </a:p>
        </p:txBody>
      </p:sp>
      <p:sp>
        <p:nvSpPr>
          <p:cNvPr id="3" name="Date Placeholder 2">
            <a:extLst>
              <a:ext uri="{FF2B5EF4-FFF2-40B4-BE49-F238E27FC236}">
                <a16:creationId xmlns:a16="http://schemas.microsoft.com/office/drawing/2014/main" id="{9EB34DCC-8066-FCB3-13B1-1F250C92F045}"/>
              </a:ext>
            </a:extLst>
          </p:cNvPr>
          <p:cNvSpPr>
            <a:spLocks noGrp="1"/>
          </p:cNvSpPr>
          <p:nvPr>
            <p:ph type="dt" idx="1"/>
          </p:nvPr>
        </p:nvSpPr>
        <p:spPr>
          <a:xfrm>
            <a:off x="5634038" y="0"/>
            <a:ext cx="4310062" cy="342900"/>
          </a:xfrm>
          <a:prstGeom prst="rect">
            <a:avLst/>
          </a:prstGeom>
        </p:spPr>
        <p:txBody>
          <a:bodyPr vert="horz" lIns="91861" tIns="45930" rIns="91861" bIns="45930" rtlCol="0"/>
          <a:lstStyle>
            <a:lvl1pPr algn="r" eaLnBrk="1" hangingPunct="1">
              <a:defRPr sz="1200">
                <a:latin typeface="Arial" charset="0"/>
                <a:cs typeface="Arial" charset="0"/>
              </a:defRPr>
            </a:lvl1pPr>
          </a:lstStyle>
          <a:p>
            <a:pPr>
              <a:defRPr/>
            </a:pPr>
            <a:fld id="{A8835B4C-6647-4AF8-8C75-A34537ED847A}" type="datetimeFigureOut">
              <a:rPr lang="en-GB"/>
              <a:pPr>
                <a:defRPr/>
              </a:pPr>
              <a:t>15/5/25</a:t>
            </a:fld>
            <a:endParaRPr lang="en-GB" dirty="0"/>
          </a:p>
        </p:txBody>
      </p:sp>
      <p:sp>
        <p:nvSpPr>
          <p:cNvPr id="4" name="Slide Image Placeholder 3">
            <a:extLst>
              <a:ext uri="{FF2B5EF4-FFF2-40B4-BE49-F238E27FC236}">
                <a16:creationId xmlns:a16="http://schemas.microsoft.com/office/drawing/2014/main" id="{A190254A-F8E9-A7E2-69CD-2A058F1B4420}"/>
              </a:ext>
            </a:extLst>
          </p:cNvPr>
          <p:cNvSpPr>
            <a:spLocks noGrp="1" noRot="1" noChangeAspect="1"/>
          </p:cNvSpPr>
          <p:nvPr>
            <p:ph type="sldImg" idx="2"/>
          </p:nvPr>
        </p:nvSpPr>
        <p:spPr>
          <a:xfrm>
            <a:off x="3257550" y="514350"/>
            <a:ext cx="3430588" cy="2571750"/>
          </a:xfrm>
          <a:prstGeom prst="rect">
            <a:avLst/>
          </a:prstGeom>
          <a:noFill/>
          <a:ln w="12700">
            <a:solidFill>
              <a:prstClr val="black"/>
            </a:solidFill>
          </a:ln>
        </p:spPr>
        <p:txBody>
          <a:bodyPr vert="horz" lIns="91861" tIns="45930" rIns="91861" bIns="45930" rtlCol="0" anchor="ctr"/>
          <a:lstStyle/>
          <a:p>
            <a:pPr lvl="0"/>
            <a:endParaRPr lang="en-GB" noProof="0" dirty="0"/>
          </a:p>
        </p:txBody>
      </p:sp>
      <p:sp>
        <p:nvSpPr>
          <p:cNvPr id="5" name="Notes Placeholder 4">
            <a:extLst>
              <a:ext uri="{FF2B5EF4-FFF2-40B4-BE49-F238E27FC236}">
                <a16:creationId xmlns:a16="http://schemas.microsoft.com/office/drawing/2014/main" id="{0C93724D-E3D4-9922-560C-E465020C2054}"/>
              </a:ext>
            </a:extLst>
          </p:cNvPr>
          <p:cNvSpPr>
            <a:spLocks noGrp="1"/>
          </p:cNvSpPr>
          <p:nvPr>
            <p:ph type="body" sz="quarter" idx="3"/>
          </p:nvPr>
        </p:nvSpPr>
        <p:spPr>
          <a:xfrm>
            <a:off x="995363" y="3257550"/>
            <a:ext cx="7956550" cy="3086100"/>
          </a:xfrm>
          <a:prstGeom prst="rect">
            <a:avLst/>
          </a:prstGeom>
        </p:spPr>
        <p:txBody>
          <a:bodyPr vert="horz" lIns="91861" tIns="45930" rIns="91861" bIns="4593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2C26EF3C-FCC7-70D4-91D6-F79FBDD9EE92}"/>
              </a:ext>
            </a:extLst>
          </p:cNvPr>
          <p:cNvSpPr>
            <a:spLocks noGrp="1"/>
          </p:cNvSpPr>
          <p:nvPr>
            <p:ph type="ftr" sz="quarter" idx="4"/>
          </p:nvPr>
        </p:nvSpPr>
        <p:spPr>
          <a:xfrm>
            <a:off x="0" y="6513513"/>
            <a:ext cx="4311650" cy="342900"/>
          </a:xfrm>
          <a:prstGeom prst="rect">
            <a:avLst/>
          </a:prstGeom>
        </p:spPr>
        <p:txBody>
          <a:bodyPr vert="horz" lIns="91861" tIns="45930" rIns="91861" bIns="45930" rtlCol="0" anchor="b"/>
          <a:lstStyle>
            <a:lvl1pPr algn="l" eaLnBrk="1" hangingPunct="1">
              <a:defRPr sz="1200">
                <a:latin typeface="Arial" charset="0"/>
                <a:cs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9D74C145-70FD-58BB-7A86-4AD0E8572382}"/>
              </a:ext>
            </a:extLst>
          </p:cNvPr>
          <p:cNvSpPr>
            <a:spLocks noGrp="1"/>
          </p:cNvSpPr>
          <p:nvPr>
            <p:ph type="sldNum" sz="quarter" idx="5"/>
          </p:nvPr>
        </p:nvSpPr>
        <p:spPr>
          <a:xfrm>
            <a:off x="5634038" y="6513513"/>
            <a:ext cx="4310062" cy="342900"/>
          </a:xfrm>
          <a:prstGeom prst="rect">
            <a:avLst/>
          </a:prstGeom>
        </p:spPr>
        <p:txBody>
          <a:bodyPr vert="horz" wrap="square" lIns="91861" tIns="45930" rIns="91861" bIns="45930" numCol="1" anchor="b" anchorCtr="0" compatLnSpc="1">
            <a:prstTxWarp prst="textNoShape">
              <a:avLst/>
            </a:prstTxWarp>
          </a:bodyPr>
          <a:lstStyle>
            <a:lvl1pPr algn="r" eaLnBrk="1" hangingPunct="1">
              <a:defRPr sz="1200"/>
            </a:lvl1pPr>
          </a:lstStyle>
          <a:p>
            <a:pPr>
              <a:defRPr/>
            </a:pPr>
            <a:fld id="{D1604EF5-8862-4B97-AD23-2097C3BE95C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D75296D3-2F29-A497-92E3-53E6C097DB8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A9CD5110-8122-984C-D0B0-9C5B32F3DA5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4" name="Slide Number Placeholder 3">
            <a:extLst>
              <a:ext uri="{FF2B5EF4-FFF2-40B4-BE49-F238E27FC236}">
                <a16:creationId xmlns:a16="http://schemas.microsoft.com/office/drawing/2014/main" id="{3135EAA8-BA83-7DBC-C39B-3CFA7D4D6C76}"/>
              </a:ext>
            </a:extLst>
          </p:cNvPr>
          <p:cNvSpPr>
            <a:spLocks noGrp="1"/>
          </p:cNvSpPr>
          <p:nvPr>
            <p:ph type="sldNum" sz="quarter" idx="5"/>
          </p:nvPr>
        </p:nvSpPr>
        <p:spPr/>
        <p:txBody>
          <a:bodyPr/>
          <a:lstStyle/>
          <a:p>
            <a:pPr fontAlgn="auto">
              <a:spcBef>
                <a:spcPts val="0"/>
              </a:spcBef>
              <a:spcAft>
                <a:spcPts val="0"/>
              </a:spcAft>
              <a:defRPr/>
            </a:pPr>
            <a:fld id="{7EB13DFE-EDE5-4456-BC99-AD9DCC43942A}" type="slidenum">
              <a:rPr lang="en-GB" smtClean="0">
                <a:solidFill>
                  <a:prstClr val="black"/>
                </a:solidFill>
                <a:latin typeface="Calibri"/>
                <a:cs typeface="+mn-cs"/>
              </a:rPr>
              <a:pPr fontAlgn="auto">
                <a:spcBef>
                  <a:spcPts val="0"/>
                </a:spcBef>
                <a:spcAft>
                  <a:spcPts val="0"/>
                </a:spcAft>
                <a:defRPr/>
              </a:pPr>
              <a:t>1</a:t>
            </a:fld>
            <a:endParaRPr lang="en-GB">
              <a:solidFill>
                <a:prstClr val="black"/>
              </a:solidFill>
              <a:latin typeface="Calibri"/>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2E6C500-01ED-4A0B-7AE6-E90B0D356CCC}"/>
              </a:ext>
            </a:extLst>
          </p:cNvPr>
          <p:cNvSpPr>
            <a:spLocks noGrp="1"/>
          </p:cNvSpPr>
          <p:nvPr>
            <p:ph type="dt" sz="half" idx="10"/>
          </p:nvPr>
        </p:nvSpPr>
        <p:spPr/>
        <p:txBody>
          <a:bodyPr/>
          <a:lstStyle>
            <a:lvl1pPr>
              <a:defRPr/>
            </a:lvl1pPr>
          </a:lstStyle>
          <a:p>
            <a:pPr>
              <a:defRPr/>
            </a:pPr>
            <a:fld id="{F86F57A4-440A-4B55-957D-AE0E19A75325}" type="datetimeFigureOut">
              <a:rPr lang="en-GB"/>
              <a:pPr>
                <a:defRPr/>
              </a:pPr>
              <a:t>15/5/25</a:t>
            </a:fld>
            <a:endParaRPr lang="en-GB"/>
          </a:p>
        </p:txBody>
      </p:sp>
      <p:sp>
        <p:nvSpPr>
          <p:cNvPr id="5" name="Footer Placeholder 4">
            <a:extLst>
              <a:ext uri="{FF2B5EF4-FFF2-40B4-BE49-F238E27FC236}">
                <a16:creationId xmlns:a16="http://schemas.microsoft.com/office/drawing/2014/main" id="{47B41984-82BC-2A40-3F9A-F69EA64633B1}"/>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7916751-96CB-DE0E-2204-1A8093D29583}"/>
              </a:ext>
            </a:extLst>
          </p:cNvPr>
          <p:cNvSpPr>
            <a:spLocks noGrp="1"/>
          </p:cNvSpPr>
          <p:nvPr>
            <p:ph type="sldNum" sz="quarter" idx="12"/>
          </p:nvPr>
        </p:nvSpPr>
        <p:spPr/>
        <p:txBody>
          <a:bodyPr/>
          <a:lstStyle>
            <a:lvl1pPr>
              <a:defRPr/>
            </a:lvl1pPr>
          </a:lstStyle>
          <a:p>
            <a:pPr>
              <a:defRPr/>
            </a:pPr>
            <a:fld id="{F332AC34-CA33-476E-BD06-13C446D0A639}" type="slidenum">
              <a:rPr lang="en-GB"/>
              <a:pPr>
                <a:defRPr/>
              </a:pPr>
              <a:t>‹#›</a:t>
            </a:fld>
            <a:endParaRPr lang="en-GB"/>
          </a:p>
        </p:txBody>
      </p:sp>
    </p:spTree>
    <p:extLst>
      <p:ext uri="{BB962C8B-B14F-4D97-AF65-F5344CB8AC3E}">
        <p14:creationId xmlns:p14="http://schemas.microsoft.com/office/powerpoint/2010/main" val="1411651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971046-0012-2A1D-D172-6520EF5E03E7}"/>
              </a:ext>
            </a:extLst>
          </p:cNvPr>
          <p:cNvSpPr>
            <a:spLocks noGrp="1"/>
          </p:cNvSpPr>
          <p:nvPr>
            <p:ph type="dt" sz="half" idx="10"/>
          </p:nvPr>
        </p:nvSpPr>
        <p:spPr/>
        <p:txBody>
          <a:bodyPr/>
          <a:lstStyle>
            <a:lvl1pPr>
              <a:defRPr/>
            </a:lvl1pPr>
          </a:lstStyle>
          <a:p>
            <a:pPr>
              <a:defRPr/>
            </a:pPr>
            <a:fld id="{6266D126-900C-4191-8661-87F8FE8515EC}" type="datetimeFigureOut">
              <a:rPr lang="en-GB"/>
              <a:pPr>
                <a:defRPr/>
              </a:pPr>
              <a:t>15/5/25</a:t>
            </a:fld>
            <a:endParaRPr lang="en-GB"/>
          </a:p>
        </p:txBody>
      </p:sp>
      <p:sp>
        <p:nvSpPr>
          <p:cNvPr id="5" name="Footer Placeholder 4">
            <a:extLst>
              <a:ext uri="{FF2B5EF4-FFF2-40B4-BE49-F238E27FC236}">
                <a16:creationId xmlns:a16="http://schemas.microsoft.com/office/drawing/2014/main" id="{0152A5EA-A71B-9D1D-AB52-7D1293C85EF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D6F26C18-7ACD-7D91-9F77-096D9756563B}"/>
              </a:ext>
            </a:extLst>
          </p:cNvPr>
          <p:cNvSpPr>
            <a:spLocks noGrp="1"/>
          </p:cNvSpPr>
          <p:nvPr>
            <p:ph type="sldNum" sz="quarter" idx="12"/>
          </p:nvPr>
        </p:nvSpPr>
        <p:spPr/>
        <p:txBody>
          <a:bodyPr/>
          <a:lstStyle>
            <a:lvl1pPr>
              <a:defRPr/>
            </a:lvl1pPr>
          </a:lstStyle>
          <a:p>
            <a:pPr>
              <a:defRPr/>
            </a:pPr>
            <a:fld id="{00513FB1-BDD4-45A0-89ED-28A9D64808D2}" type="slidenum">
              <a:rPr lang="en-GB"/>
              <a:pPr>
                <a:defRPr/>
              </a:pPr>
              <a:t>‹#›</a:t>
            </a:fld>
            <a:endParaRPr lang="en-GB"/>
          </a:p>
        </p:txBody>
      </p:sp>
    </p:spTree>
    <p:extLst>
      <p:ext uri="{BB962C8B-B14F-4D97-AF65-F5344CB8AC3E}">
        <p14:creationId xmlns:p14="http://schemas.microsoft.com/office/powerpoint/2010/main" val="3549292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67566C-8072-1B8F-6011-B7ADAA749D5D}"/>
              </a:ext>
            </a:extLst>
          </p:cNvPr>
          <p:cNvSpPr>
            <a:spLocks noGrp="1"/>
          </p:cNvSpPr>
          <p:nvPr>
            <p:ph type="dt" sz="half" idx="10"/>
          </p:nvPr>
        </p:nvSpPr>
        <p:spPr/>
        <p:txBody>
          <a:bodyPr/>
          <a:lstStyle>
            <a:lvl1pPr>
              <a:defRPr/>
            </a:lvl1pPr>
          </a:lstStyle>
          <a:p>
            <a:pPr>
              <a:defRPr/>
            </a:pPr>
            <a:fld id="{77372C55-573C-4157-826E-0621CBD80E63}" type="datetimeFigureOut">
              <a:rPr lang="en-GB"/>
              <a:pPr>
                <a:defRPr/>
              </a:pPr>
              <a:t>15/5/25</a:t>
            </a:fld>
            <a:endParaRPr lang="en-GB"/>
          </a:p>
        </p:txBody>
      </p:sp>
      <p:sp>
        <p:nvSpPr>
          <p:cNvPr id="5" name="Footer Placeholder 4">
            <a:extLst>
              <a:ext uri="{FF2B5EF4-FFF2-40B4-BE49-F238E27FC236}">
                <a16:creationId xmlns:a16="http://schemas.microsoft.com/office/drawing/2014/main" id="{D807B57D-5C1F-9D48-0A66-B1B28874AC58}"/>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85FB109-2734-1B33-9707-54E8D684FCB7}"/>
              </a:ext>
            </a:extLst>
          </p:cNvPr>
          <p:cNvSpPr>
            <a:spLocks noGrp="1"/>
          </p:cNvSpPr>
          <p:nvPr>
            <p:ph type="sldNum" sz="quarter" idx="12"/>
          </p:nvPr>
        </p:nvSpPr>
        <p:spPr/>
        <p:txBody>
          <a:bodyPr/>
          <a:lstStyle>
            <a:lvl1pPr>
              <a:defRPr/>
            </a:lvl1pPr>
          </a:lstStyle>
          <a:p>
            <a:pPr>
              <a:defRPr/>
            </a:pPr>
            <a:fld id="{25869016-CCFA-4BC7-9C32-524B3DDA50E0}" type="slidenum">
              <a:rPr lang="en-GB"/>
              <a:pPr>
                <a:defRPr/>
              </a:pPr>
              <a:t>‹#›</a:t>
            </a:fld>
            <a:endParaRPr lang="en-GB"/>
          </a:p>
        </p:txBody>
      </p:sp>
    </p:spTree>
    <p:extLst>
      <p:ext uri="{BB962C8B-B14F-4D97-AF65-F5344CB8AC3E}">
        <p14:creationId xmlns:p14="http://schemas.microsoft.com/office/powerpoint/2010/main" val="4227331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B199C3-08B4-36C8-DDBE-DBBB43019B14}"/>
              </a:ext>
            </a:extLst>
          </p:cNvPr>
          <p:cNvSpPr>
            <a:spLocks noGrp="1"/>
          </p:cNvSpPr>
          <p:nvPr>
            <p:ph type="dt" sz="half" idx="10"/>
          </p:nvPr>
        </p:nvSpPr>
        <p:spPr/>
        <p:txBody>
          <a:bodyPr/>
          <a:lstStyle>
            <a:lvl1pPr>
              <a:defRPr/>
            </a:lvl1pPr>
          </a:lstStyle>
          <a:p>
            <a:pPr>
              <a:defRPr/>
            </a:pPr>
            <a:fld id="{255FFE4C-674A-4BD9-9CEE-3D65E803519E}" type="datetimeFigureOut">
              <a:rPr lang="en-GB"/>
              <a:pPr>
                <a:defRPr/>
              </a:pPr>
              <a:t>15/5/25</a:t>
            </a:fld>
            <a:endParaRPr lang="en-GB"/>
          </a:p>
        </p:txBody>
      </p:sp>
      <p:sp>
        <p:nvSpPr>
          <p:cNvPr id="5" name="Footer Placeholder 4">
            <a:extLst>
              <a:ext uri="{FF2B5EF4-FFF2-40B4-BE49-F238E27FC236}">
                <a16:creationId xmlns:a16="http://schemas.microsoft.com/office/drawing/2014/main" id="{14304810-84D7-07D5-021E-FB6F7148A3C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75663C5-2AA1-F83B-B37C-9190517C3BCE}"/>
              </a:ext>
            </a:extLst>
          </p:cNvPr>
          <p:cNvSpPr>
            <a:spLocks noGrp="1"/>
          </p:cNvSpPr>
          <p:nvPr>
            <p:ph type="sldNum" sz="quarter" idx="12"/>
          </p:nvPr>
        </p:nvSpPr>
        <p:spPr/>
        <p:txBody>
          <a:bodyPr/>
          <a:lstStyle>
            <a:lvl1pPr>
              <a:defRPr/>
            </a:lvl1pPr>
          </a:lstStyle>
          <a:p>
            <a:pPr>
              <a:defRPr/>
            </a:pPr>
            <a:fld id="{CF8677C8-1C22-4545-8BFD-8FEEDD0D10FF}" type="slidenum">
              <a:rPr lang="en-GB"/>
              <a:pPr>
                <a:defRPr/>
              </a:pPr>
              <a:t>‹#›</a:t>
            </a:fld>
            <a:endParaRPr lang="en-GB"/>
          </a:p>
        </p:txBody>
      </p:sp>
    </p:spTree>
    <p:extLst>
      <p:ext uri="{BB962C8B-B14F-4D97-AF65-F5344CB8AC3E}">
        <p14:creationId xmlns:p14="http://schemas.microsoft.com/office/powerpoint/2010/main" val="1635165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A00AE0-6306-0A32-A93B-910B527C74FE}"/>
              </a:ext>
            </a:extLst>
          </p:cNvPr>
          <p:cNvSpPr>
            <a:spLocks noGrp="1"/>
          </p:cNvSpPr>
          <p:nvPr>
            <p:ph type="dt" sz="half" idx="10"/>
          </p:nvPr>
        </p:nvSpPr>
        <p:spPr/>
        <p:txBody>
          <a:bodyPr/>
          <a:lstStyle>
            <a:lvl1pPr>
              <a:defRPr/>
            </a:lvl1pPr>
          </a:lstStyle>
          <a:p>
            <a:pPr>
              <a:defRPr/>
            </a:pPr>
            <a:fld id="{B94DB95D-F9D8-496A-B823-EEBE42DEC5C9}" type="datetimeFigureOut">
              <a:rPr lang="en-GB"/>
              <a:pPr>
                <a:defRPr/>
              </a:pPr>
              <a:t>15/5/25</a:t>
            </a:fld>
            <a:endParaRPr lang="en-GB"/>
          </a:p>
        </p:txBody>
      </p:sp>
      <p:sp>
        <p:nvSpPr>
          <p:cNvPr id="5" name="Footer Placeholder 4">
            <a:extLst>
              <a:ext uri="{FF2B5EF4-FFF2-40B4-BE49-F238E27FC236}">
                <a16:creationId xmlns:a16="http://schemas.microsoft.com/office/drawing/2014/main" id="{D7342F6C-5BD2-D3A2-5E65-E387D6719F2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18737C3-42AF-F68D-2E81-7ACB00973210}"/>
              </a:ext>
            </a:extLst>
          </p:cNvPr>
          <p:cNvSpPr>
            <a:spLocks noGrp="1"/>
          </p:cNvSpPr>
          <p:nvPr>
            <p:ph type="sldNum" sz="quarter" idx="12"/>
          </p:nvPr>
        </p:nvSpPr>
        <p:spPr/>
        <p:txBody>
          <a:bodyPr/>
          <a:lstStyle>
            <a:lvl1pPr>
              <a:defRPr/>
            </a:lvl1pPr>
          </a:lstStyle>
          <a:p>
            <a:pPr>
              <a:defRPr/>
            </a:pPr>
            <a:fld id="{01CA388B-38F6-4C70-8B46-47D2631D76EA}" type="slidenum">
              <a:rPr lang="en-GB"/>
              <a:pPr>
                <a:defRPr/>
              </a:pPr>
              <a:t>‹#›</a:t>
            </a:fld>
            <a:endParaRPr lang="en-GB"/>
          </a:p>
        </p:txBody>
      </p:sp>
    </p:spTree>
    <p:extLst>
      <p:ext uri="{BB962C8B-B14F-4D97-AF65-F5344CB8AC3E}">
        <p14:creationId xmlns:p14="http://schemas.microsoft.com/office/powerpoint/2010/main" val="1416651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EAC09E4E-B995-F129-CC21-19713BBAFCC9}"/>
              </a:ext>
            </a:extLst>
          </p:cNvPr>
          <p:cNvSpPr>
            <a:spLocks noGrp="1"/>
          </p:cNvSpPr>
          <p:nvPr>
            <p:ph type="dt" sz="half" idx="10"/>
          </p:nvPr>
        </p:nvSpPr>
        <p:spPr/>
        <p:txBody>
          <a:bodyPr/>
          <a:lstStyle>
            <a:lvl1pPr>
              <a:defRPr/>
            </a:lvl1pPr>
          </a:lstStyle>
          <a:p>
            <a:pPr>
              <a:defRPr/>
            </a:pPr>
            <a:fld id="{DEC9E869-D96C-46AE-B01F-7A31D27D9FC2}" type="datetimeFigureOut">
              <a:rPr lang="en-GB"/>
              <a:pPr>
                <a:defRPr/>
              </a:pPr>
              <a:t>15/5/25</a:t>
            </a:fld>
            <a:endParaRPr lang="en-GB"/>
          </a:p>
        </p:txBody>
      </p:sp>
      <p:sp>
        <p:nvSpPr>
          <p:cNvPr id="6" name="Footer Placeholder 4">
            <a:extLst>
              <a:ext uri="{FF2B5EF4-FFF2-40B4-BE49-F238E27FC236}">
                <a16:creationId xmlns:a16="http://schemas.microsoft.com/office/drawing/2014/main" id="{2444CE85-64CF-5223-A7E5-4BDB4905E099}"/>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0FDCE2D5-3CD6-3F0D-08E6-8B0A4B16FB5D}"/>
              </a:ext>
            </a:extLst>
          </p:cNvPr>
          <p:cNvSpPr>
            <a:spLocks noGrp="1"/>
          </p:cNvSpPr>
          <p:nvPr>
            <p:ph type="sldNum" sz="quarter" idx="12"/>
          </p:nvPr>
        </p:nvSpPr>
        <p:spPr/>
        <p:txBody>
          <a:bodyPr/>
          <a:lstStyle>
            <a:lvl1pPr>
              <a:defRPr/>
            </a:lvl1pPr>
          </a:lstStyle>
          <a:p>
            <a:pPr>
              <a:defRPr/>
            </a:pPr>
            <a:fld id="{583AB3AA-269C-48EE-8A6F-12397FCF40D4}" type="slidenum">
              <a:rPr lang="en-GB"/>
              <a:pPr>
                <a:defRPr/>
              </a:pPr>
              <a:t>‹#›</a:t>
            </a:fld>
            <a:endParaRPr lang="en-GB"/>
          </a:p>
        </p:txBody>
      </p:sp>
    </p:spTree>
    <p:extLst>
      <p:ext uri="{BB962C8B-B14F-4D97-AF65-F5344CB8AC3E}">
        <p14:creationId xmlns:p14="http://schemas.microsoft.com/office/powerpoint/2010/main" val="2269804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D419BF51-CB9F-EABB-B160-29E8B4A02B2B}"/>
              </a:ext>
            </a:extLst>
          </p:cNvPr>
          <p:cNvSpPr>
            <a:spLocks noGrp="1"/>
          </p:cNvSpPr>
          <p:nvPr>
            <p:ph type="dt" sz="half" idx="10"/>
          </p:nvPr>
        </p:nvSpPr>
        <p:spPr/>
        <p:txBody>
          <a:bodyPr/>
          <a:lstStyle>
            <a:lvl1pPr>
              <a:defRPr/>
            </a:lvl1pPr>
          </a:lstStyle>
          <a:p>
            <a:pPr>
              <a:defRPr/>
            </a:pPr>
            <a:fld id="{B1BF91B5-1C69-41E6-84C8-86DED936BDF6}" type="datetimeFigureOut">
              <a:rPr lang="en-GB"/>
              <a:pPr>
                <a:defRPr/>
              </a:pPr>
              <a:t>15/5/25</a:t>
            </a:fld>
            <a:endParaRPr lang="en-GB"/>
          </a:p>
        </p:txBody>
      </p:sp>
      <p:sp>
        <p:nvSpPr>
          <p:cNvPr id="8" name="Footer Placeholder 4">
            <a:extLst>
              <a:ext uri="{FF2B5EF4-FFF2-40B4-BE49-F238E27FC236}">
                <a16:creationId xmlns:a16="http://schemas.microsoft.com/office/drawing/2014/main" id="{6FA12C22-0C66-642D-138E-CBA68C94DC4F}"/>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79D56311-1655-21ED-ECDD-99D8ED23F0F3}"/>
              </a:ext>
            </a:extLst>
          </p:cNvPr>
          <p:cNvSpPr>
            <a:spLocks noGrp="1"/>
          </p:cNvSpPr>
          <p:nvPr>
            <p:ph type="sldNum" sz="quarter" idx="12"/>
          </p:nvPr>
        </p:nvSpPr>
        <p:spPr/>
        <p:txBody>
          <a:bodyPr/>
          <a:lstStyle>
            <a:lvl1pPr>
              <a:defRPr/>
            </a:lvl1pPr>
          </a:lstStyle>
          <a:p>
            <a:pPr>
              <a:defRPr/>
            </a:pPr>
            <a:fld id="{0664D872-961C-467E-AA13-28C1221DE3BC}" type="slidenum">
              <a:rPr lang="en-GB"/>
              <a:pPr>
                <a:defRPr/>
              </a:pPr>
              <a:t>‹#›</a:t>
            </a:fld>
            <a:endParaRPr lang="en-GB"/>
          </a:p>
        </p:txBody>
      </p:sp>
    </p:spTree>
    <p:extLst>
      <p:ext uri="{BB962C8B-B14F-4D97-AF65-F5344CB8AC3E}">
        <p14:creationId xmlns:p14="http://schemas.microsoft.com/office/powerpoint/2010/main" val="86156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2981534A-B57A-55CD-5BE0-4670D2FDA024}"/>
              </a:ext>
            </a:extLst>
          </p:cNvPr>
          <p:cNvSpPr>
            <a:spLocks noGrp="1"/>
          </p:cNvSpPr>
          <p:nvPr>
            <p:ph type="dt" sz="half" idx="10"/>
          </p:nvPr>
        </p:nvSpPr>
        <p:spPr/>
        <p:txBody>
          <a:bodyPr/>
          <a:lstStyle>
            <a:lvl1pPr>
              <a:defRPr/>
            </a:lvl1pPr>
          </a:lstStyle>
          <a:p>
            <a:pPr>
              <a:defRPr/>
            </a:pPr>
            <a:fld id="{2F518CB1-D7AF-4FE5-A3F4-08D3457F18A7}" type="datetimeFigureOut">
              <a:rPr lang="en-GB"/>
              <a:pPr>
                <a:defRPr/>
              </a:pPr>
              <a:t>15/5/25</a:t>
            </a:fld>
            <a:endParaRPr lang="en-GB"/>
          </a:p>
        </p:txBody>
      </p:sp>
      <p:sp>
        <p:nvSpPr>
          <p:cNvPr id="4" name="Footer Placeholder 4">
            <a:extLst>
              <a:ext uri="{FF2B5EF4-FFF2-40B4-BE49-F238E27FC236}">
                <a16:creationId xmlns:a16="http://schemas.microsoft.com/office/drawing/2014/main" id="{E575EA2B-BF88-F7A3-4F7F-A6D9713A9BA2}"/>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882F0FD8-E3DD-8D10-FBDA-2DE9ECFF6BBB}"/>
              </a:ext>
            </a:extLst>
          </p:cNvPr>
          <p:cNvSpPr>
            <a:spLocks noGrp="1"/>
          </p:cNvSpPr>
          <p:nvPr>
            <p:ph type="sldNum" sz="quarter" idx="12"/>
          </p:nvPr>
        </p:nvSpPr>
        <p:spPr/>
        <p:txBody>
          <a:bodyPr/>
          <a:lstStyle>
            <a:lvl1pPr>
              <a:defRPr/>
            </a:lvl1pPr>
          </a:lstStyle>
          <a:p>
            <a:pPr>
              <a:defRPr/>
            </a:pPr>
            <a:fld id="{64FF31AD-4DE3-4982-927E-0075BFC8E8F3}" type="slidenum">
              <a:rPr lang="en-GB"/>
              <a:pPr>
                <a:defRPr/>
              </a:pPr>
              <a:t>‹#›</a:t>
            </a:fld>
            <a:endParaRPr lang="en-GB"/>
          </a:p>
        </p:txBody>
      </p:sp>
    </p:spTree>
    <p:extLst>
      <p:ext uri="{BB962C8B-B14F-4D97-AF65-F5344CB8AC3E}">
        <p14:creationId xmlns:p14="http://schemas.microsoft.com/office/powerpoint/2010/main" val="821538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98C74B3-2671-4CFD-CC57-210FDEDC7081}"/>
              </a:ext>
            </a:extLst>
          </p:cNvPr>
          <p:cNvSpPr>
            <a:spLocks noGrp="1"/>
          </p:cNvSpPr>
          <p:nvPr>
            <p:ph type="dt" sz="half" idx="10"/>
          </p:nvPr>
        </p:nvSpPr>
        <p:spPr/>
        <p:txBody>
          <a:bodyPr/>
          <a:lstStyle>
            <a:lvl1pPr>
              <a:defRPr/>
            </a:lvl1pPr>
          </a:lstStyle>
          <a:p>
            <a:pPr>
              <a:defRPr/>
            </a:pPr>
            <a:fld id="{71C49955-9E8A-408A-A4E0-6C7280C20E91}" type="datetimeFigureOut">
              <a:rPr lang="en-GB"/>
              <a:pPr>
                <a:defRPr/>
              </a:pPr>
              <a:t>15/5/25</a:t>
            </a:fld>
            <a:endParaRPr lang="en-GB"/>
          </a:p>
        </p:txBody>
      </p:sp>
      <p:sp>
        <p:nvSpPr>
          <p:cNvPr id="3" name="Footer Placeholder 4">
            <a:extLst>
              <a:ext uri="{FF2B5EF4-FFF2-40B4-BE49-F238E27FC236}">
                <a16:creationId xmlns:a16="http://schemas.microsoft.com/office/drawing/2014/main" id="{A23E3D2B-68F3-4104-AB9A-3AEBF22FA03B}"/>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6B439D57-C4B2-AE25-BDC2-BBF128FAD8DC}"/>
              </a:ext>
            </a:extLst>
          </p:cNvPr>
          <p:cNvSpPr>
            <a:spLocks noGrp="1"/>
          </p:cNvSpPr>
          <p:nvPr>
            <p:ph type="sldNum" sz="quarter" idx="12"/>
          </p:nvPr>
        </p:nvSpPr>
        <p:spPr/>
        <p:txBody>
          <a:bodyPr/>
          <a:lstStyle>
            <a:lvl1pPr>
              <a:defRPr/>
            </a:lvl1pPr>
          </a:lstStyle>
          <a:p>
            <a:pPr>
              <a:defRPr/>
            </a:pPr>
            <a:fld id="{ADDC76E3-9525-45A7-9D46-7018D312466F}" type="slidenum">
              <a:rPr lang="en-GB"/>
              <a:pPr>
                <a:defRPr/>
              </a:pPr>
              <a:t>‹#›</a:t>
            </a:fld>
            <a:endParaRPr lang="en-GB"/>
          </a:p>
        </p:txBody>
      </p:sp>
    </p:spTree>
    <p:extLst>
      <p:ext uri="{BB962C8B-B14F-4D97-AF65-F5344CB8AC3E}">
        <p14:creationId xmlns:p14="http://schemas.microsoft.com/office/powerpoint/2010/main" val="2022167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44905D6-F11C-A594-ECBF-39934718215B}"/>
              </a:ext>
            </a:extLst>
          </p:cNvPr>
          <p:cNvSpPr>
            <a:spLocks noGrp="1"/>
          </p:cNvSpPr>
          <p:nvPr>
            <p:ph type="dt" sz="half" idx="10"/>
          </p:nvPr>
        </p:nvSpPr>
        <p:spPr/>
        <p:txBody>
          <a:bodyPr/>
          <a:lstStyle>
            <a:lvl1pPr>
              <a:defRPr/>
            </a:lvl1pPr>
          </a:lstStyle>
          <a:p>
            <a:pPr>
              <a:defRPr/>
            </a:pPr>
            <a:fld id="{0A755377-1429-4932-B4A3-566D08E29962}" type="datetimeFigureOut">
              <a:rPr lang="en-GB"/>
              <a:pPr>
                <a:defRPr/>
              </a:pPr>
              <a:t>15/5/25</a:t>
            </a:fld>
            <a:endParaRPr lang="en-GB"/>
          </a:p>
        </p:txBody>
      </p:sp>
      <p:sp>
        <p:nvSpPr>
          <p:cNvPr id="6" name="Footer Placeholder 4">
            <a:extLst>
              <a:ext uri="{FF2B5EF4-FFF2-40B4-BE49-F238E27FC236}">
                <a16:creationId xmlns:a16="http://schemas.microsoft.com/office/drawing/2014/main" id="{01E3067C-0B65-0A5E-8E7C-FEBA575EC7CF}"/>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683B5AE8-1B55-1D5F-AC20-6245DC66B20E}"/>
              </a:ext>
            </a:extLst>
          </p:cNvPr>
          <p:cNvSpPr>
            <a:spLocks noGrp="1"/>
          </p:cNvSpPr>
          <p:nvPr>
            <p:ph type="sldNum" sz="quarter" idx="12"/>
          </p:nvPr>
        </p:nvSpPr>
        <p:spPr/>
        <p:txBody>
          <a:bodyPr/>
          <a:lstStyle>
            <a:lvl1pPr>
              <a:defRPr/>
            </a:lvl1pPr>
          </a:lstStyle>
          <a:p>
            <a:pPr>
              <a:defRPr/>
            </a:pPr>
            <a:fld id="{B291986F-30E6-433B-9FD5-EE2E3861D2B9}" type="slidenum">
              <a:rPr lang="en-GB"/>
              <a:pPr>
                <a:defRPr/>
              </a:pPr>
              <a:t>‹#›</a:t>
            </a:fld>
            <a:endParaRPr lang="en-GB"/>
          </a:p>
        </p:txBody>
      </p:sp>
    </p:spTree>
    <p:extLst>
      <p:ext uri="{BB962C8B-B14F-4D97-AF65-F5344CB8AC3E}">
        <p14:creationId xmlns:p14="http://schemas.microsoft.com/office/powerpoint/2010/main" val="2958246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CB03F59-A215-F699-6C5E-ED01E1A8CB68}"/>
              </a:ext>
            </a:extLst>
          </p:cNvPr>
          <p:cNvSpPr>
            <a:spLocks noGrp="1"/>
          </p:cNvSpPr>
          <p:nvPr>
            <p:ph type="dt" sz="half" idx="10"/>
          </p:nvPr>
        </p:nvSpPr>
        <p:spPr/>
        <p:txBody>
          <a:bodyPr/>
          <a:lstStyle>
            <a:lvl1pPr>
              <a:defRPr/>
            </a:lvl1pPr>
          </a:lstStyle>
          <a:p>
            <a:pPr>
              <a:defRPr/>
            </a:pPr>
            <a:fld id="{A59D393E-BDE6-45DD-B4EB-AE9AA183517D}" type="datetimeFigureOut">
              <a:rPr lang="en-GB"/>
              <a:pPr>
                <a:defRPr/>
              </a:pPr>
              <a:t>15/5/25</a:t>
            </a:fld>
            <a:endParaRPr lang="en-GB"/>
          </a:p>
        </p:txBody>
      </p:sp>
      <p:sp>
        <p:nvSpPr>
          <p:cNvPr id="6" name="Footer Placeholder 4">
            <a:extLst>
              <a:ext uri="{FF2B5EF4-FFF2-40B4-BE49-F238E27FC236}">
                <a16:creationId xmlns:a16="http://schemas.microsoft.com/office/drawing/2014/main" id="{8917A4AE-FB25-3459-27B4-5B5F6B5BC66B}"/>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9AA1C355-AD39-C1D3-34EF-D4D6D01B0405}"/>
              </a:ext>
            </a:extLst>
          </p:cNvPr>
          <p:cNvSpPr>
            <a:spLocks noGrp="1"/>
          </p:cNvSpPr>
          <p:nvPr>
            <p:ph type="sldNum" sz="quarter" idx="12"/>
          </p:nvPr>
        </p:nvSpPr>
        <p:spPr/>
        <p:txBody>
          <a:bodyPr/>
          <a:lstStyle>
            <a:lvl1pPr>
              <a:defRPr/>
            </a:lvl1pPr>
          </a:lstStyle>
          <a:p>
            <a:pPr>
              <a:defRPr/>
            </a:pPr>
            <a:fld id="{14F4E55A-0C5D-445A-B3BC-2EA1780EFA46}" type="slidenum">
              <a:rPr lang="en-GB"/>
              <a:pPr>
                <a:defRPr/>
              </a:pPr>
              <a:t>‹#›</a:t>
            </a:fld>
            <a:endParaRPr lang="en-GB"/>
          </a:p>
        </p:txBody>
      </p:sp>
    </p:spTree>
    <p:extLst>
      <p:ext uri="{BB962C8B-B14F-4D97-AF65-F5344CB8AC3E}">
        <p14:creationId xmlns:p14="http://schemas.microsoft.com/office/powerpoint/2010/main" val="298365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83C9756C-3481-CDDD-FBE1-7E07733BF785}"/>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a:extLst>
              <a:ext uri="{FF2B5EF4-FFF2-40B4-BE49-F238E27FC236}">
                <a16:creationId xmlns:a16="http://schemas.microsoft.com/office/drawing/2014/main" id="{0B63A461-7309-07C8-69EC-21B85D67F88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4CE42549-D9ED-A09E-3F10-CCD8F3EC4CC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3A127DF-5AD7-4419-95E3-2CF8F57365DD}" type="datetimeFigureOut">
              <a:rPr lang="en-GB"/>
              <a:pPr>
                <a:defRPr/>
              </a:pPr>
              <a:t>15/5/25</a:t>
            </a:fld>
            <a:endParaRPr lang="en-GB"/>
          </a:p>
        </p:txBody>
      </p:sp>
      <p:sp>
        <p:nvSpPr>
          <p:cNvPr id="5" name="Footer Placeholder 4">
            <a:extLst>
              <a:ext uri="{FF2B5EF4-FFF2-40B4-BE49-F238E27FC236}">
                <a16:creationId xmlns:a16="http://schemas.microsoft.com/office/drawing/2014/main" id="{02B09B34-87A1-2082-C448-DD6122D66B3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19CA2719-F98A-F882-E9D8-263F6DE2DD1F}"/>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B580389-FB8F-42C7-A58C-DA77B437914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5849" r:id="rId1"/>
    <p:sldLayoutId id="2147485850" r:id="rId2"/>
    <p:sldLayoutId id="2147485851" r:id="rId3"/>
    <p:sldLayoutId id="2147485852" r:id="rId4"/>
    <p:sldLayoutId id="2147485853" r:id="rId5"/>
    <p:sldLayoutId id="2147485854" r:id="rId6"/>
    <p:sldLayoutId id="2147485855" r:id="rId7"/>
    <p:sldLayoutId id="2147485856" r:id="rId8"/>
    <p:sldLayoutId id="2147485857" r:id="rId9"/>
    <p:sldLayoutId id="2147485858" r:id="rId10"/>
    <p:sldLayoutId id="21474858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5D9CB-4519-43D9-322E-4451F35E6306}"/>
              </a:ext>
            </a:extLst>
          </p:cNvPr>
          <p:cNvSpPr>
            <a:spLocks noGrp="1"/>
          </p:cNvSpPr>
          <p:nvPr>
            <p:ph type="ctrTitle"/>
          </p:nvPr>
        </p:nvSpPr>
        <p:spPr>
          <a:xfrm>
            <a:off x="142873" y="1751381"/>
            <a:ext cx="8858250" cy="1247184"/>
          </a:xfrm>
        </p:spPr>
        <p:txBody>
          <a:bodyPr>
            <a:normAutofit/>
          </a:bodyPr>
          <a:lstStyle/>
          <a:p>
            <a:pPr eaLnBrk="1" hangingPunct="1">
              <a:spcBef>
                <a:spcPts val="1200"/>
              </a:spcBef>
              <a:spcAft>
                <a:spcPts val="1200"/>
              </a:spcAft>
              <a:defRPr/>
            </a:pPr>
            <a:r>
              <a:rPr lang="en-GB" altLang="en-US" sz="3200" b="1" dirty="0">
                <a:solidFill>
                  <a:schemeClr val="tx1">
                    <a:lumMod val="65000"/>
                    <a:lumOff val="35000"/>
                  </a:schemeClr>
                </a:solidFill>
                <a:effectLst>
                  <a:outerShdw blurRad="38100" dist="38100" dir="2700000" algn="tl">
                    <a:srgbClr val="C0C0C0"/>
                  </a:outerShdw>
                </a:effectLst>
                <a:latin typeface="Aptos Narrow" panose="020B0004020202020204" pitchFamily="34" charset="0"/>
                <a:cs typeface="Calibri" panose="020F0502020204030204" pitchFamily="34" charset="0"/>
              </a:rPr>
              <a:t>Learning from research: </a:t>
            </a:r>
            <a:br>
              <a:rPr lang="en-GB" altLang="en-US" sz="3200" b="1" dirty="0">
                <a:solidFill>
                  <a:schemeClr val="tx1">
                    <a:lumMod val="65000"/>
                    <a:lumOff val="35000"/>
                  </a:schemeClr>
                </a:solidFill>
                <a:effectLst>
                  <a:outerShdw blurRad="38100" dist="38100" dir="2700000" algn="tl">
                    <a:srgbClr val="C0C0C0"/>
                  </a:outerShdw>
                </a:effectLst>
                <a:latin typeface="Aptos Narrow" panose="020B0004020202020204" pitchFamily="34" charset="0"/>
                <a:cs typeface="Calibri" panose="020F0502020204030204" pitchFamily="34" charset="0"/>
              </a:rPr>
            </a:br>
            <a:r>
              <a:rPr lang="en-GB" altLang="en-US" sz="3200" b="1" dirty="0">
                <a:solidFill>
                  <a:schemeClr val="tx1">
                    <a:lumMod val="65000"/>
                    <a:lumOff val="35000"/>
                  </a:schemeClr>
                </a:solidFill>
                <a:effectLst>
                  <a:outerShdw blurRad="38100" dist="38100" dir="2700000" algn="tl">
                    <a:srgbClr val="C0C0C0"/>
                  </a:outerShdw>
                </a:effectLst>
                <a:latin typeface="Aptos Narrow" panose="020B0004020202020204" pitchFamily="34" charset="0"/>
                <a:cs typeface="Calibri" panose="020F0502020204030204" pitchFamily="34" charset="0"/>
              </a:rPr>
              <a:t>What is the power of local infrastructure?</a:t>
            </a:r>
            <a:endParaRPr lang="en-GB" altLang="en-US" sz="3200" b="1" dirty="0">
              <a:solidFill>
                <a:schemeClr val="tx1">
                  <a:lumMod val="50000"/>
                  <a:lumOff val="50000"/>
                </a:schemeClr>
              </a:solidFill>
              <a:effectLst>
                <a:outerShdw blurRad="38100" dist="38100" dir="2700000" algn="tl">
                  <a:srgbClr val="C0C0C0"/>
                </a:outerShdw>
              </a:effectLst>
              <a:latin typeface="Aptos Narrow" panose="020B000402020202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F40DDDE0-D510-1770-701F-804A8DF89E64}"/>
              </a:ext>
            </a:extLst>
          </p:cNvPr>
          <p:cNvSpPr>
            <a:spLocks noGrp="1"/>
          </p:cNvSpPr>
          <p:nvPr>
            <p:ph type="subTitle" idx="1"/>
          </p:nvPr>
        </p:nvSpPr>
        <p:spPr>
          <a:xfrm>
            <a:off x="935036" y="3501008"/>
            <a:ext cx="7273925" cy="2232248"/>
          </a:xfrm>
        </p:spPr>
        <p:txBody>
          <a:bodyPr rtlCol="0">
            <a:normAutofit fontScale="92500" lnSpcReduction="20000"/>
          </a:bodyPr>
          <a:lstStyle/>
          <a:p>
            <a:pPr eaLnBrk="1" fontAlgn="auto" hangingPunct="1">
              <a:lnSpc>
                <a:spcPct val="110000"/>
              </a:lnSpc>
              <a:spcBef>
                <a:spcPts val="0"/>
              </a:spcBef>
              <a:spcAft>
                <a:spcPts val="900"/>
              </a:spcAft>
              <a:defRPr/>
            </a:pPr>
            <a:r>
              <a:rPr lang="en-GB" sz="2600" b="1" dirty="0">
                <a:solidFill>
                  <a:prstClr val="black"/>
                </a:solidFill>
                <a:latin typeface="Aptos Narrow" panose="020B0004020202020204" pitchFamily="34" charset="0"/>
              </a:rPr>
              <a:t>Rob Macmillan</a:t>
            </a:r>
          </a:p>
          <a:p>
            <a:pPr eaLnBrk="1" fontAlgn="auto" hangingPunct="1">
              <a:lnSpc>
                <a:spcPct val="110000"/>
              </a:lnSpc>
              <a:spcBef>
                <a:spcPts val="0"/>
              </a:spcBef>
              <a:spcAft>
                <a:spcPts val="0"/>
              </a:spcAft>
              <a:defRPr/>
            </a:pPr>
            <a:r>
              <a:rPr lang="en-GB" sz="2400" dirty="0">
                <a:solidFill>
                  <a:prstClr val="black"/>
                </a:solidFill>
                <a:latin typeface="Aptos Narrow" panose="020B0004020202020204" pitchFamily="34" charset="0"/>
              </a:rPr>
              <a:t>CRESR, Sheffield Hallam University</a:t>
            </a:r>
          </a:p>
          <a:p>
            <a:pPr eaLnBrk="1" fontAlgn="auto" hangingPunct="1">
              <a:lnSpc>
                <a:spcPct val="110000"/>
              </a:lnSpc>
              <a:spcBef>
                <a:spcPts val="0"/>
              </a:spcBef>
              <a:spcAft>
                <a:spcPts val="0"/>
              </a:spcAft>
              <a:defRPr/>
            </a:pPr>
            <a:endParaRPr lang="en-GB" sz="2600" dirty="0">
              <a:solidFill>
                <a:prstClr val="black"/>
              </a:solidFill>
              <a:latin typeface="Aptos Narrow" panose="020B0004020202020204" pitchFamily="34" charset="0"/>
            </a:endParaRPr>
          </a:p>
          <a:p>
            <a:pPr eaLnBrk="1" fontAlgn="auto" hangingPunct="1">
              <a:lnSpc>
                <a:spcPct val="110000"/>
              </a:lnSpc>
              <a:spcBef>
                <a:spcPts val="0"/>
              </a:spcBef>
              <a:spcAft>
                <a:spcPts val="0"/>
              </a:spcAft>
              <a:defRPr/>
            </a:pPr>
            <a:r>
              <a:rPr lang="en-GB" sz="2400" b="1" dirty="0">
                <a:solidFill>
                  <a:schemeClr val="tx1">
                    <a:lumMod val="50000"/>
                    <a:lumOff val="50000"/>
                  </a:schemeClr>
                </a:solidFill>
                <a:latin typeface="Aptos Narrow" panose="020B0004020202020204" pitchFamily="34" charset="0"/>
              </a:rPr>
              <a:t>NAVCA annual conference</a:t>
            </a:r>
          </a:p>
          <a:p>
            <a:pPr eaLnBrk="1" fontAlgn="auto" hangingPunct="1">
              <a:lnSpc>
                <a:spcPct val="110000"/>
              </a:lnSpc>
              <a:spcBef>
                <a:spcPts val="0"/>
              </a:spcBef>
              <a:spcAft>
                <a:spcPts val="0"/>
              </a:spcAft>
              <a:defRPr/>
            </a:pPr>
            <a:endParaRPr lang="en-GB" sz="2600" b="1" dirty="0">
              <a:solidFill>
                <a:prstClr val="black"/>
              </a:solidFill>
              <a:latin typeface="Aptos Narrow" panose="020B0004020202020204" pitchFamily="34" charset="0"/>
            </a:endParaRPr>
          </a:p>
          <a:p>
            <a:pPr eaLnBrk="1" fontAlgn="auto" hangingPunct="1">
              <a:lnSpc>
                <a:spcPct val="110000"/>
              </a:lnSpc>
              <a:spcBef>
                <a:spcPts val="0"/>
              </a:spcBef>
              <a:spcAft>
                <a:spcPts val="0"/>
              </a:spcAft>
              <a:defRPr/>
            </a:pPr>
            <a:r>
              <a:rPr lang="en-GB" sz="2400" b="1" dirty="0">
                <a:solidFill>
                  <a:schemeClr val="tx1">
                    <a:lumMod val="75000"/>
                    <a:lumOff val="25000"/>
                  </a:schemeClr>
                </a:solidFill>
                <a:latin typeface="Aptos Narrow" panose="020B0004020202020204" pitchFamily="34" charset="0"/>
              </a:rPr>
              <a:t>15th May 2025</a:t>
            </a:r>
          </a:p>
          <a:p>
            <a:pPr eaLnBrk="1" fontAlgn="auto" hangingPunct="1">
              <a:lnSpc>
                <a:spcPct val="110000"/>
              </a:lnSpc>
              <a:spcBef>
                <a:spcPts val="0"/>
              </a:spcBef>
              <a:spcAft>
                <a:spcPts val="0"/>
              </a:spcAft>
              <a:defRPr/>
            </a:pPr>
            <a:endParaRPr lang="en-GB" sz="2400" dirty="0">
              <a:solidFill>
                <a:prstClr val="black"/>
              </a:solidFill>
              <a:latin typeface="Aptos Narrow" panose="020B0004020202020204" pitchFamily="34" charset="0"/>
            </a:endParaRPr>
          </a:p>
        </p:txBody>
      </p:sp>
      <p:pic>
        <p:nvPicPr>
          <p:cNvPr id="7172" name="Picture 5" descr="N:\DSStaff\CRESR\Office Admin\Logos &amp; Templates\NEW BRAND LOGOS\Centre for Economic EPS burgundy.tif">
            <a:extLst>
              <a:ext uri="{FF2B5EF4-FFF2-40B4-BE49-F238E27FC236}">
                <a16:creationId xmlns:a16="http://schemas.microsoft.com/office/drawing/2014/main" id="{5994B098-1B11-7310-2E16-72D9774299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9572" y="335994"/>
            <a:ext cx="2879725"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Background pattern&#10;&#10;Description automatically generated with medium confidence">
            <a:extLst>
              <a:ext uri="{FF2B5EF4-FFF2-40B4-BE49-F238E27FC236}">
                <a16:creationId xmlns:a16="http://schemas.microsoft.com/office/drawing/2014/main" id="{56B6334D-85CB-A39E-D394-DE59D042B3F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092280" y="5100028"/>
            <a:ext cx="1767017" cy="141947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8C1E-4AFD-F6BE-62CB-8F235BB2D8EC}"/>
              </a:ext>
            </a:extLst>
          </p:cNvPr>
          <p:cNvSpPr>
            <a:spLocks noGrp="1"/>
          </p:cNvSpPr>
          <p:nvPr>
            <p:ph type="title"/>
          </p:nvPr>
        </p:nvSpPr>
        <p:spPr>
          <a:xfrm>
            <a:off x="323528" y="332656"/>
            <a:ext cx="8229600" cy="634082"/>
          </a:xfrm>
        </p:spPr>
        <p:txBody>
          <a:bodyPr/>
          <a:lstStyle/>
          <a:p>
            <a:pPr algn="l"/>
            <a:r>
              <a:rPr lang="en-GB" sz="3000" b="1" dirty="0">
                <a:latin typeface="Calibri" panose="020F0502020204030204" pitchFamily="34" charset="0"/>
                <a:cs typeface="Calibri" panose="020F0502020204030204" pitchFamily="34" charset="0"/>
              </a:rPr>
              <a:t>Methods and data</a:t>
            </a:r>
          </a:p>
        </p:txBody>
      </p:sp>
      <p:sp>
        <p:nvSpPr>
          <p:cNvPr id="3" name="Content Placeholder 2">
            <a:extLst>
              <a:ext uri="{FF2B5EF4-FFF2-40B4-BE49-F238E27FC236}">
                <a16:creationId xmlns:a16="http://schemas.microsoft.com/office/drawing/2014/main" id="{1346ED65-85DF-20AE-4F19-E281CA988EEB}"/>
              </a:ext>
            </a:extLst>
          </p:cNvPr>
          <p:cNvSpPr>
            <a:spLocks noGrp="1"/>
          </p:cNvSpPr>
          <p:nvPr>
            <p:ph idx="1"/>
          </p:nvPr>
        </p:nvSpPr>
        <p:spPr>
          <a:xfrm>
            <a:off x="323528" y="1340768"/>
            <a:ext cx="3203829" cy="5040560"/>
          </a:xfrm>
        </p:spPr>
        <p:txBody>
          <a:bodyPr/>
          <a:lstStyle/>
          <a:p>
            <a:r>
              <a:rPr lang="en-GB" sz="2200" b="1" dirty="0">
                <a:latin typeface="Calibri" panose="020F0502020204030204" pitchFamily="34" charset="0"/>
                <a:cs typeface="Calibri" panose="020F0502020204030204" pitchFamily="34" charset="0"/>
              </a:rPr>
              <a:t>Review of documents</a:t>
            </a:r>
          </a:p>
          <a:p>
            <a:pPr lvl="1"/>
            <a:r>
              <a:rPr lang="en-GB" sz="2000" dirty="0">
                <a:latin typeface="Calibri" panose="020F0502020204030204" pitchFamily="34" charset="0"/>
                <a:cs typeface="Calibri" panose="020F0502020204030204" pitchFamily="34" charset="0"/>
              </a:rPr>
              <a:t>NAVCA existing notes and data; Connecting Locally transcripts</a:t>
            </a:r>
          </a:p>
          <a:p>
            <a:pPr lvl="1"/>
            <a:r>
              <a:rPr lang="en-GB" sz="2000" dirty="0">
                <a:latin typeface="Calibri" panose="020F0502020204030204" pitchFamily="34" charset="0"/>
                <a:cs typeface="Calibri" panose="020F0502020204030204" pitchFamily="34" charset="0"/>
              </a:rPr>
              <a:t>LIQA/VCQA material </a:t>
            </a:r>
          </a:p>
          <a:p>
            <a:pPr marL="457200" lvl="1" indent="0">
              <a:buNone/>
            </a:pPr>
            <a:endParaRPr lang="en-GB" sz="2000" dirty="0">
              <a:latin typeface="Calibri" panose="020F0502020204030204" pitchFamily="34" charset="0"/>
              <a:cs typeface="Calibri" panose="020F0502020204030204" pitchFamily="34" charset="0"/>
            </a:endParaRPr>
          </a:p>
          <a:p>
            <a:r>
              <a:rPr lang="en-GB" sz="2200" b="1" dirty="0">
                <a:latin typeface="Calibri" panose="020F0502020204030204" pitchFamily="34" charset="0"/>
                <a:cs typeface="Calibri" panose="020F0502020204030204" pitchFamily="34" charset="0"/>
              </a:rPr>
              <a:t>Eight case study LIOs</a:t>
            </a:r>
          </a:p>
          <a:p>
            <a:pPr lvl="1"/>
            <a:r>
              <a:rPr lang="en-GB" sz="2000" dirty="0">
                <a:latin typeface="Calibri" panose="020F0502020204030204" pitchFamily="34" charset="0"/>
                <a:cs typeface="Calibri" panose="020F0502020204030204" pitchFamily="34" charset="0"/>
              </a:rPr>
              <a:t>Interviews: CEO plus up to 3 external stakeholders</a:t>
            </a:r>
          </a:p>
          <a:p>
            <a:pPr lvl="1"/>
            <a:r>
              <a:rPr lang="en-GB" sz="2000" dirty="0">
                <a:latin typeface="Calibri" panose="020F0502020204030204" pitchFamily="34" charset="0"/>
                <a:cs typeface="Calibri" panose="020F0502020204030204" pitchFamily="34" charset="0"/>
              </a:rPr>
              <a:t>Roundtables: LIO staff and VCSE groups</a:t>
            </a:r>
          </a:p>
        </p:txBody>
      </p:sp>
      <p:graphicFrame>
        <p:nvGraphicFramePr>
          <p:cNvPr id="4" name="Table 3">
            <a:extLst>
              <a:ext uri="{FF2B5EF4-FFF2-40B4-BE49-F238E27FC236}">
                <a16:creationId xmlns:a16="http://schemas.microsoft.com/office/drawing/2014/main" id="{8E732D0E-1882-1243-38CD-5EB760A9A33F}"/>
              </a:ext>
            </a:extLst>
          </p:cNvPr>
          <p:cNvGraphicFramePr>
            <a:graphicFrameLocks noGrp="1"/>
          </p:cNvGraphicFramePr>
          <p:nvPr>
            <p:extLst>
              <p:ext uri="{D42A27DB-BD31-4B8C-83A1-F6EECF244321}">
                <p14:modId xmlns:p14="http://schemas.microsoft.com/office/powerpoint/2010/main" val="2010615676"/>
              </p:ext>
            </p:extLst>
          </p:nvPr>
        </p:nvGraphicFramePr>
        <p:xfrm>
          <a:off x="3963372" y="966738"/>
          <a:ext cx="4678769" cy="2560827"/>
        </p:xfrm>
        <a:graphic>
          <a:graphicData uri="http://schemas.openxmlformats.org/drawingml/2006/table">
            <a:tbl>
              <a:tblPr firstRow="1" firstCol="1" bandRow="1">
                <a:effectLst>
                  <a:outerShdw blurRad="50800" dist="38100" dir="2700000" algn="tl" rotWithShape="0">
                    <a:prstClr val="black">
                      <a:alpha val="40000"/>
                    </a:prstClr>
                  </a:outerShdw>
                </a:effectLst>
                <a:tableStyleId>{69C7853C-536D-4A76-A0AE-DD22124D55A5}</a:tableStyleId>
              </a:tblPr>
              <a:tblGrid>
                <a:gridCol w="1019783">
                  <a:extLst>
                    <a:ext uri="{9D8B030D-6E8A-4147-A177-3AD203B41FA5}">
                      <a16:colId xmlns:a16="http://schemas.microsoft.com/office/drawing/2014/main" val="3772725464"/>
                    </a:ext>
                  </a:extLst>
                </a:gridCol>
                <a:gridCol w="3658986">
                  <a:extLst>
                    <a:ext uri="{9D8B030D-6E8A-4147-A177-3AD203B41FA5}">
                      <a16:colId xmlns:a16="http://schemas.microsoft.com/office/drawing/2014/main" val="2165324637"/>
                    </a:ext>
                  </a:extLst>
                </a:gridCol>
              </a:tblGrid>
              <a:tr h="386299">
                <a:tc>
                  <a:txBody>
                    <a:bodyPr/>
                    <a:lstStyle/>
                    <a:p>
                      <a:pPr algn="ctr">
                        <a:spcBef>
                          <a:spcPts val="1200"/>
                        </a:spcBef>
                        <a:spcAft>
                          <a:spcPts val="1200"/>
                        </a:spcAft>
                      </a:pPr>
                      <a:r>
                        <a:rPr lang="en-GB" sz="1700" dirty="0">
                          <a:solidFill>
                            <a:sysClr val="windowText" lastClr="000000"/>
                          </a:solidFill>
                          <a:effectLst/>
                          <a:latin typeface="Calibri" panose="020F0502020204030204" pitchFamily="34" charset="0"/>
                          <a:cs typeface="Calibri" panose="020F0502020204030204" pitchFamily="34" charset="0"/>
                        </a:rPr>
                        <a:t>Case</a:t>
                      </a:r>
                      <a:endParaRPr lang="en-GB" sz="1700" dirty="0">
                        <a:solidFill>
                          <a:sysClr val="windowText" lastClr="000000"/>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solidFill>
                            <a:sysClr val="windowText" lastClr="000000"/>
                          </a:solidFill>
                          <a:effectLst/>
                          <a:latin typeface="Calibri" panose="020F0502020204030204" pitchFamily="34" charset="0"/>
                          <a:cs typeface="Calibri" panose="020F0502020204030204" pitchFamily="34" charset="0"/>
                        </a:rPr>
                        <a:t>Description</a:t>
                      </a:r>
                      <a:endParaRPr lang="en-GB" sz="1700" dirty="0">
                        <a:solidFill>
                          <a:sysClr val="windowText" lastClr="000000"/>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1507419229"/>
                  </a:ext>
                </a:extLst>
              </a:tr>
              <a:tr h="271816">
                <a:tc>
                  <a:txBody>
                    <a:bodyPr/>
                    <a:lstStyle/>
                    <a:p>
                      <a:pPr algn="ctr">
                        <a:spcBef>
                          <a:spcPts val="1200"/>
                        </a:spcBef>
                        <a:spcAft>
                          <a:spcPts val="1200"/>
                        </a:spcAft>
                      </a:pPr>
                      <a:r>
                        <a:rPr lang="en-GB" sz="1700" dirty="0">
                          <a:effectLst/>
                          <a:latin typeface="Calibri" panose="020F0502020204030204" pitchFamily="34" charset="0"/>
                          <a:cs typeface="Calibri" panose="020F0502020204030204" pitchFamily="34" charset="0"/>
                        </a:rPr>
                        <a:t>A</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effectLst/>
                          <a:latin typeface="Calibri" panose="020F0502020204030204" pitchFamily="34" charset="0"/>
                          <a:cs typeface="Calibri" panose="020F0502020204030204" pitchFamily="34" charset="0"/>
                        </a:rPr>
                        <a:t>London Borough</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2101450451"/>
                  </a:ext>
                </a:extLst>
              </a:tr>
              <a:tr h="271816">
                <a:tc>
                  <a:txBody>
                    <a:bodyPr/>
                    <a:lstStyle/>
                    <a:p>
                      <a:pPr algn="ctr">
                        <a:spcBef>
                          <a:spcPts val="1200"/>
                        </a:spcBef>
                        <a:spcAft>
                          <a:spcPts val="1200"/>
                        </a:spcAft>
                      </a:pPr>
                      <a:r>
                        <a:rPr lang="en-GB" sz="1700" dirty="0">
                          <a:effectLst/>
                          <a:latin typeface="Calibri" panose="020F0502020204030204" pitchFamily="34" charset="0"/>
                          <a:cs typeface="Calibri" panose="020F0502020204030204" pitchFamily="34" charset="0"/>
                        </a:rPr>
                        <a:t>B</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effectLst/>
                          <a:latin typeface="Calibri" panose="020F0502020204030204" pitchFamily="34" charset="0"/>
                          <a:cs typeface="Calibri" panose="020F0502020204030204" pitchFamily="34" charset="0"/>
                        </a:rPr>
                        <a:t>Large city, Unitary Authority</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4278647727"/>
                  </a:ext>
                </a:extLst>
              </a:tr>
              <a:tr h="271816">
                <a:tc>
                  <a:txBody>
                    <a:bodyPr/>
                    <a:lstStyle/>
                    <a:p>
                      <a:pPr algn="ctr">
                        <a:spcBef>
                          <a:spcPts val="1200"/>
                        </a:spcBef>
                        <a:spcAft>
                          <a:spcPts val="1200"/>
                        </a:spcAft>
                      </a:pPr>
                      <a:r>
                        <a:rPr lang="en-GB" sz="1700" dirty="0">
                          <a:effectLst/>
                          <a:latin typeface="Calibri" panose="020F0502020204030204" pitchFamily="34" charset="0"/>
                          <a:cs typeface="Calibri" panose="020F0502020204030204" pitchFamily="34" charset="0"/>
                        </a:rPr>
                        <a:t>C</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effectLst/>
                          <a:latin typeface="Calibri" panose="020F0502020204030204" pitchFamily="34" charset="0"/>
                          <a:cs typeface="Calibri" panose="020F0502020204030204" pitchFamily="34" charset="0"/>
                        </a:rPr>
                        <a:t>Rural area, Non-metropolitan District</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393150647"/>
                  </a:ext>
                </a:extLst>
              </a:tr>
              <a:tr h="271816">
                <a:tc>
                  <a:txBody>
                    <a:bodyPr/>
                    <a:lstStyle/>
                    <a:p>
                      <a:pPr algn="ctr">
                        <a:spcBef>
                          <a:spcPts val="1200"/>
                        </a:spcBef>
                        <a:spcAft>
                          <a:spcPts val="1200"/>
                        </a:spcAft>
                      </a:pPr>
                      <a:r>
                        <a:rPr lang="en-GB" sz="1700" dirty="0">
                          <a:effectLst/>
                          <a:latin typeface="Calibri" panose="020F0502020204030204" pitchFamily="34" charset="0"/>
                          <a:cs typeface="Calibri" panose="020F0502020204030204" pitchFamily="34" charset="0"/>
                        </a:rPr>
                        <a:t>D</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effectLst/>
                          <a:latin typeface="Calibri" panose="020F0502020204030204" pitchFamily="34" charset="0"/>
                          <a:cs typeface="Calibri" panose="020F0502020204030204" pitchFamily="34" charset="0"/>
                        </a:rPr>
                        <a:t>Mixed town/rural Metropolitan District</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2931496104"/>
                  </a:ext>
                </a:extLst>
              </a:tr>
              <a:tr h="271816">
                <a:tc>
                  <a:txBody>
                    <a:bodyPr/>
                    <a:lstStyle/>
                    <a:p>
                      <a:pPr algn="ctr">
                        <a:spcBef>
                          <a:spcPts val="1200"/>
                        </a:spcBef>
                        <a:spcAft>
                          <a:spcPts val="1200"/>
                        </a:spcAft>
                      </a:pPr>
                      <a:r>
                        <a:rPr lang="en-GB" sz="1700">
                          <a:effectLst/>
                          <a:latin typeface="Calibri" panose="020F0502020204030204" pitchFamily="34" charset="0"/>
                          <a:cs typeface="Calibri" panose="020F0502020204030204" pitchFamily="34" charset="0"/>
                        </a:rPr>
                        <a:t>E</a:t>
                      </a:r>
                      <a:endParaRPr lang="en-GB" sz="170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effectLst/>
                          <a:latin typeface="Calibri" panose="020F0502020204030204" pitchFamily="34" charset="0"/>
                          <a:cs typeface="Calibri" panose="020F0502020204030204" pitchFamily="34" charset="0"/>
                        </a:rPr>
                        <a:t>Rural area, County Council</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3633685452"/>
                  </a:ext>
                </a:extLst>
              </a:tr>
              <a:tr h="271816">
                <a:tc>
                  <a:txBody>
                    <a:bodyPr/>
                    <a:lstStyle/>
                    <a:p>
                      <a:pPr algn="ctr">
                        <a:spcBef>
                          <a:spcPts val="1200"/>
                        </a:spcBef>
                        <a:spcAft>
                          <a:spcPts val="1200"/>
                        </a:spcAft>
                      </a:pPr>
                      <a:r>
                        <a:rPr lang="en-GB" sz="1700">
                          <a:effectLst/>
                          <a:latin typeface="Calibri" panose="020F0502020204030204" pitchFamily="34" charset="0"/>
                          <a:cs typeface="Calibri" panose="020F0502020204030204" pitchFamily="34" charset="0"/>
                        </a:rPr>
                        <a:t>F</a:t>
                      </a:r>
                      <a:endParaRPr lang="en-GB" sz="170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effectLst/>
                          <a:latin typeface="Calibri" panose="020F0502020204030204" pitchFamily="34" charset="0"/>
                          <a:cs typeface="Calibri" panose="020F0502020204030204" pitchFamily="34" charset="0"/>
                        </a:rPr>
                        <a:t>Medium-sized city, Unitary Authority</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3217502435"/>
                  </a:ext>
                </a:extLst>
              </a:tr>
              <a:tr h="271816">
                <a:tc>
                  <a:txBody>
                    <a:bodyPr/>
                    <a:lstStyle/>
                    <a:p>
                      <a:pPr algn="ctr">
                        <a:spcBef>
                          <a:spcPts val="1200"/>
                        </a:spcBef>
                        <a:spcAft>
                          <a:spcPts val="1200"/>
                        </a:spcAft>
                      </a:pPr>
                      <a:r>
                        <a:rPr lang="en-GB" sz="1700">
                          <a:effectLst/>
                          <a:latin typeface="Calibri" panose="020F0502020204030204" pitchFamily="34" charset="0"/>
                          <a:cs typeface="Calibri" panose="020F0502020204030204" pitchFamily="34" charset="0"/>
                        </a:rPr>
                        <a:t>G</a:t>
                      </a:r>
                      <a:endParaRPr lang="en-GB" sz="170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effectLst/>
                          <a:latin typeface="Calibri" panose="020F0502020204030204" pitchFamily="34" charset="0"/>
                          <a:cs typeface="Calibri" panose="020F0502020204030204" pitchFamily="34" charset="0"/>
                        </a:rPr>
                        <a:t>Small city, Metropolitan District</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3031676995"/>
                  </a:ext>
                </a:extLst>
              </a:tr>
              <a:tr h="271816">
                <a:tc>
                  <a:txBody>
                    <a:bodyPr/>
                    <a:lstStyle/>
                    <a:p>
                      <a:pPr algn="ctr">
                        <a:spcBef>
                          <a:spcPts val="1200"/>
                        </a:spcBef>
                        <a:spcAft>
                          <a:spcPts val="1200"/>
                        </a:spcAft>
                      </a:pPr>
                      <a:r>
                        <a:rPr lang="en-GB" sz="1700">
                          <a:effectLst/>
                          <a:latin typeface="Calibri" panose="020F0502020204030204" pitchFamily="34" charset="0"/>
                          <a:cs typeface="Calibri" panose="020F0502020204030204" pitchFamily="34" charset="0"/>
                        </a:rPr>
                        <a:t>H</a:t>
                      </a:r>
                      <a:endParaRPr lang="en-GB" sz="170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700" dirty="0">
                          <a:effectLst/>
                          <a:latin typeface="Calibri" panose="020F0502020204030204" pitchFamily="34" charset="0"/>
                          <a:cs typeface="Calibri" panose="020F0502020204030204" pitchFamily="34" charset="0"/>
                        </a:rPr>
                        <a:t>Large town, Metropolitan District</a:t>
                      </a:r>
                      <a:endParaRPr lang="en-GB" sz="17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256990591"/>
                  </a:ext>
                </a:extLst>
              </a:tr>
            </a:tbl>
          </a:graphicData>
        </a:graphic>
      </p:graphicFrame>
      <p:graphicFrame>
        <p:nvGraphicFramePr>
          <p:cNvPr id="5" name="Table 4">
            <a:extLst>
              <a:ext uri="{FF2B5EF4-FFF2-40B4-BE49-F238E27FC236}">
                <a16:creationId xmlns:a16="http://schemas.microsoft.com/office/drawing/2014/main" id="{12AF5F6E-8B48-FF77-5BB4-528934C0D607}"/>
              </a:ext>
            </a:extLst>
          </p:cNvPr>
          <p:cNvGraphicFramePr>
            <a:graphicFrameLocks noGrp="1"/>
          </p:cNvGraphicFramePr>
          <p:nvPr>
            <p:extLst>
              <p:ext uri="{D42A27DB-BD31-4B8C-83A1-F6EECF244321}">
                <p14:modId xmlns:p14="http://schemas.microsoft.com/office/powerpoint/2010/main" val="708309054"/>
              </p:ext>
            </p:extLst>
          </p:nvPr>
        </p:nvGraphicFramePr>
        <p:xfrm>
          <a:off x="3963372" y="4210507"/>
          <a:ext cx="4678768" cy="1688199"/>
        </p:xfrm>
        <a:graphic>
          <a:graphicData uri="http://schemas.openxmlformats.org/drawingml/2006/table">
            <a:tbl>
              <a:tblPr firstRow="1" firstCol="1" bandRow="1">
                <a:tableStyleId>{22838BEF-8BB2-4498-84A7-C5851F593DF1}</a:tableStyleId>
              </a:tblPr>
              <a:tblGrid>
                <a:gridCol w="1556275">
                  <a:extLst>
                    <a:ext uri="{9D8B030D-6E8A-4147-A177-3AD203B41FA5}">
                      <a16:colId xmlns:a16="http://schemas.microsoft.com/office/drawing/2014/main" val="487235895"/>
                    </a:ext>
                  </a:extLst>
                </a:gridCol>
                <a:gridCol w="1040831">
                  <a:extLst>
                    <a:ext uri="{9D8B030D-6E8A-4147-A177-3AD203B41FA5}">
                      <a16:colId xmlns:a16="http://schemas.microsoft.com/office/drawing/2014/main" val="1851543061"/>
                    </a:ext>
                  </a:extLst>
                </a:gridCol>
                <a:gridCol w="1040831">
                  <a:extLst>
                    <a:ext uri="{9D8B030D-6E8A-4147-A177-3AD203B41FA5}">
                      <a16:colId xmlns:a16="http://schemas.microsoft.com/office/drawing/2014/main" val="3817745221"/>
                    </a:ext>
                  </a:extLst>
                </a:gridCol>
                <a:gridCol w="1040831">
                  <a:extLst>
                    <a:ext uri="{9D8B030D-6E8A-4147-A177-3AD203B41FA5}">
                      <a16:colId xmlns:a16="http://schemas.microsoft.com/office/drawing/2014/main" val="3429355222"/>
                    </a:ext>
                  </a:extLst>
                </a:gridCol>
              </a:tblGrid>
              <a:tr h="392799">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 </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nchor="ctr">
                    <a:solidFill>
                      <a:schemeClr val="accent5"/>
                    </a:solidFill>
                  </a:tcPr>
                </a:tc>
                <a:tc>
                  <a:txBody>
                    <a:bodyPr/>
                    <a:lstStyle/>
                    <a:p>
                      <a:pPr algn="r">
                        <a:spcBef>
                          <a:spcPts val="1200"/>
                        </a:spcBef>
                        <a:spcAft>
                          <a:spcPts val="1200"/>
                        </a:spcAft>
                      </a:pPr>
                      <a:r>
                        <a:rPr lang="en-GB" sz="1700" dirty="0" err="1">
                          <a:solidFill>
                            <a:schemeClr val="tx1"/>
                          </a:solidFill>
                          <a:effectLst/>
                          <a:latin typeface="Calibri" panose="020F0502020204030204" pitchFamily="34" charset="0"/>
                          <a:cs typeface="Calibri" panose="020F0502020204030204" pitchFamily="34" charset="0"/>
                        </a:rPr>
                        <a:t>Intws</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nchor="ctr">
                    <a:solidFill>
                      <a:schemeClr val="accent5"/>
                    </a:solidFill>
                  </a:tcPr>
                </a:tc>
                <a:tc>
                  <a:txBody>
                    <a:bodyPr/>
                    <a:lstStyle/>
                    <a:p>
                      <a:pPr algn="r">
                        <a:spcBef>
                          <a:spcPts val="1200"/>
                        </a:spcBef>
                        <a:spcAft>
                          <a:spcPts val="1200"/>
                        </a:spcAft>
                      </a:pPr>
                      <a:r>
                        <a:rPr lang="en-GB" sz="1700" dirty="0" err="1">
                          <a:solidFill>
                            <a:schemeClr val="tx1"/>
                          </a:solidFill>
                          <a:effectLst/>
                          <a:latin typeface="Calibri" panose="020F0502020204030204" pitchFamily="34" charset="0"/>
                          <a:cs typeface="Calibri" panose="020F0502020204030204" pitchFamily="34" charset="0"/>
                        </a:rPr>
                        <a:t>Rndtble</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nchor="ctr">
                    <a:solidFill>
                      <a:schemeClr val="accent5"/>
                    </a:solidFill>
                  </a:tcPr>
                </a:tc>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Total</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nchor="ctr">
                    <a:solidFill>
                      <a:schemeClr val="accent5"/>
                    </a:solidFill>
                  </a:tcPr>
                </a:tc>
                <a:extLst>
                  <a:ext uri="{0D108BD9-81ED-4DB2-BD59-A6C34878D82A}">
                    <a16:rowId xmlns:a16="http://schemas.microsoft.com/office/drawing/2014/main" val="2663666248"/>
                  </a:ext>
                </a:extLst>
              </a:tr>
              <a:tr h="252677">
                <a:tc>
                  <a:txBody>
                    <a:bodyPr/>
                    <a:lstStyle/>
                    <a:p>
                      <a:pPr algn="l">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LIO CEO</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8</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a:solidFill>
                            <a:schemeClr val="tx1"/>
                          </a:solidFill>
                          <a:effectLst/>
                          <a:latin typeface="Calibri" panose="020F0502020204030204" pitchFamily="34" charset="0"/>
                          <a:cs typeface="Calibri" panose="020F0502020204030204" pitchFamily="34" charset="0"/>
                        </a:rPr>
                        <a:t>0</a:t>
                      </a:r>
                      <a:endParaRPr lang="en-GB" sz="170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a:solidFill>
                            <a:schemeClr val="tx1"/>
                          </a:solidFill>
                          <a:effectLst/>
                          <a:latin typeface="Calibri" panose="020F0502020204030204" pitchFamily="34" charset="0"/>
                          <a:cs typeface="Calibri" panose="020F0502020204030204" pitchFamily="34" charset="0"/>
                        </a:rPr>
                        <a:t>8</a:t>
                      </a:r>
                      <a:endParaRPr lang="en-GB" sz="170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144743032"/>
                  </a:ext>
                </a:extLst>
              </a:tr>
              <a:tr h="252677">
                <a:tc>
                  <a:txBody>
                    <a:bodyPr/>
                    <a:lstStyle/>
                    <a:p>
                      <a:pPr algn="l">
                        <a:spcBef>
                          <a:spcPts val="1200"/>
                        </a:spcBef>
                        <a:spcAft>
                          <a:spcPts val="1200"/>
                        </a:spcAft>
                      </a:pPr>
                      <a:r>
                        <a:rPr lang="en-GB" sz="1700">
                          <a:solidFill>
                            <a:schemeClr val="tx1"/>
                          </a:solidFill>
                          <a:effectLst/>
                          <a:latin typeface="Calibri" panose="020F0502020204030204" pitchFamily="34" charset="0"/>
                          <a:cs typeface="Calibri" panose="020F0502020204030204" pitchFamily="34" charset="0"/>
                        </a:rPr>
                        <a:t>LIO staff</a:t>
                      </a:r>
                      <a:endParaRPr lang="en-GB" sz="170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4</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28</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a:solidFill>
                            <a:schemeClr val="tx1"/>
                          </a:solidFill>
                          <a:effectLst/>
                          <a:latin typeface="Calibri" panose="020F0502020204030204" pitchFamily="34" charset="0"/>
                          <a:cs typeface="Calibri" panose="020F0502020204030204" pitchFamily="34" charset="0"/>
                        </a:rPr>
                        <a:t>32</a:t>
                      </a:r>
                      <a:endParaRPr lang="en-GB" sz="170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302018307"/>
                  </a:ext>
                </a:extLst>
              </a:tr>
              <a:tr h="252677">
                <a:tc>
                  <a:txBody>
                    <a:bodyPr/>
                    <a:lstStyle/>
                    <a:p>
                      <a:pPr algn="l">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Stakeholders</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17</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0</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a:solidFill>
                            <a:schemeClr val="tx1"/>
                          </a:solidFill>
                          <a:effectLst/>
                          <a:latin typeface="Calibri" panose="020F0502020204030204" pitchFamily="34" charset="0"/>
                          <a:cs typeface="Calibri" panose="020F0502020204030204" pitchFamily="34" charset="0"/>
                        </a:rPr>
                        <a:t>17</a:t>
                      </a:r>
                      <a:endParaRPr lang="en-GB" sz="170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3677943641"/>
                  </a:ext>
                </a:extLst>
              </a:tr>
              <a:tr h="252677">
                <a:tc>
                  <a:txBody>
                    <a:bodyPr/>
                    <a:lstStyle/>
                    <a:p>
                      <a:pPr algn="l">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VCSE groups</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a:solidFill>
                            <a:schemeClr val="tx1"/>
                          </a:solidFill>
                          <a:effectLst/>
                          <a:latin typeface="Calibri" panose="020F0502020204030204" pitchFamily="34" charset="0"/>
                          <a:cs typeface="Calibri" panose="020F0502020204030204" pitchFamily="34" charset="0"/>
                        </a:rPr>
                        <a:t>9</a:t>
                      </a:r>
                      <a:endParaRPr lang="en-GB" sz="170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18</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dirty="0">
                          <a:solidFill>
                            <a:schemeClr val="tx1"/>
                          </a:solidFill>
                          <a:effectLst/>
                          <a:latin typeface="Calibri" panose="020F0502020204030204" pitchFamily="34" charset="0"/>
                          <a:cs typeface="Calibri" panose="020F0502020204030204" pitchFamily="34" charset="0"/>
                        </a:rPr>
                        <a:t>27</a:t>
                      </a:r>
                      <a:endParaRPr lang="en-GB" sz="1700"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1095301263"/>
                  </a:ext>
                </a:extLst>
              </a:tr>
              <a:tr h="252677">
                <a:tc>
                  <a:txBody>
                    <a:bodyPr/>
                    <a:lstStyle/>
                    <a:p>
                      <a:pPr algn="r">
                        <a:spcBef>
                          <a:spcPts val="1200"/>
                        </a:spcBef>
                        <a:spcAft>
                          <a:spcPts val="1200"/>
                        </a:spcAft>
                      </a:pPr>
                      <a:r>
                        <a:rPr lang="en-GB" sz="1700">
                          <a:solidFill>
                            <a:schemeClr val="tx1"/>
                          </a:solidFill>
                          <a:effectLst/>
                          <a:latin typeface="Calibri" panose="020F0502020204030204" pitchFamily="34" charset="0"/>
                          <a:cs typeface="Calibri" panose="020F0502020204030204" pitchFamily="34" charset="0"/>
                        </a:rPr>
                        <a:t>Total</a:t>
                      </a:r>
                      <a:endParaRPr lang="en-GB" sz="170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b="1" dirty="0">
                          <a:solidFill>
                            <a:schemeClr val="tx1"/>
                          </a:solidFill>
                          <a:effectLst/>
                          <a:latin typeface="Calibri" panose="020F0502020204030204" pitchFamily="34" charset="0"/>
                          <a:cs typeface="Calibri" panose="020F0502020204030204" pitchFamily="34" charset="0"/>
                        </a:rPr>
                        <a:t>38</a:t>
                      </a:r>
                      <a:endParaRPr lang="en-GB" sz="1700" b="1"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b="1" dirty="0">
                          <a:solidFill>
                            <a:schemeClr val="tx1"/>
                          </a:solidFill>
                          <a:effectLst/>
                          <a:latin typeface="Calibri" panose="020F0502020204030204" pitchFamily="34" charset="0"/>
                          <a:cs typeface="Calibri" panose="020F0502020204030204" pitchFamily="34" charset="0"/>
                        </a:rPr>
                        <a:t>46</a:t>
                      </a:r>
                      <a:endParaRPr lang="en-GB" sz="1700" b="1"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r">
                        <a:spcBef>
                          <a:spcPts val="1200"/>
                        </a:spcBef>
                        <a:spcAft>
                          <a:spcPts val="1200"/>
                        </a:spcAft>
                      </a:pPr>
                      <a:r>
                        <a:rPr lang="en-GB" sz="1700" b="1" dirty="0">
                          <a:solidFill>
                            <a:schemeClr val="tx1"/>
                          </a:solidFill>
                          <a:effectLst/>
                          <a:latin typeface="Calibri" panose="020F0502020204030204" pitchFamily="34" charset="0"/>
                          <a:cs typeface="Calibri" panose="020F0502020204030204" pitchFamily="34" charset="0"/>
                        </a:rPr>
                        <a:t>84</a:t>
                      </a:r>
                      <a:endParaRPr lang="en-GB" sz="1700" b="1" dirty="0">
                        <a:solidFill>
                          <a:schemeClr val="tx1"/>
                        </a:solidFill>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3276626801"/>
                  </a:ext>
                </a:extLst>
              </a:tr>
            </a:tbl>
          </a:graphicData>
        </a:graphic>
      </p:graphicFrame>
    </p:spTree>
    <p:extLst>
      <p:ext uri="{BB962C8B-B14F-4D97-AF65-F5344CB8AC3E}">
        <p14:creationId xmlns:p14="http://schemas.microsoft.com/office/powerpoint/2010/main" val="3116138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277DA-2D6D-85F9-2DF8-B2A6178530C2}"/>
            </a:ext>
          </a:extLst>
        </p:cNvPr>
        <p:cNvGrpSpPr/>
        <p:nvPr/>
      </p:nvGrpSpPr>
      <p:grpSpPr>
        <a:xfrm>
          <a:off x="0" y="0"/>
          <a:ext cx="0" cy="0"/>
          <a:chOff x="0" y="0"/>
          <a:chExt cx="0" cy="0"/>
        </a:xfrm>
      </p:grpSpPr>
      <p:grpSp>
        <p:nvGrpSpPr>
          <p:cNvPr id="6" name="Group 5">
            <a:extLst>
              <a:ext uri="{FF2B5EF4-FFF2-40B4-BE49-F238E27FC236}">
                <a16:creationId xmlns:a16="http://schemas.microsoft.com/office/drawing/2014/main" id="{877C0561-BA58-0C77-6C83-68AC943F3881}"/>
              </a:ext>
            </a:extLst>
          </p:cNvPr>
          <p:cNvGrpSpPr/>
          <p:nvPr/>
        </p:nvGrpSpPr>
        <p:grpSpPr>
          <a:xfrm>
            <a:off x="1331640" y="224514"/>
            <a:ext cx="7344816" cy="6419798"/>
            <a:chOff x="1675411" y="1123356"/>
            <a:chExt cx="6514147" cy="5768170"/>
          </a:xfrm>
        </p:grpSpPr>
        <p:sp>
          <p:nvSpPr>
            <p:cNvPr id="7" name="Freeform: Shape 6">
              <a:extLst>
                <a:ext uri="{FF2B5EF4-FFF2-40B4-BE49-F238E27FC236}">
                  <a16:creationId xmlns:a16="http://schemas.microsoft.com/office/drawing/2014/main" id="{4745174F-702C-762E-2B5F-AF9D1F3825A1}"/>
                </a:ext>
              </a:extLst>
            </p:cNvPr>
            <p:cNvSpPr/>
            <p:nvPr/>
          </p:nvSpPr>
          <p:spPr>
            <a:xfrm>
              <a:off x="1934418" y="1525363"/>
              <a:ext cx="2012625" cy="2284245"/>
            </a:xfrm>
            <a:custGeom>
              <a:avLst/>
              <a:gdLst>
                <a:gd name="connsiteX0" fmla="*/ 0 w 1929745"/>
                <a:gd name="connsiteY0" fmla="*/ 839439 h 1678878"/>
                <a:gd name="connsiteX1" fmla="*/ 419720 w 1929745"/>
                <a:gd name="connsiteY1" fmla="*/ 0 h 1678878"/>
                <a:gd name="connsiteX2" fmla="*/ 1510026 w 1929745"/>
                <a:gd name="connsiteY2" fmla="*/ 0 h 1678878"/>
                <a:gd name="connsiteX3" fmla="*/ 1929745 w 1929745"/>
                <a:gd name="connsiteY3" fmla="*/ 839439 h 1678878"/>
                <a:gd name="connsiteX4" fmla="*/ 1510026 w 1929745"/>
                <a:gd name="connsiteY4" fmla="*/ 1678878 h 1678878"/>
                <a:gd name="connsiteX5" fmla="*/ 419720 w 1929745"/>
                <a:gd name="connsiteY5" fmla="*/ 1678878 h 1678878"/>
                <a:gd name="connsiteX6" fmla="*/ 0 w 1929745"/>
                <a:gd name="connsiteY6" fmla="*/ 839439 h 167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9745" h="1678878">
                  <a:moveTo>
                    <a:pt x="964872" y="0"/>
                  </a:moveTo>
                  <a:lnTo>
                    <a:pt x="1929744" y="365157"/>
                  </a:lnTo>
                  <a:lnTo>
                    <a:pt x="1929744" y="1313722"/>
                  </a:lnTo>
                  <a:lnTo>
                    <a:pt x="964873" y="1678878"/>
                  </a:lnTo>
                  <a:lnTo>
                    <a:pt x="1" y="1313722"/>
                  </a:lnTo>
                  <a:lnTo>
                    <a:pt x="1" y="365157"/>
                  </a:lnTo>
                  <a:lnTo>
                    <a:pt x="964872" y="0"/>
                  </a:lnTo>
                  <a:close/>
                </a:path>
              </a:pathLst>
            </a:custGeom>
            <a:solidFill>
              <a:schemeClr val="accent2">
                <a:lumMod val="60000"/>
                <a:lumOff val="40000"/>
              </a:schemeClr>
            </a:solidFill>
            <a:ln>
              <a:solidFill>
                <a:schemeClr val="tx1"/>
              </a:solidFill>
            </a:ln>
            <a:effectLst>
              <a:outerShdw blurRad="50800" dist="38100" dir="2700000" algn="tl" rotWithShape="0">
                <a:prstClr val="black">
                  <a:alpha val="40000"/>
                </a:prstClr>
              </a:outerShdw>
            </a:effectLst>
          </p:spPr>
          <p:style>
            <a:lnRef idx="0">
              <a:schemeClr val="lt1">
                <a:hueOff val="0"/>
                <a:satOff val="0"/>
                <a:lumOff val="0"/>
                <a:alphaOff val="0"/>
              </a:schemeClr>
            </a:lnRef>
            <a:fillRef idx="3">
              <a:schemeClr val="accent3">
                <a:alpha val="90000"/>
                <a:hueOff val="0"/>
                <a:satOff val="0"/>
                <a:lumOff val="0"/>
                <a:alphaOff val="0"/>
              </a:schemeClr>
            </a:fillRef>
            <a:effectRef idx="2">
              <a:schemeClr val="accent3">
                <a:alpha val="90000"/>
                <a:hueOff val="0"/>
                <a:satOff val="0"/>
                <a:lumOff val="0"/>
                <a:alphaOff val="0"/>
              </a:schemeClr>
            </a:effectRef>
            <a:fontRef idx="minor">
              <a:schemeClr val="lt1"/>
            </a:fontRef>
          </p:style>
          <p:txBody>
            <a:bodyPr spcFirstLastPara="0" vert="horz" wrap="square" lIns="307345" tIns="346440" rIns="307346" bIns="346439" numCol="1" spcCol="1270" anchor="ctr" anchorCtr="0">
              <a:noAutofit/>
            </a:bodyPr>
            <a:lstStyle/>
            <a:p>
              <a:pPr marL="0" lvl="0" indent="0" algn="ctr" defTabSz="533400">
                <a:lnSpc>
                  <a:spcPct val="90000"/>
                </a:lnSpc>
                <a:spcBef>
                  <a:spcPct val="0"/>
                </a:spcBef>
                <a:spcAft>
                  <a:spcPts val="0"/>
                </a:spcAft>
                <a:buNone/>
              </a:pPr>
              <a:r>
                <a:rPr lang="en-GB" sz="2200" b="1" kern="1200" dirty="0">
                  <a:solidFill>
                    <a:schemeClr val="tx1"/>
                  </a:solidFill>
                </a:rPr>
                <a:t>1. </a:t>
              </a:r>
            </a:p>
            <a:p>
              <a:pPr marL="0" lvl="0" indent="0" algn="ctr" defTabSz="533400">
                <a:lnSpc>
                  <a:spcPct val="90000"/>
                </a:lnSpc>
                <a:spcBef>
                  <a:spcPct val="0"/>
                </a:spcBef>
                <a:spcAft>
                  <a:spcPct val="35000"/>
                </a:spcAft>
                <a:buNone/>
              </a:pPr>
              <a:r>
                <a:rPr lang="en-GB" sz="2200" b="1" kern="1200" dirty="0">
                  <a:solidFill>
                    <a:schemeClr val="tx1"/>
                  </a:solidFill>
                </a:rPr>
                <a:t>Balancing capacity and expectations</a:t>
              </a:r>
            </a:p>
          </p:txBody>
        </p:sp>
        <p:sp>
          <p:nvSpPr>
            <p:cNvPr id="8" name="Freeform: Shape 7">
              <a:extLst>
                <a:ext uri="{FF2B5EF4-FFF2-40B4-BE49-F238E27FC236}">
                  <a16:creationId xmlns:a16="http://schemas.microsoft.com/office/drawing/2014/main" id="{88BED9EB-4B12-7B80-EDF2-49AB256125ED}"/>
                </a:ext>
              </a:extLst>
            </p:cNvPr>
            <p:cNvSpPr/>
            <p:nvPr/>
          </p:nvSpPr>
          <p:spPr>
            <a:xfrm>
              <a:off x="6035962" y="1657092"/>
              <a:ext cx="2153596" cy="1157847"/>
            </a:xfrm>
            <a:custGeom>
              <a:avLst/>
              <a:gdLst>
                <a:gd name="connsiteX0" fmla="*/ 0 w 2153596"/>
                <a:gd name="connsiteY0" fmla="*/ 0 h 1157847"/>
                <a:gd name="connsiteX1" fmla="*/ 2153596 w 2153596"/>
                <a:gd name="connsiteY1" fmla="*/ 0 h 1157847"/>
                <a:gd name="connsiteX2" fmla="*/ 2153596 w 2153596"/>
                <a:gd name="connsiteY2" fmla="*/ 1157847 h 1157847"/>
                <a:gd name="connsiteX3" fmla="*/ 0 w 2153596"/>
                <a:gd name="connsiteY3" fmla="*/ 1157847 h 1157847"/>
                <a:gd name="connsiteX4" fmla="*/ 0 w 2153596"/>
                <a:gd name="connsiteY4" fmla="*/ 0 h 11578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3596" h="1157847">
                  <a:moveTo>
                    <a:pt x="0" y="0"/>
                  </a:moveTo>
                  <a:lnTo>
                    <a:pt x="2153596" y="0"/>
                  </a:lnTo>
                  <a:lnTo>
                    <a:pt x="2153596" y="1157847"/>
                  </a:lnTo>
                  <a:lnTo>
                    <a:pt x="0" y="115784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endParaRPr lang="en-GB" sz="1200" kern="1200" dirty="0"/>
            </a:p>
          </p:txBody>
        </p:sp>
        <p:sp>
          <p:nvSpPr>
            <p:cNvPr id="10" name="Freeform: Shape 9">
              <a:extLst>
                <a:ext uri="{FF2B5EF4-FFF2-40B4-BE49-F238E27FC236}">
                  <a16:creationId xmlns:a16="http://schemas.microsoft.com/office/drawing/2014/main" id="{57063786-DA2B-9968-D0BE-3A3F5EFA5B5C}"/>
                </a:ext>
              </a:extLst>
            </p:cNvPr>
            <p:cNvSpPr/>
            <p:nvPr/>
          </p:nvSpPr>
          <p:spPr>
            <a:xfrm>
              <a:off x="1934418" y="4226147"/>
              <a:ext cx="2012625" cy="2186152"/>
            </a:xfrm>
            <a:custGeom>
              <a:avLst/>
              <a:gdLst>
                <a:gd name="connsiteX0" fmla="*/ 0 w 1929745"/>
                <a:gd name="connsiteY0" fmla="*/ 839439 h 1678878"/>
                <a:gd name="connsiteX1" fmla="*/ 419720 w 1929745"/>
                <a:gd name="connsiteY1" fmla="*/ 0 h 1678878"/>
                <a:gd name="connsiteX2" fmla="*/ 1510026 w 1929745"/>
                <a:gd name="connsiteY2" fmla="*/ 0 h 1678878"/>
                <a:gd name="connsiteX3" fmla="*/ 1929745 w 1929745"/>
                <a:gd name="connsiteY3" fmla="*/ 839439 h 1678878"/>
                <a:gd name="connsiteX4" fmla="*/ 1510026 w 1929745"/>
                <a:gd name="connsiteY4" fmla="*/ 1678878 h 1678878"/>
                <a:gd name="connsiteX5" fmla="*/ 419720 w 1929745"/>
                <a:gd name="connsiteY5" fmla="*/ 1678878 h 1678878"/>
                <a:gd name="connsiteX6" fmla="*/ 0 w 1929745"/>
                <a:gd name="connsiteY6" fmla="*/ 839439 h 167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9745" h="1678878">
                  <a:moveTo>
                    <a:pt x="964872" y="0"/>
                  </a:moveTo>
                  <a:lnTo>
                    <a:pt x="1929744" y="365157"/>
                  </a:lnTo>
                  <a:lnTo>
                    <a:pt x="1929744" y="1313722"/>
                  </a:lnTo>
                  <a:lnTo>
                    <a:pt x="964873" y="1678878"/>
                  </a:lnTo>
                  <a:lnTo>
                    <a:pt x="1" y="1313722"/>
                  </a:lnTo>
                  <a:lnTo>
                    <a:pt x="1" y="365157"/>
                  </a:lnTo>
                  <a:lnTo>
                    <a:pt x="964872" y="0"/>
                  </a:lnTo>
                  <a:close/>
                </a:path>
              </a:pathLst>
            </a:custGeom>
            <a:solidFill>
              <a:schemeClr val="accent4">
                <a:lumMod val="40000"/>
                <a:lumOff val="60000"/>
              </a:schemeClr>
            </a:solidFill>
            <a:ln>
              <a:solidFill>
                <a:schemeClr val="tx1"/>
              </a:solidFill>
            </a:ln>
            <a:effectLst>
              <a:outerShdw blurRad="50800" dist="38100" dir="2700000" algn="tl" rotWithShape="0">
                <a:prstClr val="black">
                  <a:alpha val="40000"/>
                </a:prstClr>
              </a:outerShdw>
            </a:effectLst>
          </p:spPr>
          <p:style>
            <a:lnRef idx="0">
              <a:schemeClr val="lt1">
                <a:hueOff val="0"/>
                <a:satOff val="0"/>
                <a:lumOff val="0"/>
                <a:alphaOff val="0"/>
              </a:schemeClr>
            </a:lnRef>
            <a:fillRef idx="3">
              <a:schemeClr val="accent3">
                <a:alpha val="90000"/>
                <a:hueOff val="0"/>
                <a:satOff val="0"/>
                <a:lumOff val="0"/>
                <a:alphaOff val="-16000"/>
              </a:schemeClr>
            </a:fillRef>
            <a:effectRef idx="2">
              <a:schemeClr val="accent3">
                <a:alpha val="90000"/>
                <a:hueOff val="0"/>
                <a:satOff val="0"/>
                <a:lumOff val="0"/>
                <a:alphaOff val="-16000"/>
              </a:schemeClr>
            </a:effectRef>
            <a:fontRef idx="minor">
              <a:schemeClr val="lt1"/>
            </a:fontRef>
          </p:style>
          <p:txBody>
            <a:bodyPr spcFirstLastPara="0" vert="horz" wrap="square" lIns="307345" tIns="346440" rIns="307346" bIns="346439" numCol="1" spcCol="1270" anchor="ctr" anchorCtr="0">
              <a:noAutofit/>
            </a:bodyPr>
            <a:lstStyle/>
            <a:p>
              <a:pPr marL="0" lvl="0" indent="0" algn="ctr" defTabSz="533400">
                <a:lnSpc>
                  <a:spcPct val="90000"/>
                </a:lnSpc>
                <a:spcBef>
                  <a:spcPct val="0"/>
                </a:spcBef>
                <a:spcAft>
                  <a:spcPts val="0"/>
                </a:spcAft>
                <a:buNone/>
              </a:pPr>
              <a:r>
                <a:rPr lang="en-GB" sz="2200" b="1" kern="1200" dirty="0">
                  <a:solidFill>
                    <a:schemeClr val="tx1"/>
                  </a:solidFill>
                </a:rPr>
                <a:t>5. </a:t>
              </a:r>
            </a:p>
            <a:p>
              <a:pPr marL="0" lvl="0" indent="0" algn="ctr" defTabSz="533400">
                <a:lnSpc>
                  <a:spcPct val="90000"/>
                </a:lnSpc>
                <a:spcBef>
                  <a:spcPct val="0"/>
                </a:spcBef>
                <a:spcAft>
                  <a:spcPct val="35000"/>
                </a:spcAft>
                <a:buNone/>
              </a:pPr>
              <a:r>
                <a:rPr lang="en-GB" sz="2200" b="1" kern="1200" dirty="0">
                  <a:solidFill>
                    <a:schemeClr val="tx1"/>
                  </a:solidFill>
                </a:rPr>
                <a:t>Positive and negative spirals</a:t>
              </a:r>
            </a:p>
          </p:txBody>
        </p:sp>
        <p:sp>
          <p:nvSpPr>
            <p:cNvPr id="11" name="Freeform: Shape 10">
              <a:extLst>
                <a:ext uri="{FF2B5EF4-FFF2-40B4-BE49-F238E27FC236}">
                  <a16:creationId xmlns:a16="http://schemas.microsoft.com/office/drawing/2014/main" id="{73E120FB-1EE3-D165-338A-E432ED7B0268}"/>
                </a:ext>
              </a:extLst>
            </p:cNvPr>
            <p:cNvSpPr/>
            <p:nvPr/>
          </p:nvSpPr>
          <p:spPr>
            <a:xfrm>
              <a:off x="1675411" y="3295059"/>
              <a:ext cx="2084125" cy="1157847"/>
            </a:xfrm>
            <a:custGeom>
              <a:avLst/>
              <a:gdLst>
                <a:gd name="connsiteX0" fmla="*/ 0 w 2084125"/>
                <a:gd name="connsiteY0" fmla="*/ 0 h 1157847"/>
                <a:gd name="connsiteX1" fmla="*/ 2084125 w 2084125"/>
                <a:gd name="connsiteY1" fmla="*/ 0 h 1157847"/>
                <a:gd name="connsiteX2" fmla="*/ 2084125 w 2084125"/>
                <a:gd name="connsiteY2" fmla="*/ 1157847 h 1157847"/>
                <a:gd name="connsiteX3" fmla="*/ 0 w 2084125"/>
                <a:gd name="connsiteY3" fmla="*/ 1157847 h 1157847"/>
                <a:gd name="connsiteX4" fmla="*/ 0 w 2084125"/>
                <a:gd name="connsiteY4" fmla="*/ 0 h 11578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84125" h="1157847">
                  <a:moveTo>
                    <a:pt x="0" y="0"/>
                  </a:moveTo>
                  <a:lnTo>
                    <a:pt x="2084125" y="0"/>
                  </a:lnTo>
                  <a:lnTo>
                    <a:pt x="2084125" y="1157847"/>
                  </a:lnTo>
                  <a:lnTo>
                    <a:pt x="0" y="115784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5720" tIns="45720" rIns="45720" bIns="45720" numCol="1" spcCol="1270" anchor="ctr" anchorCtr="0">
              <a:noAutofit/>
            </a:bodyPr>
            <a:lstStyle/>
            <a:p>
              <a:pPr marL="0" lvl="0" indent="0" algn="r" defTabSz="533400">
                <a:lnSpc>
                  <a:spcPct val="90000"/>
                </a:lnSpc>
                <a:spcBef>
                  <a:spcPct val="0"/>
                </a:spcBef>
                <a:spcAft>
                  <a:spcPct val="35000"/>
                </a:spcAft>
                <a:buNone/>
              </a:pPr>
              <a:endParaRPr lang="en-GB" sz="1200" kern="1200"/>
            </a:p>
          </p:txBody>
        </p:sp>
        <p:sp>
          <p:nvSpPr>
            <p:cNvPr id="12" name="Freeform: Shape 11">
              <a:extLst>
                <a:ext uri="{FF2B5EF4-FFF2-40B4-BE49-F238E27FC236}">
                  <a16:creationId xmlns:a16="http://schemas.microsoft.com/office/drawing/2014/main" id="{C608A7E8-C4C8-C227-9070-6A03F62E9433}"/>
                </a:ext>
              </a:extLst>
            </p:cNvPr>
            <p:cNvSpPr/>
            <p:nvPr/>
          </p:nvSpPr>
          <p:spPr>
            <a:xfrm>
              <a:off x="5763633" y="2915304"/>
              <a:ext cx="2012625" cy="2239655"/>
            </a:xfrm>
            <a:custGeom>
              <a:avLst/>
              <a:gdLst>
                <a:gd name="connsiteX0" fmla="*/ 0 w 1929745"/>
                <a:gd name="connsiteY0" fmla="*/ 839439 h 1678878"/>
                <a:gd name="connsiteX1" fmla="*/ 419720 w 1929745"/>
                <a:gd name="connsiteY1" fmla="*/ 0 h 1678878"/>
                <a:gd name="connsiteX2" fmla="*/ 1510026 w 1929745"/>
                <a:gd name="connsiteY2" fmla="*/ 0 h 1678878"/>
                <a:gd name="connsiteX3" fmla="*/ 1929745 w 1929745"/>
                <a:gd name="connsiteY3" fmla="*/ 839439 h 1678878"/>
                <a:gd name="connsiteX4" fmla="*/ 1510026 w 1929745"/>
                <a:gd name="connsiteY4" fmla="*/ 1678878 h 1678878"/>
                <a:gd name="connsiteX5" fmla="*/ 419720 w 1929745"/>
                <a:gd name="connsiteY5" fmla="*/ 1678878 h 1678878"/>
                <a:gd name="connsiteX6" fmla="*/ 0 w 1929745"/>
                <a:gd name="connsiteY6" fmla="*/ 839439 h 167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9745" h="1678878">
                  <a:moveTo>
                    <a:pt x="964872" y="0"/>
                  </a:moveTo>
                  <a:lnTo>
                    <a:pt x="1929744" y="365157"/>
                  </a:lnTo>
                  <a:lnTo>
                    <a:pt x="1929744" y="1313722"/>
                  </a:lnTo>
                  <a:lnTo>
                    <a:pt x="964873" y="1678878"/>
                  </a:lnTo>
                  <a:lnTo>
                    <a:pt x="1" y="1313722"/>
                  </a:lnTo>
                  <a:lnTo>
                    <a:pt x="1" y="365157"/>
                  </a:lnTo>
                  <a:lnTo>
                    <a:pt x="964872" y="0"/>
                  </a:lnTo>
                  <a:close/>
                </a:path>
              </a:pathLst>
            </a:custGeom>
            <a:solidFill>
              <a:schemeClr val="accent3">
                <a:lumMod val="60000"/>
                <a:lumOff val="40000"/>
              </a:schemeClr>
            </a:solidFill>
            <a:ln>
              <a:solidFill>
                <a:schemeClr val="tx1"/>
              </a:solidFill>
            </a:ln>
            <a:effectLst>
              <a:outerShdw blurRad="50800" dist="38100" dir="2700000" algn="tl" rotWithShape="0">
                <a:prstClr val="black">
                  <a:alpha val="40000"/>
                </a:prstClr>
              </a:outerShdw>
            </a:effectLst>
          </p:spPr>
          <p:style>
            <a:lnRef idx="0">
              <a:schemeClr val="lt1">
                <a:hueOff val="0"/>
                <a:satOff val="0"/>
                <a:lumOff val="0"/>
                <a:alphaOff val="0"/>
              </a:schemeClr>
            </a:lnRef>
            <a:fillRef idx="3">
              <a:schemeClr val="accent3">
                <a:alpha val="90000"/>
                <a:hueOff val="0"/>
                <a:satOff val="0"/>
                <a:lumOff val="0"/>
                <a:alphaOff val="-24000"/>
              </a:schemeClr>
            </a:fillRef>
            <a:effectRef idx="2">
              <a:schemeClr val="accent3">
                <a:alpha val="90000"/>
                <a:hueOff val="0"/>
                <a:satOff val="0"/>
                <a:lumOff val="0"/>
                <a:alphaOff val="-24000"/>
              </a:schemeClr>
            </a:effectRef>
            <a:fontRef idx="minor">
              <a:schemeClr val="lt1"/>
            </a:fontRef>
          </p:style>
          <p:txBody>
            <a:bodyPr spcFirstLastPara="0" vert="horz" wrap="square" lIns="261625" tIns="300720" rIns="261626" bIns="300719" numCol="1" spcCol="1270" anchor="ctr" anchorCtr="0">
              <a:noAutofit/>
            </a:bodyPr>
            <a:lstStyle/>
            <a:p>
              <a:pPr marL="0" lvl="0" indent="0" algn="ctr" defTabSz="755650">
                <a:lnSpc>
                  <a:spcPct val="90000"/>
                </a:lnSpc>
                <a:spcBef>
                  <a:spcPct val="0"/>
                </a:spcBef>
                <a:spcAft>
                  <a:spcPts val="0"/>
                </a:spcAft>
                <a:buNone/>
              </a:pPr>
              <a:r>
                <a:rPr lang="en-GB" sz="2100" b="1" kern="1200" dirty="0">
                  <a:solidFill>
                    <a:schemeClr val="tx1"/>
                  </a:solidFill>
                </a:rPr>
                <a:t>3. </a:t>
              </a:r>
            </a:p>
            <a:p>
              <a:pPr marL="0" lvl="0" indent="0" algn="ctr" defTabSz="755650">
                <a:lnSpc>
                  <a:spcPct val="90000"/>
                </a:lnSpc>
                <a:spcBef>
                  <a:spcPct val="0"/>
                </a:spcBef>
                <a:spcAft>
                  <a:spcPct val="35000"/>
                </a:spcAft>
                <a:buNone/>
              </a:pPr>
              <a:r>
                <a:rPr lang="en-GB" sz="2200" b="1" kern="1200" dirty="0">
                  <a:solidFill>
                    <a:schemeClr val="tx1"/>
                  </a:solidFill>
                </a:rPr>
                <a:t>Importance of people and relationships</a:t>
              </a:r>
            </a:p>
          </p:txBody>
        </p:sp>
        <p:sp>
          <p:nvSpPr>
            <p:cNvPr id="13" name="Freeform: Shape 12">
              <a:extLst>
                <a:ext uri="{FF2B5EF4-FFF2-40B4-BE49-F238E27FC236}">
                  <a16:creationId xmlns:a16="http://schemas.microsoft.com/office/drawing/2014/main" id="{77C80113-5F46-01E5-9BCF-509C5E3C49D3}"/>
                </a:ext>
              </a:extLst>
            </p:cNvPr>
            <p:cNvSpPr/>
            <p:nvPr/>
          </p:nvSpPr>
          <p:spPr>
            <a:xfrm>
              <a:off x="4251136" y="1123356"/>
              <a:ext cx="1936072" cy="2308323"/>
            </a:xfrm>
            <a:custGeom>
              <a:avLst/>
              <a:gdLst>
                <a:gd name="connsiteX0" fmla="*/ 0 w 1929745"/>
                <a:gd name="connsiteY0" fmla="*/ 839439 h 1678878"/>
                <a:gd name="connsiteX1" fmla="*/ 419720 w 1929745"/>
                <a:gd name="connsiteY1" fmla="*/ 0 h 1678878"/>
                <a:gd name="connsiteX2" fmla="*/ 1510026 w 1929745"/>
                <a:gd name="connsiteY2" fmla="*/ 0 h 1678878"/>
                <a:gd name="connsiteX3" fmla="*/ 1929745 w 1929745"/>
                <a:gd name="connsiteY3" fmla="*/ 839439 h 1678878"/>
                <a:gd name="connsiteX4" fmla="*/ 1510026 w 1929745"/>
                <a:gd name="connsiteY4" fmla="*/ 1678878 h 1678878"/>
                <a:gd name="connsiteX5" fmla="*/ 419720 w 1929745"/>
                <a:gd name="connsiteY5" fmla="*/ 1678878 h 1678878"/>
                <a:gd name="connsiteX6" fmla="*/ 0 w 1929745"/>
                <a:gd name="connsiteY6" fmla="*/ 839439 h 167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9745" h="1678878">
                  <a:moveTo>
                    <a:pt x="964872" y="0"/>
                  </a:moveTo>
                  <a:lnTo>
                    <a:pt x="1929744" y="365157"/>
                  </a:lnTo>
                  <a:lnTo>
                    <a:pt x="1929744" y="1313722"/>
                  </a:lnTo>
                  <a:lnTo>
                    <a:pt x="964873" y="1678878"/>
                  </a:lnTo>
                  <a:lnTo>
                    <a:pt x="1" y="1313722"/>
                  </a:lnTo>
                  <a:lnTo>
                    <a:pt x="1" y="365157"/>
                  </a:lnTo>
                  <a:lnTo>
                    <a:pt x="964872" y="0"/>
                  </a:lnTo>
                  <a:close/>
                </a:path>
              </a:pathLst>
            </a:cu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0">
              <a:schemeClr val="lt1">
                <a:hueOff val="0"/>
                <a:satOff val="0"/>
                <a:lumOff val="0"/>
                <a:alphaOff val="0"/>
              </a:schemeClr>
            </a:lnRef>
            <a:fillRef idx="3">
              <a:schemeClr val="accent3">
                <a:alpha val="90000"/>
                <a:hueOff val="0"/>
                <a:satOff val="0"/>
                <a:lumOff val="0"/>
                <a:alphaOff val="-32000"/>
              </a:schemeClr>
            </a:fillRef>
            <a:effectRef idx="2">
              <a:schemeClr val="accent3">
                <a:alpha val="90000"/>
                <a:hueOff val="0"/>
                <a:satOff val="0"/>
                <a:lumOff val="0"/>
                <a:alphaOff val="-32000"/>
              </a:schemeClr>
            </a:effectRef>
            <a:fontRef idx="minor">
              <a:schemeClr val="lt1"/>
            </a:fontRef>
          </p:style>
          <p:txBody>
            <a:bodyPr spcFirstLastPara="0" vert="horz" wrap="square" lIns="307345" tIns="346440" rIns="307346" bIns="346439" numCol="1" spcCol="1270" anchor="ctr" anchorCtr="0">
              <a:noAutofit/>
            </a:bodyPr>
            <a:lstStyle/>
            <a:p>
              <a:pPr marL="0" lvl="0" indent="0" algn="ctr" defTabSz="533400">
                <a:lnSpc>
                  <a:spcPct val="90000"/>
                </a:lnSpc>
                <a:spcBef>
                  <a:spcPct val="0"/>
                </a:spcBef>
                <a:spcAft>
                  <a:spcPts val="0"/>
                </a:spcAft>
                <a:buNone/>
              </a:pPr>
              <a:r>
                <a:rPr lang="en-GB" sz="2200" b="1" dirty="0">
                  <a:solidFill>
                    <a:schemeClr val="tx1"/>
                  </a:solidFill>
                </a:rPr>
                <a:t>2. </a:t>
              </a:r>
            </a:p>
            <a:p>
              <a:pPr marL="0" lvl="0" indent="0" algn="ctr" defTabSz="533400">
                <a:lnSpc>
                  <a:spcPct val="90000"/>
                </a:lnSpc>
                <a:spcBef>
                  <a:spcPct val="0"/>
                </a:spcBef>
                <a:spcAft>
                  <a:spcPct val="35000"/>
                </a:spcAft>
                <a:buNone/>
              </a:pPr>
              <a:r>
                <a:rPr lang="en-GB" sz="2200" b="1" dirty="0">
                  <a:solidFill>
                    <a:schemeClr val="tx1"/>
                  </a:solidFill>
                </a:rPr>
                <a:t>Money, but not just the money</a:t>
              </a:r>
              <a:endParaRPr lang="en-GB" sz="2200" b="1" kern="1200" dirty="0">
                <a:solidFill>
                  <a:schemeClr val="tx1"/>
                </a:solidFill>
              </a:endParaRPr>
            </a:p>
          </p:txBody>
        </p:sp>
        <p:sp>
          <p:nvSpPr>
            <p:cNvPr id="15" name="Freeform: Shape 14">
              <a:extLst>
                <a:ext uri="{FF2B5EF4-FFF2-40B4-BE49-F238E27FC236}">
                  <a16:creationId xmlns:a16="http://schemas.microsoft.com/office/drawing/2014/main" id="{78E3E52B-3AC1-C088-069A-54647ACAF824}"/>
                </a:ext>
              </a:extLst>
            </p:cNvPr>
            <p:cNvSpPr/>
            <p:nvPr/>
          </p:nvSpPr>
          <p:spPr>
            <a:xfrm>
              <a:off x="4246156" y="4651871"/>
              <a:ext cx="1946032" cy="2239655"/>
            </a:xfrm>
            <a:custGeom>
              <a:avLst/>
              <a:gdLst>
                <a:gd name="connsiteX0" fmla="*/ 0 w 1929745"/>
                <a:gd name="connsiteY0" fmla="*/ 839439 h 1678878"/>
                <a:gd name="connsiteX1" fmla="*/ 419720 w 1929745"/>
                <a:gd name="connsiteY1" fmla="*/ 0 h 1678878"/>
                <a:gd name="connsiteX2" fmla="*/ 1510026 w 1929745"/>
                <a:gd name="connsiteY2" fmla="*/ 0 h 1678878"/>
                <a:gd name="connsiteX3" fmla="*/ 1929745 w 1929745"/>
                <a:gd name="connsiteY3" fmla="*/ 839439 h 1678878"/>
                <a:gd name="connsiteX4" fmla="*/ 1510026 w 1929745"/>
                <a:gd name="connsiteY4" fmla="*/ 1678878 h 1678878"/>
                <a:gd name="connsiteX5" fmla="*/ 419720 w 1929745"/>
                <a:gd name="connsiteY5" fmla="*/ 1678878 h 1678878"/>
                <a:gd name="connsiteX6" fmla="*/ 0 w 1929745"/>
                <a:gd name="connsiteY6" fmla="*/ 839439 h 167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9745" h="1678878">
                  <a:moveTo>
                    <a:pt x="964872" y="0"/>
                  </a:moveTo>
                  <a:lnTo>
                    <a:pt x="1929744" y="365157"/>
                  </a:lnTo>
                  <a:lnTo>
                    <a:pt x="1929744" y="1313722"/>
                  </a:lnTo>
                  <a:lnTo>
                    <a:pt x="964873" y="1678878"/>
                  </a:lnTo>
                  <a:lnTo>
                    <a:pt x="1" y="1313722"/>
                  </a:lnTo>
                  <a:lnTo>
                    <a:pt x="1" y="365157"/>
                  </a:lnTo>
                  <a:lnTo>
                    <a:pt x="964872" y="0"/>
                  </a:lnTo>
                  <a:close/>
                </a:path>
              </a:pathLst>
            </a:custGeom>
            <a:solidFill>
              <a:schemeClr val="accent6"/>
            </a:solidFill>
            <a:ln>
              <a:solidFill>
                <a:schemeClr val="tx1"/>
              </a:solidFill>
            </a:ln>
            <a:effectLst>
              <a:outerShdw blurRad="50800" dist="38100" dir="2700000" algn="tl" rotWithShape="0">
                <a:prstClr val="black">
                  <a:alpha val="40000"/>
                </a:prstClr>
              </a:outerShdw>
            </a:effectLst>
          </p:spPr>
          <p:style>
            <a:lnRef idx="0">
              <a:schemeClr val="lt1">
                <a:hueOff val="0"/>
                <a:satOff val="0"/>
                <a:lumOff val="0"/>
                <a:alphaOff val="0"/>
              </a:schemeClr>
            </a:lnRef>
            <a:fillRef idx="3">
              <a:schemeClr val="accent3">
                <a:alpha val="90000"/>
                <a:hueOff val="0"/>
                <a:satOff val="0"/>
                <a:lumOff val="0"/>
                <a:alphaOff val="-40000"/>
              </a:schemeClr>
            </a:fillRef>
            <a:effectRef idx="2">
              <a:schemeClr val="accent3">
                <a:alpha val="90000"/>
                <a:hueOff val="0"/>
                <a:satOff val="0"/>
                <a:lumOff val="0"/>
                <a:alphaOff val="-40000"/>
              </a:schemeClr>
            </a:effectRef>
            <a:fontRef idx="minor">
              <a:schemeClr val="lt1"/>
            </a:fontRef>
          </p:style>
          <p:txBody>
            <a:bodyPr spcFirstLastPara="0" vert="horz" wrap="square" lIns="261625" tIns="300720" rIns="261626" bIns="300719" numCol="1" spcCol="1270" anchor="ctr" anchorCtr="0">
              <a:noAutofit/>
            </a:bodyPr>
            <a:lstStyle/>
            <a:p>
              <a:pPr marL="0" lvl="0" indent="0" algn="ctr" defTabSz="800100">
                <a:lnSpc>
                  <a:spcPct val="90000"/>
                </a:lnSpc>
                <a:spcBef>
                  <a:spcPct val="0"/>
                </a:spcBef>
                <a:spcAft>
                  <a:spcPts val="0"/>
                </a:spcAft>
                <a:buNone/>
              </a:pPr>
              <a:r>
                <a:rPr lang="en-GB" sz="2200" b="1" kern="1200" dirty="0">
                  <a:solidFill>
                    <a:schemeClr val="tx1"/>
                  </a:solidFill>
                </a:rPr>
                <a:t>4. </a:t>
              </a:r>
            </a:p>
            <a:p>
              <a:pPr marL="0" lvl="0" indent="0" algn="ctr" defTabSz="800100">
                <a:lnSpc>
                  <a:spcPct val="90000"/>
                </a:lnSpc>
                <a:spcBef>
                  <a:spcPct val="0"/>
                </a:spcBef>
                <a:spcAft>
                  <a:spcPct val="35000"/>
                </a:spcAft>
                <a:buNone/>
              </a:pPr>
              <a:r>
                <a:rPr lang="en-GB" sz="2200" b="1" kern="1200" dirty="0">
                  <a:solidFill>
                    <a:schemeClr val="tx1"/>
                  </a:solidFill>
                </a:rPr>
                <a:t>Stabilising and destabilising forces</a:t>
              </a:r>
            </a:p>
          </p:txBody>
        </p:sp>
      </p:grpSp>
      <p:sp>
        <p:nvSpPr>
          <p:cNvPr id="16" name="TextBox 15">
            <a:extLst>
              <a:ext uri="{FF2B5EF4-FFF2-40B4-BE49-F238E27FC236}">
                <a16:creationId xmlns:a16="http://schemas.microsoft.com/office/drawing/2014/main" id="{A931F3CC-C453-FB9D-6ABD-DCA5DE27A967}"/>
              </a:ext>
            </a:extLst>
          </p:cNvPr>
          <p:cNvSpPr txBox="1"/>
          <p:nvPr/>
        </p:nvSpPr>
        <p:spPr>
          <a:xfrm>
            <a:off x="3722471" y="2875241"/>
            <a:ext cx="1922400" cy="1077218"/>
          </a:xfrm>
          <a:prstGeom prst="rect">
            <a:avLst/>
          </a:prstGeom>
          <a:noFill/>
        </p:spPr>
        <p:txBody>
          <a:bodyPr wrap="square" rtlCol="0">
            <a:spAutoFit/>
          </a:bodyPr>
          <a:lstStyle/>
          <a:p>
            <a:r>
              <a:rPr lang="en-GB" sz="3200" b="1" dirty="0">
                <a:latin typeface="Calibri" panose="020F0502020204030204" pitchFamily="34" charset="0"/>
                <a:cs typeface="Calibri" panose="020F0502020204030204" pitchFamily="34" charset="0"/>
              </a:rPr>
              <a:t>Five key findings</a:t>
            </a:r>
          </a:p>
        </p:txBody>
      </p:sp>
    </p:spTree>
    <p:extLst>
      <p:ext uri="{BB962C8B-B14F-4D97-AF65-F5344CB8AC3E}">
        <p14:creationId xmlns:p14="http://schemas.microsoft.com/office/powerpoint/2010/main" val="3989671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CF338-EC82-DB91-8B57-517083312D3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8AA90FD-8DB6-EAEE-E1CC-6CC25A2965E5}"/>
              </a:ext>
            </a:extLst>
          </p:cNvPr>
          <p:cNvSpPr txBox="1"/>
          <p:nvPr/>
        </p:nvSpPr>
        <p:spPr>
          <a:xfrm>
            <a:off x="703293" y="571716"/>
            <a:ext cx="3844538" cy="2215991"/>
          </a:xfrm>
          <a:prstGeom prst="rect">
            <a:avLst/>
          </a:prstGeom>
          <a:solidFill>
            <a:schemeClr val="accent2">
              <a:lumMod val="40000"/>
              <a:lumOff val="60000"/>
            </a:schemeClr>
          </a:solidFill>
          <a:ln>
            <a:solidFill>
              <a:schemeClr val="tx1"/>
            </a:solidFill>
          </a:ln>
          <a:effectLst>
            <a:outerShdw blurRad="50800" dist="38100" dir="2700000" algn="tl" rotWithShape="0">
              <a:prstClr val="black">
                <a:alpha val="40000"/>
              </a:prstClr>
            </a:outerShdw>
          </a:effectLst>
        </p:spPr>
        <p:txBody>
          <a:bodyPr wrap="square">
            <a:spAutoFit/>
          </a:bodyPr>
          <a:lstStyle/>
          <a:p>
            <a:pPr>
              <a:spcAft>
                <a:spcPts val="600"/>
              </a:spcAft>
              <a:buNone/>
            </a:pPr>
            <a:r>
              <a:rPr lang="en-GB" sz="1900" b="1" dirty="0">
                <a:latin typeface="+mn-lt"/>
              </a:rPr>
              <a:t>Balancing capacity and expectations</a:t>
            </a:r>
            <a:endParaRPr lang="en-GB" sz="1900" b="1" i="1" kern="100" dirty="0">
              <a:effectLst/>
              <a:latin typeface="+mn-lt"/>
              <a:ea typeface="Aptos" panose="020B0004020202020204" pitchFamily="34" charset="0"/>
              <a:cs typeface="Times New Roman" panose="02020603050405020304" pitchFamily="18" charset="0"/>
            </a:endParaRPr>
          </a:p>
          <a:p>
            <a:pPr>
              <a:buNone/>
            </a:pPr>
            <a:r>
              <a:rPr lang="en-GB" sz="1900" i="1" kern="100" dirty="0">
                <a:effectLst/>
                <a:latin typeface="+mn-lt"/>
                <a:ea typeface="Aptos" panose="020B0004020202020204" pitchFamily="34" charset="0"/>
                <a:cs typeface="Times New Roman" panose="02020603050405020304" pitchFamily="18" charset="0"/>
              </a:rPr>
              <a:t>“because there's so much to do, we try and do an awful lot and… getting the clarity of where we can make the most difference and what we are here to do as organisations, is part of the battle, I think."</a:t>
            </a:r>
            <a:endParaRPr lang="en-GB" sz="1900" kern="100" dirty="0">
              <a:effectLst/>
              <a:latin typeface="+mn-lt"/>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04BA1FB-D755-6655-51BC-124D6799E76A}"/>
              </a:ext>
            </a:extLst>
          </p:cNvPr>
          <p:cNvSpPr txBox="1"/>
          <p:nvPr/>
        </p:nvSpPr>
        <p:spPr>
          <a:xfrm>
            <a:off x="5170804" y="768897"/>
            <a:ext cx="3419603" cy="5432256"/>
          </a:xfrm>
          <a:prstGeom prst="rect">
            <a:avLst/>
          </a:prstGeom>
          <a:solidFill>
            <a:schemeClr val="accent1">
              <a:lumMod val="40000"/>
              <a:lumOff val="60000"/>
            </a:schemeClr>
          </a:solidFill>
          <a:ln>
            <a:solidFill>
              <a:schemeClr val="tx1"/>
            </a:solidFill>
          </a:ln>
          <a:effectLst>
            <a:outerShdw blurRad="50800" dist="38100" dir="2700000" algn="tl" rotWithShape="0">
              <a:prstClr val="black">
                <a:alpha val="40000"/>
              </a:prstClr>
            </a:outerShdw>
          </a:effectLst>
        </p:spPr>
        <p:txBody>
          <a:bodyPr wrap="square">
            <a:spAutoFit/>
          </a:bodyPr>
          <a:lstStyle/>
          <a:p>
            <a:pPr>
              <a:spcAft>
                <a:spcPts val="600"/>
              </a:spcAft>
            </a:pPr>
            <a:r>
              <a:rPr kumimoji="0" lang="en-GB" sz="19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Money, but not just the money</a:t>
            </a:r>
            <a:endParaRPr lang="en-GB" sz="1900" b="1" i="1" kern="100" dirty="0">
              <a:effectLst/>
              <a:latin typeface="+mn-lt"/>
              <a:ea typeface="Aptos" panose="020B0004020202020204" pitchFamily="34" charset="0"/>
              <a:cs typeface="Times New Roman" panose="02020603050405020304" pitchFamily="18" charset="0"/>
            </a:endParaRPr>
          </a:p>
          <a:p>
            <a:r>
              <a:rPr lang="en-GB" sz="1900" i="1" kern="100" dirty="0">
                <a:effectLst/>
                <a:latin typeface="+mn-lt"/>
                <a:ea typeface="Aptos" panose="020B0004020202020204" pitchFamily="34" charset="0"/>
                <a:cs typeface="Times New Roman" panose="02020603050405020304" pitchFamily="18" charset="0"/>
              </a:rPr>
              <a:t>“having that that longer term commitment just allowed us to… actually plan a bit further ahead and invest in our processes and procedures". </a:t>
            </a:r>
          </a:p>
          <a:p>
            <a:endParaRPr lang="en-GB" sz="1900" i="1" kern="100" dirty="0">
              <a:effectLst/>
              <a:latin typeface="+mn-lt"/>
              <a:ea typeface="Aptos" panose="020B0004020202020204" pitchFamily="34" charset="0"/>
              <a:cs typeface="Times New Roman" panose="02020603050405020304" pitchFamily="18" charset="0"/>
            </a:endParaRPr>
          </a:p>
          <a:p>
            <a:r>
              <a:rPr lang="en-GB" sz="1900" i="1" kern="100" dirty="0">
                <a:effectLst/>
                <a:latin typeface="+mn-lt"/>
                <a:ea typeface="Aptos" panose="020B0004020202020204" pitchFamily="34" charset="0"/>
                <a:cs typeface="Times New Roman" panose="02020603050405020304" pitchFamily="18" charset="0"/>
              </a:rPr>
              <a:t>"Having a good reputation, that's what generates funding opportunities for us. If your reputation goes down the pan so does funding"</a:t>
            </a:r>
            <a:r>
              <a:rPr lang="en-GB" sz="1900" kern="100" dirty="0">
                <a:effectLst/>
                <a:latin typeface="+mn-lt"/>
                <a:ea typeface="Aptos" panose="020B0004020202020204" pitchFamily="34"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900" b="0" i="1" u="none" strike="noStrike" kern="1200" cap="none" spc="0" normalizeH="0" baseline="0" noProof="0" dirty="0">
              <a:ln>
                <a:noFill/>
              </a:ln>
              <a:solidFill>
                <a:prstClr val="black"/>
              </a:solidFill>
              <a:effectLst/>
              <a:uLnTx/>
              <a:uFillTx/>
              <a:latin typeface="+mn-lt"/>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900" b="0" i="1" u="none" strike="noStrike" kern="1200" cap="none" spc="0" normalizeH="0" baseline="0" noProof="0" dirty="0">
                <a:ln>
                  <a:noFill/>
                </a:ln>
                <a:solidFill>
                  <a:prstClr val="black"/>
                </a:solidFill>
                <a:effectLst/>
                <a:uLnTx/>
                <a:uFillTx/>
                <a:latin typeface="+mn-lt"/>
                <a:ea typeface="Aptos" panose="020B0004020202020204" pitchFamily="34" charset="0"/>
                <a:cs typeface="Times New Roman" panose="02020603050405020304" pitchFamily="18" charset="0"/>
              </a:rPr>
              <a:t>"I don't think we would have even got a look in at that if we hadn't spent time building those relationships and maintaining those relationships".</a:t>
            </a:r>
          </a:p>
        </p:txBody>
      </p:sp>
      <p:sp>
        <p:nvSpPr>
          <p:cNvPr id="12" name="TextBox 11">
            <a:extLst>
              <a:ext uri="{FF2B5EF4-FFF2-40B4-BE49-F238E27FC236}">
                <a16:creationId xmlns:a16="http://schemas.microsoft.com/office/drawing/2014/main" id="{C31F661E-789A-0C69-0D05-1FC86A739E15}"/>
              </a:ext>
            </a:extLst>
          </p:cNvPr>
          <p:cNvSpPr txBox="1"/>
          <p:nvPr/>
        </p:nvSpPr>
        <p:spPr>
          <a:xfrm>
            <a:off x="679125" y="3251133"/>
            <a:ext cx="3868706" cy="3093154"/>
          </a:xfrm>
          <a:prstGeom prst="rect">
            <a:avLst/>
          </a:prstGeom>
          <a:solidFill>
            <a:schemeClr val="accent3">
              <a:lumMod val="40000"/>
              <a:lumOff val="60000"/>
            </a:schemeClr>
          </a:solidFill>
          <a:ln>
            <a:solidFill>
              <a:schemeClr val="tx1"/>
            </a:solidFill>
          </a:ln>
          <a:effectLst>
            <a:outerShdw blurRad="50800" dist="38100" dir="2700000" algn="tl" rotWithShape="0">
              <a:prstClr val="black">
                <a:alpha val="40000"/>
              </a:prstClr>
            </a:outerShdw>
          </a:effectLst>
        </p:spPr>
        <p:txBody>
          <a:bodyPr wrap="square">
            <a:spAutoFit/>
          </a:bodyPr>
          <a:lstStyle/>
          <a:p>
            <a:pPr>
              <a:spcAft>
                <a:spcPts val="600"/>
              </a:spcAft>
            </a:pPr>
            <a:r>
              <a:rPr lang="en-GB" sz="1900" b="1" dirty="0">
                <a:latin typeface="Calibri" panose="020F0502020204030204" pitchFamily="34" charset="0"/>
                <a:cs typeface="Calibri" panose="020F0502020204030204" pitchFamily="34" charset="0"/>
              </a:rPr>
              <a:t>Importance of people and relationships</a:t>
            </a:r>
          </a:p>
          <a:p>
            <a:r>
              <a:rPr lang="en-GB" sz="1900" i="1" dirty="0">
                <a:latin typeface="Calibri" panose="020F0502020204030204" pitchFamily="34" charset="0"/>
                <a:cs typeface="Calibri" panose="020F0502020204030204" pitchFamily="34" charset="0"/>
              </a:rPr>
              <a:t>"what they bring through that shared knowledge and memory and history and delivery over a lot of decades between the team, they're probably going about 100 years of professional experience between them… you can't learn that overnight. I think that's where the trust comes in" </a:t>
            </a:r>
          </a:p>
        </p:txBody>
      </p:sp>
    </p:spTree>
    <p:extLst>
      <p:ext uri="{BB962C8B-B14F-4D97-AF65-F5344CB8AC3E}">
        <p14:creationId xmlns:p14="http://schemas.microsoft.com/office/powerpoint/2010/main" val="1250976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C1B55-A6BE-7640-7D40-BC421E06CA3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537E2AF-14DB-392C-8136-1FB993727665}"/>
              </a:ext>
            </a:extLst>
          </p:cNvPr>
          <p:cNvSpPr txBox="1"/>
          <p:nvPr/>
        </p:nvSpPr>
        <p:spPr>
          <a:xfrm>
            <a:off x="627672" y="620688"/>
            <a:ext cx="3347865" cy="4339650"/>
          </a:xfrm>
          <a:prstGeom prst="rect">
            <a:avLst/>
          </a:prstGeom>
          <a:solidFill>
            <a:schemeClr val="accent6">
              <a:lumMod val="40000"/>
              <a:lumOff val="60000"/>
            </a:schemeClr>
          </a:solidFill>
          <a:ln>
            <a:solidFill>
              <a:schemeClr val="tx1"/>
            </a:solidFill>
          </a:ln>
          <a:effectLst>
            <a:outerShdw blurRad="50800" dist="38100" dir="2700000" algn="tl" rotWithShape="0">
              <a:prstClr val="black">
                <a:alpha val="40000"/>
              </a:prstClr>
            </a:outerShdw>
          </a:effectLst>
        </p:spPr>
        <p:txBody>
          <a:bodyPr wrap="square">
            <a:spAutoFit/>
          </a:bodyPr>
          <a:lstStyle/>
          <a:p>
            <a:pPr>
              <a:spcAft>
                <a:spcPts val="600"/>
              </a:spcAft>
            </a:pPr>
            <a:r>
              <a:rPr lang="en-GB" sz="1900" b="1" dirty="0">
                <a:solidFill>
                  <a:prstClr val="black"/>
                </a:solidFill>
                <a:latin typeface="+mn-lt"/>
                <a:cs typeface="+mn-cs"/>
              </a:rPr>
              <a:t>Stabilising and destabilising forces</a:t>
            </a:r>
            <a:endParaRPr lang="en-GB" sz="1900" b="1" dirty="0">
              <a:latin typeface="+mn-lt"/>
            </a:endParaRPr>
          </a:p>
          <a:p>
            <a:pPr>
              <a:buNone/>
            </a:pPr>
            <a:r>
              <a:rPr lang="en-GB" sz="1900" i="1" kern="100" dirty="0">
                <a:effectLst/>
                <a:latin typeface="+mn-lt"/>
                <a:ea typeface="Aptos" panose="020B0004020202020204" pitchFamily="34" charset="0"/>
                <a:cs typeface="Times New Roman" panose="02020603050405020304" pitchFamily="18" charset="0"/>
              </a:rPr>
              <a:t>"there's another organisation that has been… given this patch to deliver on, but their remit sounds exactly the same and that's very difficult".</a:t>
            </a:r>
            <a:endParaRPr lang="en-GB" sz="1900" kern="100" dirty="0">
              <a:effectLst/>
              <a:latin typeface="+mn-lt"/>
              <a:ea typeface="Aptos" panose="020B0004020202020204" pitchFamily="34" charset="0"/>
              <a:cs typeface="Times New Roman" panose="02020603050405020304" pitchFamily="18" charset="0"/>
            </a:endParaRPr>
          </a:p>
          <a:p>
            <a:pPr>
              <a:buNone/>
            </a:pPr>
            <a:r>
              <a:rPr lang="en-GB" sz="1900" i="1" kern="100" dirty="0">
                <a:effectLst/>
                <a:latin typeface="+mn-lt"/>
                <a:ea typeface="Aptos" panose="020B0004020202020204" pitchFamily="34" charset="0"/>
                <a:cs typeface="Times New Roman" panose="02020603050405020304" pitchFamily="18" charset="0"/>
              </a:rPr>
              <a:t> </a:t>
            </a:r>
            <a:endParaRPr lang="en-GB" sz="1900" kern="100" dirty="0">
              <a:effectLst/>
              <a:latin typeface="+mn-lt"/>
              <a:ea typeface="Aptos" panose="020B0004020202020204" pitchFamily="34" charset="0"/>
              <a:cs typeface="Times New Roman" panose="02020603050405020304" pitchFamily="18" charset="0"/>
            </a:endParaRPr>
          </a:p>
          <a:p>
            <a:pPr>
              <a:spcAft>
                <a:spcPts val="600"/>
              </a:spcAft>
            </a:pPr>
            <a:r>
              <a:rPr lang="en-GB" sz="1900" kern="100" dirty="0">
                <a:effectLst/>
                <a:latin typeface="+mn-lt"/>
                <a:ea typeface="Aptos" panose="020B0004020202020204" pitchFamily="34" charset="0"/>
                <a:cs typeface="Times New Roman" panose="02020603050405020304" pitchFamily="18" charset="0"/>
              </a:rPr>
              <a:t>On the ‘closing off’ of key relationships:</a:t>
            </a:r>
          </a:p>
          <a:p>
            <a:r>
              <a:rPr lang="en-GB" sz="1900" i="1" kern="100" dirty="0">
                <a:effectLst/>
                <a:latin typeface="+mn-lt"/>
                <a:ea typeface="Aptos" panose="020B0004020202020204" pitchFamily="34" charset="0"/>
                <a:cs typeface="Times New Roman" panose="02020603050405020304" pitchFamily="18" charset="0"/>
              </a:rPr>
              <a:t>“a huge hindrance</a:t>
            </a:r>
            <a:r>
              <a:rPr lang="en-GB" sz="1900" i="1" kern="100" dirty="0">
                <a:latin typeface="+mn-lt"/>
                <a:ea typeface="Aptos" panose="020B0004020202020204" pitchFamily="34" charset="0"/>
                <a:cs typeface="Times New Roman" panose="02020603050405020304" pitchFamily="18" charset="0"/>
              </a:rPr>
              <a:t>… </a:t>
            </a:r>
            <a:r>
              <a:rPr lang="en-GB" sz="1900" i="1" kern="100" dirty="0">
                <a:effectLst/>
                <a:latin typeface="+mn-lt"/>
                <a:ea typeface="Aptos" panose="020B0004020202020204" pitchFamily="34" charset="0"/>
                <a:cs typeface="Times New Roman" panose="02020603050405020304" pitchFamily="18" charset="0"/>
              </a:rPr>
              <a:t>I don't think an infrastructure organisation can survive without it".</a:t>
            </a:r>
            <a:endParaRPr lang="en-GB" sz="1900" kern="100" dirty="0">
              <a:effectLst/>
              <a:latin typeface="+mn-lt"/>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BD46EFDE-F8C0-0A1D-EC41-E1F8047BC26A}"/>
              </a:ext>
            </a:extLst>
          </p:cNvPr>
          <p:cNvSpPr txBox="1"/>
          <p:nvPr/>
        </p:nvSpPr>
        <p:spPr>
          <a:xfrm>
            <a:off x="5004048" y="1916832"/>
            <a:ext cx="3347864" cy="4262705"/>
          </a:xfrm>
          <a:prstGeom prst="rect">
            <a:avLst/>
          </a:prstGeom>
          <a:solidFill>
            <a:schemeClr val="accent4">
              <a:lumMod val="40000"/>
              <a:lumOff val="60000"/>
            </a:schemeClr>
          </a:solidFill>
          <a:ln>
            <a:solidFill>
              <a:schemeClr val="tx1"/>
            </a:solidFill>
          </a:ln>
          <a:effectLst>
            <a:outerShdw blurRad="50800" dist="38100" dir="2700000" algn="tl" rotWithShape="0">
              <a:prstClr val="black">
                <a:alpha val="40000"/>
              </a:prstClr>
            </a:outerShdw>
          </a:effectLst>
        </p:spPr>
        <p:txBody>
          <a:bodyPr wrap="square">
            <a:spAutoFit/>
          </a:bodyPr>
          <a:lstStyle/>
          <a:p>
            <a:pPr marL="0" marR="0" lvl="0" indent="0" algn="l" defTabSz="914400" rtl="0" eaLnBrk="0" fontAlgn="base" latinLnBrk="0" hangingPunct="0">
              <a:lnSpc>
                <a:spcPct val="100000"/>
              </a:lnSpc>
              <a:spcBef>
                <a:spcPct val="0"/>
              </a:spcBef>
              <a:spcAft>
                <a:spcPts val="600"/>
              </a:spcAft>
              <a:buClrTx/>
              <a:buSzTx/>
              <a:buFontTx/>
              <a:buNone/>
              <a:tabLst/>
              <a:defRPr/>
            </a:pPr>
            <a:r>
              <a:rPr kumimoji="0" lang="en-GB" sz="19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Positive and negative spirals</a:t>
            </a:r>
            <a:endParaRPr lang="en-GB" sz="1900" b="1" i="1" kern="100" dirty="0">
              <a:effectLst/>
              <a:latin typeface="+mn-lt"/>
              <a:ea typeface="Aptos" panose="020B0004020202020204" pitchFamily="34" charset="0"/>
              <a:cs typeface="Times New Roman" panose="02020603050405020304" pitchFamily="18" charset="0"/>
            </a:endParaRPr>
          </a:p>
          <a:p>
            <a:r>
              <a:rPr lang="en-GB" sz="1900" i="1" kern="100" dirty="0">
                <a:effectLst/>
                <a:latin typeface="+mn-lt"/>
                <a:ea typeface="Aptos" panose="020B0004020202020204" pitchFamily="34" charset="0"/>
                <a:cs typeface="Times New Roman" panose="02020603050405020304" pitchFamily="18" charset="0"/>
              </a:rPr>
              <a:t>“a lot of it is about external relationships, so we've had a lot of chief officers bought in just to make sure we're fit for purpose...</a:t>
            </a:r>
          </a:p>
          <a:p>
            <a:r>
              <a:rPr lang="en-GB" sz="1900" i="1" kern="100" dirty="0">
                <a:effectLst/>
                <a:latin typeface="+mn-lt"/>
                <a:ea typeface="Aptos" panose="020B0004020202020204" pitchFamily="34" charset="0"/>
                <a:cs typeface="Times New Roman" panose="02020603050405020304" pitchFamily="18" charset="0"/>
              </a:rPr>
              <a:t>Then the next one will come in and do a whole load of work about relationship building and then feel nothing's happened and move, and then the very next person comes in and all those relationship building things start to work”.</a:t>
            </a:r>
            <a:endParaRPr lang="en-GB" sz="1900"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63541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A5990-37E7-FCBF-83ED-3E5A76D58847}"/>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2D70B2C0-CE69-7C4B-C8F9-81C62666E787}"/>
              </a:ext>
            </a:extLst>
          </p:cNvPr>
          <p:cNvGraphicFramePr/>
          <p:nvPr>
            <p:extLst>
              <p:ext uri="{D42A27DB-BD31-4B8C-83A1-F6EECF244321}">
                <p14:modId xmlns:p14="http://schemas.microsoft.com/office/powerpoint/2010/main" val="1193408497"/>
              </p:ext>
            </p:extLst>
          </p:nvPr>
        </p:nvGraphicFramePr>
        <p:xfrm>
          <a:off x="755576" y="560214"/>
          <a:ext cx="7632848" cy="57375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2460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3F40B-8BE5-624D-DACD-D53953E122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53E00F-EE1C-5C20-280D-64442B142B57}"/>
              </a:ext>
            </a:extLst>
          </p:cNvPr>
          <p:cNvSpPr>
            <a:spLocks noGrp="1"/>
          </p:cNvSpPr>
          <p:nvPr>
            <p:ph type="title"/>
          </p:nvPr>
        </p:nvSpPr>
        <p:spPr>
          <a:xfrm>
            <a:off x="422242" y="378792"/>
            <a:ext cx="8229600" cy="706090"/>
          </a:xfrm>
        </p:spPr>
        <p:txBody>
          <a:bodyPr/>
          <a:lstStyle/>
          <a:p>
            <a:pPr algn="l"/>
            <a:r>
              <a:rPr lang="en-GB" sz="3000" b="1" dirty="0"/>
              <a:t>So, what is the power of local infrastructure?</a:t>
            </a:r>
          </a:p>
        </p:txBody>
      </p:sp>
      <p:sp>
        <p:nvSpPr>
          <p:cNvPr id="3" name="Content Placeholder 2">
            <a:extLst>
              <a:ext uri="{FF2B5EF4-FFF2-40B4-BE49-F238E27FC236}">
                <a16:creationId xmlns:a16="http://schemas.microsoft.com/office/drawing/2014/main" id="{623F330C-8AFD-E849-5413-B3365571C9D3}"/>
              </a:ext>
            </a:extLst>
          </p:cNvPr>
          <p:cNvSpPr>
            <a:spLocks noGrp="1"/>
          </p:cNvSpPr>
          <p:nvPr>
            <p:ph idx="1"/>
          </p:nvPr>
        </p:nvSpPr>
        <p:spPr>
          <a:xfrm>
            <a:off x="422242" y="1772816"/>
            <a:ext cx="8229600" cy="4176464"/>
          </a:xfrm>
        </p:spPr>
        <p:txBody>
          <a:bodyPr/>
          <a:lstStyle/>
          <a:p>
            <a:pPr marL="457200" indent="-457200">
              <a:spcAft>
                <a:spcPts val="1800"/>
              </a:spcAft>
              <a:buFont typeface="+mj-lt"/>
              <a:buAutoNum type="arabicPeriod"/>
            </a:pPr>
            <a:r>
              <a:rPr lang="en-GB" sz="2200" b="1" kern="100" dirty="0">
                <a:ea typeface="Aptos" panose="020B0004020202020204" pitchFamily="34" charset="0"/>
                <a:cs typeface="Times New Roman" panose="02020603050405020304" pitchFamily="18" charset="0"/>
              </a:rPr>
              <a:t>passion and enthusiasm </a:t>
            </a:r>
            <a:r>
              <a:rPr lang="en-GB" sz="2200" kern="100" dirty="0">
                <a:ea typeface="Aptos" panose="020B0004020202020204" pitchFamily="34" charset="0"/>
                <a:cs typeface="Times New Roman" panose="02020603050405020304" pitchFamily="18" charset="0"/>
              </a:rPr>
              <a:t>– hope and potential amidst ‘</a:t>
            </a:r>
            <a:r>
              <a:rPr lang="en-GB" sz="2200" kern="100" dirty="0" err="1">
                <a:ea typeface="Aptos" panose="020B0004020202020204" pitchFamily="34" charset="0"/>
                <a:cs typeface="Times New Roman" panose="02020603050405020304" pitchFamily="18" charset="0"/>
              </a:rPr>
              <a:t>polycrisis</a:t>
            </a:r>
            <a:r>
              <a:rPr lang="en-GB" sz="2200" kern="100" dirty="0">
                <a:ea typeface="Aptos" panose="020B0004020202020204" pitchFamily="34" charset="0"/>
                <a:cs typeface="Times New Roman" panose="02020603050405020304" pitchFamily="18" charset="0"/>
              </a:rPr>
              <a:t>’ and overwhelm</a:t>
            </a:r>
          </a:p>
          <a:p>
            <a:pPr marL="457200" indent="-457200">
              <a:spcAft>
                <a:spcPts val="1800"/>
              </a:spcAft>
              <a:buFont typeface="+mj-lt"/>
              <a:buAutoNum type="arabicPeriod"/>
            </a:pPr>
            <a:r>
              <a:rPr lang="en-GB" sz="2200" b="1" kern="100" dirty="0">
                <a:ea typeface="Aptos" panose="020B0004020202020204" pitchFamily="34" charset="0"/>
                <a:cs typeface="Times New Roman" panose="02020603050405020304" pitchFamily="18" charset="0"/>
              </a:rPr>
              <a:t>acting as translators </a:t>
            </a:r>
            <a:r>
              <a:rPr lang="en-GB" sz="2200" kern="100" dirty="0">
                <a:ea typeface="Aptos" panose="020B0004020202020204" pitchFamily="34" charset="0"/>
                <a:cs typeface="Times New Roman" panose="02020603050405020304" pitchFamily="18" charset="0"/>
              </a:rPr>
              <a:t>– across boundaries, with a grounded and practical approach </a:t>
            </a:r>
          </a:p>
          <a:p>
            <a:pPr marL="457200" indent="-457200">
              <a:spcAft>
                <a:spcPts val="1800"/>
              </a:spcAft>
              <a:buFont typeface="+mj-lt"/>
              <a:buAutoNum type="arabicPeriod"/>
            </a:pPr>
            <a:r>
              <a:rPr lang="en-GB" sz="2200" b="1" kern="100" dirty="0">
                <a:ea typeface="Aptos" panose="020B0004020202020204" pitchFamily="34" charset="0"/>
                <a:cs typeface="Times New Roman" panose="02020603050405020304" pitchFamily="18" charset="0"/>
              </a:rPr>
              <a:t>embedded locally</a:t>
            </a:r>
            <a:r>
              <a:rPr lang="en-GB" sz="2200" kern="100" dirty="0">
                <a:ea typeface="Aptos" panose="020B0004020202020204" pitchFamily="34" charset="0"/>
                <a:cs typeface="Times New Roman" panose="02020603050405020304" pitchFamily="18" charset="0"/>
              </a:rPr>
              <a:t> – making connections and nurturing networks</a:t>
            </a:r>
          </a:p>
          <a:p>
            <a:pPr marL="457200" lvl="0" indent="-457200">
              <a:spcAft>
                <a:spcPts val="1800"/>
              </a:spcAft>
              <a:buFont typeface="+mj-lt"/>
              <a:buAutoNum type="arabicPeriod"/>
            </a:pPr>
            <a:r>
              <a:rPr lang="en-GB" sz="2200" b="1" kern="100" dirty="0">
                <a:ea typeface="Aptos" panose="020B0004020202020204" pitchFamily="34" charset="0"/>
                <a:cs typeface="Times New Roman" panose="02020603050405020304" pitchFamily="18" charset="0"/>
              </a:rPr>
              <a:t>knowledge and expertise </a:t>
            </a:r>
            <a:r>
              <a:rPr lang="en-GB" sz="2200" kern="100" dirty="0">
                <a:ea typeface="Aptos" panose="020B0004020202020204" pitchFamily="34" charset="0"/>
                <a:cs typeface="Times New Roman" panose="02020603050405020304" pitchFamily="18" charset="0"/>
              </a:rPr>
              <a:t>– from multiple vantage points</a:t>
            </a:r>
          </a:p>
          <a:p>
            <a:pPr marL="457200" lvl="0" indent="-457200">
              <a:spcAft>
                <a:spcPts val="1800"/>
              </a:spcAft>
              <a:buFont typeface="+mj-lt"/>
              <a:buAutoNum type="arabicPeriod"/>
            </a:pPr>
            <a:r>
              <a:rPr lang="en-GB" sz="2200" b="1" kern="100" dirty="0">
                <a:ea typeface="Aptos" panose="020B0004020202020204" pitchFamily="34" charset="0"/>
                <a:cs typeface="Times New Roman" panose="02020603050405020304" pitchFamily="18" charset="0"/>
              </a:rPr>
              <a:t>mobilising local resources </a:t>
            </a:r>
            <a:r>
              <a:rPr lang="en-GB" sz="2200" kern="100" dirty="0">
                <a:ea typeface="Aptos" panose="020B0004020202020204" pitchFamily="34" charset="0"/>
                <a:cs typeface="Times New Roman" panose="02020603050405020304" pitchFamily="18" charset="0"/>
              </a:rPr>
              <a:t>– helping to make things happen</a:t>
            </a:r>
            <a:endParaRPr lang="en-GB" sz="2200" kern="100" dirty="0">
              <a:effectLst/>
              <a:ea typeface="Aptos" panose="020B0004020202020204" pitchFamily="34" charset="0"/>
              <a:cs typeface="Times New Roman" panose="02020603050405020304" pitchFamily="18" charset="0"/>
            </a:endParaRPr>
          </a:p>
          <a:p>
            <a:pPr lvl="0">
              <a:spcAft>
                <a:spcPts val="1800"/>
              </a:spcAft>
            </a:pPr>
            <a:endParaRPr lang="en-GB" sz="2200" kern="100" dirty="0">
              <a:effectLst/>
              <a:ea typeface="Aptos" panose="020B0004020202020204" pitchFamily="34" charset="0"/>
              <a:cs typeface="Times New Roman" panose="02020603050405020304" pitchFamily="18" charset="0"/>
            </a:endParaRPr>
          </a:p>
          <a:p>
            <a:pPr marL="0" indent="0">
              <a:buNone/>
            </a:pPr>
            <a:endParaRPr lang="en-GB" sz="2200" dirty="0"/>
          </a:p>
        </p:txBody>
      </p:sp>
    </p:spTree>
    <p:extLst>
      <p:ext uri="{BB962C8B-B14F-4D97-AF65-F5344CB8AC3E}">
        <p14:creationId xmlns:p14="http://schemas.microsoft.com/office/powerpoint/2010/main" val="490553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3F28F-27C9-04DF-2D43-2FAB0C7011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0A0820-04DC-A8D3-32DF-7D85484AFC94}"/>
              </a:ext>
            </a:extLst>
          </p:cNvPr>
          <p:cNvSpPr>
            <a:spLocks noGrp="1"/>
          </p:cNvSpPr>
          <p:nvPr>
            <p:ph type="title"/>
          </p:nvPr>
        </p:nvSpPr>
        <p:spPr>
          <a:xfrm>
            <a:off x="422242" y="378792"/>
            <a:ext cx="8229600" cy="706090"/>
          </a:xfrm>
        </p:spPr>
        <p:txBody>
          <a:bodyPr/>
          <a:lstStyle/>
          <a:p>
            <a:pPr algn="l"/>
            <a:r>
              <a:rPr lang="en-GB" sz="3000" b="1" dirty="0"/>
              <a:t>For discussion</a:t>
            </a:r>
          </a:p>
        </p:txBody>
      </p:sp>
      <p:sp>
        <p:nvSpPr>
          <p:cNvPr id="3" name="Content Placeholder 2">
            <a:extLst>
              <a:ext uri="{FF2B5EF4-FFF2-40B4-BE49-F238E27FC236}">
                <a16:creationId xmlns:a16="http://schemas.microsoft.com/office/drawing/2014/main" id="{976A73E2-5DB6-338A-0C86-CC3FBAB5E5DE}"/>
              </a:ext>
            </a:extLst>
          </p:cNvPr>
          <p:cNvSpPr>
            <a:spLocks noGrp="1"/>
          </p:cNvSpPr>
          <p:nvPr>
            <p:ph idx="1"/>
          </p:nvPr>
        </p:nvSpPr>
        <p:spPr>
          <a:xfrm>
            <a:off x="457200" y="1484784"/>
            <a:ext cx="8229600" cy="4525963"/>
          </a:xfrm>
        </p:spPr>
        <p:txBody>
          <a:bodyPr/>
          <a:lstStyle/>
          <a:p>
            <a:pPr marL="0" indent="0">
              <a:buNone/>
            </a:pPr>
            <a:r>
              <a:rPr lang="en-GB" sz="2400" dirty="0"/>
              <a:t>Again, in 2s or 3s:</a:t>
            </a:r>
          </a:p>
          <a:p>
            <a:pPr marL="0" indent="0">
              <a:buNone/>
            </a:pPr>
            <a:endParaRPr lang="en-GB" sz="2400" dirty="0"/>
          </a:p>
          <a:p>
            <a:pPr marL="457200" indent="-457200">
              <a:spcAft>
                <a:spcPts val="2400"/>
              </a:spcAft>
              <a:buFont typeface="+mj-lt"/>
              <a:buAutoNum type="arabicPeriod"/>
            </a:pPr>
            <a:r>
              <a:rPr lang="en-GB" sz="2400" dirty="0"/>
              <a:t>What is the most significant or relevant finding for your organisation?</a:t>
            </a:r>
          </a:p>
          <a:p>
            <a:pPr marL="457200" indent="-457200">
              <a:spcAft>
                <a:spcPts val="2400"/>
              </a:spcAft>
              <a:buFont typeface="+mj-lt"/>
              <a:buAutoNum type="arabicPeriod"/>
            </a:pPr>
            <a:r>
              <a:rPr lang="en-GB" sz="2400" dirty="0"/>
              <a:t>What one thing might you want to do as a result?</a:t>
            </a:r>
          </a:p>
          <a:p>
            <a:pPr marL="457200" indent="-457200">
              <a:spcAft>
                <a:spcPts val="0"/>
              </a:spcAft>
              <a:buFont typeface="+mj-lt"/>
              <a:buAutoNum type="arabicPeriod"/>
            </a:pPr>
            <a:r>
              <a:rPr lang="en-GB" sz="2400" dirty="0"/>
              <a:t>What else do you want to know more about? </a:t>
            </a:r>
          </a:p>
          <a:p>
            <a:pPr marL="400050" lvl="1" indent="0">
              <a:spcAft>
                <a:spcPts val="1800"/>
              </a:spcAft>
              <a:buNone/>
            </a:pPr>
            <a:r>
              <a:rPr lang="en-GB" sz="2400" dirty="0"/>
              <a:t>(i.e., what further research is needed?)</a:t>
            </a:r>
          </a:p>
        </p:txBody>
      </p:sp>
    </p:spTree>
    <p:extLst>
      <p:ext uri="{BB962C8B-B14F-4D97-AF65-F5344CB8AC3E}">
        <p14:creationId xmlns:p14="http://schemas.microsoft.com/office/powerpoint/2010/main" val="2801299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F45-B333-45F7-D60C-13E6FB9DB5D6}"/>
              </a:ext>
            </a:extLst>
          </p:cNvPr>
          <p:cNvSpPr>
            <a:spLocks noGrp="1"/>
          </p:cNvSpPr>
          <p:nvPr>
            <p:ph type="title"/>
          </p:nvPr>
        </p:nvSpPr>
        <p:spPr>
          <a:xfrm>
            <a:off x="422242" y="378792"/>
            <a:ext cx="8229600" cy="706090"/>
          </a:xfrm>
        </p:spPr>
        <p:txBody>
          <a:bodyPr/>
          <a:lstStyle/>
          <a:p>
            <a:pPr algn="l"/>
            <a:r>
              <a:rPr lang="en-GB" sz="3000" b="1" dirty="0"/>
              <a:t>Plan</a:t>
            </a:r>
          </a:p>
        </p:txBody>
      </p:sp>
      <p:sp>
        <p:nvSpPr>
          <p:cNvPr id="3" name="Content Placeholder 2">
            <a:extLst>
              <a:ext uri="{FF2B5EF4-FFF2-40B4-BE49-F238E27FC236}">
                <a16:creationId xmlns:a16="http://schemas.microsoft.com/office/drawing/2014/main" id="{EDE71F7A-7542-C624-B376-42A8EE823519}"/>
              </a:ext>
            </a:extLst>
          </p:cNvPr>
          <p:cNvSpPr>
            <a:spLocks noGrp="1"/>
          </p:cNvSpPr>
          <p:nvPr>
            <p:ph idx="1"/>
          </p:nvPr>
        </p:nvSpPr>
        <p:spPr>
          <a:xfrm>
            <a:off x="899592" y="1600201"/>
            <a:ext cx="7200800" cy="3989040"/>
          </a:xfrm>
        </p:spPr>
        <p:txBody>
          <a:bodyPr/>
          <a:lstStyle/>
          <a:p>
            <a:pPr marL="0" indent="0">
              <a:spcAft>
                <a:spcPts val="2400"/>
              </a:spcAft>
              <a:buNone/>
            </a:pPr>
            <a:r>
              <a:rPr lang="en-GB" sz="2400" dirty="0"/>
              <a:t>10 mins: Small group discussion + feedback</a:t>
            </a:r>
          </a:p>
          <a:p>
            <a:pPr marL="0" indent="0">
              <a:spcAft>
                <a:spcPts val="2400"/>
              </a:spcAft>
              <a:buNone/>
            </a:pPr>
            <a:r>
              <a:rPr lang="en-GB" sz="2400" dirty="0"/>
              <a:t>25 mins: Learning from research</a:t>
            </a:r>
          </a:p>
          <a:p>
            <a:pPr marL="0" indent="0">
              <a:spcAft>
                <a:spcPts val="2400"/>
              </a:spcAft>
              <a:buNone/>
            </a:pPr>
            <a:r>
              <a:rPr lang="en-GB" sz="2400" dirty="0"/>
              <a:t>15 mins: Small group discussion + feedback</a:t>
            </a:r>
          </a:p>
          <a:p>
            <a:pPr marL="0" indent="0">
              <a:spcAft>
                <a:spcPts val="2400"/>
              </a:spcAft>
              <a:buNone/>
            </a:pPr>
            <a:r>
              <a:rPr lang="en-GB" sz="2400" dirty="0"/>
              <a:t>Close at 12.45</a:t>
            </a:r>
          </a:p>
        </p:txBody>
      </p:sp>
    </p:spTree>
    <p:extLst>
      <p:ext uri="{BB962C8B-B14F-4D97-AF65-F5344CB8AC3E}">
        <p14:creationId xmlns:p14="http://schemas.microsoft.com/office/powerpoint/2010/main" val="1910304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FAB7E-BD89-9680-EF3E-58E1A1123E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7193A0-4F26-C8E5-220E-681EBC1C5DBD}"/>
              </a:ext>
            </a:extLst>
          </p:cNvPr>
          <p:cNvSpPr>
            <a:spLocks noGrp="1"/>
          </p:cNvSpPr>
          <p:nvPr>
            <p:ph type="title"/>
          </p:nvPr>
        </p:nvSpPr>
        <p:spPr>
          <a:xfrm>
            <a:off x="422242" y="378792"/>
            <a:ext cx="8229600" cy="706090"/>
          </a:xfrm>
        </p:spPr>
        <p:txBody>
          <a:bodyPr/>
          <a:lstStyle/>
          <a:p>
            <a:pPr algn="l"/>
            <a:r>
              <a:rPr lang="en-GB" sz="3000" b="1" dirty="0"/>
              <a:t>For discussion</a:t>
            </a:r>
          </a:p>
        </p:txBody>
      </p:sp>
      <p:sp>
        <p:nvSpPr>
          <p:cNvPr id="3" name="Content Placeholder 2">
            <a:extLst>
              <a:ext uri="{FF2B5EF4-FFF2-40B4-BE49-F238E27FC236}">
                <a16:creationId xmlns:a16="http://schemas.microsoft.com/office/drawing/2014/main" id="{05486951-D737-A8F3-3D2D-6825D2176C14}"/>
              </a:ext>
            </a:extLst>
          </p:cNvPr>
          <p:cNvSpPr>
            <a:spLocks noGrp="1"/>
          </p:cNvSpPr>
          <p:nvPr>
            <p:ph idx="1"/>
          </p:nvPr>
        </p:nvSpPr>
        <p:spPr>
          <a:xfrm>
            <a:off x="647564" y="1628800"/>
            <a:ext cx="7848872" cy="4525963"/>
          </a:xfrm>
        </p:spPr>
        <p:txBody>
          <a:bodyPr/>
          <a:lstStyle/>
          <a:p>
            <a:pPr marL="0" indent="0" algn="ctr">
              <a:buNone/>
            </a:pPr>
            <a:r>
              <a:rPr lang="en-GB" sz="2400" b="1" dirty="0">
                <a:solidFill>
                  <a:srgbClr val="FF0000"/>
                </a:solidFill>
              </a:rPr>
              <a:t>Close your eyes for a moment… </a:t>
            </a:r>
          </a:p>
          <a:p>
            <a:pPr marL="0" indent="0" algn="ctr">
              <a:buNone/>
            </a:pPr>
            <a:r>
              <a:rPr lang="en-GB" sz="2400" b="1" dirty="0">
                <a:solidFill>
                  <a:srgbClr val="FF0000"/>
                </a:solidFill>
              </a:rPr>
              <a:t>(nothing bad will happen)</a:t>
            </a:r>
          </a:p>
          <a:p>
            <a:pPr marL="0" indent="0" algn="ctr">
              <a:buNone/>
            </a:pPr>
            <a:endParaRPr lang="en-GB" sz="2400" dirty="0"/>
          </a:p>
          <a:p>
            <a:pPr marL="0" indent="0" algn="ctr">
              <a:buNone/>
            </a:pPr>
            <a:endParaRPr lang="en-GB" sz="2400" dirty="0"/>
          </a:p>
          <a:p>
            <a:pPr marL="0" indent="0" algn="ctr">
              <a:buNone/>
            </a:pPr>
            <a:endParaRPr lang="en-GB" sz="2400" dirty="0"/>
          </a:p>
          <a:p>
            <a:pPr marL="0" indent="0" algn="ctr">
              <a:buNone/>
            </a:pPr>
            <a:endParaRPr lang="en-GB" sz="2400" dirty="0"/>
          </a:p>
          <a:p>
            <a:pPr marL="0" indent="0" algn="ctr">
              <a:buNone/>
            </a:pPr>
            <a:endParaRPr lang="en-GB" sz="2400" dirty="0"/>
          </a:p>
          <a:p>
            <a:pPr marL="0" indent="0" algn="ctr">
              <a:buNone/>
            </a:pPr>
            <a:r>
              <a:rPr lang="en-GB" sz="2400" dirty="0"/>
              <a:t>Discuss with your neighbour/s - in 2s or 3s</a:t>
            </a:r>
          </a:p>
        </p:txBody>
      </p:sp>
      <p:sp>
        <p:nvSpPr>
          <p:cNvPr id="5" name="TextBox 4">
            <a:extLst>
              <a:ext uri="{FF2B5EF4-FFF2-40B4-BE49-F238E27FC236}">
                <a16:creationId xmlns:a16="http://schemas.microsoft.com/office/drawing/2014/main" id="{A6AEF136-E0E2-62C4-E054-57D8F0552E81}"/>
              </a:ext>
            </a:extLst>
          </p:cNvPr>
          <p:cNvSpPr txBox="1"/>
          <p:nvPr/>
        </p:nvSpPr>
        <p:spPr>
          <a:xfrm>
            <a:off x="1835696" y="2924944"/>
            <a:ext cx="5688632" cy="1200329"/>
          </a:xfrm>
          <a:prstGeom prst="rect">
            <a:avLst/>
          </a:prstGeom>
          <a:solidFill>
            <a:schemeClr val="bg1">
              <a:lumMod val="85000"/>
            </a:schemeClr>
          </a:solidFill>
          <a:ln>
            <a:solidFill>
              <a:schemeClr val="tx1"/>
            </a:solidFill>
          </a:ln>
        </p:spPr>
        <p:txBody>
          <a:bodyPr wrap="square">
            <a:spAutoFit/>
          </a:bodyPr>
          <a:lstStyle/>
          <a:p>
            <a:r>
              <a:rPr lang="en-GB" sz="2400" dirty="0">
                <a:latin typeface="Calibri" panose="020F0502020204030204" pitchFamily="34" charset="0"/>
                <a:cs typeface="Calibri" panose="020F0502020204030204" pitchFamily="34" charset="0"/>
              </a:rPr>
              <a:t>What’s the most important thing, in your view, that can make for effective local VCSE infrastructure?</a:t>
            </a:r>
          </a:p>
        </p:txBody>
      </p:sp>
    </p:spTree>
    <p:extLst>
      <p:ext uri="{BB962C8B-B14F-4D97-AF65-F5344CB8AC3E}">
        <p14:creationId xmlns:p14="http://schemas.microsoft.com/office/powerpoint/2010/main" val="876018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3A063-AA39-FAAD-FD2A-83B487725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7BBBB7-663C-3A22-9424-0EFC4C2C1147}"/>
              </a:ext>
            </a:extLst>
          </p:cNvPr>
          <p:cNvSpPr>
            <a:spLocks noGrp="1"/>
          </p:cNvSpPr>
          <p:nvPr>
            <p:ph type="title"/>
          </p:nvPr>
        </p:nvSpPr>
        <p:spPr>
          <a:xfrm>
            <a:off x="251520" y="260648"/>
            <a:ext cx="8229600" cy="706090"/>
          </a:xfrm>
        </p:spPr>
        <p:txBody>
          <a:bodyPr/>
          <a:lstStyle/>
          <a:p>
            <a:pPr algn="l"/>
            <a:r>
              <a:rPr lang="en-GB" sz="3000" b="1" dirty="0"/>
              <a:t>Fundamental problems for VCSE infrastructure</a:t>
            </a:r>
          </a:p>
        </p:txBody>
      </p:sp>
      <p:sp>
        <p:nvSpPr>
          <p:cNvPr id="3" name="Content Placeholder 2">
            <a:extLst>
              <a:ext uri="{FF2B5EF4-FFF2-40B4-BE49-F238E27FC236}">
                <a16:creationId xmlns:a16="http://schemas.microsoft.com/office/drawing/2014/main" id="{45E7926F-7969-8C05-5FA2-1C891D55A46B}"/>
              </a:ext>
            </a:extLst>
          </p:cNvPr>
          <p:cNvSpPr>
            <a:spLocks noGrp="1"/>
          </p:cNvSpPr>
          <p:nvPr>
            <p:ph idx="1"/>
          </p:nvPr>
        </p:nvSpPr>
        <p:spPr>
          <a:xfrm>
            <a:off x="276351" y="1196752"/>
            <a:ext cx="5184576" cy="5508612"/>
          </a:xfrm>
        </p:spPr>
        <p:txBody>
          <a:bodyPr/>
          <a:lstStyle/>
          <a:p>
            <a:pPr marL="0" indent="0">
              <a:buNone/>
            </a:pPr>
            <a:r>
              <a:rPr lang="en-GB" sz="2000" b="1" dirty="0"/>
              <a:t>It is possible that:</a:t>
            </a:r>
          </a:p>
          <a:p>
            <a:r>
              <a:rPr lang="en-GB" sz="2000" dirty="0"/>
              <a:t>you know more about VCSE infrastructure than anyone else…</a:t>
            </a:r>
          </a:p>
          <a:p>
            <a:r>
              <a:rPr lang="en-GB" sz="2000" dirty="0"/>
              <a:t>you care more about VCSE infrastructure than anyone else… </a:t>
            </a:r>
          </a:p>
          <a:p>
            <a:pPr marL="0" indent="0">
              <a:buNone/>
            </a:pPr>
            <a:endParaRPr lang="en-GB" sz="1200" dirty="0"/>
          </a:p>
          <a:p>
            <a:pPr marL="0" indent="0">
              <a:buNone/>
            </a:pPr>
            <a:r>
              <a:rPr lang="en-GB" sz="2000" b="1" dirty="0"/>
              <a:t>If true, this means you have to:</a:t>
            </a:r>
          </a:p>
          <a:p>
            <a:r>
              <a:rPr lang="en-GB" sz="2000" dirty="0"/>
              <a:t>find compelling ways of explaining what it is…</a:t>
            </a:r>
          </a:p>
          <a:p>
            <a:r>
              <a:rPr lang="en-GB" sz="2000" dirty="0"/>
              <a:t>work out and explain how VCSE infrastructure might help others…</a:t>
            </a:r>
          </a:p>
          <a:p>
            <a:pPr marL="0" indent="0">
              <a:buNone/>
            </a:pPr>
            <a:endParaRPr lang="en-GB" sz="1200" dirty="0"/>
          </a:p>
          <a:p>
            <a:pPr marL="0" indent="0">
              <a:buNone/>
            </a:pPr>
            <a:r>
              <a:rPr lang="en-GB" sz="2000" b="1" dirty="0"/>
              <a:t>And all in a context of:</a:t>
            </a:r>
          </a:p>
          <a:p>
            <a:r>
              <a:rPr lang="en-GB" sz="2000" dirty="0"/>
              <a:t>the intrinsic invisibility of ‘back office’ work… </a:t>
            </a:r>
          </a:p>
          <a:p>
            <a:r>
              <a:rPr lang="en-GB" sz="2000" dirty="0"/>
              <a:t>the immediacy and intensity of urgent ‘frontline’ priorities…</a:t>
            </a:r>
          </a:p>
          <a:p>
            <a:endParaRPr lang="en-GB" sz="2200" dirty="0"/>
          </a:p>
        </p:txBody>
      </p:sp>
      <p:sp>
        <p:nvSpPr>
          <p:cNvPr id="5" name="TextBox 4">
            <a:extLst>
              <a:ext uri="{FF2B5EF4-FFF2-40B4-BE49-F238E27FC236}">
                <a16:creationId xmlns:a16="http://schemas.microsoft.com/office/drawing/2014/main" id="{2E890D93-AA62-7B5A-5120-3B9F68DA573D}"/>
              </a:ext>
            </a:extLst>
          </p:cNvPr>
          <p:cNvSpPr txBox="1"/>
          <p:nvPr/>
        </p:nvSpPr>
        <p:spPr>
          <a:xfrm>
            <a:off x="5742384" y="2132856"/>
            <a:ext cx="3006080" cy="3170099"/>
          </a:xfrm>
          <a:prstGeom prst="rect">
            <a:avLst/>
          </a:prstGeom>
          <a:solidFill>
            <a:schemeClr val="bg1">
              <a:lumMod val="85000"/>
            </a:schemeClr>
          </a:solidFill>
          <a:ln>
            <a:solidFill>
              <a:schemeClr val="tx1"/>
            </a:solidFill>
          </a:ln>
          <a:effectLst>
            <a:outerShdw blurRad="50800" dist="38100" dir="2700000" algn="tl" rotWithShape="0">
              <a:prstClr val="black">
                <a:alpha val="40000"/>
              </a:prstClr>
            </a:outerShdw>
          </a:effectLst>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000" b="0" i="1"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"everyone understanding what that vision is, what are our aims and how are we going to get there… we've done huge amounts of work with the staff around [this]. That is why we are all here… I think having that shared vision is huge".</a:t>
            </a:r>
          </a:p>
        </p:txBody>
      </p:sp>
    </p:spTree>
    <p:extLst>
      <p:ext uri="{BB962C8B-B14F-4D97-AF65-F5344CB8AC3E}">
        <p14:creationId xmlns:p14="http://schemas.microsoft.com/office/powerpoint/2010/main" val="2877745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CD9C7-FE92-55C3-42C0-BA30CABA8E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9FC0B-AC5E-0615-ED15-EF99FE131A5D}"/>
              </a:ext>
            </a:extLst>
          </p:cNvPr>
          <p:cNvSpPr>
            <a:spLocks noGrp="1"/>
          </p:cNvSpPr>
          <p:nvPr>
            <p:ph type="title"/>
          </p:nvPr>
        </p:nvSpPr>
        <p:spPr>
          <a:xfrm>
            <a:off x="251520" y="332656"/>
            <a:ext cx="8396700" cy="706090"/>
          </a:xfrm>
        </p:spPr>
        <p:txBody>
          <a:bodyPr/>
          <a:lstStyle/>
          <a:p>
            <a:pPr algn="l"/>
            <a:r>
              <a:rPr lang="en-GB" sz="3000" b="1" dirty="0"/>
              <a:t>Explaining infrastructure – functions and metaphors</a:t>
            </a:r>
          </a:p>
        </p:txBody>
      </p:sp>
      <p:sp>
        <p:nvSpPr>
          <p:cNvPr id="3" name="Content Placeholder 2">
            <a:extLst>
              <a:ext uri="{FF2B5EF4-FFF2-40B4-BE49-F238E27FC236}">
                <a16:creationId xmlns:a16="http://schemas.microsoft.com/office/drawing/2014/main" id="{D3C7363C-448B-F575-367F-3427F7E3F443}"/>
              </a:ext>
            </a:extLst>
          </p:cNvPr>
          <p:cNvSpPr>
            <a:spLocks noGrp="1"/>
          </p:cNvSpPr>
          <p:nvPr>
            <p:ph idx="1"/>
          </p:nvPr>
        </p:nvSpPr>
        <p:spPr>
          <a:xfrm>
            <a:off x="484741" y="1946748"/>
            <a:ext cx="2808312" cy="2964504"/>
          </a:xfrm>
        </p:spPr>
        <p:txBody>
          <a:bodyPr/>
          <a:lstStyle/>
          <a:p>
            <a:pPr marL="0" indent="0">
              <a:spcAft>
                <a:spcPts val="1200"/>
              </a:spcAft>
              <a:buNone/>
            </a:pPr>
            <a:r>
              <a:rPr lang="en-GB" sz="2200" b="1" dirty="0"/>
              <a:t>‘FFI’ (NAVCA)</a:t>
            </a:r>
          </a:p>
          <a:p>
            <a:pPr marL="457200" indent="-457200">
              <a:spcBef>
                <a:spcPts val="0"/>
              </a:spcBef>
              <a:spcAft>
                <a:spcPts val="600"/>
              </a:spcAft>
              <a:buFont typeface="+mj-lt"/>
              <a:buAutoNum type="arabicPeriod"/>
            </a:pPr>
            <a:r>
              <a:rPr lang="en-GB" sz="2200" dirty="0"/>
              <a:t>Leadership and advocacy</a:t>
            </a:r>
          </a:p>
          <a:p>
            <a:pPr marL="457200" indent="-457200">
              <a:spcBef>
                <a:spcPts val="0"/>
              </a:spcBef>
              <a:spcAft>
                <a:spcPts val="600"/>
              </a:spcAft>
              <a:buFont typeface="+mj-lt"/>
              <a:buAutoNum type="arabicPeriod"/>
            </a:pPr>
            <a:r>
              <a:rPr lang="en-GB" sz="2200" dirty="0"/>
              <a:t>Partnerships and collaborations</a:t>
            </a:r>
          </a:p>
          <a:p>
            <a:pPr marL="457200" indent="-457200">
              <a:spcBef>
                <a:spcPts val="0"/>
              </a:spcBef>
              <a:spcAft>
                <a:spcPts val="600"/>
              </a:spcAft>
              <a:buFont typeface="+mj-lt"/>
              <a:buAutoNum type="arabicPeriod"/>
            </a:pPr>
            <a:r>
              <a:rPr lang="en-GB" sz="2200" dirty="0"/>
              <a:t>Capacity building</a:t>
            </a:r>
          </a:p>
          <a:p>
            <a:pPr marL="457200" indent="-457200">
              <a:spcBef>
                <a:spcPts val="0"/>
              </a:spcBef>
              <a:spcAft>
                <a:spcPts val="600"/>
              </a:spcAft>
              <a:buFont typeface="+mj-lt"/>
              <a:buAutoNum type="arabicPeriod"/>
            </a:pPr>
            <a:r>
              <a:rPr lang="en-GB" sz="2200" dirty="0"/>
              <a:t>Volunteering</a:t>
            </a:r>
          </a:p>
        </p:txBody>
      </p:sp>
      <p:pic>
        <p:nvPicPr>
          <p:cNvPr id="5" name="Picture 4">
            <a:extLst>
              <a:ext uri="{FF2B5EF4-FFF2-40B4-BE49-F238E27FC236}">
                <a16:creationId xmlns:a16="http://schemas.microsoft.com/office/drawing/2014/main" id="{BC72F340-F41B-E23B-831B-59FE34B7E1DA}"/>
              </a:ext>
            </a:extLst>
          </p:cNvPr>
          <p:cNvPicPr>
            <a:picLocks noChangeAspect="1"/>
          </p:cNvPicPr>
          <p:nvPr/>
        </p:nvPicPr>
        <p:blipFill>
          <a:blip r:embed="rId2"/>
          <a:stretch>
            <a:fillRect/>
          </a:stretch>
        </p:blipFill>
        <p:spPr>
          <a:xfrm>
            <a:off x="3624150" y="1484784"/>
            <a:ext cx="5035109" cy="4585372"/>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08893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C0F66-CFC3-B8A7-12CF-454258507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EA7116-90A5-2F2E-7937-317ACEA069F9}"/>
              </a:ext>
            </a:extLst>
          </p:cNvPr>
          <p:cNvSpPr>
            <a:spLocks noGrp="1"/>
          </p:cNvSpPr>
          <p:nvPr>
            <p:ph type="title"/>
          </p:nvPr>
        </p:nvSpPr>
        <p:spPr>
          <a:xfrm>
            <a:off x="4334654" y="345408"/>
            <a:ext cx="4443434" cy="741043"/>
          </a:xfrm>
        </p:spPr>
        <p:txBody>
          <a:bodyPr/>
          <a:lstStyle/>
          <a:p>
            <a:pPr algn="r"/>
            <a:r>
              <a:rPr lang="en-GB" sz="3000" b="1" dirty="0"/>
              <a:t>Researching local </a:t>
            </a:r>
            <a:br>
              <a:rPr lang="en-GB" sz="3000" b="1" dirty="0"/>
            </a:br>
            <a:r>
              <a:rPr lang="en-GB" sz="3000" b="1" dirty="0"/>
              <a:t>VCSE infrastructure</a:t>
            </a:r>
          </a:p>
        </p:txBody>
      </p:sp>
      <p:sp>
        <p:nvSpPr>
          <p:cNvPr id="3" name="Content Placeholder 2">
            <a:extLst>
              <a:ext uri="{FF2B5EF4-FFF2-40B4-BE49-F238E27FC236}">
                <a16:creationId xmlns:a16="http://schemas.microsoft.com/office/drawing/2014/main" id="{2D97B763-DD78-1961-CF89-16768C4E4228}"/>
              </a:ext>
            </a:extLst>
          </p:cNvPr>
          <p:cNvSpPr>
            <a:spLocks noGrp="1"/>
          </p:cNvSpPr>
          <p:nvPr>
            <p:ph idx="1"/>
          </p:nvPr>
        </p:nvSpPr>
        <p:spPr>
          <a:xfrm>
            <a:off x="365912" y="1086451"/>
            <a:ext cx="4680520" cy="1631120"/>
          </a:xfrm>
          <a:solidFill>
            <a:schemeClr val="accent6">
              <a:lumMod val="40000"/>
              <a:lumOff val="60000"/>
            </a:schemeClr>
          </a:solidFill>
          <a:ln>
            <a:solidFill>
              <a:schemeClr val="tx1"/>
            </a:solidFill>
          </a:ln>
          <a:effectLst>
            <a:outerShdw blurRad="50800" dist="38100" dir="2700000" algn="tl" rotWithShape="0">
              <a:prstClr val="black">
                <a:alpha val="40000"/>
              </a:prstClr>
            </a:outerShdw>
          </a:effectLst>
        </p:spPr>
        <p: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GB" sz="2200" b="1" dirty="0">
                <a:solidFill>
                  <a:prstClr val="black"/>
                </a:solidFill>
                <a:latin typeface="Calibri"/>
              </a:rPr>
              <a:t>1. </a:t>
            </a:r>
            <a:r>
              <a:rPr kumimoji="0" lang="en-GB" sz="2200" b="1" i="0" u="none" strike="noStrike" kern="1200" cap="none" spc="0" normalizeH="0" baseline="0" noProof="0" dirty="0">
                <a:ln>
                  <a:noFill/>
                </a:ln>
                <a:solidFill>
                  <a:prstClr val="black"/>
                </a:solidFill>
                <a:effectLst/>
                <a:uLnTx/>
                <a:uFillTx/>
                <a:latin typeface="Calibri"/>
                <a:ea typeface="+mn-ea"/>
                <a:cs typeface="+mn-cs"/>
              </a:rPr>
              <a:t>Purpose/problem statement</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lang="en-GB" sz="2200" dirty="0">
                <a:solidFill>
                  <a:prstClr val="black"/>
                </a:solidFill>
                <a:latin typeface="Calibri"/>
              </a:rPr>
              <a:t>what does it do? w</a:t>
            </a:r>
            <a:r>
              <a:rPr kumimoji="0" lang="en-GB" sz="2200" b="0" i="0" u="none" strike="noStrike" kern="1200" cap="none" spc="0" normalizeH="0" baseline="0" noProof="0" dirty="0">
                <a:ln>
                  <a:noFill/>
                </a:ln>
                <a:solidFill>
                  <a:prstClr val="black"/>
                </a:solidFill>
                <a:effectLst/>
                <a:uLnTx/>
                <a:uFillTx/>
                <a:latin typeface="Calibri"/>
                <a:ea typeface="+mn-ea"/>
                <a:cs typeface="+mn-cs"/>
              </a:rPr>
              <a:t>hat is it for?</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Calibri"/>
                <a:ea typeface="+mn-ea"/>
                <a:cs typeface="+mn-cs"/>
              </a:rPr>
              <a:t>what is the problem to which VCSE infrastructure is the solution?</a:t>
            </a:r>
            <a:endParaRPr kumimoji="0" lang="en-GB" sz="2200" b="1" i="0" u="none" strike="noStrike" kern="1200" cap="none" spc="0" normalizeH="0" baseline="0" noProof="0" dirty="0">
              <a:ln>
                <a:noFill/>
              </a:ln>
              <a:solidFill>
                <a:prstClr val="black"/>
              </a:solidFill>
              <a:effectLst/>
              <a:uLnTx/>
              <a:uFillTx/>
              <a:latin typeface="Calibri"/>
              <a:ea typeface="+mn-ea"/>
              <a:cs typeface="+mn-cs"/>
            </a:endParaRPr>
          </a:p>
          <a:p>
            <a:pPr>
              <a:defRPr/>
            </a:pPr>
            <a:endParaRPr lang="en-GB" sz="2200" dirty="0">
              <a:solidFill>
                <a:prstClr val="black"/>
              </a:solidFill>
            </a:endParaRPr>
          </a:p>
          <a:p>
            <a:pPr marL="0" indent="0">
              <a:buNone/>
            </a:pPr>
            <a:endParaRPr lang="en-GB" sz="2200" dirty="0"/>
          </a:p>
        </p:txBody>
      </p:sp>
      <p:sp>
        <p:nvSpPr>
          <p:cNvPr id="4" name="Content Placeholder 2">
            <a:extLst>
              <a:ext uri="{FF2B5EF4-FFF2-40B4-BE49-F238E27FC236}">
                <a16:creationId xmlns:a16="http://schemas.microsoft.com/office/drawing/2014/main" id="{31997154-0B39-D215-CC5A-380699505EF2}"/>
              </a:ext>
            </a:extLst>
          </p:cNvPr>
          <p:cNvSpPr txBox="1">
            <a:spLocks/>
          </p:cNvSpPr>
          <p:nvPr/>
        </p:nvSpPr>
        <p:spPr bwMode="auto">
          <a:xfrm>
            <a:off x="2033020" y="3003755"/>
            <a:ext cx="4798646" cy="1925385"/>
          </a:xfrm>
          <a:prstGeom prst="rect">
            <a:avLst/>
          </a:prstGeom>
          <a:solidFill>
            <a:schemeClr val="accent3">
              <a:lumMod val="40000"/>
              <a:lumOff val="60000"/>
            </a:schemeClr>
          </a:solidFill>
          <a:ln>
            <a:solidFill>
              <a:schemeClr val="tx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defRPr/>
            </a:pPr>
            <a:r>
              <a:rPr lang="en-GB" sz="2200" b="1" dirty="0">
                <a:solidFill>
                  <a:prstClr val="black"/>
                </a:solidFill>
                <a:latin typeface="Calibri"/>
              </a:rPr>
              <a:t>2. Configurations</a:t>
            </a:r>
            <a:r>
              <a:rPr lang="en-GB" sz="2200" dirty="0">
                <a:solidFill>
                  <a:prstClr val="black"/>
                </a:solidFill>
                <a:latin typeface="Calibri"/>
              </a:rPr>
              <a:t> </a:t>
            </a:r>
          </a:p>
          <a:p>
            <a:pPr>
              <a:defRPr/>
            </a:pPr>
            <a:r>
              <a:rPr lang="en-GB" sz="2200" dirty="0">
                <a:solidFill>
                  <a:prstClr val="black"/>
                </a:solidFill>
                <a:latin typeface="Calibri"/>
              </a:rPr>
              <a:t>how is local VCSE infrastructure organised? </a:t>
            </a:r>
          </a:p>
          <a:p>
            <a:pPr>
              <a:defRPr/>
            </a:pPr>
            <a:r>
              <a:rPr lang="en-GB" sz="2200" dirty="0">
                <a:solidFill>
                  <a:prstClr val="black"/>
                </a:solidFill>
                <a:latin typeface="Calibri"/>
              </a:rPr>
              <a:t>who does what? how do they relate to each other?</a:t>
            </a:r>
          </a:p>
          <a:p>
            <a:pPr>
              <a:defRPr/>
            </a:pPr>
            <a:endParaRPr lang="en-GB" sz="2200" dirty="0">
              <a:solidFill>
                <a:prstClr val="black"/>
              </a:solidFill>
            </a:endParaRPr>
          </a:p>
          <a:p>
            <a:pPr marL="0" indent="0">
              <a:buFont typeface="Arial" panose="020B0604020202020204" pitchFamily="34" charset="0"/>
              <a:buNone/>
            </a:pPr>
            <a:endParaRPr lang="en-GB" sz="2200" dirty="0"/>
          </a:p>
        </p:txBody>
      </p:sp>
      <p:sp>
        <p:nvSpPr>
          <p:cNvPr id="5" name="Content Placeholder 2">
            <a:extLst>
              <a:ext uri="{FF2B5EF4-FFF2-40B4-BE49-F238E27FC236}">
                <a16:creationId xmlns:a16="http://schemas.microsoft.com/office/drawing/2014/main" id="{A4757DFE-5D44-2D4F-A161-29EF811263A4}"/>
              </a:ext>
            </a:extLst>
          </p:cNvPr>
          <p:cNvSpPr txBox="1">
            <a:spLocks/>
          </p:cNvSpPr>
          <p:nvPr/>
        </p:nvSpPr>
        <p:spPr bwMode="auto">
          <a:xfrm>
            <a:off x="4432343" y="5241513"/>
            <a:ext cx="4443434" cy="1271079"/>
          </a:xfrm>
          <a:prstGeom prst="rect">
            <a:avLst/>
          </a:prstGeom>
          <a:solidFill>
            <a:schemeClr val="accent1">
              <a:lumMod val="40000"/>
              <a:lumOff val="60000"/>
            </a:schemeClr>
          </a:solidFill>
          <a:ln>
            <a:solidFill>
              <a:schemeClr val="tx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defRPr/>
            </a:pPr>
            <a:r>
              <a:rPr lang="en-GB" sz="2200" b="1" dirty="0">
                <a:solidFill>
                  <a:prstClr val="black"/>
                </a:solidFill>
                <a:latin typeface="Calibri"/>
              </a:rPr>
              <a:t>3. Quality, value and impact</a:t>
            </a:r>
          </a:p>
          <a:p>
            <a:pPr>
              <a:defRPr/>
            </a:pPr>
            <a:r>
              <a:rPr lang="en-GB" sz="2200" dirty="0">
                <a:solidFill>
                  <a:prstClr val="black"/>
                </a:solidFill>
                <a:latin typeface="Calibri"/>
              </a:rPr>
              <a:t>is it any good? how so? </a:t>
            </a:r>
            <a:endParaRPr lang="en-GB" sz="2200" dirty="0">
              <a:solidFill>
                <a:prstClr val="black"/>
              </a:solidFill>
            </a:endParaRPr>
          </a:p>
          <a:p>
            <a:pPr>
              <a:defRPr/>
            </a:pPr>
            <a:r>
              <a:rPr lang="en-GB" sz="2200" dirty="0">
                <a:solidFill>
                  <a:prstClr val="black"/>
                </a:solidFill>
              </a:rPr>
              <a:t>what makes it so?</a:t>
            </a:r>
          </a:p>
          <a:p>
            <a:pPr>
              <a:defRPr/>
            </a:pPr>
            <a:endParaRPr lang="en-GB" sz="2200" dirty="0">
              <a:solidFill>
                <a:prstClr val="black"/>
              </a:solidFill>
            </a:endParaRPr>
          </a:p>
          <a:p>
            <a:pPr marL="0" indent="0">
              <a:buFont typeface="Arial" panose="020B0604020202020204" pitchFamily="34" charset="0"/>
              <a:buNone/>
            </a:pPr>
            <a:endParaRPr lang="en-GB" sz="2200" dirty="0"/>
          </a:p>
        </p:txBody>
      </p:sp>
    </p:spTree>
    <p:extLst>
      <p:ext uri="{BB962C8B-B14F-4D97-AF65-F5344CB8AC3E}">
        <p14:creationId xmlns:p14="http://schemas.microsoft.com/office/powerpoint/2010/main" val="265862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6EB65-16BC-20B6-DF31-B878F42FDE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4A75B0-C6ED-A403-9686-03E69695460E}"/>
              </a:ext>
            </a:extLst>
          </p:cNvPr>
          <p:cNvSpPr>
            <a:spLocks noGrp="1"/>
          </p:cNvSpPr>
          <p:nvPr>
            <p:ph type="title"/>
          </p:nvPr>
        </p:nvSpPr>
        <p:spPr>
          <a:xfrm>
            <a:off x="277108" y="324318"/>
            <a:ext cx="8229600" cy="706090"/>
          </a:xfrm>
        </p:spPr>
        <p:txBody>
          <a:bodyPr/>
          <a:lstStyle/>
          <a:p>
            <a:pPr algn="l"/>
            <a:r>
              <a:rPr lang="en-GB" sz="3000" b="1" dirty="0"/>
              <a:t>A changing context for local VCSE infrastructure</a:t>
            </a:r>
          </a:p>
        </p:txBody>
      </p:sp>
      <p:graphicFrame>
        <p:nvGraphicFramePr>
          <p:cNvPr id="5" name="Table 4">
            <a:extLst>
              <a:ext uri="{FF2B5EF4-FFF2-40B4-BE49-F238E27FC236}">
                <a16:creationId xmlns:a16="http://schemas.microsoft.com/office/drawing/2014/main" id="{66DEBADA-7734-3DBF-260A-FF0F9D562B14}"/>
              </a:ext>
            </a:extLst>
          </p:cNvPr>
          <p:cNvGraphicFramePr>
            <a:graphicFrameLocks noGrp="1"/>
          </p:cNvGraphicFramePr>
          <p:nvPr>
            <p:extLst>
              <p:ext uri="{D42A27DB-BD31-4B8C-83A1-F6EECF244321}">
                <p14:modId xmlns:p14="http://schemas.microsoft.com/office/powerpoint/2010/main" val="2020062656"/>
              </p:ext>
            </p:extLst>
          </p:nvPr>
        </p:nvGraphicFramePr>
        <p:xfrm>
          <a:off x="354360" y="1412776"/>
          <a:ext cx="8435280" cy="4802635"/>
        </p:xfrm>
        <a:graphic>
          <a:graphicData uri="http://schemas.openxmlformats.org/drawingml/2006/table">
            <a:tbl>
              <a:tblPr firstRow="1" bandRow="1">
                <a:tableStyleId>{073A0DAA-6AF3-43AB-8588-CEC1D06C72B9}</a:tableStyleId>
              </a:tblPr>
              <a:tblGrid>
                <a:gridCol w="4217640">
                  <a:extLst>
                    <a:ext uri="{9D8B030D-6E8A-4147-A177-3AD203B41FA5}">
                      <a16:colId xmlns:a16="http://schemas.microsoft.com/office/drawing/2014/main" val="1922280875"/>
                    </a:ext>
                  </a:extLst>
                </a:gridCol>
                <a:gridCol w="4217640">
                  <a:extLst>
                    <a:ext uri="{9D8B030D-6E8A-4147-A177-3AD203B41FA5}">
                      <a16:colId xmlns:a16="http://schemas.microsoft.com/office/drawing/2014/main" val="1689985373"/>
                    </a:ext>
                  </a:extLst>
                </a:gridCol>
              </a:tblGrid>
              <a:tr h="547488">
                <a:tc>
                  <a:txBody>
                    <a:bodyPr/>
                    <a:lstStyle/>
                    <a:p>
                      <a:r>
                        <a:rPr lang="en-GB" sz="2200" dirty="0"/>
                        <a:t>Wider context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GB" sz="2200" dirty="0"/>
                        <a:t>VCSE infrastructure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extLst>
                  <a:ext uri="{0D108BD9-81ED-4DB2-BD59-A6C34878D82A}">
                    <a16:rowId xmlns:a16="http://schemas.microsoft.com/office/drawing/2014/main" val="701309654"/>
                  </a:ext>
                </a:extLst>
              </a:tr>
              <a:tr h="3340944">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New Labour, public services and the Third Way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000" b="0" u="none" strike="noStrike" kern="1200" cap="none" spc="0" normalizeH="0" baseline="0" noProof="0" dirty="0">
                        <a:ln>
                          <a:noFill/>
                        </a:ln>
                        <a:solidFill>
                          <a:prstClr val="black"/>
                        </a:solidFill>
                        <a:effectLst/>
                        <a:uLnTx/>
                        <a:uFillTx/>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financial crisis and recession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000" b="0" u="none" strike="noStrike" kern="1200" cap="none" spc="0" normalizeH="0" baseline="0" noProof="0" dirty="0">
                        <a:ln>
                          <a:noFill/>
                        </a:ln>
                        <a:solidFill>
                          <a:prstClr val="black"/>
                        </a:solidFill>
                        <a:effectLst/>
                        <a:uLnTx/>
                        <a:uFillTx/>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Coalition, austerity and the Big Society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000" b="0" u="none" strike="noStrike" kern="1200" cap="none" spc="0" normalizeH="0" baseline="0" noProof="0" dirty="0">
                        <a:ln>
                          <a:noFill/>
                        </a:ln>
                        <a:solidFill>
                          <a:prstClr val="black"/>
                        </a:solidFill>
                        <a:effectLst/>
                        <a:uLnTx/>
                        <a:uFillTx/>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COVID-19</a:t>
                      </a:r>
                    </a:p>
                    <a:p>
                      <a:endParaRPr lang="en-GB"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457200" marR="0" lvl="0" indent="-4572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a ‘coordination project’ (</a:t>
                      </a:r>
                      <a:r>
                        <a:rPr kumimoji="0" lang="en-GB" sz="2000" b="0" u="none" strike="noStrike" kern="1200" cap="none" spc="0" normalizeH="0" baseline="0" noProof="0" dirty="0" err="1">
                          <a:ln>
                            <a:noFill/>
                          </a:ln>
                          <a:solidFill>
                            <a:prstClr val="black"/>
                          </a:solidFill>
                          <a:effectLst/>
                          <a:uLnTx/>
                          <a:uFillTx/>
                        </a:rPr>
                        <a:t>ChangeUp</a:t>
                      </a:r>
                      <a:r>
                        <a:rPr kumimoji="0" lang="en-GB" sz="2000" b="0" u="none" strike="noStrike" kern="1200" cap="none" spc="0" normalizeH="0" baseline="0" noProof="0" dirty="0">
                          <a:ln>
                            <a:noFill/>
                          </a:ln>
                          <a:solidFill>
                            <a:prstClr val="black"/>
                          </a:solidFill>
                          <a:effectLst/>
                          <a:uLnTx/>
                          <a:uFillTx/>
                        </a:rPr>
                        <a:t>) – peak infrastructure?</a:t>
                      </a:r>
                    </a:p>
                    <a:p>
                      <a:pPr marL="0" marR="0" lvl="0" indent="0" algn="l" defTabSz="914400" rtl="0" eaLnBrk="0" fontAlgn="base" latinLnBrk="0" hangingPunct="0">
                        <a:lnSpc>
                          <a:spcPct val="100000"/>
                        </a:lnSpc>
                        <a:spcBef>
                          <a:spcPts val="0"/>
                        </a:spcBef>
                        <a:spcAft>
                          <a:spcPct val="0"/>
                        </a:spcAft>
                        <a:buClrTx/>
                        <a:buSzTx/>
                        <a:buFont typeface="Arial" panose="020B0604020202020204" pitchFamily="34" charset="0"/>
                        <a:buNone/>
                        <a:tabLst/>
                        <a:defRPr/>
                      </a:pPr>
                      <a:endParaRPr kumimoji="0" lang="en-GB" sz="2000" b="0" u="none" strike="noStrike" kern="1200" cap="none" spc="0" normalizeH="0" baseline="0" noProof="0" dirty="0">
                        <a:ln>
                          <a:noFill/>
                        </a:ln>
                        <a:solidFill>
                          <a:prstClr val="black"/>
                        </a:solidFill>
                        <a:effectLst/>
                        <a:uLnTx/>
                        <a:uFillTx/>
                      </a:endParaRPr>
                    </a:p>
                    <a:p>
                      <a:pPr marL="457200" marR="0" lvl="0" indent="-4572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unsettlement + disenchantment</a:t>
                      </a:r>
                    </a:p>
                    <a:p>
                      <a:pPr marL="0" marR="0" lvl="0" indent="0" algn="l" defTabSz="914400" rtl="0" eaLnBrk="0" fontAlgn="base" latinLnBrk="0" hangingPunct="0">
                        <a:lnSpc>
                          <a:spcPct val="100000"/>
                        </a:lnSpc>
                        <a:spcBef>
                          <a:spcPts val="0"/>
                        </a:spcBef>
                        <a:spcAft>
                          <a:spcPct val="0"/>
                        </a:spcAft>
                        <a:buClrTx/>
                        <a:buSzTx/>
                        <a:buFont typeface="Arial" panose="020B0604020202020204" pitchFamily="34" charset="0"/>
                        <a:buNone/>
                        <a:tabLst/>
                        <a:defRPr/>
                      </a:pPr>
                      <a:endParaRPr kumimoji="0" lang="en-GB" sz="2000" b="0" u="none" strike="noStrike" kern="1200" cap="none" spc="0" normalizeH="0" baseline="0" noProof="0" dirty="0">
                        <a:ln>
                          <a:noFill/>
                        </a:ln>
                        <a:solidFill>
                          <a:prstClr val="black"/>
                        </a:solidFill>
                        <a:effectLst/>
                        <a:uLnTx/>
                        <a:uFillTx/>
                      </a:endParaRPr>
                    </a:p>
                    <a:p>
                      <a:pPr marL="457200" marR="0" lvl="0" indent="-4572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disinvestment + transition (TLI, merger, ‘demand-led’ approaches)</a:t>
                      </a:r>
                    </a:p>
                    <a:p>
                      <a:pPr marL="0" marR="0" lvl="0" indent="0" algn="l" defTabSz="914400" rtl="0" eaLnBrk="0" fontAlgn="base" latinLnBrk="0" hangingPunct="0">
                        <a:lnSpc>
                          <a:spcPct val="100000"/>
                        </a:lnSpc>
                        <a:spcBef>
                          <a:spcPts val="0"/>
                        </a:spcBef>
                        <a:spcAft>
                          <a:spcPct val="0"/>
                        </a:spcAft>
                        <a:buClrTx/>
                        <a:buSzTx/>
                        <a:buFont typeface="Arial" panose="020B0604020202020204" pitchFamily="34" charset="0"/>
                        <a:buNone/>
                        <a:tabLst/>
                        <a:defRPr/>
                      </a:pPr>
                      <a:endParaRPr kumimoji="0" lang="en-GB" sz="2000" b="0" u="none" strike="noStrike" kern="1200" cap="none" spc="0" normalizeH="0" baseline="0" noProof="0" dirty="0">
                        <a:ln>
                          <a:noFill/>
                        </a:ln>
                        <a:solidFill>
                          <a:prstClr val="black"/>
                        </a:solidFill>
                        <a:effectLst/>
                        <a:uLnTx/>
                        <a:uFillTx/>
                      </a:endParaRPr>
                    </a:p>
                    <a:p>
                      <a:pPr marL="457200" marR="0" lvl="0" indent="-4572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a re-animated conversation about infrastructure?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720293480"/>
                  </a:ext>
                </a:extLst>
              </a:tr>
              <a:tr h="914203">
                <a:tc>
                  <a:txBody>
                    <a:bodyPr/>
                    <a:lstStyle/>
                    <a:p>
                      <a:pPr marL="342900" indent="-342900">
                        <a:buFont typeface="Arial" panose="020B0604020202020204" pitchFamily="34" charset="0"/>
                        <a:buChar char="•"/>
                      </a:pPr>
                      <a:r>
                        <a:rPr lang="en-GB" sz="2000" dirty="0"/>
                        <a:t>a new government, fiscal constraint and political fragmentation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457200" marR="0" lvl="0" indent="-4572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en-GB" sz="2000" b="0" u="none" strike="noStrike" kern="1200" cap="none" spc="0" normalizeH="0" baseline="0" noProof="0" dirty="0">
                          <a:ln>
                            <a:noFill/>
                          </a:ln>
                          <a:solidFill>
                            <a:prstClr val="black"/>
                          </a:solidFill>
                          <a:effectLst/>
                          <a:uLnTx/>
                          <a:uFillTx/>
                        </a:rPr>
                        <a:t>who knows?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3856903744"/>
                  </a:ext>
                </a:extLst>
              </a:tr>
            </a:tbl>
          </a:graphicData>
        </a:graphic>
      </p:graphicFrame>
    </p:spTree>
    <p:extLst>
      <p:ext uri="{BB962C8B-B14F-4D97-AF65-F5344CB8AC3E}">
        <p14:creationId xmlns:p14="http://schemas.microsoft.com/office/powerpoint/2010/main" val="3934883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4CC7A-0CB4-064B-0128-AB1E3A7F811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5C9037E-9153-4513-18D8-410A7957A399}"/>
              </a:ext>
            </a:extLst>
          </p:cNvPr>
          <p:cNvPicPr>
            <a:picLocks noChangeAspect="1"/>
          </p:cNvPicPr>
          <p:nvPr/>
        </p:nvPicPr>
        <p:blipFill>
          <a:blip r:embed="rId2"/>
          <a:stretch>
            <a:fillRect/>
          </a:stretch>
        </p:blipFill>
        <p:spPr>
          <a:xfrm>
            <a:off x="4970714" y="1039217"/>
            <a:ext cx="3600400" cy="4848861"/>
          </a:xfrm>
          <a:prstGeom prst="rect">
            <a:avLst/>
          </a:prstGeom>
          <a:ln>
            <a:solidFill>
              <a:schemeClr val="tx1"/>
            </a:solidFill>
          </a:ln>
          <a:effectLst>
            <a:outerShdw blurRad="292100" dist="139700" dir="2700000" algn="tl" rotWithShape="0">
              <a:srgbClr val="333333">
                <a:alpha val="65000"/>
              </a:srgbClr>
            </a:outerShdw>
          </a:effectLst>
        </p:spPr>
      </p:pic>
      <p:sp>
        <p:nvSpPr>
          <p:cNvPr id="6" name="Content Placeholder 2">
            <a:extLst>
              <a:ext uri="{FF2B5EF4-FFF2-40B4-BE49-F238E27FC236}">
                <a16:creationId xmlns:a16="http://schemas.microsoft.com/office/drawing/2014/main" id="{E7F4B1C4-4703-617B-C436-3855867DB82E}"/>
              </a:ext>
            </a:extLst>
          </p:cNvPr>
          <p:cNvSpPr txBox="1">
            <a:spLocks/>
          </p:cNvSpPr>
          <p:nvPr/>
        </p:nvSpPr>
        <p:spPr bwMode="auto">
          <a:xfrm>
            <a:off x="395536" y="1039217"/>
            <a:ext cx="3999114" cy="4779565"/>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180340" indent="0">
              <a:spcBef>
                <a:spcPts val="0"/>
              </a:spcBef>
              <a:spcAft>
                <a:spcPts val="1800"/>
              </a:spcAft>
              <a:buFont typeface="Arial" panose="020B0604020202020204" pitchFamily="34" charset="0"/>
              <a:buNone/>
            </a:pPr>
            <a:r>
              <a:rPr lang="en-GB" sz="2100" dirty="0">
                <a:solidFill>
                  <a:srgbClr val="000000"/>
                </a:solidFill>
                <a:latin typeface="Calibri" panose="020F0502020204030204" pitchFamily="34" charset="0"/>
                <a:ea typeface="Aptos Narrow" panose="020B0004020202020204" pitchFamily="34" charset="0"/>
                <a:cs typeface="Calibri" panose="020F0502020204030204" pitchFamily="34" charset="0"/>
              </a:rPr>
              <a:t>In order for a local infrastructure organisation to </a:t>
            </a:r>
            <a:r>
              <a:rPr lang="en-GB" sz="2100" b="1" dirty="0">
                <a:solidFill>
                  <a:srgbClr val="000000"/>
                </a:solidFill>
                <a:latin typeface="Calibri" panose="020F0502020204030204" pitchFamily="34" charset="0"/>
                <a:ea typeface="Aptos Narrow" panose="020B0004020202020204" pitchFamily="34" charset="0"/>
                <a:cs typeface="Calibri" panose="020F0502020204030204" pitchFamily="34" charset="0"/>
              </a:rPr>
              <a:t>serve the needs </a:t>
            </a:r>
            <a:r>
              <a:rPr lang="en-GB" sz="2100" dirty="0">
                <a:solidFill>
                  <a:srgbClr val="000000"/>
                </a:solidFill>
                <a:latin typeface="Calibri" panose="020F0502020204030204" pitchFamily="34" charset="0"/>
                <a:ea typeface="Aptos Narrow" panose="020B0004020202020204" pitchFamily="34" charset="0"/>
                <a:cs typeface="Calibri" panose="020F0502020204030204" pitchFamily="34" charset="0"/>
              </a:rPr>
              <a:t>of the local VCSE sector and system partners…</a:t>
            </a:r>
          </a:p>
          <a:p>
            <a:pPr marL="288000" marR="180340" lvl="1" indent="0">
              <a:spcBef>
                <a:spcPts val="0"/>
              </a:spcBef>
              <a:spcAft>
                <a:spcPts val="1800"/>
              </a:spcAft>
              <a:buFont typeface="Arial" panose="020B0604020202020204" pitchFamily="34" charset="0"/>
              <a:buNone/>
            </a:pPr>
            <a:r>
              <a:rPr lang="en-GB" sz="2100" dirty="0">
                <a:solidFill>
                  <a:srgbClr val="000000"/>
                </a:solidFill>
                <a:latin typeface="Calibri" panose="020F0502020204030204" pitchFamily="34" charset="0"/>
                <a:ea typeface="Aptos Narrow" panose="020B0004020202020204" pitchFamily="34" charset="0"/>
                <a:cs typeface="Calibri" panose="020F0502020204030204" pitchFamily="34" charset="0"/>
              </a:rPr>
              <a:t>…what are the </a:t>
            </a:r>
            <a:r>
              <a:rPr lang="en-GB" sz="2100" b="1" dirty="0">
                <a:solidFill>
                  <a:srgbClr val="000000"/>
                </a:solidFill>
                <a:latin typeface="Calibri" panose="020F0502020204030204" pitchFamily="34" charset="0"/>
                <a:ea typeface="Aptos Narrow" panose="020B0004020202020204" pitchFamily="34" charset="0"/>
                <a:cs typeface="Calibri" panose="020F0502020204030204" pitchFamily="34" charset="0"/>
              </a:rPr>
              <a:t>internal and external conditions</a:t>
            </a:r>
            <a:r>
              <a:rPr lang="en-GB" sz="2100" dirty="0">
                <a:solidFill>
                  <a:srgbClr val="000000"/>
                </a:solidFill>
                <a:latin typeface="Calibri" panose="020F0502020204030204" pitchFamily="34" charset="0"/>
                <a:ea typeface="Aptos Narrow" panose="020B0004020202020204" pitchFamily="34" charset="0"/>
                <a:cs typeface="Calibri" panose="020F0502020204030204" pitchFamily="34" charset="0"/>
              </a:rPr>
              <a:t> that enable or prevent…</a:t>
            </a:r>
          </a:p>
          <a:p>
            <a:pPr marL="576000" marR="180340" lvl="2" indent="0">
              <a:spcBef>
                <a:spcPts val="0"/>
              </a:spcBef>
              <a:spcAft>
                <a:spcPts val="1200"/>
              </a:spcAft>
              <a:buFont typeface="Arial" panose="020B0604020202020204" pitchFamily="34" charset="0"/>
              <a:buNone/>
            </a:pPr>
            <a:r>
              <a:rPr lang="en-GB" sz="2100" dirty="0">
                <a:solidFill>
                  <a:srgbClr val="000000"/>
                </a:solidFill>
                <a:latin typeface="Calibri" panose="020F0502020204030204" pitchFamily="34" charset="0"/>
                <a:ea typeface="Aptos Narrow" panose="020B0004020202020204" pitchFamily="34" charset="0"/>
                <a:cs typeface="Calibri" panose="020F0502020204030204" pitchFamily="34" charset="0"/>
              </a:rPr>
              <a:t>…</a:t>
            </a:r>
            <a:r>
              <a:rPr lang="en-GB" sz="2100" b="1" dirty="0">
                <a:solidFill>
                  <a:srgbClr val="000000"/>
                </a:solidFill>
                <a:latin typeface="Calibri" panose="020F0502020204030204" pitchFamily="34" charset="0"/>
                <a:ea typeface="Aptos Narrow" panose="020B0004020202020204" pitchFamily="34" charset="0"/>
                <a:cs typeface="Calibri" panose="020F0502020204030204" pitchFamily="34" charset="0"/>
              </a:rPr>
              <a:t>effective delivery </a:t>
            </a:r>
            <a:r>
              <a:rPr lang="en-GB" sz="2100" dirty="0">
                <a:solidFill>
                  <a:srgbClr val="000000"/>
                </a:solidFill>
                <a:latin typeface="Calibri" panose="020F0502020204030204" pitchFamily="34" charset="0"/>
                <a:ea typeface="Aptos Narrow" panose="020B0004020202020204" pitchFamily="34" charset="0"/>
                <a:cs typeface="Calibri" panose="020F0502020204030204" pitchFamily="34" charset="0"/>
              </a:rPr>
              <a:t>of objectives, efficient operation as a </a:t>
            </a:r>
            <a:r>
              <a:rPr lang="en-GB" sz="2100" b="1" dirty="0">
                <a:solidFill>
                  <a:srgbClr val="000000"/>
                </a:solidFill>
                <a:latin typeface="Calibri" panose="020F0502020204030204" pitchFamily="34" charset="0"/>
                <a:ea typeface="Aptos Narrow" panose="020B0004020202020204" pitchFamily="34" charset="0"/>
                <a:cs typeface="Calibri" panose="020F0502020204030204" pitchFamily="34" charset="0"/>
              </a:rPr>
              <a:t>sustainable organisation </a:t>
            </a:r>
            <a:r>
              <a:rPr lang="en-GB" sz="2100" dirty="0">
                <a:solidFill>
                  <a:srgbClr val="000000"/>
                </a:solidFill>
                <a:latin typeface="Calibri" panose="020F0502020204030204" pitchFamily="34" charset="0"/>
                <a:ea typeface="Aptos Narrow" panose="020B0004020202020204" pitchFamily="34" charset="0"/>
                <a:cs typeface="Calibri" panose="020F0502020204030204" pitchFamily="34" charset="0"/>
              </a:rPr>
              <a:t>and achievement of </a:t>
            </a:r>
            <a:r>
              <a:rPr lang="en-GB" sz="2100" b="1" dirty="0">
                <a:solidFill>
                  <a:srgbClr val="000000"/>
                </a:solidFill>
                <a:latin typeface="Calibri" panose="020F0502020204030204" pitchFamily="34" charset="0"/>
                <a:ea typeface="Aptos Narrow" panose="020B0004020202020204" pitchFamily="34" charset="0"/>
                <a:cs typeface="Calibri" panose="020F0502020204030204" pitchFamily="34" charset="0"/>
              </a:rPr>
              <a:t>quality accreditation</a:t>
            </a:r>
            <a:r>
              <a:rPr lang="en-GB" sz="2100" dirty="0">
                <a:solidFill>
                  <a:srgbClr val="000000"/>
                </a:solidFill>
                <a:latin typeface="Calibri" panose="020F0502020204030204" pitchFamily="34" charset="0"/>
                <a:ea typeface="Aptos Narrow" panose="020B0004020202020204" pitchFamily="34" charset="0"/>
                <a:cs typeface="Calibri" panose="020F0502020204030204" pitchFamily="34" charset="0"/>
              </a:rPr>
              <a:t> status?</a:t>
            </a:r>
          </a:p>
        </p:txBody>
      </p:sp>
    </p:spTree>
    <p:extLst>
      <p:ext uri="{BB962C8B-B14F-4D97-AF65-F5344CB8AC3E}">
        <p14:creationId xmlns:p14="http://schemas.microsoft.com/office/powerpoint/2010/main" val="4022510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082A9-31A2-5C9A-165D-8F4145F48CF3}"/>
              </a:ext>
            </a:extLst>
          </p:cNvPr>
          <p:cNvSpPr>
            <a:spLocks noGrp="1"/>
          </p:cNvSpPr>
          <p:nvPr>
            <p:ph type="title"/>
          </p:nvPr>
        </p:nvSpPr>
        <p:spPr>
          <a:xfrm>
            <a:off x="251520" y="332656"/>
            <a:ext cx="8229600" cy="634082"/>
          </a:xfrm>
        </p:spPr>
        <p:txBody>
          <a:bodyPr/>
          <a:lstStyle/>
          <a:p>
            <a:pPr algn="l"/>
            <a:r>
              <a:rPr lang="en-GB" sz="3000" b="1" dirty="0">
                <a:latin typeface="Calibri" panose="020F0502020204030204" pitchFamily="34" charset="0"/>
                <a:cs typeface="Calibri" panose="020F0502020204030204" pitchFamily="34" charset="0"/>
              </a:rPr>
              <a:t>Internal and external conditions</a:t>
            </a:r>
          </a:p>
        </p:txBody>
      </p:sp>
      <p:graphicFrame>
        <p:nvGraphicFramePr>
          <p:cNvPr id="4" name="Table 3">
            <a:extLst>
              <a:ext uri="{FF2B5EF4-FFF2-40B4-BE49-F238E27FC236}">
                <a16:creationId xmlns:a16="http://schemas.microsoft.com/office/drawing/2014/main" id="{6A894168-2925-F69B-8114-58A1129FE686}"/>
              </a:ext>
            </a:extLst>
          </p:cNvPr>
          <p:cNvGraphicFramePr>
            <a:graphicFrameLocks noGrp="1"/>
          </p:cNvGraphicFramePr>
          <p:nvPr>
            <p:extLst>
              <p:ext uri="{D42A27DB-BD31-4B8C-83A1-F6EECF244321}">
                <p14:modId xmlns:p14="http://schemas.microsoft.com/office/powerpoint/2010/main" val="1065231818"/>
              </p:ext>
            </p:extLst>
          </p:nvPr>
        </p:nvGraphicFramePr>
        <p:xfrm>
          <a:off x="704256" y="1556792"/>
          <a:ext cx="7776864" cy="4248471"/>
        </p:xfrm>
        <a:graphic>
          <a:graphicData uri="http://schemas.openxmlformats.org/drawingml/2006/table">
            <a:tbl>
              <a:tblPr firstRow="1" bandRow="1">
                <a:effectLst>
                  <a:outerShdw blurRad="50800" dist="38100" dir="2700000" algn="tl" rotWithShape="0">
                    <a:prstClr val="black">
                      <a:alpha val="40000"/>
                    </a:prstClr>
                  </a:outerShdw>
                </a:effectLst>
                <a:tableStyleId>{93296810-A885-4BE3-A3E7-6D5BEEA58F35}</a:tableStyleId>
              </a:tblPr>
              <a:tblGrid>
                <a:gridCol w="3888432">
                  <a:extLst>
                    <a:ext uri="{9D8B030D-6E8A-4147-A177-3AD203B41FA5}">
                      <a16:colId xmlns:a16="http://schemas.microsoft.com/office/drawing/2014/main" val="2563198943"/>
                    </a:ext>
                  </a:extLst>
                </a:gridCol>
                <a:gridCol w="3888432">
                  <a:extLst>
                    <a:ext uri="{9D8B030D-6E8A-4147-A177-3AD203B41FA5}">
                      <a16:colId xmlns:a16="http://schemas.microsoft.com/office/drawing/2014/main" val="3301226916"/>
                    </a:ext>
                  </a:extLst>
                </a:gridCol>
              </a:tblGrid>
              <a:tr h="611694">
                <a:tc>
                  <a:txBody>
                    <a:bodyPr/>
                    <a:lstStyle/>
                    <a:p>
                      <a:r>
                        <a:rPr lang="en-GB" sz="2100" dirty="0">
                          <a:latin typeface="Calibri" panose="020F0502020204030204" pitchFamily="34" charset="0"/>
                          <a:cs typeface="Calibri" panose="020F0502020204030204" pitchFamily="34" charset="0"/>
                        </a:rPr>
                        <a:t>Internal conditions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1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External conditions</a:t>
                      </a:r>
                    </a:p>
                  </a:txBody>
                  <a:tcPr anchor="ctr"/>
                </a:tc>
                <a:extLst>
                  <a:ext uri="{0D108BD9-81ED-4DB2-BD59-A6C34878D82A}">
                    <a16:rowId xmlns:a16="http://schemas.microsoft.com/office/drawing/2014/main" val="1323247077"/>
                  </a:ext>
                </a:extLst>
              </a:tr>
              <a:tr h="661232">
                <a:tc>
                  <a:txBody>
                    <a:bodyPr/>
                    <a:lstStyle/>
                    <a:p>
                      <a:pPr marL="0" indent="0" algn="l">
                        <a:spcBef>
                          <a:spcPts val="1200"/>
                        </a:spcBef>
                        <a:spcAft>
                          <a:spcPts val="1200"/>
                        </a:spcAft>
                        <a:buFont typeface="+mj-lt"/>
                        <a:buNone/>
                      </a:pPr>
                      <a:r>
                        <a:rPr lang="en-GB" sz="1900" dirty="0">
                          <a:effectLst/>
                          <a:latin typeface="Calibri" panose="020F0502020204030204" pitchFamily="34" charset="0"/>
                          <a:cs typeface="Calibri" panose="020F0502020204030204" pitchFamily="34" charset="0"/>
                        </a:rPr>
                        <a:t>1. Mission, culture and approach</a:t>
                      </a:r>
                      <a:endParaRPr lang="en-GB" sz="19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900" dirty="0">
                          <a:effectLst/>
                          <a:latin typeface="Calibri" panose="020F0502020204030204" pitchFamily="34" charset="0"/>
                          <a:cs typeface="Calibri" panose="020F0502020204030204" pitchFamily="34" charset="0"/>
                        </a:rPr>
                        <a:t>1. Relationships with statutory authorities</a:t>
                      </a:r>
                      <a:endParaRPr lang="en-GB" sz="19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1258307617"/>
                  </a:ext>
                </a:extLst>
              </a:tr>
              <a:tr h="661232">
                <a:tc>
                  <a:txBody>
                    <a:bodyPr/>
                    <a:lstStyle/>
                    <a:p>
                      <a:pPr marL="0" indent="0" algn="l">
                        <a:spcBef>
                          <a:spcPts val="1200"/>
                        </a:spcBef>
                        <a:spcAft>
                          <a:spcPts val="1200"/>
                        </a:spcAft>
                        <a:buFont typeface="+mj-lt"/>
                        <a:buNone/>
                      </a:pPr>
                      <a:r>
                        <a:rPr lang="en-GB" sz="1900" dirty="0">
                          <a:effectLst/>
                          <a:latin typeface="Calibri" panose="020F0502020204030204" pitchFamily="34" charset="0"/>
                          <a:cs typeface="Calibri" panose="020F0502020204030204" pitchFamily="34" charset="0"/>
                        </a:rPr>
                        <a:t>2. Geographical scale/remit</a:t>
                      </a:r>
                    </a:p>
                  </a:txBody>
                  <a:tcPr marL="68580" marR="68580" marT="0" marB="0"/>
                </a:tc>
                <a:tc>
                  <a:txBody>
                    <a:bodyPr/>
                    <a:lstStyle/>
                    <a:p>
                      <a:pPr algn="l">
                        <a:spcBef>
                          <a:spcPts val="1200"/>
                        </a:spcBef>
                        <a:spcAft>
                          <a:spcPts val="1200"/>
                        </a:spcAft>
                      </a:pPr>
                      <a:r>
                        <a:rPr lang="en-GB" sz="1900" dirty="0">
                          <a:effectLst/>
                          <a:latin typeface="Calibri" panose="020F0502020204030204" pitchFamily="34" charset="0"/>
                          <a:cs typeface="Calibri" panose="020F0502020204030204" pitchFamily="34" charset="0"/>
                        </a:rPr>
                        <a:t>2. Relationships with the VCSE sector</a:t>
                      </a:r>
                      <a:endParaRPr lang="en-GB" sz="19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4233889190"/>
                  </a:ext>
                </a:extLst>
              </a:tr>
              <a:tr h="991849">
                <a:tc>
                  <a:txBody>
                    <a:bodyPr/>
                    <a:lstStyle/>
                    <a:p>
                      <a:pPr marL="0" indent="0" algn="l">
                        <a:spcBef>
                          <a:spcPts val="1200"/>
                        </a:spcBef>
                        <a:spcAft>
                          <a:spcPts val="1200"/>
                        </a:spcAft>
                        <a:buFont typeface="+mj-lt"/>
                        <a:buNone/>
                      </a:pPr>
                      <a:r>
                        <a:rPr lang="en-GB" sz="1900" dirty="0">
                          <a:effectLst/>
                          <a:latin typeface="Calibri" panose="020F0502020204030204" pitchFamily="34" charset="0"/>
                          <a:cs typeface="Calibri" panose="020F0502020204030204" pitchFamily="34" charset="0"/>
                        </a:rPr>
                        <a:t>3. Governance and leadership, structures, policies and procedures</a:t>
                      </a:r>
                      <a:endParaRPr lang="en-GB" sz="19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900" dirty="0">
                          <a:effectLst/>
                          <a:latin typeface="Calibri" panose="020F0502020204030204" pitchFamily="34" charset="0"/>
                          <a:cs typeface="Calibri" panose="020F0502020204030204" pitchFamily="34" charset="0"/>
                        </a:rPr>
                        <a:t>3. Relationships with infrastructure</a:t>
                      </a:r>
                      <a:endParaRPr lang="en-GB" sz="19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extLst>
                  <a:ext uri="{0D108BD9-81ED-4DB2-BD59-A6C34878D82A}">
                    <a16:rowId xmlns:a16="http://schemas.microsoft.com/office/drawing/2014/main" val="3517395949"/>
                  </a:ext>
                </a:extLst>
              </a:tr>
              <a:tr h="661232">
                <a:tc>
                  <a:txBody>
                    <a:bodyPr/>
                    <a:lstStyle/>
                    <a:p>
                      <a:pPr marL="0" indent="0" algn="l">
                        <a:spcBef>
                          <a:spcPts val="1200"/>
                        </a:spcBef>
                        <a:spcAft>
                          <a:spcPts val="1200"/>
                        </a:spcAft>
                        <a:buFont typeface="+mj-lt"/>
                        <a:buNone/>
                      </a:pPr>
                      <a:r>
                        <a:rPr lang="en-GB" sz="1900" dirty="0">
                          <a:effectLst/>
                          <a:latin typeface="Calibri" panose="020F0502020204030204" pitchFamily="34" charset="0"/>
                          <a:cs typeface="Calibri" panose="020F0502020204030204" pitchFamily="34" charset="0"/>
                        </a:rPr>
                        <a:t>4. Workforce capacity and capabilities </a:t>
                      </a:r>
                    </a:p>
                  </a:txBody>
                  <a:tcPr marL="68580" marR="68580" marT="0" marB="0"/>
                </a:tc>
                <a:tc>
                  <a:txBody>
                    <a:bodyPr/>
                    <a:lstStyle/>
                    <a:p>
                      <a:pPr algn="l">
                        <a:spcBef>
                          <a:spcPts val="1200"/>
                        </a:spcBef>
                        <a:spcAft>
                          <a:spcPts val="1200"/>
                        </a:spcAft>
                      </a:pPr>
                      <a:r>
                        <a:rPr lang="en-GB" sz="1900" dirty="0">
                          <a:effectLst/>
                          <a:latin typeface="Calibri" panose="020F0502020204030204" pitchFamily="34" charset="0"/>
                          <a:cs typeface="Calibri" panose="020F0502020204030204" pitchFamily="34" charset="0"/>
                        </a:rPr>
                        <a:t>4. Wider policy environment</a:t>
                      </a:r>
                    </a:p>
                  </a:txBody>
                  <a:tcPr marL="68580" marR="68580" marT="0" marB="0"/>
                </a:tc>
                <a:extLst>
                  <a:ext uri="{0D108BD9-81ED-4DB2-BD59-A6C34878D82A}">
                    <a16:rowId xmlns:a16="http://schemas.microsoft.com/office/drawing/2014/main" val="2847168354"/>
                  </a:ext>
                </a:extLst>
              </a:tr>
              <a:tr h="661232">
                <a:tc>
                  <a:txBody>
                    <a:bodyPr/>
                    <a:lstStyle/>
                    <a:p>
                      <a:pPr marL="0" indent="0" algn="l">
                        <a:spcBef>
                          <a:spcPts val="1200"/>
                        </a:spcBef>
                        <a:spcAft>
                          <a:spcPts val="1200"/>
                        </a:spcAft>
                        <a:buFont typeface="+mj-lt"/>
                        <a:buNone/>
                      </a:pPr>
                      <a:r>
                        <a:rPr lang="en-GB" sz="1900" dirty="0">
                          <a:effectLst/>
                          <a:latin typeface="Calibri" panose="020F0502020204030204" pitchFamily="34" charset="0"/>
                          <a:cs typeface="Calibri" panose="020F0502020204030204" pitchFamily="34" charset="0"/>
                        </a:rPr>
                        <a:t>5. Financial resources and assets</a:t>
                      </a:r>
                      <a:endParaRPr lang="en-GB" sz="1900" dirty="0">
                        <a:effectLst/>
                        <a:latin typeface="Calibri" panose="020F0502020204030204" pitchFamily="34" charset="0"/>
                        <a:ea typeface="SimSun" panose="02010600030101010101" pitchFamily="2" charset="-122"/>
                        <a:cs typeface="Calibri" panose="020F0502020204030204" pitchFamily="34" charset="0"/>
                      </a:endParaRPr>
                    </a:p>
                  </a:txBody>
                  <a:tcPr marL="68580" marR="68580" marT="0" marB="0"/>
                </a:tc>
                <a:tc>
                  <a:txBody>
                    <a:bodyPr/>
                    <a:lstStyle/>
                    <a:p>
                      <a:pPr algn="l">
                        <a:spcBef>
                          <a:spcPts val="1200"/>
                        </a:spcBef>
                        <a:spcAft>
                          <a:spcPts val="1200"/>
                        </a:spcAft>
                      </a:pPr>
                      <a:r>
                        <a:rPr lang="en-GB" sz="1900" dirty="0">
                          <a:effectLst/>
                          <a:latin typeface="Calibri" panose="020F0502020204030204" pitchFamily="34" charset="0"/>
                          <a:cs typeface="Calibri" panose="020F0502020204030204" pitchFamily="34" charset="0"/>
                        </a:rPr>
                        <a:t>5. Wider resource environment</a:t>
                      </a:r>
                    </a:p>
                  </a:txBody>
                  <a:tcPr marL="68580" marR="68580" marT="0" marB="0"/>
                </a:tc>
                <a:extLst>
                  <a:ext uri="{0D108BD9-81ED-4DB2-BD59-A6C34878D82A}">
                    <a16:rowId xmlns:a16="http://schemas.microsoft.com/office/drawing/2014/main" val="509103729"/>
                  </a:ext>
                </a:extLst>
              </a:tr>
            </a:tbl>
          </a:graphicData>
        </a:graphic>
      </p:graphicFrame>
    </p:spTree>
    <p:extLst>
      <p:ext uri="{BB962C8B-B14F-4D97-AF65-F5344CB8AC3E}">
        <p14:creationId xmlns:p14="http://schemas.microsoft.com/office/powerpoint/2010/main" val="84251607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4ab55e9-0097-4cca-8878-d7a47ac54d1a" xsi:nil="true"/>
    <lcf76f155ced4ddcb4097134ff3c332f xmlns="7d8828e8-fa0f-4032-b8c8-473168ac04e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522A5ABD0546246BC22E4BC64A60956" ma:contentTypeVersion="17" ma:contentTypeDescription="Create a new document." ma:contentTypeScope="" ma:versionID="9c6d3533bbc1b0992b063cda3e1ee773">
  <xsd:schema xmlns:xsd="http://www.w3.org/2001/XMLSchema" xmlns:xs="http://www.w3.org/2001/XMLSchema" xmlns:p="http://schemas.microsoft.com/office/2006/metadata/properties" xmlns:ns2="c4ab55e9-0097-4cca-8878-d7a47ac54d1a" xmlns:ns3="7d8828e8-fa0f-4032-b8c8-473168ac04e3" targetNamespace="http://schemas.microsoft.com/office/2006/metadata/properties" ma:root="true" ma:fieldsID="356251dc885085c20d30e29c5a34d228" ns2:_="" ns3:_="">
    <xsd:import namespace="c4ab55e9-0097-4cca-8878-d7a47ac54d1a"/>
    <xsd:import namespace="7d8828e8-fa0f-4032-b8c8-473168ac04e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2:TaxCatchAll" minOccurs="0"/>
                <xsd:element ref="ns3:MediaServiceOCR" minOccurs="0"/>
                <xsd:element ref="ns3:MediaServiceGenerationTime" minOccurs="0"/>
                <xsd:element ref="ns3:MediaServiceEventHashCode" minOccurs="0"/>
                <xsd:element ref="ns3:lcf76f155ced4ddcb4097134ff3c332f" minOccurs="0"/>
                <xsd:element ref="ns3:MediaServiceDateTaken" minOccurs="0"/>
                <xsd:element ref="ns3:MediaLengthInSecond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ab55e9-0097-4cca-8878-d7a47ac54d1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2" nillable="true" ma:displayName="Taxonomy Catch All Column" ma:hidden="true" ma:list="{ed4d2182-6eeb-42f8-85b8-6d505cca9d5c}" ma:internalName="TaxCatchAll" ma:showField="CatchAllData" ma:web="c4ab55e9-0097-4cca-8878-d7a47ac54d1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d8828e8-fa0f-4032-b8c8-473168ac04e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8aa430f-8d0d-439a-80f0-a8aaa524be12"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768505-2697-4FFD-B9C6-98329FE00BD4}">
  <ds:schemaRefs>
    <ds:schemaRef ds:uri="http://schemas.microsoft.com/sharepoint/v3/contenttype/forms"/>
  </ds:schemaRefs>
</ds:datastoreItem>
</file>

<file path=customXml/itemProps2.xml><?xml version="1.0" encoding="utf-8"?>
<ds:datastoreItem xmlns:ds="http://schemas.openxmlformats.org/officeDocument/2006/customXml" ds:itemID="{0EC63BE2-323D-4065-8A1A-36B47AE6F4B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55D9DFB-65FB-4FC0-88A1-25C2F737A517}"/>
</file>

<file path=docProps/app.xml><?xml version="1.0" encoding="utf-8"?>
<Properties xmlns="http://schemas.openxmlformats.org/officeDocument/2006/extended-properties" xmlns:vt="http://schemas.openxmlformats.org/officeDocument/2006/docPropsVTypes">
  <Template/>
  <TotalTime>11214</TotalTime>
  <Words>1167</Words>
  <Application>Microsoft Office PowerPoint</Application>
  <PresentationFormat>On-screen Show (4:3)</PresentationFormat>
  <Paragraphs>191</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Narrow</vt:lpstr>
      <vt:lpstr>Arial</vt:lpstr>
      <vt:lpstr>Calibri</vt:lpstr>
      <vt:lpstr>1_Office Theme</vt:lpstr>
      <vt:lpstr>Learning from research:  What is the power of local infrastructure?</vt:lpstr>
      <vt:lpstr>Plan</vt:lpstr>
      <vt:lpstr>For discussion</vt:lpstr>
      <vt:lpstr>Fundamental problems for VCSE infrastructure</vt:lpstr>
      <vt:lpstr>Explaining infrastructure – functions and metaphors</vt:lpstr>
      <vt:lpstr>Researching local  VCSE infrastructure</vt:lpstr>
      <vt:lpstr>A changing context for local VCSE infrastructure</vt:lpstr>
      <vt:lpstr>PowerPoint Presentation</vt:lpstr>
      <vt:lpstr>Internal and external conditions</vt:lpstr>
      <vt:lpstr>Methods and data</vt:lpstr>
      <vt:lpstr>PowerPoint Presentation</vt:lpstr>
      <vt:lpstr>PowerPoint Presentation</vt:lpstr>
      <vt:lpstr>PowerPoint Presentation</vt:lpstr>
      <vt:lpstr>PowerPoint Presentation</vt:lpstr>
      <vt:lpstr>So, what is the power of local infrastructure?</vt:lpstr>
      <vt:lpstr>For discussion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Beccy</dc:creator>
  <cp:lastModifiedBy>Macmillan, Rob</cp:lastModifiedBy>
  <cp:revision>422</cp:revision>
  <cp:lastPrinted>2017-09-07T01:01:48Z</cp:lastPrinted>
  <dcterms:created xsi:type="dcterms:W3CDTF">2009-09-17T18:15:05Z</dcterms:created>
  <dcterms:modified xsi:type="dcterms:W3CDTF">2025-05-15T07:03:10Z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0x0101008522A5ABD0546246BC22E4BC64A60956</vt:lpwstr>
  </property>
</Properties>
</file>