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3"/>
  </p:notesMasterIdLst>
  <p:sldIdLst>
    <p:sldId id="257" r:id="rId5"/>
    <p:sldId id="261" r:id="rId6"/>
    <p:sldId id="262" r:id="rId7"/>
    <p:sldId id="263" r:id="rId8"/>
    <p:sldId id="307" r:id="rId9"/>
    <p:sldId id="315" r:id="rId10"/>
    <p:sldId id="310" r:id="rId11"/>
    <p:sldId id="312" r:id="rId12"/>
    <p:sldId id="308" r:id="rId13"/>
    <p:sldId id="258" r:id="rId14"/>
    <p:sldId id="311" r:id="rId15"/>
    <p:sldId id="316" r:id="rId16"/>
    <p:sldId id="276" r:id="rId17"/>
    <p:sldId id="275" r:id="rId18"/>
    <p:sldId id="305" r:id="rId19"/>
    <p:sldId id="317" r:id="rId20"/>
    <p:sldId id="306" r:id="rId21"/>
    <p:sldId id="313"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NAVCA" id="{B8CDD75C-BC3D-477E-B17F-4FC4B28730F0}">
          <p14:sldIdLst>
            <p14:sldId id="257"/>
            <p14:sldId id="261"/>
            <p14:sldId id="262"/>
            <p14:sldId id="263"/>
          </p14:sldIdLst>
        </p14:section>
        <p14:section name="Action Together" id="{361A0BB1-5366-4AC9-84B0-620E30122933}">
          <p14:sldIdLst>
            <p14:sldId id="307"/>
            <p14:sldId id="315"/>
            <p14:sldId id="310"/>
            <p14:sldId id="312"/>
            <p14:sldId id="308"/>
            <p14:sldId id="258"/>
            <p14:sldId id="311"/>
            <p14:sldId id="316"/>
            <p14:sldId id="276"/>
            <p14:sldId id="275"/>
            <p14:sldId id="305"/>
            <p14:sldId id="317"/>
            <p14:sldId id="306"/>
            <p14:sldId id="313"/>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7254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5A8EE65-79E2-4803-BAEC-E45159787C61}" v="1" dt="2025-05-09T15:58:07.44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2" d="100"/>
          <a:sy n="82" d="100"/>
        </p:scale>
        <p:origin x="864"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ill Hopkinson" userId="db4eca55-6892-4788-88e2-0e78711d52c5" providerId="ADAL" clId="{05A8EE65-79E2-4803-BAEC-E45159787C61}"/>
    <pc:docChg chg="undo custSel addSld delSld modSld sldOrd addSection modSection">
      <pc:chgData name="Jill Hopkinson" userId="db4eca55-6892-4788-88e2-0e78711d52c5" providerId="ADAL" clId="{05A8EE65-79E2-4803-BAEC-E45159787C61}" dt="2025-05-09T15:58:07.545" v="891" actId="27636"/>
      <pc:docMkLst>
        <pc:docMk/>
      </pc:docMkLst>
      <pc:sldChg chg="del">
        <pc:chgData name="Jill Hopkinson" userId="db4eca55-6892-4788-88e2-0e78711d52c5" providerId="ADAL" clId="{05A8EE65-79E2-4803-BAEC-E45159787C61}" dt="2025-05-09T13:33:45.190" v="0" actId="47"/>
        <pc:sldMkLst>
          <pc:docMk/>
          <pc:sldMk cId="3342657247" sldId="256"/>
        </pc:sldMkLst>
      </pc:sldChg>
      <pc:sldChg chg="modSp mod">
        <pc:chgData name="Jill Hopkinson" userId="db4eca55-6892-4788-88e2-0e78711d52c5" providerId="ADAL" clId="{05A8EE65-79E2-4803-BAEC-E45159787C61}" dt="2025-05-09T13:39:48.985" v="131" actId="1076"/>
        <pc:sldMkLst>
          <pc:docMk/>
          <pc:sldMk cId="637210993" sldId="257"/>
        </pc:sldMkLst>
        <pc:spChg chg="mod">
          <ac:chgData name="Jill Hopkinson" userId="db4eca55-6892-4788-88e2-0e78711d52c5" providerId="ADAL" clId="{05A8EE65-79E2-4803-BAEC-E45159787C61}" dt="2025-05-09T13:39:48.985" v="131" actId="1076"/>
          <ac:spMkLst>
            <pc:docMk/>
            <pc:sldMk cId="637210993" sldId="257"/>
            <ac:spMk id="10" creationId="{873D71F8-DDAF-7007-0F97-F134671EB9A0}"/>
          </ac:spMkLst>
        </pc:spChg>
        <pc:spChg chg="mod">
          <ac:chgData name="Jill Hopkinson" userId="db4eca55-6892-4788-88e2-0e78711d52c5" providerId="ADAL" clId="{05A8EE65-79E2-4803-BAEC-E45159787C61}" dt="2025-05-09T13:34:16.419" v="4" actId="113"/>
          <ac:spMkLst>
            <pc:docMk/>
            <pc:sldMk cId="637210993" sldId="257"/>
            <ac:spMk id="12" creationId="{1757BC0D-C5F0-EF07-9014-C050FB8CAB89}"/>
          </ac:spMkLst>
        </pc:spChg>
      </pc:sldChg>
      <pc:sldChg chg="delSp add setBg delDesignElem">
        <pc:chgData name="Jill Hopkinson" userId="db4eca55-6892-4788-88e2-0e78711d52c5" providerId="ADAL" clId="{05A8EE65-79E2-4803-BAEC-E45159787C61}" dt="2025-05-09T15:58:07.442" v="890"/>
        <pc:sldMkLst>
          <pc:docMk/>
          <pc:sldMk cId="3524252535" sldId="258"/>
        </pc:sldMkLst>
        <pc:spChg chg="del">
          <ac:chgData name="Jill Hopkinson" userId="db4eca55-6892-4788-88e2-0e78711d52c5" providerId="ADAL" clId="{05A8EE65-79E2-4803-BAEC-E45159787C61}" dt="2025-05-09T15:58:07.442" v="890"/>
          <ac:spMkLst>
            <pc:docMk/>
            <pc:sldMk cId="3524252535" sldId="258"/>
            <ac:spMk id="9" creationId="{11B2B030-4738-4359-9E46-144B7C8BFF8B}"/>
          </ac:spMkLst>
        </pc:spChg>
        <pc:spChg chg="del">
          <ac:chgData name="Jill Hopkinson" userId="db4eca55-6892-4788-88e2-0e78711d52c5" providerId="ADAL" clId="{05A8EE65-79E2-4803-BAEC-E45159787C61}" dt="2025-05-09T15:58:07.442" v="890"/>
          <ac:spMkLst>
            <pc:docMk/>
            <pc:sldMk cId="3524252535" sldId="258"/>
            <ac:spMk id="11" creationId="{E722B2DD-E14D-4972-9D98-5D6E61B1B2D2}"/>
          </ac:spMkLst>
        </pc:spChg>
      </pc:sldChg>
      <pc:sldChg chg="del">
        <pc:chgData name="Jill Hopkinson" userId="db4eca55-6892-4788-88e2-0e78711d52c5" providerId="ADAL" clId="{05A8EE65-79E2-4803-BAEC-E45159787C61}" dt="2025-05-09T14:04:08.969" v="856" actId="47"/>
        <pc:sldMkLst>
          <pc:docMk/>
          <pc:sldMk cId="3873791270" sldId="258"/>
        </pc:sldMkLst>
      </pc:sldChg>
      <pc:sldChg chg="del">
        <pc:chgData name="Jill Hopkinson" userId="db4eca55-6892-4788-88e2-0e78711d52c5" providerId="ADAL" clId="{05A8EE65-79E2-4803-BAEC-E45159787C61}" dt="2025-05-09T14:04:07.982" v="855" actId="47"/>
        <pc:sldMkLst>
          <pc:docMk/>
          <pc:sldMk cId="836220386" sldId="259"/>
        </pc:sldMkLst>
      </pc:sldChg>
      <pc:sldChg chg="del">
        <pc:chgData name="Jill Hopkinson" userId="db4eca55-6892-4788-88e2-0e78711d52c5" providerId="ADAL" clId="{05A8EE65-79E2-4803-BAEC-E45159787C61}" dt="2025-05-09T14:04:05.487" v="854" actId="47"/>
        <pc:sldMkLst>
          <pc:docMk/>
          <pc:sldMk cId="2474847904" sldId="260"/>
        </pc:sldMkLst>
      </pc:sldChg>
      <pc:sldChg chg="modSp mod">
        <pc:chgData name="Jill Hopkinson" userId="db4eca55-6892-4788-88e2-0e78711d52c5" providerId="ADAL" clId="{05A8EE65-79E2-4803-BAEC-E45159787C61}" dt="2025-05-09T13:55:12.344" v="473" actId="20577"/>
        <pc:sldMkLst>
          <pc:docMk/>
          <pc:sldMk cId="3180338081" sldId="261"/>
        </pc:sldMkLst>
        <pc:spChg chg="mod">
          <ac:chgData name="Jill Hopkinson" userId="db4eca55-6892-4788-88e2-0e78711d52c5" providerId="ADAL" clId="{05A8EE65-79E2-4803-BAEC-E45159787C61}" dt="2025-05-09T13:50:15.853" v="164" actId="20577"/>
          <ac:spMkLst>
            <pc:docMk/>
            <pc:sldMk cId="3180338081" sldId="261"/>
            <ac:spMk id="2" creationId="{0396281B-6976-5047-69D3-34D0AB873A6F}"/>
          </ac:spMkLst>
        </pc:spChg>
        <pc:spChg chg="mod">
          <ac:chgData name="Jill Hopkinson" userId="db4eca55-6892-4788-88e2-0e78711d52c5" providerId="ADAL" clId="{05A8EE65-79E2-4803-BAEC-E45159787C61}" dt="2025-05-09T13:55:12.344" v="473" actId="20577"/>
          <ac:spMkLst>
            <pc:docMk/>
            <pc:sldMk cId="3180338081" sldId="261"/>
            <ac:spMk id="6" creationId="{477E12E0-7617-B868-95DA-F3A66DA0CC98}"/>
          </ac:spMkLst>
        </pc:spChg>
      </pc:sldChg>
      <pc:sldChg chg="modSp add mod">
        <pc:chgData name="Jill Hopkinson" userId="db4eca55-6892-4788-88e2-0e78711d52c5" providerId="ADAL" clId="{05A8EE65-79E2-4803-BAEC-E45159787C61}" dt="2025-05-09T13:58:42.121" v="546" actId="1076"/>
        <pc:sldMkLst>
          <pc:docMk/>
          <pc:sldMk cId="1828739224" sldId="262"/>
        </pc:sldMkLst>
        <pc:spChg chg="mod">
          <ac:chgData name="Jill Hopkinson" userId="db4eca55-6892-4788-88e2-0e78711d52c5" providerId="ADAL" clId="{05A8EE65-79E2-4803-BAEC-E45159787C61}" dt="2025-05-09T13:55:34.483" v="499" actId="20577"/>
          <ac:spMkLst>
            <pc:docMk/>
            <pc:sldMk cId="1828739224" sldId="262"/>
            <ac:spMk id="2" creationId="{653EEFC8-9662-AF47-90BA-B788944B7A9E}"/>
          </ac:spMkLst>
        </pc:spChg>
        <pc:spChg chg="mod">
          <ac:chgData name="Jill Hopkinson" userId="db4eca55-6892-4788-88e2-0e78711d52c5" providerId="ADAL" clId="{05A8EE65-79E2-4803-BAEC-E45159787C61}" dt="2025-05-09T13:58:42.121" v="546" actId="1076"/>
          <ac:spMkLst>
            <pc:docMk/>
            <pc:sldMk cId="1828739224" sldId="262"/>
            <ac:spMk id="6" creationId="{CF65185E-F28B-4870-7844-6E059EF79E42}"/>
          </ac:spMkLst>
        </pc:spChg>
      </pc:sldChg>
      <pc:sldChg chg="modSp add mod ord">
        <pc:chgData name="Jill Hopkinson" userId="db4eca55-6892-4788-88e2-0e78711d52c5" providerId="ADAL" clId="{05A8EE65-79E2-4803-BAEC-E45159787C61}" dt="2025-05-09T14:40:07.110" v="888" actId="20577"/>
        <pc:sldMkLst>
          <pc:docMk/>
          <pc:sldMk cId="1705922294" sldId="263"/>
        </pc:sldMkLst>
        <pc:spChg chg="mod">
          <ac:chgData name="Jill Hopkinson" userId="db4eca55-6892-4788-88e2-0e78711d52c5" providerId="ADAL" clId="{05A8EE65-79E2-4803-BAEC-E45159787C61}" dt="2025-05-09T14:00:41.086" v="564" actId="20577"/>
          <ac:spMkLst>
            <pc:docMk/>
            <pc:sldMk cId="1705922294" sldId="263"/>
            <ac:spMk id="2" creationId="{99BAC596-635E-1FE2-E460-7970068DC328}"/>
          </ac:spMkLst>
        </pc:spChg>
        <pc:spChg chg="mod">
          <ac:chgData name="Jill Hopkinson" userId="db4eca55-6892-4788-88e2-0e78711d52c5" providerId="ADAL" clId="{05A8EE65-79E2-4803-BAEC-E45159787C61}" dt="2025-05-09T14:40:07.110" v="888" actId="20577"/>
          <ac:spMkLst>
            <pc:docMk/>
            <pc:sldMk cId="1705922294" sldId="263"/>
            <ac:spMk id="6" creationId="{5BE0A708-079C-BDC7-64C9-E0261B8ABBFA}"/>
          </ac:spMkLst>
        </pc:spChg>
      </pc:sldChg>
      <pc:sldChg chg="add del">
        <pc:chgData name="Jill Hopkinson" userId="db4eca55-6892-4788-88e2-0e78711d52c5" providerId="ADAL" clId="{05A8EE65-79E2-4803-BAEC-E45159787C61}" dt="2025-05-09T14:00:26.720" v="548" actId="47"/>
        <pc:sldMkLst>
          <pc:docMk/>
          <pc:sldMk cId="3880256159" sldId="263"/>
        </pc:sldMkLst>
      </pc:sldChg>
      <pc:sldChg chg="add">
        <pc:chgData name="Jill Hopkinson" userId="db4eca55-6892-4788-88e2-0e78711d52c5" providerId="ADAL" clId="{05A8EE65-79E2-4803-BAEC-E45159787C61}" dt="2025-05-09T15:58:07.442" v="890"/>
        <pc:sldMkLst>
          <pc:docMk/>
          <pc:sldMk cId="0" sldId="275"/>
        </pc:sldMkLst>
      </pc:sldChg>
      <pc:sldChg chg="add">
        <pc:chgData name="Jill Hopkinson" userId="db4eca55-6892-4788-88e2-0e78711d52c5" providerId="ADAL" clId="{05A8EE65-79E2-4803-BAEC-E45159787C61}" dt="2025-05-09T15:58:07.442" v="890"/>
        <pc:sldMkLst>
          <pc:docMk/>
          <pc:sldMk cId="0" sldId="276"/>
        </pc:sldMkLst>
      </pc:sldChg>
      <pc:sldChg chg="add">
        <pc:chgData name="Jill Hopkinson" userId="db4eca55-6892-4788-88e2-0e78711d52c5" providerId="ADAL" clId="{05A8EE65-79E2-4803-BAEC-E45159787C61}" dt="2025-05-09T15:58:07.442" v="890"/>
        <pc:sldMkLst>
          <pc:docMk/>
          <pc:sldMk cId="0" sldId="305"/>
        </pc:sldMkLst>
      </pc:sldChg>
      <pc:sldChg chg="add">
        <pc:chgData name="Jill Hopkinson" userId="db4eca55-6892-4788-88e2-0e78711d52c5" providerId="ADAL" clId="{05A8EE65-79E2-4803-BAEC-E45159787C61}" dt="2025-05-09T15:58:07.442" v="890"/>
        <pc:sldMkLst>
          <pc:docMk/>
          <pc:sldMk cId="0" sldId="306"/>
        </pc:sldMkLst>
      </pc:sldChg>
      <pc:sldChg chg="add">
        <pc:chgData name="Jill Hopkinson" userId="db4eca55-6892-4788-88e2-0e78711d52c5" providerId="ADAL" clId="{05A8EE65-79E2-4803-BAEC-E45159787C61}" dt="2025-05-09T15:58:07.442" v="890"/>
        <pc:sldMkLst>
          <pc:docMk/>
          <pc:sldMk cId="3940922245" sldId="307"/>
        </pc:sldMkLst>
      </pc:sldChg>
      <pc:sldChg chg="add">
        <pc:chgData name="Jill Hopkinson" userId="db4eca55-6892-4788-88e2-0e78711d52c5" providerId="ADAL" clId="{05A8EE65-79E2-4803-BAEC-E45159787C61}" dt="2025-05-09T15:58:07.442" v="890"/>
        <pc:sldMkLst>
          <pc:docMk/>
          <pc:sldMk cId="871224254" sldId="308"/>
        </pc:sldMkLst>
      </pc:sldChg>
      <pc:sldChg chg="add">
        <pc:chgData name="Jill Hopkinson" userId="db4eca55-6892-4788-88e2-0e78711d52c5" providerId="ADAL" clId="{05A8EE65-79E2-4803-BAEC-E45159787C61}" dt="2025-05-09T15:58:07.442" v="890"/>
        <pc:sldMkLst>
          <pc:docMk/>
          <pc:sldMk cId="2268016121" sldId="310"/>
        </pc:sldMkLst>
      </pc:sldChg>
      <pc:sldChg chg="modSp add mod">
        <pc:chgData name="Jill Hopkinson" userId="db4eca55-6892-4788-88e2-0e78711d52c5" providerId="ADAL" clId="{05A8EE65-79E2-4803-BAEC-E45159787C61}" dt="2025-05-09T15:58:07.545" v="891" actId="27636"/>
        <pc:sldMkLst>
          <pc:docMk/>
          <pc:sldMk cId="2940183679" sldId="311"/>
        </pc:sldMkLst>
        <pc:spChg chg="mod">
          <ac:chgData name="Jill Hopkinson" userId="db4eca55-6892-4788-88e2-0e78711d52c5" providerId="ADAL" clId="{05A8EE65-79E2-4803-BAEC-E45159787C61}" dt="2025-05-09T15:58:07.545" v="891" actId="27636"/>
          <ac:spMkLst>
            <pc:docMk/>
            <pc:sldMk cId="2940183679" sldId="311"/>
            <ac:spMk id="2" creationId="{9F38E37B-A067-92C2-1199-790DD242BBBE}"/>
          </ac:spMkLst>
        </pc:spChg>
      </pc:sldChg>
      <pc:sldChg chg="add">
        <pc:chgData name="Jill Hopkinson" userId="db4eca55-6892-4788-88e2-0e78711d52c5" providerId="ADAL" clId="{05A8EE65-79E2-4803-BAEC-E45159787C61}" dt="2025-05-09T15:58:07.442" v="890"/>
        <pc:sldMkLst>
          <pc:docMk/>
          <pc:sldMk cId="1067345394" sldId="312"/>
        </pc:sldMkLst>
      </pc:sldChg>
      <pc:sldChg chg="add">
        <pc:chgData name="Jill Hopkinson" userId="db4eca55-6892-4788-88e2-0e78711d52c5" providerId="ADAL" clId="{05A8EE65-79E2-4803-BAEC-E45159787C61}" dt="2025-05-09T15:58:07.442" v="890"/>
        <pc:sldMkLst>
          <pc:docMk/>
          <pc:sldMk cId="1909082688" sldId="313"/>
        </pc:sldMkLst>
      </pc:sldChg>
      <pc:sldChg chg="add">
        <pc:chgData name="Jill Hopkinson" userId="db4eca55-6892-4788-88e2-0e78711d52c5" providerId="ADAL" clId="{05A8EE65-79E2-4803-BAEC-E45159787C61}" dt="2025-05-09T15:58:07.442" v="890"/>
        <pc:sldMkLst>
          <pc:docMk/>
          <pc:sldMk cId="2999241338" sldId="315"/>
        </pc:sldMkLst>
      </pc:sldChg>
      <pc:sldChg chg="add">
        <pc:chgData name="Jill Hopkinson" userId="db4eca55-6892-4788-88e2-0e78711d52c5" providerId="ADAL" clId="{05A8EE65-79E2-4803-BAEC-E45159787C61}" dt="2025-05-09T15:58:07.442" v="890"/>
        <pc:sldMkLst>
          <pc:docMk/>
          <pc:sldMk cId="3812820415" sldId="316"/>
        </pc:sldMkLst>
      </pc:sldChg>
      <pc:sldChg chg="add">
        <pc:chgData name="Jill Hopkinson" userId="db4eca55-6892-4788-88e2-0e78711d52c5" providerId="ADAL" clId="{05A8EE65-79E2-4803-BAEC-E45159787C61}" dt="2025-05-09T15:58:07.442" v="890"/>
        <pc:sldMkLst>
          <pc:docMk/>
          <pc:sldMk cId="0" sldId="317"/>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0BE88F6-85C6-43BA-874A-79285269C7DA}" type="datetimeFigureOut">
              <a:rPr lang="en-GB" smtClean="0"/>
              <a:t>09/05/2025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83B6BE-5C07-4A8E-82AC-66AFACF82B3B}" type="slidenum">
              <a:rPr lang="en-GB" smtClean="0"/>
              <a:t>‹#›</a:t>
            </a:fld>
            <a:endParaRPr lang="en-GB"/>
          </a:p>
        </p:txBody>
      </p:sp>
    </p:spTree>
    <p:extLst>
      <p:ext uri="{BB962C8B-B14F-4D97-AF65-F5344CB8AC3E}">
        <p14:creationId xmlns:p14="http://schemas.microsoft.com/office/powerpoint/2010/main" val="33307791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ALISON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70C256-124E-441E-A1F2-71B7D4A929F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68992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ALISON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70C256-124E-441E-A1F2-71B7D4A929F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060251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DAWN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70C256-124E-441E-A1F2-71B7D4A929F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488777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DAWN: programmes and themes</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70C256-124E-441E-A1F2-71B7D4A929F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054218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DAWN: Focussed on VCSE capability</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70C256-124E-441E-A1F2-71B7D4A929F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584083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59C087-6F93-D7D6-77F3-905BE195474A}"/>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4EBCBB0B-BAD2-2DEB-E4D1-18435E8BCA52}"/>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Tree>
    <p:extLst>
      <p:ext uri="{BB962C8B-B14F-4D97-AF65-F5344CB8AC3E}">
        <p14:creationId xmlns:p14="http://schemas.microsoft.com/office/powerpoint/2010/main" val="35868195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37E38DC-085E-40C4-A900-8858A1C853CB}" type="datetimeFigureOut">
              <a:rPr lang="en-GB" smtClean="0"/>
              <a:t>09/05/2025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F2E18F5-B4DE-42D9-B3AF-A1F9929C3F65}" type="slidenum">
              <a:rPr lang="en-GB" smtClean="0"/>
              <a:t>‹#›</a:t>
            </a:fld>
            <a:endParaRPr lang="en-GB"/>
          </a:p>
        </p:txBody>
      </p:sp>
    </p:spTree>
    <p:extLst>
      <p:ext uri="{BB962C8B-B14F-4D97-AF65-F5344CB8AC3E}">
        <p14:creationId xmlns:p14="http://schemas.microsoft.com/office/powerpoint/2010/main" val="15863442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7E38DC-085E-40C4-A900-8858A1C853CB}" type="datetimeFigureOut">
              <a:rPr lang="en-GB" smtClean="0"/>
              <a:t>09/05/2025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F2E18F5-B4DE-42D9-B3AF-A1F9929C3F65}" type="slidenum">
              <a:rPr lang="en-GB" smtClean="0"/>
              <a:t>‹#›</a:t>
            </a:fld>
            <a:endParaRPr lang="en-GB"/>
          </a:p>
        </p:txBody>
      </p:sp>
    </p:spTree>
    <p:extLst>
      <p:ext uri="{BB962C8B-B14F-4D97-AF65-F5344CB8AC3E}">
        <p14:creationId xmlns:p14="http://schemas.microsoft.com/office/powerpoint/2010/main" val="10364367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937E38DC-085E-40C4-A900-8858A1C853CB}" type="datetimeFigureOut">
              <a:rPr lang="en-GB" smtClean="0"/>
              <a:t>09/05/2025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F2E18F5-B4DE-42D9-B3AF-A1F9929C3F65}" type="slidenum">
              <a:rPr lang="en-GB" smtClean="0"/>
              <a:t>‹#›</a:t>
            </a:fld>
            <a:endParaRPr lang="en-GB"/>
          </a:p>
        </p:txBody>
      </p:sp>
    </p:spTree>
    <p:extLst>
      <p:ext uri="{BB962C8B-B14F-4D97-AF65-F5344CB8AC3E}">
        <p14:creationId xmlns:p14="http://schemas.microsoft.com/office/powerpoint/2010/main" val="33784704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37910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5.png"/><Relationship Id="rId18" Type="http://schemas.openxmlformats.org/officeDocument/2006/relationships/image" Target="../media/image18.png"/><Relationship Id="rId26" Type="http://schemas.openxmlformats.org/officeDocument/2006/relationships/image" Target="../media/image25.png"/><Relationship Id="rId3" Type="http://schemas.openxmlformats.org/officeDocument/2006/relationships/image" Target="../media/image10.jpeg"/><Relationship Id="rId21" Type="http://schemas.openxmlformats.org/officeDocument/2006/relationships/image" Target="../media/image20.png"/><Relationship Id="rId7" Type="http://schemas.openxmlformats.org/officeDocument/2006/relationships/image" Target="../media/image11.jpeg"/><Relationship Id="rId12" Type="http://schemas.openxmlformats.org/officeDocument/2006/relationships/hyperlink" Target="https://macc.org.uk/home" TargetMode="External"/><Relationship Id="rId17" Type="http://schemas.openxmlformats.org/officeDocument/2006/relationships/hyperlink" Target="https://www.vsnw.org.uk/" TargetMode="External"/><Relationship Id="rId25" Type="http://schemas.openxmlformats.org/officeDocument/2006/relationships/image" Target="../media/image24.png"/><Relationship Id="rId2" Type="http://schemas.openxmlformats.org/officeDocument/2006/relationships/hyperlink" Target="https://vcseleadershipgm.org.uk/" TargetMode="External"/><Relationship Id="rId16" Type="http://schemas.openxmlformats.org/officeDocument/2006/relationships/image" Target="../media/image17.gif"/><Relationship Id="rId20" Type="http://schemas.openxmlformats.org/officeDocument/2006/relationships/image" Target="../media/image19.png"/><Relationship Id="rId1" Type="http://schemas.openxmlformats.org/officeDocument/2006/relationships/slideLayout" Target="../slideLayouts/slideLayout1.xml"/><Relationship Id="rId6" Type="http://schemas.openxmlformats.org/officeDocument/2006/relationships/hyperlink" Target="https://10gm.org.uk/" TargetMode="External"/><Relationship Id="rId11" Type="http://schemas.openxmlformats.org/officeDocument/2006/relationships/image" Target="../media/image14.png"/><Relationship Id="rId24" Type="http://schemas.openxmlformats.org/officeDocument/2006/relationships/image" Target="../media/image23.png"/><Relationship Id="rId5" Type="http://schemas.openxmlformats.org/officeDocument/2006/relationships/hyperlink" Target="https://www.gmcvo.org.uk/publications/accord-between-mayor-and-gm-combined-authority-and-vcse-sector" TargetMode="External"/><Relationship Id="rId15" Type="http://schemas.openxmlformats.org/officeDocument/2006/relationships/image" Target="../media/image16.png"/><Relationship Id="rId23" Type="http://schemas.openxmlformats.org/officeDocument/2006/relationships/image" Target="../media/image22.png"/><Relationship Id="rId10" Type="http://schemas.openxmlformats.org/officeDocument/2006/relationships/image" Target="../media/image13.jpg"/><Relationship Id="rId19" Type="http://schemas.openxmlformats.org/officeDocument/2006/relationships/hyperlink" Target="https://www.boltoncvs.org.uk/" TargetMode="External"/><Relationship Id="rId4" Type="http://schemas.openxmlformats.org/officeDocument/2006/relationships/hyperlink" Target="https://www.vcfseleadershipgm.org.uk/work/the-accord" TargetMode="External"/><Relationship Id="rId9" Type="http://schemas.openxmlformats.org/officeDocument/2006/relationships/hyperlink" Target="https://www.salfordcvs.co.uk/" TargetMode="External"/><Relationship Id="rId14" Type="http://schemas.openxmlformats.org/officeDocument/2006/relationships/hyperlink" Target="https://www.actiontogether.org.uk/" TargetMode="External"/><Relationship Id="rId22"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29.png"/><Relationship Id="rId4" Type="http://schemas.openxmlformats.org/officeDocument/2006/relationships/hyperlink" Target="https://10gm.org.uk/10gms-work/currentwork/"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10gm.org.uk/" TargetMode="External"/><Relationship Id="rId2" Type="http://schemas.openxmlformats.org/officeDocument/2006/relationships/hyperlink" Target="https://www.actiontogether.org.uk/" TargetMode="External"/><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hyperlink" Target="https://www.vsnw.org.uk/"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static1.squarespace.com/static/57d2317e579fb3d5c112ad5a/t/58da774c725e2540fde0b586/1490712408901/11-GM-VCSE-MoU-draft-16.1-Cover-Sheet-TD-v2.0.pdf" TargetMode="External"/><Relationship Id="rId2" Type="http://schemas.openxmlformats.org/officeDocument/2006/relationships/image" Target="../media/image6.png"/><Relationship Id="rId1" Type="http://schemas.openxmlformats.org/officeDocument/2006/relationships/slideLayout" Target="../slideLayouts/slideLayout3.xml"/><Relationship Id="rId4" Type="http://schemas.openxmlformats.org/officeDocument/2006/relationships/hyperlink" Target="https://static1.squarespace.com/static/57d2317e579fb3d5c112ad5a/t/5e316711d9f93063aaa42a24/1580296057634/GM-VCSE-Position-Paper.pdf"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vcseleadershipgm.org.uk/wp-content/uploads/GM-VCSE-Accord-2021-2026-FINAL-signed-October-2021-for-publication.pdf?_gl=1*1u6lvh9*_up*MQ..*_ga*OTQ5MjgzNzkyLjE3MTgwMzE0MTA.*_ga_TX79VDRBX1*MTcxODAzMTQwOS4xLjAuMTcxODAzMTQwOS4wLjAuMA.." TargetMode="Externa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0160FD8D-4E6B-B188-8A67-DCF67D2544C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82011" y="4792051"/>
            <a:ext cx="4022890" cy="1655762"/>
          </a:xfrm>
          <a:prstGeom prst="rect">
            <a:avLst/>
          </a:prstGeom>
        </p:spPr>
      </p:pic>
      <p:sp>
        <p:nvSpPr>
          <p:cNvPr id="10" name="Subtitle 9">
            <a:extLst>
              <a:ext uri="{FF2B5EF4-FFF2-40B4-BE49-F238E27FC236}">
                <a16:creationId xmlns:a16="http://schemas.microsoft.com/office/drawing/2014/main" id="{873D71F8-DDAF-7007-0F97-F134671EB9A0}"/>
              </a:ext>
            </a:extLst>
          </p:cNvPr>
          <p:cNvSpPr>
            <a:spLocks noGrp="1"/>
          </p:cNvSpPr>
          <p:nvPr>
            <p:ph type="subTitle" idx="1"/>
          </p:nvPr>
        </p:nvSpPr>
        <p:spPr>
          <a:xfrm>
            <a:off x="773723" y="3821722"/>
            <a:ext cx="10468708" cy="832339"/>
          </a:xfrm>
        </p:spPr>
        <p:txBody>
          <a:bodyPr/>
          <a:lstStyle/>
          <a:p>
            <a:r>
              <a:rPr lang="en-GB" sz="2800" dirty="0"/>
              <a:t>Liz Windsor-Welsh, CEO of Action Together CIO [Greater Manchester]</a:t>
            </a:r>
            <a:br>
              <a:rPr lang="en-GB" sz="2800" dirty="0"/>
            </a:br>
            <a:r>
              <a:rPr lang="en-GB" sz="2800" dirty="0"/>
              <a:t>Jill Hopkinson, Policy Manager NAVCA</a:t>
            </a:r>
          </a:p>
        </p:txBody>
      </p:sp>
      <p:sp>
        <p:nvSpPr>
          <p:cNvPr id="12" name="Title 11">
            <a:extLst>
              <a:ext uri="{FF2B5EF4-FFF2-40B4-BE49-F238E27FC236}">
                <a16:creationId xmlns:a16="http://schemas.microsoft.com/office/drawing/2014/main" id="{1757BC0D-C5F0-EF07-9014-C050FB8CAB89}"/>
              </a:ext>
            </a:extLst>
          </p:cNvPr>
          <p:cNvSpPr>
            <a:spLocks noGrp="1"/>
          </p:cNvSpPr>
          <p:nvPr>
            <p:ph type="ctrTitle"/>
          </p:nvPr>
        </p:nvSpPr>
        <p:spPr/>
        <p:txBody>
          <a:bodyPr/>
          <a:lstStyle/>
          <a:p>
            <a:r>
              <a:rPr lang="en-US" b="1" dirty="0"/>
              <a:t>How do we engage most effectively with devolved authorities?</a:t>
            </a:r>
            <a:endParaRPr lang="en-GB" b="1" dirty="0"/>
          </a:p>
        </p:txBody>
      </p:sp>
    </p:spTree>
    <p:extLst>
      <p:ext uri="{BB962C8B-B14F-4D97-AF65-F5344CB8AC3E}">
        <p14:creationId xmlns:p14="http://schemas.microsoft.com/office/powerpoint/2010/main" val="6372109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 diagram of a company's leadership group&#10;&#10;Description automatically generated">
            <a:extLst>
              <a:ext uri="{FF2B5EF4-FFF2-40B4-BE49-F238E27FC236}">
                <a16:creationId xmlns:a16="http://schemas.microsoft.com/office/drawing/2014/main" id="{9561FD17-6808-D7D6-9C78-6D391A777207}"/>
              </a:ext>
            </a:extLst>
          </p:cNvPr>
          <p:cNvPicPr>
            <a:picLocks noGrp="1" noChangeAspect="1"/>
          </p:cNvPicPr>
          <p:nvPr>
            <p:ph idx="1"/>
          </p:nvPr>
        </p:nvPicPr>
        <p:blipFill>
          <a:blip r:embed="rId2"/>
          <a:srcRect r="121" b="1"/>
          <a:stretch/>
        </p:blipFill>
        <p:spPr>
          <a:xfrm>
            <a:off x="20" y="0"/>
            <a:ext cx="12191980" cy="6866290"/>
          </a:xfrm>
          <a:prstGeom prst="rect">
            <a:avLst/>
          </a:prstGeom>
        </p:spPr>
      </p:pic>
    </p:spTree>
    <p:extLst>
      <p:ext uri="{BB962C8B-B14F-4D97-AF65-F5344CB8AC3E}">
        <p14:creationId xmlns:p14="http://schemas.microsoft.com/office/powerpoint/2010/main" val="35242525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8E37B-A067-92C2-1199-790DD242BBBE}"/>
              </a:ext>
            </a:extLst>
          </p:cNvPr>
          <p:cNvSpPr>
            <a:spLocks noGrp="1"/>
          </p:cNvSpPr>
          <p:nvPr>
            <p:ph type="title"/>
          </p:nvPr>
        </p:nvSpPr>
        <p:spPr/>
        <p:txBody>
          <a:bodyPr>
            <a:normAutofit fontScale="90000"/>
          </a:bodyPr>
          <a:lstStyle/>
          <a:p>
            <a:r>
              <a:rPr lang="en-US" sz="4000" dirty="0">
                <a:latin typeface="Aptos "/>
              </a:rPr>
              <a:t>Meanwhile for the LIOs…</a:t>
            </a:r>
            <a:endParaRPr lang="en-GB" sz="4000" dirty="0">
              <a:latin typeface="Aptos "/>
            </a:endParaRPr>
          </a:p>
        </p:txBody>
      </p:sp>
      <p:sp>
        <p:nvSpPr>
          <p:cNvPr id="3" name="Content Placeholder 2">
            <a:extLst>
              <a:ext uri="{FF2B5EF4-FFF2-40B4-BE49-F238E27FC236}">
                <a16:creationId xmlns:a16="http://schemas.microsoft.com/office/drawing/2014/main" id="{22210993-3955-5ADD-823D-AEC15AB2FB19}"/>
              </a:ext>
            </a:extLst>
          </p:cNvPr>
          <p:cNvSpPr>
            <a:spLocks noGrp="1"/>
          </p:cNvSpPr>
          <p:nvPr>
            <p:ph idx="1"/>
          </p:nvPr>
        </p:nvSpPr>
        <p:spPr>
          <a:xfrm>
            <a:off x="838200" y="1690688"/>
            <a:ext cx="10515600" cy="4351338"/>
          </a:xfrm>
        </p:spPr>
        <p:txBody>
          <a:bodyPr>
            <a:normAutofit fontScale="77500" lnSpcReduction="20000"/>
          </a:bodyPr>
          <a:lstStyle/>
          <a:p>
            <a:r>
              <a:rPr lang="en-US" dirty="0">
                <a:latin typeface="Aptos" panose="020B0004020202020204" pitchFamily="34" charset="0"/>
              </a:rPr>
              <a:t>2014 onwards LIOs under threat from LA cuts</a:t>
            </a:r>
          </a:p>
          <a:p>
            <a:r>
              <a:rPr lang="en-US" dirty="0">
                <a:latin typeface="Aptos" panose="020B0004020202020204" pitchFamily="34" charset="0"/>
              </a:rPr>
              <a:t>2015 New MoU between LIO partners, ’10GM’ partnership starting to come together (informally) – many changes and closures/a merger of LIOs across these years</a:t>
            </a:r>
          </a:p>
          <a:p>
            <a:r>
              <a:rPr lang="en-US" dirty="0">
                <a:latin typeface="Aptos" panose="020B0004020202020204" pitchFamily="34" charset="0"/>
              </a:rPr>
              <a:t>2019 10GM established a legal entity called </a:t>
            </a:r>
            <a:r>
              <a:rPr lang="en-US" b="1" dirty="0">
                <a:latin typeface="Aptos" panose="020B0004020202020204" pitchFamily="34" charset="0"/>
              </a:rPr>
              <a:t>10GM</a:t>
            </a:r>
            <a:r>
              <a:rPr lang="en-US" dirty="0">
                <a:latin typeface="Aptos" panose="020B0004020202020204" pitchFamily="34" charset="0"/>
              </a:rPr>
              <a:t> (4 of the 10 partners)</a:t>
            </a:r>
          </a:p>
          <a:p>
            <a:r>
              <a:rPr lang="en-US" dirty="0">
                <a:latin typeface="Aptos" panose="020B0004020202020204" pitchFamily="34" charset="0"/>
              </a:rPr>
              <a:t>2020-now, partnership with all LIO orgs (or emerging ones) to deliver their locality part in funded 10GM initiatives and collaborate through an LIO Network.</a:t>
            </a:r>
          </a:p>
          <a:p>
            <a:pPr marL="0" indent="0">
              <a:buNone/>
            </a:pPr>
            <a:endParaRPr lang="en-US" dirty="0">
              <a:latin typeface="Aptos" panose="020B0004020202020204" pitchFamily="34" charset="0"/>
            </a:endParaRPr>
          </a:p>
          <a:p>
            <a:r>
              <a:rPr lang="en-US" b="1" dirty="0">
                <a:latin typeface="Aptos" panose="020B0004020202020204" pitchFamily="34" charset="0"/>
              </a:rPr>
              <a:t>Founding partners of 10GM active from beginning </a:t>
            </a:r>
            <a:r>
              <a:rPr lang="en-US" dirty="0">
                <a:latin typeface="Aptos" panose="020B0004020202020204" pitchFamily="34" charset="0"/>
              </a:rPr>
              <a:t>in the creation of the VCSE Reference Group (now GM Leadership Group)</a:t>
            </a:r>
          </a:p>
          <a:p>
            <a:r>
              <a:rPr lang="en-US" b="1" dirty="0">
                <a:latin typeface="Aptos" panose="020B0004020202020204" pitchFamily="34" charset="0"/>
              </a:rPr>
              <a:t>Formal role in LG ecosystem development and influencing </a:t>
            </a:r>
            <a:r>
              <a:rPr lang="en-US" dirty="0">
                <a:latin typeface="Aptos" panose="020B0004020202020204" pitchFamily="34" charset="0"/>
              </a:rPr>
              <a:t>– 10GM resourced to provide officer support time (for LG Commitment Priorities) and provide a small contribution to the members of the LIO network. New role(s) actively working with GMCA  and NHS GM in integrated teams.</a:t>
            </a:r>
            <a:endParaRPr lang="en-GB" dirty="0">
              <a:latin typeface="Aptos" panose="020B0004020202020204" pitchFamily="34" charset="0"/>
            </a:endParaRPr>
          </a:p>
        </p:txBody>
      </p:sp>
    </p:spTree>
    <p:extLst>
      <p:ext uri="{BB962C8B-B14F-4D97-AF65-F5344CB8AC3E}">
        <p14:creationId xmlns:p14="http://schemas.microsoft.com/office/powerpoint/2010/main" val="29401836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p:cNvSpPr/>
          <p:nvPr/>
        </p:nvSpPr>
        <p:spPr>
          <a:xfrm>
            <a:off x="527251" y="3464131"/>
            <a:ext cx="2940689" cy="1820655"/>
          </a:xfrm>
          <a:prstGeom prst="rect">
            <a:avLst/>
          </a:prstGeom>
          <a:noFill/>
          <a:ln>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23" name="Straight Connector 122"/>
          <p:cNvCxnSpPr>
            <a:cxnSpLocks/>
          </p:cNvCxnSpPr>
          <p:nvPr/>
        </p:nvCxnSpPr>
        <p:spPr>
          <a:xfrm>
            <a:off x="11150971" y="454515"/>
            <a:ext cx="33880" cy="3919943"/>
          </a:xfrm>
          <a:prstGeom prst="line">
            <a:avLst/>
          </a:prstGeom>
          <a:ln w="25400">
            <a:solidFill>
              <a:srgbClr val="D42502"/>
            </a:solidFill>
            <a:prstDash val="sysDash"/>
          </a:ln>
        </p:spPr>
        <p:style>
          <a:lnRef idx="1">
            <a:schemeClr val="accent1"/>
          </a:lnRef>
          <a:fillRef idx="0">
            <a:schemeClr val="accent1"/>
          </a:fillRef>
          <a:effectRef idx="0">
            <a:schemeClr val="accent1"/>
          </a:effectRef>
          <a:fontRef idx="minor">
            <a:schemeClr val="tx1"/>
          </a:fontRef>
        </p:style>
      </p:cxnSp>
      <p:pic>
        <p:nvPicPr>
          <p:cNvPr id="7" name="Picture 6">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00520" y="1322506"/>
            <a:ext cx="2216309" cy="540000"/>
          </a:xfrm>
          <a:prstGeom prst="rect">
            <a:avLst/>
          </a:prstGeom>
        </p:spPr>
      </p:pic>
      <p:cxnSp>
        <p:nvCxnSpPr>
          <p:cNvPr id="9" name="Straight Arrow Connector 8"/>
          <p:cNvCxnSpPr>
            <a:cxnSpLocks/>
          </p:cNvCxnSpPr>
          <p:nvPr/>
        </p:nvCxnSpPr>
        <p:spPr>
          <a:xfrm flipV="1">
            <a:off x="3911410" y="1606673"/>
            <a:ext cx="4322166" cy="783894"/>
          </a:xfrm>
          <a:prstGeom prst="straightConnector1">
            <a:avLst/>
          </a:prstGeom>
          <a:ln w="12700">
            <a:solidFill>
              <a:srgbClr val="2E7250"/>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26" name="Rounded Rectangle 25"/>
          <p:cNvSpPr/>
          <p:nvPr/>
        </p:nvSpPr>
        <p:spPr>
          <a:xfrm>
            <a:off x="4395704" y="246778"/>
            <a:ext cx="4052162" cy="360000"/>
          </a:xfrm>
          <a:prstGeom prst="roundRect">
            <a:avLst/>
          </a:prstGeom>
          <a:solidFill>
            <a:srgbClr val="D4250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r>
              <a:rPr lang="en-GB" b="1" dirty="0">
                <a:solidFill>
                  <a:prstClr val="white"/>
                </a:solidFill>
                <a:latin typeface="Aptos "/>
                <a:cs typeface="Arial" panose="020B0604020202020204" pitchFamily="34" charset="0"/>
              </a:rPr>
              <a:t>VCFSE </a:t>
            </a:r>
            <a:r>
              <a:rPr lang="en-GB" b="1" dirty="0">
                <a:solidFill>
                  <a:prstClr val="white"/>
                </a:solidFill>
                <a:latin typeface="Aptos Light" panose="020B0004020202020204" pitchFamily="34" charset="0"/>
                <a:cs typeface="Arial" panose="020B0604020202020204" pitchFamily="34" charset="0"/>
              </a:rPr>
              <a:t>Sector</a:t>
            </a:r>
          </a:p>
        </p:txBody>
      </p:sp>
      <p:cxnSp>
        <p:nvCxnSpPr>
          <p:cNvPr id="74" name="Straight Arrow Connector 73"/>
          <p:cNvCxnSpPr>
            <a:cxnSpLocks/>
          </p:cNvCxnSpPr>
          <p:nvPr/>
        </p:nvCxnSpPr>
        <p:spPr>
          <a:xfrm>
            <a:off x="9282550" y="1998620"/>
            <a:ext cx="0" cy="362250"/>
          </a:xfrm>
          <a:prstGeom prst="straightConnector1">
            <a:avLst/>
          </a:prstGeom>
          <a:ln w="25400">
            <a:solidFill>
              <a:srgbClr val="2E7250"/>
            </a:solidFill>
            <a:tailEnd type="triangle"/>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8367417" y="614299"/>
            <a:ext cx="756143" cy="708207"/>
          </a:xfrm>
          <a:prstGeom prst="line">
            <a:avLst/>
          </a:prstGeom>
          <a:ln w="25400">
            <a:solidFill>
              <a:srgbClr val="2E7250"/>
            </a:solidFill>
            <a:prstDash val="sysDot"/>
          </a:ln>
        </p:spPr>
        <p:style>
          <a:lnRef idx="1">
            <a:schemeClr val="accent1"/>
          </a:lnRef>
          <a:fillRef idx="0">
            <a:schemeClr val="accent1"/>
          </a:fillRef>
          <a:effectRef idx="0">
            <a:schemeClr val="accent1"/>
          </a:effectRef>
          <a:fontRef idx="minor">
            <a:schemeClr val="tx1"/>
          </a:fontRef>
        </p:style>
      </p:cxnSp>
      <p:cxnSp>
        <p:nvCxnSpPr>
          <p:cNvPr id="110" name="Straight Arrow Connector 109"/>
          <p:cNvCxnSpPr>
            <a:stCxn id="26" idx="3"/>
          </p:cNvCxnSpPr>
          <p:nvPr/>
        </p:nvCxnSpPr>
        <p:spPr>
          <a:xfrm>
            <a:off x="8447866" y="426778"/>
            <a:ext cx="2692847" cy="25151"/>
          </a:xfrm>
          <a:prstGeom prst="straightConnector1">
            <a:avLst/>
          </a:prstGeom>
          <a:ln w="25400">
            <a:solidFill>
              <a:srgbClr val="D42502"/>
            </a:solidFill>
            <a:prstDash val="sysDash"/>
            <a:headEnd type="none"/>
            <a:tailEnd type="none"/>
          </a:ln>
        </p:spPr>
        <p:style>
          <a:lnRef idx="1">
            <a:schemeClr val="accent1"/>
          </a:lnRef>
          <a:fillRef idx="0">
            <a:schemeClr val="accent1"/>
          </a:fillRef>
          <a:effectRef idx="0">
            <a:schemeClr val="accent1"/>
          </a:effectRef>
          <a:fontRef idx="minor">
            <a:schemeClr val="tx1"/>
          </a:fontRef>
        </p:style>
      </p:cxnSp>
      <p:sp>
        <p:nvSpPr>
          <p:cNvPr id="122" name="Rounded Rectangle 121"/>
          <p:cNvSpPr/>
          <p:nvPr/>
        </p:nvSpPr>
        <p:spPr>
          <a:xfrm>
            <a:off x="18820362" y="665687"/>
            <a:ext cx="45719" cy="168026"/>
          </a:xfrm>
          <a:prstGeom prst="round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600"/>
              </a:spcBef>
              <a:defRPr/>
            </a:pPr>
            <a:r>
              <a:rPr lang="en-GB" sz="1200" b="1" dirty="0">
                <a:solidFill>
                  <a:prstClr val="black"/>
                </a:solidFill>
                <a:latin typeface="Arial" panose="020B0604020202020204" pitchFamily="34" charset="0"/>
                <a:cs typeface="Arial" panose="020B0604020202020204" pitchFamily="34" charset="0"/>
                <a:hlinkClick r:id="rId4"/>
              </a:rPr>
              <a:t>Accord</a:t>
            </a:r>
            <a:endParaRPr lang="en-GB" sz="1200" dirty="0">
              <a:solidFill>
                <a:prstClr val="white"/>
              </a:solidFill>
              <a:latin typeface="Arial" panose="020B0604020202020204" pitchFamily="34" charset="0"/>
              <a:cs typeface="Arial" panose="020B0604020202020204" pitchFamily="34" charset="0"/>
              <a:hlinkClick r:id="rId5"/>
            </a:endParaRPr>
          </a:p>
        </p:txBody>
      </p:sp>
      <p:cxnSp>
        <p:nvCxnSpPr>
          <p:cNvPr id="137" name="Straight Arrow Connector 136"/>
          <p:cNvCxnSpPr>
            <a:cxnSpLocks/>
          </p:cNvCxnSpPr>
          <p:nvPr/>
        </p:nvCxnSpPr>
        <p:spPr>
          <a:xfrm>
            <a:off x="1135910" y="324106"/>
            <a:ext cx="3259794" cy="41742"/>
          </a:xfrm>
          <a:prstGeom prst="straightConnector1">
            <a:avLst/>
          </a:prstGeom>
          <a:ln w="25400">
            <a:solidFill>
              <a:srgbClr val="47C3D3"/>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a:xfrm>
            <a:off x="1093495" y="412625"/>
            <a:ext cx="0" cy="1077042"/>
          </a:xfrm>
          <a:prstGeom prst="line">
            <a:avLst/>
          </a:prstGeom>
          <a:ln w="25400">
            <a:solidFill>
              <a:srgbClr val="47C3D3"/>
            </a:solidFill>
            <a:prstDash val="sysDot"/>
            <a:tailEnd type="triangle"/>
          </a:ln>
        </p:spPr>
        <p:style>
          <a:lnRef idx="1">
            <a:schemeClr val="accent1"/>
          </a:lnRef>
          <a:fillRef idx="0">
            <a:schemeClr val="accent1"/>
          </a:fillRef>
          <a:effectRef idx="0">
            <a:schemeClr val="accent1"/>
          </a:effectRef>
          <a:fontRef idx="minor">
            <a:schemeClr val="tx1"/>
          </a:fontRef>
        </p:style>
      </p:cxnSp>
      <p:pic>
        <p:nvPicPr>
          <p:cNvPr id="18" name="Picture 1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88812" y="1489667"/>
            <a:ext cx="1494196" cy="837294"/>
          </a:xfrm>
          <a:prstGeom prst="rect">
            <a:avLst/>
          </a:prstGeom>
        </p:spPr>
      </p:pic>
      <p:pic>
        <p:nvPicPr>
          <p:cNvPr id="77" name="Picture 7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524702" y="4347733"/>
            <a:ext cx="1181396" cy="835629"/>
          </a:xfrm>
          <a:prstGeom prst="rect">
            <a:avLst/>
          </a:prstGeom>
        </p:spPr>
      </p:pic>
      <p:pic>
        <p:nvPicPr>
          <p:cNvPr id="78" name="Picture 77">
            <a:hlinkClick r:id="rId9"/>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973061" y="4537044"/>
            <a:ext cx="1279018" cy="345334"/>
          </a:xfrm>
          <a:prstGeom prst="rect">
            <a:avLst/>
          </a:prstGeom>
        </p:spPr>
      </p:pic>
      <p:pic>
        <p:nvPicPr>
          <p:cNvPr id="79" name="Picture 7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685408" y="3694072"/>
            <a:ext cx="1145199" cy="622390"/>
          </a:xfrm>
          <a:prstGeom prst="rect">
            <a:avLst/>
          </a:prstGeom>
        </p:spPr>
      </p:pic>
      <p:pic>
        <p:nvPicPr>
          <p:cNvPr id="81" name="Picture 80">
            <a:hlinkClick r:id="rId12"/>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95285" y="4341678"/>
            <a:ext cx="1104101" cy="736067"/>
          </a:xfrm>
          <a:prstGeom prst="rect">
            <a:avLst/>
          </a:prstGeom>
        </p:spPr>
      </p:pic>
      <p:pic>
        <p:nvPicPr>
          <p:cNvPr id="82" name="Picture 81">
            <a:hlinkClick r:id="rId14"/>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86367" y="3787792"/>
            <a:ext cx="1181614" cy="339982"/>
          </a:xfrm>
          <a:prstGeom prst="rect">
            <a:avLst/>
          </a:prstGeom>
        </p:spPr>
      </p:pic>
      <p:sp>
        <p:nvSpPr>
          <p:cNvPr id="45" name="TextBox 44"/>
          <p:cNvSpPr txBox="1"/>
          <p:nvPr/>
        </p:nvSpPr>
        <p:spPr>
          <a:xfrm>
            <a:off x="4960776" y="1550112"/>
            <a:ext cx="1156228" cy="461665"/>
          </a:xfrm>
          <a:prstGeom prst="rect">
            <a:avLst/>
          </a:prstGeom>
          <a:noFill/>
        </p:spPr>
        <p:txBody>
          <a:bodyPr wrap="square" rtlCol="0">
            <a:spAutoFit/>
          </a:bodyPr>
          <a:lstStyle/>
          <a:p>
            <a:r>
              <a:rPr lang="en-GB" sz="1200" i="1" dirty="0"/>
              <a:t>Infrastructure Leaders</a:t>
            </a:r>
          </a:p>
        </p:txBody>
      </p:sp>
      <p:sp>
        <p:nvSpPr>
          <p:cNvPr id="25" name="Rectangle 24"/>
          <p:cNvSpPr/>
          <p:nvPr/>
        </p:nvSpPr>
        <p:spPr>
          <a:xfrm>
            <a:off x="270511" y="3270295"/>
            <a:ext cx="5846494" cy="2375889"/>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extBox 26"/>
          <p:cNvSpPr txBox="1"/>
          <p:nvPr/>
        </p:nvSpPr>
        <p:spPr>
          <a:xfrm>
            <a:off x="914400" y="3001183"/>
            <a:ext cx="4016446" cy="369332"/>
          </a:xfrm>
          <a:prstGeom prst="rect">
            <a:avLst/>
          </a:prstGeom>
          <a:solidFill>
            <a:schemeClr val="bg1"/>
          </a:solidFill>
        </p:spPr>
        <p:txBody>
          <a:bodyPr wrap="square" rtlCol="0">
            <a:spAutoFit/>
          </a:bodyPr>
          <a:lstStyle/>
          <a:p>
            <a:pPr algn="ctr"/>
            <a:r>
              <a:rPr lang="en-GB" dirty="0"/>
              <a:t>Local Infrastructure Organisations</a:t>
            </a:r>
          </a:p>
        </p:txBody>
      </p:sp>
      <p:cxnSp>
        <p:nvCxnSpPr>
          <p:cNvPr id="54" name="Straight Connector 53"/>
          <p:cNvCxnSpPr>
            <a:cxnSpLocks/>
          </p:cNvCxnSpPr>
          <p:nvPr/>
        </p:nvCxnSpPr>
        <p:spPr>
          <a:xfrm>
            <a:off x="3792660" y="403010"/>
            <a:ext cx="0" cy="2648040"/>
          </a:xfrm>
          <a:prstGeom prst="line">
            <a:avLst/>
          </a:prstGeom>
          <a:ln w="25400">
            <a:solidFill>
              <a:srgbClr val="47C3D3"/>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1973061" y="2391552"/>
            <a:ext cx="0" cy="629160"/>
          </a:xfrm>
          <a:prstGeom prst="line">
            <a:avLst/>
          </a:prstGeom>
          <a:ln w="25400">
            <a:solidFill>
              <a:srgbClr val="47C3D3"/>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1093495" y="2242275"/>
            <a:ext cx="3785" cy="1138479"/>
          </a:xfrm>
          <a:prstGeom prst="line">
            <a:avLst/>
          </a:prstGeom>
          <a:ln w="25400">
            <a:solidFill>
              <a:srgbClr val="47C3D3"/>
            </a:solidFill>
            <a:prstDash val="solid"/>
            <a:tailEnd type="triangle"/>
          </a:ln>
        </p:spPr>
        <p:style>
          <a:lnRef idx="1">
            <a:schemeClr val="accent1"/>
          </a:lnRef>
          <a:fillRef idx="0">
            <a:schemeClr val="accent1"/>
          </a:fillRef>
          <a:effectRef idx="0">
            <a:schemeClr val="accent1"/>
          </a:effectRef>
          <a:fontRef idx="minor">
            <a:schemeClr val="tx1"/>
          </a:fontRef>
        </p:style>
      </p:cxnSp>
      <p:pic>
        <p:nvPicPr>
          <p:cNvPr id="1035" name="Picture 11" descr="Thriv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949310" y="3570462"/>
            <a:ext cx="996341" cy="693107"/>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VSNW">
            <a:hlinkClick r:id="rId17"/>
            <a:extLst>
              <a:ext uri="{FF2B5EF4-FFF2-40B4-BE49-F238E27FC236}">
                <a16:creationId xmlns:a16="http://schemas.microsoft.com/office/drawing/2014/main" id="{5DAC1AC8-B47A-E69D-1AAD-F9001622435D}"/>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9669542" y="2072437"/>
            <a:ext cx="1043715" cy="25873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hlinkClick r:id="rId19"/>
            <a:extLst>
              <a:ext uri="{FF2B5EF4-FFF2-40B4-BE49-F238E27FC236}">
                <a16:creationId xmlns:a16="http://schemas.microsoft.com/office/drawing/2014/main" id="{9EE63D1E-89E8-705A-EC5B-A55974B25E24}"/>
              </a:ext>
            </a:extLst>
          </p:cNvPr>
          <p:cNvPicPr>
            <a:picLocks noChangeAspect="1"/>
          </p:cNvPicPr>
          <p:nvPr/>
        </p:nvPicPr>
        <p:blipFill>
          <a:blip r:embed="rId20"/>
          <a:stretch>
            <a:fillRect/>
          </a:stretch>
        </p:blipFill>
        <p:spPr>
          <a:xfrm>
            <a:off x="2006106" y="3798666"/>
            <a:ext cx="1122034" cy="483376"/>
          </a:xfrm>
          <a:prstGeom prst="rect">
            <a:avLst/>
          </a:prstGeom>
        </p:spPr>
      </p:pic>
      <p:pic>
        <p:nvPicPr>
          <p:cNvPr id="10" name="Picture 9">
            <a:extLst>
              <a:ext uri="{FF2B5EF4-FFF2-40B4-BE49-F238E27FC236}">
                <a16:creationId xmlns:a16="http://schemas.microsoft.com/office/drawing/2014/main" id="{E8F89276-BF79-D2D1-5802-88740AC55668}"/>
              </a:ext>
            </a:extLst>
          </p:cNvPr>
          <p:cNvPicPr>
            <a:picLocks noChangeAspect="1"/>
          </p:cNvPicPr>
          <p:nvPr/>
        </p:nvPicPr>
        <p:blipFill>
          <a:blip r:embed="rId21"/>
          <a:stretch>
            <a:fillRect/>
          </a:stretch>
        </p:blipFill>
        <p:spPr>
          <a:xfrm>
            <a:off x="6688471" y="2390567"/>
            <a:ext cx="3812571" cy="2146477"/>
          </a:xfrm>
          <a:prstGeom prst="rect">
            <a:avLst/>
          </a:prstGeom>
        </p:spPr>
      </p:pic>
      <p:pic>
        <p:nvPicPr>
          <p:cNvPr id="14" name="Picture 13">
            <a:extLst>
              <a:ext uri="{FF2B5EF4-FFF2-40B4-BE49-F238E27FC236}">
                <a16:creationId xmlns:a16="http://schemas.microsoft.com/office/drawing/2014/main" id="{429E61DC-16A8-578F-9F0F-7683AD0A9BB1}"/>
              </a:ext>
            </a:extLst>
          </p:cNvPr>
          <p:cNvPicPr>
            <a:picLocks noChangeAspect="1"/>
          </p:cNvPicPr>
          <p:nvPr/>
        </p:nvPicPr>
        <p:blipFill>
          <a:blip r:embed="rId22"/>
          <a:stretch>
            <a:fillRect/>
          </a:stretch>
        </p:blipFill>
        <p:spPr>
          <a:xfrm>
            <a:off x="8745488" y="5555965"/>
            <a:ext cx="810223" cy="693981"/>
          </a:xfrm>
          <a:prstGeom prst="rect">
            <a:avLst/>
          </a:prstGeom>
        </p:spPr>
      </p:pic>
      <p:pic>
        <p:nvPicPr>
          <p:cNvPr id="1030" name="Picture 6">
            <a:extLst>
              <a:ext uri="{FF2B5EF4-FFF2-40B4-BE49-F238E27FC236}">
                <a16:creationId xmlns:a16="http://schemas.microsoft.com/office/drawing/2014/main" id="{30F94EA8-9398-04FA-04B4-3B56785246FB}"/>
              </a:ext>
            </a:extLst>
          </p:cNvP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6987781" y="5652364"/>
            <a:ext cx="1606975" cy="50118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727ECA84-9B0F-7B8D-58D0-6E9F930FF97E}"/>
              </a:ext>
            </a:extLst>
          </p:cNvPr>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10748413" y="5375673"/>
            <a:ext cx="872877" cy="874273"/>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FA4399CC-7C79-7446-1C4C-8A8691D47B52}"/>
              </a:ext>
            </a:extLst>
          </p:cNvPr>
          <p:cNvSpPr txBox="1"/>
          <p:nvPr/>
        </p:nvSpPr>
        <p:spPr>
          <a:xfrm>
            <a:off x="10647641" y="4520742"/>
            <a:ext cx="1306972" cy="923330"/>
          </a:xfrm>
          <a:prstGeom prst="rect">
            <a:avLst/>
          </a:prstGeom>
          <a:noFill/>
        </p:spPr>
        <p:txBody>
          <a:bodyPr wrap="square" rtlCol="0">
            <a:spAutoFit/>
          </a:bodyPr>
          <a:lstStyle/>
          <a:p>
            <a:r>
              <a:rPr lang="en-US" dirty="0">
                <a:hlinkClick r:id="rId4"/>
              </a:rPr>
              <a:t>The GM VCFSE Accord </a:t>
            </a:r>
            <a:endParaRPr lang="en-GB" dirty="0"/>
          </a:p>
        </p:txBody>
      </p:sp>
      <p:pic>
        <p:nvPicPr>
          <p:cNvPr id="20" name="Picture 19">
            <a:extLst>
              <a:ext uri="{FF2B5EF4-FFF2-40B4-BE49-F238E27FC236}">
                <a16:creationId xmlns:a16="http://schemas.microsoft.com/office/drawing/2014/main" id="{74E46438-A5D8-6962-0CE5-C2DA6C524817}"/>
              </a:ext>
            </a:extLst>
          </p:cNvPr>
          <p:cNvPicPr>
            <a:picLocks noChangeAspect="1"/>
          </p:cNvPicPr>
          <p:nvPr/>
        </p:nvPicPr>
        <p:blipFill>
          <a:blip r:embed="rId25"/>
          <a:stretch>
            <a:fillRect/>
          </a:stretch>
        </p:blipFill>
        <p:spPr>
          <a:xfrm>
            <a:off x="9617972" y="5555965"/>
            <a:ext cx="965349" cy="536305"/>
          </a:xfrm>
          <a:prstGeom prst="rect">
            <a:avLst/>
          </a:prstGeom>
        </p:spPr>
      </p:pic>
      <p:pic>
        <p:nvPicPr>
          <p:cNvPr id="2" name="Picture 2">
            <a:extLst>
              <a:ext uri="{FF2B5EF4-FFF2-40B4-BE49-F238E27FC236}">
                <a16:creationId xmlns:a16="http://schemas.microsoft.com/office/drawing/2014/main" id="{DE17801E-083B-F14E-A1DE-6FC799CAFF01}"/>
              </a:ext>
            </a:extLst>
          </p:cNvPr>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4115400" y="5016633"/>
            <a:ext cx="1874320" cy="5363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2820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3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4663489" y="0"/>
            <a:ext cx="2865023" cy="381210"/>
          </a:xfrm>
          <a:custGeom>
            <a:avLst/>
            <a:gdLst/>
            <a:ahLst/>
            <a:cxnLst/>
            <a:rect l="l" t="t" r="r" b="b"/>
            <a:pathLst>
              <a:path w="4297535" h="571815">
                <a:moveTo>
                  <a:pt x="0" y="0"/>
                </a:moveTo>
                <a:lnTo>
                  <a:pt x="4297536" y="0"/>
                </a:lnTo>
                <a:lnTo>
                  <a:pt x="4297536" y="571815"/>
                </a:lnTo>
                <a:lnTo>
                  <a:pt x="0" y="571815"/>
                </a:lnTo>
                <a:lnTo>
                  <a:pt x="0" y="0"/>
                </a:lnTo>
                <a:close/>
              </a:path>
            </a:pathLst>
          </a:custGeom>
          <a:blipFill>
            <a:blip r:embed="rId3"/>
            <a:stretch>
              <a:fillRect t="-263208" r="-102771"/>
            </a:stretch>
          </a:blipFill>
        </p:spPr>
        <p:txBody>
          <a:bodyPr/>
          <a:lstStyle/>
          <a:p>
            <a:pPr defTabSz="609630"/>
            <a:endParaRPr lang="en-GB" sz="1200">
              <a:solidFill>
                <a:prstClr val="black"/>
              </a:solidFill>
              <a:latin typeface="Calibri"/>
            </a:endParaRPr>
          </a:p>
        </p:txBody>
      </p:sp>
      <p:sp>
        <p:nvSpPr>
          <p:cNvPr id="3" name="TextBox 3"/>
          <p:cNvSpPr txBox="1"/>
          <p:nvPr/>
        </p:nvSpPr>
        <p:spPr>
          <a:xfrm>
            <a:off x="388116" y="820971"/>
            <a:ext cx="10467954" cy="1414875"/>
          </a:xfrm>
          <a:prstGeom prst="rect">
            <a:avLst/>
          </a:prstGeom>
        </p:spPr>
        <p:txBody>
          <a:bodyPr lIns="0" tIns="0" rIns="0" bIns="0" rtlCol="0" anchor="t">
            <a:spAutoFit/>
          </a:bodyPr>
          <a:lstStyle/>
          <a:p>
            <a:pPr defTabSz="609630">
              <a:lnSpc>
                <a:spcPts val="5547"/>
              </a:lnSpc>
            </a:pPr>
            <a:r>
              <a:rPr lang="en-US" sz="5334" dirty="0">
                <a:solidFill>
                  <a:srgbClr val="000000"/>
                </a:solidFill>
                <a:latin typeface="Aptos" panose="020B0004020202020204" pitchFamily="34" charset="0"/>
              </a:rPr>
              <a:t>What is the purpose of 10GM?</a:t>
            </a:r>
          </a:p>
          <a:p>
            <a:pPr defTabSz="609630">
              <a:lnSpc>
                <a:spcPts val="5547"/>
              </a:lnSpc>
              <a:spcBef>
                <a:spcPct val="0"/>
              </a:spcBef>
            </a:pPr>
            <a:endParaRPr lang="en-US" sz="5334" dirty="0">
              <a:solidFill>
                <a:srgbClr val="000000"/>
              </a:solidFill>
              <a:latin typeface="Rubik Medium"/>
            </a:endParaRPr>
          </a:p>
        </p:txBody>
      </p:sp>
      <p:sp>
        <p:nvSpPr>
          <p:cNvPr id="4" name="TextBox 4"/>
          <p:cNvSpPr txBox="1"/>
          <p:nvPr/>
        </p:nvSpPr>
        <p:spPr>
          <a:xfrm>
            <a:off x="218897" y="2127753"/>
            <a:ext cx="11584987" cy="1514902"/>
          </a:xfrm>
          <a:prstGeom prst="rect">
            <a:avLst/>
          </a:prstGeom>
        </p:spPr>
        <p:txBody>
          <a:bodyPr lIns="0" tIns="0" rIns="0" bIns="0" rtlCol="0" anchor="t">
            <a:spAutoFit/>
          </a:bodyPr>
          <a:lstStyle/>
          <a:p>
            <a:pPr marL="460610" lvl="1" indent="-230305" defTabSz="609630">
              <a:lnSpc>
                <a:spcPts val="2987"/>
              </a:lnSpc>
              <a:buFont typeface="Arial"/>
              <a:buChar char="•"/>
            </a:pPr>
            <a:r>
              <a:rPr lang="en-US" sz="2133" dirty="0">
                <a:solidFill>
                  <a:srgbClr val="39373C"/>
                </a:solidFill>
                <a:latin typeface="Aptos" panose="020B0004020202020204" pitchFamily="34" charset="0"/>
              </a:rPr>
              <a:t>Increasing the voice and influence of the local VCSE sector at GM level</a:t>
            </a:r>
          </a:p>
          <a:p>
            <a:pPr marL="460610" lvl="1" indent="-230305" defTabSz="609630">
              <a:lnSpc>
                <a:spcPts val="2987"/>
              </a:lnSpc>
              <a:buFont typeface="Arial"/>
              <a:buChar char="•"/>
            </a:pPr>
            <a:r>
              <a:rPr lang="en-US" sz="2133" dirty="0">
                <a:solidFill>
                  <a:srgbClr val="39373C"/>
                </a:solidFill>
                <a:latin typeface="Aptos" panose="020B0004020202020204" pitchFamily="34" charset="0"/>
              </a:rPr>
              <a:t>Securing opportunities which connect localities and Greater Manchester</a:t>
            </a:r>
          </a:p>
          <a:p>
            <a:pPr marL="460610" lvl="1" indent="-230305" defTabSz="609630">
              <a:lnSpc>
                <a:spcPts val="2987"/>
              </a:lnSpc>
              <a:buFont typeface="Arial"/>
              <a:buChar char="•"/>
            </a:pPr>
            <a:r>
              <a:rPr lang="en-US" sz="2133" dirty="0">
                <a:solidFill>
                  <a:srgbClr val="39373C"/>
                </a:solidFill>
                <a:latin typeface="Aptos" panose="020B0004020202020204" pitchFamily="34" charset="0"/>
              </a:rPr>
              <a:t>Supporting locally-delivered projects across all GM communities</a:t>
            </a:r>
          </a:p>
          <a:p>
            <a:pPr marL="460610" lvl="1" indent="-230305" defTabSz="609630">
              <a:lnSpc>
                <a:spcPts val="2987"/>
              </a:lnSpc>
              <a:buFont typeface="Arial"/>
              <a:buChar char="•"/>
            </a:pPr>
            <a:r>
              <a:rPr lang="en-US" sz="2133" dirty="0">
                <a:solidFill>
                  <a:srgbClr val="39373C"/>
                </a:solidFill>
                <a:latin typeface="Aptos" panose="020B0004020202020204" pitchFamily="34" charset="0"/>
              </a:rPr>
              <a:t>Strengthening and championing local VCSE infrastructure support</a:t>
            </a:r>
          </a:p>
        </p:txBody>
      </p:sp>
      <p:grpSp>
        <p:nvGrpSpPr>
          <p:cNvPr id="5" name="Group 5"/>
          <p:cNvGrpSpPr>
            <a:grpSpLocks noChangeAspect="1"/>
          </p:cNvGrpSpPr>
          <p:nvPr/>
        </p:nvGrpSpPr>
        <p:grpSpPr>
          <a:xfrm>
            <a:off x="-1828800" y="3332599"/>
            <a:ext cx="2754569" cy="2754569"/>
            <a:chOff x="0" y="0"/>
            <a:chExt cx="6350000" cy="6349975"/>
          </a:xfrm>
        </p:grpSpPr>
        <p:sp>
          <p:nvSpPr>
            <p:cNvPr id="6" name="Freeform 6"/>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solidFill>
              <a:srgbClr val="009CBD"/>
            </a:solidFill>
            <a:ln w="12700">
              <a:noFill/>
            </a:ln>
          </p:spPr>
          <p:txBody>
            <a:bodyPr/>
            <a:lstStyle/>
            <a:p>
              <a:pPr defTabSz="609630"/>
              <a:endParaRPr lang="en-GB" sz="1200">
                <a:solidFill>
                  <a:prstClr val="black"/>
                </a:solidFill>
                <a:latin typeface="Calibri"/>
              </a:endParaRPr>
            </a:p>
          </p:txBody>
        </p:sp>
      </p:grpSp>
      <p:sp>
        <p:nvSpPr>
          <p:cNvPr id="7" name="AutoShape 7"/>
          <p:cNvSpPr/>
          <p:nvPr/>
        </p:nvSpPr>
        <p:spPr>
          <a:xfrm flipH="1">
            <a:off x="198498" y="1687991"/>
            <a:ext cx="10367902" cy="0"/>
          </a:xfrm>
          <a:prstGeom prst="line">
            <a:avLst/>
          </a:prstGeom>
          <a:ln w="9525" cap="flat">
            <a:solidFill>
              <a:srgbClr val="39373C"/>
            </a:solidFill>
            <a:prstDash val="solid"/>
            <a:headEnd type="none" w="sm" len="sm"/>
            <a:tailEnd type="none" w="sm" len="sm"/>
          </a:ln>
        </p:spPr>
        <p:txBody>
          <a:bodyPr/>
          <a:lstStyle/>
          <a:p>
            <a:pPr defTabSz="609630"/>
            <a:endParaRPr lang="en-GB" sz="1200">
              <a:solidFill>
                <a:prstClr val="black"/>
              </a:solidFill>
              <a:latin typeface="Calibri"/>
            </a:endParaRPr>
          </a:p>
        </p:txBody>
      </p:sp>
      <p:pic>
        <p:nvPicPr>
          <p:cNvPr id="8" name="Picture 7">
            <a:extLst>
              <a:ext uri="{FF2B5EF4-FFF2-40B4-BE49-F238E27FC236}">
                <a16:creationId xmlns:a16="http://schemas.microsoft.com/office/drawing/2014/main" id="{B4E30545-CE03-AF2C-8CB8-CC123B3ED540}"/>
              </a:ext>
            </a:extLst>
          </p:cNvPr>
          <p:cNvPicPr>
            <a:picLocks noChangeAspect="1"/>
          </p:cNvPicPr>
          <p:nvPr/>
        </p:nvPicPr>
        <p:blipFill>
          <a:blip r:embed="rId4"/>
          <a:stretch>
            <a:fillRect/>
          </a:stretch>
        </p:blipFill>
        <p:spPr>
          <a:xfrm>
            <a:off x="5110480" y="3960594"/>
            <a:ext cx="7081520" cy="2939388"/>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4663489" y="0"/>
            <a:ext cx="2865023" cy="381210"/>
          </a:xfrm>
          <a:custGeom>
            <a:avLst/>
            <a:gdLst/>
            <a:ahLst/>
            <a:cxnLst/>
            <a:rect l="l" t="t" r="r" b="b"/>
            <a:pathLst>
              <a:path w="4297535" h="571815">
                <a:moveTo>
                  <a:pt x="0" y="0"/>
                </a:moveTo>
                <a:lnTo>
                  <a:pt x="4297536" y="0"/>
                </a:lnTo>
                <a:lnTo>
                  <a:pt x="4297536" y="571815"/>
                </a:lnTo>
                <a:lnTo>
                  <a:pt x="0" y="571815"/>
                </a:lnTo>
                <a:lnTo>
                  <a:pt x="0" y="0"/>
                </a:lnTo>
                <a:close/>
              </a:path>
            </a:pathLst>
          </a:custGeom>
          <a:blipFill>
            <a:blip r:embed="rId3"/>
            <a:stretch>
              <a:fillRect t="-263208" r="-102771"/>
            </a:stretch>
          </a:blipFill>
        </p:spPr>
        <p:txBody>
          <a:bodyPr/>
          <a:lstStyle/>
          <a:p>
            <a:pPr defTabSz="609630"/>
            <a:endParaRPr lang="en-GB" sz="1200">
              <a:solidFill>
                <a:prstClr val="black"/>
              </a:solidFill>
              <a:latin typeface="Calibri"/>
            </a:endParaRPr>
          </a:p>
        </p:txBody>
      </p:sp>
      <p:sp>
        <p:nvSpPr>
          <p:cNvPr id="3" name="TextBox 3"/>
          <p:cNvSpPr txBox="1"/>
          <p:nvPr/>
        </p:nvSpPr>
        <p:spPr>
          <a:xfrm>
            <a:off x="460953" y="891013"/>
            <a:ext cx="9609390" cy="718466"/>
          </a:xfrm>
          <a:prstGeom prst="rect">
            <a:avLst/>
          </a:prstGeom>
        </p:spPr>
        <p:txBody>
          <a:bodyPr lIns="0" tIns="0" rIns="0" bIns="0" rtlCol="0" anchor="t">
            <a:spAutoFit/>
          </a:bodyPr>
          <a:lstStyle/>
          <a:p>
            <a:pPr defTabSz="609630">
              <a:lnSpc>
                <a:spcPts val="5547"/>
              </a:lnSpc>
              <a:spcBef>
                <a:spcPct val="0"/>
              </a:spcBef>
            </a:pPr>
            <a:r>
              <a:rPr lang="en-US" sz="5334" dirty="0">
                <a:solidFill>
                  <a:srgbClr val="000000"/>
                </a:solidFill>
                <a:latin typeface="Aptos" panose="020B0004020202020204" pitchFamily="34" charset="0"/>
              </a:rPr>
              <a:t>Who are 10GM?</a:t>
            </a:r>
          </a:p>
        </p:txBody>
      </p:sp>
      <p:grpSp>
        <p:nvGrpSpPr>
          <p:cNvPr id="4" name="Group 4"/>
          <p:cNvGrpSpPr>
            <a:grpSpLocks noChangeAspect="1"/>
          </p:cNvGrpSpPr>
          <p:nvPr/>
        </p:nvGrpSpPr>
        <p:grpSpPr>
          <a:xfrm>
            <a:off x="10070343" y="4893871"/>
            <a:ext cx="2754569" cy="2754569"/>
            <a:chOff x="0" y="0"/>
            <a:chExt cx="6350000" cy="6349975"/>
          </a:xfrm>
        </p:grpSpPr>
        <p:sp>
          <p:nvSpPr>
            <p:cNvPr id="5" name="Freeform 5"/>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solidFill>
              <a:srgbClr val="F02A8C"/>
            </a:solidFill>
            <a:ln w="12700">
              <a:noFill/>
            </a:ln>
          </p:spPr>
          <p:txBody>
            <a:bodyPr/>
            <a:lstStyle/>
            <a:p>
              <a:pPr defTabSz="609630"/>
              <a:endParaRPr lang="en-GB" sz="1200">
                <a:solidFill>
                  <a:prstClr val="black"/>
                </a:solidFill>
                <a:latin typeface="Calibri"/>
              </a:endParaRPr>
            </a:p>
          </p:txBody>
        </p:sp>
      </p:grpSp>
      <p:sp>
        <p:nvSpPr>
          <p:cNvPr id="6" name="TextBox 6"/>
          <p:cNvSpPr txBox="1"/>
          <p:nvPr/>
        </p:nvSpPr>
        <p:spPr>
          <a:xfrm>
            <a:off x="218897" y="1811148"/>
            <a:ext cx="11768789" cy="745460"/>
          </a:xfrm>
          <a:prstGeom prst="rect">
            <a:avLst/>
          </a:prstGeom>
        </p:spPr>
        <p:txBody>
          <a:bodyPr lIns="0" tIns="0" rIns="0" bIns="0" rtlCol="0" anchor="t">
            <a:spAutoFit/>
          </a:bodyPr>
          <a:lstStyle/>
          <a:p>
            <a:pPr marL="460610" lvl="1" indent="-230305" defTabSz="609630">
              <a:lnSpc>
                <a:spcPts val="2987"/>
              </a:lnSpc>
              <a:buFont typeface="Arial"/>
              <a:buChar char="•"/>
            </a:pPr>
            <a:r>
              <a:rPr lang="en-US" sz="2133" dirty="0">
                <a:solidFill>
                  <a:srgbClr val="39373C"/>
                </a:solidFill>
                <a:latin typeface="Aptos" panose="020B0004020202020204" pitchFamily="34" charset="0"/>
              </a:rPr>
              <a:t>10GM is a partnership of 4 local infrastructure </a:t>
            </a:r>
            <a:r>
              <a:rPr lang="en-US" sz="2133" dirty="0" err="1">
                <a:solidFill>
                  <a:srgbClr val="39373C"/>
                </a:solidFill>
                <a:latin typeface="Aptos" panose="020B0004020202020204" pitchFamily="34" charset="0"/>
              </a:rPr>
              <a:t>organisations</a:t>
            </a:r>
            <a:r>
              <a:rPr lang="en-US" sz="2133" dirty="0">
                <a:solidFill>
                  <a:srgbClr val="39373C"/>
                </a:solidFill>
                <a:latin typeface="Aptos" panose="020B0004020202020204" pitchFamily="34" charset="0"/>
              </a:rPr>
              <a:t>: Bolton CVS, </a:t>
            </a:r>
            <a:r>
              <a:rPr lang="en-US" sz="2133" dirty="0" err="1">
                <a:solidFill>
                  <a:srgbClr val="39373C"/>
                </a:solidFill>
                <a:latin typeface="Aptos" panose="020B0004020202020204" pitchFamily="34" charset="0"/>
              </a:rPr>
              <a:t>Macc</a:t>
            </a:r>
            <a:r>
              <a:rPr lang="en-US" sz="2133" dirty="0">
                <a:solidFill>
                  <a:srgbClr val="39373C"/>
                </a:solidFill>
                <a:latin typeface="Aptos" panose="020B0004020202020204" pitchFamily="34" charset="0"/>
              </a:rPr>
              <a:t> (Manchester), Action Together (Oldham, Rochdale, Tameside), and Salford CVS. </a:t>
            </a:r>
          </a:p>
        </p:txBody>
      </p:sp>
      <p:sp>
        <p:nvSpPr>
          <p:cNvPr id="7" name="TextBox 7"/>
          <p:cNvSpPr txBox="1"/>
          <p:nvPr/>
        </p:nvSpPr>
        <p:spPr>
          <a:xfrm>
            <a:off x="218897" y="2559290"/>
            <a:ext cx="11595201" cy="364267"/>
          </a:xfrm>
          <a:prstGeom prst="rect">
            <a:avLst/>
          </a:prstGeom>
        </p:spPr>
        <p:txBody>
          <a:bodyPr lIns="0" tIns="0" rIns="0" bIns="0" rtlCol="0" anchor="t">
            <a:spAutoFit/>
          </a:bodyPr>
          <a:lstStyle/>
          <a:p>
            <a:pPr marL="460610" lvl="1" indent="-230305" defTabSz="609630">
              <a:lnSpc>
                <a:spcPts val="2987"/>
              </a:lnSpc>
              <a:spcBef>
                <a:spcPct val="0"/>
              </a:spcBef>
              <a:buFont typeface="Arial"/>
              <a:buChar char="•"/>
            </a:pPr>
            <a:r>
              <a:rPr lang="en-US" sz="2133" dirty="0">
                <a:solidFill>
                  <a:srgbClr val="39373C"/>
                </a:solidFill>
                <a:latin typeface="Aptos" panose="020B0004020202020204" pitchFamily="34" charset="0"/>
              </a:rPr>
              <a:t>In 2019, we registered 10GM as a Company Limited by Guarantee, owned by the partners</a:t>
            </a:r>
            <a:r>
              <a:rPr lang="en-US" sz="2133" dirty="0">
                <a:solidFill>
                  <a:srgbClr val="39373C"/>
                </a:solidFill>
                <a:latin typeface="Aptos Light" panose="020B0004020202020204" pitchFamily="34" charset="0"/>
              </a:rPr>
              <a:t>.</a:t>
            </a:r>
          </a:p>
        </p:txBody>
      </p:sp>
      <p:sp>
        <p:nvSpPr>
          <p:cNvPr id="8" name="TextBox 8"/>
          <p:cNvSpPr txBox="1"/>
          <p:nvPr/>
        </p:nvSpPr>
        <p:spPr>
          <a:xfrm>
            <a:off x="218897" y="3055165"/>
            <a:ext cx="11595201" cy="745460"/>
          </a:xfrm>
          <a:prstGeom prst="rect">
            <a:avLst/>
          </a:prstGeom>
        </p:spPr>
        <p:txBody>
          <a:bodyPr lIns="0" tIns="0" rIns="0" bIns="0" rtlCol="0" anchor="t">
            <a:spAutoFit/>
          </a:bodyPr>
          <a:lstStyle/>
          <a:p>
            <a:pPr marL="460610" lvl="1" indent="-230305" defTabSz="609630">
              <a:lnSpc>
                <a:spcPts val="2987"/>
              </a:lnSpc>
              <a:spcBef>
                <a:spcPct val="0"/>
              </a:spcBef>
              <a:buFont typeface="Arial"/>
              <a:buChar char="•"/>
            </a:pPr>
            <a:r>
              <a:rPr lang="en-US" sz="2133" dirty="0">
                <a:solidFill>
                  <a:srgbClr val="39373C"/>
                </a:solidFill>
                <a:latin typeface="Aptos" panose="020B0004020202020204" pitchFamily="34" charset="0"/>
              </a:rPr>
              <a:t>The Chief Executives of the 4 partners are the Directors of 10GM Ltd, working to a Collaboration Agreement based on the 7 Co-operative Principles.</a:t>
            </a:r>
          </a:p>
        </p:txBody>
      </p:sp>
      <p:sp>
        <p:nvSpPr>
          <p:cNvPr id="9" name="TextBox 9"/>
          <p:cNvSpPr txBox="1"/>
          <p:nvPr/>
        </p:nvSpPr>
        <p:spPr>
          <a:xfrm>
            <a:off x="218897" y="3974518"/>
            <a:ext cx="11465103" cy="745460"/>
          </a:xfrm>
          <a:prstGeom prst="rect">
            <a:avLst/>
          </a:prstGeom>
        </p:spPr>
        <p:txBody>
          <a:bodyPr wrap="square" lIns="0" tIns="0" rIns="0" bIns="0" rtlCol="0" anchor="t">
            <a:spAutoFit/>
          </a:bodyPr>
          <a:lstStyle/>
          <a:p>
            <a:pPr marL="460610" lvl="1" indent="-230305" defTabSz="609630">
              <a:lnSpc>
                <a:spcPts val="2987"/>
              </a:lnSpc>
              <a:spcBef>
                <a:spcPct val="0"/>
              </a:spcBef>
              <a:buFont typeface="Arial"/>
              <a:buChar char="•"/>
            </a:pPr>
            <a:r>
              <a:rPr lang="en-US" sz="2133" dirty="0">
                <a:solidFill>
                  <a:srgbClr val="39373C"/>
                </a:solidFill>
                <a:latin typeface="Aptos" panose="020B0004020202020204" pitchFamily="34" charset="0"/>
              </a:rPr>
              <a:t>Directors are supported by a central team with a small staff team with specialist skills, knowledge and connections across the city region.</a:t>
            </a:r>
          </a:p>
        </p:txBody>
      </p:sp>
      <p:sp>
        <p:nvSpPr>
          <p:cNvPr id="10" name="TextBox 10"/>
          <p:cNvSpPr txBox="1"/>
          <p:nvPr/>
        </p:nvSpPr>
        <p:spPr>
          <a:xfrm>
            <a:off x="218897" y="4719978"/>
            <a:ext cx="10093503" cy="1130181"/>
          </a:xfrm>
          <a:prstGeom prst="rect">
            <a:avLst/>
          </a:prstGeom>
        </p:spPr>
        <p:txBody>
          <a:bodyPr wrap="square" lIns="0" tIns="0" rIns="0" bIns="0" rtlCol="0" anchor="t">
            <a:spAutoFit/>
          </a:bodyPr>
          <a:lstStyle/>
          <a:p>
            <a:pPr marL="460610" lvl="1" indent="-230305" defTabSz="609630">
              <a:lnSpc>
                <a:spcPts val="2987"/>
              </a:lnSpc>
              <a:spcBef>
                <a:spcPct val="0"/>
              </a:spcBef>
              <a:buFont typeface="Arial"/>
              <a:buChar char="•"/>
            </a:pPr>
            <a:r>
              <a:rPr lang="en-US" sz="2133" dirty="0">
                <a:solidFill>
                  <a:srgbClr val="39373C"/>
                </a:solidFill>
                <a:latin typeface="Aptos" panose="020B0004020202020204" pitchFamily="34" charset="0"/>
              </a:rPr>
              <a:t>With a combined workforce of over 210 staff, our 10GM Partnership forms an ecosystem of support for driving forward collaborative, community-led initiatives in Greater Manchester. </a:t>
            </a:r>
          </a:p>
        </p:txBody>
      </p:sp>
      <p:sp>
        <p:nvSpPr>
          <p:cNvPr id="12" name="AutoShape 2">
            <a:extLst>
              <a:ext uri="{FF2B5EF4-FFF2-40B4-BE49-F238E27FC236}">
                <a16:creationId xmlns:a16="http://schemas.microsoft.com/office/drawing/2014/main" id="{033082C9-E4F0-111C-2C95-ED3BCCC3B3D7}"/>
              </a:ext>
            </a:extLst>
          </p:cNvPr>
          <p:cNvSpPr/>
          <p:nvPr/>
        </p:nvSpPr>
        <p:spPr>
          <a:xfrm flipH="1">
            <a:off x="198498" y="1679733"/>
            <a:ext cx="7878702" cy="8259"/>
          </a:xfrm>
          <a:prstGeom prst="line">
            <a:avLst/>
          </a:prstGeom>
          <a:ln w="9525" cap="flat">
            <a:solidFill>
              <a:srgbClr val="39373C"/>
            </a:solidFill>
            <a:prstDash val="solid"/>
            <a:headEnd type="none" w="sm" len="sm"/>
            <a:tailEnd type="none" w="sm" len="sm"/>
          </a:ln>
        </p:spPr>
        <p:txBody>
          <a:bodyPr/>
          <a:lstStyle/>
          <a:p>
            <a:pPr defTabSz="609630"/>
            <a:endParaRPr lang="en-GB" sz="1200">
              <a:solidFill>
                <a:prstClr val="black"/>
              </a:solidFill>
              <a:latin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4663489" y="0"/>
            <a:ext cx="2865023" cy="381210"/>
          </a:xfrm>
          <a:custGeom>
            <a:avLst/>
            <a:gdLst/>
            <a:ahLst/>
            <a:cxnLst/>
            <a:rect l="l" t="t" r="r" b="b"/>
            <a:pathLst>
              <a:path w="4297535" h="571815">
                <a:moveTo>
                  <a:pt x="0" y="0"/>
                </a:moveTo>
                <a:lnTo>
                  <a:pt x="4297536" y="0"/>
                </a:lnTo>
                <a:lnTo>
                  <a:pt x="4297536" y="571815"/>
                </a:lnTo>
                <a:lnTo>
                  <a:pt x="0" y="571815"/>
                </a:lnTo>
                <a:lnTo>
                  <a:pt x="0" y="0"/>
                </a:lnTo>
                <a:close/>
              </a:path>
            </a:pathLst>
          </a:custGeom>
          <a:blipFill>
            <a:blip r:embed="rId3"/>
            <a:stretch>
              <a:fillRect t="-263208" r="-102771"/>
            </a:stretch>
          </a:blipFill>
        </p:spPr>
        <p:txBody>
          <a:bodyPr/>
          <a:lstStyle/>
          <a:p>
            <a:pPr defTabSz="609630"/>
            <a:endParaRPr lang="en-GB" sz="1200">
              <a:solidFill>
                <a:prstClr val="black"/>
              </a:solidFill>
              <a:latin typeface="Calibri"/>
            </a:endParaRPr>
          </a:p>
        </p:txBody>
      </p:sp>
      <p:sp>
        <p:nvSpPr>
          <p:cNvPr id="3" name="TextBox 3"/>
          <p:cNvSpPr txBox="1"/>
          <p:nvPr/>
        </p:nvSpPr>
        <p:spPr>
          <a:xfrm>
            <a:off x="391617" y="897656"/>
            <a:ext cx="10467954" cy="718466"/>
          </a:xfrm>
          <a:prstGeom prst="rect">
            <a:avLst/>
          </a:prstGeom>
        </p:spPr>
        <p:txBody>
          <a:bodyPr lIns="0" tIns="0" rIns="0" bIns="0" rtlCol="0" anchor="t">
            <a:spAutoFit/>
          </a:bodyPr>
          <a:lstStyle/>
          <a:p>
            <a:pPr defTabSz="609630">
              <a:lnSpc>
                <a:spcPts val="5547"/>
              </a:lnSpc>
              <a:spcBef>
                <a:spcPct val="0"/>
              </a:spcBef>
            </a:pPr>
            <a:r>
              <a:rPr lang="en-US" sz="5334" dirty="0">
                <a:solidFill>
                  <a:srgbClr val="000000"/>
                </a:solidFill>
                <a:latin typeface="Aptos Light" panose="020B0004020202020204" pitchFamily="34" charset="0"/>
              </a:rPr>
              <a:t>What does 10GM do?</a:t>
            </a:r>
          </a:p>
        </p:txBody>
      </p:sp>
      <p:sp>
        <p:nvSpPr>
          <p:cNvPr id="4" name="TextBox 4"/>
          <p:cNvSpPr txBox="1"/>
          <p:nvPr/>
        </p:nvSpPr>
        <p:spPr>
          <a:xfrm>
            <a:off x="218897" y="2129952"/>
            <a:ext cx="11444323" cy="1130181"/>
          </a:xfrm>
          <a:prstGeom prst="rect">
            <a:avLst/>
          </a:prstGeom>
        </p:spPr>
        <p:txBody>
          <a:bodyPr lIns="0" tIns="0" rIns="0" bIns="0" rtlCol="0" anchor="t">
            <a:spAutoFit/>
          </a:bodyPr>
          <a:lstStyle/>
          <a:p>
            <a:pPr marL="460610" lvl="1" indent="-230305" defTabSz="609630">
              <a:lnSpc>
                <a:spcPts val="2987"/>
              </a:lnSpc>
              <a:buFont typeface="Arial"/>
              <a:buChar char="•"/>
            </a:pPr>
            <a:r>
              <a:rPr lang="en-US" sz="2133" dirty="0">
                <a:solidFill>
                  <a:srgbClr val="39373C"/>
                </a:solidFill>
                <a:latin typeface="Aptos" panose="020B0004020202020204" pitchFamily="34" charset="0"/>
              </a:rPr>
              <a:t>We work in collaboration with Bury VCFA, Sector 3 (Stockport), Thrive (Trafford) and VCSE colleagues in Wigan as well as Voluntary Sector North West and a wide range of leaders from across the diverse communities of Greater Manchester.</a:t>
            </a:r>
          </a:p>
        </p:txBody>
      </p:sp>
      <p:grpSp>
        <p:nvGrpSpPr>
          <p:cNvPr id="5" name="Group 5"/>
          <p:cNvGrpSpPr>
            <a:grpSpLocks noChangeAspect="1"/>
          </p:cNvGrpSpPr>
          <p:nvPr/>
        </p:nvGrpSpPr>
        <p:grpSpPr>
          <a:xfrm>
            <a:off x="5012163" y="6005169"/>
            <a:ext cx="2754569" cy="2754569"/>
            <a:chOff x="0" y="0"/>
            <a:chExt cx="6350000" cy="6349975"/>
          </a:xfrm>
        </p:grpSpPr>
        <p:sp>
          <p:nvSpPr>
            <p:cNvPr id="6" name="Freeform 6"/>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solidFill>
              <a:srgbClr val="94BF24"/>
            </a:solidFill>
            <a:ln w="12700">
              <a:noFill/>
            </a:ln>
          </p:spPr>
          <p:txBody>
            <a:bodyPr/>
            <a:lstStyle/>
            <a:p>
              <a:pPr defTabSz="609630"/>
              <a:endParaRPr lang="en-GB" sz="1200">
                <a:solidFill>
                  <a:prstClr val="black"/>
                </a:solidFill>
                <a:latin typeface="Calibri"/>
              </a:endParaRPr>
            </a:p>
          </p:txBody>
        </p:sp>
      </p:grpSp>
      <p:sp>
        <p:nvSpPr>
          <p:cNvPr id="7" name="TextBox 7"/>
          <p:cNvSpPr txBox="1"/>
          <p:nvPr/>
        </p:nvSpPr>
        <p:spPr>
          <a:xfrm>
            <a:off x="218897" y="3387356"/>
            <a:ext cx="11444323" cy="745460"/>
          </a:xfrm>
          <a:prstGeom prst="rect">
            <a:avLst/>
          </a:prstGeom>
        </p:spPr>
        <p:txBody>
          <a:bodyPr lIns="0" tIns="0" rIns="0" bIns="0" rtlCol="0" anchor="t">
            <a:spAutoFit/>
          </a:bodyPr>
          <a:lstStyle/>
          <a:p>
            <a:pPr marL="460610" lvl="1" indent="-230305" defTabSz="609630">
              <a:lnSpc>
                <a:spcPts val="2987"/>
              </a:lnSpc>
              <a:spcBef>
                <a:spcPct val="0"/>
              </a:spcBef>
              <a:buFont typeface="Arial"/>
              <a:buChar char="•"/>
            </a:pPr>
            <a:r>
              <a:rPr lang="en-US" sz="2133" dirty="0">
                <a:solidFill>
                  <a:srgbClr val="39373C"/>
                </a:solidFill>
                <a:latin typeface="Aptos" panose="020B0004020202020204" pitchFamily="34" charset="0"/>
              </a:rPr>
              <a:t>We champion the local VCSE sector, with a shared purpose to improve the economic, social and environmental wellbeing of people and communities in all 10 areas of GM.</a:t>
            </a:r>
          </a:p>
        </p:txBody>
      </p:sp>
      <p:sp>
        <p:nvSpPr>
          <p:cNvPr id="8" name="TextBox 8"/>
          <p:cNvSpPr txBox="1"/>
          <p:nvPr/>
        </p:nvSpPr>
        <p:spPr>
          <a:xfrm>
            <a:off x="198498" y="4234323"/>
            <a:ext cx="11444322" cy="360740"/>
          </a:xfrm>
          <a:prstGeom prst="rect">
            <a:avLst/>
          </a:prstGeom>
        </p:spPr>
        <p:txBody>
          <a:bodyPr wrap="square" lIns="0" tIns="0" rIns="0" bIns="0" rtlCol="0" anchor="t">
            <a:spAutoFit/>
          </a:bodyPr>
          <a:lstStyle/>
          <a:p>
            <a:pPr marL="460610" lvl="1" indent="-230305" defTabSz="609630">
              <a:lnSpc>
                <a:spcPts val="2987"/>
              </a:lnSpc>
              <a:spcBef>
                <a:spcPct val="0"/>
              </a:spcBef>
              <a:buFont typeface="Arial"/>
              <a:buChar char="•"/>
            </a:pPr>
            <a:r>
              <a:rPr lang="en-US" sz="2133" dirty="0">
                <a:solidFill>
                  <a:srgbClr val="39373C"/>
                </a:solidFill>
                <a:latin typeface="Aptos" panose="020B0004020202020204" pitchFamily="34" charset="0"/>
              </a:rPr>
              <a:t>We deliver a range of GM-wide and locally-based initiatives</a:t>
            </a:r>
            <a:r>
              <a:rPr lang="en-US" sz="2133" dirty="0">
                <a:solidFill>
                  <a:srgbClr val="39373C"/>
                </a:solidFill>
                <a:latin typeface="Rubik Medium"/>
              </a:rPr>
              <a:t>.</a:t>
            </a:r>
          </a:p>
        </p:txBody>
      </p:sp>
      <p:sp>
        <p:nvSpPr>
          <p:cNvPr id="9" name="TextBox 9"/>
          <p:cNvSpPr txBox="1"/>
          <p:nvPr/>
        </p:nvSpPr>
        <p:spPr>
          <a:xfrm>
            <a:off x="218897" y="4812444"/>
            <a:ext cx="11444321" cy="1133708"/>
          </a:xfrm>
          <a:prstGeom prst="rect">
            <a:avLst/>
          </a:prstGeom>
        </p:spPr>
        <p:txBody>
          <a:bodyPr wrap="square" lIns="0" tIns="0" rIns="0" bIns="0" rtlCol="0" anchor="t">
            <a:spAutoFit/>
          </a:bodyPr>
          <a:lstStyle/>
          <a:p>
            <a:pPr marL="460610" lvl="1" indent="-230305" defTabSz="609630">
              <a:lnSpc>
                <a:spcPts val="2987"/>
              </a:lnSpc>
              <a:spcBef>
                <a:spcPct val="0"/>
              </a:spcBef>
              <a:buFont typeface="Arial"/>
              <a:buChar char="•"/>
            </a:pPr>
            <a:r>
              <a:rPr lang="en-US" sz="2133" dirty="0">
                <a:solidFill>
                  <a:srgbClr val="39373C"/>
                </a:solidFill>
                <a:latin typeface="Aptos" panose="020B0004020202020204" pitchFamily="34" charset="0"/>
              </a:rPr>
              <a:t>We provide a way for public sector bodies in Greater Manchester to build long-term, collaborative relationships with our diverse local VCSE sector of 17,000+ community organisations.</a:t>
            </a:r>
          </a:p>
        </p:txBody>
      </p:sp>
      <p:sp>
        <p:nvSpPr>
          <p:cNvPr id="11" name="AutoShape 2">
            <a:extLst>
              <a:ext uri="{FF2B5EF4-FFF2-40B4-BE49-F238E27FC236}">
                <a16:creationId xmlns:a16="http://schemas.microsoft.com/office/drawing/2014/main" id="{155B380D-F947-5867-B9B3-5CE73D98F56F}"/>
              </a:ext>
            </a:extLst>
          </p:cNvPr>
          <p:cNvSpPr/>
          <p:nvPr/>
        </p:nvSpPr>
        <p:spPr>
          <a:xfrm flipH="1">
            <a:off x="198498" y="1679733"/>
            <a:ext cx="7878702" cy="8259"/>
          </a:xfrm>
          <a:prstGeom prst="line">
            <a:avLst/>
          </a:prstGeom>
          <a:ln w="9525" cap="flat">
            <a:solidFill>
              <a:srgbClr val="39373C"/>
            </a:solidFill>
            <a:prstDash val="solid"/>
            <a:headEnd type="none" w="sm" len="sm"/>
            <a:tailEnd type="none" w="sm" len="sm"/>
          </a:ln>
        </p:spPr>
        <p:txBody>
          <a:bodyPr/>
          <a:lstStyle/>
          <a:p>
            <a:pPr defTabSz="609630"/>
            <a:endParaRPr lang="en-GB" sz="1200">
              <a:solidFill>
                <a:prstClr val="black"/>
              </a:solidFill>
              <a:latin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4"/>
          <p:cNvSpPr/>
          <p:nvPr/>
        </p:nvSpPr>
        <p:spPr>
          <a:xfrm>
            <a:off x="4958022" y="113082"/>
            <a:ext cx="2695945" cy="341113"/>
          </a:xfrm>
          <a:custGeom>
            <a:avLst/>
            <a:gdLst/>
            <a:ahLst/>
            <a:cxnLst/>
            <a:rect l="l" t="t" r="r" b="b"/>
            <a:pathLst>
              <a:path w="4043918" h="511669">
                <a:moveTo>
                  <a:pt x="0" y="0"/>
                </a:moveTo>
                <a:lnTo>
                  <a:pt x="4043917" y="0"/>
                </a:lnTo>
                <a:lnTo>
                  <a:pt x="4043917" y="511669"/>
                </a:lnTo>
                <a:lnTo>
                  <a:pt x="0" y="511669"/>
                </a:lnTo>
                <a:lnTo>
                  <a:pt x="0" y="0"/>
                </a:lnTo>
                <a:close/>
              </a:path>
            </a:pathLst>
          </a:custGeom>
          <a:blipFill>
            <a:blip r:embed="rId3"/>
            <a:stretch>
              <a:fillRect l="-25479" t="-149455" r="-19706" b="-147430"/>
            </a:stretch>
          </a:blipFill>
        </p:spPr>
        <p:txBody>
          <a:bodyPr/>
          <a:lstStyle/>
          <a:p>
            <a:pPr defTabSz="609630"/>
            <a:endParaRPr lang="en-GB" sz="1200">
              <a:solidFill>
                <a:prstClr val="black"/>
              </a:solidFill>
              <a:latin typeface="Calibri"/>
            </a:endParaRPr>
          </a:p>
        </p:txBody>
      </p:sp>
      <p:grpSp>
        <p:nvGrpSpPr>
          <p:cNvPr id="5" name="Group 5"/>
          <p:cNvGrpSpPr/>
          <p:nvPr/>
        </p:nvGrpSpPr>
        <p:grpSpPr>
          <a:xfrm>
            <a:off x="323357" y="2001267"/>
            <a:ext cx="3061475" cy="2048053"/>
            <a:chOff x="0" y="0"/>
            <a:chExt cx="1209471" cy="809107"/>
          </a:xfrm>
        </p:grpSpPr>
        <p:sp>
          <p:nvSpPr>
            <p:cNvPr id="6" name="Freeform 6"/>
            <p:cNvSpPr/>
            <p:nvPr/>
          </p:nvSpPr>
          <p:spPr>
            <a:xfrm>
              <a:off x="0" y="0"/>
              <a:ext cx="1209471" cy="809107"/>
            </a:xfrm>
            <a:custGeom>
              <a:avLst/>
              <a:gdLst/>
              <a:ahLst/>
              <a:cxnLst/>
              <a:rect l="l" t="t" r="r" b="b"/>
              <a:pathLst>
                <a:path w="1209471" h="809107">
                  <a:moveTo>
                    <a:pt x="85980" y="0"/>
                  </a:moveTo>
                  <a:lnTo>
                    <a:pt x="1123492" y="0"/>
                  </a:lnTo>
                  <a:cubicBezTo>
                    <a:pt x="1170977" y="0"/>
                    <a:pt x="1209471" y="38495"/>
                    <a:pt x="1209471" y="85980"/>
                  </a:cubicBezTo>
                  <a:lnTo>
                    <a:pt x="1209471" y="723127"/>
                  </a:lnTo>
                  <a:cubicBezTo>
                    <a:pt x="1209471" y="745931"/>
                    <a:pt x="1200413" y="767800"/>
                    <a:pt x="1184288" y="783924"/>
                  </a:cubicBezTo>
                  <a:cubicBezTo>
                    <a:pt x="1168164" y="800049"/>
                    <a:pt x="1146295" y="809107"/>
                    <a:pt x="1123492" y="809107"/>
                  </a:cubicBezTo>
                  <a:lnTo>
                    <a:pt x="85980" y="809107"/>
                  </a:lnTo>
                  <a:cubicBezTo>
                    <a:pt x="38495" y="809107"/>
                    <a:pt x="0" y="770613"/>
                    <a:pt x="0" y="723127"/>
                  </a:cubicBezTo>
                  <a:lnTo>
                    <a:pt x="0" y="85980"/>
                  </a:lnTo>
                  <a:cubicBezTo>
                    <a:pt x="0" y="38495"/>
                    <a:pt x="38495" y="0"/>
                    <a:pt x="85980" y="0"/>
                  </a:cubicBezTo>
                  <a:close/>
                </a:path>
              </a:pathLst>
            </a:custGeom>
            <a:solidFill>
              <a:srgbClr val="F7D116"/>
            </a:solidFill>
          </p:spPr>
          <p:txBody>
            <a:bodyPr/>
            <a:lstStyle/>
            <a:p>
              <a:pPr defTabSz="609630"/>
              <a:endParaRPr lang="en-GB" sz="1200">
                <a:solidFill>
                  <a:prstClr val="black"/>
                </a:solidFill>
                <a:latin typeface="Calibri"/>
              </a:endParaRPr>
            </a:p>
          </p:txBody>
        </p:sp>
        <p:sp>
          <p:nvSpPr>
            <p:cNvPr id="7" name="TextBox 7"/>
            <p:cNvSpPr txBox="1"/>
            <p:nvPr/>
          </p:nvSpPr>
          <p:spPr>
            <a:xfrm>
              <a:off x="0" y="-9525"/>
              <a:ext cx="1209471" cy="818632"/>
            </a:xfrm>
            <a:prstGeom prst="rect">
              <a:avLst/>
            </a:prstGeom>
          </p:spPr>
          <p:txBody>
            <a:bodyPr lIns="33867" tIns="33867" rIns="33867" bIns="33867" rtlCol="0" anchor="ctr"/>
            <a:lstStyle/>
            <a:p>
              <a:pPr algn="ctr" defTabSz="609630">
                <a:lnSpc>
                  <a:spcPts val="1416"/>
                </a:lnSpc>
              </a:pPr>
              <a:r>
                <a:rPr lang="en-US" sz="1200" spc="-37">
                  <a:solidFill>
                    <a:srgbClr val="000000"/>
                  </a:solidFill>
                  <a:latin typeface="Rubik Bold"/>
                </a:rPr>
                <a:t>GM Moving Connecting Communities </a:t>
              </a:r>
            </a:p>
            <a:p>
              <a:pPr algn="ctr" defTabSz="609630">
                <a:lnSpc>
                  <a:spcPts val="1416"/>
                </a:lnSpc>
              </a:pPr>
              <a:r>
                <a:rPr lang="en-US" sz="1200" spc="-37">
                  <a:solidFill>
                    <a:srgbClr val="000000"/>
                  </a:solidFill>
                  <a:latin typeface="Rubik"/>
                </a:rPr>
                <a:t>10GM was funded by GM Moving to deliver a project that tests how to build capacity and leadership in communities to enable active lives for all. One-off investments were made to Bury VCFA and Wigan's Groundwork. </a:t>
              </a:r>
            </a:p>
            <a:p>
              <a:pPr algn="ctr" defTabSz="609630">
                <a:lnSpc>
                  <a:spcPts val="1416"/>
                </a:lnSpc>
              </a:pPr>
              <a:r>
                <a:rPr lang="en-US" sz="1200" spc="-37">
                  <a:solidFill>
                    <a:srgbClr val="000000"/>
                  </a:solidFill>
                  <a:latin typeface="Rubik"/>
                </a:rPr>
                <a:t>They aim to tackle inequity of access through the involvement of communities that face the highest barriers to movement, active lives, and active places. </a:t>
              </a:r>
            </a:p>
            <a:p>
              <a:pPr algn="ctr" defTabSz="609630">
                <a:lnSpc>
                  <a:spcPts val="1416"/>
                </a:lnSpc>
              </a:pPr>
              <a:endParaRPr lang="en-US" sz="1200" spc="-37">
                <a:solidFill>
                  <a:srgbClr val="000000"/>
                </a:solidFill>
                <a:latin typeface="Rubik"/>
              </a:endParaRPr>
            </a:p>
          </p:txBody>
        </p:sp>
      </p:grpSp>
      <p:sp>
        <p:nvSpPr>
          <p:cNvPr id="8" name="TextBox 8"/>
          <p:cNvSpPr txBox="1"/>
          <p:nvPr/>
        </p:nvSpPr>
        <p:spPr>
          <a:xfrm>
            <a:off x="323357" y="607773"/>
            <a:ext cx="5772643" cy="1007840"/>
          </a:xfrm>
          <a:prstGeom prst="rect">
            <a:avLst/>
          </a:prstGeom>
        </p:spPr>
        <p:txBody>
          <a:bodyPr lIns="0" tIns="0" rIns="0" bIns="0" rtlCol="0" anchor="t">
            <a:spAutoFit/>
          </a:bodyPr>
          <a:lstStyle/>
          <a:p>
            <a:pPr algn="ctr" defTabSz="609630">
              <a:lnSpc>
                <a:spcPts val="8260"/>
              </a:lnSpc>
            </a:pPr>
            <a:r>
              <a:rPr lang="en-US" sz="5900" dirty="0">
                <a:solidFill>
                  <a:srgbClr val="000000"/>
                </a:solidFill>
                <a:latin typeface="Aptos" panose="020B0004020202020204" pitchFamily="34" charset="0"/>
              </a:rPr>
              <a:t>10GM </a:t>
            </a:r>
            <a:r>
              <a:rPr lang="en-US" sz="5900" dirty="0">
                <a:solidFill>
                  <a:srgbClr val="000000"/>
                </a:solidFill>
                <a:latin typeface="Aptos" panose="020B0004020202020204" pitchFamily="34" charset="0"/>
                <a:hlinkClick r:id="rId4"/>
              </a:rPr>
              <a:t>Initiatives</a:t>
            </a:r>
            <a:endParaRPr lang="en-US" sz="5900" dirty="0">
              <a:solidFill>
                <a:srgbClr val="000000"/>
              </a:solidFill>
              <a:latin typeface="Aptos" panose="020B0004020202020204" pitchFamily="34" charset="0"/>
            </a:endParaRPr>
          </a:p>
        </p:txBody>
      </p:sp>
      <p:grpSp>
        <p:nvGrpSpPr>
          <p:cNvPr id="9" name="Group 9"/>
          <p:cNvGrpSpPr/>
          <p:nvPr/>
        </p:nvGrpSpPr>
        <p:grpSpPr>
          <a:xfrm>
            <a:off x="323357" y="4283576"/>
            <a:ext cx="3961175" cy="2225853"/>
            <a:chOff x="0" y="0"/>
            <a:chExt cx="1564909" cy="879349"/>
          </a:xfrm>
        </p:grpSpPr>
        <p:sp>
          <p:nvSpPr>
            <p:cNvPr id="10" name="Freeform 10"/>
            <p:cNvSpPr/>
            <p:nvPr/>
          </p:nvSpPr>
          <p:spPr>
            <a:xfrm>
              <a:off x="0" y="0"/>
              <a:ext cx="1564909" cy="879349"/>
            </a:xfrm>
            <a:custGeom>
              <a:avLst/>
              <a:gdLst/>
              <a:ahLst/>
              <a:cxnLst/>
              <a:rect l="l" t="t" r="r" b="b"/>
              <a:pathLst>
                <a:path w="1564909" h="879349">
                  <a:moveTo>
                    <a:pt x="66451" y="0"/>
                  </a:moveTo>
                  <a:lnTo>
                    <a:pt x="1498457" y="0"/>
                  </a:lnTo>
                  <a:cubicBezTo>
                    <a:pt x="1535157" y="0"/>
                    <a:pt x="1564909" y="29751"/>
                    <a:pt x="1564909" y="66451"/>
                  </a:cubicBezTo>
                  <a:lnTo>
                    <a:pt x="1564909" y="812898"/>
                  </a:lnTo>
                  <a:cubicBezTo>
                    <a:pt x="1564909" y="849598"/>
                    <a:pt x="1535157" y="879349"/>
                    <a:pt x="1498457" y="879349"/>
                  </a:cubicBezTo>
                  <a:lnTo>
                    <a:pt x="66451" y="879349"/>
                  </a:lnTo>
                  <a:cubicBezTo>
                    <a:pt x="29751" y="879349"/>
                    <a:pt x="0" y="849598"/>
                    <a:pt x="0" y="812898"/>
                  </a:cubicBezTo>
                  <a:lnTo>
                    <a:pt x="0" y="66451"/>
                  </a:lnTo>
                  <a:cubicBezTo>
                    <a:pt x="0" y="29751"/>
                    <a:pt x="29751" y="0"/>
                    <a:pt x="66451" y="0"/>
                  </a:cubicBezTo>
                  <a:close/>
                </a:path>
              </a:pathLst>
            </a:custGeom>
            <a:solidFill>
              <a:srgbClr val="F7D116"/>
            </a:solidFill>
          </p:spPr>
          <p:txBody>
            <a:bodyPr/>
            <a:lstStyle/>
            <a:p>
              <a:pPr defTabSz="609630"/>
              <a:endParaRPr lang="en-GB" sz="1200">
                <a:solidFill>
                  <a:prstClr val="black"/>
                </a:solidFill>
                <a:latin typeface="Calibri"/>
              </a:endParaRPr>
            </a:p>
          </p:txBody>
        </p:sp>
        <p:sp>
          <p:nvSpPr>
            <p:cNvPr id="11" name="TextBox 11"/>
            <p:cNvSpPr txBox="1"/>
            <p:nvPr/>
          </p:nvSpPr>
          <p:spPr>
            <a:xfrm>
              <a:off x="0" y="-9525"/>
              <a:ext cx="1564909" cy="888874"/>
            </a:xfrm>
            <a:prstGeom prst="rect">
              <a:avLst/>
            </a:prstGeom>
          </p:spPr>
          <p:txBody>
            <a:bodyPr lIns="33867" tIns="33867" rIns="33867" bIns="33867" rtlCol="0" anchor="ctr"/>
            <a:lstStyle/>
            <a:p>
              <a:pPr algn="ctr" defTabSz="609630">
                <a:lnSpc>
                  <a:spcPts val="1416"/>
                </a:lnSpc>
              </a:pPr>
              <a:r>
                <a:rPr lang="en-US" sz="1200" spc="-37" dirty="0">
                  <a:solidFill>
                    <a:srgbClr val="000000"/>
                  </a:solidFill>
                  <a:latin typeface="Rubik Bold"/>
                </a:rPr>
                <a:t>Community Engagement in </a:t>
              </a:r>
            </a:p>
            <a:p>
              <a:pPr algn="ctr" defTabSz="609630">
                <a:lnSpc>
                  <a:spcPts val="1416"/>
                </a:lnSpc>
              </a:pPr>
              <a:r>
                <a:rPr lang="en-US" sz="1200" spc="-37" dirty="0">
                  <a:solidFill>
                    <a:srgbClr val="000000"/>
                  </a:solidFill>
                  <a:latin typeface="Rubik Bold"/>
                </a:rPr>
                <a:t>Health and Social Care</a:t>
              </a:r>
            </a:p>
            <a:p>
              <a:pPr algn="ctr" defTabSz="609630">
                <a:lnSpc>
                  <a:spcPts val="1416"/>
                </a:lnSpc>
              </a:pPr>
              <a:r>
                <a:rPr lang="en-US" sz="1200" spc="-37" dirty="0">
                  <a:solidFill>
                    <a:srgbClr val="000000"/>
                  </a:solidFill>
                  <a:latin typeface="Rubik"/>
                </a:rPr>
                <a:t>We brought VCSE organisations and local Primary Care Networks (PCNs) together to learn how to create long-term, sustainable partnerships and use them to reduce health inequalities. We funded 5 partnerships and appointed an evaluation partner.</a:t>
              </a:r>
            </a:p>
            <a:p>
              <a:pPr algn="ctr" defTabSz="609630">
                <a:lnSpc>
                  <a:spcPts val="1416"/>
                </a:lnSpc>
              </a:pPr>
              <a:endParaRPr lang="en-US" sz="1200" spc="-37" dirty="0">
                <a:solidFill>
                  <a:srgbClr val="000000"/>
                </a:solidFill>
                <a:latin typeface="Rubik"/>
              </a:endParaRPr>
            </a:p>
            <a:p>
              <a:pPr algn="ctr" defTabSz="609630">
                <a:lnSpc>
                  <a:spcPts val="1416"/>
                </a:lnSpc>
              </a:pPr>
              <a:r>
                <a:rPr lang="en-US" sz="1200" spc="-37" dirty="0">
                  <a:solidFill>
                    <a:srgbClr val="000000"/>
                  </a:solidFill>
                  <a:latin typeface="Rubik"/>
                </a:rPr>
                <a:t> We developed a set of recommendations focused on how different people and organisations can work better together and have shared ways of planning and delivering joined-up health and care services. </a:t>
              </a:r>
            </a:p>
          </p:txBody>
        </p:sp>
      </p:grpSp>
      <p:grpSp>
        <p:nvGrpSpPr>
          <p:cNvPr id="12" name="Group 12"/>
          <p:cNvGrpSpPr/>
          <p:nvPr/>
        </p:nvGrpSpPr>
        <p:grpSpPr>
          <a:xfrm>
            <a:off x="9117073" y="482609"/>
            <a:ext cx="2868042" cy="2410767"/>
            <a:chOff x="0" y="0"/>
            <a:chExt cx="1133054" cy="952402"/>
          </a:xfrm>
        </p:grpSpPr>
        <p:sp>
          <p:nvSpPr>
            <p:cNvPr id="13" name="Freeform 13"/>
            <p:cNvSpPr/>
            <p:nvPr/>
          </p:nvSpPr>
          <p:spPr>
            <a:xfrm>
              <a:off x="0" y="0"/>
              <a:ext cx="1133054" cy="952402"/>
            </a:xfrm>
            <a:custGeom>
              <a:avLst/>
              <a:gdLst/>
              <a:ahLst/>
              <a:cxnLst/>
              <a:rect l="l" t="t" r="r" b="b"/>
              <a:pathLst>
                <a:path w="1133054" h="952402">
                  <a:moveTo>
                    <a:pt x="91779" y="0"/>
                  </a:moveTo>
                  <a:lnTo>
                    <a:pt x="1041275" y="0"/>
                  </a:lnTo>
                  <a:cubicBezTo>
                    <a:pt x="1065616" y="0"/>
                    <a:pt x="1088960" y="9670"/>
                    <a:pt x="1106172" y="26881"/>
                  </a:cubicBezTo>
                  <a:cubicBezTo>
                    <a:pt x="1123384" y="44093"/>
                    <a:pt x="1133054" y="67438"/>
                    <a:pt x="1133054" y="91779"/>
                  </a:cubicBezTo>
                  <a:lnTo>
                    <a:pt x="1133054" y="860623"/>
                  </a:lnTo>
                  <a:cubicBezTo>
                    <a:pt x="1133054" y="884964"/>
                    <a:pt x="1123384" y="908309"/>
                    <a:pt x="1106172" y="925521"/>
                  </a:cubicBezTo>
                  <a:cubicBezTo>
                    <a:pt x="1088960" y="942732"/>
                    <a:pt x="1065616" y="952402"/>
                    <a:pt x="1041275" y="952402"/>
                  </a:cubicBezTo>
                  <a:lnTo>
                    <a:pt x="91779" y="952402"/>
                  </a:lnTo>
                  <a:cubicBezTo>
                    <a:pt x="67438" y="952402"/>
                    <a:pt x="44093" y="942732"/>
                    <a:pt x="26881" y="925521"/>
                  </a:cubicBezTo>
                  <a:cubicBezTo>
                    <a:pt x="9670" y="908309"/>
                    <a:pt x="0" y="884964"/>
                    <a:pt x="0" y="860623"/>
                  </a:cubicBezTo>
                  <a:lnTo>
                    <a:pt x="0" y="91779"/>
                  </a:lnTo>
                  <a:cubicBezTo>
                    <a:pt x="0" y="67438"/>
                    <a:pt x="9670" y="44093"/>
                    <a:pt x="26881" y="26881"/>
                  </a:cubicBezTo>
                  <a:cubicBezTo>
                    <a:pt x="44093" y="9670"/>
                    <a:pt x="67438" y="0"/>
                    <a:pt x="91779" y="0"/>
                  </a:cubicBezTo>
                  <a:close/>
                </a:path>
              </a:pathLst>
            </a:custGeom>
            <a:solidFill>
              <a:srgbClr val="F7D116"/>
            </a:solidFill>
            <a:ln cap="rnd">
              <a:noFill/>
              <a:prstDash val="solid"/>
              <a:round/>
            </a:ln>
          </p:spPr>
          <p:txBody>
            <a:bodyPr/>
            <a:lstStyle/>
            <a:p>
              <a:pPr defTabSz="609630"/>
              <a:endParaRPr lang="en-GB" sz="1200">
                <a:solidFill>
                  <a:prstClr val="black"/>
                </a:solidFill>
                <a:latin typeface="Calibri"/>
              </a:endParaRPr>
            </a:p>
          </p:txBody>
        </p:sp>
        <p:sp>
          <p:nvSpPr>
            <p:cNvPr id="14" name="TextBox 14"/>
            <p:cNvSpPr txBox="1"/>
            <p:nvPr/>
          </p:nvSpPr>
          <p:spPr>
            <a:xfrm>
              <a:off x="0" y="-9525"/>
              <a:ext cx="1133054" cy="961927"/>
            </a:xfrm>
            <a:prstGeom prst="rect">
              <a:avLst/>
            </a:prstGeom>
          </p:spPr>
          <p:txBody>
            <a:bodyPr lIns="33867" tIns="33867" rIns="33867" bIns="33867" rtlCol="0" anchor="ctr"/>
            <a:lstStyle/>
            <a:p>
              <a:pPr algn="ctr" defTabSz="609630">
                <a:lnSpc>
                  <a:spcPts val="1416"/>
                </a:lnSpc>
                <a:spcBef>
                  <a:spcPct val="0"/>
                </a:spcBef>
              </a:pPr>
              <a:r>
                <a:rPr lang="en-US" sz="1200" spc="-37">
                  <a:solidFill>
                    <a:srgbClr val="000000"/>
                  </a:solidFill>
                  <a:latin typeface="Rubik Bold"/>
                </a:rPr>
                <a:t>Answer Cancer </a:t>
              </a:r>
            </a:p>
            <a:p>
              <a:pPr algn="ctr" defTabSz="609630">
                <a:lnSpc>
                  <a:spcPts val="1416"/>
                </a:lnSpc>
                <a:spcBef>
                  <a:spcPct val="0"/>
                </a:spcBef>
              </a:pPr>
              <a:r>
                <a:rPr lang="en-US" sz="1200" spc="-37">
                  <a:solidFill>
                    <a:srgbClr val="000000"/>
                  </a:solidFill>
                  <a:latin typeface="Rubik"/>
                  <a:cs typeface="Rubik"/>
                </a:rPr>
                <a:t>Answer Cancer is a partnership working to improve cancer awareness and increase the uptake of cancer screening across Greater Manchester. We do so via grants, delivering cancer screening awareness sessions, supporting a network of Cancer Champions, and providing training.</a:t>
              </a:r>
            </a:p>
            <a:p>
              <a:pPr algn="ctr" defTabSz="609630">
                <a:lnSpc>
                  <a:spcPts val="1416"/>
                </a:lnSpc>
                <a:spcBef>
                  <a:spcPct val="0"/>
                </a:spcBef>
              </a:pPr>
              <a:endParaRPr lang="en-US" sz="1200" spc="-37">
                <a:solidFill>
                  <a:srgbClr val="000000"/>
                </a:solidFill>
                <a:latin typeface="Rubik"/>
                <a:cs typeface="Rubik"/>
              </a:endParaRPr>
            </a:p>
            <a:p>
              <a:pPr algn="ctr" defTabSz="609630">
                <a:lnSpc>
                  <a:spcPts val="1416"/>
                </a:lnSpc>
                <a:spcBef>
                  <a:spcPct val="0"/>
                </a:spcBef>
              </a:pPr>
              <a:r>
                <a:rPr lang="en-US" sz="1200" spc="-37">
                  <a:solidFill>
                    <a:srgbClr val="000000"/>
                  </a:solidFill>
                  <a:latin typeface="Rubik"/>
                </a:rPr>
                <a:t>Answer Cancer is delivered by Salford CVS, on behalf of 10GM.</a:t>
              </a:r>
            </a:p>
            <a:p>
              <a:pPr algn="ctr" defTabSz="609630">
                <a:lnSpc>
                  <a:spcPts val="1416"/>
                </a:lnSpc>
                <a:spcBef>
                  <a:spcPct val="0"/>
                </a:spcBef>
              </a:pPr>
              <a:endParaRPr lang="en-US" sz="1200" spc="-37">
                <a:solidFill>
                  <a:srgbClr val="000000"/>
                </a:solidFill>
                <a:latin typeface="Rubik"/>
              </a:endParaRPr>
            </a:p>
          </p:txBody>
        </p:sp>
      </p:grpSp>
      <p:grpSp>
        <p:nvGrpSpPr>
          <p:cNvPr id="15" name="Group 15"/>
          <p:cNvGrpSpPr/>
          <p:nvPr/>
        </p:nvGrpSpPr>
        <p:grpSpPr>
          <a:xfrm>
            <a:off x="4871719" y="4582719"/>
            <a:ext cx="3713431" cy="2057400"/>
            <a:chOff x="0" y="0"/>
            <a:chExt cx="1467035" cy="812800"/>
          </a:xfrm>
        </p:grpSpPr>
        <p:sp>
          <p:nvSpPr>
            <p:cNvPr id="16" name="Freeform 16"/>
            <p:cNvSpPr/>
            <p:nvPr/>
          </p:nvSpPr>
          <p:spPr>
            <a:xfrm>
              <a:off x="0" y="0"/>
              <a:ext cx="1467035" cy="812800"/>
            </a:xfrm>
            <a:custGeom>
              <a:avLst/>
              <a:gdLst/>
              <a:ahLst/>
              <a:cxnLst/>
              <a:rect l="l" t="t" r="r" b="b"/>
              <a:pathLst>
                <a:path w="1467035" h="812800">
                  <a:moveTo>
                    <a:pt x="70885" y="0"/>
                  </a:moveTo>
                  <a:lnTo>
                    <a:pt x="1396150" y="0"/>
                  </a:lnTo>
                  <a:cubicBezTo>
                    <a:pt x="1414950" y="0"/>
                    <a:pt x="1432980" y="7468"/>
                    <a:pt x="1446273" y="20762"/>
                  </a:cubicBezTo>
                  <a:cubicBezTo>
                    <a:pt x="1459567" y="34055"/>
                    <a:pt x="1467035" y="52085"/>
                    <a:pt x="1467035" y="70885"/>
                  </a:cubicBezTo>
                  <a:lnTo>
                    <a:pt x="1467035" y="741915"/>
                  </a:lnTo>
                  <a:cubicBezTo>
                    <a:pt x="1467035" y="781064"/>
                    <a:pt x="1435299" y="812800"/>
                    <a:pt x="1396150" y="812800"/>
                  </a:cubicBezTo>
                  <a:lnTo>
                    <a:pt x="70885" y="812800"/>
                  </a:lnTo>
                  <a:cubicBezTo>
                    <a:pt x="31736" y="812800"/>
                    <a:pt x="0" y="781064"/>
                    <a:pt x="0" y="741915"/>
                  </a:cubicBezTo>
                  <a:lnTo>
                    <a:pt x="0" y="70885"/>
                  </a:lnTo>
                  <a:cubicBezTo>
                    <a:pt x="0" y="31736"/>
                    <a:pt x="31736" y="0"/>
                    <a:pt x="70885" y="0"/>
                  </a:cubicBezTo>
                  <a:close/>
                </a:path>
              </a:pathLst>
            </a:custGeom>
            <a:solidFill>
              <a:srgbClr val="F7D116"/>
            </a:solidFill>
          </p:spPr>
          <p:txBody>
            <a:bodyPr/>
            <a:lstStyle/>
            <a:p>
              <a:pPr defTabSz="609630"/>
              <a:endParaRPr lang="en-GB" sz="1200">
                <a:solidFill>
                  <a:prstClr val="black"/>
                </a:solidFill>
                <a:latin typeface="Calibri"/>
              </a:endParaRPr>
            </a:p>
          </p:txBody>
        </p:sp>
        <p:sp>
          <p:nvSpPr>
            <p:cNvPr id="17" name="TextBox 17"/>
            <p:cNvSpPr txBox="1"/>
            <p:nvPr/>
          </p:nvSpPr>
          <p:spPr>
            <a:xfrm>
              <a:off x="0" y="-9525"/>
              <a:ext cx="1467035" cy="822325"/>
            </a:xfrm>
            <a:prstGeom prst="rect">
              <a:avLst/>
            </a:prstGeom>
          </p:spPr>
          <p:txBody>
            <a:bodyPr lIns="33867" tIns="33867" rIns="33867" bIns="33867" rtlCol="0" anchor="ctr"/>
            <a:lstStyle/>
            <a:p>
              <a:pPr algn="ctr" defTabSz="609630">
                <a:lnSpc>
                  <a:spcPts val="1416"/>
                </a:lnSpc>
              </a:pPr>
              <a:r>
                <a:rPr lang="en-US" sz="1200" spc="-37">
                  <a:solidFill>
                    <a:srgbClr val="000000"/>
                  </a:solidFill>
                  <a:latin typeface="Rubik Bold"/>
                </a:rPr>
                <a:t>Violence Reduction Programme</a:t>
              </a:r>
            </a:p>
            <a:p>
              <a:pPr algn="ctr" defTabSz="609630">
                <a:lnSpc>
                  <a:spcPts val="1416"/>
                </a:lnSpc>
              </a:pPr>
              <a:r>
                <a:rPr lang="en-US" sz="1200" spc="-37">
                  <a:solidFill>
                    <a:srgbClr val="000000"/>
                  </a:solidFill>
                  <a:latin typeface="Rubik"/>
                </a:rPr>
                <a:t>We launched new programmes in Bury, Oldham, Tameside, Wigan, Rochdale, Stockport, and Trafford. These joined existing programmes in Bolton, Salford, and Manchester. This expansion was accompanied by a £1 million investment equally distributed across the ten boroughs, supporting sustainable community-led solutions to reduce serious violence across GM. We also enabled VCSE input into the co-design process of GMCA’s Greater Than Violence 10-year strategy.</a:t>
              </a:r>
            </a:p>
          </p:txBody>
        </p:sp>
      </p:grpSp>
      <p:grpSp>
        <p:nvGrpSpPr>
          <p:cNvPr id="18" name="Group 18"/>
          <p:cNvGrpSpPr/>
          <p:nvPr/>
        </p:nvGrpSpPr>
        <p:grpSpPr>
          <a:xfrm>
            <a:off x="8719643" y="3025294"/>
            <a:ext cx="3265472" cy="3114853"/>
            <a:chOff x="0" y="0"/>
            <a:chExt cx="1290063" cy="1230559"/>
          </a:xfrm>
        </p:grpSpPr>
        <p:sp>
          <p:nvSpPr>
            <p:cNvPr id="19" name="Freeform 19"/>
            <p:cNvSpPr/>
            <p:nvPr/>
          </p:nvSpPr>
          <p:spPr>
            <a:xfrm>
              <a:off x="0" y="0"/>
              <a:ext cx="1290063" cy="1230559"/>
            </a:xfrm>
            <a:custGeom>
              <a:avLst/>
              <a:gdLst/>
              <a:ahLst/>
              <a:cxnLst/>
              <a:rect l="l" t="t" r="r" b="b"/>
              <a:pathLst>
                <a:path w="1290063" h="1230559">
                  <a:moveTo>
                    <a:pt x="80609" y="0"/>
                  </a:moveTo>
                  <a:lnTo>
                    <a:pt x="1209454" y="0"/>
                  </a:lnTo>
                  <a:cubicBezTo>
                    <a:pt x="1253973" y="0"/>
                    <a:pt x="1290063" y="36090"/>
                    <a:pt x="1290063" y="80609"/>
                  </a:cubicBezTo>
                  <a:lnTo>
                    <a:pt x="1290063" y="1149950"/>
                  </a:lnTo>
                  <a:cubicBezTo>
                    <a:pt x="1290063" y="1194469"/>
                    <a:pt x="1253973" y="1230559"/>
                    <a:pt x="1209454" y="1230559"/>
                  </a:cubicBezTo>
                  <a:lnTo>
                    <a:pt x="80609" y="1230559"/>
                  </a:lnTo>
                  <a:cubicBezTo>
                    <a:pt x="36090" y="1230559"/>
                    <a:pt x="0" y="1194469"/>
                    <a:pt x="0" y="1149950"/>
                  </a:cubicBezTo>
                  <a:lnTo>
                    <a:pt x="0" y="80609"/>
                  </a:lnTo>
                  <a:cubicBezTo>
                    <a:pt x="0" y="36090"/>
                    <a:pt x="36090" y="0"/>
                    <a:pt x="80609" y="0"/>
                  </a:cubicBezTo>
                  <a:close/>
                </a:path>
              </a:pathLst>
            </a:custGeom>
            <a:solidFill>
              <a:srgbClr val="F7D116"/>
            </a:solidFill>
            <a:ln cap="rnd">
              <a:noFill/>
              <a:prstDash val="solid"/>
              <a:round/>
            </a:ln>
          </p:spPr>
          <p:txBody>
            <a:bodyPr/>
            <a:lstStyle/>
            <a:p>
              <a:pPr defTabSz="609630"/>
              <a:endParaRPr lang="en-GB" sz="1200">
                <a:solidFill>
                  <a:prstClr val="black"/>
                </a:solidFill>
                <a:latin typeface="Calibri"/>
              </a:endParaRPr>
            </a:p>
          </p:txBody>
        </p:sp>
        <p:sp>
          <p:nvSpPr>
            <p:cNvPr id="20" name="TextBox 20"/>
            <p:cNvSpPr txBox="1"/>
            <p:nvPr/>
          </p:nvSpPr>
          <p:spPr>
            <a:xfrm>
              <a:off x="0" y="-9525"/>
              <a:ext cx="1290063" cy="1240084"/>
            </a:xfrm>
            <a:prstGeom prst="rect">
              <a:avLst/>
            </a:prstGeom>
          </p:spPr>
          <p:txBody>
            <a:bodyPr lIns="33867" tIns="33867" rIns="33867" bIns="33867" rtlCol="0" anchor="ctr"/>
            <a:lstStyle/>
            <a:p>
              <a:pPr algn="ctr" defTabSz="609630">
                <a:lnSpc>
                  <a:spcPts val="1416"/>
                </a:lnSpc>
                <a:spcBef>
                  <a:spcPct val="0"/>
                </a:spcBef>
              </a:pPr>
              <a:r>
                <a:rPr lang="en-US" sz="1200" spc="-37">
                  <a:solidFill>
                    <a:srgbClr val="000000"/>
                  </a:solidFill>
                  <a:latin typeface="Rubik Bold"/>
                </a:rPr>
                <a:t>VCSE Population Health Programme </a:t>
              </a:r>
            </a:p>
            <a:p>
              <a:pPr algn="ctr" defTabSz="609630">
                <a:lnSpc>
                  <a:spcPts val="1416"/>
                </a:lnSpc>
                <a:spcBef>
                  <a:spcPct val="0"/>
                </a:spcBef>
              </a:pPr>
              <a:r>
                <a:rPr lang="en-US" sz="1200" spc="-37">
                  <a:solidFill>
                    <a:srgbClr val="000000"/>
                  </a:solidFill>
                  <a:latin typeface="Rubik"/>
                </a:rPr>
                <a:t>10GM’s Population Health programme brings together VCSE organisations with NHS GM and others to strengthen the influence of the VCSE sector in GM's decision-making and development of population health approaches. We speak up for making shared decisions with communities and people with lived experience of inequality, alongside grassroots voluntary and community organisations.</a:t>
              </a:r>
            </a:p>
            <a:p>
              <a:pPr algn="ctr" defTabSz="609630">
                <a:lnSpc>
                  <a:spcPts val="1416"/>
                </a:lnSpc>
                <a:spcBef>
                  <a:spcPct val="0"/>
                </a:spcBef>
              </a:pPr>
              <a:endParaRPr lang="en-US" sz="1200" spc="-37">
                <a:solidFill>
                  <a:srgbClr val="000000"/>
                </a:solidFill>
                <a:latin typeface="Rubik"/>
              </a:endParaRPr>
            </a:p>
            <a:p>
              <a:pPr algn="ctr" defTabSz="609630">
                <a:lnSpc>
                  <a:spcPts val="1416"/>
                </a:lnSpc>
                <a:spcBef>
                  <a:spcPct val="0"/>
                </a:spcBef>
              </a:pPr>
              <a:r>
                <a:rPr lang="en-US" sz="1200" spc="-37">
                  <a:solidFill>
                    <a:srgbClr val="000000"/>
                  </a:solidFill>
                  <a:latin typeface="Rubik"/>
                </a:rPr>
                <a:t>10GM co-chairs and provides strategic support to the GM VCSE Population Health Group. This group brings people together to share best practice developments across GM and in localities, and to have an influence together. </a:t>
              </a:r>
            </a:p>
            <a:p>
              <a:pPr algn="ctr" defTabSz="609630">
                <a:lnSpc>
                  <a:spcPts val="1416"/>
                </a:lnSpc>
                <a:spcBef>
                  <a:spcPct val="0"/>
                </a:spcBef>
              </a:pPr>
              <a:endParaRPr lang="en-US" sz="1200" spc="-37">
                <a:solidFill>
                  <a:srgbClr val="000000"/>
                </a:solidFill>
                <a:latin typeface="Rubik"/>
              </a:endParaRPr>
            </a:p>
          </p:txBody>
        </p:sp>
      </p:grpSp>
      <p:sp>
        <p:nvSpPr>
          <p:cNvPr id="23" name="Freeform 3">
            <a:extLst>
              <a:ext uri="{FF2B5EF4-FFF2-40B4-BE49-F238E27FC236}">
                <a16:creationId xmlns:a16="http://schemas.microsoft.com/office/drawing/2014/main" id="{5D718CF1-76B1-80ED-BEC0-9C8F542D6772}"/>
              </a:ext>
            </a:extLst>
          </p:cNvPr>
          <p:cNvSpPr/>
          <p:nvPr/>
        </p:nvSpPr>
        <p:spPr>
          <a:xfrm>
            <a:off x="3403600" y="1769437"/>
            <a:ext cx="4769697" cy="2888021"/>
          </a:xfrm>
          <a:custGeom>
            <a:avLst/>
            <a:gdLst/>
            <a:ahLst/>
            <a:cxnLst/>
            <a:rect l="l" t="t" r="r" b="b"/>
            <a:pathLst>
              <a:path w="10012078" h="6550455">
                <a:moveTo>
                  <a:pt x="0" y="0"/>
                </a:moveTo>
                <a:lnTo>
                  <a:pt x="10012078" y="0"/>
                </a:lnTo>
                <a:lnTo>
                  <a:pt x="10012078" y="6550455"/>
                </a:lnTo>
                <a:lnTo>
                  <a:pt x="0" y="6550455"/>
                </a:lnTo>
                <a:lnTo>
                  <a:pt x="0" y="0"/>
                </a:lnTo>
                <a:close/>
              </a:path>
            </a:pathLst>
          </a:custGeom>
          <a:blipFill>
            <a:blip r:embed="rId5"/>
            <a:stretch>
              <a:fillRect l="-45" r="-45"/>
            </a:stretch>
          </a:blipFill>
          <a:ln cap="sq">
            <a:noFill/>
            <a:prstDash val="solid"/>
            <a:miter/>
          </a:ln>
        </p:spPr>
        <p:txBody>
          <a:bodyPr/>
          <a:lstStyle/>
          <a:p>
            <a:pPr defTabSz="609630"/>
            <a:endParaRPr lang="en-GB" sz="1200">
              <a:solidFill>
                <a:prstClr val="black"/>
              </a:solidFill>
              <a:latin typeface="Calibri"/>
            </a:endParaRPr>
          </a:p>
        </p:txBody>
      </p:sp>
      <p:sp>
        <p:nvSpPr>
          <p:cNvPr id="3" name="AutoShape 2">
            <a:extLst>
              <a:ext uri="{FF2B5EF4-FFF2-40B4-BE49-F238E27FC236}">
                <a16:creationId xmlns:a16="http://schemas.microsoft.com/office/drawing/2014/main" id="{32C0647D-30E1-4D39-D90E-40677CC74462}"/>
              </a:ext>
            </a:extLst>
          </p:cNvPr>
          <p:cNvSpPr/>
          <p:nvPr/>
        </p:nvSpPr>
        <p:spPr>
          <a:xfrm flipH="1">
            <a:off x="198498" y="1679733"/>
            <a:ext cx="7878702" cy="8259"/>
          </a:xfrm>
          <a:prstGeom prst="line">
            <a:avLst/>
          </a:prstGeom>
          <a:ln w="9525" cap="flat">
            <a:solidFill>
              <a:srgbClr val="39373C"/>
            </a:solidFill>
            <a:prstDash val="solid"/>
            <a:headEnd type="none" w="sm" len="sm"/>
            <a:tailEnd type="none" w="sm" len="sm"/>
          </a:ln>
        </p:spPr>
        <p:txBody>
          <a:bodyPr/>
          <a:lstStyle/>
          <a:p>
            <a:pPr defTabSz="609630"/>
            <a:endParaRPr lang="en-GB" sz="1200">
              <a:solidFill>
                <a:prstClr val="black"/>
              </a:solidFill>
              <a:latin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flipH="1">
            <a:off x="198498" y="1679733"/>
            <a:ext cx="7878702" cy="8259"/>
          </a:xfrm>
          <a:prstGeom prst="line">
            <a:avLst/>
          </a:prstGeom>
          <a:ln w="9525" cap="flat">
            <a:solidFill>
              <a:srgbClr val="39373C"/>
            </a:solidFill>
            <a:prstDash val="solid"/>
            <a:headEnd type="none" w="sm" len="sm"/>
            <a:tailEnd type="none" w="sm" len="sm"/>
          </a:ln>
        </p:spPr>
        <p:txBody>
          <a:bodyPr/>
          <a:lstStyle/>
          <a:p>
            <a:pPr defTabSz="609630"/>
            <a:endParaRPr lang="en-GB" sz="1200">
              <a:solidFill>
                <a:prstClr val="black"/>
              </a:solidFill>
              <a:latin typeface="Calibri"/>
            </a:endParaRPr>
          </a:p>
        </p:txBody>
      </p:sp>
      <p:sp>
        <p:nvSpPr>
          <p:cNvPr id="4" name="Freeform 4"/>
          <p:cNvSpPr/>
          <p:nvPr/>
        </p:nvSpPr>
        <p:spPr>
          <a:xfrm>
            <a:off x="4958022" y="113082"/>
            <a:ext cx="2695945" cy="341113"/>
          </a:xfrm>
          <a:custGeom>
            <a:avLst/>
            <a:gdLst/>
            <a:ahLst/>
            <a:cxnLst/>
            <a:rect l="l" t="t" r="r" b="b"/>
            <a:pathLst>
              <a:path w="4043918" h="511669">
                <a:moveTo>
                  <a:pt x="0" y="0"/>
                </a:moveTo>
                <a:lnTo>
                  <a:pt x="4043917" y="0"/>
                </a:lnTo>
                <a:lnTo>
                  <a:pt x="4043917" y="511669"/>
                </a:lnTo>
                <a:lnTo>
                  <a:pt x="0" y="511669"/>
                </a:lnTo>
                <a:lnTo>
                  <a:pt x="0" y="0"/>
                </a:lnTo>
                <a:close/>
              </a:path>
            </a:pathLst>
          </a:custGeom>
          <a:blipFill>
            <a:blip r:embed="rId3"/>
            <a:stretch>
              <a:fillRect l="-25479" t="-149455" r="-19706" b="-147430"/>
            </a:stretch>
          </a:blipFill>
        </p:spPr>
        <p:txBody>
          <a:bodyPr/>
          <a:lstStyle/>
          <a:p>
            <a:pPr defTabSz="609630"/>
            <a:endParaRPr lang="en-GB" sz="1200">
              <a:solidFill>
                <a:prstClr val="black"/>
              </a:solidFill>
              <a:latin typeface="Calibri"/>
            </a:endParaRPr>
          </a:p>
        </p:txBody>
      </p:sp>
      <p:sp>
        <p:nvSpPr>
          <p:cNvPr id="5" name="TextBox 5"/>
          <p:cNvSpPr txBox="1"/>
          <p:nvPr/>
        </p:nvSpPr>
        <p:spPr>
          <a:xfrm>
            <a:off x="226658" y="571500"/>
            <a:ext cx="8456893" cy="998030"/>
          </a:xfrm>
          <a:prstGeom prst="rect">
            <a:avLst/>
          </a:prstGeom>
        </p:spPr>
        <p:txBody>
          <a:bodyPr lIns="0" tIns="0" rIns="0" bIns="0" rtlCol="0" anchor="t">
            <a:spAutoFit/>
          </a:bodyPr>
          <a:lstStyle/>
          <a:p>
            <a:pPr defTabSz="609630">
              <a:lnSpc>
                <a:spcPts val="8260"/>
              </a:lnSpc>
            </a:pPr>
            <a:r>
              <a:rPr lang="en-US" sz="5900" dirty="0">
                <a:solidFill>
                  <a:srgbClr val="000000"/>
                </a:solidFill>
                <a:latin typeface="Rubik Medium"/>
              </a:rPr>
              <a:t>More 10GM Initiatives</a:t>
            </a:r>
          </a:p>
        </p:txBody>
      </p:sp>
      <p:grpSp>
        <p:nvGrpSpPr>
          <p:cNvPr id="6" name="Group 6"/>
          <p:cNvGrpSpPr/>
          <p:nvPr/>
        </p:nvGrpSpPr>
        <p:grpSpPr>
          <a:xfrm>
            <a:off x="6816127" y="4147799"/>
            <a:ext cx="5232400" cy="2600283"/>
            <a:chOff x="0" y="-9525"/>
            <a:chExt cx="1369179" cy="1315256"/>
          </a:xfrm>
        </p:grpSpPr>
        <p:sp>
          <p:nvSpPr>
            <p:cNvPr id="7" name="Freeform 7"/>
            <p:cNvSpPr/>
            <p:nvPr/>
          </p:nvSpPr>
          <p:spPr>
            <a:xfrm>
              <a:off x="0" y="0"/>
              <a:ext cx="1369179" cy="1305731"/>
            </a:xfrm>
            <a:custGeom>
              <a:avLst/>
              <a:gdLst/>
              <a:ahLst/>
              <a:cxnLst/>
              <a:rect l="l" t="t" r="r" b="b"/>
              <a:pathLst>
                <a:path w="1369179" h="1305731">
                  <a:moveTo>
                    <a:pt x="75951" y="0"/>
                  </a:moveTo>
                  <a:lnTo>
                    <a:pt x="1293229" y="0"/>
                  </a:lnTo>
                  <a:cubicBezTo>
                    <a:pt x="1313372" y="0"/>
                    <a:pt x="1332690" y="8002"/>
                    <a:pt x="1346934" y="22245"/>
                  </a:cubicBezTo>
                  <a:cubicBezTo>
                    <a:pt x="1361177" y="36489"/>
                    <a:pt x="1369179" y="55807"/>
                    <a:pt x="1369179" y="75951"/>
                  </a:cubicBezTo>
                  <a:lnTo>
                    <a:pt x="1369179" y="1229781"/>
                  </a:lnTo>
                  <a:cubicBezTo>
                    <a:pt x="1369179" y="1271727"/>
                    <a:pt x="1335175" y="1305731"/>
                    <a:pt x="1293229" y="1305731"/>
                  </a:cubicBezTo>
                  <a:lnTo>
                    <a:pt x="75951" y="1305731"/>
                  </a:lnTo>
                  <a:cubicBezTo>
                    <a:pt x="55807" y="1305731"/>
                    <a:pt x="36489" y="1297730"/>
                    <a:pt x="22245" y="1283486"/>
                  </a:cubicBezTo>
                  <a:cubicBezTo>
                    <a:pt x="8002" y="1269242"/>
                    <a:pt x="0" y="1249924"/>
                    <a:pt x="0" y="1229781"/>
                  </a:cubicBezTo>
                  <a:lnTo>
                    <a:pt x="0" y="75951"/>
                  </a:lnTo>
                  <a:cubicBezTo>
                    <a:pt x="0" y="55807"/>
                    <a:pt x="8002" y="36489"/>
                    <a:pt x="22245" y="22245"/>
                  </a:cubicBezTo>
                  <a:cubicBezTo>
                    <a:pt x="36489" y="8002"/>
                    <a:pt x="55807" y="0"/>
                    <a:pt x="75951" y="0"/>
                  </a:cubicBezTo>
                  <a:close/>
                </a:path>
              </a:pathLst>
            </a:custGeom>
            <a:solidFill>
              <a:srgbClr val="EAEAEA"/>
            </a:solidFill>
          </p:spPr>
          <p:txBody>
            <a:bodyPr/>
            <a:lstStyle/>
            <a:p>
              <a:pPr defTabSz="609630"/>
              <a:endParaRPr lang="en-GB" sz="1200">
                <a:solidFill>
                  <a:prstClr val="black"/>
                </a:solidFill>
                <a:latin typeface="Calibri"/>
              </a:endParaRPr>
            </a:p>
          </p:txBody>
        </p:sp>
        <p:sp>
          <p:nvSpPr>
            <p:cNvPr id="8" name="TextBox 8"/>
            <p:cNvSpPr txBox="1"/>
            <p:nvPr/>
          </p:nvSpPr>
          <p:spPr>
            <a:xfrm>
              <a:off x="0" y="-9525"/>
              <a:ext cx="1369179" cy="1315256"/>
            </a:xfrm>
            <a:prstGeom prst="rect">
              <a:avLst/>
            </a:prstGeom>
          </p:spPr>
          <p:txBody>
            <a:bodyPr lIns="33867" tIns="33867" rIns="33867" bIns="33867" rtlCol="0" anchor="ctr"/>
            <a:lstStyle/>
            <a:p>
              <a:pPr algn="ctr" defTabSz="609630">
                <a:lnSpc>
                  <a:spcPts val="1416"/>
                </a:lnSpc>
              </a:pPr>
              <a:r>
                <a:rPr lang="en-US" sz="1200" spc="-37" dirty="0">
                  <a:solidFill>
                    <a:srgbClr val="000000"/>
                  </a:solidFill>
                  <a:latin typeface="Rubik Bold"/>
                </a:rPr>
                <a:t>GM VCSE Infrastructure </a:t>
              </a:r>
            </a:p>
            <a:p>
              <a:pPr algn="ctr" defTabSz="609630">
                <a:lnSpc>
                  <a:spcPts val="1416"/>
                </a:lnSpc>
              </a:pPr>
              <a:r>
                <a:rPr lang="en-US" sz="1200" spc="-37" dirty="0">
                  <a:solidFill>
                    <a:srgbClr val="000000"/>
                  </a:solidFill>
                  <a:latin typeface="Rubik Bold"/>
                </a:rPr>
                <a:t>Development Programme </a:t>
              </a:r>
            </a:p>
            <a:p>
              <a:pPr algn="ctr" defTabSz="609630">
                <a:lnSpc>
                  <a:spcPts val="1416"/>
                </a:lnSpc>
              </a:pPr>
              <a:r>
                <a:rPr lang="en-US" sz="1200" spc="-37" dirty="0">
                  <a:solidFill>
                    <a:srgbClr val="000000"/>
                  </a:solidFill>
                  <a:latin typeface="Rubik"/>
                </a:rPr>
                <a:t>This programme brings £1.6m of investment into the VCSE sector in Greater Manchester over three years through the UK Shared Prosperity Fund E11. </a:t>
              </a:r>
            </a:p>
            <a:p>
              <a:pPr algn="ctr" defTabSz="609630">
                <a:lnSpc>
                  <a:spcPts val="1416"/>
                </a:lnSpc>
              </a:pPr>
              <a:endParaRPr lang="en-US" sz="1200" spc="-37" dirty="0">
                <a:solidFill>
                  <a:srgbClr val="000000"/>
                </a:solidFill>
                <a:latin typeface="Rubik"/>
              </a:endParaRPr>
            </a:p>
            <a:p>
              <a:pPr algn="ctr" defTabSz="609630">
                <a:lnSpc>
                  <a:spcPts val="1416"/>
                </a:lnSpc>
              </a:pPr>
              <a:r>
                <a:rPr lang="en-US" sz="1200" spc="-37" dirty="0">
                  <a:solidFill>
                    <a:srgbClr val="000000"/>
                  </a:solidFill>
                  <a:latin typeface="Rubik"/>
                </a:rPr>
                <a:t>It aims to improve locality support for the sector, by building on the strengths of locality infrastructure, identifying gaps and using best practices to accelerate development. </a:t>
              </a:r>
            </a:p>
            <a:p>
              <a:pPr algn="ctr" defTabSz="609630">
                <a:lnSpc>
                  <a:spcPts val="1416"/>
                </a:lnSpc>
              </a:pPr>
              <a:endParaRPr lang="en-US" sz="1200" spc="-37" dirty="0">
                <a:solidFill>
                  <a:srgbClr val="000000"/>
                </a:solidFill>
                <a:latin typeface="Rubik"/>
              </a:endParaRPr>
            </a:p>
            <a:p>
              <a:pPr algn="ctr" defTabSz="609630">
                <a:lnSpc>
                  <a:spcPts val="1416"/>
                </a:lnSpc>
              </a:pPr>
              <a:r>
                <a:rPr lang="en-US" sz="1200" spc="-37" dirty="0">
                  <a:solidFill>
                    <a:srgbClr val="000000"/>
                  </a:solidFill>
                  <a:latin typeface="Rubik"/>
                </a:rPr>
                <a:t>Running until March 2025 and delivered across all 10 boroughs of GM, priority areas include Membership Models and Promotion; Website and Information Strategies; Growing Social Enterprise and Social Investment; Growing Voice and Influence; and developing VCSE Training </a:t>
              </a:r>
            </a:p>
            <a:p>
              <a:pPr algn="ctr" defTabSz="609630">
                <a:lnSpc>
                  <a:spcPts val="1416"/>
                </a:lnSpc>
              </a:pPr>
              <a:r>
                <a:rPr lang="en-US" sz="1200" spc="-37" dirty="0">
                  <a:solidFill>
                    <a:srgbClr val="000000"/>
                  </a:solidFill>
                  <a:latin typeface="Rubik"/>
                </a:rPr>
                <a:t>and Development.</a:t>
              </a:r>
            </a:p>
          </p:txBody>
        </p:sp>
      </p:grpSp>
      <p:grpSp>
        <p:nvGrpSpPr>
          <p:cNvPr id="9" name="Group 9"/>
          <p:cNvGrpSpPr/>
          <p:nvPr/>
        </p:nvGrpSpPr>
        <p:grpSpPr>
          <a:xfrm>
            <a:off x="67306" y="1992603"/>
            <a:ext cx="2109665" cy="1538763"/>
            <a:chOff x="0" y="-9525"/>
            <a:chExt cx="833448" cy="607906"/>
          </a:xfrm>
        </p:grpSpPr>
        <p:sp>
          <p:nvSpPr>
            <p:cNvPr id="10" name="Freeform 10"/>
            <p:cNvSpPr/>
            <p:nvPr/>
          </p:nvSpPr>
          <p:spPr>
            <a:xfrm>
              <a:off x="0" y="0"/>
              <a:ext cx="833448" cy="598381"/>
            </a:xfrm>
            <a:custGeom>
              <a:avLst/>
              <a:gdLst/>
              <a:ahLst/>
              <a:cxnLst/>
              <a:rect l="l" t="t" r="r" b="b"/>
              <a:pathLst>
                <a:path w="833448" h="598381">
                  <a:moveTo>
                    <a:pt x="124771" y="0"/>
                  </a:moveTo>
                  <a:lnTo>
                    <a:pt x="708677" y="0"/>
                  </a:lnTo>
                  <a:cubicBezTo>
                    <a:pt x="741768" y="0"/>
                    <a:pt x="773504" y="13145"/>
                    <a:pt x="796903" y="36545"/>
                  </a:cubicBezTo>
                  <a:cubicBezTo>
                    <a:pt x="820302" y="59944"/>
                    <a:pt x="833448" y="91680"/>
                    <a:pt x="833448" y="124771"/>
                  </a:cubicBezTo>
                  <a:lnTo>
                    <a:pt x="833448" y="473610"/>
                  </a:lnTo>
                  <a:cubicBezTo>
                    <a:pt x="833448" y="542519"/>
                    <a:pt x="777586" y="598381"/>
                    <a:pt x="708677" y="598381"/>
                  </a:cubicBezTo>
                  <a:lnTo>
                    <a:pt x="124771" y="598381"/>
                  </a:lnTo>
                  <a:cubicBezTo>
                    <a:pt x="55862" y="598381"/>
                    <a:pt x="0" y="542519"/>
                    <a:pt x="0" y="473610"/>
                  </a:cubicBezTo>
                  <a:lnTo>
                    <a:pt x="0" y="124771"/>
                  </a:lnTo>
                  <a:cubicBezTo>
                    <a:pt x="0" y="55862"/>
                    <a:pt x="55862" y="0"/>
                    <a:pt x="124771" y="0"/>
                  </a:cubicBezTo>
                  <a:close/>
                </a:path>
              </a:pathLst>
            </a:custGeom>
            <a:solidFill>
              <a:srgbClr val="EAEAEA"/>
            </a:solidFill>
          </p:spPr>
          <p:txBody>
            <a:bodyPr/>
            <a:lstStyle/>
            <a:p>
              <a:pPr defTabSz="609630"/>
              <a:endParaRPr lang="en-GB" sz="1200">
                <a:solidFill>
                  <a:prstClr val="black"/>
                </a:solidFill>
                <a:latin typeface="Calibri"/>
              </a:endParaRPr>
            </a:p>
          </p:txBody>
        </p:sp>
        <p:sp>
          <p:nvSpPr>
            <p:cNvPr id="11" name="TextBox 11"/>
            <p:cNvSpPr txBox="1"/>
            <p:nvPr/>
          </p:nvSpPr>
          <p:spPr>
            <a:xfrm>
              <a:off x="0" y="-9525"/>
              <a:ext cx="833448" cy="607906"/>
            </a:xfrm>
            <a:prstGeom prst="rect">
              <a:avLst/>
            </a:prstGeom>
          </p:spPr>
          <p:txBody>
            <a:bodyPr lIns="33867" tIns="33867" rIns="33867" bIns="33867" rtlCol="0" anchor="ctr"/>
            <a:lstStyle/>
            <a:p>
              <a:pPr algn="ctr" defTabSz="609630">
                <a:lnSpc>
                  <a:spcPts val="1416"/>
                </a:lnSpc>
              </a:pPr>
              <a:r>
                <a:rPr lang="en-US" sz="1200" spc="-37" dirty="0">
                  <a:solidFill>
                    <a:srgbClr val="000000"/>
                  </a:solidFill>
                  <a:latin typeface="Rubik Bold"/>
                </a:rPr>
                <a:t>GM VCSE Accord</a:t>
              </a:r>
            </a:p>
            <a:p>
              <a:pPr algn="ctr" defTabSz="609630">
                <a:lnSpc>
                  <a:spcPts val="1416"/>
                </a:lnSpc>
              </a:pPr>
              <a:r>
                <a:rPr lang="en-US" sz="1200" spc="-37" dirty="0">
                  <a:solidFill>
                    <a:srgbClr val="000000"/>
                  </a:solidFill>
                  <a:latin typeface="Rubik"/>
                </a:rPr>
                <a:t>Facilitation and support to VCSE local infrastructure to develop shared approaches; seize and bid for new opportunities; gather and share insight; and influence system partners.</a:t>
              </a:r>
            </a:p>
          </p:txBody>
        </p:sp>
      </p:grpSp>
      <p:grpSp>
        <p:nvGrpSpPr>
          <p:cNvPr id="12" name="Group 12"/>
          <p:cNvGrpSpPr/>
          <p:nvPr/>
        </p:nvGrpSpPr>
        <p:grpSpPr>
          <a:xfrm>
            <a:off x="143473" y="3844237"/>
            <a:ext cx="3622608" cy="2933519"/>
            <a:chOff x="0" y="0"/>
            <a:chExt cx="1706079" cy="1019833"/>
          </a:xfrm>
        </p:grpSpPr>
        <p:sp>
          <p:nvSpPr>
            <p:cNvPr id="13" name="Freeform 13"/>
            <p:cNvSpPr/>
            <p:nvPr/>
          </p:nvSpPr>
          <p:spPr>
            <a:xfrm>
              <a:off x="0" y="0"/>
              <a:ext cx="1706079" cy="1019833"/>
            </a:xfrm>
            <a:custGeom>
              <a:avLst/>
              <a:gdLst/>
              <a:ahLst/>
              <a:cxnLst/>
              <a:rect l="l" t="t" r="r" b="b"/>
              <a:pathLst>
                <a:path w="1706079" h="1019833">
                  <a:moveTo>
                    <a:pt x="60953" y="0"/>
                  </a:moveTo>
                  <a:lnTo>
                    <a:pt x="1645126" y="0"/>
                  </a:lnTo>
                  <a:cubicBezTo>
                    <a:pt x="1678789" y="0"/>
                    <a:pt x="1706079" y="27289"/>
                    <a:pt x="1706079" y="60953"/>
                  </a:cubicBezTo>
                  <a:lnTo>
                    <a:pt x="1706079" y="958880"/>
                  </a:lnTo>
                  <a:cubicBezTo>
                    <a:pt x="1706079" y="992544"/>
                    <a:pt x="1678789" y="1019833"/>
                    <a:pt x="1645126" y="1019833"/>
                  </a:cubicBezTo>
                  <a:lnTo>
                    <a:pt x="60953" y="1019833"/>
                  </a:lnTo>
                  <a:cubicBezTo>
                    <a:pt x="27289" y="1019833"/>
                    <a:pt x="0" y="992544"/>
                    <a:pt x="0" y="958880"/>
                  </a:cubicBezTo>
                  <a:lnTo>
                    <a:pt x="0" y="60953"/>
                  </a:lnTo>
                  <a:cubicBezTo>
                    <a:pt x="0" y="27289"/>
                    <a:pt x="27289" y="0"/>
                    <a:pt x="60953" y="0"/>
                  </a:cubicBezTo>
                  <a:close/>
                </a:path>
              </a:pathLst>
            </a:custGeom>
            <a:solidFill>
              <a:srgbClr val="EAEAEA"/>
            </a:solidFill>
          </p:spPr>
          <p:txBody>
            <a:bodyPr/>
            <a:lstStyle/>
            <a:p>
              <a:pPr defTabSz="609630"/>
              <a:endParaRPr lang="en-GB" sz="1200">
                <a:solidFill>
                  <a:prstClr val="black"/>
                </a:solidFill>
                <a:latin typeface="Calibri"/>
              </a:endParaRPr>
            </a:p>
          </p:txBody>
        </p:sp>
        <p:sp>
          <p:nvSpPr>
            <p:cNvPr id="14" name="TextBox 14"/>
            <p:cNvSpPr txBox="1"/>
            <p:nvPr/>
          </p:nvSpPr>
          <p:spPr>
            <a:xfrm>
              <a:off x="0" y="-9525"/>
              <a:ext cx="1706079" cy="1029358"/>
            </a:xfrm>
            <a:prstGeom prst="rect">
              <a:avLst/>
            </a:prstGeom>
          </p:spPr>
          <p:txBody>
            <a:bodyPr lIns="33867" tIns="33867" rIns="33867" bIns="33867" rtlCol="0" anchor="ctr"/>
            <a:lstStyle/>
            <a:p>
              <a:pPr algn="ctr" defTabSz="609630">
                <a:lnSpc>
                  <a:spcPts val="1416"/>
                </a:lnSpc>
              </a:pPr>
              <a:r>
                <a:rPr lang="en-US" sz="1200" spc="-37" dirty="0">
                  <a:solidFill>
                    <a:srgbClr val="000000"/>
                  </a:solidFill>
                  <a:latin typeface="Rubik Bold"/>
                </a:rPr>
                <a:t>VCSE Data and Intelligence </a:t>
              </a:r>
            </a:p>
            <a:p>
              <a:pPr algn="ctr" defTabSz="609630">
                <a:lnSpc>
                  <a:spcPts val="1416"/>
                </a:lnSpc>
              </a:pPr>
              <a:r>
                <a:rPr lang="en-US" sz="1200" spc="-37" dirty="0">
                  <a:solidFill>
                    <a:srgbClr val="000000"/>
                  </a:solidFill>
                  <a:latin typeface="Rubik Bold"/>
                </a:rPr>
                <a:t>Scoping Project</a:t>
              </a:r>
            </a:p>
            <a:p>
              <a:pPr algn="ctr" defTabSz="609630">
                <a:lnSpc>
                  <a:spcPts val="1416"/>
                </a:lnSpc>
              </a:pPr>
              <a:r>
                <a:rPr lang="en-US" sz="1200" spc="-37" dirty="0">
                  <a:solidFill>
                    <a:srgbClr val="000000"/>
                  </a:solidFill>
                  <a:latin typeface="Rubik"/>
                </a:rPr>
                <a:t>From August 2023 10GM and NHS GM Population Health partnered with Data Orchard CIC to better understand data and intelligence in the VCSE sector. </a:t>
              </a:r>
            </a:p>
            <a:p>
              <a:pPr algn="ctr" defTabSz="609630">
                <a:lnSpc>
                  <a:spcPts val="1416"/>
                </a:lnSpc>
              </a:pPr>
              <a:r>
                <a:rPr lang="en-US" sz="1200" spc="-37" dirty="0">
                  <a:solidFill>
                    <a:srgbClr val="000000"/>
                  </a:solidFill>
                  <a:latin typeface="Rubik"/>
                </a:rPr>
                <a:t>Through this work, we have:</a:t>
              </a:r>
            </a:p>
            <a:p>
              <a:pPr marL="259093" lvl="1" indent="-129546" algn="ctr" defTabSz="609630">
                <a:lnSpc>
                  <a:spcPts val="1416"/>
                </a:lnSpc>
                <a:buFont typeface="Arial"/>
                <a:buChar char="•"/>
              </a:pPr>
              <a:r>
                <a:rPr lang="en-US" sz="1200" spc="-37" dirty="0">
                  <a:solidFill>
                    <a:srgbClr val="000000"/>
                  </a:solidFill>
                  <a:latin typeface="Rubik"/>
                </a:rPr>
                <a:t>Gathered views and perspectives on opportunities to improve the use of data and intelligence across VCSE-led activity and services in GM.</a:t>
              </a:r>
            </a:p>
            <a:p>
              <a:pPr marL="259093" lvl="1" indent="-129546" algn="ctr" defTabSz="609630">
                <a:lnSpc>
                  <a:spcPts val="1416"/>
                </a:lnSpc>
                <a:buFont typeface="Arial"/>
                <a:buChar char="•"/>
              </a:pPr>
              <a:r>
                <a:rPr lang="en-US" sz="1200" spc="-37" dirty="0" err="1">
                  <a:solidFill>
                    <a:srgbClr val="000000"/>
                  </a:solidFill>
                  <a:latin typeface="Rubik"/>
                </a:rPr>
                <a:t>Analysed</a:t>
              </a:r>
              <a:r>
                <a:rPr lang="en-US" sz="1200" spc="-37" dirty="0">
                  <a:solidFill>
                    <a:srgbClr val="000000"/>
                  </a:solidFill>
                  <a:latin typeface="Rubik"/>
                </a:rPr>
                <a:t> VCSE sector data capacity and capabilities in GM. </a:t>
              </a:r>
            </a:p>
            <a:p>
              <a:pPr marL="259093" lvl="1" indent="-129546" algn="ctr" defTabSz="609630">
                <a:lnSpc>
                  <a:spcPts val="1416"/>
                </a:lnSpc>
                <a:buFont typeface="Arial"/>
                <a:buChar char="•"/>
              </a:pPr>
              <a:r>
                <a:rPr lang="en-US" sz="1200" spc="-37" dirty="0">
                  <a:solidFill>
                    <a:srgbClr val="000000"/>
                  </a:solidFill>
                  <a:latin typeface="Rubik"/>
                </a:rPr>
                <a:t>Developed recommendations to improve the way data and intelligence is </a:t>
              </a:r>
            </a:p>
            <a:p>
              <a:pPr algn="ctr" defTabSz="609630">
                <a:lnSpc>
                  <a:spcPts val="1416"/>
                </a:lnSpc>
              </a:pPr>
              <a:r>
                <a:rPr lang="en-US" sz="1200" spc="-37" dirty="0">
                  <a:solidFill>
                    <a:srgbClr val="000000"/>
                  </a:solidFill>
                  <a:latin typeface="Rubik"/>
                </a:rPr>
                <a:t>collected, shared, and used</a:t>
              </a:r>
            </a:p>
            <a:p>
              <a:pPr algn="ctr" defTabSz="609630">
                <a:lnSpc>
                  <a:spcPts val="1416"/>
                </a:lnSpc>
              </a:pPr>
              <a:endParaRPr lang="en-US" sz="1200" spc="-37" dirty="0">
                <a:solidFill>
                  <a:srgbClr val="000000"/>
                </a:solidFill>
                <a:latin typeface="Rubik"/>
              </a:endParaRPr>
            </a:p>
          </p:txBody>
        </p:sp>
      </p:grpSp>
      <p:grpSp>
        <p:nvGrpSpPr>
          <p:cNvPr id="15" name="Group 15"/>
          <p:cNvGrpSpPr/>
          <p:nvPr/>
        </p:nvGrpSpPr>
        <p:grpSpPr>
          <a:xfrm>
            <a:off x="8253258" y="1076726"/>
            <a:ext cx="3795269" cy="2759253"/>
            <a:chOff x="0" y="0"/>
            <a:chExt cx="1499365" cy="1090075"/>
          </a:xfrm>
        </p:grpSpPr>
        <p:sp>
          <p:nvSpPr>
            <p:cNvPr id="16" name="Freeform 16"/>
            <p:cNvSpPr/>
            <p:nvPr/>
          </p:nvSpPr>
          <p:spPr>
            <a:xfrm>
              <a:off x="0" y="0"/>
              <a:ext cx="1499365" cy="1090075"/>
            </a:xfrm>
            <a:custGeom>
              <a:avLst/>
              <a:gdLst/>
              <a:ahLst/>
              <a:cxnLst/>
              <a:rect l="l" t="t" r="r" b="b"/>
              <a:pathLst>
                <a:path w="1499365" h="1090075">
                  <a:moveTo>
                    <a:pt x="69356" y="0"/>
                  </a:moveTo>
                  <a:lnTo>
                    <a:pt x="1430009" y="0"/>
                  </a:lnTo>
                  <a:cubicBezTo>
                    <a:pt x="1448404" y="0"/>
                    <a:pt x="1466045" y="7307"/>
                    <a:pt x="1479051" y="20314"/>
                  </a:cubicBezTo>
                  <a:cubicBezTo>
                    <a:pt x="1492058" y="33321"/>
                    <a:pt x="1499365" y="50962"/>
                    <a:pt x="1499365" y="69356"/>
                  </a:cubicBezTo>
                  <a:lnTo>
                    <a:pt x="1499365" y="1020719"/>
                  </a:lnTo>
                  <a:cubicBezTo>
                    <a:pt x="1499365" y="1059023"/>
                    <a:pt x="1468314" y="1090075"/>
                    <a:pt x="1430009" y="1090075"/>
                  </a:cubicBezTo>
                  <a:lnTo>
                    <a:pt x="69356" y="1090075"/>
                  </a:lnTo>
                  <a:cubicBezTo>
                    <a:pt x="31052" y="1090075"/>
                    <a:pt x="0" y="1059023"/>
                    <a:pt x="0" y="1020719"/>
                  </a:cubicBezTo>
                  <a:lnTo>
                    <a:pt x="0" y="69356"/>
                  </a:lnTo>
                  <a:cubicBezTo>
                    <a:pt x="0" y="31052"/>
                    <a:pt x="31052" y="0"/>
                    <a:pt x="69356" y="0"/>
                  </a:cubicBezTo>
                  <a:close/>
                </a:path>
              </a:pathLst>
            </a:custGeom>
            <a:solidFill>
              <a:srgbClr val="EAEAEA"/>
            </a:solidFill>
          </p:spPr>
          <p:txBody>
            <a:bodyPr/>
            <a:lstStyle/>
            <a:p>
              <a:pPr defTabSz="609630"/>
              <a:endParaRPr lang="en-GB" sz="1200">
                <a:solidFill>
                  <a:prstClr val="black"/>
                </a:solidFill>
                <a:latin typeface="Calibri"/>
              </a:endParaRPr>
            </a:p>
          </p:txBody>
        </p:sp>
        <p:sp>
          <p:nvSpPr>
            <p:cNvPr id="17" name="TextBox 17"/>
            <p:cNvSpPr txBox="1"/>
            <p:nvPr/>
          </p:nvSpPr>
          <p:spPr>
            <a:xfrm>
              <a:off x="0" y="-9525"/>
              <a:ext cx="1499365" cy="1099600"/>
            </a:xfrm>
            <a:prstGeom prst="rect">
              <a:avLst/>
            </a:prstGeom>
          </p:spPr>
          <p:txBody>
            <a:bodyPr lIns="33867" tIns="33867" rIns="33867" bIns="33867" rtlCol="0" anchor="ctr"/>
            <a:lstStyle/>
            <a:p>
              <a:pPr algn="ctr" defTabSz="609630">
                <a:lnSpc>
                  <a:spcPts val="1416"/>
                </a:lnSpc>
              </a:pPr>
              <a:r>
                <a:rPr lang="en-US" sz="1200" spc="-37">
                  <a:solidFill>
                    <a:srgbClr val="000000"/>
                  </a:solidFill>
                  <a:latin typeface="Rubik Bold"/>
                </a:rPr>
                <a:t>VCSE Workforce </a:t>
              </a:r>
            </a:p>
            <a:p>
              <a:pPr algn="ctr" defTabSz="609630">
                <a:lnSpc>
                  <a:spcPts val="1416"/>
                </a:lnSpc>
              </a:pPr>
              <a:r>
                <a:rPr lang="en-US" sz="1200" spc="-37">
                  <a:solidFill>
                    <a:srgbClr val="000000"/>
                  </a:solidFill>
                  <a:latin typeface="Rubik"/>
                </a:rPr>
                <a:t>Development Programme</a:t>
              </a:r>
            </a:p>
            <a:p>
              <a:pPr algn="ctr" defTabSz="609630">
                <a:lnSpc>
                  <a:spcPts val="1416"/>
                </a:lnSpc>
              </a:pPr>
              <a:r>
                <a:rPr lang="en-US" sz="1200" spc="-37">
                  <a:solidFill>
                    <a:srgbClr val="000000"/>
                  </a:solidFill>
                  <a:latin typeface="Rubik"/>
                </a:rPr>
                <a:t>10GM is working jointly with GM LIOs to build VCSE workforce capability in six key areas: Recruitment, HR support, Inclusion, Leadership Development, Personal Development, and Wellbeing. </a:t>
              </a:r>
            </a:p>
            <a:p>
              <a:pPr algn="ctr" defTabSz="609630">
                <a:lnSpc>
                  <a:spcPts val="1416"/>
                </a:lnSpc>
              </a:pPr>
              <a:endParaRPr lang="en-US" sz="1200" spc="-37">
                <a:solidFill>
                  <a:srgbClr val="000000"/>
                </a:solidFill>
                <a:latin typeface="Rubik"/>
              </a:endParaRPr>
            </a:p>
            <a:p>
              <a:pPr algn="ctr" defTabSz="609630">
                <a:lnSpc>
                  <a:spcPts val="1416"/>
                </a:lnSpc>
              </a:pPr>
              <a:r>
                <a:rPr lang="en-US" sz="1200" spc="-37">
                  <a:solidFill>
                    <a:srgbClr val="000000"/>
                  </a:solidFill>
                  <a:latin typeface="Rubik"/>
                </a:rPr>
                <a:t>The programme has built an advisory network of people from the sector. This year we’ve focused on wellbeing – delivering seminars promoting existing resources and making space for organisations to reflect together.</a:t>
              </a:r>
            </a:p>
            <a:p>
              <a:pPr algn="ctr" defTabSz="609630">
                <a:lnSpc>
                  <a:spcPts val="1416"/>
                </a:lnSpc>
              </a:pPr>
              <a:endParaRPr lang="en-US" sz="1200" spc="-37">
                <a:solidFill>
                  <a:srgbClr val="000000"/>
                </a:solidFill>
                <a:latin typeface="Rubik"/>
              </a:endParaRPr>
            </a:p>
            <a:p>
              <a:pPr algn="ctr" defTabSz="609630">
                <a:lnSpc>
                  <a:spcPts val="1416"/>
                </a:lnSpc>
              </a:pPr>
              <a:r>
                <a:rPr lang="en-US" sz="1200" spc="-37">
                  <a:solidFill>
                    <a:srgbClr val="000000"/>
                  </a:solidFill>
                  <a:latin typeface="Rubik"/>
                </a:rPr>
                <a:t>We’ve undertaken research to further understand the needs of the sector and to create an offer of tailored services.</a:t>
              </a:r>
            </a:p>
          </p:txBody>
        </p:sp>
      </p:grpSp>
      <p:sp>
        <p:nvSpPr>
          <p:cNvPr id="18" name="Freeform 3">
            <a:extLst>
              <a:ext uri="{FF2B5EF4-FFF2-40B4-BE49-F238E27FC236}">
                <a16:creationId xmlns:a16="http://schemas.microsoft.com/office/drawing/2014/main" id="{3AA04C4F-7085-D3F4-DCF2-5D346EC4C90F}"/>
              </a:ext>
            </a:extLst>
          </p:cNvPr>
          <p:cNvSpPr/>
          <p:nvPr/>
        </p:nvSpPr>
        <p:spPr>
          <a:xfrm>
            <a:off x="3403600" y="1769437"/>
            <a:ext cx="4769697" cy="2888021"/>
          </a:xfrm>
          <a:custGeom>
            <a:avLst/>
            <a:gdLst/>
            <a:ahLst/>
            <a:cxnLst/>
            <a:rect l="l" t="t" r="r" b="b"/>
            <a:pathLst>
              <a:path w="10012078" h="6550455">
                <a:moveTo>
                  <a:pt x="0" y="0"/>
                </a:moveTo>
                <a:lnTo>
                  <a:pt x="10012078" y="0"/>
                </a:lnTo>
                <a:lnTo>
                  <a:pt x="10012078" y="6550455"/>
                </a:lnTo>
                <a:lnTo>
                  <a:pt x="0" y="6550455"/>
                </a:lnTo>
                <a:lnTo>
                  <a:pt x="0" y="0"/>
                </a:lnTo>
                <a:close/>
              </a:path>
            </a:pathLst>
          </a:custGeom>
          <a:blipFill>
            <a:blip r:embed="rId4"/>
            <a:stretch>
              <a:fillRect l="-45" r="-45"/>
            </a:stretch>
          </a:blipFill>
          <a:ln cap="sq">
            <a:noFill/>
            <a:prstDash val="solid"/>
            <a:miter/>
          </a:ln>
        </p:spPr>
        <p:txBody>
          <a:bodyPr/>
          <a:lstStyle/>
          <a:p>
            <a:pPr defTabSz="609630"/>
            <a:endParaRPr lang="en-GB" sz="1200">
              <a:solidFill>
                <a:prstClr val="black"/>
              </a:solidFill>
              <a:latin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617831A-C0C7-9525-5067-D697FA3812C7}"/>
              </a:ext>
            </a:extLst>
          </p:cNvPr>
          <p:cNvSpPr txBox="1"/>
          <p:nvPr/>
        </p:nvSpPr>
        <p:spPr>
          <a:xfrm>
            <a:off x="898584" y="1779587"/>
            <a:ext cx="10143227" cy="777521"/>
          </a:xfrm>
          <a:prstGeom prst="rect">
            <a:avLst/>
          </a:prstGeom>
          <a:noFill/>
        </p:spPr>
        <p:txBody>
          <a:bodyPr wrap="square">
            <a:spAutoFit/>
          </a:bodyPr>
          <a:lstStyle/>
          <a:p>
            <a:pPr lvl="0">
              <a:lnSpc>
                <a:spcPct val="107000"/>
              </a:lnSpc>
              <a:spcAft>
                <a:spcPts val="800"/>
              </a:spcAft>
            </a:pPr>
            <a:endParaRPr lang="en-GB" b="1" dirty="0">
              <a:solidFill>
                <a:srgbClr val="000000"/>
              </a:solidFill>
              <a:latin typeface="Aptos "/>
              <a:ea typeface="Aptos" panose="020B0004020202020204" pitchFamily="34" charset="0"/>
              <a:cs typeface="Calibri" panose="020F0502020204030204" pitchFamily="34" charset="0"/>
            </a:endParaRPr>
          </a:p>
          <a:p>
            <a:pPr lvl="0">
              <a:lnSpc>
                <a:spcPct val="107000"/>
              </a:lnSpc>
              <a:spcAft>
                <a:spcPts val="800"/>
              </a:spcAft>
            </a:pPr>
            <a:endParaRPr lang="en-GB" sz="1800" dirty="0">
              <a:solidFill>
                <a:srgbClr val="000000"/>
              </a:solidFill>
              <a:effectLst/>
              <a:latin typeface="Aptos "/>
              <a:ea typeface="Aptos" panose="020B0004020202020204" pitchFamily="34" charset="0"/>
              <a:cs typeface="Times New Roman" panose="02020603050405020304" pitchFamily="18" charset="0"/>
            </a:endParaRPr>
          </a:p>
        </p:txBody>
      </p:sp>
      <p:sp>
        <p:nvSpPr>
          <p:cNvPr id="6" name="Title 1">
            <a:extLst>
              <a:ext uri="{FF2B5EF4-FFF2-40B4-BE49-F238E27FC236}">
                <a16:creationId xmlns:a16="http://schemas.microsoft.com/office/drawing/2014/main" id="{9E1A906C-CFC7-9AFC-1469-0A372B28F2F9}"/>
              </a:ext>
            </a:extLst>
          </p:cNvPr>
          <p:cNvSpPr txBox="1">
            <a:spLocks/>
          </p:cNvSpPr>
          <p:nvPr/>
        </p:nvSpPr>
        <p:spPr>
          <a:xfrm>
            <a:off x="712397" y="1367264"/>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latin typeface="Aptos" panose="020B0004020202020204" pitchFamily="34" charset="0"/>
              </a:rPr>
              <a:t>What have been the opportunities for LIOs and VCFSE?</a:t>
            </a:r>
            <a:endParaRPr lang="en-GB" dirty="0">
              <a:latin typeface="Aptos" panose="020B0004020202020204" pitchFamily="34" charset="0"/>
            </a:endParaRPr>
          </a:p>
        </p:txBody>
      </p:sp>
      <p:sp>
        <p:nvSpPr>
          <p:cNvPr id="7" name="Title 1">
            <a:extLst>
              <a:ext uri="{FF2B5EF4-FFF2-40B4-BE49-F238E27FC236}">
                <a16:creationId xmlns:a16="http://schemas.microsoft.com/office/drawing/2014/main" id="{E6C6CB5A-9B6C-D8B2-0937-E04F5FEB49D2}"/>
              </a:ext>
            </a:extLst>
          </p:cNvPr>
          <p:cNvSpPr txBox="1">
            <a:spLocks/>
          </p:cNvSpPr>
          <p:nvPr/>
        </p:nvSpPr>
        <p:spPr>
          <a:xfrm>
            <a:off x="898584" y="3935742"/>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latin typeface="Aptos" panose="020B0004020202020204" pitchFamily="34" charset="0"/>
              </a:rPr>
              <a:t>What have been the tricky things for LIOs and the VCFSE?</a:t>
            </a:r>
            <a:endParaRPr lang="en-GB" dirty="0">
              <a:latin typeface="Aptos" panose="020B0004020202020204" pitchFamily="34" charset="0"/>
            </a:endParaRPr>
          </a:p>
        </p:txBody>
      </p:sp>
      <p:sp>
        <p:nvSpPr>
          <p:cNvPr id="9" name="Title 1">
            <a:extLst>
              <a:ext uri="{FF2B5EF4-FFF2-40B4-BE49-F238E27FC236}">
                <a16:creationId xmlns:a16="http://schemas.microsoft.com/office/drawing/2014/main" id="{DA4C6103-4480-4985-FCB0-A7DDB4D1B361}"/>
              </a:ext>
            </a:extLst>
          </p:cNvPr>
          <p:cNvSpPr txBox="1">
            <a:spLocks/>
          </p:cNvSpPr>
          <p:nvPr/>
        </p:nvSpPr>
        <p:spPr>
          <a:xfrm>
            <a:off x="712398" y="619588"/>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dirty="0">
              <a:latin typeface="Aptos" panose="020B0004020202020204" pitchFamily="34" charset="0"/>
            </a:endParaRPr>
          </a:p>
        </p:txBody>
      </p:sp>
    </p:spTree>
    <p:extLst>
      <p:ext uri="{BB962C8B-B14F-4D97-AF65-F5344CB8AC3E}">
        <p14:creationId xmlns:p14="http://schemas.microsoft.com/office/powerpoint/2010/main" val="19090826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1F07818-5570-AE57-F2F1-8B190A4374D0}"/>
              </a:ext>
            </a:extLst>
          </p:cNvPr>
          <p:cNvSpPr/>
          <p:nvPr/>
        </p:nvSpPr>
        <p:spPr>
          <a:xfrm>
            <a:off x="0" y="5435031"/>
            <a:ext cx="12192000" cy="1422970"/>
          </a:xfrm>
          <a:prstGeom prst="rect">
            <a:avLst/>
          </a:prstGeom>
          <a:solidFill>
            <a:srgbClr val="C72542"/>
          </a:solidFill>
          <a:ln>
            <a:solidFill>
              <a:srgbClr val="C725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C72542"/>
              </a:solidFill>
            </a:endParaRPr>
          </a:p>
        </p:txBody>
      </p:sp>
      <p:pic>
        <p:nvPicPr>
          <p:cNvPr id="5" name="Picture 4">
            <a:extLst>
              <a:ext uri="{FF2B5EF4-FFF2-40B4-BE49-F238E27FC236}">
                <a16:creationId xmlns:a16="http://schemas.microsoft.com/office/drawing/2014/main" id="{A90A0774-8973-C842-A122-A52465AD373B}"/>
              </a:ext>
            </a:extLst>
          </p:cNvPr>
          <p:cNvPicPr>
            <a:picLocks noChangeAspect="1"/>
          </p:cNvPicPr>
          <p:nvPr/>
        </p:nvPicPr>
        <p:blipFill>
          <a:blip r:embed="rId2"/>
          <a:stretch>
            <a:fillRect/>
          </a:stretch>
        </p:blipFill>
        <p:spPr>
          <a:xfrm>
            <a:off x="250866" y="5572957"/>
            <a:ext cx="2790285" cy="1147117"/>
          </a:xfrm>
          <a:prstGeom prst="rect">
            <a:avLst/>
          </a:prstGeom>
        </p:spPr>
      </p:pic>
      <p:sp>
        <p:nvSpPr>
          <p:cNvPr id="6" name="TextBox 5">
            <a:extLst>
              <a:ext uri="{FF2B5EF4-FFF2-40B4-BE49-F238E27FC236}">
                <a16:creationId xmlns:a16="http://schemas.microsoft.com/office/drawing/2014/main" id="{477E12E0-7617-B868-95DA-F3A66DA0CC98}"/>
              </a:ext>
            </a:extLst>
          </p:cNvPr>
          <p:cNvSpPr txBox="1"/>
          <p:nvPr/>
        </p:nvSpPr>
        <p:spPr>
          <a:xfrm>
            <a:off x="1256872" y="1913211"/>
            <a:ext cx="9678256" cy="3046988"/>
          </a:xfrm>
          <a:prstGeom prst="rect">
            <a:avLst/>
          </a:prstGeom>
          <a:noFill/>
        </p:spPr>
        <p:txBody>
          <a:bodyPr wrap="square" rtlCol="0">
            <a:spAutoFit/>
          </a:bodyPr>
          <a:lstStyle/>
          <a:p>
            <a:pPr marL="457200" indent="-457200">
              <a:buFont typeface="Arial" panose="020B0604020202020204" pitchFamily="34" charset="0"/>
              <a:buChar char="•"/>
            </a:pPr>
            <a:r>
              <a:rPr lang="en-US" sz="3200" dirty="0"/>
              <a:t>All areas of England to have Strategic Authorities by 2029</a:t>
            </a:r>
          </a:p>
          <a:p>
            <a:pPr marL="457200" indent="-457200">
              <a:buFont typeface="Arial" panose="020B0604020202020204" pitchFamily="34" charset="0"/>
              <a:buChar char="•"/>
            </a:pPr>
            <a:r>
              <a:rPr lang="en-US" sz="3200" dirty="0"/>
              <a:t>Six priority devolution areas – first Mayoral elections May 2026</a:t>
            </a:r>
          </a:p>
          <a:p>
            <a:pPr marL="457200" indent="-457200">
              <a:buFont typeface="Arial" panose="020B0604020202020204" pitchFamily="34" charset="0"/>
              <a:buChar char="•"/>
            </a:pPr>
            <a:r>
              <a:rPr lang="en-US" sz="3200" dirty="0"/>
              <a:t>Further areas with be invited during 2025</a:t>
            </a:r>
          </a:p>
          <a:p>
            <a:pPr marL="457200" indent="-457200">
              <a:buFont typeface="Arial" panose="020B0604020202020204" pitchFamily="34" charset="0"/>
              <a:buChar char="•"/>
            </a:pPr>
            <a:r>
              <a:rPr lang="en-US" sz="3200" dirty="0"/>
              <a:t>LGR alongside adds complexity</a:t>
            </a:r>
          </a:p>
        </p:txBody>
      </p:sp>
      <p:sp>
        <p:nvSpPr>
          <p:cNvPr id="2" name="TextBox 1">
            <a:extLst>
              <a:ext uri="{FF2B5EF4-FFF2-40B4-BE49-F238E27FC236}">
                <a16:creationId xmlns:a16="http://schemas.microsoft.com/office/drawing/2014/main" id="{0396281B-6976-5047-69D3-34D0AB873A6F}"/>
              </a:ext>
            </a:extLst>
          </p:cNvPr>
          <p:cNvSpPr txBox="1"/>
          <p:nvPr/>
        </p:nvSpPr>
        <p:spPr>
          <a:xfrm>
            <a:off x="1256872" y="782419"/>
            <a:ext cx="9678256" cy="707886"/>
          </a:xfrm>
          <a:prstGeom prst="rect">
            <a:avLst/>
          </a:prstGeom>
          <a:noFill/>
        </p:spPr>
        <p:txBody>
          <a:bodyPr wrap="square" rtlCol="0">
            <a:spAutoFit/>
          </a:bodyPr>
          <a:lstStyle/>
          <a:p>
            <a:r>
              <a:rPr lang="en-US" sz="4000" b="1" dirty="0">
                <a:solidFill>
                  <a:srgbClr val="C72542"/>
                </a:solidFill>
              </a:rPr>
              <a:t>Devolution – what we know so far</a:t>
            </a:r>
          </a:p>
        </p:txBody>
      </p:sp>
    </p:spTree>
    <p:extLst>
      <p:ext uri="{BB962C8B-B14F-4D97-AF65-F5344CB8AC3E}">
        <p14:creationId xmlns:p14="http://schemas.microsoft.com/office/powerpoint/2010/main" val="31803380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094B75-859C-FE18-4C55-5587C133EEAE}"/>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146FA86A-0FDF-4123-EF80-6AAD7E2D2720}"/>
              </a:ext>
            </a:extLst>
          </p:cNvPr>
          <p:cNvSpPr/>
          <p:nvPr/>
        </p:nvSpPr>
        <p:spPr>
          <a:xfrm>
            <a:off x="0" y="5435031"/>
            <a:ext cx="12192000" cy="1422970"/>
          </a:xfrm>
          <a:prstGeom prst="rect">
            <a:avLst/>
          </a:prstGeom>
          <a:solidFill>
            <a:srgbClr val="C72542"/>
          </a:solidFill>
          <a:ln>
            <a:solidFill>
              <a:srgbClr val="C725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C72542"/>
              </a:solidFill>
            </a:endParaRPr>
          </a:p>
        </p:txBody>
      </p:sp>
      <p:pic>
        <p:nvPicPr>
          <p:cNvPr id="5" name="Picture 4">
            <a:extLst>
              <a:ext uri="{FF2B5EF4-FFF2-40B4-BE49-F238E27FC236}">
                <a16:creationId xmlns:a16="http://schemas.microsoft.com/office/drawing/2014/main" id="{D81B7FAB-7CEF-5C40-D5EF-94CC3DFCBB96}"/>
              </a:ext>
            </a:extLst>
          </p:cNvPr>
          <p:cNvPicPr>
            <a:picLocks noChangeAspect="1"/>
          </p:cNvPicPr>
          <p:nvPr/>
        </p:nvPicPr>
        <p:blipFill>
          <a:blip r:embed="rId2"/>
          <a:stretch>
            <a:fillRect/>
          </a:stretch>
        </p:blipFill>
        <p:spPr>
          <a:xfrm>
            <a:off x="250866" y="5572957"/>
            <a:ext cx="2790285" cy="1147117"/>
          </a:xfrm>
          <a:prstGeom prst="rect">
            <a:avLst/>
          </a:prstGeom>
        </p:spPr>
      </p:pic>
      <p:sp>
        <p:nvSpPr>
          <p:cNvPr id="6" name="TextBox 5">
            <a:extLst>
              <a:ext uri="{FF2B5EF4-FFF2-40B4-BE49-F238E27FC236}">
                <a16:creationId xmlns:a16="http://schemas.microsoft.com/office/drawing/2014/main" id="{CF65185E-F28B-4870-7844-6E059EF79E42}"/>
              </a:ext>
            </a:extLst>
          </p:cNvPr>
          <p:cNvSpPr txBox="1"/>
          <p:nvPr/>
        </p:nvSpPr>
        <p:spPr>
          <a:xfrm>
            <a:off x="1256872" y="1628231"/>
            <a:ext cx="9678256" cy="3757567"/>
          </a:xfrm>
          <a:prstGeom prst="rect">
            <a:avLst/>
          </a:prstGeom>
          <a:noFill/>
        </p:spPr>
        <p:txBody>
          <a:bodyPr wrap="square" rtlCol="0">
            <a:spAutoFit/>
          </a:bodyPr>
          <a:lstStyle/>
          <a:p>
            <a:pPr marL="342900" lvl="0" indent="-342900">
              <a:lnSpc>
                <a:spcPct val="107000"/>
              </a:lnSpc>
              <a:buFont typeface="+mj-lt"/>
              <a:buAutoNum type="arabicPeriod"/>
            </a:pPr>
            <a:r>
              <a:rPr lang="en-GB" sz="3200" dirty="0">
                <a:solidFill>
                  <a:srgbClr val="000000"/>
                </a:solidFill>
                <a:effectLst/>
                <a:latin typeface="Calibri" panose="020F0502020204030204" pitchFamily="34" charset="0"/>
                <a:ea typeface="Aptos" panose="020B0004020202020204" pitchFamily="34" charset="0"/>
                <a:cs typeface="Times New Roman" panose="02020603050405020304" pitchFamily="18" charset="0"/>
              </a:rPr>
              <a:t>Transport and local infrastructure</a:t>
            </a:r>
          </a:p>
          <a:p>
            <a:pPr marL="342900" lvl="0" indent="-342900">
              <a:lnSpc>
                <a:spcPct val="107000"/>
              </a:lnSpc>
              <a:buFont typeface="+mj-lt"/>
              <a:buAutoNum type="arabicPeriod"/>
            </a:pPr>
            <a:r>
              <a:rPr lang="en-GB" sz="3200" dirty="0">
                <a:solidFill>
                  <a:srgbClr val="000000"/>
                </a:solidFill>
                <a:effectLst/>
                <a:latin typeface="Calibri" panose="020F0502020204030204" pitchFamily="34" charset="0"/>
                <a:ea typeface="Aptos" panose="020B0004020202020204" pitchFamily="34" charset="0"/>
                <a:cs typeface="Times New Roman" panose="02020603050405020304" pitchFamily="18" charset="0"/>
              </a:rPr>
              <a:t>Skills and employment support</a:t>
            </a:r>
          </a:p>
          <a:p>
            <a:pPr marL="342900" lvl="0" indent="-342900">
              <a:lnSpc>
                <a:spcPct val="107000"/>
              </a:lnSpc>
              <a:buFont typeface="+mj-lt"/>
              <a:buAutoNum type="arabicPeriod"/>
            </a:pPr>
            <a:r>
              <a:rPr lang="en-GB" sz="3200" dirty="0">
                <a:solidFill>
                  <a:srgbClr val="000000"/>
                </a:solidFill>
                <a:effectLst/>
                <a:latin typeface="Calibri" panose="020F0502020204030204" pitchFamily="34" charset="0"/>
                <a:ea typeface="Aptos" panose="020B0004020202020204" pitchFamily="34" charset="0"/>
                <a:cs typeface="Times New Roman" panose="02020603050405020304" pitchFamily="18" charset="0"/>
              </a:rPr>
              <a:t>Housing and strategic planning</a:t>
            </a:r>
          </a:p>
          <a:p>
            <a:pPr marL="342900" lvl="0" indent="-342900">
              <a:lnSpc>
                <a:spcPct val="107000"/>
              </a:lnSpc>
              <a:buFont typeface="+mj-lt"/>
              <a:buAutoNum type="arabicPeriod"/>
            </a:pPr>
            <a:r>
              <a:rPr lang="en-GB" sz="3200" dirty="0">
                <a:solidFill>
                  <a:srgbClr val="000000"/>
                </a:solidFill>
                <a:effectLst/>
                <a:latin typeface="Calibri" panose="020F0502020204030204" pitchFamily="34" charset="0"/>
                <a:ea typeface="Aptos" panose="020B0004020202020204" pitchFamily="34" charset="0"/>
                <a:cs typeface="Times New Roman" panose="02020603050405020304" pitchFamily="18" charset="0"/>
              </a:rPr>
              <a:t>Economic development and regeneration</a:t>
            </a:r>
          </a:p>
          <a:p>
            <a:pPr marL="342900" lvl="0" indent="-342900">
              <a:lnSpc>
                <a:spcPct val="107000"/>
              </a:lnSpc>
              <a:buFont typeface="+mj-lt"/>
              <a:buAutoNum type="arabicPeriod"/>
            </a:pPr>
            <a:r>
              <a:rPr lang="en-GB" sz="3200" dirty="0">
                <a:solidFill>
                  <a:srgbClr val="000000"/>
                </a:solidFill>
                <a:effectLst/>
                <a:latin typeface="Calibri" panose="020F0502020204030204" pitchFamily="34" charset="0"/>
                <a:ea typeface="Aptos" panose="020B0004020202020204" pitchFamily="34" charset="0"/>
                <a:cs typeface="Times New Roman" panose="02020603050405020304" pitchFamily="18" charset="0"/>
              </a:rPr>
              <a:t>Environment and climate change</a:t>
            </a:r>
          </a:p>
          <a:p>
            <a:pPr marL="342900" lvl="0" indent="-342900">
              <a:lnSpc>
                <a:spcPct val="107000"/>
              </a:lnSpc>
              <a:buFont typeface="+mj-lt"/>
              <a:buAutoNum type="arabicPeriod"/>
            </a:pPr>
            <a:r>
              <a:rPr lang="en-GB" sz="3200" dirty="0">
                <a:solidFill>
                  <a:srgbClr val="000000"/>
                </a:solidFill>
                <a:effectLst/>
                <a:latin typeface="Calibri" panose="020F0502020204030204" pitchFamily="34" charset="0"/>
                <a:ea typeface="Aptos" panose="020B0004020202020204" pitchFamily="34" charset="0"/>
                <a:cs typeface="Times New Roman" panose="02020603050405020304" pitchFamily="18" charset="0"/>
              </a:rPr>
              <a:t>Health, wellbeing and public service reform</a:t>
            </a:r>
          </a:p>
          <a:p>
            <a:pPr marL="342900" lvl="0" indent="-342900">
              <a:lnSpc>
                <a:spcPct val="107000"/>
              </a:lnSpc>
              <a:spcAft>
                <a:spcPts val="800"/>
              </a:spcAft>
              <a:buFont typeface="+mj-lt"/>
              <a:buAutoNum type="arabicPeriod"/>
            </a:pPr>
            <a:r>
              <a:rPr lang="en-GB" sz="3200" dirty="0">
                <a:solidFill>
                  <a:srgbClr val="000000"/>
                </a:solidFill>
                <a:effectLst/>
                <a:latin typeface="Calibri" panose="020F0502020204030204" pitchFamily="34" charset="0"/>
                <a:ea typeface="Aptos" panose="020B0004020202020204" pitchFamily="34" charset="0"/>
                <a:cs typeface="Times New Roman" panose="02020603050405020304" pitchFamily="18" charset="0"/>
              </a:rPr>
              <a:t>Public safety including resilience.</a:t>
            </a:r>
          </a:p>
        </p:txBody>
      </p:sp>
      <p:sp>
        <p:nvSpPr>
          <p:cNvPr id="2" name="TextBox 1">
            <a:extLst>
              <a:ext uri="{FF2B5EF4-FFF2-40B4-BE49-F238E27FC236}">
                <a16:creationId xmlns:a16="http://schemas.microsoft.com/office/drawing/2014/main" id="{653EEFC8-9662-AF47-90BA-B788944B7A9E}"/>
              </a:ext>
            </a:extLst>
          </p:cNvPr>
          <p:cNvSpPr txBox="1"/>
          <p:nvPr/>
        </p:nvSpPr>
        <p:spPr>
          <a:xfrm>
            <a:off x="1256872" y="782419"/>
            <a:ext cx="9678256" cy="707886"/>
          </a:xfrm>
          <a:prstGeom prst="rect">
            <a:avLst/>
          </a:prstGeom>
          <a:noFill/>
        </p:spPr>
        <p:txBody>
          <a:bodyPr wrap="square" rtlCol="0">
            <a:spAutoFit/>
          </a:bodyPr>
          <a:lstStyle/>
          <a:p>
            <a:r>
              <a:rPr lang="en-US" sz="4000" b="1" dirty="0">
                <a:solidFill>
                  <a:srgbClr val="C72542"/>
                </a:solidFill>
              </a:rPr>
              <a:t>Seven Areas of Competence</a:t>
            </a:r>
          </a:p>
        </p:txBody>
      </p:sp>
    </p:spTree>
    <p:extLst>
      <p:ext uri="{BB962C8B-B14F-4D97-AF65-F5344CB8AC3E}">
        <p14:creationId xmlns:p14="http://schemas.microsoft.com/office/powerpoint/2010/main" val="18287392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EAFAF7-1748-3650-E446-A8410D31A518}"/>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4755950E-5B00-8C59-2EB3-3F8F5C27C2D9}"/>
              </a:ext>
            </a:extLst>
          </p:cNvPr>
          <p:cNvSpPr/>
          <p:nvPr/>
        </p:nvSpPr>
        <p:spPr>
          <a:xfrm>
            <a:off x="0" y="5435031"/>
            <a:ext cx="12192000" cy="1422970"/>
          </a:xfrm>
          <a:prstGeom prst="rect">
            <a:avLst/>
          </a:prstGeom>
          <a:solidFill>
            <a:srgbClr val="C72542"/>
          </a:solidFill>
          <a:ln>
            <a:solidFill>
              <a:srgbClr val="C725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C72542"/>
              </a:solidFill>
            </a:endParaRPr>
          </a:p>
        </p:txBody>
      </p:sp>
      <p:pic>
        <p:nvPicPr>
          <p:cNvPr id="5" name="Picture 4">
            <a:extLst>
              <a:ext uri="{FF2B5EF4-FFF2-40B4-BE49-F238E27FC236}">
                <a16:creationId xmlns:a16="http://schemas.microsoft.com/office/drawing/2014/main" id="{7CE1BE10-2E4C-1F0E-835F-54B19EB7F4E6}"/>
              </a:ext>
            </a:extLst>
          </p:cNvPr>
          <p:cNvPicPr>
            <a:picLocks noChangeAspect="1"/>
          </p:cNvPicPr>
          <p:nvPr/>
        </p:nvPicPr>
        <p:blipFill>
          <a:blip r:embed="rId2"/>
          <a:stretch>
            <a:fillRect/>
          </a:stretch>
        </p:blipFill>
        <p:spPr>
          <a:xfrm>
            <a:off x="250866" y="5572957"/>
            <a:ext cx="2790285" cy="1147117"/>
          </a:xfrm>
          <a:prstGeom prst="rect">
            <a:avLst/>
          </a:prstGeom>
        </p:spPr>
      </p:pic>
      <p:sp>
        <p:nvSpPr>
          <p:cNvPr id="6" name="TextBox 5">
            <a:extLst>
              <a:ext uri="{FF2B5EF4-FFF2-40B4-BE49-F238E27FC236}">
                <a16:creationId xmlns:a16="http://schemas.microsoft.com/office/drawing/2014/main" id="{5BE0A708-079C-BDC7-64C9-E0261B8ABBFA}"/>
              </a:ext>
            </a:extLst>
          </p:cNvPr>
          <p:cNvSpPr txBox="1"/>
          <p:nvPr/>
        </p:nvSpPr>
        <p:spPr>
          <a:xfrm>
            <a:off x="1256872" y="1913211"/>
            <a:ext cx="9678256" cy="2554545"/>
          </a:xfrm>
          <a:prstGeom prst="rect">
            <a:avLst/>
          </a:prstGeom>
          <a:noFill/>
        </p:spPr>
        <p:txBody>
          <a:bodyPr wrap="square" rtlCol="0">
            <a:spAutoFit/>
          </a:bodyPr>
          <a:lstStyle/>
          <a:p>
            <a:pPr marL="457200" indent="-457200">
              <a:buFont typeface="Arial" panose="020B0604020202020204" pitchFamily="34" charset="0"/>
              <a:buChar char="•"/>
            </a:pPr>
            <a:r>
              <a:rPr lang="en-US" sz="3200" dirty="0"/>
              <a:t>Alignment with ICB boundaries and involvement in governance</a:t>
            </a:r>
          </a:p>
          <a:p>
            <a:pPr marL="457200" indent="-457200">
              <a:buFont typeface="Arial" panose="020B0604020202020204" pitchFamily="34" charset="0"/>
              <a:buChar char="•"/>
            </a:pPr>
            <a:r>
              <a:rPr lang="en-US" sz="3200" dirty="0"/>
              <a:t>Move to align Police and Crime Commissioner and Fire and Rescue functions</a:t>
            </a:r>
          </a:p>
          <a:p>
            <a:pPr marL="457200" indent="-457200">
              <a:buFont typeface="Arial" panose="020B0604020202020204" pitchFamily="34" charset="0"/>
              <a:buChar char="•"/>
            </a:pPr>
            <a:r>
              <a:rPr lang="en-US" sz="3200" dirty="0"/>
              <a:t>Minimum population of 1.5M</a:t>
            </a:r>
          </a:p>
        </p:txBody>
      </p:sp>
      <p:sp>
        <p:nvSpPr>
          <p:cNvPr id="2" name="TextBox 1">
            <a:extLst>
              <a:ext uri="{FF2B5EF4-FFF2-40B4-BE49-F238E27FC236}">
                <a16:creationId xmlns:a16="http://schemas.microsoft.com/office/drawing/2014/main" id="{99BAC596-635E-1FE2-E460-7970068DC328}"/>
              </a:ext>
            </a:extLst>
          </p:cNvPr>
          <p:cNvSpPr txBox="1"/>
          <p:nvPr/>
        </p:nvSpPr>
        <p:spPr>
          <a:xfrm>
            <a:off x="1256872" y="782419"/>
            <a:ext cx="9678256" cy="707886"/>
          </a:xfrm>
          <a:prstGeom prst="rect">
            <a:avLst/>
          </a:prstGeom>
          <a:noFill/>
        </p:spPr>
        <p:txBody>
          <a:bodyPr wrap="square" rtlCol="0">
            <a:spAutoFit/>
          </a:bodyPr>
          <a:lstStyle/>
          <a:p>
            <a:r>
              <a:rPr lang="en-US" sz="4000" b="1" dirty="0">
                <a:solidFill>
                  <a:srgbClr val="C72542"/>
                </a:solidFill>
              </a:rPr>
              <a:t>Devolution – other changes</a:t>
            </a:r>
          </a:p>
        </p:txBody>
      </p:sp>
    </p:spTree>
    <p:extLst>
      <p:ext uri="{BB962C8B-B14F-4D97-AF65-F5344CB8AC3E}">
        <p14:creationId xmlns:p14="http://schemas.microsoft.com/office/powerpoint/2010/main" val="17059222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27A543-C59C-664F-C97C-12B841131E93}"/>
              </a:ext>
            </a:extLst>
          </p:cNvPr>
          <p:cNvSpPr>
            <a:spLocks noGrp="1"/>
          </p:cNvSpPr>
          <p:nvPr>
            <p:ph type="ctrTitle"/>
          </p:nvPr>
        </p:nvSpPr>
        <p:spPr>
          <a:xfrm>
            <a:off x="1733550" y="2003361"/>
            <a:ext cx="8496300" cy="2187069"/>
          </a:xfrm>
        </p:spPr>
        <p:txBody>
          <a:bodyPr>
            <a:normAutofit fontScale="90000"/>
          </a:bodyPr>
          <a:lstStyle/>
          <a:p>
            <a:r>
              <a:rPr lang="en-US" b="1" dirty="0">
                <a:latin typeface="Aptos" panose="020B0004020202020204" pitchFamily="34" charset="0"/>
              </a:rPr>
              <a:t>The VCFSE and Devolution in Greater Manchester</a:t>
            </a:r>
            <a:endParaRPr lang="en-GB" b="1" dirty="0">
              <a:latin typeface="Aptos" panose="020B0004020202020204" pitchFamily="34" charset="0"/>
            </a:endParaRPr>
          </a:p>
        </p:txBody>
      </p:sp>
      <p:sp>
        <p:nvSpPr>
          <p:cNvPr id="3" name="Subtitle 2">
            <a:extLst>
              <a:ext uri="{FF2B5EF4-FFF2-40B4-BE49-F238E27FC236}">
                <a16:creationId xmlns:a16="http://schemas.microsoft.com/office/drawing/2014/main" id="{2613DE87-E0B6-B098-9820-3F71BB2824B3}"/>
              </a:ext>
            </a:extLst>
          </p:cNvPr>
          <p:cNvSpPr>
            <a:spLocks noGrp="1"/>
          </p:cNvSpPr>
          <p:nvPr>
            <p:ph type="subTitle" idx="1"/>
          </p:nvPr>
        </p:nvSpPr>
        <p:spPr>
          <a:xfrm>
            <a:off x="1533525" y="4613275"/>
            <a:ext cx="9144000" cy="1655762"/>
          </a:xfrm>
        </p:spPr>
        <p:txBody>
          <a:bodyPr/>
          <a:lstStyle/>
          <a:p>
            <a:r>
              <a:rPr lang="en-US" dirty="0">
                <a:latin typeface="Aptos" panose="020B0004020202020204" pitchFamily="34" charset="0"/>
              </a:rPr>
              <a:t>Liz Windsor-Welsh, CEO of </a:t>
            </a:r>
            <a:r>
              <a:rPr lang="en-US" dirty="0">
                <a:latin typeface="Aptos" panose="020B0004020202020204" pitchFamily="34" charset="0"/>
                <a:hlinkClick r:id="rId2"/>
              </a:rPr>
              <a:t>Action Together</a:t>
            </a:r>
            <a:r>
              <a:rPr lang="en-US" dirty="0">
                <a:latin typeface="Aptos" panose="020B0004020202020204" pitchFamily="34" charset="0"/>
              </a:rPr>
              <a:t> and Director of </a:t>
            </a:r>
            <a:r>
              <a:rPr lang="en-US" dirty="0">
                <a:latin typeface="Aptos" panose="020B0004020202020204" pitchFamily="34" charset="0"/>
                <a:hlinkClick r:id="rId3"/>
              </a:rPr>
              <a:t>10GM</a:t>
            </a:r>
            <a:endParaRPr lang="en-US" dirty="0">
              <a:latin typeface="Aptos" panose="020B0004020202020204" pitchFamily="34" charset="0"/>
            </a:endParaRPr>
          </a:p>
          <a:p>
            <a:r>
              <a:rPr lang="en-US" dirty="0">
                <a:latin typeface="Aptos" panose="020B0004020202020204" pitchFamily="34" charset="0"/>
              </a:rPr>
              <a:t>Warren </a:t>
            </a:r>
            <a:r>
              <a:rPr lang="en-US" dirty="0" err="1">
                <a:latin typeface="Aptos" panose="020B0004020202020204" pitchFamily="34" charset="0"/>
              </a:rPr>
              <a:t>Escadale</a:t>
            </a:r>
            <a:r>
              <a:rPr lang="en-US" dirty="0">
                <a:latin typeface="Aptos" panose="020B0004020202020204" pitchFamily="34" charset="0"/>
              </a:rPr>
              <a:t>, CEO of </a:t>
            </a:r>
            <a:r>
              <a:rPr lang="en-US" dirty="0">
                <a:latin typeface="Aptos" panose="020B0004020202020204" pitchFamily="34" charset="0"/>
                <a:hlinkClick r:id="rId4"/>
              </a:rPr>
              <a:t>VSNW</a:t>
            </a:r>
            <a:endParaRPr lang="en-GB" dirty="0">
              <a:latin typeface="Aptos" panose="020B0004020202020204" pitchFamily="34" charset="0"/>
            </a:endParaRPr>
          </a:p>
        </p:txBody>
      </p:sp>
      <p:pic>
        <p:nvPicPr>
          <p:cNvPr id="4" name="Picture 2" descr="VSCE Leadership Greater Manchester Logo">
            <a:extLst>
              <a:ext uri="{FF2B5EF4-FFF2-40B4-BE49-F238E27FC236}">
                <a16:creationId xmlns:a16="http://schemas.microsoft.com/office/drawing/2014/main" id="{9A482D62-87BE-7BF7-4DEE-222FF92D460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5480" y="461057"/>
            <a:ext cx="4444442" cy="120032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logo with different colored dots&#10;&#10;AI-generated content may be incorrect.">
            <a:extLst>
              <a:ext uri="{FF2B5EF4-FFF2-40B4-BE49-F238E27FC236}">
                <a16:creationId xmlns:a16="http://schemas.microsoft.com/office/drawing/2014/main" id="{024A5CF6-5378-3E21-4CB7-CCADDB7BD92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419189" y="389971"/>
            <a:ext cx="1937139" cy="961602"/>
          </a:xfrm>
          <a:prstGeom prst="rect">
            <a:avLst/>
          </a:prstGeom>
        </p:spPr>
      </p:pic>
    </p:spTree>
    <p:extLst>
      <p:ext uri="{BB962C8B-B14F-4D97-AF65-F5344CB8AC3E}">
        <p14:creationId xmlns:p14="http://schemas.microsoft.com/office/powerpoint/2010/main" val="39409222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F1BE29-C169-18AC-B1FD-507F4FB5E23A}"/>
              </a:ext>
            </a:extLst>
          </p:cNvPr>
          <p:cNvSpPr>
            <a:spLocks noGrp="1"/>
          </p:cNvSpPr>
          <p:nvPr>
            <p:ph type="title"/>
          </p:nvPr>
        </p:nvSpPr>
        <p:spPr/>
        <p:txBody>
          <a:bodyPr/>
          <a:lstStyle/>
          <a:p>
            <a:r>
              <a:rPr lang="en-US" dirty="0">
                <a:latin typeface="Aptos" panose="020B0004020202020204" pitchFamily="34" charset="0"/>
              </a:rPr>
              <a:t>We will cover</a:t>
            </a:r>
            <a:endParaRPr lang="en-GB" dirty="0">
              <a:latin typeface="Aptos" panose="020B0004020202020204" pitchFamily="34" charset="0"/>
            </a:endParaRPr>
          </a:p>
        </p:txBody>
      </p:sp>
      <p:sp>
        <p:nvSpPr>
          <p:cNvPr id="3" name="Content Placeholder 2">
            <a:extLst>
              <a:ext uri="{FF2B5EF4-FFF2-40B4-BE49-F238E27FC236}">
                <a16:creationId xmlns:a16="http://schemas.microsoft.com/office/drawing/2014/main" id="{23545864-751D-FBDC-E163-F28AD7B48622}"/>
              </a:ext>
            </a:extLst>
          </p:cNvPr>
          <p:cNvSpPr>
            <a:spLocks noGrp="1"/>
          </p:cNvSpPr>
          <p:nvPr>
            <p:ph idx="1"/>
          </p:nvPr>
        </p:nvSpPr>
        <p:spPr>
          <a:xfrm>
            <a:off x="723900" y="1978025"/>
            <a:ext cx="10515600" cy="4351338"/>
          </a:xfrm>
        </p:spPr>
        <p:txBody>
          <a:bodyPr/>
          <a:lstStyle/>
          <a:p>
            <a:r>
              <a:rPr lang="en-US" dirty="0">
                <a:latin typeface="Aptos" panose="020B0004020202020204" pitchFamily="34" charset="0"/>
              </a:rPr>
              <a:t>Our journey in Greater Manchester (role of VCFSE in Devolution and how LIOs have been responding).</a:t>
            </a:r>
          </a:p>
          <a:p>
            <a:r>
              <a:rPr lang="en-US" dirty="0">
                <a:latin typeface="Aptos" panose="020B0004020202020204" pitchFamily="34" charset="0"/>
              </a:rPr>
              <a:t>What have been some of the opportunities for LIOs and the VCFSE</a:t>
            </a:r>
          </a:p>
          <a:p>
            <a:r>
              <a:rPr lang="en-US" dirty="0">
                <a:latin typeface="Aptos" panose="020B0004020202020204" pitchFamily="34" charset="0"/>
              </a:rPr>
              <a:t>What have been some of the tricky things for LIOs and the VCFSE</a:t>
            </a:r>
            <a:endParaRPr lang="en-GB" dirty="0">
              <a:latin typeface="Aptos" panose="020B0004020202020204" pitchFamily="34" charset="0"/>
            </a:endParaRPr>
          </a:p>
        </p:txBody>
      </p:sp>
    </p:spTree>
    <p:extLst>
      <p:ext uri="{BB962C8B-B14F-4D97-AF65-F5344CB8AC3E}">
        <p14:creationId xmlns:p14="http://schemas.microsoft.com/office/powerpoint/2010/main" val="29992413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313DA3AD-509C-D0AE-045D-B81AD323EF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5538" y="2471757"/>
            <a:ext cx="5827161" cy="390405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E527FE55-2780-35C7-66CC-037FC4652119}"/>
              </a:ext>
            </a:extLst>
          </p:cNvPr>
          <p:cNvSpPr txBox="1"/>
          <p:nvPr/>
        </p:nvSpPr>
        <p:spPr>
          <a:xfrm>
            <a:off x="6368933" y="908368"/>
            <a:ext cx="5483761" cy="1477328"/>
          </a:xfrm>
          <a:prstGeom prst="rect">
            <a:avLst/>
          </a:prstGeom>
          <a:noFill/>
        </p:spPr>
        <p:txBody>
          <a:bodyPr wrap="square">
            <a:spAutoFit/>
          </a:bodyPr>
          <a:lstStyle/>
          <a:p>
            <a:pPr algn="l">
              <a:spcAft>
                <a:spcPts val="1200"/>
              </a:spcAft>
              <a:buNone/>
            </a:pPr>
            <a:r>
              <a:rPr lang="en-US" b="0" i="0" dirty="0">
                <a:solidFill>
                  <a:srgbClr val="1E1E1E"/>
                </a:solidFill>
                <a:effectLst/>
                <a:latin typeface="Aptos" panose="020B0004020202020204" pitchFamily="34" charset="0"/>
              </a:rPr>
              <a:t>In 2015, we formed as the Greater Manchester VCSE Reference Group in response to the increasing likelihood of devolution. The initial aim was to </a:t>
            </a:r>
            <a:r>
              <a:rPr lang="en-US" b="1" i="0" dirty="0">
                <a:solidFill>
                  <a:srgbClr val="1E1E1E"/>
                </a:solidFill>
                <a:effectLst/>
                <a:latin typeface="Aptos" panose="020B0004020202020204" pitchFamily="34" charset="0"/>
              </a:rPr>
              <a:t>support sector engagement</a:t>
            </a:r>
            <a:r>
              <a:rPr lang="en-US" b="0" i="0" dirty="0">
                <a:solidFill>
                  <a:srgbClr val="1E1E1E"/>
                </a:solidFill>
                <a:effectLst/>
                <a:latin typeface="Aptos" panose="020B0004020202020204" pitchFamily="34" charset="0"/>
              </a:rPr>
              <a:t> across Greater Manchester’s devolution agenda.  </a:t>
            </a:r>
          </a:p>
        </p:txBody>
      </p:sp>
      <p:sp>
        <p:nvSpPr>
          <p:cNvPr id="5" name="TextBox 4">
            <a:extLst>
              <a:ext uri="{FF2B5EF4-FFF2-40B4-BE49-F238E27FC236}">
                <a16:creationId xmlns:a16="http://schemas.microsoft.com/office/drawing/2014/main" id="{34206C3F-C103-7D6F-6F01-6C803E3F75E3}"/>
              </a:ext>
            </a:extLst>
          </p:cNvPr>
          <p:cNvSpPr txBox="1"/>
          <p:nvPr/>
        </p:nvSpPr>
        <p:spPr>
          <a:xfrm>
            <a:off x="211837" y="1122750"/>
            <a:ext cx="6094562" cy="1200329"/>
          </a:xfrm>
          <a:prstGeom prst="rect">
            <a:avLst/>
          </a:prstGeom>
          <a:noFill/>
        </p:spPr>
        <p:txBody>
          <a:bodyPr wrap="square">
            <a:spAutoFit/>
          </a:bodyPr>
          <a:lstStyle/>
          <a:p>
            <a:r>
              <a:rPr lang="en-US" b="0" i="0" dirty="0">
                <a:solidFill>
                  <a:srgbClr val="1E1E1E"/>
                </a:solidFill>
                <a:effectLst/>
                <a:latin typeface="Aptos" panose="020B0004020202020204" pitchFamily="34" charset="0"/>
              </a:rPr>
              <a:t>In 2015, the devolution agreement between the UK government and Greater Manchester allowed for “devolved control” of the region’s £6 billion health and social care budget.</a:t>
            </a:r>
            <a:endParaRPr lang="en-GB" dirty="0">
              <a:latin typeface="Aptos" panose="020B0004020202020204" pitchFamily="34" charset="0"/>
            </a:endParaRPr>
          </a:p>
        </p:txBody>
      </p:sp>
      <p:sp>
        <p:nvSpPr>
          <p:cNvPr id="6" name="Title 1">
            <a:extLst>
              <a:ext uri="{FF2B5EF4-FFF2-40B4-BE49-F238E27FC236}">
                <a16:creationId xmlns:a16="http://schemas.microsoft.com/office/drawing/2014/main" id="{0E16544F-0217-4512-866D-D6747286934C}"/>
              </a:ext>
            </a:extLst>
          </p:cNvPr>
          <p:cNvSpPr txBox="1">
            <a:spLocks/>
          </p:cNvSpPr>
          <p:nvPr/>
        </p:nvSpPr>
        <p:spPr>
          <a:xfrm>
            <a:off x="339306" y="321469"/>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latin typeface="Aptos" panose="020B0004020202020204" pitchFamily="34" charset="0"/>
              </a:rPr>
              <a:t>Quick history…</a:t>
            </a:r>
            <a:endParaRPr lang="en-GB" dirty="0">
              <a:latin typeface="Aptos" panose="020B0004020202020204" pitchFamily="34" charset="0"/>
            </a:endParaRPr>
          </a:p>
        </p:txBody>
      </p:sp>
      <p:sp>
        <p:nvSpPr>
          <p:cNvPr id="8" name="TextBox 7">
            <a:extLst>
              <a:ext uri="{FF2B5EF4-FFF2-40B4-BE49-F238E27FC236}">
                <a16:creationId xmlns:a16="http://schemas.microsoft.com/office/drawing/2014/main" id="{1ED966A4-8804-F474-52C2-1262A102CB23}"/>
              </a:ext>
            </a:extLst>
          </p:cNvPr>
          <p:cNvSpPr txBox="1"/>
          <p:nvPr/>
        </p:nvSpPr>
        <p:spPr>
          <a:xfrm>
            <a:off x="6448483" y="2471757"/>
            <a:ext cx="5397979" cy="4001095"/>
          </a:xfrm>
          <a:prstGeom prst="rect">
            <a:avLst/>
          </a:prstGeom>
          <a:noFill/>
        </p:spPr>
        <p:txBody>
          <a:bodyPr wrap="square">
            <a:spAutoFit/>
          </a:bodyPr>
          <a:lstStyle/>
          <a:p>
            <a:pPr algn="l">
              <a:spcAft>
                <a:spcPts val="1200"/>
              </a:spcAft>
              <a:buNone/>
            </a:pPr>
            <a:r>
              <a:rPr lang="en-US" b="0" i="0" dirty="0">
                <a:solidFill>
                  <a:srgbClr val="1E1E1E"/>
                </a:solidFill>
                <a:effectLst/>
                <a:latin typeface="Aptos "/>
              </a:rPr>
              <a:t>2017 saw the signing of a </a:t>
            </a:r>
            <a:r>
              <a:rPr lang="en-US" b="0" i="0" u="sng" dirty="0">
                <a:solidFill>
                  <a:srgbClr val="1E1E1E"/>
                </a:solidFill>
                <a:effectLst/>
                <a:latin typeface="Aptos "/>
                <a:hlinkClick r:id="rId3"/>
              </a:rPr>
              <a:t>memorandum of understanding (MoU)</a:t>
            </a:r>
            <a:r>
              <a:rPr lang="en-US" b="0" i="0" dirty="0">
                <a:solidFill>
                  <a:srgbClr val="1E1E1E"/>
                </a:solidFill>
                <a:effectLst/>
                <a:latin typeface="Aptos "/>
              </a:rPr>
              <a:t> between the Greater Manchester Health and Social Care Partnership and the VCFSE sector, to strengthen the relationship between the group and the public sector.  </a:t>
            </a:r>
          </a:p>
          <a:p>
            <a:pPr algn="l">
              <a:spcAft>
                <a:spcPts val="1200"/>
              </a:spcAft>
              <a:buNone/>
            </a:pPr>
            <a:r>
              <a:rPr lang="en-US" b="0" i="0" dirty="0">
                <a:solidFill>
                  <a:srgbClr val="1E1E1E"/>
                </a:solidFill>
                <a:effectLst/>
                <a:latin typeface="Aptos "/>
              </a:rPr>
              <a:t>This was followed the signing of the original Accord in November 2017 by the Mayor of Greater Manchester, with several hundred representatives of the VCFSE sector.  </a:t>
            </a:r>
          </a:p>
          <a:p>
            <a:pPr algn="l">
              <a:spcAft>
                <a:spcPts val="1200"/>
              </a:spcAft>
            </a:pPr>
            <a:r>
              <a:rPr lang="en-US" b="0" i="0" dirty="0">
                <a:solidFill>
                  <a:srgbClr val="1E1E1E"/>
                </a:solidFill>
                <a:effectLst/>
                <a:latin typeface="Aptos "/>
              </a:rPr>
              <a:t>The group chose its new name in 2019 to reflect its increasing role in civil society in Greater Manchester. In 2020, the group published a </a:t>
            </a:r>
            <a:r>
              <a:rPr lang="en-US" b="0" i="0" u="sng" dirty="0">
                <a:solidFill>
                  <a:srgbClr val="1E1E1E"/>
                </a:solidFill>
                <a:effectLst/>
                <a:latin typeface="Aptos "/>
                <a:hlinkClick r:id="rId4"/>
              </a:rPr>
              <a:t>Policy Position Paper</a:t>
            </a:r>
            <a:r>
              <a:rPr lang="en-US" b="0" i="0" dirty="0">
                <a:solidFill>
                  <a:srgbClr val="1E1E1E"/>
                </a:solidFill>
                <a:effectLst/>
                <a:latin typeface="Aptos "/>
              </a:rPr>
              <a:t>, which set out their ambitions.</a:t>
            </a:r>
          </a:p>
        </p:txBody>
      </p:sp>
    </p:spTree>
    <p:extLst>
      <p:ext uri="{BB962C8B-B14F-4D97-AF65-F5344CB8AC3E}">
        <p14:creationId xmlns:p14="http://schemas.microsoft.com/office/powerpoint/2010/main" val="22680161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6067830-2797-72DA-22AC-C1041BD2EAF0}"/>
              </a:ext>
            </a:extLst>
          </p:cNvPr>
          <p:cNvSpPr txBox="1"/>
          <p:nvPr/>
        </p:nvSpPr>
        <p:spPr>
          <a:xfrm>
            <a:off x="407598" y="536170"/>
            <a:ext cx="6094562" cy="4154984"/>
          </a:xfrm>
          <a:prstGeom prst="rect">
            <a:avLst/>
          </a:prstGeom>
          <a:noFill/>
        </p:spPr>
        <p:txBody>
          <a:bodyPr wrap="square">
            <a:spAutoFit/>
          </a:bodyPr>
          <a:lstStyle/>
          <a:p>
            <a:pPr algn="l">
              <a:spcAft>
                <a:spcPts val="1200"/>
              </a:spcAft>
              <a:buNone/>
            </a:pPr>
            <a:r>
              <a:rPr lang="en-US" b="0" i="0" dirty="0">
                <a:solidFill>
                  <a:srgbClr val="1E1E1E"/>
                </a:solidFill>
                <a:effectLst/>
                <a:latin typeface="Atkinsonhyperlegible"/>
              </a:rPr>
              <a:t>The importance of the VCFSE sector was highlighted during the Covid-19 pandemic, as inequalities were exposed and demanded a response.  </a:t>
            </a:r>
          </a:p>
          <a:p>
            <a:pPr algn="l">
              <a:spcAft>
                <a:spcPts val="1200"/>
              </a:spcAft>
            </a:pPr>
            <a:r>
              <a:rPr lang="en-US" b="0" i="0" dirty="0">
                <a:solidFill>
                  <a:srgbClr val="1E1E1E"/>
                </a:solidFill>
                <a:effectLst/>
                <a:latin typeface="Atkinsonhyperlegible"/>
              </a:rPr>
              <a:t>Drawing on our experience of strategic engagement, </a:t>
            </a:r>
            <a:r>
              <a:rPr lang="en-US" b="1" i="0" dirty="0">
                <a:solidFill>
                  <a:srgbClr val="1E1E1E"/>
                </a:solidFill>
                <a:effectLst/>
                <a:latin typeface="Atkinsonhyperlegible"/>
              </a:rPr>
              <a:t>we worked with the public sector to draw up a new </a:t>
            </a:r>
            <a:r>
              <a:rPr lang="en-US" b="1" i="0" u="sng" dirty="0">
                <a:solidFill>
                  <a:srgbClr val="1E1E1E"/>
                </a:solidFill>
                <a:effectLst/>
                <a:latin typeface="Atkinsonhyperlegible"/>
                <a:hlinkClick r:id="rId2"/>
              </a:rPr>
              <a:t>Accord</a:t>
            </a:r>
            <a:r>
              <a:rPr lang="en-US" b="1" i="0" dirty="0">
                <a:solidFill>
                  <a:srgbClr val="1E1E1E"/>
                </a:solidFill>
                <a:effectLst/>
                <a:latin typeface="Atkinsonhyperlegible"/>
              </a:rPr>
              <a:t> </a:t>
            </a:r>
            <a:r>
              <a:rPr lang="en-US" b="0" i="0" dirty="0">
                <a:solidFill>
                  <a:srgbClr val="1E1E1E"/>
                </a:solidFill>
                <a:effectLst/>
                <a:latin typeface="Atkinsonhyperlegible"/>
              </a:rPr>
              <a:t>to improve outcomes for Greater Manchester’s communities and citizens.</a:t>
            </a:r>
            <a:endParaRPr lang="en-US" dirty="0">
              <a:solidFill>
                <a:srgbClr val="1E1E1E"/>
              </a:solidFill>
              <a:latin typeface="Atkinsonhyperlegible"/>
            </a:endParaRPr>
          </a:p>
          <a:p>
            <a:pPr algn="l">
              <a:spcAft>
                <a:spcPts val="1200"/>
              </a:spcAft>
              <a:buNone/>
            </a:pPr>
            <a:r>
              <a:rPr lang="en-US" b="0" i="0" dirty="0">
                <a:solidFill>
                  <a:srgbClr val="1E1E1E"/>
                </a:solidFill>
                <a:effectLst/>
                <a:latin typeface="Atkinsonhyperlegible"/>
              </a:rPr>
              <a:t>Representatives of local government, health, and the VCFSE sector signed the new Accord, agreeing to work together collaboratively to </a:t>
            </a:r>
            <a:r>
              <a:rPr lang="en-US" b="1" i="0" dirty="0">
                <a:solidFill>
                  <a:srgbClr val="1E1E1E"/>
                </a:solidFill>
                <a:effectLst/>
                <a:latin typeface="Atkinsonhyperlegible"/>
              </a:rPr>
              <a:t>tackle entrenched inequalities</a:t>
            </a:r>
            <a:r>
              <a:rPr lang="en-US" b="0" i="0" dirty="0">
                <a:solidFill>
                  <a:srgbClr val="1E1E1E"/>
                </a:solidFill>
                <a:effectLst/>
                <a:latin typeface="Atkinsonhyperlegible"/>
              </a:rPr>
              <a:t> over the next five years (2021 – 2026).  </a:t>
            </a:r>
          </a:p>
          <a:p>
            <a:pPr algn="l">
              <a:spcAft>
                <a:spcPts val="1200"/>
              </a:spcAft>
            </a:pPr>
            <a:r>
              <a:rPr lang="en-US" b="0" i="0" dirty="0">
                <a:solidFill>
                  <a:srgbClr val="1E1E1E"/>
                </a:solidFill>
                <a:effectLst/>
                <a:latin typeface="Atkinsonhyperlegible"/>
              </a:rPr>
              <a:t>This Accord confirmed the will of all partners to embed the VCFSE sector as a </a:t>
            </a:r>
            <a:r>
              <a:rPr lang="en-US" b="1" i="0" dirty="0">
                <a:solidFill>
                  <a:srgbClr val="1E1E1E"/>
                </a:solidFill>
                <a:effectLst/>
                <a:latin typeface="Atkinsonhyperlegible"/>
              </a:rPr>
              <a:t>key partner</a:t>
            </a:r>
            <a:r>
              <a:rPr lang="en-US" b="0" i="0" dirty="0">
                <a:solidFill>
                  <a:srgbClr val="1E1E1E"/>
                </a:solidFill>
                <a:effectLst/>
                <a:latin typeface="Atkinsonhyperlegible"/>
              </a:rPr>
              <a:t>.</a:t>
            </a:r>
          </a:p>
        </p:txBody>
      </p:sp>
      <p:pic>
        <p:nvPicPr>
          <p:cNvPr id="4" name="Picture 3">
            <a:extLst>
              <a:ext uri="{FF2B5EF4-FFF2-40B4-BE49-F238E27FC236}">
                <a16:creationId xmlns:a16="http://schemas.microsoft.com/office/drawing/2014/main" id="{8B6BDFBB-BD4B-8FEF-EA55-7F4A8B3A38B4}"/>
              </a:ext>
            </a:extLst>
          </p:cNvPr>
          <p:cNvPicPr>
            <a:picLocks noChangeAspect="1"/>
          </p:cNvPicPr>
          <p:nvPr/>
        </p:nvPicPr>
        <p:blipFill>
          <a:blip r:embed="rId3"/>
          <a:stretch>
            <a:fillRect/>
          </a:stretch>
        </p:blipFill>
        <p:spPr>
          <a:xfrm>
            <a:off x="6795458" y="533949"/>
            <a:ext cx="5150211" cy="3862658"/>
          </a:xfrm>
          <a:prstGeom prst="rect">
            <a:avLst/>
          </a:prstGeom>
        </p:spPr>
      </p:pic>
      <p:sp>
        <p:nvSpPr>
          <p:cNvPr id="6" name="TextBox 5">
            <a:extLst>
              <a:ext uri="{FF2B5EF4-FFF2-40B4-BE49-F238E27FC236}">
                <a16:creationId xmlns:a16="http://schemas.microsoft.com/office/drawing/2014/main" id="{8DB293F0-38EE-795E-C9CF-67556BA9848C}"/>
              </a:ext>
            </a:extLst>
          </p:cNvPr>
          <p:cNvSpPr txBox="1"/>
          <p:nvPr/>
        </p:nvSpPr>
        <p:spPr>
          <a:xfrm>
            <a:off x="5909897" y="5035237"/>
            <a:ext cx="5962926" cy="1200329"/>
          </a:xfrm>
          <a:prstGeom prst="rect">
            <a:avLst/>
          </a:prstGeom>
          <a:noFill/>
        </p:spPr>
        <p:txBody>
          <a:bodyPr wrap="square">
            <a:spAutoFit/>
          </a:bodyPr>
          <a:lstStyle/>
          <a:p>
            <a:r>
              <a:rPr lang="en-US" b="0" i="0" dirty="0">
                <a:solidFill>
                  <a:srgbClr val="1E1E1E"/>
                </a:solidFill>
                <a:effectLst/>
                <a:latin typeface="Atkinsonhyperlegible"/>
              </a:rPr>
              <a:t>The </a:t>
            </a:r>
            <a:r>
              <a:rPr lang="en-US" b="1" i="0" dirty="0">
                <a:solidFill>
                  <a:srgbClr val="1E1E1E"/>
                </a:solidFill>
                <a:effectLst/>
                <a:latin typeface="Atkinsonhyperlegible"/>
              </a:rPr>
              <a:t>Accord was refreshed in 2023 </a:t>
            </a:r>
            <a:r>
              <a:rPr lang="en-US" b="0" i="0" dirty="0">
                <a:solidFill>
                  <a:srgbClr val="1E1E1E"/>
                </a:solidFill>
                <a:effectLst/>
                <a:latin typeface="Atkinsonhyperlegible"/>
              </a:rPr>
              <a:t>with a renewed commitment from all partners. As Greater Manchester looks at deepening its devolution deal, the Leadership Group will continue to work as the voice of the sector.</a:t>
            </a:r>
            <a:endParaRPr lang="en-GB" dirty="0"/>
          </a:p>
        </p:txBody>
      </p:sp>
    </p:spTree>
    <p:extLst>
      <p:ext uri="{BB962C8B-B14F-4D97-AF65-F5344CB8AC3E}">
        <p14:creationId xmlns:p14="http://schemas.microsoft.com/office/powerpoint/2010/main" val="10673453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D656E-647C-E7C2-E570-4EB5AFED1729}"/>
              </a:ext>
            </a:extLst>
          </p:cNvPr>
          <p:cNvSpPr>
            <a:spLocks noGrp="1"/>
          </p:cNvSpPr>
          <p:nvPr>
            <p:ph type="title"/>
          </p:nvPr>
        </p:nvSpPr>
        <p:spPr>
          <a:xfrm>
            <a:off x="-3054790" y="7037530"/>
            <a:ext cx="10515600" cy="1161506"/>
          </a:xfrm>
        </p:spPr>
        <p:txBody>
          <a:bodyPr/>
          <a:lstStyle/>
          <a:p>
            <a:r>
              <a:rPr lang="en-US" dirty="0">
                <a:latin typeface="Aptos "/>
              </a:rPr>
              <a:t>The VCFSE Leadership Group</a:t>
            </a:r>
            <a:endParaRPr lang="en-GB" dirty="0">
              <a:latin typeface="Aptos "/>
            </a:endParaRPr>
          </a:p>
        </p:txBody>
      </p:sp>
      <p:sp>
        <p:nvSpPr>
          <p:cNvPr id="4" name="TextBox 3">
            <a:extLst>
              <a:ext uri="{FF2B5EF4-FFF2-40B4-BE49-F238E27FC236}">
                <a16:creationId xmlns:a16="http://schemas.microsoft.com/office/drawing/2014/main" id="{47EA0E74-EE74-CE45-1F18-7E8823F2B77E}"/>
              </a:ext>
            </a:extLst>
          </p:cNvPr>
          <p:cNvSpPr txBox="1"/>
          <p:nvPr/>
        </p:nvSpPr>
        <p:spPr>
          <a:xfrm>
            <a:off x="704215" y="1723901"/>
            <a:ext cx="10388600" cy="1200329"/>
          </a:xfrm>
          <a:prstGeom prst="rect">
            <a:avLst/>
          </a:prstGeom>
          <a:noFill/>
        </p:spPr>
        <p:txBody>
          <a:bodyPr wrap="square">
            <a:spAutoFit/>
          </a:bodyPr>
          <a:lstStyle/>
          <a:p>
            <a:r>
              <a:rPr lang="en-US" sz="2400" b="0" i="0" dirty="0">
                <a:solidFill>
                  <a:srgbClr val="550C18"/>
                </a:solidFill>
                <a:effectLst/>
                <a:latin typeface="Aptos" panose="020B0004020202020204" pitchFamily="34" charset="0"/>
              </a:rPr>
              <a:t>We’re the voice of the sector in devolution, influencing power and funding as it transfers from national to local governments. We will end inequality in Greater Manchester within a generation.</a:t>
            </a:r>
            <a:endParaRPr lang="en-GB" sz="2400" dirty="0">
              <a:latin typeface="Aptos" panose="020B0004020202020204" pitchFamily="34" charset="0"/>
            </a:endParaRPr>
          </a:p>
        </p:txBody>
      </p:sp>
      <p:sp>
        <p:nvSpPr>
          <p:cNvPr id="6" name="TextBox 5">
            <a:extLst>
              <a:ext uri="{FF2B5EF4-FFF2-40B4-BE49-F238E27FC236}">
                <a16:creationId xmlns:a16="http://schemas.microsoft.com/office/drawing/2014/main" id="{9C695485-9A9B-47A8-0270-518FEC35CB75}"/>
              </a:ext>
            </a:extLst>
          </p:cNvPr>
          <p:cNvSpPr txBox="1"/>
          <p:nvPr/>
        </p:nvSpPr>
        <p:spPr>
          <a:xfrm>
            <a:off x="648379" y="3198167"/>
            <a:ext cx="6812431" cy="646331"/>
          </a:xfrm>
          <a:prstGeom prst="rect">
            <a:avLst/>
          </a:prstGeom>
          <a:noFill/>
        </p:spPr>
        <p:txBody>
          <a:bodyPr wrap="square">
            <a:spAutoFit/>
          </a:bodyPr>
          <a:lstStyle/>
          <a:p>
            <a:r>
              <a:rPr lang="en-US" dirty="0">
                <a:latin typeface="Aptos Light" panose="020B0004020202020204" pitchFamily="34" charset="0"/>
              </a:rPr>
              <a:t>Our vision is a united and connected VCFSE sector delivering a more equal Greater Manchester.</a:t>
            </a:r>
            <a:endParaRPr lang="en-GB" dirty="0">
              <a:latin typeface="Aptos Light" panose="020B0004020202020204" pitchFamily="34" charset="0"/>
            </a:endParaRPr>
          </a:p>
        </p:txBody>
      </p:sp>
      <p:sp>
        <p:nvSpPr>
          <p:cNvPr id="10" name="TextBox 9">
            <a:extLst>
              <a:ext uri="{FF2B5EF4-FFF2-40B4-BE49-F238E27FC236}">
                <a16:creationId xmlns:a16="http://schemas.microsoft.com/office/drawing/2014/main" id="{ED92E197-ECB0-4E61-1D0C-D8BE5AB159CD}"/>
              </a:ext>
            </a:extLst>
          </p:cNvPr>
          <p:cNvSpPr txBox="1"/>
          <p:nvPr/>
        </p:nvSpPr>
        <p:spPr>
          <a:xfrm>
            <a:off x="704215" y="4202513"/>
            <a:ext cx="10063480" cy="2031325"/>
          </a:xfrm>
          <a:prstGeom prst="rect">
            <a:avLst/>
          </a:prstGeom>
          <a:noFill/>
        </p:spPr>
        <p:txBody>
          <a:bodyPr wrap="square">
            <a:spAutoFit/>
          </a:bodyPr>
          <a:lstStyle/>
          <a:p>
            <a:r>
              <a:rPr lang="en-US" dirty="0">
                <a:latin typeface="Aptos Light" panose="020B0004020202020204" pitchFamily="34" charset="0"/>
              </a:rPr>
              <a:t>What we do</a:t>
            </a:r>
          </a:p>
          <a:p>
            <a:endParaRPr lang="en-US" dirty="0">
              <a:latin typeface="Aptos Light" panose="020B0004020202020204" pitchFamily="34" charset="0"/>
            </a:endParaRPr>
          </a:p>
          <a:p>
            <a:pPr marL="285750" indent="-285750">
              <a:buFont typeface="Arial" panose="020B0604020202020204" pitchFamily="34" charset="0"/>
              <a:buChar char="•"/>
            </a:pPr>
            <a:r>
              <a:rPr lang="en-US" dirty="0">
                <a:latin typeface="Aptos Light" panose="020B0004020202020204" pitchFamily="34" charset="0"/>
              </a:rPr>
              <a:t>Create space to meet the public sector</a:t>
            </a:r>
          </a:p>
          <a:p>
            <a:pPr marL="285750" indent="-285750">
              <a:buFont typeface="Arial" panose="020B0604020202020204" pitchFamily="34" charset="0"/>
              <a:buChar char="•"/>
            </a:pPr>
            <a:r>
              <a:rPr lang="en-US" dirty="0">
                <a:latin typeface="Aptos Light" panose="020B0004020202020204" pitchFamily="34" charset="0"/>
              </a:rPr>
              <a:t>Share information, link VCFSE representatives and develop responses</a:t>
            </a:r>
          </a:p>
          <a:p>
            <a:pPr marL="285750" indent="-285750">
              <a:buFont typeface="Arial" panose="020B0604020202020204" pitchFamily="34" charset="0"/>
              <a:buChar char="•"/>
            </a:pPr>
            <a:r>
              <a:rPr lang="en-US" dirty="0">
                <a:latin typeface="Aptos Light" panose="020B0004020202020204" pitchFamily="34" charset="0"/>
              </a:rPr>
              <a:t>Create propositions to </a:t>
            </a:r>
            <a:r>
              <a:rPr lang="en-US" dirty="0" err="1">
                <a:latin typeface="Aptos Light" panose="020B0004020202020204" pitchFamily="34" charset="0"/>
              </a:rPr>
              <a:t>catalyse</a:t>
            </a:r>
            <a:r>
              <a:rPr lang="en-US" dirty="0">
                <a:latin typeface="Aptos Light" panose="020B0004020202020204" pitchFamily="34" charset="0"/>
              </a:rPr>
              <a:t> change</a:t>
            </a:r>
          </a:p>
          <a:p>
            <a:pPr marL="285750" indent="-285750">
              <a:buFont typeface="Arial" panose="020B0604020202020204" pitchFamily="34" charset="0"/>
              <a:buChar char="•"/>
            </a:pPr>
            <a:r>
              <a:rPr lang="en-US" dirty="0">
                <a:latin typeface="Aptos Light" panose="020B0004020202020204" pitchFamily="34" charset="0"/>
              </a:rPr>
              <a:t>Campaign and provide a unified voice for the sector</a:t>
            </a:r>
          </a:p>
          <a:p>
            <a:pPr marL="285750" indent="-285750">
              <a:buFont typeface="Arial" panose="020B0604020202020204" pitchFamily="34" charset="0"/>
              <a:buChar char="•"/>
            </a:pPr>
            <a:r>
              <a:rPr lang="en-US" dirty="0">
                <a:latin typeface="Aptos Light" panose="020B0004020202020204" pitchFamily="34" charset="0"/>
              </a:rPr>
              <a:t>Improve accountability and governance</a:t>
            </a:r>
            <a:endParaRPr lang="en-GB" dirty="0">
              <a:latin typeface="Aptos Light" panose="020B0004020202020204" pitchFamily="34" charset="0"/>
            </a:endParaRPr>
          </a:p>
        </p:txBody>
      </p:sp>
      <p:pic>
        <p:nvPicPr>
          <p:cNvPr id="3" name="Picture 2">
            <a:extLst>
              <a:ext uri="{FF2B5EF4-FFF2-40B4-BE49-F238E27FC236}">
                <a16:creationId xmlns:a16="http://schemas.microsoft.com/office/drawing/2014/main" id="{7B1345C6-FAE0-0951-0CFD-89D1934734D5}"/>
              </a:ext>
            </a:extLst>
          </p:cNvPr>
          <p:cNvPicPr>
            <a:picLocks noChangeAspect="1"/>
          </p:cNvPicPr>
          <p:nvPr/>
        </p:nvPicPr>
        <p:blipFill>
          <a:blip r:embed="rId2"/>
          <a:stretch>
            <a:fillRect/>
          </a:stretch>
        </p:blipFill>
        <p:spPr>
          <a:xfrm>
            <a:off x="7755242" y="2749664"/>
            <a:ext cx="4228528" cy="3678819"/>
          </a:xfrm>
          <a:prstGeom prst="rect">
            <a:avLst/>
          </a:prstGeom>
        </p:spPr>
      </p:pic>
      <p:pic>
        <p:nvPicPr>
          <p:cNvPr id="3074" name="Picture 2" descr="VSCE Leadership Greater Manchester Logo">
            <a:extLst>
              <a:ext uri="{FF2B5EF4-FFF2-40B4-BE49-F238E27FC236}">
                <a16:creationId xmlns:a16="http://schemas.microsoft.com/office/drawing/2014/main" id="{B27A08D5-334F-B4B5-E885-E7D4EA2E78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655" y="249635"/>
            <a:ext cx="4444442" cy="12003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12242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522A5ABD0546246BC22E4BC64A60956" ma:contentTypeVersion="17" ma:contentTypeDescription="Create a new document." ma:contentTypeScope="" ma:versionID="9c6d3533bbc1b0992b063cda3e1ee773">
  <xsd:schema xmlns:xsd="http://www.w3.org/2001/XMLSchema" xmlns:xs="http://www.w3.org/2001/XMLSchema" xmlns:p="http://schemas.microsoft.com/office/2006/metadata/properties" xmlns:ns2="c4ab55e9-0097-4cca-8878-d7a47ac54d1a" xmlns:ns3="7d8828e8-fa0f-4032-b8c8-473168ac04e3" targetNamespace="http://schemas.microsoft.com/office/2006/metadata/properties" ma:root="true" ma:fieldsID="356251dc885085c20d30e29c5a34d228" ns2:_="" ns3:_="">
    <xsd:import namespace="c4ab55e9-0097-4cca-8878-d7a47ac54d1a"/>
    <xsd:import namespace="7d8828e8-fa0f-4032-b8c8-473168ac04e3"/>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2:TaxCatchAll" minOccurs="0"/>
                <xsd:element ref="ns3:MediaServiceOCR" minOccurs="0"/>
                <xsd:element ref="ns3:MediaServiceGenerationTime" minOccurs="0"/>
                <xsd:element ref="ns3:MediaServiceEventHashCode" minOccurs="0"/>
                <xsd:element ref="ns3:lcf76f155ced4ddcb4097134ff3c332f" minOccurs="0"/>
                <xsd:element ref="ns3:MediaServiceDateTaken" minOccurs="0"/>
                <xsd:element ref="ns3:MediaLengthInSeconds" minOccurs="0"/>
                <xsd:element ref="ns3:MediaServiceLocation"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ab55e9-0097-4cca-8878-d7a47ac54d1a"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12" nillable="true" ma:displayName="Taxonomy Catch All Column" ma:hidden="true" ma:list="{ed4d2182-6eeb-42f8-85b8-6d505cca9d5c}" ma:internalName="TaxCatchAll" ma:showField="CatchAllData" ma:web="c4ab55e9-0097-4cca-8878-d7a47ac54d1a">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7d8828e8-fa0f-4032-b8c8-473168ac04e3"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e8aa430f-8d0d-439a-80f0-a8aaa524be12" ma:termSetId="09814cd3-568e-fe90-9814-8d621ff8fb84" ma:anchorId="fba54fb3-c3e1-fe81-a776-ca4b69148c4d" ma:open="true" ma:isKeyword="false">
      <xsd:complexType>
        <xsd:sequence>
          <xsd:element ref="pc:Terms" minOccurs="0" maxOccurs="1"/>
        </xsd:sequence>
      </xsd:complexType>
    </xsd:element>
    <xsd:element name="MediaServiceDateTaken" ma:index="18" nillable="true" ma:displayName="MediaServiceDateTaken" ma:hidden="true" ma:indexed="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dexed="true" ma:internalName="MediaServiceLocation"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c4ab55e9-0097-4cca-8878-d7a47ac54d1a" xsi:nil="true"/>
    <lcf76f155ced4ddcb4097134ff3c332f xmlns="7d8828e8-fa0f-4032-b8c8-473168ac04e3">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59E7E53-1E37-4F5E-82D3-26186421B03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4ab55e9-0097-4cca-8878-d7a47ac54d1a"/>
    <ds:schemaRef ds:uri="7d8828e8-fa0f-4032-b8c8-473168ac04e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89205D2-4541-42A0-9A9B-D0D8F2F15DA1}">
  <ds:schemaRefs>
    <ds:schemaRef ds:uri="http://purl.org/dc/dcmitype/"/>
    <ds:schemaRef ds:uri="http://schemas.microsoft.com/office/infopath/2007/PartnerControls"/>
    <ds:schemaRef ds:uri="7d8828e8-fa0f-4032-b8c8-473168ac04e3"/>
    <ds:schemaRef ds:uri="http://purl.org/dc/elements/1.1/"/>
    <ds:schemaRef ds:uri="http://schemas.microsoft.com/office/2006/documentManagement/types"/>
    <ds:schemaRef ds:uri="http://purl.org/dc/terms/"/>
    <ds:schemaRef ds:uri="http://schemas.openxmlformats.org/package/2006/metadata/core-properties"/>
    <ds:schemaRef ds:uri="c4ab55e9-0097-4cca-8878-d7a47ac54d1a"/>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17D58ADB-AB62-4696-8A6D-E0C4052151E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TM03090434[[fn=Wood Type]]</Template>
  <TotalTime>145</TotalTime>
  <Words>1805</Words>
  <Application>Microsoft Office PowerPoint</Application>
  <PresentationFormat>Widescreen</PresentationFormat>
  <Paragraphs>133</Paragraphs>
  <Slides>18</Slides>
  <Notes>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18</vt:i4>
      </vt:variant>
    </vt:vector>
  </HeadingPairs>
  <TitlesOfParts>
    <vt:vector size="28" baseType="lpstr">
      <vt:lpstr>Aptos</vt:lpstr>
      <vt:lpstr>Aptos </vt:lpstr>
      <vt:lpstr>Aptos Light</vt:lpstr>
      <vt:lpstr>Arial</vt:lpstr>
      <vt:lpstr>Atkinsonhyperlegible</vt:lpstr>
      <vt:lpstr>Calibri</vt:lpstr>
      <vt:lpstr>Rubik</vt:lpstr>
      <vt:lpstr>Rubik Bold</vt:lpstr>
      <vt:lpstr>Rubik Medium</vt:lpstr>
      <vt:lpstr>Office Theme</vt:lpstr>
      <vt:lpstr>How do we engage most effectively with devolved authorities?</vt:lpstr>
      <vt:lpstr>PowerPoint Presentation</vt:lpstr>
      <vt:lpstr>PowerPoint Presentation</vt:lpstr>
      <vt:lpstr>PowerPoint Presentation</vt:lpstr>
      <vt:lpstr>The VCFSE and Devolution in Greater Manchester</vt:lpstr>
      <vt:lpstr>We will cover</vt:lpstr>
      <vt:lpstr>PowerPoint Presentation</vt:lpstr>
      <vt:lpstr>PowerPoint Presentation</vt:lpstr>
      <vt:lpstr>The VCFSE Leadership Group</vt:lpstr>
      <vt:lpstr>PowerPoint Presentation</vt:lpstr>
      <vt:lpstr>Meanwhile for the LIOs…</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Emily Lewis</dc:creator>
  <cp:lastModifiedBy>Jill Hopkinson</cp:lastModifiedBy>
  <cp:revision>2</cp:revision>
  <dcterms:created xsi:type="dcterms:W3CDTF">2023-01-09T09:24:28Z</dcterms:created>
  <dcterms:modified xsi:type="dcterms:W3CDTF">2025-05-09T15:58:16Z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0x0101008522A5ABD0546246BC22E4BC64A60956</vt:lpwstr>
  </property>
  <property fmtid="{D5CDD505-2E9C-101B-9397-08002B2CF9AE}" pid="3" name="MediaServiceImageTags">
    <vt:lpwstr/>
  </property>
</Properties>
</file>