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2" r:id="rId4"/>
    <p:sldId id="263" r:id="rId5"/>
    <p:sldId id="267" r:id="rId6"/>
    <p:sldId id="258" r:id="rId7"/>
    <p:sldId id="264" r:id="rId8"/>
    <p:sldId id="265" r:id="rId9"/>
    <p:sldId id="266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94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62582-DCE5-4977-86A4-2545BBD20CF7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3D3EF-8C70-42E6-B758-F968CB3800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854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Some challenges emerging in the research</a:t>
            </a:r>
            <a:br>
              <a:rPr lang="en-GB" dirty="0"/>
            </a:br>
            <a:r>
              <a:rPr lang="en-GB" dirty="0"/>
              <a:t>diversity of voices inclusion</a:t>
            </a:r>
          </a:p>
          <a:p>
            <a:r>
              <a:rPr lang="en-GB" dirty="0"/>
              <a:t>Capacity</a:t>
            </a:r>
            <a:br>
              <a:rPr lang="en-GB" dirty="0"/>
            </a:br>
            <a:r>
              <a:rPr lang="en-GB" dirty="0"/>
              <a:t>Funding </a:t>
            </a:r>
          </a:p>
          <a:p>
            <a:r>
              <a:rPr lang="en-GB" dirty="0"/>
              <a:t>Steered by state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3D3EF-8C70-42E6-B758-F968CB38009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39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1A44B-07F2-9D3D-5CF2-75839FCA22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C2DC8-1F1D-FBB3-50FB-0878AEE0C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483AA-41CF-350C-056A-822B687E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D2671-5409-8D92-F89B-3255D75F1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E92BB-15BB-948F-2BB4-CEF4A8D77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081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6A765-2E77-8078-85AA-F544425B5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BED4F-B2ED-4633-855D-816362583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84212-B492-8081-1701-FEB53D8E9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F8F29-ED62-B2D4-0E8F-83AF6C5A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E27D5-84E1-8D0E-E96E-870ACD53D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193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47BCC3-8FCF-5D27-9BC3-88E167E4B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53C49-36D1-27F8-D15B-EA0BD0A4E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61C3E-1D6D-723C-EEE4-D45DBD5F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F76D1-A67D-EC41-5EC9-9CE7E240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52F86-F3D9-6DD0-9C6A-8D1A57BA2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81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158C-43E8-487C-21D8-AEA9D59C6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BACDE-9E23-BF0D-958C-8C74981CB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0071D-40C4-238E-8F4A-36282B85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00DF0-8A22-1F66-06EF-5A3E6F4C2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89887-C21C-062A-C6A2-181DF9268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3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A1025-000A-3E28-A675-7448B6235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D0DBA-85DF-A647-140F-B23107CAF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2E607-4BE6-6167-58B9-DB6C00BE4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2F615-D927-83A7-2F14-C84562E2A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DFE57-EAE6-AF0C-2698-C4C7BDB1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24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96CA6-BF13-C1C1-E4BB-69C24899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6EDBA-524D-5A1C-55BB-B0ED88C42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7F432-7968-9CF1-032D-7CA836B9D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7D69C-637C-29EF-B9A0-C0F6D7BA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38735-A3C5-E164-D758-054AC623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630A-3A7B-D9C1-52F5-A2C2CC55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18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EC667-A4F9-4D05-BA3E-33FC04A65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DDF71-BDF3-8313-FCAB-7EE725E5C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5DB891-0394-3953-C4C7-48DC9B110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50E7EF-4BD1-27BF-FDE0-471619F799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F4E59-DB7F-BA7E-FF39-1D56C8E43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3FF584-4221-BD3F-EE16-7610D1AA0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0B7B2-53A0-336F-7764-F00CF292D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9688EE-F05B-5318-0876-90A984C05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44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E64B-C54E-7ED9-68E9-2E0CCA3BB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175F4-7943-32F4-5F1A-D809F72AC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87715-7926-BA18-00ED-5AA3209F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40C587-EF19-7D5B-B19A-8EEE7A0C0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1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D0DAE2-494B-4C0E-ED80-C41C8A193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617D4F-CBE1-3DD9-5B45-22DB6E9CC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9839E-631C-768E-2F8E-E1499C95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29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1820-B4BC-57DE-6236-0F3958DCE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B7500-D2BC-1B49-4520-985801D18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84D1-8E96-990C-10C4-D18723914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81791-3D1A-24AD-1573-496B8E989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36631-2594-B5CD-B582-A6F23C7C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FC56E-4A36-AF21-3540-3B62C171E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65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FF012-B07B-5AA1-D554-232B31589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DC9ABE-704D-9287-CD96-B6377067C8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38BFD-61B7-5FE3-C7EB-25D89FC9F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EBE9A-5B17-4487-31C0-687F05E63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D664DD-A8FD-FB6D-30AB-639B47A2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8FF6A-BA34-33E2-03E0-2B7B03AB5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59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8C15F9-510F-B2E7-EA6C-06F0A2E3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9F8F5-8C96-FFAA-524A-D04E1DB54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CE8CA-C5E1-64A8-A928-F65CF0F5A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EC85BB-E891-44D1-8116-A250A69CD4FB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2B5E7-25AD-DC67-43C4-B6184A6D7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CAC2-CCC2-DAAD-6924-A4DD90561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A83B5E-702D-4FBC-A18C-5B9A7D098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12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rob.macmillan@shu.ac.uk" TargetMode="External"/><Relationship Id="rId2" Type="http://schemas.openxmlformats.org/officeDocument/2006/relationships/hyperlink" Target="mailto:peter.horner@student.shu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publications/local-civil-society-infrastructure-lcsi-rd-programme-final-repor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publications/local-civil-society-infrastructure-lcsi-rd-programme-final-repor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630F7-DFCB-E3B2-F833-A6CF81F54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All Together Now? </a:t>
            </a:r>
            <a:br>
              <a:rPr lang="en-GB" b="1" dirty="0"/>
            </a:br>
            <a:r>
              <a:rPr lang="en-GB" b="1" dirty="0"/>
              <a:t>The Convening Role of LIOs 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9B05B-34A4-F202-275C-8E57EF517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/>
          <a:lstStyle/>
          <a:p>
            <a:r>
              <a:rPr lang="en-GB" b="1" dirty="0"/>
              <a:t>Peter Horner and Rob Macmillan</a:t>
            </a:r>
          </a:p>
          <a:p>
            <a:r>
              <a:rPr lang="en-GB" dirty="0"/>
              <a:t>CRESR, Sheffield Hallam University</a:t>
            </a:r>
          </a:p>
          <a:p>
            <a:endParaRPr lang="en-GB" dirty="0"/>
          </a:p>
          <a:p>
            <a:r>
              <a:rPr lang="en-GB" dirty="0"/>
              <a:t>NAVCA Conference</a:t>
            </a:r>
          </a:p>
          <a:p>
            <a:r>
              <a:rPr lang="en-GB" b="1" dirty="0"/>
              <a:t>14 May 2026</a:t>
            </a:r>
          </a:p>
          <a:p>
            <a:endParaRPr lang="en-GB" dirty="0"/>
          </a:p>
        </p:txBody>
      </p:sp>
      <p:pic>
        <p:nvPicPr>
          <p:cNvPr id="4" name="Picture 5" descr="N:\DSStaff\CRESR\Office Admin\Logos &amp; Templates\NEW BRAND LOGOS\Centre for Economic EPS burgundy.tif">
            <a:extLst>
              <a:ext uri="{FF2B5EF4-FFF2-40B4-BE49-F238E27FC236}">
                <a16:creationId xmlns:a16="http://schemas.microsoft.com/office/drawing/2014/main" id="{A7E9D9DF-29CB-8AC4-3776-B06B7B87B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275" y="296805"/>
            <a:ext cx="2879725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894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32577-DDD8-F079-2C78-62A49A70D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Successes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007E5-222D-689B-5F38-EA702E89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Convening is an important,  complex and sometimes challenging role. Discuss on your tables: </a:t>
            </a:r>
          </a:p>
          <a:p>
            <a:r>
              <a:rPr lang="en-GB" dirty="0"/>
              <a:t>What convening successes have you had?</a:t>
            </a:r>
          </a:p>
          <a:p>
            <a:r>
              <a:rPr lang="en-GB" dirty="0"/>
              <a:t>What are the challenges? </a:t>
            </a:r>
          </a:p>
          <a:p>
            <a:r>
              <a:rPr lang="en-GB" dirty="0"/>
              <a:t>What do you do about the challenges?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</a:rPr>
              <a:t>Feedback on </a:t>
            </a:r>
          </a:p>
          <a:p>
            <a:r>
              <a:rPr lang="en-GB" b="1" dirty="0">
                <a:solidFill>
                  <a:srgbClr val="FF0000"/>
                </a:solidFill>
              </a:rPr>
              <a:t>An example of successful convening</a:t>
            </a:r>
          </a:p>
          <a:p>
            <a:r>
              <a:rPr lang="en-GB" b="1" dirty="0">
                <a:solidFill>
                  <a:srgbClr val="FF0000"/>
                </a:solidFill>
              </a:rPr>
              <a:t>A challenge and how to address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5626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CC009-0821-2F2D-07A9-CBB0F4446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Ongoing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F57A0-9C9A-8F8D-908A-C6E90303C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PhD research on convening role of infrastructure</a:t>
            </a:r>
          </a:p>
          <a:p>
            <a:r>
              <a:rPr lang="en-GB" dirty="0"/>
              <a:t>Looking at how structured and at how tensions are navigated</a:t>
            </a:r>
          </a:p>
          <a:p>
            <a:r>
              <a:rPr lang="en-GB" dirty="0"/>
              <a:t>4 Case studies </a:t>
            </a:r>
          </a:p>
          <a:p>
            <a:r>
              <a:rPr lang="en-GB" dirty="0"/>
              <a:t>Data collection currently underway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5961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1E3D9-D5DD-5CE6-C4F4-35AECC9C8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Contact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F6B16-E27A-EA48-D8E2-C1439D1ED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Peter Horner </a:t>
            </a:r>
            <a:r>
              <a:rPr lang="en-GB" dirty="0">
                <a:hlinkClick r:id="rId2"/>
              </a:rPr>
              <a:t>peter.horner@student.shu.ac.uk</a:t>
            </a:r>
            <a:r>
              <a:rPr lang="en-GB" dirty="0"/>
              <a:t> </a:t>
            </a:r>
          </a:p>
          <a:p>
            <a:r>
              <a:rPr lang="en-GB" dirty="0"/>
              <a:t>Rob Macmillan </a:t>
            </a:r>
            <a:r>
              <a:rPr lang="en-GB" dirty="0">
                <a:hlinkClick r:id="rId3"/>
              </a:rPr>
              <a:t>rob.macmillan@shu.ac.uk</a:t>
            </a:r>
            <a:r>
              <a:rPr lang="en-GB" b="1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EA6E2D-45F6-C87E-5064-B70952E68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474" y="3071444"/>
            <a:ext cx="3400988" cy="378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1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B1C16-A12B-1E4D-6A6E-74D6B6C5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1535A-EFEC-4B60-B48C-8D25105ED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Introduction: </a:t>
            </a:r>
            <a:r>
              <a:rPr lang="en-GB" dirty="0"/>
              <a:t>overview of session;  background</a:t>
            </a:r>
          </a:p>
          <a:p>
            <a:r>
              <a:rPr lang="en-GB" b="1" dirty="0"/>
              <a:t>What is the convening role of LIOs?</a:t>
            </a:r>
          </a:p>
          <a:p>
            <a:pPr lvl="1"/>
            <a:r>
              <a:rPr lang="en-GB" b="1" dirty="0"/>
              <a:t>What is convening? </a:t>
            </a:r>
            <a:r>
              <a:rPr lang="en-GB" dirty="0"/>
              <a:t>Definitions</a:t>
            </a:r>
          </a:p>
          <a:p>
            <a:pPr lvl="1"/>
            <a:r>
              <a:rPr lang="en-GB" b="1" dirty="0"/>
              <a:t>Table Discussions: </a:t>
            </a:r>
            <a:r>
              <a:rPr lang="en-GB" dirty="0"/>
              <a:t>What does convening mean for you?</a:t>
            </a:r>
          </a:p>
          <a:p>
            <a:pPr lvl="1"/>
            <a:r>
              <a:rPr lang="en-GB" b="1" dirty="0"/>
              <a:t>Feedback</a:t>
            </a:r>
          </a:p>
          <a:p>
            <a:r>
              <a:rPr lang="en-GB" b="1" dirty="0"/>
              <a:t>Successes and Challenges</a:t>
            </a:r>
          </a:p>
          <a:p>
            <a:pPr lvl="1"/>
            <a:r>
              <a:rPr lang="en-GB" b="1" dirty="0"/>
              <a:t>Table Discussions</a:t>
            </a:r>
          </a:p>
          <a:p>
            <a:pPr lvl="1"/>
            <a:r>
              <a:rPr lang="en-GB" b="1" dirty="0"/>
              <a:t>Feedback </a:t>
            </a:r>
          </a:p>
          <a:p>
            <a:r>
              <a:rPr lang="en-GB" b="1" dirty="0"/>
              <a:t>Ongoing Research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043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5FB7F-DE07-6E2F-7399-CA13C829A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convening?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BAC1C-816A-D4A9-AC01-0961E011D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/>
              <a:t>Bringing together people and / or organisations for a common purpose (OED, 2026)</a:t>
            </a:r>
          </a:p>
        </p:txBody>
      </p:sp>
    </p:spTree>
    <p:extLst>
      <p:ext uri="{BB962C8B-B14F-4D97-AF65-F5344CB8AC3E}">
        <p14:creationId xmlns:p14="http://schemas.microsoft.com/office/powerpoint/2010/main" val="125790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1735-0314-A459-8339-1FB20A80A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Functions of local civil society infrastructure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91695-18B5-CD07-5BA1-2C44228B9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/>
              <a:t>Facilitating funding </a:t>
            </a:r>
            <a:r>
              <a:rPr lang="en-GB" dirty="0"/>
              <a:t>such as providing information about opportunities, influencing the design and targeting of grants or other forms of funding and co-ordinating local bids.</a:t>
            </a:r>
          </a:p>
          <a:p>
            <a:r>
              <a:rPr lang="en-GB" b="1" dirty="0"/>
              <a:t>Community participation </a:t>
            </a:r>
            <a:r>
              <a:rPr lang="en-GB" dirty="0"/>
              <a:t>including advice and signposting, promoting community activities, volunteer brokerage and capacity building.</a:t>
            </a:r>
          </a:p>
          <a:p>
            <a:r>
              <a:rPr lang="en-GB" b="1" dirty="0"/>
              <a:t>Organisational development</a:t>
            </a:r>
            <a:r>
              <a:rPr lang="en-GB" dirty="0"/>
              <a:t> such as support for operational management and strategic development, training for frontline staff and bespoke work with organisations.</a:t>
            </a:r>
          </a:p>
          <a:p>
            <a:r>
              <a:rPr lang="en-GB" b="1" dirty="0">
                <a:solidFill>
                  <a:srgbClr val="FF0000"/>
                </a:solidFill>
              </a:rPr>
              <a:t>Convening</a:t>
            </a:r>
            <a:r>
              <a:rPr lang="en-GB" dirty="0"/>
              <a:t> including bringing together networks of frontline organisations, building collaborations and partnerships across, between and within sectors and arranging community-led activities.</a:t>
            </a:r>
          </a:p>
          <a:p>
            <a:r>
              <a:rPr lang="en-GB" b="1" dirty="0"/>
              <a:t>Advocacy</a:t>
            </a:r>
            <a:r>
              <a:rPr lang="en-GB" dirty="0"/>
              <a:t> such as contributing to strategic cross-sector meetings, intelligence sharing with decision makers and the local VCFSE sector and representing the views of the local sector and decision makers.</a:t>
            </a:r>
          </a:p>
          <a:p>
            <a:pPr marL="0" indent="0" algn="r">
              <a:buNone/>
            </a:pPr>
            <a:r>
              <a:rPr lang="en-GB" dirty="0">
                <a:hlinkClick r:id="rId2"/>
              </a:rPr>
              <a:t>(DCMS. 2025)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875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10746-E8A6-E2FF-A0A8-14AFFC44D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D8A8-17D7-B0B8-A455-22D798247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300" b="1" dirty="0"/>
              <a:t>Functions of local civil society infrastructure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A8AF8-0D0B-D36B-1A6B-1D4DDBFAC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Facilitating funding</a:t>
            </a:r>
            <a:endParaRPr lang="en-GB" dirty="0"/>
          </a:p>
          <a:p>
            <a:r>
              <a:rPr lang="en-GB" b="1" dirty="0"/>
              <a:t>Community participation </a:t>
            </a:r>
          </a:p>
          <a:p>
            <a:r>
              <a:rPr lang="en-GB" b="1" dirty="0"/>
              <a:t>Organisational development</a:t>
            </a:r>
            <a:r>
              <a:rPr lang="en-GB" dirty="0"/>
              <a:t> </a:t>
            </a:r>
          </a:p>
          <a:p>
            <a:r>
              <a:rPr lang="en-GB" b="1" dirty="0">
                <a:solidFill>
                  <a:srgbClr val="FF0000"/>
                </a:solidFill>
              </a:rPr>
              <a:t>Convening</a:t>
            </a:r>
            <a:r>
              <a:rPr lang="en-GB" dirty="0"/>
              <a:t> including bringing together networks of frontline organisations, building collaborations and partnerships across, between and within sectors and arranging community-led activities.</a:t>
            </a:r>
          </a:p>
          <a:p>
            <a:r>
              <a:rPr lang="en-GB" b="1" dirty="0"/>
              <a:t>Advocacy</a:t>
            </a:r>
            <a:r>
              <a:rPr lang="en-GB" dirty="0"/>
              <a:t> </a:t>
            </a:r>
          </a:p>
          <a:p>
            <a:pPr marL="0" indent="0" algn="r">
              <a:buNone/>
            </a:pPr>
            <a:r>
              <a:rPr lang="en-GB" dirty="0">
                <a:hlinkClick r:id="rId2"/>
              </a:rPr>
              <a:t>(DCMS, 2025)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52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F95E6-33D7-7FA0-9168-92DC547A3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does convening mean for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B51EE-47C7-A62A-648A-275BAC714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Discuss on your tables: </a:t>
            </a:r>
          </a:p>
          <a:p>
            <a:r>
              <a:rPr lang="en-GB" dirty="0"/>
              <a:t>Who do you convene?</a:t>
            </a:r>
          </a:p>
          <a:p>
            <a:r>
              <a:rPr lang="en-GB" dirty="0"/>
              <a:t>How do you convene? </a:t>
            </a:r>
          </a:p>
          <a:p>
            <a:r>
              <a:rPr lang="en-GB" dirty="0"/>
              <a:t>What is the purpose of your convening?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</a:rPr>
              <a:t>Feedback on the purposes of convening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32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8BA83-1E0D-8459-24D1-8F9C1529A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Who do LIOs convene?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E184-2E17-C48B-650A-112CFA43C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Organisations</a:t>
            </a:r>
          </a:p>
          <a:p>
            <a:pPr lvl="1"/>
            <a:r>
              <a:rPr lang="en-GB" dirty="0"/>
              <a:t>VCSE </a:t>
            </a:r>
          </a:p>
          <a:p>
            <a:pPr lvl="1"/>
            <a:r>
              <a:rPr lang="en-GB" dirty="0"/>
              <a:t>“Sector” </a:t>
            </a:r>
          </a:p>
          <a:p>
            <a:pPr lvl="1"/>
            <a:r>
              <a:rPr lang="en-GB" dirty="0"/>
              <a:t>Statutory partners </a:t>
            </a:r>
          </a:p>
          <a:p>
            <a:pPr lvl="1"/>
            <a:r>
              <a:rPr lang="en-GB" dirty="0"/>
              <a:t>Private sector</a:t>
            </a:r>
          </a:p>
          <a:p>
            <a:r>
              <a:rPr lang="en-GB" dirty="0"/>
              <a:t>Individuals</a:t>
            </a:r>
          </a:p>
          <a:p>
            <a:pPr lvl="1"/>
            <a:r>
              <a:rPr lang="en-GB" dirty="0"/>
              <a:t>Leaders</a:t>
            </a:r>
          </a:p>
          <a:p>
            <a:pPr lvl="1"/>
            <a:r>
              <a:rPr lang="en-GB" dirty="0"/>
              <a:t>Frontline workers </a:t>
            </a:r>
          </a:p>
          <a:p>
            <a:pPr lvl="1"/>
            <a:r>
              <a:rPr lang="en-GB" dirty="0"/>
              <a:t>Volunteers </a:t>
            </a:r>
          </a:p>
          <a:p>
            <a:r>
              <a:rPr lang="en-GB" dirty="0"/>
              <a:t>Communities</a:t>
            </a:r>
          </a:p>
          <a:p>
            <a:pPr lvl="1"/>
            <a:r>
              <a:rPr lang="en-GB" dirty="0"/>
              <a:t>Geography</a:t>
            </a:r>
          </a:p>
          <a:p>
            <a:pPr lvl="1"/>
            <a:r>
              <a:rPr lang="en-GB" dirty="0"/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3852924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A8B2-34FF-33F3-536E-87B7A6F8C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4013-AC76-715B-75FB-0B9D9E5BB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Networks / Forums</a:t>
            </a:r>
          </a:p>
          <a:p>
            <a:r>
              <a:rPr lang="en-GB" dirty="0"/>
              <a:t>Events</a:t>
            </a:r>
          </a:p>
          <a:p>
            <a:r>
              <a:rPr lang="en-GB" dirty="0"/>
              <a:t>Partnerships</a:t>
            </a:r>
          </a:p>
          <a:p>
            <a:r>
              <a:rPr lang="en-GB" dirty="0"/>
              <a:t>Consortia</a:t>
            </a:r>
          </a:p>
          <a:p>
            <a:r>
              <a:rPr lang="en-GB" dirty="0"/>
              <a:t>Informal connections </a:t>
            </a:r>
          </a:p>
          <a:p>
            <a:r>
              <a:rPr lang="en-GB" dirty="0"/>
              <a:t>Databases  </a:t>
            </a:r>
          </a:p>
        </p:txBody>
      </p:sp>
    </p:spTree>
    <p:extLst>
      <p:ext uri="{BB962C8B-B14F-4D97-AF65-F5344CB8AC3E}">
        <p14:creationId xmlns:p14="http://schemas.microsoft.com/office/powerpoint/2010/main" val="3661310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12AEF-37A8-E76B-AEA9-EDD3B25E2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EEF5D-F9B5-FBAD-1BED-4E6699ACB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brief feedback from each table</a:t>
            </a:r>
          </a:p>
        </p:txBody>
      </p:sp>
    </p:spTree>
    <p:extLst>
      <p:ext uri="{BB962C8B-B14F-4D97-AF65-F5344CB8AC3E}">
        <p14:creationId xmlns:p14="http://schemas.microsoft.com/office/powerpoint/2010/main" val="360501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2A5ABD0546246BC22E4BC64A60956" ma:contentTypeVersion="17" ma:contentTypeDescription="Create a new document." ma:contentTypeScope="" ma:versionID="7c677ca858dcda05f769cd61f175e14c">
  <xsd:schema xmlns:xsd="http://www.w3.org/2001/XMLSchema" xmlns:xs="http://www.w3.org/2001/XMLSchema" xmlns:p="http://schemas.microsoft.com/office/2006/metadata/properties" xmlns:ns2="c4ab55e9-0097-4cca-8878-d7a47ac54d1a" xmlns:ns3="7d8828e8-fa0f-4032-b8c8-473168ac04e3" targetNamespace="http://schemas.microsoft.com/office/2006/metadata/properties" ma:root="true" ma:fieldsID="1d4c24775cffa356f43c9c284c4bb4c1" ns2:_="" ns3:_="">
    <xsd:import namespace="c4ab55e9-0097-4cca-8878-d7a47ac54d1a"/>
    <xsd:import namespace="7d8828e8-fa0f-4032-b8c8-473168ac04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ab55e9-0097-4cca-8878-d7a47ac54d1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ed4d2182-6eeb-42f8-85b8-6d505cca9d5c}" ma:internalName="TaxCatchAll" ma:showField="CatchAllData" ma:web="c4ab55e9-0097-4cca-8878-d7a47ac54d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828e8-fa0f-4032-b8c8-473168ac0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8aa430f-8d0d-439a-80f0-a8aaa524be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ab55e9-0097-4cca-8878-d7a47ac54d1a" xsi:nil="true"/>
    <lcf76f155ced4ddcb4097134ff3c332f xmlns="7d8828e8-fa0f-4032-b8c8-473168ac04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B4BDC0-D5A3-4A04-97D1-803284FD7C4B}"/>
</file>

<file path=customXml/itemProps2.xml><?xml version="1.0" encoding="utf-8"?>
<ds:datastoreItem xmlns:ds="http://schemas.openxmlformats.org/officeDocument/2006/customXml" ds:itemID="{DEA9EB7E-8851-4AB3-AF97-77CCAB3669D6}"/>
</file>

<file path=customXml/itemProps3.xml><?xml version="1.0" encoding="utf-8"?>
<ds:datastoreItem xmlns:ds="http://schemas.openxmlformats.org/officeDocument/2006/customXml" ds:itemID="{FEB3BE50-BCB7-4207-80BF-BB4BB540A18F}"/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457</Words>
  <Application>Microsoft Office PowerPoint</Application>
  <PresentationFormat>Widescreen</PresentationFormat>
  <Paragraphs>84</Paragraphs>
  <Slides>12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All Together Now?  The Convening Role of LIOs  </vt:lpstr>
      <vt:lpstr>Schedule</vt:lpstr>
      <vt:lpstr>What is convening? </vt:lpstr>
      <vt:lpstr>Functions of local civil society infrastructure</vt:lpstr>
      <vt:lpstr>Functions of local civil society infrastructure</vt:lpstr>
      <vt:lpstr>What does convening mean for you?</vt:lpstr>
      <vt:lpstr>Who do LIOs convene?</vt:lpstr>
      <vt:lpstr>How?</vt:lpstr>
      <vt:lpstr>Purpose</vt:lpstr>
      <vt:lpstr>Successes and Challenges</vt:lpstr>
      <vt:lpstr>Ongoing Research</vt:lpstr>
      <vt:lpstr>Contact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Horner, Peter</dc:creator>
  <cp:lastModifiedBy>Horner, Peter</cp:lastModifiedBy>
  <cp:revision>3</cp:revision>
  <dcterms:created xsi:type="dcterms:W3CDTF">2026-04-29T10:20:04Z</dcterms:created>
  <dcterms:modified xsi:type="dcterms:W3CDTF">2026-05-12T17:55:56Z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0x0101008522A5ABD0546246BC22E4BC64A60956</vt:lpwstr>
  </property>
</Properties>
</file>