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8288000" cy="10287000"/>
  <p:notesSz cx="6858000" cy="9144000"/>
  <p:embeddedFontLst>
    <p:embeddedFont>
      <p:font typeface="Montserrat" panose="00000500000000000000" pitchFamily="2" charset="0"/>
      <p:regular r:id="rId12"/>
    </p:embeddedFont>
    <p:embeddedFont>
      <p:font typeface="Montserrat Bold" panose="020B0604020202020204" charset="0"/>
      <p:regular r:id="rId13"/>
    </p:embeddedFont>
    <p:embeddedFont>
      <p:font typeface="Montserrat Classic" panose="020B0604020202020204" charset="0"/>
      <p:regular r:id="rId14"/>
    </p:embeddedFont>
    <p:embeddedFont>
      <p:font typeface="Montserrat Classic Bold" panose="020B0604020202020204" charset="0"/>
      <p:regular r:id="rId15"/>
    </p:embeddedFont>
    <p:embeddedFont>
      <p:font typeface="Montserrat Semi-Bold" panose="020B0604020202020204" charset="0"/>
      <p:regular r:id="rId16"/>
    </p:embeddedFont>
    <p:embeddedFont>
      <p:font typeface="Nexa Bold" panose="020B0604020202020204" charset="0"/>
      <p:regular r:id="rId17"/>
    </p:embeddedFont>
    <p:embeddedFont>
      <p:font typeface="Open Sans Bold Italic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Graham" userId="3b0fd0e8-55a3-4d1c-a721-3ad17a42a1ec" providerId="ADAL" clId="{B72E2254-A6DA-4FFB-BC7A-15308A0C44FD}"/>
    <pc:docChg chg="modSld">
      <pc:chgData name="Claire Graham" userId="3b0fd0e8-55a3-4d1c-a721-3ad17a42a1ec" providerId="ADAL" clId="{B72E2254-A6DA-4FFB-BC7A-15308A0C44FD}" dt="2026-05-11T11:19:38.749" v="4" actId="14100"/>
      <pc:docMkLst>
        <pc:docMk/>
      </pc:docMkLst>
      <pc:sldChg chg="modSp mod">
        <pc:chgData name="Claire Graham" userId="3b0fd0e8-55a3-4d1c-a721-3ad17a42a1ec" providerId="ADAL" clId="{B72E2254-A6DA-4FFB-BC7A-15308A0C44FD}" dt="2026-05-11T11:18:08.770" v="1" actId="20577"/>
        <pc:sldMkLst>
          <pc:docMk/>
          <pc:sldMk cId="0" sldId="256"/>
        </pc:sldMkLst>
        <pc:spChg chg="mod">
          <ac:chgData name="Claire Graham" userId="3b0fd0e8-55a3-4d1c-a721-3ad17a42a1ec" providerId="ADAL" clId="{B72E2254-A6DA-4FFB-BC7A-15308A0C44FD}" dt="2026-05-11T11:18:08.770" v="1" actId="20577"/>
          <ac:spMkLst>
            <pc:docMk/>
            <pc:sldMk cId="0" sldId="256"/>
            <ac:spMk id="17" creationId="{00000000-0000-0000-0000-000000000000}"/>
          </ac:spMkLst>
        </pc:spChg>
        <pc:spChg chg="mod">
          <ac:chgData name="Claire Graham" userId="3b0fd0e8-55a3-4d1c-a721-3ad17a42a1ec" providerId="ADAL" clId="{B72E2254-A6DA-4FFB-BC7A-15308A0C44FD}" dt="2026-05-11T11:17:09.990" v="0" actId="14100"/>
          <ac:spMkLst>
            <pc:docMk/>
            <pc:sldMk cId="0" sldId="256"/>
            <ac:spMk id="21" creationId="{00000000-0000-0000-0000-000000000000}"/>
          </ac:spMkLst>
        </pc:spChg>
      </pc:sldChg>
      <pc:sldChg chg="modSp mod">
        <pc:chgData name="Claire Graham" userId="3b0fd0e8-55a3-4d1c-a721-3ad17a42a1ec" providerId="ADAL" clId="{B72E2254-A6DA-4FFB-BC7A-15308A0C44FD}" dt="2026-05-11T11:19:38.749" v="4" actId="14100"/>
        <pc:sldMkLst>
          <pc:docMk/>
          <pc:sldMk cId="0" sldId="260"/>
        </pc:sldMkLst>
        <pc:spChg chg="mod">
          <ac:chgData name="Claire Graham" userId="3b0fd0e8-55a3-4d1c-a721-3ad17a42a1ec" providerId="ADAL" clId="{B72E2254-A6DA-4FFB-BC7A-15308A0C44FD}" dt="2026-05-11T11:18:38.106" v="3" actId="20577"/>
          <ac:spMkLst>
            <pc:docMk/>
            <pc:sldMk cId="0" sldId="260"/>
            <ac:spMk id="10" creationId="{00000000-0000-0000-0000-000000000000}"/>
          </ac:spMkLst>
        </pc:spChg>
        <pc:spChg chg="mod">
          <ac:chgData name="Claire Graham" userId="3b0fd0e8-55a3-4d1c-a721-3ad17a42a1ec" providerId="ADAL" clId="{B72E2254-A6DA-4FFB-BC7A-15308A0C44FD}" dt="2026-05-11T11:19:38.749" v="4" actId="14100"/>
          <ac:spMkLst>
            <pc:docMk/>
            <pc:sldMk cId="0" sldId="260"/>
            <ac:spMk id="2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svg"/><Relationship Id="rId7" Type="http://schemas.openxmlformats.org/officeDocument/2006/relationships/image" Target="../media/image14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9.svg"/><Relationship Id="rId7" Type="http://schemas.openxmlformats.org/officeDocument/2006/relationships/image" Target="../media/image22.pn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0760" y="743977"/>
            <a:ext cx="9789077" cy="4845241"/>
            <a:chOff x="0" y="0"/>
            <a:chExt cx="13052103" cy="6460321"/>
          </a:xfrm>
        </p:grpSpPr>
        <p:sp>
          <p:nvSpPr>
            <p:cNvPr id="3" name="Freeform 3"/>
            <p:cNvSpPr/>
            <p:nvPr/>
          </p:nvSpPr>
          <p:spPr>
            <a:xfrm>
              <a:off x="643289" y="0"/>
              <a:ext cx="11772795" cy="6460321"/>
            </a:xfrm>
            <a:custGeom>
              <a:avLst/>
              <a:gdLst/>
              <a:ahLst/>
              <a:cxnLst/>
              <a:rect l="l" t="t" r="r" b="b"/>
              <a:pathLst>
                <a:path w="11772795" h="6460321">
                  <a:moveTo>
                    <a:pt x="0" y="0"/>
                  </a:moveTo>
                  <a:lnTo>
                    <a:pt x="11772795" y="0"/>
                  </a:lnTo>
                  <a:lnTo>
                    <a:pt x="11772795" y="6460321"/>
                  </a:lnTo>
                  <a:lnTo>
                    <a:pt x="0" y="6460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 rot="191285">
              <a:off x="43466" y="520457"/>
              <a:ext cx="12956166" cy="1923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60"/>
                </a:lnSpc>
                <a:spcBef>
                  <a:spcPct val="0"/>
                </a:spcBef>
              </a:pPr>
              <a:r>
                <a:rPr lang="en-US" sz="5956" b="1">
                  <a:solidFill>
                    <a:srgbClr val="00308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HEARING WHAT MATTERS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2226597" y="3958931"/>
            <a:ext cx="3844561" cy="4483454"/>
          </a:xfrm>
          <a:custGeom>
            <a:avLst/>
            <a:gdLst/>
            <a:ahLst/>
            <a:cxnLst/>
            <a:rect l="l" t="t" r="r" b="b"/>
            <a:pathLst>
              <a:path w="3844561" h="4483454">
                <a:moveTo>
                  <a:pt x="0" y="0"/>
                </a:moveTo>
                <a:lnTo>
                  <a:pt x="3844561" y="0"/>
                </a:lnTo>
                <a:lnTo>
                  <a:pt x="3844561" y="4483454"/>
                </a:lnTo>
                <a:lnTo>
                  <a:pt x="0" y="44834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2226597" y="1028700"/>
            <a:ext cx="3844561" cy="3556462"/>
            <a:chOff x="0" y="0"/>
            <a:chExt cx="1022290" cy="9456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22290" cy="945683"/>
            </a:xfrm>
            <a:custGeom>
              <a:avLst/>
              <a:gdLst/>
              <a:ahLst/>
              <a:cxnLst/>
              <a:rect l="l" t="t" r="r" b="b"/>
              <a:pathLst>
                <a:path w="1022290" h="945683">
                  <a:moveTo>
                    <a:pt x="102700" y="0"/>
                  </a:moveTo>
                  <a:lnTo>
                    <a:pt x="919590" y="0"/>
                  </a:lnTo>
                  <a:cubicBezTo>
                    <a:pt x="946827" y="0"/>
                    <a:pt x="972950" y="10820"/>
                    <a:pt x="992210" y="30080"/>
                  </a:cubicBezTo>
                  <a:cubicBezTo>
                    <a:pt x="1011470" y="49340"/>
                    <a:pt x="1022290" y="75463"/>
                    <a:pt x="1022290" y="102700"/>
                  </a:cubicBezTo>
                  <a:lnTo>
                    <a:pt x="1022290" y="842982"/>
                  </a:lnTo>
                  <a:cubicBezTo>
                    <a:pt x="1022290" y="899702"/>
                    <a:pt x="976309" y="945683"/>
                    <a:pt x="919590" y="945683"/>
                  </a:cubicBezTo>
                  <a:lnTo>
                    <a:pt x="102700" y="945683"/>
                  </a:lnTo>
                  <a:cubicBezTo>
                    <a:pt x="45981" y="945683"/>
                    <a:pt x="0" y="899702"/>
                    <a:pt x="0" y="842982"/>
                  </a:cubicBezTo>
                  <a:lnTo>
                    <a:pt x="0" y="102700"/>
                  </a:lnTo>
                  <a:cubicBezTo>
                    <a:pt x="0" y="45981"/>
                    <a:pt x="45981" y="0"/>
                    <a:pt x="102700" y="0"/>
                  </a:cubicBezTo>
                  <a:close/>
                </a:path>
              </a:pathLst>
            </a:custGeom>
            <a:solidFill>
              <a:srgbClr val="00308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22290" cy="974258"/>
            </a:xfrm>
            <a:prstGeom prst="rect">
              <a:avLst/>
            </a:prstGeom>
          </p:spPr>
          <p:txBody>
            <a:bodyPr lIns="50316" tIns="50316" rIns="50316" bIns="50316" rtlCol="0" anchor="ctr"/>
            <a:lstStyle/>
            <a:p>
              <a:pPr algn="ctr">
                <a:lnSpc>
                  <a:spcPts val="289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73271" y="8813293"/>
            <a:ext cx="4259404" cy="890014"/>
            <a:chOff x="0" y="0"/>
            <a:chExt cx="5679206" cy="1186686"/>
          </a:xfrm>
        </p:grpSpPr>
        <p:sp>
          <p:nvSpPr>
            <p:cNvPr id="10" name="Freeform 10"/>
            <p:cNvSpPr/>
            <p:nvPr/>
          </p:nvSpPr>
          <p:spPr>
            <a:xfrm>
              <a:off x="2604469" y="239757"/>
              <a:ext cx="3074737" cy="946929"/>
            </a:xfrm>
            <a:custGeom>
              <a:avLst/>
              <a:gdLst/>
              <a:ahLst/>
              <a:cxnLst/>
              <a:rect l="l" t="t" r="r" b="b"/>
              <a:pathLst>
                <a:path w="3074737" h="946929">
                  <a:moveTo>
                    <a:pt x="0" y="0"/>
                  </a:moveTo>
                  <a:lnTo>
                    <a:pt x="3074737" y="0"/>
                  </a:lnTo>
                  <a:lnTo>
                    <a:pt x="3074737" y="946929"/>
                  </a:lnTo>
                  <a:lnTo>
                    <a:pt x="0" y="946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19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2339192" cy="1186686"/>
            </a:xfrm>
            <a:custGeom>
              <a:avLst/>
              <a:gdLst/>
              <a:ahLst/>
              <a:cxnLst/>
              <a:rect l="l" t="t" r="r" b="b"/>
              <a:pathLst>
                <a:path w="2339192" h="1186686">
                  <a:moveTo>
                    <a:pt x="0" y="0"/>
                  </a:moveTo>
                  <a:lnTo>
                    <a:pt x="2339192" y="0"/>
                  </a:lnTo>
                  <a:lnTo>
                    <a:pt x="2339192" y="1186686"/>
                  </a:lnTo>
                  <a:lnTo>
                    <a:pt x="0" y="1186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673" b="-50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61528" y="8322277"/>
            <a:ext cx="1442054" cy="1381030"/>
            <a:chOff x="0" y="0"/>
            <a:chExt cx="1922739" cy="18413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31694" cy="1841373"/>
            </a:xfrm>
            <a:custGeom>
              <a:avLst/>
              <a:gdLst/>
              <a:ahLst/>
              <a:cxnLst/>
              <a:rect l="l" t="t" r="r" b="b"/>
              <a:pathLst>
                <a:path w="1831694" h="1841373">
                  <a:moveTo>
                    <a:pt x="0" y="0"/>
                  </a:moveTo>
                  <a:lnTo>
                    <a:pt x="1831694" y="0"/>
                  </a:lnTo>
                  <a:lnTo>
                    <a:pt x="1831694" y="1841373"/>
                  </a:lnTo>
                  <a:lnTo>
                    <a:pt x="0" y="184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92942" r="-233494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323480" y="0"/>
              <a:ext cx="599259" cy="395511"/>
              <a:chOff x="0" y="0"/>
              <a:chExt cx="635000" cy="4191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19100">
                    <a:moveTo>
                      <a:pt x="209550" y="0"/>
                    </a:moveTo>
                    <a:lnTo>
                      <a:pt x="425450" y="0"/>
                    </a:lnTo>
                    <a:cubicBezTo>
                      <a:pt x="541181" y="0"/>
                      <a:pt x="635000" y="93819"/>
                      <a:pt x="635000" y="209550"/>
                    </a:cubicBezTo>
                    <a:lnTo>
                      <a:pt x="635000" y="209550"/>
                    </a:lnTo>
                    <a:cubicBezTo>
                      <a:pt x="635000" y="325281"/>
                      <a:pt x="541181" y="419100"/>
                      <a:pt x="425450" y="419100"/>
                    </a:cubicBezTo>
                    <a:lnTo>
                      <a:pt x="209550" y="419100"/>
                    </a:lnTo>
                    <a:cubicBezTo>
                      <a:pt x="93819" y="419100"/>
                      <a:pt x="0" y="325281"/>
                      <a:pt x="0" y="209550"/>
                    </a:cubicBezTo>
                    <a:lnTo>
                      <a:pt x="0" y="209550"/>
                    </a:lnTo>
                    <a:cubicBezTo>
                      <a:pt x="0" y="93819"/>
                      <a:pt x="93819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635000" cy="4476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5"/>
                  </a:lnSpc>
                </a:pPr>
                <a:endParaRPr/>
              </a:p>
            </p:txBody>
          </p:sp>
        </p:grpSp>
      </p:grpSp>
      <p:sp>
        <p:nvSpPr>
          <p:cNvPr id="17" name="TextBox 17"/>
          <p:cNvSpPr txBox="1"/>
          <p:nvPr/>
        </p:nvSpPr>
        <p:spPr>
          <a:xfrm>
            <a:off x="12547394" y="1999696"/>
            <a:ext cx="3202967" cy="75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4714" b="1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Welcome!</a:t>
            </a:r>
          </a:p>
        </p:txBody>
      </p:sp>
      <p:sp>
        <p:nvSpPr>
          <p:cNvPr id="18" name="Freeform 18"/>
          <p:cNvSpPr/>
          <p:nvPr/>
        </p:nvSpPr>
        <p:spPr>
          <a:xfrm>
            <a:off x="13098328" y="5268312"/>
            <a:ext cx="2101100" cy="1667748"/>
          </a:xfrm>
          <a:custGeom>
            <a:avLst/>
            <a:gdLst/>
            <a:ahLst/>
            <a:cxnLst/>
            <a:rect l="l" t="t" r="r" b="b"/>
            <a:pathLst>
              <a:path w="2101100" h="1667748">
                <a:moveTo>
                  <a:pt x="0" y="0"/>
                </a:moveTo>
                <a:lnTo>
                  <a:pt x="2101100" y="0"/>
                </a:lnTo>
                <a:lnTo>
                  <a:pt x="2101100" y="1667749"/>
                </a:lnTo>
                <a:lnTo>
                  <a:pt x="0" y="16677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747167" y="3170036"/>
            <a:ext cx="1209591" cy="2419182"/>
          </a:xfrm>
          <a:custGeom>
            <a:avLst/>
            <a:gdLst/>
            <a:ahLst/>
            <a:cxnLst/>
            <a:rect l="l" t="t" r="r" b="b"/>
            <a:pathLst>
              <a:path w="1209591" h="2419182">
                <a:moveTo>
                  <a:pt x="0" y="0"/>
                </a:moveTo>
                <a:lnTo>
                  <a:pt x="1209592" y="0"/>
                </a:lnTo>
                <a:lnTo>
                  <a:pt x="1209592" y="2419182"/>
                </a:lnTo>
                <a:lnTo>
                  <a:pt x="0" y="24191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2318834" y="5661543"/>
            <a:ext cx="8369498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257C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 city-wide approach to community insite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15603" y="8746618"/>
            <a:ext cx="8829595" cy="1091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3087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Howard Bradley (LS14 Trust)</a:t>
            </a:r>
          </a:p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3087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Claire Graham (Voluntary Action Leeds)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677" y="667647"/>
            <a:ext cx="4117935" cy="2037981"/>
            <a:chOff x="0" y="0"/>
            <a:chExt cx="5490580" cy="2717308"/>
          </a:xfrm>
        </p:grpSpPr>
        <p:sp>
          <p:nvSpPr>
            <p:cNvPr id="3" name="Freeform 3"/>
            <p:cNvSpPr/>
            <p:nvPr/>
          </p:nvSpPr>
          <p:spPr>
            <a:xfrm>
              <a:off x="271246" y="0"/>
              <a:ext cx="4951815" cy="2717308"/>
            </a:xfrm>
            <a:custGeom>
              <a:avLst/>
              <a:gdLst/>
              <a:ahLst/>
              <a:cxnLst/>
              <a:rect l="l" t="t" r="r" b="b"/>
              <a:pathLst>
                <a:path w="4951815" h="2717308">
                  <a:moveTo>
                    <a:pt x="0" y="0"/>
                  </a:moveTo>
                  <a:lnTo>
                    <a:pt x="4951815" y="0"/>
                  </a:lnTo>
                  <a:lnTo>
                    <a:pt x="4951815" y="2717308"/>
                  </a:lnTo>
                  <a:lnTo>
                    <a:pt x="0" y="2717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 rot="191285">
              <a:off x="18392" y="226988"/>
              <a:ext cx="5449558" cy="813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4"/>
                </a:lnSpc>
                <a:spcBef>
                  <a:spcPct val="0"/>
                </a:spcBef>
              </a:pPr>
              <a:r>
                <a:rPr lang="en-US" sz="2505" b="1">
                  <a:solidFill>
                    <a:srgbClr val="C5004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HEARING WHAT MATTERS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8677" y="3680407"/>
            <a:ext cx="3844561" cy="5577893"/>
            <a:chOff x="0" y="0"/>
            <a:chExt cx="5126082" cy="7437191"/>
          </a:xfrm>
        </p:grpSpPr>
        <p:sp>
          <p:nvSpPr>
            <p:cNvPr id="6" name="Freeform 6"/>
            <p:cNvSpPr/>
            <p:nvPr/>
          </p:nvSpPr>
          <p:spPr>
            <a:xfrm>
              <a:off x="0" y="1459253"/>
              <a:ext cx="5126082" cy="5977938"/>
            </a:xfrm>
            <a:custGeom>
              <a:avLst/>
              <a:gdLst/>
              <a:ahLst/>
              <a:cxnLst/>
              <a:rect l="l" t="t" r="r" b="b"/>
              <a:pathLst>
                <a:path w="5126082" h="5977938">
                  <a:moveTo>
                    <a:pt x="0" y="0"/>
                  </a:moveTo>
                  <a:lnTo>
                    <a:pt x="5126082" y="0"/>
                  </a:lnTo>
                  <a:lnTo>
                    <a:pt x="5126082" y="5977938"/>
                  </a:lnTo>
                  <a:lnTo>
                    <a:pt x="0" y="5977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5126082" cy="2215912"/>
              <a:chOff x="0" y="0"/>
              <a:chExt cx="1022290" cy="44191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22290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1022290" h="441917">
                    <a:moveTo>
                      <a:pt x="102700" y="0"/>
                    </a:moveTo>
                    <a:lnTo>
                      <a:pt x="919590" y="0"/>
                    </a:lnTo>
                    <a:cubicBezTo>
                      <a:pt x="946827" y="0"/>
                      <a:pt x="972950" y="10820"/>
                      <a:pt x="992210" y="30080"/>
                    </a:cubicBezTo>
                    <a:cubicBezTo>
                      <a:pt x="1011470" y="49340"/>
                      <a:pt x="1022290" y="75463"/>
                      <a:pt x="1022290" y="102700"/>
                    </a:cubicBezTo>
                    <a:lnTo>
                      <a:pt x="1022290" y="339217"/>
                    </a:lnTo>
                    <a:cubicBezTo>
                      <a:pt x="1022290" y="395937"/>
                      <a:pt x="976309" y="441917"/>
                      <a:pt x="919590" y="441917"/>
                    </a:cubicBezTo>
                    <a:lnTo>
                      <a:pt x="102700" y="441917"/>
                    </a:lnTo>
                    <a:cubicBezTo>
                      <a:pt x="45981" y="441917"/>
                      <a:pt x="0" y="395937"/>
                      <a:pt x="0" y="339217"/>
                    </a:cubicBezTo>
                    <a:lnTo>
                      <a:pt x="0" y="102700"/>
                    </a:lnTo>
                    <a:cubicBezTo>
                      <a:pt x="0" y="45981"/>
                      <a:pt x="45981" y="0"/>
                      <a:pt x="102700" y="0"/>
                    </a:cubicBezTo>
                    <a:close/>
                  </a:path>
                </a:pathLst>
              </a:custGeom>
              <a:solidFill>
                <a:srgbClr val="1ABB5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1022290" cy="470492"/>
              </a:xfrm>
              <a:prstGeom prst="rect">
                <a:avLst/>
              </a:prstGeom>
            </p:spPr>
            <p:txBody>
              <a:bodyPr lIns="50316" tIns="50316" rIns="50316" bIns="50316" rtlCol="0" anchor="ctr"/>
              <a:lstStyle/>
              <a:p>
                <a:pPr algn="ctr">
                  <a:lnSpc>
                    <a:spcPts val="2895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417782" y="708020"/>
              <a:ext cx="4370899" cy="751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76"/>
                </a:lnSpc>
                <a:spcBef>
                  <a:spcPct val="0"/>
                </a:spcBef>
              </a:pPr>
              <a:r>
                <a:rPr lang="en-US" sz="3411" b="1">
                  <a:solidFill>
                    <a:srgbClr val="FFFFFF"/>
                  </a:solidFill>
                  <a:latin typeface="Nexa Bold"/>
                  <a:ea typeface="Nexa Bold"/>
                  <a:cs typeface="Nexa Bold"/>
                  <a:sym typeface="Nexa Bold"/>
                </a:rPr>
                <a:t>What is LCAN?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47931" y="4840988"/>
            <a:ext cx="2306053" cy="1177486"/>
            <a:chOff x="0" y="0"/>
            <a:chExt cx="820788" cy="419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0788" cy="419100"/>
            </a:xfrm>
            <a:custGeom>
              <a:avLst/>
              <a:gdLst/>
              <a:ahLst/>
              <a:cxnLst/>
              <a:rect l="l" t="t" r="r" b="b"/>
              <a:pathLst>
                <a:path w="820788" h="419100">
                  <a:moveTo>
                    <a:pt x="65571" y="0"/>
                  </a:moveTo>
                  <a:lnTo>
                    <a:pt x="755218" y="0"/>
                  </a:lnTo>
                  <a:cubicBezTo>
                    <a:pt x="791431" y="0"/>
                    <a:pt x="820788" y="29357"/>
                    <a:pt x="820788" y="65571"/>
                  </a:cubicBezTo>
                  <a:lnTo>
                    <a:pt x="820788" y="353529"/>
                  </a:lnTo>
                  <a:cubicBezTo>
                    <a:pt x="820788" y="389743"/>
                    <a:pt x="791431" y="419100"/>
                    <a:pt x="755218" y="419100"/>
                  </a:cubicBezTo>
                  <a:lnTo>
                    <a:pt x="65571" y="419100"/>
                  </a:lnTo>
                  <a:cubicBezTo>
                    <a:pt x="29357" y="419100"/>
                    <a:pt x="0" y="389743"/>
                    <a:pt x="0" y="353529"/>
                  </a:cubicBezTo>
                  <a:lnTo>
                    <a:pt x="0" y="65571"/>
                  </a:lnTo>
                  <a:cubicBezTo>
                    <a:pt x="0" y="29357"/>
                    <a:pt x="29357" y="0"/>
                    <a:pt x="6557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20788" cy="447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5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47931" y="5074633"/>
            <a:ext cx="2306053" cy="710197"/>
          </a:xfrm>
          <a:custGeom>
            <a:avLst/>
            <a:gdLst/>
            <a:ahLst/>
            <a:cxnLst/>
            <a:rect l="l" t="t" r="r" b="b"/>
            <a:pathLst>
              <a:path w="2306053" h="710197">
                <a:moveTo>
                  <a:pt x="0" y="0"/>
                </a:moveTo>
                <a:lnTo>
                  <a:pt x="2306053" y="0"/>
                </a:lnTo>
                <a:lnTo>
                  <a:pt x="2306053" y="710196"/>
                </a:lnTo>
                <a:lnTo>
                  <a:pt x="0" y="7101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19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5447099" y="275998"/>
            <a:ext cx="10595756" cy="8068461"/>
          </a:xfrm>
          <a:custGeom>
            <a:avLst/>
            <a:gdLst/>
            <a:ahLst/>
            <a:cxnLst/>
            <a:rect l="l" t="t" r="r" b="b"/>
            <a:pathLst>
              <a:path w="10595756" h="8068461">
                <a:moveTo>
                  <a:pt x="0" y="0"/>
                </a:moveTo>
                <a:lnTo>
                  <a:pt x="10595756" y="0"/>
                </a:lnTo>
                <a:lnTo>
                  <a:pt x="10595756" y="8068461"/>
                </a:lnTo>
                <a:lnTo>
                  <a:pt x="0" y="80684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</a:blip>
            <a:stretch>
              <a:fillRect t="-2024" b="-202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6" name="Group 16"/>
          <p:cNvGrpSpPr/>
          <p:nvPr/>
        </p:nvGrpSpPr>
        <p:grpSpPr>
          <a:xfrm>
            <a:off x="4550212" y="5784829"/>
            <a:ext cx="12949933" cy="3622076"/>
            <a:chOff x="0" y="0"/>
            <a:chExt cx="1498400" cy="4191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98400" cy="419100"/>
            </a:xfrm>
            <a:custGeom>
              <a:avLst/>
              <a:gdLst/>
              <a:ahLst/>
              <a:cxnLst/>
              <a:rect l="l" t="t" r="r" b="b"/>
              <a:pathLst>
                <a:path w="1498400" h="419100">
                  <a:moveTo>
                    <a:pt x="11676" y="0"/>
                  </a:moveTo>
                  <a:lnTo>
                    <a:pt x="1486723" y="0"/>
                  </a:lnTo>
                  <a:cubicBezTo>
                    <a:pt x="1493172" y="0"/>
                    <a:pt x="1498400" y="5228"/>
                    <a:pt x="1498400" y="11676"/>
                  </a:cubicBezTo>
                  <a:lnTo>
                    <a:pt x="1498400" y="407424"/>
                  </a:lnTo>
                  <a:cubicBezTo>
                    <a:pt x="1498400" y="413872"/>
                    <a:pt x="1493172" y="419100"/>
                    <a:pt x="1486723" y="419100"/>
                  </a:cubicBezTo>
                  <a:lnTo>
                    <a:pt x="11676" y="419100"/>
                  </a:lnTo>
                  <a:cubicBezTo>
                    <a:pt x="5228" y="419100"/>
                    <a:pt x="0" y="413872"/>
                    <a:pt x="0" y="407424"/>
                  </a:cubicBezTo>
                  <a:lnTo>
                    <a:pt x="0" y="11676"/>
                  </a:lnTo>
                  <a:cubicBezTo>
                    <a:pt x="0" y="5228"/>
                    <a:pt x="5228" y="0"/>
                    <a:pt x="11676" y="0"/>
                  </a:cubicBezTo>
                  <a:close/>
                </a:path>
              </a:pathLst>
            </a:custGeom>
            <a:solidFill>
              <a:srgbClr val="FFFFFF">
                <a:alpha val="56863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498400" cy="447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696611" y="5746729"/>
            <a:ext cx="12990435" cy="3511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8"/>
              </a:lnSpc>
            </a:pPr>
            <a:r>
              <a:rPr lang="en-US" sz="1999">
                <a:solidFill>
                  <a:srgbClr val="003087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Leeds Community Anchor Network (LCAN) is a Leeds-wide network of trusted third and faith sector organisations. The network aims to maintain the connections and partnerships which were made during the pandemic. </a:t>
            </a:r>
          </a:p>
          <a:p>
            <a:pPr algn="l">
              <a:lnSpc>
                <a:spcPts val="2798"/>
              </a:lnSpc>
            </a:pPr>
            <a:endParaRPr lang="en-US" sz="1999">
              <a:solidFill>
                <a:srgbClr val="003087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2798"/>
              </a:lnSpc>
            </a:pPr>
            <a:r>
              <a:rPr lang="en-US" sz="1999">
                <a:solidFill>
                  <a:srgbClr val="003087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Collaboration rather than competition is one of our guiding principles and the network works to support smaller organisations and improve city-wide services that provide immediate assistance to communities while also attempting to bring about long-term systemic change. </a:t>
            </a:r>
          </a:p>
          <a:p>
            <a:pPr algn="l">
              <a:lnSpc>
                <a:spcPts val="2798"/>
              </a:lnSpc>
            </a:pPr>
            <a:endParaRPr lang="en-US" sz="1999">
              <a:solidFill>
                <a:srgbClr val="003087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2798"/>
              </a:lnSpc>
            </a:pPr>
            <a:r>
              <a:rPr lang="en-US" sz="1999">
                <a:solidFill>
                  <a:srgbClr val="003087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LCAN is made up of organisations or partnerships who aim to ensure the communities of Leeds thrive</a:t>
            </a:r>
          </a:p>
          <a:p>
            <a:pPr algn="l">
              <a:lnSpc>
                <a:spcPts val="2798"/>
              </a:lnSpc>
            </a:pPr>
            <a:endParaRPr lang="en-US" sz="1999">
              <a:solidFill>
                <a:srgbClr val="003087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688" y="272040"/>
            <a:ext cx="3719064" cy="1840803"/>
            <a:chOff x="0" y="0"/>
            <a:chExt cx="4958752" cy="2454404"/>
          </a:xfrm>
        </p:grpSpPr>
        <p:sp>
          <p:nvSpPr>
            <p:cNvPr id="3" name="Freeform 3"/>
            <p:cNvSpPr/>
            <p:nvPr/>
          </p:nvSpPr>
          <p:spPr>
            <a:xfrm>
              <a:off x="244398" y="0"/>
              <a:ext cx="4472718" cy="2454404"/>
            </a:xfrm>
            <a:custGeom>
              <a:avLst/>
              <a:gdLst/>
              <a:ahLst/>
              <a:cxnLst/>
              <a:rect l="l" t="t" r="r" b="b"/>
              <a:pathLst>
                <a:path w="4472718" h="2454404">
                  <a:moveTo>
                    <a:pt x="0" y="0"/>
                  </a:moveTo>
                  <a:lnTo>
                    <a:pt x="4472718" y="0"/>
                  </a:lnTo>
                  <a:lnTo>
                    <a:pt x="4472718" y="2454404"/>
                  </a:lnTo>
                  <a:lnTo>
                    <a:pt x="0" y="24544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 rot="191285">
              <a:off x="16635" y="193367"/>
              <a:ext cx="4922304" cy="73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36"/>
                </a:lnSpc>
                <a:spcBef>
                  <a:spcPct val="0"/>
                </a:spcBef>
              </a:pPr>
              <a:r>
                <a:rPr lang="en-US" sz="2262" b="1">
                  <a:solidFill>
                    <a:srgbClr val="C5004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HEARING WHAT MATTERS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758536" y="3817340"/>
            <a:ext cx="3844561" cy="4483454"/>
          </a:xfrm>
          <a:custGeom>
            <a:avLst/>
            <a:gdLst/>
            <a:ahLst/>
            <a:cxnLst/>
            <a:rect l="l" t="t" r="r" b="b"/>
            <a:pathLst>
              <a:path w="3844561" h="4483454">
                <a:moveTo>
                  <a:pt x="0" y="0"/>
                </a:moveTo>
                <a:lnTo>
                  <a:pt x="3844561" y="0"/>
                </a:lnTo>
                <a:lnTo>
                  <a:pt x="3844561" y="4483454"/>
                </a:lnTo>
                <a:lnTo>
                  <a:pt x="0" y="44834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758536" y="2722901"/>
            <a:ext cx="3844561" cy="1661934"/>
            <a:chOff x="0" y="0"/>
            <a:chExt cx="1022290" cy="4419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22290" cy="441917"/>
            </a:xfrm>
            <a:custGeom>
              <a:avLst/>
              <a:gdLst/>
              <a:ahLst/>
              <a:cxnLst/>
              <a:rect l="l" t="t" r="r" b="b"/>
              <a:pathLst>
                <a:path w="1022290" h="441917">
                  <a:moveTo>
                    <a:pt x="102700" y="0"/>
                  </a:moveTo>
                  <a:lnTo>
                    <a:pt x="919590" y="0"/>
                  </a:lnTo>
                  <a:cubicBezTo>
                    <a:pt x="946827" y="0"/>
                    <a:pt x="972950" y="10820"/>
                    <a:pt x="992210" y="30080"/>
                  </a:cubicBezTo>
                  <a:cubicBezTo>
                    <a:pt x="1011470" y="49340"/>
                    <a:pt x="1022290" y="75463"/>
                    <a:pt x="1022290" y="102700"/>
                  </a:cubicBezTo>
                  <a:lnTo>
                    <a:pt x="1022290" y="339217"/>
                  </a:lnTo>
                  <a:cubicBezTo>
                    <a:pt x="1022290" y="395937"/>
                    <a:pt x="976309" y="441917"/>
                    <a:pt x="919590" y="441917"/>
                  </a:cubicBezTo>
                  <a:lnTo>
                    <a:pt x="102700" y="441917"/>
                  </a:lnTo>
                  <a:cubicBezTo>
                    <a:pt x="45981" y="441917"/>
                    <a:pt x="0" y="395937"/>
                    <a:pt x="0" y="339217"/>
                  </a:cubicBezTo>
                  <a:lnTo>
                    <a:pt x="0" y="102700"/>
                  </a:lnTo>
                  <a:cubicBezTo>
                    <a:pt x="0" y="45981"/>
                    <a:pt x="45981" y="0"/>
                    <a:pt x="102700" y="0"/>
                  </a:cubicBezTo>
                  <a:close/>
                </a:path>
              </a:pathLst>
            </a:custGeom>
            <a:solidFill>
              <a:srgbClr val="1ABB5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22290" cy="470492"/>
            </a:xfrm>
            <a:prstGeom prst="rect">
              <a:avLst/>
            </a:prstGeom>
          </p:spPr>
          <p:txBody>
            <a:bodyPr lIns="50316" tIns="50316" rIns="50316" bIns="50316" rtlCol="0" anchor="ctr"/>
            <a:lstStyle/>
            <a:p>
              <a:pPr algn="ctr">
                <a:lnSpc>
                  <a:spcPts val="289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421380" y="1028700"/>
            <a:ext cx="2794973" cy="3873896"/>
            <a:chOff x="0" y="0"/>
            <a:chExt cx="790438" cy="10955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90438" cy="1095565"/>
            </a:xfrm>
            <a:custGeom>
              <a:avLst/>
              <a:gdLst/>
              <a:ahLst/>
              <a:cxnLst/>
              <a:rect l="l" t="t" r="r" b="b"/>
              <a:pathLst>
                <a:path w="790438" h="1095565">
                  <a:moveTo>
                    <a:pt x="144037" y="0"/>
                  </a:moveTo>
                  <a:lnTo>
                    <a:pt x="646401" y="0"/>
                  </a:lnTo>
                  <a:cubicBezTo>
                    <a:pt x="725950" y="0"/>
                    <a:pt x="790438" y="64488"/>
                    <a:pt x="790438" y="144037"/>
                  </a:cubicBezTo>
                  <a:lnTo>
                    <a:pt x="790438" y="951528"/>
                  </a:lnTo>
                  <a:cubicBezTo>
                    <a:pt x="790438" y="989729"/>
                    <a:pt x="775262" y="1026365"/>
                    <a:pt x="748250" y="1053377"/>
                  </a:cubicBezTo>
                  <a:cubicBezTo>
                    <a:pt x="721238" y="1080389"/>
                    <a:pt x="684602" y="1095565"/>
                    <a:pt x="646401" y="1095565"/>
                  </a:cubicBezTo>
                  <a:lnTo>
                    <a:pt x="144037" y="1095565"/>
                  </a:lnTo>
                  <a:cubicBezTo>
                    <a:pt x="105836" y="1095565"/>
                    <a:pt x="69200" y="1080389"/>
                    <a:pt x="42187" y="1053377"/>
                  </a:cubicBezTo>
                  <a:cubicBezTo>
                    <a:pt x="15175" y="1026365"/>
                    <a:pt x="0" y="989729"/>
                    <a:pt x="0" y="951528"/>
                  </a:cubicBezTo>
                  <a:lnTo>
                    <a:pt x="0" y="144037"/>
                  </a:lnTo>
                  <a:cubicBezTo>
                    <a:pt x="0" y="105836"/>
                    <a:pt x="15175" y="69200"/>
                    <a:pt x="42187" y="42187"/>
                  </a:cubicBezTo>
                  <a:cubicBezTo>
                    <a:pt x="69200" y="15175"/>
                    <a:pt x="105836" y="0"/>
                    <a:pt x="144037" y="0"/>
                  </a:cubicBezTo>
                  <a:close/>
                </a:path>
              </a:pathLst>
            </a:custGeom>
            <a:solidFill>
              <a:srgbClr val="C500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90438" cy="1133665"/>
            </a:xfrm>
            <a:prstGeom prst="rect">
              <a:avLst/>
            </a:prstGeom>
          </p:spPr>
          <p:txBody>
            <a:bodyPr lIns="68144" tIns="68144" rIns="68144" bIns="68144" rtlCol="0" anchor="ctr"/>
            <a:lstStyle/>
            <a:p>
              <a:pPr algn="ctr">
                <a:lnSpc>
                  <a:spcPts val="294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293149" y="1028700"/>
            <a:ext cx="2794973" cy="3873896"/>
            <a:chOff x="0" y="0"/>
            <a:chExt cx="1086235" cy="150554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86235" cy="1505547"/>
            </a:xfrm>
            <a:custGeom>
              <a:avLst/>
              <a:gdLst/>
              <a:ahLst/>
              <a:cxnLst/>
              <a:rect l="l" t="t" r="r" b="b"/>
              <a:pathLst>
                <a:path w="1086235" h="1505547">
                  <a:moveTo>
                    <a:pt x="144037" y="0"/>
                  </a:moveTo>
                  <a:lnTo>
                    <a:pt x="942198" y="0"/>
                  </a:lnTo>
                  <a:cubicBezTo>
                    <a:pt x="1021747" y="0"/>
                    <a:pt x="1086235" y="64488"/>
                    <a:pt x="1086235" y="144037"/>
                  </a:cubicBezTo>
                  <a:lnTo>
                    <a:pt x="1086235" y="1361510"/>
                  </a:lnTo>
                  <a:cubicBezTo>
                    <a:pt x="1086235" y="1399711"/>
                    <a:pt x="1071060" y="1436347"/>
                    <a:pt x="1044048" y="1463359"/>
                  </a:cubicBezTo>
                  <a:cubicBezTo>
                    <a:pt x="1017035" y="1490371"/>
                    <a:pt x="980399" y="1505547"/>
                    <a:pt x="942198" y="1505547"/>
                  </a:cubicBezTo>
                  <a:lnTo>
                    <a:pt x="144037" y="1505547"/>
                  </a:lnTo>
                  <a:cubicBezTo>
                    <a:pt x="105836" y="1505547"/>
                    <a:pt x="69200" y="1490371"/>
                    <a:pt x="42187" y="1463359"/>
                  </a:cubicBezTo>
                  <a:cubicBezTo>
                    <a:pt x="15175" y="1436347"/>
                    <a:pt x="0" y="1399711"/>
                    <a:pt x="0" y="1361510"/>
                  </a:cubicBezTo>
                  <a:lnTo>
                    <a:pt x="0" y="144037"/>
                  </a:lnTo>
                  <a:cubicBezTo>
                    <a:pt x="0" y="105836"/>
                    <a:pt x="15175" y="69200"/>
                    <a:pt x="42187" y="42187"/>
                  </a:cubicBezTo>
                  <a:cubicBezTo>
                    <a:pt x="69200" y="15175"/>
                    <a:pt x="105836" y="0"/>
                    <a:pt x="144037" y="0"/>
                  </a:cubicBezTo>
                  <a:close/>
                </a:path>
              </a:pathLst>
            </a:custGeom>
            <a:solidFill>
              <a:srgbClr val="00308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086235" cy="1543647"/>
            </a:xfrm>
            <a:prstGeom prst="rect">
              <a:avLst/>
            </a:prstGeom>
          </p:spPr>
          <p:txBody>
            <a:bodyPr lIns="56592" tIns="56592" rIns="56592" bIns="56592" rtlCol="0" anchor="ctr"/>
            <a:lstStyle/>
            <a:p>
              <a:pPr algn="ctr">
                <a:lnSpc>
                  <a:spcPts val="294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421380" y="5110068"/>
            <a:ext cx="2794973" cy="3873896"/>
            <a:chOff x="0" y="0"/>
            <a:chExt cx="1086235" cy="150554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86235" cy="1505547"/>
            </a:xfrm>
            <a:custGeom>
              <a:avLst/>
              <a:gdLst/>
              <a:ahLst/>
              <a:cxnLst/>
              <a:rect l="l" t="t" r="r" b="b"/>
              <a:pathLst>
                <a:path w="1086235" h="1505547">
                  <a:moveTo>
                    <a:pt x="144037" y="0"/>
                  </a:moveTo>
                  <a:lnTo>
                    <a:pt x="942198" y="0"/>
                  </a:lnTo>
                  <a:cubicBezTo>
                    <a:pt x="1021747" y="0"/>
                    <a:pt x="1086235" y="64488"/>
                    <a:pt x="1086235" y="144037"/>
                  </a:cubicBezTo>
                  <a:lnTo>
                    <a:pt x="1086235" y="1361510"/>
                  </a:lnTo>
                  <a:cubicBezTo>
                    <a:pt x="1086235" y="1399711"/>
                    <a:pt x="1071060" y="1436347"/>
                    <a:pt x="1044048" y="1463359"/>
                  </a:cubicBezTo>
                  <a:cubicBezTo>
                    <a:pt x="1017035" y="1490371"/>
                    <a:pt x="980399" y="1505547"/>
                    <a:pt x="942198" y="1505547"/>
                  </a:cubicBezTo>
                  <a:lnTo>
                    <a:pt x="144037" y="1505547"/>
                  </a:lnTo>
                  <a:cubicBezTo>
                    <a:pt x="105836" y="1505547"/>
                    <a:pt x="69200" y="1490371"/>
                    <a:pt x="42187" y="1463359"/>
                  </a:cubicBezTo>
                  <a:cubicBezTo>
                    <a:pt x="15175" y="1436347"/>
                    <a:pt x="0" y="1399711"/>
                    <a:pt x="0" y="1361510"/>
                  </a:cubicBezTo>
                  <a:lnTo>
                    <a:pt x="0" y="144037"/>
                  </a:lnTo>
                  <a:cubicBezTo>
                    <a:pt x="0" y="105836"/>
                    <a:pt x="15175" y="69200"/>
                    <a:pt x="42187" y="42187"/>
                  </a:cubicBezTo>
                  <a:cubicBezTo>
                    <a:pt x="69200" y="15175"/>
                    <a:pt x="105836" y="0"/>
                    <a:pt x="144037" y="0"/>
                  </a:cubicBezTo>
                  <a:close/>
                </a:path>
              </a:pathLst>
            </a:custGeom>
            <a:solidFill>
              <a:srgbClr val="00308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086235" cy="1543647"/>
            </a:xfrm>
            <a:prstGeom prst="rect">
              <a:avLst/>
            </a:prstGeom>
          </p:spPr>
          <p:txBody>
            <a:bodyPr lIns="45725" tIns="45725" rIns="45725" bIns="45725" rtlCol="0" anchor="ctr"/>
            <a:lstStyle/>
            <a:p>
              <a:pPr algn="ctr">
                <a:lnSpc>
                  <a:spcPts val="294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302618" y="5110068"/>
            <a:ext cx="2776035" cy="3873896"/>
            <a:chOff x="0" y="0"/>
            <a:chExt cx="785082" cy="10955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85082" cy="1095565"/>
            </a:xfrm>
            <a:custGeom>
              <a:avLst/>
              <a:gdLst/>
              <a:ahLst/>
              <a:cxnLst/>
              <a:rect l="l" t="t" r="r" b="b"/>
              <a:pathLst>
                <a:path w="785082" h="1095565">
                  <a:moveTo>
                    <a:pt x="145020" y="0"/>
                  </a:moveTo>
                  <a:lnTo>
                    <a:pt x="640062" y="0"/>
                  </a:lnTo>
                  <a:cubicBezTo>
                    <a:pt x="720154" y="0"/>
                    <a:pt x="785082" y="64928"/>
                    <a:pt x="785082" y="145020"/>
                  </a:cubicBezTo>
                  <a:lnTo>
                    <a:pt x="785082" y="950545"/>
                  </a:lnTo>
                  <a:cubicBezTo>
                    <a:pt x="785082" y="1030637"/>
                    <a:pt x="720154" y="1095565"/>
                    <a:pt x="640062" y="1095565"/>
                  </a:cubicBezTo>
                  <a:lnTo>
                    <a:pt x="145020" y="1095565"/>
                  </a:lnTo>
                  <a:cubicBezTo>
                    <a:pt x="64928" y="1095565"/>
                    <a:pt x="0" y="1030637"/>
                    <a:pt x="0" y="950545"/>
                  </a:cubicBezTo>
                  <a:lnTo>
                    <a:pt x="0" y="145020"/>
                  </a:lnTo>
                  <a:cubicBezTo>
                    <a:pt x="0" y="64928"/>
                    <a:pt x="64928" y="0"/>
                    <a:pt x="145020" y="0"/>
                  </a:cubicBezTo>
                  <a:close/>
                </a:path>
              </a:pathLst>
            </a:custGeom>
            <a:solidFill>
              <a:srgbClr val="C500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85082" cy="1133665"/>
            </a:xfrm>
            <a:prstGeom prst="rect">
              <a:avLst/>
            </a:prstGeom>
          </p:spPr>
          <p:txBody>
            <a:bodyPr lIns="68144" tIns="68144" rIns="68144" bIns="68144" rtlCol="0" anchor="ctr"/>
            <a:lstStyle/>
            <a:p>
              <a:pPr algn="ctr">
                <a:lnSpc>
                  <a:spcPts val="294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121854" y="1028700"/>
            <a:ext cx="2794973" cy="3873896"/>
            <a:chOff x="0" y="0"/>
            <a:chExt cx="790438" cy="109556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90438" cy="1095565"/>
            </a:xfrm>
            <a:custGeom>
              <a:avLst/>
              <a:gdLst/>
              <a:ahLst/>
              <a:cxnLst/>
              <a:rect l="l" t="t" r="r" b="b"/>
              <a:pathLst>
                <a:path w="790438" h="1095565">
                  <a:moveTo>
                    <a:pt x="144037" y="0"/>
                  </a:moveTo>
                  <a:lnTo>
                    <a:pt x="646401" y="0"/>
                  </a:lnTo>
                  <a:cubicBezTo>
                    <a:pt x="725950" y="0"/>
                    <a:pt x="790438" y="64488"/>
                    <a:pt x="790438" y="144037"/>
                  </a:cubicBezTo>
                  <a:lnTo>
                    <a:pt x="790438" y="951528"/>
                  </a:lnTo>
                  <a:cubicBezTo>
                    <a:pt x="790438" y="989729"/>
                    <a:pt x="775262" y="1026365"/>
                    <a:pt x="748250" y="1053377"/>
                  </a:cubicBezTo>
                  <a:cubicBezTo>
                    <a:pt x="721238" y="1080389"/>
                    <a:pt x="684602" y="1095565"/>
                    <a:pt x="646401" y="1095565"/>
                  </a:cubicBezTo>
                  <a:lnTo>
                    <a:pt x="144037" y="1095565"/>
                  </a:lnTo>
                  <a:cubicBezTo>
                    <a:pt x="105836" y="1095565"/>
                    <a:pt x="69200" y="1080389"/>
                    <a:pt x="42187" y="1053377"/>
                  </a:cubicBezTo>
                  <a:cubicBezTo>
                    <a:pt x="15175" y="1026365"/>
                    <a:pt x="0" y="989729"/>
                    <a:pt x="0" y="951528"/>
                  </a:cubicBezTo>
                  <a:lnTo>
                    <a:pt x="0" y="144037"/>
                  </a:lnTo>
                  <a:cubicBezTo>
                    <a:pt x="0" y="105836"/>
                    <a:pt x="15175" y="69200"/>
                    <a:pt x="42187" y="42187"/>
                  </a:cubicBezTo>
                  <a:cubicBezTo>
                    <a:pt x="69200" y="15175"/>
                    <a:pt x="105836" y="0"/>
                    <a:pt x="144037" y="0"/>
                  </a:cubicBezTo>
                  <a:close/>
                </a:path>
              </a:pathLst>
            </a:custGeom>
            <a:solidFill>
              <a:srgbClr val="C500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790438" cy="1133665"/>
            </a:xfrm>
            <a:prstGeom prst="rect">
              <a:avLst/>
            </a:prstGeom>
          </p:spPr>
          <p:txBody>
            <a:bodyPr lIns="68144" tIns="68144" rIns="68144" bIns="68144" rtlCol="0" anchor="ctr"/>
            <a:lstStyle/>
            <a:p>
              <a:pPr algn="ctr">
                <a:lnSpc>
                  <a:spcPts val="2943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8849243" y="1380476"/>
            <a:ext cx="1252621" cy="1518329"/>
          </a:xfrm>
          <a:custGeom>
            <a:avLst/>
            <a:gdLst/>
            <a:ahLst/>
            <a:cxnLst/>
            <a:rect l="l" t="t" r="r" b="b"/>
            <a:pathLst>
              <a:path w="1252621" h="1518329">
                <a:moveTo>
                  <a:pt x="0" y="0"/>
                </a:moveTo>
                <a:lnTo>
                  <a:pt x="1252622" y="0"/>
                </a:lnTo>
                <a:lnTo>
                  <a:pt x="1252622" y="1518329"/>
                </a:lnTo>
                <a:lnTo>
                  <a:pt x="0" y="15183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4993622" y="1028700"/>
            <a:ext cx="2794973" cy="3873896"/>
            <a:chOff x="0" y="0"/>
            <a:chExt cx="1086235" cy="150554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86235" cy="1505547"/>
            </a:xfrm>
            <a:custGeom>
              <a:avLst/>
              <a:gdLst/>
              <a:ahLst/>
              <a:cxnLst/>
              <a:rect l="l" t="t" r="r" b="b"/>
              <a:pathLst>
                <a:path w="1086235" h="1505547">
                  <a:moveTo>
                    <a:pt x="144037" y="0"/>
                  </a:moveTo>
                  <a:lnTo>
                    <a:pt x="942198" y="0"/>
                  </a:lnTo>
                  <a:cubicBezTo>
                    <a:pt x="1021747" y="0"/>
                    <a:pt x="1086235" y="64488"/>
                    <a:pt x="1086235" y="144037"/>
                  </a:cubicBezTo>
                  <a:lnTo>
                    <a:pt x="1086235" y="1361510"/>
                  </a:lnTo>
                  <a:cubicBezTo>
                    <a:pt x="1086235" y="1399711"/>
                    <a:pt x="1071060" y="1436347"/>
                    <a:pt x="1044048" y="1463359"/>
                  </a:cubicBezTo>
                  <a:cubicBezTo>
                    <a:pt x="1017035" y="1490371"/>
                    <a:pt x="980399" y="1505547"/>
                    <a:pt x="942198" y="1505547"/>
                  </a:cubicBezTo>
                  <a:lnTo>
                    <a:pt x="144037" y="1505547"/>
                  </a:lnTo>
                  <a:cubicBezTo>
                    <a:pt x="105836" y="1505547"/>
                    <a:pt x="69200" y="1490371"/>
                    <a:pt x="42187" y="1463359"/>
                  </a:cubicBezTo>
                  <a:cubicBezTo>
                    <a:pt x="15175" y="1436347"/>
                    <a:pt x="0" y="1399711"/>
                    <a:pt x="0" y="1361510"/>
                  </a:cubicBezTo>
                  <a:lnTo>
                    <a:pt x="0" y="144037"/>
                  </a:lnTo>
                  <a:cubicBezTo>
                    <a:pt x="0" y="105836"/>
                    <a:pt x="15175" y="69200"/>
                    <a:pt x="42187" y="42187"/>
                  </a:cubicBezTo>
                  <a:cubicBezTo>
                    <a:pt x="69200" y="15175"/>
                    <a:pt x="105836" y="0"/>
                    <a:pt x="144037" y="0"/>
                  </a:cubicBezTo>
                  <a:close/>
                </a:path>
              </a:pathLst>
            </a:custGeom>
            <a:solidFill>
              <a:srgbClr val="00308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086235" cy="1543647"/>
            </a:xfrm>
            <a:prstGeom prst="rect">
              <a:avLst/>
            </a:prstGeom>
          </p:spPr>
          <p:txBody>
            <a:bodyPr lIns="56592" tIns="56592" rIns="56592" bIns="56592" rtlCol="0" anchor="ctr"/>
            <a:lstStyle/>
            <a:p>
              <a:pPr algn="ctr">
                <a:lnSpc>
                  <a:spcPts val="2943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121854" y="5110068"/>
            <a:ext cx="2794973" cy="3873896"/>
            <a:chOff x="0" y="0"/>
            <a:chExt cx="1086235" cy="150554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86235" cy="1505547"/>
            </a:xfrm>
            <a:custGeom>
              <a:avLst/>
              <a:gdLst/>
              <a:ahLst/>
              <a:cxnLst/>
              <a:rect l="l" t="t" r="r" b="b"/>
              <a:pathLst>
                <a:path w="1086235" h="1505547">
                  <a:moveTo>
                    <a:pt x="144037" y="0"/>
                  </a:moveTo>
                  <a:lnTo>
                    <a:pt x="942198" y="0"/>
                  </a:lnTo>
                  <a:cubicBezTo>
                    <a:pt x="1021747" y="0"/>
                    <a:pt x="1086235" y="64488"/>
                    <a:pt x="1086235" y="144037"/>
                  </a:cubicBezTo>
                  <a:lnTo>
                    <a:pt x="1086235" y="1361510"/>
                  </a:lnTo>
                  <a:cubicBezTo>
                    <a:pt x="1086235" y="1399711"/>
                    <a:pt x="1071060" y="1436347"/>
                    <a:pt x="1044048" y="1463359"/>
                  </a:cubicBezTo>
                  <a:cubicBezTo>
                    <a:pt x="1017035" y="1490371"/>
                    <a:pt x="980399" y="1505547"/>
                    <a:pt x="942198" y="1505547"/>
                  </a:cubicBezTo>
                  <a:lnTo>
                    <a:pt x="144037" y="1505547"/>
                  </a:lnTo>
                  <a:cubicBezTo>
                    <a:pt x="105836" y="1505547"/>
                    <a:pt x="69200" y="1490371"/>
                    <a:pt x="42187" y="1463359"/>
                  </a:cubicBezTo>
                  <a:cubicBezTo>
                    <a:pt x="15175" y="1436347"/>
                    <a:pt x="0" y="1399711"/>
                    <a:pt x="0" y="1361510"/>
                  </a:cubicBezTo>
                  <a:lnTo>
                    <a:pt x="0" y="144037"/>
                  </a:lnTo>
                  <a:cubicBezTo>
                    <a:pt x="0" y="105836"/>
                    <a:pt x="15175" y="69200"/>
                    <a:pt x="42187" y="42187"/>
                  </a:cubicBezTo>
                  <a:cubicBezTo>
                    <a:pt x="69200" y="15175"/>
                    <a:pt x="105836" y="0"/>
                    <a:pt x="144037" y="0"/>
                  </a:cubicBezTo>
                  <a:close/>
                </a:path>
              </a:pathLst>
            </a:custGeom>
            <a:solidFill>
              <a:srgbClr val="00308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086235" cy="1543647"/>
            </a:xfrm>
            <a:prstGeom prst="rect">
              <a:avLst/>
            </a:prstGeom>
          </p:spPr>
          <p:txBody>
            <a:bodyPr lIns="45725" tIns="45725" rIns="45725" bIns="45725" rtlCol="0" anchor="ctr"/>
            <a:lstStyle/>
            <a:p>
              <a:pPr algn="ctr">
                <a:lnSpc>
                  <a:spcPts val="2943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003091" y="5110068"/>
            <a:ext cx="2776035" cy="3873896"/>
            <a:chOff x="0" y="0"/>
            <a:chExt cx="785082" cy="109556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85082" cy="1095565"/>
            </a:xfrm>
            <a:custGeom>
              <a:avLst/>
              <a:gdLst/>
              <a:ahLst/>
              <a:cxnLst/>
              <a:rect l="l" t="t" r="r" b="b"/>
              <a:pathLst>
                <a:path w="785082" h="1095565">
                  <a:moveTo>
                    <a:pt x="145020" y="0"/>
                  </a:moveTo>
                  <a:lnTo>
                    <a:pt x="640062" y="0"/>
                  </a:lnTo>
                  <a:cubicBezTo>
                    <a:pt x="720154" y="0"/>
                    <a:pt x="785082" y="64928"/>
                    <a:pt x="785082" y="145020"/>
                  </a:cubicBezTo>
                  <a:lnTo>
                    <a:pt x="785082" y="950545"/>
                  </a:lnTo>
                  <a:cubicBezTo>
                    <a:pt x="785082" y="1030637"/>
                    <a:pt x="720154" y="1095565"/>
                    <a:pt x="640062" y="1095565"/>
                  </a:cubicBezTo>
                  <a:lnTo>
                    <a:pt x="145020" y="1095565"/>
                  </a:lnTo>
                  <a:cubicBezTo>
                    <a:pt x="64928" y="1095565"/>
                    <a:pt x="0" y="1030637"/>
                    <a:pt x="0" y="950545"/>
                  </a:cubicBezTo>
                  <a:lnTo>
                    <a:pt x="0" y="145020"/>
                  </a:lnTo>
                  <a:cubicBezTo>
                    <a:pt x="0" y="64928"/>
                    <a:pt x="64928" y="0"/>
                    <a:pt x="145020" y="0"/>
                  </a:cubicBezTo>
                  <a:close/>
                </a:path>
              </a:pathLst>
            </a:custGeom>
            <a:solidFill>
              <a:srgbClr val="C500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785082" cy="1133665"/>
            </a:xfrm>
            <a:prstGeom prst="rect">
              <a:avLst/>
            </a:prstGeom>
          </p:spPr>
          <p:txBody>
            <a:bodyPr lIns="68144" tIns="68144" rIns="68144" bIns="68144" rtlCol="0" anchor="ctr"/>
            <a:lstStyle/>
            <a:p>
              <a:pPr algn="ctr">
                <a:lnSpc>
                  <a:spcPts val="2943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5626193" y="1460419"/>
            <a:ext cx="1438387" cy="1438387"/>
          </a:xfrm>
          <a:custGeom>
            <a:avLst/>
            <a:gdLst/>
            <a:ahLst/>
            <a:cxnLst/>
            <a:rect l="l" t="t" r="r" b="b"/>
            <a:pathLst>
              <a:path w="1438387" h="1438387">
                <a:moveTo>
                  <a:pt x="0" y="0"/>
                </a:moveTo>
                <a:lnTo>
                  <a:pt x="1438386" y="0"/>
                </a:lnTo>
                <a:lnTo>
                  <a:pt x="1438386" y="1438386"/>
                </a:lnTo>
                <a:lnTo>
                  <a:pt x="0" y="14383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15043042" y="1319161"/>
            <a:ext cx="1551650" cy="1587365"/>
          </a:xfrm>
          <a:custGeom>
            <a:avLst/>
            <a:gdLst/>
            <a:ahLst/>
            <a:cxnLst/>
            <a:rect l="l" t="t" r="r" b="b"/>
            <a:pathLst>
              <a:path w="1551650" h="1587365">
                <a:moveTo>
                  <a:pt x="0" y="0"/>
                </a:moveTo>
                <a:lnTo>
                  <a:pt x="1551650" y="0"/>
                </a:lnTo>
                <a:lnTo>
                  <a:pt x="1551650" y="1587365"/>
                </a:lnTo>
                <a:lnTo>
                  <a:pt x="0" y="1587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11838942" y="1238482"/>
            <a:ext cx="1660323" cy="1660323"/>
          </a:xfrm>
          <a:custGeom>
            <a:avLst/>
            <a:gdLst/>
            <a:ahLst/>
            <a:cxnLst/>
            <a:rect l="l" t="t" r="r" b="b"/>
            <a:pathLst>
              <a:path w="1660323" h="1660323">
                <a:moveTo>
                  <a:pt x="0" y="0"/>
                </a:moveTo>
                <a:lnTo>
                  <a:pt x="1660323" y="0"/>
                </a:lnTo>
                <a:lnTo>
                  <a:pt x="1660323" y="1660323"/>
                </a:lnTo>
                <a:lnTo>
                  <a:pt x="0" y="1660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5531733" y="5312171"/>
            <a:ext cx="1661486" cy="1678268"/>
          </a:xfrm>
          <a:custGeom>
            <a:avLst/>
            <a:gdLst/>
            <a:ahLst/>
            <a:cxnLst/>
            <a:rect l="l" t="t" r="r" b="b"/>
            <a:pathLst>
              <a:path w="1661486" h="1678268">
                <a:moveTo>
                  <a:pt x="0" y="0"/>
                </a:moveTo>
                <a:lnTo>
                  <a:pt x="1661486" y="0"/>
                </a:lnTo>
                <a:lnTo>
                  <a:pt x="1661486" y="1678268"/>
                </a:lnTo>
                <a:lnTo>
                  <a:pt x="0" y="16782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/>
          <p:nvPr/>
        </p:nvSpPr>
        <p:spPr>
          <a:xfrm>
            <a:off x="8715174" y="5316822"/>
            <a:ext cx="1730194" cy="1730194"/>
          </a:xfrm>
          <a:custGeom>
            <a:avLst/>
            <a:gdLst/>
            <a:ahLst/>
            <a:cxnLst/>
            <a:rect l="l" t="t" r="r" b="b"/>
            <a:pathLst>
              <a:path w="1730194" h="1730194">
                <a:moveTo>
                  <a:pt x="0" y="0"/>
                </a:moveTo>
                <a:lnTo>
                  <a:pt x="1730194" y="0"/>
                </a:lnTo>
                <a:lnTo>
                  <a:pt x="1730194" y="1730194"/>
                </a:lnTo>
                <a:lnTo>
                  <a:pt x="0" y="17301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11898627" y="5411443"/>
            <a:ext cx="1540953" cy="1540953"/>
          </a:xfrm>
          <a:custGeom>
            <a:avLst/>
            <a:gdLst/>
            <a:ahLst/>
            <a:cxnLst/>
            <a:rect l="l" t="t" r="r" b="b"/>
            <a:pathLst>
              <a:path w="1540953" h="1540953">
                <a:moveTo>
                  <a:pt x="0" y="0"/>
                </a:moveTo>
                <a:lnTo>
                  <a:pt x="1540953" y="0"/>
                </a:lnTo>
                <a:lnTo>
                  <a:pt x="1540953" y="1540952"/>
                </a:lnTo>
                <a:lnTo>
                  <a:pt x="0" y="15409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15077645" y="5312171"/>
            <a:ext cx="1482443" cy="1482443"/>
          </a:xfrm>
          <a:custGeom>
            <a:avLst/>
            <a:gdLst/>
            <a:ahLst/>
            <a:cxnLst/>
            <a:rect l="l" t="t" r="r" b="b"/>
            <a:pathLst>
              <a:path w="1482443" h="1482443">
                <a:moveTo>
                  <a:pt x="0" y="0"/>
                </a:moveTo>
                <a:lnTo>
                  <a:pt x="1482443" y="0"/>
                </a:lnTo>
                <a:lnTo>
                  <a:pt x="1482443" y="1482443"/>
                </a:lnTo>
                <a:lnTo>
                  <a:pt x="0" y="1482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TextBox 41"/>
          <p:cNvSpPr txBox="1"/>
          <p:nvPr/>
        </p:nvSpPr>
        <p:spPr>
          <a:xfrm>
            <a:off x="11549732" y="2982433"/>
            <a:ext cx="2238742" cy="1612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8" b="1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Training for all anchors at start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526327" y="7217704"/>
            <a:ext cx="2665986" cy="108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8" b="1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Assets over needs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378433" y="3023426"/>
            <a:ext cx="2880867" cy="1650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0"/>
              </a:lnSpc>
              <a:spcBef>
                <a:spcPct val="0"/>
              </a:spcBef>
            </a:pPr>
            <a:r>
              <a:rPr lang="en-US" sz="3164" b="1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Dissemination to other groups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48698" y="3142517"/>
            <a:ext cx="3278175" cy="1180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6"/>
              </a:lnSpc>
              <a:spcBef>
                <a:spcPct val="0"/>
              </a:spcBef>
            </a:pPr>
            <a:r>
              <a:rPr lang="en-US" sz="3411" b="1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Key points in process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380260" y="173990"/>
            <a:ext cx="5276480" cy="64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3849" b="1" i="1">
                <a:solidFill>
                  <a:srgbClr val="003087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Listening well in Leeds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400604" y="7261353"/>
            <a:ext cx="2537000" cy="1612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8" b="1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Used to inform wider work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411397" y="3254846"/>
            <a:ext cx="1959422" cy="106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8" b="1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All wards covered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186347" y="7104164"/>
            <a:ext cx="2665986" cy="2187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8" b="1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Build on answers from previous years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078907" y="3023426"/>
            <a:ext cx="2623692" cy="1508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4"/>
              </a:lnSpc>
              <a:spcBef>
                <a:spcPct val="0"/>
              </a:spcBef>
            </a:pPr>
            <a:r>
              <a:rPr lang="en-US" sz="2881" b="1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Each anchor funded for their time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089554" y="7261353"/>
            <a:ext cx="2537000" cy="1612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2"/>
              </a:lnSpc>
              <a:spcBef>
                <a:spcPct val="0"/>
              </a:spcBef>
            </a:pPr>
            <a:r>
              <a:rPr lang="en-US" sz="3108" b="1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rPr>
              <a:t>feedback to communities cruital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677" y="667647"/>
            <a:ext cx="4117935" cy="2037981"/>
            <a:chOff x="0" y="0"/>
            <a:chExt cx="5490580" cy="2717308"/>
          </a:xfrm>
        </p:grpSpPr>
        <p:sp>
          <p:nvSpPr>
            <p:cNvPr id="3" name="Freeform 3"/>
            <p:cNvSpPr/>
            <p:nvPr/>
          </p:nvSpPr>
          <p:spPr>
            <a:xfrm>
              <a:off x="271246" y="0"/>
              <a:ext cx="4951815" cy="2717308"/>
            </a:xfrm>
            <a:custGeom>
              <a:avLst/>
              <a:gdLst/>
              <a:ahLst/>
              <a:cxnLst/>
              <a:rect l="l" t="t" r="r" b="b"/>
              <a:pathLst>
                <a:path w="4951815" h="2717308">
                  <a:moveTo>
                    <a:pt x="0" y="0"/>
                  </a:moveTo>
                  <a:lnTo>
                    <a:pt x="4951815" y="0"/>
                  </a:lnTo>
                  <a:lnTo>
                    <a:pt x="4951815" y="2717308"/>
                  </a:lnTo>
                  <a:lnTo>
                    <a:pt x="0" y="2717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 rot="191285">
              <a:off x="18392" y="226988"/>
              <a:ext cx="5449558" cy="813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4"/>
                </a:lnSpc>
                <a:spcBef>
                  <a:spcPct val="0"/>
                </a:spcBef>
              </a:pPr>
              <a:r>
                <a:rPr lang="en-US" sz="2505" b="1">
                  <a:solidFill>
                    <a:srgbClr val="C5004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HEARING WHAT MATTERS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8677" y="3680407"/>
            <a:ext cx="3844561" cy="5577893"/>
            <a:chOff x="0" y="0"/>
            <a:chExt cx="5126082" cy="7437191"/>
          </a:xfrm>
        </p:grpSpPr>
        <p:sp>
          <p:nvSpPr>
            <p:cNvPr id="6" name="Freeform 6"/>
            <p:cNvSpPr/>
            <p:nvPr/>
          </p:nvSpPr>
          <p:spPr>
            <a:xfrm>
              <a:off x="0" y="1459253"/>
              <a:ext cx="5126082" cy="5977938"/>
            </a:xfrm>
            <a:custGeom>
              <a:avLst/>
              <a:gdLst/>
              <a:ahLst/>
              <a:cxnLst/>
              <a:rect l="l" t="t" r="r" b="b"/>
              <a:pathLst>
                <a:path w="5126082" h="5977938">
                  <a:moveTo>
                    <a:pt x="0" y="0"/>
                  </a:moveTo>
                  <a:lnTo>
                    <a:pt x="5126082" y="0"/>
                  </a:lnTo>
                  <a:lnTo>
                    <a:pt x="5126082" y="5977938"/>
                  </a:lnTo>
                  <a:lnTo>
                    <a:pt x="0" y="5977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5126082" cy="2215912"/>
              <a:chOff x="0" y="0"/>
              <a:chExt cx="1022290" cy="44191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22290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1022290" h="441917">
                    <a:moveTo>
                      <a:pt x="102700" y="0"/>
                    </a:moveTo>
                    <a:lnTo>
                      <a:pt x="919590" y="0"/>
                    </a:lnTo>
                    <a:cubicBezTo>
                      <a:pt x="946827" y="0"/>
                      <a:pt x="972950" y="10820"/>
                      <a:pt x="992210" y="30080"/>
                    </a:cubicBezTo>
                    <a:cubicBezTo>
                      <a:pt x="1011470" y="49340"/>
                      <a:pt x="1022290" y="75463"/>
                      <a:pt x="1022290" y="102700"/>
                    </a:cubicBezTo>
                    <a:lnTo>
                      <a:pt x="1022290" y="339217"/>
                    </a:lnTo>
                    <a:cubicBezTo>
                      <a:pt x="1022290" y="395937"/>
                      <a:pt x="976309" y="441917"/>
                      <a:pt x="919590" y="441917"/>
                    </a:cubicBezTo>
                    <a:lnTo>
                      <a:pt x="102700" y="441917"/>
                    </a:lnTo>
                    <a:cubicBezTo>
                      <a:pt x="45981" y="441917"/>
                      <a:pt x="0" y="395937"/>
                      <a:pt x="0" y="339217"/>
                    </a:cubicBezTo>
                    <a:lnTo>
                      <a:pt x="0" y="102700"/>
                    </a:lnTo>
                    <a:cubicBezTo>
                      <a:pt x="0" y="45981"/>
                      <a:pt x="45981" y="0"/>
                      <a:pt x="102700" y="0"/>
                    </a:cubicBezTo>
                    <a:close/>
                  </a:path>
                </a:pathLst>
              </a:custGeom>
              <a:solidFill>
                <a:srgbClr val="1ABB5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1022290" cy="470492"/>
              </a:xfrm>
              <a:prstGeom prst="rect">
                <a:avLst/>
              </a:prstGeom>
            </p:spPr>
            <p:txBody>
              <a:bodyPr lIns="50316" tIns="50316" rIns="50316" bIns="50316" rtlCol="0" anchor="ctr"/>
              <a:lstStyle/>
              <a:p>
                <a:pPr algn="ctr">
                  <a:lnSpc>
                    <a:spcPts val="2895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417782" y="688970"/>
              <a:ext cx="4370899" cy="1876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56"/>
                </a:lnSpc>
                <a:spcBef>
                  <a:spcPct val="0"/>
                </a:spcBef>
              </a:pPr>
              <a:r>
                <a:rPr lang="en-US" sz="4111" b="1">
                  <a:solidFill>
                    <a:srgbClr val="FFFFFF"/>
                  </a:solidFill>
                  <a:latin typeface="Nexa Bold"/>
                  <a:ea typeface="Nexa Bold"/>
                  <a:cs typeface="Nexa Bold"/>
                  <a:sym typeface="Nexa Bold"/>
                </a:rPr>
                <a:t>Listening Well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4696611" y="2058086"/>
            <a:ext cx="1129934" cy="1129934"/>
          </a:xfrm>
          <a:custGeom>
            <a:avLst/>
            <a:gdLst/>
            <a:ahLst/>
            <a:cxnLst/>
            <a:rect l="l" t="t" r="r" b="b"/>
            <a:pathLst>
              <a:path w="1129934" h="1129934">
                <a:moveTo>
                  <a:pt x="0" y="0"/>
                </a:moveTo>
                <a:lnTo>
                  <a:pt x="1129934" y="0"/>
                </a:lnTo>
                <a:lnTo>
                  <a:pt x="1129934" y="1129933"/>
                </a:lnTo>
                <a:lnTo>
                  <a:pt x="0" y="11299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5024372" y="5945529"/>
            <a:ext cx="1392234" cy="1654959"/>
          </a:xfrm>
          <a:custGeom>
            <a:avLst/>
            <a:gdLst/>
            <a:ahLst/>
            <a:cxnLst/>
            <a:rect l="l" t="t" r="r" b="b"/>
            <a:pathLst>
              <a:path w="1392234" h="1654959">
                <a:moveTo>
                  <a:pt x="0" y="0"/>
                </a:moveTo>
                <a:lnTo>
                  <a:pt x="1392234" y="0"/>
                </a:lnTo>
                <a:lnTo>
                  <a:pt x="1392234" y="1654959"/>
                </a:lnTo>
                <a:lnTo>
                  <a:pt x="0" y="16549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4648230" y="6773009"/>
            <a:ext cx="1368972" cy="1219630"/>
          </a:xfrm>
          <a:custGeom>
            <a:avLst/>
            <a:gdLst/>
            <a:ahLst/>
            <a:cxnLst/>
            <a:rect l="l" t="t" r="r" b="b"/>
            <a:pathLst>
              <a:path w="1368972" h="1219630">
                <a:moveTo>
                  <a:pt x="0" y="0"/>
                </a:moveTo>
                <a:lnTo>
                  <a:pt x="1368972" y="0"/>
                </a:lnTo>
                <a:lnTo>
                  <a:pt x="1368972" y="1219630"/>
                </a:lnTo>
                <a:lnTo>
                  <a:pt x="0" y="12196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6163464" y="1744442"/>
            <a:ext cx="1382201" cy="1657812"/>
          </a:xfrm>
          <a:custGeom>
            <a:avLst/>
            <a:gdLst/>
            <a:ahLst/>
            <a:cxnLst/>
            <a:rect l="l" t="t" r="r" b="b"/>
            <a:pathLst>
              <a:path w="1382201" h="1657812">
                <a:moveTo>
                  <a:pt x="0" y="0"/>
                </a:moveTo>
                <a:lnTo>
                  <a:pt x="1382201" y="0"/>
                </a:lnTo>
                <a:lnTo>
                  <a:pt x="1382201" y="1657812"/>
                </a:lnTo>
                <a:lnTo>
                  <a:pt x="0" y="16578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 rot="-5400000" flipV="1">
            <a:off x="7128304" y="214178"/>
            <a:ext cx="9200475" cy="8268927"/>
          </a:xfrm>
          <a:custGeom>
            <a:avLst/>
            <a:gdLst/>
            <a:ahLst/>
            <a:cxnLst/>
            <a:rect l="l" t="t" r="r" b="b"/>
            <a:pathLst>
              <a:path w="9200475" h="8268927">
                <a:moveTo>
                  <a:pt x="0" y="8268927"/>
                </a:moveTo>
                <a:lnTo>
                  <a:pt x="9200475" y="8268927"/>
                </a:lnTo>
                <a:lnTo>
                  <a:pt x="9200475" y="0"/>
                </a:lnTo>
                <a:lnTo>
                  <a:pt x="0" y="0"/>
                </a:lnTo>
                <a:lnTo>
                  <a:pt x="0" y="8268927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3016519" y="9229725"/>
            <a:ext cx="10123527" cy="33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en-US" sz="2068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Scharmer, C. Otto (2009). Theory U: Leading from the Future as It Emerges.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88470" y="1658063"/>
            <a:ext cx="3630530" cy="178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  <a:spcBef>
                <a:spcPct val="0"/>
              </a:spcBef>
            </a:pPr>
            <a:r>
              <a:rPr lang="en-US" sz="2068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DOWNLOADING</a:t>
            </a:r>
            <a:r>
              <a:rPr lang="en-US" sz="2068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(HABIT) “I already know this” → Hearing confirms assumptions → No real change happens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1723" y="1715867"/>
            <a:ext cx="3891860" cy="214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  <a:spcBef>
                <a:spcPct val="0"/>
              </a:spcBef>
            </a:pPr>
            <a:r>
              <a:rPr lang="en-US" sz="2068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GENERATIVE LISTENING (OPEN WILL) “What wants to emerge here?” → Co-create new possibilities → Shift systems with communities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48732" y="5395544"/>
            <a:ext cx="3883983" cy="178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  <a:spcBef>
                <a:spcPct val="0"/>
              </a:spcBef>
            </a:pPr>
            <a:r>
              <a:rPr lang="en-US" sz="2068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EMPATHIC LISTENING (OPEN HEART) “How does this feel?” → Step into others’ experience → Build trust and connection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81960" y="5214569"/>
            <a:ext cx="3202394" cy="214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  <a:spcBef>
                <a:spcPct val="0"/>
              </a:spcBef>
            </a:pPr>
            <a:r>
              <a:rPr lang="en-US" sz="2068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FACTUAL LISTENING (OPEN MIND) “What is new or different?” → Notice data, patterns, insights → Expand understanding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677" y="667647"/>
            <a:ext cx="4117935" cy="2037981"/>
            <a:chOff x="0" y="0"/>
            <a:chExt cx="5490580" cy="2717308"/>
          </a:xfrm>
        </p:grpSpPr>
        <p:sp>
          <p:nvSpPr>
            <p:cNvPr id="3" name="Freeform 3"/>
            <p:cNvSpPr/>
            <p:nvPr/>
          </p:nvSpPr>
          <p:spPr>
            <a:xfrm>
              <a:off x="271246" y="0"/>
              <a:ext cx="4951815" cy="2717308"/>
            </a:xfrm>
            <a:custGeom>
              <a:avLst/>
              <a:gdLst/>
              <a:ahLst/>
              <a:cxnLst/>
              <a:rect l="l" t="t" r="r" b="b"/>
              <a:pathLst>
                <a:path w="4951815" h="2717308">
                  <a:moveTo>
                    <a:pt x="0" y="0"/>
                  </a:moveTo>
                  <a:lnTo>
                    <a:pt x="4951815" y="0"/>
                  </a:lnTo>
                  <a:lnTo>
                    <a:pt x="4951815" y="2717308"/>
                  </a:lnTo>
                  <a:lnTo>
                    <a:pt x="0" y="2717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 rot="191285">
              <a:off x="18392" y="226988"/>
              <a:ext cx="5449558" cy="813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4"/>
                </a:lnSpc>
                <a:spcBef>
                  <a:spcPct val="0"/>
                </a:spcBef>
              </a:pPr>
              <a:r>
                <a:rPr lang="en-US" sz="2505" b="1">
                  <a:solidFill>
                    <a:srgbClr val="C5004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HEARING WHAT MATTERS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363" y="3680407"/>
            <a:ext cx="3844561" cy="5577893"/>
            <a:chOff x="0" y="0"/>
            <a:chExt cx="5126082" cy="7437191"/>
          </a:xfrm>
        </p:grpSpPr>
        <p:sp>
          <p:nvSpPr>
            <p:cNvPr id="6" name="Freeform 6"/>
            <p:cNvSpPr/>
            <p:nvPr/>
          </p:nvSpPr>
          <p:spPr>
            <a:xfrm>
              <a:off x="0" y="1459253"/>
              <a:ext cx="5126082" cy="5977938"/>
            </a:xfrm>
            <a:custGeom>
              <a:avLst/>
              <a:gdLst/>
              <a:ahLst/>
              <a:cxnLst/>
              <a:rect l="l" t="t" r="r" b="b"/>
              <a:pathLst>
                <a:path w="5126082" h="5977938">
                  <a:moveTo>
                    <a:pt x="0" y="0"/>
                  </a:moveTo>
                  <a:lnTo>
                    <a:pt x="5126082" y="0"/>
                  </a:lnTo>
                  <a:lnTo>
                    <a:pt x="5126082" y="5977938"/>
                  </a:lnTo>
                  <a:lnTo>
                    <a:pt x="0" y="5977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5126082" cy="2215912"/>
              <a:chOff x="0" y="0"/>
              <a:chExt cx="1022290" cy="44191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22290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1022290" h="441917">
                    <a:moveTo>
                      <a:pt x="102700" y="0"/>
                    </a:moveTo>
                    <a:lnTo>
                      <a:pt x="919590" y="0"/>
                    </a:lnTo>
                    <a:cubicBezTo>
                      <a:pt x="946827" y="0"/>
                      <a:pt x="972950" y="10820"/>
                      <a:pt x="992210" y="30080"/>
                    </a:cubicBezTo>
                    <a:cubicBezTo>
                      <a:pt x="1011470" y="49340"/>
                      <a:pt x="1022290" y="75463"/>
                      <a:pt x="1022290" y="102700"/>
                    </a:cubicBezTo>
                    <a:lnTo>
                      <a:pt x="1022290" y="339217"/>
                    </a:lnTo>
                    <a:cubicBezTo>
                      <a:pt x="1022290" y="395937"/>
                      <a:pt x="976309" y="441917"/>
                      <a:pt x="919590" y="441917"/>
                    </a:cubicBezTo>
                    <a:lnTo>
                      <a:pt x="102700" y="441917"/>
                    </a:lnTo>
                    <a:cubicBezTo>
                      <a:pt x="45981" y="441917"/>
                      <a:pt x="0" y="395937"/>
                      <a:pt x="0" y="339217"/>
                    </a:cubicBezTo>
                    <a:lnTo>
                      <a:pt x="0" y="102700"/>
                    </a:lnTo>
                    <a:cubicBezTo>
                      <a:pt x="0" y="45981"/>
                      <a:pt x="45981" y="0"/>
                      <a:pt x="102700" y="0"/>
                    </a:cubicBezTo>
                    <a:close/>
                  </a:path>
                </a:pathLst>
              </a:custGeom>
              <a:solidFill>
                <a:srgbClr val="1ABB5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1022290" cy="470492"/>
              </a:xfrm>
              <a:prstGeom prst="rect">
                <a:avLst/>
              </a:prstGeom>
            </p:spPr>
            <p:txBody>
              <a:bodyPr lIns="50316" tIns="50316" rIns="50316" bIns="50316" rtlCol="0" anchor="ctr"/>
              <a:lstStyle/>
              <a:p>
                <a:pPr algn="ctr">
                  <a:lnSpc>
                    <a:spcPts val="2895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377591" y="230465"/>
              <a:ext cx="4370899" cy="4024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76"/>
                </a:lnSpc>
              </a:pPr>
              <a:r>
                <a:rPr lang="en-US" sz="3411" b="1" dirty="0">
                  <a:solidFill>
                    <a:srgbClr val="FFFFFF"/>
                  </a:solidFill>
                  <a:latin typeface="Nexa Bold"/>
                  <a:ea typeface="Nexa Bold"/>
                  <a:cs typeface="Nexa Bold"/>
                  <a:sym typeface="Nexa Bold"/>
                </a:rPr>
                <a:t>The Wicked question - Staying asset based</a:t>
              </a:r>
            </a:p>
            <a:p>
              <a:pPr algn="ctr">
                <a:lnSpc>
                  <a:spcPts val="4496"/>
                </a:lnSpc>
                <a:spcBef>
                  <a:spcPct val="0"/>
                </a:spcBef>
              </a:pPr>
              <a:endParaRPr lang="en-US" sz="3411" b="1" dirty="0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049972" y="5880201"/>
            <a:ext cx="1324386" cy="230112"/>
          </a:xfrm>
          <a:custGeom>
            <a:avLst/>
            <a:gdLst/>
            <a:ahLst/>
            <a:cxnLst/>
            <a:rect l="l" t="t" r="r" b="b"/>
            <a:pathLst>
              <a:path w="1324386" h="230112">
                <a:moveTo>
                  <a:pt x="0" y="0"/>
                </a:moveTo>
                <a:lnTo>
                  <a:pt x="1324386" y="0"/>
                </a:lnTo>
                <a:lnTo>
                  <a:pt x="1324386" y="230113"/>
                </a:lnTo>
                <a:lnTo>
                  <a:pt x="0" y="2301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/>
          <p:nvPr/>
        </p:nvGrpSpPr>
        <p:grpSpPr>
          <a:xfrm>
            <a:off x="9246946" y="667647"/>
            <a:ext cx="7297501" cy="3813134"/>
            <a:chOff x="0" y="0"/>
            <a:chExt cx="9730002" cy="508417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9730002" cy="5084178"/>
              <a:chOff x="0" y="0"/>
              <a:chExt cx="1518555" cy="79348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518554" cy="793484"/>
              </a:xfrm>
              <a:custGeom>
                <a:avLst/>
                <a:gdLst/>
                <a:ahLst/>
                <a:cxnLst/>
                <a:rect l="l" t="t" r="r" b="b"/>
                <a:pathLst>
                  <a:path w="1518554" h="793484">
                    <a:moveTo>
                      <a:pt x="1224103" y="0"/>
                    </a:moveTo>
                    <a:lnTo>
                      <a:pt x="282407" y="0"/>
                    </a:lnTo>
                    <a:cubicBezTo>
                      <a:pt x="126426" y="0"/>
                      <a:pt x="0" y="123512"/>
                      <a:pt x="0" y="320668"/>
                    </a:cubicBezTo>
                    <a:cubicBezTo>
                      <a:pt x="0" y="468453"/>
                      <a:pt x="66279" y="563594"/>
                      <a:pt x="162037" y="607735"/>
                    </a:cubicBezTo>
                    <a:lnTo>
                      <a:pt x="162037" y="793484"/>
                    </a:lnTo>
                    <a:lnTo>
                      <a:pt x="353844" y="634017"/>
                    </a:lnTo>
                    <a:lnTo>
                      <a:pt x="1224103" y="634017"/>
                    </a:lnTo>
                    <a:cubicBezTo>
                      <a:pt x="1392117" y="634017"/>
                      <a:pt x="1518554" y="510504"/>
                      <a:pt x="1518554" y="320644"/>
                    </a:cubicBezTo>
                    <a:cubicBezTo>
                      <a:pt x="1518566" y="123512"/>
                      <a:pt x="1392117" y="0"/>
                      <a:pt x="1224103" y="0"/>
                    </a:cubicBezTo>
                    <a:close/>
                  </a:path>
                </a:pathLst>
              </a:custGeom>
              <a:solidFill>
                <a:srgbClr val="C5004D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9525"/>
                <a:ext cx="1518555" cy="5934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5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023777" y="561669"/>
              <a:ext cx="7527976" cy="3013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64"/>
                </a:lnSpc>
                <a:spcBef>
                  <a:spcPct val="0"/>
                </a:spcBef>
              </a:pPr>
              <a:r>
                <a:rPr lang="en-US" sz="2617" b="1">
                  <a:solidFill>
                    <a:srgbClr val="FFFFFF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“The questions we ask shape the future we create.</a:t>
              </a:r>
            </a:p>
            <a:p>
              <a:pPr algn="ctr">
                <a:lnSpc>
                  <a:spcPts val="3664"/>
                </a:lnSpc>
                <a:spcBef>
                  <a:spcPct val="0"/>
                </a:spcBef>
              </a:pPr>
              <a:r>
                <a:rPr lang="en-US" sz="2617" b="1">
                  <a:solidFill>
                    <a:srgbClr val="FFFFFF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Wicked questions don’t solve problems: they open better conversations.”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377477" y="5657262"/>
            <a:ext cx="4310658" cy="33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en-US" sz="2068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“Why aren’t people attending?”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36196" y="5630997"/>
            <a:ext cx="5744107" cy="69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en-US" sz="2068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“How can we grow participation while respecting how people want to engage?”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233992" y="6976583"/>
            <a:ext cx="4626268" cy="69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en-US" sz="2068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“What’s the problem with this community?”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819357" y="6976583"/>
            <a:ext cx="4777260" cy="69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en-US" sz="2068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“What strengths do we have, and how are they being held back?”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20705" y="8920304"/>
            <a:ext cx="6267430" cy="344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en-US" sz="206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ABCD Institute / John McKnight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246687" y="4563864"/>
            <a:ext cx="2064544" cy="4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  <a:spcBef>
                <a:spcPct val="0"/>
              </a:spcBef>
            </a:pPr>
            <a:r>
              <a:rPr lang="en-US" sz="2368" b="1">
                <a:solidFill>
                  <a:srgbClr val="003087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Deficit based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557494" y="4563864"/>
            <a:ext cx="2676406" cy="4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  <a:spcBef>
                <a:spcPct val="0"/>
              </a:spcBef>
            </a:pPr>
            <a:r>
              <a:rPr lang="en-US" sz="2368" b="1">
                <a:solidFill>
                  <a:srgbClr val="003087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Wicked Question</a:t>
            </a:r>
          </a:p>
        </p:txBody>
      </p:sp>
      <p:sp>
        <p:nvSpPr>
          <p:cNvPr id="24" name="Freeform 24"/>
          <p:cNvSpPr/>
          <p:nvPr/>
        </p:nvSpPr>
        <p:spPr>
          <a:xfrm>
            <a:off x="10049972" y="7005158"/>
            <a:ext cx="1324386" cy="230112"/>
          </a:xfrm>
          <a:custGeom>
            <a:avLst/>
            <a:gdLst/>
            <a:ahLst/>
            <a:cxnLst/>
            <a:rect l="l" t="t" r="r" b="b"/>
            <a:pathLst>
              <a:path w="1324386" h="230112">
                <a:moveTo>
                  <a:pt x="0" y="0"/>
                </a:moveTo>
                <a:lnTo>
                  <a:pt x="1324386" y="0"/>
                </a:lnTo>
                <a:lnTo>
                  <a:pt x="1324386" y="230113"/>
                </a:lnTo>
                <a:lnTo>
                  <a:pt x="0" y="2301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677" y="667647"/>
            <a:ext cx="4117935" cy="2037981"/>
            <a:chOff x="0" y="0"/>
            <a:chExt cx="5490580" cy="2717308"/>
          </a:xfrm>
        </p:grpSpPr>
        <p:sp>
          <p:nvSpPr>
            <p:cNvPr id="3" name="Freeform 3"/>
            <p:cNvSpPr/>
            <p:nvPr/>
          </p:nvSpPr>
          <p:spPr>
            <a:xfrm>
              <a:off x="271246" y="0"/>
              <a:ext cx="4951815" cy="2717308"/>
            </a:xfrm>
            <a:custGeom>
              <a:avLst/>
              <a:gdLst/>
              <a:ahLst/>
              <a:cxnLst/>
              <a:rect l="l" t="t" r="r" b="b"/>
              <a:pathLst>
                <a:path w="4951815" h="2717308">
                  <a:moveTo>
                    <a:pt x="0" y="0"/>
                  </a:moveTo>
                  <a:lnTo>
                    <a:pt x="4951815" y="0"/>
                  </a:lnTo>
                  <a:lnTo>
                    <a:pt x="4951815" y="2717308"/>
                  </a:lnTo>
                  <a:lnTo>
                    <a:pt x="0" y="2717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 rot="191285">
              <a:off x="18392" y="226988"/>
              <a:ext cx="5449558" cy="813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4"/>
                </a:lnSpc>
                <a:spcBef>
                  <a:spcPct val="0"/>
                </a:spcBef>
              </a:pPr>
              <a:r>
                <a:rPr lang="en-US" sz="2505" b="1">
                  <a:solidFill>
                    <a:srgbClr val="C5004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HEARING WHAT MATTERS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8677" y="3680407"/>
            <a:ext cx="3844561" cy="5577893"/>
            <a:chOff x="0" y="0"/>
            <a:chExt cx="5126082" cy="7437191"/>
          </a:xfrm>
        </p:grpSpPr>
        <p:sp>
          <p:nvSpPr>
            <p:cNvPr id="6" name="Freeform 6"/>
            <p:cNvSpPr/>
            <p:nvPr/>
          </p:nvSpPr>
          <p:spPr>
            <a:xfrm>
              <a:off x="0" y="1459253"/>
              <a:ext cx="5126082" cy="5977938"/>
            </a:xfrm>
            <a:custGeom>
              <a:avLst/>
              <a:gdLst/>
              <a:ahLst/>
              <a:cxnLst/>
              <a:rect l="l" t="t" r="r" b="b"/>
              <a:pathLst>
                <a:path w="5126082" h="5977938">
                  <a:moveTo>
                    <a:pt x="0" y="0"/>
                  </a:moveTo>
                  <a:lnTo>
                    <a:pt x="5126082" y="0"/>
                  </a:lnTo>
                  <a:lnTo>
                    <a:pt x="5126082" y="5977938"/>
                  </a:lnTo>
                  <a:lnTo>
                    <a:pt x="0" y="5977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5126082" cy="2215912"/>
              <a:chOff x="0" y="0"/>
              <a:chExt cx="1022290" cy="44191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22290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1022290" h="441917">
                    <a:moveTo>
                      <a:pt x="102700" y="0"/>
                    </a:moveTo>
                    <a:lnTo>
                      <a:pt x="919590" y="0"/>
                    </a:lnTo>
                    <a:cubicBezTo>
                      <a:pt x="946827" y="0"/>
                      <a:pt x="972950" y="10820"/>
                      <a:pt x="992210" y="30080"/>
                    </a:cubicBezTo>
                    <a:cubicBezTo>
                      <a:pt x="1011470" y="49340"/>
                      <a:pt x="1022290" y="75463"/>
                      <a:pt x="1022290" y="102700"/>
                    </a:cubicBezTo>
                    <a:lnTo>
                      <a:pt x="1022290" y="339217"/>
                    </a:lnTo>
                    <a:cubicBezTo>
                      <a:pt x="1022290" y="395937"/>
                      <a:pt x="976309" y="441917"/>
                      <a:pt x="919590" y="441917"/>
                    </a:cubicBezTo>
                    <a:lnTo>
                      <a:pt x="102700" y="441917"/>
                    </a:lnTo>
                    <a:cubicBezTo>
                      <a:pt x="45981" y="441917"/>
                      <a:pt x="0" y="395937"/>
                      <a:pt x="0" y="339217"/>
                    </a:cubicBezTo>
                    <a:lnTo>
                      <a:pt x="0" y="102700"/>
                    </a:lnTo>
                    <a:cubicBezTo>
                      <a:pt x="0" y="45981"/>
                      <a:pt x="45981" y="0"/>
                      <a:pt x="102700" y="0"/>
                    </a:cubicBezTo>
                    <a:close/>
                  </a:path>
                </a:pathLst>
              </a:custGeom>
              <a:solidFill>
                <a:srgbClr val="1ABB5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1022290" cy="470492"/>
              </a:xfrm>
              <a:prstGeom prst="rect">
                <a:avLst/>
              </a:prstGeom>
            </p:spPr>
            <p:txBody>
              <a:bodyPr lIns="50316" tIns="50316" rIns="50316" bIns="50316" rtlCol="0" anchor="ctr"/>
              <a:lstStyle/>
              <a:p>
                <a:pPr algn="ctr">
                  <a:lnSpc>
                    <a:spcPts val="2895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417782" y="708020"/>
              <a:ext cx="4370899" cy="751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7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964079" y="568906"/>
            <a:ext cx="12758250" cy="8994566"/>
          </a:xfrm>
          <a:custGeom>
            <a:avLst/>
            <a:gdLst/>
            <a:ahLst/>
            <a:cxnLst/>
            <a:rect l="l" t="t" r="r" b="b"/>
            <a:pathLst>
              <a:path w="12758250" h="8994566">
                <a:moveTo>
                  <a:pt x="0" y="0"/>
                </a:moveTo>
                <a:lnTo>
                  <a:pt x="12758250" y="0"/>
                </a:lnTo>
                <a:lnTo>
                  <a:pt x="12758250" y="8994566"/>
                </a:lnTo>
                <a:lnTo>
                  <a:pt x="0" y="8994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734724" y="4355987"/>
            <a:ext cx="3532465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Impact and reach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677" y="667647"/>
            <a:ext cx="4117935" cy="2037981"/>
            <a:chOff x="0" y="0"/>
            <a:chExt cx="5490580" cy="2717308"/>
          </a:xfrm>
        </p:grpSpPr>
        <p:sp>
          <p:nvSpPr>
            <p:cNvPr id="3" name="Freeform 3"/>
            <p:cNvSpPr/>
            <p:nvPr/>
          </p:nvSpPr>
          <p:spPr>
            <a:xfrm>
              <a:off x="271246" y="0"/>
              <a:ext cx="4951815" cy="2717308"/>
            </a:xfrm>
            <a:custGeom>
              <a:avLst/>
              <a:gdLst/>
              <a:ahLst/>
              <a:cxnLst/>
              <a:rect l="l" t="t" r="r" b="b"/>
              <a:pathLst>
                <a:path w="4951815" h="2717308">
                  <a:moveTo>
                    <a:pt x="0" y="0"/>
                  </a:moveTo>
                  <a:lnTo>
                    <a:pt x="4951815" y="0"/>
                  </a:lnTo>
                  <a:lnTo>
                    <a:pt x="4951815" y="2717308"/>
                  </a:lnTo>
                  <a:lnTo>
                    <a:pt x="0" y="2717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 rot="191285">
              <a:off x="18392" y="226988"/>
              <a:ext cx="5449558" cy="813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4"/>
                </a:lnSpc>
                <a:spcBef>
                  <a:spcPct val="0"/>
                </a:spcBef>
              </a:pPr>
              <a:r>
                <a:rPr lang="en-US" sz="2505" b="1">
                  <a:solidFill>
                    <a:srgbClr val="C5004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HEARING WHAT MATTERS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8677" y="3680407"/>
            <a:ext cx="3844561" cy="5577893"/>
            <a:chOff x="0" y="0"/>
            <a:chExt cx="5126082" cy="7437191"/>
          </a:xfrm>
        </p:grpSpPr>
        <p:sp>
          <p:nvSpPr>
            <p:cNvPr id="6" name="Freeform 6"/>
            <p:cNvSpPr/>
            <p:nvPr/>
          </p:nvSpPr>
          <p:spPr>
            <a:xfrm>
              <a:off x="0" y="1459253"/>
              <a:ext cx="5126082" cy="5977938"/>
            </a:xfrm>
            <a:custGeom>
              <a:avLst/>
              <a:gdLst/>
              <a:ahLst/>
              <a:cxnLst/>
              <a:rect l="l" t="t" r="r" b="b"/>
              <a:pathLst>
                <a:path w="5126082" h="5977938">
                  <a:moveTo>
                    <a:pt x="0" y="0"/>
                  </a:moveTo>
                  <a:lnTo>
                    <a:pt x="5126082" y="0"/>
                  </a:lnTo>
                  <a:lnTo>
                    <a:pt x="5126082" y="5977938"/>
                  </a:lnTo>
                  <a:lnTo>
                    <a:pt x="0" y="5977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5126082" cy="2215912"/>
              <a:chOff x="0" y="0"/>
              <a:chExt cx="1022290" cy="44191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22290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1022290" h="441917">
                    <a:moveTo>
                      <a:pt x="102700" y="0"/>
                    </a:moveTo>
                    <a:lnTo>
                      <a:pt x="919590" y="0"/>
                    </a:lnTo>
                    <a:cubicBezTo>
                      <a:pt x="946827" y="0"/>
                      <a:pt x="972950" y="10820"/>
                      <a:pt x="992210" y="30080"/>
                    </a:cubicBezTo>
                    <a:cubicBezTo>
                      <a:pt x="1011470" y="49340"/>
                      <a:pt x="1022290" y="75463"/>
                      <a:pt x="1022290" y="102700"/>
                    </a:cubicBezTo>
                    <a:lnTo>
                      <a:pt x="1022290" y="339217"/>
                    </a:lnTo>
                    <a:cubicBezTo>
                      <a:pt x="1022290" y="395937"/>
                      <a:pt x="976309" y="441917"/>
                      <a:pt x="919590" y="441917"/>
                    </a:cubicBezTo>
                    <a:lnTo>
                      <a:pt x="102700" y="441917"/>
                    </a:lnTo>
                    <a:cubicBezTo>
                      <a:pt x="45981" y="441917"/>
                      <a:pt x="0" y="395937"/>
                      <a:pt x="0" y="339217"/>
                    </a:cubicBezTo>
                    <a:lnTo>
                      <a:pt x="0" y="102700"/>
                    </a:lnTo>
                    <a:cubicBezTo>
                      <a:pt x="0" y="45981"/>
                      <a:pt x="45981" y="0"/>
                      <a:pt x="102700" y="0"/>
                    </a:cubicBezTo>
                    <a:close/>
                  </a:path>
                </a:pathLst>
              </a:custGeom>
              <a:solidFill>
                <a:srgbClr val="1ABB5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1022290" cy="470492"/>
              </a:xfrm>
              <a:prstGeom prst="rect">
                <a:avLst/>
              </a:prstGeom>
            </p:spPr>
            <p:txBody>
              <a:bodyPr lIns="50316" tIns="50316" rIns="50316" bIns="50316" rtlCol="0" anchor="ctr"/>
              <a:lstStyle/>
              <a:p>
                <a:pPr algn="ctr">
                  <a:lnSpc>
                    <a:spcPts val="2895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417782" y="708020"/>
              <a:ext cx="4370899" cy="155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76"/>
                </a:lnSpc>
                <a:spcBef>
                  <a:spcPct val="0"/>
                </a:spcBef>
              </a:pPr>
              <a:r>
                <a:rPr lang="en-US" sz="3411" b="1">
                  <a:solidFill>
                    <a:srgbClr val="FFFFFF"/>
                  </a:solidFill>
                  <a:latin typeface="Nexa Bold"/>
                  <a:ea typeface="Nexa Bold"/>
                  <a:cs typeface="Nexa Bold"/>
                  <a:sym typeface="Nexa Bold"/>
                </a:rPr>
                <a:t>Examples in your areas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9144000" y="1852527"/>
            <a:ext cx="11075678" cy="11075678"/>
          </a:xfrm>
          <a:custGeom>
            <a:avLst/>
            <a:gdLst/>
            <a:ahLst/>
            <a:cxnLst/>
            <a:rect l="l" t="t" r="r" b="b"/>
            <a:pathLst>
              <a:path w="11075678" h="11075678">
                <a:moveTo>
                  <a:pt x="0" y="0"/>
                </a:moveTo>
                <a:lnTo>
                  <a:pt x="11075678" y="0"/>
                </a:lnTo>
                <a:lnTo>
                  <a:pt x="11075678" y="11075678"/>
                </a:lnTo>
                <a:lnTo>
                  <a:pt x="0" y="110756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5785591" y="1614063"/>
            <a:ext cx="8653939" cy="109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endParaRPr/>
          </a:p>
          <a:p>
            <a:pPr algn="l">
              <a:lnSpc>
                <a:spcPts val="4409"/>
              </a:lnSpc>
            </a:pPr>
            <a:r>
              <a:rPr lang="en-US" sz="3150">
                <a:solidFill>
                  <a:srgbClr val="003087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Time for reflection on asset-based listening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85591" y="952500"/>
            <a:ext cx="7134583" cy="663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5"/>
              </a:lnSpc>
              <a:spcBef>
                <a:spcPct val="0"/>
              </a:spcBef>
            </a:pPr>
            <a:r>
              <a:rPr lang="en-US" sz="3868" b="1">
                <a:solidFill>
                  <a:srgbClr val="003087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Sharing what you are doing.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22A5ABD0546246BC22E4BC64A60956" ma:contentTypeVersion="17" ma:contentTypeDescription="Create a new document." ma:contentTypeScope="" ma:versionID="7c677ca858dcda05f769cd61f175e14c">
  <xsd:schema xmlns:xsd="http://www.w3.org/2001/XMLSchema" xmlns:xs="http://www.w3.org/2001/XMLSchema" xmlns:p="http://schemas.microsoft.com/office/2006/metadata/properties" xmlns:ns2="c4ab55e9-0097-4cca-8878-d7a47ac54d1a" xmlns:ns3="7d8828e8-fa0f-4032-b8c8-473168ac04e3" targetNamespace="http://schemas.microsoft.com/office/2006/metadata/properties" ma:root="true" ma:fieldsID="1d4c24775cffa356f43c9c284c4bb4c1" ns2:_="" ns3:_="">
    <xsd:import namespace="c4ab55e9-0097-4cca-8878-d7a47ac54d1a"/>
    <xsd:import namespace="7d8828e8-fa0f-4032-b8c8-473168ac04e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ab55e9-0097-4cca-8878-d7a47ac54d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ed4d2182-6eeb-42f8-85b8-6d505cca9d5c}" ma:internalName="TaxCatchAll" ma:showField="CatchAllData" ma:web="c4ab55e9-0097-4cca-8878-d7a47ac54d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828e8-fa0f-4032-b8c8-473168ac04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8aa430f-8d0d-439a-80f0-a8aaa524be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ab55e9-0097-4cca-8878-d7a47ac54d1a" xsi:nil="true"/>
    <lcf76f155ced4ddcb4097134ff3c332f xmlns="7d8828e8-fa0f-4032-b8c8-473168ac04e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6187CD-F42E-4BF3-B46C-0C94EE798CBD}"/>
</file>

<file path=customXml/itemProps2.xml><?xml version="1.0" encoding="utf-8"?>
<ds:datastoreItem xmlns:ds="http://schemas.openxmlformats.org/officeDocument/2006/customXml" ds:itemID="{70ED23D1-FFA1-4E94-9D23-200ABEC00C16}">
  <ds:schemaRefs>
    <ds:schemaRef ds:uri="http://schemas.microsoft.com/office/2006/metadata/properties"/>
    <ds:schemaRef ds:uri="http://schemas.microsoft.com/office/infopath/2007/PartnerControls"/>
    <ds:schemaRef ds:uri="0439f2b0-8bbe-47ae-b3ad-9d5bd7900a7f"/>
    <ds:schemaRef ds:uri="deb76dbf-ad78-4955-8f2f-cabca834ea10"/>
  </ds:schemaRefs>
</ds:datastoreItem>
</file>

<file path=customXml/itemProps3.xml><?xml version="1.0" encoding="utf-8"?>
<ds:datastoreItem xmlns:ds="http://schemas.openxmlformats.org/officeDocument/2006/customXml" ds:itemID="{135D56B3-30AE-489E-8205-7BA1E871C5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389</Words>
  <Application>Microsoft Office PowerPoint</Application>
  <PresentationFormat>Custom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Nexa Bold</vt:lpstr>
      <vt:lpstr>Calibri</vt:lpstr>
      <vt:lpstr>Open Sans Bold Italics</vt:lpstr>
      <vt:lpstr>Montserrat Classic Bold</vt:lpstr>
      <vt:lpstr>Montserrat</vt:lpstr>
      <vt:lpstr>Montserrat Semi-Bold</vt:lpstr>
      <vt:lpstr>Arial</vt:lpstr>
      <vt:lpstr>Montserrat Bold</vt:lpstr>
      <vt:lpstr>Montserrat Classic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NAVCA LCAN Listening slides</dc:title>
  <cp:lastModifiedBy>Claire Graham</cp:lastModifiedBy>
  <cp:revision>1</cp:revision>
  <dcterms:created xsi:type="dcterms:W3CDTF">2006-08-16T00:00:00Z</dcterms:created>
  <dcterms:modified xsi:type="dcterms:W3CDTF">2026-05-11T11:19:48Z</dcterms:modified>
  <dc:identifier>DAHI-6uI7Ig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0x0101008522A5ABD0546246BC22E4BC64A60956</vt:lpwstr>
  </property>
  <property fmtid="{D5CDD505-2E9C-101B-9397-08002B2CF9AE}" pid="3" name="MediaServiceImageTags">
    <vt:lpwstr/>
  </property>
</Properties>
</file>