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31"/>
  </p:notesMasterIdLst>
  <p:sldIdLst>
    <p:sldId id="256" r:id="rId5"/>
    <p:sldId id="257" r:id="rId6"/>
    <p:sldId id="258" r:id="rId7"/>
    <p:sldId id="259" r:id="rId8"/>
    <p:sldId id="260" r:id="rId9"/>
    <p:sldId id="261" r:id="rId10"/>
    <p:sldId id="262" r:id="rId11"/>
    <p:sldId id="263" r:id="rId12"/>
    <p:sldId id="264" r:id="rId13"/>
    <p:sldId id="265" r:id="rId14"/>
    <p:sldId id="266" r:id="rId15"/>
    <p:sldId id="267" r:id="rId16"/>
    <p:sldId id="268" r:id="rId17"/>
    <p:sldId id="269" r:id="rId18"/>
    <p:sldId id="270" r:id="rId19"/>
    <p:sldId id="271" r:id="rId20"/>
    <p:sldId id="272" r:id="rId21"/>
    <p:sldId id="273" r:id="rId22"/>
    <p:sldId id="274" r:id="rId23"/>
    <p:sldId id="275" r:id="rId24"/>
    <p:sldId id="276" r:id="rId25"/>
    <p:sldId id="277" r:id="rId26"/>
    <p:sldId id="278" r:id="rId27"/>
    <p:sldId id="279" r:id="rId28"/>
    <p:sldId id="280" r:id="rId29"/>
    <p:sldId id="281" r:id="rId30"/>
  </p:sldIdLst>
  <p:sldSz cx="18288000" cy="10287000"/>
  <p:notesSz cx="6858000" cy="9144000"/>
  <p:embeddedFontLst>
    <p:embeddedFont>
      <p:font typeface="Poppins" panose="00000500000000000000" pitchFamily="2" charset="0"/>
      <p:regular r:id="rId32"/>
      <p:bold r:id="rId33"/>
      <p:italic r:id="rId34"/>
      <p:boldItalic r:id="rId35"/>
    </p:embeddedFont>
    <p:embeddedFont>
      <p:font typeface="Poppins Bold" panose="00000800000000000000" pitchFamily="2" charset="0"/>
      <p:regular r:id="rId36"/>
      <p:bold r:id="rId37"/>
    </p:embeddedFont>
    <p:embeddedFont>
      <p:font typeface="Poppins Italics" panose="020B0604020202020204" charset="0"/>
      <p:regular r:id="rId38"/>
    </p:embeddedFont>
    <p:embeddedFont>
      <p:font typeface="Poppins Medium" panose="00000600000000000000" pitchFamily="2" charset="0"/>
      <p:regular r:id="rId39"/>
      <p:italic r:id="rId40"/>
    </p:embeddedFont>
    <p:embeddedFont>
      <p:font typeface="Poppins Semi-Bold" panose="020B0604020202020204" charset="0"/>
      <p:regular r:id="rId41"/>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B25DE6A3-5FAF-439B-A3E7-2C00E0C40F57}" v="3" dt="2026-10-06T11:08:51.573"/>
  </p1510:revLst>
</p1510:revInfo>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autoAdjust="0"/>
    <p:restoredTop sz="94622" autoAdjust="0"/>
  </p:normalViewPr>
  <p:slideViewPr>
    <p:cSldViewPr>
      <p:cViewPr varScale="1">
        <p:scale>
          <a:sx n="60" d="100"/>
          <a:sy n="60" d="100"/>
        </p:scale>
        <p:origin x="370" y="67"/>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slide" Target="slides/slide22.xml"/><Relationship Id="rId39" Type="http://schemas.openxmlformats.org/officeDocument/2006/relationships/font" Target="fonts/font8.fntdata"/><Relationship Id="rId21" Type="http://schemas.openxmlformats.org/officeDocument/2006/relationships/slide" Target="slides/slide17.xml"/><Relationship Id="rId34" Type="http://schemas.openxmlformats.org/officeDocument/2006/relationships/font" Target="fonts/font3.fntdata"/><Relationship Id="rId42" Type="http://schemas.openxmlformats.org/officeDocument/2006/relationships/presProps" Target="presProps.xml"/><Relationship Id="rId47" Type="http://schemas.microsoft.com/office/2015/10/relationships/revisionInfo" Target="revisionInfo.xml"/><Relationship Id="rId7" Type="http://schemas.openxmlformats.org/officeDocument/2006/relationships/slide" Target="slides/slide3.xml"/><Relationship Id="rId2" Type="http://schemas.openxmlformats.org/officeDocument/2006/relationships/customXml" Target="../customXml/item2.xml"/><Relationship Id="rId16" Type="http://schemas.openxmlformats.org/officeDocument/2006/relationships/slide" Target="slides/slide12.xml"/><Relationship Id="rId29" Type="http://schemas.openxmlformats.org/officeDocument/2006/relationships/slide" Target="slides/slide25.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slide" Target="slides/slide20.xml"/><Relationship Id="rId32" Type="http://schemas.openxmlformats.org/officeDocument/2006/relationships/font" Target="fonts/font1.fntdata"/><Relationship Id="rId37" Type="http://schemas.openxmlformats.org/officeDocument/2006/relationships/font" Target="fonts/font6.fntdata"/><Relationship Id="rId40" Type="http://schemas.openxmlformats.org/officeDocument/2006/relationships/font" Target="fonts/font9.fntdata"/><Relationship Id="rId45" Type="http://schemas.openxmlformats.org/officeDocument/2006/relationships/tableStyles" Target="tableStyle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slide" Target="slides/slide19.xml"/><Relationship Id="rId28" Type="http://schemas.openxmlformats.org/officeDocument/2006/relationships/slide" Target="slides/slide24.xml"/><Relationship Id="rId36" Type="http://schemas.openxmlformats.org/officeDocument/2006/relationships/font" Target="fonts/font5.fntdata"/><Relationship Id="rId10" Type="http://schemas.openxmlformats.org/officeDocument/2006/relationships/slide" Target="slides/slide6.xml"/><Relationship Id="rId19" Type="http://schemas.openxmlformats.org/officeDocument/2006/relationships/slide" Target="slides/slide15.xml"/><Relationship Id="rId31" Type="http://schemas.openxmlformats.org/officeDocument/2006/relationships/notesMaster" Target="notesMasters/notesMaster1.xml"/><Relationship Id="rId44" Type="http://schemas.openxmlformats.org/officeDocument/2006/relationships/theme" Target="theme/theme1.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slide" Target="slides/slide23.xml"/><Relationship Id="rId30" Type="http://schemas.openxmlformats.org/officeDocument/2006/relationships/slide" Target="slides/slide26.xml"/><Relationship Id="rId35" Type="http://schemas.openxmlformats.org/officeDocument/2006/relationships/font" Target="fonts/font4.fntdata"/><Relationship Id="rId43" Type="http://schemas.openxmlformats.org/officeDocument/2006/relationships/viewProps" Target="viewProps.xml"/><Relationship Id="rId8" Type="http://schemas.openxmlformats.org/officeDocument/2006/relationships/slide" Target="slides/slide4.xml"/><Relationship Id="rId3" Type="http://schemas.openxmlformats.org/officeDocument/2006/relationships/customXml" Target="../customXml/item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slide" Target="slides/slide21.xml"/><Relationship Id="rId33" Type="http://schemas.openxmlformats.org/officeDocument/2006/relationships/font" Target="fonts/font2.fntdata"/><Relationship Id="rId38" Type="http://schemas.openxmlformats.org/officeDocument/2006/relationships/font" Target="fonts/font7.fntdata"/><Relationship Id="rId46" Type="http://schemas.microsoft.com/office/2016/11/relationships/changesInfo" Target="changesInfos/changesInfo1.xml"/><Relationship Id="rId20" Type="http://schemas.openxmlformats.org/officeDocument/2006/relationships/slide" Target="slides/slide16.xml"/><Relationship Id="rId41" Type="http://schemas.openxmlformats.org/officeDocument/2006/relationships/font" Target="fonts/font10.fntdata"/></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Emily Lewis" userId="0b5b15d5-8204-4270-be0e-68e96ed7c60e" providerId="ADAL" clId="{9F4D12DA-CEF2-4AAC-AF64-B653C8D264F4}"/>
    <pc:docChg chg="custSel modSld">
      <pc:chgData name="Emily Lewis" userId="0b5b15d5-8204-4270-be0e-68e96ed7c60e" providerId="ADAL" clId="{9F4D12DA-CEF2-4AAC-AF64-B653C8D264F4}" dt="2026-10-06T11:09:33.714" v="20" actId="14100"/>
      <pc:docMkLst>
        <pc:docMk/>
      </pc:docMkLst>
      <pc:sldChg chg="modSp mod">
        <pc:chgData name="Emily Lewis" userId="0b5b15d5-8204-4270-be0e-68e96ed7c60e" providerId="ADAL" clId="{9F4D12DA-CEF2-4AAC-AF64-B653C8D264F4}" dt="2026-10-06T11:07:54.631" v="0" actId="14100"/>
        <pc:sldMkLst>
          <pc:docMk/>
          <pc:sldMk cId="0" sldId="260"/>
        </pc:sldMkLst>
        <pc:spChg chg="mod">
          <ac:chgData name="Emily Lewis" userId="0b5b15d5-8204-4270-be0e-68e96ed7c60e" providerId="ADAL" clId="{9F4D12DA-CEF2-4AAC-AF64-B653C8D264F4}" dt="2026-10-06T11:07:54.631" v="0" actId="14100"/>
          <ac:spMkLst>
            <pc:docMk/>
            <pc:sldMk cId="0" sldId="260"/>
            <ac:spMk id="12" creationId="{00000000-0000-0000-0000-000000000000}"/>
          </ac:spMkLst>
        </pc:spChg>
      </pc:sldChg>
      <pc:sldChg chg="modSp mod">
        <pc:chgData name="Emily Lewis" userId="0b5b15d5-8204-4270-be0e-68e96ed7c60e" providerId="ADAL" clId="{9F4D12DA-CEF2-4AAC-AF64-B653C8D264F4}" dt="2026-10-06T11:08:05.076" v="2" actId="1076"/>
        <pc:sldMkLst>
          <pc:docMk/>
          <pc:sldMk cId="0" sldId="263"/>
        </pc:sldMkLst>
        <pc:spChg chg="mod">
          <ac:chgData name="Emily Lewis" userId="0b5b15d5-8204-4270-be0e-68e96ed7c60e" providerId="ADAL" clId="{9F4D12DA-CEF2-4AAC-AF64-B653C8D264F4}" dt="2026-10-06T11:08:05.076" v="2" actId="1076"/>
          <ac:spMkLst>
            <pc:docMk/>
            <pc:sldMk cId="0" sldId="263"/>
            <ac:spMk id="21" creationId="{00000000-0000-0000-0000-000000000000}"/>
          </ac:spMkLst>
        </pc:spChg>
      </pc:sldChg>
      <pc:sldChg chg="modSp mod">
        <pc:chgData name="Emily Lewis" userId="0b5b15d5-8204-4270-be0e-68e96ed7c60e" providerId="ADAL" clId="{9F4D12DA-CEF2-4AAC-AF64-B653C8D264F4}" dt="2026-10-06T11:08:16.244" v="5" actId="1076"/>
        <pc:sldMkLst>
          <pc:docMk/>
          <pc:sldMk cId="0" sldId="266"/>
        </pc:sldMkLst>
        <pc:spChg chg="mod">
          <ac:chgData name="Emily Lewis" userId="0b5b15d5-8204-4270-be0e-68e96ed7c60e" providerId="ADAL" clId="{9F4D12DA-CEF2-4AAC-AF64-B653C8D264F4}" dt="2026-10-06T11:08:11.807" v="3" actId="1076"/>
          <ac:spMkLst>
            <pc:docMk/>
            <pc:sldMk cId="0" sldId="266"/>
            <ac:spMk id="11" creationId="{00000000-0000-0000-0000-000000000000}"/>
          </ac:spMkLst>
        </pc:spChg>
        <pc:spChg chg="mod">
          <ac:chgData name="Emily Lewis" userId="0b5b15d5-8204-4270-be0e-68e96ed7c60e" providerId="ADAL" clId="{9F4D12DA-CEF2-4AAC-AF64-B653C8D264F4}" dt="2026-10-06T11:08:16.244" v="5" actId="1076"/>
          <ac:spMkLst>
            <pc:docMk/>
            <pc:sldMk cId="0" sldId="266"/>
            <ac:spMk id="12" creationId="{00000000-0000-0000-0000-000000000000}"/>
          </ac:spMkLst>
        </pc:spChg>
      </pc:sldChg>
      <pc:sldChg chg="addSp delSp modSp mod">
        <pc:chgData name="Emily Lewis" userId="0b5b15d5-8204-4270-be0e-68e96ed7c60e" providerId="ADAL" clId="{9F4D12DA-CEF2-4AAC-AF64-B653C8D264F4}" dt="2026-10-06T11:09:17.364" v="18" actId="122"/>
        <pc:sldMkLst>
          <pc:docMk/>
          <pc:sldMk cId="0" sldId="272"/>
        </pc:sldMkLst>
        <pc:graphicFrameChg chg="del mod">
          <ac:chgData name="Emily Lewis" userId="0b5b15d5-8204-4270-be0e-68e96ed7c60e" providerId="ADAL" clId="{9F4D12DA-CEF2-4AAC-AF64-B653C8D264F4}" dt="2026-10-06T11:08:25.056" v="7" actId="478"/>
          <ac:graphicFrameMkLst>
            <pc:docMk/>
            <pc:sldMk cId="0" sldId="272"/>
            <ac:graphicFrameMk id="9" creationId="{00000000-0000-0000-0000-000000000000}"/>
          </ac:graphicFrameMkLst>
        </pc:graphicFrameChg>
        <pc:graphicFrameChg chg="add del mod">
          <ac:chgData name="Emily Lewis" userId="0b5b15d5-8204-4270-be0e-68e96ed7c60e" providerId="ADAL" clId="{9F4D12DA-CEF2-4AAC-AF64-B653C8D264F4}" dt="2026-10-06T11:08:40.072" v="9" actId="478"/>
          <ac:graphicFrameMkLst>
            <pc:docMk/>
            <pc:sldMk cId="0" sldId="272"/>
            <ac:graphicFrameMk id="10" creationId="{AA1433F6-3BD8-305D-68E4-C4BB4D66B1B9}"/>
          </ac:graphicFrameMkLst>
        </pc:graphicFrameChg>
        <pc:graphicFrameChg chg="add mod modGraphic">
          <ac:chgData name="Emily Lewis" userId="0b5b15d5-8204-4270-be0e-68e96ed7c60e" providerId="ADAL" clId="{9F4D12DA-CEF2-4AAC-AF64-B653C8D264F4}" dt="2026-10-06T11:09:17.364" v="18" actId="122"/>
          <ac:graphicFrameMkLst>
            <pc:docMk/>
            <pc:sldMk cId="0" sldId="272"/>
            <ac:graphicFrameMk id="11" creationId="{355BEA5D-E1EA-89ED-53C4-F920B3409362}"/>
          </ac:graphicFrameMkLst>
        </pc:graphicFrameChg>
      </pc:sldChg>
      <pc:sldChg chg="modSp mod">
        <pc:chgData name="Emily Lewis" userId="0b5b15d5-8204-4270-be0e-68e96ed7c60e" providerId="ADAL" clId="{9F4D12DA-CEF2-4AAC-AF64-B653C8D264F4}" dt="2026-10-06T11:09:33.714" v="20" actId="14100"/>
        <pc:sldMkLst>
          <pc:docMk/>
          <pc:sldMk cId="0" sldId="279"/>
        </pc:sldMkLst>
        <pc:spChg chg="mod">
          <ac:chgData name="Emily Lewis" userId="0b5b15d5-8204-4270-be0e-68e96ed7c60e" providerId="ADAL" clId="{9F4D12DA-CEF2-4AAC-AF64-B653C8D264F4}" dt="2026-10-06T11:09:30.842" v="19" actId="14100"/>
          <ac:spMkLst>
            <pc:docMk/>
            <pc:sldMk cId="0" sldId="279"/>
            <ac:spMk id="13" creationId="{00000000-0000-0000-0000-000000000000}"/>
          </ac:spMkLst>
        </pc:spChg>
        <pc:spChg chg="mod">
          <ac:chgData name="Emily Lewis" userId="0b5b15d5-8204-4270-be0e-68e96ed7c60e" providerId="ADAL" clId="{9F4D12DA-CEF2-4AAC-AF64-B653C8D264F4}" dt="2026-10-06T11:09:33.714" v="20" actId="14100"/>
          <ac:spMkLst>
            <pc:docMk/>
            <pc:sldMk cId="0" sldId="279"/>
            <ac:spMk id="17" creationId="{00000000-0000-0000-0000-000000000000}"/>
          </ac:spMkLst>
        </pc:spChg>
      </pc:sldChg>
    </pc:docChg>
  </pc:docChgLst>
</pc:chgInfo>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06.10.2026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7</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12</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15</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24</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29</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30</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r>
              <a:rPr lang="en-US"/>
              <a:t>31</a:t>
            </a:r>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10/6/2026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10/6/2026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10/6/2026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10/6/2026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10/6/2026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10/6/2026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2.xml"/><Relationship Id="rId1" Type="http://schemas.openxmlformats.org/officeDocument/2006/relationships/slideLayout" Target="../slideLayouts/slideLayout7.xml"/><Relationship Id="rId4" Type="http://schemas.openxmlformats.org/officeDocument/2006/relationships/image" Target="../media/image2.svg"/></Relationships>
</file>

<file path=ppt/slides/_rels/slide7.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4.jpeg"/><Relationship Id="rId4" Type="http://schemas.openxmlformats.org/officeDocument/2006/relationships/image" Target="../media/image1.png"/></Relationships>
</file>

<file path=ppt/slides/_rels/slide8.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4.xml"/><Relationship Id="rId1" Type="http://schemas.openxmlformats.org/officeDocument/2006/relationships/slideLayout" Target="../slideLayouts/slideLayout7.xml"/><Relationship Id="rId4" Type="http://schemas.openxmlformats.org/officeDocument/2006/relationships/image" Target="../media/image5.svg"/></Relationships>
</file>

<file path=ppt/slides/_rels/slide10.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7.svg"/></Relationships>
</file>

<file path=ppt/slides/_rels/slide13.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7.xml"/><Relationship Id="rId1" Type="http://schemas.openxmlformats.org/officeDocument/2006/relationships/slideLayout" Target="../slideLayouts/slideLayout7.xml"/><Relationship Id="rId4" Type="http://schemas.openxmlformats.org/officeDocument/2006/relationships/image" Target="../media/image9.svg"/></Relationships>
</file>

<file path=ppt/slides/_rels/slide1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8.xml"/><Relationship Id="rId1" Type="http://schemas.openxmlformats.org/officeDocument/2006/relationships/slideLayout" Target="../slideLayouts/slideLayout7.xml"/><Relationship Id="rId5" Type="http://schemas.openxmlformats.org/officeDocument/2006/relationships/image" Target="../media/image10.svg"/><Relationship Id="rId4" Type="http://schemas.openxmlformats.org/officeDocument/2006/relationships/image" Target="../media/image1.png"/></Relationships>
</file>

<file path=ppt/slides/_rels/slide2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image" Target="../media/image11.svg"/><Relationship Id="rId2" Type="http://schemas.openxmlformats.org/officeDocument/2006/relationships/image" Target="../media/image1.png"/><Relationship Id="rId1" Type="http://schemas.openxmlformats.org/officeDocument/2006/relationships/slideLayout" Target="../slideLayouts/slideLayout7.xml"/><Relationship Id="rId5" Type="http://schemas.openxmlformats.org/officeDocument/2006/relationships/image" Target="../media/image13.svg"/><Relationship Id="rId4" Type="http://schemas.openxmlformats.org/officeDocument/2006/relationships/image" Target="../media/image12.svg"/></Relationships>
</file>

<file path=ppt/slides/_rels/slide2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8" Type="http://schemas.openxmlformats.org/officeDocument/2006/relationships/image" Target="../media/image10.svg"/><Relationship Id="rId3" Type="http://schemas.openxmlformats.org/officeDocument/2006/relationships/image" Target="../media/image1.png"/><Relationship Id="rId7" Type="http://schemas.openxmlformats.org/officeDocument/2006/relationships/image" Target="../media/image9.sv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7.svg"/><Relationship Id="rId5" Type="http://schemas.openxmlformats.org/officeDocument/2006/relationships/image" Target="../media/image5.svg"/><Relationship Id="rId4" Type="http://schemas.openxmlformats.org/officeDocument/2006/relationships/image" Target="../media/image2.svg"/></Relationships>
</file>

<file path=ppt/slides/_rels/slide25.xml.rels><?xml version="1.0" encoding="UTF-8" standalone="yes"?>
<Relationships xmlns="http://schemas.openxmlformats.org/package/2006/relationships"><Relationship Id="rId3" Type="http://schemas.openxmlformats.org/officeDocument/2006/relationships/image" Target="../media/image3.jpe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16.jpeg"/><Relationship Id="rId5" Type="http://schemas.openxmlformats.org/officeDocument/2006/relationships/image" Target="../media/image15.jpeg"/><Relationship Id="rId4" Type="http://schemas.openxmlformats.org/officeDocument/2006/relationships/image" Target="../media/image1.png"/></Relationships>
</file>

<file path=ppt/slides/_rels/slide26.xml.rels><?xml version="1.0" encoding="UTF-8" standalone="yes"?>
<Relationships xmlns="http://schemas.openxmlformats.org/package/2006/relationships"><Relationship Id="rId3" Type="http://schemas.openxmlformats.org/officeDocument/2006/relationships/image" Target="../media/image3.jpeg"/><Relationship Id="rId7" Type="http://schemas.openxmlformats.org/officeDocument/2006/relationships/image" Target="../media/image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hyperlink" Target="https://pbe.co.uk/insights/why-local-civil-society-infrastructure-matters-and-what-we-found-out-2/" TargetMode="External"/><Relationship Id="rId5" Type="http://schemas.openxmlformats.org/officeDocument/2006/relationships/hyperlink" Target="https://www.navca.org.uk/walking-a-tightrope" TargetMode="External"/><Relationship Id="rId4" Type="http://schemas.openxmlformats.org/officeDocument/2006/relationships/hyperlink" Target="https://www.gov.uk/government/publications/local-civil-society-infrastructure-lcsi-rd-programme-final-reports" TargetMode="Externa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2377440" y="5948934"/>
            <a:ext cx="13533120" cy="986409"/>
          </a:xfrm>
          <a:prstGeom prst="rect">
            <a:avLst/>
          </a:prstGeom>
        </p:spPr>
        <p:txBody>
          <a:bodyPr lIns="0" tIns="0" rIns="0" bIns="0" rtlCol="0" anchor="t">
            <a:spAutoFit/>
          </a:bodyPr>
          <a:lstStyle/>
          <a:p>
            <a:pPr algn="ctr">
              <a:lnSpc>
                <a:spcPts val="7128"/>
              </a:lnSpc>
            </a:pPr>
            <a:r>
              <a:rPr lang="en-US" sz="6600" b="1">
                <a:solidFill>
                  <a:srgbClr val="C72542"/>
                </a:solidFill>
                <a:latin typeface="Poppins Semi-Bold"/>
                <a:ea typeface="Poppins Semi-Bold"/>
                <a:cs typeface="Poppins Semi-Bold"/>
                <a:sym typeface="Poppins Semi-Bold"/>
              </a:rPr>
              <a:t>What the research tells us</a:t>
            </a:r>
          </a:p>
        </p:txBody>
      </p:sp>
      <p:sp>
        <p:nvSpPr>
          <p:cNvPr id="3" name="TextBox 3"/>
          <p:cNvSpPr txBox="1"/>
          <p:nvPr/>
        </p:nvSpPr>
        <p:spPr>
          <a:xfrm>
            <a:off x="231171" y="2578709"/>
            <a:ext cx="18056829" cy="2575560"/>
          </a:xfrm>
          <a:prstGeom prst="rect">
            <a:avLst/>
          </a:prstGeom>
        </p:spPr>
        <p:txBody>
          <a:bodyPr lIns="0" tIns="0" rIns="0" bIns="0" rtlCol="0" anchor="t">
            <a:spAutoFit/>
          </a:bodyPr>
          <a:lstStyle/>
          <a:p>
            <a:pPr algn="ctr">
              <a:lnSpc>
                <a:spcPts val="9720"/>
              </a:lnSpc>
              <a:spcBef>
                <a:spcPct val="0"/>
              </a:spcBef>
            </a:pPr>
            <a:r>
              <a:rPr lang="en-US" sz="9000" b="1">
                <a:solidFill>
                  <a:srgbClr val="C72542"/>
                </a:solidFill>
                <a:latin typeface="Poppins Bold"/>
                <a:ea typeface="Poppins Bold"/>
                <a:cs typeface="Poppins Bold"/>
                <a:sym typeface="Poppins Bold"/>
              </a:rPr>
              <a:t>Local Civil Society Infrastructure</a:t>
            </a:r>
          </a:p>
        </p:txBody>
      </p:sp>
      <p:grpSp>
        <p:nvGrpSpPr>
          <p:cNvPr id="4" name="Group 4"/>
          <p:cNvGrpSpPr/>
          <p:nvPr/>
        </p:nvGrpSpPr>
        <p:grpSpPr>
          <a:xfrm>
            <a:off x="-9525" y="8696666"/>
            <a:ext cx="18307050" cy="1599859"/>
            <a:chOff x="0" y="0"/>
            <a:chExt cx="24409400" cy="2133145"/>
          </a:xfrm>
        </p:grpSpPr>
        <p:grpSp>
          <p:nvGrpSpPr>
            <p:cNvPr id="5" name="Group 5"/>
            <p:cNvGrpSpPr/>
            <p:nvPr/>
          </p:nvGrpSpPr>
          <p:grpSpPr>
            <a:xfrm>
              <a:off x="0" y="0"/>
              <a:ext cx="24409400" cy="2133145"/>
              <a:chOff x="0" y="0"/>
              <a:chExt cx="24409400" cy="2133145"/>
            </a:xfrm>
          </p:grpSpPr>
          <p:sp>
            <p:nvSpPr>
              <p:cNvPr id="6" name="Freeform 6"/>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7" name="Group 7"/>
            <p:cNvGrpSpPr/>
            <p:nvPr/>
          </p:nvGrpSpPr>
          <p:grpSpPr>
            <a:xfrm>
              <a:off x="20231305" y="289658"/>
              <a:ext cx="3779593" cy="1553829"/>
              <a:chOff x="0" y="0"/>
              <a:chExt cx="5580570" cy="2294230"/>
            </a:xfrm>
          </p:grpSpPr>
          <p:sp>
            <p:nvSpPr>
              <p:cNvPr id="8" name="Freeform 8"/>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8696666"/>
            <a:ext cx="18307050" cy="1599859"/>
            <a:chOff x="0" y="0"/>
            <a:chExt cx="24409400" cy="2133145"/>
          </a:xfrm>
        </p:grpSpPr>
        <p:grpSp>
          <p:nvGrpSpPr>
            <p:cNvPr id="3" name="Group 3"/>
            <p:cNvGrpSpPr/>
            <p:nvPr/>
          </p:nvGrpSpPr>
          <p:grpSpPr>
            <a:xfrm>
              <a:off x="0" y="0"/>
              <a:ext cx="24409400" cy="2133145"/>
              <a:chOff x="0" y="0"/>
              <a:chExt cx="24409400" cy="2133145"/>
            </a:xfrm>
          </p:grpSpPr>
          <p:sp>
            <p:nvSpPr>
              <p:cNvPr id="4" name="Freeform 4"/>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5" name="Group 5"/>
            <p:cNvGrpSpPr/>
            <p:nvPr/>
          </p:nvGrpSpPr>
          <p:grpSpPr>
            <a:xfrm>
              <a:off x="20231305" y="289658"/>
              <a:ext cx="3779593" cy="1553829"/>
              <a:chOff x="0" y="0"/>
              <a:chExt cx="5580570" cy="2294230"/>
            </a:xfrm>
          </p:grpSpPr>
          <p:sp>
            <p:nvSpPr>
              <p:cNvPr id="6" name="Freeform 6"/>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
        <p:nvSpPr>
          <p:cNvPr id="7" name="TextBox 7"/>
          <p:cNvSpPr txBox="1"/>
          <p:nvPr/>
        </p:nvSpPr>
        <p:spPr>
          <a:xfrm>
            <a:off x="1684792" y="693620"/>
            <a:ext cx="12542520" cy="981075"/>
          </a:xfrm>
          <a:prstGeom prst="rect">
            <a:avLst/>
          </a:prstGeom>
        </p:spPr>
        <p:txBody>
          <a:bodyPr lIns="0" tIns="0" rIns="0" bIns="0" rtlCol="0" anchor="t">
            <a:spAutoFit/>
          </a:bodyPr>
          <a:lstStyle/>
          <a:p>
            <a:pPr algn="l">
              <a:lnSpc>
                <a:spcPts val="7200"/>
              </a:lnSpc>
            </a:pPr>
            <a:r>
              <a:rPr lang="en-US" sz="6000" b="1">
                <a:solidFill>
                  <a:srgbClr val="C72542"/>
                </a:solidFill>
                <a:latin typeface="Poppins Semi-Bold"/>
                <a:ea typeface="Poppins Semi-Bold"/>
                <a:cs typeface="Poppins Semi-Bold"/>
                <a:sym typeface="Poppins Semi-Bold"/>
              </a:rPr>
              <a:t>What the presentation will cover</a:t>
            </a:r>
          </a:p>
        </p:txBody>
      </p:sp>
      <p:sp>
        <p:nvSpPr>
          <p:cNvPr id="8" name="TextBox 8"/>
          <p:cNvSpPr txBox="1"/>
          <p:nvPr/>
        </p:nvSpPr>
        <p:spPr>
          <a:xfrm>
            <a:off x="1695745" y="2136147"/>
            <a:ext cx="14896509" cy="5118735"/>
          </a:xfrm>
          <a:prstGeom prst="rect">
            <a:avLst/>
          </a:prstGeom>
        </p:spPr>
        <p:txBody>
          <a:bodyPr lIns="0" tIns="0" rIns="0" bIns="0" rtlCol="0" anchor="t">
            <a:spAutoFit/>
          </a:bodyPr>
          <a:lstStyle/>
          <a:p>
            <a:pPr marL="777240" lvl="1" indent="-388620" algn="l">
              <a:lnSpc>
                <a:spcPts val="5040"/>
              </a:lnSpc>
              <a:buFont typeface="Arial"/>
              <a:buChar char="•"/>
            </a:pPr>
            <a:r>
              <a:rPr lang="en-US" sz="3600">
                <a:solidFill>
                  <a:srgbClr val="000000"/>
                </a:solidFill>
                <a:latin typeface="Poppins"/>
                <a:ea typeface="Poppins"/>
                <a:cs typeface="Poppins"/>
                <a:sym typeface="Poppins"/>
              </a:rPr>
              <a:t>About the research</a:t>
            </a:r>
          </a:p>
          <a:p>
            <a:pPr marL="777240" lvl="1" indent="-388620" algn="l">
              <a:lnSpc>
                <a:spcPts val="5040"/>
              </a:lnSpc>
              <a:buFont typeface="Arial"/>
              <a:buChar char="•"/>
            </a:pPr>
            <a:r>
              <a:rPr lang="en-US" sz="3600">
                <a:solidFill>
                  <a:srgbClr val="000000"/>
                </a:solidFill>
                <a:latin typeface="Poppins"/>
                <a:ea typeface="Poppins"/>
                <a:cs typeface="Poppins"/>
                <a:sym typeface="Poppins"/>
              </a:rPr>
              <a:t>What we mean by ‘local civil society infrastructure’</a:t>
            </a:r>
          </a:p>
          <a:p>
            <a:pPr marL="777240" lvl="1" indent="-388620" algn="l">
              <a:lnSpc>
                <a:spcPts val="5040"/>
              </a:lnSpc>
              <a:buFont typeface="Arial"/>
              <a:buChar char="•"/>
            </a:pPr>
            <a:r>
              <a:rPr lang="en-US" sz="3600">
                <a:solidFill>
                  <a:srgbClr val="000000"/>
                </a:solidFill>
                <a:latin typeface="Poppins"/>
                <a:ea typeface="Poppins"/>
                <a:cs typeface="Poppins"/>
                <a:sym typeface="Poppins"/>
              </a:rPr>
              <a:t>How it is delivered</a:t>
            </a:r>
          </a:p>
          <a:p>
            <a:pPr marL="777240" lvl="1" indent="-388620" algn="l">
              <a:lnSpc>
                <a:spcPts val="5040"/>
              </a:lnSpc>
              <a:buFont typeface="Arial"/>
              <a:buChar char="•"/>
            </a:pPr>
            <a:r>
              <a:rPr lang="en-US" sz="3600">
                <a:solidFill>
                  <a:srgbClr val="000000"/>
                </a:solidFill>
                <a:latin typeface="Poppins"/>
                <a:ea typeface="Poppins"/>
                <a:cs typeface="Poppins"/>
                <a:sym typeface="Poppins"/>
              </a:rPr>
              <a:t>What difference it makes</a:t>
            </a:r>
          </a:p>
          <a:p>
            <a:pPr marL="777240" lvl="1" indent="-388620" algn="l">
              <a:lnSpc>
                <a:spcPts val="5040"/>
              </a:lnSpc>
              <a:buFont typeface="Arial"/>
              <a:buChar char="•"/>
            </a:pPr>
            <a:r>
              <a:rPr lang="en-US" sz="3600">
                <a:solidFill>
                  <a:srgbClr val="000000"/>
                </a:solidFill>
                <a:latin typeface="Poppins"/>
                <a:ea typeface="Poppins"/>
                <a:cs typeface="Poppins"/>
                <a:sym typeface="Poppins"/>
              </a:rPr>
              <a:t>Characteristics of strong/effective LCSI (and what happens when it is weak)</a:t>
            </a:r>
          </a:p>
          <a:p>
            <a:pPr marL="777240" lvl="1" indent="-388620" algn="l">
              <a:lnSpc>
                <a:spcPts val="5040"/>
              </a:lnSpc>
              <a:buFont typeface="Arial"/>
              <a:buChar char="•"/>
            </a:pPr>
            <a:r>
              <a:rPr lang="en-US" sz="3600">
                <a:solidFill>
                  <a:srgbClr val="000000"/>
                </a:solidFill>
                <a:latin typeface="Poppins"/>
                <a:ea typeface="Poppins"/>
                <a:cs typeface="Poppins"/>
                <a:sym typeface="Poppins"/>
              </a:rPr>
              <a:t>What strengthens LCSI – and what weakens it</a:t>
            </a:r>
          </a:p>
          <a:p>
            <a:pPr marL="777240" lvl="1" indent="-388620" algn="l">
              <a:lnSpc>
                <a:spcPts val="5040"/>
              </a:lnSpc>
              <a:buFont typeface="Arial"/>
              <a:buChar char="•"/>
            </a:pPr>
            <a:r>
              <a:rPr lang="en-US" sz="3600">
                <a:solidFill>
                  <a:srgbClr val="000000"/>
                </a:solidFill>
                <a:latin typeface="Poppins"/>
                <a:ea typeface="Poppins"/>
                <a:cs typeface="Poppins"/>
                <a:sym typeface="Poppins"/>
              </a:rPr>
              <a:t>Questions and discussion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sp>
        <p:nvSpPr>
          <p:cNvPr id="4" name="TextBox 4"/>
          <p:cNvSpPr txBox="1"/>
          <p:nvPr/>
        </p:nvSpPr>
        <p:spPr>
          <a:xfrm>
            <a:off x="1610732" y="2004848"/>
            <a:ext cx="14604559" cy="5419090"/>
          </a:xfrm>
          <a:prstGeom prst="rect">
            <a:avLst/>
          </a:prstGeom>
        </p:spPr>
        <p:txBody>
          <a:bodyPr lIns="0" tIns="0" rIns="0" bIns="0" rtlCol="0" anchor="t">
            <a:spAutoFit/>
          </a:bodyPr>
          <a:lstStyle/>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Local Civil Society Infrastructure R&amp;D Programme: “a multi-strand mixed-methods research project intended to develop the evidence base on local civil society infrastructure”. Commissioned by the Department of Culture, Media &amp; Sport (DCMS) &amp; carried out by 4 research partners during 2024.</a:t>
            </a:r>
          </a:p>
          <a:p>
            <a:pPr algn="l">
              <a:lnSpc>
                <a:spcPts val="4759"/>
              </a:lnSpc>
              <a:spcBef>
                <a:spcPct val="0"/>
              </a:spcBef>
            </a:pPr>
            <a:endParaRPr lang="en-US" sz="3399" u="none" strike="noStrike">
              <a:solidFill>
                <a:srgbClr val="000000"/>
              </a:solidFill>
              <a:latin typeface="Poppins"/>
              <a:ea typeface="Poppins"/>
              <a:cs typeface="Poppins"/>
              <a:sym typeface="Poppins"/>
            </a:endParaRP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‘Walking a Tightrope: Exploring the conditions for effective local voluntary and community sector infrastructure’: Commissioned by NAVCA &amp; carried out by Sheffield Hallam University. </a:t>
            </a:r>
          </a:p>
        </p:txBody>
      </p:sp>
      <p:sp>
        <p:nvSpPr>
          <p:cNvPr id="5" name="TextBox 5"/>
          <p:cNvSpPr txBox="1"/>
          <p:nvPr/>
        </p:nvSpPr>
        <p:spPr>
          <a:xfrm>
            <a:off x="1976752" y="455895"/>
            <a:ext cx="7430334" cy="981075"/>
          </a:xfrm>
          <a:prstGeom prst="rect">
            <a:avLst/>
          </a:prstGeom>
        </p:spPr>
        <p:txBody>
          <a:bodyPr lIns="0" tIns="0" rIns="0" bIns="0" rtlCol="0" anchor="t">
            <a:spAutoFit/>
          </a:bodyPr>
          <a:lstStyle/>
          <a:p>
            <a:pPr algn="l">
              <a:lnSpc>
                <a:spcPts val="7200"/>
              </a:lnSpc>
            </a:pPr>
            <a:r>
              <a:rPr lang="en-US" sz="6000" b="1">
                <a:solidFill>
                  <a:srgbClr val="C72542"/>
                </a:solidFill>
                <a:latin typeface="Poppins Semi-Bold"/>
                <a:ea typeface="Poppins Semi-Bold"/>
                <a:cs typeface="Poppins Semi-Bold"/>
                <a:sym typeface="Poppins Semi-Bold"/>
              </a:rPr>
              <a:t>About the research</a:t>
            </a:r>
          </a:p>
        </p:txBody>
      </p:sp>
      <p:grpSp>
        <p:nvGrpSpPr>
          <p:cNvPr id="6" name="Group 6"/>
          <p:cNvGrpSpPr/>
          <p:nvPr/>
        </p:nvGrpSpPr>
        <p:grpSpPr>
          <a:xfrm>
            <a:off x="-9525" y="8696666"/>
            <a:ext cx="18307050" cy="1599859"/>
            <a:chOff x="0" y="0"/>
            <a:chExt cx="24409400" cy="2133145"/>
          </a:xfrm>
        </p:grpSpPr>
        <p:grpSp>
          <p:nvGrpSpPr>
            <p:cNvPr id="7" name="Group 7"/>
            <p:cNvGrpSpPr/>
            <p:nvPr/>
          </p:nvGrpSpPr>
          <p:grpSpPr>
            <a:xfrm>
              <a:off x="0" y="0"/>
              <a:ext cx="24409400" cy="2133145"/>
              <a:chOff x="0" y="0"/>
              <a:chExt cx="24409400" cy="2133145"/>
            </a:xfrm>
          </p:grpSpPr>
          <p:sp>
            <p:nvSpPr>
              <p:cNvPr id="8" name="Freeform 8"/>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9" name="Group 9"/>
            <p:cNvGrpSpPr/>
            <p:nvPr/>
          </p:nvGrpSpPr>
          <p:grpSpPr>
            <a:xfrm>
              <a:off x="20231305" y="289658"/>
              <a:ext cx="3779593" cy="1553829"/>
              <a:chOff x="0" y="0"/>
              <a:chExt cx="5580570" cy="2294230"/>
            </a:xfrm>
          </p:grpSpPr>
          <p:sp>
            <p:nvSpPr>
              <p:cNvPr id="10" name="Freeform 10"/>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sp>
        <p:nvSpPr>
          <p:cNvPr id="4" name="TextBox 4"/>
          <p:cNvSpPr txBox="1"/>
          <p:nvPr/>
        </p:nvSpPr>
        <p:spPr>
          <a:xfrm>
            <a:off x="1695745" y="2155411"/>
            <a:ext cx="14896509" cy="3618865"/>
          </a:xfrm>
          <a:prstGeom prst="rect">
            <a:avLst/>
          </a:prstGeom>
        </p:spPr>
        <p:txBody>
          <a:bodyPr lIns="0" tIns="0" rIns="0" bIns="0" rtlCol="0" anchor="t">
            <a:spAutoFit/>
          </a:bodyPr>
          <a:lstStyle/>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What Local Civil Society Infrastructure is, what it does, and who provides it</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What difference it makes</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What strong and effective LCSI looks like – and what happens when it is weak or ineffective</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What enables strong LCSI – and what weakens it</a:t>
            </a:r>
          </a:p>
        </p:txBody>
      </p:sp>
      <p:sp>
        <p:nvSpPr>
          <p:cNvPr id="5" name="TextBox 5"/>
          <p:cNvSpPr txBox="1"/>
          <p:nvPr/>
        </p:nvSpPr>
        <p:spPr>
          <a:xfrm>
            <a:off x="1938223" y="763208"/>
            <a:ext cx="8516184" cy="981075"/>
          </a:xfrm>
          <a:prstGeom prst="rect">
            <a:avLst/>
          </a:prstGeom>
        </p:spPr>
        <p:txBody>
          <a:bodyPr lIns="0" tIns="0" rIns="0" bIns="0" rtlCol="0" anchor="t">
            <a:spAutoFit/>
          </a:bodyPr>
          <a:lstStyle/>
          <a:p>
            <a:pPr marL="0" lvl="0" indent="0" algn="l">
              <a:lnSpc>
                <a:spcPts val="7200"/>
              </a:lnSpc>
              <a:spcBef>
                <a:spcPct val="0"/>
              </a:spcBef>
            </a:pPr>
            <a:r>
              <a:rPr lang="en-US" sz="6000" b="1" u="none" strike="noStrike">
                <a:solidFill>
                  <a:srgbClr val="C72542"/>
                </a:solidFill>
                <a:latin typeface="Poppins Semi-Bold"/>
                <a:ea typeface="Poppins Semi-Bold"/>
                <a:cs typeface="Poppins Semi-Bold"/>
                <a:sym typeface="Poppins Semi-Bold"/>
              </a:rPr>
              <a:t>The research explores</a:t>
            </a:r>
          </a:p>
        </p:txBody>
      </p:sp>
      <p:grpSp>
        <p:nvGrpSpPr>
          <p:cNvPr id="6" name="Group 6"/>
          <p:cNvGrpSpPr/>
          <p:nvPr/>
        </p:nvGrpSpPr>
        <p:grpSpPr>
          <a:xfrm>
            <a:off x="-9525" y="8696666"/>
            <a:ext cx="18307050" cy="1599859"/>
            <a:chOff x="0" y="0"/>
            <a:chExt cx="24409400" cy="2133145"/>
          </a:xfrm>
        </p:grpSpPr>
        <p:grpSp>
          <p:nvGrpSpPr>
            <p:cNvPr id="7" name="Group 7"/>
            <p:cNvGrpSpPr/>
            <p:nvPr/>
          </p:nvGrpSpPr>
          <p:grpSpPr>
            <a:xfrm>
              <a:off x="0" y="0"/>
              <a:ext cx="24409400" cy="2133145"/>
              <a:chOff x="0" y="0"/>
              <a:chExt cx="24409400" cy="2133145"/>
            </a:xfrm>
          </p:grpSpPr>
          <p:sp>
            <p:nvSpPr>
              <p:cNvPr id="8" name="Freeform 8"/>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9" name="Group 9"/>
            <p:cNvGrpSpPr/>
            <p:nvPr/>
          </p:nvGrpSpPr>
          <p:grpSpPr>
            <a:xfrm>
              <a:off x="20231305" y="289658"/>
              <a:ext cx="3779593" cy="1553829"/>
              <a:chOff x="0" y="0"/>
              <a:chExt cx="5580570" cy="2294230"/>
            </a:xfrm>
          </p:grpSpPr>
          <p:sp>
            <p:nvSpPr>
              <p:cNvPr id="10" name="Freeform 10"/>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1503500" y="1762897"/>
            <a:ext cx="15281000" cy="6761206"/>
            <a:chOff x="0" y="0"/>
            <a:chExt cx="2099083" cy="928757"/>
          </a:xfrm>
        </p:grpSpPr>
        <p:sp>
          <p:nvSpPr>
            <p:cNvPr id="5" name="Freeform 5"/>
            <p:cNvSpPr/>
            <p:nvPr/>
          </p:nvSpPr>
          <p:spPr>
            <a:xfrm>
              <a:off x="0" y="0"/>
              <a:ext cx="2099083" cy="928757"/>
            </a:xfrm>
            <a:custGeom>
              <a:avLst/>
              <a:gdLst/>
              <a:ahLst/>
              <a:cxnLst/>
              <a:rect l="l" t="t" r="r" b="b"/>
              <a:pathLst>
                <a:path w="2099083" h="928757">
                  <a:moveTo>
                    <a:pt x="1895883" y="0"/>
                  </a:moveTo>
                  <a:cubicBezTo>
                    <a:pt x="2006373" y="6350"/>
                    <a:pt x="2094003" y="93980"/>
                    <a:pt x="2099083" y="203200"/>
                  </a:cubicBezTo>
                  <a:lnTo>
                    <a:pt x="2099083" y="629037"/>
                  </a:lnTo>
                  <a:cubicBezTo>
                    <a:pt x="2094003" y="736987"/>
                    <a:pt x="2006373" y="824617"/>
                    <a:pt x="1898423" y="824617"/>
                  </a:cubicBezTo>
                  <a:lnTo>
                    <a:pt x="274320" y="824617"/>
                  </a:lnTo>
                  <a:cubicBezTo>
                    <a:pt x="245110" y="858907"/>
                    <a:pt x="213360" y="889387"/>
                    <a:pt x="176530" y="914787"/>
                  </a:cubicBezTo>
                  <a:lnTo>
                    <a:pt x="152400" y="928757"/>
                  </a:lnTo>
                  <a:cubicBezTo>
                    <a:pt x="139700" y="928757"/>
                    <a:pt x="137160" y="921137"/>
                    <a:pt x="140970" y="908437"/>
                  </a:cubicBezTo>
                  <a:cubicBezTo>
                    <a:pt x="149860" y="880497"/>
                    <a:pt x="148590" y="851287"/>
                    <a:pt x="138430" y="824617"/>
                  </a:cubicBezTo>
                  <a:lnTo>
                    <a:pt x="134620" y="813187"/>
                  </a:lnTo>
                  <a:cubicBezTo>
                    <a:pt x="57150" y="787787"/>
                    <a:pt x="1270" y="714127"/>
                    <a:pt x="0" y="629037"/>
                  </a:cubicBezTo>
                  <a:lnTo>
                    <a:pt x="0" y="201930"/>
                  </a:lnTo>
                  <a:cubicBezTo>
                    <a:pt x="0" y="93980"/>
                    <a:pt x="88900" y="6350"/>
                    <a:pt x="203200" y="0"/>
                  </a:cubicBezTo>
                  <a:lnTo>
                    <a:pt x="1898423" y="0"/>
                  </a:lnTo>
                  <a:close/>
                </a:path>
              </a:pathLst>
            </a:custGeom>
            <a:solidFill>
              <a:srgbClr val="F9DCE1"/>
            </a:solidFill>
          </p:spPr>
          <p:txBody>
            <a:bodyPr/>
            <a:lstStyle/>
            <a:p>
              <a:endParaRPr lang="en-GB"/>
            </a:p>
          </p:txBody>
        </p:sp>
        <p:sp>
          <p:nvSpPr>
            <p:cNvPr id="6" name="TextBox 6"/>
            <p:cNvSpPr txBox="1"/>
            <p:nvPr/>
          </p:nvSpPr>
          <p:spPr>
            <a:xfrm>
              <a:off x="107950" y="-76200"/>
              <a:ext cx="1883183" cy="890657"/>
            </a:xfrm>
            <a:prstGeom prst="rect">
              <a:avLst/>
            </a:prstGeom>
          </p:spPr>
          <p:txBody>
            <a:bodyPr lIns="317500" tIns="317500" rIns="317500" bIns="317500" rtlCol="0" anchor="ctr"/>
            <a:lstStyle/>
            <a:p>
              <a:pPr algn="ctr">
                <a:lnSpc>
                  <a:spcPts val="4199"/>
                </a:lnSpc>
              </a:pPr>
              <a:r>
                <a:rPr lang="en-US" sz="2999">
                  <a:solidFill>
                    <a:srgbClr val="000000"/>
                  </a:solidFill>
                  <a:latin typeface="Poppins"/>
                  <a:ea typeface="Poppins"/>
                  <a:cs typeface="Poppins"/>
                  <a:sym typeface="Poppins"/>
                </a:rPr>
                <a:t>“Every day across the country, charities, community groups and volunteers do incredible work to support their communities. But many of these groups are small, local, and often working on their own. To develop as organisations, connect with others and influence local decision-making, they often draw on external support, services and expertise. Collectively, this wider network of external help can be referred to as local civil society infrastructure, or LCSI.” </a:t>
              </a:r>
            </a:p>
            <a:p>
              <a:pPr algn="ctr">
                <a:lnSpc>
                  <a:spcPts val="4199"/>
                </a:lnSpc>
              </a:pPr>
              <a:endParaRPr lang="en-US" sz="2999">
                <a:solidFill>
                  <a:srgbClr val="000000"/>
                </a:solidFill>
                <a:latin typeface="Poppins"/>
                <a:ea typeface="Poppins"/>
                <a:cs typeface="Poppins"/>
                <a:sym typeface="Poppins"/>
              </a:endParaRPr>
            </a:p>
            <a:p>
              <a:pPr algn="l">
                <a:lnSpc>
                  <a:spcPts val="4199"/>
                </a:lnSpc>
              </a:pPr>
              <a:r>
                <a:rPr lang="en-US" sz="2999">
                  <a:solidFill>
                    <a:srgbClr val="000000"/>
                  </a:solidFill>
                  <a:latin typeface="Poppins"/>
                  <a:ea typeface="Poppins"/>
                  <a:cs typeface="Poppins"/>
                  <a:sym typeface="Poppins"/>
                </a:rPr>
                <a:t>-‘Why local civil society infrastructure matters – and what we found out’ by PBE (one of the research partners)</a:t>
              </a:r>
            </a:p>
          </p:txBody>
        </p:sp>
      </p:grpSp>
      <p:grpSp>
        <p:nvGrpSpPr>
          <p:cNvPr id="7" name="Group 7"/>
          <p:cNvGrpSpPr/>
          <p:nvPr/>
        </p:nvGrpSpPr>
        <p:grpSpPr>
          <a:xfrm>
            <a:off x="-9525" y="8696666"/>
            <a:ext cx="18307050" cy="1599859"/>
            <a:chOff x="0" y="0"/>
            <a:chExt cx="24409400" cy="2133145"/>
          </a:xfrm>
        </p:grpSpPr>
        <p:grpSp>
          <p:nvGrpSpPr>
            <p:cNvPr id="8" name="Group 8"/>
            <p:cNvGrpSpPr/>
            <p:nvPr/>
          </p:nvGrpSpPr>
          <p:grpSpPr>
            <a:xfrm>
              <a:off x="0" y="0"/>
              <a:ext cx="24409400" cy="2133145"/>
              <a:chOff x="0" y="0"/>
              <a:chExt cx="24409400" cy="2133145"/>
            </a:xfrm>
          </p:grpSpPr>
          <p:sp>
            <p:nvSpPr>
              <p:cNvPr id="9" name="Freeform 9"/>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10" name="Group 10"/>
            <p:cNvGrpSpPr/>
            <p:nvPr/>
          </p:nvGrpSpPr>
          <p:grpSpPr>
            <a:xfrm>
              <a:off x="20231305" y="289658"/>
              <a:ext cx="3779593" cy="1553829"/>
              <a:chOff x="0" y="0"/>
              <a:chExt cx="5580570" cy="2294230"/>
            </a:xfrm>
          </p:grpSpPr>
          <p:sp>
            <p:nvSpPr>
              <p:cNvPr id="11" name="Freeform 11"/>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
        <p:nvSpPr>
          <p:cNvPr id="12" name="TextBox 12"/>
          <p:cNvSpPr txBox="1"/>
          <p:nvPr/>
        </p:nvSpPr>
        <p:spPr>
          <a:xfrm>
            <a:off x="828298" y="582930"/>
            <a:ext cx="16850102" cy="840615"/>
          </a:xfrm>
          <a:prstGeom prst="rect">
            <a:avLst/>
          </a:prstGeom>
        </p:spPr>
        <p:txBody>
          <a:bodyPr wrap="square" lIns="0" tIns="0" rIns="0" bIns="0" rtlCol="0" anchor="t">
            <a:spAutoFit/>
          </a:bodyPr>
          <a:lstStyle/>
          <a:p>
            <a:pPr marL="0" lvl="0" indent="0" algn="ctr">
              <a:lnSpc>
                <a:spcPts val="6480"/>
              </a:lnSpc>
              <a:spcBef>
                <a:spcPct val="0"/>
              </a:spcBef>
            </a:pPr>
            <a:r>
              <a:rPr lang="en-US" sz="6000" b="1" u="none" strike="noStrike" dirty="0">
                <a:solidFill>
                  <a:srgbClr val="C72542"/>
                </a:solidFill>
                <a:latin typeface="Poppins Bold"/>
                <a:ea typeface="Poppins Bold"/>
                <a:cs typeface="Poppins Bold"/>
                <a:sym typeface="Poppins Bold"/>
              </a:rPr>
              <a:t>What is Local Civil Society Infrastructure?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8696666"/>
            <a:ext cx="18307050" cy="1599859"/>
            <a:chOff x="0" y="0"/>
            <a:chExt cx="24409400" cy="2133145"/>
          </a:xfrm>
        </p:grpSpPr>
        <p:grpSp>
          <p:nvGrpSpPr>
            <p:cNvPr id="3" name="Group 3"/>
            <p:cNvGrpSpPr/>
            <p:nvPr/>
          </p:nvGrpSpPr>
          <p:grpSpPr>
            <a:xfrm>
              <a:off x="0" y="0"/>
              <a:ext cx="24409400" cy="2133145"/>
              <a:chOff x="0" y="0"/>
              <a:chExt cx="24409400" cy="2133145"/>
            </a:xfrm>
          </p:grpSpPr>
          <p:sp>
            <p:nvSpPr>
              <p:cNvPr id="4" name="Freeform 4"/>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5" name="Group 5"/>
            <p:cNvGrpSpPr/>
            <p:nvPr/>
          </p:nvGrpSpPr>
          <p:grpSpPr>
            <a:xfrm>
              <a:off x="20231305" y="289658"/>
              <a:ext cx="3779593" cy="1553829"/>
              <a:chOff x="0" y="0"/>
              <a:chExt cx="5580570" cy="2294230"/>
            </a:xfrm>
          </p:grpSpPr>
          <p:sp>
            <p:nvSpPr>
              <p:cNvPr id="6" name="Freeform 6"/>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
        <p:nvSpPr>
          <p:cNvPr id="7" name="Freeform 7"/>
          <p:cNvSpPr/>
          <p:nvPr/>
        </p:nvSpPr>
        <p:spPr>
          <a:xfrm>
            <a:off x="131969" y="131969"/>
            <a:ext cx="1793462" cy="1793462"/>
          </a:xfrm>
          <a:custGeom>
            <a:avLst/>
            <a:gdLst/>
            <a:ahLst/>
            <a:cxnLst/>
            <a:rect l="l" t="t" r="r" b="b"/>
            <a:pathLst>
              <a:path w="1793462" h="1793462">
                <a:moveTo>
                  <a:pt x="0" y="0"/>
                </a:moveTo>
                <a:lnTo>
                  <a:pt x="1793462" y="0"/>
                </a:lnTo>
                <a:lnTo>
                  <a:pt x="1793462" y="1793462"/>
                </a:lnTo>
                <a:lnTo>
                  <a:pt x="0" y="1793462"/>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TextBox 8"/>
          <p:cNvSpPr txBox="1"/>
          <p:nvPr/>
        </p:nvSpPr>
        <p:spPr>
          <a:xfrm>
            <a:off x="93839" y="3750768"/>
            <a:ext cx="18194161" cy="2575560"/>
          </a:xfrm>
          <a:prstGeom prst="rect">
            <a:avLst/>
          </a:prstGeom>
        </p:spPr>
        <p:txBody>
          <a:bodyPr lIns="0" tIns="0" rIns="0" bIns="0" rtlCol="0" anchor="t">
            <a:spAutoFit/>
          </a:bodyPr>
          <a:lstStyle/>
          <a:p>
            <a:pPr marL="0" lvl="0" indent="0" algn="ctr">
              <a:lnSpc>
                <a:spcPts val="9720"/>
              </a:lnSpc>
              <a:spcBef>
                <a:spcPct val="0"/>
              </a:spcBef>
            </a:pPr>
            <a:r>
              <a:rPr lang="en-US" sz="9000" b="1">
                <a:solidFill>
                  <a:srgbClr val="C72542"/>
                </a:solidFill>
                <a:latin typeface="Poppins Bold"/>
                <a:ea typeface="Poppins Bold"/>
                <a:cs typeface="Poppins Bold"/>
                <a:sym typeface="Poppins Bold"/>
              </a:rPr>
              <a:t>What Local Civil Society Infrastructure does</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838181" y="580296"/>
            <a:ext cx="13716000" cy="1787576"/>
            <a:chOff x="0" y="0"/>
            <a:chExt cx="18288000" cy="2383434"/>
          </a:xfrm>
        </p:grpSpPr>
        <p:sp>
          <p:nvSpPr>
            <p:cNvPr id="3" name="Freeform 3"/>
            <p:cNvSpPr/>
            <p:nvPr/>
          </p:nvSpPr>
          <p:spPr>
            <a:xfrm>
              <a:off x="0" y="0"/>
              <a:ext cx="18288000" cy="2383438"/>
            </a:xfrm>
            <a:custGeom>
              <a:avLst/>
              <a:gdLst/>
              <a:ahLst/>
              <a:cxnLst/>
              <a:rect l="l" t="t" r="r" b="b"/>
              <a:pathLst>
                <a:path w="18288000" h="2383438">
                  <a:moveTo>
                    <a:pt x="0" y="0"/>
                  </a:moveTo>
                  <a:lnTo>
                    <a:pt x="18288000" y="0"/>
                  </a:lnTo>
                  <a:lnTo>
                    <a:pt x="18288000" y="2383438"/>
                  </a:lnTo>
                  <a:lnTo>
                    <a:pt x="0" y="2383438"/>
                  </a:lnTo>
                  <a:close/>
                </a:path>
              </a:pathLst>
            </a:custGeom>
            <a:blipFill>
              <a:blip r:embed="rId3">
                <a:alphaModFix amt="0"/>
              </a:blip>
              <a:stretch>
                <a:fillRect t="-65706" b="-133309"/>
              </a:stretch>
            </a:blipFill>
          </p:spPr>
          <p:txBody>
            <a:bodyPr/>
            <a:lstStyle/>
            <a:p>
              <a:endParaRPr lang="en-GB"/>
            </a:p>
          </p:txBody>
        </p:sp>
        <p:sp>
          <p:nvSpPr>
            <p:cNvPr id="4" name="TextBox 4"/>
            <p:cNvSpPr txBox="1"/>
            <p:nvPr/>
          </p:nvSpPr>
          <p:spPr>
            <a:xfrm>
              <a:off x="0" y="19050"/>
              <a:ext cx="18288000" cy="2364384"/>
            </a:xfrm>
            <a:prstGeom prst="rect">
              <a:avLst/>
            </a:prstGeom>
          </p:spPr>
          <p:txBody>
            <a:bodyPr lIns="0" tIns="0" rIns="0" bIns="0" rtlCol="0" anchor="b"/>
            <a:lstStyle/>
            <a:p>
              <a:pPr algn="l">
                <a:lnSpc>
                  <a:spcPts val="7776"/>
                </a:lnSpc>
              </a:pPr>
              <a:r>
                <a:rPr lang="en-US" sz="7200" b="1">
                  <a:solidFill>
                    <a:srgbClr val="C72542"/>
                  </a:solidFill>
                  <a:latin typeface="Poppins Bold"/>
                  <a:ea typeface="Poppins Bold"/>
                  <a:cs typeface="Poppins Bold"/>
                  <a:sym typeface="Poppins Bold"/>
                </a:rPr>
                <a:t>What LCSI does</a:t>
              </a:r>
            </a:p>
          </p:txBody>
        </p:sp>
      </p:grpSp>
      <p:sp>
        <p:nvSpPr>
          <p:cNvPr id="5" name="TextBox 5"/>
          <p:cNvSpPr txBox="1"/>
          <p:nvPr/>
        </p:nvSpPr>
        <p:spPr>
          <a:xfrm>
            <a:off x="838181" y="2681605"/>
            <a:ext cx="9652678" cy="4819015"/>
          </a:xfrm>
          <a:prstGeom prst="rect">
            <a:avLst/>
          </a:prstGeom>
        </p:spPr>
        <p:txBody>
          <a:bodyPr lIns="0" tIns="0" rIns="0" bIns="0" rtlCol="0" anchor="t">
            <a:spAutoFit/>
          </a:bodyPr>
          <a:lstStyle/>
          <a:p>
            <a:pPr algn="l">
              <a:lnSpc>
                <a:spcPts val="4759"/>
              </a:lnSpc>
              <a:spcBef>
                <a:spcPct val="0"/>
              </a:spcBef>
            </a:pPr>
            <a:r>
              <a:rPr lang="en-US" sz="3399" u="none" strike="noStrike">
                <a:solidFill>
                  <a:srgbClr val="000000"/>
                </a:solidFill>
                <a:latin typeface="Poppins"/>
                <a:ea typeface="Poppins"/>
                <a:cs typeface="Poppins"/>
                <a:sym typeface="Poppins"/>
              </a:rPr>
              <a:t>Local Civil Society Infrastructure has five functions (or areas of activity):</a:t>
            </a:r>
          </a:p>
          <a:p>
            <a:pPr algn="l">
              <a:lnSpc>
                <a:spcPts val="4759"/>
              </a:lnSpc>
              <a:spcBef>
                <a:spcPct val="0"/>
              </a:spcBef>
            </a:pPr>
            <a:endParaRPr lang="en-US" sz="3399" u="none" strike="noStrike">
              <a:solidFill>
                <a:srgbClr val="000000"/>
              </a:solidFill>
              <a:latin typeface="Poppins"/>
              <a:ea typeface="Poppins"/>
              <a:cs typeface="Poppins"/>
              <a:sym typeface="Poppins"/>
            </a:endParaRP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facilitating funding, </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organisational development</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convening</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advocacy</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community participation (volunteering)</a:t>
            </a:r>
          </a:p>
        </p:txBody>
      </p:sp>
      <p:grpSp>
        <p:nvGrpSpPr>
          <p:cNvPr id="6" name="Group 6"/>
          <p:cNvGrpSpPr/>
          <p:nvPr/>
        </p:nvGrpSpPr>
        <p:grpSpPr>
          <a:xfrm>
            <a:off x="-9525" y="8696666"/>
            <a:ext cx="18307050" cy="1599859"/>
            <a:chOff x="0" y="0"/>
            <a:chExt cx="24409400" cy="2133145"/>
          </a:xfrm>
        </p:grpSpPr>
        <p:grpSp>
          <p:nvGrpSpPr>
            <p:cNvPr id="7" name="Group 7"/>
            <p:cNvGrpSpPr/>
            <p:nvPr/>
          </p:nvGrpSpPr>
          <p:grpSpPr>
            <a:xfrm>
              <a:off x="0" y="0"/>
              <a:ext cx="24409400" cy="2133145"/>
              <a:chOff x="0" y="0"/>
              <a:chExt cx="24409400" cy="2133145"/>
            </a:xfrm>
          </p:grpSpPr>
          <p:sp>
            <p:nvSpPr>
              <p:cNvPr id="8" name="Freeform 8"/>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9" name="Group 9"/>
            <p:cNvGrpSpPr/>
            <p:nvPr/>
          </p:nvGrpSpPr>
          <p:grpSpPr>
            <a:xfrm>
              <a:off x="20231305" y="289658"/>
              <a:ext cx="3779593" cy="1553829"/>
              <a:chOff x="0" y="0"/>
              <a:chExt cx="5580570" cy="2294230"/>
            </a:xfrm>
          </p:grpSpPr>
          <p:sp>
            <p:nvSpPr>
              <p:cNvPr id="10" name="Freeform 10"/>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4"/>
                <a:stretch>
                  <a:fillRect r="-1" b="1"/>
                </a:stretch>
              </a:blipFill>
            </p:spPr>
            <p:txBody>
              <a:bodyPr/>
              <a:lstStyle/>
              <a:p>
                <a:endParaRPr lang="en-GB"/>
              </a:p>
            </p:txBody>
          </p:sp>
        </p:grpSp>
      </p:grpSp>
      <p:grpSp>
        <p:nvGrpSpPr>
          <p:cNvPr id="11" name="Group 11"/>
          <p:cNvGrpSpPr/>
          <p:nvPr/>
        </p:nvGrpSpPr>
        <p:grpSpPr>
          <a:xfrm>
            <a:off x="11313620" y="2520315"/>
            <a:ext cx="6481122" cy="5246370"/>
            <a:chOff x="0" y="0"/>
            <a:chExt cx="1004095" cy="812800"/>
          </a:xfrm>
        </p:grpSpPr>
        <p:sp>
          <p:nvSpPr>
            <p:cNvPr id="12" name="Freeform 12"/>
            <p:cNvSpPr/>
            <p:nvPr/>
          </p:nvSpPr>
          <p:spPr>
            <a:xfrm>
              <a:off x="0" y="0"/>
              <a:ext cx="1004095" cy="812800"/>
            </a:xfrm>
            <a:custGeom>
              <a:avLst/>
              <a:gdLst/>
              <a:ahLst/>
              <a:cxnLst/>
              <a:rect l="l" t="t" r="r" b="b"/>
              <a:pathLst>
                <a:path w="1004095" h="812800">
                  <a:moveTo>
                    <a:pt x="27474" y="0"/>
                  </a:moveTo>
                  <a:lnTo>
                    <a:pt x="976621" y="0"/>
                  </a:lnTo>
                  <a:cubicBezTo>
                    <a:pt x="991795" y="0"/>
                    <a:pt x="1004095" y="12301"/>
                    <a:pt x="1004095" y="27474"/>
                  </a:cubicBezTo>
                  <a:lnTo>
                    <a:pt x="1004095" y="785326"/>
                  </a:lnTo>
                  <a:cubicBezTo>
                    <a:pt x="1004095" y="800499"/>
                    <a:pt x="991795" y="812800"/>
                    <a:pt x="976621" y="812800"/>
                  </a:cubicBezTo>
                  <a:lnTo>
                    <a:pt x="27474" y="812800"/>
                  </a:lnTo>
                  <a:cubicBezTo>
                    <a:pt x="12301" y="812800"/>
                    <a:pt x="0" y="800499"/>
                    <a:pt x="0" y="785326"/>
                  </a:cubicBezTo>
                  <a:lnTo>
                    <a:pt x="0" y="27474"/>
                  </a:lnTo>
                  <a:cubicBezTo>
                    <a:pt x="0" y="12301"/>
                    <a:pt x="12301" y="0"/>
                    <a:pt x="27474" y="0"/>
                  </a:cubicBezTo>
                  <a:close/>
                </a:path>
              </a:pathLst>
            </a:custGeom>
            <a:blipFill>
              <a:blip r:embed="rId5"/>
              <a:stretch>
                <a:fillRect l="-10821" r="-10821"/>
              </a:stretch>
            </a:blipFill>
          </p:spPr>
          <p:txBody>
            <a:bodyPr/>
            <a:lstStyle/>
            <a:p>
              <a:endParaRPr lang="en-GB"/>
            </a:p>
          </p:txBody>
        </p:sp>
      </p:gr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5618" y="8625850"/>
            <a:ext cx="3744792" cy="1539526"/>
            <a:chOff x="0" y="0"/>
            <a:chExt cx="4993056" cy="2052701"/>
          </a:xfrm>
        </p:grpSpPr>
        <p:sp>
          <p:nvSpPr>
            <p:cNvPr id="3" name="Freeform 3"/>
            <p:cNvSpPr/>
            <p:nvPr/>
          </p:nvSpPr>
          <p:spPr>
            <a:xfrm>
              <a:off x="0" y="0"/>
              <a:ext cx="4993005" cy="2052701"/>
            </a:xfrm>
            <a:custGeom>
              <a:avLst/>
              <a:gdLst/>
              <a:ahLst/>
              <a:cxnLst/>
              <a:rect l="l" t="t" r="r" b="b"/>
              <a:pathLst>
                <a:path w="4993005" h="2052701">
                  <a:moveTo>
                    <a:pt x="0" y="0"/>
                  </a:moveTo>
                  <a:lnTo>
                    <a:pt x="4993005" y="0"/>
                  </a:lnTo>
                  <a:lnTo>
                    <a:pt x="4993005" y="2052701"/>
                  </a:lnTo>
                  <a:lnTo>
                    <a:pt x="0" y="2052701"/>
                  </a:lnTo>
                  <a:lnTo>
                    <a:pt x="0" y="0"/>
                  </a:lnTo>
                  <a:close/>
                </a:path>
              </a:pathLst>
            </a:custGeom>
            <a:blipFill>
              <a:blip r:embed="rId2"/>
              <a:stretch>
                <a:fillRect/>
              </a:stretch>
            </a:blipFill>
          </p:spPr>
          <p:txBody>
            <a:bodyPr/>
            <a:lstStyle/>
            <a:p>
              <a:endParaRPr lang="en-GB"/>
            </a:p>
          </p:txBody>
        </p:sp>
      </p:grpSp>
      <p:grpSp>
        <p:nvGrpSpPr>
          <p:cNvPr id="4" name="Group 4"/>
          <p:cNvGrpSpPr/>
          <p:nvPr/>
        </p:nvGrpSpPr>
        <p:grpSpPr>
          <a:xfrm>
            <a:off x="3301740" y="4205122"/>
            <a:ext cx="4286250" cy="4286250"/>
            <a:chOff x="0" y="0"/>
            <a:chExt cx="6304723" cy="6304723"/>
          </a:xfrm>
        </p:grpSpPr>
        <p:sp>
          <p:nvSpPr>
            <p:cNvPr id="5" name="Freeform 5"/>
            <p:cNvSpPr/>
            <p:nvPr/>
          </p:nvSpPr>
          <p:spPr>
            <a:xfrm>
              <a:off x="0" y="0"/>
              <a:ext cx="6304696" cy="6304696"/>
            </a:xfrm>
            <a:custGeom>
              <a:avLst/>
              <a:gdLst/>
              <a:ahLst/>
              <a:cxnLst/>
              <a:rect l="l" t="t" r="r" b="b"/>
              <a:pathLst>
                <a:path w="6304696" h="6304696">
                  <a:moveTo>
                    <a:pt x="0" y="3152348"/>
                  </a:moveTo>
                  <a:cubicBezTo>
                    <a:pt x="0" y="1411396"/>
                    <a:pt x="1411396" y="0"/>
                    <a:pt x="3152348" y="0"/>
                  </a:cubicBezTo>
                  <a:cubicBezTo>
                    <a:pt x="4893300" y="0"/>
                    <a:pt x="6304696" y="1411396"/>
                    <a:pt x="6304696" y="3152348"/>
                  </a:cubicBezTo>
                  <a:cubicBezTo>
                    <a:pt x="6304696" y="4893300"/>
                    <a:pt x="4893300" y="6304696"/>
                    <a:pt x="3152348" y="6304696"/>
                  </a:cubicBezTo>
                  <a:cubicBezTo>
                    <a:pt x="1411396" y="6304696"/>
                    <a:pt x="0" y="4893300"/>
                    <a:pt x="0" y="3152348"/>
                  </a:cubicBezTo>
                  <a:close/>
                </a:path>
              </a:pathLst>
            </a:custGeom>
            <a:solidFill>
              <a:srgbClr val="EB99A6"/>
            </a:solidFill>
          </p:spPr>
          <p:txBody>
            <a:bodyPr/>
            <a:lstStyle/>
            <a:p>
              <a:endParaRPr lang="en-GB"/>
            </a:p>
          </p:txBody>
        </p:sp>
        <p:sp>
          <p:nvSpPr>
            <p:cNvPr id="6" name="TextBox 6"/>
            <p:cNvSpPr txBox="1"/>
            <p:nvPr/>
          </p:nvSpPr>
          <p:spPr>
            <a:xfrm>
              <a:off x="0" y="-66675"/>
              <a:ext cx="6304723" cy="6371398"/>
            </a:xfrm>
            <a:prstGeom prst="rect">
              <a:avLst/>
            </a:prstGeom>
          </p:spPr>
          <p:txBody>
            <a:bodyPr lIns="635000" tIns="635000" rIns="635000" bIns="635000" rtlCol="0" anchor="ctr"/>
            <a:lstStyle/>
            <a:p>
              <a:pPr algn="ctr">
                <a:lnSpc>
                  <a:spcPts val="2800"/>
                </a:lnSpc>
              </a:pPr>
              <a:r>
                <a:rPr lang="en-US" sz="2000" b="1">
                  <a:solidFill>
                    <a:srgbClr val="000000"/>
                  </a:solidFill>
                  <a:latin typeface="Poppins Semi-Bold"/>
                  <a:ea typeface="Poppins Semi-Bold"/>
                  <a:cs typeface="Poppins Semi-Bold"/>
                  <a:sym typeface="Poppins Semi-Bold"/>
                </a:rPr>
                <a:t>Organisational development</a:t>
              </a:r>
            </a:p>
            <a:p>
              <a:pPr algn="ctr">
                <a:lnSpc>
                  <a:spcPts val="2800"/>
                </a:lnSpc>
              </a:pPr>
              <a:endParaRPr lang="en-US" sz="2000" b="1">
                <a:solidFill>
                  <a:srgbClr val="000000"/>
                </a:solidFill>
                <a:latin typeface="Poppins Semi-Bold"/>
                <a:ea typeface="Poppins Semi-Bold"/>
                <a:cs typeface="Poppins Semi-Bold"/>
                <a:sym typeface="Poppins Semi-Bold"/>
              </a:endParaRPr>
            </a:p>
            <a:p>
              <a:pPr marL="0" lvl="0" indent="0" algn="ctr">
                <a:lnSpc>
                  <a:spcPts val="2800"/>
                </a:lnSpc>
                <a:spcBef>
                  <a:spcPct val="0"/>
                </a:spcBef>
              </a:pPr>
              <a:r>
                <a:rPr lang="en-US" sz="2000">
                  <a:solidFill>
                    <a:srgbClr val="000000"/>
                  </a:solidFill>
                  <a:latin typeface="Poppins"/>
                  <a:ea typeface="Poppins"/>
                  <a:cs typeface="Poppins"/>
                  <a:sym typeface="Poppins"/>
                </a:rPr>
                <a:t>Support, resources, training, bespoke work for operational management or strategic development</a:t>
              </a:r>
            </a:p>
          </p:txBody>
        </p:sp>
      </p:grpSp>
      <p:grpSp>
        <p:nvGrpSpPr>
          <p:cNvPr id="7" name="Group 7"/>
          <p:cNvGrpSpPr/>
          <p:nvPr/>
        </p:nvGrpSpPr>
        <p:grpSpPr>
          <a:xfrm>
            <a:off x="13733145" y="1367359"/>
            <a:ext cx="4286250" cy="4286250"/>
            <a:chOff x="0" y="0"/>
            <a:chExt cx="6338909" cy="6338909"/>
          </a:xfrm>
        </p:grpSpPr>
        <p:sp>
          <p:nvSpPr>
            <p:cNvPr id="8" name="Freeform 8"/>
            <p:cNvSpPr/>
            <p:nvPr/>
          </p:nvSpPr>
          <p:spPr>
            <a:xfrm>
              <a:off x="0" y="0"/>
              <a:ext cx="6338857" cy="6338882"/>
            </a:xfrm>
            <a:custGeom>
              <a:avLst/>
              <a:gdLst/>
              <a:ahLst/>
              <a:cxnLst/>
              <a:rect l="l" t="t" r="r" b="b"/>
              <a:pathLst>
                <a:path w="6338857" h="6338882">
                  <a:moveTo>
                    <a:pt x="0" y="3169441"/>
                  </a:moveTo>
                  <a:cubicBezTo>
                    <a:pt x="0" y="1419049"/>
                    <a:pt x="1419076" y="0"/>
                    <a:pt x="3169494" y="0"/>
                  </a:cubicBezTo>
                  <a:cubicBezTo>
                    <a:pt x="4919912" y="0"/>
                    <a:pt x="6338857" y="1419049"/>
                    <a:pt x="6338857" y="3169441"/>
                  </a:cubicBezTo>
                  <a:cubicBezTo>
                    <a:pt x="6338857" y="4919833"/>
                    <a:pt x="4919912" y="6338882"/>
                    <a:pt x="3169494" y="6338882"/>
                  </a:cubicBezTo>
                  <a:cubicBezTo>
                    <a:pt x="1419076" y="6338882"/>
                    <a:pt x="0" y="4919833"/>
                    <a:pt x="0" y="3169441"/>
                  </a:cubicBezTo>
                  <a:close/>
                </a:path>
              </a:pathLst>
            </a:custGeom>
            <a:solidFill>
              <a:srgbClr val="F9DCE1"/>
            </a:solidFill>
          </p:spPr>
          <p:txBody>
            <a:bodyPr/>
            <a:lstStyle/>
            <a:p>
              <a:endParaRPr lang="en-GB"/>
            </a:p>
          </p:txBody>
        </p:sp>
        <p:sp>
          <p:nvSpPr>
            <p:cNvPr id="9" name="TextBox 9"/>
            <p:cNvSpPr txBox="1"/>
            <p:nvPr/>
          </p:nvSpPr>
          <p:spPr>
            <a:xfrm>
              <a:off x="0" y="-66675"/>
              <a:ext cx="6338909" cy="6405584"/>
            </a:xfrm>
            <a:prstGeom prst="rect">
              <a:avLst/>
            </a:prstGeom>
          </p:spPr>
          <p:txBody>
            <a:bodyPr lIns="635000" tIns="635000" rIns="635000" bIns="635000" rtlCol="0" anchor="ctr"/>
            <a:lstStyle/>
            <a:p>
              <a:pPr algn="ctr">
                <a:lnSpc>
                  <a:spcPts val="2800"/>
                </a:lnSpc>
              </a:pPr>
              <a:r>
                <a:rPr lang="en-US" sz="2000" b="1">
                  <a:solidFill>
                    <a:srgbClr val="000000"/>
                  </a:solidFill>
                  <a:latin typeface="Poppins Semi-Bold"/>
                  <a:ea typeface="Poppins Semi-Bold"/>
                  <a:cs typeface="Poppins Semi-Bold"/>
                  <a:sym typeface="Poppins Semi-Bold"/>
                </a:rPr>
                <a:t>Community participation (including volunteering</a:t>
              </a:r>
            </a:p>
            <a:p>
              <a:pPr marL="0" lvl="0" indent="0" algn="ctr">
                <a:lnSpc>
                  <a:spcPts val="2800"/>
                </a:lnSpc>
                <a:spcBef>
                  <a:spcPct val="0"/>
                </a:spcBef>
              </a:pPr>
              <a:endParaRPr lang="en-US" sz="2000" b="1">
                <a:solidFill>
                  <a:srgbClr val="000000"/>
                </a:solidFill>
                <a:latin typeface="Poppins Semi-Bold"/>
                <a:ea typeface="Poppins Semi-Bold"/>
                <a:cs typeface="Poppins Semi-Bold"/>
                <a:sym typeface="Poppins Semi-Bold"/>
              </a:endParaRPr>
            </a:p>
            <a:p>
              <a:pPr marL="0" lvl="0" indent="0" algn="ctr">
                <a:lnSpc>
                  <a:spcPts val="2800"/>
                </a:lnSpc>
                <a:spcBef>
                  <a:spcPct val="0"/>
                </a:spcBef>
              </a:pPr>
              <a:r>
                <a:rPr lang="en-US" sz="2000" u="none" strike="noStrike">
                  <a:solidFill>
                    <a:srgbClr val="000000"/>
                  </a:solidFill>
                  <a:latin typeface="Poppins"/>
                  <a:ea typeface="Poppins"/>
                  <a:cs typeface="Poppins"/>
                  <a:sym typeface="Poppins"/>
                </a:rPr>
                <a:t>Promoting or brokering community activities or volunteering, facilitating volunteer engagement and capacity building</a:t>
              </a:r>
            </a:p>
          </p:txBody>
        </p:sp>
      </p:grpSp>
      <p:grpSp>
        <p:nvGrpSpPr>
          <p:cNvPr id="10" name="Group 10"/>
          <p:cNvGrpSpPr/>
          <p:nvPr/>
        </p:nvGrpSpPr>
        <p:grpSpPr>
          <a:xfrm>
            <a:off x="6645295" y="1367359"/>
            <a:ext cx="4286250" cy="4286250"/>
            <a:chOff x="0" y="0"/>
            <a:chExt cx="5775966" cy="5775966"/>
          </a:xfrm>
        </p:grpSpPr>
        <p:sp>
          <p:nvSpPr>
            <p:cNvPr id="11" name="Freeform 11"/>
            <p:cNvSpPr/>
            <p:nvPr/>
          </p:nvSpPr>
          <p:spPr>
            <a:xfrm>
              <a:off x="0" y="0"/>
              <a:ext cx="5775918" cy="5775941"/>
            </a:xfrm>
            <a:custGeom>
              <a:avLst/>
              <a:gdLst/>
              <a:ahLst/>
              <a:cxnLst/>
              <a:rect l="l" t="t" r="r" b="b"/>
              <a:pathLst>
                <a:path w="5775918" h="5775941">
                  <a:moveTo>
                    <a:pt x="0" y="2887971"/>
                  </a:moveTo>
                  <a:cubicBezTo>
                    <a:pt x="0" y="1293027"/>
                    <a:pt x="1293052" y="0"/>
                    <a:pt x="2888019" y="0"/>
                  </a:cubicBezTo>
                  <a:cubicBezTo>
                    <a:pt x="4482986" y="0"/>
                    <a:pt x="5775918" y="1293027"/>
                    <a:pt x="5775918" y="2887971"/>
                  </a:cubicBezTo>
                  <a:cubicBezTo>
                    <a:pt x="5775918" y="4482914"/>
                    <a:pt x="4482986" y="5775941"/>
                    <a:pt x="2888019" y="5775941"/>
                  </a:cubicBezTo>
                  <a:cubicBezTo>
                    <a:pt x="1293052" y="5775941"/>
                    <a:pt x="0" y="4482914"/>
                    <a:pt x="0" y="2887971"/>
                  </a:cubicBezTo>
                  <a:close/>
                </a:path>
              </a:pathLst>
            </a:custGeom>
            <a:solidFill>
              <a:srgbClr val="F9DCE1"/>
            </a:solidFill>
          </p:spPr>
          <p:txBody>
            <a:bodyPr/>
            <a:lstStyle/>
            <a:p>
              <a:endParaRPr lang="en-GB"/>
            </a:p>
          </p:txBody>
        </p:sp>
        <p:sp>
          <p:nvSpPr>
            <p:cNvPr id="12" name="TextBox 12"/>
            <p:cNvSpPr txBox="1"/>
            <p:nvPr/>
          </p:nvSpPr>
          <p:spPr>
            <a:xfrm>
              <a:off x="0" y="-66675"/>
              <a:ext cx="5775966" cy="5842641"/>
            </a:xfrm>
            <a:prstGeom prst="rect">
              <a:avLst/>
            </a:prstGeom>
          </p:spPr>
          <p:txBody>
            <a:bodyPr lIns="635000" tIns="635000" rIns="635000" bIns="635000" rtlCol="0" anchor="ctr"/>
            <a:lstStyle/>
            <a:p>
              <a:pPr algn="ctr">
                <a:lnSpc>
                  <a:spcPts val="2800"/>
                </a:lnSpc>
              </a:pPr>
              <a:r>
                <a:rPr lang="en-US" sz="2000" b="1">
                  <a:solidFill>
                    <a:srgbClr val="000000"/>
                  </a:solidFill>
                  <a:latin typeface="Poppins Semi-Bold"/>
                  <a:ea typeface="Poppins Semi-Bold"/>
                  <a:cs typeface="Poppins Semi-Bold"/>
                  <a:sym typeface="Poppins Semi-Bold"/>
                </a:rPr>
                <a:t>Convening</a:t>
              </a:r>
            </a:p>
            <a:p>
              <a:pPr algn="ctr">
                <a:lnSpc>
                  <a:spcPts val="2800"/>
                </a:lnSpc>
              </a:pPr>
              <a:endParaRPr lang="en-US" sz="2000" b="1">
                <a:solidFill>
                  <a:srgbClr val="000000"/>
                </a:solidFill>
                <a:latin typeface="Poppins Semi-Bold"/>
                <a:ea typeface="Poppins Semi-Bold"/>
                <a:cs typeface="Poppins Semi-Bold"/>
                <a:sym typeface="Poppins Semi-Bold"/>
              </a:endParaRPr>
            </a:p>
            <a:p>
              <a:pPr algn="ctr">
                <a:lnSpc>
                  <a:spcPts val="2800"/>
                </a:lnSpc>
              </a:pPr>
              <a:r>
                <a:rPr lang="en-US" sz="2000">
                  <a:solidFill>
                    <a:srgbClr val="000000"/>
                  </a:solidFill>
                  <a:latin typeface="Poppins"/>
                  <a:ea typeface="Poppins"/>
                  <a:cs typeface="Poppins"/>
                  <a:sym typeface="Poppins"/>
                </a:rPr>
                <a:t>Bringing organisations together within/across sectors, building collaborations and partnerships, arranging community-led activities</a:t>
              </a:r>
            </a:p>
            <a:p>
              <a:pPr marL="0" lvl="0" indent="0" algn="ctr">
                <a:lnSpc>
                  <a:spcPts val="2800"/>
                </a:lnSpc>
                <a:spcBef>
                  <a:spcPct val="0"/>
                </a:spcBef>
              </a:pPr>
              <a:endParaRPr lang="en-US" sz="2000">
                <a:solidFill>
                  <a:srgbClr val="000000"/>
                </a:solidFill>
                <a:latin typeface="Poppins"/>
                <a:ea typeface="Poppins"/>
                <a:cs typeface="Poppins"/>
                <a:sym typeface="Poppins"/>
              </a:endParaRPr>
            </a:p>
          </p:txBody>
        </p:sp>
      </p:grpSp>
      <p:grpSp>
        <p:nvGrpSpPr>
          <p:cNvPr id="13" name="Group 13"/>
          <p:cNvGrpSpPr/>
          <p:nvPr/>
        </p:nvGrpSpPr>
        <p:grpSpPr>
          <a:xfrm>
            <a:off x="10140831" y="4055601"/>
            <a:ext cx="4286250" cy="4286250"/>
            <a:chOff x="0" y="0"/>
            <a:chExt cx="7171824" cy="7171824"/>
          </a:xfrm>
        </p:grpSpPr>
        <p:sp>
          <p:nvSpPr>
            <p:cNvPr id="14" name="Freeform 14"/>
            <p:cNvSpPr/>
            <p:nvPr/>
          </p:nvSpPr>
          <p:spPr>
            <a:xfrm>
              <a:off x="0" y="0"/>
              <a:ext cx="7171793" cy="7171793"/>
            </a:xfrm>
            <a:custGeom>
              <a:avLst/>
              <a:gdLst/>
              <a:ahLst/>
              <a:cxnLst/>
              <a:rect l="l" t="t" r="r" b="b"/>
              <a:pathLst>
                <a:path w="7171793" h="7171793">
                  <a:moveTo>
                    <a:pt x="0" y="3585897"/>
                  </a:moveTo>
                  <a:cubicBezTo>
                    <a:pt x="0" y="1605508"/>
                    <a:pt x="1605508" y="0"/>
                    <a:pt x="3585897" y="0"/>
                  </a:cubicBezTo>
                  <a:cubicBezTo>
                    <a:pt x="5566285" y="0"/>
                    <a:pt x="7171793" y="1605508"/>
                    <a:pt x="7171793" y="3585897"/>
                  </a:cubicBezTo>
                  <a:cubicBezTo>
                    <a:pt x="7171793" y="5566285"/>
                    <a:pt x="5566285" y="7171793"/>
                    <a:pt x="3585897" y="7171793"/>
                  </a:cubicBezTo>
                  <a:cubicBezTo>
                    <a:pt x="1605508" y="7171793"/>
                    <a:pt x="0" y="5566285"/>
                    <a:pt x="0" y="3585897"/>
                  </a:cubicBezTo>
                  <a:close/>
                </a:path>
              </a:pathLst>
            </a:custGeom>
            <a:solidFill>
              <a:srgbClr val="EB99A6"/>
            </a:solidFill>
          </p:spPr>
          <p:txBody>
            <a:bodyPr/>
            <a:lstStyle/>
            <a:p>
              <a:endParaRPr lang="en-GB"/>
            </a:p>
          </p:txBody>
        </p:sp>
        <p:sp>
          <p:nvSpPr>
            <p:cNvPr id="15" name="TextBox 15"/>
            <p:cNvSpPr txBox="1"/>
            <p:nvPr/>
          </p:nvSpPr>
          <p:spPr>
            <a:xfrm>
              <a:off x="0" y="-66675"/>
              <a:ext cx="7171824" cy="7238499"/>
            </a:xfrm>
            <a:prstGeom prst="rect">
              <a:avLst/>
            </a:prstGeom>
          </p:spPr>
          <p:txBody>
            <a:bodyPr lIns="635000" tIns="635000" rIns="635000" bIns="635000" rtlCol="0" anchor="ctr"/>
            <a:lstStyle/>
            <a:p>
              <a:pPr algn="ctr">
                <a:lnSpc>
                  <a:spcPts val="2800"/>
                </a:lnSpc>
              </a:pPr>
              <a:r>
                <a:rPr lang="en-US" sz="2000" b="1">
                  <a:solidFill>
                    <a:srgbClr val="000000"/>
                  </a:solidFill>
                  <a:latin typeface="Poppins Semi-Bold"/>
                  <a:ea typeface="Poppins Semi-Bold"/>
                  <a:cs typeface="Poppins Semi-Bold"/>
                  <a:sym typeface="Poppins Semi-Bold"/>
                </a:rPr>
                <a:t>Advocacy</a:t>
              </a:r>
            </a:p>
            <a:p>
              <a:pPr marL="0" lvl="0" indent="0" algn="ctr">
                <a:lnSpc>
                  <a:spcPts val="2800"/>
                </a:lnSpc>
                <a:spcBef>
                  <a:spcPct val="0"/>
                </a:spcBef>
              </a:pPr>
              <a:endParaRPr lang="en-US" sz="2000" b="1">
                <a:solidFill>
                  <a:srgbClr val="000000"/>
                </a:solidFill>
                <a:latin typeface="Poppins Semi-Bold"/>
                <a:ea typeface="Poppins Semi-Bold"/>
                <a:cs typeface="Poppins Semi-Bold"/>
                <a:sym typeface="Poppins Semi-Bold"/>
              </a:endParaRPr>
            </a:p>
            <a:p>
              <a:pPr marL="0" lvl="0" indent="0" algn="ctr">
                <a:lnSpc>
                  <a:spcPts val="2800"/>
                </a:lnSpc>
                <a:spcBef>
                  <a:spcPct val="0"/>
                </a:spcBef>
              </a:pPr>
              <a:r>
                <a:rPr lang="en-US" sz="2000" u="none" strike="noStrike">
                  <a:solidFill>
                    <a:srgbClr val="000000"/>
                  </a:solidFill>
                  <a:latin typeface="Poppins"/>
                  <a:ea typeface="Poppins"/>
                  <a:cs typeface="Poppins"/>
                  <a:sym typeface="Poppins"/>
                </a:rPr>
                <a:t>Representation, providing data and intelligence, enabling civil society or community voice</a:t>
              </a:r>
            </a:p>
          </p:txBody>
        </p:sp>
      </p:grpSp>
      <p:grpSp>
        <p:nvGrpSpPr>
          <p:cNvPr id="16" name="Group 16"/>
          <p:cNvGrpSpPr/>
          <p:nvPr/>
        </p:nvGrpSpPr>
        <p:grpSpPr>
          <a:xfrm>
            <a:off x="-9525" y="8696666"/>
            <a:ext cx="18307050" cy="1599859"/>
            <a:chOff x="0" y="0"/>
            <a:chExt cx="24409400" cy="2133145"/>
          </a:xfrm>
        </p:grpSpPr>
        <p:grpSp>
          <p:nvGrpSpPr>
            <p:cNvPr id="17" name="Group 17"/>
            <p:cNvGrpSpPr/>
            <p:nvPr/>
          </p:nvGrpSpPr>
          <p:grpSpPr>
            <a:xfrm>
              <a:off x="0" y="0"/>
              <a:ext cx="24409400" cy="2133145"/>
              <a:chOff x="0" y="0"/>
              <a:chExt cx="24409400" cy="2133145"/>
            </a:xfrm>
          </p:grpSpPr>
          <p:sp>
            <p:nvSpPr>
              <p:cNvPr id="18" name="Freeform 18"/>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19" name="Group 19"/>
            <p:cNvGrpSpPr/>
            <p:nvPr/>
          </p:nvGrpSpPr>
          <p:grpSpPr>
            <a:xfrm>
              <a:off x="20231305" y="289658"/>
              <a:ext cx="3779593" cy="1553829"/>
              <a:chOff x="0" y="0"/>
              <a:chExt cx="5580570" cy="2294230"/>
            </a:xfrm>
          </p:grpSpPr>
          <p:sp>
            <p:nvSpPr>
              <p:cNvPr id="20" name="Freeform 20"/>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
        <p:nvSpPr>
          <p:cNvPr id="21" name="TextBox 21"/>
          <p:cNvSpPr txBox="1"/>
          <p:nvPr/>
        </p:nvSpPr>
        <p:spPr>
          <a:xfrm>
            <a:off x="1708315" y="177311"/>
            <a:ext cx="14885670" cy="923330"/>
          </a:xfrm>
          <a:prstGeom prst="rect">
            <a:avLst/>
          </a:prstGeom>
        </p:spPr>
        <p:txBody>
          <a:bodyPr wrap="square" lIns="0" tIns="0" rIns="0" bIns="0" rtlCol="0" anchor="t">
            <a:spAutoFit/>
          </a:bodyPr>
          <a:lstStyle/>
          <a:p>
            <a:pPr algn="ctr">
              <a:lnSpc>
                <a:spcPts val="7200"/>
              </a:lnSpc>
            </a:pPr>
            <a:r>
              <a:rPr lang="en-US" sz="6000" b="1" dirty="0">
                <a:solidFill>
                  <a:srgbClr val="C72542"/>
                </a:solidFill>
                <a:latin typeface="Poppins Bold"/>
                <a:ea typeface="Poppins Bold"/>
                <a:cs typeface="Poppins Bold"/>
                <a:sym typeface="Poppins Bold"/>
              </a:rPr>
              <a:t>What LCSI does: the five functions</a:t>
            </a:r>
          </a:p>
        </p:txBody>
      </p:sp>
      <p:grpSp>
        <p:nvGrpSpPr>
          <p:cNvPr id="22" name="Group 22"/>
          <p:cNvGrpSpPr/>
          <p:nvPr/>
        </p:nvGrpSpPr>
        <p:grpSpPr>
          <a:xfrm>
            <a:off x="0" y="1367359"/>
            <a:ext cx="4286250" cy="4286250"/>
            <a:chOff x="0" y="0"/>
            <a:chExt cx="6036918" cy="6036918"/>
          </a:xfrm>
        </p:grpSpPr>
        <p:sp>
          <p:nvSpPr>
            <p:cNvPr id="23" name="Freeform 23"/>
            <p:cNvSpPr/>
            <p:nvPr/>
          </p:nvSpPr>
          <p:spPr>
            <a:xfrm>
              <a:off x="0" y="0"/>
              <a:ext cx="6036868" cy="6036892"/>
            </a:xfrm>
            <a:custGeom>
              <a:avLst/>
              <a:gdLst/>
              <a:ahLst/>
              <a:cxnLst/>
              <a:rect l="l" t="t" r="r" b="b"/>
              <a:pathLst>
                <a:path w="6036868" h="6036892">
                  <a:moveTo>
                    <a:pt x="0" y="3018446"/>
                  </a:moveTo>
                  <a:cubicBezTo>
                    <a:pt x="0" y="1351444"/>
                    <a:pt x="1351470" y="0"/>
                    <a:pt x="3018496" y="0"/>
                  </a:cubicBezTo>
                  <a:cubicBezTo>
                    <a:pt x="4685522" y="0"/>
                    <a:pt x="6036868" y="1351444"/>
                    <a:pt x="6036868" y="3018446"/>
                  </a:cubicBezTo>
                  <a:cubicBezTo>
                    <a:pt x="6036868" y="4685448"/>
                    <a:pt x="4685522" y="6036892"/>
                    <a:pt x="3018496" y="6036892"/>
                  </a:cubicBezTo>
                  <a:cubicBezTo>
                    <a:pt x="1351470" y="6036892"/>
                    <a:pt x="0" y="4685448"/>
                    <a:pt x="0" y="3018446"/>
                  </a:cubicBezTo>
                  <a:close/>
                </a:path>
              </a:pathLst>
            </a:custGeom>
            <a:solidFill>
              <a:srgbClr val="F9DCE1"/>
            </a:solidFill>
          </p:spPr>
          <p:txBody>
            <a:bodyPr/>
            <a:lstStyle/>
            <a:p>
              <a:endParaRPr lang="en-GB"/>
            </a:p>
          </p:txBody>
        </p:sp>
        <p:sp>
          <p:nvSpPr>
            <p:cNvPr id="24" name="TextBox 24"/>
            <p:cNvSpPr txBox="1"/>
            <p:nvPr/>
          </p:nvSpPr>
          <p:spPr>
            <a:xfrm>
              <a:off x="0" y="-66675"/>
              <a:ext cx="6036918" cy="6103593"/>
            </a:xfrm>
            <a:prstGeom prst="rect">
              <a:avLst/>
            </a:prstGeom>
          </p:spPr>
          <p:txBody>
            <a:bodyPr lIns="635000" tIns="635000" rIns="635000" bIns="635000" rtlCol="0" anchor="ctr"/>
            <a:lstStyle/>
            <a:p>
              <a:pPr algn="ctr">
                <a:lnSpc>
                  <a:spcPts val="2800"/>
                </a:lnSpc>
              </a:pPr>
              <a:r>
                <a:rPr lang="en-US" sz="2000" b="1">
                  <a:solidFill>
                    <a:srgbClr val="000000"/>
                  </a:solidFill>
                  <a:latin typeface="Poppins Semi-Bold"/>
                  <a:ea typeface="Poppins Semi-Bold"/>
                  <a:cs typeface="Poppins Semi-Bold"/>
                  <a:sym typeface="Poppins Semi-Bold"/>
                </a:rPr>
                <a:t>Facilitating funding</a:t>
              </a:r>
            </a:p>
            <a:p>
              <a:pPr algn="ctr">
                <a:lnSpc>
                  <a:spcPts val="2800"/>
                </a:lnSpc>
              </a:pPr>
              <a:endParaRPr lang="en-US" sz="2000" b="1">
                <a:solidFill>
                  <a:srgbClr val="000000"/>
                </a:solidFill>
                <a:latin typeface="Poppins Semi-Bold"/>
                <a:ea typeface="Poppins Semi-Bold"/>
                <a:cs typeface="Poppins Semi-Bold"/>
                <a:sym typeface="Poppins Semi-Bold"/>
              </a:endParaRPr>
            </a:p>
            <a:p>
              <a:pPr marL="0" lvl="0" indent="0" algn="ctr">
                <a:lnSpc>
                  <a:spcPts val="2800"/>
                </a:lnSpc>
                <a:spcBef>
                  <a:spcPct val="0"/>
                </a:spcBef>
              </a:pPr>
              <a:r>
                <a:rPr lang="en-US" sz="2000">
                  <a:solidFill>
                    <a:srgbClr val="000000"/>
                  </a:solidFill>
                  <a:latin typeface="Poppins"/>
                  <a:ea typeface="Poppins"/>
                  <a:cs typeface="Poppins"/>
                  <a:sym typeface="Poppins"/>
                </a:rPr>
                <a:t>Funding information &amp; advice, capacity building funder engagement, coordinating bids, grant distribution</a:t>
              </a:r>
            </a:p>
          </p:txBody>
        </p:sp>
      </p:gr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2"/>
          <p:cNvSpPr txBox="1"/>
          <p:nvPr/>
        </p:nvSpPr>
        <p:spPr>
          <a:xfrm>
            <a:off x="3480444" y="3750768"/>
            <a:ext cx="11420952" cy="1346835"/>
          </a:xfrm>
          <a:prstGeom prst="rect">
            <a:avLst/>
          </a:prstGeom>
        </p:spPr>
        <p:txBody>
          <a:bodyPr lIns="0" tIns="0" rIns="0" bIns="0" rtlCol="0" anchor="t">
            <a:spAutoFit/>
          </a:bodyPr>
          <a:lstStyle/>
          <a:p>
            <a:pPr marL="0" lvl="0" indent="0" algn="ctr">
              <a:lnSpc>
                <a:spcPts val="9720"/>
              </a:lnSpc>
              <a:spcBef>
                <a:spcPct val="0"/>
              </a:spcBef>
            </a:pPr>
            <a:r>
              <a:rPr lang="en-US" sz="9000" b="1">
                <a:solidFill>
                  <a:srgbClr val="C72542"/>
                </a:solidFill>
                <a:latin typeface="Poppins Bold"/>
                <a:ea typeface="Poppins Bold"/>
                <a:cs typeface="Poppins Bold"/>
                <a:sym typeface="Poppins Bold"/>
              </a:rPr>
              <a:t>Who provides LCSI?</a:t>
            </a:r>
          </a:p>
        </p:txBody>
      </p:sp>
      <p:grpSp>
        <p:nvGrpSpPr>
          <p:cNvPr id="3" name="Group 3"/>
          <p:cNvGrpSpPr/>
          <p:nvPr/>
        </p:nvGrpSpPr>
        <p:grpSpPr>
          <a:xfrm>
            <a:off x="-9525" y="8696666"/>
            <a:ext cx="18307050" cy="1599859"/>
            <a:chOff x="0" y="0"/>
            <a:chExt cx="24409400" cy="2133145"/>
          </a:xfrm>
        </p:grpSpPr>
        <p:grpSp>
          <p:nvGrpSpPr>
            <p:cNvPr id="4" name="Group 4"/>
            <p:cNvGrpSpPr/>
            <p:nvPr/>
          </p:nvGrpSpPr>
          <p:grpSpPr>
            <a:xfrm>
              <a:off x="0" y="0"/>
              <a:ext cx="24409400" cy="2133145"/>
              <a:chOff x="0" y="0"/>
              <a:chExt cx="24409400" cy="2133145"/>
            </a:xfrm>
          </p:grpSpPr>
          <p:sp>
            <p:nvSpPr>
              <p:cNvPr id="5" name="Freeform 5"/>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6" name="Group 6"/>
            <p:cNvGrpSpPr/>
            <p:nvPr/>
          </p:nvGrpSpPr>
          <p:grpSpPr>
            <a:xfrm>
              <a:off x="20231305" y="289658"/>
              <a:ext cx="3779593" cy="1553829"/>
              <a:chOff x="0" y="0"/>
              <a:chExt cx="5580570" cy="2294230"/>
            </a:xfrm>
          </p:grpSpPr>
          <p:sp>
            <p:nvSpPr>
              <p:cNvPr id="7" name="Freeform 7"/>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
        <p:nvSpPr>
          <p:cNvPr id="8" name="Freeform 8"/>
          <p:cNvSpPr/>
          <p:nvPr/>
        </p:nvSpPr>
        <p:spPr>
          <a:xfrm>
            <a:off x="170747" y="138675"/>
            <a:ext cx="2323228" cy="2323228"/>
          </a:xfrm>
          <a:custGeom>
            <a:avLst/>
            <a:gdLst/>
            <a:ahLst/>
            <a:cxnLst/>
            <a:rect l="l" t="t" r="r" b="b"/>
            <a:pathLst>
              <a:path w="2323228" h="2323228">
                <a:moveTo>
                  <a:pt x="0" y="0"/>
                </a:moveTo>
                <a:lnTo>
                  <a:pt x="2323228" y="0"/>
                </a:lnTo>
                <a:lnTo>
                  <a:pt x="2323228" y="2323228"/>
                </a:lnTo>
                <a:lnTo>
                  <a:pt x="0" y="2323228"/>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77692" y="8681523"/>
            <a:ext cx="3744792" cy="1539526"/>
            <a:chOff x="0" y="0"/>
            <a:chExt cx="4993056" cy="2052701"/>
          </a:xfrm>
        </p:grpSpPr>
        <p:sp>
          <p:nvSpPr>
            <p:cNvPr id="3" name="Freeform 3"/>
            <p:cNvSpPr/>
            <p:nvPr/>
          </p:nvSpPr>
          <p:spPr>
            <a:xfrm>
              <a:off x="0" y="0"/>
              <a:ext cx="4993005" cy="2052701"/>
            </a:xfrm>
            <a:custGeom>
              <a:avLst/>
              <a:gdLst/>
              <a:ahLst/>
              <a:cxnLst/>
              <a:rect l="l" t="t" r="r" b="b"/>
              <a:pathLst>
                <a:path w="4993005" h="2052701">
                  <a:moveTo>
                    <a:pt x="0" y="0"/>
                  </a:moveTo>
                  <a:lnTo>
                    <a:pt x="4993005" y="0"/>
                  </a:lnTo>
                  <a:lnTo>
                    <a:pt x="4993005" y="2052701"/>
                  </a:lnTo>
                  <a:lnTo>
                    <a:pt x="0" y="2052701"/>
                  </a:lnTo>
                  <a:lnTo>
                    <a:pt x="0" y="0"/>
                  </a:lnTo>
                  <a:close/>
                </a:path>
              </a:pathLst>
            </a:custGeom>
            <a:blipFill>
              <a:blip r:embed="rId3"/>
              <a:stretch>
                <a:fillRect/>
              </a:stretch>
            </a:blipFill>
          </p:spPr>
          <p:txBody>
            <a:bodyPr/>
            <a:lstStyle/>
            <a:p>
              <a:endParaRPr lang="en-GB"/>
            </a:p>
          </p:txBody>
        </p:sp>
      </p:grpSp>
      <p:grpSp>
        <p:nvGrpSpPr>
          <p:cNvPr id="4" name="Group 4"/>
          <p:cNvGrpSpPr/>
          <p:nvPr/>
        </p:nvGrpSpPr>
        <p:grpSpPr>
          <a:xfrm>
            <a:off x="464584" y="1252368"/>
            <a:ext cx="17346788" cy="3119221"/>
            <a:chOff x="0" y="0"/>
            <a:chExt cx="2276898" cy="409422"/>
          </a:xfrm>
        </p:grpSpPr>
        <p:sp>
          <p:nvSpPr>
            <p:cNvPr id="5" name="Freeform 5"/>
            <p:cNvSpPr/>
            <p:nvPr/>
          </p:nvSpPr>
          <p:spPr>
            <a:xfrm>
              <a:off x="0" y="0"/>
              <a:ext cx="2276898" cy="409422"/>
            </a:xfrm>
            <a:custGeom>
              <a:avLst/>
              <a:gdLst/>
              <a:ahLst/>
              <a:cxnLst/>
              <a:rect l="l" t="t" r="r" b="b"/>
              <a:pathLst>
                <a:path w="2276898" h="409422">
                  <a:moveTo>
                    <a:pt x="8717" y="0"/>
                  </a:moveTo>
                  <a:lnTo>
                    <a:pt x="2268181" y="0"/>
                  </a:lnTo>
                  <a:cubicBezTo>
                    <a:pt x="2270493" y="0"/>
                    <a:pt x="2272710" y="918"/>
                    <a:pt x="2274345" y="2553"/>
                  </a:cubicBezTo>
                  <a:cubicBezTo>
                    <a:pt x="2275980" y="4188"/>
                    <a:pt x="2276898" y="6405"/>
                    <a:pt x="2276898" y="8717"/>
                  </a:cubicBezTo>
                  <a:lnTo>
                    <a:pt x="2276898" y="400705"/>
                  </a:lnTo>
                  <a:cubicBezTo>
                    <a:pt x="2276898" y="403017"/>
                    <a:pt x="2275980" y="405234"/>
                    <a:pt x="2274345" y="406868"/>
                  </a:cubicBezTo>
                  <a:cubicBezTo>
                    <a:pt x="2272710" y="408503"/>
                    <a:pt x="2270493" y="409422"/>
                    <a:pt x="2268181" y="409422"/>
                  </a:cubicBezTo>
                  <a:lnTo>
                    <a:pt x="8717" y="409422"/>
                  </a:lnTo>
                  <a:cubicBezTo>
                    <a:pt x="6405" y="409422"/>
                    <a:pt x="4188" y="408503"/>
                    <a:pt x="2553" y="406868"/>
                  </a:cubicBezTo>
                  <a:cubicBezTo>
                    <a:pt x="918" y="405234"/>
                    <a:pt x="0" y="403017"/>
                    <a:pt x="0" y="400705"/>
                  </a:cubicBezTo>
                  <a:lnTo>
                    <a:pt x="0" y="8717"/>
                  </a:lnTo>
                  <a:cubicBezTo>
                    <a:pt x="0" y="6405"/>
                    <a:pt x="918" y="4188"/>
                    <a:pt x="2553" y="2553"/>
                  </a:cubicBezTo>
                  <a:cubicBezTo>
                    <a:pt x="4188" y="918"/>
                    <a:pt x="6405" y="0"/>
                    <a:pt x="8717" y="0"/>
                  </a:cubicBezTo>
                  <a:close/>
                </a:path>
              </a:pathLst>
            </a:custGeom>
            <a:solidFill>
              <a:srgbClr val="F9DCE1"/>
            </a:solidFill>
          </p:spPr>
          <p:txBody>
            <a:bodyPr/>
            <a:lstStyle/>
            <a:p>
              <a:endParaRPr lang="en-GB"/>
            </a:p>
          </p:txBody>
        </p:sp>
        <p:sp>
          <p:nvSpPr>
            <p:cNvPr id="6" name="TextBox 6"/>
            <p:cNvSpPr txBox="1"/>
            <p:nvPr/>
          </p:nvSpPr>
          <p:spPr>
            <a:xfrm>
              <a:off x="0" y="-104775"/>
              <a:ext cx="2276898" cy="514197"/>
            </a:xfrm>
            <a:prstGeom prst="rect">
              <a:avLst/>
            </a:prstGeom>
          </p:spPr>
          <p:txBody>
            <a:bodyPr lIns="317500" tIns="317500" rIns="317500" bIns="317500" rtlCol="0" anchor="ctr"/>
            <a:lstStyle/>
            <a:p>
              <a:pPr marL="0" lvl="0" indent="0" algn="l">
                <a:lnSpc>
                  <a:spcPts val="4759"/>
                </a:lnSpc>
                <a:spcBef>
                  <a:spcPct val="0"/>
                </a:spcBef>
              </a:pPr>
              <a:r>
                <a:rPr lang="en-US" sz="3399" b="1" u="none" strike="noStrike">
                  <a:solidFill>
                    <a:srgbClr val="000000"/>
                  </a:solidFill>
                  <a:latin typeface="Poppins Semi-Bold"/>
                  <a:ea typeface="Poppins Semi-Bold"/>
                  <a:cs typeface="Poppins Semi-Bold"/>
                  <a:sym typeface="Poppins Semi-Bold"/>
                </a:rPr>
                <a:t>Core:</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Example 1</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Example 2</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Example 3</a:t>
              </a:r>
            </a:p>
          </p:txBody>
        </p:sp>
      </p:grpSp>
      <p:sp>
        <p:nvSpPr>
          <p:cNvPr id="7" name="TextBox 7"/>
          <p:cNvSpPr txBox="1"/>
          <p:nvPr/>
        </p:nvSpPr>
        <p:spPr>
          <a:xfrm>
            <a:off x="464584" y="230795"/>
            <a:ext cx="12449413" cy="876300"/>
          </a:xfrm>
          <a:prstGeom prst="rect">
            <a:avLst/>
          </a:prstGeom>
        </p:spPr>
        <p:txBody>
          <a:bodyPr lIns="0" tIns="0" rIns="0" bIns="0" rtlCol="0" anchor="t">
            <a:spAutoFit/>
          </a:bodyPr>
          <a:lstStyle/>
          <a:p>
            <a:pPr algn="l">
              <a:lnSpc>
                <a:spcPts val="6480"/>
              </a:lnSpc>
            </a:pPr>
            <a:r>
              <a:rPr lang="en-US" sz="5400" b="1">
                <a:solidFill>
                  <a:srgbClr val="C72542"/>
                </a:solidFill>
                <a:latin typeface="Poppins Semi-Bold"/>
                <a:ea typeface="Poppins Semi-Bold"/>
                <a:cs typeface="Poppins Semi-Bold"/>
                <a:sym typeface="Poppins Semi-Bold"/>
              </a:rPr>
              <a:t>Who provides LCSI in [area name]? </a:t>
            </a:r>
          </a:p>
        </p:txBody>
      </p:sp>
      <p:grpSp>
        <p:nvGrpSpPr>
          <p:cNvPr id="8" name="Group 8"/>
          <p:cNvGrpSpPr/>
          <p:nvPr/>
        </p:nvGrpSpPr>
        <p:grpSpPr>
          <a:xfrm>
            <a:off x="470606" y="5143500"/>
            <a:ext cx="17346788" cy="3119221"/>
            <a:chOff x="0" y="0"/>
            <a:chExt cx="2707358" cy="486825"/>
          </a:xfrm>
        </p:grpSpPr>
        <p:sp>
          <p:nvSpPr>
            <p:cNvPr id="9" name="Freeform 9"/>
            <p:cNvSpPr/>
            <p:nvPr/>
          </p:nvSpPr>
          <p:spPr>
            <a:xfrm>
              <a:off x="0" y="0"/>
              <a:ext cx="2707358" cy="486825"/>
            </a:xfrm>
            <a:custGeom>
              <a:avLst/>
              <a:gdLst/>
              <a:ahLst/>
              <a:cxnLst/>
              <a:rect l="l" t="t" r="r" b="b"/>
              <a:pathLst>
                <a:path w="2707358" h="486825">
                  <a:moveTo>
                    <a:pt x="8717" y="0"/>
                  </a:moveTo>
                  <a:lnTo>
                    <a:pt x="2698641" y="0"/>
                  </a:lnTo>
                  <a:cubicBezTo>
                    <a:pt x="2700953" y="0"/>
                    <a:pt x="2703171" y="918"/>
                    <a:pt x="2704805" y="2553"/>
                  </a:cubicBezTo>
                  <a:cubicBezTo>
                    <a:pt x="2706440" y="4188"/>
                    <a:pt x="2707358" y="6405"/>
                    <a:pt x="2707358" y="8717"/>
                  </a:cubicBezTo>
                  <a:lnTo>
                    <a:pt x="2707358" y="478108"/>
                  </a:lnTo>
                  <a:cubicBezTo>
                    <a:pt x="2707358" y="480420"/>
                    <a:pt x="2706440" y="482637"/>
                    <a:pt x="2704805" y="484272"/>
                  </a:cubicBezTo>
                  <a:cubicBezTo>
                    <a:pt x="2703171" y="485907"/>
                    <a:pt x="2700953" y="486825"/>
                    <a:pt x="2698641" y="486825"/>
                  </a:cubicBezTo>
                  <a:lnTo>
                    <a:pt x="8717" y="486825"/>
                  </a:lnTo>
                  <a:cubicBezTo>
                    <a:pt x="6405" y="486825"/>
                    <a:pt x="4188" y="485907"/>
                    <a:pt x="2553" y="484272"/>
                  </a:cubicBezTo>
                  <a:cubicBezTo>
                    <a:pt x="918" y="482637"/>
                    <a:pt x="0" y="480420"/>
                    <a:pt x="0" y="478108"/>
                  </a:cubicBezTo>
                  <a:lnTo>
                    <a:pt x="0" y="8717"/>
                  </a:lnTo>
                  <a:cubicBezTo>
                    <a:pt x="0" y="6405"/>
                    <a:pt x="918" y="4188"/>
                    <a:pt x="2553" y="2553"/>
                  </a:cubicBezTo>
                  <a:cubicBezTo>
                    <a:pt x="4188" y="918"/>
                    <a:pt x="6405" y="0"/>
                    <a:pt x="8717" y="0"/>
                  </a:cubicBezTo>
                  <a:close/>
                </a:path>
              </a:pathLst>
            </a:custGeom>
            <a:solidFill>
              <a:srgbClr val="D0CECE"/>
            </a:solidFill>
          </p:spPr>
          <p:txBody>
            <a:bodyPr/>
            <a:lstStyle/>
            <a:p>
              <a:endParaRPr lang="en-GB"/>
            </a:p>
          </p:txBody>
        </p:sp>
        <p:sp>
          <p:nvSpPr>
            <p:cNvPr id="10" name="TextBox 10"/>
            <p:cNvSpPr txBox="1"/>
            <p:nvPr/>
          </p:nvSpPr>
          <p:spPr>
            <a:xfrm>
              <a:off x="0" y="-104775"/>
              <a:ext cx="2707358" cy="591600"/>
            </a:xfrm>
            <a:prstGeom prst="rect">
              <a:avLst/>
            </a:prstGeom>
          </p:spPr>
          <p:txBody>
            <a:bodyPr lIns="317500" tIns="317500" rIns="317500" bIns="317500" rtlCol="0" anchor="ctr"/>
            <a:lstStyle/>
            <a:p>
              <a:pPr marL="0" lvl="0" indent="0" algn="l">
                <a:lnSpc>
                  <a:spcPts val="4759"/>
                </a:lnSpc>
                <a:spcBef>
                  <a:spcPct val="0"/>
                </a:spcBef>
              </a:pPr>
              <a:r>
                <a:rPr lang="en-US" sz="3399" b="1" u="none" strike="noStrike">
                  <a:solidFill>
                    <a:srgbClr val="000000"/>
                  </a:solidFill>
                  <a:latin typeface="Poppins Medium"/>
                  <a:ea typeface="Poppins Medium"/>
                  <a:cs typeface="Poppins Medium"/>
                  <a:sym typeface="Poppins Medium"/>
                </a:rPr>
                <a:t>Supplementary</a:t>
              </a:r>
              <a:r>
                <a:rPr lang="en-US" sz="3399" u="none" strike="noStrike">
                  <a:solidFill>
                    <a:srgbClr val="000000"/>
                  </a:solidFill>
                  <a:latin typeface="Poppins"/>
                  <a:ea typeface="Poppins"/>
                  <a:cs typeface="Poppins"/>
                  <a:sym typeface="Poppins"/>
                </a:rPr>
                <a:t>:</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Example 1</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Example 2</a:t>
              </a:r>
            </a:p>
            <a:p>
              <a:pPr marL="734059" lvl="1" indent="-367030" algn="l">
                <a:lnSpc>
                  <a:spcPts val="4759"/>
                </a:lnSpc>
                <a:spcBef>
                  <a:spcPct val="0"/>
                </a:spcBef>
                <a:buFont typeface="Arial"/>
                <a:buChar char="•"/>
              </a:pPr>
              <a:r>
                <a:rPr lang="en-US" sz="3399" u="none" strike="noStrike">
                  <a:solidFill>
                    <a:srgbClr val="000000"/>
                  </a:solidFill>
                  <a:latin typeface="Poppins"/>
                  <a:ea typeface="Poppins"/>
                  <a:cs typeface="Poppins"/>
                  <a:sym typeface="Poppins"/>
                </a:rPr>
                <a:t>Example 3</a:t>
              </a:r>
            </a:p>
          </p:txBody>
        </p:sp>
      </p:grpSp>
      <p:grpSp>
        <p:nvGrpSpPr>
          <p:cNvPr id="11" name="Group 11"/>
          <p:cNvGrpSpPr/>
          <p:nvPr/>
        </p:nvGrpSpPr>
        <p:grpSpPr>
          <a:xfrm>
            <a:off x="-9525" y="8696666"/>
            <a:ext cx="18307050" cy="1599859"/>
            <a:chOff x="0" y="0"/>
            <a:chExt cx="24409400" cy="2133145"/>
          </a:xfrm>
        </p:grpSpPr>
        <p:grpSp>
          <p:nvGrpSpPr>
            <p:cNvPr id="12" name="Group 12"/>
            <p:cNvGrpSpPr/>
            <p:nvPr/>
          </p:nvGrpSpPr>
          <p:grpSpPr>
            <a:xfrm>
              <a:off x="0" y="0"/>
              <a:ext cx="24409400" cy="2133145"/>
              <a:chOff x="0" y="0"/>
              <a:chExt cx="24409400" cy="2133145"/>
            </a:xfrm>
          </p:grpSpPr>
          <p:sp>
            <p:nvSpPr>
              <p:cNvPr id="13" name="Freeform 13"/>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14" name="Group 14"/>
            <p:cNvGrpSpPr/>
            <p:nvPr/>
          </p:nvGrpSpPr>
          <p:grpSpPr>
            <a:xfrm>
              <a:off x="20231305" y="289658"/>
              <a:ext cx="3779593" cy="1553829"/>
              <a:chOff x="0" y="0"/>
              <a:chExt cx="5580570" cy="2294230"/>
            </a:xfrm>
          </p:grpSpPr>
          <p:sp>
            <p:nvSpPr>
              <p:cNvPr id="15" name="Freeform 15"/>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9525" y="8696666"/>
            <a:ext cx="18307050" cy="1599859"/>
            <a:chOff x="0" y="0"/>
            <a:chExt cx="24409400" cy="2133145"/>
          </a:xfrm>
        </p:grpSpPr>
        <p:grpSp>
          <p:nvGrpSpPr>
            <p:cNvPr id="5" name="Group 5"/>
            <p:cNvGrpSpPr/>
            <p:nvPr/>
          </p:nvGrpSpPr>
          <p:grpSpPr>
            <a:xfrm>
              <a:off x="0" y="0"/>
              <a:ext cx="24409400" cy="2133145"/>
              <a:chOff x="0" y="0"/>
              <a:chExt cx="24409400" cy="2133145"/>
            </a:xfrm>
          </p:grpSpPr>
          <p:sp>
            <p:nvSpPr>
              <p:cNvPr id="6" name="Freeform 6"/>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7" name="Group 7"/>
            <p:cNvGrpSpPr/>
            <p:nvPr/>
          </p:nvGrpSpPr>
          <p:grpSpPr>
            <a:xfrm>
              <a:off x="20231305" y="289658"/>
              <a:ext cx="3779593" cy="1553829"/>
              <a:chOff x="0" y="0"/>
              <a:chExt cx="5580570" cy="2294230"/>
            </a:xfrm>
          </p:grpSpPr>
          <p:sp>
            <p:nvSpPr>
              <p:cNvPr id="8" name="Freeform 8"/>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grpSp>
        <p:nvGrpSpPr>
          <p:cNvPr id="9" name="Group 9"/>
          <p:cNvGrpSpPr/>
          <p:nvPr/>
        </p:nvGrpSpPr>
        <p:grpSpPr>
          <a:xfrm>
            <a:off x="10816372" y="2520315"/>
            <a:ext cx="6929683" cy="5246370"/>
            <a:chOff x="0" y="0"/>
            <a:chExt cx="1073589" cy="812800"/>
          </a:xfrm>
        </p:grpSpPr>
        <p:sp>
          <p:nvSpPr>
            <p:cNvPr id="10" name="Freeform 10"/>
            <p:cNvSpPr/>
            <p:nvPr/>
          </p:nvSpPr>
          <p:spPr>
            <a:xfrm>
              <a:off x="0" y="0"/>
              <a:ext cx="1073589" cy="812800"/>
            </a:xfrm>
            <a:custGeom>
              <a:avLst/>
              <a:gdLst/>
              <a:ahLst/>
              <a:cxnLst/>
              <a:rect l="l" t="t" r="r" b="b"/>
              <a:pathLst>
                <a:path w="1073589" h="812800">
                  <a:moveTo>
                    <a:pt x="25696" y="0"/>
                  </a:moveTo>
                  <a:lnTo>
                    <a:pt x="1047893" y="0"/>
                  </a:lnTo>
                  <a:cubicBezTo>
                    <a:pt x="1062085" y="0"/>
                    <a:pt x="1073589" y="11504"/>
                    <a:pt x="1073589" y="25696"/>
                  </a:cubicBezTo>
                  <a:lnTo>
                    <a:pt x="1073589" y="787104"/>
                  </a:lnTo>
                  <a:cubicBezTo>
                    <a:pt x="1073589" y="801296"/>
                    <a:pt x="1062085" y="812800"/>
                    <a:pt x="1047893" y="812800"/>
                  </a:cubicBezTo>
                  <a:lnTo>
                    <a:pt x="25696" y="812800"/>
                  </a:lnTo>
                  <a:cubicBezTo>
                    <a:pt x="11504" y="812800"/>
                    <a:pt x="0" y="801296"/>
                    <a:pt x="0" y="787104"/>
                  </a:cubicBezTo>
                  <a:lnTo>
                    <a:pt x="0" y="25696"/>
                  </a:lnTo>
                  <a:cubicBezTo>
                    <a:pt x="0" y="11504"/>
                    <a:pt x="11504" y="0"/>
                    <a:pt x="25696" y="0"/>
                  </a:cubicBezTo>
                  <a:close/>
                </a:path>
              </a:pathLst>
            </a:custGeom>
            <a:blipFill>
              <a:blip r:embed="rId3"/>
              <a:stretch>
                <a:fillRect l="-14258" r="-14258"/>
              </a:stretch>
            </a:blipFill>
          </p:spPr>
          <p:txBody>
            <a:bodyPr/>
            <a:lstStyle/>
            <a:p>
              <a:endParaRPr lang="en-GB"/>
            </a:p>
          </p:txBody>
        </p:sp>
      </p:grpSp>
      <p:sp>
        <p:nvSpPr>
          <p:cNvPr id="11" name="TextBox 11"/>
          <p:cNvSpPr txBox="1"/>
          <p:nvPr/>
        </p:nvSpPr>
        <p:spPr>
          <a:xfrm>
            <a:off x="1295400" y="3035707"/>
            <a:ext cx="9007836" cy="1818640"/>
          </a:xfrm>
          <a:prstGeom prst="rect">
            <a:avLst/>
          </a:prstGeom>
        </p:spPr>
        <p:txBody>
          <a:bodyPr lIns="0" tIns="0" rIns="0" bIns="0" rtlCol="0" anchor="t">
            <a:spAutoFit/>
          </a:bodyPr>
          <a:lstStyle/>
          <a:p>
            <a:pPr marL="734059" lvl="1" indent="-367030" algn="l">
              <a:lnSpc>
                <a:spcPts val="4759"/>
              </a:lnSpc>
              <a:spcBef>
                <a:spcPct val="0"/>
              </a:spcBef>
              <a:buFont typeface="Arial"/>
              <a:buChar char="•"/>
            </a:pPr>
            <a:r>
              <a:rPr lang="en-US" sz="3399" u="none" strike="noStrike" dirty="0">
                <a:solidFill>
                  <a:srgbClr val="000000"/>
                </a:solidFill>
                <a:latin typeface="Poppins"/>
                <a:ea typeface="Poppins"/>
                <a:cs typeface="Poppins"/>
                <a:sym typeface="Poppins"/>
              </a:rPr>
              <a:t>Quality of services</a:t>
            </a:r>
          </a:p>
          <a:p>
            <a:pPr marL="734059" lvl="1" indent="-367030" algn="l">
              <a:lnSpc>
                <a:spcPts val="4759"/>
              </a:lnSpc>
              <a:spcBef>
                <a:spcPct val="0"/>
              </a:spcBef>
              <a:buFont typeface="Arial"/>
              <a:buChar char="•"/>
            </a:pPr>
            <a:r>
              <a:rPr lang="en-US" sz="3399" u="none" strike="noStrike" dirty="0">
                <a:solidFill>
                  <a:srgbClr val="000000"/>
                </a:solidFill>
                <a:latin typeface="Poppins"/>
                <a:ea typeface="Poppins"/>
                <a:cs typeface="Poppins"/>
                <a:sym typeface="Poppins"/>
              </a:rPr>
              <a:t>Local relationships and connections </a:t>
            </a:r>
          </a:p>
          <a:p>
            <a:pPr marL="734059" lvl="1" indent="-367030" algn="l">
              <a:lnSpc>
                <a:spcPts val="4759"/>
              </a:lnSpc>
              <a:spcBef>
                <a:spcPct val="0"/>
              </a:spcBef>
              <a:buFont typeface="Arial"/>
              <a:buChar char="•"/>
            </a:pPr>
            <a:r>
              <a:rPr lang="en-US" sz="3399" u="none" strike="noStrike" dirty="0">
                <a:solidFill>
                  <a:srgbClr val="000000"/>
                </a:solidFill>
                <a:latin typeface="Poppins"/>
                <a:ea typeface="Poppins"/>
                <a:cs typeface="Poppins"/>
                <a:sym typeface="Poppins"/>
              </a:rPr>
              <a:t>Well-adapted to local needs</a:t>
            </a:r>
          </a:p>
        </p:txBody>
      </p:sp>
      <p:sp>
        <p:nvSpPr>
          <p:cNvPr id="12" name="TextBox 12"/>
          <p:cNvSpPr txBox="1"/>
          <p:nvPr/>
        </p:nvSpPr>
        <p:spPr>
          <a:xfrm>
            <a:off x="1333500" y="1185722"/>
            <a:ext cx="8691248" cy="923330"/>
          </a:xfrm>
          <a:prstGeom prst="rect">
            <a:avLst/>
          </a:prstGeom>
        </p:spPr>
        <p:txBody>
          <a:bodyPr wrap="square" lIns="0" tIns="0" rIns="0" bIns="0" rtlCol="0" anchor="t">
            <a:spAutoFit/>
          </a:bodyPr>
          <a:lstStyle/>
          <a:p>
            <a:pPr algn="l">
              <a:lnSpc>
                <a:spcPts val="7200"/>
              </a:lnSpc>
            </a:pPr>
            <a:r>
              <a:rPr lang="en-US" sz="6000" b="1" dirty="0">
                <a:solidFill>
                  <a:srgbClr val="C72542"/>
                </a:solidFill>
                <a:latin typeface="Poppins Bold"/>
                <a:ea typeface="Poppins Bold"/>
                <a:cs typeface="Poppins Bold"/>
                <a:sym typeface="Poppins Bold"/>
              </a:rPr>
              <a:t>How LCSI is </a:t>
            </a:r>
            <a:r>
              <a:rPr lang="en-US" sz="6000" b="1" dirty="0" err="1">
                <a:solidFill>
                  <a:srgbClr val="C72542"/>
                </a:solidFill>
                <a:latin typeface="Poppins Bold"/>
                <a:ea typeface="Poppins Bold"/>
                <a:cs typeface="Poppins Bold"/>
                <a:sym typeface="Poppins Bold"/>
              </a:rPr>
              <a:t>organised</a:t>
            </a:r>
            <a:endParaRPr lang="en-US" sz="6000" b="1" dirty="0">
              <a:solidFill>
                <a:srgbClr val="C72542"/>
              </a:solidFill>
              <a:latin typeface="Poppins Bold"/>
              <a:ea typeface="Poppins Bold"/>
              <a:cs typeface="Poppins Bold"/>
              <a:sym typeface="Poppins Bold"/>
            </a:endParaRP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8696666"/>
            <a:ext cx="18307050" cy="1599859"/>
            <a:chOff x="0" y="0"/>
            <a:chExt cx="24409400" cy="2133145"/>
          </a:xfrm>
        </p:grpSpPr>
        <p:grpSp>
          <p:nvGrpSpPr>
            <p:cNvPr id="3" name="Group 3"/>
            <p:cNvGrpSpPr/>
            <p:nvPr/>
          </p:nvGrpSpPr>
          <p:grpSpPr>
            <a:xfrm>
              <a:off x="0" y="0"/>
              <a:ext cx="24409400" cy="2133145"/>
              <a:chOff x="0" y="0"/>
              <a:chExt cx="24409400" cy="2133145"/>
            </a:xfrm>
          </p:grpSpPr>
          <p:sp>
            <p:nvSpPr>
              <p:cNvPr id="4" name="Freeform 4"/>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5" name="Group 5"/>
            <p:cNvGrpSpPr/>
            <p:nvPr/>
          </p:nvGrpSpPr>
          <p:grpSpPr>
            <a:xfrm>
              <a:off x="20231305" y="289658"/>
              <a:ext cx="3779593" cy="1553829"/>
              <a:chOff x="0" y="0"/>
              <a:chExt cx="5580570" cy="2294230"/>
            </a:xfrm>
          </p:grpSpPr>
          <p:sp>
            <p:nvSpPr>
              <p:cNvPr id="6" name="Freeform 6"/>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
        <p:nvSpPr>
          <p:cNvPr id="7" name="Freeform 7"/>
          <p:cNvSpPr/>
          <p:nvPr/>
        </p:nvSpPr>
        <p:spPr>
          <a:xfrm>
            <a:off x="209276" y="153123"/>
            <a:ext cx="2371389" cy="2371389"/>
          </a:xfrm>
          <a:custGeom>
            <a:avLst/>
            <a:gdLst/>
            <a:ahLst/>
            <a:cxnLst/>
            <a:rect l="l" t="t" r="r" b="b"/>
            <a:pathLst>
              <a:path w="2371389" h="2371389">
                <a:moveTo>
                  <a:pt x="0" y="0"/>
                </a:moveTo>
                <a:lnTo>
                  <a:pt x="2371388" y="0"/>
                </a:lnTo>
                <a:lnTo>
                  <a:pt x="2371388" y="2371389"/>
                </a:lnTo>
                <a:lnTo>
                  <a:pt x="0" y="2371389"/>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TextBox 8"/>
          <p:cNvSpPr txBox="1"/>
          <p:nvPr/>
        </p:nvSpPr>
        <p:spPr>
          <a:xfrm>
            <a:off x="-9525" y="2819435"/>
            <a:ext cx="18288000" cy="2575560"/>
          </a:xfrm>
          <a:prstGeom prst="rect">
            <a:avLst/>
          </a:prstGeom>
        </p:spPr>
        <p:txBody>
          <a:bodyPr lIns="0" tIns="0" rIns="0" bIns="0" rtlCol="0" anchor="t">
            <a:spAutoFit/>
          </a:bodyPr>
          <a:lstStyle/>
          <a:p>
            <a:pPr marL="0" lvl="0" indent="0" algn="ctr">
              <a:lnSpc>
                <a:spcPts val="9720"/>
              </a:lnSpc>
              <a:spcBef>
                <a:spcPct val="0"/>
              </a:spcBef>
            </a:pPr>
            <a:r>
              <a:rPr lang="en-US" sz="9000" b="1" u="none" strike="noStrike">
                <a:solidFill>
                  <a:srgbClr val="C72542"/>
                </a:solidFill>
                <a:latin typeface="Poppins Bold"/>
                <a:ea typeface="Poppins Bold"/>
                <a:cs typeface="Poppins Bold"/>
                <a:sym typeface="Poppins Bold"/>
              </a:rPr>
              <a:t>What difference does LCSI make?</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a:xfrm>
            <a:off x="649834" y="1301432"/>
            <a:ext cx="16965446" cy="8864446"/>
          </a:xfrm>
          <a:custGeom>
            <a:avLst/>
            <a:gdLst/>
            <a:ahLst/>
            <a:cxnLst/>
            <a:rect l="l" t="t" r="r" b="b"/>
            <a:pathLst>
              <a:path w="16965446" h="8864446">
                <a:moveTo>
                  <a:pt x="0" y="0"/>
                </a:moveTo>
                <a:lnTo>
                  <a:pt x="16965447" y="0"/>
                </a:lnTo>
                <a:lnTo>
                  <a:pt x="16965447" y="8864446"/>
                </a:lnTo>
                <a:lnTo>
                  <a:pt x="0" y="8864446"/>
                </a:lnTo>
                <a:lnTo>
                  <a:pt x="0" y="0"/>
                </a:lnTo>
                <a:close/>
              </a:path>
            </a:pathLst>
          </a:custGeom>
          <a:blipFill>
            <a:blip r:embed="rId2"/>
            <a:stretch>
              <a:fillRect/>
            </a:stretch>
          </a:blipFill>
        </p:spPr>
        <p:txBody>
          <a:bodyPr/>
          <a:lstStyle/>
          <a:p>
            <a:endParaRPr lang="en-GB"/>
          </a:p>
        </p:txBody>
      </p:sp>
      <p:sp>
        <p:nvSpPr>
          <p:cNvPr id="3" name="TextBox 3"/>
          <p:cNvSpPr txBox="1"/>
          <p:nvPr/>
        </p:nvSpPr>
        <p:spPr>
          <a:xfrm>
            <a:off x="649834" y="196571"/>
            <a:ext cx="5332572" cy="981075"/>
          </a:xfrm>
          <a:prstGeom prst="rect">
            <a:avLst/>
          </a:prstGeom>
        </p:spPr>
        <p:txBody>
          <a:bodyPr lIns="0" tIns="0" rIns="0" bIns="0" rtlCol="0" anchor="t">
            <a:spAutoFit/>
          </a:bodyPr>
          <a:lstStyle/>
          <a:p>
            <a:pPr algn="l">
              <a:lnSpc>
                <a:spcPts val="7200"/>
              </a:lnSpc>
            </a:pPr>
            <a:r>
              <a:rPr lang="en-US" sz="6000" b="1">
                <a:solidFill>
                  <a:srgbClr val="C72542"/>
                </a:solidFill>
                <a:latin typeface="Poppins Bold"/>
                <a:ea typeface="Poppins Bold"/>
                <a:cs typeface="Poppins Bold"/>
                <a:sym typeface="Poppins Bold"/>
              </a:rPr>
              <a:t>Effective LCSI </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1979766" y="553573"/>
            <a:ext cx="14675225" cy="1380564"/>
            <a:chOff x="0" y="0"/>
            <a:chExt cx="19566966" cy="1840752"/>
          </a:xfrm>
        </p:grpSpPr>
        <p:sp>
          <p:nvSpPr>
            <p:cNvPr id="5" name="Freeform 5"/>
            <p:cNvSpPr/>
            <p:nvPr/>
          </p:nvSpPr>
          <p:spPr>
            <a:xfrm>
              <a:off x="0" y="0"/>
              <a:ext cx="19567018" cy="1840866"/>
            </a:xfrm>
            <a:custGeom>
              <a:avLst/>
              <a:gdLst/>
              <a:ahLst/>
              <a:cxnLst/>
              <a:rect l="l" t="t" r="r" b="b"/>
              <a:pathLst>
                <a:path w="19567018" h="1840866">
                  <a:moveTo>
                    <a:pt x="0" y="306832"/>
                  </a:moveTo>
                  <a:cubicBezTo>
                    <a:pt x="0" y="137414"/>
                    <a:pt x="137414" y="0"/>
                    <a:pt x="306832" y="0"/>
                  </a:cubicBezTo>
                  <a:lnTo>
                    <a:pt x="19260186" y="0"/>
                  </a:lnTo>
                  <a:cubicBezTo>
                    <a:pt x="19429603" y="0"/>
                    <a:pt x="19567018" y="137414"/>
                    <a:pt x="19567018" y="306832"/>
                  </a:cubicBezTo>
                  <a:lnTo>
                    <a:pt x="19567018" y="1534034"/>
                  </a:lnTo>
                  <a:cubicBezTo>
                    <a:pt x="19567018" y="1703452"/>
                    <a:pt x="19429603" y="1840866"/>
                    <a:pt x="19260186" y="1840866"/>
                  </a:cubicBezTo>
                  <a:lnTo>
                    <a:pt x="306832" y="1840866"/>
                  </a:lnTo>
                  <a:cubicBezTo>
                    <a:pt x="137414" y="1840739"/>
                    <a:pt x="0" y="1703452"/>
                    <a:pt x="0" y="1533907"/>
                  </a:cubicBezTo>
                  <a:close/>
                </a:path>
              </a:pathLst>
            </a:custGeom>
            <a:solidFill>
              <a:srgbClr val="DB5061"/>
            </a:solidFill>
          </p:spPr>
          <p:txBody>
            <a:bodyPr/>
            <a:lstStyle/>
            <a:p>
              <a:endParaRPr lang="en-GB"/>
            </a:p>
          </p:txBody>
        </p:sp>
        <p:sp>
          <p:nvSpPr>
            <p:cNvPr id="6" name="TextBox 6"/>
            <p:cNvSpPr txBox="1"/>
            <p:nvPr/>
          </p:nvSpPr>
          <p:spPr>
            <a:xfrm>
              <a:off x="0" y="-38100"/>
              <a:ext cx="19566966" cy="1878852"/>
            </a:xfrm>
            <a:prstGeom prst="rect">
              <a:avLst/>
            </a:prstGeom>
          </p:spPr>
          <p:txBody>
            <a:bodyPr lIns="50800" tIns="50800" rIns="50800" bIns="50800" rtlCol="0" anchor="ctr"/>
            <a:lstStyle/>
            <a:p>
              <a:pPr algn="ctr">
                <a:lnSpc>
                  <a:spcPts val="5040"/>
                </a:lnSpc>
              </a:pPr>
              <a:r>
                <a:rPr lang="en-US" sz="4200">
                  <a:solidFill>
                    <a:srgbClr val="FFFFFF"/>
                  </a:solidFill>
                  <a:latin typeface="Poppins"/>
                  <a:ea typeface="Poppins"/>
                  <a:cs typeface="Poppins"/>
                  <a:sym typeface="Poppins"/>
                </a:rPr>
                <a:t>Outcome 1: VCFSE sector meets local needs</a:t>
              </a:r>
            </a:p>
          </p:txBody>
        </p:sp>
      </p:grpSp>
      <p:grpSp>
        <p:nvGrpSpPr>
          <p:cNvPr id="7" name="Group 7"/>
          <p:cNvGrpSpPr/>
          <p:nvPr/>
        </p:nvGrpSpPr>
        <p:grpSpPr>
          <a:xfrm>
            <a:off x="1524000" y="2810437"/>
            <a:ext cx="6920751" cy="5006787"/>
            <a:chOff x="0" y="0"/>
            <a:chExt cx="9227668" cy="6675716"/>
          </a:xfrm>
        </p:grpSpPr>
        <p:sp>
          <p:nvSpPr>
            <p:cNvPr id="8" name="Freeform 8"/>
            <p:cNvSpPr/>
            <p:nvPr/>
          </p:nvSpPr>
          <p:spPr>
            <a:xfrm>
              <a:off x="0" y="0"/>
              <a:ext cx="9227693" cy="6675755"/>
            </a:xfrm>
            <a:custGeom>
              <a:avLst/>
              <a:gdLst/>
              <a:ahLst/>
              <a:cxnLst/>
              <a:rect l="l" t="t" r="r" b="b"/>
              <a:pathLst>
                <a:path w="9227693" h="6675755">
                  <a:moveTo>
                    <a:pt x="0" y="1112647"/>
                  </a:moveTo>
                  <a:cubicBezTo>
                    <a:pt x="0" y="498094"/>
                    <a:pt x="498094" y="0"/>
                    <a:pt x="1112647" y="0"/>
                  </a:cubicBezTo>
                  <a:lnTo>
                    <a:pt x="8115046" y="0"/>
                  </a:lnTo>
                  <a:cubicBezTo>
                    <a:pt x="8729599" y="0"/>
                    <a:pt x="9227693" y="498094"/>
                    <a:pt x="9227693" y="1112647"/>
                  </a:cubicBezTo>
                  <a:lnTo>
                    <a:pt x="9227693" y="5563107"/>
                  </a:lnTo>
                  <a:cubicBezTo>
                    <a:pt x="9227693" y="6177661"/>
                    <a:pt x="8729599" y="6675755"/>
                    <a:pt x="8115046" y="6675755"/>
                  </a:cubicBezTo>
                  <a:lnTo>
                    <a:pt x="1112647" y="6675755"/>
                  </a:lnTo>
                  <a:cubicBezTo>
                    <a:pt x="498094" y="6675755"/>
                    <a:pt x="0" y="6177533"/>
                    <a:pt x="0" y="5563107"/>
                  </a:cubicBezTo>
                  <a:close/>
                </a:path>
              </a:pathLst>
            </a:custGeom>
            <a:solidFill>
              <a:srgbClr val="F9DCE1"/>
            </a:solidFill>
          </p:spPr>
          <p:txBody>
            <a:bodyPr/>
            <a:lstStyle/>
            <a:p>
              <a:endParaRPr lang="en-GB"/>
            </a:p>
          </p:txBody>
        </p:sp>
        <p:sp>
          <p:nvSpPr>
            <p:cNvPr id="9" name="TextBox 9"/>
            <p:cNvSpPr txBox="1"/>
            <p:nvPr/>
          </p:nvSpPr>
          <p:spPr>
            <a:xfrm>
              <a:off x="0" y="-28575"/>
              <a:ext cx="9227668" cy="6704291"/>
            </a:xfrm>
            <a:prstGeom prst="rect">
              <a:avLst/>
            </a:prstGeom>
          </p:spPr>
          <p:txBody>
            <a:bodyPr lIns="50800" tIns="50800" rIns="50800" bIns="50800" rtlCol="0" anchor="ctr"/>
            <a:lstStyle/>
            <a:p>
              <a:pPr algn="ctr">
                <a:lnSpc>
                  <a:spcPts val="3240"/>
                </a:lnSpc>
              </a:pPr>
              <a:r>
                <a:rPr lang="en-US" sz="2700" b="1">
                  <a:solidFill>
                    <a:srgbClr val="000000"/>
                  </a:solidFill>
                  <a:latin typeface="Poppins Bold"/>
                  <a:ea typeface="Poppins Bold"/>
                  <a:cs typeface="Poppins Bold"/>
                  <a:sym typeface="Poppins Bold"/>
                </a:rPr>
                <a:t>Strong LCSI</a:t>
              </a:r>
            </a:p>
            <a:p>
              <a:pPr algn="ctr">
                <a:lnSpc>
                  <a:spcPts val="3240"/>
                </a:lnSpc>
              </a:pPr>
              <a:endParaRPr lang="en-US" sz="2700" b="1">
                <a:solidFill>
                  <a:srgbClr val="000000"/>
                </a:solidFill>
                <a:latin typeface="Poppins Bold"/>
                <a:ea typeface="Poppins Bold"/>
                <a:cs typeface="Poppins Bold"/>
                <a:sym typeface="Poppins Bold"/>
              </a:endParaRPr>
            </a:p>
            <a:p>
              <a:pPr algn="ctr">
                <a:lnSpc>
                  <a:spcPts val="3240"/>
                </a:lnSpc>
              </a:pPr>
              <a:r>
                <a:rPr lang="en-US" sz="2700">
                  <a:solidFill>
                    <a:srgbClr val="000000"/>
                  </a:solidFill>
                  <a:latin typeface="Poppins"/>
                  <a:ea typeface="Poppins"/>
                  <a:cs typeface="Poppins"/>
                  <a:sym typeface="Poppins"/>
                </a:rPr>
                <a:t>VCFSE sector has access to relevant and trusted funding information, support and opportunities to connect.</a:t>
              </a:r>
            </a:p>
            <a:p>
              <a:pPr algn="ctr">
                <a:lnSpc>
                  <a:spcPts val="3240"/>
                </a:lnSpc>
              </a:pPr>
              <a:endParaRPr lang="en-US" sz="2700">
                <a:solidFill>
                  <a:srgbClr val="000000"/>
                </a:solidFill>
                <a:latin typeface="Poppins"/>
                <a:ea typeface="Poppins"/>
                <a:cs typeface="Poppins"/>
                <a:sym typeface="Poppins"/>
              </a:endParaRPr>
            </a:p>
            <a:p>
              <a:pPr algn="ctr">
                <a:lnSpc>
                  <a:spcPts val="3240"/>
                </a:lnSpc>
              </a:pPr>
              <a:r>
                <a:rPr lang="en-US" sz="2700">
                  <a:solidFill>
                    <a:srgbClr val="000000"/>
                  </a:solidFill>
                  <a:latin typeface="Poppins"/>
                  <a:ea typeface="Poppins"/>
                  <a:cs typeface="Poppins"/>
                  <a:sym typeface="Poppins"/>
                </a:rPr>
                <a:t>Knowledge, skills, understanding and collaboration develop.</a:t>
              </a:r>
            </a:p>
            <a:p>
              <a:pPr algn="ctr">
                <a:lnSpc>
                  <a:spcPts val="3240"/>
                </a:lnSpc>
              </a:pPr>
              <a:r>
                <a:rPr lang="en-US" sz="2700">
                  <a:solidFill>
                    <a:srgbClr val="000000"/>
                  </a:solidFill>
                  <a:latin typeface="Poppins"/>
                  <a:ea typeface="Poppins"/>
                  <a:cs typeface="Poppins"/>
                  <a:sym typeface="Poppins"/>
                </a:rPr>
                <a:t> </a:t>
              </a:r>
            </a:p>
            <a:p>
              <a:pPr algn="ctr">
                <a:lnSpc>
                  <a:spcPts val="3240"/>
                </a:lnSpc>
              </a:pPr>
              <a:r>
                <a:rPr lang="en-US" sz="2700">
                  <a:solidFill>
                    <a:srgbClr val="000000"/>
                  </a:solidFill>
                  <a:latin typeface="Poppins"/>
                  <a:ea typeface="Poppins"/>
                  <a:cs typeface="Poppins"/>
                  <a:sym typeface="Poppins"/>
                </a:rPr>
                <a:t>Increased and more effective investment which meets local needs.</a:t>
              </a:r>
            </a:p>
          </p:txBody>
        </p:sp>
      </p:grpSp>
      <p:grpSp>
        <p:nvGrpSpPr>
          <p:cNvPr id="10" name="Group 10"/>
          <p:cNvGrpSpPr/>
          <p:nvPr/>
        </p:nvGrpSpPr>
        <p:grpSpPr>
          <a:xfrm>
            <a:off x="9484662" y="2857071"/>
            <a:ext cx="6647326" cy="4960146"/>
            <a:chOff x="0" y="0"/>
            <a:chExt cx="8863101" cy="6613528"/>
          </a:xfrm>
        </p:grpSpPr>
        <p:sp>
          <p:nvSpPr>
            <p:cNvPr id="11" name="Freeform 11"/>
            <p:cNvSpPr/>
            <p:nvPr/>
          </p:nvSpPr>
          <p:spPr>
            <a:xfrm>
              <a:off x="0" y="0"/>
              <a:ext cx="8863076" cy="6613528"/>
            </a:xfrm>
            <a:custGeom>
              <a:avLst/>
              <a:gdLst/>
              <a:ahLst/>
              <a:cxnLst/>
              <a:rect l="l" t="t" r="r" b="b"/>
              <a:pathLst>
                <a:path w="8863076" h="6613528">
                  <a:moveTo>
                    <a:pt x="0" y="1102233"/>
                  </a:moveTo>
                  <a:cubicBezTo>
                    <a:pt x="0" y="493522"/>
                    <a:pt x="493522" y="0"/>
                    <a:pt x="1102233" y="0"/>
                  </a:cubicBezTo>
                  <a:lnTo>
                    <a:pt x="7760843" y="0"/>
                  </a:lnTo>
                  <a:cubicBezTo>
                    <a:pt x="8369554" y="0"/>
                    <a:pt x="8863076" y="493522"/>
                    <a:pt x="8863076" y="1102233"/>
                  </a:cubicBezTo>
                  <a:lnTo>
                    <a:pt x="8863076" y="5511294"/>
                  </a:lnTo>
                  <a:cubicBezTo>
                    <a:pt x="8863076" y="6120006"/>
                    <a:pt x="8369554" y="6613528"/>
                    <a:pt x="7760843" y="6613528"/>
                  </a:cubicBezTo>
                  <a:lnTo>
                    <a:pt x="1102233" y="6613528"/>
                  </a:lnTo>
                  <a:cubicBezTo>
                    <a:pt x="493522" y="6613528"/>
                    <a:pt x="0" y="6120006"/>
                    <a:pt x="0" y="5511294"/>
                  </a:cubicBezTo>
                  <a:close/>
                </a:path>
              </a:pathLst>
            </a:custGeom>
            <a:solidFill>
              <a:srgbClr val="F2F2F2"/>
            </a:solidFill>
          </p:spPr>
          <p:txBody>
            <a:bodyPr/>
            <a:lstStyle/>
            <a:p>
              <a:endParaRPr lang="en-GB"/>
            </a:p>
          </p:txBody>
        </p:sp>
        <p:sp>
          <p:nvSpPr>
            <p:cNvPr id="12" name="TextBox 12"/>
            <p:cNvSpPr txBox="1"/>
            <p:nvPr/>
          </p:nvSpPr>
          <p:spPr>
            <a:xfrm>
              <a:off x="0" y="-28575"/>
              <a:ext cx="8863101" cy="6642103"/>
            </a:xfrm>
            <a:prstGeom prst="rect">
              <a:avLst/>
            </a:prstGeom>
          </p:spPr>
          <p:txBody>
            <a:bodyPr lIns="50800" tIns="50800" rIns="50800" bIns="50800" rtlCol="0" anchor="ctr"/>
            <a:lstStyle/>
            <a:p>
              <a:pPr algn="ctr">
                <a:lnSpc>
                  <a:spcPts val="3240"/>
                </a:lnSpc>
              </a:pPr>
              <a:r>
                <a:rPr lang="en-US" sz="2700" b="1">
                  <a:solidFill>
                    <a:srgbClr val="8A192E"/>
                  </a:solidFill>
                  <a:latin typeface="Poppins Bold"/>
                  <a:ea typeface="Poppins Bold"/>
                  <a:cs typeface="Poppins Bold"/>
                  <a:sym typeface="Poppins Bold"/>
                </a:rPr>
                <a:t>Weak LCSI </a:t>
              </a:r>
            </a:p>
            <a:p>
              <a:pPr algn="ctr">
                <a:lnSpc>
                  <a:spcPts val="3240"/>
                </a:lnSpc>
              </a:pPr>
              <a:endParaRPr lang="en-US" sz="2700" b="1">
                <a:solidFill>
                  <a:srgbClr val="8A192E"/>
                </a:solidFill>
                <a:latin typeface="Poppins Bold"/>
                <a:ea typeface="Poppins Bold"/>
                <a:cs typeface="Poppins Bold"/>
                <a:sym typeface="Poppins Bold"/>
              </a:endParaRPr>
            </a:p>
            <a:p>
              <a:pPr algn="ctr">
                <a:lnSpc>
                  <a:spcPts val="3240"/>
                </a:lnSpc>
              </a:pPr>
              <a:r>
                <a:rPr lang="en-US" sz="2700">
                  <a:solidFill>
                    <a:srgbClr val="8A192E"/>
                  </a:solidFill>
                  <a:latin typeface="Poppins"/>
                  <a:ea typeface="Poppins"/>
                  <a:cs typeface="Poppins"/>
                  <a:sym typeface="Poppins"/>
                </a:rPr>
                <a:t>VCFSE sector lacks information, skills, and capacity.</a:t>
              </a:r>
            </a:p>
            <a:p>
              <a:pPr algn="ctr">
                <a:lnSpc>
                  <a:spcPts val="3240"/>
                </a:lnSpc>
              </a:pPr>
              <a:endParaRPr lang="en-US" sz="2700">
                <a:solidFill>
                  <a:srgbClr val="8A192E"/>
                </a:solidFill>
                <a:latin typeface="Poppins"/>
                <a:ea typeface="Poppins"/>
                <a:cs typeface="Poppins"/>
                <a:sym typeface="Poppins"/>
              </a:endParaRPr>
            </a:p>
            <a:p>
              <a:pPr algn="ctr">
                <a:lnSpc>
                  <a:spcPts val="3240"/>
                </a:lnSpc>
              </a:pPr>
              <a:r>
                <a:rPr lang="en-US" sz="2700">
                  <a:solidFill>
                    <a:srgbClr val="8A192E"/>
                  </a:solidFill>
                  <a:latin typeface="Poppins"/>
                  <a:ea typeface="Poppins"/>
                  <a:cs typeface="Poppins"/>
                  <a:sym typeface="Poppins"/>
                </a:rPr>
                <a:t>Fragmentation, lack of coordination, competition and duplication.</a:t>
              </a:r>
            </a:p>
            <a:p>
              <a:pPr algn="ctr">
                <a:lnSpc>
                  <a:spcPts val="3240"/>
                </a:lnSpc>
              </a:pPr>
              <a:endParaRPr lang="en-US" sz="2700">
                <a:solidFill>
                  <a:srgbClr val="8A192E"/>
                </a:solidFill>
                <a:latin typeface="Poppins"/>
                <a:ea typeface="Poppins"/>
                <a:cs typeface="Poppins"/>
                <a:sym typeface="Poppins"/>
              </a:endParaRPr>
            </a:p>
            <a:p>
              <a:pPr algn="ctr">
                <a:lnSpc>
                  <a:spcPts val="3240"/>
                </a:lnSpc>
              </a:pPr>
              <a:r>
                <a:rPr lang="en-US" sz="2700">
                  <a:solidFill>
                    <a:srgbClr val="8A192E"/>
                  </a:solidFill>
                  <a:latin typeface="Poppins"/>
                  <a:ea typeface="Poppins"/>
                  <a:cs typeface="Poppins"/>
                  <a:sym typeface="Poppins"/>
                </a:rPr>
                <a:t>Funding cold spots, fewer/weaker bids</a:t>
              </a:r>
            </a:p>
            <a:p>
              <a:pPr algn="ctr">
                <a:lnSpc>
                  <a:spcPts val="3240"/>
                </a:lnSpc>
              </a:pPr>
              <a:r>
                <a:rPr lang="en-US" sz="2700">
                  <a:solidFill>
                    <a:srgbClr val="8A192E"/>
                  </a:solidFill>
                  <a:latin typeface="Poppins"/>
                  <a:ea typeface="Poppins"/>
                  <a:cs typeface="Poppins"/>
                  <a:sym typeface="Poppins"/>
                </a:rPr>
                <a:t>Reduced and less effective investment.</a:t>
              </a:r>
            </a:p>
          </p:txBody>
        </p:sp>
      </p:grpSp>
      <p:grpSp>
        <p:nvGrpSpPr>
          <p:cNvPr id="13" name="Group 13"/>
          <p:cNvGrpSpPr/>
          <p:nvPr/>
        </p:nvGrpSpPr>
        <p:grpSpPr>
          <a:xfrm>
            <a:off x="-9525" y="8696666"/>
            <a:ext cx="18307050" cy="1599859"/>
            <a:chOff x="0" y="0"/>
            <a:chExt cx="24409400" cy="2133145"/>
          </a:xfrm>
        </p:grpSpPr>
        <p:grpSp>
          <p:nvGrpSpPr>
            <p:cNvPr id="14" name="Group 14"/>
            <p:cNvGrpSpPr/>
            <p:nvPr/>
          </p:nvGrpSpPr>
          <p:grpSpPr>
            <a:xfrm>
              <a:off x="0" y="0"/>
              <a:ext cx="24409400" cy="2133145"/>
              <a:chOff x="0" y="0"/>
              <a:chExt cx="24409400" cy="2133145"/>
            </a:xfrm>
          </p:grpSpPr>
          <p:sp>
            <p:nvSpPr>
              <p:cNvPr id="15" name="Freeform 15"/>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16" name="Group 16"/>
            <p:cNvGrpSpPr/>
            <p:nvPr/>
          </p:nvGrpSpPr>
          <p:grpSpPr>
            <a:xfrm>
              <a:off x="20231305" y="289658"/>
              <a:ext cx="3779593" cy="1553829"/>
              <a:chOff x="0" y="0"/>
              <a:chExt cx="5580570" cy="2294230"/>
            </a:xfrm>
          </p:grpSpPr>
          <p:sp>
            <p:nvSpPr>
              <p:cNvPr id="17" name="Freeform 17"/>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1590161" y="661654"/>
            <a:ext cx="15107679" cy="1380564"/>
            <a:chOff x="0" y="0"/>
            <a:chExt cx="20143572" cy="1840752"/>
          </a:xfrm>
        </p:grpSpPr>
        <p:sp>
          <p:nvSpPr>
            <p:cNvPr id="5" name="Freeform 5"/>
            <p:cNvSpPr/>
            <p:nvPr/>
          </p:nvSpPr>
          <p:spPr>
            <a:xfrm>
              <a:off x="0" y="0"/>
              <a:ext cx="20143597" cy="1840866"/>
            </a:xfrm>
            <a:custGeom>
              <a:avLst/>
              <a:gdLst/>
              <a:ahLst/>
              <a:cxnLst/>
              <a:rect l="l" t="t" r="r" b="b"/>
              <a:pathLst>
                <a:path w="20143597" h="1840866">
                  <a:moveTo>
                    <a:pt x="0" y="306832"/>
                  </a:moveTo>
                  <a:cubicBezTo>
                    <a:pt x="0" y="137414"/>
                    <a:pt x="137414" y="0"/>
                    <a:pt x="306832" y="0"/>
                  </a:cubicBezTo>
                  <a:lnTo>
                    <a:pt x="19836764" y="0"/>
                  </a:lnTo>
                  <a:cubicBezTo>
                    <a:pt x="20006182" y="0"/>
                    <a:pt x="20143597" y="137414"/>
                    <a:pt x="20143597" y="306832"/>
                  </a:cubicBezTo>
                  <a:lnTo>
                    <a:pt x="20143597" y="1534034"/>
                  </a:lnTo>
                  <a:cubicBezTo>
                    <a:pt x="20143597" y="1703452"/>
                    <a:pt x="20006182" y="1840866"/>
                    <a:pt x="19836764" y="1840866"/>
                  </a:cubicBezTo>
                  <a:lnTo>
                    <a:pt x="306832" y="1840866"/>
                  </a:lnTo>
                  <a:cubicBezTo>
                    <a:pt x="137414" y="1840739"/>
                    <a:pt x="0" y="1703452"/>
                    <a:pt x="0" y="1533907"/>
                  </a:cubicBezTo>
                  <a:close/>
                </a:path>
              </a:pathLst>
            </a:custGeom>
            <a:solidFill>
              <a:srgbClr val="DB5061"/>
            </a:solidFill>
          </p:spPr>
          <p:txBody>
            <a:bodyPr/>
            <a:lstStyle/>
            <a:p>
              <a:endParaRPr lang="en-GB"/>
            </a:p>
          </p:txBody>
        </p:sp>
        <p:sp>
          <p:nvSpPr>
            <p:cNvPr id="6" name="TextBox 6"/>
            <p:cNvSpPr txBox="1"/>
            <p:nvPr/>
          </p:nvSpPr>
          <p:spPr>
            <a:xfrm>
              <a:off x="0" y="-38100"/>
              <a:ext cx="20143572" cy="1878852"/>
            </a:xfrm>
            <a:prstGeom prst="rect">
              <a:avLst/>
            </a:prstGeom>
          </p:spPr>
          <p:txBody>
            <a:bodyPr lIns="50800" tIns="50800" rIns="50800" bIns="50800" rtlCol="0" anchor="ctr"/>
            <a:lstStyle/>
            <a:p>
              <a:pPr algn="ctr">
                <a:lnSpc>
                  <a:spcPts val="5040"/>
                </a:lnSpc>
              </a:pPr>
              <a:r>
                <a:rPr lang="en-US" sz="4200">
                  <a:solidFill>
                    <a:srgbClr val="FFFFFF"/>
                  </a:solidFill>
                  <a:latin typeface="Poppins"/>
                  <a:ea typeface="Poppins"/>
                  <a:cs typeface="Poppins"/>
                  <a:sym typeface="Poppins"/>
                </a:rPr>
                <a:t>Outcome 2: Improved policy making on local priorities</a:t>
              </a:r>
            </a:p>
          </p:txBody>
        </p:sp>
      </p:grpSp>
      <p:grpSp>
        <p:nvGrpSpPr>
          <p:cNvPr id="7" name="Group 7"/>
          <p:cNvGrpSpPr/>
          <p:nvPr/>
        </p:nvGrpSpPr>
        <p:grpSpPr>
          <a:xfrm>
            <a:off x="1590161" y="2287895"/>
            <a:ext cx="7190175" cy="6071540"/>
            <a:chOff x="0" y="0"/>
            <a:chExt cx="9586900" cy="8095386"/>
          </a:xfrm>
        </p:grpSpPr>
        <p:sp>
          <p:nvSpPr>
            <p:cNvPr id="8" name="Freeform 8"/>
            <p:cNvSpPr/>
            <p:nvPr/>
          </p:nvSpPr>
          <p:spPr>
            <a:xfrm>
              <a:off x="0" y="0"/>
              <a:ext cx="9586976" cy="8095514"/>
            </a:xfrm>
            <a:custGeom>
              <a:avLst/>
              <a:gdLst/>
              <a:ahLst/>
              <a:cxnLst/>
              <a:rect l="l" t="t" r="r" b="b"/>
              <a:pathLst>
                <a:path w="9586976" h="8095514">
                  <a:moveTo>
                    <a:pt x="0" y="1349327"/>
                  </a:moveTo>
                  <a:cubicBezTo>
                    <a:pt x="0" y="604080"/>
                    <a:pt x="535305" y="0"/>
                    <a:pt x="1195705" y="0"/>
                  </a:cubicBezTo>
                  <a:lnTo>
                    <a:pt x="8391271" y="0"/>
                  </a:lnTo>
                  <a:cubicBezTo>
                    <a:pt x="9051544" y="0"/>
                    <a:pt x="9586976" y="604080"/>
                    <a:pt x="9586976" y="1349327"/>
                  </a:cubicBezTo>
                  <a:lnTo>
                    <a:pt x="9586976" y="6746203"/>
                  </a:lnTo>
                  <a:cubicBezTo>
                    <a:pt x="9586976" y="7491307"/>
                    <a:pt x="9051671" y="8095514"/>
                    <a:pt x="8391271" y="8095514"/>
                  </a:cubicBezTo>
                  <a:lnTo>
                    <a:pt x="1195705" y="8095514"/>
                  </a:lnTo>
                  <a:cubicBezTo>
                    <a:pt x="535305" y="8095386"/>
                    <a:pt x="0" y="7491307"/>
                    <a:pt x="0" y="6746203"/>
                  </a:cubicBezTo>
                  <a:close/>
                </a:path>
              </a:pathLst>
            </a:custGeom>
            <a:solidFill>
              <a:srgbClr val="F9DCE1"/>
            </a:solidFill>
          </p:spPr>
          <p:txBody>
            <a:bodyPr/>
            <a:lstStyle/>
            <a:p>
              <a:endParaRPr lang="en-GB"/>
            </a:p>
          </p:txBody>
        </p:sp>
        <p:sp>
          <p:nvSpPr>
            <p:cNvPr id="9" name="TextBox 9"/>
            <p:cNvSpPr txBox="1"/>
            <p:nvPr/>
          </p:nvSpPr>
          <p:spPr>
            <a:xfrm>
              <a:off x="0" y="-28575"/>
              <a:ext cx="9586900" cy="8123961"/>
            </a:xfrm>
            <a:prstGeom prst="rect">
              <a:avLst/>
            </a:prstGeom>
          </p:spPr>
          <p:txBody>
            <a:bodyPr lIns="50800" tIns="50800" rIns="50800" bIns="50800" rtlCol="0" anchor="ctr"/>
            <a:lstStyle/>
            <a:p>
              <a:pPr algn="ctr">
                <a:lnSpc>
                  <a:spcPts val="3240"/>
                </a:lnSpc>
              </a:pPr>
              <a:r>
                <a:rPr lang="en-US" sz="2700" b="1">
                  <a:solidFill>
                    <a:srgbClr val="000000"/>
                  </a:solidFill>
                  <a:latin typeface="Poppins Bold"/>
                  <a:ea typeface="Poppins Bold"/>
                  <a:cs typeface="Poppins Bold"/>
                  <a:sym typeface="Poppins Bold"/>
                </a:rPr>
                <a:t>Strong LCSI </a:t>
              </a:r>
            </a:p>
            <a:p>
              <a:pPr algn="ctr">
                <a:lnSpc>
                  <a:spcPts val="3240"/>
                </a:lnSpc>
              </a:pPr>
              <a:endParaRPr lang="en-US" sz="2700" b="1">
                <a:solidFill>
                  <a:srgbClr val="000000"/>
                </a:solidFill>
                <a:latin typeface="Poppins Bold"/>
                <a:ea typeface="Poppins Bold"/>
                <a:cs typeface="Poppins Bold"/>
                <a:sym typeface="Poppins Bold"/>
              </a:endParaRPr>
            </a:p>
            <a:p>
              <a:pPr algn="ctr">
                <a:lnSpc>
                  <a:spcPts val="3240"/>
                </a:lnSpc>
              </a:pPr>
              <a:r>
                <a:rPr lang="en-US" sz="2700">
                  <a:solidFill>
                    <a:srgbClr val="000000"/>
                  </a:solidFill>
                  <a:latin typeface="Poppins"/>
                  <a:ea typeface="Poppins"/>
                  <a:cs typeface="Poppins"/>
                  <a:sym typeface="Poppins"/>
                </a:rPr>
                <a:t>Well informed and connected LCSI is trusted by VCFSE sector and decision makers as a source of intelligence and honest broker.</a:t>
              </a:r>
            </a:p>
            <a:p>
              <a:pPr algn="ctr">
                <a:lnSpc>
                  <a:spcPts val="3240"/>
                </a:lnSpc>
              </a:pPr>
              <a:endParaRPr lang="en-US" sz="2700">
                <a:solidFill>
                  <a:srgbClr val="000000"/>
                </a:solidFill>
                <a:latin typeface="Poppins"/>
                <a:ea typeface="Poppins"/>
                <a:cs typeface="Poppins"/>
                <a:sym typeface="Poppins"/>
              </a:endParaRPr>
            </a:p>
            <a:p>
              <a:pPr algn="ctr">
                <a:lnSpc>
                  <a:spcPts val="3240"/>
                </a:lnSpc>
              </a:pPr>
              <a:r>
                <a:rPr lang="en-US" sz="2700">
                  <a:solidFill>
                    <a:srgbClr val="000000"/>
                  </a:solidFill>
                  <a:latin typeface="Poppins"/>
                  <a:ea typeface="Poppins"/>
                  <a:cs typeface="Poppins"/>
                  <a:sym typeface="Poppins"/>
                </a:rPr>
                <a:t>Convening leads to meaningful relationships, information sharing and mutual understanding.</a:t>
              </a:r>
            </a:p>
            <a:p>
              <a:pPr algn="ctr">
                <a:lnSpc>
                  <a:spcPts val="3240"/>
                </a:lnSpc>
              </a:pPr>
              <a:endParaRPr lang="en-US" sz="2700">
                <a:solidFill>
                  <a:srgbClr val="000000"/>
                </a:solidFill>
                <a:latin typeface="Poppins"/>
                <a:ea typeface="Poppins"/>
                <a:cs typeface="Poppins"/>
                <a:sym typeface="Poppins"/>
              </a:endParaRPr>
            </a:p>
            <a:p>
              <a:pPr algn="ctr">
                <a:lnSpc>
                  <a:spcPts val="3240"/>
                </a:lnSpc>
              </a:pPr>
              <a:r>
                <a:rPr lang="en-US" sz="2700">
                  <a:solidFill>
                    <a:srgbClr val="000000"/>
                  </a:solidFill>
                  <a:latin typeface="Poppins"/>
                  <a:ea typeface="Poppins"/>
                  <a:cs typeface="Poppins"/>
                  <a:sym typeface="Poppins"/>
                </a:rPr>
                <a:t>Stronger community voice leads to better decision making.</a:t>
              </a:r>
            </a:p>
            <a:p>
              <a:pPr algn="ctr">
                <a:lnSpc>
                  <a:spcPts val="3240"/>
                </a:lnSpc>
              </a:pPr>
              <a:endParaRPr lang="en-US" sz="2700">
                <a:solidFill>
                  <a:srgbClr val="000000"/>
                </a:solidFill>
                <a:latin typeface="Poppins"/>
                <a:ea typeface="Poppins"/>
                <a:cs typeface="Poppins"/>
                <a:sym typeface="Poppins"/>
              </a:endParaRPr>
            </a:p>
          </p:txBody>
        </p:sp>
      </p:grpSp>
      <p:grpSp>
        <p:nvGrpSpPr>
          <p:cNvPr id="10" name="Group 10"/>
          <p:cNvGrpSpPr/>
          <p:nvPr/>
        </p:nvGrpSpPr>
        <p:grpSpPr>
          <a:xfrm>
            <a:off x="9344635" y="2356685"/>
            <a:ext cx="7353205" cy="6002750"/>
            <a:chOff x="0" y="0"/>
            <a:chExt cx="9804273" cy="8003667"/>
          </a:xfrm>
        </p:grpSpPr>
        <p:sp>
          <p:nvSpPr>
            <p:cNvPr id="11" name="Freeform 11"/>
            <p:cNvSpPr/>
            <p:nvPr/>
          </p:nvSpPr>
          <p:spPr>
            <a:xfrm>
              <a:off x="0" y="0"/>
              <a:ext cx="9804273" cy="8003680"/>
            </a:xfrm>
            <a:custGeom>
              <a:avLst/>
              <a:gdLst/>
              <a:ahLst/>
              <a:cxnLst/>
              <a:rect l="l" t="t" r="r" b="b"/>
              <a:pathLst>
                <a:path w="9804273" h="8003680">
                  <a:moveTo>
                    <a:pt x="0" y="1333947"/>
                  </a:moveTo>
                  <a:cubicBezTo>
                    <a:pt x="0" y="597219"/>
                    <a:pt x="528447" y="0"/>
                    <a:pt x="1180338" y="0"/>
                  </a:cubicBezTo>
                  <a:lnTo>
                    <a:pt x="8623935" y="0"/>
                  </a:lnTo>
                  <a:cubicBezTo>
                    <a:pt x="9275826" y="0"/>
                    <a:pt x="9804273" y="597219"/>
                    <a:pt x="9804273" y="1333947"/>
                  </a:cubicBezTo>
                  <a:lnTo>
                    <a:pt x="9804273" y="6669735"/>
                  </a:lnTo>
                  <a:cubicBezTo>
                    <a:pt x="9804273" y="7406463"/>
                    <a:pt x="9275826" y="8003680"/>
                    <a:pt x="8623935" y="8003680"/>
                  </a:cubicBezTo>
                  <a:lnTo>
                    <a:pt x="1180338" y="8003680"/>
                  </a:lnTo>
                  <a:cubicBezTo>
                    <a:pt x="528447" y="8003680"/>
                    <a:pt x="0" y="7406463"/>
                    <a:pt x="0" y="6669735"/>
                  </a:cubicBezTo>
                  <a:close/>
                </a:path>
              </a:pathLst>
            </a:custGeom>
            <a:solidFill>
              <a:srgbClr val="F2F2F2"/>
            </a:solidFill>
          </p:spPr>
          <p:txBody>
            <a:bodyPr/>
            <a:lstStyle/>
            <a:p>
              <a:endParaRPr lang="en-GB"/>
            </a:p>
          </p:txBody>
        </p:sp>
        <p:sp>
          <p:nvSpPr>
            <p:cNvPr id="12" name="TextBox 12"/>
            <p:cNvSpPr txBox="1"/>
            <p:nvPr/>
          </p:nvSpPr>
          <p:spPr>
            <a:xfrm>
              <a:off x="0" y="-28575"/>
              <a:ext cx="9804273" cy="8032242"/>
            </a:xfrm>
            <a:prstGeom prst="rect">
              <a:avLst/>
            </a:prstGeom>
          </p:spPr>
          <p:txBody>
            <a:bodyPr lIns="50800" tIns="50800" rIns="50800" bIns="50800" rtlCol="0" anchor="ctr"/>
            <a:lstStyle/>
            <a:p>
              <a:pPr algn="ctr">
                <a:lnSpc>
                  <a:spcPts val="3240"/>
                </a:lnSpc>
              </a:pPr>
              <a:r>
                <a:rPr lang="en-US" sz="2700" b="1">
                  <a:solidFill>
                    <a:srgbClr val="8A192E"/>
                  </a:solidFill>
                  <a:latin typeface="Poppins Bold"/>
                  <a:ea typeface="Poppins Bold"/>
                  <a:cs typeface="Poppins Bold"/>
                  <a:sym typeface="Poppins Bold"/>
                </a:rPr>
                <a:t>Weak LCSI </a:t>
              </a:r>
            </a:p>
            <a:p>
              <a:pPr algn="ctr">
                <a:lnSpc>
                  <a:spcPts val="3240"/>
                </a:lnSpc>
              </a:pPr>
              <a:endParaRPr lang="en-US" sz="2700" b="1">
                <a:solidFill>
                  <a:srgbClr val="8A192E"/>
                </a:solidFill>
                <a:latin typeface="Poppins Bold"/>
                <a:ea typeface="Poppins Bold"/>
                <a:cs typeface="Poppins Bold"/>
                <a:sym typeface="Poppins Bold"/>
              </a:endParaRPr>
            </a:p>
            <a:p>
              <a:pPr algn="ctr">
                <a:lnSpc>
                  <a:spcPts val="3240"/>
                </a:lnSpc>
              </a:pPr>
              <a:r>
                <a:rPr lang="en-US" sz="2700">
                  <a:solidFill>
                    <a:srgbClr val="8A192E"/>
                  </a:solidFill>
                  <a:latin typeface="Poppins"/>
                  <a:ea typeface="Poppins"/>
                  <a:cs typeface="Poppins"/>
                  <a:sym typeface="Poppins"/>
                </a:rPr>
                <a:t>VCFSE sector is fragmented, poorly-informed; lack of sector intelligence and collective voice.</a:t>
              </a:r>
            </a:p>
            <a:p>
              <a:pPr algn="ctr">
                <a:lnSpc>
                  <a:spcPts val="3240"/>
                </a:lnSpc>
              </a:pPr>
              <a:endParaRPr lang="en-US" sz="2700">
                <a:solidFill>
                  <a:srgbClr val="8A192E"/>
                </a:solidFill>
                <a:latin typeface="Poppins"/>
                <a:ea typeface="Poppins"/>
                <a:cs typeface="Poppins"/>
                <a:sym typeface="Poppins"/>
              </a:endParaRPr>
            </a:p>
            <a:p>
              <a:pPr algn="ctr">
                <a:lnSpc>
                  <a:spcPts val="3240"/>
                </a:lnSpc>
              </a:pPr>
              <a:r>
                <a:rPr lang="en-US" sz="2700">
                  <a:solidFill>
                    <a:srgbClr val="8A192E"/>
                  </a:solidFill>
                  <a:latin typeface="Poppins"/>
                  <a:ea typeface="Poppins"/>
                  <a:cs typeface="Poppins"/>
                  <a:sym typeface="Poppins"/>
                </a:rPr>
                <a:t>Poor or unequal relationships with decision makers; a few voices dominate and some are not heard.</a:t>
              </a:r>
            </a:p>
            <a:p>
              <a:pPr algn="ctr">
                <a:lnSpc>
                  <a:spcPts val="3240"/>
                </a:lnSpc>
              </a:pPr>
              <a:endParaRPr lang="en-US" sz="2700">
                <a:solidFill>
                  <a:srgbClr val="8A192E"/>
                </a:solidFill>
                <a:latin typeface="Poppins"/>
                <a:ea typeface="Poppins"/>
                <a:cs typeface="Poppins"/>
                <a:sym typeface="Poppins"/>
              </a:endParaRPr>
            </a:p>
            <a:p>
              <a:pPr algn="ctr">
                <a:lnSpc>
                  <a:spcPts val="3240"/>
                </a:lnSpc>
              </a:pPr>
              <a:r>
                <a:rPr lang="en-US" sz="2700">
                  <a:solidFill>
                    <a:srgbClr val="8A192E"/>
                  </a:solidFill>
                  <a:latin typeface="Poppins"/>
                  <a:ea typeface="Poppins"/>
                  <a:cs typeface="Poppins"/>
                  <a:sym typeface="Poppins"/>
                </a:rPr>
                <a:t>Less inclusive practice and poorer decision making.</a:t>
              </a:r>
            </a:p>
            <a:p>
              <a:pPr algn="ctr">
                <a:lnSpc>
                  <a:spcPts val="3240"/>
                </a:lnSpc>
              </a:pPr>
              <a:endParaRPr lang="en-US" sz="2700">
                <a:solidFill>
                  <a:srgbClr val="8A192E"/>
                </a:solidFill>
                <a:latin typeface="Poppins"/>
                <a:ea typeface="Poppins"/>
                <a:cs typeface="Poppins"/>
                <a:sym typeface="Poppins"/>
              </a:endParaRPr>
            </a:p>
          </p:txBody>
        </p:sp>
      </p:grpSp>
      <p:grpSp>
        <p:nvGrpSpPr>
          <p:cNvPr id="13" name="Group 13"/>
          <p:cNvGrpSpPr/>
          <p:nvPr/>
        </p:nvGrpSpPr>
        <p:grpSpPr>
          <a:xfrm>
            <a:off x="-9525" y="8696666"/>
            <a:ext cx="18307050" cy="1599859"/>
            <a:chOff x="0" y="0"/>
            <a:chExt cx="24409400" cy="2133145"/>
          </a:xfrm>
        </p:grpSpPr>
        <p:grpSp>
          <p:nvGrpSpPr>
            <p:cNvPr id="14" name="Group 14"/>
            <p:cNvGrpSpPr/>
            <p:nvPr/>
          </p:nvGrpSpPr>
          <p:grpSpPr>
            <a:xfrm>
              <a:off x="0" y="0"/>
              <a:ext cx="24409400" cy="2133145"/>
              <a:chOff x="0" y="0"/>
              <a:chExt cx="24409400" cy="2133145"/>
            </a:xfrm>
          </p:grpSpPr>
          <p:sp>
            <p:nvSpPr>
              <p:cNvPr id="15" name="Freeform 15"/>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16" name="Group 16"/>
            <p:cNvGrpSpPr/>
            <p:nvPr/>
          </p:nvGrpSpPr>
          <p:grpSpPr>
            <a:xfrm>
              <a:off x="20231305" y="289658"/>
              <a:ext cx="3779593" cy="1553829"/>
              <a:chOff x="0" y="0"/>
              <a:chExt cx="5580570" cy="2294230"/>
            </a:xfrm>
          </p:grpSpPr>
          <p:sp>
            <p:nvSpPr>
              <p:cNvPr id="17" name="Freeform 17"/>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1730188" y="594236"/>
            <a:ext cx="14675225" cy="1759001"/>
            <a:chOff x="0" y="0"/>
            <a:chExt cx="19566966" cy="2345334"/>
          </a:xfrm>
        </p:grpSpPr>
        <p:sp>
          <p:nvSpPr>
            <p:cNvPr id="5" name="Freeform 5"/>
            <p:cNvSpPr/>
            <p:nvPr/>
          </p:nvSpPr>
          <p:spPr>
            <a:xfrm>
              <a:off x="0" y="0"/>
              <a:ext cx="19567018" cy="2345449"/>
            </a:xfrm>
            <a:custGeom>
              <a:avLst/>
              <a:gdLst/>
              <a:ahLst/>
              <a:cxnLst/>
              <a:rect l="l" t="t" r="r" b="b"/>
              <a:pathLst>
                <a:path w="19567018" h="2345449">
                  <a:moveTo>
                    <a:pt x="0" y="390940"/>
                  </a:moveTo>
                  <a:cubicBezTo>
                    <a:pt x="0" y="175082"/>
                    <a:pt x="137414" y="0"/>
                    <a:pt x="306832" y="0"/>
                  </a:cubicBezTo>
                  <a:lnTo>
                    <a:pt x="19260186" y="0"/>
                  </a:lnTo>
                  <a:cubicBezTo>
                    <a:pt x="19429603" y="0"/>
                    <a:pt x="19567018" y="175082"/>
                    <a:pt x="19567018" y="390940"/>
                  </a:cubicBezTo>
                  <a:lnTo>
                    <a:pt x="19567018" y="1954540"/>
                  </a:lnTo>
                  <a:cubicBezTo>
                    <a:pt x="19567018" y="2170398"/>
                    <a:pt x="19429603" y="2345449"/>
                    <a:pt x="19260186" y="2345449"/>
                  </a:cubicBezTo>
                  <a:lnTo>
                    <a:pt x="306832" y="2345449"/>
                  </a:lnTo>
                  <a:cubicBezTo>
                    <a:pt x="137414" y="2345318"/>
                    <a:pt x="0" y="2170398"/>
                    <a:pt x="0" y="1954378"/>
                  </a:cubicBezTo>
                  <a:close/>
                </a:path>
              </a:pathLst>
            </a:custGeom>
            <a:solidFill>
              <a:srgbClr val="DB5061"/>
            </a:solidFill>
          </p:spPr>
          <p:txBody>
            <a:bodyPr/>
            <a:lstStyle/>
            <a:p>
              <a:endParaRPr lang="en-GB"/>
            </a:p>
          </p:txBody>
        </p:sp>
        <p:sp>
          <p:nvSpPr>
            <p:cNvPr id="6" name="TextBox 6"/>
            <p:cNvSpPr txBox="1"/>
            <p:nvPr/>
          </p:nvSpPr>
          <p:spPr>
            <a:xfrm>
              <a:off x="0" y="-38100"/>
              <a:ext cx="19566966" cy="2383434"/>
            </a:xfrm>
            <a:prstGeom prst="rect">
              <a:avLst/>
            </a:prstGeom>
          </p:spPr>
          <p:txBody>
            <a:bodyPr lIns="50800" tIns="50800" rIns="50800" bIns="50800" rtlCol="0" anchor="ctr"/>
            <a:lstStyle/>
            <a:p>
              <a:pPr algn="ctr">
                <a:lnSpc>
                  <a:spcPts val="5040"/>
                </a:lnSpc>
              </a:pPr>
              <a:r>
                <a:rPr lang="en-US" sz="4200">
                  <a:solidFill>
                    <a:srgbClr val="FFFFFF"/>
                  </a:solidFill>
                  <a:latin typeface="Poppins"/>
                  <a:ea typeface="Poppins"/>
                  <a:cs typeface="Poppins"/>
                  <a:sym typeface="Poppins"/>
                </a:rPr>
                <a:t>Outcome 3: Increased community trust, empowerment, belonging</a:t>
              </a:r>
            </a:p>
          </p:txBody>
        </p:sp>
      </p:grpSp>
      <p:grpSp>
        <p:nvGrpSpPr>
          <p:cNvPr id="7" name="Group 7"/>
          <p:cNvGrpSpPr/>
          <p:nvPr/>
        </p:nvGrpSpPr>
        <p:grpSpPr>
          <a:xfrm>
            <a:off x="1730188" y="2810438"/>
            <a:ext cx="6920751" cy="5096433"/>
            <a:chOff x="0" y="0"/>
            <a:chExt cx="9227668" cy="6795244"/>
          </a:xfrm>
        </p:grpSpPr>
        <p:sp>
          <p:nvSpPr>
            <p:cNvPr id="8" name="Freeform 8"/>
            <p:cNvSpPr/>
            <p:nvPr/>
          </p:nvSpPr>
          <p:spPr>
            <a:xfrm>
              <a:off x="0" y="0"/>
              <a:ext cx="9227693" cy="6795257"/>
            </a:xfrm>
            <a:custGeom>
              <a:avLst/>
              <a:gdLst/>
              <a:ahLst/>
              <a:cxnLst/>
              <a:rect l="l" t="t" r="r" b="b"/>
              <a:pathLst>
                <a:path w="9227693" h="6795257">
                  <a:moveTo>
                    <a:pt x="0" y="1132585"/>
                  </a:moveTo>
                  <a:cubicBezTo>
                    <a:pt x="0" y="507111"/>
                    <a:pt x="507111" y="0"/>
                    <a:pt x="1132586" y="0"/>
                  </a:cubicBezTo>
                  <a:lnTo>
                    <a:pt x="8095107" y="0"/>
                  </a:lnTo>
                  <a:cubicBezTo>
                    <a:pt x="8720582" y="0"/>
                    <a:pt x="9227693" y="507111"/>
                    <a:pt x="9227693" y="1132585"/>
                  </a:cubicBezTo>
                  <a:lnTo>
                    <a:pt x="9227693" y="5662672"/>
                  </a:lnTo>
                  <a:cubicBezTo>
                    <a:pt x="9227693" y="6288146"/>
                    <a:pt x="8720582" y="6795257"/>
                    <a:pt x="8095107" y="6795257"/>
                  </a:cubicBezTo>
                  <a:lnTo>
                    <a:pt x="1132586" y="6795257"/>
                  </a:lnTo>
                  <a:cubicBezTo>
                    <a:pt x="507111" y="6795257"/>
                    <a:pt x="0" y="6288146"/>
                    <a:pt x="0" y="5662672"/>
                  </a:cubicBezTo>
                  <a:close/>
                </a:path>
              </a:pathLst>
            </a:custGeom>
            <a:solidFill>
              <a:srgbClr val="F9DCE1"/>
            </a:solidFill>
          </p:spPr>
          <p:txBody>
            <a:bodyPr/>
            <a:lstStyle/>
            <a:p>
              <a:endParaRPr lang="en-GB"/>
            </a:p>
          </p:txBody>
        </p:sp>
        <p:sp>
          <p:nvSpPr>
            <p:cNvPr id="9" name="TextBox 9"/>
            <p:cNvSpPr txBox="1"/>
            <p:nvPr/>
          </p:nvSpPr>
          <p:spPr>
            <a:xfrm>
              <a:off x="0" y="-28575"/>
              <a:ext cx="9227668" cy="6823819"/>
            </a:xfrm>
            <a:prstGeom prst="rect">
              <a:avLst/>
            </a:prstGeom>
          </p:spPr>
          <p:txBody>
            <a:bodyPr lIns="50800" tIns="50800" rIns="50800" bIns="50800" rtlCol="0" anchor="ctr"/>
            <a:lstStyle/>
            <a:p>
              <a:pPr algn="ctr">
                <a:lnSpc>
                  <a:spcPts val="3240"/>
                </a:lnSpc>
              </a:pPr>
              <a:r>
                <a:rPr lang="en-US" sz="2700" b="1">
                  <a:solidFill>
                    <a:srgbClr val="000000"/>
                  </a:solidFill>
                  <a:latin typeface="Poppins Bold"/>
                  <a:ea typeface="Poppins Bold"/>
                  <a:cs typeface="Poppins Bold"/>
                  <a:sym typeface="Poppins Bold"/>
                </a:rPr>
                <a:t>Strong LCSI</a:t>
              </a:r>
            </a:p>
            <a:p>
              <a:pPr algn="ctr">
                <a:lnSpc>
                  <a:spcPts val="3240"/>
                </a:lnSpc>
              </a:pPr>
              <a:endParaRPr lang="en-US" sz="2700" b="1">
                <a:solidFill>
                  <a:srgbClr val="000000"/>
                </a:solidFill>
                <a:latin typeface="Poppins Bold"/>
                <a:ea typeface="Poppins Bold"/>
                <a:cs typeface="Poppins Bold"/>
                <a:sym typeface="Poppins Bold"/>
              </a:endParaRPr>
            </a:p>
            <a:p>
              <a:pPr algn="ctr">
                <a:lnSpc>
                  <a:spcPts val="3240"/>
                </a:lnSpc>
              </a:pPr>
              <a:r>
                <a:rPr lang="en-US" sz="2700">
                  <a:solidFill>
                    <a:srgbClr val="000000"/>
                  </a:solidFill>
                  <a:latin typeface="Poppins"/>
                  <a:ea typeface="Poppins"/>
                  <a:cs typeface="Poppins"/>
                  <a:sym typeface="Poppins"/>
                </a:rPr>
                <a:t>Community participation is supported, facilitated and promoted.</a:t>
              </a:r>
            </a:p>
            <a:p>
              <a:pPr algn="ctr">
                <a:lnSpc>
                  <a:spcPts val="3240"/>
                </a:lnSpc>
              </a:pPr>
              <a:endParaRPr lang="en-US" sz="2700">
                <a:solidFill>
                  <a:srgbClr val="000000"/>
                </a:solidFill>
                <a:latin typeface="Poppins"/>
                <a:ea typeface="Poppins"/>
                <a:cs typeface="Poppins"/>
                <a:sym typeface="Poppins"/>
              </a:endParaRPr>
            </a:p>
            <a:p>
              <a:pPr algn="ctr">
                <a:lnSpc>
                  <a:spcPts val="3240"/>
                </a:lnSpc>
              </a:pPr>
              <a:r>
                <a:rPr lang="en-US" sz="2700">
                  <a:solidFill>
                    <a:srgbClr val="000000"/>
                  </a:solidFill>
                  <a:latin typeface="Poppins"/>
                  <a:ea typeface="Poppins"/>
                  <a:cs typeface="Poppins"/>
                  <a:sym typeface="Poppins"/>
                </a:rPr>
                <a:t>Organisations value diverse community involvement and engagement.</a:t>
              </a:r>
            </a:p>
            <a:p>
              <a:pPr algn="ctr">
                <a:lnSpc>
                  <a:spcPts val="3240"/>
                </a:lnSpc>
              </a:pPr>
              <a:endParaRPr lang="en-US" sz="2700">
                <a:solidFill>
                  <a:srgbClr val="000000"/>
                </a:solidFill>
                <a:latin typeface="Poppins"/>
                <a:ea typeface="Poppins"/>
                <a:cs typeface="Poppins"/>
                <a:sym typeface="Poppins"/>
              </a:endParaRPr>
            </a:p>
            <a:p>
              <a:pPr algn="ctr">
                <a:lnSpc>
                  <a:spcPts val="3240"/>
                </a:lnSpc>
              </a:pPr>
              <a:r>
                <a:rPr lang="en-US" sz="2700">
                  <a:solidFill>
                    <a:srgbClr val="000000"/>
                  </a:solidFill>
                  <a:latin typeface="Poppins"/>
                  <a:ea typeface="Poppins"/>
                  <a:cs typeface="Poppins"/>
                  <a:sym typeface="Poppins"/>
                </a:rPr>
                <a:t>Increased community participation builds confidence, skills and trust.</a:t>
              </a:r>
            </a:p>
          </p:txBody>
        </p:sp>
      </p:grpSp>
      <p:grpSp>
        <p:nvGrpSpPr>
          <p:cNvPr id="10" name="Group 10"/>
          <p:cNvGrpSpPr/>
          <p:nvPr/>
        </p:nvGrpSpPr>
        <p:grpSpPr>
          <a:xfrm>
            <a:off x="9484662" y="2810437"/>
            <a:ext cx="7073151" cy="5096434"/>
            <a:chOff x="0" y="0"/>
            <a:chExt cx="9430868" cy="6795246"/>
          </a:xfrm>
        </p:grpSpPr>
        <p:sp>
          <p:nvSpPr>
            <p:cNvPr id="11" name="Freeform 11"/>
            <p:cNvSpPr/>
            <p:nvPr/>
          </p:nvSpPr>
          <p:spPr>
            <a:xfrm>
              <a:off x="0" y="0"/>
              <a:ext cx="9430893" cy="6795259"/>
            </a:xfrm>
            <a:custGeom>
              <a:avLst/>
              <a:gdLst/>
              <a:ahLst/>
              <a:cxnLst/>
              <a:rect l="l" t="t" r="r" b="b"/>
              <a:pathLst>
                <a:path w="9430893" h="6795259">
                  <a:moveTo>
                    <a:pt x="0" y="1132585"/>
                  </a:moveTo>
                  <a:cubicBezTo>
                    <a:pt x="0" y="507111"/>
                    <a:pt x="507111" y="0"/>
                    <a:pt x="1132586" y="0"/>
                  </a:cubicBezTo>
                  <a:lnTo>
                    <a:pt x="8298307" y="0"/>
                  </a:lnTo>
                  <a:cubicBezTo>
                    <a:pt x="8923782" y="0"/>
                    <a:pt x="9430893" y="507111"/>
                    <a:pt x="9430893" y="1132585"/>
                  </a:cubicBezTo>
                  <a:lnTo>
                    <a:pt x="9430893" y="5662673"/>
                  </a:lnTo>
                  <a:cubicBezTo>
                    <a:pt x="9430893" y="6288148"/>
                    <a:pt x="8923782" y="6795259"/>
                    <a:pt x="8298307" y="6795259"/>
                  </a:cubicBezTo>
                  <a:lnTo>
                    <a:pt x="1132586" y="6795259"/>
                  </a:lnTo>
                  <a:cubicBezTo>
                    <a:pt x="507111" y="6795259"/>
                    <a:pt x="0" y="6288148"/>
                    <a:pt x="0" y="5662673"/>
                  </a:cubicBezTo>
                  <a:close/>
                </a:path>
              </a:pathLst>
            </a:custGeom>
            <a:solidFill>
              <a:srgbClr val="F2F2F2"/>
            </a:solidFill>
          </p:spPr>
          <p:txBody>
            <a:bodyPr/>
            <a:lstStyle/>
            <a:p>
              <a:endParaRPr lang="en-GB"/>
            </a:p>
          </p:txBody>
        </p:sp>
        <p:sp>
          <p:nvSpPr>
            <p:cNvPr id="12" name="TextBox 12"/>
            <p:cNvSpPr txBox="1"/>
            <p:nvPr/>
          </p:nvSpPr>
          <p:spPr>
            <a:xfrm>
              <a:off x="0" y="-28575"/>
              <a:ext cx="9430868" cy="6823821"/>
            </a:xfrm>
            <a:prstGeom prst="rect">
              <a:avLst/>
            </a:prstGeom>
          </p:spPr>
          <p:txBody>
            <a:bodyPr lIns="50800" tIns="50800" rIns="50800" bIns="50800" rtlCol="0" anchor="ctr"/>
            <a:lstStyle/>
            <a:p>
              <a:pPr algn="ctr">
                <a:lnSpc>
                  <a:spcPts val="3240"/>
                </a:lnSpc>
              </a:pPr>
              <a:r>
                <a:rPr lang="en-US" sz="2700" b="1">
                  <a:solidFill>
                    <a:srgbClr val="8A192E"/>
                  </a:solidFill>
                  <a:latin typeface="Poppins Bold"/>
                  <a:ea typeface="Poppins Bold"/>
                  <a:cs typeface="Poppins Bold"/>
                  <a:sym typeface="Poppins Bold"/>
                </a:rPr>
                <a:t>Weak LCSI </a:t>
              </a:r>
            </a:p>
            <a:p>
              <a:pPr algn="ctr">
                <a:lnSpc>
                  <a:spcPts val="3240"/>
                </a:lnSpc>
              </a:pPr>
              <a:endParaRPr lang="en-US" sz="2700" b="1">
                <a:solidFill>
                  <a:srgbClr val="8A192E"/>
                </a:solidFill>
                <a:latin typeface="Poppins Bold"/>
                <a:ea typeface="Poppins Bold"/>
                <a:cs typeface="Poppins Bold"/>
                <a:sym typeface="Poppins Bold"/>
              </a:endParaRPr>
            </a:p>
            <a:p>
              <a:pPr algn="ctr">
                <a:lnSpc>
                  <a:spcPts val="3240"/>
                </a:lnSpc>
              </a:pPr>
              <a:r>
                <a:rPr lang="en-US" sz="2700">
                  <a:solidFill>
                    <a:srgbClr val="8A192E"/>
                  </a:solidFill>
                  <a:latin typeface="Poppins"/>
                  <a:ea typeface="Poppins"/>
                  <a:cs typeface="Poppins"/>
                  <a:sym typeface="Poppins"/>
                </a:rPr>
                <a:t>Fewer opportunities and lack of  encouragement or support for community participation.</a:t>
              </a:r>
            </a:p>
            <a:p>
              <a:pPr algn="ctr">
                <a:lnSpc>
                  <a:spcPts val="3240"/>
                </a:lnSpc>
              </a:pPr>
              <a:endParaRPr lang="en-US" sz="2700">
                <a:solidFill>
                  <a:srgbClr val="8A192E"/>
                </a:solidFill>
                <a:latin typeface="Poppins"/>
                <a:ea typeface="Poppins"/>
                <a:cs typeface="Poppins"/>
                <a:sym typeface="Poppins"/>
              </a:endParaRPr>
            </a:p>
            <a:p>
              <a:pPr algn="ctr">
                <a:lnSpc>
                  <a:spcPts val="3240"/>
                </a:lnSpc>
              </a:pPr>
              <a:r>
                <a:rPr lang="en-US" sz="2700">
                  <a:solidFill>
                    <a:srgbClr val="8A192E"/>
                  </a:solidFill>
                  <a:latin typeface="Poppins"/>
                  <a:ea typeface="Poppins"/>
                  <a:cs typeface="Poppins"/>
                  <a:sym typeface="Poppins"/>
                </a:rPr>
                <a:t>The benefits of diverse engagement is not valued or done effectively.</a:t>
              </a:r>
            </a:p>
            <a:p>
              <a:pPr algn="ctr">
                <a:lnSpc>
                  <a:spcPts val="3240"/>
                </a:lnSpc>
              </a:pPr>
              <a:endParaRPr lang="en-US" sz="2700">
                <a:solidFill>
                  <a:srgbClr val="8A192E"/>
                </a:solidFill>
                <a:latin typeface="Poppins"/>
                <a:ea typeface="Poppins"/>
                <a:cs typeface="Poppins"/>
                <a:sym typeface="Poppins"/>
              </a:endParaRPr>
            </a:p>
            <a:p>
              <a:pPr algn="ctr">
                <a:lnSpc>
                  <a:spcPts val="3240"/>
                </a:lnSpc>
              </a:pPr>
              <a:r>
                <a:rPr lang="en-US" sz="2700">
                  <a:solidFill>
                    <a:srgbClr val="8A192E"/>
                  </a:solidFill>
                  <a:latin typeface="Poppins"/>
                  <a:ea typeface="Poppins"/>
                  <a:cs typeface="Poppins"/>
                  <a:sym typeface="Poppins"/>
                </a:rPr>
                <a:t>Missed opportunities, for individuals, organisations  and communities.</a:t>
              </a:r>
            </a:p>
          </p:txBody>
        </p:sp>
      </p:grpSp>
      <p:grpSp>
        <p:nvGrpSpPr>
          <p:cNvPr id="13" name="Group 13"/>
          <p:cNvGrpSpPr/>
          <p:nvPr/>
        </p:nvGrpSpPr>
        <p:grpSpPr>
          <a:xfrm>
            <a:off x="-9525" y="8696666"/>
            <a:ext cx="18307050" cy="1599859"/>
            <a:chOff x="0" y="0"/>
            <a:chExt cx="24409400" cy="2133145"/>
          </a:xfrm>
        </p:grpSpPr>
        <p:grpSp>
          <p:nvGrpSpPr>
            <p:cNvPr id="14" name="Group 14"/>
            <p:cNvGrpSpPr/>
            <p:nvPr/>
          </p:nvGrpSpPr>
          <p:grpSpPr>
            <a:xfrm>
              <a:off x="0" y="0"/>
              <a:ext cx="24409400" cy="2133145"/>
              <a:chOff x="0" y="0"/>
              <a:chExt cx="24409400" cy="2133145"/>
            </a:xfrm>
          </p:grpSpPr>
          <p:sp>
            <p:nvSpPr>
              <p:cNvPr id="15" name="Freeform 15"/>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16" name="Group 16"/>
            <p:cNvGrpSpPr/>
            <p:nvPr/>
          </p:nvGrpSpPr>
          <p:grpSpPr>
            <a:xfrm>
              <a:off x="20231305" y="289658"/>
              <a:ext cx="3779593" cy="1553829"/>
              <a:chOff x="0" y="0"/>
              <a:chExt cx="5580570" cy="2294230"/>
            </a:xfrm>
          </p:grpSpPr>
          <p:sp>
            <p:nvSpPr>
              <p:cNvPr id="17" name="Freeform 17"/>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9525" y="8696666"/>
            <a:ext cx="18307050" cy="1599859"/>
            <a:chOff x="0" y="0"/>
            <a:chExt cx="24409400" cy="2133145"/>
          </a:xfrm>
        </p:grpSpPr>
        <p:grpSp>
          <p:nvGrpSpPr>
            <p:cNvPr id="5" name="Group 5"/>
            <p:cNvGrpSpPr/>
            <p:nvPr/>
          </p:nvGrpSpPr>
          <p:grpSpPr>
            <a:xfrm>
              <a:off x="0" y="0"/>
              <a:ext cx="24409400" cy="2133145"/>
              <a:chOff x="0" y="0"/>
              <a:chExt cx="24409400" cy="2133145"/>
            </a:xfrm>
          </p:grpSpPr>
          <p:sp>
            <p:nvSpPr>
              <p:cNvPr id="6" name="Freeform 6"/>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7" name="Group 7"/>
            <p:cNvGrpSpPr/>
            <p:nvPr/>
          </p:nvGrpSpPr>
          <p:grpSpPr>
            <a:xfrm>
              <a:off x="20231305" y="289658"/>
              <a:ext cx="3779593" cy="1553829"/>
              <a:chOff x="0" y="0"/>
              <a:chExt cx="5580570" cy="2294230"/>
            </a:xfrm>
          </p:grpSpPr>
          <p:sp>
            <p:nvSpPr>
              <p:cNvPr id="8" name="Freeform 8"/>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graphicFrame>
        <p:nvGraphicFramePr>
          <p:cNvPr id="11" name="Table 10">
            <a:extLst>
              <a:ext uri="{FF2B5EF4-FFF2-40B4-BE49-F238E27FC236}">
                <a16:creationId xmlns:a16="http://schemas.microsoft.com/office/drawing/2014/main" id="{355BEA5D-E1EA-89ED-53C4-F920B3409362}"/>
              </a:ext>
            </a:extLst>
          </p:cNvPr>
          <p:cNvGraphicFramePr>
            <a:graphicFrameLocks noGrp="1"/>
          </p:cNvGraphicFramePr>
          <p:nvPr>
            <p:extLst>
              <p:ext uri="{D42A27DB-BD31-4B8C-83A1-F6EECF244321}">
                <p14:modId xmlns:p14="http://schemas.microsoft.com/office/powerpoint/2010/main" val="547490585"/>
              </p:ext>
            </p:extLst>
          </p:nvPr>
        </p:nvGraphicFramePr>
        <p:xfrm>
          <a:off x="685800" y="495300"/>
          <a:ext cx="17068800" cy="7984125"/>
        </p:xfrm>
        <a:graphic>
          <a:graphicData uri="http://schemas.openxmlformats.org/drawingml/2006/table">
            <a:tbl>
              <a:tblPr/>
              <a:tblGrid>
                <a:gridCol w="5689600">
                  <a:extLst>
                    <a:ext uri="{9D8B030D-6E8A-4147-A177-3AD203B41FA5}">
                      <a16:colId xmlns:a16="http://schemas.microsoft.com/office/drawing/2014/main" val="2230108362"/>
                    </a:ext>
                  </a:extLst>
                </a:gridCol>
                <a:gridCol w="5689600">
                  <a:extLst>
                    <a:ext uri="{9D8B030D-6E8A-4147-A177-3AD203B41FA5}">
                      <a16:colId xmlns:a16="http://schemas.microsoft.com/office/drawing/2014/main" val="1703709209"/>
                    </a:ext>
                  </a:extLst>
                </a:gridCol>
                <a:gridCol w="5689600">
                  <a:extLst>
                    <a:ext uri="{9D8B030D-6E8A-4147-A177-3AD203B41FA5}">
                      <a16:colId xmlns:a16="http://schemas.microsoft.com/office/drawing/2014/main" val="712000106"/>
                    </a:ext>
                  </a:extLst>
                </a:gridCol>
              </a:tblGrid>
              <a:tr h="2782187">
                <a:tc>
                  <a:txBody>
                    <a:bodyPr/>
                    <a:lstStyle/>
                    <a:p>
                      <a:pPr algn="ctr">
                        <a:buNone/>
                      </a:pPr>
                      <a:r>
                        <a:rPr lang="en-GB" sz="1500" b="1" dirty="0">
                          <a:effectLst/>
                          <a:latin typeface="Poppins" panose="00000500000000000000" pitchFamily="2" charset="0"/>
                          <a:cs typeface="Poppins" panose="00000500000000000000" pitchFamily="2" charset="0"/>
                        </a:rPr>
                        <a:t>NAVCA Function(s) and overarching LIQA outcomes</a:t>
                      </a:r>
                    </a:p>
                  </a:txBody>
                  <a:tcPr marL="68031" marR="68031" marT="34015" marB="34015" anchor="ctr">
                    <a:lnL w="10135"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9DCE1"/>
                    </a:solidFill>
                  </a:tcPr>
                </a:tc>
                <a:tc rowSpan="4">
                  <a:txBody>
                    <a:bodyPr/>
                    <a:lstStyle/>
                    <a:p>
                      <a:pPr algn="ctr" rtl="0">
                        <a:buNone/>
                      </a:pPr>
                      <a:r>
                        <a:rPr lang="en-GB" sz="1500" b="0" i="0">
                          <a:solidFill>
                            <a:srgbClr val="000000"/>
                          </a:solidFill>
                          <a:effectLst/>
                          <a:latin typeface="Poppins" panose="00000500000000000000" pitchFamily="2" charset="0"/>
                          <a:cs typeface="Poppins" panose="00000500000000000000" pitchFamily="2" charset="0"/>
                        </a:rPr>
                        <a:t>align most closely </a:t>
                      </a:r>
                      <a:endParaRPr lang="en-GB" sz="1500">
                        <a:effectLst/>
                        <a:latin typeface="Poppins" panose="00000500000000000000" pitchFamily="2" charset="0"/>
                        <a:cs typeface="Poppins" panose="00000500000000000000" pitchFamily="2" charset="0"/>
                      </a:endParaRPr>
                    </a:p>
                    <a:p>
                      <a:pPr algn="ctr" rtl="0">
                        <a:buNone/>
                      </a:pPr>
                      <a:r>
                        <a:rPr lang="en-GB" sz="1500" b="0" i="0">
                          <a:solidFill>
                            <a:srgbClr val="000000"/>
                          </a:solidFill>
                          <a:effectLst/>
                          <a:latin typeface="Poppins" panose="00000500000000000000" pitchFamily="2" charset="0"/>
                          <a:cs typeface="Poppins" panose="00000500000000000000" pitchFamily="2" charset="0"/>
                        </a:rPr>
                        <a:t>to the outcomes of</a:t>
                      </a:r>
                      <a:endParaRPr lang="en-GB" sz="1500">
                        <a:effectLst/>
                        <a:latin typeface="Poppins" panose="00000500000000000000" pitchFamily="2" charset="0"/>
                        <a:cs typeface="Poppins" panose="00000500000000000000" pitchFamily="2" charset="0"/>
                      </a:endParaRPr>
                    </a:p>
                  </a:txBody>
                  <a:tcPr marL="68031" marR="68031" marT="34015" marB="34015" anchor="ctr">
                    <a:lnL w="10135" cap="flat" cmpd="sng" algn="ctr">
                      <a:solidFill>
                        <a:srgbClr val="000000"/>
                      </a:solidFill>
                      <a:prstDash val="solid"/>
                      <a:round/>
                      <a:headEnd type="none" w="med" len="med"/>
                      <a:tailEnd type="none" w="med" len="med"/>
                    </a:lnL>
                    <a:lnR w="7620"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tc>
                  <a:txBody>
                    <a:bodyPr/>
                    <a:lstStyle/>
                    <a:p>
                      <a:pPr algn="ctr">
                        <a:buNone/>
                      </a:pPr>
                      <a:r>
                        <a:rPr lang="en-GB" sz="1500" b="1" dirty="0">
                          <a:effectLst/>
                          <a:latin typeface="Poppins" panose="00000500000000000000" pitchFamily="2" charset="0"/>
                          <a:cs typeface="Poppins" panose="00000500000000000000" pitchFamily="2" charset="0"/>
                        </a:rPr>
                        <a:t>LCSI Outcome Pathway</a:t>
                      </a:r>
                    </a:p>
                  </a:txBody>
                  <a:tcPr marL="68031" marR="68031" marT="34015" marB="34015" anchor="ctr">
                    <a:lnL w="7620"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9DCE1"/>
                    </a:solidFill>
                  </a:tcPr>
                </a:tc>
                <a:extLst>
                  <a:ext uri="{0D108BD9-81ED-4DB2-BD59-A6C34878D82A}">
                    <a16:rowId xmlns:a16="http://schemas.microsoft.com/office/drawing/2014/main" val="1942278109"/>
                  </a:ext>
                </a:extLst>
              </a:tr>
              <a:tr h="1681865">
                <a:tc>
                  <a:txBody>
                    <a:bodyPr/>
                    <a:lstStyle/>
                    <a:p>
                      <a:pPr algn="ctr" rtl="0">
                        <a:buNone/>
                      </a:pPr>
                      <a:r>
                        <a:rPr lang="en-GB" sz="1500" b="0" i="0">
                          <a:solidFill>
                            <a:srgbClr val="000000"/>
                          </a:solidFill>
                          <a:effectLst/>
                          <a:latin typeface="Poppins" panose="00000500000000000000" pitchFamily="2" charset="0"/>
                          <a:cs typeface="Poppins" panose="00000500000000000000" pitchFamily="2" charset="0"/>
                        </a:rPr>
                        <a:t>1: Leadership and Advocacy and</a:t>
                      </a:r>
                      <a:endParaRPr lang="en-GB" sz="1500">
                        <a:effectLst/>
                        <a:latin typeface="Poppins" panose="00000500000000000000" pitchFamily="2" charset="0"/>
                        <a:cs typeface="Poppins" panose="00000500000000000000" pitchFamily="2" charset="0"/>
                      </a:endParaRPr>
                    </a:p>
                    <a:p>
                      <a:pPr algn="ctr" rtl="0">
                        <a:buNone/>
                      </a:pPr>
                      <a:r>
                        <a:rPr lang="en-GB" sz="1500" b="0" i="0">
                          <a:solidFill>
                            <a:srgbClr val="000000"/>
                          </a:solidFill>
                          <a:effectLst/>
                          <a:latin typeface="Poppins" panose="00000500000000000000" pitchFamily="2" charset="0"/>
                          <a:cs typeface="Poppins" panose="00000500000000000000" pitchFamily="2" charset="0"/>
                        </a:rPr>
                        <a:t>2: Partnerships and Collaboration</a:t>
                      </a:r>
                      <a:endParaRPr lang="en-GB" sz="1500">
                        <a:effectLst/>
                        <a:latin typeface="Poppins" panose="00000500000000000000" pitchFamily="2" charset="0"/>
                        <a:cs typeface="Poppins" panose="00000500000000000000" pitchFamily="2" charset="0"/>
                      </a:endParaRPr>
                    </a:p>
                  </a:txBody>
                  <a:tcPr marL="68031" marR="68031" marT="34015" marB="34015" anchor="ctr">
                    <a:lnL w="10135"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buNone/>
                      </a:pPr>
                      <a:r>
                        <a:rPr lang="en-GB" sz="1500">
                          <a:effectLst/>
                          <a:latin typeface="Poppins" panose="00000500000000000000" pitchFamily="2" charset="0"/>
                          <a:cs typeface="Poppins" panose="00000500000000000000" pitchFamily="2" charset="0"/>
                        </a:rPr>
                        <a:t>2: Improved policy making on local priorities</a:t>
                      </a:r>
                    </a:p>
                  </a:txBody>
                  <a:tcPr marL="68031" marR="68031" marT="34015" marB="34015" anchor="ctr">
                    <a:lnL w="7620"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453661508"/>
                  </a:ext>
                </a:extLst>
              </a:tr>
              <a:tr h="1681865">
                <a:tc>
                  <a:txBody>
                    <a:bodyPr/>
                    <a:lstStyle/>
                    <a:p>
                      <a:pPr algn="ctr">
                        <a:buNone/>
                      </a:pPr>
                      <a:r>
                        <a:rPr lang="en-GB" sz="1500">
                          <a:effectLst/>
                          <a:latin typeface="Poppins" panose="00000500000000000000" pitchFamily="2" charset="0"/>
                          <a:cs typeface="Poppins" panose="00000500000000000000" pitchFamily="2" charset="0"/>
                        </a:rPr>
                        <a:t>3: Capacity building</a:t>
                      </a:r>
                    </a:p>
                  </a:txBody>
                  <a:tcPr marL="68031" marR="68031" marT="34015" marB="34015" anchor="ctr">
                    <a:lnL w="10135"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buNone/>
                      </a:pPr>
                      <a:r>
                        <a:rPr lang="en-GB" sz="1500">
                          <a:effectLst/>
                          <a:latin typeface="Poppins" panose="00000500000000000000" pitchFamily="2" charset="0"/>
                          <a:cs typeface="Poppins" panose="00000500000000000000" pitchFamily="2" charset="0"/>
                        </a:rPr>
                        <a:t>1: A vibrant VCSE sector that meets local needs.</a:t>
                      </a:r>
                    </a:p>
                  </a:txBody>
                  <a:tcPr marL="68031" marR="68031" marT="34015" marB="34015" anchor="ctr">
                    <a:lnL w="7620"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1639652619"/>
                  </a:ext>
                </a:extLst>
              </a:tr>
              <a:tr h="1838208">
                <a:tc>
                  <a:txBody>
                    <a:bodyPr/>
                    <a:lstStyle/>
                    <a:p>
                      <a:pPr algn="ctr">
                        <a:buNone/>
                      </a:pPr>
                      <a:r>
                        <a:rPr lang="en-GB" sz="1500">
                          <a:effectLst/>
                          <a:latin typeface="Poppins" panose="00000500000000000000" pitchFamily="2" charset="0"/>
                          <a:cs typeface="Poppins" panose="00000500000000000000" pitchFamily="2" charset="0"/>
                        </a:rPr>
                        <a:t>4: Volunteering (along with some of the convening aspects of 2: Partnerships and Collaboration)</a:t>
                      </a:r>
                    </a:p>
                  </a:txBody>
                  <a:tcPr marL="68031" marR="68031" marT="34015" marB="34015" anchor="ctr">
                    <a:lnL w="10135"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tc vMerge="1">
                  <a:txBody>
                    <a:bodyPr/>
                    <a:lstStyle/>
                    <a:p>
                      <a:endParaRPr lang="en-GB"/>
                    </a:p>
                  </a:txBody>
                  <a:tcPr/>
                </a:tc>
                <a:tc>
                  <a:txBody>
                    <a:bodyPr/>
                    <a:lstStyle/>
                    <a:p>
                      <a:pPr algn="ctr">
                        <a:buNone/>
                      </a:pPr>
                      <a:r>
                        <a:rPr lang="en-GB" sz="1500" dirty="0">
                          <a:effectLst/>
                          <a:latin typeface="Poppins" panose="00000500000000000000" pitchFamily="2" charset="0"/>
                          <a:cs typeface="Poppins" panose="00000500000000000000" pitchFamily="2" charset="0"/>
                        </a:rPr>
                        <a:t>3: Increased community trust, empowerment and belonging.</a:t>
                      </a:r>
                    </a:p>
                  </a:txBody>
                  <a:tcPr marL="68031" marR="68031" marT="34015" marB="34015" anchor="ctr">
                    <a:lnL w="7620" cap="flat" cmpd="sng" algn="ctr">
                      <a:solidFill>
                        <a:srgbClr val="000000"/>
                      </a:solidFill>
                      <a:prstDash val="solid"/>
                      <a:round/>
                      <a:headEnd type="none" w="med" len="med"/>
                      <a:tailEnd type="none" w="med" len="med"/>
                    </a:lnL>
                    <a:lnR w="10135" cap="flat" cmpd="sng" algn="ctr">
                      <a:solidFill>
                        <a:srgbClr val="000000"/>
                      </a:solidFill>
                      <a:prstDash val="solid"/>
                      <a:round/>
                      <a:headEnd type="none" w="med" len="med"/>
                      <a:tailEnd type="none" w="med" len="med"/>
                    </a:lnR>
                    <a:lnT w="10135" cap="flat" cmpd="sng" algn="ctr">
                      <a:solidFill>
                        <a:srgbClr val="000000"/>
                      </a:solidFill>
                      <a:prstDash val="solid"/>
                      <a:round/>
                      <a:headEnd type="none" w="med" len="med"/>
                      <a:tailEnd type="none" w="med" len="med"/>
                    </a:lnT>
                    <a:lnB w="10135" cap="flat" cmpd="sng" algn="ctr">
                      <a:solidFill>
                        <a:srgbClr val="000000"/>
                      </a:solidFill>
                      <a:prstDash val="solid"/>
                      <a:round/>
                      <a:headEnd type="none" w="med" len="med"/>
                      <a:tailEnd type="none" w="med" len="med"/>
                    </a:lnB>
                    <a:solidFill>
                      <a:srgbClr val="FFFFFF"/>
                    </a:solidFill>
                  </a:tcPr>
                </a:tc>
                <a:extLst>
                  <a:ext uri="{0D108BD9-81ED-4DB2-BD59-A6C34878D82A}">
                    <a16:rowId xmlns:a16="http://schemas.microsoft.com/office/drawing/2014/main" val="791689886"/>
                  </a:ext>
                </a:extLst>
              </a:tr>
            </a:tbl>
          </a:graphicData>
        </a:graphic>
      </p:graphicFrame>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8696666"/>
            <a:ext cx="18307050" cy="1599859"/>
            <a:chOff x="0" y="0"/>
            <a:chExt cx="24409400" cy="2133145"/>
          </a:xfrm>
        </p:grpSpPr>
        <p:grpSp>
          <p:nvGrpSpPr>
            <p:cNvPr id="3" name="Group 3"/>
            <p:cNvGrpSpPr/>
            <p:nvPr/>
          </p:nvGrpSpPr>
          <p:grpSpPr>
            <a:xfrm>
              <a:off x="0" y="0"/>
              <a:ext cx="24409400" cy="2133145"/>
              <a:chOff x="0" y="0"/>
              <a:chExt cx="24409400" cy="2133145"/>
            </a:xfrm>
          </p:grpSpPr>
          <p:sp>
            <p:nvSpPr>
              <p:cNvPr id="4" name="Freeform 4"/>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5" name="Group 5"/>
            <p:cNvGrpSpPr/>
            <p:nvPr/>
          </p:nvGrpSpPr>
          <p:grpSpPr>
            <a:xfrm>
              <a:off x="20231305" y="289658"/>
              <a:ext cx="3779593" cy="1553829"/>
              <a:chOff x="0" y="0"/>
              <a:chExt cx="5580570" cy="2294230"/>
            </a:xfrm>
          </p:grpSpPr>
          <p:sp>
            <p:nvSpPr>
              <p:cNvPr id="6" name="Freeform 6"/>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
        <p:nvSpPr>
          <p:cNvPr id="7" name="Freeform 7"/>
          <p:cNvSpPr/>
          <p:nvPr/>
        </p:nvSpPr>
        <p:spPr>
          <a:xfrm>
            <a:off x="168802" y="188790"/>
            <a:ext cx="2235943" cy="2235943"/>
          </a:xfrm>
          <a:custGeom>
            <a:avLst/>
            <a:gdLst/>
            <a:ahLst/>
            <a:cxnLst/>
            <a:rect l="l" t="t" r="r" b="b"/>
            <a:pathLst>
              <a:path w="2235943" h="2235943">
                <a:moveTo>
                  <a:pt x="0" y="0"/>
                </a:moveTo>
                <a:lnTo>
                  <a:pt x="2235943" y="0"/>
                </a:lnTo>
                <a:lnTo>
                  <a:pt x="2235943" y="2235943"/>
                </a:lnTo>
                <a:lnTo>
                  <a:pt x="0" y="2235943"/>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TextBox 8"/>
          <p:cNvSpPr txBox="1"/>
          <p:nvPr/>
        </p:nvSpPr>
        <p:spPr>
          <a:xfrm>
            <a:off x="0" y="2819435"/>
            <a:ext cx="18268950" cy="2575560"/>
          </a:xfrm>
          <a:prstGeom prst="rect">
            <a:avLst/>
          </a:prstGeom>
        </p:spPr>
        <p:txBody>
          <a:bodyPr lIns="0" tIns="0" rIns="0" bIns="0" rtlCol="0" anchor="t">
            <a:spAutoFit/>
          </a:bodyPr>
          <a:lstStyle/>
          <a:p>
            <a:pPr marL="0" lvl="0" indent="0" algn="ctr">
              <a:lnSpc>
                <a:spcPts val="9720"/>
              </a:lnSpc>
              <a:spcBef>
                <a:spcPct val="0"/>
              </a:spcBef>
            </a:pPr>
            <a:r>
              <a:rPr lang="en-US" sz="9000" b="1">
                <a:solidFill>
                  <a:srgbClr val="C72542"/>
                </a:solidFill>
                <a:latin typeface="Poppins Bold"/>
                <a:ea typeface="Poppins Bold"/>
                <a:cs typeface="Poppins Bold"/>
                <a:sym typeface="Poppins Bold"/>
              </a:rPr>
              <a:t>The c</a:t>
            </a:r>
            <a:r>
              <a:rPr lang="en-US" sz="9000" b="1" u="none" strike="noStrike">
                <a:solidFill>
                  <a:srgbClr val="C72542"/>
                </a:solidFill>
                <a:latin typeface="Poppins Bold"/>
                <a:ea typeface="Poppins Bold"/>
                <a:cs typeface="Poppins Bold"/>
                <a:sym typeface="Poppins Bold"/>
              </a:rPr>
              <a:t>haracteristics of strong and effective LCSI</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9525" y="8696666"/>
            <a:ext cx="18307050" cy="1599859"/>
            <a:chOff x="0" y="0"/>
            <a:chExt cx="24409400" cy="2133145"/>
          </a:xfrm>
        </p:grpSpPr>
        <p:grpSp>
          <p:nvGrpSpPr>
            <p:cNvPr id="5" name="Group 5"/>
            <p:cNvGrpSpPr/>
            <p:nvPr/>
          </p:nvGrpSpPr>
          <p:grpSpPr>
            <a:xfrm>
              <a:off x="0" y="0"/>
              <a:ext cx="24409400" cy="2133145"/>
              <a:chOff x="0" y="0"/>
              <a:chExt cx="24409400" cy="2133145"/>
            </a:xfrm>
          </p:grpSpPr>
          <p:sp>
            <p:nvSpPr>
              <p:cNvPr id="6" name="Freeform 6"/>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7" name="Group 7"/>
            <p:cNvGrpSpPr/>
            <p:nvPr/>
          </p:nvGrpSpPr>
          <p:grpSpPr>
            <a:xfrm>
              <a:off x="20231305" y="289658"/>
              <a:ext cx="3779593" cy="1553829"/>
              <a:chOff x="0" y="0"/>
              <a:chExt cx="5580570" cy="2294230"/>
            </a:xfrm>
          </p:grpSpPr>
          <p:sp>
            <p:nvSpPr>
              <p:cNvPr id="8" name="Freeform 8"/>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grpSp>
        <p:nvGrpSpPr>
          <p:cNvPr id="9" name="Group 9"/>
          <p:cNvGrpSpPr/>
          <p:nvPr/>
        </p:nvGrpSpPr>
        <p:grpSpPr>
          <a:xfrm>
            <a:off x="9221486" y="3025893"/>
            <a:ext cx="4044647" cy="2654299"/>
            <a:chOff x="0" y="0"/>
            <a:chExt cx="812800" cy="533400"/>
          </a:xfrm>
        </p:grpSpPr>
        <p:sp>
          <p:nvSpPr>
            <p:cNvPr id="10" name="Freeform 10"/>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9DCE1"/>
            </a:solidFill>
            <a:ln w="38100" cap="sq">
              <a:solidFill>
                <a:srgbClr val="C72542"/>
              </a:solidFill>
              <a:prstDash val="solid"/>
              <a:miter/>
            </a:ln>
          </p:spPr>
          <p:txBody>
            <a:bodyPr/>
            <a:lstStyle/>
            <a:p>
              <a:endParaRPr lang="en-GB"/>
            </a:p>
          </p:txBody>
        </p:sp>
        <p:sp>
          <p:nvSpPr>
            <p:cNvPr id="11" name="TextBox 11"/>
            <p:cNvSpPr txBox="1"/>
            <p:nvPr/>
          </p:nvSpPr>
          <p:spPr>
            <a:xfrm>
              <a:off x="38100" y="22225"/>
              <a:ext cx="736600" cy="434975"/>
            </a:xfrm>
            <a:prstGeom prst="rect">
              <a:avLst/>
            </a:prstGeom>
          </p:spPr>
          <p:txBody>
            <a:bodyPr lIns="50800" tIns="50800" rIns="50800" bIns="50800" rtlCol="0" anchor="ctr"/>
            <a:lstStyle/>
            <a:p>
              <a:pPr algn="ctr">
                <a:lnSpc>
                  <a:spcPts val="3499"/>
                </a:lnSpc>
              </a:pPr>
              <a:r>
                <a:rPr lang="en-US" sz="2499" b="1">
                  <a:solidFill>
                    <a:srgbClr val="000000"/>
                  </a:solidFill>
                  <a:latin typeface="Poppins Semi-Bold"/>
                  <a:ea typeface="Poppins Semi-Bold"/>
                  <a:cs typeface="Poppins Semi-Bold"/>
                  <a:sym typeface="Poppins Semi-Bold"/>
                </a:rPr>
                <a:t>Local knowledge</a:t>
              </a:r>
            </a:p>
          </p:txBody>
        </p:sp>
      </p:grpSp>
      <p:grpSp>
        <p:nvGrpSpPr>
          <p:cNvPr id="12" name="Group 12"/>
          <p:cNvGrpSpPr/>
          <p:nvPr/>
        </p:nvGrpSpPr>
        <p:grpSpPr>
          <a:xfrm>
            <a:off x="237649" y="1566917"/>
            <a:ext cx="3950401" cy="2592451"/>
            <a:chOff x="0" y="0"/>
            <a:chExt cx="812800" cy="533400"/>
          </a:xfrm>
        </p:grpSpPr>
        <p:sp>
          <p:nvSpPr>
            <p:cNvPr id="13" name="Freeform 13"/>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9DCE1"/>
            </a:solidFill>
            <a:ln w="38100" cap="sq">
              <a:solidFill>
                <a:srgbClr val="C72542"/>
              </a:solidFill>
              <a:prstDash val="solid"/>
              <a:miter/>
            </a:ln>
          </p:spPr>
          <p:txBody>
            <a:bodyPr/>
            <a:lstStyle/>
            <a:p>
              <a:endParaRPr lang="en-GB"/>
            </a:p>
          </p:txBody>
        </p:sp>
        <p:sp>
          <p:nvSpPr>
            <p:cNvPr id="14" name="TextBox 14"/>
            <p:cNvSpPr txBox="1"/>
            <p:nvPr/>
          </p:nvSpPr>
          <p:spPr>
            <a:xfrm>
              <a:off x="38100" y="22225"/>
              <a:ext cx="736600" cy="434975"/>
            </a:xfrm>
            <a:prstGeom prst="rect">
              <a:avLst/>
            </a:prstGeom>
          </p:spPr>
          <p:txBody>
            <a:bodyPr lIns="50800" tIns="50800" rIns="50800" bIns="50800" rtlCol="0" anchor="ctr"/>
            <a:lstStyle/>
            <a:p>
              <a:pPr algn="ctr">
                <a:lnSpc>
                  <a:spcPts val="3499"/>
                </a:lnSpc>
              </a:pPr>
              <a:r>
                <a:rPr lang="en-US" sz="2499" b="1">
                  <a:solidFill>
                    <a:srgbClr val="000000"/>
                  </a:solidFill>
                  <a:latin typeface="Poppins Semi-Bold"/>
                  <a:ea typeface="Poppins Semi-Bold"/>
                  <a:cs typeface="Poppins Semi-Bold"/>
                  <a:sym typeface="Poppins Semi-Bold"/>
                </a:rPr>
                <a:t>Well-connected</a:t>
              </a:r>
            </a:p>
          </p:txBody>
        </p:sp>
      </p:grpSp>
      <p:grpSp>
        <p:nvGrpSpPr>
          <p:cNvPr id="15" name="Group 15"/>
          <p:cNvGrpSpPr/>
          <p:nvPr/>
        </p:nvGrpSpPr>
        <p:grpSpPr>
          <a:xfrm>
            <a:off x="182426" y="5188598"/>
            <a:ext cx="4221049" cy="2770064"/>
            <a:chOff x="0" y="0"/>
            <a:chExt cx="812800" cy="533400"/>
          </a:xfrm>
        </p:grpSpPr>
        <p:sp>
          <p:nvSpPr>
            <p:cNvPr id="16" name="Freeform 16"/>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EB99A6"/>
            </a:solidFill>
            <a:ln w="38100" cap="sq">
              <a:solidFill>
                <a:srgbClr val="8A192E"/>
              </a:solidFill>
              <a:prstDash val="solid"/>
              <a:miter/>
            </a:ln>
          </p:spPr>
          <p:txBody>
            <a:bodyPr/>
            <a:lstStyle/>
            <a:p>
              <a:endParaRPr lang="en-GB"/>
            </a:p>
          </p:txBody>
        </p:sp>
        <p:sp>
          <p:nvSpPr>
            <p:cNvPr id="17" name="TextBox 17"/>
            <p:cNvSpPr txBox="1"/>
            <p:nvPr/>
          </p:nvSpPr>
          <p:spPr>
            <a:xfrm>
              <a:off x="38100" y="22225"/>
              <a:ext cx="736600" cy="434975"/>
            </a:xfrm>
            <a:prstGeom prst="rect">
              <a:avLst/>
            </a:prstGeom>
          </p:spPr>
          <p:txBody>
            <a:bodyPr lIns="50800" tIns="50800" rIns="50800" bIns="50800" rtlCol="0" anchor="ctr"/>
            <a:lstStyle/>
            <a:p>
              <a:pPr algn="ctr">
                <a:lnSpc>
                  <a:spcPts val="3499"/>
                </a:lnSpc>
              </a:pPr>
              <a:r>
                <a:rPr lang="en-US" sz="2499" b="1">
                  <a:solidFill>
                    <a:srgbClr val="FFFFFF"/>
                  </a:solidFill>
                  <a:latin typeface="Poppins Semi-Bold"/>
                  <a:ea typeface="Poppins Semi-Bold"/>
                  <a:cs typeface="Poppins Semi-Bold"/>
                  <a:sym typeface="Poppins Semi-Bold"/>
                </a:rPr>
                <a:t>Well-funded</a:t>
              </a:r>
            </a:p>
          </p:txBody>
        </p:sp>
      </p:grpSp>
      <p:grpSp>
        <p:nvGrpSpPr>
          <p:cNvPr id="18" name="Group 18"/>
          <p:cNvGrpSpPr/>
          <p:nvPr/>
        </p:nvGrpSpPr>
        <p:grpSpPr>
          <a:xfrm>
            <a:off x="4561723" y="2001701"/>
            <a:ext cx="4073639" cy="2673325"/>
            <a:chOff x="0" y="0"/>
            <a:chExt cx="812800" cy="533400"/>
          </a:xfrm>
        </p:grpSpPr>
        <p:sp>
          <p:nvSpPr>
            <p:cNvPr id="19" name="Freeform 19"/>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EB99A6"/>
            </a:solidFill>
            <a:ln w="38100" cap="sq">
              <a:solidFill>
                <a:srgbClr val="8A192E"/>
              </a:solidFill>
              <a:prstDash val="solid"/>
              <a:miter/>
            </a:ln>
          </p:spPr>
          <p:txBody>
            <a:bodyPr/>
            <a:lstStyle/>
            <a:p>
              <a:endParaRPr lang="en-GB"/>
            </a:p>
          </p:txBody>
        </p:sp>
        <p:sp>
          <p:nvSpPr>
            <p:cNvPr id="20" name="TextBox 20"/>
            <p:cNvSpPr txBox="1"/>
            <p:nvPr/>
          </p:nvSpPr>
          <p:spPr>
            <a:xfrm>
              <a:off x="38100" y="22225"/>
              <a:ext cx="736600" cy="434975"/>
            </a:xfrm>
            <a:prstGeom prst="rect">
              <a:avLst/>
            </a:prstGeom>
          </p:spPr>
          <p:txBody>
            <a:bodyPr lIns="50800" tIns="50800" rIns="50800" bIns="50800" rtlCol="0" anchor="ctr"/>
            <a:lstStyle/>
            <a:p>
              <a:pPr marL="0" lvl="0" indent="0" algn="ctr">
                <a:lnSpc>
                  <a:spcPts val="3499"/>
                </a:lnSpc>
                <a:spcBef>
                  <a:spcPct val="0"/>
                </a:spcBef>
              </a:pPr>
              <a:r>
                <a:rPr lang="en-US" sz="2499" b="1">
                  <a:solidFill>
                    <a:srgbClr val="FFFFFF"/>
                  </a:solidFill>
                  <a:latin typeface="Poppins Semi-Bold"/>
                  <a:ea typeface="Poppins Semi-Bold"/>
                  <a:cs typeface="Poppins Semi-Bold"/>
                  <a:sym typeface="Poppins Semi-Bold"/>
                </a:rPr>
                <a:t>     </a:t>
              </a:r>
              <a:r>
                <a:rPr lang="en-US" sz="2499" b="1" u="none" strike="noStrike">
                  <a:solidFill>
                    <a:srgbClr val="FFFFFF"/>
                  </a:solidFill>
                  <a:latin typeface="Poppins Semi-Bold"/>
                  <a:ea typeface="Poppins Semi-Bold"/>
                  <a:cs typeface="Poppins Semi-Bold"/>
                  <a:sym typeface="Poppins Semi-Bold"/>
                </a:rPr>
                <a:t>A good reputation with civil society i.e. VCFSE sector</a:t>
              </a:r>
            </a:p>
          </p:txBody>
        </p:sp>
      </p:grpSp>
      <p:grpSp>
        <p:nvGrpSpPr>
          <p:cNvPr id="21" name="Group 21"/>
          <p:cNvGrpSpPr/>
          <p:nvPr/>
        </p:nvGrpSpPr>
        <p:grpSpPr>
          <a:xfrm>
            <a:off x="4968451" y="5143500"/>
            <a:ext cx="4142031" cy="2718208"/>
            <a:chOff x="0" y="0"/>
            <a:chExt cx="812800" cy="533400"/>
          </a:xfrm>
        </p:grpSpPr>
        <p:sp>
          <p:nvSpPr>
            <p:cNvPr id="22" name="Freeform 22"/>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9DCE1"/>
            </a:solidFill>
            <a:ln w="38100" cap="sq">
              <a:solidFill>
                <a:srgbClr val="C72542"/>
              </a:solidFill>
              <a:prstDash val="solid"/>
              <a:miter/>
            </a:ln>
          </p:spPr>
          <p:txBody>
            <a:bodyPr/>
            <a:lstStyle/>
            <a:p>
              <a:endParaRPr lang="en-GB"/>
            </a:p>
          </p:txBody>
        </p:sp>
        <p:sp>
          <p:nvSpPr>
            <p:cNvPr id="23" name="TextBox 23"/>
            <p:cNvSpPr txBox="1"/>
            <p:nvPr/>
          </p:nvSpPr>
          <p:spPr>
            <a:xfrm>
              <a:off x="38100" y="22225"/>
              <a:ext cx="736600" cy="434975"/>
            </a:xfrm>
            <a:prstGeom prst="rect">
              <a:avLst/>
            </a:prstGeom>
          </p:spPr>
          <p:txBody>
            <a:bodyPr lIns="50800" tIns="50800" rIns="50800" bIns="50800" rtlCol="0" anchor="ctr"/>
            <a:lstStyle/>
            <a:p>
              <a:pPr algn="ctr">
                <a:lnSpc>
                  <a:spcPts val="3499"/>
                </a:lnSpc>
              </a:pPr>
              <a:r>
                <a:rPr lang="en-US" sz="2499" b="1">
                  <a:solidFill>
                    <a:srgbClr val="000000"/>
                  </a:solidFill>
                  <a:latin typeface="Poppins Semi-Bold"/>
                  <a:ea typeface="Poppins Semi-Bold"/>
                  <a:cs typeface="Poppins Semi-Bold"/>
                  <a:sym typeface="Poppins Semi-Bold"/>
                </a:rPr>
                <a:t>A good reputation with policy makers</a:t>
              </a:r>
            </a:p>
          </p:txBody>
        </p:sp>
      </p:grpSp>
      <p:grpSp>
        <p:nvGrpSpPr>
          <p:cNvPr id="24" name="Group 24"/>
          <p:cNvGrpSpPr/>
          <p:nvPr/>
        </p:nvGrpSpPr>
        <p:grpSpPr>
          <a:xfrm>
            <a:off x="9675458" y="5823067"/>
            <a:ext cx="3864942" cy="2536368"/>
            <a:chOff x="0" y="0"/>
            <a:chExt cx="812800" cy="533400"/>
          </a:xfrm>
        </p:grpSpPr>
        <p:sp>
          <p:nvSpPr>
            <p:cNvPr id="25" name="Freeform 25"/>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EB99A6"/>
            </a:solidFill>
            <a:ln w="38100" cap="sq">
              <a:solidFill>
                <a:srgbClr val="8A192E"/>
              </a:solidFill>
              <a:prstDash val="solid"/>
              <a:miter/>
            </a:ln>
          </p:spPr>
          <p:txBody>
            <a:bodyPr/>
            <a:lstStyle/>
            <a:p>
              <a:endParaRPr lang="en-GB"/>
            </a:p>
          </p:txBody>
        </p:sp>
        <p:sp>
          <p:nvSpPr>
            <p:cNvPr id="26" name="TextBox 26"/>
            <p:cNvSpPr txBox="1"/>
            <p:nvPr/>
          </p:nvSpPr>
          <p:spPr>
            <a:xfrm>
              <a:off x="38100" y="22225"/>
              <a:ext cx="736600" cy="434975"/>
            </a:xfrm>
            <a:prstGeom prst="rect">
              <a:avLst/>
            </a:prstGeom>
          </p:spPr>
          <p:txBody>
            <a:bodyPr lIns="50800" tIns="50800" rIns="50800" bIns="50800" rtlCol="0" anchor="ctr"/>
            <a:lstStyle/>
            <a:p>
              <a:pPr marL="0" lvl="0" indent="0" algn="ctr">
                <a:lnSpc>
                  <a:spcPts val="3499"/>
                </a:lnSpc>
                <a:spcBef>
                  <a:spcPct val="0"/>
                </a:spcBef>
              </a:pPr>
              <a:r>
                <a:rPr lang="en-US" sz="2499" b="1" u="none" strike="noStrike">
                  <a:solidFill>
                    <a:srgbClr val="FFFFFF"/>
                  </a:solidFill>
                  <a:latin typeface="Poppins Semi-Bold"/>
                  <a:ea typeface="Poppins Semi-Bold"/>
                  <a:cs typeface="Poppins Semi-Bold"/>
                  <a:sym typeface="Poppins Semi-Bold"/>
                </a:rPr>
                <a:t>Speaks on behalf of the sector</a:t>
              </a:r>
            </a:p>
          </p:txBody>
        </p:sp>
      </p:grpSp>
      <p:grpSp>
        <p:nvGrpSpPr>
          <p:cNvPr id="27" name="Group 27"/>
          <p:cNvGrpSpPr/>
          <p:nvPr/>
        </p:nvGrpSpPr>
        <p:grpSpPr>
          <a:xfrm>
            <a:off x="9772276" y="330501"/>
            <a:ext cx="3768124" cy="2472831"/>
            <a:chOff x="0" y="0"/>
            <a:chExt cx="812800" cy="533400"/>
          </a:xfrm>
        </p:grpSpPr>
        <p:sp>
          <p:nvSpPr>
            <p:cNvPr id="28" name="Freeform 28"/>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EB99A6"/>
            </a:solidFill>
            <a:ln w="38100" cap="sq">
              <a:solidFill>
                <a:srgbClr val="8A192E"/>
              </a:solidFill>
              <a:prstDash val="solid"/>
              <a:miter/>
            </a:ln>
          </p:spPr>
          <p:txBody>
            <a:bodyPr/>
            <a:lstStyle/>
            <a:p>
              <a:endParaRPr lang="en-GB"/>
            </a:p>
          </p:txBody>
        </p:sp>
        <p:sp>
          <p:nvSpPr>
            <p:cNvPr id="29" name="TextBox 29"/>
            <p:cNvSpPr txBox="1"/>
            <p:nvPr/>
          </p:nvSpPr>
          <p:spPr>
            <a:xfrm>
              <a:off x="38100" y="22225"/>
              <a:ext cx="736600" cy="434975"/>
            </a:xfrm>
            <a:prstGeom prst="rect">
              <a:avLst/>
            </a:prstGeom>
          </p:spPr>
          <p:txBody>
            <a:bodyPr lIns="50800" tIns="50800" rIns="50800" bIns="50800" rtlCol="0" anchor="ctr"/>
            <a:lstStyle/>
            <a:p>
              <a:pPr marL="0" lvl="0" indent="0" algn="ctr">
                <a:lnSpc>
                  <a:spcPts val="3499"/>
                </a:lnSpc>
                <a:spcBef>
                  <a:spcPct val="0"/>
                </a:spcBef>
              </a:pPr>
              <a:r>
                <a:rPr lang="en-US" sz="2499" b="1" u="none" strike="noStrike">
                  <a:solidFill>
                    <a:srgbClr val="FFFFFF"/>
                  </a:solidFill>
                  <a:latin typeface="Poppins Semi-Bold"/>
                  <a:ea typeface="Poppins Semi-Bold"/>
                  <a:cs typeface="Poppins Semi-Bold"/>
                  <a:sym typeface="Poppins Semi-Bold"/>
                </a:rPr>
                <a:t>Independence of statutory agencies</a:t>
              </a:r>
            </a:p>
          </p:txBody>
        </p:sp>
      </p:grpSp>
      <p:grpSp>
        <p:nvGrpSpPr>
          <p:cNvPr id="30" name="Group 30"/>
          <p:cNvGrpSpPr/>
          <p:nvPr/>
        </p:nvGrpSpPr>
        <p:grpSpPr>
          <a:xfrm>
            <a:off x="13883566" y="5742921"/>
            <a:ext cx="3973560" cy="2607649"/>
            <a:chOff x="0" y="0"/>
            <a:chExt cx="812800" cy="533400"/>
          </a:xfrm>
        </p:grpSpPr>
        <p:sp>
          <p:nvSpPr>
            <p:cNvPr id="31" name="Freeform 31"/>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F9DCE1"/>
            </a:solidFill>
            <a:ln w="38100" cap="sq">
              <a:solidFill>
                <a:srgbClr val="C72542"/>
              </a:solidFill>
              <a:prstDash val="solid"/>
              <a:miter/>
            </a:ln>
          </p:spPr>
          <p:txBody>
            <a:bodyPr/>
            <a:lstStyle/>
            <a:p>
              <a:endParaRPr lang="en-GB"/>
            </a:p>
          </p:txBody>
        </p:sp>
        <p:sp>
          <p:nvSpPr>
            <p:cNvPr id="32" name="TextBox 32"/>
            <p:cNvSpPr txBox="1"/>
            <p:nvPr/>
          </p:nvSpPr>
          <p:spPr>
            <a:xfrm>
              <a:off x="38100" y="22225"/>
              <a:ext cx="736600" cy="434975"/>
            </a:xfrm>
            <a:prstGeom prst="rect">
              <a:avLst/>
            </a:prstGeom>
          </p:spPr>
          <p:txBody>
            <a:bodyPr lIns="50800" tIns="50800" rIns="50800" bIns="50800" rtlCol="0" anchor="ctr"/>
            <a:lstStyle/>
            <a:p>
              <a:pPr algn="ctr">
                <a:lnSpc>
                  <a:spcPts val="3499"/>
                </a:lnSpc>
              </a:pPr>
              <a:r>
                <a:rPr lang="en-US" sz="2499" b="1">
                  <a:solidFill>
                    <a:srgbClr val="000000"/>
                  </a:solidFill>
                  <a:latin typeface="Poppins Semi-Bold"/>
                  <a:ea typeface="Poppins Semi-Bold"/>
                  <a:cs typeface="Poppins Semi-Bold"/>
                  <a:sym typeface="Poppins Semi-Bold"/>
                </a:rPr>
                <a:t>Long-term local presence</a:t>
              </a:r>
            </a:p>
          </p:txBody>
        </p:sp>
      </p:grpSp>
      <p:grpSp>
        <p:nvGrpSpPr>
          <p:cNvPr id="33" name="Group 33"/>
          <p:cNvGrpSpPr/>
          <p:nvPr/>
        </p:nvGrpSpPr>
        <p:grpSpPr>
          <a:xfrm>
            <a:off x="14280394" y="678662"/>
            <a:ext cx="3576732" cy="2347231"/>
            <a:chOff x="0" y="0"/>
            <a:chExt cx="812800" cy="533400"/>
          </a:xfrm>
        </p:grpSpPr>
        <p:sp>
          <p:nvSpPr>
            <p:cNvPr id="34" name="Freeform 34"/>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D9D9D9"/>
            </a:solidFill>
            <a:ln w="38100" cap="sq">
              <a:solidFill>
                <a:srgbClr val="8A192E"/>
              </a:solidFill>
              <a:prstDash val="solid"/>
              <a:miter/>
            </a:ln>
          </p:spPr>
          <p:txBody>
            <a:bodyPr/>
            <a:lstStyle/>
            <a:p>
              <a:endParaRPr lang="en-GB"/>
            </a:p>
          </p:txBody>
        </p:sp>
        <p:sp>
          <p:nvSpPr>
            <p:cNvPr id="35" name="TextBox 35"/>
            <p:cNvSpPr txBox="1"/>
            <p:nvPr/>
          </p:nvSpPr>
          <p:spPr>
            <a:xfrm>
              <a:off x="38100" y="22225"/>
              <a:ext cx="736600" cy="434975"/>
            </a:xfrm>
            <a:prstGeom prst="rect">
              <a:avLst/>
            </a:prstGeom>
          </p:spPr>
          <p:txBody>
            <a:bodyPr lIns="50800" tIns="50800" rIns="50800" bIns="50800" rtlCol="0" anchor="ctr"/>
            <a:lstStyle/>
            <a:p>
              <a:pPr algn="ctr">
                <a:lnSpc>
                  <a:spcPts val="3499"/>
                </a:lnSpc>
              </a:pPr>
              <a:r>
                <a:rPr lang="en-US" sz="2499" b="1">
                  <a:solidFill>
                    <a:srgbClr val="8A192E"/>
                  </a:solidFill>
                  <a:latin typeface="Poppins Semi-Bold"/>
                  <a:ea typeface="Poppins Semi-Bold"/>
                  <a:cs typeface="Poppins Semi-Bold"/>
                  <a:sym typeface="Poppins Semi-Bold"/>
                </a:rPr>
                <a:t>People and relationships</a:t>
              </a:r>
            </a:p>
          </p:txBody>
        </p:sp>
      </p:grpSp>
      <p:grpSp>
        <p:nvGrpSpPr>
          <p:cNvPr id="36" name="Group 36"/>
          <p:cNvGrpSpPr/>
          <p:nvPr/>
        </p:nvGrpSpPr>
        <p:grpSpPr>
          <a:xfrm>
            <a:off x="14720425" y="3338364"/>
            <a:ext cx="3136702" cy="2058460"/>
            <a:chOff x="0" y="0"/>
            <a:chExt cx="812800" cy="533400"/>
          </a:xfrm>
        </p:grpSpPr>
        <p:sp>
          <p:nvSpPr>
            <p:cNvPr id="37" name="Freeform 37"/>
            <p:cNvSpPr/>
            <p:nvPr/>
          </p:nvSpPr>
          <p:spPr>
            <a:xfrm>
              <a:off x="0" y="0"/>
              <a:ext cx="812800" cy="533400"/>
            </a:xfrm>
            <a:custGeom>
              <a:avLst/>
              <a:gdLst/>
              <a:ahLst/>
              <a:cxnLst/>
              <a:rect l="l" t="t" r="r" b="b"/>
              <a:pathLst>
                <a:path w="812800" h="533400">
                  <a:moveTo>
                    <a:pt x="461490" y="0"/>
                  </a:moveTo>
                  <a:cubicBezTo>
                    <a:pt x="470405" y="0"/>
                    <a:pt x="479374" y="0"/>
                    <a:pt x="488272" y="0"/>
                  </a:cubicBezTo>
                  <a:cubicBezTo>
                    <a:pt x="559210" y="8909"/>
                    <a:pt x="603543" y="38564"/>
                    <a:pt x="623736" y="87090"/>
                  </a:cubicBezTo>
                  <a:cubicBezTo>
                    <a:pt x="742003" y="80618"/>
                    <a:pt x="827989" y="172373"/>
                    <a:pt x="775586" y="262426"/>
                  </a:cubicBezTo>
                  <a:cubicBezTo>
                    <a:pt x="793012" y="281349"/>
                    <a:pt x="807550" y="302517"/>
                    <a:pt x="812800" y="330926"/>
                  </a:cubicBezTo>
                  <a:cubicBezTo>
                    <a:pt x="812800" y="339065"/>
                    <a:pt x="812800" y="347184"/>
                    <a:pt x="812800" y="355321"/>
                  </a:cubicBezTo>
                  <a:cubicBezTo>
                    <a:pt x="797154" y="427627"/>
                    <a:pt x="729827" y="476486"/>
                    <a:pt x="619295" y="463333"/>
                  </a:cubicBezTo>
                  <a:cubicBezTo>
                    <a:pt x="590856" y="500459"/>
                    <a:pt x="540252" y="537638"/>
                    <a:pt x="461507" y="533008"/>
                  </a:cubicBezTo>
                  <a:cubicBezTo>
                    <a:pt x="420804" y="530570"/>
                    <a:pt x="392488" y="516453"/>
                    <a:pt x="367697" y="499302"/>
                  </a:cubicBezTo>
                  <a:cubicBezTo>
                    <a:pt x="341584" y="513559"/>
                    <a:pt x="313304" y="524747"/>
                    <a:pt x="272443" y="524871"/>
                  </a:cubicBezTo>
                  <a:cubicBezTo>
                    <a:pt x="177910" y="525082"/>
                    <a:pt x="114672" y="470155"/>
                    <a:pt x="113139" y="394815"/>
                  </a:cubicBezTo>
                  <a:cubicBezTo>
                    <a:pt x="52367" y="377190"/>
                    <a:pt x="11206" y="344291"/>
                    <a:pt x="0" y="287995"/>
                  </a:cubicBezTo>
                  <a:cubicBezTo>
                    <a:pt x="0" y="279858"/>
                    <a:pt x="0" y="271704"/>
                    <a:pt x="0" y="263601"/>
                  </a:cubicBezTo>
                  <a:cubicBezTo>
                    <a:pt x="12369" y="207816"/>
                    <a:pt x="51292" y="172776"/>
                    <a:pt x="116099" y="157922"/>
                  </a:cubicBezTo>
                  <a:cubicBezTo>
                    <a:pt x="112205" y="63818"/>
                    <a:pt x="241837" y="5016"/>
                    <a:pt x="348333" y="46474"/>
                  </a:cubicBezTo>
                  <a:cubicBezTo>
                    <a:pt x="373689" y="25973"/>
                    <a:pt x="409562" y="3613"/>
                    <a:pt x="461490" y="0"/>
                  </a:cubicBezTo>
                  <a:close/>
                </a:path>
              </a:pathLst>
            </a:custGeom>
            <a:solidFill>
              <a:srgbClr val="D9D9D9"/>
            </a:solidFill>
            <a:ln w="38100" cap="sq">
              <a:solidFill>
                <a:srgbClr val="8A192E"/>
              </a:solidFill>
              <a:prstDash val="solid"/>
              <a:miter/>
            </a:ln>
          </p:spPr>
          <p:txBody>
            <a:bodyPr/>
            <a:lstStyle/>
            <a:p>
              <a:endParaRPr lang="en-GB"/>
            </a:p>
          </p:txBody>
        </p:sp>
        <p:sp>
          <p:nvSpPr>
            <p:cNvPr id="38" name="TextBox 38"/>
            <p:cNvSpPr txBox="1"/>
            <p:nvPr/>
          </p:nvSpPr>
          <p:spPr>
            <a:xfrm>
              <a:off x="38100" y="22225"/>
              <a:ext cx="736600" cy="434975"/>
            </a:xfrm>
            <a:prstGeom prst="rect">
              <a:avLst/>
            </a:prstGeom>
          </p:spPr>
          <p:txBody>
            <a:bodyPr lIns="50800" tIns="50800" rIns="50800" bIns="50800" rtlCol="0" anchor="ctr"/>
            <a:lstStyle/>
            <a:p>
              <a:pPr marL="0" lvl="0" indent="0" algn="ctr">
                <a:lnSpc>
                  <a:spcPts val="3499"/>
                </a:lnSpc>
                <a:spcBef>
                  <a:spcPct val="0"/>
                </a:spcBef>
              </a:pPr>
              <a:r>
                <a:rPr lang="en-US" sz="2499" b="1" u="none" strike="noStrike">
                  <a:solidFill>
                    <a:srgbClr val="8A192E"/>
                  </a:solidFill>
                  <a:latin typeface="Poppins Semi-Bold"/>
                  <a:ea typeface="Poppins Semi-Bold"/>
                  <a:cs typeface="Poppins Semi-Bold"/>
                  <a:sym typeface="Poppins Semi-Bold"/>
                </a:rPr>
                <a:t>Skills and capacity</a:t>
              </a:r>
            </a:p>
          </p:txBody>
        </p:sp>
      </p:grpSp>
      <p:sp>
        <p:nvSpPr>
          <p:cNvPr id="39" name="TextBox 39"/>
          <p:cNvSpPr txBox="1"/>
          <p:nvPr/>
        </p:nvSpPr>
        <p:spPr>
          <a:xfrm>
            <a:off x="237649" y="235341"/>
            <a:ext cx="8906351" cy="981075"/>
          </a:xfrm>
          <a:prstGeom prst="rect">
            <a:avLst/>
          </a:prstGeom>
        </p:spPr>
        <p:txBody>
          <a:bodyPr lIns="0" tIns="0" rIns="0" bIns="0" rtlCol="0" anchor="t">
            <a:spAutoFit/>
          </a:bodyPr>
          <a:lstStyle/>
          <a:p>
            <a:pPr algn="ctr">
              <a:lnSpc>
                <a:spcPts val="7200"/>
              </a:lnSpc>
            </a:pPr>
            <a:r>
              <a:rPr lang="en-US" sz="6000" b="1">
                <a:solidFill>
                  <a:srgbClr val="C72542"/>
                </a:solidFill>
                <a:latin typeface="Poppins Bold"/>
                <a:ea typeface="Poppins Bold"/>
                <a:cs typeface="Poppins Bold"/>
                <a:sym typeface="Poppins Bold"/>
              </a:rPr>
              <a:t>Features of strong LCSI</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012575" y="1438756"/>
            <a:ext cx="14262849" cy="6519139"/>
            <a:chOff x="0" y="0"/>
            <a:chExt cx="19017132" cy="8692185"/>
          </a:xfrm>
        </p:grpSpPr>
        <p:sp>
          <p:nvSpPr>
            <p:cNvPr id="3" name="Freeform 3"/>
            <p:cNvSpPr/>
            <p:nvPr/>
          </p:nvSpPr>
          <p:spPr>
            <a:xfrm>
              <a:off x="0" y="0"/>
              <a:ext cx="19017131" cy="8692183"/>
            </a:xfrm>
            <a:custGeom>
              <a:avLst/>
              <a:gdLst/>
              <a:ahLst/>
              <a:cxnLst/>
              <a:rect l="l" t="t" r="r" b="b"/>
              <a:pathLst>
                <a:path w="19017131" h="8692183">
                  <a:moveTo>
                    <a:pt x="0" y="0"/>
                  </a:moveTo>
                  <a:lnTo>
                    <a:pt x="19017131" y="0"/>
                  </a:lnTo>
                  <a:lnTo>
                    <a:pt x="19017131" y="8692183"/>
                  </a:lnTo>
                  <a:lnTo>
                    <a:pt x="0" y="8692183"/>
                  </a:lnTo>
                  <a:close/>
                </a:path>
              </a:pathLst>
            </a:custGeom>
            <a:blipFill>
              <a:blip r:embed="rId3">
                <a:alphaModFix amt="0"/>
              </a:blip>
              <a:stretch>
                <a:fillRect t="-10412" b="25152"/>
              </a:stretch>
            </a:blipFill>
          </p:spPr>
          <p:txBody>
            <a:bodyPr/>
            <a:lstStyle/>
            <a:p>
              <a:endParaRPr lang="en-GB"/>
            </a:p>
          </p:txBody>
        </p:sp>
        <p:sp>
          <p:nvSpPr>
            <p:cNvPr id="4" name="TextBox 4"/>
            <p:cNvSpPr txBox="1"/>
            <p:nvPr/>
          </p:nvSpPr>
          <p:spPr>
            <a:xfrm>
              <a:off x="0" y="19050"/>
              <a:ext cx="19017132" cy="8673135"/>
            </a:xfrm>
            <a:prstGeom prst="rect">
              <a:avLst/>
            </a:prstGeom>
          </p:spPr>
          <p:txBody>
            <a:bodyPr lIns="0" tIns="0" rIns="0" bIns="0" rtlCol="0" anchor="b"/>
            <a:lstStyle/>
            <a:p>
              <a:pPr algn="ctr">
                <a:lnSpc>
                  <a:spcPts val="10692"/>
                </a:lnSpc>
              </a:pPr>
              <a:r>
                <a:rPr lang="en-US" sz="9900" b="1">
                  <a:solidFill>
                    <a:srgbClr val="C72542"/>
                  </a:solidFill>
                  <a:latin typeface="Poppins Bold"/>
                  <a:ea typeface="Poppins Bold"/>
                  <a:cs typeface="Poppins Bold"/>
                  <a:sym typeface="Poppins Bold"/>
                </a:rPr>
                <a:t>What strengthens LCSI?</a:t>
              </a:r>
            </a:p>
            <a:p>
              <a:pPr algn="ctr">
                <a:lnSpc>
                  <a:spcPts val="10692"/>
                </a:lnSpc>
              </a:pPr>
              <a:endParaRPr lang="en-US" sz="9900" b="1">
                <a:solidFill>
                  <a:srgbClr val="C72542"/>
                </a:solidFill>
                <a:latin typeface="Poppins Bold"/>
                <a:ea typeface="Poppins Bold"/>
                <a:cs typeface="Poppins Bold"/>
                <a:sym typeface="Poppins Bold"/>
              </a:endParaRPr>
            </a:p>
            <a:p>
              <a:pPr algn="ctr">
                <a:lnSpc>
                  <a:spcPts val="10692"/>
                </a:lnSpc>
              </a:pPr>
              <a:r>
                <a:rPr lang="en-US" sz="9900" b="1">
                  <a:solidFill>
                    <a:srgbClr val="C72542"/>
                  </a:solidFill>
                  <a:latin typeface="Poppins Bold"/>
                  <a:ea typeface="Poppins Bold"/>
                  <a:cs typeface="Poppins Bold"/>
                  <a:sym typeface="Poppins Bold"/>
                </a:rPr>
                <a:t>What weakens it?</a:t>
              </a:r>
            </a:p>
          </p:txBody>
        </p:sp>
      </p:grpSp>
      <p:grpSp>
        <p:nvGrpSpPr>
          <p:cNvPr id="5" name="Group 5"/>
          <p:cNvGrpSpPr/>
          <p:nvPr/>
        </p:nvGrpSpPr>
        <p:grpSpPr>
          <a:xfrm>
            <a:off x="-9525" y="8696666"/>
            <a:ext cx="18307050" cy="1599859"/>
            <a:chOff x="0" y="0"/>
            <a:chExt cx="24409400" cy="2133145"/>
          </a:xfrm>
        </p:grpSpPr>
        <p:grpSp>
          <p:nvGrpSpPr>
            <p:cNvPr id="6" name="Group 6"/>
            <p:cNvGrpSpPr/>
            <p:nvPr/>
          </p:nvGrpSpPr>
          <p:grpSpPr>
            <a:xfrm>
              <a:off x="0" y="0"/>
              <a:ext cx="24409400" cy="2133145"/>
              <a:chOff x="0" y="0"/>
              <a:chExt cx="24409400" cy="2133145"/>
            </a:xfrm>
          </p:grpSpPr>
          <p:sp>
            <p:nvSpPr>
              <p:cNvPr id="7" name="Freeform 7"/>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8" name="Group 8"/>
            <p:cNvGrpSpPr/>
            <p:nvPr/>
          </p:nvGrpSpPr>
          <p:grpSpPr>
            <a:xfrm>
              <a:off x="20231305" y="289658"/>
              <a:ext cx="3779593" cy="1553829"/>
              <a:chOff x="0" y="0"/>
              <a:chExt cx="5580570" cy="2294230"/>
            </a:xfrm>
          </p:grpSpPr>
          <p:sp>
            <p:nvSpPr>
              <p:cNvPr id="9" name="Freeform 9"/>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4"/>
                <a:stretch>
                  <a:fillRect r="-1" b="1"/>
                </a:stretch>
              </a:blipFill>
            </p:spPr>
            <p:txBody>
              <a:bodyPr/>
              <a:lstStyle/>
              <a:p>
                <a:endParaRPr lang="en-GB"/>
              </a:p>
            </p:txBody>
          </p:sp>
        </p:grpSp>
      </p:grpSp>
      <p:sp>
        <p:nvSpPr>
          <p:cNvPr id="10" name="Freeform 10"/>
          <p:cNvSpPr/>
          <p:nvPr/>
        </p:nvSpPr>
        <p:spPr>
          <a:xfrm>
            <a:off x="93896" y="69360"/>
            <a:ext cx="1918680" cy="1918680"/>
          </a:xfrm>
          <a:custGeom>
            <a:avLst/>
            <a:gdLst/>
            <a:ahLst/>
            <a:cxnLst/>
            <a:rect l="l" t="t" r="r" b="b"/>
            <a:pathLst>
              <a:path w="1918680" h="1918680">
                <a:moveTo>
                  <a:pt x="0" y="0"/>
                </a:moveTo>
                <a:lnTo>
                  <a:pt x="1918679" y="0"/>
                </a:lnTo>
                <a:lnTo>
                  <a:pt x="1918679" y="1918680"/>
                </a:lnTo>
                <a:lnTo>
                  <a:pt x="0" y="1918680"/>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76295" y="8359435"/>
            <a:ext cx="4185428" cy="1720672"/>
            <a:chOff x="0" y="0"/>
            <a:chExt cx="5580570" cy="2294230"/>
          </a:xfrm>
        </p:grpSpPr>
        <p:sp>
          <p:nvSpPr>
            <p:cNvPr id="3" name="Freeform 3"/>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nvGrpSpPr>
          <p:cNvPr id="4" name="Group 4"/>
          <p:cNvGrpSpPr/>
          <p:nvPr/>
        </p:nvGrpSpPr>
        <p:grpSpPr>
          <a:xfrm>
            <a:off x="-9525" y="8696666"/>
            <a:ext cx="18307050" cy="1599859"/>
            <a:chOff x="0" y="0"/>
            <a:chExt cx="24409400" cy="2133145"/>
          </a:xfrm>
        </p:grpSpPr>
        <p:grpSp>
          <p:nvGrpSpPr>
            <p:cNvPr id="5" name="Group 5"/>
            <p:cNvGrpSpPr/>
            <p:nvPr/>
          </p:nvGrpSpPr>
          <p:grpSpPr>
            <a:xfrm>
              <a:off x="0" y="0"/>
              <a:ext cx="24409400" cy="2133145"/>
              <a:chOff x="0" y="0"/>
              <a:chExt cx="24409400" cy="2133145"/>
            </a:xfrm>
          </p:grpSpPr>
          <p:sp>
            <p:nvSpPr>
              <p:cNvPr id="6" name="Freeform 6"/>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7" name="Group 7"/>
            <p:cNvGrpSpPr/>
            <p:nvPr/>
          </p:nvGrpSpPr>
          <p:grpSpPr>
            <a:xfrm>
              <a:off x="20231305" y="289658"/>
              <a:ext cx="3779593" cy="1553829"/>
              <a:chOff x="0" y="0"/>
              <a:chExt cx="5580570" cy="2294230"/>
            </a:xfrm>
          </p:grpSpPr>
          <p:sp>
            <p:nvSpPr>
              <p:cNvPr id="8" name="Freeform 8"/>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grpSp>
        <p:nvGrpSpPr>
          <p:cNvPr id="9" name="Group 9"/>
          <p:cNvGrpSpPr/>
          <p:nvPr/>
        </p:nvGrpSpPr>
        <p:grpSpPr>
          <a:xfrm>
            <a:off x="1549521" y="2075881"/>
            <a:ext cx="15188957" cy="6030803"/>
            <a:chOff x="0" y="0"/>
            <a:chExt cx="1407373" cy="558800"/>
          </a:xfrm>
        </p:grpSpPr>
        <p:sp>
          <p:nvSpPr>
            <p:cNvPr id="10" name="Freeform 10"/>
            <p:cNvSpPr/>
            <p:nvPr/>
          </p:nvSpPr>
          <p:spPr>
            <a:xfrm>
              <a:off x="0" y="0"/>
              <a:ext cx="1407373" cy="558800"/>
            </a:xfrm>
            <a:custGeom>
              <a:avLst/>
              <a:gdLst/>
              <a:ahLst/>
              <a:cxnLst/>
              <a:rect l="l" t="t" r="r" b="b"/>
              <a:pathLst>
                <a:path w="1407373" h="558800">
                  <a:moveTo>
                    <a:pt x="1204173" y="0"/>
                  </a:moveTo>
                  <a:cubicBezTo>
                    <a:pt x="1314663" y="6350"/>
                    <a:pt x="1402293" y="93980"/>
                    <a:pt x="1407373" y="203200"/>
                  </a:cubicBezTo>
                  <a:lnTo>
                    <a:pt x="1407373" y="259080"/>
                  </a:lnTo>
                  <a:cubicBezTo>
                    <a:pt x="1402293" y="367030"/>
                    <a:pt x="1314663" y="454660"/>
                    <a:pt x="1206713" y="454660"/>
                  </a:cubicBezTo>
                  <a:lnTo>
                    <a:pt x="274320" y="454660"/>
                  </a:lnTo>
                  <a:cubicBezTo>
                    <a:pt x="245110" y="488950"/>
                    <a:pt x="213360" y="519430"/>
                    <a:pt x="176530" y="544830"/>
                  </a:cubicBezTo>
                  <a:lnTo>
                    <a:pt x="152400" y="558800"/>
                  </a:lnTo>
                  <a:cubicBezTo>
                    <a:pt x="139700" y="558800"/>
                    <a:pt x="137160" y="551180"/>
                    <a:pt x="140970" y="538480"/>
                  </a:cubicBezTo>
                  <a:cubicBezTo>
                    <a:pt x="149860" y="510540"/>
                    <a:pt x="148590" y="481330"/>
                    <a:pt x="138430" y="454660"/>
                  </a:cubicBezTo>
                  <a:lnTo>
                    <a:pt x="134620" y="443230"/>
                  </a:lnTo>
                  <a:cubicBezTo>
                    <a:pt x="57150" y="417830"/>
                    <a:pt x="1270" y="344170"/>
                    <a:pt x="0" y="259080"/>
                  </a:cubicBezTo>
                  <a:lnTo>
                    <a:pt x="0" y="201930"/>
                  </a:lnTo>
                  <a:cubicBezTo>
                    <a:pt x="0" y="93980"/>
                    <a:pt x="88900" y="6350"/>
                    <a:pt x="203200" y="0"/>
                  </a:cubicBezTo>
                  <a:lnTo>
                    <a:pt x="1206713" y="0"/>
                  </a:lnTo>
                  <a:close/>
                </a:path>
              </a:pathLst>
            </a:custGeom>
            <a:solidFill>
              <a:srgbClr val="F9DCE1"/>
            </a:solidFill>
          </p:spPr>
          <p:txBody>
            <a:bodyPr/>
            <a:lstStyle/>
            <a:p>
              <a:endParaRPr lang="en-GB"/>
            </a:p>
          </p:txBody>
        </p:sp>
        <p:sp>
          <p:nvSpPr>
            <p:cNvPr id="11" name="TextBox 11"/>
            <p:cNvSpPr txBox="1"/>
            <p:nvPr/>
          </p:nvSpPr>
          <p:spPr>
            <a:xfrm>
              <a:off x="107950" y="-19050"/>
              <a:ext cx="1191473" cy="463550"/>
            </a:xfrm>
            <a:prstGeom prst="rect">
              <a:avLst/>
            </a:prstGeom>
          </p:spPr>
          <p:txBody>
            <a:bodyPr lIns="50800" tIns="50800" rIns="50800" bIns="50800" rtlCol="0" anchor="ctr"/>
            <a:lstStyle/>
            <a:p>
              <a:pPr algn="ctr">
                <a:lnSpc>
                  <a:spcPts val="2879"/>
                </a:lnSpc>
              </a:pPr>
              <a:r>
                <a:rPr lang="en-US" sz="2400">
                  <a:solidFill>
                    <a:srgbClr val="000000"/>
                  </a:solidFill>
                  <a:latin typeface="Poppins"/>
                  <a:ea typeface="Poppins"/>
                  <a:cs typeface="Poppins"/>
                  <a:sym typeface="Poppins"/>
                </a:rPr>
                <a:t>“LIOs find themselves in highly complex and demanding positions, nested within dense networks of relationships within and beyond the local VCSE sector. They often have to balance limited capacity against multiple expectations for support from different parts of a diverse and contested local VCSE sector and the agendas pursued by different statutory stakeholders. Such a balancing act is based on… the complex navigation of different issues, priorities and dilemmas.” </a:t>
              </a:r>
            </a:p>
            <a:p>
              <a:pPr algn="ctr">
                <a:lnSpc>
                  <a:spcPts val="2879"/>
                </a:lnSpc>
              </a:pPr>
              <a:endParaRPr lang="en-US" sz="2400">
                <a:solidFill>
                  <a:srgbClr val="000000"/>
                </a:solidFill>
                <a:latin typeface="Poppins"/>
                <a:ea typeface="Poppins"/>
                <a:cs typeface="Poppins"/>
                <a:sym typeface="Poppins"/>
              </a:endParaRPr>
            </a:p>
            <a:p>
              <a:pPr algn="l">
                <a:lnSpc>
                  <a:spcPts val="2879"/>
                </a:lnSpc>
              </a:pPr>
              <a:r>
                <a:rPr lang="en-US" sz="2400">
                  <a:solidFill>
                    <a:srgbClr val="000000"/>
                  </a:solidFill>
                  <a:latin typeface="Poppins"/>
                  <a:ea typeface="Poppins"/>
                  <a:cs typeface="Poppins"/>
                  <a:sym typeface="Poppins"/>
                </a:rPr>
                <a:t>-‘Walking a Tightrope’ p29</a:t>
              </a:r>
            </a:p>
          </p:txBody>
        </p:sp>
      </p:grpSp>
      <p:sp>
        <p:nvSpPr>
          <p:cNvPr id="12" name="TextBox 12"/>
          <p:cNvSpPr txBox="1"/>
          <p:nvPr/>
        </p:nvSpPr>
        <p:spPr>
          <a:xfrm>
            <a:off x="1481604" y="504825"/>
            <a:ext cx="7140773" cy="981075"/>
          </a:xfrm>
          <a:prstGeom prst="rect">
            <a:avLst/>
          </a:prstGeom>
        </p:spPr>
        <p:txBody>
          <a:bodyPr lIns="0" tIns="0" rIns="0" bIns="0" rtlCol="0" anchor="t">
            <a:spAutoFit/>
          </a:bodyPr>
          <a:lstStyle/>
          <a:p>
            <a:pPr marL="0" lvl="0" indent="0" algn="ctr">
              <a:lnSpc>
                <a:spcPts val="7200"/>
              </a:lnSpc>
              <a:spcBef>
                <a:spcPct val="0"/>
              </a:spcBef>
            </a:pPr>
            <a:r>
              <a:rPr lang="en-US" sz="6000" b="1" u="none" strike="noStrike">
                <a:solidFill>
                  <a:srgbClr val="C72542"/>
                </a:solidFill>
                <a:latin typeface="Poppins Bold"/>
                <a:ea typeface="Poppins Bold"/>
                <a:cs typeface="Poppins Bold"/>
                <a:sym typeface="Poppins Bold"/>
              </a:rPr>
              <a:t>The hidden wiring </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5618" y="8625850"/>
            <a:ext cx="3744792" cy="1539526"/>
            <a:chOff x="0" y="0"/>
            <a:chExt cx="4993056" cy="2052701"/>
          </a:xfrm>
        </p:grpSpPr>
        <p:sp>
          <p:nvSpPr>
            <p:cNvPr id="3" name="Freeform 3"/>
            <p:cNvSpPr/>
            <p:nvPr/>
          </p:nvSpPr>
          <p:spPr>
            <a:xfrm>
              <a:off x="0" y="0"/>
              <a:ext cx="4993005" cy="2052701"/>
            </a:xfrm>
            <a:custGeom>
              <a:avLst/>
              <a:gdLst/>
              <a:ahLst/>
              <a:cxnLst/>
              <a:rect l="l" t="t" r="r" b="b"/>
              <a:pathLst>
                <a:path w="4993005" h="2052701">
                  <a:moveTo>
                    <a:pt x="0" y="0"/>
                  </a:moveTo>
                  <a:lnTo>
                    <a:pt x="4993005" y="0"/>
                  </a:lnTo>
                  <a:lnTo>
                    <a:pt x="4993005" y="2052701"/>
                  </a:lnTo>
                  <a:lnTo>
                    <a:pt x="0" y="2052701"/>
                  </a:lnTo>
                  <a:lnTo>
                    <a:pt x="0" y="0"/>
                  </a:lnTo>
                  <a:close/>
                </a:path>
              </a:pathLst>
            </a:custGeom>
            <a:blipFill>
              <a:blip r:embed="rId2"/>
              <a:stretch>
                <a:fillRect/>
              </a:stretch>
            </a:blipFill>
          </p:spPr>
          <p:txBody>
            <a:bodyPr/>
            <a:lstStyle/>
            <a:p>
              <a:endParaRPr lang="en-GB"/>
            </a:p>
          </p:txBody>
        </p:sp>
      </p:grpSp>
      <p:grpSp>
        <p:nvGrpSpPr>
          <p:cNvPr id="4" name="Group 4"/>
          <p:cNvGrpSpPr/>
          <p:nvPr/>
        </p:nvGrpSpPr>
        <p:grpSpPr>
          <a:xfrm>
            <a:off x="-9525" y="8696666"/>
            <a:ext cx="18307050" cy="1599859"/>
            <a:chOff x="0" y="0"/>
            <a:chExt cx="24409400" cy="2133145"/>
          </a:xfrm>
        </p:grpSpPr>
        <p:grpSp>
          <p:nvGrpSpPr>
            <p:cNvPr id="5" name="Group 5"/>
            <p:cNvGrpSpPr/>
            <p:nvPr/>
          </p:nvGrpSpPr>
          <p:grpSpPr>
            <a:xfrm>
              <a:off x="0" y="0"/>
              <a:ext cx="24409400" cy="2133145"/>
              <a:chOff x="0" y="0"/>
              <a:chExt cx="24409400" cy="2133145"/>
            </a:xfrm>
          </p:grpSpPr>
          <p:sp>
            <p:nvSpPr>
              <p:cNvPr id="6" name="Freeform 6"/>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7" name="Group 7"/>
            <p:cNvGrpSpPr/>
            <p:nvPr/>
          </p:nvGrpSpPr>
          <p:grpSpPr>
            <a:xfrm>
              <a:off x="20231305" y="289658"/>
              <a:ext cx="3779593" cy="1553829"/>
              <a:chOff x="0" y="0"/>
              <a:chExt cx="5580570" cy="2294230"/>
            </a:xfrm>
          </p:grpSpPr>
          <p:sp>
            <p:nvSpPr>
              <p:cNvPr id="8" name="Freeform 8"/>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2"/>
                <a:stretch>
                  <a:fillRect r="-1" b="1"/>
                </a:stretch>
              </a:blipFill>
            </p:spPr>
            <p:txBody>
              <a:bodyPr/>
              <a:lstStyle/>
              <a:p>
                <a:endParaRPr lang="en-GB"/>
              </a:p>
            </p:txBody>
          </p:sp>
        </p:grpSp>
      </p:grpSp>
      <p:grpSp>
        <p:nvGrpSpPr>
          <p:cNvPr id="9" name="Group 9"/>
          <p:cNvGrpSpPr/>
          <p:nvPr/>
        </p:nvGrpSpPr>
        <p:grpSpPr>
          <a:xfrm>
            <a:off x="1028700" y="2795267"/>
            <a:ext cx="4286250" cy="5086339"/>
            <a:chOff x="0" y="0"/>
            <a:chExt cx="5715000" cy="6781785"/>
          </a:xfrm>
        </p:grpSpPr>
        <p:grpSp>
          <p:nvGrpSpPr>
            <p:cNvPr id="10" name="Group 10"/>
            <p:cNvGrpSpPr/>
            <p:nvPr/>
          </p:nvGrpSpPr>
          <p:grpSpPr>
            <a:xfrm>
              <a:off x="0" y="0"/>
              <a:ext cx="5715000" cy="5715000"/>
              <a:chOff x="0" y="0"/>
              <a:chExt cx="6036918" cy="6036918"/>
            </a:xfrm>
          </p:grpSpPr>
          <p:sp>
            <p:nvSpPr>
              <p:cNvPr id="11" name="Freeform 11"/>
              <p:cNvSpPr/>
              <p:nvPr/>
            </p:nvSpPr>
            <p:spPr>
              <a:xfrm>
                <a:off x="0" y="0"/>
                <a:ext cx="6036868" cy="6036892"/>
              </a:xfrm>
              <a:custGeom>
                <a:avLst/>
                <a:gdLst/>
                <a:ahLst/>
                <a:cxnLst/>
                <a:rect l="l" t="t" r="r" b="b"/>
                <a:pathLst>
                  <a:path w="6036868" h="6036892">
                    <a:moveTo>
                      <a:pt x="0" y="3018446"/>
                    </a:moveTo>
                    <a:cubicBezTo>
                      <a:pt x="0" y="1351444"/>
                      <a:pt x="1351470" y="0"/>
                      <a:pt x="3018496" y="0"/>
                    </a:cubicBezTo>
                    <a:cubicBezTo>
                      <a:pt x="4685522" y="0"/>
                      <a:pt x="6036868" y="1351444"/>
                      <a:pt x="6036868" y="3018446"/>
                    </a:cubicBezTo>
                    <a:cubicBezTo>
                      <a:pt x="6036868" y="4685448"/>
                      <a:pt x="4685522" y="6036892"/>
                      <a:pt x="3018496" y="6036892"/>
                    </a:cubicBezTo>
                    <a:cubicBezTo>
                      <a:pt x="1351470" y="6036892"/>
                      <a:pt x="0" y="4685448"/>
                      <a:pt x="0" y="3018446"/>
                    </a:cubicBezTo>
                    <a:close/>
                  </a:path>
                </a:pathLst>
              </a:custGeom>
              <a:solidFill>
                <a:srgbClr val="F9DCE1"/>
              </a:solidFill>
            </p:spPr>
            <p:txBody>
              <a:bodyPr/>
              <a:lstStyle/>
              <a:p>
                <a:endParaRPr lang="en-GB"/>
              </a:p>
            </p:txBody>
          </p:sp>
          <p:sp>
            <p:nvSpPr>
              <p:cNvPr id="12" name="TextBox 12"/>
              <p:cNvSpPr txBox="1"/>
              <p:nvPr/>
            </p:nvSpPr>
            <p:spPr>
              <a:xfrm>
                <a:off x="0" y="-66675"/>
                <a:ext cx="6036918" cy="6103593"/>
              </a:xfrm>
              <a:prstGeom prst="rect">
                <a:avLst/>
              </a:prstGeom>
            </p:spPr>
            <p:txBody>
              <a:bodyPr lIns="635000" tIns="635000" rIns="635000" bIns="635000" rtlCol="0" anchor="ctr"/>
              <a:lstStyle/>
              <a:p>
                <a:pPr algn="ctr">
                  <a:lnSpc>
                    <a:spcPts val="3499"/>
                  </a:lnSpc>
                </a:pPr>
                <a:r>
                  <a:rPr lang="en-US" sz="2499" b="1">
                    <a:solidFill>
                      <a:srgbClr val="000000"/>
                    </a:solidFill>
                    <a:latin typeface="Poppins Semi-Bold"/>
                    <a:ea typeface="Poppins Semi-Bold"/>
                    <a:cs typeface="Poppins Semi-Bold"/>
                    <a:sym typeface="Poppins Semi-Bold"/>
                  </a:rPr>
                  <a:t>Funding</a:t>
                </a:r>
              </a:p>
              <a:p>
                <a:pPr algn="ctr">
                  <a:lnSpc>
                    <a:spcPts val="3499"/>
                  </a:lnSpc>
                </a:pPr>
                <a:endParaRPr lang="en-US" sz="2499" b="1">
                  <a:solidFill>
                    <a:srgbClr val="000000"/>
                  </a:solidFill>
                  <a:latin typeface="Poppins Semi-Bold"/>
                  <a:ea typeface="Poppins Semi-Bold"/>
                  <a:cs typeface="Poppins Semi-Bold"/>
                  <a:sym typeface="Poppins Semi-Bold"/>
                </a:endParaRPr>
              </a:p>
              <a:p>
                <a:pPr algn="ctr">
                  <a:lnSpc>
                    <a:spcPts val="3499"/>
                  </a:lnSpc>
                </a:pPr>
                <a:r>
                  <a:rPr lang="en-US" sz="2499">
                    <a:solidFill>
                      <a:srgbClr val="000000"/>
                    </a:solidFill>
                    <a:latin typeface="Poppins"/>
                    <a:ea typeface="Poppins"/>
                    <a:cs typeface="Poppins"/>
                    <a:sym typeface="Poppins"/>
                  </a:rPr>
                  <a:t>Sufficient</a:t>
                </a:r>
              </a:p>
              <a:p>
                <a:pPr algn="ctr">
                  <a:lnSpc>
                    <a:spcPts val="3499"/>
                  </a:lnSpc>
                </a:pPr>
                <a:r>
                  <a:rPr lang="en-US" sz="2499">
                    <a:solidFill>
                      <a:srgbClr val="000000"/>
                    </a:solidFill>
                    <a:latin typeface="Poppins"/>
                    <a:ea typeface="Poppins"/>
                    <a:cs typeface="Poppins"/>
                    <a:sym typeface="Poppins"/>
                  </a:rPr>
                  <a:t>Consistent</a:t>
                </a:r>
              </a:p>
              <a:p>
                <a:pPr marL="0" lvl="0" indent="0" algn="ctr">
                  <a:lnSpc>
                    <a:spcPts val="3499"/>
                  </a:lnSpc>
                  <a:spcBef>
                    <a:spcPct val="0"/>
                  </a:spcBef>
                </a:pPr>
                <a:r>
                  <a:rPr lang="en-US" sz="2499">
                    <a:solidFill>
                      <a:srgbClr val="000000"/>
                    </a:solidFill>
                    <a:latin typeface="Poppins"/>
                    <a:ea typeface="Poppins"/>
                    <a:cs typeface="Poppins"/>
                    <a:sym typeface="Poppins"/>
                  </a:rPr>
                  <a:t>Flexible</a:t>
                </a:r>
              </a:p>
            </p:txBody>
          </p:sp>
        </p:grpSp>
        <p:sp>
          <p:nvSpPr>
            <p:cNvPr id="13" name="Freeform 13"/>
            <p:cNvSpPr/>
            <p:nvPr/>
          </p:nvSpPr>
          <p:spPr>
            <a:xfrm>
              <a:off x="1825183" y="4816870"/>
              <a:ext cx="1964915" cy="1964915"/>
            </a:xfrm>
            <a:custGeom>
              <a:avLst/>
              <a:gdLst/>
              <a:ahLst/>
              <a:cxnLst/>
              <a:rect l="l" t="t" r="r" b="b"/>
              <a:pathLst>
                <a:path w="1964915" h="1964915">
                  <a:moveTo>
                    <a:pt x="0" y="0"/>
                  </a:moveTo>
                  <a:lnTo>
                    <a:pt x="1964915" y="0"/>
                  </a:lnTo>
                  <a:lnTo>
                    <a:pt x="1964915" y="1964915"/>
                  </a:lnTo>
                  <a:lnTo>
                    <a:pt x="0" y="1964915"/>
                  </a:lnTo>
                  <a:lnTo>
                    <a:pt x="0" y="0"/>
                  </a:lnTo>
                  <a:close/>
                </a:path>
              </a:pathLst>
            </a:custGeom>
            <a:blipFill>
              <a:blip>
                <a:extLst>
                  <a:ext uri="{96DAC541-7B7A-43D3-8B79-37D633B846F1}">
                    <asvg:svgBlip xmlns:asvg="http://schemas.microsoft.com/office/drawing/2016/SVG/main" r:embed="rId3"/>
                  </a:ext>
                </a:extLst>
              </a:blip>
              <a:stretch>
                <a:fillRect/>
              </a:stretch>
            </a:blipFill>
          </p:spPr>
          <p:txBody>
            <a:bodyPr/>
            <a:lstStyle/>
            <a:p>
              <a:endParaRPr lang="en-GB"/>
            </a:p>
          </p:txBody>
        </p:sp>
      </p:grpSp>
      <p:grpSp>
        <p:nvGrpSpPr>
          <p:cNvPr id="14" name="Group 14"/>
          <p:cNvGrpSpPr/>
          <p:nvPr/>
        </p:nvGrpSpPr>
        <p:grpSpPr>
          <a:xfrm>
            <a:off x="12973050" y="2711400"/>
            <a:ext cx="4286250" cy="5254072"/>
            <a:chOff x="0" y="0"/>
            <a:chExt cx="5715000" cy="7005430"/>
          </a:xfrm>
        </p:grpSpPr>
        <p:grpSp>
          <p:nvGrpSpPr>
            <p:cNvPr id="15" name="Group 15"/>
            <p:cNvGrpSpPr/>
            <p:nvPr/>
          </p:nvGrpSpPr>
          <p:grpSpPr>
            <a:xfrm>
              <a:off x="0" y="0"/>
              <a:ext cx="5715000" cy="5715000"/>
              <a:chOff x="0" y="0"/>
              <a:chExt cx="6036918" cy="6036918"/>
            </a:xfrm>
          </p:grpSpPr>
          <p:sp>
            <p:nvSpPr>
              <p:cNvPr id="16" name="Freeform 16"/>
              <p:cNvSpPr/>
              <p:nvPr/>
            </p:nvSpPr>
            <p:spPr>
              <a:xfrm>
                <a:off x="0" y="0"/>
                <a:ext cx="6036868" cy="6036892"/>
              </a:xfrm>
              <a:custGeom>
                <a:avLst/>
                <a:gdLst/>
                <a:ahLst/>
                <a:cxnLst/>
                <a:rect l="l" t="t" r="r" b="b"/>
                <a:pathLst>
                  <a:path w="6036868" h="6036892">
                    <a:moveTo>
                      <a:pt x="0" y="3018446"/>
                    </a:moveTo>
                    <a:cubicBezTo>
                      <a:pt x="0" y="1351444"/>
                      <a:pt x="1351470" y="0"/>
                      <a:pt x="3018496" y="0"/>
                    </a:cubicBezTo>
                    <a:cubicBezTo>
                      <a:pt x="4685522" y="0"/>
                      <a:pt x="6036868" y="1351444"/>
                      <a:pt x="6036868" y="3018446"/>
                    </a:cubicBezTo>
                    <a:cubicBezTo>
                      <a:pt x="6036868" y="4685448"/>
                      <a:pt x="4685522" y="6036892"/>
                      <a:pt x="3018496" y="6036892"/>
                    </a:cubicBezTo>
                    <a:cubicBezTo>
                      <a:pt x="1351470" y="6036892"/>
                      <a:pt x="0" y="4685448"/>
                      <a:pt x="0" y="3018446"/>
                    </a:cubicBezTo>
                    <a:close/>
                  </a:path>
                </a:pathLst>
              </a:custGeom>
              <a:solidFill>
                <a:srgbClr val="F9DCE1"/>
              </a:solidFill>
            </p:spPr>
            <p:txBody>
              <a:bodyPr/>
              <a:lstStyle/>
              <a:p>
                <a:endParaRPr lang="en-GB"/>
              </a:p>
            </p:txBody>
          </p:sp>
          <p:sp>
            <p:nvSpPr>
              <p:cNvPr id="17" name="TextBox 17"/>
              <p:cNvSpPr txBox="1"/>
              <p:nvPr/>
            </p:nvSpPr>
            <p:spPr>
              <a:xfrm>
                <a:off x="0" y="-66675"/>
                <a:ext cx="6036918" cy="6103593"/>
              </a:xfrm>
              <a:prstGeom prst="rect">
                <a:avLst/>
              </a:prstGeom>
            </p:spPr>
            <p:txBody>
              <a:bodyPr lIns="635000" tIns="635000" rIns="635000" bIns="635000" rtlCol="0" anchor="ctr"/>
              <a:lstStyle/>
              <a:p>
                <a:pPr algn="ctr">
                  <a:lnSpc>
                    <a:spcPts val="3499"/>
                  </a:lnSpc>
                </a:pPr>
                <a:r>
                  <a:rPr lang="en-US" sz="2499" b="1">
                    <a:solidFill>
                      <a:srgbClr val="000000"/>
                    </a:solidFill>
                    <a:latin typeface="Poppins Semi-Bold"/>
                    <a:ea typeface="Poppins Semi-Bold"/>
                    <a:cs typeface="Poppins Semi-Bold"/>
                    <a:sym typeface="Poppins Semi-Bold"/>
                  </a:rPr>
                  <a:t>Stategic relationships</a:t>
                </a:r>
              </a:p>
              <a:p>
                <a:pPr algn="ctr">
                  <a:lnSpc>
                    <a:spcPts val="3499"/>
                  </a:lnSpc>
                </a:pPr>
                <a:endParaRPr lang="en-US" sz="2499" b="1">
                  <a:solidFill>
                    <a:srgbClr val="000000"/>
                  </a:solidFill>
                  <a:latin typeface="Poppins Semi-Bold"/>
                  <a:ea typeface="Poppins Semi-Bold"/>
                  <a:cs typeface="Poppins Semi-Bold"/>
                  <a:sym typeface="Poppins Semi-Bold"/>
                </a:endParaRPr>
              </a:p>
              <a:p>
                <a:pPr algn="ctr">
                  <a:lnSpc>
                    <a:spcPts val="3499"/>
                  </a:lnSpc>
                </a:pPr>
                <a:r>
                  <a:rPr lang="en-US" sz="2499">
                    <a:solidFill>
                      <a:srgbClr val="000000"/>
                    </a:solidFill>
                    <a:latin typeface="Poppins"/>
                    <a:ea typeface="Poppins"/>
                    <a:cs typeface="Poppins"/>
                    <a:sym typeface="Poppins"/>
                  </a:rPr>
                  <a:t>Local ‘champions’</a:t>
                </a:r>
              </a:p>
              <a:p>
                <a:pPr marL="0" lvl="0" indent="0" algn="ctr">
                  <a:lnSpc>
                    <a:spcPts val="3499"/>
                  </a:lnSpc>
                  <a:spcBef>
                    <a:spcPct val="0"/>
                  </a:spcBef>
                </a:pPr>
                <a:r>
                  <a:rPr lang="en-US" sz="2499">
                    <a:solidFill>
                      <a:srgbClr val="000000"/>
                    </a:solidFill>
                    <a:latin typeface="Poppins"/>
                    <a:ea typeface="Poppins"/>
                    <a:cs typeface="Poppins"/>
                    <a:sym typeface="Poppins"/>
                  </a:rPr>
                  <a:t>Formal engagement structures</a:t>
                </a:r>
              </a:p>
            </p:txBody>
          </p:sp>
        </p:grpSp>
        <p:sp>
          <p:nvSpPr>
            <p:cNvPr id="18" name="Freeform 18"/>
            <p:cNvSpPr/>
            <p:nvPr/>
          </p:nvSpPr>
          <p:spPr>
            <a:xfrm>
              <a:off x="1341081" y="5140234"/>
              <a:ext cx="3032839" cy="1865196"/>
            </a:xfrm>
            <a:custGeom>
              <a:avLst/>
              <a:gdLst/>
              <a:ahLst/>
              <a:cxnLst/>
              <a:rect l="l" t="t" r="r" b="b"/>
              <a:pathLst>
                <a:path w="3032839" h="1865196">
                  <a:moveTo>
                    <a:pt x="0" y="0"/>
                  </a:moveTo>
                  <a:lnTo>
                    <a:pt x="3032838" y="0"/>
                  </a:lnTo>
                  <a:lnTo>
                    <a:pt x="3032838" y="1865196"/>
                  </a:lnTo>
                  <a:lnTo>
                    <a:pt x="0" y="1865196"/>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grpSp>
      <p:grpSp>
        <p:nvGrpSpPr>
          <p:cNvPr id="19" name="Group 19"/>
          <p:cNvGrpSpPr/>
          <p:nvPr/>
        </p:nvGrpSpPr>
        <p:grpSpPr>
          <a:xfrm>
            <a:off x="7000875" y="2711400"/>
            <a:ext cx="4286250" cy="5254072"/>
            <a:chOff x="0" y="0"/>
            <a:chExt cx="5715000" cy="7005430"/>
          </a:xfrm>
        </p:grpSpPr>
        <p:grpSp>
          <p:nvGrpSpPr>
            <p:cNvPr id="20" name="Group 20"/>
            <p:cNvGrpSpPr/>
            <p:nvPr/>
          </p:nvGrpSpPr>
          <p:grpSpPr>
            <a:xfrm>
              <a:off x="0" y="0"/>
              <a:ext cx="5715000" cy="5715000"/>
              <a:chOff x="0" y="0"/>
              <a:chExt cx="6036918" cy="6036918"/>
            </a:xfrm>
          </p:grpSpPr>
          <p:sp>
            <p:nvSpPr>
              <p:cNvPr id="21" name="Freeform 21"/>
              <p:cNvSpPr/>
              <p:nvPr/>
            </p:nvSpPr>
            <p:spPr>
              <a:xfrm>
                <a:off x="0" y="0"/>
                <a:ext cx="6036868" cy="6036892"/>
              </a:xfrm>
              <a:custGeom>
                <a:avLst/>
                <a:gdLst/>
                <a:ahLst/>
                <a:cxnLst/>
                <a:rect l="l" t="t" r="r" b="b"/>
                <a:pathLst>
                  <a:path w="6036868" h="6036892">
                    <a:moveTo>
                      <a:pt x="0" y="3018446"/>
                    </a:moveTo>
                    <a:cubicBezTo>
                      <a:pt x="0" y="1351444"/>
                      <a:pt x="1351470" y="0"/>
                      <a:pt x="3018496" y="0"/>
                    </a:cubicBezTo>
                    <a:cubicBezTo>
                      <a:pt x="4685522" y="0"/>
                      <a:pt x="6036868" y="1351444"/>
                      <a:pt x="6036868" y="3018446"/>
                    </a:cubicBezTo>
                    <a:cubicBezTo>
                      <a:pt x="6036868" y="4685448"/>
                      <a:pt x="4685522" y="6036892"/>
                      <a:pt x="3018496" y="6036892"/>
                    </a:cubicBezTo>
                    <a:cubicBezTo>
                      <a:pt x="1351470" y="6036892"/>
                      <a:pt x="0" y="4685448"/>
                      <a:pt x="0" y="3018446"/>
                    </a:cubicBezTo>
                    <a:close/>
                  </a:path>
                </a:pathLst>
              </a:custGeom>
              <a:solidFill>
                <a:srgbClr val="F9DCE1"/>
              </a:solidFill>
            </p:spPr>
            <p:txBody>
              <a:bodyPr/>
              <a:lstStyle/>
              <a:p>
                <a:endParaRPr lang="en-GB"/>
              </a:p>
            </p:txBody>
          </p:sp>
          <p:sp>
            <p:nvSpPr>
              <p:cNvPr id="22" name="TextBox 22"/>
              <p:cNvSpPr txBox="1"/>
              <p:nvPr/>
            </p:nvSpPr>
            <p:spPr>
              <a:xfrm>
                <a:off x="0" y="-66675"/>
                <a:ext cx="6036918" cy="6103593"/>
              </a:xfrm>
              <a:prstGeom prst="rect">
                <a:avLst/>
              </a:prstGeom>
            </p:spPr>
            <p:txBody>
              <a:bodyPr lIns="317500" tIns="317500" rIns="317500" bIns="317500" rtlCol="0" anchor="ctr"/>
              <a:lstStyle/>
              <a:p>
                <a:pPr algn="ctr">
                  <a:lnSpc>
                    <a:spcPts val="3499"/>
                  </a:lnSpc>
                </a:pPr>
                <a:r>
                  <a:rPr lang="en-US" sz="2499" b="1">
                    <a:solidFill>
                      <a:srgbClr val="000000"/>
                    </a:solidFill>
                    <a:latin typeface="Poppins Semi-Bold"/>
                    <a:ea typeface="Poppins Semi-Bold"/>
                    <a:cs typeface="Poppins Semi-Bold"/>
                    <a:sym typeface="Poppins Semi-Bold"/>
                  </a:rPr>
                  <a:t>Public sector buy-in</a:t>
                </a:r>
              </a:p>
              <a:p>
                <a:pPr algn="ctr">
                  <a:lnSpc>
                    <a:spcPts val="3499"/>
                  </a:lnSpc>
                </a:pPr>
                <a:endParaRPr lang="en-US" sz="2499" b="1">
                  <a:solidFill>
                    <a:srgbClr val="000000"/>
                  </a:solidFill>
                  <a:latin typeface="Poppins Semi-Bold"/>
                  <a:ea typeface="Poppins Semi-Bold"/>
                  <a:cs typeface="Poppins Semi-Bold"/>
                  <a:sym typeface="Poppins Semi-Bold"/>
                </a:endParaRPr>
              </a:p>
              <a:p>
                <a:pPr marL="0" lvl="0" indent="0" algn="ctr">
                  <a:lnSpc>
                    <a:spcPts val="3499"/>
                  </a:lnSpc>
                  <a:spcBef>
                    <a:spcPct val="0"/>
                  </a:spcBef>
                </a:pPr>
                <a:r>
                  <a:rPr lang="en-US" sz="2499">
                    <a:solidFill>
                      <a:srgbClr val="000000"/>
                    </a:solidFill>
                    <a:latin typeface="Poppins"/>
                    <a:ea typeface="Poppins"/>
                    <a:cs typeface="Poppins"/>
                    <a:sym typeface="Poppins"/>
                  </a:rPr>
                  <a:t>Role and contribution of VCSFE and LCSI are understood and valued</a:t>
                </a:r>
              </a:p>
            </p:txBody>
          </p:sp>
        </p:grpSp>
        <p:sp>
          <p:nvSpPr>
            <p:cNvPr id="23" name="Freeform 23"/>
            <p:cNvSpPr/>
            <p:nvPr/>
          </p:nvSpPr>
          <p:spPr>
            <a:xfrm>
              <a:off x="1649518" y="4939113"/>
              <a:ext cx="2416745" cy="2066317"/>
            </a:xfrm>
            <a:custGeom>
              <a:avLst/>
              <a:gdLst/>
              <a:ahLst/>
              <a:cxnLst/>
              <a:rect l="l" t="t" r="r" b="b"/>
              <a:pathLst>
                <a:path w="2416745" h="2066317">
                  <a:moveTo>
                    <a:pt x="0" y="0"/>
                  </a:moveTo>
                  <a:lnTo>
                    <a:pt x="2416744" y="0"/>
                  </a:lnTo>
                  <a:lnTo>
                    <a:pt x="2416744" y="2066317"/>
                  </a:lnTo>
                  <a:lnTo>
                    <a:pt x="0" y="2066317"/>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grpSp>
      <p:sp>
        <p:nvSpPr>
          <p:cNvPr id="24" name="TextBox 24"/>
          <p:cNvSpPr txBox="1"/>
          <p:nvPr/>
        </p:nvSpPr>
        <p:spPr>
          <a:xfrm>
            <a:off x="1826895" y="299682"/>
            <a:ext cx="14634210" cy="981075"/>
          </a:xfrm>
          <a:prstGeom prst="rect">
            <a:avLst/>
          </a:prstGeom>
        </p:spPr>
        <p:txBody>
          <a:bodyPr lIns="0" tIns="0" rIns="0" bIns="0" rtlCol="0" anchor="t">
            <a:spAutoFit/>
          </a:bodyPr>
          <a:lstStyle/>
          <a:p>
            <a:pPr algn="l">
              <a:lnSpc>
                <a:spcPts val="7200"/>
              </a:lnSpc>
            </a:pPr>
            <a:r>
              <a:rPr lang="en-US" sz="6000" b="1">
                <a:solidFill>
                  <a:srgbClr val="C72542"/>
                </a:solidFill>
                <a:latin typeface="Poppins Bold"/>
                <a:ea typeface="Poppins Bold"/>
                <a:cs typeface="Poppins Bold"/>
                <a:sym typeface="Poppins Bold"/>
              </a:rPr>
              <a:t>Three enabling factors for strong LCSI</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295618" y="8625850"/>
            <a:ext cx="3744792" cy="1539526"/>
            <a:chOff x="0" y="0"/>
            <a:chExt cx="4993056" cy="2052701"/>
          </a:xfrm>
        </p:grpSpPr>
        <p:sp>
          <p:nvSpPr>
            <p:cNvPr id="3" name="Freeform 3"/>
            <p:cNvSpPr/>
            <p:nvPr/>
          </p:nvSpPr>
          <p:spPr>
            <a:xfrm>
              <a:off x="0" y="0"/>
              <a:ext cx="4993005" cy="2052701"/>
            </a:xfrm>
            <a:custGeom>
              <a:avLst/>
              <a:gdLst/>
              <a:ahLst/>
              <a:cxnLst/>
              <a:rect l="l" t="t" r="r" b="b"/>
              <a:pathLst>
                <a:path w="4993005" h="2052701">
                  <a:moveTo>
                    <a:pt x="0" y="0"/>
                  </a:moveTo>
                  <a:lnTo>
                    <a:pt x="4993005" y="0"/>
                  </a:lnTo>
                  <a:lnTo>
                    <a:pt x="4993005" y="2052701"/>
                  </a:lnTo>
                  <a:lnTo>
                    <a:pt x="0" y="2052701"/>
                  </a:lnTo>
                  <a:lnTo>
                    <a:pt x="0" y="0"/>
                  </a:lnTo>
                  <a:close/>
                </a:path>
              </a:pathLst>
            </a:custGeom>
            <a:blipFill>
              <a:blip r:embed="rId2"/>
              <a:stretch>
                <a:fillRect/>
              </a:stretch>
            </a:blipFill>
          </p:spPr>
          <p:txBody>
            <a:bodyPr/>
            <a:lstStyle/>
            <a:p>
              <a:endParaRPr lang="en-GB"/>
            </a:p>
          </p:txBody>
        </p:sp>
      </p:grpSp>
      <p:sp>
        <p:nvSpPr>
          <p:cNvPr id="4" name="TextBox 4"/>
          <p:cNvSpPr txBox="1"/>
          <p:nvPr/>
        </p:nvSpPr>
        <p:spPr>
          <a:xfrm>
            <a:off x="295618" y="271381"/>
            <a:ext cx="13661248" cy="981075"/>
          </a:xfrm>
          <a:prstGeom prst="rect">
            <a:avLst/>
          </a:prstGeom>
        </p:spPr>
        <p:txBody>
          <a:bodyPr lIns="0" tIns="0" rIns="0" bIns="0" rtlCol="0" anchor="t">
            <a:spAutoFit/>
          </a:bodyPr>
          <a:lstStyle/>
          <a:p>
            <a:pPr algn="l">
              <a:lnSpc>
                <a:spcPts val="7200"/>
              </a:lnSpc>
            </a:pPr>
            <a:r>
              <a:rPr lang="en-US" sz="6000" b="1">
                <a:solidFill>
                  <a:srgbClr val="C72542"/>
                </a:solidFill>
                <a:latin typeface="Poppins Bold"/>
                <a:ea typeface="Poppins Bold"/>
                <a:cs typeface="Poppins Bold"/>
                <a:sym typeface="Poppins Bold"/>
              </a:rPr>
              <a:t>Virtuous and vicious cycles</a:t>
            </a:r>
          </a:p>
        </p:txBody>
      </p:sp>
      <p:sp>
        <p:nvSpPr>
          <p:cNvPr id="5" name="Freeform 5"/>
          <p:cNvSpPr/>
          <p:nvPr/>
        </p:nvSpPr>
        <p:spPr>
          <a:xfrm>
            <a:off x="649834" y="1386348"/>
            <a:ext cx="16609466" cy="8678446"/>
          </a:xfrm>
          <a:custGeom>
            <a:avLst/>
            <a:gdLst/>
            <a:ahLst/>
            <a:cxnLst/>
            <a:rect l="l" t="t" r="r" b="b"/>
            <a:pathLst>
              <a:path w="16609466" h="8678446">
                <a:moveTo>
                  <a:pt x="0" y="0"/>
                </a:moveTo>
                <a:lnTo>
                  <a:pt x="16609466" y="0"/>
                </a:lnTo>
                <a:lnTo>
                  <a:pt x="16609466" y="8678446"/>
                </a:lnTo>
                <a:lnTo>
                  <a:pt x="0" y="8678446"/>
                </a:lnTo>
                <a:lnTo>
                  <a:pt x="0" y="0"/>
                </a:lnTo>
                <a:close/>
              </a:path>
            </a:pathLst>
          </a:custGeom>
          <a:blipFill>
            <a:blip r:embed="rId3"/>
            <a:stretch>
              <a:fillRect/>
            </a:stretch>
          </a:blipFill>
        </p:spPr>
        <p:txBody>
          <a:bodyPr/>
          <a:lstStyle/>
          <a:p>
            <a:endParaRPr lang="en-GB"/>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9525" y="8696666"/>
            <a:ext cx="18307050" cy="1599859"/>
            <a:chOff x="0" y="0"/>
            <a:chExt cx="24409400" cy="2133145"/>
          </a:xfrm>
        </p:grpSpPr>
        <p:grpSp>
          <p:nvGrpSpPr>
            <p:cNvPr id="3" name="Group 3"/>
            <p:cNvGrpSpPr/>
            <p:nvPr/>
          </p:nvGrpSpPr>
          <p:grpSpPr>
            <a:xfrm>
              <a:off x="0" y="0"/>
              <a:ext cx="24409400" cy="2133145"/>
              <a:chOff x="0" y="0"/>
              <a:chExt cx="24409400" cy="2133145"/>
            </a:xfrm>
          </p:grpSpPr>
          <p:sp>
            <p:nvSpPr>
              <p:cNvPr id="4" name="Freeform 4"/>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5" name="Group 5"/>
            <p:cNvGrpSpPr/>
            <p:nvPr/>
          </p:nvGrpSpPr>
          <p:grpSpPr>
            <a:xfrm>
              <a:off x="20231305" y="289658"/>
              <a:ext cx="3779593" cy="1553829"/>
              <a:chOff x="0" y="0"/>
              <a:chExt cx="5580570" cy="2294230"/>
            </a:xfrm>
          </p:grpSpPr>
          <p:sp>
            <p:nvSpPr>
              <p:cNvPr id="6" name="Freeform 6"/>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3"/>
                <a:stretch>
                  <a:fillRect r="-1" b="1"/>
                </a:stretch>
              </a:blipFill>
            </p:spPr>
            <p:txBody>
              <a:bodyPr/>
              <a:lstStyle/>
              <a:p>
                <a:endParaRPr lang="en-GB"/>
              </a:p>
            </p:txBody>
          </p:sp>
        </p:grpSp>
      </p:grpSp>
      <p:sp>
        <p:nvSpPr>
          <p:cNvPr id="7" name="Freeform 7"/>
          <p:cNvSpPr/>
          <p:nvPr/>
        </p:nvSpPr>
        <p:spPr>
          <a:xfrm>
            <a:off x="1379307" y="2264985"/>
            <a:ext cx="809625" cy="809625"/>
          </a:xfrm>
          <a:custGeom>
            <a:avLst/>
            <a:gdLst/>
            <a:ahLst/>
            <a:cxnLst/>
            <a:rect l="l" t="t" r="r" b="b"/>
            <a:pathLst>
              <a:path w="809625" h="809625">
                <a:moveTo>
                  <a:pt x="0" y="0"/>
                </a:moveTo>
                <a:lnTo>
                  <a:pt x="809625" y="0"/>
                </a:lnTo>
                <a:lnTo>
                  <a:pt x="809625" y="809625"/>
                </a:lnTo>
                <a:lnTo>
                  <a:pt x="0" y="809625"/>
                </a:lnTo>
                <a:lnTo>
                  <a:pt x="0" y="0"/>
                </a:lnTo>
                <a:close/>
              </a:path>
            </a:pathLst>
          </a:custGeom>
          <a:blipFill>
            <a:blip>
              <a:extLst>
                <a:ext uri="{96DAC541-7B7A-43D3-8B79-37D633B846F1}">
                  <asvg:svgBlip xmlns:asvg="http://schemas.microsoft.com/office/drawing/2016/SVG/main" r:embed="rId4"/>
                </a:ext>
              </a:extLst>
            </a:blip>
            <a:stretch>
              <a:fillRect/>
            </a:stretch>
          </a:blipFill>
        </p:spPr>
        <p:txBody>
          <a:bodyPr/>
          <a:lstStyle/>
          <a:p>
            <a:endParaRPr lang="en-GB"/>
          </a:p>
        </p:txBody>
      </p:sp>
      <p:sp>
        <p:nvSpPr>
          <p:cNvPr id="8" name="Freeform 8"/>
          <p:cNvSpPr/>
          <p:nvPr/>
        </p:nvSpPr>
        <p:spPr>
          <a:xfrm>
            <a:off x="1379307" y="3441100"/>
            <a:ext cx="809625" cy="809625"/>
          </a:xfrm>
          <a:custGeom>
            <a:avLst/>
            <a:gdLst/>
            <a:ahLst/>
            <a:cxnLst/>
            <a:rect l="l" t="t" r="r" b="b"/>
            <a:pathLst>
              <a:path w="809625" h="809625">
                <a:moveTo>
                  <a:pt x="0" y="0"/>
                </a:moveTo>
                <a:lnTo>
                  <a:pt x="809625" y="0"/>
                </a:lnTo>
                <a:lnTo>
                  <a:pt x="809625" y="809625"/>
                </a:lnTo>
                <a:lnTo>
                  <a:pt x="0" y="809625"/>
                </a:lnTo>
                <a:lnTo>
                  <a:pt x="0" y="0"/>
                </a:lnTo>
                <a:close/>
              </a:path>
            </a:pathLst>
          </a:custGeom>
          <a:blipFill>
            <a:blip>
              <a:extLst>
                <a:ext uri="{96DAC541-7B7A-43D3-8B79-37D633B846F1}">
                  <asvg:svgBlip xmlns:asvg="http://schemas.microsoft.com/office/drawing/2016/SVG/main" r:embed="rId5"/>
                </a:ext>
              </a:extLst>
            </a:blip>
            <a:stretch>
              <a:fillRect/>
            </a:stretch>
          </a:blipFill>
        </p:spPr>
        <p:txBody>
          <a:bodyPr/>
          <a:lstStyle/>
          <a:p>
            <a:endParaRPr lang="en-GB"/>
          </a:p>
        </p:txBody>
      </p:sp>
      <p:sp>
        <p:nvSpPr>
          <p:cNvPr id="9" name="Freeform 9"/>
          <p:cNvSpPr/>
          <p:nvPr/>
        </p:nvSpPr>
        <p:spPr>
          <a:xfrm>
            <a:off x="1379307" y="4612675"/>
            <a:ext cx="809625" cy="809625"/>
          </a:xfrm>
          <a:custGeom>
            <a:avLst/>
            <a:gdLst/>
            <a:ahLst/>
            <a:cxnLst/>
            <a:rect l="l" t="t" r="r" b="b"/>
            <a:pathLst>
              <a:path w="809625" h="809625">
                <a:moveTo>
                  <a:pt x="0" y="0"/>
                </a:moveTo>
                <a:lnTo>
                  <a:pt x="809625" y="0"/>
                </a:lnTo>
                <a:lnTo>
                  <a:pt x="809625" y="809625"/>
                </a:lnTo>
                <a:lnTo>
                  <a:pt x="0" y="809625"/>
                </a:lnTo>
                <a:lnTo>
                  <a:pt x="0" y="0"/>
                </a:lnTo>
                <a:close/>
              </a:path>
            </a:pathLst>
          </a:custGeom>
          <a:blipFill>
            <a:blip>
              <a:extLst>
                <a:ext uri="{96DAC541-7B7A-43D3-8B79-37D633B846F1}">
                  <asvg:svgBlip xmlns:asvg="http://schemas.microsoft.com/office/drawing/2016/SVG/main" r:embed="rId6"/>
                </a:ext>
              </a:extLst>
            </a:blip>
            <a:stretch>
              <a:fillRect/>
            </a:stretch>
          </a:blipFill>
        </p:spPr>
        <p:txBody>
          <a:bodyPr/>
          <a:lstStyle/>
          <a:p>
            <a:endParaRPr lang="en-GB"/>
          </a:p>
        </p:txBody>
      </p:sp>
      <p:sp>
        <p:nvSpPr>
          <p:cNvPr id="10" name="Freeform 10"/>
          <p:cNvSpPr/>
          <p:nvPr/>
        </p:nvSpPr>
        <p:spPr>
          <a:xfrm>
            <a:off x="1379307" y="5784250"/>
            <a:ext cx="809625" cy="809625"/>
          </a:xfrm>
          <a:custGeom>
            <a:avLst/>
            <a:gdLst/>
            <a:ahLst/>
            <a:cxnLst/>
            <a:rect l="l" t="t" r="r" b="b"/>
            <a:pathLst>
              <a:path w="809625" h="809625">
                <a:moveTo>
                  <a:pt x="0" y="0"/>
                </a:moveTo>
                <a:lnTo>
                  <a:pt x="809625" y="0"/>
                </a:lnTo>
                <a:lnTo>
                  <a:pt x="809625" y="809625"/>
                </a:lnTo>
                <a:lnTo>
                  <a:pt x="0" y="809625"/>
                </a:lnTo>
                <a:lnTo>
                  <a:pt x="0" y="0"/>
                </a:lnTo>
                <a:close/>
              </a:path>
            </a:pathLst>
          </a:custGeom>
          <a:blipFill>
            <a:blip>
              <a:extLst>
                <a:ext uri="{96DAC541-7B7A-43D3-8B79-37D633B846F1}">
                  <asvg:svgBlip xmlns:asvg="http://schemas.microsoft.com/office/drawing/2016/SVG/main" r:embed="rId7"/>
                </a:ext>
              </a:extLst>
            </a:blip>
            <a:stretch>
              <a:fillRect/>
            </a:stretch>
          </a:blipFill>
        </p:spPr>
        <p:txBody>
          <a:bodyPr/>
          <a:lstStyle/>
          <a:p>
            <a:endParaRPr lang="en-GB"/>
          </a:p>
        </p:txBody>
      </p:sp>
      <p:sp>
        <p:nvSpPr>
          <p:cNvPr id="11" name="Freeform 11"/>
          <p:cNvSpPr/>
          <p:nvPr/>
        </p:nvSpPr>
        <p:spPr>
          <a:xfrm>
            <a:off x="1379307" y="6955825"/>
            <a:ext cx="809625" cy="809625"/>
          </a:xfrm>
          <a:custGeom>
            <a:avLst/>
            <a:gdLst/>
            <a:ahLst/>
            <a:cxnLst/>
            <a:rect l="l" t="t" r="r" b="b"/>
            <a:pathLst>
              <a:path w="809625" h="809625">
                <a:moveTo>
                  <a:pt x="0" y="0"/>
                </a:moveTo>
                <a:lnTo>
                  <a:pt x="809625" y="0"/>
                </a:lnTo>
                <a:lnTo>
                  <a:pt x="809625" y="809625"/>
                </a:lnTo>
                <a:lnTo>
                  <a:pt x="0" y="809625"/>
                </a:lnTo>
                <a:lnTo>
                  <a:pt x="0" y="0"/>
                </a:lnTo>
                <a:close/>
              </a:path>
            </a:pathLst>
          </a:custGeom>
          <a:blipFill>
            <a:blip>
              <a:extLst>
                <a:ext uri="{96DAC541-7B7A-43D3-8B79-37D633B846F1}">
                  <asvg:svgBlip xmlns:asvg="http://schemas.microsoft.com/office/drawing/2016/SVG/main" r:embed="rId8"/>
                </a:ext>
              </a:extLst>
            </a:blip>
            <a:stretch>
              <a:fillRect/>
            </a:stretch>
          </a:blipFill>
        </p:spPr>
        <p:txBody>
          <a:bodyPr/>
          <a:lstStyle/>
          <a:p>
            <a:endParaRPr lang="en-GB"/>
          </a:p>
        </p:txBody>
      </p:sp>
      <p:sp>
        <p:nvSpPr>
          <p:cNvPr id="12" name="TextBox 12"/>
          <p:cNvSpPr txBox="1"/>
          <p:nvPr/>
        </p:nvSpPr>
        <p:spPr>
          <a:xfrm>
            <a:off x="1028700" y="463265"/>
            <a:ext cx="4119444" cy="981075"/>
          </a:xfrm>
          <a:prstGeom prst="rect">
            <a:avLst/>
          </a:prstGeom>
        </p:spPr>
        <p:txBody>
          <a:bodyPr lIns="0" tIns="0" rIns="0" bIns="0" rtlCol="0" anchor="t">
            <a:spAutoFit/>
          </a:bodyPr>
          <a:lstStyle/>
          <a:p>
            <a:pPr marL="0" lvl="0" indent="0" algn="ctr">
              <a:lnSpc>
                <a:spcPts val="7200"/>
              </a:lnSpc>
              <a:spcBef>
                <a:spcPct val="0"/>
              </a:spcBef>
            </a:pPr>
            <a:r>
              <a:rPr lang="en-US" sz="6000" b="1" u="none" strike="noStrike">
                <a:solidFill>
                  <a:srgbClr val="C72542"/>
                </a:solidFill>
                <a:latin typeface="Poppins Bold"/>
                <a:ea typeface="Poppins Bold"/>
                <a:cs typeface="Poppins Bold"/>
                <a:sym typeface="Poppins Bold"/>
              </a:rPr>
              <a:t>Key points</a:t>
            </a:r>
          </a:p>
        </p:txBody>
      </p:sp>
      <p:sp>
        <p:nvSpPr>
          <p:cNvPr id="13" name="TextBox 13"/>
          <p:cNvSpPr txBox="1"/>
          <p:nvPr/>
        </p:nvSpPr>
        <p:spPr>
          <a:xfrm>
            <a:off x="3088422" y="2399104"/>
            <a:ext cx="5075634" cy="566421"/>
          </a:xfrm>
          <a:prstGeom prst="rect">
            <a:avLst/>
          </a:prstGeom>
        </p:spPr>
        <p:txBody>
          <a:bodyPr wrap="square" lIns="0" tIns="0" rIns="0" bIns="0" rtlCol="0" anchor="t">
            <a:spAutoFit/>
          </a:bodyPr>
          <a:lstStyle/>
          <a:p>
            <a:pPr algn="ctr">
              <a:lnSpc>
                <a:spcPts val="4479"/>
              </a:lnSpc>
              <a:spcBef>
                <a:spcPct val="0"/>
              </a:spcBef>
            </a:pPr>
            <a:r>
              <a:rPr lang="en-US" sz="3199" dirty="0">
                <a:solidFill>
                  <a:srgbClr val="000000"/>
                </a:solidFill>
                <a:latin typeface="Poppins"/>
                <a:ea typeface="Poppins"/>
                <a:cs typeface="Poppins"/>
                <a:sym typeface="Poppins"/>
              </a:rPr>
              <a:t>What LCSI does</a:t>
            </a:r>
          </a:p>
        </p:txBody>
      </p:sp>
      <p:sp>
        <p:nvSpPr>
          <p:cNvPr id="14" name="TextBox 14"/>
          <p:cNvSpPr txBox="1"/>
          <p:nvPr/>
        </p:nvSpPr>
        <p:spPr>
          <a:xfrm>
            <a:off x="3088422" y="3525000"/>
            <a:ext cx="3575804" cy="566421"/>
          </a:xfrm>
          <a:prstGeom prst="rect">
            <a:avLst/>
          </a:prstGeom>
        </p:spPr>
        <p:txBody>
          <a:bodyPr lIns="0" tIns="0" rIns="0" bIns="0" rtlCol="0" anchor="t">
            <a:spAutoFit/>
          </a:bodyPr>
          <a:lstStyle/>
          <a:p>
            <a:pPr algn="ctr">
              <a:lnSpc>
                <a:spcPts val="4479"/>
              </a:lnSpc>
              <a:spcBef>
                <a:spcPct val="0"/>
              </a:spcBef>
            </a:pPr>
            <a:r>
              <a:rPr lang="en-US" sz="3199">
                <a:solidFill>
                  <a:srgbClr val="000000"/>
                </a:solidFill>
                <a:latin typeface="Poppins"/>
                <a:ea typeface="Poppins"/>
                <a:cs typeface="Poppins"/>
                <a:sym typeface="Poppins"/>
              </a:rPr>
              <a:t>How it is provided</a:t>
            </a:r>
          </a:p>
        </p:txBody>
      </p:sp>
      <p:sp>
        <p:nvSpPr>
          <p:cNvPr id="15" name="TextBox 15"/>
          <p:cNvSpPr txBox="1"/>
          <p:nvPr/>
        </p:nvSpPr>
        <p:spPr>
          <a:xfrm>
            <a:off x="3088422" y="4653396"/>
            <a:ext cx="5075634" cy="566421"/>
          </a:xfrm>
          <a:prstGeom prst="rect">
            <a:avLst/>
          </a:prstGeom>
        </p:spPr>
        <p:txBody>
          <a:bodyPr lIns="0" tIns="0" rIns="0" bIns="0" rtlCol="0" anchor="t">
            <a:spAutoFit/>
          </a:bodyPr>
          <a:lstStyle/>
          <a:p>
            <a:pPr algn="ctr">
              <a:lnSpc>
                <a:spcPts val="4479"/>
              </a:lnSpc>
              <a:spcBef>
                <a:spcPct val="0"/>
              </a:spcBef>
            </a:pPr>
            <a:r>
              <a:rPr lang="en-US" sz="3199">
                <a:solidFill>
                  <a:srgbClr val="000000"/>
                </a:solidFill>
                <a:latin typeface="Poppins"/>
                <a:ea typeface="Poppins"/>
                <a:cs typeface="Poppins"/>
                <a:sym typeface="Poppins"/>
              </a:rPr>
              <a:t>What difference it makes</a:t>
            </a:r>
          </a:p>
        </p:txBody>
      </p:sp>
      <p:sp>
        <p:nvSpPr>
          <p:cNvPr id="16" name="TextBox 16"/>
          <p:cNvSpPr txBox="1"/>
          <p:nvPr/>
        </p:nvSpPr>
        <p:spPr>
          <a:xfrm>
            <a:off x="3088422" y="5825646"/>
            <a:ext cx="5945267" cy="566421"/>
          </a:xfrm>
          <a:prstGeom prst="rect">
            <a:avLst/>
          </a:prstGeom>
        </p:spPr>
        <p:txBody>
          <a:bodyPr lIns="0" tIns="0" rIns="0" bIns="0" rtlCol="0" anchor="t">
            <a:spAutoFit/>
          </a:bodyPr>
          <a:lstStyle/>
          <a:p>
            <a:pPr algn="ctr">
              <a:lnSpc>
                <a:spcPts val="4479"/>
              </a:lnSpc>
              <a:spcBef>
                <a:spcPct val="0"/>
              </a:spcBef>
            </a:pPr>
            <a:r>
              <a:rPr lang="en-US" sz="3199">
                <a:solidFill>
                  <a:srgbClr val="000000"/>
                </a:solidFill>
                <a:latin typeface="Poppins"/>
                <a:ea typeface="Poppins"/>
                <a:cs typeface="Poppins"/>
                <a:sym typeface="Poppins"/>
              </a:rPr>
              <a:t>Characteristics of strong LCSI</a:t>
            </a:r>
          </a:p>
        </p:txBody>
      </p:sp>
      <p:sp>
        <p:nvSpPr>
          <p:cNvPr id="17" name="TextBox 17"/>
          <p:cNvSpPr txBox="1"/>
          <p:nvPr/>
        </p:nvSpPr>
        <p:spPr>
          <a:xfrm>
            <a:off x="3088422" y="7001666"/>
            <a:ext cx="6893778" cy="566421"/>
          </a:xfrm>
          <a:prstGeom prst="rect">
            <a:avLst/>
          </a:prstGeom>
        </p:spPr>
        <p:txBody>
          <a:bodyPr wrap="square" lIns="0" tIns="0" rIns="0" bIns="0" rtlCol="0" anchor="t">
            <a:spAutoFit/>
          </a:bodyPr>
          <a:lstStyle/>
          <a:p>
            <a:pPr algn="ctr">
              <a:lnSpc>
                <a:spcPts val="4479"/>
              </a:lnSpc>
              <a:spcBef>
                <a:spcPct val="0"/>
              </a:spcBef>
            </a:pPr>
            <a:r>
              <a:rPr lang="en-US" sz="3199" dirty="0">
                <a:solidFill>
                  <a:srgbClr val="000000"/>
                </a:solidFill>
                <a:latin typeface="Poppins"/>
                <a:ea typeface="Poppins"/>
                <a:cs typeface="Poppins"/>
                <a:sym typeface="Poppins"/>
              </a:rPr>
              <a:t>What strengthens LCSI</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4124377" y="1329461"/>
            <a:ext cx="10039245" cy="3814039"/>
            <a:chOff x="0" y="0"/>
            <a:chExt cx="13385660" cy="5085385"/>
          </a:xfrm>
        </p:grpSpPr>
        <p:sp>
          <p:nvSpPr>
            <p:cNvPr id="3" name="Freeform 3"/>
            <p:cNvSpPr/>
            <p:nvPr/>
          </p:nvSpPr>
          <p:spPr>
            <a:xfrm>
              <a:off x="0" y="0"/>
              <a:ext cx="13385654" cy="5085383"/>
            </a:xfrm>
            <a:custGeom>
              <a:avLst/>
              <a:gdLst/>
              <a:ahLst/>
              <a:cxnLst/>
              <a:rect l="l" t="t" r="r" b="b"/>
              <a:pathLst>
                <a:path w="13385654" h="5085383">
                  <a:moveTo>
                    <a:pt x="0" y="0"/>
                  </a:moveTo>
                  <a:lnTo>
                    <a:pt x="13385654" y="0"/>
                  </a:lnTo>
                  <a:lnTo>
                    <a:pt x="13385654" y="5085383"/>
                  </a:lnTo>
                  <a:lnTo>
                    <a:pt x="0" y="5085383"/>
                  </a:lnTo>
                  <a:close/>
                </a:path>
              </a:pathLst>
            </a:custGeom>
            <a:blipFill>
              <a:blip r:embed="rId3">
                <a:alphaModFix amt="0"/>
              </a:blip>
              <a:stretch>
                <a:fillRect l="-24623" r="-24623" b="-53092"/>
              </a:stretch>
            </a:blipFill>
          </p:spPr>
          <p:txBody>
            <a:bodyPr/>
            <a:lstStyle/>
            <a:p>
              <a:endParaRPr lang="en-GB"/>
            </a:p>
          </p:txBody>
        </p:sp>
        <p:sp>
          <p:nvSpPr>
            <p:cNvPr id="4" name="TextBox 4"/>
            <p:cNvSpPr txBox="1"/>
            <p:nvPr/>
          </p:nvSpPr>
          <p:spPr>
            <a:xfrm>
              <a:off x="0" y="19050"/>
              <a:ext cx="13385660" cy="5066335"/>
            </a:xfrm>
            <a:prstGeom prst="rect">
              <a:avLst/>
            </a:prstGeom>
          </p:spPr>
          <p:txBody>
            <a:bodyPr lIns="0" tIns="0" rIns="0" bIns="0" rtlCol="0" anchor="b"/>
            <a:lstStyle/>
            <a:p>
              <a:pPr marL="0" lvl="0" indent="0" algn="ctr">
                <a:lnSpc>
                  <a:spcPts val="10692"/>
                </a:lnSpc>
                <a:spcBef>
                  <a:spcPct val="0"/>
                </a:spcBef>
              </a:pPr>
              <a:r>
                <a:rPr lang="en-US" sz="9900" b="1" u="none" strike="noStrike">
                  <a:solidFill>
                    <a:srgbClr val="C72542"/>
                  </a:solidFill>
                  <a:latin typeface="Poppins Bold"/>
                  <a:ea typeface="Poppins Bold"/>
                  <a:cs typeface="Poppins Bold"/>
                  <a:sym typeface="Poppins Bold"/>
                </a:rPr>
                <a:t>Questions and discussion</a:t>
              </a:r>
            </a:p>
          </p:txBody>
        </p:sp>
      </p:grpSp>
      <p:grpSp>
        <p:nvGrpSpPr>
          <p:cNvPr id="5" name="Group 5"/>
          <p:cNvGrpSpPr/>
          <p:nvPr/>
        </p:nvGrpSpPr>
        <p:grpSpPr>
          <a:xfrm>
            <a:off x="-9525" y="8696666"/>
            <a:ext cx="18307050" cy="1599859"/>
            <a:chOff x="0" y="0"/>
            <a:chExt cx="24409400" cy="2133145"/>
          </a:xfrm>
        </p:grpSpPr>
        <p:grpSp>
          <p:nvGrpSpPr>
            <p:cNvPr id="6" name="Group 6"/>
            <p:cNvGrpSpPr/>
            <p:nvPr/>
          </p:nvGrpSpPr>
          <p:grpSpPr>
            <a:xfrm>
              <a:off x="0" y="0"/>
              <a:ext cx="24409400" cy="2133145"/>
              <a:chOff x="0" y="0"/>
              <a:chExt cx="24409400" cy="2133145"/>
            </a:xfrm>
          </p:grpSpPr>
          <p:sp>
            <p:nvSpPr>
              <p:cNvPr id="7" name="Freeform 7"/>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8" name="Group 8"/>
            <p:cNvGrpSpPr/>
            <p:nvPr/>
          </p:nvGrpSpPr>
          <p:grpSpPr>
            <a:xfrm>
              <a:off x="20231305" y="289658"/>
              <a:ext cx="3779593" cy="1553829"/>
              <a:chOff x="0" y="0"/>
              <a:chExt cx="5580570" cy="2294230"/>
            </a:xfrm>
          </p:grpSpPr>
          <p:sp>
            <p:nvSpPr>
              <p:cNvPr id="9" name="Freeform 9"/>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4"/>
                <a:stretch>
                  <a:fillRect r="-1" b="1"/>
                </a:stretch>
              </a:blipFill>
            </p:spPr>
            <p:txBody>
              <a:bodyPr/>
              <a:lstStyle/>
              <a:p>
                <a:endParaRPr lang="en-GB"/>
              </a:p>
            </p:txBody>
          </p:sp>
        </p:grpSp>
      </p:grpSp>
      <p:grpSp>
        <p:nvGrpSpPr>
          <p:cNvPr id="10" name="Group 10"/>
          <p:cNvGrpSpPr/>
          <p:nvPr/>
        </p:nvGrpSpPr>
        <p:grpSpPr>
          <a:xfrm>
            <a:off x="13157341" y="4492447"/>
            <a:ext cx="4547108" cy="3978719"/>
            <a:chOff x="0" y="0"/>
            <a:chExt cx="812800" cy="711200"/>
          </a:xfrm>
        </p:grpSpPr>
        <p:sp>
          <p:nvSpPr>
            <p:cNvPr id="11" name="Freeform 11"/>
            <p:cNvSpPr/>
            <p:nvPr/>
          </p:nvSpPr>
          <p:spPr>
            <a:xfrm>
              <a:off x="0" y="0"/>
              <a:ext cx="812800" cy="711200"/>
            </a:xfrm>
            <a:custGeom>
              <a:avLst/>
              <a:gdLst/>
              <a:ahLst/>
              <a:cxnLst/>
              <a:rect l="l" t="t" r="r" b="b"/>
              <a:pathLst>
                <a:path w="812800" h="711200">
                  <a:moveTo>
                    <a:pt x="530371" y="0"/>
                  </a:moveTo>
                  <a:lnTo>
                    <a:pt x="282407" y="0"/>
                  </a:lnTo>
                  <a:cubicBezTo>
                    <a:pt x="126426" y="0"/>
                    <a:pt x="0" y="123512"/>
                    <a:pt x="0" y="275871"/>
                  </a:cubicBezTo>
                  <a:cubicBezTo>
                    <a:pt x="0" y="386169"/>
                    <a:pt x="66279" y="481310"/>
                    <a:pt x="162037" y="525451"/>
                  </a:cubicBezTo>
                  <a:lnTo>
                    <a:pt x="162037" y="711200"/>
                  </a:lnTo>
                  <a:lnTo>
                    <a:pt x="353844" y="551732"/>
                  </a:lnTo>
                  <a:lnTo>
                    <a:pt x="530371" y="551732"/>
                  </a:lnTo>
                  <a:cubicBezTo>
                    <a:pt x="686363" y="551732"/>
                    <a:pt x="812800" y="428220"/>
                    <a:pt x="812800" y="275861"/>
                  </a:cubicBezTo>
                  <a:cubicBezTo>
                    <a:pt x="812811" y="123512"/>
                    <a:pt x="686363" y="0"/>
                    <a:pt x="530371" y="0"/>
                  </a:cubicBezTo>
                  <a:close/>
                </a:path>
              </a:pathLst>
            </a:custGeom>
            <a:blipFill>
              <a:blip r:embed="rId5"/>
              <a:stretch>
                <a:fillRect l="-15624" r="-15624"/>
              </a:stretch>
            </a:blipFill>
          </p:spPr>
          <p:txBody>
            <a:bodyPr/>
            <a:lstStyle/>
            <a:p>
              <a:endParaRPr lang="en-GB"/>
            </a:p>
          </p:txBody>
        </p:sp>
      </p:grpSp>
      <p:grpSp>
        <p:nvGrpSpPr>
          <p:cNvPr id="12" name="Group 12"/>
          <p:cNvGrpSpPr/>
          <p:nvPr/>
        </p:nvGrpSpPr>
        <p:grpSpPr>
          <a:xfrm>
            <a:off x="595530" y="4492447"/>
            <a:ext cx="4547108" cy="3978719"/>
            <a:chOff x="0" y="0"/>
            <a:chExt cx="812800" cy="711200"/>
          </a:xfrm>
        </p:grpSpPr>
        <p:sp>
          <p:nvSpPr>
            <p:cNvPr id="13" name="Freeform 13"/>
            <p:cNvSpPr/>
            <p:nvPr/>
          </p:nvSpPr>
          <p:spPr>
            <a:xfrm>
              <a:off x="0" y="0"/>
              <a:ext cx="812800" cy="711200"/>
            </a:xfrm>
            <a:custGeom>
              <a:avLst/>
              <a:gdLst/>
              <a:ahLst/>
              <a:cxnLst/>
              <a:rect l="l" t="t" r="r" b="b"/>
              <a:pathLst>
                <a:path w="812800" h="711200">
                  <a:moveTo>
                    <a:pt x="530371" y="0"/>
                  </a:moveTo>
                  <a:lnTo>
                    <a:pt x="282407" y="0"/>
                  </a:lnTo>
                  <a:cubicBezTo>
                    <a:pt x="126426" y="0"/>
                    <a:pt x="0" y="123512"/>
                    <a:pt x="0" y="275871"/>
                  </a:cubicBezTo>
                  <a:cubicBezTo>
                    <a:pt x="0" y="386169"/>
                    <a:pt x="66279" y="481310"/>
                    <a:pt x="162037" y="525451"/>
                  </a:cubicBezTo>
                  <a:lnTo>
                    <a:pt x="162037" y="711200"/>
                  </a:lnTo>
                  <a:lnTo>
                    <a:pt x="353844" y="551732"/>
                  </a:lnTo>
                  <a:lnTo>
                    <a:pt x="530371" y="551732"/>
                  </a:lnTo>
                  <a:cubicBezTo>
                    <a:pt x="686363" y="551732"/>
                    <a:pt x="812800" y="428220"/>
                    <a:pt x="812800" y="275861"/>
                  </a:cubicBezTo>
                  <a:cubicBezTo>
                    <a:pt x="812811" y="123512"/>
                    <a:pt x="686363" y="0"/>
                    <a:pt x="530371" y="0"/>
                  </a:cubicBezTo>
                  <a:close/>
                </a:path>
              </a:pathLst>
            </a:custGeom>
            <a:blipFill>
              <a:blip r:embed="rId6"/>
              <a:stretch>
                <a:fillRect l="-15744" r="-15744"/>
              </a:stretch>
            </a:blipFill>
          </p:spPr>
          <p:txBody>
            <a:bodyPr/>
            <a:lstStyle/>
            <a:p>
              <a:endParaRPr lang="en-GB"/>
            </a:p>
          </p:txBody>
        </p:sp>
      </p:gr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731207" y="281178"/>
            <a:ext cx="10902220" cy="1495044"/>
            <a:chOff x="0" y="0"/>
            <a:chExt cx="14536293" cy="1993392"/>
          </a:xfrm>
        </p:grpSpPr>
        <p:sp>
          <p:nvSpPr>
            <p:cNvPr id="3" name="Freeform 3"/>
            <p:cNvSpPr/>
            <p:nvPr/>
          </p:nvSpPr>
          <p:spPr>
            <a:xfrm>
              <a:off x="0" y="0"/>
              <a:ext cx="14536294" cy="1993390"/>
            </a:xfrm>
            <a:custGeom>
              <a:avLst/>
              <a:gdLst/>
              <a:ahLst/>
              <a:cxnLst/>
              <a:rect l="l" t="t" r="r" b="b"/>
              <a:pathLst>
                <a:path w="14536294" h="1993390">
                  <a:moveTo>
                    <a:pt x="0" y="0"/>
                  </a:moveTo>
                  <a:lnTo>
                    <a:pt x="14536294" y="0"/>
                  </a:lnTo>
                  <a:lnTo>
                    <a:pt x="14536294" y="1993390"/>
                  </a:lnTo>
                  <a:lnTo>
                    <a:pt x="0" y="1993390"/>
                  </a:lnTo>
                  <a:close/>
                </a:path>
              </a:pathLst>
            </a:custGeom>
            <a:blipFill>
              <a:blip r:embed="rId3">
                <a:alphaModFix amt="0"/>
              </a:blip>
              <a:stretch>
                <a:fillRect t="-54079" b="-130099"/>
              </a:stretch>
            </a:blipFill>
          </p:spPr>
          <p:txBody>
            <a:bodyPr/>
            <a:lstStyle/>
            <a:p>
              <a:endParaRPr lang="en-GB"/>
            </a:p>
          </p:txBody>
        </p:sp>
        <p:sp>
          <p:nvSpPr>
            <p:cNvPr id="4" name="TextBox 4"/>
            <p:cNvSpPr txBox="1"/>
            <p:nvPr/>
          </p:nvSpPr>
          <p:spPr>
            <a:xfrm>
              <a:off x="0" y="-66675"/>
              <a:ext cx="14536293" cy="2060067"/>
            </a:xfrm>
            <a:prstGeom prst="rect">
              <a:avLst/>
            </a:prstGeom>
          </p:spPr>
          <p:txBody>
            <a:bodyPr lIns="0" tIns="0" rIns="0" bIns="0" rtlCol="0" anchor="b"/>
            <a:lstStyle/>
            <a:p>
              <a:pPr marL="0" lvl="0" indent="0" algn="l">
                <a:lnSpc>
                  <a:spcPts val="7200"/>
                </a:lnSpc>
                <a:spcBef>
                  <a:spcPct val="0"/>
                </a:spcBef>
              </a:pPr>
              <a:r>
                <a:rPr lang="en-US" sz="6000" b="1" u="none" strike="noStrike">
                  <a:solidFill>
                    <a:srgbClr val="C72542"/>
                  </a:solidFill>
                  <a:latin typeface="Poppins Bold"/>
                  <a:ea typeface="Poppins Bold"/>
                  <a:cs typeface="Poppins Bold"/>
                  <a:sym typeface="Poppins Bold"/>
                </a:rPr>
                <a:t>Links/further reading</a:t>
              </a:r>
            </a:p>
          </p:txBody>
        </p:sp>
      </p:grpSp>
      <p:sp>
        <p:nvSpPr>
          <p:cNvPr id="5" name="TextBox 5"/>
          <p:cNvSpPr txBox="1"/>
          <p:nvPr/>
        </p:nvSpPr>
        <p:spPr>
          <a:xfrm>
            <a:off x="731207" y="2043227"/>
            <a:ext cx="15469495" cy="6152921"/>
          </a:xfrm>
          <a:prstGeom prst="rect">
            <a:avLst/>
          </a:prstGeom>
        </p:spPr>
        <p:txBody>
          <a:bodyPr lIns="0" tIns="0" rIns="0" bIns="0" rtlCol="0" anchor="t">
            <a:spAutoFit/>
          </a:bodyPr>
          <a:lstStyle/>
          <a:p>
            <a:pPr algn="l">
              <a:lnSpc>
                <a:spcPts val="3466"/>
              </a:lnSpc>
            </a:pPr>
            <a:r>
              <a:rPr lang="en-US" sz="2700" b="1">
                <a:solidFill>
                  <a:srgbClr val="000000"/>
                </a:solidFill>
                <a:latin typeface="Poppins Bold"/>
                <a:ea typeface="Poppins Bold"/>
                <a:cs typeface="Poppins Bold"/>
                <a:sym typeface="Poppins Bold"/>
              </a:rPr>
              <a:t>NAVCA summary paper: ‘Local Civil Society Infrastructure:  A summary of the research evidence’ </a:t>
            </a:r>
            <a:r>
              <a:rPr lang="en-US" sz="2700" i="1">
                <a:solidFill>
                  <a:srgbClr val="000000"/>
                </a:solidFill>
                <a:latin typeface="Poppins Italics"/>
                <a:ea typeface="Poppins Italics"/>
                <a:cs typeface="Poppins Italics"/>
                <a:sym typeface="Poppins Italics"/>
              </a:rPr>
              <a:t>(handout)</a:t>
            </a:r>
          </a:p>
          <a:p>
            <a:pPr algn="l">
              <a:lnSpc>
                <a:spcPts val="3466"/>
              </a:lnSpc>
            </a:pPr>
            <a:endParaRPr lang="en-US" sz="2700" i="1">
              <a:solidFill>
                <a:srgbClr val="000000"/>
              </a:solidFill>
              <a:latin typeface="Poppins Italics"/>
              <a:ea typeface="Poppins Italics"/>
              <a:cs typeface="Poppins Italics"/>
              <a:sym typeface="Poppins Italics"/>
            </a:endParaRPr>
          </a:p>
          <a:p>
            <a:pPr algn="l">
              <a:lnSpc>
                <a:spcPts val="3466"/>
              </a:lnSpc>
            </a:pPr>
            <a:r>
              <a:rPr lang="en-US" sz="2700" b="1">
                <a:solidFill>
                  <a:srgbClr val="000000"/>
                </a:solidFill>
                <a:latin typeface="Poppins Bold"/>
                <a:ea typeface="Poppins Bold"/>
                <a:cs typeface="Poppins Bold"/>
                <a:sym typeface="Poppins Bold"/>
              </a:rPr>
              <a:t>Local Civil Society Infrastructure R&amp;D Programme (</a:t>
            </a:r>
            <a:r>
              <a:rPr lang="en-US" sz="2700">
                <a:solidFill>
                  <a:srgbClr val="000000"/>
                </a:solidFill>
                <a:latin typeface="Poppins"/>
                <a:ea typeface="Poppins"/>
                <a:cs typeface="Poppins"/>
                <a:sym typeface="Poppins"/>
              </a:rPr>
              <a:t>Department for Culture, Media &amp; Sport)</a:t>
            </a:r>
            <a:r>
              <a:rPr lang="en-US" sz="2700" b="1">
                <a:solidFill>
                  <a:srgbClr val="000000"/>
                </a:solidFill>
                <a:latin typeface="Poppins Bold"/>
                <a:ea typeface="Poppins Bold"/>
                <a:cs typeface="Poppins Bold"/>
                <a:sym typeface="Poppins Bold"/>
              </a:rPr>
              <a:t> </a:t>
            </a:r>
            <a:r>
              <a:rPr lang="en-US" sz="2700" u="sng">
                <a:solidFill>
                  <a:srgbClr val="0563C1"/>
                </a:solidFill>
                <a:latin typeface="Poppins"/>
                <a:ea typeface="Poppins"/>
                <a:cs typeface="Poppins"/>
                <a:sym typeface="Poppins"/>
                <a:hlinkClick r:id="rId4" tooltip="https://www.gov.uk/government/publications/local-civil-society-infrastructure-lcsi-rd-programme-final-reports"/>
              </a:rPr>
              <a:t>https://www.gov.uk/government/publications/local-civil-society-infrastructure-lcsi-rd-programme-final-reports</a:t>
            </a:r>
            <a:r>
              <a:rPr lang="en-US" sz="2700">
                <a:solidFill>
                  <a:srgbClr val="000000"/>
                </a:solidFill>
                <a:latin typeface="Poppins"/>
                <a:ea typeface="Poppins"/>
                <a:cs typeface="Poppins"/>
                <a:sym typeface="Poppins"/>
              </a:rPr>
              <a:t> </a:t>
            </a:r>
          </a:p>
          <a:p>
            <a:pPr algn="l">
              <a:lnSpc>
                <a:spcPts val="3466"/>
              </a:lnSpc>
            </a:pPr>
            <a:endParaRPr lang="en-US" sz="2700">
              <a:solidFill>
                <a:srgbClr val="000000"/>
              </a:solidFill>
              <a:latin typeface="Poppins"/>
              <a:ea typeface="Poppins"/>
              <a:cs typeface="Poppins"/>
              <a:sym typeface="Poppins"/>
            </a:endParaRPr>
          </a:p>
          <a:p>
            <a:pPr algn="l">
              <a:lnSpc>
                <a:spcPts val="3466"/>
              </a:lnSpc>
            </a:pPr>
            <a:r>
              <a:rPr lang="en-US" sz="2700" b="1">
                <a:solidFill>
                  <a:srgbClr val="000000"/>
                </a:solidFill>
                <a:latin typeface="Poppins Bold"/>
                <a:ea typeface="Poppins Bold"/>
                <a:cs typeface="Poppins Bold"/>
                <a:sym typeface="Poppins Bold"/>
              </a:rPr>
              <a:t>‘Walking a Tightrope: Exploring the conditions for effective local voluntary and community sector infrastructure’ </a:t>
            </a:r>
            <a:r>
              <a:rPr lang="en-US" sz="2700">
                <a:solidFill>
                  <a:srgbClr val="000000"/>
                </a:solidFill>
                <a:latin typeface="Poppins"/>
                <a:ea typeface="Poppins"/>
                <a:cs typeface="Poppins"/>
                <a:sym typeface="Poppins"/>
              </a:rPr>
              <a:t>Sheffield Hallam University Centre for Regional Economic and Social Research. </a:t>
            </a:r>
            <a:r>
              <a:rPr lang="en-US" sz="2700" u="sng">
                <a:solidFill>
                  <a:srgbClr val="0563C1"/>
                </a:solidFill>
                <a:latin typeface="Poppins"/>
                <a:ea typeface="Poppins"/>
                <a:cs typeface="Poppins"/>
                <a:sym typeface="Poppins"/>
                <a:hlinkClick r:id="rId5" tooltip="https://www.navca.org.uk/walking-a-tightrope"/>
              </a:rPr>
              <a:t>https://www.navca.org.uk/walking-a-tightrope</a:t>
            </a:r>
            <a:r>
              <a:rPr lang="en-US" sz="2700">
                <a:solidFill>
                  <a:srgbClr val="000000"/>
                </a:solidFill>
                <a:latin typeface="Poppins"/>
                <a:ea typeface="Poppins"/>
                <a:cs typeface="Poppins"/>
                <a:sym typeface="Poppins"/>
              </a:rPr>
              <a:t> </a:t>
            </a:r>
          </a:p>
          <a:p>
            <a:pPr algn="l">
              <a:lnSpc>
                <a:spcPts val="3466"/>
              </a:lnSpc>
            </a:pPr>
            <a:endParaRPr lang="en-US" sz="2700">
              <a:solidFill>
                <a:srgbClr val="000000"/>
              </a:solidFill>
              <a:latin typeface="Poppins"/>
              <a:ea typeface="Poppins"/>
              <a:cs typeface="Poppins"/>
              <a:sym typeface="Poppins"/>
            </a:endParaRPr>
          </a:p>
          <a:p>
            <a:pPr algn="l">
              <a:lnSpc>
                <a:spcPts val="3466"/>
              </a:lnSpc>
            </a:pPr>
            <a:r>
              <a:rPr lang="en-US" sz="2700" b="1">
                <a:solidFill>
                  <a:srgbClr val="000000"/>
                </a:solidFill>
                <a:latin typeface="Poppins Bold"/>
                <a:ea typeface="Poppins Bold"/>
                <a:cs typeface="Poppins Bold"/>
                <a:sym typeface="Poppins Bold"/>
              </a:rPr>
              <a:t>‘Why local civil society infrastructure matters – and what we found out’.</a:t>
            </a:r>
            <a:r>
              <a:rPr lang="en-US" sz="2700">
                <a:solidFill>
                  <a:srgbClr val="000000"/>
                </a:solidFill>
                <a:latin typeface="Poppins"/>
                <a:ea typeface="Poppins"/>
                <a:cs typeface="Poppins"/>
                <a:sym typeface="Poppins"/>
              </a:rPr>
              <a:t>  Summary article by PBE </a:t>
            </a:r>
            <a:r>
              <a:rPr lang="en-US" sz="2700" u="sng">
                <a:solidFill>
                  <a:srgbClr val="0563C1"/>
                </a:solidFill>
                <a:latin typeface="Poppins"/>
                <a:ea typeface="Poppins"/>
                <a:cs typeface="Poppins"/>
                <a:sym typeface="Poppins"/>
                <a:hlinkClick r:id="rId6" tooltip="https://pbe.co.uk/insights/why-local-civil-society-infrastructure-matters-and-what-we-found-out-2/"/>
              </a:rPr>
              <a:t>https://pbe.co.uk/insights/why-local-civil-society-infrastructure-matters-and-what-we-found-out-2/</a:t>
            </a:r>
            <a:r>
              <a:rPr lang="en-US" sz="2700">
                <a:solidFill>
                  <a:srgbClr val="000000"/>
                </a:solidFill>
                <a:latin typeface="Poppins"/>
                <a:ea typeface="Poppins"/>
                <a:cs typeface="Poppins"/>
                <a:sym typeface="Poppins"/>
              </a:rPr>
              <a:t> </a:t>
            </a:r>
          </a:p>
        </p:txBody>
      </p:sp>
      <p:grpSp>
        <p:nvGrpSpPr>
          <p:cNvPr id="6" name="Group 6"/>
          <p:cNvGrpSpPr/>
          <p:nvPr/>
        </p:nvGrpSpPr>
        <p:grpSpPr>
          <a:xfrm>
            <a:off x="-9525" y="8696666"/>
            <a:ext cx="18307050" cy="1599859"/>
            <a:chOff x="0" y="0"/>
            <a:chExt cx="24409400" cy="2133145"/>
          </a:xfrm>
        </p:grpSpPr>
        <p:grpSp>
          <p:nvGrpSpPr>
            <p:cNvPr id="7" name="Group 7"/>
            <p:cNvGrpSpPr/>
            <p:nvPr/>
          </p:nvGrpSpPr>
          <p:grpSpPr>
            <a:xfrm>
              <a:off x="0" y="0"/>
              <a:ext cx="24409400" cy="2133145"/>
              <a:chOff x="0" y="0"/>
              <a:chExt cx="24409400" cy="2133145"/>
            </a:xfrm>
          </p:grpSpPr>
          <p:sp>
            <p:nvSpPr>
              <p:cNvPr id="8" name="Freeform 8"/>
              <p:cNvSpPr/>
              <p:nvPr/>
            </p:nvSpPr>
            <p:spPr>
              <a:xfrm>
                <a:off x="0" y="0"/>
                <a:ext cx="24409400" cy="2133158"/>
              </a:xfrm>
              <a:custGeom>
                <a:avLst/>
                <a:gdLst/>
                <a:ahLst/>
                <a:cxnLst/>
                <a:rect l="l" t="t" r="r" b="b"/>
                <a:pathLst>
                  <a:path w="24409400" h="2133158">
                    <a:moveTo>
                      <a:pt x="0" y="0"/>
                    </a:moveTo>
                    <a:lnTo>
                      <a:pt x="24409400" y="0"/>
                    </a:lnTo>
                    <a:lnTo>
                      <a:pt x="24409400" y="2133158"/>
                    </a:lnTo>
                    <a:lnTo>
                      <a:pt x="0" y="2133158"/>
                    </a:lnTo>
                    <a:close/>
                  </a:path>
                </a:pathLst>
              </a:custGeom>
              <a:solidFill>
                <a:srgbClr val="C72542"/>
              </a:solidFill>
              <a:ln w="19050" cap="sq">
                <a:solidFill>
                  <a:srgbClr val="C72542"/>
                </a:solidFill>
                <a:prstDash val="solid"/>
                <a:miter/>
              </a:ln>
            </p:spPr>
            <p:txBody>
              <a:bodyPr/>
              <a:lstStyle/>
              <a:p>
                <a:endParaRPr lang="en-GB"/>
              </a:p>
            </p:txBody>
          </p:sp>
        </p:grpSp>
        <p:grpSp>
          <p:nvGrpSpPr>
            <p:cNvPr id="9" name="Group 9"/>
            <p:cNvGrpSpPr/>
            <p:nvPr/>
          </p:nvGrpSpPr>
          <p:grpSpPr>
            <a:xfrm>
              <a:off x="20231305" y="289658"/>
              <a:ext cx="3779593" cy="1553829"/>
              <a:chOff x="0" y="0"/>
              <a:chExt cx="5580570" cy="2294230"/>
            </a:xfrm>
          </p:grpSpPr>
          <p:sp>
            <p:nvSpPr>
              <p:cNvPr id="10" name="Freeform 10"/>
              <p:cNvSpPr/>
              <p:nvPr/>
            </p:nvSpPr>
            <p:spPr>
              <a:xfrm>
                <a:off x="0" y="0"/>
                <a:ext cx="5580507" cy="2294255"/>
              </a:xfrm>
              <a:custGeom>
                <a:avLst/>
                <a:gdLst/>
                <a:ahLst/>
                <a:cxnLst/>
                <a:rect l="l" t="t" r="r" b="b"/>
                <a:pathLst>
                  <a:path w="5580507" h="2294255">
                    <a:moveTo>
                      <a:pt x="0" y="0"/>
                    </a:moveTo>
                    <a:lnTo>
                      <a:pt x="5580507" y="0"/>
                    </a:lnTo>
                    <a:lnTo>
                      <a:pt x="5580507" y="2294255"/>
                    </a:lnTo>
                    <a:lnTo>
                      <a:pt x="0" y="2294255"/>
                    </a:lnTo>
                    <a:lnTo>
                      <a:pt x="0" y="0"/>
                    </a:lnTo>
                    <a:close/>
                  </a:path>
                </a:pathLst>
              </a:custGeom>
              <a:blipFill>
                <a:blip r:embed="rId7"/>
                <a:stretch>
                  <a:fillRect r="-1" b="1"/>
                </a:stretch>
              </a:blipFill>
            </p:spPr>
            <p:txBody>
              <a:bodyPr/>
              <a:lstStyle/>
              <a:p>
                <a:endParaRPr lang="en-GB"/>
              </a:p>
            </p:txBody>
          </p:sp>
        </p:grpSp>
      </p:gr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8522A5ABD0546246BC22E4BC64A60956" ma:contentTypeVersion="17" ma:contentTypeDescription="Create a new document." ma:contentTypeScope="" ma:versionID="7c677ca858dcda05f769cd61f175e14c">
  <xsd:schema xmlns:xsd="http://www.w3.org/2001/XMLSchema" xmlns:xs="http://www.w3.org/2001/XMLSchema" xmlns:p="http://schemas.microsoft.com/office/2006/metadata/properties" xmlns:ns2="c4ab55e9-0097-4cca-8878-d7a47ac54d1a" xmlns:ns3="7d8828e8-fa0f-4032-b8c8-473168ac04e3" targetNamespace="http://schemas.microsoft.com/office/2006/metadata/properties" ma:root="true" ma:fieldsID="1d4c24775cffa356f43c9c284c4bb4c1" ns2:_="" ns3:_="">
    <xsd:import namespace="c4ab55e9-0097-4cca-8878-d7a47ac54d1a"/>
    <xsd:import namespace="7d8828e8-fa0f-4032-b8c8-473168ac04e3"/>
    <xsd:element name="properties">
      <xsd:complexType>
        <xsd:sequence>
          <xsd:element name="documentManagement">
            <xsd:complexType>
              <xsd:all>
                <xsd:element ref="ns2:SharedWithUsers" minOccurs="0"/>
                <xsd:element ref="ns2:SharedWithDetails" minOccurs="0"/>
                <xsd:element ref="ns3:MediaServiceMetadata" minOccurs="0"/>
                <xsd:element ref="ns3:MediaServiceFastMetadata" minOccurs="0"/>
                <xsd:element ref="ns2:TaxCatchAll" minOccurs="0"/>
                <xsd:element ref="ns3:MediaServiceOCR" minOccurs="0"/>
                <xsd:element ref="ns3:MediaServiceGenerationTime" minOccurs="0"/>
                <xsd:element ref="ns3:MediaServiceEventHashCode" minOccurs="0"/>
                <xsd:element ref="ns3:lcf76f155ced4ddcb4097134ff3c332f" minOccurs="0"/>
                <xsd:element ref="ns3:MediaServiceDateTaken" minOccurs="0"/>
                <xsd:element ref="ns3:MediaLengthInSeconds" minOccurs="0"/>
                <xsd:element ref="ns3:MediaServiceLocation" minOccurs="0"/>
                <xsd:element ref="ns3:MediaServiceObjectDetectorVersion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c4ab55e9-0097-4cca-8878-d7a47ac54d1a" elementFormDefault="qualified">
    <xsd:import namespace="http://schemas.microsoft.com/office/2006/documentManagement/types"/>
    <xsd:import namespace="http://schemas.microsoft.com/office/infopath/2007/PartnerControls"/>
    <xsd:element name="SharedWithUsers" ma:index="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internalName="SharedWithDetails" ma:readOnly="true">
      <xsd:simpleType>
        <xsd:restriction base="dms:Note">
          <xsd:maxLength value="255"/>
        </xsd:restriction>
      </xsd:simpleType>
    </xsd:element>
    <xsd:element name="TaxCatchAll" ma:index="12" nillable="true" ma:displayName="Taxonomy Catch All Column" ma:hidden="true" ma:list="{ed4d2182-6eeb-42f8-85b8-6d505cca9d5c}" ma:internalName="TaxCatchAll" ma:showField="CatchAllData" ma:web="c4ab55e9-0097-4cca-8878-d7a47ac54d1a">
      <xsd:complexType>
        <xsd:complexContent>
          <xsd:extension base="dms:MultiChoiceLookup">
            <xsd:sequence>
              <xsd:element name="Value" type="dms:Lookup" maxOccurs="unbounded" minOccurs="0" nillable="true"/>
            </xsd:sequence>
          </xsd:extension>
        </xsd:complexContent>
      </xsd:complexType>
    </xsd:element>
  </xsd:schema>
  <xsd:schema xmlns:xsd="http://www.w3.org/2001/XMLSchema" xmlns:xs="http://www.w3.org/2001/XMLSchema" xmlns:dms="http://schemas.microsoft.com/office/2006/documentManagement/types" xmlns:pc="http://schemas.microsoft.com/office/infopath/2007/PartnerControls" targetNamespace="7d8828e8-fa0f-4032-b8c8-473168ac04e3" elementFormDefault="qualified">
    <xsd:import namespace="http://schemas.microsoft.com/office/2006/documentManagement/types"/>
    <xsd:import namespace="http://schemas.microsoft.com/office/infopath/2007/PartnerControls"/>
    <xsd:element name="MediaServiceMetadata" ma:index="10" nillable="true" ma:displayName="MediaServiceMetadata" ma:hidden="true" ma:internalName="MediaServiceMetadata" ma:readOnly="true">
      <xsd:simpleType>
        <xsd:restriction base="dms:Note"/>
      </xsd:simpleType>
    </xsd:element>
    <xsd:element name="MediaServiceFastMetadata" ma:index="11" nillable="true" ma:displayName="MediaServiceFastMetadata" ma:hidden="true" ma:internalName="MediaServiceFastMetadata" ma:readOnly="true">
      <xsd:simpleType>
        <xsd:restriction base="dms:Note"/>
      </xsd:simpleType>
    </xsd:element>
    <xsd:element name="MediaServiceOCR" ma:index="13" nillable="true" ma:displayName="Extracted Text" ma:internalName="MediaServiceOCR" ma:readOnly="true">
      <xsd:simpleType>
        <xsd:restriction base="dms:Note">
          <xsd:maxLength value="255"/>
        </xsd:restriction>
      </xsd:simpleType>
    </xsd:element>
    <xsd:element name="MediaServiceGenerationTime" ma:index="14" nillable="true" ma:displayName="MediaServiceGenerationTime" ma:hidden="true" ma:internalName="MediaServiceGenerationTime" ma:readOnly="true">
      <xsd:simpleType>
        <xsd:restriction base="dms:Text"/>
      </xsd:simpleType>
    </xsd:element>
    <xsd:element name="MediaServiceEventHashCode" ma:index="15" nillable="true" ma:displayName="MediaServiceEventHashCode" ma:hidden="true" ma:internalName="MediaServiceEventHashCode" ma:readOnly="true">
      <xsd:simpleType>
        <xsd:restriction base="dms:Text"/>
      </xsd:simpleType>
    </xsd:element>
    <xsd:element name="lcf76f155ced4ddcb4097134ff3c332f" ma:index="17" nillable="true" ma:taxonomy="true" ma:internalName="lcf76f155ced4ddcb4097134ff3c332f" ma:taxonomyFieldName="MediaServiceImageTags" ma:displayName="Image Tags" ma:readOnly="false" ma:fieldId="{5cf76f15-5ced-4ddc-b409-7134ff3c332f}" ma:taxonomyMulti="true" ma:sspId="e8aa430f-8d0d-439a-80f0-a8aaa524be12" ma:termSetId="09814cd3-568e-fe90-9814-8d621ff8fb84" ma:anchorId="fba54fb3-c3e1-fe81-a776-ca4b69148c4d" ma:open="true" ma:isKeyword="false">
      <xsd:complexType>
        <xsd:sequence>
          <xsd:element ref="pc:Terms" minOccurs="0" maxOccurs="1"/>
        </xsd:sequence>
      </xsd:complexType>
    </xsd:element>
    <xsd:element name="MediaServiceDateTaken" ma:index="18" nillable="true" ma:displayName="MediaServiceDateTaken" ma:hidden="true" ma:indexed="true" ma:internalName="MediaServiceDateTaken" ma:readOnly="true">
      <xsd:simpleType>
        <xsd:restriction base="dms:Text"/>
      </xsd:simpleType>
    </xsd:element>
    <xsd:element name="MediaLengthInSeconds" ma:index="19" nillable="true" ma:displayName="MediaLengthInSeconds" ma:hidden="true" ma:internalName="MediaLengthInSeconds" ma:readOnly="true">
      <xsd:simpleType>
        <xsd:restriction base="dms:Unknown"/>
      </xsd:simpleType>
    </xsd:element>
    <xsd:element name="MediaServiceLocation" ma:index="20" nillable="true" ma:displayName="Location" ma:indexed="true" ma:internalName="MediaServiceLocation" ma:readOnly="true">
      <xsd:simpleType>
        <xsd:restriction base="dms:Text"/>
      </xsd:simpleType>
    </xsd:element>
    <xsd:element name="MediaServiceObjectDetectorVersions" ma:index="21" nillable="true" ma:displayName="MediaServiceObjectDetectorVersions" ma:description="" ma:hidden="true" ma:indexed="true" ma:internalName="MediaServiceObjectDetectorVersions" ma:readOnly="true">
      <xsd:simpleType>
        <xsd:restriction base="dms:Text"/>
      </xsd:simpleType>
    </xsd:element>
    <xsd:element name="MediaServiceSearchProperties" ma:index="22" nillable="true" ma:displayName="MediaServiceSearchProperties" ma:hidden="true" ma:internalName="MediaServiceSearchProperties" ma:readOnly="true">
      <xsd:simpleType>
        <xsd:restriction base="dms:Note"/>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c4ab55e9-0097-4cca-8878-d7a47ac54d1a" xsi:nil="true"/>
    <lcf76f155ced4ddcb4097134ff3c332f xmlns="7d8828e8-fa0f-4032-b8c8-473168ac04e3">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441316-59CF-46F6-8F94-A83D8C38266B}">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c4ab55e9-0097-4cca-8878-d7a47ac54d1a"/>
    <ds:schemaRef ds:uri="7d8828e8-fa0f-4032-b8c8-473168ac04e3"/>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F50B4DBA-DEA7-453B-A5AA-A47625521163}">
  <ds:schemaRefs>
    <ds:schemaRef ds:uri="http://schemas.microsoft.com/office/2006/metadata/properties"/>
    <ds:schemaRef ds:uri="http://schemas.microsoft.com/office/infopath/2007/PartnerControls"/>
    <ds:schemaRef ds:uri="c4ab55e9-0097-4cca-8878-d7a47ac54d1a"/>
    <ds:schemaRef ds:uri="7d8828e8-fa0f-4032-b8c8-473168ac04e3"/>
  </ds:schemaRefs>
</ds:datastoreItem>
</file>

<file path=customXml/itemProps3.xml><?xml version="1.0" encoding="utf-8"?>
<ds:datastoreItem xmlns:ds="http://schemas.openxmlformats.org/officeDocument/2006/customXml" ds:itemID="{D0A93FFE-29EE-4C58-AA83-A331D138F404}">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TotalTime>2</TotalTime>
  <Words>1176</Words>
  <Application>Microsoft Office PowerPoint</Application>
  <PresentationFormat>Custom</PresentationFormat>
  <Paragraphs>202</Paragraphs>
  <Slides>26</Slides>
  <Notes>11</Notes>
  <HiddenSlides>0</HiddenSlides>
  <MMClips>0</MMClips>
  <ScaleCrop>false</ScaleCrop>
  <HeadingPairs>
    <vt:vector size="6" baseType="variant">
      <vt:variant>
        <vt:lpstr>Fonts Used</vt:lpstr>
      </vt:variant>
      <vt:variant>
        <vt:i4>7</vt:i4>
      </vt:variant>
      <vt:variant>
        <vt:lpstr>Theme</vt:lpstr>
      </vt:variant>
      <vt:variant>
        <vt:i4>1</vt:i4>
      </vt:variant>
      <vt:variant>
        <vt:lpstr>Slide Titles</vt:lpstr>
      </vt:variant>
      <vt:variant>
        <vt:i4>26</vt:i4>
      </vt:variant>
    </vt:vector>
  </HeadingPairs>
  <TitlesOfParts>
    <vt:vector size="34" baseType="lpstr">
      <vt:lpstr>Poppins Bold</vt:lpstr>
      <vt:lpstr>Poppins Medium</vt:lpstr>
      <vt:lpstr>Poppins Italics</vt:lpstr>
      <vt:lpstr>Calibri</vt:lpstr>
      <vt:lpstr>Arial</vt:lpstr>
      <vt:lpstr>Poppins Semi-Bold</vt:lpstr>
      <vt:lpstr>Poppins</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LCSI Research Presentation Slides Final.pptx</dc:title>
  <cp:lastModifiedBy>Emily Lewis</cp:lastModifiedBy>
  <cp:revision>1</cp:revision>
  <dcterms:created xsi:type="dcterms:W3CDTF">2006-08-16T00:00:00Z</dcterms:created>
  <dcterms:modified xsi:type="dcterms:W3CDTF">2026-10-06T11:09:37Z</dcterms:modified>
  <dc:identifier>DAHVRxKzbyA</dc:identifier>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0x0101008522A5ABD0546246BC22E4BC64A60956</vt:lpwstr>
  </property>
  <property fmtid="{D5CDD505-2E9C-101B-9397-08002B2CF9AE}" pid="3" name="MediaServiceImageTags">
    <vt:lpwstr/>
  </property>
</Properties>
</file>