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8"/>
  </p:notesMasterIdLst>
  <p:sldIdLst>
    <p:sldId id="398" r:id="rId2"/>
    <p:sldId id="361" r:id="rId3"/>
    <p:sldId id="369" r:id="rId4"/>
    <p:sldId id="470" r:id="rId5"/>
    <p:sldId id="463" r:id="rId6"/>
    <p:sldId id="387" r:id="rId7"/>
    <p:sldId id="469" r:id="rId8"/>
    <p:sldId id="420" r:id="rId9"/>
    <p:sldId id="380" r:id="rId10"/>
    <p:sldId id="465" r:id="rId11"/>
    <p:sldId id="371" r:id="rId12"/>
    <p:sldId id="370" r:id="rId13"/>
    <p:sldId id="383" r:id="rId14"/>
    <p:sldId id="384" r:id="rId15"/>
    <p:sldId id="385" r:id="rId16"/>
    <p:sldId id="386" r:id="rId17"/>
  </p:sldIdLst>
  <p:sldSz cx="18288000" cy="10287000"/>
  <p:notesSz cx="18288000" cy="10287000"/>
  <p:embeddedFontLst>
    <p:embeddedFont>
      <p:font typeface="Forno Standard" pitchFamily="2" charset="77"/>
      <p:regular r:id="rId19"/>
      <p:bold r:id="rId20"/>
    </p:embeddedFont>
    <p:embeddedFont>
      <p:font typeface="Zodiak" pitchFamily="2" charset="77"/>
      <p:regular r:id="rId21"/>
      <p:bold r:id="rId22"/>
      <p:italic r:id="rId23"/>
      <p:boldItalic r:id="rId24"/>
    </p:embeddedFont>
  </p:embeddedFont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B38A08-1861-10D5-DF2E-22DA9BF5A436}" name="Dinah Strange" initials="DS" userId="0be199bfd92a738c" providerId="Windows Live"/>
  <p188:author id="{F38AF82E-2CC7-4B6D-3154-37921C195A7D}" name="Gar Jackson" initials="GJ" userId="S::gar@globalirgroup.com::ed1696b0-b77f-4a68-a4ec-bdd3c4b58be3" providerId="AD"/>
  <p188:author id="{91F79730-ABD0-C354-1D7B-096C344A1F19}" name="Marta Weinstock" initials="MW" userId="2ea01b05c0d28d0d" providerId="Windows Live"/>
  <p188:author id="{D71ABA31-AD94-BA9C-3C51-AE94D215498B}" name="Kate Loomis" initials="" userId="S::kate@HealyMG.onmicrosoft.com::50c7623e-1dd1-4dbe-becd-b9b540d22489" providerId="AD"/>
  <p188:author id="{046D954B-D4DF-DFC6-1E10-316F103671DA}" name="Charles Goldberg" initials="CG" userId="dd6a4ff2ab2e11f0" providerId="Windows Live"/>
  <p188:author id="{355A847B-65E1-021C-2E09-8999B714B441}" name="Cody Anderson" initials="" userId="S::canderson@intellicheck.com::241e3b11-5518-4ec0-8062-356fa2a84464" providerId="AD"/>
  <p188:author id="{9296A296-453E-AE1E-A714-F1FCACD70DBC}" name="Sarah Cornwell" initials="" userId="S::SCornwell@HealyMG.onmicrosoft.com::76428817-f5d7-4aba-b0cf-a1dbed895033" providerId="AD"/>
  <p188:author id="{0CED36B5-22A3-1A0B-4E2A-C91AD1659C64}" name="Jennifer Wiza" initials="JW" userId="e2af8d1ab0ef3942" providerId="Windows Live"/>
  <p188:author id="{A27549F9-20CD-8472-3970-DE384B0FE54A}" name="Carolina Sodaro" initials="CS" userId="86582dcc93cbcb3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317"/>
    <a:srgbClr val="AEBABD"/>
    <a:srgbClr val="0090FC"/>
    <a:srgbClr val="00477D"/>
    <a:srgbClr val="000000"/>
    <a:srgbClr val="0082E1"/>
    <a:srgbClr val="F5F0E4"/>
    <a:srgbClr val="010F32"/>
    <a:srgbClr val="075643"/>
    <a:srgbClr val="529E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5714" autoAdjust="0"/>
  </p:normalViewPr>
  <p:slideViewPr>
    <p:cSldViewPr>
      <p:cViewPr varScale="1">
        <p:scale>
          <a:sx n="73" d="100"/>
          <a:sy n="73" d="100"/>
        </p:scale>
        <p:origin x="216" y="472"/>
      </p:cViewPr>
      <p:guideLst>
        <p:guide orient="horz" pos="2880"/>
        <p:guide pos="216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E6CD08C9-07A5-6744-BCBD-F97DEBD226FC}" type="datetimeFigureOut">
              <a:rPr lang="en-US" smtClean="0"/>
              <a:t>8/19/25</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95D6B283-6FC3-6D42-A026-EE3D4849D90E}" type="slidenum">
              <a:rPr lang="en-US" smtClean="0"/>
              <a:t>‹#›</a:t>
            </a:fld>
            <a:endParaRPr lang="en-US"/>
          </a:p>
        </p:txBody>
      </p:sp>
    </p:spTree>
    <p:extLst>
      <p:ext uri="{BB962C8B-B14F-4D97-AF65-F5344CB8AC3E}">
        <p14:creationId xmlns:p14="http://schemas.microsoft.com/office/powerpoint/2010/main" val="2983281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Forno Standard" pitchFamily="2" charset="77"/>
        <a:ea typeface="+mn-ea"/>
        <a:cs typeface="+mn-cs"/>
      </a:defRPr>
    </a:lvl1pPr>
    <a:lvl2pPr marL="457200" algn="l" defTabSz="914400" rtl="0" eaLnBrk="1" latinLnBrk="0" hangingPunct="1">
      <a:defRPr sz="1200" b="0" i="0" kern="1200">
        <a:solidFill>
          <a:schemeClr val="tx1"/>
        </a:solidFill>
        <a:latin typeface="Forno Standard" pitchFamily="2" charset="77"/>
        <a:ea typeface="+mn-ea"/>
        <a:cs typeface="+mn-cs"/>
      </a:defRPr>
    </a:lvl2pPr>
    <a:lvl3pPr marL="914400" algn="l" defTabSz="914400" rtl="0" eaLnBrk="1" latinLnBrk="0" hangingPunct="1">
      <a:defRPr sz="1200" b="0" i="0" kern="1200">
        <a:solidFill>
          <a:schemeClr val="tx1"/>
        </a:solidFill>
        <a:latin typeface="Forno Standard" pitchFamily="2" charset="77"/>
        <a:ea typeface="+mn-ea"/>
        <a:cs typeface="+mn-cs"/>
      </a:defRPr>
    </a:lvl3pPr>
    <a:lvl4pPr marL="1371600" algn="l" defTabSz="914400" rtl="0" eaLnBrk="1" latinLnBrk="0" hangingPunct="1">
      <a:defRPr sz="1200" b="0" i="0" kern="1200">
        <a:solidFill>
          <a:schemeClr val="tx1"/>
        </a:solidFill>
        <a:latin typeface="Forno Standard" pitchFamily="2" charset="77"/>
        <a:ea typeface="+mn-ea"/>
        <a:cs typeface="+mn-cs"/>
      </a:defRPr>
    </a:lvl4pPr>
    <a:lvl5pPr marL="1828800" algn="l" defTabSz="914400" rtl="0" eaLnBrk="1" latinLnBrk="0" hangingPunct="1">
      <a:defRPr sz="1200" b="0" i="0" kern="1200">
        <a:solidFill>
          <a:schemeClr val="tx1"/>
        </a:solidFill>
        <a:latin typeface="Forno Standard"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D6B283-6FC3-6D42-A026-EE3D4849D90E}" type="slidenum">
              <a:rPr lang="en-US" smtClean="0"/>
              <a:t>3</a:t>
            </a:fld>
            <a:endParaRPr lang="en-US"/>
          </a:p>
        </p:txBody>
      </p:sp>
    </p:spTree>
    <p:extLst>
      <p:ext uri="{BB962C8B-B14F-4D97-AF65-F5344CB8AC3E}">
        <p14:creationId xmlns:p14="http://schemas.microsoft.com/office/powerpoint/2010/main" val="18649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D6B283-6FC3-6D42-A026-EE3D4849D90E}" type="slidenum">
              <a:rPr lang="en-US" smtClean="0"/>
              <a:t>4</a:t>
            </a:fld>
            <a:endParaRPr lang="en-US"/>
          </a:p>
        </p:txBody>
      </p:sp>
    </p:spTree>
    <p:extLst>
      <p:ext uri="{BB962C8B-B14F-4D97-AF65-F5344CB8AC3E}">
        <p14:creationId xmlns:p14="http://schemas.microsoft.com/office/powerpoint/2010/main" val="3667798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172B4D"/>
              </a:solidFill>
              <a:effectLst/>
              <a:latin typeface="Forno Standard" pitchFamily="2" charset="0"/>
            </a:endParaRPr>
          </a:p>
        </p:txBody>
      </p:sp>
      <p:sp>
        <p:nvSpPr>
          <p:cNvPr id="4" name="Slide Number Placeholder 3"/>
          <p:cNvSpPr>
            <a:spLocks noGrp="1"/>
          </p:cNvSpPr>
          <p:nvPr>
            <p:ph type="sldNum" sz="quarter" idx="5"/>
          </p:nvPr>
        </p:nvSpPr>
        <p:spPr/>
        <p:txBody>
          <a:bodyPr/>
          <a:lstStyle/>
          <a:p>
            <a:fld id="{95D6B283-6FC3-6D42-A026-EE3D4849D90E}" type="slidenum">
              <a:rPr lang="en-US" smtClean="0"/>
              <a:t>8</a:t>
            </a:fld>
            <a:endParaRPr lang="en-US"/>
          </a:p>
        </p:txBody>
      </p:sp>
    </p:spTree>
    <p:extLst>
      <p:ext uri="{BB962C8B-B14F-4D97-AF65-F5344CB8AC3E}">
        <p14:creationId xmlns:p14="http://schemas.microsoft.com/office/powerpoint/2010/main" val="2913713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D6B283-6FC3-6D42-A026-EE3D4849D90E}" type="slidenum">
              <a:rPr lang="en-US" smtClean="0"/>
              <a:t>9</a:t>
            </a:fld>
            <a:endParaRPr lang="en-US"/>
          </a:p>
        </p:txBody>
      </p:sp>
    </p:spTree>
    <p:extLst>
      <p:ext uri="{BB962C8B-B14F-4D97-AF65-F5344CB8AC3E}">
        <p14:creationId xmlns:p14="http://schemas.microsoft.com/office/powerpoint/2010/main" val="2152832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1D784-5E73-9461-E3A1-35CC865541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B82AF3-508A-DCA1-2340-9D23A92580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C3DC72-CC4F-285F-DF76-E176B83985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B43BA9-1746-3B45-D113-AAAEEF5CE691}"/>
              </a:ext>
            </a:extLst>
          </p:cNvPr>
          <p:cNvSpPr>
            <a:spLocks noGrp="1"/>
          </p:cNvSpPr>
          <p:nvPr>
            <p:ph type="sldNum" sz="quarter" idx="5"/>
          </p:nvPr>
        </p:nvSpPr>
        <p:spPr/>
        <p:txBody>
          <a:bodyPr/>
          <a:lstStyle/>
          <a:p>
            <a:fld id="{95D6B283-6FC3-6D42-A026-EE3D4849D90E}" type="slidenum">
              <a:rPr lang="en-US" smtClean="0"/>
              <a:t>10</a:t>
            </a:fld>
            <a:endParaRPr lang="en-US"/>
          </a:p>
        </p:txBody>
      </p:sp>
    </p:spTree>
    <p:extLst>
      <p:ext uri="{BB962C8B-B14F-4D97-AF65-F5344CB8AC3E}">
        <p14:creationId xmlns:p14="http://schemas.microsoft.com/office/powerpoint/2010/main" val="1012918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D6B283-6FC3-6D42-A026-EE3D4849D90E}" type="slidenum">
              <a:rPr lang="en-US" smtClean="0"/>
              <a:t>16</a:t>
            </a:fld>
            <a:endParaRPr lang="en-US"/>
          </a:p>
        </p:txBody>
      </p:sp>
    </p:spTree>
    <p:extLst>
      <p:ext uri="{BB962C8B-B14F-4D97-AF65-F5344CB8AC3E}">
        <p14:creationId xmlns:p14="http://schemas.microsoft.com/office/powerpoint/2010/main" val="5232576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6.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Holder 2">
            <a:extLst>
              <a:ext uri="{FF2B5EF4-FFF2-40B4-BE49-F238E27FC236}">
                <a16:creationId xmlns:a16="http://schemas.microsoft.com/office/drawing/2014/main" id="{4E4F7423-839E-2060-924B-9954EEDE0450}"/>
              </a:ext>
            </a:extLst>
          </p:cNvPr>
          <p:cNvSpPr>
            <a:spLocks noGrp="1"/>
          </p:cNvSpPr>
          <p:nvPr>
            <p:ph type="ctrTitle" hasCustomPrompt="1"/>
          </p:nvPr>
        </p:nvSpPr>
        <p:spPr>
          <a:xfrm>
            <a:off x="990600" y="6057900"/>
            <a:ext cx="15544800" cy="923330"/>
          </a:xfrm>
          <a:prstGeom prst="rect">
            <a:avLst/>
          </a:prstGeom>
        </p:spPr>
        <p:txBody>
          <a:bodyPr wrap="square" lIns="0" tIns="0" rIns="0" bIns="0">
            <a:spAutoFit/>
          </a:bodyPr>
          <a:lstStyle>
            <a:lvl1pPr>
              <a:defRPr sz="6000" b="0" i="0">
                <a:solidFill>
                  <a:schemeClr val="bg2"/>
                </a:solidFill>
                <a:latin typeface="Zodiak" pitchFamily="50" charset="0"/>
                <a:cs typeface="Arial"/>
              </a:defRPr>
            </a:lvl1pPr>
          </a:lstStyle>
          <a:p>
            <a:r>
              <a:rPr lang="en-US" dirty="0"/>
              <a:t>Click To Edit Master Title Style</a:t>
            </a:r>
          </a:p>
        </p:txBody>
      </p:sp>
      <p:sp>
        <p:nvSpPr>
          <p:cNvPr id="5" name="Holder 3">
            <a:extLst>
              <a:ext uri="{FF2B5EF4-FFF2-40B4-BE49-F238E27FC236}">
                <a16:creationId xmlns:a16="http://schemas.microsoft.com/office/drawing/2014/main" id="{60AC80AD-E0EC-6AB1-40B9-8211F085B6CB}"/>
              </a:ext>
            </a:extLst>
          </p:cNvPr>
          <p:cNvSpPr>
            <a:spLocks noGrp="1"/>
          </p:cNvSpPr>
          <p:nvPr>
            <p:ph type="subTitle" idx="4"/>
          </p:nvPr>
        </p:nvSpPr>
        <p:spPr>
          <a:xfrm>
            <a:off x="990600" y="7384790"/>
            <a:ext cx="12801600" cy="538609"/>
          </a:xfrm>
          <a:prstGeom prst="rect">
            <a:avLst/>
          </a:prstGeom>
        </p:spPr>
        <p:txBody>
          <a:bodyPr wrap="square" lIns="0" tIns="0" rIns="0" bIns="0">
            <a:spAutoFit/>
          </a:bodyPr>
          <a:lstStyle>
            <a:lvl1pPr>
              <a:defRPr sz="3500" b="0" i="0">
                <a:solidFill>
                  <a:schemeClr val="bg2"/>
                </a:solidFill>
                <a:latin typeface="Forno Standard" pitchFamily="2" charset="77"/>
                <a:cs typeface="Arial"/>
              </a:defRPr>
            </a:lvl1pPr>
          </a:lstStyle>
          <a:p>
            <a:r>
              <a:rPr lang="en-US" dirty="0"/>
              <a:t>Click to edit Master subtitle style</a:t>
            </a:r>
            <a:endParaRPr dirty="0"/>
          </a:p>
        </p:txBody>
      </p:sp>
      <p:pic>
        <p:nvPicPr>
          <p:cNvPr id="2" name="Graphic 1">
            <a:extLst>
              <a:ext uri="{FF2B5EF4-FFF2-40B4-BE49-F238E27FC236}">
                <a16:creationId xmlns:a16="http://schemas.microsoft.com/office/drawing/2014/main" id="{C30A88B4-FE9F-7B26-D0AD-1DDC364A457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3387" y="800100"/>
            <a:ext cx="4719214" cy="780938"/>
          </a:xfrm>
          <a:prstGeom prst="rect">
            <a:avLst/>
          </a:prstGeom>
        </p:spPr>
      </p:pic>
      <p:pic>
        <p:nvPicPr>
          <p:cNvPr id="3" name="Picture 2">
            <a:extLst>
              <a:ext uri="{FF2B5EF4-FFF2-40B4-BE49-F238E27FC236}">
                <a16:creationId xmlns:a16="http://schemas.microsoft.com/office/drawing/2014/main" id="{E162A182-F01B-4416-A888-9F18A5C7FD51}"/>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9715500"/>
            <a:ext cx="18288000" cy="590863"/>
          </a:xfrm>
          <a:prstGeom prst="rect">
            <a:avLst/>
          </a:prstGeom>
        </p:spPr>
      </p:pic>
    </p:spTree>
    <p:extLst>
      <p:ext uri="{BB962C8B-B14F-4D97-AF65-F5344CB8AC3E}">
        <p14:creationId xmlns:p14="http://schemas.microsoft.com/office/powerpoint/2010/main" val="2690890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Holder 2">
            <a:extLst>
              <a:ext uri="{FF2B5EF4-FFF2-40B4-BE49-F238E27FC236}">
                <a16:creationId xmlns:a16="http://schemas.microsoft.com/office/drawing/2014/main" id="{4E4F7423-839E-2060-924B-9954EEDE0450}"/>
              </a:ext>
            </a:extLst>
          </p:cNvPr>
          <p:cNvSpPr>
            <a:spLocks noGrp="1"/>
          </p:cNvSpPr>
          <p:nvPr>
            <p:ph type="ctrTitle" hasCustomPrompt="1"/>
          </p:nvPr>
        </p:nvSpPr>
        <p:spPr>
          <a:xfrm>
            <a:off x="990600" y="6057900"/>
            <a:ext cx="15544800" cy="923330"/>
          </a:xfrm>
          <a:prstGeom prst="rect">
            <a:avLst/>
          </a:prstGeom>
        </p:spPr>
        <p:txBody>
          <a:bodyPr wrap="square" lIns="0" tIns="0" rIns="0" bIns="0">
            <a:spAutoFit/>
          </a:bodyPr>
          <a:lstStyle>
            <a:lvl1pPr>
              <a:defRPr sz="6000" b="0" i="0">
                <a:solidFill>
                  <a:schemeClr val="bg2"/>
                </a:solidFill>
                <a:latin typeface="Zodiak" pitchFamily="50" charset="0"/>
                <a:cs typeface="Arial"/>
              </a:defRPr>
            </a:lvl1pPr>
          </a:lstStyle>
          <a:p>
            <a:r>
              <a:rPr lang="en-US" dirty="0"/>
              <a:t>Click To Edit Master Title Style</a:t>
            </a:r>
          </a:p>
        </p:txBody>
      </p:sp>
      <p:sp>
        <p:nvSpPr>
          <p:cNvPr id="5" name="Holder 3">
            <a:extLst>
              <a:ext uri="{FF2B5EF4-FFF2-40B4-BE49-F238E27FC236}">
                <a16:creationId xmlns:a16="http://schemas.microsoft.com/office/drawing/2014/main" id="{60AC80AD-E0EC-6AB1-40B9-8211F085B6CB}"/>
              </a:ext>
            </a:extLst>
          </p:cNvPr>
          <p:cNvSpPr>
            <a:spLocks noGrp="1"/>
          </p:cNvSpPr>
          <p:nvPr>
            <p:ph type="subTitle" idx="4"/>
          </p:nvPr>
        </p:nvSpPr>
        <p:spPr>
          <a:xfrm>
            <a:off x="990600" y="7384790"/>
            <a:ext cx="12801600" cy="538609"/>
          </a:xfrm>
          <a:prstGeom prst="rect">
            <a:avLst/>
          </a:prstGeom>
        </p:spPr>
        <p:txBody>
          <a:bodyPr wrap="square" lIns="0" tIns="0" rIns="0" bIns="0">
            <a:spAutoFit/>
          </a:bodyPr>
          <a:lstStyle>
            <a:lvl1pPr>
              <a:defRPr sz="3500" b="0" i="0">
                <a:solidFill>
                  <a:schemeClr val="bg2"/>
                </a:solidFill>
                <a:latin typeface="Forno Standard" pitchFamily="2" charset="77"/>
                <a:cs typeface="Arial"/>
              </a:defRPr>
            </a:lvl1pPr>
          </a:lstStyle>
          <a:p>
            <a:r>
              <a:rPr lang="en-US" dirty="0"/>
              <a:t>Click to edit Master subtitle style</a:t>
            </a:r>
            <a:endParaRPr dirty="0"/>
          </a:p>
        </p:txBody>
      </p:sp>
      <p:pic>
        <p:nvPicPr>
          <p:cNvPr id="2" name="Graphic 1">
            <a:extLst>
              <a:ext uri="{FF2B5EF4-FFF2-40B4-BE49-F238E27FC236}">
                <a16:creationId xmlns:a16="http://schemas.microsoft.com/office/drawing/2014/main" id="{C30A88B4-FE9F-7B26-D0AD-1DDC364A457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3387" y="800100"/>
            <a:ext cx="4719214" cy="780938"/>
          </a:xfrm>
          <a:prstGeom prst="rect">
            <a:avLst/>
          </a:prstGeom>
        </p:spPr>
      </p:pic>
      <p:pic>
        <p:nvPicPr>
          <p:cNvPr id="3" name="Picture 2">
            <a:extLst>
              <a:ext uri="{FF2B5EF4-FFF2-40B4-BE49-F238E27FC236}">
                <a16:creationId xmlns:a16="http://schemas.microsoft.com/office/drawing/2014/main" id="{E162A182-F01B-4416-A888-9F18A5C7FD51}"/>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9715500"/>
            <a:ext cx="18288000" cy="590863"/>
          </a:xfrm>
          <a:prstGeom prst="rect">
            <a:avLst/>
          </a:prstGeom>
        </p:spPr>
      </p:pic>
    </p:spTree>
    <p:extLst>
      <p:ext uri="{BB962C8B-B14F-4D97-AF65-F5344CB8AC3E}">
        <p14:creationId xmlns:p14="http://schemas.microsoft.com/office/powerpoint/2010/main" val="272677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object 15">
            <a:extLst>
              <a:ext uri="{FF2B5EF4-FFF2-40B4-BE49-F238E27FC236}">
                <a16:creationId xmlns:a16="http://schemas.microsoft.com/office/drawing/2014/main" id="{98F69F48-3822-E02A-9AC8-529EB077D0D8}"/>
              </a:ext>
            </a:extLst>
          </p:cNvPr>
          <p:cNvPicPr/>
          <p:nvPr userDrawn="1"/>
        </p:nvPicPr>
        <p:blipFill>
          <a:blip r:embed="rId2" cstate="email">
            <a:extLst>
              <a:ext uri="{28A0092B-C50C-407E-A947-70E740481C1C}">
                <a14:useLocalDpi xmlns:a14="http://schemas.microsoft.com/office/drawing/2010/main"/>
              </a:ext>
            </a:extLst>
          </a:blip>
          <a:srcRect/>
          <a:stretch/>
        </p:blipFill>
        <p:spPr>
          <a:xfrm>
            <a:off x="6455736" y="1"/>
            <a:ext cx="11810999" cy="10287000"/>
          </a:xfrm>
          <a:prstGeom prst="rect">
            <a:avLst/>
          </a:prstGeom>
        </p:spPr>
      </p:pic>
      <p:pic>
        <p:nvPicPr>
          <p:cNvPr id="4" name="Graphic 3">
            <a:extLst>
              <a:ext uri="{FF2B5EF4-FFF2-40B4-BE49-F238E27FC236}">
                <a16:creationId xmlns:a16="http://schemas.microsoft.com/office/drawing/2014/main" id="{4F36F775-0A61-F41A-F255-87E15891B2D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0600" y="1140514"/>
            <a:ext cx="5579688" cy="923330"/>
          </a:xfrm>
          <a:prstGeom prst="rect">
            <a:avLst/>
          </a:prstGeom>
        </p:spPr>
      </p:pic>
      <p:pic>
        <p:nvPicPr>
          <p:cNvPr id="5" name="Picture 4">
            <a:extLst>
              <a:ext uri="{FF2B5EF4-FFF2-40B4-BE49-F238E27FC236}">
                <a16:creationId xmlns:a16="http://schemas.microsoft.com/office/drawing/2014/main" id="{37495461-D6C3-5203-CE5E-93182A730461}"/>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9715500"/>
            <a:ext cx="18288000" cy="590863"/>
          </a:xfrm>
          <a:prstGeom prst="rect">
            <a:avLst/>
          </a:prstGeom>
        </p:spPr>
      </p:pic>
      <p:sp>
        <p:nvSpPr>
          <p:cNvPr id="9" name="TextBox 8">
            <a:extLst>
              <a:ext uri="{FF2B5EF4-FFF2-40B4-BE49-F238E27FC236}">
                <a16:creationId xmlns:a16="http://schemas.microsoft.com/office/drawing/2014/main" id="{026123F0-4F63-B32F-3D95-8CA2D54BD191}"/>
              </a:ext>
            </a:extLst>
          </p:cNvPr>
          <p:cNvSpPr txBox="1"/>
          <p:nvPr userDrawn="1"/>
        </p:nvSpPr>
        <p:spPr>
          <a:xfrm>
            <a:off x="2572867" y="9873329"/>
            <a:ext cx="9144000" cy="307777"/>
          </a:xfrm>
          <a:prstGeom prst="rect">
            <a:avLst/>
          </a:prstGeom>
          <a:noFill/>
        </p:spPr>
        <p:txBody>
          <a:bodyPr wrap="square">
            <a:spAutoFit/>
          </a:bodyPr>
          <a:lstStyle/>
          <a:p>
            <a:r>
              <a:rPr lang="en-US" sz="1400" b="0" i="0" dirty="0">
                <a:solidFill>
                  <a:srgbClr val="AEBABD"/>
                </a:solidFill>
                <a:effectLst/>
                <a:latin typeface="Forno Standard" pitchFamily="2" charset="77"/>
              </a:rPr>
              <a:t>© 2024 Intellicheck. All rights reserved.</a:t>
            </a:r>
            <a:endParaRPr lang="en-US" sz="1400" b="0" i="0" dirty="0">
              <a:latin typeface="Forno Standard" pitchFamily="2" charset="77"/>
            </a:endParaRPr>
          </a:p>
        </p:txBody>
      </p:sp>
      <p:pic>
        <p:nvPicPr>
          <p:cNvPr id="10" name="Graphic 9">
            <a:extLst>
              <a:ext uri="{FF2B5EF4-FFF2-40B4-BE49-F238E27FC236}">
                <a16:creationId xmlns:a16="http://schemas.microsoft.com/office/drawing/2014/main" id="{35456579-5C46-4846-2FB0-1A0F921DC72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91117" y="9873329"/>
            <a:ext cx="1761460" cy="291487"/>
          </a:xfrm>
          <a:prstGeom prst="rect">
            <a:avLst/>
          </a:prstGeom>
        </p:spPr>
      </p:pic>
      <p:sp>
        <p:nvSpPr>
          <p:cNvPr id="12" name="Holder 2">
            <a:extLst>
              <a:ext uri="{FF2B5EF4-FFF2-40B4-BE49-F238E27FC236}">
                <a16:creationId xmlns:a16="http://schemas.microsoft.com/office/drawing/2014/main" id="{13453DED-3D27-AED7-B72B-0AA3FB698D48}"/>
              </a:ext>
            </a:extLst>
          </p:cNvPr>
          <p:cNvSpPr>
            <a:spLocks noGrp="1"/>
          </p:cNvSpPr>
          <p:nvPr>
            <p:ph type="ctrTitle" hasCustomPrompt="1"/>
          </p:nvPr>
        </p:nvSpPr>
        <p:spPr>
          <a:xfrm>
            <a:off x="990600" y="6057900"/>
            <a:ext cx="15544800" cy="923330"/>
          </a:xfrm>
          <a:prstGeom prst="rect">
            <a:avLst/>
          </a:prstGeom>
        </p:spPr>
        <p:txBody>
          <a:bodyPr wrap="square" lIns="0" tIns="0" rIns="0" bIns="0">
            <a:spAutoFit/>
          </a:bodyPr>
          <a:lstStyle>
            <a:lvl1pPr>
              <a:defRPr sz="6000" b="0" i="0">
                <a:solidFill>
                  <a:schemeClr val="bg2"/>
                </a:solidFill>
                <a:latin typeface="Zodiak" pitchFamily="50" charset="0"/>
                <a:cs typeface="Arial"/>
              </a:defRPr>
            </a:lvl1pPr>
          </a:lstStyle>
          <a:p>
            <a:r>
              <a:rPr lang="en-US" dirty="0"/>
              <a:t>Click To Edit Master Title Style</a:t>
            </a:r>
          </a:p>
        </p:txBody>
      </p:sp>
      <p:sp>
        <p:nvSpPr>
          <p:cNvPr id="13" name="Holder 3">
            <a:extLst>
              <a:ext uri="{FF2B5EF4-FFF2-40B4-BE49-F238E27FC236}">
                <a16:creationId xmlns:a16="http://schemas.microsoft.com/office/drawing/2014/main" id="{4F26A52E-197B-7C1A-1FA7-7C997F99527D}"/>
              </a:ext>
            </a:extLst>
          </p:cNvPr>
          <p:cNvSpPr>
            <a:spLocks noGrp="1"/>
          </p:cNvSpPr>
          <p:nvPr>
            <p:ph type="subTitle" idx="4"/>
          </p:nvPr>
        </p:nvSpPr>
        <p:spPr>
          <a:xfrm>
            <a:off x="990600" y="7384790"/>
            <a:ext cx="12801600" cy="538609"/>
          </a:xfrm>
          <a:prstGeom prst="rect">
            <a:avLst/>
          </a:prstGeom>
        </p:spPr>
        <p:txBody>
          <a:bodyPr wrap="square" lIns="0" tIns="0" rIns="0" bIns="0">
            <a:spAutoFit/>
          </a:bodyPr>
          <a:lstStyle>
            <a:lvl1pPr>
              <a:defRPr sz="3500" b="0" i="0">
                <a:solidFill>
                  <a:schemeClr val="bg2"/>
                </a:solidFill>
                <a:latin typeface="Forno Standard" pitchFamily="2" charset="77"/>
                <a:cs typeface="Arial"/>
              </a:defRPr>
            </a:lvl1pPr>
          </a:lstStyle>
          <a:p>
            <a:r>
              <a:rPr lang="en-US"/>
              <a:t>Click to edit Master subtitle style</a:t>
            </a:r>
            <a:endParaRPr dirty="0"/>
          </a:p>
        </p:txBody>
      </p:sp>
    </p:spTree>
    <p:extLst>
      <p:ext uri="{BB962C8B-B14F-4D97-AF65-F5344CB8AC3E}">
        <p14:creationId xmlns:p14="http://schemas.microsoft.com/office/powerpoint/2010/main" val="4130665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0" name="Picture 9" descr="A white and blue background&#10;&#10;Description automatically generated">
            <a:extLst>
              <a:ext uri="{FF2B5EF4-FFF2-40B4-BE49-F238E27FC236}">
                <a16:creationId xmlns:a16="http://schemas.microsoft.com/office/drawing/2014/main" id="{27784F6E-260C-FC5A-119E-9976AD40101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5400000">
            <a:off x="4000500" y="-4000499"/>
            <a:ext cx="10286999" cy="18288000"/>
          </a:xfrm>
          <a:prstGeom prst="rect">
            <a:avLst/>
          </a:prstGeom>
        </p:spPr>
      </p:pic>
      <p:pic>
        <p:nvPicPr>
          <p:cNvPr id="7" name="object 15">
            <a:extLst>
              <a:ext uri="{FF2B5EF4-FFF2-40B4-BE49-F238E27FC236}">
                <a16:creationId xmlns:a16="http://schemas.microsoft.com/office/drawing/2014/main" id="{98F69F48-3822-E02A-9AC8-529EB077D0D8}"/>
              </a:ext>
            </a:extLst>
          </p:cNvPr>
          <p:cNvPicPr/>
          <p:nvPr userDrawn="1"/>
        </p:nvPicPr>
        <p:blipFill>
          <a:blip r:embed="rId3" cstate="email">
            <a:extLst>
              <a:ext uri="{28A0092B-C50C-407E-A947-70E740481C1C}">
                <a14:useLocalDpi xmlns:a14="http://schemas.microsoft.com/office/drawing/2010/main"/>
              </a:ext>
            </a:extLst>
          </a:blip>
          <a:srcRect/>
          <a:stretch/>
        </p:blipFill>
        <p:spPr>
          <a:xfrm>
            <a:off x="9906000" y="1"/>
            <a:ext cx="11810999" cy="10287000"/>
          </a:xfrm>
          <a:prstGeom prst="rect">
            <a:avLst/>
          </a:prstGeom>
        </p:spPr>
      </p:pic>
      <p:pic>
        <p:nvPicPr>
          <p:cNvPr id="6" name="Picture 5">
            <a:extLst>
              <a:ext uri="{FF2B5EF4-FFF2-40B4-BE49-F238E27FC236}">
                <a16:creationId xmlns:a16="http://schemas.microsoft.com/office/drawing/2014/main" id="{04DBC4A7-D224-C866-4EC0-1E04F04304C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9715500"/>
            <a:ext cx="18288000" cy="590863"/>
          </a:xfrm>
          <a:prstGeom prst="rect">
            <a:avLst/>
          </a:prstGeom>
        </p:spPr>
      </p:pic>
      <p:pic>
        <p:nvPicPr>
          <p:cNvPr id="8" name="Graphic 7">
            <a:extLst>
              <a:ext uri="{FF2B5EF4-FFF2-40B4-BE49-F238E27FC236}">
                <a16:creationId xmlns:a16="http://schemas.microsoft.com/office/drawing/2014/main" id="{06939115-BCFD-0D7C-3B6B-EA4423EBB17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43387" y="800100"/>
            <a:ext cx="4719214" cy="780938"/>
          </a:xfrm>
          <a:prstGeom prst="rect">
            <a:avLst/>
          </a:prstGeom>
        </p:spPr>
      </p:pic>
      <p:sp>
        <p:nvSpPr>
          <p:cNvPr id="4" name="Holder 2">
            <a:extLst>
              <a:ext uri="{FF2B5EF4-FFF2-40B4-BE49-F238E27FC236}">
                <a16:creationId xmlns:a16="http://schemas.microsoft.com/office/drawing/2014/main" id="{4E4F7423-839E-2060-924B-9954EEDE0450}"/>
              </a:ext>
            </a:extLst>
          </p:cNvPr>
          <p:cNvSpPr>
            <a:spLocks noGrp="1"/>
          </p:cNvSpPr>
          <p:nvPr>
            <p:ph type="ctrTitle" hasCustomPrompt="1"/>
          </p:nvPr>
        </p:nvSpPr>
        <p:spPr>
          <a:xfrm>
            <a:off x="990600" y="6057900"/>
            <a:ext cx="15544800" cy="923330"/>
          </a:xfrm>
          <a:prstGeom prst="rect">
            <a:avLst/>
          </a:prstGeom>
        </p:spPr>
        <p:txBody>
          <a:bodyPr wrap="square" lIns="0" tIns="0" rIns="0" bIns="0">
            <a:spAutoFit/>
          </a:bodyPr>
          <a:lstStyle>
            <a:lvl1pPr>
              <a:defRPr sz="6000" b="0" i="0">
                <a:solidFill>
                  <a:schemeClr val="bg2"/>
                </a:solidFill>
                <a:latin typeface="Zodiak" pitchFamily="50" charset="0"/>
                <a:cs typeface="Arial"/>
              </a:defRPr>
            </a:lvl1pPr>
          </a:lstStyle>
          <a:p>
            <a:r>
              <a:rPr lang="en-US" dirty="0"/>
              <a:t>Click To Edit Master Title Style</a:t>
            </a:r>
          </a:p>
        </p:txBody>
      </p:sp>
      <p:sp>
        <p:nvSpPr>
          <p:cNvPr id="5" name="Holder 3">
            <a:extLst>
              <a:ext uri="{FF2B5EF4-FFF2-40B4-BE49-F238E27FC236}">
                <a16:creationId xmlns:a16="http://schemas.microsoft.com/office/drawing/2014/main" id="{60AC80AD-E0EC-6AB1-40B9-8211F085B6CB}"/>
              </a:ext>
            </a:extLst>
          </p:cNvPr>
          <p:cNvSpPr>
            <a:spLocks noGrp="1"/>
          </p:cNvSpPr>
          <p:nvPr>
            <p:ph type="subTitle" idx="4"/>
          </p:nvPr>
        </p:nvSpPr>
        <p:spPr>
          <a:xfrm>
            <a:off x="990600" y="7384790"/>
            <a:ext cx="12801600" cy="538609"/>
          </a:xfrm>
          <a:prstGeom prst="rect">
            <a:avLst/>
          </a:prstGeom>
        </p:spPr>
        <p:txBody>
          <a:bodyPr wrap="square" lIns="0" tIns="0" rIns="0" bIns="0">
            <a:spAutoFit/>
          </a:bodyPr>
          <a:lstStyle>
            <a:lvl1pPr>
              <a:defRPr sz="3500" b="0" i="0">
                <a:solidFill>
                  <a:schemeClr val="bg2"/>
                </a:solidFill>
                <a:latin typeface="Forno Standard" pitchFamily="2" charset="77"/>
                <a:cs typeface="Arial"/>
              </a:defRPr>
            </a:lvl1pPr>
          </a:lstStyle>
          <a:p>
            <a:r>
              <a:rPr lang="en-US"/>
              <a:t>Click to edit Master subtitle style</a:t>
            </a:r>
            <a:endParaRPr dirty="0"/>
          </a:p>
        </p:txBody>
      </p:sp>
    </p:spTree>
    <p:extLst>
      <p:ext uri="{BB962C8B-B14F-4D97-AF65-F5344CB8AC3E}">
        <p14:creationId xmlns:p14="http://schemas.microsoft.com/office/powerpoint/2010/main" val="3349245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10" name="Picture 9" descr="A blue and orange line art&#10;&#10;Description automatically generated">
            <a:extLst>
              <a:ext uri="{FF2B5EF4-FFF2-40B4-BE49-F238E27FC236}">
                <a16:creationId xmlns:a16="http://schemas.microsoft.com/office/drawing/2014/main" id="{95467A27-A54D-D130-0209-28E81F93DAE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526000" y="9791699"/>
            <a:ext cx="533400" cy="405777"/>
          </a:xfrm>
          <a:prstGeom prst="rect">
            <a:avLst/>
          </a:prstGeom>
        </p:spPr>
      </p:pic>
      <p:sp>
        <p:nvSpPr>
          <p:cNvPr id="2" name="Holder 3">
            <a:extLst>
              <a:ext uri="{FF2B5EF4-FFF2-40B4-BE49-F238E27FC236}">
                <a16:creationId xmlns:a16="http://schemas.microsoft.com/office/drawing/2014/main" id="{A19EABA5-B32D-0FC7-4363-86B31332E7E0}"/>
              </a:ext>
            </a:extLst>
          </p:cNvPr>
          <p:cNvSpPr>
            <a:spLocks noGrp="1"/>
          </p:cNvSpPr>
          <p:nvPr>
            <p:ph type="body" idx="1"/>
          </p:nvPr>
        </p:nvSpPr>
        <p:spPr>
          <a:xfrm>
            <a:off x="942688" y="1727342"/>
            <a:ext cx="8557260" cy="430887"/>
          </a:xfrm>
        </p:spPr>
        <p:txBody>
          <a:bodyPr lIns="0" tIns="0" rIns="0" bIns="0"/>
          <a:lstStyle>
            <a:lvl1pPr>
              <a:defRPr sz="2800" b="0" i="0">
                <a:solidFill>
                  <a:srgbClr val="263E5A"/>
                </a:solidFill>
                <a:latin typeface="Forno Standard" pitchFamily="2" charset="77"/>
                <a:cs typeface="Arial"/>
              </a:defRPr>
            </a:lvl1pPr>
          </a:lstStyle>
          <a:p>
            <a:pPr lvl="0"/>
            <a:r>
              <a:rPr lang="en-US"/>
              <a:t>Click to edit Master text styles</a:t>
            </a:r>
          </a:p>
        </p:txBody>
      </p:sp>
      <p:sp>
        <p:nvSpPr>
          <p:cNvPr id="3" name="Holder 2">
            <a:extLst>
              <a:ext uri="{FF2B5EF4-FFF2-40B4-BE49-F238E27FC236}">
                <a16:creationId xmlns:a16="http://schemas.microsoft.com/office/drawing/2014/main" id="{C961051D-8A3D-3453-E8D6-36935E25910E}"/>
              </a:ext>
            </a:extLst>
          </p:cNvPr>
          <p:cNvSpPr>
            <a:spLocks noGrp="1"/>
          </p:cNvSpPr>
          <p:nvPr>
            <p:ph type="title" hasCustomPrompt="1"/>
          </p:nvPr>
        </p:nvSpPr>
        <p:spPr>
          <a:xfrm>
            <a:off x="942688" y="870180"/>
            <a:ext cx="10746105" cy="677108"/>
          </a:xfrm>
        </p:spPr>
        <p:txBody>
          <a:bodyPr lIns="0" tIns="0" rIns="0" bIns="0"/>
          <a:lstStyle>
            <a:lvl1pPr>
              <a:defRPr sz="4400" b="0" i="0">
                <a:solidFill>
                  <a:schemeClr val="bg2"/>
                </a:solidFill>
                <a:latin typeface="Zodiak" pitchFamily="50" charset="0"/>
                <a:cs typeface="Arial"/>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6482B8BC-C06B-7CA7-6831-C5BC5CC720AB}"/>
              </a:ext>
            </a:extLst>
          </p:cNvPr>
          <p:cNvSpPr>
            <a:spLocks noGrp="1"/>
          </p:cNvSpPr>
          <p:nvPr>
            <p:ph type="sldNum" sz="quarter" idx="4"/>
          </p:nvPr>
        </p:nvSpPr>
        <p:spPr>
          <a:xfrm>
            <a:off x="12945033" y="9715500"/>
            <a:ext cx="4114800" cy="547688"/>
          </a:xfrm>
          <a:prstGeom prst="rect">
            <a:avLst/>
          </a:prstGeom>
        </p:spPr>
        <p:txBody>
          <a:bodyPr vert="horz" lIns="91440" tIns="45720" rIns="91440" bIns="45720" rtlCol="0" anchor="ctr"/>
          <a:lstStyle>
            <a:lvl1pPr algn="r">
              <a:defRPr sz="1200" i="0">
                <a:solidFill>
                  <a:schemeClr val="bg1"/>
                </a:solidFill>
                <a:latin typeface="Forno Standard" pitchFamily="2" charset="77"/>
                <a:ea typeface="Forno Standard" pitchFamily="2" charset="77"/>
              </a:defRPr>
            </a:lvl1pPr>
          </a:lstStyle>
          <a:p>
            <a:fld id="{4012AC05-C599-9740-A244-E1A52C35C596}" type="slidenum">
              <a:rPr lang="en-US" smtClean="0"/>
              <a:pPr/>
              <a:t>‹#›</a:t>
            </a:fld>
            <a:endParaRPr lang="en-US"/>
          </a:p>
        </p:txBody>
      </p:sp>
    </p:spTree>
    <p:extLst>
      <p:ext uri="{BB962C8B-B14F-4D97-AF65-F5344CB8AC3E}">
        <p14:creationId xmlns:p14="http://schemas.microsoft.com/office/powerpoint/2010/main" val="1025142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descr="A blue and orange line art&#10;&#10;Description automatically generated">
            <a:extLst>
              <a:ext uri="{FF2B5EF4-FFF2-40B4-BE49-F238E27FC236}">
                <a16:creationId xmlns:a16="http://schemas.microsoft.com/office/drawing/2014/main" id="{95467A27-A54D-D130-0209-28E81F93DAE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526000" y="9791699"/>
            <a:ext cx="533400" cy="405777"/>
          </a:xfrm>
          <a:prstGeom prst="rect">
            <a:avLst/>
          </a:prstGeom>
        </p:spPr>
      </p:pic>
      <p:sp>
        <p:nvSpPr>
          <p:cNvPr id="2" name="Holder 3">
            <a:extLst>
              <a:ext uri="{FF2B5EF4-FFF2-40B4-BE49-F238E27FC236}">
                <a16:creationId xmlns:a16="http://schemas.microsoft.com/office/drawing/2014/main" id="{A19EABA5-B32D-0FC7-4363-86B31332E7E0}"/>
              </a:ext>
            </a:extLst>
          </p:cNvPr>
          <p:cNvSpPr>
            <a:spLocks noGrp="1"/>
          </p:cNvSpPr>
          <p:nvPr>
            <p:ph type="body" idx="1"/>
          </p:nvPr>
        </p:nvSpPr>
        <p:spPr>
          <a:xfrm>
            <a:off x="942688" y="1727342"/>
            <a:ext cx="8557260" cy="430887"/>
          </a:xfrm>
        </p:spPr>
        <p:txBody>
          <a:bodyPr lIns="0" tIns="0" rIns="0" bIns="0"/>
          <a:lstStyle>
            <a:lvl1pPr>
              <a:defRPr sz="2800" b="0" i="0">
                <a:solidFill>
                  <a:srgbClr val="263E5A"/>
                </a:solidFill>
                <a:latin typeface="Forno Standard" pitchFamily="2" charset="77"/>
                <a:cs typeface="Arial"/>
              </a:defRPr>
            </a:lvl1pPr>
          </a:lstStyle>
          <a:p>
            <a:pPr lvl="0"/>
            <a:r>
              <a:rPr lang="en-US"/>
              <a:t>Click to edit Master text styles</a:t>
            </a:r>
          </a:p>
        </p:txBody>
      </p:sp>
      <p:sp>
        <p:nvSpPr>
          <p:cNvPr id="3" name="Holder 2">
            <a:extLst>
              <a:ext uri="{FF2B5EF4-FFF2-40B4-BE49-F238E27FC236}">
                <a16:creationId xmlns:a16="http://schemas.microsoft.com/office/drawing/2014/main" id="{C961051D-8A3D-3453-E8D6-36935E25910E}"/>
              </a:ext>
            </a:extLst>
          </p:cNvPr>
          <p:cNvSpPr>
            <a:spLocks noGrp="1"/>
          </p:cNvSpPr>
          <p:nvPr>
            <p:ph type="title" hasCustomPrompt="1"/>
          </p:nvPr>
        </p:nvSpPr>
        <p:spPr>
          <a:xfrm>
            <a:off x="942688" y="870180"/>
            <a:ext cx="10746105" cy="677108"/>
          </a:xfrm>
        </p:spPr>
        <p:txBody>
          <a:bodyPr lIns="0" tIns="0" rIns="0" bIns="0"/>
          <a:lstStyle>
            <a:lvl1pPr>
              <a:defRPr sz="4400" b="0" i="0">
                <a:solidFill>
                  <a:schemeClr val="bg2"/>
                </a:solidFill>
                <a:latin typeface="Zodiak" pitchFamily="50" charset="0"/>
                <a:cs typeface="Arial"/>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56F21969-4E2C-CE00-16DD-53D06667830B}"/>
              </a:ext>
            </a:extLst>
          </p:cNvPr>
          <p:cNvSpPr>
            <a:spLocks noGrp="1"/>
          </p:cNvSpPr>
          <p:nvPr>
            <p:ph type="sldNum" sz="quarter" idx="4"/>
          </p:nvPr>
        </p:nvSpPr>
        <p:spPr>
          <a:xfrm>
            <a:off x="12945033" y="9715500"/>
            <a:ext cx="4114800" cy="547688"/>
          </a:xfrm>
          <a:prstGeom prst="rect">
            <a:avLst/>
          </a:prstGeom>
        </p:spPr>
        <p:txBody>
          <a:bodyPr vert="horz" lIns="91440" tIns="45720" rIns="91440" bIns="45720" rtlCol="0" anchor="ctr"/>
          <a:lstStyle>
            <a:lvl1pPr algn="r">
              <a:defRPr sz="1200" i="0">
                <a:solidFill>
                  <a:schemeClr val="bg1"/>
                </a:solidFill>
                <a:latin typeface="Forno Standard" pitchFamily="2" charset="77"/>
                <a:ea typeface="Forno Standard" pitchFamily="2" charset="77"/>
              </a:defRPr>
            </a:lvl1pPr>
          </a:lstStyle>
          <a:p>
            <a:fld id="{4012AC05-C599-9740-A244-E1A52C35C596}" type="slidenum">
              <a:rPr lang="en-US" smtClean="0"/>
              <a:pPr/>
              <a:t>‹#›</a:t>
            </a:fld>
            <a:endParaRPr lang="en-US"/>
          </a:p>
        </p:txBody>
      </p:sp>
    </p:spTree>
    <p:extLst>
      <p:ext uri="{BB962C8B-B14F-4D97-AF65-F5344CB8AC3E}">
        <p14:creationId xmlns:p14="http://schemas.microsoft.com/office/powerpoint/2010/main" val="184453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F5BCB6F4-86D3-2D28-20B8-84CD5C3AB107}"/>
              </a:ext>
            </a:extLst>
          </p:cNvPr>
          <p:cNvSpPr>
            <a:spLocks noGrp="1"/>
          </p:cNvSpPr>
          <p:nvPr>
            <p:ph type="sldNum" sz="quarter" idx="4"/>
          </p:nvPr>
        </p:nvSpPr>
        <p:spPr>
          <a:xfrm>
            <a:off x="12945033" y="9715500"/>
            <a:ext cx="4114800" cy="547688"/>
          </a:xfrm>
          <a:prstGeom prst="rect">
            <a:avLst/>
          </a:prstGeom>
        </p:spPr>
        <p:txBody>
          <a:bodyPr vert="horz" lIns="91440" tIns="45720" rIns="91440" bIns="45720" rtlCol="0" anchor="ctr"/>
          <a:lstStyle>
            <a:lvl1pPr algn="r">
              <a:defRPr sz="1200" i="0">
                <a:solidFill>
                  <a:schemeClr val="bg1"/>
                </a:solidFill>
                <a:latin typeface="Forno Standard" pitchFamily="2" charset="77"/>
                <a:ea typeface="Forno Standard" pitchFamily="2" charset="77"/>
              </a:defRPr>
            </a:lvl1pPr>
          </a:lstStyle>
          <a:p>
            <a:fld id="{4012AC05-C599-9740-A244-E1A52C35C596}" type="slidenum">
              <a:rPr lang="en-US" smtClean="0"/>
              <a:pPr/>
              <a:t>‹#›</a:t>
            </a:fld>
            <a:endParaRPr lang="en-US"/>
          </a:p>
        </p:txBody>
      </p:sp>
    </p:spTree>
    <p:extLst>
      <p:ext uri="{BB962C8B-B14F-4D97-AF65-F5344CB8AC3E}">
        <p14:creationId xmlns:p14="http://schemas.microsoft.com/office/powerpoint/2010/main" val="1516930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sv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42688" y="870180"/>
            <a:ext cx="10746105" cy="792525"/>
          </a:xfrm>
          <a:prstGeom prst="rect">
            <a:avLst/>
          </a:prstGeom>
        </p:spPr>
        <p:txBody>
          <a:bodyPr wrap="square" lIns="0" tIns="0" rIns="0" bIns="0">
            <a:spAutoFit/>
          </a:bodyPr>
          <a:lstStyle>
            <a:lvl1pPr>
              <a:defRPr sz="5150" b="0" i="0">
                <a:solidFill>
                  <a:schemeClr val="bg1"/>
                </a:solidFill>
                <a:latin typeface="Arial"/>
                <a:cs typeface="Arial"/>
              </a:defRPr>
            </a:lvl1pPr>
          </a:lstStyle>
          <a:p>
            <a:endParaRPr lang="en-US" dirty="0"/>
          </a:p>
        </p:txBody>
      </p:sp>
      <p:sp>
        <p:nvSpPr>
          <p:cNvPr id="3" name="Holder 3"/>
          <p:cNvSpPr>
            <a:spLocks noGrp="1"/>
          </p:cNvSpPr>
          <p:nvPr>
            <p:ph type="body" idx="1"/>
          </p:nvPr>
        </p:nvSpPr>
        <p:spPr>
          <a:xfrm>
            <a:off x="942688" y="1727342"/>
            <a:ext cx="8557260" cy="792525"/>
          </a:xfrm>
          <a:prstGeom prst="rect">
            <a:avLst/>
          </a:prstGeom>
        </p:spPr>
        <p:txBody>
          <a:bodyPr wrap="square" lIns="0" tIns="0" rIns="0" bIns="0">
            <a:spAutoFit/>
          </a:bodyPr>
          <a:lstStyle>
            <a:lvl1pPr>
              <a:defRPr sz="5150" b="0" i="0">
                <a:solidFill>
                  <a:schemeClr val="bg1"/>
                </a:solidFill>
                <a:latin typeface="Arial"/>
                <a:cs typeface="Arial"/>
              </a:defRPr>
            </a:lvl1pPr>
          </a:lstStyle>
          <a:p>
            <a:endParaRPr lang="en-US" dirty="0"/>
          </a:p>
        </p:txBody>
      </p:sp>
      <p:pic>
        <p:nvPicPr>
          <p:cNvPr id="10" name="Picture 9">
            <a:extLst>
              <a:ext uri="{FF2B5EF4-FFF2-40B4-BE49-F238E27FC236}">
                <a16:creationId xmlns:a16="http://schemas.microsoft.com/office/drawing/2014/main" id="{4D984804-5F76-0F87-FF8A-0AF64736D3A0}"/>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9715500"/>
            <a:ext cx="18288000" cy="590863"/>
          </a:xfrm>
          <a:prstGeom prst="rect">
            <a:avLst/>
          </a:prstGeom>
        </p:spPr>
      </p:pic>
      <p:sp>
        <p:nvSpPr>
          <p:cNvPr id="13" name="TextBox 12">
            <a:extLst>
              <a:ext uri="{FF2B5EF4-FFF2-40B4-BE49-F238E27FC236}">
                <a16:creationId xmlns:a16="http://schemas.microsoft.com/office/drawing/2014/main" id="{6E0423EC-B5AA-4481-2035-097DA331604E}"/>
              </a:ext>
            </a:extLst>
          </p:cNvPr>
          <p:cNvSpPr txBox="1"/>
          <p:nvPr userDrawn="1"/>
        </p:nvSpPr>
        <p:spPr>
          <a:xfrm>
            <a:off x="2572867" y="9873329"/>
            <a:ext cx="9144000" cy="307777"/>
          </a:xfrm>
          <a:prstGeom prst="rect">
            <a:avLst/>
          </a:prstGeom>
          <a:noFill/>
        </p:spPr>
        <p:txBody>
          <a:bodyPr wrap="square">
            <a:spAutoFit/>
          </a:bodyPr>
          <a:lstStyle/>
          <a:p>
            <a:r>
              <a:rPr lang="en-US" sz="1400" b="0" i="0" dirty="0">
                <a:solidFill>
                  <a:srgbClr val="AEBABD"/>
                </a:solidFill>
                <a:effectLst/>
                <a:latin typeface="+mn-lt"/>
              </a:rPr>
              <a:t>Copyright © 2025 Intellicheck, Inc.  All Rights Reserved. Trademarks owned by Intellicheck, Inc.</a:t>
            </a:r>
            <a:endParaRPr lang="en-US" sz="1400" b="0" i="0" dirty="0">
              <a:solidFill>
                <a:srgbClr val="AEBABD"/>
              </a:solidFill>
              <a:latin typeface="+mn-lt"/>
            </a:endParaRPr>
          </a:p>
        </p:txBody>
      </p:sp>
      <p:pic>
        <p:nvPicPr>
          <p:cNvPr id="5" name="Graphic 4">
            <a:extLst>
              <a:ext uri="{FF2B5EF4-FFF2-40B4-BE49-F238E27FC236}">
                <a16:creationId xmlns:a16="http://schemas.microsoft.com/office/drawing/2014/main" id="{2D6FEFF1-8C4B-C633-C43A-A0864423737B}"/>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91117" y="9873329"/>
            <a:ext cx="1761460" cy="291487"/>
          </a:xfrm>
          <a:prstGeom prst="rect">
            <a:avLst/>
          </a:prstGeom>
        </p:spPr>
      </p:pic>
      <p:sp>
        <p:nvSpPr>
          <p:cNvPr id="4" name="Slide Number Placeholder 3">
            <a:extLst>
              <a:ext uri="{FF2B5EF4-FFF2-40B4-BE49-F238E27FC236}">
                <a16:creationId xmlns:a16="http://schemas.microsoft.com/office/drawing/2014/main" id="{92BD7F90-A873-4747-D0D2-8BE88EE0D681}"/>
              </a:ext>
            </a:extLst>
          </p:cNvPr>
          <p:cNvSpPr>
            <a:spLocks noGrp="1"/>
          </p:cNvSpPr>
          <p:nvPr>
            <p:ph type="sldNum" sz="quarter" idx="4"/>
          </p:nvPr>
        </p:nvSpPr>
        <p:spPr>
          <a:xfrm>
            <a:off x="12945033" y="9715500"/>
            <a:ext cx="4114800" cy="547688"/>
          </a:xfrm>
          <a:prstGeom prst="rect">
            <a:avLst/>
          </a:prstGeom>
        </p:spPr>
        <p:txBody>
          <a:bodyPr vert="horz" lIns="91440" tIns="45720" rIns="91440" bIns="45720" rtlCol="0" anchor="ctr"/>
          <a:lstStyle>
            <a:lvl1pPr algn="r">
              <a:defRPr sz="1200" i="0">
                <a:solidFill>
                  <a:schemeClr val="bg1"/>
                </a:solidFill>
                <a:latin typeface="Forno Standard" pitchFamily="2" charset="77"/>
                <a:ea typeface="Forno Standard" pitchFamily="2" charset="77"/>
              </a:defRPr>
            </a:lvl1pPr>
          </a:lstStyle>
          <a:p>
            <a:fld id="{4012AC05-C599-9740-A244-E1A52C35C5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3" r:id="rId1"/>
    <p:sldLayoutId id="2147483757" r:id="rId2"/>
    <p:sldLayoutId id="2147483666" r:id="rId3"/>
    <p:sldLayoutId id="2147483670" r:id="rId4"/>
    <p:sldLayoutId id="2147483686" r:id="rId5"/>
    <p:sldLayoutId id="2147483747" r:id="rId6"/>
    <p:sldLayoutId id="2147483746" r:id="rId7"/>
  </p:sldLayoutIdLst>
  <p:hf hdr="0" ftr="0" dt="0"/>
  <p:txStyles>
    <p:titleStyle>
      <a:lvl1pPr eaLnBrk="1" hangingPunct="1">
        <a:defRPr sz="4400" b="0" i="0">
          <a:solidFill>
            <a:schemeClr val="bg2"/>
          </a:solidFill>
          <a:latin typeface="+mj-lt"/>
          <a:ea typeface="+mj-ea"/>
          <a:cs typeface="+mj-cs"/>
        </a:defRPr>
      </a:lvl1pPr>
    </p:titleStyle>
    <p:bodyStyle>
      <a:lvl1pPr marL="0" eaLnBrk="1" hangingPunct="1">
        <a:defRPr sz="3500" b="0" i="0">
          <a:solidFill>
            <a:schemeClr val="bg2"/>
          </a:solidFill>
          <a:latin typeface="+mn-lt"/>
          <a:ea typeface="Forno Standard" pitchFamily="2" charset="77"/>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svg"/></Relationships>
</file>

<file path=ppt/slides/_rels/slide1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svg"/><Relationship Id="rId7" Type="http://schemas.openxmlformats.org/officeDocument/2006/relationships/image" Target="../media/image40.jpe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5.xml"/><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hyperlink" Target="mailto:blewis@intellicheck.com"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mailto:asragovicz@intellicheck.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D3EFC-FA7F-CE80-94C3-276058FE3C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830A0D-437F-21C0-E276-EA68AC934E22}"/>
              </a:ext>
            </a:extLst>
          </p:cNvPr>
          <p:cNvSpPr>
            <a:spLocks noGrp="1"/>
          </p:cNvSpPr>
          <p:nvPr>
            <p:ph type="ctrTitle"/>
          </p:nvPr>
        </p:nvSpPr>
        <p:spPr>
          <a:xfrm>
            <a:off x="971550" y="5200147"/>
            <a:ext cx="6934200" cy="1477328"/>
          </a:xfrm>
        </p:spPr>
        <p:txBody>
          <a:bodyPr/>
          <a:lstStyle/>
          <a:p>
            <a:r>
              <a:rPr lang="en-US" dirty="0"/>
              <a:t>Investor Deck</a:t>
            </a:r>
            <a:br>
              <a:rPr lang="en-US" dirty="0"/>
            </a:br>
            <a:r>
              <a:rPr lang="en-US" sz="3600" dirty="0">
                <a:solidFill>
                  <a:srgbClr val="000000"/>
                </a:solidFill>
                <a:latin typeface="+mn-lt"/>
              </a:rPr>
              <a:t>August 19, 2025</a:t>
            </a:r>
          </a:p>
        </p:txBody>
      </p:sp>
      <p:sp>
        <p:nvSpPr>
          <p:cNvPr id="3" name="Subtitle 2">
            <a:extLst>
              <a:ext uri="{FF2B5EF4-FFF2-40B4-BE49-F238E27FC236}">
                <a16:creationId xmlns:a16="http://schemas.microsoft.com/office/drawing/2014/main" id="{AF36ABAF-C591-85B6-D4E9-BD51F01C8189}"/>
              </a:ext>
            </a:extLst>
          </p:cNvPr>
          <p:cNvSpPr>
            <a:spLocks noGrp="1"/>
          </p:cNvSpPr>
          <p:nvPr>
            <p:ph type="subTitle" idx="4"/>
          </p:nvPr>
        </p:nvSpPr>
        <p:spPr>
          <a:xfrm>
            <a:off x="990600" y="7384790"/>
            <a:ext cx="12801600" cy="538609"/>
          </a:xfrm>
        </p:spPr>
        <p:txBody>
          <a:bodyPr/>
          <a:lstStyle/>
          <a:p>
            <a:r>
              <a:rPr lang="en-US" dirty="0">
                <a:solidFill>
                  <a:schemeClr val="tx1"/>
                </a:solidFill>
                <a:latin typeface="+mn-lt"/>
                <a:cs typeface="Calibri" panose="020F0502020204030204" pitchFamily="34" charset="0"/>
              </a:rPr>
              <a:t>NASDAQ</a:t>
            </a:r>
            <a:r>
              <a:rPr lang="en-US" dirty="0">
                <a:solidFill>
                  <a:schemeClr val="tx1"/>
                </a:solidFill>
                <a:latin typeface="+mn-lt"/>
              </a:rPr>
              <a:t>:IDN</a:t>
            </a:r>
          </a:p>
        </p:txBody>
      </p:sp>
    </p:spTree>
    <p:extLst>
      <p:ext uri="{BB962C8B-B14F-4D97-AF65-F5344CB8AC3E}">
        <p14:creationId xmlns:p14="http://schemas.microsoft.com/office/powerpoint/2010/main" val="783600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A49D8-666D-9DF4-B8E2-242EB219197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686EE19-D964-EE68-D1DF-436459CD3D9C}"/>
              </a:ext>
            </a:extLst>
          </p:cNvPr>
          <p:cNvSpPr>
            <a:spLocks noGrp="1"/>
          </p:cNvSpPr>
          <p:nvPr>
            <p:ph type="body" idx="1"/>
          </p:nvPr>
        </p:nvSpPr>
        <p:spPr>
          <a:xfrm>
            <a:off x="942975" y="1727200"/>
            <a:ext cx="11096625" cy="861774"/>
          </a:xfrm>
        </p:spPr>
        <p:txBody>
          <a:bodyPr/>
          <a:lstStyle/>
          <a:p>
            <a:r>
              <a:rPr lang="en-US" dirty="0">
                <a:solidFill>
                  <a:srgbClr val="00477D"/>
                </a:solidFill>
              </a:rPr>
              <a:t>We continued to increase our penetration for authentication with significant organizations and new use cases</a:t>
            </a:r>
          </a:p>
        </p:txBody>
      </p:sp>
      <p:sp>
        <p:nvSpPr>
          <p:cNvPr id="3" name="Title 2">
            <a:extLst>
              <a:ext uri="{FF2B5EF4-FFF2-40B4-BE49-F238E27FC236}">
                <a16:creationId xmlns:a16="http://schemas.microsoft.com/office/drawing/2014/main" id="{BFD62D0C-BED4-957F-A669-BA4E5EBF7A27}"/>
              </a:ext>
            </a:extLst>
          </p:cNvPr>
          <p:cNvSpPr>
            <a:spLocks noGrp="1"/>
          </p:cNvSpPr>
          <p:nvPr>
            <p:ph type="title"/>
          </p:nvPr>
        </p:nvSpPr>
        <p:spPr>
          <a:xfrm>
            <a:off x="942688" y="870180"/>
            <a:ext cx="12765862" cy="677108"/>
          </a:xfrm>
        </p:spPr>
        <p:txBody>
          <a:bodyPr/>
          <a:lstStyle/>
          <a:p>
            <a:r>
              <a:rPr lang="en-US" dirty="0"/>
              <a:t>2025 Significant Callouts</a:t>
            </a:r>
            <a:endParaRPr lang="en-US" dirty="0">
              <a:highlight>
                <a:srgbClr val="FFFF00"/>
              </a:highlight>
            </a:endParaRPr>
          </a:p>
        </p:txBody>
      </p:sp>
      <p:sp>
        <p:nvSpPr>
          <p:cNvPr id="2" name="Slide Number Placeholder 1">
            <a:extLst>
              <a:ext uri="{FF2B5EF4-FFF2-40B4-BE49-F238E27FC236}">
                <a16:creationId xmlns:a16="http://schemas.microsoft.com/office/drawing/2014/main" id="{DE3B3044-046C-265D-14D7-AA63B119F14B}"/>
              </a:ext>
            </a:extLst>
          </p:cNvPr>
          <p:cNvSpPr>
            <a:spLocks noGrp="1"/>
          </p:cNvSpPr>
          <p:nvPr>
            <p:ph type="sldNum" sz="quarter" idx="4"/>
          </p:nvPr>
        </p:nvSpPr>
        <p:spPr>
          <a:xfrm>
            <a:off x="12945033" y="9715500"/>
            <a:ext cx="4114800" cy="547688"/>
          </a:xfrm>
        </p:spPr>
        <p:txBody>
          <a:bodyPr/>
          <a:lstStyle/>
          <a:p>
            <a:fld id="{4012AC05-C599-9740-A244-E1A52C35C596}" type="slidenum">
              <a:rPr lang="en-US" smtClean="0"/>
              <a:pPr/>
              <a:t>10</a:t>
            </a:fld>
            <a:endParaRPr lang="en-US"/>
          </a:p>
        </p:txBody>
      </p:sp>
      <p:sp>
        <p:nvSpPr>
          <p:cNvPr id="17" name="Text Placeholder 1">
            <a:extLst>
              <a:ext uri="{FF2B5EF4-FFF2-40B4-BE49-F238E27FC236}">
                <a16:creationId xmlns:a16="http://schemas.microsoft.com/office/drawing/2014/main" id="{0C69AC09-3FC8-4B8E-39D1-D3D8A9A96799}"/>
              </a:ext>
            </a:extLst>
          </p:cNvPr>
          <p:cNvSpPr txBox="1">
            <a:spLocks/>
          </p:cNvSpPr>
          <p:nvPr/>
        </p:nvSpPr>
        <p:spPr>
          <a:xfrm>
            <a:off x="12344400" y="6344752"/>
            <a:ext cx="3447204" cy="1796896"/>
          </a:xfrm>
          <a:prstGeom prst="rect">
            <a:avLst/>
          </a:prstGeom>
        </p:spPr>
        <p:txBody>
          <a:bodyPr wrap="square" lIns="0" tIns="0" rIns="0" bIns="0">
            <a:noAutofit/>
          </a:bodyPr>
          <a:lstStyle>
            <a:lvl1pPr marL="0" eaLnBrk="1" hangingPunct="1">
              <a:defRPr sz="2800" b="0" i="0">
                <a:solidFill>
                  <a:srgbClr val="263E5A"/>
                </a:solidFill>
                <a:latin typeface="Forno Standard" pitchFamily="2" charset="77"/>
                <a:ea typeface="Forno Standard" pitchFamily="2" charset="77"/>
                <a:cs typeface="Arial"/>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spcAft>
                <a:spcPts val="1800"/>
              </a:spcAft>
            </a:pPr>
            <a:r>
              <a:rPr lang="en-US" sz="2200" b="1" dirty="0">
                <a:solidFill>
                  <a:schemeClr val="bg2"/>
                </a:solidFill>
                <a:latin typeface="+mn-lt"/>
                <a:cs typeface="Calibri" panose="020F0502020204030204" pitchFamily="34" charset="0"/>
              </a:rPr>
              <a:t>Lease-to-Own company </a:t>
            </a:r>
            <a:r>
              <a:rPr lang="en-US" sz="2200" dirty="0">
                <a:solidFill>
                  <a:schemeClr val="bg2"/>
                </a:solidFill>
                <a:latin typeface="+mn-lt"/>
                <a:cs typeface="Calibri" panose="020F0502020204030204" pitchFamily="34" charset="0"/>
              </a:rPr>
              <a:t>with over 1,700 locations successfully completed their proof of concept and </a:t>
            </a:r>
            <a:r>
              <a:rPr lang="en-US" sz="2200">
                <a:solidFill>
                  <a:schemeClr val="bg2"/>
                </a:solidFill>
                <a:latin typeface="+mn-lt"/>
                <a:cs typeface="Calibri" panose="020F0502020204030204" pitchFamily="34" charset="0"/>
              </a:rPr>
              <a:t>is live</a:t>
            </a:r>
            <a:endParaRPr lang="en-US" sz="2000" dirty="0">
              <a:solidFill>
                <a:schemeClr val="bg2"/>
              </a:solidFill>
              <a:latin typeface="+mn-lt"/>
              <a:cs typeface="Calibri" panose="020F0502020204030204" pitchFamily="34" charset="0"/>
            </a:endParaRPr>
          </a:p>
        </p:txBody>
      </p:sp>
      <p:grpSp>
        <p:nvGrpSpPr>
          <p:cNvPr id="61" name="Group 60">
            <a:extLst>
              <a:ext uri="{FF2B5EF4-FFF2-40B4-BE49-F238E27FC236}">
                <a16:creationId xmlns:a16="http://schemas.microsoft.com/office/drawing/2014/main" id="{D54F853C-8D8E-0260-B661-D9E5930B3327}"/>
              </a:ext>
            </a:extLst>
          </p:cNvPr>
          <p:cNvGrpSpPr/>
          <p:nvPr/>
        </p:nvGrpSpPr>
        <p:grpSpPr>
          <a:xfrm>
            <a:off x="12344400" y="3086100"/>
            <a:ext cx="674778" cy="651510"/>
            <a:chOff x="7627107" y="8254613"/>
            <a:chExt cx="660180" cy="660180"/>
          </a:xfrm>
          <a:solidFill>
            <a:srgbClr val="00477D"/>
          </a:solidFill>
        </p:grpSpPr>
        <p:sp>
          <p:nvSpPr>
            <p:cNvPr id="59" name="Freeform: Shape 58">
              <a:extLst>
                <a:ext uri="{FF2B5EF4-FFF2-40B4-BE49-F238E27FC236}">
                  <a16:creationId xmlns:a16="http://schemas.microsoft.com/office/drawing/2014/main" id="{8A1F955D-AE30-52C0-4040-9C9614A47DC9}"/>
                </a:ext>
              </a:extLst>
            </p:cNvPr>
            <p:cNvSpPr/>
            <p:nvPr/>
          </p:nvSpPr>
          <p:spPr>
            <a:xfrm>
              <a:off x="7627107" y="8254613"/>
              <a:ext cx="660180" cy="660180"/>
            </a:xfrm>
            <a:custGeom>
              <a:avLst/>
              <a:gdLst>
                <a:gd name="connsiteX0" fmla="*/ 59247 w 660180"/>
                <a:gd name="connsiteY0" fmla="*/ 0 h 660180"/>
                <a:gd name="connsiteX1" fmla="*/ 600933 w 660180"/>
                <a:gd name="connsiteY1" fmla="*/ 0 h 660180"/>
                <a:gd name="connsiteX2" fmla="*/ 660180 w 660180"/>
                <a:gd name="connsiteY2" fmla="*/ 59247 h 660180"/>
                <a:gd name="connsiteX3" fmla="*/ 660180 w 660180"/>
                <a:gd name="connsiteY3" fmla="*/ 600933 h 660180"/>
                <a:gd name="connsiteX4" fmla="*/ 600933 w 660180"/>
                <a:gd name="connsiteY4" fmla="*/ 660180 h 660180"/>
                <a:gd name="connsiteX5" fmla="*/ 59247 w 660180"/>
                <a:gd name="connsiteY5" fmla="*/ 660180 h 660180"/>
                <a:gd name="connsiteX6" fmla="*/ 0 w 660180"/>
                <a:gd name="connsiteY6" fmla="*/ 600933 h 660180"/>
                <a:gd name="connsiteX7" fmla="*/ 0 w 660180"/>
                <a:gd name="connsiteY7" fmla="*/ 59247 h 660180"/>
                <a:gd name="connsiteX8" fmla="*/ 59247 w 660180"/>
                <a:gd name="connsiteY8" fmla="*/ 0 h 66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180" h="660180">
                  <a:moveTo>
                    <a:pt x="59247" y="0"/>
                  </a:moveTo>
                  <a:lnTo>
                    <a:pt x="600933" y="0"/>
                  </a:lnTo>
                  <a:cubicBezTo>
                    <a:pt x="633655" y="0"/>
                    <a:pt x="660180" y="26526"/>
                    <a:pt x="660180" y="59247"/>
                  </a:cubicBezTo>
                  <a:lnTo>
                    <a:pt x="660180" y="600933"/>
                  </a:lnTo>
                  <a:cubicBezTo>
                    <a:pt x="660180" y="633655"/>
                    <a:pt x="633655" y="660180"/>
                    <a:pt x="600933" y="660180"/>
                  </a:cubicBezTo>
                  <a:lnTo>
                    <a:pt x="59247" y="660180"/>
                  </a:lnTo>
                  <a:cubicBezTo>
                    <a:pt x="26526" y="660180"/>
                    <a:pt x="0" y="633655"/>
                    <a:pt x="0" y="600933"/>
                  </a:cubicBezTo>
                  <a:lnTo>
                    <a:pt x="0" y="59247"/>
                  </a:lnTo>
                  <a:cubicBezTo>
                    <a:pt x="0" y="26526"/>
                    <a:pt x="26526" y="0"/>
                    <a:pt x="59247" y="0"/>
                  </a:cubicBezTo>
                  <a:close/>
                </a:path>
              </a:pathLst>
            </a:custGeom>
            <a:grpFill/>
            <a:ln w="16907"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220DD27B-86D5-D5E9-0BC2-9A3AFF62CFDF}"/>
                </a:ext>
              </a:extLst>
            </p:cNvPr>
            <p:cNvSpPr/>
            <p:nvPr/>
          </p:nvSpPr>
          <p:spPr>
            <a:xfrm>
              <a:off x="7794591" y="8470532"/>
              <a:ext cx="352737" cy="242968"/>
            </a:xfrm>
            <a:custGeom>
              <a:avLst/>
              <a:gdLst>
                <a:gd name="connsiteX0" fmla="*/ 0 w 352737"/>
                <a:gd name="connsiteY0" fmla="*/ 133201 h 242968"/>
                <a:gd name="connsiteX1" fmla="*/ 109769 w 352737"/>
                <a:gd name="connsiteY1" fmla="*/ 242968 h 242968"/>
                <a:gd name="connsiteX2" fmla="*/ 352737 w 352737"/>
                <a:gd name="connsiteY2" fmla="*/ 0 h 242968"/>
              </a:gdLst>
              <a:ahLst/>
              <a:cxnLst>
                <a:cxn ang="0">
                  <a:pos x="connsiteX0" y="connsiteY0"/>
                </a:cxn>
                <a:cxn ang="0">
                  <a:pos x="connsiteX1" y="connsiteY1"/>
                </a:cxn>
                <a:cxn ang="0">
                  <a:pos x="connsiteX2" y="connsiteY2"/>
                </a:cxn>
              </a:cxnLst>
              <a:rect l="l" t="t" r="r" b="b"/>
              <a:pathLst>
                <a:path w="352737" h="242968">
                  <a:moveTo>
                    <a:pt x="0" y="133201"/>
                  </a:moveTo>
                  <a:lnTo>
                    <a:pt x="109769" y="242968"/>
                  </a:lnTo>
                  <a:lnTo>
                    <a:pt x="352737" y="0"/>
                  </a:lnTo>
                </a:path>
              </a:pathLst>
            </a:custGeom>
            <a:grpFill/>
            <a:ln w="16907" cap="flat">
              <a:solidFill>
                <a:schemeClr val="bg1"/>
              </a:solidFill>
              <a:prstDash val="solid"/>
              <a:miter/>
            </a:ln>
          </p:spPr>
          <p:txBody>
            <a:bodyPr rtlCol="0" anchor="ctr"/>
            <a:lstStyle/>
            <a:p>
              <a:endParaRPr lang="en-US"/>
            </a:p>
          </p:txBody>
        </p:sp>
      </p:grpSp>
      <p:sp>
        <p:nvSpPr>
          <p:cNvPr id="1034" name="Text Placeholder 1">
            <a:extLst>
              <a:ext uri="{FF2B5EF4-FFF2-40B4-BE49-F238E27FC236}">
                <a16:creationId xmlns:a16="http://schemas.microsoft.com/office/drawing/2014/main" id="{BA1C4FCA-673C-75CE-21C7-320C58DC8C0F}"/>
              </a:ext>
            </a:extLst>
          </p:cNvPr>
          <p:cNvSpPr txBox="1">
            <a:spLocks/>
          </p:cNvSpPr>
          <p:nvPr/>
        </p:nvSpPr>
        <p:spPr>
          <a:xfrm>
            <a:off x="942688" y="6344752"/>
            <a:ext cx="4114800" cy="2012795"/>
          </a:xfrm>
          <a:prstGeom prst="rect">
            <a:avLst/>
          </a:prstGeom>
        </p:spPr>
        <p:txBody>
          <a:bodyPr wrap="square" lIns="0" tIns="0" rIns="0" bIns="0">
            <a:noAutofit/>
          </a:bodyPr>
          <a:lstStyle>
            <a:lvl1pPr marL="0" eaLnBrk="1" hangingPunct="1">
              <a:defRPr sz="2800" b="0" i="0">
                <a:solidFill>
                  <a:srgbClr val="263E5A"/>
                </a:solidFill>
                <a:latin typeface="Forno Standard" pitchFamily="2" charset="77"/>
                <a:ea typeface="Forno Standard" pitchFamily="2" charset="77"/>
                <a:cs typeface="Arial"/>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indent="0">
              <a:buNone/>
            </a:pPr>
            <a:r>
              <a:rPr lang="en-US" sz="2200" kern="1200" dirty="0">
                <a:solidFill>
                  <a:schemeClr val="bg2"/>
                </a:solidFill>
                <a:latin typeface="+mn-lt"/>
                <a:ea typeface="+mn-ea"/>
                <a:cs typeface="Calibri" panose="020F0502020204030204" pitchFamily="34" charset="0"/>
              </a:rPr>
              <a:t>One of the </a:t>
            </a:r>
            <a:r>
              <a:rPr lang="en-US" sz="2200" b="1" kern="1200" dirty="0">
                <a:solidFill>
                  <a:schemeClr val="bg2"/>
                </a:solidFill>
                <a:latin typeface="+mn-lt"/>
                <a:ea typeface="+mn-ea"/>
                <a:cs typeface="Calibri" panose="020F0502020204030204" pitchFamily="34" charset="0"/>
              </a:rPr>
              <a:t>leading providers of banking software </a:t>
            </a:r>
            <a:r>
              <a:rPr lang="en-US" sz="2200" kern="1200" dirty="0">
                <a:solidFill>
                  <a:schemeClr val="bg2"/>
                </a:solidFill>
                <a:latin typeface="+mn-lt"/>
                <a:ea typeface="+mn-ea"/>
                <a:cs typeface="Calibri" panose="020F0502020204030204" pitchFamily="34" charset="0"/>
              </a:rPr>
              <a:t>that serves as a platform for many credit unions is bringing a $20 billion credit union onboard by year-end</a:t>
            </a:r>
          </a:p>
        </p:txBody>
      </p:sp>
      <p:sp>
        <p:nvSpPr>
          <p:cNvPr id="21" name="Text Placeholder 1">
            <a:extLst>
              <a:ext uri="{FF2B5EF4-FFF2-40B4-BE49-F238E27FC236}">
                <a16:creationId xmlns:a16="http://schemas.microsoft.com/office/drawing/2014/main" id="{A5A323E3-3822-F5A2-F099-FF619F64FC49}"/>
              </a:ext>
            </a:extLst>
          </p:cNvPr>
          <p:cNvSpPr txBox="1">
            <a:spLocks/>
          </p:cNvSpPr>
          <p:nvPr/>
        </p:nvSpPr>
        <p:spPr>
          <a:xfrm>
            <a:off x="12333514" y="3995930"/>
            <a:ext cx="3730151" cy="2200359"/>
          </a:xfrm>
          <a:prstGeom prst="rect">
            <a:avLst/>
          </a:prstGeom>
        </p:spPr>
        <p:txBody>
          <a:bodyPr wrap="square" lIns="0" tIns="0" rIns="0" bIns="0">
            <a:noAutofit/>
          </a:bodyPr>
          <a:lstStyle>
            <a:lvl1pPr marL="0" eaLnBrk="1" hangingPunct="1">
              <a:defRPr sz="2800" b="0" i="0">
                <a:solidFill>
                  <a:srgbClr val="263E5A"/>
                </a:solidFill>
                <a:latin typeface="Forno Standard" pitchFamily="2" charset="77"/>
                <a:ea typeface="Forno Standard" pitchFamily="2" charset="77"/>
                <a:cs typeface="Arial"/>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indent="0">
              <a:buNone/>
            </a:pPr>
            <a:r>
              <a:rPr lang="en-US" sz="2200" b="1" dirty="0">
                <a:solidFill>
                  <a:schemeClr val="bg2"/>
                </a:solidFill>
                <a:cs typeface="Calibri" panose="020F0502020204030204" pitchFamily="34" charset="0"/>
              </a:rPr>
              <a:t>Two of the top 3 title insurance companies </a:t>
            </a:r>
            <a:r>
              <a:rPr lang="en-US" sz="2200" dirty="0">
                <a:solidFill>
                  <a:schemeClr val="bg2"/>
                </a:solidFill>
                <a:cs typeface="Calibri" panose="020F0502020204030204" pitchFamily="34" charset="0"/>
              </a:rPr>
              <a:t>that are premier providers of title, settlement and risk solutions for real estate transactions are live</a:t>
            </a:r>
          </a:p>
        </p:txBody>
      </p:sp>
      <p:grpSp>
        <p:nvGrpSpPr>
          <p:cNvPr id="18" name="Group 17">
            <a:extLst>
              <a:ext uri="{FF2B5EF4-FFF2-40B4-BE49-F238E27FC236}">
                <a16:creationId xmlns:a16="http://schemas.microsoft.com/office/drawing/2014/main" id="{0504E4F2-0213-3C52-A9A3-7CA7D132D0B4}"/>
              </a:ext>
            </a:extLst>
          </p:cNvPr>
          <p:cNvGrpSpPr/>
          <p:nvPr/>
        </p:nvGrpSpPr>
        <p:grpSpPr>
          <a:xfrm>
            <a:off x="6647514" y="3110054"/>
            <a:ext cx="674778" cy="651510"/>
            <a:chOff x="12540838" y="1442107"/>
            <a:chExt cx="683758" cy="660180"/>
          </a:xfrm>
          <a:solidFill>
            <a:srgbClr val="00477D"/>
          </a:solidFill>
        </p:grpSpPr>
        <p:sp>
          <p:nvSpPr>
            <p:cNvPr id="14" name="Freeform: Shape 13">
              <a:extLst>
                <a:ext uri="{FF2B5EF4-FFF2-40B4-BE49-F238E27FC236}">
                  <a16:creationId xmlns:a16="http://schemas.microsoft.com/office/drawing/2014/main" id="{5F12FC65-5D9C-4AAE-BB38-2260EFC64004}"/>
                </a:ext>
              </a:extLst>
            </p:cNvPr>
            <p:cNvSpPr/>
            <p:nvPr/>
          </p:nvSpPr>
          <p:spPr>
            <a:xfrm>
              <a:off x="12540838" y="1442107"/>
              <a:ext cx="683758" cy="660180"/>
            </a:xfrm>
            <a:custGeom>
              <a:avLst/>
              <a:gdLst>
                <a:gd name="connsiteX0" fmla="*/ 59247 w 660180"/>
                <a:gd name="connsiteY0" fmla="*/ 0 h 660180"/>
                <a:gd name="connsiteX1" fmla="*/ 600933 w 660180"/>
                <a:gd name="connsiteY1" fmla="*/ 0 h 660180"/>
                <a:gd name="connsiteX2" fmla="*/ 660180 w 660180"/>
                <a:gd name="connsiteY2" fmla="*/ 59247 h 660180"/>
                <a:gd name="connsiteX3" fmla="*/ 660180 w 660180"/>
                <a:gd name="connsiteY3" fmla="*/ 600933 h 660180"/>
                <a:gd name="connsiteX4" fmla="*/ 600933 w 660180"/>
                <a:gd name="connsiteY4" fmla="*/ 660180 h 660180"/>
                <a:gd name="connsiteX5" fmla="*/ 59247 w 660180"/>
                <a:gd name="connsiteY5" fmla="*/ 660180 h 660180"/>
                <a:gd name="connsiteX6" fmla="*/ 0 w 660180"/>
                <a:gd name="connsiteY6" fmla="*/ 600933 h 660180"/>
                <a:gd name="connsiteX7" fmla="*/ 0 w 660180"/>
                <a:gd name="connsiteY7" fmla="*/ 59247 h 660180"/>
                <a:gd name="connsiteX8" fmla="*/ 59247 w 660180"/>
                <a:gd name="connsiteY8" fmla="*/ 0 h 66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180" h="660180">
                  <a:moveTo>
                    <a:pt x="59247" y="0"/>
                  </a:moveTo>
                  <a:lnTo>
                    <a:pt x="600933" y="0"/>
                  </a:lnTo>
                  <a:cubicBezTo>
                    <a:pt x="633655" y="0"/>
                    <a:pt x="660180" y="26526"/>
                    <a:pt x="660180" y="59247"/>
                  </a:cubicBezTo>
                  <a:lnTo>
                    <a:pt x="660180" y="600933"/>
                  </a:lnTo>
                  <a:cubicBezTo>
                    <a:pt x="660180" y="633655"/>
                    <a:pt x="633655" y="660180"/>
                    <a:pt x="600933" y="660180"/>
                  </a:cubicBezTo>
                  <a:lnTo>
                    <a:pt x="59247" y="660180"/>
                  </a:lnTo>
                  <a:cubicBezTo>
                    <a:pt x="26526" y="660180"/>
                    <a:pt x="0" y="633655"/>
                    <a:pt x="0" y="600933"/>
                  </a:cubicBezTo>
                  <a:lnTo>
                    <a:pt x="0" y="59247"/>
                  </a:lnTo>
                  <a:cubicBezTo>
                    <a:pt x="0" y="26526"/>
                    <a:pt x="26526" y="0"/>
                    <a:pt x="59247" y="0"/>
                  </a:cubicBezTo>
                  <a:close/>
                </a:path>
              </a:pathLst>
            </a:custGeom>
            <a:grpFill/>
            <a:ln w="16907" cap="flat">
              <a:noFill/>
              <a:prstDash val="solid"/>
              <a:miter/>
            </a:ln>
          </p:spPr>
          <p:txBody>
            <a:bodyPr rtlCol="0" anchor="ctr"/>
            <a:lstStyle/>
            <a:p>
              <a:endParaRPr lang="en-US"/>
            </a:p>
          </p:txBody>
        </p:sp>
        <p:sp>
          <p:nvSpPr>
            <p:cNvPr id="54" name="Graphic 52">
              <a:extLst>
                <a:ext uri="{FF2B5EF4-FFF2-40B4-BE49-F238E27FC236}">
                  <a16:creationId xmlns:a16="http://schemas.microsoft.com/office/drawing/2014/main" id="{A082A302-C54B-923C-E144-C63E7CA43472}"/>
                </a:ext>
              </a:extLst>
            </p:cNvPr>
            <p:cNvSpPr/>
            <p:nvPr/>
          </p:nvSpPr>
          <p:spPr>
            <a:xfrm>
              <a:off x="12661248" y="1560054"/>
              <a:ext cx="435756" cy="438912"/>
            </a:xfrm>
            <a:custGeom>
              <a:avLst/>
              <a:gdLst>
                <a:gd name="connsiteX0" fmla="*/ 586645 w 829627"/>
                <a:gd name="connsiteY0" fmla="*/ 0 h 829627"/>
                <a:gd name="connsiteX1" fmla="*/ 242983 w 829627"/>
                <a:gd name="connsiteY1" fmla="*/ 0 h 829627"/>
                <a:gd name="connsiteX2" fmla="*/ 0 w 829627"/>
                <a:gd name="connsiteY2" fmla="*/ 242983 h 829627"/>
                <a:gd name="connsiteX3" fmla="*/ 0 w 829627"/>
                <a:gd name="connsiteY3" fmla="*/ 586645 h 829627"/>
                <a:gd name="connsiteX4" fmla="*/ 242983 w 829627"/>
                <a:gd name="connsiteY4" fmla="*/ 829628 h 829627"/>
                <a:gd name="connsiteX5" fmla="*/ 586645 w 829627"/>
                <a:gd name="connsiteY5" fmla="*/ 829628 h 829627"/>
                <a:gd name="connsiteX6" fmla="*/ 829628 w 829627"/>
                <a:gd name="connsiteY6" fmla="*/ 586645 h 829627"/>
                <a:gd name="connsiteX7" fmla="*/ 829628 w 829627"/>
                <a:gd name="connsiteY7" fmla="*/ 242983 h 829627"/>
                <a:gd name="connsiteX8" fmla="*/ 586645 w 829627"/>
                <a:gd name="connsiteY8" fmla="*/ 0 h 82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627" h="829627">
                  <a:moveTo>
                    <a:pt x="586645" y="0"/>
                  </a:moveTo>
                  <a:lnTo>
                    <a:pt x="242983" y="0"/>
                  </a:lnTo>
                  <a:lnTo>
                    <a:pt x="0" y="242983"/>
                  </a:lnTo>
                  <a:lnTo>
                    <a:pt x="0" y="586645"/>
                  </a:lnTo>
                  <a:lnTo>
                    <a:pt x="242983" y="829628"/>
                  </a:lnTo>
                  <a:lnTo>
                    <a:pt x="586645" y="829628"/>
                  </a:lnTo>
                  <a:lnTo>
                    <a:pt x="829628" y="586645"/>
                  </a:lnTo>
                  <a:lnTo>
                    <a:pt x="829628" y="242983"/>
                  </a:lnTo>
                  <a:lnTo>
                    <a:pt x="586645" y="0"/>
                  </a:lnTo>
                  <a:close/>
                </a:path>
              </a:pathLst>
            </a:custGeom>
            <a:grpFill/>
            <a:ln w="15875" cap="flat">
              <a:solidFill>
                <a:schemeClr val="bg1"/>
              </a:solidFill>
              <a:prstDash val="solid"/>
              <a:miter/>
            </a:ln>
          </p:spPr>
          <p:txBody>
            <a:bodyPr rtlCol="0" anchor="ctr"/>
            <a:lstStyle/>
            <a:p>
              <a:endParaRPr lang="en-US">
                <a:solidFill>
                  <a:schemeClr val="bg2"/>
                </a:solidFill>
              </a:endParaRPr>
            </a:p>
          </p:txBody>
        </p:sp>
      </p:grpSp>
      <p:sp>
        <p:nvSpPr>
          <p:cNvPr id="13" name="Content Placeholder 4">
            <a:extLst>
              <a:ext uri="{FF2B5EF4-FFF2-40B4-BE49-F238E27FC236}">
                <a16:creationId xmlns:a16="http://schemas.microsoft.com/office/drawing/2014/main" id="{D0878295-E921-7431-A8B3-8110B65529CE}"/>
              </a:ext>
            </a:extLst>
          </p:cNvPr>
          <p:cNvSpPr txBox="1">
            <a:spLocks/>
          </p:cNvSpPr>
          <p:nvPr/>
        </p:nvSpPr>
        <p:spPr>
          <a:xfrm>
            <a:off x="856203" y="3952978"/>
            <a:ext cx="4479357" cy="22003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solidFill>
                  <a:schemeClr val="bg2"/>
                </a:solidFill>
                <a:cs typeface="Calibri" panose="020F0502020204030204" pitchFamily="34" charset="0"/>
              </a:rPr>
              <a:t>One of the most widely recognized brands in banking </a:t>
            </a:r>
            <a:r>
              <a:rPr lang="en-US" sz="2200" dirty="0">
                <a:solidFill>
                  <a:schemeClr val="bg2"/>
                </a:solidFill>
                <a:cs typeface="Calibri" panose="020F0502020204030204" pitchFamily="34" charset="0"/>
              </a:rPr>
              <a:t>that is a top ten bank and one of the largest issuers of Visa and MasterCard credit cards renewed </a:t>
            </a:r>
            <a:r>
              <a:rPr lang="en-US" sz="2200" b="1" dirty="0">
                <a:solidFill>
                  <a:schemeClr val="bg2"/>
                </a:solidFill>
                <a:cs typeface="Calibri" panose="020F0502020204030204" pitchFamily="34" charset="0"/>
              </a:rPr>
              <a:t>with a 15% increase</a:t>
            </a:r>
          </a:p>
        </p:txBody>
      </p:sp>
      <p:grpSp>
        <p:nvGrpSpPr>
          <p:cNvPr id="6" name="Group 5">
            <a:extLst>
              <a:ext uri="{FF2B5EF4-FFF2-40B4-BE49-F238E27FC236}">
                <a16:creationId xmlns:a16="http://schemas.microsoft.com/office/drawing/2014/main" id="{2E2A66A2-4CD4-648F-1C65-28E98D95425D}"/>
              </a:ext>
            </a:extLst>
          </p:cNvPr>
          <p:cNvGrpSpPr/>
          <p:nvPr/>
        </p:nvGrpSpPr>
        <p:grpSpPr>
          <a:xfrm>
            <a:off x="942688" y="3110054"/>
            <a:ext cx="674778" cy="651510"/>
            <a:chOff x="912810" y="3110054"/>
            <a:chExt cx="674778" cy="651510"/>
          </a:xfrm>
        </p:grpSpPr>
        <p:sp>
          <p:nvSpPr>
            <p:cNvPr id="40" name="Freeform: Shape 39">
              <a:extLst>
                <a:ext uri="{FF2B5EF4-FFF2-40B4-BE49-F238E27FC236}">
                  <a16:creationId xmlns:a16="http://schemas.microsoft.com/office/drawing/2014/main" id="{1D2003DA-1794-1145-BBBC-0AC96B344036}"/>
                </a:ext>
              </a:extLst>
            </p:cNvPr>
            <p:cNvSpPr/>
            <p:nvPr/>
          </p:nvSpPr>
          <p:spPr>
            <a:xfrm>
              <a:off x="912810" y="3110054"/>
              <a:ext cx="674778" cy="651510"/>
            </a:xfrm>
            <a:custGeom>
              <a:avLst/>
              <a:gdLst>
                <a:gd name="connsiteX0" fmla="*/ 59247 w 660180"/>
                <a:gd name="connsiteY0" fmla="*/ 0 h 660180"/>
                <a:gd name="connsiteX1" fmla="*/ 600933 w 660180"/>
                <a:gd name="connsiteY1" fmla="*/ 0 h 660180"/>
                <a:gd name="connsiteX2" fmla="*/ 660180 w 660180"/>
                <a:gd name="connsiteY2" fmla="*/ 59247 h 660180"/>
                <a:gd name="connsiteX3" fmla="*/ 660180 w 660180"/>
                <a:gd name="connsiteY3" fmla="*/ 600933 h 660180"/>
                <a:gd name="connsiteX4" fmla="*/ 600933 w 660180"/>
                <a:gd name="connsiteY4" fmla="*/ 660180 h 660180"/>
                <a:gd name="connsiteX5" fmla="*/ 59247 w 660180"/>
                <a:gd name="connsiteY5" fmla="*/ 660180 h 660180"/>
                <a:gd name="connsiteX6" fmla="*/ 0 w 660180"/>
                <a:gd name="connsiteY6" fmla="*/ 600933 h 660180"/>
                <a:gd name="connsiteX7" fmla="*/ 0 w 660180"/>
                <a:gd name="connsiteY7" fmla="*/ 59247 h 660180"/>
                <a:gd name="connsiteX8" fmla="*/ 59247 w 660180"/>
                <a:gd name="connsiteY8" fmla="*/ 0 h 66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180" h="660180">
                  <a:moveTo>
                    <a:pt x="59247" y="0"/>
                  </a:moveTo>
                  <a:lnTo>
                    <a:pt x="600933" y="0"/>
                  </a:lnTo>
                  <a:cubicBezTo>
                    <a:pt x="633655" y="0"/>
                    <a:pt x="660180" y="26526"/>
                    <a:pt x="660180" y="59247"/>
                  </a:cubicBezTo>
                  <a:lnTo>
                    <a:pt x="660180" y="600933"/>
                  </a:lnTo>
                  <a:cubicBezTo>
                    <a:pt x="660180" y="633655"/>
                    <a:pt x="633655" y="660180"/>
                    <a:pt x="600933" y="660180"/>
                  </a:cubicBezTo>
                  <a:lnTo>
                    <a:pt x="59247" y="660180"/>
                  </a:lnTo>
                  <a:cubicBezTo>
                    <a:pt x="26526" y="660180"/>
                    <a:pt x="0" y="633655"/>
                    <a:pt x="0" y="600933"/>
                  </a:cubicBezTo>
                  <a:lnTo>
                    <a:pt x="0" y="59247"/>
                  </a:lnTo>
                  <a:cubicBezTo>
                    <a:pt x="0" y="26526"/>
                    <a:pt x="26526" y="0"/>
                    <a:pt x="59247" y="0"/>
                  </a:cubicBezTo>
                  <a:close/>
                </a:path>
              </a:pathLst>
            </a:custGeom>
            <a:solidFill>
              <a:srgbClr val="00477D"/>
            </a:solidFill>
            <a:ln w="16907" cap="flat">
              <a:noFill/>
              <a:prstDash val="solid"/>
              <a:miter/>
            </a:ln>
          </p:spPr>
          <p:txBody>
            <a:bodyPr rtlCol="0" anchor="ctr"/>
            <a:lstStyle/>
            <a:p>
              <a:endParaRPr lang="en-US" dirty="0"/>
            </a:p>
          </p:txBody>
        </p:sp>
        <p:grpSp>
          <p:nvGrpSpPr>
            <p:cNvPr id="28" name="Group 27">
              <a:extLst>
                <a:ext uri="{FF2B5EF4-FFF2-40B4-BE49-F238E27FC236}">
                  <a16:creationId xmlns:a16="http://schemas.microsoft.com/office/drawing/2014/main" id="{A5ADFA98-B54B-277C-2B60-CC9A554DC815}"/>
                </a:ext>
              </a:extLst>
            </p:cNvPr>
            <p:cNvGrpSpPr/>
            <p:nvPr/>
          </p:nvGrpSpPr>
          <p:grpSpPr>
            <a:xfrm>
              <a:off x="1043105" y="3229835"/>
              <a:ext cx="414187" cy="412952"/>
              <a:chOff x="13576643" y="3228135"/>
              <a:chExt cx="414187" cy="412952"/>
            </a:xfrm>
          </p:grpSpPr>
          <p:sp>
            <p:nvSpPr>
              <p:cNvPr id="30" name="Freeform: Shape 29">
                <a:extLst>
                  <a:ext uri="{FF2B5EF4-FFF2-40B4-BE49-F238E27FC236}">
                    <a16:creationId xmlns:a16="http://schemas.microsoft.com/office/drawing/2014/main" id="{5F6453FE-290E-BEB9-F08D-03C043AA0310}"/>
                  </a:ext>
                </a:extLst>
              </p:cNvPr>
              <p:cNvSpPr/>
              <p:nvPr/>
            </p:nvSpPr>
            <p:spPr>
              <a:xfrm>
                <a:off x="13576643" y="3574525"/>
                <a:ext cx="414187" cy="17257"/>
              </a:xfrm>
              <a:custGeom>
                <a:avLst/>
                <a:gdLst>
                  <a:gd name="connsiteX0" fmla="*/ 0 w 414187"/>
                  <a:gd name="connsiteY0" fmla="*/ 0 h 17257"/>
                  <a:gd name="connsiteX1" fmla="*/ 414187 w 414187"/>
                  <a:gd name="connsiteY1" fmla="*/ 0 h 17257"/>
                </a:gdLst>
                <a:ahLst/>
                <a:cxnLst>
                  <a:cxn ang="0">
                    <a:pos x="connsiteX0" y="connsiteY0"/>
                  </a:cxn>
                  <a:cxn ang="0">
                    <a:pos x="connsiteX1" y="connsiteY1"/>
                  </a:cxn>
                </a:cxnLst>
                <a:rect l="l" t="t" r="r" b="b"/>
                <a:pathLst>
                  <a:path w="414187" h="17257">
                    <a:moveTo>
                      <a:pt x="0" y="0"/>
                    </a:moveTo>
                    <a:lnTo>
                      <a:pt x="414187" y="0"/>
                    </a:lnTo>
                  </a:path>
                </a:pathLst>
              </a:custGeom>
              <a:ln w="15875" cap="flat">
                <a:solidFill>
                  <a:schemeClr val="bg1"/>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0842F6AE-E943-F8C9-C1B5-98A1C1973247}"/>
                  </a:ext>
                </a:extLst>
              </p:cNvPr>
              <p:cNvSpPr/>
              <p:nvPr/>
            </p:nvSpPr>
            <p:spPr>
              <a:xfrm>
                <a:off x="13576643" y="3623830"/>
                <a:ext cx="414187" cy="17257"/>
              </a:xfrm>
              <a:custGeom>
                <a:avLst/>
                <a:gdLst>
                  <a:gd name="connsiteX0" fmla="*/ 0 w 414187"/>
                  <a:gd name="connsiteY0" fmla="*/ 0 h 17257"/>
                  <a:gd name="connsiteX1" fmla="*/ 414187 w 414187"/>
                  <a:gd name="connsiteY1" fmla="*/ 0 h 17257"/>
                </a:gdLst>
                <a:ahLst/>
                <a:cxnLst>
                  <a:cxn ang="0">
                    <a:pos x="connsiteX0" y="connsiteY0"/>
                  </a:cxn>
                  <a:cxn ang="0">
                    <a:pos x="connsiteX1" y="connsiteY1"/>
                  </a:cxn>
                </a:cxnLst>
                <a:rect l="l" t="t" r="r" b="b"/>
                <a:pathLst>
                  <a:path w="414187" h="17257">
                    <a:moveTo>
                      <a:pt x="0" y="0"/>
                    </a:moveTo>
                    <a:lnTo>
                      <a:pt x="414187" y="0"/>
                    </a:lnTo>
                  </a:path>
                </a:pathLst>
              </a:custGeom>
              <a:ln w="15875" cap="flat">
                <a:solidFill>
                  <a:schemeClr val="bg1"/>
                </a:solid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07F92F88-B3DA-E7FA-21B6-7FD24EE15DE6}"/>
                  </a:ext>
                </a:extLst>
              </p:cNvPr>
              <p:cNvSpPr/>
              <p:nvPr/>
            </p:nvSpPr>
            <p:spPr>
              <a:xfrm>
                <a:off x="13576643" y="3228135"/>
                <a:ext cx="414187" cy="138062"/>
              </a:xfrm>
              <a:custGeom>
                <a:avLst/>
                <a:gdLst>
                  <a:gd name="connsiteX0" fmla="*/ 414187 w 414187"/>
                  <a:gd name="connsiteY0" fmla="*/ 138062 h 138062"/>
                  <a:gd name="connsiteX1" fmla="*/ 0 w 414187"/>
                  <a:gd name="connsiteY1" fmla="*/ 138062 h 138062"/>
                  <a:gd name="connsiteX2" fmla="*/ 207094 w 414187"/>
                  <a:gd name="connsiteY2" fmla="*/ 0 h 138062"/>
                  <a:gd name="connsiteX3" fmla="*/ 414187 w 414187"/>
                  <a:gd name="connsiteY3" fmla="*/ 138062 h 138062"/>
                </a:gdLst>
                <a:ahLst/>
                <a:cxnLst>
                  <a:cxn ang="0">
                    <a:pos x="connsiteX0" y="connsiteY0"/>
                  </a:cxn>
                  <a:cxn ang="0">
                    <a:pos x="connsiteX1" y="connsiteY1"/>
                  </a:cxn>
                  <a:cxn ang="0">
                    <a:pos x="connsiteX2" y="connsiteY2"/>
                  </a:cxn>
                  <a:cxn ang="0">
                    <a:pos x="connsiteX3" y="connsiteY3"/>
                  </a:cxn>
                </a:cxnLst>
                <a:rect l="l" t="t" r="r" b="b"/>
                <a:pathLst>
                  <a:path w="414187" h="138062">
                    <a:moveTo>
                      <a:pt x="414187" y="138062"/>
                    </a:moveTo>
                    <a:lnTo>
                      <a:pt x="0" y="138062"/>
                    </a:lnTo>
                    <a:lnTo>
                      <a:pt x="207094" y="0"/>
                    </a:lnTo>
                    <a:lnTo>
                      <a:pt x="414187" y="138062"/>
                    </a:lnTo>
                    <a:close/>
                  </a:path>
                </a:pathLst>
              </a:custGeom>
              <a:noFill/>
              <a:ln w="15875" cap="flat">
                <a:solidFill>
                  <a:schemeClr val="bg1"/>
                </a:solid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183E0AA6-F0D1-D8E6-0DB1-E69F8F23D7AC}"/>
                  </a:ext>
                </a:extLst>
              </p:cNvPr>
              <p:cNvSpPr/>
              <p:nvPr/>
            </p:nvSpPr>
            <p:spPr>
              <a:xfrm>
                <a:off x="13637045" y="3361268"/>
                <a:ext cx="17257" cy="221885"/>
              </a:xfrm>
              <a:custGeom>
                <a:avLst/>
                <a:gdLst>
                  <a:gd name="connsiteX0" fmla="*/ 0 w 17257"/>
                  <a:gd name="connsiteY0" fmla="*/ 0 h 221885"/>
                  <a:gd name="connsiteX1" fmla="*/ 0 w 17257"/>
                  <a:gd name="connsiteY1" fmla="*/ 221885 h 221885"/>
                </a:gdLst>
                <a:ahLst/>
                <a:cxnLst>
                  <a:cxn ang="0">
                    <a:pos x="connsiteX0" y="connsiteY0"/>
                  </a:cxn>
                  <a:cxn ang="0">
                    <a:pos x="connsiteX1" y="connsiteY1"/>
                  </a:cxn>
                </a:cxnLst>
                <a:rect l="l" t="t" r="r" b="b"/>
                <a:pathLst>
                  <a:path w="17257" h="221885">
                    <a:moveTo>
                      <a:pt x="0" y="0"/>
                    </a:moveTo>
                    <a:lnTo>
                      <a:pt x="0" y="221885"/>
                    </a:lnTo>
                  </a:path>
                </a:pathLst>
              </a:custGeom>
              <a:ln w="15875" cap="flat">
                <a:solidFill>
                  <a:schemeClr val="bg1"/>
                </a:solid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68FD8CC4-6183-B1E5-3349-2A5081A4E145}"/>
                  </a:ext>
                </a:extLst>
              </p:cNvPr>
              <p:cNvSpPr/>
              <p:nvPr/>
            </p:nvSpPr>
            <p:spPr>
              <a:xfrm>
                <a:off x="13740592" y="3361268"/>
                <a:ext cx="17257" cy="221885"/>
              </a:xfrm>
              <a:custGeom>
                <a:avLst/>
                <a:gdLst>
                  <a:gd name="connsiteX0" fmla="*/ 0 w 17257"/>
                  <a:gd name="connsiteY0" fmla="*/ 0 h 221885"/>
                  <a:gd name="connsiteX1" fmla="*/ 0 w 17257"/>
                  <a:gd name="connsiteY1" fmla="*/ 221885 h 221885"/>
                </a:gdLst>
                <a:ahLst/>
                <a:cxnLst>
                  <a:cxn ang="0">
                    <a:pos x="connsiteX0" y="connsiteY0"/>
                  </a:cxn>
                  <a:cxn ang="0">
                    <a:pos x="connsiteX1" y="connsiteY1"/>
                  </a:cxn>
                </a:cxnLst>
                <a:rect l="l" t="t" r="r" b="b"/>
                <a:pathLst>
                  <a:path w="17257" h="221885">
                    <a:moveTo>
                      <a:pt x="0" y="0"/>
                    </a:moveTo>
                    <a:lnTo>
                      <a:pt x="0" y="221885"/>
                    </a:lnTo>
                  </a:path>
                </a:pathLst>
              </a:custGeom>
              <a:ln w="15875" cap="flat">
                <a:solidFill>
                  <a:schemeClr val="bg1"/>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709FE85-CA3A-CA57-ECCF-E115B222EAAE}"/>
                  </a:ext>
                </a:extLst>
              </p:cNvPr>
              <p:cNvSpPr/>
              <p:nvPr/>
            </p:nvSpPr>
            <p:spPr>
              <a:xfrm>
                <a:off x="13844139" y="3361268"/>
                <a:ext cx="17257" cy="221885"/>
              </a:xfrm>
              <a:custGeom>
                <a:avLst/>
                <a:gdLst>
                  <a:gd name="connsiteX0" fmla="*/ 0 w 17257"/>
                  <a:gd name="connsiteY0" fmla="*/ 0 h 221885"/>
                  <a:gd name="connsiteX1" fmla="*/ 0 w 17257"/>
                  <a:gd name="connsiteY1" fmla="*/ 221885 h 221885"/>
                </a:gdLst>
                <a:ahLst/>
                <a:cxnLst>
                  <a:cxn ang="0">
                    <a:pos x="connsiteX0" y="connsiteY0"/>
                  </a:cxn>
                  <a:cxn ang="0">
                    <a:pos x="connsiteX1" y="connsiteY1"/>
                  </a:cxn>
                </a:cxnLst>
                <a:rect l="l" t="t" r="r" b="b"/>
                <a:pathLst>
                  <a:path w="17257" h="221885">
                    <a:moveTo>
                      <a:pt x="0" y="0"/>
                    </a:moveTo>
                    <a:lnTo>
                      <a:pt x="0" y="221885"/>
                    </a:lnTo>
                  </a:path>
                </a:pathLst>
              </a:custGeom>
              <a:ln w="15875" cap="flat">
                <a:solidFill>
                  <a:schemeClr val="bg1"/>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26212C33-D27D-CBCD-C8D8-16322C074289}"/>
                  </a:ext>
                </a:extLst>
              </p:cNvPr>
              <p:cNvSpPr/>
              <p:nvPr/>
            </p:nvSpPr>
            <p:spPr>
              <a:xfrm>
                <a:off x="13947686" y="3361268"/>
                <a:ext cx="17257" cy="221885"/>
              </a:xfrm>
              <a:custGeom>
                <a:avLst/>
                <a:gdLst>
                  <a:gd name="connsiteX0" fmla="*/ 0 w 17257"/>
                  <a:gd name="connsiteY0" fmla="*/ 0 h 221885"/>
                  <a:gd name="connsiteX1" fmla="*/ 0 w 17257"/>
                  <a:gd name="connsiteY1" fmla="*/ 221885 h 221885"/>
                </a:gdLst>
                <a:ahLst/>
                <a:cxnLst>
                  <a:cxn ang="0">
                    <a:pos x="connsiteX0" y="connsiteY0"/>
                  </a:cxn>
                  <a:cxn ang="0">
                    <a:pos x="connsiteX1" y="connsiteY1"/>
                  </a:cxn>
                </a:cxnLst>
                <a:rect l="l" t="t" r="r" b="b"/>
                <a:pathLst>
                  <a:path w="17257" h="221885">
                    <a:moveTo>
                      <a:pt x="0" y="0"/>
                    </a:moveTo>
                    <a:lnTo>
                      <a:pt x="0" y="221885"/>
                    </a:lnTo>
                  </a:path>
                </a:pathLst>
              </a:custGeom>
              <a:ln w="15875" cap="flat">
                <a:solidFill>
                  <a:schemeClr val="bg1"/>
                </a:solidFill>
                <a:prstDash val="solid"/>
                <a:miter/>
              </a:ln>
            </p:spPr>
            <p:txBody>
              <a:bodyPr rtlCol="0" anchor="ctr"/>
              <a:lstStyle/>
              <a:p>
                <a:endParaRPr lang="en-US"/>
              </a:p>
            </p:txBody>
          </p:sp>
        </p:grpSp>
      </p:grpSp>
      <p:sp>
        <p:nvSpPr>
          <p:cNvPr id="7" name="Text Placeholder 1">
            <a:extLst>
              <a:ext uri="{FF2B5EF4-FFF2-40B4-BE49-F238E27FC236}">
                <a16:creationId xmlns:a16="http://schemas.microsoft.com/office/drawing/2014/main" id="{E763CDF9-1C5E-38C1-5CCD-9EA64B7B5D0E}"/>
              </a:ext>
            </a:extLst>
          </p:cNvPr>
          <p:cNvSpPr txBox="1">
            <a:spLocks/>
          </p:cNvSpPr>
          <p:nvPr/>
        </p:nvSpPr>
        <p:spPr>
          <a:xfrm>
            <a:off x="6569352" y="4019590"/>
            <a:ext cx="4198851" cy="1733510"/>
          </a:xfrm>
          <a:prstGeom prst="rect">
            <a:avLst/>
          </a:prstGeom>
        </p:spPr>
        <p:txBody>
          <a:bodyPr wrap="square" lIns="0" tIns="0" rIns="0" bIns="0">
            <a:noAutofit/>
          </a:bodyPr>
          <a:lstStyle>
            <a:lvl1pPr marL="0" eaLnBrk="1" hangingPunct="1">
              <a:defRPr sz="2800" b="0" i="0">
                <a:solidFill>
                  <a:srgbClr val="263E5A"/>
                </a:solidFill>
                <a:latin typeface="Forno Standard" pitchFamily="2" charset="77"/>
                <a:ea typeface="Forno Standard" pitchFamily="2" charset="77"/>
                <a:cs typeface="Arial"/>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spcAft>
                <a:spcPts val="1800"/>
              </a:spcAft>
            </a:pPr>
            <a:r>
              <a:rPr lang="en-US" sz="2200" b="1" kern="1200" dirty="0">
                <a:solidFill>
                  <a:schemeClr val="bg2"/>
                </a:solidFill>
                <a:latin typeface="+mn-lt"/>
                <a:ea typeface="+mn-ea"/>
                <a:cs typeface="Calibri" panose="020F0502020204030204" pitchFamily="34" charset="0"/>
              </a:rPr>
              <a:t>Leading regional bank </a:t>
            </a:r>
            <a:r>
              <a:rPr lang="en-US" sz="2200" kern="1200" dirty="0">
                <a:solidFill>
                  <a:schemeClr val="bg2"/>
                </a:solidFill>
                <a:latin typeface="+mn-lt"/>
                <a:ea typeface="+mn-ea"/>
                <a:cs typeface="Calibri" panose="020F0502020204030204" pitchFamily="34" charset="0"/>
              </a:rPr>
              <a:t>in the southeast added in branch validation resulting in a three year </a:t>
            </a:r>
            <a:r>
              <a:rPr lang="en-US" sz="2200" b="1" kern="1200" dirty="0">
                <a:solidFill>
                  <a:schemeClr val="bg2"/>
                </a:solidFill>
                <a:latin typeface="+mn-lt"/>
                <a:ea typeface="+mn-ea"/>
                <a:cs typeface="Calibri" panose="020F0502020204030204" pitchFamily="34" charset="0"/>
              </a:rPr>
              <a:t>very high seven-figure total contract value</a:t>
            </a:r>
          </a:p>
        </p:txBody>
      </p:sp>
      <p:sp>
        <p:nvSpPr>
          <p:cNvPr id="8" name="Text Placeholder 1">
            <a:extLst>
              <a:ext uri="{FF2B5EF4-FFF2-40B4-BE49-F238E27FC236}">
                <a16:creationId xmlns:a16="http://schemas.microsoft.com/office/drawing/2014/main" id="{C317E094-DB58-1C09-6B83-1BDC37D2EE93}"/>
              </a:ext>
            </a:extLst>
          </p:cNvPr>
          <p:cNvSpPr txBox="1">
            <a:spLocks/>
          </p:cNvSpPr>
          <p:nvPr/>
        </p:nvSpPr>
        <p:spPr>
          <a:xfrm>
            <a:off x="6569352" y="6344752"/>
            <a:ext cx="4114800" cy="2012795"/>
          </a:xfrm>
          <a:prstGeom prst="rect">
            <a:avLst/>
          </a:prstGeom>
        </p:spPr>
        <p:txBody>
          <a:bodyPr wrap="square" lIns="0" tIns="0" rIns="0" bIns="0">
            <a:noAutofit/>
          </a:bodyPr>
          <a:lstStyle>
            <a:lvl1pPr marL="0" eaLnBrk="1" hangingPunct="1">
              <a:defRPr sz="2800" b="0" i="0">
                <a:solidFill>
                  <a:srgbClr val="263E5A"/>
                </a:solidFill>
                <a:latin typeface="Forno Standard" pitchFamily="2" charset="77"/>
                <a:ea typeface="Forno Standard" pitchFamily="2" charset="77"/>
                <a:cs typeface="Arial"/>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indent="0">
              <a:buNone/>
            </a:pPr>
            <a:r>
              <a:rPr lang="en-US" sz="2200" b="1" kern="1200" dirty="0">
                <a:solidFill>
                  <a:schemeClr val="bg2"/>
                </a:solidFill>
                <a:latin typeface="+mn-lt"/>
                <a:ea typeface="+mn-ea"/>
                <a:cs typeface="Calibri" panose="020F0502020204030204" pitchFamily="34" charset="0"/>
              </a:rPr>
              <a:t>Leading private label credit card </a:t>
            </a:r>
            <a:r>
              <a:rPr lang="en-US" sz="2200" kern="1200" dirty="0">
                <a:solidFill>
                  <a:schemeClr val="bg2"/>
                </a:solidFill>
                <a:latin typeface="+mn-lt"/>
                <a:ea typeface="+mn-ea"/>
                <a:cs typeface="Calibri" panose="020F0502020204030204" pitchFamily="34" charset="0"/>
              </a:rPr>
              <a:t>issuer is going to start using Intellicheck for BNPL transactions at some of their retail clients</a:t>
            </a:r>
          </a:p>
        </p:txBody>
      </p:sp>
    </p:spTree>
    <p:extLst>
      <p:ext uri="{BB962C8B-B14F-4D97-AF65-F5344CB8AC3E}">
        <p14:creationId xmlns:p14="http://schemas.microsoft.com/office/powerpoint/2010/main" val="706953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32CC3-020A-47EF-69CA-9E370A965CF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08A263B-5E6D-04FF-181B-CBA24A79F262}"/>
              </a:ext>
            </a:extLst>
          </p:cNvPr>
          <p:cNvSpPr>
            <a:spLocks noGrp="1"/>
          </p:cNvSpPr>
          <p:nvPr>
            <p:ph type="body" idx="1"/>
          </p:nvPr>
        </p:nvSpPr>
        <p:spPr>
          <a:xfrm>
            <a:off x="2091069" y="3314700"/>
            <a:ext cx="7205331" cy="1773183"/>
          </a:xfrm>
        </p:spPr>
        <p:txBody>
          <a:bodyPr>
            <a:noAutofit/>
          </a:bodyPr>
          <a:lstStyle/>
          <a:p>
            <a:pPr marL="0" indent="0">
              <a:spcAft>
                <a:spcPts val="1800"/>
              </a:spcAft>
              <a:buNone/>
            </a:pPr>
            <a:r>
              <a:rPr lang="en-US" dirty="0">
                <a:solidFill>
                  <a:schemeClr val="bg2"/>
                </a:solidFill>
                <a:latin typeface="+mn-lt"/>
                <a:cs typeface="Calibri" panose="020F0502020204030204" pitchFamily="34" charset="0"/>
              </a:rPr>
              <a:t>Confidently prove identity in real-time with the only platform that leverages proprietary access to authoritative data in ID barcodes</a:t>
            </a:r>
            <a:endParaRPr lang="en-US" sz="3200" dirty="0">
              <a:solidFill>
                <a:schemeClr val="bg2"/>
              </a:solidFill>
              <a:latin typeface="+mn-lt"/>
              <a:cs typeface="Calibri" panose="020F0502020204030204" pitchFamily="34" charset="0"/>
            </a:endParaRPr>
          </a:p>
        </p:txBody>
      </p:sp>
      <p:sp>
        <p:nvSpPr>
          <p:cNvPr id="3" name="Title 2">
            <a:extLst>
              <a:ext uri="{FF2B5EF4-FFF2-40B4-BE49-F238E27FC236}">
                <a16:creationId xmlns:a16="http://schemas.microsoft.com/office/drawing/2014/main" id="{D26BDBA3-48C4-41A5-74AD-DAC724D8176D}"/>
              </a:ext>
            </a:extLst>
          </p:cNvPr>
          <p:cNvSpPr>
            <a:spLocks noGrp="1"/>
          </p:cNvSpPr>
          <p:nvPr>
            <p:ph type="title"/>
          </p:nvPr>
        </p:nvSpPr>
        <p:spPr>
          <a:xfrm>
            <a:off x="914400" y="884266"/>
            <a:ext cx="14394848" cy="1354217"/>
          </a:xfrm>
        </p:spPr>
        <p:txBody>
          <a:bodyPr/>
          <a:lstStyle/>
          <a:p>
            <a:r>
              <a:rPr lang="en-US" dirty="0"/>
              <a:t>Why Our Customers Use Intellicheck to Stop Fraudsters and Safeguard Their Business</a:t>
            </a:r>
          </a:p>
        </p:txBody>
      </p:sp>
      <p:pic>
        <p:nvPicPr>
          <p:cNvPr id="7" name="Graphic 6">
            <a:extLst>
              <a:ext uri="{FF2B5EF4-FFF2-40B4-BE49-F238E27FC236}">
                <a16:creationId xmlns:a16="http://schemas.microsoft.com/office/drawing/2014/main" id="{49EE3529-0DEB-E5CE-87D6-0544700425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231388">
            <a:off x="10852610" y="-396419"/>
            <a:ext cx="11488104" cy="11548252"/>
          </a:xfrm>
          <a:prstGeom prst="rect">
            <a:avLst/>
          </a:prstGeom>
        </p:spPr>
      </p:pic>
      <p:sp>
        <p:nvSpPr>
          <p:cNvPr id="12" name="TextBox 11">
            <a:extLst>
              <a:ext uri="{FF2B5EF4-FFF2-40B4-BE49-F238E27FC236}">
                <a16:creationId xmlns:a16="http://schemas.microsoft.com/office/drawing/2014/main" id="{C2520277-FD9C-21CA-2CB9-F02453A0E594}"/>
              </a:ext>
            </a:extLst>
          </p:cNvPr>
          <p:cNvSpPr txBox="1"/>
          <p:nvPr/>
        </p:nvSpPr>
        <p:spPr>
          <a:xfrm>
            <a:off x="10287000" y="5724049"/>
            <a:ext cx="6705600" cy="2924651"/>
          </a:xfrm>
          <a:prstGeom prst="roundRect">
            <a:avLst>
              <a:gd name="adj" fmla="val 11738"/>
            </a:avLst>
          </a:prstGeom>
          <a:solidFill>
            <a:srgbClr val="00477D"/>
          </a:solidFill>
        </p:spPr>
        <p:txBody>
          <a:bodyPr wrap="square" lIns="274320" tIns="274320" rIns="274320" bIns="274320">
            <a:spAutoFit/>
          </a:bodyPr>
          <a:lstStyle/>
          <a:p>
            <a:pPr marL="173038" lvl="1" indent="-173038" algn="l">
              <a:spcAft>
                <a:spcPts val="1200"/>
              </a:spcAft>
            </a:pPr>
            <a:r>
              <a:rPr lang="en-US" sz="2800" dirty="0">
                <a:solidFill>
                  <a:schemeClr val="bg1"/>
                </a:solidFill>
                <a:latin typeface="Forno Standard" pitchFamily="2" charset="77"/>
                <a:ea typeface="Forno Standard" pitchFamily="2" charset="77"/>
                <a:cs typeface="Calibri" panose="020F0502020204030204" pitchFamily="34" charset="0"/>
              </a:rPr>
              <a:t>“Prior to us using it in the field, </a:t>
            </a:r>
            <a:br>
              <a:rPr lang="en-US" sz="2800" dirty="0">
                <a:solidFill>
                  <a:schemeClr val="bg1"/>
                </a:solidFill>
                <a:latin typeface="Forno Standard" pitchFamily="2" charset="77"/>
                <a:ea typeface="Forno Standard" pitchFamily="2" charset="77"/>
                <a:cs typeface="Calibri" panose="020F0502020204030204" pitchFamily="34" charset="0"/>
              </a:rPr>
            </a:br>
            <a:r>
              <a:rPr lang="en-US" sz="2800" dirty="0">
                <a:solidFill>
                  <a:schemeClr val="bg1"/>
                </a:solidFill>
                <a:latin typeface="Forno Standard" pitchFamily="2" charset="77"/>
                <a:ea typeface="Forno Standard" pitchFamily="2" charset="77"/>
                <a:cs typeface="Calibri" panose="020F0502020204030204" pitchFamily="34" charset="0"/>
              </a:rPr>
              <a:t>we scanned over 1,000 known counterfeits, each one was detected.” </a:t>
            </a:r>
          </a:p>
          <a:p>
            <a:pPr lvl="2" algn="l">
              <a:spcAft>
                <a:spcPts val="600"/>
              </a:spcAft>
            </a:pPr>
            <a:r>
              <a:rPr lang="en-US" sz="2000" dirty="0">
                <a:solidFill>
                  <a:schemeClr val="accent1"/>
                </a:solidFill>
                <a:latin typeface="Forno Standard" pitchFamily="2" charset="77"/>
                <a:ea typeface="Forno Standard" pitchFamily="2" charset="77"/>
                <a:cs typeface="Calibri" panose="020F0502020204030204" pitchFamily="34" charset="0"/>
              </a:rPr>
              <a:t>New York State DMV Director of Investigations</a:t>
            </a:r>
          </a:p>
        </p:txBody>
      </p:sp>
      <p:sp>
        <p:nvSpPr>
          <p:cNvPr id="5" name="TextBox 4">
            <a:extLst>
              <a:ext uri="{FF2B5EF4-FFF2-40B4-BE49-F238E27FC236}">
                <a16:creationId xmlns:a16="http://schemas.microsoft.com/office/drawing/2014/main" id="{181F7257-7C9E-B140-CB42-7A466CF2C22E}"/>
              </a:ext>
            </a:extLst>
          </p:cNvPr>
          <p:cNvSpPr txBox="1"/>
          <p:nvPr/>
        </p:nvSpPr>
        <p:spPr>
          <a:xfrm>
            <a:off x="10287000" y="3086100"/>
            <a:ext cx="6705600" cy="2333149"/>
          </a:xfrm>
          <a:prstGeom prst="roundRect">
            <a:avLst>
              <a:gd name="adj" fmla="val 11738"/>
            </a:avLst>
          </a:prstGeom>
          <a:solidFill>
            <a:srgbClr val="00477D"/>
          </a:solidFill>
        </p:spPr>
        <p:txBody>
          <a:bodyPr wrap="square" lIns="274320" tIns="274320" rIns="274320" bIns="274320">
            <a:spAutoFit/>
          </a:bodyPr>
          <a:lstStyle/>
          <a:p>
            <a:pPr marL="173038" lvl="1" indent="-173038">
              <a:spcAft>
                <a:spcPts val="1200"/>
              </a:spcAft>
            </a:pPr>
            <a:r>
              <a:rPr lang="en-US" sz="2800" dirty="0">
                <a:solidFill>
                  <a:schemeClr val="bg1"/>
                </a:solidFill>
                <a:latin typeface="Forno Standard" pitchFamily="2" charset="77"/>
                <a:ea typeface="Forno Standard" pitchFamily="2" charset="77"/>
                <a:cs typeface="Calibri" panose="020F0502020204030204" pitchFamily="34" charset="0"/>
              </a:rPr>
              <a:t>“A true gamechanger in stopping fraud, top 5 all time.”</a:t>
            </a:r>
          </a:p>
          <a:p>
            <a:pPr lvl="2" algn="l">
              <a:spcAft>
                <a:spcPts val="1200"/>
              </a:spcAft>
            </a:pPr>
            <a:r>
              <a:rPr lang="en-US" sz="2000" dirty="0">
                <a:solidFill>
                  <a:schemeClr val="accent1"/>
                </a:solidFill>
                <a:latin typeface="Forno Standard" pitchFamily="2" charset="77"/>
                <a:ea typeface="Forno Standard" pitchFamily="2" charset="77"/>
                <a:cs typeface="Calibri" panose="020F0502020204030204" pitchFamily="34" charset="0"/>
              </a:rPr>
              <a:t>SVP of Fraud, top 5 Financial Services Company with over $1.7 trillion in assets</a:t>
            </a:r>
          </a:p>
        </p:txBody>
      </p:sp>
      <p:sp>
        <p:nvSpPr>
          <p:cNvPr id="24" name="Text Placeholder 1">
            <a:extLst>
              <a:ext uri="{FF2B5EF4-FFF2-40B4-BE49-F238E27FC236}">
                <a16:creationId xmlns:a16="http://schemas.microsoft.com/office/drawing/2014/main" id="{EEB139C9-30C0-753C-AB2A-6080AB230B53}"/>
              </a:ext>
            </a:extLst>
          </p:cNvPr>
          <p:cNvSpPr txBox="1">
            <a:spLocks/>
          </p:cNvSpPr>
          <p:nvPr/>
        </p:nvSpPr>
        <p:spPr>
          <a:xfrm>
            <a:off x="2091069" y="5588670"/>
            <a:ext cx="6824331" cy="1006324"/>
          </a:xfrm>
          <a:prstGeom prst="rect">
            <a:avLst/>
          </a:prstGeom>
        </p:spPr>
        <p:txBody>
          <a:bodyPr wrap="square" lIns="0" tIns="0" rIns="0" bIns="0">
            <a:noAutofit/>
          </a:bodyPr>
          <a:lstStyle>
            <a:lvl1pPr marL="0" eaLnBrk="1" hangingPunct="1">
              <a:defRPr sz="2800" b="0" i="0">
                <a:solidFill>
                  <a:srgbClr val="263E5A"/>
                </a:solidFill>
                <a:latin typeface="Forno Standard" pitchFamily="2" charset="77"/>
                <a:ea typeface="Forno Standard" pitchFamily="2" charset="77"/>
                <a:cs typeface="Arial"/>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spcAft>
                <a:spcPts val="1800"/>
              </a:spcAft>
            </a:pPr>
            <a:r>
              <a:rPr lang="en-US" dirty="0">
                <a:solidFill>
                  <a:schemeClr val="bg2"/>
                </a:solidFill>
                <a:latin typeface="+mn-lt"/>
                <a:cs typeface="Calibri" panose="020F0502020204030204" pitchFamily="34" charset="0"/>
              </a:rPr>
              <a:t>Validate identity and stop fraud losses while meeting AML/KYC requirements</a:t>
            </a:r>
          </a:p>
        </p:txBody>
      </p:sp>
      <p:pic>
        <p:nvPicPr>
          <p:cNvPr id="26" name="Graphic 25">
            <a:extLst>
              <a:ext uri="{FF2B5EF4-FFF2-40B4-BE49-F238E27FC236}">
                <a16:creationId xmlns:a16="http://schemas.microsoft.com/office/drawing/2014/main" id="{9B9D53A8-9D8B-AD8A-1924-4413F9BCC9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2689" y="7294575"/>
            <a:ext cx="865828" cy="865828"/>
          </a:xfrm>
          <a:prstGeom prst="rect">
            <a:avLst/>
          </a:prstGeom>
        </p:spPr>
      </p:pic>
      <p:pic>
        <p:nvPicPr>
          <p:cNvPr id="27" name="Graphic 26">
            <a:extLst>
              <a:ext uri="{FF2B5EF4-FFF2-40B4-BE49-F238E27FC236}">
                <a16:creationId xmlns:a16="http://schemas.microsoft.com/office/drawing/2014/main" id="{59DEC48E-1822-4F78-9195-11F5AE94F5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2689" y="5588670"/>
            <a:ext cx="865828" cy="865828"/>
          </a:xfrm>
          <a:prstGeom prst="rect">
            <a:avLst/>
          </a:prstGeom>
        </p:spPr>
      </p:pic>
      <p:pic>
        <p:nvPicPr>
          <p:cNvPr id="28" name="Graphic 27">
            <a:extLst>
              <a:ext uri="{FF2B5EF4-FFF2-40B4-BE49-F238E27FC236}">
                <a16:creationId xmlns:a16="http://schemas.microsoft.com/office/drawing/2014/main" id="{7355EDCE-8FF6-58AC-7897-5CEECFF722D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2689" y="3370536"/>
            <a:ext cx="865828" cy="865828"/>
          </a:xfrm>
          <a:prstGeom prst="rect">
            <a:avLst/>
          </a:prstGeom>
        </p:spPr>
      </p:pic>
      <p:sp>
        <p:nvSpPr>
          <p:cNvPr id="31" name="Text Placeholder 1">
            <a:extLst>
              <a:ext uri="{FF2B5EF4-FFF2-40B4-BE49-F238E27FC236}">
                <a16:creationId xmlns:a16="http://schemas.microsoft.com/office/drawing/2014/main" id="{370C0869-E61D-ACB9-101C-74EF0FDC367E}"/>
              </a:ext>
            </a:extLst>
          </p:cNvPr>
          <p:cNvSpPr txBox="1">
            <a:spLocks/>
          </p:cNvSpPr>
          <p:nvPr/>
        </p:nvSpPr>
        <p:spPr>
          <a:xfrm>
            <a:off x="2091069" y="7303642"/>
            <a:ext cx="7433931" cy="1006324"/>
          </a:xfrm>
          <a:prstGeom prst="rect">
            <a:avLst/>
          </a:prstGeom>
        </p:spPr>
        <p:txBody>
          <a:bodyPr wrap="square" lIns="0" tIns="0" rIns="0" bIns="0">
            <a:noAutofit/>
          </a:bodyPr>
          <a:lstStyle>
            <a:lvl1pPr marL="0" eaLnBrk="1" hangingPunct="1">
              <a:defRPr sz="2800" b="0" i="0">
                <a:solidFill>
                  <a:srgbClr val="263E5A"/>
                </a:solidFill>
                <a:latin typeface="Forno Standard" pitchFamily="2" charset="77"/>
                <a:ea typeface="Forno Standard" pitchFamily="2" charset="77"/>
                <a:cs typeface="Arial"/>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spcAft>
                <a:spcPts val="1800"/>
              </a:spcAft>
            </a:pPr>
            <a:r>
              <a:rPr lang="en-US" dirty="0">
                <a:solidFill>
                  <a:schemeClr val="bg2"/>
                </a:solidFill>
                <a:latin typeface="+mn-lt"/>
                <a:cs typeface="Calibri" panose="020F0502020204030204" pitchFamily="34" charset="0"/>
              </a:rPr>
              <a:t>Leverage a unique approach that is highly accurate, instant, and fully automated</a:t>
            </a:r>
          </a:p>
        </p:txBody>
      </p:sp>
      <p:sp>
        <p:nvSpPr>
          <p:cNvPr id="4" name="Slide Number Placeholder 3">
            <a:extLst>
              <a:ext uri="{FF2B5EF4-FFF2-40B4-BE49-F238E27FC236}">
                <a16:creationId xmlns:a16="http://schemas.microsoft.com/office/drawing/2014/main" id="{1442863A-9A64-19AA-A8CD-38888389C9C5}"/>
              </a:ext>
            </a:extLst>
          </p:cNvPr>
          <p:cNvSpPr>
            <a:spLocks noGrp="1"/>
          </p:cNvSpPr>
          <p:nvPr>
            <p:ph type="sldNum" sz="quarter" idx="4"/>
          </p:nvPr>
        </p:nvSpPr>
        <p:spPr/>
        <p:txBody>
          <a:bodyPr/>
          <a:lstStyle/>
          <a:p>
            <a:fld id="{4012AC05-C599-9740-A244-E1A52C35C596}" type="slidenum">
              <a:rPr lang="en-US" smtClean="0"/>
              <a:pPr/>
              <a:t>11</a:t>
            </a:fld>
            <a:endParaRPr lang="en-US"/>
          </a:p>
        </p:txBody>
      </p:sp>
    </p:spTree>
    <p:extLst>
      <p:ext uri="{BB962C8B-B14F-4D97-AF65-F5344CB8AC3E}">
        <p14:creationId xmlns:p14="http://schemas.microsoft.com/office/powerpoint/2010/main" val="831647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AEF63-2125-376A-14CE-42FCAB087387}"/>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BD3CBB46-A4A5-9D6E-8097-441A194141B0}"/>
              </a:ext>
            </a:extLst>
          </p:cNvPr>
          <p:cNvPicPr>
            <a:picLocks noChangeAspect="1"/>
          </p:cNvPicPr>
          <p:nvPr/>
        </p:nvPicPr>
        <p:blipFill>
          <a:blip r:embed="rId2">
            <a:alphaModFix amt="49000"/>
            <a:extLst>
              <a:ext uri="{96DAC541-7B7A-43D3-8B79-37D633B846F1}">
                <asvg:svgBlip xmlns:asvg="http://schemas.microsoft.com/office/drawing/2016/SVG/main" r:embed="rId3"/>
              </a:ext>
            </a:extLst>
          </a:blip>
          <a:stretch>
            <a:fillRect/>
          </a:stretch>
        </p:blipFill>
        <p:spPr>
          <a:xfrm>
            <a:off x="11329943" y="23812"/>
            <a:ext cx="12178405" cy="9646789"/>
          </a:xfrm>
          <a:prstGeom prst="rect">
            <a:avLst/>
          </a:prstGeom>
        </p:spPr>
      </p:pic>
      <p:grpSp>
        <p:nvGrpSpPr>
          <p:cNvPr id="8" name="Group 7">
            <a:extLst>
              <a:ext uri="{FF2B5EF4-FFF2-40B4-BE49-F238E27FC236}">
                <a16:creationId xmlns:a16="http://schemas.microsoft.com/office/drawing/2014/main" id="{2DC80898-90EC-B459-976B-B21A51FF1DDF}"/>
              </a:ext>
            </a:extLst>
          </p:cNvPr>
          <p:cNvGrpSpPr/>
          <p:nvPr/>
        </p:nvGrpSpPr>
        <p:grpSpPr>
          <a:xfrm>
            <a:off x="1524000" y="5940934"/>
            <a:ext cx="4557586" cy="2913693"/>
            <a:chOff x="6782524" y="5940934"/>
            <a:chExt cx="4557586" cy="2913693"/>
          </a:xfrm>
        </p:grpSpPr>
        <p:sp>
          <p:nvSpPr>
            <p:cNvPr id="28" name="Rectangle: Rounded Corners 27">
              <a:extLst>
                <a:ext uri="{FF2B5EF4-FFF2-40B4-BE49-F238E27FC236}">
                  <a16:creationId xmlns:a16="http://schemas.microsoft.com/office/drawing/2014/main" id="{3330192C-3D09-495E-03EF-FC0E4B2AF03C}"/>
                </a:ext>
              </a:extLst>
            </p:cNvPr>
            <p:cNvSpPr/>
            <p:nvPr/>
          </p:nvSpPr>
          <p:spPr>
            <a:xfrm>
              <a:off x="6782524" y="5940934"/>
              <a:ext cx="4557586" cy="2913693"/>
            </a:xfrm>
            <a:prstGeom prst="roundRect">
              <a:avLst>
                <a:gd name="adj" fmla="val 6221"/>
              </a:avLst>
            </a:prstGeom>
            <a:solidFill>
              <a:schemeClr val="bg1"/>
            </a:solidFill>
            <a:ln w="15875">
              <a:solidFill>
                <a:schemeClr val="bg2"/>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4" name="Picture 10">
              <a:extLst>
                <a:ext uri="{FF2B5EF4-FFF2-40B4-BE49-F238E27FC236}">
                  <a16:creationId xmlns:a16="http://schemas.microsoft.com/office/drawing/2014/main" id="{7940334B-D25C-CF74-2EE3-31C5F9C5924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9156"/>
            <a:stretch/>
          </p:blipFill>
          <p:spPr bwMode="auto">
            <a:xfrm>
              <a:off x="8668627" y="6172025"/>
              <a:ext cx="2662014" cy="2682602"/>
            </a:xfrm>
            <a:prstGeom prst="roundRect">
              <a:avLst>
                <a:gd name="adj" fmla="val 6252"/>
              </a:avLst>
            </a:prstGeom>
            <a:noFill/>
            <a:extLst>
              <a:ext uri="{909E8E84-426E-40DD-AFC4-6F175D3DCCD1}">
                <a14:hiddenFill xmlns:a14="http://schemas.microsoft.com/office/drawing/2010/main">
                  <a:solidFill>
                    <a:srgbClr val="FFFFFF"/>
                  </a:solidFill>
                </a14:hiddenFill>
              </a:ext>
            </a:extLst>
          </p:spPr>
        </p:pic>
        <p:sp>
          <p:nvSpPr>
            <p:cNvPr id="29" name="Content Placeholder 1">
              <a:extLst>
                <a:ext uri="{FF2B5EF4-FFF2-40B4-BE49-F238E27FC236}">
                  <a16:creationId xmlns:a16="http://schemas.microsoft.com/office/drawing/2014/main" id="{40669227-9C40-A234-7023-BA9580342722}"/>
                </a:ext>
              </a:extLst>
            </p:cNvPr>
            <p:cNvSpPr txBox="1">
              <a:spLocks/>
            </p:cNvSpPr>
            <p:nvPr/>
          </p:nvSpPr>
          <p:spPr>
            <a:xfrm>
              <a:off x="7003977" y="6458305"/>
              <a:ext cx="2239818" cy="1268721"/>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defTabSz="914400" eaLnBrk="1" fontAlgn="auto" latinLnBrk="0" hangingPunct="1">
                <a:lnSpc>
                  <a:spcPct val="100000"/>
                </a:lnSpc>
                <a:spcBef>
                  <a:spcPts val="0"/>
                </a:spcBef>
                <a:spcAft>
                  <a:spcPts val="300"/>
                </a:spcAft>
                <a:buClrTx/>
                <a:buSzTx/>
                <a:buFontTx/>
                <a:buNone/>
                <a:tabLst/>
                <a:defRPr/>
              </a:pPr>
              <a:r>
                <a:rPr kumimoji="0" lang="en-US" sz="3200" b="0" i="0" u="none" strike="noStrike" kern="0" cap="none" spc="0" normalizeH="0" baseline="0" noProof="0" dirty="0">
                  <a:ln>
                    <a:noFill/>
                  </a:ln>
                  <a:solidFill>
                    <a:srgbClr val="00477D"/>
                  </a:solidFill>
                  <a:effectLst/>
                  <a:uLnTx/>
                  <a:uFillTx/>
                  <a:latin typeface="Forno Standard" pitchFamily="2" charset="77"/>
                  <a:ea typeface="Forno Standard" pitchFamily="2" charset="77"/>
                </a:rPr>
                <a:t>Adam Sragovicz </a:t>
              </a:r>
            </a:p>
            <a:p>
              <a:pPr marL="0" marR="0" lvl="0" indent="0" defTabSz="914400" eaLnBrk="1" fontAlgn="auto" latinLnBrk="0" hangingPunct="1">
                <a:lnSpc>
                  <a:spcPct val="100000"/>
                </a:lnSpc>
                <a:spcBef>
                  <a:spcPts val="0"/>
                </a:spcBef>
                <a:spcAft>
                  <a:spcPts val="0"/>
                </a:spcAft>
                <a:buClrTx/>
                <a:buSzTx/>
                <a:buFont typeface="Arial"/>
                <a:buNone/>
                <a:tabLst/>
                <a:defRPr/>
              </a:pPr>
              <a:r>
                <a:rPr kumimoji="0" lang="en-US" sz="1600" b="1" i="0" u="none" strike="noStrike" kern="0" cap="none" spc="0" normalizeH="0" baseline="0" noProof="0" dirty="0">
                  <a:ln>
                    <a:noFill/>
                  </a:ln>
                  <a:solidFill>
                    <a:srgbClr val="052F3A"/>
                  </a:solidFill>
                  <a:effectLst/>
                  <a:uLnTx/>
                  <a:uFillTx/>
                  <a:latin typeface="Forno Standard"/>
                  <a:ea typeface="+mj-ea"/>
                  <a:cs typeface="+mj-cs"/>
                </a:rPr>
                <a:t>Chief Financial Officer</a:t>
              </a:r>
            </a:p>
          </p:txBody>
        </p:sp>
      </p:grpSp>
      <p:sp>
        <p:nvSpPr>
          <p:cNvPr id="3" name="Title 2">
            <a:extLst>
              <a:ext uri="{FF2B5EF4-FFF2-40B4-BE49-F238E27FC236}">
                <a16:creationId xmlns:a16="http://schemas.microsoft.com/office/drawing/2014/main" id="{C4FA2D76-8629-1CC2-B5B8-6DEEFED2F011}"/>
              </a:ext>
            </a:extLst>
          </p:cNvPr>
          <p:cNvSpPr>
            <a:spLocks noGrp="1"/>
          </p:cNvSpPr>
          <p:nvPr>
            <p:ph type="title"/>
          </p:nvPr>
        </p:nvSpPr>
        <p:spPr>
          <a:xfrm>
            <a:off x="942688" y="884992"/>
            <a:ext cx="10746105" cy="677108"/>
          </a:xfrm>
        </p:spPr>
        <p:txBody>
          <a:bodyPr/>
          <a:lstStyle/>
          <a:p>
            <a:r>
              <a:rPr lang="en-US" dirty="0"/>
              <a:t>Management Team</a:t>
            </a:r>
          </a:p>
        </p:txBody>
      </p:sp>
      <p:grpSp>
        <p:nvGrpSpPr>
          <p:cNvPr id="11" name="Group 10">
            <a:extLst>
              <a:ext uri="{FF2B5EF4-FFF2-40B4-BE49-F238E27FC236}">
                <a16:creationId xmlns:a16="http://schemas.microsoft.com/office/drawing/2014/main" id="{7835E9D8-DA7B-37F5-E0C6-A4BFC3B8AFC7}"/>
              </a:ext>
            </a:extLst>
          </p:cNvPr>
          <p:cNvGrpSpPr/>
          <p:nvPr/>
        </p:nvGrpSpPr>
        <p:grpSpPr>
          <a:xfrm>
            <a:off x="1524000" y="2628900"/>
            <a:ext cx="4557586" cy="2913693"/>
            <a:chOff x="1981200" y="3807820"/>
            <a:chExt cx="4557586" cy="2913693"/>
          </a:xfrm>
        </p:grpSpPr>
        <p:pic>
          <p:nvPicPr>
            <p:cNvPr id="1026" name="Picture 2">
              <a:extLst>
                <a:ext uri="{FF2B5EF4-FFF2-40B4-BE49-F238E27FC236}">
                  <a16:creationId xmlns:a16="http://schemas.microsoft.com/office/drawing/2014/main" id="{AFB3F427-E578-623C-4695-B799C376DD98}"/>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942549" y="3998041"/>
              <a:ext cx="2596237" cy="2723472"/>
            </a:xfrm>
            <a:prstGeom prst="roundRect">
              <a:avLst>
                <a:gd name="adj" fmla="val 7943"/>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1645E23C-77D2-3383-6FF8-C4B0F5004715}"/>
                </a:ext>
              </a:extLst>
            </p:cNvPr>
            <p:cNvSpPr/>
            <p:nvPr/>
          </p:nvSpPr>
          <p:spPr>
            <a:xfrm>
              <a:off x="1981200" y="3807820"/>
              <a:ext cx="4557586" cy="2913693"/>
            </a:xfrm>
            <a:prstGeom prst="roundRect">
              <a:avLst>
                <a:gd name="adj" fmla="val 6221"/>
              </a:avLst>
            </a:prstGeom>
            <a:noFill/>
            <a:ln w="15875">
              <a:solidFill>
                <a:schemeClr val="bg2"/>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1">
              <a:extLst>
                <a:ext uri="{FF2B5EF4-FFF2-40B4-BE49-F238E27FC236}">
                  <a16:creationId xmlns:a16="http://schemas.microsoft.com/office/drawing/2014/main" id="{459C47EF-443F-A4F4-729E-9F7EF9C6D915}"/>
                </a:ext>
              </a:extLst>
            </p:cNvPr>
            <p:cNvSpPr txBox="1">
              <a:spLocks/>
            </p:cNvSpPr>
            <p:nvPr/>
          </p:nvSpPr>
          <p:spPr>
            <a:xfrm>
              <a:off x="2202653" y="4341220"/>
              <a:ext cx="2369348" cy="1268721"/>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indent="0">
                <a:spcAft>
                  <a:spcPts val="300"/>
                </a:spcAft>
                <a:buFont typeface="Arial"/>
                <a:buNone/>
              </a:pPr>
              <a:r>
                <a:rPr lang="en-US" sz="3200" dirty="0">
                  <a:solidFill>
                    <a:srgbClr val="00477D"/>
                  </a:solidFill>
                  <a:latin typeface="Forno Standard" pitchFamily="2" charset="77"/>
                  <a:ea typeface="Forno Standard" pitchFamily="2" charset="77"/>
                </a:rPr>
                <a:t>Bryan Lewis</a:t>
              </a:r>
            </a:p>
            <a:p>
              <a:pPr marL="0" indent="0">
                <a:buFont typeface="Arial"/>
                <a:buNone/>
              </a:pPr>
              <a:r>
                <a:rPr lang="en-US" sz="1600" b="1" dirty="0">
                  <a:solidFill>
                    <a:schemeClr val="tx1"/>
                  </a:solidFill>
                  <a:latin typeface="+mn-lt"/>
                </a:rPr>
                <a:t>Chief Executive Officer, President</a:t>
              </a:r>
            </a:p>
            <a:p>
              <a:pPr marL="0" indent="0">
                <a:buFont typeface="Arial"/>
                <a:buNone/>
              </a:pPr>
              <a:endParaRPr lang="en-US" sz="1400" dirty="0">
                <a:solidFill>
                  <a:schemeClr val="tx1"/>
                </a:solidFill>
                <a:latin typeface="+mn-lt"/>
              </a:endParaRPr>
            </a:p>
            <a:p>
              <a:pPr marL="0" indent="0">
                <a:buFont typeface="Arial"/>
                <a:buNone/>
              </a:pPr>
              <a:endParaRPr lang="en-US" sz="1400" dirty="0">
                <a:solidFill>
                  <a:schemeClr val="tx1"/>
                </a:solidFill>
                <a:latin typeface="+mn-lt"/>
              </a:endParaRPr>
            </a:p>
          </p:txBody>
        </p:sp>
      </p:grpSp>
      <p:grpSp>
        <p:nvGrpSpPr>
          <p:cNvPr id="12" name="Group 11">
            <a:extLst>
              <a:ext uri="{FF2B5EF4-FFF2-40B4-BE49-F238E27FC236}">
                <a16:creationId xmlns:a16="http://schemas.microsoft.com/office/drawing/2014/main" id="{796C8891-81F9-C0A9-90D3-3C2C8665BE89}"/>
              </a:ext>
            </a:extLst>
          </p:cNvPr>
          <p:cNvGrpSpPr/>
          <p:nvPr/>
        </p:nvGrpSpPr>
        <p:grpSpPr>
          <a:xfrm>
            <a:off x="6798042" y="2628900"/>
            <a:ext cx="4557586" cy="2913693"/>
            <a:chOff x="6798042" y="2628900"/>
            <a:chExt cx="4557586" cy="2913693"/>
          </a:xfrm>
        </p:grpSpPr>
        <p:sp>
          <p:nvSpPr>
            <p:cNvPr id="16" name="Rectangle: Rounded Corners 15">
              <a:extLst>
                <a:ext uri="{FF2B5EF4-FFF2-40B4-BE49-F238E27FC236}">
                  <a16:creationId xmlns:a16="http://schemas.microsoft.com/office/drawing/2014/main" id="{6BFEF175-BF46-98F3-9F40-CC5438D57B49}"/>
                </a:ext>
              </a:extLst>
            </p:cNvPr>
            <p:cNvSpPr/>
            <p:nvPr/>
          </p:nvSpPr>
          <p:spPr>
            <a:xfrm>
              <a:off x="6798042" y="2628900"/>
              <a:ext cx="4557586" cy="2913693"/>
            </a:xfrm>
            <a:prstGeom prst="roundRect">
              <a:avLst>
                <a:gd name="adj" fmla="val 6221"/>
              </a:avLst>
            </a:prstGeom>
            <a:solidFill>
              <a:schemeClr val="bg1"/>
            </a:solidFill>
            <a:ln w="15875">
              <a:solidFill>
                <a:schemeClr val="bg2"/>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a:extLst>
                <a:ext uri="{FF2B5EF4-FFF2-40B4-BE49-F238E27FC236}">
                  <a16:creationId xmlns:a16="http://schemas.microsoft.com/office/drawing/2014/main" id="{57B95481-AFE7-F319-606C-0549CCA0B30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p:blipFill>
          <p:spPr bwMode="auto">
            <a:xfrm>
              <a:off x="8668627" y="2862187"/>
              <a:ext cx="2671662" cy="2671662"/>
            </a:xfrm>
            <a:prstGeom prst="roundRect">
              <a:avLst>
                <a:gd name="adj" fmla="val 5483"/>
              </a:avLst>
            </a:prstGeom>
            <a:noFill/>
            <a:extLst>
              <a:ext uri="{909E8E84-426E-40DD-AFC4-6F175D3DCCD1}">
                <a14:hiddenFill xmlns:a14="http://schemas.microsoft.com/office/drawing/2010/main">
                  <a:solidFill>
                    <a:srgbClr val="FFFFFF"/>
                  </a:solidFill>
                </a14:hiddenFill>
              </a:ext>
            </a:extLst>
          </p:spPr>
        </p:pic>
        <p:sp>
          <p:nvSpPr>
            <p:cNvPr id="17" name="Content Placeholder 1">
              <a:extLst>
                <a:ext uri="{FF2B5EF4-FFF2-40B4-BE49-F238E27FC236}">
                  <a16:creationId xmlns:a16="http://schemas.microsoft.com/office/drawing/2014/main" id="{709B28DA-23B0-9A2B-F8B8-997E2520AC6A}"/>
                </a:ext>
              </a:extLst>
            </p:cNvPr>
            <p:cNvSpPr txBox="1">
              <a:spLocks/>
            </p:cNvSpPr>
            <p:nvPr/>
          </p:nvSpPr>
          <p:spPr>
            <a:xfrm>
              <a:off x="7019495" y="3180762"/>
              <a:ext cx="2209576" cy="1268721"/>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defTabSz="914400" eaLnBrk="1" fontAlgn="auto" latinLnBrk="0" hangingPunct="1">
                <a:lnSpc>
                  <a:spcPct val="100000"/>
                </a:lnSpc>
                <a:spcBef>
                  <a:spcPts val="0"/>
                </a:spcBef>
                <a:spcAft>
                  <a:spcPts val="300"/>
                </a:spcAft>
                <a:buClrTx/>
                <a:buSzTx/>
                <a:buFont typeface="Arial"/>
                <a:buNone/>
                <a:tabLst/>
                <a:defRPr/>
              </a:pPr>
              <a:r>
                <a:rPr kumimoji="0" lang="en-US" sz="3200" b="0" i="0" u="none" strike="noStrike" kern="0" cap="none" spc="0" normalizeH="0" baseline="0" noProof="0" dirty="0">
                  <a:ln>
                    <a:noFill/>
                  </a:ln>
                  <a:solidFill>
                    <a:srgbClr val="00477D"/>
                  </a:solidFill>
                  <a:effectLst/>
                  <a:uLnTx/>
                  <a:uFillTx/>
                  <a:latin typeface="Forno Standard" pitchFamily="2" charset="77"/>
                  <a:ea typeface="Forno Standard" pitchFamily="2" charset="77"/>
                </a:rPr>
                <a:t>Tim Poulin</a:t>
              </a:r>
            </a:p>
            <a:p>
              <a:pPr marL="0" marR="0" lvl="0" indent="0" defTabSz="914400" eaLnBrk="1" fontAlgn="auto" latinLnBrk="0" hangingPunct="1">
                <a:lnSpc>
                  <a:spcPct val="100000"/>
                </a:lnSpc>
                <a:spcBef>
                  <a:spcPts val="0"/>
                </a:spcBef>
                <a:spcAft>
                  <a:spcPts val="300"/>
                </a:spcAft>
                <a:buClrTx/>
                <a:buSzTx/>
                <a:buFont typeface="Arial"/>
                <a:buNone/>
                <a:tabLst/>
                <a:defRPr/>
              </a:pPr>
              <a:r>
                <a:rPr kumimoji="0" lang="en-US" sz="1600" b="1" i="0" u="none" strike="noStrike" kern="0" cap="none" spc="0" normalizeH="0" baseline="0" noProof="0" dirty="0">
                  <a:ln>
                    <a:noFill/>
                  </a:ln>
                  <a:solidFill>
                    <a:srgbClr val="052F3A"/>
                  </a:solidFill>
                  <a:effectLst/>
                  <a:uLnTx/>
                  <a:uFillTx/>
                  <a:latin typeface="Forno Standard"/>
                  <a:ea typeface="+mj-ea"/>
                  <a:cs typeface="+mj-cs"/>
                </a:rPr>
                <a:t>Senior Vice President of Sales</a:t>
              </a:r>
            </a:p>
          </p:txBody>
        </p:sp>
      </p:grpSp>
      <p:grpSp>
        <p:nvGrpSpPr>
          <p:cNvPr id="6" name="Group 5">
            <a:extLst>
              <a:ext uri="{FF2B5EF4-FFF2-40B4-BE49-F238E27FC236}">
                <a16:creationId xmlns:a16="http://schemas.microsoft.com/office/drawing/2014/main" id="{8C0BCD03-460A-1DCA-F7F2-EB3A6B8A6FCF}"/>
              </a:ext>
            </a:extLst>
          </p:cNvPr>
          <p:cNvGrpSpPr/>
          <p:nvPr/>
        </p:nvGrpSpPr>
        <p:grpSpPr>
          <a:xfrm>
            <a:off x="12041048" y="2628900"/>
            <a:ext cx="4557586" cy="2920511"/>
            <a:chOff x="12041048" y="2628900"/>
            <a:chExt cx="4557586" cy="2920511"/>
          </a:xfrm>
        </p:grpSpPr>
        <p:sp>
          <p:nvSpPr>
            <p:cNvPr id="23" name="Rectangle: Rounded Corners 22">
              <a:extLst>
                <a:ext uri="{FF2B5EF4-FFF2-40B4-BE49-F238E27FC236}">
                  <a16:creationId xmlns:a16="http://schemas.microsoft.com/office/drawing/2014/main" id="{D6828BC2-5087-135F-0CC1-EF6B2F4BEAAC}"/>
                </a:ext>
              </a:extLst>
            </p:cNvPr>
            <p:cNvSpPr/>
            <p:nvPr/>
          </p:nvSpPr>
          <p:spPr>
            <a:xfrm>
              <a:off x="12041048" y="2628900"/>
              <a:ext cx="4557586" cy="2913693"/>
            </a:xfrm>
            <a:prstGeom prst="roundRect">
              <a:avLst>
                <a:gd name="adj" fmla="val 6221"/>
              </a:avLst>
            </a:prstGeom>
            <a:solidFill>
              <a:schemeClr val="bg1"/>
            </a:solidFill>
            <a:ln w="15875">
              <a:solidFill>
                <a:schemeClr val="bg2"/>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2" name="Picture 8">
              <a:extLst>
                <a:ext uri="{FF2B5EF4-FFF2-40B4-BE49-F238E27FC236}">
                  <a16:creationId xmlns:a16="http://schemas.microsoft.com/office/drawing/2014/main" id="{A9B54E82-5D43-723B-3562-40DC3ED2FFE0}"/>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t="-1323"/>
            <a:stretch/>
          </p:blipFill>
          <p:spPr bwMode="auto">
            <a:xfrm>
              <a:off x="13964625" y="2747276"/>
              <a:ext cx="2634009" cy="2802135"/>
            </a:xfrm>
            <a:prstGeom prst="roundRect">
              <a:avLst>
                <a:gd name="adj" fmla="val 5618"/>
              </a:avLst>
            </a:prstGeom>
            <a:noFill/>
            <a:extLst>
              <a:ext uri="{909E8E84-426E-40DD-AFC4-6F175D3DCCD1}">
                <a14:hiddenFill xmlns:a14="http://schemas.microsoft.com/office/drawing/2010/main">
                  <a:solidFill>
                    <a:srgbClr val="FFFFFF"/>
                  </a:solidFill>
                </a14:hiddenFill>
              </a:ext>
            </a:extLst>
          </p:spPr>
        </p:pic>
        <p:sp>
          <p:nvSpPr>
            <p:cNvPr id="24" name="Content Placeholder 1">
              <a:extLst>
                <a:ext uri="{FF2B5EF4-FFF2-40B4-BE49-F238E27FC236}">
                  <a16:creationId xmlns:a16="http://schemas.microsoft.com/office/drawing/2014/main" id="{1AE725D4-416D-0DA6-8069-4821681BDC78}"/>
                </a:ext>
              </a:extLst>
            </p:cNvPr>
            <p:cNvSpPr txBox="1">
              <a:spLocks/>
            </p:cNvSpPr>
            <p:nvPr/>
          </p:nvSpPr>
          <p:spPr>
            <a:xfrm>
              <a:off x="12262501" y="3126866"/>
              <a:ext cx="2239818" cy="1268721"/>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defTabSz="914400" eaLnBrk="1" fontAlgn="auto" latinLnBrk="0" hangingPunct="1">
                <a:lnSpc>
                  <a:spcPct val="100000"/>
                </a:lnSpc>
                <a:spcBef>
                  <a:spcPts val="0"/>
                </a:spcBef>
                <a:spcAft>
                  <a:spcPts val="300"/>
                </a:spcAft>
                <a:buClrTx/>
                <a:buSzTx/>
                <a:buFont typeface="Arial"/>
                <a:buNone/>
                <a:tabLst/>
                <a:defRPr/>
              </a:pPr>
              <a:r>
                <a:rPr kumimoji="0" lang="en-US" sz="3200" b="0" i="0" u="none" strike="noStrike" kern="0" cap="none" spc="0" normalizeH="0" baseline="0" noProof="0" dirty="0">
                  <a:ln>
                    <a:noFill/>
                  </a:ln>
                  <a:solidFill>
                    <a:srgbClr val="00477D"/>
                  </a:solidFill>
                  <a:effectLst/>
                  <a:uLnTx/>
                  <a:uFillTx/>
                  <a:latin typeface="Forno Standard" pitchFamily="2" charset="77"/>
                  <a:ea typeface="Forno Standard" pitchFamily="2" charset="77"/>
                </a:rPr>
                <a:t>Jonathan Robins</a:t>
              </a:r>
            </a:p>
            <a:p>
              <a:pPr marL="0" marR="0" lvl="0" indent="0" defTabSz="914400" eaLnBrk="1" fontAlgn="auto" latinLnBrk="0" hangingPunct="1">
                <a:lnSpc>
                  <a:spcPct val="100000"/>
                </a:lnSpc>
                <a:spcBef>
                  <a:spcPts val="0"/>
                </a:spcBef>
                <a:spcAft>
                  <a:spcPts val="0"/>
                </a:spcAft>
                <a:buClrTx/>
                <a:buSzTx/>
                <a:buFont typeface="Arial"/>
                <a:buNone/>
                <a:tabLst/>
                <a:defRPr/>
              </a:pPr>
              <a:r>
                <a:rPr kumimoji="0" lang="en-US" sz="1600" b="1" i="0" u="none" strike="noStrike" kern="0" cap="none" spc="0" normalizeH="0" baseline="0" noProof="0" dirty="0">
                  <a:ln>
                    <a:noFill/>
                  </a:ln>
                  <a:solidFill>
                    <a:srgbClr val="052F3A"/>
                  </a:solidFill>
                  <a:effectLst/>
                  <a:uLnTx/>
                  <a:uFillTx/>
                  <a:latin typeface="Forno Standard"/>
                  <a:ea typeface="+mj-ea"/>
                  <a:cs typeface="+mj-cs"/>
                </a:rPr>
                <a:t>Chief Technology Officer</a:t>
              </a:r>
            </a:p>
            <a:p>
              <a:pPr marL="0" marR="0" lvl="0" indent="0" defTabSz="91440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dirty="0">
                <a:ln>
                  <a:noFill/>
                </a:ln>
                <a:solidFill>
                  <a:srgbClr val="052F3A"/>
                </a:solidFill>
                <a:effectLst/>
                <a:uLnTx/>
                <a:uFillTx/>
                <a:latin typeface="Forno Standard"/>
                <a:ea typeface="+mj-ea"/>
                <a:cs typeface="+mj-cs"/>
              </a:endParaRPr>
            </a:p>
            <a:p>
              <a:pPr marL="0" marR="0" lvl="0" indent="0" defTabSz="91440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dirty="0">
                <a:ln>
                  <a:noFill/>
                </a:ln>
                <a:solidFill>
                  <a:srgbClr val="052F3A"/>
                </a:solidFill>
                <a:effectLst/>
                <a:uLnTx/>
                <a:uFillTx/>
                <a:latin typeface="Forno Standard"/>
                <a:ea typeface="+mj-ea"/>
                <a:cs typeface="+mj-cs"/>
              </a:endParaRPr>
            </a:p>
          </p:txBody>
        </p:sp>
      </p:grpSp>
      <p:grpSp>
        <p:nvGrpSpPr>
          <p:cNvPr id="9" name="Group 8">
            <a:extLst>
              <a:ext uri="{FF2B5EF4-FFF2-40B4-BE49-F238E27FC236}">
                <a16:creationId xmlns:a16="http://schemas.microsoft.com/office/drawing/2014/main" id="{25F63C24-8A15-79A1-8E9E-0EEFF35F8531}"/>
              </a:ext>
            </a:extLst>
          </p:cNvPr>
          <p:cNvGrpSpPr/>
          <p:nvPr/>
        </p:nvGrpSpPr>
        <p:grpSpPr>
          <a:xfrm>
            <a:off x="6782524" y="5947752"/>
            <a:ext cx="4557586" cy="2913693"/>
            <a:chOff x="12041048" y="5947752"/>
            <a:chExt cx="4557586" cy="2913693"/>
          </a:xfrm>
        </p:grpSpPr>
        <p:sp>
          <p:nvSpPr>
            <p:cNvPr id="34" name="Rectangle: Rounded Corners 33">
              <a:extLst>
                <a:ext uri="{FF2B5EF4-FFF2-40B4-BE49-F238E27FC236}">
                  <a16:creationId xmlns:a16="http://schemas.microsoft.com/office/drawing/2014/main" id="{F5DD2AB9-499A-F567-4F25-829D6354FC2F}"/>
                </a:ext>
              </a:extLst>
            </p:cNvPr>
            <p:cNvSpPr/>
            <p:nvPr/>
          </p:nvSpPr>
          <p:spPr>
            <a:xfrm>
              <a:off x="12041048" y="5947752"/>
              <a:ext cx="4557586" cy="2913693"/>
            </a:xfrm>
            <a:prstGeom prst="roundRect">
              <a:avLst>
                <a:gd name="adj" fmla="val 6221"/>
              </a:avLst>
            </a:prstGeom>
            <a:solidFill>
              <a:schemeClr val="bg1"/>
            </a:solidFill>
            <a:ln w="15875">
              <a:solidFill>
                <a:schemeClr val="bg2"/>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6" name="Picture 12">
              <a:extLst>
                <a:ext uri="{FF2B5EF4-FFF2-40B4-BE49-F238E27FC236}">
                  <a16:creationId xmlns:a16="http://schemas.microsoft.com/office/drawing/2014/main" id="{4A0567CA-2506-2ED9-D77D-B7D169E40BA7}"/>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4004208" y="6011942"/>
              <a:ext cx="2584259" cy="2842685"/>
            </a:xfrm>
            <a:prstGeom prst="roundRect">
              <a:avLst>
                <a:gd name="adj" fmla="val 6572"/>
              </a:avLst>
            </a:prstGeom>
            <a:noFill/>
            <a:extLst>
              <a:ext uri="{909E8E84-426E-40DD-AFC4-6F175D3DCCD1}">
                <a14:hiddenFill xmlns:a14="http://schemas.microsoft.com/office/drawing/2010/main">
                  <a:solidFill>
                    <a:srgbClr val="FFFFFF"/>
                  </a:solidFill>
                </a14:hiddenFill>
              </a:ext>
            </a:extLst>
          </p:spPr>
        </p:pic>
        <p:sp>
          <p:nvSpPr>
            <p:cNvPr id="35" name="Content Placeholder 1">
              <a:extLst>
                <a:ext uri="{FF2B5EF4-FFF2-40B4-BE49-F238E27FC236}">
                  <a16:creationId xmlns:a16="http://schemas.microsoft.com/office/drawing/2014/main" id="{5E831E16-4712-3950-BDDE-8A4E9BC49F32}"/>
                </a:ext>
              </a:extLst>
            </p:cNvPr>
            <p:cNvSpPr txBox="1">
              <a:spLocks/>
            </p:cNvSpPr>
            <p:nvPr/>
          </p:nvSpPr>
          <p:spPr>
            <a:xfrm>
              <a:off x="12262501" y="6438900"/>
              <a:ext cx="2209576" cy="1268721"/>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defTabSz="914400" eaLnBrk="1" fontAlgn="auto" latinLnBrk="0" hangingPunct="1">
                <a:lnSpc>
                  <a:spcPct val="100000"/>
                </a:lnSpc>
                <a:spcBef>
                  <a:spcPts val="0"/>
                </a:spcBef>
                <a:spcAft>
                  <a:spcPts val="300"/>
                </a:spcAft>
                <a:buClrTx/>
                <a:buSzTx/>
                <a:buFont typeface="Arial"/>
                <a:buNone/>
                <a:tabLst/>
                <a:defRPr/>
              </a:pPr>
              <a:r>
                <a:rPr kumimoji="0" lang="en-US" sz="3200" b="0" i="0" u="none" strike="noStrike" kern="0" cap="none" spc="0" normalizeH="0" baseline="0" noProof="0" dirty="0">
                  <a:ln>
                    <a:noFill/>
                  </a:ln>
                  <a:solidFill>
                    <a:srgbClr val="00477D"/>
                  </a:solidFill>
                  <a:effectLst/>
                  <a:uLnTx/>
                  <a:uFillTx/>
                  <a:latin typeface="Forno Standard" pitchFamily="2" charset="77"/>
                  <a:ea typeface="Forno Standard" pitchFamily="2" charset="77"/>
                </a:rPr>
                <a:t>Sandra Bower</a:t>
              </a:r>
            </a:p>
            <a:p>
              <a:pPr marL="0" marR="0" lvl="0" indent="0" defTabSz="914400" eaLnBrk="1" fontAlgn="auto" latinLnBrk="0" hangingPunct="1">
                <a:lnSpc>
                  <a:spcPct val="100000"/>
                </a:lnSpc>
                <a:spcBef>
                  <a:spcPts val="0"/>
                </a:spcBef>
                <a:spcAft>
                  <a:spcPts val="0"/>
                </a:spcAft>
                <a:buClrTx/>
                <a:buSzTx/>
                <a:buFont typeface="Arial"/>
                <a:buNone/>
                <a:tabLst/>
                <a:defRPr/>
              </a:pPr>
              <a:r>
                <a:rPr lang="en-US" sz="1600" b="1" dirty="0">
                  <a:solidFill>
                    <a:srgbClr val="052F3A"/>
                  </a:solidFill>
                  <a:latin typeface="Forno Standard"/>
                </a:rPr>
                <a:t>S</a:t>
              </a:r>
              <a:r>
                <a:rPr kumimoji="0" lang="en-US" sz="1600" b="1" i="0" u="none" strike="noStrike" kern="0" cap="none" spc="0" normalizeH="0" baseline="0" noProof="0" dirty="0">
                  <a:ln>
                    <a:noFill/>
                  </a:ln>
                  <a:solidFill>
                    <a:srgbClr val="052F3A"/>
                  </a:solidFill>
                  <a:effectLst/>
                  <a:uLnTx/>
                  <a:uFillTx/>
                  <a:latin typeface="Forno Standard"/>
                  <a:ea typeface="+mj-ea"/>
                  <a:cs typeface="+mj-cs"/>
                </a:rPr>
                <a:t>VP of Customer Experience and Account Management</a:t>
              </a:r>
              <a:endParaRPr kumimoji="0" lang="en-US" sz="1600" b="0" i="0" u="none" strike="noStrike" kern="0" cap="none" spc="0" normalizeH="0" baseline="0" noProof="0" dirty="0">
                <a:ln>
                  <a:noFill/>
                </a:ln>
                <a:solidFill>
                  <a:srgbClr val="052F3A"/>
                </a:solidFill>
                <a:effectLst/>
                <a:uLnTx/>
                <a:uFillTx/>
                <a:latin typeface="Forno Standard"/>
                <a:ea typeface="+mj-ea"/>
                <a:cs typeface="+mj-cs"/>
              </a:endParaRPr>
            </a:p>
            <a:p>
              <a:pPr marL="0" marR="0" lvl="0" indent="0" defTabSz="914400" eaLnBrk="1" fontAlgn="auto" latinLnBrk="0" hangingPunct="1">
                <a:lnSpc>
                  <a:spcPct val="100000"/>
                </a:lnSpc>
                <a:spcBef>
                  <a:spcPts val="0"/>
                </a:spcBef>
                <a:spcAft>
                  <a:spcPts val="0"/>
                </a:spcAft>
                <a:buClrTx/>
                <a:buSzTx/>
                <a:buFont typeface="Arial"/>
                <a:buNone/>
                <a:tabLst/>
                <a:defRPr/>
              </a:pPr>
              <a:endParaRPr kumimoji="0" lang="en-US" sz="1600" b="0" i="0" u="none" strike="noStrike" kern="0" cap="none" spc="0" normalizeH="0" baseline="0" noProof="0" dirty="0">
                <a:ln>
                  <a:noFill/>
                </a:ln>
                <a:solidFill>
                  <a:srgbClr val="052F3A"/>
                </a:solidFill>
                <a:effectLst/>
                <a:uLnTx/>
                <a:uFillTx/>
                <a:latin typeface="Forno Standard"/>
                <a:ea typeface="+mj-ea"/>
                <a:cs typeface="+mj-cs"/>
              </a:endParaRPr>
            </a:p>
            <a:p>
              <a:pPr marL="0" marR="0" lvl="0" indent="0" defTabSz="91440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dirty="0">
                <a:ln>
                  <a:noFill/>
                </a:ln>
                <a:solidFill>
                  <a:srgbClr val="052F3A"/>
                </a:solidFill>
                <a:effectLst/>
                <a:uLnTx/>
                <a:uFillTx/>
                <a:latin typeface="Forno Standard"/>
                <a:ea typeface="+mj-ea"/>
                <a:cs typeface="+mj-cs"/>
              </a:endParaRPr>
            </a:p>
          </p:txBody>
        </p:sp>
      </p:grpSp>
      <p:sp>
        <p:nvSpPr>
          <p:cNvPr id="2" name="Slide Number Placeholder 1">
            <a:extLst>
              <a:ext uri="{FF2B5EF4-FFF2-40B4-BE49-F238E27FC236}">
                <a16:creationId xmlns:a16="http://schemas.microsoft.com/office/drawing/2014/main" id="{5CE2EB7E-B97F-0BDB-BF32-0B2239235F1D}"/>
              </a:ext>
            </a:extLst>
          </p:cNvPr>
          <p:cNvSpPr>
            <a:spLocks noGrp="1"/>
          </p:cNvSpPr>
          <p:nvPr>
            <p:ph type="sldNum" sz="quarter" idx="4"/>
          </p:nvPr>
        </p:nvSpPr>
        <p:spPr/>
        <p:txBody>
          <a:bodyPr/>
          <a:lstStyle/>
          <a:p>
            <a:fld id="{4012AC05-C599-9740-A244-E1A52C35C596}" type="slidenum">
              <a:rPr lang="en-US" smtClean="0"/>
              <a:pPr/>
              <a:t>12</a:t>
            </a:fld>
            <a:endParaRPr lang="en-US"/>
          </a:p>
        </p:txBody>
      </p:sp>
    </p:spTree>
    <p:extLst>
      <p:ext uri="{BB962C8B-B14F-4D97-AF65-F5344CB8AC3E}">
        <p14:creationId xmlns:p14="http://schemas.microsoft.com/office/powerpoint/2010/main" val="3721812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7D27B9DB-1016-D518-6426-47ACB6BD1DCE}"/>
              </a:ext>
            </a:extLst>
          </p:cNvPr>
          <p:cNvPicPr>
            <a:picLocks noChangeAspect="1"/>
          </p:cNvPicPr>
          <p:nvPr/>
        </p:nvPicPr>
        <p:blipFill>
          <a:blip r:embed="rId2">
            <a:alphaModFix amt="50000"/>
            <a:extLst>
              <a:ext uri="{96DAC541-7B7A-43D3-8B79-37D633B846F1}">
                <asvg:svgBlip xmlns:asvg="http://schemas.microsoft.com/office/drawing/2016/SVG/main" r:embed="rId3"/>
              </a:ext>
            </a:extLst>
          </a:blip>
          <a:stretch>
            <a:fillRect/>
          </a:stretch>
        </p:blipFill>
        <p:spPr>
          <a:xfrm rot="20231388">
            <a:off x="11308919" y="3941374"/>
            <a:ext cx="11488104" cy="11548252"/>
          </a:xfrm>
          <a:prstGeom prst="rect">
            <a:avLst/>
          </a:prstGeom>
        </p:spPr>
      </p:pic>
      <p:sp>
        <p:nvSpPr>
          <p:cNvPr id="83" name="Text Placeholder 2">
            <a:extLst>
              <a:ext uri="{FF2B5EF4-FFF2-40B4-BE49-F238E27FC236}">
                <a16:creationId xmlns:a16="http://schemas.microsoft.com/office/drawing/2014/main" id="{165546AB-52D8-3970-08D1-4F6B63AD2BA5}"/>
              </a:ext>
            </a:extLst>
          </p:cNvPr>
          <p:cNvSpPr txBox="1">
            <a:spLocks/>
          </p:cNvSpPr>
          <p:nvPr/>
        </p:nvSpPr>
        <p:spPr>
          <a:xfrm>
            <a:off x="2128172" y="4845464"/>
            <a:ext cx="3072698" cy="492443"/>
          </a:xfrm>
          <a:prstGeom prst="rect">
            <a:avLst/>
          </a:prstGeom>
        </p:spPr>
        <p:txBody>
          <a:bodyPr/>
          <a:lstStyle>
            <a:lvl1pPr marL="0" eaLnBrk="1" hangingPunct="1">
              <a:defRPr sz="3500" b="0" i="0">
                <a:solidFill>
                  <a:schemeClr val="bg2"/>
                </a:solidFill>
                <a:latin typeface="+mn-lt"/>
                <a:ea typeface="Forno Standard" pitchFamily="2" charset="77"/>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3200" dirty="0">
                <a:solidFill>
                  <a:srgbClr val="00477D"/>
                </a:solidFill>
                <a:latin typeface="Forno Standard" pitchFamily="2" charset="77"/>
              </a:rPr>
              <a:t>Balance Sheet</a:t>
            </a:r>
          </a:p>
        </p:txBody>
      </p:sp>
      <p:grpSp>
        <p:nvGrpSpPr>
          <p:cNvPr id="5" name="Group 4">
            <a:extLst>
              <a:ext uri="{FF2B5EF4-FFF2-40B4-BE49-F238E27FC236}">
                <a16:creationId xmlns:a16="http://schemas.microsoft.com/office/drawing/2014/main" id="{27BF0B23-1631-CBAF-9529-AE428ED4F2A9}"/>
              </a:ext>
            </a:extLst>
          </p:cNvPr>
          <p:cNvGrpSpPr/>
          <p:nvPr/>
        </p:nvGrpSpPr>
        <p:grpSpPr>
          <a:xfrm>
            <a:off x="1042065" y="4899784"/>
            <a:ext cx="803679" cy="803679"/>
            <a:chOff x="6156568" y="2580148"/>
            <a:chExt cx="803679" cy="803679"/>
          </a:xfrm>
        </p:grpSpPr>
        <p:sp>
          <p:nvSpPr>
            <p:cNvPr id="85" name="Rounded Rectangle 52">
              <a:extLst>
                <a:ext uri="{FF2B5EF4-FFF2-40B4-BE49-F238E27FC236}">
                  <a16:creationId xmlns:a16="http://schemas.microsoft.com/office/drawing/2014/main" id="{91777180-9C3F-E337-9578-B0C76C654566}"/>
                </a:ext>
              </a:extLst>
            </p:cNvPr>
            <p:cNvSpPr/>
            <p:nvPr/>
          </p:nvSpPr>
          <p:spPr>
            <a:xfrm>
              <a:off x="6156568" y="2580148"/>
              <a:ext cx="803679" cy="803679"/>
            </a:xfrm>
            <a:prstGeom prst="roundRect">
              <a:avLst/>
            </a:prstGeom>
            <a:solidFill>
              <a:srgbClr val="0090FC"/>
            </a:solidFill>
            <a:ln w="158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6" name="Group 85">
              <a:extLst>
                <a:ext uri="{FF2B5EF4-FFF2-40B4-BE49-F238E27FC236}">
                  <a16:creationId xmlns:a16="http://schemas.microsoft.com/office/drawing/2014/main" id="{27FC34B6-FC8C-7D78-EC05-2EEE078A049B}"/>
                </a:ext>
              </a:extLst>
            </p:cNvPr>
            <p:cNvGrpSpPr/>
            <p:nvPr/>
          </p:nvGrpSpPr>
          <p:grpSpPr>
            <a:xfrm>
              <a:off x="6349531" y="2691406"/>
              <a:ext cx="417752" cy="581163"/>
              <a:chOff x="5295818" y="4415279"/>
              <a:chExt cx="368362" cy="512453"/>
            </a:xfrm>
          </p:grpSpPr>
          <p:sp>
            <p:nvSpPr>
              <p:cNvPr id="87" name="Freeform: Shape 86">
                <a:extLst>
                  <a:ext uri="{FF2B5EF4-FFF2-40B4-BE49-F238E27FC236}">
                    <a16:creationId xmlns:a16="http://schemas.microsoft.com/office/drawing/2014/main" id="{5B64BB73-AF35-30B8-74E2-16ABD8BC4077}"/>
                  </a:ext>
                </a:extLst>
              </p:cNvPr>
              <p:cNvSpPr/>
              <p:nvPr/>
            </p:nvSpPr>
            <p:spPr>
              <a:xfrm>
                <a:off x="5295819" y="4704390"/>
                <a:ext cx="96870" cy="96869"/>
              </a:xfrm>
              <a:custGeom>
                <a:avLst/>
                <a:gdLst>
                  <a:gd name="connsiteX0" fmla="*/ 0 w 124682"/>
                  <a:gd name="connsiteY0" fmla="*/ 0 h 124682"/>
                  <a:gd name="connsiteX1" fmla="*/ 124682 w 124682"/>
                  <a:gd name="connsiteY1" fmla="*/ 0 h 124682"/>
                  <a:gd name="connsiteX2" fmla="*/ 124682 w 124682"/>
                  <a:gd name="connsiteY2" fmla="*/ 124682 h 124682"/>
                  <a:gd name="connsiteX3" fmla="*/ 0 w 124682"/>
                  <a:gd name="connsiteY3" fmla="*/ 124682 h 124682"/>
                </a:gdLst>
                <a:ahLst/>
                <a:cxnLst>
                  <a:cxn ang="0">
                    <a:pos x="connsiteX0" y="connsiteY0"/>
                  </a:cxn>
                  <a:cxn ang="0">
                    <a:pos x="connsiteX1" y="connsiteY1"/>
                  </a:cxn>
                  <a:cxn ang="0">
                    <a:pos x="connsiteX2" y="connsiteY2"/>
                  </a:cxn>
                  <a:cxn ang="0">
                    <a:pos x="connsiteX3" y="connsiteY3"/>
                  </a:cxn>
                </a:cxnLst>
                <a:rect l="l" t="t" r="r" b="b"/>
                <a:pathLst>
                  <a:path w="124682" h="124682">
                    <a:moveTo>
                      <a:pt x="0" y="0"/>
                    </a:moveTo>
                    <a:lnTo>
                      <a:pt x="124682" y="0"/>
                    </a:lnTo>
                    <a:lnTo>
                      <a:pt x="124682" y="124682"/>
                    </a:lnTo>
                    <a:lnTo>
                      <a:pt x="0" y="124682"/>
                    </a:lnTo>
                    <a:close/>
                  </a:path>
                </a:pathLst>
              </a:custGeom>
              <a:noFill/>
              <a:ln w="15875" cap="flat">
                <a:solidFill>
                  <a:schemeClr val="bg1"/>
                </a:solid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FE67AF06-013F-1B17-185A-164D07C57674}"/>
                  </a:ext>
                </a:extLst>
              </p:cNvPr>
              <p:cNvSpPr/>
              <p:nvPr/>
            </p:nvSpPr>
            <p:spPr>
              <a:xfrm>
                <a:off x="5295819" y="4575051"/>
                <a:ext cx="96870" cy="96869"/>
              </a:xfrm>
              <a:custGeom>
                <a:avLst/>
                <a:gdLst>
                  <a:gd name="connsiteX0" fmla="*/ 0 w 124682"/>
                  <a:gd name="connsiteY0" fmla="*/ 0 h 124682"/>
                  <a:gd name="connsiteX1" fmla="*/ 124682 w 124682"/>
                  <a:gd name="connsiteY1" fmla="*/ 0 h 124682"/>
                  <a:gd name="connsiteX2" fmla="*/ 124682 w 124682"/>
                  <a:gd name="connsiteY2" fmla="*/ 124682 h 124682"/>
                  <a:gd name="connsiteX3" fmla="*/ 0 w 124682"/>
                  <a:gd name="connsiteY3" fmla="*/ 124682 h 124682"/>
                </a:gdLst>
                <a:ahLst/>
                <a:cxnLst>
                  <a:cxn ang="0">
                    <a:pos x="connsiteX0" y="connsiteY0"/>
                  </a:cxn>
                  <a:cxn ang="0">
                    <a:pos x="connsiteX1" y="connsiteY1"/>
                  </a:cxn>
                  <a:cxn ang="0">
                    <a:pos x="connsiteX2" y="connsiteY2"/>
                  </a:cxn>
                  <a:cxn ang="0">
                    <a:pos x="connsiteX3" y="connsiteY3"/>
                  </a:cxn>
                </a:cxnLst>
                <a:rect l="l" t="t" r="r" b="b"/>
                <a:pathLst>
                  <a:path w="124682" h="124682">
                    <a:moveTo>
                      <a:pt x="0" y="0"/>
                    </a:moveTo>
                    <a:lnTo>
                      <a:pt x="124682" y="0"/>
                    </a:lnTo>
                    <a:lnTo>
                      <a:pt x="124682" y="124682"/>
                    </a:lnTo>
                    <a:lnTo>
                      <a:pt x="0" y="124682"/>
                    </a:lnTo>
                    <a:close/>
                  </a:path>
                </a:pathLst>
              </a:custGeom>
              <a:noFill/>
              <a:ln w="15875" cap="flat">
                <a:solidFill>
                  <a:schemeClr val="bg1"/>
                </a:solid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4D20A8B7-E5B7-4164-BB93-DD753CCD5231}"/>
                  </a:ext>
                </a:extLst>
              </p:cNvPr>
              <p:cNvSpPr/>
              <p:nvPr/>
            </p:nvSpPr>
            <p:spPr>
              <a:xfrm>
                <a:off x="5295818" y="4415279"/>
                <a:ext cx="368361" cy="128543"/>
              </a:xfrm>
              <a:custGeom>
                <a:avLst/>
                <a:gdLst>
                  <a:gd name="connsiteX0" fmla="*/ 0 w 423671"/>
                  <a:gd name="connsiteY0" fmla="*/ 0 h 165449"/>
                  <a:gd name="connsiteX1" fmla="*/ 423672 w 423671"/>
                  <a:gd name="connsiteY1" fmla="*/ 0 h 165449"/>
                  <a:gd name="connsiteX2" fmla="*/ 423672 w 423671"/>
                  <a:gd name="connsiteY2" fmla="*/ 165449 h 165449"/>
                  <a:gd name="connsiteX3" fmla="*/ 0 w 423671"/>
                  <a:gd name="connsiteY3" fmla="*/ 165449 h 165449"/>
                </a:gdLst>
                <a:ahLst/>
                <a:cxnLst>
                  <a:cxn ang="0">
                    <a:pos x="connsiteX0" y="connsiteY0"/>
                  </a:cxn>
                  <a:cxn ang="0">
                    <a:pos x="connsiteX1" y="connsiteY1"/>
                  </a:cxn>
                  <a:cxn ang="0">
                    <a:pos x="connsiteX2" y="connsiteY2"/>
                  </a:cxn>
                  <a:cxn ang="0">
                    <a:pos x="connsiteX3" y="connsiteY3"/>
                  </a:cxn>
                </a:cxnLst>
                <a:rect l="l" t="t" r="r" b="b"/>
                <a:pathLst>
                  <a:path w="423671" h="165449">
                    <a:moveTo>
                      <a:pt x="0" y="0"/>
                    </a:moveTo>
                    <a:lnTo>
                      <a:pt x="423672" y="0"/>
                    </a:lnTo>
                    <a:lnTo>
                      <a:pt x="423672" y="165449"/>
                    </a:lnTo>
                    <a:lnTo>
                      <a:pt x="0" y="165449"/>
                    </a:lnTo>
                    <a:close/>
                  </a:path>
                </a:pathLst>
              </a:custGeom>
              <a:noFill/>
              <a:ln w="15875" cap="flat">
                <a:solidFill>
                  <a:schemeClr val="bg1"/>
                </a:solid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F660424C-3FC9-DB0B-E535-55812A60F185}"/>
                  </a:ext>
                </a:extLst>
              </p:cNvPr>
              <p:cNvSpPr/>
              <p:nvPr/>
            </p:nvSpPr>
            <p:spPr>
              <a:xfrm>
                <a:off x="5431564" y="4575051"/>
                <a:ext cx="96870" cy="96869"/>
              </a:xfrm>
              <a:custGeom>
                <a:avLst/>
                <a:gdLst>
                  <a:gd name="connsiteX0" fmla="*/ 0 w 124682"/>
                  <a:gd name="connsiteY0" fmla="*/ 0 h 124682"/>
                  <a:gd name="connsiteX1" fmla="*/ 124682 w 124682"/>
                  <a:gd name="connsiteY1" fmla="*/ 0 h 124682"/>
                  <a:gd name="connsiteX2" fmla="*/ 124682 w 124682"/>
                  <a:gd name="connsiteY2" fmla="*/ 124682 h 124682"/>
                  <a:gd name="connsiteX3" fmla="*/ 0 w 124682"/>
                  <a:gd name="connsiteY3" fmla="*/ 124682 h 124682"/>
                </a:gdLst>
                <a:ahLst/>
                <a:cxnLst>
                  <a:cxn ang="0">
                    <a:pos x="connsiteX0" y="connsiteY0"/>
                  </a:cxn>
                  <a:cxn ang="0">
                    <a:pos x="connsiteX1" y="connsiteY1"/>
                  </a:cxn>
                  <a:cxn ang="0">
                    <a:pos x="connsiteX2" y="connsiteY2"/>
                  </a:cxn>
                  <a:cxn ang="0">
                    <a:pos x="connsiteX3" y="connsiteY3"/>
                  </a:cxn>
                </a:cxnLst>
                <a:rect l="l" t="t" r="r" b="b"/>
                <a:pathLst>
                  <a:path w="124682" h="124682">
                    <a:moveTo>
                      <a:pt x="0" y="0"/>
                    </a:moveTo>
                    <a:lnTo>
                      <a:pt x="124682" y="0"/>
                    </a:lnTo>
                    <a:lnTo>
                      <a:pt x="124682" y="124682"/>
                    </a:lnTo>
                    <a:lnTo>
                      <a:pt x="0" y="124682"/>
                    </a:lnTo>
                    <a:close/>
                  </a:path>
                </a:pathLst>
              </a:custGeom>
              <a:noFill/>
              <a:ln w="15875" cap="flat">
                <a:solidFill>
                  <a:schemeClr val="bg1"/>
                </a:solid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1F52C990-7B24-D6BB-CBDB-B3792E453EA6}"/>
                  </a:ext>
                </a:extLst>
              </p:cNvPr>
              <p:cNvSpPr/>
              <p:nvPr/>
            </p:nvSpPr>
            <p:spPr>
              <a:xfrm>
                <a:off x="5567310" y="4575051"/>
                <a:ext cx="96870" cy="96869"/>
              </a:xfrm>
              <a:custGeom>
                <a:avLst/>
                <a:gdLst>
                  <a:gd name="connsiteX0" fmla="*/ 0 w 124682"/>
                  <a:gd name="connsiteY0" fmla="*/ 0 h 124682"/>
                  <a:gd name="connsiteX1" fmla="*/ 124682 w 124682"/>
                  <a:gd name="connsiteY1" fmla="*/ 0 h 124682"/>
                  <a:gd name="connsiteX2" fmla="*/ 124682 w 124682"/>
                  <a:gd name="connsiteY2" fmla="*/ 124682 h 124682"/>
                  <a:gd name="connsiteX3" fmla="*/ 0 w 124682"/>
                  <a:gd name="connsiteY3" fmla="*/ 124682 h 124682"/>
                </a:gdLst>
                <a:ahLst/>
                <a:cxnLst>
                  <a:cxn ang="0">
                    <a:pos x="connsiteX0" y="connsiteY0"/>
                  </a:cxn>
                  <a:cxn ang="0">
                    <a:pos x="connsiteX1" y="connsiteY1"/>
                  </a:cxn>
                  <a:cxn ang="0">
                    <a:pos x="connsiteX2" y="connsiteY2"/>
                  </a:cxn>
                  <a:cxn ang="0">
                    <a:pos x="connsiteX3" y="connsiteY3"/>
                  </a:cxn>
                </a:cxnLst>
                <a:rect l="l" t="t" r="r" b="b"/>
                <a:pathLst>
                  <a:path w="124682" h="124682">
                    <a:moveTo>
                      <a:pt x="0" y="0"/>
                    </a:moveTo>
                    <a:lnTo>
                      <a:pt x="124682" y="0"/>
                    </a:lnTo>
                    <a:lnTo>
                      <a:pt x="124682" y="124682"/>
                    </a:lnTo>
                    <a:lnTo>
                      <a:pt x="0" y="124682"/>
                    </a:lnTo>
                    <a:close/>
                  </a:path>
                </a:pathLst>
              </a:custGeom>
              <a:noFill/>
              <a:ln w="15875" cap="flat">
                <a:solidFill>
                  <a:schemeClr val="bg1"/>
                </a:solid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F3661A41-BEE8-BA2C-6DAD-487715739171}"/>
                  </a:ext>
                </a:extLst>
              </p:cNvPr>
              <p:cNvSpPr/>
              <p:nvPr/>
            </p:nvSpPr>
            <p:spPr>
              <a:xfrm>
                <a:off x="5295819" y="4830863"/>
                <a:ext cx="96870" cy="96869"/>
              </a:xfrm>
              <a:custGeom>
                <a:avLst/>
                <a:gdLst>
                  <a:gd name="connsiteX0" fmla="*/ 0 w 124682"/>
                  <a:gd name="connsiteY0" fmla="*/ 0 h 124682"/>
                  <a:gd name="connsiteX1" fmla="*/ 124682 w 124682"/>
                  <a:gd name="connsiteY1" fmla="*/ 0 h 124682"/>
                  <a:gd name="connsiteX2" fmla="*/ 124682 w 124682"/>
                  <a:gd name="connsiteY2" fmla="*/ 124682 h 124682"/>
                  <a:gd name="connsiteX3" fmla="*/ 0 w 124682"/>
                  <a:gd name="connsiteY3" fmla="*/ 124682 h 124682"/>
                </a:gdLst>
                <a:ahLst/>
                <a:cxnLst>
                  <a:cxn ang="0">
                    <a:pos x="connsiteX0" y="connsiteY0"/>
                  </a:cxn>
                  <a:cxn ang="0">
                    <a:pos x="connsiteX1" y="connsiteY1"/>
                  </a:cxn>
                  <a:cxn ang="0">
                    <a:pos x="connsiteX2" y="connsiteY2"/>
                  </a:cxn>
                  <a:cxn ang="0">
                    <a:pos x="connsiteX3" y="connsiteY3"/>
                  </a:cxn>
                </a:cxnLst>
                <a:rect l="l" t="t" r="r" b="b"/>
                <a:pathLst>
                  <a:path w="124682" h="124682">
                    <a:moveTo>
                      <a:pt x="0" y="0"/>
                    </a:moveTo>
                    <a:lnTo>
                      <a:pt x="124682" y="0"/>
                    </a:lnTo>
                    <a:lnTo>
                      <a:pt x="124682" y="124682"/>
                    </a:lnTo>
                    <a:lnTo>
                      <a:pt x="0" y="124682"/>
                    </a:lnTo>
                    <a:close/>
                  </a:path>
                </a:pathLst>
              </a:custGeom>
              <a:noFill/>
              <a:ln w="15875" cap="flat">
                <a:solidFill>
                  <a:schemeClr val="bg1"/>
                </a:solid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11528919-9CB9-2DFC-CC9F-796ACD046457}"/>
                  </a:ext>
                </a:extLst>
              </p:cNvPr>
              <p:cNvSpPr/>
              <p:nvPr/>
            </p:nvSpPr>
            <p:spPr>
              <a:xfrm>
                <a:off x="5431564" y="4704390"/>
                <a:ext cx="96870" cy="96869"/>
              </a:xfrm>
              <a:custGeom>
                <a:avLst/>
                <a:gdLst>
                  <a:gd name="connsiteX0" fmla="*/ 0 w 124682"/>
                  <a:gd name="connsiteY0" fmla="*/ 0 h 124682"/>
                  <a:gd name="connsiteX1" fmla="*/ 124682 w 124682"/>
                  <a:gd name="connsiteY1" fmla="*/ 0 h 124682"/>
                  <a:gd name="connsiteX2" fmla="*/ 124682 w 124682"/>
                  <a:gd name="connsiteY2" fmla="*/ 124682 h 124682"/>
                  <a:gd name="connsiteX3" fmla="*/ 0 w 124682"/>
                  <a:gd name="connsiteY3" fmla="*/ 124682 h 124682"/>
                </a:gdLst>
                <a:ahLst/>
                <a:cxnLst>
                  <a:cxn ang="0">
                    <a:pos x="connsiteX0" y="connsiteY0"/>
                  </a:cxn>
                  <a:cxn ang="0">
                    <a:pos x="connsiteX1" y="connsiteY1"/>
                  </a:cxn>
                  <a:cxn ang="0">
                    <a:pos x="connsiteX2" y="connsiteY2"/>
                  </a:cxn>
                  <a:cxn ang="0">
                    <a:pos x="connsiteX3" y="connsiteY3"/>
                  </a:cxn>
                </a:cxnLst>
                <a:rect l="l" t="t" r="r" b="b"/>
                <a:pathLst>
                  <a:path w="124682" h="124682">
                    <a:moveTo>
                      <a:pt x="0" y="0"/>
                    </a:moveTo>
                    <a:lnTo>
                      <a:pt x="124682" y="0"/>
                    </a:lnTo>
                    <a:lnTo>
                      <a:pt x="124682" y="124682"/>
                    </a:lnTo>
                    <a:lnTo>
                      <a:pt x="0" y="124682"/>
                    </a:lnTo>
                    <a:close/>
                  </a:path>
                </a:pathLst>
              </a:custGeom>
              <a:noFill/>
              <a:ln w="15875" cap="flat">
                <a:solidFill>
                  <a:schemeClr val="bg1"/>
                </a:solid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FB826226-9740-BCBF-E164-5DDA80405E01}"/>
                  </a:ext>
                </a:extLst>
              </p:cNvPr>
              <p:cNvSpPr/>
              <p:nvPr/>
            </p:nvSpPr>
            <p:spPr>
              <a:xfrm>
                <a:off x="5567310" y="4703149"/>
                <a:ext cx="96870" cy="224583"/>
              </a:xfrm>
              <a:custGeom>
                <a:avLst/>
                <a:gdLst>
                  <a:gd name="connsiteX0" fmla="*/ 0 w 124682"/>
                  <a:gd name="connsiteY0" fmla="*/ 0 h 274129"/>
                  <a:gd name="connsiteX1" fmla="*/ 124682 w 124682"/>
                  <a:gd name="connsiteY1" fmla="*/ 0 h 274129"/>
                  <a:gd name="connsiteX2" fmla="*/ 124682 w 124682"/>
                  <a:gd name="connsiteY2" fmla="*/ 274129 h 274129"/>
                  <a:gd name="connsiteX3" fmla="*/ 0 w 124682"/>
                  <a:gd name="connsiteY3" fmla="*/ 274129 h 274129"/>
                </a:gdLst>
                <a:ahLst/>
                <a:cxnLst>
                  <a:cxn ang="0">
                    <a:pos x="connsiteX0" y="connsiteY0"/>
                  </a:cxn>
                  <a:cxn ang="0">
                    <a:pos x="connsiteX1" y="connsiteY1"/>
                  </a:cxn>
                  <a:cxn ang="0">
                    <a:pos x="connsiteX2" y="connsiteY2"/>
                  </a:cxn>
                  <a:cxn ang="0">
                    <a:pos x="connsiteX3" y="connsiteY3"/>
                  </a:cxn>
                </a:cxnLst>
                <a:rect l="l" t="t" r="r" b="b"/>
                <a:pathLst>
                  <a:path w="124682" h="274129">
                    <a:moveTo>
                      <a:pt x="0" y="0"/>
                    </a:moveTo>
                    <a:lnTo>
                      <a:pt x="124682" y="0"/>
                    </a:lnTo>
                    <a:lnTo>
                      <a:pt x="124682" y="274129"/>
                    </a:lnTo>
                    <a:lnTo>
                      <a:pt x="0" y="274129"/>
                    </a:lnTo>
                    <a:close/>
                  </a:path>
                </a:pathLst>
              </a:custGeom>
              <a:noFill/>
              <a:ln w="15875" cap="flat">
                <a:solidFill>
                  <a:schemeClr val="bg1"/>
                </a:solid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CD7436E-007D-E883-7555-3683B66979AA}"/>
                  </a:ext>
                </a:extLst>
              </p:cNvPr>
              <p:cNvSpPr/>
              <p:nvPr/>
            </p:nvSpPr>
            <p:spPr>
              <a:xfrm>
                <a:off x="5431564" y="4830863"/>
                <a:ext cx="96870" cy="96869"/>
              </a:xfrm>
              <a:custGeom>
                <a:avLst/>
                <a:gdLst>
                  <a:gd name="connsiteX0" fmla="*/ 0 w 124682"/>
                  <a:gd name="connsiteY0" fmla="*/ 0 h 124682"/>
                  <a:gd name="connsiteX1" fmla="*/ 124682 w 124682"/>
                  <a:gd name="connsiteY1" fmla="*/ 0 h 124682"/>
                  <a:gd name="connsiteX2" fmla="*/ 124682 w 124682"/>
                  <a:gd name="connsiteY2" fmla="*/ 124682 h 124682"/>
                  <a:gd name="connsiteX3" fmla="*/ 0 w 124682"/>
                  <a:gd name="connsiteY3" fmla="*/ 124682 h 124682"/>
                </a:gdLst>
                <a:ahLst/>
                <a:cxnLst>
                  <a:cxn ang="0">
                    <a:pos x="connsiteX0" y="connsiteY0"/>
                  </a:cxn>
                  <a:cxn ang="0">
                    <a:pos x="connsiteX1" y="connsiteY1"/>
                  </a:cxn>
                  <a:cxn ang="0">
                    <a:pos x="connsiteX2" y="connsiteY2"/>
                  </a:cxn>
                  <a:cxn ang="0">
                    <a:pos x="connsiteX3" y="connsiteY3"/>
                  </a:cxn>
                </a:cxnLst>
                <a:rect l="l" t="t" r="r" b="b"/>
                <a:pathLst>
                  <a:path w="124682" h="124682">
                    <a:moveTo>
                      <a:pt x="0" y="0"/>
                    </a:moveTo>
                    <a:lnTo>
                      <a:pt x="124682" y="0"/>
                    </a:lnTo>
                    <a:lnTo>
                      <a:pt x="124682" y="124682"/>
                    </a:lnTo>
                    <a:lnTo>
                      <a:pt x="0" y="124682"/>
                    </a:lnTo>
                    <a:close/>
                  </a:path>
                </a:pathLst>
              </a:custGeom>
              <a:noFill/>
              <a:ln w="15875" cap="flat">
                <a:solidFill>
                  <a:schemeClr val="bg1"/>
                </a:solidFill>
                <a:prstDash val="solid"/>
                <a:miter/>
              </a:ln>
            </p:spPr>
            <p:txBody>
              <a:bodyPr rtlCol="0" anchor="ctr"/>
              <a:lstStyle/>
              <a:p>
                <a:endParaRPr lang="en-US"/>
              </a:p>
            </p:txBody>
          </p:sp>
        </p:grpSp>
      </p:grpSp>
      <p:sp>
        <p:nvSpPr>
          <p:cNvPr id="22" name="Text Placeholder 3">
            <a:extLst>
              <a:ext uri="{FF2B5EF4-FFF2-40B4-BE49-F238E27FC236}">
                <a16:creationId xmlns:a16="http://schemas.microsoft.com/office/drawing/2014/main" id="{3D0B9A01-6670-CA88-791B-59A73E283EFE}"/>
              </a:ext>
            </a:extLst>
          </p:cNvPr>
          <p:cNvSpPr txBox="1">
            <a:spLocks/>
          </p:cNvSpPr>
          <p:nvPr/>
        </p:nvSpPr>
        <p:spPr>
          <a:xfrm>
            <a:off x="2128172" y="5426627"/>
            <a:ext cx="4141990" cy="383607"/>
          </a:xfrm>
          <a:prstGeom prst="rect">
            <a:avLst/>
          </a:prstGeom>
        </p:spPr>
        <p:txBody>
          <a:bodyPr/>
          <a:lstStyle>
            <a:lvl1pPr marL="0" eaLnBrk="1" hangingPunct="1">
              <a:defRPr sz="3500" b="0" i="0">
                <a:solidFill>
                  <a:schemeClr val="bg2"/>
                </a:solidFill>
                <a:latin typeface="+mn-lt"/>
                <a:ea typeface="Forno Standard" pitchFamily="2" charset="77"/>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2000" dirty="0"/>
              <a:t>(as of June 30, 2025)</a:t>
            </a:r>
          </a:p>
        </p:txBody>
      </p:sp>
      <p:sp>
        <p:nvSpPr>
          <p:cNvPr id="27" name="Text Placeholder 6">
            <a:extLst>
              <a:ext uri="{FF2B5EF4-FFF2-40B4-BE49-F238E27FC236}">
                <a16:creationId xmlns:a16="http://schemas.microsoft.com/office/drawing/2014/main" id="{31BF592A-CEBD-16B9-3C0B-5B3397080D86}"/>
              </a:ext>
            </a:extLst>
          </p:cNvPr>
          <p:cNvSpPr txBox="1">
            <a:spLocks/>
          </p:cNvSpPr>
          <p:nvPr/>
        </p:nvSpPr>
        <p:spPr>
          <a:xfrm>
            <a:off x="6270162" y="4845464"/>
            <a:ext cx="10474916" cy="910324"/>
          </a:xfrm>
          <a:prstGeom prst="rect">
            <a:avLst/>
          </a:prstGeom>
        </p:spPr>
        <p:txBody>
          <a:bodyPr numCol="3"/>
          <a:lstStyle>
            <a:lvl1pPr marL="0" eaLnBrk="1" hangingPunct="1">
              <a:defRPr sz="3500" b="0" i="0">
                <a:solidFill>
                  <a:schemeClr val="bg2"/>
                </a:solidFill>
                <a:latin typeface="+mn-lt"/>
                <a:ea typeface="Forno Standard" pitchFamily="2" charset="77"/>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defTabSz="820738">
              <a:spcBef>
                <a:spcPts val="300"/>
              </a:spcBef>
              <a:spcAft>
                <a:spcPts val="1200"/>
              </a:spcAft>
              <a:defRPr/>
            </a:pPr>
            <a:r>
              <a:rPr lang="en-US" sz="2400" b="1" dirty="0"/>
              <a:t>Cash &amp; ST </a:t>
            </a:r>
            <a:br>
              <a:rPr lang="en-US" sz="2400" b="1" dirty="0"/>
            </a:br>
            <a:r>
              <a:rPr lang="en-US" sz="2400" b="1" dirty="0"/>
              <a:t>Investments: </a:t>
            </a:r>
            <a:br>
              <a:rPr lang="en-US" sz="2400" dirty="0"/>
            </a:br>
            <a:r>
              <a:rPr lang="en-US" sz="2400" dirty="0">
                <a:cs typeface="Calibri" panose="020F0502020204030204" pitchFamily="34" charset="0"/>
              </a:rPr>
              <a:t>$8.6 million</a:t>
            </a:r>
            <a:endParaRPr lang="en-US" sz="2400" dirty="0"/>
          </a:p>
          <a:p>
            <a:pPr defTabSz="820738">
              <a:spcBef>
                <a:spcPts val="300"/>
              </a:spcBef>
              <a:spcAft>
                <a:spcPts val="1200"/>
              </a:spcAft>
              <a:defRPr/>
            </a:pPr>
            <a:r>
              <a:rPr lang="en-US" sz="2400" b="1" dirty="0"/>
              <a:t>Stockholders’ Equity: </a:t>
            </a:r>
            <a:br>
              <a:rPr lang="en-US" sz="2400" dirty="0"/>
            </a:br>
            <a:r>
              <a:rPr lang="en-US" sz="2400" dirty="0"/>
              <a:t>$</a:t>
            </a:r>
            <a:r>
              <a:rPr lang="en-US" sz="2400" dirty="0">
                <a:cs typeface="Calibri" panose="020F0502020204030204" pitchFamily="34" charset="0"/>
              </a:rPr>
              <a:t>18.0</a:t>
            </a:r>
            <a:r>
              <a:rPr lang="en-US" sz="2400" dirty="0"/>
              <a:t> million</a:t>
            </a:r>
          </a:p>
          <a:p>
            <a:pPr defTabSz="820738">
              <a:spcBef>
                <a:spcPts val="300"/>
              </a:spcBef>
              <a:spcAft>
                <a:spcPts val="1200"/>
              </a:spcAft>
              <a:defRPr/>
            </a:pPr>
            <a:r>
              <a:rPr lang="en-US" sz="2400" b="1" dirty="0"/>
              <a:t>Debt: </a:t>
            </a:r>
            <a:r>
              <a:rPr lang="en-US" sz="2400" dirty="0"/>
              <a:t>$0 </a:t>
            </a:r>
          </a:p>
        </p:txBody>
      </p:sp>
      <p:sp>
        <p:nvSpPr>
          <p:cNvPr id="4" name="Title 3">
            <a:extLst>
              <a:ext uri="{FF2B5EF4-FFF2-40B4-BE49-F238E27FC236}">
                <a16:creationId xmlns:a16="http://schemas.microsoft.com/office/drawing/2014/main" id="{0C807E26-4220-0B4E-FA5F-8A95716B0A90}"/>
              </a:ext>
            </a:extLst>
          </p:cNvPr>
          <p:cNvSpPr>
            <a:spLocks noGrp="1"/>
          </p:cNvSpPr>
          <p:nvPr>
            <p:ph type="title"/>
          </p:nvPr>
        </p:nvSpPr>
        <p:spPr>
          <a:xfrm>
            <a:off x="936574" y="860490"/>
            <a:ext cx="10746105" cy="677108"/>
          </a:xfrm>
        </p:spPr>
        <p:txBody>
          <a:bodyPr/>
          <a:lstStyle/>
          <a:p>
            <a:r>
              <a:rPr lang="en-US" dirty="0"/>
              <a:t>Q2 2025 Financial Highlights</a:t>
            </a:r>
          </a:p>
        </p:txBody>
      </p:sp>
      <p:sp>
        <p:nvSpPr>
          <p:cNvPr id="97" name="Text Placeholder 2">
            <a:extLst>
              <a:ext uri="{FF2B5EF4-FFF2-40B4-BE49-F238E27FC236}">
                <a16:creationId xmlns:a16="http://schemas.microsoft.com/office/drawing/2014/main" id="{4158593C-0401-1FF6-6E02-ABD9E0AA0AC2}"/>
              </a:ext>
            </a:extLst>
          </p:cNvPr>
          <p:cNvSpPr txBox="1">
            <a:spLocks/>
          </p:cNvSpPr>
          <p:nvPr/>
        </p:nvSpPr>
        <p:spPr>
          <a:xfrm>
            <a:off x="2128172" y="7358747"/>
            <a:ext cx="4428700" cy="946772"/>
          </a:xfrm>
          <a:prstGeom prst="rect">
            <a:avLst/>
          </a:prstGeom>
        </p:spPr>
        <p:txBody>
          <a:bodyPr/>
          <a:lstStyle>
            <a:lvl1pPr marL="0" eaLnBrk="1" hangingPunct="1">
              <a:defRPr sz="3500" b="0" i="0">
                <a:solidFill>
                  <a:schemeClr val="bg2"/>
                </a:solidFill>
                <a:latin typeface="+mn-lt"/>
                <a:ea typeface="Forno Standard" pitchFamily="2" charset="77"/>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3200" dirty="0">
                <a:solidFill>
                  <a:srgbClr val="00477D"/>
                </a:solidFill>
                <a:latin typeface="Forno Standard" pitchFamily="2" charset="77"/>
              </a:rPr>
              <a:t>Net Income (loss) &amp; Adjusted EBITDA</a:t>
            </a:r>
          </a:p>
        </p:txBody>
      </p:sp>
      <p:sp>
        <p:nvSpPr>
          <p:cNvPr id="28" name="Text Placeholder 7">
            <a:extLst>
              <a:ext uri="{FF2B5EF4-FFF2-40B4-BE49-F238E27FC236}">
                <a16:creationId xmlns:a16="http://schemas.microsoft.com/office/drawing/2014/main" id="{E4FE0D05-C3D5-144A-F8E0-9B559C3A3F36}"/>
              </a:ext>
            </a:extLst>
          </p:cNvPr>
          <p:cNvSpPr txBox="1">
            <a:spLocks/>
          </p:cNvSpPr>
          <p:nvPr/>
        </p:nvSpPr>
        <p:spPr>
          <a:xfrm>
            <a:off x="6270162" y="7358747"/>
            <a:ext cx="10474916" cy="946772"/>
          </a:xfrm>
          <a:prstGeom prst="rect">
            <a:avLst/>
          </a:prstGeom>
        </p:spPr>
        <p:txBody>
          <a:bodyPr numCol="3"/>
          <a:lstStyle>
            <a:lvl1pPr marL="0" eaLnBrk="1" hangingPunct="1">
              <a:defRPr sz="3500" b="0" i="0">
                <a:solidFill>
                  <a:schemeClr val="bg2"/>
                </a:solidFill>
                <a:latin typeface="+mn-lt"/>
                <a:ea typeface="Forno Standard" pitchFamily="2" charset="77"/>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defTabSz="820738">
              <a:spcBef>
                <a:spcPts val="300"/>
              </a:spcBef>
              <a:spcAft>
                <a:spcPts val="2400"/>
              </a:spcAft>
              <a:defRPr/>
            </a:pPr>
            <a:r>
              <a:rPr lang="en-US" sz="2400" b="1" dirty="0"/>
              <a:t>Net Loss: </a:t>
            </a:r>
            <a:br>
              <a:rPr lang="en-US" sz="2400" b="1" dirty="0"/>
            </a:br>
            <a:r>
              <a:rPr lang="en-US" sz="2400" dirty="0">
                <a:cs typeface="Calibri" panose="020F0502020204030204" pitchFamily="34" charset="0"/>
              </a:rPr>
              <a:t>$(251,000)    </a:t>
            </a:r>
          </a:p>
          <a:p>
            <a:pPr defTabSz="820738">
              <a:spcAft>
                <a:spcPts val="4000"/>
              </a:spcAft>
              <a:defRPr/>
            </a:pPr>
            <a:r>
              <a:rPr lang="en-US" sz="2400" b="1" dirty="0"/>
              <a:t>Adjusted EBITDA: </a:t>
            </a:r>
            <a:r>
              <a:rPr lang="en-US" sz="2400" dirty="0">
                <a:cs typeface="Calibri" panose="020F0502020204030204" pitchFamily="34" charset="0"/>
              </a:rPr>
              <a:t>$75,000</a:t>
            </a:r>
          </a:p>
        </p:txBody>
      </p:sp>
      <p:grpSp>
        <p:nvGrpSpPr>
          <p:cNvPr id="6" name="Group 5">
            <a:extLst>
              <a:ext uri="{FF2B5EF4-FFF2-40B4-BE49-F238E27FC236}">
                <a16:creationId xmlns:a16="http://schemas.microsoft.com/office/drawing/2014/main" id="{CB28202D-5886-A1EF-7EC3-6BD9CC205462}"/>
              </a:ext>
            </a:extLst>
          </p:cNvPr>
          <p:cNvGrpSpPr/>
          <p:nvPr/>
        </p:nvGrpSpPr>
        <p:grpSpPr>
          <a:xfrm>
            <a:off x="1042065" y="7464660"/>
            <a:ext cx="803679" cy="803679"/>
            <a:chOff x="17820663" y="3072591"/>
            <a:chExt cx="803679" cy="803679"/>
          </a:xfrm>
        </p:grpSpPr>
        <p:sp>
          <p:nvSpPr>
            <p:cNvPr id="66" name="Rounded Rectangle 52">
              <a:extLst>
                <a:ext uri="{FF2B5EF4-FFF2-40B4-BE49-F238E27FC236}">
                  <a16:creationId xmlns:a16="http://schemas.microsoft.com/office/drawing/2014/main" id="{DF6A47E7-E8C2-4885-3F61-37FF1C6953A5}"/>
                </a:ext>
              </a:extLst>
            </p:cNvPr>
            <p:cNvSpPr/>
            <p:nvPr/>
          </p:nvSpPr>
          <p:spPr>
            <a:xfrm>
              <a:off x="17820663" y="3072591"/>
              <a:ext cx="803679" cy="803679"/>
            </a:xfrm>
            <a:prstGeom prst="roundRect">
              <a:avLst/>
            </a:prstGeom>
            <a:solidFill>
              <a:srgbClr val="0090FC"/>
            </a:solidFill>
            <a:ln w="158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1DB923A1-56C3-7C95-C4A1-39D02AC90892}"/>
                </a:ext>
              </a:extLst>
            </p:cNvPr>
            <p:cNvGrpSpPr/>
            <p:nvPr/>
          </p:nvGrpSpPr>
          <p:grpSpPr>
            <a:xfrm>
              <a:off x="17979793" y="3231704"/>
              <a:ext cx="485416" cy="485444"/>
              <a:chOff x="8469481" y="8057592"/>
              <a:chExt cx="849185" cy="849231"/>
            </a:xfrm>
          </p:grpSpPr>
          <p:sp>
            <p:nvSpPr>
              <p:cNvPr id="68" name="Freeform: Shape 67">
                <a:extLst>
                  <a:ext uri="{FF2B5EF4-FFF2-40B4-BE49-F238E27FC236}">
                    <a16:creationId xmlns:a16="http://schemas.microsoft.com/office/drawing/2014/main" id="{6ABAFDE9-CDFF-5825-0C7B-0F4D92309C73}"/>
                  </a:ext>
                </a:extLst>
              </p:cNvPr>
              <p:cNvSpPr/>
              <p:nvPr/>
            </p:nvSpPr>
            <p:spPr>
              <a:xfrm>
                <a:off x="8877730" y="8057592"/>
                <a:ext cx="362902" cy="424425"/>
              </a:xfrm>
              <a:custGeom>
                <a:avLst/>
                <a:gdLst>
                  <a:gd name="connsiteX0" fmla="*/ 362903 w 362902"/>
                  <a:gd name="connsiteY0" fmla="*/ 174109 h 424426"/>
                  <a:gd name="connsiteX1" fmla="*/ 319278 w 362902"/>
                  <a:gd name="connsiteY1" fmla="*/ 121627 h 424426"/>
                  <a:gd name="connsiteX2" fmla="*/ 0 w 362902"/>
                  <a:gd name="connsiteY2" fmla="*/ 469 h 424426"/>
                  <a:gd name="connsiteX3" fmla="*/ 0 w 362902"/>
                  <a:gd name="connsiteY3" fmla="*/ 424426 h 424426"/>
                  <a:gd name="connsiteX4" fmla="*/ 362903 w 362902"/>
                  <a:gd name="connsiteY4" fmla="*/ 174109 h 424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902" h="424426">
                    <a:moveTo>
                      <a:pt x="362903" y="174109"/>
                    </a:moveTo>
                    <a:cubicBezTo>
                      <a:pt x="349948" y="155726"/>
                      <a:pt x="335471" y="138200"/>
                      <a:pt x="319278" y="121627"/>
                    </a:cubicBezTo>
                    <a:cubicBezTo>
                      <a:pt x="230791" y="35330"/>
                      <a:pt x="114491" y="-4865"/>
                      <a:pt x="0" y="469"/>
                    </a:cubicBezTo>
                    <a:lnTo>
                      <a:pt x="0" y="424426"/>
                    </a:lnTo>
                    <a:lnTo>
                      <a:pt x="362903" y="174109"/>
                    </a:lnTo>
                    <a:close/>
                  </a:path>
                </a:pathLst>
              </a:custGeom>
              <a:noFill/>
              <a:ln w="15875" cap="flat">
                <a:solidFill>
                  <a:schemeClr val="bg1"/>
                </a:solidFill>
                <a:prstDash val="solid"/>
                <a:round/>
              </a:ln>
            </p:spPr>
            <p:txBody>
              <a:bodyPr rtlCol="0" anchor="ctr"/>
              <a:lstStyle/>
              <a:p>
                <a:endParaRPr lang="en-US"/>
              </a:p>
            </p:txBody>
          </p:sp>
          <p:sp>
            <p:nvSpPr>
              <p:cNvPr id="69" name="Freeform: Shape 68">
                <a:extLst>
                  <a:ext uri="{FF2B5EF4-FFF2-40B4-BE49-F238E27FC236}">
                    <a16:creationId xmlns:a16="http://schemas.microsoft.com/office/drawing/2014/main" id="{BF985873-64B9-E848-51F4-7327A0035E89}"/>
                  </a:ext>
                </a:extLst>
              </p:cNvPr>
              <p:cNvSpPr/>
              <p:nvPr/>
            </p:nvSpPr>
            <p:spPr>
              <a:xfrm>
                <a:off x="8469481" y="8058062"/>
                <a:ext cx="766666" cy="848761"/>
              </a:xfrm>
              <a:custGeom>
                <a:avLst/>
                <a:gdLst>
                  <a:gd name="connsiteX0" fmla="*/ 408242 w 766667"/>
                  <a:gd name="connsiteY0" fmla="*/ 423958 h 848761"/>
                  <a:gd name="connsiteX1" fmla="*/ 408242 w 766667"/>
                  <a:gd name="connsiteY1" fmla="*/ 0 h 848761"/>
                  <a:gd name="connsiteX2" fmla="*/ 121730 w 766667"/>
                  <a:gd name="connsiteY2" fmla="*/ 128683 h 848761"/>
                  <a:gd name="connsiteX3" fmla="*/ 121730 w 766667"/>
                  <a:gd name="connsiteY3" fmla="*/ 727043 h 848761"/>
                  <a:gd name="connsiteX4" fmla="*/ 408242 w 766667"/>
                  <a:gd name="connsiteY4" fmla="*/ 848582 h 848761"/>
                  <a:gd name="connsiteX5" fmla="*/ 727520 w 766667"/>
                  <a:gd name="connsiteY5" fmla="*/ 719518 h 848761"/>
                  <a:gd name="connsiteX6" fmla="*/ 766667 w 766667"/>
                  <a:gd name="connsiteY6" fmla="*/ 673227 h 848761"/>
                  <a:gd name="connsiteX7" fmla="*/ 408242 w 766667"/>
                  <a:gd name="connsiteY7" fmla="*/ 423958 h 84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667" h="848761">
                    <a:moveTo>
                      <a:pt x="408242" y="423958"/>
                    </a:moveTo>
                    <a:lnTo>
                      <a:pt x="408242" y="0"/>
                    </a:lnTo>
                    <a:cubicBezTo>
                      <a:pt x="303657" y="4858"/>
                      <a:pt x="200597" y="47816"/>
                      <a:pt x="121730" y="128683"/>
                    </a:cubicBezTo>
                    <a:cubicBezTo>
                      <a:pt x="-40577" y="295085"/>
                      <a:pt x="-40577" y="560642"/>
                      <a:pt x="121730" y="727043"/>
                    </a:cubicBezTo>
                    <a:cubicBezTo>
                      <a:pt x="201835" y="805148"/>
                      <a:pt x="304610" y="845534"/>
                      <a:pt x="408242" y="848582"/>
                    </a:cubicBezTo>
                    <a:cubicBezTo>
                      <a:pt x="523875" y="851916"/>
                      <a:pt x="640461" y="808863"/>
                      <a:pt x="727520" y="719518"/>
                    </a:cubicBezTo>
                    <a:cubicBezTo>
                      <a:pt x="741902" y="704850"/>
                      <a:pt x="754856" y="689324"/>
                      <a:pt x="766667" y="673227"/>
                    </a:cubicBezTo>
                    <a:lnTo>
                      <a:pt x="408242" y="423958"/>
                    </a:lnTo>
                    <a:close/>
                  </a:path>
                </a:pathLst>
              </a:custGeom>
              <a:noFill/>
              <a:ln w="15875" cap="flat">
                <a:solidFill>
                  <a:schemeClr val="bg1"/>
                </a:solidFill>
                <a:prstDash val="solid"/>
                <a:round/>
              </a:ln>
            </p:spPr>
            <p:txBody>
              <a:bodyPr rtlCol="0" anchor="ctr"/>
              <a:lstStyle/>
              <a:p>
                <a:endParaRPr lang="en-US"/>
              </a:p>
            </p:txBody>
          </p:sp>
          <p:sp>
            <p:nvSpPr>
              <p:cNvPr id="70" name="Freeform: Shape 69">
                <a:extLst>
                  <a:ext uri="{FF2B5EF4-FFF2-40B4-BE49-F238E27FC236}">
                    <a16:creationId xmlns:a16="http://schemas.microsoft.com/office/drawing/2014/main" id="{7569343F-FC72-51A9-9B43-E61A8020740C}"/>
                  </a:ext>
                </a:extLst>
              </p:cNvPr>
              <p:cNvSpPr/>
              <p:nvPr/>
            </p:nvSpPr>
            <p:spPr>
              <a:xfrm>
                <a:off x="8877728" y="8231699"/>
                <a:ext cx="440938" cy="499587"/>
              </a:xfrm>
              <a:custGeom>
                <a:avLst/>
                <a:gdLst>
                  <a:gd name="connsiteX0" fmla="*/ 362903 w 440939"/>
                  <a:gd name="connsiteY0" fmla="*/ 0 h 499586"/>
                  <a:gd name="connsiteX1" fmla="*/ 0 w 440939"/>
                  <a:gd name="connsiteY1" fmla="*/ 250317 h 499586"/>
                  <a:gd name="connsiteX2" fmla="*/ 358426 w 440939"/>
                  <a:gd name="connsiteY2" fmla="*/ 499586 h 499586"/>
                  <a:gd name="connsiteX3" fmla="*/ 362903 w 440939"/>
                  <a:gd name="connsiteY3" fmla="*/ 95 h 499586"/>
                </a:gdLst>
                <a:ahLst/>
                <a:cxnLst>
                  <a:cxn ang="0">
                    <a:pos x="connsiteX0" y="connsiteY0"/>
                  </a:cxn>
                  <a:cxn ang="0">
                    <a:pos x="connsiteX1" y="connsiteY1"/>
                  </a:cxn>
                  <a:cxn ang="0">
                    <a:pos x="connsiteX2" y="connsiteY2"/>
                  </a:cxn>
                  <a:cxn ang="0">
                    <a:pos x="connsiteX3" y="connsiteY3"/>
                  </a:cxn>
                </a:cxnLst>
                <a:rect l="l" t="t" r="r" b="b"/>
                <a:pathLst>
                  <a:path w="440939" h="499586">
                    <a:moveTo>
                      <a:pt x="362903" y="0"/>
                    </a:moveTo>
                    <a:lnTo>
                      <a:pt x="0" y="250317"/>
                    </a:lnTo>
                    <a:lnTo>
                      <a:pt x="358426" y="499586"/>
                    </a:lnTo>
                    <a:cubicBezTo>
                      <a:pt x="466915" y="351473"/>
                      <a:pt x="468440" y="149638"/>
                      <a:pt x="362903" y="95"/>
                    </a:cubicBezTo>
                    <a:close/>
                  </a:path>
                </a:pathLst>
              </a:custGeom>
              <a:noFill/>
              <a:ln w="15875" cap="flat">
                <a:solidFill>
                  <a:schemeClr val="bg1"/>
                </a:solidFill>
                <a:prstDash val="solid"/>
                <a:round/>
              </a:ln>
            </p:spPr>
            <p:txBody>
              <a:bodyPr rtlCol="0" anchor="ctr"/>
              <a:lstStyle/>
              <a:p>
                <a:endParaRPr lang="en-US"/>
              </a:p>
            </p:txBody>
          </p:sp>
        </p:grpSp>
      </p:grpSp>
      <p:sp>
        <p:nvSpPr>
          <p:cNvPr id="24" name="Text Placeholder 2">
            <a:extLst>
              <a:ext uri="{FF2B5EF4-FFF2-40B4-BE49-F238E27FC236}">
                <a16:creationId xmlns:a16="http://schemas.microsoft.com/office/drawing/2014/main" id="{E39399E8-EF53-1798-B468-C7E4AC1A843C}"/>
              </a:ext>
            </a:extLst>
          </p:cNvPr>
          <p:cNvSpPr txBox="1">
            <a:spLocks/>
          </p:cNvSpPr>
          <p:nvPr/>
        </p:nvSpPr>
        <p:spPr>
          <a:xfrm>
            <a:off x="2128172" y="2704255"/>
            <a:ext cx="2272722" cy="492443"/>
          </a:xfrm>
          <a:prstGeom prst="rect">
            <a:avLst/>
          </a:prstGeom>
        </p:spPr>
        <p:txBody>
          <a:bodyPr/>
          <a:lstStyle>
            <a:lvl1pPr marL="0" eaLnBrk="1" hangingPunct="1">
              <a:defRPr sz="3500" b="0" i="0">
                <a:solidFill>
                  <a:schemeClr val="bg2"/>
                </a:solidFill>
                <a:latin typeface="+mn-lt"/>
                <a:ea typeface="Forno Standard" pitchFamily="2" charset="77"/>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3200" dirty="0">
                <a:solidFill>
                  <a:srgbClr val="00477D"/>
                </a:solidFill>
                <a:latin typeface="Forno Standard" pitchFamily="2" charset="77"/>
              </a:rPr>
              <a:t>Revenue</a:t>
            </a:r>
          </a:p>
        </p:txBody>
      </p:sp>
      <p:sp>
        <p:nvSpPr>
          <p:cNvPr id="26" name="Text Placeholder 5">
            <a:extLst>
              <a:ext uri="{FF2B5EF4-FFF2-40B4-BE49-F238E27FC236}">
                <a16:creationId xmlns:a16="http://schemas.microsoft.com/office/drawing/2014/main" id="{1D955FF6-E916-5521-8A0C-ABA9BB3C12C8}"/>
              </a:ext>
            </a:extLst>
          </p:cNvPr>
          <p:cNvSpPr txBox="1">
            <a:spLocks/>
          </p:cNvSpPr>
          <p:nvPr/>
        </p:nvSpPr>
        <p:spPr>
          <a:xfrm>
            <a:off x="6270162" y="2704255"/>
            <a:ext cx="10286217" cy="946772"/>
          </a:xfrm>
          <a:prstGeom prst="rect">
            <a:avLst/>
          </a:prstGeom>
        </p:spPr>
        <p:txBody>
          <a:bodyPr numCol="3"/>
          <a:lstStyle>
            <a:lvl1pPr marL="0" eaLnBrk="1" hangingPunct="1">
              <a:defRPr sz="3500" b="0" i="0">
                <a:solidFill>
                  <a:schemeClr val="bg2"/>
                </a:solidFill>
                <a:latin typeface="+mn-lt"/>
                <a:ea typeface="Forno Standard" pitchFamily="2" charset="77"/>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defTabSz="820738">
              <a:spcBef>
                <a:spcPts val="300"/>
              </a:spcBef>
              <a:spcAft>
                <a:spcPts val="1200"/>
              </a:spcAft>
              <a:buClr>
                <a:srgbClr val="FFFFFF"/>
              </a:buClr>
              <a:defRPr/>
            </a:pPr>
            <a:r>
              <a:rPr lang="en-US" sz="2400" b="1" dirty="0">
                <a:cs typeface="Calibri" panose="020F0502020204030204" pitchFamily="34" charset="0"/>
              </a:rPr>
              <a:t>Total Revenue: </a:t>
            </a:r>
            <a:r>
              <a:rPr lang="en-US" sz="2400" dirty="0">
                <a:cs typeface="Calibri" panose="020F0502020204030204" pitchFamily="34" charset="0"/>
              </a:rPr>
              <a:t>$5,123,000  </a:t>
            </a:r>
          </a:p>
          <a:p>
            <a:pPr defTabSz="820738">
              <a:spcBef>
                <a:spcPts val="300"/>
              </a:spcBef>
              <a:spcAft>
                <a:spcPts val="1200"/>
              </a:spcAft>
              <a:buClr>
                <a:srgbClr val="FFFFFF"/>
              </a:buClr>
              <a:defRPr/>
            </a:pPr>
            <a:r>
              <a:rPr lang="en-US" sz="2400" b="1" dirty="0">
                <a:cs typeface="Calibri" panose="020F0502020204030204" pitchFamily="34" charset="0"/>
              </a:rPr>
              <a:t>SaaS Revenue:</a:t>
            </a:r>
            <a:r>
              <a:rPr lang="en-US" sz="2400" dirty="0">
                <a:cs typeface="Calibri" panose="020F0502020204030204" pitchFamily="34" charset="0"/>
              </a:rPr>
              <a:t> $5,080,000  </a:t>
            </a:r>
          </a:p>
          <a:p>
            <a:pPr defTabSz="820738">
              <a:spcBef>
                <a:spcPts val="300"/>
              </a:spcBef>
              <a:spcAft>
                <a:spcPts val="1200"/>
              </a:spcAft>
              <a:buClr>
                <a:srgbClr val="FFFFFF"/>
              </a:buClr>
              <a:defRPr/>
            </a:pPr>
            <a:r>
              <a:rPr lang="en-US" sz="2400" b="1" dirty="0">
                <a:cs typeface="Calibri" panose="020F0502020204030204" pitchFamily="34" charset="0"/>
              </a:rPr>
              <a:t>Gross Margin: </a:t>
            </a:r>
            <a:r>
              <a:rPr lang="en-US" sz="2400" dirty="0">
                <a:cs typeface="Calibri" panose="020F0502020204030204" pitchFamily="34" charset="0"/>
              </a:rPr>
              <a:t>90% </a:t>
            </a:r>
          </a:p>
        </p:txBody>
      </p:sp>
      <p:grpSp>
        <p:nvGrpSpPr>
          <p:cNvPr id="3" name="Group 2">
            <a:extLst>
              <a:ext uri="{FF2B5EF4-FFF2-40B4-BE49-F238E27FC236}">
                <a16:creationId xmlns:a16="http://schemas.microsoft.com/office/drawing/2014/main" id="{4E3065BB-096F-C63C-ABDF-9A2C93B4556C}"/>
              </a:ext>
            </a:extLst>
          </p:cNvPr>
          <p:cNvGrpSpPr/>
          <p:nvPr/>
        </p:nvGrpSpPr>
        <p:grpSpPr>
          <a:xfrm>
            <a:off x="1042065" y="2580148"/>
            <a:ext cx="803679" cy="803679"/>
            <a:chOff x="1548375" y="2580148"/>
            <a:chExt cx="803679" cy="803679"/>
          </a:xfrm>
        </p:grpSpPr>
        <p:sp>
          <p:nvSpPr>
            <p:cNvPr id="14" name="Rounded Rectangle 52">
              <a:extLst>
                <a:ext uri="{FF2B5EF4-FFF2-40B4-BE49-F238E27FC236}">
                  <a16:creationId xmlns:a16="http://schemas.microsoft.com/office/drawing/2014/main" id="{79C50A79-240D-2635-349E-D9F7FE31E53D}"/>
                </a:ext>
              </a:extLst>
            </p:cNvPr>
            <p:cNvSpPr/>
            <p:nvPr/>
          </p:nvSpPr>
          <p:spPr>
            <a:xfrm>
              <a:off x="1548375" y="2580148"/>
              <a:ext cx="803679" cy="803679"/>
            </a:xfrm>
            <a:prstGeom prst="roundRect">
              <a:avLst/>
            </a:prstGeom>
            <a:solidFill>
              <a:srgbClr val="0090FC"/>
            </a:solidFill>
            <a:ln w="158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03AD744F-F9E3-ECD4-6C9A-4402E1977D09}"/>
                </a:ext>
              </a:extLst>
            </p:cNvPr>
            <p:cNvGrpSpPr/>
            <p:nvPr/>
          </p:nvGrpSpPr>
          <p:grpSpPr>
            <a:xfrm>
              <a:off x="1682506" y="2783523"/>
              <a:ext cx="535417" cy="431386"/>
              <a:chOff x="8278092" y="8039801"/>
              <a:chExt cx="754951" cy="608266"/>
            </a:xfrm>
          </p:grpSpPr>
          <p:sp>
            <p:nvSpPr>
              <p:cNvPr id="75" name="Freeform: Shape 74">
                <a:extLst>
                  <a:ext uri="{FF2B5EF4-FFF2-40B4-BE49-F238E27FC236}">
                    <a16:creationId xmlns:a16="http://schemas.microsoft.com/office/drawing/2014/main" id="{3E2C8D97-5262-68DB-E66E-935B77280E15}"/>
                  </a:ext>
                </a:extLst>
              </p:cNvPr>
              <p:cNvSpPr/>
              <p:nvPr/>
            </p:nvSpPr>
            <p:spPr>
              <a:xfrm>
                <a:off x="8278092" y="8039801"/>
                <a:ext cx="754951" cy="608266"/>
              </a:xfrm>
              <a:custGeom>
                <a:avLst/>
                <a:gdLst>
                  <a:gd name="connsiteX0" fmla="*/ 537210 w 754951"/>
                  <a:gd name="connsiteY0" fmla="*/ 196501 h 608266"/>
                  <a:gd name="connsiteX1" fmla="*/ 537210 w 754951"/>
                  <a:gd name="connsiteY1" fmla="*/ 196501 h 608266"/>
                  <a:gd name="connsiteX2" fmla="*/ 377381 w 754951"/>
                  <a:gd name="connsiteY2" fmla="*/ 608267 h 608266"/>
                  <a:gd name="connsiteX3" fmla="*/ 754952 w 754951"/>
                  <a:gd name="connsiteY3" fmla="*/ 196501 h 608266"/>
                  <a:gd name="connsiteX4" fmla="*/ 663988 w 754951"/>
                  <a:gd name="connsiteY4" fmla="*/ 0 h 608266"/>
                  <a:gd name="connsiteX5" fmla="*/ 476345 w 754951"/>
                  <a:gd name="connsiteY5" fmla="*/ 0 h 608266"/>
                  <a:gd name="connsiteX6" fmla="*/ 278606 w 754951"/>
                  <a:gd name="connsiteY6" fmla="*/ 0 h 608266"/>
                  <a:gd name="connsiteX7" fmla="*/ 91059 w 754951"/>
                  <a:gd name="connsiteY7" fmla="*/ 0 h 608266"/>
                  <a:gd name="connsiteX8" fmla="*/ 0 w 754951"/>
                  <a:gd name="connsiteY8" fmla="*/ 196501 h 608266"/>
                  <a:gd name="connsiteX9" fmla="*/ 377381 w 754951"/>
                  <a:gd name="connsiteY9" fmla="*/ 608267 h 608266"/>
                  <a:gd name="connsiteX10" fmla="*/ 217742 w 754951"/>
                  <a:gd name="connsiteY10" fmla="*/ 196501 h 608266"/>
                  <a:gd name="connsiteX11" fmla="*/ 217742 w 754951"/>
                  <a:gd name="connsiteY11" fmla="*/ 196501 h 60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4951" h="608266">
                    <a:moveTo>
                      <a:pt x="537210" y="196501"/>
                    </a:moveTo>
                    <a:lnTo>
                      <a:pt x="537210" y="196501"/>
                    </a:lnTo>
                    <a:lnTo>
                      <a:pt x="377381" y="608267"/>
                    </a:lnTo>
                    <a:lnTo>
                      <a:pt x="754952" y="196501"/>
                    </a:lnTo>
                    <a:lnTo>
                      <a:pt x="663988" y="0"/>
                    </a:lnTo>
                    <a:lnTo>
                      <a:pt x="476345" y="0"/>
                    </a:lnTo>
                    <a:lnTo>
                      <a:pt x="278606" y="0"/>
                    </a:lnTo>
                    <a:lnTo>
                      <a:pt x="91059" y="0"/>
                    </a:lnTo>
                    <a:lnTo>
                      <a:pt x="0" y="196501"/>
                    </a:lnTo>
                    <a:lnTo>
                      <a:pt x="377381" y="608267"/>
                    </a:lnTo>
                    <a:lnTo>
                      <a:pt x="217742" y="196501"/>
                    </a:lnTo>
                    <a:lnTo>
                      <a:pt x="217742" y="196501"/>
                    </a:lnTo>
                  </a:path>
                </a:pathLst>
              </a:custGeom>
              <a:noFill/>
              <a:ln w="15875" cap="flat">
                <a:solidFill>
                  <a:schemeClr val="bg1"/>
                </a:solidFill>
                <a:prstDash val="solid"/>
                <a:round/>
              </a:ln>
            </p:spPr>
            <p:txBody>
              <a:bodyPr rtlCol="0" anchor="ctr"/>
              <a:lstStyle/>
              <a:p>
                <a:endParaRPr lang="en-US"/>
              </a:p>
            </p:txBody>
          </p:sp>
          <p:sp>
            <p:nvSpPr>
              <p:cNvPr id="76" name="Freeform: Shape 75">
                <a:extLst>
                  <a:ext uri="{FF2B5EF4-FFF2-40B4-BE49-F238E27FC236}">
                    <a16:creationId xmlns:a16="http://schemas.microsoft.com/office/drawing/2014/main" id="{D9F4AE88-52ED-BAE1-4969-7B5D98A285D1}"/>
                  </a:ext>
                </a:extLst>
              </p:cNvPr>
              <p:cNvSpPr/>
              <p:nvPr/>
            </p:nvSpPr>
            <p:spPr>
              <a:xfrm>
                <a:off x="8754437" y="8039801"/>
                <a:ext cx="60864" cy="196500"/>
              </a:xfrm>
              <a:custGeom>
                <a:avLst/>
                <a:gdLst>
                  <a:gd name="connsiteX0" fmla="*/ 60865 w 60864"/>
                  <a:gd name="connsiteY0" fmla="*/ 196501 h 196500"/>
                  <a:gd name="connsiteX1" fmla="*/ 60865 w 60864"/>
                  <a:gd name="connsiteY1" fmla="*/ 196501 h 196500"/>
                  <a:gd name="connsiteX2" fmla="*/ 0 w 60864"/>
                  <a:gd name="connsiteY2" fmla="*/ 0 h 196500"/>
                </a:gdLst>
                <a:ahLst/>
                <a:cxnLst>
                  <a:cxn ang="0">
                    <a:pos x="connsiteX0" y="connsiteY0"/>
                  </a:cxn>
                  <a:cxn ang="0">
                    <a:pos x="connsiteX1" y="connsiteY1"/>
                  </a:cxn>
                  <a:cxn ang="0">
                    <a:pos x="connsiteX2" y="connsiteY2"/>
                  </a:cxn>
                </a:cxnLst>
                <a:rect l="l" t="t" r="r" b="b"/>
                <a:pathLst>
                  <a:path w="60864" h="196500">
                    <a:moveTo>
                      <a:pt x="60865" y="196501"/>
                    </a:moveTo>
                    <a:lnTo>
                      <a:pt x="60865" y="196501"/>
                    </a:lnTo>
                    <a:lnTo>
                      <a:pt x="0" y="0"/>
                    </a:lnTo>
                  </a:path>
                </a:pathLst>
              </a:custGeom>
              <a:noFill/>
              <a:ln w="15875" cap="flat">
                <a:solidFill>
                  <a:schemeClr val="bg1"/>
                </a:solidFill>
                <a:prstDash val="solid"/>
                <a:round/>
              </a:ln>
            </p:spPr>
            <p:txBody>
              <a:bodyPr rtlCol="0" anchor="ctr"/>
              <a:lstStyle/>
              <a:p>
                <a:endParaRPr lang="en-US"/>
              </a:p>
            </p:txBody>
          </p:sp>
          <p:sp>
            <p:nvSpPr>
              <p:cNvPr id="77" name="Freeform: Shape 76">
                <a:extLst>
                  <a:ext uri="{FF2B5EF4-FFF2-40B4-BE49-F238E27FC236}">
                    <a16:creationId xmlns:a16="http://schemas.microsoft.com/office/drawing/2014/main" id="{03BF7982-654E-CECE-1E90-7B07301839AE}"/>
                  </a:ext>
                </a:extLst>
              </p:cNvPr>
              <p:cNvSpPr/>
              <p:nvPr/>
            </p:nvSpPr>
            <p:spPr>
              <a:xfrm>
                <a:off x="8495834" y="8039801"/>
                <a:ext cx="60864" cy="196500"/>
              </a:xfrm>
              <a:custGeom>
                <a:avLst/>
                <a:gdLst>
                  <a:gd name="connsiteX0" fmla="*/ 60865 w 60864"/>
                  <a:gd name="connsiteY0" fmla="*/ 0 h 196500"/>
                  <a:gd name="connsiteX1" fmla="*/ 0 w 60864"/>
                  <a:gd name="connsiteY1" fmla="*/ 196501 h 196500"/>
                  <a:gd name="connsiteX2" fmla="*/ 0 w 60864"/>
                  <a:gd name="connsiteY2" fmla="*/ 196501 h 196500"/>
                </a:gdLst>
                <a:ahLst/>
                <a:cxnLst>
                  <a:cxn ang="0">
                    <a:pos x="connsiteX0" y="connsiteY0"/>
                  </a:cxn>
                  <a:cxn ang="0">
                    <a:pos x="connsiteX1" y="connsiteY1"/>
                  </a:cxn>
                  <a:cxn ang="0">
                    <a:pos x="connsiteX2" y="connsiteY2"/>
                  </a:cxn>
                </a:cxnLst>
                <a:rect l="l" t="t" r="r" b="b"/>
                <a:pathLst>
                  <a:path w="60864" h="196500">
                    <a:moveTo>
                      <a:pt x="60865" y="0"/>
                    </a:moveTo>
                    <a:lnTo>
                      <a:pt x="0" y="196501"/>
                    </a:lnTo>
                    <a:lnTo>
                      <a:pt x="0" y="196501"/>
                    </a:lnTo>
                  </a:path>
                </a:pathLst>
              </a:custGeom>
              <a:noFill/>
              <a:ln w="15875" cap="flat">
                <a:solidFill>
                  <a:schemeClr val="bg1"/>
                </a:solidFill>
                <a:prstDash val="solid"/>
                <a:round/>
              </a:ln>
            </p:spPr>
            <p:txBody>
              <a:bodyPr rtlCol="0" anchor="ctr"/>
              <a:lstStyle/>
              <a:p>
                <a:endParaRPr lang="en-US"/>
              </a:p>
            </p:txBody>
          </p:sp>
          <p:sp>
            <p:nvSpPr>
              <p:cNvPr id="78" name="Freeform: Shape 77">
                <a:extLst>
                  <a:ext uri="{FF2B5EF4-FFF2-40B4-BE49-F238E27FC236}">
                    <a16:creationId xmlns:a16="http://schemas.microsoft.com/office/drawing/2014/main" id="{FD1B13CD-28C0-1A1E-68DD-14ACE4A90A5A}"/>
                  </a:ext>
                </a:extLst>
              </p:cNvPr>
              <p:cNvSpPr/>
              <p:nvPr/>
            </p:nvSpPr>
            <p:spPr>
              <a:xfrm>
                <a:off x="8278092" y="8236302"/>
                <a:ext cx="754951" cy="9525"/>
              </a:xfrm>
              <a:custGeom>
                <a:avLst/>
                <a:gdLst>
                  <a:gd name="connsiteX0" fmla="*/ 754952 w 754951"/>
                  <a:gd name="connsiteY0" fmla="*/ 0 h 9525"/>
                  <a:gd name="connsiteX1" fmla="*/ 0 w 754951"/>
                  <a:gd name="connsiteY1" fmla="*/ 0 h 9525"/>
                </a:gdLst>
                <a:ahLst/>
                <a:cxnLst>
                  <a:cxn ang="0">
                    <a:pos x="connsiteX0" y="connsiteY0"/>
                  </a:cxn>
                  <a:cxn ang="0">
                    <a:pos x="connsiteX1" y="connsiteY1"/>
                  </a:cxn>
                </a:cxnLst>
                <a:rect l="l" t="t" r="r" b="b"/>
                <a:pathLst>
                  <a:path w="754951" h="9525">
                    <a:moveTo>
                      <a:pt x="754952" y="0"/>
                    </a:moveTo>
                    <a:lnTo>
                      <a:pt x="0" y="0"/>
                    </a:lnTo>
                  </a:path>
                </a:pathLst>
              </a:custGeom>
              <a:ln w="15875" cap="flat">
                <a:solidFill>
                  <a:schemeClr val="bg1"/>
                </a:solidFill>
                <a:prstDash val="solid"/>
                <a:round/>
              </a:ln>
            </p:spPr>
            <p:txBody>
              <a:bodyPr rtlCol="0" anchor="ctr"/>
              <a:lstStyle/>
              <a:p>
                <a:endParaRPr lang="en-US"/>
              </a:p>
            </p:txBody>
          </p:sp>
        </p:grpSp>
      </p:grpSp>
      <p:sp>
        <p:nvSpPr>
          <p:cNvPr id="2" name="Slide Number Placeholder 1">
            <a:extLst>
              <a:ext uri="{FF2B5EF4-FFF2-40B4-BE49-F238E27FC236}">
                <a16:creationId xmlns:a16="http://schemas.microsoft.com/office/drawing/2014/main" id="{B12653C8-B0FE-37C7-048B-6F7124A3BCE1}"/>
              </a:ext>
            </a:extLst>
          </p:cNvPr>
          <p:cNvSpPr>
            <a:spLocks noGrp="1"/>
          </p:cNvSpPr>
          <p:nvPr>
            <p:ph type="sldNum" sz="quarter" idx="4"/>
          </p:nvPr>
        </p:nvSpPr>
        <p:spPr/>
        <p:txBody>
          <a:bodyPr/>
          <a:lstStyle/>
          <a:p>
            <a:fld id="{4012AC05-C599-9740-A244-E1A52C35C596}" type="slidenum">
              <a:rPr lang="en-US" smtClean="0"/>
              <a:pPr/>
              <a:t>13</a:t>
            </a:fld>
            <a:endParaRPr lang="en-US"/>
          </a:p>
        </p:txBody>
      </p:sp>
      <p:cxnSp>
        <p:nvCxnSpPr>
          <p:cNvPr id="8" name="Straight Connector 7">
            <a:extLst>
              <a:ext uri="{FF2B5EF4-FFF2-40B4-BE49-F238E27FC236}">
                <a16:creationId xmlns:a16="http://schemas.microsoft.com/office/drawing/2014/main" id="{2B9C7AAC-BA45-C4D3-7B51-23D9E1FF706D}"/>
              </a:ext>
            </a:extLst>
          </p:cNvPr>
          <p:cNvCxnSpPr/>
          <p:nvPr/>
        </p:nvCxnSpPr>
        <p:spPr>
          <a:xfrm>
            <a:off x="1042065" y="4076700"/>
            <a:ext cx="15514314"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40F6A63-28B1-824D-C211-73FA08D3164E}"/>
              </a:ext>
            </a:extLst>
          </p:cNvPr>
          <p:cNvCxnSpPr/>
          <p:nvPr/>
        </p:nvCxnSpPr>
        <p:spPr>
          <a:xfrm>
            <a:off x="1042065" y="6611353"/>
            <a:ext cx="15514314"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238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70865-458F-373F-5845-87B3100B05F7}"/>
            </a:ext>
          </a:extLst>
        </p:cNvPr>
        <p:cNvGrpSpPr/>
        <p:nvPr/>
      </p:nvGrpSpPr>
      <p:grpSpPr>
        <a:xfrm>
          <a:off x="0" y="0"/>
          <a:ext cx="0" cy="0"/>
          <a:chOff x="0" y="0"/>
          <a:chExt cx="0" cy="0"/>
        </a:xfrm>
      </p:grpSpPr>
      <p:pic>
        <p:nvPicPr>
          <p:cNvPr id="26" name="Graphic 25">
            <a:extLst>
              <a:ext uri="{FF2B5EF4-FFF2-40B4-BE49-F238E27FC236}">
                <a16:creationId xmlns:a16="http://schemas.microsoft.com/office/drawing/2014/main" id="{3E5E8E2B-EF9D-02D2-7777-A316EF1AA2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849935" y="-495300"/>
            <a:ext cx="9677400" cy="9677400"/>
          </a:xfrm>
          <a:prstGeom prst="rect">
            <a:avLst/>
          </a:prstGeom>
        </p:spPr>
      </p:pic>
      <p:sp>
        <p:nvSpPr>
          <p:cNvPr id="2" name="Title 1">
            <a:extLst>
              <a:ext uri="{FF2B5EF4-FFF2-40B4-BE49-F238E27FC236}">
                <a16:creationId xmlns:a16="http://schemas.microsoft.com/office/drawing/2014/main" id="{DAEB6136-B45A-48BD-958F-8FC35FDE6B69}"/>
              </a:ext>
            </a:extLst>
          </p:cNvPr>
          <p:cNvSpPr>
            <a:spLocks noGrp="1"/>
          </p:cNvSpPr>
          <p:nvPr>
            <p:ph type="title"/>
          </p:nvPr>
        </p:nvSpPr>
        <p:spPr>
          <a:xfrm>
            <a:off x="942688" y="870180"/>
            <a:ext cx="12925712" cy="1354217"/>
          </a:xfrm>
        </p:spPr>
        <p:txBody>
          <a:bodyPr/>
          <a:lstStyle/>
          <a:p>
            <a:r>
              <a:rPr lang="en-US" dirty="0"/>
              <a:t>Analyst Coverage / </a:t>
            </a:r>
            <a:br>
              <a:rPr lang="en-US" dirty="0"/>
            </a:br>
            <a:r>
              <a:rPr lang="en-US" dirty="0"/>
              <a:t>Institutional Holdings</a:t>
            </a:r>
          </a:p>
        </p:txBody>
      </p:sp>
      <p:sp>
        <p:nvSpPr>
          <p:cNvPr id="20" name="Text Placeholder 5">
            <a:extLst>
              <a:ext uri="{FF2B5EF4-FFF2-40B4-BE49-F238E27FC236}">
                <a16:creationId xmlns:a16="http://schemas.microsoft.com/office/drawing/2014/main" id="{64DBB880-7DFD-C600-5364-58F1A16A2BCD}"/>
              </a:ext>
            </a:extLst>
          </p:cNvPr>
          <p:cNvSpPr txBox="1">
            <a:spLocks/>
          </p:cNvSpPr>
          <p:nvPr/>
        </p:nvSpPr>
        <p:spPr>
          <a:xfrm>
            <a:off x="928276" y="3360166"/>
            <a:ext cx="4086208" cy="3687429"/>
          </a:xfrm>
          <a:prstGeom prst="rect">
            <a:avLst/>
          </a:prstGeom>
        </p:spPr>
        <p:txBody>
          <a:bodyPr/>
          <a:lstStyle>
            <a:lvl1pPr marL="0" eaLnBrk="1" hangingPunct="1">
              <a:defRPr sz="1800" b="0" i="0">
                <a:solidFill>
                  <a:sysClr val="windowText" lastClr="000000"/>
                </a:solidFill>
                <a:latin typeface="Forno Standard" pitchFamily="2" charset="77"/>
                <a:ea typeface="Forno Standard" pitchFamily="2" charset="77"/>
                <a:cs typeface="+mn-cs"/>
              </a:defRPr>
            </a:lvl1pPr>
            <a:lvl2pPr marL="457200" eaLnBrk="1" hangingPunct="1">
              <a:defRPr sz="1800" b="0" i="0">
                <a:latin typeface="+mn-lt"/>
                <a:ea typeface="+mn-ea"/>
                <a:cs typeface="+mn-cs"/>
              </a:defRPr>
            </a:lvl2pPr>
            <a:lvl3pPr marL="914400" eaLnBrk="1" hangingPunct="1">
              <a:defRPr sz="1800" b="0" i="0">
                <a:latin typeface="+mn-lt"/>
                <a:ea typeface="+mn-ea"/>
                <a:cs typeface="+mn-cs"/>
              </a:defRPr>
            </a:lvl3pPr>
            <a:lvl4pPr marL="1371600" eaLnBrk="1" hangingPunct="1">
              <a:defRPr sz="1800" b="0" i="0">
                <a:latin typeface="+mn-lt"/>
                <a:ea typeface="+mn-ea"/>
                <a:cs typeface="+mn-cs"/>
              </a:defRPr>
            </a:lvl4pPr>
            <a:lvl5pPr marL="1828800" eaLnBrk="1" hangingPunct="1">
              <a:defRPr sz="1800" b="0" i="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3200" dirty="0">
                <a:solidFill>
                  <a:srgbClr val="00477D"/>
                </a:solidFill>
                <a:cs typeface="Calibri" panose="020F0502020204030204" pitchFamily="34" charset="0"/>
              </a:rPr>
              <a:t>Mike Grondahl 	</a:t>
            </a:r>
          </a:p>
          <a:p>
            <a:r>
              <a:rPr lang="en-US" sz="2400" b="1" dirty="0">
                <a:solidFill>
                  <a:schemeClr val="bg2"/>
                </a:solidFill>
                <a:latin typeface="+mn-lt"/>
                <a:cs typeface="Calibri" panose="020F0502020204030204" pitchFamily="34" charset="0"/>
              </a:rPr>
              <a:t>Northland Securities</a:t>
            </a:r>
          </a:p>
          <a:p>
            <a:endParaRPr lang="en-US" sz="2400" dirty="0">
              <a:solidFill>
                <a:schemeClr val="bg2"/>
              </a:solidFill>
              <a:latin typeface="+mn-lt"/>
              <a:cs typeface="Calibri" panose="020F0502020204030204" pitchFamily="34" charset="0"/>
            </a:endParaRPr>
          </a:p>
          <a:p>
            <a:endParaRPr lang="en-US" sz="2400" dirty="0">
              <a:solidFill>
                <a:schemeClr val="bg2"/>
              </a:solidFill>
              <a:latin typeface="+mn-lt"/>
              <a:cs typeface="Calibri" panose="020F0502020204030204" pitchFamily="34" charset="0"/>
            </a:endParaRPr>
          </a:p>
          <a:p>
            <a:r>
              <a:rPr lang="en-US" sz="3200" dirty="0">
                <a:solidFill>
                  <a:srgbClr val="00477D"/>
                </a:solidFill>
                <a:cs typeface="Calibri" panose="020F0502020204030204" pitchFamily="34" charset="0"/>
              </a:rPr>
              <a:t>Rudy Kessinger	</a:t>
            </a:r>
          </a:p>
          <a:p>
            <a:r>
              <a:rPr lang="en-US" sz="2400" b="1" dirty="0">
                <a:solidFill>
                  <a:schemeClr val="bg2"/>
                </a:solidFill>
                <a:latin typeface="+mn-lt"/>
                <a:cs typeface="Calibri" panose="020F0502020204030204" pitchFamily="34" charset="0"/>
              </a:rPr>
              <a:t>DA Davidson</a:t>
            </a:r>
          </a:p>
        </p:txBody>
      </p:sp>
      <p:grpSp>
        <p:nvGrpSpPr>
          <p:cNvPr id="23" name="Group 22">
            <a:extLst>
              <a:ext uri="{FF2B5EF4-FFF2-40B4-BE49-F238E27FC236}">
                <a16:creationId xmlns:a16="http://schemas.microsoft.com/office/drawing/2014/main" id="{092C1930-47C9-CCF1-53E4-5B81324DED42}"/>
              </a:ext>
            </a:extLst>
          </p:cNvPr>
          <p:cNvGrpSpPr/>
          <p:nvPr/>
        </p:nvGrpSpPr>
        <p:grpSpPr>
          <a:xfrm>
            <a:off x="11048165" y="2324100"/>
            <a:ext cx="5640470" cy="5197541"/>
            <a:chOff x="5637130" y="1785362"/>
            <a:chExt cx="5640470" cy="5197541"/>
          </a:xfrm>
          <a:solidFill>
            <a:srgbClr val="00477D"/>
          </a:solidFill>
        </p:grpSpPr>
        <p:sp>
          <p:nvSpPr>
            <p:cNvPr id="9" name="Rectangle: Rounded Corners 8">
              <a:extLst>
                <a:ext uri="{FF2B5EF4-FFF2-40B4-BE49-F238E27FC236}">
                  <a16:creationId xmlns:a16="http://schemas.microsoft.com/office/drawing/2014/main" id="{9A6C3070-29F6-66D7-7FF6-06DCA20E94B3}"/>
                </a:ext>
              </a:extLst>
            </p:cNvPr>
            <p:cNvSpPr/>
            <p:nvPr/>
          </p:nvSpPr>
          <p:spPr>
            <a:xfrm>
              <a:off x="5637130" y="1785362"/>
              <a:ext cx="5640470" cy="5197541"/>
            </a:xfrm>
            <a:prstGeom prst="roundRect">
              <a:avLst>
                <a:gd name="adj" fmla="val 9465"/>
              </a:avLst>
            </a:prstGeom>
            <a:grpFill/>
          </p:spPr>
          <p:txBody>
            <a:bodyPr wrap="square" lIns="274320" tIns="274320" rIns="274320" bIns="274320">
              <a:noAutofit/>
            </a:bodyPr>
            <a:lstStyle/>
            <a:p>
              <a:endParaRPr lang="en-US" dirty="0"/>
            </a:p>
          </p:txBody>
        </p:sp>
        <p:sp>
          <p:nvSpPr>
            <p:cNvPr id="10" name="Text Placeholder 6">
              <a:extLst>
                <a:ext uri="{FF2B5EF4-FFF2-40B4-BE49-F238E27FC236}">
                  <a16:creationId xmlns:a16="http://schemas.microsoft.com/office/drawing/2014/main" id="{FE2C6F78-B97C-E2FF-56E1-E7BFA55885D1}"/>
                </a:ext>
              </a:extLst>
            </p:cNvPr>
            <p:cNvSpPr txBox="1">
              <a:spLocks/>
            </p:cNvSpPr>
            <p:nvPr/>
          </p:nvSpPr>
          <p:spPr>
            <a:xfrm>
              <a:off x="6164733" y="3556812"/>
              <a:ext cx="4585263" cy="830997"/>
            </a:xfrm>
            <a:prstGeom prst="rect">
              <a:avLst/>
            </a:prstGeom>
            <a:grpFill/>
          </p:spPr>
          <p:txBody>
            <a:bodyPr wrap="square" lIns="0" tIns="0" rIns="0" bIns="0">
              <a:spAutoFit/>
            </a:bodyPr>
            <a:lstStyle>
              <a:lvl1pPr marL="0" eaLnBrk="1" hangingPunct="1">
                <a:defRPr sz="2800" b="0" i="0">
                  <a:solidFill>
                    <a:srgbClr val="263E5A"/>
                  </a:solidFill>
                  <a:latin typeface="Forno Standard" pitchFamily="2" charset="77"/>
                  <a:ea typeface="Forno Standard" pitchFamily="2" charset="77"/>
                  <a:cs typeface="Arial"/>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spcAft>
                  <a:spcPts val="1200"/>
                </a:spcAft>
              </a:pPr>
              <a:r>
                <a:rPr lang="en-US" sz="5400" dirty="0">
                  <a:solidFill>
                    <a:schemeClr val="accent1"/>
                  </a:solidFill>
                </a:rPr>
                <a:t>45%</a:t>
              </a:r>
              <a:endParaRPr lang="en-US" sz="4400" dirty="0">
                <a:solidFill>
                  <a:schemeClr val="accent1"/>
                </a:solidFill>
              </a:endParaRPr>
            </a:p>
          </p:txBody>
        </p:sp>
        <p:grpSp>
          <p:nvGrpSpPr>
            <p:cNvPr id="16" name="Group 15">
              <a:extLst>
                <a:ext uri="{FF2B5EF4-FFF2-40B4-BE49-F238E27FC236}">
                  <a16:creationId xmlns:a16="http://schemas.microsoft.com/office/drawing/2014/main" id="{28D32CC7-373C-0EE6-BE34-12AF2D58D516}"/>
                </a:ext>
              </a:extLst>
            </p:cNvPr>
            <p:cNvGrpSpPr/>
            <p:nvPr/>
          </p:nvGrpSpPr>
          <p:grpSpPr>
            <a:xfrm>
              <a:off x="10012609" y="5651506"/>
              <a:ext cx="803679" cy="803679"/>
              <a:chOff x="9625623" y="5332619"/>
              <a:chExt cx="803679" cy="803679"/>
            </a:xfrm>
            <a:grpFill/>
          </p:grpSpPr>
          <p:sp>
            <p:nvSpPr>
              <p:cNvPr id="17" name="Rounded Rectangle 52">
                <a:extLst>
                  <a:ext uri="{FF2B5EF4-FFF2-40B4-BE49-F238E27FC236}">
                    <a16:creationId xmlns:a16="http://schemas.microsoft.com/office/drawing/2014/main" id="{5EE537D0-B377-E66F-560A-24B625BFD300}"/>
                  </a:ext>
                </a:extLst>
              </p:cNvPr>
              <p:cNvSpPr/>
              <p:nvPr/>
            </p:nvSpPr>
            <p:spPr>
              <a:xfrm>
                <a:off x="9625623" y="5332619"/>
                <a:ext cx="803679" cy="803679"/>
              </a:xfrm>
              <a:prstGeom prst="roundRect">
                <a:avLst/>
              </a:prstGeom>
              <a:grp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0EAEF8AE-412E-DDB3-7A44-7CDDBF04FC5D}"/>
                  </a:ext>
                </a:extLst>
              </p:cNvPr>
              <p:cNvGrpSpPr/>
              <p:nvPr/>
            </p:nvGrpSpPr>
            <p:grpSpPr>
              <a:xfrm>
                <a:off x="9784754" y="5491732"/>
                <a:ext cx="485416" cy="485444"/>
                <a:chOff x="8469481" y="8057592"/>
                <a:chExt cx="849185" cy="849231"/>
              </a:xfrm>
              <a:grpFill/>
            </p:grpSpPr>
            <p:sp>
              <p:nvSpPr>
                <p:cNvPr id="19" name="Freeform: Shape 18">
                  <a:extLst>
                    <a:ext uri="{FF2B5EF4-FFF2-40B4-BE49-F238E27FC236}">
                      <a16:creationId xmlns:a16="http://schemas.microsoft.com/office/drawing/2014/main" id="{6D99343E-1AA8-812A-0477-C6CEE77B4A21}"/>
                    </a:ext>
                  </a:extLst>
                </p:cNvPr>
                <p:cNvSpPr/>
                <p:nvPr/>
              </p:nvSpPr>
              <p:spPr>
                <a:xfrm>
                  <a:off x="8877730" y="8057592"/>
                  <a:ext cx="362902" cy="424425"/>
                </a:xfrm>
                <a:custGeom>
                  <a:avLst/>
                  <a:gdLst>
                    <a:gd name="connsiteX0" fmla="*/ 362903 w 362902"/>
                    <a:gd name="connsiteY0" fmla="*/ 174109 h 424426"/>
                    <a:gd name="connsiteX1" fmla="*/ 319278 w 362902"/>
                    <a:gd name="connsiteY1" fmla="*/ 121627 h 424426"/>
                    <a:gd name="connsiteX2" fmla="*/ 0 w 362902"/>
                    <a:gd name="connsiteY2" fmla="*/ 469 h 424426"/>
                    <a:gd name="connsiteX3" fmla="*/ 0 w 362902"/>
                    <a:gd name="connsiteY3" fmla="*/ 424426 h 424426"/>
                    <a:gd name="connsiteX4" fmla="*/ 362903 w 362902"/>
                    <a:gd name="connsiteY4" fmla="*/ 174109 h 424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902" h="424426">
                      <a:moveTo>
                        <a:pt x="362903" y="174109"/>
                      </a:moveTo>
                      <a:cubicBezTo>
                        <a:pt x="349948" y="155726"/>
                        <a:pt x="335471" y="138200"/>
                        <a:pt x="319278" y="121627"/>
                      </a:cubicBezTo>
                      <a:cubicBezTo>
                        <a:pt x="230791" y="35330"/>
                        <a:pt x="114491" y="-4865"/>
                        <a:pt x="0" y="469"/>
                      </a:cubicBezTo>
                      <a:lnTo>
                        <a:pt x="0" y="424426"/>
                      </a:lnTo>
                      <a:lnTo>
                        <a:pt x="362903" y="174109"/>
                      </a:lnTo>
                      <a:close/>
                    </a:path>
                  </a:pathLst>
                </a:custGeom>
                <a:grpFill/>
                <a:ln w="15875" cap="flat">
                  <a:solidFill>
                    <a:schemeClr val="bg1"/>
                  </a:solidFill>
                  <a:prstDash val="solid"/>
                  <a:round/>
                </a:ln>
              </p:spPr>
              <p:txBody>
                <a:bodyPr rtlCol="0" anchor="ctr"/>
                <a:lstStyle/>
                <a:p>
                  <a:endParaRPr lang="en-US"/>
                </a:p>
              </p:txBody>
            </p:sp>
            <p:sp>
              <p:nvSpPr>
                <p:cNvPr id="21" name="Freeform: Shape 20">
                  <a:extLst>
                    <a:ext uri="{FF2B5EF4-FFF2-40B4-BE49-F238E27FC236}">
                      <a16:creationId xmlns:a16="http://schemas.microsoft.com/office/drawing/2014/main" id="{F218E313-6FE7-B465-2DE9-BC7DCDA0B14B}"/>
                    </a:ext>
                  </a:extLst>
                </p:cNvPr>
                <p:cNvSpPr/>
                <p:nvPr/>
              </p:nvSpPr>
              <p:spPr>
                <a:xfrm>
                  <a:off x="8469481" y="8058062"/>
                  <a:ext cx="766666" cy="848761"/>
                </a:xfrm>
                <a:custGeom>
                  <a:avLst/>
                  <a:gdLst>
                    <a:gd name="connsiteX0" fmla="*/ 408242 w 766667"/>
                    <a:gd name="connsiteY0" fmla="*/ 423958 h 848761"/>
                    <a:gd name="connsiteX1" fmla="*/ 408242 w 766667"/>
                    <a:gd name="connsiteY1" fmla="*/ 0 h 848761"/>
                    <a:gd name="connsiteX2" fmla="*/ 121730 w 766667"/>
                    <a:gd name="connsiteY2" fmla="*/ 128683 h 848761"/>
                    <a:gd name="connsiteX3" fmla="*/ 121730 w 766667"/>
                    <a:gd name="connsiteY3" fmla="*/ 727043 h 848761"/>
                    <a:gd name="connsiteX4" fmla="*/ 408242 w 766667"/>
                    <a:gd name="connsiteY4" fmla="*/ 848582 h 848761"/>
                    <a:gd name="connsiteX5" fmla="*/ 727520 w 766667"/>
                    <a:gd name="connsiteY5" fmla="*/ 719518 h 848761"/>
                    <a:gd name="connsiteX6" fmla="*/ 766667 w 766667"/>
                    <a:gd name="connsiteY6" fmla="*/ 673227 h 848761"/>
                    <a:gd name="connsiteX7" fmla="*/ 408242 w 766667"/>
                    <a:gd name="connsiteY7" fmla="*/ 423958 h 84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667" h="848761">
                      <a:moveTo>
                        <a:pt x="408242" y="423958"/>
                      </a:moveTo>
                      <a:lnTo>
                        <a:pt x="408242" y="0"/>
                      </a:lnTo>
                      <a:cubicBezTo>
                        <a:pt x="303657" y="4858"/>
                        <a:pt x="200597" y="47816"/>
                        <a:pt x="121730" y="128683"/>
                      </a:cubicBezTo>
                      <a:cubicBezTo>
                        <a:pt x="-40577" y="295085"/>
                        <a:pt x="-40577" y="560642"/>
                        <a:pt x="121730" y="727043"/>
                      </a:cubicBezTo>
                      <a:cubicBezTo>
                        <a:pt x="201835" y="805148"/>
                        <a:pt x="304610" y="845534"/>
                        <a:pt x="408242" y="848582"/>
                      </a:cubicBezTo>
                      <a:cubicBezTo>
                        <a:pt x="523875" y="851916"/>
                        <a:pt x="640461" y="808863"/>
                        <a:pt x="727520" y="719518"/>
                      </a:cubicBezTo>
                      <a:cubicBezTo>
                        <a:pt x="741902" y="704850"/>
                        <a:pt x="754856" y="689324"/>
                        <a:pt x="766667" y="673227"/>
                      </a:cubicBezTo>
                      <a:lnTo>
                        <a:pt x="408242" y="423958"/>
                      </a:lnTo>
                      <a:close/>
                    </a:path>
                  </a:pathLst>
                </a:custGeom>
                <a:grpFill/>
                <a:ln w="15875" cap="flat">
                  <a:solidFill>
                    <a:schemeClr val="bg1"/>
                  </a:solidFill>
                  <a:prstDash val="solid"/>
                  <a:round/>
                </a:ln>
              </p:spPr>
              <p:txBody>
                <a:bodyPr rtlCol="0" anchor="ctr"/>
                <a:lstStyle/>
                <a:p>
                  <a:endParaRPr lang="en-US"/>
                </a:p>
              </p:txBody>
            </p:sp>
            <p:sp>
              <p:nvSpPr>
                <p:cNvPr id="22" name="Freeform: Shape 21">
                  <a:extLst>
                    <a:ext uri="{FF2B5EF4-FFF2-40B4-BE49-F238E27FC236}">
                      <a16:creationId xmlns:a16="http://schemas.microsoft.com/office/drawing/2014/main" id="{5937F922-83BC-2133-C868-62B95A835EB8}"/>
                    </a:ext>
                  </a:extLst>
                </p:cNvPr>
                <p:cNvSpPr/>
                <p:nvPr/>
              </p:nvSpPr>
              <p:spPr>
                <a:xfrm>
                  <a:off x="8877728" y="8231699"/>
                  <a:ext cx="440938" cy="499587"/>
                </a:xfrm>
                <a:custGeom>
                  <a:avLst/>
                  <a:gdLst>
                    <a:gd name="connsiteX0" fmla="*/ 362903 w 440939"/>
                    <a:gd name="connsiteY0" fmla="*/ 0 h 499586"/>
                    <a:gd name="connsiteX1" fmla="*/ 0 w 440939"/>
                    <a:gd name="connsiteY1" fmla="*/ 250317 h 499586"/>
                    <a:gd name="connsiteX2" fmla="*/ 358426 w 440939"/>
                    <a:gd name="connsiteY2" fmla="*/ 499586 h 499586"/>
                    <a:gd name="connsiteX3" fmla="*/ 362903 w 440939"/>
                    <a:gd name="connsiteY3" fmla="*/ 95 h 499586"/>
                  </a:gdLst>
                  <a:ahLst/>
                  <a:cxnLst>
                    <a:cxn ang="0">
                      <a:pos x="connsiteX0" y="connsiteY0"/>
                    </a:cxn>
                    <a:cxn ang="0">
                      <a:pos x="connsiteX1" y="connsiteY1"/>
                    </a:cxn>
                    <a:cxn ang="0">
                      <a:pos x="connsiteX2" y="connsiteY2"/>
                    </a:cxn>
                    <a:cxn ang="0">
                      <a:pos x="connsiteX3" y="connsiteY3"/>
                    </a:cxn>
                  </a:cxnLst>
                  <a:rect l="l" t="t" r="r" b="b"/>
                  <a:pathLst>
                    <a:path w="440939" h="499586">
                      <a:moveTo>
                        <a:pt x="362903" y="0"/>
                      </a:moveTo>
                      <a:lnTo>
                        <a:pt x="0" y="250317"/>
                      </a:lnTo>
                      <a:lnTo>
                        <a:pt x="358426" y="499586"/>
                      </a:lnTo>
                      <a:cubicBezTo>
                        <a:pt x="466915" y="351473"/>
                        <a:pt x="468440" y="149638"/>
                        <a:pt x="362903" y="95"/>
                      </a:cubicBezTo>
                      <a:close/>
                    </a:path>
                  </a:pathLst>
                </a:custGeom>
                <a:grpFill/>
                <a:ln w="15875" cap="flat">
                  <a:solidFill>
                    <a:schemeClr val="bg1"/>
                  </a:solidFill>
                  <a:prstDash val="solid"/>
                  <a:round/>
                </a:ln>
              </p:spPr>
              <p:txBody>
                <a:bodyPr rtlCol="0" anchor="ctr"/>
                <a:lstStyle/>
                <a:p>
                  <a:endParaRPr lang="en-US"/>
                </a:p>
              </p:txBody>
            </p:sp>
          </p:grpSp>
        </p:grpSp>
        <p:sp>
          <p:nvSpPr>
            <p:cNvPr id="37" name="Content Placeholder 1">
              <a:extLst>
                <a:ext uri="{FF2B5EF4-FFF2-40B4-BE49-F238E27FC236}">
                  <a16:creationId xmlns:a16="http://schemas.microsoft.com/office/drawing/2014/main" id="{F0E46D46-40D5-AD06-7286-C11C39D7DAB1}"/>
                </a:ext>
              </a:extLst>
            </p:cNvPr>
            <p:cNvSpPr txBox="1">
              <a:spLocks/>
            </p:cNvSpPr>
            <p:nvPr/>
          </p:nvSpPr>
          <p:spPr>
            <a:xfrm>
              <a:off x="6126503" y="2279553"/>
              <a:ext cx="4287946" cy="1277259"/>
            </a:xfrm>
            <a:prstGeom prst="rect">
              <a:avLst/>
            </a:prstGeom>
            <a:grp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dirty="0">
                  <a:solidFill>
                    <a:schemeClr val="bg1"/>
                  </a:solidFill>
                  <a:cs typeface="Calibri" panose="020F0502020204030204" pitchFamily="34" charset="0"/>
                </a:rPr>
                <a:t>Clean cap table </a:t>
              </a:r>
              <a:r>
                <a:rPr lang="en-US" dirty="0">
                  <a:solidFill>
                    <a:schemeClr val="bg1"/>
                  </a:solidFill>
                  <a:cs typeface="Calibri" panose="020F0502020204030204" pitchFamily="34" charset="0"/>
                </a:rPr>
                <a:t>with approximately </a:t>
              </a:r>
            </a:p>
          </p:txBody>
        </p:sp>
        <p:sp>
          <p:nvSpPr>
            <p:cNvPr id="3" name="Content Placeholder 1">
              <a:extLst>
                <a:ext uri="{FF2B5EF4-FFF2-40B4-BE49-F238E27FC236}">
                  <a16:creationId xmlns:a16="http://schemas.microsoft.com/office/drawing/2014/main" id="{C52F9096-B472-2B49-1AC7-B3E689D4A5C2}"/>
                </a:ext>
              </a:extLst>
            </p:cNvPr>
            <p:cNvSpPr txBox="1">
              <a:spLocks/>
            </p:cNvSpPr>
            <p:nvPr/>
          </p:nvSpPr>
          <p:spPr>
            <a:xfrm>
              <a:off x="6112589" y="4290506"/>
              <a:ext cx="4784011" cy="1277259"/>
            </a:xfrm>
            <a:prstGeom prst="rect">
              <a:avLst/>
            </a:prstGeom>
            <a:grp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solidFill>
                    <a:schemeClr val="bg1"/>
                  </a:solidFill>
                  <a:cs typeface="Calibri" panose="020F0502020204030204" pitchFamily="34" charset="0"/>
                </a:rPr>
                <a:t>of common shares outstanding institutionally held as of 6/30/25</a:t>
              </a:r>
            </a:p>
          </p:txBody>
        </p:sp>
      </p:grpSp>
      <p:sp>
        <p:nvSpPr>
          <p:cNvPr id="24" name="Text Placeholder 5">
            <a:extLst>
              <a:ext uri="{FF2B5EF4-FFF2-40B4-BE49-F238E27FC236}">
                <a16:creationId xmlns:a16="http://schemas.microsoft.com/office/drawing/2014/main" id="{AB13E0D5-109D-1C63-5A32-9F94B5C6E833}"/>
              </a:ext>
            </a:extLst>
          </p:cNvPr>
          <p:cNvSpPr txBox="1">
            <a:spLocks/>
          </p:cNvSpPr>
          <p:nvPr/>
        </p:nvSpPr>
        <p:spPr>
          <a:xfrm>
            <a:off x="5856703" y="3359544"/>
            <a:ext cx="5531919" cy="3232426"/>
          </a:xfrm>
          <a:prstGeom prst="rect">
            <a:avLst/>
          </a:prstGeom>
        </p:spPr>
        <p:txBody>
          <a:bodyPr/>
          <a:lstStyle>
            <a:lvl1pPr marL="0" eaLnBrk="1" hangingPunct="1">
              <a:defRPr sz="1800" b="0" i="0">
                <a:solidFill>
                  <a:sysClr val="windowText" lastClr="000000"/>
                </a:solidFill>
                <a:latin typeface="Forno Standard" pitchFamily="2" charset="77"/>
                <a:ea typeface="Forno Standard" pitchFamily="2" charset="77"/>
                <a:cs typeface="+mn-cs"/>
              </a:defRPr>
            </a:lvl1pPr>
            <a:lvl2pPr marL="457200" eaLnBrk="1" hangingPunct="1">
              <a:defRPr sz="1800" b="0" i="0">
                <a:latin typeface="+mn-lt"/>
                <a:ea typeface="+mn-ea"/>
                <a:cs typeface="+mn-cs"/>
              </a:defRPr>
            </a:lvl2pPr>
            <a:lvl3pPr marL="914400" eaLnBrk="1" hangingPunct="1">
              <a:defRPr sz="1800" b="0" i="0">
                <a:latin typeface="+mn-lt"/>
                <a:ea typeface="+mn-ea"/>
                <a:cs typeface="+mn-cs"/>
              </a:defRPr>
            </a:lvl3pPr>
            <a:lvl4pPr marL="1371600" eaLnBrk="1" hangingPunct="1">
              <a:defRPr sz="1800" b="0" i="0">
                <a:latin typeface="+mn-lt"/>
                <a:ea typeface="+mn-ea"/>
                <a:cs typeface="+mn-cs"/>
              </a:defRPr>
            </a:lvl4pPr>
            <a:lvl5pPr marL="1828800" eaLnBrk="1" hangingPunct="1">
              <a:defRPr sz="1800" b="0" i="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3200" dirty="0">
                <a:solidFill>
                  <a:srgbClr val="00477D"/>
                </a:solidFill>
                <a:cs typeface="Calibri" panose="020F0502020204030204" pitchFamily="34" charset="0"/>
              </a:rPr>
              <a:t>Scott Buck			</a:t>
            </a:r>
          </a:p>
          <a:p>
            <a:r>
              <a:rPr lang="en-US" sz="2400" b="1" dirty="0">
                <a:solidFill>
                  <a:schemeClr val="bg2"/>
                </a:solidFill>
                <a:latin typeface="+mn-lt"/>
                <a:cs typeface="Calibri" panose="020F0502020204030204" pitchFamily="34" charset="0"/>
              </a:rPr>
              <a:t>H.C. Wainwright</a:t>
            </a:r>
          </a:p>
          <a:p>
            <a:endParaRPr lang="en-US" sz="2400" dirty="0">
              <a:solidFill>
                <a:schemeClr val="bg2"/>
              </a:solidFill>
              <a:latin typeface="+mn-lt"/>
              <a:cs typeface="Calibri" panose="020F0502020204030204" pitchFamily="34" charset="0"/>
            </a:endParaRPr>
          </a:p>
          <a:p>
            <a:endParaRPr lang="en-US" sz="2400" dirty="0">
              <a:solidFill>
                <a:schemeClr val="bg2"/>
              </a:solidFill>
              <a:latin typeface="+mn-lt"/>
              <a:cs typeface="Calibri" panose="020F0502020204030204" pitchFamily="34" charset="0"/>
            </a:endParaRPr>
          </a:p>
          <a:p>
            <a:r>
              <a:rPr lang="en-US" sz="3200" dirty="0">
                <a:solidFill>
                  <a:srgbClr val="00477D"/>
                </a:solidFill>
                <a:cs typeface="Calibri" panose="020F0502020204030204" pitchFamily="34" charset="0"/>
              </a:rPr>
              <a:t>Jeff Van Rhee		</a:t>
            </a:r>
          </a:p>
          <a:p>
            <a:r>
              <a:rPr lang="en-US" sz="2400" b="1" dirty="0">
                <a:solidFill>
                  <a:schemeClr val="bg2"/>
                </a:solidFill>
                <a:latin typeface="+mn-lt"/>
                <a:cs typeface="Calibri" panose="020F0502020204030204" pitchFamily="34" charset="0"/>
              </a:rPr>
              <a:t>Craig-Hallum</a:t>
            </a:r>
          </a:p>
        </p:txBody>
      </p:sp>
      <p:sp>
        <p:nvSpPr>
          <p:cNvPr id="4" name="Slide Number Placeholder 3">
            <a:extLst>
              <a:ext uri="{FF2B5EF4-FFF2-40B4-BE49-F238E27FC236}">
                <a16:creationId xmlns:a16="http://schemas.microsoft.com/office/drawing/2014/main" id="{80C3287A-B7A1-357E-6083-15534F96E591}"/>
              </a:ext>
            </a:extLst>
          </p:cNvPr>
          <p:cNvSpPr>
            <a:spLocks noGrp="1"/>
          </p:cNvSpPr>
          <p:nvPr>
            <p:ph type="sldNum" sz="quarter" idx="4"/>
          </p:nvPr>
        </p:nvSpPr>
        <p:spPr/>
        <p:txBody>
          <a:bodyPr/>
          <a:lstStyle/>
          <a:p>
            <a:fld id="{4012AC05-C599-9740-A244-E1A52C35C596}" type="slidenum">
              <a:rPr lang="en-US" smtClean="0"/>
              <a:pPr/>
              <a:t>14</a:t>
            </a:fld>
            <a:endParaRPr lang="en-US"/>
          </a:p>
        </p:txBody>
      </p:sp>
    </p:spTree>
    <p:extLst>
      <p:ext uri="{BB962C8B-B14F-4D97-AF65-F5344CB8AC3E}">
        <p14:creationId xmlns:p14="http://schemas.microsoft.com/office/powerpoint/2010/main" val="2884744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2B343-2169-7F53-C91A-72CDEAE80608}"/>
            </a:ext>
          </a:extLst>
        </p:cNvPr>
        <p:cNvGrpSpPr/>
        <p:nvPr/>
      </p:nvGrpSpPr>
      <p:grpSpPr>
        <a:xfrm>
          <a:off x="0" y="0"/>
          <a:ext cx="0" cy="0"/>
          <a:chOff x="0" y="0"/>
          <a:chExt cx="0" cy="0"/>
        </a:xfrm>
      </p:grpSpPr>
      <p:pic>
        <p:nvPicPr>
          <p:cNvPr id="11" name="Graphic 10">
            <a:extLst>
              <a:ext uri="{FF2B5EF4-FFF2-40B4-BE49-F238E27FC236}">
                <a16:creationId xmlns:a16="http://schemas.microsoft.com/office/drawing/2014/main" id="{D9A7BB2F-43E5-37D1-9087-8970DEBC46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529151">
            <a:off x="12154734" y="3009750"/>
            <a:ext cx="10381157" cy="9106824"/>
          </a:xfrm>
          <a:prstGeom prst="rect">
            <a:avLst/>
          </a:prstGeom>
        </p:spPr>
      </p:pic>
      <p:sp>
        <p:nvSpPr>
          <p:cNvPr id="2" name="Title 1">
            <a:extLst>
              <a:ext uri="{FF2B5EF4-FFF2-40B4-BE49-F238E27FC236}">
                <a16:creationId xmlns:a16="http://schemas.microsoft.com/office/drawing/2014/main" id="{4A9AE29A-E0CA-FFAA-77D9-F0DA73415C47}"/>
              </a:ext>
            </a:extLst>
          </p:cNvPr>
          <p:cNvSpPr>
            <a:spLocks noGrp="1"/>
          </p:cNvSpPr>
          <p:nvPr>
            <p:ph type="title"/>
          </p:nvPr>
        </p:nvSpPr>
        <p:spPr>
          <a:xfrm>
            <a:off x="942686" y="870180"/>
            <a:ext cx="10746105" cy="677108"/>
          </a:xfrm>
        </p:spPr>
        <p:txBody>
          <a:bodyPr/>
          <a:lstStyle/>
          <a:p>
            <a:r>
              <a:rPr lang="en-US" dirty="0"/>
              <a:t>Adjusted EBITDA Reconciliation</a:t>
            </a:r>
          </a:p>
        </p:txBody>
      </p:sp>
      <p:sp>
        <p:nvSpPr>
          <p:cNvPr id="3" name="Slide Number Placeholder 2">
            <a:extLst>
              <a:ext uri="{FF2B5EF4-FFF2-40B4-BE49-F238E27FC236}">
                <a16:creationId xmlns:a16="http://schemas.microsoft.com/office/drawing/2014/main" id="{8761B35F-13BE-5C2C-0EC9-4CAF31C9802B}"/>
              </a:ext>
            </a:extLst>
          </p:cNvPr>
          <p:cNvSpPr>
            <a:spLocks noGrp="1"/>
          </p:cNvSpPr>
          <p:nvPr>
            <p:ph type="sldNum" sz="quarter" idx="4"/>
          </p:nvPr>
        </p:nvSpPr>
        <p:spPr/>
        <p:txBody>
          <a:bodyPr/>
          <a:lstStyle/>
          <a:p>
            <a:fld id="{4012AC05-C599-9740-A244-E1A52C35C596}" type="slidenum">
              <a:rPr lang="en-US" smtClean="0"/>
              <a:pPr/>
              <a:t>15</a:t>
            </a:fld>
            <a:endParaRPr lang="en-US"/>
          </a:p>
        </p:txBody>
      </p:sp>
      <p:sp>
        <p:nvSpPr>
          <p:cNvPr id="4" name="TextBox 3">
            <a:extLst>
              <a:ext uri="{FF2B5EF4-FFF2-40B4-BE49-F238E27FC236}">
                <a16:creationId xmlns:a16="http://schemas.microsoft.com/office/drawing/2014/main" id="{C293E653-7B05-2013-F913-1A74B4ABDE7B}"/>
              </a:ext>
            </a:extLst>
          </p:cNvPr>
          <p:cNvSpPr txBox="1"/>
          <p:nvPr/>
        </p:nvSpPr>
        <p:spPr>
          <a:xfrm>
            <a:off x="942686" y="1832880"/>
            <a:ext cx="3429000" cy="369332"/>
          </a:xfrm>
          <a:prstGeom prst="rect">
            <a:avLst/>
          </a:prstGeom>
          <a:noFill/>
        </p:spPr>
        <p:txBody>
          <a:bodyPr wrap="square" rtlCol="0">
            <a:spAutoFit/>
          </a:bodyPr>
          <a:lstStyle/>
          <a:p>
            <a:pPr algn="l" rtl="0"/>
            <a:r>
              <a:rPr lang="en-US" altLang="en-US" sz="1800" b="1" dirty="0">
                <a:solidFill>
                  <a:srgbClr val="00477D"/>
                </a:solidFill>
                <a:latin typeface="Forno Standard" pitchFamily="2" charset="77"/>
                <a:ea typeface="Forno Standard" pitchFamily="2" charset="77"/>
                <a:cs typeface="Calibri" panose="020F0502020204030204" pitchFamily="34" charset="0"/>
              </a:rPr>
              <a:t>Adjusted EBITDA</a:t>
            </a:r>
            <a:endParaRPr lang="en-US" altLang="en-US" sz="1800" dirty="0">
              <a:solidFill>
                <a:srgbClr val="00477D"/>
              </a:solidFill>
              <a:latin typeface="Forno Standard" pitchFamily="2" charset="77"/>
              <a:ea typeface="Forno Standard" pitchFamily="2" charset="77"/>
              <a:cs typeface="Calibri" panose="020F0502020204030204" pitchFamily="34" charset="0"/>
            </a:endParaRPr>
          </a:p>
        </p:txBody>
      </p:sp>
      <p:sp>
        <p:nvSpPr>
          <p:cNvPr id="6" name="TextBox 5">
            <a:extLst>
              <a:ext uri="{FF2B5EF4-FFF2-40B4-BE49-F238E27FC236}">
                <a16:creationId xmlns:a16="http://schemas.microsoft.com/office/drawing/2014/main" id="{A90ADF84-14FF-8D39-782D-797CCD772E9C}"/>
              </a:ext>
            </a:extLst>
          </p:cNvPr>
          <p:cNvSpPr txBox="1"/>
          <p:nvPr/>
        </p:nvSpPr>
        <p:spPr>
          <a:xfrm>
            <a:off x="942683" y="5618866"/>
            <a:ext cx="10563517"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chemeClr val="bg2"/>
                </a:solidFill>
                <a:latin typeface="Forno Standard" pitchFamily="2" charset="77"/>
                <a:ea typeface="Forno Standard" pitchFamily="2" charset="77"/>
                <a:cs typeface="Calibri" panose="020F0502020204030204" pitchFamily="34" charset="0"/>
              </a:rPr>
              <a:t>The reconciliation of GAAP net loss to Non-GAAP Adjusted EBITDA is as follows in thousands:</a:t>
            </a:r>
          </a:p>
        </p:txBody>
      </p:sp>
      <p:sp>
        <p:nvSpPr>
          <p:cNvPr id="7" name="TextBox 6">
            <a:extLst>
              <a:ext uri="{FF2B5EF4-FFF2-40B4-BE49-F238E27FC236}">
                <a16:creationId xmlns:a16="http://schemas.microsoft.com/office/drawing/2014/main" id="{344A875F-A657-5170-F438-4FE67A4268ED}"/>
              </a:ext>
            </a:extLst>
          </p:cNvPr>
          <p:cNvSpPr txBox="1"/>
          <p:nvPr/>
        </p:nvSpPr>
        <p:spPr>
          <a:xfrm>
            <a:off x="941832" y="2279578"/>
            <a:ext cx="16583316" cy="3112896"/>
          </a:xfrm>
          <a:prstGeom prst="rect">
            <a:avLst/>
          </a:prstGeom>
          <a:noFill/>
        </p:spPr>
        <p:txBody>
          <a:bodyPr wrap="square" lIns="91440" rIns="91440" numCol="3" spcCol="365760" rtlCol="0">
            <a:noAutofit/>
          </a:bodyPr>
          <a:lstStyle/>
          <a:p>
            <a:pPr algn="l" rtl="0"/>
            <a:r>
              <a:rPr lang="en-US" altLang="en-US" sz="1400" dirty="0">
                <a:solidFill>
                  <a:schemeClr val="bg2"/>
                </a:solidFill>
                <a:latin typeface="Forno Standard" pitchFamily="2" charset="77"/>
                <a:ea typeface="Forno Standard" pitchFamily="2" charset="77"/>
                <a:cs typeface="Calibri" panose="020F0502020204030204" pitchFamily="34" charset="0"/>
              </a:rPr>
              <a:t>We use Adjusted EBITDA as a non-GAAP financial performance measurement. Adjusted EBITDA is calculated by adjusting net loss for certain reductions such as interest and other income (expense) and certain addbacks such as non-restructuring severance expenses, provisions for income taxes, depreciation, amortization and stock-based compensation expense. Adjusted EBITDA is provided to investors to supplement the results of operations reported in accordance with GAAP. Management believes that Adjusted EBITDA provides an additional tool for investors to use in comparing our financial results with other companies that also use Adjusted EBITDA in their communications to investors. By excluding non-cash charges such as impairments of long-lived assets and goodwill, amortization, depreciation and stock-based compensation, as well as non-operating charges for interest and provisions for income taxes, investors can evaluate our operations and can compare the results on a more consistent basis to the results of other companies. In addition, Adjusted EBITDA is one of the primary measures management uses to monitor and evaluate financial and operating results. We consider Adjusted EBITDA to be an important indicator of our operational strength and performance of our business and a useful measure of our historical operating trends. However, there are significant limitations to the use of Adjusted EBITDA since it excludes non-restructuring severance expenses, provisions for income taxes, interest and other (expense) income, impairments of long-lived assets and goodwill, stock-based compensation expense, all of which impact our profitability, as well as depreciation and amortization related to the use of long-term assets which benefit multiple periods. We believe that these limitations are compensated by providing Adjusted EBITDA only with GAAP net loss and clearly identifying the difference between the two measures. Consequently, Adjusted EBITDA should not be considered in isolation or as a substitute for net loss presented in accordance with GAAP. Adjusted EBITDA as defined by us may not be comparable with similarly named measures provided by other companies.</a:t>
            </a:r>
          </a:p>
          <a:p>
            <a:endParaRPr lang="en-US" sz="1400" dirty="0">
              <a:latin typeface="Forno Standard" pitchFamily="2" charset="77"/>
              <a:ea typeface="Forno Standard" pitchFamily="2" charset="77"/>
            </a:endParaRPr>
          </a:p>
        </p:txBody>
      </p:sp>
      <p:pic>
        <p:nvPicPr>
          <p:cNvPr id="8" name="Picture 7">
            <a:extLst>
              <a:ext uri="{FF2B5EF4-FFF2-40B4-BE49-F238E27FC236}">
                <a16:creationId xmlns:a16="http://schemas.microsoft.com/office/drawing/2014/main" id="{C8EA09DB-EE98-D14B-F650-9D0FFE2AC6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0882" y="5926643"/>
            <a:ext cx="10155312" cy="3484666"/>
          </a:xfrm>
          <a:prstGeom prst="rect">
            <a:avLst/>
          </a:prstGeom>
        </p:spPr>
      </p:pic>
    </p:spTree>
    <p:extLst>
      <p:ext uri="{BB962C8B-B14F-4D97-AF65-F5344CB8AC3E}">
        <p14:creationId xmlns:p14="http://schemas.microsoft.com/office/powerpoint/2010/main" val="2881628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C420-3207-60B0-1B2F-E17F83300920}"/>
              </a:ext>
            </a:extLst>
          </p:cNvPr>
          <p:cNvSpPr>
            <a:spLocks noGrp="1"/>
          </p:cNvSpPr>
          <p:nvPr>
            <p:ph type="ctrTitle"/>
          </p:nvPr>
        </p:nvSpPr>
        <p:spPr>
          <a:xfrm>
            <a:off x="965662" y="4914900"/>
            <a:ext cx="12801600" cy="2492990"/>
          </a:xfrm>
        </p:spPr>
        <p:txBody>
          <a:bodyPr/>
          <a:lstStyle/>
          <a:p>
            <a:r>
              <a:rPr lang="en-US" sz="5400" dirty="0"/>
              <a:t>Trusted Real-Time Identity Verification</a:t>
            </a:r>
            <a:br>
              <a:rPr lang="en-US" sz="5400" i="1" dirty="0"/>
            </a:br>
            <a:endParaRPr lang="en-US" sz="5400" dirty="0"/>
          </a:p>
        </p:txBody>
      </p:sp>
      <p:sp>
        <p:nvSpPr>
          <p:cNvPr id="3" name="Subtitle 2">
            <a:extLst>
              <a:ext uri="{FF2B5EF4-FFF2-40B4-BE49-F238E27FC236}">
                <a16:creationId xmlns:a16="http://schemas.microsoft.com/office/drawing/2014/main" id="{7AFA6EF4-78F7-BF70-6AE6-D32294D92E3D}"/>
              </a:ext>
            </a:extLst>
          </p:cNvPr>
          <p:cNvSpPr>
            <a:spLocks noGrp="1"/>
          </p:cNvSpPr>
          <p:nvPr>
            <p:ph type="subTitle" idx="4"/>
          </p:nvPr>
        </p:nvSpPr>
        <p:spPr>
          <a:xfrm>
            <a:off x="990600" y="7599283"/>
            <a:ext cx="5181600" cy="1354217"/>
          </a:xfrm>
        </p:spPr>
        <p:txBody>
          <a:bodyPr/>
          <a:lstStyle/>
          <a:p>
            <a:pPr algn="l"/>
            <a:r>
              <a:rPr lang="en-US" sz="2800" dirty="0">
                <a:solidFill>
                  <a:srgbClr val="00477D"/>
                </a:solidFill>
                <a:cs typeface="Calibri" panose="020F0502020204030204" pitchFamily="34" charset="0"/>
              </a:rPr>
              <a:t>Bryan Lewis</a:t>
            </a:r>
          </a:p>
          <a:p>
            <a:pPr algn="l"/>
            <a:r>
              <a:rPr lang="en-US" sz="2000" b="1" dirty="0">
                <a:solidFill>
                  <a:schemeClr val="bg2"/>
                </a:solidFill>
                <a:latin typeface="+mn-lt"/>
                <a:cs typeface="Calibri" panose="020F0502020204030204" pitchFamily="34" charset="0"/>
              </a:rPr>
              <a:t>CEO</a:t>
            </a:r>
            <a:br>
              <a:rPr lang="en-US" sz="2000" dirty="0">
                <a:solidFill>
                  <a:schemeClr val="bg2"/>
                </a:solidFill>
                <a:latin typeface="+mn-lt"/>
                <a:cs typeface="Calibri" panose="020F0502020204030204" pitchFamily="34" charset="0"/>
              </a:rPr>
            </a:br>
            <a:r>
              <a:rPr lang="en-US" sz="2000" dirty="0">
                <a:solidFill>
                  <a:schemeClr val="bg2"/>
                </a:solidFill>
                <a:latin typeface="+mn-lt"/>
                <a:cs typeface="Calibri" panose="020F0502020204030204" pitchFamily="34" charset="0"/>
              </a:rPr>
              <a:t>516.453.6647</a:t>
            </a:r>
            <a:br>
              <a:rPr lang="en-US" sz="2000" dirty="0">
                <a:solidFill>
                  <a:schemeClr val="bg2"/>
                </a:solidFill>
                <a:latin typeface="+mn-lt"/>
                <a:cs typeface="Calibri" panose="020F0502020204030204" pitchFamily="34" charset="0"/>
              </a:rPr>
            </a:br>
            <a:r>
              <a:rPr lang="en-US" sz="2000" dirty="0">
                <a:solidFill>
                  <a:schemeClr val="bg2"/>
                </a:solidFill>
                <a:latin typeface="+mn-lt"/>
                <a:cs typeface="Calibri" panose="020F0502020204030204" pitchFamily="34" charset="0"/>
                <a:hlinkClick r:id="rId3">
                  <a:extLst>
                    <a:ext uri="{A12FA001-AC4F-418D-AE19-62706E023703}">
                      <ahyp:hlinkClr xmlns:ahyp="http://schemas.microsoft.com/office/drawing/2018/hyperlinkcolor" val="tx"/>
                    </a:ext>
                  </a:extLst>
                </a:hlinkClick>
              </a:rPr>
              <a:t>blewis@intellicheck.com</a:t>
            </a:r>
            <a:endParaRPr lang="en-US" sz="2400" dirty="0">
              <a:solidFill>
                <a:schemeClr val="tx1"/>
              </a:solidFill>
              <a:latin typeface="+mn-lt"/>
              <a:cs typeface="Calibri" panose="020F0502020204030204" pitchFamily="34" charset="0"/>
            </a:endParaRPr>
          </a:p>
        </p:txBody>
      </p:sp>
      <p:sp>
        <p:nvSpPr>
          <p:cNvPr id="4" name="Subtitle 2">
            <a:extLst>
              <a:ext uri="{FF2B5EF4-FFF2-40B4-BE49-F238E27FC236}">
                <a16:creationId xmlns:a16="http://schemas.microsoft.com/office/drawing/2014/main" id="{C5266D4A-6BBD-6C95-8D8D-05DDA62E11E1}"/>
              </a:ext>
            </a:extLst>
          </p:cNvPr>
          <p:cNvSpPr txBox="1">
            <a:spLocks/>
          </p:cNvSpPr>
          <p:nvPr/>
        </p:nvSpPr>
        <p:spPr>
          <a:xfrm>
            <a:off x="5105400" y="7573883"/>
            <a:ext cx="12801600" cy="1354217"/>
          </a:xfrm>
          <a:prstGeom prst="rect">
            <a:avLst/>
          </a:prstGeom>
        </p:spPr>
        <p:txBody>
          <a:bodyPr wrap="square" lIns="0" tIns="0" rIns="0" bIns="0">
            <a:spAutoFit/>
          </a:bodyPr>
          <a:lstStyle>
            <a:lvl1pPr marL="0" eaLnBrk="1" hangingPunct="1">
              <a:defRPr sz="3500" b="0" i="0">
                <a:solidFill>
                  <a:schemeClr val="bg2"/>
                </a:solidFill>
                <a:latin typeface="Forno Standard" pitchFamily="2" charset="77"/>
                <a:ea typeface="Forno Standard" pitchFamily="2" charset="77"/>
                <a:cs typeface="Arial"/>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l"/>
            <a:r>
              <a:rPr lang="en-US" sz="2800" dirty="0">
                <a:solidFill>
                  <a:srgbClr val="00477D"/>
                </a:solidFill>
                <a:cs typeface="Calibri" panose="020F0502020204030204" pitchFamily="34" charset="0"/>
              </a:rPr>
              <a:t>Adam Sragovicz</a:t>
            </a:r>
            <a:br>
              <a:rPr lang="en-US" sz="2400" dirty="0">
                <a:latin typeface="+mn-lt"/>
                <a:cs typeface="Calibri" panose="020F0502020204030204" pitchFamily="34" charset="0"/>
              </a:rPr>
            </a:br>
            <a:r>
              <a:rPr lang="en-US" sz="2000" b="1" dirty="0">
                <a:latin typeface="+mn-lt"/>
                <a:cs typeface="Calibri" panose="020F0502020204030204" pitchFamily="34" charset="0"/>
              </a:rPr>
              <a:t>CFO</a:t>
            </a:r>
            <a:br>
              <a:rPr lang="en-US" sz="2000" dirty="0">
                <a:latin typeface="+mn-lt"/>
                <a:cs typeface="Calibri" panose="020F0502020204030204" pitchFamily="34" charset="0"/>
              </a:rPr>
            </a:br>
            <a:r>
              <a:rPr lang="en-US" sz="2000" dirty="0">
                <a:latin typeface="+mn-lt"/>
                <a:cs typeface="Calibri" panose="020F0502020204030204" pitchFamily="34" charset="0"/>
              </a:rPr>
              <a:t>516.992.1985</a:t>
            </a:r>
            <a:br>
              <a:rPr lang="en-US" sz="2000" dirty="0">
                <a:latin typeface="+mn-lt"/>
                <a:cs typeface="Calibri" panose="020F0502020204030204" pitchFamily="34" charset="0"/>
              </a:rPr>
            </a:br>
            <a:r>
              <a:rPr lang="en-US" sz="2000" dirty="0">
                <a:solidFill>
                  <a:schemeClr val="tx1"/>
                </a:solidFill>
                <a:latin typeface="+mn-lt"/>
                <a:cs typeface="Calibri" panose="020F0502020204030204" pitchFamily="34" charset="0"/>
                <a:hlinkClick r:id="rId4">
                  <a:extLst>
                    <a:ext uri="{A12FA001-AC4F-418D-AE19-62706E023703}">
                      <ahyp:hlinkClr xmlns:ahyp="http://schemas.microsoft.com/office/drawing/2018/hyperlinkcolor" val="tx"/>
                    </a:ext>
                  </a:extLst>
                </a:hlinkClick>
              </a:rPr>
              <a:t>asragovicz@intellicheck.com</a:t>
            </a:r>
            <a:endParaRPr lang="en-US" sz="2400" dirty="0">
              <a:solidFill>
                <a:schemeClr val="tx1"/>
              </a:solidFill>
              <a:latin typeface="+mn-lt"/>
              <a:cs typeface="Calibri" panose="020F0502020204030204" pitchFamily="34" charset="0"/>
            </a:endParaRPr>
          </a:p>
        </p:txBody>
      </p:sp>
    </p:spTree>
    <p:extLst>
      <p:ext uri="{BB962C8B-B14F-4D97-AF65-F5344CB8AC3E}">
        <p14:creationId xmlns:p14="http://schemas.microsoft.com/office/powerpoint/2010/main" val="3803804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63E18036-0E22-A248-884F-C93D499BE429}"/>
              </a:ext>
            </a:extLst>
          </p:cNvPr>
          <p:cNvSpPr txBox="1">
            <a:spLocks/>
          </p:cNvSpPr>
          <p:nvPr/>
        </p:nvSpPr>
        <p:spPr>
          <a:xfrm>
            <a:off x="942688" y="2011680"/>
            <a:ext cx="16507112" cy="6408420"/>
          </a:xfrm>
          <a:prstGeom prst="rect">
            <a:avLst/>
          </a:prstGeom>
        </p:spPr>
        <p:txBody>
          <a:bodyPr numCol="2" spcCol="73152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t>This presentation contains “forward-looking statements” within the meaning of Section 27A of the Securities Act of 1933, as amended, and Section 21E of the Securities Exchange Act of 1934, as amended. Although the forward-looking statements in this presentation reflect the good faith judgment of management, forward-looking statements are inherently subject to known and unknown risks and uncertainties that may cause actual results to be materially different from those discussed in these forward-looking statements. Readers are urged to carefully review and consider the various disclosures made by us in our reports filed with the Securities and Exchange Commission, including the risk factors that attempt to advise interested parties of the risks that may affect our business, financial condition, results of operation and cash flows. </a:t>
            </a:r>
          </a:p>
          <a:p>
            <a:pPr marL="0" indent="0">
              <a:buFont typeface="Arial" pitchFamily="34" charset="0"/>
              <a:buNone/>
            </a:pPr>
            <a:r>
              <a:rPr lang="en-US" sz="2400" dirty="0"/>
              <a:t>If one or more of these risks or uncertainties materialize, or if the underlying assumptions prove incorrect, our actual results may vary materially from those expected or projected. Readers are urged not to place undue reliance on these forward-looking statements, which speak only as of the date of this release. We assume no obligation to update any forward-looking statements in order to reflect any event or circumstance that may arise after the date of this presentation. </a:t>
            </a:r>
          </a:p>
          <a:p>
            <a:endParaRPr lang="en-US" sz="2400" dirty="0"/>
          </a:p>
        </p:txBody>
      </p:sp>
      <p:sp>
        <p:nvSpPr>
          <p:cNvPr id="7" name="Title 6">
            <a:extLst>
              <a:ext uri="{FF2B5EF4-FFF2-40B4-BE49-F238E27FC236}">
                <a16:creationId xmlns:a16="http://schemas.microsoft.com/office/drawing/2014/main" id="{93B1A04B-A62F-0F23-A27C-F0B1C21C9E3F}"/>
              </a:ext>
            </a:extLst>
          </p:cNvPr>
          <p:cNvSpPr>
            <a:spLocks noGrp="1"/>
          </p:cNvSpPr>
          <p:nvPr>
            <p:ph type="title"/>
          </p:nvPr>
        </p:nvSpPr>
        <p:spPr>
          <a:xfrm>
            <a:off x="990600" y="870180"/>
            <a:ext cx="10746105" cy="677108"/>
          </a:xfrm>
        </p:spPr>
        <p:txBody>
          <a:bodyPr/>
          <a:lstStyle/>
          <a:p>
            <a:r>
              <a:rPr lang="en-US" dirty="0"/>
              <a:t>Forward-Looking Statements</a:t>
            </a:r>
          </a:p>
        </p:txBody>
      </p:sp>
      <p:sp>
        <p:nvSpPr>
          <p:cNvPr id="2" name="Slide Number Placeholder 1">
            <a:extLst>
              <a:ext uri="{FF2B5EF4-FFF2-40B4-BE49-F238E27FC236}">
                <a16:creationId xmlns:a16="http://schemas.microsoft.com/office/drawing/2014/main" id="{740BB315-2F6A-11C0-9026-7F4BBC319111}"/>
              </a:ext>
            </a:extLst>
          </p:cNvPr>
          <p:cNvSpPr>
            <a:spLocks noGrp="1"/>
          </p:cNvSpPr>
          <p:nvPr>
            <p:ph type="sldNum" sz="quarter" idx="4"/>
          </p:nvPr>
        </p:nvSpPr>
        <p:spPr/>
        <p:txBody>
          <a:bodyPr/>
          <a:lstStyle/>
          <a:p>
            <a:fld id="{4012AC05-C599-9740-A244-E1A52C35C596}" type="slidenum">
              <a:rPr lang="en-US" smtClean="0"/>
              <a:pPr/>
              <a:t>2</a:t>
            </a:fld>
            <a:endParaRPr lang="en-US"/>
          </a:p>
        </p:txBody>
      </p:sp>
    </p:spTree>
    <p:extLst>
      <p:ext uri="{BB962C8B-B14F-4D97-AF65-F5344CB8AC3E}">
        <p14:creationId xmlns:p14="http://schemas.microsoft.com/office/powerpoint/2010/main" val="699615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7C53C-5D4D-FEB1-5F4E-59EE3CBAE3BD}"/>
            </a:ext>
          </a:extLst>
        </p:cNvPr>
        <p:cNvGrpSpPr/>
        <p:nvPr/>
      </p:nvGrpSpPr>
      <p:grpSpPr>
        <a:xfrm>
          <a:off x="0" y="0"/>
          <a:ext cx="0" cy="0"/>
          <a:chOff x="0" y="0"/>
          <a:chExt cx="0" cy="0"/>
        </a:xfrm>
      </p:grpSpPr>
      <p:sp>
        <p:nvSpPr>
          <p:cNvPr id="4" name="Rectangle: Top Corners Rounded 71">
            <a:extLst>
              <a:ext uri="{FF2B5EF4-FFF2-40B4-BE49-F238E27FC236}">
                <a16:creationId xmlns:a16="http://schemas.microsoft.com/office/drawing/2014/main" id="{88D946F5-A4EF-898F-2783-6D4505EB9E90}"/>
              </a:ext>
            </a:extLst>
          </p:cNvPr>
          <p:cNvSpPr/>
          <p:nvPr/>
        </p:nvSpPr>
        <p:spPr>
          <a:xfrm rot="5400000">
            <a:off x="4159417" y="-2825917"/>
            <a:ext cx="6781802" cy="15100636"/>
          </a:xfrm>
          <a:prstGeom prst="round2SameRect">
            <a:avLst>
              <a:gd name="adj1" fmla="val 11424"/>
              <a:gd name="adj2" fmla="val 0"/>
            </a:avLst>
          </a:prstGeom>
          <a:gradFill>
            <a:gsLst>
              <a:gs pos="0">
                <a:schemeClr val="bg2"/>
              </a:gs>
              <a:gs pos="35000">
                <a:schemeClr val="tx1"/>
              </a:gs>
              <a:gs pos="100000">
                <a:srgbClr val="0090FC"/>
              </a:gs>
              <a:gs pos="76000">
                <a:srgbClr val="00477D"/>
              </a:gs>
            </a:gsLst>
            <a:lin ang="15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Graphic 1">
            <a:extLst>
              <a:ext uri="{FF2B5EF4-FFF2-40B4-BE49-F238E27FC236}">
                <a16:creationId xmlns:a16="http://schemas.microsoft.com/office/drawing/2014/main" id="{2349876A-552E-4DD4-AD4A-3C31F67328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78153">
            <a:off x="9524348" y="-1014320"/>
            <a:ext cx="11130023" cy="11188296"/>
          </a:xfrm>
          <a:prstGeom prst="rect">
            <a:avLst/>
          </a:prstGeom>
        </p:spPr>
      </p:pic>
      <p:sp>
        <p:nvSpPr>
          <p:cNvPr id="3" name="Slide Number Placeholder 2">
            <a:extLst>
              <a:ext uri="{FF2B5EF4-FFF2-40B4-BE49-F238E27FC236}">
                <a16:creationId xmlns:a16="http://schemas.microsoft.com/office/drawing/2014/main" id="{92524C4F-7855-D41B-E6A6-B106849CC728}"/>
              </a:ext>
            </a:extLst>
          </p:cNvPr>
          <p:cNvSpPr>
            <a:spLocks noGrp="1"/>
          </p:cNvSpPr>
          <p:nvPr>
            <p:ph type="sldNum" sz="quarter" idx="4"/>
          </p:nvPr>
        </p:nvSpPr>
        <p:spPr/>
        <p:txBody>
          <a:bodyPr/>
          <a:lstStyle/>
          <a:p>
            <a:fld id="{4012AC05-C599-9740-A244-E1A52C35C596}" type="slidenum">
              <a:rPr lang="en-US" smtClean="0"/>
              <a:pPr/>
              <a:t>3</a:t>
            </a:fld>
            <a:endParaRPr lang="en-US"/>
          </a:p>
        </p:txBody>
      </p:sp>
      <p:sp>
        <p:nvSpPr>
          <p:cNvPr id="8" name="Title 6">
            <a:extLst>
              <a:ext uri="{FF2B5EF4-FFF2-40B4-BE49-F238E27FC236}">
                <a16:creationId xmlns:a16="http://schemas.microsoft.com/office/drawing/2014/main" id="{54350382-DB9D-0F7A-0296-6D0182E3FC37}"/>
              </a:ext>
            </a:extLst>
          </p:cNvPr>
          <p:cNvSpPr txBox="1">
            <a:spLocks/>
          </p:cNvSpPr>
          <p:nvPr/>
        </p:nvSpPr>
        <p:spPr>
          <a:xfrm>
            <a:off x="1447800" y="3791160"/>
            <a:ext cx="13106368" cy="3181140"/>
          </a:xfrm>
          <a:prstGeom prst="rect">
            <a:avLst/>
          </a:prstGeom>
        </p:spPr>
        <p:txBody>
          <a:bodyPr anchor="ctr"/>
          <a:lstStyle>
            <a:lvl1pPr eaLnBrk="1" hangingPunct="1">
              <a:defRPr sz="4400" b="0" i="0">
                <a:solidFill>
                  <a:schemeClr val="bg2"/>
                </a:solidFill>
                <a:latin typeface="+mj-lt"/>
                <a:ea typeface="+mj-ea"/>
                <a:cs typeface="+mj-cs"/>
              </a:defRPr>
            </a:lvl1pPr>
          </a:lstStyle>
          <a:p>
            <a:pPr algn="l">
              <a:lnSpc>
                <a:spcPct val="125000"/>
              </a:lnSpc>
            </a:pPr>
            <a:r>
              <a:rPr lang="en-US" sz="4000" dirty="0">
                <a:solidFill>
                  <a:schemeClr val="bg1"/>
                </a:solidFill>
                <a:latin typeface="Forno Standard" pitchFamily="2" charset="77"/>
                <a:ea typeface="Forno Standard" pitchFamily="2" charset="77"/>
              </a:rPr>
              <a:t>The </a:t>
            </a:r>
            <a:r>
              <a:rPr lang="en-US" sz="4000" dirty="0">
                <a:solidFill>
                  <a:schemeClr val="accent1"/>
                </a:solidFill>
                <a:latin typeface="Forno Standard" pitchFamily="2" charset="77"/>
                <a:ea typeface="Forno Standard" pitchFamily="2" charset="77"/>
              </a:rPr>
              <a:t>only</a:t>
            </a:r>
            <a:r>
              <a:rPr lang="en-US" sz="4000" dirty="0">
                <a:solidFill>
                  <a:schemeClr val="bg1"/>
                </a:solidFill>
                <a:latin typeface="Forno Standard" pitchFamily="2" charset="77"/>
                <a:ea typeface="Forno Standard" pitchFamily="2" charset="77"/>
              </a:rPr>
              <a:t> SaaS-based identity validation and proofing service that uses a unique and proprietary analysis of DMV-issued IDs to create trusted, real-time customer identity verification experiences.</a:t>
            </a:r>
          </a:p>
        </p:txBody>
      </p:sp>
      <p:grpSp>
        <p:nvGrpSpPr>
          <p:cNvPr id="10" name="Group 9">
            <a:extLst>
              <a:ext uri="{FF2B5EF4-FFF2-40B4-BE49-F238E27FC236}">
                <a16:creationId xmlns:a16="http://schemas.microsoft.com/office/drawing/2014/main" id="{9AB06A29-D6F3-89F0-AA49-40DCC38B79C7}"/>
              </a:ext>
            </a:extLst>
          </p:cNvPr>
          <p:cNvGrpSpPr/>
          <p:nvPr/>
        </p:nvGrpSpPr>
        <p:grpSpPr>
          <a:xfrm>
            <a:off x="1447800" y="2476499"/>
            <a:ext cx="3941312" cy="653080"/>
            <a:chOff x="7785589" y="2679700"/>
            <a:chExt cx="2715008" cy="449880"/>
          </a:xfrm>
        </p:grpSpPr>
        <p:grpSp>
          <p:nvGrpSpPr>
            <p:cNvPr id="11" name="Group 10">
              <a:extLst>
                <a:ext uri="{FF2B5EF4-FFF2-40B4-BE49-F238E27FC236}">
                  <a16:creationId xmlns:a16="http://schemas.microsoft.com/office/drawing/2014/main" id="{9002D67B-A732-06B0-6FD6-0FBA733CE3CD}"/>
                </a:ext>
              </a:extLst>
            </p:cNvPr>
            <p:cNvGrpSpPr/>
            <p:nvPr/>
          </p:nvGrpSpPr>
          <p:grpSpPr>
            <a:xfrm>
              <a:off x="8478463" y="2755417"/>
              <a:ext cx="2022134" cy="304729"/>
              <a:chOff x="8478463" y="2755417"/>
              <a:chExt cx="2022134" cy="304729"/>
            </a:xfrm>
            <a:solidFill>
              <a:schemeClr val="bg1"/>
            </a:solidFill>
          </p:grpSpPr>
          <p:sp>
            <p:nvSpPr>
              <p:cNvPr id="15" name="Freeform: Shape 53">
                <a:extLst>
                  <a:ext uri="{FF2B5EF4-FFF2-40B4-BE49-F238E27FC236}">
                    <a16:creationId xmlns:a16="http://schemas.microsoft.com/office/drawing/2014/main" id="{6B98DB65-CCF5-2E67-65E1-C7523798D32F}"/>
                  </a:ext>
                </a:extLst>
              </p:cNvPr>
              <p:cNvSpPr/>
              <p:nvPr/>
            </p:nvSpPr>
            <p:spPr>
              <a:xfrm>
                <a:off x="8478463" y="2755417"/>
                <a:ext cx="68451" cy="298601"/>
              </a:xfrm>
              <a:custGeom>
                <a:avLst/>
                <a:gdLst>
                  <a:gd name="connsiteX0" fmla="*/ 9693 w 68451"/>
                  <a:gd name="connsiteY0" fmla="*/ 55081 h 298601"/>
                  <a:gd name="connsiteX1" fmla="*/ 0 w 68451"/>
                  <a:gd name="connsiteY1" fmla="*/ 31963 h 298601"/>
                  <a:gd name="connsiteX2" fmla="*/ 9925 w 68451"/>
                  <a:gd name="connsiteY2" fmla="*/ 9310 h 298601"/>
                  <a:gd name="connsiteX3" fmla="*/ 34461 w 68451"/>
                  <a:gd name="connsiteY3" fmla="*/ 0 h 298601"/>
                  <a:gd name="connsiteX4" fmla="*/ 58762 w 68451"/>
                  <a:gd name="connsiteY4" fmla="*/ 9310 h 298601"/>
                  <a:gd name="connsiteX5" fmla="*/ 68452 w 68451"/>
                  <a:gd name="connsiteY5" fmla="*/ 31963 h 298601"/>
                  <a:gd name="connsiteX6" fmla="*/ 58762 w 68451"/>
                  <a:gd name="connsiteY6" fmla="*/ 55081 h 298601"/>
                  <a:gd name="connsiteX7" fmla="*/ 34461 w 68451"/>
                  <a:gd name="connsiteY7" fmla="*/ 64391 h 298601"/>
                  <a:gd name="connsiteX8" fmla="*/ 9693 w 68451"/>
                  <a:gd name="connsiteY8" fmla="*/ 55081 h 298601"/>
                  <a:gd name="connsiteX9" fmla="*/ 7112 w 68451"/>
                  <a:gd name="connsiteY9" fmla="*/ 93405 h 298601"/>
                  <a:gd name="connsiteX10" fmla="*/ 60093 w 68451"/>
                  <a:gd name="connsiteY10" fmla="*/ 93405 h 298601"/>
                  <a:gd name="connsiteX11" fmla="*/ 60093 w 68451"/>
                  <a:gd name="connsiteY11" fmla="*/ 298602 h 298601"/>
                  <a:gd name="connsiteX12" fmla="*/ 7112 w 68451"/>
                  <a:gd name="connsiteY12" fmla="*/ 298602 h 298601"/>
                  <a:gd name="connsiteX13" fmla="*/ 7112 w 68451"/>
                  <a:gd name="connsiteY13" fmla="*/ 93405 h 29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451" h="298601">
                    <a:moveTo>
                      <a:pt x="9693" y="55081"/>
                    </a:moveTo>
                    <a:cubicBezTo>
                      <a:pt x="3204" y="48875"/>
                      <a:pt x="0" y="41195"/>
                      <a:pt x="0" y="31963"/>
                    </a:cubicBezTo>
                    <a:cubicBezTo>
                      <a:pt x="0" y="22731"/>
                      <a:pt x="3284" y="15516"/>
                      <a:pt x="9925" y="9310"/>
                    </a:cubicBezTo>
                    <a:cubicBezTo>
                      <a:pt x="16569" y="3103"/>
                      <a:pt x="24696" y="0"/>
                      <a:pt x="34461" y="0"/>
                    </a:cubicBezTo>
                    <a:cubicBezTo>
                      <a:pt x="44230" y="0"/>
                      <a:pt x="52278" y="3103"/>
                      <a:pt x="58762" y="9310"/>
                    </a:cubicBezTo>
                    <a:cubicBezTo>
                      <a:pt x="65251" y="15516"/>
                      <a:pt x="68452" y="23041"/>
                      <a:pt x="68452" y="31963"/>
                    </a:cubicBezTo>
                    <a:cubicBezTo>
                      <a:pt x="68452" y="40884"/>
                      <a:pt x="65171" y="48875"/>
                      <a:pt x="58762" y="55081"/>
                    </a:cubicBezTo>
                    <a:cubicBezTo>
                      <a:pt x="52278" y="61288"/>
                      <a:pt x="44151" y="64391"/>
                      <a:pt x="34461" y="64391"/>
                    </a:cubicBezTo>
                    <a:cubicBezTo>
                      <a:pt x="24772" y="64391"/>
                      <a:pt x="16178" y="61288"/>
                      <a:pt x="9693" y="55081"/>
                    </a:cubicBezTo>
                    <a:close/>
                    <a:moveTo>
                      <a:pt x="7112" y="93405"/>
                    </a:moveTo>
                    <a:lnTo>
                      <a:pt x="60093" y="93405"/>
                    </a:lnTo>
                    <a:lnTo>
                      <a:pt x="60093" y="298602"/>
                    </a:lnTo>
                    <a:lnTo>
                      <a:pt x="7112" y="298602"/>
                    </a:lnTo>
                    <a:lnTo>
                      <a:pt x="7112" y="93405"/>
                    </a:lnTo>
                    <a:close/>
                  </a:path>
                </a:pathLst>
              </a:custGeom>
              <a:grpFill/>
              <a:ln w="3620" cap="flat">
                <a:noFill/>
                <a:prstDash val="solid"/>
                <a:miter/>
              </a:ln>
            </p:spPr>
            <p:txBody>
              <a:bodyPr rtlCol="0" anchor="ctr"/>
              <a:lstStyle/>
              <a:p>
                <a:endParaRPr lang="en-US"/>
              </a:p>
            </p:txBody>
          </p:sp>
          <p:sp>
            <p:nvSpPr>
              <p:cNvPr id="16" name="Freeform: Shape 54">
                <a:extLst>
                  <a:ext uri="{FF2B5EF4-FFF2-40B4-BE49-F238E27FC236}">
                    <a16:creationId xmlns:a16="http://schemas.microsoft.com/office/drawing/2014/main" id="{77FE6876-65E9-1204-7F2D-F0B4C20905A0}"/>
                  </a:ext>
                </a:extLst>
              </p:cNvPr>
              <p:cNvSpPr/>
              <p:nvPr/>
            </p:nvSpPr>
            <p:spPr>
              <a:xfrm>
                <a:off x="9324027" y="2755417"/>
                <a:ext cx="68451" cy="298601"/>
              </a:xfrm>
              <a:custGeom>
                <a:avLst/>
                <a:gdLst>
                  <a:gd name="connsiteX0" fmla="*/ 9689 w 68451"/>
                  <a:gd name="connsiteY0" fmla="*/ 55081 h 298601"/>
                  <a:gd name="connsiteX1" fmla="*/ 0 w 68451"/>
                  <a:gd name="connsiteY1" fmla="*/ 31963 h 298601"/>
                  <a:gd name="connsiteX2" fmla="*/ 9925 w 68451"/>
                  <a:gd name="connsiteY2" fmla="*/ 9310 h 298601"/>
                  <a:gd name="connsiteX3" fmla="*/ 34461 w 68451"/>
                  <a:gd name="connsiteY3" fmla="*/ 0 h 298601"/>
                  <a:gd name="connsiteX4" fmla="*/ 58762 w 68451"/>
                  <a:gd name="connsiteY4" fmla="*/ 9310 h 298601"/>
                  <a:gd name="connsiteX5" fmla="*/ 68452 w 68451"/>
                  <a:gd name="connsiteY5" fmla="*/ 31963 h 298601"/>
                  <a:gd name="connsiteX6" fmla="*/ 58762 w 68451"/>
                  <a:gd name="connsiteY6" fmla="*/ 55081 h 298601"/>
                  <a:gd name="connsiteX7" fmla="*/ 34461 w 68451"/>
                  <a:gd name="connsiteY7" fmla="*/ 64391 h 298601"/>
                  <a:gd name="connsiteX8" fmla="*/ 9689 w 68451"/>
                  <a:gd name="connsiteY8" fmla="*/ 55081 h 298601"/>
                  <a:gd name="connsiteX9" fmla="*/ 7112 w 68451"/>
                  <a:gd name="connsiteY9" fmla="*/ 93405 h 298601"/>
                  <a:gd name="connsiteX10" fmla="*/ 60093 w 68451"/>
                  <a:gd name="connsiteY10" fmla="*/ 93405 h 298601"/>
                  <a:gd name="connsiteX11" fmla="*/ 60093 w 68451"/>
                  <a:gd name="connsiteY11" fmla="*/ 298602 h 298601"/>
                  <a:gd name="connsiteX12" fmla="*/ 7112 w 68451"/>
                  <a:gd name="connsiteY12" fmla="*/ 298602 h 298601"/>
                  <a:gd name="connsiteX13" fmla="*/ 7112 w 68451"/>
                  <a:gd name="connsiteY13" fmla="*/ 93405 h 29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451" h="298601">
                    <a:moveTo>
                      <a:pt x="9689" y="55081"/>
                    </a:moveTo>
                    <a:cubicBezTo>
                      <a:pt x="3204" y="48875"/>
                      <a:pt x="0" y="41195"/>
                      <a:pt x="0" y="31963"/>
                    </a:cubicBezTo>
                    <a:cubicBezTo>
                      <a:pt x="0" y="22731"/>
                      <a:pt x="3284" y="15516"/>
                      <a:pt x="9925" y="9310"/>
                    </a:cubicBezTo>
                    <a:cubicBezTo>
                      <a:pt x="16565" y="3103"/>
                      <a:pt x="24692" y="0"/>
                      <a:pt x="34461" y="0"/>
                    </a:cubicBezTo>
                    <a:cubicBezTo>
                      <a:pt x="44230" y="0"/>
                      <a:pt x="52278" y="3103"/>
                      <a:pt x="58762" y="9310"/>
                    </a:cubicBezTo>
                    <a:cubicBezTo>
                      <a:pt x="65251" y="15516"/>
                      <a:pt x="68452" y="23041"/>
                      <a:pt x="68452" y="31963"/>
                    </a:cubicBezTo>
                    <a:cubicBezTo>
                      <a:pt x="68452" y="40884"/>
                      <a:pt x="65171" y="48875"/>
                      <a:pt x="58762" y="55081"/>
                    </a:cubicBezTo>
                    <a:cubicBezTo>
                      <a:pt x="52278" y="61288"/>
                      <a:pt x="44151" y="64391"/>
                      <a:pt x="34461" y="64391"/>
                    </a:cubicBezTo>
                    <a:cubicBezTo>
                      <a:pt x="24772" y="64391"/>
                      <a:pt x="16178" y="61288"/>
                      <a:pt x="9689" y="55081"/>
                    </a:cubicBezTo>
                    <a:close/>
                    <a:moveTo>
                      <a:pt x="7112" y="93405"/>
                    </a:moveTo>
                    <a:lnTo>
                      <a:pt x="60093" y="93405"/>
                    </a:lnTo>
                    <a:lnTo>
                      <a:pt x="60093" y="298602"/>
                    </a:lnTo>
                    <a:lnTo>
                      <a:pt x="7112" y="298602"/>
                    </a:lnTo>
                    <a:lnTo>
                      <a:pt x="7112" y="93405"/>
                    </a:lnTo>
                    <a:close/>
                  </a:path>
                </a:pathLst>
              </a:custGeom>
              <a:grpFill/>
              <a:ln w="3620" cap="flat">
                <a:noFill/>
                <a:prstDash val="solid"/>
                <a:miter/>
              </a:ln>
            </p:spPr>
            <p:txBody>
              <a:bodyPr rtlCol="0" anchor="ctr"/>
              <a:lstStyle/>
              <a:p>
                <a:endParaRPr lang="en-US"/>
              </a:p>
            </p:txBody>
          </p:sp>
          <p:sp>
            <p:nvSpPr>
              <p:cNvPr id="17" name="Freeform: Shape 55">
                <a:extLst>
                  <a:ext uri="{FF2B5EF4-FFF2-40B4-BE49-F238E27FC236}">
                    <a16:creationId xmlns:a16="http://schemas.microsoft.com/office/drawing/2014/main" id="{F2DCF4A2-E310-062F-88A8-1CF41F9AB8ED}"/>
                  </a:ext>
                </a:extLst>
              </p:cNvPr>
              <p:cNvSpPr/>
              <p:nvPr/>
            </p:nvSpPr>
            <p:spPr>
              <a:xfrm>
                <a:off x="8570437" y="2843779"/>
                <a:ext cx="197071" cy="210163"/>
              </a:xfrm>
              <a:custGeom>
                <a:avLst/>
                <a:gdLst>
                  <a:gd name="connsiteX0" fmla="*/ 0 w 197071"/>
                  <a:gd name="connsiteY0" fmla="*/ 4965 h 210163"/>
                  <a:gd name="connsiteX1" fmla="*/ 49541 w 197071"/>
                  <a:gd name="connsiteY1" fmla="*/ 4965 h 210163"/>
                  <a:gd name="connsiteX2" fmla="*/ 49541 w 197071"/>
                  <a:gd name="connsiteY2" fmla="*/ 35299 h 210163"/>
                  <a:gd name="connsiteX3" fmla="*/ 68060 w 197071"/>
                  <a:gd name="connsiteY3" fmla="*/ 12723 h 210163"/>
                  <a:gd name="connsiteX4" fmla="*/ 112602 w 197071"/>
                  <a:gd name="connsiteY4" fmla="*/ 0 h 210163"/>
                  <a:gd name="connsiteX5" fmla="*/ 156909 w 197071"/>
                  <a:gd name="connsiteY5" fmla="*/ 10085 h 210163"/>
                  <a:gd name="connsiteX6" fmla="*/ 186524 w 197071"/>
                  <a:gd name="connsiteY6" fmla="*/ 38635 h 210163"/>
                  <a:gd name="connsiteX7" fmla="*/ 197072 w 197071"/>
                  <a:gd name="connsiteY7" fmla="*/ 81303 h 210163"/>
                  <a:gd name="connsiteX8" fmla="*/ 197072 w 197071"/>
                  <a:gd name="connsiteY8" fmla="*/ 210163 h 210163"/>
                  <a:gd name="connsiteX9" fmla="*/ 144562 w 197071"/>
                  <a:gd name="connsiteY9" fmla="*/ 210163 h 210163"/>
                  <a:gd name="connsiteX10" fmla="*/ 144562 w 197071"/>
                  <a:gd name="connsiteY10" fmla="*/ 92785 h 210163"/>
                  <a:gd name="connsiteX11" fmla="*/ 132604 w 197071"/>
                  <a:gd name="connsiteY11" fmla="*/ 55469 h 210163"/>
                  <a:gd name="connsiteX12" fmla="*/ 100492 w 197071"/>
                  <a:gd name="connsiteY12" fmla="*/ 42746 h 210163"/>
                  <a:gd name="connsiteX13" fmla="*/ 65639 w 197071"/>
                  <a:gd name="connsiteY13" fmla="*/ 55469 h 210163"/>
                  <a:gd name="connsiteX14" fmla="*/ 52589 w 197071"/>
                  <a:gd name="connsiteY14" fmla="*/ 92785 h 210163"/>
                  <a:gd name="connsiteX15" fmla="*/ 52589 w 197071"/>
                  <a:gd name="connsiteY15" fmla="*/ 210163 h 210163"/>
                  <a:gd name="connsiteX16" fmla="*/ 80 w 197071"/>
                  <a:gd name="connsiteY16" fmla="*/ 210163 h 210163"/>
                  <a:gd name="connsiteX17" fmla="*/ 80 w 197071"/>
                  <a:gd name="connsiteY17" fmla="*/ 4965 h 210163"/>
                  <a:gd name="connsiteX18" fmla="*/ 0 w 197071"/>
                  <a:gd name="connsiteY18" fmla="*/ 4965 h 21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7071" h="210163">
                    <a:moveTo>
                      <a:pt x="0" y="4965"/>
                    </a:moveTo>
                    <a:lnTo>
                      <a:pt x="49541" y="4965"/>
                    </a:lnTo>
                    <a:lnTo>
                      <a:pt x="49541" y="35299"/>
                    </a:lnTo>
                    <a:cubicBezTo>
                      <a:pt x="52901" y="26300"/>
                      <a:pt x="59074" y="18774"/>
                      <a:pt x="68060" y="12723"/>
                    </a:cubicBezTo>
                    <a:cubicBezTo>
                      <a:pt x="80642" y="4267"/>
                      <a:pt x="95489" y="0"/>
                      <a:pt x="112602" y="0"/>
                    </a:cubicBezTo>
                    <a:cubicBezTo>
                      <a:pt x="129715" y="0"/>
                      <a:pt x="144171" y="3336"/>
                      <a:pt x="156909" y="10085"/>
                    </a:cubicBezTo>
                    <a:cubicBezTo>
                      <a:pt x="169646" y="16835"/>
                      <a:pt x="179568" y="26300"/>
                      <a:pt x="186524" y="38635"/>
                    </a:cubicBezTo>
                    <a:cubicBezTo>
                      <a:pt x="193556" y="50970"/>
                      <a:pt x="197072" y="65167"/>
                      <a:pt x="197072" y="81303"/>
                    </a:cubicBezTo>
                    <a:lnTo>
                      <a:pt x="197072" y="210163"/>
                    </a:lnTo>
                    <a:lnTo>
                      <a:pt x="144562" y="210163"/>
                    </a:lnTo>
                    <a:lnTo>
                      <a:pt x="144562" y="92785"/>
                    </a:lnTo>
                    <a:cubicBezTo>
                      <a:pt x="144562" y="76338"/>
                      <a:pt x="140575" y="63925"/>
                      <a:pt x="132604" y="55469"/>
                    </a:cubicBezTo>
                    <a:cubicBezTo>
                      <a:pt x="124637" y="47013"/>
                      <a:pt x="113929" y="42746"/>
                      <a:pt x="100492" y="42746"/>
                    </a:cubicBezTo>
                    <a:cubicBezTo>
                      <a:pt x="85956" y="42746"/>
                      <a:pt x="74313" y="47013"/>
                      <a:pt x="65639" y="55469"/>
                    </a:cubicBezTo>
                    <a:cubicBezTo>
                      <a:pt x="56964" y="63925"/>
                      <a:pt x="52589" y="76416"/>
                      <a:pt x="52589" y="92785"/>
                    </a:cubicBezTo>
                    <a:lnTo>
                      <a:pt x="52589" y="210163"/>
                    </a:lnTo>
                    <a:lnTo>
                      <a:pt x="80" y="210163"/>
                    </a:lnTo>
                    <a:lnTo>
                      <a:pt x="80" y="4965"/>
                    </a:lnTo>
                    <a:lnTo>
                      <a:pt x="0" y="4965"/>
                    </a:lnTo>
                    <a:close/>
                  </a:path>
                </a:pathLst>
              </a:custGeom>
              <a:grpFill/>
              <a:ln w="3620" cap="flat">
                <a:noFill/>
                <a:prstDash val="solid"/>
                <a:miter/>
              </a:ln>
            </p:spPr>
            <p:txBody>
              <a:bodyPr rtlCol="0" anchor="ctr"/>
              <a:lstStyle/>
              <a:p>
                <a:endParaRPr lang="en-US"/>
              </a:p>
            </p:txBody>
          </p:sp>
          <p:sp>
            <p:nvSpPr>
              <p:cNvPr id="18" name="Freeform: Shape 56">
                <a:extLst>
                  <a:ext uri="{FF2B5EF4-FFF2-40B4-BE49-F238E27FC236}">
                    <a16:creationId xmlns:a16="http://schemas.microsoft.com/office/drawing/2014/main" id="{DE070640-90FF-DEAC-C213-DCF599C58015}"/>
                  </a:ext>
                </a:extLst>
              </p:cNvPr>
              <p:cNvSpPr/>
              <p:nvPr/>
            </p:nvSpPr>
            <p:spPr>
              <a:xfrm>
                <a:off x="9161025" y="2764959"/>
                <a:ext cx="52513" cy="289059"/>
              </a:xfrm>
              <a:custGeom>
                <a:avLst/>
                <a:gdLst>
                  <a:gd name="connsiteX0" fmla="*/ 0 w 52513"/>
                  <a:gd name="connsiteY0" fmla="*/ 0 h 289059"/>
                  <a:gd name="connsiteX1" fmla="*/ 52513 w 52513"/>
                  <a:gd name="connsiteY1" fmla="*/ 0 h 289059"/>
                  <a:gd name="connsiteX2" fmla="*/ 52513 w 52513"/>
                  <a:gd name="connsiteY2" fmla="*/ 289060 h 289059"/>
                  <a:gd name="connsiteX3" fmla="*/ 0 w 52513"/>
                  <a:gd name="connsiteY3" fmla="*/ 289060 h 289059"/>
                  <a:gd name="connsiteX4" fmla="*/ 0 w 52513"/>
                  <a:gd name="connsiteY4" fmla="*/ 0 h 28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13" h="289059">
                    <a:moveTo>
                      <a:pt x="0" y="0"/>
                    </a:moveTo>
                    <a:lnTo>
                      <a:pt x="52513" y="0"/>
                    </a:lnTo>
                    <a:lnTo>
                      <a:pt x="52513" y="289060"/>
                    </a:lnTo>
                    <a:lnTo>
                      <a:pt x="0" y="289060"/>
                    </a:lnTo>
                    <a:lnTo>
                      <a:pt x="0" y="0"/>
                    </a:lnTo>
                    <a:close/>
                  </a:path>
                </a:pathLst>
              </a:custGeom>
              <a:grpFill/>
              <a:ln w="3620" cap="flat">
                <a:noFill/>
                <a:prstDash val="solid"/>
                <a:miter/>
              </a:ln>
            </p:spPr>
            <p:txBody>
              <a:bodyPr rtlCol="0" anchor="ctr"/>
              <a:lstStyle/>
              <a:p>
                <a:endParaRPr lang="en-US"/>
              </a:p>
            </p:txBody>
          </p:sp>
          <p:sp>
            <p:nvSpPr>
              <p:cNvPr id="19" name="Freeform: Shape 57">
                <a:extLst>
                  <a:ext uri="{FF2B5EF4-FFF2-40B4-BE49-F238E27FC236}">
                    <a16:creationId xmlns:a16="http://schemas.microsoft.com/office/drawing/2014/main" id="{BF7EE3CE-80AE-5548-0824-28421AC02F8E}"/>
                  </a:ext>
                </a:extLst>
              </p:cNvPr>
              <p:cNvSpPr/>
              <p:nvPr/>
            </p:nvSpPr>
            <p:spPr>
              <a:xfrm>
                <a:off x="9246358" y="2764959"/>
                <a:ext cx="52509" cy="289059"/>
              </a:xfrm>
              <a:custGeom>
                <a:avLst/>
                <a:gdLst>
                  <a:gd name="connsiteX0" fmla="*/ 0 w 52509"/>
                  <a:gd name="connsiteY0" fmla="*/ 0 h 289059"/>
                  <a:gd name="connsiteX1" fmla="*/ 52509 w 52509"/>
                  <a:gd name="connsiteY1" fmla="*/ 0 h 289059"/>
                  <a:gd name="connsiteX2" fmla="*/ 52509 w 52509"/>
                  <a:gd name="connsiteY2" fmla="*/ 289060 h 289059"/>
                  <a:gd name="connsiteX3" fmla="*/ 0 w 52509"/>
                  <a:gd name="connsiteY3" fmla="*/ 289060 h 289059"/>
                  <a:gd name="connsiteX4" fmla="*/ 0 w 52509"/>
                  <a:gd name="connsiteY4" fmla="*/ 0 h 28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09" h="289059">
                    <a:moveTo>
                      <a:pt x="0" y="0"/>
                    </a:moveTo>
                    <a:lnTo>
                      <a:pt x="52509" y="0"/>
                    </a:lnTo>
                    <a:lnTo>
                      <a:pt x="52509" y="289060"/>
                    </a:lnTo>
                    <a:lnTo>
                      <a:pt x="0" y="289060"/>
                    </a:lnTo>
                    <a:lnTo>
                      <a:pt x="0" y="0"/>
                    </a:lnTo>
                    <a:close/>
                  </a:path>
                </a:pathLst>
              </a:custGeom>
              <a:grpFill/>
              <a:ln w="3620" cap="flat">
                <a:noFill/>
                <a:prstDash val="solid"/>
                <a:miter/>
              </a:ln>
            </p:spPr>
            <p:txBody>
              <a:bodyPr rtlCol="0" anchor="ctr"/>
              <a:lstStyle/>
              <a:p>
                <a:endParaRPr lang="en-US"/>
              </a:p>
            </p:txBody>
          </p:sp>
          <p:sp>
            <p:nvSpPr>
              <p:cNvPr id="20" name="Freeform: Shape 58">
                <a:extLst>
                  <a:ext uri="{FF2B5EF4-FFF2-40B4-BE49-F238E27FC236}">
                    <a16:creationId xmlns:a16="http://schemas.microsoft.com/office/drawing/2014/main" id="{77EA188E-9794-DC18-01F5-DA237F13D646}"/>
                  </a:ext>
                </a:extLst>
              </p:cNvPr>
              <p:cNvSpPr/>
              <p:nvPr/>
            </p:nvSpPr>
            <p:spPr>
              <a:xfrm>
                <a:off x="9406076" y="2843779"/>
                <a:ext cx="204339" cy="216291"/>
              </a:xfrm>
              <a:custGeom>
                <a:avLst/>
                <a:gdLst>
                  <a:gd name="connsiteX0" fmla="*/ 56965 w 204339"/>
                  <a:gd name="connsiteY0" fmla="*/ 202791 h 216291"/>
                  <a:gd name="connsiteX1" fmla="*/ 15159 w 204339"/>
                  <a:gd name="connsiteY1" fmla="*/ 164623 h 216291"/>
                  <a:gd name="connsiteX2" fmla="*/ 0 w 204339"/>
                  <a:gd name="connsiteY2" fmla="*/ 108378 h 216291"/>
                  <a:gd name="connsiteX3" fmla="*/ 15551 w 204339"/>
                  <a:gd name="connsiteY3" fmla="*/ 52133 h 216291"/>
                  <a:gd name="connsiteX4" fmla="*/ 57592 w 204339"/>
                  <a:gd name="connsiteY4" fmla="*/ 13732 h 216291"/>
                  <a:gd name="connsiteX5" fmla="*/ 115571 w 204339"/>
                  <a:gd name="connsiteY5" fmla="*/ 0 h 216291"/>
                  <a:gd name="connsiteX6" fmla="*/ 163473 w 204339"/>
                  <a:gd name="connsiteY6" fmla="*/ 10085 h 216291"/>
                  <a:gd name="connsiteX7" fmla="*/ 201683 w 204339"/>
                  <a:gd name="connsiteY7" fmla="*/ 38635 h 216291"/>
                  <a:gd name="connsiteX8" fmla="*/ 167221 w 204339"/>
                  <a:gd name="connsiteY8" fmla="*/ 68968 h 216291"/>
                  <a:gd name="connsiteX9" fmla="*/ 144954 w 204339"/>
                  <a:gd name="connsiteY9" fmla="*/ 51358 h 216291"/>
                  <a:gd name="connsiteX10" fmla="*/ 115571 w 204339"/>
                  <a:gd name="connsiteY10" fmla="*/ 45616 h 216291"/>
                  <a:gd name="connsiteX11" fmla="*/ 84082 w 204339"/>
                  <a:gd name="connsiteY11" fmla="*/ 52987 h 216291"/>
                  <a:gd name="connsiteX12" fmla="*/ 62434 w 204339"/>
                  <a:gd name="connsiteY12" fmla="*/ 74709 h 216291"/>
                  <a:gd name="connsiteX13" fmla="*/ 54623 w 204339"/>
                  <a:gd name="connsiteY13" fmla="*/ 108378 h 216291"/>
                  <a:gd name="connsiteX14" fmla="*/ 62434 w 204339"/>
                  <a:gd name="connsiteY14" fmla="*/ 141815 h 216291"/>
                  <a:gd name="connsiteX15" fmla="*/ 84314 w 204339"/>
                  <a:gd name="connsiteY15" fmla="*/ 163537 h 216291"/>
                  <a:gd name="connsiteX16" fmla="*/ 116901 w 204339"/>
                  <a:gd name="connsiteY16" fmla="*/ 171139 h 216291"/>
                  <a:gd name="connsiteX17" fmla="*/ 147375 w 204339"/>
                  <a:gd name="connsiteY17" fmla="*/ 165166 h 216291"/>
                  <a:gd name="connsiteX18" fmla="*/ 169878 w 204339"/>
                  <a:gd name="connsiteY18" fmla="*/ 147323 h 216291"/>
                  <a:gd name="connsiteX19" fmla="*/ 204340 w 204339"/>
                  <a:gd name="connsiteY19" fmla="*/ 177656 h 216291"/>
                  <a:gd name="connsiteX20" fmla="*/ 165895 w 204339"/>
                  <a:gd name="connsiteY20" fmla="*/ 206205 h 216291"/>
                  <a:gd name="connsiteX21" fmla="*/ 116901 w 204339"/>
                  <a:gd name="connsiteY21" fmla="*/ 216291 h 216291"/>
                  <a:gd name="connsiteX22" fmla="*/ 57044 w 204339"/>
                  <a:gd name="connsiteY22" fmla="*/ 202715 h 216291"/>
                  <a:gd name="connsiteX23" fmla="*/ 56965 w 204339"/>
                  <a:gd name="connsiteY23" fmla="*/ 202791 h 21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339" h="216291">
                    <a:moveTo>
                      <a:pt x="56965" y="202791"/>
                    </a:moveTo>
                    <a:cubicBezTo>
                      <a:pt x="39148" y="193793"/>
                      <a:pt x="25240" y="181069"/>
                      <a:pt x="15159" y="164623"/>
                    </a:cubicBezTo>
                    <a:cubicBezTo>
                      <a:pt x="5082" y="148176"/>
                      <a:pt x="0" y="129480"/>
                      <a:pt x="0" y="108378"/>
                    </a:cubicBezTo>
                    <a:cubicBezTo>
                      <a:pt x="0" y="87277"/>
                      <a:pt x="5158" y="68580"/>
                      <a:pt x="15551" y="52133"/>
                    </a:cubicBezTo>
                    <a:cubicBezTo>
                      <a:pt x="25943" y="35686"/>
                      <a:pt x="39931" y="22964"/>
                      <a:pt x="57592" y="13732"/>
                    </a:cubicBezTo>
                    <a:cubicBezTo>
                      <a:pt x="75252" y="4577"/>
                      <a:pt x="94551" y="0"/>
                      <a:pt x="115571" y="0"/>
                    </a:cubicBezTo>
                    <a:cubicBezTo>
                      <a:pt x="132919" y="0"/>
                      <a:pt x="148938" y="3336"/>
                      <a:pt x="163473" y="10085"/>
                    </a:cubicBezTo>
                    <a:cubicBezTo>
                      <a:pt x="178005" y="16835"/>
                      <a:pt x="190823" y="26300"/>
                      <a:pt x="201683" y="38635"/>
                    </a:cubicBezTo>
                    <a:lnTo>
                      <a:pt x="167221" y="68968"/>
                    </a:lnTo>
                    <a:cubicBezTo>
                      <a:pt x="160737" y="61055"/>
                      <a:pt x="153393" y="55159"/>
                      <a:pt x="144954" y="51358"/>
                    </a:cubicBezTo>
                    <a:cubicBezTo>
                      <a:pt x="136512" y="47556"/>
                      <a:pt x="126746" y="45616"/>
                      <a:pt x="115571" y="45616"/>
                    </a:cubicBezTo>
                    <a:cubicBezTo>
                      <a:pt x="103772" y="45616"/>
                      <a:pt x="93300" y="48099"/>
                      <a:pt x="84082" y="52987"/>
                    </a:cubicBezTo>
                    <a:cubicBezTo>
                      <a:pt x="74860" y="57874"/>
                      <a:pt x="67593" y="65167"/>
                      <a:pt x="62434" y="74709"/>
                    </a:cubicBezTo>
                    <a:cubicBezTo>
                      <a:pt x="57280" y="84251"/>
                      <a:pt x="54623" y="95500"/>
                      <a:pt x="54623" y="108378"/>
                    </a:cubicBezTo>
                    <a:cubicBezTo>
                      <a:pt x="54623" y="121256"/>
                      <a:pt x="57200" y="132350"/>
                      <a:pt x="62434" y="141815"/>
                    </a:cubicBezTo>
                    <a:cubicBezTo>
                      <a:pt x="67593" y="151279"/>
                      <a:pt x="74860" y="158494"/>
                      <a:pt x="84314" y="163537"/>
                    </a:cubicBezTo>
                    <a:cubicBezTo>
                      <a:pt x="93691" y="168579"/>
                      <a:pt x="104555" y="171139"/>
                      <a:pt x="116901" y="171139"/>
                    </a:cubicBezTo>
                    <a:cubicBezTo>
                      <a:pt x="129248" y="171139"/>
                      <a:pt x="138781" y="169123"/>
                      <a:pt x="147375" y="165166"/>
                    </a:cubicBezTo>
                    <a:cubicBezTo>
                      <a:pt x="155894" y="161209"/>
                      <a:pt x="163394" y="155236"/>
                      <a:pt x="169878" y="147323"/>
                    </a:cubicBezTo>
                    <a:lnTo>
                      <a:pt x="204340" y="177656"/>
                    </a:lnTo>
                    <a:cubicBezTo>
                      <a:pt x="193400" y="189991"/>
                      <a:pt x="180586" y="199457"/>
                      <a:pt x="165895" y="206205"/>
                    </a:cubicBezTo>
                    <a:cubicBezTo>
                      <a:pt x="151203" y="212953"/>
                      <a:pt x="134873" y="216291"/>
                      <a:pt x="116901" y="216291"/>
                    </a:cubicBezTo>
                    <a:cubicBezTo>
                      <a:pt x="94786" y="216291"/>
                      <a:pt x="74781" y="211792"/>
                      <a:pt x="57044" y="202715"/>
                    </a:cubicBezTo>
                    <a:lnTo>
                      <a:pt x="56965" y="202791"/>
                    </a:lnTo>
                    <a:close/>
                  </a:path>
                </a:pathLst>
              </a:custGeom>
              <a:grpFill/>
              <a:ln w="3620" cap="flat">
                <a:noFill/>
                <a:prstDash val="solid"/>
                <a:miter/>
              </a:ln>
            </p:spPr>
            <p:txBody>
              <a:bodyPr rtlCol="0" anchor="ctr"/>
              <a:lstStyle/>
              <a:p>
                <a:endParaRPr lang="en-US"/>
              </a:p>
            </p:txBody>
          </p:sp>
          <p:sp>
            <p:nvSpPr>
              <p:cNvPr id="21" name="Freeform: Shape 59">
                <a:extLst>
                  <a:ext uri="{FF2B5EF4-FFF2-40B4-BE49-F238E27FC236}">
                    <a16:creationId xmlns:a16="http://schemas.microsoft.com/office/drawing/2014/main" id="{711977CF-7409-E418-1DB4-161BFBDA2A76}"/>
                  </a:ext>
                </a:extLst>
              </p:cNvPr>
              <p:cNvSpPr/>
              <p:nvPr/>
            </p:nvSpPr>
            <p:spPr>
              <a:xfrm>
                <a:off x="9628232" y="2771165"/>
                <a:ext cx="197071" cy="282853"/>
              </a:xfrm>
              <a:custGeom>
                <a:avLst/>
                <a:gdLst>
                  <a:gd name="connsiteX0" fmla="*/ 0 w 197071"/>
                  <a:gd name="connsiteY0" fmla="*/ 18309 h 282853"/>
                  <a:gd name="connsiteX1" fmla="*/ 52509 w 197071"/>
                  <a:gd name="connsiteY1" fmla="*/ 0 h 282853"/>
                  <a:gd name="connsiteX2" fmla="*/ 52509 w 197071"/>
                  <a:gd name="connsiteY2" fmla="*/ 97749 h 282853"/>
                  <a:gd name="connsiteX3" fmla="*/ 68060 w 197071"/>
                  <a:gd name="connsiteY3" fmla="*/ 83785 h 282853"/>
                  <a:gd name="connsiteX4" fmla="*/ 112602 w 197071"/>
                  <a:gd name="connsiteY4" fmla="*/ 72691 h 282853"/>
                  <a:gd name="connsiteX5" fmla="*/ 156909 w 197071"/>
                  <a:gd name="connsiteY5" fmla="*/ 82777 h 282853"/>
                  <a:gd name="connsiteX6" fmla="*/ 186524 w 197071"/>
                  <a:gd name="connsiteY6" fmla="*/ 111326 h 282853"/>
                  <a:gd name="connsiteX7" fmla="*/ 197072 w 197071"/>
                  <a:gd name="connsiteY7" fmla="*/ 153994 h 282853"/>
                  <a:gd name="connsiteX8" fmla="*/ 197072 w 197071"/>
                  <a:gd name="connsiteY8" fmla="*/ 282853 h 282853"/>
                  <a:gd name="connsiteX9" fmla="*/ 144563 w 197071"/>
                  <a:gd name="connsiteY9" fmla="*/ 282853 h 282853"/>
                  <a:gd name="connsiteX10" fmla="*/ 144563 w 197071"/>
                  <a:gd name="connsiteY10" fmla="*/ 165476 h 282853"/>
                  <a:gd name="connsiteX11" fmla="*/ 132604 w 197071"/>
                  <a:gd name="connsiteY11" fmla="*/ 128161 h 282853"/>
                  <a:gd name="connsiteX12" fmla="*/ 100488 w 197071"/>
                  <a:gd name="connsiteY12" fmla="*/ 115438 h 282853"/>
                  <a:gd name="connsiteX13" fmla="*/ 65639 w 197071"/>
                  <a:gd name="connsiteY13" fmla="*/ 128161 h 282853"/>
                  <a:gd name="connsiteX14" fmla="*/ 52589 w 197071"/>
                  <a:gd name="connsiteY14" fmla="*/ 165476 h 282853"/>
                  <a:gd name="connsiteX15" fmla="*/ 52589 w 197071"/>
                  <a:gd name="connsiteY15" fmla="*/ 282853 h 282853"/>
                  <a:gd name="connsiteX16" fmla="*/ 80 w 197071"/>
                  <a:gd name="connsiteY16" fmla="*/ 282853 h 282853"/>
                  <a:gd name="connsiteX17" fmla="*/ 80 w 197071"/>
                  <a:gd name="connsiteY17" fmla="*/ 18309 h 282853"/>
                  <a:gd name="connsiteX18" fmla="*/ 0 w 197071"/>
                  <a:gd name="connsiteY18" fmla="*/ 18309 h 28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7071" h="282853">
                    <a:moveTo>
                      <a:pt x="0" y="18309"/>
                    </a:moveTo>
                    <a:lnTo>
                      <a:pt x="52509" y="0"/>
                    </a:lnTo>
                    <a:lnTo>
                      <a:pt x="52509" y="97749"/>
                    </a:lnTo>
                    <a:cubicBezTo>
                      <a:pt x="56729" y="92319"/>
                      <a:pt x="61887" y="87664"/>
                      <a:pt x="68060" y="83785"/>
                    </a:cubicBezTo>
                    <a:cubicBezTo>
                      <a:pt x="79547" y="76415"/>
                      <a:pt x="94395" y="72691"/>
                      <a:pt x="112602" y="72691"/>
                    </a:cubicBezTo>
                    <a:cubicBezTo>
                      <a:pt x="129403" y="72691"/>
                      <a:pt x="144171" y="76027"/>
                      <a:pt x="156909" y="82777"/>
                    </a:cubicBezTo>
                    <a:cubicBezTo>
                      <a:pt x="169643" y="89526"/>
                      <a:pt x="179568" y="98991"/>
                      <a:pt x="186524" y="111326"/>
                    </a:cubicBezTo>
                    <a:cubicBezTo>
                      <a:pt x="193556" y="123661"/>
                      <a:pt x="197072" y="137858"/>
                      <a:pt x="197072" y="153994"/>
                    </a:cubicBezTo>
                    <a:lnTo>
                      <a:pt x="197072" y="282853"/>
                    </a:lnTo>
                    <a:lnTo>
                      <a:pt x="144563" y="282853"/>
                    </a:lnTo>
                    <a:lnTo>
                      <a:pt x="144563" y="165476"/>
                    </a:lnTo>
                    <a:cubicBezTo>
                      <a:pt x="144563" y="149029"/>
                      <a:pt x="140575" y="136617"/>
                      <a:pt x="132604" y="128161"/>
                    </a:cubicBezTo>
                    <a:cubicBezTo>
                      <a:pt x="124637" y="119704"/>
                      <a:pt x="113929" y="115438"/>
                      <a:pt x="100488" y="115438"/>
                    </a:cubicBezTo>
                    <a:cubicBezTo>
                      <a:pt x="85956" y="115438"/>
                      <a:pt x="74313" y="119704"/>
                      <a:pt x="65639" y="128161"/>
                    </a:cubicBezTo>
                    <a:cubicBezTo>
                      <a:pt x="56964" y="136617"/>
                      <a:pt x="52589" y="149107"/>
                      <a:pt x="52589" y="165476"/>
                    </a:cubicBezTo>
                    <a:lnTo>
                      <a:pt x="52589" y="282853"/>
                    </a:lnTo>
                    <a:lnTo>
                      <a:pt x="80" y="282853"/>
                    </a:lnTo>
                    <a:lnTo>
                      <a:pt x="80" y="18309"/>
                    </a:lnTo>
                    <a:lnTo>
                      <a:pt x="0" y="18309"/>
                    </a:lnTo>
                    <a:close/>
                  </a:path>
                </a:pathLst>
              </a:custGeom>
              <a:grpFill/>
              <a:ln w="3620" cap="flat">
                <a:noFill/>
                <a:prstDash val="solid"/>
                <a:miter/>
              </a:ln>
            </p:spPr>
            <p:txBody>
              <a:bodyPr rtlCol="0" anchor="ctr"/>
              <a:lstStyle/>
              <a:p>
                <a:endParaRPr lang="en-US"/>
              </a:p>
            </p:txBody>
          </p:sp>
          <p:sp>
            <p:nvSpPr>
              <p:cNvPr id="22" name="Freeform: Shape 60">
                <a:extLst>
                  <a:ext uri="{FF2B5EF4-FFF2-40B4-BE49-F238E27FC236}">
                    <a16:creationId xmlns:a16="http://schemas.microsoft.com/office/drawing/2014/main" id="{174B2475-29E3-2E41-BE2F-2B744F2389E7}"/>
                  </a:ext>
                </a:extLst>
              </p:cNvPr>
              <p:cNvSpPr/>
              <p:nvPr/>
            </p:nvSpPr>
            <p:spPr>
              <a:xfrm>
                <a:off x="9841246" y="2843857"/>
                <a:ext cx="217229" cy="216289"/>
              </a:xfrm>
              <a:custGeom>
                <a:avLst/>
                <a:gdLst>
                  <a:gd name="connsiteX0" fmla="*/ 0 w 217229"/>
                  <a:gd name="connsiteY0" fmla="*/ 108378 h 216289"/>
                  <a:gd name="connsiteX1" fmla="*/ 14688 w 217229"/>
                  <a:gd name="connsiteY1" fmla="*/ 53762 h 216289"/>
                  <a:gd name="connsiteX2" fmla="*/ 54619 w 217229"/>
                  <a:gd name="connsiteY2" fmla="*/ 14352 h 216289"/>
                  <a:gd name="connsiteX3" fmla="*/ 110489 w 217229"/>
                  <a:gd name="connsiteY3" fmla="*/ 0 h 216289"/>
                  <a:gd name="connsiteX4" fmla="*/ 165344 w 217229"/>
                  <a:gd name="connsiteY4" fmla="*/ 12490 h 216289"/>
                  <a:gd name="connsiteX5" fmla="*/ 203401 w 217229"/>
                  <a:gd name="connsiteY5" fmla="*/ 48797 h 216289"/>
                  <a:gd name="connsiteX6" fmla="*/ 217230 w 217229"/>
                  <a:gd name="connsiteY6" fmla="*/ 105042 h 216289"/>
                  <a:gd name="connsiteX7" fmla="*/ 217230 w 217229"/>
                  <a:gd name="connsiteY7" fmla="*/ 123506 h 216289"/>
                  <a:gd name="connsiteX8" fmla="*/ 54228 w 217229"/>
                  <a:gd name="connsiteY8" fmla="*/ 123506 h 216289"/>
                  <a:gd name="connsiteX9" fmla="*/ 60948 w 217229"/>
                  <a:gd name="connsiteY9" fmla="*/ 141582 h 216289"/>
                  <a:gd name="connsiteX10" fmla="*/ 83843 w 217229"/>
                  <a:gd name="connsiteY10" fmla="*/ 163537 h 216289"/>
                  <a:gd name="connsiteX11" fmla="*/ 117677 w 217229"/>
                  <a:gd name="connsiteY11" fmla="*/ 171139 h 216289"/>
                  <a:gd name="connsiteX12" fmla="*/ 150029 w 217229"/>
                  <a:gd name="connsiteY12" fmla="*/ 165166 h 216289"/>
                  <a:gd name="connsiteX13" fmla="*/ 174018 w 217229"/>
                  <a:gd name="connsiteY13" fmla="*/ 147323 h 216289"/>
                  <a:gd name="connsiteX14" fmla="*/ 208480 w 217229"/>
                  <a:gd name="connsiteY14" fmla="*/ 177656 h 216289"/>
                  <a:gd name="connsiteX15" fmla="*/ 169175 w 217229"/>
                  <a:gd name="connsiteY15" fmla="*/ 206204 h 216289"/>
                  <a:gd name="connsiteX16" fmla="*/ 118928 w 217229"/>
                  <a:gd name="connsiteY16" fmla="*/ 216290 h 216289"/>
                  <a:gd name="connsiteX17" fmla="*/ 57979 w 217229"/>
                  <a:gd name="connsiteY17" fmla="*/ 202713 h 216289"/>
                  <a:gd name="connsiteX18" fmla="*/ 15315 w 217229"/>
                  <a:gd name="connsiteY18" fmla="*/ 164545 h 216289"/>
                  <a:gd name="connsiteX19" fmla="*/ 0 w 217229"/>
                  <a:gd name="connsiteY19" fmla="*/ 108301 h 216289"/>
                  <a:gd name="connsiteX20" fmla="*/ 0 w 217229"/>
                  <a:gd name="connsiteY20" fmla="*/ 108378 h 216289"/>
                  <a:gd name="connsiteX21" fmla="*/ 55087 w 217229"/>
                  <a:gd name="connsiteY21" fmla="*/ 84949 h 216289"/>
                  <a:gd name="connsiteX22" fmla="*/ 163470 w 217229"/>
                  <a:gd name="connsiteY22" fmla="*/ 84949 h 216289"/>
                  <a:gd name="connsiteX23" fmla="*/ 158467 w 217229"/>
                  <a:gd name="connsiteY23" fmla="*/ 68115 h 216289"/>
                  <a:gd name="connsiteX24" fmla="*/ 141043 w 217229"/>
                  <a:gd name="connsiteY24" fmla="*/ 50038 h 216289"/>
                  <a:gd name="connsiteX25" fmla="*/ 111428 w 217229"/>
                  <a:gd name="connsiteY25" fmla="*/ 43444 h 216289"/>
                  <a:gd name="connsiteX26" fmla="*/ 77981 w 217229"/>
                  <a:gd name="connsiteY26" fmla="*/ 51280 h 216289"/>
                  <a:gd name="connsiteX27" fmla="*/ 58838 w 217229"/>
                  <a:gd name="connsiteY27" fmla="*/ 73855 h 216289"/>
                  <a:gd name="connsiteX28" fmla="*/ 55087 w 217229"/>
                  <a:gd name="connsiteY28" fmla="*/ 84949 h 2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7229" h="216289">
                    <a:moveTo>
                      <a:pt x="0" y="108378"/>
                    </a:moveTo>
                    <a:cubicBezTo>
                      <a:pt x="0" y="88673"/>
                      <a:pt x="4923" y="70519"/>
                      <a:pt x="14688" y="53762"/>
                    </a:cubicBezTo>
                    <a:cubicBezTo>
                      <a:pt x="24457" y="37083"/>
                      <a:pt x="37818" y="23972"/>
                      <a:pt x="54619" y="14352"/>
                    </a:cubicBezTo>
                    <a:cubicBezTo>
                      <a:pt x="71420" y="4810"/>
                      <a:pt x="90095" y="0"/>
                      <a:pt x="110489" y="0"/>
                    </a:cubicBezTo>
                    <a:cubicBezTo>
                      <a:pt x="130886" y="0"/>
                      <a:pt x="149249" y="4189"/>
                      <a:pt x="165344" y="12490"/>
                    </a:cubicBezTo>
                    <a:cubicBezTo>
                      <a:pt x="181442" y="20869"/>
                      <a:pt x="194100" y="32971"/>
                      <a:pt x="203401" y="48797"/>
                    </a:cubicBezTo>
                    <a:cubicBezTo>
                      <a:pt x="212619" y="64701"/>
                      <a:pt x="217230" y="83397"/>
                      <a:pt x="217230" y="105042"/>
                    </a:cubicBezTo>
                    <a:lnTo>
                      <a:pt x="217230" y="123506"/>
                    </a:lnTo>
                    <a:lnTo>
                      <a:pt x="54228" y="123506"/>
                    </a:lnTo>
                    <a:cubicBezTo>
                      <a:pt x="55634" y="130100"/>
                      <a:pt x="57900" y="136074"/>
                      <a:pt x="60948" y="141582"/>
                    </a:cubicBezTo>
                    <a:cubicBezTo>
                      <a:pt x="66262" y="151124"/>
                      <a:pt x="73918" y="158494"/>
                      <a:pt x="83843" y="163537"/>
                    </a:cubicBezTo>
                    <a:cubicBezTo>
                      <a:pt x="93767" y="168579"/>
                      <a:pt x="105099" y="171139"/>
                      <a:pt x="117677" y="171139"/>
                    </a:cubicBezTo>
                    <a:cubicBezTo>
                      <a:pt x="130259" y="171139"/>
                      <a:pt x="140496" y="169122"/>
                      <a:pt x="150029" y="165166"/>
                    </a:cubicBezTo>
                    <a:cubicBezTo>
                      <a:pt x="159562" y="161209"/>
                      <a:pt x="167533" y="155236"/>
                      <a:pt x="174018" y="147323"/>
                    </a:cubicBezTo>
                    <a:lnTo>
                      <a:pt x="208480" y="177656"/>
                    </a:lnTo>
                    <a:cubicBezTo>
                      <a:pt x="197540" y="189991"/>
                      <a:pt x="184490" y="199455"/>
                      <a:pt x="169175" y="206204"/>
                    </a:cubicBezTo>
                    <a:cubicBezTo>
                      <a:pt x="153857" y="212956"/>
                      <a:pt x="137135" y="216290"/>
                      <a:pt x="118928" y="216290"/>
                    </a:cubicBezTo>
                    <a:cubicBezTo>
                      <a:pt x="96504" y="216290"/>
                      <a:pt x="76187" y="211791"/>
                      <a:pt x="57979" y="202713"/>
                    </a:cubicBezTo>
                    <a:cubicBezTo>
                      <a:pt x="39772" y="193715"/>
                      <a:pt x="25552" y="180992"/>
                      <a:pt x="15315" y="164545"/>
                    </a:cubicBezTo>
                    <a:cubicBezTo>
                      <a:pt x="5078" y="148098"/>
                      <a:pt x="0" y="129402"/>
                      <a:pt x="0" y="108301"/>
                    </a:cubicBezTo>
                    <a:lnTo>
                      <a:pt x="0" y="108378"/>
                    </a:lnTo>
                    <a:close/>
                    <a:moveTo>
                      <a:pt x="55087" y="84949"/>
                    </a:moveTo>
                    <a:lnTo>
                      <a:pt x="163470" y="84949"/>
                    </a:lnTo>
                    <a:cubicBezTo>
                      <a:pt x="162611" y="78898"/>
                      <a:pt x="160968" y="73312"/>
                      <a:pt x="158467" y="68115"/>
                    </a:cubicBezTo>
                    <a:cubicBezTo>
                      <a:pt x="154560" y="60434"/>
                      <a:pt x="148702" y="54461"/>
                      <a:pt x="141043" y="50038"/>
                    </a:cubicBezTo>
                    <a:cubicBezTo>
                      <a:pt x="133307" y="45694"/>
                      <a:pt x="123462" y="43444"/>
                      <a:pt x="111428" y="43444"/>
                    </a:cubicBezTo>
                    <a:cubicBezTo>
                      <a:pt x="97987" y="43444"/>
                      <a:pt x="86812" y="46082"/>
                      <a:pt x="77981" y="51280"/>
                    </a:cubicBezTo>
                    <a:cubicBezTo>
                      <a:pt x="69155" y="56477"/>
                      <a:pt x="62822" y="64003"/>
                      <a:pt x="58838" y="73855"/>
                    </a:cubicBezTo>
                    <a:cubicBezTo>
                      <a:pt x="57432" y="77424"/>
                      <a:pt x="56182" y="81148"/>
                      <a:pt x="55087" y="84949"/>
                    </a:cubicBezTo>
                    <a:close/>
                  </a:path>
                </a:pathLst>
              </a:custGeom>
              <a:grpFill/>
              <a:ln w="3620" cap="flat">
                <a:noFill/>
                <a:prstDash val="solid"/>
                <a:miter/>
              </a:ln>
            </p:spPr>
            <p:txBody>
              <a:bodyPr rtlCol="0" anchor="ctr"/>
              <a:lstStyle/>
              <a:p>
                <a:endParaRPr lang="en-US"/>
              </a:p>
            </p:txBody>
          </p:sp>
          <p:sp>
            <p:nvSpPr>
              <p:cNvPr id="23" name="Freeform: Shape 61">
                <a:extLst>
                  <a:ext uri="{FF2B5EF4-FFF2-40B4-BE49-F238E27FC236}">
                    <a16:creationId xmlns:a16="http://schemas.microsoft.com/office/drawing/2014/main" id="{B6AA2E94-54D1-793A-21F1-9B25A324EBCB}"/>
                  </a:ext>
                </a:extLst>
              </p:cNvPr>
              <p:cNvSpPr/>
              <p:nvPr/>
            </p:nvSpPr>
            <p:spPr>
              <a:xfrm>
                <a:off x="10070118" y="2843779"/>
                <a:ext cx="204339" cy="216291"/>
              </a:xfrm>
              <a:custGeom>
                <a:avLst/>
                <a:gdLst>
                  <a:gd name="connsiteX0" fmla="*/ 56964 w 204339"/>
                  <a:gd name="connsiteY0" fmla="*/ 202791 h 216291"/>
                  <a:gd name="connsiteX1" fmla="*/ 15159 w 204339"/>
                  <a:gd name="connsiteY1" fmla="*/ 164623 h 216291"/>
                  <a:gd name="connsiteX2" fmla="*/ 0 w 204339"/>
                  <a:gd name="connsiteY2" fmla="*/ 108378 h 216291"/>
                  <a:gd name="connsiteX3" fmla="*/ 15551 w 204339"/>
                  <a:gd name="connsiteY3" fmla="*/ 52133 h 216291"/>
                  <a:gd name="connsiteX4" fmla="*/ 57592 w 204339"/>
                  <a:gd name="connsiteY4" fmla="*/ 13732 h 216291"/>
                  <a:gd name="connsiteX5" fmla="*/ 115571 w 204339"/>
                  <a:gd name="connsiteY5" fmla="*/ 0 h 216291"/>
                  <a:gd name="connsiteX6" fmla="*/ 163473 w 204339"/>
                  <a:gd name="connsiteY6" fmla="*/ 10085 h 216291"/>
                  <a:gd name="connsiteX7" fmla="*/ 201683 w 204339"/>
                  <a:gd name="connsiteY7" fmla="*/ 38635 h 216291"/>
                  <a:gd name="connsiteX8" fmla="*/ 167221 w 204339"/>
                  <a:gd name="connsiteY8" fmla="*/ 68968 h 216291"/>
                  <a:gd name="connsiteX9" fmla="*/ 144954 w 204339"/>
                  <a:gd name="connsiteY9" fmla="*/ 51358 h 216291"/>
                  <a:gd name="connsiteX10" fmla="*/ 115571 w 204339"/>
                  <a:gd name="connsiteY10" fmla="*/ 45616 h 216291"/>
                  <a:gd name="connsiteX11" fmla="*/ 84082 w 204339"/>
                  <a:gd name="connsiteY11" fmla="*/ 52987 h 216291"/>
                  <a:gd name="connsiteX12" fmla="*/ 62434 w 204339"/>
                  <a:gd name="connsiteY12" fmla="*/ 74709 h 216291"/>
                  <a:gd name="connsiteX13" fmla="*/ 54623 w 204339"/>
                  <a:gd name="connsiteY13" fmla="*/ 108378 h 216291"/>
                  <a:gd name="connsiteX14" fmla="*/ 62434 w 204339"/>
                  <a:gd name="connsiteY14" fmla="*/ 141815 h 216291"/>
                  <a:gd name="connsiteX15" fmla="*/ 84314 w 204339"/>
                  <a:gd name="connsiteY15" fmla="*/ 163537 h 216291"/>
                  <a:gd name="connsiteX16" fmla="*/ 116901 w 204339"/>
                  <a:gd name="connsiteY16" fmla="*/ 171139 h 216291"/>
                  <a:gd name="connsiteX17" fmla="*/ 147375 w 204339"/>
                  <a:gd name="connsiteY17" fmla="*/ 165166 h 216291"/>
                  <a:gd name="connsiteX18" fmla="*/ 169878 w 204339"/>
                  <a:gd name="connsiteY18" fmla="*/ 147323 h 216291"/>
                  <a:gd name="connsiteX19" fmla="*/ 204340 w 204339"/>
                  <a:gd name="connsiteY19" fmla="*/ 177656 h 216291"/>
                  <a:gd name="connsiteX20" fmla="*/ 165895 w 204339"/>
                  <a:gd name="connsiteY20" fmla="*/ 206205 h 216291"/>
                  <a:gd name="connsiteX21" fmla="*/ 116901 w 204339"/>
                  <a:gd name="connsiteY21" fmla="*/ 216291 h 216291"/>
                  <a:gd name="connsiteX22" fmla="*/ 57044 w 204339"/>
                  <a:gd name="connsiteY22" fmla="*/ 202715 h 216291"/>
                  <a:gd name="connsiteX23" fmla="*/ 56964 w 204339"/>
                  <a:gd name="connsiteY23" fmla="*/ 202791 h 21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339" h="216291">
                    <a:moveTo>
                      <a:pt x="56964" y="202791"/>
                    </a:moveTo>
                    <a:cubicBezTo>
                      <a:pt x="39148" y="193793"/>
                      <a:pt x="25240" y="181069"/>
                      <a:pt x="15159" y="164623"/>
                    </a:cubicBezTo>
                    <a:cubicBezTo>
                      <a:pt x="5078" y="148176"/>
                      <a:pt x="0" y="129480"/>
                      <a:pt x="0" y="108378"/>
                    </a:cubicBezTo>
                    <a:cubicBezTo>
                      <a:pt x="0" y="87277"/>
                      <a:pt x="5158" y="68580"/>
                      <a:pt x="15551" y="52133"/>
                    </a:cubicBezTo>
                    <a:cubicBezTo>
                      <a:pt x="25943" y="35686"/>
                      <a:pt x="39931" y="22964"/>
                      <a:pt x="57592" y="13732"/>
                    </a:cubicBezTo>
                    <a:cubicBezTo>
                      <a:pt x="75252" y="4577"/>
                      <a:pt x="94550" y="0"/>
                      <a:pt x="115571" y="0"/>
                    </a:cubicBezTo>
                    <a:cubicBezTo>
                      <a:pt x="132919" y="0"/>
                      <a:pt x="148938" y="3336"/>
                      <a:pt x="163473" y="10085"/>
                    </a:cubicBezTo>
                    <a:cubicBezTo>
                      <a:pt x="178005" y="16835"/>
                      <a:pt x="190823" y="26300"/>
                      <a:pt x="201683" y="38635"/>
                    </a:cubicBezTo>
                    <a:lnTo>
                      <a:pt x="167221" y="68968"/>
                    </a:lnTo>
                    <a:cubicBezTo>
                      <a:pt x="160737" y="61055"/>
                      <a:pt x="153393" y="55159"/>
                      <a:pt x="144954" y="51358"/>
                    </a:cubicBezTo>
                    <a:cubicBezTo>
                      <a:pt x="136512" y="47556"/>
                      <a:pt x="126746" y="45616"/>
                      <a:pt x="115571" y="45616"/>
                    </a:cubicBezTo>
                    <a:cubicBezTo>
                      <a:pt x="103772" y="45616"/>
                      <a:pt x="93300" y="48099"/>
                      <a:pt x="84082" y="52987"/>
                    </a:cubicBezTo>
                    <a:cubicBezTo>
                      <a:pt x="74860" y="57874"/>
                      <a:pt x="67592" y="65167"/>
                      <a:pt x="62434" y="74709"/>
                    </a:cubicBezTo>
                    <a:cubicBezTo>
                      <a:pt x="57280" y="84251"/>
                      <a:pt x="54623" y="95500"/>
                      <a:pt x="54623" y="108378"/>
                    </a:cubicBezTo>
                    <a:cubicBezTo>
                      <a:pt x="54623" y="121256"/>
                      <a:pt x="57200" y="132350"/>
                      <a:pt x="62434" y="141815"/>
                    </a:cubicBezTo>
                    <a:cubicBezTo>
                      <a:pt x="67592" y="151279"/>
                      <a:pt x="74860" y="158494"/>
                      <a:pt x="84314" y="163537"/>
                    </a:cubicBezTo>
                    <a:cubicBezTo>
                      <a:pt x="93691" y="168579"/>
                      <a:pt x="104555" y="171139"/>
                      <a:pt x="116901" y="171139"/>
                    </a:cubicBezTo>
                    <a:cubicBezTo>
                      <a:pt x="129248" y="171139"/>
                      <a:pt x="138781" y="169123"/>
                      <a:pt x="147375" y="165166"/>
                    </a:cubicBezTo>
                    <a:cubicBezTo>
                      <a:pt x="155894" y="161209"/>
                      <a:pt x="163393" y="155236"/>
                      <a:pt x="169878" y="147323"/>
                    </a:cubicBezTo>
                    <a:lnTo>
                      <a:pt x="204340" y="177656"/>
                    </a:lnTo>
                    <a:cubicBezTo>
                      <a:pt x="193400" y="189991"/>
                      <a:pt x="180586" y="199457"/>
                      <a:pt x="165895" y="206205"/>
                    </a:cubicBezTo>
                    <a:cubicBezTo>
                      <a:pt x="151203" y="212953"/>
                      <a:pt x="134873" y="216291"/>
                      <a:pt x="116901" y="216291"/>
                    </a:cubicBezTo>
                    <a:cubicBezTo>
                      <a:pt x="94786" y="216291"/>
                      <a:pt x="74781" y="211792"/>
                      <a:pt x="57044" y="202715"/>
                    </a:cubicBezTo>
                    <a:lnTo>
                      <a:pt x="56964" y="202791"/>
                    </a:lnTo>
                    <a:close/>
                  </a:path>
                </a:pathLst>
              </a:custGeom>
              <a:grpFill/>
              <a:ln w="3620" cap="flat">
                <a:noFill/>
                <a:prstDash val="solid"/>
                <a:miter/>
              </a:ln>
            </p:spPr>
            <p:txBody>
              <a:bodyPr rtlCol="0" anchor="ctr"/>
              <a:lstStyle/>
              <a:p>
                <a:endParaRPr lang="en-US"/>
              </a:p>
            </p:txBody>
          </p:sp>
          <p:sp>
            <p:nvSpPr>
              <p:cNvPr id="24" name="Freeform: Shape 62">
                <a:extLst>
                  <a:ext uri="{FF2B5EF4-FFF2-40B4-BE49-F238E27FC236}">
                    <a16:creationId xmlns:a16="http://schemas.microsoft.com/office/drawing/2014/main" id="{83C48775-2D55-9CDC-EB05-1EEF35E788BB}"/>
                  </a:ext>
                </a:extLst>
              </p:cNvPr>
              <p:cNvSpPr/>
              <p:nvPr/>
            </p:nvSpPr>
            <p:spPr>
              <a:xfrm>
                <a:off x="10287975" y="2771165"/>
                <a:ext cx="212622" cy="282777"/>
              </a:xfrm>
              <a:custGeom>
                <a:avLst/>
                <a:gdLst>
                  <a:gd name="connsiteX0" fmla="*/ 0 w 212622"/>
                  <a:gd name="connsiteY0" fmla="*/ 18309 h 282777"/>
                  <a:gd name="connsiteX1" fmla="*/ 52513 w 212622"/>
                  <a:gd name="connsiteY1" fmla="*/ 0 h 282777"/>
                  <a:gd name="connsiteX2" fmla="*/ 52513 w 212622"/>
                  <a:gd name="connsiteY2" fmla="*/ 161752 h 282777"/>
                  <a:gd name="connsiteX3" fmla="*/ 146204 w 212622"/>
                  <a:gd name="connsiteY3" fmla="*/ 77579 h 282777"/>
                  <a:gd name="connsiteX4" fmla="*/ 212622 w 212622"/>
                  <a:gd name="connsiteY4" fmla="*/ 77579 h 282777"/>
                  <a:gd name="connsiteX5" fmla="*/ 126511 w 212622"/>
                  <a:gd name="connsiteY5" fmla="*/ 153917 h 282777"/>
                  <a:gd name="connsiteX6" fmla="*/ 212622 w 212622"/>
                  <a:gd name="connsiteY6" fmla="*/ 282777 h 282777"/>
                  <a:gd name="connsiteX7" fmla="*/ 151283 w 212622"/>
                  <a:gd name="connsiteY7" fmla="*/ 282777 h 282777"/>
                  <a:gd name="connsiteX8" fmla="*/ 88693 w 212622"/>
                  <a:gd name="connsiteY8" fmla="*/ 186345 h 282777"/>
                  <a:gd name="connsiteX9" fmla="*/ 52589 w 212622"/>
                  <a:gd name="connsiteY9" fmla="*/ 216290 h 282777"/>
                  <a:gd name="connsiteX10" fmla="*/ 52589 w 212622"/>
                  <a:gd name="connsiteY10" fmla="*/ 282777 h 282777"/>
                  <a:gd name="connsiteX11" fmla="*/ 80 w 212622"/>
                  <a:gd name="connsiteY11" fmla="*/ 282777 h 282777"/>
                  <a:gd name="connsiteX12" fmla="*/ 80 w 212622"/>
                  <a:gd name="connsiteY12" fmla="*/ 18309 h 282777"/>
                  <a:gd name="connsiteX13" fmla="*/ 0 w 212622"/>
                  <a:gd name="connsiteY13" fmla="*/ 18309 h 28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2622" h="282777">
                    <a:moveTo>
                      <a:pt x="0" y="18309"/>
                    </a:moveTo>
                    <a:lnTo>
                      <a:pt x="52513" y="0"/>
                    </a:lnTo>
                    <a:lnTo>
                      <a:pt x="52513" y="161752"/>
                    </a:lnTo>
                    <a:lnTo>
                      <a:pt x="146204" y="77579"/>
                    </a:lnTo>
                    <a:lnTo>
                      <a:pt x="212622" y="77579"/>
                    </a:lnTo>
                    <a:lnTo>
                      <a:pt x="126511" y="153917"/>
                    </a:lnTo>
                    <a:lnTo>
                      <a:pt x="212622" y="282777"/>
                    </a:lnTo>
                    <a:lnTo>
                      <a:pt x="151283" y="282777"/>
                    </a:lnTo>
                    <a:lnTo>
                      <a:pt x="88693" y="186345"/>
                    </a:lnTo>
                    <a:lnTo>
                      <a:pt x="52589" y="216290"/>
                    </a:lnTo>
                    <a:lnTo>
                      <a:pt x="52589" y="282777"/>
                    </a:lnTo>
                    <a:lnTo>
                      <a:pt x="80" y="282777"/>
                    </a:lnTo>
                    <a:lnTo>
                      <a:pt x="80" y="18309"/>
                    </a:lnTo>
                    <a:lnTo>
                      <a:pt x="0" y="18309"/>
                    </a:lnTo>
                    <a:close/>
                  </a:path>
                </a:pathLst>
              </a:custGeom>
              <a:grpFill/>
              <a:ln w="3620" cap="flat">
                <a:noFill/>
                <a:prstDash val="solid"/>
                <a:miter/>
              </a:ln>
            </p:spPr>
            <p:txBody>
              <a:bodyPr rtlCol="0" anchor="ctr"/>
              <a:lstStyle/>
              <a:p>
                <a:endParaRPr lang="en-US"/>
              </a:p>
            </p:txBody>
          </p:sp>
          <p:sp>
            <p:nvSpPr>
              <p:cNvPr id="25" name="Freeform: Shape 63">
                <a:extLst>
                  <a:ext uri="{FF2B5EF4-FFF2-40B4-BE49-F238E27FC236}">
                    <a16:creationId xmlns:a16="http://schemas.microsoft.com/office/drawing/2014/main" id="{9A444546-0242-0640-87A8-5637A244A690}"/>
                  </a:ext>
                </a:extLst>
              </p:cNvPr>
              <p:cNvSpPr/>
              <p:nvPr/>
            </p:nvSpPr>
            <p:spPr>
              <a:xfrm>
                <a:off x="8775012" y="2799714"/>
                <a:ext cx="158391" cy="257950"/>
              </a:xfrm>
              <a:custGeom>
                <a:avLst/>
                <a:gdLst>
                  <a:gd name="connsiteX0" fmla="*/ 137918 w 158391"/>
                  <a:gd name="connsiteY0" fmla="*/ 208300 h 257950"/>
                  <a:gd name="connsiteX1" fmla="*/ 120258 w 158391"/>
                  <a:gd name="connsiteY1" fmla="*/ 211791 h 257950"/>
                  <a:gd name="connsiteX2" fmla="*/ 97595 w 158391"/>
                  <a:gd name="connsiteY2" fmla="*/ 204188 h 257950"/>
                  <a:gd name="connsiteX3" fmla="*/ 88142 w 158391"/>
                  <a:gd name="connsiteY3" fmla="*/ 175484 h 257950"/>
                  <a:gd name="connsiteX4" fmla="*/ 88142 w 158391"/>
                  <a:gd name="connsiteY4" fmla="*/ 93017 h 257950"/>
                  <a:gd name="connsiteX5" fmla="*/ 143388 w 158391"/>
                  <a:gd name="connsiteY5" fmla="*/ 93017 h 257950"/>
                  <a:gd name="connsiteX6" fmla="*/ 143388 w 158391"/>
                  <a:gd name="connsiteY6" fmla="*/ 49108 h 257950"/>
                  <a:gd name="connsiteX7" fmla="*/ 88142 w 158391"/>
                  <a:gd name="connsiteY7" fmla="*/ 49108 h 257950"/>
                  <a:gd name="connsiteX8" fmla="*/ 88142 w 158391"/>
                  <a:gd name="connsiteY8" fmla="*/ 0 h 257950"/>
                  <a:gd name="connsiteX9" fmla="*/ 35161 w 158391"/>
                  <a:gd name="connsiteY9" fmla="*/ 17766 h 257950"/>
                  <a:gd name="connsiteX10" fmla="*/ 35161 w 158391"/>
                  <a:gd name="connsiteY10" fmla="*/ 49108 h 257950"/>
                  <a:gd name="connsiteX11" fmla="*/ 0 w 158391"/>
                  <a:gd name="connsiteY11" fmla="*/ 49108 h 257950"/>
                  <a:gd name="connsiteX12" fmla="*/ 0 w 158391"/>
                  <a:gd name="connsiteY12" fmla="*/ 93017 h 257950"/>
                  <a:gd name="connsiteX13" fmla="*/ 35161 w 158391"/>
                  <a:gd name="connsiteY13" fmla="*/ 93017 h 257950"/>
                  <a:gd name="connsiteX14" fmla="*/ 35161 w 158391"/>
                  <a:gd name="connsiteY14" fmla="*/ 182466 h 257950"/>
                  <a:gd name="connsiteX15" fmla="*/ 55790 w 158391"/>
                  <a:gd name="connsiteY15" fmla="*/ 238245 h 257950"/>
                  <a:gd name="connsiteX16" fmla="*/ 115491 w 158391"/>
                  <a:gd name="connsiteY16" fmla="*/ 257951 h 257950"/>
                  <a:gd name="connsiteX17" fmla="*/ 158391 w 158391"/>
                  <a:gd name="connsiteY17" fmla="*/ 248097 h 257950"/>
                  <a:gd name="connsiteX18" fmla="*/ 137994 w 158391"/>
                  <a:gd name="connsiteY18" fmla="*/ 208222 h 257950"/>
                  <a:gd name="connsiteX19" fmla="*/ 137918 w 158391"/>
                  <a:gd name="connsiteY19" fmla="*/ 208300 h 25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8391" h="257950">
                    <a:moveTo>
                      <a:pt x="137918" y="208300"/>
                    </a:moveTo>
                    <a:cubicBezTo>
                      <a:pt x="132680" y="210162"/>
                      <a:pt x="126275" y="211791"/>
                      <a:pt x="120258" y="211791"/>
                    </a:cubicBezTo>
                    <a:cubicBezTo>
                      <a:pt x="109554" y="211791"/>
                      <a:pt x="103848" y="209929"/>
                      <a:pt x="97595" y="204188"/>
                    </a:cubicBezTo>
                    <a:cubicBezTo>
                      <a:pt x="91266" y="198447"/>
                      <a:pt x="88142" y="188827"/>
                      <a:pt x="88142" y="175484"/>
                    </a:cubicBezTo>
                    <a:lnTo>
                      <a:pt x="88142" y="93017"/>
                    </a:lnTo>
                    <a:lnTo>
                      <a:pt x="143388" y="93017"/>
                    </a:lnTo>
                    <a:lnTo>
                      <a:pt x="143388" y="49108"/>
                    </a:lnTo>
                    <a:lnTo>
                      <a:pt x="88142" y="49108"/>
                    </a:lnTo>
                    <a:lnTo>
                      <a:pt x="88142" y="0"/>
                    </a:lnTo>
                    <a:lnTo>
                      <a:pt x="35161" y="17766"/>
                    </a:lnTo>
                    <a:lnTo>
                      <a:pt x="35161" y="49108"/>
                    </a:lnTo>
                    <a:lnTo>
                      <a:pt x="0" y="49108"/>
                    </a:lnTo>
                    <a:lnTo>
                      <a:pt x="0" y="93017"/>
                    </a:lnTo>
                    <a:lnTo>
                      <a:pt x="35161" y="93017"/>
                    </a:lnTo>
                    <a:lnTo>
                      <a:pt x="35161" y="182466"/>
                    </a:lnTo>
                    <a:cubicBezTo>
                      <a:pt x="35161" y="206516"/>
                      <a:pt x="42037" y="225135"/>
                      <a:pt x="55790" y="238245"/>
                    </a:cubicBezTo>
                    <a:cubicBezTo>
                      <a:pt x="69543" y="251355"/>
                      <a:pt x="89392" y="257951"/>
                      <a:pt x="115491" y="257951"/>
                    </a:cubicBezTo>
                    <a:cubicBezTo>
                      <a:pt x="128776" y="257951"/>
                      <a:pt x="146277" y="253684"/>
                      <a:pt x="158391" y="248097"/>
                    </a:cubicBezTo>
                    <a:lnTo>
                      <a:pt x="137994" y="208222"/>
                    </a:lnTo>
                    <a:lnTo>
                      <a:pt x="137918" y="208300"/>
                    </a:lnTo>
                    <a:close/>
                  </a:path>
                </a:pathLst>
              </a:custGeom>
              <a:grpFill/>
              <a:ln w="3620" cap="flat">
                <a:noFill/>
                <a:prstDash val="solid"/>
                <a:miter/>
              </a:ln>
            </p:spPr>
            <p:txBody>
              <a:bodyPr rtlCol="0" anchor="ctr"/>
              <a:lstStyle/>
              <a:p>
                <a:endParaRPr lang="en-US"/>
              </a:p>
            </p:txBody>
          </p:sp>
          <p:sp>
            <p:nvSpPr>
              <p:cNvPr id="26" name="Freeform: Shape 64">
                <a:extLst>
                  <a:ext uri="{FF2B5EF4-FFF2-40B4-BE49-F238E27FC236}">
                    <a16:creationId xmlns:a16="http://schemas.microsoft.com/office/drawing/2014/main" id="{9F513DE9-6D7A-9F54-1886-BAEC64432621}"/>
                  </a:ext>
                </a:extLst>
              </p:cNvPr>
              <p:cNvSpPr/>
              <p:nvPr/>
            </p:nvSpPr>
            <p:spPr>
              <a:xfrm>
                <a:off x="8923634" y="2843857"/>
                <a:ext cx="217233" cy="216289"/>
              </a:xfrm>
              <a:custGeom>
                <a:avLst/>
                <a:gdLst>
                  <a:gd name="connsiteX0" fmla="*/ 0 w 217233"/>
                  <a:gd name="connsiteY0" fmla="*/ 108378 h 216289"/>
                  <a:gd name="connsiteX1" fmla="*/ 14692 w 217233"/>
                  <a:gd name="connsiteY1" fmla="*/ 53762 h 216289"/>
                  <a:gd name="connsiteX2" fmla="*/ 54619 w 217233"/>
                  <a:gd name="connsiteY2" fmla="*/ 14352 h 216289"/>
                  <a:gd name="connsiteX3" fmla="*/ 110493 w 217233"/>
                  <a:gd name="connsiteY3" fmla="*/ 0 h 216289"/>
                  <a:gd name="connsiteX4" fmla="*/ 165347 w 217233"/>
                  <a:gd name="connsiteY4" fmla="*/ 12490 h 216289"/>
                  <a:gd name="connsiteX5" fmla="*/ 203401 w 217233"/>
                  <a:gd name="connsiteY5" fmla="*/ 48797 h 216289"/>
                  <a:gd name="connsiteX6" fmla="*/ 217233 w 217233"/>
                  <a:gd name="connsiteY6" fmla="*/ 105042 h 216289"/>
                  <a:gd name="connsiteX7" fmla="*/ 217233 w 217233"/>
                  <a:gd name="connsiteY7" fmla="*/ 123506 h 216289"/>
                  <a:gd name="connsiteX8" fmla="*/ 54231 w 217233"/>
                  <a:gd name="connsiteY8" fmla="*/ 123506 h 216289"/>
                  <a:gd name="connsiteX9" fmla="*/ 60952 w 217233"/>
                  <a:gd name="connsiteY9" fmla="*/ 141582 h 216289"/>
                  <a:gd name="connsiteX10" fmla="*/ 83846 w 217233"/>
                  <a:gd name="connsiteY10" fmla="*/ 163537 h 216289"/>
                  <a:gd name="connsiteX11" fmla="*/ 117681 w 217233"/>
                  <a:gd name="connsiteY11" fmla="*/ 171139 h 216289"/>
                  <a:gd name="connsiteX12" fmla="*/ 150032 w 217233"/>
                  <a:gd name="connsiteY12" fmla="*/ 165166 h 216289"/>
                  <a:gd name="connsiteX13" fmla="*/ 174022 w 217233"/>
                  <a:gd name="connsiteY13" fmla="*/ 147323 h 216289"/>
                  <a:gd name="connsiteX14" fmla="*/ 208479 w 217233"/>
                  <a:gd name="connsiteY14" fmla="*/ 177656 h 216289"/>
                  <a:gd name="connsiteX15" fmla="*/ 169175 w 217233"/>
                  <a:gd name="connsiteY15" fmla="*/ 206204 h 216289"/>
                  <a:gd name="connsiteX16" fmla="*/ 118931 w 217233"/>
                  <a:gd name="connsiteY16" fmla="*/ 216290 h 216289"/>
                  <a:gd name="connsiteX17" fmla="*/ 57979 w 217233"/>
                  <a:gd name="connsiteY17" fmla="*/ 202713 h 216289"/>
                  <a:gd name="connsiteX18" fmla="*/ 15315 w 217233"/>
                  <a:gd name="connsiteY18" fmla="*/ 164545 h 216289"/>
                  <a:gd name="connsiteX19" fmla="*/ 0 w 217233"/>
                  <a:gd name="connsiteY19" fmla="*/ 108301 h 216289"/>
                  <a:gd name="connsiteX20" fmla="*/ 0 w 217233"/>
                  <a:gd name="connsiteY20" fmla="*/ 108378 h 216289"/>
                  <a:gd name="connsiteX21" fmla="*/ 55090 w 217233"/>
                  <a:gd name="connsiteY21" fmla="*/ 84949 h 216289"/>
                  <a:gd name="connsiteX22" fmla="*/ 163470 w 217233"/>
                  <a:gd name="connsiteY22" fmla="*/ 84949 h 216289"/>
                  <a:gd name="connsiteX23" fmla="*/ 158471 w 217233"/>
                  <a:gd name="connsiteY23" fmla="*/ 68115 h 216289"/>
                  <a:gd name="connsiteX24" fmla="*/ 141046 w 217233"/>
                  <a:gd name="connsiteY24" fmla="*/ 50038 h 216289"/>
                  <a:gd name="connsiteX25" fmla="*/ 111428 w 217233"/>
                  <a:gd name="connsiteY25" fmla="*/ 43444 h 216289"/>
                  <a:gd name="connsiteX26" fmla="*/ 77985 w 217233"/>
                  <a:gd name="connsiteY26" fmla="*/ 51280 h 216289"/>
                  <a:gd name="connsiteX27" fmla="*/ 58838 w 217233"/>
                  <a:gd name="connsiteY27" fmla="*/ 73855 h 216289"/>
                  <a:gd name="connsiteX28" fmla="*/ 55090 w 217233"/>
                  <a:gd name="connsiteY28" fmla="*/ 84949 h 2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7233" h="216289">
                    <a:moveTo>
                      <a:pt x="0" y="108378"/>
                    </a:moveTo>
                    <a:cubicBezTo>
                      <a:pt x="0" y="88673"/>
                      <a:pt x="4923" y="70519"/>
                      <a:pt x="14692" y="53762"/>
                    </a:cubicBezTo>
                    <a:cubicBezTo>
                      <a:pt x="24457" y="37083"/>
                      <a:pt x="37822" y="23972"/>
                      <a:pt x="54619" y="14352"/>
                    </a:cubicBezTo>
                    <a:cubicBezTo>
                      <a:pt x="71420" y="4810"/>
                      <a:pt x="90096" y="0"/>
                      <a:pt x="110493" y="0"/>
                    </a:cubicBezTo>
                    <a:cubicBezTo>
                      <a:pt x="130886" y="0"/>
                      <a:pt x="149249" y="4189"/>
                      <a:pt x="165347" y="12490"/>
                    </a:cubicBezTo>
                    <a:cubicBezTo>
                      <a:pt x="181445" y="20869"/>
                      <a:pt x="194103" y="32971"/>
                      <a:pt x="203401" y="48797"/>
                    </a:cubicBezTo>
                    <a:cubicBezTo>
                      <a:pt x="212623" y="64701"/>
                      <a:pt x="217233" y="83397"/>
                      <a:pt x="217233" y="105042"/>
                    </a:cubicBezTo>
                    <a:lnTo>
                      <a:pt x="217233" y="123506"/>
                    </a:lnTo>
                    <a:lnTo>
                      <a:pt x="54231" y="123506"/>
                    </a:lnTo>
                    <a:cubicBezTo>
                      <a:pt x="55638" y="130100"/>
                      <a:pt x="57903" y="136074"/>
                      <a:pt x="60952" y="141582"/>
                    </a:cubicBezTo>
                    <a:cubicBezTo>
                      <a:pt x="66262" y="151124"/>
                      <a:pt x="73921" y="158494"/>
                      <a:pt x="83846" y="163537"/>
                    </a:cubicBezTo>
                    <a:cubicBezTo>
                      <a:pt x="93768" y="168579"/>
                      <a:pt x="105099" y="171139"/>
                      <a:pt x="117681" y="171139"/>
                    </a:cubicBezTo>
                    <a:cubicBezTo>
                      <a:pt x="130262" y="171139"/>
                      <a:pt x="140499" y="169122"/>
                      <a:pt x="150032" y="165166"/>
                    </a:cubicBezTo>
                    <a:cubicBezTo>
                      <a:pt x="159566" y="161209"/>
                      <a:pt x="167533" y="155236"/>
                      <a:pt x="174022" y="147323"/>
                    </a:cubicBezTo>
                    <a:lnTo>
                      <a:pt x="208479" y="177656"/>
                    </a:lnTo>
                    <a:cubicBezTo>
                      <a:pt x="197540" y="189991"/>
                      <a:pt x="184490" y="199455"/>
                      <a:pt x="169175" y="206204"/>
                    </a:cubicBezTo>
                    <a:cubicBezTo>
                      <a:pt x="153860" y="212956"/>
                      <a:pt x="137139" y="216290"/>
                      <a:pt x="118931" y="216290"/>
                    </a:cubicBezTo>
                    <a:cubicBezTo>
                      <a:pt x="96504" y="216290"/>
                      <a:pt x="76187" y="211791"/>
                      <a:pt x="57979" y="202713"/>
                    </a:cubicBezTo>
                    <a:cubicBezTo>
                      <a:pt x="39775" y="193715"/>
                      <a:pt x="25552" y="180992"/>
                      <a:pt x="15315" y="164545"/>
                    </a:cubicBezTo>
                    <a:cubicBezTo>
                      <a:pt x="5078" y="148098"/>
                      <a:pt x="0" y="129402"/>
                      <a:pt x="0" y="108301"/>
                    </a:cubicBezTo>
                    <a:lnTo>
                      <a:pt x="0" y="108378"/>
                    </a:lnTo>
                    <a:close/>
                    <a:moveTo>
                      <a:pt x="55090" y="84949"/>
                    </a:moveTo>
                    <a:lnTo>
                      <a:pt x="163470" y="84949"/>
                    </a:lnTo>
                    <a:cubicBezTo>
                      <a:pt x="162611" y="78898"/>
                      <a:pt x="160972" y="73312"/>
                      <a:pt x="158471" y="68115"/>
                    </a:cubicBezTo>
                    <a:cubicBezTo>
                      <a:pt x="154563" y="60434"/>
                      <a:pt x="148702" y="54461"/>
                      <a:pt x="141046" y="50038"/>
                    </a:cubicBezTo>
                    <a:cubicBezTo>
                      <a:pt x="133307" y="45694"/>
                      <a:pt x="123462" y="43444"/>
                      <a:pt x="111428" y="43444"/>
                    </a:cubicBezTo>
                    <a:cubicBezTo>
                      <a:pt x="97990" y="43444"/>
                      <a:pt x="86815" y="46082"/>
                      <a:pt x="77985" y="51280"/>
                    </a:cubicBezTo>
                    <a:cubicBezTo>
                      <a:pt x="69155" y="56477"/>
                      <a:pt x="62826" y="64003"/>
                      <a:pt x="58838" y="73855"/>
                    </a:cubicBezTo>
                    <a:cubicBezTo>
                      <a:pt x="57432" y="77424"/>
                      <a:pt x="56185" y="81148"/>
                      <a:pt x="55090" y="84949"/>
                    </a:cubicBezTo>
                    <a:close/>
                  </a:path>
                </a:pathLst>
              </a:custGeom>
              <a:grpFill/>
              <a:ln w="3620" cap="flat">
                <a:noFill/>
                <a:prstDash val="solid"/>
                <a:miter/>
              </a:ln>
            </p:spPr>
            <p:txBody>
              <a:bodyPr rtlCol="0" anchor="ctr"/>
              <a:lstStyle/>
              <a:p>
                <a:endParaRPr lang="en-US"/>
              </a:p>
            </p:txBody>
          </p:sp>
        </p:grpSp>
        <p:sp>
          <p:nvSpPr>
            <p:cNvPr id="12" name="Freeform: Shape 65">
              <a:extLst>
                <a:ext uri="{FF2B5EF4-FFF2-40B4-BE49-F238E27FC236}">
                  <a16:creationId xmlns:a16="http://schemas.microsoft.com/office/drawing/2014/main" id="{09D8EF27-43BF-2E58-DC11-A81407E4572C}"/>
                </a:ext>
              </a:extLst>
            </p:cNvPr>
            <p:cNvSpPr/>
            <p:nvPr/>
          </p:nvSpPr>
          <p:spPr>
            <a:xfrm>
              <a:off x="7785589" y="2850141"/>
              <a:ext cx="358510" cy="279439"/>
            </a:xfrm>
            <a:custGeom>
              <a:avLst/>
              <a:gdLst>
                <a:gd name="connsiteX0" fmla="*/ 119946 w 358510"/>
                <a:gd name="connsiteY0" fmla="*/ 11637 h 279439"/>
                <a:gd name="connsiteX1" fmla="*/ 175895 w 358510"/>
                <a:gd name="connsiteY1" fmla="*/ 34678 h 279439"/>
                <a:gd name="connsiteX2" fmla="*/ 341945 w 358510"/>
                <a:gd name="connsiteY2" fmla="*/ 199535 h 279439"/>
                <a:gd name="connsiteX3" fmla="*/ 297639 w 358510"/>
                <a:gd name="connsiteY3" fmla="*/ 243522 h 279439"/>
                <a:gd name="connsiteX4" fmla="*/ 238564 w 358510"/>
                <a:gd name="connsiteY4" fmla="*/ 267804 h 279439"/>
                <a:gd name="connsiteX5" fmla="*/ 179490 w 358510"/>
                <a:gd name="connsiteY5" fmla="*/ 243522 h 279439"/>
                <a:gd name="connsiteX6" fmla="*/ 16566 w 358510"/>
                <a:gd name="connsiteY6" fmla="*/ 81768 h 279439"/>
                <a:gd name="connsiteX7" fmla="*/ 63997 w 358510"/>
                <a:gd name="connsiteY7" fmla="*/ 34678 h 279439"/>
                <a:gd name="connsiteX8" fmla="*/ 119946 w 358510"/>
                <a:gd name="connsiteY8" fmla="*/ 11637 h 279439"/>
                <a:gd name="connsiteX9" fmla="*/ 119946 w 358510"/>
                <a:gd name="connsiteY9" fmla="*/ 0 h 279439"/>
                <a:gd name="connsiteX10" fmla="*/ 55715 w 358510"/>
                <a:gd name="connsiteY10" fmla="*/ 26454 h 279439"/>
                <a:gd name="connsiteX11" fmla="*/ 0 w 358510"/>
                <a:gd name="connsiteY11" fmla="*/ 81768 h 279439"/>
                <a:gd name="connsiteX12" fmla="*/ 171207 w 358510"/>
                <a:gd name="connsiteY12" fmla="*/ 251743 h 279439"/>
                <a:gd name="connsiteX13" fmla="*/ 238564 w 358510"/>
                <a:gd name="connsiteY13" fmla="*/ 279440 h 279439"/>
                <a:gd name="connsiteX14" fmla="*/ 305922 w 358510"/>
                <a:gd name="connsiteY14" fmla="*/ 251743 h 279439"/>
                <a:gd name="connsiteX15" fmla="*/ 358511 w 358510"/>
                <a:gd name="connsiteY15" fmla="*/ 199535 h 279439"/>
                <a:gd name="connsiteX16" fmla="*/ 184178 w 358510"/>
                <a:gd name="connsiteY16" fmla="*/ 26454 h 279439"/>
                <a:gd name="connsiteX17" fmla="*/ 119946 w 358510"/>
                <a:gd name="connsiteY17" fmla="*/ 0 h 27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510" h="279439">
                  <a:moveTo>
                    <a:pt x="119946" y="11637"/>
                  </a:moveTo>
                  <a:cubicBezTo>
                    <a:pt x="141122" y="11637"/>
                    <a:pt x="160970" y="19782"/>
                    <a:pt x="175895" y="34678"/>
                  </a:cubicBezTo>
                  <a:lnTo>
                    <a:pt x="341945" y="199535"/>
                  </a:lnTo>
                  <a:lnTo>
                    <a:pt x="297639" y="243522"/>
                  </a:lnTo>
                  <a:cubicBezTo>
                    <a:pt x="281855" y="259191"/>
                    <a:pt x="260913" y="267804"/>
                    <a:pt x="238564" y="267804"/>
                  </a:cubicBezTo>
                  <a:cubicBezTo>
                    <a:pt x="216216" y="267804"/>
                    <a:pt x="195274" y="259191"/>
                    <a:pt x="179490" y="243522"/>
                  </a:cubicBezTo>
                  <a:lnTo>
                    <a:pt x="16566" y="81768"/>
                  </a:lnTo>
                  <a:lnTo>
                    <a:pt x="63997" y="34678"/>
                  </a:lnTo>
                  <a:cubicBezTo>
                    <a:pt x="78922" y="19860"/>
                    <a:pt x="98848" y="11637"/>
                    <a:pt x="119946" y="11637"/>
                  </a:cubicBezTo>
                  <a:close/>
                  <a:moveTo>
                    <a:pt x="119946" y="0"/>
                  </a:moveTo>
                  <a:cubicBezTo>
                    <a:pt x="96660" y="0"/>
                    <a:pt x="73452" y="8844"/>
                    <a:pt x="55715" y="26454"/>
                  </a:cubicBezTo>
                  <a:lnTo>
                    <a:pt x="0" y="81768"/>
                  </a:lnTo>
                  <a:lnTo>
                    <a:pt x="171207" y="251743"/>
                  </a:lnTo>
                  <a:cubicBezTo>
                    <a:pt x="189805" y="270206"/>
                    <a:pt x="214185" y="279440"/>
                    <a:pt x="238564" y="279440"/>
                  </a:cubicBezTo>
                  <a:cubicBezTo>
                    <a:pt x="262944" y="279440"/>
                    <a:pt x="287324" y="270206"/>
                    <a:pt x="305922" y="251743"/>
                  </a:cubicBezTo>
                  <a:lnTo>
                    <a:pt x="358511" y="199535"/>
                  </a:lnTo>
                  <a:lnTo>
                    <a:pt x="184178" y="26454"/>
                  </a:lnTo>
                  <a:cubicBezTo>
                    <a:pt x="166440" y="8844"/>
                    <a:pt x="143154" y="0"/>
                    <a:pt x="119946" y="0"/>
                  </a:cubicBezTo>
                  <a:close/>
                </a:path>
              </a:pathLst>
            </a:custGeom>
            <a:solidFill>
              <a:srgbClr val="0090FC"/>
            </a:solidFill>
            <a:ln w="3620" cap="flat">
              <a:noFill/>
              <a:prstDash val="solid"/>
              <a:miter/>
            </a:ln>
          </p:spPr>
          <p:txBody>
            <a:bodyPr rtlCol="0" anchor="ctr"/>
            <a:lstStyle/>
            <a:p>
              <a:endParaRPr lang="en-US"/>
            </a:p>
          </p:txBody>
        </p:sp>
        <p:sp>
          <p:nvSpPr>
            <p:cNvPr id="13" name="Freeform: Shape 66">
              <a:extLst>
                <a:ext uri="{FF2B5EF4-FFF2-40B4-BE49-F238E27FC236}">
                  <a16:creationId xmlns:a16="http://schemas.microsoft.com/office/drawing/2014/main" id="{9904159E-8AC7-3655-E5C4-F6150606C285}"/>
                </a:ext>
              </a:extLst>
            </p:cNvPr>
            <p:cNvSpPr/>
            <p:nvPr/>
          </p:nvSpPr>
          <p:spPr>
            <a:xfrm>
              <a:off x="7931556" y="2679700"/>
              <a:ext cx="185194" cy="183862"/>
            </a:xfrm>
            <a:custGeom>
              <a:avLst/>
              <a:gdLst>
                <a:gd name="connsiteX0" fmla="*/ 92597 w 185194"/>
                <a:gd name="connsiteY0" fmla="*/ 11637 h 183862"/>
                <a:gd name="connsiteX1" fmla="*/ 173473 w 185194"/>
                <a:gd name="connsiteY1" fmla="*/ 91931 h 183862"/>
                <a:gd name="connsiteX2" fmla="*/ 92597 w 185194"/>
                <a:gd name="connsiteY2" fmla="*/ 172226 h 183862"/>
                <a:gd name="connsiteX3" fmla="*/ 11721 w 185194"/>
                <a:gd name="connsiteY3" fmla="*/ 91931 h 183862"/>
                <a:gd name="connsiteX4" fmla="*/ 92597 w 185194"/>
                <a:gd name="connsiteY4" fmla="*/ 11637 h 183862"/>
                <a:gd name="connsiteX5" fmla="*/ 92597 w 185194"/>
                <a:gd name="connsiteY5" fmla="*/ 0 h 183862"/>
                <a:gd name="connsiteX6" fmla="*/ 0 w 185194"/>
                <a:gd name="connsiteY6" fmla="*/ 91931 h 183862"/>
                <a:gd name="connsiteX7" fmla="*/ 92597 w 185194"/>
                <a:gd name="connsiteY7" fmla="*/ 183862 h 183862"/>
                <a:gd name="connsiteX8" fmla="*/ 185194 w 185194"/>
                <a:gd name="connsiteY8" fmla="*/ 91931 h 183862"/>
                <a:gd name="connsiteX9" fmla="*/ 92597 w 185194"/>
                <a:gd name="connsiteY9" fmla="*/ 0 h 18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194" h="183862">
                  <a:moveTo>
                    <a:pt x="92597" y="11637"/>
                  </a:moveTo>
                  <a:cubicBezTo>
                    <a:pt x="137215" y="11637"/>
                    <a:pt x="173473" y="47634"/>
                    <a:pt x="173473" y="91931"/>
                  </a:cubicBezTo>
                  <a:cubicBezTo>
                    <a:pt x="173473" y="136229"/>
                    <a:pt x="137215" y="172226"/>
                    <a:pt x="92597" y="172226"/>
                  </a:cubicBezTo>
                  <a:cubicBezTo>
                    <a:pt x="47978" y="172226"/>
                    <a:pt x="11721" y="136229"/>
                    <a:pt x="11721" y="91931"/>
                  </a:cubicBezTo>
                  <a:cubicBezTo>
                    <a:pt x="11721" y="47634"/>
                    <a:pt x="47978" y="11637"/>
                    <a:pt x="92597" y="11637"/>
                  </a:cubicBezTo>
                  <a:close/>
                  <a:moveTo>
                    <a:pt x="92597" y="0"/>
                  </a:moveTo>
                  <a:cubicBezTo>
                    <a:pt x="41493" y="0"/>
                    <a:pt x="0" y="41195"/>
                    <a:pt x="0" y="91931"/>
                  </a:cubicBezTo>
                  <a:cubicBezTo>
                    <a:pt x="0" y="142668"/>
                    <a:pt x="41493" y="183862"/>
                    <a:pt x="92597" y="183862"/>
                  </a:cubicBezTo>
                  <a:cubicBezTo>
                    <a:pt x="143701" y="183862"/>
                    <a:pt x="185194" y="142668"/>
                    <a:pt x="185194" y="91931"/>
                  </a:cubicBezTo>
                  <a:cubicBezTo>
                    <a:pt x="185194" y="41195"/>
                    <a:pt x="143779" y="0"/>
                    <a:pt x="92597" y="0"/>
                  </a:cubicBezTo>
                  <a:close/>
                </a:path>
              </a:pathLst>
            </a:custGeom>
            <a:solidFill>
              <a:srgbClr val="0090FC"/>
            </a:solidFill>
            <a:ln w="3620" cap="flat">
              <a:noFill/>
              <a:prstDash val="solid"/>
              <a:miter/>
            </a:ln>
          </p:spPr>
          <p:txBody>
            <a:bodyPr rtlCol="0" anchor="ctr"/>
            <a:lstStyle/>
            <a:p>
              <a:endParaRPr lang="en-US"/>
            </a:p>
          </p:txBody>
        </p:sp>
        <p:sp>
          <p:nvSpPr>
            <p:cNvPr id="14" name="Freeform: Shape 67">
              <a:extLst>
                <a:ext uri="{FF2B5EF4-FFF2-40B4-BE49-F238E27FC236}">
                  <a16:creationId xmlns:a16="http://schemas.microsoft.com/office/drawing/2014/main" id="{0A753DA5-D683-9A20-04CA-B156E6174C83}"/>
                </a:ext>
              </a:extLst>
            </p:cNvPr>
            <p:cNvSpPr/>
            <p:nvPr/>
          </p:nvSpPr>
          <p:spPr>
            <a:xfrm>
              <a:off x="7904207" y="2736099"/>
              <a:ext cx="473377" cy="393404"/>
            </a:xfrm>
            <a:custGeom>
              <a:avLst/>
              <a:gdLst>
                <a:gd name="connsiteX0" fmla="*/ 353431 w 473377"/>
                <a:gd name="connsiteY0" fmla="*/ 11714 h 393404"/>
                <a:gd name="connsiteX1" fmla="*/ 409381 w 473377"/>
                <a:gd name="connsiteY1" fmla="*/ 34755 h 393404"/>
                <a:gd name="connsiteX2" fmla="*/ 456812 w 473377"/>
                <a:gd name="connsiteY2" fmla="*/ 81846 h 393404"/>
                <a:gd name="connsiteX3" fmla="*/ 179178 w 473377"/>
                <a:gd name="connsiteY3" fmla="*/ 357483 h 393404"/>
                <a:gd name="connsiteX4" fmla="*/ 120025 w 473377"/>
                <a:gd name="connsiteY4" fmla="*/ 381766 h 393404"/>
                <a:gd name="connsiteX5" fmla="*/ 60872 w 473377"/>
                <a:gd name="connsiteY5" fmla="*/ 357483 h 393404"/>
                <a:gd name="connsiteX6" fmla="*/ 16644 w 473377"/>
                <a:gd name="connsiteY6" fmla="*/ 313573 h 393404"/>
                <a:gd name="connsiteX7" fmla="*/ 297482 w 473377"/>
                <a:gd name="connsiteY7" fmla="*/ 34755 h 393404"/>
                <a:gd name="connsiteX8" fmla="*/ 353431 w 473377"/>
                <a:gd name="connsiteY8" fmla="*/ 11714 h 393404"/>
                <a:gd name="connsiteX9" fmla="*/ 353431 w 473377"/>
                <a:gd name="connsiteY9" fmla="*/ 78 h 393404"/>
                <a:gd name="connsiteX10" fmla="*/ 289199 w 473377"/>
                <a:gd name="connsiteY10" fmla="*/ 26532 h 393404"/>
                <a:gd name="connsiteX11" fmla="*/ 0 w 473377"/>
                <a:gd name="connsiteY11" fmla="*/ 313573 h 393404"/>
                <a:gd name="connsiteX12" fmla="*/ 52511 w 473377"/>
                <a:gd name="connsiteY12" fmla="*/ 365708 h 393404"/>
                <a:gd name="connsiteX13" fmla="*/ 119946 w 473377"/>
                <a:gd name="connsiteY13" fmla="*/ 393405 h 393404"/>
                <a:gd name="connsiteX14" fmla="*/ 187382 w 473377"/>
                <a:gd name="connsiteY14" fmla="*/ 365708 h 393404"/>
                <a:gd name="connsiteX15" fmla="*/ 473377 w 473377"/>
                <a:gd name="connsiteY15" fmla="*/ 81768 h 393404"/>
                <a:gd name="connsiteX16" fmla="*/ 417663 w 473377"/>
                <a:gd name="connsiteY16" fmla="*/ 26454 h 393404"/>
                <a:gd name="connsiteX17" fmla="*/ 353431 w 473377"/>
                <a:gd name="connsiteY17" fmla="*/ 0 h 393404"/>
                <a:gd name="connsiteX18" fmla="*/ 353431 w 473377"/>
                <a:gd name="connsiteY18" fmla="*/ 78 h 39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3377" h="393404">
                  <a:moveTo>
                    <a:pt x="353431" y="11714"/>
                  </a:moveTo>
                  <a:cubicBezTo>
                    <a:pt x="374607" y="11714"/>
                    <a:pt x="394457" y="19860"/>
                    <a:pt x="409381" y="34755"/>
                  </a:cubicBezTo>
                  <a:lnTo>
                    <a:pt x="456812" y="81846"/>
                  </a:lnTo>
                  <a:lnTo>
                    <a:pt x="179178" y="357483"/>
                  </a:lnTo>
                  <a:cubicBezTo>
                    <a:pt x="163393" y="373157"/>
                    <a:pt x="142373" y="381766"/>
                    <a:pt x="120025" y="381766"/>
                  </a:cubicBezTo>
                  <a:cubicBezTo>
                    <a:pt x="97677" y="381766"/>
                    <a:pt x="76656" y="373157"/>
                    <a:pt x="60872" y="357483"/>
                  </a:cubicBezTo>
                  <a:lnTo>
                    <a:pt x="16644" y="313573"/>
                  </a:lnTo>
                  <a:lnTo>
                    <a:pt x="297482" y="34755"/>
                  </a:lnTo>
                  <a:cubicBezTo>
                    <a:pt x="312409" y="19938"/>
                    <a:pt x="332335" y="11714"/>
                    <a:pt x="353431" y="11714"/>
                  </a:cubicBezTo>
                  <a:close/>
                  <a:moveTo>
                    <a:pt x="353431" y="78"/>
                  </a:moveTo>
                  <a:cubicBezTo>
                    <a:pt x="330145" y="78"/>
                    <a:pt x="306939" y="8922"/>
                    <a:pt x="289199" y="26532"/>
                  </a:cubicBezTo>
                  <a:lnTo>
                    <a:pt x="0" y="313573"/>
                  </a:lnTo>
                  <a:lnTo>
                    <a:pt x="52511" y="365708"/>
                  </a:lnTo>
                  <a:cubicBezTo>
                    <a:pt x="71109" y="384172"/>
                    <a:pt x="95489" y="393405"/>
                    <a:pt x="119946" y="393405"/>
                  </a:cubicBezTo>
                  <a:cubicBezTo>
                    <a:pt x="144405" y="393405"/>
                    <a:pt x="168785" y="384172"/>
                    <a:pt x="187382" y="365708"/>
                  </a:cubicBezTo>
                  <a:lnTo>
                    <a:pt x="473377" y="81768"/>
                  </a:lnTo>
                  <a:lnTo>
                    <a:pt x="417663" y="26454"/>
                  </a:lnTo>
                  <a:cubicBezTo>
                    <a:pt x="399927" y="8844"/>
                    <a:pt x="376641" y="0"/>
                    <a:pt x="353431" y="0"/>
                  </a:cubicBezTo>
                  <a:lnTo>
                    <a:pt x="353431" y="78"/>
                  </a:lnTo>
                  <a:close/>
                </a:path>
              </a:pathLst>
            </a:custGeom>
            <a:solidFill>
              <a:srgbClr val="FCA807"/>
            </a:solidFill>
            <a:ln w="3620" cap="flat">
              <a:noFill/>
              <a:prstDash val="solid"/>
              <a:miter/>
            </a:ln>
          </p:spPr>
          <p:txBody>
            <a:bodyPr rtlCol="0" anchor="ctr"/>
            <a:lstStyle/>
            <a:p>
              <a:endParaRPr lang="en-US"/>
            </a:p>
          </p:txBody>
        </p:sp>
      </p:grpSp>
    </p:spTree>
    <p:extLst>
      <p:ext uri="{BB962C8B-B14F-4D97-AF65-F5344CB8AC3E}">
        <p14:creationId xmlns:p14="http://schemas.microsoft.com/office/powerpoint/2010/main" val="2427717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3F7D6-BAD2-A7DC-CC82-C9EB6EE1AEBF}"/>
            </a:ext>
          </a:extLst>
        </p:cNvPr>
        <p:cNvGrpSpPr/>
        <p:nvPr/>
      </p:nvGrpSpPr>
      <p:grpSpPr>
        <a:xfrm>
          <a:off x="0" y="0"/>
          <a:ext cx="0" cy="0"/>
          <a:chOff x="0" y="0"/>
          <a:chExt cx="0" cy="0"/>
        </a:xfrm>
      </p:grpSpPr>
      <p:pic>
        <p:nvPicPr>
          <p:cNvPr id="6" name="Picture 5" descr="A person typing on a computer&#10;&#10;AI-generated content may be incorrect.">
            <a:extLst>
              <a:ext uri="{FF2B5EF4-FFF2-40B4-BE49-F238E27FC236}">
                <a16:creationId xmlns:a16="http://schemas.microsoft.com/office/drawing/2014/main" id="{E2784043-F396-11CF-9385-F0C9A65EC4D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386624" y="1428750"/>
            <a:ext cx="6901376" cy="7429500"/>
          </a:xfrm>
          <a:prstGeom prst="rect">
            <a:avLst/>
          </a:prstGeom>
        </p:spPr>
      </p:pic>
      <p:sp>
        <p:nvSpPr>
          <p:cNvPr id="4" name="Slide Number Placeholder 3">
            <a:extLst>
              <a:ext uri="{FF2B5EF4-FFF2-40B4-BE49-F238E27FC236}">
                <a16:creationId xmlns:a16="http://schemas.microsoft.com/office/drawing/2014/main" id="{99A47870-82B9-7B19-55F9-2BE80B9DF051}"/>
              </a:ext>
            </a:extLst>
          </p:cNvPr>
          <p:cNvSpPr>
            <a:spLocks noGrp="1"/>
          </p:cNvSpPr>
          <p:nvPr>
            <p:ph type="sldNum" sz="quarter" idx="4"/>
          </p:nvPr>
        </p:nvSpPr>
        <p:spPr>
          <a:xfrm>
            <a:off x="12945033" y="9715500"/>
            <a:ext cx="4114800" cy="547688"/>
          </a:xfrm>
        </p:spPr>
        <p:txBody>
          <a:bodyPr/>
          <a:lstStyle/>
          <a:p>
            <a:fld id="{4012AC05-C599-9740-A244-E1A52C35C596}" type="slidenum">
              <a:rPr lang="en-US" smtClean="0"/>
              <a:pPr/>
              <a:t>4</a:t>
            </a:fld>
            <a:endParaRPr lang="en-US"/>
          </a:p>
        </p:txBody>
      </p:sp>
      <p:sp>
        <p:nvSpPr>
          <p:cNvPr id="12" name="Freeform: Shape 102">
            <a:extLst>
              <a:ext uri="{FF2B5EF4-FFF2-40B4-BE49-F238E27FC236}">
                <a16:creationId xmlns:a16="http://schemas.microsoft.com/office/drawing/2014/main" id="{E009CFAB-24ED-6F43-BDB9-332B452B09A7}"/>
              </a:ext>
            </a:extLst>
          </p:cNvPr>
          <p:cNvSpPr/>
          <p:nvPr/>
        </p:nvSpPr>
        <p:spPr>
          <a:xfrm>
            <a:off x="981075" y="5863145"/>
            <a:ext cx="803679" cy="803679"/>
          </a:xfrm>
          <a:custGeom>
            <a:avLst/>
            <a:gdLst>
              <a:gd name="connsiteX0" fmla="*/ 57221 w 637602"/>
              <a:gd name="connsiteY0" fmla="*/ 0 h 637602"/>
              <a:gd name="connsiteX1" fmla="*/ 580382 w 637602"/>
              <a:gd name="connsiteY1" fmla="*/ 0 h 637602"/>
              <a:gd name="connsiteX2" fmla="*/ 637602 w 637602"/>
              <a:gd name="connsiteY2" fmla="*/ 57221 h 637602"/>
              <a:gd name="connsiteX3" fmla="*/ 637602 w 637602"/>
              <a:gd name="connsiteY3" fmla="*/ 580382 h 637602"/>
              <a:gd name="connsiteX4" fmla="*/ 580382 w 637602"/>
              <a:gd name="connsiteY4" fmla="*/ 637602 h 637602"/>
              <a:gd name="connsiteX5" fmla="*/ 57221 w 637602"/>
              <a:gd name="connsiteY5" fmla="*/ 637602 h 637602"/>
              <a:gd name="connsiteX6" fmla="*/ 0 w 637602"/>
              <a:gd name="connsiteY6" fmla="*/ 580382 h 637602"/>
              <a:gd name="connsiteX7" fmla="*/ 0 w 637602"/>
              <a:gd name="connsiteY7" fmla="*/ 57221 h 637602"/>
              <a:gd name="connsiteX8" fmla="*/ 57221 w 637602"/>
              <a:gd name="connsiteY8" fmla="*/ 0 h 637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602" h="637602">
                <a:moveTo>
                  <a:pt x="57221" y="0"/>
                </a:moveTo>
                <a:lnTo>
                  <a:pt x="580382" y="0"/>
                </a:lnTo>
                <a:cubicBezTo>
                  <a:pt x="611984" y="0"/>
                  <a:pt x="637602" y="25619"/>
                  <a:pt x="637602" y="57221"/>
                </a:cubicBezTo>
                <a:lnTo>
                  <a:pt x="637602" y="580382"/>
                </a:lnTo>
                <a:cubicBezTo>
                  <a:pt x="637602" y="611984"/>
                  <a:pt x="611984" y="637602"/>
                  <a:pt x="580382" y="637602"/>
                </a:cubicBezTo>
                <a:lnTo>
                  <a:pt x="57221" y="637602"/>
                </a:lnTo>
                <a:cubicBezTo>
                  <a:pt x="25619" y="637602"/>
                  <a:pt x="0" y="611984"/>
                  <a:pt x="0" y="580382"/>
                </a:cubicBezTo>
                <a:lnTo>
                  <a:pt x="0" y="57221"/>
                </a:lnTo>
                <a:cubicBezTo>
                  <a:pt x="0" y="25619"/>
                  <a:pt x="25619" y="0"/>
                  <a:pt x="57221" y="0"/>
                </a:cubicBezTo>
                <a:close/>
              </a:path>
            </a:pathLst>
          </a:custGeom>
          <a:solidFill>
            <a:srgbClr val="0090FC"/>
          </a:solidFill>
          <a:ln w="15875" cap="flat">
            <a:solidFill>
              <a:schemeClr val="bg1"/>
            </a:solidFill>
            <a:prstDash val="solid"/>
            <a:miter/>
          </a:ln>
        </p:spPr>
        <p:txBody>
          <a:bodyPr rtlCol="0" anchor="ctr"/>
          <a:lstStyle/>
          <a:p>
            <a:endParaRPr lang="en-US"/>
          </a:p>
        </p:txBody>
      </p:sp>
      <p:sp>
        <p:nvSpPr>
          <p:cNvPr id="13" name="Freeform: Shape 105">
            <a:extLst>
              <a:ext uri="{FF2B5EF4-FFF2-40B4-BE49-F238E27FC236}">
                <a16:creationId xmlns:a16="http://schemas.microsoft.com/office/drawing/2014/main" id="{6CEAAFCD-F192-1503-AE62-50B3545CBC42}"/>
              </a:ext>
            </a:extLst>
          </p:cNvPr>
          <p:cNvSpPr/>
          <p:nvPr/>
        </p:nvSpPr>
        <p:spPr>
          <a:xfrm>
            <a:off x="1145221" y="6090625"/>
            <a:ext cx="428960" cy="324842"/>
          </a:xfrm>
          <a:custGeom>
            <a:avLst/>
            <a:gdLst>
              <a:gd name="connsiteX0" fmla="*/ 608648 w 608647"/>
              <a:gd name="connsiteY0" fmla="*/ 261556 h 460914"/>
              <a:gd name="connsiteX1" fmla="*/ 608648 w 608647"/>
              <a:gd name="connsiteY1" fmla="*/ 80867 h 460914"/>
              <a:gd name="connsiteX2" fmla="*/ 592455 w 608647"/>
              <a:gd name="connsiteY2" fmla="*/ 64675 h 460914"/>
              <a:gd name="connsiteX3" fmla="*/ 238316 w 608647"/>
              <a:gd name="connsiteY3" fmla="*/ 64675 h 460914"/>
              <a:gd name="connsiteX4" fmla="*/ 222885 w 608647"/>
              <a:gd name="connsiteY4" fmla="*/ 58293 h 460914"/>
              <a:gd name="connsiteX5" fmla="*/ 150876 w 608647"/>
              <a:gd name="connsiteY5" fmla="*/ 6382 h 460914"/>
              <a:gd name="connsiteX6" fmla="*/ 135446 w 608647"/>
              <a:gd name="connsiteY6" fmla="*/ 0 h 460914"/>
              <a:gd name="connsiteX7" fmla="*/ 13907 w 608647"/>
              <a:gd name="connsiteY7" fmla="*/ 0 h 460914"/>
              <a:gd name="connsiteX8" fmla="*/ 0 w 608647"/>
              <a:gd name="connsiteY8" fmla="*/ 13907 h 460914"/>
              <a:gd name="connsiteX9" fmla="*/ 0 w 608647"/>
              <a:gd name="connsiteY9" fmla="*/ 446342 h 460914"/>
              <a:gd name="connsiteX10" fmla="*/ 14573 w 608647"/>
              <a:gd name="connsiteY10" fmla="*/ 460915 h 460914"/>
              <a:gd name="connsiteX11" fmla="*/ 407956 w 608647"/>
              <a:gd name="connsiteY11" fmla="*/ 460915 h 46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8647" h="460914">
                <a:moveTo>
                  <a:pt x="608648" y="261556"/>
                </a:moveTo>
                <a:lnTo>
                  <a:pt x="608648" y="80867"/>
                </a:lnTo>
                <a:cubicBezTo>
                  <a:pt x="608648" y="71914"/>
                  <a:pt x="601409" y="64675"/>
                  <a:pt x="592455" y="64675"/>
                </a:cubicBezTo>
                <a:lnTo>
                  <a:pt x="238316" y="64675"/>
                </a:lnTo>
                <a:cubicBezTo>
                  <a:pt x="232505" y="64675"/>
                  <a:pt x="226981" y="62389"/>
                  <a:pt x="222885" y="58293"/>
                </a:cubicBezTo>
                <a:lnTo>
                  <a:pt x="150876" y="6382"/>
                </a:lnTo>
                <a:cubicBezTo>
                  <a:pt x="146780" y="2286"/>
                  <a:pt x="141161" y="0"/>
                  <a:pt x="135446" y="0"/>
                </a:cubicBezTo>
                <a:lnTo>
                  <a:pt x="13907" y="0"/>
                </a:lnTo>
                <a:cubicBezTo>
                  <a:pt x="6191" y="0"/>
                  <a:pt x="0" y="6191"/>
                  <a:pt x="0" y="13907"/>
                </a:cubicBezTo>
                <a:lnTo>
                  <a:pt x="0" y="446342"/>
                </a:lnTo>
                <a:cubicBezTo>
                  <a:pt x="0" y="454343"/>
                  <a:pt x="6477" y="460915"/>
                  <a:pt x="14573" y="460915"/>
                </a:cubicBezTo>
                <a:lnTo>
                  <a:pt x="407956" y="460915"/>
                </a:lnTo>
              </a:path>
            </a:pathLst>
          </a:custGeom>
          <a:solidFill>
            <a:srgbClr val="0090FC"/>
          </a:solidFill>
          <a:ln w="15875" cap="rnd">
            <a:solidFill>
              <a:schemeClr val="bg1"/>
            </a:solidFill>
            <a:prstDash val="solid"/>
            <a:miter/>
          </a:ln>
        </p:spPr>
        <p:txBody>
          <a:bodyPr rtlCol="0" anchor="ctr"/>
          <a:lstStyle/>
          <a:p>
            <a:endParaRPr lang="en-US"/>
          </a:p>
        </p:txBody>
      </p:sp>
      <p:sp>
        <p:nvSpPr>
          <p:cNvPr id="14" name="Freeform: Shape 104">
            <a:extLst>
              <a:ext uri="{FF2B5EF4-FFF2-40B4-BE49-F238E27FC236}">
                <a16:creationId xmlns:a16="http://schemas.microsoft.com/office/drawing/2014/main" id="{1F7B02CC-1856-E784-77CD-501BC23EC3AD}"/>
              </a:ext>
            </a:extLst>
          </p:cNvPr>
          <p:cNvSpPr/>
          <p:nvPr/>
        </p:nvSpPr>
        <p:spPr>
          <a:xfrm>
            <a:off x="1455898" y="6297050"/>
            <a:ext cx="167422" cy="167422"/>
          </a:xfrm>
          <a:custGeom>
            <a:avLst/>
            <a:gdLst>
              <a:gd name="connsiteX0" fmla="*/ 118777 w 237553"/>
              <a:gd name="connsiteY0" fmla="*/ 0 h 237553"/>
              <a:gd name="connsiteX1" fmla="*/ 0 w 237553"/>
              <a:gd name="connsiteY1" fmla="*/ 118777 h 237553"/>
              <a:gd name="connsiteX2" fmla="*/ 118777 w 237553"/>
              <a:gd name="connsiteY2" fmla="*/ 237553 h 237553"/>
              <a:gd name="connsiteX3" fmla="*/ 237554 w 237553"/>
              <a:gd name="connsiteY3" fmla="*/ 118777 h 237553"/>
              <a:gd name="connsiteX4" fmla="*/ 118777 w 237553"/>
              <a:gd name="connsiteY4" fmla="*/ 0 h 237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553" h="237553">
                <a:moveTo>
                  <a:pt x="118777" y="0"/>
                </a:moveTo>
                <a:cubicBezTo>
                  <a:pt x="53245" y="0"/>
                  <a:pt x="0" y="53245"/>
                  <a:pt x="0" y="118777"/>
                </a:cubicBezTo>
                <a:cubicBezTo>
                  <a:pt x="0" y="184309"/>
                  <a:pt x="53245" y="237553"/>
                  <a:pt x="118777" y="237553"/>
                </a:cubicBezTo>
                <a:cubicBezTo>
                  <a:pt x="184309" y="237553"/>
                  <a:pt x="237554" y="184309"/>
                  <a:pt x="237554" y="118777"/>
                </a:cubicBezTo>
                <a:cubicBezTo>
                  <a:pt x="237554" y="53245"/>
                  <a:pt x="184214" y="0"/>
                  <a:pt x="118777" y="0"/>
                </a:cubicBezTo>
                <a:close/>
              </a:path>
            </a:pathLst>
          </a:custGeom>
          <a:solidFill>
            <a:srgbClr val="0090FC"/>
          </a:solidFill>
          <a:ln w="15875" cap="rnd">
            <a:solidFill>
              <a:schemeClr val="bg1"/>
            </a:solidFill>
            <a:prstDash val="solid"/>
            <a:miter/>
          </a:ln>
        </p:spPr>
        <p:txBody>
          <a:bodyPr rtlCol="0" anchor="ctr"/>
          <a:lstStyle/>
          <a:p>
            <a:endParaRPr lang="en-US"/>
          </a:p>
        </p:txBody>
      </p:sp>
      <p:sp>
        <p:nvSpPr>
          <p:cNvPr id="15" name="Title 2">
            <a:extLst>
              <a:ext uri="{FF2B5EF4-FFF2-40B4-BE49-F238E27FC236}">
                <a16:creationId xmlns:a16="http://schemas.microsoft.com/office/drawing/2014/main" id="{6C8D335C-D4B2-6392-67AC-54885719944C}"/>
              </a:ext>
            </a:extLst>
          </p:cNvPr>
          <p:cNvSpPr>
            <a:spLocks noGrp="1"/>
          </p:cNvSpPr>
          <p:nvPr>
            <p:ph type="title"/>
          </p:nvPr>
        </p:nvSpPr>
        <p:spPr>
          <a:xfrm>
            <a:off x="942688" y="870180"/>
            <a:ext cx="10746105" cy="677108"/>
          </a:xfrm>
        </p:spPr>
        <p:txBody>
          <a:bodyPr/>
          <a:lstStyle/>
          <a:p>
            <a:r>
              <a:rPr lang="en-US" dirty="0"/>
              <a:t>Magnitude of the Problem</a:t>
            </a:r>
          </a:p>
        </p:txBody>
      </p:sp>
      <p:sp>
        <p:nvSpPr>
          <p:cNvPr id="16" name="Rectangle: Rounded Corners 90">
            <a:extLst>
              <a:ext uri="{FF2B5EF4-FFF2-40B4-BE49-F238E27FC236}">
                <a16:creationId xmlns:a16="http://schemas.microsoft.com/office/drawing/2014/main" id="{0C1FFAB0-691B-504C-0AF5-314677AA326A}"/>
              </a:ext>
            </a:extLst>
          </p:cNvPr>
          <p:cNvSpPr/>
          <p:nvPr/>
        </p:nvSpPr>
        <p:spPr>
          <a:xfrm>
            <a:off x="826445" y="2721755"/>
            <a:ext cx="4021339" cy="2476223"/>
          </a:xfrm>
          <a:prstGeom prst="roundRect">
            <a:avLst>
              <a:gd name="adj" fmla="val 9465"/>
            </a:avLst>
          </a:prstGeom>
          <a:solidFill>
            <a:schemeClr val="bg1"/>
          </a:solidFill>
          <a:ln w="158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A4824D-B643-E1FD-EF30-02B6A1E1D82D}"/>
              </a:ext>
            </a:extLst>
          </p:cNvPr>
          <p:cNvSpPr txBox="1"/>
          <p:nvPr/>
        </p:nvSpPr>
        <p:spPr>
          <a:xfrm>
            <a:off x="11667063" y="7030790"/>
            <a:ext cx="6204964" cy="1261884"/>
          </a:xfrm>
          <a:prstGeom prst="rect">
            <a:avLst/>
          </a:prstGeom>
          <a:noFill/>
        </p:spPr>
        <p:txBody>
          <a:bodyPr wrap="square">
            <a:spAutoFit/>
          </a:bodyPr>
          <a:lstStyle/>
          <a:p>
            <a:pPr algn="l"/>
            <a:r>
              <a:rPr lang="en-US" sz="3800" dirty="0">
                <a:solidFill>
                  <a:schemeClr val="bg1"/>
                </a:solidFill>
                <a:effectLst/>
                <a:latin typeface="Forno Standard" pitchFamily="2" charset="77"/>
                <a:ea typeface="Forno Standard" pitchFamily="2" charset="77"/>
                <a:cs typeface="Calibri" panose="020F0502020204030204" pitchFamily="34" charset="0"/>
              </a:rPr>
              <a:t>Bottom Line: </a:t>
            </a:r>
            <a:br>
              <a:rPr lang="en-US" sz="3800" dirty="0">
                <a:solidFill>
                  <a:schemeClr val="bg1"/>
                </a:solidFill>
                <a:effectLst/>
                <a:latin typeface="Forno Standard" pitchFamily="2" charset="77"/>
                <a:ea typeface="Forno Standard" pitchFamily="2" charset="77"/>
                <a:cs typeface="Calibri" panose="020F0502020204030204" pitchFamily="34" charset="0"/>
              </a:rPr>
            </a:br>
            <a:r>
              <a:rPr lang="en-US" sz="3800" dirty="0">
                <a:solidFill>
                  <a:schemeClr val="bg1"/>
                </a:solidFill>
                <a:effectLst/>
                <a:latin typeface="Forno Standard" pitchFamily="2" charset="77"/>
                <a:ea typeface="Forno Standard" pitchFamily="2" charset="77"/>
                <a:cs typeface="Calibri" panose="020F0502020204030204" pitchFamily="34" charset="0"/>
              </a:rPr>
              <a:t>Fraud Isn’t Going Away! </a:t>
            </a:r>
          </a:p>
        </p:txBody>
      </p:sp>
      <p:grpSp>
        <p:nvGrpSpPr>
          <p:cNvPr id="21" name="Group 20">
            <a:extLst>
              <a:ext uri="{FF2B5EF4-FFF2-40B4-BE49-F238E27FC236}">
                <a16:creationId xmlns:a16="http://schemas.microsoft.com/office/drawing/2014/main" id="{62F9B0B2-7315-93C3-163D-95A090CFEE07}"/>
              </a:ext>
            </a:extLst>
          </p:cNvPr>
          <p:cNvGrpSpPr/>
          <p:nvPr/>
        </p:nvGrpSpPr>
        <p:grpSpPr>
          <a:xfrm>
            <a:off x="1145221" y="3036029"/>
            <a:ext cx="3579179" cy="1340767"/>
            <a:chOff x="826445" y="3213148"/>
            <a:chExt cx="3579179" cy="1340767"/>
          </a:xfrm>
        </p:grpSpPr>
        <p:sp>
          <p:nvSpPr>
            <p:cNvPr id="22" name="TextBox 21">
              <a:extLst>
                <a:ext uri="{FF2B5EF4-FFF2-40B4-BE49-F238E27FC236}">
                  <a16:creationId xmlns:a16="http://schemas.microsoft.com/office/drawing/2014/main" id="{607DE438-F2C1-B5AF-F691-578FBA80735B}"/>
                </a:ext>
              </a:extLst>
            </p:cNvPr>
            <p:cNvSpPr txBox="1"/>
            <p:nvPr/>
          </p:nvSpPr>
          <p:spPr>
            <a:xfrm>
              <a:off x="853305" y="3213148"/>
              <a:ext cx="3098487" cy="523565"/>
            </a:xfrm>
            <a:prstGeom prst="rect">
              <a:avLst/>
            </a:prstGeom>
            <a:noFill/>
          </p:spPr>
          <p:txBody>
            <a:bodyPr wrap="square">
              <a:noAutofit/>
            </a:bodyPr>
            <a:lstStyle/>
            <a:p>
              <a:pPr algn="l"/>
              <a:r>
                <a:rPr lang="en-US" sz="4000" dirty="0">
                  <a:solidFill>
                    <a:srgbClr val="00477D"/>
                  </a:solidFill>
                  <a:latin typeface="Forno Standard" pitchFamily="2" charset="77"/>
                  <a:ea typeface="Forno Standard" pitchFamily="2" charset="77"/>
                </a:rPr>
                <a:t>$27B</a:t>
              </a:r>
            </a:p>
          </p:txBody>
        </p:sp>
        <p:sp>
          <p:nvSpPr>
            <p:cNvPr id="23" name="TextBox 22">
              <a:extLst>
                <a:ext uri="{FF2B5EF4-FFF2-40B4-BE49-F238E27FC236}">
                  <a16:creationId xmlns:a16="http://schemas.microsoft.com/office/drawing/2014/main" id="{1F98E8E9-6BBD-E274-0124-9B85F51F019A}"/>
                </a:ext>
              </a:extLst>
            </p:cNvPr>
            <p:cNvSpPr txBox="1"/>
            <p:nvPr/>
          </p:nvSpPr>
          <p:spPr>
            <a:xfrm>
              <a:off x="826445" y="3836678"/>
              <a:ext cx="3579179" cy="717237"/>
            </a:xfrm>
            <a:prstGeom prst="rect">
              <a:avLst/>
            </a:prstGeom>
            <a:noFill/>
          </p:spPr>
          <p:txBody>
            <a:bodyPr wrap="square">
              <a:noAutofit/>
            </a:bodyPr>
            <a:lstStyle/>
            <a:p>
              <a:pPr marL="0" lvl="1" indent="0">
                <a:buNone/>
              </a:pPr>
              <a:r>
                <a:rPr lang="en-US" sz="2400" b="1" dirty="0">
                  <a:solidFill>
                    <a:schemeClr val="bg2"/>
                  </a:solidFill>
                  <a:latin typeface="+mn-lt"/>
                  <a:cs typeface="Calibri" panose="020F0502020204030204" pitchFamily="34" charset="0"/>
                </a:rPr>
                <a:t>In U.S. Fraud in 2024, </a:t>
              </a:r>
              <a:r>
                <a:rPr lang="en-US" sz="2400" dirty="0">
                  <a:solidFill>
                    <a:schemeClr val="bg2"/>
                  </a:solidFill>
                  <a:latin typeface="+mn-lt"/>
                  <a:cs typeface="Calibri" panose="020F0502020204030204" pitchFamily="34" charset="0"/>
                </a:rPr>
                <a:t>impacting 15 million people</a:t>
              </a:r>
              <a:r>
                <a:rPr lang="en-US" sz="2400" baseline="30000" dirty="0">
                  <a:solidFill>
                    <a:schemeClr val="bg2"/>
                  </a:solidFill>
                  <a:latin typeface="+mn-lt"/>
                  <a:cs typeface="Calibri" panose="020F0502020204030204" pitchFamily="34" charset="0"/>
                </a:rPr>
                <a:t>1</a:t>
              </a:r>
            </a:p>
          </p:txBody>
        </p:sp>
      </p:grpSp>
      <p:sp>
        <p:nvSpPr>
          <p:cNvPr id="24" name="TextBox 23">
            <a:extLst>
              <a:ext uri="{FF2B5EF4-FFF2-40B4-BE49-F238E27FC236}">
                <a16:creationId xmlns:a16="http://schemas.microsoft.com/office/drawing/2014/main" id="{D77659DA-DDC3-B3C2-5818-B8B092284EC4}"/>
              </a:ext>
            </a:extLst>
          </p:cNvPr>
          <p:cNvSpPr txBox="1"/>
          <p:nvPr/>
        </p:nvSpPr>
        <p:spPr>
          <a:xfrm>
            <a:off x="740077" y="8531935"/>
            <a:ext cx="9144000" cy="954107"/>
          </a:xfrm>
          <a:prstGeom prst="rect">
            <a:avLst/>
          </a:prstGeom>
          <a:noFill/>
        </p:spPr>
        <p:txBody>
          <a:bodyPr wrap="square">
            <a:spAutoFit/>
          </a:bodyPr>
          <a:lstStyle/>
          <a:p>
            <a:pPr marL="342900" indent="-342900">
              <a:buAutoNum type="arabicPeriod"/>
            </a:pPr>
            <a:r>
              <a:rPr lang="en-US" sz="1400" dirty="0">
                <a:solidFill>
                  <a:schemeClr val="tx1"/>
                </a:solidFill>
                <a:latin typeface="+mn-lt"/>
                <a:cs typeface="Calibri" panose="020F0502020204030204" pitchFamily="34" charset="0"/>
              </a:rPr>
              <a:t>Javelin</a:t>
            </a:r>
          </a:p>
          <a:p>
            <a:pPr marL="342900" indent="-342900">
              <a:buAutoNum type="arabicPeriod"/>
            </a:pPr>
            <a:r>
              <a:rPr lang="en-US" sz="1400" dirty="0">
                <a:solidFill>
                  <a:schemeClr val="tx1"/>
                </a:solidFill>
                <a:latin typeface="+mn-lt"/>
                <a:cs typeface="Calibri" panose="020F0502020204030204" pitchFamily="34" charset="0"/>
              </a:rPr>
              <a:t>Identity Theft Resource Center</a:t>
            </a:r>
          </a:p>
          <a:p>
            <a:pPr marL="342900" indent="-342900">
              <a:buAutoNum type="arabicPeriod"/>
            </a:pPr>
            <a:r>
              <a:rPr lang="en-US" sz="1400" dirty="0">
                <a:solidFill>
                  <a:schemeClr val="tx1"/>
                </a:solidFill>
                <a:latin typeface="+mn-lt"/>
                <a:cs typeface="Calibri" panose="020F0502020204030204" pitchFamily="34" charset="0"/>
              </a:rPr>
              <a:t>Experian 2024 Global Identity &amp; Fraud Report</a:t>
            </a:r>
          </a:p>
          <a:p>
            <a:pPr marL="342900" indent="-342900">
              <a:buAutoNum type="arabicPeriod"/>
            </a:pPr>
            <a:r>
              <a:rPr lang="en-US" sz="1400" dirty="0">
                <a:solidFill>
                  <a:schemeClr val="tx1"/>
                </a:solidFill>
                <a:latin typeface="+mn-lt"/>
                <a:cs typeface="Calibri" panose="020F0502020204030204" pitchFamily="34" charset="0"/>
              </a:rPr>
              <a:t>eLEND study</a:t>
            </a:r>
          </a:p>
        </p:txBody>
      </p:sp>
      <p:grpSp>
        <p:nvGrpSpPr>
          <p:cNvPr id="25" name="Group 24">
            <a:extLst>
              <a:ext uri="{FF2B5EF4-FFF2-40B4-BE49-F238E27FC236}">
                <a16:creationId xmlns:a16="http://schemas.microsoft.com/office/drawing/2014/main" id="{8950E7B2-AF97-0587-4899-7653C47DB2AA}"/>
              </a:ext>
            </a:extLst>
          </p:cNvPr>
          <p:cNvGrpSpPr/>
          <p:nvPr/>
        </p:nvGrpSpPr>
        <p:grpSpPr>
          <a:xfrm>
            <a:off x="5218835" y="2709211"/>
            <a:ext cx="3347949" cy="2476223"/>
            <a:chOff x="5218835" y="3141916"/>
            <a:chExt cx="3347949" cy="2476223"/>
          </a:xfrm>
        </p:grpSpPr>
        <p:sp>
          <p:nvSpPr>
            <p:cNvPr id="26" name="Rectangle: Rounded Corners 91">
              <a:extLst>
                <a:ext uri="{FF2B5EF4-FFF2-40B4-BE49-F238E27FC236}">
                  <a16:creationId xmlns:a16="http://schemas.microsoft.com/office/drawing/2014/main" id="{31D19925-66F6-7D24-6592-0609E7C61D10}"/>
                </a:ext>
              </a:extLst>
            </p:cNvPr>
            <p:cNvSpPr/>
            <p:nvPr/>
          </p:nvSpPr>
          <p:spPr>
            <a:xfrm>
              <a:off x="5218835" y="3141916"/>
              <a:ext cx="3347949" cy="2476223"/>
            </a:xfrm>
            <a:prstGeom prst="roundRect">
              <a:avLst>
                <a:gd name="adj" fmla="val 9465"/>
              </a:avLst>
            </a:prstGeom>
            <a:solidFill>
              <a:schemeClr val="bg1"/>
            </a:solidFill>
            <a:ln w="158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6984CA4E-BECA-BB37-5A98-EC513AB77241}"/>
                </a:ext>
              </a:extLst>
            </p:cNvPr>
            <p:cNvGrpSpPr/>
            <p:nvPr/>
          </p:nvGrpSpPr>
          <p:grpSpPr>
            <a:xfrm>
              <a:off x="5529185" y="3468734"/>
              <a:ext cx="2984598" cy="1340767"/>
              <a:chOff x="1703718" y="2583001"/>
              <a:chExt cx="2631732" cy="1182250"/>
            </a:xfrm>
          </p:grpSpPr>
          <p:sp>
            <p:nvSpPr>
              <p:cNvPr id="28" name="TextBox 27">
                <a:extLst>
                  <a:ext uri="{FF2B5EF4-FFF2-40B4-BE49-F238E27FC236}">
                    <a16:creationId xmlns:a16="http://schemas.microsoft.com/office/drawing/2014/main" id="{8D5A2098-C145-4B2E-FBD1-D4EA17D2AA85}"/>
                  </a:ext>
                </a:extLst>
              </p:cNvPr>
              <p:cNvSpPr txBox="1"/>
              <p:nvPr/>
            </p:nvSpPr>
            <p:spPr>
              <a:xfrm>
                <a:off x="1727402" y="2583001"/>
                <a:ext cx="2608048" cy="461665"/>
              </a:xfrm>
              <a:prstGeom prst="rect">
                <a:avLst/>
              </a:prstGeom>
              <a:noFill/>
            </p:spPr>
            <p:txBody>
              <a:bodyPr wrap="square">
                <a:noAutofit/>
              </a:bodyPr>
              <a:lstStyle/>
              <a:p>
                <a:pPr algn="l"/>
                <a:r>
                  <a:rPr lang="en-US" sz="4000" dirty="0">
                    <a:solidFill>
                      <a:srgbClr val="00477D"/>
                    </a:solidFill>
                    <a:latin typeface="Forno Standard" pitchFamily="2" charset="77"/>
                    <a:ea typeface="Forno Standard" pitchFamily="2" charset="77"/>
                  </a:rPr>
                  <a:t>1.5 Billion+</a:t>
                </a:r>
              </a:p>
            </p:txBody>
          </p:sp>
          <p:sp>
            <p:nvSpPr>
              <p:cNvPr id="29" name="TextBox 28">
                <a:extLst>
                  <a:ext uri="{FF2B5EF4-FFF2-40B4-BE49-F238E27FC236}">
                    <a16:creationId xmlns:a16="http://schemas.microsoft.com/office/drawing/2014/main" id="{BCEBEE97-570B-59F7-9130-4ECB65954C39}"/>
                  </a:ext>
                </a:extLst>
              </p:cNvPr>
              <p:cNvSpPr txBox="1"/>
              <p:nvPr/>
            </p:nvSpPr>
            <p:spPr>
              <a:xfrm>
                <a:off x="1703718" y="3132812"/>
                <a:ext cx="2381148" cy="632439"/>
              </a:xfrm>
              <a:prstGeom prst="rect">
                <a:avLst/>
              </a:prstGeom>
              <a:noFill/>
            </p:spPr>
            <p:txBody>
              <a:bodyPr wrap="square">
                <a:noAutofit/>
              </a:bodyPr>
              <a:lstStyle/>
              <a:p>
                <a:pPr marL="0" lvl="1" indent="0">
                  <a:buNone/>
                </a:pPr>
                <a:r>
                  <a:rPr lang="en-US" sz="2400" b="1" dirty="0">
                    <a:solidFill>
                      <a:schemeClr val="bg2"/>
                    </a:solidFill>
                    <a:latin typeface="+mn-lt"/>
                    <a:cs typeface="Calibri" panose="020F0502020204030204" pitchFamily="34" charset="0"/>
                  </a:rPr>
                  <a:t>Victims of </a:t>
                </a:r>
                <a:br>
                  <a:rPr lang="en-US" sz="2400" b="1" dirty="0">
                    <a:solidFill>
                      <a:schemeClr val="bg2"/>
                    </a:solidFill>
                    <a:latin typeface="+mn-lt"/>
                    <a:cs typeface="Calibri" panose="020F0502020204030204" pitchFamily="34" charset="0"/>
                  </a:rPr>
                </a:br>
                <a:r>
                  <a:rPr lang="en-US" sz="2400" b="1" dirty="0">
                    <a:solidFill>
                      <a:schemeClr val="bg2"/>
                    </a:solidFill>
                    <a:latin typeface="+mn-lt"/>
                    <a:cs typeface="Calibri" panose="020F0502020204030204" pitchFamily="34" charset="0"/>
                  </a:rPr>
                  <a:t>data breaches worldwide</a:t>
                </a:r>
                <a:r>
                  <a:rPr lang="en-US" sz="2400" baseline="30000" dirty="0">
                    <a:solidFill>
                      <a:schemeClr val="bg2"/>
                    </a:solidFill>
                    <a:latin typeface="+mn-lt"/>
                    <a:cs typeface="Calibri" panose="020F0502020204030204" pitchFamily="34" charset="0"/>
                  </a:rPr>
                  <a:t>2</a:t>
                </a:r>
              </a:p>
            </p:txBody>
          </p:sp>
        </p:grpSp>
      </p:grpSp>
      <p:sp>
        <p:nvSpPr>
          <p:cNvPr id="30" name="Freeform: Shape 106">
            <a:extLst>
              <a:ext uri="{FF2B5EF4-FFF2-40B4-BE49-F238E27FC236}">
                <a16:creationId xmlns:a16="http://schemas.microsoft.com/office/drawing/2014/main" id="{77F217E0-9E8C-3E13-16EC-8A28AE070406}"/>
              </a:ext>
            </a:extLst>
          </p:cNvPr>
          <p:cNvSpPr/>
          <p:nvPr/>
        </p:nvSpPr>
        <p:spPr>
          <a:xfrm>
            <a:off x="1539610" y="6334374"/>
            <a:ext cx="6713" cy="92840"/>
          </a:xfrm>
          <a:custGeom>
            <a:avLst/>
            <a:gdLst>
              <a:gd name="connsiteX0" fmla="*/ 0 w 9525"/>
              <a:gd name="connsiteY0" fmla="*/ 0 h 131730"/>
              <a:gd name="connsiteX1" fmla="*/ 0 w 9525"/>
              <a:gd name="connsiteY1" fmla="*/ 131731 h 131730"/>
            </a:gdLst>
            <a:ahLst/>
            <a:cxnLst>
              <a:cxn ang="0">
                <a:pos x="connsiteX0" y="connsiteY0"/>
              </a:cxn>
              <a:cxn ang="0">
                <a:pos x="connsiteX1" y="connsiteY1"/>
              </a:cxn>
            </a:cxnLst>
            <a:rect l="l" t="t" r="r" b="b"/>
            <a:pathLst>
              <a:path w="9525" h="131730">
                <a:moveTo>
                  <a:pt x="0" y="0"/>
                </a:moveTo>
                <a:lnTo>
                  <a:pt x="0" y="131731"/>
                </a:lnTo>
              </a:path>
            </a:pathLst>
          </a:custGeom>
          <a:solidFill>
            <a:srgbClr val="0090FC"/>
          </a:solidFill>
          <a:ln w="15875" cap="rnd">
            <a:solidFill>
              <a:schemeClr val="bg1"/>
            </a:solidFill>
            <a:prstDash val="solid"/>
            <a:miter/>
          </a:ln>
        </p:spPr>
        <p:txBody>
          <a:bodyPr rtlCol="0" anchor="ctr"/>
          <a:lstStyle/>
          <a:p>
            <a:endParaRPr lang="en-US"/>
          </a:p>
        </p:txBody>
      </p:sp>
      <p:sp>
        <p:nvSpPr>
          <p:cNvPr id="31" name="Freeform: Shape 107">
            <a:extLst>
              <a:ext uri="{FF2B5EF4-FFF2-40B4-BE49-F238E27FC236}">
                <a16:creationId xmlns:a16="http://schemas.microsoft.com/office/drawing/2014/main" id="{D94A9FED-476B-78EA-53CE-451205A62B73}"/>
              </a:ext>
            </a:extLst>
          </p:cNvPr>
          <p:cNvSpPr/>
          <p:nvPr/>
        </p:nvSpPr>
        <p:spPr>
          <a:xfrm>
            <a:off x="1493156" y="6380828"/>
            <a:ext cx="92908" cy="6713"/>
          </a:xfrm>
          <a:custGeom>
            <a:avLst/>
            <a:gdLst>
              <a:gd name="connsiteX0" fmla="*/ 0 w 131826"/>
              <a:gd name="connsiteY0" fmla="*/ 0 h 9525"/>
              <a:gd name="connsiteX1" fmla="*/ 131826 w 131826"/>
              <a:gd name="connsiteY1" fmla="*/ 0 h 9525"/>
            </a:gdLst>
            <a:ahLst/>
            <a:cxnLst>
              <a:cxn ang="0">
                <a:pos x="connsiteX0" y="connsiteY0"/>
              </a:cxn>
              <a:cxn ang="0">
                <a:pos x="connsiteX1" y="connsiteY1"/>
              </a:cxn>
            </a:cxnLst>
            <a:rect l="l" t="t" r="r" b="b"/>
            <a:pathLst>
              <a:path w="131826" h="9525">
                <a:moveTo>
                  <a:pt x="0" y="0"/>
                </a:moveTo>
                <a:lnTo>
                  <a:pt x="131826" y="0"/>
                </a:lnTo>
              </a:path>
            </a:pathLst>
          </a:custGeom>
          <a:solidFill>
            <a:srgbClr val="0090FC"/>
          </a:solidFill>
          <a:ln w="15875" cap="rnd">
            <a:solidFill>
              <a:schemeClr val="bg1"/>
            </a:solidFill>
            <a:prstDash val="solid"/>
            <a:miter/>
          </a:ln>
        </p:spPr>
        <p:txBody>
          <a:bodyPr rtlCol="0" anchor="ctr"/>
          <a:lstStyle/>
          <a:p>
            <a:endParaRPr lang="en-US"/>
          </a:p>
        </p:txBody>
      </p:sp>
      <p:grpSp>
        <p:nvGrpSpPr>
          <p:cNvPr id="32" name="Group 31">
            <a:extLst>
              <a:ext uri="{FF2B5EF4-FFF2-40B4-BE49-F238E27FC236}">
                <a16:creationId xmlns:a16="http://schemas.microsoft.com/office/drawing/2014/main" id="{F80AE8E7-7ED9-5045-BF34-3208C9C50A0F}"/>
              </a:ext>
            </a:extLst>
          </p:cNvPr>
          <p:cNvGrpSpPr/>
          <p:nvPr/>
        </p:nvGrpSpPr>
        <p:grpSpPr>
          <a:xfrm>
            <a:off x="8877134" y="2696667"/>
            <a:ext cx="3405179" cy="2476223"/>
            <a:chOff x="9577384" y="3129372"/>
            <a:chExt cx="3405179" cy="2476223"/>
          </a:xfrm>
        </p:grpSpPr>
        <p:sp>
          <p:nvSpPr>
            <p:cNvPr id="33" name="Rectangle: Rounded Corners 92">
              <a:extLst>
                <a:ext uri="{FF2B5EF4-FFF2-40B4-BE49-F238E27FC236}">
                  <a16:creationId xmlns:a16="http://schemas.microsoft.com/office/drawing/2014/main" id="{ECA41644-C7E2-07F4-1E35-229A2D4C68E1}"/>
                </a:ext>
              </a:extLst>
            </p:cNvPr>
            <p:cNvSpPr/>
            <p:nvPr/>
          </p:nvSpPr>
          <p:spPr>
            <a:xfrm>
              <a:off x="9577384" y="3129372"/>
              <a:ext cx="3405179" cy="2476223"/>
            </a:xfrm>
            <a:prstGeom prst="roundRect">
              <a:avLst>
                <a:gd name="adj" fmla="val 9465"/>
              </a:avLst>
            </a:prstGeom>
            <a:solidFill>
              <a:schemeClr val="bg1"/>
            </a:solidFill>
            <a:ln w="158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117FA60B-9BDA-1CD0-810C-B52AB298D976}"/>
                </a:ext>
              </a:extLst>
            </p:cNvPr>
            <p:cNvGrpSpPr/>
            <p:nvPr/>
          </p:nvGrpSpPr>
          <p:grpSpPr>
            <a:xfrm>
              <a:off x="9857217" y="3468734"/>
              <a:ext cx="3125346" cy="1340767"/>
              <a:chOff x="1703718" y="2583001"/>
              <a:chExt cx="2755840" cy="1182250"/>
            </a:xfrm>
          </p:grpSpPr>
          <p:sp>
            <p:nvSpPr>
              <p:cNvPr id="35" name="TextBox 34">
                <a:extLst>
                  <a:ext uri="{FF2B5EF4-FFF2-40B4-BE49-F238E27FC236}">
                    <a16:creationId xmlns:a16="http://schemas.microsoft.com/office/drawing/2014/main" id="{D7000EDB-A146-4C7C-7925-EC54428CB42E}"/>
                  </a:ext>
                </a:extLst>
              </p:cNvPr>
              <p:cNvSpPr txBox="1"/>
              <p:nvPr/>
            </p:nvSpPr>
            <p:spPr>
              <a:xfrm>
                <a:off x="1727402" y="2583001"/>
                <a:ext cx="2732156" cy="461665"/>
              </a:xfrm>
              <a:prstGeom prst="rect">
                <a:avLst/>
              </a:prstGeom>
              <a:noFill/>
            </p:spPr>
            <p:txBody>
              <a:bodyPr wrap="square">
                <a:noAutofit/>
              </a:bodyPr>
              <a:lstStyle/>
              <a:p>
                <a:pPr algn="l"/>
                <a:r>
                  <a:rPr lang="en-US" sz="4000" dirty="0">
                    <a:solidFill>
                      <a:srgbClr val="00477D"/>
                    </a:solidFill>
                    <a:latin typeface="Forno Standard" pitchFamily="2" charset="77"/>
                    <a:ea typeface="Forno Standard" pitchFamily="2" charset="77"/>
                  </a:rPr>
                  <a:t>$16B</a:t>
                </a:r>
              </a:p>
            </p:txBody>
          </p:sp>
          <p:sp>
            <p:nvSpPr>
              <p:cNvPr id="36" name="TextBox 35">
                <a:extLst>
                  <a:ext uri="{FF2B5EF4-FFF2-40B4-BE49-F238E27FC236}">
                    <a16:creationId xmlns:a16="http://schemas.microsoft.com/office/drawing/2014/main" id="{CFF2F674-65B3-24F9-8B15-54E7AE0D09A1}"/>
                  </a:ext>
                </a:extLst>
              </p:cNvPr>
              <p:cNvSpPr txBox="1"/>
              <p:nvPr/>
            </p:nvSpPr>
            <p:spPr>
              <a:xfrm>
                <a:off x="1703718" y="3132812"/>
                <a:ext cx="2461890" cy="632439"/>
              </a:xfrm>
              <a:prstGeom prst="rect">
                <a:avLst/>
              </a:prstGeom>
              <a:noFill/>
            </p:spPr>
            <p:txBody>
              <a:bodyPr wrap="square">
                <a:noAutofit/>
              </a:bodyPr>
              <a:lstStyle/>
              <a:p>
                <a:pPr marL="0" lvl="1" indent="0">
                  <a:buNone/>
                </a:pPr>
                <a:r>
                  <a:rPr lang="en-US" sz="2400" b="1" dirty="0">
                    <a:solidFill>
                      <a:schemeClr val="bg2"/>
                    </a:solidFill>
                    <a:latin typeface="+mn-lt"/>
                    <a:cs typeface="Calibri" panose="020F0502020204030204" pitchFamily="34" charset="0"/>
                  </a:rPr>
                  <a:t>In account takeover fraud</a:t>
                </a:r>
                <a:r>
                  <a:rPr lang="en-US" sz="2400" dirty="0">
                    <a:solidFill>
                      <a:schemeClr val="bg2"/>
                    </a:solidFill>
                    <a:latin typeface="+mn-lt"/>
                    <a:cs typeface="Calibri" panose="020F0502020204030204" pitchFamily="34" charset="0"/>
                  </a:rPr>
                  <a:t> - a 19% increase</a:t>
                </a:r>
                <a:r>
                  <a:rPr lang="en-US" sz="2400" baseline="30000" dirty="0">
                    <a:solidFill>
                      <a:schemeClr val="bg2"/>
                    </a:solidFill>
                    <a:latin typeface="+mn-lt"/>
                    <a:cs typeface="Calibri" panose="020F0502020204030204" pitchFamily="34" charset="0"/>
                  </a:rPr>
                  <a:t>1</a:t>
                </a:r>
              </a:p>
            </p:txBody>
          </p:sp>
        </p:grpSp>
      </p:grpSp>
      <p:sp>
        <p:nvSpPr>
          <p:cNvPr id="37" name="Freeform: Shape 112">
            <a:extLst>
              <a:ext uri="{FF2B5EF4-FFF2-40B4-BE49-F238E27FC236}">
                <a16:creationId xmlns:a16="http://schemas.microsoft.com/office/drawing/2014/main" id="{D5545541-008E-0DDD-6850-D7435FA0764A}"/>
              </a:ext>
            </a:extLst>
          </p:cNvPr>
          <p:cNvSpPr/>
          <p:nvPr/>
        </p:nvSpPr>
        <p:spPr>
          <a:xfrm>
            <a:off x="6097699" y="5863145"/>
            <a:ext cx="803679" cy="803679"/>
          </a:xfrm>
          <a:custGeom>
            <a:avLst/>
            <a:gdLst>
              <a:gd name="connsiteX0" fmla="*/ 57221 w 637602"/>
              <a:gd name="connsiteY0" fmla="*/ 0 h 637602"/>
              <a:gd name="connsiteX1" fmla="*/ 580382 w 637602"/>
              <a:gd name="connsiteY1" fmla="*/ 0 h 637602"/>
              <a:gd name="connsiteX2" fmla="*/ 637602 w 637602"/>
              <a:gd name="connsiteY2" fmla="*/ 57221 h 637602"/>
              <a:gd name="connsiteX3" fmla="*/ 637602 w 637602"/>
              <a:gd name="connsiteY3" fmla="*/ 580382 h 637602"/>
              <a:gd name="connsiteX4" fmla="*/ 580382 w 637602"/>
              <a:gd name="connsiteY4" fmla="*/ 637602 h 637602"/>
              <a:gd name="connsiteX5" fmla="*/ 57221 w 637602"/>
              <a:gd name="connsiteY5" fmla="*/ 637602 h 637602"/>
              <a:gd name="connsiteX6" fmla="*/ 0 w 637602"/>
              <a:gd name="connsiteY6" fmla="*/ 580382 h 637602"/>
              <a:gd name="connsiteX7" fmla="*/ 0 w 637602"/>
              <a:gd name="connsiteY7" fmla="*/ 57221 h 637602"/>
              <a:gd name="connsiteX8" fmla="*/ 57221 w 637602"/>
              <a:gd name="connsiteY8" fmla="*/ 0 h 637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602" h="637602">
                <a:moveTo>
                  <a:pt x="57221" y="0"/>
                </a:moveTo>
                <a:lnTo>
                  <a:pt x="580382" y="0"/>
                </a:lnTo>
                <a:cubicBezTo>
                  <a:pt x="611984" y="0"/>
                  <a:pt x="637602" y="25619"/>
                  <a:pt x="637602" y="57221"/>
                </a:cubicBezTo>
                <a:lnTo>
                  <a:pt x="637602" y="580382"/>
                </a:lnTo>
                <a:cubicBezTo>
                  <a:pt x="637602" y="611984"/>
                  <a:pt x="611984" y="637602"/>
                  <a:pt x="580382" y="637602"/>
                </a:cubicBezTo>
                <a:lnTo>
                  <a:pt x="57221" y="637602"/>
                </a:lnTo>
                <a:cubicBezTo>
                  <a:pt x="25619" y="637602"/>
                  <a:pt x="0" y="611984"/>
                  <a:pt x="0" y="580382"/>
                </a:cubicBezTo>
                <a:lnTo>
                  <a:pt x="0" y="57221"/>
                </a:lnTo>
                <a:cubicBezTo>
                  <a:pt x="0" y="25619"/>
                  <a:pt x="25619" y="0"/>
                  <a:pt x="57221" y="0"/>
                </a:cubicBezTo>
                <a:close/>
              </a:path>
            </a:pathLst>
          </a:custGeom>
          <a:solidFill>
            <a:srgbClr val="0090FC"/>
          </a:solidFill>
          <a:ln w="15875" cap="flat">
            <a:noFill/>
            <a:prstDash val="solid"/>
            <a:miter/>
          </a:ln>
        </p:spPr>
        <p:txBody>
          <a:bodyPr rtlCol="0" anchor="ctr"/>
          <a:lstStyle/>
          <a:p>
            <a:endParaRPr lang="en-US"/>
          </a:p>
        </p:txBody>
      </p:sp>
      <p:sp>
        <p:nvSpPr>
          <p:cNvPr id="38" name="Freeform: Shape 114">
            <a:extLst>
              <a:ext uri="{FF2B5EF4-FFF2-40B4-BE49-F238E27FC236}">
                <a16:creationId xmlns:a16="http://schemas.microsoft.com/office/drawing/2014/main" id="{C95B583A-2074-B063-F135-A810EE41FD7B}"/>
              </a:ext>
            </a:extLst>
          </p:cNvPr>
          <p:cNvSpPr/>
          <p:nvPr/>
        </p:nvSpPr>
        <p:spPr>
          <a:xfrm>
            <a:off x="6353975" y="6119437"/>
            <a:ext cx="168569" cy="168595"/>
          </a:xfrm>
          <a:custGeom>
            <a:avLst/>
            <a:gdLst>
              <a:gd name="connsiteX0" fmla="*/ 116160 w 168569"/>
              <a:gd name="connsiteY0" fmla="*/ 168559 h 168595"/>
              <a:gd name="connsiteX1" fmla="*/ 114463 w 168569"/>
              <a:gd name="connsiteY1" fmla="*/ 168264 h 168595"/>
              <a:gd name="connsiteX2" fmla="*/ 75561 w 168569"/>
              <a:gd name="connsiteY2" fmla="*/ 149458 h 168595"/>
              <a:gd name="connsiteX3" fmla="*/ 889 w 168569"/>
              <a:gd name="connsiteY3" fmla="*/ 81313 h 168595"/>
              <a:gd name="connsiteX4" fmla="*/ 521 w 168569"/>
              <a:gd name="connsiteY4" fmla="*/ 76261 h 168595"/>
              <a:gd name="connsiteX5" fmla="*/ 76261 w 168569"/>
              <a:gd name="connsiteY5" fmla="*/ 521 h 168595"/>
              <a:gd name="connsiteX6" fmla="*/ 81313 w 168569"/>
              <a:gd name="connsiteY6" fmla="*/ 889 h 168595"/>
              <a:gd name="connsiteX7" fmla="*/ 149458 w 168569"/>
              <a:gd name="connsiteY7" fmla="*/ 75561 h 168595"/>
              <a:gd name="connsiteX8" fmla="*/ 168264 w 168569"/>
              <a:gd name="connsiteY8" fmla="*/ 114463 h 168595"/>
              <a:gd name="connsiteX9" fmla="*/ 167895 w 168569"/>
              <a:gd name="connsiteY9" fmla="*/ 118630 h 168595"/>
              <a:gd name="connsiteX10" fmla="*/ 118593 w 168569"/>
              <a:gd name="connsiteY10" fmla="*/ 167932 h 168595"/>
              <a:gd name="connsiteX11" fmla="*/ 116123 w 168569"/>
              <a:gd name="connsiteY11" fmla="*/ 168595 h 16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69" h="168595">
                <a:moveTo>
                  <a:pt x="116160" y="168559"/>
                </a:moveTo>
                <a:cubicBezTo>
                  <a:pt x="115607" y="168559"/>
                  <a:pt x="115017" y="168448"/>
                  <a:pt x="114463" y="168264"/>
                </a:cubicBezTo>
                <a:cubicBezTo>
                  <a:pt x="98644" y="162511"/>
                  <a:pt x="83304" y="154030"/>
                  <a:pt x="75561" y="149458"/>
                </a:cubicBezTo>
                <a:cubicBezTo>
                  <a:pt x="44955" y="131426"/>
                  <a:pt x="19843" y="108490"/>
                  <a:pt x="889" y="81313"/>
                </a:cubicBezTo>
                <a:cubicBezTo>
                  <a:pt x="-143" y="79801"/>
                  <a:pt x="-291" y="77884"/>
                  <a:pt x="521" y="76261"/>
                </a:cubicBezTo>
                <a:cubicBezTo>
                  <a:pt x="11362" y="54542"/>
                  <a:pt x="54542" y="11362"/>
                  <a:pt x="76261" y="521"/>
                </a:cubicBezTo>
                <a:cubicBezTo>
                  <a:pt x="77884" y="-291"/>
                  <a:pt x="79838" y="-143"/>
                  <a:pt x="81313" y="889"/>
                </a:cubicBezTo>
                <a:cubicBezTo>
                  <a:pt x="108490" y="19806"/>
                  <a:pt x="131426" y="44955"/>
                  <a:pt x="149458" y="75561"/>
                </a:cubicBezTo>
                <a:cubicBezTo>
                  <a:pt x="153993" y="83267"/>
                  <a:pt x="162511" y="98607"/>
                  <a:pt x="168264" y="114463"/>
                </a:cubicBezTo>
                <a:cubicBezTo>
                  <a:pt x="168780" y="115828"/>
                  <a:pt x="168632" y="117340"/>
                  <a:pt x="167895" y="118630"/>
                </a:cubicBezTo>
                <a:cubicBezTo>
                  <a:pt x="159487" y="133270"/>
                  <a:pt x="133233" y="159524"/>
                  <a:pt x="118593" y="167932"/>
                </a:cubicBezTo>
                <a:cubicBezTo>
                  <a:pt x="117819" y="168374"/>
                  <a:pt x="116971" y="168595"/>
                  <a:pt x="116123" y="168595"/>
                </a:cubicBezTo>
                <a:close/>
              </a:path>
            </a:pathLst>
          </a:custGeom>
          <a:noFill/>
          <a:ln w="15875" cap="flat">
            <a:solidFill>
              <a:schemeClr val="bg1"/>
            </a:solidFill>
            <a:prstDash val="solid"/>
            <a:miter/>
          </a:ln>
        </p:spPr>
        <p:txBody>
          <a:bodyPr rtlCol="0" anchor="ctr"/>
          <a:lstStyle/>
          <a:p>
            <a:endParaRPr lang="en-US"/>
          </a:p>
        </p:txBody>
      </p:sp>
      <p:sp>
        <p:nvSpPr>
          <p:cNvPr id="39" name="Freeform: Shape 115">
            <a:extLst>
              <a:ext uri="{FF2B5EF4-FFF2-40B4-BE49-F238E27FC236}">
                <a16:creationId xmlns:a16="http://schemas.microsoft.com/office/drawing/2014/main" id="{F26318E8-1943-7504-4EA5-7D8F7225B897}"/>
              </a:ext>
            </a:extLst>
          </p:cNvPr>
          <p:cNvSpPr/>
          <p:nvPr/>
        </p:nvSpPr>
        <p:spPr>
          <a:xfrm>
            <a:off x="6278384" y="6043809"/>
            <a:ext cx="111821" cy="111806"/>
          </a:xfrm>
          <a:custGeom>
            <a:avLst/>
            <a:gdLst>
              <a:gd name="connsiteX0" fmla="*/ 43146 w 111821"/>
              <a:gd name="connsiteY0" fmla="*/ 111807 h 111806"/>
              <a:gd name="connsiteX1" fmla="*/ 33190 w 111821"/>
              <a:gd name="connsiteY1" fmla="*/ 111180 h 111806"/>
              <a:gd name="connsiteX2" fmla="*/ 224 w 111821"/>
              <a:gd name="connsiteY2" fmla="*/ 85736 h 111806"/>
              <a:gd name="connsiteX3" fmla="*/ 1072 w 111821"/>
              <a:gd name="connsiteY3" fmla="*/ 81201 h 111806"/>
              <a:gd name="connsiteX4" fmla="*/ 81201 w 111821"/>
              <a:gd name="connsiteY4" fmla="*/ 1072 h 111806"/>
              <a:gd name="connsiteX5" fmla="*/ 85736 w 111821"/>
              <a:gd name="connsiteY5" fmla="*/ 224 h 111806"/>
              <a:gd name="connsiteX6" fmla="*/ 111180 w 111821"/>
              <a:gd name="connsiteY6" fmla="*/ 33227 h 111806"/>
              <a:gd name="connsiteX7" fmla="*/ 110848 w 111821"/>
              <a:gd name="connsiteY7" fmla="*/ 55536 h 111806"/>
              <a:gd name="connsiteX8" fmla="*/ 109778 w 111821"/>
              <a:gd name="connsiteY8" fmla="*/ 57933 h 111806"/>
              <a:gd name="connsiteX9" fmla="*/ 57933 w 111821"/>
              <a:gd name="connsiteY9" fmla="*/ 109778 h 111806"/>
              <a:gd name="connsiteX10" fmla="*/ 55573 w 111821"/>
              <a:gd name="connsiteY10" fmla="*/ 110848 h 111806"/>
              <a:gd name="connsiteX11" fmla="*/ 43220 w 111821"/>
              <a:gd name="connsiteY11" fmla="*/ 111807 h 11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821" h="111806">
                <a:moveTo>
                  <a:pt x="43146" y="111807"/>
                </a:moveTo>
                <a:cubicBezTo>
                  <a:pt x="38905" y="111807"/>
                  <a:pt x="35402" y="111475"/>
                  <a:pt x="33190" y="111180"/>
                </a:cubicBezTo>
                <a:cubicBezTo>
                  <a:pt x="16043" y="108893"/>
                  <a:pt x="4612" y="100080"/>
                  <a:pt x="224" y="85736"/>
                </a:cubicBezTo>
                <a:cubicBezTo>
                  <a:pt x="-256" y="84151"/>
                  <a:pt x="39" y="82454"/>
                  <a:pt x="1072" y="81201"/>
                </a:cubicBezTo>
                <a:cubicBezTo>
                  <a:pt x="16375" y="62026"/>
                  <a:pt x="62026" y="16375"/>
                  <a:pt x="81201" y="1072"/>
                </a:cubicBezTo>
                <a:cubicBezTo>
                  <a:pt x="82491" y="39"/>
                  <a:pt x="84187" y="-256"/>
                  <a:pt x="85736" y="224"/>
                </a:cubicBezTo>
                <a:cubicBezTo>
                  <a:pt x="100117" y="4649"/>
                  <a:pt x="108893" y="16043"/>
                  <a:pt x="111180" y="33227"/>
                </a:cubicBezTo>
                <a:cubicBezTo>
                  <a:pt x="111733" y="37357"/>
                  <a:pt x="112433" y="45764"/>
                  <a:pt x="110848" y="55536"/>
                </a:cubicBezTo>
                <a:cubicBezTo>
                  <a:pt x="110700" y="56421"/>
                  <a:pt x="110332" y="57232"/>
                  <a:pt x="109778" y="57933"/>
                </a:cubicBezTo>
                <a:cubicBezTo>
                  <a:pt x="98974" y="70876"/>
                  <a:pt x="70876" y="99011"/>
                  <a:pt x="57933" y="109778"/>
                </a:cubicBezTo>
                <a:cubicBezTo>
                  <a:pt x="57269" y="110332"/>
                  <a:pt x="56421" y="110737"/>
                  <a:pt x="55573" y="110848"/>
                </a:cubicBezTo>
                <a:cubicBezTo>
                  <a:pt x="51074" y="111585"/>
                  <a:pt x="46870" y="111807"/>
                  <a:pt x="43220" y="111807"/>
                </a:cubicBezTo>
                <a:close/>
              </a:path>
            </a:pathLst>
          </a:custGeom>
          <a:noFill/>
          <a:ln w="15875" cap="flat">
            <a:solidFill>
              <a:schemeClr val="bg1"/>
            </a:solidFill>
            <a:prstDash val="solid"/>
            <a:miter/>
          </a:ln>
        </p:spPr>
        <p:txBody>
          <a:bodyPr rtlCol="0" anchor="ctr"/>
          <a:lstStyle/>
          <a:p>
            <a:endParaRPr lang="en-US"/>
          </a:p>
        </p:txBody>
      </p:sp>
      <p:sp>
        <p:nvSpPr>
          <p:cNvPr id="40" name="Freeform: Shape 116">
            <a:extLst>
              <a:ext uri="{FF2B5EF4-FFF2-40B4-BE49-F238E27FC236}">
                <a16:creationId xmlns:a16="http://schemas.microsoft.com/office/drawing/2014/main" id="{142ADDE6-FB20-1FBA-2252-7200E59E509B}"/>
              </a:ext>
            </a:extLst>
          </p:cNvPr>
          <p:cNvSpPr/>
          <p:nvPr/>
        </p:nvSpPr>
        <p:spPr>
          <a:xfrm>
            <a:off x="6215359" y="5980826"/>
            <a:ext cx="367979" cy="367938"/>
          </a:xfrm>
          <a:custGeom>
            <a:avLst/>
            <a:gdLst>
              <a:gd name="connsiteX0" fmla="*/ 236375 w 367979"/>
              <a:gd name="connsiteY0" fmla="*/ 367939 h 367938"/>
              <a:gd name="connsiteX1" fmla="*/ 235047 w 367979"/>
              <a:gd name="connsiteY1" fmla="*/ 367755 h 367938"/>
              <a:gd name="connsiteX2" fmla="*/ 150346 w 367979"/>
              <a:gd name="connsiteY2" fmla="*/ 329921 h 367938"/>
              <a:gd name="connsiteX3" fmla="*/ 967 w 367979"/>
              <a:gd name="connsiteY3" fmla="*/ 187179 h 367938"/>
              <a:gd name="connsiteX4" fmla="*/ 266 w 367979"/>
              <a:gd name="connsiteY4" fmla="*/ 185262 h 367938"/>
              <a:gd name="connsiteX5" fmla="*/ 71619 w 367979"/>
              <a:gd name="connsiteY5" fmla="*/ 71577 h 367938"/>
              <a:gd name="connsiteX6" fmla="*/ 185340 w 367979"/>
              <a:gd name="connsiteY6" fmla="*/ 261 h 367938"/>
              <a:gd name="connsiteX7" fmla="*/ 187221 w 367979"/>
              <a:gd name="connsiteY7" fmla="*/ 962 h 367938"/>
              <a:gd name="connsiteX8" fmla="*/ 329963 w 367979"/>
              <a:gd name="connsiteY8" fmla="*/ 150341 h 367938"/>
              <a:gd name="connsiteX9" fmla="*/ 367796 w 367979"/>
              <a:gd name="connsiteY9" fmla="*/ 235042 h 367938"/>
              <a:gd name="connsiteX10" fmla="*/ 367944 w 367979"/>
              <a:gd name="connsiteY10" fmla="*/ 236886 h 367938"/>
              <a:gd name="connsiteX11" fmla="*/ 236891 w 367979"/>
              <a:gd name="connsiteY11" fmla="*/ 367939 h 367938"/>
              <a:gd name="connsiteX12" fmla="*/ 236338 w 367979"/>
              <a:gd name="connsiteY12" fmla="*/ 367939 h 36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7979" h="367938">
                <a:moveTo>
                  <a:pt x="236375" y="367939"/>
                </a:moveTo>
                <a:cubicBezTo>
                  <a:pt x="235932" y="367939"/>
                  <a:pt x="235490" y="367902"/>
                  <a:pt x="235047" y="367755"/>
                </a:cubicBezTo>
                <a:cubicBezTo>
                  <a:pt x="233535" y="367349"/>
                  <a:pt x="197472" y="357245"/>
                  <a:pt x="150346" y="329921"/>
                </a:cubicBezTo>
                <a:cubicBezTo>
                  <a:pt x="106871" y="304736"/>
                  <a:pt x="45659" y="259490"/>
                  <a:pt x="967" y="187179"/>
                </a:cubicBezTo>
                <a:cubicBezTo>
                  <a:pt x="598" y="186589"/>
                  <a:pt x="377" y="185962"/>
                  <a:pt x="266" y="185262"/>
                </a:cubicBezTo>
                <a:cubicBezTo>
                  <a:pt x="-3643" y="157937"/>
                  <a:pt x="36256" y="106940"/>
                  <a:pt x="71619" y="71577"/>
                </a:cubicBezTo>
                <a:cubicBezTo>
                  <a:pt x="107018" y="36288"/>
                  <a:pt x="158016" y="-3611"/>
                  <a:pt x="185340" y="261"/>
                </a:cubicBezTo>
                <a:cubicBezTo>
                  <a:pt x="186004" y="372"/>
                  <a:pt x="186668" y="593"/>
                  <a:pt x="187221" y="962"/>
                </a:cubicBezTo>
                <a:cubicBezTo>
                  <a:pt x="259532" y="45654"/>
                  <a:pt x="304741" y="106866"/>
                  <a:pt x="329963" y="150341"/>
                </a:cubicBezTo>
                <a:cubicBezTo>
                  <a:pt x="357287" y="197467"/>
                  <a:pt x="367354" y="233531"/>
                  <a:pt x="367796" y="235042"/>
                </a:cubicBezTo>
                <a:cubicBezTo>
                  <a:pt x="367981" y="235633"/>
                  <a:pt x="368018" y="236296"/>
                  <a:pt x="367944" y="236886"/>
                </a:cubicBezTo>
                <a:cubicBezTo>
                  <a:pt x="363666" y="275457"/>
                  <a:pt x="275462" y="363625"/>
                  <a:pt x="236891" y="367939"/>
                </a:cubicBezTo>
                <a:cubicBezTo>
                  <a:pt x="236707" y="367939"/>
                  <a:pt x="236522" y="367939"/>
                  <a:pt x="236338" y="367939"/>
                </a:cubicBezTo>
                <a:close/>
              </a:path>
            </a:pathLst>
          </a:custGeom>
          <a:noFill/>
          <a:ln w="15875" cap="flat">
            <a:solidFill>
              <a:schemeClr val="bg1"/>
            </a:solidFill>
            <a:prstDash val="solid"/>
            <a:miter/>
          </a:ln>
        </p:spPr>
        <p:txBody>
          <a:bodyPr rtlCol="0" anchor="ctr"/>
          <a:lstStyle/>
          <a:p>
            <a:endParaRPr lang="en-US"/>
          </a:p>
        </p:txBody>
      </p:sp>
      <p:sp>
        <p:nvSpPr>
          <p:cNvPr id="41" name="Freeform: Shape 117">
            <a:extLst>
              <a:ext uri="{FF2B5EF4-FFF2-40B4-BE49-F238E27FC236}">
                <a16:creationId xmlns:a16="http://schemas.microsoft.com/office/drawing/2014/main" id="{6DEAAA0D-522F-5706-8CDB-CDC36BDC2887}"/>
              </a:ext>
            </a:extLst>
          </p:cNvPr>
          <p:cNvSpPr/>
          <p:nvPr/>
        </p:nvSpPr>
        <p:spPr>
          <a:xfrm>
            <a:off x="6484737" y="6247286"/>
            <a:ext cx="298980" cy="301856"/>
          </a:xfrm>
          <a:custGeom>
            <a:avLst/>
            <a:gdLst>
              <a:gd name="connsiteX0" fmla="*/ 87762 w 298980"/>
              <a:gd name="connsiteY0" fmla="*/ 0 h 301856"/>
              <a:gd name="connsiteX1" fmla="*/ 297542 w 298980"/>
              <a:gd name="connsiteY1" fmla="*/ 209743 h 301856"/>
              <a:gd name="connsiteX2" fmla="*/ 298980 w 298980"/>
              <a:gd name="connsiteY2" fmla="*/ 213246 h 301856"/>
              <a:gd name="connsiteX3" fmla="*/ 298980 w 298980"/>
              <a:gd name="connsiteY3" fmla="*/ 296878 h 301856"/>
              <a:gd name="connsiteX4" fmla="*/ 297247 w 298980"/>
              <a:gd name="connsiteY4" fmla="*/ 300639 h 301856"/>
              <a:gd name="connsiteX5" fmla="*/ 294002 w 298980"/>
              <a:gd name="connsiteY5" fmla="*/ 301856 h 301856"/>
              <a:gd name="connsiteX6" fmla="*/ 294002 w 298980"/>
              <a:gd name="connsiteY6" fmla="*/ 301856 h 301856"/>
              <a:gd name="connsiteX7" fmla="*/ 293265 w 298980"/>
              <a:gd name="connsiteY7" fmla="*/ 301820 h 301856"/>
              <a:gd name="connsiteX8" fmla="*/ 194514 w 298980"/>
              <a:gd name="connsiteY8" fmla="*/ 286701 h 301856"/>
              <a:gd name="connsiteX9" fmla="*/ 190384 w 298980"/>
              <a:gd name="connsiteY9" fmla="*/ 282608 h 301856"/>
              <a:gd name="connsiteX10" fmla="*/ 180760 w 298980"/>
              <a:gd name="connsiteY10" fmla="*/ 224825 h 301856"/>
              <a:gd name="connsiteX11" fmla="*/ 124710 w 298980"/>
              <a:gd name="connsiteY11" fmla="*/ 218114 h 301856"/>
              <a:gd name="connsiteX12" fmla="*/ 120359 w 298980"/>
              <a:gd name="connsiteY12" fmla="*/ 213763 h 301856"/>
              <a:gd name="connsiteX13" fmla="*/ 113611 w 298980"/>
              <a:gd name="connsiteY13" fmla="*/ 157529 h 301856"/>
              <a:gd name="connsiteX14" fmla="*/ 58041 w 298980"/>
              <a:gd name="connsiteY14" fmla="*/ 145618 h 301856"/>
              <a:gd name="connsiteX15" fmla="*/ 55570 w 298980"/>
              <a:gd name="connsiteY15" fmla="*/ 144291 h 301856"/>
              <a:gd name="connsiteX16" fmla="*/ 0 w 298980"/>
              <a:gd name="connsiteY16" fmla="*/ 88721 h 30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8980" h="301856">
                <a:moveTo>
                  <a:pt x="87762" y="0"/>
                </a:moveTo>
                <a:lnTo>
                  <a:pt x="297542" y="209743"/>
                </a:lnTo>
                <a:cubicBezTo>
                  <a:pt x="298464" y="210665"/>
                  <a:pt x="298980" y="211919"/>
                  <a:pt x="298980" y="213246"/>
                </a:cubicBezTo>
                <a:lnTo>
                  <a:pt x="298980" y="296878"/>
                </a:lnTo>
                <a:cubicBezTo>
                  <a:pt x="298980" y="298316"/>
                  <a:pt x="298353" y="299681"/>
                  <a:pt x="297247" y="300639"/>
                </a:cubicBezTo>
                <a:cubicBezTo>
                  <a:pt x="296325" y="301414"/>
                  <a:pt x="295182" y="301856"/>
                  <a:pt x="294002" y="301856"/>
                </a:cubicBezTo>
                <a:lnTo>
                  <a:pt x="294002" y="301856"/>
                </a:lnTo>
                <a:cubicBezTo>
                  <a:pt x="293744" y="301856"/>
                  <a:pt x="293523" y="301856"/>
                  <a:pt x="293265" y="301820"/>
                </a:cubicBezTo>
                <a:lnTo>
                  <a:pt x="194514" y="286701"/>
                </a:lnTo>
                <a:cubicBezTo>
                  <a:pt x="192412" y="286369"/>
                  <a:pt x="190753" y="284747"/>
                  <a:pt x="190384" y="282608"/>
                </a:cubicBezTo>
                <a:lnTo>
                  <a:pt x="180760" y="224825"/>
                </a:lnTo>
                <a:lnTo>
                  <a:pt x="124710" y="218114"/>
                </a:lnTo>
                <a:cubicBezTo>
                  <a:pt x="122424" y="217856"/>
                  <a:pt x="120654" y="216049"/>
                  <a:pt x="120359" y="213763"/>
                </a:cubicBezTo>
                <a:lnTo>
                  <a:pt x="113611" y="157529"/>
                </a:lnTo>
                <a:lnTo>
                  <a:pt x="58041" y="145618"/>
                </a:lnTo>
                <a:cubicBezTo>
                  <a:pt x="57082" y="145397"/>
                  <a:pt x="56234" y="144954"/>
                  <a:pt x="55570" y="144291"/>
                </a:cubicBezTo>
                <a:lnTo>
                  <a:pt x="0" y="88721"/>
                </a:lnTo>
              </a:path>
            </a:pathLst>
          </a:custGeom>
          <a:noFill/>
          <a:ln w="15875" cap="flat">
            <a:solidFill>
              <a:schemeClr val="bg1"/>
            </a:solidFill>
            <a:prstDash val="solid"/>
            <a:miter/>
          </a:ln>
        </p:spPr>
        <p:txBody>
          <a:bodyPr rtlCol="0" anchor="ctr"/>
          <a:lstStyle/>
          <a:p>
            <a:endParaRPr lang="en-US"/>
          </a:p>
        </p:txBody>
      </p:sp>
      <p:grpSp>
        <p:nvGrpSpPr>
          <p:cNvPr id="42" name="Group 41">
            <a:extLst>
              <a:ext uri="{FF2B5EF4-FFF2-40B4-BE49-F238E27FC236}">
                <a16:creationId xmlns:a16="http://schemas.microsoft.com/office/drawing/2014/main" id="{597815D3-79AC-58F5-B518-9296917B43B5}"/>
              </a:ext>
            </a:extLst>
          </p:cNvPr>
          <p:cNvGrpSpPr/>
          <p:nvPr/>
        </p:nvGrpSpPr>
        <p:grpSpPr>
          <a:xfrm>
            <a:off x="7148591" y="5738310"/>
            <a:ext cx="4005167" cy="1747897"/>
            <a:chOff x="1936200" y="5524500"/>
            <a:chExt cx="4005167" cy="1747897"/>
          </a:xfrm>
        </p:grpSpPr>
        <p:sp>
          <p:nvSpPr>
            <p:cNvPr id="43" name="TextBox 42">
              <a:extLst>
                <a:ext uri="{FF2B5EF4-FFF2-40B4-BE49-F238E27FC236}">
                  <a16:creationId xmlns:a16="http://schemas.microsoft.com/office/drawing/2014/main" id="{64571597-411D-B99F-48B1-00078BD174CE}"/>
                </a:ext>
              </a:extLst>
            </p:cNvPr>
            <p:cNvSpPr txBox="1"/>
            <p:nvPr/>
          </p:nvSpPr>
          <p:spPr>
            <a:xfrm>
              <a:off x="1936200" y="6136541"/>
              <a:ext cx="4005167" cy="1135856"/>
            </a:xfrm>
            <a:prstGeom prst="rect">
              <a:avLst/>
            </a:prstGeom>
            <a:noFill/>
          </p:spPr>
          <p:txBody>
            <a:bodyPr wrap="square" anchor="t" anchorCtr="0">
              <a:noAutofit/>
            </a:bodyPr>
            <a:lstStyle/>
            <a:p>
              <a:pPr marL="0" lvl="1" indent="0">
                <a:buNone/>
              </a:pPr>
              <a:r>
                <a:rPr lang="en-US" sz="2400" b="1" dirty="0">
                  <a:solidFill>
                    <a:schemeClr val="bg2"/>
                  </a:solidFill>
                  <a:latin typeface="+mn-lt"/>
                  <a:cs typeface="Calibri" panose="020F0502020204030204" pitchFamily="34" charset="0"/>
                </a:rPr>
                <a:t>of auto dealerships </a:t>
              </a:r>
              <a:r>
                <a:rPr lang="en-US" sz="2400" dirty="0">
                  <a:solidFill>
                    <a:schemeClr val="bg2"/>
                  </a:solidFill>
                  <a:latin typeface="+mn-lt"/>
                  <a:cs typeface="Calibri" panose="020F0502020204030204" pitchFamily="34" charset="0"/>
                </a:rPr>
                <a:t>had an identity fraud related loss within the last year</a:t>
              </a:r>
              <a:r>
                <a:rPr lang="en-US" sz="2400" baseline="30000" dirty="0">
                  <a:solidFill>
                    <a:schemeClr val="bg2"/>
                  </a:solidFill>
                  <a:latin typeface="+mn-lt"/>
                  <a:cs typeface="Calibri" panose="020F0502020204030204" pitchFamily="34" charset="0"/>
                </a:rPr>
                <a:t>4</a:t>
              </a:r>
              <a:endParaRPr lang="en-US" sz="1400" dirty="0">
                <a:solidFill>
                  <a:schemeClr val="bg2"/>
                </a:solidFill>
                <a:latin typeface="+mn-lt"/>
                <a:cs typeface="Calibri" panose="020F0502020204030204" pitchFamily="34" charset="0"/>
              </a:endParaRPr>
            </a:p>
          </p:txBody>
        </p:sp>
        <p:sp>
          <p:nvSpPr>
            <p:cNvPr id="44" name="TextBox 43">
              <a:extLst>
                <a:ext uri="{FF2B5EF4-FFF2-40B4-BE49-F238E27FC236}">
                  <a16:creationId xmlns:a16="http://schemas.microsoft.com/office/drawing/2014/main" id="{38EA73C4-F96F-F84C-BA1D-23E402CA6816}"/>
                </a:ext>
              </a:extLst>
            </p:cNvPr>
            <p:cNvSpPr txBox="1"/>
            <p:nvPr/>
          </p:nvSpPr>
          <p:spPr>
            <a:xfrm>
              <a:off x="1972297" y="5524500"/>
              <a:ext cx="3098487" cy="523565"/>
            </a:xfrm>
            <a:prstGeom prst="rect">
              <a:avLst/>
            </a:prstGeom>
            <a:noFill/>
          </p:spPr>
          <p:txBody>
            <a:bodyPr wrap="square">
              <a:noAutofit/>
            </a:bodyPr>
            <a:lstStyle/>
            <a:p>
              <a:pPr algn="l"/>
              <a:r>
                <a:rPr lang="en-US" sz="4000" dirty="0">
                  <a:solidFill>
                    <a:srgbClr val="00477D"/>
                  </a:solidFill>
                  <a:latin typeface="Forno Standard" pitchFamily="2" charset="77"/>
                  <a:ea typeface="Forno Standard" pitchFamily="2" charset="77"/>
                </a:rPr>
                <a:t>79%</a:t>
              </a:r>
            </a:p>
          </p:txBody>
        </p:sp>
      </p:grpSp>
      <p:grpSp>
        <p:nvGrpSpPr>
          <p:cNvPr id="45" name="Group 44">
            <a:extLst>
              <a:ext uri="{FF2B5EF4-FFF2-40B4-BE49-F238E27FC236}">
                <a16:creationId xmlns:a16="http://schemas.microsoft.com/office/drawing/2014/main" id="{9F74E06F-8DCA-FE35-9D20-908AD0E3760A}"/>
              </a:ext>
            </a:extLst>
          </p:cNvPr>
          <p:cNvGrpSpPr/>
          <p:nvPr/>
        </p:nvGrpSpPr>
        <p:grpSpPr>
          <a:xfrm>
            <a:off x="1983471" y="5738310"/>
            <a:ext cx="4005167" cy="1747897"/>
            <a:chOff x="1936200" y="5524500"/>
            <a:chExt cx="4005167" cy="1747897"/>
          </a:xfrm>
        </p:grpSpPr>
        <p:sp>
          <p:nvSpPr>
            <p:cNvPr id="46" name="TextBox 45">
              <a:extLst>
                <a:ext uri="{FF2B5EF4-FFF2-40B4-BE49-F238E27FC236}">
                  <a16:creationId xmlns:a16="http://schemas.microsoft.com/office/drawing/2014/main" id="{6E016D44-EBC5-10AD-5A67-87276B02BFD2}"/>
                </a:ext>
              </a:extLst>
            </p:cNvPr>
            <p:cNvSpPr txBox="1"/>
            <p:nvPr/>
          </p:nvSpPr>
          <p:spPr>
            <a:xfrm>
              <a:off x="1936200" y="6136541"/>
              <a:ext cx="4005167" cy="1135856"/>
            </a:xfrm>
            <a:prstGeom prst="rect">
              <a:avLst/>
            </a:prstGeom>
            <a:noFill/>
          </p:spPr>
          <p:txBody>
            <a:bodyPr wrap="square" anchor="t" anchorCtr="0">
              <a:noAutofit/>
            </a:bodyPr>
            <a:lstStyle/>
            <a:p>
              <a:pPr marL="0" lvl="1" indent="0">
                <a:buNone/>
              </a:pPr>
              <a:r>
                <a:rPr lang="en-US" sz="2400" b="1" dirty="0">
                  <a:solidFill>
                    <a:schemeClr val="bg2"/>
                  </a:solidFill>
                  <a:latin typeface="+mn-lt"/>
                  <a:cs typeface="Calibri" panose="020F0502020204030204" pitchFamily="34" charset="0"/>
                </a:rPr>
                <a:t>of identity fraud </a:t>
              </a:r>
              <a:r>
                <a:rPr lang="en-US" sz="2400" dirty="0">
                  <a:solidFill>
                    <a:schemeClr val="bg2"/>
                  </a:solidFill>
                  <a:latin typeface="+mn-lt"/>
                  <a:cs typeface="Calibri" panose="020F0502020204030204" pitchFamily="34" charset="0"/>
                </a:rPr>
                <a:t>attributed to new account creation in 2024</a:t>
              </a:r>
              <a:r>
                <a:rPr lang="en-US" sz="2400" baseline="30000" dirty="0">
                  <a:solidFill>
                    <a:schemeClr val="bg2"/>
                  </a:solidFill>
                  <a:latin typeface="+mn-lt"/>
                  <a:cs typeface="Calibri" panose="020F0502020204030204" pitchFamily="34" charset="0"/>
                </a:rPr>
                <a:t>3</a:t>
              </a:r>
              <a:endParaRPr lang="en-US" sz="1400" dirty="0">
                <a:solidFill>
                  <a:schemeClr val="bg2"/>
                </a:solidFill>
                <a:latin typeface="+mn-lt"/>
                <a:cs typeface="Calibri" panose="020F0502020204030204" pitchFamily="34" charset="0"/>
              </a:endParaRPr>
            </a:p>
          </p:txBody>
        </p:sp>
        <p:sp>
          <p:nvSpPr>
            <p:cNvPr id="47" name="TextBox 46">
              <a:extLst>
                <a:ext uri="{FF2B5EF4-FFF2-40B4-BE49-F238E27FC236}">
                  <a16:creationId xmlns:a16="http://schemas.microsoft.com/office/drawing/2014/main" id="{02F37293-F312-81F6-55FE-B4C4AFA38150}"/>
                </a:ext>
              </a:extLst>
            </p:cNvPr>
            <p:cNvSpPr txBox="1"/>
            <p:nvPr/>
          </p:nvSpPr>
          <p:spPr>
            <a:xfrm>
              <a:off x="1972297" y="5524500"/>
              <a:ext cx="3098487" cy="523565"/>
            </a:xfrm>
            <a:prstGeom prst="rect">
              <a:avLst/>
            </a:prstGeom>
            <a:noFill/>
          </p:spPr>
          <p:txBody>
            <a:bodyPr wrap="square">
              <a:noAutofit/>
            </a:bodyPr>
            <a:lstStyle/>
            <a:p>
              <a:pPr algn="l"/>
              <a:r>
                <a:rPr lang="en-US" sz="4000" dirty="0">
                  <a:solidFill>
                    <a:srgbClr val="00477D"/>
                  </a:solidFill>
                  <a:latin typeface="Forno Standard" pitchFamily="2" charset="77"/>
                  <a:ea typeface="Forno Standard" pitchFamily="2" charset="77"/>
                </a:rPr>
                <a:t>29%</a:t>
              </a:r>
            </a:p>
          </p:txBody>
        </p:sp>
      </p:grpSp>
    </p:spTree>
    <p:extLst>
      <p:ext uri="{BB962C8B-B14F-4D97-AF65-F5344CB8AC3E}">
        <p14:creationId xmlns:p14="http://schemas.microsoft.com/office/powerpoint/2010/main" val="3331162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FF7D7-141E-51FF-5EA9-5AE8D3DF6E60}"/>
            </a:ext>
          </a:extLst>
        </p:cNvPr>
        <p:cNvGrpSpPr/>
        <p:nvPr/>
      </p:nvGrpSpPr>
      <p:grpSpPr>
        <a:xfrm>
          <a:off x="0" y="0"/>
          <a:ext cx="0" cy="0"/>
          <a:chOff x="0" y="0"/>
          <a:chExt cx="0" cy="0"/>
        </a:xfrm>
      </p:grpSpPr>
      <p:sp>
        <p:nvSpPr>
          <p:cNvPr id="5" name="Rectangle: Rounded Corners 15">
            <a:extLst>
              <a:ext uri="{FF2B5EF4-FFF2-40B4-BE49-F238E27FC236}">
                <a16:creationId xmlns:a16="http://schemas.microsoft.com/office/drawing/2014/main" id="{A45C60EC-D7FB-6560-B122-C5EC91BF06C8}"/>
              </a:ext>
            </a:extLst>
          </p:cNvPr>
          <p:cNvSpPr/>
          <p:nvPr/>
        </p:nvSpPr>
        <p:spPr>
          <a:xfrm>
            <a:off x="1028774" y="6914513"/>
            <a:ext cx="9222460" cy="1828799"/>
          </a:xfrm>
          <a:prstGeom prst="roundRect">
            <a:avLst>
              <a:gd name="adj" fmla="val 16343"/>
            </a:avLst>
          </a:prstGeom>
          <a:solidFill>
            <a:srgbClr val="00477D"/>
          </a:solidFill>
        </p:spPr>
        <p:txBody>
          <a:bodyPr wrap="square" lIns="274320" tIns="274320" rIns="274320" bIns="274320">
            <a:noAutofit/>
          </a:bodyPr>
          <a:lstStyle/>
          <a:p>
            <a:endParaRPr lang="en-US"/>
          </a:p>
        </p:txBody>
      </p:sp>
      <p:pic>
        <p:nvPicPr>
          <p:cNvPr id="9" name="Graphic 8">
            <a:extLst>
              <a:ext uri="{FF2B5EF4-FFF2-40B4-BE49-F238E27FC236}">
                <a16:creationId xmlns:a16="http://schemas.microsoft.com/office/drawing/2014/main" id="{4E285D98-7745-1CD1-C9AB-7F1E713336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020800" y="-690060"/>
            <a:ext cx="6999245" cy="6999245"/>
          </a:xfrm>
          <a:prstGeom prst="rect">
            <a:avLst/>
          </a:prstGeom>
        </p:spPr>
      </p:pic>
      <p:sp>
        <p:nvSpPr>
          <p:cNvPr id="3" name="Title 2">
            <a:extLst>
              <a:ext uri="{FF2B5EF4-FFF2-40B4-BE49-F238E27FC236}">
                <a16:creationId xmlns:a16="http://schemas.microsoft.com/office/drawing/2014/main" id="{B1513080-F69C-C288-5B16-2E26556D6019}"/>
              </a:ext>
            </a:extLst>
          </p:cNvPr>
          <p:cNvSpPr>
            <a:spLocks noGrp="1"/>
          </p:cNvSpPr>
          <p:nvPr>
            <p:ph type="title"/>
          </p:nvPr>
        </p:nvSpPr>
        <p:spPr>
          <a:xfrm>
            <a:off x="936574" y="851989"/>
            <a:ext cx="10746105" cy="677108"/>
          </a:xfrm>
        </p:spPr>
        <p:txBody>
          <a:bodyPr/>
          <a:lstStyle/>
          <a:p>
            <a:r>
              <a:rPr lang="en-US" dirty="0"/>
              <a:t>Majority of Fraud is Prevented Through </a:t>
            </a:r>
            <a:r>
              <a:rPr lang="en-US" i="1" dirty="0"/>
              <a:t>Accurate ID Validation</a:t>
            </a:r>
          </a:p>
        </p:txBody>
      </p:sp>
      <p:sp>
        <p:nvSpPr>
          <p:cNvPr id="11" name="Text Placeholder 1">
            <a:extLst>
              <a:ext uri="{FF2B5EF4-FFF2-40B4-BE49-F238E27FC236}">
                <a16:creationId xmlns:a16="http://schemas.microsoft.com/office/drawing/2014/main" id="{87474432-AAF9-E0F8-E153-4CA72283139D}"/>
              </a:ext>
            </a:extLst>
          </p:cNvPr>
          <p:cNvSpPr txBox="1">
            <a:spLocks/>
          </p:cNvSpPr>
          <p:nvPr/>
        </p:nvSpPr>
        <p:spPr>
          <a:xfrm>
            <a:off x="2501812" y="7207390"/>
            <a:ext cx="7289962" cy="988510"/>
          </a:xfrm>
          <a:prstGeom prst="rect">
            <a:avLst/>
          </a:prstGeom>
        </p:spPr>
        <p:txBody>
          <a:bodyPr wrap="square" lIns="0" tIns="0" rIns="0" bIns="0">
            <a:noAutofit/>
          </a:bodyPr>
          <a:lstStyle>
            <a:lvl1pPr marL="0" eaLnBrk="1" hangingPunct="1">
              <a:defRPr sz="2800" b="0" i="0">
                <a:solidFill>
                  <a:srgbClr val="263E5A"/>
                </a:solidFill>
                <a:latin typeface="Forno Standard" pitchFamily="2" charset="77"/>
                <a:ea typeface="Forno Standard" pitchFamily="2" charset="77"/>
                <a:cs typeface="Arial"/>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spcAft>
                <a:spcPts val="1800"/>
              </a:spcAft>
            </a:pPr>
            <a:r>
              <a:rPr lang="en-US" sz="2600" dirty="0">
                <a:solidFill>
                  <a:schemeClr val="bg1"/>
                </a:solidFill>
                <a:latin typeface="+mn-lt"/>
                <a:cs typeface="Calibri" panose="020F0502020204030204" pitchFamily="34" charset="0"/>
              </a:rPr>
              <a:t>Which means…parsing the data and comparing it to the front of the ID with traditional document templating won’t cut it.</a:t>
            </a:r>
          </a:p>
        </p:txBody>
      </p:sp>
      <p:grpSp>
        <p:nvGrpSpPr>
          <p:cNvPr id="44" name="Group 43">
            <a:extLst>
              <a:ext uri="{FF2B5EF4-FFF2-40B4-BE49-F238E27FC236}">
                <a16:creationId xmlns:a16="http://schemas.microsoft.com/office/drawing/2014/main" id="{C31EBF39-2DBA-2E24-0DAE-8C2A40F77831}"/>
              </a:ext>
            </a:extLst>
          </p:cNvPr>
          <p:cNvGrpSpPr/>
          <p:nvPr/>
        </p:nvGrpSpPr>
        <p:grpSpPr>
          <a:xfrm>
            <a:off x="1451700" y="7467600"/>
            <a:ext cx="685800" cy="685800"/>
            <a:chOff x="7325343" y="7557066"/>
            <a:chExt cx="803679" cy="803679"/>
          </a:xfrm>
        </p:grpSpPr>
        <p:sp>
          <p:nvSpPr>
            <p:cNvPr id="20" name="Freeform: Shape 19">
              <a:extLst>
                <a:ext uri="{FF2B5EF4-FFF2-40B4-BE49-F238E27FC236}">
                  <a16:creationId xmlns:a16="http://schemas.microsoft.com/office/drawing/2014/main" id="{C3DB8057-F2CC-2333-51BC-951D1382C8B7}"/>
                </a:ext>
              </a:extLst>
            </p:cNvPr>
            <p:cNvSpPr/>
            <p:nvPr/>
          </p:nvSpPr>
          <p:spPr>
            <a:xfrm>
              <a:off x="7325343" y="7557066"/>
              <a:ext cx="803679" cy="803679"/>
            </a:xfrm>
            <a:custGeom>
              <a:avLst/>
              <a:gdLst>
                <a:gd name="connsiteX0" fmla="*/ 57221 w 637602"/>
                <a:gd name="connsiteY0" fmla="*/ 0 h 637602"/>
                <a:gd name="connsiteX1" fmla="*/ 580382 w 637602"/>
                <a:gd name="connsiteY1" fmla="*/ 0 h 637602"/>
                <a:gd name="connsiteX2" fmla="*/ 637602 w 637602"/>
                <a:gd name="connsiteY2" fmla="*/ 57221 h 637602"/>
                <a:gd name="connsiteX3" fmla="*/ 637602 w 637602"/>
                <a:gd name="connsiteY3" fmla="*/ 580382 h 637602"/>
                <a:gd name="connsiteX4" fmla="*/ 580382 w 637602"/>
                <a:gd name="connsiteY4" fmla="*/ 637602 h 637602"/>
                <a:gd name="connsiteX5" fmla="*/ 57221 w 637602"/>
                <a:gd name="connsiteY5" fmla="*/ 637602 h 637602"/>
                <a:gd name="connsiteX6" fmla="*/ 0 w 637602"/>
                <a:gd name="connsiteY6" fmla="*/ 580382 h 637602"/>
                <a:gd name="connsiteX7" fmla="*/ 0 w 637602"/>
                <a:gd name="connsiteY7" fmla="*/ 57221 h 637602"/>
                <a:gd name="connsiteX8" fmla="*/ 57221 w 637602"/>
                <a:gd name="connsiteY8" fmla="*/ 0 h 637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602" h="637602">
                  <a:moveTo>
                    <a:pt x="57221" y="0"/>
                  </a:moveTo>
                  <a:lnTo>
                    <a:pt x="580382" y="0"/>
                  </a:lnTo>
                  <a:cubicBezTo>
                    <a:pt x="611984" y="0"/>
                    <a:pt x="637602" y="25619"/>
                    <a:pt x="637602" y="57221"/>
                  </a:cubicBezTo>
                  <a:lnTo>
                    <a:pt x="637602" y="580382"/>
                  </a:lnTo>
                  <a:cubicBezTo>
                    <a:pt x="637602" y="611984"/>
                    <a:pt x="611984" y="637602"/>
                    <a:pt x="580382" y="637602"/>
                  </a:cubicBezTo>
                  <a:lnTo>
                    <a:pt x="57221" y="637602"/>
                  </a:lnTo>
                  <a:cubicBezTo>
                    <a:pt x="25619" y="637602"/>
                    <a:pt x="0" y="611984"/>
                    <a:pt x="0" y="580382"/>
                  </a:cubicBezTo>
                  <a:lnTo>
                    <a:pt x="0" y="57221"/>
                  </a:lnTo>
                  <a:cubicBezTo>
                    <a:pt x="0" y="25619"/>
                    <a:pt x="25619" y="0"/>
                    <a:pt x="57221" y="0"/>
                  </a:cubicBezTo>
                  <a:close/>
                </a:path>
              </a:pathLst>
            </a:custGeom>
            <a:noFill/>
            <a:ln w="15875" cap="flat">
              <a:solidFill>
                <a:schemeClr val="bg1"/>
              </a:solid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8C2F20EB-FF34-DE32-D631-BB4636A8D873}"/>
                </a:ext>
              </a:extLst>
            </p:cNvPr>
            <p:cNvSpPr/>
            <p:nvPr/>
          </p:nvSpPr>
          <p:spPr>
            <a:xfrm>
              <a:off x="7485878" y="7806505"/>
              <a:ext cx="482601" cy="304800"/>
            </a:xfrm>
            <a:custGeom>
              <a:avLst/>
              <a:gdLst>
                <a:gd name="connsiteX0" fmla="*/ 479812 w 482601"/>
                <a:gd name="connsiteY0" fmla="*/ 145549 h 304800"/>
                <a:gd name="connsiteX1" fmla="*/ 336937 w 482601"/>
                <a:gd name="connsiteY1" fmla="*/ 2674 h 304800"/>
                <a:gd name="connsiteX2" fmla="*/ 323469 w 482601"/>
                <a:gd name="connsiteY2" fmla="*/ 2908 h 304800"/>
                <a:gd name="connsiteX3" fmla="*/ 323469 w 482601"/>
                <a:gd name="connsiteY3" fmla="*/ 16142 h 304800"/>
                <a:gd name="connsiteX4" fmla="*/ 449923 w 482601"/>
                <a:gd name="connsiteY4" fmla="*/ 142596 h 304800"/>
                <a:gd name="connsiteX5" fmla="*/ 449856 w 482601"/>
                <a:gd name="connsiteY5" fmla="*/ 142758 h 304800"/>
                <a:gd name="connsiteX6" fmla="*/ 9525 w 482601"/>
                <a:gd name="connsiteY6" fmla="*/ 142758 h 304800"/>
                <a:gd name="connsiteX7" fmla="*/ 0 w 482601"/>
                <a:gd name="connsiteY7" fmla="*/ 152283 h 304800"/>
                <a:gd name="connsiteX8" fmla="*/ 9525 w 482601"/>
                <a:gd name="connsiteY8" fmla="*/ 161808 h 304800"/>
                <a:gd name="connsiteX9" fmla="*/ 449856 w 482601"/>
                <a:gd name="connsiteY9" fmla="*/ 161808 h 304800"/>
                <a:gd name="connsiteX10" fmla="*/ 449951 w 482601"/>
                <a:gd name="connsiteY10" fmla="*/ 161904 h 304800"/>
                <a:gd name="connsiteX11" fmla="*/ 449923 w 482601"/>
                <a:gd name="connsiteY11" fmla="*/ 161970 h 304800"/>
                <a:gd name="connsiteX12" fmla="*/ 323469 w 482601"/>
                <a:gd name="connsiteY12" fmla="*/ 288424 h 304800"/>
                <a:gd name="connsiteX13" fmla="*/ 323235 w 482601"/>
                <a:gd name="connsiteY13" fmla="*/ 301892 h 304800"/>
                <a:gd name="connsiteX14" fmla="*/ 336703 w 482601"/>
                <a:gd name="connsiteY14" fmla="*/ 302127 h 304800"/>
                <a:gd name="connsiteX15" fmla="*/ 336937 w 482601"/>
                <a:gd name="connsiteY15" fmla="*/ 301892 h 304800"/>
                <a:gd name="connsiteX16" fmla="*/ 479812 w 482601"/>
                <a:gd name="connsiteY16" fmla="*/ 159017 h 304800"/>
                <a:gd name="connsiteX17" fmla="*/ 479812 w 482601"/>
                <a:gd name="connsiteY17" fmla="*/ 145549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2601" h="304800">
                  <a:moveTo>
                    <a:pt x="479812" y="145549"/>
                  </a:moveTo>
                  <a:lnTo>
                    <a:pt x="336937" y="2674"/>
                  </a:lnTo>
                  <a:cubicBezTo>
                    <a:pt x="333153" y="-981"/>
                    <a:pt x="327124" y="-876"/>
                    <a:pt x="323469" y="2908"/>
                  </a:cubicBezTo>
                  <a:cubicBezTo>
                    <a:pt x="319904" y="6599"/>
                    <a:pt x="319904" y="12451"/>
                    <a:pt x="323469" y="16142"/>
                  </a:cubicBezTo>
                  <a:lnTo>
                    <a:pt x="449923" y="142596"/>
                  </a:lnTo>
                  <a:cubicBezTo>
                    <a:pt x="450009" y="142682"/>
                    <a:pt x="449980" y="142758"/>
                    <a:pt x="449856" y="142758"/>
                  </a:cubicBezTo>
                  <a:lnTo>
                    <a:pt x="9525" y="142758"/>
                  </a:lnTo>
                  <a:cubicBezTo>
                    <a:pt x="4264" y="142758"/>
                    <a:pt x="0" y="147022"/>
                    <a:pt x="0" y="152283"/>
                  </a:cubicBezTo>
                  <a:cubicBezTo>
                    <a:pt x="0" y="157544"/>
                    <a:pt x="4264" y="161808"/>
                    <a:pt x="9525" y="161808"/>
                  </a:cubicBezTo>
                  <a:lnTo>
                    <a:pt x="449856" y="161808"/>
                  </a:lnTo>
                  <a:cubicBezTo>
                    <a:pt x="449909" y="161809"/>
                    <a:pt x="449951" y="161852"/>
                    <a:pt x="449951" y="161904"/>
                  </a:cubicBezTo>
                  <a:cubicBezTo>
                    <a:pt x="449950" y="161929"/>
                    <a:pt x="449940" y="161953"/>
                    <a:pt x="449923" y="161970"/>
                  </a:cubicBezTo>
                  <a:lnTo>
                    <a:pt x="323469" y="288424"/>
                  </a:lnTo>
                  <a:cubicBezTo>
                    <a:pt x="319685" y="292079"/>
                    <a:pt x="319580" y="298108"/>
                    <a:pt x="323235" y="301892"/>
                  </a:cubicBezTo>
                  <a:cubicBezTo>
                    <a:pt x="326889" y="305677"/>
                    <a:pt x="332920" y="305781"/>
                    <a:pt x="336703" y="302127"/>
                  </a:cubicBezTo>
                  <a:cubicBezTo>
                    <a:pt x="336783" y="302049"/>
                    <a:pt x="336861" y="301971"/>
                    <a:pt x="336937" y="301892"/>
                  </a:cubicBezTo>
                  <a:lnTo>
                    <a:pt x="479812" y="159017"/>
                  </a:lnTo>
                  <a:cubicBezTo>
                    <a:pt x="483531" y="155298"/>
                    <a:pt x="483531" y="149268"/>
                    <a:pt x="479812" y="145549"/>
                  </a:cubicBezTo>
                  <a:close/>
                </a:path>
              </a:pathLst>
            </a:custGeom>
            <a:solidFill>
              <a:schemeClr val="bg1"/>
            </a:solidFill>
            <a:ln w="9525" cap="flat">
              <a:noFill/>
              <a:prstDash val="solid"/>
              <a:miter/>
            </a:ln>
          </p:spPr>
          <p:txBody>
            <a:bodyPr rtlCol="0" anchor="ctr"/>
            <a:lstStyle/>
            <a:p>
              <a:endParaRPr lang="en-US"/>
            </a:p>
          </p:txBody>
        </p:sp>
      </p:grpSp>
      <p:sp>
        <p:nvSpPr>
          <p:cNvPr id="15" name="Text Placeholder 1">
            <a:extLst>
              <a:ext uri="{FF2B5EF4-FFF2-40B4-BE49-F238E27FC236}">
                <a16:creationId xmlns:a16="http://schemas.microsoft.com/office/drawing/2014/main" id="{A5E3E683-6663-60AF-7116-D94CB12315F9}"/>
              </a:ext>
            </a:extLst>
          </p:cNvPr>
          <p:cNvSpPr txBox="1">
            <a:spLocks/>
          </p:cNvSpPr>
          <p:nvPr/>
        </p:nvSpPr>
        <p:spPr>
          <a:xfrm>
            <a:off x="1032524" y="2809563"/>
            <a:ext cx="8077200" cy="430887"/>
          </a:xfrm>
          <a:prstGeom prst="rect">
            <a:avLst/>
          </a:prstGeom>
        </p:spPr>
        <p:txBody>
          <a:bodyPr wrap="square" lIns="0" tIns="0" rIns="0" bIns="0">
            <a:noAutofit/>
          </a:bodyPr>
          <a:lstStyle>
            <a:lvl1pPr marL="0" eaLnBrk="1" hangingPunct="1">
              <a:defRPr sz="2800" b="0" i="0">
                <a:solidFill>
                  <a:srgbClr val="263E5A"/>
                </a:solidFill>
                <a:latin typeface="Forno Standard" pitchFamily="2" charset="77"/>
                <a:ea typeface="Forno Standard" pitchFamily="2" charset="77"/>
                <a:cs typeface="Arial"/>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spcAft>
                <a:spcPts val="1800"/>
              </a:spcAft>
            </a:pPr>
            <a:r>
              <a:rPr lang="en-US" b="1" dirty="0">
                <a:solidFill>
                  <a:schemeClr val="bg2"/>
                </a:solidFill>
                <a:latin typeface="+mn-lt"/>
                <a:cs typeface="Calibri" panose="020F0502020204030204" pitchFamily="34" charset="0"/>
              </a:rPr>
              <a:t>Criminals copy AAMVA barcode standards that are publicly available online</a:t>
            </a:r>
          </a:p>
          <a:p>
            <a:pPr marL="342900" indent="-342900">
              <a:spcAft>
                <a:spcPts val="1800"/>
              </a:spcAft>
              <a:buFont typeface="Arial" panose="020B0604020202020204" pitchFamily="34" charset="0"/>
              <a:buChar char="•"/>
            </a:pPr>
            <a:r>
              <a:rPr lang="en-US" sz="2400" dirty="0">
                <a:solidFill>
                  <a:schemeClr val="bg2"/>
                </a:solidFill>
                <a:latin typeface="+mn-lt"/>
                <a:cs typeface="Calibri" panose="020F0502020204030204" pitchFamily="34" charset="0"/>
              </a:rPr>
              <a:t>No state, province or territory DMV uses the same AAMVA standard on its own—each DMV adds additional unique security features </a:t>
            </a:r>
          </a:p>
          <a:p>
            <a:pPr marL="342900" indent="-342900">
              <a:spcAft>
                <a:spcPts val="1800"/>
              </a:spcAft>
              <a:buFont typeface="Arial" panose="020B0604020202020204" pitchFamily="34" charset="0"/>
              <a:buChar char="•"/>
            </a:pPr>
            <a:r>
              <a:rPr lang="en-US" sz="2400" dirty="0">
                <a:solidFill>
                  <a:schemeClr val="bg2"/>
                </a:solidFill>
                <a:latin typeface="+mn-lt"/>
                <a:cs typeface="Calibri" panose="020F0502020204030204" pitchFamily="34" charset="0"/>
              </a:rPr>
              <a:t>No two states, provinces or territories use the same format, there are over 250 unique ID encryptions in circulation between the US, Canada and Mexico</a:t>
            </a:r>
          </a:p>
        </p:txBody>
      </p:sp>
      <p:grpSp>
        <p:nvGrpSpPr>
          <p:cNvPr id="12" name="Group 11">
            <a:extLst>
              <a:ext uri="{FF2B5EF4-FFF2-40B4-BE49-F238E27FC236}">
                <a16:creationId xmlns:a16="http://schemas.microsoft.com/office/drawing/2014/main" id="{3515C273-EB58-F89D-2F55-3DA489E6092F}"/>
              </a:ext>
            </a:extLst>
          </p:cNvPr>
          <p:cNvGrpSpPr/>
          <p:nvPr/>
        </p:nvGrpSpPr>
        <p:grpSpPr>
          <a:xfrm>
            <a:off x="10920997" y="2273908"/>
            <a:ext cx="6334479" cy="6450992"/>
            <a:chOff x="888484" y="2796293"/>
            <a:chExt cx="6334479" cy="6450992"/>
          </a:xfrm>
        </p:grpSpPr>
        <p:pic>
          <p:nvPicPr>
            <p:cNvPr id="6" name="Picture 5" descr="Close-up of a driver license&#10;&#10;Description automatically generated">
              <a:extLst>
                <a:ext uri="{FF2B5EF4-FFF2-40B4-BE49-F238E27FC236}">
                  <a16:creationId xmlns:a16="http://schemas.microsoft.com/office/drawing/2014/main" id="{314A1598-C214-6475-B898-C880861624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8484" y="5672634"/>
              <a:ext cx="5664716" cy="3574651"/>
            </a:xfrm>
            <a:prstGeom prst="rect">
              <a:avLst/>
            </a:prstGeom>
          </p:spPr>
        </p:pic>
        <p:pic>
          <p:nvPicPr>
            <p:cNvPr id="8" name="Picture 7" descr="A close-up of a card&#10;&#10;Description automatically generated">
              <a:extLst>
                <a:ext uri="{FF2B5EF4-FFF2-40B4-BE49-F238E27FC236}">
                  <a16:creationId xmlns:a16="http://schemas.microsoft.com/office/drawing/2014/main" id="{EB04734D-C222-F027-C142-D64BC51C89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59650" y="2796293"/>
              <a:ext cx="5563313" cy="3501346"/>
            </a:xfrm>
            <a:prstGeom prst="roundRect">
              <a:avLst>
                <a:gd name="adj" fmla="val 5842"/>
              </a:avLst>
            </a:prstGeom>
            <a:ln>
              <a:solidFill>
                <a:schemeClr val="bg1">
                  <a:lumMod val="85000"/>
                </a:schemeClr>
              </a:solidFill>
            </a:ln>
            <a:effectLst>
              <a:glow rad="228600">
                <a:schemeClr val="bg1">
                  <a:lumMod val="50000"/>
                  <a:alpha val="9000"/>
                </a:schemeClr>
              </a:glow>
            </a:effectLst>
          </p:spPr>
        </p:pic>
      </p:grpSp>
      <p:sp>
        <p:nvSpPr>
          <p:cNvPr id="4" name="Slide Number Placeholder 3">
            <a:extLst>
              <a:ext uri="{FF2B5EF4-FFF2-40B4-BE49-F238E27FC236}">
                <a16:creationId xmlns:a16="http://schemas.microsoft.com/office/drawing/2014/main" id="{0ADCCB6B-0D51-FBB3-1C82-09511EBD57AB}"/>
              </a:ext>
            </a:extLst>
          </p:cNvPr>
          <p:cNvSpPr>
            <a:spLocks noGrp="1"/>
          </p:cNvSpPr>
          <p:nvPr>
            <p:ph type="sldNum" sz="quarter" idx="4"/>
          </p:nvPr>
        </p:nvSpPr>
        <p:spPr/>
        <p:txBody>
          <a:bodyPr/>
          <a:lstStyle/>
          <a:p>
            <a:fld id="{4012AC05-C599-9740-A244-E1A52C35C596}" type="slidenum">
              <a:rPr lang="en-US" smtClean="0"/>
              <a:pPr/>
              <a:t>5</a:t>
            </a:fld>
            <a:endParaRPr lang="en-US"/>
          </a:p>
        </p:txBody>
      </p:sp>
    </p:spTree>
    <p:extLst>
      <p:ext uri="{BB962C8B-B14F-4D97-AF65-F5344CB8AC3E}">
        <p14:creationId xmlns:p14="http://schemas.microsoft.com/office/powerpoint/2010/main" val="2158357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DD82A0E-9D9E-98CC-6754-0799033B4ECC}"/>
              </a:ext>
            </a:extLst>
          </p:cNvPr>
          <p:cNvSpPr txBox="1">
            <a:spLocks/>
          </p:cNvSpPr>
          <p:nvPr/>
        </p:nvSpPr>
        <p:spPr>
          <a:xfrm>
            <a:off x="855905" y="825605"/>
            <a:ext cx="11412295" cy="677108"/>
          </a:xfrm>
          <a:prstGeom prst="rect">
            <a:avLst/>
          </a:prstGeom>
        </p:spPr>
        <p:txBody>
          <a:bodyPr/>
          <a:lstStyle>
            <a:lvl1pPr eaLnBrk="1" hangingPunct="1">
              <a:defRPr sz="4400" b="0" i="0">
                <a:solidFill>
                  <a:schemeClr val="bg2"/>
                </a:solidFill>
                <a:latin typeface="+mj-lt"/>
                <a:ea typeface="+mj-ea"/>
                <a:cs typeface="+mj-cs"/>
              </a:defRPr>
            </a:lvl1pPr>
          </a:lstStyle>
          <a:p>
            <a:r>
              <a:rPr lang="en-US" dirty="0"/>
              <a:t>We Validate Close to </a:t>
            </a:r>
            <a:r>
              <a:rPr lang="en-US" i="1" dirty="0"/>
              <a:t>100 Million People</a:t>
            </a:r>
            <a:r>
              <a:rPr lang="en-US" dirty="0"/>
              <a:t> in North America Each Year</a:t>
            </a:r>
          </a:p>
        </p:txBody>
      </p:sp>
      <p:sp>
        <p:nvSpPr>
          <p:cNvPr id="35" name="Text Placeholder 16">
            <a:extLst>
              <a:ext uri="{FF2B5EF4-FFF2-40B4-BE49-F238E27FC236}">
                <a16:creationId xmlns:a16="http://schemas.microsoft.com/office/drawing/2014/main" id="{33D1259B-4250-2145-FCF2-8622DD25652A}"/>
              </a:ext>
            </a:extLst>
          </p:cNvPr>
          <p:cNvSpPr txBox="1">
            <a:spLocks/>
          </p:cNvSpPr>
          <p:nvPr/>
        </p:nvSpPr>
        <p:spPr>
          <a:xfrm>
            <a:off x="866766" y="3953072"/>
            <a:ext cx="4964834" cy="874453"/>
          </a:xfrm>
          <a:prstGeom prst="rect">
            <a:avLst/>
          </a:prstGeom>
        </p:spPr>
        <p:txBody>
          <a:bodyPr/>
          <a:lstStyle>
            <a:lvl1pPr marL="0" eaLnBrk="1" hangingPunct="1">
              <a:defRPr sz="3200" b="0" i="0">
                <a:solidFill>
                  <a:schemeClr val="accent5"/>
                </a:solidFill>
                <a:latin typeface="Zodiak" pitchFamily="50" charset="0"/>
                <a:ea typeface="Forno Standard" pitchFamily="2" charset="77"/>
                <a:cs typeface="+mn-cs"/>
              </a:defRPr>
            </a:lvl1pPr>
            <a:lvl2pPr marL="457200" eaLnBrk="1" hangingPunct="1">
              <a:defRPr>
                <a:solidFill>
                  <a:schemeClr val="tx2"/>
                </a:solidFill>
                <a:latin typeface="Abberwick" panose="02000500000000000000" pitchFamily="2" charset="0"/>
                <a:ea typeface="+mn-ea"/>
                <a:cs typeface="+mn-cs"/>
              </a:defRPr>
            </a:lvl2pPr>
            <a:lvl3pPr marL="914400" eaLnBrk="1" hangingPunct="1">
              <a:defRPr>
                <a:solidFill>
                  <a:schemeClr val="tx2"/>
                </a:solidFill>
                <a:latin typeface="Abberwick" panose="02000500000000000000" pitchFamily="2" charset="0"/>
                <a:ea typeface="+mn-ea"/>
                <a:cs typeface="+mn-cs"/>
              </a:defRPr>
            </a:lvl3pPr>
            <a:lvl4pPr marL="1371600" eaLnBrk="1" hangingPunct="1">
              <a:defRPr>
                <a:solidFill>
                  <a:schemeClr val="tx2"/>
                </a:solidFill>
                <a:latin typeface="Abberwick" panose="02000500000000000000" pitchFamily="2" charset="0"/>
                <a:ea typeface="+mn-ea"/>
                <a:cs typeface="+mn-cs"/>
              </a:defRPr>
            </a:lvl4pPr>
            <a:lvl5pPr marL="1828800" eaLnBrk="1" hangingPunct="1">
              <a:defRPr>
                <a:solidFill>
                  <a:schemeClr val="tx2"/>
                </a:solidFill>
                <a:latin typeface="Abberwick" panose="02000500000000000000" pitchFamily="2" charset="0"/>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2800" dirty="0">
                <a:solidFill>
                  <a:srgbClr val="00477D"/>
                </a:solidFill>
                <a:latin typeface="Forno Standard" pitchFamily="2" charset="77"/>
              </a:rPr>
              <a:t>Auto, Education, Financial Services, Real Estate</a:t>
            </a:r>
          </a:p>
        </p:txBody>
      </p:sp>
      <p:sp>
        <p:nvSpPr>
          <p:cNvPr id="36" name="Text Placeholder 16">
            <a:extLst>
              <a:ext uri="{FF2B5EF4-FFF2-40B4-BE49-F238E27FC236}">
                <a16:creationId xmlns:a16="http://schemas.microsoft.com/office/drawing/2014/main" id="{FF371EA7-70D6-29A9-640C-DAD1A8731EB9}"/>
              </a:ext>
            </a:extLst>
          </p:cNvPr>
          <p:cNvSpPr txBox="1">
            <a:spLocks/>
          </p:cNvSpPr>
          <p:nvPr/>
        </p:nvSpPr>
        <p:spPr>
          <a:xfrm>
            <a:off x="886449" y="5029877"/>
            <a:ext cx="5899807" cy="647023"/>
          </a:xfrm>
          <a:prstGeom prst="rect">
            <a:avLst/>
          </a:prstGeom>
        </p:spPr>
        <p:txBody>
          <a:bodyPr/>
          <a:lstStyle>
            <a:lvl1pPr marL="0" eaLnBrk="1" hangingPunct="1">
              <a:defRPr sz="3200" b="0" i="0">
                <a:solidFill>
                  <a:schemeClr val="accent5"/>
                </a:solidFill>
                <a:latin typeface="Zodiak" pitchFamily="50" charset="0"/>
                <a:ea typeface="Forno Standard" pitchFamily="2" charset="77"/>
                <a:cs typeface="+mn-cs"/>
              </a:defRPr>
            </a:lvl1pPr>
            <a:lvl2pPr marL="457200" eaLnBrk="1" hangingPunct="1">
              <a:defRPr>
                <a:solidFill>
                  <a:schemeClr val="tx2"/>
                </a:solidFill>
                <a:latin typeface="Abberwick" panose="02000500000000000000" pitchFamily="2" charset="0"/>
                <a:ea typeface="+mn-ea"/>
                <a:cs typeface="+mn-cs"/>
              </a:defRPr>
            </a:lvl2pPr>
            <a:lvl3pPr marL="914400" eaLnBrk="1" hangingPunct="1">
              <a:defRPr>
                <a:solidFill>
                  <a:schemeClr val="tx2"/>
                </a:solidFill>
                <a:latin typeface="Abberwick" panose="02000500000000000000" pitchFamily="2" charset="0"/>
                <a:ea typeface="+mn-ea"/>
                <a:cs typeface="+mn-cs"/>
              </a:defRPr>
            </a:lvl3pPr>
            <a:lvl4pPr marL="1371600" eaLnBrk="1" hangingPunct="1">
              <a:defRPr>
                <a:solidFill>
                  <a:schemeClr val="tx2"/>
                </a:solidFill>
                <a:latin typeface="Abberwick" panose="02000500000000000000" pitchFamily="2" charset="0"/>
                <a:ea typeface="+mn-ea"/>
                <a:cs typeface="+mn-cs"/>
              </a:defRPr>
            </a:lvl4pPr>
            <a:lvl5pPr marL="1828800" eaLnBrk="1" hangingPunct="1">
              <a:defRPr>
                <a:solidFill>
                  <a:schemeClr val="tx2"/>
                </a:solidFill>
                <a:latin typeface="Abberwick" panose="02000500000000000000" pitchFamily="2" charset="0"/>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2200" b="1" dirty="0">
                <a:solidFill>
                  <a:schemeClr val="tx1"/>
                </a:solidFill>
                <a:latin typeface="+mn-lt"/>
              </a:rPr>
              <a:t>New Account Generation</a:t>
            </a:r>
          </a:p>
        </p:txBody>
      </p:sp>
      <p:sp>
        <p:nvSpPr>
          <p:cNvPr id="6" name="Text Placeholder 5">
            <a:extLst>
              <a:ext uri="{FF2B5EF4-FFF2-40B4-BE49-F238E27FC236}">
                <a16:creationId xmlns:a16="http://schemas.microsoft.com/office/drawing/2014/main" id="{45EE866A-7A5A-9F1A-55E4-40CF17086D28}"/>
              </a:ext>
            </a:extLst>
          </p:cNvPr>
          <p:cNvSpPr txBox="1">
            <a:spLocks/>
          </p:cNvSpPr>
          <p:nvPr/>
        </p:nvSpPr>
        <p:spPr>
          <a:xfrm>
            <a:off x="837256" y="5600700"/>
            <a:ext cx="4748106" cy="3510332"/>
          </a:xfrm>
          <a:prstGeom prst="rect">
            <a:avLst/>
          </a:prstGeom>
        </p:spPr>
        <p:txBody>
          <a:bodyPr/>
          <a:lstStyle>
            <a:lvl1pPr marL="0" eaLnBrk="1" hangingPunct="1">
              <a:defRPr sz="1800" b="0" i="0">
                <a:solidFill>
                  <a:sysClr val="windowText" lastClr="000000"/>
                </a:solidFill>
                <a:latin typeface="Forno Standard" pitchFamily="2" charset="77"/>
                <a:ea typeface="Forno Standard" pitchFamily="2" charset="77"/>
                <a:cs typeface="+mn-cs"/>
              </a:defRPr>
            </a:lvl1pPr>
            <a:lvl2pPr marL="457200" eaLnBrk="1" hangingPunct="1">
              <a:defRPr sz="1800" b="0" i="0">
                <a:latin typeface="+mn-lt"/>
                <a:ea typeface="+mn-ea"/>
                <a:cs typeface="+mn-cs"/>
              </a:defRPr>
            </a:lvl2pPr>
            <a:lvl3pPr marL="914400" eaLnBrk="1" hangingPunct="1">
              <a:defRPr sz="1800" b="0" i="0">
                <a:latin typeface="+mn-lt"/>
                <a:ea typeface="+mn-ea"/>
                <a:cs typeface="+mn-cs"/>
              </a:defRPr>
            </a:lvl3pPr>
            <a:lvl4pPr marL="1371600" eaLnBrk="1" hangingPunct="1">
              <a:defRPr sz="1800" b="0" i="0">
                <a:latin typeface="+mn-lt"/>
                <a:ea typeface="+mn-ea"/>
                <a:cs typeface="+mn-cs"/>
              </a:defRPr>
            </a:lvl4pPr>
            <a:lvl5pPr marL="1828800" eaLnBrk="1" hangingPunct="1">
              <a:defRPr sz="1800" b="0" i="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228600" lvl="1" indent="-228600">
              <a:spcAft>
                <a:spcPts val="1200"/>
              </a:spcAft>
              <a:buFont typeface="Arial" panose="020B0604020202020204" pitchFamily="34" charset="0"/>
              <a:buChar char="•"/>
            </a:pPr>
            <a:r>
              <a:rPr lang="en-US" sz="2200" dirty="0">
                <a:solidFill>
                  <a:schemeClr val="tx1"/>
                </a:solidFill>
                <a:cs typeface="Calibri" panose="020F0502020204030204" pitchFamily="34" charset="0"/>
              </a:rPr>
              <a:t>Physical and digital accounts</a:t>
            </a:r>
          </a:p>
          <a:p>
            <a:pPr marL="228600" lvl="1" indent="-228600">
              <a:spcAft>
                <a:spcPts val="1200"/>
              </a:spcAft>
              <a:buFont typeface="Arial" panose="020B0604020202020204" pitchFamily="34" charset="0"/>
              <a:buChar char="•"/>
            </a:pPr>
            <a:r>
              <a:rPr lang="en-US" sz="2200" dirty="0">
                <a:solidFill>
                  <a:schemeClr val="tx1"/>
                </a:solidFill>
                <a:cs typeface="Calibri" panose="020F0502020204030204" pitchFamily="34" charset="0"/>
              </a:rPr>
              <a:t>Instant credit, BNPL, Lease-to-Own, bank accounts, loans, automotive test drives and purchases, title insurance and more</a:t>
            </a:r>
          </a:p>
          <a:p>
            <a:pPr marL="228600" lvl="1" indent="-228600">
              <a:spcAft>
                <a:spcPts val="1200"/>
              </a:spcAft>
              <a:buFont typeface="Arial" panose="020B0604020202020204" pitchFamily="34" charset="0"/>
              <a:buChar char="•"/>
            </a:pPr>
            <a:r>
              <a:rPr lang="en-US" sz="2200" dirty="0">
                <a:solidFill>
                  <a:schemeClr val="tx1"/>
                </a:solidFill>
                <a:cs typeface="Calibri" panose="020F0502020204030204" pitchFamily="34" charset="0"/>
              </a:rPr>
              <a:t>Verification occurs both in-person or through website or mobile app</a:t>
            </a:r>
          </a:p>
        </p:txBody>
      </p:sp>
      <p:grpSp>
        <p:nvGrpSpPr>
          <p:cNvPr id="9" name="Group 8">
            <a:extLst>
              <a:ext uri="{FF2B5EF4-FFF2-40B4-BE49-F238E27FC236}">
                <a16:creationId xmlns:a16="http://schemas.microsoft.com/office/drawing/2014/main" id="{A3625D37-61A5-5503-247D-ACC2B34058FA}"/>
              </a:ext>
            </a:extLst>
          </p:cNvPr>
          <p:cNvGrpSpPr/>
          <p:nvPr/>
        </p:nvGrpSpPr>
        <p:grpSpPr>
          <a:xfrm>
            <a:off x="14507862" y="2854278"/>
            <a:ext cx="803679" cy="803679"/>
            <a:chOff x="6553200" y="2854278"/>
            <a:chExt cx="803679" cy="803679"/>
          </a:xfrm>
        </p:grpSpPr>
        <p:sp>
          <p:nvSpPr>
            <p:cNvPr id="77" name="Freeform: Shape 76">
              <a:extLst>
                <a:ext uri="{FF2B5EF4-FFF2-40B4-BE49-F238E27FC236}">
                  <a16:creationId xmlns:a16="http://schemas.microsoft.com/office/drawing/2014/main" id="{8CF5B0E7-531B-5546-8258-B9553ED7C72B}"/>
                </a:ext>
              </a:extLst>
            </p:cNvPr>
            <p:cNvSpPr/>
            <p:nvPr/>
          </p:nvSpPr>
          <p:spPr>
            <a:xfrm>
              <a:off x="6553200" y="2854278"/>
              <a:ext cx="803679" cy="803679"/>
            </a:xfrm>
            <a:custGeom>
              <a:avLst/>
              <a:gdLst>
                <a:gd name="connsiteX0" fmla="*/ 57221 w 637602"/>
                <a:gd name="connsiteY0" fmla="*/ 0 h 637602"/>
                <a:gd name="connsiteX1" fmla="*/ 580382 w 637602"/>
                <a:gd name="connsiteY1" fmla="*/ 0 h 637602"/>
                <a:gd name="connsiteX2" fmla="*/ 637602 w 637602"/>
                <a:gd name="connsiteY2" fmla="*/ 57221 h 637602"/>
                <a:gd name="connsiteX3" fmla="*/ 637602 w 637602"/>
                <a:gd name="connsiteY3" fmla="*/ 580382 h 637602"/>
                <a:gd name="connsiteX4" fmla="*/ 580382 w 637602"/>
                <a:gd name="connsiteY4" fmla="*/ 637602 h 637602"/>
                <a:gd name="connsiteX5" fmla="*/ 57221 w 637602"/>
                <a:gd name="connsiteY5" fmla="*/ 637602 h 637602"/>
                <a:gd name="connsiteX6" fmla="*/ 0 w 637602"/>
                <a:gd name="connsiteY6" fmla="*/ 580382 h 637602"/>
                <a:gd name="connsiteX7" fmla="*/ 0 w 637602"/>
                <a:gd name="connsiteY7" fmla="*/ 57221 h 637602"/>
                <a:gd name="connsiteX8" fmla="*/ 57221 w 637602"/>
                <a:gd name="connsiteY8" fmla="*/ 0 h 637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602" h="637602">
                  <a:moveTo>
                    <a:pt x="57221" y="0"/>
                  </a:moveTo>
                  <a:lnTo>
                    <a:pt x="580382" y="0"/>
                  </a:lnTo>
                  <a:cubicBezTo>
                    <a:pt x="611984" y="0"/>
                    <a:pt x="637602" y="25619"/>
                    <a:pt x="637602" y="57221"/>
                  </a:cubicBezTo>
                  <a:lnTo>
                    <a:pt x="637602" y="580382"/>
                  </a:lnTo>
                  <a:cubicBezTo>
                    <a:pt x="637602" y="611984"/>
                    <a:pt x="611984" y="637602"/>
                    <a:pt x="580382" y="637602"/>
                  </a:cubicBezTo>
                  <a:lnTo>
                    <a:pt x="57221" y="637602"/>
                  </a:lnTo>
                  <a:cubicBezTo>
                    <a:pt x="25619" y="637602"/>
                    <a:pt x="0" y="611984"/>
                    <a:pt x="0" y="580382"/>
                  </a:cubicBezTo>
                  <a:lnTo>
                    <a:pt x="0" y="57221"/>
                  </a:lnTo>
                  <a:cubicBezTo>
                    <a:pt x="0" y="25619"/>
                    <a:pt x="25619" y="0"/>
                    <a:pt x="57221" y="0"/>
                  </a:cubicBezTo>
                  <a:close/>
                </a:path>
              </a:pathLst>
            </a:custGeom>
            <a:solidFill>
              <a:srgbClr val="00477D"/>
            </a:solidFill>
            <a:ln w="15875" cap="flat">
              <a:noFill/>
              <a:prstDash val="solid"/>
              <a:miter/>
            </a:ln>
          </p:spPr>
          <p:txBody>
            <a:bodyPr rtlCol="0" anchor="ctr"/>
            <a:lstStyle/>
            <a:p>
              <a:endParaRPr lang="en-US"/>
            </a:p>
          </p:txBody>
        </p:sp>
        <p:grpSp>
          <p:nvGrpSpPr>
            <p:cNvPr id="83" name="Group 82">
              <a:extLst>
                <a:ext uri="{FF2B5EF4-FFF2-40B4-BE49-F238E27FC236}">
                  <a16:creationId xmlns:a16="http://schemas.microsoft.com/office/drawing/2014/main" id="{1D1AE75C-F702-37DE-5149-DD8A377B31D7}"/>
                </a:ext>
              </a:extLst>
            </p:cNvPr>
            <p:cNvGrpSpPr/>
            <p:nvPr/>
          </p:nvGrpSpPr>
          <p:grpSpPr>
            <a:xfrm>
              <a:off x="6736936" y="3045823"/>
              <a:ext cx="436206" cy="420587"/>
              <a:chOff x="7286601" y="2520048"/>
              <a:chExt cx="436206" cy="420587"/>
            </a:xfrm>
          </p:grpSpPr>
          <p:sp>
            <p:nvSpPr>
              <p:cNvPr id="69" name="Freeform: Shape 68">
                <a:extLst>
                  <a:ext uri="{FF2B5EF4-FFF2-40B4-BE49-F238E27FC236}">
                    <a16:creationId xmlns:a16="http://schemas.microsoft.com/office/drawing/2014/main" id="{7FF3467E-CC77-404C-4B66-2768DA44FFAA}"/>
                  </a:ext>
                </a:extLst>
              </p:cNvPr>
              <p:cNvSpPr/>
              <p:nvPr/>
            </p:nvSpPr>
            <p:spPr>
              <a:xfrm>
                <a:off x="7303424" y="2688283"/>
                <a:ext cx="403764" cy="252352"/>
              </a:xfrm>
              <a:custGeom>
                <a:avLst/>
                <a:gdLst>
                  <a:gd name="connsiteX0" fmla="*/ 0 w 228600"/>
                  <a:gd name="connsiteY0" fmla="*/ 0 h 142875"/>
                  <a:gd name="connsiteX1" fmla="*/ 228600 w 228600"/>
                  <a:gd name="connsiteY1" fmla="*/ 0 h 142875"/>
                  <a:gd name="connsiteX2" fmla="*/ 190500 w 228600"/>
                  <a:gd name="connsiteY2" fmla="*/ 142875 h 142875"/>
                  <a:gd name="connsiteX3" fmla="*/ 38100 w 228600"/>
                  <a:gd name="connsiteY3" fmla="*/ 142875 h 142875"/>
                  <a:gd name="connsiteX4" fmla="*/ 0 w 228600"/>
                  <a:gd name="connsiteY4" fmla="*/ 0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142875">
                    <a:moveTo>
                      <a:pt x="0" y="0"/>
                    </a:moveTo>
                    <a:lnTo>
                      <a:pt x="228600" y="0"/>
                    </a:lnTo>
                    <a:lnTo>
                      <a:pt x="190500" y="142875"/>
                    </a:lnTo>
                    <a:lnTo>
                      <a:pt x="38100" y="142875"/>
                    </a:lnTo>
                    <a:lnTo>
                      <a:pt x="0" y="0"/>
                    </a:lnTo>
                    <a:close/>
                  </a:path>
                </a:pathLst>
              </a:custGeom>
              <a:noFill/>
              <a:ln w="15875" cap="flat">
                <a:solidFill>
                  <a:schemeClr val="bg1"/>
                </a:solid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E36443D-6E0F-3054-B4F9-7F4DB90733E5}"/>
                  </a:ext>
                </a:extLst>
              </p:cNvPr>
              <p:cNvSpPr/>
              <p:nvPr/>
            </p:nvSpPr>
            <p:spPr>
              <a:xfrm>
                <a:off x="7286601" y="2520048"/>
                <a:ext cx="150209" cy="144200"/>
              </a:xfrm>
              <a:custGeom>
                <a:avLst/>
                <a:gdLst>
                  <a:gd name="connsiteX0" fmla="*/ 0 w 85044"/>
                  <a:gd name="connsiteY0" fmla="*/ 81643 h 81642"/>
                  <a:gd name="connsiteX1" fmla="*/ 85045 w 85044"/>
                  <a:gd name="connsiteY1" fmla="*/ 0 h 81642"/>
                </a:gdLst>
                <a:ahLst/>
                <a:cxnLst>
                  <a:cxn ang="0">
                    <a:pos x="connsiteX0" y="connsiteY0"/>
                  </a:cxn>
                  <a:cxn ang="0">
                    <a:pos x="connsiteX1" y="connsiteY1"/>
                  </a:cxn>
                </a:cxnLst>
                <a:rect l="l" t="t" r="r" b="b"/>
                <a:pathLst>
                  <a:path w="85044" h="81642">
                    <a:moveTo>
                      <a:pt x="0" y="81643"/>
                    </a:moveTo>
                    <a:lnTo>
                      <a:pt x="85045" y="0"/>
                    </a:lnTo>
                  </a:path>
                </a:pathLst>
              </a:custGeom>
              <a:noFill/>
              <a:ln w="15875" cap="flat">
                <a:solidFill>
                  <a:schemeClr val="bg1"/>
                </a:solid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5E23EA40-61C2-90B7-E747-E35164D4D28A}"/>
                  </a:ext>
                </a:extLst>
              </p:cNvPr>
              <p:cNvSpPr/>
              <p:nvPr/>
            </p:nvSpPr>
            <p:spPr>
              <a:xfrm>
                <a:off x="7572598" y="2520048"/>
                <a:ext cx="150209" cy="144200"/>
              </a:xfrm>
              <a:custGeom>
                <a:avLst/>
                <a:gdLst>
                  <a:gd name="connsiteX0" fmla="*/ 85045 w 85044"/>
                  <a:gd name="connsiteY0" fmla="*/ 81643 h 81642"/>
                  <a:gd name="connsiteX1" fmla="*/ 0 w 85044"/>
                  <a:gd name="connsiteY1" fmla="*/ 0 h 81642"/>
                </a:gdLst>
                <a:ahLst/>
                <a:cxnLst>
                  <a:cxn ang="0">
                    <a:pos x="connsiteX0" y="connsiteY0"/>
                  </a:cxn>
                  <a:cxn ang="0">
                    <a:pos x="connsiteX1" y="connsiteY1"/>
                  </a:cxn>
                </a:cxnLst>
                <a:rect l="l" t="t" r="r" b="b"/>
                <a:pathLst>
                  <a:path w="85044" h="81642">
                    <a:moveTo>
                      <a:pt x="85045" y="81643"/>
                    </a:moveTo>
                    <a:lnTo>
                      <a:pt x="0" y="0"/>
                    </a:lnTo>
                  </a:path>
                </a:pathLst>
              </a:custGeom>
              <a:noFill/>
              <a:ln w="15875" cap="flat">
                <a:solidFill>
                  <a:schemeClr val="bg1"/>
                </a:solid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E2E22C83-BE56-AE4E-314E-92961B3F95E7}"/>
                  </a:ext>
                </a:extLst>
              </p:cNvPr>
              <p:cNvSpPr/>
              <p:nvPr/>
            </p:nvSpPr>
            <p:spPr>
              <a:xfrm>
                <a:off x="7505306" y="2738753"/>
                <a:ext cx="16823" cy="134588"/>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15875" cap="flat">
                <a:solidFill>
                  <a:schemeClr val="bg1"/>
                </a:solid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E0F5DDEE-F402-3096-1661-DFF5748B726B}"/>
                  </a:ext>
                </a:extLst>
              </p:cNvPr>
              <p:cNvSpPr/>
              <p:nvPr/>
            </p:nvSpPr>
            <p:spPr>
              <a:xfrm>
                <a:off x="7581011" y="2738753"/>
                <a:ext cx="16823" cy="134588"/>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15875" cap="flat">
                <a:solidFill>
                  <a:schemeClr val="bg1"/>
                </a:solid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184B095F-6F56-B085-3611-343021D23ADF}"/>
                  </a:ext>
                </a:extLst>
              </p:cNvPr>
              <p:cNvSpPr/>
              <p:nvPr/>
            </p:nvSpPr>
            <p:spPr>
              <a:xfrm>
                <a:off x="7429599" y="2738753"/>
                <a:ext cx="16823" cy="134588"/>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15875" cap="flat">
                <a:solidFill>
                  <a:schemeClr val="bg1"/>
                </a:solidFill>
                <a:prstDash val="solid"/>
                <a:miter/>
              </a:ln>
            </p:spPr>
            <p:txBody>
              <a:bodyPr rtlCol="0" anchor="ctr"/>
              <a:lstStyle/>
              <a:p>
                <a:endParaRPr lang="en-US"/>
              </a:p>
            </p:txBody>
          </p:sp>
        </p:grpSp>
      </p:grpSp>
      <p:sp>
        <p:nvSpPr>
          <p:cNvPr id="84" name="Text Placeholder 16">
            <a:extLst>
              <a:ext uri="{FF2B5EF4-FFF2-40B4-BE49-F238E27FC236}">
                <a16:creationId xmlns:a16="http://schemas.microsoft.com/office/drawing/2014/main" id="{728D3434-3893-C14A-C525-BDD0C55C08DC}"/>
              </a:ext>
            </a:extLst>
          </p:cNvPr>
          <p:cNvSpPr txBox="1">
            <a:spLocks/>
          </p:cNvSpPr>
          <p:nvPr/>
        </p:nvSpPr>
        <p:spPr>
          <a:xfrm>
            <a:off x="14401800" y="3953073"/>
            <a:ext cx="2186086" cy="647023"/>
          </a:xfrm>
          <a:prstGeom prst="rect">
            <a:avLst/>
          </a:prstGeom>
        </p:spPr>
        <p:txBody>
          <a:bodyPr/>
          <a:lstStyle>
            <a:lvl1pPr marL="0" eaLnBrk="1" hangingPunct="1">
              <a:defRPr sz="3200" b="0" i="0">
                <a:solidFill>
                  <a:schemeClr val="accent5"/>
                </a:solidFill>
                <a:latin typeface="Zodiak" pitchFamily="50" charset="0"/>
                <a:ea typeface="Forno Standard" pitchFamily="2" charset="77"/>
                <a:cs typeface="+mn-cs"/>
              </a:defRPr>
            </a:lvl1pPr>
            <a:lvl2pPr marL="457200" eaLnBrk="1" hangingPunct="1">
              <a:defRPr>
                <a:solidFill>
                  <a:schemeClr val="tx2"/>
                </a:solidFill>
                <a:latin typeface="Abberwick" panose="02000500000000000000" pitchFamily="2" charset="0"/>
                <a:ea typeface="+mn-ea"/>
                <a:cs typeface="+mn-cs"/>
              </a:defRPr>
            </a:lvl2pPr>
            <a:lvl3pPr marL="914400" eaLnBrk="1" hangingPunct="1">
              <a:defRPr>
                <a:solidFill>
                  <a:schemeClr val="tx2"/>
                </a:solidFill>
                <a:latin typeface="Abberwick" panose="02000500000000000000" pitchFamily="2" charset="0"/>
                <a:ea typeface="+mn-ea"/>
                <a:cs typeface="+mn-cs"/>
              </a:defRPr>
            </a:lvl3pPr>
            <a:lvl4pPr marL="1371600" eaLnBrk="1" hangingPunct="1">
              <a:defRPr>
                <a:solidFill>
                  <a:schemeClr val="tx2"/>
                </a:solidFill>
                <a:latin typeface="Abberwick" panose="02000500000000000000" pitchFamily="2" charset="0"/>
                <a:ea typeface="+mn-ea"/>
                <a:cs typeface="+mn-cs"/>
              </a:defRPr>
            </a:lvl4pPr>
            <a:lvl5pPr marL="1828800" eaLnBrk="1" hangingPunct="1">
              <a:defRPr>
                <a:solidFill>
                  <a:schemeClr val="tx2"/>
                </a:solidFill>
                <a:latin typeface="Abberwick" panose="02000500000000000000" pitchFamily="2" charset="0"/>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2800" dirty="0">
                <a:solidFill>
                  <a:srgbClr val="00477D"/>
                </a:solidFill>
                <a:latin typeface="Forno Standard" pitchFamily="2" charset="77"/>
              </a:rPr>
              <a:t>Retail</a:t>
            </a:r>
          </a:p>
        </p:txBody>
      </p:sp>
      <p:grpSp>
        <p:nvGrpSpPr>
          <p:cNvPr id="3" name="Group 2">
            <a:extLst>
              <a:ext uri="{FF2B5EF4-FFF2-40B4-BE49-F238E27FC236}">
                <a16:creationId xmlns:a16="http://schemas.microsoft.com/office/drawing/2014/main" id="{8AF935EB-4D1A-8F2F-CABF-7C370DFB68AC}"/>
              </a:ext>
            </a:extLst>
          </p:cNvPr>
          <p:cNvGrpSpPr/>
          <p:nvPr/>
        </p:nvGrpSpPr>
        <p:grpSpPr>
          <a:xfrm>
            <a:off x="14401800" y="5029877"/>
            <a:ext cx="3255155" cy="4081155"/>
            <a:chOff x="6447138" y="4870891"/>
            <a:chExt cx="3255155" cy="4081155"/>
          </a:xfrm>
        </p:grpSpPr>
        <p:sp>
          <p:nvSpPr>
            <p:cNvPr id="85" name="Text Placeholder 16">
              <a:extLst>
                <a:ext uri="{FF2B5EF4-FFF2-40B4-BE49-F238E27FC236}">
                  <a16:creationId xmlns:a16="http://schemas.microsoft.com/office/drawing/2014/main" id="{D34F9D15-6441-343B-AAB7-117916549095}"/>
                </a:ext>
              </a:extLst>
            </p:cNvPr>
            <p:cNvSpPr txBox="1">
              <a:spLocks/>
            </p:cNvSpPr>
            <p:nvPr/>
          </p:nvSpPr>
          <p:spPr>
            <a:xfrm>
              <a:off x="6450695" y="4870891"/>
              <a:ext cx="2978119" cy="647023"/>
            </a:xfrm>
            <a:prstGeom prst="rect">
              <a:avLst/>
            </a:prstGeom>
          </p:spPr>
          <p:txBody>
            <a:bodyPr/>
            <a:lstStyle>
              <a:lvl1pPr marL="0" eaLnBrk="1" hangingPunct="1">
                <a:defRPr sz="3200" b="0" i="0">
                  <a:solidFill>
                    <a:schemeClr val="accent5"/>
                  </a:solidFill>
                  <a:latin typeface="Zodiak" pitchFamily="50" charset="0"/>
                  <a:ea typeface="Forno Standard" pitchFamily="2" charset="77"/>
                  <a:cs typeface="+mn-cs"/>
                </a:defRPr>
              </a:lvl1pPr>
              <a:lvl2pPr marL="457200" eaLnBrk="1" hangingPunct="1">
                <a:defRPr>
                  <a:solidFill>
                    <a:schemeClr val="tx2"/>
                  </a:solidFill>
                  <a:latin typeface="Abberwick" panose="02000500000000000000" pitchFamily="2" charset="0"/>
                  <a:ea typeface="+mn-ea"/>
                  <a:cs typeface="+mn-cs"/>
                </a:defRPr>
              </a:lvl2pPr>
              <a:lvl3pPr marL="914400" eaLnBrk="1" hangingPunct="1">
                <a:defRPr>
                  <a:solidFill>
                    <a:schemeClr val="tx2"/>
                  </a:solidFill>
                  <a:latin typeface="Abberwick" panose="02000500000000000000" pitchFamily="2" charset="0"/>
                  <a:ea typeface="+mn-ea"/>
                  <a:cs typeface="+mn-cs"/>
                </a:defRPr>
              </a:lvl3pPr>
              <a:lvl4pPr marL="1371600" eaLnBrk="1" hangingPunct="1">
                <a:defRPr>
                  <a:solidFill>
                    <a:schemeClr val="tx2"/>
                  </a:solidFill>
                  <a:latin typeface="Abberwick" panose="02000500000000000000" pitchFamily="2" charset="0"/>
                  <a:ea typeface="+mn-ea"/>
                  <a:cs typeface="+mn-cs"/>
                </a:defRPr>
              </a:lvl4pPr>
              <a:lvl5pPr marL="1828800" eaLnBrk="1" hangingPunct="1">
                <a:defRPr>
                  <a:solidFill>
                    <a:schemeClr val="tx2"/>
                  </a:solidFill>
                  <a:latin typeface="Abberwick" panose="02000500000000000000" pitchFamily="2" charset="0"/>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2200" b="1" dirty="0">
                  <a:solidFill>
                    <a:schemeClr val="tx1"/>
                  </a:solidFill>
                  <a:latin typeface="+mn-lt"/>
                </a:rPr>
                <a:t>Card Not Present</a:t>
              </a:r>
            </a:p>
          </p:txBody>
        </p:sp>
        <p:sp>
          <p:nvSpPr>
            <p:cNvPr id="86" name="Text Placeholder 5">
              <a:extLst>
                <a:ext uri="{FF2B5EF4-FFF2-40B4-BE49-F238E27FC236}">
                  <a16:creationId xmlns:a16="http://schemas.microsoft.com/office/drawing/2014/main" id="{A38AABB2-AB67-2482-EBE2-3CCE708BBDDF}"/>
                </a:ext>
              </a:extLst>
            </p:cNvPr>
            <p:cNvSpPr txBox="1">
              <a:spLocks/>
            </p:cNvSpPr>
            <p:nvPr/>
          </p:nvSpPr>
          <p:spPr>
            <a:xfrm>
              <a:off x="6447138" y="5437593"/>
              <a:ext cx="3214176" cy="1384995"/>
            </a:xfrm>
            <a:prstGeom prst="rect">
              <a:avLst/>
            </a:prstGeom>
          </p:spPr>
          <p:txBody>
            <a:bodyPr/>
            <a:lstStyle>
              <a:lvl1pPr marL="0" eaLnBrk="1" hangingPunct="1">
                <a:defRPr sz="1800" b="0" i="0">
                  <a:solidFill>
                    <a:sysClr val="windowText" lastClr="000000"/>
                  </a:solidFill>
                  <a:latin typeface="Forno Standard" pitchFamily="2" charset="77"/>
                  <a:ea typeface="Forno Standard" pitchFamily="2" charset="77"/>
                  <a:cs typeface="+mn-cs"/>
                </a:defRPr>
              </a:lvl1pPr>
              <a:lvl2pPr marL="457200" eaLnBrk="1" hangingPunct="1">
                <a:defRPr sz="1800" b="0" i="0">
                  <a:latin typeface="+mn-lt"/>
                  <a:ea typeface="+mn-ea"/>
                  <a:cs typeface="+mn-cs"/>
                </a:defRPr>
              </a:lvl2pPr>
              <a:lvl3pPr marL="914400" eaLnBrk="1" hangingPunct="1">
                <a:defRPr sz="1800" b="0" i="0">
                  <a:latin typeface="+mn-lt"/>
                  <a:ea typeface="+mn-ea"/>
                  <a:cs typeface="+mn-cs"/>
                </a:defRPr>
              </a:lvl3pPr>
              <a:lvl4pPr marL="1371600" eaLnBrk="1" hangingPunct="1">
                <a:defRPr sz="1800" b="0" i="0">
                  <a:latin typeface="+mn-lt"/>
                  <a:ea typeface="+mn-ea"/>
                  <a:cs typeface="+mn-cs"/>
                </a:defRPr>
              </a:lvl4pPr>
              <a:lvl5pPr marL="1828800" eaLnBrk="1" hangingPunct="1">
                <a:defRPr sz="1800" b="0" i="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228600" lvl="1" indent="-228600">
                <a:spcAft>
                  <a:spcPts val="1200"/>
                </a:spcAft>
                <a:buFont typeface="Arial" panose="020B0604020202020204" pitchFamily="34" charset="0"/>
                <a:buChar char="•"/>
              </a:pPr>
              <a:r>
                <a:rPr lang="en-US" sz="2200" dirty="0">
                  <a:solidFill>
                    <a:schemeClr val="tx1"/>
                  </a:solidFill>
                  <a:cs typeface="Calibri" panose="020F0502020204030204" pitchFamily="34" charset="0"/>
                </a:rPr>
                <a:t>“I forgot my store-branded credit card, can you look me up?”</a:t>
              </a:r>
            </a:p>
          </p:txBody>
        </p:sp>
        <p:sp>
          <p:nvSpPr>
            <p:cNvPr id="87" name="Text Placeholder 16">
              <a:extLst>
                <a:ext uri="{FF2B5EF4-FFF2-40B4-BE49-F238E27FC236}">
                  <a16:creationId xmlns:a16="http://schemas.microsoft.com/office/drawing/2014/main" id="{3020CD1E-B9C2-AD29-1F1D-5AF72BC44E5E}"/>
                </a:ext>
              </a:extLst>
            </p:cNvPr>
            <p:cNvSpPr txBox="1">
              <a:spLocks/>
            </p:cNvSpPr>
            <p:nvPr/>
          </p:nvSpPr>
          <p:spPr>
            <a:xfrm>
              <a:off x="6496361" y="7118114"/>
              <a:ext cx="3205932" cy="647023"/>
            </a:xfrm>
            <a:prstGeom prst="rect">
              <a:avLst/>
            </a:prstGeom>
          </p:spPr>
          <p:txBody>
            <a:bodyPr/>
            <a:lstStyle>
              <a:lvl1pPr marL="0" eaLnBrk="1" hangingPunct="1">
                <a:defRPr sz="3200" b="0" i="0">
                  <a:solidFill>
                    <a:schemeClr val="accent5"/>
                  </a:solidFill>
                  <a:latin typeface="Zodiak" pitchFamily="50" charset="0"/>
                  <a:ea typeface="Forno Standard" pitchFamily="2" charset="77"/>
                  <a:cs typeface="+mn-cs"/>
                </a:defRPr>
              </a:lvl1pPr>
              <a:lvl2pPr marL="457200" eaLnBrk="1" hangingPunct="1">
                <a:defRPr>
                  <a:solidFill>
                    <a:schemeClr val="tx2"/>
                  </a:solidFill>
                  <a:latin typeface="Abberwick" panose="02000500000000000000" pitchFamily="2" charset="0"/>
                  <a:ea typeface="+mn-ea"/>
                  <a:cs typeface="+mn-cs"/>
                </a:defRPr>
              </a:lvl2pPr>
              <a:lvl3pPr marL="914400" eaLnBrk="1" hangingPunct="1">
                <a:defRPr>
                  <a:solidFill>
                    <a:schemeClr val="tx2"/>
                  </a:solidFill>
                  <a:latin typeface="Abberwick" panose="02000500000000000000" pitchFamily="2" charset="0"/>
                  <a:ea typeface="+mn-ea"/>
                  <a:cs typeface="+mn-cs"/>
                </a:defRPr>
              </a:lvl3pPr>
              <a:lvl4pPr marL="1371600" eaLnBrk="1" hangingPunct="1">
                <a:defRPr>
                  <a:solidFill>
                    <a:schemeClr val="tx2"/>
                  </a:solidFill>
                  <a:latin typeface="Abberwick" panose="02000500000000000000" pitchFamily="2" charset="0"/>
                  <a:ea typeface="+mn-ea"/>
                  <a:cs typeface="+mn-cs"/>
                </a:defRPr>
              </a:lvl4pPr>
              <a:lvl5pPr marL="1828800" eaLnBrk="1" hangingPunct="1">
                <a:defRPr>
                  <a:solidFill>
                    <a:schemeClr val="tx2"/>
                  </a:solidFill>
                  <a:latin typeface="Abberwick" panose="02000500000000000000" pitchFamily="2" charset="0"/>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2200" b="1" dirty="0">
                  <a:solidFill>
                    <a:schemeClr val="tx1"/>
                  </a:solidFill>
                  <a:latin typeface="+mn-lt"/>
                </a:rPr>
                <a:t>Return No-Receipt</a:t>
              </a:r>
            </a:p>
          </p:txBody>
        </p:sp>
        <p:sp>
          <p:nvSpPr>
            <p:cNvPr id="88" name="Text Placeholder 5">
              <a:extLst>
                <a:ext uri="{FF2B5EF4-FFF2-40B4-BE49-F238E27FC236}">
                  <a16:creationId xmlns:a16="http://schemas.microsoft.com/office/drawing/2014/main" id="{5CB8DAF8-145A-DB60-DF9D-6329FBC8C2B7}"/>
                </a:ext>
              </a:extLst>
            </p:cNvPr>
            <p:cNvSpPr txBox="1">
              <a:spLocks/>
            </p:cNvSpPr>
            <p:nvPr/>
          </p:nvSpPr>
          <p:spPr>
            <a:xfrm>
              <a:off x="6447138" y="7567051"/>
              <a:ext cx="3214176" cy="1384995"/>
            </a:xfrm>
            <a:prstGeom prst="rect">
              <a:avLst/>
            </a:prstGeom>
          </p:spPr>
          <p:txBody>
            <a:bodyPr/>
            <a:lstStyle>
              <a:lvl1pPr marL="0" eaLnBrk="1" hangingPunct="1">
                <a:defRPr sz="1800" b="0" i="0">
                  <a:solidFill>
                    <a:sysClr val="windowText" lastClr="000000"/>
                  </a:solidFill>
                  <a:latin typeface="Forno Standard" pitchFamily="2" charset="77"/>
                  <a:ea typeface="Forno Standard" pitchFamily="2" charset="77"/>
                  <a:cs typeface="+mn-cs"/>
                </a:defRPr>
              </a:lvl1pPr>
              <a:lvl2pPr marL="457200" eaLnBrk="1" hangingPunct="1">
                <a:defRPr sz="1800" b="0" i="0">
                  <a:latin typeface="+mn-lt"/>
                  <a:ea typeface="+mn-ea"/>
                  <a:cs typeface="+mn-cs"/>
                </a:defRPr>
              </a:lvl2pPr>
              <a:lvl3pPr marL="914400" eaLnBrk="1" hangingPunct="1">
                <a:defRPr sz="1800" b="0" i="0">
                  <a:latin typeface="+mn-lt"/>
                  <a:ea typeface="+mn-ea"/>
                  <a:cs typeface="+mn-cs"/>
                </a:defRPr>
              </a:lvl3pPr>
              <a:lvl4pPr marL="1371600" eaLnBrk="1" hangingPunct="1">
                <a:defRPr sz="1800" b="0" i="0">
                  <a:latin typeface="+mn-lt"/>
                  <a:ea typeface="+mn-ea"/>
                  <a:cs typeface="+mn-cs"/>
                </a:defRPr>
              </a:lvl4pPr>
              <a:lvl5pPr marL="1828800" eaLnBrk="1" hangingPunct="1">
                <a:defRPr sz="1800" b="0" i="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228600" lvl="1" indent="-228600">
                <a:spcAft>
                  <a:spcPts val="1200"/>
                </a:spcAft>
                <a:buFont typeface="Arial" panose="020B0604020202020204" pitchFamily="34" charset="0"/>
                <a:buChar char="•"/>
              </a:pPr>
              <a:r>
                <a:rPr lang="en-US" sz="2200" dirty="0">
                  <a:solidFill>
                    <a:schemeClr val="tx1"/>
                  </a:solidFill>
                  <a:cs typeface="Calibri" panose="020F0502020204030204" pitchFamily="34" charset="0"/>
                </a:rPr>
                <a:t>Stolen goods returned for store credit</a:t>
              </a:r>
            </a:p>
          </p:txBody>
        </p:sp>
      </p:grpSp>
      <p:sp>
        <p:nvSpPr>
          <p:cNvPr id="100" name="Text Placeholder 16">
            <a:extLst>
              <a:ext uri="{FF2B5EF4-FFF2-40B4-BE49-F238E27FC236}">
                <a16:creationId xmlns:a16="http://schemas.microsoft.com/office/drawing/2014/main" id="{7F6170C4-B201-B0D5-B655-72A8B77FF9F9}"/>
              </a:ext>
            </a:extLst>
          </p:cNvPr>
          <p:cNvSpPr txBox="1">
            <a:spLocks/>
          </p:cNvSpPr>
          <p:nvPr/>
        </p:nvSpPr>
        <p:spPr>
          <a:xfrm>
            <a:off x="6341904" y="3954938"/>
            <a:ext cx="2186086" cy="647023"/>
          </a:xfrm>
          <a:prstGeom prst="rect">
            <a:avLst/>
          </a:prstGeom>
        </p:spPr>
        <p:txBody>
          <a:bodyPr/>
          <a:lstStyle>
            <a:lvl1pPr marL="0" eaLnBrk="1" hangingPunct="1">
              <a:defRPr sz="3200" b="0" i="0">
                <a:solidFill>
                  <a:schemeClr val="accent5"/>
                </a:solidFill>
                <a:latin typeface="Zodiak" pitchFamily="50" charset="0"/>
                <a:ea typeface="Forno Standard" pitchFamily="2" charset="77"/>
                <a:cs typeface="+mn-cs"/>
              </a:defRPr>
            </a:lvl1pPr>
            <a:lvl2pPr marL="457200" eaLnBrk="1" hangingPunct="1">
              <a:defRPr>
                <a:solidFill>
                  <a:schemeClr val="tx2"/>
                </a:solidFill>
                <a:latin typeface="Abberwick" panose="02000500000000000000" pitchFamily="2" charset="0"/>
                <a:ea typeface="+mn-ea"/>
                <a:cs typeface="+mn-cs"/>
              </a:defRPr>
            </a:lvl2pPr>
            <a:lvl3pPr marL="914400" eaLnBrk="1" hangingPunct="1">
              <a:defRPr>
                <a:solidFill>
                  <a:schemeClr val="tx2"/>
                </a:solidFill>
                <a:latin typeface="Abberwick" panose="02000500000000000000" pitchFamily="2" charset="0"/>
                <a:ea typeface="+mn-ea"/>
                <a:cs typeface="+mn-cs"/>
              </a:defRPr>
            </a:lvl3pPr>
            <a:lvl4pPr marL="1371600" eaLnBrk="1" hangingPunct="1">
              <a:defRPr>
                <a:solidFill>
                  <a:schemeClr val="tx2"/>
                </a:solidFill>
                <a:latin typeface="Abberwick" panose="02000500000000000000" pitchFamily="2" charset="0"/>
                <a:ea typeface="+mn-ea"/>
                <a:cs typeface="+mn-cs"/>
              </a:defRPr>
            </a:lvl4pPr>
            <a:lvl5pPr marL="1828800" eaLnBrk="1" hangingPunct="1">
              <a:defRPr>
                <a:solidFill>
                  <a:schemeClr val="tx2"/>
                </a:solidFill>
                <a:latin typeface="Abberwick" panose="02000500000000000000" pitchFamily="2" charset="0"/>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2800" dirty="0">
                <a:solidFill>
                  <a:srgbClr val="00477D"/>
                </a:solidFill>
                <a:latin typeface="Forno Standard" pitchFamily="2" charset="77"/>
              </a:rPr>
              <a:t>Banking</a:t>
            </a:r>
          </a:p>
        </p:txBody>
      </p:sp>
      <p:sp>
        <p:nvSpPr>
          <p:cNvPr id="101" name="Text Placeholder 16">
            <a:extLst>
              <a:ext uri="{FF2B5EF4-FFF2-40B4-BE49-F238E27FC236}">
                <a16:creationId xmlns:a16="http://schemas.microsoft.com/office/drawing/2014/main" id="{6527F4CC-B4F3-67F8-0090-2491DC8805E2}"/>
              </a:ext>
            </a:extLst>
          </p:cNvPr>
          <p:cNvSpPr txBox="1">
            <a:spLocks/>
          </p:cNvSpPr>
          <p:nvPr/>
        </p:nvSpPr>
        <p:spPr>
          <a:xfrm>
            <a:off x="6324600" y="5029877"/>
            <a:ext cx="4159835" cy="647023"/>
          </a:xfrm>
          <a:prstGeom prst="rect">
            <a:avLst/>
          </a:prstGeom>
        </p:spPr>
        <p:txBody>
          <a:bodyPr/>
          <a:lstStyle>
            <a:lvl1pPr marL="0" eaLnBrk="1" hangingPunct="1">
              <a:defRPr sz="3200" b="0" i="0">
                <a:solidFill>
                  <a:schemeClr val="accent5"/>
                </a:solidFill>
                <a:latin typeface="Zodiak" pitchFamily="50" charset="0"/>
                <a:ea typeface="Forno Standard" pitchFamily="2" charset="77"/>
                <a:cs typeface="+mn-cs"/>
              </a:defRPr>
            </a:lvl1pPr>
            <a:lvl2pPr marL="457200" eaLnBrk="1" hangingPunct="1">
              <a:defRPr>
                <a:solidFill>
                  <a:schemeClr val="tx2"/>
                </a:solidFill>
                <a:latin typeface="Abberwick" panose="02000500000000000000" pitchFamily="2" charset="0"/>
                <a:ea typeface="+mn-ea"/>
                <a:cs typeface="+mn-cs"/>
              </a:defRPr>
            </a:lvl2pPr>
            <a:lvl3pPr marL="914400" eaLnBrk="1" hangingPunct="1">
              <a:defRPr>
                <a:solidFill>
                  <a:schemeClr val="tx2"/>
                </a:solidFill>
                <a:latin typeface="Abberwick" panose="02000500000000000000" pitchFamily="2" charset="0"/>
                <a:ea typeface="+mn-ea"/>
                <a:cs typeface="+mn-cs"/>
              </a:defRPr>
            </a:lvl3pPr>
            <a:lvl4pPr marL="1371600" eaLnBrk="1" hangingPunct="1">
              <a:defRPr>
                <a:solidFill>
                  <a:schemeClr val="tx2"/>
                </a:solidFill>
                <a:latin typeface="Abberwick" panose="02000500000000000000" pitchFamily="2" charset="0"/>
                <a:ea typeface="+mn-ea"/>
                <a:cs typeface="+mn-cs"/>
              </a:defRPr>
            </a:lvl4pPr>
            <a:lvl5pPr marL="1828800" eaLnBrk="1" hangingPunct="1">
              <a:defRPr>
                <a:solidFill>
                  <a:schemeClr val="tx2"/>
                </a:solidFill>
                <a:latin typeface="Abberwick" panose="02000500000000000000" pitchFamily="2" charset="0"/>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2200" b="1" dirty="0">
                <a:solidFill>
                  <a:schemeClr val="tx1"/>
                </a:solidFill>
                <a:latin typeface="+mn-lt"/>
              </a:rPr>
              <a:t>Branches, Call Centers</a:t>
            </a:r>
          </a:p>
        </p:txBody>
      </p:sp>
      <p:sp>
        <p:nvSpPr>
          <p:cNvPr id="102" name="Text Placeholder 5">
            <a:extLst>
              <a:ext uri="{FF2B5EF4-FFF2-40B4-BE49-F238E27FC236}">
                <a16:creationId xmlns:a16="http://schemas.microsoft.com/office/drawing/2014/main" id="{AEA1F6B7-E28B-C503-15B0-52CCE2C47043}"/>
              </a:ext>
            </a:extLst>
          </p:cNvPr>
          <p:cNvSpPr txBox="1">
            <a:spLocks/>
          </p:cNvSpPr>
          <p:nvPr/>
        </p:nvSpPr>
        <p:spPr>
          <a:xfrm>
            <a:off x="6394241" y="5587305"/>
            <a:ext cx="3456183" cy="1384995"/>
          </a:xfrm>
          <a:prstGeom prst="rect">
            <a:avLst/>
          </a:prstGeom>
        </p:spPr>
        <p:txBody>
          <a:bodyPr/>
          <a:lstStyle>
            <a:lvl1pPr marL="0" eaLnBrk="1" hangingPunct="1">
              <a:defRPr sz="1800" b="0" i="0">
                <a:solidFill>
                  <a:sysClr val="windowText" lastClr="000000"/>
                </a:solidFill>
                <a:latin typeface="Forno Standard" pitchFamily="2" charset="77"/>
                <a:ea typeface="Forno Standard" pitchFamily="2" charset="77"/>
                <a:cs typeface="+mn-cs"/>
              </a:defRPr>
            </a:lvl1pPr>
            <a:lvl2pPr marL="457200" eaLnBrk="1" hangingPunct="1">
              <a:defRPr sz="1800" b="0" i="0">
                <a:latin typeface="+mn-lt"/>
                <a:ea typeface="+mn-ea"/>
                <a:cs typeface="+mn-cs"/>
              </a:defRPr>
            </a:lvl2pPr>
            <a:lvl3pPr marL="914400" eaLnBrk="1" hangingPunct="1">
              <a:defRPr sz="1800" b="0" i="0">
                <a:latin typeface="+mn-lt"/>
                <a:ea typeface="+mn-ea"/>
                <a:cs typeface="+mn-cs"/>
              </a:defRPr>
            </a:lvl3pPr>
            <a:lvl4pPr marL="1371600" eaLnBrk="1" hangingPunct="1">
              <a:defRPr sz="1800" b="0" i="0">
                <a:latin typeface="+mn-lt"/>
                <a:ea typeface="+mn-ea"/>
                <a:cs typeface="+mn-cs"/>
              </a:defRPr>
            </a:lvl4pPr>
            <a:lvl5pPr marL="1828800" eaLnBrk="1" hangingPunct="1">
              <a:defRPr sz="1800" b="0" i="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228600" lvl="1" indent="-228600">
              <a:spcAft>
                <a:spcPts val="1200"/>
              </a:spcAft>
              <a:buFont typeface="Arial" panose="020B0604020202020204" pitchFamily="34" charset="0"/>
              <a:buChar char="•"/>
            </a:pPr>
            <a:r>
              <a:rPr lang="en-US" sz="2200" dirty="0">
                <a:solidFill>
                  <a:schemeClr val="tx1"/>
                </a:solidFill>
                <a:cs typeface="Calibri" panose="020F0502020204030204" pitchFamily="34" charset="0"/>
              </a:rPr>
              <a:t>Quickly validate customers for risky transactions</a:t>
            </a:r>
          </a:p>
          <a:p>
            <a:pPr marL="228600" lvl="1" indent="-228600">
              <a:spcAft>
                <a:spcPts val="1200"/>
              </a:spcAft>
              <a:buFont typeface="Arial" panose="020B0604020202020204" pitchFamily="34" charset="0"/>
              <a:buChar char="•"/>
            </a:pPr>
            <a:r>
              <a:rPr lang="en-US" sz="2200" dirty="0">
                <a:solidFill>
                  <a:schemeClr val="tx1"/>
                </a:solidFill>
                <a:cs typeface="Calibri" panose="020F0502020204030204" pitchFamily="34" charset="0"/>
              </a:rPr>
              <a:t>Account updates to stop account takeover, address changes, lost card transactions and more</a:t>
            </a:r>
          </a:p>
        </p:txBody>
      </p:sp>
      <p:sp>
        <p:nvSpPr>
          <p:cNvPr id="92" name="Freeform: Shape 91">
            <a:extLst>
              <a:ext uri="{FF2B5EF4-FFF2-40B4-BE49-F238E27FC236}">
                <a16:creationId xmlns:a16="http://schemas.microsoft.com/office/drawing/2014/main" id="{690D2529-2577-1542-802B-AD92AB2865DD}"/>
              </a:ext>
            </a:extLst>
          </p:cNvPr>
          <p:cNvSpPr/>
          <p:nvPr/>
        </p:nvSpPr>
        <p:spPr>
          <a:xfrm>
            <a:off x="6511589" y="2854277"/>
            <a:ext cx="803679" cy="803679"/>
          </a:xfrm>
          <a:custGeom>
            <a:avLst/>
            <a:gdLst>
              <a:gd name="connsiteX0" fmla="*/ 57221 w 637602"/>
              <a:gd name="connsiteY0" fmla="*/ 0 h 637602"/>
              <a:gd name="connsiteX1" fmla="*/ 580382 w 637602"/>
              <a:gd name="connsiteY1" fmla="*/ 0 h 637602"/>
              <a:gd name="connsiteX2" fmla="*/ 637602 w 637602"/>
              <a:gd name="connsiteY2" fmla="*/ 57221 h 637602"/>
              <a:gd name="connsiteX3" fmla="*/ 637602 w 637602"/>
              <a:gd name="connsiteY3" fmla="*/ 580382 h 637602"/>
              <a:gd name="connsiteX4" fmla="*/ 580382 w 637602"/>
              <a:gd name="connsiteY4" fmla="*/ 637602 h 637602"/>
              <a:gd name="connsiteX5" fmla="*/ 57221 w 637602"/>
              <a:gd name="connsiteY5" fmla="*/ 637602 h 637602"/>
              <a:gd name="connsiteX6" fmla="*/ 0 w 637602"/>
              <a:gd name="connsiteY6" fmla="*/ 580382 h 637602"/>
              <a:gd name="connsiteX7" fmla="*/ 0 w 637602"/>
              <a:gd name="connsiteY7" fmla="*/ 57221 h 637602"/>
              <a:gd name="connsiteX8" fmla="*/ 57221 w 637602"/>
              <a:gd name="connsiteY8" fmla="*/ 0 h 637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602" h="637602">
                <a:moveTo>
                  <a:pt x="57221" y="0"/>
                </a:moveTo>
                <a:lnTo>
                  <a:pt x="580382" y="0"/>
                </a:lnTo>
                <a:cubicBezTo>
                  <a:pt x="611984" y="0"/>
                  <a:pt x="637602" y="25619"/>
                  <a:pt x="637602" y="57221"/>
                </a:cubicBezTo>
                <a:lnTo>
                  <a:pt x="637602" y="580382"/>
                </a:lnTo>
                <a:cubicBezTo>
                  <a:pt x="637602" y="611984"/>
                  <a:pt x="611984" y="637602"/>
                  <a:pt x="580382" y="637602"/>
                </a:cubicBezTo>
                <a:lnTo>
                  <a:pt x="57221" y="637602"/>
                </a:lnTo>
                <a:cubicBezTo>
                  <a:pt x="25619" y="637602"/>
                  <a:pt x="0" y="611984"/>
                  <a:pt x="0" y="580382"/>
                </a:cubicBezTo>
                <a:lnTo>
                  <a:pt x="0" y="57221"/>
                </a:lnTo>
                <a:cubicBezTo>
                  <a:pt x="0" y="25619"/>
                  <a:pt x="25619" y="0"/>
                  <a:pt x="57221" y="0"/>
                </a:cubicBezTo>
                <a:close/>
              </a:path>
            </a:pathLst>
          </a:custGeom>
          <a:solidFill>
            <a:srgbClr val="00477D"/>
          </a:solidFill>
          <a:ln w="15875" cap="flat">
            <a:noFill/>
            <a:prstDash val="solid"/>
            <a:miter/>
          </a:ln>
        </p:spPr>
        <p:txBody>
          <a:bodyPr rtlCol="0" anchor="ctr"/>
          <a:lstStyle/>
          <a:p>
            <a:endParaRPr lang="en-US"/>
          </a:p>
        </p:txBody>
      </p:sp>
      <p:grpSp>
        <p:nvGrpSpPr>
          <p:cNvPr id="117" name="Group 116">
            <a:extLst>
              <a:ext uri="{FF2B5EF4-FFF2-40B4-BE49-F238E27FC236}">
                <a16:creationId xmlns:a16="http://schemas.microsoft.com/office/drawing/2014/main" id="{D978756C-4722-B676-2016-1A03C6BA0541}"/>
              </a:ext>
            </a:extLst>
          </p:cNvPr>
          <p:cNvGrpSpPr/>
          <p:nvPr/>
        </p:nvGrpSpPr>
        <p:grpSpPr>
          <a:xfrm>
            <a:off x="6706334" y="3045822"/>
            <a:ext cx="414187" cy="412952"/>
            <a:chOff x="13576643" y="3228135"/>
            <a:chExt cx="414187" cy="412952"/>
          </a:xfrm>
        </p:grpSpPr>
        <p:sp>
          <p:nvSpPr>
            <p:cNvPr id="110" name="Freeform: Shape 109">
              <a:extLst>
                <a:ext uri="{FF2B5EF4-FFF2-40B4-BE49-F238E27FC236}">
                  <a16:creationId xmlns:a16="http://schemas.microsoft.com/office/drawing/2014/main" id="{AB55BAB3-0B64-D6E7-7955-D83A866AB946}"/>
                </a:ext>
              </a:extLst>
            </p:cNvPr>
            <p:cNvSpPr/>
            <p:nvPr/>
          </p:nvSpPr>
          <p:spPr>
            <a:xfrm>
              <a:off x="13576643" y="3574525"/>
              <a:ext cx="414187" cy="17257"/>
            </a:xfrm>
            <a:custGeom>
              <a:avLst/>
              <a:gdLst>
                <a:gd name="connsiteX0" fmla="*/ 0 w 414187"/>
                <a:gd name="connsiteY0" fmla="*/ 0 h 17257"/>
                <a:gd name="connsiteX1" fmla="*/ 414187 w 414187"/>
                <a:gd name="connsiteY1" fmla="*/ 0 h 17257"/>
              </a:gdLst>
              <a:ahLst/>
              <a:cxnLst>
                <a:cxn ang="0">
                  <a:pos x="connsiteX0" y="connsiteY0"/>
                </a:cxn>
                <a:cxn ang="0">
                  <a:pos x="connsiteX1" y="connsiteY1"/>
                </a:cxn>
              </a:cxnLst>
              <a:rect l="l" t="t" r="r" b="b"/>
              <a:pathLst>
                <a:path w="414187" h="17257">
                  <a:moveTo>
                    <a:pt x="0" y="0"/>
                  </a:moveTo>
                  <a:lnTo>
                    <a:pt x="414187" y="0"/>
                  </a:lnTo>
                </a:path>
              </a:pathLst>
            </a:custGeom>
            <a:ln w="15875" cap="flat">
              <a:solidFill>
                <a:schemeClr val="bg1"/>
              </a:solid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BE1AAABA-FCAC-F14A-EA6A-AE410B1AFE2A}"/>
                </a:ext>
              </a:extLst>
            </p:cNvPr>
            <p:cNvSpPr/>
            <p:nvPr/>
          </p:nvSpPr>
          <p:spPr>
            <a:xfrm>
              <a:off x="13576643" y="3623830"/>
              <a:ext cx="414187" cy="17257"/>
            </a:xfrm>
            <a:custGeom>
              <a:avLst/>
              <a:gdLst>
                <a:gd name="connsiteX0" fmla="*/ 0 w 414187"/>
                <a:gd name="connsiteY0" fmla="*/ 0 h 17257"/>
                <a:gd name="connsiteX1" fmla="*/ 414187 w 414187"/>
                <a:gd name="connsiteY1" fmla="*/ 0 h 17257"/>
              </a:gdLst>
              <a:ahLst/>
              <a:cxnLst>
                <a:cxn ang="0">
                  <a:pos x="connsiteX0" y="connsiteY0"/>
                </a:cxn>
                <a:cxn ang="0">
                  <a:pos x="connsiteX1" y="connsiteY1"/>
                </a:cxn>
              </a:cxnLst>
              <a:rect l="l" t="t" r="r" b="b"/>
              <a:pathLst>
                <a:path w="414187" h="17257">
                  <a:moveTo>
                    <a:pt x="0" y="0"/>
                  </a:moveTo>
                  <a:lnTo>
                    <a:pt x="414187" y="0"/>
                  </a:lnTo>
                </a:path>
              </a:pathLst>
            </a:custGeom>
            <a:ln w="15875" cap="flat">
              <a:solidFill>
                <a:schemeClr val="bg1"/>
              </a:solid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9B782A1-937E-5555-37EA-2EAEBB6F80E9}"/>
                </a:ext>
              </a:extLst>
            </p:cNvPr>
            <p:cNvSpPr/>
            <p:nvPr/>
          </p:nvSpPr>
          <p:spPr>
            <a:xfrm>
              <a:off x="13576643" y="3228135"/>
              <a:ext cx="414187" cy="138062"/>
            </a:xfrm>
            <a:custGeom>
              <a:avLst/>
              <a:gdLst>
                <a:gd name="connsiteX0" fmla="*/ 414187 w 414187"/>
                <a:gd name="connsiteY0" fmla="*/ 138062 h 138062"/>
                <a:gd name="connsiteX1" fmla="*/ 0 w 414187"/>
                <a:gd name="connsiteY1" fmla="*/ 138062 h 138062"/>
                <a:gd name="connsiteX2" fmla="*/ 207094 w 414187"/>
                <a:gd name="connsiteY2" fmla="*/ 0 h 138062"/>
                <a:gd name="connsiteX3" fmla="*/ 414187 w 414187"/>
                <a:gd name="connsiteY3" fmla="*/ 138062 h 138062"/>
              </a:gdLst>
              <a:ahLst/>
              <a:cxnLst>
                <a:cxn ang="0">
                  <a:pos x="connsiteX0" y="connsiteY0"/>
                </a:cxn>
                <a:cxn ang="0">
                  <a:pos x="connsiteX1" y="connsiteY1"/>
                </a:cxn>
                <a:cxn ang="0">
                  <a:pos x="connsiteX2" y="connsiteY2"/>
                </a:cxn>
                <a:cxn ang="0">
                  <a:pos x="connsiteX3" y="connsiteY3"/>
                </a:cxn>
              </a:cxnLst>
              <a:rect l="l" t="t" r="r" b="b"/>
              <a:pathLst>
                <a:path w="414187" h="138062">
                  <a:moveTo>
                    <a:pt x="414187" y="138062"/>
                  </a:moveTo>
                  <a:lnTo>
                    <a:pt x="0" y="138062"/>
                  </a:lnTo>
                  <a:lnTo>
                    <a:pt x="207094" y="0"/>
                  </a:lnTo>
                  <a:lnTo>
                    <a:pt x="414187" y="138062"/>
                  </a:lnTo>
                  <a:close/>
                </a:path>
              </a:pathLst>
            </a:custGeom>
            <a:noFill/>
            <a:ln w="15875" cap="flat">
              <a:solidFill>
                <a:schemeClr val="bg1"/>
              </a:solid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28263A9F-9611-A520-7FF5-A2627541B539}"/>
                </a:ext>
              </a:extLst>
            </p:cNvPr>
            <p:cNvSpPr/>
            <p:nvPr/>
          </p:nvSpPr>
          <p:spPr>
            <a:xfrm>
              <a:off x="13637045" y="3361268"/>
              <a:ext cx="17257" cy="221885"/>
            </a:xfrm>
            <a:custGeom>
              <a:avLst/>
              <a:gdLst>
                <a:gd name="connsiteX0" fmla="*/ 0 w 17257"/>
                <a:gd name="connsiteY0" fmla="*/ 0 h 221885"/>
                <a:gd name="connsiteX1" fmla="*/ 0 w 17257"/>
                <a:gd name="connsiteY1" fmla="*/ 221885 h 221885"/>
              </a:gdLst>
              <a:ahLst/>
              <a:cxnLst>
                <a:cxn ang="0">
                  <a:pos x="connsiteX0" y="connsiteY0"/>
                </a:cxn>
                <a:cxn ang="0">
                  <a:pos x="connsiteX1" y="connsiteY1"/>
                </a:cxn>
              </a:cxnLst>
              <a:rect l="l" t="t" r="r" b="b"/>
              <a:pathLst>
                <a:path w="17257" h="221885">
                  <a:moveTo>
                    <a:pt x="0" y="0"/>
                  </a:moveTo>
                  <a:lnTo>
                    <a:pt x="0" y="221885"/>
                  </a:lnTo>
                </a:path>
              </a:pathLst>
            </a:custGeom>
            <a:ln w="15875" cap="flat">
              <a:solidFill>
                <a:schemeClr val="bg1"/>
              </a:solid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7C67AA3F-EA3D-9F58-6597-1ECC18400F9E}"/>
                </a:ext>
              </a:extLst>
            </p:cNvPr>
            <p:cNvSpPr/>
            <p:nvPr/>
          </p:nvSpPr>
          <p:spPr>
            <a:xfrm>
              <a:off x="13740592" y="3361268"/>
              <a:ext cx="17257" cy="221885"/>
            </a:xfrm>
            <a:custGeom>
              <a:avLst/>
              <a:gdLst>
                <a:gd name="connsiteX0" fmla="*/ 0 w 17257"/>
                <a:gd name="connsiteY0" fmla="*/ 0 h 221885"/>
                <a:gd name="connsiteX1" fmla="*/ 0 w 17257"/>
                <a:gd name="connsiteY1" fmla="*/ 221885 h 221885"/>
              </a:gdLst>
              <a:ahLst/>
              <a:cxnLst>
                <a:cxn ang="0">
                  <a:pos x="connsiteX0" y="connsiteY0"/>
                </a:cxn>
                <a:cxn ang="0">
                  <a:pos x="connsiteX1" y="connsiteY1"/>
                </a:cxn>
              </a:cxnLst>
              <a:rect l="l" t="t" r="r" b="b"/>
              <a:pathLst>
                <a:path w="17257" h="221885">
                  <a:moveTo>
                    <a:pt x="0" y="0"/>
                  </a:moveTo>
                  <a:lnTo>
                    <a:pt x="0" y="221885"/>
                  </a:lnTo>
                </a:path>
              </a:pathLst>
            </a:custGeom>
            <a:ln w="15875" cap="flat">
              <a:solidFill>
                <a:schemeClr val="bg1"/>
              </a:solid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418ADDEA-4B13-BF97-9365-67F88C2B0CD7}"/>
                </a:ext>
              </a:extLst>
            </p:cNvPr>
            <p:cNvSpPr/>
            <p:nvPr/>
          </p:nvSpPr>
          <p:spPr>
            <a:xfrm>
              <a:off x="13844139" y="3361268"/>
              <a:ext cx="17257" cy="221885"/>
            </a:xfrm>
            <a:custGeom>
              <a:avLst/>
              <a:gdLst>
                <a:gd name="connsiteX0" fmla="*/ 0 w 17257"/>
                <a:gd name="connsiteY0" fmla="*/ 0 h 221885"/>
                <a:gd name="connsiteX1" fmla="*/ 0 w 17257"/>
                <a:gd name="connsiteY1" fmla="*/ 221885 h 221885"/>
              </a:gdLst>
              <a:ahLst/>
              <a:cxnLst>
                <a:cxn ang="0">
                  <a:pos x="connsiteX0" y="connsiteY0"/>
                </a:cxn>
                <a:cxn ang="0">
                  <a:pos x="connsiteX1" y="connsiteY1"/>
                </a:cxn>
              </a:cxnLst>
              <a:rect l="l" t="t" r="r" b="b"/>
              <a:pathLst>
                <a:path w="17257" h="221885">
                  <a:moveTo>
                    <a:pt x="0" y="0"/>
                  </a:moveTo>
                  <a:lnTo>
                    <a:pt x="0" y="221885"/>
                  </a:lnTo>
                </a:path>
              </a:pathLst>
            </a:custGeom>
            <a:ln w="15875" cap="flat">
              <a:solidFill>
                <a:schemeClr val="bg1"/>
              </a:solid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38C617E1-611A-5CA9-3DEA-210A81C71A22}"/>
                </a:ext>
              </a:extLst>
            </p:cNvPr>
            <p:cNvSpPr/>
            <p:nvPr/>
          </p:nvSpPr>
          <p:spPr>
            <a:xfrm>
              <a:off x="13947686" y="3361268"/>
              <a:ext cx="17257" cy="221885"/>
            </a:xfrm>
            <a:custGeom>
              <a:avLst/>
              <a:gdLst>
                <a:gd name="connsiteX0" fmla="*/ 0 w 17257"/>
                <a:gd name="connsiteY0" fmla="*/ 0 h 221885"/>
                <a:gd name="connsiteX1" fmla="*/ 0 w 17257"/>
                <a:gd name="connsiteY1" fmla="*/ 221885 h 221885"/>
              </a:gdLst>
              <a:ahLst/>
              <a:cxnLst>
                <a:cxn ang="0">
                  <a:pos x="connsiteX0" y="connsiteY0"/>
                </a:cxn>
                <a:cxn ang="0">
                  <a:pos x="connsiteX1" y="connsiteY1"/>
                </a:cxn>
              </a:cxnLst>
              <a:rect l="l" t="t" r="r" b="b"/>
              <a:pathLst>
                <a:path w="17257" h="221885">
                  <a:moveTo>
                    <a:pt x="0" y="0"/>
                  </a:moveTo>
                  <a:lnTo>
                    <a:pt x="0" y="221885"/>
                  </a:lnTo>
                </a:path>
              </a:pathLst>
            </a:custGeom>
            <a:ln w="15875" cap="flat">
              <a:solidFill>
                <a:schemeClr val="bg1"/>
              </a:solidFill>
              <a:prstDash val="solid"/>
              <a:miter/>
            </a:ln>
          </p:spPr>
          <p:txBody>
            <a:bodyPr rtlCol="0" anchor="ctr"/>
            <a:lstStyle/>
            <a:p>
              <a:endParaRPr lang="en-US"/>
            </a:p>
          </p:txBody>
        </p:sp>
      </p:grpSp>
      <p:sp>
        <p:nvSpPr>
          <p:cNvPr id="119" name="Text Placeholder 16">
            <a:extLst>
              <a:ext uri="{FF2B5EF4-FFF2-40B4-BE49-F238E27FC236}">
                <a16:creationId xmlns:a16="http://schemas.microsoft.com/office/drawing/2014/main" id="{10898CEA-F330-8E28-49B2-86E971E26967}"/>
              </a:ext>
            </a:extLst>
          </p:cNvPr>
          <p:cNvSpPr txBox="1">
            <a:spLocks/>
          </p:cNvSpPr>
          <p:nvPr/>
        </p:nvSpPr>
        <p:spPr>
          <a:xfrm>
            <a:off x="10447490" y="3958988"/>
            <a:ext cx="2186086" cy="647023"/>
          </a:xfrm>
          <a:prstGeom prst="rect">
            <a:avLst/>
          </a:prstGeom>
        </p:spPr>
        <p:txBody>
          <a:bodyPr/>
          <a:lstStyle>
            <a:lvl1pPr marL="0" eaLnBrk="1" hangingPunct="1">
              <a:defRPr sz="3200" b="0" i="0">
                <a:solidFill>
                  <a:schemeClr val="accent5"/>
                </a:solidFill>
                <a:latin typeface="Zodiak" pitchFamily="50" charset="0"/>
                <a:ea typeface="Forno Standard" pitchFamily="2" charset="77"/>
                <a:cs typeface="+mn-cs"/>
              </a:defRPr>
            </a:lvl1pPr>
            <a:lvl2pPr marL="457200" eaLnBrk="1" hangingPunct="1">
              <a:defRPr>
                <a:solidFill>
                  <a:schemeClr val="tx2"/>
                </a:solidFill>
                <a:latin typeface="Abberwick" panose="02000500000000000000" pitchFamily="2" charset="0"/>
                <a:ea typeface="+mn-ea"/>
                <a:cs typeface="+mn-cs"/>
              </a:defRPr>
            </a:lvl2pPr>
            <a:lvl3pPr marL="914400" eaLnBrk="1" hangingPunct="1">
              <a:defRPr>
                <a:solidFill>
                  <a:schemeClr val="tx2"/>
                </a:solidFill>
                <a:latin typeface="Abberwick" panose="02000500000000000000" pitchFamily="2" charset="0"/>
                <a:ea typeface="+mn-ea"/>
                <a:cs typeface="+mn-cs"/>
              </a:defRPr>
            </a:lvl3pPr>
            <a:lvl4pPr marL="1371600" eaLnBrk="1" hangingPunct="1">
              <a:defRPr>
                <a:solidFill>
                  <a:schemeClr val="tx2"/>
                </a:solidFill>
                <a:latin typeface="Abberwick" panose="02000500000000000000" pitchFamily="2" charset="0"/>
                <a:ea typeface="+mn-ea"/>
                <a:cs typeface="+mn-cs"/>
              </a:defRPr>
            </a:lvl4pPr>
            <a:lvl5pPr marL="1828800" eaLnBrk="1" hangingPunct="1">
              <a:defRPr>
                <a:solidFill>
                  <a:schemeClr val="tx2"/>
                </a:solidFill>
                <a:latin typeface="Abberwick" panose="02000500000000000000" pitchFamily="2" charset="0"/>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2800" dirty="0">
                <a:solidFill>
                  <a:srgbClr val="00477D"/>
                </a:solidFill>
                <a:latin typeface="Forno Standard" pitchFamily="2" charset="77"/>
              </a:rPr>
              <a:t>Corporate</a:t>
            </a:r>
          </a:p>
        </p:txBody>
      </p:sp>
      <p:sp>
        <p:nvSpPr>
          <p:cNvPr id="120" name="Text Placeholder 16">
            <a:extLst>
              <a:ext uri="{FF2B5EF4-FFF2-40B4-BE49-F238E27FC236}">
                <a16:creationId xmlns:a16="http://schemas.microsoft.com/office/drawing/2014/main" id="{C7BF31FC-1362-1E4A-362F-395E28C983AD}"/>
              </a:ext>
            </a:extLst>
          </p:cNvPr>
          <p:cNvSpPr txBox="1">
            <a:spLocks/>
          </p:cNvSpPr>
          <p:nvPr/>
        </p:nvSpPr>
        <p:spPr>
          <a:xfrm>
            <a:off x="10477970" y="5055176"/>
            <a:ext cx="3654377" cy="647023"/>
          </a:xfrm>
          <a:prstGeom prst="rect">
            <a:avLst/>
          </a:prstGeom>
        </p:spPr>
        <p:txBody>
          <a:bodyPr/>
          <a:lstStyle>
            <a:lvl1pPr marL="0" eaLnBrk="1" hangingPunct="1">
              <a:defRPr sz="3200" b="0" i="0">
                <a:solidFill>
                  <a:schemeClr val="accent5"/>
                </a:solidFill>
                <a:latin typeface="Zodiak" pitchFamily="50" charset="0"/>
                <a:ea typeface="Forno Standard" pitchFamily="2" charset="77"/>
                <a:cs typeface="+mn-cs"/>
              </a:defRPr>
            </a:lvl1pPr>
            <a:lvl2pPr marL="457200" eaLnBrk="1" hangingPunct="1">
              <a:defRPr>
                <a:solidFill>
                  <a:schemeClr val="tx2"/>
                </a:solidFill>
                <a:latin typeface="Abberwick" panose="02000500000000000000" pitchFamily="2" charset="0"/>
                <a:ea typeface="+mn-ea"/>
                <a:cs typeface="+mn-cs"/>
              </a:defRPr>
            </a:lvl2pPr>
            <a:lvl3pPr marL="914400" eaLnBrk="1" hangingPunct="1">
              <a:defRPr>
                <a:solidFill>
                  <a:schemeClr val="tx2"/>
                </a:solidFill>
                <a:latin typeface="Abberwick" panose="02000500000000000000" pitchFamily="2" charset="0"/>
                <a:ea typeface="+mn-ea"/>
                <a:cs typeface="+mn-cs"/>
              </a:defRPr>
            </a:lvl3pPr>
            <a:lvl4pPr marL="1371600" eaLnBrk="1" hangingPunct="1">
              <a:defRPr>
                <a:solidFill>
                  <a:schemeClr val="tx2"/>
                </a:solidFill>
                <a:latin typeface="Abberwick" panose="02000500000000000000" pitchFamily="2" charset="0"/>
                <a:ea typeface="+mn-ea"/>
                <a:cs typeface="+mn-cs"/>
              </a:defRPr>
            </a:lvl4pPr>
            <a:lvl5pPr marL="1828800" eaLnBrk="1" hangingPunct="1">
              <a:defRPr>
                <a:solidFill>
                  <a:schemeClr val="tx2"/>
                </a:solidFill>
                <a:latin typeface="Abberwick" panose="02000500000000000000" pitchFamily="2" charset="0"/>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2200" b="1" dirty="0">
                <a:solidFill>
                  <a:schemeClr val="tx1"/>
                </a:solidFill>
                <a:latin typeface="+mn-lt"/>
              </a:rPr>
              <a:t>Employee Onboarding</a:t>
            </a:r>
          </a:p>
        </p:txBody>
      </p:sp>
      <p:sp>
        <p:nvSpPr>
          <p:cNvPr id="121" name="Text Placeholder 5">
            <a:extLst>
              <a:ext uri="{FF2B5EF4-FFF2-40B4-BE49-F238E27FC236}">
                <a16:creationId xmlns:a16="http://schemas.microsoft.com/office/drawing/2014/main" id="{104456E9-A296-AF12-0A51-6D3BCD9DCDCB}"/>
              </a:ext>
            </a:extLst>
          </p:cNvPr>
          <p:cNvSpPr txBox="1">
            <a:spLocks/>
          </p:cNvSpPr>
          <p:nvPr/>
        </p:nvSpPr>
        <p:spPr>
          <a:xfrm>
            <a:off x="10534404" y="5656945"/>
            <a:ext cx="3491666" cy="677109"/>
          </a:xfrm>
          <a:prstGeom prst="rect">
            <a:avLst/>
          </a:prstGeom>
        </p:spPr>
        <p:txBody>
          <a:bodyPr/>
          <a:lstStyle>
            <a:lvl1pPr marL="0" eaLnBrk="1" hangingPunct="1">
              <a:defRPr sz="1800" b="0" i="0">
                <a:solidFill>
                  <a:sysClr val="windowText" lastClr="000000"/>
                </a:solidFill>
                <a:latin typeface="Forno Standard" pitchFamily="2" charset="77"/>
                <a:ea typeface="Forno Standard" pitchFamily="2" charset="77"/>
                <a:cs typeface="+mn-cs"/>
              </a:defRPr>
            </a:lvl1pPr>
            <a:lvl2pPr marL="457200" eaLnBrk="1" hangingPunct="1">
              <a:defRPr sz="1800" b="0" i="0">
                <a:latin typeface="+mn-lt"/>
                <a:ea typeface="+mn-ea"/>
                <a:cs typeface="+mn-cs"/>
              </a:defRPr>
            </a:lvl2pPr>
            <a:lvl3pPr marL="914400" eaLnBrk="1" hangingPunct="1">
              <a:defRPr sz="1800" b="0" i="0">
                <a:latin typeface="+mn-lt"/>
                <a:ea typeface="+mn-ea"/>
                <a:cs typeface="+mn-cs"/>
              </a:defRPr>
            </a:lvl3pPr>
            <a:lvl4pPr marL="1371600" eaLnBrk="1" hangingPunct="1">
              <a:defRPr sz="1800" b="0" i="0">
                <a:latin typeface="+mn-lt"/>
                <a:ea typeface="+mn-ea"/>
                <a:cs typeface="+mn-cs"/>
              </a:defRPr>
            </a:lvl4pPr>
            <a:lvl5pPr marL="1828800" eaLnBrk="1" hangingPunct="1">
              <a:defRPr sz="1800" b="0" i="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228600" lvl="1" indent="-228600">
              <a:spcAft>
                <a:spcPts val="1200"/>
              </a:spcAft>
              <a:buFont typeface="Arial" panose="020B0604020202020204" pitchFamily="34" charset="0"/>
              <a:buChar char="•"/>
            </a:pPr>
            <a:r>
              <a:rPr lang="en-US" sz="2200" dirty="0">
                <a:solidFill>
                  <a:schemeClr val="tx1"/>
                </a:solidFill>
                <a:cs typeface="Calibri" panose="020F0502020204030204" pitchFamily="34" charset="0"/>
              </a:rPr>
              <a:t>Verify applicants and remote employees</a:t>
            </a:r>
          </a:p>
        </p:txBody>
      </p:sp>
      <p:grpSp>
        <p:nvGrpSpPr>
          <p:cNvPr id="133" name="Group 132">
            <a:extLst>
              <a:ext uri="{FF2B5EF4-FFF2-40B4-BE49-F238E27FC236}">
                <a16:creationId xmlns:a16="http://schemas.microsoft.com/office/drawing/2014/main" id="{EF371CB9-A993-B9C2-27D4-3606C09E94C8}"/>
              </a:ext>
            </a:extLst>
          </p:cNvPr>
          <p:cNvGrpSpPr/>
          <p:nvPr/>
        </p:nvGrpSpPr>
        <p:grpSpPr>
          <a:xfrm>
            <a:off x="6019800" y="2786709"/>
            <a:ext cx="8001000" cy="6497278"/>
            <a:chOff x="6342333" y="2471516"/>
            <a:chExt cx="8001000" cy="6311285"/>
          </a:xfrm>
        </p:grpSpPr>
        <p:cxnSp>
          <p:nvCxnSpPr>
            <p:cNvPr id="106" name="Straight Connector 105">
              <a:extLst>
                <a:ext uri="{FF2B5EF4-FFF2-40B4-BE49-F238E27FC236}">
                  <a16:creationId xmlns:a16="http://schemas.microsoft.com/office/drawing/2014/main" id="{FB0A00EE-2FF1-511C-76A8-2FA3CFC03B1E}"/>
                </a:ext>
              </a:extLst>
            </p:cNvPr>
            <p:cNvCxnSpPr>
              <a:cxnSpLocks/>
            </p:cNvCxnSpPr>
            <p:nvPr/>
          </p:nvCxnSpPr>
          <p:spPr>
            <a:xfrm>
              <a:off x="6342333" y="2471516"/>
              <a:ext cx="0" cy="631128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595931B-BD61-BC5B-46BF-150BBCFE3F25}"/>
                </a:ext>
              </a:extLst>
            </p:cNvPr>
            <p:cNvCxnSpPr>
              <a:cxnSpLocks/>
            </p:cNvCxnSpPr>
            <p:nvPr/>
          </p:nvCxnSpPr>
          <p:spPr>
            <a:xfrm>
              <a:off x="10380933" y="2471516"/>
              <a:ext cx="0" cy="631128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8734A04-5CBA-E40A-8D56-168EA2E46C9A}"/>
                </a:ext>
              </a:extLst>
            </p:cNvPr>
            <p:cNvCxnSpPr>
              <a:cxnSpLocks/>
            </p:cNvCxnSpPr>
            <p:nvPr/>
          </p:nvCxnSpPr>
          <p:spPr>
            <a:xfrm>
              <a:off x="14343333" y="2471516"/>
              <a:ext cx="0" cy="631128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34" name="Text Placeholder 16">
            <a:extLst>
              <a:ext uri="{FF2B5EF4-FFF2-40B4-BE49-F238E27FC236}">
                <a16:creationId xmlns:a16="http://schemas.microsoft.com/office/drawing/2014/main" id="{8BC96EF2-D0B4-AAF3-B49F-324DF05071E4}"/>
              </a:ext>
            </a:extLst>
          </p:cNvPr>
          <p:cNvSpPr txBox="1">
            <a:spLocks/>
          </p:cNvSpPr>
          <p:nvPr/>
        </p:nvSpPr>
        <p:spPr>
          <a:xfrm>
            <a:off x="10453048" y="6724642"/>
            <a:ext cx="3654377" cy="647023"/>
          </a:xfrm>
          <a:prstGeom prst="rect">
            <a:avLst/>
          </a:prstGeom>
        </p:spPr>
        <p:txBody>
          <a:bodyPr/>
          <a:lstStyle>
            <a:lvl1pPr marL="0" eaLnBrk="1" hangingPunct="1">
              <a:defRPr sz="3200" b="0" i="0">
                <a:solidFill>
                  <a:schemeClr val="accent5"/>
                </a:solidFill>
                <a:latin typeface="Zodiak" pitchFamily="50" charset="0"/>
                <a:ea typeface="Forno Standard" pitchFamily="2" charset="77"/>
                <a:cs typeface="+mn-cs"/>
              </a:defRPr>
            </a:lvl1pPr>
            <a:lvl2pPr marL="457200" eaLnBrk="1" hangingPunct="1">
              <a:defRPr>
                <a:solidFill>
                  <a:schemeClr val="tx2"/>
                </a:solidFill>
                <a:latin typeface="Abberwick" panose="02000500000000000000" pitchFamily="2" charset="0"/>
                <a:ea typeface="+mn-ea"/>
                <a:cs typeface="+mn-cs"/>
              </a:defRPr>
            </a:lvl2pPr>
            <a:lvl3pPr marL="914400" eaLnBrk="1" hangingPunct="1">
              <a:defRPr>
                <a:solidFill>
                  <a:schemeClr val="tx2"/>
                </a:solidFill>
                <a:latin typeface="Abberwick" panose="02000500000000000000" pitchFamily="2" charset="0"/>
                <a:ea typeface="+mn-ea"/>
                <a:cs typeface="+mn-cs"/>
              </a:defRPr>
            </a:lvl3pPr>
            <a:lvl4pPr marL="1371600" eaLnBrk="1" hangingPunct="1">
              <a:defRPr>
                <a:solidFill>
                  <a:schemeClr val="tx2"/>
                </a:solidFill>
                <a:latin typeface="Abberwick" panose="02000500000000000000" pitchFamily="2" charset="0"/>
                <a:ea typeface="+mn-ea"/>
                <a:cs typeface="+mn-cs"/>
              </a:defRPr>
            </a:lvl4pPr>
            <a:lvl5pPr marL="1828800" eaLnBrk="1" hangingPunct="1">
              <a:defRPr>
                <a:solidFill>
                  <a:schemeClr val="tx2"/>
                </a:solidFill>
                <a:latin typeface="Abberwick" panose="02000500000000000000" pitchFamily="2" charset="0"/>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2200" b="1" dirty="0">
                <a:solidFill>
                  <a:schemeClr val="tx1"/>
                </a:solidFill>
                <a:latin typeface="+mn-lt"/>
              </a:rPr>
              <a:t>Account Validation</a:t>
            </a:r>
          </a:p>
          <a:p>
            <a:r>
              <a:rPr lang="en-US" sz="2200" b="1" dirty="0">
                <a:solidFill>
                  <a:schemeClr val="tx1"/>
                </a:solidFill>
                <a:latin typeface="+mn-lt"/>
              </a:rPr>
              <a:t>and Account Reset </a:t>
            </a:r>
          </a:p>
        </p:txBody>
      </p:sp>
      <p:sp>
        <p:nvSpPr>
          <p:cNvPr id="135" name="Text Placeholder 5">
            <a:extLst>
              <a:ext uri="{FF2B5EF4-FFF2-40B4-BE49-F238E27FC236}">
                <a16:creationId xmlns:a16="http://schemas.microsoft.com/office/drawing/2014/main" id="{303B54AF-AE3D-025A-EB10-B65A122368E0}"/>
              </a:ext>
            </a:extLst>
          </p:cNvPr>
          <p:cNvSpPr txBox="1">
            <a:spLocks/>
          </p:cNvSpPr>
          <p:nvPr/>
        </p:nvSpPr>
        <p:spPr>
          <a:xfrm>
            <a:off x="10477970" y="7590591"/>
            <a:ext cx="3494915" cy="677109"/>
          </a:xfrm>
          <a:prstGeom prst="rect">
            <a:avLst/>
          </a:prstGeom>
        </p:spPr>
        <p:txBody>
          <a:bodyPr/>
          <a:lstStyle>
            <a:lvl1pPr marL="0" eaLnBrk="1" hangingPunct="1">
              <a:defRPr sz="1800" b="0" i="0">
                <a:solidFill>
                  <a:sysClr val="windowText" lastClr="000000"/>
                </a:solidFill>
                <a:latin typeface="Forno Standard" pitchFamily="2" charset="77"/>
                <a:ea typeface="Forno Standard" pitchFamily="2" charset="77"/>
                <a:cs typeface="+mn-cs"/>
              </a:defRPr>
            </a:lvl1pPr>
            <a:lvl2pPr marL="457200" eaLnBrk="1" hangingPunct="1">
              <a:defRPr sz="1800" b="0" i="0">
                <a:latin typeface="+mn-lt"/>
                <a:ea typeface="+mn-ea"/>
                <a:cs typeface="+mn-cs"/>
              </a:defRPr>
            </a:lvl2pPr>
            <a:lvl3pPr marL="914400" eaLnBrk="1" hangingPunct="1">
              <a:defRPr sz="1800" b="0" i="0">
                <a:latin typeface="+mn-lt"/>
                <a:ea typeface="+mn-ea"/>
                <a:cs typeface="+mn-cs"/>
              </a:defRPr>
            </a:lvl3pPr>
            <a:lvl4pPr marL="1371600" eaLnBrk="1" hangingPunct="1">
              <a:defRPr sz="1800" b="0" i="0">
                <a:latin typeface="+mn-lt"/>
                <a:ea typeface="+mn-ea"/>
                <a:cs typeface="+mn-cs"/>
              </a:defRPr>
            </a:lvl4pPr>
            <a:lvl5pPr marL="1828800" eaLnBrk="1" hangingPunct="1">
              <a:defRPr sz="1800" b="0" i="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228600" lvl="1" indent="-228600">
              <a:spcAft>
                <a:spcPts val="1200"/>
              </a:spcAft>
              <a:buFont typeface="Arial" panose="020B0604020202020204" pitchFamily="34" charset="0"/>
              <a:buChar char="•"/>
            </a:pPr>
            <a:r>
              <a:rPr lang="en-US" sz="2200" dirty="0">
                <a:solidFill>
                  <a:schemeClr val="tx1"/>
                </a:solidFill>
                <a:cs typeface="Calibri" panose="020F0502020204030204" pitchFamily="34" charset="0"/>
              </a:rPr>
              <a:t>Validate employees and partners with system access</a:t>
            </a:r>
          </a:p>
        </p:txBody>
      </p:sp>
      <p:sp>
        <p:nvSpPr>
          <p:cNvPr id="124" name="Freeform: Shape 123">
            <a:extLst>
              <a:ext uri="{FF2B5EF4-FFF2-40B4-BE49-F238E27FC236}">
                <a16:creationId xmlns:a16="http://schemas.microsoft.com/office/drawing/2014/main" id="{CBE085A1-69ED-F2C5-1543-4FCEA382A762}"/>
              </a:ext>
            </a:extLst>
          </p:cNvPr>
          <p:cNvSpPr/>
          <p:nvPr/>
        </p:nvSpPr>
        <p:spPr>
          <a:xfrm>
            <a:off x="10532386" y="2854276"/>
            <a:ext cx="803679" cy="803679"/>
          </a:xfrm>
          <a:custGeom>
            <a:avLst/>
            <a:gdLst>
              <a:gd name="connsiteX0" fmla="*/ 57221 w 637602"/>
              <a:gd name="connsiteY0" fmla="*/ 0 h 637602"/>
              <a:gd name="connsiteX1" fmla="*/ 580382 w 637602"/>
              <a:gd name="connsiteY1" fmla="*/ 0 h 637602"/>
              <a:gd name="connsiteX2" fmla="*/ 637602 w 637602"/>
              <a:gd name="connsiteY2" fmla="*/ 57221 h 637602"/>
              <a:gd name="connsiteX3" fmla="*/ 637602 w 637602"/>
              <a:gd name="connsiteY3" fmla="*/ 580382 h 637602"/>
              <a:gd name="connsiteX4" fmla="*/ 580382 w 637602"/>
              <a:gd name="connsiteY4" fmla="*/ 637602 h 637602"/>
              <a:gd name="connsiteX5" fmla="*/ 57221 w 637602"/>
              <a:gd name="connsiteY5" fmla="*/ 637602 h 637602"/>
              <a:gd name="connsiteX6" fmla="*/ 0 w 637602"/>
              <a:gd name="connsiteY6" fmla="*/ 580382 h 637602"/>
              <a:gd name="connsiteX7" fmla="*/ 0 w 637602"/>
              <a:gd name="connsiteY7" fmla="*/ 57221 h 637602"/>
              <a:gd name="connsiteX8" fmla="*/ 57221 w 637602"/>
              <a:gd name="connsiteY8" fmla="*/ 0 h 637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602" h="637602">
                <a:moveTo>
                  <a:pt x="57221" y="0"/>
                </a:moveTo>
                <a:lnTo>
                  <a:pt x="580382" y="0"/>
                </a:lnTo>
                <a:cubicBezTo>
                  <a:pt x="611984" y="0"/>
                  <a:pt x="637602" y="25619"/>
                  <a:pt x="637602" y="57221"/>
                </a:cubicBezTo>
                <a:lnTo>
                  <a:pt x="637602" y="580382"/>
                </a:lnTo>
                <a:cubicBezTo>
                  <a:pt x="637602" y="611984"/>
                  <a:pt x="611984" y="637602"/>
                  <a:pt x="580382" y="637602"/>
                </a:cubicBezTo>
                <a:lnTo>
                  <a:pt x="57221" y="637602"/>
                </a:lnTo>
                <a:cubicBezTo>
                  <a:pt x="25619" y="637602"/>
                  <a:pt x="0" y="611984"/>
                  <a:pt x="0" y="580382"/>
                </a:cubicBezTo>
                <a:lnTo>
                  <a:pt x="0" y="57221"/>
                </a:lnTo>
                <a:cubicBezTo>
                  <a:pt x="0" y="25619"/>
                  <a:pt x="25619" y="0"/>
                  <a:pt x="57221" y="0"/>
                </a:cubicBezTo>
                <a:close/>
              </a:path>
            </a:pathLst>
          </a:custGeom>
          <a:solidFill>
            <a:srgbClr val="00477D"/>
          </a:solidFill>
          <a:ln w="15875" cap="flat">
            <a:noFill/>
            <a:prstDash val="solid"/>
            <a:miter/>
          </a:ln>
        </p:spPr>
        <p:txBody>
          <a:bodyPr rtlCol="0" anchor="ctr"/>
          <a:lstStyle/>
          <a:p>
            <a:endParaRPr lang="en-US"/>
          </a:p>
        </p:txBody>
      </p:sp>
      <p:grpSp>
        <p:nvGrpSpPr>
          <p:cNvPr id="144" name="Group 143">
            <a:extLst>
              <a:ext uri="{FF2B5EF4-FFF2-40B4-BE49-F238E27FC236}">
                <a16:creationId xmlns:a16="http://schemas.microsoft.com/office/drawing/2014/main" id="{0C0E868F-3809-9DF0-6EE7-57B2EBD23EF5}"/>
              </a:ext>
            </a:extLst>
          </p:cNvPr>
          <p:cNvGrpSpPr/>
          <p:nvPr/>
        </p:nvGrpSpPr>
        <p:grpSpPr>
          <a:xfrm>
            <a:off x="10680552" y="3026216"/>
            <a:ext cx="507345" cy="489954"/>
            <a:chOff x="14234414" y="1662667"/>
            <a:chExt cx="507345" cy="489954"/>
          </a:xfrm>
          <a:solidFill>
            <a:schemeClr val="bg1"/>
          </a:solidFill>
        </p:grpSpPr>
        <p:sp>
          <p:nvSpPr>
            <p:cNvPr id="139" name="Freeform: Shape 138">
              <a:extLst>
                <a:ext uri="{FF2B5EF4-FFF2-40B4-BE49-F238E27FC236}">
                  <a16:creationId xmlns:a16="http://schemas.microsoft.com/office/drawing/2014/main" id="{9C289A4A-8981-6D95-1545-FC3513542A15}"/>
                </a:ext>
              </a:extLst>
            </p:cNvPr>
            <p:cNvSpPr/>
            <p:nvPr/>
          </p:nvSpPr>
          <p:spPr>
            <a:xfrm>
              <a:off x="14628662" y="1662667"/>
              <a:ext cx="113097" cy="113097"/>
            </a:xfrm>
            <a:custGeom>
              <a:avLst/>
              <a:gdLst>
                <a:gd name="connsiteX0" fmla="*/ 113098 w 113097"/>
                <a:gd name="connsiteY0" fmla="*/ 113098 h 113097"/>
                <a:gd name="connsiteX1" fmla="*/ 95591 w 113097"/>
                <a:gd name="connsiteY1" fmla="*/ 113098 h 113097"/>
                <a:gd name="connsiteX2" fmla="*/ 95591 w 113097"/>
                <a:gd name="connsiteY2" fmla="*/ 17507 h 113097"/>
                <a:gd name="connsiteX3" fmla="*/ 0 w 113097"/>
                <a:gd name="connsiteY3" fmla="*/ 17507 h 113097"/>
                <a:gd name="connsiteX4" fmla="*/ 0 w 113097"/>
                <a:gd name="connsiteY4" fmla="*/ 0 h 113097"/>
                <a:gd name="connsiteX5" fmla="*/ 113098 w 113097"/>
                <a:gd name="connsiteY5" fmla="*/ 0 h 113097"/>
                <a:gd name="connsiteX6" fmla="*/ 113098 w 113097"/>
                <a:gd name="connsiteY6" fmla="*/ 113098 h 113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97" h="113097">
                  <a:moveTo>
                    <a:pt x="113098" y="113098"/>
                  </a:moveTo>
                  <a:lnTo>
                    <a:pt x="95591" y="113098"/>
                  </a:lnTo>
                  <a:lnTo>
                    <a:pt x="95591" y="17507"/>
                  </a:lnTo>
                  <a:lnTo>
                    <a:pt x="0" y="17507"/>
                  </a:lnTo>
                  <a:lnTo>
                    <a:pt x="0" y="0"/>
                  </a:lnTo>
                  <a:lnTo>
                    <a:pt x="113098" y="0"/>
                  </a:lnTo>
                  <a:lnTo>
                    <a:pt x="113098" y="113098"/>
                  </a:lnTo>
                  <a:close/>
                </a:path>
              </a:pathLst>
            </a:custGeom>
            <a:grpFill/>
            <a:ln w="0"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D5EF26BF-90CA-98EC-9D66-A97284F59985}"/>
                </a:ext>
              </a:extLst>
            </p:cNvPr>
            <p:cNvSpPr/>
            <p:nvPr/>
          </p:nvSpPr>
          <p:spPr>
            <a:xfrm>
              <a:off x="14628662" y="2039524"/>
              <a:ext cx="113097" cy="113097"/>
            </a:xfrm>
            <a:custGeom>
              <a:avLst/>
              <a:gdLst>
                <a:gd name="connsiteX0" fmla="*/ 113098 w 113097"/>
                <a:gd name="connsiteY0" fmla="*/ 113098 h 113097"/>
                <a:gd name="connsiteX1" fmla="*/ 0 w 113097"/>
                <a:gd name="connsiteY1" fmla="*/ 113098 h 113097"/>
                <a:gd name="connsiteX2" fmla="*/ 0 w 113097"/>
                <a:gd name="connsiteY2" fmla="*/ 95591 h 113097"/>
                <a:gd name="connsiteX3" fmla="*/ 95591 w 113097"/>
                <a:gd name="connsiteY3" fmla="*/ 95591 h 113097"/>
                <a:gd name="connsiteX4" fmla="*/ 95591 w 113097"/>
                <a:gd name="connsiteY4" fmla="*/ 0 h 113097"/>
                <a:gd name="connsiteX5" fmla="*/ 113098 w 113097"/>
                <a:gd name="connsiteY5" fmla="*/ 0 h 113097"/>
                <a:gd name="connsiteX6" fmla="*/ 113098 w 113097"/>
                <a:gd name="connsiteY6" fmla="*/ 113098 h 113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97" h="113097">
                  <a:moveTo>
                    <a:pt x="113098" y="113098"/>
                  </a:moveTo>
                  <a:lnTo>
                    <a:pt x="0" y="113098"/>
                  </a:lnTo>
                  <a:lnTo>
                    <a:pt x="0" y="95591"/>
                  </a:lnTo>
                  <a:lnTo>
                    <a:pt x="95591" y="95591"/>
                  </a:lnTo>
                  <a:lnTo>
                    <a:pt x="95591" y="0"/>
                  </a:lnTo>
                  <a:lnTo>
                    <a:pt x="113098" y="0"/>
                  </a:lnTo>
                  <a:lnTo>
                    <a:pt x="113098" y="113098"/>
                  </a:lnTo>
                  <a:close/>
                </a:path>
              </a:pathLst>
            </a:custGeom>
            <a:grpFill/>
            <a:ln w="0"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9DD9DF06-0E86-8D58-A693-FA538EC4DB7C}"/>
                </a:ext>
              </a:extLst>
            </p:cNvPr>
            <p:cNvSpPr/>
            <p:nvPr/>
          </p:nvSpPr>
          <p:spPr>
            <a:xfrm>
              <a:off x="14234414" y="1662667"/>
              <a:ext cx="113097" cy="113097"/>
            </a:xfrm>
            <a:custGeom>
              <a:avLst/>
              <a:gdLst>
                <a:gd name="connsiteX0" fmla="*/ 17507 w 113097"/>
                <a:gd name="connsiteY0" fmla="*/ 113098 h 113097"/>
                <a:gd name="connsiteX1" fmla="*/ 0 w 113097"/>
                <a:gd name="connsiteY1" fmla="*/ 113098 h 113097"/>
                <a:gd name="connsiteX2" fmla="*/ 0 w 113097"/>
                <a:gd name="connsiteY2" fmla="*/ 0 h 113097"/>
                <a:gd name="connsiteX3" fmla="*/ 113098 w 113097"/>
                <a:gd name="connsiteY3" fmla="*/ 0 h 113097"/>
                <a:gd name="connsiteX4" fmla="*/ 113098 w 113097"/>
                <a:gd name="connsiteY4" fmla="*/ 17507 h 113097"/>
                <a:gd name="connsiteX5" fmla="*/ 17507 w 113097"/>
                <a:gd name="connsiteY5" fmla="*/ 17507 h 113097"/>
                <a:gd name="connsiteX6" fmla="*/ 17507 w 113097"/>
                <a:gd name="connsiteY6" fmla="*/ 113098 h 113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97" h="113097">
                  <a:moveTo>
                    <a:pt x="17507" y="113098"/>
                  </a:moveTo>
                  <a:lnTo>
                    <a:pt x="0" y="113098"/>
                  </a:lnTo>
                  <a:lnTo>
                    <a:pt x="0" y="0"/>
                  </a:lnTo>
                  <a:lnTo>
                    <a:pt x="113098" y="0"/>
                  </a:lnTo>
                  <a:lnTo>
                    <a:pt x="113098" y="17507"/>
                  </a:lnTo>
                  <a:lnTo>
                    <a:pt x="17507" y="17507"/>
                  </a:lnTo>
                  <a:lnTo>
                    <a:pt x="17507" y="113098"/>
                  </a:lnTo>
                  <a:close/>
                </a:path>
              </a:pathLst>
            </a:custGeom>
            <a:grpFill/>
            <a:ln w="0"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252B9192-9D81-35D9-3AE0-9BF896C31B8C}"/>
                </a:ext>
              </a:extLst>
            </p:cNvPr>
            <p:cNvSpPr/>
            <p:nvPr/>
          </p:nvSpPr>
          <p:spPr>
            <a:xfrm>
              <a:off x="14234414" y="2039524"/>
              <a:ext cx="113097" cy="113097"/>
            </a:xfrm>
            <a:custGeom>
              <a:avLst/>
              <a:gdLst>
                <a:gd name="connsiteX0" fmla="*/ 113098 w 113097"/>
                <a:gd name="connsiteY0" fmla="*/ 113098 h 113097"/>
                <a:gd name="connsiteX1" fmla="*/ 0 w 113097"/>
                <a:gd name="connsiteY1" fmla="*/ 113098 h 113097"/>
                <a:gd name="connsiteX2" fmla="*/ 0 w 113097"/>
                <a:gd name="connsiteY2" fmla="*/ 0 h 113097"/>
                <a:gd name="connsiteX3" fmla="*/ 17507 w 113097"/>
                <a:gd name="connsiteY3" fmla="*/ 0 h 113097"/>
                <a:gd name="connsiteX4" fmla="*/ 17507 w 113097"/>
                <a:gd name="connsiteY4" fmla="*/ 95591 h 113097"/>
                <a:gd name="connsiteX5" fmla="*/ 113098 w 113097"/>
                <a:gd name="connsiteY5" fmla="*/ 95591 h 113097"/>
                <a:gd name="connsiteX6" fmla="*/ 113098 w 113097"/>
                <a:gd name="connsiteY6" fmla="*/ 113098 h 113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97" h="113097">
                  <a:moveTo>
                    <a:pt x="113098" y="113098"/>
                  </a:moveTo>
                  <a:lnTo>
                    <a:pt x="0" y="113098"/>
                  </a:lnTo>
                  <a:lnTo>
                    <a:pt x="0" y="0"/>
                  </a:lnTo>
                  <a:lnTo>
                    <a:pt x="17507" y="0"/>
                  </a:lnTo>
                  <a:lnTo>
                    <a:pt x="17507" y="95591"/>
                  </a:lnTo>
                  <a:lnTo>
                    <a:pt x="113098" y="95591"/>
                  </a:lnTo>
                  <a:lnTo>
                    <a:pt x="113098" y="113098"/>
                  </a:lnTo>
                  <a:close/>
                </a:path>
              </a:pathLst>
            </a:custGeom>
            <a:grpFill/>
            <a:ln w="0"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05894C14-E874-58F7-D703-02D5CEB169BA}"/>
                </a:ext>
              </a:extLst>
            </p:cNvPr>
            <p:cNvSpPr/>
            <p:nvPr/>
          </p:nvSpPr>
          <p:spPr>
            <a:xfrm>
              <a:off x="14356207" y="1749679"/>
              <a:ext cx="263672" cy="321728"/>
            </a:xfrm>
            <a:custGeom>
              <a:avLst/>
              <a:gdLst>
                <a:gd name="connsiteX0" fmla="*/ 263354 w 263672"/>
                <a:gd name="connsiteY0" fmla="*/ 192052 h 321728"/>
                <a:gd name="connsiteX1" fmla="*/ 263354 w 263672"/>
                <a:gd name="connsiteY1" fmla="*/ 192052 h 321728"/>
                <a:gd name="connsiteX2" fmla="*/ 241267 w 263672"/>
                <a:gd name="connsiteY2" fmla="*/ 119474 h 321728"/>
                <a:gd name="connsiteX3" fmla="*/ 120692 w 263672"/>
                <a:gd name="connsiteY3" fmla="*/ 0 h 321728"/>
                <a:gd name="connsiteX4" fmla="*/ 0 w 263672"/>
                <a:gd name="connsiteY4" fmla="*/ 121445 h 321728"/>
                <a:gd name="connsiteX5" fmla="*/ 55940 w 263672"/>
                <a:gd name="connsiteY5" fmla="*/ 223877 h 321728"/>
                <a:gd name="connsiteX6" fmla="*/ 55940 w 263672"/>
                <a:gd name="connsiteY6" fmla="*/ 312917 h 321728"/>
                <a:gd name="connsiteX7" fmla="*/ 64694 w 263672"/>
                <a:gd name="connsiteY7" fmla="*/ 321729 h 321728"/>
                <a:gd name="connsiteX8" fmla="*/ 187820 w 263672"/>
                <a:gd name="connsiteY8" fmla="*/ 321729 h 321728"/>
                <a:gd name="connsiteX9" fmla="*/ 196573 w 263672"/>
                <a:gd name="connsiteY9" fmla="*/ 312917 h 321728"/>
                <a:gd name="connsiteX10" fmla="*/ 196573 w 263672"/>
                <a:gd name="connsiteY10" fmla="*/ 254137 h 321728"/>
                <a:gd name="connsiteX11" fmla="*/ 197617 w 263672"/>
                <a:gd name="connsiteY11" fmla="*/ 254137 h 321728"/>
                <a:gd name="connsiteX12" fmla="*/ 241325 w 263672"/>
                <a:gd name="connsiteY12" fmla="*/ 210138 h 321728"/>
                <a:gd name="connsiteX13" fmla="*/ 241325 w 263672"/>
                <a:gd name="connsiteY13" fmla="*/ 203414 h 321728"/>
                <a:gd name="connsiteX14" fmla="*/ 254948 w 263672"/>
                <a:gd name="connsiteY14" fmla="*/ 203414 h 321728"/>
                <a:gd name="connsiteX15" fmla="*/ 261962 w 263672"/>
                <a:gd name="connsiteY15" fmla="*/ 199820 h 321728"/>
                <a:gd name="connsiteX16" fmla="*/ 263296 w 263672"/>
                <a:gd name="connsiteY16" fmla="*/ 191994 h 321728"/>
                <a:gd name="connsiteX17" fmla="*/ 232688 w 263672"/>
                <a:gd name="connsiteY17" fmla="*/ 121445 h 321728"/>
                <a:gd name="connsiteX18" fmla="*/ 232688 w 263672"/>
                <a:gd name="connsiteY18" fmla="*/ 121445 h 321728"/>
                <a:gd name="connsiteX19" fmla="*/ 232688 w 263672"/>
                <a:gd name="connsiteY19" fmla="*/ 121445 h 321728"/>
                <a:gd name="connsiteX20" fmla="*/ 197675 w 263672"/>
                <a:gd name="connsiteY20" fmla="*/ 236572 h 321728"/>
                <a:gd name="connsiteX21" fmla="*/ 187878 w 263672"/>
                <a:gd name="connsiteY21" fmla="*/ 236572 h 321728"/>
                <a:gd name="connsiteX22" fmla="*/ 179125 w 263672"/>
                <a:gd name="connsiteY22" fmla="*/ 245383 h 321728"/>
                <a:gd name="connsiteX23" fmla="*/ 179125 w 263672"/>
                <a:gd name="connsiteY23" fmla="*/ 304164 h 321728"/>
                <a:gd name="connsiteX24" fmla="*/ 73505 w 263672"/>
                <a:gd name="connsiteY24" fmla="*/ 304164 h 321728"/>
                <a:gd name="connsiteX25" fmla="*/ 73505 w 263672"/>
                <a:gd name="connsiteY25" fmla="*/ 219065 h 321728"/>
                <a:gd name="connsiteX26" fmla="*/ 69157 w 263672"/>
                <a:gd name="connsiteY26" fmla="*/ 211471 h 321728"/>
                <a:gd name="connsiteX27" fmla="*/ 69157 w 263672"/>
                <a:gd name="connsiteY27" fmla="*/ 211471 h 321728"/>
                <a:gd name="connsiteX28" fmla="*/ 17565 w 263672"/>
                <a:gd name="connsiteY28" fmla="*/ 121503 h 321728"/>
                <a:gd name="connsiteX29" fmla="*/ 120750 w 263672"/>
                <a:gd name="connsiteY29" fmla="*/ 17681 h 321728"/>
                <a:gd name="connsiteX30" fmla="*/ 223935 w 263672"/>
                <a:gd name="connsiteY30" fmla="*/ 121503 h 321728"/>
                <a:gd name="connsiteX31" fmla="*/ 223935 w 263672"/>
                <a:gd name="connsiteY31" fmla="*/ 121503 h 321728"/>
                <a:gd name="connsiteX32" fmla="*/ 224746 w 263672"/>
                <a:gd name="connsiteY32" fmla="*/ 125155 h 321728"/>
                <a:gd name="connsiteX33" fmla="*/ 243238 w 263672"/>
                <a:gd name="connsiteY33" fmla="*/ 185907 h 321728"/>
                <a:gd name="connsiteX34" fmla="*/ 232688 w 263672"/>
                <a:gd name="connsiteY34" fmla="*/ 185907 h 321728"/>
                <a:gd name="connsiteX35" fmla="*/ 223935 w 263672"/>
                <a:gd name="connsiteY35" fmla="*/ 194718 h 321728"/>
                <a:gd name="connsiteX36" fmla="*/ 223935 w 263672"/>
                <a:gd name="connsiteY36" fmla="*/ 210196 h 321728"/>
                <a:gd name="connsiteX37" fmla="*/ 197733 w 263672"/>
                <a:gd name="connsiteY37" fmla="*/ 236572 h 3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63672" h="321728">
                  <a:moveTo>
                    <a:pt x="263354" y="192052"/>
                  </a:moveTo>
                  <a:lnTo>
                    <a:pt x="263354" y="192052"/>
                  </a:lnTo>
                  <a:lnTo>
                    <a:pt x="241267" y="119474"/>
                  </a:lnTo>
                  <a:cubicBezTo>
                    <a:pt x="240224" y="53332"/>
                    <a:pt x="186661" y="0"/>
                    <a:pt x="120692" y="0"/>
                  </a:cubicBezTo>
                  <a:cubicBezTo>
                    <a:pt x="54723" y="0"/>
                    <a:pt x="0" y="54375"/>
                    <a:pt x="0" y="121445"/>
                  </a:cubicBezTo>
                  <a:cubicBezTo>
                    <a:pt x="0" y="164574"/>
                    <a:pt x="22376" y="202370"/>
                    <a:pt x="55940" y="223877"/>
                  </a:cubicBezTo>
                  <a:lnTo>
                    <a:pt x="55940" y="312917"/>
                  </a:lnTo>
                  <a:cubicBezTo>
                    <a:pt x="55940" y="317787"/>
                    <a:pt x="59882" y="321729"/>
                    <a:pt x="64694" y="321729"/>
                  </a:cubicBezTo>
                  <a:lnTo>
                    <a:pt x="187820" y="321729"/>
                  </a:lnTo>
                  <a:cubicBezTo>
                    <a:pt x="192631" y="321729"/>
                    <a:pt x="196573" y="317787"/>
                    <a:pt x="196573" y="312917"/>
                  </a:cubicBezTo>
                  <a:lnTo>
                    <a:pt x="196573" y="254137"/>
                  </a:lnTo>
                  <a:lnTo>
                    <a:pt x="197617" y="254137"/>
                  </a:lnTo>
                  <a:cubicBezTo>
                    <a:pt x="221732" y="254137"/>
                    <a:pt x="241325" y="234427"/>
                    <a:pt x="241325" y="210138"/>
                  </a:cubicBezTo>
                  <a:lnTo>
                    <a:pt x="241325" y="203414"/>
                  </a:lnTo>
                  <a:lnTo>
                    <a:pt x="254948" y="203414"/>
                  </a:lnTo>
                  <a:cubicBezTo>
                    <a:pt x="257731" y="203414"/>
                    <a:pt x="260339" y="202080"/>
                    <a:pt x="261962" y="199820"/>
                  </a:cubicBezTo>
                  <a:cubicBezTo>
                    <a:pt x="263586" y="197559"/>
                    <a:pt x="264107" y="194660"/>
                    <a:pt x="263296" y="191994"/>
                  </a:cubicBezTo>
                  <a:close/>
                  <a:moveTo>
                    <a:pt x="232688" y="121445"/>
                  </a:moveTo>
                  <a:lnTo>
                    <a:pt x="232688" y="121445"/>
                  </a:lnTo>
                  <a:lnTo>
                    <a:pt x="232688" y="121445"/>
                  </a:lnTo>
                  <a:close/>
                  <a:moveTo>
                    <a:pt x="197675" y="236572"/>
                  </a:moveTo>
                  <a:lnTo>
                    <a:pt x="187878" y="236572"/>
                  </a:lnTo>
                  <a:cubicBezTo>
                    <a:pt x="183066" y="236572"/>
                    <a:pt x="179125" y="240514"/>
                    <a:pt x="179125" y="245383"/>
                  </a:cubicBezTo>
                  <a:lnTo>
                    <a:pt x="179125" y="304164"/>
                  </a:lnTo>
                  <a:lnTo>
                    <a:pt x="73505" y="304164"/>
                  </a:lnTo>
                  <a:lnTo>
                    <a:pt x="73505" y="219065"/>
                  </a:lnTo>
                  <a:cubicBezTo>
                    <a:pt x="73505" y="215935"/>
                    <a:pt x="71824" y="213036"/>
                    <a:pt x="69157" y="211471"/>
                  </a:cubicBezTo>
                  <a:lnTo>
                    <a:pt x="69157" y="211471"/>
                  </a:lnTo>
                  <a:cubicBezTo>
                    <a:pt x="38318" y="193501"/>
                    <a:pt x="17565" y="159937"/>
                    <a:pt x="17565" y="121503"/>
                  </a:cubicBezTo>
                  <a:cubicBezTo>
                    <a:pt x="17565" y="64172"/>
                    <a:pt x="63766" y="17681"/>
                    <a:pt x="120750" y="17681"/>
                  </a:cubicBezTo>
                  <a:cubicBezTo>
                    <a:pt x="177733" y="17681"/>
                    <a:pt x="223935" y="64172"/>
                    <a:pt x="223935" y="121503"/>
                  </a:cubicBezTo>
                  <a:lnTo>
                    <a:pt x="223935" y="121503"/>
                  </a:lnTo>
                  <a:cubicBezTo>
                    <a:pt x="223935" y="122837"/>
                    <a:pt x="224225" y="124054"/>
                    <a:pt x="224746" y="125155"/>
                  </a:cubicBezTo>
                  <a:lnTo>
                    <a:pt x="243238" y="185907"/>
                  </a:lnTo>
                  <a:lnTo>
                    <a:pt x="232688" y="185907"/>
                  </a:lnTo>
                  <a:cubicBezTo>
                    <a:pt x="227877" y="185907"/>
                    <a:pt x="223935" y="189849"/>
                    <a:pt x="223935" y="194718"/>
                  </a:cubicBezTo>
                  <a:lnTo>
                    <a:pt x="223935" y="210196"/>
                  </a:lnTo>
                  <a:cubicBezTo>
                    <a:pt x="223935" y="224746"/>
                    <a:pt x="212167" y="236572"/>
                    <a:pt x="197733" y="236572"/>
                  </a:cubicBezTo>
                  <a:close/>
                </a:path>
              </a:pathLst>
            </a:custGeom>
            <a:grpFill/>
            <a:ln w="0" cap="flat">
              <a:noFill/>
              <a:prstDash val="solid"/>
              <a:miter/>
            </a:ln>
          </p:spPr>
          <p:txBody>
            <a:bodyPr rtlCol="0" anchor="ctr"/>
            <a:lstStyle/>
            <a:p>
              <a:endParaRPr lang="en-US"/>
            </a:p>
          </p:txBody>
        </p:sp>
      </p:grpSp>
      <p:sp>
        <p:nvSpPr>
          <p:cNvPr id="4" name="Slide Number Placeholder 3">
            <a:extLst>
              <a:ext uri="{FF2B5EF4-FFF2-40B4-BE49-F238E27FC236}">
                <a16:creationId xmlns:a16="http://schemas.microsoft.com/office/drawing/2014/main" id="{D4C5ABE9-D70C-00F3-894A-47622B8351E5}"/>
              </a:ext>
            </a:extLst>
          </p:cNvPr>
          <p:cNvSpPr>
            <a:spLocks noGrp="1"/>
          </p:cNvSpPr>
          <p:nvPr>
            <p:ph type="sldNum" sz="quarter" idx="4"/>
          </p:nvPr>
        </p:nvSpPr>
        <p:spPr/>
        <p:txBody>
          <a:bodyPr/>
          <a:lstStyle/>
          <a:p>
            <a:fld id="{4012AC05-C599-9740-A244-E1A52C35C596}" type="slidenum">
              <a:rPr lang="en-US" smtClean="0"/>
              <a:pPr/>
              <a:t>6</a:t>
            </a:fld>
            <a:endParaRPr lang="en-US"/>
          </a:p>
        </p:txBody>
      </p:sp>
      <p:grpSp>
        <p:nvGrpSpPr>
          <p:cNvPr id="7" name="Group 6">
            <a:extLst>
              <a:ext uri="{FF2B5EF4-FFF2-40B4-BE49-F238E27FC236}">
                <a16:creationId xmlns:a16="http://schemas.microsoft.com/office/drawing/2014/main" id="{BE242228-F987-2CCB-F28B-E32C77E6CCBB}"/>
              </a:ext>
            </a:extLst>
          </p:cNvPr>
          <p:cNvGrpSpPr/>
          <p:nvPr/>
        </p:nvGrpSpPr>
        <p:grpSpPr>
          <a:xfrm>
            <a:off x="1005328" y="2854275"/>
            <a:ext cx="803679" cy="803679"/>
            <a:chOff x="1005328" y="2854275"/>
            <a:chExt cx="803679" cy="803679"/>
          </a:xfrm>
        </p:grpSpPr>
        <p:sp>
          <p:nvSpPr>
            <p:cNvPr id="15" name="Freeform: Shape 14">
              <a:extLst>
                <a:ext uri="{FF2B5EF4-FFF2-40B4-BE49-F238E27FC236}">
                  <a16:creationId xmlns:a16="http://schemas.microsoft.com/office/drawing/2014/main" id="{E318F381-446D-6F8F-B567-8827E76098B7}"/>
                </a:ext>
              </a:extLst>
            </p:cNvPr>
            <p:cNvSpPr/>
            <p:nvPr/>
          </p:nvSpPr>
          <p:spPr>
            <a:xfrm>
              <a:off x="1005328" y="2854275"/>
              <a:ext cx="803679" cy="803679"/>
            </a:xfrm>
            <a:custGeom>
              <a:avLst/>
              <a:gdLst>
                <a:gd name="connsiteX0" fmla="*/ 57221 w 637602"/>
                <a:gd name="connsiteY0" fmla="*/ 0 h 637602"/>
                <a:gd name="connsiteX1" fmla="*/ 580382 w 637602"/>
                <a:gd name="connsiteY1" fmla="*/ 0 h 637602"/>
                <a:gd name="connsiteX2" fmla="*/ 637602 w 637602"/>
                <a:gd name="connsiteY2" fmla="*/ 57221 h 637602"/>
                <a:gd name="connsiteX3" fmla="*/ 637602 w 637602"/>
                <a:gd name="connsiteY3" fmla="*/ 580382 h 637602"/>
                <a:gd name="connsiteX4" fmla="*/ 580382 w 637602"/>
                <a:gd name="connsiteY4" fmla="*/ 637602 h 637602"/>
                <a:gd name="connsiteX5" fmla="*/ 57221 w 637602"/>
                <a:gd name="connsiteY5" fmla="*/ 637602 h 637602"/>
                <a:gd name="connsiteX6" fmla="*/ 0 w 637602"/>
                <a:gd name="connsiteY6" fmla="*/ 580382 h 637602"/>
                <a:gd name="connsiteX7" fmla="*/ 0 w 637602"/>
                <a:gd name="connsiteY7" fmla="*/ 57221 h 637602"/>
                <a:gd name="connsiteX8" fmla="*/ 57221 w 637602"/>
                <a:gd name="connsiteY8" fmla="*/ 0 h 637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602" h="637602">
                  <a:moveTo>
                    <a:pt x="57221" y="0"/>
                  </a:moveTo>
                  <a:lnTo>
                    <a:pt x="580382" y="0"/>
                  </a:lnTo>
                  <a:cubicBezTo>
                    <a:pt x="611984" y="0"/>
                    <a:pt x="637602" y="25619"/>
                    <a:pt x="637602" y="57221"/>
                  </a:cubicBezTo>
                  <a:lnTo>
                    <a:pt x="637602" y="580382"/>
                  </a:lnTo>
                  <a:cubicBezTo>
                    <a:pt x="637602" y="611984"/>
                    <a:pt x="611984" y="637602"/>
                    <a:pt x="580382" y="637602"/>
                  </a:cubicBezTo>
                  <a:lnTo>
                    <a:pt x="57221" y="637602"/>
                  </a:lnTo>
                  <a:cubicBezTo>
                    <a:pt x="25619" y="637602"/>
                    <a:pt x="0" y="611984"/>
                    <a:pt x="0" y="580382"/>
                  </a:cubicBezTo>
                  <a:lnTo>
                    <a:pt x="0" y="57221"/>
                  </a:lnTo>
                  <a:cubicBezTo>
                    <a:pt x="0" y="25619"/>
                    <a:pt x="25619" y="0"/>
                    <a:pt x="57221" y="0"/>
                  </a:cubicBezTo>
                  <a:close/>
                </a:path>
              </a:pathLst>
            </a:custGeom>
            <a:solidFill>
              <a:srgbClr val="00477D"/>
            </a:solidFill>
            <a:ln w="15875" cap="flat">
              <a:noFill/>
              <a:prstDash val="solid"/>
              <a:miter/>
            </a:ln>
          </p:spPr>
          <p:txBody>
            <a:bodyPr rtlCol="0" anchor="ctr"/>
            <a:lstStyle/>
            <a:p>
              <a:endParaRPr lang="en-US"/>
            </a:p>
          </p:txBody>
        </p:sp>
        <p:sp>
          <p:nvSpPr>
            <p:cNvPr id="5" name="Freeform: Shape 64">
              <a:extLst>
                <a:ext uri="{FF2B5EF4-FFF2-40B4-BE49-F238E27FC236}">
                  <a16:creationId xmlns:a16="http://schemas.microsoft.com/office/drawing/2014/main" id="{9B545693-4223-DD98-1000-87FF36502CE5}"/>
                </a:ext>
              </a:extLst>
            </p:cNvPr>
            <p:cNvSpPr/>
            <p:nvPr/>
          </p:nvSpPr>
          <p:spPr>
            <a:xfrm>
              <a:off x="1164391" y="3032187"/>
              <a:ext cx="485553" cy="447855"/>
            </a:xfrm>
            <a:custGeom>
              <a:avLst/>
              <a:gdLst>
                <a:gd name="connsiteX0" fmla="*/ 342043 w 371760"/>
                <a:gd name="connsiteY0" fmla="*/ 220311 h 342896"/>
                <a:gd name="connsiteX1" fmla="*/ 336185 w 371760"/>
                <a:gd name="connsiteY1" fmla="*/ 276747 h 342896"/>
                <a:gd name="connsiteX2" fmla="*/ 282321 w 371760"/>
                <a:gd name="connsiteY2" fmla="*/ 299464 h 342896"/>
                <a:gd name="connsiteX3" fmla="*/ 243316 w 371760"/>
                <a:gd name="connsiteY3" fmla="*/ 341898 h 342896"/>
                <a:gd name="connsiteX4" fmla="*/ 185880 w 371760"/>
                <a:gd name="connsiteY4" fmla="*/ 329754 h 342896"/>
                <a:gd name="connsiteX5" fmla="*/ 128445 w 371760"/>
                <a:gd name="connsiteY5" fmla="*/ 341898 h 342896"/>
                <a:gd name="connsiteX6" fmla="*/ 89440 w 371760"/>
                <a:gd name="connsiteY6" fmla="*/ 299464 h 342896"/>
                <a:gd name="connsiteX7" fmla="*/ 35576 w 371760"/>
                <a:gd name="connsiteY7" fmla="*/ 276747 h 342896"/>
                <a:gd name="connsiteX8" fmla="*/ 29718 w 371760"/>
                <a:gd name="connsiteY8" fmla="*/ 220311 h 342896"/>
                <a:gd name="connsiteX9" fmla="*/ 0 w 371760"/>
                <a:gd name="connsiteY9" fmla="*/ 171448 h 342896"/>
                <a:gd name="connsiteX10" fmla="*/ 29718 w 371760"/>
                <a:gd name="connsiteY10" fmla="*/ 122585 h 342896"/>
                <a:gd name="connsiteX11" fmla="*/ 35576 w 371760"/>
                <a:gd name="connsiteY11" fmla="*/ 66149 h 342896"/>
                <a:gd name="connsiteX12" fmla="*/ 89440 w 371760"/>
                <a:gd name="connsiteY12" fmla="*/ 43432 h 342896"/>
                <a:gd name="connsiteX13" fmla="*/ 128445 w 371760"/>
                <a:gd name="connsiteY13" fmla="*/ 998 h 342896"/>
                <a:gd name="connsiteX14" fmla="*/ 185880 w 371760"/>
                <a:gd name="connsiteY14" fmla="*/ 13143 h 342896"/>
                <a:gd name="connsiteX15" fmla="*/ 243316 w 371760"/>
                <a:gd name="connsiteY15" fmla="*/ 998 h 342896"/>
                <a:gd name="connsiteX16" fmla="*/ 282321 w 371760"/>
                <a:gd name="connsiteY16" fmla="*/ 43432 h 342896"/>
                <a:gd name="connsiteX17" fmla="*/ 336185 w 371760"/>
                <a:gd name="connsiteY17" fmla="*/ 66149 h 342896"/>
                <a:gd name="connsiteX18" fmla="*/ 342043 w 371760"/>
                <a:gd name="connsiteY18" fmla="*/ 122585 h 342896"/>
                <a:gd name="connsiteX19" fmla="*/ 371761 w 371760"/>
                <a:gd name="connsiteY19" fmla="*/ 171448 h 342896"/>
                <a:gd name="connsiteX20" fmla="*/ 342043 w 371760"/>
                <a:gd name="connsiteY20" fmla="*/ 220311 h 34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1760" h="342896">
                  <a:moveTo>
                    <a:pt x="342043" y="220311"/>
                  </a:moveTo>
                  <a:cubicBezTo>
                    <a:pt x="336328" y="237314"/>
                    <a:pt x="346901" y="262602"/>
                    <a:pt x="336185" y="276747"/>
                  </a:cubicBezTo>
                  <a:cubicBezTo>
                    <a:pt x="325326" y="291035"/>
                    <a:pt x="297180" y="289034"/>
                    <a:pt x="282321" y="299464"/>
                  </a:cubicBezTo>
                  <a:cubicBezTo>
                    <a:pt x="267605" y="309751"/>
                    <a:pt x="260890" y="336326"/>
                    <a:pt x="243316" y="341898"/>
                  </a:cubicBezTo>
                  <a:cubicBezTo>
                    <a:pt x="226314" y="347184"/>
                    <a:pt x="204740" y="329754"/>
                    <a:pt x="185880" y="329754"/>
                  </a:cubicBezTo>
                  <a:cubicBezTo>
                    <a:pt x="167021" y="329754"/>
                    <a:pt x="145447" y="347184"/>
                    <a:pt x="128445" y="341898"/>
                  </a:cubicBezTo>
                  <a:cubicBezTo>
                    <a:pt x="110728" y="336326"/>
                    <a:pt x="104156" y="309751"/>
                    <a:pt x="89440" y="299464"/>
                  </a:cubicBezTo>
                  <a:cubicBezTo>
                    <a:pt x="74581" y="289034"/>
                    <a:pt x="46434" y="291035"/>
                    <a:pt x="35576" y="276747"/>
                  </a:cubicBezTo>
                  <a:cubicBezTo>
                    <a:pt x="24860" y="262602"/>
                    <a:pt x="35576" y="237314"/>
                    <a:pt x="29718" y="220311"/>
                  </a:cubicBezTo>
                  <a:cubicBezTo>
                    <a:pt x="24146" y="203881"/>
                    <a:pt x="0" y="189593"/>
                    <a:pt x="0" y="171448"/>
                  </a:cubicBezTo>
                  <a:cubicBezTo>
                    <a:pt x="0" y="153303"/>
                    <a:pt x="24146" y="139016"/>
                    <a:pt x="29718" y="122585"/>
                  </a:cubicBezTo>
                  <a:cubicBezTo>
                    <a:pt x="35433" y="105583"/>
                    <a:pt x="24860" y="80294"/>
                    <a:pt x="35576" y="66149"/>
                  </a:cubicBezTo>
                  <a:cubicBezTo>
                    <a:pt x="46434" y="51862"/>
                    <a:pt x="74581" y="53862"/>
                    <a:pt x="89440" y="43432"/>
                  </a:cubicBezTo>
                  <a:cubicBezTo>
                    <a:pt x="104156" y="33145"/>
                    <a:pt x="110871" y="6570"/>
                    <a:pt x="128445" y="998"/>
                  </a:cubicBezTo>
                  <a:cubicBezTo>
                    <a:pt x="145447" y="-4288"/>
                    <a:pt x="167021" y="13143"/>
                    <a:pt x="185880" y="13143"/>
                  </a:cubicBezTo>
                  <a:cubicBezTo>
                    <a:pt x="204740" y="13143"/>
                    <a:pt x="226314" y="-4288"/>
                    <a:pt x="243316" y="998"/>
                  </a:cubicBezTo>
                  <a:cubicBezTo>
                    <a:pt x="261033" y="6570"/>
                    <a:pt x="267605" y="33145"/>
                    <a:pt x="282321" y="43432"/>
                  </a:cubicBezTo>
                  <a:cubicBezTo>
                    <a:pt x="297180" y="53862"/>
                    <a:pt x="325326" y="51862"/>
                    <a:pt x="336185" y="66149"/>
                  </a:cubicBezTo>
                  <a:cubicBezTo>
                    <a:pt x="346901" y="80294"/>
                    <a:pt x="336185" y="105583"/>
                    <a:pt x="342043" y="122585"/>
                  </a:cubicBezTo>
                  <a:cubicBezTo>
                    <a:pt x="347615" y="139016"/>
                    <a:pt x="371761" y="153303"/>
                    <a:pt x="371761" y="171448"/>
                  </a:cubicBezTo>
                  <a:cubicBezTo>
                    <a:pt x="371761" y="189593"/>
                    <a:pt x="347615" y="203881"/>
                    <a:pt x="342043" y="220311"/>
                  </a:cubicBezTo>
                  <a:close/>
                </a:path>
              </a:pathLst>
            </a:custGeom>
            <a:noFill/>
            <a:ln w="15875" cap="flat">
              <a:solidFill>
                <a:schemeClr val="bg1"/>
              </a:solidFill>
              <a:prstDash val="solid"/>
              <a:miter/>
            </a:ln>
          </p:spPr>
          <p:txBody>
            <a:bodyPr rtlCol="0" anchor="ctr"/>
            <a:lstStyle/>
            <a:p>
              <a:endParaRPr lang="en-US" sz="1400"/>
            </a:p>
          </p:txBody>
        </p:sp>
      </p:grpSp>
    </p:spTree>
    <p:extLst>
      <p:ext uri="{BB962C8B-B14F-4D97-AF65-F5344CB8AC3E}">
        <p14:creationId xmlns:p14="http://schemas.microsoft.com/office/powerpoint/2010/main" val="2801180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7A6B2-CA4B-F61F-AA08-6EDC4C4B493B}"/>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8DCD7406-CAD6-9B8B-B15B-F6D5AFEE55AC}"/>
              </a:ext>
            </a:extLst>
          </p:cNvPr>
          <p:cNvGrpSpPr/>
          <p:nvPr/>
        </p:nvGrpSpPr>
        <p:grpSpPr>
          <a:xfrm>
            <a:off x="880516" y="2507536"/>
            <a:ext cx="5497671" cy="6256333"/>
            <a:chOff x="880516" y="2507536"/>
            <a:chExt cx="5497671" cy="6256333"/>
          </a:xfrm>
          <a:solidFill>
            <a:srgbClr val="00477D"/>
          </a:solidFill>
        </p:grpSpPr>
        <p:sp>
          <p:nvSpPr>
            <p:cNvPr id="2" name="Rectangle: Rounded Corners 1">
              <a:extLst>
                <a:ext uri="{FF2B5EF4-FFF2-40B4-BE49-F238E27FC236}">
                  <a16:creationId xmlns:a16="http://schemas.microsoft.com/office/drawing/2014/main" id="{23C78A3D-589F-FF53-FB40-856AB65E3639}"/>
                </a:ext>
              </a:extLst>
            </p:cNvPr>
            <p:cNvSpPr/>
            <p:nvPr/>
          </p:nvSpPr>
          <p:spPr>
            <a:xfrm>
              <a:off x="880517" y="2507536"/>
              <a:ext cx="5497670" cy="6256333"/>
            </a:xfrm>
            <a:prstGeom prst="roundRect">
              <a:avLst>
                <a:gd name="adj" fmla="val 8344"/>
              </a:avLst>
            </a:prstGeom>
            <a:grpFill/>
          </p:spPr>
          <p:txBody>
            <a:bodyPr wrap="square" lIns="274320" tIns="274320" rIns="274320" bIns="274320">
              <a:noAutofit/>
            </a:bodyPr>
            <a:lstStyle/>
            <a:p>
              <a:endParaRPr lang="en-US"/>
            </a:p>
          </p:txBody>
        </p:sp>
        <p:pic>
          <p:nvPicPr>
            <p:cNvPr id="30" name="Picture 29">
              <a:extLst>
                <a:ext uri="{FF2B5EF4-FFF2-40B4-BE49-F238E27FC236}">
                  <a16:creationId xmlns:a16="http://schemas.microsoft.com/office/drawing/2014/main" id="{34A2D071-9E0E-C8C8-A54B-8932B3FA1D38}"/>
                </a:ext>
              </a:extLst>
            </p:cNvPr>
            <p:cNvPicPr>
              <a:picLocks noChangeAspect="1"/>
            </p:cNvPicPr>
            <p:nvPr/>
          </p:nvPicPr>
          <p:blipFill>
            <a:blip r:embed="rId2" cstate="email">
              <a:extLst>
                <a:ext uri="{28A0092B-C50C-407E-A947-70E740481C1C}">
                  <a14:useLocalDpi xmlns:a14="http://schemas.microsoft.com/office/drawing/2010/main"/>
                </a:ext>
              </a:extLst>
            </a:blip>
            <a:srcRect b="-42909"/>
            <a:stretch/>
          </p:blipFill>
          <p:spPr>
            <a:xfrm rot="10800000">
              <a:off x="880516" y="4081137"/>
              <a:ext cx="5497670" cy="4682731"/>
            </a:xfrm>
            <a:prstGeom prst="roundRect">
              <a:avLst>
                <a:gd name="adj" fmla="val 9958"/>
              </a:avLst>
            </a:prstGeom>
            <a:grpFill/>
          </p:spPr>
        </p:pic>
      </p:grpSp>
      <p:sp>
        <p:nvSpPr>
          <p:cNvPr id="4" name="Title 3">
            <a:extLst>
              <a:ext uri="{FF2B5EF4-FFF2-40B4-BE49-F238E27FC236}">
                <a16:creationId xmlns:a16="http://schemas.microsoft.com/office/drawing/2014/main" id="{9C11B1BD-DC95-F9D3-4E44-1073A819B343}"/>
              </a:ext>
            </a:extLst>
          </p:cNvPr>
          <p:cNvSpPr>
            <a:spLocks noGrp="1"/>
          </p:cNvSpPr>
          <p:nvPr>
            <p:ph type="title"/>
          </p:nvPr>
        </p:nvSpPr>
        <p:spPr>
          <a:xfrm>
            <a:off x="942688" y="870181"/>
            <a:ext cx="12011312" cy="1354217"/>
          </a:xfrm>
        </p:spPr>
        <p:txBody>
          <a:bodyPr/>
          <a:lstStyle/>
          <a:p>
            <a:r>
              <a:rPr lang="en-US" dirty="0"/>
              <a:t>ID Validation Technology, Streamlined</a:t>
            </a:r>
          </a:p>
        </p:txBody>
      </p:sp>
      <p:grpSp>
        <p:nvGrpSpPr>
          <p:cNvPr id="34" name="Group 33">
            <a:extLst>
              <a:ext uri="{FF2B5EF4-FFF2-40B4-BE49-F238E27FC236}">
                <a16:creationId xmlns:a16="http://schemas.microsoft.com/office/drawing/2014/main" id="{4C3FF50D-0587-6C07-E861-C43DBAF4C03F}"/>
              </a:ext>
            </a:extLst>
          </p:cNvPr>
          <p:cNvGrpSpPr/>
          <p:nvPr/>
        </p:nvGrpSpPr>
        <p:grpSpPr>
          <a:xfrm>
            <a:off x="7059080" y="2627604"/>
            <a:ext cx="803679" cy="803679"/>
            <a:chOff x="7142610" y="3506756"/>
            <a:chExt cx="803679" cy="803679"/>
          </a:xfrm>
        </p:grpSpPr>
        <p:sp>
          <p:nvSpPr>
            <p:cNvPr id="7" name="Freeform: Shape 6">
              <a:extLst>
                <a:ext uri="{FF2B5EF4-FFF2-40B4-BE49-F238E27FC236}">
                  <a16:creationId xmlns:a16="http://schemas.microsoft.com/office/drawing/2014/main" id="{5139DC07-75B7-0F77-6DC3-6A726CACE71F}"/>
                </a:ext>
              </a:extLst>
            </p:cNvPr>
            <p:cNvSpPr/>
            <p:nvPr/>
          </p:nvSpPr>
          <p:spPr>
            <a:xfrm>
              <a:off x="7142610" y="3506756"/>
              <a:ext cx="803679" cy="803679"/>
            </a:xfrm>
            <a:custGeom>
              <a:avLst/>
              <a:gdLst>
                <a:gd name="connsiteX0" fmla="*/ 57221 w 637602"/>
                <a:gd name="connsiteY0" fmla="*/ 0 h 637602"/>
                <a:gd name="connsiteX1" fmla="*/ 580382 w 637602"/>
                <a:gd name="connsiteY1" fmla="*/ 0 h 637602"/>
                <a:gd name="connsiteX2" fmla="*/ 637602 w 637602"/>
                <a:gd name="connsiteY2" fmla="*/ 57221 h 637602"/>
                <a:gd name="connsiteX3" fmla="*/ 637602 w 637602"/>
                <a:gd name="connsiteY3" fmla="*/ 580382 h 637602"/>
                <a:gd name="connsiteX4" fmla="*/ 580382 w 637602"/>
                <a:gd name="connsiteY4" fmla="*/ 637602 h 637602"/>
                <a:gd name="connsiteX5" fmla="*/ 57221 w 637602"/>
                <a:gd name="connsiteY5" fmla="*/ 637602 h 637602"/>
                <a:gd name="connsiteX6" fmla="*/ 0 w 637602"/>
                <a:gd name="connsiteY6" fmla="*/ 580382 h 637602"/>
                <a:gd name="connsiteX7" fmla="*/ 0 w 637602"/>
                <a:gd name="connsiteY7" fmla="*/ 57221 h 637602"/>
                <a:gd name="connsiteX8" fmla="*/ 57221 w 637602"/>
                <a:gd name="connsiteY8" fmla="*/ 0 h 637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602" h="637602">
                  <a:moveTo>
                    <a:pt x="57221" y="0"/>
                  </a:moveTo>
                  <a:lnTo>
                    <a:pt x="580382" y="0"/>
                  </a:lnTo>
                  <a:cubicBezTo>
                    <a:pt x="611984" y="0"/>
                    <a:pt x="637602" y="25619"/>
                    <a:pt x="637602" y="57221"/>
                  </a:cubicBezTo>
                  <a:lnTo>
                    <a:pt x="637602" y="580382"/>
                  </a:lnTo>
                  <a:cubicBezTo>
                    <a:pt x="637602" y="611984"/>
                    <a:pt x="611984" y="637602"/>
                    <a:pt x="580382" y="637602"/>
                  </a:cubicBezTo>
                  <a:lnTo>
                    <a:pt x="57221" y="637602"/>
                  </a:lnTo>
                  <a:cubicBezTo>
                    <a:pt x="25619" y="637602"/>
                    <a:pt x="0" y="611984"/>
                    <a:pt x="0" y="580382"/>
                  </a:cubicBezTo>
                  <a:lnTo>
                    <a:pt x="0" y="57221"/>
                  </a:lnTo>
                  <a:cubicBezTo>
                    <a:pt x="0" y="25619"/>
                    <a:pt x="25619" y="0"/>
                    <a:pt x="57221" y="0"/>
                  </a:cubicBezTo>
                  <a:close/>
                </a:path>
              </a:pathLst>
            </a:custGeom>
            <a:solidFill>
              <a:schemeClr val="bg1"/>
            </a:solidFill>
            <a:ln w="15875" cap="flat">
              <a:solidFill>
                <a:schemeClr val="tx1"/>
              </a:solidFill>
              <a:prstDash val="solid"/>
              <a:miter/>
            </a:ln>
          </p:spPr>
          <p:txBody>
            <a:bodyPr rtlCol="0" anchor="ctr"/>
            <a:lstStyle/>
            <a:p>
              <a:endParaRPr lang="en-US"/>
            </a:p>
          </p:txBody>
        </p:sp>
        <p:grpSp>
          <p:nvGrpSpPr>
            <p:cNvPr id="9" name="Group 8">
              <a:extLst>
                <a:ext uri="{FF2B5EF4-FFF2-40B4-BE49-F238E27FC236}">
                  <a16:creationId xmlns:a16="http://schemas.microsoft.com/office/drawing/2014/main" id="{2F27B375-F1F5-ADAE-6799-CB7765E80AFC}"/>
                </a:ext>
              </a:extLst>
            </p:cNvPr>
            <p:cNvGrpSpPr/>
            <p:nvPr/>
          </p:nvGrpSpPr>
          <p:grpSpPr>
            <a:xfrm>
              <a:off x="7265334" y="3613339"/>
              <a:ext cx="558230" cy="590511"/>
              <a:chOff x="2428237" y="2782618"/>
              <a:chExt cx="558230" cy="590511"/>
            </a:xfrm>
          </p:grpSpPr>
          <p:sp>
            <p:nvSpPr>
              <p:cNvPr id="10" name="Freeform: Shape 9">
                <a:extLst>
                  <a:ext uri="{FF2B5EF4-FFF2-40B4-BE49-F238E27FC236}">
                    <a16:creationId xmlns:a16="http://schemas.microsoft.com/office/drawing/2014/main" id="{2CD26D78-E938-D7BE-F1A2-36B5811122CF}"/>
                  </a:ext>
                </a:extLst>
              </p:cNvPr>
              <p:cNvSpPr/>
              <p:nvPr/>
            </p:nvSpPr>
            <p:spPr>
              <a:xfrm>
                <a:off x="2428237" y="2842778"/>
                <a:ext cx="558230" cy="530351"/>
              </a:xfrm>
              <a:custGeom>
                <a:avLst/>
                <a:gdLst>
                  <a:gd name="connsiteX0" fmla="*/ 553782 w 558230"/>
                  <a:gd name="connsiteY0" fmla="*/ 82582 h 530351"/>
                  <a:gd name="connsiteX1" fmla="*/ 512730 w 558230"/>
                  <a:gd name="connsiteY1" fmla="*/ 56769 h 530351"/>
                  <a:gd name="connsiteX2" fmla="*/ 493394 w 558230"/>
                  <a:gd name="connsiteY2" fmla="*/ 61150 h 530351"/>
                  <a:gd name="connsiteX3" fmla="*/ 310133 w 558230"/>
                  <a:gd name="connsiteY3" fmla="*/ 148304 h 530351"/>
                  <a:gd name="connsiteX4" fmla="*/ 330230 w 558230"/>
                  <a:gd name="connsiteY4" fmla="*/ 80201 h 530351"/>
                  <a:gd name="connsiteX5" fmla="*/ 323087 w 558230"/>
                  <a:gd name="connsiteY5" fmla="*/ 18479 h 530351"/>
                  <a:gd name="connsiteX6" fmla="*/ 286892 w 558230"/>
                  <a:gd name="connsiteY6" fmla="*/ 0 h 530351"/>
                  <a:gd name="connsiteX7" fmla="*/ 227837 w 558230"/>
                  <a:gd name="connsiteY7" fmla="*/ 54483 h 530351"/>
                  <a:gd name="connsiteX8" fmla="*/ 226884 w 558230"/>
                  <a:gd name="connsiteY8" fmla="*/ 57722 h 530351"/>
                  <a:gd name="connsiteX9" fmla="*/ 169068 w 558230"/>
                  <a:gd name="connsiteY9" fmla="*/ 140303 h 530351"/>
                  <a:gd name="connsiteX10" fmla="*/ 107917 w 558230"/>
                  <a:gd name="connsiteY10" fmla="*/ 220313 h 530351"/>
                  <a:gd name="connsiteX11" fmla="*/ 57530 w 558230"/>
                  <a:gd name="connsiteY11" fmla="*/ 288893 h 530351"/>
                  <a:gd name="connsiteX12" fmla="*/ 5428 w 558230"/>
                  <a:gd name="connsiteY12" fmla="*/ 313658 h 530351"/>
                  <a:gd name="connsiteX13" fmla="*/ 570 w 558230"/>
                  <a:gd name="connsiteY13" fmla="*/ 319088 h 530351"/>
                  <a:gd name="connsiteX14" fmla="*/ 951 w 558230"/>
                  <a:gd name="connsiteY14" fmla="*/ 326327 h 530351"/>
                  <a:gd name="connsiteX15" fmla="*/ 95344 w 558230"/>
                  <a:gd name="connsiteY15" fmla="*/ 524923 h 530351"/>
                  <a:gd name="connsiteX16" fmla="*/ 100773 w 558230"/>
                  <a:gd name="connsiteY16" fmla="*/ 529781 h 530351"/>
                  <a:gd name="connsiteX17" fmla="*/ 103916 w 558230"/>
                  <a:gd name="connsiteY17" fmla="*/ 530352 h 530351"/>
                  <a:gd name="connsiteX18" fmla="*/ 108012 w 558230"/>
                  <a:gd name="connsiteY18" fmla="*/ 529400 h 530351"/>
                  <a:gd name="connsiteX19" fmla="*/ 188499 w 558230"/>
                  <a:gd name="connsiteY19" fmla="*/ 491109 h 530351"/>
                  <a:gd name="connsiteX20" fmla="*/ 242220 w 558230"/>
                  <a:gd name="connsiteY20" fmla="*/ 504730 h 530351"/>
                  <a:gd name="connsiteX21" fmla="*/ 242220 w 558230"/>
                  <a:gd name="connsiteY21" fmla="*/ 504730 h 530351"/>
                  <a:gd name="connsiteX22" fmla="*/ 322515 w 558230"/>
                  <a:gd name="connsiteY22" fmla="*/ 480060 h 530351"/>
                  <a:gd name="connsiteX23" fmla="*/ 435863 w 558230"/>
                  <a:gd name="connsiteY23" fmla="*/ 426244 h 530351"/>
                  <a:gd name="connsiteX24" fmla="*/ 459008 w 558230"/>
                  <a:gd name="connsiteY24" fmla="*/ 400526 h 530351"/>
                  <a:gd name="connsiteX25" fmla="*/ 457294 w 558230"/>
                  <a:gd name="connsiteY25" fmla="*/ 365951 h 530351"/>
                  <a:gd name="connsiteX26" fmla="*/ 437958 w 558230"/>
                  <a:gd name="connsiteY26" fmla="*/ 345662 h 530351"/>
                  <a:gd name="connsiteX27" fmla="*/ 454055 w 558230"/>
                  <a:gd name="connsiteY27" fmla="*/ 288322 h 530351"/>
                  <a:gd name="connsiteX28" fmla="*/ 433481 w 558230"/>
                  <a:gd name="connsiteY28" fmla="*/ 267367 h 530351"/>
                  <a:gd name="connsiteX29" fmla="*/ 445007 w 558230"/>
                  <a:gd name="connsiteY29" fmla="*/ 213551 h 530351"/>
                  <a:gd name="connsiteX30" fmla="*/ 426147 w 558230"/>
                  <a:gd name="connsiteY30" fmla="*/ 193453 h 530351"/>
                  <a:gd name="connsiteX31" fmla="*/ 532446 w 558230"/>
                  <a:gd name="connsiteY31" fmla="*/ 142875 h 530351"/>
                  <a:gd name="connsiteX32" fmla="*/ 553878 w 558230"/>
                  <a:gd name="connsiteY32" fmla="*/ 82582 h 530351"/>
                  <a:gd name="connsiteX33" fmla="*/ 440054 w 558230"/>
                  <a:gd name="connsiteY33" fmla="*/ 374142 h 530351"/>
                  <a:gd name="connsiteX34" fmla="*/ 441006 w 558230"/>
                  <a:gd name="connsiteY34" fmla="*/ 394145 h 530351"/>
                  <a:gd name="connsiteX35" fmla="*/ 427576 w 558230"/>
                  <a:gd name="connsiteY35" fmla="*/ 409003 h 530351"/>
                  <a:gd name="connsiteX36" fmla="*/ 387571 w 558230"/>
                  <a:gd name="connsiteY36" fmla="*/ 427958 h 530351"/>
                  <a:gd name="connsiteX37" fmla="*/ 367569 w 558230"/>
                  <a:gd name="connsiteY37" fmla="*/ 428911 h 530351"/>
                  <a:gd name="connsiteX38" fmla="*/ 352614 w 558230"/>
                  <a:gd name="connsiteY38" fmla="*/ 415481 h 530351"/>
                  <a:gd name="connsiteX39" fmla="*/ 365092 w 558230"/>
                  <a:gd name="connsiteY39" fmla="*/ 380524 h 530351"/>
                  <a:gd name="connsiteX40" fmla="*/ 405002 w 558230"/>
                  <a:gd name="connsiteY40" fmla="*/ 361569 h 530351"/>
                  <a:gd name="connsiteX41" fmla="*/ 439958 w 558230"/>
                  <a:gd name="connsiteY41" fmla="*/ 373952 h 530351"/>
                  <a:gd name="connsiteX42" fmla="*/ 436815 w 558230"/>
                  <a:gd name="connsiteY42" fmla="*/ 296513 h 530351"/>
                  <a:gd name="connsiteX43" fmla="*/ 437768 w 558230"/>
                  <a:gd name="connsiteY43" fmla="*/ 316516 h 530351"/>
                  <a:gd name="connsiteX44" fmla="*/ 424338 w 558230"/>
                  <a:gd name="connsiteY44" fmla="*/ 331375 h 530351"/>
                  <a:gd name="connsiteX45" fmla="*/ 375855 w 558230"/>
                  <a:gd name="connsiteY45" fmla="*/ 354425 h 530351"/>
                  <a:gd name="connsiteX46" fmla="*/ 375855 w 558230"/>
                  <a:gd name="connsiteY46" fmla="*/ 354425 h 530351"/>
                  <a:gd name="connsiteX47" fmla="*/ 355853 w 558230"/>
                  <a:gd name="connsiteY47" fmla="*/ 355378 h 530351"/>
                  <a:gd name="connsiteX48" fmla="*/ 340994 w 558230"/>
                  <a:gd name="connsiteY48" fmla="*/ 341948 h 530351"/>
                  <a:gd name="connsiteX49" fmla="*/ 353281 w 558230"/>
                  <a:gd name="connsiteY49" fmla="*/ 307086 h 530351"/>
                  <a:gd name="connsiteX50" fmla="*/ 402049 w 558230"/>
                  <a:gd name="connsiteY50" fmla="*/ 283845 h 530351"/>
                  <a:gd name="connsiteX51" fmla="*/ 436815 w 558230"/>
                  <a:gd name="connsiteY51" fmla="*/ 296323 h 530351"/>
                  <a:gd name="connsiteX52" fmla="*/ 427671 w 558230"/>
                  <a:gd name="connsiteY52" fmla="*/ 221647 h 530351"/>
                  <a:gd name="connsiteX53" fmla="*/ 415289 w 558230"/>
                  <a:gd name="connsiteY53" fmla="*/ 256508 h 530351"/>
                  <a:gd name="connsiteX54" fmla="*/ 336327 w 558230"/>
                  <a:gd name="connsiteY54" fmla="*/ 294037 h 530351"/>
                  <a:gd name="connsiteX55" fmla="*/ 301370 w 558230"/>
                  <a:gd name="connsiteY55" fmla="*/ 281464 h 530351"/>
                  <a:gd name="connsiteX56" fmla="*/ 300417 w 558230"/>
                  <a:gd name="connsiteY56" fmla="*/ 261556 h 530351"/>
                  <a:gd name="connsiteX57" fmla="*/ 313752 w 558230"/>
                  <a:gd name="connsiteY57" fmla="*/ 246698 h 530351"/>
                  <a:gd name="connsiteX58" fmla="*/ 392715 w 558230"/>
                  <a:gd name="connsiteY58" fmla="*/ 209169 h 530351"/>
                  <a:gd name="connsiteX59" fmla="*/ 427671 w 558230"/>
                  <a:gd name="connsiteY59" fmla="*/ 221647 h 530351"/>
                  <a:gd name="connsiteX60" fmla="*/ 524159 w 558230"/>
                  <a:gd name="connsiteY60" fmla="*/ 125635 h 530351"/>
                  <a:gd name="connsiteX61" fmla="*/ 305656 w 558230"/>
                  <a:gd name="connsiteY61" fmla="*/ 229553 h 530351"/>
                  <a:gd name="connsiteX62" fmla="*/ 282510 w 558230"/>
                  <a:gd name="connsiteY62" fmla="*/ 255270 h 530351"/>
                  <a:gd name="connsiteX63" fmla="*/ 280415 w 558230"/>
                  <a:gd name="connsiteY63" fmla="*/ 276320 h 530351"/>
                  <a:gd name="connsiteX64" fmla="*/ 234123 w 558230"/>
                  <a:gd name="connsiteY64" fmla="*/ 344138 h 530351"/>
                  <a:gd name="connsiteX65" fmla="*/ 229647 w 558230"/>
                  <a:gd name="connsiteY65" fmla="*/ 356807 h 530351"/>
                  <a:gd name="connsiteX66" fmla="*/ 238219 w 558230"/>
                  <a:gd name="connsiteY66" fmla="*/ 362236 h 530351"/>
                  <a:gd name="connsiteX67" fmla="*/ 242315 w 558230"/>
                  <a:gd name="connsiteY67" fmla="*/ 361283 h 530351"/>
                  <a:gd name="connsiteX68" fmla="*/ 293369 w 558230"/>
                  <a:gd name="connsiteY68" fmla="*/ 302419 h 530351"/>
                  <a:gd name="connsiteX69" fmla="*/ 322134 w 558230"/>
                  <a:gd name="connsiteY69" fmla="*/ 315468 h 530351"/>
                  <a:gd name="connsiteX70" fmla="*/ 322134 w 558230"/>
                  <a:gd name="connsiteY70" fmla="*/ 315659 h 530351"/>
                  <a:gd name="connsiteX71" fmla="*/ 323849 w 558230"/>
                  <a:gd name="connsiteY71" fmla="*/ 350234 h 530351"/>
                  <a:gd name="connsiteX72" fmla="*/ 345661 w 558230"/>
                  <a:gd name="connsiteY72" fmla="*/ 371570 h 530351"/>
                  <a:gd name="connsiteX73" fmla="*/ 335660 w 558230"/>
                  <a:gd name="connsiteY73" fmla="*/ 423767 h 530351"/>
                  <a:gd name="connsiteX74" fmla="*/ 354615 w 558230"/>
                  <a:gd name="connsiteY74" fmla="*/ 443770 h 530351"/>
                  <a:gd name="connsiteX75" fmla="*/ 314419 w 558230"/>
                  <a:gd name="connsiteY75" fmla="*/ 462915 h 530351"/>
                  <a:gd name="connsiteX76" fmla="*/ 242315 w 558230"/>
                  <a:gd name="connsiteY76" fmla="*/ 485775 h 530351"/>
                  <a:gd name="connsiteX77" fmla="*/ 192785 w 558230"/>
                  <a:gd name="connsiteY77" fmla="*/ 472059 h 530351"/>
                  <a:gd name="connsiteX78" fmla="*/ 184498 w 558230"/>
                  <a:gd name="connsiteY78" fmla="*/ 472059 h 530351"/>
                  <a:gd name="connsiteX79" fmla="*/ 108489 w 558230"/>
                  <a:gd name="connsiteY79" fmla="*/ 508159 h 530351"/>
                  <a:gd name="connsiteX80" fmla="*/ 22192 w 558230"/>
                  <a:gd name="connsiteY80" fmla="*/ 326708 h 530351"/>
                  <a:gd name="connsiteX81" fmla="*/ 65626 w 558230"/>
                  <a:gd name="connsiteY81" fmla="*/ 306038 h 530351"/>
                  <a:gd name="connsiteX82" fmla="*/ 125538 w 558230"/>
                  <a:gd name="connsiteY82" fmla="*/ 227362 h 530351"/>
                  <a:gd name="connsiteX83" fmla="*/ 177164 w 558230"/>
                  <a:gd name="connsiteY83" fmla="*/ 157544 h 530351"/>
                  <a:gd name="connsiteX84" fmla="*/ 245077 w 558230"/>
                  <a:gd name="connsiteY84" fmla="*/ 62960 h 530351"/>
                  <a:gd name="connsiteX85" fmla="*/ 245839 w 558230"/>
                  <a:gd name="connsiteY85" fmla="*/ 60388 h 530351"/>
                  <a:gd name="connsiteX86" fmla="*/ 286797 w 558230"/>
                  <a:gd name="connsiteY86" fmla="*/ 19050 h 530351"/>
                  <a:gd name="connsiteX87" fmla="*/ 307752 w 558230"/>
                  <a:gd name="connsiteY87" fmla="*/ 29908 h 530351"/>
                  <a:gd name="connsiteX88" fmla="*/ 311943 w 558230"/>
                  <a:gd name="connsiteY88" fmla="*/ 74771 h 530351"/>
                  <a:gd name="connsiteX89" fmla="*/ 285844 w 558230"/>
                  <a:gd name="connsiteY89" fmla="*/ 163258 h 530351"/>
                  <a:gd name="connsiteX90" fmla="*/ 288797 w 558230"/>
                  <a:gd name="connsiteY90" fmla="*/ 173165 h 530351"/>
                  <a:gd name="connsiteX91" fmla="*/ 299084 w 558230"/>
                  <a:gd name="connsiteY91" fmla="*/ 174498 h 530351"/>
                  <a:gd name="connsiteX92" fmla="*/ 501585 w 558230"/>
                  <a:gd name="connsiteY92" fmla="*/ 78200 h 530351"/>
                  <a:gd name="connsiteX93" fmla="*/ 536542 w 558230"/>
                  <a:gd name="connsiteY93" fmla="*/ 90583 h 530351"/>
                  <a:gd name="connsiteX94" fmla="*/ 524064 w 558230"/>
                  <a:gd name="connsiteY94" fmla="*/ 125540 h 530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58230" h="530351">
                    <a:moveTo>
                      <a:pt x="553782" y="82582"/>
                    </a:moveTo>
                    <a:cubicBezTo>
                      <a:pt x="546353" y="66866"/>
                      <a:pt x="530256" y="56769"/>
                      <a:pt x="512730" y="56769"/>
                    </a:cubicBezTo>
                    <a:cubicBezTo>
                      <a:pt x="505967" y="56769"/>
                      <a:pt x="499490" y="58198"/>
                      <a:pt x="493394" y="61150"/>
                    </a:cubicBezTo>
                    <a:lnTo>
                      <a:pt x="310133" y="148304"/>
                    </a:lnTo>
                    <a:lnTo>
                      <a:pt x="330230" y="80201"/>
                    </a:lnTo>
                    <a:cubicBezTo>
                      <a:pt x="337279" y="56102"/>
                      <a:pt x="334803" y="34195"/>
                      <a:pt x="323087" y="18479"/>
                    </a:cubicBezTo>
                    <a:cubicBezTo>
                      <a:pt x="314324" y="6763"/>
                      <a:pt x="301084" y="0"/>
                      <a:pt x="286892" y="0"/>
                    </a:cubicBezTo>
                    <a:cubicBezTo>
                      <a:pt x="266889" y="0"/>
                      <a:pt x="240886" y="14288"/>
                      <a:pt x="227837" y="54483"/>
                    </a:cubicBezTo>
                    <a:cubicBezTo>
                      <a:pt x="227646" y="55150"/>
                      <a:pt x="227265" y="56293"/>
                      <a:pt x="226884" y="57722"/>
                    </a:cubicBezTo>
                    <a:cubicBezTo>
                      <a:pt x="214787" y="100012"/>
                      <a:pt x="195357" y="127826"/>
                      <a:pt x="169068" y="140303"/>
                    </a:cubicBezTo>
                    <a:cubicBezTo>
                      <a:pt x="132873" y="157544"/>
                      <a:pt x="120109" y="189452"/>
                      <a:pt x="107917" y="220313"/>
                    </a:cubicBezTo>
                    <a:cubicBezTo>
                      <a:pt x="96677" y="248602"/>
                      <a:pt x="86009" y="275273"/>
                      <a:pt x="57530" y="288893"/>
                    </a:cubicBezTo>
                    <a:lnTo>
                      <a:pt x="5428" y="313658"/>
                    </a:lnTo>
                    <a:cubicBezTo>
                      <a:pt x="3142" y="314706"/>
                      <a:pt x="1427" y="316706"/>
                      <a:pt x="570" y="319088"/>
                    </a:cubicBezTo>
                    <a:cubicBezTo>
                      <a:pt x="-287" y="321469"/>
                      <a:pt x="-192" y="324041"/>
                      <a:pt x="951" y="326327"/>
                    </a:cubicBezTo>
                    <a:lnTo>
                      <a:pt x="95344" y="524923"/>
                    </a:lnTo>
                    <a:cubicBezTo>
                      <a:pt x="96392" y="527209"/>
                      <a:pt x="98392" y="528923"/>
                      <a:pt x="100773" y="529781"/>
                    </a:cubicBezTo>
                    <a:cubicBezTo>
                      <a:pt x="101821" y="530162"/>
                      <a:pt x="102869" y="530352"/>
                      <a:pt x="103916" y="530352"/>
                    </a:cubicBezTo>
                    <a:cubicBezTo>
                      <a:pt x="105345" y="530352"/>
                      <a:pt x="106679" y="530066"/>
                      <a:pt x="108012" y="529400"/>
                    </a:cubicBezTo>
                    <a:lnTo>
                      <a:pt x="188499" y="491109"/>
                    </a:lnTo>
                    <a:cubicBezTo>
                      <a:pt x="208692" y="500539"/>
                      <a:pt x="225456" y="504730"/>
                      <a:pt x="242220" y="504730"/>
                    </a:cubicBezTo>
                    <a:lnTo>
                      <a:pt x="242220" y="504730"/>
                    </a:lnTo>
                    <a:cubicBezTo>
                      <a:pt x="266127" y="504730"/>
                      <a:pt x="288892" y="496062"/>
                      <a:pt x="322515" y="480060"/>
                    </a:cubicBezTo>
                    <a:lnTo>
                      <a:pt x="435863" y="426244"/>
                    </a:lnTo>
                    <a:cubicBezTo>
                      <a:pt x="446721" y="421100"/>
                      <a:pt x="455008" y="411956"/>
                      <a:pt x="459008" y="400526"/>
                    </a:cubicBezTo>
                    <a:cubicBezTo>
                      <a:pt x="463009" y="389096"/>
                      <a:pt x="462438" y="376809"/>
                      <a:pt x="457294" y="365951"/>
                    </a:cubicBezTo>
                    <a:cubicBezTo>
                      <a:pt x="453103" y="357188"/>
                      <a:pt x="446245" y="350139"/>
                      <a:pt x="437958" y="345662"/>
                    </a:cubicBezTo>
                    <a:cubicBezTo>
                      <a:pt x="456627" y="333470"/>
                      <a:pt x="463866" y="308991"/>
                      <a:pt x="454055" y="288322"/>
                    </a:cubicBezTo>
                    <a:cubicBezTo>
                      <a:pt x="449674" y="279083"/>
                      <a:pt x="442340" y="271844"/>
                      <a:pt x="433481" y="267367"/>
                    </a:cubicBezTo>
                    <a:cubicBezTo>
                      <a:pt x="448626" y="254413"/>
                      <a:pt x="453960" y="232410"/>
                      <a:pt x="445007" y="213551"/>
                    </a:cubicBezTo>
                    <a:cubicBezTo>
                      <a:pt x="440911" y="204883"/>
                      <a:pt x="434244" y="198025"/>
                      <a:pt x="426147" y="193453"/>
                    </a:cubicBezTo>
                    <a:lnTo>
                      <a:pt x="532446" y="142875"/>
                    </a:lnTo>
                    <a:cubicBezTo>
                      <a:pt x="554925" y="132207"/>
                      <a:pt x="564546" y="105156"/>
                      <a:pt x="553878" y="82582"/>
                    </a:cubicBezTo>
                    <a:close/>
                    <a:moveTo>
                      <a:pt x="440054" y="374142"/>
                    </a:moveTo>
                    <a:cubicBezTo>
                      <a:pt x="443006" y="380428"/>
                      <a:pt x="443388" y="387572"/>
                      <a:pt x="441006" y="394145"/>
                    </a:cubicBezTo>
                    <a:cubicBezTo>
                      <a:pt x="438625" y="400717"/>
                      <a:pt x="433863" y="406051"/>
                      <a:pt x="427576" y="409003"/>
                    </a:cubicBezTo>
                    <a:lnTo>
                      <a:pt x="387571" y="427958"/>
                    </a:lnTo>
                    <a:cubicBezTo>
                      <a:pt x="381284" y="430911"/>
                      <a:pt x="374236" y="431292"/>
                      <a:pt x="367569" y="428911"/>
                    </a:cubicBezTo>
                    <a:cubicBezTo>
                      <a:pt x="360901" y="426529"/>
                      <a:pt x="355662" y="421767"/>
                      <a:pt x="352614" y="415481"/>
                    </a:cubicBezTo>
                    <a:cubicBezTo>
                      <a:pt x="346423" y="402431"/>
                      <a:pt x="352043" y="386715"/>
                      <a:pt x="365092" y="380524"/>
                    </a:cubicBezTo>
                    <a:lnTo>
                      <a:pt x="405002" y="361569"/>
                    </a:lnTo>
                    <a:cubicBezTo>
                      <a:pt x="417765" y="355473"/>
                      <a:pt x="433958" y="361378"/>
                      <a:pt x="439958" y="373952"/>
                    </a:cubicBezTo>
                    <a:close/>
                    <a:moveTo>
                      <a:pt x="436815" y="296513"/>
                    </a:moveTo>
                    <a:cubicBezTo>
                      <a:pt x="439768" y="302800"/>
                      <a:pt x="440149" y="309944"/>
                      <a:pt x="437768" y="316516"/>
                    </a:cubicBezTo>
                    <a:cubicBezTo>
                      <a:pt x="435387" y="323088"/>
                      <a:pt x="430624" y="328422"/>
                      <a:pt x="424338" y="331375"/>
                    </a:cubicBezTo>
                    <a:lnTo>
                      <a:pt x="375855" y="354425"/>
                    </a:lnTo>
                    <a:lnTo>
                      <a:pt x="375855" y="354425"/>
                    </a:lnTo>
                    <a:cubicBezTo>
                      <a:pt x="369569" y="357378"/>
                      <a:pt x="362520" y="357759"/>
                      <a:pt x="355853" y="355378"/>
                    </a:cubicBezTo>
                    <a:cubicBezTo>
                      <a:pt x="349280" y="352997"/>
                      <a:pt x="343947" y="348234"/>
                      <a:pt x="340994" y="341948"/>
                    </a:cubicBezTo>
                    <a:cubicBezTo>
                      <a:pt x="334803" y="328898"/>
                      <a:pt x="340327" y="313373"/>
                      <a:pt x="353281" y="307086"/>
                    </a:cubicBezTo>
                    <a:lnTo>
                      <a:pt x="402049" y="283845"/>
                    </a:lnTo>
                    <a:cubicBezTo>
                      <a:pt x="414717" y="277940"/>
                      <a:pt x="430815" y="283845"/>
                      <a:pt x="436815" y="296323"/>
                    </a:cubicBezTo>
                    <a:close/>
                    <a:moveTo>
                      <a:pt x="427671" y="221647"/>
                    </a:moveTo>
                    <a:cubicBezTo>
                      <a:pt x="433863" y="234696"/>
                      <a:pt x="428338" y="250317"/>
                      <a:pt x="415289" y="256508"/>
                    </a:cubicBezTo>
                    <a:lnTo>
                      <a:pt x="336327" y="294037"/>
                    </a:lnTo>
                    <a:cubicBezTo>
                      <a:pt x="323277" y="300228"/>
                      <a:pt x="307656" y="294608"/>
                      <a:pt x="301370" y="281464"/>
                    </a:cubicBezTo>
                    <a:cubicBezTo>
                      <a:pt x="298417" y="275177"/>
                      <a:pt x="298036" y="268129"/>
                      <a:pt x="300417" y="261556"/>
                    </a:cubicBezTo>
                    <a:cubicBezTo>
                      <a:pt x="302799" y="254984"/>
                      <a:pt x="307466" y="249650"/>
                      <a:pt x="313752" y="246698"/>
                    </a:cubicBezTo>
                    <a:lnTo>
                      <a:pt x="392715" y="209169"/>
                    </a:lnTo>
                    <a:cubicBezTo>
                      <a:pt x="405383" y="203073"/>
                      <a:pt x="421671" y="209074"/>
                      <a:pt x="427671" y="221647"/>
                    </a:cubicBezTo>
                    <a:close/>
                    <a:moveTo>
                      <a:pt x="524159" y="125635"/>
                    </a:moveTo>
                    <a:lnTo>
                      <a:pt x="305656" y="229553"/>
                    </a:lnTo>
                    <a:cubicBezTo>
                      <a:pt x="294798" y="234696"/>
                      <a:pt x="286606" y="243840"/>
                      <a:pt x="282510" y="255270"/>
                    </a:cubicBezTo>
                    <a:cubicBezTo>
                      <a:pt x="280034" y="262128"/>
                      <a:pt x="279558" y="269367"/>
                      <a:pt x="280415" y="276320"/>
                    </a:cubicBezTo>
                    <a:cubicBezTo>
                      <a:pt x="274509" y="309467"/>
                      <a:pt x="258984" y="332327"/>
                      <a:pt x="234123" y="344138"/>
                    </a:cubicBezTo>
                    <a:cubicBezTo>
                      <a:pt x="229361" y="346424"/>
                      <a:pt x="227361" y="352044"/>
                      <a:pt x="229647" y="356807"/>
                    </a:cubicBezTo>
                    <a:cubicBezTo>
                      <a:pt x="231266" y="360236"/>
                      <a:pt x="234695" y="362236"/>
                      <a:pt x="238219" y="362236"/>
                    </a:cubicBezTo>
                    <a:cubicBezTo>
                      <a:pt x="239552" y="362236"/>
                      <a:pt x="240981" y="361950"/>
                      <a:pt x="242315" y="361283"/>
                    </a:cubicBezTo>
                    <a:cubicBezTo>
                      <a:pt x="266794" y="349663"/>
                      <a:pt x="283844" y="329851"/>
                      <a:pt x="293369" y="302419"/>
                    </a:cubicBezTo>
                    <a:cubicBezTo>
                      <a:pt x="301179" y="310134"/>
                      <a:pt x="311371" y="314706"/>
                      <a:pt x="322134" y="315468"/>
                    </a:cubicBezTo>
                    <a:cubicBezTo>
                      <a:pt x="322134" y="315468"/>
                      <a:pt x="322134" y="315563"/>
                      <a:pt x="322134" y="315659"/>
                    </a:cubicBezTo>
                    <a:cubicBezTo>
                      <a:pt x="318134" y="327089"/>
                      <a:pt x="318705" y="339376"/>
                      <a:pt x="323849" y="350234"/>
                    </a:cubicBezTo>
                    <a:cubicBezTo>
                      <a:pt x="328421" y="359759"/>
                      <a:pt x="336136" y="367094"/>
                      <a:pt x="345661" y="371570"/>
                    </a:cubicBezTo>
                    <a:cubicBezTo>
                      <a:pt x="331755" y="384715"/>
                      <a:pt x="327087" y="405575"/>
                      <a:pt x="335660" y="423767"/>
                    </a:cubicBezTo>
                    <a:cubicBezTo>
                      <a:pt x="339755" y="432340"/>
                      <a:pt x="346423" y="439198"/>
                      <a:pt x="354615" y="443770"/>
                    </a:cubicBezTo>
                    <a:lnTo>
                      <a:pt x="314419" y="462915"/>
                    </a:lnTo>
                    <a:cubicBezTo>
                      <a:pt x="282606" y="478060"/>
                      <a:pt x="262698" y="485775"/>
                      <a:pt x="242315" y="485775"/>
                    </a:cubicBezTo>
                    <a:cubicBezTo>
                      <a:pt x="227456" y="485775"/>
                      <a:pt x="212121" y="481584"/>
                      <a:pt x="192785" y="472059"/>
                    </a:cubicBezTo>
                    <a:cubicBezTo>
                      <a:pt x="190213" y="470821"/>
                      <a:pt x="187165" y="470821"/>
                      <a:pt x="184498" y="472059"/>
                    </a:cubicBezTo>
                    <a:lnTo>
                      <a:pt x="108489" y="508159"/>
                    </a:lnTo>
                    <a:lnTo>
                      <a:pt x="22192" y="326708"/>
                    </a:lnTo>
                    <a:lnTo>
                      <a:pt x="65626" y="306038"/>
                    </a:lnTo>
                    <a:cubicBezTo>
                      <a:pt x="100868" y="289274"/>
                      <a:pt x="113441" y="257747"/>
                      <a:pt x="125538" y="227362"/>
                    </a:cubicBezTo>
                    <a:cubicBezTo>
                      <a:pt x="136968" y="198692"/>
                      <a:pt x="147732" y="171545"/>
                      <a:pt x="177164" y="157544"/>
                    </a:cubicBezTo>
                    <a:cubicBezTo>
                      <a:pt x="208596" y="142589"/>
                      <a:pt x="231456" y="110776"/>
                      <a:pt x="245077" y="62960"/>
                    </a:cubicBezTo>
                    <a:cubicBezTo>
                      <a:pt x="245363" y="61817"/>
                      <a:pt x="245649" y="60960"/>
                      <a:pt x="245839" y="60388"/>
                    </a:cubicBezTo>
                    <a:cubicBezTo>
                      <a:pt x="255650" y="29908"/>
                      <a:pt x="273462" y="19050"/>
                      <a:pt x="286797" y="19050"/>
                    </a:cubicBezTo>
                    <a:cubicBezTo>
                      <a:pt x="295083" y="19050"/>
                      <a:pt x="302513" y="22860"/>
                      <a:pt x="307752" y="29908"/>
                    </a:cubicBezTo>
                    <a:cubicBezTo>
                      <a:pt x="315657" y="40481"/>
                      <a:pt x="317181" y="56864"/>
                      <a:pt x="311943" y="74771"/>
                    </a:cubicBezTo>
                    <a:lnTo>
                      <a:pt x="285844" y="163258"/>
                    </a:lnTo>
                    <a:cubicBezTo>
                      <a:pt x="284796" y="166878"/>
                      <a:pt x="285844" y="170783"/>
                      <a:pt x="288797" y="173165"/>
                    </a:cubicBezTo>
                    <a:cubicBezTo>
                      <a:pt x="291654" y="175641"/>
                      <a:pt x="295655" y="176117"/>
                      <a:pt x="299084" y="174498"/>
                    </a:cubicBezTo>
                    <a:lnTo>
                      <a:pt x="501585" y="78200"/>
                    </a:lnTo>
                    <a:cubicBezTo>
                      <a:pt x="514254" y="72199"/>
                      <a:pt x="530541" y="78105"/>
                      <a:pt x="536542" y="90583"/>
                    </a:cubicBezTo>
                    <a:cubicBezTo>
                      <a:pt x="542733" y="103632"/>
                      <a:pt x="537114" y="119348"/>
                      <a:pt x="524064" y="125540"/>
                    </a:cubicBezTo>
                    <a:close/>
                  </a:path>
                </a:pathLst>
              </a:custGeom>
              <a:solidFill>
                <a:schemeClr val="tx1"/>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5B9AAFB-3004-0629-8254-158430D081FC}"/>
                  </a:ext>
                </a:extLst>
              </p:cNvPr>
              <p:cNvSpPr/>
              <p:nvPr/>
            </p:nvSpPr>
            <p:spPr>
              <a:xfrm>
                <a:off x="2816230" y="2804395"/>
                <a:ext cx="30303" cy="51336"/>
              </a:xfrm>
              <a:custGeom>
                <a:avLst/>
                <a:gdLst>
                  <a:gd name="connsiteX0" fmla="*/ 6341 w 30303"/>
                  <a:gd name="connsiteY0" fmla="*/ 50765 h 51336"/>
                  <a:gd name="connsiteX1" fmla="*/ 9484 w 30303"/>
                  <a:gd name="connsiteY1" fmla="*/ 51337 h 51336"/>
                  <a:gd name="connsiteX2" fmla="*/ 18438 w 30303"/>
                  <a:gd name="connsiteY2" fmla="*/ 44955 h 51336"/>
                  <a:gd name="connsiteX3" fmla="*/ 29772 w 30303"/>
                  <a:gd name="connsiteY3" fmla="*/ 12665 h 51336"/>
                  <a:gd name="connsiteX4" fmla="*/ 23962 w 30303"/>
                  <a:gd name="connsiteY4" fmla="*/ 568 h 51336"/>
                  <a:gd name="connsiteX5" fmla="*/ 11865 w 30303"/>
                  <a:gd name="connsiteY5" fmla="*/ 6379 h 51336"/>
                  <a:gd name="connsiteX6" fmla="*/ 531 w 30303"/>
                  <a:gd name="connsiteY6" fmla="*/ 38668 h 51336"/>
                  <a:gd name="connsiteX7" fmla="*/ 6341 w 30303"/>
                  <a:gd name="connsiteY7" fmla="*/ 50765 h 5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03" h="51336">
                    <a:moveTo>
                      <a:pt x="6341" y="50765"/>
                    </a:moveTo>
                    <a:cubicBezTo>
                      <a:pt x="7389" y="51146"/>
                      <a:pt x="8436" y="51337"/>
                      <a:pt x="9484" y="51337"/>
                    </a:cubicBezTo>
                    <a:cubicBezTo>
                      <a:pt x="13389" y="51337"/>
                      <a:pt x="17104" y="48860"/>
                      <a:pt x="18438" y="44955"/>
                    </a:cubicBezTo>
                    <a:lnTo>
                      <a:pt x="29772" y="12665"/>
                    </a:lnTo>
                    <a:cubicBezTo>
                      <a:pt x="31487" y="7712"/>
                      <a:pt x="28915" y="2283"/>
                      <a:pt x="23962" y="568"/>
                    </a:cubicBezTo>
                    <a:cubicBezTo>
                      <a:pt x="19009" y="-1241"/>
                      <a:pt x="13580" y="1426"/>
                      <a:pt x="11865" y="6379"/>
                    </a:cubicBezTo>
                    <a:lnTo>
                      <a:pt x="531" y="38668"/>
                    </a:lnTo>
                    <a:cubicBezTo>
                      <a:pt x="-1184" y="43621"/>
                      <a:pt x="1388" y="49051"/>
                      <a:pt x="6341" y="50765"/>
                    </a:cubicBezTo>
                    <a:close/>
                  </a:path>
                </a:pathLst>
              </a:custGeom>
              <a:solidFill>
                <a:schemeClr val="tx1"/>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EECB342-9799-B545-CB15-D98E79BB3403}"/>
                  </a:ext>
                </a:extLst>
              </p:cNvPr>
              <p:cNvSpPr/>
              <p:nvPr/>
            </p:nvSpPr>
            <p:spPr>
              <a:xfrm>
                <a:off x="2739170" y="2782618"/>
                <a:ext cx="32117" cy="50634"/>
              </a:xfrm>
              <a:custGeom>
                <a:avLst/>
                <a:gdLst>
                  <a:gd name="connsiteX0" fmla="*/ 13868 w 32117"/>
                  <a:gd name="connsiteY0" fmla="*/ 44729 h 50634"/>
                  <a:gd name="connsiteX1" fmla="*/ 22631 w 32117"/>
                  <a:gd name="connsiteY1" fmla="*/ 50635 h 50634"/>
                  <a:gd name="connsiteX2" fmla="*/ 26251 w 32117"/>
                  <a:gd name="connsiteY2" fmla="*/ 49968 h 50634"/>
                  <a:gd name="connsiteX3" fmla="*/ 31394 w 32117"/>
                  <a:gd name="connsiteY3" fmla="*/ 37490 h 50634"/>
                  <a:gd name="connsiteX4" fmla="*/ 18345 w 32117"/>
                  <a:gd name="connsiteY4" fmla="*/ 5867 h 50634"/>
                  <a:gd name="connsiteX5" fmla="*/ 5867 w 32117"/>
                  <a:gd name="connsiteY5" fmla="*/ 724 h 50634"/>
                  <a:gd name="connsiteX6" fmla="*/ 724 w 32117"/>
                  <a:gd name="connsiteY6" fmla="*/ 13201 h 50634"/>
                  <a:gd name="connsiteX7" fmla="*/ 13773 w 32117"/>
                  <a:gd name="connsiteY7" fmla="*/ 44824 h 5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17" h="50634">
                    <a:moveTo>
                      <a:pt x="13868" y="44729"/>
                    </a:moveTo>
                    <a:cubicBezTo>
                      <a:pt x="15392" y="48444"/>
                      <a:pt x="18916" y="50635"/>
                      <a:pt x="22631" y="50635"/>
                    </a:cubicBezTo>
                    <a:cubicBezTo>
                      <a:pt x="23869" y="50635"/>
                      <a:pt x="25108" y="50444"/>
                      <a:pt x="26251" y="49968"/>
                    </a:cubicBezTo>
                    <a:cubicBezTo>
                      <a:pt x="31108" y="47968"/>
                      <a:pt x="33394" y="42348"/>
                      <a:pt x="31394" y="37490"/>
                    </a:cubicBezTo>
                    <a:lnTo>
                      <a:pt x="18345" y="5867"/>
                    </a:lnTo>
                    <a:cubicBezTo>
                      <a:pt x="16345" y="1009"/>
                      <a:pt x="10725" y="-1277"/>
                      <a:pt x="5867" y="724"/>
                    </a:cubicBezTo>
                    <a:cubicBezTo>
                      <a:pt x="1009" y="2724"/>
                      <a:pt x="-1277" y="8344"/>
                      <a:pt x="724" y="13201"/>
                    </a:cubicBezTo>
                    <a:lnTo>
                      <a:pt x="13773" y="44824"/>
                    </a:lnTo>
                    <a:close/>
                  </a:path>
                </a:pathLst>
              </a:custGeom>
              <a:solidFill>
                <a:schemeClr val="tx1"/>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8DCE1F0-4194-C82B-6832-6AF7274E636F}"/>
                  </a:ext>
                </a:extLst>
              </p:cNvPr>
              <p:cNvSpPr/>
              <p:nvPr/>
            </p:nvSpPr>
            <p:spPr>
              <a:xfrm>
                <a:off x="2880141" y="2842721"/>
                <a:ext cx="49070" cy="35584"/>
              </a:xfrm>
              <a:custGeom>
                <a:avLst/>
                <a:gdLst>
                  <a:gd name="connsiteX0" fmla="*/ 9581 w 49070"/>
                  <a:gd name="connsiteY0" fmla="*/ 35489 h 35584"/>
                  <a:gd name="connsiteX1" fmla="*/ 14153 w 49070"/>
                  <a:gd name="connsiteY1" fmla="*/ 34346 h 35584"/>
                  <a:gd name="connsiteX2" fmla="*/ 44157 w 49070"/>
                  <a:gd name="connsiteY2" fmla="*/ 17868 h 35584"/>
                  <a:gd name="connsiteX3" fmla="*/ 47872 w 49070"/>
                  <a:gd name="connsiteY3" fmla="*/ 4914 h 35584"/>
                  <a:gd name="connsiteX4" fmla="*/ 34918 w 49070"/>
                  <a:gd name="connsiteY4" fmla="*/ 1199 h 35584"/>
                  <a:gd name="connsiteX5" fmla="*/ 4914 w 49070"/>
                  <a:gd name="connsiteY5" fmla="*/ 17677 h 35584"/>
                  <a:gd name="connsiteX6" fmla="*/ 1199 w 49070"/>
                  <a:gd name="connsiteY6" fmla="*/ 30631 h 35584"/>
                  <a:gd name="connsiteX7" fmla="*/ 9581 w 49070"/>
                  <a:gd name="connsiteY7" fmla="*/ 35584 h 3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70" h="35584">
                    <a:moveTo>
                      <a:pt x="9581" y="35489"/>
                    </a:moveTo>
                    <a:cubicBezTo>
                      <a:pt x="11105" y="35489"/>
                      <a:pt x="12724" y="35108"/>
                      <a:pt x="14153" y="34346"/>
                    </a:cubicBezTo>
                    <a:lnTo>
                      <a:pt x="44157" y="17868"/>
                    </a:lnTo>
                    <a:cubicBezTo>
                      <a:pt x="48729" y="15296"/>
                      <a:pt x="50443" y="9486"/>
                      <a:pt x="47872" y="4914"/>
                    </a:cubicBezTo>
                    <a:cubicBezTo>
                      <a:pt x="45300" y="342"/>
                      <a:pt x="39490" y="-1373"/>
                      <a:pt x="34918" y="1199"/>
                    </a:cubicBezTo>
                    <a:lnTo>
                      <a:pt x="4914" y="17677"/>
                    </a:lnTo>
                    <a:cubicBezTo>
                      <a:pt x="342" y="20249"/>
                      <a:pt x="-1373" y="26059"/>
                      <a:pt x="1199" y="30631"/>
                    </a:cubicBezTo>
                    <a:cubicBezTo>
                      <a:pt x="2914" y="33775"/>
                      <a:pt x="6247" y="35584"/>
                      <a:pt x="9581" y="35584"/>
                    </a:cubicBezTo>
                    <a:close/>
                  </a:path>
                </a:pathLst>
              </a:custGeom>
              <a:solidFill>
                <a:schemeClr val="tx1"/>
              </a:solidFill>
              <a:ln w="9525" cap="flat">
                <a:noFill/>
                <a:prstDash val="solid"/>
                <a:miter/>
              </a:ln>
            </p:spPr>
            <p:txBody>
              <a:bodyPr rtlCol="0" anchor="ctr"/>
              <a:lstStyle/>
              <a:p>
                <a:endParaRPr lang="en-US"/>
              </a:p>
            </p:txBody>
          </p:sp>
        </p:grpSp>
      </p:grpSp>
      <p:sp>
        <p:nvSpPr>
          <p:cNvPr id="14" name="TextBox 13">
            <a:extLst>
              <a:ext uri="{FF2B5EF4-FFF2-40B4-BE49-F238E27FC236}">
                <a16:creationId xmlns:a16="http://schemas.microsoft.com/office/drawing/2014/main" id="{AFC575F4-8D35-B47D-21B1-1D6AC996BB2E}"/>
              </a:ext>
            </a:extLst>
          </p:cNvPr>
          <p:cNvSpPr txBox="1"/>
          <p:nvPr/>
        </p:nvSpPr>
        <p:spPr>
          <a:xfrm>
            <a:off x="8077200" y="2507536"/>
            <a:ext cx="8828847" cy="1723549"/>
          </a:xfrm>
          <a:prstGeom prst="rect">
            <a:avLst/>
          </a:prstGeom>
          <a:noFill/>
        </p:spPr>
        <p:txBody>
          <a:bodyPr wrap="square">
            <a:spAutoFit/>
          </a:bodyPr>
          <a:lstStyle/>
          <a:p>
            <a:pPr defTabSz="914445">
              <a:spcAft>
                <a:spcPts val="1200"/>
              </a:spcAft>
            </a:pPr>
            <a:r>
              <a:rPr lang="en-US" sz="2400" b="1" dirty="0">
                <a:solidFill>
                  <a:srgbClr val="010F32"/>
                </a:solidFill>
                <a:latin typeface="Forno Standard"/>
                <a:cs typeface="Calibri" panose="020F0502020204030204" pitchFamily="34" charset="0"/>
              </a:rPr>
              <a:t>Intuitive and easy to use technology</a:t>
            </a:r>
          </a:p>
          <a:p>
            <a:pPr defTabSz="914445">
              <a:spcAft>
                <a:spcPts val="1200"/>
              </a:spcAft>
            </a:pPr>
            <a:r>
              <a:rPr lang="en-US" sz="2400" dirty="0">
                <a:solidFill>
                  <a:srgbClr val="010F32"/>
                </a:solidFill>
                <a:latin typeface="Forno Standard"/>
                <a:cs typeface="Calibri" panose="020F0502020204030204" pitchFamily="34" charset="0"/>
              </a:rPr>
              <a:t>Cloud SaaS integrates with existing in-person and online workflows via existing hardware, mobile app, web portal or webhooks</a:t>
            </a:r>
          </a:p>
        </p:txBody>
      </p:sp>
      <p:sp>
        <p:nvSpPr>
          <p:cNvPr id="18" name="TextBox 17">
            <a:extLst>
              <a:ext uri="{FF2B5EF4-FFF2-40B4-BE49-F238E27FC236}">
                <a16:creationId xmlns:a16="http://schemas.microsoft.com/office/drawing/2014/main" id="{1CF51449-F3E7-F8E3-A76F-8C455BFA05DE}"/>
              </a:ext>
            </a:extLst>
          </p:cNvPr>
          <p:cNvSpPr txBox="1"/>
          <p:nvPr/>
        </p:nvSpPr>
        <p:spPr>
          <a:xfrm>
            <a:off x="8077200" y="4471499"/>
            <a:ext cx="9753600" cy="2031325"/>
          </a:xfrm>
          <a:prstGeom prst="rect">
            <a:avLst/>
          </a:prstGeom>
          <a:noFill/>
        </p:spPr>
        <p:txBody>
          <a:bodyPr wrap="square">
            <a:spAutoFit/>
          </a:bodyPr>
          <a:lstStyle/>
          <a:p>
            <a:pPr lvl="1" defTabSz="914445">
              <a:spcAft>
                <a:spcPts val="1200"/>
              </a:spcAft>
            </a:pPr>
            <a:r>
              <a:rPr lang="en-US" sz="2400" b="1" dirty="0">
                <a:solidFill>
                  <a:srgbClr val="010F32"/>
                </a:solidFill>
                <a:latin typeface="Forno Standard"/>
                <a:cs typeface="Calibri" panose="020F0502020204030204" pitchFamily="34" charset="0"/>
              </a:rPr>
              <a:t>Integrates with existing retail / branch hardware</a:t>
            </a:r>
          </a:p>
          <a:p>
            <a:pPr marL="228600" lvl="1" indent="-228600" defTabSz="914445">
              <a:spcAft>
                <a:spcPts val="1200"/>
              </a:spcAft>
              <a:buFont typeface="Arial" panose="020B0604020202020204" pitchFamily="34" charset="0"/>
              <a:buChar char="•"/>
            </a:pPr>
            <a:r>
              <a:rPr lang="en-US" sz="2400" dirty="0">
                <a:solidFill>
                  <a:srgbClr val="010F32"/>
                </a:solidFill>
                <a:latin typeface="Forno Standard"/>
                <a:cs typeface="Calibri" panose="020F0502020204030204" pitchFamily="34" charset="0"/>
              </a:rPr>
              <a:t>Point-of-sale scanner</a:t>
            </a:r>
          </a:p>
          <a:p>
            <a:pPr marL="228600" lvl="1" indent="-228600" defTabSz="914445">
              <a:spcAft>
                <a:spcPts val="1200"/>
              </a:spcAft>
              <a:buFont typeface="Arial" panose="020B0604020202020204" pitchFamily="34" charset="0"/>
              <a:buChar char="•"/>
            </a:pPr>
            <a:r>
              <a:rPr lang="en-US" sz="2400" dirty="0">
                <a:solidFill>
                  <a:srgbClr val="010F32"/>
                </a:solidFill>
                <a:latin typeface="Forno Standard"/>
                <a:cs typeface="Calibri" panose="020F0502020204030204" pitchFamily="34" charset="0"/>
              </a:rPr>
              <a:t>Branch check scanner </a:t>
            </a:r>
          </a:p>
          <a:p>
            <a:pPr marL="228600" lvl="1" indent="-228600" defTabSz="914445">
              <a:spcAft>
                <a:spcPts val="1200"/>
              </a:spcAft>
              <a:buFont typeface="Arial" panose="020B0604020202020204" pitchFamily="34" charset="0"/>
              <a:buChar char="•"/>
            </a:pPr>
            <a:r>
              <a:rPr lang="en-US" sz="2400" dirty="0">
                <a:solidFill>
                  <a:srgbClr val="010F32"/>
                </a:solidFill>
                <a:latin typeface="Forno Standard"/>
                <a:cs typeface="Calibri" panose="020F0502020204030204" pitchFamily="34" charset="0"/>
              </a:rPr>
              <a:t>Mobile app</a:t>
            </a:r>
          </a:p>
        </p:txBody>
      </p:sp>
      <p:grpSp>
        <p:nvGrpSpPr>
          <p:cNvPr id="33" name="Group 32">
            <a:extLst>
              <a:ext uri="{FF2B5EF4-FFF2-40B4-BE49-F238E27FC236}">
                <a16:creationId xmlns:a16="http://schemas.microsoft.com/office/drawing/2014/main" id="{BB4D1337-A334-EFA6-5B9C-BB9CBF2CAD8A}"/>
              </a:ext>
            </a:extLst>
          </p:cNvPr>
          <p:cNvGrpSpPr/>
          <p:nvPr/>
        </p:nvGrpSpPr>
        <p:grpSpPr>
          <a:xfrm>
            <a:off x="7059080" y="4623770"/>
            <a:ext cx="803679" cy="803679"/>
            <a:chOff x="10743380" y="-5736826"/>
            <a:chExt cx="803679" cy="803679"/>
          </a:xfrm>
        </p:grpSpPr>
        <p:sp>
          <p:nvSpPr>
            <p:cNvPr id="16" name="Freeform: Shape 15">
              <a:extLst>
                <a:ext uri="{FF2B5EF4-FFF2-40B4-BE49-F238E27FC236}">
                  <a16:creationId xmlns:a16="http://schemas.microsoft.com/office/drawing/2014/main" id="{D9BD81B8-C023-498E-5D6A-21E56E6B6D2D}"/>
                </a:ext>
              </a:extLst>
            </p:cNvPr>
            <p:cNvSpPr/>
            <p:nvPr/>
          </p:nvSpPr>
          <p:spPr>
            <a:xfrm>
              <a:off x="10743380" y="-5736826"/>
              <a:ext cx="803679" cy="803679"/>
            </a:xfrm>
            <a:custGeom>
              <a:avLst/>
              <a:gdLst>
                <a:gd name="connsiteX0" fmla="*/ 57221 w 637602"/>
                <a:gd name="connsiteY0" fmla="*/ 0 h 637602"/>
                <a:gd name="connsiteX1" fmla="*/ 580382 w 637602"/>
                <a:gd name="connsiteY1" fmla="*/ 0 h 637602"/>
                <a:gd name="connsiteX2" fmla="*/ 637602 w 637602"/>
                <a:gd name="connsiteY2" fmla="*/ 57221 h 637602"/>
                <a:gd name="connsiteX3" fmla="*/ 637602 w 637602"/>
                <a:gd name="connsiteY3" fmla="*/ 580382 h 637602"/>
                <a:gd name="connsiteX4" fmla="*/ 580382 w 637602"/>
                <a:gd name="connsiteY4" fmla="*/ 637602 h 637602"/>
                <a:gd name="connsiteX5" fmla="*/ 57221 w 637602"/>
                <a:gd name="connsiteY5" fmla="*/ 637602 h 637602"/>
                <a:gd name="connsiteX6" fmla="*/ 0 w 637602"/>
                <a:gd name="connsiteY6" fmla="*/ 580382 h 637602"/>
                <a:gd name="connsiteX7" fmla="*/ 0 w 637602"/>
                <a:gd name="connsiteY7" fmla="*/ 57221 h 637602"/>
                <a:gd name="connsiteX8" fmla="*/ 57221 w 637602"/>
                <a:gd name="connsiteY8" fmla="*/ 0 h 637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602" h="637602">
                  <a:moveTo>
                    <a:pt x="57221" y="0"/>
                  </a:moveTo>
                  <a:lnTo>
                    <a:pt x="580382" y="0"/>
                  </a:lnTo>
                  <a:cubicBezTo>
                    <a:pt x="611984" y="0"/>
                    <a:pt x="637602" y="25619"/>
                    <a:pt x="637602" y="57221"/>
                  </a:cubicBezTo>
                  <a:lnTo>
                    <a:pt x="637602" y="580382"/>
                  </a:lnTo>
                  <a:cubicBezTo>
                    <a:pt x="637602" y="611984"/>
                    <a:pt x="611984" y="637602"/>
                    <a:pt x="580382" y="637602"/>
                  </a:cubicBezTo>
                  <a:lnTo>
                    <a:pt x="57221" y="637602"/>
                  </a:lnTo>
                  <a:cubicBezTo>
                    <a:pt x="25619" y="637602"/>
                    <a:pt x="0" y="611984"/>
                    <a:pt x="0" y="580382"/>
                  </a:cubicBezTo>
                  <a:lnTo>
                    <a:pt x="0" y="57221"/>
                  </a:lnTo>
                  <a:cubicBezTo>
                    <a:pt x="0" y="25619"/>
                    <a:pt x="25619" y="0"/>
                    <a:pt x="57221" y="0"/>
                  </a:cubicBezTo>
                  <a:close/>
                </a:path>
              </a:pathLst>
            </a:custGeom>
            <a:solidFill>
              <a:schemeClr val="bg1"/>
            </a:solidFill>
            <a:ln w="15875" cap="flat">
              <a:solidFill>
                <a:schemeClr val="tx1"/>
              </a:solid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E497EB5-494F-2323-F6A0-2C721D4FA34C}"/>
                </a:ext>
              </a:extLst>
            </p:cNvPr>
            <p:cNvSpPr/>
            <p:nvPr/>
          </p:nvSpPr>
          <p:spPr>
            <a:xfrm>
              <a:off x="10935202" y="-5550431"/>
              <a:ext cx="420033" cy="464512"/>
            </a:xfrm>
            <a:custGeom>
              <a:avLst/>
              <a:gdLst>
                <a:gd name="connsiteX0" fmla="*/ 15138 w 335905"/>
                <a:gd name="connsiteY0" fmla="*/ 227079 h 371475"/>
                <a:gd name="connsiteX1" fmla="*/ 1238 w 335905"/>
                <a:gd name="connsiteY1" fmla="*/ 296641 h 371475"/>
                <a:gd name="connsiteX2" fmla="*/ 14240 w 335905"/>
                <a:gd name="connsiteY2" fmla="*/ 348587 h 371475"/>
                <a:gd name="connsiteX3" fmla="*/ 62651 w 335905"/>
                <a:gd name="connsiteY3" fmla="*/ 371475 h 371475"/>
                <a:gd name="connsiteX4" fmla="*/ 273314 w 335905"/>
                <a:gd name="connsiteY4" fmla="*/ 371475 h 371475"/>
                <a:gd name="connsiteX5" fmla="*/ 321725 w 335905"/>
                <a:gd name="connsiteY5" fmla="*/ 348587 h 371475"/>
                <a:gd name="connsiteX6" fmla="*/ 334667 w 335905"/>
                <a:gd name="connsiteY6" fmla="*/ 296641 h 371475"/>
                <a:gd name="connsiteX7" fmla="*/ 320767 w 335905"/>
                <a:gd name="connsiteY7" fmla="*/ 227079 h 371475"/>
                <a:gd name="connsiteX8" fmla="*/ 263068 w 335905"/>
                <a:gd name="connsiteY8" fmla="*/ 179746 h 371475"/>
                <a:gd name="connsiteX9" fmla="*/ 215915 w 335905"/>
                <a:gd name="connsiteY9" fmla="*/ 179746 h 371475"/>
                <a:gd name="connsiteX10" fmla="*/ 215915 w 335905"/>
                <a:gd name="connsiteY10" fmla="*/ 113839 h 371475"/>
                <a:gd name="connsiteX11" fmla="*/ 251864 w 335905"/>
                <a:gd name="connsiteY11" fmla="*/ 113839 h 371475"/>
                <a:gd name="connsiteX12" fmla="*/ 287813 w 335905"/>
                <a:gd name="connsiteY12" fmla="*/ 77890 h 371475"/>
                <a:gd name="connsiteX13" fmla="*/ 287813 w 335905"/>
                <a:gd name="connsiteY13" fmla="*/ 35949 h 371475"/>
                <a:gd name="connsiteX14" fmla="*/ 251864 w 335905"/>
                <a:gd name="connsiteY14" fmla="*/ 0 h 371475"/>
                <a:gd name="connsiteX15" fmla="*/ 156000 w 335905"/>
                <a:gd name="connsiteY15" fmla="*/ 0 h 371475"/>
                <a:gd name="connsiteX16" fmla="*/ 120050 w 335905"/>
                <a:gd name="connsiteY16" fmla="*/ 35949 h 371475"/>
                <a:gd name="connsiteX17" fmla="*/ 120050 w 335905"/>
                <a:gd name="connsiteY17" fmla="*/ 77890 h 371475"/>
                <a:gd name="connsiteX18" fmla="*/ 156000 w 335905"/>
                <a:gd name="connsiteY18" fmla="*/ 113839 h 371475"/>
                <a:gd name="connsiteX19" fmla="*/ 191949 w 335905"/>
                <a:gd name="connsiteY19" fmla="*/ 113839 h 371475"/>
                <a:gd name="connsiteX20" fmla="*/ 191949 w 335905"/>
                <a:gd name="connsiteY20" fmla="*/ 179746 h 371475"/>
                <a:gd name="connsiteX21" fmla="*/ 72837 w 335905"/>
                <a:gd name="connsiteY21" fmla="*/ 179746 h 371475"/>
                <a:gd name="connsiteX22" fmla="*/ 15138 w 335905"/>
                <a:gd name="connsiteY22" fmla="*/ 227079 h 371475"/>
                <a:gd name="connsiteX23" fmla="*/ 15138 w 335905"/>
                <a:gd name="connsiteY23" fmla="*/ 227079 h 371475"/>
                <a:gd name="connsiteX24" fmla="*/ 155940 w 335905"/>
                <a:gd name="connsiteY24" fmla="*/ 89873 h 371475"/>
                <a:gd name="connsiteX25" fmla="*/ 143957 w 335905"/>
                <a:gd name="connsiteY25" fmla="*/ 77890 h 371475"/>
                <a:gd name="connsiteX26" fmla="*/ 143957 w 335905"/>
                <a:gd name="connsiteY26" fmla="*/ 35949 h 371475"/>
                <a:gd name="connsiteX27" fmla="*/ 155940 w 335905"/>
                <a:gd name="connsiteY27" fmla="*/ 23966 h 371475"/>
                <a:gd name="connsiteX28" fmla="*/ 251804 w 335905"/>
                <a:gd name="connsiteY28" fmla="*/ 23966 h 371475"/>
                <a:gd name="connsiteX29" fmla="*/ 263787 w 335905"/>
                <a:gd name="connsiteY29" fmla="*/ 35949 h 371475"/>
                <a:gd name="connsiteX30" fmla="*/ 263787 w 335905"/>
                <a:gd name="connsiteY30" fmla="*/ 77890 h 371475"/>
                <a:gd name="connsiteX31" fmla="*/ 251804 w 335905"/>
                <a:gd name="connsiteY31" fmla="*/ 89873 h 371475"/>
                <a:gd name="connsiteX32" fmla="*/ 155940 w 335905"/>
                <a:gd name="connsiteY32" fmla="*/ 89873 h 371475"/>
                <a:gd name="connsiteX33" fmla="*/ 72837 w 335905"/>
                <a:gd name="connsiteY33" fmla="*/ 203712 h 371475"/>
                <a:gd name="connsiteX34" fmla="*/ 262948 w 335905"/>
                <a:gd name="connsiteY34" fmla="*/ 203712 h 371475"/>
                <a:gd name="connsiteX35" fmla="*/ 297160 w 335905"/>
                <a:gd name="connsiteY35" fmla="*/ 231752 h 371475"/>
                <a:gd name="connsiteX36" fmla="*/ 311060 w 335905"/>
                <a:gd name="connsiteY36" fmla="*/ 301314 h 371475"/>
                <a:gd name="connsiteX37" fmla="*/ 303092 w 335905"/>
                <a:gd name="connsiteY37" fmla="*/ 333369 h 371475"/>
                <a:gd name="connsiteX38" fmla="*/ 273254 w 335905"/>
                <a:gd name="connsiteY38" fmla="*/ 347509 h 371475"/>
                <a:gd name="connsiteX39" fmla="*/ 62591 w 335905"/>
                <a:gd name="connsiteY39" fmla="*/ 347509 h 371475"/>
                <a:gd name="connsiteX40" fmla="*/ 32754 w 335905"/>
                <a:gd name="connsiteY40" fmla="*/ 333369 h 371475"/>
                <a:gd name="connsiteX41" fmla="*/ 24785 w 335905"/>
                <a:gd name="connsiteY41" fmla="*/ 301314 h 371475"/>
                <a:gd name="connsiteX42" fmla="*/ 38685 w 335905"/>
                <a:gd name="connsiteY42" fmla="*/ 231752 h 371475"/>
                <a:gd name="connsiteX43" fmla="*/ 72897 w 335905"/>
                <a:gd name="connsiteY43" fmla="*/ 203712 h 371475"/>
                <a:gd name="connsiteX44" fmla="*/ 72777 w 335905"/>
                <a:gd name="connsiteY44" fmla="*/ 203712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35905" h="371475">
                  <a:moveTo>
                    <a:pt x="15138" y="227079"/>
                  </a:moveTo>
                  <a:lnTo>
                    <a:pt x="1238" y="296641"/>
                  </a:lnTo>
                  <a:cubicBezTo>
                    <a:pt x="-2477" y="315095"/>
                    <a:pt x="2257" y="334028"/>
                    <a:pt x="14240" y="348587"/>
                  </a:cubicBezTo>
                  <a:cubicBezTo>
                    <a:pt x="26163" y="363147"/>
                    <a:pt x="43838" y="371475"/>
                    <a:pt x="62651" y="371475"/>
                  </a:cubicBezTo>
                  <a:lnTo>
                    <a:pt x="273314" y="371475"/>
                  </a:lnTo>
                  <a:cubicBezTo>
                    <a:pt x="292127" y="371475"/>
                    <a:pt x="309742" y="363147"/>
                    <a:pt x="321725" y="348587"/>
                  </a:cubicBezTo>
                  <a:cubicBezTo>
                    <a:pt x="333649" y="334028"/>
                    <a:pt x="338382" y="315095"/>
                    <a:pt x="334667" y="296641"/>
                  </a:cubicBezTo>
                  <a:lnTo>
                    <a:pt x="320767" y="227079"/>
                  </a:lnTo>
                  <a:cubicBezTo>
                    <a:pt x="315255" y="199638"/>
                    <a:pt x="290989" y="179746"/>
                    <a:pt x="263068" y="179746"/>
                  </a:cubicBezTo>
                  <a:lnTo>
                    <a:pt x="215915" y="179746"/>
                  </a:lnTo>
                  <a:lnTo>
                    <a:pt x="215915" y="113839"/>
                  </a:lnTo>
                  <a:lnTo>
                    <a:pt x="251864" y="113839"/>
                  </a:lnTo>
                  <a:cubicBezTo>
                    <a:pt x="271696" y="113839"/>
                    <a:pt x="287813" y="97722"/>
                    <a:pt x="287813" y="77890"/>
                  </a:cubicBezTo>
                  <a:lnTo>
                    <a:pt x="287813" y="35949"/>
                  </a:lnTo>
                  <a:cubicBezTo>
                    <a:pt x="287813" y="16117"/>
                    <a:pt x="271696" y="0"/>
                    <a:pt x="251864" y="0"/>
                  </a:cubicBezTo>
                  <a:lnTo>
                    <a:pt x="156000" y="0"/>
                  </a:lnTo>
                  <a:cubicBezTo>
                    <a:pt x="136168" y="0"/>
                    <a:pt x="120050" y="16117"/>
                    <a:pt x="120050" y="35949"/>
                  </a:cubicBezTo>
                  <a:lnTo>
                    <a:pt x="120050" y="77890"/>
                  </a:lnTo>
                  <a:cubicBezTo>
                    <a:pt x="120050" y="97722"/>
                    <a:pt x="136168" y="113839"/>
                    <a:pt x="156000" y="113839"/>
                  </a:cubicBezTo>
                  <a:lnTo>
                    <a:pt x="191949" y="113839"/>
                  </a:lnTo>
                  <a:lnTo>
                    <a:pt x="191949" y="179746"/>
                  </a:lnTo>
                  <a:lnTo>
                    <a:pt x="72837" y="179746"/>
                  </a:lnTo>
                  <a:cubicBezTo>
                    <a:pt x="44857" y="179746"/>
                    <a:pt x="20591" y="199638"/>
                    <a:pt x="15138" y="227079"/>
                  </a:cubicBezTo>
                  <a:lnTo>
                    <a:pt x="15138" y="227079"/>
                  </a:lnTo>
                  <a:close/>
                  <a:moveTo>
                    <a:pt x="155940" y="89873"/>
                  </a:moveTo>
                  <a:cubicBezTo>
                    <a:pt x="149349" y="89873"/>
                    <a:pt x="143957" y="84481"/>
                    <a:pt x="143957" y="77890"/>
                  </a:cubicBezTo>
                  <a:lnTo>
                    <a:pt x="143957" y="35949"/>
                  </a:lnTo>
                  <a:cubicBezTo>
                    <a:pt x="143957" y="29359"/>
                    <a:pt x="149349" y="23966"/>
                    <a:pt x="155940" y="23966"/>
                  </a:cubicBezTo>
                  <a:lnTo>
                    <a:pt x="251804" y="23966"/>
                  </a:lnTo>
                  <a:cubicBezTo>
                    <a:pt x="258395" y="23966"/>
                    <a:pt x="263787" y="29359"/>
                    <a:pt x="263787" y="35949"/>
                  </a:cubicBezTo>
                  <a:lnTo>
                    <a:pt x="263787" y="77890"/>
                  </a:lnTo>
                  <a:cubicBezTo>
                    <a:pt x="263787" y="84481"/>
                    <a:pt x="258395" y="89873"/>
                    <a:pt x="251804" y="89873"/>
                  </a:cubicBezTo>
                  <a:lnTo>
                    <a:pt x="155940" y="89873"/>
                  </a:lnTo>
                  <a:close/>
                  <a:moveTo>
                    <a:pt x="72837" y="203712"/>
                  </a:moveTo>
                  <a:lnTo>
                    <a:pt x="262948" y="203712"/>
                  </a:lnTo>
                  <a:cubicBezTo>
                    <a:pt x="279545" y="203712"/>
                    <a:pt x="293925" y="215515"/>
                    <a:pt x="297160" y="231752"/>
                  </a:cubicBezTo>
                  <a:lnTo>
                    <a:pt x="311060" y="301314"/>
                  </a:lnTo>
                  <a:cubicBezTo>
                    <a:pt x="313337" y="312698"/>
                    <a:pt x="310401" y="324382"/>
                    <a:pt x="303092" y="333369"/>
                  </a:cubicBezTo>
                  <a:cubicBezTo>
                    <a:pt x="295722" y="342356"/>
                    <a:pt x="284877" y="347509"/>
                    <a:pt x="273254" y="347509"/>
                  </a:cubicBezTo>
                  <a:lnTo>
                    <a:pt x="62591" y="347509"/>
                  </a:lnTo>
                  <a:cubicBezTo>
                    <a:pt x="50968" y="347509"/>
                    <a:pt x="40123" y="342356"/>
                    <a:pt x="32754" y="333369"/>
                  </a:cubicBezTo>
                  <a:cubicBezTo>
                    <a:pt x="25384" y="324382"/>
                    <a:pt x="22448" y="312698"/>
                    <a:pt x="24785" y="301314"/>
                  </a:cubicBezTo>
                  <a:lnTo>
                    <a:pt x="38685" y="231752"/>
                  </a:lnTo>
                  <a:cubicBezTo>
                    <a:pt x="41921" y="215515"/>
                    <a:pt x="56300" y="203712"/>
                    <a:pt x="72897" y="203712"/>
                  </a:cubicBezTo>
                  <a:lnTo>
                    <a:pt x="72777" y="203712"/>
                  </a:lnTo>
                  <a:close/>
                </a:path>
              </a:pathLst>
            </a:custGeom>
            <a:solidFill>
              <a:schemeClr val="tx1"/>
            </a:solidFill>
            <a:ln w="9525" cap="flat">
              <a:solidFill>
                <a:schemeClr val="bg1"/>
              </a:solidFill>
              <a:prstDash val="solid"/>
              <a:miter/>
            </a:ln>
          </p:spPr>
          <p:txBody>
            <a:bodyPr rtlCol="0" anchor="ctr"/>
            <a:lstStyle/>
            <a:p>
              <a:endParaRPr lang="en-US"/>
            </a:p>
          </p:txBody>
        </p:sp>
      </p:grpSp>
      <p:sp>
        <p:nvSpPr>
          <p:cNvPr id="23" name="TextBox 22">
            <a:extLst>
              <a:ext uri="{FF2B5EF4-FFF2-40B4-BE49-F238E27FC236}">
                <a16:creationId xmlns:a16="http://schemas.microsoft.com/office/drawing/2014/main" id="{D1985009-FCA9-EAC6-1AE8-49E4954F61AA}"/>
              </a:ext>
            </a:extLst>
          </p:cNvPr>
          <p:cNvSpPr txBox="1"/>
          <p:nvPr/>
        </p:nvSpPr>
        <p:spPr>
          <a:xfrm>
            <a:off x="8077200" y="6840745"/>
            <a:ext cx="9798271" cy="1877437"/>
          </a:xfrm>
          <a:prstGeom prst="rect">
            <a:avLst/>
          </a:prstGeom>
          <a:noFill/>
        </p:spPr>
        <p:txBody>
          <a:bodyPr wrap="square">
            <a:spAutoFit/>
          </a:bodyPr>
          <a:lstStyle/>
          <a:p>
            <a:pPr>
              <a:spcAft>
                <a:spcPts val="1200"/>
              </a:spcAft>
            </a:pPr>
            <a:r>
              <a:rPr lang="en-US" sz="2400" b="1" dirty="0">
                <a:solidFill>
                  <a:srgbClr val="010F32"/>
                </a:solidFill>
                <a:latin typeface="Forno Standard"/>
                <a:cs typeface="Calibri" panose="020F0502020204030204" pitchFamily="34" charset="0"/>
              </a:rPr>
              <a:t>Frictionless and customer friendly</a:t>
            </a:r>
          </a:p>
          <a:p>
            <a:pPr marL="228600" lvl="1" indent="-228600" defTabSz="914445">
              <a:spcBef>
                <a:spcPts val="0"/>
              </a:spcBef>
              <a:spcAft>
                <a:spcPts val="1200"/>
              </a:spcAft>
              <a:buFont typeface="Arial" panose="020B0604020202020204" pitchFamily="34" charset="0"/>
              <a:buChar char="•"/>
            </a:pPr>
            <a:r>
              <a:rPr lang="en-US" sz="2400" dirty="0">
                <a:solidFill>
                  <a:srgbClr val="010F32"/>
                </a:solidFill>
                <a:latin typeface="Forno Standard"/>
                <a:cs typeface="Calibri" panose="020F0502020204030204" pitchFamily="34" charset="0"/>
              </a:rPr>
              <a:t>Fast, accurate validation eliminates “good customer frustration” and reduces abandonment</a:t>
            </a:r>
          </a:p>
          <a:p>
            <a:pPr marL="228600" lvl="1" indent="-228600" defTabSz="914445">
              <a:spcBef>
                <a:spcPts val="0"/>
              </a:spcBef>
              <a:spcAft>
                <a:spcPts val="1200"/>
              </a:spcAft>
              <a:buFont typeface="Arial" panose="020B0604020202020204" pitchFamily="34" charset="0"/>
              <a:buChar char="•"/>
            </a:pPr>
            <a:r>
              <a:rPr lang="en-US" sz="2400" dirty="0">
                <a:solidFill>
                  <a:srgbClr val="010F32"/>
                </a:solidFill>
                <a:latin typeface="Forno Standard"/>
                <a:cs typeface="Calibri" panose="020F0502020204030204" pitchFamily="34" charset="0"/>
              </a:rPr>
              <a:t>Easy one step process–no need for front, back and </a:t>
            </a:r>
            <a:r>
              <a:rPr lang="en-US" sz="2400" dirty="0">
                <a:solidFill>
                  <a:schemeClr val="bg2"/>
                </a:solidFill>
                <a:latin typeface="+mn-lt"/>
                <a:cs typeface="Calibri" panose="020F0502020204030204" pitchFamily="34" charset="0"/>
              </a:rPr>
              <a:t>selfie</a:t>
            </a:r>
          </a:p>
        </p:txBody>
      </p:sp>
      <p:grpSp>
        <p:nvGrpSpPr>
          <p:cNvPr id="35" name="Group 34">
            <a:extLst>
              <a:ext uri="{FF2B5EF4-FFF2-40B4-BE49-F238E27FC236}">
                <a16:creationId xmlns:a16="http://schemas.microsoft.com/office/drawing/2014/main" id="{E1A3007E-1055-98CC-9413-1877FB17F53A}"/>
              </a:ext>
            </a:extLst>
          </p:cNvPr>
          <p:cNvGrpSpPr/>
          <p:nvPr/>
        </p:nvGrpSpPr>
        <p:grpSpPr>
          <a:xfrm>
            <a:off x="7059080" y="6862641"/>
            <a:ext cx="803679" cy="803679"/>
            <a:chOff x="15863915" y="-5736826"/>
            <a:chExt cx="803679" cy="803679"/>
          </a:xfrm>
        </p:grpSpPr>
        <p:sp>
          <p:nvSpPr>
            <p:cNvPr id="21" name="Freeform: Shape 20">
              <a:extLst>
                <a:ext uri="{FF2B5EF4-FFF2-40B4-BE49-F238E27FC236}">
                  <a16:creationId xmlns:a16="http://schemas.microsoft.com/office/drawing/2014/main" id="{23EA736A-D2FE-19F3-330D-533EA49378BA}"/>
                </a:ext>
              </a:extLst>
            </p:cNvPr>
            <p:cNvSpPr/>
            <p:nvPr/>
          </p:nvSpPr>
          <p:spPr>
            <a:xfrm>
              <a:off x="15863915" y="-5736826"/>
              <a:ext cx="803679" cy="803679"/>
            </a:xfrm>
            <a:custGeom>
              <a:avLst/>
              <a:gdLst>
                <a:gd name="connsiteX0" fmla="*/ 57221 w 637602"/>
                <a:gd name="connsiteY0" fmla="*/ 0 h 637602"/>
                <a:gd name="connsiteX1" fmla="*/ 580382 w 637602"/>
                <a:gd name="connsiteY1" fmla="*/ 0 h 637602"/>
                <a:gd name="connsiteX2" fmla="*/ 637602 w 637602"/>
                <a:gd name="connsiteY2" fmla="*/ 57221 h 637602"/>
                <a:gd name="connsiteX3" fmla="*/ 637602 w 637602"/>
                <a:gd name="connsiteY3" fmla="*/ 580382 h 637602"/>
                <a:gd name="connsiteX4" fmla="*/ 580382 w 637602"/>
                <a:gd name="connsiteY4" fmla="*/ 637602 h 637602"/>
                <a:gd name="connsiteX5" fmla="*/ 57221 w 637602"/>
                <a:gd name="connsiteY5" fmla="*/ 637602 h 637602"/>
                <a:gd name="connsiteX6" fmla="*/ 0 w 637602"/>
                <a:gd name="connsiteY6" fmla="*/ 580382 h 637602"/>
                <a:gd name="connsiteX7" fmla="*/ 0 w 637602"/>
                <a:gd name="connsiteY7" fmla="*/ 57221 h 637602"/>
                <a:gd name="connsiteX8" fmla="*/ 57221 w 637602"/>
                <a:gd name="connsiteY8" fmla="*/ 0 h 637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602" h="637602">
                  <a:moveTo>
                    <a:pt x="57221" y="0"/>
                  </a:moveTo>
                  <a:lnTo>
                    <a:pt x="580382" y="0"/>
                  </a:lnTo>
                  <a:cubicBezTo>
                    <a:pt x="611984" y="0"/>
                    <a:pt x="637602" y="25619"/>
                    <a:pt x="637602" y="57221"/>
                  </a:cubicBezTo>
                  <a:lnTo>
                    <a:pt x="637602" y="580382"/>
                  </a:lnTo>
                  <a:cubicBezTo>
                    <a:pt x="637602" y="611984"/>
                    <a:pt x="611984" y="637602"/>
                    <a:pt x="580382" y="637602"/>
                  </a:cubicBezTo>
                  <a:lnTo>
                    <a:pt x="57221" y="637602"/>
                  </a:lnTo>
                  <a:cubicBezTo>
                    <a:pt x="25619" y="637602"/>
                    <a:pt x="0" y="611984"/>
                    <a:pt x="0" y="580382"/>
                  </a:cubicBezTo>
                  <a:lnTo>
                    <a:pt x="0" y="57221"/>
                  </a:lnTo>
                  <a:cubicBezTo>
                    <a:pt x="0" y="25619"/>
                    <a:pt x="25619" y="0"/>
                    <a:pt x="57221" y="0"/>
                  </a:cubicBezTo>
                  <a:close/>
                </a:path>
              </a:pathLst>
            </a:custGeom>
            <a:solidFill>
              <a:schemeClr val="bg1"/>
            </a:solidFill>
            <a:ln w="15875" cap="flat">
              <a:solidFill>
                <a:schemeClr val="tx1"/>
              </a:solidFill>
              <a:prstDash val="solid"/>
              <a:miter/>
            </a:ln>
          </p:spPr>
          <p:txBody>
            <a:bodyPr rtlCol="0" anchor="ctr"/>
            <a:lstStyle/>
            <a:p>
              <a:endParaRPr lang="en-US"/>
            </a:p>
          </p:txBody>
        </p:sp>
        <p:grpSp>
          <p:nvGrpSpPr>
            <p:cNvPr id="24" name="Group 23">
              <a:extLst>
                <a:ext uri="{FF2B5EF4-FFF2-40B4-BE49-F238E27FC236}">
                  <a16:creationId xmlns:a16="http://schemas.microsoft.com/office/drawing/2014/main" id="{75C0A09C-654C-9F47-5073-237151D73C94}"/>
                </a:ext>
              </a:extLst>
            </p:cNvPr>
            <p:cNvGrpSpPr/>
            <p:nvPr/>
          </p:nvGrpSpPr>
          <p:grpSpPr>
            <a:xfrm>
              <a:off x="15999998" y="-5627493"/>
              <a:ext cx="504721" cy="565911"/>
              <a:chOff x="8828969" y="4800600"/>
              <a:chExt cx="629360" cy="705661"/>
            </a:xfrm>
          </p:grpSpPr>
          <p:sp>
            <p:nvSpPr>
              <p:cNvPr id="25" name="Freeform: Shape 24">
                <a:extLst>
                  <a:ext uri="{FF2B5EF4-FFF2-40B4-BE49-F238E27FC236}">
                    <a16:creationId xmlns:a16="http://schemas.microsoft.com/office/drawing/2014/main" id="{CB426869-76DC-E29C-1CFB-2CC3E9527207}"/>
                  </a:ext>
                </a:extLst>
              </p:cNvPr>
              <p:cNvSpPr/>
              <p:nvPr/>
            </p:nvSpPr>
            <p:spPr>
              <a:xfrm>
                <a:off x="8828969" y="4800600"/>
                <a:ext cx="629360" cy="705661"/>
              </a:xfrm>
              <a:custGeom>
                <a:avLst/>
                <a:gdLst>
                  <a:gd name="connsiteX0" fmla="*/ 519399 w 629360"/>
                  <a:gd name="connsiteY0" fmla="*/ 152000 h 705661"/>
                  <a:gd name="connsiteX1" fmla="*/ 559889 w 629360"/>
                  <a:gd name="connsiteY1" fmla="*/ 111509 h 705661"/>
                  <a:gd name="connsiteX2" fmla="*/ 559655 w 629360"/>
                  <a:gd name="connsiteY2" fmla="*/ 98041 h 705661"/>
                  <a:gd name="connsiteX3" fmla="*/ 546421 w 629360"/>
                  <a:gd name="connsiteY3" fmla="*/ 98041 h 705661"/>
                  <a:gd name="connsiteX4" fmla="*/ 504511 w 629360"/>
                  <a:gd name="connsiteY4" fmla="*/ 139951 h 705661"/>
                  <a:gd name="connsiteX5" fmla="*/ 324555 w 629360"/>
                  <a:gd name="connsiteY5" fmla="*/ 76438 h 705661"/>
                  <a:gd name="connsiteX6" fmla="*/ 324555 w 629360"/>
                  <a:gd name="connsiteY6" fmla="*/ 19050 h 705661"/>
                  <a:gd name="connsiteX7" fmla="*/ 419805 w 629360"/>
                  <a:gd name="connsiteY7" fmla="*/ 19050 h 705661"/>
                  <a:gd name="connsiteX8" fmla="*/ 419805 w 629360"/>
                  <a:gd name="connsiteY8" fmla="*/ 0 h 705661"/>
                  <a:gd name="connsiteX9" fmla="*/ 210255 w 629360"/>
                  <a:gd name="connsiteY9" fmla="*/ 0 h 705661"/>
                  <a:gd name="connsiteX10" fmla="*/ 210255 w 629360"/>
                  <a:gd name="connsiteY10" fmla="*/ 19050 h 705661"/>
                  <a:gd name="connsiteX11" fmla="*/ 305505 w 629360"/>
                  <a:gd name="connsiteY11" fmla="*/ 19050 h 705661"/>
                  <a:gd name="connsiteX12" fmla="*/ 305505 w 629360"/>
                  <a:gd name="connsiteY12" fmla="*/ 76438 h 705661"/>
                  <a:gd name="connsiteX13" fmla="*/ 136 w 629360"/>
                  <a:gd name="connsiteY13" fmla="*/ 400157 h 705661"/>
                  <a:gd name="connsiteX14" fmla="*/ 323855 w 629360"/>
                  <a:gd name="connsiteY14" fmla="*/ 705525 h 705661"/>
                  <a:gd name="connsiteX15" fmla="*/ 629224 w 629360"/>
                  <a:gd name="connsiteY15" fmla="*/ 381807 h 705661"/>
                  <a:gd name="connsiteX16" fmla="*/ 519399 w 629360"/>
                  <a:gd name="connsiteY16" fmla="*/ 152000 h 705661"/>
                  <a:gd name="connsiteX17" fmla="*/ 315030 w 629360"/>
                  <a:gd name="connsiteY17" fmla="*/ 685800 h 705661"/>
                  <a:gd name="connsiteX18" fmla="*/ 19755 w 629360"/>
                  <a:gd name="connsiteY18" fmla="*/ 390525 h 705661"/>
                  <a:gd name="connsiteX19" fmla="*/ 315030 w 629360"/>
                  <a:gd name="connsiteY19" fmla="*/ 95250 h 705661"/>
                  <a:gd name="connsiteX20" fmla="*/ 610305 w 629360"/>
                  <a:gd name="connsiteY20" fmla="*/ 390525 h 705661"/>
                  <a:gd name="connsiteX21" fmla="*/ 315030 w 629360"/>
                  <a:gd name="connsiteY21" fmla="*/ 685800 h 70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29360" h="705661">
                    <a:moveTo>
                      <a:pt x="519399" y="152000"/>
                    </a:moveTo>
                    <a:lnTo>
                      <a:pt x="559889" y="111509"/>
                    </a:lnTo>
                    <a:cubicBezTo>
                      <a:pt x="563544" y="107725"/>
                      <a:pt x="563439" y="101696"/>
                      <a:pt x="559655" y="98041"/>
                    </a:cubicBezTo>
                    <a:cubicBezTo>
                      <a:pt x="555964" y="94476"/>
                      <a:pt x="550112" y="94476"/>
                      <a:pt x="546421" y="98041"/>
                    </a:cubicBezTo>
                    <a:lnTo>
                      <a:pt x="504511" y="139951"/>
                    </a:lnTo>
                    <a:cubicBezTo>
                      <a:pt x="452611" y="100542"/>
                      <a:pt x="389694" y="78336"/>
                      <a:pt x="324555" y="76438"/>
                    </a:cubicBezTo>
                    <a:lnTo>
                      <a:pt x="324555" y="19050"/>
                    </a:lnTo>
                    <a:lnTo>
                      <a:pt x="419805" y="19050"/>
                    </a:lnTo>
                    <a:lnTo>
                      <a:pt x="419805" y="0"/>
                    </a:lnTo>
                    <a:lnTo>
                      <a:pt x="210255" y="0"/>
                    </a:lnTo>
                    <a:lnTo>
                      <a:pt x="210255" y="19050"/>
                    </a:lnTo>
                    <a:lnTo>
                      <a:pt x="305505" y="19050"/>
                    </a:lnTo>
                    <a:lnTo>
                      <a:pt x="305505" y="76438"/>
                    </a:lnTo>
                    <a:cubicBezTo>
                      <a:pt x="131787" y="81505"/>
                      <a:pt x="-4931" y="226439"/>
                      <a:pt x="136" y="400157"/>
                    </a:cubicBezTo>
                    <a:cubicBezTo>
                      <a:pt x="5204" y="573875"/>
                      <a:pt x="150138" y="710593"/>
                      <a:pt x="323855" y="705525"/>
                    </a:cubicBezTo>
                    <a:cubicBezTo>
                      <a:pt x="497573" y="700458"/>
                      <a:pt x="634291" y="555525"/>
                      <a:pt x="629224" y="381807"/>
                    </a:cubicBezTo>
                    <a:cubicBezTo>
                      <a:pt x="626638" y="293150"/>
                      <a:pt x="586757" y="209701"/>
                      <a:pt x="519399" y="152000"/>
                    </a:cubicBezTo>
                    <a:close/>
                    <a:moveTo>
                      <a:pt x="315030" y="685800"/>
                    </a:moveTo>
                    <a:cubicBezTo>
                      <a:pt x="151954" y="685800"/>
                      <a:pt x="19755" y="553601"/>
                      <a:pt x="19755" y="390525"/>
                    </a:cubicBezTo>
                    <a:cubicBezTo>
                      <a:pt x="19755" y="227449"/>
                      <a:pt x="151954" y="95250"/>
                      <a:pt x="315030" y="95250"/>
                    </a:cubicBezTo>
                    <a:cubicBezTo>
                      <a:pt x="478106" y="95250"/>
                      <a:pt x="610305" y="227449"/>
                      <a:pt x="610305" y="390525"/>
                    </a:cubicBezTo>
                    <a:cubicBezTo>
                      <a:pt x="610117" y="553523"/>
                      <a:pt x="478028" y="685611"/>
                      <a:pt x="315030" y="685800"/>
                    </a:cubicBezTo>
                    <a:close/>
                  </a:path>
                </a:pathLst>
              </a:custGeom>
              <a:solidFill>
                <a:schemeClr val="tx1"/>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55738D0-D157-4D22-9CE0-A7662A9EC46A}"/>
                  </a:ext>
                </a:extLst>
              </p:cNvPr>
              <p:cNvSpPr/>
              <p:nvPr/>
            </p:nvSpPr>
            <p:spPr>
              <a:xfrm>
                <a:off x="9096365" y="4933950"/>
                <a:ext cx="95269" cy="295274"/>
              </a:xfrm>
              <a:custGeom>
                <a:avLst/>
                <a:gdLst>
                  <a:gd name="connsiteX0" fmla="*/ 57160 w 95269"/>
                  <a:gd name="connsiteY0" fmla="*/ 200977 h 295274"/>
                  <a:gd name="connsiteX1" fmla="*/ 57160 w 95269"/>
                  <a:gd name="connsiteY1" fmla="*/ 0 h 295274"/>
                  <a:gd name="connsiteX2" fmla="*/ 38110 w 95269"/>
                  <a:gd name="connsiteY2" fmla="*/ 0 h 295274"/>
                  <a:gd name="connsiteX3" fmla="*/ 38110 w 95269"/>
                  <a:gd name="connsiteY3" fmla="*/ 200977 h 295274"/>
                  <a:gd name="connsiteX4" fmla="*/ 972 w 95269"/>
                  <a:gd name="connsiteY4" fmla="*/ 257165 h 295274"/>
                  <a:gd name="connsiteX5" fmla="*/ 57160 w 95269"/>
                  <a:gd name="connsiteY5" fmla="*/ 294303 h 295274"/>
                  <a:gd name="connsiteX6" fmla="*/ 94298 w 95269"/>
                  <a:gd name="connsiteY6" fmla="*/ 238115 h 295274"/>
                  <a:gd name="connsiteX7" fmla="*/ 57160 w 95269"/>
                  <a:gd name="connsiteY7" fmla="*/ 200977 h 295274"/>
                  <a:gd name="connsiteX8" fmla="*/ 47635 w 95269"/>
                  <a:gd name="connsiteY8" fmla="*/ 276225 h 295274"/>
                  <a:gd name="connsiteX9" fmla="*/ 19060 w 95269"/>
                  <a:gd name="connsiteY9" fmla="*/ 247650 h 295274"/>
                  <a:gd name="connsiteX10" fmla="*/ 47635 w 95269"/>
                  <a:gd name="connsiteY10" fmla="*/ 219075 h 295274"/>
                  <a:gd name="connsiteX11" fmla="*/ 76210 w 95269"/>
                  <a:gd name="connsiteY11" fmla="*/ 247650 h 295274"/>
                  <a:gd name="connsiteX12" fmla="*/ 47635 w 95269"/>
                  <a:gd name="connsiteY12" fmla="*/ 276225 h 29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69" h="295274">
                    <a:moveTo>
                      <a:pt x="57160" y="200977"/>
                    </a:moveTo>
                    <a:lnTo>
                      <a:pt x="57160" y="0"/>
                    </a:lnTo>
                    <a:lnTo>
                      <a:pt x="38110" y="0"/>
                    </a:lnTo>
                    <a:lnTo>
                      <a:pt x="38110" y="200977"/>
                    </a:lnTo>
                    <a:cubicBezTo>
                      <a:pt x="12339" y="206238"/>
                      <a:pt x="-4289" y="231394"/>
                      <a:pt x="972" y="257165"/>
                    </a:cubicBezTo>
                    <a:cubicBezTo>
                      <a:pt x="6232" y="282936"/>
                      <a:pt x="31389" y="299563"/>
                      <a:pt x="57160" y="294303"/>
                    </a:cubicBezTo>
                    <a:cubicBezTo>
                      <a:pt x="82930" y="289043"/>
                      <a:pt x="99558" y="263886"/>
                      <a:pt x="94298" y="238115"/>
                    </a:cubicBezTo>
                    <a:cubicBezTo>
                      <a:pt x="90480" y="219412"/>
                      <a:pt x="75863" y="204795"/>
                      <a:pt x="57160" y="200977"/>
                    </a:cubicBezTo>
                    <a:close/>
                    <a:moveTo>
                      <a:pt x="47635" y="276225"/>
                    </a:moveTo>
                    <a:cubicBezTo>
                      <a:pt x="31853" y="276225"/>
                      <a:pt x="19060" y="263432"/>
                      <a:pt x="19060" y="247650"/>
                    </a:cubicBezTo>
                    <a:cubicBezTo>
                      <a:pt x="19060" y="231868"/>
                      <a:pt x="31853" y="219075"/>
                      <a:pt x="47635" y="219075"/>
                    </a:cubicBezTo>
                    <a:cubicBezTo>
                      <a:pt x="63417" y="219075"/>
                      <a:pt x="76210" y="231868"/>
                      <a:pt x="76210" y="247650"/>
                    </a:cubicBezTo>
                    <a:cubicBezTo>
                      <a:pt x="76210" y="263432"/>
                      <a:pt x="63417" y="276225"/>
                      <a:pt x="47635" y="276225"/>
                    </a:cubicBezTo>
                    <a:close/>
                  </a:path>
                </a:pathLst>
              </a:custGeom>
              <a:solidFill>
                <a:schemeClr val="tx1"/>
              </a:solidFill>
              <a:ln w="9525" cap="flat">
                <a:noFill/>
                <a:prstDash val="solid"/>
                <a:miter/>
              </a:ln>
            </p:spPr>
            <p:txBody>
              <a:bodyPr rtlCol="0" anchor="ctr"/>
              <a:lstStyle/>
              <a:p>
                <a:endParaRPr lang="en-US"/>
              </a:p>
            </p:txBody>
          </p:sp>
        </p:grpSp>
      </p:grpSp>
      <p:sp>
        <p:nvSpPr>
          <p:cNvPr id="3" name="Text Placeholder 4">
            <a:extLst>
              <a:ext uri="{FF2B5EF4-FFF2-40B4-BE49-F238E27FC236}">
                <a16:creationId xmlns:a16="http://schemas.microsoft.com/office/drawing/2014/main" id="{B5981389-A240-1A8E-7A08-92CA7727AAA3}"/>
              </a:ext>
            </a:extLst>
          </p:cNvPr>
          <p:cNvSpPr txBox="1">
            <a:spLocks/>
          </p:cNvSpPr>
          <p:nvPr/>
        </p:nvSpPr>
        <p:spPr>
          <a:xfrm>
            <a:off x="1395618" y="3313969"/>
            <a:ext cx="4395582" cy="3693319"/>
          </a:xfrm>
          <a:prstGeom prst="rect">
            <a:avLst/>
          </a:prstGeom>
        </p:spPr>
        <p:txBody>
          <a:bodyPr wrap="square" lIns="0" tIns="0" rIns="0" bIns="0">
            <a:spAutoFit/>
          </a:bodyPr>
          <a:lstStyle>
            <a:lvl1pPr marL="0" eaLnBrk="1" hangingPunct="1">
              <a:defRPr sz="2800" b="0" i="0">
                <a:solidFill>
                  <a:srgbClr val="263E5A"/>
                </a:solidFill>
                <a:latin typeface="Forno Standard" pitchFamily="2" charset="77"/>
                <a:ea typeface="Forno Standard" pitchFamily="2" charset="77"/>
                <a:cs typeface="Arial"/>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4000" dirty="0">
                <a:solidFill>
                  <a:schemeClr val="bg1"/>
                </a:solidFill>
                <a:latin typeface="+mj-lt"/>
              </a:rPr>
              <a:t>Simplifies implementations with typically </a:t>
            </a:r>
            <a:br>
              <a:rPr lang="en-US" sz="4000" dirty="0">
                <a:solidFill>
                  <a:schemeClr val="bg1"/>
                </a:solidFill>
                <a:latin typeface="+mj-lt"/>
              </a:rPr>
            </a:br>
            <a:r>
              <a:rPr lang="en-US" sz="4000" dirty="0">
                <a:solidFill>
                  <a:schemeClr val="accent1"/>
                </a:solidFill>
                <a:latin typeface="+mj-lt"/>
              </a:rPr>
              <a:t>no new and </a:t>
            </a:r>
            <a:br>
              <a:rPr lang="en-US" sz="4000" dirty="0">
                <a:solidFill>
                  <a:schemeClr val="accent1"/>
                </a:solidFill>
                <a:latin typeface="+mj-lt"/>
              </a:rPr>
            </a:br>
            <a:r>
              <a:rPr lang="en-US" sz="4000" dirty="0">
                <a:solidFill>
                  <a:schemeClr val="accent1"/>
                </a:solidFill>
                <a:latin typeface="+mj-lt"/>
              </a:rPr>
              <a:t>costly hardware requirement</a:t>
            </a:r>
          </a:p>
        </p:txBody>
      </p:sp>
      <p:sp>
        <p:nvSpPr>
          <p:cNvPr id="6" name="Slide Number Placeholder 5">
            <a:extLst>
              <a:ext uri="{FF2B5EF4-FFF2-40B4-BE49-F238E27FC236}">
                <a16:creationId xmlns:a16="http://schemas.microsoft.com/office/drawing/2014/main" id="{65EC9AF8-B0D5-A573-F6B1-ACFEC7F0CDCD}"/>
              </a:ext>
            </a:extLst>
          </p:cNvPr>
          <p:cNvSpPr>
            <a:spLocks noGrp="1"/>
          </p:cNvSpPr>
          <p:nvPr>
            <p:ph type="sldNum" sz="quarter" idx="4"/>
          </p:nvPr>
        </p:nvSpPr>
        <p:spPr/>
        <p:txBody>
          <a:bodyPr/>
          <a:lstStyle/>
          <a:p>
            <a:fld id="{4012AC05-C599-9740-A244-E1A52C35C596}" type="slidenum">
              <a:rPr lang="en-US" smtClean="0"/>
              <a:pPr/>
              <a:t>7</a:t>
            </a:fld>
            <a:endParaRPr lang="en-US"/>
          </a:p>
        </p:txBody>
      </p:sp>
    </p:spTree>
    <p:extLst>
      <p:ext uri="{BB962C8B-B14F-4D97-AF65-F5344CB8AC3E}">
        <p14:creationId xmlns:p14="http://schemas.microsoft.com/office/powerpoint/2010/main" val="2252741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23C8B-4EF3-E228-98CE-BE71A5F4790C}"/>
            </a:ext>
          </a:extLst>
        </p:cNvPr>
        <p:cNvGrpSpPr/>
        <p:nvPr/>
      </p:nvGrpSpPr>
      <p:grpSpPr>
        <a:xfrm>
          <a:off x="0" y="0"/>
          <a:ext cx="0" cy="0"/>
          <a:chOff x="0" y="0"/>
          <a:chExt cx="0" cy="0"/>
        </a:xfrm>
      </p:grpSpPr>
      <p:sp>
        <p:nvSpPr>
          <p:cNvPr id="88" name="Rectangle: Rounded Corners 87">
            <a:extLst>
              <a:ext uri="{FF2B5EF4-FFF2-40B4-BE49-F238E27FC236}">
                <a16:creationId xmlns:a16="http://schemas.microsoft.com/office/drawing/2014/main" id="{B7F47F51-DC36-47A5-5FAA-722B6DF03F8A}"/>
              </a:ext>
            </a:extLst>
          </p:cNvPr>
          <p:cNvSpPr/>
          <p:nvPr/>
        </p:nvSpPr>
        <p:spPr>
          <a:xfrm>
            <a:off x="935365" y="2207593"/>
            <a:ext cx="7595925" cy="5755307"/>
          </a:xfrm>
          <a:prstGeom prst="roundRect">
            <a:avLst>
              <a:gd name="adj" fmla="val 4270"/>
            </a:avLst>
          </a:prstGeom>
          <a:noFill/>
          <a:ln>
            <a:solidFill>
              <a:schemeClr val="bg2"/>
            </a:solidFill>
          </a:ln>
        </p:spPr>
        <p:txBody>
          <a:bodyPr wrap="square" lIns="274320" tIns="274320" rIns="274320" bIns="274320">
            <a:noAutofit/>
          </a:bodyPr>
          <a:lstStyle/>
          <a:p>
            <a:endParaRPr lang="en-US"/>
          </a:p>
        </p:txBody>
      </p:sp>
      <p:pic>
        <p:nvPicPr>
          <p:cNvPr id="4" name="Graphic 3">
            <a:extLst>
              <a:ext uri="{FF2B5EF4-FFF2-40B4-BE49-F238E27FC236}">
                <a16:creationId xmlns:a16="http://schemas.microsoft.com/office/drawing/2014/main" id="{24AEC550-A0BB-5050-D954-BFD18DAC14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8377758">
            <a:off x="11216109" y="-64832"/>
            <a:ext cx="8900582" cy="7778383"/>
          </a:xfrm>
          <a:prstGeom prst="rect">
            <a:avLst/>
          </a:prstGeom>
        </p:spPr>
      </p:pic>
      <p:sp>
        <p:nvSpPr>
          <p:cNvPr id="3" name="Title 2">
            <a:extLst>
              <a:ext uri="{FF2B5EF4-FFF2-40B4-BE49-F238E27FC236}">
                <a16:creationId xmlns:a16="http://schemas.microsoft.com/office/drawing/2014/main" id="{CD4973CA-74F4-9B92-56DB-08DA55C7C8FA}"/>
              </a:ext>
            </a:extLst>
          </p:cNvPr>
          <p:cNvSpPr>
            <a:spLocks noGrp="1"/>
          </p:cNvSpPr>
          <p:nvPr>
            <p:ph type="title"/>
          </p:nvPr>
        </p:nvSpPr>
        <p:spPr>
          <a:xfrm>
            <a:off x="935365" y="868368"/>
            <a:ext cx="10746105" cy="677108"/>
          </a:xfrm>
        </p:spPr>
        <p:txBody>
          <a:bodyPr/>
          <a:lstStyle/>
          <a:p>
            <a:r>
              <a:rPr lang="en-US" dirty="0"/>
              <a:t>Positioned for </a:t>
            </a:r>
            <a:r>
              <a:rPr lang="en-US" i="1" dirty="0"/>
              <a:t>Success</a:t>
            </a:r>
          </a:p>
        </p:txBody>
      </p:sp>
      <p:sp>
        <p:nvSpPr>
          <p:cNvPr id="107" name="TextBox 106">
            <a:extLst>
              <a:ext uri="{FF2B5EF4-FFF2-40B4-BE49-F238E27FC236}">
                <a16:creationId xmlns:a16="http://schemas.microsoft.com/office/drawing/2014/main" id="{83FDD7B9-4422-14BE-DF84-927FC989F8A9}"/>
              </a:ext>
            </a:extLst>
          </p:cNvPr>
          <p:cNvSpPr txBox="1"/>
          <p:nvPr/>
        </p:nvSpPr>
        <p:spPr>
          <a:xfrm>
            <a:off x="737863" y="9188808"/>
            <a:ext cx="9144000" cy="307777"/>
          </a:xfrm>
          <a:prstGeom prst="rect">
            <a:avLst/>
          </a:prstGeom>
          <a:noFill/>
        </p:spPr>
        <p:txBody>
          <a:bodyPr wrap="square">
            <a:spAutoFit/>
          </a:bodyPr>
          <a:lstStyle/>
          <a:p>
            <a:r>
              <a:rPr lang="en-US" sz="1400" dirty="0">
                <a:solidFill>
                  <a:schemeClr val="tx1"/>
                </a:solidFill>
                <a:latin typeface="+mn-lt"/>
                <a:cs typeface="Calibri" panose="020F0502020204030204" pitchFamily="34" charset="0"/>
              </a:rPr>
              <a:t>* Excluding bars and restaurants</a:t>
            </a:r>
          </a:p>
        </p:txBody>
      </p:sp>
      <p:grpSp>
        <p:nvGrpSpPr>
          <p:cNvPr id="54" name="Group 53">
            <a:extLst>
              <a:ext uri="{FF2B5EF4-FFF2-40B4-BE49-F238E27FC236}">
                <a16:creationId xmlns:a16="http://schemas.microsoft.com/office/drawing/2014/main" id="{45D1ADF4-6D31-4F67-C003-9B1811269F09}"/>
              </a:ext>
            </a:extLst>
          </p:cNvPr>
          <p:cNvGrpSpPr/>
          <p:nvPr/>
        </p:nvGrpSpPr>
        <p:grpSpPr>
          <a:xfrm>
            <a:off x="1532235" y="2861338"/>
            <a:ext cx="803679" cy="803679"/>
            <a:chOff x="1397948" y="3001347"/>
            <a:chExt cx="803679" cy="803679"/>
          </a:xfrm>
        </p:grpSpPr>
        <p:sp>
          <p:nvSpPr>
            <p:cNvPr id="15" name="Rounded Rectangle 52">
              <a:extLst>
                <a:ext uri="{FF2B5EF4-FFF2-40B4-BE49-F238E27FC236}">
                  <a16:creationId xmlns:a16="http://schemas.microsoft.com/office/drawing/2014/main" id="{A4D0179C-6C9B-08E2-E693-C3D41B8F6A5D}"/>
                </a:ext>
              </a:extLst>
            </p:cNvPr>
            <p:cNvSpPr/>
            <p:nvPr/>
          </p:nvSpPr>
          <p:spPr>
            <a:xfrm>
              <a:off x="1397948" y="3001347"/>
              <a:ext cx="803679" cy="803679"/>
            </a:xfrm>
            <a:prstGeom prst="roundRect">
              <a:avLst/>
            </a:prstGeom>
            <a:noFill/>
            <a:ln w="158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Graphic 24">
              <a:extLst>
                <a:ext uri="{FF2B5EF4-FFF2-40B4-BE49-F238E27FC236}">
                  <a16:creationId xmlns:a16="http://schemas.microsoft.com/office/drawing/2014/main" id="{5E824EE6-BC0D-6542-DD70-9D66FC2B3C33}"/>
                </a:ext>
              </a:extLst>
            </p:cNvPr>
            <p:cNvSpPr/>
            <p:nvPr/>
          </p:nvSpPr>
          <p:spPr>
            <a:xfrm>
              <a:off x="1614185" y="3145755"/>
              <a:ext cx="371204" cy="514863"/>
            </a:xfrm>
            <a:custGeom>
              <a:avLst/>
              <a:gdLst>
                <a:gd name="connsiteX0" fmla="*/ 0 w 327317"/>
                <a:gd name="connsiteY0" fmla="*/ 163593 h 453991"/>
                <a:gd name="connsiteX1" fmla="*/ 163724 w 327317"/>
                <a:gd name="connsiteY1" fmla="*/ 0 h 453991"/>
                <a:gd name="connsiteX2" fmla="*/ 327317 w 327317"/>
                <a:gd name="connsiteY2" fmla="*/ 163593 h 453991"/>
                <a:gd name="connsiteX3" fmla="*/ 245521 w 327317"/>
                <a:gd name="connsiteY3" fmla="*/ 163593 h 453991"/>
                <a:gd name="connsiteX4" fmla="*/ 245521 w 327317"/>
                <a:gd name="connsiteY4" fmla="*/ 453991 h 453991"/>
                <a:gd name="connsiteX5" fmla="*/ 81927 w 327317"/>
                <a:gd name="connsiteY5" fmla="*/ 453991 h 453991"/>
                <a:gd name="connsiteX6" fmla="*/ 81927 w 327317"/>
                <a:gd name="connsiteY6" fmla="*/ 163593 h 453991"/>
                <a:gd name="connsiteX7" fmla="*/ 0 w 327317"/>
                <a:gd name="connsiteY7" fmla="*/ 163593 h 453991"/>
                <a:gd name="connsiteX8" fmla="*/ 0 w 327317"/>
                <a:gd name="connsiteY8" fmla="*/ 163593 h 45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317" h="453991">
                  <a:moveTo>
                    <a:pt x="0" y="163593"/>
                  </a:moveTo>
                  <a:lnTo>
                    <a:pt x="163724" y="0"/>
                  </a:lnTo>
                  <a:lnTo>
                    <a:pt x="327317" y="163593"/>
                  </a:lnTo>
                  <a:lnTo>
                    <a:pt x="245521" y="163593"/>
                  </a:lnTo>
                  <a:lnTo>
                    <a:pt x="245521" y="453991"/>
                  </a:lnTo>
                  <a:lnTo>
                    <a:pt x="81927" y="453991"/>
                  </a:lnTo>
                  <a:lnTo>
                    <a:pt x="81927" y="163593"/>
                  </a:lnTo>
                  <a:lnTo>
                    <a:pt x="0" y="163593"/>
                  </a:lnTo>
                  <a:lnTo>
                    <a:pt x="0" y="163593"/>
                  </a:lnTo>
                  <a:close/>
                </a:path>
              </a:pathLst>
            </a:custGeom>
            <a:noFill/>
            <a:ln w="15875" cap="flat">
              <a:solidFill>
                <a:schemeClr val="bg2"/>
              </a:solidFill>
              <a:prstDash val="solid"/>
              <a:round/>
            </a:ln>
          </p:spPr>
          <p:txBody>
            <a:bodyPr rtlCol="0" anchor="ctr"/>
            <a:lstStyle/>
            <a:p>
              <a:endParaRPr lang="en-US"/>
            </a:p>
          </p:txBody>
        </p:sp>
      </p:grpSp>
      <p:grpSp>
        <p:nvGrpSpPr>
          <p:cNvPr id="20" name="Group 19">
            <a:extLst>
              <a:ext uri="{FF2B5EF4-FFF2-40B4-BE49-F238E27FC236}">
                <a16:creationId xmlns:a16="http://schemas.microsoft.com/office/drawing/2014/main" id="{7F43B7F5-90E7-2AA5-D52F-7C1E0B836E87}"/>
              </a:ext>
            </a:extLst>
          </p:cNvPr>
          <p:cNvGrpSpPr/>
          <p:nvPr/>
        </p:nvGrpSpPr>
        <p:grpSpPr>
          <a:xfrm>
            <a:off x="2579771" y="2910037"/>
            <a:ext cx="5445013" cy="1638014"/>
            <a:chOff x="1718327" y="3015928"/>
            <a:chExt cx="3864046" cy="1444353"/>
          </a:xfrm>
        </p:grpSpPr>
        <p:sp>
          <p:nvSpPr>
            <p:cNvPr id="23" name="TextBox 22">
              <a:extLst>
                <a:ext uri="{FF2B5EF4-FFF2-40B4-BE49-F238E27FC236}">
                  <a16:creationId xmlns:a16="http://schemas.microsoft.com/office/drawing/2014/main" id="{732E0B9F-58B2-148F-EC4F-4329EB9C786F}"/>
                </a:ext>
              </a:extLst>
            </p:cNvPr>
            <p:cNvSpPr txBox="1"/>
            <p:nvPr/>
          </p:nvSpPr>
          <p:spPr>
            <a:xfrm>
              <a:off x="1718327" y="3015928"/>
              <a:ext cx="3864046" cy="536058"/>
            </a:xfrm>
            <a:prstGeom prst="rect">
              <a:avLst/>
            </a:prstGeom>
            <a:noFill/>
          </p:spPr>
          <p:txBody>
            <a:bodyPr wrap="square">
              <a:noAutofit/>
            </a:bodyPr>
            <a:lstStyle/>
            <a:p>
              <a:pPr lvl="1" rtl="0"/>
              <a:r>
                <a:rPr lang="en-US" sz="2400" b="0" i="0" u="none" strike="noStrike" dirty="0">
                  <a:solidFill>
                    <a:srgbClr val="212121"/>
                  </a:solidFill>
                  <a:effectLst/>
                  <a:latin typeface="Aptos" panose="020B0004020202020204" pitchFamily="34" charset="0"/>
                </a:rPr>
                <a:t>Very sticky customer base with </a:t>
              </a:r>
              <a:r>
                <a:rPr lang="en-US" sz="2400" b="1" i="0" u="none" strike="noStrike" dirty="0">
                  <a:solidFill>
                    <a:srgbClr val="212121"/>
                  </a:solidFill>
                  <a:effectLst/>
                  <a:latin typeface="Aptos" panose="020B0004020202020204" pitchFamily="34" charset="0"/>
                </a:rPr>
                <a:t>100% renewal rate </a:t>
              </a:r>
              <a:r>
                <a:rPr lang="en-US" sz="2400" b="0" i="0" u="none" strike="noStrike" dirty="0">
                  <a:solidFill>
                    <a:srgbClr val="212121"/>
                  </a:solidFill>
                  <a:effectLst/>
                  <a:latin typeface="Aptos" panose="020B0004020202020204" pitchFamily="34" charset="0"/>
                </a:rPr>
                <a:t>through Q2 2025*</a:t>
              </a:r>
              <a:endParaRPr lang="en-US" sz="2400" dirty="0">
                <a:solidFill>
                  <a:schemeClr val="bg2"/>
                </a:solidFill>
                <a:highlight>
                  <a:srgbClr val="FFFF00"/>
                </a:highlight>
                <a:latin typeface="+mn-lt"/>
                <a:cs typeface="Calibri" panose="020F0502020204030204" pitchFamily="34" charset="0"/>
              </a:endParaRPr>
            </a:p>
          </p:txBody>
        </p:sp>
        <p:sp>
          <p:nvSpPr>
            <p:cNvPr id="5" name="TextBox 4">
              <a:extLst>
                <a:ext uri="{FF2B5EF4-FFF2-40B4-BE49-F238E27FC236}">
                  <a16:creationId xmlns:a16="http://schemas.microsoft.com/office/drawing/2014/main" id="{E8B022EE-CC56-7239-358B-9292CE87AE68}"/>
                </a:ext>
              </a:extLst>
            </p:cNvPr>
            <p:cNvSpPr txBox="1"/>
            <p:nvPr/>
          </p:nvSpPr>
          <p:spPr>
            <a:xfrm>
              <a:off x="3738396" y="4104924"/>
              <a:ext cx="515457" cy="355357"/>
            </a:xfrm>
            <a:prstGeom prst="rect">
              <a:avLst/>
            </a:prstGeom>
            <a:noFill/>
          </p:spPr>
          <p:txBody>
            <a:bodyPr wrap="square">
              <a:noAutofit/>
            </a:bodyPr>
            <a:lstStyle/>
            <a:p>
              <a:pPr lvl="1" rtl="0"/>
              <a:endParaRPr lang="en-US" sz="2400" dirty="0">
                <a:solidFill>
                  <a:schemeClr val="bg2"/>
                </a:solidFill>
                <a:latin typeface="+mn-lt"/>
                <a:cs typeface="Calibri" panose="020F0502020204030204" pitchFamily="34" charset="0"/>
              </a:endParaRPr>
            </a:p>
          </p:txBody>
        </p:sp>
      </p:grpSp>
      <p:grpSp>
        <p:nvGrpSpPr>
          <p:cNvPr id="29" name="Group 28">
            <a:extLst>
              <a:ext uri="{FF2B5EF4-FFF2-40B4-BE49-F238E27FC236}">
                <a16:creationId xmlns:a16="http://schemas.microsoft.com/office/drawing/2014/main" id="{7910AEDB-5691-858A-FA6A-91B7443C5E9B}"/>
              </a:ext>
            </a:extLst>
          </p:cNvPr>
          <p:cNvGrpSpPr/>
          <p:nvPr/>
        </p:nvGrpSpPr>
        <p:grpSpPr>
          <a:xfrm>
            <a:off x="2602414" y="4252830"/>
            <a:ext cx="4382141" cy="1458457"/>
            <a:chOff x="12885739" y="2401196"/>
            <a:chExt cx="3864046" cy="1286025"/>
          </a:xfrm>
        </p:grpSpPr>
        <p:sp>
          <p:nvSpPr>
            <p:cNvPr id="51" name="TextBox 50">
              <a:extLst>
                <a:ext uri="{FF2B5EF4-FFF2-40B4-BE49-F238E27FC236}">
                  <a16:creationId xmlns:a16="http://schemas.microsoft.com/office/drawing/2014/main" id="{4EC6EA8B-710E-C631-FE5D-922CB88F5B63}"/>
                </a:ext>
              </a:extLst>
            </p:cNvPr>
            <p:cNvSpPr txBox="1"/>
            <p:nvPr/>
          </p:nvSpPr>
          <p:spPr>
            <a:xfrm>
              <a:off x="12885739" y="2979335"/>
              <a:ext cx="3864046" cy="707886"/>
            </a:xfrm>
            <a:prstGeom prst="rect">
              <a:avLst/>
            </a:prstGeom>
            <a:noFill/>
          </p:spPr>
          <p:txBody>
            <a:bodyPr wrap="square">
              <a:noAutofit/>
            </a:bodyPr>
            <a:lstStyle/>
            <a:p>
              <a:pPr marL="0" lvl="1" indent="0">
                <a:buNone/>
              </a:pPr>
              <a:r>
                <a:rPr lang="en-US" sz="2400" b="1" dirty="0">
                  <a:solidFill>
                    <a:schemeClr val="bg2"/>
                  </a:solidFill>
                  <a:latin typeface="+mn-lt"/>
                  <a:cs typeface="Calibri" panose="020F0502020204030204" pitchFamily="34" charset="0"/>
                </a:rPr>
                <a:t>Gross margins </a:t>
              </a:r>
              <a:r>
                <a:rPr lang="en-US" sz="2400" dirty="0">
                  <a:solidFill>
                    <a:schemeClr val="bg2"/>
                  </a:solidFill>
                  <a:latin typeface="+mn-lt"/>
                  <a:cs typeface="Calibri" panose="020F0502020204030204" pitchFamily="34" charset="0"/>
                </a:rPr>
                <a:t>consistently</a:t>
              </a:r>
            </a:p>
          </p:txBody>
        </p:sp>
        <p:sp>
          <p:nvSpPr>
            <p:cNvPr id="52" name="TextBox 51">
              <a:extLst>
                <a:ext uri="{FF2B5EF4-FFF2-40B4-BE49-F238E27FC236}">
                  <a16:creationId xmlns:a16="http://schemas.microsoft.com/office/drawing/2014/main" id="{17A1E264-FAED-614C-745C-F5214AD951DE}"/>
                </a:ext>
              </a:extLst>
            </p:cNvPr>
            <p:cNvSpPr txBox="1"/>
            <p:nvPr/>
          </p:nvSpPr>
          <p:spPr>
            <a:xfrm>
              <a:off x="12885740" y="2401196"/>
              <a:ext cx="2047396" cy="461665"/>
            </a:xfrm>
            <a:prstGeom prst="rect">
              <a:avLst/>
            </a:prstGeom>
            <a:noFill/>
          </p:spPr>
          <p:txBody>
            <a:bodyPr wrap="square">
              <a:noAutofit/>
            </a:bodyPr>
            <a:lstStyle/>
            <a:p>
              <a:pPr algn="l"/>
              <a:r>
                <a:rPr lang="en-US" sz="4400" dirty="0">
                  <a:solidFill>
                    <a:srgbClr val="00477D"/>
                  </a:solidFill>
                  <a:latin typeface="Forno Standard" pitchFamily="2" charset="77"/>
                  <a:ea typeface="Forno Standard" pitchFamily="2" charset="77"/>
                </a:rPr>
                <a:t>~90%</a:t>
              </a:r>
            </a:p>
          </p:txBody>
        </p:sp>
      </p:grpSp>
      <p:grpSp>
        <p:nvGrpSpPr>
          <p:cNvPr id="72" name="Group 71">
            <a:extLst>
              <a:ext uri="{FF2B5EF4-FFF2-40B4-BE49-F238E27FC236}">
                <a16:creationId xmlns:a16="http://schemas.microsoft.com/office/drawing/2014/main" id="{0AC6CFF6-10F6-0EFE-C1EA-454E760A03D6}"/>
              </a:ext>
            </a:extLst>
          </p:cNvPr>
          <p:cNvGrpSpPr/>
          <p:nvPr/>
        </p:nvGrpSpPr>
        <p:grpSpPr>
          <a:xfrm>
            <a:off x="1462115" y="4470806"/>
            <a:ext cx="803679" cy="803679"/>
            <a:chOff x="774427" y="4785884"/>
            <a:chExt cx="803679" cy="803679"/>
          </a:xfrm>
        </p:grpSpPr>
        <p:sp>
          <p:nvSpPr>
            <p:cNvPr id="31" name="Rounded Rectangle 52">
              <a:extLst>
                <a:ext uri="{FF2B5EF4-FFF2-40B4-BE49-F238E27FC236}">
                  <a16:creationId xmlns:a16="http://schemas.microsoft.com/office/drawing/2014/main" id="{7BE175A3-8E58-7EFF-CCF6-B6FFF5AB8C28}"/>
                </a:ext>
              </a:extLst>
            </p:cNvPr>
            <p:cNvSpPr/>
            <p:nvPr/>
          </p:nvSpPr>
          <p:spPr>
            <a:xfrm>
              <a:off x="774427" y="4785884"/>
              <a:ext cx="803679" cy="803679"/>
            </a:xfrm>
            <a:prstGeom prst="roundRect">
              <a:avLst/>
            </a:prstGeom>
            <a:noFill/>
            <a:ln w="158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86D102B3-D5DB-9BEF-AECF-840F53F58019}"/>
                </a:ext>
              </a:extLst>
            </p:cNvPr>
            <p:cNvGrpSpPr/>
            <p:nvPr/>
          </p:nvGrpSpPr>
          <p:grpSpPr>
            <a:xfrm>
              <a:off x="967390" y="4897142"/>
              <a:ext cx="417752" cy="581163"/>
              <a:chOff x="5295818" y="4415279"/>
              <a:chExt cx="368362" cy="512453"/>
            </a:xfrm>
          </p:grpSpPr>
          <p:sp>
            <p:nvSpPr>
              <p:cNvPr id="34" name="Freeform: Shape 33">
                <a:extLst>
                  <a:ext uri="{FF2B5EF4-FFF2-40B4-BE49-F238E27FC236}">
                    <a16:creationId xmlns:a16="http://schemas.microsoft.com/office/drawing/2014/main" id="{F29D264A-6FAB-47B9-4FA1-7EC7F7CA9E04}"/>
                  </a:ext>
                </a:extLst>
              </p:cNvPr>
              <p:cNvSpPr/>
              <p:nvPr/>
            </p:nvSpPr>
            <p:spPr>
              <a:xfrm>
                <a:off x="5295819" y="4704390"/>
                <a:ext cx="96870" cy="96869"/>
              </a:xfrm>
              <a:custGeom>
                <a:avLst/>
                <a:gdLst>
                  <a:gd name="connsiteX0" fmla="*/ 0 w 124682"/>
                  <a:gd name="connsiteY0" fmla="*/ 0 h 124682"/>
                  <a:gd name="connsiteX1" fmla="*/ 124682 w 124682"/>
                  <a:gd name="connsiteY1" fmla="*/ 0 h 124682"/>
                  <a:gd name="connsiteX2" fmla="*/ 124682 w 124682"/>
                  <a:gd name="connsiteY2" fmla="*/ 124682 h 124682"/>
                  <a:gd name="connsiteX3" fmla="*/ 0 w 124682"/>
                  <a:gd name="connsiteY3" fmla="*/ 124682 h 124682"/>
                </a:gdLst>
                <a:ahLst/>
                <a:cxnLst>
                  <a:cxn ang="0">
                    <a:pos x="connsiteX0" y="connsiteY0"/>
                  </a:cxn>
                  <a:cxn ang="0">
                    <a:pos x="connsiteX1" y="connsiteY1"/>
                  </a:cxn>
                  <a:cxn ang="0">
                    <a:pos x="connsiteX2" y="connsiteY2"/>
                  </a:cxn>
                  <a:cxn ang="0">
                    <a:pos x="connsiteX3" y="connsiteY3"/>
                  </a:cxn>
                </a:cxnLst>
                <a:rect l="l" t="t" r="r" b="b"/>
                <a:pathLst>
                  <a:path w="124682" h="124682">
                    <a:moveTo>
                      <a:pt x="0" y="0"/>
                    </a:moveTo>
                    <a:lnTo>
                      <a:pt x="124682" y="0"/>
                    </a:lnTo>
                    <a:lnTo>
                      <a:pt x="124682" y="124682"/>
                    </a:lnTo>
                    <a:lnTo>
                      <a:pt x="0" y="124682"/>
                    </a:lnTo>
                    <a:close/>
                  </a:path>
                </a:pathLst>
              </a:custGeom>
              <a:noFill/>
              <a:ln w="15875" cap="flat">
                <a:solidFill>
                  <a:schemeClr val="bg2"/>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500016E9-3FC7-7D81-556A-1BD5E46E6B98}"/>
                  </a:ext>
                </a:extLst>
              </p:cNvPr>
              <p:cNvSpPr/>
              <p:nvPr/>
            </p:nvSpPr>
            <p:spPr>
              <a:xfrm>
                <a:off x="5295819" y="4575051"/>
                <a:ext cx="96870" cy="96869"/>
              </a:xfrm>
              <a:custGeom>
                <a:avLst/>
                <a:gdLst>
                  <a:gd name="connsiteX0" fmla="*/ 0 w 124682"/>
                  <a:gd name="connsiteY0" fmla="*/ 0 h 124682"/>
                  <a:gd name="connsiteX1" fmla="*/ 124682 w 124682"/>
                  <a:gd name="connsiteY1" fmla="*/ 0 h 124682"/>
                  <a:gd name="connsiteX2" fmla="*/ 124682 w 124682"/>
                  <a:gd name="connsiteY2" fmla="*/ 124682 h 124682"/>
                  <a:gd name="connsiteX3" fmla="*/ 0 w 124682"/>
                  <a:gd name="connsiteY3" fmla="*/ 124682 h 124682"/>
                </a:gdLst>
                <a:ahLst/>
                <a:cxnLst>
                  <a:cxn ang="0">
                    <a:pos x="connsiteX0" y="connsiteY0"/>
                  </a:cxn>
                  <a:cxn ang="0">
                    <a:pos x="connsiteX1" y="connsiteY1"/>
                  </a:cxn>
                  <a:cxn ang="0">
                    <a:pos x="connsiteX2" y="connsiteY2"/>
                  </a:cxn>
                  <a:cxn ang="0">
                    <a:pos x="connsiteX3" y="connsiteY3"/>
                  </a:cxn>
                </a:cxnLst>
                <a:rect l="l" t="t" r="r" b="b"/>
                <a:pathLst>
                  <a:path w="124682" h="124682">
                    <a:moveTo>
                      <a:pt x="0" y="0"/>
                    </a:moveTo>
                    <a:lnTo>
                      <a:pt x="124682" y="0"/>
                    </a:lnTo>
                    <a:lnTo>
                      <a:pt x="124682" y="124682"/>
                    </a:lnTo>
                    <a:lnTo>
                      <a:pt x="0" y="124682"/>
                    </a:lnTo>
                    <a:close/>
                  </a:path>
                </a:pathLst>
              </a:custGeom>
              <a:noFill/>
              <a:ln w="15875" cap="flat">
                <a:solidFill>
                  <a:schemeClr val="bg2"/>
                </a:solid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013EE93-FBBA-8DA3-6928-95418811CEFE}"/>
                  </a:ext>
                </a:extLst>
              </p:cNvPr>
              <p:cNvSpPr/>
              <p:nvPr/>
            </p:nvSpPr>
            <p:spPr>
              <a:xfrm>
                <a:off x="5295818" y="4415279"/>
                <a:ext cx="368361" cy="128543"/>
              </a:xfrm>
              <a:custGeom>
                <a:avLst/>
                <a:gdLst>
                  <a:gd name="connsiteX0" fmla="*/ 0 w 423671"/>
                  <a:gd name="connsiteY0" fmla="*/ 0 h 165449"/>
                  <a:gd name="connsiteX1" fmla="*/ 423672 w 423671"/>
                  <a:gd name="connsiteY1" fmla="*/ 0 h 165449"/>
                  <a:gd name="connsiteX2" fmla="*/ 423672 w 423671"/>
                  <a:gd name="connsiteY2" fmla="*/ 165449 h 165449"/>
                  <a:gd name="connsiteX3" fmla="*/ 0 w 423671"/>
                  <a:gd name="connsiteY3" fmla="*/ 165449 h 165449"/>
                </a:gdLst>
                <a:ahLst/>
                <a:cxnLst>
                  <a:cxn ang="0">
                    <a:pos x="connsiteX0" y="connsiteY0"/>
                  </a:cxn>
                  <a:cxn ang="0">
                    <a:pos x="connsiteX1" y="connsiteY1"/>
                  </a:cxn>
                  <a:cxn ang="0">
                    <a:pos x="connsiteX2" y="connsiteY2"/>
                  </a:cxn>
                  <a:cxn ang="0">
                    <a:pos x="connsiteX3" y="connsiteY3"/>
                  </a:cxn>
                </a:cxnLst>
                <a:rect l="l" t="t" r="r" b="b"/>
                <a:pathLst>
                  <a:path w="423671" h="165449">
                    <a:moveTo>
                      <a:pt x="0" y="0"/>
                    </a:moveTo>
                    <a:lnTo>
                      <a:pt x="423672" y="0"/>
                    </a:lnTo>
                    <a:lnTo>
                      <a:pt x="423672" y="165449"/>
                    </a:lnTo>
                    <a:lnTo>
                      <a:pt x="0" y="165449"/>
                    </a:lnTo>
                    <a:close/>
                  </a:path>
                </a:pathLst>
              </a:custGeom>
              <a:noFill/>
              <a:ln w="15875" cap="flat">
                <a:solidFill>
                  <a:schemeClr val="bg2"/>
                </a:solid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595063ED-0F18-A30F-AF38-417A9B35D66E}"/>
                  </a:ext>
                </a:extLst>
              </p:cNvPr>
              <p:cNvSpPr/>
              <p:nvPr/>
            </p:nvSpPr>
            <p:spPr>
              <a:xfrm>
                <a:off x="5431564" y="4575051"/>
                <a:ext cx="96870" cy="96869"/>
              </a:xfrm>
              <a:custGeom>
                <a:avLst/>
                <a:gdLst>
                  <a:gd name="connsiteX0" fmla="*/ 0 w 124682"/>
                  <a:gd name="connsiteY0" fmla="*/ 0 h 124682"/>
                  <a:gd name="connsiteX1" fmla="*/ 124682 w 124682"/>
                  <a:gd name="connsiteY1" fmla="*/ 0 h 124682"/>
                  <a:gd name="connsiteX2" fmla="*/ 124682 w 124682"/>
                  <a:gd name="connsiteY2" fmla="*/ 124682 h 124682"/>
                  <a:gd name="connsiteX3" fmla="*/ 0 w 124682"/>
                  <a:gd name="connsiteY3" fmla="*/ 124682 h 124682"/>
                </a:gdLst>
                <a:ahLst/>
                <a:cxnLst>
                  <a:cxn ang="0">
                    <a:pos x="connsiteX0" y="connsiteY0"/>
                  </a:cxn>
                  <a:cxn ang="0">
                    <a:pos x="connsiteX1" y="connsiteY1"/>
                  </a:cxn>
                  <a:cxn ang="0">
                    <a:pos x="connsiteX2" y="connsiteY2"/>
                  </a:cxn>
                  <a:cxn ang="0">
                    <a:pos x="connsiteX3" y="connsiteY3"/>
                  </a:cxn>
                </a:cxnLst>
                <a:rect l="l" t="t" r="r" b="b"/>
                <a:pathLst>
                  <a:path w="124682" h="124682">
                    <a:moveTo>
                      <a:pt x="0" y="0"/>
                    </a:moveTo>
                    <a:lnTo>
                      <a:pt x="124682" y="0"/>
                    </a:lnTo>
                    <a:lnTo>
                      <a:pt x="124682" y="124682"/>
                    </a:lnTo>
                    <a:lnTo>
                      <a:pt x="0" y="124682"/>
                    </a:lnTo>
                    <a:close/>
                  </a:path>
                </a:pathLst>
              </a:custGeom>
              <a:noFill/>
              <a:ln w="15875" cap="flat">
                <a:solidFill>
                  <a:schemeClr val="bg2"/>
                </a:solid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2EB1938-BC87-048E-D326-08BCC239D83D}"/>
                  </a:ext>
                </a:extLst>
              </p:cNvPr>
              <p:cNvSpPr/>
              <p:nvPr/>
            </p:nvSpPr>
            <p:spPr>
              <a:xfrm>
                <a:off x="5567310" y="4575051"/>
                <a:ext cx="96870" cy="96869"/>
              </a:xfrm>
              <a:custGeom>
                <a:avLst/>
                <a:gdLst>
                  <a:gd name="connsiteX0" fmla="*/ 0 w 124682"/>
                  <a:gd name="connsiteY0" fmla="*/ 0 h 124682"/>
                  <a:gd name="connsiteX1" fmla="*/ 124682 w 124682"/>
                  <a:gd name="connsiteY1" fmla="*/ 0 h 124682"/>
                  <a:gd name="connsiteX2" fmla="*/ 124682 w 124682"/>
                  <a:gd name="connsiteY2" fmla="*/ 124682 h 124682"/>
                  <a:gd name="connsiteX3" fmla="*/ 0 w 124682"/>
                  <a:gd name="connsiteY3" fmla="*/ 124682 h 124682"/>
                </a:gdLst>
                <a:ahLst/>
                <a:cxnLst>
                  <a:cxn ang="0">
                    <a:pos x="connsiteX0" y="connsiteY0"/>
                  </a:cxn>
                  <a:cxn ang="0">
                    <a:pos x="connsiteX1" y="connsiteY1"/>
                  </a:cxn>
                  <a:cxn ang="0">
                    <a:pos x="connsiteX2" y="connsiteY2"/>
                  </a:cxn>
                  <a:cxn ang="0">
                    <a:pos x="connsiteX3" y="connsiteY3"/>
                  </a:cxn>
                </a:cxnLst>
                <a:rect l="l" t="t" r="r" b="b"/>
                <a:pathLst>
                  <a:path w="124682" h="124682">
                    <a:moveTo>
                      <a:pt x="0" y="0"/>
                    </a:moveTo>
                    <a:lnTo>
                      <a:pt x="124682" y="0"/>
                    </a:lnTo>
                    <a:lnTo>
                      <a:pt x="124682" y="124682"/>
                    </a:lnTo>
                    <a:lnTo>
                      <a:pt x="0" y="124682"/>
                    </a:lnTo>
                    <a:close/>
                  </a:path>
                </a:pathLst>
              </a:custGeom>
              <a:noFill/>
              <a:ln w="15875" cap="flat">
                <a:solidFill>
                  <a:schemeClr val="bg2"/>
                </a:solid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268ADE54-A903-60B7-9422-5AC113C24795}"/>
                  </a:ext>
                </a:extLst>
              </p:cNvPr>
              <p:cNvSpPr/>
              <p:nvPr/>
            </p:nvSpPr>
            <p:spPr>
              <a:xfrm>
                <a:off x="5295819" y="4830863"/>
                <a:ext cx="96870" cy="96869"/>
              </a:xfrm>
              <a:custGeom>
                <a:avLst/>
                <a:gdLst>
                  <a:gd name="connsiteX0" fmla="*/ 0 w 124682"/>
                  <a:gd name="connsiteY0" fmla="*/ 0 h 124682"/>
                  <a:gd name="connsiteX1" fmla="*/ 124682 w 124682"/>
                  <a:gd name="connsiteY1" fmla="*/ 0 h 124682"/>
                  <a:gd name="connsiteX2" fmla="*/ 124682 w 124682"/>
                  <a:gd name="connsiteY2" fmla="*/ 124682 h 124682"/>
                  <a:gd name="connsiteX3" fmla="*/ 0 w 124682"/>
                  <a:gd name="connsiteY3" fmla="*/ 124682 h 124682"/>
                </a:gdLst>
                <a:ahLst/>
                <a:cxnLst>
                  <a:cxn ang="0">
                    <a:pos x="connsiteX0" y="connsiteY0"/>
                  </a:cxn>
                  <a:cxn ang="0">
                    <a:pos x="connsiteX1" y="connsiteY1"/>
                  </a:cxn>
                  <a:cxn ang="0">
                    <a:pos x="connsiteX2" y="connsiteY2"/>
                  </a:cxn>
                  <a:cxn ang="0">
                    <a:pos x="connsiteX3" y="connsiteY3"/>
                  </a:cxn>
                </a:cxnLst>
                <a:rect l="l" t="t" r="r" b="b"/>
                <a:pathLst>
                  <a:path w="124682" h="124682">
                    <a:moveTo>
                      <a:pt x="0" y="0"/>
                    </a:moveTo>
                    <a:lnTo>
                      <a:pt x="124682" y="0"/>
                    </a:lnTo>
                    <a:lnTo>
                      <a:pt x="124682" y="124682"/>
                    </a:lnTo>
                    <a:lnTo>
                      <a:pt x="0" y="124682"/>
                    </a:lnTo>
                    <a:close/>
                  </a:path>
                </a:pathLst>
              </a:custGeom>
              <a:noFill/>
              <a:ln w="15875" cap="flat">
                <a:solidFill>
                  <a:schemeClr val="bg2"/>
                </a:solid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7C071F9-2DDB-B1EC-2A5D-021D150E1408}"/>
                  </a:ext>
                </a:extLst>
              </p:cNvPr>
              <p:cNvSpPr/>
              <p:nvPr/>
            </p:nvSpPr>
            <p:spPr>
              <a:xfrm>
                <a:off x="5431564" y="4704390"/>
                <a:ext cx="96870" cy="96869"/>
              </a:xfrm>
              <a:custGeom>
                <a:avLst/>
                <a:gdLst>
                  <a:gd name="connsiteX0" fmla="*/ 0 w 124682"/>
                  <a:gd name="connsiteY0" fmla="*/ 0 h 124682"/>
                  <a:gd name="connsiteX1" fmla="*/ 124682 w 124682"/>
                  <a:gd name="connsiteY1" fmla="*/ 0 h 124682"/>
                  <a:gd name="connsiteX2" fmla="*/ 124682 w 124682"/>
                  <a:gd name="connsiteY2" fmla="*/ 124682 h 124682"/>
                  <a:gd name="connsiteX3" fmla="*/ 0 w 124682"/>
                  <a:gd name="connsiteY3" fmla="*/ 124682 h 124682"/>
                </a:gdLst>
                <a:ahLst/>
                <a:cxnLst>
                  <a:cxn ang="0">
                    <a:pos x="connsiteX0" y="connsiteY0"/>
                  </a:cxn>
                  <a:cxn ang="0">
                    <a:pos x="connsiteX1" y="connsiteY1"/>
                  </a:cxn>
                  <a:cxn ang="0">
                    <a:pos x="connsiteX2" y="connsiteY2"/>
                  </a:cxn>
                  <a:cxn ang="0">
                    <a:pos x="connsiteX3" y="connsiteY3"/>
                  </a:cxn>
                </a:cxnLst>
                <a:rect l="l" t="t" r="r" b="b"/>
                <a:pathLst>
                  <a:path w="124682" h="124682">
                    <a:moveTo>
                      <a:pt x="0" y="0"/>
                    </a:moveTo>
                    <a:lnTo>
                      <a:pt x="124682" y="0"/>
                    </a:lnTo>
                    <a:lnTo>
                      <a:pt x="124682" y="124682"/>
                    </a:lnTo>
                    <a:lnTo>
                      <a:pt x="0" y="124682"/>
                    </a:lnTo>
                    <a:close/>
                  </a:path>
                </a:pathLst>
              </a:custGeom>
              <a:noFill/>
              <a:ln w="15875" cap="flat">
                <a:solidFill>
                  <a:schemeClr val="bg2"/>
                </a:solid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17A16A3-2B88-3FF2-1750-F65A19FA6E7C}"/>
                  </a:ext>
                </a:extLst>
              </p:cNvPr>
              <p:cNvSpPr/>
              <p:nvPr/>
            </p:nvSpPr>
            <p:spPr>
              <a:xfrm>
                <a:off x="5567310" y="4703149"/>
                <a:ext cx="96870" cy="224583"/>
              </a:xfrm>
              <a:custGeom>
                <a:avLst/>
                <a:gdLst>
                  <a:gd name="connsiteX0" fmla="*/ 0 w 124682"/>
                  <a:gd name="connsiteY0" fmla="*/ 0 h 274129"/>
                  <a:gd name="connsiteX1" fmla="*/ 124682 w 124682"/>
                  <a:gd name="connsiteY1" fmla="*/ 0 h 274129"/>
                  <a:gd name="connsiteX2" fmla="*/ 124682 w 124682"/>
                  <a:gd name="connsiteY2" fmla="*/ 274129 h 274129"/>
                  <a:gd name="connsiteX3" fmla="*/ 0 w 124682"/>
                  <a:gd name="connsiteY3" fmla="*/ 274129 h 274129"/>
                </a:gdLst>
                <a:ahLst/>
                <a:cxnLst>
                  <a:cxn ang="0">
                    <a:pos x="connsiteX0" y="connsiteY0"/>
                  </a:cxn>
                  <a:cxn ang="0">
                    <a:pos x="connsiteX1" y="connsiteY1"/>
                  </a:cxn>
                  <a:cxn ang="0">
                    <a:pos x="connsiteX2" y="connsiteY2"/>
                  </a:cxn>
                  <a:cxn ang="0">
                    <a:pos x="connsiteX3" y="connsiteY3"/>
                  </a:cxn>
                </a:cxnLst>
                <a:rect l="l" t="t" r="r" b="b"/>
                <a:pathLst>
                  <a:path w="124682" h="274129">
                    <a:moveTo>
                      <a:pt x="0" y="0"/>
                    </a:moveTo>
                    <a:lnTo>
                      <a:pt x="124682" y="0"/>
                    </a:lnTo>
                    <a:lnTo>
                      <a:pt x="124682" y="274129"/>
                    </a:lnTo>
                    <a:lnTo>
                      <a:pt x="0" y="274129"/>
                    </a:lnTo>
                    <a:close/>
                  </a:path>
                </a:pathLst>
              </a:custGeom>
              <a:noFill/>
              <a:ln w="15875" cap="flat">
                <a:solidFill>
                  <a:schemeClr val="bg2"/>
                </a:solid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7852587D-6465-BF85-6B5E-B68A0460DB2B}"/>
                  </a:ext>
                </a:extLst>
              </p:cNvPr>
              <p:cNvSpPr/>
              <p:nvPr/>
            </p:nvSpPr>
            <p:spPr>
              <a:xfrm>
                <a:off x="5431564" y="4830863"/>
                <a:ext cx="96870" cy="96869"/>
              </a:xfrm>
              <a:custGeom>
                <a:avLst/>
                <a:gdLst>
                  <a:gd name="connsiteX0" fmla="*/ 0 w 124682"/>
                  <a:gd name="connsiteY0" fmla="*/ 0 h 124682"/>
                  <a:gd name="connsiteX1" fmla="*/ 124682 w 124682"/>
                  <a:gd name="connsiteY1" fmla="*/ 0 h 124682"/>
                  <a:gd name="connsiteX2" fmla="*/ 124682 w 124682"/>
                  <a:gd name="connsiteY2" fmla="*/ 124682 h 124682"/>
                  <a:gd name="connsiteX3" fmla="*/ 0 w 124682"/>
                  <a:gd name="connsiteY3" fmla="*/ 124682 h 124682"/>
                </a:gdLst>
                <a:ahLst/>
                <a:cxnLst>
                  <a:cxn ang="0">
                    <a:pos x="connsiteX0" y="connsiteY0"/>
                  </a:cxn>
                  <a:cxn ang="0">
                    <a:pos x="connsiteX1" y="connsiteY1"/>
                  </a:cxn>
                  <a:cxn ang="0">
                    <a:pos x="connsiteX2" y="connsiteY2"/>
                  </a:cxn>
                  <a:cxn ang="0">
                    <a:pos x="connsiteX3" y="connsiteY3"/>
                  </a:cxn>
                </a:cxnLst>
                <a:rect l="l" t="t" r="r" b="b"/>
                <a:pathLst>
                  <a:path w="124682" h="124682">
                    <a:moveTo>
                      <a:pt x="0" y="0"/>
                    </a:moveTo>
                    <a:lnTo>
                      <a:pt x="124682" y="0"/>
                    </a:lnTo>
                    <a:lnTo>
                      <a:pt x="124682" y="124682"/>
                    </a:lnTo>
                    <a:lnTo>
                      <a:pt x="0" y="124682"/>
                    </a:lnTo>
                    <a:close/>
                  </a:path>
                </a:pathLst>
              </a:custGeom>
              <a:noFill/>
              <a:ln w="15875" cap="flat">
                <a:solidFill>
                  <a:schemeClr val="bg2"/>
                </a:solidFill>
                <a:prstDash val="solid"/>
                <a:miter/>
              </a:ln>
            </p:spPr>
            <p:txBody>
              <a:bodyPr rtlCol="0" anchor="ctr"/>
              <a:lstStyle/>
              <a:p>
                <a:endParaRPr lang="en-US"/>
              </a:p>
            </p:txBody>
          </p:sp>
        </p:grpSp>
      </p:grpSp>
      <p:grpSp>
        <p:nvGrpSpPr>
          <p:cNvPr id="105" name="Group 104">
            <a:extLst>
              <a:ext uri="{FF2B5EF4-FFF2-40B4-BE49-F238E27FC236}">
                <a16:creationId xmlns:a16="http://schemas.microsoft.com/office/drawing/2014/main" id="{6669083F-2906-3BA5-0B37-5D1DE622E6E6}"/>
              </a:ext>
            </a:extLst>
          </p:cNvPr>
          <p:cNvGrpSpPr/>
          <p:nvPr/>
        </p:nvGrpSpPr>
        <p:grpSpPr>
          <a:xfrm>
            <a:off x="2566422" y="6113912"/>
            <a:ext cx="4999259" cy="1005505"/>
            <a:chOff x="2587359" y="6747571"/>
            <a:chExt cx="4999259" cy="1005505"/>
          </a:xfrm>
        </p:grpSpPr>
        <p:sp>
          <p:nvSpPr>
            <p:cNvPr id="63" name="TextBox 62">
              <a:extLst>
                <a:ext uri="{FF2B5EF4-FFF2-40B4-BE49-F238E27FC236}">
                  <a16:creationId xmlns:a16="http://schemas.microsoft.com/office/drawing/2014/main" id="{2EEDF3C2-777B-0235-A691-BB586D6C1C8E}"/>
                </a:ext>
              </a:extLst>
            </p:cNvPr>
            <p:cNvSpPr txBox="1"/>
            <p:nvPr/>
          </p:nvSpPr>
          <p:spPr>
            <a:xfrm>
              <a:off x="2587359" y="7089894"/>
              <a:ext cx="3631084" cy="663182"/>
            </a:xfrm>
            <a:prstGeom prst="rect">
              <a:avLst/>
            </a:prstGeom>
            <a:noFill/>
          </p:spPr>
          <p:txBody>
            <a:bodyPr wrap="square">
              <a:noAutofit/>
            </a:bodyPr>
            <a:lstStyle/>
            <a:p>
              <a:pPr algn="l"/>
              <a:r>
                <a:rPr lang="en-US" sz="4400" dirty="0">
                  <a:solidFill>
                    <a:srgbClr val="00477D"/>
                  </a:solidFill>
                  <a:latin typeface="Forno Standard" pitchFamily="2" charset="77"/>
                  <a:ea typeface="Forno Standard" pitchFamily="2" charset="77"/>
                </a:rPr>
                <a:t>~5x revenue</a:t>
              </a:r>
            </a:p>
          </p:txBody>
        </p:sp>
        <p:sp>
          <p:nvSpPr>
            <p:cNvPr id="64" name="TextBox 63">
              <a:extLst>
                <a:ext uri="{FF2B5EF4-FFF2-40B4-BE49-F238E27FC236}">
                  <a16:creationId xmlns:a16="http://schemas.microsoft.com/office/drawing/2014/main" id="{D0BF4598-B924-D1E1-7F25-8BEB884A988D}"/>
                </a:ext>
              </a:extLst>
            </p:cNvPr>
            <p:cNvSpPr txBox="1"/>
            <p:nvPr/>
          </p:nvSpPr>
          <p:spPr>
            <a:xfrm>
              <a:off x="2587359" y="6747571"/>
              <a:ext cx="4999259" cy="663178"/>
            </a:xfrm>
            <a:prstGeom prst="rect">
              <a:avLst/>
            </a:prstGeom>
            <a:noFill/>
          </p:spPr>
          <p:txBody>
            <a:bodyPr wrap="square">
              <a:noAutofit/>
            </a:bodyPr>
            <a:lstStyle/>
            <a:p>
              <a:pPr marL="0" lvl="1" indent="0">
                <a:buNone/>
              </a:pPr>
              <a:r>
                <a:rPr lang="en-US" sz="2400" b="1" dirty="0">
                  <a:latin typeface="+mn-lt"/>
                  <a:cs typeface="Calibri" panose="020F0502020204030204" pitchFamily="34" charset="0"/>
                </a:rPr>
                <a:t>current valuation </a:t>
              </a:r>
              <a:r>
                <a:rPr lang="en-US" sz="2400" dirty="0">
                  <a:latin typeface="+mn-lt"/>
                  <a:cs typeface="Calibri" panose="020F0502020204030204" pitchFamily="34" charset="0"/>
                </a:rPr>
                <a:t>of</a:t>
              </a:r>
            </a:p>
          </p:txBody>
        </p:sp>
      </p:grpSp>
      <p:grpSp>
        <p:nvGrpSpPr>
          <p:cNvPr id="70" name="Group 69">
            <a:extLst>
              <a:ext uri="{FF2B5EF4-FFF2-40B4-BE49-F238E27FC236}">
                <a16:creationId xmlns:a16="http://schemas.microsoft.com/office/drawing/2014/main" id="{A4004029-67D8-70FD-37CE-B29A78564993}"/>
              </a:ext>
            </a:extLst>
          </p:cNvPr>
          <p:cNvGrpSpPr/>
          <p:nvPr/>
        </p:nvGrpSpPr>
        <p:grpSpPr>
          <a:xfrm>
            <a:off x="1489164" y="6341341"/>
            <a:ext cx="803679" cy="803679"/>
            <a:chOff x="1424311" y="5839394"/>
            <a:chExt cx="803679" cy="803679"/>
          </a:xfrm>
        </p:grpSpPr>
        <p:sp>
          <p:nvSpPr>
            <p:cNvPr id="61" name="Rounded Rectangle 52">
              <a:extLst>
                <a:ext uri="{FF2B5EF4-FFF2-40B4-BE49-F238E27FC236}">
                  <a16:creationId xmlns:a16="http://schemas.microsoft.com/office/drawing/2014/main" id="{6220E082-85EF-7097-C8E4-E4F1A99B1365}"/>
                </a:ext>
              </a:extLst>
            </p:cNvPr>
            <p:cNvSpPr/>
            <p:nvPr/>
          </p:nvSpPr>
          <p:spPr>
            <a:xfrm>
              <a:off x="1424311" y="5839394"/>
              <a:ext cx="803679" cy="803679"/>
            </a:xfrm>
            <a:prstGeom prst="roundRect">
              <a:avLst/>
            </a:prstGeom>
            <a:noFill/>
            <a:ln w="158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5" name="Group 64">
              <a:extLst>
                <a:ext uri="{FF2B5EF4-FFF2-40B4-BE49-F238E27FC236}">
                  <a16:creationId xmlns:a16="http://schemas.microsoft.com/office/drawing/2014/main" id="{60015875-F857-2D72-8204-BAAC07EFB83D}"/>
                </a:ext>
              </a:extLst>
            </p:cNvPr>
            <p:cNvGrpSpPr/>
            <p:nvPr/>
          </p:nvGrpSpPr>
          <p:grpSpPr>
            <a:xfrm>
              <a:off x="1558442" y="6042769"/>
              <a:ext cx="535417" cy="431386"/>
              <a:chOff x="8278092" y="8039801"/>
              <a:chExt cx="754951" cy="608266"/>
            </a:xfrm>
          </p:grpSpPr>
          <p:sp>
            <p:nvSpPr>
              <p:cNvPr id="66" name="Freeform: Shape 65">
                <a:extLst>
                  <a:ext uri="{FF2B5EF4-FFF2-40B4-BE49-F238E27FC236}">
                    <a16:creationId xmlns:a16="http://schemas.microsoft.com/office/drawing/2014/main" id="{E6B13D1E-8C75-522D-1AE3-8C624DEB8802}"/>
                  </a:ext>
                </a:extLst>
              </p:cNvPr>
              <p:cNvSpPr/>
              <p:nvPr/>
            </p:nvSpPr>
            <p:spPr>
              <a:xfrm>
                <a:off x="8278092" y="8039801"/>
                <a:ext cx="754951" cy="608266"/>
              </a:xfrm>
              <a:custGeom>
                <a:avLst/>
                <a:gdLst>
                  <a:gd name="connsiteX0" fmla="*/ 537210 w 754951"/>
                  <a:gd name="connsiteY0" fmla="*/ 196501 h 608266"/>
                  <a:gd name="connsiteX1" fmla="*/ 537210 w 754951"/>
                  <a:gd name="connsiteY1" fmla="*/ 196501 h 608266"/>
                  <a:gd name="connsiteX2" fmla="*/ 377381 w 754951"/>
                  <a:gd name="connsiteY2" fmla="*/ 608267 h 608266"/>
                  <a:gd name="connsiteX3" fmla="*/ 754952 w 754951"/>
                  <a:gd name="connsiteY3" fmla="*/ 196501 h 608266"/>
                  <a:gd name="connsiteX4" fmla="*/ 663988 w 754951"/>
                  <a:gd name="connsiteY4" fmla="*/ 0 h 608266"/>
                  <a:gd name="connsiteX5" fmla="*/ 476345 w 754951"/>
                  <a:gd name="connsiteY5" fmla="*/ 0 h 608266"/>
                  <a:gd name="connsiteX6" fmla="*/ 278606 w 754951"/>
                  <a:gd name="connsiteY6" fmla="*/ 0 h 608266"/>
                  <a:gd name="connsiteX7" fmla="*/ 91059 w 754951"/>
                  <a:gd name="connsiteY7" fmla="*/ 0 h 608266"/>
                  <a:gd name="connsiteX8" fmla="*/ 0 w 754951"/>
                  <a:gd name="connsiteY8" fmla="*/ 196501 h 608266"/>
                  <a:gd name="connsiteX9" fmla="*/ 377381 w 754951"/>
                  <a:gd name="connsiteY9" fmla="*/ 608267 h 608266"/>
                  <a:gd name="connsiteX10" fmla="*/ 217742 w 754951"/>
                  <a:gd name="connsiteY10" fmla="*/ 196501 h 608266"/>
                  <a:gd name="connsiteX11" fmla="*/ 217742 w 754951"/>
                  <a:gd name="connsiteY11" fmla="*/ 196501 h 60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4951" h="608266">
                    <a:moveTo>
                      <a:pt x="537210" y="196501"/>
                    </a:moveTo>
                    <a:lnTo>
                      <a:pt x="537210" y="196501"/>
                    </a:lnTo>
                    <a:lnTo>
                      <a:pt x="377381" y="608267"/>
                    </a:lnTo>
                    <a:lnTo>
                      <a:pt x="754952" y="196501"/>
                    </a:lnTo>
                    <a:lnTo>
                      <a:pt x="663988" y="0"/>
                    </a:lnTo>
                    <a:lnTo>
                      <a:pt x="476345" y="0"/>
                    </a:lnTo>
                    <a:lnTo>
                      <a:pt x="278606" y="0"/>
                    </a:lnTo>
                    <a:lnTo>
                      <a:pt x="91059" y="0"/>
                    </a:lnTo>
                    <a:lnTo>
                      <a:pt x="0" y="196501"/>
                    </a:lnTo>
                    <a:lnTo>
                      <a:pt x="377381" y="608267"/>
                    </a:lnTo>
                    <a:lnTo>
                      <a:pt x="217742" y="196501"/>
                    </a:lnTo>
                    <a:lnTo>
                      <a:pt x="217742" y="196501"/>
                    </a:lnTo>
                  </a:path>
                </a:pathLst>
              </a:custGeom>
              <a:noFill/>
              <a:ln w="15875" cap="flat">
                <a:solidFill>
                  <a:schemeClr val="bg2"/>
                </a:solidFill>
                <a:prstDash val="solid"/>
                <a:round/>
              </a:ln>
            </p:spPr>
            <p:txBody>
              <a:bodyPr rtlCol="0" anchor="ctr"/>
              <a:lstStyle/>
              <a:p>
                <a:endParaRPr lang="en-US"/>
              </a:p>
            </p:txBody>
          </p:sp>
          <p:sp>
            <p:nvSpPr>
              <p:cNvPr id="67" name="Freeform: Shape 66">
                <a:extLst>
                  <a:ext uri="{FF2B5EF4-FFF2-40B4-BE49-F238E27FC236}">
                    <a16:creationId xmlns:a16="http://schemas.microsoft.com/office/drawing/2014/main" id="{B1B8C44A-48EC-FD0B-06A2-8C73DFCE6EAE}"/>
                  </a:ext>
                </a:extLst>
              </p:cNvPr>
              <p:cNvSpPr/>
              <p:nvPr/>
            </p:nvSpPr>
            <p:spPr>
              <a:xfrm>
                <a:off x="8754437" y="8039801"/>
                <a:ext cx="60864" cy="196500"/>
              </a:xfrm>
              <a:custGeom>
                <a:avLst/>
                <a:gdLst>
                  <a:gd name="connsiteX0" fmla="*/ 60865 w 60864"/>
                  <a:gd name="connsiteY0" fmla="*/ 196501 h 196500"/>
                  <a:gd name="connsiteX1" fmla="*/ 60865 w 60864"/>
                  <a:gd name="connsiteY1" fmla="*/ 196501 h 196500"/>
                  <a:gd name="connsiteX2" fmla="*/ 0 w 60864"/>
                  <a:gd name="connsiteY2" fmla="*/ 0 h 196500"/>
                </a:gdLst>
                <a:ahLst/>
                <a:cxnLst>
                  <a:cxn ang="0">
                    <a:pos x="connsiteX0" y="connsiteY0"/>
                  </a:cxn>
                  <a:cxn ang="0">
                    <a:pos x="connsiteX1" y="connsiteY1"/>
                  </a:cxn>
                  <a:cxn ang="0">
                    <a:pos x="connsiteX2" y="connsiteY2"/>
                  </a:cxn>
                </a:cxnLst>
                <a:rect l="l" t="t" r="r" b="b"/>
                <a:pathLst>
                  <a:path w="60864" h="196500">
                    <a:moveTo>
                      <a:pt x="60865" y="196501"/>
                    </a:moveTo>
                    <a:lnTo>
                      <a:pt x="60865" y="196501"/>
                    </a:lnTo>
                    <a:lnTo>
                      <a:pt x="0" y="0"/>
                    </a:lnTo>
                  </a:path>
                </a:pathLst>
              </a:custGeom>
              <a:noFill/>
              <a:ln w="15875" cap="flat">
                <a:solidFill>
                  <a:schemeClr val="bg2"/>
                </a:solidFill>
                <a:prstDash val="solid"/>
                <a:round/>
              </a:ln>
            </p:spPr>
            <p:txBody>
              <a:bodyPr rtlCol="0" anchor="ctr"/>
              <a:lstStyle/>
              <a:p>
                <a:endParaRPr lang="en-US"/>
              </a:p>
            </p:txBody>
          </p:sp>
          <p:sp>
            <p:nvSpPr>
              <p:cNvPr id="68" name="Freeform: Shape 67">
                <a:extLst>
                  <a:ext uri="{FF2B5EF4-FFF2-40B4-BE49-F238E27FC236}">
                    <a16:creationId xmlns:a16="http://schemas.microsoft.com/office/drawing/2014/main" id="{58FBA853-3D19-B029-4880-3E07E55FFAF2}"/>
                  </a:ext>
                </a:extLst>
              </p:cNvPr>
              <p:cNvSpPr/>
              <p:nvPr/>
            </p:nvSpPr>
            <p:spPr>
              <a:xfrm>
                <a:off x="8495834" y="8039801"/>
                <a:ext cx="60864" cy="196500"/>
              </a:xfrm>
              <a:custGeom>
                <a:avLst/>
                <a:gdLst>
                  <a:gd name="connsiteX0" fmla="*/ 60865 w 60864"/>
                  <a:gd name="connsiteY0" fmla="*/ 0 h 196500"/>
                  <a:gd name="connsiteX1" fmla="*/ 0 w 60864"/>
                  <a:gd name="connsiteY1" fmla="*/ 196501 h 196500"/>
                  <a:gd name="connsiteX2" fmla="*/ 0 w 60864"/>
                  <a:gd name="connsiteY2" fmla="*/ 196501 h 196500"/>
                </a:gdLst>
                <a:ahLst/>
                <a:cxnLst>
                  <a:cxn ang="0">
                    <a:pos x="connsiteX0" y="connsiteY0"/>
                  </a:cxn>
                  <a:cxn ang="0">
                    <a:pos x="connsiteX1" y="connsiteY1"/>
                  </a:cxn>
                  <a:cxn ang="0">
                    <a:pos x="connsiteX2" y="connsiteY2"/>
                  </a:cxn>
                </a:cxnLst>
                <a:rect l="l" t="t" r="r" b="b"/>
                <a:pathLst>
                  <a:path w="60864" h="196500">
                    <a:moveTo>
                      <a:pt x="60865" y="0"/>
                    </a:moveTo>
                    <a:lnTo>
                      <a:pt x="0" y="196501"/>
                    </a:lnTo>
                    <a:lnTo>
                      <a:pt x="0" y="196501"/>
                    </a:lnTo>
                  </a:path>
                </a:pathLst>
              </a:custGeom>
              <a:noFill/>
              <a:ln w="15875" cap="flat">
                <a:solidFill>
                  <a:schemeClr val="bg2"/>
                </a:solidFill>
                <a:prstDash val="solid"/>
                <a:round/>
              </a:ln>
            </p:spPr>
            <p:txBody>
              <a:bodyPr rtlCol="0" anchor="ctr"/>
              <a:lstStyle/>
              <a:p>
                <a:endParaRPr lang="en-US"/>
              </a:p>
            </p:txBody>
          </p:sp>
          <p:sp>
            <p:nvSpPr>
              <p:cNvPr id="69" name="Freeform: Shape 68">
                <a:extLst>
                  <a:ext uri="{FF2B5EF4-FFF2-40B4-BE49-F238E27FC236}">
                    <a16:creationId xmlns:a16="http://schemas.microsoft.com/office/drawing/2014/main" id="{EEED8639-E5AC-4949-88EA-DDB93414B37E}"/>
                  </a:ext>
                </a:extLst>
              </p:cNvPr>
              <p:cNvSpPr/>
              <p:nvPr/>
            </p:nvSpPr>
            <p:spPr>
              <a:xfrm>
                <a:off x="8278092" y="8236302"/>
                <a:ext cx="754951" cy="9525"/>
              </a:xfrm>
              <a:custGeom>
                <a:avLst/>
                <a:gdLst>
                  <a:gd name="connsiteX0" fmla="*/ 754952 w 754951"/>
                  <a:gd name="connsiteY0" fmla="*/ 0 h 9525"/>
                  <a:gd name="connsiteX1" fmla="*/ 0 w 754951"/>
                  <a:gd name="connsiteY1" fmla="*/ 0 h 9525"/>
                </a:gdLst>
                <a:ahLst/>
                <a:cxnLst>
                  <a:cxn ang="0">
                    <a:pos x="connsiteX0" y="connsiteY0"/>
                  </a:cxn>
                  <a:cxn ang="0">
                    <a:pos x="connsiteX1" y="connsiteY1"/>
                  </a:cxn>
                </a:cxnLst>
                <a:rect l="l" t="t" r="r" b="b"/>
                <a:pathLst>
                  <a:path w="754951" h="9525">
                    <a:moveTo>
                      <a:pt x="754952" y="0"/>
                    </a:moveTo>
                    <a:lnTo>
                      <a:pt x="0" y="0"/>
                    </a:lnTo>
                  </a:path>
                </a:pathLst>
              </a:custGeom>
              <a:ln w="15875" cap="flat">
                <a:solidFill>
                  <a:schemeClr val="bg2"/>
                </a:solidFill>
                <a:prstDash val="solid"/>
                <a:round/>
              </a:ln>
            </p:spPr>
            <p:txBody>
              <a:bodyPr rtlCol="0" anchor="ctr"/>
              <a:lstStyle/>
              <a:p>
                <a:endParaRPr lang="en-US"/>
              </a:p>
            </p:txBody>
          </p:sp>
        </p:grpSp>
      </p:grpSp>
      <p:sp>
        <p:nvSpPr>
          <p:cNvPr id="115" name="Rectangle: Rounded Corners 114">
            <a:extLst>
              <a:ext uri="{FF2B5EF4-FFF2-40B4-BE49-F238E27FC236}">
                <a16:creationId xmlns:a16="http://schemas.microsoft.com/office/drawing/2014/main" id="{F8467E27-92B4-989A-4DF4-F5C21E31B891}"/>
              </a:ext>
            </a:extLst>
          </p:cNvPr>
          <p:cNvSpPr/>
          <p:nvPr/>
        </p:nvSpPr>
        <p:spPr>
          <a:xfrm>
            <a:off x="9476724" y="5151341"/>
            <a:ext cx="7065633" cy="2811559"/>
          </a:xfrm>
          <a:prstGeom prst="roundRect">
            <a:avLst>
              <a:gd name="adj" fmla="val 10483"/>
            </a:avLst>
          </a:prstGeom>
          <a:solidFill>
            <a:srgbClr val="00477D"/>
          </a:solidFill>
        </p:spPr>
        <p:txBody>
          <a:bodyPr wrap="square" lIns="274320" tIns="274320" rIns="274320" bIns="274320">
            <a:noAutofit/>
          </a:bodyPr>
          <a:lstStyle/>
          <a:p>
            <a:endParaRPr lang="en-US"/>
          </a:p>
        </p:txBody>
      </p:sp>
      <p:sp>
        <p:nvSpPr>
          <p:cNvPr id="16" name="Content Placeholder 1">
            <a:extLst>
              <a:ext uri="{FF2B5EF4-FFF2-40B4-BE49-F238E27FC236}">
                <a16:creationId xmlns:a16="http://schemas.microsoft.com/office/drawing/2014/main" id="{324EC03B-57E2-C531-3B95-82E9F7FDBED4}"/>
              </a:ext>
            </a:extLst>
          </p:cNvPr>
          <p:cNvSpPr txBox="1">
            <a:spLocks/>
          </p:cNvSpPr>
          <p:nvPr/>
        </p:nvSpPr>
        <p:spPr>
          <a:xfrm>
            <a:off x="11023920" y="5594404"/>
            <a:ext cx="4919213" cy="2055216"/>
          </a:xfrm>
          <a:prstGeom prst="rect">
            <a:avLst/>
          </a:prstGeom>
        </p:spPr>
        <p:txBody>
          <a:bodyPr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buNone/>
            </a:pPr>
            <a:r>
              <a:rPr lang="en-US" b="1" dirty="0">
                <a:solidFill>
                  <a:schemeClr val="accent1"/>
                </a:solidFill>
                <a:cs typeface="Calibri" panose="020F0502020204030204" pitchFamily="34" charset="0"/>
              </a:rPr>
              <a:t>Expectation of positive Adjusted EBITDA </a:t>
            </a:r>
            <a:r>
              <a:rPr lang="en-US" dirty="0">
                <a:solidFill>
                  <a:schemeClr val="bg1"/>
                </a:solidFill>
                <a:cs typeface="Calibri" panose="020F0502020204030204" pitchFamily="34" charset="0"/>
              </a:rPr>
              <a:t>anticipated for 2025 positions us to drive significant operating leverage going forward</a:t>
            </a:r>
          </a:p>
        </p:txBody>
      </p:sp>
      <p:grpSp>
        <p:nvGrpSpPr>
          <p:cNvPr id="75" name="Group 74">
            <a:extLst>
              <a:ext uri="{FF2B5EF4-FFF2-40B4-BE49-F238E27FC236}">
                <a16:creationId xmlns:a16="http://schemas.microsoft.com/office/drawing/2014/main" id="{17DFB135-3555-8F0D-6490-42E332FBB03D}"/>
              </a:ext>
            </a:extLst>
          </p:cNvPr>
          <p:cNvGrpSpPr/>
          <p:nvPr/>
        </p:nvGrpSpPr>
        <p:grpSpPr>
          <a:xfrm>
            <a:off x="9931788" y="5712486"/>
            <a:ext cx="803679" cy="803679"/>
            <a:chOff x="9625623" y="5332619"/>
            <a:chExt cx="803679" cy="803679"/>
          </a:xfrm>
        </p:grpSpPr>
        <p:sp>
          <p:nvSpPr>
            <p:cNvPr id="53" name="Rounded Rectangle 52">
              <a:extLst>
                <a:ext uri="{FF2B5EF4-FFF2-40B4-BE49-F238E27FC236}">
                  <a16:creationId xmlns:a16="http://schemas.microsoft.com/office/drawing/2014/main" id="{09E6AA7E-F0FA-14DF-C570-7B9EF940061D}"/>
                </a:ext>
              </a:extLst>
            </p:cNvPr>
            <p:cNvSpPr/>
            <p:nvPr/>
          </p:nvSpPr>
          <p:spPr>
            <a:xfrm>
              <a:off x="9625623" y="5332619"/>
              <a:ext cx="803679" cy="803679"/>
            </a:xfrm>
            <a:prstGeom prst="roundRect">
              <a:avLst/>
            </a:prstGeom>
            <a:no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C297E3E-42E5-5623-B92A-73715F311841}"/>
                </a:ext>
              </a:extLst>
            </p:cNvPr>
            <p:cNvGrpSpPr/>
            <p:nvPr/>
          </p:nvGrpSpPr>
          <p:grpSpPr>
            <a:xfrm>
              <a:off x="9784754" y="5491732"/>
              <a:ext cx="485416" cy="485444"/>
              <a:chOff x="8469481" y="8057592"/>
              <a:chExt cx="849185" cy="849231"/>
            </a:xfrm>
          </p:grpSpPr>
          <p:sp>
            <p:nvSpPr>
              <p:cNvPr id="8" name="Freeform: Shape 7">
                <a:extLst>
                  <a:ext uri="{FF2B5EF4-FFF2-40B4-BE49-F238E27FC236}">
                    <a16:creationId xmlns:a16="http://schemas.microsoft.com/office/drawing/2014/main" id="{DF8C9F1E-2E1A-99D3-069B-989BC74CED1C}"/>
                  </a:ext>
                </a:extLst>
              </p:cNvPr>
              <p:cNvSpPr/>
              <p:nvPr/>
            </p:nvSpPr>
            <p:spPr>
              <a:xfrm>
                <a:off x="8877730" y="8057592"/>
                <a:ext cx="362902" cy="424425"/>
              </a:xfrm>
              <a:custGeom>
                <a:avLst/>
                <a:gdLst>
                  <a:gd name="connsiteX0" fmla="*/ 362903 w 362902"/>
                  <a:gd name="connsiteY0" fmla="*/ 174109 h 424426"/>
                  <a:gd name="connsiteX1" fmla="*/ 319278 w 362902"/>
                  <a:gd name="connsiteY1" fmla="*/ 121627 h 424426"/>
                  <a:gd name="connsiteX2" fmla="*/ 0 w 362902"/>
                  <a:gd name="connsiteY2" fmla="*/ 469 h 424426"/>
                  <a:gd name="connsiteX3" fmla="*/ 0 w 362902"/>
                  <a:gd name="connsiteY3" fmla="*/ 424426 h 424426"/>
                  <a:gd name="connsiteX4" fmla="*/ 362903 w 362902"/>
                  <a:gd name="connsiteY4" fmla="*/ 174109 h 424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902" h="424426">
                    <a:moveTo>
                      <a:pt x="362903" y="174109"/>
                    </a:moveTo>
                    <a:cubicBezTo>
                      <a:pt x="349948" y="155726"/>
                      <a:pt x="335471" y="138200"/>
                      <a:pt x="319278" y="121627"/>
                    </a:cubicBezTo>
                    <a:cubicBezTo>
                      <a:pt x="230791" y="35330"/>
                      <a:pt x="114491" y="-4865"/>
                      <a:pt x="0" y="469"/>
                    </a:cubicBezTo>
                    <a:lnTo>
                      <a:pt x="0" y="424426"/>
                    </a:lnTo>
                    <a:lnTo>
                      <a:pt x="362903" y="174109"/>
                    </a:lnTo>
                    <a:close/>
                  </a:path>
                </a:pathLst>
              </a:custGeom>
              <a:noFill/>
              <a:ln w="15875" cap="flat">
                <a:solidFill>
                  <a:schemeClr val="bg1"/>
                </a:solidFill>
                <a:prstDash val="solid"/>
                <a:round/>
              </a:ln>
            </p:spPr>
            <p:txBody>
              <a:bodyPr rtlCol="0" anchor="ctr"/>
              <a:lstStyle/>
              <a:p>
                <a:endParaRPr lang="en-US"/>
              </a:p>
            </p:txBody>
          </p:sp>
          <p:sp>
            <p:nvSpPr>
              <p:cNvPr id="9" name="Freeform: Shape 8">
                <a:extLst>
                  <a:ext uri="{FF2B5EF4-FFF2-40B4-BE49-F238E27FC236}">
                    <a16:creationId xmlns:a16="http://schemas.microsoft.com/office/drawing/2014/main" id="{60134DD8-3DF2-AD59-E0E6-0CCD2B974EB9}"/>
                  </a:ext>
                </a:extLst>
              </p:cNvPr>
              <p:cNvSpPr/>
              <p:nvPr/>
            </p:nvSpPr>
            <p:spPr>
              <a:xfrm>
                <a:off x="8469481" y="8058062"/>
                <a:ext cx="766666" cy="848761"/>
              </a:xfrm>
              <a:custGeom>
                <a:avLst/>
                <a:gdLst>
                  <a:gd name="connsiteX0" fmla="*/ 408242 w 766667"/>
                  <a:gd name="connsiteY0" fmla="*/ 423958 h 848761"/>
                  <a:gd name="connsiteX1" fmla="*/ 408242 w 766667"/>
                  <a:gd name="connsiteY1" fmla="*/ 0 h 848761"/>
                  <a:gd name="connsiteX2" fmla="*/ 121730 w 766667"/>
                  <a:gd name="connsiteY2" fmla="*/ 128683 h 848761"/>
                  <a:gd name="connsiteX3" fmla="*/ 121730 w 766667"/>
                  <a:gd name="connsiteY3" fmla="*/ 727043 h 848761"/>
                  <a:gd name="connsiteX4" fmla="*/ 408242 w 766667"/>
                  <a:gd name="connsiteY4" fmla="*/ 848582 h 848761"/>
                  <a:gd name="connsiteX5" fmla="*/ 727520 w 766667"/>
                  <a:gd name="connsiteY5" fmla="*/ 719518 h 848761"/>
                  <a:gd name="connsiteX6" fmla="*/ 766667 w 766667"/>
                  <a:gd name="connsiteY6" fmla="*/ 673227 h 848761"/>
                  <a:gd name="connsiteX7" fmla="*/ 408242 w 766667"/>
                  <a:gd name="connsiteY7" fmla="*/ 423958 h 84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667" h="848761">
                    <a:moveTo>
                      <a:pt x="408242" y="423958"/>
                    </a:moveTo>
                    <a:lnTo>
                      <a:pt x="408242" y="0"/>
                    </a:lnTo>
                    <a:cubicBezTo>
                      <a:pt x="303657" y="4858"/>
                      <a:pt x="200597" y="47816"/>
                      <a:pt x="121730" y="128683"/>
                    </a:cubicBezTo>
                    <a:cubicBezTo>
                      <a:pt x="-40577" y="295085"/>
                      <a:pt x="-40577" y="560642"/>
                      <a:pt x="121730" y="727043"/>
                    </a:cubicBezTo>
                    <a:cubicBezTo>
                      <a:pt x="201835" y="805148"/>
                      <a:pt x="304610" y="845534"/>
                      <a:pt x="408242" y="848582"/>
                    </a:cubicBezTo>
                    <a:cubicBezTo>
                      <a:pt x="523875" y="851916"/>
                      <a:pt x="640461" y="808863"/>
                      <a:pt x="727520" y="719518"/>
                    </a:cubicBezTo>
                    <a:cubicBezTo>
                      <a:pt x="741902" y="704850"/>
                      <a:pt x="754856" y="689324"/>
                      <a:pt x="766667" y="673227"/>
                    </a:cubicBezTo>
                    <a:lnTo>
                      <a:pt x="408242" y="423958"/>
                    </a:lnTo>
                    <a:close/>
                  </a:path>
                </a:pathLst>
              </a:custGeom>
              <a:noFill/>
              <a:ln w="15875" cap="flat">
                <a:solidFill>
                  <a:schemeClr val="bg1"/>
                </a:solidFill>
                <a:prstDash val="solid"/>
                <a:round/>
              </a:ln>
            </p:spPr>
            <p:txBody>
              <a:bodyPr rtlCol="0" anchor="ctr"/>
              <a:lstStyle/>
              <a:p>
                <a:endParaRPr lang="en-US"/>
              </a:p>
            </p:txBody>
          </p:sp>
          <p:sp>
            <p:nvSpPr>
              <p:cNvPr id="10" name="Freeform: Shape 9">
                <a:extLst>
                  <a:ext uri="{FF2B5EF4-FFF2-40B4-BE49-F238E27FC236}">
                    <a16:creationId xmlns:a16="http://schemas.microsoft.com/office/drawing/2014/main" id="{E7443756-9051-A334-948E-855D92F7D2E0}"/>
                  </a:ext>
                </a:extLst>
              </p:cNvPr>
              <p:cNvSpPr/>
              <p:nvPr/>
            </p:nvSpPr>
            <p:spPr>
              <a:xfrm>
                <a:off x="8877728" y="8231699"/>
                <a:ext cx="440938" cy="499587"/>
              </a:xfrm>
              <a:custGeom>
                <a:avLst/>
                <a:gdLst>
                  <a:gd name="connsiteX0" fmla="*/ 362903 w 440939"/>
                  <a:gd name="connsiteY0" fmla="*/ 0 h 499586"/>
                  <a:gd name="connsiteX1" fmla="*/ 0 w 440939"/>
                  <a:gd name="connsiteY1" fmla="*/ 250317 h 499586"/>
                  <a:gd name="connsiteX2" fmla="*/ 358426 w 440939"/>
                  <a:gd name="connsiteY2" fmla="*/ 499586 h 499586"/>
                  <a:gd name="connsiteX3" fmla="*/ 362903 w 440939"/>
                  <a:gd name="connsiteY3" fmla="*/ 95 h 499586"/>
                </a:gdLst>
                <a:ahLst/>
                <a:cxnLst>
                  <a:cxn ang="0">
                    <a:pos x="connsiteX0" y="connsiteY0"/>
                  </a:cxn>
                  <a:cxn ang="0">
                    <a:pos x="connsiteX1" y="connsiteY1"/>
                  </a:cxn>
                  <a:cxn ang="0">
                    <a:pos x="connsiteX2" y="connsiteY2"/>
                  </a:cxn>
                  <a:cxn ang="0">
                    <a:pos x="connsiteX3" y="connsiteY3"/>
                  </a:cxn>
                </a:cxnLst>
                <a:rect l="l" t="t" r="r" b="b"/>
                <a:pathLst>
                  <a:path w="440939" h="499586">
                    <a:moveTo>
                      <a:pt x="362903" y="0"/>
                    </a:moveTo>
                    <a:lnTo>
                      <a:pt x="0" y="250317"/>
                    </a:lnTo>
                    <a:lnTo>
                      <a:pt x="358426" y="499586"/>
                    </a:lnTo>
                    <a:cubicBezTo>
                      <a:pt x="466915" y="351473"/>
                      <a:pt x="468440" y="149638"/>
                      <a:pt x="362903" y="95"/>
                    </a:cubicBezTo>
                    <a:close/>
                  </a:path>
                </a:pathLst>
              </a:custGeom>
              <a:noFill/>
              <a:ln w="15875" cap="flat">
                <a:solidFill>
                  <a:schemeClr val="bg1"/>
                </a:solidFill>
                <a:prstDash val="solid"/>
                <a:round/>
              </a:ln>
            </p:spPr>
            <p:txBody>
              <a:bodyPr rtlCol="0" anchor="ctr"/>
              <a:lstStyle/>
              <a:p>
                <a:endParaRPr lang="en-US"/>
              </a:p>
            </p:txBody>
          </p:sp>
        </p:grpSp>
      </p:grpSp>
      <p:sp>
        <p:nvSpPr>
          <p:cNvPr id="89" name="Rectangle: Rounded Corners 88">
            <a:extLst>
              <a:ext uri="{FF2B5EF4-FFF2-40B4-BE49-F238E27FC236}">
                <a16:creationId xmlns:a16="http://schemas.microsoft.com/office/drawing/2014/main" id="{B0AE29EF-4720-8D35-3C09-BAB8562BA822}"/>
              </a:ext>
            </a:extLst>
          </p:cNvPr>
          <p:cNvSpPr/>
          <p:nvPr/>
        </p:nvSpPr>
        <p:spPr>
          <a:xfrm>
            <a:off x="9445439" y="2252367"/>
            <a:ext cx="7144910" cy="1866200"/>
          </a:xfrm>
          <a:prstGeom prst="roundRect">
            <a:avLst>
              <a:gd name="adj" fmla="val 9465"/>
            </a:avLst>
          </a:prstGeom>
          <a:solidFill>
            <a:srgbClr val="00477D"/>
          </a:solidFill>
        </p:spPr>
        <p:txBody>
          <a:bodyPr wrap="square" lIns="274320" tIns="274320" rIns="274320" bIns="274320">
            <a:noAutofit/>
          </a:bodyPr>
          <a:lstStyle/>
          <a:p>
            <a:endParaRPr lang="en-US"/>
          </a:p>
        </p:txBody>
      </p:sp>
      <p:sp>
        <p:nvSpPr>
          <p:cNvPr id="92" name="TextBox 91">
            <a:extLst>
              <a:ext uri="{FF2B5EF4-FFF2-40B4-BE49-F238E27FC236}">
                <a16:creationId xmlns:a16="http://schemas.microsoft.com/office/drawing/2014/main" id="{DE1E8FCD-9FD1-6D3A-D526-F77855CEF3B3}"/>
              </a:ext>
            </a:extLst>
          </p:cNvPr>
          <p:cNvSpPr txBox="1"/>
          <p:nvPr/>
        </p:nvSpPr>
        <p:spPr>
          <a:xfrm>
            <a:off x="11075141" y="2845473"/>
            <a:ext cx="5222919" cy="1637563"/>
          </a:xfrm>
          <a:prstGeom prst="rect">
            <a:avLst/>
          </a:prstGeom>
          <a:noFill/>
        </p:spPr>
        <p:txBody>
          <a:bodyPr wrap="square">
            <a:noAutofit/>
          </a:bodyPr>
          <a:lstStyle/>
          <a:p>
            <a:r>
              <a:rPr lang="en-US" sz="2400" dirty="0">
                <a:solidFill>
                  <a:schemeClr val="bg1"/>
                </a:solidFill>
                <a:effectLst/>
                <a:latin typeface="+mn-lt"/>
              </a:rPr>
              <a:t>Renewed focus on sales and marketing to drive growth</a:t>
            </a:r>
          </a:p>
        </p:txBody>
      </p:sp>
      <p:sp>
        <p:nvSpPr>
          <p:cNvPr id="2" name="Slide Number Placeholder 1">
            <a:extLst>
              <a:ext uri="{FF2B5EF4-FFF2-40B4-BE49-F238E27FC236}">
                <a16:creationId xmlns:a16="http://schemas.microsoft.com/office/drawing/2014/main" id="{9F8FEC02-C502-4E66-0161-E3EB695F6DEC}"/>
              </a:ext>
            </a:extLst>
          </p:cNvPr>
          <p:cNvSpPr>
            <a:spLocks noGrp="1"/>
          </p:cNvSpPr>
          <p:nvPr>
            <p:ph type="sldNum" sz="quarter" idx="4"/>
          </p:nvPr>
        </p:nvSpPr>
        <p:spPr/>
        <p:txBody>
          <a:bodyPr/>
          <a:lstStyle/>
          <a:p>
            <a:fld id="{4012AC05-C599-9740-A244-E1A52C35C596}" type="slidenum">
              <a:rPr lang="en-US" smtClean="0"/>
              <a:pPr/>
              <a:t>8</a:t>
            </a:fld>
            <a:endParaRPr lang="en-US"/>
          </a:p>
        </p:txBody>
      </p:sp>
      <p:sp>
        <p:nvSpPr>
          <p:cNvPr id="6" name="Freeform: Shape 58">
            <a:extLst>
              <a:ext uri="{FF2B5EF4-FFF2-40B4-BE49-F238E27FC236}">
                <a16:creationId xmlns:a16="http://schemas.microsoft.com/office/drawing/2014/main" id="{19BF1CB1-40A4-427B-706D-DD70971DD9E0}"/>
              </a:ext>
            </a:extLst>
          </p:cNvPr>
          <p:cNvSpPr/>
          <p:nvPr/>
        </p:nvSpPr>
        <p:spPr>
          <a:xfrm>
            <a:off x="10069422" y="2933700"/>
            <a:ext cx="674778" cy="651510"/>
          </a:xfrm>
          <a:custGeom>
            <a:avLst/>
            <a:gdLst>
              <a:gd name="connsiteX0" fmla="*/ 59247 w 660180"/>
              <a:gd name="connsiteY0" fmla="*/ 0 h 660180"/>
              <a:gd name="connsiteX1" fmla="*/ 600933 w 660180"/>
              <a:gd name="connsiteY1" fmla="*/ 0 h 660180"/>
              <a:gd name="connsiteX2" fmla="*/ 660180 w 660180"/>
              <a:gd name="connsiteY2" fmla="*/ 59247 h 660180"/>
              <a:gd name="connsiteX3" fmla="*/ 660180 w 660180"/>
              <a:gd name="connsiteY3" fmla="*/ 600933 h 660180"/>
              <a:gd name="connsiteX4" fmla="*/ 600933 w 660180"/>
              <a:gd name="connsiteY4" fmla="*/ 660180 h 660180"/>
              <a:gd name="connsiteX5" fmla="*/ 59247 w 660180"/>
              <a:gd name="connsiteY5" fmla="*/ 660180 h 660180"/>
              <a:gd name="connsiteX6" fmla="*/ 0 w 660180"/>
              <a:gd name="connsiteY6" fmla="*/ 600933 h 660180"/>
              <a:gd name="connsiteX7" fmla="*/ 0 w 660180"/>
              <a:gd name="connsiteY7" fmla="*/ 59247 h 660180"/>
              <a:gd name="connsiteX8" fmla="*/ 59247 w 660180"/>
              <a:gd name="connsiteY8" fmla="*/ 0 h 66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180" h="660180">
                <a:moveTo>
                  <a:pt x="59247" y="0"/>
                </a:moveTo>
                <a:lnTo>
                  <a:pt x="600933" y="0"/>
                </a:lnTo>
                <a:cubicBezTo>
                  <a:pt x="633655" y="0"/>
                  <a:pt x="660180" y="26526"/>
                  <a:pt x="660180" y="59247"/>
                </a:cubicBezTo>
                <a:lnTo>
                  <a:pt x="660180" y="600933"/>
                </a:lnTo>
                <a:cubicBezTo>
                  <a:pt x="660180" y="633655"/>
                  <a:pt x="633655" y="660180"/>
                  <a:pt x="600933" y="660180"/>
                </a:cubicBezTo>
                <a:lnTo>
                  <a:pt x="59247" y="660180"/>
                </a:lnTo>
                <a:cubicBezTo>
                  <a:pt x="26526" y="660180"/>
                  <a:pt x="0" y="633655"/>
                  <a:pt x="0" y="600933"/>
                </a:cubicBezTo>
                <a:lnTo>
                  <a:pt x="0" y="59247"/>
                </a:lnTo>
                <a:cubicBezTo>
                  <a:pt x="0" y="26526"/>
                  <a:pt x="26526" y="0"/>
                  <a:pt x="59247" y="0"/>
                </a:cubicBezTo>
                <a:close/>
              </a:path>
            </a:pathLst>
          </a:custGeom>
          <a:noFill/>
          <a:ln w="16907" cap="flat">
            <a:solidFill>
              <a:schemeClr val="bg1"/>
            </a:solidFill>
            <a:prstDash val="solid"/>
            <a:miter/>
          </a:ln>
        </p:spPr>
        <p:txBody>
          <a:bodyPr rtlCol="0" anchor="ctr"/>
          <a:lstStyle/>
          <a:p>
            <a:endParaRPr lang="en-US">
              <a:solidFill>
                <a:schemeClr val="bg1"/>
              </a:solidFill>
            </a:endParaRPr>
          </a:p>
        </p:txBody>
      </p:sp>
      <p:sp>
        <p:nvSpPr>
          <p:cNvPr id="7" name="Freeform: Shape 59">
            <a:extLst>
              <a:ext uri="{FF2B5EF4-FFF2-40B4-BE49-F238E27FC236}">
                <a16:creationId xmlns:a16="http://schemas.microsoft.com/office/drawing/2014/main" id="{B8EB95FD-18CC-61B3-D1D8-F1C71BD5785C}"/>
              </a:ext>
            </a:extLst>
          </p:cNvPr>
          <p:cNvSpPr/>
          <p:nvPr/>
        </p:nvSpPr>
        <p:spPr>
          <a:xfrm>
            <a:off x="10240609" y="3146783"/>
            <a:ext cx="360537" cy="239777"/>
          </a:xfrm>
          <a:custGeom>
            <a:avLst/>
            <a:gdLst>
              <a:gd name="connsiteX0" fmla="*/ 0 w 352737"/>
              <a:gd name="connsiteY0" fmla="*/ 133201 h 242968"/>
              <a:gd name="connsiteX1" fmla="*/ 109769 w 352737"/>
              <a:gd name="connsiteY1" fmla="*/ 242968 h 242968"/>
              <a:gd name="connsiteX2" fmla="*/ 352737 w 352737"/>
              <a:gd name="connsiteY2" fmla="*/ 0 h 242968"/>
            </a:gdLst>
            <a:ahLst/>
            <a:cxnLst>
              <a:cxn ang="0">
                <a:pos x="connsiteX0" y="connsiteY0"/>
              </a:cxn>
              <a:cxn ang="0">
                <a:pos x="connsiteX1" y="connsiteY1"/>
              </a:cxn>
              <a:cxn ang="0">
                <a:pos x="connsiteX2" y="connsiteY2"/>
              </a:cxn>
            </a:cxnLst>
            <a:rect l="l" t="t" r="r" b="b"/>
            <a:pathLst>
              <a:path w="352737" h="242968">
                <a:moveTo>
                  <a:pt x="0" y="133201"/>
                </a:moveTo>
                <a:lnTo>
                  <a:pt x="109769" y="242968"/>
                </a:lnTo>
                <a:lnTo>
                  <a:pt x="352737" y="0"/>
                </a:lnTo>
              </a:path>
            </a:pathLst>
          </a:custGeom>
          <a:noFill/>
          <a:ln w="16907" cap="flat">
            <a:solidFill>
              <a:schemeClr val="bg1"/>
            </a:solidFill>
            <a:prstDash val="solid"/>
            <a:miter/>
          </a:ln>
        </p:spPr>
        <p:txBody>
          <a:bodyPr rtlCol="0" anchor="ctr"/>
          <a:lstStyle/>
          <a:p>
            <a:endParaRPr lang="en-US">
              <a:solidFill>
                <a:schemeClr val="bg1"/>
              </a:solidFill>
            </a:endParaRPr>
          </a:p>
        </p:txBody>
      </p:sp>
    </p:spTree>
    <p:extLst>
      <p:ext uri="{BB962C8B-B14F-4D97-AF65-F5344CB8AC3E}">
        <p14:creationId xmlns:p14="http://schemas.microsoft.com/office/powerpoint/2010/main" val="849998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3C32C-5BBE-8A7B-3A72-AA978548E350}"/>
            </a:ext>
          </a:extLst>
        </p:cNvPr>
        <p:cNvGrpSpPr/>
        <p:nvPr/>
      </p:nvGrpSpPr>
      <p:grpSpPr>
        <a:xfrm>
          <a:off x="0" y="0"/>
          <a:ext cx="0" cy="0"/>
          <a:chOff x="0" y="0"/>
          <a:chExt cx="0" cy="0"/>
        </a:xfrm>
      </p:grpSpPr>
      <p:pic>
        <p:nvPicPr>
          <p:cNvPr id="8" name="Graphic 7">
            <a:extLst>
              <a:ext uri="{FF2B5EF4-FFF2-40B4-BE49-F238E27FC236}">
                <a16:creationId xmlns:a16="http://schemas.microsoft.com/office/drawing/2014/main" id="{C3F1932D-8C7F-F0DA-B98B-7A007142F9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45354" y="0"/>
            <a:ext cx="10873256" cy="9758403"/>
          </a:xfrm>
          <a:prstGeom prst="rect">
            <a:avLst/>
          </a:prstGeom>
        </p:spPr>
      </p:pic>
      <p:sp>
        <p:nvSpPr>
          <p:cNvPr id="3" name="Title 2">
            <a:extLst>
              <a:ext uri="{FF2B5EF4-FFF2-40B4-BE49-F238E27FC236}">
                <a16:creationId xmlns:a16="http://schemas.microsoft.com/office/drawing/2014/main" id="{D8865615-D41F-D475-E548-B6957E8DA9DF}"/>
              </a:ext>
            </a:extLst>
          </p:cNvPr>
          <p:cNvSpPr>
            <a:spLocks noGrp="1"/>
          </p:cNvSpPr>
          <p:nvPr>
            <p:ph type="title"/>
          </p:nvPr>
        </p:nvSpPr>
        <p:spPr>
          <a:xfrm>
            <a:off x="936574" y="860613"/>
            <a:ext cx="13077825" cy="677108"/>
          </a:xfrm>
        </p:spPr>
        <p:txBody>
          <a:bodyPr/>
          <a:lstStyle/>
          <a:p>
            <a:r>
              <a:rPr lang="en-US" dirty="0"/>
              <a:t>Leaders Look to Intellicheck</a:t>
            </a:r>
          </a:p>
        </p:txBody>
      </p:sp>
      <p:sp>
        <p:nvSpPr>
          <p:cNvPr id="46" name="Text Placeholder 1">
            <a:extLst>
              <a:ext uri="{FF2B5EF4-FFF2-40B4-BE49-F238E27FC236}">
                <a16:creationId xmlns:a16="http://schemas.microsoft.com/office/drawing/2014/main" id="{9967343D-C43D-E820-4290-FC83FF586A52}"/>
              </a:ext>
            </a:extLst>
          </p:cNvPr>
          <p:cNvSpPr txBox="1">
            <a:spLocks/>
          </p:cNvSpPr>
          <p:nvPr/>
        </p:nvSpPr>
        <p:spPr>
          <a:xfrm>
            <a:off x="2280872" y="5188448"/>
            <a:ext cx="7996968" cy="460635"/>
          </a:xfrm>
          <a:prstGeom prst="rect">
            <a:avLst/>
          </a:prstGeom>
        </p:spPr>
        <p:txBody>
          <a:bodyPr wrap="square" lIns="0" tIns="0" rIns="0" bIns="0">
            <a:noAutofit/>
          </a:bodyPr>
          <a:lstStyle>
            <a:lvl1pPr marL="0" eaLnBrk="1" hangingPunct="1">
              <a:defRPr sz="2800" b="0" i="0">
                <a:solidFill>
                  <a:srgbClr val="263E5A"/>
                </a:solidFill>
                <a:latin typeface="Forno Standard" pitchFamily="2" charset="77"/>
                <a:ea typeface="Forno Standard" pitchFamily="2" charset="77"/>
                <a:cs typeface="Arial"/>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17463"/>
            <a:r>
              <a:rPr lang="en-US" sz="3200" dirty="0">
                <a:solidFill>
                  <a:srgbClr val="00477D"/>
                </a:solidFill>
              </a:rPr>
              <a:t>Two of the leading credit card Issuers </a:t>
            </a:r>
          </a:p>
        </p:txBody>
      </p:sp>
      <p:sp>
        <p:nvSpPr>
          <p:cNvPr id="21" name="Text Placeholder 1">
            <a:extLst>
              <a:ext uri="{FF2B5EF4-FFF2-40B4-BE49-F238E27FC236}">
                <a16:creationId xmlns:a16="http://schemas.microsoft.com/office/drawing/2014/main" id="{FF4F4D63-9CD5-A2C0-899C-DE0E76C53044}"/>
              </a:ext>
            </a:extLst>
          </p:cNvPr>
          <p:cNvSpPr txBox="1">
            <a:spLocks/>
          </p:cNvSpPr>
          <p:nvPr/>
        </p:nvSpPr>
        <p:spPr>
          <a:xfrm>
            <a:off x="2267954" y="5561874"/>
            <a:ext cx="10152645" cy="786813"/>
          </a:xfrm>
          <a:prstGeom prst="rect">
            <a:avLst/>
          </a:prstGeom>
        </p:spPr>
        <p:txBody>
          <a:bodyPr wrap="square" lIns="0" tIns="0" rIns="0" bIns="0">
            <a:noAutofit/>
          </a:bodyPr>
          <a:lstStyle>
            <a:lvl1pPr marL="0" eaLnBrk="1" hangingPunct="1">
              <a:defRPr sz="2800" b="0" i="0">
                <a:solidFill>
                  <a:srgbClr val="263E5A"/>
                </a:solidFill>
                <a:latin typeface="Forno Standard" pitchFamily="2" charset="77"/>
                <a:ea typeface="Forno Standard" pitchFamily="2" charset="77"/>
                <a:cs typeface="Arial"/>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17463">
              <a:spcAft>
                <a:spcPts val="1200"/>
              </a:spcAft>
            </a:pPr>
            <a:endParaRPr lang="en-US" sz="2400" b="1" dirty="0">
              <a:solidFill>
                <a:schemeClr val="bg2"/>
              </a:solidFill>
              <a:latin typeface="+mn-lt"/>
              <a:cs typeface="Calibri" panose="020F0502020204030204" pitchFamily="34" charset="0"/>
            </a:endParaRPr>
          </a:p>
        </p:txBody>
      </p:sp>
      <p:sp>
        <p:nvSpPr>
          <p:cNvPr id="59" name="Text Placeholder 1">
            <a:extLst>
              <a:ext uri="{FF2B5EF4-FFF2-40B4-BE49-F238E27FC236}">
                <a16:creationId xmlns:a16="http://schemas.microsoft.com/office/drawing/2014/main" id="{DF2AE5E1-979C-271A-11B2-4EFBA8E2A6A0}"/>
              </a:ext>
            </a:extLst>
          </p:cNvPr>
          <p:cNvSpPr txBox="1">
            <a:spLocks/>
          </p:cNvSpPr>
          <p:nvPr/>
        </p:nvSpPr>
        <p:spPr>
          <a:xfrm>
            <a:off x="2285868" y="6033087"/>
            <a:ext cx="8610732" cy="786813"/>
          </a:xfrm>
          <a:prstGeom prst="rect">
            <a:avLst/>
          </a:prstGeom>
        </p:spPr>
        <p:txBody>
          <a:bodyPr wrap="square" lIns="0" tIns="0" rIns="0" bIns="0">
            <a:noAutofit/>
          </a:bodyPr>
          <a:lstStyle>
            <a:lvl1pPr marL="0" eaLnBrk="1" hangingPunct="1">
              <a:defRPr sz="2800" b="0" i="0">
                <a:solidFill>
                  <a:srgbClr val="263E5A"/>
                </a:solidFill>
                <a:latin typeface="Forno Standard" pitchFamily="2" charset="77"/>
                <a:ea typeface="Forno Standard" pitchFamily="2" charset="77"/>
                <a:cs typeface="Arial"/>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17463">
              <a:spcAft>
                <a:spcPts val="1200"/>
              </a:spcAft>
            </a:pPr>
            <a:endParaRPr lang="en-US" sz="2400" b="1" dirty="0">
              <a:solidFill>
                <a:schemeClr val="bg2"/>
              </a:solidFill>
              <a:latin typeface="+mn-lt"/>
              <a:cs typeface="Calibri" panose="020F0502020204030204" pitchFamily="34" charset="0"/>
            </a:endParaRPr>
          </a:p>
        </p:txBody>
      </p:sp>
      <p:grpSp>
        <p:nvGrpSpPr>
          <p:cNvPr id="11" name="Group 10">
            <a:extLst>
              <a:ext uri="{FF2B5EF4-FFF2-40B4-BE49-F238E27FC236}">
                <a16:creationId xmlns:a16="http://schemas.microsoft.com/office/drawing/2014/main" id="{4EF8797C-45F4-3776-863B-B79217DF0D96}"/>
              </a:ext>
            </a:extLst>
          </p:cNvPr>
          <p:cNvGrpSpPr/>
          <p:nvPr/>
        </p:nvGrpSpPr>
        <p:grpSpPr>
          <a:xfrm>
            <a:off x="936574" y="2971071"/>
            <a:ext cx="956381" cy="858751"/>
            <a:chOff x="927448" y="3438338"/>
            <a:chExt cx="690313" cy="690313"/>
          </a:xfrm>
        </p:grpSpPr>
        <p:sp>
          <p:nvSpPr>
            <p:cNvPr id="15" name="Rounded Rectangle 43">
              <a:extLst>
                <a:ext uri="{FF2B5EF4-FFF2-40B4-BE49-F238E27FC236}">
                  <a16:creationId xmlns:a16="http://schemas.microsoft.com/office/drawing/2014/main" id="{2F305177-E859-77CD-A063-270C94EA6B2B}"/>
                </a:ext>
              </a:extLst>
            </p:cNvPr>
            <p:cNvSpPr/>
            <p:nvPr/>
          </p:nvSpPr>
          <p:spPr>
            <a:xfrm>
              <a:off x="927448" y="3438338"/>
              <a:ext cx="690313" cy="690313"/>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9817B30C-CDFD-4E4C-F2C6-C14744943BD5}"/>
                </a:ext>
              </a:extLst>
            </p:cNvPr>
            <p:cNvPicPr>
              <a:picLocks noChangeAspect="1"/>
            </p:cNvPicPr>
            <p:nvPr/>
          </p:nvPicPr>
          <p:blipFill>
            <a:blip r:embed="rId5">
              <a:extLst>
                <a:ext uri="{96DAC541-7B7A-43D3-8B79-37D633B846F1}">
                  <asvg:svgBlip xmlns:asvg="http://schemas.microsoft.com/office/drawing/2016/SVG/main" r:embed="rId6"/>
                </a:ext>
              </a:extLst>
            </a:blip>
            <a:srcRect l="13060" t="14629" r="12728" b="21053"/>
            <a:stretch/>
          </p:blipFill>
          <p:spPr>
            <a:xfrm>
              <a:off x="1028212" y="3560023"/>
              <a:ext cx="488783" cy="423612"/>
            </a:xfrm>
            <a:prstGeom prst="rect">
              <a:avLst/>
            </a:prstGeom>
          </p:spPr>
        </p:pic>
      </p:grpSp>
      <p:sp>
        <p:nvSpPr>
          <p:cNvPr id="12" name="Text Placeholder 1">
            <a:extLst>
              <a:ext uri="{FF2B5EF4-FFF2-40B4-BE49-F238E27FC236}">
                <a16:creationId xmlns:a16="http://schemas.microsoft.com/office/drawing/2014/main" id="{04C50D34-AD31-0F6C-29D7-5CE4D85A9BD0}"/>
              </a:ext>
            </a:extLst>
          </p:cNvPr>
          <p:cNvSpPr txBox="1">
            <a:spLocks/>
          </p:cNvSpPr>
          <p:nvPr/>
        </p:nvSpPr>
        <p:spPr>
          <a:xfrm>
            <a:off x="2280872" y="3170129"/>
            <a:ext cx="5661549" cy="460635"/>
          </a:xfrm>
          <a:prstGeom prst="rect">
            <a:avLst/>
          </a:prstGeom>
        </p:spPr>
        <p:txBody>
          <a:bodyPr wrap="square" lIns="0" tIns="0" rIns="0" bIns="0">
            <a:noAutofit/>
          </a:bodyPr>
          <a:lstStyle>
            <a:lvl1pPr marL="0" eaLnBrk="1" hangingPunct="1">
              <a:defRPr sz="2800" b="0" i="0">
                <a:solidFill>
                  <a:srgbClr val="263E5A"/>
                </a:solidFill>
                <a:latin typeface="Forno Standard" pitchFamily="2" charset="77"/>
                <a:ea typeface="Forno Standard" pitchFamily="2" charset="77"/>
                <a:cs typeface="Arial"/>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17463"/>
            <a:r>
              <a:rPr lang="en-US" sz="3200" dirty="0">
                <a:solidFill>
                  <a:srgbClr val="00477D"/>
                </a:solidFill>
              </a:rPr>
              <a:t>Four of the top 10 banks</a:t>
            </a:r>
          </a:p>
        </p:txBody>
      </p:sp>
      <p:sp>
        <p:nvSpPr>
          <p:cNvPr id="24" name="Text Placeholder 1">
            <a:extLst>
              <a:ext uri="{FF2B5EF4-FFF2-40B4-BE49-F238E27FC236}">
                <a16:creationId xmlns:a16="http://schemas.microsoft.com/office/drawing/2014/main" id="{88E091DC-CDA8-86CD-D01A-67B64838E79C}"/>
              </a:ext>
            </a:extLst>
          </p:cNvPr>
          <p:cNvSpPr txBox="1">
            <a:spLocks/>
          </p:cNvSpPr>
          <p:nvPr/>
        </p:nvSpPr>
        <p:spPr>
          <a:xfrm>
            <a:off x="2280872" y="6963008"/>
            <a:ext cx="7996968" cy="1169843"/>
          </a:xfrm>
          <a:prstGeom prst="rect">
            <a:avLst/>
          </a:prstGeom>
        </p:spPr>
        <p:txBody>
          <a:bodyPr wrap="square" lIns="0" tIns="0" rIns="0" bIns="0">
            <a:noAutofit/>
          </a:bodyPr>
          <a:lstStyle>
            <a:lvl1pPr marL="0" eaLnBrk="1" hangingPunct="1">
              <a:defRPr sz="2800" b="0" i="0">
                <a:solidFill>
                  <a:srgbClr val="263E5A"/>
                </a:solidFill>
                <a:latin typeface="Forno Standard" pitchFamily="2" charset="77"/>
                <a:ea typeface="Forno Standard" pitchFamily="2" charset="77"/>
                <a:cs typeface="Arial"/>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17463"/>
            <a:r>
              <a:rPr lang="en-US" sz="3200" dirty="0">
                <a:solidFill>
                  <a:srgbClr val="00477D"/>
                </a:solidFill>
              </a:rPr>
              <a:t>Major law enforcement agencies across the country</a:t>
            </a:r>
          </a:p>
        </p:txBody>
      </p:sp>
      <p:sp>
        <p:nvSpPr>
          <p:cNvPr id="2" name="Slide Number Placeholder 1">
            <a:extLst>
              <a:ext uri="{FF2B5EF4-FFF2-40B4-BE49-F238E27FC236}">
                <a16:creationId xmlns:a16="http://schemas.microsoft.com/office/drawing/2014/main" id="{92F3314A-CDEA-D265-62B4-FB22471F7F98}"/>
              </a:ext>
            </a:extLst>
          </p:cNvPr>
          <p:cNvSpPr>
            <a:spLocks noGrp="1"/>
          </p:cNvSpPr>
          <p:nvPr>
            <p:ph type="sldNum" sz="quarter" idx="4"/>
          </p:nvPr>
        </p:nvSpPr>
        <p:spPr/>
        <p:txBody>
          <a:bodyPr/>
          <a:lstStyle/>
          <a:p>
            <a:fld id="{4012AC05-C599-9740-A244-E1A52C35C596}" type="slidenum">
              <a:rPr lang="en-US" smtClean="0"/>
              <a:pPr/>
              <a:t>9</a:t>
            </a:fld>
            <a:endParaRPr lang="en-US"/>
          </a:p>
        </p:txBody>
      </p:sp>
      <p:pic>
        <p:nvPicPr>
          <p:cNvPr id="19" name="Picture 18" descr="A person smiling at another person&#10;&#10;AI-generated content may be incorrect.">
            <a:extLst>
              <a:ext uri="{FF2B5EF4-FFF2-40B4-BE49-F238E27FC236}">
                <a16:creationId xmlns:a16="http://schemas.microsoft.com/office/drawing/2014/main" id="{BBE671B8-B7E5-CB6D-002C-9956FCAB43E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91669" y="1112006"/>
            <a:ext cx="8610731" cy="7534389"/>
          </a:xfrm>
          <a:prstGeom prst="rect">
            <a:avLst/>
          </a:prstGeom>
        </p:spPr>
      </p:pic>
      <p:sp>
        <p:nvSpPr>
          <p:cNvPr id="7" name="Rounded Rectangle 43">
            <a:extLst>
              <a:ext uri="{FF2B5EF4-FFF2-40B4-BE49-F238E27FC236}">
                <a16:creationId xmlns:a16="http://schemas.microsoft.com/office/drawing/2014/main" id="{E9181E00-A9CE-4B55-645E-3B63BA73FC1C}"/>
              </a:ext>
            </a:extLst>
          </p:cNvPr>
          <p:cNvSpPr/>
          <p:nvPr/>
        </p:nvSpPr>
        <p:spPr>
          <a:xfrm>
            <a:off x="936574" y="4989390"/>
            <a:ext cx="956381" cy="858751"/>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43">
            <a:extLst>
              <a:ext uri="{FF2B5EF4-FFF2-40B4-BE49-F238E27FC236}">
                <a16:creationId xmlns:a16="http://schemas.microsoft.com/office/drawing/2014/main" id="{885FF2BB-728D-19AC-FC03-304362D9FE87}"/>
              </a:ext>
            </a:extLst>
          </p:cNvPr>
          <p:cNvSpPr/>
          <p:nvPr/>
        </p:nvSpPr>
        <p:spPr>
          <a:xfrm>
            <a:off x="936574" y="7011013"/>
            <a:ext cx="956381" cy="858751"/>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Shape 45">
            <a:extLst>
              <a:ext uri="{FF2B5EF4-FFF2-40B4-BE49-F238E27FC236}">
                <a16:creationId xmlns:a16="http://schemas.microsoft.com/office/drawing/2014/main" id="{0FCB2D1D-2BA5-4943-E7E7-4C68287DE761}"/>
              </a:ext>
            </a:extLst>
          </p:cNvPr>
          <p:cNvSpPr/>
          <p:nvPr/>
        </p:nvSpPr>
        <p:spPr>
          <a:xfrm>
            <a:off x="1198216" y="7188055"/>
            <a:ext cx="433096" cy="558815"/>
          </a:xfrm>
          <a:custGeom>
            <a:avLst/>
            <a:gdLst>
              <a:gd name="connsiteX0" fmla="*/ 323420 w 648446"/>
              <a:gd name="connsiteY0" fmla="*/ 836678 h 836678"/>
              <a:gd name="connsiteX1" fmla="*/ 28941 w 648446"/>
              <a:gd name="connsiteY1" fmla="*/ 625978 h 836678"/>
              <a:gd name="connsiteX2" fmla="*/ 8378 w 648446"/>
              <a:gd name="connsiteY2" fmla="*/ 359329 h 836678"/>
              <a:gd name="connsiteX3" fmla="*/ 22456 w 648446"/>
              <a:gd name="connsiteY3" fmla="*/ 105395 h 836678"/>
              <a:gd name="connsiteX4" fmla="*/ 73919 w 648446"/>
              <a:gd name="connsiteY4" fmla="*/ 107848 h 836678"/>
              <a:gd name="connsiteX5" fmla="*/ 324619 w 648446"/>
              <a:gd name="connsiteY5" fmla="*/ 0 h 836678"/>
              <a:gd name="connsiteX6" fmla="*/ 575373 w 648446"/>
              <a:gd name="connsiteY6" fmla="*/ 107848 h 836678"/>
              <a:gd name="connsiteX7" fmla="*/ 626818 w 648446"/>
              <a:gd name="connsiteY7" fmla="*/ 105414 h 836678"/>
              <a:gd name="connsiteX8" fmla="*/ 640351 w 648446"/>
              <a:gd name="connsiteY8" fmla="*/ 356804 h 836678"/>
              <a:gd name="connsiteX9" fmla="*/ 619116 w 648446"/>
              <a:gd name="connsiteY9" fmla="*/ 625233 h 836678"/>
              <a:gd name="connsiteX10" fmla="*/ 323420 w 648446"/>
              <a:gd name="connsiteY10" fmla="*/ 836678 h 8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446" h="836678">
                <a:moveTo>
                  <a:pt x="323420" y="836678"/>
                </a:moveTo>
                <a:cubicBezTo>
                  <a:pt x="149959" y="753245"/>
                  <a:pt x="67197" y="693953"/>
                  <a:pt x="28941" y="625978"/>
                </a:cubicBezTo>
                <a:cubicBezTo>
                  <a:pt x="-9224" y="558131"/>
                  <a:pt x="-2231" y="479039"/>
                  <a:pt x="8378" y="359329"/>
                </a:cubicBezTo>
                <a:cubicBezTo>
                  <a:pt x="14391" y="291372"/>
                  <a:pt x="21820" y="207539"/>
                  <a:pt x="22456" y="105395"/>
                </a:cubicBezTo>
                <a:cubicBezTo>
                  <a:pt x="40222" y="107012"/>
                  <a:pt x="57461" y="107848"/>
                  <a:pt x="73919" y="107848"/>
                </a:cubicBezTo>
                <a:cubicBezTo>
                  <a:pt x="183201" y="107848"/>
                  <a:pt x="267452" y="71572"/>
                  <a:pt x="324619" y="0"/>
                </a:cubicBezTo>
                <a:cubicBezTo>
                  <a:pt x="381803" y="71572"/>
                  <a:pt x="466054" y="107848"/>
                  <a:pt x="575373" y="107848"/>
                </a:cubicBezTo>
                <a:cubicBezTo>
                  <a:pt x="591831" y="107848"/>
                  <a:pt x="609070" y="107030"/>
                  <a:pt x="626818" y="105414"/>
                </a:cubicBezTo>
                <a:cubicBezTo>
                  <a:pt x="627435" y="206304"/>
                  <a:pt x="634574" y="289429"/>
                  <a:pt x="640351" y="356804"/>
                </a:cubicBezTo>
                <a:cubicBezTo>
                  <a:pt x="650705" y="477404"/>
                  <a:pt x="657554" y="557077"/>
                  <a:pt x="619116" y="625233"/>
                </a:cubicBezTo>
                <a:cubicBezTo>
                  <a:pt x="580660" y="693426"/>
                  <a:pt x="497571" y="752899"/>
                  <a:pt x="323420" y="836678"/>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mn-lt"/>
              <a:ea typeface="+mn-ea"/>
              <a:cs typeface="+mn-cs"/>
            </a:endParaRPr>
          </a:p>
        </p:txBody>
      </p:sp>
      <p:grpSp>
        <p:nvGrpSpPr>
          <p:cNvPr id="20" name="Group 19">
            <a:extLst>
              <a:ext uri="{FF2B5EF4-FFF2-40B4-BE49-F238E27FC236}">
                <a16:creationId xmlns:a16="http://schemas.microsoft.com/office/drawing/2014/main" id="{16798EDF-5AD3-458B-3D39-B8C068672A98}"/>
              </a:ext>
            </a:extLst>
          </p:cNvPr>
          <p:cNvGrpSpPr/>
          <p:nvPr/>
        </p:nvGrpSpPr>
        <p:grpSpPr>
          <a:xfrm>
            <a:off x="1143000" y="5150348"/>
            <a:ext cx="543896" cy="543899"/>
            <a:chOff x="2129333" y="2627050"/>
            <a:chExt cx="714367" cy="714372"/>
          </a:xfrm>
          <a:solidFill>
            <a:schemeClr val="tx1"/>
          </a:solidFill>
        </p:grpSpPr>
        <p:sp>
          <p:nvSpPr>
            <p:cNvPr id="23" name="Freeform: Shape 42">
              <a:extLst>
                <a:ext uri="{FF2B5EF4-FFF2-40B4-BE49-F238E27FC236}">
                  <a16:creationId xmlns:a16="http://schemas.microsoft.com/office/drawing/2014/main" id="{57ECDA95-ED2C-7E99-3F5A-A8EFA60FCE77}"/>
                </a:ext>
              </a:extLst>
            </p:cNvPr>
            <p:cNvSpPr/>
            <p:nvPr/>
          </p:nvSpPr>
          <p:spPr>
            <a:xfrm>
              <a:off x="2129333" y="2627050"/>
              <a:ext cx="714367" cy="714372"/>
            </a:xfrm>
            <a:custGeom>
              <a:avLst/>
              <a:gdLst>
                <a:gd name="connsiteX0" fmla="*/ 277825 w 714367"/>
                <a:gd name="connsiteY0" fmla="*/ 0 h 714372"/>
                <a:gd name="connsiteX1" fmla="*/ 0 w 714367"/>
                <a:gd name="connsiteY1" fmla="*/ 277825 h 714372"/>
                <a:gd name="connsiteX2" fmla="*/ 277825 w 714367"/>
                <a:gd name="connsiteY2" fmla="*/ 555650 h 714372"/>
                <a:gd name="connsiteX3" fmla="*/ 412995 w 714367"/>
                <a:gd name="connsiteY3" fmla="*/ 520453 h 714372"/>
                <a:gd name="connsiteX4" fmla="*/ 587083 w 714367"/>
                <a:gd name="connsiteY4" fmla="*/ 694541 h 714372"/>
                <a:gd name="connsiteX5" fmla="*/ 635005 w 714367"/>
                <a:gd name="connsiteY5" fmla="*/ 714372 h 714372"/>
                <a:gd name="connsiteX6" fmla="*/ 682890 w 714367"/>
                <a:gd name="connsiteY6" fmla="*/ 694541 h 714372"/>
                <a:gd name="connsiteX7" fmla="*/ 694536 w 714367"/>
                <a:gd name="connsiteY7" fmla="*/ 682895 h 714372"/>
                <a:gd name="connsiteX8" fmla="*/ 714367 w 714367"/>
                <a:gd name="connsiteY8" fmla="*/ 635010 h 714372"/>
                <a:gd name="connsiteX9" fmla="*/ 694536 w 714367"/>
                <a:gd name="connsiteY9" fmla="*/ 587088 h 714372"/>
                <a:gd name="connsiteX10" fmla="*/ 520410 w 714367"/>
                <a:gd name="connsiteY10" fmla="*/ 412999 h 714372"/>
                <a:gd name="connsiteX11" fmla="*/ 555608 w 714367"/>
                <a:gd name="connsiteY11" fmla="*/ 277830 h 714372"/>
                <a:gd name="connsiteX12" fmla="*/ 277820 w 714367"/>
                <a:gd name="connsiteY12" fmla="*/ 5 h 714372"/>
                <a:gd name="connsiteX13" fmla="*/ 277825 w 714367"/>
                <a:gd name="connsiteY13" fmla="*/ 39700 h 714372"/>
                <a:gd name="connsiteX14" fmla="*/ 515950 w 714367"/>
                <a:gd name="connsiteY14" fmla="*/ 277825 h 714372"/>
                <a:gd name="connsiteX15" fmla="*/ 277825 w 714367"/>
                <a:gd name="connsiteY15" fmla="*/ 515950 h 714372"/>
                <a:gd name="connsiteX16" fmla="*/ 39700 w 714367"/>
                <a:gd name="connsiteY16" fmla="*/ 277825 h 714372"/>
                <a:gd name="connsiteX17" fmla="*/ 277825 w 714367"/>
                <a:gd name="connsiteY17" fmla="*/ 39700 h 714372"/>
                <a:gd name="connsiteX18" fmla="*/ 498091 w 714367"/>
                <a:gd name="connsiteY18" fmla="*/ 446780 h 714372"/>
                <a:gd name="connsiteX19" fmla="*/ 547428 w 714367"/>
                <a:gd name="connsiteY19" fmla="*/ 496079 h 714372"/>
                <a:gd name="connsiteX20" fmla="*/ 496082 w 714367"/>
                <a:gd name="connsiteY20" fmla="*/ 547425 h 714372"/>
                <a:gd name="connsiteX21" fmla="*/ 446783 w 714367"/>
                <a:gd name="connsiteY21" fmla="*/ 498088 h 714372"/>
                <a:gd name="connsiteX22" fmla="*/ 498091 w 714367"/>
                <a:gd name="connsiteY22" fmla="*/ 446780 h 714372"/>
                <a:gd name="connsiteX23" fmla="*/ 575481 w 714367"/>
                <a:gd name="connsiteY23" fmla="*/ 524133 h 714372"/>
                <a:gd name="connsiteX24" fmla="*/ 666490 w 714367"/>
                <a:gd name="connsiteY24" fmla="*/ 615142 h 714372"/>
                <a:gd name="connsiteX25" fmla="*/ 674676 w 714367"/>
                <a:gd name="connsiteY25" fmla="*/ 635010 h 714372"/>
                <a:gd name="connsiteX26" fmla="*/ 666453 w 714367"/>
                <a:gd name="connsiteY26" fmla="*/ 654841 h 714372"/>
                <a:gd name="connsiteX27" fmla="*/ 654844 w 714367"/>
                <a:gd name="connsiteY27" fmla="*/ 666487 h 714372"/>
                <a:gd name="connsiteX28" fmla="*/ 635013 w 714367"/>
                <a:gd name="connsiteY28" fmla="*/ 674673 h 714372"/>
                <a:gd name="connsiteX29" fmla="*/ 615145 w 714367"/>
                <a:gd name="connsiteY29" fmla="*/ 666487 h 714372"/>
                <a:gd name="connsiteX30" fmla="*/ 524136 w 714367"/>
                <a:gd name="connsiteY30" fmla="*/ 575479 h 71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4367" h="714372">
                  <a:moveTo>
                    <a:pt x="277825" y="0"/>
                  </a:moveTo>
                  <a:cubicBezTo>
                    <a:pt x="124644" y="0"/>
                    <a:pt x="0" y="124606"/>
                    <a:pt x="0" y="277825"/>
                  </a:cubicBezTo>
                  <a:cubicBezTo>
                    <a:pt x="0" y="431006"/>
                    <a:pt x="124606" y="555650"/>
                    <a:pt x="277825" y="555650"/>
                  </a:cubicBezTo>
                  <a:cubicBezTo>
                    <a:pt x="326864" y="555650"/>
                    <a:pt x="372964" y="542851"/>
                    <a:pt x="412995" y="520453"/>
                  </a:cubicBezTo>
                  <a:lnTo>
                    <a:pt x="587083" y="694541"/>
                  </a:lnTo>
                  <a:cubicBezTo>
                    <a:pt x="599807" y="707228"/>
                    <a:pt x="617034" y="714372"/>
                    <a:pt x="635005" y="714372"/>
                  </a:cubicBezTo>
                  <a:cubicBezTo>
                    <a:pt x="652976" y="714372"/>
                    <a:pt x="670203" y="707228"/>
                    <a:pt x="682890" y="694541"/>
                  </a:cubicBezTo>
                  <a:lnTo>
                    <a:pt x="694536" y="682895"/>
                  </a:lnTo>
                  <a:cubicBezTo>
                    <a:pt x="707224" y="670208"/>
                    <a:pt x="714367" y="652944"/>
                    <a:pt x="714367" y="635010"/>
                  </a:cubicBezTo>
                  <a:cubicBezTo>
                    <a:pt x="714367" y="617039"/>
                    <a:pt x="707224" y="599812"/>
                    <a:pt x="694536" y="587088"/>
                  </a:cubicBezTo>
                  <a:lnTo>
                    <a:pt x="520410" y="412999"/>
                  </a:lnTo>
                  <a:cubicBezTo>
                    <a:pt x="542809" y="372965"/>
                    <a:pt x="555608" y="326865"/>
                    <a:pt x="555608" y="277830"/>
                  </a:cubicBezTo>
                  <a:cubicBezTo>
                    <a:pt x="555608" y="124611"/>
                    <a:pt x="431002" y="5"/>
                    <a:pt x="277820" y="5"/>
                  </a:cubicBezTo>
                  <a:close/>
                  <a:moveTo>
                    <a:pt x="277825" y="39700"/>
                  </a:moveTo>
                  <a:cubicBezTo>
                    <a:pt x="409575" y="39700"/>
                    <a:pt x="515950" y="146075"/>
                    <a:pt x="515950" y="277825"/>
                  </a:cubicBezTo>
                  <a:cubicBezTo>
                    <a:pt x="515950" y="409575"/>
                    <a:pt x="409575" y="515950"/>
                    <a:pt x="277825" y="515950"/>
                  </a:cubicBezTo>
                  <a:cubicBezTo>
                    <a:pt x="146075" y="515950"/>
                    <a:pt x="39700" y="409575"/>
                    <a:pt x="39700" y="277825"/>
                  </a:cubicBezTo>
                  <a:cubicBezTo>
                    <a:pt x="39700" y="146075"/>
                    <a:pt x="146075" y="39700"/>
                    <a:pt x="277825" y="39700"/>
                  </a:cubicBezTo>
                  <a:close/>
                  <a:moveTo>
                    <a:pt x="498091" y="446780"/>
                  </a:moveTo>
                  <a:lnTo>
                    <a:pt x="547428" y="496079"/>
                  </a:lnTo>
                  <a:lnTo>
                    <a:pt x="496082" y="547425"/>
                  </a:lnTo>
                  <a:lnTo>
                    <a:pt x="446783" y="498088"/>
                  </a:lnTo>
                  <a:cubicBezTo>
                    <a:pt x="466018" y="483279"/>
                    <a:pt x="483282" y="466015"/>
                    <a:pt x="498091" y="446780"/>
                  </a:cubicBezTo>
                  <a:close/>
                  <a:moveTo>
                    <a:pt x="575481" y="524133"/>
                  </a:moveTo>
                  <a:lnTo>
                    <a:pt x="666490" y="615142"/>
                  </a:lnTo>
                  <a:cubicBezTo>
                    <a:pt x="671736" y="620425"/>
                    <a:pt x="674676" y="627532"/>
                    <a:pt x="674676" y="635010"/>
                  </a:cubicBezTo>
                  <a:cubicBezTo>
                    <a:pt x="674676" y="642451"/>
                    <a:pt x="671736" y="649595"/>
                    <a:pt x="666453" y="654841"/>
                  </a:cubicBezTo>
                  <a:lnTo>
                    <a:pt x="654844" y="666487"/>
                  </a:lnTo>
                  <a:cubicBezTo>
                    <a:pt x="649560" y="671733"/>
                    <a:pt x="642454" y="674673"/>
                    <a:pt x="635013" y="674673"/>
                  </a:cubicBezTo>
                  <a:cubicBezTo>
                    <a:pt x="627534" y="674673"/>
                    <a:pt x="620428" y="671733"/>
                    <a:pt x="615145" y="666487"/>
                  </a:cubicBezTo>
                  <a:lnTo>
                    <a:pt x="524136" y="575479"/>
                  </a:lnTo>
                  <a:close/>
                </a:path>
              </a:pathLst>
            </a:custGeom>
            <a:grp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latin typeface="+mn-lt"/>
                <a:ea typeface="+mn-ea"/>
                <a:cs typeface="+mn-cs"/>
              </a:endParaRPr>
            </a:p>
          </p:txBody>
        </p:sp>
        <p:sp>
          <p:nvSpPr>
            <p:cNvPr id="25" name="Freeform: Shape 43">
              <a:extLst>
                <a:ext uri="{FF2B5EF4-FFF2-40B4-BE49-F238E27FC236}">
                  <a16:creationId xmlns:a16="http://schemas.microsoft.com/office/drawing/2014/main" id="{AE22E358-DF8D-F2B3-963C-C8450282F661}"/>
                </a:ext>
              </a:extLst>
            </p:cNvPr>
            <p:cNvSpPr/>
            <p:nvPr/>
          </p:nvSpPr>
          <p:spPr>
            <a:xfrm>
              <a:off x="2288096" y="2904874"/>
              <a:ext cx="39663" cy="119063"/>
            </a:xfrm>
            <a:custGeom>
              <a:avLst/>
              <a:gdLst>
                <a:gd name="connsiteX0" fmla="*/ 19831 w 39663"/>
                <a:gd name="connsiteY0" fmla="*/ 1 h 119063"/>
                <a:gd name="connsiteX1" fmla="*/ 0 w 39663"/>
                <a:gd name="connsiteY1" fmla="*/ 19832 h 119063"/>
                <a:gd name="connsiteX2" fmla="*/ 0 w 39663"/>
                <a:gd name="connsiteY2" fmla="*/ 99194 h 119063"/>
                <a:gd name="connsiteX3" fmla="*/ 5804 w 39663"/>
                <a:gd name="connsiteY3" fmla="*/ 113222 h 119063"/>
                <a:gd name="connsiteX4" fmla="*/ 19832 w 39663"/>
                <a:gd name="connsiteY4" fmla="*/ 119063 h 119063"/>
                <a:gd name="connsiteX5" fmla="*/ 33859 w 39663"/>
                <a:gd name="connsiteY5" fmla="*/ 113222 h 119063"/>
                <a:gd name="connsiteX6" fmla="*/ 39664 w 39663"/>
                <a:gd name="connsiteY6" fmla="*/ 99194 h 119063"/>
                <a:gd name="connsiteX7" fmla="*/ 39664 w 39663"/>
                <a:gd name="connsiteY7" fmla="*/ 19832 h 119063"/>
                <a:gd name="connsiteX8" fmla="*/ 33859 w 39663"/>
                <a:gd name="connsiteY8" fmla="*/ 5804 h 119063"/>
                <a:gd name="connsiteX9" fmla="*/ 19832 w 39663"/>
                <a:gd name="connsiteY9" fmla="*/ 0 h 11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63" h="119063">
                  <a:moveTo>
                    <a:pt x="19831" y="1"/>
                  </a:moveTo>
                  <a:cubicBezTo>
                    <a:pt x="8855" y="1"/>
                    <a:pt x="0" y="8856"/>
                    <a:pt x="0" y="19832"/>
                  </a:cubicBezTo>
                  <a:lnTo>
                    <a:pt x="0" y="99194"/>
                  </a:lnTo>
                  <a:cubicBezTo>
                    <a:pt x="0" y="104478"/>
                    <a:pt x="2084" y="109500"/>
                    <a:pt x="5804" y="113222"/>
                  </a:cubicBezTo>
                  <a:cubicBezTo>
                    <a:pt x="9525" y="116942"/>
                    <a:pt x="14585" y="119063"/>
                    <a:pt x="19832" y="119063"/>
                  </a:cubicBezTo>
                  <a:cubicBezTo>
                    <a:pt x="25078" y="119063"/>
                    <a:pt x="30138" y="116942"/>
                    <a:pt x="33859" y="113222"/>
                  </a:cubicBezTo>
                  <a:cubicBezTo>
                    <a:pt x="37580" y="109501"/>
                    <a:pt x="39664" y="104478"/>
                    <a:pt x="39664" y="99194"/>
                  </a:cubicBezTo>
                  <a:lnTo>
                    <a:pt x="39664" y="19832"/>
                  </a:lnTo>
                  <a:cubicBezTo>
                    <a:pt x="39664" y="14586"/>
                    <a:pt x="37580" y="9526"/>
                    <a:pt x="33859" y="5804"/>
                  </a:cubicBezTo>
                  <a:cubicBezTo>
                    <a:pt x="30139" y="2083"/>
                    <a:pt x="25078" y="0"/>
                    <a:pt x="19832" y="0"/>
                  </a:cubicBezTo>
                  <a:close/>
                </a:path>
              </a:pathLst>
            </a:custGeom>
            <a:grp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mn-lt"/>
                <a:ea typeface="+mn-ea"/>
                <a:cs typeface="+mn-cs"/>
              </a:endParaRPr>
            </a:p>
          </p:txBody>
        </p:sp>
        <p:sp>
          <p:nvSpPr>
            <p:cNvPr id="26" name="Freeform: Shape 44">
              <a:extLst>
                <a:ext uri="{FF2B5EF4-FFF2-40B4-BE49-F238E27FC236}">
                  <a16:creationId xmlns:a16="http://schemas.microsoft.com/office/drawing/2014/main" id="{99149382-3553-8F00-A6F4-2C2E5B1228BA}"/>
                </a:ext>
              </a:extLst>
            </p:cNvPr>
            <p:cNvSpPr/>
            <p:nvPr/>
          </p:nvSpPr>
          <p:spPr>
            <a:xfrm>
              <a:off x="2387290" y="2845343"/>
              <a:ext cx="39700" cy="178594"/>
            </a:xfrm>
            <a:custGeom>
              <a:avLst/>
              <a:gdLst>
                <a:gd name="connsiteX0" fmla="*/ 19868 w 39700"/>
                <a:gd name="connsiteY0" fmla="*/ 1 h 178594"/>
                <a:gd name="connsiteX1" fmla="*/ 0 w 39700"/>
                <a:gd name="connsiteY1" fmla="*/ 19832 h 178594"/>
                <a:gd name="connsiteX2" fmla="*/ 0 w 39700"/>
                <a:gd name="connsiteY2" fmla="*/ 158725 h 178594"/>
                <a:gd name="connsiteX3" fmla="*/ 5842 w 39700"/>
                <a:gd name="connsiteY3" fmla="*/ 172753 h 178594"/>
                <a:gd name="connsiteX4" fmla="*/ 19869 w 39700"/>
                <a:gd name="connsiteY4" fmla="*/ 178594 h 178594"/>
                <a:gd name="connsiteX5" fmla="*/ 33896 w 39700"/>
                <a:gd name="connsiteY5" fmla="*/ 172753 h 178594"/>
                <a:gd name="connsiteX6" fmla="*/ 39701 w 39700"/>
                <a:gd name="connsiteY6" fmla="*/ 158725 h 178594"/>
                <a:gd name="connsiteX7" fmla="*/ 39701 w 39700"/>
                <a:gd name="connsiteY7" fmla="*/ 19832 h 178594"/>
                <a:gd name="connsiteX8" fmla="*/ 33896 w 39700"/>
                <a:gd name="connsiteY8" fmla="*/ 5804 h 178594"/>
                <a:gd name="connsiteX9" fmla="*/ 19869 w 39700"/>
                <a:gd name="connsiteY9" fmla="*/ 0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00" h="178594">
                  <a:moveTo>
                    <a:pt x="19868" y="1"/>
                  </a:moveTo>
                  <a:cubicBezTo>
                    <a:pt x="8893" y="1"/>
                    <a:pt x="0" y="8856"/>
                    <a:pt x="0" y="19832"/>
                  </a:cubicBezTo>
                  <a:lnTo>
                    <a:pt x="0" y="158725"/>
                  </a:lnTo>
                  <a:cubicBezTo>
                    <a:pt x="0" y="164009"/>
                    <a:pt x="2121" y="169031"/>
                    <a:pt x="5842" y="172753"/>
                  </a:cubicBezTo>
                  <a:cubicBezTo>
                    <a:pt x="9562" y="176474"/>
                    <a:pt x="14585" y="178594"/>
                    <a:pt x="19869" y="178594"/>
                  </a:cubicBezTo>
                  <a:cubicBezTo>
                    <a:pt x="25115" y="178594"/>
                    <a:pt x="30175" y="176474"/>
                    <a:pt x="33896" y="172753"/>
                  </a:cubicBezTo>
                  <a:cubicBezTo>
                    <a:pt x="37617" y="169032"/>
                    <a:pt x="39701" y="164009"/>
                    <a:pt x="39701" y="158725"/>
                  </a:cubicBezTo>
                  <a:lnTo>
                    <a:pt x="39701" y="19832"/>
                  </a:lnTo>
                  <a:cubicBezTo>
                    <a:pt x="39701" y="14586"/>
                    <a:pt x="37617" y="9526"/>
                    <a:pt x="33896" y="5804"/>
                  </a:cubicBezTo>
                  <a:cubicBezTo>
                    <a:pt x="30176" y="2083"/>
                    <a:pt x="25116" y="0"/>
                    <a:pt x="19869" y="0"/>
                  </a:cubicBezTo>
                  <a:close/>
                </a:path>
              </a:pathLst>
            </a:custGeom>
            <a:grp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mn-lt"/>
                <a:ea typeface="+mn-ea"/>
                <a:cs typeface="+mn-cs"/>
              </a:endParaRPr>
            </a:p>
          </p:txBody>
        </p:sp>
        <p:sp>
          <p:nvSpPr>
            <p:cNvPr id="27" name="Freeform: Shape 45">
              <a:extLst>
                <a:ext uri="{FF2B5EF4-FFF2-40B4-BE49-F238E27FC236}">
                  <a16:creationId xmlns:a16="http://schemas.microsoft.com/office/drawing/2014/main" id="{3B82D693-18A4-EB63-7EC1-2A964FE903D0}"/>
                </a:ext>
              </a:extLst>
            </p:cNvPr>
            <p:cNvSpPr/>
            <p:nvPr/>
          </p:nvSpPr>
          <p:spPr>
            <a:xfrm>
              <a:off x="2486521" y="2785812"/>
              <a:ext cx="39700" cy="238125"/>
            </a:xfrm>
            <a:custGeom>
              <a:avLst/>
              <a:gdLst>
                <a:gd name="connsiteX0" fmla="*/ 19831 w 39700"/>
                <a:gd name="connsiteY0" fmla="*/ 1 h 238125"/>
                <a:gd name="connsiteX1" fmla="*/ 0 w 39700"/>
                <a:gd name="connsiteY1" fmla="*/ 19832 h 238125"/>
                <a:gd name="connsiteX2" fmla="*/ 0 w 39700"/>
                <a:gd name="connsiteY2" fmla="*/ 218257 h 238125"/>
                <a:gd name="connsiteX3" fmla="*/ 5804 w 39700"/>
                <a:gd name="connsiteY3" fmla="*/ 232284 h 238125"/>
                <a:gd name="connsiteX4" fmla="*/ 19832 w 39700"/>
                <a:gd name="connsiteY4" fmla="*/ 238126 h 238125"/>
                <a:gd name="connsiteX5" fmla="*/ 33859 w 39700"/>
                <a:gd name="connsiteY5" fmla="*/ 232284 h 238125"/>
                <a:gd name="connsiteX6" fmla="*/ 39701 w 39700"/>
                <a:gd name="connsiteY6" fmla="*/ 218257 h 238125"/>
                <a:gd name="connsiteX7" fmla="*/ 39701 w 39700"/>
                <a:gd name="connsiteY7" fmla="*/ 19832 h 238125"/>
                <a:gd name="connsiteX8" fmla="*/ 33859 w 39700"/>
                <a:gd name="connsiteY8" fmla="*/ 5804 h 238125"/>
                <a:gd name="connsiteX9" fmla="*/ 19832 w 39700"/>
                <a:gd name="connsiteY9"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00" h="238125">
                  <a:moveTo>
                    <a:pt x="19831" y="1"/>
                  </a:moveTo>
                  <a:cubicBezTo>
                    <a:pt x="8893" y="1"/>
                    <a:pt x="0" y="8856"/>
                    <a:pt x="0" y="19832"/>
                  </a:cubicBezTo>
                  <a:lnTo>
                    <a:pt x="0" y="218257"/>
                  </a:lnTo>
                  <a:cubicBezTo>
                    <a:pt x="0" y="223540"/>
                    <a:pt x="2084" y="228563"/>
                    <a:pt x="5804" y="232284"/>
                  </a:cubicBezTo>
                  <a:cubicBezTo>
                    <a:pt x="9525" y="236005"/>
                    <a:pt x="14585" y="238126"/>
                    <a:pt x="19832" y="238126"/>
                  </a:cubicBezTo>
                  <a:cubicBezTo>
                    <a:pt x="25115" y="238126"/>
                    <a:pt x="30138" y="236005"/>
                    <a:pt x="33859" y="232284"/>
                  </a:cubicBezTo>
                  <a:cubicBezTo>
                    <a:pt x="37580" y="228563"/>
                    <a:pt x="39701" y="223540"/>
                    <a:pt x="39701" y="218257"/>
                  </a:cubicBezTo>
                  <a:lnTo>
                    <a:pt x="39701" y="19832"/>
                  </a:lnTo>
                  <a:cubicBezTo>
                    <a:pt x="39701" y="14586"/>
                    <a:pt x="37580" y="9526"/>
                    <a:pt x="33859" y="5804"/>
                  </a:cubicBezTo>
                  <a:cubicBezTo>
                    <a:pt x="30139" y="2084"/>
                    <a:pt x="25116" y="0"/>
                    <a:pt x="19832" y="0"/>
                  </a:cubicBezTo>
                  <a:close/>
                </a:path>
              </a:pathLst>
            </a:custGeom>
            <a:grp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mn-lt"/>
                <a:ea typeface="+mn-ea"/>
                <a:cs typeface="+mn-cs"/>
              </a:endParaRPr>
            </a:p>
          </p:txBody>
        </p:sp>
      </p:grpSp>
    </p:spTree>
    <p:extLst>
      <p:ext uri="{BB962C8B-B14F-4D97-AF65-F5344CB8AC3E}">
        <p14:creationId xmlns:p14="http://schemas.microsoft.com/office/powerpoint/2010/main" val="1390027556"/>
      </p:ext>
    </p:extLst>
  </p:cSld>
  <p:clrMapOvr>
    <a:masterClrMapping/>
  </p:clrMapOvr>
</p:sld>
</file>

<file path=ppt/theme/theme1.xml><?xml version="1.0" encoding="utf-8"?>
<a:theme xmlns:a="http://schemas.openxmlformats.org/drawingml/2006/main" name="Office Theme">
  <a:themeElements>
    <a:clrScheme name="Intellicheck">
      <a:dk1>
        <a:srgbClr val="052F3A"/>
      </a:dk1>
      <a:lt1>
        <a:srgbClr val="FFFFFF"/>
      </a:lt1>
      <a:dk2>
        <a:srgbClr val="046042"/>
      </a:dk2>
      <a:lt2>
        <a:srgbClr val="010F32"/>
      </a:lt2>
      <a:accent1>
        <a:srgbClr val="FCA805"/>
      </a:accent1>
      <a:accent2>
        <a:srgbClr val="0090FB"/>
      </a:accent2>
      <a:accent3>
        <a:srgbClr val="00934C"/>
      </a:accent3>
      <a:accent4>
        <a:srgbClr val="04A151"/>
      </a:accent4>
      <a:accent5>
        <a:srgbClr val="F08317"/>
      </a:accent5>
      <a:accent6>
        <a:srgbClr val="DC5918"/>
      </a:accent6>
      <a:hlink>
        <a:srgbClr val="0090FB"/>
      </a:hlink>
      <a:folHlink>
        <a:srgbClr val="FBA70C"/>
      </a:folHlink>
    </a:clrScheme>
    <a:fontScheme name="Custom 54">
      <a:majorFont>
        <a:latin typeface="Zodiak"/>
        <a:ea typeface=""/>
        <a:cs typeface=""/>
      </a:majorFont>
      <a:minorFont>
        <a:latin typeface="Forno Standar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tellicheck presentation template" id="{D6123F68-A3AA-BD49-B4D3-B1D2B28E73C8}" vid="{D433935D-9D0B-3140-871E-504E2B6EBB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Intellicheck presentation template</Template>
  <TotalTime>10600</TotalTime>
  <Words>1586</Words>
  <Application>Microsoft Macintosh PowerPoint</Application>
  <PresentationFormat>Custom</PresentationFormat>
  <Paragraphs>156</Paragraphs>
  <Slides>16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Calibri</vt:lpstr>
      <vt:lpstr>Forno Standard</vt:lpstr>
      <vt:lpstr>Zodiak</vt:lpstr>
      <vt:lpstr>Office Theme</vt:lpstr>
      <vt:lpstr>Investor Deck August 19, 2025</vt:lpstr>
      <vt:lpstr>Forward-Looking Statements</vt:lpstr>
      <vt:lpstr>PowerPoint Presentation</vt:lpstr>
      <vt:lpstr>Magnitude of the Problem</vt:lpstr>
      <vt:lpstr>Majority of Fraud is Prevented Through Accurate ID Validation</vt:lpstr>
      <vt:lpstr>PowerPoint Presentation</vt:lpstr>
      <vt:lpstr>ID Validation Technology, Streamlined</vt:lpstr>
      <vt:lpstr>Positioned for Success</vt:lpstr>
      <vt:lpstr>Leaders Look to Intellicheck</vt:lpstr>
      <vt:lpstr>2025 Significant Callouts</vt:lpstr>
      <vt:lpstr>Why Our Customers Use Intellicheck to Stop Fraudsters and Safeguard Their Business</vt:lpstr>
      <vt:lpstr>Management Team</vt:lpstr>
      <vt:lpstr>Q2 2025 Financial Highlights</vt:lpstr>
      <vt:lpstr>Analyst Coverage /  Institutional Holdings</vt:lpstr>
      <vt:lpstr>Adjusted EBITDA Reconciliation</vt:lpstr>
      <vt:lpstr>Trusted Real-Time Identity Verification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Roadmap</dc:title>
  <dc:creator>Charles Goldberg</dc:creator>
  <cp:lastModifiedBy>Sarah Cornwell</cp:lastModifiedBy>
  <cp:revision>352</cp:revision>
  <dcterms:created xsi:type="dcterms:W3CDTF">2024-11-14T18:33:11Z</dcterms:created>
  <dcterms:modified xsi:type="dcterms:W3CDTF">2025-08-19T19:59:17Z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2024-02-08T00:00:00Z</vt:filetime>
  </property>
  <property fmtid="{D5CDD505-2E9C-101B-9397-08002B2CF9AE}" pid="3" name="Creator">
    <vt:lpwstr>Chromium</vt:lpwstr>
  </property>
  <property fmtid="{D5CDD505-2E9C-101B-9397-08002B2CF9AE}" pid="4" name="LastSaved">
    <vt:filetime>2024-10-27T00:00:00Z</vt:filetime>
  </property>
  <property fmtid="{D5CDD505-2E9C-101B-9397-08002B2CF9AE}" pid="5" name="Producer">
    <vt:lpwstr>Skia/PDF m105</vt:lpwstr>
  </property>
</Properties>
</file>