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58" r:id="rId3"/>
  </p:sldIdLst>
  <p:sldSz cx="6858000" cy="9906000" type="A4"/>
  <p:notesSz cx="6797675" cy="9926638"/>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1E2D3E"/>
    <a:srgbClr val="6A6A6A"/>
    <a:srgbClr val="0000CC"/>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F19DE8-45DE-4F3F-94C0-3DB4D9602C44}" v="2" dt="2026-05-07T17:02:28.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2635" y="53"/>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31" tIns="45715" rIns="91431" bIns="45715"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31" tIns="45715" rIns="91431" bIns="45715" rtlCol="0"/>
          <a:lstStyle>
            <a:lvl1pPr algn="r">
              <a:defRPr sz="1200"/>
            </a:lvl1pPr>
          </a:lstStyle>
          <a:p>
            <a:fld id="{1A924513-ECF9-471A-9E40-521D1489BD7E}" type="datetimeFigureOut">
              <a:rPr lang="it-IT" smtClean="0"/>
              <a:t>26/05/2026</a:t>
            </a:fld>
            <a:endParaRPr lang="it-IT"/>
          </a:p>
        </p:txBody>
      </p:sp>
      <p:sp>
        <p:nvSpPr>
          <p:cNvPr id="4" name="Segnaposto immagine diapositiva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31" tIns="45715" rIns="91431" bIns="45715" rtlCol="0" anchor="ctr"/>
          <a:lstStyle/>
          <a:p>
            <a:endParaRPr lang="it-IT"/>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31" tIns="45715" rIns="91431" bIns="45715"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31" tIns="45715" rIns="91431" bIns="45715"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31" tIns="45715" rIns="91431" bIns="45715" rtlCol="0" anchor="b"/>
          <a:lstStyle>
            <a:lvl1pPr algn="r">
              <a:defRPr sz="1200"/>
            </a:lvl1pPr>
          </a:lstStyle>
          <a:p>
            <a:fld id="{413C8619-9F87-467D-8F7F-100F72DD018D}" type="slidenum">
              <a:rPr lang="it-IT" smtClean="0"/>
              <a:t>‹N›</a:t>
            </a:fld>
            <a:endParaRPr lang="it-IT"/>
          </a:p>
        </p:txBody>
      </p:sp>
    </p:spTree>
    <p:extLst>
      <p:ext uri="{BB962C8B-B14F-4D97-AF65-F5344CB8AC3E}">
        <p14:creationId xmlns:p14="http://schemas.microsoft.com/office/powerpoint/2010/main" val="1490625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857250" y="1620838"/>
            <a:ext cx="5143500" cy="3449637"/>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id="{D4D17917-AF97-484B-FB9A-984353C2745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0B195D17-B2F6-0E50-AE56-BDF09F79265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EC433FC-4A2B-03A5-78F2-F52B03F4A3E2}"/>
              </a:ext>
            </a:extLst>
          </p:cNvPr>
          <p:cNvSpPr>
            <a:spLocks noGrp="1" noChangeArrowheads="1"/>
          </p:cNvSpPr>
          <p:nvPr>
            <p:ph type="sldNum" sz="quarter" idx="12"/>
          </p:nvPr>
        </p:nvSpPr>
        <p:spPr>
          <a:ln/>
        </p:spPr>
        <p:txBody>
          <a:bodyPr/>
          <a:lstStyle>
            <a:lvl1pPr>
              <a:defRPr/>
            </a:lvl1pPr>
          </a:lstStyle>
          <a:p>
            <a:pPr>
              <a:defRPr/>
            </a:pPr>
            <a:fld id="{99DEFBF4-259B-4BA4-8CAF-87207771456B}" type="slidenum">
              <a:rPr lang="it-IT" altLang="it-IT"/>
              <a:pPr>
                <a:defRPr/>
              </a:pPr>
              <a:t>‹N›</a:t>
            </a:fld>
            <a:endParaRPr lang="it-IT" altLang="it-IT"/>
          </a:p>
        </p:txBody>
      </p:sp>
    </p:spTree>
    <p:extLst>
      <p:ext uri="{BB962C8B-B14F-4D97-AF65-F5344CB8AC3E}">
        <p14:creationId xmlns:p14="http://schemas.microsoft.com/office/powerpoint/2010/main" val="2117111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81D5ACE0-37E5-C20C-927F-1CA2AEE32B3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A196C010-A042-EB89-E61A-36BE97C30F9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395A7B3-015A-EAD6-7D13-429192A3FCED}"/>
              </a:ext>
            </a:extLst>
          </p:cNvPr>
          <p:cNvSpPr>
            <a:spLocks noGrp="1" noChangeArrowheads="1"/>
          </p:cNvSpPr>
          <p:nvPr>
            <p:ph type="sldNum" sz="quarter" idx="12"/>
          </p:nvPr>
        </p:nvSpPr>
        <p:spPr>
          <a:ln/>
        </p:spPr>
        <p:txBody>
          <a:bodyPr/>
          <a:lstStyle>
            <a:lvl1pPr>
              <a:defRPr/>
            </a:lvl1pPr>
          </a:lstStyle>
          <a:p>
            <a:pPr>
              <a:defRPr/>
            </a:pPr>
            <a:fld id="{B7989113-036E-451B-A7EA-08BEA4B70CD6}" type="slidenum">
              <a:rPr lang="it-IT" altLang="it-IT"/>
              <a:pPr>
                <a:defRPr/>
              </a:pPr>
              <a:t>‹N›</a:t>
            </a:fld>
            <a:endParaRPr lang="it-IT" altLang="it-IT"/>
          </a:p>
        </p:txBody>
      </p:sp>
    </p:spTree>
    <p:extLst>
      <p:ext uri="{BB962C8B-B14F-4D97-AF65-F5344CB8AC3E}">
        <p14:creationId xmlns:p14="http://schemas.microsoft.com/office/powerpoint/2010/main" val="227715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4972050" y="396875"/>
            <a:ext cx="1543050" cy="8451850"/>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342900" y="396875"/>
            <a:ext cx="4476750" cy="84518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A94CB697-3BD7-3113-300B-1AD76144164D}"/>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C4BDDF80-38A7-3FBF-33BE-05B6BAB9F4F0}"/>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2E688855-6784-236B-8774-D19420C7E1AE}"/>
              </a:ext>
            </a:extLst>
          </p:cNvPr>
          <p:cNvSpPr>
            <a:spLocks noGrp="1" noChangeArrowheads="1"/>
          </p:cNvSpPr>
          <p:nvPr>
            <p:ph type="sldNum" sz="quarter" idx="12"/>
          </p:nvPr>
        </p:nvSpPr>
        <p:spPr>
          <a:ln/>
        </p:spPr>
        <p:txBody>
          <a:bodyPr/>
          <a:lstStyle>
            <a:lvl1pPr>
              <a:defRPr/>
            </a:lvl1pPr>
          </a:lstStyle>
          <a:p>
            <a:pPr>
              <a:defRPr/>
            </a:pPr>
            <a:fld id="{021CD22C-3F4B-4C4A-97D2-0A55DDB6AD02}" type="slidenum">
              <a:rPr lang="it-IT" altLang="it-IT"/>
              <a:pPr>
                <a:defRPr/>
              </a:pPr>
              <a:t>‹N›</a:t>
            </a:fld>
            <a:endParaRPr lang="it-IT" altLang="it-IT"/>
          </a:p>
        </p:txBody>
      </p:sp>
    </p:spTree>
    <p:extLst>
      <p:ext uri="{BB962C8B-B14F-4D97-AF65-F5344CB8AC3E}">
        <p14:creationId xmlns:p14="http://schemas.microsoft.com/office/powerpoint/2010/main" val="304103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3412906D-B98A-BF47-0354-988666F046F7}"/>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77ADD6FE-E6CE-1A03-63A9-6BCDCE55078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5D071C6C-2D20-FFA7-F18B-934FE22FE62A}"/>
              </a:ext>
            </a:extLst>
          </p:cNvPr>
          <p:cNvSpPr>
            <a:spLocks noGrp="1" noChangeArrowheads="1"/>
          </p:cNvSpPr>
          <p:nvPr>
            <p:ph type="sldNum" sz="quarter" idx="12"/>
          </p:nvPr>
        </p:nvSpPr>
        <p:spPr>
          <a:ln/>
        </p:spPr>
        <p:txBody>
          <a:bodyPr/>
          <a:lstStyle>
            <a:lvl1pPr>
              <a:defRPr/>
            </a:lvl1pPr>
          </a:lstStyle>
          <a:p>
            <a:pPr>
              <a:defRPr/>
            </a:pPr>
            <a:fld id="{882D2B9F-EE53-4D85-9F21-06488E352BFE}" type="slidenum">
              <a:rPr lang="it-IT" altLang="it-IT"/>
              <a:pPr>
                <a:defRPr/>
              </a:pPr>
              <a:t>‹N›</a:t>
            </a:fld>
            <a:endParaRPr lang="it-IT" altLang="it-IT"/>
          </a:p>
        </p:txBody>
      </p:sp>
    </p:spTree>
    <p:extLst>
      <p:ext uri="{BB962C8B-B14F-4D97-AF65-F5344CB8AC3E}">
        <p14:creationId xmlns:p14="http://schemas.microsoft.com/office/powerpoint/2010/main" val="333351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468313" y="2470150"/>
            <a:ext cx="5915025" cy="4119563"/>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Rectangle 4">
            <a:extLst>
              <a:ext uri="{FF2B5EF4-FFF2-40B4-BE49-F238E27FC236}">
                <a16:creationId xmlns:a16="http://schemas.microsoft.com/office/drawing/2014/main" id="{E31D7C5F-361F-3D0A-CD17-520F0C72F4EB}"/>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5590FDB7-5A59-8E32-6B2B-6AD213D12A2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A1C5C896-F2D9-E042-8ABC-F0EA70474A3C}"/>
              </a:ext>
            </a:extLst>
          </p:cNvPr>
          <p:cNvSpPr>
            <a:spLocks noGrp="1" noChangeArrowheads="1"/>
          </p:cNvSpPr>
          <p:nvPr>
            <p:ph type="sldNum" sz="quarter" idx="12"/>
          </p:nvPr>
        </p:nvSpPr>
        <p:spPr>
          <a:ln/>
        </p:spPr>
        <p:txBody>
          <a:bodyPr/>
          <a:lstStyle>
            <a:lvl1pPr>
              <a:defRPr/>
            </a:lvl1pPr>
          </a:lstStyle>
          <a:p>
            <a:pPr>
              <a:defRPr/>
            </a:pPr>
            <a:fld id="{ED15550C-D1DD-4748-8828-8491754135F4}" type="slidenum">
              <a:rPr lang="it-IT" altLang="it-IT"/>
              <a:pPr>
                <a:defRPr/>
              </a:pPr>
              <a:t>‹N›</a:t>
            </a:fld>
            <a:endParaRPr lang="it-IT" altLang="it-IT"/>
          </a:p>
        </p:txBody>
      </p:sp>
    </p:spTree>
    <p:extLst>
      <p:ext uri="{BB962C8B-B14F-4D97-AF65-F5344CB8AC3E}">
        <p14:creationId xmlns:p14="http://schemas.microsoft.com/office/powerpoint/2010/main" val="2692957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342900" y="2311400"/>
            <a:ext cx="3009900" cy="65373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3505200" y="2311400"/>
            <a:ext cx="3009900" cy="65373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7B6A7599-115C-12C2-0ED4-BC7CD89696D8}"/>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D0D95CCB-11A8-B494-207D-BE59609EDC46}"/>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84A6AC4B-1450-4470-00BD-1232E89440FF}"/>
              </a:ext>
            </a:extLst>
          </p:cNvPr>
          <p:cNvSpPr>
            <a:spLocks noGrp="1" noChangeArrowheads="1"/>
          </p:cNvSpPr>
          <p:nvPr>
            <p:ph type="sldNum" sz="quarter" idx="12"/>
          </p:nvPr>
        </p:nvSpPr>
        <p:spPr>
          <a:ln/>
        </p:spPr>
        <p:txBody>
          <a:bodyPr/>
          <a:lstStyle>
            <a:lvl1pPr>
              <a:defRPr/>
            </a:lvl1pPr>
          </a:lstStyle>
          <a:p>
            <a:pPr>
              <a:defRPr/>
            </a:pPr>
            <a:fld id="{029ECEC5-14E0-4138-AADE-7767DEC7C644}" type="slidenum">
              <a:rPr lang="it-IT" altLang="it-IT"/>
              <a:pPr>
                <a:defRPr/>
              </a:pPr>
              <a:t>‹N›</a:t>
            </a:fld>
            <a:endParaRPr lang="it-IT" altLang="it-IT"/>
          </a:p>
        </p:txBody>
      </p:sp>
    </p:spTree>
    <p:extLst>
      <p:ext uri="{BB962C8B-B14F-4D97-AF65-F5344CB8AC3E}">
        <p14:creationId xmlns:p14="http://schemas.microsoft.com/office/powerpoint/2010/main" val="379571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73075" y="527050"/>
            <a:ext cx="5915025" cy="1914525"/>
          </a:xfrm>
        </p:spPr>
        <p:txBody>
          <a:bodyPr/>
          <a:lstStyle/>
          <a:p>
            <a:r>
              <a:rPr lang="it-IT"/>
              <a:t>Fare clic per modificare lo stile del titolo dello schema</a:t>
            </a:r>
          </a:p>
        </p:txBody>
      </p:sp>
      <p:sp>
        <p:nvSpPr>
          <p:cNvPr id="3" name="Segnaposto testo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73075" y="3617913"/>
            <a:ext cx="2900363" cy="53228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3471863" y="3617913"/>
            <a:ext cx="2916237" cy="53228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7E404F74-CC07-42BC-5AF4-2F94F56E0524}"/>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a:extLst>
              <a:ext uri="{FF2B5EF4-FFF2-40B4-BE49-F238E27FC236}">
                <a16:creationId xmlns:a16="http://schemas.microsoft.com/office/drawing/2014/main" id="{6D7DB6DF-979E-42EE-8C3F-04F818AFB5D8}"/>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a:extLst>
              <a:ext uri="{FF2B5EF4-FFF2-40B4-BE49-F238E27FC236}">
                <a16:creationId xmlns:a16="http://schemas.microsoft.com/office/drawing/2014/main" id="{9CDDE2AC-4D63-7534-E34C-93BABFF70FCC}"/>
              </a:ext>
            </a:extLst>
          </p:cNvPr>
          <p:cNvSpPr>
            <a:spLocks noGrp="1" noChangeArrowheads="1"/>
          </p:cNvSpPr>
          <p:nvPr>
            <p:ph type="sldNum" sz="quarter" idx="12"/>
          </p:nvPr>
        </p:nvSpPr>
        <p:spPr>
          <a:ln/>
        </p:spPr>
        <p:txBody>
          <a:bodyPr/>
          <a:lstStyle>
            <a:lvl1pPr>
              <a:defRPr/>
            </a:lvl1pPr>
          </a:lstStyle>
          <a:p>
            <a:pPr>
              <a:defRPr/>
            </a:pPr>
            <a:fld id="{1B34EE57-5BEB-40CA-A9C8-A0DBB0044F10}" type="slidenum">
              <a:rPr lang="it-IT" altLang="it-IT"/>
              <a:pPr>
                <a:defRPr/>
              </a:pPr>
              <a:t>‹N›</a:t>
            </a:fld>
            <a:endParaRPr lang="it-IT" altLang="it-IT"/>
          </a:p>
        </p:txBody>
      </p:sp>
    </p:spTree>
    <p:extLst>
      <p:ext uri="{BB962C8B-B14F-4D97-AF65-F5344CB8AC3E}">
        <p14:creationId xmlns:p14="http://schemas.microsoft.com/office/powerpoint/2010/main" val="190792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Rectangle 4">
            <a:extLst>
              <a:ext uri="{FF2B5EF4-FFF2-40B4-BE49-F238E27FC236}">
                <a16:creationId xmlns:a16="http://schemas.microsoft.com/office/drawing/2014/main" id="{6EBC8B76-0F2B-D1C7-8276-AC37FDA5826A}"/>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a:extLst>
              <a:ext uri="{FF2B5EF4-FFF2-40B4-BE49-F238E27FC236}">
                <a16:creationId xmlns:a16="http://schemas.microsoft.com/office/drawing/2014/main" id="{863A77C1-1F3B-C5C6-7BA5-32321590DFD7}"/>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a:extLst>
              <a:ext uri="{FF2B5EF4-FFF2-40B4-BE49-F238E27FC236}">
                <a16:creationId xmlns:a16="http://schemas.microsoft.com/office/drawing/2014/main" id="{E2287644-BC0A-0247-E2A9-4B5880E9F311}"/>
              </a:ext>
            </a:extLst>
          </p:cNvPr>
          <p:cNvSpPr>
            <a:spLocks noGrp="1" noChangeArrowheads="1"/>
          </p:cNvSpPr>
          <p:nvPr>
            <p:ph type="sldNum" sz="quarter" idx="12"/>
          </p:nvPr>
        </p:nvSpPr>
        <p:spPr>
          <a:ln/>
        </p:spPr>
        <p:txBody>
          <a:bodyPr/>
          <a:lstStyle>
            <a:lvl1pPr>
              <a:defRPr/>
            </a:lvl1pPr>
          </a:lstStyle>
          <a:p>
            <a:pPr>
              <a:defRPr/>
            </a:pPr>
            <a:fld id="{F54E9A52-2906-48D2-B3FB-3F24813086B4}" type="slidenum">
              <a:rPr lang="it-IT" altLang="it-IT"/>
              <a:pPr>
                <a:defRPr/>
              </a:pPr>
              <a:t>‹N›</a:t>
            </a:fld>
            <a:endParaRPr lang="it-IT" altLang="it-IT"/>
          </a:p>
        </p:txBody>
      </p:sp>
    </p:spTree>
    <p:extLst>
      <p:ext uri="{BB962C8B-B14F-4D97-AF65-F5344CB8AC3E}">
        <p14:creationId xmlns:p14="http://schemas.microsoft.com/office/powerpoint/2010/main" val="4084010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EC80468-EEE8-D67E-DB99-F2EEAE7D60EE}"/>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a:extLst>
              <a:ext uri="{FF2B5EF4-FFF2-40B4-BE49-F238E27FC236}">
                <a16:creationId xmlns:a16="http://schemas.microsoft.com/office/drawing/2014/main" id="{274C54FC-CB62-D1A8-BA55-4A2C777F00C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a:extLst>
              <a:ext uri="{FF2B5EF4-FFF2-40B4-BE49-F238E27FC236}">
                <a16:creationId xmlns:a16="http://schemas.microsoft.com/office/drawing/2014/main" id="{4DCD7C8D-B8B8-2A4D-EA23-3C02A2C780B1}"/>
              </a:ext>
            </a:extLst>
          </p:cNvPr>
          <p:cNvSpPr>
            <a:spLocks noGrp="1" noChangeArrowheads="1"/>
          </p:cNvSpPr>
          <p:nvPr>
            <p:ph type="sldNum" sz="quarter" idx="12"/>
          </p:nvPr>
        </p:nvSpPr>
        <p:spPr>
          <a:ln/>
        </p:spPr>
        <p:txBody>
          <a:bodyPr/>
          <a:lstStyle>
            <a:lvl1pPr>
              <a:defRPr/>
            </a:lvl1pPr>
          </a:lstStyle>
          <a:p>
            <a:pPr>
              <a:defRPr/>
            </a:pPr>
            <a:fld id="{7D77EA7E-E89F-468C-82F7-028C8C06BF82}" type="slidenum">
              <a:rPr lang="it-IT" altLang="it-IT"/>
              <a:pPr>
                <a:defRPr/>
              </a:pPr>
              <a:t>‹N›</a:t>
            </a:fld>
            <a:endParaRPr lang="it-IT" altLang="it-IT"/>
          </a:p>
        </p:txBody>
      </p:sp>
    </p:spTree>
    <p:extLst>
      <p:ext uri="{BB962C8B-B14F-4D97-AF65-F5344CB8AC3E}">
        <p14:creationId xmlns:p14="http://schemas.microsoft.com/office/powerpoint/2010/main" val="64900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73075" y="660400"/>
            <a:ext cx="2211388" cy="23114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BAD80A5C-2E19-31C3-C222-839FB582CFE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FB073191-102A-CAB1-EC9A-0311D7077E6A}"/>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7F3E3F43-5D33-6D6B-B3EE-8F9D22DA62D3}"/>
              </a:ext>
            </a:extLst>
          </p:cNvPr>
          <p:cNvSpPr>
            <a:spLocks noGrp="1" noChangeArrowheads="1"/>
          </p:cNvSpPr>
          <p:nvPr>
            <p:ph type="sldNum" sz="quarter" idx="12"/>
          </p:nvPr>
        </p:nvSpPr>
        <p:spPr>
          <a:ln/>
        </p:spPr>
        <p:txBody>
          <a:bodyPr/>
          <a:lstStyle>
            <a:lvl1pPr>
              <a:defRPr/>
            </a:lvl1pPr>
          </a:lstStyle>
          <a:p>
            <a:pPr>
              <a:defRPr/>
            </a:pPr>
            <a:fld id="{760612A4-3129-4160-872C-A45A3C2448C1}" type="slidenum">
              <a:rPr lang="it-IT" altLang="it-IT"/>
              <a:pPr>
                <a:defRPr/>
              </a:pPr>
              <a:t>‹N›</a:t>
            </a:fld>
            <a:endParaRPr lang="it-IT" altLang="it-IT"/>
          </a:p>
        </p:txBody>
      </p:sp>
    </p:spTree>
    <p:extLst>
      <p:ext uri="{BB962C8B-B14F-4D97-AF65-F5344CB8AC3E}">
        <p14:creationId xmlns:p14="http://schemas.microsoft.com/office/powerpoint/2010/main" val="3372581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73075" y="660400"/>
            <a:ext cx="2211388" cy="23114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DAB31250-BDAA-FDFB-3C08-3944C097831B}"/>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650FB613-B198-D48D-11BE-BA4E2797EEE3}"/>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57133A2F-B7B4-DFE0-B7FA-76F85A4AF9B2}"/>
              </a:ext>
            </a:extLst>
          </p:cNvPr>
          <p:cNvSpPr>
            <a:spLocks noGrp="1" noChangeArrowheads="1"/>
          </p:cNvSpPr>
          <p:nvPr>
            <p:ph type="sldNum" sz="quarter" idx="12"/>
          </p:nvPr>
        </p:nvSpPr>
        <p:spPr>
          <a:ln/>
        </p:spPr>
        <p:txBody>
          <a:bodyPr/>
          <a:lstStyle>
            <a:lvl1pPr>
              <a:defRPr/>
            </a:lvl1pPr>
          </a:lstStyle>
          <a:p>
            <a:pPr>
              <a:defRPr/>
            </a:pPr>
            <a:fld id="{ABDAEE6A-2860-4BCA-9750-50EE13955A04}" type="slidenum">
              <a:rPr lang="it-IT" altLang="it-IT"/>
              <a:pPr>
                <a:defRPr/>
              </a:pPr>
              <a:t>‹N›</a:t>
            </a:fld>
            <a:endParaRPr lang="it-IT" altLang="it-IT"/>
          </a:p>
        </p:txBody>
      </p:sp>
    </p:spTree>
    <p:extLst>
      <p:ext uri="{BB962C8B-B14F-4D97-AF65-F5344CB8AC3E}">
        <p14:creationId xmlns:p14="http://schemas.microsoft.com/office/powerpoint/2010/main" val="2858731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9990638-D000-A749-DAE2-FA29F897C444}"/>
              </a:ext>
            </a:extLst>
          </p:cNvPr>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Click to edit Master title style</a:t>
            </a:r>
          </a:p>
        </p:txBody>
      </p:sp>
      <p:sp>
        <p:nvSpPr>
          <p:cNvPr id="1027" name="Rectangle 3">
            <a:extLst>
              <a:ext uri="{FF2B5EF4-FFF2-40B4-BE49-F238E27FC236}">
                <a16:creationId xmlns:a16="http://schemas.microsoft.com/office/drawing/2014/main" id="{7E6A051B-92A9-8A2D-1C96-40D52F9B5E70}"/>
              </a:ext>
            </a:extLst>
          </p:cNvPr>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Click to edit Master text styles</a:t>
            </a:r>
          </a:p>
          <a:p>
            <a:pPr lvl="1"/>
            <a:r>
              <a:rPr lang="it-IT" altLang="it-IT"/>
              <a:t>Second level</a:t>
            </a:r>
          </a:p>
          <a:p>
            <a:pPr lvl="2"/>
            <a:r>
              <a:rPr lang="it-IT" altLang="it-IT"/>
              <a:t>Third level</a:t>
            </a:r>
          </a:p>
          <a:p>
            <a:pPr lvl="3"/>
            <a:r>
              <a:rPr lang="it-IT" altLang="it-IT"/>
              <a:t>Fourth level</a:t>
            </a:r>
          </a:p>
          <a:p>
            <a:pPr lvl="4"/>
            <a:r>
              <a:rPr lang="it-IT" altLang="it-IT"/>
              <a:t>Fifth level</a:t>
            </a:r>
          </a:p>
        </p:txBody>
      </p:sp>
      <p:sp>
        <p:nvSpPr>
          <p:cNvPr id="1028" name="Rectangle 4">
            <a:extLst>
              <a:ext uri="{FF2B5EF4-FFF2-40B4-BE49-F238E27FC236}">
                <a16:creationId xmlns:a16="http://schemas.microsoft.com/office/drawing/2014/main" id="{D5CDE1E8-3C94-D3D7-29A6-0BECA720D27D}"/>
              </a:ext>
            </a:extLst>
          </p:cNvPr>
          <p:cNvSpPr>
            <a:spLocks noGrp="1" noChangeArrowheads="1"/>
          </p:cNvSpPr>
          <p:nvPr>
            <p:ph type="dt" sz="half" idx="2"/>
          </p:nvPr>
        </p:nvSpPr>
        <p:spPr bwMode="auto">
          <a:xfrm>
            <a:off x="342900" y="9020175"/>
            <a:ext cx="16002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it-IT"/>
          </a:p>
        </p:txBody>
      </p:sp>
      <p:sp>
        <p:nvSpPr>
          <p:cNvPr id="1029" name="Rectangle 5">
            <a:extLst>
              <a:ext uri="{FF2B5EF4-FFF2-40B4-BE49-F238E27FC236}">
                <a16:creationId xmlns:a16="http://schemas.microsoft.com/office/drawing/2014/main" id="{175BC7C8-B83B-7DD4-4628-FEE33B89FFAC}"/>
              </a:ext>
            </a:extLst>
          </p:cNvPr>
          <p:cNvSpPr>
            <a:spLocks noGrp="1" noChangeArrowheads="1"/>
          </p:cNvSpPr>
          <p:nvPr>
            <p:ph type="ftr" sz="quarter" idx="3"/>
          </p:nvPr>
        </p:nvSpPr>
        <p:spPr bwMode="auto">
          <a:xfrm>
            <a:off x="2343150" y="9020175"/>
            <a:ext cx="21717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it-IT"/>
          </a:p>
        </p:txBody>
      </p:sp>
      <p:sp>
        <p:nvSpPr>
          <p:cNvPr id="1030" name="Rectangle 6">
            <a:extLst>
              <a:ext uri="{FF2B5EF4-FFF2-40B4-BE49-F238E27FC236}">
                <a16:creationId xmlns:a16="http://schemas.microsoft.com/office/drawing/2014/main" id="{6DDC19D0-7A32-B8AF-6F71-61FD30C4EF81}"/>
              </a:ext>
            </a:extLst>
          </p:cNvPr>
          <p:cNvSpPr>
            <a:spLocks noGrp="1" noChangeArrowheads="1"/>
          </p:cNvSpPr>
          <p:nvPr>
            <p:ph type="sldNum" sz="quarter" idx="4"/>
          </p:nvPr>
        </p:nvSpPr>
        <p:spPr bwMode="auto">
          <a:xfrm>
            <a:off x="4914900" y="9020175"/>
            <a:ext cx="16002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9A39ADC-15EB-4C89-8E2B-95D3BB2BBF2C}"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2D3E"/>
        </a:solidFill>
        <a:effectLst/>
      </p:bgPr>
    </p:bg>
    <p:spTree>
      <p:nvGrpSpPr>
        <p:cNvPr id="1" name="">
          <a:extLst>
            <a:ext uri="{FF2B5EF4-FFF2-40B4-BE49-F238E27FC236}">
              <a16:creationId xmlns:a16="http://schemas.microsoft.com/office/drawing/2014/main" id="{8F741134-466D-C517-03EE-42FF161378DE}"/>
            </a:ext>
          </a:extLst>
        </p:cNvPr>
        <p:cNvGrpSpPr/>
        <p:nvPr/>
      </p:nvGrpSpPr>
      <p:grpSpPr>
        <a:xfrm>
          <a:off x="0" y="0"/>
          <a:ext cx="0" cy="0"/>
          <a:chOff x="0" y="0"/>
          <a:chExt cx="0" cy="0"/>
        </a:xfrm>
      </p:grpSpPr>
      <p:sp>
        <p:nvSpPr>
          <p:cNvPr id="2073" name="Text Box 106">
            <a:extLst>
              <a:ext uri="{FF2B5EF4-FFF2-40B4-BE49-F238E27FC236}">
                <a16:creationId xmlns:a16="http://schemas.microsoft.com/office/drawing/2014/main" id="{1AC1084A-D767-A335-AB66-D39A1ED37EE3}"/>
              </a:ext>
            </a:extLst>
          </p:cNvPr>
          <p:cNvSpPr txBox="1">
            <a:spLocks noChangeArrowheads="1"/>
          </p:cNvSpPr>
          <p:nvPr/>
        </p:nvSpPr>
        <p:spPr bwMode="auto">
          <a:xfrm>
            <a:off x="150813" y="9558338"/>
            <a:ext cx="6546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800" b="1" dirty="0">
                <a:solidFill>
                  <a:schemeClr val="bg1"/>
                </a:solidFill>
                <a:latin typeface="Copperplate Gothic Light" panose="020E0507020206020404" pitchFamily="34" charset="0"/>
              </a:rPr>
              <a:t>LAVAGNA 10</a:t>
            </a:r>
            <a:r>
              <a:rPr lang="it-IT" altLang="it-IT" sz="800" dirty="0">
                <a:solidFill>
                  <a:schemeClr val="bg1"/>
                </a:solidFill>
                <a:latin typeface="Copperplate Gothic Light" panose="020E0507020206020404" pitchFamily="34" charset="0"/>
              </a:rPr>
              <a:t>  bistrot – Genova, Piazza Lavagna 10 rosso</a:t>
            </a:r>
          </a:p>
        </p:txBody>
      </p:sp>
      <p:sp>
        <p:nvSpPr>
          <p:cNvPr id="26" name="Text Box 79">
            <a:extLst>
              <a:ext uri="{FF2B5EF4-FFF2-40B4-BE49-F238E27FC236}">
                <a16:creationId xmlns:a16="http://schemas.microsoft.com/office/drawing/2014/main" id="{DA185FCF-8BDD-FB94-597D-26CC4E2E33EF}"/>
              </a:ext>
            </a:extLst>
          </p:cNvPr>
          <p:cNvSpPr txBox="1">
            <a:spLocks noChangeArrowheads="1"/>
          </p:cNvSpPr>
          <p:nvPr/>
        </p:nvSpPr>
        <p:spPr bwMode="auto">
          <a:xfrm>
            <a:off x="404813" y="128588"/>
            <a:ext cx="5997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400" b="1">
                <a:solidFill>
                  <a:schemeClr val="bg1"/>
                </a:solidFill>
                <a:latin typeface="Copperplate Gothic Light" panose="020E0507020206020404" pitchFamily="34" charset="0"/>
              </a:rPr>
              <a:t>LAVAGNA 10</a:t>
            </a:r>
            <a:endParaRPr lang="it-IT" altLang="it-IT" sz="1400">
              <a:solidFill>
                <a:schemeClr val="bg1"/>
              </a:solidFill>
              <a:latin typeface="Copperplate Gothic Light" panose="020E0507020206020404" pitchFamily="34" charset="0"/>
            </a:endParaRPr>
          </a:p>
        </p:txBody>
      </p:sp>
      <p:sp>
        <p:nvSpPr>
          <p:cNvPr id="28" name="Text Box 80">
            <a:extLst>
              <a:ext uri="{FF2B5EF4-FFF2-40B4-BE49-F238E27FC236}">
                <a16:creationId xmlns:a16="http://schemas.microsoft.com/office/drawing/2014/main" id="{8081DF40-E066-FDF7-7012-69093569B5AD}"/>
              </a:ext>
            </a:extLst>
          </p:cNvPr>
          <p:cNvSpPr txBox="1">
            <a:spLocks noChangeArrowheads="1"/>
          </p:cNvSpPr>
          <p:nvPr/>
        </p:nvSpPr>
        <p:spPr bwMode="auto">
          <a:xfrm>
            <a:off x="433388" y="352425"/>
            <a:ext cx="5991225"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100">
                <a:solidFill>
                  <a:schemeClr val="bg1"/>
                </a:solidFill>
                <a:latin typeface="Copperplate Gothic Light" panose="020E0507020206020404" pitchFamily="34" charset="0"/>
              </a:rPr>
              <a:t>bistrot</a:t>
            </a:r>
          </a:p>
        </p:txBody>
      </p:sp>
      <p:sp>
        <p:nvSpPr>
          <p:cNvPr id="2" name="Text Box 82">
            <a:extLst>
              <a:ext uri="{FF2B5EF4-FFF2-40B4-BE49-F238E27FC236}">
                <a16:creationId xmlns:a16="http://schemas.microsoft.com/office/drawing/2014/main" id="{4AB51C58-7BD8-0AB3-C0DF-13E18900262F}"/>
              </a:ext>
            </a:extLst>
          </p:cNvPr>
          <p:cNvSpPr txBox="1">
            <a:spLocks noChangeArrowheads="1"/>
          </p:cNvSpPr>
          <p:nvPr/>
        </p:nvSpPr>
        <p:spPr bwMode="auto">
          <a:xfrm>
            <a:off x="810635" y="1788198"/>
            <a:ext cx="5242924" cy="6757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ts val="0"/>
              </a:spcBef>
              <a:buNone/>
            </a:pPr>
            <a:r>
              <a:rPr lang="it-IT" altLang="it-IT" sz="1050" b="1" dirty="0">
                <a:solidFill>
                  <a:schemeClr val="bg1"/>
                </a:solidFill>
                <a:latin typeface="Copperplate Gothic Light" panose="020E0507020206020404" pitchFamily="34" charset="0"/>
              </a:rPr>
              <a:t>G N O C </a:t>
            </a:r>
            <a:r>
              <a:rPr lang="it-IT" altLang="it-IT" sz="1050" b="1" dirty="0" err="1">
                <a:solidFill>
                  <a:schemeClr val="bg1"/>
                </a:solidFill>
                <a:latin typeface="Copperplate Gothic Light" panose="020E0507020206020404" pitchFamily="34" charset="0"/>
              </a:rPr>
              <a:t>C</a:t>
            </a:r>
            <a:r>
              <a:rPr lang="it-IT" altLang="it-IT" sz="1050" b="1" dirty="0">
                <a:solidFill>
                  <a:schemeClr val="bg1"/>
                </a:solidFill>
                <a:latin typeface="Copperplate Gothic Light" panose="020E0507020206020404" pitchFamily="34" charset="0"/>
              </a:rPr>
              <a:t> H E T </a:t>
            </a:r>
            <a:r>
              <a:rPr lang="it-IT" altLang="it-IT" sz="1050" b="1" dirty="0" err="1">
                <a:solidFill>
                  <a:schemeClr val="bg1"/>
                </a:solidFill>
                <a:latin typeface="Copperplate Gothic Light" panose="020E0507020206020404" pitchFamily="34" charset="0"/>
              </a:rPr>
              <a:t>T</a:t>
            </a:r>
            <a:r>
              <a:rPr lang="it-IT" altLang="it-IT" sz="1050" b="1" dirty="0">
                <a:solidFill>
                  <a:schemeClr val="bg1"/>
                </a:solidFill>
                <a:latin typeface="Copperplate Gothic Light" panose="020E0507020206020404" pitchFamily="34" charset="0"/>
              </a:rPr>
              <a:t> I   A L </a:t>
            </a:r>
            <a:r>
              <a:rPr lang="it-IT" altLang="it-IT" sz="1050" b="1" dirty="0" err="1">
                <a:solidFill>
                  <a:schemeClr val="bg1"/>
                </a:solidFill>
                <a:latin typeface="Copperplate Gothic Light" panose="020E0507020206020404" pitchFamily="34" charset="0"/>
              </a:rPr>
              <a:t>L</a:t>
            </a:r>
            <a:r>
              <a:rPr lang="it-IT" altLang="it-IT" sz="1050" b="1" dirty="0">
                <a:solidFill>
                  <a:schemeClr val="bg1"/>
                </a:solidFill>
                <a:latin typeface="Copperplate Gothic Light" panose="020E0507020206020404" pitchFamily="34" charset="0"/>
              </a:rPr>
              <a:t> A   G E N O V E S E</a:t>
            </a:r>
          </a:p>
          <a:p>
            <a:pPr algn="ctr">
              <a:spcBef>
                <a:spcPts val="0"/>
              </a:spcBef>
              <a:buNone/>
            </a:pPr>
            <a:r>
              <a:rPr lang="it-IT" altLang="it-IT" sz="1000" dirty="0">
                <a:solidFill>
                  <a:schemeClr val="bg1"/>
                </a:solidFill>
                <a:latin typeface="Copperplate Gothic Light" panose="020E0507020206020404" pitchFamily="34" charset="0"/>
              </a:rPr>
              <a:t>Gnocchetti di ricotta con sugo alla genovese </a:t>
            </a:r>
            <a:r>
              <a:rPr lang="it-IT" altLang="it-IT" sz="1000" baseline="30000" dirty="0">
                <a:solidFill>
                  <a:schemeClr val="bg1"/>
                </a:solidFill>
                <a:latin typeface="Copperplate Gothic Light" panose="020E0507020206020404" pitchFamily="34" charset="0"/>
              </a:rPr>
              <a:t>1, 7, 9</a:t>
            </a:r>
            <a:endParaRPr lang="it-IT" altLang="it-IT" sz="105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15 €</a:t>
            </a: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T E S T A R O L I   A L   P E S T O</a:t>
            </a:r>
          </a:p>
          <a:p>
            <a:pPr algn="ctr">
              <a:spcBef>
                <a:spcPts val="0"/>
              </a:spcBef>
              <a:buNone/>
            </a:pPr>
            <a:r>
              <a:rPr lang="it-IT" altLang="it-IT" sz="1000" dirty="0">
                <a:solidFill>
                  <a:schemeClr val="bg1"/>
                </a:solidFill>
                <a:latin typeface="Copperplate Gothic Light" panose="020E0507020206020404" pitchFamily="34" charset="0"/>
              </a:rPr>
              <a:t>Testaroli fatti in casa</a:t>
            </a:r>
          </a:p>
          <a:p>
            <a:pPr algn="ctr">
              <a:spcBef>
                <a:spcPts val="0"/>
              </a:spcBef>
              <a:buNone/>
            </a:pPr>
            <a:r>
              <a:rPr lang="it-IT" altLang="it-IT" sz="1000" dirty="0">
                <a:solidFill>
                  <a:schemeClr val="bg1"/>
                </a:solidFill>
                <a:latin typeface="Copperplate Gothic Light" panose="020E0507020206020404" pitchFamily="34" charset="0"/>
              </a:rPr>
              <a:t>con pesto di nostra produzione </a:t>
            </a:r>
            <a:r>
              <a:rPr lang="it-IT" altLang="it-IT" sz="1000" baseline="30000" dirty="0">
                <a:solidFill>
                  <a:schemeClr val="bg1"/>
                </a:solidFill>
                <a:latin typeface="Copperplate Gothic Light" panose="020E0507020206020404" pitchFamily="34" charset="0"/>
              </a:rPr>
              <a:t> 1, 7</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14 €</a:t>
            </a:r>
          </a:p>
          <a:p>
            <a:pPr algn="ctr">
              <a:spcBef>
                <a:spcPts val="0"/>
              </a:spcBef>
              <a:buNone/>
            </a:pPr>
            <a:endParaRPr lang="it-IT" altLang="it-IT" sz="1000" dirty="0">
              <a:solidFill>
                <a:schemeClr val="bg1"/>
              </a:solidFill>
              <a:latin typeface="Copperplate Gothic Light" panose="020E0507020206020404" pitchFamily="34" charset="0"/>
            </a:endParaRPr>
          </a:p>
          <a:p>
            <a:pPr algn="ctr">
              <a:buNone/>
            </a:pPr>
            <a:r>
              <a:rPr lang="it-IT" altLang="it-IT" sz="1050" b="1" dirty="0">
                <a:solidFill>
                  <a:schemeClr val="bg1"/>
                </a:solidFill>
                <a:latin typeface="Copperplate Gothic Light" panose="020E0507020206020404" pitchFamily="34" charset="0"/>
              </a:rPr>
              <a:t>R I S O   D I   G A M B E R I</a:t>
            </a:r>
          </a:p>
          <a:p>
            <a:pPr algn="ctr">
              <a:buNone/>
            </a:pPr>
            <a:r>
              <a:rPr lang="it-IT" altLang="it-IT" sz="1000" dirty="0">
                <a:solidFill>
                  <a:schemeClr val="bg1"/>
                </a:solidFill>
                <a:latin typeface="Copperplate Gothic Light" panose="020E0507020206020404" pitchFamily="34" charset="0"/>
              </a:rPr>
              <a:t>Riso al salto con gamberi e la sua </a:t>
            </a:r>
            <a:r>
              <a:rPr lang="it-IT" altLang="it-IT" sz="1000" dirty="0" err="1">
                <a:solidFill>
                  <a:schemeClr val="bg1"/>
                </a:solidFill>
                <a:latin typeface="Copperplate Gothic Light" panose="020E0507020206020404" pitchFamily="34" charset="0"/>
              </a:rPr>
              <a:t>bisque</a:t>
            </a:r>
            <a:r>
              <a:rPr lang="it-IT" altLang="it-IT" sz="1000" dirty="0">
                <a:solidFill>
                  <a:schemeClr val="bg1"/>
                </a:solidFill>
                <a:latin typeface="Copperplate Gothic Light" panose="020E0507020206020404" pitchFamily="34" charset="0"/>
              </a:rPr>
              <a:t> </a:t>
            </a:r>
            <a:r>
              <a:rPr lang="it-IT" altLang="it-IT" sz="1000" baseline="30000" dirty="0">
                <a:solidFill>
                  <a:schemeClr val="bg1"/>
                </a:solidFill>
                <a:latin typeface="Copperplate Gothic Light" panose="020E0507020206020404" pitchFamily="34" charset="0"/>
              </a:rPr>
              <a:t>1, 2, 7, 9,12</a:t>
            </a:r>
            <a:endParaRPr lang="it-IT" altLang="it-IT" sz="1000" dirty="0">
              <a:solidFill>
                <a:schemeClr val="bg1"/>
              </a:solidFill>
              <a:latin typeface="Copperplate Gothic Light" panose="020E0507020206020404" pitchFamily="34" charset="0"/>
            </a:endParaRPr>
          </a:p>
          <a:p>
            <a:pPr algn="ctr">
              <a:buNone/>
            </a:pPr>
            <a:r>
              <a:rPr lang="it-IT" altLang="it-IT" sz="1000" dirty="0">
                <a:solidFill>
                  <a:schemeClr val="bg1"/>
                </a:solidFill>
                <a:latin typeface="Copperplate Gothic Light" panose="020E0507020206020404" pitchFamily="34" charset="0"/>
              </a:rPr>
              <a:t>17 €</a:t>
            </a: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S A L M O N E   S O T </a:t>
            </a:r>
            <a:r>
              <a:rPr lang="it-IT" altLang="it-IT" sz="1050" b="1" dirty="0" err="1">
                <a:solidFill>
                  <a:schemeClr val="bg1"/>
                </a:solidFill>
                <a:latin typeface="Copperplate Gothic Light" panose="020E0507020206020404" pitchFamily="34" charset="0"/>
              </a:rPr>
              <a:t>T</a:t>
            </a:r>
            <a:r>
              <a:rPr lang="it-IT" altLang="it-IT" sz="1050" b="1" dirty="0">
                <a:solidFill>
                  <a:schemeClr val="bg1"/>
                </a:solidFill>
                <a:latin typeface="Copperplate Gothic Light" panose="020E0507020206020404" pitchFamily="34" charset="0"/>
              </a:rPr>
              <a:t> O   S A L E</a:t>
            </a:r>
          </a:p>
          <a:p>
            <a:pPr algn="ctr">
              <a:spcBef>
                <a:spcPts val="0"/>
              </a:spcBef>
              <a:buNone/>
            </a:pPr>
            <a:r>
              <a:rPr lang="it-IT" altLang="it-IT" sz="1000" dirty="0">
                <a:solidFill>
                  <a:schemeClr val="bg1"/>
                </a:solidFill>
                <a:latin typeface="Copperplate Gothic Light" panose="020E0507020206020404" pitchFamily="34" charset="0"/>
              </a:rPr>
              <a:t>Salmone sotto sale e barbabietola, </a:t>
            </a:r>
          </a:p>
          <a:p>
            <a:pPr algn="ctr">
              <a:spcBef>
                <a:spcPts val="0"/>
              </a:spcBef>
              <a:buNone/>
            </a:pPr>
            <a:r>
              <a:rPr lang="it-IT" altLang="it-IT" sz="1000" dirty="0">
                <a:solidFill>
                  <a:schemeClr val="bg1"/>
                </a:solidFill>
                <a:latin typeface="Copperplate Gothic Light" panose="020E0507020206020404" pitchFamily="34" charset="0"/>
              </a:rPr>
              <a:t>insalatina di finocchi e arance  </a:t>
            </a:r>
            <a:r>
              <a:rPr lang="it-IT" altLang="it-IT" sz="1000" baseline="30000" dirty="0">
                <a:solidFill>
                  <a:schemeClr val="bg1"/>
                </a:solidFill>
                <a:latin typeface="Copperplate Gothic Light" panose="020E0507020206020404" pitchFamily="34" charset="0"/>
              </a:rPr>
              <a:t>4, 9</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17 €</a:t>
            </a:r>
            <a:endParaRPr lang="it-IT" altLang="it-IT" sz="1050" dirty="0">
              <a:solidFill>
                <a:schemeClr val="bg1"/>
              </a:solidFill>
              <a:latin typeface="Copperplate Gothic Light" panose="020E0507020206020404" pitchFamily="34" charset="0"/>
            </a:endParaRP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P O L P O   R O S T I C </a:t>
            </a:r>
            <a:r>
              <a:rPr lang="it-IT" altLang="it-IT" sz="1050" b="1" dirty="0" err="1">
                <a:solidFill>
                  <a:schemeClr val="bg1"/>
                </a:solidFill>
                <a:latin typeface="Copperplate Gothic Light" panose="020E0507020206020404" pitchFamily="34" charset="0"/>
              </a:rPr>
              <a:t>C</a:t>
            </a:r>
            <a:r>
              <a:rPr lang="it-IT" altLang="it-IT" sz="1050" b="1" dirty="0">
                <a:solidFill>
                  <a:schemeClr val="bg1"/>
                </a:solidFill>
                <a:latin typeface="Copperplate Gothic Light" panose="020E0507020206020404" pitchFamily="34" charset="0"/>
              </a:rPr>
              <a:t> I A T O</a:t>
            </a:r>
          </a:p>
          <a:p>
            <a:pPr algn="ctr">
              <a:spcBef>
                <a:spcPts val="0"/>
              </a:spcBef>
              <a:buNone/>
            </a:pPr>
            <a:r>
              <a:rPr lang="it-IT" altLang="it-IT" sz="1000" dirty="0">
                <a:solidFill>
                  <a:schemeClr val="bg1"/>
                </a:solidFill>
                <a:latin typeface="Copperplate Gothic Light" panose="020E0507020206020404" pitchFamily="34" charset="0"/>
              </a:rPr>
              <a:t>Polpo </a:t>
            </a:r>
            <a:r>
              <a:rPr lang="it-IT" altLang="it-IT" sz="1000" dirty="0" err="1">
                <a:solidFill>
                  <a:schemeClr val="bg1"/>
                </a:solidFill>
                <a:latin typeface="Copperplate Gothic Light" panose="020E0507020206020404" pitchFamily="34" charset="0"/>
              </a:rPr>
              <a:t>rosticciato</a:t>
            </a:r>
            <a:r>
              <a:rPr lang="it-IT" altLang="it-IT" sz="1000" dirty="0">
                <a:solidFill>
                  <a:schemeClr val="bg1"/>
                </a:solidFill>
                <a:latin typeface="Copperplate Gothic Light" panose="020E0507020206020404" pitchFamily="34" charset="0"/>
              </a:rPr>
              <a:t> su purè di patate americane </a:t>
            </a:r>
          </a:p>
          <a:p>
            <a:pPr algn="ctr">
              <a:spcBef>
                <a:spcPts val="0"/>
              </a:spcBef>
              <a:buNone/>
            </a:pPr>
            <a:r>
              <a:rPr lang="it-IT" altLang="it-IT" sz="1000" dirty="0">
                <a:solidFill>
                  <a:schemeClr val="bg1"/>
                </a:solidFill>
                <a:latin typeface="Copperplate Gothic Light" panose="020E0507020206020404" pitchFamily="34" charset="0"/>
              </a:rPr>
              <a:t>e maionese di polpo  </a:t>
            </a:r>
            <a:r>
              <a:rPr lang="it-IT" altLang="it-IT" sz="1000" baseline="30000" dirty="0">
                <a:solidFill>
                  <a:schemeClr val="bg1"/>
                </a:solidFill>
                <a:latin typeface="Copperplate Gothic Light" panose="020E0507020206020404" pitchFamily="34" charset="0"/>
              </a:rPr>
              <a:t>4, 7</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18 €</a:t>
            </a:r>
            <a:endParaRPr lang="it-IT" altLang="it-IT" sz="1050" dirty="0">
              <a:solidFill>
                <a:schemeClr val="bg1"/>
              </a:solidFill>
              <a:latin typeface="Copperplate Gothic Light" panose="020E0507020206020404" pitchFamily="34" charset="0"/>
            </a:endParaRP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T A R T A R E   D I   C A B A N </a:t>
            </a:r>
            <a:r>
              <a:rPr lang="it-IT" altLang="it-IT" sz="1050" b="1" dirty="0" err="1">
                <a:solidFill>
                  <a:schemeClr val="bg1"/>
                </a:solidFill>
                <a:latin typeface="Copperplate Gothic Light" panose="020E0507020206020404" pitchFamily="34" charset="0"/>
              </a:rPr>
              <a:t>N</a:t>
            </a:r>
            <a:r>
              <a:rPr lang="it-IT" altLang="it-IT" sz="1050" b="1" dirty="0">
                <a:solidFill>
                  <a:schemeClr val="bg1"/>
                </a:solidFill>
                <a:latin typeface="Copperplate Gothic Light" panose="020E0507020206020404" pitchFamily="34" charset="0"/>
              </a:rPr>
              <a:t> I N A</a:t>
            </a:r>
          </a:p>
          <a:p>
            <a:pPr algn="ctr">
              <a:spcBef>
                <a:spcPts val="0"/>
              </a:spcBef>
              <a:buNone/>
            </a:pPr>
            <a:r>
              <a:rPr lang="it-IT" altLang="it-IT" sz="1000" dirty="0">
                <a:solidFill>
                  <a:schemeClr val="bg1"/>
                </a:solidFill>
                <a:latin typeface="Copperplate Gothic Light" panose="020E0507020206020404" pitchFamily="34" charset="0"/>
              </a:rPr>
              <a:t>Tartare di Cabannina, </a:t>
            </a:r>
          </a:p>
          <a:p>
            <a:pPr algn="ctr">
              <a:spcBef>
                <a:spcPts val="0"/>
              </a:spcBef>
              <a:buNone/>
            </a:pPr>
            <a:r>
              <a:rPr lang="it-IT" altLang="it-IT" sz="1000" dirty="0">
                <a:solidFill>
                  <a:schemeClr val="bg1"/>
                </a:solidFill>
                <a:latin typeface="Copperplate Gothic Light" panose="020E0507020206020404" pitchFamily="34" charset="0"/>
              </a:rPr>
              <a:t>olio al tartufo e finta bottarga d’uovo  </a:t>
            </a:r>
            <a:r>
              <a:rPr lang="it-IT" altLang="it-IT" sz="1000" baseline="30000" dirty="0">
                <a:solidFill>
                  <a:schemeClr val="bg1"/>
                </a:solidFill>
                <a:latin typeface="Copperplate Gothic Light" panose="020E0507020206020404" pitchFamily="34" charset="0"/>
              </a:rPr>
              <a:t>4</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17 €</a:t>
            </a:r>
            <a:endParaRPr lang="it-IT" altLang="it-IT" sz="1050" dirty="0">
              <a:solidFill>
                <a:schemeClr val="bg1"/>
              </a:solidFill>
              <a:latin typeface="Copperplate Gothic Light" panose="020E0507020206020404" pitchFamily="34" charset="0"/>
            </a:endParaRP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I N S A L A T A   R U C O L A   E   M E L E</a:t>
            </a:r>
          </a:p>
          <a:p>
            <a:pPr algn="ctr">
              <a:spcBef>
                <a:spcPts val="0"/>
              </a:spcBef>
              <a:buNone/>
            </a:pPr>
            <a:r>
              <a:rPr lang="it-IT" altLang="it-IT" sz="1000" dirty="0">
                <a:solidFill>
                  <a:schemeClr val="bg1"/>
                </a:solidFill>
                <a:latin typeface="Copperplate Gothic Light" panose="020E0507020206020404" pitchFamily="34" charset="0"/>
              </a:rPr>
              <a:t>Insalata di rucola, mele, noci e grana  </a:t>
            </a:r>
            <a:r>
              <a:rPr lang="it-IT" altLang="it-IT" sz="1000" baseline="30000" dirty="0">
                <a:solidFill>
                  <a:schemeClr val="bg1"/>
                </a:solidFill>
                <a:latin typeface="Copperplate Gothic Light" panose="020E0507020206020404" pitchFamily="34" charset="0"/>
              </a:rPr>
              <a:t>7, 8</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10 €</a:t>
            </a:r>
            <a:endParaRPr lang="it-IT" altLang="it-IT" sz="1050" dirty="0">
              <a:solidFill>
                <a:schemeClr val="bg1"/>
              </a:solidFill>
              <a:latin typeface="Copperplate Gothic Light" panose="020E0507020206020404" pitchFamily="34" charset="0"/>
            </a:endParaRP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L A T </a:t>
            </a:r>
            <a:r>
              <a:rPr lang="it-IT" altLang="it-IT" sz="1050" b="1" dirty="0" err="1">
                <a:solidFill>
                  <a:schemeClr val="bg1"/>
                </a:solidFill>
                <a:latin typeface="Copperplate Gothic Light" panose="020E0507020206020404" pitchFamily="34" charset="0"/>
              </a:rPr>
              <a:t>T</a:t>
            </a:r>
            <a:r>
              <a:rPr lang="it-IT" altLang="it-IT" sz="1050" b="1" dirty="0">
                <a:solidFill>
                  <a:schemeClr val="bg1"/>
                </a:solidFill>
                <a:latin typeface="Copperplate Gothic Light" panose="020E0507020206020404" pitchFamily="34" charset="0"/>
              </a:rPr>
              <a:t> E   D O L C E   G E N O V E S E</a:t>
            </a:r>
          </a:p>
          <a:p>
            <a:pPr algn="ctr">
              <a:spcBef>
                <a:spcPts val="0"/>
              </a:spcBef>
              <a:buNone/>
            </a:pPr>
            <a:r>
              <a:rPr lang="it-IT" altLang="it-IT" sz="1000" dirty="0">
                <a:solidFill>
                  <a:schemeClr val="bg1"/>
                </a:solidFill>
                <a:latin typeface="Copperplate Gothic Light" panose="020E0507020206020404" pitchFamily="34" charset="0"/>
              </a:rPr>
              <a:t>Latte dolce genovese con </a:t>
            </a:r>
            <a:r>
              <a:rPr lang="it-IT" altLang="it-IT" sz="1000" dirty="0" err="1">
                <a:solidFill>
                  <a:schemeClr val="bg1"/>
                </a:solidFill>
                <a:latin typeface="Copperplate Gothic Light" panose="020E0507020206020404" pitchFamily="34" charset="0"/>
              </a:rPr>
              <a:t>coulis</a:t>
            </a:r>
            <a:r>
              <a:rPr lang="it-IT" altLang="it-IT" sz="1000" dirty="0">
                <a:solidFill>
                  <a:schemeClr val="bg1"/>
                </a:solidFill>
                <a:latin typeface="Copperplate Gothic Light" panose="020E0507020206020404" pitchFamily="34" charset="0"/>
              </a:rPr>
              <a:t> di frutti di bosco </a:t>
            </a:r>
            <a:r>
              <a:rPr lang="it-IT" altLang="it-IT" sz="1000" baseline="30000" dirty="0">
                <a:solidFill>
                  <a:schemeClr val="bg1"/>
                </a:solidFill>
                <a:latin typeface="Copperplate Gothic Light" panose="020E0507020206020404" pitchFamily="34" charset="0"/>
              </a:rPr>
              <a:t> 3</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900" dirty="0">
                <a:solidFill>
                  <a:schemeClr val="bg1"/>
                </a:solidFill>
                <a:latin typeface="Copperplate Gothic Light" panose="020E0507020206020404" pitchFamily="34" charset="0"/>
              </a:rPr>
              <a:t> senza lattosio e glutine</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6 €</a:t>
            </a:r>
            <a:endParaRPr lang="it-IT" altLang="it-IT" sz="1050" dirty="0">
              <a:solidFill>
                <a:schemeClr val="bg1"/>
              </a:solidFill>
              <a:latin typeface="Copperplate Gothic Light" panose="020E0507020206020404" pitchFamily="34" charset="0"/>
            </a:endParaRPr>
          </a:p>
          <a:p>
            <a:pPr algn="ctr">
              <a:spcBef>
                <a:spcPts val="0"/>
              </a:spcBef>
              <a:buNone/>
            </a:pP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1050" b="1" dirty="0">
                <a:solidFill>
                  <a:schemeClr val="bg1"/>
                </a:solidFill>
                <a:latin typeface="Copperplate Gothic Light" panose="020E0507020206020404" pitchFamily="34" charset="0"/>
              </a:rPr>
              <a:t>T O R T I N O   C I O C </a:t>
            </a:r>
            <a:r>
              <a:rPr lang="it-IT" altLang="it-IT" sz="1050" b="1" dirty="0" err="1">
                <a:solidFill>
                  <a:schemeClr val="bg1"/>
                </a:solidFill>
                <a:latin typeface="Copperplate Gothic Light" panose="020E0507020206020404" pitchFamily="34" charset="0"/>
              </a:rPr>
              <a:t>C</a:t>
            </a:r>
            <a:r>
              <a:rPr lang="it-IT" altLang="it-IT" sz="1050" b="1" dirty="0">
                <a:solidFill>
                  <a:schemeClr val="bg1"/>
                </a:solidFill>
                <a:latin typeface="Copperplate Gothic Light" panose="020E0507020206020404" pitchFamily="34" charset="0"/>
              </a:rPr>
              <a:t> O L A T O   E   C O C </a:t>
            </a:r>
            <a:r>
              <a:rPr lang="it-IT" altLang="it-IT" sz="1050" b="1" dirty="0" err="1">
                <a:solidFill>
                  <a:schemeClr val="bg1"/>
                </a:solidFill>
                <a:latin typeface="Copperplate Gothic Light" panose="020E0507020206020404" pitchFamily="34" charset="0"/>
              </a:rPr>
              <a:t>C</a:t>
            </a:r>
            <a:r>
              <a:rPr lang="it-IT" altLang="it-IT" sz="1050" b="1" dirty="0">
                <a:solidFill>
                  <a:schemeClr val="bg1"/>
                </a:solidFill>
                <a:latin typeface="Copperplate Gothic Light" panose="020E0507020206020404" pitchFamily="34" charset="0"/>
              </a:rPr>
              <a:t> O</a:t>
            </a:r>
            <a:endParaRPr lang="it-IT" altLang="it-IT" sz="1000" b="1" dirty="0">
              <a:solidFill>
                <a:schemeClr val="bg1"/>
              </a:solidFill>
              <a:latin typeface="Copperplate Gothic Light" panose="020E0507020206020404" pitchFamily="34" charset="0"/>
            </a:endParaRPr>
          </a:p>
          <a:p>
            <a:pPr algn="ctr">
              <a:spcBef>
                <a:spcPts val="0"/>
              </a:spcBef>
              <a:buNone/>
            </a:pPr>
            <a:r>
              <a:rPr lang="it-IT" altLang="it-IT" sz="1000" dirty="0">
                <a:solidFill>
                  <a:schemeClr val="bg1"/>
                </a:solidFill>
                <a:latin typeface="Copperplate Gothic Light" panose="020E0507020206020404" pitchFamily="34" charset="0"/>
              </a:rPr>
              <a:t>Tortino al cioccolato con cuore fondente</a:t>
            </a:r>
          </a:p>
          <a:p>
            <a:pPr algn="ctr">
              <a:spcBef>
                <a:spcPts val="0"/>
              </a:spcBef>
              <a:buNone/>
            </a:pPr>
            <a:r>
              <a:rPr lang="it-IT" altLang="it-IT" sz="1000" dirty="0">
                <a:solidFill>
                  <a:schemeClr val="bg1"/>
                </a:solidFill>
                <a:latin typeface="Copperplate Gothic Light" panose="020E0507020206020404" pitchFamily="34" charset="0"/>
              </a:rPr>
              <a:t>e quenelle di gelato al cocco </a:t>
            </a:r>
            <a:r>
              <a:rPr lang="it-IT" altLang="it-IT" sz="1000" baseline="30000" dirty="0">
                <a:solidFill>
                  <a:schemeClr val="bg1"/>
                </a:solidFill>
                <a:latin typeface="Copperplate Gothic Light" panose="020E0507020206020404" pitchFamily="34" charset="0"/>
              </a:rPr>
              <a:t> 3, 7</a:t>
            </a:r>
            <a:endParaRPr lang="it-IT" altLang="it-IT" sz="1000" dirty="0">
              <a:solidFill>
                <a:schemeClr val="bg1"/>
              </a:solidFill>
              <a:latin typeface="Copperplate Gothic Light" panose="020E0507020206020404" pitchFamily="34" charset="0"/>
            </a:endParaRPr>
          </a:p>
          <a:p>
            <a:pPr algn="ctr">
              <a:spcBef>
                <a:spcPts val="0"/>
              </a:spcBef>
              <a:buNone/>
            </a:pPr>
            <a:r>
              <a:rPr lang="it-IT" altLang="it-IT" sz="900" dirty="0">
                <a:solidFill>
                  <a:schemeClr val="bg1"/>
                </a:solidFill>
                <a:latin typeface="Copperplate Gothic Light" panose="020E0507020206020404" pitchFamily="34" charset="0"/>
              </a:rPr>
              <a:t> senza glutine</a:t>
            </a:r>
          </a:p>
          <a:p>
            <a:pPr algn="ctr">
              <a:spcBef>
                <a:spcPts val="0"/>
              </a:spcBef>
              <a:buNone/>
            </a:pPr>
            <a:r>
              <a:rPr lang="it-IT" altLang="it-IT" sz="1000" dirty="0">
                <a:solidFill>
                  <a:schemeClr val="bg1"/>
                </a:solidFill>
                <a:latin typeface="Copperplate Gothic Light" panose="020E0507020206020404" pitchFamily="34" charset="0"/>
              </a:rPr>
              <a:t>7 €</a:t>
            </a:r>
            <a:endParaRPr lang="it-IT" altLang="it-IT" sz="1050" dirty="0">
              <a:solidFill>
                <a:schemeClr val="bg1"/>
              </a:solidFill>
              <a:latin typeface="Copperplate Gothic Light" panose="020E0507020206020404" pitchFamily="34" charset="0"/>
            </a:endParaRPr>
          </a:p>
        </p:txBody>
      </p:sp>
      <p:sp>
        <p:nvSpPr>
          <p:cNvPr id="4" name="Text Box 82">
            <a:extLst>
              <a:ext uri="{FF2B5EF4-FFF2-40B4-BE49-F238E27FC236}">
                <a16:creationId xmlns:a16="http://schemas.microsoft.com/office/drawing/2014/main" id="{66FB6067-14CE-604D-BAED-36A2EABCA71D}"/>
              </a:ext>
            </a:extLst>
          </p:cNvPr>
          <p:cNvSpPr txBox="1">
            <a:spLocks noChangeArrowheads="1"/>
          </p:cNvSpPr>
          <p:nvPr/>
        </p:nvSpPr>
        <p:spPr bwMode="auto">
          <a:xfrm>
            <a:off x="152400" y="1082816"/>
            <a:ext cx="65633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800" dirty="0">
                <a:solidFill>
                  <a:schemeClr val="bg1"/>
                </a:solidFill>
                <a:latin typeface="Copperplate Gothic Light" panose="020E0507020206020404" pitchFamily="34" charset="0"/>
              </a:rPr>
              <a:t>C A R T A   D E L </a:t>
            </a:r>
            <a:r>
              <a:rPr lang="it-IT" altLang="it-IT" sz="1800" dirty="0" err="1">
                <a:solidFill>
                  <a:schemeClr val="bg1"/>
                </a:solidFill>
                <a:latin typeface="Copperplate Gothic Light" panose="020E0507020206020404" pitchFamily="34" charset="0"/>
              </a:rPr>
              <a:t>L</a:t>
            </a:r>
            <a:r>
              <a:rPr lang="it-IT" altLang="it-IT" sz="1800" dirty="0">
                <a:solidFill>
                  <a:schemeClr val="bg1"/>
                </a:solidFill>
                <a:latin typeface="Copperplate Gothic Light" panose="020E0507020206020404" pitchFamily="34" charset="0"/>
              </a:rPr>
              <a:t> A   C E N A</a:t>
            </a:r>
          </a:p>
        </p:txBody>
      </p:sp>
      <p:grpSp>
        <p:nvGrpSpPr>
          <p:cNvPr id="2116" name="Gruppo 2115">
            <a:extLst>
              <a:ext uri="{FF2B5EF4-FFF2-40B4-BE49-F238E27FC236}">
                <a16:creationId xmlns:a16="http://schemas.microsoft.com/office/drawing/2014/main" id="{4402BCEC-3DDD-0EAD-24A8-F558BEC765BB}"/>
              </a:ext>
            </a:extLst>
          </p:cNvPr>
          <p:cNvGrpSpPr/>
          <p:nvPr/>
        </p:nvGrpSpPr>
        <p:grpSpPr>
          <a:xfrm>
            <a:off x="17463" y="19050"/>
            <a:ext cx="6821487" cy="9871075"/>
            <a:chOff x="17463" y="19050"/>
            <a:chExt cx="6821487" cy="9871075"/>
          </a:xfrm>
        </p:grpSpPr>
        <p:sp>
          <p:nvSpPr>
            <p:cNvPr id="2117" name="Rectangle 4">
              <a:extLst>
                <a:ext uri="{FF2B5EF4-FFF2-40B4-BE49-F238E27FC236}">
                  <a16:creationId xmlns:a16="http://schemas.microsoft.com/office/drawing/2014/main" id="{B8D570DB-43C3-1497-5DFF-20DF4830ECC9}"/>
                </a:ext>
              </a:extLst>
            </p:cNvPr>
            <p:cNvSpPr>
              <a:spLocks noChangeArrowheads="1"/>
            </p:cNvSpPr>
            <p:nvPr/>
          </p:nvSpPr>
          <p:spPr bwMode="auto">
            <a:xfrm>
              <a:off x="17463"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solidFill>
                  <a:schemeClr val="bg1"/>
                </a:solidFill>
              </a:endParaRPr>
            </a:p>
          </p:txBody>
        </p:sp>
        <p:sp>
          <p:nvSpPr>
            <p:cNvPr id="2118" name="Line 54">
              <a:extLst>
                <a:ext uri="{FF2B5EF4-FFF2-40B4-BE49-F238E27FC236}">
                  <a16:creationId xmlns:a16="http://schemas.microsoft.com/office/drawing/2014/main" id="{00DC8778-D8A3-F25C-ECB3-217D17DB74C6}"/>
                </a:ext>
              </a:extLst>
            </p:cNvPr>
            <p:cNvSpPr>
              <a:spLocks noChangeShapeType="1"/>
            </p:cNvSpPr>
            <p:nvPr/>
          </p:nvSpPr>
          <p:spPr bwMode="auto">
            <a:xfrm>
              <a:off x="17463" y="274638"/>
              <a:ext cx="0" cy="93535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19" name="Line 55">
              <a:extLst>
                <a:ext uri="{FF2B5EF4-FFF2-40B4-BE49-F238E27FC236}">
                  <a16:creationId xmlns:a16="http://schemas.microsoft.com/office/drawing/2014/main" id="{EB006A2B-15D3-3500-941E-62A318DF6CCB}"/>
                </a:ext>
              </a:extLst>
            </p:cNvPr>
            <p:cNvSpPr>
              <a:spLocks noChangeShapeType="1"/>
            </p:cNvSpPr>
            <p:nvPr/>
          </p:nvSpPr>
          <p:spPr bwMode="auto">
            <a:xfrm>
              <a:off x="142875" y="395288"/>
              <a:ext cx="0" cy="91090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0" name="Line 56">
              <a:extLst>
                <a:ext uri="{FF2B5EF4-FFF2-40B4-BE49-F238E27FC236}">
                  <a16:creationId xmlns:a16="http://schemas.microsoft.com/office/drawing/2014/main" id="{2E2BACB3-DCAA-53B9-9EC2-20BFBFC43F7E}"/>
                </a:ext>
              </a:extLst>
            </p:cNvPr>
            <p:cNvSpPr>
              <a:spLocks noChangeShapeType="1"/>
            </p:cNvSpPr>
            <p:nvPr/>
          </p:nvSpPr>
          <p:spPr bwMode="auto">
            <a:xfrm>
              <a:off x="144463" y="9504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1" name="Line 57">
              <a:extLst>
                <a:ext uri="{FF2B5EF4-FFF2-40B4-BE49-F238E27FC236}">
                  <a16:creationId xmlns:a16="http://schemas.microsoft.com/office/drawing/2014/main" id="{AA7F3736-CBA6-9866-FAB0-0709D275E1B3}"/>
                </a:ext>
              </a:extLst>
            </p:cNvPr>
            <p:cNvSpPr>
              <a:spLocks noChangeShapeType="1"/>
            </p:cNvSpPr>
            <p:nvPr/>
          </p:nvSpPr>
          <p:spPr bwMode="auto">
            <a:xfrm>
              <a:off x="395288" y="9505950"/>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2" name="Line 58">
              <a:extLst>
                <a:ext uri="{FF2B5EF4-FFF2-40B4-BE49-F238E27FC236}">
                  <a16:creationId xmlns:a16="http://schemas.microsoft.com/office/drawing/2014/main" id="{5252B520-EBB5-2E15-FF3D-E6B49D45B985}"/>
                </a:ext>
              </a:extLst>
            </p:cNvPr>
            <p:cNvSpPr>
              <a:spLocks noChangeShapeType="1"/>
            </p:cNvSpPr>
            <p:nvPr/>
          </p:nvSpPr>
          <p:spPr bwMode="auto">
            <a:xfrm>
              <a:off x="269875" y="9631363"/>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3" name="Line 59">
              <a:extLst>
                <a:ext uri="{FF2B5EF4-FFF2-40B4-BE49-F238E27FC236}">
                  <a16:creationId xmlns:a16="http://schemas.microsoft.com/office/drawing/2014/main" id="{59CC11EA-1DCE-DEB3-3D83-5113FBB579B4}"/>
                </a:ext>
              </a:extLst>
            </p:cNvPr>
            <p:cNvSpPr>
              <a:spLocks noChangeShapeType="1"/>
            </p:cNvSpPr>
            <p:nvPr/>
          </p:nvSpPr>
          <p:spPr bwMode="auto">
            <a:xfrm>
              <a:off x="17463" y="9631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4" name="Line 60">
              <a:extLst>
                <a:ext uri="{FF2B5EF4-FFF2-40B4-BE49-F238E27FC236}">
                  <a16:creationId xmlns:a16="http://schemas.microsoft.com/office/drawing/2014/main" id="{5FB35767-EFA1-D767-18FA-FF246D08F178}"/>
                </a:ext>
              </a:extLst>
            </p:cNvPr>
            <p:cNvSpPr>
              <a:spLocks noChangeShapeType="1"/>
            </p:cNvSpPr>
            <p:nvPr/>
          </p:nvSpPr>
          <p:spPr bwMode="auto">
            <a:xfrm>
              <a:off x="269875" y="9890125"/>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5" name="Line 61">
              <a:extLst>
                <a:ext uri="{FF2B5EF4-FFF2-40B4-BE49-F238E27FC236}">
                  <a16:creationId xmlns:a16="http://schemas.microsoft.com/office/drawing/2014/main" id="{69F4EE32-AAE1-BEA0-CFF6-AC6A96A6F212}"/>
                </a:ext>
              </a:extLst>
            </p:cNvPr>
            <p:cNvSpPr>
              <a:spLocks noChangeShapeType="1"/>
            </p:cNvSpPr>
            <p:nvPr/>
          </p:nvSpPr>
          <p:spPr bwMode="auto">
            <a:xfrm>
              <a:off x="395288" y="9764713"/>
              <a:ext cx="60642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6" name="Line 62">
              <a:extLst>
                <a:ext uri="{FF2B5EF4-FFF2-40B4-BE49-F238E27FC236}">
                  <a16:creationId xmlns:a16="http://schemas.microsoft.com/office/drawing/2014/main" id="{30BB2679-DAEB-E695-1DC9-573B72DD29F3}"/>
                </a:ext>
              </a:extLst>
            </p:cNvPr>
            <p:cNvSpPr>
              <a:spLocks noChangeShapeType="1"/>
            </p:cNvSpPr>
            <p:nvPr/>
          </p:nvSpPr>
          <p:spPr bwMode="auto">
            <a:xfrm>
              <a:off x="6838950" y="271463"/>
              <a:ext cx="0" cy="93662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7" name="Line 63">
              <a:extLst>
                <a:ext uri="{FF2B5EF4-FFF2-40B4-BE49-F238E27FC236}">
                  <a16:creationId xmlns:a16="http://schemas.microsoft.com/office/drawing/2014/main" id="{B5B3A810-7977-94E6-A8D0-9953725EEA5F}"/>
                </a:ext>
              </a:extLst>
            </p:cNvPr>
            <p:cNvSpPr>
              <a:spLocks noChangeShapeType="1"/>
            </p:cNvSpPr>
            <p:nvPr/>
          </p:nvSpPr>
          <p:spPr bwMode="auto">
            <a:xfrm>
              <a:off x="6713538" y="396875"/>
              <a:ext cx="0" cy="9113838"/>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8" name="Line 64">
              <a:extLst>
                <a:ext uri="{FF2B5EF4-FFF2-40B4-BE49-F238E27FC236}">
                  <a16:creationId xmlns:a16="http://schemas.microsoft.com/office/drawing/2014/main" id="{7BF21A69-517A-6C7B-C842-636E5C967812}"/>
                </a:ext>
              </a:extLst>
            </p:cNvPr>
            <p:cNvSpPr>
              <a:spLocks noChangeShapeType="1"/>
            </p:cNvSpPr>
            <p:nvPr/>
          </p:nvSpPr>
          <p:spPr bwMode="auto">
            <a:xfrm>
              <a:off x="269875" y="19050"/>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29" name="Line 65">
              <a:extLst>
                <a:ext uri="{FF2B5EF4-FFF2-40B4-BE49-F238E27FC236}">
                  <a16:creationId xmlns:a16="http://schemas.microsoft.com/office/drawing/2014/main" id="{CC046D01-EB1D-AFBC-6E1B-1BF6741C8912}"/>
                </a:ext>
              </a:extLst>
            </p:cNvPr>
            <p:cNvSpPr>
              <a:spLocks noChangeShapeType="1"/>
            </p:cNvSpPr>
            <p:nvPr/>
          </p:nvSpPr>
          <p:spPr bwMode="auto">
            <a:xfrm>
              <a:off x="395288" y="144463"/>
              <a:ext cx="6065837"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0" name="Line 70">
              <a:extLst>
                <a:ext uri="{FF2B5EF4-FFF2-40B4-BE49-F238E27FC236}">
                  <a16:creationId xmlns:a16="http://schemas.microsoft.com/office/drawing/2014/main" id="{B0AEE7E0-59E4-2102-8646-7FC81D7CA371}"/>
                </a:ext>
              </a:extLst>
            </p:cNvPr>
            <p:cNvSpPr>
              <a:spLocks noChangeShapeType="1"/>
            </p:cNvSpPr>
            <p:nvPr/>
          </p:nvSpPr>
          <p:spPr bwMode="auto">
            <a:xfrm>
              <a:off x="144463" y="395288"/>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1" name="Line 71">
              <a:extLst>
                <a:ext uri="{FF2B5EF4-FFF2-40B4-BE49-F238E27FC236}">
                  <a16:creationId xmlns:a16="http://schemas.microsoft.com/office/drawing/2014/main" id="{B96DC010-7133-655F-4C98-FB234F021D93}"/>
                </a:ext>
              </a:extLst>
            </p:cNvPr>
            <p:cNvSpPr>
              <a:spLocks noChangeShapeType="1"/>
            </p:cNvSpPr>
            <p:nvPr/>
          </p:nvSpPr>
          <p:spPr bwMode="auto">
            <a:xfrm>
              <a:off x="17463" y="273050"/>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2" name="Line 72">
              <a:extLst>
                <a:ext uri="{FF2B5EF4-FFF2-40B4-BE49-F238E27FC236}">
                  <a16:creationId xmlns:a16="http://schemas.microsoft.com/office/drawing/2014/main" id="{5C9D7D91-05FA-C859-4193-F870658F18DE}"/>
                </a:ext>
              </a:extLst>
            </p:cNvPr>
            <p:cNvSpPr>
              <a:spLocks noChangeShapeType="1"/>
            </p:cNvSpPr>
            <p:nvPr/>
          </p:nvSpPr>
          <p:spPr bwMode="auto">
            <a:xfrm>
              <a:off x="396875"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3" name="Line 73">
              <a:extLst>
                <a:ext uri="{FF2B5EF4-FFF2-40B4-BE49-F238E27FC236}">
                  <a16:creationId xmlns:a16="http://schemas.microsoft.com/office/drawing/2014/main" id="{F380F99A-34DD-5A21-0AF7-5A40F97FD4E7}"/>
                </a:ext>
              </a:extLst>
            </p:cNvPr>
            <p:cNvSpPr>
              <a:spLocks noChangeShapeType="1"/>
            </p:cNvSpPr>
            <p:nvPr/>
          </p:nvSpPr>
          <p:spPr bwMode="auto">
            <a:xfrm>
              <a:off x="269875" y="1905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4" name="Line 74">
              <a:extLst>
                <a:ext uri="{FF2B5EF4-FFF2-40B4-BE49-F238E27FC236}">
                  <a16:creationId xmlns:a16="http://schemas.microsoft.com/office/drawing/2014/main" id="{6D67D3BD-BF8A-A14C-D6E3-D40F48C763DA}"/>
                </a:ext>
              </a:extLst>
            </p:cNvPr>
            <p:cNvSpPr>
              <a:spLocks noChangeShapeType="1"/>
            </p:cNvSpPr>
            <p:nvPr/>
          </p:nvSpPr>
          <p:spPr bwMode="auto">
            <a:xfrm>
              <a:off x="6464300"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5" name="Line 75">
              <a:extLst>
                <a:ext uri="{FF2B5EF4-FFF2-40B4-BE49-F238E27FC236}">
                  <a16:creationId xmlns:a16="http://schemas.microsoft.com/office/drawing/2014/main" id="{910253E5-9E8C-5CC3-BB53-7F88DCA210B4}"/>
                </a:ext>
              </a:extLst>
            </p:cNvPr>
            <p:cNvSpPr>
              <a:spLocks noChangeShapeType="1"/>
            </p:cNvSpPr>
            <p:nvPr/>
          </p:nvSpPr>
          <p:spPr bwMode="auto">
            <a:xfrm>
              <a:off x="6588125" y="20638"/>
              <a:ext cx="0" cy="24606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6" name="Line 76">
              <a:extLst>
                <a:ext uri="{FF2B5EF4-FFF2-40B4-BE49-F238E27FC236}">
                  <a16:creationId xmlns:a16="http://schemas.microsoft.com/office/drawing/2014/main" id="{F3349B94-BE66-FED3-D271-163AE443D38D}"/>
                </a:ext>
              </a:extLst>
            </p:cNvPr>
            <p:cNvSpPr>
              <a:spLocks noChangeShapeType="1"/>
            </p:cNvSpPr>
            <p:nvPr/>
          </p:nvSpPr>
          <p:spPr bwMode="auto">
            <a:xfrm>
              <a:off x="6462713" y="395288"/>
              <a:ext cx="2476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7" name="Line 77">
              <a:extLst>
                <a:ext uri="{FF2B5EF4-FFF2-40B4-BE49-F238E27FC236}">
                  <a16:creationId xmlns:a16="http://schemas.microsoft.com/office/drawing/2014/main" id="{C736AA6B-8997-F1F2-8B20-743CEBDD77C8}"/>
                </a:ext>
              </a:extLst>
            </p:cNvPr>
            <p:cNvSpPr>
              <a:spLocks noChangeShapeType="1"/>
            </p:cNvSpPr>
            <p:nvPr/>
          </p:nvSpPr>
          <p:spPr bwMode="auto">
            <a:xfrm>
              <a:off x="6586538" y="269875"/>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38" name="Rectangle 124">
              <a:extLst>
                <a:ext uri="{FF2B5EF4-FFF2-40B4-BE49-F238E27FC236}">
                  <a16:creationId xmlns:a16="http://schemas.microsoft.com/office/drawing/2014/main" id="{0B605270-F049-12D5-A28D-0CE1CB1D1E2F}"/>
                </a:ext>
              </a:extLst>
            </p:cNvPr>
            <p:cNvSpPr>
              <a:spLocks noChangeArrowheads="1"/>
            </p:cNvSpPr>
            <p:nvPr/>
          </p:nvSpPr>
          <p:spPr bwMode="auto">
            <a:xfrm>
              <a:off x="6713538"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solidFill>
                  <a:schemeClr val="bg1"/>
                </a:solidFill>
              </a:endParaRPr>
            </a:p>
          </p:txBody>
        </p:sp>
        <p:sp>
          <p:nvSpPr>
            <p:cNvPr id="2139" name="Rectangle 148">
              <a:extLst>
                <a:ext uri="{FF2B5EF4-FFF2-40B4-BE49-F238E27FC236}">
                  <a16:creationId xmlns:a16="http://schemas.microsoft.com/office/drawing/2014/main" id="{BB12F9F8-42C5-8674-06C3-5367E77A1153}"/>
                </a:ext>
              </a:extLst>
            </p:cNvPr>
            <p:cNvSpPr>
              <a:spLocks noChangeArrowheads="1"/>
            </p:cNvSpPr>
            <p:nvPr/>
          </p:nvSpPr>
          <p:spPr bwMode="auto">
            <a:xfrm>
              <a:off x="17463" y="97599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solidFill>
                  <a:schemeClr val="bg1"/>
                </a:solidFill>
              </a:endParaRPr>
            </a:p>
          </p:txBody>
        </p:sp>
        <p:sp>
          <p:nvSpPr>
            <p:cNvPr id="2140" name="Line 162">
              <a:extLst>
                <a:ext uri="{FF2B5EF4-FFF2-40B4-BE49-F238E27FC236}">
                  <a16:creationId xmlns:a16="http://schemas.microsoft.com/office/drawing/2014/main" id="{5F7D050F-EBF4-C5AE-9663-B49A07E58368}"/>
                </a:ext>
              </a:extLst>
            </p:cNvPr>
            <p:cNvSpPr>
              <a:spLocks noChangeShapeType="1"/>
            </p:cNvSpPr>
            <p:nvPr/>
          </p:nvSpPr>
          <p:spPr bwMode="auto">
            <a:xfrm>
              <a:off x="6461125" y="951230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41" name="Line 163">
              <a:extLst>
                <a:ext uri="{FF2B5EF4-FFF2-40B4-BE49-F238E27FC236}">
                  <a16:creationId xmlns:a16="http://schemas.microsoft.com/office/drawing/2014/main" id="{FBA141F9-589F-7B69-3BC2-B55F163A5B60}"/>
                </a:ext>
              </a:extLst>
            </p:cNvPr>
            <p:cNvSpPr>
              <a:spLocks noChangeShapeType="1"/>
            </p:cNvSpPr>
            <p:nvPr/>
          </p:nvSpPr>
          <p:spPr bwMode="auto">
            <a:xfrm>
              <a:off x="6588125" y="9637713"/>
              <a:ext cx="0" cy="25241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42" name="Rectangle 174">
              <a:extLst>
                <a:ext uri="{FF2B5EF4-FFF2-40B4-BE49-F238E27FC236}">
                  <a16:creationId xmlns:a16="http://schemas.microsoft.com/office/drawing/2014/main" id="{D0F33D5D-4F25-B8EB-BB8A-56533ACBB2E2}"/>
                </a:ext>
              </a:extLst>
            </p:cNvPr>
            <p:cNvSpPr>
              <a:spLocks noChangeArrowheads="1"/>
            </p:cNvSpPr>
            <p:nvPr/>
          </p:nvSpPr>
          <p:spPr bwMode="auto">
            <a:xfrm>
              <a:off x="6713538" y="9764713"/>
              <a:ext cx="125412" cy="125412"/>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solidFill>
                  <a:schemeClr val="bg1"/>
                </a:solidFill>
              </a:endParaRPr>
            </a:p>
          </p:txBody>
        </p:sp>
        <p:sp>
          <p:nvSpPr>
            <p:cNvPr id="2143" name="Line 176">
              <a:extLst>
                <a:ext uri="{FF2B5EF4-FFF2-40B4-BE49-F238E27FC236}">
                  <a16:creationId xmlns:a16="http://schemas.microsoft.com/office/drawing/2014/main" id="{7B8FAE4C-8E18-5062-9F33-1888BA084B80}"/>
                </a:ext>
              </a:extLst>
            </p:cNvPr>
            <p:cNvSpPr>
              <a:spLocks noChangeShapeType="1"/>
            </p:cNvSpPr>
            <p:nvPr/>
          </p:nvSpPr>
          <p:spPr bwMode="auto">
            <a:xfrm>
              <a:off x="6461125" y="9512300"/>
              <a:ext cx="252413"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144" name="Line 177">
              <a:extLst>
                <a:ext uri="{FF2B5EF4-FFF2-40B4-BE49-F238E27FC236}">
                  <a16:creationId xmlns:a16="http://schemas.microsoft.com/office/drawing/2014/main" id="{9C3E6EFC-FB66-811A-DA8E-C0A30815C56C}"/>
                </a:ext>
              </a:extLst>
            </p:cNvPr>
            <p:cNvSpPr>
              <a:spLocks noChangeShapeType="1"/>
            </p:cNvSpPr>
            <p:nvPr/>
          </p:nvSpPr>
          <p:spPr bwMode="auto">
            <a:xfrm>
              <a:off x="6586538" y="963771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grpSp>
      <p:sp>
        <p:nvSpPr>
          <p:cNvPr id="2063" name="Text Box 82">
            <a:extLst>
              <a:ext uri="{FF2B5EF4-FFF2-40B4-BE49-F238E27FC236}">
                <a16:creationId xmlns:a16="http://schemas.microsoft.com/office/drawing/2014/main" id="{4246447D-BA04-E803-3780-0367DE781E8F}"/>
              </a:ext>
            </a:extLst>
          </p:cNvPr>
          <p:cNvSpPr txBox="1">
            <a:spLocks noChangeArrowheads="1"/>
          </p:cNvSpPr>
          <p:nvPr/>
        </p:nvSpPr>
        <p:spPr bwMode="auto">
          <a:xfrm>
            <a:off x="569594" y="8695913"/>
            <a:ext cx="571538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ts val="0"/>
              </a:spcBef>
              <a:buNone/>
            </a:pPr>
            <a:r>
              <a:rPr lang="it-IT" altLang="it-IT" sz="1000" dirty="0">
                <a:solidFill>
                  <a:schemeClr val="bg1">
                    <a:lumMod val="65000"/>
                  </a:schemeClr>
                </a:solidFill>
                <a:latin typeface="Copperplate Gothic Light" panose="020E0507020206020404" pitchFamily="34" charset="0"/>
              </a:rPr>
              <a:t>La pasta fresca dei primi piatti e le salse sono di nostra produzione.</a:t>
            </a:r>
          </a:p>
          <a:p>
            <a:pPr algn="ctr">
              <a:spcBef>
                <a:spcPts val="0"/>
              </a:spcBef>
              <a:buNone/>
            </a:pPr>
            <a:endParaRPr lang="it-IT" altLang="it-IT" sz="1000" dirty="0">
              <a:solidFill>
                <a:schemeClr val="bg1">
                  <a:lumMod val="65000"/>
                </a:schemeClr>
              </a:solidFill>
              <a:latin typeface="Copperplate Gothic Light" panose="020E0507020206020404" pitchFamily="34" charset="0"/>
            </a:endParaRPr>
          </a:p>
          <a:p>
            <a:pPr algn="ctr">
              <a:spcBef>
                <a:spcPts val="0"/>
              </a:spcBef>
              <a:buNone/>
            </a:pPr>
            <a:r>
              <a:rPr lang="it-IT" altLang="it-IT" sz="1000" dirty="0">
                <a:solidFill>
                  <a:schemeClr val="bg1">
                    <a:lumMod val="65000"/>
                  </a:schemeClr>
                </a:solidFill>
                <a:latin typeface="Copperplate Gothic Light" panose="020E0507020206020404" pitchFamily="34" charset="0"/>
              </a:rPr>
              <a:t>I numeri indicati in corrispondenza di ciascun piatto indicano gli allergeni </a:t>
            </a:r>
          </a:p>
          <a:p>
            <a:pPr algn="ctr">
              <a:spcBef>
                <a:spcPts val="0"/>
              </a:spcBef>
              <a:buNone/>
            </a:pPr>
            <a:r>
              <a:rPr lang="it-IT" altLang="it-IT" sz="1000" dirty="0">
                <a:solidFill>
                  <a:schemeClr val="bg1">
                    <a:lumMod val="65000"/>
                  </a:schemeClr>
                </a:solidFill>
                <a:latin typeface="Copperplate Gothic Light" panose="020E0507020206020404" pitchFamily="34" charset="0"/>
              </a:rPr>
              <a:t>contenuti  e fanno riferimento all’elenco degli allergeni allegato al menu.</a:t>
            </a:r>
          </a:p>
        </p:txBody>
      </p:sp>
    </p:spTree>
    <p:extLst>
      <p:ext uri="{BB962C8B-B14F-4D97-AF65-F5344CB8AC3E}">
        <p14:creationId xmlns:p14="http://schemas.microsoft.com/office/powerpoint/2010/main" val="4178257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E2D3E"/>
        </a:solidFill>
        <a:effectLst/>
      </p:bgPr>
    </p:bg>
    <p:spTree>
      <p:nvGrpSpPr>
        <p:cNvPr id="1" name=""/>
        <p:cNvGrpSpPr/>
        <p:nvPr/>
      </p:nvGrpSpPr>
      <p:grpSpPr>
        <a:xfrm>
          <a:off x="0" y="0"/>
          <a:ext cx="0" cy="0"/>
          <a:chOff x="0" y="0"/>
          <a:chExt cx="0" cy="0"/>
        </a:xfrm>
      </p:grpSpPr>
      <p:sp>
        <p:nvSpPr>
          <p:cNvPr id="2071" name="Text Box 79">
            <a:extLst>
              <a:ext uri="{FF2B5EF4-FFF2-40B4-BE49-F238E27FC236}">
                <a16:creationId xmlns:a16="http://schemas.microsoft.com/office/drawing/2014/main" id="{A4A480FA-9E6B-70DE-B5A5-9037D90840F0}"/>
              </a:ext>
            </a:extLst>
          </p:cNvPr>
          <p:cNvSpPr txBox="1">
            <a:spLocks noChangeArrowheads="1"/>
          </p:cNvSpPr>
          <p:nvPr/>
        </p:nvSpPr>
        <p:spPr bwMode="auto">
          <a:xfrm>
            <a:off x="404813" y="128588"/>
            <a:ext cx="5997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400" b="1" dirty="0">
                <a:solidFill>
                  <a:schemeClr val="bg1">
                    <a:lumMod val="65000"/>
                  </a:schemeClr>
                </a:solidFill>
                <a:latin typeface="Copperplate Gothic Light" panose="020E0507020206020404" pitchFamily="34" charset="0"/>
              </a:rPr>
              <a:t>LAVAGNA 10</a:t>
            </a:r>
            <a:endParaRPr lang="it-IT" altLang="it-IT" sz="1400" dirty="0">
              <a:solidFill>
                <a:schemeClr val="bg1">
                  <a:lumMod val="65000"/>
                </a:schemeClr>
              </a:solidFill>
              <a:latin typeface="Copperplate Gothic Light" panose="020E0507020206020404" pitchFamily="34" charset="0"/>
            </a:endParaRPr>
          </a:p>
        </p:txBody>
      </p:sp>
      <p:sp>
        <p:nvSpPr>
          <p:cNvPr id="2072" name="Text Box 80">
            <a:extLst>
              <a:ext uri="{FF2B5EF4-FFF2-40B4-BE49-F238E27FC236}">
                <a16:creationId xmlns:a16="http://schemas.microsoft.com/office/drawing/2014/main" id="{B9F8860B-5304-7F6D-CCD8-D08F395A9260}"/>
              </a:ext>
            </a:extLst>
          </p:cNvPr>
          <p:cNvSpPr txBox="1">
            <a:spLocks noChangeArrowheads="1"/>
          </p:cNvSpPr>
          <p:nvPr/>
        </p:nvSpPr>
        <p:spPr bwMode="auto">
          <a:xfrm>
            <a:off x="433388" y="352425"/>
            <a:ext cx="5991225"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100" dirty="0">
                <a:solidFill>
                  <a:schemeClr val="bg1">
                    <a:lumMod val="65000"/>
                  </a:schemeClr>
                </a:solidFill>
                <a:latin typeface="Copperplate Gothic Light" panose="020E0507020206020404" pitchFamily="34" charset="0"/>
              </a:rPr>
              <a:t>bistrot</a:t>
            </a:r>
          </a:p>
        </p:txBody>
      </p:sp>
      <p:sp>
        <p:nvSpPr>
          <p:cNvPr id="2073" name="Text Box 106">
            <a:extLst>
              <a:ext uri="{FF2B5EF4-FFF2-40B4-BE49-F238E27FC236}">
                <a16:creationId xmlns:a16="http://schemas.microsoft.com/office/drawing/2014/main" id="{3373D23A-068B-4774-E6EB-64063133BF5B}"/>
              </a:ext>
            </a:extLst>
          </p:cNvPr>
          <p:cNvSpPr txBox="1">
            <a:spLocks noChangeArrowheads="1"/>
          </p:cNvSpPr>
          <p:nvPr/>
        </p:nvSpPr>
        <p:spPr bwMode="auto">
          <a:xfrm>
            <a:off x="150813" y="9558338"/>
            <a:ext cx="6546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800" b="1" dirty="0">
                <a:solidFill>
                  <a:schemeClr val="bg1">
                    <a:lumMod val="65000"/>
                  </a:schemeClr>
                </a:solidFill>
                <a:latin typeface="Copperplate Gothic Light" panose="020E0507020206020404" pitchFamily="34" charset="0"/>
              </a:rPr>
              <a:t>LAVAGNA 10</a:t>
            </a:r>
            <a:r>
              <a:rPr lang="it-IT" altLang="it-IT" sz="800" dirty="0">
                <a:solidFill>
                  <a:schemeClr val="bg1">
                    <a:lumMod val="65000"/>
                  </a:schemeClr>
                </a:solidFill>
                <a:latin typeface="Copperplate Gothic Light" panose="020E0507020206020404" pitchFamily="34" charset="0"/>
              </a:rPr>
              <a:t>  bistrot – Genova, Piazza Lavagna 10 rosso</a:t>
            </a:r>
          </a:p>
        </p:txBody>
      </p:sp>
      <p:sp>
        <p:nvSpPr>
          <p:cNvPr id="2081" name="Titolo 1">
            <a:extLst>
              <a:ext uri="{FF2B5EF4-FFF2-40B4-BE49-F238E27FC236}">
                <a16:creationId xmlns:a16="http://schemas.microsoft.com/office/drawing/2014/main" id="{69B272E0-28E5-305B-7AE3-141CCA63E298}"/>
              </a:ext>
            </a:extLst>
          </p:cNvPr>
          <p:cNvSpPr>
            <a:spLocks noGrp="1" noChangeArrowheads="1"/>
          </p:cNvSpPr>
          <p:nvPr>
            <p:ph type="ctrTitle"/>
          </p:nvPr>
        </p:nvSpPr>
        <p:spPr>
          <a:xfrm>
            <a:off x="527050" y="2327032"/>
            <a:ext cx="5803900" cy="5676620"/>
          </a:xfrm>
        </p:spPr>
        <p:txBody>
          <a:bodyPr/>
          <a:lstStyle/>
          <a:p>
            <a:pPr algn="l"/>
            <a:r>
              <a:rPr lang="it-IT" altLang="it-IT" sz="1100" dirty="0">
                <a:solidFill>
                  <a:schemeClr val="bg1">
                    <a:lumMod val="65000"/>
                  </a:schemeClr>
                </a:solidFill>
                <a:latin typeface="Copperplate Gothic Light" panose="020E0507020206020404" pitchFamily="34" charset="0"/>
              </a:rPr>
              <a:t>In base alle attuali norme (</a:t>
            </a:r>
            <a:r>
              <a:rPr lang="it-IT" altLang="it-IT" sz="1100" b="1" dirty="0">
                <a:solidFill>
                  <a:schemeClr val="bg1">
                    <a:lumMod val="65000"/>
                  </a:schemeClr>
                </a:solidFill>
                <a:latin typeface="Copperplate Gothic Light" panose="020E0507020206020404" pitchFamily="34" charset="0"/>
              </a:rPr>
              <a:t>Regolamento CE Europeo 1169/2011 </a:t>
            </a:r>
            <a:r>
              <a:rPr lang="it-IT" altLang="it-IT" sz="1100" dirty="0">
                <a:solidFill>
                  <a:schemeClr val="bg1">
                    <a:lumMod val="65000"/>
                  </a:schemeClr>
                </a:solidFill>
                <a:latin typeface="Copperplate Gothic Light" panose="020E0507020206020404" pitchFamily="34" charset="0"/>
              </a:rPr>
              <a:t>recante disposizioni in merito) sono considerate </a:t>
            </a:r>
            <a:r>
              <a:rPr lang="it-IT" altLang="it-IT" sz="1100" b="1" dirty="0">
                <a:solidFill>
                  <a:schemeClr val="bg1">
                    <a:lumMod val="65000"/>
                  </a:schemeClr>
                </a:solidFill>
                <a:latin typeface="Copperplate Gothic Light" panose="020E0507020206020404" pitchFamily="34" charset="0"/>
              </a:rPr>
              <a:t>“allergeni”</a:t>
            </a:r>
            <a:r>
              <a:rPr lang="it-IT" altLang="it-IT" sz="1100" dirty="0">
                <a:solidFill>
                  <a:schemeClr val="bg1">
                    <a:lumMod val="65000"/>
                  </a:schemeClr>
                </a:solidFill>
                <a:latin typeface="Copperplate Gothic Light" panose="020E0507020206020404" pitchFamily="34" charset="0"/>
              </a:rPr>
              <a:t> i seguenti alimenti e/o sostanze suddivisi in 14 categorie: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 cereali contenenti glutine</a:t>
            </a:r>
            <a:r>
              <a:rPr lang="it-IT" altLang="it-IT" sz="1100" dirty="0">
                <a:solidFill>
                  <a:schemeClr val="bg1">
                    <a:lumMod val="65000"/>
                  </a:schemeClr>
                </a:solidFill>
                <a:latin typeface="Copperplate Gothic Light" panose="020E0507020206020404" pitchFamily="34" charset="0"/>
              </a:rPr>
              <a:t>, ovvero grano, segale e orzo, avena, farro e kamut o i loro ceppi ibridati e prodotti derivati tranne:</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a) sciroppi di glucosio a base di grano, incluso destrosio;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b) malto destrine a base di grano;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c) sciroppi di glucosio a base di orzo;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d) cereali utilizzati per la fabbricazione di distillati alcolici, incluso l’alcol etilico di origine agricola.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2) crostacei </a:t>
            </a:r>
            <a:r>
              <a:rPr lang="it-IT" altLang="it-IT" sz="1100" dirty="0">
                <a:solidFill>
                  <a:schemeClr val="bg1">
                    <a:lumMod val="65000"/>
                  </a:schemeClr>
                </a:solidFill>
                <a:latin typeface="Copperplate Gothic Light" panose="020E0507020206020404" pitchFamily="34" charset="0"/>
              </a:rPr>
              <a:t>e prodotti a base di crostacei;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3) uova </a:t>
            </a:r>
            <a:r>
              <a:rPr lang="it-IT" altLang="it-IT" sz="1100" dirty="0">
                <a:solidFill>
                  <a:schemeClr val="bg1">
                    <a:lumMod val="65000"/>
                  </a:schemeClr>
                </a:solidFill>
                <a:latin typeface="Copperplate Gothic Light" panose="020E0507020206020404" pitchFamily="34" charset="0"/>
              </a:rPr>
              <a:t>e derivati;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4) pesce</a:t>
            </a:r>
            <a:r>
              <a:rPr lang="it-IT" altLang="it-IT" sz="1100" dirty="0">
                <a:solidFill>
                  <a:schemeClr val="bg1">
                    <a:lumMod val="65000"/>
                  </a:schemeClr>
                </a:solidFill>
                <a:latin typeface="Copperplate Gothic Light" panose="020E0507020206020404" pitchFamily="34" charset="0"/>
              </a:rPr>
              <a:t> e prodotti a base di pesce;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5) arachidi</a:t>
            </a:r>
            <a:r>
              <a:rPr lang="it-IT" altLang="it-IT" sz="1100" dirty="0">
                <a:solidFill>
                  <a:schemeClr val="bg1">
                    <a:lumMod val="65000"/>
                  </a:schemeClr>
                </a:solidFill>
                <a:latin typeface="Copperplate Gothic Light" panose="020E0507020206020404" pitchFamily="34" charset="0"/>
              </a:rPr>
              <a:t> e derivati;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6) soia </a:t>
            </a:r>
            <a:r>
              <a:rPr lang="it-IT" altLang="it-IT" sz="1100" dirty="0">
                <a:solidFill>
                  <a:schemeClr val="bg1">
                    <a:lumMod val="65000"/>
                  </a:schemeClr>
                </a:solidFill>
                <a:latin typeface="Copperplate Gothic Light" panose="020E0507020206020404" pitchFamily="34" charset="0"/>
              </a:rPr>
              <a:t>e prodotti a base di soia;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7) latte</a:t>
            </a:r>
            <a:r>
              <a:rPr lang="it-IT" altLang="it-IT" sz="1100" dirty="0">
                <a:solidFill>
                  <a:schemeClr val="bg1">
                    <a:lumMod val="65000"/>
                  </a:schemeClr>
                </a:solidFill>
                <a:latin typeface="Copperplate Gothic Light" panose="020E0507020206020404" pitchFamily="34" charset="0"/>
              </a:rPr>
              <a:t> e prodotti derivati del latte, compreso il lattosio;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8) frutta a guscio </a:t>
            </a:r>
            <a:r>
              <a:rPr lang="it-IT" altLang="it-IT" sz="1100" dirty="0">
                <a:solidFill>
                  <a:schemeClr val="bg1">
                    <a:lumMod val="65000"/>
                  </a:schemeClr>
                </a:solidFill>
                <a:latin typeface="Copperplate Gothic Light" panose="020E0507020206020404" pitchFamily="34" charset="0"/>
              </a:rPr>
              <a:t>e derivati (mandorle, nocciole e noci, anacardi, pistacchi), nello specifico mandorle (</a:t>
            </a:r>
            <a:r>
              <a:rPr lang="it-IT" altLang="it-IT" sz="1100" dirty="0" err="1">
                <a:solidFill>
                  <a:schemeClr val="bg1">
                    <a:lumMod val="65000"/>
                  </a:schemeClr>
                </a:solidFill>
                <a:latin typeface="Copperplate Gothic Light" panose="020E0507020206020404" pitchFamily="34" charset="0"/>
              </a:rPr>
              <a:t>Amygdalus</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communis</a:t>
            </a:r>
            <a:r>
              <a:rPr lang="it-IT" altLang="it-IT" sz="1100" dirty="0">
                <a:solidFill>
                  <a:schemeClr val="bg1">
                    <a:lumMod val="65000"/>
                  </a:schemeClr>
                </a:solidFill>
                <a:latin typeface="Copperplate Gothic Light" panose="020E0507020206020404" pitchFamily="34" charset="0"/>
              </a:rPr>
              <a:t> L.), nocciole (</a:t>
            </a:r>
            <a:r>
              <a:rPr lang="it-IT" altLang="it-IT" sz="1100" dirty="0" err="1">
                <a:solidFill>
                  <a:schemeClr val="bg1">
                    <a:lumMod val="65000"/>
                  </a:schemeClr>
                </a:solidFill>
                <a:latin typeface="Copperplate Gothic Light" panose="020E0507020206020404" pitchFamily="34" charset="0"/>
              </a:rPr>
              <a:t>Corylus</a:t>
            </a:r>
            <a:r>
              <a:rPr lang="it-IT" altLang="it-IT" sz="1100" dirty="0">
                <a:solidFill>
                  <a:schemeClr val="bg1">
                    <a:lumMod val="65000"/>
                  </a:schemeClr>
                </a:solidFill>
                <a:latin typeface="Copperplate Gothic Light" panose="020E0507020206020404" pitchFamily="34" charset="0"/>
              </a:rPr>
              <a:t> avellana), noci (</a:t>
            </a:r>
            <a:r>
              <a:rPr lang="it-IT" altLang="it-IT" sz="1100" dirty="0" err="1">
                <a:solidFill>
                  <a:schemeClr val="bg1">
                    <a:lumMod val="65000"/>
                  </a:schemeClr>
                </a:solidFill>
                <a:latin typeface="Copperplate Gothic Light" panose="020E0507020206020404" pitchFamily="34" charset="0"/>
              </a:rPr>
              <a:t>Juglans</a:t>
            </a:r>
            <a:r>
              <a:rPr lang="it-IT" altLang="it-IT" sz="1100" dirty="0">
                <a:solidFill>
                  <a:schemeClr val="bg1">
                    <a:lumMod val="65000"/>
                  </a:schemeClr>
                </a:solidFill>
                <a:latin typeface="Copperplate Gothic Light" panose="020E0507020206020404" pitchFamily="34" charset="0"/>
              </a:rPr>
              <a:t> regia), noci acagiù (</a:t>
            </a:r>
            <a:r>
              <a:rPr lang="it-IT" altLang="it-IT" sz="1100" dirty="0" err="1">
                <a:solidFill>
                  <a:schemeClr val="bg1">
                    <a:lumMod val="65000"/>
                  </a:schemeClr>
                </a:solidFill>
                <a:latin typeface="Copperplate Gothic Light" panose="020E0507020206020404" pitchFamily="34" charset="0"/>
              </a:rPr>
              <a:t>Anacardium</a:t>
            </a:r>
            <a:r>
              <a:rPr lang="it-IT" altLang="it-IT" sz="1100" dirty="0">
                <a:solidFill>
                  <a:schemeClr val="bg1">
                    <a:lumMod val="65000"/>
                  </a:schemeClr>
                </a:solidFill>
                <a:latin typeface="Copperplate Gothic Light" panose="020E0507020206020404" pitchFamily="34" charset="0"/>
              </a:rPr>
              <a:t> occidentale), noci pecan (</a:t>
            </a:r>
            <a:r>
              <a:rPr lang="it-IT" altLang="it-IT" sz="1100" dirty="0" err="1">
                <a:solidFill>
                  <a:schemeClr val="bg1">
                    <a:lumMod val="65000"/>
                  </a:schemeClr>
                </a:solidFill>
                <a:latin typeface="Copperplate Gothic Light" panose="020E0507020206020404" pitchFamily="34" charset="0"/>
              </a:rPr>
              <a:t>Carya</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illinoinensis</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Wangenh</a:t>
            </a:r>
            <a:r>
              <a:rPr lang="it-IT" altLang="it-IT" sz="1100" dirty="0">
                <a:solidFill>
                  <a:schemeClr val="bg1">
                    <a:lumMod val="65000"/>
                  </a:schemeClr>
                </a:solidFill>
                <a:latin typeface="Copperplate Gothic Light" panose="020E0507020206020404" pitchFamily="34" charset="0"/>
              </a:rPr>
              <a:t>.) K. Koch), noci del Brasile (</a:t>
            </a:r>
            <a:r>
              <a:rPr lang="it-IT" altLang="it-IT" sz="1100" dirty="0" err="1">
                <a:solidFill>
                  <a:schemeClr val="bg1">
                    <a:lumMod val="65000"/>
                  </a:schemeClr>
                </a:solidFill>
                <a:latin typeface="Copperplate Gothic Light" panose="020E0507020206020404" pitchFamily="34" charset="0"/>
              </a:rPr>
              <a:t>Bertholletia</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excelsa</a:t>
            </a:r>
            <a:r>
              <a:rPr lang="it-IT" altLang="it-IT" sz="1100" dirty="0">
                <a:solidFill>
                  <a:schemeClr val="bg1">
                    <a:lumMod val="65000"/>
                  </a:schemeClr>
                </a:solidFill>
                <a:latin typeface="Copperplate Gothic Light" panose="020E0507020206020404" pitchFamily="34" charset="0"/>
              </a:rPr>
              <a:t>), pistacchi (</a:t>
            </a:r>
            <a:r>
              <a:rPr lang="it-IT" altLang="it-IT" sz="1100" dirty="0" err="1">
                <a:solidFill>
                  <a:schemeClr val="bg1">
                    <a:lumMod val="65000"/>
                  </a:schemeClr>
                </a:solidFill>
                <a:latin typeface="Copperplate Gothic Light" panose="020E0507020206020404" pitchFamily="34" charset="0"/>
              </a:rPr>
              <a:t>Pistacia</a:t>
            </a:r>
            <a:r>
              <a:rPr lang="it-IT" altLang="it-IT" sz="1100" dirty="0">
                <a:solidFill>
                  <a:schemeClr val="bg1">
                    <a:lumMod val="65000"/>
                  </a:schemeClr>
                </a:solidFill>
                <a:latin typeface="Copperplate Gothic Light" panose="020E0507020206020404" pitchFamily="34" charset="0"/>
              </a:rPr>
              <a:t> vera), noci di macadamia o noci del Queensland, e i loro prodotti, tranne per la frutta a guscio utilizzata per la fabbricazione di distillati alcolici, incluso l’alcol etilico di origine agricola.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9) sedano</a:t>
            </a:r>
            <a:r>
              <a:rPr lang="it-IT" altLang="it-IT" sz="1100" dirty="0">
                <a:solidFill>
                  <a:schemeClr val="bg1">
                    <a:lumMod val="65000"/>
                  </a:schemeClr>
                </a:solidFill>
                <a:latin typeface="Copperplate Gothic Light" panose="020E0507020206020404" pitchFamily="34" charset="0"/>
              </a:rPr>
              <a:t> e prodotti a base di sedano;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10) senape</a:t>
            </a:r>
            <a:r>
              <a:rPr lang="it-IT" altLang="it-IT" sz="1100" dirty="0">
                <a:solidFill>
                  <a:schemeClr val="bg1">
                    <a:lumMod val="65000"/>
                  </a:schemeClr>
                </a:solidFill>
                <a:latin typeface="Copperplate Gothic Light" panose="020E0507020206020404" pitchFamily="34" charset="0"/>
              </a:rPr>
              <a:t> e prodotti a base di senape;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11) semi di sesamo</a:t>
            </a:r>
            <a:r>
              <a:rPr lang="it-IT" altLang="it-IT" sz="1100" dirty="0">
                <a:solidFill>
                  <a:schemeClr val="bg1">
                    <a:lumMod val="65000"/>
                  </a:schemeClr>
                </a:solidFill>
                <a:latin typeface="Copperplate Gothic Light" panose="020E0507020206020404" pitchFamily="34" charset="0"/>
              </a:rPr>
              <a:t> e prodotti a base di semi di sesamo;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12) anidride solforosa e solfiti </a:t>
            </a:r>
            <a:r>
              <a:rPr lang="it-IT" altLang="it-IT" sz="1100" dirty="0">
                <a:solidFill>
                  <a:schemeClr val="bg1">
                    <a:lumMod val="65000"/>
                  </a:schemeClr>
                </a:solidFill>
                <a:latin typeface="Copperplate Gothic Light" panose="020E0507020206020404" pitchFamily="34" charset="0"/>
              </a:rPr>
              <a:t>in concentrazioni superiori a 10 mg/kg o 10 mg/l espressi come SO2;</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13) lupino</a:t>
            </a:r>
            <a:r>
              <a:rPr lang="it-IT" altLang="it-IT" sz="1100" dirty="0">
                <a:solidFill>
                  <a:schemeClr val="bg1">
                    <a:lumMod val="65000"/>
                  </a:schemeClr>
                </a:solidFill>
                <a:latin typeface="Copperplate Gothic Light" panose="020E0507020206020404" pitchFamily="34" charset="0"/>
              </a:rPr>
              <a:t> e prodotti a base di lupino;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14) molluschi </a:t>
            </a:r>
            <a:r>
              <a:rPr lang="it-IT" altLang="it-IT" sz="1100" dirty="0">
                <a:solidFill>
                  <a:schemeClr val="bg1">
                    <a:lumMod val="65000"/>
                  </a:schemeClr>
                </a:solidFill>
                <a:latin typeface="Copperplate Gothic Light" panose="020E0507020206020404" pitchFamily="34" charset="0"/>
              </a:rPr>
              <a:t>e prodotti a base di molluschi.</a:t>
            </a:r>
            <a:br>
              <a:rPr lang="it-IT" altLang="it-IT" sz="1100" dirty="0">
                <a:solidFill>
                  <a:schemeClr val="bg1">
                    <a:lumMod val="65000"/>
                  </a:schemeClr>
                </a:solidFill>
                <a:latin typeface="Copperplate Gothic Light" panose="020E0507020206020404" pitchFamily="34" charset="0"/>
              </a:rPr>
            </a:br>
            <a:br>
              <a:rPr lang="it-IT" altLang="it-IT" sz="1100" dirty="0">
                <a:solidFill>
                  <a:schemeClr val="bg1">
                    <a:lumMod val="65000"/>
                  </a:schemeClr>
                </a:solidFill>
                <a:latin typeface="Copperplate Gothic Light" panose="020E0507020206020404" pitchFamily="34" charset="0"/>
              </a:rPr>
            </a:br>
            <a:endParaRPr lang="it-IT" altLang="it-IT" sz="1100" dirty="0">
              <a:solidFill>
                <a:schemeClr val="bg1">
                  <a:lumMod val="65000"/>
                </a:schemeClr>
              </a:solidFill>
              <a:latin typeface="Copperplate Gothic Light" panose="020E0507020206020404" pitchFamily="34" charset="0"/>
            </a:endParaRPr>
          </a:p>
        </p:txBody>
      </p:sp>
      <p:sp>
        <p:nvSpPr>
          <p:cNvPr id="2082" name="Titolo 1">
            <a:extLst>
              <a:ext uri="{FF2B5EF4-FFF2-40B4-BE49-F238E27FC236}">
                <a16:creationId xmlns:a16="http://schemas.microsoft.com/office/drawing/2014/main" id="{FB4BF33D-DCCA-9604-1705-1E0774507D18}"/>
              </a:ext>
            </a:extLst>
          </p:cNvPr>
          <p:cNvSpPr txBox="1">
            <a:spLocks noChangeArrowheads="1"/>
          </p:cNvSpPr>
          <p:nvPr/>
        </p:nvSpPr>
        <p:spPr bwMode="auto">
          <a:xfrm>
            <a:off x="527050" y="1549254"/>
            <a:ext cx="58039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it-IT" altLang="it-IT" sz="1600" dirty="0">
                <a:solidFill>
                  <a:schemeClr val="bg1">
                    <a:lumMod val="65000"/>
                  </a:schemeClr>
                </a:solidFill>
                <a:latin typeface="Copperplate Gothic Light" panose="020E0507020206020404" pitchFamily="34" charset="0"/>
              </a:rPr>
              <a:t>E L E N C O   D E G L I   A L </a:t>
            </a:r>
            <a:r>
              <a:rPr lang="it-IT" altLang="it-IT" sz="1600" dirty="0" err="1">
                <a:solidFill>
                  <a:schemeClr val="bg1">
                    <a:lumMod val="65000"/>
                  </a:schemeClr>
                </a:solidFill>
                <a:latin typeface="Copperplate Gothic Light" panose="020E0507020206020404" pitchFamily="34" charset="0"/>
              </a:rPr>
              <a:t>L</a:t>
            </a:r>
            <a:r>
              <a:rPr lang="it-IT" altLang="it-IT" sz="1600" dirty="0">
                <a:solidFill>
                  <a:schemeClr val="bg1">
                    <a:lumMod val="65000"/>
                  </a:schemeClr>
                </a:solidFill>
                <a:latin typeface="Copperplate Gothic Light" panose="020E0507020206020404" pitchFamily="34" charset="0"/>
              </a:rPr>
              <a:t> E R G E N I</a:t>
            </a:r>
            <a:endParaRPr lang="it-IT" altLang="it-IT" sz="1200" dirty="0">
              <a:solidFill>
                <a:schemeClr val="bg1">
                  <a:lumMod val="65000"/>
                </a:schemeClr>
              </a:solidFill>
              <a:latin typeface="Copperplate Gothic Light" panose="020E0507020206020404" pitchFamily="34" charset="0"/>
            </a:endParaRPr>
          </a:p>
        </p:txBody>
      </p:sp>
      <p:grpSp>
        <p:nvGrpSpPr>
          <p:cNvPr id="2" name="Gruppo 1">
            <a:extLst>
              <a:ext uri="{FF2B5EF4-FFF2-40B4-BE49-F238E27FC236}">
                <a16:creationId xmlns:a16="http://schemas.microsoft.com/office/drawing/2014/main" id="{96685139-5E78-69A9-6227-0A7B373412FD}"/>
              </a:ext>
            </a:extLst>
          </p:cNvPr>
          <p:cNvGrpSpPr/>
          <p:nvPr/>
        </p:nvGrpSpPr>
        <p:grpSpPr>
          <a:xfrm>
            <a:off x="17463" y="19050"/>
            <a:ext cx="6821487" cy="9871075"/>
            <a:chOff x="17463" y="19050"/>
            <a:chExt cx="6821487" cy="9871075"/>
          </a:xfrm>
        </p:grpSpPr>
        <p:sp>
          <p:nvSpPr>
            <p:cNvPr id="3" name="Rectangle 4">
              <a:extLst>
                <a:ext uri="{FF2B5EF4-FFF2-40B4-BE49-F238E27FC236}">
                  <a16:creationId xmlns:a16="http://schemas.microsoft.com/office/drawing/2014/main" id="{A049917D-8A2E-0145-2824-3A80EC8340FC}"/>
                </a:ext>
              </a:extLst>
            </p:cNvPr>
            <p:cNvSpPr>
              <a:spLocks noChangeArrowheads="1"/>
            </p:cNvSpPr>
            <p:nvPr/>
          </p:nvSpPr>
          <p:spPr bwMode="auto">
            <a:xfrm>
              <a:off x="17463"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p>
          </p:txBody>
        </p:sp>
        <p:sp>
          <p:nvSpPr>
            <p:cNvPr id="4" name="Line 54">
              <a:extLst>
                <a:ext uri="{FF2B5EF4-FFF2-40B4-BE49-F238E27FC236}">
                  <a16:creationId xmlns:a16="http://schemas.microsoft.com/office/drawing/2014/main" id="{D7448B3A-2F21-35C1-4A69-7D6666AA95B0}"/>
                </a:ext>
              </a:extLst>
            </p:cNvPr>
            <p:cNvSpPr>
              <a:spLocks noChangeShapeType="1"/>
            </p:cNvSpPr>
            <p:nvPr/>
          </p:nvSpPr>
          <p:spPr bwMode="auto">
            <a:xfrm>
              <a:off x="17463" y="274638"/>
              <a:ext cx="0" cy="93535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55">
              <a:extLst>
                <a:ext uri="{FF2B5EF4-FFF2-40B4-BE49-F238E27FC236}">
                  <a16:creationId xmlns:a16="http://schemas.microsoft.com/office/drawing/2014/main" id="{28A67FFF-D2C4-F708-3C8B-325A0D93923E}"/>
                </a:ext>
              </a:extLst>
            </p:cNvPr>
            <p:cNvSpPr>
              <a:spLocks noChangeShapeType="1"/>
            </p:cNvSpPr>
            <p:nvPr/>
          </p:nvSpPr>
          <p:spPr bwMode="auto">
            <a:xfrm>
              <a:off x="142875" y="395288"/>
              <a:ext cx="0" cy="91090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56">
              <a:extLst>
                <a:ext uri="{FF2B5EF4-FFF2-40B4-BE49-F238E27FC236}">
                  <a16:creationId xmlns:a16="http://schemas.microsoft.com/office/drawing/2014/main" id="{C48FCD92-92C5-08F6-EB3A-DFDD4D69BB83}"/>
                </a:ext>
              </a:extLst>
            </p:cNvPr>
            <p:cNvSpPr>
              <a:spLocks noChangeShapeType="1"/>
            </p:cNvSpPr>
            <p:nvPr/>
          </p:nvSpPr>
          <p:spPr bwMode="auto">
            <a:xfrm>
              <a:off x="144463" y="9504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Line 57">
              <a:extLst>
                <a:ext uri="{FF2B5EF4-FFF2-40B4-BE49-F238E27FC236}">
                  <a16:creationId xmlns:a16="http://schemas.microsoft.com/office/drawing/2014/main" id="{BC6EC923-AC74-4F5E-7E41-1C6815D347BF}"/>
                </a:ext>
              </a:extLst>
            </p:cNvPr>
            <p:cNvSpPr>
              <a:spLocks noChangeShapeType="1"/>
            </p:cNvSpPr>
            <p:nvPr/>
          </p:nvSpPr>
          <p:spPr bwMode="auto">
            <a:xfrm>
              <a:off x="395288" y="9505950"/>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Line 58">
              <a:extLst>
                <a:ext uri="{FF2B5EF4-FFF2-40B4-BE49-F238E27FC236}">
                  <a16:creationId xmlns:a16="http://schemas.microsoft.com/office/drawing/2014/main" id="{6B6A2E1D-9496-AE38-6988-7CACBCBA4F4B}"/>
                </a:ext>
              </a:extLst>
            </p:cNvPr>
            <p:cNvSpPr>
              <a:spLocks noChangeShapeType="1"/>
            </p:cNvSpPr>
            <p:nvPr/>
          </p:nvSpPr>
          <p:spPr bwMode="auto">
            <a:xfrm>
              <a:off x="269875" y="9631363"/>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59">
              <a:extLst>
                <a:ext uri="{FF2B5EF4-FFF2-40B4-BE49-F238E27FC236}">
                  <a16:creationId xmlns:a16="http://schemas.microsoft.com/office/drawing/2014/main" id="{B53CD2F0-9C3A-1D79-97FB-F0DB4DC7E589}"/>
                </a:ext>
              </a:extLst>
            </p:cNvPr>
            <p:cNvSpPr>
              <a:spLocks noChangeShapeType="1"/>
            </p:cNvSpPr>
            <p:nvPr/>
          </p:nvSpPr>
          <p:spPr bwMode="auto">
            <a:xfrm>
              <a:off x="17463" y="9631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60">
              <a:extLst>
                <a:ext uri="{FF2B5EF4-FFF2-40B4-BE49-F238E27FC236}">
                  <a16:creationId xmlns:a16="http://schemas.microsoft.com/office/drawing/2014/main" id="{7BE85974-77F1-65CB-3DB8-0461254CA7A9}"/>
                </a:ext>
              </a:extLst>
            </p:cNvPr>
            <p:cNvSpPr>
              <a:spLocks noChangeShapeType="1"/>
            </p:cNvSpPr>
            <p:nvPr/>
          </p:nvSpPr>
          <p:spPr bwMode="auto">
            <a:xfrm>
              <a:off x="269875" y="9890125"/>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61">
              <a:extLst>
                <a:ext uri="{FF2B5EF4-FFF2-40B4-BE49-F238E27FC236}">
                  <a16:creationId xmlns:a16="http://schemas.microsoft.com/office/drawing/2014/main" id="{98042CBC-47BE-0359-F1CD-4F6BB14410FF}"/>
                </a:ext>
              </a:extLst>
            </p:cNvPr>
            <p:cNvSpPr>
              <a:spLocks noChangeShapeType="1"/>
            </p:cNvSpPr>
            <p:nvPr/>
          </p:nvSpPr>
          <p:spPr bwMode="auto">
            <a:xfrm>
              <a:off x="395288" y="9764713"/>
              <a:ext cx="60642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Line 62">
              <a:extLst>
                <a:ext uri="{FF2B5EF4-FFF2-40B4-BE49-F238E27FC236}">
                  <a16:creationId xmlns:a16="http://schemas.microsoft.com/office/drawing/2014/main" id="{7A1C5D5B-F963-D4DE-9C95-9589F5A79EE6}"/>
                </a:ext>
              </a:extLst>
            </p:cNvPr>
            <p:cNvSpPr>
              <a:spLocks noChangeShapeType="1"/>
            </p:cNvSpPr>
            <p:nvPr/>
          </p:nvSpPr>
          <p:spPr bwMode="auto">
            <a:xfrm>
              <a:off x="6838950" y="271463"/>
              <a:ext cx="0" cy="93662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63">
              <a:extLst>
                <a:ext uri="{FF2B5EF4-FFF2-40B4-BE49-F238E27FC236}">
                  <a16:creationId xmlns:a16="http://schemas.microsoft.com/office/drawing/2014/main" id="{A112F1CF-B576-FD22-FC5D-52540EB41D74}"/>
                </a:ext>
              </a:extLst>
            </p:cNvPr>
            <p:cNvSpPr>
              <a:spLocks noChangeShapeType="1"/>
            </p:cNvSpPr>
            <p:nvPr/>
          </p:nvSpPr>
          <p:spPr bwMode="auto">
            <a:xfrm>
              <a:off x="6713538" y="396875"/>
              <a:ext cx="0" cy="9113838"/>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64">
              <a:extLst>
                <a:ext uri="{FF2B5EF4-FFF2-40B4-BE49-F238E27FC236}">
                  <a16:creationId xmlns:a16="http://schemas.microsoft.com/office/drawing/2014/main" id="{315373A9-4DD6-3A90-563C-C34DDD25C3CE}"/>
                </a:ext>
              </a:extLst>
            </p:cNvPr>
            <p:cNvSpPr>
              <a:spLocks noChangeShapeType="1"/>
            </p:cNvSpPr>
            <p:nvPr/>
          </p:nvSpPr>
          <p:spPr bwMode="auto">
            <a:xfrm>
              <a:off x="269875" y="19050"/>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Line 65">
              <a:extLst>
                <a:ext uri="{FF2B5EF4-FFF2-40B4-BE49-F238E27FC236}">
                  <a16:creationId xmlns:a16="http://schemas.microsoft.com/office/drawing/2014/main" id="{21A3C524-CDBA-4B7B-942E-1BFF99B47C2B}"/>
                </a:ext>
              </a:extLst>
            </p:cNvPr>
            <p:cNvSpPr>
              <a:spLocks noChangeShapeType="1"/>
            </p:cNvSpPr>
            <p:nvPr/>
          </p:nvSpPr>
          <p:spPr bwMode="auto">
            <a:xfrm>
              <a:off x="395288" y="144463"/>
              <a:ext cx="6065837"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Line 70">
              <a:extLst>
                <a:ext uri="{FF2B5EF4-FFF2-40B4-BE49-F238E27FC236}">
                  <a16:creationId xmlns:a16="http://schemas.microsoft.com/office/drawing/2014/main" id="{9FB885D1-D15F-6A14-E899-346537597387}"/>
                </a:ext>
              </a:extLst>
            </p:cNvPr>
            <p:cNvSpPr>
              <a:spLocks noChangeShapeType="1"/>
            </p:cNvSpPr>
            <p:nvPr/>
          </p:nvSpPr>
          <p:spPr bwMode="auto">
            <a:xfrm>
              <a:off x="144463" y="395288"/>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Line 71">
              <a:extLst>
                <a:ext uri="{FF2B5EF4-FFF2-40B4-BE49-F238E27FC236}">
                  <a16:creationId xmlns:a16="http://schemas.microsoft.com/office/drawing/2014/main" id="{6B40AC5D-A911-A3AC-B6A1-4EB46095CF45}"/>
                </a:ext>
              </a:extLst>
            </p:cNvPr>
            <p:cNvSpPr>
              <a:spLocks noChangeShapeType="1"/>
            </p:cNvSpPr>
            <p:nvPr/>
          </p:nvSpPr>
          <p:spPr bwMode="auto">
            <a:xfrm>
              <a:off x="17463" y="273050"/>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Line 72">
              <a:extLst>
                <a:ext uri="{FF2B5EF4-FFF2-40B4-BE49-F238E27FC236}">
                  <a16:creationId xmlns:a16="http://schemas.microsoft.com/office/drawing/2014/main" id="{508C09ED-9197-B514-3898-A66275E0D7B2}"/>
                </a:ext>
              </a:extLst>
            </p:cNvPr>
            <p:cNvSpPr>
              <a:spLocks noChangeShapeType="1"/>
            </p:cNvSpPr>
            <p:nvPr/>
          </p:nvSpPr>
          <p:spPr bwMode="auto">
            <a:xfrm>
              <a:off x="396875"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Line 73">
              <a:extLst>
                <a:ext uri="{FF2B5EF4-FFF2-40B4-BE49-F238E27FC236}">
                  <a16:creationId xmlns:a16="http://schemas.microsoft.com/office/drawing/2014/main" id="{8A00C705-0C89-6D16-5375-6D1BA86A1485}"/>
                </a:ext>
              </a:extLst>
            </p:cNvPr>
            <p:cNvSpPr>
              <a:spLocks noChangeShapeType="1"/>
            </p:cNvSpPr>
            <p:nvPr/>
          </p:nvSpPr>
          <p:spPr bwMode="auto">
            <a:xfrm>
              <a:off x="269875" y="1905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74">
              <a:extLst>
                <a:ext uri="{FF2B5EF4-FFF2-40B4-BE49-F238E27FC236}">
                  <a16:creationId xmlns:a16="http://schemas.microsoft.com/office/drawing/2014/main" id="{6BB72EEB-D098-D17D-13D2-DFB892590572}"/>
                </a:ext>
              </a:extLst>
            </p:cNvPr>
            <p:cNvSpPr>
              <a:spLocks noChangeShapeType="1"/>
            </p:cNvSpPr>
            <p:nvPr/>
          </p:nvSpPr>
          <p:spPr bwMode="auto">
            <a:xfrm>
              <a:off x="6464300"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75">
              <a:extLst>
                <a:ext uri="{FF2B5EF4-FFF2-40B4-BE49-F238E27FC236}">
                  <a16:creationId xmlns:a16="http://schemas.microsoft.com/office/drawing/2014/main" id="{A112045F-7B9E-FC85-52BC-99C41387ED4B}"/>
                </a:ext>
              </a:extLst>
            </p:cNvPr>
            <p:cNvSpPr>
              <a:spLocks noChangeShapeType="1"/>
            </p:cNvSpPr>
            <p:nvPr/>
          </p:nvSpPr>
          <p:spPr bwMode="auto">
            <a:xfrm>
              <a:off x="6588125" y="20638"/>
              <a:ext cx="0" cy="24606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76">
              <a:extLst>
                <a:ext uri="{FF2B5EF4-FFF2-40B4-BE49-F238E27FC236}">
                  <a16:creationId xmlns:a16="http://schemas.microsoft.com/office/drawing/2014/main" id="{27251CDA-D405-3E6D-2E9B-9D90B8A0D8B3}"/>
                </a:ext>
              </a:extLst>
            </p:cNvPr>
            <p:cNvSpPr>
              <a:spLocks noChangeShapeType="1"/>
            </p:cNvSpPr>
            <p:nvPr/>
          </p:nvSpPr>
          <p:spPr bwMode="auto">
            <a:xfrm>
              <a:off x="6462713" y="395288"/>
              <a:ext cx="2476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77">
              <a:extLst>
                <a:ext uri="{FF2B5EF4-FFF2-40B4-BE49-F238E27FC236}">
                  <a16:creationId xmlns:a16="http://schemas.microsoft.com/office/drawing/2014/main" id="{2116D5F4-ABB2-A712-4EC2-C6DB505D9635}"/>
                </a:ext>
              </a:extLst>
            </p:cNvPr>
            <p:cNvSpPr>
              <a:spLocks noChangeShapeType="1"/>
            </p:cNvSpPr>
            <p:nvPr/>
          </p:nvSpPr>
          <p:spPr bwMode="auto">
            <a:xfrm>
              <a:off x="6586538" y="269875"/>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Rectangle 124">
              <a:extLst>
                <a:ext uri="{FF2B5EF4-FFF2-40B4-BE49-F238E27FC236}">
                  <a16:creationId xmlns:a16="http://schemas.microsoft.com/office/drawing/2014/main" id="{E0F6F821-29EF-F17C-EBB9-3806540CB11B}"/>
                </a:ext>
              </a:extLst>
            </p:cNvPr>
            <p:cNvSpPr>
              <a:spLocks noChangeArrowheads="1"/>
            </p:cNvSpPr>
            <p:nvPr/>
          </p:nvSpPr>
          <p:spPr bwMode="auto">
            <a:xfrm>
              <a:off x="6713538"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p>
          </p:txBody>
        </p:sp>
        <p:sp>
          <p:nvSpPr>
            <p:cNvPr id="25" name="Rectangle 148">
              <a:extLst>
                <a:ext uri="{FF2B5EF4-FFF2-40B4-BE49-F238E27FC236}">
                  <a16:creationId xmlns:a16="http://schemas.microsoft.com/office/drawing/2014/main" id="{CD133627-5BCE-38F0-5BE3-491B6E1FD20E}"/>
                </a:ext>
              </a:extLst>
            </p:cNvPr>
            <p:cNvSpPr>
              <a:spLocks noChangeArrowheads="1"/>
            </p:cNvSpPr>
            <p:nvPr/>
          </p:nvSpPr>
          <p:spPr bwMode="auto">
            <a:xfrm>
              <a:off x="17463" y="97599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p>
          </p:txBody>
        </p:sp>
        <p:sp>
          <p:nvSpPr>
            <p:cNvPr id="26" name="Line 162">
              <a:extLst>
                <a:ext uri="{FF2B5EF4-FFF2-40B4-BE49-F238E27FC236}">
                  <a16:creationId xmlns:a16="http://schemas.microsoft.com/office/drawing/2014/main" id="{A8746E33-E407-44E5-9BFB-CBE6550011B7}"/>
                </a:ext>
              </a:extLst>
            </p:cNvPr>
            <p:cNvSpPr>
              <a:spLocks noChangeShapeType="1"/>
            </p:cNvSpPr>
            <p:nvPr/>
          </p:nvSpPr>
          <p:spPr bwMode="auto">
            <a:xfrm>
              <a:off x="6461125" y="951230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163">
              <a:extLst>
                <a:ext uri="{FF2B5EF4-FFF2-40B4-BE49-F238E27FC236}">
                  <a16:creationId xmlns:a16="http://schemas.microsoft.com/office/drawing/2014/main" id="{2C0B0A64-1DCA-1847-7B70-393F21554979}"/>
                </a:ext>
              </a:extLst>
            </p:cNvPr>
            <p:cNvSpPr>
              <a:spLocks noChangeShapeType="1"/>
            </p:cNvSpPr>
            <p:nvPr/>
          </p:nvSpPr>
          <p:spPr bwMode="auto">
            <a:xfrm>
              <a:off x="6588125" y="9637713"/>
              <a:ext cx="0" cy="25241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Rectangle 174">
              <a:extLst>
                <a:ext uri="{FF2B5EF4-FFF2-40B4-BE49-F238E27FC236}">
                  <a16:creationId xmlns:a16="http://schemas.microsoft.com/office/drawing/2014/main" id="{956D26D4-D8E5-E996-88E2-5832557AC909}"/>
                </a:ext>
              </a:extLst>
            </p:cNvPr>
            <p:cNvSpPr>
              <a:spLocks noChangeArrowheads="1"/>
            </p:cNvSpPr>
            <p:nvPr/>
          </p:nvSpPr>
          <p:spPr bwMode="auto">
            <a:xfrm>
              <a:off x="6713538" y="9764713"/>
              <a:ext cx="125412" cy="125412"/>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p>
          </p:txBody>
        </p:sp>
        <p:sp>
          <p:nvSpPr>
            <p:cNvPr id="29" name="Line 176">
              <a:extLst>
                <a:ext uri="{FF2B5EF4-FFF2-40B4-BE49-F238E27FC236}">
                  <a16:creationId xmlns:a16="http://schemas.microsoft.com/office/drawing/2014/main" id="{EBA5D519-FAFD-56EA-3DD7-6BC4B858F7BD}"/>
                </a:ext>
              </a:extLst>
            </p:cNvPr>
            <p:cNvSpPr>
              <a:spLocks noChangeShapeType="1"/>
            </p:cNvSpPr>
            <p:nvPr/>
          </p:nvSpPr>
          <p:spPr bwMode="auto">
            <a:xfrm>
              <a:off x="6461125" y="9512300"/>
              <a:ext cx="252413"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177">
              <a:extLst>
                <a:ext uri="{FF2B5EF4-FFF2-40B4-BE49-F238E27FC236}">
                  <a16:creationId xmlns:a16="http://schemas.microsoft.com/office/drawing/2014/main" id="{1BE02894-E21A-9BBC-9C56-D7580150C72B}"/>
                </a:ext>
              </a:extLst>
            </p:cNvPr>
            <p:cNvSpPr>
              <a:spLocks noChangeShapeType="1"/>
            </p:cNvSpPr>
            <p:nvPr/>
          </p:nvSpPr>
          <p:spPr bwMode="auto">
            <a:xfrm>
              <a:off x="6586538" y="963771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762</Words>
  <Application>Microsoft Office PowerPoint</Application>
  <PresentationFormat>A4 (21x29,7 cm)</PresentationFormat>
  <Paragraphs>55</Paragraphs>
  <Slides>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vt:i4>
      </vt:variant>
    </vt:vector>
  </HeadingPairs>
  <TitlesOfParts>
    <vt:vector size="6" baseType="lpstr">
      <vt:lpstr>Arial</vt:lpstr>
      <vt:lpstr>Calibri</vt:lpstr>
      <vt:lpstr>Copperplate Gothic Light</vt:lpstr>
      <vt:lpstr>Default Design</vt:lpstr>
      <vt:lpstr>Presentazione standard di PowerPoint</vt:lpstr>
      <vt:lpstr>In base alle attuali norme (Regolamento CE Europeo 1169/2011 recante disposizioni in merito) sono considerate “allergeni” i seguenti alimenti e/o sostanze suddivisi in 14 categorie: 1) cereali contenenti glutine, ovvero grano, segale e orzo, avena, farro e kamut o i loro ceppi ibridati e prodotti derivati tranne: a) sciroppi di glucosio a base di grano, incluso destrosio; b) malto destrine a base di grano; c) sciroppi di glucosio a base di orzo; d) cereali utilizzati per la fabbricazione di distillati alcolici, incluso l’alcol etilico di origine agricola. 2) crostacei e prodotti a base di crostacei; 3) uova e derivati; 4) pesce e prodotti a base di pesce; 5) arachidi e derivati; 6) soia e prodotti a base di soia; 7) latte e prodotti derivati del latte, compreso il lattosio; 8) frutta a guscio e derivati (mandorle, nocciole e noci, anacardi, pistacchi), nello specifico mandorle (Amygdalus communis L.), nocciole (Corylus avellana), noci (Juglans regia), noci acagiù (Anacardium occidentale), noci pecan (Carya illinoinensis (Wangenh.) K. Koch), noci del Brasile (Bertholletia excelsa), pistacchi (Pistacia vera), noci di macadamia o noci del Queensland, e i loro prodotti, tranne per la frutta a guscio utilizzata per la fabbricazione di distillati alcolici, incluso l’alcol etilico di origine agricola. 9) sedano e prodotti a base di sedano; 10) senape e prodotti a base di senape; 11) semi di sesamo e prodotti a base di semi di sesamo; 12) anidride solforosa e solfiti in concentrazioni superiori a 10 mg/kg o 10 mg/l espressi come SO2; 13) lupino e prodotti a base di lupino; 14) molluschi e prodotti a base di molluschi.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Fabrizio Amato</cp:lastModifiedBy>
  <cp:revision>16</cp:revision>
  <cp:lastPrinted>2026-05-07T16:37:13Z</cp:lastPrinted>
  <dcterms:created xsi:type="dcterms:W3CDTF">2019-08-31T00:14:23Z</dcterms:created>
  <dcterms:modified xsi:type="dcterms:W3CDTF">2026-05-26T15:47:42Z</dcterms:modified>
</cp:coreProperties>
</file>