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4"/>
    <p:sldMasterId id="214748366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y="5143500" cx="9144000"/>
  <p:notesSz cx="6858000" cy="9144000"/>
  <p:embeddedFontLst>
    <p:embeddedFont>
      <p:font typeface="Poppins"/>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533">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33"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Poppins-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Poppins-italic.fntdata"/><Relationship Id="rId30" Type="http://schemas.openxmlformats.org/officeDocument/2006/relationships/font" Target="fonts/Poppins-bold.fntdata"/><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font" Target="fonts/Poppins-bold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g397a804b866_1_0: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 name="Google Shape;55;g397a804b866_1_0: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solidFill>
                  <a:schemeClr val="dk1"/>
                </a:solidFill>
              </a:rPr>
              <a:t>In today’s presentation our main two goals is to share with you is how to make smarter financial decisions and obtain financial freedom in your retirement.</a:t>
            </a:r>
            <a:endParaRPr/>
          </a:p>
        </p:txBody>
      </p:sp>
      <p:sp>
        <p:nvSpPr>
          <p:cNvPr id="56" name="Google Shape;56;g397a804b866_1_0: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97a804b866_1_12: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 name="Google Shape;66;g397a804b866_1_12: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
                <a:solidFill>
                  <a:schemeClr val="dk1"/>
                </a:solidFill>
              </a:rPr>
              <a:t>For many years, life insurance has been only viewed as a death benefit, with no living benefits. We have flipped that narrative. No longer is insurance just liability, it now is an asset.</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Over the past 2 years we have put our brains together to help solve the problem of not being able to save efficiently for tax free retirement income and come up with our strategy, Stream Protection Plan.</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Our program utilizes an indexed universal life product, partially funded by a bank, that we have packaged together to create Stream. So let’s talk about it…</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 </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67" name="Google Shape;67;g397a804b866_1_12: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97a804b866_1_38: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 name="Google Shape;93;g397a804b866_1_38: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solidFill>
                  <a:schemeClr val="dk1"/>
                </a:solidFill>
              </a:rPr>
              <a:t>In today’s presentation our main two goals is to share with you is how to make smarter financial decisions and obtain financial freedom in your retirement.</a:t>
            </a:r>
            <a:endParaRPr>
              <a:solidFill>
                <a:schemeClr val="dk1"/>
              </a:solidFill>
            </a:endParaRPr>
          </a:p>
        </p:txBody>
      </p:sp>
      <p:sp>
        <p:nvSpPr>
          <p:cNvPr id="94" name="Google Shape;94;g397a804b866_1_38: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7a804b866_1_122: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g397a804b866_1_122: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
                <a:solidFill>
                  <a:schemeClr val="dk1"/>
                </a:solidFill>
              </a:rPr>
              <a:t>Now that we have talked about the product and how we have paired it with leverage, lets talk about how the two work together in the Stream Plan.</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-Stream acts as the borrower and guarantor.</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-Clients are required to pay 5 year of contributions. Starting in year 6, the bank will fully fund the last 5 payments.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-We group clients together into a tranche to obtain favorable loan rates and make financing available to them.</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-The clients don’t need to post and personal guarantee, no collateral is needed, and the clients have no commitments.</a:t>
            </a:r>
            <a:endParaRPr>
              <a:solidFill>
                <a:schemeClr val="dk1"/>
              </a:solidFill>
            </a:endParaRPr>
          </a:p>
          <a:p>
            <a:pPr indent="0" lvl="0" marL="0" rtl="0" algn="l">
              <a:spcBef>
                <a:spcPts val="0"/>
              </a:spcBef>
              <a:spcAft>
                <a:spcPts val="0"/>
              </a:spcAft>
              <a:buNone/>
            </a:pPr>
            <a:r>
              <a:t/>
            </a:r>
            <a:endParaRPr/>
          </a:p>
        </p:txBody>
      </p:sp>
      <p:sp>
        <p:nvSpPr>
          <p:cNvPr id="120" name="Google Shape;120;g397a804b866_1_122: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97a804b866_1_63: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g397a804b866_1_63: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
                <a:solidFill>
                  <a:schemeClr val="dk1"/>
                </a:solidFill>
              </a:rPr>
              <a:t>Now that we have talked about the product and how we have paired it with leverage, lets talk about how the two work together in the Stream Plan.</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-Stream acts as the borrower and guarantor.</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-Clients are required to pay 5 year of contributions. Starting in year 6, the bank will fully fund the last 5 payments.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-We group clients together into a tranche to obtain favorable loan rates and make financing available to them.</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-The clients don’t need to post and personal guarantee, no collateral is needed, and the clients have no commitments.</a:t>
            </a:r>
            <a:endParaRPr>
              <a:solidFill>
                <a:schemeClr val="dk1"/>
              </a:solidFill>
            </a:endParaRPr>
          </a:p>
          <a:p>
            <a:pPr indent="0" lvl="0" marL="0" rtl="0" algn="l">
              <a:spcBef>
                <a:spcPts val="0"/>
              </a:spcBef>
              <a:spcAft>
                <a:spcPts val="0"/>
              </a:spcAft>
              <a:buNone/>
            </a:pPr>
            <a:r>
              <a:t/>
            </a:r>
            <a:endParaRPr/>
          </a:p>
        </p:txBody>
      </p:sp>
      <p:sp>
        <p:nvSpPr>
          <p:cNvPr id="151" name="Google Shape;151;g397a804b866_1_63: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97a804b866_1_152: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g397a804b866_1_152: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
                <a:solidFill>
                  <a:schemeClr val="dk1"/>
                </a:solidFill>
              </a:rPr>
              <a:t>For many years, life insurance has been only viewed as a death benefit, with no living benefits. We have flipped that narrative. No longer is insurance just liability, it now is an asset.</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Over the past 2 years we have put our brains together to help solve the problem of not being able to save efficiently for tax free retirement income and come up with our strategy, Stream Protection Plan.</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Our program utilizes an indexed universal life product, partially funded by a bank, that we have packaged together to create Stream. So let’s talk about it…</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 </a:t>
            </a:r>
            <a:endParaRPr>
              <a:solidFill>
                <a:schemeClr val="dk1"/>
              </a:solidFill>
            </a:endParaRPr>
          </a:p>
          <a:p>
            <a:pPr indent="0" lvl="0" marL="0" rtl="0" algn="l">
              <a:spcBef>
                <a:spcPts val="0"/>
              </a:spcBef>
              <a:spcAft>
                <a:spcPts val="0"/>
              </a:spcAft>
              <a:buNone/>
            </a:pPr>
            <a:r>
              <a:t/>
            </a:r>
            <a:endParaRPr/>
          </a:p>
        </p:txBody>
      </p:sp>
      <p:sp>
        <p:nvSpPr>
          <p:cNvPr id="168" name="Google Shape;168;g397a804b866_1_152: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97a804b866_1_178: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g397a804b866_1_178: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
                <a:solidFill>
                  <a:schemeClr val="dk1"/>
                </a:solidFill>
              </a:rPr>
              <a:t>With national debt levels at an all time high, the government will only be able to repay these debts by consistently raising taxes in the future. With this being said, the way traditional retirement plans are structured are broken and will not be enough to fund our retirements, as they are taxed as the money is taken out.  The problem is when they tax the money out it is all taxed as ordinary income. Two verhicles that rovide tax free income are rothiras and stream. The problem with the roth is that clients who make too much money can’t contribute. Think of the stream program as a roth on steroids.</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None/>
            </a:pPr>
            <a:r>
              <a:t/>
            </a:r>
            <a:endParaRPr/>
          </a:p>
        </p:txBody>
      </p:sp>
      <p:sp>
        <p:nvSpPr>
          <p:cNvPr id="195" name="Google Shape;195;g397a804b866_1_178: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e6ffc23649_1_2:notes"/>
          <p:cNvSpPr/>
          <p:nvPr>
            <p:ph idx="2" type="sldImg"/>
          </p:nvPr>
        </p:nvSpPr>
        <p:spPr>
          <a:xfrm>
            <a:off x="685727" y="857273"/>
            <a:ext cx="5486546" cy="23146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g3e6ffc23649_1_2:notes"/>
          <p:cNvSpPr txBox="1"/>
          <p:nvPr>
            <p:ph idx="1" type="body"/>
          </p:nvPr>
        </p:nvSpPr>
        <p:spPr>
          <a:xfrm>
            <a:off x="685800" y="3300500"/>
            <a:ext cx="5486400" cy="270040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 name="Google Shape;213;g3e6ffc23649_1_2:notes"/>
          <p:cNvSpPr txBox="1"/>
          <p:nvPr>
            <p:ph idx="12" type="sldNum"/>
          </p:nvPr>
        </p:nvSpPr>
        <p:spPr>
          <a:xfrm>
            <a:off x="3884613" y="6514083"/>
            <a:ext cx="2971800" cy="344099"/>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97a804b866_1_334: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0" name="Google Shape;300;g397a804b866_1_334: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g397a804b866_1_334: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e6ffc23649_4_0:notes"/>
          <p:cNvSpPr/>
          <p:nvPr>
            <p:ph idx="2" type="sldImg"/>
          </p:nvPr>
        </p:nvSpPr>
        <p:spPr>
          <a:xfrm>
            <a:off x="685727" y="857273"/>
            <a:ext cx="5486546" cy="231463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g3e6ffc23649_4_0:notes"/>
          <p:cNvSpPr txBox="1"/>
          <p:nvPr>
            <p:ph idx="1" type="body"/>
          </p:nvPr>
        </p:nvSpPr>
        <p:spPr>
          <a:xfrm>
            <a:off x="685800" y="3300500"/>
            <a:ext cx="5486400" cy="2700409"/>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2" name="Google Shape;372;g3e6ffc23649_4_0:notes"/>
          <p:cNvSpPr txBox="1"/>
          <p:nvPr>
            <p:ph idx="12" type="sldNum"/>
          </p:nvPr>
        </p:nvSpPr>
        <p:spPr>
          <a:xfrm>
            <a:off x="3884613" y="6514083"/>
            <a:ext cx="2971800" cy="344099"/>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3e6ff47e1ab_0_17: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9" name="Google Shape;439;g3e6ff47e1ab_0_17:notes"/>
          <p:cNvSpPr txBox="1"/>
          <p:nvPr>
            <p:ph idx="1" type="body"/>
          </p:nvPr>
        </p:nvSpPr>
        <p:spPr>
          <a:xfrm>
            <a:off x="685800" y="3300413"/>
            <a:ext cx="5486400" cy="2700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
                <a:solidFill>
                  <a:schemeClr val="dk1"/>
                </a:solidFill>
              </a:rPr>
              <a:t>Now lets take a look at self funding vs. using Stream’s funding.</a:t>
            </a:r>
            <a:endParaRPr>
              <a:solidFill>
                <a:schemeClr val="dk1"/>
              </a:solidFill>
            </a:endParaRPr>
          </a:p>
          <a:p>
            <a:pPr indent="0" lvl="0" marL="0" rtl="0" algn="l">
              <a:spcBef>
                <a:spcPts val="0"/>
              </a:spcBef>
              <a:spcAft>
                <a:spcPts val="0"/>
              </a:spcAft>
              <a:buNone/>
            </a:pPr>
            <a:r>
              <a:t/>
            </a:r>
            <a:endParaRPr/>
          </a:p>
        </p:txBody>
      </p:sp>
      <p:sp>
        <p:nvSpPr>
          <p:cNvPr id="440" name="Google Shape;440;g3e6ff47e1ab_0_17: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3dc1c92b38f_2_0: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9" name="Google Shape;449;g3dc1c92b38f_2_0:notes"/>
          <p:cNvSpPr txBox="1"/>
          <p:nvPr>
            <p:ph idx="1" type="body"/>
          </p:nvPr>
        </p:nvSpPr>
        <p:spPr>
          <a:xfrm>
            <a:off x="685800" y="3300413"/>
            <a:ext cx="5486400" cy="2700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
                <a:solidFill>
                  <a:schemeClr val="dk1"/>
                </a:solidFill>
              </a:rPr>
              <a:t>Now lets take a look at self funding vs. using Stream’s funding.</a:t>
            </a:r>
            <a:endParaRPr>
              <a:solidFill>
                <a:schemeClr val="dk1"/>
              </a:solidFill>
            </a:endParaRPr>
          </a:p>
          <a:p>
            <a:pPr indent="0" lvl="0" marL="0" rtl="0" algn="l">
              <a:spcBef>
                <a:spcPts val="0"/>
              </a:spcBef>
              <a:spcAft>
                <a:spcPts val="0"/>
              </a:spcAft>
              <a:buNone/>
            </a:pPr>
            <a:r>
              <a:t/>
            </a:r>
            <a:endParaRPr/>
          </a:p>
        </p:txBody>
      </p:sp>
      <p:sp>
        <p:nvSpPr>
          <p:cNvPr id="450" name="Google Shape;450;g3dc1c92b38f_2_0: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df3a799bd0_0_0: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9" name="Google Shape;459;g3df3a799bd0_0_0:notes"/>
          <p:cNvSpPr txBox="1"/>
          <p:nvPr>
            <p:ph idx="1" type="body"/>
          </p:nvPr>
        </p:nvSpPr>
        <p:spPr>
          <a:xfrm>
            <a:off x="685800" y="3300413"/>
            <a:ext cx="5486400" cy="2700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
                <a:solidFill>
                  <a:schemeClr val="dk1"/>
                </a:solidFill>
              </a:rPr>
              <a:t>Now lets take a look at self funding vs. using Stream’s funding.</a:t>
            </a:r>
            <a:endParaRPr>
              <a:solidFill>
                <a:schemeClr val="dk1"/>
              </a:solidFill>
            </a:endParaRPr>
          </a:p>
          <a:p>
            <a:pPr indent="0" lvl="0" marL="0" rtl="0" algn="l">
              <a:spcBef>
                <a:spcPts val="0"/>
              </a:spcBef>
              <a:spcAft>
                <a:spcPts val="0"/>
              </a:spcAft>
              <a:buNone/>
            </a:pPr>
            <a:r>
              <a:t/>
            </a:r>
            <a:endParaRPr/>
          </a:p>
        </p:txBody>
      </p:sp>
      <p:sp>
        <p:nvSpPr>
          <p:cNvPr id="460" name="Google Shape;460;g3df3a799bd0_0_0: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397a804b866_1_262: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9" name="Google Shape;469;g397a804b866_1_262: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
                <a:solidFill>
                  <a:schemeClr val="dk1"/>
                </a:solidFill>
              </a:rPr>
              <a:t>For many years, life insurance has been only viewed as a death benefit, with no living benefits. We have flipped that narrative. No longer is insurance just liability, it now is an asset.</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Over the past 2 years we have put our brains together to help solve the problem of not being able to save efficiently for tax free retirement income and come up with our strategy, Stream Protection Plan.</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Our program utilizes an indexed universal life product, partially funded by a bank, that we have packaged together to create Stream. So let’s talk about it…</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 </a:t>
            </a:r>
            <a:endParaRPr>
              <a:solidFill>
                <a:schemeClr val="dk1"/>
              </a:solidFill>
            </a:endParaRPr>
          </a:p>
          <a:p>
            <a:pPr indent="0" lvl="0" marL="0" rtl="0" algn="l">
              <a:spcBef>
                <a:spcPts val="0"/>
              </a:spcBef>
              <a:spcAft>
                <a:spcPts val="0"/>
              </a:spcAft>
              <a:buNone/>
            </a:pPr>
            <a:r>
              <a:t/>
            </a:r>
            <a:endParaRPr/>
          </a:p>
        </p:txBody>
      </p:sp>
      <p:sp>
        <p:nvSpPr>
          <p:cNvPr id="470" name="Google Shape;470;g397a804b866_1_262: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3e6ff47e1ab_0_103: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6" name="Google Shape;506;g3e6ff47e1ab_0_103:notes"/>
          <p:cNvSpPr txBox="1"/>
          <p:nvPr>
            <p:ph idx="1" type="body"/>
          </p:nvPr>
        </p:nvSpPr>
        <p:spPr>
          <a:xfrm>
            <a:off x="685800" y="3300413"/>
            <a:ext cx="5486400" cy="2700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
                <a:solidFill>
                  <a:schemeClr val="dk1"/>
                </a:solidFill>
              </a:rPr>
              <a:t>For many years, life insurance has been only viewed as a death benefit, with no living benefits. We have flipped that narrative. No longer is insurance just liability, it now is an asset.</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Over the past 2 years we have put our brains together to help solve the problem of not being able to save efficiently for tax free retirement income and come up with our strategy, Stream Protection Plan.</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Our program utilizes an indexed universal life product, partially funded by a bank, that we have packaged together to create Stream. So let’s talk about it…</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 </a:t>
            </a:r>
            <a:endParaRPr>
              <a:solidFill>
                <a:schemeClr val="dk1"/>
              </a:solidFill>
            </a:endParaRPr>
          </a:p>
          <a:p>
            <a:pPr indent="0" lvl="0" marL="0" rtl="0" algn="l">
              <a:spcBef>
                <a:spcPts val="0"/>
              </a:spcBef>
              <a:spcAft>
                <a:spcPts val="0"/>
              </a:spcAft>
              <a:buNone/>
            </a:pPr>
            <a:r>
              <a:t/>
            </a:r>
            <a:endParaRPr/>
          </a:p>
        </p:txBody>
      </p:sp>
      <p:sp>
        <p:nvSpPr>
          <p:cNvPr id="507" name="Google Shape;507;g3e6ff47e1ab_0_103: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3dc1c92b38f_2_10: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6" name="Google Shape;516;g3dc1c92b38f_2_10:notes"/>
          <p:cNvSpPr txBox="1"/>
          <p:nvPr>
            <p:ph idx="1" type="body"/>
          </p:nvPr>
        </p:nvSpPr>
        <p:spPr>
          <a:xfrm>
            <a:off x="685800" y="3300413"/>
            <a:ext cx="5486400" cy="2700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
                <a:solidFill>
                  <a:schemeClr val="dk1"/>
                </a:solidFill>
              </a:rPr>
              <a:t>For many years, life insurance has been only viewed as a death benefit, with no living benefits. We have flipped that narrative. No longer is insurance just liability, it now is an asset.</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Over the past 2 years we have put our brains together to help solve the problem of not being able to save efficiently for tax free retirement income and come up with our strategy, Stream Protection Plan.</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Our program utilizes an indexed universal life product, partially funded by a bank, that we have packaged together to create Stream. So let’s talk about it…</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 </a:t>
            </a:r>
            <a:endParaRPr>
              <a:solidFill>
                <a:schemeClr val="dk1"/>
              </a:solidFill>
            </a:endParaRPr>
          </a:p>
          <a:p>
            <a:pPr indent="0" lvl="0" marL="0" rtl="0" algn="l">
              <a:spcBef>
                <a:spcPts val="0"/>
              </a:spcBef>
              <a:spcAft>
                <a:spcPts val="0"/>
              </a:spcAft>
              <a:buNone/>
            </a:pPr>
            <a:r>
              <a:t/>
            </a:r>
            <a:endParaRPr/>
          </a:p>
        </p:txBody>
      </p:sp>
      <p:sp>
        <p:nvSpPr>
          <p:cNvPr id="517" name="Google Shape;517;g3dc1c92b38f_2_10: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3df3a799bd0_0_11: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6" name="Google Shape;526;g3df3a799bd0_0_11:notes"/>
          <p:cNvSpPr txBox="1"/>
          <p:nvPr>
            <p:ph idx="1" type="body"/>
          </p:nvPr>
        </p:nvSpPr>
        <p:spPr>
          <a:xfrm>
            <a:off x="685800" y="3300413"/>
            <a:ext cx="5486400" cy="2700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
                <a:solidFill>
                  <a:schemeClr val="dk1"/>
                </a:solidFill>
              </a:rPr>
              <a:t>Now lets take a look at self funding vs. using Stream’s funding.</a:t>
            </a:r>
            <a:endParaRPr>
              <a:solidFill>
                <a:schemeClr val="dk1"/>
              </a:solidFill>
            </a:endParaRPr>
          </a:p>
          <a:p>
            <a:pPr indent="0" lvl="0" marL="0" rtl="0" algn="l">
              <a:spcBef>
                <a:spcPts val="0"/>
              </a:spcBef>
              <a:spcAft>
                <a:spcPts val="0"/>
              </a:spcAft>
              <a:buNone/>
            </a:pPr>
            <a:r>
              <a:t/>
            </a:r>
            <a:endParaRPr/>
          </a:p>
        </p:txBody>
      </p:sp>
      <p:sp>
        <p:nvSpPr>
          <p:cNvPr id="527" name="Google Shape;527;g3df3a799bd0_0_11: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3e6ff47e1ab_0_169: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6" name="Google Shape;536;g3e6ff47e1ab_0_169:notes"/>
          <p:cNvSpPr txBox="1"/>
          <p:nvPr>
            <p:ph idx="1" type="body"/>
          </p:nvPr>
        </p:nvSpPr>
        <p:spPr>
          <a:xfrm>
            <a:off x="685800" y="3300413"/>
            <a:ext cx="5486400" cy="2700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
                <a:solidFill>
                  <a:schemeClr val="dk1"/>
                </a:solidFill>
              </a:rPr>
              <a:t>For many years, life insurance has been only viewed as a death benefit, with no living benefits. We have flipped that narrative. No longer is insurance just liability, it now is an asset.</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Over the past 2 years we have put our brains together to help solve the problem of not being able to save efficiently for tax free retirement income and come up with our strategy, Stream Protection Plan.</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Our program utilizes an indexed universal life product, partially funded by a bank, that we have packaged together to create Stream. So let’s talk about it…</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 </a:t>
            </a:r>
            <a:endParaRPr>
              <a:solidFill>
                <a:schemeClr val="dk1"/>
              </a:solidFill>
            </a:endParaRPr>
          </a:p>
          <a:p>
            <a:pPr indent="0" lvl="0" marL="0" rtl="0" algn="l">
              <a:spcBef>
                <a:spcPts val="0"/>
              </a:spcBef>
              <a:spcAft>
                <a:spcPts val="0"/>
              </a:spcAft>
              <a:buNone/>
            </a:pPr>
            <a:r>
              <a:t/>
            </a:r>
            <a:endParaRPr/>
          </a:p>
        </p:txBody>
      </p:sp>
      <p:sp>
        <p:nvSpPr>
          <p:cNvPr id="537" name="Google Shape;537;g3e6ff47e1ab_0_169: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3dc1c92b38f_2_20:notes"/>
          <p:cNvSpPr/>
          <p:nvPr>
            <p:ph idx="2" type="sldImg"/>
          </p:nvPr>
        </p:nvSpPr>
        <p:spPr>
          <a:xfrm>
            <a:off x="685800" y="857250"/>
            <a:ext cx="54864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6" name="Google Shape;546;g3dc1c92b38f_2_20:notes"/>
          <p:cNvSpPr txBox="1"/>
          <p:nvPr>
            <p:ph idx="1" type="body"/>
          </p:nvPr>
        </p:nvSpPr>
        <p:spPr>
          <a:xfrm>
            <a:off x="685800" y="3300413"/>
            <a:ext cx="5486400" cy="27003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
                <a:solidFill>
                  <a:schemeClr val="dk1"/>
                </a:solidFill>
              </a:rPr>
              <a:t>For many years, life insurance has been only viewed as a death benefit, with no living benefits. We have flipped that narrative. No longer is insurance just liability, it now is an asset.</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Over the past 2 years we have put our brains together to help solve the problem of not being able to save efficiently for tax free retirement income and come up with our strategy, Stream Protection Plan.</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Our program utilizes an indexed universal life product, partially funded by a bank, that we have packaged together to create Stream. So let’s talk about it…</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 </a:t>
            </a:r>
            <a:endParaRPr>
              <a:solidFill>
                <a:schemeClr val="dk1"/>
              </a:solidFill>
            </a:endParaRPr>
          </a:p>
          <a:p>
            <a:pPr indent="0" lvl="0" marL="0" rtl="0" algn="l">
              <a:spcBef>
                <a:spcPts val="0"/>
              </a:spcBef>
              <a:spcAft>
                <a:spcPts val="0"/>
              </a:spcAft>
              <a:buNone/>
            </a:pPr>
            <a:r>
              <a:t/>
            </a:r>
            <a:endParaRPr/>
          </a:p>
        </p:txBody>
      </p:sp>
      <p:sp>
        <p:nvSpPr>
          <p:cNvPr id="547" name="Google Shape;547;g3dc1c92b38f_2_20:notes"/>
          <p:cNvSpPr txBox="1"/>
          <p:nvPr>
            <p:ph idx="12" type="sldNum"/>
          </p:nvPr>
        </p:nvSpPr>
        <p:spPr>
          <a:xfrm>
            <a:off x="3884613" y="6513910"/>
            <a:ext cx="2971800" cy="344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397a804b866_1_422: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6" name="Google Shape;556;g397a804b866_1_422: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
                <a:solidFill>
                  <a:schemeClr val="dk1"/>
                </a:solidFill>
              </a:rPr>
              <a:t>For many years, life insurance has been only viewed as a death benefit, with no living benefits. We have flipped that narrative. No longer is insurance just liability, it now is an asset.</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Over the past 2 years we have put our brains together to help solve the problem of not being able to save efficiently for tax free retirement income and come up with our strategy, Stream Protection Plan.</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Our program utilizes an indexed universal life product, partially funded by a bank, that we have packaged together to create Stream. So let’s talk about it…</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 </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557" name="Google Shape;557;g397a804b866_1_422: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397a804b866_1_392: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0" name="Google Shape;590;g397a804b866_1_392: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en">
                <a:solidFill>
                  <a:schemeClr val="dk1"/>
                </a:solidFill>
              </a:rPr>
              <a:t>Now that we have talked about the product and how we have paired it with leverage, lets talk about how the two work together in the Stream Plan.</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-Stream acts as the borrower and guarantor.</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-Clients are required to pay 5 year of contributions. Starting in year 6, the bank will fully fund the last 5 payments. </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-We group clients together into a tranche to obtain favorable loan rates and make financing available to them.</a:t>
            </a:r>
            <a:endParaRPr>
              <a:solidFill>
                <a:schemeClr val="dk1"/>
              </a:solidFill>
            </a:endParaRPr>
          </a:p>
          <a:p>
            <a:pPr indent="0" lvl="0" marL="0" rtl="0" algn="l">
              <a:spcBef>
                <a:spcPts val="0"/>
              </a:spcBef>
              <a:spcAft>
                <a:spcPts val="0"/>
              </a:spcAft>
              <a:buClr>
                <a:schemeClr val="dk1"/>
              </a:buClr>
              <a:buFont typeface="Arial"/>
              <a:buNone/>
            </a:pPr>
            <a:r>
              <a:rPr lang="en">
                <a:solidFill>
                  <a:schemeClr val="dk1"/>
                </a:solidFill>
              </a:rPr>
              <a:t>-The clients don’t need to post and personal guarantee, no collateral is needed, and the clients have no commitments.</a:t>
            </a:r>
            <a:endParaRPr>
              <a:solidFill>
                <a:schemeClr val="dk1"/>
              </a:solidFill>
            </a:endParaRPr>
          </a:p>
          <a:p>
            <a:pPr indent="0" lvl="0" marL="0" rtl="0" algn="l">
              <a:spcBef>
                <a:spcPts val="0"/>
              </a:spcBef>
              <a:spcAft>
                <a:spcPts val="0"/>
              </a:spcAft>
              <a:buNone/>
            </a:pPr>
            <a:r>
              <a:t/>
            </a:r>
            <a:endParaRPr/>
          </a:p>
        </p:txBody>
      </p:sp>
      <p:sp>
        <p:nvSpPr>
          <p:cNvPr id="591" name="Google Shape;591;g397a804b866_1_392: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397a804b866_1_455: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0" name="Google Shape;620;g397a804b866_1_455: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QR code links to interest form - let us know you’re interested!</a:t>
            </a:r>
            <a:endParaRPr/>
          </a:p>
        </p:txBody>
      </p:sp>
      <p:sp>
        <p:nvSpPr>
          <p:cNvPr id="621" name="Google Shape;621;g397a804b866_1_455: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50" name="Shape 50"/>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52" name="Shape 5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0"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6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32.png"/><Relationship Id="rId4" Type="http://schemas.openxmlformats.org/officeDocument/2006/relationships/image" Target="../media/image4.png"/><Relationship Id="rId5" Type="http://schemas.openxmlformats.org/officeDocument/2006/relationships/image" Target="../media/image29.png"/><Relationship Id="rId6"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3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3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3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32.png"/><Relationship Id="rId4" Type="http://schemas.openxmlformats.org/officeDocument/2006/relationships/image" Target="../media/image25.png"/><Relationship Id="rId5" Type="http://schemas.openxmlformats.org/officeDocument/2006/relationships/image" Target="../media/image27.png"/><Relationship Id="rId6"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32.png"/><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1" Type="http://schemas.openxmlformats.org/officeDocument/2006/relationships/image" Target="../media/image44.png"/><Relationship Id="rId10" Type="http://schemas.openxmlformats.org/officeDocument/2006/relationships/image" Target="../media/image34.png"/><Relationship Id="rId13" Type="http://schemas.openxmlformats.org/officeDocument/2006/relationships/image" Target="../media/image57.png"/><Relationship Id="rId12" Type="http://schemas.openxmlformats.org/officeDocument/2006/relationships/image" Target="../media/image42.png"/><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32.png"/><Relationship Id="rId4" Type="http://schemas.openxmlformats.org/officeDocument/2006/relationships/image" Target="../media/image13.png"/><Relationship Id="rId9" Type="http://schemas.openxmlformats.org/officeDocument/2006/relationships/image" Target="../media/image51.png"/><Relationship Id="rId14" Type="http://schemas.openxmlformats.org/officeDocument/2006/relationships/image" Target="../media/image52.png"/><Relationship Id="rId5" Type="http://schemas.openxmlformats.org/officeDocument/2006/relationships/image" Target="../media/image8.png"/><Relationship Id="rId6" Type="http://schemas.openxmlformats.org/officeDocument/2006/relationships/image" Target="../media/image20.png"/><Relationship Id="rId7" Type="http://schemas.openxmlformats.org/officeDocument/2006/relationships/image" Target="../media/image28.png"/><Relationship Id="rId8" Type="http://schemas.openxmlformats.org/officeDocument/2006/relationships/image" Target="../media/image3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32.png"/><Relationship Id="rId4" Type="http://schemas.openxmlformats.org/officeDocument/2006/relationships/image" Target="../media/image5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32.png"/><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32.png"/><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32.png"/><Relationship Id="rId4" Type="http://schemas.openxmlformats.org/officeDocument/2006/relationships/image" Target="../media/image36.png"/><Relationship Id="rId5" Type="http://schemas.openxmlformats.org/officeDocument/2006/relationships/image" Target="../media/image4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32.png"/><Relationship Id="rId4" Type="http://schemas.openxmlformats.org/officeDocument/2006/relationships/image" Target="../media/image6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32.png"/><Relationship Id="rId4" Type="http://schemas.openxmlformats.org/officeDocument/2006/relationships/image" Target="../media/image5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32.png"/><Relationship Id="rId4" Type="http://schemas.openxmlformats.org/officeDocument/2006/relationships/image" Target="../media/image5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32.png"/><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32.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32.png"/><Relationship Id="rId4" Type="http://schemas.openxmlformats.org/officeDocument/2006/relationships/hyperlink" Target="https://staging.thestreamplan.link/role" TargetMode="External"/><Relationship Id="rId5" Type="http://schemas.openxmlformats.org/officeDocument/2006/relationships/image" Target="../media/image55.png"/><Relationship Id="rId6" Type="http://schemas.openxmlformats.org/officeDocument/2006/relationships/image" Target="../media/image60.png"/><Relationship Id="rId7" Type="http://schemas.openxmlformats.org/officeDocument/2006/relationships/image" Target="../media/image4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32.png"/><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51044"/>
        </a:solidFill>
      </p:bgPr>
    </p:bg>
    <p:spTree>
      <p:nvGrpSpPr>
        <p:cNvPr id="57" name="Shape 57"/>
        <p:cNvGrpSpPr/>
        <p:nvPr/>
      </p:nvGrpSpPr>
      <p:grpSpPr>
        <a:xfrm>
          <a:off x="0" y="0"/>
          <a:ext cx="0" cy="0"/>
          <a:chOff x="0" y="0"/>
          <a:chExt cx="0" cy="0"/>
        </a:xfrm>
      </p:grpSpPr>
      <p:pic>
        <p:nvPicPr>
          <p:cNvPr descr="logo_full_transparent.png" id="58" name="Google Shape;58;p16"/>
          <p:cNvPicPr preferRelativeResize="0"/>
          <p:nvPr/>
        </p:nvPicPr>
        <p:blipFill rotWithShape="1">
          <a:blip r:embed="rId3">
            <a:alphaModFix/>
          </a:blip>
          <a:srcRect b="0" l="0" r="0" t="0"/>
          <a:stretch/>
        </p:blipFill>
        <p:spPr>
          <a:xfrm>
            <a:off x="292728" y="534368"/>
            <a:ext cx="1052450" cy="631449"/>
          </a:xfrm>
          <a:prstGeom prst="rect">
            <a:avLst/>
          </a:prstGeom>
          <a:noFill/>
          <a:ln>
            <a:noFill/>
          </a:ln>
        </p:spPr>
      </p:pic>
      <p:sp>
        <p:nvSpPr>
          <p:cNvPr id="59" name="Google Shape;59;p16"/>
          <p:cNvSpPr/>
          <p:nvPr/>
        </p:nvSpPr>
        <p:spPr>
          <a:xfrm>
            <a:off x="411480" y="1371600"/>
            <a:ext cx="5486400" cy="24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B2EC"/>
              </a:buClr>
              <a:buSzPts val="800"/>
              <a:buFont typeface="Poppins"/>
              <a:buNone/>
            </a:pPr>
            <a:r>
              <a:rPr b="1" i="0" lang="en" sz="800" u="none" cap="none" strike="noStrike">
                <a:solidFill>
                  <a:srgbClr val="C8B2EC"/>
                </a:solidFill>
                <a:latin typeface="Poppins"/>
                <a:ea typeface="Poppins"/>
                <a:cs typeface="Poppins"/>
                <a:sym typeface="Poppins"/>
              </a:rPr>
              <a:t>AGENT PRESENTATION</a:t>
            </a:r>
            <a:endParaRPr b="0" i="0" sz="800" u="none" cap="none" strike="noStrike">
              <a:solidFill>
                <a:schemeClr val="dk1"/>
              </a:solidFill>
              <a:latin typeface="Calibri"/>
              <a:ea typeface="Calibri"/>
              <a:cs typeface="Calibri"/>
              <a:sym typeface="Calibri"/>
            </a:endParaRPr>
          </a:p>
        </p:txBody>
      </p:sp>
      <p:sp>
        <p:nvSpPr>
          <p:cNvPr id="60" name="Google Shape;60;p16"/>
          <p:cNvSpPr/>
          <p:nvPr/>
        </p:nvSpPr>
        <p:spPr>
          <a:xfrm>
            <a:off x="411480" y="1680210"/>
            <a:ext cx="411600" cy="27300"/>
          </a:xfrm>
          <a:prstGeom prst="rect">
            <a:avLst/>
          </a:prstGeom>
          <a:solidFill>
            <a:srgbClr val="DF665B"/>
          </a:solidFill>
          <a:ln cap="flat" cmpd="sng" w="12700">
            <a:solidFill>
              <a:srgbClr val="DF665B"/>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 name="Google Shape;61;p16"/>
          <p:cNvSpPr/>
          <p:nvPr/>
        </p:nvSpPr>
        <p:spPr>
          <a:xfrm>
            <a:off x="411480" y="2122170"/>
            <a:ext cx="7543800" cy="1234500"/>
          </a:xfrm>
          <a:prstGeom prst="rect">
            <a:avLst/>
          </a:prstGeom>
          <a:noFill/>
          <a:ln>
            <a:noFill/>
          </a:ln>
        </p:spPr>
        <p:txBody>
          <a:bodyPr anchorCtr="0" anchor="t" bIns="0" lIns="0" spcFirstLastPara="1" rIns="0" wrap="square" tIns="0">
            <a:noAutofit/>
          </a:bodyPr>
          <a:lstStyle/>
          <a:p>
            <a:pPr indent="0" lvl="0" marL="0" marR="0" rtl="0" algn="l">
              <a:lnSpc>
                <a:spcPct val="105000"/>
              </a:lnSpc>
              <a:spcBef>
                <a:spcPts val="0"/>
              </a:spcBef>
              <a:spcAft>
                <a:spcPts val="0"/>
              </a:spcAft>
              <a:buClr>
                <a:srgbClr val="FFFFFF"/>
              </a:buClr>
              <a:buSzPts val="3900"/>
              <a:buFont typeface="Poppins"/>
              <a:buNone/>
            </a:pPr>
            <a:r>
              <a:rPr b="1" i="0" lang="en" sz="5100" u="none" cap="none" strike="noStrike">
                <a:solidFill>
                  <a:srgbClr val="FFFFFF"/>
                </a:solidFill>
                <a:latin typeface="Poppins"/>
                <a:ea typeface="Poppins"/>
                <a:cs typeface="Poppins"/>
                <a:sym typeface="Poppins"/>
              </a:rPr>
              <a:t>The Stream</a:t>
            </a:r>
            <a:r>
              <a:rPr lang="en" sz="5100">
                <a:solidFill>
                  <a:schemeClr val="dk1"/>
                </a:solidFill>
                <a:latin typeface="Calibri"/>
                <a:ea typeface="Calibri"/>
                <a:cs typeface="Calibri"/>
                <a:sym typeface="Calibri"/>
              </a:rPr>
              <a:t> </a:t>
            </a:r>
            <a:r>
              <a:rPr b="1" i="0" lang="en" sz="5100" u="none" cap="none" strike="noStrike">
                <a:solidFill>
                  <a:srgbClr val="FFFFFF"/>
                </a:solidFill>
                <a:latin typeface="Poppins"/>
                <a:ea typeface="Poppins"/>
                <a:cs typeface="Poppins"/>
                <a:sym typeface="Poppins"/>
              </a:rPr>
              <a:t>Plan</a:t>
            </a:r>
            <a:endParaRPr b="0" i="0" sz="5100" u="none" cap="none" strike="noStrike">
              <a:solidFill>
                <a:schemeClr val="dk1"/>
              </a:solidFill>
              <a:latin typeface="Calibri"/>
              <a:ea typeface="Calibri"/>
              <a:cs typeface="Calibri"/>
              <a:sym typeface="Calibri"/>
            </a:endParaRPr>
          </a:p>
        </p:txBody>
      </p:sp>
      <p:sp>
        <p:nvSpPr>
          <p:cNvPr id="62" name="Google Shape;62;p16"/>
          <p:cNvSpPr/>
          <p:nvPr/>
        </p:nvSpPr>
        <p:spPr>
          <a:xfrm>
            <a:off x="443830" y="2840635"/>
            <a:ext cx="754380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100"/>
              <a:buFont typeface="Poppins"/>
              <a:buNone/>
            </a:pPr>
            <a:r>
              <a:rPr b="0" i="0" lang="en" sz="1100" u="none" cap="none" strike="noStrike">
                <a:solidFill>
                  <a:srgbClr val="FFFFFF"/>
                </a:solidFill>
                <a:latin typeface="Poppins"/>
                <a:ea typeface="Poppins"/>
                <a:cs typeface="Poppins"/>
                <a:sym typeface="Poppins"/>
              </a:rPr>
              <a:t>A smarter way to save</a:t>
            </a:r>
            <a:r>
              <a:rPr lang="en" sz="1100">
                <a:solidFill>
                  <a:srgbClr val="FFFFFF"/>
                </a:solidFill>
                <a:latin typeface="Poppins"/>
                <a:ea typeface="Poppins"/>
                <a:cs typeface="Poppins"/>
                <a:sym typeface="Poppins"/>
              </a:rPr>
              <a:t>: </a:t>
            </a:r>
            <a:r>
              <a:rPr b="0" i="0" lang="en" sz="1100" u="none" cap="none" strike="noStrike">
                <a:solidFill>
                  <a:srgbClr val="FFFFFF"/>
                </a:solidFill>
                <a:latin typeface="Poppins"/>
                <a:ea typeface="Poppins"/>
                <a:cs typeface="Poppins"/>
                <a:sym typeface="Poppins"/>
              </a:rPr>
              <a:t>Indexed Universal Life built on pre-packaged bank funding.</a:t>
            </a:r>
            <a:endParaRPr b="0" i="0" sz="1100" u="none" cap="none" strike="noStrike">
              <a:solidFill>
                <a:schemeClr val="dk1"/>
              </a:solidFill>
              <a:latin typeface="Calibri"/>
              <a:ea typeface="Calibri"/>
              <a:cs typeface="Calibri"/>
              <a:sym typeface="Calibri"/>
            </a:endParaRPr>
          </a:p>
        </p:txBody>
      </p:sp>
      <p:pic>
        <p:nvPicPr>
          <p:cNvPr descr="A colorful curved line on a black background&#10;&#10;Description automatically generated" id="63" name="Google Shape;63;p16"/>
          <p:cNvPicPr preferRelativeResize="0"/>
          <p:nvPr/>
        </p:nvPicPr>
        <p:blipFill rotWithShape="1">
          <a:blip r:embed="rId4">
            <a:alphaModFix/>
          </a:blip>
          <a:srcRect b="0" l="0" r="0" t="0"/>
          <a:stretch/>
        </p:blipFill>
        <p:spPr>
          <a:xfrm rot="1655144">
            <a:off x="3685865" y="1807326"/>
            <a:ext cx="4901212" cy="50608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51044"/>
        </a:solidFill>
      </p:bgPr>
    </p:bg>
    <p:spTree>
      <p:nvGrpSpPr>
        <p:cNvPr id="68" name="Shape 68"/>
        <p:cNvGrpSpPr/>
        <p:nvPr/>
      </p:nvGrpSpPr>
      <p:grpSpPr>
        <a:xfrm>
          <a:off x="0" y="0"/>
          <a:ext cx="0" cy="0"/>
          <a:chOff x="0" y="0"/>
          <a:chExt cx="0" cy="0"/>
        </a:xfrm>
      </p:grpSpPr>
      <p:pic>
        <p:nvPicPr>
          <p:cNvPr descr="logo_mark_transparent.png" id="69" name="Google Shape;69;p17"/>
          <p:cNvPicPr preferRelativeResize="0"/>
          <p:nvPr/>
        </p:nvPicPr>
        <p:blipFill rotWithShape="1">
          <a:blip r:embed="rId3">
            <a:alphaModFix/>
          </a:blip>
          <a:srcRect b="0" l="0" r="0" t="0"/>
          <a:stretch/>
        </p:blipFill>
        <p:spPr>
          <a:xfrm>
            <a:off x="342900" y="4745736"/>
            <a:ext cx="165013" cy="192024"/>
          </a:xfrm>
          <a:prstGeom prst="rect">
            <a:avLst/>
          </a:prstGeom>
          <a:noFill/>
          <a:ln>
            <a:noFill/>
          </a:ln>
        </p:spPr>
      </p:pic>
      <p:sp>
        <p:nvSpPr>
          <p:cNvPr id="70" name="Google Shape;70;p17"/>
          <p:cNvSpPr/>
          <p:nvPr/>
        </p:nvSpPr>
        <p:spPr>
          <a:xfrm>
            <a:off x="8092440" y="4834890"/>
            <a:ext cx="6858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FFFFFF"/>
              </a:buClr>
              <a:buSzPts val="700"/>
              <a:buFont typeface="Poppins"/>
              <a:buNone/>
            </a:pPr>
            <a:r>
              <a:rPr b="0" i="0" lang="en" sz="700" u="none" cap="none" strike="noStrike">
                <a:solidFill>
                  <a:srgbClr val="FFFFFF"/>
                </a:solidFill>
                <a:latin typeface="Poppins"/>
                <a:ea typeface="Poppins"/>
                <a:cs typeface="Poppins"/>
                <a:sym typeface="Poppins"/>
              </a:rPr>
              <a:t>02 / </a:t>
            </a:r>
            <a:r>
              <a:rPr lang="en" sz="700">
                <a:solidFill>
                  <a:srgbClr val="FFFFFF"/>
                </a:solidFill>
                <a:latin typeface="Poppins"/>
                <a:ea typeface="Poppins"/>
                <a:cs typeface="Poppins"/>
                <a:sym typeface="Poppins"/>
              </a:rPr>
              <a:t>22</a:t>
            </a:r>
            <a:endParaRPr b="0" i="0" sz="700" u="none" cap="none" strike="noStrike">
              <a:solidFill>
                <a:schemeClr val="dk1"/>
              </a:solidFill>
              <a:latin typeface="Calibri"/>
              <a:ea typeface="Calibri"/>
              <a:cs typeface="Calibri"/>
              <a:sym typeface="Calibri"/>
            </a:endParaRPr>
          </a:p>
        </p:txBody>
      </p:sp>
      <p:sp>
        <p:nvSpPr>
          <p:cNvPr id="71" name="Google Shape;71;p17"/>
          <p:cNvSpPr/>
          <p:nvPr/>
        </p:nvSpPr>
        <p:spPr>
          <a:xfrm>
            <a:off x="411480" y="777240"/>
            <a:ext cx="82296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8B2EC"/>
              </a:buClr>
              <a:buSzPts val="900"/>
              <a:buFont typeface="Poppins"/>
              <a:buNone/>
            </a:pPr>
            <a:r>
              <a:rPr b="1" i="0" lang="en" sz="900" u="none" cap="none" strike="noStrike">
                <a:solidFill>
                  <a:srgbClr val="C8B2EC"/>
                </a:solidFill>
                <a:latin typeface="Poppins"/>
                <a:ea typeface="Poppins"/>
                <a:cs typeface="Poppins"/>
                <a:sym typeface="Poppins"/>
              </a:rPr>
              <a:t>THE FORMULA</a:t>
            </a:r>
            <a:endParaRPr b="0" i="0" sz="900" u="none" cap="none" strike="noStrike">
              <a:solidFill>
                <a:schemeClr val="dk1"/>
              </a:solidFill>
              <a:latin typeface="Calibri"/>
              <a:ea typeface="Calibri"/>
              <a:cs typeface="Calibri"/>
              <a:sym typeface="Calibri"/>
            </a:endParaRPr>
          </a:p>
        </p:txBody>
      </p:sp>
      <p:sp>
        <p:nvSpPr>
          <p:cNvPr id="72" name="Google Shape;72;p17"/>
          <p:cNvSpPr/>
          <p:nvPr/>
        </p:nvSpPr>
        <p:spPr>
          <a:xfrm>
            <a:off x="411480" y="1051560"/>
            <a:ext cx="8229600" cy="480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600"/>
              <a:buFont typeface="Poppins"/>
              <a:buNone/>
            </a:pPr>
            <a:r>
              <a:rPr b="1" i="0" lang="en" sz="2600" u="none" cap="none" strike="noStrike">
                <a:solidFill>
                  <a:srgbClr val="FFFFFF"/>
                </a:solidFill>
                <a:latin typeface="Poppins"/>
                <a:ea typeface="Poppins"/>
                <a:cs typeface="Poppins"/>
                <a:sym typeface="Poppins"/>
              </a:rPr>
              <a:t>What makes Stream different?</a:t>
            </a:r>
            <a:endParaRPr b="0" i="0" sz="2600" u="none" cap="none" strike="noStrike">
              <a:solidFill>
                <a:schemeClr val="dk1"/>
              </a:solidFill>
              <a:latin typeface="Calibri"/>
              <a:ea typeface="Calibri"/>
              <a:cs typeface="Calibri"/>
              <a:sym typeface="Calibri"/>
            </a:endParaRPr>
          </a:p>
        </p:txBody>
      </p:sp>
      <p:sp>
        <p:nvSpPr>
          <p:cNvPr id="73" name="Google Shape;73;p17"/>
          <p:cNvSpPr/>
          <p:nvPr/>
        </p:nvSpPr>
        <p:spPr>
          <a:xfrm>
            <a:off x="219974" y="2080260"/>
            <a:ext cx="2331600" cy="1508700"/>
          </a:xfrm>
          <a:prstGeom prst="rect">
            <a:avLst/>
          </a:prstGeom>
          <a:solidFill>
            <a:srgbClr val="1A2560"/>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74" name="Google Shape;74;p17"/>
          <p:cNvPicPr preferRelativeResize="0"/>
          <p:nvPr/>
        </p:nvPicPr>
        <p:blipFill rotWithShape="1">
          <a:blip r:embed="rId4">
            <a:alphaModFix/>
          </a:blip>
          <a:srcRect b="0" l="0" r="0" t="0"/>
          <a:stretch/>
        </p:blipFill>
        <p:spPr>
          <a:xfrm>
            <a:off x="1180094" y="2320290"/>
            <a:ext cx="411480" cy="411480"/>
          </a:xfrm>
          <a:prstGeom prst="rect">
            <a:avLst/>
          </a:prstGeom>
          <a:noFill/>
          <a:ln>
            <a:noFill/>
          </a:ln>
        </p:spPr>
      </p:pic>
      <p:sp>
        <p:nvSpPr>
          <p:cNvPr id="75" name="Google Shape;75;p17"/>
          <p:cNvSpPr/>
          <p:nvPr/>
        </p:nvSpPr>
        <p:spPr>
          <a:xfrm>
            <a:off x="219974" y="2800350"/>
            <a:ext cx="2331600" cy="240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400"/>
              <a:buFont typeface="Poppins"/>
              <a:buNone/>
            </a:pPr>
            <a:r>
              <a:rPr b="1" i="0" lang="en" sz="1400" u="none" cap="none" strike="noStrike">
                <a:solidFill>
                  <a:srgbClr val="FFFFFF"/>
                </a:solidFill>
                <a:latin typeface="Poppins"/>
                <a:ea typeface="Poppins"/>
                <a:cs typeface="Poppins"/>
                <a:sym typeface="Poppins"/>
              </a:rPr>
              <a:t>Indexed</a:t>
            </a:r>
            <a:endParaRPr b="0" i="0" sz="1400" u="none" cap="none" strike="noStrike">
              <a:solidFill>
                <a:schemeClr val="dk1"/>
              </a:solidFill>
              <a:latin typeface="Calibri"/>
              <a:ea typeface="Calibri"/>
              <a:cs typeface="Calibri"/>
              <a:sym typeface="Calibri"/>
            </a:endParaRPr>
          </a:p>
        </p:txBody>
      </p:sp>
      <p:sp>
        <p:nvSpPr>
          <p:cNvPr id="76" name="Google Shape;76;p17"/>
          <p:cNvSpPr/>
          <p:nvPr/>
        </p:nvSpPr>
        <p:spPr>
          <a:xfrm>
            <a:off x="219974" y="3040380"/>
            <a:ext cx="2331600" cy="240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400"/>
              <a:buFont typeface="Poppins"/>
              <a:buNone/>
            </a:pPr>
            <a:r>
              <a:rPr b="1" i="0" lang="en" sz="1400" u="none" cap="none" strike="noStrike">
                <a:solidFill>
                  <a:srgbClr val="FFFFFF"/>
                </a:solidFill>
                <a:latin typeface="Poppins"/>
                <a:ea typeface="Poppins"/>
                <a:cs typeface="Poppins"/>
                <a:sym typeface="Poppins"/>
              </a:rPr>
              <a:t>Universal Life</a:t>
            </a:r>
            <a:endParaRPr b="0" i="0" sz="1400" u="none" cap="none" strike="noStrike">
              <a:solidFill>
                <a:schemeClr val="dk1"/>
              </a:solidFill>
              <a:latin typeface="Calibri"/>
              <a:ea typeface="Calibri"/>
              <a:cs typeface="Calibri"/>
              <a:sym typeface="Calibri"/>
            </a:endParaRPr>
          </a:p>
        </p:txBody>
      </p:sp>
      <p:sp>
        <p:nvSpPr>
          <p:cNvPr id="77" name="Google Shape;77;p17"/>
          <p:cNvSpPr/>
          <p:nvPr/>
        </p:nvSpPr>
        <p:spPr>
          <a:xfrm>
            <a:off x="357134" y="3314700"/>
            <a:ext cx="2057400" cy="205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00"/>
              <a:buFont typeface="Poppins"/>
              <a:buNone/>
            </a:pPr>
            <a:r>
              <a:rPr b="0" i="1" lang="en" sz="800" u="none" cap="none" strike="noStrike">
                <a:solidFill>
                  <a:srgbClr val="FFFFFF"/>
                </a:solidFill>
                <a:latin typeface="Poppins"/>
                <a:ea typeface="Poppins"/>
                <a:cs typeface="Poppins"/>
                <a:sym typeface="Poppins"/>
              </a:rPr>
              <a:t>Market-linked upside, zero downside</a:t>
            </a:r>
            <a:endParaRPr b="0" i="0" sz="800" u="none" cap="none" strike="noStrike">
              <a:solidFill>
                <a:schemeClr val="dk1"/>
              </a:solidFill>
              <a:latin typeface="Calibri"/>
              <a:ea typeface="Calibri"/>
              <a:cs typeface="Calibri"/>
              <a:sym typeface="Calibri"/>
            </a:endParaRPr>
          </a:p>
        </p:txBody>
      </p:sp>
      <p:sp>
        <p:nvSpPr>
          <p:cNvPr id="78" name="Google Shape;78;p17"/>
          <p:cNvSpPr/>
          <p:nvPr/>
        </p:nvSpPr>
        <p:spPr>
          <a:xfrm>
            <a:off x="2777490" y="2080260"/>
            <a:ext cx="342900" cy="1508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F665B"/>
              </a:buClr>
              <a:buSzPts val="4500"/>
              <a:buFont typeface="Poppins"/>
              <a:buNone/>
            </a:pPr>
            <a:r>
              <a:rPr b="1" i="0" lang="en" sz="4500" u="none" cap="none" strike="noStrike">
                <a:solidFill>
                  <a:srgbClr val="DF665B"/>
                </a:solidFill>
                <a:latin typeface="Poppins"/>
                <a:ea typeface="Poppins"/>
                <a:cs typeface="Poppins"/>
                <a:sym typeface="Poppins"/>
              </a:rPr>
              <a:t>+</a:t>
            </a:r>
            <a:endParaRPr b="0" i="0" sz="4500" u="none" cap="none" strike="noStrike">
              <a:solidFill>
                <a:schemeClr val="dk1"/>
              </a:solidFill>
              <a:latin typeface="Calibri"/>
              <a:ea typeface="Calibri"/>
              <a:cs typeface="Calibri"/>
              <a:sym typeface="Calibri"/>
            </a:endParaRPr>
          </a:p>
        </p:txBody>
      </p:sp>
      <p:sp>
        <p:nvSpPr>
          <p:cNvPr id="79" name="Google Shape;79;p17"/>
          <p:cNvSpPr/>
          <p:nvPr/>
        </p:nvSpPr>
        <p:spPr>
          <a:xfrm>
            <a:off x="3394710" y="2080260"/>
            <a:ext cx="2331600" cy="1508700"/>
          </a:xfrm>
          <a:prstGeom prst="rect">
            <a:avLst/>
          </a:prstGeom>
          <a:solidFill>
            <a:srgbClr val="1A2560"/>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0" name="Google Shape;80;p17"/>
          <p:cNvPicPr preferRelativeResize="0"/>
          <p:nvPr/>
        </p:nvPicPr>
        <p:blipFill rotWithShape="1">
          <a:blip r:embed="rId5">
            <a:alphaModFix/>
          </a:blip>
          <a:srcRect b="0" l="0" r="0" t="0"/>
          <a:stretch/>
        </p:blipFill>
        <p:spPr>
          <a:xfrm>
            <a:off x="4354830" y="2320290"/>
            <a:ext cx="411480" cy="411480"/>
          </a:xfrm>
          <a:prstGeom prst="rect">
            <a:avLst/>
          </a:prstGeom>
          <a:noFill/>
          <a:ln>
            <a:noFill/>
          </a:ln>
        </p:spPr>
      </p:pic>
      <p:sp>
        <p:nvSpPr>
          <p:cNvPr id="81" name="Google Shape;81;p17"/>
          <p:cNvSpPr/>
          <p:nvPr/>
        </p:nvSpPr>
        <p:spPr>
          <a:xfrm>
            <a:off x="3394710" y="2800350"/>
            <a:ext cx="2331600" cy="240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400"/>
              <a:buFont typeface="Poppins"/>
              <a:buNone/>
            </a:pPr>
            <a:r>
              <a:rPr b="1" i="0" lang="en" sz="1400" u="none" cap="none" strike="noStrike">
                <a:solidFill>
                  <a:srgbClr val="FFFFFF"/>
                </a:solidFill>
                <a:latin typeface="Poppins"/>
                <a:ea typeface="Poppins"/>
                <a:cs typeface="Poppins"/>
                <a:sym typeface="Poppins"/>
              </a:rPr>
              <a:t>Pre-Packaged</a:t>
            </a:r>
            <a:endParaRPr b="0" i="0" sz="1400" u="none" cap="none" strike="noStrike">
              <a:solidFill>
                <a:schemeClr val="dk1"/>
              </a:solidFill>
              <a:latin typeface="Calibri"/>
              <a:ea typeface="Calibri"/>
              <a:cs typeface="Calibri"/>
              <a:sym typeface="Calibri"/>
            </a:endParaRPr>
          </a:p>
        </p:txBody>
      </p:sp>
      <p:sp>
        <p:nvSpPr>
          <p:cNvPr id="82" name="Google Shape;82;p17"/>
          <p:cNvSpPr/>
          <p:nvPr/>
        </p:nvSpPr>
        <p:spPr>
          <a:xfrm>
            <a:off x="3394710" y="3040380"/>
            <a:ext cx="2331600" cy="240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400"/>
              <a:buFont typeface="Poppins"/>
              <a:buNone/>
            </a:pPr>
            <a:r>
              <a:rPr b="1" i="0" lang="en" sz="1400" u="none" cap="none" strike="noStrike">
                <a:solidFill>
                  <a:srgbClr val="FFFFFF"/>
                </a:solidFill>
                <a:latin typeface="Poppins"/>
                <a:ea typeface="Poppins"/>
                <a:cs typeface="Poppins"/>
                <a:sym typeface="Poppins"/>
              </a:rPr>
              <a:t>Bank Funding</a:t>
            </a:r>
            <a:endParaRPr b="0" i="0" sz="1400" u="none" cap="none" strike="noStrike">
              <a:solidFill>
                <a:schemeClr val="dk1"/>
              </a:solidFill>
              <a:latin typeface="Calibri"/>
              <a:ea typeface="Calibri"/>
              <a:cs typeface="Calibri"/>
              <a:sym typeface="Calibri"/>
            </a:endParaRPr>
          </a:p>
        </p:txBody>
      </p:sp>
      <p:sp>
        <p:nvSpPr>
          <p:cNvPr id="83" name="Google Shape;83;p17"/>
          <p:cNvSpPr/>
          <p:nvPr/>
        </p:nvSpPr>
        <p:spPr>
          <a:xfrm>
            <a:off x="3531870" y="3314700"/>
            <a:ext cx="2057400" cy="205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00"/>
              <a:buFont typeface="Poppins"/>
              <a:buNone/>
            </a:pPr>
            <a:r>
              <a:rPr b="0" i="1" lang="en" sz="800" u="none" cap="none" strike="noStrike">
                <a:solidFill>
                  <a:srgbClr val="FFFFFF"/>
                </a:solidFill>
                <a:latin typeface="Poppins"/>
                <a:ea typeface="Poppins"/>
                <a:cs typeface="Poppins"/>
                <a:sym typeface="Poppins"/>
              </a:rPr>
              <a:t>Stream is the borrower — not your client</a:t>
            </a:r>
            <a:endParaRPr b="0" i="0" sz="800" u="none" cap="none" strike="noStrike">
              <a:solidFill>
                <a:schemeClr val="dk1"/>
              </a:solidFill>
              <a:latin typeface="Calibri"/>
              <a:ea typeface="Calibri"/>
              <a:cs typeface="Calibri"/>
              <a:sym typeface="Calibri"/>
            </a:endParaRPr>
          </a:p>
        </p:txBody>
      </p:sp>
      <p:sp>
        <p:nvSpPr>
          <p:cNvPr id="84" name="Google Shape;84;p17"/>
          <p:cNvSpPr/>
          <p:nvPr/>
        </p:nvSpPr>
        <p:spPr>
          <a:xfrm>
            <a:off x="6000750" y="2080260"/>
            <a:ext cx="342900" cy="1508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F665B"/>
              </a:buClr>
              <a:buSzPts val="4500"/>
              <a:buFont typeface="Poppins"/>
              <a:buNone/>
            </a:pPr>
            <a:r>
              <a:rPr b="1" i="0" lang="en" sz="4500" u="none" cap="none" strike="noStrike">
                <a:solidFill>
                  <a:srgbClr val="DF665B"/>
                </a:solidFill>
                <a:latin typeface="Poppins"/>
                <a:ea typeface="Poppins"/>
                <a:cs typeface="Poppins"/>
                <a:sym typeface="Poppins"/>
              </a:rPr>
              <a:t>=</a:t>
            </a:r>
            <a:endParaRPr b="0" i="0" sz="4500" u="none" cap="none" strike="noStrike">
              <a:solidFill>
                <a:schemeClr val="dk1"/>
              </a:solidFill>
              <a:latin typeface="Calibri"/>
              <a:ea typeface="Calibri"/>
              <a:cs typeface="Calibri"/>
              <a:sym typeface="Calibri"/>
            </a:endParaRPr>
          </a:p>
        </p:txBody>
      </p:sp>
      <p:sp>
        <p:nvSpPr>
          <p:cNvPr id="85" name="Google Shape;85;p17"/>
          <p:cNvSpPr/>
          <p:nvPr/>
        </p:nvSpPr>
        <p:spPr>
          <a:xfrm>
            <a:off x="6617970" y="2080260"/>
            <a:ext cx="2331600" cy="15087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6" name="Google Shape;86;p17"/>
          <p:cNvPicPr preferRelativeResize="0"/>
          <p:nvPr/>
        </p:nvPicPr>
        <p:blipFill rotWithShape="1">
          <a:blip r:embed="rId6">
            <a:alphaModFix/>
          </a:blip>
          <a:srcRect b="0" l="0" r="0" t="0"/>
          <a:stretch/>
        </p:blipFill>
        <p:spPr>
          <a:xfrm>
            <a:off x="7578090" y="2320290"/>
            <a:ext cx="411480" cy="411480"/>
          </a:xfrm>
          <a:prstGeom prst="rect">
            <a:avLst/>
          </a:prstGeom>
          <a:noFill/>
          <a:ln>
            <a:noFill/>
          </a:ln>
        </p:spPr>
      </p:pic>
      <p:sp>
        <p:nvSpPr>
          <p:cNvPr id="87" name="Google Shape;87;p17"/>
          <p:cNvSpPr/>
          <p:nvPr/>
        </p:nvSpPr>
        <p:spPr>
          <a:xfrm>
            <a:off x="6617970" y="2800350"/>
            <a:ext cx="2331600" cy="240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400"/>
              <a:buFont typeface="Poppins"/>
              <a:buNone/>
            </a:pPr>
            <a:r>
              <a:rPr b="1" i="0" lang="en" sz="1400" u="none" cap="none" strike="noStrike">
                <a:solidFill>
                  <a:srgbClr val="FFFFFF"/>
                </a:solidFill>
                <a:latin typeface="Poppins"/>
                <a:ea typeface="Poppins"/>
                <a:cs typeface="Poppins"/>
                <a:sym typeface="Poppins"/>
              </a:rPr>
              <a:t>The Stream</a:t>
            </a:r>
            <a:endParaRPr b="0" i="0" sz="1400" u="none" cap="none" strike="noStrike">
              <a:solidFill>
                <a:schemeClr val="dk1"/>
              </a:solidFill>
              <a:latin typeface="Calibri"/>
              <a:ea typeface="Calibri"/>
              <a:cs typeface="Calibri"/>
              <a:sym typeface="Calibri"/>
            </a:endParaRPr>
          </a:p>
        </p:txBody>
      </p:sp>
      <p:sp>
        <p:nvSpPr>
          <p:cNvPr id="88" name="Google Shape;88;p17"/>
          <p:cNvSpPr/>
          <p:nvPr/>
        </p:nvSpPr>
        <p:spPr>
          <a:xfrm>
            <a:off x="6617970" y="3040380"/>
            <a:ext cx="2331600" cy="240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400"/>
              <a:buFont typeface="Poppins"/>
              <a:buNone/>
            </a:pPr>
            <a:r>
              <a:rPr b="1" i="0" lang="en" sz="1400" u="none" cap="none" strike="noStrike">
                <a:solidFill>
                  <a:srgbClr val="FFFFFF"/>
                </a:solidFill>
                <a:latin typeface="Poppins"/>
                <a:ea typeface="Poppins"/>
                <a:cs typeface="Poppins"/>
                <a:sym typeface="Poppins"/>
              </a:rPr>
              <a:t>Protection Plan</a:t>
            </a:r>
            <a:endParaRPr b="0" i="0" sz="1400" u="none" cap="none" strike="noStrike">
              <a:solidFill>
                <a:schemeClr val="dk1"/>
              </a:solidFill>
              <a:latin typeface="Calibri"/>
              <a:ea typeface="Calibri"/>
              <a:cs typeface="Calibri"/>
              <a:sym typeface="Calibri"/>
            </a:endParaRPr>
          </a:p>
        </p:txBody>
      </p:sp>
      <p:sp>
        <p:nvSpPr>
          <p:cNvPr id="89" name="Google Shape;89;p17"/>
          <p:cNvSpPr/>
          <p:nvPr/>
        </p:nvSpPr>
        <p:spPr>
          <a:xfrm>
            <a:off x="6755130" y="3314700"/>
            <a:ext cx="2057400" cy="205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00"/>
              <a:buFont typeface="Poppins"/>
              <a:buNone/>
            </a:pPr>
            <a:r>
              <a:rPr b="0" i="1" lang="en" sz="800" u="none" cap="none" strike="noStrike">
                <a:solidFill>
                  <a:srgbClr val="FFFFFF"/>
                </a:solidFill>
                <a:latin typeface="Poppins"/>
                <a:ea typeface="Poppins"/>
                <a:cs typeface="Poppins"/>
                <a:sym typeface="Poppins"/>
              </a:rPr>
              <a:t>A smarter way to save</a:t>
            </a:r>
            <a:endParaRPr b="0" i="0" sz="800" u="none" cap="none" strike="noStrike">
              <a:solidFill>
                <a:schemeClr val="dk1"/>
              </a:solidFill>
              <a:latin typeface="Calibri"/>
              <a:ea typeface="Calibri"/>
              <a:cs typeface="Calibri"/>
              <a:sym typeface="Calibri"/>
            </a:endParaRPr>
          </a:p>
        </p:txBody>
      </p:sp>
      <p:sp>
        <p:nvSpPr>
          <p:cNvPr id="90" name="Google Shape;90;p17"/>
          <p:cNvSpPr/>
          <p:nvPr/>
        </p:nvSpPr>
        <p:spPr>
          <a:xfrm>
            <a:off x="411480" y="3863340"/>
            <a:ext cx="8298300"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Poppins"/>
              <a:buNone/>
            </a:pPr>
            <a:r>
              <a:rPr b="0" i="1" lang="en" sz="1100" u="none" cap="none" strike="noStrike">
                <a:solidFill>
                  <a:srgbClr val="FFFFFF"/>
                </a:solidFill>
                <a:latin typeface="Poppins"/>
                <a:ea typeface="Poppins"/>
                <a:cs typeface="Poppins"/>
                <a:sym typeface="Poppins"/>
              </a:rPr>
              <a:t>Your client contributes. Stream and the bank do the heavy lifting.</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95" name="Shape 95"/>
        <p:cNvGrpSpPr/>
        <p:nvPr/>
      </p:nvGrpSpPr>
      <p:grpSpPr>
        <a:xfrm>
          <a:off x="0" y="0"/>
          <a:ext cx="0" cy="0"/>
          <a:chOff x="0" y="0"/>
          <a:chExt cx="0" cy="0"/>
        </a:xfrm>
      </p:grpSpPr>
      <p:pic>
        <p:nvPicPr>
          <p:cNvPr descr="logo_mark_transparent.png" id="96" name="Google Shape;96;p18"/>
          <p:cNvPicPr preferRelativeResize="0"/>
          <p:nvPr/>
        </p:nvPicPr>
        <p:blipFill rotWithShape="1">
          <a:blip r:embed="rId3">
            <a:alphaModFix/>
          </a:blip>
          <a:srcRect b="0" l="0" r="0" t="0"/>
          <a:stretch/>
        </p:blipFill>
        <p:spPr>
          <a:xfrm>
            <a:off x="342900" y="4745736"/>
            <a:ext cx="165013" cy="192024"/>
          </a:xfrm>
          <a:prstGeom prst="rect">
            <a:avLst/>
          </a:prstGeom>
          <a:noFill/>
          <a:ln>
            <a:noFill/>
          </a:ln>
        </p:spPr>
      </p:pic>
      <p:sp>
        <p:nvSpPr>
          <p:cNvPr id="97" name="Google Shape;97;p18"/>
          <p:cNvSpPr/>
          <p:nvPr/>
        </p:nvSpPr>
        <p:spPr>
          <a:xfrm>
            <a:off x="8092440" y="4834890"/>
            <a:ext cx="6858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700"/>
              <a:buFont typeface="Poppins"/>
              <a:buNone/>
            </a:pPr>
            <a:r>
              <a:rPr b="0" i="0" lang="en" sz="700" u="none" cap="none" strike="noStrike">
                <a:solidFill>
                  <a:srgbClr val="6B7280"/>
                </a:solidFill>
                <a:latin typeface="Poppins"/>
                <a:ea typeface="Poppins"/>
                <a:cs typeface="Poppins"/>
                <a:sym typeface="Poppins"/>
              </a:rPr>
              <a:t>03 / </a:t>
            </a:r>
            <a:r>
              <a:rPr lang="en" sz="700">
                <a:solidFill>
                  <a:srgbClr val="6B7280"/>
                </a:solidFill>
                <a:latin typeface="Poppins"/>
                <a:ea typeface="Poppins"/>
                <a:cs typeface="Poppins"/>
                <a:sym typeface="Poppins"/>
              </a:rPr>
              <a:t>22</a:t>
            </a:r>
            <a:endParaRPr b="0" i="0" sz="700" u="none" cap="none" strike="noStrike">
              <a:solidFill>
                <a:schemeClr val="dk1"/>
              </a:solidFill>
              <a:latin typeface="Calibri"/>
              <a:ea typeface="Calibri"/>
              <a:cs typeface="Calibri"/>
              <a:sym typeface="Calibri"/>
            </a:endParaRPr>
          </a:p>
        </p:txBody>
      </p:sp>
      <p:sp>
        <p:nvSpPr>
          <p:cNvPr id="98" name="Google Shape;98;p18"/>
          <p:cNvSpPr/>
          <p:nvPr/>
        </p:nvSpPr>
        <p:spPr>
          <a:xfrm>
            <a:off x="0" y="5129784"/>
            <a:ext cx="9121140" cy="13716"/>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99" name="Google Shape;99;p18"/>
          <p:cNvSpPr/>
          <p:nvPr/>
        </p:nvSpPr>
        <p:spPr>
          <a:xfrm>
            <a:off x="548640" y="802277"/>
            <a:ext cx="3429000" cy="24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03397"/>
              </a:buClr>
              <a:buSzPts val="900"/>
              <a:buFont typeface="Poppins"/>
              <a:buNone/>
            </a:pPr>
            <a:r>
              <a:rPr b="1" i="0" lang="en" sz="900" u="none" cap="none" strike="noStrike">
                <a:solidFill>
                  <a:srgbClr val="903397"/>
                </a:solidFill>
                <a:latin typeface="Poppins"/>
                <a:ea typeface="Poppins"/>
                <a:cs typeface="Poppins"/>
                <a:sym typeface="Poppins"/>
              </a:rPr>
              <a:t>AGENDA</a:t>
            </a:r>
            <a:endParaRPr b="0" i="0" sz="900" u="none" cap="none" strike="noStrike">
              <a:solidFill>
                <a:schemeClr val="dk1"/>
              </a:solidFill>
              <a:latin typeface="Calibri"/>
              <a:ea typeface="Calibri"/>
              <a:cs typeface="Calibri"/>
              <a:sym typeface="Calibri"/>
            </a:endParaRPr>
          </a:p>
        </p:txBody>
      </p:sp>
      <p:sp>
        <p:nvSpPr>
          <p:cNvPr id="100" name="Google Shape;100;p18"/>
          <p:cNvSpPr/>
          <p:nvPr/>
        </p:nvSpPr>
        <p:spPr>
          <a:xfrm>
            <a:off x="548640" y="1042307"/>
            <a:ext cx="4114800" cy="617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3300"/>
              <a:buFont typeface="Poppins"/>
              <a:buNone/>
            </a:pPr>
            <a:r>
              <a:rPr b="1" i="0" lang="en" sz="3300" u="none" cap="none" strike="noStrike">
                <a:solidFill>
                  <a:srgbClr val="051044"/>
                </a:solidFill>
                <a:latin typeface="Poppins"/>
                <a:ea typeface="Poppins"/>
                <a:cs typeface="Poppins"/>
                <a:sym typeface="Poppins"/>
              </a:rPr>
              <a:t>What we'll cover</a:t>
            </a:r>
            <a:endParaRPr b="0" i="0" sz="3300" u="none" cap="none" strike="noStrike">
              <a:solidFill>
                <a:schemeClr val="dk1"/>
              </a:solidFill>
              <a:latin typeface="Calibri"/>
              <a:ea typeface="Calibri"/>
              <a:cs typeface="Calibri"/>
              <a:sym typeface="Calibri"/>
            </a:endParaRPr>
          </a:p>
        </p:txBody>
      </p:sp>
      <p:sp>
        <p:nvSpPr>
          <p:cNvPr id="101" name="Google Shape;101;p18"/>
          <p:cNvSpPr/>
          <p:nvPr/>
        </p:nvSpPr>
        <p:spPr>
          <a:xfrm>
            <a:off x="548640" y="1796687"/>
            <a:ext cx="548700" cy="411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2" name="Google Shape;102;p18"/>
          <p:cNvSpPr/>
          <p:nvPr/>
        </p:nvSpPr>
        <p:spPr>
          <a:xfrm>
            <a:off x="548640" y="2105297"/>
            <a:ext cx="822900" cy="51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03397"/>
              </a:buClr>
              <a:buSzPts val="3200"/>
              <a:buFont typeface="Poppins"/>
              <a:buNone/>
            </a:pPr>
            <a:r>
              <a:rPr b="1" i="1" lang="en" sz="3200" u="none" cap="none" strike="noStrike">
                <a:solidFill>
                  <a:srgbClr val="903397"/>
                </a:solidFill>
                <a:latin typeface="Poppins"/>
                <a:ea typeface="Poppins"/>
                <a:cs typeface="Poppins"/>
                <a:sym typeface="Poppins"/>
              </a:rPr>
              <a:t>01</a:t>
            </a:r>
            <a:endParaRPr b="0" i="0" sz="3200" u="none" cap="none" strike="noStrike">
              <a:solidFill>
                <a:schemeClr val="dk1"/>
              </a:solidFill>
              <a:latin typeface="Calibri"/>
              <a:ea typeface="Calibri"/>
              <a:cs typeface="Calibri"/>
              <a:sym typeface="Calibri"/>
            </a:endParaRPr>
          </a:p>
        </p:txBody>
      </p:sp>
      <p:sp>
        <p:nvSpPr>
          <p:cNvPr id="103" name="Google Shape;103;p18"/>
          <p:cNvSpPr/>
          <p:nvPr/>
        </p:nvSpPr>
        <p:spPr>
          <a:xfrm>
            <a:off x="1508760" y="2139587"/>
            <a:ext cx="3429000" cy="30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1700"/>
              <a:buFont typeface="Poppins"/>
              <a:buNone/>
            </a:pPr>
            <a:r>
              <a:rPr b="1" i="0" lang="en" sz="1700" u="none" cap="none" strike="noStrike">
                <a:solidFill>
                  <a:srgbClr val="051044"/>
                </a:solidFill>
                <a:latin typeface="Poppins"/>
                <a:ea typeface="Poppins"/>
                <a:cs typeface="Poppins"/>
                <a:sym typeface="Poppins"/>
              </a:rPr>
              <a:t>The Stream Plan</a:t>
            </a:r>
            <a:endParaRPr b="0" i="0" sz="1700" u="none" cap="none" strike="noStrike">
              <a:solidFill>
                <a:schemeClr val="dk1"/>
              </a:solidFill>
              <a:latin typeface="Calibri"/>
              <a:ea typeface="Calibri"/>
              <a:cs typeface="Calibri"/>
              <a:sym typeface="Calibri"/>
            </a:endParaRPr>
          </a:p>
        </p:txBody>
      </p:sp>
      <p:sp>
        <p:nvSpPr>
          <p:cNvPr id="104" name="Google Shape;104;p18"/>
          <p:cNvSpPr/>
          <p:nvPr/>
        </p:nvSpPr>
        <p:spPr>
          <a:xfrm>
            <a:off x="1508760" y="2413907"/>
            <a:ext cx="4800600" cy="24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74151"/>
              </a:buClr>
              <a:buSzPts val="900"/>
              <a:buFont typeface="Poppins"/>
              <a:buNone/>
            </a:pPr>
            <a:r>
              <a:rPr b="0" i="0" lang="en" sz="900" u="none" cap="none" strike="noStrike">
                <a:solidFill>
                  <a:srgbClr val="374151"/>
                </a:solidFill>
                <a:latin typeface="Poppins"/>
                <a:ea typeface="Poppins"/>
                <a:cs typeface="Poppins"/>
                <a:sym typeface="Poppins"/>
              </a:rPr>
              <a:t>How a pre-packaged IUL + bank loan works</a:t>
            </a:r>
            <a:endParaRPr b="0" i="0" sz="900" u="none" cap="none" strike="noStrike">
              <a:solidFill>
                <a:schemeClr val="dk1"/>
              </a:solidFill>
              <a:latin typeface="Calibri"/>
              <a:ea typeface="Calibri"/>
              <a:cs typeface="Calibri"/>
              <a:sym typeface="Calibri"/>
            </a:endParaRPr>
          </a:p>
        </p:txBody>
      </p:sp>
      <p:cxnSp>
        <p:nvCxnSpPr>
          <p:cNvPr id="105" name="Google Shape;105;p18"/>
          <p:cNvCxnSpPr/>
          <p:nvPr/>
        </p:nvCxnSpPr>
        <p:spPr>
          <a:xfrm>
            <a:off x="548640" y="2653937"/>
            <a:ext cx="5486400" cy="0"/>
          </a:xfrm>
          <a:prstGeom prst="straightConnector1">
            <a:avLst/>
          </a:prstGeom>
          <a:noFill/>
          <a:ln cap="flat" cmpd="sng" w="9525">
            <a:solidFill>
              <a:srgbClr val="D1D5DB"/>
            </a:solidFill>
            <a:prstDash val="solid"/>
            <a:round/>
            <a:headEnd len="sm" w="sm" type="none"/>
            <a:tailEnd len="sm" w="sm" type="none"/>
          </a:ln>
        </p:spPr>
      </p:cxnSp>
      <p:sp>
        <p:nvSpPr>
          <p:cNvPr id="106" name="Google Shape;106;p18"/>
          <p:cNvSpPr/>
          <p:nvPr/>
        </p:nvSpPr>
        <p:spPr>
          <a:xfrm>
            <a:off x="548640" y="2688227"/>
            <a:ext cx="822900" cy="51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03397"/>
              </a:buClr>
              <a:buSzPts val="3200"/>
              <a:buFont typeface="Poppins"/>
              <a:buNone/>
            </a:pPr>
            <a:r>
              <a:rPr b="1" i="1" lang="en" sz="3200" u="none" cap="none" strike="noStrike">
                <a:solidFill>
                  <a:srgbClr val="903397"/>
                </a:solidFill>
                <a:latin typeface="Poppins"/>
                <a:ea typeface="Poppins"/>
                <a:cs typeface="Poppins"/>
                <a:sym typeface="Poppins"/>
              </a:rPr>
              <a:t>02</a:t>
            </a:r>
            <a:endParaRPr b="0" i="0" sz="3200" u="none" cap="none" strike="noStrike">
              <a:solidFill>
                <a:schemeClr val="dk1"/>
              </a:solidFill>
              <a:latin typeface="Calibri"/>
              <a:ea typeface="Calibri"/>
              <a:cs typeface="Calibri"/>
              <a:sym typeface="Calibri"/>
            </a:endParaRPr>
          </a:p>
        </p:txBody>
      </p:sp>
      <p:sp>
        <p:nvSpPr>
          <p:cNvPr id="107" name="Google Shape;107;p18"/>
          <p:cNvSpPr/>
          <p:nvPr/>
        </p:nvSpPr>
        <p:spPr>
          <a:xfrm>
            <a:off x="1508760" y="2722517"/>
            <a:ext cx="3429000" cy="30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1700"/>
              <a:buFont typeface="Poppins"/>
              <a:buNone/>
            </a:pPr>
            <a:r>
              <a:rPr b="1" i="0" lang="en" sz="1700" u="none" cap="none" strike="noStrike">
                <a:solidFill>
                  <a:srgbClr val="051044"/>
                </a:solidFill>
                <a:latin typeface="Poppins"/>
                <a:ea typeface="Poppins"/>
                <a:cs typeface="Poppins"/>
                <a:sym typeface="Poppins"/>
              </a:rPr>
              <a:t>How It Works</a:t>
            </a:r>
            <a:endParaRPr b="0" i="0" sz="1700" u="none" cap="none" strike="noStrike">
              <a:solidFill>
                <a:schemeClr val="dk1"/>
              </a:solidFill>
              <a:latin typeface="Calibri"/>
              <a:ea typeface="Calibri"/>
              <a:cs typeface="Calibri"/>
              <a:sym typeface="Calibri"/>
            </a:endParaRPr>
          </a:p>
        </p:txBody>
      </p:sp>
      <p:sp>
        <p:nvSpPr>
          <p:cNvPr id="108" name="Google Shape;108;p18"/>
          <p:cNvSpPr/>
          <p:nvPr/>
        </p:nvSpPr>
        <p:spPr>
          <a:xfrm>
            <a:off x="1508760" y="2996837"/>
            <a:ext cx="4800600" cy="24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74151"/>
              </a:buClr>
              <a:buSzPts val="900"/>
              <a:buFont typeface="Poppins"/>
              <a:buNone/>
            </a:pPr>
            <a:r>
              <a:rPr b="0" i="0" lang="en" sz="900" u="none" cap="none" strike="noStrike">
                <a:solidFill>
                  <a:srgbClr val="374151"/>
                </a:solidFill>
                <a:latin typeface="Poppins"/>
                <a:ea typeface="Poppins"/>
                <a:cs typeface="Poppins"/>
                <a:sym typeface="Poppins"/>
              </a:rPr>
              <a:t>The structure, client contributions &amp; bank role</a:t>
            </a:r>
            <a:endParaRPr b="0" i="0" sz="900" u="none" cap="none" strike="noStrike">
              <a:solidFill>
                <a:schemeClr val="dk1"/>
              </a:solidFill>
              <a:latin typeface="Calibri"/>
              <a:ea typeface="Calibri"/>
              <a:cs typeface="Calibri"/>
              <a:sym typeface="Calibri"/>
            </a:endParaRPr>
          </a:p>
        </p:txBody>
      </p:sp>
      <p:cxnSp>
        <p:nvCxnSpPr>
          <p:cNvPr id="109" name="Google Shape;109;p18"/>
          <p:cNvCxnSpPr/>
          <p:nvPr/>
        </p:nvCxnSpPr>
        <p:spPr>
          <a:xfrm>
            <a:off x="548640" y="3236867"/>
            <a:ext cx="5486400" cy="0"/>
          </a:xfrm>
          <a:prstGeom prst="straightConnector1">
            <a:avLst/>
          </a:prstGeom>
          <a:noFill/>
          <a:ln cap="flat" cmpd="sng" w="9525">
            <a:solidFill>
              <a:srgbClr val="D1D5DB"/>
            </a:solidFill>
            <a:prstDash val="solid"/>
            <a:round/>
            <a:headEnd len="sm" w="sm" type="none"/>
            <a:tailEnd len="sm" w="sm" type="none"/>
          </a:ln>
        </p:spPr>
      </p:cxnSp>
      <p:sp>
        <p:nvSpPr>
          <p:cNvPr id="110" name="Google Shape;110;p18"/>
          <p:cNvSpPr/>
          <p:nvPr/>
        </p:nvSpPr>
        <p:spPr>
          <a:xfrm>
            <a:off x="548640" y="3271157"/>
            <a:ext cx="822900" cy="51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03397"/>
              </a:buClr>
              <a:buSzPts val="3200"/>
              <a:buFont typeface="Poppins"/>
              <a:buNone/>
            </a:pPr>
            <a:r>
              <a:rPr b="1" i="1" lang="en" sz="3200" u="none" cap="none" strike="noStrike">
                <a:solidFill>
                  <a:srgbClr val="903397"/>
                </a:solidFill>
                <a:latin typeface="Poppins"/>
                <a:ea typeface="Poppins"/>
                <a:cs typeface="Poppins"/>
                <a:sym typeface="Poppins"/>
              </a:rPr>
              <a:t>03</a:t>
            </a:r>
            <a:endParaRPr b="0" i="0" sz="3200" u="none" cap="none" strike="noStrike">
              <a:solidFill>
                <a:schemeClr val="dk1"/>
              </a:solidFill>
              <a:latin typeface="Calibri"/>
              <a:ea typeface="Calibri"/>
              <a:cs typeface="Calibri"/>
              <a:sym typeface="Calibri"/>
            </a:endParaRPr>
          </a:p>
        </p:txBody>
      </p:sp>
      <p:sp>
        <p:nvSpPr>
          <p:cNvPr id="111" name="Google Shape;111;p18"/>
          <p:cNvSpPr/>
          <p:nvPr/>
        </p:nvSpPr>
        <p:spPr>
          <a:xfrm>
            <a:off x="1508760" y="3305447"/>
            <a:ext cx="3429000" cy="30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1700"/>
              <a:buFont typeface="Poppins"/>
              <a:buNone/>
            </a:pPr>
            <a:r>
              <a:rPr b="1" i="0" lang="en" sz="1700" u="none" cap="none" strike="noStrike">
                <a:solidFill>
                  <a:srgbClr val="051044"/>
                </a:solidFill>
                <a:latin typeface="Poppins"/>
                <a:ea typeface="Poppins"/>
                <a:cs typeface="Poppins"/>
                <a:sym typeface="Poppins"/>
              </a:rPr>
              <a:t>Case Studies</a:t>
            </a:r>
            <a:endParaRPr b="0" i="0" sz="1700" u="none" cap="none" strike="noStrike">
              <a:solidFill>
                <a:schemeClr val="dk1"/>
              </a:solidFill>
              <a:latin typeface="Calibri"/>
              <a:ea typeface="Calibri"/>
              <a:cs typeface="Calibri"/>
              <a:sym typeface="Calibri"/>
            </a:endParaRPr>
          </a:p>
        </p:txBody>
      </p:sp>
      <p:sp>
        <p:nvSpPr>
          <p:cNvPr id="112" name="Google Shape;112;p18"/>
          <p:cNvSpPr/>
          <p:nvPr/>
        </p:nvSpPr>
        <p:spPr>
          <a:xfrm>
            <a:off x="1508760" y="3579767"/>
            <a:ext cx="4800600" cy="24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74151"/>
              </a:buClr>
              <a:buSzPts val="900"/>
              <a:buFont typeface="Poppins"/>
              <a:buNone/>
            </a:pPr>
            <a:r>
              <a:rPr b="0" i="0" lang="en" sz="900" u="none" cap="none" strike="noStrike">
                <a:solidFill>
                  <a:srgbClr val="374151"/>
                </a:solidFill>
                <a:latin typeface="Poppins"/>
                <a:ea typeface="Poppins"/>
                <a:cs typeface="Poppins"/>
                <a:sym typeface="Poppins"/>
              </a:rPr>
              <a:t>Real numbers across three client scenarios</a:t>
            </a:r>
            <a:endParaRPr b="0" i="0" sz="900" u="none" cap="none" strike="noStrike">
              <a:solidFill>
                <a:schemeClr val="dk1"/>
              </a:solidFill>
              <a:latin typeface="Calibri"/>
              <a:ea typeface="Calibri"/>
              <a:cs typeface="Calibri"/>
              <a:sym typeface="Calibri"/>
            </a:endParaRPr>
          </a:p>
        </p:txBody>
      </p:sp>
      <p:cxnSp>
        <p:nvCxnSpPr>
          <p:cNvPr id="113" name="Google Shape;113;p18"/>
          <p:cNvCxnSpPr/>
          <p:nvPr/>
        </p:nvCxnSpPr>
        <p:spPr>
          <a:xfrm>
            <a:off x="548640" y="3819797"/>
            <a:ext cx="5486400" cy="0"/>
          </a:xfrm>
          <a:prstGeom prst="straightConnector1">
            <a:avLst/>
          </a:prstGeom>
          <a:noFill/>
          <a:ln cap="flat" cmpd="sng" w="9525">
            <a:solidFill>
              <a:srgbClr val="D1D5DB"/>
            </a:solidFill>
            <a:prstDash val="solid"/>
            <a:round/>
            <a:headEnd len="sm" w="sm" type="none"/>
            <a:tailEnd len="sm" w="sm" type="none"/>
          </a:ln>
        </p:spPr>
      </p:cxnSp>
      <p:sp>
        <p:nvSpPr>
          <p:cNvPr id="114" name="Google Shape;114;p18"/>
          <p:cNvSpPr/>
          <p:nvPr/>
        </p:nvSpPr>
        <p:spPr>
          <a:xfrm>
            <a:off x="548640" y="3854087"/>
            <a:ext cx="822900" cy="5145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03397"/>
              </a:buClr>
              <a:buSzPts val="3200"/>
              <a:buFont typeface="Poppins"/>
              <a:buNone/>
            </a:pPr>
            <a:r>
              <a:rPr b="1" i="1" lang="en" sz="3200" u="none" cap="none" strike="noStrike">
                <a:solidFill>
                  <a:srgbClr val="903397"/>
                </a:solidFill>
                <a:latin typeface="Poppins"/>
                <a:ea typeface="Poppins"/>
                <a:cs typeface="Poppins"/>
                <a:sym typeface="Poppins"/>
              </a:rPr>
              <a:t>04</a:t>
            </a:r>
            <a:endParaRPr b="0" i="0" sz="3200" u="none" cap="none" strike="noStrike">
              <a:solidFill>
                <a:schemeClr val="dk1"/>
              </a:solidFill>
              <a:latin typeface="Calibri"/>
              <a:ea typeface="Calibri"/>
              <a:cs typeface="Calibri"/>
              <a:sym typeface="Calibri"/>
            </a:endParaRPr>
          </a:p>
        </p:txBody>
      </p:sp>
      <p:sp>
        <p:nvSpPr>
          <p:cNvPr id="115" name="Google Shape;115;p18"/>
          <p:cNvSpPr/>
          <p:nvPr/>
        </p:nvSpPr>
        <p:spPr>
          <a:xfrm>
            <a:off x="1508760" y="3888377"/>
            <a:ext cx="3429000" cy="30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1700"/>
              <a:buFont typeface="Poppins"/>
              <a:buNone/>
            </a:pPr>
            <a:r>
              <a:rPr b="1" i="0" lang="en" sz="1700" u="none" cap="none" strike="noStrike">
                <a:solidFill>
                  <a:srgbClr val="051044"/>
                </a:solidFill>
                <a:latin typeface="Poppins"/>
                <a:ea typeface="Poppins"/>
                <a:cs typeface="Poppins"/>
                <a:sym typeface="Poppins"/>
              </a:rPr>
              <a:t>The Streamline Portal</a:t>
            </a:r>
            <a:endParaRPr b="0" i="0" sz="1700" u="none" cap="none" strike="noStrike">
              <a:solidFill>
                <a:schemeClr val="dk1"/>
              </a:solidFill>
              <a:latin typeface="Calibri"/>
              <a:ea typeface="Calibri"/>
              <a:cs typeface="Calibri"/>
              <a:sym typeface="Calibri"/>
            </a:endParaRPr>
          </a:p>
        </p:txBody>
      </p:sp>
      <p:sp>
        <p:nvSpPr>
          <p:cNvPr id="116" name="Google Shape;116;p18"/>
          <p:cNvSpPr/>
          <p:nvPr/>
        </p:nvSpPr>
        <p:spPr>
          <a:xfrm>
            <a:off x="1508760" y="4162697"/>
            <a:ext cx="4800600" cy="24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74151"/>
              </a:buClr>
              <a:buSzPts val="900"/>
              <a:buFont typeface="Poppins"/>
              <a:buNone/>
            </a:pPr>
            <a:r>
              <a:rPr b="0" i="0" lang="en" sz="900" u="none" cap="none" strike="noStrike">
                <a:solidFill>
                  <a:srgbClr val="374151"/>
                </a:solidFill>
                <a:latin typeface="Poppins"/>
                <a:ea typeface="Poppins"/>
                <a:cs typeface="Poppins"/>
                <a:sym typeface="Poppins"/>
              </a:rPr>
              <a:t>Quote, apply, and track — all in one place</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21" name="Shape 121"/>
        <p:cNvGrpSpPr/>
        <p:nvPr/>
      </p:nvGrpSpPr>
      <p:grpSpPr>
        <a:xfrm>
          <a:off x="0" y="0"/>
          <a:ext cx="0" cy="0"/>
          <a:chOff x="0" y="0"/>
          <a:chExt cx="0" cy="0"/>
        </a:xfrm>
      </p:grpSpPr>
      <p:pic>
        <p:nvPicPr>
          <p:cNvPr descr="logo_mark_transparent.png" id="122" name="Google Shape;122;p19"/>
          <p:cNvPicPr preferRelativeResize="0"/>
          <p:nvPr/>
        </p:nvPicPr>
        <p:blipFill rotWithShape="1">
          <a:blip r:embed="rId3">
            <a:alphaModFix/>
          </a:blip>
          <a:srcRect b="0" l="0" r="0" t="0"/>
          <a:stretch/>
        </p:blipFill>
        <p:spPr>
          <a:xfrm>
            <a:off x="342900" y="4745736"/>
            <a:ext cx="165013" cy="192024"/>
          </a:xfrm>
          <a:prstGeom prst="rect">
            <a:avLst/>
          </a:prstGeom>
          <a:noFill/>
          <a:ln>
            <a:noFill/>
          </a:ln>
        </p:spPr>
      </p:pic>
      <p:sp>
        <p:nvSpPr>
          <p:cNvPr id="123" name="Google Shape;123;p19"/>
          <p:cNvSpPr/>
          <p:nvPr/>
        </p:nvSpPr>
        <p:spPr>
          <a:xfrm>
            <a:off x="8092440" y="4834890"/>
            <a:ext cx="6858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700"/>
              <a:buFont typeface="Poppins"/>
              <a:buNone/>
            </a:pPr>
            <a:r>
              <a:rPr lang="en" sz="700">
                <a:solidFill>
                  <a:srgbClr val="6B7280"/>
                </a:solidFill>
                <a:latin typeface="Poppins"/>
                <a:ea typeface="Poppins"/>
                <a:cs typeface="Poppins"/>
                <a:sym typeface="Poppins"/>
              </a:rPr>
              <a:t>04</a:t>
            </a:r>
            <a:r>
              <a:rPr b="0" i="0" lang="en" sz="700" u="none" cap="none" strike="noStrike">
                <a:solidFill>
                  <a:srgbClr val="6B7280"/>
                </a:solidFill>
                <a:latin typeface="Poppins"/>
                <a:ea typeface="Poppins"/>
                <a:cs typeface="Poppins"/>
                <a:sym typeface="Poppins"/>
              </a:rPr>
              <a:t> / </a:t>
            </a:r>
            <a:r>
              <a:rPr lang="en" sz="700">
                <a:solidFill>
                  <a:srgbClr val="6B7280"/>
                </a:solidFill>
                <a:latin typeface="Poppins"/>
                <a:ea typeface="Poppins"/>
                <a:cs typeface="Poppins"/>
                <a:sym typeface="Poppins"/>
              </a:rPr>
              <a:t>22</a:t>
            </a:r>
            <a:endParaRPr b="0" i="0" sz="700" u="none" cap="none" strike="noStrike">
              <a:solidFill>
                <a:schemeClr val="dk1"/>
              </a:solidFill>
              <a:latin typeface="Calibri"/>
              <a:ea typeface="Calibri"/>
              <a:cs typeface="Calibri"/>
              <a:sym typeface="Calibri"/>
            </a:endParaRPr>
          </a:p>
        </p:txBody>
      </p:sp>
      <p:sp>
        <p:nvSpPr>
          <p:cNvPr id="124" name="Google Shape;124;p19"/>
          <p:cNvSpPr/>
          <p:nvPr/>
        </p:nvSpPr>
        <p:spPr>
          <a:xfrm>
            <a:off x="0" y="5129784"/>
            <a:ext cx="9121140" cy="13716"/>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25" name="Google Shape;125;p19"/>
          <p:cNvSpPr/>
          <p:nvPr/>
        </p:nvSpPr>
        <p:spPr>
          <a:xfrm>
            <a:off x="548640" y="769620"/>
            <a:ext cx="5486400" cy="24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03397"/>
              </a:buClr>
              <a:buSzPts val="900"/>
              <a:buFont typeface="Poppins"/>
              <a:buNone/>
            </a:pPr>
            <a:r>
              <a:rPr b="1" i="0" lang="en" sz="900" u="none" cap="none" strike="noStrike">
                <a:solidFill>
                  <a:srgbClr val="903397"/>
                </a:solidFill>
                <a:latin typeface="Poppins"/>
                <a:ea typeface="Poppins"/>
                <a:cs typeface="Poppins"/>
                <a:sym typeface="Poppins"/>
              </a:rPr>
              <a:t>WHY STREAM</a:t>
            </a:r>
            <a:endParaRPr b="0" i="0" sz="900" u="none" cap="none" strike="noStrike">
              <a:solidFill>
                <a:schemeClr val="dk1"/>
              </a:solidFill>
              <a:latin typeface="Calibri"/>
              <a:ea typeface="Calibri"/>
              <a:cs typeface="Calibri"/>
              <a:sym typeface="Calibri"/>
            </a:endParaRPr>
          </a:p>
        </p:txBody>
      </p:sp>
      <p:sp>
        <p:nvSpPr>
          <p:cNvPr id="126" name="Google Shape;126;p19"/>
          <p:cNvSpPr/>
          <p:nvPr/>
        </p:nvSpPr>
        <p:spPr>
          <a:xfrm>
            <a:off x="548640" y="1009650"/>
            <a:ext cx="8229600" cy="48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2400"/>
              <a:buFont typeface="Poppins"/>
              <a:buNone/>
            </a:pPr>
            <a:r>
              <a:rPr b="1" i="0" lang="en" sz="2400" u="none" cap="none" strike="noStrike">
                <a:solidFill>
                  <a:srgbClr val="051044"/>
                </a:solidFill>
                <a:latin typeface="Poppins"/>
                <a:ea typeface="Poppins"/>
                <a:cs typeface="Poppins"/>
                <a:sym typeface="Poppins"/>
              </a:rPr>
              <a:t>Designed with the client in mind</a:t>
            </a:r>
            <a:endParaRPr b="0" i="0" sz="2400" u="none" cap="none" strike="noStrike">
              <a:solidFill>
                <a:schemeClr val="dk1"/>
              </a:solidFill>
              <a:latin typeface="Calibri"/>
              <a:ea typeface="Calibri"/>
              <a:cs typeface="Calibri"/>
              <a:sym typeface="Calibri"/>
            </a:endParaRPr>
          </a:p>
        </p:txBody>
      </p:sp>
      <p:sp>
        <p:nvSpPr>
          <p:cNvPr id="127" name="Google Shape;127;p19"/>
          <p:cNvSpPr/>
          <p:nvPr/>
        </p:nvSpPr>
        <p:spPr>
          <a:xfrm>
            <a:off x="548640" y="1430700"/>
            <a:ext cx="82296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74151"/>
              </a:buClr>
              <a:buSzPts val="1100"/>
              <a:buFont typeface="Poppins"/>
              <a:buNone/>
            </a:pPr>
            <a:r>
              <a:rPr b="0" i="1" lang="en" sz="1100" u="none" cap="none" strike="noStrike">
                <a:solidFill>
                  <a:srgbClr val="374151"/>
                </a:solidFill>
                <a:latin typeface="Poppins"/>
                <a:ea typeface="Poppins"/>
                <a:cs typeface="Poppins"/>
                <a:sym typeface="Poppins"/>
              </a:rPr>
              <a:t>We've done the work, so the client doesn't have to.</a:t>
            </a:r>
            <a:endParaRPr b="0" i="0" sz="1100" u="none" cap="none" strike="noStrike">
              <a:solidFill>
                <a:schemeClr val="dk1"/>
              </a:solidFill>
              <a:latin typeface="Calibri"/>
              <a:ea typeface="Calibri"/>
              <a:cs typeface="Calibri"/>
              <a:sym typeface="Calibri"/>
            </a:endParaRPr>
          </a:p>
        </p:txBody>
      </p:sp>
      <p:sp>
        <p:nvSpPr>
          <p:cNvPr id="128" name="Google Shape;128;p19"/>
          <p:cNvSpPr/>
          <p:nvPr/>
        </p:nvSpPr>
        <p:spPr>
          <a:xfrm>
            <a:off x="548640" y="1920240"/>
            <a:ext cx="4011930" cy="1337310"/>
          </a:xfrm>
          <a:prstGeom prst="rect">
            <a:avLst/>
          </a:prstGeom>
          <a:solidFill>
            <a:srgbClr val="FFFFFF"/>
          </a:solidFill>
          <a:ln cap="flat" cmpd="sng" w="9525">
            <a:solidFill>
              <a:srgbClr val="E5E7EB"/>
            </a:solidFill>
            <a:prstDash val="solid"/>
            <a:round/>
            <a:headEnd len="sm" w="sm" type="none"/>
            <a:tailEnd len="sm" w="sm" type="none"/>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29" name="Google Shape;129;p19"/>
          <p:cNvSpPr/>
          <p:nvPr/>
        </p:nvSpPr>
        <p:spPr>
          <a:xfrm>
            <a:off x="548640" y="1920240"/>
            <a:ext cx="54864" cy="133731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30" name="Google Shape;130;p19"/>
          <p:cNvPicPr preferRelativeResize="0"/>
          <p:nvPr/>
        </p:nvPicPr>
        <p:blipFill rotWithShape="1">
          <a:blip r:embed="rId4">
            <a:alphaModFix/>
          </a:blip>
          <a:srcRect b="0" l="0" r="0" t="0"/>
          <a:stretch/>
        </p:blipFill>
        <p:spPr>
          <a:xfrm>
            <a:off x="857250" y="2160270"/>
            <a:ext cx="377190" cy="377190"/>
          </a:xfrm>
          <a:prstGeom prst="rect">
            <a:avLst/>
          </a:prstGeom>
          <a:noFill/>
          <a:ln>
            <a:noFill/>
          </a:ln>
        </p:spPr>
      </p:pic>
      <p:sp>
        <p:nvSpPr>
          <p:cNvPr id="131" name="Google Shape;131;p19"/>
          <p:cNvSpPr/>
          <p:nvPr/>
        </p:nvSpPr>
        <p:spPr>
          <a:xfrm>
            <a:off x="1371600" y="2125980"/>
            <a:ext cx="298323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1400"/>
              <a:buFont typeface="Poppins"/>
              <a:buNone/>
            </a:pPr>
            <a:r>
              <a:rPr b="1" i="0" lang="en" sz="1400" u="none" cap="none" strike="noStrike">
                <a:solidFill>
                  <a:srgbClr val="051044"/>
                </a:solidFill>
                <a:latin typeface="Poppins"/>
                <a:ea typeface="Poppins"/>
                <a:cs typeface="Poppins"/>
                <a:sym typeface="Poppins"/>
              </a:rPr>
              <a:t>Pre-approved loans</a:t>
            </a:r>
            <a:endParaRPr b="0" i="0" sz="1400" u="none" cap="none" strike="noStrike">
              <a:solidFill>
                <a:schemeClr val="dk1"/>
              </a:solidFill>
              <a:latin typeface="Calibri"/>
              <a:ea typeface="Calibri"/>
              <a:cs typeface="Calibri"/>
              <a:sym typeface="Calibri"/>
            </a:endParaRPr>
          </a:p>
        </p:txBody>
      </p:sp>
      <p:sp>
        <p:nvSpPr>
          <p:cNvPr id="132" name="Google Shape;132;p19"/>
          <p:cNvSpPr/>
          <p:nvPr/>
        </p:nvSpPr>
        <p:spPr>
          <a:xfrm>
            <a:off x="1371600" y="2503170"/>
            <a:ext cx="2983230" cy="685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74151"/>
              </a:buClr>
              <a:buSzPts val="900"/>
              <a:buFont typeface="Poppins"/>
              <a:buNone/>
            </a:pPr>
            <a:r>
              <a:rPr b="0" i="0" lang="en" sz="900" u="none" cap="none" strike="noStrike">
                <a:solidFill>
                  <a:srgbClr val="374151"/>
                </a:solidFill>
                <a:latin typeface="Poppins"/>
                <a:ea typeface="Poppins"/>
                <a:cs typeface="Poppins"/>
                <a:sym typeface="Poppins"/>
              </a:rPr>
              <a:t>Stream has already negotiated financing with major banks — no loan application for your client.</a:t>
            </a:r>
            <a:endParaRPr b="0" i="0" sz="900" u="none" cap="none" strike="noStrike">
              <a:solidFill>
                <a:schemeClr val="dk1"/>
              </a:solidFill>
              <a:latin typeface="Calibri"/>
              <a:ea typeface="Calibri"/>
              <a:cs typeface="Calibri"/>
              <a:sym typeface="Calibri"/>
            </a:endParaRPr>
          </a:p>
        </p:txBody>
      </p:sp>
      <p:sp>
        <p:nvSpPr>
          <p:cNvPr id="133" name="Google Shape;133;p19"/>
          <p:cNvSpPr/>
          <p:nvPr/>
        </p:nvSpPr>
        <p:spPr>
          <a:xfrm>
            <a:off x="4766310" y="1920240"/>
            <a:ext cx="4011930" cy="1337310"/>
          </a:xfrm>
          <a:prstGeom prst="rect">
            <a:avLst/>
          </a:prstGeom>
          <a:solidFill>
            <a:srgbClr val="FFFFFF"/>
          </a:solidFill>
          <a:ln cap="flat" cmpd="sng" w="9525">
            <a:solidFill>
              <a:srgbClr val="E5E7EB"/>
            </a:solidFill>
            <a:prstDash val="solid"/>
            <a:round/>
            <a:headEnd len="sm" w="sm" type="none"/>
            <a:tailEnd len="sm" w="sm" type="none"/>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34" name="Google Shape;134;p19"/>
          <p:cNvSpPr/>
          <p:nvPr/>
        </p:nvSpPr>
        <p:spPr>
          <a:xfrm>
            <a:off x="4766310" y="1920240"/>
            <a:ext cx="54864" cy="133731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35" name="Google Shape;135;p19"/>
          <p:cNvPicPr preferRelativeResize="0"/>
          <p:nvPr/>
        </p:nvPicPr>
        <p:blipFill rotWithShape="1">
          <a:blip r:embed="rId5">
            <a:alphaModFix/>
          </a:blip>
          <a:srcRect b="0" l="0" r="0" t="0"/>
          <a:stretch/>
        </p:blipFill>
        <p:spPr>
          <a:xfrm>
            <a:off x="5074920" y="2160270"/>
            <a:ext cx="377190" cy="377190"/>
          </a:xfrm>
          <a:prstGeom prst="rect">
            <a:avLst/>
          </a:prstGeom>
          <a:noFill/>
          <a:ln>
            <a:noFill/>
          </a:ln>
        </p:spPr>
      </p:pic>
      <p:sp>
        <p:nvSpPr>
          <p:cNvPr id="136" name="Google Shape;136;p19"/>
          <p:cNvSpPr/>
          <p:nvPr/>
        </p:nvSpPr>
        <p:spPr>
          <a:xfrm>
            <a:off x="5589270" y="2125980"/>
            <a:ext cx="298323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1400"/>
              <a:buFont typeface="Poppins"/>
              <a:buNone/>
            </a:pPr>
            <a:r>
              <a:rPr b="1" i="0" lang="en" sz="1400" u="none" cap="none" strike="noStrike">
                <a:solidFill>
                  <a:srgbClr val="051044"/>
                </a:solidFill>
                <a:latin typeface="Poppins"/>
                <a:ea typeface="Poppins"/>
                <a:cs typeface="Poppins"/>
                <a:sym typeface="Poppins"/>
              </a:rPr>
              <a:t>Stream is the borrower</a:t>
            </a:r>
            <a:endParaRPr b="0" i="0" sz="1400" u="none" cap="none" strike="noStrike">
              <a:solidFill>
                <a:schemeClr val="dk1"/>
              </a:solidFill>
              <a:latin typeface="Calibri"/>
              <a:ea typeface="Calibri"/>
              <a:cs typeface="Calibri"/>
              <a:sym typeface="Calibri"/>
            </a:endParaRPr>
          </a:p>
        </p:txBody>
      </p:sp>
      <p:sp>
        <p:nvSpPr>
          <p:cNvPr id="137" name="Google Shape;137;p19"/>
          <p:cNvSpPr/>
          <p:nvPr/>
        </p:nvSpPr>
        <p:spPr>
          <a:xfrm>
            <a:off x="5589270" y="2503170"/>
            <a:ext cx="2983230" cy="685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74151"/>
              </a:buClr>
              <a:buSzPts val="900"/>
              <a:buFont typeface="Poppins"/>
              <a:buNone/>
            </a:pPr>
            <a:r>
              <a:rPr b="0" i="0" lang="en" sz="900" u="none" cap="none" strike="noStrike">
                <a:solidFill>
                  <a:srgbClr val="374151"/>
                </a:solidFill>
                <a:latin typeface="Poppins"/>
                <a:ea typeface="Poppins"/>
                <a:cs typeface="Poppins"/>
                <a:sym typeface="Poppins"/>
              </a:rPr>
              <a:t>Stream acts as borrower and loan guarantor. The client is not on the hook.</a:t>
            </a:r>
            <a:endParaRPr b="0" i="0" sz="900" u="none" cap="none" strike="noStrike">
              <a:solidFill>
                <a:schemeClr val="dk1"/>
              </a:solidFill>
              <a:latin typeface="Calibri"/>
              <a:ea typeface="Calibri"/>
              <a:cs typeface="Calibri"/>
              <a:sym typeface="Calibri"/>
            </a:endParaRPr>
          </a:p>
        </p:txBody>
      </p:sp>
      <p:sp>
        <p:nvSpPr>
          <p:cNvPr id="138" name="Google Shape;138;p19"/>
          <p:cNvSpPr/>
          <p:nvPr/>
        </p:nvSpPr>
        <p:spPr>
          <a:xfrm>
            <a:off x="548640" y="3429000"/>
            <a:ext cx="4011930" cy="1337310"/>
          </a:xfrm>
          <a:prstGeom prst="rect">
            <a:avLst/>
          </a:prstGeom>
          <a:solidFill>
            <a:srgbClr val="FFFFFF"/>
          </a:solidFill>
          <a:ln cap="flat" cmpd="sng" w="9525">
            <a:solidFill>
              <a:srgbClr val="E5E7EB"/>
            </a:solidFill>
            <a:prstDash val="solid"/>
            <a:round/>
            <a:headEnd len="sm" w="sm" type="none"/>
            <a:tailEnd len="sm" w="sm" type="none"/>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39" name="Google Shape;139;p19"/>
          <p:cNvSpPr/>
          <p:nvPr/>
        </p:nvSpPr>
        <p:spPr>
          <a:xfrm>
            <a:off x="548640" y="3429000"/>
            <a:ext cx="54864" cy="133731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40" name="Google Shape;140;p19"/>
          <p:cNvPicPr preferRelativeResize="0"/>
          <p:nvPr/>
        </p:nvPicPr>
        <p:blipFill rotWithShape="1">
          <a:blip r:embed="rId6">
            <a:alphaModFix/>
          </a:blip>
          <a:srcRect b="0" l="0" r="0" t="0"/>
          <a:stretch/>
        </p:blipFill>
        <p:spPr>
          <a:xfrm>
            <a:off x="857250" y="3669030"/>
            <a:ext cx="377190" cy="377190"/>
          </a:xfrm>
          <a:prstGeom prst="rect">
            <a:avLst/>
          </a:prstGeom>
          <a:noFill/>
          <a:ln>
            <a:noFill/>
          </a:ln>
        </p:spPr>
      </p:pic>
      <p:sp>
        <p:nvSpPr>
          <p:cNvPr id="141" name="Google Shape;141;p19"/>
          <p:cNvSpPr/>
          <p:nvPr/>
        </p:nvSpPr>
        <p:spPr>
          <a:xfrm>
            <a:off x="1371600" y="3634740"/>
            <a:ext cx="298323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1400"/>
              <a:buFont typeface="Poppins"/>
              <a:buNone/>
            </a:pPr>
            <a:r>
              <a:rPr b="1" i="0" lang="en" sz="1400" u="none" cap="none" strike="noStrike">
                <a:solidFill>
                  <a:srgbClr val="051044"/>
                </a:solidFill>
                <a:latin typeface="Poppins"/>
                <a:ea typeface="Poppins"/>
                <a:cs typeface="Poppins"/>
                <a:sym typeface="Poppins"/>
              </a:rPr>
              <a:t>No credit impact</a:t>
            </a:r>
            <a:endParaRPr b="0" i="0" sz="1400" u="none" cap="none" strike="noStrike">
              <a:solidFill>
                <a:schemeClr val="dk1"/>
              </a:solidFill>
              <a:latin typeface="Calibri"/>
              <a:ea typeface="Calibri"/>
              <a:cs typeface="Calibri"/>
              <a:sym typeface="Calibri"/>
            </a:endParaRPr>
          </a:p>
        </p:txBody>
      </p:sp>
      <p:sp>
        <p:nvSpPr>
          <p:cNvPr id="142" name="Google Shape;142;p19"/>
          <p:cNvSpPr/>
          <p:nvPr/>
        </p:nvSpPr>
        <p:spPr>
          <a:xfrm>
            <a:off x="1371600" y="4011930"/>
            <a:ext cx="2983230" cy="685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74151"/>
              </a:buClr>
              <a:buSzPts val="900"/>
              <a:buFont typeface="Poppins"/>
              <a:buNone/>
            </a:pPr>
            <a:r>
              <a:rPr b="0" i="0" lang="en" sz="900" u="none" cap="none" strike="noStrike">
                <a:solidFill>
                  <a:srgbClr val="374151"/>
                </a:solidFill>
                <a:latin typeface="Poppins"/>
                <a:ea typeface="Poppins"/>
                <a:cs typeface="Poppins"/>
                <a:sym typeface="Poppins"/>
              </a:rPr>
              <a:t>No collateral, no personal guarantee, no credit report, no reporting.</a:t>
            </a:r>
            <a:endParaRPr b="0" i="0" sz="900" u="none" cap="none" strike="noStrike">
              <a:solidFill>
                <a:schemeClr val="dk1"/>
              </a:solidFill>
              <a:latin typeface="Calibri"/>
              <a:ea typeface="Calibri"/>
              <a:cs typeface="Calibri"/>
              <a:sym typeface="Calibri"/>
            </a:endParaRPr>
          </a:p>
        </p:txBody>
      </p:sp>
      <p:sp>
        <p:nvSpPr>
          <p:cNvPr id="143" name="Google Shape;143;p19"/>
          <p:cNvSpPr/>
          <p:nvPr/>
        </p:nvSpPr>
        <p:spPr>
          <a:xfrm>
            <a:off x="4766310" y="3429000"/>
            <a:ext cx="4011930" cy="1337310"/>
          </a:xfrm>
          <a:prstGeom prst="rect">
            <a:avLst/>
          </a:prstGeom>
          <a:solidFill>
            <a:srgbClr val="FFFFFF"/>
          </a:solidFill>
          <a:ln cap="flat" cmpd="sng" w="9525">
            <a:solidFill>
              <a:srgbClr val="E5E7EB"/>
            </a:solidFill>
            <a:prstDash val="solid"/>
            <a:round/>
            <a:headEnd len="sm" w="sm" type="none"/>
            <a:tailEnd len="sm" w="sm" type="none"/>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44" name="Google Shape;144;p19"/>
          <p:cNvSpPr/>
          <p:nvPr/>
        </p:nvSpPr>
        <p:spPr>
          <a:xfrm>
            <a:off x="4766310" y="3429000"/>
            <a:ext cx="54864" cy="133731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45" name="Google Shape;145;p19"/>
          <p:cNvPicPr preferRelativeResize="0"/>
          <p:nvPr/>
        </p:nvPicPr>
        <p:blipFill rotWithShape="1">
          <a:blip r:embed="rId7">
            <a:alphaModFix/>
          </a:blip>
          <a:srcRect b="0" l="0" r="0" t="0"/>
          <a:stretch/>
        </p:blipFill>
        <p:spPr>
          <a:xfrm>
            <a:off x="5074920" y="3669030"/>
            <a:ext cx="377190" cy="377190"/>
          </a:xfrm>
          <a:prstGeom prst="rect">
            <a:avLst/>
          </a:prstGeom>
          <a:noFill/>
          <a:ln>
            <a:noFill/>
          </a:ln>
        </p:spPr>
      </p:pic>
      <p:sp>
        <p:nvSpPr>
          <p:cNvPr id="146" name="Google Shape;146;p19"/>
          <p:cNvSpPr/>
          <p:nvPr/>
        </p:nvSpPr>
        <p:spPr>
          <a:xfrm>
            <a:off x="5589270" y="3634740"/>
            <a:ext cx="298323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1400"/>
              <a:buFont typeface="Poppins"/>
              <a:buNone/>
            </a:pPr>
            <a:r>
              <a:rPr b="1" i="0" lang="en" sz="1400" u="none" cap="none" strike="noStrike">
                <a:solidFill>
                  <a:srgbClr val="051044"/>
                </a:solidFill>
                <a:latin typeface="Poppins"/>
                <a:ea typeface="Poppins"/>
                <a:cs typeface="Poppins"/>
                <a:sym typeface="Poppins"/>
              </a:rPr>
              <a:t>Short 5-year commitment</a:t>
            </a:r>
            <a:endParaRPr b="0" i="0" sz="1400" u="none" cap="none" strike="noStrike">
              <a:solidFill>
                <a:schemeClr val="dk1"/>
              </a:solidFill>
              <a:latin typeface="Calibri"/>
              <a:ea typeface="Calibri"/>
              <a:cs typeface="Calibri"/>
              <a:sym typeface="Calibri"/>
            </a:endParaRPr>
          </a:p>
        </p:txBody>
      </p:sp>
      <p:sp>
        <p:nvSpPr>
          <p:cNvPr id="147" name="Google Shape;147;p19"/>
          <p:cNvSpPr/>
          <p:nvPr/>
        </p:nvSpPr>
        <p:spPr>
          <a:xfrm>
            <a:off x="5589270" y="4011930"/>
            <a:ext cx="2983230" cy="685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74151"/>
              </a:buClr>
              <a:buSzPts val="900"/>
              <a:buFont typeface="Poppins"/>
              <a:buNone/>
            </a:pPr>
            <a:r>
              <a:rPr b="0" i="0" lang="en" sz="900" u="none" cap="none" strike="noStrike">
                <a:solidFill>
                  <a:srgbClr val="374151"/>
                </a:solidFill>
                <a:latin typeface="Poppins"/>
                <a:ea typeface="Poppins"/>
                <a:cs typeface="Poppins"/>
                <a:sym typeface="Poppins"/>
              </a:rPr>
              <a:t>Client pays the annual contribution for 5 years</a:t>
            </a:r>
            <a:r>
              <a:rPr lang="en" sz="900">
                <a:solidFill>
                  <a:srgbClr val="374151"/>
                </a:solidFill>
                <a:latin typeface="Poppins"/>
                <a:ea typeface="Poppins"/>
                <a:cs typeface="Poppins"/>
                <a:sym typeface="Poppins"/>
              </a:rPr>
              <a:t> </a:t>
            </a:r>
            <a:r>
              <a:rPr b="0" i="0" lang="en" sz="900" u="none" cap="none" strike="noStrike">
                <a:solidFill>
                  <a:srgbClr val="374151"/>
                </a:solidFill>
                <a:latin typeface="Poppins"/>
                <a:ea typeface="Poppins"/>
                <a:cs typeface="Poppins"/>
                <a:sym typeface="Poppins"/>
              </a:rPr>
              <a:t>— no l</a:t>
            </a:r>
            <a:r>
              <a:rPr lang="en" sz="900">
                <a:solidFill>
                  <a:srgbClr val="374151"/>
                </a:solidFill>
                <a:latin typeface="Poppins"/>
                <a:ea typeface="Poppins"/>
                <a:cs typeface="Poppins"/>
                <a:sym typeface="Poppins"/>
              </a:rPr>
              <a:t>ong term </a:t>
            </a:r>
            <a:r>
              <a:rPr b="0" i="0" lang="en" sz="900" u="none" cap="none" strike="noStrike">
                <a:solidFill>
                  <a:srgbClr val="374151"/>
                </a:solidFill>
                <a:latin typeface="Poppins"/>
                <a:ea typeface="Poppins"/>
                <a:cs typeface="Poppins"/>
                <a:sym typeface="Poppins"/>
              </a:rPr>
              <a:t>obligation.</a:t>
            </a:r>
            <a:endParaRPr b="0" i="0" sz="9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51044"/>
        </a:solidFill>
      </p:bgPr>
    </p:bg>
    <p:spTree>
      <p:nvGrpSpPr>
        <p:cNvPr id="152" name="Shape 152"/>
        <p:cNvGrpSpPr/>
        <p:nvPr/>
      </p:nvGrpSpPr>
      <p:grpSpPr>
        <a:xfrm>
          <a:off x="0" y="0"/>
          <a:ext cx="0" cy="0"/>
          <a:chOff x="0" y="0"/>
          <a:chExt cx="0" cy="0"/>
        </a:xfrm>
      </p:grpSpPr>
      <p:pic>
        <p:nvPicPr>
          <p:cNvPr descr="logo_mark_transparent.png" id="153" name="Google Shape;153;p20"/>
          <p:cNvPicPr preferRelativeResize="0"/>
          <p:nvPr/>
        </p:nvPicPr>
        <p:blipFill rotWithShape="1">
          <a:blip r:embed="rId3">
            <a:alphaModFix/>
          </a:blip>
          <a:srcRect b="0" l="0" r="0" t="0"/>
          <a:stretch/>
        </p:blipFill>
        <p:spPr>
          <a:xfrm>
            <a:off x="342900" y="4440936"/>
            <a:ext cx="165012" cy="192024"/>
          </a:xfrm>
          <a:prstGeom prst="rect">
            <a:avLst/>
          </a:prstGeom>
          <a:noFill/>
          <a:ln>
            <a:noFill/>
          </a:ln>
        </p:spPr>
      </p:pic>
      <p:sp>
        <p:nvSpPr>
          <p:cNvPr id="154" name="Google Shape;154;p20"/>
          <p:cNvSpPr/>
          <p:nvPr/>
        </p:nvSpPr>
        <p:spPr>
          <a:xfrm>
            <a:off x="8092440" y="4834890"/>
            <a:ext cx="6858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FFFFFF"/>
              </a:buClr>
              <a:buSzPts val="700"/>
              <a:buFont typeface="Poppins"/>
              <a:buNone/>
            </a:pPr>
            <a:r>
              <a:rPr b="0" i="0" lang="en" sz="700" u="none" cap="none" strike="noStrike">
                <a:solidFill>
                  <a:srgbClr val="FFFFFF"/>
                </a:solidFill>
                <a:latin typeface="Poppins"/>
                <a:ea typeface="Poppins"/>
                <a:cs typeface="Poppins"/>
                <a:sym typeface="Poppins"/>
              </a:rPr>
              <a:t>0</a:t>
            </a:r>
            <a:r>
              <a:rPr lang="en" sz="700">
                <a:solidFill>
                  <a:srgbClr val="FFFFFF"/>
                </a:solidFill>
                <a:latin typeface="Poppins"/>
                <a:ea typeface="Poppins"/>
                <a:cs typeface="Poppins"/>
                <a:sym typeface="Poppins"/>
              </a:rPr>
              <a:t>5</a:t>
            </a:r>
            <a:r>
              <a:rPr b="0" i="0" lang="en" sz="700" u="none" cap="none" strike="noStrike">
                <a:solidFill>
                  <a:srgbClr val="FFFFFF"/>
                </a:solidFill>
                <a:latin typeface="Poppins"/>
                <a:ea typeface="Poppins"/>
                <a:cs typeface="Poppins"/>
                <a:sym typeface="Poppins"/>
              </a:rPr>
              <a:t> /</a:t>
            </a:r>
            <a:r>
              <a:rPr lang="en" sz="700">
                <a:solidFill>
                  <a:srgbClr val="FFFFFF"/>
                </a:solidFill>
                <a:latin typeface="Poppins"/>
                <a:ea typeface="Poppins"/>
                <a:cs typeface="Poppins"/>
                <a:sym typeface="Poppins"/>
              </a:rPr>
              <a:t>22</a:t>
            </a:r>
            <a:endParaRPr b="0" i="0" sz="700" u="none" cap="none" strike="noStrike">
              <a:solidFill>
                <a:schemeClr val="dk1"/>
              </a:solidFill>
              <a:latin typeface="Calibri"/>
              <a:ea typeface="Calibri"/>
              <a:cs typeface="Calibri"/>
              <a:sym typeface="Calibri"/>
            </a:endParaRPr>
          </a:p>
        </p:txBody>
      </p:sp>
      <p:sp>
        <p:nvSpPr>
          <p:cNvPr id="155" name="Google Shape;155;p20"/>
          <p:cNvSpPr/>
          <p:nvPr/>
        </p:nvSpPr>
        <p:spPr>
          <a:xfrm>
            <a:off x="411480" y="792480"/>
            <a:ext cx="8229600" cy="240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8B2EC"/>
              </a:buClr>
              <a:buSzPts val="900"/>
              <a:buFont typeface="Poppins"/>
              <a:buNone/>
            </a:pPr>
            <a:r>
              <a:rPr b="1" i="0" lang="en" sz="900" u="none" cap="none" strike="noStrike">
                <a:solidFill>
                  <a:srgbClr val="C8B2EC"/>
                </a:solidFill>
                <a:latin typeface="Poppins"/>
                <a:ea typeface="Poppins"/>
                <a:cs typeface="Poppins"/>
                <a:sym typeface="Poppins"/>
              </a:rPr>
              <a:t>THE STREAM ADVANTAGE</a:t>
            </a:r>
            <a:endParaRPr b="0" i="0" sz="900" u="none" cap="none" strike="noStrike">
              <a:solidFill>
                <a:schemeClr val="dk1"/>
              </a:solidFill>
              <a:latin typeface="Calibri"/>
              <a:ea typeface="Calibri"/>
              <a:cs typeface="Calibri"/>
              <a:sym typeface="Calibri"/>
            </a:endParaRPr>
          </a:p>
        </p:txBody>
      </p:sp>
      <p:sp>
        <p:nvSpPr>
          <p:cNvPr id="156" name="Google Shape;156;p20"/>
          <p:cNvSpPr/>
          <p:nvPr/>
        </p:nvSpPr>
        <p:spPr>
          <a:xfrm>
            <a:off x="411480" y="1066800"/>
            <a:ext cx="8229600" cy="1714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F665B"/>
              </a:buClr>
              <a:buSzPts val="15000"/>
              <a:buFont typeface="Poppins"/>
              <a:buNone/>
            </a:pPr>
            <a:r>
              <a:rPr b="1" i="1" lang="en" sz="15000" u="none" cap="none" strike="noStrike">
                <a:solidFill>
                  <a:srgbClr val="DF665B"/>
                </a:solidFill>
                <a:latin typeface="Poppins"/>
                <a:ea typeface="Poppins"/>
                <a:cs typeface="Poppins"/>
                <a:sym typeface="Poppins"/>
              </a:rPr>
              <a:t>$5.50</a:t>
            </a:r>
            <a:endParaRPr b="0" i="0" sz="15000" u="none" cap="none" strike="noStrike">
              <a:solidFill>
                <a:schemeClr val="dk1"/>
              </a:solidFill>
              <a:latin typeface="Calibri"/>
              <a:ea typeface="Calibri"/>
              <a:cs typeface="Calibri"/>
              <a:sym typeface="Calibri"/>
            </a:endParaRPr>
          </a:p>
        </p:txBody>
      </p:sp>
      <p:sp>
        <p:nvSpPr>
          <p:cNvPr id="157" name="Google Shape;157;p20"/>
          <p:cNvSpPr/>
          <p:nvPr/>
        </p:nvSpPr>
        <p:spPr>
          <a:xfrm>
            <a:off x="411480" y="2955280"/>
            <a:ext cx="82296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2000"/>
              <a:buFont typeface="Poppins"/>
              <a:buNone/>
            </a:pPr>
            <a:r>
              <a:rPr b="0" i="1" lang="en" sz="2000" u="none" cap="none" strike="noStrike">
                <a:solidFill>
                  <a:srgbClr val="FFFFFF"/>
                </a:solidFill>
                <a:latin typeface="Poppins"/>
                <a:ea typeface="Poppins"/>
                <a:cs typeface="Poppins"/>
                <a:sym typeface="Poppins"/>
              </a:rPr>
              <a:t>for every $1 the client contributes.</a:t>
            </a:r>
            <a:endParaRPr b="0" i="0" sz="2000" u="none" cap="none" strike="noStrike">
              <a:solidFill>
                <a:schemeClr val="dk1"/>
              </a:solidFill>
              <a:latin typeface="Calibri"/>
              <a:ea typeface="Calibri"/>
              <a:cs typeface="Calibri"/>
              <a:sym typeface="Calibri"/>
            </a:endParaRPr>
          </a:p>
        </p:txBody>
      </p:sp>
      <p:sp>
        <p:nvSpPr>
          <p:cNvPr id="158" name="Google Shape;158;p20"/>
          <p:cNvSpPr/>
          <p:nvPr/>
        </p:nvSpPr>
        <p:spPr>
          <a:xfrm>
            <a:off x="651510" y="3647160"/>
            <a:ext cx="2469000" cy="377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03397"/>
              </a:buClr>
              <a:buSzPts val="3200"/>
              <a:buFont typeface="Poppins"/>
              <a:buNone/>
            </a:pPr>
            <a:r>
              <a:rPr b="1" i="0" lang="en" sz="3200" u="none" cap="none" strike="noStrike">
                <a:solidFill>
                  <a:srgbClr val="903397"/>
                </a:solidFill>
                <a:latin typeface="Poppins"/>
                <a:ea typeface="Poppins"/>
                <a:cs typeface="Poppins"/>
                <a:sym typeface="Poppins"/>
              </a:rPr>
              <a:t>5</a:t>
            </a:r>
            <a:r>
              <a:rPr b="1" i="0" lang="en" sz="1400" u="none" cap="none" strike="noStrike">
                <a:solidFill>
                  <a:srgbClr val="FFFFFF"/>
                </a:solidFill>
                <a:latin typeface="Poppins"/>
                <a:ea typeface="Poppins"/>
                <a:cs typeface="Poppins"/>
                <a:sym typeface="Poppins"/>
              </a:rPr>
              <a:t>  Years</a:t>
            </a:r>
            <a:endParaRPr b="0" i="0" sz="3200" u="none" cap="none" strike="noStrike">
              <a:solidFill>
                <a:schemeClr val="dk1"/>
              </a:solidFill>
              <a:latin typeface="Calibri"/>
              <a:ea typeface="Calibri"/>
              <a:cs typeface="Calibri"/>
              <a:sym typeface="Calibri"/>
            </a:endParaRPr>
          </a:p>
        </p:txBody>
      </p:sp>
      <p:sp>
        <p:nvSpPr>
          <p:cNvPr id="159" name="Google Shape;159;p20"/>
          <p:cNvSpPr/>
          <p:nvPr/>
        </p:nvSpPr>
        <p:spPr>
          <a:xfrm>
            <a:off x="651510" y="4024350"/>
            <a:ext cx="2469000" cy="240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00"/>
              <a:buFont typeface="Poppins"/>
              <a:buNone/>
            </a:pPr>
            <a:r>
              <a:rPr b="0" i="1" lang="en" sz="800" u="none" cap="none" strike="noStrike">
                <a:solidFill>
                  <a:srgbClr val="FFFFFF"/>
                </a:solidFill>
                <a:latin typeface="Poppins"/>
                <a:ea typeface="Poppins"/>
                <a:cs typeface="Poppins"/>
                <a:sym typeface="Poppins"/>
              </a:rPr>
              <a:t>of client contributions</a:t>
            </a:r>
            <a:endParaRPr b="0" i="0" sz="800" u="none" cap="none" strike="noStrike">
              <a:solidFill>
                <a:schemeClr val="dk1"/>
              </a:solidFill>
              <a:latin typeface="Calibri"/>
              <a:ea typeface="Calibri"/>
              <a:cs typeface="Calibri"/>
              <a:sym typeface="Calibri"/>
            </a:endParaRPr>
          </a:p>
        </p:txBody>
      </p:sp>
      <p:sp>
        <p:nvSpPr>
          <p:cNvPr id="160" name="Google Shape;160;p20"/>
          <p:cNvSpPr/>
          <p:nvPr/>
        </p:nvSpPr>
        <p:spPr>
          <a:xfrm>
            <a:off x="3326130" y="3647160"/>
            <a:ext cx="2469000" cy="377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03397"/>
              </a:buClr>
              <a:buSzPts val="3200"/>
              <a:buFont typeface="Poppins"/>
              <a:buNone/>
            </a:pPr>
            <a:r>
              <a:rPr b="1" i="0" lang="en" sz="3200" u="none" cap="none" strike="noStrike">
                <a:solidFill>
                  <a:srgbClr val="903397"/>
                </a:solidFill>
                <a:latin typeface="Poppins"/>
                <a:ea typeface="Poppins"/>
                <a:cs typeface="Poppins"/>
                <a:sym typeface="Poppins"/>
              </a:rPr>
              <a:t>10</a:t>
            </a:r>
            <a:r>
              <a:rPr b="1" i="0" lang="en" sz="1400" u="none" cap="none" strike="noStrike">
                <a:solidFill>
                  <a:srgbClr val="FFFFFF"/>
                </a:solidFill>
                <a:latin typeface="Poppins"/>
                <a:ea typeface="Poppins"/>
                <a:cs typeface="Poppins"/>
                <a:sym typeface="Poppins"/>
              </a:rPr>
              <a:t>  Years</a:t>
            </a:r>
            <a:endParaRPr b="0" i="0" sz="3200" u="none" cap="none" strike="noStrike">
              <a:solidFill>
                <a:schemeClr val="dk1"/>
              </a:solidFill>
              <a:latin typeface="Calibri"/>
              <a:ea typeface="Calibri"/>
              <a:cs typeface="Calibri"/>
              <a:sym typeface="Calibri"/>
            </a:endParaRPr>
          </a:p>
        </p:txBody>
      </p:sp>
      <p:sp>
        <p:nvSpPr>
          <p:cNvPr id="161" name="Google Shape;161;p20"/>
          <p:cNvSpPr/>
          <p:nvPr/>
        </p:nvSpPr>
        <p:spPr>
          <a:xfrm>
            <a:off x="3326130" y="4024350"/>
            <a:ext cx="2469000" cy="240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00"/>
              <a:buFont typeface="Poppins"/>
              <a:buNone/>
            </a:pPr>
            <a:r>
              <a:rPr i="1" lang="en" sz="800">
                <a:solidFill>
                  <a:srgbClr val="FFFFFF"/>
                </a:solidFill>
                <a:latin typeface="Poppins"/>
                <a:ea typeface="Poppins"/>
                <a:cs typeface="Poppins"/>
                <a:sym typeface="Poppins"/>
              </a:rPr>
              <a:t>of bank funding</a:t>
            </a:r>
            <a:endParaRPr b="0" i="0" sz="800" u="none" cap="none" strike="noStrike">
              <a:solidFill>
                <a:schemeClr val="dk1"/>
              </a:solidFill>
              <a:latin typeface="Calibri"/>
              <a:ea typeface="Calibri"/>
              <a:cs typeface="Calibri"/>
              <a:sym typeface="Calibri"/>
            </a:endParaRPr>
          </a:p>
        </p:txBody>
      </p:sp>
      <p:sp>
        <p:nvSpPr>
          <p:cNvPr id="162" name="Google Shape;162;p20"/>
          <p:cNvSpPr/>
          <p:nvPr/>
        </p:nvSpPr>
        <p:spPr>
          <a:xfrm>
            <a:off x="6000750" y="3647160"/>
            <a:ext cx="2469000" cy="377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03397"/>
              </a:buClr>
              <a:buSzPts val="3200"/>
              <a:buFont typeface="Poppins"/>
              <a:buNone/>
            </a:pPr>
            <a:r>
              <a:rPr b="1" i="0" lang="en" sz="3200" u="none" cap="none" strike="noStrike">
                <a:solidFill>
                  <a:srgbClr val="903397"/>
                </a:solidFill>
                <a:latin typeface="Poppins"/>
                <a:ea typeface="Poppins"/>
                <a:cs typeface="Poppins"/>
                <a:sym typeface="Poppins"/>
              </a:rPr>
              <a:t>$0</a:t>
            </a:r>
            <a:r>
              <a:rPr b="1" i="0" lang="en" sz="1400" u="none" cap="none" strike="noStrike">
                <a:solidFill>
                  <a:srgbClr val="FFFFFF"/>
                </a:solidFill>
                <a:latin typeface="Poppins"/>
                <a:ea typeface="Poppins"/>
                <a:cs typeface="Poppins"/>
                <a:sym typeface="Poppins"/>
              </a:rPr>
              <a:t>  Collateral</a:t>
            </a:r>
            <a:endParaRPr b="0" i="0" sz="3200" u="none" cap="none" strike="noStrike">
              <a:solidFill>
                <a:schemeClr val="dk1"/>
              </a:solidFill>
              <a:latin typeface="Calibri"/>
              <a:ea typeface="Calibri"/>
              <a:cs typeface="Calibri"/>
              <a:sym typeface="Calibri"/>
            </a:endParaRPr>
          </a:p>
        </p:txBody>
      </p:sp>
      <p:sp>
        <p:nvSpPr>
          <p:cNvPr id="163" name="Google Shape;163;p20"/>
          <p:cNvSpPr/>
          <p:nvPr/>
        </p:nvSpPr>
        <p:spPr>
          <a:xfrm>
            <a:off x="6000750" y="4024350"/>
            <a:ext cx="2469000" cy="2400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800"/>
              <a:buFont typeface="Poppins"/>
              <a:buNone/>
            </a:pPr>
            <a:r>
              <a:rPr b="1" i="1" lang="en" sz="1100" u="none" cap="none" strike="noStrike">
                <a:solidFill>
                  <a:srgbClr val="FFFFFF"/>
                </a:solidFill>
                <a:latin typeface="Poppins"/>
                <a:ea typeface="Poppins"/>
                <a:cs typeface="Poppins"/>
                <a:sym typeface="Poppins"/>
              </a:rPr>
              <a:t>or personal guarantee required</a:t>
            </a:r>
            <a:endParaRPr b="1" i="0" sz="1100" u="none" cap="none" strike="noStrike">
              <a:solidFill>
                <a:schemeClr val="dk1"/>
              </a:solidFill>
              <a:latin typeface="Calibri"/>
              <a:ea typeface="Calibri"/>
              <a:cs typeface="Calibri"/>
              <a:sym typeface="Calibri"/>
            </a:endParaRPr>
          </a:p>
        </p:txBody>
      </p:sp>
      <p:sp>
        <p:nvSpPr>
          <p:cNvPr id="164" name="Google Shape;164;p20"/>
          <p:cNvSpPr/>
          <p:nvPr/>
        </p:nvSpPr>
        <p:spPr>
          <a:xfrm>
            <a:off x="999235" y="2339860"/>
            <a:ext cx="2469000" cy="3771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03397"/>
              </a:buClr>
              <a:buSzPts val="3200"/>
              <a:buFont typeface="Poppins"/>
              <a:buNone/>
            </a:pPr>
            <a:r>
              <a:rPr b="1" i="0" lang="en" sz="1400" u="none" cap="none" strike="noStrike">
                <a:solidFill>
                  <a:srgbClr val="DF665B"/>
                </a:solidFill>
                <a:latin typeface="Poppins"/>
                <a:ea typeface="Poppins"/>
                <a:cs typeface="Poppins"/>
                <a:sym typeface="Poppins"/>
              </a:rPr>
              <a:t>  </a:t>
            </a:r>
            <a:r>
              <a:rPr b="1" lang="en">
                <a:solidFill>
                  <a:srgbClr val="DF665B"/>
                </a:solidFill>
                <a:latin typeface="Poppins"/>
                <a:ea typeface="Poppins"/>
                <a:cs typeface="Poppins"/>
                <a:sym typeface="Poppins"/>
              </a:rPr>
              <a:t>Up to</a:t>
            </a:r>
            <a:endParaRPr b="0" i="0" sz="3200" u="none" cap="none" strike="noStrike">
              <a:solidFill>
                <a:srgbClr val="DF665B"/>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69" name="Shape 169"/>
        <p:cNvGrpSpPr/>
        <p:nvPr/>
      </p:nvGrpSpPr>
      <p:grpSpPr>
        <a:xfrm>
          <a:off x="0" y="0"/>
          <a:ext cx="0" cy="0"/>
          <a:chOff x="0" y="0"/>
          <a:chExt cx="0" cy="0"/>
        </a:xfrm>
      </p:grpSpPr>
      <p:pic>
        <p:nvPicPr>
          <p:cNvPr descr="logo_mark_transparent.png" id="170" name="Google Shape;170;p21"/>
          <p:cNvPicPr preferRelativeResize="0"/>
          <p:nvPr/>
        </p:nvPicPr>
        <p:blipFill rotWithShape="1">
          <a:blip r:embed="rId3">
            <a:alphaModFix/>
          </a:blip>
          <a:srcRect b="0" l="0" r="0" t="0"/>
          <a:stretch/>
        </p:blipFill>
        <p:spPr>
          <a:xfrm>
            <a:off x="342900" y="4745736"/>
            <a:ext cx="165013" cy="192024"/>
          </a:xfrm>
          <a:prstGeom prst="rect">
            <a:avLst/>
          </a:prstGeom>
          <a:noFill/>
          <a:ln>
            <a:noFill/>
          </a:ln>
        </p:spPr>
      </p:pic>
      <p:sp>
        <p:nvSpPr>
          <p:cNvPr id="171" name="Google Shape;171;p21"/>
          <p:cNvSpPr/>
          <p:nvPr/>
        </p:nvSpPr>
        <p:spPr>
          <a:xfrm>
            <a:off x="8092440" y="4834890"/>
            <a:ext cx="6858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700"/>
              <a:buFont typeface="Poppins"/>
              <a:buNone/>
            </a:pPr>
            <a:r>
              <a:rPr b="0" i="0" lang="en" sz="700" u="none" cap="none" strike="noStrike">
                <a:solidFill>
                  <a:srgbClr val="6B7280"/>
                </a:solidFill>
                <a:latin typeface="Poppins"/>
                <a:ea typeface="Poppins"/>
                <a:cs typeface="Poppins"/>
                <a:sym typeface="Poppins"/>
              </a:rPr>
              <a:t>0</a:t>
            </a:r>
            <a:r>
              <a:rPr lang="en" sz="700">
                <a:solidFill>
                  <a:srgbClr val="6B7280"/>
                </a:solidFill>
                <a:latin typeface="Poppins"/>
                <a:ea typeface="Poppins"/>
                <a:cs typeface="Poppins"/>
                <a:sym typeface="Poppins"/>
              </a:rPr>
              <a:t>6</a:t>
            </a:r>
            <a:r>
              <a:rPr b="0" i="0" lang="en" sz="700" u="none" cap="none" strike="noStrike">
                <a:solidFill>
                  <a:srgbClr val="6B7280"/>
                </a:solidFill>
                <a:latin typeface="Poppins"/>
                <a:ea typeface="Poppins"/>
                <a:cs typeface="Poppins"/>
                <a:sym typeface="Poppins"/>
              </a:rPr>
              <a:t> / </a:t>
            </a:r>
            <a:r>
              <a:rPr lang="en" sz="700">
                <a:solidFill>
                  <a:srgbClr val="6B7280"/>
                </a:solidFill>
                <a:latin typeface="Poppins"/>
                <a:ea typeface="Poppins"/>
                <a:cs typeface="Poppins"/>
                <a:sym typeface="Poppins"/>
              </a:rPr>
              <a:t>22</a:t>
            </a:r>
            <a:endParaRPr b="0" i="0" sz="700" u="none" cap="none" strike="noStrike">
              <a:solidFill>
                <a:schemeClr val="dk1"/>
              </a:solidFill>
              <a:latin typeface="Calibri"/>
              <a:ea typeface="Calibri"/>
              <a:cs typeface="Calibri"/>
              <a:sym typeface="Calibri"/>
            </a:endParaRPr>
          </a:p>
        </p:txBody>
      </p:sp>
      <p:sp>
        <p:nvSpPr>
          <p:cNvPr id="172" name="Google Shape;172;p21"/>
          <p:cNvSpPr/>
          <p:nvPr/>
        </p:nvSpPr>
        <p:spPr>
          <a:xfrm>
            <a:off x="0" y="5129784"/>
            <a:ext cx="9121140" cy="13716"/>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73" name="Google Shape;173;p21"/>
          <p:cNvSpPr/>
          <p:nvPr/>
        </p:nvSpPr>
        <p:spPr>
          <a:xfrm>
            <a:off x="548647" y="787422"/>
            <a:ext cx="278820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03397"/>
              </a:buClr>
              <a:buSzPts val="900"/>
              <a:buFont typeface="Poppins"/>
              <a:buNone/>
            </a:pPr>
            <a:r>
              <a:rPr b="1" i="0" lang="en" sz="900" u="none" cap="none" strike="noStrike">
                <a:solidFill>
                  <a:srgbClr val="903397"/>
                </a:solidFill>
                <a:latin typeface="Poppins"/>
                <a:ea typeface="Poppins"/>
                <a:cs typeface="Poppins"/>
                <a:sym typeface="Poppins"/>
              </a:rPr>
              <a:t>THE RIGHT FIT</a:t>
            </a:r>
            <a:endParaRPr b="0" i="0" sz="900" u="none" cap="none" strike="noStrike">
              <a:solidFill>
                <a:schemeClr val="dk1"/>
              </a:solidFill>
              <a:latin typeface="Calibri"/>
              <a:ea typeface="Calibri"/>
              <a:cs typeface="Calibri"/>
              <a:sym typeface="Calibri"/>
            </a:endParaRPr>
          </a:p>
        </p:txBody>
      </p:sp>
      <p:sp>
        <p:nvSpPr>
          <p:cNvPr id="174" name="Google Shape;174;p21"/>
          <p:cNvSpPr/>
          <p:nvPr/>
        </p:nvSpPr>
        <p:spPr>
          <a:xfrm>
            <a:off x="548646" y="1027475"/>
            <a:ext cx="2596200" cy="109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2400"/>
              <a:buFont typeface="Poppins"/>
              <a:buNone/>
            </a:pPr>
            <a:r>
              <a:rPr b="1" i="0" lang="en" sz="2400" u="none" cap="none" strike="noStrike">
                <a:solidFill>
                  <a:srgbClr val="051044"/>
                </a:solidFill>
                <a:latin typeface="Poppins"/>
                <a:ea typeface="Poppins"/>
                <a:cs typeface="Poppins"/>
                <a:sym typeface="Poppins"/>
              </a:rPr>
              <a:t>Who is the ideal </a:t>
            </a:r>
            <a:endParaRPr b="1" i="0" sz="2400" u="none" cap="none" strike="noStrike">
              <a:solidFill>
                <a:srgbClr val="051044"/>
              </a:solidFill>
              <a:latin typeface="Poppins"/>
              <a:ea typeface="Poppins"/>
              <a:cs typeface="Poppins"/>
              <a:sym typeface="Poppins"/>
            </a:endParaRPr>
          </a:p>
          <a:p>
            <a:pPr indent="0" lvl="0" marL="0" marR="0" rtl="0" algn="l">
              <a:spcBef>
                <a:spcPts val="0"/>
              </a:spcBef>
              <a:spcAft>
                <a:spcPts val="0"/>
              </a:spcAft>
              <a:buClr>
                <a:srgbClr val="051044"/>
              </a:buClr>
              <a:buSzPts val="2400"/>
              <a:buFont typeface="Poppins"/>
              <a:buNone/>
            </a:pPr>
            <a:r>
              <a:rPr b="1" i="0" lang="en" sz="2400" u="none" cap="none" strike="noStrike">
                <a:solidFill>
                  <a:srgbClr val="051044"/>
                </a:solidFill>
                <a:latin typeface="Poppins"/>
                <a:ea typeface="Poppins"/>
                <a:cs typeface="Poppins"/>
                <a:sym typeface="Poppins"/>
              </a:rPr>
              <a:t>Stream client?</a:t>
            </a:r>
            <a:endParaRPr b="0" i="0" sz="2400" u="none" cap="none" strike="noStrike">
              <a:solidFill>
                <a:schemeClr val="dk1"/>
              </a:solidFill>
              <a:latin typeface="Calibri"/>
              <a:ea typeface="Calibri"/>
              <a:cs typeface="Calibri"/>
              <a:sym typeface="Calibri"/>
            </a:endParaRPr>
          </a:p>
        </p:txBody>
      </p:sp>
      <p:sp>
        <p:nvSpPr>
          <p:cNvPr id="175" name="Google Shape;175;p21"/>
          <p:cNvSpPr/>
          <p:nvPr/>
        </p:nvSpPr>
        <p:spPr>
          <a:xfrm>
            <a:off x="548640" y="2013768"/>
            <a:ext cx="548700" cy="411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76" name="Google Shape;176;p21"/>
          <p:cNvSpPr/>
          <p:nvPr/>
        </p:nvSpPr>
        <p:spPr>
          <a:xfrm>
            <a:off x="548650" y="2924330"/>
            <a:ext cx="2648700" cy="804900"/>
          </a:xfrm>
          <a:prstGeom prst="rect">
            <a:avLst/>
          </a:prstGeom>
          <a:solidFill>
            <a:srgbClr val="051044"/>
          </a:solidFill>
          <a:ln cap="flat" cmpd="sng" w="9600">
            <a:solidFill>
              <a:srgbClr val="051044"/>
            </a:solidFill>
            <a:prstDash val="solid"/>
            <a:round/>
            <a:headEnd len="sm" w="sm" type="none"/>
            <a:tailEnd len="sm" w="sm" type="none"/>
          </a:ln>
          <a:effectLst>
            <a:outerShdw blurRad="76936" rotWithShape="0" algn="bl" dir="5400000" dist="19234">
              <a:srgbClr val="000000">
                <a:alpha val="7843"/>
              </a:srgbClr>
            </a:outerShdw>
          </a:effectLst>
        </p:spPr>
        <p:txBody>
          <a:bodyPr anchorCtr="0" anchor="ctr" bIns="51925" lIns="51925" spcFirstLastPara="1" rIns="51925" wrap="square" tIns="51925">
            <a:noAutofit/>
          </a:bodyPr>
          <a:lstStyle/>
          <a:p>
            <a:pPr indent="0" lvl="0" marL="0" rtl="0" algn="l">
              <a:spcBef>
                <a:spcPts val="0"/>
              </a:spcBef>
              <a:spcAft>
                <a:spcPts val="0"/>
              </a:spcAft>
              <a:buNone/>
            </a:pPr>
            <a:r>
              <a:t/>
            </a:r>
            <a:endParaRPr/>
          </a:p>
        </p:txBody>
      </p:sp>
      <p:sp>
        <p:nvSpPr>
          <p:cNvPr id="177" name="Google Shape;177;p21"/>
          <p:cNvSpPr/>
          <p:nvPr/>
        </p:nvSpPr>
        <p:spPr>
          <a:xfrm>
            <a:off x="3155609" y="2924330"/>
            <a:ext cx="41700" cy="804900"/>
          </a:xfrm>
          <a:prstGeom prst="rect">
            <a:avLst/>
          </a:prstGeom>
          <a:solidFill>
            <a:srgbClr val="DF665B"/>
          </a:solidFill>
          <a:ln cap="flat" cmpd="sng" w="9600">
            <a:solidFill>
              <a:srgbClr val="DF665B"/>
            </a:solidFill>
            <a:prstDash val="solid"/>
            <a:round/>
            <a:headEnd len="sm" w="sm" type="none"/>
            <a:tailEnd len="sm" w="sm" type="none"/>
          </a:ln>
        </p:spPr>
        <p:txBody>
          <a:bodyPr anchorCtr="0" anchor="ctr" bIns="51925" lIns="51925" spcFirstLastPara="1" rIns="51925" wrap="square" tIns="51925">
            <a:noAutofit/>
          </a:bodyPr>
          <a:lstStyle/>
          <a:p>
            <a:pPr indent="0" lvl="0" marL="0" rtl="0" algn="l">
              <a:spcBef>
                <a:spcPts val="0"/>
              </a:spcBef>
              <a:spcAft>
                <a:spcPts val="0"/>
              </a:spcAft>
              <a:buNone/>
            </a:pPr>
            <a:r>
              <a:t/>
            </a:r>
            <a:endParaRPr/>
          </a:p>
        </p:txBody>
      </p:sp>
      <p:pic>
        <p:nvPicPr>
          <p:cNvPr descr="preencoded.png" id="178" name="Google Shape;178;p21"/>
          <p:cNvPicPr preferRelativeResize="0"/>
          <p:nvPr/>
        </p:nvPicPr>
        <p:blipFill rotWithShape="1">
          <a:blip r:embed="rId4">
            <a:alphaModFix/>
          </a:blip>
          <a:srcRect b="0" l="0" r="0" t="0"/>
          <a:stretch/>
        </p:blipFill>
        <p:spPr>
          <a:xfrm>
            <a:off x="756376" y="3158022"/>
            <a:ext cx="311588" cy="311588"/>
          </a:xfrm>
          <a:prstGeom prst="rect">
            <a:avLst/>
          </a:prstGeom>
          <a:noFill/>
          <a:ln>
            <a:noFill/>
          </a:ln>
        </p:spPr>
      </p:pic>
      <p:sp>
        <p:nvSpPr>
          <p:cNvPr id="179" name="Google Shape;179;p21"/>
          <p:cNvSpPr/>
          <p:nvPr/>
        </p:nvSpPr>
        <p:spPr>
          <a:xfrm>
            <a:off x="1197793" y="3054159"/>
            <a:ext cx="1869600" cy="259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136"/>
              <a:buFont typeface="Poppins"/>
              <a:buNone/>
            </a:pPr>
            <a:r>
              <a:rPr b="1" i="0" lang="en" sz="1136" u="none" cap="none" strike="noStrike">
                <a:solidFill>
                  <a:srgbClr val="FFFFFF"/>
                </a:solidFill>
                <a:latin typeface="Poppins"/>
                <a:ea typeface="Poppins"/>
                <a:cs typeface="Poppins"/>
                <a:sym typeface="Poppins"/>
              </a:rPr>
              <a:t>$200K+ Income</a:t>
            </a:r>
            <a:endParaRPr b="0" i="0" sz="1136" u="none" cap="none" strike="noStrike">
              <a:solidFill>
                <a:schemeClr val="dk1"/>
              </a:solidFill>
              <a:latin typeface="Calibri"/>
              <a:ea typeface="Calibri"/>
              <a:cs typeface="Calibri"/>
              <a:sym typeface="Calibri"/>
            </a:endParaRPr>
          </a:p>
        </p:txBody>
      </p:sp>
      <p:sp>
        <p:nvSpPr>
          <p:cNvPr id="180" name="Google Shape;180;p21"/>
          <p:cNvSpPr/>
          <p:nvPr/>
        </p:nvSpPr>
        <p:spPr>
          <a:xfrm>
            <a:off x="1197793" y="3313816"/>
            <a:ext cx="1869600" cy="36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6"/>
              <a:buFont typeface="Poppins"/>
              <a:buNone/>
            </a:pPr>
            <a:r>
              <a:rPr b="0" i="0" lang="en" sz="806" u="none" cap="none" strike="noStrike">
                <a:solidFill>
                  <a:srgbClr val="FFFFFF"/>
                </a:solidFill>
                <a:latin typeface="Poppins"/>
                <a:ea typeface="Poppins"/>
                <a:cs typeface="Poppins"/>
                <a:sym typeface="Poppins"/>
              </a:rPr>
              <a:t>Single earner at $200K+ per year, or $300K+ married couple, or $1M+ </a:t>
            </a:r>
            <a:endParaRPr b="0" i="0" sz="806" u="none" cap="none" strike="noStrike">
              <a:solidFill>
                <a:srgbClr val="FFFFFF"/>
              </a:solidFill>
              <a:latin typeface="Poppins"/>
              <a:ea typeface="Poppins"/>
              <a:cs typeface="Poppins"/>
              <a:sym typeface="Poppins"/>
            </a:endParaRPr>
          </a:p>
          <a:p>
            <a:pPr indent="0" lvl="0" marL="0" marR="0" rtl="0" algn="l">
              <a:spcBef>
                <a:spcPts val="0"/>
              </a:spcBef>
              <a:spcAft>
                <a:spcPts val="0"/>
              </a:spcAft>
              <a:buClr>
                <a:srgbClr val="FFFFFF"/>
              </a:buClr>
              <a:buSzPts val="606"/>
              <a:buFont typeface="Poppins"/>
              <a:buNone/>
            </a:pPr>
            <a:r>
              <a:rPr b="0" i="0" lang="en" sz="806" u="none" cap="none" strike="noStrike">
                <a:solidFill>
                  <a:srgbClr val="FFFFFF"/>
                </a:solidFill>
                <a:latin typeface="Poppins"/>
                <a:ea typeface="Poppins"/>
                <a:cs typeface="Poppins"/>
                <a:sym typeface="Poppins"/>
              </a:rPr>
              <a:t>net worth.</a:t>
            </a:r>
            <a:endParaRPr b="0" i="0" sz="806" u="none" cap="none" strike="noStrike">
              <a:solidFill>
                <a:schemeClr val="dk1"/>
              </a:solidFill>
              <a:latin typeface="Calibri"/>
              <a:ea typeface="Calibri"/>
              <a:cs typeface="Calibri"/>
              <a:sym typeface="Calibri"/>
            </a:endParaRPr>
          </a:p>
        </p:txBody>
      </p:sp>
      <p:sp>
        <p:nvSpPr>
          <p:cNvPr id="181" name="Google Shape;181;p21"/>
          <p:cNvSpPr/>
          <p:nvPr/>
        </p:nvSpPr>
        <p:spPr>
          <a:xfrm>
            <a:off x="3285495" y="2930812"/>
            <a:ext cx="2648700" cy="804900"/>
          </a:xfrm>
          <a:prstGeom prst="rect">
            <a:avLst/>
          </a:prstGeom>
          <a:solidFill>
            <a:srgbClr val="051044"/>
          </a:solidFill>
          <a:ln cap="flat" cmpd="sng" w="9600">
            <a:solidFill>
              <a:srgbClr val="051044"/>
            </a:solidFill>
            <a:prstDash val="solid"/>
            <a:round/>
            <a:headEnd len="sm" w="sm" type="none"/>
            <a:tailEnd len="sm" w="sm" type="none"/>
          </a:ln>
          <a:effectLst>
            <a:outerShdw blurRad="76936" rotWithShape="0" algn="bl" dir="5400000" dist="19234">
              <a:srgbClr val="000000">
                <a:alpha val="7843"/>
              </a:srgbClr>
            </a:outerShdw>
          </a:effectLst>
        </p:spPr>
        <p:txBody>
          <a:bodyPr anchorCtr="0" anchor="ctr" bIns="51925" lIns="51925" spcFirstLastPara="1" rIns="51925" wrap="square" tIns="51925">
            <a:noAutofit/>
          </a:bodyPr>
          <a:lstStyle/>
          <a:p>
            <a:pPr indent="0" lvl="0" marL="0" rtl="0" algn="l">
              <a:spcBef>
                <a:spcPts val="0"/>
              </a:spcBef>
              <a:spcAft>
                <a:spcPts val="0"/>
              </a:spcAft>
              <a:buNone/>
            </a:pPr>
            <a:r>
              <a:t/>
            </a:r>
            <a:endParaRPr/>
          </a:p>
        </p:txBody>
      </p:sp>
      <p:sp>
        <p:nvSpPr>
          <p:cNvPr id="182" name="Google Shape;182;p21"/>
          <p:cNvSpPr/>
          <p:nvPr/>
        </p:nvSpPr>
        <p:spPr>
          <a:xfrm>
            <a:off x="5892455" y="2930812"/>
            <a:ext cx="41700" cy="804900"/>
          </a:xfrm>
          <a:prstGeom prst="rect">
            <a:avLst/>
          </a:prstGeom>
          <a:solidFill>
            <a:srgbClr val="DF665B"/>
          </a:solidFill>
          <a:ln cap="flat" cmpd="sng" w="9600">
            <a:solidFill>
              <a:srgbClr val="DF665B"/>
            </a:solidFill>
            <a:prstDash val="solid"/>
            <a:round/>
            <a:headEnd len="sm" w="sm" type="none"/>
            <a:tailEnd len="sm" w="sm" type="none"/>
          </a:ln>
        </p:spPr>
        <p:txBody>
          <a:bodyPr anchorCtr="0" anchor="ctr" bIns="51925" lIns="51925" spcFirstLastPara="1" rIns="51925" wrap="square" tIns="51925">
            <a:noAutofit/>
          </a:bodyPr>
          <a:lstStyle/>
          <a:p>
            <a:pPr indent="0" lvl="0" marL="0" rtl="0" algn="l">
              <a:spcBef>
                <a:spcPts val="0"/>
              </a:spcBef>
              <a:spcAft>
                <a:spcPts val="0"/>
              </a:spcAft>
              <a:buNone/>
            </a:pPr>
            <a:r>
              <a:t/>
            </a:r>
            <a:endParaRPr/>
          </a:p>
        </p:txBody>
      </p:sp>
      <p:pic>
        <p:nvPicPr>
          <p:cNvPr descr="preencoded.png" id="183" name="Google Shape;183;p21"/>
          <p:cNvPicPr preferRelativeResize="0"/>
          <p:nvPr/>
        </p:nvPicPr>
        <p:blipFill rotWithShape="1">
          <a:blip r:embed="rId5">
            <a:alphaModFix/>
          </a:blip>
          <a:srcRect b="0" l="0" r="0" t="0"/>
          <a:stretch/>
        </p:blipFill>
        <p:spPr>
          <a:xfrm>
            <a:off x="3493221" y="3164503"/>
            <a:ext cx="311588" cy="311588"/>
          </a:xfrm>
          <a:prstGeom prst="rect">
            <a:avLst/>
          </a:prstGeom>
          <a:noFill/>
          <a:ln>
            <a:noFill/>
          </a:ln>
        </p:spPr>
      </p:pic>
      <p:sp>
        <p:nvSpPr>
          <p:cNvPr id="184" name="Google Shape;184;p21"/>
          <p:cNvSpPr/>
          <p:nvPr/>
        </p:nvSpPr>
        <p:spPr>
          <a:xfrm>
            <a:off x="3934638" y="3060640"/>
            <a:ext cx="1869600" cy="259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136"/>
              <a:buFont typeface="Poppins"/>
              <a:buNone/>
            </a:pPr>
            <a:r>
              <a:rPr b="1" i="0" lang="en" sz="1136" u="none" cap="none" strike="noStrike">
                <a:solidFill>
                  <a:srgbClr val="FFFFFF"/>
                </a:solidFill>
                <a:latin typeface="Poppins"/>
                <a:ea typeface="Poppins"/>
                <a:cs typeface="Poppins"/>
                <a:sym typeface="Poppins"/>
              </a:rPr>
              <a:t>Ages 1 – 55</a:t>
            </a:r>
            <a:endParaRPr b="0" i="0" sz="1136" u="none" cap="none" strike="noStrike">
              <a:solidFill>
                <a:schemeClr val="dk1"/>
              </a:solidFill>
              <a:latin typeface="Calibri"/>
              <a:ea typeface="Calibri"/>
              <a:cs typeface="Calibri"/>
              <a:sym typeface="Calibri"/>
            </a:endParaRPr>
          </a:p>
        </p:txBody>
      </p:sp>
      <p:sp>
        <p:nvSpPr>
          <p:cNvPr id="185" name="Google Shape;185;p21"/>
          <p:cNvSpPr/>
          <p:nvPr/>
        </p:nvSpPr>
        <p:spPr>
          <a:xfrm>
            <a:off x="3934638" y="3320298"/>
            <a:ext cx="1869600" cy="36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6"/>
              <a:buFont typeface="Poppins"/>
              <a:buNone/>
            </a:pPr>
            <a:r>
              <a:rPr b="0" i="0" lang="en" sz="806" u="none" cap="none" strike="noStrike">
                <a:solidFill>
                  <a:srgbClr val="FFFFFF"/>
                </a:solidFill>
                <a:latin typeface="Poppins"/>
                <a:ea typeface="Poppins"/>
                <a:cs typeface="Poppins"/>
                <a:sym typeface="Poppins"/>
              </a:rPr>
              <a:t>Eligible age range for income-focused designs.</a:t>
            </a:r>
            <a:endParaRPr b="0" i="0" sz="806" u="none" cap="none" strike="noStrike">
              <a:solidFill>
                <a:schemeClr val="dk1"/>
              </a:solidFill>
              <a:latin typeface="Calibri"/>
              <a:ea typeface="Calibri"/>
              <a:cs typeface="Calibri"/>
              <a:sym typeface="Calibri"/>
            </a:endParaRPr>
          </a:p>
        </p:txBody>
      </p:sp>
      <p:sp>
        <p:nvSpPr>
          <p:cNvPr id="186" name="Google Shape;186;p21"/>
          <p:cNvSpPr/>
          <p:nvPr/>
        </p:nvSpPr>
        <p:spPr>
          <a:xfrm>
            <a:off x="6017887" y="2917839"/>
            <a:ext cx="2648700" cy="804900"/>
          </a:xfrm>
          <a:prstGeom prst="rect">
            <a:avLst/>
          </a:prstGeom>
          <a:solidFill>
            <a:srgbClr val="051044"/>
          </a:solidFill>
          <a:ln cap="flat" cmpd="sng" w="9600">
            <a:solidFill>
              <a:srgbClr val="051044"/>
            </a:solidFill>
            <a:prstDash val="solid"/>
            <a:round/>
            <a:headEnd len="sm" w="sm" type="none"/>
            <a:tailEnd len="sm" w="sm" type="none"/>
          </a:ln>
          <a:effectLst>
            <a:outerShdw blurRad="76936" rotWithShape="0" algn="bl" dir="5400000" dist="19234">
              <a:srgbClr val="000000">
                <a:alpha val="7843"/>
              </a:srgbClr>
            </a:outerShdw>
          </a:effectLst>
        </p:spPr>
        <p:txBody>
          <a:bodyPr anchorCtr="0" anchor="ctr" bIns="51925" lIns="51925" spcFirstLastPara="1" rIns="51925" wrap="square" tIns="51925">
            <a:noAutofit/>
          </a:bodyPr>
          <a:lstStyle/>
          <a:p>
            <a:pPr indent="0" lvl="0" marL="0" rtl="0" algn="l">
              <a:spcBef>
                <a:spcPts val="0"/>
              </a:spcBef>
              <a:spcAft>
                <a:spcPts val="0"/>
              </a:spcAft>
              <a:buNone/>
            </a:pPr>
            <a:r>
              <a:t/>
            </a:r>
            <a:endParaRPr/>
          </a:p>
        </p:txBody>
      </p:sp>
      <p:pic>
        <p:nvPicPr>
          <p:cNvPr descr="preencoded.png" id="187" name="Google Shape;187;p21"/>
          <p:cNvPicPr preferRelativeResize="0"/>
          <p:nvPr/>
        </p:nvPicPr>
        <p:blipFill rotWithShape="1">
          <a:blip r:embed="rId6">
            <a:alphaModFix/>
          </a:blip>
          <a:srcRect b="0" l="0" r="0" t="0"/>
          <a:stretch/>
        </p:blipFill>
        <p:spPr>
          <a:xfrm>
            <a:off x="6225612" y="3151531"/>
            <a:ext cx="311588" cy="311588"/>
          </a:xfrm>
          <a:prstGeom prst="rect">
            <a:avLst/>
          </a:prstGeom>
          <a:noFill/>
          <a:ln>
            <a:noFill/>
          </a:ln>
        </p:spPr>
      </p:pic>
      <p:sp>
        <p:nvSpPr>
          <p:cNvPr id="188" name="Google Shape;188;p21"/>
          <p:cNvSpPr/>
          <p:nvPr/>
        </p:nvSpPr>
        <p:spPr>
          <a:xfrm>
            <a:off x="6667030" y="3047668"/>
            <a:ext cx="1869600" cy="259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136"/>
              <a:buFont typeface="Poppins"/>
              <a:buNone/>
            </a:pPr>
            <a:r>
              <a:rPr b="1" i="0" lang="en" sz="1136" u="none" cap="none" strike="noStrike">
                <a:solidFill>
                  <a:srgbClr val="FFFFFF"/>
                </a:solidFill>
                <a:latin typeface="Poppins"/>
                <a:ea typeface="Poppins"/>
                <a:cs typeface="Poppins"/>
                <a:sym typeface="Poppins"/>
              </a:rPr>
              <a:t>Ages 30 – 6</a:t>
            </a:r>
            <a:r>
              <a:rPr b="1" lang="en" sz="1136">
                <a:solidFill>
                  <a:srgbClr val="FFFFFF"/>
                </a:solidFill>
                <a:latin typeface="Poppins"/>
                <a:ea typeface="Poppins"/>
                <a:cs typeface="Poppins"/>
                <a:sym typeface="Poppins"/>
              </a:rPr>
              <a:t>0</a:t>
            </a:r>
            <a:endParaRPr b="0" i="0" sz="1136" u="none" cap="none" strike="noStrike">
              <a:solidFill>
                <a:schemeClr val="dk1"/>
              </a:solidFill>
              <a:latin typeface="Calibri"/>
              <a:ea typeface="Calibri"/>
              <a:cs typeface="Calibri"/>
              <a:sym typeface="Calibri"/>
            </a:endParaRPr>
          </a:p>
        </p:txBody>
      </p:sp>
      <p:sp>
        <p:nvSpPr>
          <p:cNvPr id="189" name="Google Shape;189;p21"/>
          <p:cNvSpPr/>
          <p:nvPr/>
        </p:nvSpPr>
        <p:spPr>
          <a:xfrm>
            <a:off x="6667030" y="3307325"/>
            <a:ext cx="1869600" cy="36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6"/>
              <a:buFont typeface="Poppins"/>
              <a:buNone/>
            </a:pPr>
            <a:r>
              <a:rPr b="0" i="0" lang="en" sz="806" u="none" cap="none" strike="noStrike">
                <a:solidFill>
                  <a:srgbClr val="FFFFFF"/>
                </a:solidFill>
                <a:latin typeface="Poppins"/>
                <a:ea typeface="Poppins"/>
                <a:cs typeface="Poppins"/>
                <a:sym typeface="Poppins"/>
              </a:rPr>
              <a:t>Eligible age range for death-benefit-focused designs.</a:t>
            </a:r>
            <a:endParaRPr b="0" i="0" sz="806" u="none" cap="none" strike="noStrike">
              <a:solidFill>
                <a:schemeClr val="dk1"/>
              </a:solidFill>
              <a:latin typeface="Calibri"/>
              <a:ea typeface="Calibri"/>
              <a:cs typeface="Calibri"/>
              <a:sym typeface="Calibri"/>
            </a:endParaRPr>
          </a:p>
        </p:txBody>
      </p:sp>
      <p:sp>
        <p:nvSpPr>
          <p:cNvPr id="190" name="Google Shape;190;p21"/>
          <p:cNvSpPr/>
          <p:nvPr/>
        </p:nvSpPr>
        <p:spPr>
          <a:xfrm>
            <a:off x="8629259" y="2911368"/>
            <a:ext cx="41700" cy="804900"/>
          </a:xfrm>
          <a:prstGeom prst="rect">
            <a:avLst/>
          </a:prstGeom>
          <a:solidFill>
            <a:srgbClr val="DF665B"/>
          </a:solidFill>
          <a:ln cap="flat" cmpd="sng" w="9600">
            <a:solidFill>
              <a:srgbClr val="DF665B"/>
            </a:solidFill>
            <a:prstDash val="solid"/>
            <a:round/>
            <a:headEnd len="sm" w="sm" type="none"/>
            <a:tailEnd len="sm" w="sm" type="none"/>
          </a:ln>
        </p:spPr>
        <p:txBody>
          <a:bodyPr anchorCtr="0" anchor="ctr" bIns="51925" lIns="51925" spcFirstLastPara="1" rIns="51925" wrap="square" tIns="51925">
            <a:noAutofit/>
          </a:bodyPr>
          <a:lstStyle/>
          <a:p>
            <a:pPr indent="0" lvl="0" marL="0" rtl="0" algn="l">
              <a:spcBef>
                <a:spcPts val="0"/>
              </a:spcBef>
              <a:spcAft>
                <a:spcPts val="0"/>
              </a:spcAft>
              <a:buNone/>
            </a:pPr>
            <a:r>
              <a:t/>
            </a:r>
            <a:endParaRPr/>
          </a:p>
        </p:txBody>
      </p:sp>
      <p:sp>
        <p:nvSpPr>
          <p:cNvPr id="191" name="Google Shape;191;p21"/>
          <p:cNvSpPr/>
          <p:nvPr/>
        </p:nvSpPr>
        <p:spPr>
          <a:xfrm>
            <a:off x="548640" y="2261731"/>
            <a:ext cx="8229600" cy="274200"/>
          </a:xfrm>
          <a:prstGeom prst="rect">
            <a:avLst/>
          </a:prstGeom>
          <a:noFill/>
          <a:ln>
            <a:noFill/>
          </a:ln>
        </p:spPr>
        <p:txBody>
          <a:bodyPr anchorCtr="0" anchor="ctr" bIns="0" lIns="0" spcFirstLastPara="1" rIns="0" wrap="square" tIns="0">
            <a:noAutofit/>
          </a:bodyPr>
          <a:lstStyle/>
          <a:p>
            <a:pPr indent="0" lvl="0" marL="0" marR="0" rtl="0" algn="l">
              <a:lnSpc>
                <a:spcPct val="115000"/>
              </a:lnSpc>
              <a:spcBef>
                <a:spcPts val="0"/>
              </a:spcBef>
              <a:spcAft>
                <a:spcPts val="0"/>
              </a:spcAft>
              <a:buClr>
                <a:srgbClr val="374151"/>
              </a:buClr>
              <a:buSzPts val="1100"/>
              <a:buFont typeface="Poppins"/>
              <a:buNone/>
            </a:pPr>
            <a:r>
              <a:rPr i="1" lang="en" sz="1100">
                <a:solidFill>
                  <a:srgbClr val="374151"/>
                </a:solidFill>
                <a:latin typeface="Poppins"/>
                <a:ea typeface="Poppins"/>
                <a:cs typeface="Poppins"/>
                <a:sym typeface="Poppins"/>
              </a:rPr>
              <a:t>The ideal Stream clients are HENRYs (High Earners, Not Rich Yet) and </a:t>
            </a:r>
            <a:endParaRPr i="1" sz="1100">
              <a:solidFill>
                <a:srgbClr val="374151"/>
              </a:solidFill>
              <a:latin typeface="Poppins"/>
              <a:ea typeface="Poppins"/>
              <a:cs typeface="Poppins"/>
              <a:sym typeface="Poppins"/>
            </a:endParaRPr>
          </a:p>
          <a:p>
            <a:pPr indent="0" lvl="0" marL="0" marR="0" rtl="0" algn="l">
              <a:lnSpc>
                <a:spcPct val="115000"/>
              </a:lnSpc>
              <a:spcBef>
                <a:spcPts val="0"/>
              </a:spcBef>
              <a:spcAft>
                <a:spcPts val="0"/>
              </a:spcAft>
              <a:buClr>
                <a:srgbClr val="374151"/>
              </a:buClr>
              <a:buSzPts val="1100"/>
              <a:buFont typeface="Poppins"/>
              <a:buNone/>
            </a:pPr>
            <a:r>
              <a:rPr i="1" lang="en" sz="1100">
                <a:solidFill>
                  <a:srgbClr val="374151"/>
                </a:solidFill>
                <a:latin typeface="Poppins"/>
                <a:ea typeface="Poppins"/>
                <a:cs typeface="Poppins"/>
                <a:sym typeface="Poppins"/>
              </a:rPr>
              <a:t>high earners who are looking to grow, and protect their wealth.</a:t>
            </a:r>
            <a:endParaRPr b="0" i="0" sz="11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96" name="Shape 196"/>
        <p:cNvGrpSpPr/>
        <p:nvPr/>
      </p:nvGrpSpPr>
      <p:grpSpPr>
        <a:xfrm>
          <a:off x="0" y="0"/>
          <a:ext cx="0" cy="0"/>
          <a:chOff x="0" y="0"/>
          <a:chExt cx="0" cy="0"/>
        </a:xfrm>
      </p:grpSpPr>
      <p:pic>
        <p:nvPicPr>
          <p:cNvPr descr="logo_mark_transparent.png" id="197" name="Google Shape;197;p22"/>
          <p:cNvPicPr preferRelativeResize="0"/>
          <p:nvPr/>
        </p:nvPicPr>
        <p:blipFill rotWithShape="1">
          <a:blip r:embed="rId3">
            <a:alphaModFix/>
          </a:blip>
          <a:srcRect b="0" l="0" r="0" t="0"/>
          <a:stretch/>
        </p:blipFill>
        <p:spPr>
          <a:xfrm>
            <a:off x="342900" y="4745736"/>
            <a:ext cx="165013" cy="192024"/>
          </a:xfrm>
          <a:prstGeom prst="rect">
            <a:avLst/>
          </a:prstGeom>
          <a:noFill/>
          <a:ln>
            <a:noFill/>
          </a:ln>
        </p:spPr>
      </p:pic>
      <p:sp>
        <p:nvSpPr>
          <p:cNvPr id="198" name="Google Shape;198;p22"/>
          <p:cNvSpPr/>
          <p:nvPr/>
        </p:nvSpPr>
        <p:spPr>
          <a:xfrm>
            <a:off x="8092440" y="4834890"/>
            <a:ext cx="6858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700"/>
              <a:buFont typeface="Poppins"/>
              <a:buNone/>
            </a:pPr>
            <a:r>
              <a:rPr b="0" i="0" lang="en" sz="700" u="none" cap="none" strike="noStrike">
                <a:solidFill>
                  <a:srgbClr val="6B7280"/>
                </a:solidFill>
                <a:latin typeface="Poppins"/>
                <a:ea typeface="Poppins"/>
                <a:cs typeface="Poppins"/>
                <a:sym typeface="Poppins"/>
              </a:rPr>
              <a:t>0</a:t>
            </a:r>
            <a:r>
              <a:rPr lang="en" sz="700">
                <a:solidFill>
                  <a:srgbClr val="6B7280"/>
                </a:solidFill>
                <a:latin typeface="Poppins"/>
                <a:ea typeface="Poppins"/>
                <a:cs typeface="Poppins"/>
                <a:sym typeface="Poppins"/>
              </a:rPr>
              <a:t>7 </a:t>
            </a:r>
            <a:r>
              <a:rPr b="0" i="0" lang="en" sz="700" u="none" cap="none" strike="noStrike">
                <a:solidFill>
                  <a:srgbClr val="6B7280"/>
                </a:solidFill>
                <a:latin typeface="Poppins"/>
                <a:ea typeface="Poppins"/>
                <a:cs typeface="Poppins"/>
                <a:sym typeface="Poppins"/>
              </a:rPr>
              <a:t>/ </a:t>
            </a:r>
            <a:r>
              <a:rPr lang="en" sz="700">
                <a:solidFill>
                  <a:srgbClr val="6B7280"/>
                </a:solidFill>
                <a:latin typeface="Poppins"/>
                <a:ea typeface="Poppins"/>
                <a:cs typeface="Poppins"/>
                <a:sym typeface="Poppins"/>
              </a:rPr>
              <a:t>22</a:t>
            </a:r>
            <a:endParaRPr b="0" i="0" sz="700" u="none" cap="none" strike="noStrike">
              <a:solidFill>
                <a:schemeClr val="dk1"/>
              </a:solidFill>
              <a:latin typeface="Calibri"/>
              <a:ea typeface="Calibri"/>
              <a:cs typeface="Calibri"/>
              <a:sym typeface="Calibri"/>
            </a:endParaRPr>
          </a:p>
        </p:txBody>
      </p:sp>
      <p:sp>
        <p:nvSpPr>
          <p:cNvPr id="199" name="Google Shape;199;p22"/>
          <p:cNvSpPr/>
          <p:nvPr/>
        </p:nvSpPr>
        <p:spPr>
          <a:xfrm>
            <a:off x="0" y="5129784"/>
            <a:ext cx="9121140" cy="13716"/>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00" name="Google Shape;200;p22"/>
          <p:cNvSpPr/>
          <p:nvPr/>
        </p:nvSpPr>
        <p:spPr>
          <a:xfrm>
            <a:off x="548640" y="784464"/>
            <a:ext cx="5486400" cy="24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03397"/>
              </a:buClr>
              <a:buSzPts val="900"/>
              <a:buFont typeface="Poppins"/>
              <a:buNone/>
            </a:pPr>
            <a:r>
              <a:rPr b="1" i="0" lang="en" sz="900" u="none" cap="none" strike="noStrike">
                <a:solidFill>
                  <a:srgbClr val="903397"/>
                </a:solidFill>
                <a:latin typeface="Poppins"/>
                <a:ea typeface="Poppins"/>
                <a:cs typeface="Poppins"/>
                <a:sym typeface="Poppins"/>
              </a:rPr>
              <a:t>THE PROBLEM</a:t>
            </a:r>
            <a:endParaRPr b="0" i="0" sz="900" u="none" cap="none" strike="noStrike">
              <a:solidFill>
                <a:schemeClr val="dk1"/>
              </a:solidFill>
              <a:latin typeface="Calibri"/>
              <a:ea typeface="Calibri"/>
              <a:cs typeface="Calibri"/>
              <a:sym typeface="Calibri"/>
            </a:endParaRPr>
          </a:p>
        </p:txBody>
      </p:sp>
      <p:sp>
        <p:nvSpPr>
          <p:cNvPr id="201" name="Google Shape;201;p22"/>
          <p:cNvSpPr/>
          <p:nvPr/>
        </p:nvSpPr>
        <p:spPr>
          <a:xfrm>
            <a:off x="548640" y="1024494"/>
            <a:ext cx="8229600" cy="89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2700"/>
              <a:buFont typeface="Poppins"/>
              <a:buNone/>
            </a:pPr>
            <a:r>
              <a:rPr b="1" i="0" lang="en" sz="2700" u="none" cap="none" strike="noStrike">
                <a:solidFill>
                  <a:srgbClr val="051044"/>
                </a:solidFill>
                <a:latin typeface="Poppins"/>
                <a:ea typeface="Poppins"/>
                <a:cs typeface="Poppins"/>
                <a:sym typeface="Poppins"/>
              </a:rPr>
              <a:t>Is my retirement</a:t>
            </a:r>
            <a:endParaRPr b="0" i="0" sz="27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051044"/>
              </a:buClr>
              <a:buSzPts val="2700"/>
              <a:buFont typeface="Poppins"/>
              <a:buNone/>
            </a:pPr>
            <a:r>
              <a:rPr b="1" i="0" lang="en" sz="2700" u="none" cap="none" strike="noStrike">
                <a:solidFill>
                  <a:srgbClr val="051044"/>
                </a:solidFill>
                <a:latin typeface="Poppins"/>
                <a:ea typeface="Poppins"/>
                <a:cs typeface="Poppins"/>
                <a:sym typeface="Poppins"/>
              </a:rPr>
              <a:t>going to be </a:t>
            </a:r>
            <a:r>
              <a:rPr b="1" i="1" lang="en" sz="2700" u="none" cap="none" strike="noStrike">
                <a:solidFill>
                  <a:srgbClr val="903397"/>
                </a:solidFill>
                <a:latin typeface="Poppins"/>
                <a:ea typeface="Poppins"/>
                <a:cs typeface="Poppins"/>
                <a:sym typeface="Poppins"/>
              </a:rPr>
              <a:t>enough?</a:t>
            </a:r>
            <a:endParaRPr b="0" i="0" sz="2700" u="none" cap="none" strike="noStrike">
              <a:solidFill>
                <a:schemeClr val="dk1"/>
              </a:solidFill>
              <a:latin typeface="Calibri"/>
              <a:ea typeface="Calibri"/>
              <a:cs typeface="Calibri"/>
              <a:sym typeface="Calibri"/>
            </a:endParaRPr>
          </a:p>
        </p:txBody>
      </p:sp>
      <p:sp>
        <p:nvSpPr>
          <p:cNvPr id="202" name="Google Shape;202;p22"/>
          <p:cNvSpPr/>
          <p:nvPr/>
        </p:nvSpPr>
        <p:spPr>
          <a:xfrm>
            <a:off x="548640" y="2121774"/>
            <a:ext cx="41148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74151"/>
              </a:buClr>
              <a:buSzPts val="1100"/>
              <a:buFont typeface="Poppins"/>
              <a:buNone/>
            </a:pPr>
            <a:r>
              <a:rPr b="0" i="1" lang="en" sz="1100" u="none" cap="none" strike="noStrike">
                <a:solidFill>
                  <a:srgbClr val="374151"/>
                </a:solidFill>
                <a:latin typeface="Poppins"/>
                <a:ea typeface="Poppins"/>
                <a:cs typeface="Poppins"/>
                <a:sym typeface="Poppins"/>
              </a:rPr>
              <a:t>Traditional retirement vehicles are capped, taxed, and exposed to market loss.</a:t>
            </a:r>
            <a:endParaRPr b="0" i="0" sz="1100" u="none" cap="none" strike="noStrike">
              <a:solidFill>
                <a:schemeClr val="dk1"/>
              </a:solidFill>
              <a:latin typeface="Calibri"/>
              <a:ea typeface="Calibri"/>
              <a:cs typeface="Calibri"/>
              <a:sym typeface="Calibri"/>
            </a:endParaRPr>
          </a:p>
        </p:txBody>
      </p:sp>
      <p:sp>
        <p:nvSpPr>
          <p:cNvPr id="203" name="Google Shape;203;p22"/>
          <p:cNvSpPr/>
          <p:nvPr/>
        </p:nvSpPr>
        <p:spPr>
          <a:xfrm>
            <a:off x="548640" y="2759568"/>
            <a:ext cx="123300" cy="1233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04" name="Google Shape;204;p22"/>
          <p:cNvSpPr/>
          <p:nvPr/>
        </p:nvSpPr>
        <p:spPr>
          <a:xfrm>
            <a:off x="788670" y="2704704"/>
            <a:ext cx="37719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1000"/>
              <a:buFont typeface="Poppins"/>
              <a:buNone/>
            </a:pPr>
            <a:r>
              <a:rPr b="0" i="0" lang="en" sz="1000" u="none" cap="none" strike="noStrike">
                <a:solidFill>
                  <a:srgbClr val="051044"/>
                </a:solidFill>
                <a:latin typeface="Poppins"/>
                <a:ea typeface="Poppins"/>
                <a:cs typeface="Poppins"/>
                <a:sym typeface="Poppins"/>
              </a:rPr>
              <a:t>401(k) &amp; IRA contribution limits are low</a:t>
            </a:r>
            <a:endParaRPr b="0" i="0" sz="1000" u="none" cap="none" strike="noStrike">
              <a:solidFill>
                <a:schemeClr val="dk1"/>
              </a:solidFill>
              <a:latin typeface="Calibri"/>
              <a:ea typeface="Calibri"/>
              <a:cs typeface="Calibri"/>
              <a:sym typeface="Calibri"/>
            </a:endParaRPr>
          </a:p>
        </p:txBody>
      </p:sp>
      <p:sp>
        <p:nvSpPr>
          <p:cNvPr id="205" name="Google Shape;205;p22"/>
          <p:cNvSpPr/>
          <p:nvPr/>
        </p:nvSpPr>
        <p:spPr>
          <a:xfrm>
            <a:off x="548640" y="3056525"/>
            <a:ext cx="123300" cy="1233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06" name="Google Shape;206;p22"/>
          <p:cNvSpPr/>
          <p:nvPr/>
        </p:nvSpPr>
        <p:spPr>
          <a:xfrm>
            <a:off x="788670" y="3001661"/>
            <a:ext cx="37719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1000"/>
              <a:buFont typeface="Poppins"/>
              <a:buNone/>
            </a:pPr>
            <a:r>
              <a:rPr b="0" i="0" lang="en" sz="1000" u="none" cap="none" strike="noStrike">
                <a:solidFill>
                  <a:srgbClr val="051044"/>
                </a:solidFill>
                <a:latin typeface="Poppins"/>
                <a:ea typeface="Poppins"/>
                <a:cs typeface="Poppins"/>
                <a:sym typeface="Poppins"/>
              </a:rPr>
              <a:t>Business-sale proceeds are taxed heavily</a:t>
            </a:r>
            <a:endParaRPr b="0" i="0" sz="1000" u="none" cap="none" strike="noStrike">
              <a:solidFill>
                <a:schemeClr val="dk1"/>
              </a:solidFill>
              <a:latin typeface="Calibri"/>
              <a:ea typeface="Calibri"/>
              <a:cs typeface="Calibri"/>
              <a:sym typeface="Calibri"/>
            </a:endParaRPr>
          </a:p>
        </p:txBody>
      </p:sp>
      <p:sp>
        <p:nvSpPr>
          <p:cNvPr id="207" name="Google Shape;207;p22"/>
          <p:cNvSpPr/>
          <p:nvPr/>
        </p:nvSpPr>
        <p:spPr>
          <a:xfrm>
            <a:off x="548640" y="3385709"/>
            <a:ext cx="123300" cy="1233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08" name="Google Shape;208;p22"/>
          <p:cNvSpPr/>
          <p:nvPr/>
        </p:nvSpPr>
        <p:spPr>
          <a:xfrm>
            <a:off x="788670" y="3330845"/>
            <a:ext cx="37719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1000"/>
              <a:buFont typeface="Poppins"/>
              <a:buNone/>
            </a:pPr>
            <a:r>
              <a:rPr b="0" i="0" lang="en" sz="1000" u="none" cap="none" strike="noStrike">
                <a:solidFill>
                  <a:srgbClr val="051044"/>
                </a:solidFill>
                <a:latin typeface="Poppins"/>
                <a:ea typeface="Poppins"/>
                <a:cs typeface="Poppins"/>
                <a:sym typeface="Poppins"/>
              </a:rPr>
              <a:t>Market losses compound at retirement age</a:t>
            </a:r>
            <a:endParaRPr b="0" i="0" sz="1000" u="none" cap="none" strike="noStrike">
              <a:solidFill>
                <a:schemeClr val="dk1"/>
              </a:solidFill>
              <a:latin typeface="Calibri"/>
              <a:ea typeface="Calibri"/>
              <a:cs typeface="Calibri"/>
              <a:sym typeface="Calibri"/>
            </a:endParaRPr>
          </a:p>
        </p:txBody>
      </p:sp>
      <p:pic>
        <p:nvPicPr>
          <p:cNvPr id="209" name="Google Shape;209;p22" title="stream-flat-donut-final.png"/>
          <p:cNvPicPr preferRelativeResize="0"/>
          <p:nvPr/>
        </p:nvPicPr>
        <p:blipFill>
          <a:blip r:embed="rId4">
            <a:alphaModFix/>
          </a:blip>
          <a:stretch>
            <a:fillRect/>
          </a:stretch>
        </p:blipFill>
        <p:spPr>
          <a:xfrm>
            <a:off x="4450925" y="428963"/>
            <a:ext cx="4327324" cy="37972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214" name="Shape 214"/>
        <p:cNvGrpSpPr/>
        <p:nvPr/>
      </p:nvGrpSpPr>
      <p:grpSpPr>
        <a:xfrm>
          <a:off x="0" y="0"/>
          <a:ext cx="0" cy="0"/>
          <a:chOff x="0" y="0"/>
          <a:chExt cx="0" cy="0"/>
        </a:xfrm>
      </p:grpSpPr>
      <p:sp>
        <p:nvSpPr>
          <p:cNvPr id="215" name="Google Shape;215;p23"/>
          <p:cNvSpPr/>
          <p:nvPr/>
        </p:nvSpPr>
        <p:spPr>
          <a:xfrm>
            <a:off x="411491" y="308610"/>
            <a:ext cx="2743273" cy="20574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903397"/>
              </a:buClr>
              <a:buSzPts val="800"/>
              <a:buFont typeface="Poppins"/>
              <a:buNone/>
            </a:pPr>
            <a:r>
              <a:rPr b="1" i="0" lang="en" sz="800" u="none" cap="none" strike="noStrike">
                <a:solidFill>
                  <a:srgbClr val="903397"/>
                </a:solidFill>
                <a:latin typeface="Poppins"/>
                <a:ea typeface="Poppins"/>
                <a:cs typeface="Poppins"/>
                <a:sym typeface="Poppins"/>
              </a:rPr>
              <a:t>HOW IT WORKS</a:t>
            </a:r>
            <a:endParaRPr b="0" i="0" sz="800" u="none" cap="none" strike="noStrike">
              <a:solidFill>
                <a:schemeClr val="dk1"/>
              </a:solidFill>
              <a:latin typeface="Calibri"/>
              <a:ea typeface="Calibri"/>
              <a:cs typeface="Calibri"/>
              <a:sym typeface="Calibri"/>
            </a:endParaRPr>
          </a:p>
        </p:txBody>
      </p:sp>
      <p:sp>
        <p:nvSpPr>
          <p:cNvPr id="216" name="Google Shape;216;p23"/>
          <p:cNvSpPr/>
          <p:nvPr/>
        </p:nvSpPr>
        <p:spPr>
          <a:xfrm>
            <a:off x="411491" y="514350"/>
            <a:ext cx="8229819" cy="48006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051044"/>
              </a:buClr>
              <a:buSzPts val="2700"/>
              <a:buFont typeface="Poppins"/>
              <a:buNone/>
            </a:pPr>
            <a:r>
              <a:rPr b="1" i="0" lang="en" sz="2700" u="none" cap="none" strike="noStrike">
                <a:solidFill>
                  <a:srgbClr val="051044"/>
                </a:solidFill>
                <a:latin typeface="Poppins"/>
                <a:ea typeface="Poppins"/>
                <a:cs typeface="Poppins"/>
                <a:sym typeface="Poppins"/>
              </a:rPr>
              <a:t>The 10-pay structure</a:t>
            </a:r>
            <a:endParaRPr b="0" i="0" sz="2700" u="none" cap="none" strike="noStrike">
              <a:solidFill>
                <a:schemeClr val="dk1"/>
              </a:solidFill>
              <a:latin typeface="Calibri"/>
              <a:ea typeface="Calibri"/>
              <a:cs typeface="Calibri"/>
              <a:sym typeface="Calibri"/>
            </a:endParaRPr>
          </a:p>
        </p:txBody>
      </p:sp>
      <p:sp>
        <p:nvSpPr>
          <p:cNvPr id="217" name="Google Shape;217;p23"/>
          <p:cNvSpPr/>
          <p:nvPr/>
        </p:nvSpPr>
        <p:spPr>
          <a:xfrm>
            <a:off x="411491" y="994410"/>
            <a:ext cx="8229819" cy="27432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6B7393"/>
              </a:buClr>
              <a:buSzPts val="1100"/>
              <a:buFont typeface="Poppins"/>
              <a:buNone/>
            </a:pPr>
            <a:r>
              <a:rPr b="0" i="1" lang="en" sz="1100" u="none" cap="none" strike="noStrike">
                <a:solidFill>
                  <a:srgbClr val="6B7393"/>
                </a:solidFill>
                <a:latin typeface="Poppins"/>
                <a:ea typeface="Poppins"/>
                <a:cs typeface="Poppins"/>
                <a:sym typeface="Poppins"/>
              </a:rPr>
              <a:t>Your client funds 30–50% for 5 years. The bank covers the rest, plus all of years 6–10.</a:t>
            </a:r>
            <a:endParaRPr b="0" i="0" sz="1100" u="none" cap="none" strike="noStrike">
              <a:solidFill>
                <a:schemeClr val="dk1"/>
              </a:solidFill>
              <a:latin typeface="Calibri"/>
              <a:ea typeface="Calibri"/>
              <a:cs typeface="Calibri"/>
              <a:sym typeface="Calibri"/>
            </a:endParaRPr>
          </a:p>
        </p:txBody>
      </p:sp>
      <p:sp>
        <p:nvSpPr>
          <p:cNvPr id="218" name="Google Shape;218;p23"/>
          <p:cNvSpPr/>
          <p:nvPr/>
        </p:nvSpPr>
        <p:spPr>
          <a:xfrm>
            <a:off x="1646001" y="1294380"/>
            <a:ext cx="3543300" cy="1716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903397"/>
              </a:buClr>
              <a:buSzPts val="800"/>
              <a:buFont typeface="Poppins"/>
              <a:buNone/>
            </a:pPr>
            <a:r>
              <a:rPr b="1" i="0" lang="en" sz="800" u="none" cap="none" strike="noStrike">
                <a:solidFill>
                  <a:srgbClr val="903397"/>
                </a:solidFill>
                <a:latin typeface="Poppins"/>
                <a:ea typeface="Poppins"/>
                <a:cs typeface="Poppins"/>
                <a:sym typeface="Poppins"/>
              </a:rPr>
              <a:t>CLIENT + BANK</a:t>
            </a:r>
            <a:endParaRPr b="0" i="0" sz="800" u="none" cap="none" strike="noStrike">
              <a:solidFill>
                <a:schemeClr val="dk1"/>
              </a:solidFill>
              <a:latin typeface="Calibri"/>
              <a:ea typeface="Calibri"/>
              <a:cs typeface="Calibri"/>
              <a:sym typeface="Calibri"/>
            </a:endParaRPr>
          </a:p>
        </p:txBody>
      </p:sp>
      <p:sp>
        <p:nvSpPr>
          <p:cNvPr id="219" name="Google Shape;219;p23"/>
          <p:cNvSpPr/>
          <p:nvPr/>
        </p:nvSpPr>
        <p:spPr>
          <a:xfrm>
            <a:off x="5189232" y="1294380"/>
            <a:ext cx="3543300" cy="1716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51044"/>
              </a:buClr>
              <a:buSzPts val="800"/>
              <a:buFont typeface="Poppins"/>
              <a:buNone/>
            </a:pPr>
            <a:r>
              <a:rPr b="1" i="0" lang="en" sz="800" u="none" cap="none" strike="noStrike">
                <a:solidFill>
                  <a:srgbClr val="051044"/>
                </a:solidFill>
                <a:latin typeface="Poppins"/>
                <a:ea typeface="Poppins"/>
                <a:cs typeface="Poppins"/>
                <a:sym typeface="Poppins"/>
              </a:rPr>
              <a:t>BANK ONLY</a:t>
            </a:r>
            <a:endParaRPr b="0" i="0" sz="800" u="none" cap="none" strike="noStrike">
              <a:solidFill>
                <a:schemeClr val="dk1"/>
              </a:solidFill>
              <a:latin typeface="Calibri"/>
              <a:ea typeface="Calibri"/>
              <a:cs typeface="Calibri"/>
              <a:sym typeface="Calibri"/>
            </a:endParaRPr>
          </a:p>
        </p:txBody>
      </p:sp>
      <p:cxnSp>
        <p:nvCxnSpPr>
          <p:cNvPr id="220" name="Google Shape;220;p23"/>
          <p:cNvCxnSpPr/>
          <p:nvPr/>
        </p:nvCxnSpPr>
        <p:spPr>
          <a:xfrm>
            <a:off x="5189244" y="1713400"/>
            <a:ext cx="0" cy="1440300"/>
          </a:xfrm>
          <a:prstGeom prst="straightConnector1">
            <a:avLst/>
          </a:prstGeom>
          <a:noFill/>
          <a:ln cap="flat" cmpd="sng" w="9525">
            <a:solidFill>
              <a:srgbClr val="6B7393"/>
            </a:solidFill>
            <a:prstDash val="dash"/>
            <a:round/>
            <a:headEnd len="sm" w="sm" type="none"/>
            <a:tailEnd len="sm" w="sm" type="none"/>
          </a:ln>
        </p:spPr>
      </p:cxnSp>
      <p:sp>
        <p:nvSpPr>
          <p:cNvPr id="221" name="Google Shape;221;p23"/>
          <p:cNvSpPr/>
          <p:nvPr/>
        </p:nvSpPr>
        <p:spPr>
          <a:xfrm>
            <a:off x="411491" y="1727116"/>
            <a:ext cx="1097400" cy="2742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2A2F4A"/>
              </a:buClr>
              <a:buSzPts val="1100"/>
              <a:buFont typeface="Poppins"/>
              <a:buNone/>
            </a:pPr>
            <a:r>
              <a:rPr b="1" i="0" lang="en" sz="1100" u="none" cap="none" strike="noStrike">
                <a:solidFill>
                  <a:srgbClr val="2A2F4A"/>
                </a:solidFill>
                <a:latin typeface="Poppins"/>
                <a:ea typeface="Poppins"/>
                <a:cs typeface="Poppins"/>
                <a:sym typeface="Poppins"/>
              </a:rPr>
              <a:t>Your Client</a:t>
            </a:r>
            <a:endParaRPr b="0" i="0" sz="1100" u="none" cap="none" strike="noStrike">
              <a:solidFill>
                <a:schemeClr val="dk1"/>
              </a:solidFill>
              <a:latin typeface="Calibri"/>
              <a:ea typeface="Calibri"/>
              <a:cs typeface="Calibri"/>
              <a:sym typeface="Calibri"/>
            </a:endParaRPr>
          </a:p>
        </p:txBody>
      </p:sp>
      <p:sp>
        <p:nvSpPr>
          <p:cNvPr id="222" name="Google Shape;222;p23"/>
          <p:cNvSpPr/>
          <p:nvPr/>
        </p:nvSpPr>
        <p:spPr>
          <a:xfrm>
            <a:off x="411491" y="2242566"/>
            <a:ext cx="1097309" cy="27432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2A2F4A"/>
              </a:buClr>
              <a:buSzPts val="1100"/>
              <a:buFont typeface="Poppins"/>
              <a:buNone/>
            </a:pPr>
            <a:r>
              <a:rPr b="1" i="0" lang="en" sz="1100" u="none" cap="none" strike="noStrike">
                <a:solidFill>
                  <a:srgbClr val="2A2F4A"/>
                </a:solidFill>
                <a:latin typeface="Poppins"/>
                <a:ea typeface="Poppins"/>
                <a:cs typeface="Poppins"/>
                <a:sym typeface="Poppins"/>
              </a:rPr>
              <a:t>The Bank</a:t>
            </a:r>
            <a:endParaRPr b="0" i="0" sz="1100" u="none" cap="none" strike="noStrike">
              <a:solidFill>
                <a:schemeClr val="dk1"/>
              </a:solidFill>
              <a:latin typeface="Calibri"/>
              <a:ea typeface="Calibri"/>
              <a:cs typeface="Calibri"/>
              <a:sym typeface="Calibri"/>
            </a:endParaRPr>
          </a:p>
        </p:txBody>
      </p:sp>
      <p:sp>
        <p:nvSpPr>
          <p:cNvPr id="223" name="Google Shape;223;p23"/>
          <p:cNvSpPr/>
          <p:nvPr/>
        </p:nvSpPr>
        <p:spPr>
          <a:xfrm>
            <a:off x="411491" y="2673096"/>
            <a:ext cx="1097400" cy="2742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2A2F4A"/>
              </a:buClr>
              <a:buSzPts val="1100"/>
              <a:buFont typeface="Poppins"/>
              <a:buNone/>
            </a:pPr>
            <a:r>
              <a:rPr b="1" i="0" lang="en" sz="1100" u="none" cap="none" strike="noStrike">
                <a:solidFill>
                  <a:srgbClr val="2A2F4A"/>
                </a:solidFill>
                <a:latin typeface="Poppins"/>
                <a:ea typeface="Poppins"/>
                <a:cs typeface="Poppins"/>
                <a:sym typeface="Poppins"/>
              </a:rPr>
              <a:t>Years</a:t>
            </a:r>
            <a:endParaRPr b="0" i="0" sz="1100" u="none" cap="none" strike="noStrike">
              <a:solidFill>
                <a:schemeClr val="dk1"/>
              </a:solidFill>
              <a:latin typeface="Calibri"/>
              <a:ea typeface="Calibri"/>
              <a:cs typeface="Calibri"/>
              <a:sym typeface="Calibri"/>
            </a:endParaRPr>
          </a:p>
        </p:txBody>
      </p:sp>
      <p:sp>
        <p:nvSpPr>
          <p:cNvPr id="224" name="Google Shape;224;p23"/>
          <p:cNvSpPr/>
          <p:nvPr/>
        </p:nvSpPr>
        <p:spPr>
          <a:xfrm>
            <a:off x="1845983" y="1696255"/>
            <a:ext cx="308700" cy="3087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5" name="Google Shape;225;p23"/>
          <p:cNvSpPr/>
          <p:nvPr/>
        </p:nvSpPr>
        <p:spPr>
          <a:xfrm>
            <a:off x="1880274" y="1730545"/>
            <a:ext cx="240000" cy="24000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6" name="Google Shape;226;p23"/>
          <p:cNvSpPr/>
          <p:nvPr/>
        </p:nvSpPr>
        <p:spPr>
          <a:xfrm>
            <a:off x="1845983" y="1696255"/>
            <a:ext cx="308700" cy="3087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27" name="Google Shape;227;p23"/>
          <p:cNvSpPr/>
          <p:nvPr/>
        </p:nvSpPr>
        <p:spPr>
          <a:xfrm>
            <a:off x="1845983" y="2211705"/>
            <a:ext cx="308618" cy="30861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8" name="Google Shape;228;p23"/>
          <p:cNvSpPr/>
          <p:nvPr/>
        </p:nvSpPr>
        <p:spPr>
          <a:xfrm>
            <a:off x="1880274" y="2245995"/>
            <a:ext cx="240036" cy="24003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9" name="Google Shape;229;p23"/>
          <p:cNvSpPr/>
          <p:nvPr/>
        </p:nvSpPr>
        <p:spPr>
          <a:xfrm>
            <a:off x="1845983" y="2211705"/>
            <a:ext cx="308618" cy="30861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30" name="Google Shape;230;p23"/>
          <p:cNvSpPr/>
          <p:nvPr/>
        </p:nvSpPr>
        <p:spPr>
          <a:xfrm>
            <a:off x="1645964" y="2693670"/>
            <a:ext cx="708600" cy="2400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2A2F4A"/>
              </a:buClr>
              <a:buSzPts val="1000"/>
              <a:buFont typeface="Poppins"/>
              <a:buNone/>
            </a:pPr>
            <a:r>
              <a:rPr b="1" i="0" lang="en" sz="1000" u="none" cap="none" strike="noStrike">
                <a:solidFill>
                  <a:srgbClr val="2A2F4A"/>
                </a:solidFill>
                <a:latin typeface="Poppins"/>
                <a:ea typeface="Poppins"/>
                <a:cs typeface="Poppins"/>
                <a:sym typeface="Poppins"/>
              </a:rPr>
              <a:t>Y1</a:t>
            </a:r>
            <a:endParaRPr b="0" i="0" sz="1000" u="none" cap="none" strike="noStrike">
              <a:solidFill>
                <a:schemeClr val="dk1"/>
              </a:solidFill>
              <a:latin typeface="Calibri"/>
              <a:ea typeface="Calibri"/>
              <a:cs typeface="Calibri"/>
              <a:sym typeface="Calibri"/>
            </a:endParaRPr>
          </a:p>
        </p:txBody>
      </p:sp>
      <p:sp>
        <p:nvSpPr>
          <p:cNvPr id="231" name="Google Shape;231;p23"/>
          <p:cNvSpPr/>
          <p:nvPr/>
        </p:nvSpPr>
        <p:spPr>
          <a:xfrm>
            <a:off x="2554639" y="1696255"/>
            <a:ext cx="308700" cy="3087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32" name="Google Shape;232;p23"/>
          <p:cNvSpPr/>
          <p:nvPr/>
        </p:nvSpPr>
        <p:spPr>
          <a:xfrm>
            <a:off x="2588930" y="1730545"/>
            <a:ext cx="240000" cy="24000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33" name="Google Shape;233;p23"/>
          <p:cNvSpPr/>
          <p:nvPr/>
        </p:nvSpPr>
        <p:spPr>
          <a:xfrm>
            <a:off x="2554639" y="1696255"/>
            <a:ext cx="308700" cy="3087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34" name="Google Shape;234;p23"/>
          <p:cNvSpPr/>
          <p:nvPr/>
        </p:nvSpPr>
        <p:spPr>
          <a:xfrm>
            <a:off x="2554639" y="2211705"/>
            <a:ext cx="308618" cy="30861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35" name="Google Shape;235;p23"/>
          <p:cNvSpPr/>
          <p:nvPr/>
        </p:nvSpPr>
        <p:spPr>
          <a:xfrm>
            <a:off x="2588930" y="2245995"/>
            <a:ext cx="240036" cy="24003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36" name="Google Shape;236;p23"/>
          <p:cNvSpPr/>
          <p:nvPr/>
        </p:nvSpPr>
        <p:spPr>
          <a:xfrm>
            <a:off x="2554639" y="2211705"/>
            <a:ext cx="308618" cy="30861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37" name="Google Shape;237;p23"/>
          <p:cNvSpPr/>
          <p:nvPr/>
        </p:nvSpPr>
        <p:spPr>
          <a:xfrm>
            <a:off x="2354620" y="2693670"/>
            <a:ext cx="708600" cy="2400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2A2F4A"/>
              </a:buClr>
              <a:buSzPts val="1000"/>
              <a:buFont typeface="Poppins"/>
              <a:buNone/>
            </a:pPr>
            <a:r>
              <a:rPr b="1" i="0" lang="en" sz="1000" u="none" cap="none" strike="noStrike">
                <a:solidFill>
                  <a:srgbClr val="2A2F4A"/>
                </a:solidFill>
                <a:latin typeface="Poppins"/>
                <a:ea typeface="Poppins"/>
                <a:cs typeface="Poppins"/>
                <a:sym typeface="Poppins"/>
              </a:rPr>
              <a:t>Y2</a:t>
            </a:r>
            <a:endParaRPr b="0" i="0" sz="1000" u="none" cap="none" strike="noStrike">
              <a:solidFill>
                <a:schemeClr val="dk1"/>
              </a:solidFill>
              <a:latin typeface="Calibri"/>
              <a:ea typeface="Calibri"/>
              <a:cs typeface="Calibri"/>
              <a:sym typeface="Calibri"/>
            </a:endParaRPr>
          </a:p>
        </p:txBody>
      </p:sp>
      <p:sp>
        <p:nvSpPr>
          <p:cNvPr id="238" name="Google Shape;238;p23"/>
          <p:cNvSpPr/>
          <p:nvPr/>
        </p:nvSpPr>
        <p:spPr>
          <a:xfrm>
            <a:off x="3263295" y="1696255"/>
            <a:ext cx="308700" cy="3087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39" name="Google Shape;239;p23"/>
          <p:cNvSpPr/>
          <p:nvPr/>
        </p:nvSpPr>
        <p:spPr>
          <a:xfrm>
            <a:off x="3297586" y="1730545"/>
            <a:ext cx="240000" cy="24000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0" name="Google Shape;240;p23"/>
          <p:cNvSpPr/>
          <p:nvPr/>
        </p:nvSpPr>
        <p:spPr>
          <a:xfrm>
            <a:off x="3263295" y="1696255"/>
            <a:ext cx="308700" cy="3087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41" name="Google Shape;241;p23"/>
          <p:cNvSpPr/>
          <p:nvPr/>
        </p:nvSpPr>
        <p:spPr>
          <a:xfrm>
            <a:off x="3263295" y="2211705"/>
            <a:ext cx="308618" cy="30861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2" name="Google Shape;242;p23"/>
          <p:cNvSpPr/>
          <p:nvPr/>
        </p:nvSpPr>
        <p:spPr>
          <a:xfrm>
            <a:off x="3297586" y="2245995"/>
            <a:ext cx="240036" cy="24003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3" name="Google Shape;243;p23"/>
          <p:cNvSpPr/>
          <p:nvPr/>
        </p:nvSpPr>
        <p:spPr>
          <a:xfrm>
            <a:off x="3263295" y="2211705"/>
            <a:ext cx="308618" cy="30861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44" name="Google Shape;244;p23"/>
          <p:cNvSpPr/>
          <p:nvPr/>
        </p:nvSpPr>
        <p:spPr>
          <a:xfrm>
            <a:off x="3063276" y="2693670"/>
            <a:ext cx="708600" cy="2400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2A2F4A"/>
              </a:buClr>
              <a:buSzPts val="1000"/>
              <a:buFont typeface="Poppins"/>
              <a:buNone/>
            </a:pPr>
            <a:r>
              <a:rPr b="1" i="0" lang="en" sz="1000" u="none" cap="none" strike="noStrike">
                <a:solidFill>
                  <a:srgbClr val="2A2F4A"/>
                </a:solidFill>
                <a:latin typeface="Poppins"/>
                <a:ea typeface="Poppins"/>
                <a:cs typeface="Poppins"/>
                <a:sym typeface="Poppins"/>
              </a:rPr>
              <a:t>Y3</a:t>
            </a:r>
            <a:endParaRPr b="0" i="0" sz="1000" u="none" cap="none" strike="noStrike">
              <a:solidFill>
                <a:schemeClr val="dk1"/>
              </a:solidFill>
              <a:latin typeface="Calibri"/>
              <a:ea typeface="Calibri"/>
              <a:cs typeface="Calibri"/>
              <a:sym typeface="Calibri"/>
            </a:endParaRPr>
          </a:p>
        </p:txBody>
      </p:sp>
      <p:sp>
        <p:nvSpPr>
          <p:cNvPr id="245" name="Google Shape;245;p23"/>
          <p:cNvSpPr/>
          <p:nvPr/>
        </p:nvSpPr>
        <p:spPr>
          <a:xfrm>
            <a:off x="3971951" y="1696255"/>
            <a:ext cx="308700" cy="3087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6" name="Google Shape;246;p23"/>
          <p:cNvSpPr/>
          <p:nvPr/>
        </p:nvSpPr>
        <p:spPr>
          <a:xfrm>
            <a:off x="4006242" y="1730545"/>
            <a:ext cx="240000" cy="24000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7" name="Google Shape;247;p23"/>
          <p:cNvSpPr/>
          <p:nvPr/>
        </p:nvSpPr>
        <p:spPr>
          <a:xfrm>
            <a:off x="3971951" y="1696255"/>
            <a:ext cx="308700" cy="3087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48" name="Google Shape;248;p23"/>
          <p:cNvSpPr/>
          <p:nvPr/>
        </p:nvSpPr>
        <p:spPr>
          <a:xfrm>
            <a:off x="3971951" y="2211705"/>
            <a:ext cx="308618" cy="30861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9" name="Google Shape;249;p23"/>
          <p:cNvSpPr/>
          <p:nvPr/>
        </p:nvSpPr>
        <p:spPr>
          <a:xfrm>
            <a:off x="4006242" y="2245995"/>
            <a:ext cx="240036" cy="24003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0" name="Google Shape;250;p23"/>
          <p:cNvSpPr/>
          <p:nvPr/>
        </p:nvSpPr>
        <p:spPr>
          <a:xfrm>
            <a:off x="3971951" y="2211705"/>
            <a:ext cx="308618" cy="30861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51" name="Google Shape;251;p23"/>
          <p:cNvSpPr/>
          <p:nvPr/>
        </p:nvSpPr>
        <p:spPr>
          <a:xfrm>
            <a:off x="3771932" y="2693670"/>
            <a:ext cx="708600" cy="2400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2A2F4A"/>
              </a:buClr>
              <a:buSzPts val="1000"/>
              <a:buFont typeface="Poppins"/>
              <a:buNone/>
            </a:pPr>
            <a:r>
              <a:rPr b="1" i="0" lang="en" sz="1000" u="none" cap="none" strike="noStrike">
                <a:solidFill>
                  <a:srgbClr val="2A2F4A"/>
                </a:solidFill>
                <a:latin typeface="Poppins"/>
                <a:ea typeface="Poppins"/>
                <a:cs typeface="Poppins"/>
                <a:sym typeface="Poppins"/>
              </a:rPr>
              <a:t>Y4</a:t>
            </a:r>
            <a:endParaRPr b="0" i="0" sz="1000" u="none" cap="none" strike="noStrike">
              <a:solidFill>
                <a:schemeClr val="dk1"/>
              </a:solidFill>
              <a:latin typeface="Calibri"/>
              <a:ea typeface="Calibri"/>
              <a:cs typeface="Calibri"/>
              <a:sym typeface="Calibri"/>
            </a:endParaRPr>
          </a:p>
        </p:txBody>
      </p:sp>
      <p:sp>
        <p:nvSpPr>
          <p:cNvPr id="252" name="Google Shape;252;p23"/>
          <p:cNvSpPr/>
          <p:nvPr/>
        </p:nvSpPr>
        <p:spPr>
          <a:xfrm>
            <a:off x="4680607" y="1696255"/>
            <a:ext cx="308700" cy="3087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3" name="Google Shape;253;p23"/>
          <p:cNvSpPr/>
          <p:nvPr/>
        </p:nvSpPr>
        <p:spPr>
          <a:xfrm>
            <a:off x="4714898" y="1730545"/>
            <a:ext cx="240000" cy="24000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4" name="Google Shape;254;p23"/>
          <p:cNvSpPr/>
          <p:nvPr/>
        </p:nvSpPr>
        <p:spPr>
          <a:xfrm>
            <a:off x="4680607" y="1696255"/>
            <a:ext cx="308700" cy="3087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55" name="Google Shape;255;p23"/>
          <p:cNvSpPr/>
          <p:nvPr/>
        </p:nvSpPr>
        <p:spPr>
          <a:xfrm>
            <a:off x="4680607" y="2211705"/>
            <a:ext cx="308618" cy="30861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6" name="Google Shape;256;p23"/>
          <p:cNvSpPr/>
          <p:nvPr/>
        </p:nvSpPr>
        <p:spPr>
          <a:xfrm>
            <a:off x="4714898" y="2245995"/>
            <a:ext cx="240036" cy="24003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7" name="Google Shape;257;p23"/>
          <p:cNvSpPr/>
          <p:nvPr/>
        </p:nvSpPr>
        <p:spPr>
          <a:xfrm>
            <a:off x="4680607" y="2211705"/>
            <a:ext cx="308618" cy="30861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58" name="Google Shape;258;p23"/>
          <p:cNvSpPr/>
          <p:nvPr/>
        </p:nvSpPr>
        <p:spPr>
          <a:xfrm>
            <a:off x="4480588" y="2693670"/>
            <a:ext cx="708600" cy="2400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2A2F4A"/>
              </a:buClr>
              <a:buSzPts val="1000"/>
              <a:buFont typeface="Poppins"/>
              <a:buNone/>
            </a:pPr>
            <a:r>
              <a:rPr b="1" i="0" lang="en" sz="1000" u="none" cap="none" strike="noStrike">
                <a:solidFill>
                  <a:srgbClr val="2A2F4A"/>
                </a:solidFill>
                <a:latin typeface="Poppins"/>
                <a:ea typeface="Poppins"/>
                <a:cs typeface="Poppins"/>
                <a:sym typeface="Poppins"/>
              </a:rPr>
              <a:t>Y5</a:t>
            </a:r>
            <a:endParaRPr b="0" i="0" sz="1000" u="none" cap="none" strike="noStrike">
              <a:solidFill>
                <a:schemeClr val="dk1"/>
              </a:solidFill>
              <a:latin typeface="Calibri"/>
              <a:ea typeface="Calibri"/>
              <a:cs typeface="Calibri"/>
              <a:sym typeface="Calibri"/>
            </a:endParaRPr>
          </a:p>
        </p:txBody>
      </p:sp>
      <p:sp>
        <p:nvSpPr>
          <p:cNvPr id="259" name="Google Shape;259;p23"/>
          <p:cNvSpPr/>
          <p:nvPr/>
        </p:nvSpPr>
        <p:spPr>
          <a:xfrm>
            <a:off x="5389263" y="2211705"/>
            <a:ext cx="308618" cy="30861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60" name="Google Shape;260;p23"/>
          <p:cNvSpPr/>
          <p:nvPr/>
        </p:nvSpPr>
        <p:spPr>
          <a:xfrm>
            <a:off x="5423554" y="2245995"/>
            <a:ext cx="240036" cy="24003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61" name="Google Shape;261;p23"/>
          <p:cNvSpPr/>
          <p:nvPr/>
        </p:nvSpPr>
        <p:spPr>
          <a:xfrm>
            <a:off x="5389263" y="2211705"/>
            <a:ext cx="308618" cy="30861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62" name="Google Shape;262;p23"/>
          <p:cNvSpPr/>
          <p:nvPr/>
        </p:nvSpPr>
        <p:spPr>
          <a:xfrm>
            <a:off x="5189244" y="2693670"/>
            <a:ext cx="708600" cy="2400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2A2F4A"/>
              </a:buClr>
              <a:buSzPts val="1000"/>
              <a:buFont typeface="Poppins"/>
              <a:buNone/>
            </a:pPr>
            <a:r>
              <a:rPr b="1" i="0" lang="en" sz="1000" u="none" cap="none" strike="noStrike">
                <a:solidFill>
                  <a:srgbClr val="2A2F4A"/>
                </a:solidFill>
                <a:latin typeface="Poppins"/>
                <a:ea typeface="Poppins"/>
                <a:cs typeface="Poppins"/>
                <a:sym typeface="Poppins"/>
              </a:rPr>
              <a:t>Y6</a:t>
            </a:r>
            <a:endParaRPr b="0" i="0" sz="1000" u="none" cap="none" strike="noStrike">
              <a:solidFill>
                <a:schemeClr val="dk1"/>
              </a:solidFill>
              <a:latin typeface="Calibri"/>
              <a:ea typeface="Calibri"/>
              <a:cs typeface="Calibri"/>
              <a:sym typeface="Calibri"/>
            </a:endParaRPr>
          </a:p>
        </p:txBody>
      </p:sp>
      <p:sp>
        <p:nvSpPr>
          <p:cNvPr id="263" name="Google Shape;263;p23"/>
          <p:cNvSpPr/>
          <p:nvPr/>
        </p:nvSpPr>
        <p:spPr>
          <a:xfrm>
            <a:off x="6097919" y="2211705"/>
            <a:ext cx="308618" cy="30861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64" name="Google Shape;264;p23"/>
          <p:cNvSpPr/>
          <p:nvPr/>
        </p:nvSpPr>
        <p:spPr>
          <a:xfrm>
            <a:off x="6132210" y="2245995"/>
            <a:ext cx="240036" cy="24003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65" name="Google Shape;265;p23"/>
          <p:cNvSpPr/>
          <p:nvPr/>
        </p:nvSpPr>
        <p:spPr>
          <a:xfrm>
            <a:off x="6097919" y="2211705"/>
            <a:ext cx="308618" cy="30861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66" name="Google Shape;266;p23"/>
          <p:cNvSpPr/>
          <p:nvPr/>
        </p:nvSpPr>
        <p:spPr>
          <a:xfrm>
            <a:off x="5897900" y="2693670"/>
            <a:ext cx="708600" cy="2400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2A2F4A"/>
              </a:buClr>
              <a:buSzPts val="1000"/>
              <a:buFont typeface="Poppins"/>
              <a:buNone/>
            </a:pPr>
            <a:r>
              <a:rPr b="1" i="0" lang="en" sz="1000" u="none" cap="none" strike="noStrike">
                <a:solidFill>
                  <a:srgbClr val="2A2F4A"/>
                </a:solidFill>
                <a:latin typeface="Poppins"/>
                <a:ea typeface="Poppins"/>
                <a:cs typeface="Poppins"/>
                <a:sym typeface="Poppins"/>
              </a:rPr>
              <a:t>Y7</a:t>
            </a:r>
            <a:endParaRPr b="0" i="0" sz="1000" u="none" cap="none" strike="noStrike">
              <a:solidFill>
                <a:schemeClr val="dk1"/>
              </a:solidFill>
              <a:latin typeface="Calibri"/>
              <a:ea typeface="Calibri"/>
              <a:cs typeface="Calibri"/>
              <a:sym typeface="Calibri"/>
            </a:endParaRPr>
          </a:p>
        </p:txBody>
      </p:sp>
      <p:sp>
        <p:nvSpPr>
          <p:cNvPr id="267" name="Google Shape;267;p23"/>
          <p:cNvSpPr/>
          <p:nvPr/>
        </p:nvSpPr>
        <p:spPr>
          <a:xfrm>
            <a:off x="6806575" y="2211705"/>
            <a:ext cx="308618" cy="30861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68" name="Google Shape;268;p23"/>
          <p:cNvSpPr/>
          <p:nvPr/>
        </p:nvSpPr>
        <p:spPr>
          <a:xfrm>
            <a:off x="6840866" y="2245995"/>
            <a:ext cx="240036" cy="24003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69" name="Google Shape;269;p23"/>
          <p:cNvSpPr/>
          <p:nvPr/>
        </p:nvSpPr>
        <p:spPr>
          <a:xfrm>
            <a:off x="6806575" y="2211705"/>
            <a:ext cx="308618" cy="30861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70" name="Google Shape;270;p23"/>
          <p:cNvSpPr/>
          <p:nvPr/>
        </p:nvSpPr>
        <p:spPr>
          <a:xfrm>
            <a:off x="6606556" y="2693670"/>
            <a:ext cx="708600" cy="2400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2A2F4A"/>
              </a:buClr>
              <a:buSzPts val="1000"/>
              <a:buFont typeface="Poppins"/>
              <a:buNone/>
            </a:pPr>
            <a:r>
              <a:rPr b="1" i="0" lang="en" sz="1000" u="none" cap="none" strike="noStrike">
                <a:solidFill>
                  <a:srgbClr val="2A2F4A"/>
                </a:solidFill>
                <a:latin typeface="Poppins"/>
                <a:ea typeface="Poppins"/>
                <a:cs typeface="Poppins"/>
                <a:sym typeface="Poppins"/>
              </a:rPr>
              <a:t>Y8</a:t>
            </a:r>
            <a:endParaRPr b="0" i="0" sz="1000" u="none" cap="none" strike="noStrike">
              <a:solidFill>
                <a:schemeClr val="dk1"/>
              </a:solidFill>
              <a:latin typeface="Calibri"/>
              <a:ea typeface="Calibri"/>
              <a:cs typeface="Calibri"/>
              <a:sym typeface="Calibri"/>
            </a:endParaRPr>
          </a:p>
        </p:txBody>
      </p:sp>
      <p:sp>
        <p:nvSpPr>
          <p:cNvPr id="271" name="Google Shape;271;p23"/>
          <p:cNvSpPr/>
          <p:nvPr/>
        </p:nvSpPr>
        <p:spPr>
          <a:xfrm>
            <a:off x="7515231" y="2211705"/>
            <a:ext cx="308618" cy="30861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72" name="Google Shape;272;p23"/>
          <p:cNvSpPr/>
          <p:nvPr/>
        </p:nvSpPr>
        <p:spPr>
          <a:xfrm>
            <a:off x="7549522" y="2245995"/>
            <a:ext cx="240036" cy="24003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73" name="Google Shape;273;p23"/>
          <p:cNvSpPr/>
          <p:nvPr/>
        </p:nvSpPr>
        <p:spPr>
          <a:xfrm>
            <a:off x="7515231" y="2211705"/>
            <a:ext cx="308618" cy="30861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74" name="Google Shape;274;p23"/>
          <p:cNvSpPr/>
          <p:nvPr/>
        </p:nvSpPr>
        <p:spPr>
          <a:xfrm>
            <a:off x="7315212" y="2693670"/>
            <a:ext cx="708600" cy="2400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2A2F4A"/>
              </a:buClr>
              <a:buSzPts val="1000"/>
              <a:buFont typeface="Poppins"/>
              <a:buNone/>
            </a:pPr>
            <a:r>
              <a:rPr b="1" i="0" lang="en" sz="1000" u="none" cap="none" strike="noStrike">
                <a:solidFill>
                  <a:srgbClr val="2A2F4A"/>
                </a:solidFill>
                <a:latin typeface="Poppins"/>
                <a:ea typeface="Poppins"/>
                <a:cs typeface="Poppins"/>
                <a:sym typeface="Poppins"/>
              </a:rPr>
              <a:t>Y9</a:t>
            </a:r>
            <a:endParaRPr b="0" i="0" sz="1000" u="none" cap="none" strike="noStrike">
              <a:solidFill>
                <a:schemeClr val="dk1"/>
              </a:solidFill>
              <a:latin typeface="Calibri"/>
              <a:ea typeface="Calibri"/>
              <a:cs typeface="Calibri"/>
              <a:sym typeface="Calibri"/>
            </a:endParaRPr>
          </a:p>
        </p:txBody>
      </p:sp>
      <p:sp>
        <p:nvSpPr>
          <p:cNvPr id="275" name="Google Shape;275;p23"/>
          <p:cNvSpPr/>
          <p:nvPr/>
        </p:nvSpPr>
        <p:spPr>
          <a:xfrm>
            <a:off x="8223887" y="2211705"/>
            <a:ext cx="308618" cy="30861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76" name="Google Shape;276;p23"/>
          <p:cNvSpPr/>
          <p:nvPr/>
        </p:nvSpPr>
        <p:spPr>
          <a:xfrm>
            <a:off x="8258178" y="2245995"/>
            <a:ext cx="240036" cy="24003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77" name="Google Shape;277;p23"/>
          <p:cNvSpPr/>
          <p:nvPr/>
        </p:nvSpPr>
        <p:spPr>
          <a:xfrm>
            <a:off x="8223887" y="2211705"/>
            <a:ext cx="308618" cy="30861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600"/>
              <a:buFont typeface="Poppins"/>
              <a:buNone/>
            </a:pPr>
            <a:r>
              <a:rPr b="1" i="0" lang="en" sz="600" u="none" cap="none" strike="noStrike">
                <a:solidFill>
                  <a:srgbClr val="FFFFFF"/>
                </a:solidFill>
                <a:latin typeface="Poppins"/>
                <a:ea typeface="Poppins"/>
                <a:cs typeface="Poppins"/>
                <a:sym typeface="Poppins"/>
              </a:rPr>
              <a:t>$</a:t>
            </a:r>
            <a:endParaRPr b="0" i="0" sz="600" u="none" cap="none" strike="noStrike">
              <a:solidFill>
                <a:schemeClr val="dk1"/>
              </a:solidFill>
              <a:latin typeface="Calibri"/>
              <a:ea typeface="Calibri"/>
              <a:cs typeface="Calibri"/>
              <a:sym typeface="Calibri"/>
            </a:endParaRPr>
          </a:p>
        </p:txBody>
      </p:sp>
      <p:sp>
        <p:nvSpPr>
          <p:cNvPr id="278" name="Google Shape;278;p23"/>
          <p:cNvSpPr/>
          <p:nvPr/>
        </p:nvSpPr>
        <p:spPr>
          <a:xfrm>
            <a:off x="8023868" y="2693670"/>
            <a:ext cx="708600" cy="2400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2A2F4A"/>
              </a:buClr>
              <a:buSzPts val="1000"/>
              <a:buFont typeface="Poppins"/>
              <a:buNone/>
            </a:pPr>
            <a:r>
              <a:rPr b="1" i="0" lang="en" sz="1000" u="none" cap="none" strike="noStrike">
                <a:solidFill>
                  <a:srgbClr val="2A2F4A"/>
                </a:solidFill>
                <a:latin typeface="Poppins"/>
                <a:ea typeface="Poppins"/>
                <a:cs typeface="Poppins"/>
                <a:sym typeface="Poppins"/>
              </a:rPr>
              <a:t>Y10</a:t>
            </a:r>
            <a:endParaRPr b="0" i="0" sz="1000" u="none" cap="none" strike="noStrike">
              <a:solidFill>
                <a:schemeClr val="dk1"/>
              </a:solidFill>
              <a:latin typeface="Calibri"/>
              <a:ea typeface="Calibri"/>
              <a:cs typeface="Calibri"/>
              <a:sym typeface="Calibri"/>
            </a:endParaRPr>
          </a:p>
        </p:txBody>
      </p:sp>
      <p:sp>
        <p:nvSpPr>
          <p:cNvPr id="279" name="Google Shape;279;p23"/>
          <p:cNvSpPr/>
          <p:nvPr/>
        </p:nvSpPr>
        <p:spPr>
          <a:xfrm>
            <a:off x="411491" y="3345180"/>
            <a:ext cx="8321100" cy="1131600"/>
          </a:xfrm>
          <a:prstGeom prst="roundRect">
            <a:avLst>
              <a:gd fmla="val 9091" name="adj"/>
            </a:avLst>
          </a:prstGeom>
          <a:solidFill>
            <a:srgbClr val="F7F6FB"/>
          </a:solidFill>
          <a:ln cap="flat" cmpd="sng" w="12700">
            <a:solidFill>
              <a:srgbClr val="F7F6FB"/>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80" name="Google Shape;280;p23"/>
          <p:cNvSpPr/>
          <p:nvPr/>
        </p:nvSpPr>
        <p:spPr>
          <a:xfrm>
            <a:off x="754400" y="3771900"/>
            <a:ext cx="342909" cy="3429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81" name="Google Shape;281;p23"/>
          <p:cNvSpPr/>
          <p:nvPr/>
        </p:nvSpPr>
        <p:spPr>
          <a:xfrm>
            <a:off x="788691" y="3806190"/>
            <a:ext cx="274327" cy="27432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82" name="Google Shape;282;p23"/>
          <p:cNvSpPr/>
          <p:nvPr/>
        </p:nvSpPr>
        <p:spPr>
          <a:xfrm>
            <a:off x="754400" y="3771900"/>
            <a:ext cx="342909" cy="3429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700"/>
              <a:buFont typeface="Poppins"/>
              <a:buNone/>
            </a:pPr>
            <a:r>
              <a:rPr b="1" i="0" lang="en" sz="700" u="none" cap="none" strike="noStrike">
                <a:solidFill>
                  <a:srgbClr val="FFFFFF"/>
                </a:solidFill>
                <a:latin typeface="Poppins"/>
                <a:ea typeface="Poppins"/>
                <a:cs typeface="Poppins"/>
                <a:sym typeface="Poppins"/>
              </a:rPr>
              <a:t>$</a:t>
            </a:r>
            <a:endParaRPr b="0" i="0" sz="700" u="none" cap="none" strike="noStrike">
              <a:solidFill>
                <a:schemeClr val="dk1"/>
              </a:solidFill>
              <a:latin typeface="Calibri"/>
              <a:ea typeface="Calibri"/>
              <a:cs typeface="Calibri"/>
              <a:sym typeface="Calibri"/>
            </a:endParaRPr>
          </a:p>
        </p:txBody>
      </p:sp>
      <p:sp>
        <p:nvSpPr>
          <p:cNvPr id="283" name="Google Shape;283;p23"/>
          <p:cNvSpPr/>
          <p:nvPr/>
        </p:nvSpPr>
        <p:spPr>
          <a:xfrm>
            <a:off x="1234473" y="3703320"/>
            <a:ext cx="2465059" cy="20574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2A2F4A"/>
              </a:buClr>
              <a:buSzPts val="800"/>
              <a:buFont typeface="Poppins"/>
              <a:buNone/>
            </a:pPr>
            <a:r>
              <a:rPr b="1" i="0" lang="en" sz="800" u="none" cap="none" strike="noStrike">
                <a:solidFill>
                  <a:srgbClr val="2A2F4A"/>
                </a:solidFill>
                <a:latin typeface="Poppins"/>
                <a:ea typeface="Poppins"/>
                <a:cs typeface="Poppins"/>
                <a:sym typeface="Poppins"/>
              </a:rPr>
              <a:t>CLIENT PAYS</a:t>
            </a:r>
            <a:endParaRPr b="0" i="0" sz="800" u="none" cap="none" strike="noStrike">
              <a:solidFill>
                <a:schemeClr val="dk1"/>
              </a:solidFill>
              <a:latin typeface="Calibri"/>
              <a:ea typeface="Calibri"/>
              <a:cs typeface="Calibri"/>
              <a:sym typeface="Calibri"/>
            </a:endParaRPr>
          </a:p>
        </p:txBody>
      </p:sp>
      <p:sp>
        <p:nvSpPr>
          <p:cNvPr id="284" name="Google Shape;284;p23"/>
          <p:cNvSpPr/>
          <p:nvPr/>
        </p:nvSpPr>
        <p:spPr>
          <a:xfrm>
            <a:off x="1234473" y="3909060"/>
            <a:ext cx="2465059" cy="20574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6B7393"/>
              </a:buClr>
              <a:buSzPts val="800"/>
              <a:buFont typeface="Poppins"/>
              <a:buNone/>
            </a:pPr>
            <a:r>
              <a:rPr b="0" i="0" lang="en" sz="800" u="none" cap="none" strike="noStrike">
                <a:solidFill>
                  <a:srgbClr val="6B7393"/>
                </a:solidFill>
                <a:latin typeface="Poppins"/>
                <a:ea typeface="Poppins"/>
                <a:cs typeface="Poppins"/>
                <a:sym typeface="Poppins"/>
              </a:rPr>
              <a:t>Years 1–5, 30–50% of premium</a:t>
            </a:r>
            <a:endParaRPr b="0" i="0" sz="800" u="none" cap="none" strike="noStrike">
              <a:solidFill>
                <a:schemeClr val="dk1"/>
              </a:solidFill>
              <a:latin typeface="Calibri"/>
              <a:ea typeface="Calibri"/>
              <a:cs typeface="Calibri"/>
              <a:sym typeface="Calibri"/>
            </a:endParaRPr>
          </a:p>
        </p:txBody>
      </p:sp>
      <p:sp>
        <p:nvSpPr>
          <p:cNvPr id="285" name="Google Shape;285;p23"/>
          <p:cNvSpPr/>
          <p:nvPr/>
        </p:nvSpPr>
        <p:spPr>
          <a:xfrm>
            <a:off x="1234473" y="4183380"/>
            <a:ext cx="2465059" cy="3429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903397"/>
              </a:buClr>
              <a:buSzPts val="1500"/>
              <a:buFont typeface="Poppins"/>
              <a:buNone/>
            </a:pPr>
            <a:r>
              <a:rPr b="1" i="0" lang="en" sz="1500" u="none" cap="none" strike="noStrike">
                <a:solidFill>
                  <a:srgbClr val="903397"/>
                </a:solidFill>
                <a:latin typeface="Poppins"/>
                <a:ea typeface="Poppins"/>
                <a:cs typeface="Poppins"/>
                <a:sym typeface="Poppins"/>
              </a:rPr>
              <a:t>5 contributions</a:t>
            </a:r>
            <a:endParaRPr b="0" i="0" sz="1500" u="none" cap="none" strike="noStrike">
              <a:solidFill>
                <a:schemeClr val="dk1"/>
              </a:solidFill>
              <a:latin typeface="Calibri"/>
              <a:ea typeface="Calibri"/>
              <a:cs typeface="Calibri"/>
              <a:sym typeface="Calibri"/>
            </a:endParaRPr>
          </a:p>
        </p:txBody>
      </p:sp>
      <p:cxnSp>
        <p:nvCxnSpPr>
          <p:cNvPr id="286" name="Google Shape;286;p23"/>
          <p:cNvCxnSpPr/>
          <p:nvPr/>
        </p:nvCxnSpPr>
        <p:spPr>
          <a:xfrm>
            <a:off x="3185168" y="3703320"/>
            <a:ext cx="0" cy="720090"/>
          </a:xfrm>
          <a:prstGeom prst="straightConnector1">
            <a:avLst/>
          </a:prstGeom>
          <a:noFill/>
          <a:ln cap="flat" cmpd="sng" w="9525">
            <a:solidFill>
              <a:srgbClr val="D9D5E8"/>
            </a:solidFill>
            <a:prstDash val="solid"/>
            <a:round/>
            <a:headEnd len="sm" w="sm" type="none"/>
            <a:tailEnd len="sm" w="sm" type="none"/>
          </a:ln>
        </p:spPr>
      </p:cxnSp>
      <p:sp>
        <p:nvSpPr>
          <p:cNvPr id="287" name="Google Shape;287;p23"/>
          <p:cNvSpPr/>
          <p:nvPr/>
        </p:nvSpPr>
        <p:spPr>
          <a:xfrm>
            <a:off x="3322332" y="3771900"/>
            <a:ext cx="342909" cy="342900"/>
          </a:xfrm>
          <a:prstGeom prst="ellipse">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88" name="Google Shape;288;p23"/>
          <p:cNvSpPr/>
          <p:nvPr/>
        </p:nvSpPr>
        <p:spPr>
          <a:xfrm>
            <a:off x="3356623" y="3806190"/>
            <a:ext cx="274327" cy="274320"/>
          </a:xfrm>
          <a:prstGeom prst="ellipse">
            <a:avLst/>
          </a:prstGeom>
          <a:noFill/>
          <a:ln cap="flat" cmpd="sng" w="9525">
            <a:solidFill>
              <a:srgbClr val="FFFFFF">
                <a:alpha val="40000"/>
              </a:srgbClr>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89" name="Google Shape;289;p23"/>
          <p:cNvSpPr/>
          <p:nvPr/>
        </p:nvSpPr>
        <p:spPr>
          <a:xfrm>
            <a:off x="3322332" y="3771900"/>
            <a:ext cx="342909" cy="34290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700"/>
              <a:buFont typeface="Poppins"/>
              <a:buNone/>
            </a:pPr>
            <a:r>
              <a:rPr b="1" i="0" lang="en" sz="700" u="none" cap="none" strike="noStrike">
                <a:solidFill>
                  <a:srgbClr val="FFFFFF"/>
                </a:solidFill>
                <a:latin typeface="Poppins"/>
                <a:ea typeface="Poppins"/>
                <a:cs typeface="Poppins"/>
                <a:sym typeface="Poppins"/>
              </a:rPr>
              <a:t>$</a:t>
            </a:r>
            <a:endParaRPr b="0" i="0" sz="700" u="none" cap="none" strike="noStrike">
              <a:solidFill>
                <a:schemeClr val="dk1"/>
              </a:solidFill>
              <a:latin typeface="Calibri"/>
              <a:ea typeface="Calibri"/>
              <a:cs typeface="Calibri"/>
              <a:sym typeface="Calibri"/>
            </a:endParaRPr>
          </a:p>
        </p:txBody>
      </p:sp>
      <p:sp>
        <p:nvSpPr>
          <p:cNvPr id="290" name="Google Shape;290;p23"/>
          <p:cNvSpPr/>
          <p:nvPr/>
        </p:nvSpPr>
        <p:spPr>
          <a:xfrm>
            <a:off x="3802405" y="3703320"/>
            <a:ext cx="2465059" cy="20574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2A2F4A"/>
              </a:buClr>
              <a:buSzPts val="800"/>
              <a:buFont typeface="Poppins"/>
              <a:buNone/>
            </a:pPr>
            <a:r>
              <a:rPr b="1" i="0" lang="en" sz="800" u="none" cap="none" strike="noStrike">
                <a:solidFill>
                  <a:srgbClr val="2A2F4A"/>
                </a:solidFill>
                <a:latin typeface="Poppins"/>
                <a:ea typeface="Poppins"/>
                <a:cs typeface="Poppins"/>
                <a:sym typeface="Poppins"/>
              </a:rPr>
              <a:t>BANK PAYS</a:t>
            </a:r>
            <a:endParaRPr b="0" i="0" sz="800" u="none" cap="none" strike="noStrike">
              <a:solidFill>
                <a:schemeClr val="dk1"/>
              </a:solidFill>
              <a:latin typeface="Calibri"/>
              <a:ea typeface="Calibri"/>
              <a:cs typeface="Calibri"/>
              <a:sym typeface="Calibri"/>
            </a:endParaRPr>
          </a:p>
        </p:txBody>
      </p:sp>
      <p:sp>
        <p:nvSpPr>
          <p:cNvPr id="291" name="Google Shape;291;p23"/>
          <p:cNvSpPr/>
          <p:nvPr/>
        </p:nvSpPr>
        <p:spPr>
          <a:xfrm>
            <a:off x="3802405" y="3909060"/>
            <a:ext cx="2465059" cy="20574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6B7393"/>
              </a:buClr>
              <a:buSzPts val="800"/>
              <a:buFont typeface="Poppins"/>
              <a:buNone/>
            </a:pPr>
            <a:r>
              <a:rPr b="0" i="0" lang="en" sz="800" u="none" cap="none" strike="noStrike">
                <a:solidFill>
                  <a:srgbClr val="6B7393"/>
                </a:solidFill>
                <a:latin typeface="Poppins"/>
                <a:ea typeface="Poppins"/>
                <a:cs typeface="Poppins"/>
                <a:sym typeface="Poppins"/>
              </a:rPr>
              <a:t>Remainder Y1–5, plus all of Y6–10</a:t>
            </a:r>
            <a:endParaRPr b="0" i="0" sz="800" u="none" cap="none" strike="noStrike">
              <a:solidFill>
                <a:schemeClr val="dk1"/>
              </a:solidFill>
              <a:latin typeface="Calibri"/>
              <a:ea typeface="Calibri"/>
              <a:cs typeface="Calibri"/>
              <a:sym typeface="Calibri"/>
            </a:endParaRPr>
          </a:p>
        </p:txBody>
      </p:sp>
      <p:sp>
        <p:nvSpPr>
          <p:cNvPr id="292" name="Google Shape;292;p23"/>
          <p:cNvSpPr/>
          <p:nvPr/>
        </p:nvSpPr>
        <p:spPr>
          <a:xfrm>
            <a:off x="3802405" y="4183380"/>
            <a:ext cx="2465059" cy="3429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051044"/>
              </a:buClr>
              <a:buSzPts val="1500"/>
              <a:buFont typeface="Poppins"/>
              <a:buNone/>
            </a:pPr>
            <a:r>
              <a:rPr b="1" i="0" lang="en" sz="1500" u="none" cap="none" strike="noStrike">
                <a:solidFill>
                  <a:srgbClr val="051044"/>
                </a:solidFill>
                <a:latin typeface="Poppins"/>
                <a:ea typeface="Poppins"/>
                <a:cs typeface="Poppins"/>
                <a:sym typeface="Poppins"/>
              </a:rPr>
              <a:t>10 contributions</a:t>
            </a:r>
            <a:endParaRPr b="0" i="0" sz="1500" u="none" cap="none" strike="noStrike">
              <a:solidFill>
                <a:schemeClr val="dk1"/>
              </a:solidFill>
              <a:latin typeface="Calibri"/>
              <a:ea typeface="Calibri"/>
              <a:cs typeface="Calibri"/>
              <a:sym typeface="Calibri"/>
            </a:endParaRPr>
          </a:p>
        </p:txBody>
      </p:sp>
      <p:cxnSp>
        <p:nvCxnSpPr>
          <p:cNvPr id="293" name="Google Shape;293;p23"/>
          <p:cNvCxnSpPr/>
          <p:nvPr/>
        </p:nvCxnSpPr>
        <p:spPr>
          <a:xfrm>
            <a:off x="5753101" y="3703320"/>
            <a:ext cx="0" cy="720090"/>
          </a:xfrm>
          <a:prstGeom prst="straightConnector1">
            <a:avLst/>
          </a:prstGeom>
          <a:noFill/>
          <a:ln cap="flat" cmpd="sng" w="9525">
            <a:solidFill>
              <a:srgbClr val="D9D5E8"/>
            </a:solidFill>
            <a:prstDash val="solid"/>
            <a:round/>
            <a:headEnd len="sm" w="sm" type="none"/>
            <a:tailEnd len="sm" w="sm" type="none"/>
          </a:ln>
        </p:spPr>
      </p:cxnSp>
      <p:sp>
        <p:nvSpPr>
          <p:cNvPr id="294" name="Google Shape;294;p23"/>
          <p:cNvSpPr/>
          <p:nvPr/>
        </p:nvSpPr>
        <p:spPr>
          <a:xfrm>
            <a:off x="5855974" y="3703320"/>
            <a:ext cx="2465059" cy="20574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2A2F4A"/>
              </a:buClr>
              <a:buSzPts val="800"/>
              <a:buFont typeface="Poppins"/>
              <a:buNone/>
            </a:pPr>
            <a:r>
              <a:rPr b="1" i="0" lang="en" sz="800" u="none" cap="none" strike="noStrike">
                <a:solidFill>
                  <a:srgbClr val="2A2F4A"/>
                </a:solidFill>
                <a:latin typeface="Poppins"/>
                <a:ea typeface="Poppins"/>
                <a:cs typeface="Poppins"/>
                <a:sym typeface="Poppins"/>
              </a:rPr>
              <a:t>THE LEVERAGE</a:t>
            </a:r>
            <a:endParaRPr b="0" i="0" sz="800" u="none" cap="none" strike="noStrike">
              <a:solidFill>
                <a:schemeClr val="dk1"/>
              </a:solidFill>
              <a:latin typeface="Calibri"/>
              <a:ea typeface="Calibri"/>
              <a:cs typeface="Calibri"/>
              <a:sym typeface="Calibri"/>
            </a:endParaRPr>
          </a:p>
        </p:txBody>
      </p:sp>
      <p:sp>
        <p:nvSpPr>
          <p:cNvPr id="295" name="Google Shape;295;p23"/>
          <p:cNvSpPr/>
          <p:nvPr/>
        </p:nvSpPr>
        <p:spPr>
          <a:xfrm>
            <a:off x="5855974" y="3909060"/>
            <a:ext cx="2465059" cy="20574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6B7393"/>
              </a:buClr>
              <a:buSzPts val="800"/>
              <a:buFont typeface="Poppins"/>
              <a:buNone/>
            </a:pPr>
            <a:r>
              <a:rPr b="0" i="0" lang="en" sz="800" u="none" cap="none" strike="noStrike">
                <a:solidFill>
                  <a:srgbClr val="6B7393"/>
                </a:solidFill>
                <a:latin typeface="Poppins"/>
                <a:ea typeface="Poppins"/>
                <a:cs typeface="Poppins"/>
                <a:sym typeface="Poppins"/>
              </a:rPr>
              <a:t>Bank funds the majority of premium</a:t>
            </a:r>
            <a:endParaRPr b="0" i="0" sz="800" u="none" cap="none" strike="noStrike">
              <a:solidFill>
                <a:schemeClr val="dk1"/>
              </a:solidFill>
              <a:latin typeface="Calibri"/>
              <a:ea typeface="Calibri"/>
              <a:cs typeface="Calibri"/>
              <a:sym typeface="Calibri"/>
            </a:endParaRPr>
          </a:p>
        </p:txBody>
      </p:sp>
      <p:sp>
        <p:nvSpPr>
          <p:cNvPr id="296" name="Google Shape;296;p23"/>
          <p:cNvSpPr/>
          <p:nvPr/>
        </p:nvSpPr>
        <p:spPr>
          <a:xfrm>
            <a:off x="5855974" y="4183380"/>
            <a:ext cx="2465059" cy="3429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DF665B"/>
              </a:buClr>
              <a:buSzPts val="2100"/>
              <a:buFont typeface="Poppins"/>
              <a:buNone/>
            </a:pPr>
            <a:r>
              <a:rPr b="1" lang="en" sz="1600">
                <a:solidFill>
                  <a:srgbClr val="DF665B"/>
                </a:solidFill>
                <a:latin typeface="Poppins"/>
                <a:ea typeface="Poppins"/>
                <a:cs typeface="Poppins"/>
                <a:sym typeface="Poppins"/>
              </a:rPr>
              <a:t>U</a:t>
            </a:r>
            <a:r>
              <a:rPr b="1" lang="en" sz="1600">
                <a:solidFill>
                  <a:srgbClr val="DF665B"/>
                </a:solidFill>
                <a:latin typeface="Poppins"/>
                <a:ea typeface="Poppins"/>
                <a:cs typeface="Poppins"/>
                <a:sym typeface="Poppins"/>
              </a:rPr>
              <a:t>p to </a:t>
            </a:r>
            <a:r>
              <a:rPr b="1" i="0" lang="en" sz="1600" u="none" cap="none" strike="noStrike">
                <a:solidFill>
                  <a:srgbClr val="DF665B"/>
                </a:solidFill>
                <a:latin typeface="Poppins"/>
                <a:ea typeface="Poppins"/>
                <a:cs typeface="Poppins"/>
                <a:sym typeface="Poppins"/>
              </a:rPr>
              <a:t>$5.50 : $1</a:t>
            </a:r>
            <a:endParaRPr b="0" i="0" sz="1600" u="none" cap="none" strike="noStrike">
              <a:solidFill>
                <a:schemeClr val="dk1"/>
              </a:solidFill>
              <a:latin typeface="Calibri"/>
              <a:ea typeface="Calibri"/>
              <a:cs typeface="Calibri"/>
              <a:sym typeface="Calibri"/>
            </a:endParaRPr>
          </a:p>
        </p:txBody>
      </p:sp>
      <p:sp>
        <p:nvSpPr>
          <p:cNvPr id="297" name="Google Shape;297;p23"/>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700"/>
              <a:buFont typeface="Poppins"/>
              <a:buNone/>
            </a:pPr>
            <a:r>
              <a:rPr b="0" i="0" lang="en" sz="700" u="none" cap="none" strike="noStrike">
                <a:solidFill>
                  <a:srgbClr val="6B7280"/>
                </a:solidFill>
                <a:latin typeface="Poppins"/>
                <a:ea typeface="Poppins"/>
                <a:cs typeface="Poppins"/>
                <a:sym typeface="Poppins"/>
              </a:rPr>
              <a:t>0</a:t>
            </a:r>
            <a:r>
              <a:rPr lang="en" sz="700">
                <a:solidFill>
                  <a:srgbClr val="6B7280"/>
                </a:solidFill>
                <a:latin typeface="Poppins"/>
                <a:ea typeface="Poppins"/>
                <a:cs typeface="Poppins"/>
                <a:sym typeface="Poppins"/>
              </a:rPr>
              <a:t>8</a:t>
            </a:r>
            <a:r>
              <a:rPr lang="en" sz="700">
                <a:solidFill>
                  <a:srgbClr val="6B7280"/>
                </a:solidFill>
                <a:latin typeface="Poppins"/>
                <a:ea typeface="Poppins"/>
                <a:cs typeface="Poppins"/>
                <a:sym typeface="Poppins"/>
              </a:rPr>
              <a:t> </a:t>
            </a:r>
            <a:r>
              <a:rPr b="0" i="0" lang="en" sz="700" u="none" cap="none" strike="noStrike">
                <a:solidFill>
                  <a:srgbClr val="6B7280"/>
                </a:solidFill>
                <a:latin typeface="Poppins"/>
                <a:ea typeface="Poppins"/>
                <a:cs typeface="Poppins"/>
                <a:sym typeface="Poppins"/>
              </a:rPr>
              <a:t>/ </a:t>
            </a:r>
            <a:r>
              <a:rPr lang="en" sz="700">
                <a:solidFill>
                  <a:srgbClr val="6B7280"/>
                </a:solidFill>
                <a:latin typeface="Poppins"/>
                <a:ea typeface="Poppins"/>
                <a:cs typeface="Poppins"/>
                <a:sym typeface="Poppins"/>
              </a:rPr>
              <a:t>22</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302" name="Shape 302"/>
        <p:cNvGrpSpPr/>
        <p:nvPr/>
      </p:nvGrpSpPr>
      <p:grpSpPr>
        <a:xfrm>
          <a:off x="0" y="0"/>
          <a:ext cx="0" cy="0"/>
          <a:chOff x="0" y="0"/>
          <a:chExt cx="0" cy="0"/>
        </a:xfrm>
      </p:grpSpPr>
      <p:pic>
        <p:nvPicPr>
          <p:cNvPr descr="logo_mark_transparent.png" id="303" name="Google Shape;303;p24"/>
          <p:cNvPicPr preferRelativeResize="0"/>
          <p:nvPr/>
        </p:nvPicPr>
        <p:blipFill rotWithShape="1">
          <a:blip r:embed="rId3">
            <a:alphaModFix/>
          </a:blip>
          <a:srcRect b="0" l="0" r="0" t="0"/>
          <a:stretch/>
        </p:blipFill>
        <p:spPr>
          <a:xfrm>
            <a:off x="342900" y="4745736"/>
            <a:ext cx="165013" cy="192024"/>
          </a:xfrm>
          <a:prstGeom prst="rect">
            <a:avLst/>
          </a:prstGeom>
          <a:noFill/>
          <a:ln>
            <a:noFill/>
          </a:ln>
        </p:spPr>
      </p:pic>
      <p:sp>
        <p:nvSpPr>
          <p:cNvPr id="304" name="Google Shape;304;p24"/>
          <p:cNvSpPr/>
          <p:nvPr/>
        </p:nvSpPr>
        <p:spPr>
          <a:xfrm>
            <a:off x="8092440" y="4834890"/>
            <a:ext cx="6858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700"/>
              <a:buFont typeface="Poppins"/>
              <a:buNone/>
            </a:pPr>
            <a:r>
              <a:rPr lang="en" sz="700">
                <a:solidFill>
                  <a:srgbClr val="6B7280"/>
                </a:solidFill>
                <a:latin typeface="Poppins"/>
                <a:ea typeface="Poppins"/>
                <a:cs typeface="Poppins"/>
                <a:sym typeface="Poppins"/>
              </a:rPr>
              <a:t>09</a:t>
            </a:r>
            <a:r>
              <a:rPr b="0" i="0" lang="en" sz="700" u="none" cap="none" strike="noStrike">
                <a:solidFill>
                  <a:srgbClr val="6B7280"/>
                </a:solidFill>
                <a:latin typeface="Poppins"/>
                <a:ea typeface="Poppins"/>
                <a:cs typeface="Poppins"/>
                <a:sym typeface="Poppins"/>
              </a:rPr>
              <a:t> / </a:t>
            </a:r>
            <a:r>
              <a:rPr lang="en" sz="700">
                <a:solidFill>
                  <a:srgbClr val="6B7280"/>
                </a:solidFill>
                <a:latin typeface="Poppins"/>
                <a:ea typeface="Poppins"/>
                <a:cs typeface="Poppins"/>
                <a:sym typeface="Poppins"/>
              </a:rPr>
              <a:t>22</a:t>
            </a:r>
            <a:endParaRPr b="0" i="0" sz="700" u="none" cap="none" strike="noStrike">
              <a:solidFill>
                <a:schemeClr val="dk1"/>
              </a:solidFill>
              <a:latin typeface="Calibri"/>
              <a:ea typeface="Calibri"/>
              <a:cs typeface="Calibri"/>
              <a:sym typeface="Calibri"/>
            </a:endParaRPr>
          </a:p>
        </p:txBody>
      </p:sp>
      <p:sp>
        <p:nvSpPr>
          <p:cNvPr id="305" name="Google Shape;305;p24"/>
          <p:cNvSpPr/>
          <p:nvPr/>
        </p:nvSpPr>
        <p:spPr>
          <a:xfrm>
            <a:off x="0" y="5129784"/>
            <a:ext cx="9121140" cy="13716"/>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06" name="Google Shape;306;p24"/>
          <p:cNvSpPr/>
          <p:nvPr/>
        </p:nvSpPr>
        <p:spPr>
          <a:xfrm>
            <a:off x="548640" y="777042"/>
            <a:ext cx="5486400" cy="24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03397"/>
              </a:buClr>
              <a:buSzPts val="900"/>
              <a:buFont typeface="Poppins"/>
              <a:buNone/>
            </a:pPr>
            <a:r>
              <a:rPr b="1" i="0" lang="en" sz="900" u="none" cap="none" strike="noStrike">
                <a:solidFill>
                  <a:srgbClr val="903397"/>
                </a:solidFill>
                <a:latin typeface="Poppins"/>
                <a:ea typeface="Poppins"/>
                <a:cs typeface="Poppins"/>
                <a:sym typeface="Poppins"/>
              </a:rPr>
              <a:t>THE STREAM FAMILY</a:t>
            </a:r>
            <a:endParaRPr b="0" i="0" sz="900" u="none" cap="none" strike="noStrike">
              <a:solidFill>
                <a:schemeClr val="dk1"/>
              </a:solidFill>
              <a:latin typeface="Calibri"/>
              <a:ea typeface="Calibri"/>
              <a:cs typeface="Calibri"/>
              <a:sym typeface="Calibri"/>
            </a:endParaRPr>
          </a:p>
        </p:txBody>
      </p:sp>
      <p:sp>
        <p:nvSpPr>
          <p:cNvPr id="307" name="Google Shape;307;p24"/>
          <p:cNvSpPr/>
          <p:nvPr/>
        </p:nvSpPr>
        <p:spPr>
          <a:xfrm>
            <a:off x="548640" y="1017072"/>
            <a:ext cx="8229600" cy="48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2400"/>
              <a:buFont typeface="Poppins"/>
              <a:buNone/>
            </a:pPr>
            <a:r>
              <a:rPr b="1" lang="en" sz="2400">
                <a:solidFill>
                  <a:srgbClr val="051044"/>
                </a:solidFill>
                <a:latin typeface="Poppins"/>
                <a:ea typeface="Poppins"/>
                <a:cs typeface="Poppins"/>
                <a:sym typeface="Poppins"/>
              </a:rPr>
              <a:t>Five </a:t>
            </a:r>
            <a:r>
              <a:rPr b="1" i="0" lang="en" sz="2400" u="none" cap="none" strike="noStrike">
                <a:solidFill>
                  <a:srgbClr val="051044"/>
                </a:solidFill>
                <a:latin typeface="Poppins"/>
                <a:ea typeface="Poppins"/>
                <a:cs typeface="Poppins"/>
                <a:sym typeface="Poppins"/>
              </a:rPr>
              <a:t>ways to position Stream</a:t>
            </a:r>
            <a:endParaRPr b="0" i="0" sz="2400" u="none" cap="none" strike="noStrike">
              <a:solidFill>
                <a:schemeClr val="dk1"/>
              </a:solidFill>
              <a:latin typeface="Calibri"/>
              <a:ea typeface="Calibri"/>
              <a:cs typeface="Calibri"/>
              <a:sym typeface="Calibri"/>
            </a:endParaRPr>
          </a:p>
        </p:txBody>
      </p:sp>
      <p:sp>
        <p:nvSpPr>
          <p:cNvPr id="308" name="Google Shape;308;p24"/>
          <p:cNvSpPr/>
          <p:nvPr/>
        </p:nvSpPr>
        <p:spPr>
          <a:xfrm>
            <a:off x="548640" y="1440378"/>
            <a:ext cx="82296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74151"/>
              </a:buClr>
              <a:buSzPts val="1000"/>
              <a:buFont typeface="Poppins"/>
              <a:buNone/>
            </a:pPr>
            <a:r>
              <a:rPr i="1" lang="en" sz="1000">
                <a:solidFill>
                  <a:srgbClr val="374151"/>
                </a:solidFill>
                <a:latin typeface="Poppins"/>
                <a:ea typeface="Poppins"/>
                <a:cs typeface="Poppins"/>
                <a:sym typeface="Poppins"/>
              </a:rPr>
              <a:t>One strategy for five unique clients.</a:t>
            </a:r>
            <a:endParaRPr b="0" i="0" sz="1000" u="none" cap="none" strike="noStrike">
              <a:solidFill>
                <a:schemeClr val="dk1"/>
              </a:solidFill>
              <a:latin typeface="Calibri"/>
              <a:ea typeface="Calibri"/>
              <a:cs typeface="Calibri"/>
              <a:sym typeface="Calibri"/>
            </a:endParaRPr>
          </a:p>
        </p:txBody>
      </p:sp>
      <p:sp>
        <p:nvSpPr>
          <p:cNvPr id="309" name="Google Shape;309;p24"/>
          <p:cNvSpPr/>
          <p:nvPr/>
        </p:nvSpPr>
        <p:spPr>
          <a:xfrm>
            <a:off x="468629" y="2001549"/>
            <a:ext cx="1558200" cy="2025600"/>
          </a:xfrm>
          <a:prstGeom prst="rect">
            <a:avLst/>
          </a:prstGeom>
          <a:solidFill>
            <a:srgbClr val="FFFFFF"/>
          </a:solidFill>
          <a:ln cap="flat" cmpd="sng" w="9625">
            <a:solidFill>
              <a:srgbClr val="E5E7EB"/>
            </a:solidFill>
            <a:prstDash val="solid"/>
            <a:round/>
            <a:headEnd len="sm" w="sm" type="none"/>
            <a:tailEnd len="sm" w="sm" type="none"/>
          </a:ln>
          <a:effectLst>
            <a:outerShdw blurRad="76947" rotWithShape="0" algn="bl" dir="5400000" dist="19237">
              <a:srgbClr val="000000">
                <a:alpha val="7843"/>
              </a:srgbClr>
            </a:outerShdw>
          </a:effectLst>
        </p:spPr>
        <p:txBody>
          <a:bodyPr anchorCtr="0" anchor="ctr" bIns="51925" lIns="51925" spcFirstLastPara="1" rIns="51925" wrap="square" tIns="51925">
            <a:noAutofit/>
          </a:bodyPr>
          <a:lstStyle/>
          <a:p>
            <a:pPr indent="0" lvl="0" marL="0" rtl="0" algn="l">
              <a:spcBef>
                <a:spcPts val="0"/>
              </a:spcBef>
              <a:spcAft>
                <a:spcPts val="0"/>
              </a:spcAft>
              <a:buNone/>
            </a:pPr>
            <a:r>
              <a:t/>
            </a:r>
            <a:endParaRPr/>
          </a:p>
        </p:txBody>
      </p:sp>
      <p:sp>
        <p:nvSpPr>
          <p:cNvPr id="310" name="Google Shape;310;p24"/>
          <p:cNvSpPr/>
          <p:nvPr/>
        </p:nvSpPr>
        <p:spPr>
          <a:xfrm>
            <a:off x="468625" y="2001549"/>
            <a:ext cx="1558200" cy="661500"/>
          </a:xfrm>
          <a:prstGeom prst="rect">
            <a:avLst/>
          </a:prstGeom>
          <a:solidFill>
            <a:srgbClr val="C8B2EC"/>
          </a:solidFill>
          <a:ln cap="flat" cmpd="sng" w="9625">
            <a:solidFill>
              <a:srgbClr val="C8B2EC"/>
            </a:solidFill>
            <a:prstDash val="solid"/>
            <a:round/>
            <a:headEnd len="sm" w="sm" type="none"/>
            <a:tailEnd len="sm" w="sm" type="none"/>
          </a:ln>
        </p:spPr>
        <p:txBody>
          <a:bodyPr anchorCtr="0" anchor="ctr" bIns="51925" lIns="51925" spcFirstLastPara="1" rIns="51925" wrap="square" tIns="51925">
            <a:noAutofit/>
          </a:bodyPr>
          <a:lstStyle/>
          <a:p>
            <a:pPr indent="0" lvl="0" marL="0" rtl="0" algn="l">
              <a:spcBef>
                <a:spcPts val="0"/>
              </a:spcBef>
              <a:spcAft>
                <a:spcPts val="0"/>
              </a:spcAft>
              <a:buNone/>
            </a:pPr>
            <a:r>
              <a:t/>
            </a:r>
            <a:endParaRPr/>
          </a:p>
        </p:txBody>
      </p:sp>
      <p:pic>
        <p:nvPicPr>
          <p:cNvPr descr="preencoded.png" id="311" name="Google Shape;311;p24"/>
          <p:cNvPicPr preferRelativeResize="0"/>
          <p:nvPr/>
        </p:nvPicPr>
        <p:blipFill rotWithShape="1">
          <a:blip r:embed="rId4">
            <a:alphaModFix/>
          </a:blip>
          <a:srcRect b="0" l="0" r="0" t="0"/>
          <a:stretch/>
        </p:blipFill>
        <p:spPr>
          <a:xfrm>
            <a:off x="1091897" y="2063876"/>
            <a:ext cx="233725" cy="233725"/>
          </a:xfrm>
          <a:prstGeom prst="rect">
            <a:avLst/>
          </a:prstGeom>
          <a:noFill/>
          <a:ln>
            <a:noFill/>
          </a:ln>
        </p:spPr>
      </p:pic>
      <p:sp>
        <p:nvSpPr>
          <p:cNvPr id="312" name="Google Shape;312;p24"/>
          <p:cNvSpPr/>
          <p:nvPr/>
        </p:nvSpPr>
        <p:spPr>
          <a:xfrm>
            <a:off x="468629" y="2728696"/>
            <a:ext cx="1558200" cy="15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03397"/>
              </a:buClr>
              <a:buSzPts val="606"/>
              <a:buFont typeface="Poppins"/>
              <a:buNone/>
            </a:pPr>
            <a:r>
              <a:rPr b="1" i="1" lang="en" sz="606" u="none" cap="none" strike="noStrike">
                <a:solidFill>
                  <a:srgbClr val="903397"/>
                </a:solidFill>
                <a:latin typeface="Poppins"/>
                <a:ea typeface="Poppins"/>
                <a:cs typeface="Poppins"/>
                <a:sym typeface="Poppins"/>
              </a:rPr>
              <a:t>Personal retirement</a:t>
            </a:r>
            <a:endParaRPr b="0" i="0" sz="606" u="none" cap="none" strike="noStrike">
              <a:solidFill>
                <a:schemeClr val="dk1"/>
              </a:solidFill>
              <a:latin typeface="Calibri"/>
              <a:ea typeface="Calibri"/>
              <a:cs typeface="Calibri"/>
              <a:sym typeface="Calibri"/>
            </a:endParaRPr>
          </a:p>
        </p:txBody>
      </p:sp>
      <p:cxnSp>
        <p:nvCxnSpPr>
          <p:cNvPr id="313" name="Google Shape;313;p24"/>
          <p:cNvCxnSpPr/>
          <p:nvPr/>
        </p:nvCxnSpPr>
        <p:spPr>
          <a:xfrm>
            <a:off x="728324" y="2946840"/>
            <a:ext cx="1038900" cy="0"/>
          </a:xfrm>
          <a:prstGeom prst="straightConnector1">
            <a:avLst/>
          </a:prstGeom>
          <a:noFill/>
          <a:ln cap="flat" cmpd="sng" w="7225">
            <a:solidFill>
              <a:srgbClr val="D1D5DB"/>
            </a:solidFill>
            <a:prstDash val="solid"/>
            <a:round/>
            <a:headEnd len="sm" w="sm" type="none"/>
            <a:tailEnd len="sm" w="sm" type="none"/>
          </a:ln>
        </p:spPr>
      </p:cxnSp>
      <p:pic>
        <p:nvPicPr>
          <p:cNvPr descr="preencoded.png" id="314" name="Google Shape;314;p24"/>
          <p:cNvPicPr preferRelativeResize="0"/>
          <p:nvPr/>
        </p:nvPicPr>
        <p:blipFill rotWithShape="1">
          <a:blip r:embed="rId5">
            <a:alphaModFix/>
          </a:blip>
          <a:srcRect b="0" l="0" r="0" t="0"/>
          <a:stretch/>
        </p:blipFill>
        <p:spPr>
          <a:xfrm>
            <a:off x="624446" y="3071494"/>
            <a:ext cx="114266" cy="114266"/>
          </a:xfrm>
          <a:prstGeom prst="rect">
            <a:avLst/>
          </a:prstGeom>
          <a:noFill/>
          <a:ln>
            <a:noFill/>
          </a:ln>
        </p:spPr>
      </p:pic>
      <p:sp>
        <p:nvSpPr>
          <p:cNvPr id="315" name="Google Shape;315;p24"/>
          <p:cNvSpPr/>
          <p:nvPr/>
        </p:nvSpPr>
        <p:spPr>
          <a:xfrm>
            <a:off x="780263" y="3040331"/>
            <a:ext cx="1194600" cy="20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Tax-free income</a:t>
            </a:r>
            <a:endParaRPr b="0" i="0" sz="606" u="none" cap="none" strike="noStrike">
              <a:solidFill>
                <a:schemeClr val="dk1"/>
              </a:solidFill>
              <a:latin typeface="Calibri"/>
              <a:ea typeface="Calibri"/>
              <a:cs typeface="Calibri"/>
              <a:sym typeface="Calibri"/>
            </a:endParaRPr>
          </a:p>
        </p:txBody>
      </p:sp>
      <p:pic>
        <p:nvPicPr>
          <p:cNvPr descr="preencoded.png" id="316" name="Google Shape;316;p24"/>
          <p:cNvPicPr preferRelativeResize="0"/>
          <p:nvPr/>
        </p:nvPicPr>
        <p:blipFill rotWithShape="1">
          <a:blip r:embed="rId5">
            <a:alphaModFix/>
          </a:blip>
          <a:srcRect b="0" l="0" r="0" t="0"/>
          <a:stretch/>
        </p:blipFill>
        <p:spPr>
          <a:xfrm>
            <a:off x="624446" y="3357159"/>
            <a:ext cx="114266" cy="114266"/>
          </a:xfrm>
          <a:prstGeom prst="rect">
            <a:avLst/>
          </a:prstGeom>
          <a:noFill/>
          <a:ln>
            <a:noFill/>
          </a:ln>
        </p:spPr>
      </p:pic>
      <p:sp>
        <p:nvSpPr>
          <p:cNvPr id="317" name="Google Shape;317;p24"/>
          <p:cNvSpPr/>
          <p:nvPr/>
        </p:nvSpPr>
        <p:spPr>
          <a:xfrm>
            <a:off x="780263" y="3325996"/>
            <a:ext cx="1194600" cy="20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Single or survivor death benefit</a:t>
            </a:r>
            <a:endParaRPr b="0" i="0" sz="606" u="none" cap="none" strike="noStrike">
              <a:solidFill>
                <a:schemeClr val="dk1"/>
              </a:solidFill>
              <a:latin typeface="Calibri"/>
              <a:ea typeface="Calibri"/>
              <a:cs typeface="Calibri"/>
              <a:sym typeface="Calibri"/>
            </a:endParaRPr>
          </a:p>
        </p:txBody>
      </p:sp>
      <p:pic>
        <p:nvPicPr>
          <p:cNvPr descr="preencoded.png" id="318" name="Google Shape;318;p24"/>
          <p:cNvPicPr preferRelativeResize="0"/>
          <p:nvPr/>
        </p:nvPicPr>
        <p:blipFill rotWithShape="1">
          <a:blip r:embed="rId5">
            <a:alphaModFix/>
          </a:blip>
          <a:srcRect b="0" l="0" r="0" t="0"/>
          <a:stretch/>
        </p:blipFill>
        <p:spPr>
          <a:xfrm>
            <a:off x="624446" y="3642824"/>
            <a:ext cx="114266" cy="114266"/>
          </a:xfrm>
          <a:prstGeom prst="rect">
            <a:avLst/>
          </a:prstGeom>
          <a:noFill/>
          <a:ln>
            <a:noFill/>
          </a:ln>
        </p:spPr>
      </p:pic>
      <p:sp>
        <p:nvSpPr>
          <p:cNvPr id="319" name="Google Shape;319;p24"/>
          <p:cNvSpPr/>
          <p:nvPr/>
        </p:nvSpPr>
        <p:spPr>
          <a:xfrm>
            <a:off x="780263" y="3611661"/>
            <a:ext cx="1194600" cy="20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Indexed growth</a:t>
            </a:r>
            <a:endParaRPr b="0" i="0" sz="606" u="none" cap="none" strike="noStrike">
              <a:solidFill>
                <a:schemeClr val="dk1"/>
              </a:solidFill>
              <a:latin typeface="Calibri"/>
              <a:ea typeface="Calibri"/>
              <a:cs typeface="Calibri"/>
              <a:sym typeface="Calibri"/>
            </a:endParaRPr>
          </a:p>
        </p:txBody>
      </p:sp>
      <p:sp>
        <p:nvSpPr>
          <p:cNvPr id="320" name="Google Shape;320;p24"/>
          <p:cNvSpPr/>
          <p:nvPr/>
        </p:nvSpPr>
        <p:spPr>
          <a:xfrm>
            <a:off x="2130679" y="2001549"/>
            <a:ext cx="1558200" cy="2025600"/>
          </a:xfrm>
          <a:prstGeom prst="rect">
            <a:avLst/>
          </a:prstGeom>
          <a:solidFill>
            <a:srgbClr val="FFFFFF"/>
          </a:solidFill>
          <a:ln cap="flat" cmpd="sng" w="9625">
            <a:solidFill>
              <a:srgbClr val="E5E7EB"/>
            </a:solidFill>
            <a:prstDash val="solid"/>
            <a:round/>
            <a:headEnd len="sm" w="sm" type="none"/>
            <a:tailEnd len="sm" w="sm" type="none"/>
          </a:ln>
          <a:effectLst>
            <a:outerShdw blurRad="76947" rotWithShape="0" algn="bl" dir="5400000" dist="19237">
              <a:srgbClr val="000000">
                <a:alpha val="7843"/>
              </a:srgbClr>
            </a:outerShdw>
          </a:effectLst>
        </p:spPr>
        <p:txBody>
          <a:bodyPr anchorCtr="0" anchor="ctr" bIns="51925" lIns="51925" spcFirstLastPara="1" rIns="51925" wrap="square" tIns="51925">
            <a:noAutofit/>
          </a:bodyPr>
          <a:lstStyle/>
          <a:p>
            <a:pPr indent="0" lvl="0" marL="0" rtl="0" algn="l">
              <a:spcBef>
                <a:spcPts val="0"/>
              </a:spcBef>
              <a:spcAft>
                <a:spcPts val="0"/>
              </a:spcAft>
              <a:buNone/>
            </a:pPr>
            <a:r>
              <a:t/>
            </a:r>
            <a:endParaRPr/>
          </a:p>
        </p:txBody>
      </p:sp>
      <p:sp>
        <p:nvSpPr>
          <p:cNvPr id="321" name="Google Shape;321;p24"/>
          <p:cNvSpPr/>
          <p:nvPr/>
        </p:nvSpPr>
        <p:spPr>
          <a:xfrm>
            <a:off x="2130686" y="2001549"/>
            <a:ext cx="1558200" cy="661500"/>
          </a:xfrm>
          <a:prstGeom prst="rect">
            <a:avLst/>
          </a:prstGeom>
          <a:solidFill>
            <a:srgbClr val="051044"/>
          </a:solidFill>
          <a:ln cap="flat" cmpd="sng" w="9625">
            <a:solidFill>
              <a:srgbClr val="051044"/>
            </a:solidFill>
            <a:prstDash val="solid"/>
            <a:round/>
            <a:headEnd len="sm" w="sm" type="none"/>
            <a:tailEnd len="sm" w="sm" type="none"/>
          </a:ln>
        </p:spPr>
        <p:txBody>
          <a:bodyPr anchorCtr="0" anchor="ctr" bIns="51925" lIns="51925" spcFirstLastPara="1" rIns="51925" wrap="square" tIns="51925">
            <a:noAutofit/>
          </a:bodyPr>
          <a:lstStyle/>
          <a:p>
            <a:pPr indent="0" lvl="0" marL="0" rtl="0" algn="l">
              <a:spcBef>
                <a:spcPts val="0"/>
              </a:spcBef>
              <a:spcAft>
                <a:spcPts val="0"/>
              </a:spcAft>
              <a:buNone/>
            </a:pPr>
            <a:r>
              <a:t/>
            </a:r>
            <a:endParaRPr/>
          </a:p>
        </p:txBody>
      </p:sp>
      <p:pic>
        <p:nvPicPr>
          <p:cNvPr descr="preencoded.png" id="322" name="Google Shape;322;p24"/>
          <p:cNvPicPr preferRelativeResize="0"/>
          <p:nvPr/>
        </p:nvPicPr>
        <p:blipFill rotWithShape="1">
          <a:blip r:embed="rId6">
            <a:alphaModFix/>
          </a:blip>
          <a:srcRect b="0" l="0" r="0" t="0"/>
          <a:stretch/>
        </p:blipFill>
        <p:spPr>
          <a:xfrm>
            <a:off x="2753947" y="2063876"/>
            <a:ext cx="233725" cy="233725"/>
          </a:xfrm>
          <a:prstGeom prst="rect">
            <a:avLst/>
          </a:prstGeom>
          <a:noFill/>
          <a:ln>
            <a:noFill/>
          </a:ln>
        </p:spPr>
      </p:pic>
      <p:sp>
        <p:nvSpPr>
          <p:cNvPr id="323" name="Google Shape;323;p24"/>
          <p:cNvSpPr/>
          <p:nvPr/>
        </p:nvSpPr>
        <p:spPr>
          <a:xfrm>
            <a:off x="2130679" y="2728696"/>
            <a:ext cx="1558200" cy="15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03397"/>
              </a:buClr>
              <a:buSzPts val="606"/>
              <a:buFont typeface="Poppins"/>
              <a:buNone/>
            </a:pPr>
            <a:r>
              <a:rPr b="1" i="1" lang="en" sz="606" u="none" cap="none" strike="noStrike">
                <a:solidFill>
                  <a:srgbClr val="903397"/>
                </a:solidFill>
                <a:latin typeface="Poppins"/>
                <a:ea typeface="Poppins"/>
                <a:cs typeface="Poppins"/>
                <a:sym typeface="Poppins"/>
              </a:rPr>
              <a:t>Business owners</a:t>
            </a:r>
            <a:endParaRPr b="0" i="0" sz="606" u="none" cap="none" strike="noStrike">
              <a:solidFill>
                <a:schemeClr val="dk1"/>
              </a:solidFill>
              <a:latin typeface="Calibri"/>
              <a:ea typeface="Calibri"/>
              <a:cs typeface="Calibri"/>
              <a:sym typeface="Calibri"/>
            </a:endParaRPr>
          </a:p>
        </p:txBody>
      </p:sp>
      <p:cxnSp>
        <p:nvCxnSpPr>
          <p:cNvPr id="324" name="Google Shape;324;p24"/>
          <p:cNvCxnSpPr/>
          <p:nvPr/>
        </p:nvCxnSpPr>
        <p:spPr>
          <a:xfrm>
            <a:off x="2390374" y="2946840"/>
            <a:ext cx="1038900" cy="0"/>
          </a:xfrm>
          <a:prstGeom prst="straightConnector1">
            <a:avLst/>
          </a:prstGeom>
          <a:noFill/>
          <a:ln cap="flat" cmpd="sng" w="7225">
            <a:solidFill>
              <a:srgbClr val="D1D5DB"/>
            </a:solidFill>
            <a:prstDash val="solid"/>
            <a:round/>
            <a:headEnd len="sm" w="sm" type="none"/>
            <a:tailEnd len="sm" w="sm" type="none"/>
          </a:ln>
        </p:spPr>
      </p:cxnSp>
      <p:pic>
        <p:nvPicPr>
          <p:cNvPr descr="preencoded.png" id="325" name="Google Shape;325;p24"/>
          <p:cNvPicPr preferRelativeResize="0"/>
          <p:nvPr/>
        </p:nvPicPr>
        <p:blipFill rotWithShape="1">
          <a:blip r:embed="rId5">
            <a:alphaModFix/>
          </a:blip>
          <a:srcRect b="0" l="0" r="0" t="0"/>
          <a:stretch/>
        </p:blipFill>
        <p:spPr>
          <a:xfrm>
            <a:off x="2286496" y="3071494"/>
            <a:ext cx="114266" cy="114266"/>
          </a:xfrm>
          <a:prstGeom prst="rect">
            <a:avLst/>
          </a:prstGeom>
          <a:noFill/>
          <a:ln>
            <a:noFill/>
          </a:ln>
        </p:spPr>
      </p:pic>
      <p:sp>
        <p:nvSpPr>
          <p:cNvPr id="326" name="Google Shape;326;p24"/>
          <p:cNvSpPr/>
          <p:nvPr/>
        </p:nvSpPr>
        <p:spPr>
          <a:xfrm>
            <a:off x="2442313" y="3040331"/>
            <a:ext cx="1194600" cy="20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Buy/sell funding</a:t>
            </a:r>
            <a:endParaRPr b="0" i="0" sz="606" u="none" cap="none" strike="noStrike">
              <a:solidFill>
                <a:schemeClr val="dk1"/>
              </a:solidFill>
              <a:latin typeface="Calibri"/>
              <a:ea typeface="Calibri"/>
              <a:cs typeface="Calibri"/>
              <a:sym typeface="Calibri"/>
            </a:endParaRPr>
          </a:p>
        </p:txBody>
      </p:sp>
      <p:pic>
        <p:nvPicPr>
          <p:cNvPr descr="preencoded.png" id="327" name="Google Shape;327;p24"/>
          <p:cNvPicPr preferRelativeResize="0"/>
          <p:nvPr/>
        </p:nvPicPr>
        <p:blipFill rotWithShape="1">
          <a:blip r:embed="rId5">
            <a:alphaModFix/>
          </a:blip>
          <a:srcRect b="0" l="0" r="0" t="0"/>
          <a:stretch/>
        </p:blipFill>
        <p:spPr>
          <a:xfrm>
            <a:off x="2286496" y="3357159"/>
            <a:ext cx="114266" cy="114266"/>
          </a:xfrm>
          <a:prstGeom prst="rect">
            <a:avLst/>
          </a:prstGeom>
          <a:noFill/>
          <a:ln>
            <a:noFill/>
          </a:ln>
        </p:spPr>
      </p:pic>
      <p:sp>
        <p:nvSpPr>
          <p:cNvPr id="328" name="Google Shape;328;p24"/>
          <p:cNvSpPr/>
          <p:nvPr/>
        </p:nvSpPr>
        <p:spPr>
          <a:xfrm>
            <a:off x="2442313" y="3325996"/>
            <a:ext cx="1194600" cy="20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Key-person insurance</a:t>
            </a:r>
            <a:endParaRPr b="0" i="0" sz="606" u="none" cap="none" strike="noStrike">
              <a:solidFill>
                <a:schemeClr val="dk1"/>
              </a:solidFill>
              <a:latin typeface="Calibri"/>
              <a:ea typeface="Calibri"/>
              <a:cs typeface="Calibri"/>
              <a:sym typeface="Calibri"/>
            </a:endParaRPr>
          </a:p>
        </p:txBody>
      </p:sp>
      <p:pic>
        <p:nvPicPr>
          <p:cNvPr descr="preencoded.png" id="329" name="Google Shape;329;p24"/>
          <p:cNvPicPr preferRelativeResize="0"/>
          <p:nvPr/>
        </p:nvPicPr>
        <p:blipFill rotWithShape="1">
          <a:blip r:embed="rId5">
            <a:alphaModFix/>
          </a:blip>
          <a:srcRect b="0" l="0" r="0" t="0"/>
          <a:stretch/>
        </p:blipFill>
        <p:spPr>
          <a:xfrm>
            <a:off x="2286496" y="3642824"/>
            <a:ext cx="114266" cy="114266"/>
          </a:xfrm>
          <a:prstGeom prst="rect">
            <a:avLst/>
          </a:prstGeom>
          <a:noFill/>
          <a:ln>
            <a:noFill/>
          </a:ln>
        </p:spPr>
      </p:pic>
      <p:sp>
        <p:nvSpPr>
          <p:cNvPr id="330" name="Google Shape;330;p24"/>
          <p:cNvSpPr/>
          <p:nvPr/>
        </p:nvSpPr>
        <p:spPr>
          <a:xfrm>
            <a:off x="2442313" y="3611661"/>
            <a:ext cx="1194600" cy="20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Deferred compensation</a:t>
            </a:r>
            <a:endParaRPr b="0" i="0" sz="606" u="none" cap="none" strike="noStrike">
              <a:solidFill>
                <a:schemeClr val="dk1"/>
              </a:solidFill>
              <a:latin typeface="Calibri"/>
              <a:ea typeface="Calibri"/>
              <a:cs typeface="Calibri"/>
              <a:sym typeface="Calibri"/>
            </a:endParaRPr>
          </a:p>
        </p:txBody>
      </p:sp>
      <p:sp>
        <p:nvSpPr>
          <p:cNvPr id="331" name="Google Shape;331;p24"/>
          <p:cNvSpPr/>
          <p:nvPr/>
        </p:nvSpPr>
        <p:spPr>
          <a:xfrm>
            <a:off x="3792728" y="2001549"/>
            <a:ext cx="1558200" cy="2025600"/>
          </a:xfrm>
          <a:prstGeom prst="rect">
            <a:avLst/>
          </a:prstGeom>
          <a:solidFill>
            <a:srgbClr val="FFFFFF"/>
          </a:solidFill>
          <a:ln cap="flat" cmpd="sng" w="9625">
            <a:solidFill>
              <a:srgbClr val="E5E7EB"/>
            </a:solidFill>
            <a:prstDash val="solid"/>
            <a:round/>
            <a:headEnd len="sm" w="sm" type="none"/>
            <a:tailEnd len="sm" w="sm" type="none"/>
          </a:ln>
          <a:effectLst>
            <a:outerShdw blurRad="76947" rotWithShape="0" algn="bl" dir="5400000" dist="19237">
              <a:srgbClr val="000000">
                <a:alpha val="7843"/>
              </a:srgbClr>
            </a:outerShdw>
          </a:effectLst>
        </p:spPr>
        <p:txBody>
          <a:bodyPr anchorCtr="0" anchor="ctr" bIns="51925" lIns="51925" spcFirstLastPara="1" rIns="51925" wrap="square" tIns="51925">
            <a:noAutofit/>
          </a:bodyPr>
          <a:lstStyle/>
          <a:p>
            <a:pPr indent="0" lvl="0" marL="0" rtl="0" algn="l">
              <a:spcBef>
                <a:spcPts val="0"/>
              </a:spcBef>
              <a:spcAft>
                <a:spcPts val="0"/>
              </a:spcAft>
              <a:buNone/>
            </a:pPr>
            <a:r>
              <a:t/>
            </a:r>
            <a:endParaRPr/>
          </a:p>
        </p:txBody>
      </p:sp>
      <p:sp>
        <p:nvSpPr>
          <p:cNvPr id="332" name="Google Shape;332;p24"/>
          <p:cNvSpPr/>
          <p:nvPr/>
        </p:nvSpPr>
        <p:spPr>
          <a:xfrm>
            <a:off x="3792728" y="2001549"/>
            <a:ext cx="1558200" cy="661500"/>
          </a:xfrm>
          <a:prstGeom prst="rect">
            <a:avLst/>
          </a:prstGeom>
          <a:solidFill>
            <a:srgbClr val="903397"/>
          </a:solidFill>
          <a:ln>
            <a:noFill/>
          </a:ln>
        </p:spPr>
        <p:txBody>
          <a:bodyPr anchorCtr="0" anchor="ctr" bIns="51925" lIns="51925" spcFirstLastPara="1" rIns="51925" wrap="square" tIns="51925">
            <a:noAutofit/>
          </a:bodyPr>
          <a:lstStyle/>
          <a:p>
            <a:pPr indent="0" lvl="0" marL="0" rtl="0" algn="l">
              <a:spcBef>
                <a:spcPts val="0"/>
              </a:spcBef>
              <a:spcAft>
                <a:spcPts val="0"/>
              </a:spcAft>
              <a:buNone/>
            </a:pPr>
            <a:r>
              <a:t/>
            </a:r>
            <a:endParaRPr/>
          </a:p>
        </p:txBody>
      </p:sp>
      <p:pic>
        <p:nvPicPr>
          <p:cNvPr descr="preencoded.png" id="333" name="Google Shape;333;p24"/>
          <p:cNvPicPr preferRelativeResize="0"/>
          <p:nvPr/>
        </p:nvPicPr>
        <p:blipFill rotWithShape="1">
          <a:blip r:embed="rId7">
            <a:alphaModFix/>
          </a:blip>
          <a:srcRect b="0" l="0" r="0" t="0"/>
          <a:stretch/>
        </p:blipFill>
        <p:spPr>
          <a:xfrm>
            <a:off x="4415997" y="2063876"/>
            <a:ext cx="233725" cy="233725"/>
          </a:xfrm>
          <a:prstGeom prst="rect">
            <a:avLst/>
          </a:prstGeom>
          <a:noFill/>
          <a:ln>
            <a:noFill/>
          </a:ln>
        </p:spPr>
      </p:pic>
      <p:sp>
        <p:nvSpPr>
          <p:cNvPr id="334" name="Google Shape;334;p24"/>
          <p:cNvSpPr/>
          <p:nvPr/>
        </p:nvSpPr>
        <p:spPr>
          <a:xfrm>
            <a:off x="3792728" y="2728696"/>
            <a:ext cx="1558200" cy="15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03397"/>
              </a:buClr>
              <a:buSzPts val="606"/>
              <a:buFont typeface="Poppins"/>
              <a:buNone/>
            </a:pPr>
            <a:r>
              <a:rPr b="1" i="1" lang="en" sz="606" u="none" cap="none" strike="noStrike">
                <a:solidFill>
                  <a:srgbClr val="903397"/>
                </a:solidFill>
                <a:latin typeface="Poppins"/>
                <a:ea typeface="Poppins"/>
                <a:cs typeface="Poppins"/>
                <a:sym typeface="Poppins"/>
              </a:rPr>
              <a:t>Legacy planning</a:t>
            </a:r>
            <a:endParaRPr b="0" i="0" sz="606" u="none" cap="none" strike="noStrike">
              <a:solidFill>
                <a:schemeClr val="dk1"/>
              </a:solidFill>
              <a:latin typeface="Calibri"/>
              <a:ea typeface="Calibri"/>
              <a:cs typeface="Calibri"/>
              <a:sym typeface="Calibri"/>
            </a:endParaRPr>
          </a:p>
        </p:txBody>
      </p:sp>
      <p:cxnSp>
        <p:nvCxnSpPr>
          <p:cNvPr id="335" name="Google Shape;335;p24"/>
          <p:cNvCxnSpPr/>
          <p:nvPr/>
        </p:nvCxnSpPr>
        <p:spPr>
          <a:xfrm>
            <a:off x="4052424" y="2946840"/>
            <a:ext cx="1038900" cy="0"/>
          </a:xfrm>
          <a:prstGeom prst="straightConnector1">
            <a:avLst/>
          </a:prstGeom>
          <a:noFill/>
          <a:ln cap="flat" cmpd="sng" w="7225">
            <a:solidFill>
              <a:srgbClr val="D1D5DB"/>
            </a:solidFill>
            <a:prstDash val="solid"/>
            <a:round/>
            <a:headEnd len="sm" w="sm" type="none"/>
            <a:tailEnd len="sm" w="sm" type="none"/>
          </a:ln>
        </p:spPr>
      </p:cxnSp>
      <p:pic>
        <p:nvPicPr>
          <p:cNvPr descr="preencoded.png" id="336" name="Google Shape;336;p24"/>
          <p:cNvPicPr preferRelativeResize="0"/>
          <p:nvPr/>
        </p:nvPicPr>
        <p:blipFill rotWithShape="1">
          <a:blip r:embed="rId5">
            <a:alphaModFix/>
          </a:blip>
          <a:srcRect b="0" l="0" r="0" t="0"/>
          <a:stretch/>
        </p:blipFill>
        <p:spPr>
          <a:xfrm>
            <a:off x="3948546" y="3071494"/>
            <a:ext cx="114266" cy="114266"/>
          </a:xfrm>
          <a:prstGeom prst="rect">
            <a:avLst/>
          </a:prstGeom>
          <a:noFill/>
          <a:ln>
            <a:noFill/>
          </a:ln>
        </p:spPr>
      </p:pic>
      <p:sp>
        <p:nvSpPr>
          <p:cNvPr id="337" name="Google Shape;337;p24"/>
          <p:cNvSpPr/>
          <p:nvPr/>
        </p:nvSpPr>
        <p:spPr>
          <a:xfrm>
            <a:off x="4104363" y="3040331"/>
            <a:ext cx="1194600" cy="20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Multi-generation wealth</a:t>
            </a:r>
            <a:endParaRPr b="0" i="0" sz="606" u="none" cap="none" strike="noStrike">
              <a:solidFill>
                <a:schemeClr val="dk1"/>
              </a:solidFill>
              <a:latin typeface="Calibri"/>
              <a:ea typeface="Calibri"/>
              <a:cs typeface="Calibri"/>
              <a:sym typeface="Calibri"/>
            </a:endParaRPr>
          </a:p>
        </p:txBody>
      </p:sp>
      <p:pic>
        <p:nvPicPr>
          <p:cNvPr descr="preencoded.png" id="338" name="Google Shape;338;p24"/>
          <p:cNvPicPr preferRelativeResize="0"/>
          <p:nvPr/>
        </p:nvPicPr>
        <p:blipFill rotWithShape="1">
          <a:blip r:embed="rId5">
            <a:alphaModFix/>
          </a:blip>
          <a:srcRect b="0" l="0" r="0" t="0"/>
          <a:stretch/>
        </p:blipFill>
        <p:spPr>
          <a:xfrm>
            <a:off x="3948546" y="3357159"/>
            <a:ext cx="114266" cy="114266"/>
          </a:xfrm>
          <a:prstGeom prst="rect">
            <a:avLst/>
          </a:prstGeom>
          <a:noFill/>
          <a:ln>
            <a:noFill/>
          </a:ln>
        </p:spPr>
      </p:pic>
      <p:sp>
        <p:nvSpPr>
          <p:cNvPr id="339" name="Google Shape;339;p24"/>
          <p:cNvSpPr/>
          <p:nvPr/>
        </p:nvSpPr>
        <p:spPr>
          <a:xfrm>
            <a:off x="4104363" y="3325996"/>
            <a:ext cx="1194600" cy="20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Estate-tax strategy</a:t>
            </a:r>
            <a:endParaRPr b="0" i="0" sz="606" u="none" cap="none" strike="noStrike">
              <a:solidFill>
                <a:schemeClr val="dk1"/>
              </a:solidFill>
              <a:latin typeface="Calibri"/>
              <a:ea typeface="Calibri"/>
              <a:cs typeface="Calibri"/>
              <a:sym typeface="Calibri"/>
            </a:endParaRPr>
          </a:p>
        </p:txBody>
      </p:sp>
      <p:pic>
        <p:nvPicPr>
          <p:cNvPr descr="preencoded.png" id="340" name="Google Shape;340;p24"/>
          <p:cNvPicPr preferRelativeResize="0"/>
          <p:nvPr/>
        </p:nvPicPr>
        <p:blipFill rotWithShape="1">
          <a:blip r:embed="rId5">
            <a:alphaModFix/>
          </a:blip>
          <a:srcRect b="0" l="0" r="0" t="0"/>
          <a:stretch/>
        </p:blipFill>
        <p:spPr>
          <a:xfrm>
            <a:off x="3948546" y="3642824"/>
            <a:ext cx="114266" cy="114266"/>
          </a:xfrm>
          <a:prstGeom prst="rect">
            <a:avLst/>
          </a:prstGeom>
          <a:noFill/>
          <a:ln>
            <a:noFill/>
          </a:ln>
        </p:spPr>
      </p:pic>
      <p:sp>
        <p:nvSpPr>
          <p:cNvPr id="341" name="Google Shape;341;p24"/>
          <p:cNvSpPr/>
          <p:nvPr/>
        </p:nvSpPr>
        <p:spPr>
          <a:xfrm>
            <a:off x="4104363" y="3611661"/>
            <a:ext cx="1194600" cy="20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Trust-friendly design</a:t>
            </a:r>
            <a:endParaRPr b="0" i="0" sz="606" u="none" cap="none" strike="noStrike">
              <a:solidFill>
                <a:schemeClr val="dk1"/>
              </a:solidFill>
              <a:latin typeface="Calibri"/>
              <a:ea typeface="Calibri"/>
              <a:cs typeface="Calibri"/>
              <a:sym typeface="Calibri"/>
            </a:endParaRPr>
          </a:p>
        </p:txBody>
      </p:sp>
      <p:sp>
        <p:nvSpPr>
          <p:cNvPr id="342" name="Google Shape;342;p24"/>
          <p:cNvSpPr/>
          <p:nvPr/>
        </p:nvSpPr>
        <p:spPr>
          <a:xfrm>
            <a:off x="5454778" y="2001549"/>
            <a:ext cx="1558200" cy="2025600"/>
          </a:xfrm>
          <a:prstGeom prst="rect">
            <a:avLst/>
          </a:prstGeom>
          <a:solidFill>
            <a:srgbClr val="FFFFFF"/>
          </a:solidFill>
          <a:ln cap="flat" cmpd="sng" w="9625">
            <a:solidFill>
              <a:srgbClr val="E5E7EB"/>
            </a:solidFill>
            <a:prstDash val="solid"/>
            <a:round/>
            <a:headEnd len="sm" w="sm" type="none"/>
            <a:tailEnd len="sm" w="sm" type="none"/>
          </a:ln>
          <a:effectLst>
            <a:outerShdw blurRad="76947" rotWithShape="0" algn="bl" dir="5400000" dist="19237">
              <a:srgbClr val="000000">
                <a:alpha val="7843"/>
              </a:srgbClr>
            </a:outerShdw>
          </a:effectLst>
        </p:spPr>
        <p:txBody>
          <a:bodyPr anchorCtr="0" anchor="ctr" bIns="51925" lIns="51925" spcFirstLastPara="1" rIns="51925" wrap="square" tIns="51925">
            <a:noAutofit/>
          </a:bodyPr>
          <a:lstStyle/>
          <a:p>
            <a:pPr indent="0" lvl="0" marL="0" rtl="0" algn="l">
              <a:spcBef>
                <a:spcPts val="0"/>
              </a:spcBef>
              <a:spcAft>
                <a:spcPts val="0"/>
              </a:spcAft>
              <a:buNone/>
            </a:pPr>
            <a:r>
              <a:t/>
            </a:r>
            <a:endParaRPr/>
          </a:p>
        </p:txBody>
      </p:sp>
      <p:sp>
        <p:nvSpPr>
          <p:cNvPr id="343" name="Google Shape;343;p24"/>
          <p:cNvSpPr/>
          <p:nvPr/>
        </p:nvSpPr>
        <p:spPr>
          <a:xfrm>
            <a:off x="5454771" y="2001549"/>
            <a:ext cx="1558200" cy="661500"/>
          </a:xfrm>
          <a:prstGeom prst="rect">
            <a:avLst/>
          </a:prstGeom>
          <a:solidFill>
            <a:srgbClr val="DF665B"/>
          </a:solidFill>
          <a:ln cap="flat" cmpd="sng" w="9625">
            <a:solidFill>
              <a:srgbClr val="DF665B"/>
            </a:solidFill>
            <a:prstDash val="solid"/>
            <a:round/>
            <a:headEnd len="sm" w="sm" type="none"/>
            <a:tailEnd len="sm" w="sm" type="none"/>
          </a:ln>
        </p:spPr>
        <p:txBody>
          <a:bodyPr anchorCtr="0" anchor="ctr" bIns="51925" lIns="51925" spcFirstLastPara="1" rIns="51925" wrap="square" tIns="51925">
            <a:noAutofit/>
          </a:bodyPr>
          <a:lstStyle/>
          <a:p>
            <a:pPr indent="0" lvl="0" marL="0" rtl="0" algn="l">
              <a:spcBef>
                <a:spcPts val="0"/>
              </a:spcBef>
              <a:spcAft>
                <a:spcPts val="0"/>
              </a:spcAft>
              <a:buNone/>
            </a:pPr>
            <a:r>
              <a:t/>
            </a:r>
            <a:endParaRPr/>
          </a:p>
        </p:txBody>
      </p:sp>
      <p:pic>
        <p:nvPicPr>
          <p:cNvPr descr="preencoded.png" id="344" name="Google Shape;344;p24"/>
          <p:cNvPicPr preferRelativeResize="0"/>
          <p:nvPr/>
        </p:nvPicPr>
        <p:blipFill rotWithShape="1">
          <a:blip r:embed="rId8">
            <a:alphaModFix/>
          </a:blip>
          <a:srcRect b="0" l="0" r="0" t="0"/>
          <a:stretch/>
        </p:blipFill>
        <p:spPr>
          <a:xfrm>
            <a:off x="6120925" y="2077682"/>
            <a:ext cx="207665" cy="207665"/>
          </a:xfrm>
          <a:prstGeom prst="rect">
            <a:avLst/>
          </a:prstGeom>
          <a:noFill/>
          <a:ln>
            <a:noFill/>
          </a:ln>
        </p:spPr>
      </p:pic>
      <p:sp>
        <p:nvSpPr>
          <p:cNvPr id="345" name="Google Shape;345;p24"/>
          <p:cNvSpPr/>
          <p:nvPr/>
        </p:nvSpPr>
        <p:spPr>
          <a:xfrm>
            <a:off x="5454778" y="2728696"/>
            <a:ext cx="1558200" cy="15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03397"/>
              </a:buClr>
              <a:buSzPts val="606"/>
              <a:buFont typeface="Poppins"/>
              <a:buNone/>
            </a:pPr>
            <a:r>
              <a:rPr b="1" i="1" lang="en" sz="606">
                <a:solidFill>
                  <a:srgbClr val="903397"/>
                </a:solidFill>
                <a:latin typeface="Poppins"/>
                <a:ea typeface="Poppins"/>
                <a:cs typeface="Poppins"/>
                <a:sym typeface="Poppins"/>
              </a:rPr>
              <a:t>Medical professionals</a:t>
            </a:r>
            <a:endParaRPr b="0" i="0" sz="606" u="none" cap="none" strike="noStrike">
              <a:solidFill>
                <a:schemeClr val="dk1"/>
              </a:solidFill>
              <a:latin typeface="Calibri"/>
              <a:ea typeface="Calibri"/>
              <a:cs typeface="Calibri"/>
              <a:sym typeface="Calibri"/>
            </a:endParaRPr>
          </a:p>
        </p:txBody>
      </p:sp>
      <p:cxnSp>
        <p:nvCxnSpPr>
          <p:cNvPr id="346" name="Google Shape;346;p24"/>
          <p:cNvCxnSpPr/>
          <p:nvPr/>
        </p:nvCxnSpPr>
        <p:spPr>
          <a:xfrm>
            <a:off x="5714474" y="2946840"/>
            <a:ext cx="1038900" cy="0"/>
          </a:xfrm>
          <a:prstGeom prst="straightConnector1">
            <a:avLst/>
          </a:prstGeom>
          <a:noFill/>
          <a:ln cap="flat" cmpd="sng" w="7225">
            <a:solidFill>
              <a:srgbClr val="D1D5DB"/>
            </a:solidFill>
            <a:prstDash val="solid"/>
            <a:round/>
            <a:headEnd len="sm" w="sm" type="none"/>
            <a:tailEnd len="sm" w="sm" type="none"/>
          </a:ln>
        </p:spPr>
      </p:cxnSp>
      <p:pic>
        <p:nvPicPr>
          <p:cNvPr descr="preencoded.png" id="347" name="Google Shape;347;p24"/>
          <p:cNvPicPr preferRelativeResize="0"/>
          <p:nvPr/>
        </p:nvPicPr>
        <p:blipFill rotWithShape="1">
          <a:blip r:embed="rId5">
            <a:alphaModFix/>
          </a:blip>
          <a:srcRect b="0" l="0" r="0" t="0"/>
          <a:stretch/>
        </p:blipFill>
        <p:spPr>
          <a:xfrm>
            <a:off x="5610595" y="3071494"/>
            <a:ext cx="114266" cy="114266"/>
          </a:xfrm>
          <a:prstGeom prst="rect">
            <a:avLst/>
          </a:prstGeom>
          <a:noFill/>
          <a:ln>
            <a:noFill/>
          </a:ln>
        </p:spPr>
      </p:pic>
      <p:sp>
        <p:nvSpPr>
          <p:cNvPr id="348" name="Google Shape;348;p24"/>
          <p:cNvSpPr/>
          <p:nvPr/>
        </p:nvSpPr>
        <p:spPr>
          <a:xfrm>
            <a:off x="5766413" y="3040331"/>
            <a:ext cx="1194600" cy="20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Practice growth capital</a:t>
            </a:r>
            <a:endParaRPr b="0" i="0" sz="606" u="none" cap="none" strike="noStrike">
              <a:solidFill>
                <a:schemeClr val="dk1"/>
              </a:solidFill>
              <a:latin typeface="Calibri"/>
              <a:ea typeface="Calibri"/>
              <a:cs typeface="Calibri"/>
              <a:sym typeface="Calibri"/>
            </a:endParaRPr>
          </a:p>
        </p:txBody>
      </p:sp>
      <p:pic>
        <p:nvPicPr>
          <p:cNvPr descr="preencoded.png" id="349" name="Google Shape;349;p24"/>
          <p:cNvPicPr preferRelativeResize="0"/>
          <p:nvPr/>
        </p:nvPicPr>
        <p:blipFill rotWithShape="1">
          <a:blip r:embed="rId5">
            <a:alphaModFix/>
          </a:blip>
          <a:srcRect b="0" l="0" r="0" t="0"/>
          <a:stretch/>
        </p:blipFill>
        <p:spPr>
          <a:xfrm>
            <a:off x="5610595" y="3357159"/>
            <a:ext cx="114266" cy="114266"/>
          </a:xfrm>
          <a:prstGeom prst="rect">
            <a:avLst/>
          </a:prstGeom>
          <a:noFill/>
          <a:ln>
            <a:noFill/>
          </a:ln>
        </p:spPr>
      </p:pic>
      <p:sp>
        <p:nvSpPr>
          <p:cNvPr id="350" name="Google Shape;350;p24"/>
          <p:cNvSpPr/>
          <p:nvPr/>
        </p:nvSpPr>
        <p:spPr>
          <a:xfrm>
            <a:off x="5766413" y="3325996"/>
            <a:ext cx="1194600" cy="20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Education funding</a:t>
            </a:r>
            <a:endParaRPr b="0" i="0" sz="606" u="none" cap="none" strike="noStrike">
              <a:solidFill>
                <a:schemeClr val="dk1"/>
              </a:solidFill>
              <a:latin typeface="Calibri"/>
              <a:ea typeface="Calibri"/>
              <a:cs typeface="Calibri"/>
              <a:sym typeface="Calibri"/>
            </a:endParaRPr>
          </a:p>
        </p:txBody>
      </p:sp>
      <p:pic>
        <p:nvPicPr>
          <p:cNvPr descr="preencoded.png" id="351" name="Google Shape;351;p24"/>
          <p:cNvPicPr preferRelativeResize="0"/>
          <p:nvPr/>
        </p:nvPicPr>
        <p:blipFill rotWithShape="1">
          <a:blip r:embed="rId5">
            <a:alphaModFix/>
          </a:blip>
          <a:srcRect b="0" l="0" r="0" t="0"/>
          <a:stretch/>
        </p:blipFill>
        <p:spPr>
          <a:xfrm>
            <a:off x="5610595" y="3642824"/>
            <a:ext cx="114266" cy="114266"/>
          </a:xfrm>
          <a:prstGeom prst="rect">
            <a:avLst/>
          </a:prstGeom>
          <a:noFill/>
          <a:ln>
            <a:noFill/>
          </a:ln>
        </p:spPr>
      </p:pic>
      <p:sp>
        <p:nvSpPr>
          <p:cNvPr id="352" name="Google Shape;352;p24"/>
          <p:cNvSpPr/>
          <p:nvPr/>
        </p:nvSpPr>
        <p:spPr>
          <a:xfrm>
            <a:off x="5766413" y="3611661"/>
            <a:ext cx="1194600" cy="20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606"/>
              <a:buFont typeface="Poppins"/>
              <a:buNone/>
            </a:pPr>
            <a:r>
              <a:rPr b="0" i="0" lang="en" sz="606" u="none" cap="none" strike="noStrike">
                <a:solidFill>
                  <a:srgbClr val="051044"/>
                </a:solidFill>
                <a:latin typeface="Poppins"/>
                <a:ea typeface="Poppins"/>
                <a:cs typeface="Poppins"/>
                <a:sym typeface="Poppins"/>
              </a:rPr>
              <a:t>Retirement income</a:t>
            </a:r>
            <a:endParaRPr b="0" i="0" sz="606" u="none" cap="none" strike="noStrike">
              <a:solidFill>
                <a:schemeClr val="dk1"/>
              </a:solidFill>
              <a:latin typeface="Calibri"/>
              <a:ea typeface="Calibri"/>
              <a:cs typeface="Calibri"/>
              <a:sym typeface="Calibri"/>
            </a:endParaRPr>
          </a:p>
        </p:txBody>
      </p:sp>
      <p:pic>
        <p:nvPicPr>
          <p:cNvPr id="353" name="Google Shape;353;p24" title="GenStream.png"/>
          <p:cNvPicPr preferRelativeResize="0"/>
          <p:nvPr/>
        </p:nvPicPr>
        <p:blipFill>
          <a:blip r:embed="rId9">
            <a:alphaModFix/>
          </a:blip>
          <a:stretch>
            <a:fillRect/>
          </a:stretch>
        </p:blipFill>
        <p:spPr>
          <a:xfrm>
            <a:off x="4062817" y="2213057"/>
            <a:ext cx="940082" cy="485991"/>
          </a:xfrm>
          <a:prstGeom prst="rect">
            <a:avLst/>
          </a:prstGeom>
          <a:noFill/>
          <a:ln>
            <a:noFill/>
          </a:ln>
        </p:spPr>
      </p:pic>
      <p:pic>
        <p:nvPicPr>
          <p:cNvPr id="354" name="Google Shape;354;p24" title="MedStream.png"/>
          <p:cNvPicPr preferRelativeResize="0"/>
          <p:nvPr/>
        </p:nvPicPr>
        <p:blipFill>
          <a:blip r:embed="rId10">
            <a:alphaModFix/>
          </a:blip>
          <a:stretch>
            <a:fillRect/>
          </a:stretch>
        </p:blipFill>
        <p:spPr>
          <a:xfrm>
            <a:off x="5646607" y="2162827"/>
            <a:ext cx="1145714" cy="592323"/>
          </a:xfrm>
          <a:prstGeom prst="rect">
            <a:avLst/>
          </a:prstGeom>
          <a:noFill/>
          <a:ln>
            <a:noFill/>
          </a:ln>
        </p:spPr>
      </p:pic>
      <p:pic>
        <p:nvPicPr>
          <p:cNvPr id="355" name="Google Shape;355;p24" title="BizLogo.png"/>
          <p:cNvPicPr preferRelativeResize="0"/>
          <p:nvPr/>
        </p:nvPicPr>
        <p:blipFill>
          <a:blip r:embed="rId11">
            <a:alphaModFix/>
          </a:blip>
          <a:stretch>
            <a:fillRect/>
          </a:stretch>
        </p:blipFill>
        <p:spPr>
          <a:xfrm>
            <a:off x="2421357" y="2213039"/>
            <a:ext cx="940074" cy="485991"/>
          </a:xfrm>
          <a:prstGeom prst="rect">
            <a:avLst/>
          </a:prstGeom>
          <a:noFill/>
          <a:ln>
            <a:noFill/>
          </a:ln>
        </p:spPr>
      </p:pic>
      <p:pic>
        <p:nvPicPr>
          <p:cNvPr id="356" name="Google Shape;356;p24" title="LIFEStream.png"/>
          <p:cNvPicPr preferRelativeResize="0"/>
          <p:nvPr/>
        </p:nvPicPr>
        <p:blipFill>
          <a:blip r:embed="rId12">
            <a:alphaModFix/>
          </a:blip>
          <a:stretch>
            <a:fillRect/>
          </a:stretch>
        </p:blipFill>
        <p:spPr>
          <a:xfrm>
            <a:off x="792364" y="2352212"/>
            <a:ext cx="910689" cy="207666"/>
          </a:xfrm>
          <a:prstGeom prst="rect">
            <a:avLst/>
          </a:prstGeom>
          <a:noFill/>
          <a:ln>
            <a:noFill/>
          </a:ln>
        </p:spPr>
      </p:pic>
      <p:sp>
        <p:nvSpPr>
          <p:cNvPr id="357" name="Google Shape;357;p24"/>
          <p:cNvSpPr/>
          <p:nvPr/>
        </p:nvSpPr>
        <p:spPr>
          <a:xfrm>
            <a:off x="7116828" y="2001549"/>
            <a:ext cx="1558200" cy="2025600"/>
          </a:xfrm>
          <a:prstGeom prst="rect">
            <a:avLst/>
          </a:prstGeom>
          <a:solidFill>
            <a:srgbClr val="FFFFFF"/>
          </a:solidFill>
          <a:ln cap="flat" cmpd="sng" w="9625">
            <a:solidFill>
              <a:srgbClr val="E5E7EB"/>
            </a:solidFill>
            <a:prstDash val="solid"/>
            <a:round/>
            <a:headEnd len="sm" w="sm" type="none"/>
            <a:tailEnd len="sm" w="sm" type="none"/>
          </a:ln>
          <a:effectLst>
            <a:outerShdw blurRad="76947" rotWithShape="0" algn="bl" dir="5400000" dist="19237">
              <a:srgbClr val="000000">
                <a:alpha val="7840"/>
              </a:srgbClr>
            </a:outerShdw>
          </a:effectLst>
        </p:spPr>
        <p:txBody>
          <a:bodyPr anchorCtr="0" anchor="ctr" bIns="51925" lIns="51925" spcFirstLastPara="1" rIns="51925" wrap="square" tIns="51925">
            <a:noAutofit/>
          </a:bodyPr>
          <a:lstStyle/>
          <a:p>
            <a:pPr indent="0" lvl="0" marL="0" rtl="0" algn="l">
              <a:spcBef>
                <a:spcPts val="0"/>
              </a:spcBef>
              <a:spcAft>
                <a:spcPts val="0"/>
              </a:spcAft>
              <a:buNone/>
            </a:pPr>
            <a:r>
              <a:t/>
            </a:r>
            <a:endParaRPr/>
          </a:p>
        </p:txBody>
      </p:sp>
      <p:sp>
        <p:nvSpPr>
          <p:cNvPr id="358" name="Google Shape;358;p24"/>
          <p:cNvSpPr/>
          <p:nvPr/>
        </p:nvSpPr>
        <p:spPr>
          <a:xfrm>
            <a:off x="7116821" y="2001549"/>
            <a:ext cx="1558200" cy="661500"/>
          </a:xfrm>
          <a:prstGeom prst="rect">
            <a:avLst/>
          </a:prstGeom>
          <a:solidFill>
            <a:srgbClr val="ABA9DC"/>
          </a:solidFill>
          <a:ln cap="flat" cmpd="sng" w="9625">
            <a:solidFill>
              <a:srgbClr val="CFB1D2"/>
            </a:solidFill>
            <a:prstDash val="solid"/>
            <a:round/>
            <a:headEnd len="sm" w="sm" type="none"/>
            <a:tailEnd len="sm" w="sm" type="none"/>
          </a:ln>
        </p:spPr>
        <p:txBody>
          <a:bodyPr anchorCtr="0" anchor="ctr" bIns="51925" lIns="51925" spcFirstLastPara="1" rIns="51925" wrap="square" tIns="51925">
            <a:noAutofit/>
          </a:bodyPr>
          <a:lstStyle/>
          <a:p>
            <a:pPr indent="0" lvl="0" marL="0" rtl="0" algn="l">
              <a:spcBef>
                <a:spcPts val="0"/>
              </a:spcBef>
              <a:spcAft>
                <a:spcPts val="0"/>
              </a:spcAft>
              <a:buNone/>
            </a:pPr>
            <a:r>
              <a:t/>
            </a:r>
            <a:endParaRPr/>
          </a:p>
        </p:txBody>
      </p:sp>
      <p:sp>
        <p:nvSpPr>
          <p:cNvPr id="359" name="Google Shape;359;p24"/>
          <p:cNvSpPr/>
          <p:nvPr/>
        </p:nvSpPr>
        <p:spPr>
          <a:xfrm>
            <a:off x="7116828" y="2728696"/>
            <a:ext cx="1558200" cy="15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903397"/>
              </a:buClr>
              <a:buSzPts val="606"/>
              <a:buFont typeface="Poppins"/>
              <a:buNone/>
            </a:pPr>
            <a:r>
              <a:rPr b="1" i="1" lang="en" sz="606">
                <a:solidFill>
                  <a:srgbClr val="903397"/>
                </a:solidFill>
                <a:latin typeface="Poppins"/>
                <a:ea typeface="Poppins"/>
                <a:cs typeface="Poppins"/>
                <a:sym typeface="Poppins"/>
              </a:rPr>
              <a:t>Professional athletes</a:t>
            </a:r>
            <a:endParaRPr b="0" i="0" sz="606" u="none" cap="none" strike="noStrike">
              <a:solidFill>
                <a:schemeClr val="dk1"/>
              </a:solidFill>
              <a:latin typeface="Calibri"/>
              <a:ea typeface="Calibri"/>
              <a:cs typeface="Calibri"/>
              <a:sym typeface="Calibri"/>
            </a:endParaRPr>
          </a:p>
        </p:txBody>
      </p:sp>
      <p:cxnSp>
        <p:nvCxnSpPr>
          <p:cNvPr id="360" name="Google Shape;360;p24"/>
          <p:cNvCxnSpPr/>
          <p:nvPr/>
        </p:nvCxnSpPr>
        <p:spPr>
          <a:xfrm>
            <a:off x="7376524" y="2946840"/>
            <a:ext cx="1038900" cy="0"/>
          </a:xfrm>
          <a:prstGeom prst="straightConnector1">
            <a:avLst/>
          </a:prstGeom>
          <a:noFill/>
          <a:ln cap="flat" cmpd="sng" w="7225">
            <a:solidFill>
              <a:srgbClr val="D1D5DB"/>
            </a:solidFill>
            <a:prstDash val="solid"/>
            <a:round/>
            <a:headEnd len="sm" w="sm" type="none"/>
            <a:tailEnd len="sm" w="sm" type="none"/>
          </a:ln>
        </p:spPr>
      </p:cxnSp>
      <p:pic>
        <p:nvPicPr>
          <p:cNvPr descr="preencoded.png" id="361" name="Google Shape;361;p24"/>
          <p:cNvPicPr preferRelativeResize="0"/>
          <p:nvPr/>
        </p:nvPicPr>
        <p:blipFill rotWithShape="1">
          <a:blip r:embed="rId5">
            <a:alphaModFix/>
          </a:blip>
          <a:srcRect b="0" l="0" r="0" t="0"/>
          <a:stretch/>
        </p:blipFill>
        <p:spPr>
          <a:xfrm>
            <a:off x="7272645" y="3071494"/>
            <a:ext cx="114266" cy="114266"/>
          </a:xfrm>
          <a:prstGeom prst="rect">
            <a:avLst/>
          </a:prstGeom>
          <a:noFill/>
          <a:ln>
            <a:noFill/>
          </a:ln>
        </p:spPr>
      </p:pic>
      <p:sp>
        <p:nvSpPr>
          <p:cNvPr id="362" name="Google Shape;362;p24"/>
          <p:cNvSpPr/>
          <p:nvPr/>
        </p:nvSpPr>
        <p:spPr>
          <a:xfrm>
            <a:off x="7428477" y="3040325"/>
            <a:ext cx="1349700" cy="207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051044"/>
              </a:buClr>
              <a:buSzPts val="606"/>
              <a:buFont typeface="Poppins"/>
              <a:buNone/>
            </a:pPr>
            <a:r>
              <a:rPr lang="en" sz="606">
                <a:solidFill>
                  <a:srgbClr val="051044"/>
                </a:solidFill>
                <a:latin typeface="Poppins"/>
                <a:ea typeface="Poppins"/>
                <a:cs typeface="Poppins"/>
                <a:sym typeface="Poppins"/>
              </a:rPr>
              <a:t>Tax-free income</a:t>
            </a:r>
            <a:endParaRPr sz="606">
              <a:solidFill>
                <a:srgbClr val="051044"/>
              </a:solidFill>
              <a:latin typeface="Poppins"/>
              <a:ea typeface="Poppins"/>
              <a:cs typeface="Poppins"/>
              <a:sym typeface="Poppins"/>
            </a:endParaRPr>
          </a:p>
        </p:txBody>
      </p:sp>
      <p:pic>
        <p:nvPicPr>
          <p:cNvPr descr="preencoded.png" id="363" name="Google Shape;363;p24"/>
          <p:cNvPicPr preferRelativeResize="0"/>
          <p:nvPr/>
        </p:nvPicPr>
        <p:blipFill rotWithShape="1">
          <a:blip r:embed="rId5">
            <a:alphaModFix/>
          </a:blip>
          <a:srcRect b="0" l="0" r="0" t="0"/>
          <a:stretch/>
        </p:blipFill>
        <p:spPr>
          <a:xfrm>
            <a:off x="7272645" y="3357159"/>
            <a:ext cx="114266" cy="114266"/>
          </a:xfrm>
          <a:prstGeom prst="rect">
            <a:avLst/>
          </a:prstGeom>
          <a:noFill/>
          <a:ln>
            <a:noFill/>
          </a:ln>
        </p:spPr>
      </p:pic>
      <p:sp>
        <p:nvSpPr>
          <p:cNvPr id="364" name="Google Shape;364;p24"/>
          <p:cNvSpPr/>
          <p:nvPr/>
        </p:nvSpPr>
        <p:spPr>
          <a:xfrm>
            <a:off x="7428463" y="3325996"/>
            <a:ext cx="1194600" cy="20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606"/>
              <a:buFont typeface="Poppins"/>
              <a:buNone/>
            </a:pPr>
            <a:r>
              <a:rPr lang="en" sz="606">
                <a:solidFill>
                  <a:srgbClr val="051044"/>
                </a:solidFill>
                <a:latin typeface="Poppins"/>
                <a:ea typeface="Poppins"/>
                <a:cs typeface="Poppins"/>
                <a:sym typeface="Poppins"/>
              </a:rPr>
              <a:t>Diversification of financial portfolio</a:t>
            </a:r>
            <a:endParaRPr b="0" i="0" sz="606" u="none" cap="none" strike="noStrike">
              <a:solidFill>
                <a:schemeClr val="dk1"/>
              </a:solidFill>
              <a:latin typeface="Calibri"/>
              <a:ea typeface="Calibri"/>
              <a:cs typeface="Calibri"/>
              <a:sym typeface="Calibri"/>
            </a:endParaRPr>
          </a:p>
        </p:txBody>
      </p:sp>
      <p:pic>
        <p:nvPicPr>
          <p:cNvPr descr="preencoded.png" id="365" name="Google Shape;365;p24"/>
          <p:cNvPicPr preferRelativeResize="0"/>
          <p:nvPr/>
        </p:nvPicPr>
        <p:blipFill rotWithShape="1">
          <a:blip r:embed="rId5">
            <a:alphaModFix/>
          </a:blip>
          <a:srcRect b="0" l="0" r="0" t="0"/>
          <a:stretch/>
        </p:blipFill>
        <p:spPr>
          <a:xfrm>
            <a:off x="7272645" y="3642824"/>
            <a:ext cx="114266" cy="114266"/>
          </a:xfrm>
          <a:prstGeom prst="rect">
            <a:avLst/>
          </a:prstGeom>
          <a:noFill/>
          <a:ln>
            <a:noFill/>
          </a:ln>
        </p:spPr>
      </p:pic>
      <p:sp>
        <p:nvSpPr>
          <p:cNvPr id="366" name="Google Shape;366;p24"/>
          <p:cNvSpPr/>
          <p:nvPr/>
        </p:nvSpPr>
        <p:spPr>
          <a:xfrm>
            <a:off x="7428463" y="3611661"/>
            <a:ext cx="1194600" cy="207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606"/>
              <a:buFont typeface="Poppins"/>
              <a:buNone/>
            </a:pPr>
            <a:r>
              <a:rPr lang="en" sz="606">
                <a:solidFill>
                  <a:srgbClr val="051044"/>
                </a:solidFill>
                <a:latin typeface="Poppins"/>
                <a:ea typeface="Poppins"/>
                <a:cs typeface="Poppins"/>
                <a:sym typeface="Poppins"/>
              </a:rPr>
              <a:t>Capital working post career</a:t>
            </a:r>
            <a:endParaRPr b="0" i="0" sz="606" u="none" cap="none" strike="noStrike">
              <a:solidFill>
                <a:schemeClr val="dk1"/>
              </a:solidFill>
              <a:latin typeface="Calibri"/>
              <a:ea typeface="Calibri"/>
              <a:cs typeface="Calibri"/>
              <a:sym typeface="Calibri"/>
            </a:endParaRPr>
          </a:p>
        </p:txBody>
      </p:sp>
      <p:pic>
        <p:nvPicPr>
          <p:cNvPr id="367" name="Google Shape;367;p24" title="athlete logo.png"/>
          <p:cNvPicPr preferRelativeResize="0"/>
          <p:nvPr/>
        </p:nvPicPr>
        <p:blipFill rotWithShape="1">
          <a:blip r:embed="rId13">
            <a:alphaModFix/>
          </a:blip>
          <a:srcRect b="14821" l="0" r="0" t="0"/>
          <a:stretch/>
        </p:blipFill>
        <p:spPr>
          <a:xfrm>
            <a:off x="7733545" y="1983813"/>
            <a:ext cx="421025" cy="358640"/>
          </a:xfrm>
          <a:prstGeom prst="rect">
            <a:avLst/>
          </a:prstGeom>
          <a:noFill/>
          <a:ln>
            <a:noFill/>
          </a:ln>
        </p:spPr>
      </p:pic>
      <p:pic>
        <p:nvPicPr>
          <p:cNvPr id="368" name="Google Shape;368;p24"/>
          <p:cNvPicPr preferRelativeResize="0"/>
          <p:nvPr/>
        </p:nvPicPr>
        <p:blipFill>
          <a:blip r:embed="rId14">
            <a:alphaModFix/>
          </a:blip>
          <a:stretch>
            <a:fillRect/>
          </a:stretch>
        </p:blipFill>
        <p:spPr>
          <a:xfrm>
            <a:off x="7571800" y="2362575"/>
            <a:ext cx="744520" cy="2337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7FB"/>
        </a:solidFill>
      </p:bgPr>
    </p:bg>
    <p:spTree>
      <p:nvGrpSpPr>
        <p:cNvPr id="373" name="Shape 373"/>
        <p:cNvGrpSpPr/>
        <p:nvPr/>
      </p:nvGrpSpPr>
      <p:grpSpPr>
        <a:xfrm>
          <a:off x="0" y="0"/>
          <a:ext cx="0" cy="0"/>
          <a:chOff x="0" y="0"/>
          <a:chExt cx="0" cy="0"/>
        </a:xfrm>
      </p:grpSpPr>
      <p:sp>
        <p:nvSpPr>
          <p:cNvPr id="374" name="Google Shape;374;p25"/>
          <p:cNvSpPr/>
          <p:nvPr/>
        </p:nvSpPr>
        <p:spPr>
          <a:xfrm>
            <a:off x="342909" y="205740"/>
            <a:ext cx="2743273" cy="192024"/>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903397"/>
              </a:buClr>
              <a:buSzPts val="800"/>
              <a:buFont typeface="Poppins"/>
              <a:buNone/>
            </a:pPr>
            <a:r>
              <a:rPr b="1" i="0" lang="en" sz="1000" u="none" cap="none" strike="noStrike">
                <a:solidFill>
                  <a:srgbClr val="903397"/>
                </a:solidFill>
                <a:latin typeface="Poppins"/>
                <a:ea typeface="Poppins"/>
                <a:cs typeface="Poppins"/>
                <a:sym typeface="Poppins"/>
              </a:rPr>
              <a:t>CASE STUDY 01</a:t>
            </a:r>
            <a:endParaRPr b="0" i="0" sz="1000" u="none" cap="none" strike="noStrike">
              <a:solidFill>
                <a:schemeClr val="dk1"/>
              </a:solidFill>
              <a:latin typeface="Calibri"/>
              <a:ea typeface="Calibri"/>
              <a:cs typeface="Calibri"/>
              <a:sym typeface="Calibri"/>
            </a:endParaRPr>
          </a:p>
        </p:txBody>
      </p:sp>
      <p:sp>
        <p:nvSpPr>
          <p:cNvPr id="375" name="Google Shape;375;p25"/>
          <p:cNvSpPr/>
          <p:nvPr/>
        </p:nvSpPr>
        <p:spPr>
          <a:xfrm>
            <a:off x="342909" y="377190"/>
            <a:ext cx="8572729" cy="44577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051044"/>
              </a:buClr>
              <a:buSzPts val="2300"/>
              <a:buFont typeface="Poppins"/>
              <a:buNone/>
            </a:pPr>
            <a:r>
              <a:rPr b="1" i="0" lang="en" sz="2300" u="none" cap="none" strike="noStrike">
                <a:solidFill>
                  <a:srgbClr val="051044"/>
                </a:solidFill>
                <a:latin typeface="Poppins"/>
                <a:ea typeface="Poppins"/>
                <a:cs typeface="Poppins"/>
                <a:sym typeface="Poppins"/>
              </a:rPr>
              <a:t>Why not just fund a life policy myself?</a:t>
            </a:r>
            <a:endParaRPr b="0" i="0" sz="2300" u="none" cap="none" strike="noStrike">
              <a:solidFill>
                <a:schemeClr val="dk1"/>
              </a:solidFill>
              <a:latin typeface="Calibri"/>
              <a:ea typeface="Calibri"/>
              <a:cs typeface="Calibri"/>
              <a:sym typeface="Calibri"/>
            </a:endParaRPr>
          </a:p>
        </p:txBody>
      </p:sp>
      <p:sp>
        <p:nvSpPr>
          <p:cNvPr id="376" name="Google Shape;376;p25"/>
          <p:cNvSpPr/>
          <p:nvPr/>
        </p:nvSpPr>
        <p:spPr>
          <a:xfrm>
            <a:off x="342909" y="925830"/>
            <a:ext cx="8458197" cy="308610"/>
          </a:xfrm>
          <a:prstGeom prst="rect">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77" name="Google Shape;377;p25"/>
          <p:cNvSpPr/>
          <p:nvPr/>
        </p:nvSpPr>
        <p:spPr>
          <a:xfrm>
            <a:off x="480073" y="925830"/>
            <a:ext cx="8229819" cy="30861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DF665B"/>
              </a:buClr>
              <a:buSzPts val="900"/>
              <a:buFont typeface="Poppins"/>
              <a:buNone/>
            </a:pPr>
            <a:r>
              <a:rPr b="1" i="0" lang="en" sz="900" u="none" cap="none" strike="noStrike">
                <a:solidFill>
                  <a:srgbClr val="DF665B"/>
                </a:solidFill>
                <a:latin typeface="Poppins"/>
                <a:ea typeface="Poppins"/>
                <a:cs typeface="Poppins"/>
                <a:sym typeface="Poppins"/>
              </a:rPr>
              <a:t>ASSUMPTIONS:  </a:t>
            </a:r>
            <a:r>
              <a:rPr b="0" i="0" lang="en" sz="900" u="none" cap="none" strike="noStrike">
                <a:solidFill>
                  <a:srgbClr val="FFFFFF"/>
                </a:solidFill>
                <a:latin typeface="Poppins"/>
                <a:ea typeface="Poppins"/>
                <a:cs typeface="Poppins"/>
                <a:sym typeface="Poppins"/>
              </a:rPr>
              <a:t>Male, age 40, preferred health   •   5 years of funding   •   $25,000 per year   •   6.81% net assumed return</a:t>
            </a:r>
            <a:endParaRPr b="0" i="0" sz="900" u="none" cap="none" strike="noStrike">
              <a:solidFill>
                <a:schemeClr val="dk1"/>
              </a:solidFill>
              <a:latin typeface="Calibri"/>
              <a:ea typeface="Calibri"/>
              <a:cs typeface="Calibri"/>
              <a:sym typeface="Calibri"/>
            </a:endParaRPr>
          </a:p>
        </p:txBody>
      </p:sp>
      <p:sp>
        <p:nvSpPr>
          <p:cNvPr id="378" name="Google Shape;378;p25"/>
          <p:cNvSpPr/>
          <p:nvPr/>
        </p:nvSpPr>
        <p:spPr>
          <a:xfrm>
            <a:off x="342909" y="1405890"/>
            <a:ext cx="3303244" cy="3326130"/>
          </a:xfrm>
          <a:prstGeom prst="roundRect">
            <a:avLst>
              <a:gd fmla="val 2076" name="adj"/>
            </a:avLst>
          </a:prstGeom>
          <a:solidFill>
            <a:srgbClr val="FFFFFF"/>
          </a:solidFill>
          <a:ln cap="flat" cmpd="sng" w="12700">
            <a:solidFill>
              <a:srgbClr val="EAEAF0"/>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79" name="Google Shape;379;p25"/>
          <p:cNvSpPr/>
          <p:nvPr/>
        </p:nvSpPr>
        <p:spPr>
          <a:xfrm>
            <a:off x="3783317" y="1405890"/>
            <a:ext cx="3303244" cy="3326130"/>
          </a:xfrm>
          <a:prstGeom prst="roundRect">
            <a:avLst>
              <a:gd fmla="val 2076" name="adj"/>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0" name="Google Shape;380;p25"/>
          <p:cNvSpPr/>
          <p:nvPr/>
        </p:nvSpPr>
        <p:spPr>
          <a:xfrm>
            <a:off x="3783317" y="1405890"/>
            <a:ext cx="3303244" cy="68580"/>
          </a:xfrm>
          <a:prstGeom prst="roundRect">
            <a:avLst>
              <a:gd fmla="val 100000" name="adj"/>
            </a:avLst>
          </a:prstGeom>
          <a:solidFill>
            <a:srgbClr val="DF665B"/>
          </a:solidFill>
          <a:ln cap="flat" cmpd="sng" w="12700">
            <a:solidFill>
              <a:srgbClr val="DF665B"/>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1" name="Google Shape;381;p25"/>
          <p:cNvSpPr/>
          <p:nvPr/>
        </p:nvSpPr>
        <p:spPr>
          <a:xfrm>
            <a:off x="3783317" y="1440180"/>
            <a:ext cx="3303244" cy="48006"/>
          </a:xfrm>
          <a:prstGeom prst="rect">
            <a:avLst/>
          </a:prstGeom>
          <a:solidFill>
            <a:srgbClr val="DF665B"/>
          </a:solidFill>
          <a:ln cap="flat" cmpd="sng" w="12700">
            <a:solidFill>
              <a:srgbClr val="DF665B"/>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2" name="Google Shape;382;p25"/>
          <p:cNvSpPr/>
          <p:nvPr/>
        </p:nvSpPr>
        <p:spPr>
          <a:xfrm>
            <a:off x="342909" y="1611630"/>
            <a:ext cx="3303244" cy="192024"/>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6B7393"/>
              </a:buClr>
              <a:buSzPts val="800"/>
              <a:buFont typeface="Poppins"/>
              <a:buNone/>
            </a:pPr>
            <a:r>
              <a:rPr b="1" i="0" lang="en" sz="800" u="none" cap="none" strike="noStrike">
                <a:solidFill>
                  <a:srgbClr val="6B7393"/>
                </a:solidFill>
                <a:latin typeface="Poppins"/>
                <a:ea typeface="Poppins"/>
                <a:cs typeface="Poppins"/>
                <a:sym typeface="Poppins"/>
              </a:rPr>
              <a:t>NON-FINANCED IUL</a:t>
            </a:r>
            <a:endParaRPr b="0" i="0" sz="800" u="none" cap="none" strike="noStrike">
              <a:solidFill>
                <a:schemeClr val="dk1"/>
              </a:solidFill>
              <a:latin typeface="Calibri"/>
              <a:ea typeface="Calibri"/>
              <a:cs typeface="Calibri"/>
              <a:sym typeface="Calibri"/>
            </a:endParaRPr>
          </a:p>
        </p:txBody>
      </p:sp>
      <p:sp>
        <p:nvSpPr>
          <p:cNvPr id="383" name="Google Shape;383;p25"/>
          <p:cNvSpPr/>
          <p:nvPr/>
        </p:nvSpPr>
        <p:spPr>
          <a:xfrm>
            <a:off x="342909" y="1803654"/>
            <a:ext cx="3303244" cy="30861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51044"/>
              </a:buClr>
              <a:buSzPts val="1700"/>
              <a:buFont typeface="Poppins"/>
              <a:buNone/>
            </a:pPr>
            <a:r>
              <a:rPr b="1" i="0" lang="en" sz="1700" u="none" cap="none" strike="noStrike">
                <a:solidFill>
                  <a:srgbClr val="051044"/>
                </a:solidFill>
                <a:latin typeface="Poppins"/>
                <a:ea typeface="Poppins"/>
                <a:cs typeface="Poppins"/>
                <a:sym typeface="Poppins"/>
              </a:rPr>
              <a:t>Fund it yourself</a:t>
            </a:r>
            <a:endParaRPr b="0" i="0" sz="1700" u="none" cap="none" strike="noStrike">
              <a:solidFill>
                <a:schemeClr val="dk1"/>
              </a:solidFill>
              <a:latin typeface="Calibri"/>
              <a:ea typeface="Calibri"/>
              <a:cs typeface="Calibri"/>
              <a:sym typeface="Calibri"/>
            </a:endParaRPr>
          </a:p>
        </p:txBody>
      </p:sp>
      <p:sp>
        <p:nvSpPr>
          <p:cNvPr id="384" name="Google Shape;384;p25"/>
          <p:cNvSpPr/>
          <p:nvPr/>
        </p:nvSpPr>
        <p:spPr>
          <a:xfrm>
            <a:off x="3783317" y="1611630"/>
            <a:ext cx="3303244" cy="192024"/>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DF665B"/>
              </a:buClr>
              <a:buSzPts val="800"/>
              <a:buFont typeface="Poppins"/>
              <a:buNone/>
            </a:pPr>
            <a:r>
              <a:rPr b="1" i="0" lang="en" sz="800" u="none" cap="none" strike="noStrike">
                <a:solidFill>
                  <a:srgbClr val="DF665B"/>
                </a:solidFill>
                <a:latin typeface="Poppins"/>
                <a:ea typeface="Poppins"/>
                <a:cs typeface="Poppins"/>
                <a:sym typeface="Poppins"/>
              </a:rPr>
              <a:t>STREAM PLAN IUL</a:t>
            </a:r>
            <a:endParaRPr b="0" i="0" sz="800" u="none" cap="none" strike="noStrike">
              <a:solidFill>
                <a:schemeClr val="dk1"/>
              </a:solidFill>
              <a:latin typeface="Calibri"/>
              <a:ea typeface="Calibri"/>
              <a:cs typeface="Calibri"/>
              <a:sym typeface="Calibri"/>
            </a:endParaRPr>
          </a:p>
        </p:txBody>
      </p:sp>
      <p:sp>
        <p:nvSpPr>
          <p:cNvPr id="385" name="Google Shape;385;p25"/>
          <p:cNvSpPr/>
          <p:nvPr/>
        </p:nvSpPr>
        <p:spPr>
          <a:xfrm>
            <a:off x="3783317" y="1803654"/>
            <a:ext cx="3303244" cy="30861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1700"/>
              <a:buFont typeface="Poppins"/>
              <a:buNone/>
            </a:pPr>
            <a:r>
              <a:rPr b="1" i="0" lang="en" sz="1700" u="none" cap="none" strike="noStrike">
                <a:solidFill>
                  <a:srgbClr val="FFFFFF"/>
                </a:solidFill>
                <a:latin typeface="Poppins"/>
                <a:ea typeface="Poppins"/>
                <a:cs typeface="Poppins"/>
                <a:sym typeface="Poppins"/>
              </a:rPr>
              <a:t>With bank financing</a:t>
            </a:r>
            <a:endParaRPr b="0" i="0" sz="1700" u="none" cap="none" strike="noStrike">
              <a:solidFill>
                <a:schemeClr val="dk1"/>
              </a:solidFill>
              <a:latin typeface="Calibri"/>
              <a:ea typeface="Calibri"/>
              <a:cs typeface="Calibri"/>
              <a:sym typeface="Calibri"/>
            </a:endParaRPr>
          </a:p>
        </p:txBody>
      </p:sp>
      <p:sp>
        <p:nvSpPr>
          <p:cNvPr id="386" name="Google Shape;386;p25"/>
          <p:cNvSpPr/>
          <p:nvPr/>
        </p:nvSpPr>
        <p:spPr>
          <a:xfrm>
            <a:off x="7223724" y="1611630"/>
            <a:ext cx="1577382" cy="30861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903397"/>
              </a:buClr>
              <a:buSzPts val="1100"/>
              <a:buFont typeface="Poppins"/>
              <a:buNone/>
            </a:pPr>
            <a:r>
              <a:rPr b="1" i="0" lang="en" sz="1100" u="none" cap="none" strike="noStrike">
                <a:solidFill>
                  <a:srgbClr val="903397"/>
                </a:solidFill>
                <a:latin typeface="Poppins"/>
                <a:ea typeface="Poppins"/>
                <a:cs typeface="Poppins"/>
                <a:sym typeface="Poppins"/>
              </a:rPr>
              <a:t>THE DIFFERENCE</a:t>
            </a:r>
            <a:endParaRPr b="0" i="0" sz="1100" u="none" cap="none" strike="noStrike">
              <a:solidFill>
                <a:schemeClr val="dk1"/>
              </a:solidFill>
              <a:latin typeface="Calibri"/>
              <a:ea typeface="Calibri"/>
              <a:cs typeface="Calibri"/>
              <a:sym typeface="Calibri"/>
            </a:endParaRPr>
          </a:p>
        </p:txBody>
      </p:sp>
      <p:sp>
        <p:nvSpPr>
          <p:cNvPr id="387" name="Google Shape;387;p25"/>
          <p:cNvSpPr/>
          <p:nvPr/>
        </p:nvSpPr>
        <p:spPr>
          <a:xfrm>
            <a:off x="548655" y="2160270"/>
            <a:ext cx="2891753" cy="150876"/>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6B7393"/>
              </a:buClr>
              <a:buSzPts val="800"/>
              <a:buFont typeface="Poppins"/>
              <a:buNone/>
            </a:pPr>
            <a:r>
              <a:rPr b="0" i="0" lang="en" sz="800" u="none" cap="none" strike="noStrike">
                <a:solidFill>
                  <a:srgbClr val="6B7393"/>
                </a:solidFill>
                <a:latin typeface="Poppins"/>
                <a:ea typeface="Poppins"/>
                <a:cs typeface="Poppins"/>
                <a:sym typeface="Poppins"/>
              </a:rPr>
              <a:t>Assumed Returns</a:t>
            </a:r>
            <a:endParaRPr b="0" i="0" sz="800" u="none" cap="none" strike="noStrike">
              <a:solidFill>
                <a:schemeClr val="dk1"/>
              </a:solidFill>
              <a:latin typeface="Calibri"/>
              <a:ea typeface="Calibri"/>
              <a:cs typeface="Calibri"/>
              <a:sym typeface="Calibri"/>
            </a:endParaRPr>
          </a:p>
        </p:txBody>
      </p:sp>
      <p:sp>
        <p:nvSpPr>
          <p:cNvPr id="388" name="Google Shape;388;p25"/>
          <p:cNvSpPr/>
          <p:nvPr/>
        </p:nvSpPr>
        <p:spPr>
          <a:xfrm>
            <a:off x="548655" y="2297430"/>
            <a:ext cx="2891753" cy="24003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051044"/>
              </a:buClr>
              <a:buSzPts val="1500"/>
              <a:buFont typeface="Poppins"/>
              <a:buNone/>
            </a:pPr>
            <a:r>
              <a:rPr b="1" i="0" lang="en" sz="1500" u="none" cap="none" strike="noStrike">
                <a:solidFill>
                  <a:srgbClr val="051044"/>
                </a:solidFill>
                <a:latin typeface="Poppins"/>
                <a:ea typeface="Poppins"/>
                <a:cs typeface="Poppins"/>
                <a:sym typeface="Poppins"/>
              </a:rPr>
              <a:t>6.81% Net</a:t>
            </a:r>
            <a:endParaRPr b="0" i="0" sz="1500" u="none" cap="none" strike="noStrike">
              <a:solidFill>
                <a:schemeClr val="dk1"/>
              </a:solidFill>
              <a:latin typeface="Calibri"/>
              <a:ea typeface="Calibri"/>
              <a:cs typeface="Calibri"/>
              <a:sym typeface="Calibri"/>
            </a:endParaRPr>
          </a:p>
        </p:txBody>
      </p:sp>
      <p:cxnSp>
        <p:nvCxnSpPr>
          <p:cNvPr id="389" name="Google Shape;389;p25"/>
          <p:cNvCxnSpPr/>
          <p:nvPr/>
        </p:nvCxnSpPr>
        <p:spPr>
          <a:xfrm>
            <a:off x="548655" y="2550033"/>
            <a:ext cx="2891753" cy="0"/>
          </a:xfrm>
          <a:prstGeom prst="straightConnector1">
            <a:avLst/>
          </a:prstGeom>
          <a:noFill/>
          <a:ln cap="flat" cmpd="sng" w="12700">
            <a:solidFill>
              <a:srgbClr val="EFEFF5"/>
            </a:solidFill>
            <a:prstDash val="solid"/>
            <a:round/>
            <a:headEnd len="sm" w="sm" type="none"/>
            <a:tailEnd len="sm" w="sm" type="none"/>
          </a:ln>
        </p:spPr>
      </p:cxnSp>
      <p:sp>
        <p:nvSpPr>
          <p:cNvPr id="390" name="Google Shape;390;p25"/>
          <p:cNvSpPr/>
          <p:nvPr/>
        </p:nvSpPr>
        <p:spPr>
          <a:xfrm>
            <a:off x="3989062" y="2160270"/>
            <a:ext cx="2891753" cy="150876"/>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DF665B"/>
              </a:buClr>
              <a:buSzPts val="800"/>
              <a:buFont typeface="Poppins"/>
              <a:buNone/>
            </a:pPr>
            <a:r>
              <a:rPr b="0" i="0" lang="en" sz="800" u="none" cap="none" strike="noStrike">
                <a:solidFill>
                  <a:srgbClr val="DF665B"/>
                </a:solidFill>
                <a:latin typeface="Poppins"/>
                <a:ea typeface="Poppins"/>
                <a:cs typeface="Poppins"/>
                <a:sym typeface="Poppins"/>
              </a:rPr>
              <a:t>Assumed Returns</a:t>
            </a:r>
            <a:endParaRPr b="0" i="0" sz="800" u="none" cap="none" strike="noStrike">
              <a:solidFill>
                <a:schemeClr val="dk1"/>
              </a:solidFill>
              <a:latin typeface="Calibri"/>
              <a:ea typeface="Calibri"/>
              <a:cs typeface="Calibri"/>
              <a:sym typeface="Calibri"/>
            </a:endParaRPr>
          </a:p>
        </p:txBody>
      </p:sp>
      <p:sp>
        <p:nvSpPr>
          <p:cNvPr id="391" name="Google Shape;391;p25"/>
          <p:cNvSpPr/>
          <p:nvPr/>
        </p:nvSpPr>
        <p:spPr>
          <a:xfrm>
            <a:off x="3989062" y="2297430"/>
            <a:ext cx="2891753" cy="24003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6.81% Net</a:t>
            </a:r>
            <a:endParaRPr b="0" i="0" sz="1500" u="none" cap="none" strike="noStrike">
              <a:solidFill>
                <a:schemeClr val="dk1"/>
              </a:solidFill>
              <a:latin typeface="Calibri"/>
              <a:ea typeface="Calibri"/>
              <a:cs typeface="Calibri"/>
              <a:sym typeface="Calibri"/>
            </a:endParaRPr>
          </a:p>
        </p:txBody>
      </p:sp>
      <p:cxnSp>
        <p:nvCxnSpPr>
          <p:cNvPr id="392" name="Google Shape;392;p25"/>
          <p:cNvCxnSpPr/>
          <p:nvPr/>
        </p:nvCxnSpPr>
        <p:spPr>
          <a:xfrm>
            <a:off x="3989062" y="2550033"/>
            <a:ext cx="2891753" cy="0"/>
          </a:xfrm>
          <a:prstGeom prst="straightConnector1">
            <a:avLst/>
          </a:prstGeom>
          <a:noFill/>
          <a:ln cap="flat" cmpd="sng" w="12700">
            <a:solidFill>
              <a:srgbClr val="1A2459"/>
            </a:solidFill>
            <a:prstDash val="solid"/>
            <a:round/>
            <a:headEnd len="sm" w="sm" type="none"/>
            <a:tailEnd len="sm" w="sm" type="none"/>
          </a:ln>
        </p:spPr>
      </p:cxnSp>
      <p:sp>
        <p:nvSpPr>
          <p:cNvPr id="393" name="Google Shape;393;p25"/>
          <p:cNvSpPr/>
          <p:nvPr/>
        </p:nvSpPr>
        <p:spPr>
          <a:xfrm>
            <a:off x="7223724" y="2297430"/>
            <a:ext cx="1577382" cy="24003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BFBED1"/>
              </a:buClr>
              <a:buSzPts val="1500"/>
              <a:buFont typeface="Poppins"/>
              <a:buNone/>
            </a:pPr>
            <a:r>
              <a:rPr b="1" i="0" lang="en" sz="1500" u="none" cap="none" strike="noStrike">
                <a:solidFill>
                  <a:srgbClr val="BFBED1"/>
                </a:solidFill>
                <a:latin typeface="Poppins"/>
                <a:ea typeface="Poppins"/>
                <a:cs typeface="Poppins"/>
                <a:sym typeface="Poppins"/>
              </a:rPr>
              <a:t>—</a:t>
            </a:r>
            <a:endParaRPr b="0" i="0" sz="1500" u="none" cap="none" strike="noStrike">
              <a:solidFill>
                <a:schemeClr val="dk1"/>
              </a:solidFill>
              <a:latin typeface="Calibri"/>
              <a:ea typeface="Calibri"/>
              <a:cs typeface="Calibri"/>
              <a:sym typeface="Calibri"/>
            </a:endParaRPr>
          </a:p>
        </p:txBody>
      </p:sp>
      <p:sp>
        <p:nvSpPr>
          <p:cNvPr id="394" name="Google Shape;394;p25"/>
          <p:cNvSpPr/>
          <p:nvPr/>
        </p:nvSpPr>
        <p:spPr>
          <a:xfrm>
            <a:off x="548655" y="2577465"/>
            <a:ext cx="2891753" cy="150876"/>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6B7393"/>
              </a:buClr>
              <a:buSzPts val="800"/>
              <a:buFont typeface="Poppins"/>
              <a:buNone/>
            </a:pPr>
            <a:r>
              <a:rPr b="0" i="0" lang="en" sz="800" u="none" cap="none" strike="noStrike">
                <a:solidFill>
                  <a:srgbClr val="6B7393"/>
                </a:solidFill>
                <a:latin typeface="Poppins"/>
                <a:ea typeface="Poppins"/>
                <a:cs typeface="Poppins"/>
                <a:sym typeface="Poppins"/>
              </a:rPr>
              <a:t>Initial Death Benefit</a:t>
            </a:r>
            <a:endParaRPr b="0" i="0" sz="800" u="none" cap="none" strike="noStrike">
              <a:solidFill>
                <a:schemeClr val="dk1"/>
              </a:solidFill>
              <a:latin typeface="Calibri"/>
              <a:ea typeface="Calibri"/>
              <a:cs typeface="Calibri"/>
              <a:sym typeface="Calibri"/>
            </a:endParaRPr>
          </a:p>
        </p:txBody>
      </p:sp>
      <p:sp>
        <p:nvSpPr>
          <p:cNvPr id="395" name="Google Shape;395;p25"/>
          <p:cNvSpPr/>
          <p:nvPr/>
        </p:nvSpPr>
        <p:spPr>
          <a:xfrm>
            <a:off x="548655" y="2714625"/>
            <a:ext cx="2891753" cy="24003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051044"/>
              </a:buClr>
              <a:buSzPts val="1500"/>
              <a:buFont typeface="Poppins"/>
              <a:buNone/>
            </a:pPr>
            <a:r>
              <a:rPr b="1" i="0" lang="en" sz="1500" u="none" cap="none" strike="noStrike">
                <a:solidFill>
                  <a:srgbClr val="051044"/>
                </a:solidFill>
                <a:latin typeface="Poppins"/>
                <a:ea typeface="Poppins"/>
                <a:cs typeface="Poppins"/>
                <a:sym typeface="Poppins"/>
              </a:rPr>
              <a:t>$400,710</a:t>
            </a:r>
            <a:endParaRPr b="0" i="0" sz="1500" u="none" cap="none" strike="noStrike">
              <a:solidFill>
                <a:schemeClr val="dk1"/>
              </a:solidFill>
              <a:latin typeface="Calibri"/>
              <a:ea typeface="Calibri"/>
              <a:cs typeface="Calibri"/>
              <a:sym typeface="Calibri"/>
            </a:endParaRPr>
          </a:p>
        </p:txBody>
      </p:sp>
      <p:cxnSp>
        <p:nvCxnSpPr>
          <p:cNvPr id="396" name="Google Shape;396;p25"/>
          <p:cNvCxnSpPr/>
          <p:nvPr/>
        </p:nvCxnSpPr>
        <p:spPr>
          <a:xfrm>
            <a:off x="548655" y="2967228"/>
            <a:ext cx="2891753" cy="0"/>
          </a:xfrm>
          <a:prstGeom prst="straightConnector1">
            <a:avLst/>
          </a:prstGeom>
          <a:noFill/>
          <a:ln cap="flat" cmpd="sng" w="12700">
            <a:solidFill>
              <a:srgbClr val="EFEFF5"/>
            </a:solidFill>
            <a:prstDash val="solid"/>
            <a:round/>
            <a:headEnd len="sm" w="sm" type="none"/>
            <a:tailEnd len="sm" w="sm" type="none"/>
          </a:ln>
        </p:spPr>
      </p:cxnSp>
      <p:sp>
        <p:nvSpPr>
          <p:cNvPr id="397" name="Google Shape;397;p25"/>
          <p:cNvSpPr/>
          <p:nvPr/>
        </p:nvSpPr>
        <p:spPr>
          <a:xfrm>
            <a:off x="3989062" y="2577465"/>
            <a:ext cx="2891753" cy="150876"/>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DF665B"/>
              </a:buClr>
              <a:buSzPts val="800"/>
              <a:buFont typeface="Poppins"/>
              <a:buNone/>
            </a:pPr>
            <a:r>
              <a:rPr b="0" i="0" lang="en" sz="800" u="none" cap="none" strike="noStrike">
                <a:solidFill>
                  <a:srgbClr val="DF665B"/>
                </a:solidFill>
                <a:latin typeface="Poppins"/>
                <a:ea typeface="Poppins"/>
                <a:cs typeface="Poppins"/>
                <a:sym typeface="Poppins"/>
              </a:rPr>
              <a:t>Initial Death Benefit</a:t>
            </a:r>
            <a:endParaRPr b="0" i="0" sz="800" u="none" cap="none" strike="noStrike">
              <a:solidFill>
                <a:schemeClr val="dk1"/>
              </a:solidFill>
              <a:latin typeface="Calibri"/>
              <a:ea typeface="Calibri"/>
              <a:cs typeface="Calibri"/>
              <a:sym typeface="Calibri"/>
            </a:endParaRPr>
          </a:p>
        </p:txBody>
      </p:sp>
      <p:sp>
        <p:nvSpPr>
          <p:cNvPr id="398" name="Google Shape;398;p25"/>
          <p:cNvSpPr/>
          <p:nvPr/>
        </p:nvSpPr>
        <p:spPr>
          <a:xfrm>
            <a:off x="3989062" y="2714625"/>
            <a:ext cx="2891753" cy="24003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$1,151,532</a:t>
            </a:r>
            <a:endParaRPr b="0" i="0" sz="1500" u="none" cap="none" strike="noStrike">
              <a:solidFill>
                <a:schemeClr val="dk1"/>
              </a:solidFill>
              <a:latin typeface="Calibri"/>
              <a:ea typeface="Calibri"/>
              <a:cs typeface="Calibri"/>
              <a:sym typeface="Calibri"/>
            </a:endParaRPr>
          </a:p>
        </p:txBody>
      </p:sp>
      <p:cxnSp>
        <p:nvCxnSpPr>
          <p:cNvPr id="399" name="Google Shape;399;p25"/>
          <p:cNvCxnSpPr/>
          <p:nvPr/>
        </p:nvCxnSpPr>
        <p:spPr>
          <a:xfrm>
            <a:off x="3989062" y="2967228"/>
            <a:ext cx="2891753" cy="0"/>
          </a:xfrm>
          <a:prstGeom prst="straightConnector1">
            <a:avLst/>
          </a:prstGeom>
          <a:noFill/>
          <a:ln cap="flat" cmpd="sng" w="12700">
            <a:solidFill>
              <a:srgbClr val="1A2459"/>
            </a:solidFill>
            <a:prstDash val="solid"/>
            <a:round/>
            <a:headEnd len="sm" w="sm" type="none"/>
            <a:tailEnd len="sm" w="sm" type="none"/>
          </a:ln>
        </p:spPr>
      </p:cxnSp>
      <p:sp>
        <p:nvSpPr>
          <p:cNvPr id="400" name="Google Shape;400;p25"/>
          <p:cNvSpPr/>
          <p:nvPr/>
        </p:nvSpPr>
        <p:spPr>
          <a:xfrm>
            <a:off x="7258015" y="2625471"/>
            <a:ext cx="1508800" cy="321183"/>
          </a:xfrm>
          <a:prstGeom prst="roundRect">
            <a:avLst>
              <a:gd fmla="val 21352" name="adj"/>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01" name="Google Shape;401;p25"/>
          <p:cNvSpPr/>
          <p:nvPr/>
        </p:nvSpPr>
        <p:spPr>
          <a:xfrm>
            <a:off x="7374604" y="2731199"/>
            <a:ext cx="109731" cy="109728"/>
          </a:xfrm>
          <a:prstGeom prst="triangle">
            <a:avLst>
              <a:gd fmla="val 50000" name="adj"/>
            </a:avLst>
          </a:prstGeom>
          <a:solidFill>
            <a:srgbClr val="FFFFFF"/>
          </a:solidFill>
          <a:ln cap="flat" cmpd="sng" w="12700">
            <a:solidFill>
              <a:srgbClr val="FFFFFF"/>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02" name="Google Shape;402;p25"/>
          <p:cNvSpPr/>
          <p:nvPr/>
        </p:nvSpPr>
        <p:spPr>
          <a:xfrm>
            <a:off x="7463760" y="2625471"/>
            <a:ext cx="1303055" cy="321183"/>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+$750,82</a:t>
            </a:r>
            <a:r>
              <a:rPr b="1" lang="en" sz="1500">
                <a:solidFill>
                  <a:srgbClr val="FFFFFF"/>
                </a:solidFill>
                <a:latin typeface="Poppins"/>
                <a:ea typeface="Poppins"/>
                <a:cs typeface="Poppins"/>
                <a:sym typeface="Poppins"/>
              </a:rPr>
              <a:t>1</a:t>
            </a:r>
            <a:endParaRPr b="0" i="0" sz="1500" u="none" cap="none" strike="noStrike">
              <a:solidFill>
                <a:schemeClr val="dk1"/>
              </a:solidFill>
              <a:latin typeface="Calibri"/>
              <a:ea typeface="Calibri"/>
              <a:cs typeface="Calibri"/>
              <a:sym typeface="Calibri"/>
            </a:endParaRPr>
          </a:p>
        </p:txBody>
      </p:sp>
      <p:sp>
        <p:nvSpPr>
          <p:cNvPr id="403" name="Google Shape;403;p25"/>
          <p:cNvSpPr/>
          <p:nvPr/>
        </p:nvSpPr>
        <p:spPr>
          <a:xfrm>
            <a:off x="548655" y="2994660"/>
            <a:ext cx="2891753" cy="150876"/>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6B7393"/>
              </a:buClr>
              <a:buSzPts val="800"/>
              <a:buFont typeface="Poppins"/>
              <a:buNone/>
            </a:pPr>
            <a:r>
              <a:rPr b="0" i="0" lang="en" sz="800" u="none" cap="none" strike="noStrike">
                <a:solidFill>
                  <a:srgbClr val="6B7393"/>
                </a:solidFill>
                <a:latin typeface="Poppins"/>
                <a:ea typeface="Poppins"/>
                <a:cs typeface="Poppins"/>
                <a:sym typeface="Poppins"/>
              </a:rPr>
              <a:t>Income Projected Age 65</a:t>
            </a:r>
            <a:endParaRPr b="0" i="0" sz="800" u="none" cap="none" strike="noStrike">
              <a:solidFill>
                <a:schemeClr val="dk1"/>
              </a:solidFill>
              <a:latin typeface="Calibri"/>
              <a:ea typeface="Calibri"/>
              <a:cs typeface="Calibri"/>
              <a:sym typeface="Calibri"/>
            </a:endParaRPr>
          </a:p>
        </p:txBody>
      </p:sp>
      <p:sp>
        <p:nvSpPr>
          <p:cNvPr id="404" name="Google Shape;404;p25"/>
          <p:cNvSpPr/>
          <p:nvPr/>
        </p:nvSpPr>
        <p:spPr>
          <a:xfrm>
            <a:off x="548655" y="3131820"/>
            <a:ext cx="2891753" cy="24003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051044"/>
              </a:buClr>
              <a:buSzPts val="1500"/>
              <a:buFont typeface="Poppins"/>
              <a:buNone/>
            </a:pPr>
            <a:r>
              <a:rPr b="1" i="0" lang="en" sz="1500" u="none" cap="none" strike="noStrike">
                <a:solidFill>
                  <a:srgbClr val="051044"/>
                </a:solidFill>
                <a:latin typeface="Poppins"/>
                <a:ea typeface="Poppins"/>
                <a:cs typeface="Poppins"/>
                <a:sym typeface="Poppins"/>
              </a:rPr>
              <a:t>$40,428</a:t>
            </a:r>
            <a:endParaRPr b="0" i="0" sz="1500" u="none" cap="none" strike="noStrike">
              <a:solidFill>
                <a:schemeClr val="dk1"/>
              </a:solidFill>
              <a:latin typeface="Calibri"/>
              <a:ea typeface="Calibri"/>
              <a:cs typeface="Calibri"/>
              <a:sym typeface="Calibri"/>
            </a:endParaRPr>
          </a:p>
        </p:txBody>
      </p:sp>
      <p:cxnSp>
        <p:nvCxnSpPr>
          <p:cNvPr id="405" name="Google Shape;405;p25"/>
          <p:cNvCxnSpPr/>
          <p:nvPr/>
        </p:nvCxnSpPr>
        <p:spPr>
          <a:xfrm>
            <a:off x="548655" y="3384423"/>
            <a:ext cx="2891753" cy="0"/>
          </a:xfrm>
          <a:prstGeom prst="straightConnector1">
            <a:avLst/>
          </a:prstGeom>
          <a:noFill/>
          <a:ln cap="flat" cmpd="sng" w="12700">
            <a:solidFill>
              <a:srgbClr val="EFEFF5"/>
            </a:solidFill>
            <a:prstDash val="solid"/>
            <a:round/>
            <a:headEnd len="sm" w="sm" type="none"/>
            <a:tailEnd len="sm" w="sm" type="none"/>
          </a:ln>
        </p:spPr>
      </p:cxnSp>
      <p:sp>
        <p:nvSpPr>
          <p:cNvPr id="406" name="Google Shape;406;p25"/>
          <p:cNvSpPr/>
          <p:nvPr/>
        </p:nvSpPr>
        <p:spPr>
          <a:xfrm>
            <a:off x="3989062" y="2994660"/>
            <a:ext cx="2891753" cy="150876"/>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DF665B"/>
              </a:buClr>
              <a:buSzPts val="800"/>
              <a:buFont typeface="Poppins"/>
              <a:buNone/>
            </a:pPr>
            <a:r>
              <a:rPr b="0" i="0" lang="en" sz="800" u="none" cap="none" strike="noStrike">
                <a:solidFill>
                  <a:srgbClr val="DF665B"/>
                </a:solidFill>
                <a:latin typeface="Poppins"/>
                <a:ea typeface="Poppins"/>
                <a:cs typeface="Poppins"/>
                <a:sym typeface="Poppins"/>
              </a:rPr>
              <a:t>Income Projected Age 65</a:t>
            </a:r>
            <a:endParaRPr b="0" i="0" sz="800" u="none" cap="none" strike="noStrike">
              <a:solidFill>
                <a:schemeClr val="dk1"/>
              </a:solidFill>
              <a:latin typeface="Calibri"/>
              <a:ea typeface="Calibri"/>
              <a:cs typeface="Calibri"/>
              <a:sym typeface="Calibri"/>
            </a:endParaRPr>
          </a:p>
        </p:txBody>
      </p:sp>
      <p:sp>
        <p:nvSpPr>
          <p:cNvPr id="407" name="Google Shape;407;p25"/>
          <p:cNvSpPr/>
          <p:nvPr/>
        </p:nvSpPr>
        <p:spPr>
          <a:xfrm>
            <a:off x="3989062" y="3131820"/>
            <a:ext cx="2891753" cy="24003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$81,3</a:t>
            </a:r>
            <a:r>
              <a:rPr b="1" lang="en" sz="1500">
                <a:solidFill>
                  <a:srgbClr val="FFFFFF"/>
                </a:solidFill>
                <a:latin typeface="Poppins"/>
                <a:ea typeface="Poppins"/>
                <a:cs typeface="Poppins"/>
                <a:sym typeface="Poppins"/>
              </a:rPr>
              <a:t>85</a:t>
            </a:r>
            <a:endParaRPr b="0" i="0" sz="1500" u="none" cap="none" strike="noStrike">
              <a:solidFill>
                <a:schemeClr val="dk1"/>
              </a:solidFill>
              <a:latin typeface="Calibri"/>
              <a:ea typeface="Calibri"/>
              <a:cs typeface="Calibri"/>
              <a:sym typeface="Calibri"/>
            </a:endParaRPr>
          </a:p>
        </p:txBody>
      </p:sp>
      <p:cxnSp>
        <p:nvCxnSpPr>
          <p:cNvPr id="408" name="Google Shape;408;p25"/>
          <p:cNvCxnSpPr/>
          <p:nvPr/>
        </p:nvCxnSpPr>
        <p:spPr>
          <a:xfrm>
            <a:off x="3989062" y="3384423"/>
            <a:ext cx="2891753" cy="0"/>
          </a:xfrm>
          <a:prstGeom prst="straightConnector1">
            <a:avLst/>
          </a:prstGeom>
          <a:noFill/>
          <a:ln cap="flat" cmpd="sng" w="12700">
            <a:solidFill>
              <a:srgbClr val="1A2459"/>
            </a:solidFill>
            <a:prstDash val="solid"/>
            <a:round/>
            <a:headEnd len="sm" w="sm" type="none"/>
            <a:tailEnd len="sm" w="sm" type="none"/>
          </a:ln>
        </p:spPr>
      </p:cxnSp>
      <p:sp>
        <p:nvSpPr>
          <p:cNvPr id="409" name="Google Shape;409;p25"/>
          <p:cNvSpPr/>
          <p:nvPr/>
        </p:nvSpPr>
        <p:spPr>
          <a:xfrm>
            <a:off x="7258015" y="3042666"/>
            <a:ext cx="1508800" cy="321183"/>
          </a:xfrm>
          <a:prstGeom prst="roundRect">
            <a:avLst>
              <a:gd fmla="val 21352" name="adj"/>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10" name="Google Shape;410;p25"/>
          <p:cNvSpPr/>
          <p:nvPr/>
        </p:nvSpPr>
        <p:spPr>
          <a:xfrm>
            <a:off x="7374604" y="3148394"/>
            <a:ext cx="109731" cy="109728"/>
          </a:xfrm>
          <a:prstGeom prst="triangle">
            <a:avLst>
              <a:gd fmla="val 50000" name="adj"/>
            </a:avLst>
          </a:prstGeom>
          <a:solidFill>
            <a:srgbClr val="FFFFFF"/>
          </a:solidFill>
          <a:ln cap="flat" cmpd="sng" w="12700">
            <a:solidFill>
              <a:srgbClr val="FFFFFF"/>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11" name="Google Shape;411;p25"/>
          <p:cNvSpPr/>
          <p:nvPr/>
        </p:nvSpPr>
        <p:spPr>
          <a:xfrm>
            <a:off x="7463760" y="3042666"/>
            <a:ext cx="1303055" cy="321183"/>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+$40,9</a:t>
            </a:r>
            <a:r>
              <a:rPr b="1" lang="en" sz="1500">
                <a:solidFill>
                  <a:srgbClr val="FFFFFF"/>
                </a:solidFill>
                <a:latin typeface="Poppins"/>
                <a:ea typeface="Poppins"/>
                <a:cs typeface="Poppins"/>
                <a:sym typeface="Poppins"/>
              </a:rPr>
              <a:t>57</a:t>
            </a:r>
            <a:endParaRPr b="0" i="0" sz="1500" u="none" cap="none" strike="noStrike">
              <a:solidFill>
                <a:schemeClr val="dk1"/>
              </a:solidFill>
              <a:latin typeface="Calibri"/>
              <a:ea typeface="Calibri"/>
              <a:cs typeface="Calibri"/>
              <a:sym typeface="Calibri"/>
            </a:endParaRPr>
          </a:p>
        </p:txBody>
      </p:sp>
      <p:sp>
        <p:nvSpPr>
          <p:cNvPr id="412" name="Google Shape;412;p25"/>
          <p:cNvSpPr/>
          <p:nvPr/>
        </p:nvSpPr>
        <p:spPr>
          <a:xfrm>
            <a:off x="548655" y="3411855"/>
            <a:ext cx="2891753" cy="150876"/>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6B7393"/>
              </a:buClr>
              <a:buSzPts val="800"/>
              <a:buFont typeface="Poppins"/>
              <a:buNone/>
            </a:pPr>
            <a:r>
              <a:rPr b="0" i="0" lang="en" sz="800" u="none" cap="none" strike="noStrike">
                <a:solidFill>
                  <a:srgbClr val="6B7393"/>
                </a:solidFill>
                <a:latin typeface="Poppins"/>
                <a:ea typeface="Poppins"/>
                <a:cs typeface="Poppins"/>
                <a:sym typeface="Poppins"/>
              </a:rPr>
              <a:t>Income Projected to Last Until</a:t>
            </a:r>
            <a:endParaRPr b="0" i="0" sz="800" u="none" cap="none" strike="noStrike">
              <a:solidFill>
                <a:schemeClr val="dk1"/>
              </a:solidFill>
              <a:latin typeface="Calibri"/>
              <a:ea typeface="Calibri"/>
              <a:cs typeface="Calibri"/>
              <a:sym typeface="Calibri"/>
            </a:endParaRPr>
          </a:p>
        </p:txBody>
      </p:sp>
      <p:sp>
        <p:nvSpPr>
          <p:cNvPr id="413" name="Google Shape;413;p25"/>
          <p:cNvSpPr/>
          <p:nvPr/>
        </p:nvSpPr>
        <p:spPr>
          <a:xfrm>
            <a:off x="548655" y="3549015"/>
            <a:ext cx="2891753" cy="24003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051044"/>
              </a:buClr>
              <a:buSzPts val="1500"/>
              <a:buFont typeface="Poppins"/>
              <a:buNone/>
            </a:pPr>
            <a:r>
              <a:rPr b="1" i="0" lang="en" sz="1500" u="none" cap="none" strike="noStrike">
                <a:solidFill>
                  <a:srgbClr val="051044"/>
                </a:solidFill>
                <a:latin typeface="Poppins"/>
                <a:ea typeface="Poppins"/>
                <a:cs typeface="Poppins"/>
                <a:sym typeface="Poppins"/>
              </a:rPr>
              <a:t>120</a:t>
            </a:r>
            <a:endParaRPr b="0" i="0" sz="1500" u="none" cap="none" strike="noStrike">
              <a:solidFill>
                <a:schemeClr val="dk1"/>
              </a:solidFill>
              <a:latin typeface="Calibri"/>
              <a:ea typeface="Calibri"/>
              <a:cs typeface="Calibri"/>
              <a:sym typeface="Calibri"/>
            </a:endParaRPr>
          </a:p>
        </p:txBody>
      </p:sp>
      <p:cxnSp>
        <p:nvCxnSpPr>
          <p:cNvPr id="414" name="Google Shape;414;p25"/>
          <p:cNvCxnSpPr/>
          <p:nvPr/>
        </p:nvCxnSpPr>
        <p:spPr>
          <a:xfrm>
            <a:off x="548655" y="3801618"/>
            <a:ext cx="2891753" cy="0"/>
          </a:xfrm>
          <a:prstGeom prst="straightConnector1">
            <a:avLst/>
          </a:prstGeom>
          <a:noFill/>
          <a:ln cap="flat" cmpd="sng" w="12700">
            <a:solidFill>
              <a:srgbClr val="EFEFF5"/>
            </a:solidFill>
            <a:prstDash val="solid"/>
            <a:round/>
            <a:headEnd len="sm" w="sm" type="none"/>
            <a:tailEnd len="sm" w="sm" type="none"/>
          </a:ln>
        </p:spPr>
      </p:cxnSp>
      <p:sp>
        <p:nvSpPr>
          <p:cNvPr id="415" name="Google Shape;415;p25"/>
          <p:cNvSpPr/>
          <p:nvPr/>
        </p:nvSpPr>
        <p:spPr>
          <a:xfrm>
            <a:off x="3989062" y="3411855"/>
            <a:ext cx="2891753" cy="150876"/>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DF665B"/>
              </a:buClr>
              <a:buSzPts val="800"/>
              <a:buFont typeface="Poppins"/>
              <a:buNone/>
            </a:pPr>
            <a:r>
              <a:rPr b="0" i="0" lang="en" sz="800" u="none" cap="none" strike="noStrike">
                <a:solidFill>
                  <a:srgbClr val="DF665B"/>
                </a:solidFill>
                <a:latin typeface="Poppins"/>
                <a:ea typeface="Poppins"/>
                <a:cs typeface="Poppins"/>
                <a:sym typeface="Poppins"/>
              </a:rPr>
              <a:t>Income Projected to Last Until</a:t>
            </a:r>
            <a:endParaRPr b="0" i="0" sz="800" u="none" cap="none" strike="noStrike">
              <a:solidFill>
                <a:schemeClr val="dk1"/>
              </a:solidFill>
              <a:latin typeface="Calibri"/>
              <a:ea typeface="Calibri"/>
              <a:cs typeface="Calibri"/>
              <a:sym typeface="Calibri"/>
            </a:endParaRPr>
          </a:p>
        </p:txBody>
      </p:sp>
      <p:sp>
        <p:nvSpPr>
          <p:cNvPr id="416" name="Google Shape;416;p25"/>
          <p:cNvSpPr/>
          <p:nvPr/>
        </p:nvSpPr>
        <p:spPr>
          <a:xfrm>
            <a:off x="3989062" y="3549015"/>
            <a:ext cx="2891753" cy="24003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120</a:t>
            </a:r>
            <a:endParaRPr b="0" i="0" sz="1500" u="none" cap="none" strike="noStrike">
              <a:solidFill>
                <a:schemeClr val="dk1"/>
              </a:solidFill>
              <a:latin typeface="Calibri"/>
              <a:ea typeface="Calibri"/>
              <a:cs typeface="Calibri"/>
              <a:sym typeface="Calibri"/>
            </a:endParaRPr>
          </a:p>
        </p:txBody>
      </p:sp>
      <p:cxnSp>
        <p:nvCxnSpPr>
          <p:cNvPr id="417" name="Google Shape;417;p25"/>
          <p:cNvCxnSpPr/>
          <p:nvPr/>
        </p:nvCxnSpPr>
        <p:spPr>
          <a:xfrm>
            <a:off x="3989062" y="3801618"/>
            <a:ext cx="2891753" cy="0"/>
          </a:xfrm>
          <a:prstGeom prst="straightConnector1">
            <a:avLst/>
          </a:prstGeom>
          <a:noFill/>
          <a:ln cap="flat" cmpd="sng" w="12700">
            <a:solidFill>
              <a:srgbClr val="1A2459"/>
            </a:solidFill>
            <a:prstDash val="solid"/>
            <a:round/>
            <a:headEnd len="sm" w="sm" type="none"/>
            <a:tailEnd len="sm" w="sm" type="none"/>
          </a:ln>
        </p:spPr>
      </p:cxnSp>
      <p:sp>
        <p:nvSpPr>
          <p:cNvPr id="418" name="Google Shape;418;p25"/>
          <p:cNvSpPr/>
          <p:nvPr/>
        </p:nvSpPr>
        <p:spPr>
          <a:xfrm>
            <a:off x="7223724" y="3549015"/>
            <a:ext cx="1577382" cy="24003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BFBED1"/>
              </a:buClr>
              <a:buSzPts val="1500"/>
              <a:buFont typeface="Poppins"/>
              <a:buNone/>
            </a:pPr>
            <a:r>
              <a:rPr b="1" i="0" lang="en" sz="1500" u="none" cap="none" strike="noStrike">
                <a:solidFill>
                  <a:srgbClr val="BFBED1"/>
                </a:solidFill>
                <a:latin typeface="Poppins"/>
                <a:ea typeface="Poppins"/>
                <a:cs typeface="Poppins"/>
                <a:sym typeface="Poppins"/>
              </a:rPr>
              <a:t>—</a:t>
            </a:r>
            <a:endParaRPr b="0" i="0" sz="1500" u="none" cap="none" strike="noStrike">
              <a:solidFill>
                <a:schemeClr val="dk1"/>
              </a:solidFill>
              <a:latin typeface="Calibri"/>
              <a:ea typeface="Calibri"/>
              <a:cs typeface="Calibri"/>
              <a:sym typeface="Calibri"/>
            </a:endParaRPr>
          </a:p>
        </p:txBody>
      </p:sp>
      <p:sp>
        <p:nvSpPr>
          <p:cNvPr id="419" name="Google Shape;419;p25"/>
          <p:cNvSpPr/>
          <p:nvPr/>
        </p:nvSpPr>
        <p:spPr>
          <a:xfrm>
            <a:off x="548655" y="3829050"/>
            <a:ext cx="2891753" cy="150876"/>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6B7393"/>
              </a:buClr>
              <a:buSzPts val="800"/>
              <a:buFont typeface="Poppins"/>
              <a:buNone/>
            </a:pPr>
            <a:r>
              <a:rPr b="0" i="0" lang="en" sz="800" u="none" cap="none" strike="noStrike">
                <a:solidFill>
                  <a:srgbClr val="6B7393"/>
                </a:solidFill>
                <a:latin typeface="Poppins"/>
                <a:ea typeface="Poppins"/>
                <a:cs typeface="Poppins"/>
                <a:sym typeface="Poppins"/>
              </a:rPr>
              <a:t>Cumulated projected income to Age 88</a:t>
            </a:r>
            <a:endParaRPr b="0" i="0" sz="800" u="none" cap="none" strike="noStrike">
              <a:solidFill>
                <a:schemeClr val="dk1"/>
              </a:solidFill>
              <a:latin typeface="Calibri"/>
              <a:ea typeface="Calibri"/>
              <a:cs typeface="Calibri"/>
              <a:sym typeface="Calibri"/>
            </a:endParaRPr>
          </a:p>
        </p:txBody>
      </p:sp>
      <p:sp>
        <p:nvSpPr>
          <p:cNvPr id="420" name="Google Shape;420;p25"/>
          <p:cNvSpPr/>
          <p:nvPr/>
        </p:nvSpPr>
        <p:spPr>
          <a:xfrm>
            <a:off x="548655" y="3966210"/>
            <a:ext cx="2891753" cy="24003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051044"/>
              </a:buClr>
              <a:buSzPts val="1500"/>
              <a:buFont typeface="Poppins"/>
              <a:buNone/>
            </a:pPr>
            <a:r>
              <a:rPr b="1" i="0" lang="en" sz="1500" u="none" cap="none" strike="noStrike">
                <a:solidFill>
                  <a:srgbClr val="051044"/>
                </a:solidFill>
                <a:latin typeface="Poppins"/>
                <a:ea typeface="Poppins"/>
                <a:cs typeface="Poppins"/>
                <a:sym typeface="Poppins"/>
              </a:rPr>
              <a:t>$970,272</a:t>
            </a:r>
            <a:endParaRPr b="0" i="0" sz="1500" u="none" cap="none" strike="noStrike">
              <a:solidFill>
                <a:schemeClr val="dk1"/>
              </a:solidFill>
              <a:latin typeface="Calibri"/>
              <a:ea typeface="Calibri"/>
              <a:cs typeface="Calibri"/>
              <a:sym typeface="Calibri"/>
            </a:endParaRPr>
          </a:p>
        </p:txBody>
      </p:sp>
      <p:cxnSp>
        <p:nvCxnSpPr>
          <p:cNvPr id="421" name="Google Shape;421;p25"/>
          <p:cNvCxnSpPr/>
          <p:nvPr/>
        </p:nvCxnSpPr>
        <p:spPr>
          <a:xfrm>
            <a:off x="548655" y="4218813"/>
            <a:ext cx="2891753" cy="0"/>
          </a:xfrm>
          <a:prstGeom prst="straightConnector1">
            <a:avLst/>
          </a:prstGeom>
          <a:noFill/>
          <a:ln cap="flat" cmpd="sng" w="12700">
            <a:solidFill>
              <a:srgbClr val="EFEFF5"/>
            </a:solidFill>
            <a:prstDash val="solid"/>
            <a:round/>
            <a:headEnd len="sm" w="sm" type="none"/>
            <a:tailEnd len="sm" w="sm" type="none"/>
          </a:ln>
        </p:spPr>
      </p:cxnSp>
      <p:sp>
        <p:nvSpPr>
          <p:cNvPr id="422" name="Google Shape;422;p25"/>
          <p:cNvSpPr/>
          <p:nvPr/>
        </p:nvSpPr>
        <p:spPr>
          <a:xfrm>
            <a:off x="3989062" y="3829050"/>
            <a:ext cx="2891753" cy="150876"/>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DF665B"/>
              </a:buClr>
              <a:buSzPts val="800"/>
              <a:buFont typeface="Poppins"/>
              <a:buNone/>
            </a:pPr>
            <a:r>
              <a:rPr b="0" i="0" lang="en" sz="800" u="none" cap="none" strike="noStrike">
                <a:solidFill>
                  <a:srgbClr val="DF665B"/>
                </a:solidFill>
                <a:latin typeface="Poppins"/>
                <a:ea typeface="Poppins"/>
                <a:cs typeface="Poppins"/>
                <a:sym typeface="Poppins"/>
              </a:rPr>
              <a:t>Cumulated projected income to Age 88</a:t>
            </a:r>
            <a:endParaRPr b="0" i="0" sz="800" u="none" cap="none" strike="noStrike">
              <a:solidFill>
                <a:schemeClr val="dk1"/>
              </a:solidFill>
              <a:latin typeface="Calibri"/>
              <a:ea typeface="Calibri"/>
              <a:cs typeface="Calibri"/>
              <a:sym typeface="Calibri"/>
            </a:endParaRPr>
          </a:p>
        </p:txBody>
      </p:sp>
      <p:sp>
        <p:nvSpPr>
          <p:cNvPr id="423" name="Google Shape;423;p25"/>
          <p:cNvSpPr/>
          <p:nvPr/>
        </p:nvSpPr>
        <p:spPr>
          <a:xfrm>
            <a:off x="3989062" y="3966210"/>
            <a:ext cx="2891753" cy="24003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$1,</a:t>
            </a:r>
            <a:r>
              <a:rPr b="1" lang="en" sz="1500">
                <a:solidFill>
                  <a:srgbClr val="FFFFFF"/>
                </a:solidFill>
                <a:latin typeface="Poppins"/>
                <a:ea typeface="Poppins"/>
                <a:cs typeface="Poppins"/>
                <a:sym typeface="Poppins"/>
              </a:rPr>
              <a:t>871,855</a:t>
            </a:r>
            <a:endParaRPr b="0" i="0" sz="1500" u="none" cap="none" strike="noStrike">
              <a:solidFill>
                <a:schemeClr val="dk1"/>
              </a:solidFill>
              <a:latin typeface="Calibri"/>
              <a:ea typeface="Calibri"/>
              <a:cs typeface="Calibri"/>
              <a:sym typeface="Calibri"/>
            </a:endParaRPr>
          </a:p>
        </p:txBody>
      </p:sp>
      <p:cxnSp>
        <p:nvCxnSpPr>
          <p:cNvPr id="424" name="Google Shape;424;p25"/>
          <p:cNvCxnSpPr/>
          <p:nvPr/>
        </p:nvCxnSpPr>
        <p:spPr>
          <a:xfrm>
            <a:off x="3989062" y="4218813"/>
            <a:ext cx="2891753" cy="0"/>
          </a:xfrm>
          <a:prstGeom prst="straightConnector1">
            <a:avLst/>
          </a:prstGeom>
          <a:noFill/>
          <a:ln cap="flat" cmpd="sng" w="12700">
            <a:solidFill>
              <a:srgbClr val="1A2459"/>
            </a:solidFill>
            <a:prstDash val="solid"/>
            <a:round/>
            <a:headEnd len="sm" w="sm" type="none"/>
            <a:tailEnd len="sm" w="sm" type="none"/>
          </a:ln>
        </p:spPr>
      </p:cxnSp>
      <p:sp>
        <p:nvSpPr>
          <p:cNvPr id="425" name="Google Shape;425;p25"/>
          <p:cNvSpPr/>
          <p:nvPr/>
        </p:nvSpPr>
        <p:spPr>
          <a:xfrm>
            <a:off x="7258015" y="3877056"/>
            <a:ext cx="1508800" cy="321183"/>
          </a:xfrm>
          <a:prstGeom prst="roundRect">
            <a:avLst>
              <a:gd fmla="val 21352" name="adj"/>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26" name="Google Shape;426;p25"/>
          <p:cNvSpPr/>
          <p:nvPr/>
        </p:nvSpPr>
        <p:spPr>
          <a:xfrm>
            <a:off x="7374604" y="3982784"/>
            <a:ext cx="109731" cy="109728"/>
          </a:xfrm>
          <a:prstGeom prst="triangle">
            <a:avLst>
              <a:gd fmla="val 50000" name="adj"/>
            </a:avLst>
          </a:prstGeom>
          <a:solidFill>
            <a:srgbClr val="FFFFFF"/>
          </a:solidFill>
          <a:ln cap="flat" cmpd="sng" w="12700">
            <a:solidFill>
              <a:srgbClr val="FFFFFF"/>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27" name="Google Shape;427;p25"/>
          <p:cNvSpPr/>
          <p:nvPr/>
        </p:nvSpPr>
        <p:spPr>
          <a:xfrm>
            <a:off x="7463760" y="3877056"/>
            <a:ext cx="1303055" cy="321183"/>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a:t>
            </a:r>
            <a:r>
              <a:rPr b="1" lang="en" sz="1500">
                <a:solidFill>
                  <a:srgbClr val="FFFFFF"/>
                </a:solidFill>
                <a:latin typeface="Poppins"/>
                <a:ea typeface="Poppins"/>
                <a:cs typeface="Poppins"/>
                <a:sym typeface="Poppins"/>
              </a:rPr>
              <a:t>783,117</a:t>
            </a:r>
            <a:endParaRPr b="0" i="0" sz="1500" u="none" cap="none" strike="noStrike">
              <a:solidFill>
                <a:schemeClr val="dk1"/>
              </a:solidFill>
              <a:latin typeface="Calibri"/>
              <a:ea typeface="Calibri"/>
              <a:cs typeface="Calibri"/>
              <a:sym typeface="Calibri"/>
            </a:endParaRPr>
          </a:p>
        </p:txBody>
      </p:sp>
      <p:sp>
        <p:nvSpPr>
          <p:cNvPr id="428" name="Google Shape;428;p25"/>
          <p:cNvSpPr/>
          <p:nvPr/>
        </p:nvSpPr>
        <p:spPr>
          <a:xfrm>
            <a:off x="548655" y="4246245"/>
            <a:ext cx="2891753" cy="150876"/>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6B7393"/>
              </a:buClr>
              <a:buSzPts val="800"/>
              <a:buFont typeface="Poppins"/>
              <a:buNone/>
            </a:pPr>
            <a:r>
              <a:rPr b="0" i="0" lang="en" sz="800" u="none" cap="none" strike="noStrike">
                <a:solidFill>
                  <a:srgbClr val="6B7393"/>
                </a:solidFill>
                <a:latin typeface="Poppins"/>
                <a:ea typeface="Poppins"/>
                <a:cs typeface="Poppins"/>
                <a:sym typeface="Poppins"/>
              </a:rPr>
              <a:t>Death Benefit at Life Expectancy</a:t>
            </a:r>
            <a:endParaRPr b="0" i="0" sz="800" u="none" cap="none" strike="noStrike">
              <a:solidFill>
                <a:schemeClr val="dk1"/>
              </a:solidFill>
              <a:latin typeface="Calibri"/>
              <a:ea typeface="Calibri"/>
              <a:cs typeface="Calibri"/>
              <a:sym typeface="Calibri"/>
            </a:endParaRPr>
          </a:p>
        </p:txBody>
      </p:sp>
      <p:sp>
        <p:nvSpPr>
          <p:cNvPr id="429" name="Google Shape;429;p25"/>
          <p:cNvSpPr/>
          <p:nvPr/>
        </p:nvSpPr>
        <p:spPr>
          <a:xfrm>
            <a:off x="548655" y="4383405"/>
            <a:ext cx="2891753" cy="24003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051044"/>
              </a:buClr>
              <a:buSzPts val="1500"/>
              <a:buFont typeface="Poppins"/>
              <a:buNone/>
            </a:pPr>
            <a:r>
              <a:rPr b="1" i="0" lang="en" sz="1500" u="none" cap="none" strike="noStrike">
                <a:solidFill>
                  <a:srgbClr val="051044"/>
                </a:solidFill>
                <a:latin typeface="Poppins"/>
                <a:ea typeface="Poppins"/>
                <a:cs typeface="Poppins"/>
                <a:sym typeface="Poppins"/>
              </a:rPr>
              <a:t>$227,887</a:t>
            </a:r>
            <a:endParaRPr b="0" i="0" sz="1500" u="none" cap="none" strike="noStrike">
              <a:solidFill>
                <a:schemeClr val="dk1"/>
              </a:solidFill>
              <a:latin typeface="Calibri"/>
              <a:ea typeface="Calibri"/>
              <a:cs typeface="Calibri"/>
              <a:sym typeface="Calibri"/>
            </a:endParaRPr>
          </a:p>
        </p:txBody>
      </p:sp>
      <p:sp>
        <p:nvSpPr>
          <p:cNvPr id="430" name="Google Shape;430;p25"/>
          <p:cNvSpPr/>
          <p:nvPr/>
        </p:nvSpPr>
        <p:spPr>
          <a:xfrm>
            <a:off x="3989062" y="4246245"/>
            <a:ext cx="2891753" cy="150876"/>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DF665B"/>
              </a:buClr>
              <a:buSzPts val="800"/>
              <a:buFont typeface="Poppins"/>
              <a:buNone/>
            </a:pPr>
            <a:r>
              <a:rPr b="0" i="0" lang="en" sz="800" u="none" cap="none" strike="noStrike">
                <a:solidFill>
                  <a:srgbClr val="DF665B"/>
                </a:solidFill>
                <a:latin typeface="Poppins"/>
                <a:ea typeface="Poppins"/>
                <a:cs typeface="Poppins"/>
                <a:sym typeface="Poppins"/>
              </a:rPr>
              <a:t>Death Benefit at Life Expectancy</a:t>
            </a:r>
            <a:endParaRPr b="0" i="0" sz="800" u="none" cap="none" strike="noStrike">
              <a:solidFill>
                <a:schemeClr val="dk1"/>
              </a:solidFill>
              <a:latin typeface="Calibri"/>
              <a:ea typeface="Calibri"/>
              <a:cs typeface="Calibri"/>
              <a:sym typeface="Calibri"/>
            </a:endParaRPr>
          </a:p>
        </p:txBody>
      </p:sp>
      <p:sp>
        <p:nvSpPr>
          <p:cNvPr id="431" name="Google Shape;431;p25"/>
          <p:cNvSpPr/>
          <p:nvPr/>
        </p:nvSpPr>
        <p:spPr>
          <a:xfrm>
            <a:off x="3989062" y="4383405"/>
            <a:ext cx="2891753" cy="24003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$828,</a:t>
            </a:r>
            <a:r>
              <a:rPr b="1" lang="en" sz="1500">
                <a:solidFill>
                  <a:srgbClr val="FFFFFF"/>
                </a:solidFill>
                <a:latin typeface="Poppins"/>
                <a:ea typeface="Poppins"/>
                <a:cs typeface="Poppins"/>
                <a:sym typeface="Poppins"/>
              </a:rPr>
              <a:t>234</a:t>
            </a:r>
            <a:endParaRPr b="1" sz="1500">
              <a:solidFill>
                <a:srgbClr val="FFFFFF"/>
              </a:solidFill>
              <a:latin typeface="Poppins"/>
              <a:ea typeface="Poppins"/>
              <a:cs typeface="Poppins"/>
              <a:sym typeface="Poppins"/>
            </a:endParaRPr>
          </a:p>
        </p:txBody>
      </p:sp>
      <p:sp>
        <p:nvSpPr>
          <p:cNvPr id="432" name="Google Shape;432;p25"/>
          <p:cNvSpPr/>
          <p:nvPr/>
        </p:nvSpPr>
        <p:spPr>
          <a:xfrm>
            <a:off x="7258015" y="4294251"/>
            <a:ext cx="1508800" cy="321183"/>
          </a:xfrm>
          <a:prstGeom prst="roundRect">
            <a:avLst>
              <a:gd fmla="val 21352" name="adj"/>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33" name="Google Shape;433;p25"/>
          <p:cNvSpPr/>
          <p:nvPr/>
        </p:nvSpPr>
        <p:spPr>
          <a:xfrm>
            <a:off x="7374604" y="4399979"/>
            <a:ext cx="109731" cy="109728"/>
          </a:xfrm>
          <a:prstGeom prst="triangle">
            <a:avLst>
              <a:gd fmla="val 50000" name="adj"/>
            </a:avLst>
          </a:prstGeom>
          <a:solidFill>
            <a:srgbClr val="FFFFFF"/>
          </a:solidFill>
          <a:ln cap="flat" cmpd="sng" w="12700">
            <a:solidFill>
              <a:srgbClr val="FFFFFF"/>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34" name="Google Shape;434;p25"/>
          <p:cNvSpPr/>
          <p:nvPr/>
        </p:nvSpPr>
        <p:spPr>
          <a:xfrm>
            <a:off x="7463760" y="4294251"/>
            <a:ext cx="1303055" cy="321183"/>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+$600,3</a:t>
            </a:r>
            <a:r>
              <a:rPr b="1" lang="en" sz="1500">
                <a:solidFill>
                  <a:srgbClr val="FFFFFF"/>
                </a:solidFill>
                <a:latin typeface="Poppins"/>
                <a:ea typeface="Poppins"/>
                <a:cs typeface="Poppins"/>
                <a:sym typeface="Poppins"/>
              </a:rPr>
              <a:t>47</a:t>
            </a:r>
            <a:endParaRPr b="0" i="0" sz="1500" u="none" cap="none" strike="noStrike">
              <a:solidFill>
                <a:schemeClr val="dk1"/>
              </a:solidFill>
              <a:latin typeface="Calibri"/>
              <a:ea typeface="Calibri"/>
              <a:cs typeface="Calibri"/>
              <a:sym typeface="Calibri"/>
            </a:endParaRPr>
          </a:p>
        </p:txBody>
      </p:sp>
      <p:sp>
        <p:nvSpPr>
          <p:cNvPr id="435" name="Google Shape;435;p25"/>
          <p:cNvSpPr/>
          <p:nvPr/>
        </p:nvSpPr>
        <p:spPr>
          <a:xfrm>
            <a:off x="342909" y="4834890"/>
            <a:ext cx="8458197" cy="205740"/>
          </a:xfrm>
          <a:prstGeom prst="rect">
            <a:avLst/>
          </a:prstGeom>
          <a:no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6B7393"/>
              </a:buClr>
              <a:buSzPts val="800"/>
              <a:buFont typeface="Poppins"/>
              <a:buNone/>
            </a:pPr>
            <a:r>
              <a:rPr b="0" i="1" lang="en" sz="800" u="none" cap="none" strike="noStrike">
                <a:solidFill>
                  <a:srgbClr val="6B7393"/>
                </a:solidFill>
                <a:latin typeface="Poppins"/>
                <a:ea typeface="Poppins"/>
                <a:cs typeface="Poppins"/>
                <a:sym typeface="Poppins"/>
              </a:rPr>
              <a:t>Assume Male age 40 Preferred, 5 Years of Funding at $25,000 a Year</a:t>
            </a:r>
            <a:endParaRPr b="0" i="0" sz="800" u="none" cap="none" strike="noStrike">
              <a:solidFill>
                <a:schemeClr val="dk1"/>
              </a:solidFill>
              <a:latin typeface="Calibri"/>
              <a:ea typeface="Calibri"/>
              <a:cs typeface="Calibri"/>
              <a:sym typeface="Calibri"/>
            </a:endParaRPr>
          </a:p>
        </p:txBody>
      </p:sp>
      <p:sp>
        <p:nvSpPr>
          <p:cNvPr id="436" name="Google Shape;436;p25"/>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700"/>
              <a:buFont typeface="Poppins"/>
              <a:buNone/>
            </a:pPr>
            <a:r>
              <a:rPr lang="en" sz="700">
                <a:solidFill>
                  <a:srgbClr val="6B7280"/>
                </a:solidFill>
                <a:latin typeface="Poppins"/>
                <a:ea typeface="Poppins"/>
                <a:cs typeface="Poppins"/>
                <a:sym typeface="Poppins"/>
              </a:rPr>
              <a:t>10 </a:t>
            </a:r>
            <a:r>
              <a:rPr lang="en" sz="700">
                <a:solidFill>
                  <a:srgbClr val="6B7280"/>
                </a:solidFill>
                <a:latin typeface="Poppins"/>
                <a:ea typeface="Poppins"/>
                <a:cs typeface="Poppins"/>
                <a:sym typeface="Poppins"/>
              </a:rPr>
              <a:t> </a:t>
            </a:r>
            <a:r>
              <a:rPr b="0" i="0" lang="en" sz="700" u="none" cap="none" strike="noStrike">
                <a:solidFill>
                  <a:srgbClr val="6B7280"/>
                </a:solidFill>
                <a:latin typeface="Poppins"/>
                <a:ea typeface="Poppins"/>
                <a:cs typeface="Poppins"/>
                <a:sym typeface="Poppins"/>
              </a:rPr>
              <a:t>/ </a:t>
            </a:r>
            <a:r>
              <a:rPr lang="en" sz="700">
                <a:solidFill>
                  <a:srgbClr val="6B7280"/>
                </a:solidFill>
                <a:latin typeface="Poppins"/>
                <a:ea typeface="Poppins"/>
                <a:cs typeface="Poppins"/>
                <a:sym typeface="Poppins"/>
              </a:rPr>
              <a:t>22</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441" name="Shape 441"/>
        <p:cNvGrpSpPr/>
        <p:nvPr/>
      </p:nvGrpSpPr>
      <p:grpSpPr>
        <a:xfrm>
          <a:off x="0" y="0"/>
          <a:ext cx="0" cy="0"/>
          <a:chOff x="0" y="0"/>
          <a:chExt cx="0" cy="0"/>
        </a:xfrm>
      </p:grpSpPr>
      <p:pic>
        <p:nvPicPr>
          <p:cNvPr descr="logo_mark_transparent.png" id="442" name="Google Shape;442;p26"/>
          <p:cNvPicPr preferRelativeResize="0"/>
          <p:nvPr/>
        </p:nvPicPr>
        <p:blipFill rotWithShape="1">
          <a:blip r:embed="rId3">
            <a:alphaModFix/>
          </a:blip>
          <a:srcRect b="0" l="0" r="0" t="0"/>
          <a:stretch/>
        </p:blipFill>
        <p:spPr>
          <a:xfrm>
            <a:off x="342900" y="4745736"/>
            <a:ext cx="165012" cy="192024"/>
          </a:xfrm>
          <a:prstGeom prst="rect">
            <a:avLst/>
          </a:prstGeom>
          <a:noFill/>
          <a:ln>
            <a:noFill/>
          </a:ln>
        </p:spPr>
      </p:pic>
      <p:sp>
        <p:nvSpPr>
          <p:cNvPr id="443" name="Google Shape;443;p26"/>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700"/>
              <a:buFont typeface="Poppins"/>
              <a:buNone/>
            </a:pPr>
            <a:r>
              <a:rPr lang="en" sz="700">
                <a:solidFill>
                  <a:srgbClr val="6B7280"/>
                </a:solidFill>
                <a:latin typeface="Poppins"/>
                <a:ea typeface="Poppins"/>
                <a:cs typeface="Poppins"/>
                <a:sym typeface="Poppins"/>
              </a:rPr>
              <a:t>11 </a:t>
            </a:r>
            <a:r>
              <a:rPr b="0" i="0" lang="en" sz="700" u="none" cap="none" strike="noStrike">
                <a:solidFill>
                  <a:srgbClr val="6B7280"/>
                </a:solidFill>
                <a:latin typeface="Poppins"/>
                <a:ea typeface="Poppins"/>
                <a:cs typeface="Poppins"/>
                <a:sym typeface="Poppins"/>
              </a:rPr>
              <a:t> / </a:t>
            </a:r>
            <a:r>
              <a:rPr lang="en" sz="700">
                <a:solidFill>
                  <a:srgbClr val="6B7280"/>
                </a:solidFill>
                <a:latin typeface="Poppins"/>
                <a:ea typeface="Poppins"/>
                <a:cs typeface="Poppins"/>
                <a:sym typeface="Poppins"/>
              </a:rPr>
              <a:t>22</a:t>
            </a:r>
            <a:endParaRPr b="0" i="0" sz="700" u="none" cap="none" strike="noStrike">
              <a:solidFill>
                <a:schemeClr val="dk1"/>
              </a:solidFill>
              <a:latin typeface="Calibri"/>
              <a:ea typeface="Calibri"/>
              <a:cs typeface="Calibri"/>
              <a:sym typeface="Calibri"/>
            </a:endParaRPr>
          </a:p>
        </p:txBody>
      </p:sp>
      <p:sp>
        <p:nvSpPr>
          <p:cNvPr id="444" name="Google Shape;444;p26"/>
          <p:cNvSpPr/>
          <p:nvPr/>
        </p:nvSpPr>
        <p:spPr>
          <a:xfrm>
            <a:off x="0" y="5129784"/>
            <a:ext cx="9121200" cy="138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5" name="Google Shape;445;p26"/>
          <p:cNvSpPr/>
          <p:nvPr/>
        </p:nvSpPr>
        <p:spPr>
          <a:xfrm>
            <a:off x="342909" y="205740"/>
            <a:ext cx="2743200" cy="1920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903397"/>
              </a:buClr>
              <a:buSzPts val="800"/>
              <a:buFont typeface="Poppins"/>
              <a:buNone/>
            </a:pPr>
            <a:r>
              <a:rPr b="1" i="0" lang="en" sz="1000" u="none" cap="none" strike="noStrike">
                <a:solidFill>
                  <a:srgbClr val="903397"/>
                </a:solidFill>
                <a:latin typeface="Poppins"/>
                <a:ea typeface="Poppins"/>
                <a:cs typeface="Poppins"/>
                <a:sym typeface="Poppins"/>
              </a:rPr>
              <a:t>CASE STUDY 01</a:t>
            </a:r>
            <a:endParaRPr b="0" i="0" sz="1000" u="none" cap="none" strike="noStrike">
              <a:solidFill>
                <a:schemeClr val="dk1"/>
              </a:solidFill>
              <a:latin typeface="Calibri"/>
              <a:ea typeface="Calibri"/>
              <a:cs typeface="Calibri"/>
              <a:sym typeface="Calibri"/>
            </a:endParaRPr>
          </a:p>
        </p:txBody>
      </p:sp>
      <p:pic>
        <p:nvPicPr>
          <p:cNvPr id="446" name="Google Shape;446;p26" title="Screenshot 2026-05-07 at 9.39.04 AM.png"/>
          <p:cNvPicPr preferRelativeResize="0"/>
          <p:nvPr/>
        </p:nvPicPr>
        <p:blipFill>
          <a:blip r:embed="rId4">
            <a:alphaModFix/>
          </a:blip>
          <a:stretch>
            <a:fillRect/>
          </a:stretch>
        </p:blipFill>
        <p:spPr>
          <a:xfrm>
            <a:off x="2041274" y="99450"/>
            <a:ext cx="5038650" cy="4838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451" name="Shape 451"/>
        <p:cNvGrpSpPr/>
        <p:nvPr/>
      </p:nvGrpSpPr>
      <p:grpSpPr>
        <a:xfrm>
          <a:off x="0" y="0"/>
          <a:ext cx="0" cy="0"/>
          <a:chOff x="0" y="0"/>
          <a:chExt cx="0" cy="0"/>
        </a:xfrm>
      </p:grpSpPr>
      <p:pic>
        <p:nvPicPr>
          <p:cNvPr descr="logo_mark_transparent.png" id="452" name="Google Shape;452;p27"/>
          <p:cNvPicPr preferRelativeResize="0"/>
          <p:nvPr/>
        </p:nvPicPr>
        <p:blipFill rotWithShape="1">
          <a:blip r:embed="rId3">
            <a:alphaModFix/>
          </a:blip>
          <a:srcRect b="0" l="0" r="0" t="0"/>
          <a:stretch/>
        </p:blipFill>
        <p:spPr>
          <a:xfrm>
            <a:off x="342900" y="4745736"/>
            <a:ext cx="165012" cy="192024"/>
          </a:xfrm>
          <a:prstGeom prst="rect">
            <a:avLst/>
          </a:prstGeom>
          <a:noFill/>
          <a:ln>
            <a:noFill/>
          </a:ln>
        </p:spPr>
      </p:pic>
      <p:sp>
        <p:nvSpPr>
          <p:cNvPr id="453" name="Google Shape;453;p27"/>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700"/>
              <a:buFont typeface="Poppins"/>
              <a:buNone/>
            </a:pPr>
            <a:r>
              <a:rPr lang="en" sz="700">
                <a:solidFill>
                  <a:srgbClr val="6B7280"/>
                </a:solidFill>
                <a:latin typeface="Poppins"/>
                <a:ea typeface="Poppins"/>
                <a:cs typeface="Poppins"/>
                <a:sym typeface="Poppins"/>
              </a:rPr>
              <a:t>12 / </a:t>
            </a:r>
            <a:r>
              <a:rPr lang="en" sz="700">
                <a:solidFill>
                  <a:srgbClr val="6B7280"/>
                </a:solidFill>
                <a:latin typeface="Poppins"/>
                <a:ea typeface="Poppins"/>
                <a:cs typeface="Poppins"/>
                <a:sym typeface="Poppins"/>
              </a:rPr>
              <a:t>22</a:t>
            </a:r>
            <a:endParaRPr b="0" i="0" sz="700" u="none" cap="none" strike="noStrike">
              <a:solidFill>
                <a:schemeClr val="dk1"/>
              </a:solidFill>
              <a:latin typeface="Calibri"/>
              <a:ea typeface="Calibri"/>
              <a:cs typeface="Calibri"/>
              <a:sym typeface="Calibri"/>
            </a:endParaRPr>
          </a:p>
        </p:txBody>
      </p:sp>
      <p:sp>
        <p:nvSpPr>
          <p:cNvPr id="454" name="Google Shape;454;p27"/>
          <p:cNvSpPr/>
          <p:nvPr/>
        </p:nvSpPr>
        <p:spPr>
          <a:xfrm>
            <a:off x="0" y="5129784"/>
            <a:ext cx="9121200" cy="138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55" name="Google Shape;455;p27"/>
          <p:cNvSpPr/>
          <p:nvPr/>
        </p:nvSpPr>
        <p:spPr>
          <a:xfrm>
            <a:off x="342909" y="205740"/>
            <a:ext cx="2743200" cy="1920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903397"/>
              </a:buClr>
              <a:buSzPts val="800"/>
              <a:buFont typeface="Poppins"/>
              <a:buNone/>
            </a:pPr>
            <a:r>
              <a:rPr b="1" i="0" lang="en" sz="1000" u="none" cap="none" strike="noStrike">
                <a:solidFill>
                  <a:srgbClr val="903397"/>
                </a:solidFill>
                <a:latin typeface="Poppins"/>
                <a:ea typeface="Poppins"/>
                <a:cs typeface="Poppins"/>
                <a:sym typeface="Poppins"/>
              </a:rPr>
              <a:t>CASE STUDY 01</a:t>
            </a:r>
            <a:endParaRPr b="0" i="0" sz="1000" u="none" cap="none" strike="noStrike">
              <a:solidFill>
                <a:schemeClr val="dk1"/>
              </a:solidFill>
              <a:latin typeface="Calibri"/>
              <a:ea typeface="Calibri"/>
              <a:cs typeface="Calibri"/>
              <a:sym typeface="Calibri"/>
            </a:endParaRPr>
          </a:p>
        </p:txBody>
      </p:sp>
      <p:pic>
        <p:nvPicPr>
          <p:cNvPr id="456" name="Google Shape;456;p27" title="Screenshot 2026-05-07 at 9.39.23 AM.png"/>
          <p:cNvPicPr preferRelativeResize="0"/>
          <p:nvPr/>
        </p:nvPicPr>
        <p:blipFill>
          <a:blip r:embed="rId4">
            <a:alphaModFix/>
          </a:blip>
          <a:stretch>
            <a:fillRect/>
          </a:stretch>
        </p:blipFill>
        <p:spPr>
          <a:xfrm>
            <a:off x="2026975" y="43712"/>
            <a:ext cx="4645974" cy="505607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461" name="Shape 461"/>
        <p:cNvGrpSpPr/>
        <p:nvPr/>
      </p:nvGrpSpPr>
      <p:grpSpPr>
        <a:xfrm>
          <a:off x="0" y="0"/>
          <a:ext cx="0" cy="0"/>
          <a:chOff x="0" y="0"/>
          <a:chExt cx="0" cy="0"/>
        </a:xfrm>
      </p:grpSpPr>
      <p:pic>
        <p:nvPicPr>
          <p:cNvPr descr="logo_mark_transparent.png" id="462" name="Google Shape;462;p28"/>
          <p:cNvPicPr preferRelativeResize="0"/>
          <p:nvPr/>
        </p:nvPicPr>
        <p:blipFill rotWithShape="1">
          <a:blip r:embed="rId3">
            <a:alphaModFix/>
          </a:blip>
          <a:srcRect b="0" l="0" r="0" t="0"/>
          <a:stretch/>
        </p:blipFill>
        <p:spPr>
          <a:xfrm>
            <a:off x="342900" y="4745736"/>
            <a:ext cx="165012" cy="192024"/>
          </a:xfrm>
          <a:prstGeom prst="rect">
            <a:avLst/>
          </a:prstGeom>
          <a:noFill/>
          <a:ln>
            <a:noFill/>
          </a:ln>
        </p:spPr>
      </p:pic>
      <p:sp>
        <p:nvSpPr>
          <p:cNvPr id="463" name="Google Shape;463;p28"/>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700"/>
              <a:buFont typeface="Poppins"/>
              <a:buNone/>
            </a:pPr>
            <a:r>
              <a:rPr lang="en" sz="700">
                <a:solidFill>
                  <a:srgbClr val="6B7280"/>
                </a:solidFill>
                <a:latin typeface="Poppins"/>
                <a:ea typeface="Poppins"/>
                <a:cs typeface="Poppins"/>
                <a:sym typeface="Poppins"/>
              </a:rPr>
              <a:t>13 / </a:t>
            </a:r>
            <a:r>
              <a:rPr lang="en" sz="700">
                <a:solidFill>
                  <a:srgbClr val="6B7280"/>
                </a:solidFill>
                <a:latin typeface="Poppins"/>
                <a:ea typeface="Poppins"/>
                <a:cs typeface="Poppins"/>
                <a:sym typeface="Poppins"/>
              </a:rPr>
              <a:t>22</a:t>
            </a:r>
            <a:endParaRPr b="0" i="0" sz="700" u="none" cap="none" strike="noStrike">
              <a:solidFill>
                <a:schemeClr val="dk1"/>
              </a:solidFill>
              <a:latin typeface="Calibri"/>
              <a:ea typeface="Calibri"/>
              <a:cs typeface="Calibri"/>
              <a:sym typeface="Calibri"/>
            </a:endParaRPr>
          </a:p>
        </p:txBody>
      </p:sp>
      <p:sp>
        <p:nvSpPr>
          <p:cNvPr id="464" name="Google Shape;464;p28"/>
          <p:cNvSpPr/>
          <p:nvPr/>
        </p:nvSpPr>
        <p:spPr>
          <a:xfrm>
            <a:off x="0" y="5129784"/>
            <a:ext cx="9121200" cy="138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5" name="Google Shape;465;p28"/>
          <p:cNvSpPr/>
          <p:nvPr/>
        </p:nvSpPr>
        <p:spPr>
          <a:xfrm>
            <a:off x="342909" y="205740"/>
            <a:ext cx="2743200" cy="1920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903397"/>
              </a:buClr>
              <a:buSzPts val="800"/>
              <a:buFont typeface="Poppins"/>
              <a:buNone/>
            </a:pPr>
            <a:r>
              <a:rPr b="1" i="0" lang="en" sz="1000" u="none" cap="none" strike="noStrike">
                <a:solidFill>
                  <a:srgbClr val="903397"/>
                </a:solidFill>
                <a:latin typeface="Poppins"/>
                <a:ea typeface="Poppins"/>
                <a:cs typeface="Poppins"/>
                <a:sym typeface="Poppins"/>
              </a:rPr>
              <a:t>CASE STUDY 01</a:t>
            </a:r>
            <a:endParaRPr b="0" i="0" sz="1000" u="none" cap="none" strike="noStrike">
              <a:solidFill>
                <a:schemeClr val="dk1"/>
              </a:solidFill>
              <a:latin typeface="Calibri"/>
              <a:ea typeface="Calibri"/>
              <a:cs typeface="Calibri"/>
              <a:sym typeface="Calibri"/>
            </a:endParaRPr>
          </a:p>
        </p:txBody>
      </p:sp>
      <p:pic>
        <p:nvPicPr>
          <p:cNvPr id="466" name="Google Shape;466;p28" title="Screenshot 2026-05-07 at 9.39.32 AM.png"/>
          <p:cNvPicPr preferRelativeResize="0"/>
          <p:nvPr/>
        </p:nvPicPr>
        <p:blipFill>
          <a:blip r:embed="rId4">
            <a:alphaModFix/>
          </a:blip>
          <a:stretch>
            <a:fillRect/>
          </a:stretch>
        </p:blipFill>
        <p:spPr>
          <a:xfrm>
            <a:off x="1550162" y="287165"/>
            <a:ext cx="6189181" cy="442724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471" name="Shape 471"/>
        <p:cNvGrpSpPr/>
        <p:nvPr/>
      </p:nvGrpSpPr>
      <p:grpSpPr>
        <a:xfrm>
          <a:off x="0" y="0"/>
          <a:ext cx="0" cy="0"/>
          <a:chOff x="0" y="0"/>
          <a:chExt cx="0" cy="0"/>
        </a:xfrm>
      </p:grpSpPr>
      <p:pic>
        <p:nvPicPr>
          <p:cNvPr descr="logo_mark_transparent.png" id="472" name="Google Shape;472;p29"/>
          <p:cNvPicPr preferRelativeResize="0"/>
          <p:nvPr/>
        </p:nvPicPr>
        <p:blipFill rotWithShape="1">
          <a:blip r:embed="rId3">
            <a:alphaModFix/>
          </a:blip>
          <a:srcRect b="0" l="0" r="0" t="0"/>
          <a:stretch/>
        </p:blipFill>
        <p:spPr>
          <a:xfrm>
            <a:off x="342900" y="4745736"/>
            <a:ext cx="165013" cy="192024"/>
          </a:xfrm>
          <a:prstGeom prst="rect">
            <a:avLst/>
          </a:prstGeom>
          <a:noFill/>
          <a:ln>
            <a:noFill/>
          </a:ln>
        </p:spPr>
      </p:pic>
      <p:sp>
        <p:nvSpPr>
          <p:cNvPr id="473" name="Google Shape;473;p29"/>
          <p:cNvSpPr/>
          <p:nvPr/>
        </p:nvSpPr>
        <p:spPr>
          <a:xfrm>
            <a:off x="8092440" y="4834890"/>
            <a:ext cx="6858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700"/>
              <a:buFont typeface="Poppins"/>
              <a:buNone/>
            </a:pPr>
            <a:r>
              <a:rPr lang="en" sz="700">
                <a:solidFill>
                  <a:srgbClr val="6B7280"/>
                </a:solidFill>
                <a:latin typeface="Poppins"/>
                <a:ea typeface="Poppins"/>
                <a:cs typeface="Poppins"/>
                <a:sym typeface="Poppins"/>
              </a:rPr>
              <a:t>14 / </a:t>
            </a:r>
            <a:r>
              <a:rPr lang="en" sz="700">
                <a:solidFill>
                  <a:srgbClr val="6B7280"/>
                </a:solidFill>
                <a:latin typeface="Poppins"/>
                <a:ea typeface="Poppins"/>
                <a:cs typeface="Poppins"/>
                <a:sym typeface="Poppins"/>
              </a:rPr>
              <a:t>22</a:t>
            </a:r>
            <a:endParaRPr b="0" i="0" sz="700" u="none" cap="none" strike="noStrike">
              <a:solidFill>
                <a:schemeClr val="dk1"/>
              </a:solidFill>
              <a:latin typeface="Calibri"/>
              <a:ea typeface="Calibri"/>
              <a:cs typeface="Calibri"/>
              <a:sym typeface="Calibri"/>
            </a:endParaRPr>
          </a:p>
        </p:txBody>
      </p:sp>
      <p:sp>
        <p:nvSpPr>
          <p:cNvPr id="474" name="Google Shape;474;p29"/>
          <p:cNvSpPr/>
          <p:nvPr/>
        </p:nvSpPr>
        <p:spPr>
          <a:xfrm>
            <a:off x="0" y="5129784"/>
            <a:ext cx="9121140" cy="13716"/>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75" name="Google Shape;475;p29"/>
          <p:cNvSpPr/>
          <p:nvPr/>
        </p:nvSpPr>
        <p:spPr>
          <a:xfrm>
            <a:off x="394508" y="628650"/>
            <a:ext cx="8229600" cy="48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2300"/>
              <a:buFont typeface="Poppins"/>
              <a:buNone/>
            </a:pPr>
            <a:r>
              <a:rPr b="1" i="0" lang="en" sz="2300" u="none" cap="none" strike="noStrike">
                <a:solidFill>
                  <a:srgbClr val="051044"/>
                </a:solidFill>
                <a:latin typeface="Poppins"/>
                <a:ea typeface="Poppins"/>
                <a:cs typeface="Poppins"/>
                <a:sym typeface="Poppins"/>
              </a:rPr>
              <a:t>The business owner preparing for exit</a:t>
            </a:r>
            <a:endParaRPr b="0" i="0" sz="2300" u="none" cap="none" strike="noStrike">
              <a:solidFill>
                <a:schemeClr val="dk1"/>
              </a:solidFill>
              <a:latin typeface="Calibri"/>
              <a:ea typeface="Calibri"/>
              <a:cs typeface="Calibri"/>
              <a:sym typeface="Calibri"/>
            </a:endParaRPr>
          </a:p>
        </p:txBody>
      </p:sp>
      <p:sp>
        <p:nvSpPr>
          <p:cNvPr id="476" name="Google Shape;476;p29"/>
          <p:cNvSpPr/>
          <p:nvPr/>
        </p:nvSpPr>
        <p:spPr>
          <a:xfrm>
            <a:off x="394508" y="1188720"/>
            <a:ext cx="3771900" cy="3154800"/>
          </a:xfrm>
          <a:prstGeom prst="rect">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77" name="Google Shape;477;p29"/>
          <p:cNvSpPr/>
          <p:nvPr/>
        </p:nvSpPr>
        <p:spPr>
          <a:xfrm>
            <a:off x="394508" y="1188720"/>
            <a:ext cx="3771900" cy="687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478" name="Google Shape;478;p29"/>
          <p:cNvPicPr preferRelativeResize="0"/>
          <p:nvPr/>
        </p:nvPicPr>
        <p:blipFill rotWithShape="1">
          <a:blip r:embed="rId4">
            <a:alphaModFix/>
          </a:blip>
          <a:srcRect b="0" l="0" r="0" t="0"/>
          <a:stretch/>
        </p:blipFill>
        <p:spPr>
          <a:xfrm>
            <a:off x="668828" y="1463040"/>
            <a:ext cx="411480" cy="411480"/>
          </a:xfrm>
          <a:prstGeom prst="rect">
            <a:avLst/>
          </a:prstGeom>
          <a:noFill/>
          <a:ln>
            <a:noFill/>
          </a:ln>
        </p:spPr>
      </p:pic>
      <p:sp>
        <p:nvSpPr>
          <p:cNvPr id="479" name="Google Shape;479;p29"/>
          <p:cNvSpPr/>
          <p:nvPr/>
        </p:nvSpPr>
        <p:spPr>
          <a:xfrm>
            <a:off x="1183178" y="1463040"/>
            <a:ext cx="2880300" cy="20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F665B"/>
              </a:buClr>
              <a:buSzPts val="800"/>
              <a:buFont typeface="Poppins"/>
              <a:buNone/>
            </a:pPr>
            <a:r>
              <a:rPr b="1" i="0" lang="en" sz="800" u="none" cap="none" strike="noStrike">
                <a:solidFill>
                  <a:srgbClr val="DF665B"/>
                </a:solidFill>
                <a:latin typeface="Poppins"/>
                <a:ea typeface="Poppins"/>
                <a:cs typeface="Poppins"/>
                <a:sym typeface="Poppins"/>
              </a:rPr>
              <a:t>CLIENT PROFILE</a:t>
            </a:r>
            <a:endParaRPr b="0" i="0" sz="800" u="none" cap="none" strike="noStrike">
              <a:solidFill>
                <a:schemeClr val="dk1"/>
              </a:solidFill>
              <a:latin typeface="Calibri"/>
              <a:ea typeface="Calibri"/>
              <a:cs typeface="Calibri"/>
              <a:sym typeface="Calibri"/>
            </a:endParaRPr>
          </a:p>
        </p:txBody>
      </p:sp>
      <p:sp>
        <p:nvSpPr>
          <p:cNvPr id="480" name="Google Shape;480;p29"/>
          <p:cNvSpPr/>
          <p:nvPr/>
        </p:nvSpPr>
        <p:spPr>
          <a:xfrm>
            <a:off x="1183178" y="1668780"/>
            <a:ext cx="28803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500"/>
              <a:buFont typeface="Poppins"/>
              <a:buNone/>
            </a:pPr>
            <a:r>
              <a:rPr b="1" i="0" lang="en" sz="1500" u="none" cap="none" strike="noStrike">
                <a:solidFill>
                  <a:srgbClr val="FFFFFF"/>
                </a:solidFill>
                <a:latin typeface="Poppins"/>
                <a:ea typeface="Poppins"/>
                <a:cs typeface="Poppins"/>
                <a:sym typeface="Poppins"/>
              </a:rPr>
              <a:t>HVAC Business Owner</a:t>
            </a:r>
            <a:endParaRPr b="0" i="0" sz="1500" u="none" cap="none" strike="noStrike">
              <a:solidFill>
                <a:schemeClr val="dk1"/>
              </a:solidFill>
              <a:latin typeface="Calibri"/>
              <a:ea typeface="Calibri"/>
              <a:cs typeface="Calibri"/>
              <a:sym typeface="Calibri"/>
            </a:endParaRPr>
          </a:p>
        </p:txBody>
      </p:sp>
      <p:sp>
        <p:nvSpPr>
          <p:cNvPr id="481" name="Google Shape;481;p29"/>
          <p:cNvSpPr/>
          <p:nvPr/>
        </p:nvSpPr>
        <p:spPr>
          <a:xfrm>
            <a:off x="668828" y="2044733"/>
            <a:ext cx="3223200" cy="1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B2EC"/>
              </a:buClr>
              <a:buSzPts val="800"/>
              <a:buFont typeface="Poppins"/>
              <a:buNone/>
            </a:pPr>
            <a:r>
              <a:rPr b="1" i="0" lang="en" sz="800" u="none" cap="none" strike="noStrike">
                <a:solidFill>
                  <a:srgbClr val="C8B2EC"/>
                </a:solidFill>
                <a:latin typeface="Poppins"/>
                <a:ea typeface="Poppins"/>
                <a:cs typeface="Poppins"/>
                <a:sym typeface="Poppins"/>
              </a:rPr>
              <a:t>AGE</a:t>
            </a:r>
            <a:endParaRPr b="0" i="0" sz="800" u="none" cap="none" strike="noStrike">
              <a:solidFill>
                <a:schemeClr val="dk1"/>
              </a:solidFill>
              <a:latin typeface="Calibri"/>
              <a:ea typeface="Calibri"/>
              <a:cs typeface="Calibri"/>
              <a:sym typeface="Calibri"/>
            </a:endParaRPr>
          </a:p>
        </p:txBody>
      </p:sp>
      <p:sp>
        <p:nvSpPr>
          <p:cNvPr id="482" name="Google Shape;482;p29"/>
          <p:cNvSpPr/>
          <p:nvPr/>
        </p:nvSpPr>
        <p:spPr>
          <a:xfrm>
            <a:off x="668828" y="2216183"/>
            <a:ext cx="32232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Poppins"/>
              <a:buNone/>
            </a:pPr>
            <a:r>
              <a:rPr b="0" i="0" lang="en" sz="1000" u="none" cap="none" strike="noStrike">
                <a:solidFill>
                  <a:srgbClr val="FFFFFF"/>
                </a:solidFill>
                <a:latin typeface="Poppins"/>
                <a:ea typeface="Poppins"/>
                <a:cs typeface="Poppins"/>
                <a:sym typeface="Poppins"/>
              </a:rPr>
              <a:t>43 years old</a:t>
            </a:r>
            <a:endParaRPr b="0" i="0" sz="1000" u="none" cap="none" strike="noStrike">
              <a:solidFill>
                <a:schemeClr val="dk1"/>
              </a:solidFill>
              <a:latin typeface="Calibri"/>
              <a:ea typeface="Calibri"/>
              <a:cs typeface="Calibri"/>
              <a:sym typeface="Calibri"/>
            </a:endParaRPr>
          </a:p>
        </p:txBody>
      </p:sp>
      <p:sp>
        <p:nvSpPr>
          <p:cNvPr id="483" name="Google Shape;483;p29"/>
          <p:cNvSpPr/>
          <p:nvPr/>
        </p:nvSpPr>
        <p:spPr>
          <a:xfrm>
            <a:off x="668828" y="2559083"/>
            <a:ext cx="3223200" cy="1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B2EC"/>
              </a:buClr>
              <a:buSzPts val="800"/>
              <a:buFont typeface="Poppins"/>
              <a:buNone/>
            </a:pPr>
            <a:r>
              <a:rPr b="1" i="0" lang="en" sz="800" u="none" cap="none" strike="noStrike">
                <a:solidFill>
                  <a:srgbClr val="C8B2EC"/>
                </a:solidFill>
                <a:latin typeface="Poppins"/>
                <a:ea typeface="Poppins"/>
                <a:cs typeface="Poppins"/>
                <a:sym typeface="Poppins"/>
              </a:rPr>
              <a:t>HORIZON</a:t>
            </a:r>
            <a:endParaRPr b="0" i="0" sz="800" u="none" cap="none" strike="noStrike">
              <a:solidFill>
                <a:schemeClr val="dk1"/>
              </a:solidFill>
              <a:latin typeface="Calibri"/>
              <a:ea typeface="Calibri"/>
              <a:cs typeface="Calibri"/>
              <a:sym typeface="Calibri"/>
            </a:endParaRPr>
          </a:p>
        </p:txBody>
      </p:sp>
      <p:sp>
        <p:nvSpPr>
          <p:cNvPr id="484" name="Google Shape;484;p29"/>
          <p:cNvSpPr/>
          <p:nvPr/>
        </p:nvSpPr>
        <p:spPr>
          <a:xfrm>
            <a:off x="668828" y="2730533"/>
            <a:ext cx="32232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Poppins"/>
              <a:buNone/>
            </a:pPr>
            <a:r>
              <a:rPr b="0" i="0" lang="en" sz="1000" u="none" cap="none" strike="noStrike">
                <a:solidFill>
                  <a:srgbClr val="FFFFFF"/>
                </a:solidFill>
                <a:latin typeface="Poppins"/>
                <a:ea typeface="Poppins"/>
                <a:cs typeface="Poppins"/>
                <a:sym typeface="Poppins"/>
              </a:rPr>
              <a:t>Plans to exit the business in 10 years</a:t>
            </a:r>
            <a:endParaRPr b="0" i="0" sz="1000" u="none" cap="none" strike="noStrike">
              <a:solidFill>
                <a:schemeClr val="dk1"/>
              </a:solidFill>
              <a:latin typeface="Calibri"/>
              <a:ea typeface="Calibri"/>
              <a:cs typeface="Calibri"/>
              <a:sym typeface="Calibri"/>
            </a:endParaRPr>
          </a:p>
        </p:txBody>
      </p:sp>
      <p:sp>
        <p:nvSpPr>
          <p:cNvPr id="485" name="Google Shape;485;p29"/>
          <p:cNvSpPr/>
          <p:nvPr/>
        </p:nvSpPr>
        <p:spPr>
          <a:xfrm>
            <a:off x="668828" y="3073433"/>
            <a:ext cx="3223200" cy="1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B2EC"/>
              </a:buClr>
              <a:buSzPts val="800"/>
              <a:buFont typeface="Poppins"/>
              <a:buNone/>
            </a:pPr>
            <a:r>
              <a:rPr b="1" i="0" lang="en" sz="800" u="none" cap="none" strike="noStrike">
                <a:solidFill>
                  <a:srgbClr val="C8B2EC"/>
                </a:solidFill>
                <a:latin typeface="Poppins"/>
                <a:ea typeface="Poppins"/>
                <a:cs typeface="Poppins"/>
                <a:sym typeface="Poppins"/>
              </a:rPr>
              <a:t>GOAL</a:t>
            </a:r>
            <a:endParaRPr b="0" i="0" sz="800" u="none" cap="none" strike="noStrike">
              <a:solidFill>
                <a:schemeClr val="dk1"/>
              </a:solidFill>
              <a:latin typeface="Calibri"/>
              <a:ea typeface="Calibri"/>
              <a:cs typeface="Calibri"/>
              <a:sym typeface="Calibri"/>
            </a:endParaRPr>
          </a:p>
        </p:txBody>
      </p:sp>
      <p:sp>
        <p:nvSpPr>
          <p:cNvPr id="486" name="Google Shape;486;p29"/>
          <p:cNvSpPr/>
          <p:nvPr/>
        </p:nvSpPr>
        <p:spPr>
          <a:xfrm>
            <a:off x="668828" y="3244883"/>
            <a:ext cx="32232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Poppins"/>
              <a:buNone/>
            </a:pPr>
            <a:r>
              <a:rPr b="0" i="0" lang="en" sz="1000" u="none" cap="none" strike="noStrike">
                <a:solidFill>
                  <a:srgbClr val="FFFFFF"/>
                </a:solidFill>
                <a:latin typeface="Poppins"/>
                <a:ea typeface="Poppins"/>
                <a:cs typeface="Poppins"/>
                <a:sym typeface="Poppins"/>
              </a:rPr>
              <a:t>Maximize future benefits for himself and his children</a:t>
            </a:r>
            <a:endParaRPr b="0" i="0" sz="1000" u="none" cap="none" strike="noStrike">
              <a:solidFill>
                <a:schemeClr val="dk1"/>
              </a:solidFill>
              <a:latin typeface="Calibri"/>
              <a:ea typeface="Calibri"/>
              <a:cs typeface="Calibri"/>
              <a:sym typeface="Calibri"/>
            </a:endParaRPr>
          </a:p>
        </p:txBody>
      </p:sp>
      <p:sp>
        <p:nvSpPr>
          <p:cNvPr id="487" name="Google Shape;487;p29"/>
          <p:cNvSpPr/>
          <p:nvPr/>
        </p:nvSpPr>
        <p:spPr>
          <a:xfrm>
            <a:off x="668828" y="3587783"/>
            <a:ext cx="3223200" cy="1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B2EC"/>
              </a:buClr>
              <a:buSzPts val="800"/>
              <a:buFont typeface="Poppins"/>
              <a:buNone/>
            </a:pPr>
            <a:r>
              <a:rPr b="1" i="0" lang="en" sz="800" u="none" cap="none" strike="noStrike">
                <a:solidFill>
                  <a:srgbClr val="C8B2EC"/>
                </a:solidFill>
                <a:latin typeface="Poppins"/>
                <a:ea typeface="Poppins"/>
                <a:cs typeface="Poppins"/>
                <a:sym typeface="Poppins"/>
              </a:rPr>
              <a:t>PRIORITY</a:t>
            </a:r>
            <a:endParaRPr b="0" i="0" sz="800" u="none" cap="none" strike="noStrike">
              <a:solidFill>
                <a:schemeClr val="dk1"/>
              </a:solidFill>
              <a:latin typeface="Calibri"/>
              <a:ea typeface="Calibri"/>
              <a:cs typeface="Calibri"/>
              <a:sym typeface="Calibri"/>
            </a:endParaRPr>
          </a:p>
        </p:txBody>
      </p:sp>
      <p:sp>
        <p:nvSpPr>
          <p:cNvPr id="488" name="Google Shape;488;p29"/>
          <p:cNvSpPr/>
          <p:nvPr/>
        </p:nvSpPr>
        <p:spPr>
          <a:xfrm>
            <a:off x="668828" y="3759233"/>
            <a:ext cx="32232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Poppins"/>
              <a:buNone/>
            </a:pPr>
            <a:r>
              <a:rPr lang="en" sz="1000">
                <a:solidFill>
                  <a:srgbClr val="FFFFFF"/>
                </a:solidFill>
                <a:latin typeface="Poppins"/>
                <a:ea typeface="Poppins"/>
                <a:cs typeface="Poppins"/>
                <a:sym typeface="Poppins"/>
              </a:rPr>
              <a:t>P</a:t>
            </a:r>
            <a:r>
              <a:rPr b="0" i="0" lang="en" sz="1000" u="none" cap="none" strike="noStrike">
                <a:solidFill>
                  <a:srgbClr val="FFFFFF"/>
                </a:solidFill>
                <a:latin typeface="Poppins"/>
                <a:ea typeface="Poppins"/>
                <a:cs typeface="Poppins"/>
                <a:sym typeface="Poppins"/>
              </a:rPr>
              <a:t>asses a</a:t>
            </a:r>
            <a:r>
              <a:rPr lang="en" sz="1000">
                <a:solidFill>
                  <a:srgbClr val="FFFFFF"/>
                </a:solidFill>
                <a:latin typeface="Poppins"/>
                <a:ea typeface="Poppins"/>
                <a:cs typeface="Poppins"/>
                <a:sym typeface="Poppins"/>
              </a:rPr>
              <a:t>s much assets tax-free to family</a:t>
            </a:r>
            <a:endParaRPr b="0" i="0" sz="1000" u="none" cap="none" strike="noStrike">
              <a:solidFill>
                <a:schemeClr val="dk1"/>
              </a:solidFill>
              <a:latin typeface="Calibri"/>
              <a:ea typeface="Calibri"/>
              <a:cs typeface="Calibri"/>
              <a:sym typeface="Calibri"/>
            </a:endParaRPr>
          </a:p>
        </p:txBody>
      </p:sp>
      <p:sp>
        <p:nvSpPr>
          <p:cNvPr id="489" name="Google Shape;489;p29"/>
          <p:cNvSpPr/>
          <p:nvPr/>
        </p:nvSpPr>
        <p:spPr>
          <a:xfrm>
            <a:off x="4440728" y="1188720"/>
            <a:ext cx="4114800" cy="24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03397"/>
              </a:buClr>
              <a:buSzPts val="800"/>
              <a:buFont typeface="Poppins"/>
              <a:buNone/>
            </a:pPr>
            <a:r>
              <a:rPr b="1" i="0" lang="en" sz="800" u="none" cap="none" strike="noStrike">
                <a:solidFill>
                  <a:srgbClr val="903397"/>
                </a:solidFill>
                <a:latin typeface="Poppins"/>
                <a:ea typeface="Poppins"/>
                <a:cs typeface="Poppins"/>
                <a:sym typeface="Poppins"/>
              </a:rPr>
              <a:t>STREAM OUTCOME</a:t>
            </a:r>
            <a:endParaRPr b="0" i="0" sz="800" u="none" cap="none" strike="noStrike">
              <a:solidFill>
                <a:schemeClr val="dk1"/>
              </a:solidFill>
              <a:latin typeface="Calibri"/>
              <a:ea typeface="Calibri"/>
              <a:cs typeface="Calibri"/>
              <a:sym typeface="Calibri"/>
            </a:endParaRPr>
          </a:p>
        </p:txBody>
      </p:sp>
      <p:sp>
        <p:nvSpPr>
          <p:cNvPr id="490" name="Google Shape;490;p29"/>
          <p:cNvSpPr/>
          <p:nvPr/>
        </p:nvSpPr>
        <p:spPr>
          <a:xfrm>
            <a:off x="4440728" y="1428750"/>
            <a:ext cx="4114800" cy="41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1700"/>
              <a:buFont typeface="Poppins"/>
              <a:buNone/>
            </a:pPr>
            <a:r>
              <a:rPr b="1" i="0" lang="en" sz="1700" u="none" cap="none" strike="noStrike">
                <a:solidFill>
                  <a:srgbClr val="051044"/>
                </a:solidFill>
                <a:latin typeface="Poppins"/>
                <a:ea typeface="Poppins"/>
                <a:cs typeface="Poppins"/>
                <a:sym typeface="Poppins"/>
              </a:rPr>
              <a:t>Flexible loan payoff, maximum legacy</a:t>
            </a:r>
            <a:endParaRPr b="0" i="0" sz="1700" u="none" cap="none" strike="noStrike">
              <a:solidFill>
                <a:schemeClr val="dk1"/>
              </a:solidFill>
              <a:latin typeface="Calibri"/>
              <a:ea typeface="Calibri"/>
              <a:cs typeface="Calibri"/>
              <a:sym typeface="Calibri"/>
            </a:endParaRPr>
          </a:p>
        </p:txBody>
      </p:sp>
      <p:sp>
        <p:nvSpPr>
          <p:cNvPr id="491" name="Google Shape;491;p29"/>
          <p:cNvSpPr/>
          <p:nvPr/>
        </p:nvSpPr>
        <p:spPr>
          <a:xfrm>
            <a:off x="4440728" y="1977390"/>
            <a:ext cx="480000" cy="4800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492" name="Google Shape;492;p29"/>
          <p:cNvPicPr preferRelativeResize="0"/>
          <p:nvPr/>
        </p:nvPicPr>
        <p:blipFill rotWithShape="1">
          <a:blip r:embed="rId5">
            <a:alphaModFix/>
          </a:blip>
          <a:srcRect b="0" l="0" r="0" t="0"/>
          <a:stretch/>
        </p:blipFill>
        <p:spPr>
          <a:xfrm>
            <a:off x="4564172" y="2100834"/>
            <a:ext cx="233172" cy="233172"/>
          </a:xfrm>
          <a:prstGeom prst="rect">
            <a:avLst/>
          </a:prstGeom>
          <a:noFill/>
          <a:ln>
            <a:noFill/>
          </a:ln>
        </p:spPr>
      </p:pic>
      <p:sp>
        <p:nvSpPr>
          <p:cNvPr id="493" name="Google Shape;493;p29"/>
          <p:cNvSpPr/>
          <p:nvPr/>
        </p:nvSpPr>
        <p:spPr>
          <a:xfrm>
            <a:off x="5057948" y="1977390"/>
            <a:ext cx="36348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1100"/>
              <a:buFont typeface="Poppins"/>
              <a:buNone/>
            </a:pPr>
            <a:r>
              <a:rPr b="1" i="0" lang="en" sz="1100" u="none" cap="none" strike="noStrike">
                <a:solidFill>
                  <a:srgbClr val="051044"/>
                </a:solidFill>
                <a:latin typeface="Poppins"/>
                <a:ea typeface="Poppins"/>
                <a:cs typeface="Poppins"/>
                <a:sym typeface="Poppins"/>
              </a:rPr>
              <a:t>Loan paid from business exit proceeds</a:t>
            </a:r>
            <a:endParaRPr b="0" i="0" sz="1100" u="none" cap="none" strike="noStrike">
              <a:solidFill>
                <a:schemeClr val="dk1"/>
              </a:solidFill>
              <a:latin typeface="Calibri"/>
              <a:ea typeface="Calibri"/>
              <a:cs typeface="Calibri"/>
              <a:sym typeface="Calibri"/>
            </a:endParaRPr>
          </a:p>
        </p:txBody>
      </p:sp>
      <p:sp>
        <p:nvSpPr>
          <p:cNvPr id="494" name="Google Shape;494;p29"/>
          <p:cNvSpPr/>
          <p:nvPr/>
        </p:nvSpPr>
        <p:spPr>
          <a:xfrm>
            <a:off x="5057948" y="2145822"/>
            <a:ext cx="3634800" cy="48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74151"/>
              </a:buClr>
              <a:buSzPts val="800"/>
              <a:buFont typeface="Poppins"/>
              <a:buNone/>
            </a:pPr>
            <a:r>
              <a:rPr b="0" i="0" lang="en" sz="800" u="none" cap="none" strike="noStrike">
                <a:solidFill>
                  <a:srgbClr val="374151"/>
                </a:solidFill>
                <a:latin typeface="Poppins"/>
                <a:ea typeface="Poppins"/>
                <a:cs typeface="Poppins"/>
                <a:sym typeface="Poppins"/>
              </a:rPr>
              <a:t>Bank loan can be repaid from the eventual business sale — or from policy cash value.</a:t>
            </a:r>
            <a:endParaRPr b="0" i="0" sz="800" u="none" cap="none" strike="noStrike">
              <a:solidFill>
                <a:schemeClr val="dk1"/>
              </a:solidFill>
              <a:latin typeface="Calibri"/>
              <a:ea typeface="Calibri"/>
              <a:cs typeface="Calibri"/>
              <a:sym typeface="Calibri"/>
            </a:endParaRPr>
          </a:p>
        </p:txBody>
      </p:sp>
      <p:sp>
        <p:nvSpPr>
          <p:cNvPr id="495" name="Google Shape;495;p29"/>
          <p:cNvSpPr/>
          <p:nvPr/>
        </p:nvSpPr>
        <p:spPr>
          <a:xfrm>
            <a:off x="4440728" y="2800350"/>
            <a:ext cx="480000" cy="4800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496" name="Google Shape;496;p29"/>
          <p:cNvPicPr preferRelativeResize="0"/>
          <p:nvPr/>
        </p:nvPicPr>
        <p:blipFill rotWithShape="1">
          <a:blip r:embed="rId5">
            <a:alphaModFix/>
          </a:blip>
          <a:srcRect b="0" l="0" r="0" t="0"/>
          <a:stretch/>
        </p:blipFill>
        <p:spPr>
          <a:xfrm>
            <a:off x="4564172" y="2923794"/>
            <a:ext cx="233172" cy="233172"/>
          </a:xfrm>
          <a:prstGeom prst="rect">
            <a:avLst/>
          </a:prstGeom>
          <a:noFill/>
          <a:ln>
            <a:noFill/>
          </a:ln>
        </p:spPr>
      </p:pic>
      <p:sp>
        <p:nvSpPr>
          <p:cNvPr id="497" name="Google Shape;497;p29"/>
          <p:cNvSpPr/>
          <p:nvPr/>
        </p:nvSpPr>
        <p:spPr>
          <a:xfrm>
            <a:off x="5057948" y="2800350"/>
            <a:ext cx="36348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1100"/>
              <a:buFont typeface="Poppins"/>
              <a:buNone/>
            </a:pPr>
            <a:r>
              <a:rPr b="1" i="0" lang="en" sz="1100" u="none" cap="none" strike="noStrike">
                <a:solidFill>
                  <a:srgbClr val="051044"/>
                </a:solidFill>
                <a:latin typeface="Poppins"/>
                <a:ea typeface="Poppins"/>
                <a:cs typeface="Poppins"/>
                <a:sym typeface="Poppins"/>
              </a:rPr>
              <a:t>Tax-advantaged legacy to children</a:t>
            </a:r>
            <a:endParaRPr b="0" i="0" sz="1100" u="none" cap="none" strike="noStrike">
              <a:solidFill>
                <a:schemeClr val="dk1"/>
              </a:solidFill>
              <a:latin typeface="Calibri"/>
              <a:ea typeface="Calibri"/>
              <a:cs typeface="Calibri"/>
              <a:sym typeface="Calibri"/>
            </a:endParaRPr>
          </a:p>
        </p:txBody>
      </p:sp>
      <p:sp>
        <p:nvSpPr>
          <p:cNvPr id="498" name="Google Shape;498;p29"/>
          <p:cNvSpPr/>
          <p:nvPr/>
        </p:nvSpPr>
        <p:spPr>
          <a:xfrm>
            <a:off x="5057948" y="2968782"/>
            <a:ext cx="3634800" cy="48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74151"/>
              </a:buClr>
              <a:buSzPts val="800"/>
              <a:buFont typeface="Poppins"/>
              <a:buNone/>
            </a:pPr>
            <a:r>
              <a:rPr b="0" i="0" lang="en" sz="800" u="none" cap="none" strike="noStrike">
                <a:solidFill>
                  <a:srgbClr val="374151"/>
                </a:solidFill>
                <a:latin typeface="Poppins"/>
                <a:ea typeface="Poppins"/>
                <a:cs typeface="Poppins"/>
                <a:sym typeface="Poppins"/>
              </a:rPr>
              <a:t>Death benefit passes tax</a:t>
            </a:r>
            <a:r>
              <a:rPr lang="en" sz="800">
                <a:solidFill>
                  <a:srgbClr val="374151"/>
                </a:solidFill>
                <a:latin typeface="Poppins"/>
                <a:ea typeface="Poppins"/>
                <a:cs typeface="Poppins"/>
                <a:sym typeface="Poppins"/>
              </a:rPr>
              <a:t>-free to family</a:t>
            </a:r>
            <a:endParaRPr sz="800">
              <a:solidFill>
                <a:srgbClr val="374151"/>
              </a:solidFill>
              <a:latin typeface="Poppins"/>
              <a:ea typeface="Poppins"/>
              <a:cs typeface="Poppins"/>
              <a:sym typeface="Poppins"/>
            </a:endParaRPr>
          </a:p>
          <a:p>
            <a:pPr indent="0" lvl="0" marL="0" marR="0" rtl="0" algn="l">
              <a:spcBef>
                <a:spcPts val="0"/>
              </a:spcBef>
              <a:spcAft>
                <a:spcPts val="0"/>
              </a:spcAft>
              <a:buClr>
                <a:srgbClr val="374151"/>
              </a:buClr>
              <a:buSzPts val="800"/>
              <a:buFont typeface="Poppins"/>
              <a:buNone/>
            </a:pPr>
            <a:r>
              <a:t/>
            </a:r>
            <a:endParaRPr sz="800">
              <a:solidFill>
                <a:srgbClr val="374151"/>
              </a:solidFill>
              <a:latin typeface="Poppins"/>
              <a:ea typeface="Poppins"/>
              <a:cs typeface="Poppins"/>
              <a:sym typeface="Poppins"/>
            </a:endParaRPr>
          </a:p>
        </p:txBody>
      </p:sp>
      <p:sp>
        <p:nvSpPr>
          <p:cNvPr id="499" name="Google Shape;499;p29"/>
          <p:cNvSpPr/>
          <p:nvPr/>
        </p:nvSpPr>
        <p:spPr>
          <a:xfrm>
            <a:off x="4440728" y="3623310"/>
            <a:ext cx="480000" cy="480000"/>
          </a:xfrm>
          <a:prstGeom prst="ellipse">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00" name="Google Shape;500;p29"/>
          <p:cNvPicPr preferRelativeResize="0"/>
          <p:nvPr/>
        </p:nvPicPr>
        <p:blipFill rotWithShape="1">
          <a:blip r:embed="rId5">
            <a:alphaModFix/>
          </a:blip>
          <a:srcRect b="0" l="0" r="0" t="0"/>
          <a:stretch/>
        </p:blipFill>
        <p:spPr>
          <a:xfrm>
            <a:off x="4564172" y="3746754"/>
            <a:ext cx="233172" cy="233172"/>
          </a:xfrm>
          <a:prstGeom prst="rect">
            <a:avLst/>
          </a:prstGeom>
          <a:noFill/>
          <a:ln>
            <a:noFill/>
          </a:ln>
        </p:spPr>
      </p:pic>
      <p:sp>
        <p:nvSpPr>
          <p:cNvPr id="501" name="Google Shape;501;p29"/>
          <p:cNvSpPr/>
          <p:nvPr/>
        </p:nvSpPr>
        <p:spPr>
          <a:xfrm>
            <a:off x="5057948" y="3623310"/>
            <a:ext cx="3634800" cy="274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1100"/>
              <a:buFont typeface="Poppins"/>
              <a:buNone/>
            </a:pPr>
            <a:r>
              <a:rPr b="1" i="0" lang="en" sz="1100" u="none" cap="none" strike="noStrike">
                <a:solidFill>
                  <a:srgbClr val="051044"/>
                </a:solidFill>
                <a:latin typeface="Poppins"/>
                <a:ea typeface="Poppins"/>
                <a:cs typeface="Poppins"/>
                <a:sym typeface="Poppins"/>
              </a:rPr>
              <a:t>Indexed growth with zero market loss</a:t>
            </a:r>
            <a:endParaRPr b="0" i="0" sz="1100" u="none" cap="none" strike="noStrike">
              <a:solidFill>
                <a:schemeClr val="dk1"/>
              </a:solidFill>
              <a:latin typeface="Calibri"/>
              <a:ea typeface="Calibri"/>
              <a:cs typeface="Calibri"/>
              <a:sym typeface="Calibri"/>
            </a:endParaRPr>
          </a:p>
        </p:txBody>
      </p:sp>
      <p:sp>
        <p:nvSpPr>
          <p:cNvPr id="502" name="Google Shape;502;p29"/>
          <p:cNvSpPr/>
          <p:nvPr/>
        </p:nvSpPr>
        <p:spPr>
          <a:xfrm>
            <a:off x="5057948" y="3791742"/>
            <a:ext cx="3634800" cy="48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74151"/>
              </a:buClr>
              <a:buSzPts val="800"/>
              <a:buFont typeface="Poppins"/>
              <a:buNone/>
            </a:pPr>
            <a:r>
              <a:rPr b="0" i="0" lang="en" sz="800" u="none" cap="none" strike="noStrike">
                <a:solidFill>
                  <a:srgbClr val="374151"/>
                </a:solidFill>
                <a:latin typeface="Poppins"/>
                <a:ea typeface="Poppins"/>
                <a:cs typeface="Poppins"/>
                <a:sym typeface="Poppins"/>
              </a:rPr>
              <a:t>Policy cash value grows with the market but is insulated from downturns.</a:t>
            </a:r>
            <a:endParaRPr b="0" i="0" sz="800" u="none" cap="none" strike="noStrike">
              <a:solidFill>
                <a:schemeClr val="dk1"/>
              </a:solidFill>
              <a:latin typeface="Calibri"/>
              <a:ea typeface="Calibri"/>
              <a:cs typeface="Calibri"/>
              <a:sym typeface="Calibri"/>
            </a:endParaRPr>
          </a:p>
        </p:txBody>
      </p:sp>
      <p:sp>
        <p:nvSpPr>
          <p:cNvPr id="503" name="Google Shape;503;p29"/>
          <p:cNvSpPr/>
          <p:nvPr/>
        </p:nvSpPr>
        <p:spPr>
          <a:xfrm>
            <a:off x="342909" y="205740"/>
            <a:ext cx="2743200" cy="1920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903397"/>
              </a:buClr>
              <a:buSzPts val="800"/>
              <a:buFont typeface="Poppins"/>
              <a:buNone/>
            </a:pPr>
            <a:r>
              <a:rPr b="1" i="0" lang="en" sz="1000" u="none" cap="none" strike="noStrike">
                <a:solidFill>
                  <a:srgbClr val="903397"/>
                </a:solidFill>
                <a:latin typeface="Poppins"/>
                <a:ea typeface="Poppins"/>
                <a:cs typeface="Poppins"/>
                <a:sym typeface="Poppins"/>
              </a:rPr>
              <a:t>CASE STUDY 0</a:t>
            </a:r>
            <a:r>
              <a:rPr b="1" lang="en" sz="1000">
                <a:solidFill>
                  <a:srgbClr val="903397"/>
                </a:solidFill>
                <a:latin typeface="Poppins"/>
                <a:ea typeface="Poppins"/>
                <a:cs typeface="Poppins"/>
                <a:sym typeface="Poppins"/>
              </a:rPr>
              <a:t>2</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508" name="Shape 508"/>
        <p:cNvGrpSpPr/>
        <p:nvPr/>
      </p:nvGrpSpPr>
      <p:grpSpPr>
        <a:xfrm>
          <a:off x="0" y="0"/>
          <a:ext cx="0" cy="0"/>
          <a:chOff x="0" y="0"/>
          <a:chExt cx="0" cy="0"/>
        </a:xfrm>
      </p:grpSpPr>
      <p:pic>
        <p:nvPicPr>
          <p:cNvPr descr="logo_mark_transparent.png" id="509" name="Google Shape;509;p30"/>
          <p:cNvPicPr preferRelativeResize="0"/>
          <p:nvPr/>
        </p:nvPicPr>
        <p:blipFill rotWithShape="1">
          <a:blip r:embed="rId3">
            <a:alphaModFix/>
          </a:blip>
          <a:srcRect b="0" l="0" r="0" t="0"/>
          <a:stretch/>
        </p:blipFill>
        <p:spPr>
          <a:xfrm>
            <a:off x="342900" y="4745736"/>
            <a:ext cx="165012" cy="192024"/>
          </a:xfrm>
          <a:prstGeom prst="rect">
            <a:avLst/>
          </a:prstGeom>
          <a:noFill/>
          <a:ln>
            <a:noFill/>
          </a:ln>
        </p:spPr>
      </p:pic>
      <p:sp>
        <p:nvSpPr>
          <p:cNvPr id="510" name="Google Shape;510;p30"/>
          <p:cNvSpPr/>
          <p:nvPr/>
        </p:nvSpPr>
        <p:spPr>
          <a:xfrm>
            <a:off x="0" y="5129784"/>
            <a:ext cx="9121200" cy="138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11" name="Google Shape;511;p30"/>
          <p:cNvSpPr/>
          <p:nvPr/>
        </p:nvSpPr>
        <p:spPr>
          <a:xfrm>
            <a:off x="342909" y="205740"/>
            <a:ext cx="2743200" cy="1920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903397"/>
              </a:buClr>
              <a:buSzPts val="800"/>
              <a:buFont typeface="Poppins"/>
              <a:buNone/>
            </a:pPr>
            <a:r>
              <a:rPr b="1" i="0" lang="en" sz="1000" u="none" cap="none" strike="noStrike">
                <a:solidFill>
                  <a:srgbClr val="903397"/>
                </a:solidFill>
                <a:latin typeface="Poppins"/>
                <a:ea typeface="Poppins"/>
                <a:cs typeface="Poppins"/>
                <a:sym typeface="Poppins"/>
              </a:rPr>
              <a:t>CASE STUDY 0</a:t>
            </a:r>
            <a:r>
              <a:rPr b="1" lang="en" sz="1000">
                <a:solidFill>
                  <a:srgbClr val="903397"/>
                </a:solidFill>
                <a:latin typeface="Poppins"/>
                <a:ea typeface="Poppins"/>
                <a:cs typeface="Poppins"/>
                <a:sym typeface="Poppins"/>
              </a:rPr>
              <a:t>2 - Why Stream?</a:t>
            </a:r>
            <a:endParaRPr b="0" i="0" sz="1000" u="none" cap="none" strike="noStrike">
              <a:solidFill>
                <a:schemeClr val="dk1"/>
              </a:solidFill>
              <a:latin typeface="Calibri"/>
              <a:ea typeface="Calibri"/>
              <a:cs typeface="Calibri"/>
              <a:sym typeface="Calibri"/>
            </a:endParaRPr>
          </a:p>
        </p:txBody>
      </p:sp>
      <p:sp>
        <p:nvSpPr>
          <p:cNvPr id="512" name="Google Shape;512;p30"/>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700"/>
              <a:buFont typeface="Poppins"/>
              <a:buNone/>
            </a:pPr>
            <a:r>
              <a:rPr lang="en" sz="700">
                <a:solidFill>
                  <a:srgbClr val="6B7280"/>
                </a:solidFill>
                <a:latin typeface="Poppins"/>
                <a:ea typeface="Poppins"/>
                <a:cs typeface="Poppins"/>
                <a:sym typeface="Poppins"/>
              </a:rPr>
              <a:t>15</a:t>
            </a:r>
            <a:r>
              <a:rPr lang="en" sz="700">
                <a:solidFill>
                  <a:srgbClr val="6B7280"/>
                </a:solidFill>
                <a:latin typeface="Poppins"/>
                <a:ea typeface="Poppins"/>
                <a:cs typeface="Poppins"/>
                <a:sym typeface="Poppins"/>
              </a:rPr>
              <a:t> / </a:t>
            </a:r>
            <a:r>
              <a:rPr lang="en" sz="700">
                <a:solidFill>
                  <a:srgbClr val="6B7280"/>
                </a:solidFill>
                <a:latin typeface="Poppins"/>
                <a:ea typeface="Poppins"/>
                <a:cs typeface="Poppins"/>
                <a:sym typeface="Poppins"/>
              </a:rPr>
              <a:t>22</a:t>
            </a:r>
            <a:endParaRPr b="0" i="0" sz="700" u="none" cap="none" strike="noStrike">
              <a:solidFill>
                <a:schemeClr val="dk1"/>
              </a:solidFill>
              <a:latin typeface="Calibri"/>
              <a:ea typeface="Calibri"/>
              <a:cs typeface="Calibri"/>
              <a:sym typeface="Calibri"/>
            </a:endParaRPr>
          </a:p>
        </p:txBody>
      </p:sp>
      <p:pic>
        <p:nvPicPr>
          <p:cNvPr id="513" name="Google Shape;513;p30" title="Screenshot 2026-05-07 at 9.46.36 AM.png"/>
          <p:cNvPicPr preferRelativeResize="0"/>
          <p:nvPr/>
        </p:nvPicPr>
        <p:blipFill>
          <a:blip r:embed="rId4">
            <a:alphaModFix/>
          </a:blip>
          <a:stretch>
            <a:fillRect/>
          </a:stretch>
        </p:blipFill>
        <p:spPr>
          <a:xfrm>
            <a:off x="2561699" y="173063"/>
            <a:ext cx="5143905" cy="48676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518" name="Shape 518"/>
        <p:cNvGrpSpPr/>
        <p:nvPr/>
      </p:nvGrpSpPr>
      <p:grpSpPr>
        <a:xfrm>
          <a:off x="0" y="0"/>
          <a:ext cx="0" cy="0"/>
          <a:chOff x="0" y="0"/>
          <a:chExt cx="0" cy="0"/>
        </a:xfrm>
      </p:grpSpPr>
      <p:pic>
        <p:nvPicPr>
          <p:cNvPr descr="logo_mark_transparent.png" id="519" name="Google Shape;519;p31"/>
          <p:cNvPicPr preferRelativeResize="0"/>
          <p:nvPr/>
        </p:nvPicPr>
        <p:blipFill rotWithShape="1">
          <a:blip r:embed="rId3">
            <a:alphaModFix/>
          </a:blip>
          <a:srcRect b="0" l="0" r="0" t="0"/>
          <a:stretch/>
        </p:blipFill>
        <p:spPr>
          <a:xfrm>
            <a:off x="342900" y="4745736"/>
            <a:ext cx="165012" cy="192024"/>
          </a:xfrm>
          <a:prstGeom prst="rect">
            <a:avLst/>
          </a:prstGeom>
          <a:noFill/>
          <a:ln>
            <a:noFill/>
          </a:ln>
        </p:spPr>
      </p:pic>
      <p:sp>
        <p:nvSpPr>
          <p:cNvPr id="520" name="Google Shape;520;p31"/>
          <p:cNvSpPr/>
          <p:nvPr/>
        </p:nvSpPr>
        <p:spPr>
          <a:xfrm>
            <a:off x="0" y="5129784"/>
            <a:ext cx="9121200" cy="138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21" name="Google Shape;521;p31"/>
          <p:cNvSpPr/>
          <p:nvPr/>
        </p:nvSpPr>
        <p:spPr>
          <a:xfrm>
            <a:off x="342909" y="205740"/>
            <a:ext cx="2743200" cy="1920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903397"/>
              </a:buClr>
              <a:buSzPts val="800"/>
              <a:buFont typeface="Poppins"/>
              <a:buNone/>
            </a:pPr>
            <a:r>
              <a:rPr b="1" i="0" lang="en" sz="1000" u="none" cap="none" strike="noStrike">
                <a:solidFill>
                  <a:srgbClr val="903397"/>
                </a:solidFill>
                <a:latin typeface="Poppins"/>
                <a:ea typeface="Poppins"/>
                <a:cs typeface="Poppins"/>
                <a:sym typeface="Poppins"/>
              </a:rPr>
              <a:t>CASE STUDY 0</a:t>
            </a:r>
            <a:r>
              <a:rPr b="1" lang="en" sz="1000">
                <a:solidFill>
                  <a:srgbClr val="903397"/>
                </a:solidFill>
                <a:latin typeface="Poppins"/>
                <a:ea typeface="Poppins"/>
                <a:cs typeface="Poppins"/>
                <a:sym typeface="Poppins"/>
              </a:rPr>
              <a:t>2 - Why Stream?</a:t>
            </a:r>
            <a:endParaRPr b="0" i="0" sz="1000" u="none" cap="none" strike="noStrike">
              <a:solidFill>
                <a:schemeClr val="dk1"/>
              </a:solidFill>
              <a:latin typeface="Calibri"/>
              <a:ea typeface="Calibri"/>
              <a:cs typeface="Calibri"/>
              <a:sym typeface="Calibri"/>
            </a:endParaRPr>
          </a:p>
        </p:txBody>
      </p:sp>
      <p:sp>
        <p:nvSpPr>
          <p:cNvPr id="522" name="Google Shape;522;p31"/>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700"/>
              <a:buFont typeface="Poppins"/>
              <a:buNone/>
            </a:pPr>
            <a:r>
              <a:rPr lang="en" sz="700">
                <a:solidFill>
                  <a:srgbClr val="6B7280"/>
                </a:solidFill>
                <a:latin typeface="Poppins"/>
                <a:ea typeface="Poppins"/>
                <a:cs typeface="Poppins"/>
                <a:sym typeface="Poppins"/>
              </a:rPr>
              <a:t>16</a:t>
            </a:r>
            <a:r>
              <a:rPr lang="en" sz="700">
                <a:solidFill>
                  <a:srgbClr val="6B7280"/>
                </a:solidFill>
                <a:latin typeface="Poppins"/>
                <a:ea typeface="Poppins"/>
                <a:cs typeface="Poppins"/>
                <a:sym typeface="Poppins"/>
              </a:rPr>
              <a:t> / </a:t>
            </a:r>
            <a:r>
              <a:rPr lang="en" sz="700">
                <a:solidFill>
                  <a:srgbClr val="6B7280"/>
                </a:solidFill>
                <a:latin typeface="Poppins"/>
                <a:ea typeface="Poppins"/>
                <a:cs typeface="Poppins"/>
                <a:sym typeface="Poppins"/>
              </a:rPr>
              <a:t>22</a:t>
            </a:r>
            <a:endParaRPr b="0" i="0" sz="700" u="none" cap="none" strike="noStrike">
              <a:solidFill>
                <a:schemeClr val="dk1"/>
              </a:solidFill>
              <a:latin typeface="Calibri"/>
              <a:ea typeface="Calibri"/>
              <a:cs typeface="Calibri"/>
              <a:sym typeface="Calibri"/>
            </a:endParaRPr>
          </a:p>
        </p:txBody>
      </p:sp>
      <p:pic>
        <p:nvPicPr>
          <p:cNvPr id="523" name="Google Shape;523;p31" title="Screenshot 2026-05-07 at 9.47.05 AM.png"/>
          <p:cNvPicPr preferRelativeResize="0"/>
          <p:nvPr/>
        </p:nvPicPr>
        <p:blipFill>
          <a:blip r:embed="rId4">
            <a:alphaModFix/>
          </a:blip>
          <a:stretch>
            <a:fillRect/>
          </a:stretch>
        </p:blipFill>
        <p:spPr>
          <a:xfrm>
            <a:off x="2674525" y="108325"/>
            <a:ext cx="4406849" cy="49268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528" name="Shape 528"/>
        <p:cNvGrpSpPr/>
        <p:nvPr/>
      </p:nvGrpSpPr>
      <p:grpSpPr>
        <a:xfrm>
          <a:off x="0" y="0"/>
          <a:ext cx="0" cy="0"/>
          <a:chOff x="0" y="0"/>
          <a:chExt cx="0" cy="0"/>
        </a:xfrm>
      </p:grpSpPr>
      <p:pic>
        <p:nvPicPr>
          <p:cNvPr descr="logo_mark_transparent.png" id="529" name="Google Shape;529;p32"/>
          <p:cNvPicPr preferRelativeResize="0"/>
          <p:nvPr/>
        </p:nvPicPr>
        <p:blipFill rotWithShape="1">
          <a:blip r:embed="rId3">
            <a:alphaModFix/>
          </a:blip>
          <a:srcRect b="0" l="0" r="0" t="0"/>
          <a:stretch/>
        </p:blipFill>
        <p:spPr>
          <a:xfrm>
            <a:off x="342900" y="4745736"/>
            <a:ext cx="165012" cy="192024"/>
          </a:xfrm>
          <a:prstGeom prst="rect">
            <a:avLst/>
          </a:prstGeom>
          <a:noFill/>
          <a:ln>
            <a:noFill/>
          </a:ln>
        </p:spPr>
      </p:pic>
      <p:sp>
        <p:nvSpPr>
          <p:cNvPr id="530" name="Google Shape;530;p32"/>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700"/>
              <a:buFont typeface="Poppins"/>
              <a:buNone/>
            </a:pPr>
            <a:r>
              <a:rPr lang="en" sz="700">
                <a:solidFill>
                  <a:srgbClr val="6B7280"/>
                </a:solidFill>
                <a:latin typeface="Poppins"/>
                <a:ea typeface="Poppins"/>
                <a:cs typeface="Poppins"/>
                <a:sym typeface="Poppins"/>
              </a:rPr>
              <a:t>17</a:t>
            </a:r>
            <a:r>
              <a:rPr lang="en" sz="700">
                <a:solidFill>
                  <a:srgbClr val="6B7280"/>
                </a:solidFill>
                <a:latin typeface="Poppins"/>
                <a:ea typeface="Poppins"/>
                <a:cs typeface="Poppins"/>
                <a:sym typeface="Poppins"/>
              </a:rPr>
              <a:t> / </a:t>
            </a:r>
            <a:r>
              <a:rPr lang="en" sz="700">
                <a:solidFill>
                  <a:srgbClr val="6B7280"/>
                </a:solidFill>
                <a:latin typeface="Poppins"/>
                <a:ea typeface="Poppins"/>
                <a:cs typeface="Poppins"/>
                <a:sym typeface="Poppins"/>
              </a:rPr>
              <a:t>22</a:t>
            </a:r>
            <a:endParaRPr b="0" i="0" sz="700" u="none" cap="none" strike="noStrike">
              <a:solidFill>
                <a:schemeClr val="dk1"/>
              </a:solidFill>
              <a:latin typeface="Calibri"/>
              <a:ea typeface="Calibri"/>
              <a:cs typeface="Calibri"/>
              <a:sym typeface="Calibri"/>
            </a:endParaRPr>
          </a:p>
        </p:txBody>
      </p:sp>
      <p:sp>
        <p:nvSpPr>
          <p:cNvPr id="531" name="Google Shape;531;p32"/>
          <p:cNvSpPr/>
          <p:nvPr/>
        </p:nvSpPr>
        <p:spPr>
          <a:xfrm>
            <a:off x="0" y="5129784"/>
            <a:ext cx="9121200" cy="138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2" name="Google Shape;532;p32"/>
          <p:cNvSpPr/>
          <p:nvPr/>
        </p:nvSpPr>
        <p:spPr>
          <a:xfrm>
            <a:off x="342909" y="205740"/>
            <a:ext cx="2743200" cy="1920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903397"/>
              </a:buClr>
              <a:buSzPts val="800"/>
              <a:buFont typeface="Poppins"/>
              <a:buNone/>
            </a:pPr>
            <a:r>
              <a:rPr b="1" i="0" lang="en" sz="1000" u="none" cap="none" strike="noStrike">
                <a:solidFill>
                  <a:srgbClr val="903397"/>
                </a:solidFill>
                <a:latin typeface="Poppins"/>
                <a:ea typeface="Poppins"/>
                <a:cs typeface="Poppins"/>
                <a:sym typeface="Poppins"/>
              </a:rPr>
              <a:t>CASE STUDY 01</a:t>
            </a:r>
            <a:endParaRPr b="0" i="0" sz="1000" u="none" cap="none" strike="noStrike">
              <a:solidFill>
                <a:schemeClr val="dk1"/>
              </a:solidFill>
              <a:latin typeface="Calibri"/>
              <a:ea typeface="Calibri"/>
              <a:cs typeface="Calibri"/>
              <a:sym typeface="Calibri"/>
            </a:endParaRPr>
          </a:p>
        </p:txBody>
      </p:sp>
      <p:pic>
        <p:nvPicPr>
          <p:cNvPr id="533" name="Google Shape;533;p32" title="Screenshot 2026-05-07 at 9.47.14 AM.png"/>
          <p:cNvPicPr preferRelativeResize="0"/>
          <p:nvPr/>
        </p:nvPicPr>
        <p:blipFill>
          <a:blip r:embed="rId4">
            <a:alphaModFix/>
          </a:blip>
          <a:stretch>
            <a:fillRect/>
          </a:stretch>
        </p:blipFill>
        <p:spPr>
          <a:xfrm>
            <a:off x="1468675" y="491775"/>
            <a:ext cx="6574298" cy="38350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538" name="Shape 538"/>
        <p:cNvGrpSpPr/>
        <p:nvPr/>
      </p:nvGrpSpPr>
      <p:grpSpPr>
        <a:xfrm>
          <a:off x="0" y="0"/>
          <a:ext cx="0" cy="0"/>
          <a:chOff x="0" y="0"/>
          <a:chExt cx="0" cy="0"/>
        </a:xfrm>
      </p:grpSpPr>
      <p:pic>
        <p:nvPicPr>
          <p:cNvPr descr="logo_mark_transparent.png" id="539" name="Google Shape;539;p33"/>
          <p:cNvPicPr preferRelativeResize="0"/>
          <p:nvPr/>
        </p:nvPicPr>
        <p:blipFill rotWithShape="1">
          <a:blip r:embed="rId3">
            <a:alphaModFix/>
          </a:blip>
          <a:srcRect b="0" l="0" r="0" t="0"/>
          <a:stretch/>
        </p:blipFill>
        <p:spPr>
          <a:xfrm>
            <a:off x="342900" y="4745736"/>
            <a:ext cx="165012" cy="192024"/>
          </a:xfrm>
          <a:prstGeom prst="rect">
            <a:avLst/>
          </a:prstGeom>
          <a:noFill/>
          <a:ln>
            <a:noFill/>
          </a:ln>
        </p:spPr>
      </p:pic>
      <p:sp>
        <p:nvSpPr>
          <p:cNvPr id="540" name="Google Shape;540;p33"/>
          <p:cNvSpPr/>
          <p:nvPr/>
        </p:nvSpPr>
        <p:spPr>
          <a:xfrm>
            <a:off x="0" y="5129784"/>
            <a:ext cx="9121200" cy="138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id="541" name="Google Shape;541;p33"/>
          <p:cNvPicPr preferRelativeResize="0"/>
          <p:nvPr/>
        </p:nvPicPr>
        <p:blipFill rotWithShape="1">
          <a:blip r:embed="rId4">
            <a:alphaModFix/>
          </a:blip>
          <a:srcRect b="0" l="0" r="0" t="0"/>
          <a:stretch/>
        </p:blipFill>
        <p:spPr>
          <a:xfrm>
            <a:off x="1504775" y="499024"/>
            <a:ext cx="5808706" cy="4438726"/>
          </a:xfrm>
          <a:prstGeom prst="rect">
            <a:avLst/>
          </a:prstGeom>
          <a:noFill/>
          <a:ln>
            <a:noFill/>
          </a:ln>
        </p:spPr>
      </p:pic>
      <p:sp>
        <p:nvSpPr>
          <p:cNvPr id="542" name="Google Shape;542;p33"/>
          <p:cNvSpPr/>
          <p:nvPr/>
        </p:nvSpPr>
        <p:spPr>
          <a:xfrm>
            <a:off x="342900" y="205750"/>
            <a:ext cx="3398700" cy="1920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903397"/>
              </a:buClr>
              <a:buSzPts val="800"/>
              <a:buFont typeface="Poppins"/>
              <a:buNone/>
            </a:pPr>
            <a:r>
              <a:rPr b="1" i="0" lang="en" sz="1000" u="none" cap="none" strike="noStrike">
                <a:solidFill>
                  <a:srgbClr val="903397"/>
                </a:solidFill>
                <a:latin typeface="Poppins"/>
                <a:ea typeface="Poppins"/>
                <a:cs typeface="Poppins"/>
                <a:sym typeface="Poppins"/>
              </a:rPr>
              <a:t>CASE STUDY 0</a:t>
            </a:r>
            <a:r>
              <a:rPr b="1" lang="en" sz="1000">
                <a:solidFill>
                  <a:srgbClr val="903397"/>
                </a:solidFill>
                <a:latin typeface="Poppins"/>
                <a:ea typeface="Poppins"/>
                <a:cs typeface="Poppins"/>
                <a:sym typeface="Poppins"/>
              </a:rPr>
              <a:t>2 - Loan payoff with outside funds</a:t>
            </a:r>
            <a:endParaRPr b="0" i="0" sz="1000" u="none" cap="none" strike="noStrike">
              <a:solidFill>
                <a:schemeClr val="dk1"/>
              </a:solidFill>
              <a:latin typeface="Calibri"/>
              <a:ea typeface="Calibri"/>
              <a:cs typeface="Calibri"/>
              <a:sym typeface="Calibri"/>
            </a:endParaRPr>
          </a:p>
        </p:txBody>
      </p:sp>
      <p:sp>
        <p:nvSpPr>
          <p:cNvPr id="543" name="Google Shape;543;p33"/>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700"/>
              <a:buFont typeface="Poppins"/>
              <a:buNone/>
            </a:pPr>
            <a:r>
              <a:rPr lang="en" sz="700">
                <a:solidFill>
                  <a:srgbClr val="6B7280"/>
                </a:solidFill>
                <a:latin typeface="Poppins"/>
                <a:ea typeface="Poppins"/>
                <a:cs typeface="Poppins"/>
                <a:sym typeface="Poppins"/>
              </a:rPr>
              <a:t>18</a:t>
            </a:r>
            <a:r>
              <a:rPr lang="en" sz="700">
                <a:solidFill>
                  <a:srgbClr val="6B7280"/>
                </a:solidFill>
                <a:latin typeface="Poppins"/>
                <a:ea typeface="Poppins"/>
                <a:cs typeface="Poppins"/>
                <a:sym typeface="Poppins"/>
              </a:rPr>
              <a:t> / </a:t>
            </a:r>
            <a:r>
              <a:rPr lang="en" sz="700">
                <a:solidFill>
                  <a:srgbClr val="6B7280"/>
                </a:solidFill>
                <a:latin typeface="Poppins"/>
                <a:ea typeface="Poppins"/>
                <a:cs typeface="Poppins"/>
                <a:sym typeface="Poppins"/>
              </a:rPr>
              <a:t>22</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548" name="Shape 548"/>
        <p:cNvGrpSpPr/>
        <p:nvPr/>
      </p:nvGrpSpPr>
      <p:grpSpPr>
        <a:xfrm>
          <a:off x="0" y="0"/>
          <a:ext cx="0" cy="0"/>
          <a:chOff x="0" y="0"/>
          <a:chExt cx="0" cy="0"/>
        </a:xfrm>
      </p:grpSpPr>
      <p:pic>
        <p:nvPicPr>
          <p:cNvPr descr="logo_mark_transparent.png" id="549" name="Google Shape;549;p34"/>
          <p:cNvPicPr preferRelativeResize="0"/>
          <p:nvPr/>
        </p:nvPicPr>
        <p:blipFill rotWithShape="1">
          <a:blip r:embed="rId3">
            <a:alphaModFix/>
          </a:blip>
          <a:srcRect b="0" l="0" r="0" t="0"/>
          <a:stretch/>
        </p:blipFill>
        <p:spPr>
          <a:xfrm>
            <a:off x="342900" y="4745736"/>
            <a:ext cx="165012" cy="192024"/>
          </a:xfrm>
          <a:prstGeom prst="rect">
            <a:avLst/>
          </a:prstGeom>
          <a:noFill/>
          <a:ln>
            <a:noFill/>
          </a:ln>
        </p:spPr>
      </p:pic>
      <p:sp>
        <p:nvSpPr>
          <p:cNvPr id="550" name="Google Shape;550;p34"/>
          <p:cNvSpPr/>
          <p:nvPr/>
        </p:nvSpPr>
        <p:spPr>
          <a:xfrm>
            <a:off x="0" y="5129784"/>
            <a:ext cx="9121200" cy="13800"/>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id="551" name="Google Shape;551;p34"/>
          <p:cNvPicPr preferRelativeResize="0"/>
          <p:nvPr/>
        </p:nvPicPr>
        <p:blipFill rotWithShape="1">
          <a:blip r:embed="rId4">
            <a:alphaModFix/>
          </a:blip>
          <a:srcRect b="0" l="0" r="0" t="0"/>
          <a:stretch/>
        </p:blipFill>
        <p:spPr>
          <a:xfrm>
            <a:off x="1499854" y="467000"/>
            <a:ext cx="6625630" cy="4470751"/>
          </a:xfrm>
          <a:prstGeom prst="rect">
            <a:avLst/>
          </a:prstGeom>
          <a:noFill/>
          <a:ln>
            <a:noFill/>
          </a:ln>
        </p:spPr>
      </p:pic>
      <p:sp>
        <p:nvSpPr>
          <p:cNvPr id="552" name="Google Shape;552;p34"/>
          <p:cNvSpPr/>
          <p:nvPr/>
        </p:nvSpPr>
        <p:spPr>
          <a:xfrm>
            <a:off x="342900" y="205750"/>
            <a:ext cx="3398700" cy="1920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903397"/>
              </a:buClr>
              <a:buSzPts val="800"/>
              <a:buFont typeface="Poppins"/>
              <a:buNone/>
            </a:pPr>
            <a:r>
              <a:rPr b="1" i="0" lang="en" sz="1000" u="none" cap="none" strike="noStrike">
                <a:solidFill>
                  <a:srgbClr val="903397"/>
                </a:solidFill>
                <a:latin typeface="Poppins"/>
                <a:ea typeface="Poppins"/>
                <a:cs typeface="Poppins"/>
                <a:sym typeface="Poppins"/>
              </a:rPr>
              <a:t>CASE STUDY 0</a:t>
            </a:r>
            <a:r>
              <a:rPr b="1" lang="en" sz="1000">
                <a:solidFill>
                  <a:srgbClr val="903397"/>
                </a:solidFill>
                <a:latin typeface="Poppins"/>
                <a:ea typeface="Poppins"/>
                <a:cs typeface="Poppins"/>
                <a:sym typeface="Poppins"/>
              </a:rPr>
              <a:t>2 - Loan payoff with outside funds</a:t>
            </a:r>
            <a:endParaRPr b="0" i="0" sz="1000" u="none" cap="none" strike="noStrike">
              <a:solidFill>
                <a:schemeClr val="dk1"/>
              </a:solidFill>
              <a:latin typeface="Calibri"/>
              <a:ea typeface="Calibri"/>
              <a:cs typeface="Calibri"/>
              <a:sym typeface="Calibri"/>
            </a:endParaRPr>
          </a:p>
        </p:txBody>
      </p:sp>
      <p:sp>
        <p:nvSpPr>
          <p:cNvPr id="553" name="Google Shape;553;p34"/>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700"/>
              <a:buFont typeface="Poppins"/>
              <a:buNone/>
            </a:pPr>
            <a:r>
              <a:rPr lang="en" sz="700">
                <a:solidFill>
                  <a:srgbClr val="6B7280"/>
                </a:solidFill>
                <a:latin typeface="Poppins"/>
                <a:ea typeface="Poppins"/>
                <a:cs typeface="Poppins"/>
                <a:sym typeface="Poppins"/>
              </a:rPr>
              <a:t>19</a:t>
            </a:r>
            <a:r>
              <a:rPr lang="en" sz="700">
                <a:solidFill>
                  <a:srgbClr val="6B7280"/>
                </a:solidFill>
                <a:latin typeface="Poppins"/>
                <a:ea typeface="Poppins"/>
                <a:cs typeface="Poppins"/>
                <a:sym typeface="Poppins"/>
              </a:rPr>
              <a:t> / </a:t>
            </a:r>
            <a:r>
              <a:rPr lang="en" sz="700">
                <a:solidFill>
                  <a:srgbClr val="6B7280"/>
                </a:solidFill>
                <a:latin typeface="Poppins"/>
                <a:ea typeface="Poppins"/>
                <a:cs typeface="Poppins"/>
                <a:sym typeface="Poppins"/>
              </a:rPr>
              <a:t>22</a:t>
            </a:r>
            <a:endParaRPr b="0" i="0" sz="7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558" name="Shape 558"/>
        <p:cNvGrpSpPr/>
        <p:nvPr/>
      </p:nvGrpSpPr>
      <p:grpSpPr>
        <a:xfrm>
          <a:off x="0" y="0"/>
          <a:ext cx="0" cy="0"/>
          <a:chOff x="0" y="0"/>
          <a:chExt cx="0" cy="0"/>
        </a:xfrm>
      </p:grpSpPr>
      <p:pic>
        <p:nvPicPr>
          <p:cNvPr descr="logo_mark_transparent.png" id="559" name="Google Shape;559;p35"/>
          <p:cNvPicPr preferRelativeResize="0"/>
          <p:nvPr/>
        </p:nvPicPr>
        <p:blipFill rotWithShape="1">
          <a:blip r:embed="rId3">
            <a:alphaModFix/>
          </a:blip>
          <a:srcRect b="0" l="0" r="0" t="0"/>
          <a:stretch/>
        </p:blipFill>
        <p:spPr>
          <a:xfrm>
            <a:off x="342900" y="4745736"/>
            <a:ext cx="165013" cy="192024"/>
          </a:xfrm>
          <a:prstGeom prst="rect">
            <a:avLst/>
          </a:prstGeom>
          <a:noFill/>
          <a:ln>
            <a:noFill/>
          </a:ln>
        </p:spPr>
      </p:pic>
      <p:sp>
        <p:nvSpPr>
          <p:cNvPr id="560" name="Google Shape;560;p35"/>
          <p:cNvSpPr/>
          <p:nvPr/>
        </p:nvSpPr>
        <p:spPr>
          <a:xfrm>
            <a:off x="8092440" y="4834890"/>
            <a:ext cx="685800" cy="2058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6B7280"/>
              </a:buClr>
              <a:buSzPts val="700"/>
              <a:buFont typeface="Poppins"/>
              <a:buNone/>
            </a:pPr>
            <a:r>
              <a:rPr lang="en" sz="700">
                <a:solidFill>
                  <a:srgbClr val="6B7280"/>
                </a:solidFill>
                <a:latin typeface="Poppins"/>
                <a:ea typeface="Poppins"/>
                <a:cs typeface="Poppins"/>
                <a:sym typeface="Poppins"/>
              </a:rPr>
              <a:t>20 / </a:t>
            </a:r>
            <a:r>
              <a:rPr lang="en" sz="700">
                <a:solidFill>
                  <a:srgbClr val="6B7280"/>
                </a:solidFill>
                <a:latin typeface="Poppins"/>
                <a:ea typeface="Poppins"/>
                <a:cs typeface="Poppins"/>
                <a:sym typeface="Poppins"/>
              </a:rPr>
              <a:t>22</a:t>
            </a:r>
            <a:endParaRPr b="0" i="0" sz="700" u="none" cap="none" strike="noStrike">
              <a:solidFill>
                <a:schemeClr val="dk1"/>
              </a:solidFill>
              <a:latin typeface="Calibri"/>
              <a:ea typeface="Calibri"/>
              <a:cs typeface="Calibri"/>
              <a:sym typeface="Calibri"/>
            </a:endParaRPr>
          </a:p>
        </p:txBody>
      </p:sp>
      <p:sp>
        <p:nvSpPr>
          <p:cNvPr id="561" name="Google Shape;561;p35"/>
          <p:cNvSpPr/>
          <p:nvPr/>
        </p:nvSpPr>
        <p:spPr>
          <a:xfrm>
            <a:off x="0" y="5129784"/>
            <a:ext cx="9121140" cy="13716"/>
          </a:xfrm>
          <a:prstGeom prst="rect">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62" name="Google Shape;562;p35"/>
          <p:cNvSpPr/>
          <p:nvPr/>
        </p:nvSpPr>
        <p:spPr>
          <a:xfrm>
            <a:off x="548640" y="808710"/>
            <a:ext cx="5486400" cy="24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03397"/>
              </a:buClr>
              <a:buSzPts val="900"/>
              <a:buFont typeface="Poppins"/>
              <a:buNone/>
            </a:pPr>
            <a:r>
              <a:rPr b="1" i="0" lang="en" sz="900" u="none" cap="none" strike="noStrike">
                <a:solidFill>
                  <a:srgbClr val="903397"/>
                </a:solidFill>
                <a:latin typeface="Poppins"/>
                <a:ea typeface="Poppins"/>
                <a:cs typeface="Poppins"/>
                <a:sym typeface="Poppins"/>
              </a:rPr>
              <a:t>NEXT STEPS</a:t>
            </a:r>
            <a:endParaRPr b="0" i="0" sz="900" u="none" cap="none" strike="noStrike">
              <a:solidFill>
                <a:schemeClr val="dk1"/>
              </a:solidFill>
              <a:latin typeface="Calibri"/>
              <a:ea typeface="Calibri"/>
              <a:cs typeface="Calibri"/>
              <a:sym typeface="Calibri"/>
            </a:endParaRPr>
          </a:p>
        </p:txBody>
      </p:sp>
      <p:sp>
        <p:nvSpPr>
          <p:cNvPr id="563" name="Google Shape;563;p35"/>
          <p:cNvSpPr/>
          <p:nvPr/>
        </p:nvSpPr>
        <p:spPr>
          <a:xfrm>
            <a:off x="548640" y="1048740"/>
            <a:ext cx="8229600" cy="48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2400"/>
              <a:buFont typeface="Poppins"/>
              <a:buNone/>
            </a:pPr>
            <a:r>
              <a:rPr b="1" i="0" lang="en" sz="2400" u="none" cap="none" strike="noStrike">
                <a:solidFill>
                  <a:srgbClr val="051044"/>
                </a:solidFill>
                <a:latin typeface="Poppins"/>
                <a:ea typeface="Poppins"/>
                <a:cs typeface="Poppins"/>
                <a:sym typeface="Poppins"/>
              </a:rPr>
              <a:t>How to get your first quote</a:t>
            </a:r>
            <a:endParaRPr b="0" i="0" sz="2400" u="none" cap="none" strike="noStrike">
              <a:solidFill>
                <a:schemeClr val="dk1"/>
              </a:solidFill>
              <a:latin typeface="Calibri"/>
              <a:ea typeface="Calibri"/>
              <a:cs typeface="Calibri"/>
              <a:sym typeface="Calibri"/>
            </a:endParaRPr>
          </a:p>
        </p:txBody>
      </p:sp>
      <p:sp>
        <p:nvSpPr>
          <p:cNvPr id="564" name="Google Shape;564;p35"/>
          <p:cNvSpPr/>
          <p:nvPr/>
        </p:nvSpPr>
        <p:spPr>
          <a:xfrm>
            <a:off x="548640" y="1563090"/>
            <a:ext cx="8229600" cy="30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374151"/>
              </a:buClr>
              <a:buSzPts val="1000"/>
              <a:buFont typeface="Poppins"/>
              <a:buNone/>
            </a:pPr>
            <a:r>
              <a:rPr b="0" i="1" lang="en" sz="1000" u="none" cap="none" strike="noStrike">
                <a:solidFill>
                  <a:srgbClr val="374151"/>
                </a:solidFill>
                <a:latin typeface="Poppins"/>
                <a:ea typeface="Poppins"/>
                <a:cs typeface="Poppins"/>
                <a:sym typeface="Poppins"/>
              </a:rPr>
              <a:t>Four steps to your first Stream case — most agents complete all four in under an hour.</a:t>
            </a:r>
            <a:endParaRPr b="0" i="0" sz="1000" u="none" cap="none" strike="noStrike">
              <a:solidFill>
                <a:schemeClr val="dk1"/>
              </a:solidFill>
              <a:latin typeface="Calibri"/>
              <a:ea typeface="Calibri"/>
              <a:cs typeface="Calibri"/>
              <a:sym typeface="Calibri"/>
            </a:endParaRPr>
          </a:p>
        </p:txBody>
      </p:sp>
      <p:sp>
        <p:nvSpPr>
          <p:cNvPr id="565" name="Google Shape;565;p35"/>
          <p:cNvSpPr/>
          <p:nvPr/>
        </p:nvSpPr>
        <p:spPr>
          <a:xfrm>
            <a:off x="548640" y="2125980"/>
            <a:ext cx="1988820" cy="2263140"/>
          </a:xfrm>
          <a:prstGeom prst="rect">
            <a:avLst/>
          </a:prstGeom>
          <a:solidFill>
            <a:srgbClr val="FFFFFF"/>
          </a:solidFill>
          <a:ln cap="flat" cmpd="sng" w="12700">
            <a:solidFill>
              <a:srgbClr val="E5E7EB"/>
            </a:solidFill>
            <a:prstDash val="solid"/>
            <a:round/>
            <a:headEnd len="sm" w="sm" type="none"/>
            <a:tailEnd len="sm" w="sm" type="none"/>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66" name="Google Shape;566;p35"/>
          <p:cNvSpPr/>
          <p:nvPr/>
        </p:nvSpPr>
        <p:spPr>
          <a:xfrm>
            <a:off x="754380" y="2263140"/>
            <a:ext cx="1577340" cy="7543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03397"/>
              </a:buClr>
              <a:buSzPts val="4800"/>
              <a:buFont typeface="Poppins"/>
              <a:buNone/>
            </a:pPr>
            <a:r>
              <a:rPr b="1" i="1" lang="en" sz="4800" u="none" cap="none" strike="noStrike">
                <a:solidFill>
                  <a:srgbClr val="903397"/>
                </a:solidFill>
                <a:latin typeface="Poppins"/>
                <a:ea typeface="Poppins"/>
                <a:cs typeface="Poppins"/>
                <a:sym typeface="Poppins"/>
              </a:rPr>
              <a:t>01</a:t>
            </a:r>
            <a:endParaRPr b="0" i="0" sz="4800" u="none" cap="none" strike="noStrike">
              <a:solidFill>
                <a:schemeClr val="dk1"/>
              </a:solidFill>
              <a:latin typeface="Calibri"/>
              <a:ea typeface="Calibri"/>
              <a:cs typeface="Calibri"/>
              <a:sym typeface="Calibri"/>
            </a:endParaRPr>
          </a:p>
        </p:txBody>
      </p:sp>
      <p:sp>
        <p:nvSpPr>
          <p:cNvPr id="567" name="Google Shape;567;p35"/>
          <p:cNvSpPr/>
          <p:nvPr/>
        </p:nvSpPr>
        <p:spPr>
          <a:xfrm>
            <a:off x="754380" y="3086100"/>
            <a:ext cx="342900" cy="27432"/>
          </a:xfrm>
          <a:prstGeom prst="rect">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68" name="Google Shape;568;p35"/>
          <p:cNvSpPr/>
          <p:nvPr/>
        </p:nvSpPr>
        <p:spPr>
          <a:xfrm>
            <a:off x="754380" y="3188970"/>
            <a:ext cx="1577340" cy="5829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51044"/>
              </a:buClr>
              <a:buSzPts val="1400"/>
              <a:buFont typeface="Poppins"/>
              <a:buNone/>
            </a:pPr>
            <a:r>
              <a:rPr b="1" i="0" lang="en" sz="1400" u="none" cap="none" strike="noStrike">
                <a:solidFill>
                  <a:srgbClr val="051044"/>
                </a:solidFill>
                <a:latin typeface="Poppins"/>
                <a:ea typeface="Poppins"/>
                <a:cs typeface="Poppins"/>
                <a:sym typeface="Poppins"/>
              </a:rPr>
              <a:t>Visit our site</a:t>
            </a:r>
            <a:endParaRPr b="0" i="0" sz="1400" u="none" cap="none" strike="noStrike">
              <a:solidFill>
                <a:schemeClr val="dk1"/>
              </a:solidFill>
              <a:latin typeface="Calibri"/>
              <a:ea typeface="Calibri"/>
              <a:cs typeface="Calibri"/>
              <a:sym typeface="Calibri"/>
            </a:endParaRPr>
          </a:p>
        </p:txBody>
      </p:sp>
      <p:sp>
        <p:nvSpPr>
          <p:cNvPr id="569" name="Google Shape;569;p35"/>
          <p:cNvSpPr/>
          <p:nvPr/>
        </p:nvSpPr>
        <p:spPr>
          <a:xfrm>
            <a:off x="754380" y="3771900"/>
            <a:ext cx="1577340" cy="5829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74151"/>
              </a:buClr>
              <a:buSzPts val="800"/>
              <a:buFont typeface="Poppins"/>
              <a:buNone/>
            </a:pPr>
            <a:r>
              <a:rPr b="0" i="0" lang="en" sz="800" u="none" cap="none" strike="noStrike">
                <a:solidFill>
                  <a:srgbClr val="374151"/>
                </a:solidFill>
                <a:latin typeface="Poppins"/>
                <a:ea typeface="Poppins"/>
                <a:cs typeface="Poppins"/>
                <a:sym typeface="Poppins"/>
              </a:rPr>
              <a:t>Create your agent account at thestreamplan.com in 2 minutes.</a:t>
            </a:r>
            <a:endParaRPr b="0" i="0" sz="800" u="none" cap="none" strike="noStrike">
              <a:solidFill>
                <a:schemeClr val="dk1"/>
              </a:solidFill>
              <a:latin typeface="Calibri"/>
              <a:ea typeface="Calibri"/>
              <a:cs typeface="Calibri"/>
              <a:sym typeface="Calibri"/>
            </a:endParaRPr>
          </a:p>
        </p:txBody>
      </p:sp>
      <p:sp>
        <p:nvSpPr>
          <p:cNvPr id="570" name="Google Shape;570;p35"/>
          <p:cNvSpPr/>
          <p:nvPr/>
        </p:nvSpPr>
        <p:spPr>
          <a:xfrm>
            <a:off x="2660904" y="2125980"/>
            <a:ext cx="1988820" cy="2263140"/>
          </a:xfrm>
          <a:prstGeom prst="rect">
            <a:avLst/>
          </a:prstGeom>
          <a:solidFill>
            <a:srgbClr val="FFFFFF"/>
          </a:solidFill>
          <a:ln cap="flat" cmpd="sng" w="12700">
            <a:solidFill>
              <a:srgbClr val="E5E7EB"/>
            </a:solidFill>
            <a:prstDash val="solid"/>
            <a:round/>
            <a:headEnd len="sm" w="sm" type="none"/>
            <a:tailEnd len="sm" w="sm" type="none"/>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71" name="Google Shape;571;p35"/>
          <p:cNvSpPr/>
          <p:nvPr/>
        </p:nvSpPr>
        <p:spPr>
          <a:xfrm>
            <a:off x="2866644" y="2263140"/>
            <a:ext cx="1577340" cy="7543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03397"/>
              </a:buClr>
              <a:buSzPts val="4800"/>
              <a:buFont typeface="Poppins"/>
              <a:buNone/>
            </a:pPr>
            <a:r>
              <a:rPr b="1" i="1" lang="en" sz="4800" u="none" cap="none" strike="noStrike">
                <a:solidFill>
                  <a:srgbClr val="903397"/>
                </a:solidFill>
                <a:latin typeface="Poppins"/>
                <a:ea typeface="Poppins"/>
                <a:cs typeface="Poppins"/>
                <a:sym typeface="Poppins"/>
              </a:rPr>
              <a:t>02</a:t>
            </a:r>
            <a:endParaRPr b="0" i="0" sz="4800" u="none" cap="none" strike="noStrike">
              <a:solidFill>
                <a:schemeClr val="dk1"/>
              </a:solidFill>
              <a:latin typeface="Calibri"/>
              <a:ea typeface="Calibri"/>
              <a:cs typeface="Calibri"/>
              <a:sym typeface="Calibri"/>
            </a:endParaRPr>
          </a:p>
        </p:txBody>
      </p:sp>
      <p:sp>
        <p:nvSpPr>
          <p:cNvPr id="572" name="Google Shape;572;p35"/>
          <p:cNvSpPr/>
          <p:nvPr/>
        </p:nvSpPr>
        <p:spPr>
          <a:xfrm>
            <a:off x="2866644" y="3086100"/>
            <a:ext cx="342900" cy="27432"/>
          </a:xfrm>
          <a:prstGeom prst="rect">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73" name="Google Shape;573;p35"/>
          <p:cNvSpPr/>
          <p:nvPr/>
        </p:nvSpPr>
        <p:spPr>
          <a:xfrm>
            <a:off x="2866644" y="3188970"/>
            <a:ext cx="1577340" cy="5829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51044"/>
              </a:buClr>
              <a:buSzPts val="1400"/>
              <a:buFont typeface="Poppins"/>
              <a:buNone/>
            </a:pPr>
            <a:r>
              <a:rPr b="1" i="0" lang="en" sz="1400" u="none" cap="none" strike="noStrike">
                <a:solidFill>
                  <a:srgbClr val="051044"/>
                </a:solidFill>
                <a:latin typeface="Poppins"/>
                <a:ea typeface="Poppins"/>
                <a:cs typeface="Poppins"/>
                <a:sym typeface="Poppins"/>
              </a:rPr>
              <a:t>Complete training</a:t>
            </a:r>
            <a:endParaRPr b="0" i="0" sz="1400" u="none" cap="none" strike="noStrike">
              <a:solidFill>
                <a:schemeClr val="dk1"/>
              </a:solidFill>
              <a:latin typeface="Calibri"/>
              <a:ea typeface="Calibri"/>
              <a:cs typeface="Calibri"/>
              <a:sym typeface="Calibri"/>
            </a:endParaRPr>
          </a:p>
        </p:txBody>
      </p:sp>
      <p:sp>
        <p:nvSpPr>
          <p:cNvPr id="574" name="Google Shape;574;p35"/>
          <p:cNvSpPr/>
          <p:nvPr/>
        </p:nvSpPr>
        <p:spPr>
          <a:xfrm>
            <a:off x="2866644" y="3771900"/>
            <a:ext cx="1577340" cy="5829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74151"/>
              </a:buClr>
              <a:buSzPts val="800"/>
              <a:buFont typeface="Poppins"/>
              <a:buNone/>
            </a:pPr>
            <a:r>
              <a:rPr b="0" i="0" lang="en" sz="800" u="none" cap="none" strike="noStrike">
                <a:solidFill>
                  <a:srgbClr val="374151"/>
                </a:solidFill>
                <a:latin typeface="Poppins"/>
                <a:ea typeface="Poppins"/>
                <a:cs typeface="Poppins"/>
                <a:sym typeface="Poppins"/>
              </a:rPr>
              <a:t>Short, self-paced certification online.</a:t>
            </a:r>
            <a:endParaRPr b="0" i="0" sz="800" u="none" cap="none" strike="noStrike">
              <a:solidFill>
                <a:schemeClr val="dk1"/>
              </a:solidFill>
              <a:latin typeface="Calibri"/>
              <a:ea typeface="Calibri"/>
              <a:cs typeface="Calibri"/>
              <a:sym typeface="Calibri"/>
            </a:endParaRPr>
          </a:p>
        </p:txBody>
      </p:sp>
      <p:sp>
        <p:nvSpPr>
          <p:cNvPr id="575" name="Google Shape;575;p35"/>
          <p:cNvSpPr/>
          <p:nvPr/>
        </p:nvSpPr>
        <p:spPr>
          <a:xfrm>
            <a:off x="4773168" y="2125980"/>
            <a:ext cx="1988820" cy="2263140"/>
          </a:xfrm>
          <a:prstGeom prst="rect">
            <a:avLst/>
          </a:prstGeom>
          <a:solidFill>
            <a:srgbClr val="FFFFFF"/>
          </a:solidFill>
          <a:ln cap="flat" cmpd="sng" w="12700">
            <a:solidFill>
              <a:srgbClr val="E5E7EB"/>
            </a:solidFill>
            <a:prstDash val="solid"/>
            <a:round/>
            <a:headEnd len="sm" w="sm" type="none"/>
            <a:tailEnd len="sm" w="sm" type="none"/>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76" name="Google Shape;576;p35"/>
          <p:cNvSpPr/>
          <p:nvPr/>
        </p:nvSpPr>
        <p:spPr>
          <a:xfrm>
            <a:off x="4978908" y="2263140"/>
            <a:ext cx="1577340" cy="7543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03397"/>
              </a:buClr>
              <a:buSzPts val="4800"/>
              <a:buFont typeface="Poppins"/>
              <a:buNone/>
            </a:pPr>
            <a:r>
              <a:rPr b="1" i="1" lang="en" sz="4800" u="none" cap="none" strike="noStrike">
                <a:solidFill>
                  <a:srgbClr val="903397"/>
                </a:solidFill>
                <a:latin typeface="Poppins"/>
                <a:ea typeface="Poppins"/>
                <a:cs typeface="Poppins"/>
                <a:sym typeface="Poppins"/>
              </a:rPr>
              <a:t>03</a:t>
            </a:r>
            <a:endParaRPr b="0" i="0" sz="4800" u="none" cap="none" strike="noStrike">
              <a:solidFill>
                <a:schemeClr val="dk1"/>
              </a:solidFill>
              <a:latin typeface="Calibri"/>
              <a:ea typeface="Calibri"/>
              <a:cs typeface="Calibri"/>
              <a:sym typeface="Calibri"/>
            </a:endParaRPr>
          </a:p>
        </p:txBody>
      </p:sp>
      <p:sp>
        <p:nvSpPr>
          <p:cNvPr id="577" name="Google Shape;577;p35"/>
          <p:cNvSpPr/>
          <p:nvPr/>
        </p:nvSpPr>
        <p:spPr>
          <a:xfrm>
            <a:off x="4978908" y="3086100"/>
            <a:ext cx="342900" cy="27432"/>
          </a:xfrm>
          <a:prstGeom prst="rect">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78" name="Google Shape;578;p35"/>
          <p:cNvSpPr/>
          <p:nvPr/>
        </p:nvSpPr>
        <p:spPr>
          <a:xfrm>
            <a:off x="4978898" y="3188975"/>
            <a:ext cx="1934100" cy="58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51044"/>
              </a:buClr>
              <a:buSzPts val="1400"/>
              <a:buFont typeface="Poppins"/>
              <a:buNone/>
            </a:pPr>
            <a:r>
              <a:rPr b="1" i="0" lang="en" sz="1400" u="none" cap="none" strike="noStrike">
                <a:solidFill>
                  <a:srgbClr val="051044"/>
                </a:solidFill>
                <a:latin typeface="Poppins"/>
                <a:ea typeface="Poppins"/>
                <a:cs typeface="Poppins"/>
                <a:sym typeface="Poppins"/>
              </a:rPr>
              <a:t>Access Streamline Portal</a:t>
            </a:r>
            <a:endParaRPr b="0" i="0" sz="1400" u="none" cap="none" strike="noStrike">
              <a:solidFill>
                <a:schemeClr val="dk1"/>
              </a:solidFill>
              <a:latin typeface="Calibri"/>
              <a:ea typeface="Calibri"/>
              <a:cs typeface="Calibri"/>
              <a:sym typeface="Calibri"/>
            </a:endParaRPr>
          </a:p>
        </p:txBody>
      </p:sp>
      <p:sp>
        <p:nvSpPr>
          <p:cNvPr id="579" name="Google Shape;579;p35"/>
          <p:cNvSpPr/>
          <p:nvPr/>
        </p:nvSpPr>
        <p:spPr>
          <a:xfrm>
            <a:off x="4978908" y="3771900"/>
            <a:ext cx="1577340" cy="5829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74151"/>
              </a:buClr>
              <a:buSzPts val="800"/>
              <a:buFont typeface="Poppins"/>
              <a:buNone/>
            </a:pPr>
            <a:r>
              <a:rPr b="0" i="0" lang="en" sz="800" u="none" cap="none" strike="noStrike">
                <a:solidFill>
                  <a:srgbClr val="374151"/>
                </a:solidFill>
                <a:latin typeface="Poppins"/>
                <a:ea typeface="Poppins"/>
                <a:cs typeface="Poppins"/>
                <a:sym typeface="Poppins"/>
              </a:rPr>
              <a:t>Your client portal for quotes and applications.</a:t>
            </a:r>
            <a:endParaRPr b="0" i="0" sz="800" u="none" cap="none" strike="noStrike">
              <a:solidFill>
                <a:schemeClr val="dk1"/>
              </a:solidFill>
              <a:latin typeface="Calibri"/>
              <a:ea typeface="Calibri"/>
              <a:cs typeface="Calibri"/>
              <a:sym typeface="Calibri"/>
            </a:endParaRPr>
          </a:p>
        </p:txBody>
      </p:sp>
      <p:sp>
        <p:nvSpPr>
          <p:cNvPr id="580" name="Google Shape;580;p35"/>
          <p:cNvSpPr/>
          <p:nvPr/>
        </p:nvSpPr>
        <p:spPr>
          <a:xfrm>
            <a:off x="6885432" y="2125980"/>
            <a:ext cx="1988820" cy="2263140"/>
          </a:xfrm>
          <a:prstGeom prst="rect">
            <a:avLst/>
          </a:prstGeom>
          <a:solidFill>
            <a:srgbClr val="FFFFFF"/>
          </a:solidFill>
          <a:ln cap="flat" cmpd="sng" w="12700">
            <a:solidFill>
              <a:srgbClr val="E5E7EB"/>
            </a:solidFill>
            <a:prstDash val="solid"/>
            <a:round/>
            <a:headEnd len="sm" w="sm" type="none"/>
            <a:tailEnd len="sm" w="sm" type="none"/>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81" name="Google Shape;581;p35"/>
          <p:cNvSpPr/>
          <p:nvPr/>
        </p:nvSpPr>
        <p:spPr>
          <a:xfrm>
            <a:off x="7091172" y="2263140"/>
            <a:ext cx="1577340" cy="7543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03397"/>
              </a:buClr>
              <a:buSzPts val="4800"/>
              <a:buFont typeface="Poppins"/>
              <a:buNone/>
            </a:pPr>
            <a:r>
              <a:rPr b="1" i="1" lang="en" sz="4800" u="none" cap="none" strike="noStrike">
                <a:solidFill>
                  <a:srgbClr val="903397"/>
                </a:solidFill>
                <a:latin typeface="Poppins"/>
                <a:ea typeface="Poppins"/>
                <a:cs typeface="Poppins"/>
                <a:sym typeface="Poppins"/>
              </a:rPr>
              <a:t>04</a:t>
            </a:r>
            <a:endParaRPr b="0" i="0" sz="4800" u="none" cap="none" strike="noStrike">
              <a:solidFill>
                <a:schemeClr val="dk1"/>
              </a:solidFill>
              <a:latin typeface="Calibri"/>
              <a:ea typeface="Calibri"/>
              <a:cs typeface="Calibri"/>
              <a:sym typeface="Calibri"/>
            </a:endParaRPr>
          </a:p>
        </p:txBody>
      </p:sp>
      <p:sp>
        <p:nvSpPr>
          <p:cNvPr id="582" name="Google Shape;582;p35"/>
          <p:cNvSpPr/>
          <p:nvPr/>
        </p:nvSpPr>
        <p:spPr>
          <a:xfrm>
            <a:off x="7091172" y="3086100"/>
            <a:ext cx="342900" cy="27432"/>
          </a:xfrm>
          <a:prstGeom prst="rect">
            <a:avLst/>
          </a:prstGeom>
          <a:solidFill>
            <a:srgbClr val="051044"/>
          </a:solidFill>
          <a:ln cap="flat" cmpd="sng" w="12700">
            <a:solidFill>
              <a:srgbClr val="051044"/>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83" name="Google Shape;583;p35"/>
          <p:cNvSpPr/>
          <p:nvPr/>
        </p:nvSpPr>
        <p:spPr>
          <a:xfrm>
            <a:off x="7091172" y="3188970"/>
            <a:ext cx="1577340" cy="5829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51044"/>
              </a:buClr>
              <a:buSzPts val="1400"/>
              <a:buFont typeface="Poppins"/>
              <a:buNone/>
            </a:pPr>
            <a:r>
              <a:rPr b="1" i="0" lang="en" sz="1400" u="none" cap="none" strike="noStrike">
                <a:solidFill>
                  <a:srgbClr val="051044"/>
                </a:solidFill>
                <a:latin typeface="Poppins"/>
                <a:ea typeface="Poppins"/>
                <a:cs typeface="Poppins"/>
                <a:sym typeface="Poppins"/>
              </a:rPr>
              <a:t>Create custom quotes</a:t>
            </a:r>
            <a:endParaRPr b="0" i="0" sz="1400" u="none" cap="none" strike="noStrike">
              <a:solidFill>
                <a:schemeClr val="dk1"/>
              </a:solidFill>
              <a:latin typeface="Calibri"/>
              <a:ea typeface="Calibri"/>
              <a:cs typeface="Calibri"/>
              <a:sym typeface="Calibri"/>
            </a:endParaRPr>
          </a:p>
        </p:txBody>
      </p:sp>
      <p:sp>
        <p:nvSpPr>
          <p:cNvPr id="584" name="Google Shape;584;p35"/>
          <p:cNvSpPr/>
          <p:nvPr/>
        </p:nvSpPr>
        <p:spPr>
          <a:xfrm>
            <a:off x="7091172" y="3771900"/>
            <a:ext cx="1577400" cy="58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374151"/>
              </a:buClr>
              <a:buSzPts val="800"/>
              <a:buFont typeface="Poppins"/>
              <a:buNone/>
            </a:pPr>
            <a:r>
              <a:rPr b="0" i="0" lang="en" sz="800" u="none" cap="none" strike="noStrike">
                <a:solidFill>
                  <a:srgbClr val="374151"/>
                </a:solidFill>
                <a:latin typeface="Poppins"/>
                <a:ea typeface="Poppins"/>
                <a:cs typeface="Poppins"/>
                <a:sym typeface="Poppins"/>
              </a:rPr>
              <a:t>Run illustrations in seconds</a:t>
            </a:r>
            <a:r>
              <a:rPr lang="en" sz="800">
                <a:solidFill>
                  <a:srgbClr val="374151"/>
                </a:solidFill>
                <a:latin typeface="Poppins"/>
                <a:ea typeface="Poppins"/>
                <a:cs typeface="Poppins"/>
                <a:sym typeface="Poppins"/>
              </a:rPr>
              <a:t>.</a:t>
            </a:r>
            <a:r>
              <a:rPr b="0" i="0" lang="en" sz="800" u="none" cap="none" strike="noStrike">
                <a:solidFill>
                  <a:srgbClr val="374151"/>
                </a:solidFill>
                <a:latin typeface="Poppins"/>
                <a:ea typeface="Poppins"/>
                <a:cs typeface="Poppins"/>
                <a:sym typeface="Poppins"/>
              </a:rPr>
              <a:t> and apply</a:t>
            </a:r>
            <a:r>
              <a:rPr lang="en" sz="800">
                <a:solidFill>
                  <a:srgbClr val="374151"/>
                </a:solidFill>
                <a:latin typeface="Poppins"/>
                <a:ea typeface="Poppins"/>
                <a:cs typeface="Poppins"/>
                <a:sym typeface="Poppins"/>
              </a:rPr>
              <a:t> for the policy, as well.</a:t>
            </a:r>
            <a:endParaRPr b="0" i="0" sz="800" u="none" cap="none" strike="noStrike">
              <a:solidFill>
                <a:schemeClr val="dk1"/>
              </a:solidFill>
              <a:latin typeface="Calibri"/>
              <a:ea typeface="Calibri"/>
              <a:cs typeface="Calibri"/>
              <a:sym typeface="Calibri"/>
            </a:endParaRPr>
          </a:p>
        </p:txBody>
      </p:sp>
      <p:sp>
        <p:nvSpPr>
          <p:cNvPr id="585" name="Google Shape;585;p35"/>
          <p:cNvSpPr/>
          <p:nvPr/>
        </p:nvSpPr>
        <p:spPr>
          <a:xfrm>
            <a:off x="2523744" y="3154680"/>
            <a:ext cx="164592" cy="205740"/>
          </a:xfrm>
          <a:prstGeom prst="rightArrow">
            <a:avLst>
              <a:gd fmla="val 50000" name="adj1"/>
              <a:gd fmla="val 50000" name="adj2"/>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86" name="Google Shape;586;p35"/>
          <p:cNvSpPr/>
          <p:nvPr/>
        </p:nvSpPr>
        <p:spPr>
          <a:xfrm>
            <a:off x="4636008" y="3154680"/>
            <a:ext cx="164592" cy="205740"/>
          </a:xfrm>
          <a:prstGeom prst="rightArrow">
            <a:avLst>
              <a:gd fmla="val 50000" name="adj1"/>
              <a:gd fmla="val 50000" name="adj2"/>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87" name="Google Shape;587;p35"/>
          <p:cNvSpPr/>
          <p:nvPr/>
        </p:nvSpPr>
        <p:spPr>
          <a:xfrm>
            <a:off x="6748272" y="3154680"/>
            <a:ext cx="164592" cy="205740"/>
          </a:xfrm>
          <a:prstGeom prst="rightArrow">
            <a:avLst>
              <a:gd fmla="val 50000" name="adj1"/>
              <a:gd fmla="val 50000" name="adj2"/>
            </a:avLst>
          </a:prstGeom>
          <a:solidFill>
            <a:srgbClr val="903397"/>
          </a:solidFill>
          <a:ln cap="flat" cmpd="sng" w="12700">
            <a:solidFill>
              <a:srgbClr val="903397"/>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51044"/>
        </a:solidFill>
      </p:bgPr>
    </p:bg>
    <p:spTree>
      <p:nvGrpSpPr>
        <p:cNvPr id="592" name="Shape 592"/>
        <p:cNvGrpSpPr/>
        <p:nvPr/>
      </p:nvGrpSpPr>
      <p:grpSpPr>
        <a:xfrm>
          <a:off x="0" y="0"/>
          <a:ext cx="0" cy="0"/>
          <a:chOff x="0" y="0"/>
          <a:chExt cx="0" cy="0"/>
        </a:xfrm>
      </p:grpSpPr>
      <p:pic>
        <p:nvPicPr>
          <p:cNvPr descr="logo_mark_transparent.png" id="593" name="Google Shape;593;p36"/>
          <p:cNvPicPr preferRelativeResize="0"/>
          <p:nvPr/>
        </p:nvPicPr>
        <p:blipFill rotWithShape="1">
          <a:blip r:embed="rId3">
            <a:alphaModFix/>
          </a:blip>
          <a:srcRect b="0" l="0" r="0" t="0"/>
          <a:stretch/>
        </p:blipFill>
        <p:spPr>
          <a:xfrm>
            <a:off x="342900" y="4745736"/>
            <a:ext cx="165013" cy="192024"/>
          </a:xfrm>
          <a:prstGeom prst="rect">
            <a:avLst/>
          </a:prstGeom>
          <a:noFill/>
          <a:ln>
            <a:noFill/>
          </a:ln>
        </p:spPr>
      </p:pic>
      <p:sp>
        <p:nvSpPr>
          <p:cNvPr id="594" name="Google Shape;594;p36"/>
          <p:cNvSpPr/>
          <p:nvPr/>
        </p:nvSpPr>
        <p:spPr>
          <a:xfrm>
            <a:off x="8136460" y="4743753"/>
            <a:ext cx="685800" cy="2058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FFFFFF"/>
              </a:buClr>
              <a:buSzPts val="700"/>
              <a:buFont typeface="Poppins"/>
              <a:buNone/>
            </a:pPr>
            <a:r>
              <a:rPr lang="en" sz="700">
                <a:solidFill>
                  <a:srgbClr val="FFFFFF"/>
                </a:solidFill>
                <a:latin typeface="Poppins"/>
                <a:ea typeface="Poppins"/>
                <a:cs typeface="Poppins"/>
                <a:sym typeface="Poppins"/>
              </a:rPr>
              <a:t>21 / 22</a:t>
            </a:r>
            <a:endParaRPr b="0" i="0" sz="700" u="none" cap="none" strike="noStrike">
              <a:solidFill>
                <a:schemeClr val="dk1"/>
              </a:solidFill>
              <a:latin typeface="Calibri"/>
              <a:ea typeface="Calibri"/>
              <a:cs typeface="Calibri"/>
              <a:sym typeface="Calibri"/>
            </a:endParaRPr>
          </a:p>
        </p:txBody>
      </p:sp>
      <p:sp>
        <p:nvSpPr>
          <p:cNvPr id="595" name="Google Shape;595;p36"/>
          <p:cNvSpPr/>
          <p:nvPr/>
        </p:nvSpPr>
        <p:spPr>
          <a:xfrm>
            <a:off x="997767" y="821150"/>
            <a:ext cx="1194000" cy="2400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8B2EC"/>
              </a:buClr>
              <a:buSzPts val="900"/>
              <a:buFont typeface="Poppins"/>
              <a:buNone/>
            </a:pPr>
            <a:r>
              <a:rPr b="1" i="0" lang="en" sz="900" u="none" cap="none" strike="noStrike">
                <a:solidFill>
                  <a:srgbClr val="C8B2EC"/>
                </a:solidFill>
                <a:latin typeface="Poppins"/>
                <a:ea typeface="Poppins"/>
                <a:cs typeface="Poppins"/>
                <a:sym typeface="Poppins"/>
              </a:rPr>
              <a:t>FOR AGENTS</a:t>
            </a:r>
            <a:endParaRPr b="0" i="0" sz="900" u="none" cap="none" strike="noStrike">
              <a:solidFill>
                <a:schemeClr val="dk1"/>
              </a:solidFill>
              <a:latin typeface="Calibri"/>
              <a:ea typeface="Calibri"/>
              <a:cs typeface="Calibri"/>
              <a:sym typeface="Calibri"/>
            </a:endParaRPr>
          </a:p>
        </p:txBody>
      </p:sp>
      <p:sp>
        <p:nvSpPr>
          <p:cNvPr id="596" name="Google Shape;596;p36"/>
          <p:cNvSpPr/>
          <p:nvPr/>
        </p:nvSpPr>
        <p:spPr>
          <a:xfrm>
            <a:off x="997770" y="960713"/>
            <a:ext cx="366780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600"/>
              <a:buFont typeface="Poppins"/>
              <a:buNone/>
            </a:pPr>
            <a:r>
              <a:rPr b="1" i="0" lang="en" sz="2400" u="none" cap="none" strike="noStrike">
                <a:solidFill>
                  <a:srgbClr val="FFFFFF"/>
                </a:solidFill>
                <a:latin typeface="Poppins"/>
                <a:ea typeface="Poppins"/>
                <a:cs typeface="Poppins"/>
                <a:sym typeface="Poppins"/>
              </a:rPr>
              <a:t>The Streamline Portal</a:t>
            </a:r>
            <a:endParaRPr b="0" i="0" sz="2400" u="none" cap="none" strike="noStrike">
              <a:solidFill>
                <a:schemeClr val="dk1"/>
              </a:solidFill>
              <a:latin typeface="Calibri"/>
              <a:ea typeface="Calibri"/>
              <a:cs typeface="Calibri"/>
              <a:sym typeface="Calibri"/>
            </a:endParaRPr>
          </a:p>
        </p:txBody>
      </p:sp>
      <p:sp>
        <p:nvSpPr>
          <p:cNvPr id="597" name="Google Shape;597;p36"/>
          <p:cNvSpPr/>
          <p:nvPr/>
        </p:nvSpPr>
        <p:spPr>
          <a:xfrm>
            <a:off x="997774" y="1570775"/>
            <a:ext cx="3183000" cy="342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rgbClr val="C8B2EC"/>
              </a:buClr>
              <a:buSzPts val="1100"/>
              <a:buFont typeface="Poppins"/>
              <a:buNone/>
            </a:pPr>
            <a:r>
              <a:rPr b="1" i="1" lang="en" sz="1100" u="sng">
                <a:solidFill>
                  <a:srgbClr val="DF665B"/>
                </a:solidFill>
                <a:latin typeface="Poppins"/>
                <a:ea typeface="Poppins"/>
                <a:cs typeface="Poppins"/>
                <a:sym typeface="Poppins"/>
                <a:hlinkClick r:id="rId4">
                  <a:extLst>
                    <a:ext uri="{A12FA001-AC4F-418D-AE19-62706E023703}">
                      <ahyp:hlinkClr val="tx"/>
                    </a:ext>
                  </a:extLst>
                </a:hlinkClick>
              </a:rPr>
              <a:t>staging.thestreamplan.link/role</a:t>
            </a:r>
            <a:endParaRPr b="1" sz="1100">
              <a:solidFill>
                <a:srgbClr val="DF665B"/>
              </a:solidFill>
              <a:latin typeface="Calibri"/>
              <a:ea typeface="Calibri"/>
              <a:cs typeface="Calibri"/>
              <a:sym typeface="Calibri"/>
            </a:endParaRPr>
          </a:p>
          <a:p>
            <a:pPr indent="0" lvl="0" marL="0" marR="0" rtl="0" algn="l">
              <a:spcBef>
                <a:spcPts val="0"/>
              </a:spcBef>
              <a:spcAft>
                <a:spcPts val="0"/>
              </a:spcAft>
              <a:buClr>
                <a:srgbClr val="DF665B"/>
              </a:buClr>
              <a:buSzPts val="1500"/>
              <a:buFont typeface="Poppins"/>
              <a:buNone/>
            </a:pPr>
            <a:r>
              <a:t/>
            </a:r>
            <a:endParaRPr i="1" sz="1500">
              <a:solidFill>
                <a:srgbClr val="DF665B"/>
              </a:solidFill>
              <a:latin typeface="Poppins"/>
              <a:ea typeface="Poppins"/>
              <a:cs typeface="Poppins"/>
              <a:sym typeface="Poppins"/>
            </a:endParaRPr>
          </a:p>
        </p:txBody>
      </p:sp>
      <p:pic>
        <p:nvPicPr>
          <p:cNvPr id="598" name="Google Shape;598;p36" title="Minimalist Website Launch Computer Mockup Instagram Post(1).png"/>
          <p:cNvPicPr preferRelativeResize="0"/>
          <p:nvPr/>
        </p:nvPicPr>
        <p:blipFill rotWithShape="1">
          <a:blip r:embed="rId5">
            <a:alphaModFix/>
          </a:blip>
          <a:srcRect b="12674" l="0" r="0" t="29456"/>
          <a:stretch/>
        </p:blipFill>
        <p:spPr>
          <a:xfrm>
            <a:off x="199625" y="1913675"/>
            <a:ext cx="4968376" cy="2875223"/>
          </a:xfrm>
          <a:prstGeom prst="rect">
            <a:avLst/>
          </a:prstGeom>
          <a:noFill/>
          <a:ln>
            <a:noFill/>
          </a:ln>
        </p:spPr>
      </p:pic>
      <p:pic>
        <p:nvPicPr>
          <p:cNvPr id="599" name="Google Shape;599;p36"/>
          <p:cNvPicPr preferRelativeResize="0"/>
          <p:nvPr/>
        </p:nvPicPr>
        <p:blipFill rotWithShape="1">
          <a:blip r:embed="rId6">
            <a:alphaModFix/>
          </a:blip>
          <a:srcRect b="0" l="0" r="0" t="0"/>
          <a:stretch/>
        </p:blipFill>
        <p:spPr>
          <a:xfrm>
            <a:off x="1099243" y="2249325"/>
            <a:ext cx="3168258" cy="1649871"/>
          </a:xfrm>
          <a:prstGeom prst="rect">
            <a:avLst/>
          </a:prstGeom>
          <a:noFill/>
          <a:ln>
            <a:noFill/>
          </a:ln>
        </p:spPr>
      </p:pic>
      <p:sp>
        <p:nvSpPr>
          <p:cNvPr id="600" name="Google Shape;600;p36"/>
          <p:cNvSpPr/>
          <p:nvPr/>
        </p:nvSpPr>
        <p:spPr>
          <a:xfrm>
            <a:off x="5351652" y="1806589"/>
            <a:ext cx="3183000" cy="185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903397"/>
              </a:buClr>
              <a:buSzPts val="619"/>
              <a:buFont typeface="Poppins"/>
              <a:buNone/>
            </a:pPr>
            <a:r>
              <a:t/>
            </a:r>
            <a:endParaRPr b="0" i="0" sz="619" u="none" cap="none" strike="noStrike">
              <a:solidFill>
                <a:schemeClr val="dk1"/>
              </a:solidFill>
              <a:latin typeface="Calibri"/>
              <a:ea typeface="Calibri"/>
              <a:cs typeface="Calibri"/>
              <a:sym typeface="Calibri"/>
            </a:endParaRPr>
          </a:p>
        </p:txBody>
      </p:sp>
      <p:sp>
        <p:nvSpPr>
          <p:cNvPr id="601" name="Google Shape;601;p36"/>
          <p:cNvSpPr/>
          <p:nvPr/>
        </p:nvSpPr>
        <p:spPr>
          <a:xfrm>
            <a:off x="5351652" y="1935646"/>
            <a:ext cx="3183000" cy="3183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1315"/>
              <a:buFont typeface="Poppins"/>
              <a:buNone/>
            </a:pPr>
            <a:r>
              <a:rPr b="1" lang="en" sz="1315">
                <a:solidFill>
                  <a:schemeClr val="lt1"/>
                </a:solidFill>
                <a:latin typeface="Poppins"/>
                <a:ea typeface="Poppins"/>
                <a:cs typeface="Poppins"/>
                <a:sym typeface="Poppins"/>
              </a:rPr>
              <a:t>Your go-to dashboard</a:t>
            </a:r>
            <a:endParaRPr b="0" i="0" sz="1315" u="none" cap="none" strike="noStrike">
              <a:solidFill>
                <a:schemeClr val="lt1"/>
              </a:solidFill>
              <a:latin typeface="Calibri"/>
              <a:ea typeface="Calibri"/>
              <a:cs typeface="Calibri"/>
              <a:sym typeface="Calibri"/>
            </a:endParaRPr>
          </a:p>
        </p:txBody>
      </p:sp>
      <p:sp>
        <p:nvSpPr>
          <p:cNvPr id="602" name="Google Shape;602;p36"/>
          <p:cNvSpPr/>
          <p:nvPr/>
        </p:nvSpPr>
        <p:spPr>
          <a:xfrm>
            <a:off x="5416349" y="2424437"/>
            <a:ext cx="456600" cy="456600"/>
          </a:xfrm>
          <a:prstGeom prst="ellipse">
            <a:avLst/>
          </a:prstGeom>
          <a:solidFill>
            <a:srgbClr val="903397"/>
          </a:solidFill>
          <a:ln cap="flat" cmpd="sng" w="12075">
            <a:solidFill>
              <a:srgbClr val="903397"/>
            </a:solidFill>
            <a:prstDash val="solid"/>
            <a:round/>
            <a:headEnd len="sm" w="sm" type="none"/>
            <a:tailEnd len="sm" w="sm" type="none"/>
          </a:ln>
        </p:spPr>
        <p:txBody>
          <a:bodyPr anchorCtr="0" anchor="ctr" bIns="65200" lIns="65200" spcFirstLastPara="1" rIns="65200" wrap="square" tIns="65200">
            <a:noAutofit/>
          </a:bodyPr>
          <a:lstStyle/>
          <a:p>
            <a:pPr indent="0" lvl="0" marL="0" rtl="0" algn="l">
              <a:spcBef>
                <a:spcPts val="0"/>
              </a:spcBef>
              <a:spcAft>
                <a:spcPts val="0"/>
              </a:spcAft>
              <a:buNone/>
            </a:pPr>
            <a:r>
              <a:t/>
            </a:r>
            <a:endParaRPr/>
          </a:p>
        </p:txBody>
      </p:sp>
      <p:pic>
        <p:nvPicPr>
          <p:cNvPr descr="preencoded.png" id="603" name="Google Shape;603;p36"/>
          <p:cNvPicPr preferRelativeResize="0"/>
          <p:nvPr/>
        </p:nvPicPr>
        <p:blipFill rotWithShape="1">
          <a:blip r:embed="rId7">
            <a:alphaModFix/>
          </a:blip>
          <a:srcRect b="0" l="0" r="0" t="0"/>
          <a:stretch/>
        </p:blipFill>
        <p:spPr>
          <a:xfrm>
            <a:off x="5533707" y="2541795"/>
            <a:ext cx="221676" cy="221676"/>
          </a:xfrm>
          <a:prstGeom prst="rect">
            <a:avLst/>
          </a:prstGeom>
          <a:noFill/>
          <a:ln>
            <a:noFill/>
          </a:ln>
        </p:spPr>
      </p:pic>
      <p:sp>
        <p:nvSpPr>
          <p:cNvPr id="604" name="Google Shape;604;p36"/>
          <p:cNvSpPr/>
          <p:nvPr/>
        </p:nvSpPr>
        <p:spPr>
          <a:xfrm>
            <a:off x="6003139" y="2424437"/>
            <a:ext cx="3455700" cy="260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1046"/>
              <a:buFont typeface="Poppins"/>
              <a:buNone/>
            </a:pPr>
            <a:r>
              <a:rPr b="1" lang="en" sz="1046">
                <a:solidFill>
                  <a:schemeClr val="lt1"/>
                </a:solidFill>
                <a:latin typeface="Poppins"/>
                <a:ea typeface="Poppins"/>
                <a:cs typeface="Poppins"/>
                <a:sym typeface="Poppins"/>
              </a:rPr>
              <a:t>Agent training</a:t>
            </a:r>
            <a:endParaRPr b="0" i="0" sz="1046" u="none" cap="none" strike="noStrike">
              <a:solidFill>
                <a:schemeClr val="lt1"/>
              </a:solidFill>
              <a:latin typeface="Calibri"/>
              <a:ea typeface="Calibri"/>
              <a:cs typeface="Calibri"/>
              <a:sym typeface="Calibri"/>
            </a:endParaRPr>
          </a:p>
        </p:txBody>
      </p:sp>
      <p:sp>
        <p:nvSpPr>
          <p:cNvPr id="605" name="Google Shape;605;p36"/>
          <p:cNvSpPr/>
          <p:nvPr/>
        </p:nvSpPr>
        <p:spPr>
          <a:xfrm>
            <a:off x="6003139" y="2584564"/>
            <a:ext cx="3455700" cy="456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lt1"/>
              </a:buClr>
              <a:buSzPts val="749"/>
              <a:buFont typeface="Poppins"/>
              <a:buNone/>
            </a:pPr>
            <a:r>
              <a:rPr i="1" lang="en" sz="749">
                <a:solidFill>
                  <a:schemeClr val="lt1"/>
                </a:solidFill>
                <a:latin typeface="Poppins"/>
                <a:ea typeface="Poppins"/>
                <a:cs typeface="Poppins"/>
                <a:sym typeface="Poppins"/>
              </a:rPr>
              <a:t>Self-serve certification in minutes</a:t>
            </a:r>
            <a:endParaRPr sz="749">
              <a:solidFill>
                <a:schemeClr val="dk1"/>
              </a:solidFill>
              <a:latin typeface="Calibri"/>
              <a:ea typeface="Calibri"/>
              <a:cs typeface="Calibri"/>
              <a:sym typeface="Calibri"/>
            </a:endParaRPr>
          </a:p>
          <a:p>
            <a:pPr indent="0" lvl="0" marL="0" marR="0" rtl="0" algn="l">
              <a:spcBef>
                <a:spcPts val="0"/>
              </a:spcBef>
              <a:spcAft>
                <a:spcPts val="0"/>
              </a:spcAft>
              <a:buClr>
                <a:srgbClr val="374151"/>
              </a:buClr>
              <a:buSzPts val="761"/>
              <a:buFont typeface="Poppins"/>
              <a:buNone/>
            </a:pPr>
            <a:r>
              <a:t/>
            </a:r>
            <a:endParaRPr sz="761">
              <a:solidFill>
                <a:schemeClr val="lt1"/>
              </a:solidFill>
              <a:latin typeface="Poppins"/>
              <a:ea typeface="Poppins"/>
              <a:cs typeface="Poppins"/>
              <a:sym typeface="Poppins"/>
            </a:endParaRPr>
          </a:p>
        </p:txBody>
      </p:sp>
      <p:sp>
        <p:nvSpPr>
          <p:cNvPr id="606" name="Google Shape;606;p36"/>
          <p:cNvSpPr/>
          <p:nvPr/>
        </p:nvSpPr>
        <p:spPr>
          <a:xfrm>
            <a:off x="5416349" y="3029084"/>
            <a:ext cx="456600" cy="456600"/>
          </a:xfrm>
          <a:prstGeom prst="ellipse">
            <a:avLst/>
          </a:prstGeom>
          <a:solidFill>
            <a:srgbClr val="903397"/>
          </a:solidFill>
          <a:ln cap="flat" cmpd="sng" w="12075">
            <a:solidFill>
              <a:srgbClr val="903397"/>
            </a:solidFill>
            <a:prstDash val="solid"/>
            <a:round/>
            <a:headEnd len="sm" w="sm" type="none"/>
            <a:tailEnd len="sm" w="sm" type="none"/>
          </a:ln>
        </p:spPr>
        <p:txBody>
          <a:bodyPr anchorCtr="0" anchor="ctr" bIns="65200" lIns="65200" spcFirstLastPara="1" rIns="65200" wrap="square" tIns="65200">
            <a:noAutofit/>
          </a:bodyPr>
          <a:lstStyle/>
          <a:p>
            <a:pPr indent="0" lvl="0" marL="0" rtl="0" algn="l">
              <a:spcBef>
                <a:spcPts val="0"/>
              </a:spcBef>
              <a:spcAft>
                <a:spcPts val="0"/>
              </a:spcAft>
              <a:buNone/>
            </a:pPr>
            <a:r>
              <a:t/>
            </a:r>
            <a:endParaRPr/>
          </a:p>
        </p:txBody>
      </p:sp>
      <p:pic>
        <p:nvPicPr>
          <p:cNvPr descr="preencoded.png" id="607" name="Google Shape;607;p36"/>
          <p:cNvPicPr preferRelativeResize="0"/>
          <p:nvPr/>
        </p:nvPicPr>
        <p:blipFill rotWithShape="1">
          <a:blip r:embed="rId7">
            <a:alphaModFix/>
          </a:blip>
          <a:srcRect b="0" l="0" r="0" t="0"/>
          <a:stretch/>
        </p:blipFill>
        <p:spPr>
          <a:xfrm>
            <a:off x="5533707" y="3146442"/>
            <a:ext cx="221676" cy="221676"/>
          </a:xfrm>
          <a:prstGeom prst="rect">
            <a:avLst/>
          </a:prstGeom>
          <a:noFill/>
          <a:ln>
            <a:noFill/>
          </a:ln>
        </p:spPr>
      </p:pic>
      <p:sp>
        <p:nvSpPr>
          <p:cNvPr id="608" name="Google Shape;608;p36"/>
          <p:cNvSpPr/>
          <p:nvPr/>
        </p:nvSpPr>
        <p:spPr>
          <a:xfrm>
            <a:off x="6003139" y="3029084"/>
            <a:ext cx="3455700" cy="260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1046"/>
              <a:buFont typeface="Poppins"/>
              <a:buNone/>
            </a:pPr>
            <a:r>
              <a:rPr b="1" lang="en" sz="1046">
                <a:solidFill>
                  <a:schemeClr val="lt1"/>
                </a:solidFill>
                <a:latin typeface="Poppins"/>
                <a:ea typeface="Poppins"/>
                <a:cs typeface="Poppins"/>
                <a:sym typeface="Poppins"/>
              </a:rPr>
              <a:t>Instant quotes</a:t>
            </a:r>
            <a:endParaRPr b="0" i="0" sz="1046" u="none" cap="none" strike="noStrike">
              <a:solidFill>
                <a:schemeClr val="lt1"/>
              </a:solidFill>
              <a:latin typeface="Calibri"/>
              <a:ea typeface="Calibri"/>
              <a:cs typeface="Calibri"/>
              <a:sym typeface="Calibri"/>
            </a:endParaRPr>
          </a:p>
        </p:txBody>
      </p:sp>
      <p:sp>
        <p:nvSpPr>
          <p:cNvPr id="609" name="Google Shape;609;p36"/>
          <p:cNvSpPr/>
          <p:nvPr/>
        </p:nvSpPr>
        <p:spPr>
          <a:xfrm>
            <a:off x="6003139" y="3189211"/>
            <a:ext cx="3455700" cy="456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lt1"/>
              </a:buClr>
              <a:buSzPts val="749"/>
              <a:buFont typeface="Poppins"/>
              <a:buNone/>
            </a:pPr>
            <a:r>
              <a:rPr i="1" lang="en" sz="749">
                <a:solidFill>
                  <a:schemeClr val="lt1"/>
                </a:solidFill>
                <a:latin typeface="Poppins"/>
                <a:ea typeface="Poppins"/>
                <a:cs typeface="Poppins"/>
                <a:sym typeface="Poppins"/>
              </a:rPr>
              <a:t>Build custom illustrations in seconds</a:t>
            </a:r>
            <a:endParaRPr sz="749">
              <a:solidFill>
                <a:schemeClr val="dk1"/>
              </a:solidFill>
              <a:latin typeface="Calibri"/>
              <a:ea typeface="Calibri"/>
              <a:cs typeface="Calibri"/>
              <a:sym typeface="Calibri"/>
            </a:endParaRPr>
          </a:p>
          <a:p>
            <a:pPr indent="0" lvl="0" marL="0" marR="0" rtl="0" algn="l">
              <a:spcBef>
                <a:spcPts val="0"/>
              </a:spcBef>
              <a:spcAft>
                <a:spcPts val="0"/>
              </a:spcAft>
              <a:buClr>
                <a:srgbClr val="374151"/>
              </a:buClr>
              <a:buSzPts val="761"/>
              <a:buFont typeface="Poppins"/>
              <a:buNone/>
            </a:pPr>
            <a:r>
              <a:t/>
            </a:r>
            <a:endParaRPr sz="761">
              <a:solidFill>
                <a:schemeClr val="lt1"/>
              </a:solidFill>
              <a:latin typeface="Poppins"/>
              <a:ea typeface="Poppins"/>
              <a:cs typeface="Poppins"/>
              <a:sym typeface="Poppins"/>
            </a:endParaRPr>
          </a:p>
        </p:txBody>
      </p:sp>
      <p:sp>
        <p:nvSpPr>
          <p:cNvPr id="610" name="Google Shape;610;p36"/>
          <p:cNvSpPr/>
          <p:nvPr/>
        </p:nvSpPr>
        <p:spPr>
          <a:xfrm>
            <a:off x="5416349" y="3633238"/>
            <a:ext cx="456600" cy="456600"/>
          </a:xfrm>
          <a:prstGeom prst="ellipse">
            <a:avLst/>
          </a:prstGeom>
          <a:solidFill>
            <a:srgbClr val="903397"/>
          </a:solidFill>
          <a:ln cap="flat" cmpd="sng" w="12075">
            <a:solidFill>
              <a:srgbClr val="903397"/>
            </a:solidFill>
            <a:prstDash val="solid"/>
            <a:round/>
            <a:headEnd len="sm" w="sm" type="none"/>
            <a:tailEnd len="sm" w="sm" type="none"/>
          </a:ln>
        </p:spPr>
        <p:txBody>
          <a:bodyPr anchorCtr="0" anchor="ctr" bIns="65200" lIns="65200" spcFirstLastPara="1" rIns="65200" wrap="square" tIns="65200">
            <a:noAutofit/>
          </a:bodyPr>
          <a:lstStyle/>
          <a:p>
            <a:pPr indent="0" lvl="0" marL="0" rtl="0" algn="l">
              <a:spcBef>
                <a:spcPts val="0"/>
              </a:spcBef>
              <a:spcAft>
                <a:spcPts val="0"/>
              </a:spcAft>
              <a:buNone/>
            </a:pPr>
            <a:r>
              <a:t/>
            </a:r>
            <a:endParaRPr/>
          </a:p>
        </p:txBody>
      </p:sp>
      <p:pic>
        <p:nvPicPr>
          <p:cNvPr descr="preencoded.png" id="611" name="Google Shape;611;p36"/>
          <p:cNvPicPr preferRelativeResize="0"/>
          <p:nvPr/>
        </p:nvPicPr>
        <p:blipFill rotWithShape="1">
          <a:blip r:embed="rId7">
            <a:alphaModFix/>
          </a:blip>
          <a:srcRect b="0" l="0" r="0" t="0"/>
          <a:stretch/>
        </p:blipFill>
        <p:spPr>
          <a:xfrm>
            <a:off x="5533707" y="3750596"/>
            <a:ext cx="221676" cy="221676"/>
          </a:xfrm>
          <a:prstGeom prst="rect">
            <a:avLst/>
          </a:prstGeom>
          <a:noFill/>
          <a:ln>
            <a:noFill/>
          </a:ln>
        </p:spPr>
      </p:pic>
      <p:sp>
        <p:nvSpPr>
          <p:cNvPr id="612" name="Google Shape;612;p36"/>
          <p:cNvSpPr/>
          <p:nvPr/>
        </p:nvSpPr>
        <p:spPr>
          <a:xfrm>
            <a:off x="6003139" y="3633238"/>
            <a:ext cx="3455700" cy="260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1046"/>
              <a:buFont typeface="Poppins"/>
              <a:buNone/>
            </a:pPr>
            <a:r>
              <a:rPr b="1" lang="en" sz="1046">
                <a:solidFill>
                  <a:schemeClr val="lt1"/>
                </a:solidFill>
                <a:latin typeface="Poppins"/>
                <a:ea typeface="Poppins"/>
                <a:cs typeface="Poppins"/>
                <a:sym typeface="Poppins"/>
              </a:rPr>
              <a:t>Apply online</a:t>
            </a:r>
            <a:endParaRPr b="0" i="0" sz="1046" u="none" cap="none" strike="noStrike">
              <a:solidFill>
                <a:schemeClr val="lt1"/>
              </a:solidFill>
              <a:latin typeface="Calibri"/>
              <a:ea typeface="Calibri"/>
              <a:cs typeface="Calibri"/>
              <a:sym typeface="Calibri"/>
            </a:endParaRPr>
          </a:p>
        </p:txBody>
      </p:sp>
      <p:sp>
        <p:nvSpPr>
          <p:cNvPr id="613" name="Google Shape;613;p36"/>
          <p:cNvSpPr/>
          <p:nvPr/>
        </p:nvSpPr>
        <p:spPr>
          <a:xfrm>
            <a:off x="6003139" y="3793366"/>
            <a:ext cx="3455700" cy="456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lt1"/>
              </a:buClr>
              <a:buSzPts val="749"/>
              <a:buFont typeface="Poppins"/>
              <a:buNone/>
            </a:pPr>
            <a:r>
              <a:rPr i="1" lang="en" sz="749">
                <a:solidFill>
                  <a:schemeClr val="lt1"/>
                </a:solidFill>
                <a:latin typeface="Poppins"/>
                <a:ea typeface="Poppins"/>
                <a:cs typeface="Poppins"/>
                <a:sym typeface="Poppins"/>
              </a:rPr>
              <a:t>Complete applications end-to-end</a:t>
            </a:r>
            <a:endParaRPr sz="749">
              <a:solidFill>
                <a:schemeClr val="dk1"/>
              </a:solidFill>
              <a:latin typeface="Calibri"/>
              <a:ea typeface="Calibri"/>
              <a:cs typeface="Calibri"/>
              <a:sym typeface="Calibri"/>
            </a:endParaRPr>
          </a:p>
          <a:p>
            <a:pPr indent="0" lvl="0" marL="0" marR="0" rtl="0" algn="l">
              <a:spcBef>
                <a:spcPts val="0"/>
              </a:spcBef>
              <a:spcAft>
                <a:spcPts val="0"/>
              </a:spcAft>
              <a:buClr>
                <a:srgbClr val="374151"/>
              </a:buClr>
              <a:buSzPts val="761"/>
              <a:buFont typeface="Poppins"/>
              <a:buNone/>
            </a:pPr>
            <a:r>
              <a:t/>
            </a:r>
            <a:endParaRPr sz="761">
              <a:solidFill>
                <a:schemeClr val="lt1"/>
              </a:solidFill>
              <a:latin typeface="Poppins"/>
              <a:ea typeface="Poppins"/>
              <a:cs typeface="Poppins"/>
              <a:sym typeface="Poppins"/>
            </a:endParaRPr>
          </a:p>
        </p:txBody>
      </p:sp>
      <p:sp>
        <p:nvSpPr>
          <p:cNvPr id="614" name="Google Shape;614;p36"/>
          <p:cNvSpPr/>
          <p:nvPr/>
        </p:nvSpPr>
        <p:spPr>
          <a:xfrm>
            <a:off x="5416349" y="4227017"/>
            <a:ext cx="456600" cy="456600"/>
          </a:xfrm>
          <a:prstGeom prst="ellipse">
            <a:avLst/>
          </a:prstGeom>
          <a:solidFill>
            <a:srgbClr val="903397"/>
          </a:solidFill>
          <a:ln cap="flat" cmpd="sng" w="12075">
            <a:solidFill>
              <a:srgbClr val="903397"/>
            </a:solidFill>
            <a:prstDash val="solid"/>
            <a:round/>
            <a:headEnd len="sm" w="sm" type="none"/>
            <a:tailEnd len="sm" w="sm" type="none"/>
          </a:ln>
        </p:spPr>
        <p:txBody>
          <a:bodyPr anchorCtr="0" anchor="ctr" bIns="65200" lIns="65200" spcFirstLastPara="1" rIns="65200" wrap="square" tIns="65200">
            <a:noAutofit/>
          </a:bodyPr>
          <a:lstStyle/>
          <a:p>
            <a:pPr indent="0" lvl="0" marL="0" rtl="0" algn="l">
              <a:spcBef>
                <a:spcPts val="0"/>
              </a:spcBef>
              <a:spcAft>
                <a:spcPts val="0"/>
              </a:spcAft>
              <a:buNone/>
            </a:pPr>
            <a:r>
              <a:t/>
            </a:r>
            <a:endParaRPr/>
          </a:p>
        </p:txBody>
      </p:sp>
      <p:pic>
        <p:nvPicPr>
          <p:cNvPr descr="preencoded.png" id="615" name="Google Shape;615;p36"/>
          <p:cNvPicPr preferRelativeResize="0"/>
          <p:nvPr/>
        </p:nvPicPr>
        <p:blipFill rotWithShape="1">
          <a:blip r:embed="rId7">
            <a:alphaModFix/>
          </a:blip>
          <a:srcRect b="0" l="0" r="0" t="0"/>
          <a:stretch/>
        </p:blipFill>
        <p:spPr>
          <a:xfrm>
            <a:off x="5533707" y="4344375"/>
            <a:ext cx="221676" cy="221676"/>
          </a:xfrm>
          <a:prstGeom prst="rect">
            <a:avLst/>
          </a:prstGeom>
          <a:noFill/>
          <a:ln>
            <a:noFill/>
          </a:ln>
        </p:spPr>
      </p:pic>
      <p:sp>
        <p:nvSpPr>
          <p:cNvPr id="616" name="Google Shape;616;p36"/>
          <p:cNvSpPr/>
          <p:nvPr/>
        </p:nvSpPr>
        <p:spPr>
          <a:xfrm>
            <a:off x="6003139" y="4227017"/>
            <a:ext cx="3455700" cy="260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51044"/>
              </a:buClr>
              <a:buSzPts val="1046"/>
              <a:buFont typeface="Poppins"/>
              <a:buNone/>
            </a:pPr>
            <a:r>
              <a:rPr b="1" lang="en" sz="1046">
                <a:solidFill>
                  <a:schemeClr val="lt1"/>
                </a:solidFill>
                <a:latin typeface="Poppins"/>
                <a:ea typeface="Poppins"/>
                <a:cs typeface="Poppins"/>
                <a:sym typeface="Poppins"/>
              </a:rPr>
              <a:t>Track pipeline</a:t>
            </a:r>
            <a:endParaRPr b="0" i="0" sz="1046" u="none" cap="none" strike="noStrike">
              <a:solidFill>
                <a:schemeClr val="lt1"/>
              </a:solidFill>
              <a:latin typeface="Calibri"/>
              <a:ea typeface="Calibri"/>
              <a:cs typeface="Calibri"/>
              <a:sym typeface="Calibri"/>
            </a:endParaRPr>
          </a:p>
        </p:txBody>
      </p:sp>
      <p:sp>
        <p:nvSpPr>
          <p:cNvPr id="617" name="Google Shape;617;p36"/>
          <p:cNvSpPr/>
          <p:nvPr/>
        </p:nvSpPr>
        <p:spPr>
          <a:xfrm>
            <a:off x="6003146" y="4387150"/>
            <a:ext cx="2225700" cy="4566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Clr>
                <a:schemeClr val="lt1"/>
              </a:buClr>
              <a:buSzPts val="749"/>
              <a:buFont typeface="Poppins"/>
              <a:buNone/>
            </a:pPr>
            <a:r>
              <a:rPr i="1" lang="en" sz="749">
                <a:solidFill>
                  <a:schemeClr val="lt1"/>
                </a:solidFill>
                <a:latin typeface="Poppins"/>
                <a:ea typeface="Poppins"/>
                <a:cs typeface="Poppins"/>
                <a:sym typeface="Poppins"/>
              </a:rPr>
              <a:t>See every case in one dashboard</a:t>
            </a:r>
            <a:endParaRPr sz="749">
              <a:solidFill>
                <a:schemeClr val="dk1"/>
              </a:solidFill>
              <a:latin typeface="Calibri"/>
              <a:ea typeface="Calibri"/>
              <a:cs typeface="Calibri"/>
              <a:sym typeface="Calibri"/>
            </a:endParaRPr>
          </a:p>
          <a:p>
            <a:pPr indent="0" lvl="0" marL="0" marR="0" rtl="0" algn="l">
              <a:spcBef>
                <a:spcPts val="0"/>
              </a:spcBef>
              <a:spcAft>
                <a:spcPts val="0"/>
              </a:spcAft>
              <a:buClr>
                <a:srgbClr val="374151"/>
              </a:buClr>
              <a:buSzPts val="761"/>
              <a:buFont typeface="Poppins"/>
              <a:buNone/>
            </a:pPr>
            <a:r>
              <a:t/>
            </a:r>
            <a:endParaRPr sz="761">
              <a:solidFill>
                <a:schemeClr val="lt1"/>
              </a:solidFill>
              <a:latin typeface="Poppins"/>
              <a:ea typeface="Poppins"/>
              <a:cs typeface="Poppins"/>
              <a:sym typeface="Poppi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51044"/>
        </a:solidFill>
      </p:bgPr>
    </p:bg>
    <p:spTree>
      <p:nvGrpSpPr>
        <p:cNvPr id="622" name="Shape 622"/>
        <p:cNvGrpSpPr/>
        <p:nvPr/>
      </p:nvGrpSpPr>
      <p:grpSpPr>
        <a:xfrm>
          <a:off x="0" y="0"/>
          <a:ext cx="0" cy="0"/>
          <a:chOff x="0" y="0"/>
          <a:chExt cx="0" cy="0"/>
        </a:xfrm>
      </p:grpSpPr>
      <p:pic>
        <p:nvPicPr>
          <p:cNvPr descr="logo_mark_transparent.png" id="623" name="Google Shape;623;p37"/>
          <p:cNvPicPr preferRelativeResize="0"/>
          <p:nvPr/>
        </p:nvPicPr>
        <p:blipFill rotWithShape="1">
          <a:blip r:embed="rId3">
            <a:alphaModFix/>
          </a:blip>
          <a:srcRect b="0" l="0" r="0" t="0"/>
          <a:stretch/>
        </p:blipFill>
        <p:spPr>
          <a:xfrm>
            <a:off x="342900" y="4745736"/>
            <a:ext cx="165013" cy="192024"/>
          </a:xfrm>
          <a:prstGeom prst="rect">
            <a:avLst/>
          </a:prstGeom>
          <a:noFill/>
          <a:ln>
            <a:noFill/>
          </a:ln>
        </p:spPr>
      </p:pic>
      <p:sp>
        <p:nvSpPr>
          <p:cNvPr id="624" name="Google Shape;624;p37"/>
          <p:cNvSpPr/>
          <p:nvPr/>
        </p:nvSpPr>
        <p:spPr>
          <a:xfrm>
            <a:off x="0" y="3161590"/>
            <a:ext cx="9121200"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8B2EC"/>
              </a:buClr>
              <a:buSzPts val="1100"/>
              <a:buFont typeface="Poppins"/>
              <a:buNone/>
            </a:pPr>
            <a:r>
              <a:rPr b="1" lang="en" sz="1100">
                <a:solidFill>
                  <a:srgbClr val="C8B2EC"/>
                </a:solidFill>
                <a:latin typeface="Poppins"/>
                <a:ea typeface="Poppins"/>
                <a:cs typeface="Poppins"/>
                <a:sym typeface="Poppins"/>
              </a:rPr>
              <a:t>Ready to get started</a:t>
            </a:r>
            <a:r>
              <a:rPr b="1" i="0" lang="en" sz="1100" u="none" cap="none" strike="noStrike">
                <a:solidFill>
                  <a:srgbClr val="C8B2EC"/>
                </a:solidFill>
                <a:latin typeface="Poppins"/>
                <a:ea typeface="Poppins"/>
                <a:cs typeface="Poppins"/>
                <a:sym typeface="Poppins"/>
              </a:rPr>
              <a:t>? Let u</a:t>
            </a:r>
            <a:r>
              <a:rPr b="1" lang="en" sz="1100">
                <a:solidFill>
                  <a:srgbClr val="C8B2EC"/>
                </a:solidFill>
                <a:latin typeface="Poppins"/>
                <a:ea typeface="Poppins"/>
                <a:cs typeface="Poppins"/>
                <a:sym typeface="Poppins"/>
              </a:rPr>
              <a:t>s know you’re interested!</a:t>
            </a:r>
            <a:endParaRPr b="0" i="0" sz="1100" u="none" cap="none" strike="noStrike">
              <a:solidFill>
                <a:schemeClr val="dk1"/>
              </a:solidFill>
              <a:latin typeface="Calibri"/>
              <a:ea typeface="Calibri"/>
              <a:cs typeface="Calibri"/>
              <a:sym typeface="Calibri"/>
            </a:endParaRPr>
          </a:p>
        </p:txBody>
      </p:sp>
      <p:sp>
        <p:nvSpPr>
          <p:cNvPr id="625" name="Google Shape;625;p37"/>
          <p:cNvSpPr/>
          <p:nvPr/>
        </p:nvSpPr>
        <p:spPr>
          <a:xfrm>
            <a:off x="11425" y="1623080"/>
            <a:ext cx="9121200" cy="1097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6900"/>
              <a:buFont typeface="Poppins"/>
              <a:buNone/>
            </a:pPr>
            <a:r>
              <a:rPr b="1" i="1" lang="en" sz="6900" u="none" cap="none" strike="noStrike">
                <a:solidFill>
                  <a:srgbClr val="FFFFFF"/>
                </a:solidFill>
                <a:latin typeface="Poppins"/>
                <a:ea typeface="Poppins"/>
                <a:cs typeface="Poppins"/>
                <a:sym typeface="Poppins"/>
              </a:rPr>
              <a:t>Thank you</a:t>
            </a:r>
            <a:endParaRPr b="0" i="0" sz="6900" u="none" cap="none" strike="noStrike">
              <a:solidFill>
                <a:schemeClr val="dk1"/>
              </a:solidFill>
              <a:latin typeface="Calibri"/>
              <a:ea typeface="Calibri"/>
              <a:cs typeface="Calibri"/>
              <a:sym typeface="Calibri"/>
            </a:endParaRPr>
          </a:p>
        </p:txBody>
      </p:sp>
      <p:sp>
        <p:nvSpPr>
          <p:cNvPr id="626" name="Google Shape;626;p37"/>
          <p:cNvSpPr/>
          <p:nvPr/>
        </p:nvSpPr>
        <p:spPr>
          <a:xfrm>
            <a:off x="4229095" y="2838465"/>
            <a:ext cx="685800" cy="34200"/>
          </a:xfrm>
          <a:prstGeom prst="rect">
            <a:avLst/>
          </a:prstGeom>
          <a:solidFill>
            <a:srgbClr val="DF665B"/>
          </a:solidFill>
          <a:ln cap="flat" cmpd="sng" w="12700">
            <a:solidFill>
              <a:srgbClr val="DF665B"/>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7" name="Google Shape;627;p37"/>
          <p:cNvSpPr/>
          <p:nvPr/>
        </p:nvSpPr>
        <p:spPr>
          <a:xfrm>
            <a:off x="0" y="5088636"/>
            <a:ext cx="9121140" cy="54864"/>
          </a:xfrm>
          <a:prstGeom prst="rect">
            <a:avLst/>
          </a:prstGeom>
          <a:solidFill>
            <a:srgbClr val="DF665B"/>
          </a:solidFill>
          <a:ln cap="flat" cmpd="sng" w="12700">
            <a:solidFill>
              <a:srgbClr val="DF665B"/>
            </a:solidFill>
            <a:prstDash val="solid"/>
            <a:round/>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id="628" name="Google Shape;628;p37" title="Presentation _ Interest Form.png"/>
          <p:cNvPicPr preferRelativeResize="0"/>
          <p:nvPr/>
        </p:nvPicPr>
        <p:blipFill>
          <a:blip r:embed="rId4">
            <a:alphaModFix/>
          </a:blip>
          <a:stretch>
            <a:fillRect/>
          </a:stretch>
        </p:blipFill>
        <p:spPr>
          <a:xfrm>
            <a:off x="4142823" y="3671379"/>
            <a:ext cx="1041425" cy="10414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