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 id="2147483673" r:id="rId5"/>
    <p:sldMasterId id="214748367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y="5143500" cx="9144000"/>
  <p:notesSz cx="6858000" cy="9144000"/>
  <p:embeddedFontLst>
    <p:embeddedFont>
      <p:font typeface="Poppi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Poppins-bold.fntdata"/><Relationship Id="rId30" Type="http://schemas.openxmlformats.org/officeDocument/2006/relationships/font" Target="fonts/Poppins-regular.fntdata"/><Relationship Id="rId11" Type="http://schemas.openxmlformats.org/officeDocument/2006/relationships/slide" Target="slides/slide4.xml"/><Relationship Id="rId33" Type="http://schemas.openxmlformats.org/officeDocument/2006/relationships/font" Target="fonts/Poppins-boldItalic.fntdata"/><Relationship Id="rId10" Type="http://schemas.openxmlformats.org/officeDocument/2006/relationships/slide" Target="slides/slide3.xml"/><Relationship Id="rId32" Type="http://schemas.openxmlformats.org/officeDocument/2006/relationships/font" Target="fonts/Poppins-italic.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e925c4472a_2_4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3e925c4472a_2_4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solidFill>
                  <a:schemeClr val="dk1"/>
                </a:solidFill>
              </a:rPr>
              <a:t>In today’s presentation our main two goals is to share with you is how to make smarter financial decisions and obtain financial freedom in your retirement.</a:t>
            </a:r>
            <a:endParaRPr/>
          </a:p>
        </p:txBody>
      </p:sp>
      <p:sp>
        <p:nvSpPr>
          <p:cNvPr id="101" name="Google Shape;101;g3e925c4472a_2_4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e925c4472a_2_5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g3e925c4472a_2_5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112" name="Google Shape;112;g3e925c4472a_2_5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e925c4472a_2_8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g3e925c4472a_2_8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solidFill>
                  <a:schemeClr val="dk1"/>
                </a:solidFill>
              </a:rPr>
              <a:t>In today’s presentation our main two goals is to share with you is how to make smarter financial decisions and obtain financial freedom in your retirement.</a:t>
            </a:r>
            <a:endParaRPr>
              <a:solidFill>
                <a:schemeClr val="dk1"/>
              </a:solidFill>
            </a:endParaRPr>
          </a:p>
        </p:txBody>
      </p:sp>
      <p:sp>
        <p:nvSpPr>
          <p:cNvPr id="139" name="Google Shape;139;g3e925c4472a_2_8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e925c4472a_2_10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g3e925c4472a_2_10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that we have talked about the product and how we have paired it with leverage, lets talk about how the two work together in the Stream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-Stream acts as the borrower and guarantor.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-Clients are required to pay 5 year of contributions. Starting in year 6, the bank will fully fund the last 5 payments.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-We group clients together into a tranche to obtain favorable loan rates and make financing available to them.</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-The clients don’t need to post and personal guarantee, no collateral is needed, and the clients have no commitments.</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65" name="Google Shape;165;g3e925c4472a_2_10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e925c4472a_2_13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g3e925c4472a_2_13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that we have talked about the product and how we have paired it with leverage, lets talk about how the two work together in the Stream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-Stream acts as the borrower and guarantor.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-Clients are required to pay 5 year of contributions. Starting in year 6, the bank will fully fund the last 5 payments.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-We group clients together into a tranche to obtain favorable loan rates and make financing available to them.</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-The clients don’t need to post and personal guarantee, no collateral is needed, and the clients have no commitments.</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96" name="Google Shape;196;g3e925c4472a_2_13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e925c4472a_2_15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3e925c4472a_2_15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13" name="Google Shape;213;g3e925c4472a_2_15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e925c4472a_2_18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g3e925c4472a_2_18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With national debt levels at an all time high, the government will only be able to repay these debts by consistently raising taxes in the future. With this being said, the way traditional retirement plans are structured are broken and will not be enough to fund our retirements, as they are taxed as the money is taken out.  The problem is when they tax the money out it is all taxed as ordinary income. Two verhicles that rovide tax free income are rothiras and stream. The problem with the roth is that clients who make too much money can’t contribute. Think of the stream program as a roth on steroids.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40" name="Google Shape;240;g3e925c4472a_2_18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e925c4472a_2_199: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g3e925c4472a_2_199: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58" name="Google Shape;258;g3e925c4472a_2_199: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e925c4472a_2_28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g3e925c4472a_2_28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46" name="Google Shape;346;g3e925c4472a_2_28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e925c4472a_2_356: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g3e925c4472a_2_356: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17" name="Google Shape;417;g3e925c4472a_2_356: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e925c4472a_2_423: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g3e925c4472a_2_423: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lets take a look at self funding vs. using Stream’s funding.</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85" name="Google Shape;485;g3e925c4472a_2_423: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e925c4472a_2_432: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g3e925c4472a_2_432: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lets take a look at self funding vs. using Stream’s funding.</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95" name="Google Shape;495;g3e925c4472a_2_432: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e925c4472a_2_441: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3e925c4472a_2_441: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lets take a look at self funding vs. using Stream’s funding.</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05" name="Google Shape;505;g3e925c4472a_2_441: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e925c4472a_2_45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g3e925c4472a_2_45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15" name="Google Shape;515;g3e925c4472a_2_45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e925c4472a_2_486: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g3e925c4472a_2_486: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52" name="Google Shape;552;g3e925c4472a_2_486: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e925c4472a_2_495: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g3e925c4472a_2_495: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62" name="Google Shape;562;g3e925c4472a_2_49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e925c4472a_2_504: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g3e925c4472a_2_504: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lets take a look at self funding vs. using Stream’s funding.</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72" name="Google Shape;572;g3e925c4472a_2_504: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e925c4472a_2_513: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g3e925c4472a_2_513: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82" name="Google Shape;582;g3e925c4472a_2_513: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e925c4472a_2_522: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g3e925c4472a_2_522: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592" name="Google Shape;592;g3e925c4472a_2_522: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e925c4472a_2_53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1" name="Google Shape;601;g3e925c4472a_2_53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602" name="Google Shape;602;g3e925c4472a_2_53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e925c4472a_2_56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g3e925c4472a_2_56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Now that we have talked about the product and how we have paired it with leverage, lets talk about how the two work together in the Stream Plan.</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-Stream acts as the borrower and guarantor.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-Clients are required to pay 5 year of contributions. Starting in year 6, the bank will fully fund the last 5 payments.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-We group clients together into a tranche to obtain favorable loan rates and make financing available to them.</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-The clients don’t need to post and personal guarantee, no collateral is needed, and the clients have no commitments.</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636" name="Google Shape;636;g3e925c4472a_2_56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e925c4472a_2_59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g3e925c4472a_2_59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t>QR code links to interest form - let us know you’re interested!</a:t>
            </a:r>
            <a:endParaRPr/>
          </a:p>
        </p:txBody>
      </p:sp>
      <p:sp>
        <p:nvSpPr>
          <p:cNvPr id="666" name="Google Shape;666;g3e925c4472a_2_59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4" name="Shape 54"/>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 name="Shape 55"/>
        <p:cNvGrpSpPr/>
        <p:nvPr/>
      </p:nvGrpSpPr>
      <p:grpSpPr>
        <a:xfrm>
          <a:off x="0" y="0"/>
          <a:ext cx="0" cy="0"/>
          <a:chOff x="0" y="0"/>
          <a:chExt cx="0" cy="0"/>
        </a:xfrm>
      </p:grpSpPr>
      <p:sp>
        <p:nvSpPr>
          <p:cNvPr id="56" name="Google Shape;56;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7" name="Google Shape;57;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8" name="Google Shape;5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9" name="Shape 59"/>
        <p:cNvGrpSpPr/>
        <p:nvPr/>
      </p:nvGrpSpPr>
      <p:grpSpPr>
        <a:xfrm>
          <a:off x="0" y="0"/>
          <a:ext cx="0" cy="0"/>
          <a:chOff x="0" y="0"/>
          <a:chExt cx="0" cy="0"/>
        </a:xfrm>
      </p:grpSpPr>
      <p:sp>
        <p:nvSpPr>
          <p:cNvPr id="60" name="Google Shape;60;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1" name="Google Shape;61;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2" name="Shape 62"/>
        <p:cNvGrpSpPr/>
        <p:nvPr/>
      </p:nvGrpSpPr>
      <p:grpSpPr>
        <a:xfrm>
          <a:off x="0" y="0"/>
          <a:ext cx="0" cy="0"/>
          <a:chOff x="0" y="0"/>
          <a:chExt cx="0" cy="0"/>
        </a:xfrm>
      </p:grpSpPr>
      <p:sp>
        <p:nvSpPr>
          <p:cNvPr id="63" name="Google Shape;63;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4" name="Google Shape;64;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5" name="Google Shape;65;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6" name="Shape 66"/>
        <p:cNvGrpSpPr/>
        <p:nvPr/>
      </p:nvGrpSpPr>
      <p:grpSpPr>
        <a:xfrm>
          <a:off x="0" y="0"/>
          <a:ext cx="0" cy="0"/>
          <a:chOff x="0" y="0"/>
          <a:chExt cx="0" cy="0"/>
        </a:xfrm>
      </p:grpSpPr>
      <p:sp>
        <p:nvSpPr>
          <p:cNvPr id="67" name="Google Shape;67;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8" name="Google Shape;68;p1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9" name="Google Shape;69;p1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0" name="Google Shape;7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3" name="Google Shape;7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 name="Shape 74"/>
        <p:cNvGrpSpPr/>
        <p:nvPr/>
      </p:nvGrpSpPr>
      <p:grpSpPr>
        <a:xfrm>
          <a:off x="0" y="0"/>
          <a:ext cx="0" cy="0"/>
          <a:chOff x="0" y="0"/>
          <a:chExt cx="0" cy="0"/>
        </a:xfrm>
      </p:grpSpPr>
      <p:sp>
        <p:nvSpPr>
          <p:cNvPr id="75" name="Google Shape;75;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6" name="Google Shape;76;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7" name="Google Shape;7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8" name="Shape 78"/>
        <p:cNvGrpSpPr/>
        <p:nvPr/>
      </p:nvGrpSpPr>
      <p:grpSpPr>
        <a:xfrm>
          <a:off x="0" y="0"/>
          <a:ext cx="0" cy="0"/>
          <a:chOff x="0" y="0"/>
          <a:chExt cx="0" cy="0"/>
        </a:xfrm>
      </p:grpSpPr>
      <p:sp>
        <p:nvSpPr>
          <p:cNvPr id="79" name="Google Shape;79;p21"/>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0" name="Google Shape;8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 name="Shape 81"/>
        <p:cNvGrpSpPr/>
        <p:nvPr/>
      </p:nvGrpSpPr>
      <p:grpSpPr>
        <a:xfrm>
          <a:off x="0" y="0"/>
          <a:ext cx="0" cy="0"/>
          <a:chOff x="0" y="0"/>
          <a:chExt cx="0" cy="0"/>
        </a:xfrm>
      </p:grpSpPr>
      <p:sp>
        <p:nvSpPr>
          <p:cNvPr id="82" name="Google Shape;82;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2"/>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4" name="Google Shape;84;p22"/>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5" name="Google Shape;85;p22"/>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6" name="Google Shape;86;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7" name="Shape 87"/>
        <p:cNvGrpSpPr/>
        <p:nvPr/>
      </p:nvGrpSpPr>
      <p:grpSpPr>
        <a:xfrm>
          <a:off x="0" y="0"/>
          <a:ext cx="0" cy="0"/>
          <a:chOff x="0" y="0"/>
          <a:chExt cx="0" cy="0"/>
        </a:xfrm>
      </p:grpSpPr>
      <p:sp>
        <p:nvSpPr>
          <p:cNvPr id="88" name="Google Shape;88;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89" name="Google Shape;8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0" name="Shape 90"/>
        <p:cNvGrpSpPr/>
        <p:nvPr/>
      </p:nvGrpSpPr>
      <p:grpSpPr>
        <a:xfrm>
          <a:off x="0" y="0"/>
          <a:ext cx="0" cy="0"/>
          <a:chOff x="0" y="0"/>
          <a:chExt cx="0" cy="0"/>
        </a:xfrm>
      </p:grpSpPr>
      <p:sp>
        <p:nvSpPr>
          <p:cNvPr id="91" name="Google Shape;91;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2" name="Google Shape;92;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3" name="Google Shape;93;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97" name="Shape 9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6.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9.png"/><Relationship Id="rId13" Type="http://schemas.openxmlformats.org/officeDocument/2006/relationships/image" Target="../media/image23.png"/><Relationship Id="rId12" Type="http://schemas.openxmlformats.org/officeDocument/2006/relationships/image" Target="../media/image21.png"/><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4.png"/><Relationship Id="rId9" Type="http://schemas.openxmlformats.org/officeDocument/2006/relationships/image" Target="../media/image20.png"/><Relationship Id="rId14" Type="http://schemas.openxmlformats.org/officeDocument/2006/relationships/image" Target="../media/image19.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4.png"/><Relationship Id="rId8"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30.png"/><Relationship Id="rId5"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hyperlink" Target="https://staging.thestreamplan.link/role" TargetMode="External"/><Relationship Id="rId5" Type="http://schemas.openxmlformats.org/officeDocument/2006/relationships/image" Target="../media/image34.png"/><Relationship Id="rId6" Type="http://schemas.openxmlformats.org/officeDocument/2006/relationships/image" Target="../media/image31.png"/><Relationship Id="rId7"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102" name="Shape 102"/>
        <p:cNvGrpSpPr/>
        <p:nvPr/>
      </p:nvGrpSpPr>
      <p:grpSpPr>
        <a:xfrm>
          <a:off x="0" y="0"/>
          <a:ext cx="0" cy="0"/>
          <a:chOff x="0" y="0"/>
          <a:chExt cx="0" cy="0"/>
        </a:xfrm>
      </p:grpSpPr>
      <p:pic>
        <p:nvPicPr>
          <p:cNvPr descr="logo_full_transparent.png" id="103" name="Google Shape;103;p28"/>
          <p:cNvPicPr preferRelativeResize="0"/>
          <p:nvPr/>
        </p:nvPicPr>
        <p:blipFill rotWithShape="1">
          <a:blip r:embed="rId3">
            <a:alphaModFix/>
          </a:blip>
          <a:srcRect b="0" l="0" r="0" t="0"/>
          <a:stretch/>
        </p:blipFill>
        <p:spPr>
          <a:xfrm>
            <a:off x="292728" y="534368"/>
            <a:ext cx="1052450" cy="631449"/>
          </a:xfrm>
          <a:prstGeom prst="rect">
            <a:avLst/>
          </a:prstGeom>
          <a:noFill/>
          <a:ln>
            <a:noFill/>
          </a:ln>
        </p:spPr>
      </p:pic>
      <p:sp>
        <p:nvSpPr>
          <p:cNvPr id="104" name="Google Shape;104;p28"/>
          <p:cNvSpPr/>
          <p:nvPr/>
        </p:nvSpPr>
        <p:spPr>
          <a:xfrm>
            <a:off x="411480" y="1371600"/>
            <a:ext cx="54864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PRESENTACIÓN PARA AGENTES</a:t>
            </a:r>
            <a:endParaRPr b="0" i="0" sz="800" u="none" cap="none" strike="noStrike">
              <a:solidFill>
                <a:schemeClr val="dk1"/>
              </a:solidFill>
              <a:latin typeface="Calibri"/>
              <a:ea typeface="Calibri"/>
              <a:cs typeface="Calibri"/>
              <a:sym typeface="Calibri"/>
            </a:endParaRPr>
          </a:p>
        </p:txBody>
      </p:sp>
      <p:sp>
        <p:nvSpPr>
          <p:cNvPr id="105" name="Google Shape;105;p28"/>
          <p:cNvSpPr/>
          <p:nvPr/>
        </p:nvSpPr>
        <p:spPr>
          <a:xfrm>
            <a:off x="411480" y="1680210"/>
            <a:ext cx="411600" cy="27300"/>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8"/>
          <p:cNvSpPr/>
          <p:nvPr/>
        </p:nvSpPr>
        <p:spPr>
          <a:xfrm>
            <a:off x="411480" y="2122170"/>
            <a:ext cx="7543800" cy="1234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900"/>
              <a:buFont typeface="Poppins"/>
              <a:buNone/>
            </a:pPr>
            <a:r>
              <a:rPr b="1" i="0" lang="en" sz="5100" u="none" cap="none" strike="noStrike">
                <a:solidFill>
                  <a:srgbClr val="FFFFFF"/>
                </a:solidFill>
                <a:latin typeface="Poppins"/>
                <a:ea typeface="Poppins"/>
                <a:cs typeface="Poppins"/>
                <a:sym typeface="Poppins"/>
              </a:rPr>
              <a:t>El Plan</a:t>
            </a:r>
            <a:r>
              <a:rPr b="0" i="0" lang="en" sz="5100" u="none" cap="none" strike="noStrike">
                <a:solidFill>
                  <a:schemeClr val="dk1"/>
                </a:solidFill>
                <a:latin typeface="Calibri"/>
                <a:ea typeface="Calibri"/>
                <a:cs typeface="Calibri"/>
                <a:sym typeface="Calibri"/>
              </a:rPr>
              <a:t> </a:t>
            </a:r>
            <a:r>
              <a:rPr b="1" i="0" lang="en" sz="5100" u="none" cap="none" strike="noStrike">
                <a:solidFill>
                  <a:srgbClr val="FFFFFF"/>
                </a:solidFill>
                <a:latin typeface="Poppins"/>
                <a:ea typeface="Poppins"/>
                <a:cs typeface="Poppins"/>
                <a:sym typeface="Poppins"/>
              </a:rPr>
              <a:t>Stream</a:t>
            </a:r>
            <a:endParaRPr b="0" i="0" sz="5100" u="none" cap="none" strike="noStrike">
              <a:solidFill>
                <a:schemeClr val="dk1"/>
              </a:solidFill>
              <a:latin typeface="Calibri"/>
              <a:ea typeface="Calibri"/>
              <a:cs typeface="Calibri"/>
              <a:sym typeface="Calibri"/>
            </a:endParaRPr>
          </a:p>
        </p:txBody>
      </p:sp>
      <p:sp>
        <p:nvSpPr>
          <p:cNvPr id="107" name="Google Shape;107;p28"/>
          <p:cNvSpPr/>
          <p:nvPr/>
        </p:nvSpPr>
        <p:spPr>
          <a:xfrm>
            <a:off x="443830" y="2840635"/>
            <a:ext cx="75438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00"/>
              <a:buFont typeface="Poppins"/>
              <a:buNone/>
            </a:pPr>
            <a:r>
              <a:rPr b="0" i="0" lang="en" sz="1100" u="none" cap="none" strike="noStrike">
                <a:solidFill>
                  <a:srgbClr val="FFFFFF"/>
                </a:solidFill>
                <a:latin typeface="Poppins"/>
                <a:ea typeface="Poppins"/>
                <a:cs typeface="Poppins"/>
                <a:sym typeface="Poppins"/>
              </a:rPr>
              <a:t>Una forma más inteligente de ahorrar: Vida Universal Indexada con financiamiento bancario pre-empaquetado.</a:t>
            </a:r>
            <a:endParaRPr b="0" i="0" sz="1100" u="none" cap="none" strike="noStrike">
              <a:solidFill>
                <a:schemeClr val="dk1"/>
              </a:solidFill>
              <a:latin typeface="Calibri"/>
              <a:ea typeface="Calibri"/>
              <a:cs typeface="Calibri"/>
              <a:sym typeface="Calibri"/>
            </a:endParaRPr>
          </a:p>
        </p:txBody>
      </p:sp>
      <p:pic>
        <p:nvPicPr>
          <p:cNvPr descr="A colorful curved line on a black background  Description automatically generated" id="108" name="Google Shape;108;p28"/>
          <p:cNvPicPr preferRelativeResize="0"/>
          <p:nvPr/>
        </p:nvPicPr>
        <p:blipFill rotWithShape="1">
          <a:blip r:embed="rId4">
            <a:alphaModFix/>
          </a:blip>
          <a:srcRect b="0" l="0" r="0" t="0"/>
          <a:stretch/>
        </p:blipFill>
        <p:spPr>
          <a:xfrm rot="1655144">
            <a:off x="3685865" y="1807326"/>
            <a:ext cx="4901212" cy="50608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113" name="Shape 113"/>
        <p:cNvGrpSpPr/>
        <p:nvPr/>
      </p:nvGrpSpPr>
      <p:grpSpPr>
        <a:xfrm>
          <a:off x="0" y="0"/>
          <a:ext cx="0" cy="0"/>
          <a:chOff x="0" y="0"/>
          <a:chExt cx="0" cy="0"/>
        </a:xfrm>
      </p:grpSpPr>
      <p:pic>
        <p:nvPicPr>
          <p:cNvPr descr="logo_mark_transparent.png" id="114" name="Google Shape;114;p29"/>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115" name="Google Shape;115;p29"/>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SzPts val="700"/>
              <a:buFont typeface="Poppins"/>
              <a:buNone/>
            </a:pPr>
            <a:r>
              <a:rPr b="0" i="0" lang="en" sz="700" u="none" cap="none" strike="noStrike">
                <a:solidFill>
                  <a:srgbClr val="FFFFFF"/>
                </a:solidFill>
                <a:latin typeface="Poppins"/>
                <a:ea typeface="Poppins"/>
                <a:cs typeface="Poppins"/>
                <a:sym typeface="Poppins"/>
              </a:rPr>
              <a:t>02 / 22</a:t>
            </a:r>
            <a:endParaRPr b="0" i="0" sz="700" u="none" cap="none" strike="noStrike">
              <a:solidFill>
                <a:schemeClr val="dk1"/>
              </a:solidFill>
              <a:latin typeface="Calibri"/>
              <a:ea typeface="Calibri"/>
              <a:cs typeface="Calibri"/>
              <a:sym typeface="Calibri"/>
            </a:endParaRPr>
          </a:p>
        </p:txBody>
      </p:sp>
      <p:sp>
        <p:nvSpPr>
          <p:cNvPr id="116" name="Google Shape;116;p29"/>
          <p:cNvSpPr/>
          <p:nvPr/>
        </p:nvSpPr>
        <p:spPr>
          <a:xfrm>
            <a:off x="411480" y="777240"/>
            <a:ext cx="82296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8B2EC"/>
              </a:buClr>
              <a:buSzPts val="900"/>
              <a:buFont typeface="Poppins"/>
              <a:buNone/>
            </a:pPr>
            <a:r>
              <a:rPr b="1" i="0" lang="en" sz="900" u="none" cap="none" strike="noStrike">
                <a:solidFill>
                  <a:srgbClr val="C8B2EC"/>
                </a:solidFill>
                <a:latin typeface="Poppins"/>
                <a:ea typeface="Poppins"/>
                <a:cs typeface="Poppins"/>
                <a:sym typeface="Poppins"/>
              </a:rPr>
              <a:t>LA FÓRMULA</a:t>
            </a:r>
            <a:endParaRPr b="0" i="0" sz="900" u="none" cap="none" strike="noStrike">
              <a:solidFill>
                <a:schemeClr val="dk1"/>
              </a:solidFill>
              <a:latin typeface="Calibri"/>
              <a:ea typeface="Calibri"/>
              <a:cs typeface="Calibri"/>
              <a:sym typeface="Calibri"/>
            </a:endParaRPr>
          </a:p>
        </p:txBody>
      </p:sp>
      <p:sp>
        <p:nvSpPr>
          <p:cNvPr id="117" name="Google Shape;117;p29"/>
          <p:cNvSpPr/>
          <p:nvPr/>
        </p:nvSpPr>
        <p:spPr>
          <a:xfrm>
            <a:off x="411480" y="1051560"/>
            <a:ext cx="8229600" cy="48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600"/>
              <a:buFont typeface="Poppins"/>
              <a:buNone/>
            </a:pPr>
            <a:r>
              <a:rPr b="1" i="0" lang="en" sz="2600" u="none" cap="none" strike="noStrike">
                <a:solidFill>
                  <a:srgbClr val="FFFFFF"/>
                </a:solidFill>
                <a:latin typeface="Poppins"/>
                <a:ea typeface="Poppins"/>
                <a:cs typeface="Poppins"/>
                <a:sym typeface="Poppins"/>
              </a:rPr>
              <a:t>¿Qué hace diferente a Stream?</a:t>
            </a:r>
            <a:endParaRPr b="0" i="0" sz="2600" u="none" cap="none" strike="noStrike">
              <a:solidFill>
                <a:schemeClr val="dk1"/>
              </a:solidFill>
              <a:latin typeface="Calibri"/>
              <a:ea typeface="Calibri"/>
              <a:cs typeface="Calibri"/>
              <a:sym typeface="Calibri"/>
            </a:endParaRPr>
          </a:p>
        </p:txBody>
      </p:sp>
      <p:sp>
        <p:nvSpPr>
          <p:cNvPr id="118" name="Google Shape;118;p29"/>
          <p:cNvSpPr/>
          <p:nvPr/>
        </p:nvSpPr>
        <p:spPr>
          <a:xfrm>
            <a:off x="219974" y="2080260"/>
            <a:ext cx="2331600" cy="1508700"/>
          </a:xfrm>
          <a:prstGeom prst="rect">
            <a:avLst/>
          </a:prstGeom>
          <a:solidFill>
            <a:srgbClr val="1A2560"/>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19" name="Google Shape;119;p29"/>
          <p:cNvPicPr preferRelativeResize="0"/>
          <p:nvPr/>
        </p:nvPicPr>
        <p:blipFill rotWithShape="1">
          <a:blip r:embed="rId4">
            <a:alphaModFix/>
          </a:blip>
          <a:srcRect b="0" l="0" r="0" t="0"/>
          <a:stretch/>
        </p:blipFill>
        <p:spPr>
          <a:xfrm>
            <a:off x="1180094" y="2320290"/>
            <a:ext cx="411480" cy="411480"/>
          </a:xfrm>
          <a:prstGeom prst="rect">
            <a:avLst/>
          </a:prstGeom>
          <a:noFill/>
          <a:ln>
            <a:noFill/>
          </a:ln>
        </p:spPr>
      </p:pic>
      <p:sp>
        <p:nvSpPr>
          <p:cNvPr id="120" name="Google Shape;120;p29"/>
          <p:cNvSpPr/>
          <p:nvPr/>
        </p:nvSpPr>
        <p:spPr>
          <a:xfrm>
            <a:off x="219974" y="2800350"/>
            <a:ext cx="2331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Vida Universal</a:t>
            </a:r>
            <a:endParaRPr b="0" i="0" sz="1400" u="none" cap="none" strike="noStrike">
              <a:solidFill>
                <a:schemeClr val="dk1"/>
              </a:solidFill>
              <a:latin typeface="Calibri"/>
              <a:ea typeface="Calibri"/>
              <a:cs typeface="Calibri"/>
              <a:sym typeface="Calibri"/>
            </a:endParaRPr>
          </a:p>
        </p:txBody>
      </p:sp>
      <p:sp>
        <p:nvSpPr>
          <p:cNvPr id="121" name="Google Shape;121;p29"/>
          <p:cNvSpPr/>
          <p:nvPr/>
        </p:nvSpPr>
        <p:spPr>
          <a:xfrm>
            <a:off x="219974" y="3040380"/>
            <a:ext cx="2331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Indexada</a:t>
            </a:r>
            <a:endParaRPr b="0" i="0" sz="1400" u="none" cap="none" strike="noStrike">
              <a:solidFill>
                <a:schemeClr val="dk1"/>
              </a:solidFill>
              <a:latin typeface="Calibri"/>
              <a:ea typeface="Calibri"/>
              <a:cs typeface="Calibri"/>
              <a:sym typeface="Calibri"/>
            </a:endParaRPr>
          </a:p>
        </p:txBody>
      </p:sp>
      <p:sp>
        <p:nvSpPr>
          <p:cNvPr id="122" name="Google Shape;122;p29"/>
          <p:cNvSpPr/>
          <p:nvPr/>
        </p:nvSpPr>
        <p:spPr>
          <a:xfrm>
            <a:off x="357134" y="3314700"/>
            <a:ext cx="2057400" cy="20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Crecimiento ligado al mercado, sin riesgo a la baja</a:t>
            </a:r>
            <a:endParaRPr b="0" i="0" sz="800" u="none" cap="none" strike="noStrike">
              <a:solidFill>
                <a:schemeClr val="dk1"/>
              </a:solidFill>
              <a:latin typeface="Calibri"/>
              <a:ea typeface="Calibri"/>
              <a:cs typeface="Calibri"/>
              <a:sym typeface="Calibri"/>
            </a:endParaRPr>
          </a:p>
        </p:txBody>
      </p:sp>
      <p:sp>
        <p:nvSpPr>
          <p:cNvPr id="123" name="Google Shape;123;p29"/>
          <p:cNvSpPr/>
          <p:nvPr/>
        </p:nvSpPr>
        <p:spPr>
          <a:xfrm>
            <a:off x="2777490" y="2080260"/>
            <a:ext cx="342900" cy="150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DF665B"/>
              </a:buClr>
              <a:buSzPts val="4500"/>
              <a:buFont typeface="Poppins"/>
              <a:buNone/>
            </a:pPr>
            <a:r>
              <a:rPr b="1" i="0" lang="en" sz="4500" u="none" cap="none" strike="noStrike">
                <a:solidFill>
                  <a:srgbClr val="DF665B"/>
                </a:solidFill>
                <a:latin typeface="Poppins"/>
                <a:ea typeface="Poppins"/>
                <a:cs typeface="Poppins"/>
                <a:sym typeface="Poppins"/>
              </a:rPr>
              <a:t>+</a:t>
            </a:r>
            <a:endParaRPr b="0" i="0" sz="4500" u="none" cap="none" strike="noStrike">
              <a:solidFill>
                <a:schemeClr val="dk1"/>
              </a:solidFill>
              <a:latin typeface="Calibri"/>
              <a:ea typeface="Calibri"/>
              <a:cs typeface="Calibri"/>
              <a:sym typeface="Calibri"/>
            </a:endParaRPr>
          </a:p>
        </p:txBody>
      </p:sp>
      <p:sp>
        <p:nvSpPr>
          <p:cNvPr id="124" name="Google Shape;124;p29"/>
          <p:cNvSpPr/>
          <p:nvPr/>
        </p:nvSpPr>
        <p:spPr>
          <a:xfrm>
            <a:off x="3394710" y="2080260"/>
            <a:ext cx="2331600" cy="1508700"/>
          </a:xfrm>
          <a:prstGeom prst="rect">
            <a:avLst/>
          </a:prstGeom>
          <a:solidFill>
            <a:srgbClr val="1A2560"/>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25" name="Google Shape;125;p29"/>
          <p:cNvPicPr preferRelativeResize="0"/>
          <p:nvPr/>
        </p:nvPicPr>
        <p:blipFill rotWithShape="1">
          <a:blip r:embed="rId5">
            <a:alphaModFix/>
          </a:blip>
          <a:srcRect b="0" l="0" r="0" t="0"/>
          <a:stretch/>
        </p:blipFill>
        <p:spPr>
          <a:xfrm>
            <a:off x="4354830" y="2320290"/>
            <a:ext cx="411480" cy="411480"/>
          </a:xfrm>
          <a:prstGeom prst="rect">
            <a:avLst/>
          </a:prstGeom>
          <a:noFill/>
          <a:ln>
            <a:noFill/>
          </a:ln>
        </p:spPr>
      </p:pic>
      <p:sp>
        <p:nvSpPr>
          <p:cNvPr id="126" name="Google Shape;126;p29"/>
          <p:cNvSpPr/>
          <p:nvPr/>
        </p:nvSpPr>
        <p:spPr>
          <a:xfrm>
            <a:off x="3394710" y="2800350"/>
            <a:ext cx="2331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Financiamiento Bancario</a:t>
            </a:r>
            <a:endParaRPr b="0" i="0" sz="1400" u="none" cap="none" strike="noStrike">
              <a:solidFill>
                <a:schemeClr val="dk1"/>
              </a:solidFill>
              <a:latin typeface="Calibri"/>
              <a:ea typeface="Calibri"/>
              <a:cs typeface="Calibri"/>
              <a:sym typeface="Calibri"/>
            </a:endParaRPr>
          </a:p>
        </p:txBody>
      </p:sp>
      <p:sp>
        <p:nvSpPr>
          <p:cNvPr id="127" name="Google Shape;127;p29"/>
          <p:cNvSpPr/>
          <p:nvPr/>
        </p:nvSpPr>
        <p:spPr>
          <a:xfrm>
            <a:off x="3394710" y="3040380"/>
            <a:ext cx="2331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Pre-Empaquetado</a:t>
            </a:r>
            <a:endParaRPr b="0" i="0" sz="1400" u="none" cap="none" strike="noStrike">
              <a:solidFill>
                <a:schemeClr val="dk1"/>
              </a:solidFill>
              <a:latin typeface="Calibri"/>
              <a:ea typeface="Calibri"/>
              <a:cs typeface="Calibri"/>
              <a:sym typeface="Calibri"/>
            </a:endParaRPr>
          </a:p>
        </p:txBody>
      </p:sp>
      <p:sp>
        <p:nvSpPr>
          <p:cNvPr id="128" name="Google Shape;128;p29"/>
          <p:cNvSpPr/>
          <p:nvPr/>
        </p:nvSpPr>
        <p:spPr>
          <a:xfrm>
            <a:off x="3531870" y="3314700"/>
            <a:ext cx="2057400" cy="20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Stream es el prestatario — no su cliente</a:t>
            </a:r>
            <a:endParaRPr b="0" i="0" sz="800" u="none" cap="none" strike="noStrike">
              <a:solidFill>
                <a:schemeClr val="dk1"/>
              </a:solidFill>
              <a:latin typeface="Calibri"/>
              <a:ea typeface="Calibri"/>
              <a:cs typeface="Calibri"/>
              <a:sym typeface="Calibri"/>
            </a:endParaRPr>
          </a:p>
        </p:txBody>
      </p:sp>
      <p:sp>
        <p:nvSpPr>
          <p:cNvPr id="129" name="Google Shape;129;p29"/>
          <p:cNvSpPr/>
          <p:nvPr/>
        </p:nvSpPr>
        <p:spPr>
          <a:xfrm>
            <a:off x="6000750" y="2080260"/>
            <a:ext cx="342900" cy="150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DF665B"/>
              </a:buClr>
              <a:buSzPts val="4500"/>
              <a:buFont typeface="Poppins"/>
              <a:buNone/>
            </a:pPr>
            <a:r>
              <a:rPr b="1" i="0" lang="en" sz="4500" u="none" cap="none" strike="noStrike">
                <a:solidFill>
                  <a:srgbClr val="DF665B"/>
                </a:solidFill>
                <a:latin typeface="Poppins"/>
                <a:ea typeface="Poppins"/>
                <a:cs typeface="Poppins"/>
                <a:sym typeface="Poppins"/>
              </a:rPr>
              <a:t>=</a:t>
            </a:r>
            <a:endParaRPr b="0" i="0" sz="4500" u="none" cap="none" strike="noStrike">
              <a:solidFill>
                <a:schemeClr val="dk1"/>
              </a:solidFill>
              <a:latin typeface="Calibri"/>
              <a:ea typeface="Calibri"/>
              <a:cs typeface="Calibri"/>
              <a:sym typeface="Calibri"/>
            </a:endParaRPr>
          </a:p>
        </p:txBody>
      </p:sp>
      <p:sp>
        <p:nvSpPr>
          <p:cNvPr id="130" name="Google Shape;130;p29"/>
          <p:cNvSpPr/>
          <p:nvPr/>
        </p:nvSpPr>
        <p:spPr>
          <a:xfrm>
            <a:off x="6617970" y="2080260"/>
            <a:ext cx="2331600" cy="15087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31" name="Google Shape;131;p29"/>
          <p:cNvPicPr preferRelativeResize="0"/>
          <p:nvPr/>
        </p:nvPicPr>
        <p:blipFill rotWithShape="1">
          <a:blip r:embed="rId6">
            <a:alphaModFix/>
          </a:blip>
          <a:srcRect b="0" l="0" r="0" t="0"/>
          <a:stretch/>
        </p:blipFill>
        <p:spPr>
          <a:xfrm>
            <a:off x="7578090" y="2320290"/>
            <a:ext cx="411480" cy="411480"/>
          </a:xfrm>
          <a:prstGeom prst="rect">
            <a:avLst/>
          </a:prstGeom>
          <a:noFill/>
          <a:ln>
            <a:noFill/>
          </a:ln>
        </p:spPr>
      </p:pic>
      <p:sp>
        <p:nvSpPr>
          <p:cNvPr id="132" name="Google Shape;132;p29"/>
          <p:cNvSpPr/>
          <p:nvPr/>
        </p:nvSpPr>
        <p:spPr>
          <a:xfrm>
            <a:off x="6617970" y="2800350"/>
            <a:ext cx="2331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El Plan de Protección</a:t>
            </a:r>
            <a:endParaRPr b="0" i="0" sz="1400" u="none" cap="none" strike="noStrike">
              <a:solidFill>
                <a:schemeClr val="dk1"/>
              </a:solidFill>
              <a:latin typeface="Calibri"/>
              <a:ea typeface="Calibri"/>
              <a:cs typeface="Calibri"/>
              <a:sym typeface="Calibri"/>
            </a:endParaRPr>
          </a:p>
        </p:txBody>
      </p:sp>
      <p:sp>
        <p:nvSpPr>
          <p:cNvPr id="133" name="Google Shape;133;p29"/>
          <p:cNvSpPr/>
          <p:nvPr/>
        </p:nvSpPr>
        <p:spPr>
          <a:xfrm>
            <a:off x="6617970" y="3040380"/>
            <a:ext cx="2331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Stream</a:t>
            </a:r>
            <a:endParaRPr b="0" i="0" sz="1400" u="none" cap="none" strike="noStrike">
              <a:solidFill>
                <a:schemeClr val="dk1"/>
              </a:solidFill>
              <a:latin typeface="Calibri"/>
              <a:ea typeface="Calibri"/>
              <a:cs typeface="Calibri"/>
              <a:sym typeface="Calibri"/>
            </a:endParaRPr>
          </a:p>
        </p:txBody>
      </p:sp>
      <p:sp>
        <p:nvSpPr>
          <p:cNvPr id="134" name="Google Shape;134;p29"/>
          <p:cNvSpPr/>
          <p:nvPr/>
        </p:nvSpPr>
        <p:spPr>
          <a:xfrm>
            <a:off x="6755130" y="3314700"/>
            <a:ext cx="2057400" cy="20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Una forma más inteligente de ahorrar</a:t>
            </a:r>
            <a:endParaRPr b="0" i="0" sz="800" u="none" cap="none" strike="noStrike">
              <a:solidFill>
                <a:schemeClr val="dk1"/>
              </a:solidFill>
              <a:latin typeface="Calibri"/>
              <a:ea typeface="Calibri"/>
              <a:cs typeface="Calibri"/>
              <a:sym typeface="Calibri"/>
            </a:endParaRPr>
          </a:p>
        </p:txBody>
      </p:sp>
      <p:sp>
        <p:nvSpPr>
          <p:cNvPr id="135" name="Google Shape;135;p29"/>
          <p:cNvSpPr/>
          <p:nvPr/>
        </p:nvSpPr>
        <p:spPr>
          <a:xfrm>
            <a:off x="411480" y="3863340"/>
            <a:ext cx="8298300"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Poppins"/>
              <a:buNone/>
            </a:pPr>
            <a:r>
              <a:rPr b="0" i="1" lang="en" sz="1100" u="none" cap="none" strike="noStrike">
                <a:solidFill>
                  <a:srgbClr val="FFFFFF"/>
                </a:solidFill>
                <a:latin typeface="Poppins"/>
                <a:ea typeface="Poppins"/>
                <a:cs typeface="Poppins"/>
                <a:sym typeface="Poppins"/>
              </a:rPr>
              <a:t>Su cliente contribuye. Stream y el banco hacen el trabajo pesado.</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0" name="Shape 140"/>
        <p:cNvGrpSpPr/>
        <p:nvPr/>
      </p:nvGrpSpPr>
      <p:grpSpPr>
        <a:xfrm>
          <a:off x="0" y="0"/>
          <a:ext cx="0" cy="0"/>
          <a:chOff x="0" y="0"/>
          <a:chExt cx="0" cy="0"/>
        </a:xfrm>
      </p:grpSpPr>
      <p:pic>
        <p:nvPicPr>
          <p:cNvPr descr="logo_mark_transparent.png" id="141" name="Google Shape;141;p30"/>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142" name="Google Shape;142;p30"/>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03 / 22</a:t>
            </a:r>
            <a:endParaRPr b="0" i="0" sz="700" u="none" cap="none" strike="noStrike">
              <a:solidFill>
                <a:schemeClr val="dk1"/>
              </a:solidFill>
              <a:latin typeface="Calibri"/>
              <a:ea typeface="Calibri"/>
              <a:cs typeface="Calibri"/>
              <a:sym typeface="Calibri"/>
            </a:endParaRPr>
          </a:p>
        </p:txBody>
      </p:sp>
      <p:sp>
        <p:nvSpPr>
          <p:cNvPr id="143" name="Google Shape;143;p30"/>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30"/>
          <p:cNvSpPr/>
          <p:nvPr/>
        </p:nvSpPr>
        <p:spPr>
          <a:xfrm>
            <a:off x="548640" y="802277"/>
            <a:ext cx="34290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AGENDA</a:t>
            </a:r>
            <a:endParaRPr b="0" i="0" sz="900" u="none" cap="none" strike="noStrike">
              <a:solidFill>
                <a:schemeClr val="dk1"/>
              </a:solidFill>
              <a:latin typeface="Calibri"/>
              <a:ea typeface="Calibri"/>
              <a:cs typeface="Calibri"/>
              <a:sym typeface="Calibri"/>
            </a:endParaRPr>
          </a:p>
        </p:txBody>
      </p:sp>
      <p:sp>
        <p:nvSpPr>
          <p:cNvPr id="145" name="Google Shape;145;p30"/>
          <p:cNvSpPr/>
          <p:nvPr/>
        </p:nvSpPr>
        <p:spPr>
          <a:xfrm>
            <a:off x="548640" y="1042307"/>
            <a:ext cx="4114800" cy="61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3300"/>
              <a:buFont typeface="Poppins"/>
              <a:buNone/>
            </a:pPr>
            <a:r>
              <a:rPr b="1" i="0" lang="en" sz="3300" u="none" cap="none" strike="noStrike">
                <a:solidFill>
                  <a:srgbClr val="051044"/>
                </a:solidFill>
                <a:latin typeface="Poppins"/>
                <a:ea typeface="Poppins"/>
                <a:cs typeface="Poppins"/>
                <a:sym typeface="Poppins"/>
              </a:rPr>
              <a:t>Lo que cubriremos</a:t>
            </a:r>
            <a:endParaRPr b="0" i="0" sz="3300" u="none" cap="none" strike="noStrike">
              <a:solidFill>
                <a:schemeClr val="dk1"/>
              </a:solidFill>
              <a:latin typeface="Calibri"/>
              <a:ea typeface="Calibri"/>
              <a:cs typeface="Calibri"/>
              <a:sym typeface="Calibri"/>
            </a:endParaRPr>
          </a:p>
        </p:txBody>
      </p:sp>
      <p:sp>
        <p:nvSpPr>
          <p:cNvPr id="146" name="Google Shape;146;p30"/>
          <p:cNvSpPr/>
          <p:nvPr/>
        </p:nvSpPr>
        <p:spPr>
          <a:xfrm>
            <a:off x="548640" y="1796687"/>
            <a:ext cx="548700" cy="411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30"/>
          <p:cNvSpPr/>
          <p:nvPr/>
        </p:nvSpPr>
        <p:spPr>
          <a:xfrm>
            <a:off x="548640" y="2105297"/>
            <a:ext cx="822900" cy="51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01</a:t>
            </a:r>
            <a:endParaRPr b="0" i="0" sz="3200" u="none" cap="none" strike="noStrike">
              <a:solidFill>
                <a:schemeClr val="dk1"/>
              </a:solidFill>
              <a:latin typeface="Calibri"/>
              <a:ea typeface="Calibri"/>
              <a:cs typeface="Calibri"/>
              <a:sym typeface="Calibri"/>
            </a:endParaRPr>
          </a:p>
        </p:txBody>
      </p:sp>
      <p:sp>
        <p:nvSpPr>
          <p:cNvPr id="148" name="Google Shape;148;p30"/>
          <p:cNvSpPr/>
          <p:nvPr/>
        </p:nvSpPr>
        <p:spPr>
          <a:xfrm>
            <a:off x="1508760" y="2139587"/>
            <a:ext cx="3429000" cy="30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El Plan Stream</a:t>
            </a:r>
            <a:endParaRPr b="0" i="0" sz="1700" u="none" cap="none" strike="noStrike">
              <a:solidFill>
                <a:schemeClr val="dk1"/>
              </a:solidFill>
              <a:latin typeface="Calibri"/>
              <a:ea typeface="Calibri"/>
              <a:cs typeface="Calibri"/>
              <a:sym typeface="Calibri"/>
            </a:endParaRPr>
          </a:p>
        </p:txBody>
      </p:sp>
      <p:sp>
        <p:nvSpPr>
          <p:cNvPr id="149" name="Google Shape;149;p30"/>
          <p:cNvSpPr/>
          <p:nvPr/>
        </p:nvSpPr>
        <p:spPr>
          <a:xfrm>
            <a:off x="1508760" y="2413907"/>
            <a:ext cx="4800600" cy="24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Cómo funciona una IUL pre-empaquetada + préstamo bancario</a:t>
            </a:r>
            <a:endParaRPr b="0" i="0" sz="900" u="none" cap="none" strike="noStrike">
              <a:solidFill>
                <a:schemeClr val="dk1"/>
              </a:solidFill>
              <a:latin typeface="Calibri"/>
              <a:ea typeface="Calibri"/>
              <a:cs typeface="Calibri"/>
              <a:sym typeface="Calibri"/>
            </a:endParaRPr>
          </a:p>
        </p:txBody>
      </p:sp>
      <p:cxnSp>
        <p:nvCxnSpPr>
          <p:cNvPr id="150" name="Google Shape;150;p30"/>
          <p:cNvCxnSpPr/>
          <p:nvPr/>
        </p:nvCxnSpPr>
        <p:spPr>
          <a:xfrm>
            <a:off x="548640" y="2653937"/>
            <a:ext cx="5486400" cy="0"/>
          </a:xfrm>
          <a:prstGeom prst="straightConnector1">
            <a:avLst/>
          </a:prstGeom>
          <a:noFill/>
          <a:ln cap="flat" cmpd="sng" w="9525">
            <a:solidFill>
              <a:srgbClr val="D1D5DB"/>
            </a:solidFill>
            <a:prstDash val="solid"/>
            <a:round/>
            <a:headEnd len="sm" w="sm" type="none"/>
            <a:tailEnd len="sm" w="sm" type="none"/>
          </a:ln>
        </p:spPr>
      </p:cxnSp>
      <p:sp>
        <p:nvSpPr>
          <p:cNvPr id="151" name="Google Shape;151;p30"/>
          <p:cNvSpPr/>
          <p:nvPr/>
        </p:nvSpPr>
        <p:spPr>
          <a:xfrm>
            <a:off x="548640" y="2688227"/>
            <a:ext cx="822900" cy="51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02</a:t>
            </a:r>
            <a:endParaRPr b="0" i="0" sz="3200" u="none" cap="none" strike="noStrike">
              <a:solidFill>
                <a:schemeClr val="dk1"/>
              </a:solidFill>
              <a:latin typeface="Calibri"/>
              <a:ea typeface="Calibri"/>
              <a:cs typeface="Calibri"/>
              <a:sym typeface="Calibri"/>
            </a:endParaRPr>
          </a:p>
        </p:txBody>
      </p:sp>
      <p:sp>
        <p:nvSpPr>
          <p:cNvPr id="152" name="Google Shape;152;p30"/>
          <p:cNvSpPr/>
          <p:nvPr/>
        </p:nvSpPr>
        <p:spPr>
          <a:xfrm>
            <a:off x="1508760" y="2722517"/>
            <a:ext cx="3429000" cy="30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Cómo Funciona</a:t>
            </a:r>
            <a:endParaRPr b="0" i="0" sz="1700" u="none" cap="none" strike="noStrike">
              <a:solidFill>
                <a:schemeClr val="dk1"/>
              </a:solidFill>
              <a:latin typeface="Calibri"/>
              <a:ea typeface="Calibri"/>
              <a:cs typeface="Calibri"/>
              <a:sym typeface="Calibri"/>
            </a:endParaRPr>
          </a:p>
        </p:txBody>
      </p:sp>
      <p:sp>
        <p:nvSpPr>
          <p:cNvPr id="153" name="Google Shape;153;p30"/>
          <p:cNvSpPr/>
          <p:nvPr/>
        </p:nvSpPr>
        <p:spPr>
          <a:xfrm>
            <a:off x="1508760" y="2996837"/>
            <a:ext cx="4800600" cy="24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La estructura, contribuciones del cliente y rol del banco</a:t>
            </a:r>
            <a:endParaRPr b="0" i="0" sz="900" u="none" cap="none" strike="noStrike">
              <a:solidFill>
                <a:schemeClr val="dk1"/>
              </a:solidFill>
              <a:latin typeface="Calibri"/>
              <a:ea typeface="Calibri"/>
              <a:cs typeface="Calibri"/>
              <a:sym typeface="Calibri"/>
            </a:endParaRPr>
          </a:p>
        </p:txBody>
      </p:sp>
      <p:cxnSp>
        <p:nvCxnSpPr>
          <p:cNvPr id="154" name="Google Shape;154;p30"/>
          <p:cNvCxnSpPr/>
          <p:nvPr/>
        </p:nvCxnSpPr>
        <p:spPr>
          <a:xfrm>
            <a:off x="548640" y="3236867"/>
            <a:ext cx="5486400" cy="0"/>
          </a:xfrm>
          <a:prstGeom prst="straightConnector1">
            <a:avLst/>
          </a:prstGeom>
          <a:noFill/>
          <a:ln cap="flat" cmpd="sng" w="9525">
            <a:solidFill>
              <a:srgbClr val="D1D5DB"/>
            </a:solidFill>
            <a:prstDash val="solid"/>
            <a:round/>
            <a:headEnd len="sm" w="sm" type="none"/>
            <a:tailEnd len="sm" w="sm" type="none"/>
          </a:ln>
        </p:spPr>
      </p:cxnSp>
      <p:sp>
        <p:nvSpPr>
          <p:cNvPr id="155" name="Google Shape;155;p30"/>
          <p:cNvSpPr/>
          <p:nvPr/>
        </p:nvSpPr>
        <p:spPr>
          <a:xfrm>
            <a:off x="548640" y="3271157"/>
            <a:ext cx="822900" cy="51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03</a:t>
            </a:r>
            <a:endParaRPr b="0" i="0" sz="3200" u="none" cap="none" strike="noStrike">
              <a:solidFill>
                <a:schemeClr val="dk1"/>
              </a:solidFill>
              <a:latin typeface="Calibri"/>
              <a:ea typeface="Calibri"/>
              <a:cs typeface="Calibri"/>
              <a:sym typeface="Calibri"/>
            </a:endParaRPr>
          </a:p>
        </p:txBody>
      </p:sp>
      <p:sp>
        <p:nvSpPr>
          <p:cNvPr id="156" name="Google Shape;156;p30"/>
          <p:cNvSpPr/>
          <p:nvPr/>
        </p:nvSpPr>
        <p:spPr>
          <a:xfrm>
            <a:off x="1508760" y="3305447"/>
            <a:ext cx="3429000" cy="30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Casos de Estudio</a:t>
            </a:r>
            <a:endParaRPr b="0" i="0" sz="1700" u="none" cap="none" strike="noStrike">
              <a:solidFill>
                <a:schemeClr val="dk1"/>
              </a:solidFill>
              <a:latin typeface="Calibri"/>
              <a:ea typeface="Calibri"/>
              <a:cs typeface="Calibri"/>
              <a:sym typeface="Calibri"/>
            </a:endParaRPr>
          </a:p>
        </p:txBody>
      </p:sp>
      <p:sp>
        <p:nvSpPr>
          <p:cNvPr id="157" name="Google Shape;157;p30"/>
          <p:cNvSpPr/>
          <p:nvPr/>
        </p:nvSpPr>
        <p:spPr>
          <a:xfrm>
            <a:off x="1508760" y="3579767"/>
            <a:ext cx="4800600" cy="24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Números reales en tres escenarios de cliente</a:t>
            </a:r>
            <a:endParaRPr b="0" i="0" sz="900" u="none" cap="none" strike="noStrike">
              <a:solidFill>
                <a:schemeClr val="dk1"/>
              </a:solidFill>
              <a:latin typeface="Calibri"/>
              <a:ea typeface="Calibri"/>
              <a:cs typeface="Calibri"/>
              <a:sym typeface="Calibri"/>
            </a:endParaRPr>
          </a:p>
        </p:txBody>
      </p:sp>
      <p:cxnSp>
        <p:nvCxnSpPr>
          <p:cNvPr id="158" name="Google Shape;158;p30"/>
          <p:cNvCxnSpPr/>
          <p:nvPr/>
        </p:nvCxnSpPr>
        <p:spPr>
          <a:xfrm>
            <a:off x="548640" y="3819797"/>
            <a:ext cx="5486400" cy="0"/>
          </a:xfrm>
          <a:prstGeom prst="straightConnector1">
            <a:avLst/>
          </a:prstGeom>
          <a:noFill/>
          <a:ln cap="flat" cmpd="sng" w="9525">
            <a:solidFill>
              <a:srgbClr val="D1D5DB"/>
            </a:solidFill>
            <a:prstDash val="solid"/>
            <a:round/>
            <a:headEnd len="sm" w="sm" type="none"/>
            <a:tailEnd len="sm" w="sm" type="none"/>
          </a:ln>
        </p:spPr>
      </p:cxnSp>
      <p:sp>
        <p:nvSpPr>
          <p:cNvPr id="159" name="Google Shape;159;p30"/>
          <p:cNvSpPr/>
          <p:nvPr/>
        </p:nvSpPr>
        <p:spPr>
          <a:xfrm>
            <a:off x="548640" y="3854087"/>
            <a:ext cx="822900" cy="51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04</a:t>
            </a:r>
            <a:endParaRPr b="0" i="0" sz="3200" u="none" cap="none" strike="noStrike">
              <a:solidFill>
                <a:schemeClr val="dk1"/>
              </a:solidFill>
              <a:latin typeface="Calibri"/>
              <a:ea typeface="Calibri"/>
              <a:cs typeface="Calibri"/>
              <a:sym typeface="Calibri"/>
            </a:endParaRPr>
          </a:p>
        </p:txBody>
      </p:sp>
      <p:sp>
        <p:nvSpPr>
          <p:cNvPr id="160" name="Google Shape;160;p30"/>
          <p:cNvSpPr/>
          <p:nvPr/>
        </p:nvSpPr>
        <p:spPr>
          <a:xfrm>
            <a:off x="1508760" y="3888377"/>
            <a:ext cx="3429000" cy="30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El Portal Streamline</a:t>
            </a:r>
            <a:endParaRPr b="0" i="0" sz="1700" u="none" cap="none" strike="noStrike">
              <a:solidFill>
                <a:schemeClr val="dk1"/>
              </a:solidFill>
              <a:latin typeface="Calibri"/>
              <a:ea typeface="Calibri"/>
              <a:cs typeface="Calibri"/>
              <a:sym typeface="Calibri"/>
            </a:endParaRPr>
          </a:p>
        </p:txBody>
      </p:sp>
      <p:sp>
        <p:nvSpPr>
          <p:cNvPr id="161" name="Google Shape;161;p30"/>
          <p:cNvSpPr/>
          <p:nvPr/>
        </p:nvSpPr>
        <p:spPr>
          <a:xfrm>
            <a:off x="1508760" y="4162697"/>
            <a:ext cx="4800600" cy="24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Cotice, solicite y dé seguimiento — todo en un solo lugar</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6" name="Shape 166"/>
        <p:cNvGrpSpPr/>
        <p:nvPr/>
      </p:nvGrpSpPr>
      <p:grpSpPr>
        <a:xfrm>
          <a:off x="0" y="0"/>
          <a:ext cx="0" cy="0"/>
          <a:chOff x="0" y="0"/>
          <a:chExt cx="0" cy="0"/>
        </a:xfrm>
      </p:grpSpPr>
      <p:pic>
        <p:nvPicPr>
          <p:cNvPr descr="logo_mark_transparent.png" id="167" name="Google Shape;167;p31"/>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168" name="Google Shape;168;p31"/>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04 / 22</a:t>
            </a:r>
            <a:endParaRPr b="0" i="0" sz="700" u="none" cap="none" strike="noStrike">
              <a:solidFill>
                <a:schemeClr val="dk1"/>
              </a:solidFill>
              <a:latin typeface="Calibri"/>
              <a:ea typeface="Calibri"/>
              <a:cs typeface="Calibri"/>
              <a:sym typeface="Calibri"/>
            </a:endParaRPr>
          </a:p>
        </p:txBody>
      </p:sp>
      <p:sp>
        <p:nvSpPr>
          <p:cNvPr id="169" name="Google Shape;169;p31"/>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1"/>
          <p:cNvSpPr/>
          <p:nvPr/>
        </p:nvSpPr>
        <p:spPr>
          <a:xfrm>
            <a:off x="548640" y="769620"/>
            <a:ext cx="54864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POR QUÉ STREAM</a:t>
            </a:r>
            <a:endParaRPr b="0" i="0" sz="900" u="none" cap="none" strike="noStrike">
              <a:solidFill>
                <a:schemeClr val="dk1"/>
              </a:solidFill>
              <a:latin typeface="Calibri"/>
              <a:ea typeface="Calibri"/>
              <a:cs typeface="Calibri"/>
              <a:sym typeface="Calibri"/>
            </a:endParaRPr>
          </a:p>
        </p:txBody>
      </p:sp>
      <p:sp>
        <p:nvSpPr>
          <p:cNvPr id="171" name="Google Shape;171;p31"/>
          <p:cNvSpPr/>
          <p:nvPr/>
        </p:nvSpPr>
        <p:spPr>
          <a:xfrm>
            <a:off x="548640" y="1009650"/>
            <a:ext cx="82296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Diseñado pensando en el cliente</a:t>
            </a:r>
            <a:endParaRPr b="0" i="0" sz="2400" u="none" cap="none" strike="noStrike">
              <a:solidFill>
                <a:schemeClr val="dk1"/>
              </a:solidFill>
              <a:latin typeface="Calibri"/>
              <a:ea typeface="Calibri"/>
              <a:cs typeface="Calibri"/>
              <a:sym typeface="Calibri"/>
            </a:endParaRPr>
          </a:p>
        </p:txBody>
      </p:sp>
      <p:sp>
        <p:nvSpPr>
          <p:cNvPr id="172" name="Google Shape;172;p31"/>
          <p:cNvSpPr/>
          <p:nvPr/>
        </p:nvSpPr>
        <p:spPr>
          <a:xfrm>
            <a:off x="548640" y="1430700"/>
            <a:ext cx="8229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1100"/>
              <a:buFont typeface="Poppins"/>
              <a:buNone/>
            </a:pPr>
            <a:r>
              <a:rPr b="0" i="1" lang="en" sz="1100" u="none" cap="none" strike="noStrike">
                <a:solidFill>
                  <a:srgbClr val="374151"/>
                </a:solidFill>
                <a:latin typeface="Poppins"/>
                <a:ea typeface="Poppins"/>
                <a:cs typeface="Poppins"/>
                <a:sym typeface="Poppins"/>
              </a:rPr>
              <a:t>Hemos hecho el trabajo, para que el cliente no tenga que hacerlo.</a:t>
            </a:r>
            <a:endParaRPr b="0" i="0" sz="1100" u="none" cap="none" strike="noStrike">
              <a:solidFill>
                <a:schemeClr val="dk1"/>
              </a:solidFill>
              <a:latin typeface="Calibri"/>
              <a:ea typeface="Calibri"/>
              <a:cs typeface="Calibri"/>
              <a:sym typeface="Calibri"/>
            </a:endParaRPr>
          </a:p>
        </p:txBody>
      </p:sp>
      <p:sp>
        <p:nvSpPr>
          <p:cNvPr id="173" name="Google Shape;173;p31"/>
          <p:cNvSpPr/>
          <p:nvPr/>
        </p:nvSpPr>
        <p:spPr>
          <a:xfrm>
            <a:off x="548640" y="192024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1"/>
          <p:cNvSpPr/>
          <p:nvPr/>
        </p:nvSpPr>
        <p:spPr>
          <a:xfrm>
            <a:off x="548640" y="192024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75" name="Google Shape;175;p31"/>
          <p:cNvPicPr preferRelativeResize="0"/>
          <p:nvPr/>
        </p:nvPicPr>
        <p:blipFill rotWithShape="1">
          <a:blip r:embed="rId4">
            <a:alphaModFix/>
          </a:blip>
          <a:srcRect b="0" l="0" r="0" t="0"/>
          <a:stretch/>
        </p:blipFill>
        <p:spPr>
          <a:xfrm>
            <a:off x="857250" y="2160270"/>
            <a:ext cx="377190" cy="377190"/>
          </a:xfrm>
          <a:prstGeom prst="rect">
            <a:avLst/>
          </a:prstGeom>
          <a:noFill/>
          <a:ln>
            <a:noFill/>
          </a:ln>
        </p:spPr>
      </p:pic>
      <p:sp>
        <p:nvSpPr>
          <p:cNvPr id="176" name="Google Shape;176;p31"/>
          <p:cNvSpPr/>
          <p:nvPr/>
        </p:nvSpPr>
        <p:spPr>
          <a:xfrm>
            <a:off x="1371600" y="2125980"/>
            <a:ext cx="298323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Préstamos pre-aprobados</a:t>
            </a:r>
            <a:endParaRPr b="0" i="0" sz="1400" u="none" cap="none" strike="noStrike">
              <a:solidFill>
                <a:schemeClr val="dk1"/>
              </a:solidFill>
              <a:latin typeface="Calibri"/>
              <a:ea typeface="Calibri"/>
              <a:cs typeface="Calibri"/>
              <a:sym typeface="Calibri"/>
            </a:endParaRPr>
          </a:p>
        </p:txBody>
      </p:sp>
      <p:sp>
        <p:nvSpPr>
          <p:cNvPr id="177" name="Google Shape;177;p31"/>
          <p:cNvSpPr/>
          <p:nvPr/>
        </p:nvSpPr>
        <p:spPr>
          <a:xfrm>
            <a:off x="1371600" y="2503170"/>
            <a:ext cx="298323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Stream ya ha negociado el financiamiento con bancos importantes — sin solicitud de préstamo para su cliente.</a:t>
            </a:r>
            <a:endParaRPr b="0" i="0" sz="900" u="none" cap="none" strike="noStrike">
              <a:solidFill>
                <a:schemeClr val="dk1"/>
              </a:solidFill>
              <a:latin typeface="Calibri"/>
              <a:ea typeface="Calibri"/>
              <a:cs typeface="Calibri"/>
              <a:sym typeface="Calibri"/>
            </a:endParaRPr>
          </a:p>
        </p:txBody>
      </p:sp>
      <p:sp>
        <p:nvSpPr>
          <p:cNvPr id="178" name="Google Shape;178;p31"/>
          <p:cNvSpPr/>
          <p:nvPr/>
        </p:nvSpPr>
        <p:spPr>
          <a:xfrm>
            <a:off x="4766310" y="192024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1"/>
          <p:cNvSpPr/>
          <p:nvPr/>
        </p:nvSpPr>
        <p:spPr>
          <a:xfrm>
            <a:off x="4766310" y="192024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0" name="Google Shape;180;p31"/>
          <p:cNvPicPr preferRelativeResize="0"/>
          <p:nvPr/>
        </p:nvPicPr>
        <p:blipFill rotWithShape="1">
          <a:blip r:embed="rId5">
            <a:alphaModFix/>
          </a:blip>
          <a:srcRect b="0" l="0" r="0" t="0"/>
          <a:stretch/>
        </p:blipFill>
        <p:spPr>
          <a:xfrm>
            <a:off x="5074920" y="2160270"/>
            <a:ext cx="377190" cy="377190"/>
          </a:xfrm>
          <a:prstGeom prst="rect">
            <a:avLst/>
          </a:prstGeom>
          <a:noFill/>
          <a:ln>
            <a:noFill/>
          </a:ln>
        </p:spPr>
      </p:pic>
      <p:sp>
        <p:nvSpPr>
          <p:cNvPr id="181" name="Google Shape;181;p31"/>
          <p:cNvSpPr/>
          <p:nvPr/>
        </p:nvSpPr>
        <p:spPr>
          <a:xfrm>
            <a:off x="5589270" y="2125980"/>
            <a:ext cx="298323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Stream es el prestatario</a:t>
            </a:r>
            <a:endParaRPr b="0" i="0" sz="1400" u="none" cap="none" strike="noStrike">
              <a:solidFill>
                <a:schemeClr val="dk1"/>
              </a:solidFill>
              <a:latin typeface="Calibri"/>
              <a:ea typeface="Calibri"/>
              <a:cs typeface="Calibri"/>
              <a:sym typeface="Calibri"/>
            </a:endParaRPr>
          </a:p>
        </p:txBody>
      </p:sp>
      <p:sp>
        <p:nvSpPr>
          <p:cNvPr id="182" name="Google Shape;182;p31"/>
          <p:cNvSpPr/>
          <p:nvPr/>
        </p:nvSpPr>
        <p:spPr>
          <a:xfrm>
            <a:off x="5589270" y="2503170"/>
            <a:ext cx="298323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Stream actúa como prestatario y garante del préstamo. El cliente no asume la responsabilidad.</a:t>
            </a:r>
            <a:endParaRPr b="0" i="0" sz="900" u="none" cap="none" strike="noStrike">
              <a:solidFill>
                <a:schemeClr val="dk1"/>
              </a:solidFill>
              <a:latin typeface="Calibri"/>
              <a:ea typeface="Calibri"/>
              <a:cs typeface="Calibri"/>
              <a:sym typeface="Calibri"/>
            </a:endParaRPr>
          </a:p>
        </p:txBody>
      </p:sp>
      <p:sp>
        <p:nvSpPr>
          <p:cNvPr id="183" name="Google Shape;183;p31"/>
          <p:cNvSpPr/>
          <p:nvPr/>
        </p:nvSpPr>
        <p:spPr>
          <a:xfrm>
            <a:off x="548640" y="342900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31"/>
          <p:cNvSpPr/>
          <p:nvPr/>
        </p:nvSpPr>
        <p:spPr>
          <a:xfrm>
            <a:off x="548640" y="342900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5" name="Google Shape;185;p31"/>
          <p:cNvPicPr preferRelativeResize="0"/>
          <p:nvPr/>
        </p:nvPicPr>
        <p:blipFill rotWithShape="1">
          <a:blip r:embed="rId6">
            <a:alphaModFix/>
          </a:blip>
          <a:srcRect b="0" l="0" r="0" t="0"/>
          <a:stretch/>
        </p:blipFill>
        <p:spPr>
          <a:xfrm>
            <a:off x="857250" y="3669030"/>
            <a:ext cx="377190" cy="377190"/>
          </a:xfrm>
          <a:prstGeom prst="rect">
            <a:avLst/>
          </a:prstGeom>
          <a:noFill/>
          <a:ln>
            <a:noFill/>
          </a:ln>
        </p:spPr>
      </p:pic>
      <p:sp>
        <p:nvSpPr>
          <p:cNvPr id="186" name="Google Shape;186;p31"/>
          <p:cNvSpPr/>
          <p:nvPr/>
        </p:nvSpPr>
        <p:spPr>
          <a:xfrm>
            <a:off x="1371600" y="3634740"/>
            <a:ext cx="298323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Sin impacto al crédito</a:t>
            </a:r>
            <a:endParaRPr b="0" i="0" sz="1400" u="none" cap="none" strike="noStrike">
              <a:solidFill>
                <a:schemeClr val="dk1"/>
              </a:solidFill>
              <a:latin typeface="Calibri"/>
              <a:ea typeface="Calibri"/>
              <a:cs typeface="Calibri"/>
              <a:sym typeface="Calibri"/>
            </a:endParaRPr>
          </a:p>
        </p:txBody>
      </p:sp>
      <p:sp>
        <p:nvSpPr>
          <p:cNvPr id="187" name="Google Shape;187;p31"/>
          <p:cNvSpPr/>
          <p:nvPr/>
        </p:nvSpPr>
        <p:spPr>
          <a:xfrm>
            <a:off x="1371600" y="4011930"/>
            <a:ext cx="298323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Sin colateral, sin garantía personal, sin reporte de crédito, sin reportes.</a:t>
            </a:r>
            <a:endParaRPr b="0" i="0" sz="900" u="none" cap="none" strike="noStrike">
              <a:solidFill>
                <a:schemeClr val="dk1"/>
              </a:solidFill>
              <a:latin typeface="Calibri"/>
              <a:ea typeface="Calibri"/>
              <a:cs typeface="Calibri"/>
              <a:sym typeface="Calibri"/>
            </a:endParaRPr>
          </a:p>
        </p:txBody>
      </p:sp>
      <p:sp>
        <p:nvSpPr>
          <p:cNvPr id="188" name="Google Shape;188;p31"/>
          <p:cNvSpPr/>
          <p:nvPr/>
        </p:nvSpPr>
        <p:spPr>
          <a:xfrm>
            <a:off x="4766310" y="342900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31"/>
          <p:cNvSpPr/>
          <p:nvPr/>
        </p:nvSpPr>
        <p:spPr>
          <a:xfrm>
            <a:off x="4766310" y="342900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0" name="Google Shape;190;p31"/>
          <p:cNvPicPr preferRelativeResize="0"/>
          <p:nvPr/>
        </p:nvPicPr>
        <p:blipFill rotWithShape="1">
          <a:blip r:embed="rId7">
            <a:alphaModFix/>
          </a:blip>
          <a:srcRect b="0" l="0" r="0" t="0"/>
          <a:stretch/>
        </p:blipFill>
        <p:spPr>
          <a:xfrm>
            <a:off x="5074920" y="3669030"/>
            <a:ext cx="377190" cy="377190"/>
          </a:xfrm>
          <a:prstGeom prst="rect">
            <a:avLst/>
          </a:prstGeom>
          <a:noFill/>
          <a:ln>
            <a:noFill/>
          </a:ln>
        </p:spPr>
      </p:pic>
      <p:sp>
        <p:nvSpPr>
          <p:cNvPr id="191" name="Google Shape;191;p31"/>
          <p:cNvSpPr/>
          <p:nvPr/>
        </p:nvSpPr>
        <p:spPr>
          <a:xfrm>
            <a:off x="5589270" y="3634740"/>
            <a:ext cx="298323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Compromiso corto de 5 años</a:t>
            </a:r>
            <a:endParaRPr b="0" i="0" sz="1400" u="none" cap="none" strike="noStrike">
              <a:solidFill>
                <a:schemeClr val="dk1"/>
              </a:solidFill>
              <a:latin typeface="Calibri"/>
              <a:ea typeface="Calibri"/>
              <a:cs typeface="Calibri"/>
              <a:sym typeface="Calibri"/>
            </a:endParaRPr>
          </a:p>
        </p:txBody>
      </p:sp>
      <p:sp>
        <p:nvSpPr>
          <p:cNvPr id="192" name="Google Shape;192;p31"/>
          <p:cNvSpPr/>
          <p:nvPr/>
        </p:nvSpPr>
        <p:spPr>
          <a:xfrm>
            <a:off x="5589270" y="4011930"/>
            <a:ext cx="298323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El cliente paga la contribución anual por 5 años — sin obligación a largo plazo.</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197" name="Shape 197"/>
        <p:cNvGrpSpPr/>
        <p:nvPr/>
      </p:nvGrpSpPr>
      <p:grpSpPr>
        <a:xfrm>
          <a:off x="0" y="0"/>
          <a:ext cx="0" cy="0"/>
          <a:chOff x="0" y="0"/>
          <a:chExt cx="0" cy="0"/>
        </a:xfrm>
      </p:grpSpPr>
      <p:pic>
        <p:nvPicPr>
          <p:cNvPr descr="logo_mark_transparent.png" id="198" name="Google Shape;198;p32"/>
          <p:cNvPicPr preferRelativeResize="0"/>
          <p:nvPr/>
        </p:nvPicPr>
        <p:blipFill rotWithShape="1">
          <a:blip r:embed="rId3">
            <a:alphaModFix/>
          </a:blip>
          <a:srcRect b="0" l="0" r="0" t="0"/>
          <a:stretch/>
        </p:blipFill>
        <p:spPr>
          <a:xfrm>
            <a:off x="342900" y="4440936"/>
            <a:ext cx="165012" cy="192024"/>
          </a:xfrm>
          <a:prstGeom prst="rect">
            <a:avLst/>
          </a:prstGeom>
          <a:noFill/>
          <a:ln>
            <a:noFill/>
          </a:ln>
        </p:spPr>
      </p:pic>
      <p:sp>
        <p:nvSpPr>
          <p:cNvPr id="199" name="Google Shape;199;p32"/>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SzPts val="700"/>
              <a:buFont typeface="Poppins"/>
              <a:buNone/>
            </a:pPr>
            <a:r>
              <a:rPr b="0" i="0" lang="en" sz="700" u="none" cap="none" strike="noStrike">
                <a:solidFill>
                  <a:srgbClr val="FFFFFF"/>
                </a:solidFill>
                <a:latin typeface="Poppins"/>
                <a:ea typeface="Poppins"/>
                <a:cs typeface="Poppins"/>
                <a:sym typeface="Poppins"/>
              </a:rPr>
              <a:t>05 / 22</a:t>
            </a:r>
            <a:endParaRPr b="0" i="0" sz="700" u="none" cap="none" strike="noStrike">
              <a:solidFill>
                <a:schemeClr val="dk1"/>
              </a:solidFill>
              <a:latin typeface="Calibri"/>
              <a:ea typeface="Calibri"/>
              <a:cs typeface="Calibri"/>
              <a:sym typeface="Calibri"/>
            </a:endParaRPr>
          </a:p>
        </p:txBody>
      </p:sp>
      <p:sp>
        <p:nvSpPr>
          <p:cNvPr id="200" name="Google Shape;200;p32"/>
          <p:cNvSpPr/>
          <p:nvPr/>
        </p:nvSpPr>
        <p:spPr>
          <a:xfrm>
            <a:off x="411480" y="792480"/>
            <a:ext cx="82296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8B2EC"/>
              </a:buClr>
              <a:buSzPts val="900"/>
              <a:buFont typeface="Poppins"/>
              <a:buNone/>
            </a:pPr>
            <a:r>
              <a:rPr b="1" i="0" lang="en" sz="900" u="none" cap="none" strike="noStrike">
                <a:solidFill>
                  <a:srgbClr val="C8B2EC"/>
                </a:solidFill>
                <a:latin typeface="Poppins"/>
                <a:ea typeface="Poppins"/>
                <a:cs typeface="Poppins"/>
                <a:sym typeface="Poppins"/>
              </a:rPr>
              <a:t>LA VENTAJA STREAM</a:t>
            </a:r>
            <a:endParaRPr b="0" i="0" sz="900" u="none" cap="none" strike="noStrike">
              <a:solidFill>
                <a:schemeClr val="dk1"/>
              </a:solidFill>
              <a:latin typeface="Calibri"/>
              <a:ea typeface="Calibri"/>
              <a:cs typeface="Calibri"/>
              <a:sym typeface="Calibri"/>
            </a:endParaRPr>
          </a:p>
        </p:txBody>
      </p:sp>
      <p:sp>
        <p:nvSpPr>
          <p:cNvPr id="201" name="Google Shape;201;p32"/>
          <p:cNvSpPr/>
          <p:nvPr/>
        </p:nvSpPr>
        <p:spPr>
          <a:xfrm>
            <a:off x="411480" y="1066800"/>
            <a:ext cx="8229600" cy="1714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DF665B"/>
              </a:buClr>
              <a:buSzPts val="15000"/>
              <a:buFont typeface="Poppins"/>
              <a:buNone/>
            </a:pPr>
            <a:r>
              <a:rPr b="1" i="1" lang="en" sz="15000" u="none" cap="none" strike="noStrike">
                <a:solidFill>
                  <a:srgbClr val="DF665B"/>
                </a:solidFill>
                <a:latin typeface="Poppins"/>
                <a:ea typeface="Poppins"/>
                <a:cs typeface="Poppins"/>
                <a:sym typeface="Poppins"/>
              </a:rPr>
              <a:t>$5.50</a:t>
            </a:r>
            <a:endParaRPr b="0" i="0" sz="15000" u="none" cap="none" strike="noStrike">
              <a:solidFill>
                <a:schemeClr val="dk1"/>
              </a:solidFill>
              <a:latin typeface="Calibri"/>
              <a:ea typeface="Calibri"/>
              <a:cs typeface="Calibri"/>
              <a:sym typeface="Calibri"/>
            </a:endParaRPr>
          </a:p>
        </p:txBody>
      </p:sp>
      <p:sp>
        <p:nvSpPr>
          <p:cNvPr id="202" name="Google Shape;202;p32"/>
          <p:cNvSpPr/>
          <p:nvPr/>
        </p:nvSpPr>
        <p:spPr>
          <a:xfrm>
            <a:off x="411480" y="2955280"/>
            <a:ext cx="82296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Poppins"/>
              <a:buNone/>
            </a:pPr>
            <a:r>
              <a:rPr b="0" i="1" lang="en" sz="2000" u="none" cap="none" strike="noStrike">
                <a:solidFill>
                  <a:srgbClr val="FFFFFF"/>
                </a:solidFill>
                <a:latin typeface="Poppins"/>
                <a:ea typeface="Poppins"/>
                <a:cs typeface="Poppins"/>
                <a:sym typeface="Poppins"/>
              </a:rPr>
              <a:t>por cada $1 que aporta el cliente.</a:t>
            </a:r>
            <a:endParaRPr b="0" i="0" sz="2000" u="none" cap="none" strike="noStrike">
              <a:solidFill>
                <a:schemeClr val="dk1"/>
              </a:solidFill>
              <a:latin typeface="Calibri"/>
              <a:ea typeface="Calibri"/>
              <a:cs typeface="Calibri"/>
              <a:sym typeface="Calibri"/>
            </a:endParaRPr>
          </a:p>
        </p:txBody>
      </p:sp>
      <p:sp>
        <p:nvSpPr>
          <p:cNvPr id="203" name="Google Shape;203;p32"/>
          <p:cNvSpPr/>
          <p:nvPr/>
        </p:nvSpPr>
        <p:spPr>
          <a:xfrm>
            <a:off x="651510" y="3647160"/>
            <a:ext cx="2469000" cy="3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3200"/>
              <a:buFont typeface="Poppins"/>
              <a:buNone/>
            </a:pPr>
            <a:r>
              <a:rPr b="1" i="0" lang="en" sz="3200" u="none" cap="none" strike="noStrike">
                <a:solidFill>
                  <a:srgbClr val="903397"/>
                </a:solidFill>
                <a:latin typeface="Poppins"/>
                <a:ea typeface="Poppins"/>
                <a:cs typeface="Poppins"/>
                <a:sym typeface="Poppins"/>
              </a:rPr>
              <a:t>5</a:t>
            </a:r>
            <a:r>
              <a:rPr b="1" i="0" lang="en" sz="1400" u="none" cap="none" strike="noStrike">
                <a:solidFill>
                  <a:srgbClr val="FFFFFF"/>
                </a:solidFill>
                <a:latin typeface="Poppins"/>
                <a:ea typeface="Poppins"/>
                <a:cs typeface="Poppins"/>
                <a:sym typeface="Poppins"/>
              </a:rPr>
              <a:t>  Años</a:t>
            </a:r>
            <a:endParaRPr b="0" i="0" sz="3200" u="none" cap="none" strike="noStrike">
              <a:solidFill>
                <a:schemeClr val="dk1"/>
              </a:solidFill>
              <a:latin typeface="Calibri"/>
              <a:ea typeface="Calibri"/>
              <a:cs typeface="Calibri"/>
              <a:sym typeface="Calibri"/>
            </a:endParaRPr>
          </a:p>
        </p:txBody>
      </p:sp>
      <p:sp>
        <p:nvSpPr>
          <p:cNvPr id="204" name="Google Shape;204;p32"/>
          <p:cNvSpPr/>
          <p:nvPr/>
        </p:nvSpPr>
        <p:spPr>
          <a:xfrm>
            <a:off x="651510" y="4024350"/>
            <a:ext cx="24690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de aportes del cliente</a:t>
            </a:r>
            <a:endParaRPr b="0" i="0" sz="800" u="none" cap="none" strike="noStrike">
              <a:solidFill>
                <a:schemeClr val="dk1"/>
              </a:solidFill>
              <a:latin typeface="Calibri"/>
              <a:ea typeface="Calibri"/>
              <a:cs typeface="Calibri"/>
              <a:sym typeface="Calibri"/>
            </a:endParaRPr>
          </a:p>
        </p:txBody>
      </p:sp>
      <p:sp>
        <p:nvSpPr>
          <p:cNvPr id="205" name="Google Shape;205;p32"/>
          <p:cNvSpPr/>
          <p:nvPr/>
        </p:nvSpPr>
        <p:spPr>
          <a:xfrm>
            <a:off x="3326130" y="3647160"/>
            <a:ext cx="2469000" cy="3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3200"/>
              <a:buFont typeface="Poppins"/>
              <a:buNone/>
            </a:pPr>
            <a:r>
              <a:rPr b="1" i="0" lang="en" sz="3200" u="none" cap="none" strike="noStrike">
                <a:solidFill>
                  <a:srgbClr val="903397"/>
                </a:solidFill>
                <a:latin typeface="Poppins"/>
                <a:ea typeface="Poppins"/>
                <a:cs typeface="Poppins"/>
                <a:sym typeface="Poppins"/>
              </a:rPr>
              <a:t>10</a:t>
            </a:r>
            <a:r>
              <a:rPr b="1" i="0" lang="en" sz="1400" u="none" cap="none" strike="noStrike">
                <a:solidFill>
                  <a:srgbClr val="FFFFFF"/>
                </a:solidFill>
                <a:latin typeface="Poppins"/>
                <a:ea typeface="Poppins"/>
                <a:cs typeface="Poppins"/>
                <a:sym typeface="Poppins"/>
              </a:rPr>
              <a:t>  Años</a:t>
            </a:r>
            <a:endParaRPr b="0" i="0" sz="3200" u="none" cap="none" strike="noStrike">
              <a:solidFill>
                <a:schemeClr val="dk1"/>
              </a:solidFill>
              <a:latin typeface="Calibri"/>
              <a:ea typeface="Calibri"/>
              <a:cs typeface="Calibri"/>
              <a:sym typeface="Calibri"/>
            </a:endParaRPr>
          </a:p>
        </p:txBody>
      </p:sp>
      <p:sp>
        <p:nvSpPr>
          <p:cNvPr id="206" name="Google Shape;206;p32"/>
          <p:cNvSpPr/>
          <p:nvPr/>
        </p:nvSpPr>
        <p:spPr>
          <a:xfrm>
            <a:off x="3326130" y="4024350"/>
            <a:ext cx="24690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de financiamiento bancario</a:t>
            </a:r>
            <a:endParaRPr b="0" i="0" sz="800" u="none" cap="none" strike="noStrike">
              <a:solidFill>
                <a:schemeClr val="dk1"/>
              </a:solidFill>
              <a:latin typeface="Calibri"/>
              <a:ea typeface="Calibri"/>
              <a:cs typeface="Calibri"/>
              <a:sym typeface="Calibri"/>
            </a:endParaRPr>
          </a:p>
        </p:txBody>
      </p:sp>
      <p:sp>
        <p:nvSpPr>
          <p:cNvPr id="207" name="Google Shape;207;p32"/>
          <p:cNvSpPr/>
          <p:nvPr/>
        </p:nvSpPr>
        <p:spPr>
          <a:xfrm>
            <a:off x="6000750" y="3647160"/>
            <a:ext cx="2469000" cy="3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3200"/>
              <a:buFont typeface="Poppins"/>
              <a:buNone/>
            </a:pPr>
            <a:r>
              <a:rPr b="1" i="0" lang="en" sz="3200" u="none" cap="none" strike="noStrike">
                <a:solidFill>
                  <a:srgbClr val="903397"/>
                </a:solidFill>
                <a:latin typeface="Poppins"/>
                <a:ea typeface="Poppins"/>
                <a:cs typeface="Poppins"/>
                <a:sym typeface="Poppins"/>
              </a:rPr>
              <a:t>$0</a:t>
            </a:r>
            <a:r>
              <a:rPr b="1" i="0" lang="en" sz="1400" u="none" cap="none" strike="noStrike">
                <a:solidFill>
                  <a:srgbClr val="FFFFFF"/>
                </a:solidFill>
                <a:latin typeface="Poppins"/>
                <a:ea typeface="Poppins"/>
                <a:cs typeface="Poppins"/>
                <a:sym typeface="Poppins"/>
              </a:rPr>
              <a:t>  Colateral</a:t>
            </a:r>
            <a:endParaRPr b="0" i="0" sz="3200" u="none" cap="none" strike="noStrike">
              <a:solidFill>
                <a:schemeClr val="dk1"/>
              </a:solidFill>
              <a:latin typeface="Calibri"/>
              <a:ea typeface="Calibri"/>
              <a:cs typeface="Calibri"/>
              <a:sym typeface="Calibri"/>
            </a:endParaRPr>
          </a:p>
        </p:txBody>
      </p:sp>
      <p:sp>
        <p:nvSpPr>
          <p:cNvPr id="208" name="Google Shape;208;p32"/>
          <p:cNvSpPr/>
          <p:nvPr/>
        </p:nvSpPr>
        <p:spPr>
          <a:xfrm>
            <a:off x="6000750" y="4024350"/>
            <a:ext cx="2469000" cy="24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00"/>
              <a:buFont typeface="Poppins"/>
              <a:buNone/>
            </a:pPr>
            <a:r>
              <a:rPr b="1" i="1" lang="en" sz="1100" u="none" cap="none" strike="noStrike">
                <a:solidFill>
                  <a:srgbClr val="FFFFFF"/>
                </a:solidFill>
                <a:latin typeface="Poppins"/>
                <a:ea typeface="Poppins"/>
                <a:cs typeface="Poppins"/>
                <a:sym typeface="Poppins"/>
              </a:rPr>
              <a:t>o garantía personal requerida</a:t>
            </a:r>
            <a:endParaRPr b="1" i="0" sz="1100" u="none" cap="none" strike="noStrike">
              <a:solidFill>
                <a:schemeClr val="dk1"/>
              </a:solidFill>
              <a:latin typeface="Calibri"/>
              <a:ea typeface="Calibri"/>
              <a:cs typeface="Calibri"/>
              <a:sym typeface="Calibri"/>
            </a:endParaRPr>
          </a:p>
        </p:txBody>
      </p:sp>
      <p:sp>
        <p:nvSpPr>
          <p:cNvPr id="209" name="Google Shape;209;p32"/>
          <p:cNvSpPr/>
          <p:nvPr/>
        </p:nvSpPr>
        <p:spPr>
          <a:xfrm>
            <a:off x="999235" y="2339860"/>
            <a:ext cx="2469000" cy="37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3200"/>
              <a:buFont typeface="Poppins"/>
              <a:buNone/>
            </a:pPr>
            <a:r>
              <a:rPr b="1" i="0" lang="en" sz="1400" u="none" cap="none" strike="noStrike">
                <a:solidFill>
                  <a:srgbClr val="DF665B"/>
                </a:solidFill>
                <a:latin typeface="Poppins"/>
                <a:ea typeface="Poppins"/>
                <a:cs typeface="Poppins"/>
                <a:sym typeface="Poppins"/>
              </a:rPr>
              <a:t>  Hasta</a:t>
            </a:r>
            <a:endParaRPr b="0" i="0" sz="3200" u="none" cap="none" strike="noStrike">
              <a:solidFill>
                <a:srgbClr val="DF665B"/>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14" name="Shape 214"/>
        <p:cNvGrpSpPr/>
        <p:nvPr/>
      </p:nvGrpSpPr>
      <p:grpSpPr>
        <a:xfrm>
          <a:off x="0" y="0"/>
          <a:ext cx="0" cy="0"/>
          <a:chOff x="0" y="0"/>
          <a:chExt cx="0" cy="0"/>
        </a:xfrm>
      </p:grpSpPr>
      <p:pic>
        <p:nvPicPr>
          <p:cNvPr descr="logo_mark_transparent.png" id="215" name="Google Shape;215;p33"/>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216" name="Google Shape;216;p33"/>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06 / 22</a:t>
            </a:r>
            <a:endParaRPr b="0" i="0" sz="700" u="none" cap="none" strike="noStrike">
              <a:solidFill>
                <a:schemeClr val="dk1"/>
              </a:solidFill>
              <a:latin typeface="Calibri"/>
              <a:ea typeface="Calibri"/>
              <a:cs typeface="Calibri"/>
              <a:sym typeface="Calibri"/>
            </a:endParaRPr>
          </a:p>
        </p:txBody>
      </p:sp>
      <p:sp>
        <p:nvSpPr>
          <p:cNvPr id="217" name="Google Shape;217;p33"/>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33"/>
          <p:cNvSpPr/>
          <p:nvPr/>
        </p:nvSpPr>
        <p:spPr>
          <a:xfrm>
            <a:off x="548647" y="787422"/>
            <a:ext cx="27882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EL PERFIL IDEAL</a:t>
            </a:r>
            <a:endParaRPr b="0" i="0" sz="900" u="none" cap="none" strike="noStrike">
              <a:solidFill>
                <a:schemeClr val="dk1"/>
              </a:solidFill>
              <a:latin typeface="Calibri"/>
              <a:ea typeface="Calibri"/>
              <a:cs typeface="Calibri"/>
              <a:sym typeface="Calibri"/>
            </a:endParaRPr>
          </a:p>
        </p:txBody>
      </p:sp>
      <p:sp>
        <p:nvSpPr>
          <p:cNvPr id="219" name="Google Shape;219;p33"/>
          <p:cNvSpPr/>
          <p:nvPr/>
        </p:nvSpPr>
        <p:spPr>
          <a:xfrm>
            <a:off x="548646" y="1100000"/>
            <a:ext cx="5500000" cy="1097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¿Quién es el cliente </a:t>
            </a:r>
            <a:endParaRPr b="1" i="0" sz="2400" u="none" cap="none" strike="noStrike">
              <a:solidFill>
                <a:srgbClr val="051044"/>
              </a:solidFill>
              <a:latin typeface="Poppins"/>
              <a:ea typeface="Poppins"/>
              <a:cs typeface="Poppins"/>
              <a:sym typeface="Poppins"/>
            </a:endParaRPr>
          </a:p>
          <a:p>
            <a:pPr indent="0" lvl="0" marL="0" marR="0" rtl="0" algn="l">
              <a:lnSpc>
                <a:spcPct val="100000"/>
              </a:lnSpc>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ideal de Stream?</a:t>
            </a:r>
            <a:endParaRPr b="0" i="0" sz="2400" u="none" cap="none" strike="noStrike">
              <a:solidFill>
                <a:schemeClr val="dk1"/>
              </a:solidFill>
              <a:latin typeface="Calibri"/>
              <a:ea typeface="Calibri"/>
              <a:cs typeface="Calibri"/>
              <a:sym typeface="Calibri"/>
            </a:endParaRPr>
          </a:p>
        </p:txBody>
      </p:sp>
      <p:sp>
        <p:nvSpPr>
          <p:cNvPr id="220" name="Google Shape;220;p33"/>
          <p:cNvSpPr/>
          <p:nvPr/>
        </p:nvSpPr>
        <p:spPr>
          <a:xfrm>
            <a:off x="548640" y="2013768"/>
            <a:ext cx="548700" cy="411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33"/>
          <p:cNvSpPr/>
          <p:nvPr/>
        </p:nvSpPr>
        <p:spPr>
          <a:xfrm>
            <a:off x="548650" y="2924330"/>
            <a:ext cx="2648700" cy="804900"/>
          </a:xfrm>
          <a:prstGeom prst="rect">
            <a:avLst/>
          </a:prstGeom>
          <a:solidFill>
            <a:srgbClr val="051044"/>
          </a:solidFill>
          <a:ln cap="flat" cmpd="sng" w="9600">
            <a:solidFill>
              <a:srgbClr val="051044"/>
            </a:solidFill>
            <a:prstDash val="solid"/>
            <a:round/>
            <a:headEnd len="sm" w="sm" type="none"/>
            <a:tailEnd len="sm" w="sm" type="none"/>
          </a:ln>
          <a:effectLst>
            <a:outerShdw blurRad="76936" rotWithShape="0" algn="bl" dir="5400000" dist="19234">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33"/>
          <p:cNvSpPr/>
          <p:nvPr/>
        </p:nvSpPr>
        <p:spPr>
          <a:xfrm>
            <a:off x="3155609" y="2924330"/>
            <a:ext cx="41700" cy="804900"/>
          </a:xfrm>
          <a:prstGeom prst="rect">
            <a:avLst/>
          </a:prstGeom>
          <a:solidFill>
            <a:srgbClr val="DF665B"/>
          </a:solidFill>
          <a:ln cap="flat" cmpd="sng" w="9600">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23" name="Google Shape;223;p33"/>
          <p:cNvPicPr preferRelativeResize="0"/>
          <p:nvPr/>
        </p:nvPicPr>
        <p:blipFill rotWithShape="1">
          <a:blip r:embed="rId4">
            <a:alphaModFix/>
          </a:blip>
          <a:srcRect b="0" l="0" r="0" t="0"/>
          <a:stretch/>
        </p:blipFill>
        <p:spPr>
          <a:xfrm>
            <a:off x="756376" y="3158022"/>
            <a:ext cx="311588" cy="311588"/>
          </a:xfrm>
          <a:prstGeom prst="rect">
            <a:avLst/>
          </a:prstGeom>
          <a:noFill/>
          <a:ln>
            <a:noFill/>
          </a:ln>
        </p:spPr>
      </p:pic>
      <p:sp>
        <p:nvSpPr>
          <p:cNvPr id="224" name="Google Shape;224;p33"/>
          <p:cNvSpPr/>
          <p:nvPr/>
        </p:nvSpPr>
        <p:spPr>
          <a:xfrm>
            <a:off x="1197793" y="3054159"/>
            <a:ext cx="1869600" cy="259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36"/>
              <a:buFont typeface="Poppins"/>
              <a:buNone/>
            </a:pPr>
            <a:r>
              <a:rPr b="1" i="0" lang="en" sz="1136" u="none" cap="none" strike="noStrike">
                <a:solidFill>
                  <a:srgbClr val="FFFFFF"/>
                </a:solidFill>
                <a:latin typeface="Poppins"/>
                <a:ea typeface="Poppins"/>
                <a:cs typeface="Poppins"/>
                <a:sym typeface="Poppins"/>
              </a:rPr>
              <a:t>Ingresos de $200K+</a:t>
            </a:r>
            <a:endParaRPr b="0" i="0" sz="1136" u="none" cap="none" strike="noStrike">
              <a:solidFill>
                <a:schemeClr val="dk1"/>
              </a:solidFill>
              <a:latin typeface="Calibri"/>
              <a:ea typeface="Calibri"/>
              <a:cs typeface="Calibri"/>
              <a:sym typeface="Calibri"/>
            </a:endParaRPr>
          </a:p>
        </p:txBody>
      </p:sp>
      <p:sp>
        <p:nvSpPr>
          <p:cNvPr id="225" name="Google Shape;225;p33"/>
          <p:cNvSpPr/>
          <p:nvPr/>
        </p:nvSpPr>
        <p:spPr>
          <a:xfrm>
            <a:off x="1197793" y="3313816"/>
            <a:ext cx="1869600" cy="6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606"/>
              <a:buFont typeface="Poppins"/>
              <a:buNone/>
            </a:pPr>
            <a:r>
              <a:rPr b="0" i="0" lang="en" sz="700" u="none" cap="none" strike="noStrike">
                <a:solidFill>
                  <a:srgbClr val="FFFFFF"/>
                </a:solidFill>
                <a:latin typeface="Poppins"/>
                <a:ea typeface="Poppins"/>
                <a:cs typeface="Poppins"/>
                <a:sym typeface="Poppins"/>
              </a:rPr>
              <a:t>Un solo ingreso de $200K+ al año, o pareja casada con $300K+, o patrimonio neto de $1M+.</a:t>
            </a:r>
            <a:endParaRPr b="0" i="0" sz="806" u="none" cap="none" strike="noStrike">
              <a:solidFill>
                <a:srgbClr val="FFFFFF"/>
              </a:solidFill>
              <a:latin typeface="Poppins"/>
              <a:ea typeface="Poppins"/>
              <a:cs typeface="Poppins"/>
              <a:sym typeface="Poppins"/>
            </a:endParaRPr>
          </a:p>
        </p:txBody>
      </p:sp>
      <p:sp>
        <p:nvSpPr>
          <p:cNvPr id="226" name="Google Shape;226;p33"/>
          <p:cNvSpPr/>
          <p:nvPr/>
        </p:nvSpPr>
        <p:spPr>
          <a:xfrm>
            <a:off x="3285495" y="2930812"/>
            <a:ext cx="2648700" cy="804900"/>
          </a:xfrm>
          <a:prstGeom prst="rect">
            <a:avLst/>
          </a:prstGeom>
          <a:solidFill>
            <a:srgbClr val="051044"/>
          </a:solidFill>
          <a:ln cap="flat" cmpd="sng" w="9600">
            <a:solidFill>
              <a:srgbClr val="051044"/>
            </a:solidFill>
            <a:prstDash val="solid"/>
            <a:round/>
            <a:headEnd len="sm" w="sm" type="none"/>
            <a:tailEnd len="sm" w="sm" type="none"/>
          </a:ln>
          <a:effectLst>
            <a:outerShdw blurRad="76936" rotWithShape="0" algn="bl" dir="5400000" dist="19234">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33"/>
          <p:cNvSpPr/>
          <p:nvPr/>
        </p:nvSpPr>
        <p:spPr>
          <a:xfrm>
            <a:off x="5892455" y="2930812"/>
            <a:ext cx="41700" cy="804900"/>
          </a:xfrm>
          <a:prstGeom prst="rect">
            <a:avLst/>
          </a:prstGeom>
          <a:solidFill>
            <a:srgbClr val="DF665B"/>
          </a:solidFill>
          <a:ln cap="flat" cmpd="sng" w="9600">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28" name="Google Shape;228;p33"/>
          <p:cNvPicPr preferRelativeResize="0"/>
          <p:nvPr/>
        </p:nvPicPr>
        <p:blipFill rotWithShape="1">
          <a:blip r:embed="rId5">
            <a:alphaModFix/>
          </a:blip>
          <a:srcRect b="0" l="0" r="0" t="0"/>
          <a:stretch/>
        </p:blipFill>
        <p:spPr>
          <a:xfrm>
            <a:off x="3493221" y="3164503"/>
            <a:ext cx="311588" cy="311588"/>
          </a:xfrm>
          <a:prstGeom prst="rect">
            <a:avLst/>
          </a:prstGeom>
          <a:noFill/>
          <a:ln>
            <a:noFill/>
          </a:ln>
        </p:spPr>
      </p:pic>
      <p:sp>
        <p:nvSpPr>
          <p:cNvPr id="229" name="Google Shape;229;p33"/>
          <p:cNvSpPr/>
          <p:nvPr/>
        </p:nvSpPr>
        <p:spPr>
          <a:xfrm>
            <a:off x="3934638" y="3060640"/>
            <a:ext cx="1869600" cy="259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36"/>
              <a:buFont typeface="Poppins"/>
              <a:buNone/>
            </a:pPr>
            <a:r>
              <a:rPr b="1" i="0" lang="en" sz="1136" u="none" cap="none" strike="noStrike">
                <a:solidFill>
                  <a:srgbClr val="FFFFFF"/>
                </a:solidFill>
                <a:latin typeface="Poppins"/>
                <a:ea typeface="Poppins"/>
                <a:cs typeface="Poppins"/>
                <a:sym typeface="Poppins"/>
              </a:rPr>
              <a:t>Edades 1 – 55</a:t>
            </a:r>
            <a:endParaRPr b="0" i="0" sz="1136" u="none" cap="none" strike="noStrike">
              <a:solidFill>
                <a:schemeClr val="dk1"/>
              </a:solidFill>
              <a:latin typeface="Calibri"/>
              <a:ea typeface="Calibri"/>
              <a:cs typeface="Calibri"/>
              <a:sym typeface="Calibri"/>
            </a:endParaRPr>
          </a:p>
        </p:txBody>
      </p:sp>
      <p:sp>
        <p:nvSpPr>
          <p:cNvPr id="230" name="Google Shape;230;p33"/>
          <p:cNvSpPr/>
          <p:nvPr/>
        </p:nvSpPr>
        <p:spPr>
          <a:xfrm>
            <a:off x="3934638" y="3320298"/>
            <a:ext cx="1869600" cy="363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606"/>
              <a:buFont typeface="Poppins"/>
              <a:buNone/>
            </a:pPr>
            <a:r>
              <a:rPr b="0" i="0" lang="en" sz="806" u="none" cap="none" strike="noStrike">
                <a:solidFill>
                  <a:srgbClr val="FFFFFF"/>
                </a:solidFill>
                <a:latin typeface="Poppins"/>
                <a:ea typeface="Poppins"/>
                <a:cs typeface="Poppins"/>
                <a:sym typeface="Poppins"/>
              </a:rPr>
              <a:t>Rango de edad elegible para diseños enfocados en ingresos.</a:t>
            </a:r>
            <a:endParaRPr b="0" i="0" sz="806" u="none" cap="none" strike="noStrike">
              <a:solidFill>
                <a:schemeClr val="dk1"/>
              </a:solidFill>
              <a:latin typeface="Calibri"/>
              <a:ea typeface="Calibri"/>
              <a:cs typeface="Calibri"/>
              <a:sym typeface="Calibri"/>
            </a:endParaRPr>
          </a:p>
        </p:txBody>
      </p:sp>
      <p:sp>
        <p:nvSpPr>
          <p:cNvPr id="231" name="Google Shape;231;p33"/>
          <p:cNvSpPr/>
          <p:nvPr/>
        </p:nvSpPr>
        <p:spPr>
          <a:xfrm>
            <a:off x="6017887" y="2917839"/>
            <a:ext cx="2648700" cy="804900"/>
          </a:xfrm>
          <a:prstGeom prst="rect">
            <a:avLst/>
          </a:prstGeom>
          <a:solidFill>
            <a:srgbClr val="051044"/>
          </a:solidFill>
          <a:ln cap="flat" cmpd="sng" w="9600">
            <a:solidFill>
              <a:srgbClr val="051044"/>
            </a:solidFill>
            <a:prstDash val="solid"/>
            <a:round/>
            <a:headEnd len="sm" w="sm" type="none"/>
            <a:tailEnd len="sm" w="sm" type="none"/>
          </a:ln>
          <a:effectLst>
            <a:outerShdw blurRad="76936" rotWithShape="0" algn="bl" dir="5400000" dist="19234">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32" name="Google Shape;232;p33"/>
          <p:cNvPicPr preferRelativeResize="0"/>
          <p:nvPr/>
        </p:nvPicPr>
        <p:blipFill rotWithShape="1">
          <a:blip r:embed="rId6">
            <a:alphaModFix/>
          </a:blip>
          <a:srcRect b="0" l="0" r="0" t="0"/>
          <a:stretch/>
        </p:blipFill>
        <p:spPr>
          <a:xfrm>
            <a:off x="6225612" y="3151531"/>
            <a:ext cx="311588" cy="311588"/>
          </a:xfrm>
          <a:prstGeom prst="rect">
            <a:avLst/>
          </a:prstGeom>
          <a:noFill/>
          <a:ln>
            <a:noFill/>
          </a:ln>
        </p:spPr>
      </p:pic>
      <p:sp>
        <p:nvSpPr>
          <p:cNvPr id="233" name="Google Shape;233;p33"/>
          <p:cNvSpPr/>
          <p:nvPr/>
        </p:nvSpPr>
        <p:spPr>
          <a:xfrm>
            <a:off x="6667030" y="3047668"/>
            <a:ext cx="1869600" cy="259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136"/>
              <a:buFont typeface="Poppins"/>
              <a:buNone/>
            </a:pPr>
            <a:r>
              <a:rPr b="1" i="0" lang="en" sz="1136" u="none" cap="none" strike="noStrike">
                <a:solidFill>
                  <a:srgbClr val="FFFFFF"/>
                </a:solidFill>
                <a:latin typeface="Poppins"/>
                <a:ea typeface="Poppins"/>
                <a:cs typeface="Poppins"/>
                <a:sym typeface="Poppins"/>
              </a:rPr>
              <a:t>Edades 30 – 60</a:t>
            </a:r>
            <a:endParaRPr b="0" i="0" sz="1136" u="none" cap="none" strike="noStrike">
              <a:solidFill>
                <a:schemeClr val="dk1"/>
              </a:solidFill>
              <a:latin typeface="Calibri"/>
              <a:ea typeface="Calibri"/>
              <a:cs typeface="Calibri"/>
              <a:sym typeface="Calibri"/>
            </a:endParaRPr>
          </a:p>
        </p:txBody>
      </p:sp>
      <p:sp>
        <p:nvSpPr>
          <p:cNvPr id="234" name="Google Shape;234;p33"/>
          <p:cNvSpPr/>
          <p:nvPr/>
        </p:nvSpPr>
        <p:spPr>
          <a:xfrm>
            <a:off x="6667030" y="3307325"/>
            <a:ext cx="1869600" cy="363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606"/>
              <a:buFont typeface="Poppins"/>
              <a:buNone/>
            </a:pPr>
            <a:r>
              <a:rPr b="0" i="0" lang="en" sz="806" u="none" cap="none" strike="noStrike">
                <a:solidFill>
                  <a:srgbClr val="FFFFFF"/>
                </a:solidFill>
                <a:latin typeface="Poppins"/>
                <a:ea typeface="Poppins"/>
                <a:cs typeface="Poppins"/>
                <a:sym typeface="Poppins"/>
              </a:rPr>
              <a:t>Rango de edad elegible para diseños enfocados en beneficio por fallecimiento.</a:t>
            </a:r>
            <a:endParaRPr b="0" i="0" sz="806" u="none" cap="none" strike="noStrike">
              <a:solidFill>
                <a:schemeClr val="dk1"/>
              </a:solidFill>
              <a:latin typeface="Calibri"/>
              <a:ea typeface="Calibri"/>
              <a:cs typeface="Calibri"/>
              <a:sym typeface="Calibri"/>
            </a:endParaRPr>
          </a:p>
        </p:txBody>
      </p:sp>
      <p:sp>
        <p:nvSpPr>
          <p:cNvPr id="235" name="Google Shape;235;p33"/>
          <p:cNvSpPr/>
          <p:nvPr/>
        </p:nvSpPr>
        <p:spPr>
          <a:xfrm>
            <a:off x="8629259" y="2911368"/>
            <a:ext cx="41700" cy="804900"/>
          </a:xfrm>
          <a:prstGeom prst="rect">
            <a:avLst/>
          </a:prstGeom>
          <a:solidFill>
            <a:srgbClr val="DF665B"/>
          </a:solidFill>
          <a:ln cap="flat" cmpd="sng" w="9600">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3"/>
          <p:cNvSpPr/>
          <p:nvPr/>
        </p:nvSpPr>
        <p:spPr>
          <a:xfrm>
            <a:off x="548640" y="2261731"/>
            <a:ext cx="8229600" cy="2742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374151"/>
              </a:buClr>
              <a:buSzPts val="1100"/>
              <a:buFont typeface="Poppins"/>
              <a:buNone/>
            </a:pPr>
            <a:r>
              <a:rPr b="0" i="1" lang="en" sz="1100" u="none" cap="none" strike="noStrike">
                <a:solidFill>
                  <a:srgbClr val="374151"/>
                </a:solidFill>
                <a:latin typeface="Poppins"/>
                <a:ea typeface="Poppins"/>
                <a:cs typeface="Poppins"/>
                <a:sym typeface="Poppins"/>
              </a:rPr>
              <a:t>Los clientes ideales de Stream son HENRYs (Altos Ingresos, Aún No Ricos) y </a:t>
            </a:r>
            <a:endParaRPr b="0" i="1" sz="1100" u="none" cap="none" strike="noStrike">
              <a:solidFill>
                <a:srgbClr val="374151"/>
              </a:solidFill>
              <a:latin typeface="Poppins"/>
              <a:ea typeface="Poppins"/>
              <a:cs typeface="Poppins"/>
              <a:sym typeface="Poppins"/>
            </a:endParaRPr>
          </a:p>
          <a:p>
            <a:pPr indent="0" lvl="0" marL="0" marR="0" rtl="0" algn="l">
              <a:lnSpc>
                <a:spcPct val="115000"/>
              </a:lnSpc>
              <a:spcBef>
                <a:spcPts val="0"/>
              </a:spcBef>
              <a:spcAft>
                <a:spcPts val="0"/>
              </a:spcAft>
              <a:buClr>
                <a:srgbClr val="374151"/>
              </a:buClr>
              <a:buSzPts val="1100"/>
              <a:buFont typeface="Poppins"/>
              <a:buNone/>
            </a:pPr>
            <a:r>
              <a:rPr b="0" i="1" lang="en" sz="1100" u="none" cap="none" strike="noStrike">
                <a:solidFill>
                  <a:srgbClr val="374151"/>
                </a:solidFill>
                <a:latin typeface="Poppins"/>
                <a:ea typeface="Poppins"/>
                <a:cs typeface="Poppins"/>
                <a:sym typeface="Poppins"/>
              </a:rPr>
              <a:t>personas de altos ingresos que buscan hacer crecer y proteger su patrimonio.</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41" name="Shape 241"/>
        <p:cNvGrpSpPr/>
        <p:nvPr/>
      </p:nvGrpSpPr>
      <p:grpSpPr>
        <a:xfrm>
          <a:off x="0" y="0"/>
          <a:ext cx="0" cy="0"/>
          <a:chOff x="0" y="0"/>
          <a:chExt cx="0" cy="0"/>
        </a:xfrm>
      </p:grpSpPr>
      <p:pic>
        <p:nvPicPr>
          <p:cNvPr descr="logo_mark_transparent.png" id="242" name="Google Shape;242;p34"/>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243" name="Google Shape;243;p34"/>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07 / 22</a:t>
            </a:r>
            <a:endParaRPr b="0" i="0" sz="700" u="none" cap="none" strike="noStrike">
              <a:solidFill>
                <a:schemeClr val="dk1"/>
              </a:solidFill>
              <a:latin typeface="Calibri"/>
              <a:ea typeface="Calibri"/>
              <a:cs typeface="Calibri"/>
              <a:sym typeface="Calibri"/>
            </a:endParaRPr>
          </a:p>
        </p:txBody>
      </p:sp>
      <p:sp>
        <p:nvSpPr>
          <p:cNvPr id="244" name="Google Shape;244;p34"/>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34"/>
          <p:cNvSpPr/>
          <p:nvPr/>
        </p:nvSpPr>
        <p:spPr>
          <a:xfrm>
            <a:off x="548640" y="784464"/>
            <a:ext cx="54864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EL PROBLEMA</a:t>
            </a:r>
            <a:endParaRPr b="0" i="0" sz="900" u="none" cap="none" strike="noStrike">
              <a:solidFill>
                <a:schemeClr val="dk1"/>
              </a:solidFill>
              <a:latin typeface="Calibri"/>
              <a:ea typeface="Calibri"/>
              <a:cs typeface="Calibri"/>
              <a:sym typeface="Calibri"/>
            </a:endParaRPr>
          </a:p>
        </p:txBody>
      </p:sp>
      <p:sp>
        <p:nvSpPr>
          <p:cNvPr id="246" name="Google Shape;246;p34"/>
          <p:cNvSpPr/>
          <p:nvPr/>
        </p:nvSpPr>
        <p:spPr>
          <a:xfrm>
            <a:off x="548640" y="1024494"/>
            <a:ext cx="8229600" cy="89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2700"/>
              <a:buFont typeface="Poppins"/>
              <a:buNone/>
            </a:pPr>
            <a:r>
              <a:rPr b="1" i="0" lang="en" sz="2700" u="none" cap="none" strike="noStrike">
                <a:solidFill>
                  <a:srgbClr val="051044"/>
                </a:solidFill>
                <a:latin typeface="Poppins"/>
                <a:ea typeface="Poppins"/>
                <a:cs typeface="Poppins"/>
                <a:sym typeface="Poppins"/>
              </a:rPr>
              <a:t>¿Será suficiente</a:t>
            </a:r>
            <a:endParaRPr b="0" i="0" sz="2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51044"/>
              </a:buClr>
              <a:buSzPts val="2700"/>
              <a:buFont typeface="Poppins"/>
              <a:buNone/>
            </a:pPr>
            <a:r>
              <a:rPr b="1" i="0" lang="en" sz="2700" u="none" cap="none" strike="noStrike">
                <a:solidFill>
                  <a:srgbClr val="051044"/>
                </a:solidFill>
                <a:latin typeface="Poppins"/>
                <a:ea typeface="Poppins"/>
                <a:cs typeface="Poppins"/>
                <a:sym typeface="Poppins"/>
              </a:rPr>
              <a:t> mi </a:t>
            </a:r>
            <a:r>
              <a:rPr b="1" i="1" lang="en" sz="2700" u="none" cap="none" strike="noStrike">
                <a:solidFill>
                  <a:srgbClr val="903397"/>
                </a:solidFill>
                <a:latin typeface="Poppins"/>
                <a:ea typeface="Poppins"/>
                <a:cs typeface="Poppins"/>
                <a:sym typeface="Poppins"/>
              </a:rPr>
              <a:t>jubilación?</a:t>
            </a:r>
            <a:endParaRPr b="0" i="0" sz="2700" u="none" cap="none" strike="noStrike">
              <a:solidFill>
                <a:schemeClr val="dk1"/>
              </a:solidFill>
              <a:latin typeface="Calibri"/>
              <a:ea typeface="Calibri"/>
              <a:cs typeface="Calibri"/>
              <a:sym typeface="Calibri"/>
            </a:endParaRPr>
          </a:p>
        </p:txBody>
      </p:sp>
      <p:sp>
        <p:nvSpPr>
          <p:cNvPr id="247" name="Google Shape;247;p34"/>
          <p:cNvSpPr/>
          <p:nvPr/>
        </p:nvSpPr>
        <p:spPr>
          <a:xfrm>
            <a:off x="548640" y="2121774"/>
            <a:ext cx="4114800" cy="41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1100"/>
              <a:buFont typeface="Poppins"/>
              <a:buNone/>
            </a:pPr>
            <a:r>
              <a:rPr b="0" i="1" lang="en" sz="1100" u="none" cap="none" strike="noStrike">
                <a:solidFill>
                  <a:srgbClr val="374151"/>
                </a:solidFill>
                <a:latin typeface="Poppins"/>
                <a:ea typeface="Poppins"/>
                <a:cs typeface="Poppins"/>
                <a:sym typeface="Poppins"/>
              </a:rPr>
              <a:t>Los vehículos tradicionales de jubilación tienen topes, están sujetos a impuestos y expuestos a pérdidas del mercado.</a:t>
            </a:r>
            <a:endParaRPr b="0" i="0" sz="1100" u="none" cap="none" strike="noStrike">
              <a:solidFill>
                <a:schemeClr val="dk1"/>
              </a:solidFill>
              <a:latin typeface="Calibri"/>
              <a:ea typeface="Calibri"/>
              <a:cs typeface="Calibri"/>
              <a:sym typeface="Calibri"/>
            </a:endParaRPr>
          </a:p>
        </p:txBody>
      </p:sp>
      <p:sp>
        <p:nvSpPr>
          <p:cNvPr id="248" name="Google Shape;248;p34"/>
          <p:cNvSpPr/>
          <p:nvPr/>
        </p:nvSpPr>
        <p:spPr>
          <a:xfrm>
            <a:off x="548640" y="2759568"/>
            <a:ext cx="123300" cy="1233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34"/>
          <p:cNvSpPr/>
          <p:nvPr/>
        </p:nvSpPr>
        <p:spPr>
          <a:xfrm>
            <a:off x="788670" y="2704704"/>
            <a:ext cx="37719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00"/>
              <a:buFont typeface="Poppins"/>
              <a:buNone/>
            </a:pPr>
            <a:r>
              <a:rPr b="0" i="0" lang="en" sz="1000" u="none" cap="none" strike="noStrike">
                <a:solidFill>
                  <a:srgbClr val="051044"/>
                </a:solidFill>
                <a:latin typeface="Poppins"/>
                <a:ea typeface="Poppins"/>
                <a:cs typeface="Poppins"/>
                <a:sym typeface="Poppins"/>
              </a:rPr>
              <a:t>Los límites de aportación al 401(k) y IRA son bajos</a:t>
            </a:r>
            <a:endParaRPr b="0" i="0" sz="1000" u="none" cap="none" strike="noStrike">
              <a:solidFill>
                <a:schemeClr val="dk1"/>
              </a:solidFill>
              <a:latin typeface="Calibri"/>
              <a:ea typeface="Calibri"/>
              <a:cs typeface="Calibri"/>
              <a:sym typeface="Calibri"/>
            </a:endParaRPr>
          </a:p>
        </p:txBody>
      </p:sp>
      <p:sp>
        <p:nvSpPr>
          <p:cNvPr id="250" name="Google Shape;250;p34"/>
          <p:cNvSpPr/>
          <p:nvPr/>
        </p:nvSpPr>
        <p:spPr>
          <a:xfrm>
            <a:off x="548640" y="3056525"/>
            <a:ext cx="123300" cy="1233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34"/>
          <p:cNvSpPr/>
          <p:nvPr/>
        </p:nvSpPr>
        <p:spPr>
          <a:xfrm>
            <a:off x="788670" y="3001661"/>
            <a:ext cx="37719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00"/>
              <a:buFont typeface="Poppins"/>
              <a:buNone/>
            </a:pPr>
            <a:r>
              <a:rPr b="0" i="0" lang="en" sz="1000" u="none" cap="none" strike="noStrike">
                <a:solidFill>
                  <a:srgbClr val="051044"/>
                </a:solidFill>
                <a:latin typeface="Poppins"/>
                <a:ea typeface="Poppins"/>
                <a:cs typeface="Poppins"/>
                <a:sym typeface="Poppins"/>
              </a:rPr>
              <a:t>Las ganancias de la venta de un negocio se gravan fuertemente</a:t>
            </a:r>
            <a:endParaRPr b="0" i="0" sz="1000" u="none" cap="none" strike="noStrike">
              <a:solidFill>
                <a:schemeClr val="dk1"/>
              </a:solidFill>
              <a:latin typeface="Calibri"/>
              <a:ea typeface="Calibri"/>
              <a:cs typeface="Calibri"/>
              <a:sym typeface="Calibri"/>
            </a:endParaRPr>
          </a:p>
        </p:txBody>
      </p:sp>
      <p:sp>
        <p:nvSpPr>
          <p:cNvPr id="252" name="Google Shape;252;p34"/>
          <p:cNvSpPr/>
          <p:nvPr/>
        </p:nvSpPr>
        <p:spPr>
          <a:xfrm>
            <a:off x="548640" y="3385709"/>
            <a:ext cx="123300" cy="1233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34"/>
          <p:cNvSpPr/>
          <p:nvPr/>
        </p:nvSpPr>
        <p:spPr>
          <a:xfrm>
            <a:off x="788670" y="3330845"/>
            <a:ext cx="37719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00"/>
              <a:buFont typeface="Poppins"/>
              <a:buNone/>
            </a:pPr>
            <a:r>
              <a:rPr b="0" i="0" lang="en" sz="1000" u="none" cap="none" strike="noStrike">
                <a:solidFill>
                  <a:srgbClr val="051044"/>
                </a:solidFill>
                <a:latin typeface="Poppins"/>
                <a:ea typeface="Poppins"/>
                <a:cs typeface="Poppins"/>
                <a:sym typeface="Poppins"/>
              </a:rPr>
              <a:t>Las pérdidas del mercado se acumulan en la edad de jubilación</a:t>
            </a:r>
            <a:endParaRPr b="0" i="0" sz="1000" u="none" cap="none" strike="noStrike">
              <a:solidFill>
                <a:schemeClr val="dk1"/>
              </a:solidFill>
              <a:latin typeface="Calibri"/>
              <a:ea typeface="Calibri"/>
              <a:cs typeface="Calibri"/>
              <a:sym typeface="Calibri"/>
            </a:endParaRPr>
          </a:p>
        </p:txBody>
      </p:sp>
      <p:pic>
        <p:nvPicPr>
          <p:cNvPr id="254" name="Google Shape;254;p34" title="stream-flat-donut-final.png"/>
          <p:cNvPicPr preferRelativeResize="0"/>
          <p:nvPr/>
        </p:nvPicPr>
        <p:blipFill rotWithShape="1">
          <a:blip r:embed="rId4">
            <a:alphaModFix/>
          </a:blip>
          <a:srcRect b="0" l="0" r="0" t="0"/>
          <a:stretch/>
        </p:blipFill>
        <p:spPr>
          <a:xfrm>
            <a:off x="4450925" y="428963"/>
            <a:ext cx="4327324" cy="37972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59" name="Shape 259"/>
        <p:cNvGrpSpPr/>
        <p:nvPr/>
      </p:nvGrpSpPr>
      <p:grpSpPr>
        <a:xfrm>
          <a:off x="0" y="0"/>
          <a:ext cx="0" cy="0"/>
          <a:chOff x="0" y="0"/>
          <a:chExt cx="0" cy="0"/>
        </a:xfrm>
      </p:grpSpPr>
      <p:sp>
        <p:nvSpPr>
          <p:cNvPr id="260" name="Google Shape;260;p35"/>
          <p:cNvSpPr/>
          <p:nvPr/>
        </p:nvSpPr>
        <p:spPr>
          <a:xfrm>
            <a:off x="411491" y="308610"/>
            <a:ext cx="2743273"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CÓMO FUNCIONA</a:t>
            </a:r>
            <a:endParaRPr b="0" i="0" sz="800" u="none" cap="none" strike="noStrike">
              <a:solidFill>
                <a:schemeClr val="dk1"/>
              </a:solidFill>
              <a:latin typeface="Calibri"/>
              <a:ea typeface="Calibri"/>
              <a:cs typeface="Calibri"/>
              <a:sym typeface="Calibri"/>
            </a:endParaRPr>
          </a:p>
        </p:txBody>
      </p:sp>
      <p:sp>
        <p:nvSpPr>
          <p:cNvPr id="261" name="Google Shape;261;p35"/>
          <p:cNvSpPr/>
          <p:nvPr/>
        </p:nvSpPr>
        <p:spPr>
          <a:xfrm>
            <a:off x="411491" y="514350"/>
            <a:ext cx="8229819" cy="48006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2700"/>
              <a:buFont typeface="Poppins"/>
              <a:buNone/>
            </a:pPr>
            <a:r>
              <a:rPr b="1" i="0" lang="en" sz="2700" u="none" cap="none" strike="noStrike">
                <a:solidFill>
                  <a:srgbClr val="051044"/>
                </a:solidFill>
                <a:latin typeface="Poppins"/>
                <a:ea typeface="Poppins"/>
                <a:cs typeface="Poppins"/>
                <a:sym typeface="Poppins"/>
              </a:rPr>
              <a:t>La estructura de 10 pagos</a:t>
            </a:r>
            <a:endParaRPr b="0" i="0" sz="2700" u="none" cap="none" strike="noStrike">
              <a:solidFill>
                <a:schemeClr val="dk1"/>
              </a:solidFill>
              <a:latin typeface="Calibri"/>
              <a:ea typeface="Calibri"/>
              <a:cs typeface="Calibri"/>
              <a:sym typeface="Calibri"/>
            </a:endParaRPr>
          </a:p>
        </p:txBody>
      </p:sp>
      <p:sp>
        <p:nvSpPr>
          <p:cNvPr id="262" name="Google Shape;262;p35"/>
          <p:cNvSpPr/>
          <p:nvPr/>
        </p:nvSpPr>
        <p:spPr>
          <a:xfrm>
            <a:off x="411491" y="994410"/>
            <a:ext cx="8229819" cy="27432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1100"/>
              <a:buFont typeface="Poppins"/>
              <a:buNone/>
            </a:pPr>
            <a:r>
              <a:rPr b="0" i="1" lang="en" sz="1100" u="none" cap="none" strike="noStrike">
                <a:solidFill>
                  <a:srgbClr val="6B7393"/>
                </a:solidFill>
                <a:latin typeface="Poppins"/>
                <a:ea typeface="Poppins"/>
                <a:cs typeface="Poppins"/>
                <a:sym typeface="Poppins"/>
              </a:rPr>
              <a:t>Su cliente financia 30–50% durante 5 años. El banco cubre el resto, más todos los años 6–10.</a:t>
            </a:r>
            <a:endParaRPr b="0" i="0" sz="1100" u="none" cap="none" strike="noStrike">
              <a:solidFill>
                <a:schemeClr val="dk1"/>
              </a:solidFill>
              <a:latin typeface="Calibri"/>
              <a:ea typeface="Calibri"/>
              <a:cs typeface="Calibri"/>
              <a:sym typeface="Calibri"/>
            </a:endParaRPr>
          </a:p>
        </p:txBody>
      </p:sp>
      <p:sp>
        <p:nvSpPr>
          <p:cNvPr id="263" name="Google Shape;263;p35"/>
          <p:cNvSpPr/>
          <p:nvPr/>
        </p:nvSpPr>
        <p:spPr>
          <a:xfrm>
            <a:off x="1646001" y="1294380"/>
            <a:ext cx="3543300" cy="1716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CLIENTE + BANCO</a:t>
            </a:r>
            <a:endParaRPr b="0" i="0" sz="800" u="none" cap="none" strike="noStrike">
              <a:solidFill>
                <a:schemeClr val="dk1"/>
              </a:solidFill>
              <a:latin typeface="Calibri"/>
              <a:ea typeface="Calibri"/>
              <a:cs typeface="Calibri"/>
              <a:sym typeface="Calibri"/>
            </a:endParaRPr>
          </a:p>
        </p:txBody>
      </p:sp>
      <p:sp>
        <p:nvSpPr>
          <p:cNvPr id="264" name="Google Shape;264;p35"/>
          <p:cNvSpPr/>
          <p:nvPr/>
        </p:nvSpPr>
        <p:spPr>
          <a:xfrm>
            <a:off x="5189232" y="1294380"/>
            <a:ext cx="3543300" cy="1716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51044"/>
              </a:buClr>
              <a:buSzPts val="800"/>
              <a:buFont typeface="Poppins"/>
              <a:buNone/>
            </a:pPr>
            <a:r>
              <a:rPr b="1" i="0" lang="en" sz="800" u="none" cap="none" strike="noStrike">
                <a:solidFill>
                  <a:srgbClr val="051044"/>
                </a:solidFill>
                <a:latin typeface="Poppins"/>
                <a:ea typeface="Poppins"/>
                <a:cs typeface="Poppins"/>
                <a:sym typeface="Poppins"/>
              </a:rPr>
              <a:t>SOLO BANCO</a:t>
            </a:r>
            <a:endParaRPr b="0" i="0" sz="800" u="none" cap="none" strike="noStrike">
              <a:solidFill>
                <a:schemeClr val="dk1"/>
              </a:solidFill>
              <a:latin typeface="Calibri"/>
              <a:ea typeface="Calibri"/>
              <a:cs typeface="Calibri"/>
              <a:sym typeface="Calibri"/>
            </a:endParaRPr>
          </a:p>
        </p:txBody>
      </p:sp>
      <p:cxnSp>
        <p:nvCxnSpPr>
          <p:cNvPr id="265" name="Google Shape;265;p35"/>
          <p:cNvCxnSpPr/>
          <p:nvPr/>
        </p:nvCxnSpPr>
        <p:spPr>
          <a:xfrm>
            <a:off x="5189244" y="1713400"/>
            <a:ext cx="0" cy="1440300"/>
          </a:xfrm>
          <a:prstGeom prst="straightConnector1">
            <a:avLst/>
          </a:prstGeom>
          <a:noFill/>
          <a:ln cap="flat" cmpd="sng" w="9525">
            <a:solidFill>
              <a:srgbClr val="6B7393"/>
            </a:solidFill>
            <a:prstDash val="dash"/>
            <a:round/>
            <a:headEnd len="sm" w="sm" type="none"/>
            <a:tailEnd len="sm" w="sm" type="none"/>
          </a:ln>
        </p:spPr>
      </p:cxnSp>
      <p:sp>
        <p:nvSpPr>
          <p:cNvPr id="266" name="Google Shape;266;p35"/>
          <p:cNvSpPr/>
          <p:nvPr/>
        </p:nvSpPr>
        <p:spPr>
          <a:xfrm>
            <a:off x="411491" y="1727116"/>
            <a:ext cx="1097400" cy="2742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2A2F4A"/>
              </a:buClr>
              <a:buSzPts val="1100"/>
              <a:buFont typeface="Poppins"/>
              <a:buNone/>
            </a:pPr>
            <a:r>
              <a:rPr b="1" i="0" lang="en" sz="1100" u="none" cap="none" strike="noStrike">
                <a:solidFill>
                  <a:srgbClr val="2A2F4A"/>
                </a:solidFill>
                <a:latin typeface="Poppins"/>
                <a:ea typeface="Poppins"/>
                <a:cs typeface="Poppins"/>
                <a:sym typeface="Poppins"/>
              </a:rPr>
              <a:t>Su Cliente</a:t>
            </a:r>
            <a:endParaRPr b="0" i="0" sz="1100" u="none" cap="none" strike="noStrike">
              <a:solidFill>
                <a:schemeClr val="dk1"/>
              </a:solidFill>
              <a:latin typeface="Calibri"/>
              <a:ea typeface="Calibri"/>
              <a:cs typeface="Calibri"/>
              <a:sym typeface="Calibri"/>
            </a:endParaRPr>
          </a:p>
        </p:txBody>
      </p:sp>
      <p:sp>
        <p:nvSpPr>
          <p:cNvPr id="267" name="Google Shape;267;p35"/>
          <p:cNvSpPr/>
          <p:nvPr/>
        </p:nvSpPr>
        <p:spPr>
          <a:xfrm>
            <a:off x="411491" y="2242566"/>
            <a:ext cx="1097309" cy="27432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2A2F4A"/>
              </a:buClr>
              <a:buSzPts val="1100"/>
              <a:buFont typeface="Poppins"/>
              <a:buNone/>
            </a:pPr>
            <a:r>
              <a:rPr b="1" i="0" lang="en" sz="1100" u="none" cap="none" strike="noStrike">
                <a:solidFill>
                  <a:srgbClr val="2A2F4A"/>
                </a:solidFill>
                <a:latin typeface="Poppins"/>
                <a:ea typeface="Poppins"/>
                <a:cs typeface="Poppins"/>
                <a:sym typeface="Poppins"/>
              </a:rPr>
              <a:t>El Banco</a:t>
            </a:r>
            <a:endParaRPr b="0" i="0" sz="1100" u="none" cap="none" strike="noStrike">
              <a:solidFill>
                <a:schemeClr val="dk1"/>
              </a:solidFill>
              <a:latin typeface="Calibri"/>
              <a:ea typeface="Calibri"/>
              <a:cs typeface="Calibri"/>
              <a:sym typeface="Calibri"/>
            </a:endParaRPr>
          </a:p>
        </p:txBody>
      </p:sp>
      <p:sp>
        <p:nvSpPr>
          <p:cNvPr id="268" name="Google Shape;268;p35"/>
          <p:cNvSpPr/>
          <p:nvPr/>
        </p:nvSpPr>
        <p:spPr>
          <a:xfrm>
            <a:off x="411491" y="2673096"/>
            <a:ext cx="1097400" cy="2742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2A2F4A"/>
              </a:buClr>
              <a:buSzPts val="1100"/>
              <a:buFont typeface="Poppins"/>
              <a:buNone/>
            </a:pPr>
            <a:r>
              <a:rPr b="1" i="0" lang="en" sz="1100" u="none" cap="none" strike="noStrike">
                <a:solidFill>
                  <a:srgbClr val="2A2F4A"/>
                </a:solidFill>
                <a:latin typeface="Poppins"/>
                <a:ea typeface="Poppins"/>
                <a:cs typeface="Poppins"/>
                <a:sym typeface="Poppins"/>
              </a:rPr>
              <a:t>Años</a:t>
            </a:r>
            <a:endParaRPr b="0" i="0" sz="1100" u="none" cap="none" strike="noStrike">
              <a:solidFill>
                <a:schemeClr val="dk1"/>
              </a:solidFill>
              <a:latin typeface="Calibri"/>
              <a:ea typeface="Calibri"/>
              <a:cs typeface="Calibri"/>
              <a:sym typeface="Calibri"/>
            </a:endParaRPr>
          </a:p>
        </p:txBody>
      </p:sp>
      <p:sp>
        <p:nvSpPr>
          <p:cNvPr id="269" name="Google Shape;269;p35"/>
          <p:cNvSpPr/>
          <p:nvPr/>
        </p:nvSpPr>
        <p:spPr>
          <a:xfrm>
            <a:off x="1845983"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35"/>
          <p:cNvSpPr/>
          <p:nvPr/>
        </p:nvSpPr>
        <p:spPr>
          <a:xfrm>
            <a:off x="1880274"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35"/>
          <p:cNvSpPr/>
          <p:nvPr/>
        </p:nvSpPr>
        <p:spPr>
          <a:xfrm>
            <a:off x="1845983"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72" name="Google Shape;272;p35"/>
          <p:cNvSpPr/>
          <p:nvPr/>
        </p:nvSpPr>
        <p:spPr>
          <a:xfrm>
            <a:off x="1845983"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35"/>
          <p:cNvSpPr/>
          <p:nvPr/>
        </p:nvSpPr>
        <p:spPr>
          <a:xfrm>
            <a:off x="1880274"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35"/>
          <p:cNvSpPr/>
          <p:nvPr/>
        </p:nvSpPr>
        <p:spPr>
          <a:xfrm>
            <a:off x="1845983"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75" name="Google Shape;275;p35"/>
          <p:cNvSpPr/>
          <p:nvPr/>
        </p:nvSpPr>
        <p:spPr>
          <a:xfrm>
            <a:off x="1645964"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A1</a:t>
            </a:r>
            <a:endParaRPr b="0" i="0" sz="1000" u="none" cap="none" strike="noStrike">
              <a:solidFill>
                <a:schemeClr val="dk1"/>
              </a:solidFill>
              <a:latin typeface="Calibri"/>
              <a:ea typeface="Calibri"/>
              <a:cs typeface="Calibri"/>
              <a:sym typeface="Calibri"/>
            </a:endParaRPr>
          </a:p>
        </p:txBody>
      </p:sp>
      <p:sp>
        <p:nvSpPr>
          <p:cNvPr id="276" name="Google Shape;276;p35"/>
          <p:cNvSpPr/>
          <p:nvPr/>
        </p:nvSpPr>
        <p:spPr>
          <a:xfrm>
            <a:off x="2554639"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35"/>
          <p:cNvSpPr/>
          <p:nvPr/>
        </p:nvSpPr>
        <p:spPr>
          <a:xfrm>
            <a:off x="2588930"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35"/>
          <p:cNvSpPr/>
          <p:nvPr/>
        </p:nvSpPr>
        <p:spPr>
          <a:xfrm>
            <a:off x="2554639"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79" name="Google Shape;279;p35"/>
          <p:cNvSpPr/>
          <p:nvPr/>
        </p:nvSpPr>
        <p:spPr>
          <a:xfrm>
            <a:off x="2554639"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35"/>
          <p:cNvSpPr/>
          <p:nvPr/>
        </p:nvSpPr>
        <p:spPr>
          <a:xfrm>
            <a:off x="2588930"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35"/>
          <p:cNvSpPr/>
          <p:nvPr/>
        </p:nvSpPr>
        <p:spPr>
          <a:xfrm>
            <a:off x="2554639"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82" name="Google Shape;282;p35"/>
          <p:cNvSpPr/>
          <p:nvPr/>
        </p:nvSpPr>
        <p:spPr>
          <a:xfrm>
            <a:off x="2354620"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A2</a:t>
            </a:r>
            <a:endParaRPr b="0" i="0" sz="1000" u="none" cap="none" strike="noStrike">
              <a:solidFill>
                <a:schemeClr val="dk1"/>
              </a:solidFill>
              <a:latin typeface="Calibri"/>
              <a:ea typeface="Calibri"/>
              <a:cs typeface="Calibri"/>
              <a:sym typeface="Calibri"/>
            </a:endParaRPr>
          </a:p>
        </p:txBody>
      </p:sp>
      <p:sp>
        <p:nvSpPr>
          <p:cNvPr id="283" name="Google Shape;283;p35"/>
          <p:cNvSpPr/>
          <p:nvPr/>
        </p:nvSpPr>
        <p:spPr>
          <a:xfrm>
            <a:off x="3263295"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35"/>
          <p:cNvSpPr/>
          <p:nvPr/>
        </p:nvSpPr>
        <p:spPr>
          <a:xfrm>
            <a:off x="3297586"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35"/>
          <p:cNvSpPr/>
          <p:nvPr/>
        </p:nvSpPr>
        <p:spPr>
          <a:xfrm>
            <a:off x="3263295"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86" name="Google Shape;286;p35"/>
          <p:cNvSpPr/>
          <p:nvPr/>
        </p:nvSpPr>
        <p:spPr>
          <a:xfrm>
            <a:off x="3263295"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35"/>
          <p:cNvSpPr/>
          <p:nvPr/>
        </p:nvSpPr>
        <p:spPr>
          <a:xfrm>
            <a:off x="3297586"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35"/>
          <p:cNvSpPr/>
          <p:nvPr/>
        </p:nvSpPr>
        <p:spPr>
          <a:xfrm>
            <a:off x="3263295"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89" name="Google Shape;289;p35"/>
          <p:cNvSpPr/>
          <p:nvPr/>
        </p:nvSpPr>
        <p:spPr>
          <a:xfrm>
            <a:off x="3063276"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A3</a:t>
            </a:r>
            <a:endParaRPr b="0" i="0" sz="1000" u="none" cap="none" strike="noStrike">
              <a:solidFill>
                <a:schemeClr val="dk1"/>
              </a:solidFill>
              <a:latin typeface="Calibri"/>
              <a:ea typeface="Calibri"/>
              <a:cs typeface="Calibri"/>
              <a:sym typeface="Calibri"/>
            </a:endParaRPr>
          </a:p>
        </p:txBody>
      </p:sp>
      <p:sp>
        <p:nvSpPr>
          <p:cNvPr id="290" name="Google Shape;290;p35"/>
          <p:cNvSpPr/>
          <p:nvPr/>
        </p:nvSpPr>
        <p:spPr>
          <a:xfrm>
            <a:off x="3971951"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35"/>
          <p:cNvSpPr/>
          <p:nvPr/>
        </p:nvSpPr>
        <p:spPr>
          <a:xfrm>
            <a:off x="4006242"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35"/>
          <p:cNvSpPr/>
          <p:nvPr/>
        </p:nvSpPr>
        <p:spPr>
          <a:xfrm>
            <a:off x="3971951"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93" name="Google Shape;293;p35"/>
          <p:cNvSpPr/>
          <p:nvPr/>
        </p:nvSpPr>
        <p:spPr>
          <a:xfrm>
            <a:off x="3971951"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35"/>
          <p:cNvSpPr/>
          <p:nvPr/>
        </p:nvSpPr>
        <p:spPr>
          <a:xfrm>
            <a:off x="4006242"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35"/>
          <p:cNvSpPr/>
          <p:nvPr/>
        </p:nvSpPr>
        <p:spPr>
          <a:xfrm>
            <a:off x="3971951"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96" name="Google Shape;296;p35"/>
          <p:cNvSpPr/>
          <p:nvPr/>
        </p:nvSpPr>
        <p:spPr>
          <a:xfrm>
            <a:off x="3771932"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A4</a:t>
            </a:r>
            <a:endParaRPr b="0" i="0" sz="1000" u="none" cap="none" strike="noStrike">
              <a:solidFill>
                <a:schemeClr val="dk1"/>
              </a:solidFill>
              <a:latin typeface="Calibri"/>
              <a:ea typeface="Calibri"/>
              <a:cs typeface="Calibri"/>
              <a:sym typeface="Calibri"/>
            </a:endParaRPr>
          </a:p>
        </p:txBody>
      </p:sp>
      <p:sp>
        <p:nvSpPr>
          <p:cNvPr id="297" name="Google Shape;297;p35"/>
          <p:cNvSpPr/>
          <p:nvPr/>
        </p:nvSpPr>
        <p:spPr>
          <a:xfrm>
            <a:off x="4680607"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35"/>
          <p:cNvSpPr/>
          <p:nvPr/>
        </p:nvSpPr>
        <p:spPr>
          <a:xfrm>
            <a:off x="4714898"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35"/>
          <p:cNvSpPr/>
          <p:nvPr/>
        </p:nvSpPr>
        <p:spPr>
          <a:xfrm>
            <a:off x="4680607"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00" name="Google Shape;300;p35"/>
          <p:cNvSpPr/>
          <p:nvPr/>
        </p:nvSpPr>
        <p:spPr>
          <a:xfrm>
            <a:off x="4680607"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35"/>
          <p:cNvSpPr/>
          <p:nvPr/>
        </p:nvSpPr>
        <p:spPr>
          <a:xfrm>
            <a:off x="4714898"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35"/>
          <p:cNvSpPr/>
          <p:nvPr/>
        </p:nvSpPr>
        <p:spPr>
          <a:xfrm>
            <a:off x="4680607"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03" name="Google Shape;303;p35"/>
          <p:cNvSpPr/>
          <p:nvPr/>
        </p:nvSpPr>
        <p:spPr>
          <a:xfrm>
            <a:off x="4480588"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A5</a:t>
            </a:r>
            <a:endParaRPr b="0" i="0" sz="1000" u="none" cap="none" strike="noStrike">
              <a:solidFill>
                <a:schemeClr val="dk1"/>
              </a:solidFill>
              <a:latin typeface="Calibri"/>
              <a:ea typeface="Calibri"/>
              <a:cs typeface="Calibri"/>
              <a:sym typeface="Calibri"/>
            </a:endParaRPr>
          </a:p>
        </p:txBody>
      </p:sp>
      <p:sp>
        <p:nvSpPr>
          <p:cNvPr id="304" name="Google Shape;304;p35"/>
          <p:cNvSpPr/>
          <p:nvPr/>
        </p:nvSpPr>
        <p:spPr>
          <a:xfrm>
            <a:off x="5389263"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35"/>
          <p:cNvSpPr/>
          <p:nvPr/>
        </p:nvSpPr>
        <p:spPr>
          <a:xfrm>
            <a:off x="5423554"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35"/>
          <p:cNvSpPr/>
          <p:nvPr/>
        </p:nvSpPr>
        <p:spPr>
          <a:xfrm>
            <a:off x="5389263"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07" name="Google Shape;307;p35"/>
          <p:cNvSpPr/>
          <p:nvPr/>
        </p:nvSpPr>
        <p:spPr>
          <a:xfrm>
            <a:off x="5189244"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A6</a:t>
            </a:r>
            <a:endParaRPr b="0" i="0" sz="1000" u="none" cap="none" strike="noStrike">
              <a:solidFill>
                <a:schemeClr val="dk1"/>
              </a:solidFill>
              <a:latin typeface="Calibri"/>
              <a:ea typeface="Calibri"/>
              <a:cs typeface="Calibri"/>
              <a:sym typeface="Calibri"/>
            </a:endParaRPr>
          </a:p>
        </p:txBody>
      </p:sp>
      <p:sp>
        <p:nvSpPr>
          <p:cNvPr id="308" name="Google Shape;308;p35"/>
          <p:cNvSpPr/>
          <p:nvPr/>
        </p:nvSpPr>
        <p:spPr>
          <a:xfrm>
            <a:off x="6097919"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35"/>
          <p:cNvSpPr/>
          <p:nvPr/>
        </p:nvSpPr>
        <p:spPr>
          <a:xfrm>
            <a:off x="6132210"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35"/>
          <p:cNvSpPr/>
          <p:nvPr/>
        </p:nvSpPr>
        <p:spPr>
          <a:xfrm>
            <a:off x="6097919"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11" name="Google Shape;311;p35"/>
          <p:cNvSpPr/>
          <p:nvPr/>
        </p:nvSpPr>
        <p:spPr>
          <a:xfrm>
            <a:off x="5897900"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A7</a:t>
            </a:r>
            <a:endParaRPr b="0" i="0" sz="1000" u="none" cap="none" strike="noStrike">
              <a:solidFill>
                <a:schemeClr val="dk1"/>
              </a:solidFill>
              <a:latin typeface="Calibri"/>
              <a:ea typeface="Calibri"/>
              <a:cs typeface="Calibri"/>
              <a:sym typeface="Calibri"/>
            </a:endParaRPr>
          </a:p>
        </p:txBody>
      </p:sp>
      <p:sp>
        <p:nvSpPr>
          <p:cNvPr id="312" name="Google Shape;312;p35"/>
          <p:cNvSpPr/>
          <p:nvPr/>
        </p:nvSpPr>
        <p:spPr>
          <a:xfrm>
            <a:off x="6806575"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35"/>
          <p:cNvSpPr/>
          <p:nvPr/>
        </p:nvSpPr>
        <p:spPr>
          <a:xfrm>
            <a:off x="6840866"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35"/>
          <p:cNvSpPr/>
          <p:nvPr/>
        </p:nvSpPr>
        <p:spPr>
          <a:xfrm>
            <a:off x="6806575"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15" name="Google Shape;315;p35"/>
          <p:cNvSpPr/>
          <p:nvPr/>
        </p:nvSpPr>
        <p:spPr>
          <a:xfrm>
            <a:off x="6606556"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A8</a:t>
            </a:r>
            <a:endParaRPr b="0" i="0" sz="1000" u="none" cap="none" strike="noStrike">
              <a:solidFill>
                <a:schemeClr val="dk1"/>
              </a:solidFill>
              <a:latin typeface="Calibri"/>
              <a:ea typeface="Calibri"/>
              <a:cs typeface="Calibri"/>
              <a:sym typeface="Calibri"/>
            </a:endParaRPr>
          </a:p>
        </p:txBody>
      </p:sp>
      <p:sp>
        <p:nvSpPr>
          <p:cNvPr id="316" name="Google Shape;316;p35"/>
          <p:cNvSpPr/>
          <p:nvPr/>
        </p:nvSpPr>
        <p:spPr>
          <a:xfrm>
            <a:off x="7515231"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35"/>
          <p:cNvSpPr/>
          <p:nvPr/>
        </p:nvSpPr>
        <p:spPr>
          <a:xfrm>
            <a:off x="7549522"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35"/>
          <p:cNvSpPr/>
          <p:nvPr/>
        </p:nvSpPr>
        <p:spPr>
          <a:xfrm>
            <a:off x="7515231"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19" name="Google Shape;319;p35"/>
          <p:cNvSpPr/>
          <p:nvPr/>
        </p:nvSpPr>
        <p:spPr>
          <a:xfrm>
            <a:off x="7315212"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A9</a:t>
            </a:r>
            <a:endParaRPr b="0" i="0" sz="1000" u="none" cap="none" strike="noStrike">
              <a:solidFill>
                <a:schemeClr val="dk1"/>
              </a:solidFill>
              <a:latin typeface="Calibri"/>
              <a:ea typeface="Calibri"/>
              <a:cs typeface="Calibri"/>
              <a:sym typeface="Calibri"/>
            </a:endParaRPr>
          </a:p>
        </p:txBody>
      </p:sp>
      <p:sp>
        <p:nvSpPr>
          <p:cNvPr id="320" name="Google Shape;320;p35"/>
          <p:cNvSpPr/>
          <p:nvPr/>
        </p:nvSpPr>
        <p:spPr>
          <a:xfrm>
            <a:off x="8223887"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35"/>
          <p:cNvSpPr/>
          <p:nvPr/>
        </p:nvSpPr>
        <p:spPr>
          <a:xfrm>
            <a:off x="8258178"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35"/>
          <p:cNvSpPr/>
          <p:nvPr/>
        </p:nvSpPr>
        <p:spPr>
          <a:xfrm>
            <a:off x="8223887"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323" name="Google Shape;323;p35"/>
          <p:cNvSpPr/>
          <p:nvPr/>
        </p:nvSpPr>
        <p:spPr>
          <a:xfrm>
            <a:off x="8023868"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A10</a:t>
            </a:r>
            <a:endParaRPr b="0" i="0" sz="1000" u="none" cap="none" strike="noStrike">
              <a:solidFill>
                <a:schemeClr val="dk1"/>
              </a:solidFill>
              <a:latin typeface="Calibri"/>
              <a:ea typeface="Calibri"/>
              <a:cs typeface="Calibri"/>
              <a:sym typeface="Calibri"/>
            </a:endParaRPr>
          </a:p>
        </p:txBody>
      </p:sp>
      <p:sp>
        <p:nvSpPr>
          <p:cNvPr id="324" name="Google Shape;324;p35"/>
          <p:cNvSpPr/>
          <p:nvPr/>
        </p:nvSpPr>
        <p:spPr>
          <a:xfrm>
            <a:off x="411491" y="3345180"/>
            <a:ext cx="8321100" cy="1131600"/>
          </a:xfrm>
          <a:prstGeom prst="roundRect">
            <a:avLst>
              <a:gd fmla="val 9091" name="adj"/>
            </a:avLst>
          </a:prstGeom>
          <a:solidFill>
            <a:srgbClr val="F7F6FB"/>
          </a:solidFill>
          <a:ln cap="flat" cmpd="sng" w="12700">
            <a:solidFill>
              <a:srgbClr val="F7F6F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35"/>
          <p:cNvSpPr/>
          <p:nvPr/>
        </p:nvSpPr>
        <p:spPr>
          <a:xfrm>
            <a:off x="754400" y="3771900"/>
            <a:ext cx="342909" cy="3429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35"/>
          <p:cNvSpPr/>
          <p:nvPr/>
        </p:nvSpPr>
        <p:spPr>
          <a:xfrm>
            <a:off x="788691" y="3806190"/>
            <a:ext cx="274327" cy="27432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35"/>
          <p:cNvSpPr/>
          <p:nvPr/>
        </p:nvSpPr>
        <p:spPr>
          <a:xfrm>
            <a:off x="754400" y="3771900"/>
            <a:ext cx="342909" cy="3429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700"/>
              <a:buFont typeface="Poppins"/>
              <a:buNone/>
            </a:pPr>
            <a:r>
              <a:rPr b="1" i="0" lang="en" sz="700" u="none" cap="none" strike="noStrike">
                <a:solidFill>
                  <a:srgbClr val="FFFFFF"/>
                </a:solidFill>
                <a:latin typeface="Poppins"/>
                <a:ea typeface="Poppins"/>
                <a:cs typeface="Poppins"/>
                <a:sym typeface="Poppins"/>
              </a:rPr>
              <a:t>$</a:t>
            </a:r>
            <a:endParaRPr b="0" i="0" sz="700" u="none" cap="none" strike="noStrike">
              <a:solidFill>
                <a:schemeClr val="dk1"/>
              </a:solidFill>
              <a:latin typeface="Calibri"/>
              <a:ea typeface="Calibri"/>
              <a:cs typeface="Calibri"/>
              <a:sym typeface="Calibri"/>
            </a:endParaRPr>
          </a:p>
        </p:txBody>
      </p:sp>
      <p:sp>
        <p:nvSpPr>
          <p:cNvPr id="328" name="Google Shape;328;p35"/>
          <p:cNvSpPr/>
          <p:nvPr/>
        </p:nvSpPr>
        <p:spPr>
          <a:xfrm>
            <a:off x="1234473" y="3703320"/>
            <a:ext cx="2465059"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2A2F4A"/>
              </a:buClr>
              <a:buSzPts val="800"/>
              <a:buFont typeface="Poppins"/>
              <a:buNone/>
            </a:pPr>
            <a:r>
              <a:rPr b="1" i="0" lang="en" sz="800" u="none" cap="none" strike="noStrike">
                <a:solidFill>
                  <a:srgbClr val="2A2F4A"/>
                </a:solidFill>
                <a:latin typeface="Poppins"/>
                <a:ea typeface="Poppins"/>
                <a:cs typeface="Poppins"/>
                <a:sym typeface="Poppins"/>
              </a:rPr>
              <a:t>EL CLIENTE PAGA</a:t>
            </a:r>
            <a:endParaRPr b="0" i="0" sz="800" u="none" cap="none" strike="noStrike">
              <a:solidFill>
                <a:schemeClr val="dk1"/>
              </a:solidFill>
              <a:latin typeface="Calibri"/>
              <a:ea typeface="Calibri"/>
              <a:cs typeface="Calibri"/>
              <a:sym typeface="Calibri"/>
            </a:endParaRPr>
          </a:p>
        </p:txBody>
      </p:sp>
      <p:sp>
        <p:nvSpPr>
          <p:cNvPr id="329" name="Google Shape;329;p35"/>
          <p:cNvSpPr/>
          <p:nvPr/>
        </p:nvSpPr>
        <p:spPr>
          <a:xfrm>
            <a:off x="1234473" y="3909060"/>
            <a:ext cx="2465059"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Años 1–5, 30–50% de la prima</a:t>
            </a:r>
            <a:endParaRPr b="0" i="0" sz="800" u="none" cap="none" strike="noStrike">
              <a:solidFill>
                <a:schemeClr val="dk1"/>
              </a:solidFill>
              <a:latin typeface="Calibri"/>
              <a:ea typeface="Calibri"/>
              <a:cs typeface="Calibri"/>
              <a:sym typeface="Calibri"/>
            </a:endParaRPr>
          </a:p>
        </p:txBody>
      </p:sp>
      <p:sp>
        <p:nvSpPr>
          <p:cNvPr id="330" name="Google Shape;330;p35"/>
          <p:cNvSpPr/>
          <p:nvPr/>
        </p:nvSpPr>
        <p:spPr>
          <a:xfrm>
            <a:off x="1234473" y="4183380"/>
            <a:ext cx="2465059" cy="3429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1500"/>
              <a:buFont typeface="Poppins"/>
              <a:buNone/>
            </a:pPr>
            <a:r>
              <a:rPr b="1" i="0" lang="en" sz="1500" u="none" cap="none" strike="noStrike">
                <a:solidFill>
                  <a:srgbClr val="903397"/>
                </a:solidFill>
                <a:latin typeface="Poppins"/>
                <a:ea typeface="Poppins"/>
                <a:cs typeface="Poppins"/>
                <a:sym typeface="Poppins"/>
              </a:rPr>
              <a:t>5 aportaciones</a:t>
            </a:r>
            <a:endParaRPr b="0" i="0" sz="1500" u="none" cap="none" strike="noStrike">
              <a:solidFill>
                <a:schemeClr val="dk1"/>
              </a:solidFill>
              <a:latin typeface="Calibri"/>
              <a:ea typeface="Calibri"/>
              <a:cs typeface="Calibri"/>
              <a:sym typeface="Calibri"/>
            </a:endParaRPr>
          </a:p>
        </p:txBody>
      </p:sp>
      <p:cxnSp>
        <p:nvCxnSpPr>
          <p:cNvPr id="331" name="Google Shape;331;p35"/>
          <p:cNvCxnSpPr/>
          <p:nvPr/>
        </p:nvCxnSpPr>
        <p:spPr>
          <a:xfrm>
            <a:off x="3185168" y="3703320"/>
            <a:ext cx="0" cy="720090"/>
          </a:xfrm>
          <a:prstGeom prst="straightConnector1">
            <a:avLst/>
          </a:prstGeom>
          <a:noFill/>
          <a:ln cap="flat" cmpd="sng" w="9525">
            <a:solidFill>
              <a:srgbClr val="D9D5E8"/>
            </a:solidFill>
            <a:prstDash val="solid"/>
            <a:round/>
            <a:headEnd len="sm" w="sm" type="none"/>
            <a:tailEnd len="sm" w="sm" type="none"/>
          </a:ln>
        </p:spPr>
      </p:cxnSp>
      <p:sp>
        <p:nvSpPr>
          <p:cNvPr id="332" name="Google Shape;332;p35"/>
          <p:cNvSpPr/>
          <p:nvPr/>
        </p:nvSpPr>
        <p:spPr>
          <a:xfrm>
            <a:off x="3322332" y="3771900"/>
            <a:ext cx="342909" cy="34290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35"/>
          <p:cNvSpPr/>
          <p:nvPr/>
        </p:nvSpPr>
        <p:spPr>
          <a:xfrm>
            <a:off x="3356623" y="3806190"/>
            <a:ext cx="274327" cy="27432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35"/>
          <p:cNvSpPr/>
          <p:nvPr/>
        </p:nvSpPr>
        <p:spPr>
          <a:xfrm>
            <a:off x="3322332" y="3771900"/>
            <a:ext cx="342909" cy="3429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700"/>
              <a:buFont typeface="Poppins"/>
              <a:buNone/>
            </a:pPr>
            <a:r>
              <a:rPr b="1" i="0" lang="en" sz="700" u="none" cap="none" strike="noStrike">
                <a:solidFill>
                  <a:srgbClr val="FFFFFF"/>
                </a:solidFill>
                <a:latin typeface="Poppins"/>
                <a:ea typeface="Poppins"/>
                <a:cs typeface="Poppins"/>
                <a:sym typeface="Poppins"/>
              </a:rPr>
              <a:t>$</a:t>
            </a:r>
            <a:endParaRPr b="0" i="0" sz="700" u="none" cap="none" strike="noStrike">
              <a:solidFill>
                <a:schemeClr val="dk1"/>
              </a:solidFill>
              <a:latin typeface="Calibri"/>
              <a:ea typeface="Calibri"/>
              <a:cs typeface="Calibri"/>
              <a:sym typeface="Calibri"/>
            </a:endParaRPr>
          </a:p>
        </p:txBody>
      </p:sp>
      <p:sp>
        <p:nvSpPr>
          <p:cNvPr id="335" name="Google Shape;335;p35"/>
          <p:cNvSpPr/>
          <p:nvPr/>
        </p:nvSpPr>
        <p:spPr>
          <a:xfrm>
            <a:off x="3802405" y="3703320"/>
            <a:ext cx="2465059"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2A2F4A"/>
              </a:buClr>
              <a:buSzPts val="800"/>
              <a:buFont typeface="Poppins"/>
              <a:buNone/>
            </a:pPr>
            <a:r>
              <a:rPr b="1" i="0" lang="en" sz="800" u="none" cap="none" strike="noStrike">
                <a:solidFill>
                  <a:srgbClr val="2A2F4A"/>
                </a:solidFill>
                <a:latin typeface="Poppins"/>
                <a:ea typeface="Poppins"/>
                <a:cs typeface="Poppins"/>
                <a:sym typeface="Poppins"/>
              </a:rPr>
              <a:t>EL BANCO PAGA</a:t>
            </a:r>
            <a:endParaRPr b="0" i="0" sz="800" u="none" cap="none" strike="noStrike">
              <a:solidFill>
                <a:schemeClr val="dk1"/>
              </a:solidFill>
              <a:latin typeface="Calibri"/>
              <a:ea typeface="Calibri"/>
              <a:cs typeface="Calibri"/>
              <a:sym typeface="Calibri"/>
            </a:endParaRPr>
          </a:p>
        </p:txBody>
      </p:sp>
      <p:sp>
        <p:nvSpPr>
          <p:cNvPr id="336" name="Google Shape;336;p35"/>
          <p:cNvSpPr/>
          <p:nvPr/>
        </p:nvSpPr>
        <p:spPr>
          <a:xfrm>
            <a:off x="3802405" y="3909060"/>
            <a:ext cx="2465059"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Resto de A1–5, más todos los A6–10</a:t>
            </a:r>
            <a:endParaRPr b="0" i="0" sz="800" u="none" cap="none" strike="noStrike">
              <a:solidFill>
                <a:schemeClr val="dk1"/>
              </a:solidFill>
              <a:latin typeface="Calibri"/>
              <a:ea typeface="Calibri"/>
              <a:cs typeface="Calibri"/>
              <a:sym typeface="Calibri"/>
            </a:endParaRPr>
          </a:p>
        </p:txBody>
      </p:sp>
      <p:sp>
        <p:nvSpPr>
          <p:cNvPr id="337" name="Google Shape;337;p35"/>
          <p:cNvSpPr/>
          <p:nvPr/>
        </p:nvSpPr>
        <p:spPr>
          <a:xfrm>
            <a:off x="3802405" y="4183380"/>
            <a:ext cx="2465059" cy="3429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10 aportaciones</a:t>
            </a:r>
            <a:endParaRPr b="0" i="0" sz="1500" u="none" cap="none" strike="noStrike">
              <a:solidFill>
                <a:schemeClr val="dk1"/>
              </a:solidFill>
              <a:latin typeface="Calibri"/>
              <a:ea typeface="Calibri"/>
              <a:cs typeface="Calibri"/>
              <a:sym typeface="Calibri"/>
            </a:endParaRPr>
          </a:p>
        </p:txBody>
      </p:sp>
      <p:cxnSp>
        <p:nvCxnSpPr>
          <p:cNvPr id="338" name="Google Shape;338;p35"/>
          <p:cNvCxnSpPr/>
          <p:nvPr/>
        </p:nvCxnSpPr>
        <p:spPr>
          <a:xfrm>
            <a:off x="5753101" y="3703320"/>
            <a:ext cx="0" cy="720090"/>
          </a:xfrm>
          <a:prstGeom prst="straightConnector1">
            <a:avLst/>
          </a:prstGeom>
          <a:noFill/>
          <a:ln cap="flat" cmpd="sng" w="9525">
            <a:solidFill>
              <a:srgbClr val="D9D5E8"/>
            </a:solidFill>
            <a:prstDash val="solid"/>
            <a:round/>
            <a:headEnd len="sm" w="sm" type="none"/>
            <a:tailEnd len="sm" w="sm" type="none"/>
          </a:ln>
        </p:spPr>
      </p:cxnSp>
      <p:sp>
        <p:nvSpPr>
          <p:cNvPr id="339" name="Google Shape;339;p35"/>
          <p:cNvSpPr/>
          <p:nvPr/>
        </p:nvSpPr>
        <p:spPr>
          <a:xfrm>
            <a:off x="5855974" y="3703320"/>
            <a:ext cx="2465059"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2A2F4A"/>
              </a:buClr>
              <a:buSzPts val="800"/>
              <a:buFont typeface="Poppins"/>
              <a:buNone/>
            </a:pPr>
            <a:r>
              <a:rPr b="1" i="0" lang="en" sz="800" u="none" cap="none" strike="noStrike">
                <a:solidFill>
                  <a:srgbClr val="2A2F4A"/>
                </a:solidFill>
                <a:latin typeface="Poppins"/>
                <a:ea typeface="Poppins"/>
                <a:cs typeface="Poppins"/>
                <a:sym typeface="Poppins"/>
              </a:rPr>
              <a:t>EL APALANCAMIENTO</a:t>
            </a:r>
            <a:endParaRPr b="0" i="0" sz="800" u="none" cap="none" strike="noStrike">
              <a:solidFill>
                <a:schemeClr val="dk1"/>
              </a:solidFill>
              <a:latin typeface="Calibri"/>
              <a:ea typeface="Calibri"/>
              <a:cs typeface="Calibri"/>
              <a:sym typeface="Calibri"/>
            </a:endParaRPr>
          </a:p>
        </p:txBody>
      </p:sp>
      <p:sp>
        <p:nvSpPr>
          <p:cNvPr id="340" name="Google Shape;340;p35"/>
          <p:cNvSpPr/>
          <p:nvPr/>
        </p:nvSpPr>
        <p:spPr>
          <a:xfrm>
            <a:off x="5855974" y="3909060"/>
            <a:ext cx="2465059" cy="20574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El banco financia la mayoría de la prima</a:t>
            </a:r>
            <a:endParaRPr b="0" i="0" sz="800" u="none" cap="none" strike="noStrike">
              <a:solidFill>
                <a:schemeClr val="dk1"/>
              </a:solidFill>
              <a:latin typeface="Calibri"/>
              <a:ea typeface="Calibri"/>
              <a:cs typeface="Calibri"/>
              <a:sym typeface="Calibri"/>
            </a:endParaRPr>
          </a:p>
        </p:txBody>
      </p:sp>
      <p:sp>
        <p:nvSpPr>
          <p:cNvPr id="341" name="Google Shape;341;p35"/>
          <p:cNvSpPr/>
          <p:nvPr/>
        </p:nvSpPr>
        <p:spPr>
          <a:xfrm>
            <a:off x="5855974" y="4183380"/>
            <a:ext cx="2465059" cy="3429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2100"/>
              <a:buFont typeface="Poppins"/>
              <a:buNone/>
            </a:pPr>
            <a:r>
              <a:rPr b="1" i="0" lang="en" sz="1600" u="none" cap="none" strike="noStrike">
                <a:solidFill>
                  <a:srgbClr val="DF665B"/>
                </a:solidFill>
                <a:latin typeface="Poppins"/>
                <a:ea typeface="Poppins"/>
                <a:cs typeface="Poppins"/>
                <a:sym typeface="Poppins"/>
              </a:rPr>
              <a:t>Hasta $5.50 : $1</a:t>
            </a:r>
            <a:endParaRPr b="0" i="0" sz="1600" u="none" cap="none" strike="noStrike">
              <a:solidFill>
                <a:schemeClr val="dk1"/>
              </a:solidFill>
              <a:latin typeface="Calibri"/>
              <a:ea typeface="Calibri"/>
              <a:cs typeface="Calibri"/>
              <a:sym typeface="Calibri"/>
            </a:endParaRPr>
          </a:p>
        </p:txBody>
      </p:sp>
      <p:sp>
        <p:nvSpPr>
          <p:cNvPr id="342" name="Google Shape;342;p35"/>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08 / 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47" name="Shape 347"/>
        <p:cNvGrpSpPr/>
        <p:nvPr/>
      </p:nvGrpSpPr>
      <p:grpSpPr>
        <a:xfrm>
          <a:off x="0" y="0"/>
          <a:ext cx="0" cy="0"/>
          <a:chOff x="0" y="0"/>
          <a:chExt cx="0" cy="0"/>
        </a:xfrm>
      </p:grpSpPr>
      <p:pic>
        <p:nvPicPr>
          <p:cNvPr descr="logo_mark_transparent.png" id="348" name="Google Shape;348;p36"/>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349" name="Google Shape;349;p36"/>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09 / 22</a:t>
            </a:r>
            <a:endParaRPr b="0" i="0" sz="700" u="none" cap="none" strike="noStrike">
              <a:solidFill>
                <a:schemeClr val="dk1"/>
              </a:solidFill>
              <a:latin typeface="Calibri"/>
              <a:ea typeface="Calibri"/>
              <a:cs typeface="Calibri"/>
              <a:sym typeface="Calibri"/>
            </a:endParaRPr>
          </a:p>
        </p:txBody>
      </p:sp>
      <p:sp>
        <p:nvSpPr>
          <p:cNvPr id="350" name="Google Shape;350;p36"/>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36"/>
          <p:cNvSpPr/>
          <p:nvPr/>
        </p:nvSpPr>
        <p:spPr>
          <a:xfrm>
            <a:off x="548640" y="777042"/>
            <a:ext cx="54864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LA FAMILIA STREAM</a:t>
            </a:r>
            <a:endParaRPr b="0" i="0" sz="900" u="none" cap="none" strike="noStrike">
              <a:solidFill>
                <a:schemeClr val="dk1"/>
              </a:solidFill>
              <a:latin typeface="Calibri"/>
              <a:ea typeface="Calibri"/>
              <a:cs typeface="Calibri"/>
              <a:sym typeface="Calibri"/>
            </a:endParaRPr>
          </a:p>
        </p:txBody>
      </p:sp>
      <p:sp>
        <p:nvSpPr>
          <p:cNvPr id="352" name="Google Shape;352;p36"/>
          <p:cNvSpPr/>
          <p:nvPr/>
        </p:nvSpPr>
        <p:spPr>
          <a:xfrm>
            <a:off x="548640" y="1017072"/>
            <a:ext cx="82296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Cinco formas de posicionar Stream</a:t>
            </a:r>
            <a:endParaRPr b="0" i="0" sz="2400" u="none" cap="none" strike="noStrike">
              <a:solidFill>
                <a:schemeClr val="dk1"/>
              </a:solidFill>
              <a:latin typeface="Calibri"/>
              <a:ea typeface="Calibri"/>
              <a:cs typeface="Calibri"/>
              <a:sym typeface="Calibri"/>
            </a:endParaRPr>
          </a:p>
        </p:txBody>
      </p:sp>
      <p:sp>
        <p:nvSpPr>
          <p:cNvPr id="353" name="Google Shape;353;p36"/>
          <p:cNvSpPr/>
          <p:nvPr/>
        </p:nvSpPr>
        <p:spPr>
          <a:xfrm>
            <a:off x="548640" y="1440378"/>
            <a:ext cx="8229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1000"/>
              <a:buFont typeface="Poppins"/>
              <a:buNone/>
            </a:pPr>
            <a:r>
              <a:rPr b="0" i="1" lang="en" sz="1000" u="none" cap="none" strike="noStrike">
                <a:solidFill>
                  <a:srgbClr val="374151"/>
                </a:solidFill>
                <a:latin typeface="Poppins"/>
                <a:ea typeface="Poppins"/>
                <a:cs typeface="Poppins"/>
                <a:sym typeface="Poppins"/>
              </a:rPr>
              <a:t>Una estrategia para cinco clientes únicos.</a:t>
            </a:r>
            <a:endParaRPr b="0" i="0" sz="1000" u="none" cap="none" strike="noStrike">
              <a:solidFill>
                <a:schemeClr val="dk1"/>
              </a:solidFill>
              <a:latin typeface="Calibri"/>
              <a:ea typeface="Calibri"/>
              <a:cs typeface="Calibri"/>
              <a:sym typeface="Calibri"/>
            </a:endParaRPr>
          </a:p>
        </p:txBody>
      </p:sp>
      <p:sp>
        <p:nvSpPr>
          <p:cNvPr id="354" name="Google Shape;354;p36"/>
          <p:cNvSpPr/>
          <p:nvPr/>
        </p:nvSpPr>
        <p:spPr>
          <a:xfrm>
            <a:off x="468629"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36"/>
          <p:cNvSpPr/>
          <p:nvPr/>
        </p:nvSpPr>
        <p:spPr>
          <a:xfrm>
            <a:off x="468625" y="2001549"/>
            <a:ext cx="1558200" cy="661500"/>
          </a:xfrm>
          <a:prstGeom prst="rect">
            <a:avLst/>
          </a:prstGeom>
          <a:solidFill>
            <a:srgbClr val="C8B2EC"/>
          </a:solidFill>
          <a:ln cap="flat" cmpd="sng" w="9625">
            <a:solidFill>
              <a:srgbClr val="C8B2EC"/>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56" name="Google Shape;356;p36"/>
          <p:cNvPicPr preferRelativeResize="0"/>
          <p:nvPr/>
        </p:nvPicPr>
        <p:blipFill rotWithShape="1">
          <a:blip r:embed="rId4">
            <a:alphaModFix/>
          </a:blip>
          <a:srcRect b="0" l="0" r="0" t="0"/>
          <a:stretch/>
        </p:blipFill>
        <p:spPr>
          <a:xfrm>
            <a:off x="1091897" y="2063876"/>
            <a:ext cx="233725" cy="233725"/>
          </a:xfrm>
          <a:prstGeom prst="rect">
            <a:avLst/>
          </a:prstGeom>
          <a:noFill/>
          <a:ln>
            <a:noFill/>
          </a:ln>
        </p:spPr>
      </p:pic>
      <p:sp>
        <p:nvSpPr>
          <p:cNvPr id="357" name="Google Shape;357;p36"/>
          <p:cNvSpPr/>
          <p:nvPr/>
        </p:nvSpPr>
        <p:spPr>
          <a:xfrm>
            <a:off x="468629" y="2728696"/>
            <a:ext cx="1558200" cy="15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Jubilación personal</a:t>
            </a:r>
            <a:endParaRPr b="0" i="0" sz="606" u="none" cap="none" strike="noStrike">
              <a:solidFill>
                <a:schemeClr val="dk1"/>
              </a:solidFill>
              <a:latin typeface="Calibri"/>
              <a:ea typeface="Calibri"/>
              <a:cs typeface="Calibri"/>
              <a:sym typeface="Calibri"/>
            </a:endParaRPr>
          </a:p>
        </p:txBody>
      </p:sp>
      <p:cxnSp>
        <p:nvCxnSpPr>
          <p:cNvPr id="358" name="Google Shape;358;p36"/>
          <p:cNvCxnSpPr/>
          <p:nvPr/>
        </p:nvCxnSpPr>
        <p:spPr>
          <a:xfrm>
            <a:off x="728324" y="2946840"/>
            <a:ext cx="1038900" cy="0"/>
          </a:xfrm>
          <a:prstGeom prst="straightConnector1">
            <a:avLst/>
          </a:prstGeom>
          <a:noFill/>
          <a:ln cap="flat" cmpd="sng" w="9525">
            <a:solidFill>
              <a:srgbClr val="D1D5DB"/>
            </a:solidFill>
            <a:prstDash val="solid"/>
            <a:round/>
            <a:headEnd len="sm" w="sm" type="none"/>
            <a:tailEnd len="sm" w="sm" type="none"/>
          </a:ln>
        </p:spPr>
      </p:cxnSp>
      <p:pic>
        <p:nvPicPr>
          <p:cNvPr descr="preencoded.png" id="359" name="Google Shape;359;p36"/>
          <p:cNvPicPr preferRelativeResize="0"/>
          <p:nvPr/>
        </p:nvPicPr>
        <p:blipFill rotWithShape="1">
          <a:blip r:embed="rId5">
            <a:alphaModFix/>
          </a:blip>
          <a:srcRect b="0" l="0" r="0" t="0"/>
          <a:stretch/>
        </p:blipFill>
        <p:spPr>
          <a:xfrm>
            <a:off x="624446" y="3071494"/>
            <a:ext cx="114266" cy="114266"/>
          </a:xfrm>
          <a:prstGeom prst="rect">
            <a:avLst/>
          </a:prstGeom>
          <a:noFill/>
          <a:ln>
            <a:noFill/>
          </a:ln>
        </p:spPr>
      </p:pic>
      <p:sp>
        <p:nvSpPr>
          <p:cNvPr id="360" name="Google Shape;360;p36"/>
          <p:cNvSpPr/>
          <p:nvPr/>
        </p:nvSpPr>
        <p:spPr>
          <a:xfrm>
            <a:off x="780263" y="304033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Ingresos libres de impuestos</a:t>
            </a:r>
            <a:endParaRPr b="0" i="0" sz="606" u="none" cap="none" strike="noStrike">
              <a:solidFill>
                <a:schemeClr val="dk1"/>
              </a:solidFill>
              <a:latin typeface="Calibri"/>
              <a:ea typeface="Calibri"/>
              <a:cs typeface="Calibri"/>
              <a:sym typeface="Calibri"/>
            </a:endParaRPr>
          </a:p>
        </p:txBody>
      </p:sp>
      <p:pic>
        <p:nvPicPr>
          <p:cNvPr descr="preencoded.png" id="361" name="Google Shape;361;p36"/>
          <p:cNvPicPr preferRelativeResize="0"/>
          <p:nvPr/>
        </p:nvPicPr>
        <p:blipFill rotWithShape="1">
          <a:blip r:embed="rId5">
            <a:alphaModFix/>
          </a:blip>
          <a:srcRect b="0" l="0" r="0" t="0"/>
          <a:stretch/>
        </p:blipFill>
        <p:spPr>
          <a:xfrm>
            <a:off x="624446" y="3357159"/>
            <a:ext cx="114266" cy="114266"/>
          </a:xfrm>
          <a:prstGeom prst="rect">
            <a:avLst/>
          </a:prstGeom>
          <a:noFill/>
          <a:ln>
            <a:noFill/>
          </a:ln>
        </p:spPr>
      </p:pic>
      <p:sp>
        <p:nvSpPr>
          <p:cNvPr id="362" name="Google Shape;362;p36"/>
          <p:cNvSpPr/>
          <p:nvPr/>
        </p:nvSpPr>
        <p:spPr>
          <a:xfrm>
            <a:off x="780263" y="3325996"/>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Beneficio por fallecimiento individual o de sobreviviente</a:t>
            </a:r>
            <a:endParaRPr b="0" i="0" sz="606" u="none" cap="none" strike="noStrike">
              <a:solidFill>
                <a:schemeClr val="dk1"/>
              </a:solidFill>
              <a:latin typeface="Calibri"/>
              <a:ea typeface="Calibri"/>
              <a:cs typeface="Calibri"/>
              <a:sym typeface="Calibri"/>
            </a:endParaRPr>
          </a:p>
        </p:txBody>
      </p:sp>
      <p:pic>
        <p:nvPicPr>
          <p:cNvPr descr="preencoded.png" id="363" name="Google Shape;363;p36"/>
          <p:cNvPicPr preferRelativeResize="0"/>
          <p:nvPr/>
        </p:nvPicPr>
        <p:blipFill rotWithShape="1">
          <a:blip r:embed="rId5">
            <a:alphaModFix/>
          </a:blip>
          <a:srcRect b="0" l="0" r="0" t="0"/>
          <a:stretch/>
        </p:blipFill>
        <p:spPr>
          <a:xfrm>
            <a:off x="624446" y="3642824"/>
            <a:ext cx="114266" cy="114266"/>
          </a:xfrm>
          <a:prstGeom prst="rect">
            <a:avLst/>
          </a:prstGeom>
          <a:noFill/>
          <a:ln>
            <a:noFill/>
          </a:ln>
        </p:spPr>
      </p:pic>
      <p:sp>
        <p:nvSpPr>
          <p:cNvPr id="364" name="Google Shape;364;p36"/>
          <p:cNvSpPr/>
          <p:nvPr/>
        </p:nvSpPr>
        <p:spPr>
          <a:xfrm>
            <a:off x="780263" y="361166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Crecimiento indexado</a:t>
            </a:r>
            <a:endParaRPr b="0" i="0" sz="606" u="none" cap="none" strike="noStrike">
              <a:solidFill>
                <a:schemeClr val="dk1"/>
              </a:solidFill>
              <a:latin typeface="Calibri"/>
              <a:ea typeface="Calibri"/>
              <a:cs typeface="Calibri"/>
              <a:sym typeface="Calibri"/>
            </a:endParaRPr>
          </a:p>
        </p:txBody>
      </p:sp>
      <p:sp>
        <p:nvSpPr>
          <p:cNvPr id="365" name="Google Shape;365;p36"/>
          <p:cNvSpPr/>
          <p:nvPr/>
        </p:nvSpPr>
        <p:spPr>
          <a:xfrm>
            <a:off x="2130679"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36"/>
          <p:cNvSpPr/>
          <p:nvPr/>
        </p:nvSpPr>
        <p:spPr>
          <a:xfrm>
            <a:off x="2130686" y="2001549"/>
            <a:ext cx="1558200" cy="661500"/>
          </a:xfrm>
          <a:prstGeom prst="rect">
            <a:avLst/>
          </a:prstGeom>
          <a:solidFill>
            <a:srgbClr val="051044"/>
          </a:solidFill>
          <a:ln cap="flat" cmpd="sng" w="9625">
            <a:solidFill>
              <a:srgbClr val="051044"/>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67" name="Google Shape;367;p36"/>
          <p:cNvPicPr preferRelativeResize="0"/>
          <p:nvPr/>
        </p:nvPicPr>
        <p:blipFill rotWithShape="1">
          <a:blip r:embed="rId6">
            <a:alphaModFix/>
          </a:blip>
          <a:srcRect b="0" l="0" r="0" t="0"/>
          <a:stretch/>
        </p:blipFill>
        <p:spPr>
          <a:xfrm>
            <a:off x="2753947" y="2063876"/>
            <a:ext cx="233725" cy="233725"/>
          </a:xfrm>
          <a:prstGeom prst="rect">
            <a:avLst/>
          </a:prstGeom>
          <a:noFill/>
          <a:ln>
            <a:noFill/>
          </a:ln>
        </p:spPr>
      </p:pic>
      <p:sp>
        <p:nvSpPr>
          <p:cNvPr id="368" name="Google Shape;368;p36"/>
          <p:cNvSpPr/>
          <p:nvPr/>
        </p:nvSpPr>
        <p:spPr>
          <a:xfrm>
            <a:off x="2130679" y="2728696"/>
            <a:ext cx="1558200" cy="15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Dueños de negocios</a:t>
            </a:r>
            <a:endParaRPr b="0" i="0" sz="606" u="none" cap="none" strike="noStrike">
              <a:solidFill>
                <a:schemeClr val="dk1"/>
              </a:solidFill>
              <a:latin typeface="Calibri"/>
              <a:ea typeface="Calibri"/>
              <a:cs typeface="Calibri"/>
              <a:sym typeface="Calibri"/>
            </a:endParaRPr>
          </a:p>
        </p:txBody>
      </p:sp>
      <p:cxnSp>
        <p:nvCxnSpPr>
          <p:cNvPr id="369" name="Google Shape;369;p36"/>
          <p:cNvCxnSpPr/>
          <p:nvPr/>
        </p:nvCxnSpPr>
        <p:spPr>
          <a:xfrm>
            <a:off x="2390374" y="2946840"/>
            <a:ext cx="1038900" cy="0"/>
          </a:xfrm>
          <a:prstGeom prst="straightConnector1">
            <a:avLst/>
          </a:prstGeom>
          <a:noFill/>
          <a:ln cap="flat" cmpd="sng" w="9525">
            <a:solidFill>
              <a:srgbClr val="D1D5DB"/>
            </a:solidFill>
            <a:prstDash val="solid"/>
            <a:round/>
            <a:headEnd len="sm" w="sm" type="none"/>
            <a:tailEnd len="sm" w="sm" type="none"/>
          </a:ln>
        </p:spPr>
      </p:cxnSp>
      <p:pic>
        <p:nvPicPr>
          <p:cNvPr descr="preencoded.png" id="370" name="Google Shape;370;p36"/>
          <p:cNvPicPr preferRelativeResize="0"/>
          <p:nvPr/>
        </p:nvPicPr>
        <p:blipFill rotWithShape="1">
          <a:blip r:embed="rId5">
            <a:alphaModFix/>
          </a:blip>
          <a:srcRect b="0" l="0" r="0" t="0"/>
          <a:stretch/>
        </p:blipFill>
        <p:spPr>
          <a:xfrm>
            <a:off x="2286496" y="3071494"/>
            <a:ext cx="114266" cy="114266"/>
          </a:xfrm>
          <a:prstGeom prst="rect">
            <a:avLst/>
          </a:prstGeom>
          <a:noFill/>
          <a:ln>
            <a:noFill/>
          </a:ln>
        </p:spPr>
      </p:pic>
      <p:sp>
        <p:nvSpPr>
          <p:cNvPr id="371" name="Google Shape;371;p36"/>
          <p:cNvSpPr/>
          <p:nvPr/>
        </p:nvSpPr>
        <p:spPr>
          <a:xfrm>
            <a:off x="2442313" y="304033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Financiamiento de compra/venta</a:t>
            </a:r>
            <a:endParaRPr b="0" i="0" sz="606" u="none" cap="none" strike="noStrike">
              <a:solidFill>
                <a:schemeClr val="dk1"/>
              </a:solidFill>
              <a:latin typeface="Calibri"/>
              <a:ea typeface="Calibri"/>
              <a:cs typeface="Calibri"/>
              <a:sym typeface="Calibri"/>
            </a:endParaRPr>
          </a:p>
        </p:txBody>
      </p:sp>
      <p:pic>
        <p:nvPicPr>
          <p:cNvPr descr="preencoded.png" id="372" name="Google Shape;372;p36"/>
          <p:cNvPicPr preferRelativeResize="0"/>
          <p:nvPr/>
        </p:nvPicPr>
        <p:blipFill rotWithShape="1">
          <a:blip r:embed="rId5">
            <a:alphaModFix/>
          </a:blip>
          <a:srcRect b="0" l="0" r="0" t="0"/>
          <a:stretch/>
        </p:blipFill>
        <p:spPr>
          <a:xfrm>
            <a:off x="2286496" y="3357159"/>
            <a:ext cx="114266" cy="114266"/>
          </a:xfrm>
          <a:prstGeom prst="rect">
            <a:avLst/>
          </a:prstGeom>
          <a:noFill/>
          <a:ln>
            <a:noFill/>
          </a:ln>
        </p:spPr>
      </p:pic>
      <p:sp>
        <p:nvSpPr>
          <p:cNvPr id="373" name="Google Shape;373;p36"/>
          <p:cNvSpPr/>
          <p:nvPr/>
        </p:nvSpPr>
        <p:spPr>
          <a:xfrm>
            <a:off x="2442313" y="3325996"/>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Seguro de persona clave</a:t>
            </a:r>
            <a:endParaRPr b="0" i="0" sz="606" u="none" cap="none" strike="noStrike">
              <a:solidFill>
                <a:schemeClr val="dk1"/>
              </a:solidFill>
              <a:latin typeface="Calibri"/>
              <a:ea typeface="Calibri"/>
              <a:cs typeface="Calibri"/>
              <a:sym typeface="Calibri"/>
            </a:endParaRPr>
          </a:p>
        </p:txBody>
      </p:sp>
      <p:pic>
        <p:nvPicPr>
          <p:cNvPr descr="preencoded.png" id="374" name="Google Shape;374;p36"/>
          <p:cNvPicPr preferRelativeResize="0"/>
          <p:nvPr/>
        </p:nvPicPr>
        <p:blipFill rotWithShape="1">
          <a:blip r:embed="rId5">
            <a:alphaModFix/>
          </a:blip>
          <a:srcRect b="0" l="0" r="0" t="0"/>
          <a:stretch/>
        </p:blipFill>
        <p:spPr>
          <a:xfrm>
            <a:off x="2286496" y="3642824"/>
            <a:ext cx="114266" cy="114266"/>
          </a:xfrm>
          <a:prstGeom prst="rect">
            <a:avLst/>
          </a:prstGeom>
          <a:noFill/>
          <a:ln>
            <a:noFill/>
          </a:ln>
        </p:spPr>
      </p:pic>
      <p:sp>
        <p:nvSpPr>
          <p:cNvPr id="375" name="Google Shape;375;p36"/>
          <p:cNvSpPr/>
          <p:nvPr/>
        </p:nvSpPr>
        <p:spPr>
          <a:xfrm>
            <a:off x="2442313" y="361166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Compensación diferida</a:t>
            </a:r>
            <a:endParaRPr b="0" i="0" sz="606" u="none" cap="none" strike="noStrike">
              <a:solidFill>
                <a:schemeClr val="dk1"/>
              </a:solidFill>
              <a:latin typeface="Calibri"/>
              <a:ea typeface="Calibri"/>
              <a:cs typeface="Calibri"/>
              <a:sym typeface="Calibri"/>
            </a:endParaRPr>
          </a:p>
        </p:txBody>
      </p:sp>
      <p:sp>
        <p:nvSpPr>
          <p:cNvPr id="376" name="Google Shape;376;p36"/>
          <p:cNvSpPr/>
          <p:nvPr/>
        </p:nvSpPr>
        <p:spPr>
          <a:xfrm>
            <a:off x="3792728"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36"/>
          <p:cNvSpPr/>
          <p:nvPr/>
        </p:nvSpPr>
        <p:spPr>
          <a:xfrm>
            <a:off x="3792728" y="2001549"/>
            <a:ext cx="1558200" cy="661500"/>
          </a:xfrm>
          <a:prstGeom prst="rect">
            <a:avLst/>
          </a:prstGeom>
          <a:solidFill>
            <a:srgbClr val="903397"/>
          </a:solidFill>
          <a:ln>
            <a:noFill/>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78" name="Google Shape;378;p36"/>
          <p:cNvPicPr preferRelativeResize="0"/>
          <p:nvPr/>
        </p:nvPicPr>
        <p:blipFill rotWithShape="1">
          <a:blip r:embed="rId7">
            <a:alphaModFix/>
          </a:blip>
          <a:srcRect b="0" l="0" r="0" t="0"/>
          <a:stretch/>
        </p:blipFill>
        <p:spPr>
          <a:xfrm>
            <a:off x="4415997" y="2063876"/>
            <a:ext cx="233725" cy="233725"/>
          </a:xfrm>
          <a:prstGeom prst="rect">
            <a:avLst/>
          </a:prstGeom>
          <a:noFill/>
          <a:ln>
            <a:noFill/>
          </a:ln>
        </p:spPr>
      </p:pic>
      <p:sp>
        <p:nvSpPr>
          <p:cNvPr id="379" name="Google Shape;379;p36"/>
          <p:cNvSpPr/>
          <p:nvPr/>
        </p:nvSpPr>
        <p:spPr>
          <a:xfrm>
            <a:off x="3792728" y="2728696"/>
            <a:ext cx="1558200" cy="15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Planificación de legado</a:t>
            </a:r>
            <a:endParaRPr b="0" i="0" sz="606" u="none" cap="none" strike="noStrike">
              <a:solidFill>
                <a:schemeClr val="dk1"/>
              </a:solidFill>
              <a:latin typeface="Calibri"/>
              <a:ea typeface="Calibri"/>
              <a:cs typeface="Calibri"/>
              <a:sym typeface="Calibri"/>
            </a:endParaRPr>
          </a:p>
        </p:txBody>
      </p:sp>
      <p:cxnSp>
        <p:nvCxnSpPr>
          <p:cNvPr id="380" name="Google Shape;380;p36"/>
          <p:cNvCxnSpPr/>
          <p:nvPr/>
        </p:nvCxnSpPr>
        <p:spPr>
          <a:xfrm>
            <a:off x="4052424" y="2946840"/>
            <a:ext cx="1038900" cy="0"/>
          </a:xfrm>
          <a:prstGeom prst="straightConnector1">
            <a:avLst/>
          </a:prstGeom>
          <a:noFill/>
          <a:ln cap="flat" cmpd="sng" w="9525">
            <a:solidFill>
              <a:srgbClr val="D1D5DB"/>
            </a:solidFill>
            <a:prstDash val="solid"/>
            <a:round/>
            <a:headEnd len="sm" w="sm" type="none"/>
            <a:tailEnd len="sm" w="sm" type="none"/>
          </a:ln>
        </p:spPr>
      </p:cxnSp>
      <p:pic>
        <p:nvPicPr>
          <p:cNvPr descr="preencoded.png" id="381" name="Google Shape;381;p36"/>
          <p:cNvPicPr preferRelativeResize="0"/>
          <p:nvPr/>
        </p:nvPicPr>
        <p:blipFill rotWithShape="1">
          <a:blip r:embed="rId5">
            <a:alphaModFix/>
          </a:blip>
          <a:srcRect b="0" l="0" r="0" t="0"/>
          <a:stretch/>
        </p:blipFill>
        <p:spPr>
          <a:xfrm>
            <a:off x="3948546" y="3071494"/>
            <a:ext cx="114266" cy="114266"/>
          </a:xfrm>
          <a:prstGeom prst="rect">
            <a:avLst/>
          </a:prstGeom>
          <a:noFill/>
          <a:ln>
            <a:noFill/>
          </a:ln>
        </p:spPr>
      </p:pic>
      <p:sp>
        <p:nvSpPr>
          <p:cNvPr id="382" name="Google Shape;382;p36"/>
          <p:cNvSpPr/>
          <p:nvPr/>
        </p:nvSpPr>
        <p:spPr>
          <a:xfrm>
            <a:off x="4104363" y="304033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Patrimonio multigeneracional</a:t>
            </a:r>
            <a:endParaRPr b="0" i="0" sz="606" u="none" cap="none" strike="noStrike">
              <a:solidFill>
                <a:schemeClr val="dk1"/>
              </a:solidFill>
              <a:latin typeface="Calibri"/>
              <a:ea typeface="Calibri"/>
              <a:cs typeface="Calibri"/>
              <a:sym typeface="Calibri"/>
            </a:endParaRPr>
          </a:p>
        </p:txBody>
      </p:sp>
      <p:pic>
        <p:nvPicPr>
          <p:cNvPr descr="preencoded.png" id="383" name="Google Shape;383;p36"/>
          <p:cNvPicPr preferRelativeResize="0"/>
          <p:nvPr/>
        </p:nvPicPr>
        <p:blipFill rotWithShape="1">
          <a:blip r:embed="rId5">
            <a:alphaModFix/>
          </a:blip>
          <a:srcRect b="0" l="0" r="0" t="0"/>
          <a:stretch/>
        </p:blipFill>
        <p:spPr>
          <a:xfrm>
            <a:off x="3948546" y="3357159"/>
            <a:ext cx="114266" cy="114266"/>
          </a:xfrm>
          <a:prstGeom prst="rect">
            <a:avLst/>
          </a:prstGeom>
          <a:noFill/>
          <a:ln>
            <a:noFill/>
          </a:ln>
        </p:spPr>
      </p:pic>
      <p:sp>
        <p:nvSpPr>
          <p:cNvPr id="384" name="Google Shape;384;p36"/>
          <p:cNvSpPr/>
          <p:nvPr/>
        </p:nvSpPr>
        <p:spPr>
          <a:xfrm>
            <a:off x="4104363" y="3325996"/>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Estrategia de impuestos sucesorios</a:t>
            </a:r>
            <a:endParaRPr b="0" i="0" sz="606" u="none" cap="none" strike="noStrike">
              <a:solidFill>
                <a:schemeClr val="dk1"/>
              </a:solidFill>
              <a:latin typeface="Calibri"/>
              <a:ea typeface="Calibri"/>
              <a:cs typeface="Calibri"/>
              <a:sym typeface="Calibri"/>
            </a:endParaRPr>
          </a:p>
        </p:txBody>
      </p:sp>
      <p:pic>
        <p:nvPicPr>
          <p:cNvPr descr="preencoded.png" id="385" name="Google Shape;385;p36"/>
          <p:cNvPicPr preferRelativeResize="0"/>
          <p:nvPr/>
        </p:nvPicPr>
        <p:blipFill rotWithShape="1">
          <a:blip r:embed="rId5">
            <a:alphaModFix/>
          </a:blip>
          <a:srcRect b="0" l="0" r="0" t="0"/>
          <a:stretch/>
        </p:blipFill>
        <p:spPr>
          <a:xfrm>
            <a:off x="3948546" y="3642824"/>
            <a:ext cx="114266" cy="114266"/>
          </a:xfrm>
          <a:prstGeom prst="rect">
            <a:avLst/>
          </a:prstGeom>
          <a:noFill/>
          <a:ln>
            <a:noFill/>
          </a:ln>
        </p:spPr>
      </p:pic>
      <p:sp>
        <p:nvSpPr>
          <p:cNvPr id="386" name="Google Shape;386;p36"/>
          <p:cNvSpPr/>
          <p:nvPr/>
        </p:nvSpPr>
        <p:spPr>
          <a:xfrm>
            <a:off x="4104363" y="361166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Diseño compatible con fideicomisos</a:t>
            </a:r>
            <a:endParaRPr b="0" i="0" sz="606" u="none" cap="none" strike="noStrike">
              <a:solidFill>
                <a:schemeClr val="dk1"/>
              </a:solidFill>
              <a:latin typeface="Calibri"/>
              <a:ea typeface="Calibri"/>
              <a:cs typeface="Calibri"/>
              <a:sym typeface="Calibri"/>
            </a:endParaRPr>
          </a:p>
        </p:txBody>
      </p:sp>
      <p:sp>
        <p:nvSpPr>
          <p:cNvPr id="387" name="Google Shape;387;p36"/>
          <p:cNvSpPr/>
          <p:nvPr/>
        </p:nvSpPr>
        <p:spPr>
          <a:xfrm>
            <a:off x="5454778"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36"/>
          <p:cNvSpPr/>
          <p:nvPr/>
        </p:nvSpPr>
        <p:spPr>
          <a:xfrm>
            <a:off x="5454771" y="2001549"/>
            <a:ext cx="1558200" cy="661500"/>
          </a:xfrm>
          <a:prstGeom prst="rect">
            <a:avLst/>
          </a:prstGeom>
          <a:solidFill>
            <a:srgbClr val="DF665B"/>
          </a:solidFill>
          <a:ln cap="flat" cmpd="sng" w="9625">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89" name="Google Shape;389;p36"/>
          <p:cNvPicPr preferRelativeResize="0"/>
          <p:nvPr/>
        </p:nvPicPr>
        <p:blipFill rotWithShape="1">
          <a:blip r:embed="rId8">
            <a:alphaModFix/>
          </a:blip>
          <a:srcRect b="0" l="0" r="0" t="0"/>
          <a:stretch/>
        </p:blipFill>
        <p:spPr>
          <a:xfrm>
            <a:off x="6120925" y="2077682"/>
            <a:ext cx="207665" cy="207665"/>
          </a:xfrm>
          <a:prstGeom prst="rect">
            <a:avLst/>
          </a:prstGeom>
          <a:noFill/>
          <a:ln>
            <a:noFill/>
          </a:ln>
        </p:spPr>
      </p:pic>
      <p:sp>
        <p:nvSpPr>
          <p:cNvPr id="390" name="Google Shape;390;p36"/>
          <p:cNvSpPr/>
          <p:nvPr/>
        </p:nvSpPr>
        <p:spPr>
          <a:xfrm>
            <a:off x="5454778" y="2728696"/>
            <a:ext cx="1558200" cy="15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Profesionales médicos</a:t>
            </a:r>
            <a:endParaRPr b="0" i="0" sz="606" u="none" cap="none" strike="noStrike">
              <a:solidFill>
                <a:schemeClr val="dk1"/>
              </a:solidFill>
              <a:latin typeface="Calibri"/>
              <a:ea typeface="Calibri"/>
              <a:cs typeface="Calibri"/>
              <a:sym typeface="Calibri"/>
            </a:endParaRPr>
          </a:p>
        </p:txBody>
      </p:sp>
      <p:cxnSp>
        <p:nvCxnSpPr>
          <p:cNvPr id="391" name="Google Shape;391;p36"/>
          <p:cNvCxnSpPr/>
          <p:nvPr/>
        </p:nvCxnSpPr>
        <p:spPr>
          <a:xfrm>
            <a:off x="5714474" y="2946840"/>
            <a:ext cx="1038900" cy="0"/>
          </a:xfrm>
          <a:prstGeom prst="straightConnector1">
            <a:avLst/>
          </a:prstGeom>
          <a:noFill/>
          <a:ln cap="flat" cmpd="sng" w="9525">
            <a:solidFill>
              <a:srgbClr val="D1D5DB"/>
            </a:solidFill>
            <a:prstDash val="solid"/>
            <a:round/>
            <a:headEnd len="sm" w="sm" type="none"/>
            <a:tailEnd len="sm" w="sm" type="none"/>
          </a:ln>
        </p:spPr>
      </p:cxnSp>
      <p:pic>
        <p:nvPicPr>
          <p:cNvPr descr="preencoded.png" id="392" name="Google Shape;392;p36"/>
          <p:cNvPicPr preferRelativeResize="0"/>
          <p:nvPr/>
        </p:nvPicPr>
        <p:blipFill rotWithShape="1">
          <a:blip r:embed="rId5">
            <a:alphaModFix/>
          </a:blip>
          <a:srcRect b="0" l="0" r="0" t="0"/>
          <a:stretch/>
        </p:blipFill>
        <p:spPr>
          <a:xfrm>
            <a:off x="5610595" y="3071494"/>
            <a:ext cx="114266" cy="114266"/>
          </a:xfrm>
          <a:prstGeom prst="rect">
            <a:avLst/>
          </a:prstGeom>
          <a:noFill/>
          <a:ln>
            <a:noFill/>
          </a:ln>
        </p:spPr>
      </p:pic>
      <p:sp>
        <p:nvSpPr>
          <p:cNvPr id="393" name="Google Shape;393;p36"/>
          <p:cNvSpPr/>
          <p:nvPr/>
        </p:nvSpPr>
        <p:spPr>
          <a:xfrm>
            <a:off x="5766413" y="304033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Capital para crecimiento del consultorio</a:t>
            </a:r>
            <a:endParaRPr b="0" i="0" sz="606" u="none" cap="none" strike="noStrike">
              <a:solidFill>
                <a:schemeClr val="dk1"/>
              </a:solidFill>
              <a:latin typeface="Calibri"/>
              <a:ea typeface="Calibri"/>
              <a:cs typeface="Calibri"/>
              <a:sym typeface="Calibri"/>
            </a:endParaRPr>
          </a:p>
        </p:txBody>
      </p:sp>
      <p:pic>
        <p:nvPicPr>
          <p:cNvPr descr="preencoded.png" id="394" name="Google Shape;394;p36"/>
          <p:cNvPicPr preferRelativeResize="0"/>
          <p:nvPr/>
        </p:nvPicPr>
        <p:blipFill rotWithShape="1">
          <a:blip r:embed="rId5">
            <a:alphaModFix/>
          </a:blip>
          <a:srcRect b="0" l="0" r="0" t="0"/>
          <a:stretch/>
        </p:blipFill>
        <p:spPr>
          <a:xfrm>
            <a:off x="5610595" y="3357159"/>
            <a:ext cx="114266" cy="114266"/>
          </a:xfrm>
          <a:prstGeom prst="rect">
            <a:avLst/>
          </a:prstGeom>
          <a:noFill/>
          <a:ln>
            <a:noFill/>
          </a:ln>
        </p:spPr>
      </p:pic>
      <p:sp>
        <p:nvSpPr>
          <p:cNvPr id="395" name="Google Shape;395;p36"/>
          <p:cNvSpPr/>
          <p:nvPr/>
        </p:nvSpPr>
        <p:spPr>
          <a:xfrm>
            <a:off x="5766413" y="3325996"/>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Financiamiento educativo</a:t>
            </a:r>
            <a:endParaRPr b="0" i="0" sz="606" u="none" cap="none" strike="noStrike">
              <a:solidFill>
                <a:schemeClr val="dk1"/>
              </a:solidFill>
              <a:latin typeface="Calibri"/>
              <a:ea typeface="Calibri"/>
              <a:cs typeface="Calibri"/>
              <a:sym typeface="Calibri"/>
            </a:endParaRPr>
          </a:p>
        </p:txBody>
      </p:sp>
      <p:pic>
        <p:nvPicPr>
          <p:cNvPr descr="preencoded.png" id="396" name="Google Shape;396;p36"/>
          <p:cNvPicPr preferRelativeResize="0"/>
          <p:nvPr/>
        </p:nvPicPr>
        <p:blipFill rotWithShape="1">
          <a:blip r:embed="rId5">
            <a:alphaModFix/>
          </a:blip>
          <a:srcRect b="0" l="0" r="0" t="0"/>
          <a:stretch/>
        </p:blipFill>
        <p:spPr>
          <a:xfrm>
            <a:off x="5610595" y="3642824"/>
            <a:ext cx="114266" cy="114266"/>
          </a:xfrm>
          <a:prstGeom prst="rect">
            <a:avLst/>
          </a:prstGeom>
          <a:noFill/>
          <a:ln>
            <a:noFill/>
          </a:ln>
        </p:spPr>
      </p:pic>
      <p:sp>
        <p:nvSpPr>
          <p:cNvPr id="397" name="Google Shape;397;p36"/>
          <p:cNvSpPr/>
          <p:nvPr/>
        </p:nvSpPr>
        <p:spPr>
          <a:xfrm>
            <a:off x="5766413" y="361166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Ingresos de jubilación</a:t>
            </a:r>
            <a:endParaRPr b="0" i="0" sz="606" u="none" cap="none" strike="noStrike">
              <a:solidFill>
                <a:schemeClr val="dk1"/>
              </a:solidFill>
              <a:latin typeface="Calibri"/>
              <a:ea typeface="Calibri"/>
              <a:cs typeface="Calibri"/>
              <a:sym typeface="Calibri"/>
            </a:endParaRPr>
          </a:p>
        </p:txBody>
      </p:sp>
      <p:pic>
        <p:nvPicPr>
          <p:cNvPr id="398" name="Google Shape;398;p36" title="GenStream.png"/>
          <p:cNvPicPr preferRelativeResize="0"/>
          <p:nvPr/>
        </p:nvPicPr>
        <p:blipFill rotWithShape="1">
          <a:blip r:embed="rId9">
            <a:alphaModFix/>
          </a:blip>
          <a:srcRect b="0" l="0" r="0" t="0"/>
          <a:stretch/>
        </p:blipFill>
        <p:spPr>
          <a:xfrm>
            <a:off x="4062817" y="2213057"/>
            <a:ext cx="940082" cy="485991"/>
          </a:xfrm>
          <a:prstGeom prst="rect">
            <a:avLst/>
          </a:prstGeom>
          <a:noFill/>
          <a:ln>
            <a:noFill/>
          </a:ln>
        </p:spPr>
      </p:pic>
      <p:pic>
        <p:nvPicPr>
          <p:cNvPr id="399" name="Google Shape;399;p36" title="MedStream.png"/>
          <p:cNvPicPr preferRelativeResize="0"/>
          <p:nvPr/>
        </p:nvPicPr>
        <p:blipFill rotWithShape="1">
          <a:blip r:embed="rId10">
            <a:alphaModFix/>
          </a:blip>
          <a:srcRect b="0" l="0" r="0" t="0"/>
          <a:stretch/>
        </p:blipFill>
        <p:spPr>
          <a:xfrm>
            <a:off x="5646607" y="2162827"/>
            <a:ext cx="1145714" cy="592323"/>
          </a:xfrm>
          <a:prstGeom prst="rect">
            <a:avLst/>
          </a:prstGeom>
          <a:noFill/>
          <a:ln>
            <a:noFill/>
          </a:ln>
        </p:spPr>
      </p:pic>
      <p:pic>
        <p:nvPicPr>
          <p:cNvPr id="400" name="Google Shape;400;p36" title="BizLogo.png"/>
          <p:cNvPicPr preferRelativeResize="0"/>
          <p:nvPr/>
        </p:nvPicPr>
        <p:blipFill rotWithShape="1">
          <a:blip r:embed="rId11">
            <a:alphaModFix/>
          </a:blip>
          <a:srcRect b="0" l="0" r="0" t="0"/>
          <a:stretch/>
        </p:blipFill>
        <p:spPr>
          <a:xfrm>
            <a:off x="2421357" y="2213039"/>
            <a:ext cx="940074" cy="485991"/>
          </a:xfrm>
          <a:prstGeom prst="rect">
            <a:avLst/>
          </a:prstGeom>
          <a:noFill/>
          <a:ln>
            <a:noFill/>
          </a:ln>
        </p:spPr>
      </p:pic>
      <p:pic>
        <p:nvPicPr>
          <p:cNvPr id="401" name="Google Shape;401;p36" title="LIFEStream.png"/>
          <p:cNvPicPr preferRelativeResize="0"/>
          <p:nvPr/>
        </p:nvPicPr>
        <p:blipFill rotWithShape="1">
          <a:blip r:embed="rId12">
            <a:alphaModFix/>
          </a:blip>
          <a:srcRect b="0" l="0" r="0" t="0"/>
          <a:stretch/>
        </p:blipFill>
        <p:spPr>
          <a:xfrm>
            <a:off x="792364" y="2352212"/>
            <a:ext cx="910689" cy="207666"/>
          </a:xfrm>
          <a:prstGeom prst="rect">
            <a:avLst/>
          </a:prstGeom>
          <a:noFill/>
          <a:ln>
            <a:noFill/>
          </a:ln>
        </p:spPr>
      </p:pic>
      <p:sp>
        <p:nvSpPr>
          <p:cNvPr id="402" name="Google Shape;402;p36"/>
          <p:cNvSpPr/>
          <p:nvPr/>
        </p:nvSpPr>
        <p:spPr>
          <a:xfrm>
            <a:off x="7116828"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36"/>
          <p:cNvSpPr/>
          <p:nvPr/>
        </p:nvSpPr>
        <p:spPr>
          <a:xfrm>
            <a:off x="7116821" y="2001549"/>
            <a:ext cx="1558200" cy="661500"/>
          </a:xfrm>
          <a:prstGeom prst="rect">
            <a:avLst/>
          </a:prstGeom>
          <a:solidFill>
            <a:srgbClr val="ABA9DC"/>
          </a:solidFill>
          <a:ln cap="flat" cmpd="sng" w="9625">
            <a:solidFill>
              <a:srgbClr val="CFB1D2"/>
            </a:solidFill>
            <a:prstDash val="solid"/>
            <a:round/>
            <a:headEnd len="sm" w="sm" type="none"/>
            <a:tailEnd len="sm" w="sm" type="none"/>
          </a:ln>
        </p:spPr>
        <p:txBody>
          <a:bodyPr anchorCtr="0" anchor="ctr" bIns="51925" lIns="51925" spcFirstLastPara="1" rIns="51925" wrap="square" tIns="519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36"/>
          <p:cNvSpPr/>
          <p:nvPr/>
        </p:nvSpPr>
        <p:spPr>
          <a:xfrm>
            <a:off x="7116828" y="2728696"/>
            <a:ext cx="1558200" cy="15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Atletas profesionales</a:t>
            </a:r>
            <a:endParaRPr b="0" i="0" sz="606" u="none" cap="none" strike="noStrike">
              <a:solidFill>
                <a:schemeClr val="dk1"/>
              </a:solidFill>
              <a:latin typeface="Calibri"/>
              <a:ea typeface="Calibri"/>
              <a:cs typeface="Calibri"/>
              <a:sym typeface="Calibri"/>
            </a:endParaRPr>
          </a:p>
        </p:txBody>
      </p:sp>
      <p:cxnSp>
        <p:nvCxnSpPr>
          <p:cNvPr id="405" name="Google Shape;405;p36"/>
          <p:cNvCxnSpPr/>
          <p:nvPr/>
        </p:nvCxnSpPr>
        <p:spPr>
          <a:xfrm>
            <a:off x="7376524" y="2946840"/>
            <a:ext cx="1038900" cy="0"/>
          </a:xfrm>
          <a:prstGeom prst="straightConnector1">
            <a:avLst/>
          </a:prstGeom>
          <a:noFill/>
          <a:ln cap="flat" cmpd="sng" w="9525">
            <a:solidFill>
              <a:srgbClr val="D1D5DB"/>
            </a:solidFill>
            <a:prstDash val="solid"/>
            <a:round/>
            <a:headEnd len="sm" w="sm" type="none"/>
            <a:tailEnd len="sm" w="sm" type="none"/>
          </a:ln>
        </p:spPr>
      </p:cxnSp>
      <p:pic>
        <p:nvPicPr>
          <p:cNvPr descr="preencoded.png" id="406" name="Google Shape;406;p36"/>
          <p:cNvPicPr preferRelativeResize="0"/>
          <p:nvPr/>
        </p:nvPicPr>
        <p:blipFill rotWithShape="1">
          <a:blip r:embed="rId5">
            <a:alphaModFix/>
          </a:blip>
          <a:srcRect b="0" l="0" r="0" t="0"/>
          <a:stretch/>
        </p:blipFill>
        <p:spPr>
          <a:xfrm>
            <a:off x="7272645" y="3071494"/>
            <a:ext cx="114266" cy="114266"/>
          </a:xfrm>
          <a:prstGeom prst="rect">
            <a:avLst/>
          </a:prstGeom>
          <a:noFill/>
          <a:ln>
            <a:noFill/>
          </a:ln>
        </p:spPr>
      </p:pic>
      <p:sp>
        <p:nvSpPr>
          <p:cNvPr id="407" name="Google Shape;407;p36"/>
          <p:cNvSpPr/>
          <p:nvPr/>
        </p:nvSpPr>
        <p:spPr>
          <a:xfrm>
            <a:off x="7428477" y="3040325"/>
            <a:ext cx="13497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Ingresos libres de impuestos</a:t>
            </a:r>
            <a:endParaRPr b="0" i="0" sz="606" u="none" cap="none" strike="noStrike">
              <a:solidFill>
                <a:srgbClr val="051044"/>
              </a:solidFill>
              <a:latin typeface="Poppins"/>
              <a:ea typeface="Poppins"/>
              <a:cs typeface="Poppins"/>
              <a:sym typeface="Poppins"/>
            </a:endParaRPr>
          </a:p>
        </p:txBody>
      </p:sp>
      <p:pic>
        <p:nvPicPr>
          <p:cNvPr descr="preencoded.png" id="408" name="Google Shape;408;p36"/>
          <p:cNvPicPr preferRelativeResize="0"/>
          <p:nvPr/>
        </p:nvPicPr>
        <p:blipFill rotWithShape="1">
          <a:blip r:embed="rId5">
            <a:alphaModFix/>
          </a:blip>
          <a:srcRect b="0" l="0" r="0" t="0"/>
          <a:stretch/>
        </p:blipFill>
        <p:spPr>
          <a:xfrm>
            <a:off x="7272645" y="3357159"/>
            <a:ext cx="114266" cy="114266"/>
          </a:xfrm>
          <a:prstGeom prst="rect">
            <a:avLst/>
          </a:prstGeom>
          <a:noFill/>
          <a:ln>
            <a:noFill/>
          </a:ln>
        </p:spPr>
      </p:pic>
      <p:sp>
        <p:nvSpPr>
          <p:cNvPr id="409" name="Google Shape;409;p36"/>
          <p:cNvSpPr/>
          <p:nvPr/>
        </p:nvSpPr>
        <p:spPr>
          <a:xfrm>
            <a:off x="7428463" y="3325996"/>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Diversificación del portafolio financiero</a:t>
            </a:r>
            <a:endParaRPr b="0" i="0" sz="606" u="none" cap="none" strike="noStrike">
              <a:solidFill>
                <a:schemeClr val="dk1"/>
              </a:solidFill>
              <a:latin typeface="Calibri"/>
              <a:ea typeface="Calibri"/>
              <a:cs typeface="Calibri"/>
              <a:sym typeface="Calibri"/>
            </a:endParaRPr>
          </a:p>
        </p:txBody>
      </p:sp>
      <p:pic>
        <p:nvPicPr>
          <p:cNvPr descr="preencoded.png" id="410" name="Google Shape;410;p36"/>
          <p:cNvPicPr preferRelativeResize="0"/>
          <p:nvPr/>
        </p:nvPicPr>
        <p:blipFill rotWithShape="1">
          <a:blip r:embed="rId5">
            <a:alphaModFix/>
          </a:blip>
          <a:srcRect b="0" l="0" r="0" t="0"/>
          <a:stretch/>
        </p:blipFill>
        <p:spPr>
          <a:xfrm>
            <a:off x="7272645" y="3642824"/>
            <a:ext cx="114266" cy="114266"/>
          </a:xfrm>
          <a:prstGeom prst="rect">
            <a:avLst/>
          </a:prstGeom>
          <a:noFill/>
          <a:ln>
            <a:noFill/>
          </a:ln>
        </p:spPr>
      </p:pic>
      <p:sp>
        <p:nvSpPr>
          <p:cNvPr id="411" name="Google Shape;411;p36"/>
          <p:cNvSpPr/>
          <p:nvPr/>
        </p:nvSpPr>
        <p:spPr>
          <a:xfrm>
            <a:off x="7428463" y="3611661"/>
            <a:ext cx="1194600" cy="20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Capital trabajando después de la carrera</a:t>
            </a:r>
            <a:endParaRPr b="0" i="0" sz="606" u="none" cap="none" strike="noStrike">
              <a:solidFill>
                <a:schemeClr val="dk1"/>
              </a:solidFill>
              <a:latin typeface="Calibri"/>
              <a:ea typeface="Calibri"/>
              <a:cs typeface="Calibri"/>
              <a:sym typeface="Calibri"/>
            </a:endParaRPr>
          </a:p>
        </p:txBody>
      </p:sp>
      <p:pic>
        <p:nvPicPr>
          <p:cNvPr id="412" name="Google Shape;412;p36" title="athlete logo.png"/>
          <p:cNvPicPr preferRelativeResize="0"/>
          <p:nvPr/>
        </p:nvPicPr>
        <p:blipFill rotWithShape="1">
          <a:blip r:embed="rId13">
            <a:alphaModFix/>
          </a:blip>
          <a:srcRect b="14821" l="0" r="0" t="0"/>
          <a:stretch/>
        </p:blipFill>
        <p:spPr>
          <a:xfrm>
            <a:off x="7733545" y="1983813"/>
            <a:ext cx="421025" cy="358640"/>
          </a:xfrm>
          <a:prstGeom prst="rect">
            <a:avLst/>
          </a:prstGeom>
          <a:noFill/>
          <a:ln>
            <a:noFill/>
          </a:ln>
        </p:spPr>
      </p:pic>
      <p:pic>
        <p:nvPicPr>
          <p:cNvPr id="413" name="Google Shape;413;p36"/>
          <p:cNvPicPr preferRelativeResize="0"/>
          <p:nvPr/>
        </p:nvPicPr>
        <p:blipFill rotWithShape="1">
          <a:blip r:embed="rId14">
            <a:alphaModFix/>
          </a:blip>
          <a:srcRect b="0" l="0" r="0" t="0"/>
          <a:stretch/>
        </p:blipFill>
        <p:spPr>
          <a:xfrm>
            <a:off x="7571800" y="2362575"/>
            <a:ext cx="744520" cy="233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B"/>
        </a:solidFill>
      </p:bgPr>
    </p:bg>
    <p:spTree>
      <p:nvGrpSpPr>
        <p:cNvPr id="418" name="Shape 418"/>
        <p:cNvGrpSpPr/>
        <p:nvPr/>
      </p:nvGrpSpPr>
      <p:grpSpPr>
        <a:xfrm>
          <a:off x="0" y="0"/>
          <a:ext cx="0" cy="0"/>
          <a:chOff x="0" y="0"/>
          <a:chExt cx="0" cy="0"/>
        </a:xfrm>
      </p:grpSpPr>
      <p:sp>
        <p:nvSpPr>
          <p:cNvPr id="419" name="Google Shape;419;p37"/>
          <p:cNvSpPr/>
          <p:nvPr/>
        </p:nvSpPr>
        <p:spPr>
          <a:xfrm>
            <a:off x="342909" y="205740"/>
            <a:ext cx="2743273" cy="192024"/>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01</a:t>
            </a:r>
            <a:endParaRPr b="0" i="0" sz="1000" u="none" cap="none" strike="noStrike">
              <a:solidFill>
                <a:schemeClr val="dk1"/>
              </a:solidFill>
              <a:latin typeface="Calibri"/>
              <a:ea typeface="Calibri"/>
              <a:cs typeface="Calibri"/>
              <a:sym typeface="Calibri"/>
            </a:endParaRPr>
          </a:p>
        </p:txBody>
      </p:sp>
      <p:sp>
        <p:nvSpPr>
          <p:cNvPr id="420" name="Google Shape;420;p37"/>
          <p:cNvSpPr/>
          <p:nvPr/>
        </p:nvSpPr>
        <p:spPr>
          <a:xfrm>
            <a:off x="342909" y="377190"/>
            <a:ext cx="8572729" cy="44577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2300"/>
              <a:buFont typeface="Poppins"/>
              <a:buNone/>
            </a:pPr>
            <a:r>
              <a:rPr b="1" i="0" lang="en" sz="2300" u="none" cap="none" strike="noStrike">
                <a:solidFill>
                  <a:srgbClr val="051044"/>
                </a:solidFill>
                <a:latin typeface="Poppins"/>
                <a:ea typeface="Poppins"/>
                <a:cs typeface="Poppins"/>
                <a:sym typeface="Poppins"/>
              </a:rPr>
              <a:t>¿Por qué no financiar yo mismo una póliza de vida?</a:t>
            </a:r>
            <a:endParaRPr b="0" i="0" sz="2300" u="none" cap="none" strike="noStrike">
              <a:solidFill>
                <a:schemeClr val="dk1"/>
              </a:solidFill>
              <a:latin typeface="Calibri"/>
              <a:ea typeface="Calibri"/>
              <a:cs typeface="Calibri"/>
              <a:sym typeface="Calibri"/>
            </a:endParaRPr>
          </a:p>
        </p:txBody>
      </p:sp>
      <p:sp>
        <p:nvSpPr>
          <p:cNvPr id="421" name="Google Shape;421;p37"/>
          <p:cNvSpPr/>
          <p:nvPr/>
        </p:nvSpPr>
        <p:spPr>
          <a:xfrm>
            <a:off x="342909" y="925830"/>
            <a:ext cx="8458197" cy="308610"/>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37"/>
          <p:cNvSpPr/>
          <p:nvPr/>
        </p:nvSpPr>
        <p:spPr>
          <a:xfrm>
            <a:off x="480073" y="925830"/>
            <a:ext cx="8229819" cy="30861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900"/>
              <a:buFont typeface="Poppins"/>
              <a:buNone/>
            </a:pPr>
            <a:r>
              <a:rPr b="1" i="0" lang="en" sz="900" u="none" cap="none" strike="noStrike">
                <a:solidFill>
                  <a:srgbClr val="DF665B"/>
                </a:solidFill>
                <a:latin typeface="Poppins"/>
                <a:ea typeface="Poppins"/>
                <a:cs typeface="Poppins"/>
                <a:sym typeface="Poppins"/>
              </a:rPr>
              <a:t>SUPUESTOS:  </a:t>
            </a:r>
            <a:r>
              <a:rPr b="0" i="0" lang="en" sz="900" u="none" cap="none" strike="noStrike">
                <a:solidFill>
                  <a:srgbClr val="FFFFFF"/>
                </a:solidFill>
                <a:latin typeface="Poppins"/>
                <a:ea typeface="Poppins"/>
                <a:cs typeface="Poppins"/>
                <a:sym typeface="Poppins"/>
              </a:rPr>
              <a:t>Hombre, 40 años, salud preferida   •   5 años de financiamiento   •   $25,000 por año   •   6.81% retorno neto asumido</a:t>
            </a:r>
            <a:endParaRPr b="0" i="0" sz="900" u="none" cap="none" strike="noStrike">
              <a:solidFill>
                <a:schemeClr val="dk1"/>
              </a:solidFill>
              <a:latin typeface="Calibri"/>
              <a:ea typeface="Calibri"/>
              <a:cs typeface="Calibri"/>
              <a:sym typeface="Calibri"/>
            </a:endParaRPr>
          </a:p>
        </p:txBody>
      </p:sp>
      <p:sp>
        <p:nvSpPr>
          <p:cNvPr id="423" name="Google Shape;423;p37"/>
          <p:cNvSpPr/>
          <p:nvPr/>
        </p:nvSpPr>
        <p:spPr>
          <a:xfrm>
            <a:off x="342909" y="1405890"/>
            <a:ext cx="3303244" cy="3326130"/>
          </a:xfrm>
          <a:prstGeom prst="roundRect">
            <a:avLst>
              <a:gd fmla="val 2076" name="adj"/>
            </a:avLst>
          </a:prstGeom>
          <a:solidFill>
            <a:srgbClr val="FFFFFF"/>
          </a:solidFill>
          <a:ln cap="flat" cmpd="sng" w="12700">
            <a:solidFill>
              <a:srgbClr val="EAEAF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37"/>
          <p:cNvSpPr/>
          <p:nvPr/>
        </p:nvSpPr>
        <p:spPr>
          <a:xfrm>
            <a:off x="3783317" y="1405890"/>
            <a:ext cx="3303244" cy="3326130"/>
          </a:xfrm>
          <a:prstGeom prst="roundRect">
            <a:avLst>
              <a:gd fmla="val 2076" name="adj"/>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37"/>
          <p:cNvSpPr/>
          <p:nvPr/>
        </p:nvSpPr>
        <p:spPr>
          <a:xfrm>
            <a:off x="3783317" y="1405890"/>
            <a:ext cx="3303244" cy="68580"/>
          </a:xfrm>
          <a:prstGeom prst="roundRect">
            <a:avLst>
              <a:gd fmla="val 100000" name="adj"/>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37"/>
          <p:cNvSpPr/>
          <p:nvPr/>
        </p:nvSpPr>
        <p:spPr>
          <a:xfrm>
            <a:off x="3783317" y="1440180"/>
            <a:ext cx="3303244" cy="48006"/>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37"/>
          <p:cNvSpPr/>
          <p:nvPr/>
        </p:nvSpPr>
        <p:spPr>
          <a:xfrm>
            <a:off x="342909" y="1611630"/>
            <a:ext cx="3303244" cy="192024"/>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6B7393"/>
              </a:buClr>
              <a:buSzPts val="800"/>
              <a:buFont typeface="Poppins"/>
              <a:buNone/>
            </a:pPr>
            <a:r>
              <a:rPr b="1" i="0" lang="en" sz="800" u="none" cap="none" strike="noStrike">
                <a:solidFill>
                  <a:srgbClr val="6B7393"/>
                </a:solidFill>
                <a:latin typeface="Poppins"/>
                <a:ea typeface="Poppins"/>
                <a:cs typeface="Poppins"/>
                <a:sym typeface="Poppins"/>
              </a:rPr>
              <a:t>IUL NO FINANCIADA</a:t>
            </a:r>
            <a:endParaRPr b="0" i="0" sz="800" u="none" cap="none" strike="noStrike">
              <a:solidFill>
                <a:schemeClr val="dk1"/>
              </a:solidFill>
              <a:latin typeface="Calibri"/>
              <a:ea typeface="Calibri"/>
              <a:cs typeface="Calibri"/>
              <a:sym typeface="Calibri"/>
            </a:endParaRPr>
          </a:p>
        </p:txBody>
      </p:sp>
      <p:sp>
        <p:nvSpPr>
          <p:cNvPr id="428" name="Google Shape;428;p37"/>
          <p:cNvSpPr/>
          <p:nvPr/>
        </p:nvSpPr>
        <p:spPr>
          <a:xfrm>
            <a:off x="342909" y="1803654"/>
            <a:ext cx="3303244"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Financiada por usted mismo</a:t>
            </a:r>
            <a:endParaRPr b="0" i="0" sz="1700" u="none" cap="none" strike="noStrike">
              <a:solidFill>
                <a:schemeClr val="dk1"/>
              </a:solidFill>
              <a:latin typeface="Calibri"/>
              <a:ea typeface="Calibri"/>
              <a:cs typeface="Calibri"/>
              <a:sym typeface="Calibri"/>
            </a:endParaRPr>
          </a:p>
        </p:txBody>
      </p:sp>
      <p:sp>
        <p:nvSpPr>
          <p:cNvPr id="429" name="Google Shape;429;p37"/>
          <p:cNvSpPr/>
          <p:nvPr/>
        </p:nvSpPr>
        <p:spPr>
          <a:xfrm>
            <a:off x="3783317" y="1611630"/>
            <a:ext cx="3303244" cy="192024"/>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DF665B"/>
              </a:buClr>
              <a:buSzPts val="800"/>
              <a:buFont typeface="Poppins"/>
              <a:buNone/>
            </a:pPr>
            <a:r>
              <a:rPr b="1" i="0" lang="en" sz="800" u="none" cap="none" strike="noStrike">
                <a:solidFill>
                  <a:srgbClr val="DF665B"/>
                </a:solidFill>
                <a:latin typeface="Poppins"/>
                <a:ea typeface="Poppins"/>
                <a:cs typeface="Poppins"/>
                <a:sym typeface="Poppins"/>
              </a:rPr>
              <a:t>IUL DEL PLAN STREAM</a:t>
            </a:r>
            <a:endParaRPr b="0" i="0" sz="800" u="none" cap="none" strike="noStrike">
              <a:solidFill>
                <a:schemeClr val="dk1"/>
              </a:solidFill>
              <a:latin typeface="Calibri"/>
              <a:ea typeface="Calibri"/>
              <a:cs typeface="Calibri"/>
              <a:sym typeface="Calibri"/>
            </a:endParaRPr>
          </a:p>
        </p:txBody>
      </p:sp>
      <p:sp>
        <p:nvSpPr>
          <p:cNvPr id="430" name="Google Shape;430;p37"/>
          <p:cNvSpPr/>
          <p:nvPr/>
        </p:nvSpPr>
        <p:spPr>
          <a:xfrm>
            <a:off x="3783317" y="1803654"/>
            <a:ext cx="3303244"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700"/>
              <a:buFont typeface="Poppins"/>
              <a:buNone/>
            </a:pPr>
            <a:r>
              <a:rPr b="1" i="0" lang="en" sz="1700" u="none" cap="none" strike="noStrike">
                <a:solidFill>
                  <a:srgbClr val="FFFFFF"/>
                </a:solidFill>
                <a:latin typeface="Poppins"/>
                <a:ea typeface="Poppins"/>
                <a:cs typeface="Poppins"/>
                <a:sym typeface="Poppins"/>
              </a:rPr>
              <a:t>Con financiamiento bancario</a:t>
            </a:r>
            <a:endParaRPr b="0" i="0" sz="1700" u="none" cap="none" strike="noStrike">
              <a:solidFill>
                <a:schemeClr val="dk1"/>
              </a:solidFill>
              <a:latin typeface="Calibri"/>
              <a:ea typeface="Calibri"/>
              <a:cs typeface="Calibri"/>
              <a:sym typeface="Calibri"/>
            </a:endParaRPr>
          </a:p>
        </p:txBody>
      </p:sp>
      <p:sp>
        <p:nvSpPr>
          <p:cNvPr id="431" name="Google Shape;431;p37"/>
          <p:cNvSpPr/>
          <p:nvPr/>
        </p:nvSpPr>
        <p:spPr>
          <a:xfrm>
            <a:off x="7223724" y="1611630"/>
            <a:ext cx="1577382" cy="30861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903397"/>
              </a:buClr>
              <a:buSzPts val="1100"/>
              <a:buFont typeface="Poppins"/>
              <a:buNone/>
            </a:pPr>
            <a:r>
              <a:rPr b="1" i="0" lang="en" sz="1100" u="none" cap="none" strike="noStrike">
                <a:solidFill>
                  <a:srgbClr val="903397"/>
                </a:solidFill>
                <a:latin typeface="Poppins"/>
                <a:ea typeface="Poppins"/>
                <a:cs typeface="Poppins"/>
                <a:sym typeface="Poppins"/>
              </a:rPr>
              <a:t>LA DIFERENCIA</a:t>
            </a:r>
            <a:endParaRPr b="0" i="0" sz="1100" u="none" cap="none" strike="noStrike">
              <a:solidFill>
                <a:schemeClr val="dk1"/>
              </a:solidFill>
              <a:latin typeface="Calibri"/>
              <a:ea typeface="Calibri"/>
              <a:cs typeface="Calibri"/>
              <a:sym typeface="Calibri"/>
            </a:endParaRPr>
          </a:p>
        </p:txBody>
      </p:sp>
      <p:sp>
        <p:nvSpPr>
          <p:cNvPr id="432" name="Google Shape;432;p37"/>
          <p:cNvSpPr/>
          <p:nvPr/>
        </p:nvSpPr>
        <p:spPr>
          <a:xfrm>
            <a:off x="548655" y="2160270"/>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Retornos Asumidos</a:t>
            </a:r>
            <a:endParaRPr b="0" i="0" sz="800" u="none" cap="none" strike="noStrike">
              <a:solidFill>
                <a:schemeClr val="dk1"/>
              </a:solidFill>
              <a:latin typeface="Calibri"/>
              <a:ea typeface="Calibri"/>
              <a:cs typeface="Calibri"/>
              <a:sym typeface="Calibri"/>
            </a:endParaRPr>
          </a:p>
        </p:txBody>
      </p:sp>
      <p:sp>
        <p:nvSpPr>
          <p:cNvPr id="433" name="Google Shape;433;p37"/>
          <p:cNvSpPr/>
          <p:nvPr/>
        </p:nvSpPr>
        <p:spPr>
          <a:xfrm>
            <a:off x="548655" y="2297430"/>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6.81% Neto</a:t>
            </a:r>
            <a:endParaRPr b="0" i="0" sz="1500" u="none" cap="none" strike="noStrike">
              <a:solidFill>
                <a:schemeClr val="dk1"/>
              </a:solidFill>
              <a:latin typeface="Calibri"/>
              <a:ea typeface="Calibri"/>
              <a:cs typeface="Calibri"/>
              <a:sym typeface="Calibri"/>
            </a:endParaRPr>
          </a:p>
        </p:txBody>
      </p:sp>
      <p:cxnSp>
        <p:nvCxnSpPr>
          <p:cNvPr id="434" name="Google Shape;434;p37"/>
          <p:cNvCxnSpPr/>
          <p:nvPr/>
        </p:nvCxnSpPr>
        <p:spPr>
          <a:xfrm>
            <a:off x="548655" y="2550033"/>
            <a:ext cx="2891753" cy="0"/>
          </a:xfrm>
          <a:prstGeom prst="straightConnector1">
            <a:avLst/>
          </a:prstGeom>
          <a:noFill/>
          <a:ln cap="flat" cmpd="sng" w="12700">
            <a:solidFill>
              <a:srgbClr val="EFEFF5"/>
            </a:solidFill>
            <a:prstDash val="solid"/>
            <a:round/>
            <a:headEnd len="sm" w="sm" type="none"/>
            <a:tailEnd len="sm" w="sm" type="none"/>
          </a:ln>
        </p:spPr>
      </p:cxnSp>
      <p:sp>
        <p:nvSpPr>
          <p:cNvPr id="435" name="Google Shape;435;p37"/>
          <p:cNvSpPr/>
          <p:nvPr/>
        </p:nvSpPr>
        <p:spPr>
          <a:xfrm>
            <a:off x="3989062" y="2160270"/>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Retornos Asumidos</a:t>
            </a:r>
            <a:endParaRPr b="0" i="0" sz="800" u="none" cap="none" strike="noStrike">
              <a:solidFill>
                <a:schemeClr val="dk1"/>
              </a:solidFill>
              <a:latin typeface="Calibri"/>
              <a:ea typeface="Calibri"/>
              <a:cs typeface="Calibri"/>
              <a:sym typeface="Calibri"/>
            </a:endParaRPr>
          </a:p>
        </p:txBody>
      </p:sp>
      <p:sp>
        <p:nvSpPr>
          <p:cNvPr id="436" name="Google Shape;436;p37"/>
          <p:cNvSpPr/>
          <p:nvPr/>
        </p:nvSpPr>
        <p:spPr>
          <a:xfrm>
            <a:off x="3989062" y="2297430"/>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6.81% Neto</a:t>
            </a:r>
            <a:endParaRPr b="0" i="0" sz="1500" u="none" cap="none" strike="noStrike">
              <a:solidFill>
                <a:schemeClr val="dk1"/>
              </a:solidFill>
              <a:latin typeface="Calibri"/>
              <a:ea typeface="Calibri"/>
              <a:cs typeface="Calibri"/>
              <a:sym typeface="Calibri"/>
            </a:endParaRPr>
          </a:p>
        </p:txBody>
      </p:sp>
      <p:cxnSp>
        <p:nvCxnSpPr>
          <p:cNvPr id="437" name="Google Shape;437;p37"/>
          <p:cNvCxnSpPr/>
          <p:nvPr/>
        </p:nvCxnSpPr>
        <p:spPr>
          <a:xfrm>
            <a:off x="3989062" y="2550033"/>
            <a:ext cx="2891753" cy="0"/>
          </a:xfrm>
          <a:prstGeom prst="straightConnector1">
            <a:avLst/>
          </a:prstGeom>
          <a:noFill/>
          <a:ln cap="flat" cmpd="sng" w="12700">
            <a:solidFill>
              <a:srgbClr val="1A2459"/>
            </a:solidFill>
            <a:prstDash val="solid"/>
            <a:round/>
            <a:headEnd len="sm" w="sm" type="none"/>
            <a:tailEnd len="sm" w="sm" type="none"/>
          </a:ln>
        </p:spPr>
      </p:cxnSp>
      <p:sp>
        <p:nvSpPr>
          <p:cNvPr id="438" name="Google Shape;438;p37"/>
          <p:cNvSpPr/>
          <p:nvPr/>
        </p:nvSpPr>
        <p:spPr>
          <a:xfrm>
            <a:off x="7223724" y="2297430"/>
            <a:ext cx="1577382" cy="24003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BFBED1"/>
              </a:buClr>
              <a:buSzPts val="1500"/>
              <a:buFont typeface="Poppins"/>
              <a:buNone/>
            </a:pPr>
            <a:r>
              <a:rPr b="1" i="0" lang="en" sz="1500" u="none" cap="none" strike="noStrike">
                <a:solidFill>
                  <a:srgbClr val="BFBED1"/>
                </a:solidFill>
                <a:latin typeface="Poppins"/>
                <a:ea typeface="Poppins"/>
                <a:cs typeface="Poppins"/>
                <a:sym typeface="Poppins"/>
              </a:rPr>
              <a:t>—</a:t>
            </a:r>
            <a:endParaRPr b="0" i="0" sz="1500" u="none" cap="none" strike="noStrike">
              <a:solidFill>
                <a:schemeClr val="dk1"/>
              </a:solidFill>
              <a:latin typeface="Calibri"/>
              <a:ea typeface="Calibri"/>
              <a:cs typeface="Calibri"/>
              <a:sym typeface="Calibri"/>
            </a:endParaRPr>
          </a:p>
        </p:txBody>
      </p:sp>
      <p:sp>
        <p:nvSpPr>
          <p:cNvPr id="439" name="Google Shape;439;p37"/>
          <p:cNvSpPr/>
          <p:nvPr/>
        </p:nvSpPr>
        <p:spPr>
          <a:xfrm>
            <a:off x="548655" y="2577465"/>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Beneficio por Fallecimiento Inicial</a:t>
            </a:r>
            <a:endParaRPr b="0" i="0" sz="800" u="none" cap="none" strike="noStrike">
              <a:solidFill>
                <a:schemeClr val="dk1"/>
              </a:solidFill>
              <a:latin typeface="Calibri"/>
              <a:ea typeface="Calibri"/>
              <a:cs typeface="Calibri"/>
              <a:sym typeface="Calibri"/>
            </a:endParaRPr>
          </a:p>
        </p:txBody>
      </p:sp>
      <p:sp>
        <p:nvSpPr>
          <p:cNvPr id="440" name="Google Shape;440;p37"/>
          <p:cNvSpPr/>
          <p:nvPr/>
        </p:nvSpPr>
        <p:spPr>
          <a:xfrm>
            <a:off x="548655" y="2714625"/>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$400,710</a:t>
            </a:r>
            <a:endParaRPr b="0" i="0" sz="1500" u="none" cap="none" strike="noStrike">
              <a:solidFill>
                <a:schemeClr val="dk1"/>
              </a:solidFill>
              <a:latin typeface="Calibri"/>
              <a:ea typeface="Calibri"/>
              <a:cs typeface="Calibri"/>
              <a:sym typeface="Calibri"/>
            </a:endParaRPr>
          </a:p>
        </p:txBody>
      </p:sp>
      <p:cxnSp>
        <p:nvCxnSpPr>
          <p:cNvPr id="441" name="Google Shape;441;p37"/>
          <p:cNvCxnSpPr/>
          <p:nvPr/>
        </p:nvCxnSpPr>
        <p:spPr>
          <a:xfrm>
            <a:off x="548655" y="2967228"/>
            <a:ext cx="2891753" cy="0"/>
          </a:xfrm>
          <a:prstGeom prst="straightConnector1">
            <a:avLst/>
          </a:prstGeom>
          <a:noFill/>
          <a:ln cap="flat" cmpd="sng" w="12700">
            <a:solidFill>
              <a:srgbClr val="EFEFF5"/>
            </a:solidFill>
            <a:prstDash val="solid"/>
            <a:round/>
            <a:headEnd len="sm" w="sm" type="none"/>
            <a:tailEnd len="sm" w="sm" type="none"/>
          </a:ln>
        </p:spPr>
      </p:cxnSp>
      <p:sp>
        <p:nvSpPr>
          <p:cNvPr id="442" name="Google Shape;442;p37"/>
          <p:cNvSpPr/>
          <p:nvPr/>
        </p:nvSpPr>
        <p:spPr>
          <a:xfrm>
            <a:off x="3989062" y="2577465"/>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Beneficio por Fallecimiento Inicial</a:t>
            </a:r>
            <a:endParaRPr b="0" i="0" sz="800" u="none" cap="none" strike="noStrike">
              <a:solidFill>
                <a:schemeClr val="dk1"/>
              </a:solidFill>
              <a:latin typeface="Calibri"/>
              <a:ea typeface="Calibri"/>
              <a:cs typeface="Calibri"/>
              <a:sym typeface="Calibri"/>
            </a:endParaRPr>
          </a:p>
        </p:txBody>
      </p:sp>
      <p:sp>
        <p:nvSpPr>
          <p:cNvPr id="443" name="Google Shape;443;p37"/>
          <p:cNvSpPr/>
          <p:nvPr/>
        </p:nvSpPr>
        <p:spPr>
          <a:xfrm>
            <a:off x="3989062" y="2714625"/>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$1,151,532</a:t>
            </a:r>
            <a:endParaRPr b="0" i="0" sz="1500" u="none" cap="none" strike="noStrike">
              <a:solidFill>
                <a:schemeClr val="dk1"/>
              </a:solidFill>
              <a:latin typeface="Calibri"/>
              <a:ea typeface="Calibri"/>
              <a:cs typeface="Calibri"/>
              <a:sym typeface="Calibri"/>
            </a:endParaRPr>
          </a:p>
        </p:txBody>
      </p:sp>
      <p:cxnSp>
        <p:nvCxnSpPr>
          <p:cNvPr id="444" name="Google Shape;444;p37"/>
          <p:cNvCxnSpPr/>
          <p:nvPr/>
        </p:nvCxnSpPr>
        <p:spPr>
          <a:xfrm>
            <a:off x="3989062" y="2967228"/>
            <a:ext cx="2891753" cy="0"/>
          </a:xfrm>
          <a:prstGeom prst="straightConnector1">
            <a:avLst/>
          </a:prstGeom>
          <a:noFill/>
          <a:ln cap="flat" cmpd="sng" w="12700">
            <a:solidFill>
              <a:srgbClr val="1A2459"/>
            </a:solidFill>
            <a:prstDash val="solid"/>
            <a:round/>
            <a:headEnd len="sm" w="sm" type="none"/>
            <a:tailEnd len="sm" w="sm" type="none"/>
          </a:ln>
        </p:spPr>
      </p:cxnSp>
      <p:sp>
        <p:nvSpPr>
          <p:cNvPr id="445" name="Google Shape;445;p37"/>
          <p:cNvSpPr/>
          <p:nvPr/>
        </p:nvSpPr>
        <p:spPr>
          <a:xfrm>
            <a:off x="7258015" y="2625471"/>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37"/>
          <p:cNvSpPr/>
          <p:nvPr/>
        </p:nvSpPr>
        <p:spPr>
          <a:xfrm>
            <a:off x="7374604" y="2731199"/>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37"/>
          <p:cNvSpPr/>
          <p:nvPr/>
        </p:nvSpPr>
        <p:spPr>
          <a:xfrm>
            <a:off x="7463760" y="2625471"/>
            <a:ext cx="1303055" cy="32118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+$750,821</a:t>
            </a:r>
            <a:endParaRPr b="0" i="0" sz="1500" u="none" cap="none" strike="noStrike">
              <a:solidFill>
                <a:schemeClr val="dk1"/>
              </a:solidFill>
              <a:latin typeface="Calibri"/>
              <a:ea typeface="Calibri"/>
              <a:cs typeface="Calibri"/>
              <a:sym typeface="Calibri"/>
            </a:endParaRPr>
          </a:p>
        </p:txBody>
      </p:sp>
      <p:sp>
        <p:nvSpPr>
          <p:cNvPr id="448" name="Google Shape;448;p37"/>
          <p:cNvSpPr/>
          <p:nvPr/>
        </p:nvSpPr>
        <p:spPr>
          <a:xfrm>
            <a:off x="548655" y="2994660"/>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Ingreso Proyectado a los 65</a:t>
            </a:r>
            <a:endParaRPr b="0" i="0" sz="800" u="none" cap="none" strike="noStrike">
              <a:solidFill>
                <a:schemeClr val="dk1"/>
              </a:solidFill>
              <a:latin typeface="Calibri"/>
              <a:ea typeface="Calibri"/>
              <a:cs typeface="Calibri"/>
              <a:sym typeface="Calibri"/>
            </a:endParaRPr>
          </a:p>
        </p:txBody>
      </p:sp>
      <p:sp>
        <p:nvSpPr>
          <p:cNvPr id="449" name="Google Shape;449;p37"/>
          <p:cNvSpPr/>
          <p:nvPr/>
        </p:nvSpPr>
        <p:spPr>
          <a:xfrm>
            <a:off x="548655" y="3131820"/>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$40,428</a:t>
            </a:r>
            <a:endParaRPr b="0" i="0" sz="1500" u="none" cap="none" strike="noStrike">
              <a:solidFill>
                <a:schemeClr val="dk1"/>
              </a:solidFill>
              <a:latin typeface="Calibri"/>
              <a:ea typeface="Calibri"/>
              <a:cs typeface="Calibri"/>
              <a:sym typeface="Calibri"/>
            </a:endParaRPr>
          </a:p>
        </p:txBody>
      </p:sp>
      <p:cxnSp>
        <p:nvCxnSpPr>
          <p:cNvPr id="450" name="Google Shape;450;p37"/>
          <p:cNvCxnSpPr/>
          <p:nvPr/>
        </p:nvCxnSpPr>
        <p:spPr>
          <a:xfrm>
            <a:off x="548655" y="3384423"/>
            <a:ext cx="2891753" cy="0"/>
          </a:xfrm>
          <a:prstGeom prst="straightConnector1">
            <a:avLst/>
          </a:prstGeom>
          <a:noFill/>
          <a:ln cap="flat" cmpd="sng" w="12700">
            <a:solidFill>
              <a:srgbClr val="EFEFF5"/>
            </a:solidFill>
            <a:prstDash val="solid"/>
            <a:round/>
            <a:headEnd len="sm" w="sm" type="none"/>
            <a:tailEnd len="sm" w="sm" type="none"/>
          </a:ln>
        </p:spPr>
      </p:cxnSp>
      <p:sp>
        <p:nvSpPr>
          <p:cNvPr id="451" name="Google Shape;451;p37"/>
          <p:cNvSpPr/>
          <p:nvPr/>
        </p:nvSpPr>
        <p:spPr>
          <a:xfrm>
            <a:off x="3989062" y="2994660"/>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Ingreso Proyectado a los 65</a:t>
            </a:r>
            <a:endParaRPr b="0" i="0" sz="800" u="none" cap="none" strike="noStrike">
              <a:solidFill>
                <a:schemeClr val="dk1"/>
              </a:solidFill>
              <a:latin typeface="Calibri"/>
              <a:ea typeface="Calibri"/>
              <a:cs typeface="Calibri"/>
              <a:sym typeface="Calibri"/>
            </a:endParaRPr>
          </a:p>
        </p:txBody>
      </p:sp>
      <p:sp>
        <p:nvSpPr>
          <p:cNvPr id="452" name="Google Shape;452;p37"/>
          <p:cNvSpPr/>
          <p:nvPr/>
        </p:nvSpPr>
        <p:spPr>
          <a:xfrm>
            <a:off x="3989062" y="3131820"/>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$81,385</a:t>
            </a:r>
            <a:endParaRPr b="0" i="0" sz="1500" u="none" cap="none" strike="noStrike">
              <a:solidFill>
                <a:schemeClr val="dk1"/>
              </a:solidFill>
              <a:latin typeface="Calibri"/>
              <a:ea typeface="Calibri"/>
              <a:cs typeface="Calibri"/>
              <a:sym typeface="Calibri"/>
            </a:endParaRPr>
          </a:p>
        </p:txBody>
      </p:sp>
      <p:cxnSp>
        <p:nvCxnSpPr>
          <p:cNvPr id="453" name="Google Shape;453;p37"/>
          <p:cNvCxnSpPr/>
          <p:nvPr/>
        </p:nvCxnSpPr>
        <p:spPr>
          <a:xfrm>
            <a:off x="3989062" y="3384423"/>
            <a:ext cx="2891753" cy="0"/>
          </a:xfrm>
          <a:prstGeom prst="straightConnector1">
            <a:avLst/>
          </a:prstGeom>
          <a:noFill/>
          <a:ln cap="flat" cmpd="sng" w="12700">
            <a:solidFill>
              <a:srgbClr val="1A2459"/>
            </a:solidFill>
            <a:prstDash val="solid"/>
            <a:round/>
            <a:headEnd len="sm" w="sm" type="none"/>
            <a:tailEnd len="sm" w="sm" type="none"/>
          </a:ln>
        </p:spPr>
      </p:cxnSp>
      <p:sp>
        <p:nvSpPr>
          <p:cNvPr id="454" name="Google Shape;454;p37"/>
          <p:cNvSpPr/>
          <p:nvPr/>
        </p:nvSpPr>
        <p:spPr>
          <a:xfrm>
            <a:off x="7258015" y="3042666"/>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37"/>
          <p:cNvSpPr/>
          <p:nvPr/>
        </p:nvSpPr>
        <p:spPr>
          <a:xfrm>
            <a:off x="7374604" y="3148394"/>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37"/>
          <p:cNvSpPr/>
          <p:nvPr/>
        </p:nvSpPr>
        <p:spPr>
          <a:xfrm>
            <a:off x="7463760" y="3042666"/>
            <a:ext cx="1303055" cy="32118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+$40,957</a:t>
            </a:r>
            <a:endParaRPr b="0" i="0" sz="1500" u="none" cap="none" strike="noStrike">
              <a:solidFill>
                <a:schemeClr val="dk1"/>
              </a:solidFill>
              <a:latin typeface="Calibri"/>
              <a:ea typeface="Calibri"/>
              <a:cs typeface="Calibri"/>
              <a:sym typeface="Calibri"/>
            </a:endParaRPr>
          </a:p>
        </p:txBody>
      </p:sp>
      <p:sp>
        <p:nvSpPr>
          <p:cNvPr id="457" name="Google Shape;457;p37"/>
          <p:cNvSpPr/>
          <p:nvPr/>
        </p:nvSpPr>
        <p:spPr>
          <a:xfrm>
            <a:off x="548655" y="3411855"/>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Ingreso Proyectado a Durar Hasta</a:t>
            </a:r>
            <a:endParaRPr b="0" i="0" sz="800" u="none" cap="none" strike="noStrike">
              <a:solidFill>
                <a:schemeClr val="dk1"/>
              </a:solidFill>
              <a:latin typeface="Calibri"/>
              <a:ea typeface="Calibri"/>
              <a:cs typeface="Calibri"/>
              <a:sym typeface="Calibri"/>
            </a:endParaRPr>
          </a:p>
        </p:txBody>
      </p:sp>
      <p:sp>
        <p:nvSpPr>
          <p:cNvPr id="458" name="Google Shape;458;p37"/>
          <p:cNvSpPr/>
          <p:nvPr/>
        </p:nvSpPr>
        <p:spPr>
          <a:xfrm>
            <a:off x="548655" y="3549015"/>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120</a:t>
            </a:r>
            <a:endParaRPr b="0" i="0" sz="1500" u="none" cap="none" strike="noStrike">
              <a:solidFill>
                <a:schemeClr val="dk1"/>
              </a:solidFill>
              <a:latin typeface="Calibri"/>
              <a:ea typeface="Calibri"/>
              <a:cs typeface="Calibri"/>
              <a:sym typeface="Calibri"/>
            </a:endParaRPr>
          </a:p>
        </p:txBody>
      </p:sp>
      <p:cxnSp>
        <p:nvCxnSpPr>
          <p:cNvPr id="459" name="Google Shape;459;p37"/>
          <p:cNvCxnSpPr/>
          <p:nvPr/>
        </p:nvCxnSpPr>
        <p:spPr>
          <a:xfrm>
            <a:off x="548655" y="3801618"/>
            <a:ext cx="2891753" cy="0"/>
          </a:xfrm>
          <a:prstGeom prst="straightConnector1">
            <a:avLst/>
          </a:prstGeom>
          <a:noFill/>
          <a:ln cap="flat" cmpd="sng" w="12700">
            <a:solidFill>
              <a:srgbClr val="EFEFF5"/>
            </a:solidFill>
            <a:prstDash val="solid"/>
            <a:round/>
            <a:headEnd len="sm" w="sm" type="none"/>
            <a:tailEnd len="sm" w="sm" type="none"/>
          </a:ln>
        </p:spPr>
      </p:cxnSp>
      <p:sp>
        <p:nvSpPr>
          <p:cNvPr id="460" name="Google Shape;460;p37"/>
          <p:cNvSpPr/>
          <p:nvPr/>
        </p:nvSpPr>
        <p:spPr>
          <a:xfrm>
            <a:off x="3989062" y="3411855"/>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Ingreso Proyectado a Durar Hasta</a:t>
            </a:r>
            <a:endParaRPr b="0" i="0" sz="800" u="none" cap="none" strike="noStrike">
              <a:solidFill>
                <a:schemeClr val="dk1"/>
              </a:solidFill>
              <a:latin typeface="Calibri"/>
              <a:ea typeface="Calibri"/>
              <a:cs typeface="Calibri"/>
              <a:sym typeface="Calibri"/>
            </a:endParaRPr>
          </a:p>
        </p:txBody>
      </p:sp>
      <p:sp>
        <p:nvSpPr>
          <p:cNvPr id="461" name="Google Shape;461;p37"/>
          <p:cNvSpPr/>
          <p:nvPr/>
        </p:nvSpPr>
        <p:spPr>
          <a:xfrm>
            <a:off x="3989062" y="3549015"/>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120</a:t>
            </a:r>
            <a:endParaRPr b="0" i="0" sz="1500" u="none" cap="none" strike="noStrike">
              <a:solidFill>
                <a:schemeClr val="dk1"/>
              </a:solidFill>
              <a:latin typeface="Calibri"/>
              <a:ea typeface="Calibri"/>
              <a:cs typeface="Calibri"/>
              <a:sym typeface="Calibri"/>
            </a:endParaRPr>
          </a:p>
        </p:txBody>
      </p:sp>
      <p:cxnSp>
        <p:nvCxnSpPr>
          <p:cNvPr id="462" name="Google Shape;462;p37"/>
          <p:cNvCxnSpPr/>
          <p:nvPr/>
        </p:nvCxnSpPr>
        <p:spPr>
          <a:xfrm>
            <a:off x="3989062" y="3801618"/>
            <a:ext cx="2891753" cy="0"/>
          </a:xfrm>
          <a:prstGeom prst="straightConnector1">
            <a:avLst/>
          </a:prstGeom>
          <a:noFill/>
          <a:ln cap="flat" cmpd="sng" w="12700">
            <a:solidFill>
              <a:srgbClr val="1A2459"/>
            </a:solidFill>
            <a:prstDash val="solid"/>
            <a:round/>
            <a:headEnd len="sm" w="sm" type="none"/>
            <a:tailEnd len="sm" w="sm" type="none"/>
          </a:ln>
        </p:spPr>
      </p:cxnSp>
      <p:sp>
        <p:nvSpPr>
          <p:cNvPr id="463" name="Google Shape;463;p37"/>
          <p:cNvSpPr/>
          <p:nvPr/>
        </p:nvSpPr>
        <p:spPr>
          <a:xfrm>
            <a:off x="7223724" y="3549015"/>
            <a:ext cx="1577382" cy="24003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BFBED1"/>
              </a:buClr>
              <a:buSzPts val="1500"/>
              <a:buFont typeface="Poppins"/>
              <a:buNone/>
            </a:pPr>
            <a:r>
              <a:rPr b="1" i="0" lang="en" sz="1500" u="none" cap="none" strike="noStrike">
                <a:solidFill>
                  <a:srgbClr val="BFBED1"/>
                </a:solidFill>
                <a:latin typeface="Poppins"/>
                <a:ea typeface="Poppins"/>
                <a:cs typeface="Poppins"/>
                <a:sym typeface="Poppins"/>
              </a:rPr>
              <a:t>—</a:t>
            </a:r>
            <a:endParaRPr b="0" i="0" sz="1500" u="none" cap="none" strike="noStrike">
              <a:solidFill>
                <a:schemeClr val="dk1"/>
              </a:solidFill>
              <a:latin typeface="Calibri"/>
              <a:ea typeface="Calibri"/>
              <a:cs typeface="Calibri"/>
              <a:sym typeface="Calibri"/>
            </a:endParaRPr>
          </a:p>
        </p:txBody>
      </p:sp>
      <p:sp>
        <p:nvSpPr>
          <p:cNvPr id="464" name="Google Shape;464;p37"/>
          <p:cNvSpPr/>
          <p:nvPr/>
        </p:nvSpPr>
        <p:spPr>
          <a:xfrm>
            <a:off x="548655" y="3829050"/>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Ingreso proyectado acumulado hasta los 88</a:t>
            </a:r>
            <a:endParaRPr b="0" i="0" sz="800" u="none" cap="none" strike="noStrike">
              <a:solidFill>
                <a:schemeClr val="dk1"/>
              </a:solidFill>
              <a:latin typeface="Calibri"/>
              <a:ea typeface="Calibri"/>
              <a:cs typeface="Calibri"/>
              <a:sym typeface="Calibri"/>
            </a:endParaRPr>
          </a:p>
        </p:txBody>
      </p:sp>
      <p:sp>
        <p:nvSpPr>
          <p:cNvPr id="465" name="Google Shape;465;p37"/>
          <p:cNvSpPr/>
          <p:nvPr/>
        </p:nvSpPr>
        <p:spPr>
          <a:xfrm>
            <a:off x="548655" y="3966210"/>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$970,272</a:t>
            </a:r>
            <a:endParaRPr b="0" i="0" sz="1500" u="none" cap="none" strike="noStrike">
              <a:solidFill>
                <a:schemeClr val="dk1"/>
              </a:solidFill>
              <a:latin typeface="Calibri"/>
              <a:ea typeface="Calibri"/>
              <a:cs typeface="Calibri"/>
              <a:sym typeface="Calibri"/>
            </a:endParaRPr>
          </a:p>
        </p:txBody>
      </p:sp>
      <p:cxnSp>
        <p:nvCxnSpPr>
          <p:cNvPr id="466" name="Google Shape;466;p37"/>
          <p:cNvCxnSpPr/>
          <p:nvPr/>
        </p:nvCxnSpPr>
        <p:spPr>
          <a:xfrm>
            <a:off x="548655" y="4218813"/>
            <a:ext cx="2891753" cy="0"/>
          </a:xfrm>
          <a:prstGeom prst="straightConnector1">
            <a:avLst/>
          </a:prstGeom>
          <a:noFill/>
          <a:ln cap="flat" cmpd="sng" w="12700">
            <a:solidFill>
              <a:srgbClr val="EFEFF5"/>
            </a:solidFill>
            <a:prstDash val="solid"/>
            <a:round/>
            <a:headEnd len="sm" w="sm" type="none"/>
            <a:tailEnd len="sm" w="sm" type="none"/>
          </a:ln>
        </p:spPr>
      </p:cxnSp>
      <p:sp>
        <p:nvSpPr>
          <p:cNvPr id="467" name="Google Shape;467;p37"/>
          <p:cNvSpPr/>
          <p:nvPr/>
        </p:nvSpPr>
        <p:spPr>
          <a:xfrm>
            <a:off x="3989062" y="3829050"/>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Ingreso proyectado acumulado hasta los 88</a:t>
            </a:r>
            <a:endParaRPr b="0" i="0" sz="800" u="none" cap="none" strike="noStrike">
              <a:solidFill>
                <a:schemeClr val="dk1"/>
              </a:solidFill>
              <a:latin typeface="Calibri"/>
              <a:ea typeface="Calibri"/>
              <a:cs typeface="Calibri"/>
              <a:sym typeface="Calibri"/>
            </a:endParaRPr>
          </a:p>
        </p:txBody>
      </p:sp>
      <p:sp>
        <p:nvSpPr>
          <p:cNvPr id="468" name="Google Shape;468;p37"/>
          <p:cNvSpPr/>
          <p:nvPr/>
        </p:nvSpPr>
        <p:spPr>
          <a:xfrm>
            <a:off x="3989062" y="3966210"/>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$1,871,855</a:t>
            </a:r>
            <a:endParaRPr b="0" i="0" sz="1500" u="none" cap="none" strike="noStrike">
              <a:solidFill>
                <a:schemeClr val="dk1"/>
              </a:solidFill>
              <a:latin typeface="Calibri"/>
              <a:ea typeface="Calibri"/>
              <a:cs typeface="Calibri"/>
              <a:sym typeface="Calibri"/>
            </a:endParaRPr>
          </a:p>
        </p:txBody>
      </p:sp>
      <p:cxnSp>
        <p:nvCxnSpPr>
          <p:cNvPr id="469" name="Google Shape;469;p37"/>
          <p:cNvCxnSpPr/>
          <p:nvPr/>
        </p:nvCxnSpPr>
        <p:spPr>
          <a:xfrm>
            <a:off x="3989062" y="4218813"/>
            <a:ext cx="2891753" cy="0"/>
          </a:xfrm>
          <a:prstGeom prst="straightConnector1">
            <a:avLst/>
          </a:prstGeom>
          <a:noFill/>
          <a:ln cap="flat" cmpd="sng" w="12700">
            <a:solidFill>
              <a:srgbClr val="1A2459"/>
            </a:solidFill>
            <a:prstDash val="solid"/>
            <a:round/>
            <a:headEnd len="sm" w="sm" type="none"/>
            <a:tailEnd len="sm" w="sm" type="none"/>
          </a:ln>
        </p:spPr>
      </p:cxnSp>
      <p:sp>
        <p:nvSpPr>
          <p:cNvPr id="470" name="Google Shape;470;p37"/>
          <p:cNvSpPr/>
          <p:nvPr/>
        </p:nvSpPr>
        <p:spPr>
          <a:xfrm>
            <a:off x="7258015" y="3877056"/>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37"/>
          <p:cNvSpPr/>
          <p:nvPr/>
        </p:nvSpPr>
        <p:spPr>
          <a:xfrm>
            <a:off x="7374604" y="3982784"/>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37"/>
          <p:cNvSpPr/>
          <p:nvPr/>
        </p:nvSpPr>
        <p:spPr>
          <a:xfrm>
            <a:off x="7463760" y="3877056"/>
            <a:ext cx="1303055" cy="32118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+$783,117</a:t>
            </a:r>
            <a:endParaRPr b="0" i="0" sz="1500" u="none" cap="none" strike="noStrike">
              <a:solidFill>
                <a:schemeClr val="dk1"/>
              </a:solidFill>
              <a:latin typeface="Calibri"/>
              <a:ea typeface="Calibri"/>
              <a:cs typeface="Calibri"/>
              <a:sym typeface="Calibri"/>
            </a:endParaRPr>
          </a:p>
        </p:txBody>
      </p:sp>
      <p:sp>
        <p:nvSpPr>
          <p:cNvPr id="473" name="Google Shape;473;p37"/>
          <p:cNvSpPr/>
          <p:nvPr/>
        </p:nvSpPr>
        <p:spPr>
          <a:xfrm>
            <a:off x="548655" y="4246245"/>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Beneficio por Fallecimiento a la Expectativa de Vida</a:t>
            </a:r>
            <a:endParaRPr b="0" i="0" sz="800" u="none" cap="none" strike="noStrike">
              <a:solidFill>
                <a:schemeClr val="dk1"/>
              </a:solidFill>
              <a:latin typeface="Calibri"/>
              <a:ea typeface="Calibri"/>
              <a:cs typeface="Calibri"/>
              <a:sym typeface="Calibri"/>
            </a:endParaRPr>
          </a:p>
        </p:txBody>
      </p:sp>
      <p:sp>
        <p:nvSpPr>
          <p:cNvPr id="474" name="Google Shape;474;p37"/>
          <p:cNvSpPr/>
          <p:nvPr/>
        </p:nvSpPr>
        <p:spPr>
          <a:xfrm>
            <a:off x="548655" y="4383405"/>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$227,887</a:t>
            </a:r>
            <a:endParaRPr b="0" i="0" sz="1500" u="none" cap="none" strike="noStrike">
              <a:solidFill>
                <a:schemeClr val="dk1"/>
              </a:solidFill>
              <a:latin typeface="Calibri"/>
              <a:ea typeface="Calibri"/>
              <a:cs typeface="Calibri"/>
              <a:sym typeface="Calibri"/>
            </a:endParaRPr>
          </a:p>
        </p:txBody>
      </p:sp>
      <p:sp>
        <p:nvSpPr>
          <p:cNvPr id="475" name="Google Shape;475;p37"/>
          <p:cNvSpPr/>
          <p:nvPr/>
        </p:nvSpPr>
        <p:spPr>
          <a:xfrm>
            <a:off x="3989062" y="4246245"/>
            <a:ext cx="2891753" cy="150876"/>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Beneficio por Fallecimiento a la Expectativa de Vida</a:t>
            </a:r>
            <a:endParaRPr b="0" i="0" sz="800" u="none" cap="none" strike="noStrike">
              <a:solidFill>
                <a:schemeClr val="dk1"/>
              </a:solidFill>
              <a:latin typeface="Calibri"/>
              <a:ea typeface="Calibri"/>
              <a:cs typeface="Calibri"/>
              <a:sym typeface="Calibri"/>
            </a:endParaRPr>
          </a:p>
        </p:txBody>
      </p:sp>
      <p:sp>
        <p:nvSpPr>
          <p:cNvPr id="476" name="Google Shape;476;p37"/>
          <p:cNvSpPr/>
          <p:nvPr/>
        </p:nvSpPr>
        <p:spPr>
          <a:xfrm>
            <a:off x="3989062" y="4383405"/>
            <a:ext cx="2891753" cy="24003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$828,234</a:t>
            </a:r>
            <a:endParaRPr b="1" i="0" sz="1500" u="none" cap="none" strike="noStrike">
              <a:solidFill>
                <a:srgbClr val="FFFFFF"/>
              </a:solidFill>
              <a:latin typeface="Poppins"/>
              <a:ea typeface="Poppins"/>
              <a:cs typeface="Poppins"/>
              <a:sym typeface="Poppins"/>
            </a:endParaRPr>
          </a:p>
        </p:txBody>
      </p:sp>
      <p:sp>
        <p:nvSpPr>
          <p:cNvPr id="477" name="Google Shape;477;p37"/>
          <p:cNvSpPr/>
          <p:nvPr/>
        </p:nvSpPr>
        <p:spPr>
          <a:xfrm>
            <a:off x="7258015" y="4294251"/>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37"/>
          <p:cNvSpPr/>
          <p:nvPr/>
        </p:nvSpPr>
        <p:spPr>
          <a:xfrm>
            <a:off x="7374604" y="4399979"/>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37"/>
          <p:cNvSpPr/>
          <p:nvPr/>
        </p:nvSpPr>
        <p:spPr>
          <a:xfrm>
            <a:off x="7463760" y="4294251"/>
            <a:ext cx="1303055" cy="321183"/>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+$600,347</a:t>
            </a:r>
            <a:endParaRPr b="0" i="0" sz="1500" u="none" cap="none" strike="noStrike">
              <a:solidFill>
                <a:schemeClr val="dk1"/>
              </a:solidFill>
              <a:latin typeface="Calibri"/>
              <a:ea typeface="Calibri"/>
              <a:cs typeface="Calibri"/>
              <a:sym typeface="Calibri"/>
            </a:endParaRPr>
          </a:p>
        </p:txBody>
      </p:sp>
      <p:sp>
        <p:nvSpPr>
          <p:cNvPr id="480" name="Google Shape;480;p37"/>
          <p:cNvSpPr/>
          <p:nvPr/>
        </p:nvSpPr>
        <p:spPr>
          <a:xfrm>
            <a:off x="342909" y="4834890"/>
            <a:ext cx="8458197" cy="20574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6B7393"/>
              </a:buClr>
              <a:buSzPts val="800"/>
              <a:buFont typeface="Poppins"/>
              <a:buNone/>
            </a:pPr>
            <a:r>
              <a:rPr b="0" i="1" lang="en" sz="800" u="none" cap="none" strike="noStrike">
                <a:solidFill>
                  <a:srgbClr val="6B7393"/>
                </a:solidFill>
                <a:latin typeface="Poppins"/>
                <a:ea typeface="Poppins"/>
                <a:cs typeface="Poppins"/>
                <a:sym typeface="Poppins"/>
              </a:rPr>
              <a:t>Supuesto: Hombre de 40 años Preferido, 5 Años de Financiamiento a $25,000 por Año</a:t>
            </a:r>
            <a:endParaRPr b="0" i="0" sz="800" u="none" cap="none" strike="noStrike">
              <a:solidFill>
                <a:schemeClr val="dk1"/>
              </a:solidFill>
              <a:latin typeface="Calibri"/>
              <a:ea typeface="Calibri"/>
              <a:cs typeface="Calibri"/>
              <a:sym typeface="Calibri"/>
            </a:endParaRPr>
          </a:p>
        </p:txBody>
      </p:sp>
      <p:sp>
        <p:nvSpPr>
          <p:cNvPr id="481" name="Google Shape;481;p37"/>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10  / 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86" name="Shape 486"/>
        <p:cNvGrpSpPr/>
        <p:nvPr/>
      </p:nvGrpSpPr>
      <p:grpSpPr>
        <a:xfrm>
          <a:off x="0" y="0"/>
          <a:ext cx="0" cy="0"/>
          <a:chOff x="0" y="0"/>
          <a:chExt cx="0" cy="0"/>
        </a:xfrm>
      </p:grpSpPr>
      <p:pic>
        <p:nvPicPr>
          <p:cNvPr descr="logo_mark_transparent.png" id="487" name="Google Shape;487;p38"/>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488" name="Google Shape;488;p38"/>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11  / 22</a:t>
            </a:r>
            <a:endParaRPr b="0" i="0" sz="700" u="none" cap="none" strike="noStrike">
              <a:solidFill>
                <a:schemeClr val="dk1"/>
              </a:solidFill>
              <a:latin typeface="Calibri"/>
              <a:ea typeface="Calibri"/>
              <a:cs typeface="Calibri"/>
              <a:sym typeface="Calibri"/>
            </a:endParaRPr>
          </a:p>
        </p:txBody>
      </p:sp>
      <p:sp>
        <p:nvSpPr>
          <p:cNvPr id="489" name="Google Shape;489;p38"/>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38"/>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01</a:t>
            </a:r>
            <a:endParaRPr b="0" i="0" sz="1000" u="none" cap="none" strike="noStrike">
              <a:solidFill>
                <a:schemeClr val="dk1"/>
              </a:solidFill>
              <a:latin typeface="Calibri"/>
              <a:ea typeface="Calibri"/>
              <a:cs typeface="Calibri"/>
              <a:sym typeface="Calibri"/>
            </a:endParaRPr>
          </a:p>
        </p:txBody>
      </p:sp>
      <p:pic>
        <p:nvPicPr>
          <p:cNvPr id="491" name="Google Shape;491;p38" title="Screenshot 2026-05-07 at 9.39.04 AM.png"/>
          <p:cNvPicPr preferRelativeResize="0"/>
          <p:nvPr/>
        </p:nvPicPr>
        <p:blipFill rotWithShape="1">
          <a:blip r:embed="rId4">
            <a:alphaModFix/>
          </a:blip>
          <a:srcRect b="0" l="0" r="0" t="0"/>
          <a:stretch/>
        </p:blipFill>
        <p:spPr>
          <a:xfrm>
            <a:off x="2041274" y="99450"/>
            <a:ext cx="5038650" cy="4838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96" name="Shape 496"/>
        <p:cNvGrpSpPr/>
        <p:nvPr/>
      </p:nvGrpSpPr>
      <p:grpSpPr>
        <a:xfrm>
          <a:off x="0" y="0"/>
          <a:ext cx="0" cy="0"/>
          <a:chOff x="0" y="0"/>
          <a:chExt cx="0" cy="0"/>
        </a:xfrm>
      </p:grpSpPr>
      <p:pic>
        <p:nvPicPr>
          <p:cNvPr descr="logo_mark_transparent.png" id="497" name="Google Shape;497;p39"/>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498" name="Google Shape;498;p39"/>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12 / 22</a:t>
            </a:r>
            <a:endParaRPr b="0" i="0" sz="700" u="none" cap="none" strike="noStrike">
              <a:solidFill>
                <a:schemeClr val="dk1"/>
              </a:solidFill>
              <a:latin typeface="Calibri"/>
              <a:ea typeface="Calibri"/>
              <a:cs typeface="Calibri"/>
              <a:sym typeface="Calibri"/>
            </a:endParaRPr>
          </a:p>
        </p:txBody>
      </p:sp>
      <p:sp>
        <p:nvSpPr>
          <p:cNvPr id="499" name="Google Shape;499;p39"/>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39"/>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01</a:t>
            </a:r>
            <a:endParaRPr b="0" i="0" sz="1000" u="none" cap="none" strike="noStrike">
              <a:solidFill>
                <a:schemeClr val="dk1"/>
              </a:solidFill>
              <a:latin typeface="Calibri"/>
              <a:ea typeface="Calibri"/>
              <a:cs typeface="Calibri"/>
              <a:sym typeface="Calibri"/>
            </a:endParaRPr>
          </a:p>
        </p:txBody>
      </p:sp>
      <p:pic>
        <p:nvPicPr>
          <p:cNvPr id="501" name="Google Shape;501;p39" title="Screenshot 2026-05-07 at 9.39.23 AM.png"/>
          <p:cNvPicPr preferRelativeResize="0"/>
          <p:nvPr/>
        </p:nvPicPr>
        <p:blipFill rotWithShape="1">
          <a:blip r:embed="rId4">
            <a:alphaModFix/>
          </a:blip>
          <a:srcRect b="0" l="0" r="0" t="0"/>
          <a:stretch/>
        </p:blipFill>
        <p:spPr>
          <a:xfrm>
            <a:off x="2026975" y="43712"/>
            <a:ext cx="4645974" cy="50560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06" name="Shape 506"/>
        <p:cNvGrpSpPr/>
        <p:nvPr/>
      </p:nvGrpSpPr>
      <p:grpSpPr>
        <a:xfrm>
          <a:off x="0" y="0"/>
          <a:ext cx="0" cy="0"/>
          <a:chOff x="0" y="0"/>
          <a:chExt cx="0" cy="0"/>
        </a:xfrm>
      </p:grpSpPr>
      <p:pic>
        <p:nvPicPr>
          <p:cNvPr descr="logo_mark_transparent.png" id="507" name="Google Shape;507;p40"/>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08" name="Google Shape;508;p40"/>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13 / 22</a:t>
            </a:r>
            <a:endParaRPr b="0" i="0" sz="700" u="none" cap="none" strike="noStrike">
              <a:solidFill>
                <a:schemeClr val="dk1"/>
              </a:solidFill>
              <a:latin typeface="Calibri"/>
              <a:ea typeface="Calibri"/>
              <a:cs typeface="Calibri"/>
              <a:sym typeface="Calibri"/>
            </a:endParaRPr>
          </a:p>
        </p:txBody>
      </p:sp>
      <p:sp>
        <p:nvSpPr>
          <p:cNvPr id="509" name="Google Shape;509;p40"/>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40"/>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01</a:t>
            </a:r>
            <a:endParaRPr b="0" i="0" sz="1000" u="none" cap="none" strike="noStrike">
              <a:solidFill>
                <a:schemeClr val="dk1"/>
              </a:solidFill>
              <a:latin typeface="Calibri"/>
              <a:ea typeface="Calibri"/>
              <a:cs typeface="Calibri"/>
              <a:sym typeface="Calibri"/>
            </a:endParaRPr>
          </a:p>
        </p:txBody>
      </p:sp>
      <p:pic>
        <p:nvPicPr>
          <p:cNvPr id="511" name="Google Shape;511;p40" title="Screenshot 2026-05-07 at 9.39.32 AM.png"/>
          <p:cNvPicPr preferRelativeResize="0"/>
          <p:nvPr/>
        </p:nvPicPr>
        <p:blipFill rotWithShape="1">
          <a:blip r:embed="rId4">
            <a:alphaModFix/>
          </a:blip>
          <a:srcRect b="0" l="0" r="0" t="0"/>
          <a:stretch/>
        </p:blipFill>
        <p:spPr>
          <a:xfrm>
            <a:off x="1910225" y="287174"/>
            <a:ext cx="5829126" cy="4169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16" name="Shape 516"/>
        <p:cNvGrpSpPr/>
        <p:nvPr/>
      </p:nvGrpSpPr>
      <p:grpSpPr>
        <a:xfrm>
          <a:off x="0" y="0"/>
          <a:ext cx="0" cy="0"/>
          <a:chOff x="0" y="0"/>
          <a:chExt cx="0" cy="0"/>
        </a:xfrm>
      </p:grpSpPr>
      <p:pic>
        <p:nvPicPr>
          <p:cNvPr descr="logo_mark_transparent.png" id="517" name="Google Shape;517;p41"/>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518" name="Google Shape;518;p41"/>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14 / 22</a:t>
            </a:r>
            <a:endParaRPr b="0" i="0" sz="700" u="none" cap="none" strike="noStrike">
              <a:solidFill>
                <a:schemeClr val="dk1"/>
              </a:solidFill>
              <a:latin typeface="Calibri"/>
              <a:ea typeface="Calibri"/>
              <a:cs typeface="Calibri"/>
              <a:sym typeface="Calibri"/>
            </a:endParaRPr>
          </a:p>
        </p:txBody>
      </p:sp>
      <p:sp>
        <p:nvSpPr>
          <p:cNvPr id="519" name="Google Shape;519;p41"/>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41"/>
          <p:cNvSpPr/>
          <p:nvPr/>
        </p:nvSpPr>
        <p:spPr>
          <a:xfrm>
            <a:off x="394508" y="628650"/>
            <a:ext cx="82296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2300"/>
              <a:buFont typeface="Poppins"/>
              <a:buNone/>
            </a:pPr>
            <a:r>
              <a:rPr b="1" i="0" lang="en" sz="2300" u="none" cap="none" strike="noStrike">
                <a:solidFill>
                  <a:srgbClr val="051044"/>
                </a:solidFill>
                <a:latin typeface="Poppins"/>
                <a:ea typeface="Poppins"/>
                <a:cs typeface="Poppins"/>
                <a:sym typeface="Poppins"/>
              </a:rPr>
              <a:t>El dueño de negocio preparándose para la salida</a:t>
            </a:r>
            <a:endParaRPr b="0" i="0" sz="2300" u="none" cap="none" strike="noStrike">
              <a:solidFill>
                <a:schemeClr val="dk1"/>
              </a:solidFill>
              <a:latin typeface="Calibri"/>
              <a:ea typeface="Calibri"/>
              <a:cs typeface="Calibri"/>
              <a:sym typeface="Calibri"/>
            </a:endParaRPr>
          </a:p>
        </p:txBody>
      </p:sp>
      <p:sp>
        <p:nvSpPr>
          <p:cNvPr id="521" name="Google Shape;521;p41"/>
          <p:cNvSpPr/>
          <p:nvPr/>
        </p:nvSpPr>
        <p:spPr>
          <a:xfrm>
            <a:off x="394508" y="1188720"/>
            <a:ext cx="3771900" cy="3154800"/>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41"/>
          <p:cNvSpPr/>
          <p:nvPr/>
        </p:nvSpPr>
        <p:spPr>
          <a:xfrm>
            <a:off x="394508" y="1188720"/>
            <a:ext cx="3771900" cy="687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23" name="Google Shape;523;p41"/>
          <p:cNvPicPr preferRelativeResize="0"/>
          <p:nvPr/>
        </p:nvPicPr>
        <p:blipFill rotWithShape="1">
          <a:blip r:embed="rId4">
            <a:alphaModFix/>
          </a:blip>
          <a:srcRect b="0" l="0" r="0" t="0"/>
          <a:stretch/>
        </p:blipFill>
        <p:spPr>
          <a:xfrm>
            <a:off x="668828" y="1463040"/>
            <a:ext cx="411480" cy="411480"/>
          </a:xfrm>
          <a:prstGeom prst="rect">
            <a:avLst/>
          </a:prstGeom>
          <a:noFill/>
          <a:ln>
            <a:noFill/>
          </a:ln>
        </p:spPr>
      </p:pic>
      <p:sp>
        <p:nvSpPr>
          <p:cNvPr id="524" name="Google Shape;524;p41"/>
          <p:cNvSpPr/>
          <p:nvPr/>
        </p:nvSpPr>
        <p:spPr>
          <a:xfrm>
            <a:off x="1183178" y="1463040"/>
            <a:ext cx="2880300" cy="20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DF665B"/>
              </a:buClr>
              <a:buSzPts val="800"/>
              <a:buFont typeface="Poppins"/>
              <a:buNone/>
            </a:pPr>
            <a:r>
              <a:rPr b="1" i="0" lang="en" sz="800" u="none" cap="none" strike="noStrike">
                <a:solidFill>
                  <a:srgbClr val="DF665B"/>
                </a:solidFill>
                <a:latin typeface="Poppins"/>
                <a:ea typeface="Poppins"/>
                <a:cs typeface="Poppins"/>
                <a:sym typeface="Poppins"/>
              </a:rPr>
              <a:t>PERFIL DEL CLIENTE</a:t>
            </a:r>
            <a:endParaRPr b="0" i="0" sz="800" u="none" cap="none" strike="noStrike">
              <a:solidFill>
                <a:schemeClr val="dk1"/>
              </a:solidFill>
              <a:latin typeface="Calibri"/>
              <a:ea typeface="Calibri"/>
              <a:cs typeface="Calibri"/>
              <a:sym typeface="Calibri"/>
            </a:endParaRPr>
          </a:p>
        </p:txBody>
      </p:sp>
      <p:sp>
        <p:nvSpPr>
          <p:cNvPr id="525" name="Google Shape;525;p41"/>
          <p:cNvSpPr/>
          <p:nvPr/>
        </p:nvSpPr>
        <p:spPr>
          <a:xfrm>
            <a:off x="1183178" y="1668780"/>
            <a:ext cx="28803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Dueño de negocio de HVAC</a:t>
            </a:r>
            <a:endParaRPr b="0" i="0" sz="1500" u="none" cap="none" strike="noStrike">
              <a:solidFill>
                <a:schemeClr val="dk1"/>
              </a:solidFill>
              <a:latin typeface="Calibri"/>
              <a:ea typeface="Calibri"/>
              <a:cs typeface="Calibri"/>
              <a:sym typeface="Calibri"/>
            </a:endParaRPr>
          </a:p>
        </p:txBody>
      </p:sp>
      <p:sp>
        <p:nvSpPr>
          <p:cNvPr id="526" name="Google Shape;526;p41"/>
          <p:cNvSpPr/>
          <p:nvPr/>
        </p:nvSpPr>
        <p:spPr>
          <a:xfrm>
            <a:off x="668828" y="2044733"/>
            <a:ext cx="32232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EDAD</a:t>
            </a:r>
            <a:endParaRPr b="0" i="0" sz="800" u="none" cap="none" strike="noStrike">
              <a:solidFill>
                <a:schemeClr val="dk1"/>
              </a:solidFill>
              <a:latin typeface="Calibri"/>
              <a:ea typeface="Calibri"/>
              <a:cs typeface="Calibri"/>
              <a:sym typeface="Calibri"/>
            </a:endParaRPr>
          </a:p>
        </p:txBody>
      </p:sp>
      <p:sp>
        <p:nvSpPr>
          <p:cNvPr id="527" name="Google Shape;527;p41"/>
          <p:cNvSpPr/>
          <p:nvPr/>
        </p:nvSpPr>
        <p:spPr>
          <a:xfrm>
            <a:off x="668828" y="2216183"/>
            <a:ext cx="3223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43 años</a:t>
            </a:r>
            <a:endParaRPr b="0" i="0" sz="1000" u="none" cap="none" strike="noStrike">
              <a:solidFill>
                <a:schemeClr val="dk1"/>
              </a:solidFill>
              <a:latin typeface="Calibri"/>
              <a:ea typeface="Calibri"/>
              <a:cs typeface="Calibri"/>
              <a:sym typeface="Calibri"/>
            </a:endParaRPr>
          </a:p>
        </p:txBody>
      </p:sp>
      <p:sp>
        <p:nvSpPr>
          <p:cNvPr id="528" name="Google Shape;528;p41"/>
          <p:cNvSpPr/>
          <p:nvPr/>
        </p:nvSpPr>
        <p:spPr>
          <a:xfrm>
            <a:off x="668828" y="2559083"/>
            <a:ext cx="32232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HORIZONTE</a:t>
            </a:r>
            <a:endParaRPr b="0" i="0" sz="800" u="none" cap="none" strike="noStrike">
              <a:solidFill>
                <a:schemeClr val="dk1"/>
              </a:solidFill>
              <a:latin typeface="Calibri"/>
              <a:ea typeface="Calibri"/>
              <a:cs typeface="Calibri"/>
              <a:sym typeface="Calibri"/>
            </a:endParaRPr>
          </a:p>
        </p:txBody>
      </p:sp>
      <p:sp>
        <p:nvSpPr>
          <p:cNvPr id="529" name="Google Shape;529;p41"/>
          <p:cNvSpPr/>
          <p:nvPr/>
        </p:nvSpPr>
        <p:spPr>
          <a:xfrm>
            <a:off x="668828" y="2730533"/>
            <a:ext cx="3223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Planea salir del negocio en 10 años</a:t>
            </a:r>
            <a:endParaRPr b="0" i="0" sz="1000" u="none" cap="none" strike="noStrike">
              <a:solidFill>
                <a:schemeClr val="dk1"/>
              </a:solidFill>
              <a:latin typeface="Calibri"/>
              <a:ea typeface="Calibri"/>
              <a:cs typeface="Calibri"/>
              <a:sym typeface="Calibri"/>
            </a:endParaRPr>
          </a:p>
        </p:txBody>
      </p:sp>
      <p:sp>
        <p:nvSpPr>
          <p:cNvPr id="530" name="Google Shape;530;p41"/>
          <p:cNvSpPr/>
          <p:nvPr/>
        </p:nvSpPr>
        <p:spPr>
          <a:xfrm>
            <a:off x="668828" y="3073433"/>
            <a:ext cx="32232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OBJETIVO</a:t>
            </a:r>
            <a:endParaRPr b="0" i="0" sz="800" u="none" cap="none" strike="noStrike">
              <a:solidFill>
                <a:schemeClr val="dk1"/>
              </a:solidFill>
              <a:latin typeface="Calibri"/>
              <a:ea typeface="Calibri"/>
              <a:cs typeface="Calibri"/>
              <a:sym typeface="Calibri"/>
            </a:endParaRPr>
          </a:p>
        </p:txBody>
      </p:sp>
      <p:sp>
        <p:nvSpPr>
          <p:cNvPr id="531" name="Google Shape;531;p41"/>
          <p:cNvSpPr/>
          <p:nvPr/>
        </p:nvSpPr>
        <p:spPr>
          <a:xfrm>
            <a:off x="668828" y="3244883"/>
            <a:ext cx="3223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Maximizar los beneficios futuros para sí mismo y sus hijos</a:t>
            </a:r>
            <a:endParaRPr b="0" i="0" sz="1000" u="none" cap="none" strike="noStrike">
              <a:solidFill>
                <a:schemeClr val="dk1"/>
              </a:solidFill>
              <a:latin typeface="Calibri"/>
              <a:ea typeface="Calibri"/>
              <a:cs typeface="Calibri"/>
              <a:sym typeface="Calibri"/>
            </a:endParaRPr>
          </a:p>
        </p:txBody>
      </p:sp>
      <p:sp>
        <p:nvSpPr>
          <p:cNvPr id="532" name="Google Shape;532;p41"/>
          <p:cNvSpPr/>
          <p:nvPr/>
        </p:nvSpPr>
        <p:spPr>
          <a:xfrm>
            <a:off x="668828" y="3587783"/>
            <a:ext cx="32232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PRIORIDAD</a:t>
            </a:r>
            <a:endParaRPr b="0" i="0" sz="800" u="none" cap="none" strike="noStrike">
              <a:solidFill>
                <a:schemeClr val="dk1"/>
              </a:solidFill>
              <a:latin typeface="Calibri"/>
              <a:ea typeface="Calibri"/>
              <a:cs typeface="Calibri"/>
              <a:sym typeface="Calibri"/>
            </a:endParaRPr>
          </a:p>
        </p:txBody>
      </p:sp>
      <p:sp>
        <p:nvSpPr>
          <p:cNvPr id="533" name="Google Shape;533;p41"/>
          <p:cNvSpPr/>
          <p:nvPr/>
        </p:nvSpPr>
        <p:spPr>
          <a:xfrm>
            <a:off x="668828" y="3759233"/>
            <a:ext cx="3223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Transferir la mayor cantidad de activos libres de impuestos a la familia</a:t>
            </a:r>
            <a:endParaRPr b="0" i="0" sz="1000" u="none" cap="none" strike="noStrike">
              <a:solidFill>
                <a:schemeClr val="dk1"/>
              </a:solidFill>
              <a:latin typeface="Calibri"/>
              <a:ea typeface="Calibri"/>
              <a:cs typeface="Calibri"/>
              <a:sym typeface="Calibri"/>
            </a:endParaRPr>
          </a:p>
        </p:txBody>
      </p:sp>
      <p:sp>
        <p:nvSpPr>
          <p:cNvPr id="534" name="Google Shape;534;p41"/>
          <p:cNvSpPr/>
          <p:nvPr/>
        </p:nvSpPr>
        <p:spPr>
          <a:xfrm>
            <a:off x="4440728" y="1188720"/>
            <a:ext cx="41148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RESULTADO STREAM</a:t>
            </a:r>
            <a:endParaRPr b="0" i="0" sz="800" u="none" cap="none" strike="noStrike">
              <a:solidFill>
                <a:schemeClr val="dk1"/>
              </a:solidFill>
              <a:latin typeface="Calibri"/>
              <a:ea typeface="Calibri"/>
              <a:cs typeface="Calibri"/>
              <a:sym typeface="Calibri"/>
            </a:endParaRPr>
          </a:p>
        </p:txBody>
      </p:sp>
      <p:sp>
        <p:nvSpPr>
          <p:cNvPr id="535" name="Google Shape;535;p41"/>
          <p:cNvSpPr/>
          <p:nvPr/>
        </p:nvSpPr>
        <p:spPr>
          <a:xfrm>
            <a:off x="4440728" y="1428750"/>
            <a:ext cx="4114800" cy="41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Pago flexible del préstamo, legado máximo</a:t>
            </a:r>
            <a:endParaRPr b="0" i="0" sz="1700" u="none" cap="none" strike="noStrike">
              <a:solidFill>
                <a:schemeClr val="dk1"/>
              </a:solidFill>
              <a:latin typeface="Calibri"/>
              <a:ea typeface="Calibri"/>
              <a:cs typeface="Calibri"/>
              <a:sym typeface="Calibri"/>
            </a:endParaRPr>
          </a:p>
        </p:txBody>
      </p:sp>
      <p:sp>
        <p:nvSpPr>
          <p:cNvPr id="536" name="Google Shape;536;p41"/>
          <p:cNvSpPr/>
          <p:nvPr/>
        </p:nvSpPr>
        <p:spPr>
          <a:xfrm>
            <a:off x="4440728" y="1977390"/>
            <a:ext cx="480000" cy="4800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37" name="Google Shape;537;p41"/>
          <p:cNvPicPr preferRelativeResize="0"/>
          <p:nvPr/>
        </p:nvPicPr>
        <p:blipFill rotWithShape="1">
          <a:blip r:embed="rId5">
            <a:alphaModFix/>
          </a:blip>
          <a:srcRect b="0" l="0" r="0" t="0"/>
          <a:stretch/>
        </p:blipFill>
        <p:spPr>
          <a:xfrm>
            <a:off x="4564172" y="2100834"/>
            <a:ext cx="233172" cy="233172"/>
          </a:xfrm>
          <a:prstGeom prst="rect">
            <a:avLst/>
          </a:prstGeom>
          <a:noFill/>
          <a:ln>
            <a:noFill/>
          </a:ln>
        </p:spPr>
      </p:pic>
      <p:sp>
        <p:nvSpPr>
          <p:cNvPr id="538" name="Google Shape;538;p41"/>
          <p:cNvSpPr/>
          <p:nvPr/>
        </p:nvSpPr>
        <p:spPr>
          <a:xfrm>
            <a:off x="5057948" y="1977390"/>
            <a:ext cx="36348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100"/>
              <a:buFont typeface="Poppins"/>
              <a:buNone/>
            </a:pPr>
            <a:r>
              <a:rPr b="1" i="0" lang="en" sz="1100" u="none" cap="none" strike="noStrike">
                <a:solidFill>
                  <a:srgbClr val="051044"/>
                </a:solidFill>
                <a:latin typeface="Poppins"/>
                <a:ea typeface="Poppins"/>
                <a:cs typeface="Poppins"/>
                <a:sym typeface="Poppins"/>
              </a:rPr>
              <a:t>Préstamo pagado con ganancias de la salida del negocio</a:t>
            </a:r>
            <a:endParaRPr b="0" i="0" sz="1100" u="none" cap="none" strike="noStrike">
              <a:solidFill>
                <a:schemeClr val="dk1"/>
              </a:solidFill>
              <a:latin typeface="Calibri"/>
              <a:ea typeface="Calibri"/>
              <a:cs typeface="Calibri"/>
              <a:sym typeface="Calibri"/>
            </a:endParaRPr>
          </a:p>
        </p:txBody>
      </p:sp>
      <p:sp>
        <p:nvSpPr>
          <p:cNvPr id="539" name="Google Shape;539;p41"/>
          <p:cNvSpPr/>
          <p:nvPr/>
        </p:nvSpPr>
        <p:spPr>
          <a:xfrm>
            <a:off x="5057948" y="2145822"/>
            <a:ext cx="36348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El préstamo bancario puede pagarse con la eventual venta del negocio — o con el valor en efectivo de la póliza.</a:t>
            </a:r>
            <a:endParaRPr b="0" i="0" sz="800" u="none" cap="none" strike="noStrike">
              <a:solidFill>
                <a:schemeClr val="dk1"/>
              </a:solidFill>
              <a:latin typeface="Calibri"/>
              <a:ea typeface="Calibri"/>
              <a:cs typeface="Calibri"/>
              <a:sym typeface="Calibri"/>
            </a:endParaRPr>
          </a:p>
        </p:txBody>
      </p:sp>
      <p:sp>
        <p:nvSpPr>
          <p:cNvPr id="540" name="Google Shape;540;p41"/>
          <p:cNvSpPr/>
          <p:nvPr/>
        </p:nvSpPr>
        <p:spPr>
          <a:xfrm>
            <a:off x="4440728" y="2800350"/>
            <a:ext cx="480000" cy="4800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41" name="Google Shape;541;p41"/>
          <p:cNvPicPr preferRelativeResize="0"/>
          <p:nvPr/>
        </p:nvPicPr>
        <p:blipFill rotWithShape="1">
          <a:blip r:embed="rId5">
            <a:alphaModFix/>
          </a:blip>
          <a:srcRect b="0" l="0" r="0" t="0"/>
          <a:stretch/>
        </p:blipFill>
        <p:spPr>
          <a:xfrm>
            <a:off x="4564172" y="2923794"/>
            <a:ext cx="233172" cy="233172"/>
          </a:xfrm>
          <a:prstGeom prst="rect">
            <a:avLst/>
          </a:prstGeom>
          <a:noFill/>
          <a:ln>
            <a:noFill/>
          </a:ln>
        </p:spPr>
      </p:pic>
      <p:sp>
        <p:nvSpPr>
          <p:cNvPr id="542" name="Google Shape;542;p41"/>
          <p:cNvSpPr/>
          <p:nvPr/>
        </p:nvSpPr>
        <p:spPr>
          <a:xfrm>
            <a:off x="5057948" y="2800350"/>
            <a:ext cx="36348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100"/>
              <a:buFont typeface="Poppins"/>
              <a:buNone/>
            </a:pPr>
            <a:r>
              <a:rPr b="1" i="0" lang="en" sz="1100" u="none" cap="none" strike="noStrike">
                <a:solidFill>
                  <a:srgbClr val="051044"/>
                </a:solidFill>
                <a:latin typeface="Poppins"/>
                <a:ea typeface="Poppins"/>
                <a:cs typeface="Poppins"/>
                <a:sym typeface="Poppins"/>
              </a:rPr>
              <a:t>Legado con ventajas fiscales para los hijos</a:t>
            </a:r>
            <a:endParaRPr b="0" i="0" sz="1100" u="none" cap="none" strike="noStrike">
              <a:solidFill>
                <a:schemeClr val="dk1"/>
              </a:solidFill>
              <a:latin typeface="Calibri"/>
              <a:ea typeface="Calibri"/>
              <a:cs typeface="Calibri"/>
              <a:sym typeface="Calibri"/>
            </a:endParaRPr>
          </a:p>
        </p:txBody>
      </p:sp>
      <p:sp>
        <p:nvSpPr>
          <p:cNvPr id="543" name="Google Shape;543;p41"/>
          <p:cNvSpPr/>
          <p:nvPr/>
        </p:nvSpPr>
        <p:spPr>
          <a:xfrm>
            <a:off x="5057948" y="2968782"/>
            <a:ext cx="36348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El beneficio por fallecimiento pasa libre de impuestos a la familia</a:t>
            </a:r>
            <a:endParaRPr b="0" i="0" sz="800" u="none" cap="none" strike="noStrike">
              <a:solidFill>
                <a:srgbClr val="374151"/>
              </a:solidFill>
              <a:latin typeface="Poppins"/>
              <a:ea typeface="Poppins"/>
              <a:cs typeface="Poppins"/>
              <a:sym typeface="Poppins"/>
            </a:endParaRPr>
          </a:p>
          <a:p>
            <a:pPr indent="0" lvl="0" marL="0" marR="0" rtl="0" algn="l">
              <a:lnSpc>
                <a:spcPct val="100000"/>
              </a:lnSpc>
              <a:spcBef>
                <a:spcPts val="0"/>
              </a:spcBef>
              <a:spcAft>
                <a:spcPts val="0"/>
              </a:spcAft>
              <a:buClr>
                <a:srgbClr val="374151"/>
              </a:buClr>
              <a:buSzPts val="800"/>
              <a:buFont typeface="Poppins"/>
              <a:buNone/>
            </a:pPr>
            <a:r>
              <a:t/>
            </a:r>
            <a:endParaRPr b="0" i="0" sz="800" u="none" cap="none" strike="noStrike">
              <a:solidFill>
                <a:srgbClr val="374151"/>
              </a:solidFill>
              <a:latin typeface="Poppins"/>
              <a:ea typeface="Poppins"/>
              <a:cs typeface="Poppins"/>
              <a:sym typeface="Poppins"/>
            </a:endParaRPr>
          </a:p>
        </p:txBody>
      </p:sp>
      <p:sp>
        <p:nvSpPr>
          <p:cNvPr id="544" name="Google Shape;544;p41"/>
          <p:cNvSpPr/>
          <p:nvPr/>
        </p:nvSpPr>
        <p:spPr>
          <a:xfrm>
            <a:off x="4440728" y="3623310"/>
            <a:ext cx="480000" cy="4800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45" name="Google Shape;545;p41"/>
          <p:cNvPicPr preferRelativeResize="0"/>
          <p:nvPr/>
        </p:nvPicPr>
        <p:blipFill rotWithShape="1">
          <a:blip r:embed="rId5">
            <a:alphaModFix/>
          </a:blip>
          <a:srcRect b="0" l="0" r="0" t="0"/>
          <a:stretch/>
        </p:blipFill>
        <p:spPr>
          <a:xfrm>
            <a:off x="4564172" y="3746754"/>
            <a:ext cx="233172" cy="233172"/>
          </a:xfrm>
          <a:prstGeom prst="rect">
            <a:avLst/>
          </a:prstGeom>
          <a:noFill/>
          <a:ln>
            <a:noFill/>
          </a:ln>
        </p:spPr>
      </p:pic>
      <p:sp>
        <p:nvSpPr>
          <p:cNvPr id="546" name="Google Shape;546;p41"/>
          <p:cNvSpPr/>
          <p:nvPr/>
        </p:nvSpPr>
        <p:spPr>
          <a:xfrm>
            <a:off x="5057948" y="3623310"/>
            <a:ext cx="36348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100"/>
              <a:buFont typeface="Poppins"/>
              <a:buNone/>
            </a:pPr>
            <a:r>
              <a:rPr b="1" i="0" lang="en" sz="1100" u="none" cap="none" strike="noStrike">
                <a:solidFill>
                  <a:srgbClr val="051044"/>
                </a:solidFill>
                <a:latin typeface="Poppins"/>
                <a:ea typeface="Poppins"/>
                <a:cs typeface="Poppins"/>
                <a:sym typeface="Poppins"/>
              </a:rPr>
              <a:t>Crecimiento indexado sin pérdidas del mercado</a:t>
            </a:r>
            <a:endParaRPr b="0" i="0" sz="1100" u="none" cap="none" strike="noStrike">
              <a:solidFill>
                <a:schemeClr val="dk1"/>
              </a:solidFill>
              <a:latin typeface="Calibri"/>
              <a:ea typeface="Calibri"/>
              <a:cs typeface="Calibri"/>
              <a:sym typeface="Calibri"/>
            </a:endParaRPr>
          </a:p>
        </p:txBody>
      </p:sp>
      <p:sp>
        <p:nvSpPr>
          <p:cNvPr id="547" name="Google Shape;547;p41"/>
          <p:cNvSpPr/>
          <p:nvPr/>
        </p:nvSpPr>
        <p:spPr>
          <a:xfrm>
            <a:off x="5057948" y="3791742"/>
            <a:ext cx="36348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El valor en efectivo de la póliza crece con el mercado pero está protegido de las caídas.</a:t>
            </a:r>
            <a:endParaRPr b="0" i="0" sz="800" u="none" cap="none" strike="noStrike">
              <a:solidFill>
                <a:schemeClr val="dk1"/>
              </a:solidFill>
              <a:latin typeface="Calibri"/>
              <a:ea typeface="Calibri"/>
              <a:cs typeface="Calibri"/>
              <a:sym typeface="Calibri"/>
            </a:endParaRPr>
          </a:p>
        </p:txBody>
      </p:sp>
      <p:sp>
        <p:nvSpPr>
          <p:cNvPr id="548" name="Google Shape;548;p41"/>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53" name="Shape 553"/>
        <p:cNvGrpSpPr/>
        <p:nvPr/>
      </p:nvGrpSpPr>
      <p:grpSpPr>
        <a:xfrm>
          <a:off x="0" y="0"/>
          <a:ext cx="0" cy="0"/>
          <a:chOff x="0" y="0"/>
          <a:chExt cx="0" cy="0"/>
        </a:xfrm>
      </p:grpSpPr>
      <p:pic>
        <p:nvPicPr>
          <p:cNvPr descr="logo_mark_transparent.png" id="554" name="Google Shape;554;p42"/>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55" name="Google Shape;555;p42"/>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42"/>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CASO DE ESTUDIO 02 - ¿Por qué Stream?</a:t>
            </a:r>
            <a:endParaRPr b="0" i="0" sz="800" u="none" cap="none" strike="noStrike">
              <a:solidFill>
                <a:schemeClr val="dk1"/>
              </a:solidFill>
              <a:latin typeface="Calibri"/>
              <a:ea typeface="Calibri"/>
              <a:cs typeface="Calibri"/>
              <a:sym typeface="Calibri"/>
            </a:endParaRPr>
          </a:p>
        </p:txBody>
      </p:sp>
      <p:sp>
        <p:nvSpPr>
          <p:cNvPr id="557" name="Google Shape;557;p42"/>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15 / 22</a:t>
            </a:r>
            <a:endParaRPr b="0" i="0" sz="700" u="none" cap="none" strike="noStrike">
              <a:solidFill>
                <a:schemeClr val="dk1"/>
              </a:solidFill>
              <a:latin typeface="Calibri"/>
              <a:ea typeface="Calibri"/>
              <a:cs typeface="Calibri"/>
              <a:sym typeface="Calibri"/>
            </a:endParaRPr>
          </a:p>
        </p:txBody>
      </p:sp>
      <p:pic>
        <p:nvPicPr>
          <p:cNvPr id="558" name="Google Shape;558;p42" title="Screenshot 2026-05-07 at 9.46.36 AM.png"/>
          <p:cNvPicPr preferRelativeResize="0"/>
          <p:nvPr/>
        </p:nvPicPr>
        <p:blipFill rotWithShape="1">
          <a:blip r:embed="rId4">
            <a:alphaModFix/>
          </a:blip>
          <a:srcRect b="0" l="0" r="0" t="0"/>
          <a:stretch/>
        </p:blipFill>
        <p:spPr>
          <a:xfrm>
            <a:off x="2561699" y="173063"/>
            <a:ext cx="5143905" cy="48676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63" name="Shape 563"/>
        <p:cNvGrpSpPr/>
        <p:nvPr/>
      </p:nvGrpSpPr>
      <p:grpSpPr>
        <a:xfrm>
          <a:off x="0" y="0"/>
          <a:ext cx="0" cy="0"/>
          <a:chOff x="0" y="0"/>
          <a:chExt cx="0" cy="0"/>
        </a:xfrm>
      </p:grpSpPr>
      <p:pic>
        <p:nvPicPr>
          <p:cNvPr descr="logo_mark_transparent.png" id="564" name="Google Shape;564;p43"/>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65" name="Google Shape;565;p43"/>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43"/>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CASO DE ESTUDIO 02 - ¿Por qué Stream?</a:t>
            </a:r>
            <a:endParaRPr b="0" i="0" sz="800" u="none" cap="none" strike="noStrike">
              <a:solidFill>
                <a:schemeClr val="dk1"/>
              </a:solidFill>
              <a:latin typeface="Calibri"/>
              <a:ea typeface="Calibri"/>
              <a:cs typeface="Calibri"/>
              <a:sym typeface="Calibri"/>
            </a:endParaRPr>
          </a:p>
        </p:txBody>
      </p:sp>
      <p:sp>
        <p:nvSpPr>
          <p:cNvPr id="567" name="Google Shape;567;p43"/>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16 / 22</a:t>
            </a:r>
            <a:endParaRPr b="0" i="0" sz="700" u="none" cap="none" strike="noStrike">
              <a:solidFill>
                <a:schemeClr val="dk1"/>
              </a:solidFill>
              <a:latin typeface="Calibri"/>
              <a:ea typeface="Calibri"/>
              <a:cs typeface="Calibri"/>
              <a:sym typeface="Calibri"/>
            </a:endParaRPr>
          </a:p>
        </p:txBody>
      </p:sp>
      <p:pic>
        <p:nvPicPr>
          <p:cNvPr id="568" name="Google Shape;568;p43" title="Screenshot 2026-05-07 at 9.47.05 AM.png"/>
          <p:cNvPicPr preferRelativeResize="0"/>
          <p:nvPr/>
        </p:nvPicPr>
        <p:blipFill rotWithShape="1">
          <a:blip r:embed="rId4">
            <a:alphaModFix/>
          </a:blip>
          <a:srcRect b="0" l="0" r="0" t="0"/>
          <a:stretch/>
        </p:blipFill>
        <p:spPr>
          <a:xfrm>
            <a:off x="2674525" y="108325"/>
            <a:ext cx="4406849" cy="49268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73" name="Shape 573"/>
        <p:cNvGrpSpPr/>
        <p:nvPr/>
      </p:nvGrpSpPr>
      <p:grpSpPr>
        <a:xfrm>
          <a:off x="0" y="0"/>
          <a:ext cx="0" cy="0"/>
          <a:chOff x="0" y="0"/>
          <a:chExt cx="0" cy="0"/>
        </a:xfrm>
      </p:grpSpPr>
      <p:pic>
        <p:nvPicPr>
          <p:cNvPr descr="logo_mark_transparent.png" id="574" name="Google Shape;574;p44"/>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75" name="Google Shape;575;p44"/>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17 / 22</a:t>
            </a:r>
            <a:endParaRPr b="0" i="0" sz="700" u="none" cap="none" strike="noStrike">
              <a:solidFill>
                <a:schemeClr val="dk1"/>
              </a:solidFill>
              <a:latin typeface="Calibri"/>
              <a:ea typeface="Calibri"/>
              <a:cs typeface="Calibri"/>
              <a:sym typeface="Calibri"/>
            </a:endParaRPr>
          </a:p>
        </p:txBody>
      </p:sp>
      <p:sp>
        <p:nvSpPr>
          <p:cNvPr id="576" name="Google Shape;576;p44"/>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44"/>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rtl="0" algn="l">
              <a:spcBef>
                <a:spcPts val="0"/>
              </a:spcBef>
              <a:spcAft>
                <a:spcPts val="0"/>
              </a:spcAft>
              <a:buClr>
                <a:srgbClr val="903397"/>
              </a:buClr>
              <a:buSzPts val="800"/>
              <a:buFont typeface="Poppins"/>
              <a:buNone/>
            </a:pPr>
            <a:r>
              <a:rPr b="1" lang="en" sz="800">
                <a:solidFill>
                  <a:srgbClr val="903397"/>
                </a:solidFill>
                <a:latin typeface="Poppins"/>
                <a:ea typeface="Poppins"/>
                <a:cs typeface="Poppins"/>
                <a:sym typeface="Poppins"/>
              </a:rPr>
              <a:t>CASO DE ESTUDIO 02 - ¿Por qué Stream?</a:t>
            </a:r>
            <a:endParaRPr b="1" sz="1000">
              <a:solidFill>
                <a:srgbClr val="903397"/>
              </a:solidFill>
              <a:latin typeface="Poppins"/>
              <a:ea typeface="Poppins"/>
              <a:cs typeface="Poppins"/>
              <a:sym typeface="Poppins"/>
            </a:endParaRPr>
          </a:p>
        </p:txBody>
      </p:sp>
      <p:pic>
        <p:nvPicPr>
          <p:cNvPr id="578" name="Google Shape;578;p44" title="Screenshot 2026-05-07 at 9.47.14 AM.png"/>
          <p:cNvPicPr preferRelativeResize="0"/>
          <p:nvPr/>
        </p:nvPicPr>
        <p:blipFill rotWithShape="1">
          <a:blip r:embed="rId4">
            <a:alphaModFix/>
          </a:blip>
          <a:srcRect b="0" l="0" r="0" t="0"/>
          <a:stretch/>
        </p:blipFill>
        <p:spPr>
          <a:xfrm>
            <a:off x="1468675" y="491775"/>
            <a:ext cx="6574298" cy="3835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83" name="Shape 583"/>
        <p:cNvGrpSpPr/>
        <p:nvPr/>
      </p:nvGrpSpPr>
      <p:grpSpPr>
        <a:xfrm>
          <a:off x="0" y="0"/>
          <a:ext cx="0" cy="0"/>
          <a:chOff x="0" y="0"/>
          <a:chExt cx="0" cy="0"/>
        </a:xfrm>
      </p:grpSpPr>
      <p:pic>
        <p:nvPicPr>
          <p:cNvPr descr="logo_mark_transparent.png" id="584" name="Google Shape;584;p45"/>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85" name="Google Shape;585;p45"/>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86" name="Google Shape;586;p45"/>
          <p:cNvPicPr preferRelativeResize="0"/>
          <p:nvPr/>
        </p:nvPicPr>
        <p:blipFill rotWithShape="1">
          <a:blip r:embed="rId4">
            <a:alphaModFix/>
          </a:blip>
          <a:srcRect b="0" l="0" r="0" t="0"/>
          <a:stretch/>
        </p:blipFill>
        <p:spPr>
          <a:xfrm>
            <a:off x="1504775" y="499024"/>
            <a:ext cx="5808706" cy="4438726"/>
          </a:xfrm>
          <a:prstGeom prst="rect">
            <a:avLst/>
          </a:prstGeom>
          <a:noFill/>
          <a:ln>
            <a:noFill/>
          </a:ln>
        </p:spPr>
      </p:pic>
      <p:sp>
        <p:nvSpPr>
          <p:cNvPr id="587" name="Google Shape;587;p45"/>
          <p:cNvSpPr/>
          <p:nvPr/>
        </p:nvSpPr>
        <p:spPr>
          <a:xfrm>
            <a:off x="342900" y="205750"/>
            <a:ext cx="33987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02 - Pago del préstamo con fondos externos</a:t>
            </a:r>
            <a:endParaRPr b="0" i="0" sz="1000" u="none" cap="none" strike="noStrike">
              <a:solidFill>
                <a:schemeClr val="dk1"/>
              </a:solidFill>
              <a:latin typeface="Calibri"/>
              <a:ea typeface="Calibri"/>
              <a:cs typeface="Calibri"/>
              <a:sym typeface="Calibri"/>
            </a:endParaRPr>
          </a:p>
        </p:txBody>
      </p:sp>
      <p:sp>
        <p:nvSpPr>
          <p:cNvPr id="588" name="Google Shape;588;p45"/>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18 / 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93" name="Shape 593"/>
        <p:cNvGrpSpPr/>
        <p:nvPr/>
      </p:nvGrpSpPr>
      <p:grpSpPr>
        <a:xfrm>
          <a:off x="0" y="0"/>
          <a:ext cx="0" cy="0"/>
          <a:chOff x="0" y="0"/>
          <a:chExt cx="0" cy="0"/>
        </a:xfrm>
      </p:grpSpPr>
      <p:pic>
        <p:nvPicPr>
          <p:cNvPr descr="logo_mark_transparent.png" id="594" name="Google Shape;594;p46"/>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95" name="Google Shape;595;p46"/>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96" name="Google Shape;596;p46"/>
          <p:cNvPicPr preferRelativeResize="0"/>
          <p:nvPr/>
        </p:nvPicPr>
        <p:blipFill rotWithShape="1">
          <a:blip r:embed="rId4">
            <a:alphaModFix/>
          </a:blip>
          <a:srcRect b="0" l="0" r="0" t="0"/>
          <a:stretch/>
        </p:blipFill>
        <p:spPr>
          <a:xfrm>
            <a:off x="1499854" y="467000"/>
            <a:ext cx="6625630" cy="4470751"/>
          </a:xfrm>
          <a:prstGeom prst="rect">
            <a:avLst/>
          </a:prstGeom>
          <a:noFill/>
          <a:ln>
            <a:noFill/>
          </a:ln>
        </p:spPr>
      </p:pic>
      <p:sp>
        <p:nvSpPr>
          <p:cNvPr id="597" name="Google Shape;597;p46"/>
          <p:cNvSpPr/>
          <p:nvPr/>
        </p:nvSpPr>
        <p:spPr>
          <a:xfrm>
            <a:off x="342900" y="205750"/>
            <a:ext cx="3398700" cy="1920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CASO DE ESTUDIO 02 - Pago del préstamo con fondos externos</a:t>
            </a:r>
            <a:endParaRPr b="0" i="0" sz="1000" u="none" cap="none" strike="noStrike">
              <a:solidFill>
                <a:schemeClr val="dk1"/>
              </a:solidFill>
              <a:latin typeface="Calibri"/>
              <a:ea typeface="Calibri"/>
              <a:cs typeface="Calibri"/>
              <a:sym typeface="Calibri"/>
            </a:endParaRPr>
          </a:p>
        </p:txBody>
      </p:sp>
      <p:sp>
        <p:nvSpPr>
          <p:cNvPr id="598" name="Google Shape;598;p46"/>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19 / 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03" name="Shape 603"/>
        <p:cNvGrpSpPr/>
        <p:nvPr/>
      </p:nvGrpSpPr>
      <p:grpSpPr>
        <a:xfrm>
          <a:off x="0" y="0"/>
          <a:ext cx="0" cy="0"/>
          <a:chOff x="0" y="0"/>
          <a:chExt cx="0" cy="0"/>
        </a:xfrm>
      </p:grpSpPr>
      <p:pic>
        <p:nvPicPr>
          <p:cNvPr descr="logo_mark_transparent.png" id="604" name="Google Shape;604;p47"/>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605" name="Google Shape;605;p47"/>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20 / 22</a:t>
            </a:r>
            <a:endParaRPr b="0" i="0" sz="700" u="none" cap="none" strike="noStrike">
              <a:solidFill>
                <a:schemeClr val="dk1"/>
              </a:solidFill>
              <a:latin typeface="Calibri"/>
              <a:ea typeface="Calibri"/>
              <a:cs typeface="Calibri"/>
              <a:sym typeface="Calibri"/>
            </a:endParaRPr>
          </a:p>
        </p:txBody>
      </p:sp>
      <p:sp>
        <p:nvSpPr>
          <p:cNvPr id="606" name="Google Shape;606;p47"/>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47"/>
          <p:cNvSpPr/>
          <p:nvPr/>
        </p:nvSpPr>
        <p:spPr>
          <a:xfrm>
            <a:off x="548640" y="808710"/>
            <a:ext cx="54864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PRÓXIMOS PASOS</a:t>
            </a:r>
            <a:endParaRPr b="0" i="0" sz="900" u="none" cap="none" strike="noStrike">
              <a:solidFill>
                <a:schemeClr val="dk1"/>
              </a:solidFill>
              <a:latin typeface="Calibri"/>
              <a:ea typeface="Calibri"/>
              <a:cs typeface="Calibri"/>
              <a:sym typeface="Calibri"/>
            </a:endParaRPr>
          </a:p>
        </p:txBody>
      </p:sp>
      <p:sp>
        <p:nvSpPr>
          <p:cNvPr id="608" name="Google Shape;608;p47"/>
          <p:cNvSpPr/>
          <p:nvPr/>
        </p:nvSpPr>
        <p:spPr>
          <a:xfrm>
            <a:off x="548640" y="1048740"/>
            <a:ext cx="8229600" cy="48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Cómo obtener su primera cotización</a:t>
            </a:r>
            <a:endParaRPr b="0" i="0" sz="2400" u="none" cap="none" strike="noStrike">
              <a:solidFill>
                <a:schemeClr val="dk1"/>
              </a:solidFill>
              <a:latin typeface="Calibri"/>
              <a:ea typeface="Calibri"/>
              <a:cs typeface="Calibri"/>
              <a:sym typeface="Calibri"/>
            </a:endParaRPr>
          </a:p>
        </p:txBody>
      </p:sp>
      <p:sp>
        <p:nvSpPr>
          <p:cNvPr id="609" name="Google Shape;609;p47"/>
          <p:cNvSpPr/>
          <p:nvPr/>
        </p:nvSpPr>
        <p:spPr>
          <a:xfrm>
            <a:off x="548640" y="1563090"/>
            <a:ext cx="8229600" cy="30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1000"/>
              <a:buFont typeface="Poppins"/>
              <a:buNone/>
            </a:pPr>
            <a:r>
              <a:rPr b="0" i="1" lang="en" sz="1000" u="none" cap="none" strike="noStrike">
                <a:solidFill>
                  <a:srgbClr val="374151"/>
                </a:solidFill>
                <a:latin typeface="Poppins"/>
                <a:ea typeface="Poppins"/>
                <a:cs typeface="Poppins"/>
                <a:sym typeface="Poppins"/>
              </a:rPr>
              <a:t>Cuatro pasos para su primer caso Stream — la mayoría de los agentes completan los cuatro en menos de una hora.</a:t>
            </a:r>
            <a:endParaRPr b="0" i="0" sz="1000" u="none" cap="none" strike="noStrike">
              <a:solidFill>
                <a:schemeClr val="dk1"/>
              </a:solidFill>
              <a:latin typeface="Calibri"/>
              <a:ea typeface="Calibri"/>
              <a:cs typeface="Calibri"/>
              <a:sym typeface="Calibri"/>
            </a:endParaRPr>
          </a:p>
        </p:txBody>
      </p:sp>
      <p:sp>
        <p:nvSpPr>
          <p:cNvPr id="610" name="Google Shape;610;p47"/>
          <p:cNvSpPr/>
          <p:nvPr/>
        </p:nvSpPr>
        <p:spPr>
          <a:xfrm>
            <a:off x="548640"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47"/>
          <p:cNvSpPr/>
          <p:nvPr/>
        </p:nvSpPr>
        <p:spPr>
          <a:xfrm>
            <a:off x="754380" y="2263140"/>
            <a:ext cx="1577340" cy="754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01</a:t>
            </a:r>
            <a:endParaRPr b="0" i="0" sz="4800" u="none" cap="none" strike="noStrike">
              <a:solidFill>
                <a:schemeClr val="dk1"/>
              </a:solidFill>
              <a:latin typeface="Calibri"/>
              <a:ea typeface="Calibri"/>
              <a:cs typeface="Calibri"/>
              <a:sym typeface="Calibri"/>
            </a:endParaRPr>
          </a:p>
        </p:txBody>
      </p:sp>
      <p:sp>
        <p:nvSpPr>
          <p:cNvPr id="612" name="Google Shape;612;p47"/>
          <p:cNvSpPr/>
          <p:nvPr/>
        </p:nvSpPr>
        <p:spPr>
          <a:xfrm>
            <a:off x="754380"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47"/>
          <p:cNvSpPr/>
          <p:nvPr/>
        </p:nvSpPr>
        <p:spPr>
          <a:xfrm>
            <a:off x="754380" y="3188970"/>
            <a:ext cx="1577340" cy="5829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Visite nuestro sitio</a:t>
            </a:r>
            <a:endParaRPr b="0" i="0" sz="1400" u="none" cap="none" strike="noStrike">
              <a:solidFill>
                <a:schemeClr val="dk1"/>
              </a:solidFill>
              <a:latin typeface="Calibri"/>
              <a:ea typeface="Calibri"/>
              <a:cs typeface="Calibri"/>
              <a:sym typeface="Calibri"/>
            </a:endParaRPr>
          </a:p>
        </p:txBody>
      </p:sp>
      <p:sp>
        <p:nvSpPr>
          <p:cNvPr id="614" name="Google Shape;614;p47"/>
          <p:cNvSpPr/>
          <p:nvPr/>
        </p:nvSpPr>
        <p:spPr>
          <a:xfrm>
            <a:off x="754380" y="3771900"/>
            <a:ext cx="1577340" cy="5829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Cree su cuenta de agente en thestreamplan.com en 2 minutos.</a:t>
            </a:r>
            <a:endParaRPr b="0" i="0" sz="800" u="none" cap="none" strike="noStrike">
              <a:solidFill>
                <a:schemeClr val="dk1"/>
              </a:solidFill>
              <a:latin typeface="Calibri"/>
              <a:ea typeface="Calibri"/>
              <a:cs typeface="Calibri"/>
              <a:sym typeface="Calibri"/>
            </a:endParaRPr>
          </a:p>
        </p:txBody>
      </p:sp>
      <p:sp>
        <p:nvSpPr>
          <p:cNvPr id="615" name="Google Shape;615;p47"/>
          <p:cNvSpPr/>
          <p:nvPr/>
        </p:nvSpPr>
        <p:spPr>
          <a:xfrm>
            <a:off x="2660904"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47"/>
          <p:cNvSpPr/>
          <p:nvPr/>
        </p:nvSpPr>
        <p:spPr>
          <a:xfrm>
            <a:off x="2866644" y="2263140"/>
            <a:ext cx="1577340" cy="754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02</a:t>
            </a:r>
            <a:endParaRPr b="0" i="0" sz="4800" u="none" cap="none" strike="noStrike">
              <a:solidFill>
                <a:schemeClr val="dk1"/>
              </a:solidFill>
              <a:latin typeface="Calibri"/>
              <a:ea typeface="Calibri"/>
              <a:cs typeface="Calibri"/>
              <a:sym typeface="Calibri"/>
            </a:endParaRPr>
          </a:p>
        </p:txBody>
      </p:sp>
      <p:sp>
        <p:nvSpPr>
          <p:cNvPr id="617" name="Google Shape;617;p47"/>
          <p:cNvSpPr/>
          <p:nvPr/>
        </p:nvSpPr>
        <p:spPr>
          <a:xfrm>
            <a:off x="2866644"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47"/>
          <p:cNvSpPr/>
          <p:nvPr/>
        </p:nvSpPr>
        <p:spPr>
          <a:xfrm>
            <a:off x="2866644" y="3188970"/>
            <a:ext cx="1577340" cy="5829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Complete la capacitación</a:t>
            </a:r>
            <a:endParaRPr b="0" i="0" sz="1400" u="none" cap="none" strike="noStrike">
              <a:solidFill>
                <a:schemeClr val="dk1"/>
              </a:solidFill>
              <a:latin typeface="Calibri"/>
              <a:ea typeface="Calibri"/>
              <a:cs typeface="Calibri"/>
              <a:sym typeface="Calibri"/>
            </a:endParaRPr>
          </a:p>
        </p:txBody>
      </p:sp>
      <p:sp>
        <p:nvSpPr>
          <p:cNvPr id="619" name="Google Shape;619;p47"/>
          <p:cNvSpPr/>
          <p:nvPr/>
        </p:nvSpPr>
        <p:spPr>
          <a:xfrm>
            <a:off x="2866644" y="3771900"/>
            <a:ext cx="1577340" cy="5829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Certificación corta y a su propio ritmo en línea.</a:t>
            </a:r>
            <a:endParaRPr b="0" i="0" sz="800" u="none" cap="none" strike="noStrike">
              <a:solidFill>
                <a:schemeClr val="dk1"/>
              </a:solidFill>
              <a:latin typeface="Calibri"/>
              <a:ea typeface="Calibri"/>
              <a:cs typeface="Calibri"/>
              <a:sym typeface="Calibri"/>
            </a:endParaRPr>
          </a:p>
        </p:txBody>
      </p:sp>
      <p:sp>
        <p:nvSpPr>
          <p:cNvPr id="620" name="Google Shape;620;p47"/>
          <p:cNvSpPr/>
          <p:nvPr/>
        </p:nvSpPr>
        <p:spPr>
          <a:xfrm>
            <a:off x="4773168"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47"/>
          <p:cNvSpPr/>
          <p:nvPr/>
        </p:nvSpPr>
        <p:spPr>
          <a:xfrm>
            <a:off x="4978908" y="2263140"/>
            <a:ext cx="1577340" cy="754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03</a:t>
            </a:r>
            <a:endParaRPr b="0" i="0" sz="4800" u="none" cap="none" strike="noStrike">
              <a:solidFill>
                <a:schemeClr val="dk1"/>
              </a:solidFill>
              <a:latin typeface="Calibri"/>
              <a:ea typeface="Calibri"/>
              <a:cs typeface="Calibri"/>
              <a:sym typeface="Calibri"/>
            </a:endParaRPr>
          </a:p>
        </p:txBody>
      </p:sp>
      <p:sp>
        <p:nvSpPr>
          <p:cNvPr id="622" name="Google Shape;622;p47"/>
          <p:cNvSpPr/>
          <p:nvPr/>
        </p:nvSpPr>
        <p:spPr>
          <a:xfrm>
            <a:off x="4978908"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47"/>
          <p:cNvSpPr/>
          <p:nvPr/>
        </p:nvSpPr>
        <p:spPr>
          <a:xfrm>
            <a:off x="4978898" y="3188975"/>
            <a:ext cx="1934100" cy="58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Acceda al Portal Streamline</a:t>
            </a:r>
            <a:endParaRPr b="0" i="0" sz="1400" u="none" cap="none" strike="noStrike">
              <a:solidFill>
                <a:schemeClr val="dk1"/>
              </a:solidFill>
              <a:latin typeface="Calibri"/>
              <a:ea typeface="Calibri"/>
              <a:cs typeface="Calibri"/>
              <a:sym typeface="Calibri"/>
            </a:endParaRPr>
          </a:p>
        </p:txBody>
      </p:sp>
      <p:sp>
        <p:nvSpPr>
          <p:cNvPr id="624" name="Google Shape;624;p47"/>
          <p:cNvSpPr/>
          <p:nvPr/>
        </p:nvSpPr>
        <p:spPr>
          <a:xfrm>
            <a:off x="4978908" y="3771900"/>
            <a:ext cx="1577340" cy="5829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Su portal del cliente para cotizaciones y solicitudes.</a:t>
            </a:r>
            <a:endParaRPr b="0" i="0" sz="800" u="none" cap="none" strike="noStrike">
              <a:solidFill>
                <a:schemeClr val="dk1"/>
              </a:solidFill>
              <a:latin typeface="Calibri"/>
              <a:ea typeface="Calibri"/>
              <a:cs typeface="Calibri"/>
              <a:sym typeface="Calibri"/>
            </a:endParaRPr>
          </a:p>
        </p:txBody>
      </p:sp>
      <p:sp>
        <p:nvSpPr>
          <p:cNvPr id="625" name="Google Shape;625;p47"/>
          <p:cNvSpPr/>
          <p:nvPr/>
        </p:nvSpPr>
        <p:spPr>
          <a:xfrm>
            <a:off x="6885432"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47"/>
          <p:cNvSpPr/>
          <p:nvPr/>
        </p:nvSpPr>
        <p:spPr>
          <a:xfrm>
            <a:off x="7091172" y="2263140"/>
            <a:ext cx="1577340" cy="7543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04</a:t>
            </a:r>
            <a:endParaRPr b="0" i="0" sz="4800" u="none" cap="none" strike="noStrike">
              <a:solidFill>
                <a:schemeClr val="dk1"/>
              </a:solidFill>
              <a:latin typeface="Calibri"/>
              <a:ea typeface="Calibri"/>
              <a:cs typeface="Calibri"/>
              <a:sym typeface="Calibri"/>
            </a:endParaRPr>
          </a:p>
        </p:txBody>
      </p:sp>
      <p:sp>
        <p:nvSpPr>
          <p:cNvPr id="627" name="Google Shape;627;p47"/>
          <p:cNvSpPr/>
          <p:nvPr/>
        </p:nvSpPr>
        <p:spPr>
          <a:xfrm>
            <a:off x="7091172"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47"/>
          <p:cNvSpPr/>
          <p:nvPr/>
        </p:nvSpPr>
        <p:spPr>
          <a:xfrm>
            <a:off x="7091172" y="3188970"/>
            <a:ext cx="1577340" cy="58293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Cotizaciones personalizadas</a:t>
            </a:r>
            <a:endParaRPr b="0" i="0" sz="1400" u="none" cap="none" strike="noStrike">
              <a:solidFill>
                <a:schemeClr val="dk1"/>
              </a:solidFill>
              <a:latin typeface="Calibri"/>
              <a:ea typeface="Calibri"/>
              <a:cs typeface="Calibri"/>
              <a:sym typeface="Calibri"/>
            </a:endParaRPr>
          </a:p>
        </p:txBody>
      </p:sp>
      <p:sp>
        <p:nvSpPr>
          <p:cNvPr id="629" name="Google Shape;629;p47"/>
          <p:cNvSpPr/>
          <p:nvPr/>
        </p:nvSpPr>
        <p:spPr>
          <a:xfrm>
            <a:off x="7091172" y="3771900"/>
            <a:ext cx="1577400" cy="58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Ejecute ilustraciones en segundos y solicite la póliza también.</a:t>
            </a:r>
            <a:endParaRPr b="0" i="0" sz="800" u="none" cap="none" strike="noStrike">
              <a:solidFill>
                <a:schemeClr val="dk1"/>
              </a:solidFill>
              <a:latin typeface="Calibri"/>
              <a:ea typeface="Calibri"/>
              <a:cs typeface="Calibri"/>
              <a:sym typeface="Calibri"/>
            </a:endParaRPr>
          </a:p>
        </p:txBody>
      </p:sp>
      <p:sp>
        <p:nvSpPr>
          <p:cNvPr id="630" name="Google Shape;630;p47"/>
          <p:cNvSpPr/>
          <p:nvPr/>
        </p:nvSpPr>
        <p:spPr>
          <a:xfrm>
            <a:off x="2523744" y="3154680"/>
            <a:ext cx="164592" cy="205740"/>
          </a:xfrm>
          <a:prstGeom prst="rightArrow">
            <a:avLst>
              <a:gd fmla="val 50000" name="adj1"/>
              <a:gd fmla="val 50000" name="adj2"/>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47"/>
          <p:cNvSpPr/>
          <p:nvPr/>
        </p:nvSpPr>
        <p:spPr>
          <a:xfrm>
            <a:off x="4636008" y="3154680"/>
            <a:ext cx="164592" cy="205740"/>
          </a:xfrm>
          <a:prstGeom prst="rightArrow">
            <a:avLst>
              <a:gd fmla="val 50000" name="adj1"/>
              <a:gd fmla="val 50000" name="adj2"/>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47"/>
          <p:cNvSpPr/>
          <p:nvPr/>
        </p:nvSpPr>
        <p:spPr>
          <a:xfrm>
            <a:off x="6748272" y="3154680"/>
            <a:ext cx="164592" cy="205740"/>
          </a:xfrm>
          <a:prstGeom prst="rightArrow">
            <a:avLst>
              <a:gd fmla="val 50000" name="adj1"/>
              <a:gd fmla="val 50000" name="adj2"/>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637" name="Shape 637"/>
        <p:cNvGrpSpPr/>
        <p:nvPr/>
      </p:nvGrpSpPr>
      <p:grpSpPr>
        <a:xfrm>
          <a:off x="0" y="0"/>
          <a:ext cx="0" cy="0"/>
          <a:chOff x="0" y="0"/>
          <a:chExt cx="0" cy="0"/>
        </a:xfrm>
      </p:grpSpPr>
      <p:pic>
        <p:nvPicPr>
          <p:cNvPr descr="logo_mark_transparent.png" id="638" name="Google Shape;638;p48"/>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639" name="Google Shape;639;p48"/>
          <p:cNvSpPr/>
          <p:nvPr/>
        </p:nvSpPr>
        <p:spPr>
          <a:xfrm>
            <a:off x="8136460" y="4743753"/>
            <a:ext cx="685800" cy="2058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FFFFFF"/>
              </a:buClr>
              <a:buSzPts val="700"/>
              <a:buFont typeface="Poppins"/>
              <a:buNone/>
            </a:pPr>
            <a:r>
              <a:rPr b="0" i="0" lang="en" sz="700" u="none" cap="none" strike="noStrike">
                <a:solidFill>
                  <a:srgbClr val="FFFFFF"/>
                </a:solidFill>
                <a:latin typeface="Poppins"/>
                <a:ea typeface="Poppins"/>
                <a:cs typeface="Poppins"/>
                <a:sym typeface="Poppins"/>
              </a:rPr>
              <a:t>21 / 22</a:t>
            </a:r>
            <a:endParaRPr b="0" i="0" sz="700" u="none" cap="none" strike="noStrike">
              <a:solidFill>
                <a:schemeClr val="dk1"/>
              </a:solidFill>
              <a:latin typeface="Calibri"/>
              <a:ea typeface="Calibri"/>
              <a:cs typeface="Calibri"/>
              <a:sym typeface="Calibri"/>
            </a:endParaRPr>
          </a:p>
        </p:txBody>
      </p:sp>
      <p:sp>
        <p:nvSpPr>
          <p:cNvPr id="640" name="Google Shape;640;p48"/>
          <p:cNvSpPr/>
          <p:nvPr/>
        </p:nvSpPr>
        <p:spPr>
          <a:xfrm>
            <a:off x="997767" y="821150"/>
            <a:ext cx="1194000" cy="24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900"/>
              <a:buFont typeface="Poppins"/>
              <a:buNone/>
            </a:pPr>
            <a:r>
              <a:rPr b="1" i="0" lang="en" sz="900" u="none" cap="none" strike="noStrike">
                <a:solidFill>
                  <a:srgbClr val="C8B2EC"/>
                </a:solidFill>
                <a:latin typeface="Poppins"/>
                <a:ea typeface="Poppins"/>
                <a:cs typeface="Poppins"/>
                <a:sym typeface="Poppins"/>
              </a:rPr>
              <a:t>PARA AGENTES</a:t>
            </a:r>
            <a:endParaRPr b="0" i="0" sz="900" u="none" cap="none" strike="noStrike">
              <a:solidFill>
                <a:schemeClr val="dk1"/>
              </a:solidFill>
              <a:latin typeface="Calibri"/>
              <a:ea typeface="Calibri"/>
              <a:cs typeface="Calibri"/>
              <a:sym typeface="Calibri"/>
            </a:endParaRPr>
          </a:p>
        </p:txBody>
      </p:sp>
      <p:sp>
        <p:nvSpPr>
          <p:cNvPr id="641" name="Google Shape;641;p48"/>
          <p:cNvSpPr/>
          <p:nvPr/>
        </p:nvSpPr>
        <p:spPr>
          <a:xfrm>
            <a:off x="997770" y="960713"/>
            <a:ext cx="36678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3600"/>
              <a:buFont typeface="Poppins"/>
              <a:buNone/>
            </a:pPr>
            <a:r>
              <a:rPr b="1" i="0" lang="en" sz="2400" u="none" cap="none" strike="noStrike">
                <a:solidFill>
                  <a:srgbClr val="FFFFFF"/>
                </a:solidFill>
                <a:latin typeface="Poppins"/>
                <a:ea typeface="Poppins"/>
                <a:cs typeface="Poppins"/>
                <a:sym typeface="Poppins"/>
              </a:rPr>
              <a:t>El Portal Streamline</a:t>
            </a:r>
            <a:endParaRPr b="0" i="0" sz="2400" u="none" cap="none" strike="noStrike">
              <a:solidFill>
                <a:schemeClr val="dk1"/>
              </a:solidFill>
              <a:latin typeface="Calibri"/>
              <a:ea typeface="Calibri"/>
              <a:cs typeface="Calibri"/>
              <a:sym typeface="Calibri"/>
            </a:endParaRPr>
          </a:p>
        </p:txBody>
      </p:sp>
      <p:sp>
        <p:nvSpPr>
          <p:cNvPr id="642" name="Google Shape;642;p48"/>
          <p:cNvSpPr/>
          <p:nvPr/>
        </p:nvSpPr>
        <p:spPr>
          <a:xfrm>
            <a:off x="997774" y="1570775"/>
            <a:ext cx="31830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8B2EC"/>
              </a:buClr>
              <a:buSzPts val="1100"/>
              <a:buFont typeface="Poppins"/>
              <a:buNone/>
            </a:pPr>
            <a:r>
              <a:rPr b="1" i="1" lang="en" sz="1100" u="sng" cap="none" strike="noStrike">
                <a:solidFill>
                  <a:schemeClr val="hlink"/>
                </a:solidFill>
                <a:latin typeface="Poppins"/>
                <a:ea typeface="Poppins"/>
                <a:cs typeface="Poppins"/>
                <a:sym typeface="Poppins"/>
                <a:hlinkClick r:id="rId4"/>
              </a:rPr>
              <a:t>staging.thestreamplan.link/role</a:t>
            </a:r>
            <a:endParaRPr b="1" i="0" sz="1100" u="none" cap="none" strike="noStrike">
              <a:solidFill>
                <a:srgbClr val="DF665B"/>
              </a:solidFill>
              <a:latin typeface="Calibri"/>
              <a:ea typeface="Calibri"/>
              <a:cs typeface="Calibri"/>
              <a:sym typeface="Calibri"/>
            </a:endParaRPr>
          </a:p>
          <a:p>
            <a:pPr indent="0" lvl="0" marL="0" marR="0" rtl="0" algn="l">
              <a:lnSpc>
                <a:spcPct val="100000"/>
              </a:lnSpc>
              <a:spcBef>
                <a:spcPts val="0"/>
              </a:spcBef>
              <a:spcAft>
                <a:spcPts val="0"/>
              </a:spcAft>
              <a:buClr>
                <a:srgbClr val="DF665B"/>
              </a:buClr>
              <a:buSzPts val="1500"/>
              <a:buFont typeface="Poppins"/>
              <a:buNone/>
            </a:pPr>
            <a:r>
              <a:t/>
            </a:r>
            <a:endParaRPr b="0" i="1" sz="1500" u="none" cap="none" strike="noStrike">
              <a:solidFill>
                <a:srgbClr val="DF665B"/>
              </a:solidFill>
              <a:latin typeface="Poppins"/>
              <a:ea typeface="Poppins"/>
              <a:cs typeface="Poppins"/>
              <a:sym typeface="Poppins"/>
            </a:endParaRPr>
          </a:p>
        </p:txBody>
      </p:sp>
      <p:pic>
        <p:nvPicPr>
          <p:cNvPr id="643" name="Google Shape;643;p48" title="Minimalist Website Launch Computer Mockup Instagram Post(1).png"/>
          <p:cNvPicPr preferRelativeResize="0"/>
          <p:nvPr/>
        </p:nvPicPr>
        <p:blipFill rotWithShape="1">
          <a:blip r:embed="rId5">
            <a:alphaModFix/>
          </a:blip>
          <a:srcRect b="12674" l="0" r="0" t="29456"/>
          <a:stretch/>
        </p:blipFill>
        <p:spPr>
          <a:xfrm>
            <a:off x="199625" y="1913675"/>
            <a:ext cx="4968376" cy="2875223"/>
          </a:xfrm>
          <a:prstGeom prst="rect">
            <a:avLst/>
          </a:prstGeom>
          <a:noFill/>
          <a:ln>
            <a:noFill/>
          </a:ln>
        </p:spPr>
      </p:pic>
      <p:pic>
        <p:nvPicPr>
          <p:cNvPr id="644" name="Google Shape;644;p48"/>
          <p:cNvPicPr preferRelativeResize="0"/>
          <p:nvPr/>
        </p:nvPicPr>
        <p:blipFill rotWithShape="1">
          <a:blip r:embed="rId6">
            <a:alphaModFix/>
          </a:blip>
          <a:srcRect b="0" l="0" r="0" t="0"/>
          <a:stretch/>
        </p:blipFill>
        <p:spPr>
          <a:xfrm>
            <a:off x="1099243" y="2249325"/>
            <a:ext cx="3168258" cy="1649871"/>
          </a:xfrm>
          <a:prstGeom prst="rect">
            <a:avLst/>
          </a:prstGeom>
          <a:noFill/>
          <a:ln>
            <a:noFill/>
          </a:ln>
        </p:spPr>
      </p:pic>
      <p:sp>
        <p:nvSpPr>
          <p:cNvPr id="645" name="Google Shape;645;p48"/>
          <p:cNvSpPr/>
          <p:nvPr/>
        </p:nvSpPr>
        <p:spPr>
          <a:xfrm>
            <a:off x="5351652" y="1806589"/>
            <a:ext cx="3183000" cy="18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903397"/>
              </a:buClr>
              <a:buSzPts val="619"/>
              <a:buFont typeface="Poppins"/>
              <a:buNone/>
            </a:pPr>
            <a:r>
              <a:t/>
            </a:r>
            <a:endParaRPr b="0" i="0" sz="619" u="none" cap="none" strike="noStrike">
              <a:solidFill>
                <a:schemeClr val="dk1"/>
              </a:solidFill>
              <a:latin typeface="Calibri"/>
              <a:ea typeface="Calibri"/>
              <a:cs typeface="Calibri"/>
              <a:sym typeface="Calibri"/>
            </a:endParaRPr>
          </a:p>
        </p:txBody>
      </p:sp>
      <p:sp>
        <p:nvSpPr>
          <p:cNvPr id="646" name="Google Shape;646;p48"/>
          <p:cNvSpPr/>
          <p:nvPr/>
        </p:nvSpPr>
        <p:spPr>
          <a:xfrm>
            <a:off x="5351652" y="1935646"/>
            <a:ext cx="3183000" cy="318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315"/>
              <a:buFont typeface="Poppins"/>
              <a:buNone/>
            </a:pPr>
            <a:r>
              <a:rPr b="1" i="0" lang="en" sz="1315" u="none" cap="none" strike="noStrike">
                <a:solidFill>
                  <a:schemeClr val="lt1"/>
                </a:solidFill>
                <a:latin typeface="Poppins"/>
                <a:ea typeface="Poppins"/>
                <a:cs typeface="Poppins"/>
                <a:sym typeface="Poppins"/>
              </a:rPr>
              <a:t>Su panel de control de referencia</a:t>
            </a:r>
            <a:endParaRPr b="0" i="0" sz="1315" u="none" cap="none" strike="noStrike">
              <a:solidFill>
                <a:schemeClr val="lt1"/>
              </a:solidFill>
              <a:latin typeface="Calibri"/>
              <a:ea typeface="Calibri"/>
              <a:cs typeface="Calibri"/>
              <a:sym typeface="Calibri"/>
            </a:endParaRPr>
          </a:p>
        </p:txBody>
      </p:sp>
      <p:sp>
        <p:nvSpPr>
          <p:cNvPr id="647" name="Google Shape;647;p48"/>
          <p:cNvSpPr/>
          <p:nvPr/>
        </p:nvSpPr>
        <p:spPr>
          <a:xfrm>
            <a:off x="5416349" y="2424437"/>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48" name="Google Shape;648;p48"/>
          <p:cNvPicPr preferRelativeResize="0"/>
          <p:nvPr/>
        </p:nvPicPr>
        <p:blipFill rotWithShape="1">
          <a:blip r:embed="rId7">
            <a:alphaModFix/>
          </a:blip>
          <a:srcRect b="0" l="0" r="0" t="0"/>
          <a:stretch/>
        </p:blipFill>
        <p:spPr>
          <a:xfrm>
            <a:off x="5533707" y="2541795"/>
            <a:ext cx="221676" cy="221676"/>
          </a:xfrm>
          <a:prstGeom prst="rect">
            <a:avLst/>
          </a:prstGeom>
          <a:noFill/>
          <a:ln>
            <a:noFill/>
          </a:ln>
        </p:spPr>
      </p:pic>
      <p:sp>
        <p:nvSpPr>
          <p:cNvPr id="649" name="Google Shape;649;p48"/>
          <p:cNvSpPr/>
          <p:nvPr/>
        </p:nvSpPr>
        <p:spPr>
          <a:xfrm>
            <a:off x="6003139" y="2424437"/>
            <a:ext cx="3455700" cy="260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46"/>
              <a:buFont typeface="Poppins"/>
              <a:buNone/>
            </a:pPr>
            <a:r>
              <a:rPr b="1" i="0" lang="en" sz="1046" u="none" cap="none" strike="noStrike">
                <a:solidFill>
                  <a:schemeClr val="lt1"/>
                </a:solidFill>
                <a:latin typeface="Poppins"/>
                <a:ea typeface="Poppins"/>
                <a:cs typeface="Poppins"/>
                <a:sym typeface="Poppins"/>
              </a:rPr>
              <a:t>Capacitación de agentes</a:t>
            </a:r>
            <a:endParaRPr b="0" i="0" sz="1046" u="none" cap="none" strike="noStrike">
              <a:solidFill>
                <a:schemeClr val="lt1"/>
              </a:solidFill>
              <a:latin typeface="Calibri"/>
              <a:ea typeface="Calibri"/>
              <a:cs typeface="Calibri"/>
              <a:sym typeface="Calibri"/>
            </a:endParaRPr>
          </a:p>
        </p:txBody>
      </p:sp>
      <p:sp>
        <p:nvSpPr>
          <p:cNvPr id="650" name="Google Shape;650;p48"/>
          <p:cNvSpPr/>
          <p:nvPr/>
        </p:nvSpPr>
        <p:spPr>
          <a:xfrm>
            <a:off x="6003139" y="2584564"/>
            <a:ext cx="3455700" cy="45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749"/>
              <a:buFont typeface="Poppins"/>
              <a:buNone/>
            </a:pPr>
            <a:r>
              <a:rPr b="0" i="1" lang="en" sz="749" u="none" cap="none" strike="noStrike">
                <a:solidFill>
                  <a:schemeClr val="lt1"/>
                </a:solidFill>
                <a:latin typeface="Poppins"/>
                <a:ea typeface="Poppins"/>
                <a:cs typeface="Poppins"/>
                <a:sym typeface="Poppins"/>
              </a:rPr>
              <a:t>Certificación de autoservicio en minutos</a:t>
            </a:r>
            <a:endParaRPr b="0" i="0" sz="749"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374151"/>
              </a:buClr>
              <a:buSzPts val="761"/>
              <a:buFont typeface="Poppins"/>
              <a:buNone/>
            </a:pPr>
            <a:r>
              <a:t/>
            </a:r>
            <a:endParaRPr b="0" i="0" sz="761" u="none" cap="none" strike="noStrike">
              <a:solidFill>
                <a:schemeClr val="lt1"/>
              </a:solidFill>
              <a:latin typeface="Poppins"/>
              <a:ea typeface="Poppins"/>
              <a:cs typeface="Poppins"/>
              <a:sym typeface="Poppins"/>
            </a:endParaRPr>
          </a:p>
        </p:txBody>
      </p:sp>
      <p:sp>
        <p:nvSpPr>
          <p:cNvPr id="651" name="Google Shape;651;p48"/>
          <p:cNvSpPr/>
          <p:nvPr/>
        </p:nvSpPr>
        <p:spPr>
          <a:xfrm>
            <a:off x="5416349" y="3029084"/>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52" name="Google Shape;652;p48"/>
          <p:cNvPicPr preferRelativeResize="0"/>
          <p:nvPr/>
        </p:nvPicPr>
        <p:blipFill rotWithShape="1">
          <a:blip r:embed="rId7">
            <a:alphaModFix/>
          </a:blip>
          <a:srcRect b="0" l="0" r="0" t="0"/>
          <a:stretch/>
        </p:blipFill>
        <p:spPr>
          <a:xfrm>
            <a:off x="5533707" y="3146442"/>
            <a:ext cx="221676" cy="221676"/>
          </a:xfrm>
          <a:prstGeom prst="rect">
            <a:avLst/>
          </a:prstGeom>
          <a:noFill/>
          <a:ln>
            <a:noFill/>
          </a:ln>
        </p:spPr>
      </p:pic>
      <p:sp>
        <p:nvSpPr>
          <p:cNvPr id="653" name="Google Shape;653;p48"/>
          <p:cNvSpPr/>
          <p:nvPr/>
        </p:nvSpPr>
        <p:spPr>
          <a:xfrm>
            <a:off x="6003139" y="3029084"/>
            <a:ext cx="3455700" cy="260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46"/>
              <a:buFont typeface="Poppins"/>
              <a:buNone/>
            </a:pPr>
            <a:r>
              <a:rPr b="1" i="0" lang="en" sz="1046" u="none" cap="none" strike="noStrike">
                <a:solidFill>
                  <a:schemeClr val="lt1"/>
                </a:solidFill>
                <a:latin typeface="Poppins"/>
                <a:ea typeface="Poppins"/>
                <a:cs typeface="Poppins"/>
                <a:sym typeface="Poppins"/>
              </a:rPr>
              <a:t>Cotizaciones instantáneas</a:t>
            </a:r>
            <a:endParaRPr b="0" i="0" sz="1046" u="none" cap="none" strike="noStrike">
              <a:solidFill>
                <a:schemeClr val="lt1"/>
              </a:solidFill>
              <a:latin typeface="Calibri"/>
              <a:ea typeface="Calibri"/>
              <a:cs typeface="Calibri"/>
              <a:sym typeface="Calibri"/>
            </a:endParaRPr>
          </a:p>
        </p:txBody>
      </p:sp>
      <p:sp>
        <p:nvSpPr>
          <p:cNvPr id="654" name="Google Shape;654;p48"/>
          <p:cNvSpPr/>
          <p:nvPr/>
        </p:nvSpPr>
        <p:spPr>
          <a:xfrm>
            <a:off x="6003139" y="3189211"/>
            <a:ext cx="3455700" cy="45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749"/>
              <a:buFont typeface="Poppins"/>
              <a:buNone/>
            </a:pPr>
            <a:r>
              <a:rPr b="0" i="1" lang="en" sz="749" u="none" cap="none" strike="noStrike">
                <a:solidFill>
                  <a:schemeClr val="lt1"/>
                </a:solidFill>
                <a:latin typeface="Poppins"/>
                <a:ea typeface="Poppins"/>
                <a:cs typeface="Poppins"/>
                <a:sym typeface="Poppins"/>
              </a:rPr>
              <a:t>Construya ilustraciones personalizadas en segundos</a:t>
            </a:r>
            <a:endParaRPr b="0" i="0" sz="749"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374151"/>
              </a:buClr>
              <a:buSzPts val="761"/>
              <a:buFont typeface="Poppins"/>
              <a:buNone/>
            </a:pPr>
            <a:r>
              <a:t/>
            </a:r>
            <a:endParaRPr b="0" i="0" sz="761" u="none" cap="none" strike="noStrike">
              <a:solidFill>
                <a:schemeClr val="lt1"/>
              </a:solidFill>
              <a:latin typeface="Poppins"/>
              <a:ea typeface="Poppins"/>
              <a:cs typeface="Poppins"/>
              <a:sym typeface="Poppins"/>
            </a:endParaRPr>
          </a:p>
        </p:txBody>
      </p:sp>
      <p:sp>
        <p:nvSpPr>
          <p:cNvPr id="655" name="Google Shape;655;p48"/>
          <p:cNvSpPr/>
          <p:nvPr/>
        </p:nvSpPr>
        <p:spPr>
          <a:xfrm>
            <a:off x="5416349" y="3633238"/>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56" name="Google Shape;656;p48"/>
          <p:cNvPicPr preferRelativeResize="0"/>
          <p:nvPr/>
        </p:nvPicPr>
        <p:blipFill rotWithShape="1">
          <a:blip r:embed="rId7">
            <a:alphaModFix/>
          </a:blip>
          <a:srcRect b="0" l="0" r="0" t="0"/>
          <a:stretch/>
        </p:blipFill>
        <p:spPr>
          <a:xfrm>
            <a:off x="5533707" y="3750596"/>
            <a:ext cx="221676" cy="221676"/>
          </a:xfrm>
          <a:prstGeom prst="rect">
            <a:avLst/>
          </a:prstGeom>
          <a:noFill/>
          <a:ln>
            <a:noFill/>
          </a:ln>
        </p:spPr>
      </p:pic>
      <p:sp>
        <p:nvSpPr>
          <p:cNvPr id="657" name="Google Shape;657;p48"/>
          <p:cNvSpPr/>
          <p:nvPr/>
        </p:nvSpPr>
        <p:spPr>
          <a:xfrm>
            <a:off x="6003139" y="3633238"/>
            <a:ext cx="3455700" cy="260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46"/>
              <a:buFont typeface="Poppins"/>
              <a:buNone/>
            </a:pPr>
            <a:r>
              <a:rPr b="1" i="0" lang="en" sz="1046" u="none" cap="none" strike="noStrike">
                <a:solidFill>
                  <a:schemeClr val="lt1"/>
                </a:solidFill>
                <a:latin typeface="Poppins"/>
                <a:ea typeface="Poppins"/>
                <a:cs typeface="Poppins"/>
                <a:sym typeface="Poppins"/>
              </a:rPr>
              <a:t>Solicite en línea</a:t>
            </a:r>
            <a:endParaRPr b="0" i="0" sz="1046" u="none" cap="none" strike="noStrike">
              <a:solidFill>
                <a:schemeClr val="lt1"/>
              </a:solidFill>
              <a:latin typeface="Calibri"/>
              <a:ea typeface="Calibri"/>
              <a:cs typeface="Calibri"/>
              <a:sym typeface="Calibri"/>
            </a:endParaRPr>
          </a:p>
        </p:txBody>
      </p:sp>
      <p:sp>
        <p:nvSpPr>
          <p:cNvPr id="658" name="Google Shape;658;p48"/>
          <p:cNvSpPr/>
          <p:nvPr/>
        </p:nvSpPr>
        <p:spPr>
          <a:xfrm>
            <a:off x="6003139" y="3793366"/>
            <a:ext cx="3455700" cy="45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749"/>
              <a:buFont typeface="Poppins"/>
              <a:buNone/>
            </a:pPr>
            <a:r>
              <a:rPr b="0" i="1" lang="en" sz="749" u="none" cap="none" strike="noStrike">
                <a:solidFill>
                  <a:schemeClr val="lt1"/>
                </a:solidFill>
                <a:latin typeface="Poppins"/>
                <a:ea typeface="Poppins"/>
                <a:cs typeface="Poppins"/>
                <a:sym typeface="Poppins"/>
              </a:rPr>
              <a:t>Solicitudes completas de principio a fin</a:t>
            </a:r>
            <a:endParaRPr b="0" i="0" sz="749"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374151"/>
              </a:buClr>
              <a:buSzPts val="761"/>
              <a:buFont typeface="Poppins"/>
              <a:buNone/>
            </a:pPr>
            <a:r>
              <a:t/>
            </a:r>
            <a:endParaRPr b="0" i="0" sz="761" u="none" cap="none" strike="noStrike">
              <a:solidFill>
                <a:schemeClr val="lt1"/>
              </a:solidFill>
              <a:latin typeface="Poppins"/>
              <a:ea typeface="Poppins"/>
              <a:cs typeface="Poppins"/>
              <a:sym typeface="Poppins"/>
            </a:endParaRPr>
          </a:p>
        </p:txBody>
      </p:sp>
      <p:sp>
        <p:nvSpPr>
          <p:cNvPr id="659" name="Google Shape;659;p48"/>
          <p:cNvSpPr/>
          <p:nvPr/>
        </p:nvSpPr>
        <p:spPr>
          <a:xfrm>
            <a:off x="5416349" y="4227017"/>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60" name="Google Shape;660;p48"/>
          <p:cNvPicPr preferRelativeResize="0"/>
          <p:nvPr/>
        </p:nvPicPr>
        <p:blipFill rotWithShape="1">
          <a:blip r:embed="rId7">
            <a:alphaModFix/>
          </a:blip>
          <a:srcRect b="0" l="0" r="0" t="0"/>
          <a:stretch/>
        </p:blipFill>
        <p:spPr>
          <a:xfrm>
            <a:off x="5533707" y="4344375"/>
            <a:ext cx="221676" cy="221676"/>
          </a:xfrm>
          <a:prstGeom prst="rect">
            <a:avLst/>
          </a:prstGeom>
          <a:noFill/>
          <a:ln>
            <a:noFill/>
          </a:ln>
        </p:spPr>
      </p:pic>
      <p:sp>
        <p:nvSpPr>
          <p:cNvPr id="661" name="Google Shape;661;p48"/>
          <p:cNvSpPr/>
          <p:nvPr/>
        </p:nvSpPr>
        <p:spPr>
          <a:xfrm>
            <a:off x="6003139" y="4227017"/>
            <a:ext cx="3455700" cy="260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51044"/>
              </a:buClr>
              <a:buSzPts val="1046"/>
              <a:buFont typeface="Poppins"/>
              <a:buNone/>
            </a:pPr>
            <a:r>
              <a:rPr b="1" i="0" lang="en" sz="1046" u="none" cap="none" strike="noStrike">
                <a:solidFill>
                  <a:schemeClr val="lt1"/>
                </a:solidFill>
                <a:latin typeface="Poppins"/>
                <a:ea typeface="Poppins"/>
                <a:cs typeface="Poppins"/>
                <a:sym typeface="Poppins"/>
              </a:rPr>
              <a:t>Dé seguimiento al pipeline</a:t>
            </a:r>
            <a:endParaRPr b="0" i="0" sz="1046" u="none" cap="none" strike="noStrike">
              <a:solidFill>
                <a:schemeClr val="lt1"/>
              </a:solidFill>
              <a:latin typeface="Calibri"/>
              <a:ea typeface="Calibri"/>
              <a:cs typeface="Calibri"/>
              <a:sym typeface="Calibri"/>
            </a:endParaRPr>
          </a:p>
        </p:txBody>
      </p:sp>
      <p:sp>
        <p:nvSpPr>
          <p:cNvPr id="662" name="Google Shape;662;p48"/>
          <p:cNvSpPr/>
          <p:nvPr/>
        </p:nvSpPr>
        <p:spPr>
          <a:xfrm>
            <a:off x="6003146" y="4387150"/>
            <a:ext cx="2225700" cy="456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749"/>
              <a:buFont typeface="Poppins"/>
              <a:buNone/>
            </a:pPr>
            <a:r>
              <a:rPr b="0" i="1" lang="en" sz="749" u="none" cap="none" strike="noStrike">
                <a:solidFill>
                  <a:schemeClr val="lt1"/>
                </a:solidFill>
                <a:latin typeface="Poppins"/>
                <a:ea typeface="Poppins"/>
                <a:cs typeface="Poppins"/>
                <a:sym typeface="Poppins"/>
              </a:rPr>
              <a:t>Vea cada caso en un solo panel</a:t>
            </a:r>
            <a:endParaRPr b="0" i="0" sz="749"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374151"/>
              </a:buClr>
              <a:buSzPts val="761"/>
              <a:buFont typeface="Poppins"/>
              <a:buNone/>
            </a:pPr>
            <a:r>
              <a:t/>
            </a:r>
            <a:endParaRPr b="0" i="0" sz="761" u="none" cap="none" strike="noStrike">
              <a:solidFill>
                <a:schemeClr val="lt1"/>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667" name="Shape 667"/>
        <p:cNvGrpSpPr/>
        <p:nvPr/>
      </p:nvGrpSpPr>
      <p:grpSpPr>
        <a:xfrm>
          <a:off x="0" y="0"/>
          <a:ext cx="0" cy="0"/>
          <a:chOff x="0" y="0"/>
          <a:chExt cx="0" cy="0"/>
        </a:xfrm>
      </p:grpSpPr>
      <p:pic>
        <p:nvPicPr>
          <p:cNvPr descr="logo_mark_transparent.png" id="668" name="Google Shape;668;p49"/>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669" name="Google Shape;669;p49"/>
          <p:cNvSpPr/>
          <p:nvPr/>
        </p:nvSpPr>
        <p:spPr>
          <a:xfrm>
            <a:off x="0" y="3161590"/>
            <a:ext cx="9121200"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8B2EC"/>
              </a:buClr>
              <a:buSzPts val="1100"/>
              <a:buFont typeface="Poppins"/>
              <a:buNone/>
            </a:pPr>
            <a:r>
              <a:rPr b="1" i="0" lang="en" sz="1100" u="none" cap="none" strike="noStrike">
                <a:solidFill>
                  <a:srgbClr val="C8B2EC"/>
                </a:solidFill>
                <a:latin typeface="Poppins"/>
                <a:ea typeface="Poppins"/>
                <a:cs typeface="Poppins"/>
                <a:sym typeface="Poppins"/>
              </a:rPr>
              <a:t>¿Listo para comenzar? ¡Háganos saber su interés!</a:t>
            </a:r>
            <a:endParaRPr b="0" i="0" sz="1100" u="none" cap="none" strike="noStrike">
              <a:solidFill>
                <a:schemeClr val="dk1"/>
              </a:solidFill>
              <a:latin typeface="Calibri"/>
              <a:ea typeface="Calibri"/>
              <a:cs typeface="Calibri"/>
              <a:sym typeface="Calibri"/>
            </a:endParaRPr>
          </a:p>
        </p:txBody>
      </p:sp>
      <p:sp>
        <p:nvSpPr>
          <p:cNvPr id="670" name="Google Shape;670;p49"/>
          <p:cNvSpPr/>
          <p:nvPr/>
        </p:nvSpPr>
        <p:spPr>
          <a:xfrm>
            <a:off x="11425" y="1623080"/>
            <a:ext cx="9121200" cy="1097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6900"/>
              <a:buFont typeface="Poppins"/>
              <a:buNone/>
            </a:pPr>
            <a:r>
              <a:rPr b="1" i="1" lang="en" sz="6900" u="none" cap="none" strike="noStrike">
                <a:solidFill>
                  <a:srgbClr val="FFFFFF"/>
                </a:solidFill>
                <a:latin typeface="Poppins"/>
                <a:ea typeface="Poppins"/>
                <a:cs typeface="Poppins"/>
                <a:sym typeface="Poppins"/>
              </a:rPr>
              <a:t>Gracias</a:t>
            </a:r>
            <a:endParaRPr b="0" i="0" sz="6900" u="none" cap="none" strike="noStrike">
              <a:solidFill>
                <a:schemeClr val="dk1"/>
              </a:solidFill>
              <a:latin typeface="Calibri"/>
              <a:ea typeface="Calibri"/>
              <a:cs typeface="Calibri"/>
              <a:sym typeface="Calibri"/>
            </a:endParaRPr>
          </a:p>
        </p:txBody>
      </p:sp>
      <p:sp>
        <p:nvSpPr>
          <p:cNvPr id="671" name="Google Shape;671;p49"/>
          <p:cNvSpPr/>
          <p:nvPr/>
        </p:nvSpPr>
        <p:spPr>
          <a:xfrm>
            <a:off x="4229095" y="2838465"/>
            <a:ext cx="685800" cy="34200"/>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49"/>
          <p:cNvSpPr/>
          <p:nvPr/>
        </p:nvSpPr>
        <p:spPr>
          <a:xfrm>
            <a:off x="0" y="5088636"/>
            <a:ext cx="9121140" cy="54864"/>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73" name="Google Shape;673;p49" title="Presentation _ Interest Form.png"/>
          <p:cNvPicPr preferRelativeResize="0"/>
          <p:nvPr/>
        </p:nvPicPr>
        <p:blipFill rotWithShape="1">
          <a:blip r:embed="rId4">
            <a:alphaModFix/>
          </a:blip>
          <a:srcRect b="0" l="0" r="0" t="0"/>
          <a:stretch/>
        </p:blipFill>
        <p:spPr>
          <a:xfrm>
            <a:off x="4142823" y="3671379"/>
            <a:ext cx="1041425" cy="1041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