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5113000" cy="10693400"/>
  <p:notesSz cx="6858000" cy="9144000"/>
  <p:embeddedFontLst>
    <p:embeddedFont>
      <p:font typeface="Museo Sans Rounded 1 Semi-Bold" charset="1" panose="02000000000000000000"/>
      <p:regular r:id="rId14"/>
    </p:embeddedFont>
    <p:embeddedFont>
      <p:font typeface="Museo Sans Rounded 2" charset="1" panose="02000000000000000000"/>
      <p:regular r:id="rId15"/>
    </p:embeddedFont>
    <p:embeddedFont>
      <p:font typeface="Museo Sans Rounded 3" charset="1" panose="02000000000000000000"/>
      <p:regular r:id="rId16"/>
    </p:embeddedFont>
    <p:embeddedFont>
      <p:font typeface="Museo Sans Rounded 4" charset="1" panose="0200000000000000000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https://www.esafety.gov.au/report/how-to-report-serious-online-abuse-illegal-restricted-content" TargetMode="External" Type="http://schemas.openxmlformats.org/officeDocument/2006/relationships/hyperlink"/><Relationship Id="rId6" Target="../media/image6.jpeg" Type="http://schemas.openxmlformats.org/officeDocument/2006/relationships/image"/><Relationship Id="rId7" Target="https://youtu.be/0cppzWp83js" TargetMode="External" Type="http://schemas.openxmlformats.org/officeDocument/2006/relationships/video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2.png" Type="http://schemas.openxmlformats.org/officeDocument/2006/relationships/image"/><Relationship Id="rId11" Target="../media/image13.png" Type="http://schemas.openxmlformats.org/officeDocument/2006/relationships/image"/><Relationship Id="rId12" Target="../media/image14.svg" Type="http://schemas.openxmlformats.org/officeDocument/2006/relationships/image"/><Relationship Id="rId13" Target="../media/image15.png" Type="http://schemas.openxmlformats.org/officeDocument/2006/relationships/image"/><Relationship Id="rId14" Target="../media/image16.svg" Type="http://schemas.openxmlformats.org/officeDocument/2006/relationships/image"/><Relationship Id="rId15" Target="../media/image17.png" Type="http://schemas.openxmlformats.org/officeDocument/2006/relationships/image"/><Relationship Id="rId16" Target="../media/image18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svg" Type="http://schemas.openxmlformats.org/officeDocument/2006/relationships/image"/><Relationship Id="rId9" Target="../media/image11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19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2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21.png" Type="http://schemas.openxmlformats.org/officeDocument/2006/relationships/image"/><Relationship Id="rId6" Target="../media/image22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23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267143" y="2465016"/>
            <a:ext cx="5783657" cy="5761968"/>
          </a:xfrm>
          <a:custGeom>
            <a:avLst/>
            <a:gdLst/>
            <a:ahLst/>
            <a:cxnLst/>
            <a:rect r="r" b="b" t="t" l="l"/>
            <a:pathLst>
              <a:path h="5761968" w="5783657">
                <a:moveTo>
                  <a:pt x="0" y="0"/>
                </a:moveTo>
                <a:lnTo>
                  <a:pt x="5783657" y="0"/>
                </a:lnTo>
                <a:lnTo>
                  <a:pt x="5783657" y="5761968"/>
                </a:lnTo>
                <a:lnTo>
                  <a:pt x="0" y="576196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69200" y="3552361"/>
            <a:ext cx="6602710" cy="21037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69"/>
              </a:lnSpc>
            </a:pPr>
            <a:r>
              <a:rPr lang="en-US" sz="6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Create a fact sheet</a:t>
            </a:r>
          </a:p>
          <a:p>
            <a:pPr algn="l">
              <a:lnSpc>
                <a:spcPts val="8469"/>
              </a:lnSpc>
            </a:pPr>
            <a:r>
              <a:rPr lang="en-US" sz="6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Lesson slides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6" id="6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grpSp>
        <p:nvGrpSpPr>
          <p:cNvPr name="Group 7" id="7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7415805" y="1069200"/>
            <a:ext cx="7475774" cy="8806141"/>
            <a:chOff x="0" y="0"/>
            <a:chExt cx="1894348" cy="223146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894348" cy="2231460"/>
            </a:xfrm>
            <a:custGeom>
              <a:avLst/>
              <a:gdLst/>
              <a:ahLst/>
              <a:cxnLst/>
              <a:rect r="r" b="b" t="t" l="l"/>
              <a:pathLst>
                <a:path h="2231460" w="1894348">
                  <a:moveTo>
                    <a:pt x="54887" y="0"/>
                  </a:moveTo>
                  <a:lnTo>
                    <a:pt x="1839461" y="0"/>
                  </a:lnTo>
                  <a:cubicBezTo>
                    <a:pt x="1854018" y="0"/>
                    <a:pt x="1867978" y="5783"/>
                    <a:pt x="1878272" y="16076"/>
                  </a:cubicBezTo>
                  <a:cubicBezTo>
                    <a:pt x="1888565" y="26369"/>
                    <a:pt x="1894348" y="40330"/>
                    <a:pt x="1894348" y="54887"/>
                  </a:cubicBezTo>
                  <a:lnTo>
                    <a:pt x="1894348" y="2176573"/>
                  </a:lnTo>
                  <a:cubicBezTo>
                    <a:pt x="1894348" y="2206886"/>
                    <a:pt x="1869774" y="2231460"/>
                    <a:pt x="1839461" y="2231460"/>
                  </a:cubicBezTo>
                  <a:lnTo>
                    <a:pt x="54887" y="2231460"/>
                  </a:lnTo>
                  <a:cubicBezTo>
                    <a:pt x="24574" y="2231460"/>
                    <a:pt x="0" y="2206886"/>
                    <a:pt x="0" y="2176573"/>
                  </a:cubicBezTo>
                  <a:lnTo>
                    <a:pt x="0" y="54887"/>
                  </a:lnTo>
                  <a:cubicBezTo>
                    <a:pt x="0" y="24574"/>
                    <a:pt x="24574" y="0"/>
                    <a:pt x="54887" y="0"/>
                  </a:cubicBezTo>
                  <a:close/>
                </a:path>
              </a:pathLst>
            </a:custGeom>
            <a:solidFill>
              <a:srgbClr val="ECEFF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894348" cy="227908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66012" y="2258018"/>
            <a:ext cx="3928170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3150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What are fact sheets?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66012" y="3089176"/>
            <a:ext cx="5999931" cy="34893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 fact sheet provides key information on a topic.</a:t>
            </a:r>
          </a:p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It uses bullet points and short paragraphs for easy reading.</a:t>
            </a:r>
          </a:p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Fact sheets are quick, clear, and often include visuals.</a:t>
            </a:r>
          </a:p>
          <a:p>
            <a:pPr algn="l" marL="539743" indent="-269871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They inform or educate people in a simple format.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766012" y="1245192"/>
            <a:ext cx="5747147" cy="730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949"/>
              </a:lnSpc>
            </a:pPr>
            <a:r>
              <a:rPr lang="en-US" sz="42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Let’s make a fact sheet!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736720" y="8628390"/>
            <a:ext cx="6833943" cy="994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What do you like about the examples? What features are effective?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66012" y="6762708"/>
            <a:ext cx="6162972" cy="10915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What would encourage you to read a fact sheet?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661693" y="1292707"/>
            <a:ext cx="7097905" cy="489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Check out some fact sheet examples here: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04739" y="4079374"/>
            <a:ext cx="7097905" cy="4895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990"/>
              </a:lnSpc>
            </a:pPr>
            <a:r>
              <a:rPr lang="en-US" sz="2850">
                <a:solidFill>
                  <a:srgbClr val="00000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and here: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8170362" y="1305420"/>
            <a:ext cx="6655550" cy="8317380"/>
            <a:chOff x="0" y="0"/>
            <a:chExt cx="1686504" cy="2107609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686504" cy="2107609"/>
            </a:xfrm>
            <a:custGeom>
              <a:avLst/>
              <a:gdLst/>
              <a:ahLst/>
              <a:cxnLst/>
              <a:rect r="r" b="b" t="t" l="l"/>
              <a:pathLst>
                <a:path h="2107609" w="1686504">
                  <a:moveTo>
                    <a:pt x="61651" y="0"/>
                  </a:moveTo>
                  <a:lnTo>
                    <a:pt x="1624853" y="0"/>
                  </a:lnTo>
                  <a:cubicBezTo>
                    <a:pt x="1658902" y="0"/>
                    <a:pt x="1686504" y="27602"/>
                    <a:pt x="1686504" y="61651"/>
                  </a:cubicBezTo>
                  <a:lnTo>
                    <a:pt x="1686504" y="2045958"/>
                  </a:lnTo>
                  <a:cubicBezTo>
                    <a:pt x="1686504" y="2080007"/>
                    <a:pt x="1658902" y="2107609"/>
                    <a:pt x="1624853" y="2107609"/>
                  </a:cubicBezTo>
                  <a:lnTo>
                    <a:pt x="61651" y="2107609"/>
                  </a:lnTo>
                  <a:cubicBezTo>
                    <a:pt x="27602" y="2107609"/>
                    <a:pt x="0" y="2080007"/>
                    <a:pt x="0" y="2045958"/>
                  </a:cubicBezTo>
                  <a:lnTo>
                    <a:pt x="0" y="61651"/>
                  </a:lnTo>
                  <a:cubicBezTo>
                    <a:pt x="0" y="27602"/>
                    <a:pt x="27602" y="0"/>
                    <a:pt x="61651" y="0"/>
                  </a:cubicBezTo>
                  <a:close/>
                </a:path>
              </a:pathLst>
            </a:custGeom>
            <a:solidFill>
              <a:srgbClr val="ECEFF1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47625"/>
              <a:ext cx="1686504" cy="21552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-515303" y="968485"/>
            <a:ext cx="5917530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Contact risk area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508293" y="6210758"/>
            <a:ext cx="7457049" cy="22231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Here are some examples of Contact risks. </a:t>
            </a:r>
          </a:p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Can you think of more?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 stranger asks for your name, school, or address.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You get a friend request from someone you don’t know.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 stranger sends a link or file and says to open it.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Someone tells you to keep your chats a secret from adults.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481221" y="1532095"/>
            <a:ext cx="6116798" cy="37174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1"/>
              </a:lnSpc>
            </a:pPr>
            <a:r>
              <a:rPr lang="en-US" sz="2186">
                <a:solidFill>
                  <a:srgbClr val="00000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What can we do? 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Tell a trusted adult if you feel uncomfortable.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Don’t reply, but take a screenshot as evidence.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Report it to the app or game.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 u="sng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  <a:hlinkClick r:id="rId5" tooltip="https://www.esafety.gov.au/report/how-to-report-serious-online-abuse-illegal-restricted-content"/>
              </a:rPr>
              <a:t>Report it to the eSafety Commissioner</a:t>
            </a: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, who can investigate and take action.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B</a:t>
            </a: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lock them.</a:t>
            </a:r>
          </a:p>
          <a:p>
            <a:pPr algn="l" marL="453390" indent="-226695" lvl="1">
              <a:lnSpc>
                <a:spcPts val="2940"/>
              </a:lnSpc>
              <a:buFont typeface="Arial"/>
              <a:buChar char="•"/>
            </a:pP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S</a:t>
            </a:r>
            <a:r>
              <a:rPr lang="en-US" sz="2100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et accounts to private and delete requests from strangers.</a:t>
            </a:r>
          </a:p>
          <a:p>
            <a:pPr algn="l">
              <a:lnSpc>
                <a:spcPts val="2940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8481221" y="5201929"/>
            <a:ext cx="6116798" cy="4080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>
                <a:solidFill>
                  <a:srgbClr val="00000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Statistics: From the eSafety Commissioner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38% of you</a:t>
            </a: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ng people in Australia have used the internet to talk to someone they did not know.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24% of young people reported making friends with someone they first met online.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17% of young people shared passwords to their emails and social media accounts.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14% of young people share personal information with people they only know online.</a:t>
            </a:r>
          </a:p>
          <a:p>
            <a:pPr algn="l" marL="453385" indent="-226693" lvl="1">
              <a:lnSpc>
                <a:spcPts val="2939"/>
              </a:lnSpc>
              <a:buFont typeface="Arial"/>
              <a:buChar char="•"/>
            </a:pPr>
            <a:r>
              <a:rPr lang="en-US" sz="20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30% of Australian teenagers have been contacted by a stranger online.</a:t>
            </a:r>
          </a:p>
        </p:txBody>
      </p:sp>
      <p:pic>
        <p:nvPicPr>
          <p:cNvPr name="Picture 19" id="19"/>
          <p:cNvPicPr>
            <a:picLocks noChangeAspect="true"/>
          </p:cNvPicPr>
          <p:nvPr>
            <a:videoFile r:link="rId7"/>
          </p:nvPr>
        </p:nvPicPr>
        <p:blipFill>
          <a:blip r:embed="rId6"/>
          <a:stretch>
            <a:fillRect/>
          </a:stretch>
        </p:blipFill>
        <p:spPr>
          <a:xfrm rot="0">
            <a:off x="471884" y="1856737"/>
            <a:ext cx="7339811" cy="4125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69200" y="2149531"/>
            <a:ext cx="2021334" cy="2036608"/>
          </a:xfrm>
          <a:custGeom>
            <a:avLst/>
            <a:gdLst/>
            <a:ahLst/>
            <a:cxnLst/>
            <a:rect r="r" b="b" t="t" l="l"/>
            <a:pathLst>
              <a:path h="2036608" w="2021334">
                <a:moveTo>
                  <a:pt x="0" y="0"/>
                </a:moveTo>
                <a:lnTo>
                  <a:pt x="2021334" y="0"/>
                </a:lnTo>
                <a:lnTo>
                  <a:pt x="2021334" y="2036608"/>
                </a:lnTo>
                <a:lnTo>
                  <a:pt x="0" y="20366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4483086" y="2430451"/>
            <a:ext cx="2106628" cy="1611570"/>
          </a:xfrm>
          <a:custGeom>
            <a:avLst/>
            <a:gdLst/>
            <a:ahLst/>
            <a:cxnLst/>
            <a:rect r="r" b="b" t="t" l="l"/>
            <a:pathLst>
              <a:path h="1611570" w="2106628">
                <a:moveTo>
                  <a:pt x="0" y="0"/>
                </a:moveTo>
                <a:lnTo>
                  <a:pt x="2106627" y="0"/>
                </a:lnTo>
                <a:lnTo>
                  <a:pt x="2106627" y="1611570"/>
                </a:lnTo>
                <a:lnTo>
                  <a:pt x="0" y="161157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AutoShape 13" id="13"/>
          <p:cNvSpPr/>
          <p:nvPr/>
        </p:nvSpPr>
        <p:spPr>
          <a:xfrm flipH="true">
            <a:off x="7349485" y="1069200"/>
            <a:ext cx="0" cy="8071915"/>
          </a:xfrm>
          <a:prstGeom prst="line">
            <a:avLst/>
          </a:prstGeom>
          <a:ln cap="flat" w="9525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9342928" y="6340212"/>
            <a:ext cx="1604394" cy="1394849"/>
          </a:xfrm>
          <a:custGeom>
            <a:avLst/>
            <a:gdLst/>
            <a:ahLst/>
            <a:cxnLst/>
            <a:rect r="r" b="b" t="t" l="l"/>
            <a:pathLst>
              <a:path h="1394849" w="1604394">
                <a:moveTo>
                  <a:pt x="0" y="0"/>
                </a:moveTo>
                <a:lnTo>
                  <a:pt x="1604394" y="0"/>
                </a:lnTo>
                <a:lnTo>
                  <a:pt x="1604394" y="1394849"/>
                </a:lnTo>
                <a:lnTo>
                  <a:pt x="0" y="1394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7978235" y="3999070"/>
            <a:ext cx="2237240" cy="1540899"/>
          </a:xfrm>
          <a:custGeom>
            <a:avLst/>
            <a:gdLst/>
            <a:ahLst/>
            <a:cxnLst/>
            <a:rect r="r" b="b" t="t" l="l"/>
            <a:pathLst>
              <a:path h="1540899" w="2237240">
                <a:moveTo>
                  <a:pt x="0" y="0"/>
                </a:moveTo>
                <a:lnTo>
                  <a:pt x="2237241" y="0"/>
                </a:lnTo>
                <a:lnTo>
                  <a:pt x="2237241" y="1540900"/>
                </a:lnTo>
                <a:lnTo>
                  <a:pt x="0" y="154090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10579417" y="4053414"/>
            <a:ext cx="1845039" cy="1432212"/>
          </a:xfrm>
          <a:custGeom>
            <a:avLst/>
            <a:gdLst/>
            <a:ahLst/>
            <a:cxnLst/>
            <a:rect r="r" b="b" t="t" l="l"/>
            <a:pathLst>
              <a:path h="1432212" w="1845039">
                <a:moveTo>
                  <a:pt x="0" y="0"/>
                </a:moveTo>
                <a:lnTo>
                  <a:pt x="1845039" y="0"/>
                </a:lnTo>
                <a:lnTo>
                  <a:pt x="1845039" y="1432212"/>
                </a:lnTo>
                <a:lnTo>
                  <a:pt x="0" y="1432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0">
            <a:off x="12934304" y="3916263"/>
            <a:ext cx="1768749" cy="1569362"/>
          </a:xfrm>
          <a:custGeom>
            <a:avLst/>
            <a:gdLst/>
            <a:ahLst/>
            <a:cxnLst/>
            <a:rect r="r" b="b" t="t" l="l"/>
            <a:pathLst>
              <a:path h="1569362" w="1768749">
                <a:moveTo>
                  <a:pt x="0" y="0"/>
                </a:moveTo>
                <a:lnTo>
                  <a:pt x="1768749" y="0"/>
                </a:lnTo>
                <a:lnTo>
                  <a:pt x="1768749" y="1569363"/>
                </a:lnTo>
                <a:lnTo>
                  <a:pt x="0" y="156936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866162" y="5310000"/>
            <a:ext cx="2264928" cy="2317061"/>
          </a:xfrm>
          <a:custGeom>
            <a:avLst/>
            <a:gdLst/>
            <a:ahLst/>
            <a:cxnLst/>
            <a:rect r="r" b="b" t="t" l="l"/>
            <a:pathLst>
              <a:path h="2317061" w="2264928">
                <a:moveTo>
                  <a:pt x="0" y="0"/>
                </a:moveTo>
                <a:lnTo>
                  <a:pt x="2264928" y="0"/>
                </a:lnTo>
                <a:lnTo>
                  <a:pt x="2264928" y="2317061"/>
                </a:lnTo>
                <a:lnTo>
                  <a:pt x="0" y="231706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4539192" y="5382000"/>
            <a:ext cx="2317061" cy="2317061"/>
          </a:xfrm>
          <a:custGeom>
            <a:avLst/>
            <a:gdLst/>
            <a:ahLst/>
            <a:cxnLst/>
            <a:rect r="r" b="b" t="t" l="l"/>
            <a:pathLst>
              <a:path h="2317061" w="2317061">
                <a:moveTo>
                  <a:pt x="0" y="0"/>
                </a:moveTo>
                <a:lnTo>
                  <a:pt x="2317062" y="0"/>
                </a:lnTo>
                <a:lnTo>
                  <a:pt x="2317062" y="2317061"/>
                </a:lnTo>
                <a:lnTo>
                  <a:pt x="0" y="2317061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0" id="20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0" y="957000"/>
            <a:ext cx="6310934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Possible fact sheet roles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815150" y="4405214"/>
            <a:ext cx="2630587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Researcher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4833865" y="4405214"/>
            <a:ext cx="1477070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Writer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716198" y="2735846"/>
            <a:ext cx="4918677" cy="572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675"/>
              </a:lnSpc>
            </a:pPr>
            <a:r>
              <a:rPr lang="en-US" sz="333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Who is your audience?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8264356" y="5648328"/>
            <a:ext cx="1840477" cy="331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3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People your age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11172876" y="5648328"/>
            <a:ext cx="852394" cy="331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3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Parents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3253995" y="5648328"/>
            <a:ext cx="1028053" cy="331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3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Teachers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10947322" y="6999537"/>
            <a:ext cx="1957013" cy="331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715"/>
              </a:lnSpc>
            </a:pPr>
            <a:r>
              <a:rPr lang="en-US" sz="193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Younger children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1028644" y="7733936"/>
            <a:ext cx="2102445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Designer</a:t>
            </a:r>
          </a:p>
        </p:txBody>
      </p:sp>
      <p:sp>
        <p:nvSpPr>
          <p:cNvPr name="TextBox 30" id="30"/>
          <p:cNvSpPr txBox="true"/>
          <p:nvPr/>
        </p:nvSpPr>
        <p:spPr>
          <a:xfrm rot="0">
            <a:off x="4861405" y="7733936"/>
            <a:ext cx="1426170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Editor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8072158" y="993000"/>
            <a:ext cx="6310934" cy="1402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Decide on your audience and tone: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7978235" y="8120855"/>
            <a:ext cx="6724818" cy="1056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55"/>
              </a:lnSpc>
            </a:pPr>
            <a:r>
              <a:rPr lang="en-US" sz="303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Will your fact sheet be serious, funny, professional, or casual? Why?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6732837" y="2475633"/>
            <a:ext cx="7929396" cy="5544489"/>
            <a:chOff x="0" y="0"/>
            <a:chExt cx="2009294" cy="1404963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009294" cy="1404963"/>
            </a:xfrm>
            <a:custGeom>
              <a:avLst/>
              <a:gdLst/>
              <a:ahLst/>
              <a:cxnLst/>
              <a:rect r="r" b="b" t="t" l="l"/>
              <a:pathLst>
                <a:path h="1404963" w="2009294">
                  <a:moveTo>
                    <a:pt x="51747" y="0"/>
                  </a:moveTo>
                  <a:lnTo>
                    <a:pt x="1957548" y="0"/>
                  </a:lnTo>
                  <a:cubicBezTo>
                    <a:pt x="1986126" y="0"/>
                    <a:pt x="2009294" y="23168"/>
                    <a:pt x="2009294" y="51747"/>
                  </a:cubicBezTo>
                  <a:lnTo>
                    <a:pt x="2009294" y="1353216"/>
                  </a:lnTo>
                  <a:cubicBezTo>
                    <a:pt x="2009294" y="1381796"/>
                    <a:pt x="1986126" y="1404963"/>
                    <a:pt x="1957548" y="1404963"/>
                  </a:cubicBezTo>
                  <a:lnTo>
                    <a:pt x="51747" y="1404963"/>
                  </a:lnTo>
                  <a:cubicBezTo>
                    <a:pt x="23168" y="1404963"/>
                    <a:pt x="0" y="1381796"/>
                    <a:pt x="0" y="1353216"/>
                  </a:cubicBezTo>
                  <a:lnTo>
                    <a:pt x="0" y="51747"/>
                  </a:lnTo>
                  <a:cubicBezTo>
                    <a:pt x="0" y="23168"/>
                    <a:pt x="23168" y="0"/>
                    <a:pt x="51747" y="0"/>
                  </a:cubicBezTo>
                  <a:close/>
                </a:path>
              </a:pathLst>
            </a:custGeom>
            <a:solidFill>
              <a:srgbClr val="000000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009294" cy="145258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832317" y="1080015"/>
            <a:ext cx="13357960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What topic(s) would you like to focus on?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6651528" y="2353680"/>
            <a:ext cx="7909854" cy="5556960"/>
            <a:chOff x="0" y="0"/>
            <a:chExt cx="812800" cy="571021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12800" cy="571021"/>
            </a:xfrm>
            <a:custGeom>
              <a:avLst/>
              <a:gdLst/>
              <a:ahLst/>
              <a:cxnLst/>
              <a:rect r="r" b="b" t="t" l="l"/>
              <a:pathLst>
                <a:path h="571021" w="812800">
                  <a:moveTo>
                    <a:pt x="23490" y="0"/>
                  </a:moveTo>
                  <a:lnTo>
                    <a:pt x="789310" y="0"/>
                  </a:lnTo>
                  <a:cubicBezTo>
                    <a:pt x="802283" y="0"/>
                    <a:pt x="812800" y="10517"/>
                    <a:pt x="812800" y="23490"/>
                  </a:cubicBezTo>
                  <a:lnTo>
                    <a:pt x="812800" y="547531"/>
                  </a:lnTo>
                  <a:cubicBezTo>
                    <a:pt x="812800" y="553761"/>
                    <a:pt x="810325" y="559736"/>
                    <a:pt x="805920" y="564141"/>
                  </a:cubicBezTo>
                  <a:cubicBezTo>
                    <a:pt x="801514" y="568547"/>
                    <a:pt x="795540" y="571021"/>
                    <a:pt x="789310" y="571021"/>
                  </a:cubicBezTo>
                  <a:lnTo>
                    <a:pt x="23490" y="571021"/>
                  </a:lnTo>
                  <a:cubicBezTo>
                    <a:pt x="10517" y="571021"/>
                    <a:pt x="0" y="560504"/>
                    <a:pt x="0" y="547531"/>
                  </a:cubicBezTo>
                  <a:lnTo>
                    <a:pt x="0" y="23490"/>
                  </a:lnTo>
                  <a:cubicBezTo>
                    <a:pt x="0" y="10517"/>
                    <a:pt x="10517" y="0"/>
                    <a:pt x="23490" y="0"/>
                  </a:cubicBezTo>
                  <a:close/>
                </a:path>
              </a:pathLst>
            </a:custGeom>
            <a:blipFill>
              <a:blip r:embed="rId5"/>
              <a:stretch>
                <a:fillRect l="0" t="-337" r="0" b="-337"/>
              </a:stretch>
            </a:blipFill>
            <a:ln w="38100" cap="rnd">
              <a:solidFill>
                <a:srgbClr val="000000"/>
              </a:solidFill>
              <a:prstDash val="solid"/>
              <a:round/>
            </a:ln>
          </p:spPr>
        </p:sp>
      </p:grpSp>
      <p:sp>
        <p:nvSpPr>
          <p:cNvPr name="TextBox 17" id="17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471884" y="2296530"/>
            <a:ext cx="5894193" cy="5641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Ch</a:t>
            </a:r>
            <a:r>
              <a:rPr lang="en-US" sz="28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oose a clear theme or topic.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Start with a short introduction that explains the topic</a:t>
            </a:r>
            <a:r>
              <a:rPr lang="en-US" sz="28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Break the main topic into at least 3 segments, each focusing on a key point.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Use simple facts, examples, or statistics in each segment.</a:t>
            </a:r>
          </a:p>
          <a:p>
            <a:pPr algn="l" marL="626104" indent="-313052" lvl="1">
              <a:lnSpc>
                <a:spcPts val="4059"/>
              </a:lnSpc>
              <a:buFont typeface="Arial"/>
              <a:buChar char="•"/>
            </a:pPr>
            <a:r>
              <a:rPr lang="en-US" sz="28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End with a conclusion that sums up the most important points.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560000" y="1136982"/>
            <a:ext cx="7060935" cy="8485818"/>
            <a:chOff x="0" y="0"/>
            <a:chExt cx="2349887" cy="2824089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349887" cy="2824089"/>
            </a:xfrm>
            <a:custGeom>
              <a:avLst/>
              <a:gdLst/>
              <a:ahLst/>
              <a:cxnLst/>
              <a:rect r="r" b="b" t="t" l="l"/>
              <a:pathLst>
                <a:path h="2824089" w="2349887">
                  <a:moveTo>
                    <a:pt x="58112" y="0"/>
                  </a:moveTo>
                  <a:lnTo>
                    <a:pt x="2291775" y="0"/>
                  </a:lnTo>
                  <a:cubicBezTo>
                    <a:pt x="2323869" y="0"/>
                    <a:pt x="2349887" y="26017"/>
                    <a:pt x="2349887" y="58112"/>
                  </a:cubicBezTo>
                  <a:lnTo>
                    <a:pt x="2349887" y="2765977"/>
                  </a:lnTo>
                  <a:cubicBezTo>
                    <a:pt x="2349887" y="2781390"/>
                    <a:pt x="2343764" y="2796170"/>
                    <a:pt x="2332866" y="2807068"/>
                  </a:cubicBezTo>
                  <a:cubicBezTo>
                    <a:pt x="2321968" y="2817966"/>
                    <a:pt x="2307187" y="2824089"/>
                    <a:pt x="2291775" y="2824089"/>
                  </a:cubicBezTo>
                  <a:lnTo>
                    <a:pt x="58112" y="2824089"/>
                  </a:lnTo>
                  <a:cubicBezTo>
                    <a:pt x="42699" y="2824089"/>
                    <a:pt x="27918" y="2817966"/>
                    <a:pt x="17020" y="2807068"/>
                  </a:cubicBezTo>
                  <a:cubicBezTo>
                    <a:pt x="6122" y="2796170"/>
                    <a:pt x="0" y="2781390"/>
                    <a:pt x="0" y="2765977"/>
                  </a:cubicBezTo>
                  <a:lnTo>
                    <a:pt x="0" y="58112"/>
                  </a:lnTo>
                  <a:cubicBezTo>
                    <a:pt x="0" y="42699"/>
                    <a:pt x="6122" y="27918"/>
                    <a:pt x="17020" y="17020"/>
                  </a:cubicBezTo>
                  <a:cubicBezTo>
                    <a:pt x="27918" y="6122"/>
                    <a:pt x="42699" y="0"/>
                    <a:pt x="58112" y="0"/>
                  </a:cubicBezTo>
                  <a:close/>
                </a:path>
              </a:pathLst>
            </a:custGeom>
            <a:solidFill>
              <a:srgbClr val="ECEFF1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47625"/>
              <a:ext cx="2349887" cy="287171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9" id="9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10" id="10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11" id="11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12" id="12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sp>
        <p:nvSpPr>
          <p:cNvPr name="Freeform 13" id="13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274843" y="1069200"/>
            <a:ext cx="1588714" cy="3371276"/>
          </a:xfrm>
          <a:custGeom>
            <a:avLst/>
            <a:gdLst/>
            <a:ahLst/>
            <a:cxnLst/>
            <a:rect r="r" b="b" t="t" l="l"/>
            <a:pathLst>
              <a:path h="3371276" w="1588714">
                <a:moveTo>
                  <a:pt x="0" y="0"/>
                </a:moveTo>
                <a:lnTo>
                  <a:pt x="1588714" y="0"/>
                </a:lnTo>
                <a:lnTo>
                  <a:pt x="1588714" y="3371276"/>
                </a:lnTo>
                <a:lnTo>
                  <a:pt x="0" y="33712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1948712" y="2065706"/>
            <a:ext cx="5409176" cy="743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Look for:</a:t>
            </a:r>
          </a:p>
          <a:p>
            <a:pPr algn="l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Facts and statistics</a:t>
            </a:r>
          </a:p>
          <a:p>
            <a:pPr algn="l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People’s experiences</a:t>
            </a:r>
          </a:p>
          <a:p>
            <a:pPr algn="l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Organisations that can help</a:t>
            </a:r>
          </a:p>
          <a:p>
            <a:pPr algn="l">
              <a:lnSpc>
                <a:spcPts val="3499"/>
              </a:lnSpc>
            </a:pPr>
          </a:p>
          <a:p>
            <a:pPr algn="l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Make sure that your sources are credible. This might mean they:</a:t>
            </a:r>
          </a:p>
          <a:p>
            <a:pPr algn="l">
              <a:lnSpc>
                <a:spcPts val="3499"/>
              </a:lnSpc>
            </a:pPr>
          </a:p>
          <a:p>
            <a:pPr algn="l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Are from trusted websites,  experts or organisations.</a:t>
            </a:r>
          </a:p>
          <a:p>
            <a:pPr algn="l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Provide facts that can be checked or verified.</a:t>
            </a:r>
          </a:p>
          <a:p>
            <a:pPr algn="l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Are up-to-date with current information.</a:t>
            </a:r>
          </a:p>
          <a:p>
            <a:pPr algn="l" marL="539746" indent="-269873" lvl="1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Show the author’s name and qualifications.</a:t>
            </a:r>
          </a:p>
          <a:p>
            <a:pPr algn="l">
              <a:lnSpc>
                <a:spcPts val="3499"/>
              </a:lnSpc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948712" y="1060782"/>
            <a:ext cx="10818352" cy="6877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669"/>
              </a:lnSpc>
            </a:pPr>
            <a:r>
              <a:rPr lang="en-US" sz="4049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Research your topics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8007798" y="1993706"/>
            <a:ext cx="6531265" cy="7512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291B26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Opening sentence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In this section, we will explore...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291B26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Definition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 [Topic] means...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291B26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Fact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Did you know that...?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According to [source],...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291B26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Story/Example (optional)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For example, [person/group] shared that...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People </a:t>
            </a: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often say that...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 recent story from [source] explains...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291B26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Solution/Action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 </a:t>
            </a: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To make sure we are safe, we can...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 The best way to deal with this is...</a:t>
            </a:r>
          </a:p>
          <a:p>
            <a:pPr algn="l">
              <a:lnSpc>
                <a:spcPts val="3359"/>
              </a:lnSpc>
            </a:pPr>
            <a:r>
              <a:rPr lang="en-US" sz="2399">
                <a:solidFill>
                  <a:srgbClr val="291B26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Conclusion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 We’ve learned that...</a:t>
            </a:r>
          </a:p>
          <a:p>
            <a:pPr algn="l" marL="518157" indent="-259078" lvl="1">
              <a:lnSpc>
                <a:spcPts val="3359"/>
              </a:lnSpc>
              <a:buFont typeface="Arial"/>
              <a:buChar char="•"/>
            </a:pPr>
            <a:r>
              <a:rPr lang="en-US" sz="23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 It’s important to remember...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291B26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 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7932835" y="1467110"/>
            <a:ext cx="6387265" cy="414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0"/>
              </a:lnSpc>
            </a:pPr>
            <a:r>
              <a:rPr lang="en-US" sz="2450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Write up your research: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6" id="6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7" id="7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8" id="8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9" id="9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sp>
        <p:nvSpPr>
          <p:cNvPr name="Freeform 10" id="10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26940" y="1825566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3488" y="853994"/>
            <a:ext cx="3219166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Media law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931228" y="1697909"/>
            <a:ext cx="5259049" cy="6399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Do not use language that offends, excludes, discriminates, or defames.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Always credit work that you have adapted or that has inspired your ideas.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Swap out brand names for generic terms &amp; don’t mention cost.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Do not endorse smoking, vaping, alcohol, drugs or gambling.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Do not promote violence or brutality.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Do not spread any false information - use subjective language.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605121" y="853994"/>
            <a:ext cx="5488536" cy="5391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09"/>
              </a:lnSpc>
            </a:pPr>
            <a:r>
              <a:rPr lang="en-US" sz="3150">
                <a:solidFill>
                  <a:srgbClr val="862B90"/>
                </a:solidFill>
                <a:latin typeface="Museo Sans Rounded 2"/>
                <a:ea typeface="Museo Sans Rounded 2"/>
                <a:cs typeface="Museo Sans Rounded 2"/>
                <a:sym typeface="Museo Sans Rounded 2"/>
              </a:rPr>
              <a:t>Bias “watch-outs”: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962861" y="1697909"/>
            <a:ext cx="6088859" cy="75996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Have we used sources we can trust for our information?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Are we including voices from different backgrounds, experiences, and opinions?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Is our language kind and respectful, without using words that are too emotional or unfair?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Are we sharing facts correctly without making things sound bigger than they really are?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Are there any important parts of the topic we might have missed or left out?</a:t>
            </a:r>
          </a:p>
          <a:p>
            <a:pPr algn="l">
              <a:lnSpc>
                <a:spcPts val="3219"/>
              </a:lnSpc>
            </a:pP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000000"/>
                </a:solidFill>
                <a:latin typeface="Museo Sans Rounded 3"/>
                <a:ea typeface="Museo Sans Rounded 3"/>
                <a:cs typeface="Museo Sans Rounded 3"/>
                <a:sym typeface="Museo Sans Rounded 3"/>
              </a:rPr>
              <a:t>Do we know when we need to do more research or get more ideas to improve the conversation?</a:t>
            </a:r>
          </a:p>
          <a:p>
            <a:pPr algn="l">
              <a:lnSpc>
                <a:spcPts val="3219"/>
              </a:lnSpc>
            </a:pP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426940" y="3001818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1426940" y="4180170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1426940" y="5408393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0">
            <a:off x="1426940" y="6548645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426940" y="7774622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448448" y="1825566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8448448" y="3001818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8448448" y="4216170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8448448" y="5408393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0">
            <a:off x="8448448" y="6548645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8448448" y="7426697"/>
            <a:ext cx="302052" cy="302052"/>
          </a:xfrm>
          <a:custGeom>
            <a:avLst/>
            <a:gdLst/>
            <a:ahLst/>
            <a:cxnLst/>
            <a:rect r="r" b="b" t="t" l="l"/>
            <a:pathLst>
              <a:path h="302052" w="302052">
                <a:moveTo>
                  <a:pt x="0" y="0"/>
                </a:moveTo>
                <a:lnTo>
                  <a:pt x="302052" y="0"/>
                </a:lnTo>
                <a:lnTo>
                  <a:pt x="302052" y="302052"/>
                </a:lnTo>
                <a:lnTo>
                  <a:pt x="0" y="302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462875" y="-872777"/>
            <a:ext cx="3942336" cy="1644916"/>
            <a:chOff x="0" y="0"/>
            <a:chExt cx="998981" cy="41681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471884" y="1376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3488974" y="165086"/>
            <a:ext cx="1402605" cy="642369"/>
          </a:xfrm>
          <a:custGeom>
            <a:avLst/>
            <a:gdLst/>
            <a:ahLst/>
            <a:cxnLst/>
            <a:rect r="r" b="b" t="t" l="l"/>
            <a:pathLst>
              <a:path h="642369" w="1402605">
                <a:moveTo>
                  <a:pt x="0" y="0"/>
                </a:moveTo>
                <a:lnTo>
                  <a:pt x="1402605" y="0"/>
                </a:lnTo>
                <a:lnTo>
                  <a:pt x="1402605" y="642370"/>
                </a:lnTo>
                <a:lnTo>
                  <a:pt x="0" y="642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-1310475" y="-720377"/>
            <a:ext cx="3942336" cy="1644916"/>
            <a:chOff x="0" y="0"/>
            <a:chExt cx="998981" cy="41681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998981" cy="416819"/>
            </a:xfrm>
            <a:custGeom>
              <a:avLst/>
              <a:gdLst/>
              <a:ahLst/>
              <a:cxnLst/>
              <a:rect r="r" b="b" t="t" l="l"/>
              <a:pathLst>
                <a:path h="416819" w="998981">
                  <a:moveTo>
                    <a:pt x="104081" y="0"/>
                  </a:moveTo>
                  <a:lnTo>
                    <a:pt x="894900" y="0"/>
                  </a:lnTo>
                  <a:cubicBezTo>
                    <a:pt x="952382" y="0"/>
                    <a:pt x="998981" y="46599"/>
                    <a:pt x="998981" y="104081"/>
                  </a:cubicBezTo>
                  <a:lnTo>
                    <a:pt x="998981" y="312738"/>
                  </a:lnTo>
                  <a:cubicBezTo>
                    <a:pt x="998981" y="370220"/>
                    <a:pt x="952382" y="416819"/>
                    <a:pt x="894900" y="416819"/>
                  </a:cubicBezTo>
                  <a:lnTo>
                    <a:pt x="104081" y="416819"/>
                  </a:lnTo>
                  <a:cubicBezTo>
                    <a:pt x="46599" y="416819"/>
                    <a:pt x="0" y="370220"/>
                    <a:pt x="0" y="312738"/>
                  </a:cubicBezTo>
                  <a:lnTo>
                    <a:pt x="0" y="104081"/>
                  </a:lnTo>
                  <a:cubicBezTo>
                    <a:pt x="0" y="46599"/>
                    <a:pt x="46599" y="0"/>
                    <a:pt x="104081" y="0"/>
                  </a:cubicBezTo>
                  <a:close/>
                </a:path>
              </a:pathLst>
            </a:custGeom>
            <a:solidFill>
              <a:srgbClr val="F9F9F9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998981" cy="46444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0">
            <a:off x="3318761" y="2751755"/>
            <a:ext cx="8268599" cy="7369810"/>
          </a:xfrm>
          <a:custGeom>
            <a:avLst/>
            <a:gdLst/>
            <a:ahLst/>
            <a:cxnLst/>
            <a:rect r="r" b="b" t="t" l="l"/>
            <a:pathLst>
              <a:path h="7369810" w="8268599">
                <a:moveTo>
                  <a:pt x="0" y="0"/>
                </a:moveTo>
                <a:lnTo>
                  <a:pt x="8268599" y="0"/>
                </a:lnTo>
                <a:lnTo>
                  <a:pt x="8268599" y="7369810"/>
                </a:lnTo>
                <a:lnTo>
                  <a:pt x="0" y="73698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445" r="-25651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-1697393" y="6578502"/>
            <a:ext cx="17533048" cy="6593678"/>
            <a:chOff x="0" y="0"/>
            <a:chExt cx="23377397" cy="8791571"/>
          </a:xfrm>
        </p:grpSpPr>
        <p:grpSp>
          <p:nvGrpSpPr>
            <p:cNvPr name="Group 12" id="12"/>
            <p:cNvGrpSpPr/>
            <p:nvPr/>
          </p:nvGrpSpPr>
          <p:grpSpPr>
            <a:xfrm rot="0">
              <a:off x="0" y="4514771"/>
              <a:ext cx="23377397" cy="4276800"/>
              <a:chOff x="0" y="0"/>
              <a:chExt cx="4442842" cy="812800"/>
            </a:xfrm>
          </p:grpSpPr>
          <p:sp>
            <p:nvSpPr>
              <p:cNvPr name="Freeform 13" id="13"/>
              <p:cNvSpPr/>
              <p:nvPr/>
            </p:nvSpPr>
            <p:spPr>
              <a:xfrm flipH="false" flipV="false" rot="0">
                <a:off x="0" y="0"/>
                <a:ext cx="4442842" cy="812800"/>
              </a:xfrm>
              <a:custGeom>
                <a:avLst/>
                <a:gdLst/>
                <a:ahLst/>
                <a:cxnLst/>
                <a:rect r="r" b="b" t="t" l="l"/>
                <a:pathLst>
                  <a:path h="812800" w="4442842">
                    <a:moveTo>
                      <a:pt x="23403" y="0"/>
                    </a:moveTo>
                    <a:lnTo>
                      <a:pt x="4419440" y="0"/>
                    </a:lnTo>
                    <a:cubicBezTo>
                      <a:pt x="4432365" y="0"/>
                      <a:pt x="4442842" y="10478"/>
                      <a:pt x="4442842" y="23403"/>
                    </a:cubicBezTo>
                    <a:lnTo>
                      <a:pt x="4442842" y="789397"/>
                    </a:lnTo>
                    <a:cubicBezTo>
                      <a:pt x="4442842" y="795604"/>
                      <a:pt x="4440377" y="801557"/>
                      <a:pt x="4435988" y="805945"/>
                    </a:cubicBezTo>
                    <a:cubicBezTo>
                      <a:pt x="4431599" y="810334"/>
                      <a:pt x="4425647" y="812800"/>
                      <a:pt x="4419440" y="812800"/>
                    </a:cubicBezTo>
                    <a:lnTo>
                      <a:pt x="23403" y="812800"/>
                    </a:lnTo>
                    <a:cubicBezTo>
                      <a:pt x="10478" y="812800"/>
                      <a:pt x="0" y="802322"/>
                      <a:pt x="0" y="789397"/>
                    </a:cubicBezTo>
                    <a:lnTo>
                      <a:pt x="0" y="23403"/>
                    </a:lnTo>
                    <a:cubicBezTo>
                      <a:pt x="0" y="10478"/>
                      <a:pt x="10478" y="0"/>
                      <a:pt x="23403" y="0"/>
                    </a:cubicBezTo>
                    <a:close/>
                  </a:path>
                </a:pathLst>
              </a:custGeom>
              <a:solidFill>
                <a:srgbClr val="00C0DE"/>
              </a:solidFill>
            </p:spPr>
          </p:sp>
          <p:sp>
            <p:nvSpPr>
              <p:cNvPr name="TextBox 14" id="14"/>
              <p:cNvSpPr txBox="true"/>
              <p:nvPr/>
            </p:nvSpPr>
            <p:spPr>
              <a:xfrm>
                <a:off x="0" y="-47625"/>
                <a:ext cx="4442842" cy="86042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800"/>
                  </a:lnSpc>
                </a:pPr>
              </a:p>
            </p:txBody>
          </p:sp>
        </p:grpSp>
        <p:sp>
          <p:nvSpPr>
            <p:cNvPr name="Freeform 15" id="15"/>
            <p:cNvSpPr/>
            <p:nvPr/>
          </p:nvSpPr>
          <p:spPr>
            <a:xfrm flipH="false" flipV="false" rot="0">
              <a:off x="2263190" y="0"/>
              <a:ext cx="15138090" cy="7781902"/>
            </a:xfrm>
            <a:custGeom>
              <a:avLst/>
              <a:gdLst/>
              <a:ahLst/>
              <a:cxnLst/>
              <a:rect r="r" b="b" t="t" l="l"/>
              <a:pathLst>
                <a:path h="7781902" w="15138090">
                  <a:moveTo>
                    <a:pt x="0" y="0"/>
                  </a:moveTo>
                  <a:lnTo>
                    <a:pt x="15138090" y="0"/>
                  </a:lnTo>
                  <a:lnTo>
                    <a:pt x="15138090" y="7781902"/>
                  </a:lnTo>
                  <a:lnTo>
                    <a:pt x="0" y="77819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-3213" r="-37419" b="0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0">
            <a:off x="651889" y="1374241"/>
            <a:ext cx="14201500" cy="1503203"/>
            <a:chOff x="0" y="0"/>
            <a:chExt cx="3598634" cy="380909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3598634" cy="380909"/>
            </a:xfrm>
            <a:custGeom>
              <a:avLst/>
              <a:gdLst/>
              <a:ahLst/>
              <a:cxnLst/>
              <a:rect r="r" b="b" t="t" l="l"/>
              <a:pathLst>
                <a:path h="380909" w="3598634">
                  <a:moveTo>
                    <a:pt x="7632" y="0"/>
                  </a:moveTo>
                  <a:lnTo>
                    <a:pt x="3591002" y="0"/>
                  </a:lnTo>
                  <a:cubicBezTo>
                    <a:pt x="3593026" y="0"/>
                    <a:pt x="3594967" y="804"/>
                    <a:pt x="3596399" y="2235"/>
                  </a:cubicBezTo>
                  <a:cubicBezTo>
                    <a:pt x="3597830" y="3667"/>
                    <a:pt x="3598634" y="5608"/>
                    <a:pt x="3598634" y="7632"/>
                  </a:cubicBezTo>
                  <a:lnTo>
                    <a:pt x="3598634" y="373277"/>
                  </a:lnTo>
                  <a:cubicBezTo>
                    <a:pt x="3598634" y="375301"/>
                    <a:pt x="3597830" y="377242"/>
                    <a:pt x="3596399" y="378674"/>
                  </a:cubicBezTo>
                  <a:cubicBezTo>
                    <a:pt x="3594967" y="380105"/>
                    <a:pt x="3593026" y="380909"/>
                    <a:pt x="3591002" y="380909"/>
                  </a:cubicBezTo>
                  <a:lnTo>
                    <a:pt x="7632" y="380909"/>
                  </a:lnTo>
                  <a:cubicBezTo>
                    <a:pt x="5608" y="380909"/>
                    <a:pt x="3667" y="380105"/>
                    <a:pt x="2235" y="378674"/>
                  </a:cubicBezTo>
                  <a:cubicBezTo>
                    <a:pt x="804" y="377242"/>
                    <a:pt x="0" y="375301"/>
                    <a:pt x="0" y="373277"/>
                  </a:cubicBezTo>
                  <a:lnTo>
                    <a:pt x="0" y="7632"/>
                  </a:lnTo>
                  <a:cubicBezTo>
                    <a:pt x="0" y="5608"/>
                    <a:pt x="804" y="3667"/>
                    <a:pt x="2235" y="2235"/>
                  </a:cubicBezTo>
                  <a:cubicBezTo>
                    <a:pt x="3667" y="804"/>
                    <a:pt x="5608" y="0"/>
                    <a:pt x="7632" y="0"/>
                  </a:cubicBezTo>
                  <a:close/>
                </a:path>
              </a:pathLst>
            </a:custGeom>
            <a:solidFill>
              <a:srgbClr val="862B90"/>
            </a:solidFill>
          </p:spPr>
        </p:sp>
        <p:sp>
          <p:nvSpPr>
            <p:cNvPr name="TextBox 18" id="18"/>
            <p:cNvSpPr txBox="true"/>
            <p:nvPr/>
          </p:nvSpPr>
          <p:spPr>
            <a:xfrm>
              <a:off x="0" y="-47625"/>
              <a:ext cx="3598634" cy="42853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grpSp>
        <p:nvGrpSpPr>
          <p:cNvPr name="Group 19" id="19"/>
          <p:cNvGrpSpPr/>
          <p:nvPr/>
        </p:nvGrpSpPr>
        <p:grpSpPr>
          <a:xfrm rot="0">
            <a:off x="471884" y="1222965"/>
            <a:ext cx="14303100" cy="1528791"/>
            <a:chOff x="0" y="0"/>
            <a:chExt cx="3624379" cy="387393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3624380" cy="387393"/>
            </a:xfrm>
            <a:custGeom>
              <a:avLst/>
              <a:gdLst/>
              <a:ahLst/>
              <a:cxnLst/>
              <a:rect r="r" b="b" t="t" l="l"/>
              <a:pathLst>
                <a:path h="387393" w="3624380">
                  <a:moveTo>
                    <a:pt x="7578" y="0"/>
                  </a:moveTo>
                  <a:lnTo>
                    <a:pt x="3616802" y="0"/>
                  </a:lnTo>
                  <a:cubicBezTo>
                    <a:pt x="3618811" y="0"/>
                    <a:pt x="3620739" y="798"/>
                    <a:pt x="3622160" y="2220"/>
                  </a:cubicBezTo>
                  <a:cubicBezTo>
                    <a:pt x="3623581" y="3641"/>
                    <a:pt x="3624380" y="5568"/>
                    <a:pt x="3624380" y="7578"/>
                  </a:cubicBezTo>
                  <a:lnTo>
                    <a:pt x="3624380" y="379815"/>
                  </a:lnTo>
                  <a:cubicBezTo>
                    <a:pt x="3624380" y="381825"/>
                    <a:pt x="3623581" y="383752"/>
                    <a:pt x="3622160" y="385173"/>
                  </a:cubicBezTo>
                  <a:cubicBezTo>
                    <a:pt x="3620739" y="386594"/>
                    <a:pt x="3618811" y="387393"/>
                    <a:pt x="3616802" y="387393"/>
                  </a:cubicBezTo>
                  <a:lnTo>
                    <a:pt x="7578" y="387393"/>
                  </a:lnTo>
                  <a:cubicBezTo>
                    <a:pt x="3393" y="387393"/>
                    <a:pt x="0" y="384000"/>
                    <a:pt x="0" y="379815"/>
                  </a:cubicBezTo>
                  <a:lnTo>
                    <a:pt x="0" y="7578"/>
                  </a:lnTo>
                  <a:cubicBezTo>
                    <a:pt x="0" y="5568"/>
                    <a:pt x="798" y="3641"/>
                    <a:pt x="2220" y="2220"/>
                  </a:cubicBezTo>
                  <a:cubicBezTo>
                    <a:pt x="3641" y="798"/>
                    <a:pt x="5568" y="0"/>
                    <a:pt x="7578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862B90"/>
              </a:solidFill>
              <a:prstDash val="solid"/>
              <a:miter/>
            </a:ln>
          </p:spPr>
        </p:sp>
        <p:sp>
          <p:nvSpPr>
            <p:cNvPr name="TextBox 21" id="21"/>
            <p:cNvSpPr txBox="true"/>
            <p:nvPr/>
          </p:nvSpPr>
          <p:spPr>
            <a:xfrm>
              <a:off x="0" y="-47625"/>
              <a:ext cx="3624379" cy="4350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00"/>
                </a:lnSpc>
              </a:pP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708104" y="1317091"/>
            <a:ext cx="13983234" cy="958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b="true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Colour in the Contact Island map. </a:t>
            </a:r>
          </a:p>
          <a:p>
            <a:pPr algn="l">
              <a:lnSpc>
                <a:spcPts val="3779"/>
              </a:lnSpc>
            </a:pPr>
          </a:p>
        </p:txBody>
      </p:sp>
      <p:sp>
        <p:nvSpPr>
          <p:cNvPr name="TextBox 23" id="23"/>
          <p:cNvSpPr txBox="true"/>
          <p:nvPr/>
        </p:nvSpPr>
        <p:spPr>
          <a:xfrm rot="0">
            <a:off x="624284" y="290042"/>
            <a:ext cx="3079985" cy="4222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99"/>
              </a:lnSpc>
              <a:spcBef>
                <a:spcPct val="0"/>
              </a:spcBef>
            </a:pPr>
            <a:r>
              <a:rPr lang="en-US" b="true" sz="2499">
                <a:solidFill>
                  <a:srgbClr val="862B90"/>
                </a:solidFill>
                <a:latin typeface="Museo Sans Rounded 1 Semi-Bold"/>
                <a:ea typeface="Museo Sans Rounded 1 Semi-Bold"/>
                <a:cs typeface="Museo Sans Rounded 1 Semi-Bold"/>
                <a:sym typeface="Museo Sans Rounded 1 Semi-Bold"/>
              </a:rPr>
              <a:t>Resources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744104" y="1831203"/>
            <a:ext cx="13818025" cy="6921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799"/>
              </a:lnSpc>
              <a:spcBef>
                <a:spcPct val="0"/>
              </a:spcBef>
            </a:pPr>
            <a:r>
              <a:rPr lang="en-US" sz="1999">
                <a:solidFill>
                  <a:srgbClr val="000002"/>
                </a:solidFill>
                <a:latin typeface="Museo Sans Rounded 4"/>
                <a:ea typeface="Museo Sans Rounded 4"/>
                <a:cs typeface="Museo Sans Rounded 4"/>
                <a:sym typeface="Museo Sans Rounded 4"/>
              </a:rPr>
              <a:t>Draw or write two situations where you might experience unwanted or unsafe contact online. What strategies could you use to stay safe and get help in these situations?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DAGitgwSum8</dc:identifier>
  <dcterms:modified xsi:type="dcterms:W3CDTF">2011-08-01T06:04:30Z</dcterms:modified>
  <cp:revision>1</cp:revision>
  <dc:title>Contact - Podcasting or fact sheet lesson 10-12</dc:title>
</cp:coreProperties>
</file>