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xml" ContentType="application/inkml+xml"/>
  <Override PartName="/ppt/ink/ink2.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87" r:id="rId6"/>
    <p:sldMasterId id="2147483699" r:id="rId7"/>
    <p:sldMasterId id="2147483712" r:id="rId8"/>
    <p:sldMasterId id="2147483727" r:id="rId9"/>
  </p:sldMasterIdLst>
  <p:notesMasterIdLst>
    <p:notesMasterId r:id="rId72"/>
  </p:notesMasterIdLst>
  <p:sldIdLst>
    <p:sldId id="257" r:id="rId10"/>
    <p:sldId id="1424" r:id="rId11"/>
    <p:sldId id="1426" r:id="rId12"/>
    <p:sldId id="1428" r:id="rId13"/>
    <p:sldId id="1427" r:id="rId14"/>
    <p:sldId id="1429" r:id="rId15"/>
    <p:sldId id="1430" r:id="rId16"/>
    <p:sldId id="1431" r:id="rId17"/>
    <p:sldId id="1184" r:id="rId18"/>
    <p:sldId id="1432" r:id="rId19"/>
    <p:sldId id="1433" r:id="rId20"/>
    <p:sldId id="1435" r:id="rId21"/>
    <p:sldId id="1277" r:id="rId22"/>
    <p:sldId id="1328" r:id="rId23"/>
    <p:sldId id="1434" r:id="rId24"/>
    <p:sldId id="1499" r:id="rId25"/>
    <p:sldId id="618" r:id="rId26"/>
    <p:sldId id="1436" r:id="rId27"/>
    <p:sldId id="1502" r:id="rId28"/>
    <p:sldId id="1437" r:id="rId29"/>
    <p:sldId id="1321" r:id="rId30"/>
    <p:sldId id="1336" r:id="rId31"/>
    <p:sldId id="1374" r:id="rId32"/>
    <p:sldId id="1379" r:id="rId33"/>
    <p:sldId id="1337" r:id="rId34"/>
    <p:sldId id="1221" r:id="rId35"/>
    <p:sldId id="1438" r:id="rId36"/>
    <p:sldId id="1247" r:id="rId37"/>
    <p:sldId id="1423" r:id="rId38"/>
    <p:sldId id="1445" r:id="rId39"/>
    <p:sldId id="1503" r:id="rId40"/>
    <p:sldId id="1446" r:id="rId41"/>
    <p:sldId id="1341" r:id="rId42"/>
    <p:sldId id="1449" r:id="rId43"/>
    <p:sldId id="1450" r:id="rId44"/>
    <p:sldId id="1451" r:id="rId45"/>
    <p:sldId id="1363" r:id="rId46"/>
    <p:sldId id="1452" r:id="rId47"/>
    <p:sldId id="1441" r:id="rId48"/>
    <p:sldId id="1440" r:id="rId49"/>
    <p:sldId id="1439" r:id="rId50"/>
    <p:sldId id="1181" r:id="rId51"/>
    <p:sldId id="1183" r:id="rId52"/>
    <p:sldId id="1182" r:id="rId53"/>
    <p:sldId id="1369" r:id="rId54"/>
    <p:sldId id="1442" r:id="rId55"/>
    <p:sldId id="1335" r:id="rId56"/>
    <p:sldId id="1334" r:id="rId57"/>
    <p:sldId id="1444" r:id="rId58"/>
    <p:sldId id="1453" r:id="rId59"/>
    <p:sldId id="1356" r:id="rId60"/>
    <p:sldId id="1307" r:id="rId61"/>
    <p:sldId id="1494" r:id="rId62"/>
    <p:sldId id="469" r:id="rId63"/>
    <p:sldId id="471" r:id="rId64"/>
    <p:sldId id="1495" r:id="rId65"/>
    <p:sldId id="1496" r:id="rId66"/>
    <p:sldId id="473" r:id="rId67"/>
    <p:sldId id="474" r:id="rId68"/>
    <p:sldId id="1497" r:id="rId69"/>
    <p:sldId id="1500" r:id="rId70"/>
    <p:sldId id="1501"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055101-350F-3B36-25DC-1507E4802C47}" name="Natasha Gelder (Respect)" initials="N(" userId="S::natasha.gelder@respect.org.uk::7292cb4d-82a6-413f-8533-a572ee86dfe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ice Lilley" initials="AL" lastIdx="1" clrIdx="0">
    <p:extLst>
      <p:ext uri="{19B8F6BF-5375-455C-9EA6-DF929625EA0E}">
        <p15:presenceInfo xmlns:p15="http://schemas.microsoft.com/office/powerpoint/2012/main" userId="S::Alice.Lilley@respect.uk.net::04b393eb-d582-4bd8-aacb-d712586e13a7" providerId="AD"/>
      </p:ext>
    </p:extLst>
  </p:cmAuthor>
  <p:cmAuthor id="2" name="Carla  Morris" initials="CM" lastIdx="1" clrIdx="1">
    <p:extLst>
      <p:ext uri="{19B8F6BF-5375-455C-9EA6-DF929625EA0E}">
        <p15:presenceInfo xmlns:p15="http://schemas.microsoft.com/office/powerpoint/2012/main" userId="S::Carla.Morris@respect.uk.net::bcffcc50-6aff-4a1e-bd71-fb1657ab7cf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5A58"/>
    <a:srgbClr val="008081"/>
    <a:srgbClr val="7A2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23263D-E58A-EE4F-A7C4-F9BD7FF1CC01}" v="6" dt="2026-07-06T10:24:49.7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055" autoAdjust="0"/>
  </p:normalViewPr>
  <p:slideViewPr>
    <p:cSldViewPr snapToGrid="0">
      <p:cViewPr varScale="1">
        <p:scale>
          <a:sx n="103" d="100"/>
          <a:sy n="103" d="100"/>
        </p:scale>
        <p:origin x="1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notesMaster" Target="notesMasters/notesMaster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Swain" userId="8311284c7b0a2ca7" providerId="LiveId" clId="{69F320AD-E28A-515D-9B54-CD27E0068D37}"/>
    <pc:docChg chg="modSld">
      <pc:chgData name="Jon Swain" userId="8311284c7b0a2ca7" providerId="LiveId" clId="{69F320AD-E28A-515D-9B54-CD27E0068D37}" dt="2026-07-06T10:24:49.735" v="2" actId="14826"/>
      <pc:docMkLst>
        <pc:docMk/>
      </pc:docMkLst>
      <pc:sldChg chg="modSp">
        <pc:chgData name="Jon Swain" userId="8311284c7b0a2ca7" providerId="LiveId" clId="{69F320AD-E28A-515D-9B54-CD27E0068D37}" dt="2026-07-06T10:24:49.735" v="2" actId="14826"/>
        <pc:sldMkLst>
          <pc:docMk/>
          <pc:sldMk cId="180853445" sldId="1307"/>
        </pc:sldMkLst>
        <pc:picChg chg="mod">
          <ac:chgData name="Jon Swain" userId="8311284c7b0a2ca7" providerId="LiveId" clId="{69F320AD-E28A-515D-9B54-CD27E0068D37}" dt="2026-07-06T10:24:49.735" v="2" actId="14826"/>
          <ac:picMkLst>
            <pc:docMk/>
            <pc:sldMk cId="180853445" sldId="1307"/>
            <ac:picMk id="4" creationId="{44DBB8E7-BB49-2041-B2FE-FA216D3D6EE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B8-4F32-ACA4-0D9156DCC7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B8-4F32-ACA4-0D9156DCC7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B8-4F32-ACA4-0D9156DCC76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B8-4F32-ACA4-0D9156DCC764}"/>
              </c:ext>
            </c:extLst>
          </c:dPt>
          <c:cat>
            <c:strRef>
              <c:f>Sheet1!$A$2:$A$5</c:f>
              <c:strCache>
                <c:ptCount val="2"/>
                <c:pt idx="0">
                  <c:v>1st Qtr</c:v>
                </c:pt>
                <c:pt idx="1">
                  <c:v>2nd Qtr</c:v>
                </c:pt>
              </c:strCache>
            </c:strRef>
          </c:cat>
          <c:val>
            <c:numRef>
              <c:f>Sheet1!$B$2:$B$5</c:f>
              <c:numCache>
                <c:formatCode>General</c:formatCode>
                <c:ptCount val="4"/>
                <c:pt idx="0">
                  <c:v>43</c:v>
                </c:pt>
                <c:pt idx="1">
                  <c:v>57</c:v>
                </c:pt>
              </c:numCache>
            </c:numRef>
          </c:val>
          <c:extLst>
            <c:ext xmlns:c16="http://schemas.microsoft.com/office/drawing/2014/chart" uri="{C3380CC4-5D6E-409C-BE32-E72D297353CC}">
              <c16:uniqueId val="{00000000-FF56-4441-A810-C13B457F444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8BD92-450B-4A4D-8BB5-1AED42765A0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6A38EBA-03C5-4B87-9A30-3E19E6C9612F}">
      <dgm:prSet custT="1"/>
      <dgm:spPr/>
      <dgm:t>
        <a:bodyPr/>
        <a:lstStyle/>
        <a:p>
          <a:r>
            <a:rPr lang="en-US" sz="4000" dirty="0">
              <a:solidFill>
                <a:srgbClr val="000000"/>
              </a:solidFill>
              <a:latin typeface="Calibri" panose="020F0502020204030204" pitchFamily="34" charset="0"/>
              <a:cs typeface="Calibri" panose="020F0502020204030204" pitchFamily="34" charset="0"/>
            </a:rPr>
            <a:t>Who may be unsafe?</a:t>
          </a:r>
        </a:p>
      </dgm:t>
    </dgm:pt>
    <dgm:pt modelId="{5BB19272-6103-4FAC-8418-69D789972D89}" type="parTrans" cxnId="{66497727-A76E-4E75-9273-9CDD674B8C42}">
      <dgm:prSet/>
      <dgm:spPr/>
      <dgm:t>
        <a:bodyPr/>
        <a:lstStyle/>
        <a:p>
          <a:endParaRPr lang="en-US"/>
        </a:p>
      </dgm:t>
    </dgm:pt>
    <dgm:pt modelId="{F4B115EC-5CA0-4513-BB87-FB71F901F6F2}" type="sibTrans" cxnId="{66497727-A76E-4E75-9273-9CDD674B8C42}">
      <dgm:prSet/>
      <dgm:spPr/>
      <dgm:t>
        <a:bodyPr/>
        <a:lstStyle/>
        <a:p>
          <a:endParaRPr lang="en-US"/>
        </a:p>
      </dgm:t>
    </dgm:pt>
    <dgm:pt modelId="{0BBB47B6-6DF1-4CA6-B72B-F090D7898970}" type="pres">
      <dgm:prSet presAssocID="{80A8BD92-450B-4A4D-8BB5-1AED42765A0B}" presName="hierChild1" presStyleCnt="0">
        <dgm:presLayoutVars>
          <dgm:chPref val="1"/>
          <dgm:dir/>
          <dgm:animOne val="branch"/>
          <dgm:animLvl val="lvl"/>
          <dgm:resizeHandles/>
        </dgm:presLayoutVars>
      </dgm:prSet>
      <dgm:spPr/>
    </dgm:pt>
    <dgm:pt modelId="{37D3ADF5-FA0F-4D6C-AE9A-FF59CAE87547}" type="pres">
      <dgm:prSet presAssocID="{36A38EBA-03C5-4B87-9A30-3E19E6C9612F}" presName="hierRoot1" presStyleCnt="0"/>
      <dgm:spPr/>
    </dgm:pt>
    <dgm:pt modelId="{2A5807D4-FE46-41F1-894A-761A05038EBD}" type="pres">
      <dgm:prSet presAssocID="{36A38EBA-03C5-4B87-9A30-3E19E6C9612F}" presName="composite" presStyleCnt="0"/>
      <dgm:spPr/>
    </dgm:pt>
    <dgm:pt modelId="{CC013F7E-D35F-4B7D-AFD1-C843A0B69333}" type="pres">
      <dgm:prSet presAssocID="{36A38EBA-03C5-4B87-9A30-3E19E6C9612F}" presName="background" presStyleLbl="node0" presStyleIdx="0" presStyleCnt="1"/>
      <dgm:spPr>
        <a:solidFill>
          <a:srgbClr val="009292"/>
        </a:solidFill>
      </dgm:spPr>
    </dgm:pt>
    <dgm:pt modelId="{79CA0A05-6D1B-442C-8D3B-9FC7F0A0261B}" type="pres">
      <dgm:prSet presAssocID="{36A38EBA-03C5-4B87-9A30-3E19E6C9612F}" presName="text" presStyleLbl="fgAcc0" presStyleIdx="0" presStyleCnt="1" custScaleY="60335" custLinFactNeighborX="-2497" custLinFactNeighborY="11520">
        <dgm:presLayoutVars>
          <dgm:chPref val="3"/>
        </dgm:presLayoutVars>
      </dgm:prSet>
      <dgm:spPr/>
    </dgm:pt>
    <dgm:pt modelId="{18083A21-28D0-42E2-A8B3-5215F14CE55D}" type="pres">
      <dgm:prSet presAssocID="{36A38EBA-03C5-4B87-9A30-3E19E6C9612F}" presName="hierChild2" presStyleCnt="0"/>
      <dgm:spPr/>
    </dgm:pt>
  </dgm:ptLst>
  <dgm:cxnLst>
    <dgm:cxn modelId="{66497727-A76E-4E75-9273-9CDD674B8C42}" srcId="{80A8BD92-450B-4A4D-8BB5-1AED42765A0B}" destId="{36A38EBA-03C5-4B87-9A30-3E19E6C9612F}" srcOrd="0" destOrd="0" parTransId="{5BB19272-6103-4FAC-8418-69D789972D89}" sibTransId="{F4B115EC-5CA0-4513-BB87-FB71F901F6F2}"/>
    <dgm:cxn modelId="{2112183B-0117-459C-9C59-99DE962ED872}" type="presOf" srcId="{80A8BD92-450B-4A4D-8BB5-1AED42765A0B}" destId="{0BBB47B6-6DF1-4CA6-B72B-F090D7898970}" srcOrd="0" destOrd="0" presId="urn:microsoft.com/office/officeart/2005/8/layout/hierarchy1"/>
    <dgm:cxn modelId="{5371205C-8DF9-45B6-A781-74F4AE3F449B}" type="presOf" srcId="{36A38EBA-03C5-4B87-9A30-3E19E6C9612F}" destId="{79CA0A05-6D1B-442C-8D3B-9FC7F0A0261B}" srcOrd="0" destOrd="0" presId="urn:microsoft.com/office/officeart/2005/8/layout/hierarchy1"/>
    <dgm:cxn modelId="{65BD7B82-DD41-4FEC-AD34-7143E5C27987}" type="presParOf" srcId="{0BBB47B6-6DF1-4CA6-B72B-F090D7898970}" destId="{37D3ADF5-FA0F-4D6C-AE9A-FF59CAE87547}" srcOrd="0" destOrd="0" presId="urn:microsoft.com/office/officeart/2005/8/layout/hierarchy1"/>
    <dgm:cxn modelId="{35CA2256-3783-4EFA-986E-D56A08A98B3E}" type="presParOf" srcId="{37D3ADF5-FA0F-4D6C-AE9A-FF59CAE87547}" destId="{2A5807D4-FE46-41F1-894A-761A05038EBD}" srcOrd="0" destOrd="0" presId="urn:microsoft.com/office/officeart/2005/8/layout/hierarchy1"/>
    <dgm:cxn modelId="{D552E4E1-958B-4351-ACEA-0E328DA98D59}" type="presParOf" srcId="{2A5807D4-FE46-41F1-894A-761A05038EBD}" destId="{CC013F7E-D35F-4B7D-AFD1-C843A0B69333}" srcOrd="0" destOrd="0" presId="urn:microsoft.com/office/officeart/2005/8/layout/hierarchy1"/>
    <dgm:cxn modelId="{9583D400-7E08-4BEA-842B-9BF49780243F}" type="presParOf" srcId="{2A5807D4-FE46-41F1-894A-761A05038EBD}" destId="{79CA0A05-6D1B-442C-8D3B-9FC7F0A0261B}" srcOrd="1" destOrd="0" presId="urn:microsoft.com/office/officeart/2005/8/layout/hierarchy1"/>
    <dgm:cxn modelId="{EE2A319C-C4A1-4030-B371-C1DDCB82D31A}" type="presParOf" srcId="{37D3ADF5-FA0F-4D6C-AE9A-FF59CAE87547}" destId="{18083A21-28D0-42E2-A8B3-5215F14CE55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A8BD92-450B-4A4D-8BB5-1AED42765A0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6A38EBA-03C5-4B87-9A30-3E19E6C9612F}">
      <dgm:prSet custT="1"/>
      <dgm:spPr>
        <a:ln w="28575">
          <a:solidFill>
            <a:srgbClr val="5A5A58"/>
          </a:solidFill>
        </a:ln>
      </dgm:spPr>
      <dgm:t>
        <a:bodyPr/>
        <a:lstStyle/>
        <a:p>
          <a:r>
            <a:rPr lang="en-US" sz="2800" dirty="0">
              <a:latin typeface="Polly Rounded Bold" panose="00000800000000000000" pitchFamily="50" charset="0"/>
            </a:rPr>
            <a:t>Siblings</a:t>
          </a:r>
        </a:p>
      </dgm:t>
    </dgm:pt>
    <dgm:pt modelId="{5BB19272-6103-4FAC-8418-69D789972D89}" type="parTrans" cxnId="{66497727-A76E-4E75-9273-9CDD674B8C42}">
      <dgm:prSet/>
      <dgm:spPr/>
      <dgm:t>
        <a:bodyPr/>
        <a:lstStyle/>
        <a:p>
          <a:endParaRPr lang="en-US"/>
        </a:p>
      </dgm:t>
    </dgm:pt>
    <dgm:pt modelId="{F4B115EC-5CA0-4513-BB87-FB71F901F6F2}" type="sibTrans" cxnId="{66497727-A76E-4E75-9273-9CDD674B8C42}">
      <dgm:prSet/>
      <dgm:spPr/>
      <dgm:t>
        <a:bodyPr/>
        <a:lstStyle/>
        <a:p>
          <a:endParaRPr lang="en-US"/>
        </a:p>
      </dgm:t>
    </dgm:pt>
    <dgm:pt modelId="{C3851156-64E3-4205-B49F-4C6F02A54E4A}">
      <dgm:prSet custT="1"/>
      <dgm:spPr>
        <a:ln w="28575">
          <a:solidFill>
            <a:srgbClr val="5A5A58"/>
          </a:solidFill>
        </a:ln>
      </dgm:spPr>
      <dgm:t>
        <a:bodyPr/>
        <a:lstStyle/>
        <a:p>
          <a:r>
            <a:rPr lang="en-US" sz="2800" dirty="0">
              <a:latin typeface="Polly Rounded Bold" panose="00000800000000000000" pitchFamily="50" charset="0"/>
            </a:rPr>
            <a:t>Vulnerable adult? </a:t>
          </a:r>
        </a:p>
      </dgm:t>
    </dgm:pt>
    <dgm:pt modelId="{B31B464F-BA42-4CD3-A29C-A8C12C160D05}" type="parTrans" cxnId="{F93BB56E-68F1-439C-9BE7-F013D755DD24}">
      <dgm:prSet/>
      <dgm:spPr/>
      <dgm:t>
        <a:bodyPr/>
        <a:lstStyle/>
        <a:p>
          <a:endParaRPr lang="en-US"/>
        </a:p>
      </dgm:t>
    </dgm:pt>
    <dgm:pt modelId="{A9DFD413-CCD4-4E02-A905-30D8C8F90A43}" type="sibTrans" cxnId="{F93BB56E-68F1-439C-9BE7-F013D755DD24}">
      <dgm:prSet/>
      <dgm:spPr/>
      <dgm:t>
        <a:bodyPr/>
        <a:lstStyle/>
        <a:p>
          <a:endParaRPr lang="en-US"/>
        </a:p>
      </dgm:t>
    </dgm:pt>
    <dgm:pt modelId="{013DA124-B189-44BD-812E-1D02FE0A8D4E}">
      <dgm:prSet custT="1"/>
      <dgm:spPr>
        <a:ln w="28575">
          <a:solidFill>
            <a:srgbClr val="5A5A58"/>
          </a:solidFill>
        </a:ln>
      </dgm:spPr>
      <dgm:t>
        <a:bodyPr/>
        <a:lstStyle/>
        <a:p>
          <a:r>
            <a:rPr lang="en-US" sz="2400" dirty="0">
              <a:latin typeface="Polly Rounded Bold" panose="00000800000000000000" pitchFamily="50" charset="0"/>
            </a:rPr>
            <a:t>Child using harmful </a:t>
          </a:r>
          <a:r>
            <a:rPr lang="en-US" sz="2400" dirty="0" err="1">
              <a:latin typeface="Polly Rounded Bold" panose="00000800000000000000" pitchFamily="50" charset="0"/>
            </a:rPr>
            <a:t>behaviour</a:t>
          </a:r>
          <a:endParaRPr lang="en-US" sz="2400" dirty="0">
            <a:latin typeface="Polly Rounded Bold" panose="00000800000000000000" pitchFamily="50" charset="0"/>
          </a:endParaRPr>
        </a:p>
      </dgm:t>
    </dgm:pt>
    <dgm:pt modelId="{7F2E7DB8-703A-44C0-B91F-695A88C5A3F7}" type="parTrans" cxnId="{1EDD7984-96CB-4724-89BA-6DE973483DDB}">
      <dgm:prSet/>
      <dgm:spPr/>
      <dgm:t>
        <a:bodyPr/>
        <a:lstStyle/>
        <a:p>
          <a:endParaRPr lang="en-US"/>
        </a:p>
      </dgm:t>
    </dgm:pt>
    <dgm:pt modelId="{5A60609E-27F4-4BEC-AB38-0EB6CCE4C056}" type="sibTrans" cxnId="{1EDD7984-96CB-4724-89BA-6DE973483DDB}">
      <dgm:prSet/>
      <dgm:spPr/>
      <dgm:t>
        <a:bodyPr/>
        <a:lstStyle/>
        <a:p>
          <a:endParaRPr lang="en-US"/>
        </a:p>
      </dgm:t>
    </dgm:pt>
    <dgm:pt modelId="{0BBB47B6-6DF1-4CA6-B72B-F090D7898970}" type="pres">
      <dgm:prSet presAssocID="{80A8BD92-450B-4A4D-8BB5-1AED42765A0B}" presName="hierChild1" presStyleCnt="0">
        <dgm:presLayoutVars>
          <dgm:chPref val="1"/>
          <dgm:dir/>
          <dgm:animOne val="branch"/>
          <dgm:animLvl val="lvl"/>
          <dgm:resizeHandles/>
        </dgm:presLayoutVars>
      </dgm:prSet>
      <dgm:spPr/>
    </dgm:pt>
    <dgm:pt modelId="{37D3ADF5-FA0F-4D6C-AE9A-FF59CAE87547}" type="pres">
      <dgm:prSet presAssocID="{36A38EBA-03C5-4B87-9A30-3E19E6C9612F}" presName="hierRoot1" presStyleCnt="0"/>
      <dgm:spPr/>
    </dgm:pt>
    <dgm:pt modelId="{2A5807D4-FE46-41F1-894A-761A05038EBD}" type="pres">
      <dgm:prSet presAssocID="{36A38EBA-03C5-4B87-9A30-3E19E6C9612F}" presName="composite" presStyleCnt="0"/>
      <dgm:spPr/>
    </dgm:pt>
    <dgm:pt modelId="{CC013F7E-D35F-4B7D-AFD1-C843A0B69333}" type="pres">
      <dgm:prSet presAssocID="{36A38EBA-03C5-4B87-9A30-3E19E6C9612F}" presName="background" presStyleLbl="node0" presStyleIdx="0" presStyleCnt="3"/>
      <dgm:spPr>
        <a:solidFill>
          <a:srgbClr val="5A5A58"/>
        </a:solidFill>
      </dgm:spPr>
    </dgm:pt>
    <dgm:pt modelId="{79CA0A05-6D1B-442C-8D3B-9FC7F0A0261B}" type="pres">
      <dgm:prSet presAssocID="{36A38EBA-03C5-4B87-9A30-3E19E6C9612F}" presName="text" presStyleLbl="fgAcc0" presStyleIdx="0" presStyleCnt="3">
        <dgm:presLayoutVars>
          <dgm:chPref val="3"/>
        </dgm:presLayoutVars>
      </dgm:prSet>
      <dgm:spPr/>
    </dgm:pt>
    <dgm:pt modelId="{18083A21-28D0-42E2-A8B3-5215F14CE55D}" type="pres">
      <dgm:prSet presAssocID="{36A38EBA-03C5-4B87-9A30-3E19E6C9612F}" presName="hierChild2" presStyleCnt="0"/>
      <dgm:spPr/>
    </dgm:pt>
    <dgm:pt modelId="{E17FD800-6044-47DD-8407-7165161D8EA3}" type="pres">
      <dgm:prSet presAssocID="{C3851156-64E3-4205-B49F-4C6F02A54E4A}" presName="hierRoot1" presStyleCnt="0"/>
      <dgm:spPr/>
    </dgm:pt>
    <dgm:pt modelId="{ED9ED7A5-D4E3-466F-B2EA-F90B924A0075}" type="pres">
      <dgm:prSet presAssocID="{C3851156-64E3-4205-B49F-4C6F02A54E4A}" presName="composite" presStyleCnt="0"/>
      <dgm:spPr/>
    </dgm:pt>
    <dgm:pt modelId="{312E02DE-AAE5-42F7-9FF6-7EA8E2CA64EF}" type="pres">
      <dgm:prSet presAssocID="{C3851156-64E3-4205-B49F-4C6F02A54E4A}" presName="background" presStyleLbl="node0" presStyleIdx="1" presStyleCnt="3"/>
      <dgm:spPr>
        <a:solidFill>
          <a:srgbClr val="5A5A58"/>
        </a:solidFill>
      </dgm:spPr>
    </dgm:pt>
    <dgm:pt modelId="{1B4ADB82-F55C-4205-BEF6-86DCE865AAAC}" type="pres">
      <dgm:prSet presAssocID="{C3851156-64E3-4205-B49F-4C6F02A54E4A}" presName="text" presStyleLbl="fgAcc0" presStyleIdx="1" presStyleCnt="3">
        <dgm:presLayoutVars>
          <dgm:chPref val="3"/>
        </dgm:presLayoutVars>
      </dgm:prSet>
      <dgm:spPr/>
    </dgm:pt>
    <dgm:pt modelId="{8EDD00E0-68A8-494C-9062-AFA629A7EF89}" type="pres">
      <dgm:prSet presAssocID="{C3851156-64E3-4205-B49F-4C6F02A54E4A}" presName="hierChild2" presStyleCnt="0"/>
      <dgm:spPr/>
    </dgm:pt>
    <dgm:pt modelId="{7BE52FAC-3FED-4EA3-8306-A1755F73EFA5}" type="pres">
      <dgm:prSet presAssocID="{013DA124-B189-44BD-812E-1D02FE0A8D4E}" presName="hierRoot1" presStyleCnt="0"/>
      <dgm:spPr/>
    </dgm:pt>
    <dgm:pt modelId="{C743F66C-3829-442A-9898-4F1E579472DF}" type="pres">
      <dgm:prSet presAssocID="{013DA124-B189-44BD-812E-1D02FE0A8D4E}" presName="composite" presStyleCnt="0"/>
      <dgm:spPr/>
    </dgm:pt>
    <dgm:pt modelId="{C6223F87-FA05-4140-889C-37FA5B48D6DF}" type="pres">
      <dgm:prSet presAssocID="{013DA124-B189-44BD-812E-1D02FE0A8D4E}" presName="background" presStyleLbl="node0" presStyleIdx="2" presStyleCnt="3"/>
      <dgm:spPr>
        <a:solidFill>
          <a:srgbClr val="5A5A58"/>
        </a:solidFill>
      </dgm:spPr>
    </dgm:pt>
    <dgm:pt modelId="{07FFE2A3-D263-4286-AC21-578B85C94862}" type="pres">
      <dgm:prSet presAssocID="{013DA124-B189-44BD-812E-1D02FE0A8D4E}" presName="text" presStyleLbl="fgAcc0" presStyleIdx="2" presStyleCnt="3">
        <dgm:presLayoutVars>
          <dgm:chPref val="3"/>
        </dgm:presLayoutVars>
      </dgm:prSet>
      <dgm:spPr/>
    </dgm:pt>
    <dgm:pt modelId="{E02F3DFB-92C1-4806-B8FE-69FCE62413EA}" type="pres">
      <dgm:prSet presAssocID="{013DA124-B189-44BD-812E-1D02FE0A8D4E}" presName="hierChild2" presStyleCnt="0"/>
      <dgm:spPr/>
    </dgm:pt>
  </dgm:ptLst>
  <dgm:cxnLst>
    <dgm:cxn modelId="{66497727-A76E-4E75-9273-9CDD674B8C42}" srcId="{80A8BD92-450B-4A4D-8BB5-1AED42765A0B}" destId="{36A38EBA-03C5-4B87-9A30-3E19E6C9612F}" srcOrd="0" destOrd="0" parTransId="{5BB19272-6103-4FAC-8418-69D789972D89}" sibTransId="{F4B115EC-5CA0-4513-BB87-FB71F901F6F2}"/>
    <dgm:cxn modelId="{2112183B-0117-459C-9C59-99DE962ED872}" type="presOf" srcId="{80A8BD92-450B-4A4D-8BB5-1AED42765A0B}" destId="{0BBB47B6-6DF1-4CA6-B72B-F090D7898970}" srcOrd="0" destOrd="0" presId="urn:microsoft.com/office/officeart/2005/8/layout/hierarchy1"/>
    <dgm:cxn modelId="{5371205C-8DF9-45B6-A781-74F4AE3F449B}" type="presOf" srcId="{36A38EBA-03C5-4B87-9A30-3E19E6C9612F}" destId="{79CA0A05-6D1B-442C-8D3B-9FC7F0A0261B}" srcOrd="0" destOrd="0" presId="urn:microsoft.com/office/officeart/2005/8/layout/hierarchy1"/>
    <dgm:cxn modelId="{EE03576B-BDA3-4E31-A33B-754DC6D42E0F}" type="presOf" srcId="{C3851156-64E3-4205-B49F-4C6F02A54E4A}" destId="{1B4ADB82-F55C-4205-BEF6-86DCE865AAAC}" srcOrd="0" destOrd="0" presId="urn:microsoft.com/office/officeart/2005/8/layout/hierarchy1"/>
    <dgm:cxn modelId="{F93BB56E-68F1-439C-9BE7-F013D755DD24}" srcId="{80A8BD92-450B-4A4D-8BB5-1AED42765A0B}" destId="{C3851156-64E3-4205-B49F-4C6F02A54E4A}" srcOrd="1" destOrd="0" parTransId="{B31B464F-BA42-4CD3-A29C-A8C12C160D05}" sibTransId="{A9DFD413-CCD4-4E02-A905-30D8C8F90A43}"/>
    <dgm:cxn modelId="{1EDD7984-96CB-4724-89BA-6DE973483DDB}" srcId="{80A8BD92-450B-4A4D-8BB5-1AED42765A0B}" destId="{013DA124-B189-44BD-812E-1D02FE0A8D4E}" srcOrd="2" destOrd="0" parTransId="{7F2E7DB8-703A-44C0-B91F-695A88C5A3F7}" sibTransId="{5A60609E-27F4-4BEC-AB38-0EB6CCE4C056}"/>
    <dgm:cxn modelId="{02AC83A1-595D-47D9-AEC7-B4B286657A81}" type="presOf" srcId="{013DA124-B189-44BD-812E-1D02FE0A8D4E}" destId="{07FFE2A3-D263-4286-AC21-578B85C94862}" srcOrd="0" destOrd="0" presId="urn:microsoft.com/office/officeart/2005/8/layout/hierarchy1"/>
    <dgm:cxn modelId="{65BD7B82-DD41-4FEC-AD34-7143E5C27987}" type="presParOf" srcId="{0BBB47B6-6DF1-4CA6-B72B-F090D7898970}" destId="{37D3ADF5-FA0F-4D6C-AE9A-FF59CAE87547}" srcOrd="0" destOrd="0" presId="urn:microsoft.com/office/officeart/2005/8/layout/hierarchy1"/>
    <dgm:cxn modelId="{35CA2256-3783-4EFA-986E-D56A08A98B3E}" type="presParOf" srcId="{37D3ADF5-FA0F-4D6C-AE9A-FF59CAE87547}" destId="{2A5807D4-FE46-41F1-894A-761A05038EBD}" srcOrd="0" destOrd="0" presId="urn:microsoft.com/office/officeart/2005/8/layout/hierarchy1"/>
    <dgm:cxn modelId="{D552E4E1-958B-4351-ACEA-0E328DA98D59}" type="presParOf" srcId="{2A5807D4-FE46-41F1-894A-761A05038EBD}" destId="{CC013F7E-D35F-4B7D-AFD1-C843A0B69333}" srcOrd="0" destOrd="0" presId="urn:microsoft.com/office/officeart/2005/8/layout/hierarchy1"/>
    <dgm:cxn modelId="{9583D400-7E08-4BEA-842B-9BF49780243F}" type="presParOf" srcId="{2A5807D4-FE46-41F1-894A-761A05038EBD}" destId="{79CA0A05-6D1B-442C-8D3B-9FC7F0A0261B}" srcOrd="1" destOrd="0" presId="urn:microsoft.com/office/officeart/2005/8/layout/hierarchy1"/>
    <dgm:cxn modelId="{EE2A319C-C4A1-4030-B371-C1DDCB82D31A}" type="presParOf" srcId="{37D3ADF5-FA0F-4D6C-AE9A-FF59CAE87547}" destId="{18083A21-28D0-42E2-A8B3-5215F14CE55D}" srcOrd="1" destOrd="0" presId="urn:microsoft.com/office/officeart/2005/8/layout/hierarchy1"/>
    <dgm:cxn modelId="{5F32865A-3256-43E1-BA28-1D0895137E0C}" type="presParOf" srcId="{0BBB47B6-6DF1-4CA6-B72B-F090D7898970}" destId="{E17FD800-6044-47DD-8407-7165161D8EA3}" srcOrd="1" destOrd="0" presId="urn:microsoft.com/office/officeart/2005/8/layout/hierarchy1"/>
    <dgm:cxn modelId="{E82FFEFE-7693-4FB1-9B29-88F5392842CC}" type="presParOf" srcId="{E17FD800-6044-47DD-8407-7165161D8EA3}" destId="{ED9ED7A5-D4E3-466F-B2EA-F90B924A0075}" srcOrd="0" destOrd="0" presId="urn:microsoft.com/office/officeart/2005/8/layout/hierarchy1"/>
    <dgm:cxn modelId="{B29089BE-DDCF-4F67-9634-B59922E78D65}" type="presParOf" srcId="{ED9ED7A5-D4E3-466F-B2EA-F90B924A0075}" destId="{312E02DE-AAE5-42F7-9FF6-7EA8E2CA64EF}" srcOrd="0" destOrd="0" presId="urn:microsoft.com/office/officeart/2005/8/layout/hierarchy1"/>
    <dgm:cxn modelId="{47838893-867F-4ADE-B2FE-AFA220C85E0B}" type="presParOf" srcId="{ED9ED7A5-D4E3-466F-B2EA-F90B924A0075}" destId="{1B4ADB82-F55C-4205-BEF6-86DCE865AAAC}" srcOrd="1" destOrd="0" presId="urn:microsoft.com/office/officeart/2005/8/layout/hierarchy1"/>
    <dgm:cxn modelId="{F44D3CD8-D878-49B3-9AF2-E985A78ACAD9}" type="presParOf" srcId="{E17FD800-6044-47DD-8407-7165161D8EA3}" destId="{8EDD00E0-68A8-494C-9062-AFA629A7EF89}" srcOrd="1" destOrd="0" presId="urn:microsoft.com/office/officeart/2005/8/layout/hierarchy1"/>
    <dgm:cxn modelId="{A23555F9-10DE-4CA5-B043-4C3E96941749}" type="presParOf" srcId="{0BBB47B6-6DF1-4CA6-B72B-F090D7898970}" destId="{7BE52FAC-3FED-4EA3-8306-A1755F73EFA5}" srcOrd="2" destOrd="0" presId="urn:microsoft.com/office/officeart/2005/8/layout/hierarchy1"/>
    <dgm:cxn modelId="{432E9F4C-BB4D-4F78-9B30-DAAFB5EC09B0}" type="presParOf" srcId="{7BE52FAC-3FED-4EA3-8306-A1755F73EFA5}" destId="{C743F66C-3829-442A-9898-4F1E579472DF}" srcOrd="0" destOrd="0" presId="urn:microsoft.com/office/officeart/2005/8/layout/hierarchy1"/>
    <dgm:cxn modelId="{C7D6D905-D57E-472E-A218-52F9A5B8FAB0}" type="presParOf" srcId="{C743F66C-3829-442A-9898-4F1E579472DF}" destId="{C6223F87-FA05-4140-889C-37FA5B48D6DF}" srcOrd="0" destOrd="0" presId="urn:microsoft.com/office/officeart/2005/8/layout/hierarchy1"/>
    <dgm:cxn modelId="{742AACB1-AA93-465F-8642-C2FB3FBFA076}" type="presParOf" srcId="{C743F66C-3829-442A-9898-4F1E579472DF}" destId="{07FFE2A3-D263-4286-AC21-578B85C94862}" srcOrd="1" destOrd="0" presId="urn:microsoft.com/office/officeart/2005/8/layout/hierarchy1"/>
    <dgm:cxn modelId="{41480BA3-B038-4146-B044-A4CD482AF467}" type="presParOf" srcId="{7BE52FAC-3FED-4EA3-8306-A1755F73EFA5}" destId="{E02F3DFB-92C1-4806-B8FE-69FCE62413E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5BDE83-610A-45CC-92E1-96E48C1D83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774F9C0-9625-483D-9FA5-B2BF1C585570}">
      <dgm:prSet/>
      <dgm:spPr>
        <a:solidFill>
          <a:schemeClr val="bg1">
            <a:lumMod val="50000"/>
          </a:schemeClr>
        </a:solidFill>
      </dgm:spPr>
      <dgm:t>
        <a:bodyPr/>
        <a:lstStyle/>
        <a:p>
          <a:r>
            <a:rPr lang="en-GB">
              <a:solidFill>
                <a:schemeClr val="bg1"/>
              </a:solidFill>
            </a:rPr>
            <a:t>What do you think your mum is most proud of about you?</a:t>
          </a:r>
          <a:endParaRPr lang="en-US">
            <a:solidFill>
              <a:schemeClr val="bg1"/>
            </a:solidFill>
          </a:endParaRPr>
        </a:p>
      </dgm:t>
    </dgm:pt>
    <dgm:pt modelId="{71758101-0703-416B-9129-A9444CC672A3}" type="parTrans" cxnId="{BE8ED0DE-6594-438E-ACF3-FC1848945CCC}">
      <dgm:prSet/>
      <dgm:spPr/>
      <dgm:t>
        <a:bodyPr/>
        <a:lstStyle/>
        <a:p>
          <a:endParaRPr lang="en-US"/>
        </a:p>
      </dgm:t>
    </dgm:pt>
    <dgm:pt modelId="{F86B97CD-F4E2-444B-A130-04BF619A430D}" type="sibTrans" cxnId="{BE8ED0DE-6594-438E-ACF3-FC1848945CCC}">
      <dgm:prSet/>
      <dgm:spPr/>
      <dgm:t>
        <a:bodyPr/>
        <a:lstStyle/>
        <a:p>
          <a:endParaRPr lang="en-US"/>
        </a:p>
      </dgm:t>
    </dgm:pt>
    <dgm:pt modelId="{30390125-1443-4D84-A489-F2988C843975}">
      <dgm:prSet/>
      <dgm:spPr>
        <a:solidFill>
          <a:schemeClr val="bg1">
            <a:lumMod val="50000"/>
          </a:schemeClr>
        </a:solidFill>
      </dgm:spPr>
      <dgm:t>
        <a:bodyPr/>
        <a:lstStyle/>
        <a:p>
          <a:r>
            <a:rPr lang="en-GB">
              <a:solidFill>
                <a:schemeClr val="bg1"/>
              </a:solidFill>
            </a:rPr>
            <a:t>Did you ever have a teacher you liked at school? What was it that that teacher saw in you, do you think?</a:t>
          </a:r>
          <a:endParaRPr lang="en-US">
            <a:solidFill>
              <a:schemeClr val="bg1"/>
            </a:solidFill>
          </a:endParaRPr>
        </a:p>
      </dgm:t>
    </dgm:pt>
    <dgm:pt modelId="{9E9E9A74-C49C-4C8D-9FF7-BF7AB13905D2}" type="parTrans" cxnId="{11876AFA-30D9-4966-B533-57F9E446AB03}">
      <dgm:prSet/>
      <dgm:spPr/>
      <dgm:t>
        <a:bodyPr/>
        <a:lstStyle/>
        <a:p>
          <a:endParaRPr lang="en-US"/>
        </a:p>
      </dgm:t>
    </dgm:pt>
    <dgm:pt modelId="{91999ACF-F1C9-48AC-85FE-69A547E8C207}" type="sibTrans" cxnId="{11876AFA-30D9-4966-B533-57F9E446AB03}">
      <dgm:prSet/>
      <dgm:spPr/>
      <dgm:t>
        <a:bodyPr/>
        <a:lstStyle/>
        <a:p>
          <a:endParaRPr lang="en-US"/>
        </a:p>
      </dgm:t>
    </dgm:pt>
    <dgm:pt modelId="{394FB113-5663-40A1-9341-2B64A2B10782}">
      <dgm:prSet/>
      <dgm:spPr>
        <a:solidFill>
          <a:schemeClr val="bg1">
            <a:lumMod val="50000"/>
          </a:schemeClr>
        </a:solidFill>
      </dgm:spPr>
      <dgm:t>
        <a:bodyPr/>
        <a:lstStyle/>
        <a:p>
          <a:r>
            <a:rPr lang="en-GB">
              <a:solidFill>
                <a:schemeClr val="bg1"/>
              </a:solidFill>
            </a:rPr>
            <a:t>Who are your best friends?  What do you think they like about you?</a:t>
          </a:r>
          <a:endParaRPr lang="en-US">
            <a:solidFill>
              <a:schemeClr val="bg1"/>
            </a:solidFill>
          </a:endParaRPr>
        </a:p>
      </dgm:t>
    </dgm:pt>
    <dgm:pt modelId="{DF174D39-4631-4F96-87D8-FF49FBF22E39}" type="parTrans" cxnId="{3263238A-9843-45A1-9118-4A31BD63782D}">
      <dgm:prSet/>
      <dgm:spPr/>
      <dgm:t>
        <a:bodyPr/>
        <a:lstStyle/>
        <a:p>
          <a:endParaRPr lang="en-US"/>
        </a:p>
      </dgm:t>
    </dgm:pt>
    <dgm:pt modelId="{4D2F44BE-FFE7-4968-86D8-79DBBDB462DE}" type="sibTrans" cxnId="{3263238A-9843-45A1-9118-4A31BD63782D}">
      <dgm:prSet/>
      <dgm:spPr/>
      <dgm:t>
        <a:bodyPr/>
        <a:lstStyle/>
        <a:p>
          <a:endParaRPr lang="en-US"/>
        </a:p>
      </dgm:t>
    </dgm:pt>
    <dgm:pt modelId="{D8C4CEE2-CE43-4B0E-B05C-D4049ECE951B}">
      <dgm:prSet/>
      <dgm:spPr>
        <a:solidFill>
          <a:schemeClr val="bg1">
            <a:lumMod val="50000"/>
          </a:schemeClr>
        </a:solidFill>
      </dgm:spPr>
      <dgm:t>
        <a:bodyPr/>
        <a:lstStyle/>
        <a:p>
          <a:r>
            <a:rPr lang="en-GB">
              <a:solidFill>
                <a:schemeClr val="bg1"/>
              </a:solidFill>
            </a:rPr>
            <a:t>Who in your family do you get on with the best?  What do they appreciate about you?</a:t>
          </a:r>
          <a:endParaRPr lang="en-US">
            <a:solidFill>
              <a:schemeClr val="bg1"/>
            </a:solidFill>
          </a:endParaRPr>
        </a:p>
      </dgm:t>
    </dgm:pt>
    <dgm:pt modelId="{A376FB3B-3CF1-466B-B28F-D1A7311ED22A}" type="parTrans" cxnId="{6B66EF91-1B90-4BF3-9D00-D262DF93BE74}">
      <dgm:prSet/>
      <dgm:spPr/>
      <dgm:t>
        <a:bodyPr/>
        <a:lstStyle/>
        <a:p>
          <a:endParaRPr lang="en-US"/>
        </a:p>
      </dgm:t>
    </dgm:pt>
    <dgm:pt modelId="{7B500B54-43CA-47E7-AD8C-EE74B0D58FEC}" type="sibTrans" cxnId="{6B66EF91-1B90-4BF3-9D00-D262DF93BE74}">
      <dgm:prSet/>
      <dgm:spPr/>
      <dgm:t>
        <a:bodyPr/>
        <a:lstStyle/>
        <a:p>
          <a:endParaRPr lang="en-US"/>
        </a:p>
      </dgm:t>
    </dgm:pt>
    <dgm:pt modelId="{EC02906F-3AF4-1940-AA27-405BA20D3127}" type="pres">
      <dgm:prSet presAssocID="{235BDE83-610A-45CC-92E1-96E48C1D839D}" presName="linear" presStyleCnt="0">
        <dgm:presLayoutVars>
          <dgm:animLvl val="lvl"/>
          <dgm:resizeHandles val="exact"/>
        </dgm:presLayoutVars>
      </dgm:prSet>
      <dgm:spPr/>
    </dgm:pt>
    <dgm:pt modelId="{4A6FD138-A939-E845-94B3-BDD5BA4996FF}" type="pres">
      <dgm:prSet presAssocID="{7774F9C0-9625-483D-9FA5-B2BF1C585570}" presName="parentText" presStyleLbl="node1" presStyleIdx="0" presStyleCnt="4">
        <dgm:presLayoutVars>
          <dgm:chMax val="0"/>
          <dgm:bulletEnabled val="1"/>
        </dgm:presLayoutVars>
      </dgm:prSet>
      <dgm:spPr/>
    </dgm:pt>
    <dgm:pt modelId="{A8891E01-278C-7A4F-A822-46FFEE949800}" type="pres">
      <dgm:prSet presAssocID="{F86B97CD-F4E2-444B-A130-04BF619A430D}" presName="spacer" presStyleCnt="0"/>
      <dgm:spPr/>
    </dgm:pt>
    <dgm:pt modelId="{377B1759-B32E-1E4A-9160-72B4377C474E}" type="pres">
      <dgm:prSet presAssocID="{30390125-1443-4D84-A489-F2988C843975}" presName="parentText" presStyleLbl="node1" presStyleIdx="1" presStyleCnt="4">
        <dgm:presLayoutVars>
          <dgm:chMax val="0"/>
          <dgm:bulletEnabled val="1"/>
        </dgm:presLayoutVars>
      </dgm:prSet>
      <dgm:spPr/>
    </dgm:pt>
    <dgm:pt modelId="{9566072C-7963-E244-BA3B-494D9E5994AA}" type="pres">
      <dgm:prSet presAssocID="{91999ACF-F1C9-48AC-85FE-69A547E8C207}" presName="spacer" presStyleCnt="0"/>
      <dgm:spPr/>
    </dgm:pt>
    <dgm:pt modelId="{953127A8-582B-EA4C-9F5F-3227B4F3EE79}" type="pres">
      <dgm:prSet presAssocID="{394FB113-5663-40A1-9341-2B64A2B10782}" presName="parentText" presStyleLbl="node1" presStyleIdx="2" presStyleCnt="4">
        <dgm:presLayoutVars>
          <dgm:chMax val="0"/>
          <dgm:bulletEnabled val="1"/>
        </dgm:presLayoutVars>
      </dgm:prSet>
      <dgm:spPr/>
    </dgm:pt>
    <dgm:pt modelId="{C5A73D9D-28E3-CA47-8B9E-C4CC59354C5A}" type="pres">
      <dgm:prSet presAssocID="{4D2F44BE-FFE7-4968-86D8-79DBBDB462DE}" presName="spacer" presStyleCnt="0"/>
      <dgm:spPr/>
    </dgm:pt>
    <dgm:pt modelId="{50C7393B-2526-AB47-A467-F6445A0ADE1B}" type="pres">
      <dgm:prSet presAssocID="{D8C4CEE2-CE43-4B0E-B05C-D4049ECE951B}" presName="parentText" presStyleLbl="node1" presStyleIdx="3" presStyleCnt="4">
        <dgm:presLayoutVars>
          <dgm:chMax val="0"/>
          <dgm:bulletEnabled val="1"/>
        </dgm:presLayoutVars>
      </dgm:prSet>
      <dgm:spPr/>
    </dgm:pt>
  </dgm:ptLst>
  <dgm:cxnLst>
    <dgm:cxn modelId="{F3882E18-64BD-8D47-8522-BF9CCAC272C0}" type="presOf" srcId="{235BDE83-610A-45CC-92E1-96E48C1D839D}" destId="{EC02906F-3AF4-1940-AA27-405BA20D3127}" srcOrd="0" destOrd="0" presId="urn:microsoft.com/office/officeart/2005/8/layout/vList2"/>
    <dgm:cxn modelId="{4E91191B-6A46-FB47-90C7-622B767F62E7}" type="presOf" srcId="{394FB113-5663-40A1-9341-2B64A2B10782}" destId="{953127A8-582B-EA4C-9F5F-3227B4F3EE79}" srcOrd="0" destOrd="0" presId="urn:microsoft.com/office/officeart/2005/8/layout/vList2"/>
    <dgm:cxn modelId="{3263238A-9843-45A1-9118-4A31BD63782D}" srcId="{235BDE83-610A-45CC-92E1-96E48C1D839D}" destId="{394FB113-5663-40A1-9341-2B64A2B10782}" srcOrd="2" destOrd="0" parTransId="{DF174D39-4631-4F96-87D8-FF49FBF22E39}" sibTransId="{4D2F44BE-FFE7-4968-86D8-79DBBDB462DE}"/>
    <dgm:cxn modelId="{6B66EF91-1B90-4BF3-9D00-D262DF93BE74}" srcId="{235BDE83-610A-45CC-92E1-96E48C1D839D}" destId="{D8C4CEE2-CE43-4B0E-B05C-D4049ECE951B}" srcOrd="3" destOrd="0" parTransId="{A376FB3B-3CF1-466B-B28F-D1A7311ED22A}" sibTransId="{7B500B54-43CA-47E7-AD8C-EE74B0D58FEC}"/>
    <dgm:cxn modelId="{39A54DC4-B582-2D40-8D9C-80ED56110F6A}" type="presOf" srcId="{30390125-1443-4D84-A489-F2988C843975}" destId="{377B1759-B32E-1E4A-9160-72B4377C474E}" srcOrd="0" destOrd="0" presId="urn:microsoft.com/office/officeart/2005/8/layout/vList2"/>
    <dgm:cxn modelId="{642613CC-7DBA-9B40-8239-23F0225B1770}" type="presOf" srcId="{D8C4CEE2-CE43-4B0E-B05C-D4049ECE951B}" destId="{50C7393B-2526-AB47-A467-F6445A0ADE1B}" srcOrd="0" destOrd="0" presId="urn:microsoft.com/office/officeart/2005/8/layout/vList2"/>
    <dgm:cxn modelId="{95EEA3DA-B397-6242-993B-DF04328DCC2F}" type="presOf" srcId="{7774F9C0-9625-483D-9FA5-B2BF1C585570}" destId="{4A6FD138-A939-E845-94B3-BDD5BA4996FF}" srcOrd="0" destOrd="0" presId="urn:microsoft.com/office/officeart/2005/8/layout/vList2"/>
    <dgm:cxn modelId="{BE8ED0DE-6594-438E-ACF3-FC1848945CCC}" srcId="{235BDE83-610A-45CC-92E1-96E48C1D839D}" destId="{7774F9C0-9625-483D-9FA5-B2BF1C585570}" srcOrd="0" destOrd="0" parTransId="{71758101-0703-416B-9129-A9444CC672A3}" sibTransId="{F86B97CD-F4E2-444B-A130-04BF619A430D}"/>
    <dgm:cxn modelId="{11876AFA-30D9-4966-B533-57F9E446AB03}" srcId="{235BDE83-610A-45CC-92E1-96E48C1D839D}" destId="{30390125-1443-4D84-A489-F2988C843975}" srcOrd="1" destOrd="0" parTransId="{9E9E9A74-C49C-4C8D-9FF7-BF7AB13905D2}" sibTransId="{91999ACF-F1C9-48AC-85FE-69A547E8C207}"/>
    <dgm:cxn modelId="{F8CDAFFE-8048-234A-8D58-8B45A869E51C}" type="presParOf" srcId="{EC02906F-3AF4-1940-AA27-405BA20D3127}" destId="{4A6FD138-A939-E845-94B3-BDD5BA4996FF}" srcOrd="0" destOrd="0" presId="urn:microsoft.com/office/officeart/2005/8/layout/vList2"/>
    <dgm:cxn modelId="{93A055B6-9E08-374F-8967-1DF982B658AB}" type="presParOf" srcId="{EC02906F-3AF4-1940-AA27-405BA20D3127}" destId="{A8891E01-278C-7A4F-A822-46FFEE949800}" srcOrd="1" destOrd="0" presId="urn:microsoft.com/office/officeart/2005/8/layout/vList2"/>
    <dgm:cxn modelId="{6C1F5147-23C0-F546-A204-1528A1DE800A}" type="presParOf" srcId="{EC02906F-3AF4-1940-AA27-405BA20D3127}" destId="{377B1759-B32E-1E4A-9160-72B4377C474E}" srcOrd="2" destOrd="0" presId="urn:microsoft.com/office/officeart/2005/8/layout/vList2"/>
    <dgm:cxn modelId="{7BB15560-6FCE-5B48-90AB-F2DE9544893A}" type="presParOf" srcId="{EC02906F-3AF4-1940-AA27-405BA20D3127}" destId="{9566072C-7963-E244-BA3B-494D9E5994AA}" srcOrd="3" destOrd="0" presId="urn:microsoft.com/office/officeart/2005/8/layout/vList2"/>
    <dgm:cxn modelId="{04A59339-B087-E541-A1EF-F37E47EAE5A5}" type="presParOf" srcId="{EC02906F-3AF4-1940-AA27-405BA20D3127}" destId="{953127A8-582B-EA4C-9F5F-3227B4F3EE79}" srcOrd="4" destOrd="0" presId="urn:microsoft.com/office/officeart/2005/8/layout/vList2"/>
    <dgm:cxn modelId="{84A3E8D7-892D-C947-AE91-3D42E231A71B}" type="presParOf" srcId="{EC02906F-3AF4-1940-AA27-405BA20D3127}" destId="{C5A73D9D-28E3-CA47-8B9E-C4CC59354C5A}" srcOrd="5" destOrd="0" presId="urn:microsoft.com/office/officeart/2005/8/layout/vList2"/>
    <dgm:cxn modelId="{22283148-D394-1A4A-A31F-A29C9568B3B7}" type="presParOf" srcId="{EC02906F-3AF4-1940-AA27-405BA20D3127}" destId="{50C7393B-2526-AB47-A467-F6445A0ADE1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DE2665-F87E-48B9-BDEF-2923EC09A445}"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GB"/>
        </a:p>
      </dgm:t>
    </dgm:pt>
    <dgm:pt modelId="{C32783FB-3FAE-4C61-9BED-CA9B43D95207}">
      <dgm:prSet phldrT="[Text]"/>
      <dgm:spPr>
        <a:solidFill>
          <a:srgbClr val="2D2D8A"/>
        </a:solidFill>
      </dgm:spPr>
      <dgm:t>
        <a:bodyPr/>
        <a:lstStyle/>
        <a:p>
          <a:r>
            <a:rPr lang="en-GB"/>
            <a:t>Desert island?</a:t>
          </a:r>
        </a:p>
      </dgm:t>
    </dgm:pt>
    <dgm:pt modelId="{30AA4297-A5A1-43C8-A2C7-CA1F796776BA}" type="parTrans" cxnId="{291AB28B-52AA-4DB1-9309-05644F8D270C}">
      <dgm:prSet/>
      <dgm:spPr/>
      <dgm:t>
        <a:bodyPr/>
        <a:lstStyle/>
        <a:p>
          <a:endParaRPr lang="en-GB"/>
        </a:p>
      </dgm:t>
    </dgm:pt>
    <dgm:pt modelId="{A4948951-EE9C-4D0F-B484-238404BEE52D}" type="sibTrans" cxnId="{291AB28B-52AA-4DB1-9309-05644F8D270C}">
      <dgm:prSet/>
      <dgm:spPr/>
      <dgm:t>
        <a:bodyPr/>
        <a:lstStyle/>
        <a:p>
          <a:endParaRPr lang="en-GB"/>
        </a:p>
      </dgm:t>
    </dgm:pt>
    <dgm:pt modelId="{6CAF3868-D2FF-4655-96C1-D234E7A361CA}">
      <dgm:prSet phldrT="[Text]"/>
      <dgm:spPr>
        <a:solidFill>
          <a:srgbClr val="2D2D8A"/>
        </a:solidFill>
      </dgm:spPr>
      <dgm:t>
        <a:bodyPr/>
        <a:lstStyle/>
        <a:p>
          <a:r>
            <a:rPr lang="en-GB"/>
            <a:t>Boast about...</a:t>
          </a:r>
        </a:p>
      </dgm:t>
    </dgm:pt>
    <dgm:pt modelId="{2050BF5C-E9E1-43ED-B88E-6675E464FA47}" type="parTrans" cxnId="{7841D7C2-F94A-464E-ADAF-A808687D92A7}">
      <dgm:prSet/>
      <dgm:spPr/>
      <dgm:t>
        <a:bodyPr/>
        <a:lstStyle/>
        <a:p>
          <a:endParaRPr lang="en-GB"/>
        </a:p>
      </dgm:t>
    </dgm:pt>
    <dgm:pt modelId="{794E1F3D-93D7-4D6C-B696-A4146BAC3FBD}" type="sibTrans" cxnId="{7841D7C2-F94A-464E-ADAF-A808687D92A7}">
      <dgm:prSet/>
      <dgm:spPr/>
      <dgm:t>
        <a:bodyPr/>
        <a:lstStyle/>
        <a:p>
          <a:endParaRPr lang="en-GB"/>
        </a:p>
      </dgm:t>
    </dgm:pt>
    <dgm:pt modelId="{33C59F8C-E996-4225-92FE-20AEC08CDB08}">
      <dgm:prSet phldrT="[Text]"/>
      <dgm:spPr>
        <a:solidFill>
          <a:srgbClr val="2D2D8A"/>
        </a:solidFill>
      </dgm:spPr>
      <dgm:t>
        <a:bodyPr/>
        <a:lstStyle/>
        <a:p>
          <a:r>
            <a:rPr lang="en-GB"/>
            <a:t>Good at?</a:t>
          </a:r>
        </a:p>
      </dgm:t>
    </dgm:pt>
    <dgm:pt modelId="{30FC8E09-0E4C-4205-BD8C-6F0EE4E10B6F}" type="sibTrans" cxnId="{6B1802BC-D36C-4F82-B0EB-9A95F69A4916}">
      <dgm:prSet/>
      <dgm:spPr/>
      <dgm:t>
        <a:bodyPr/>
        <a:lstStyle/>
        <a:p>
          <a:endParaRPr lang="en-GB"/>
        </a:p>
      </dgm:t>
    </dgm:pt>
    <dgm:pt modelId="{7F579329-845A-4213-ADA9-16585D0B51BF}" type="parTrans" cxnId="{6B1802BC-D36C-4F82-B0EB-9A95F69A4916}">
      <dgm:prSet/>
      <dgm:spPr/>
      <dgm:t>
        <a:bodyPr/>
        <a:lstStyle/>
        <a:p>
          <a:endParaRPr lang="en-GB"/>
        </a:p>
      </dgm:t>
    </dgm:pt>
    <dgm:pt modelId="{2760A0D9-50B0-46AA-B45A-21146B431B00}">
      <dgm:prSet phldrT="[Text]"/>
      <dgm:spPr/>
      <dgm:t>
        <a:bodyPr/>
        <a:lstStyle/>
        <a:p>
          <a:r>
            <a:rPr lang="en-GB"/>
            <a:t>.</a:t>
          </a:r>
        </a:p>
      </dgm:t>
    </dgm:pt>
    <dgm:pt modelId="{41BE40BD-4E34-45A8-BB32-AC77ABB1BF50}" type="sibTrans" cxnId="{790A9A7E-EB51-4FEA-B5C5-570DAAB001A9}">
      <dgm:prSet/>
      <dgm:spPr/>
      <dgm:t>
        <a:bodyPr/>
        <a:lstStyle/>
        <a:p>
          <a:endParaRPr lang="en-GB"/>
        </a:p>
      </dgm:t>
    </dgm:pt>
    <dgm:pt modelId="{38347480-014B-434C-A32C-A283AF47E654}" type="parTrans" cxnId="{790A9A7E-EB51-4FEA-B5C5-570DAAB001A9}">
      <dgm:prSet/>
      <dgm:spPr/>
      <dgm:t>
        <a:bodyPr/>
        <a:lstStyle/>
        <a:p>
          <a:endParaRPr lang="en-GB"/>
        </a:p>
      </dgm:t>
    </dgm:pt>
    <dgm:pt modelId="{8AFCE39C-AFEA-48D8-9B5B-D363A4444A6C}" type="pres">
      <dgm:prSet presAssocID="{6CDE2665-F87E-48B9-BDEF-2923EC09A445}" presName="Name0" presStyleCnt="0">
        <dgm:presLayoutVars>
          <dgm:chMax val="4"/>
          <dgm:resizeHandles val="exact"/>
        </dgm:presLayoutVars>
      </dgm:prSet>
      <dgm:spPr/>
    </dgm:pt>
    <dgm:pt modelId="{D497D7C5-2C57-474C-A9AB-1125CD30076C}" type="pres">
      <dgm:prSet presAssocID="{6CDE2665-F87E-48B9-BDEF-2923EC09A445}" presName="ellipse" presStyleLbl="trBgShp" presStyleIdx="0" presStyleCnt="1"/>
      <dgm:spPr/>
    </dgm:pt>
    <dgm:pt modelId="{269776AE-E00C-47AF-9AB7-61E2D8E596E5}" type="pres">
      <dgm:prSet presAssocID="{6CDE2665-F87E-48B9-BDEF-2923EC09A445}" presName="arrow1" presStyleLbl="fgShp" presStyleIdx="0" presStyleCnt="1"/>
      <dgm:spPr/>
    </dgm:pt>
    <dgm:pt modelId="{F2600435-BD2B-49AA-820C-FA1990B9CFCD}" type="pres">
      <dgm:prSet presAssocID="{6CDE2665-F87E-48B9-BDEF-2923EC09A445}" presName="rectangle" presStyleLbl="revTx" presStyleIdx="0" presStyleCnt="1" custScaleX="89045" custScaleY="57926" custLinFactNeighborX="723" custLinFactNeighborY="-5781">
        <dgm:presLayoutVars>
          <dgm:bulletEnabled val="1"/>
        </dgm:presLayoutVars>
      </dgm:prSet>
      <dgm:spPr/>
    </dgm:pt>
    <dgm:pt modelId="{66337747-947F-4634-BE8C-56502F6608C5}" type="pres">
      <dgm:prSet presAssocID="{6CAF3868-D2FF-4655-96C1-D234E7A361CA}" presName="item1" presStyleLbl="node1" presStyleIdx="0" presStyleCnt="3">
        <dgm:presLayoutVars>
          <dgm:bulletEnabled val="1"/>
        </dgm:presLayoutVars>
      </dgm:prSet>
      <dgm:spPr/>
    </dgm:pt>
    <dgm:pt modelId="{3BA7A058-422C-4721-8576-337AE9DB4A57}" type="pres">
      <dgm:prSet presAssocID="{33C59F8C-E996-4225-92FE-20AEC08CDB08}" presName="item2" presStyleLbl="node1" presStyleIdx="1" presStyleCnt="3" custLinFactNeighborX="3504" custLinFactNeighborY="68">
        <dgm:presLayoutVars>
          <dgm:bulletEnabled val="1"/>
        </dgm:presLayoutVars>
      </dgm:prSet>
      <dgm:spPr/>
    </dgm:pt>
    <dgm:pt modelId="{8575F078-52A9-4C05-809A-6EA3FC50F253}" type="pres">
      <dgm:prSet presAssocID="{2760A0D9-50B0-46AA-B45A-21146B431B00}" presName="item3" presStyleLbl="node1" presStyleIdx="2" presStyleCnt="3">
        <dgm:presLayoutVars>
          <dgm:bulletEnabled val="1"/>
        </dgm:presLayoutVars>
      </dgm:prSet>
      <dgm:spPr/>
    </dgm:pt>
    <dgm:pt modelId="{A255777A-DF74-4093-9549-40FA59423C66}" type="pres">
      <dgm:prSet presAssocID="{6CDE2665-F87E-48B9-BDEF-2923EC09A445}" presName="funnel" presStyleLbl="trAlignAcc1" presStyleIdx="0" presStyleCnt="1" custLinFactNeighborX="845" custLinFactNeighborY="8063"/>
      <dgm:spPr>
        <a:solidFill>
          <a:srgbClr val="2D2D8A">
            <a:alpha val="40000"/>
          </a:srgbClr>
        </a:solidFill>
      </dgm:spPr>
    </dgm:pt>
  </dgm:ptLst>
  <dgm:cxnLst>
    <dgm:cxn modelId="{BDCB6058-05A6-4EB5-B031-4CC606CBD59E}" type="presOf" srcId="{2760A0D9-50B0-46AA-B45A-21146B431B00}" destId="{F2600435-BD2B-49AA-820C-FA1990B9CFCD}" srcOrd="0" destOrd="0" presId="urn:microsoft.com/office/officeart/2005/8/layout/funnel1"/>
    <dgm:cxn modelId="{4F3FE16B-E2D9-4EAA-8A73-81B0CF3D90A6}" type="presOf" srcId="{6CDE2665-F87E-48B9-BDEF-2923EC09A445}" destId="{8AFCE39C-AFEA-48D8-9B5B-D363A4444A6C}" srcOrd="0" destOrd="0" presId="urn:microsoft.com/office/officeart/2005/8/layout/funnel1"/>
    <dgm:cxn modelId="{790A9A7E-EB51-4FEA-B5C5-570DAAB001A9}" srcId="{6CDE2665-F87E-48B9-BDEF-2923EC09A445}" destId="{2760A0D9-50B0-46AA-B45A-21146B431B00}" srcOrd="3" destOrd="0" parTransId="{38347480-014B-434C-A32C-A283AF47E654}" sibTransId="{41BE40BD-4E34-45A8-BB32-AC77ABB1BF50}"/>
    <dgm:cxn modelId="{291AB28B-52AA-4DB1-9309-05644F8D270C}" srcId="{6CDE2665-F87E-48B9-BDEF-2923EC09A445}" destId="{C32783FB-3FAE-4C61-9BED-CA9B43D95207}" srcOrd="0" destOrd="0" parTransId="{30AA4297-A5A1-43C8-A2C7-CA1F796776BA}" sibTransId="{A4948951-EE9C-4D0F-B484-238404BEE52D}"/>
    <dgm:cxn modelId="{6B1802BC-D36C-4F82-B0EB-9A95F69A4916}" srcId="{6CDE2665-F87E-48B9-BDEF-2923EC09A445}" destId="{33C59F8C-E996-4225-92FE-20AEC08CDB08}" srcOrd="2" destOrd="0" parTransId="{7F579329-845A-4213-ADA9-16585D0B51BF}" sibTransId="{30FC8E09-0E4C-4205-BD8C-6F0EE4E10B6F}"/>
    <dgm:cxn modelId="{7841D7C2-F94A-464E-ADAF-A808687D92A7}" srcId="{6CDE2665-F87E-48B9-BDEF-2923EC09A445}" destId="{6CAF3868-D2FF-4655-96C1-D234E7A361CA}" srcOrd="1" destOrd="0" parTransId="{2050BF5C-E9E1-43ED-B88E-6675E464FA47}" sibTransId="{794E1F3D-93D7-4D6C-B696-A4146BAC3FBD}"/>
    <dgm:cxn modelId="{3DDBF8D3-18A7-47F1-8CEE-B43EA117F64D}" type="presOf" srcId="{33C59F8C-E996-4225-92FE-20AEC08CDB08}" destId="{66337747-947F-4634-BE8C-56502F6608C5}" srcOrd="0" destOrd="0" presId="urn:microsoft.com/office/officeart/2005/8/layout/funnel1"/>
    <dgm:cxn modelId="{ABDACFF2-8872-456D-9BFB-2FD8FA62471C}" type="presOf" srcId="{6CAF3868-D2FF-4655-96C1-D234E7A361CA}" destId="{3BA7A058-422C-4721-8576-337AE9DB4A57}" srcOrd="0" destOrd="0" presId="urn:microsoft.com/office/officeart/2005/8/layout/funnel1"/>
    <dgm:cxn modelId="{DB1A0FF8-ABF3-451F-9A03-F0F2D83115EB}" type="presOf" srcId="{C32783FB-3FAE-4C61-9BED-CA9B43D95207}" destId="{8575F078-52A9-4C05-809A-6EA3FC50F253}" srcOrd="0" destOrd="0" presId="urn:microsoft.com/office/officeart/2005/8/layout/funnel1"/>
    <dgm:cxn modelId="{B090583B-0A57-4253-858E-37A7E82DF293}" type="presParOf" srcId="{8AFCE39C-AFEA-48D8-9B5B-D363A4444A6C}" destId="{D497D7C5-2C57-474C-A9AB-1125CD30076C}" srcOrd="0" destOrd="0" presId="urn:microsoft.com/office/officeart/2005/8/layout/funnel1"/>
    <dgm:cxn modelId="{B9F2BD5A-8079-4F18-AC5B-1DE8A6FD4BB7}" type="presParOf" srcId="{8AFCE39C-AFEA-48D8-9B5B-D363A4444A6C}" destId="{269776AE-E00C-47AF-9AB7-61E2D8E596E5}" srcOrd="1" destOrd="0" presId="urn:microsoft.com/office/officeart/2005/8/layout/funnel1"/>
    <dgm:cxn modelId="{8D0285AE-7EE7-412D-A33A-4E21A5EE5D2C}" type="presParOf" srcId="{8AFCE39C-AFEA-48D8-9B5B-D363A4444A6C}" destId="{F2600435-BD2B-49AA-820C-FA1990B9CFCD}" srcOrd="2" destOrd="0" presId="urn:microsoft.com/office/officeart/2005/8/layout/funnel1"/>
    <dgm:cxn modelId="{081294F7-1A53-4542-88EC-A0D65DB52132}" type="presParOf" srcId="{8AFCE39C-AFEA-48D8-9B5B-D363A4444A6C}" destId="{66337747-947F-4634-BE8C-56502F6608C5}" srcOrd="3" destOrd="0" presId="urn:microsoft.com/office/officeart/2005/8/layout/funnel1"/>
    <dgm:cxn modelId="{20114184-BBF7-4C17-B8BC-0BE8563B3B2C}" type="presParOf" srcId="{8AFCE39C-AFEA-48D8-9B5B-D363A4444A6C}" destId="{3BA7A058-422C-4721-8576-337AE9DB4A57}" srcOrd="4" destOrd="0" presId="urn:microsoft.com/office/officeart/2005/8/layout/funnel1"/>
    <dgm:cxn modelId="{B7FFA1C0-39D3-4BDC-BCC9-5C55A6994A2B}" type="presParOf" srcId="{8AFCE39C-AFEA-48D8-9B5B-D363A4444A6C}" destId="{8575F078-52A9-4C05-809A-6EA3FC50F253}" srcOrd="5" destOrd="0" presId="urn:microsoft.com/office/officeart/2005/8/layout/funnel1"/>
    <dgm:cxn modelId="{9DB779F8-E020-44BC-845F-6EB1DE189709}" type="presParOf" srcId="{8AFCE39C-AFEA-48D8-9B5B-D363A4444A6C}" destId="{A255777A-DF74-4093-9549-40FA59423C6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7851642-084A-4620-96E9-04600589F262}"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D2D75A63-E2F1-4104-8355-25290AA05684}">
      <dgm:prSet phldrT="[Text]"/>
      <dgm:spPr/>
      <dgm:t>
        <a:bodyPr/>
        <a:lstStyle/>
        <a:p>
          <a:r>
            <a:rPr lang="en-GB" b="1">
              <a:solidFill>
                <a:schemeClr val="accent6">
                  <a:lumMod val="75000"/>
                </a:schemeClr>
              </a:solidFill>
            </a:rPr>
            <a:t>example</a:t>
          </a:r>
        </a:p>
      </dgm:t>
    </dgm:pt>
    <dgm:pt modelId="{BC5DE96B-799F-44E5-A5C5-B84E24FE851B}" type="parTrans" cxnId="{160EAD28-2E2E-495E-9353-0491ED0AA5F0}">
      <dgm:prSet/>
      <dgm:spPr/>
      <dgm:t>
        <a:bodyPr/>
        <a:lstStyle/>
        <a:p>
          <a:endParaRPr lang="en-GB"/>
        </a:p>
      </dgm:t>
    </dgm:pt>
    <dgm:pt modelId="{EDAF1B61-7CC5-47EC-A80F-4D59EC3ADB7E}" type="sibTrans" cxnId="{160EAD28-2E2E-495E-9353-0491ED0AA5F0}">
      <dgm:prSet/>
      <dgm:spPr>
        <a:solidFill>
          <a:srgbClr val="2D2D8A"/>
        </a:solidFill>
      </dgm:spPr>
      <dgm:t>
        <a:bodyPr/>
        <a:lstStyle/>
        <a:p>
          <a:endParaRPr lang="en-GB"/>
        </a:p>
      </dgm:t>
    </dgm:pt>
    <dgm:pt modelId="{B7FC7A2A-B739-4645-A60F-952395B759C4}">
      <dgm:prSet phldrT="[Text]"/>
      <dgm:spPr/>
      <dgm:t>
        <a:bodyPr/>
        <a:lstStyle/>
        <a:p>
          <a:r>
            <a:rPr lang="en-GB" b="1">
              <a:solidFill>
                <a:srgbClr val="222268"/>
              </a:solidFill>
            </a:rPr>
            <a:t>quality</a:t>
          </a:r>
        </a:p>
      </dgm:t>
    </dgm:pt>
    <dgm:pt modelId="{66A1AC2B-8EE0-4287-8CD8-A25F6644583E}" type="parTrans" cxnId="{BE7EC552-F770-403D-866E-51EC2662C38E}">
      <dgm:prSet/>
      <dgm:spPr/>
      <dgm:t>
        <a:bodyPr/>
        <a:lstStyle/>
        <a:p>
          <a:endParaRPr lang="en-GB"/>
        </a:p>
      </dgm:t>
    </dgm:pt>
    <dgm:pt modelId="{21B5623C-734F-4C26-841F-26517A7BF718}" type="sibTrans" cxnId="{BE7EC552-F770-403D-866E-51EC2662C38E}">
      <dgm:prSet/>
      <dgm:spPr>
        <a:solidFill>
          <a:srgbClr val="2D2D8A"/>
        </a:solidFill>
      </dgm:spPr>
      <dgm:t>
        <a:bodyPr/>
        <a:lstStyle/>
        <a:p>
          <a:endParaRPr lang="en-GB"/>
        </a:p>
      </dgm:t>
    </dgm:pt>
    <dgm:pt modelId="{F7BE30E9-4C68-4D4E-BEB5-03E95984FC47}" type="pres">
      <dgm:prSet presAssocID="{57851642-084A-4620-96E9-04600589F262}" presName="cycle" presStyleCnt="0">
        <dgm:presLayoutVars>
          <dgm:dir/>
          <dgm:resizeHandles val="exact"/>
        </dgm:presLayoutVars>
      </dgm:prSet>
      <dgm:spPr/>
    </dgm:pt>
    <dgm:pt modelId="{31322724-4ADA-4B11-A7E4-271C75B6B151}" type="pres">
      <dgm:prSet presAssocID="{D2D75A63-E2F1-4104-8355-25290AA05684}" presName="dummy" presStyleCnt="0"/>
      <dgm:spPr/>
    </dgm:pt>
    <dgm:pt modelId="{5DFA294C-73AA-4606-9C1F-9D2B444BFEEC}" type="pres">
      <dgm:prSet presAssocID="{D2D75A63-E2F1-4104-8355-25290AA05684}" presName="node" presStyleLbl="revTx" presStyleIdx="0" presStyleCnt="2">
        <dgm:presLayoutVars>
          <dgm:bulletEnabled val="1"/>
        </dgm:presLayoutVars>
      </dgm:prSet>
      <dgm:spPr/>
    </dgm:pt>
    <dgm:pt modelId="{8FA037B6-A537-4A3E-BDCC-E990E566B125}" type="pres">
      <dgm:prSet presAssocID="{EDAF1B61-7CC5-47EC-A80F-4D59EC3ADB7E}" presName="sibTrans" presStyleLbl="node1" presStyleIdx="0" presStyleCnt="2"/>
      <dgm:spPr/>
    </dgm:pt>
    <dgm:pt modelId="{3C68E50D-7D85-4381-B36B-9048053C284D}" type="pres">
      <dgm:prSet presAssocID="{B7FC7A2A-B739-4645-A60F-952395B759C4}" presName="dummy" presStyleCnt="0"/>
      <dgm:spPr/>
    </dgm:pt>
    <dgm:pt modelId="{B5ED04A3-3FD2-4CE4-9135-6ED446B14C21}" type="pres">
      <dgm:prSet presAssocID="{B7FC7A2A-B739-4645-A60F-952395B759C4}" presName="node" presStyleLbl="revTx" presStyleIdx="1" presStyleCnt="2">
        <dgm:presLayoutVars>
          <dgm:bulletEnabled val="1"/>
        </dgm:presLayoutVars>
      </dgm:prSet>
      <dgm:spPr/>
    </dgm:pt>
    <dgm:pt modelId="{DFD68032-9B0D-44D9-8876-4AE77AD91505}" type="pres">
      <dgm:prSet presAssocID="{21B5623C-734F-4C26-841F-26517A7BF718}" presName="sibTrans" presStyleLbl="node1" presStyleIdx="1" presStyleCnt="2"/>
      <dgm:spPr/>
    </dgm:pt>
  </dgm:ptLst>
  <dgm:cxnLst>
    <dgm:cxn modelId="{160EAD28-2E2E-495E-9353-0491ED0AA5F0}" srcId="{57851642-084A-4620-96E9-04600589F262}" destId="{D2D75A63-E2F1-4104-8355-25290AA05684}" srcOrd="0" destOrd="0" parTransId="{BC5DE96B-799F-44E5-A5C5-B84E24FE851B}" sibTransId="{EDAF1B61-7CC5-47EC-A80F-4D59EC3ADB7E}"/>
    <dgm:cxn modelId="{BE7EC552-F770-403D-866E-51EC2662C38E}" srcId="{57851642-084A-4620-96E9-04600589F262}" destId="{B7FC7A2A-B739-4645-A60F-952395B759C4}" srcOrd="1" destOrd="0" parTransId="{66A1AC2B-8EE0-4287-8CD8-A25F6644583E}" sibTransId="{21B5623C-734F-4C26-841F-26517A7BF718}"/>
    <dgm:cxn modelId="{C2036B55-0D98-402D-BCC1-C08F69D2D0A1}" type="presOf" srcId="{B7FC7A2A-B739-4645-A60F-952395B759C4}" destId="{B5ED04A3-3FD2-4CE4-9135-6ED446B14C21}" srcOrd="0" destOrd="0" presId="urn:microsoft.com/office/officeart/2005/8/layout/cycle1"/>
    <dgm:cxn modelId="{F14C425B-5D52-4F6E-AA37-5637418A88A5}" type="presOf" srcId="{D2D75A63-E2F1-4104-8355-25290AA05684}" destId="{5DFA294C-73AA-4606-9C1F-9D2B444BFEEC}" srcOrd="0" destOrd="0" presId="urn:microsoft.com/office/officeart/2005/8/layout/cycle1"/>
    <dgm:cxn modelId="{D28C8C8F-D577-41B9-A63E-88B0F098CFB2}" type="presOf" srcId="{EDAF1B61-7CC5-47EC-A80F-4D59EC3ADB7E}" destId="{8FA037B6-A537-4A3E-BDCC-E990E566B125}" srcOrd="0" destOrd="0" presId="urn:microsoft.com/office/officeart/2005/8/layout/cycle1"/>
    <dgm:cxn modelId="{F0437FA2-C8DB-42D4-A726-074B562B3E74}" type="presOf" srcId="{21B5623C-734F-4C26-841F-26517A7BF718}" destId="{DFD68032-9B0D-44D9-8876-4AE77AD91505}" srcOrd="0" destOrd="0" presId="urn:microsoft.com/office/officeart/2005/8/layout/cycle1"/>
    <dgm:cxn modelId="{BDC281BC-FDAB-48B8-B220-395160D24826}" type="presOf" srcId="{57851642-084A-4620-96E9-04600589F262}" destId="{F7BE30E9-4C68-4D4E-BEB5-03E95984FC47}" srcOrd="0" destOrd="0" presId="urn:microsoft.com/office/officeart/2005/8/layout/cycle1"/>
    <dgm:cxn modelId="{350F1F6E-E51C-48E8-9F3A-787B57A5F366}" type="presParOf" srcId="{F7BE30E9-4C68-4D4E-BEB5-03E95984FC47}" destId="{31322724-4ADA-4B11-A7E4-271C75B6B151}" srcOrd="0" destOrd="0" presId="urn:microsoft.com/office/officeart/2005/8/layout/cycle1"/>
    <dgm:cxn modelId="{D3BDC7E3-45DB-44B7-846C-E09954214A46}" type="presParOf" srcId="{F7BE30E9-4C68-4D4E-BEB5-03E95984FC47}" destId="{5DFA294C-73AA-4606-9C1F-9D2B444BFEEC}" srcOrd="1" destOrd="0" presId="urn:microsoft.com/office/officeart/2005/8/layout/cycle1"/>
    <dgm:cxn modelId="{768C1CC2-797A-4B2C-A10D-D5485F70361E}" type="presParOf" srcId="{F7BE30E9-4C68-4D4E-BEB5-03E95984FC47}" destId="{8FA037B6-A537-4A3E-BDCC-E990E566B125}" srcOrd="2" destOrd="0" presId="urn:microsoft.com/office/officeart/2005/8/layout/cycle1"/>
    <dgm:cxn modelId="{7F0D85C0-BB7F-4359-8EF1-07A8DD4137CB}" type="presParOf" srcId="{F7BE30E9-4C68-4D4E-BEB5-03E95984FC47}" destId="{3C68E50D-7D85-4381-B36B-9048053C284D}" srcOrd="3" destOrd="0" presId="urn:microsoft.com/office/officeart/2005/8/layout/cycle1"/>
    <dgm:cxn modelId="{A707ED04-FE03-4B4B-8D1C-779ECB1E0AFC}" type="presParOf" srcId="{F7BE30E9-4C68-4D4E-BEB5-03E95984FC47}" destId="{B5ED04A3-3FD2-4CE4-9135-6ED446B14C21}" srcOrd="4" destOrd="0" presId="urn:microsoft.com/office/officeart/2005/8/layout/cycle1"/>
    <dgm:cxn modelId="{F5B8C415-5C99-49AE-A3DF-C73C67F84160}" type="presParOf" srcId="{F7BE30E9-4C68-4D4E-BEB5-03E95984FC47}" destId="{DFD68032-9B0D-44D9-8876-4AE77AD91505}" srcOrd="5" destOrd="0" presId="urn:microsoft.com/office/officeart/2005/8/layout/cycle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798D0B-7C6E-4E77-9A1B-17596C97EA2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B002F610-A149-430E-8D85-1B8349C8903B}">
      <dgm:prSet phldrT="[Text]"/>
      <dgm:spPr>
        <a:solidFill>
          <a:srgbClr val="2D2D8A"/>
        </a:solidFill>
      </dgm:spPr>
      <dgm:t>
        <a:bodyPr/>
        <a:lstStyle/>
        <a:p>
          <a:r>
            <a:rPr lang="en-GB"/>
            <a:t>quality</a:t>
          </a:r>
        </a:p>
      </dgm:t>
    </dgm:pt>
    <dgm:pt modelId="{8EEBE0C0-7B44-4175-BC5E-11C3A8A91147}" type="parTrans" cxnId="{3C559D0F-786B-42A9-AFF5-EF37328E7B0D}">
      <dgm:prSet/>
      <dgm:spPr/>
      <dgm:t>
        <a:bodyPr/>
        <a:lstStyle/>
        <a:p>
          <a:endParaRPr lang="en-GB"/>
        </a:p>
      </dgm:t>
    </dgm:pt>
    <dgm:pt modelId="{1BDA0053-381B-4440-8477-6384FAF3A2CA}" type="sibTrans" cxnId="{3C559D0F-786B-42A9-AFF5-EF37328E7B0D}">
      <dgm:prSet/>
      <dgm:spPr/>
      <dgm:t>
        <a:bodyPr/>
        <a:lstStyle/>
        <a:p>
          <a:endParaRPr lang="en-GB"/>
        </a:p>
      </dgm:t>
    </dgm:pt>
    <dgm:pt modelId="{5DE2555F-B25A-4A0A-BBD2-0C3AB73B7504}">
      <dgm:prSet phldrT="[Text]" custT="1"/>
      <dgm:spPr>
        <a:ln>
          <a:noFill/>
        </a:ln>
      </dgm:spPr>
      <dgm:t>
        <a:bodyPr/>
        <a:lstStyle/>
        <a:p>
          <a:r>
            <a:rPr lang="en-GB" sz="1800">
              <a:latin typeface="+mj-lt"/>
              <a:cs typeface="Bradley Hand ITC TT-Bold"/>
            </a:rPr>
            <a:t>Where did X get that from?</a:t>
          </a:r>
        </a:p>
      </dgm:t>
    </dgm:pt>
    <dgm:pt modelId="{961D3DDF-D3AE-40D9-80F9-E31B86C00400}" type="parTrans" cxnId="{B7AA4901-ECDC-43F5-9E32-1C6B88F3DC2E}">
      <dgm:prSet/>
      <dgm:spPr/>
      <dgm:t>
        <a:bodyPr/>
        <a:lstStyle/>
        <a:p>
          <a:endParaRPr lang="en-GB"/>
        </a:p>
      </dgm:t>
    </dgm:pt>
    <dgm:pt modelId="{15E72A40-B2D5-4871-9336-BB17A74D79FC}" type="sibTrans" cxnId="{B7AA4901-ECDC-43F5-9E32-1C6B88F3DC2E}">
      <dgm:prSet/>
      <dgm:spPr/>
      <dgm:t>
        <a:bodyPr/>
        <a:lstStyle/>
        <a:p>
          <a:endParaRPr lang="en-GB"/>
        </a:p>
      </dgm:t>
    </dgm:pt>
    <dgm:pt modelId="{0B2098B0-DFAC-4352-8FEE-4D941979C4EA}">
      <dgm:prSet phldrT="[Text]" custT="1"/>
      <dgm:spPr>
        <a:ln>
          <a:noFill/>
        </a:ln>
      </dgm:spPr>
      <dgm:t>
        <a:bodyPr/>
        <a:lstStyle/>
        <a:p>
          <a:r>
            <a:rPr lang="en-GB" sz="1800">
              <a:latin typeface="+mj-lt"/>
              <a:cs typeface="Bradley Hand ITC TT-Bold"/>
            </a:rPr>
            <a:t>And where did they get that from?</a:t>
          </a:r>
        </a:p>
      </dgm:t>
    </dgm:pt>
    <dgm:pt modelId="{1FF75C53-8573-440F-943B-37DDB38408F8}" type="parTrans" cxnId="{859D8B52-94DA-4DD4-91B4-29FBB7BDB35F}">
      <dgm:prSet/>
      <dgm:spPr/>
      <dgm:t>
        <a:bodyPr/>
        <a:lstStyle/>
        <a:p>
          <a:endParaRPr lang="en-GB"/>
        </a:p>
      </dgm:t>
    </dgm:pt>
    <dgm:pt modelId="{02D4D60F-96D0-4CDF-B3A3-D246D4E70FF5}" type="sibTrans" cxnId="{859D8B52-94DA-4DD4-91B4-29FBB7BDB35F}">
      <dgm:prSet/>
      <dgm:spPr/>
      <dgm:t>
        <a:bodyPr/>
        <a:lstStyle/>
        <a:p>
          <a:endParaRPr lang="en-GB"/>
        </a:p>
      </dgm:t>
    </dgm:pt>
    <dgm:pt modelId="{9485B30F-1792-451D-93B5-F9EA2116C26A}">
      <dgm:prSet phldrT="[Text]"/>
      <dgm:spPr>
        <a:solidFill>
          <a:srgbClr val="2D2D8A"/>
        </a:solidFill>
      </dgm:spPr>
      <dgm:t>
        <a:bodyPr/>
        <a:lstStyle/>
        <a:p>
          <a:r>
            <a:rPr lang="en-GB">
              <a:solidFill>
                <a:schemeClr val="bg1"/>
              </a:solidFill>
            </a:rPr>
            <a:t>quality</a:t>
          </a:r>
          <a:r>
            <a:rPr lang="en-GB"/>
            <a:t> </a:t>
          </a:r>
        </a:p>
      </dgm:t>
    </dgm:pt>
    <dgm:pt modelId="{28EDCAA3-DBDB-4B23-874C-27C3779C141B}" type="sibTrans" cxnId="{6E08EB6F-4B10-42CB-BB3F-2CB3FE9F31E0}">
      <dgm:prSet/>
      <dgm:spPr/>
      <dgm:t>
        <a:bodyPr/>
        <a:lstStyle/>
        <a:p>
          <a:endParaRPr lang="en-GB"/>
        </a:p>
      </dgm:t>
    </dgm:pt>
    <dgm:pt modelId="{25EFEA9F-F747-4273-92AF-B808561F758B}" type="parTrans" cxnId="{6E08EB6F-4B10-42CB-BB3F-2CB3FE9F31E0}">
      <dgm:prSet/>
      <dgm:spPr/>
      <dgm:t>
        <a:bodyPr/>
        <a:lstStyle/>
        <a:p>
          <a:endParaRPr lang="en-GB"/>
        </a:p>
      </dgm:t>
    </dgm:pt>
    <dgm:pt modelId="{4C8F0EDF-5DBA-4313-AF48-754BFB1760F5}" type="pres">
      <dgm:prSet presAssocID="{4E798D0B-7C6E-4E77-9A1B-17596C97EA21}" presName="linearFlow" presStyleCnt="0">
        <dgm:presLayoutVars>
          <dgm:dir/>
          <dgm:animLvl val="lvl"/>
          <dgm:resizeHandles val="exact"/>
        </dgm:presLayoutVars>
      </dgm:prSet>
      <dgm:spPr/>
    </dgm:pt>
    <dgm:pt modelId="{A024A6E8-DB3F-460A-9FAA-4BEB0DC24B05}" type="pres">
      <dgm:prSet presAssocID="{B002F610-A149-430E-8D85-1B8349C8903B}" presName="composite" presStyleCnt="0"/>
      <dgm:spPr/>
    </dgm:pt>
    <dgm:pt modelId="{F4538F34-F9E7-4D5E-A3E6-9E8D31E665A0}" type="pres">
      <dgm:prSet presAssocID="{B002F610-A149-430E-8D85-1B8349C8903B}" presName="parentText" presStyleLbl="alignNode1" presStyleIdx="0" presStyleCnt="2">
        <dgm:presLayoutVars>
          <dgm:chMax val="1"/>
          <dgm:bulletEnabled val="1"/>
        </dgm:presLayoutVars>
      </dgm:prSet>
      <dgm:spPr/>
    </dgm:pt>
    <dgm:pt modelId="{C19CCD3B-052F-4406-991E-7EA41092925E}" type="pres">
      <dgm:prSet presAssocID="{B002F610-A149-430E-8D85-1B8349C8903B}" presName="descendantText" presStyleLbl="alignAcc1" presStyleIdx="0" presStyleCnt="2">
        <dgm:presLayoutVars>
          <dgm:bulletEnabled val="1"/>
        </dgm:presLayoutVars>
      </dgm:prSet>
      <dgm:spPr/>
    </dgm:pt>
    <dgm:pt modelId="{894B8265-63A1-49BD-9609-2F5B3733AE05}" type="pres">
      <dgm:prSet presAssocID="{1BDA0053-381B-4440-8477-6384FAF3A2CA}" presName="sp" presStyleCnt="0"/>
      <dgm:spPr/>
    </dgm:pt>
    <dgm:pt modelId="{C5EBFB4E-FB63-42D7-87C5-FC42D54966B5}" type="pres">
      <dgm:prSet presAssocID="{9485B30F-1792-451D-93B5-F9EA2116C26A}" presName="composite" presStyleCnt="0"/>
      <dgm:spPr/>
    </dgm:pt>
    <dgm:pt modelId="{BC87DAE4-1FDB-4D76-9995-4367214656F1}" type="pres">
      <dgm:prSet presAssocID="{9485B30F-1792-451D-93B5-F9EA2116C26A}" presName="parentText" presStyleLbl="alignNode1" presStyleIdx="1" presStyleCnt="2">
        <dgm:presLayoutVars>
          <dgm:chMax val="1"/>
          <dgm:bulletEnabled val="1"/>
        </dgm:presLayoutVars>
      </dgm:prSet>
      <dgm:spPr/>
    </dgm:pt>
    <dgm:pt modelId="{C32CFFBF-1F15-4194-B492-E167BDCDDF75}" type="pres">
      <dgm:prSet presAssocID="{9485B30F-1792-451D-93B5-F9EA2116C26A}" presName="descendantText" presStyleLbl="alignAcc1" presStyleIdx="1" presStyleCnt="2">
        <dgm:presLayoutVars>
          <dgm:bulletEnabled val="1"/>
        </dgm:presLayoutVars>
      </dgm:prSet>
      <dgm:spPr/>
    </dgm:pt>
  </dgm:ptLst>
  <dgm:cxnLst>
    <dgm:cxn modelId="{B7AA4901-ECDC-43F5-9E32-1C6B88F3DC2E}" srcId="{B002F610-A149-430E-8D85-1B8349C8903B}" destId="{5DE2555F-B25A-4A0A-BBD2-0C3AB73B7504}" srcOrd="0" destOrd="0" parTransId="{961D3DDF-D3AE-40D9-80F9-E31B86C00400}" sibTransId="{15E72A40-B2D5-4871-9336-BB17A74D79FC}"/>
    <dgm:cxn modelId="{BDE3C30C-86F7-47BC-8A13-E6A68A6E5DCC}" type="presOf" srcId="{0B2098B0-DFAC-4352-8FEE-4D941979C4EA}" destId="{C32CFFBF-1F15-4194-B492-E167BDCDDF75}" srcOrd="0" destOrd="0" presId="urn:microsoft.com/office/officeart/2005/8/layout/chevron2"/>
    <dgm:cxn modelId="{3C559D0F-786B-42A9-AFF5-EF37328E7B0D}" srcId="{4E798D0B-7C6E-4E77-9A1B-17596C97EA21}" destId="{B002F610-A149-430E-8D85-1B8349C8903B}" srcOrd="0" destOrd="0" parTransId="{8EEBE0C0-7B44-4175-BC5E-11C3A8A91147}" sibTransId="{1BDA0053-381B-4440-8477-6384FAF3A2CA}"/>
    <dgm:cxn modelId="{0F817D4F-485D-42BB-A49C-FFD2A0B35784}" type="presOf" srcId="{5DE2555F-B25A-4A0A-BBD2-0C3AB73B7504}" destId="{C19CCD3B-052F-4406-991E-7EA41092925E}" srcOrd="0" destOrd="0" presId="urn:microsoft.com/office/officeart/2005/8/layout/chevron2"/>
    <dgm:cxn modelId="{859D8B52-94DA-4DD4-91B4-29FBB7BDB35F}" srcId="{9485B30F-1792-451D-93B5-F9EA2116C26A}" destId="{0B2098B0-DFAC-4352-8FEE-4D941979C4EA}" srcOrd="0" destOrd="0" parTransId="{1FF75C53-8573-440F-943B-37DDB38408F8}" sibTransId="{02D4D60F-96D0-4CDF-B3A3-D246D4E70FF5}"/>
    <dgm:cxn modelId="{6E08EB6F-4B10-42CB-BB3F-2CB3FE9F31E0}" srcId="{4E798D0B-7C6E-4E77-9A1B-17596C97EA21}" destId="{9485B30F-1792-451D-93B5-F9EA2116C26A}" srcOrd="1" destOrd="0" parTransId="{25EFEA9F-F747-4273-92AF-B808561F758B}" sibTransId="{28EDCAA3-DBDB-4B23-874C-27C3779C141B}"/>
    <dgm:cxn modelId="{82E90486-3ED3-4F02-8127-2AC8262640BE}" type="presOf" srcId="{B002F610-A149-430E-8D85-1B8349C8903B}" destId="{F4538F34-F9E7-4D5E-A3E6-9E8D31E665A0}" srcOrd="0" destOrd="0" presId="urn:microsoft.com/office/officeart/2005/8/layout/chevron2"/>
    <dgm:cxn modelId="{EB3C3797-6A1A-4E87-8449-2A8DDB21B11B}" type="presOf" srcId="{9485B30F-1792-451D-93B5-F9EA2116C26A}" destId="{BC87DAE4-1FDB-4D76-9995-4367214656F1}" srcOrd="0" destOrd="0" presId="urn:microsoft.com/office/officeart/2005/8/layout/chevron2"/>
    <dgm:cxn modelId="{4F1878D8-DD20-479C-AA45-A78261CDF317}" type="presOf" srcId="{4E798D0B-7C6E-4E77-9A1B-17596C97EA21}" destId="{4C8F0EDF-5DBA-4313-AF48-754BFB1760F5}" srcOrd="0" destOrd="0" presId="urn:microsoft.com/office/officeart/2005/8/layout/chevron2"/>
    <dgm:cxn modelId="{0817E11C-C809-4495-88BE-07AB136068A6}" type="presParOf" srcId="{4C8F0EDF-5DBA-4313-AF48-754BFB1760F5}" destId="{A024A6E8-DB3F-460A-9FAA-4BEB0DC24B05}" srcOrd="0" destOrd="0" presId="urn:microsoft.com/office/officeart/2005/8/layout/chevron2"/>
    <dgm:cxn modelId="{74A75ECC-8BB3-4874-BAF3-49B83D952B62}" type="presParOf" srcId="{A024A6E8-DB3F-460A-9FAA-4BEB0DC24B05}" destId="{F4538F34-F9E7-4D5E-A3E6-9E8D31E665A0}" srcOrd="0" destOrd="0" presId="urn:microsoft.com/office/officeart/2005/8/layout/chevron2"/>
    <dgm:cxn modelId="{202E398E-447E-4004-BF64-D9E161385FE1}" type="presParOf" srcId="{A024A6E8-DB3F-460A-9FAA-4BEB0DC24B05}" destId="{C19CCD3B-052F-4406-991E-7EA41092925E}" srcOrd="1" destOrd="0" presId="urn:microsoft.com/office/officeart/2005/8/layout/chevron2"/>
    <dgm:cxn modelId="{686B5486-C40F-428F-AED7-499DD2A0A21C}" type="presParOf" srcId="{4C8F0EDF-5DBA-4313-AF48-754BFB1760F5}" destId="{894B8265-63A1-49BD-9609-2F5B3733AE05}" srcOrd="1" destOrd="0" presId="urn:microsoft.com/office/officeart/2005/8/layout/chevron2"/>
    <dgm:cxn modelId="{D0FAFCB2-2FB4-42E2-B7AF-5FF02164D941}" type="presParOf" srcId="{4C8F0EDF-5DBA-4313-AF48-754BFB1760F5}" destId="{C5EBFB4E-FB63-42D7-87C5-FC42D54966B5}" srcOrd="2" destOrd="0" presId="urn:microsoft.com/office/officeart/2005/8/layout/chevron2"/>
    <dgm:cxn modelId="{11950A1B-53D4-4E59-B04D-799C22D9E83C}" type="presParOf" srcId="{C5EBFB4E-FB63-42D7-87C5-FC42D54966B5}" destId="{BC87DAE4-1FDB-4D76-9995-4367214656F1}" srcOrd="0" destOrd="0" presId="urn:microsoft.com/office/officeart/2005/8/layout/chevron2"/>
    <dgm:cxn modelId="{5BA32D4F-2C07-4916-BA17-1A2EE6067F95}" type="presParOf" srcId="{C5EBFB4E-FB63-42D7-87C5-FC42D54966B5}" destId="{C32CFFBF-1F15-4194-B492-E167BDCDDF75}"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13F7E-D35F-4B7D-AFD1-C843A0B69333}">
      <dsp:nvSpPr>
        <dsp:cNvPr id="0" name=""/>
        <dsp:cNvSpPr/>
      </dsp:nvSpPr>
      <dsp:spPr>
        <a:xfrm>
          <a:off x="-145745" y="69082"/>
          <a:ext cx="5836819" cy="2236244"/>
        </a:xfrm>
        <a:prstGeom prst="roundRect">
          <a:avLst>
            <a:gd name="adj" fmla="val 10000"/>
          </a:avLst>
        </a:prstGeom>
        <a:solidFill>
          <a:srgbClr val="0092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CA0A05-6D1B-442C-8D3B-9FC7F0A0261B}">
      <dsp:nvSpPr>
        <dsp:cNvPr id="0" name=""/>
        <dsp:cNvSpPr/>
      </dsp:nvSpPr>
      <dsp:spPr>
        <a:xfrm>
          <a:off x="502790" y="685191"/>
          <a:ext cx="5836819" cy="223624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000000"/>
              </a:solidFill>
              <a:latin typeface="Calibri" panose="020F0502020204030204" pitchFamily="34" charset="0"/>
              <a:cs typeface="Calibri" panose="020F0502020204030204" pitchFamily="34" charset="0"/>
            </a:rPr>
            <a:t>Who may be unsafe?</a:t>
          </a:r>
        </a:p>
      </dsp:txBody>
      <dsp:txXfrm>
        <a:off x="568287" y="750688"/>
        <a:ext cx="5705825" cy="2105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13F7E-D35F-4B7D-AFD1-C843A0B69333}">
      <dsp:nvSpPr>
        <dsp:cNvPr id="0" name=""/>
        <dsp:cNvSpPr/>
      </dsp:nvSpPr>
      <dsp:spPr>
        <a:xfrm>
          <a:off x="1056087" y="1473"/>
          <a:ext cx="2399583" cy="1523735"/>
        </a:xfrm>
        <a:prstGeom prst="roundRect">
          <a:avLst>
            <a:gd name="adj" fmla="val 10000"/>
          </a:avLst>
        </a:prstGeom>
        <a:solidFill>
          <a:srgbClr val="5A5A5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CA0A05-6D1B-442C-8D3B-9FC7F0A0261B}">
      <dsp:nvSpPr>
        <dsp:cNvPr id="0" name=""/>
        <dsp:cNvSpPr/>
      </dsp:nvSpPr>
      <dsp:spPr>
        <a:xfrm>
          <a:off x="1322707" y="254762"/>
          <a:ext cx="2399583" cy="1523735"/>
        </a:xfrm>
        <a:prstGeom prst="roundRect">
          <a:avLst>
            <a:gd name="adj" fmla="val 10000"/>
          </a:avLst>
        </a:prstGeom>
        <a:solidFill>
          <a:schemeClr val="lt1">
            <a:alpha val="90000"/>
            <a:hueOff val="0"/>
            <a:satOff val="0"/>
            <a:lumOff val="0"/>
            <a:alphaOff val="0"/>
          </a:schemeClr>
        </a:solidFill>
        <a:ln w="28575" cap="flat" cmpd="sng" algn="ctr">
          <a:solidFill>
            <a:srgbClr val="5A5A58"/>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Polly Rounded Bold" panose="00000800000000000000" pitchFamily="50" charset="0"/>
            </a:rPr>
            <a:t>Siblings</a:t>
          </a:r>
        </a:p>
      </dsp:txBody>
      <dsp:txXfrm>
        <a:off x="1367336" y="299391"/>
        <a:ext cx="2310325" cy="1434477"/>
      </dsp:txXfrm>
    </dsp:sp>
    <dsp:sp modelId="{312E02DE-AAE5-42F7-9FF6-7EA8E2CA64EF}">
      <dsp:nvSpPr>
        <dsp:cNvPr id="0" name=""/>
        <dsp:cNvSpPr/>
      </dsp:nvSpPr>
      <dsp:spPr>
        <a:xfrm>
          <a:off x="3988911" y="1473"/>
          <a:ext cx="2399583" cy="1523735"/>
        </a:xfrm>
        <a:prstGeom prst="roundRect">
          <a:avLst>
            <a:gd name="adj" fmla="val 10000"/>
          </a:avLst>
        </a:prstGeom>
        <a:solidFill>
          <a:srgbClr val="5A5A5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4ADB82-F55C-4205-BEF6-86DCE865AAAC}">
      <dsp:nvSpPr>
        <dsp:cNvPr id="0" name=""/>
        <dsp:cNvSpPr/>
      </dsp:nvSpPr>
      <dsp:spPr>
        <a:xfrm>
          <a:off x="4255531" y="254762"/>
          <a:ext cx="2399583" cy="1523735"/>
        </a:xfrm>
        <a:prstGeom prst="roundRect">
          <a:avLst>
            <a:gd name="adj" fmla="val 10000"/>
          </a:avLst>
        </a:prstGeom>
        <a:solidFill>
          <a:schemeClr val="lt1">
            <a:alpha val="90000"/>
            <a:hueOff val="0"/>
            <a:satOff val="0"/>
            <a:lumOff val="0"/>
            <a:alphaOff val="0"/>
          </a:schemeClr>
        </a:solidFill>
        <a:ln w="28575" cap="flat" cmpd="sng" algn="ctr">
          <a:solidFill>
            <a:srgbClr val="5A5A58"/>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Polly Rounded Bold" panose="00000800000000000000" pitchFamily="50" charset="0"/>
            </a:rPr>
            <a:t>Vulnerable adult? </a:t>
          </a:r>
        </a:p>
      </dsp:txBody>
      <dsp:txXfrm>
        <a:off x="4300160" y="299391"/>
        <a:ext cx="2310325" cy="1434477"/>
      </dsp:txXfrm>
    </dsp:sp>
    <dsp:sp modelId="{C6223F87-FA05-4140-889C-37FA5B48D6DF}">
      <dsp:nvSpPr>
        <dsp:cNvPr id="0" name=""/>
        <dsp:cNvSpPr/>
      </dsp:nvSpPr>
      <dsp:spPr>
        <a:xfrm>
          <a:off x="6921735" y="1473"/>
          <a:ext cx="2399583" cy="1523735"/>
        </a:xfrm>
        <a:prstGeom prst="roundRect">
          <a:avLst>
            <a:gd name="adj" fmla="val 10000"/>
          </a:avLst>
        </a:prstGeom>
        <a:solidFill>
          <a:srgbClr val="5A5A5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FE2A3-D263-4286-AC21-578B85C94862}">
      <dsp:nvSpPr>
        <dsp:cNvPr id="0" name=""/>
        <dsp:cNvSpPr/>
      </dsp:nvSpPr>
      <dsp:spPr>
        <a:xfrm>
          <a:off x="7188356" y="254762"/>
          <a:ext cx="2399583" cy="1523735"/>
        </a:xfrm>
        <a:prstGeom prst="roundRect">
          <a:avLst>
            <a:gd name="adj" fmla="val 10000"/>
          </a:avLst>
        </a:prstGeom>
        <a:solidFill>
          <a:schemeClr val="lt1">
            <a:alpha val="90000"/>
            <a:hueOff val="0"/>
            <a:satOff val="0"/>
            <a:lumOff val="0"/>
            <a:alphaOff val="0"/>
          </a:schemeClr>
        </a:solidFill>
        <a:ln w="28575" cap="flat" cmpd="sng" algn="ctr">
          <a:solidFill>
            <a:srgbClr val="5A5A58"/>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Polly Rounded Bold" panose="00000800000000000000" pitchFamily="50" charset="0"/>
            </a:rPr>
            <a:t>Child using harmful </a:t>
          </a:r>
          <a:r>
            <a:rPr lang="en-US" sz="2400" kern="1200" dirty="0" err="1">
              <a:latin typeface="Polly Rounded Bold" panose="00000800000000000000" pitchFamily="50" charset="0"/>
            </a:rPr>
            <a:t>behaviour</a:t>
          </a:r>
          <a:endParaRPr lang="en-US" sz="2400" kern="1200" dirty="0">
            <a:latin typeface="Polly Rounded Bold" panose="00000800000000000000" pitchFamily="50" charset="0"/>
          </a:endParaRPr>
        </a:p>
      </dsp:txBody>
      <dsp:txXfrm>
        <a:off x="7232985" y="299391"/>
        <a:ext cx="2310325" cy="1434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FD138-A939-E845-94B3-BDD5BA4996FF}">
      <dsp:nvSpPr>
        <dsp:cNvPr id="0" name=""/>
        <dsp:cNvSpPr/>
      </dsp:nvSpPr>
      <dsp:spPr>
        <a:xfrm>
          <a:off x="0" y="9487"/>
          <a:ext cx="10760676" cy="1112304"/>
        </a:xfrm>
        <a:prstGeom prst="round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chemeClr val="bg1"/>
              </a:solidFill>
            </a:rPr>
            <a:t>What do you think your mum is most proud of about you?</a:t>
          </a:r>
          <a:endParaRPr lang="en-US" sz="2800" kern="1200">
            <a:solidFill>
              <a:schemeClr val="bg1"/>
            </a:solidFill>
          </a:endParaRPr>
        </a:p>
      </dsp:txBody>
      <dsp:txXfrm>
        <a:off x="54298" y="63785"/>
        <a:ext cx="10652080" cy="1003708"/>
      </dsp:txXfrm>
    </dsp:sp>
    <dsp:sp modelId="{377B1759-B32E-1E4A-9160-72B4377C474E}">
      <dsp:nvSpPr>
        <dsp:cNvPr id="0" name=""/>
        <dsp:cNvSpPr/>
      </dsp:nvSpPr>
      <dsp:spPr>
        <a:xfrm>
          <a:off x="0" y="1202431"/>
          <a:ext cx="10760676" cy="1112304"/>
        </a:xfrm>
        <a:prstGeom prst="round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chemeClr val="bg1"/>
              </a:solidFill>
            </a:rPr>
            <a:t>Did you ever have a teacher you liked at school? What was it that that teacher saw in you, do you think?</a:t>
          </a:r>
          <a:endParaRPr lang="en-US" sz="2800" kern="1200">
            <a:solidFill>
              <a:schemeClr val="bg1"/>
            </a:solidFill>
          </a:endParaRPr>
        </a:p>
      </dsp:txBody>
      <dsp:txXfrm>
        <a:off x="54298" y="1256729"/>
        <a:ext cx="10652080" cy="1003708"/>
      </dsp:txXfrm>
    </dsp:sp>
    <dsp:sp modelId="{953127A8-582B-EA4C-9F5F-3227B4F3EE79}">
      <dsp:nvSpPr>
        <dsp:cNvPr id="0" name=""/>
        <dsp:cNvSpPr/>
      </dsp:nvSpPr>
      <dsp:spPr>
        <a:xfrm>
          <a:off x="0" y="2395376"/>
          <a:ext cx="10760676" cy="1112304"/>
        </a:xfrm>
        <a:prstGeom prst="round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chemeClr val="bg1"/>
              </a:solidFill>
            </a:rPr>
            <a:t>Who are your best friends?  What do you think they like about you?</a:t>
          </a:r>
          <a:endParaRPr lang="en-US" sz="2800" kern="1200">
            <a:solidFill>
              <a:schemeClr val="bg1"/>
            </a:solidFill>
          </a:endParaRPr>
        </a:p>
      </dsp:txBody>
      <dsp:txXfrm>
        <a:off x="54298" y="2449674"/>
        <a:ext cx="10652080" cy="1003708"/>
      </dsp:txXfrm>
    </dsp:sp>
    <dsp:sp modelId="{50C7393B-2526-AB47-A467-F6445A0ADE1B}">
      <dsp:nvSpPr>
        <dsp:cNvPr id="0" name=""/>
        <dsp:cNvSpPr/>
      </dsp:nvSpPr>
      <dsp:spPr>
        <a:xfrm>
          <a:off x="0" y="3588320"/>
          <a:ext cx="10760676" cy="1112304"/>
        </a:xfrm>
        <a:prstGeom prst="round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solidFill>
                <a:schemeClr val="bg1"/>
              </a:solidFill>
            </a:rPr>
            <a:t>Who in your family do you get on with the best?  What do they appreciate about you?</a:t>
          </a:r>
          <a:endParaRPr lang="en-US" sz="2800" kern="1200">
            <a:solidFill>
              <a:schemeClr val="bg1"/>
            </a:solidFill>
          </a:endParaRPr>
        </a:p>
      </dsp:txBody>
      <dsp:txXfrm>
        <a:off x="54298" y="3642618"/>
        <a:ext cx="10652080" cy="10037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7D7C5-2C57-474C-A9AB-1125CD30076C}">
      <dsp:nvSpPr>
        <dsp:cNvPr id="0" name=""/>
        <dsp:cNvSpPr/>
      </dsp:nvSpPr>
      <dsp:spPr>
        <a:xfrm>
          <a:off x="3747349" y="146365"/>
          <a:ext cx="1955469" cy="67910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9776AE-E00C-47AF-9AB7-61E2D8E596E5}">
      <dsp:nvSpPr>
        <dsp:cNvPr id="0" name=""/>
        <dsp:cNvSpPr/>
      </dsp:nvSpPr>
      <dsp:spPr>
        <a:xfrm>
          <a:off x="4538632" y="1809272"/>
          <a:ext cx="378967" cy="242538"/>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600435-BD2B-49AA-820C-FA1990B9CFCD}">
      <dsp:nvSpPr>
        <dsp:cNvPr id="0" name=""/>
        <dsp:cNvSpPr/>
      </dsp:nvSpPr>
      <dsp:spPr>
        <a:xfrm>
          <a:off x="3931385" y="2072682"/>
          <a:ext cx="1619765" cy="263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kern="1200"/>
            <a:t>.</a:t>
          </a:r>
        </a:p>
      </dsp:txBody>
      <dsp:txXfrm>
        <a:off x="3931385" y="2072682"/>
        <a:ext cx="1619765" cy="263424"/>
      </dsp:txXfrm>
    </dsp:sp>
    <dsp:sp modelId="{66337747-947F-4634-BE8C-56502F6608C5}">
      <dsp:nvSpPr>
        <dsp:cNvPr id="0" name=""/>
        <dsp:cNvSpPr/>
      </dsp:nvSpPr>
      <dsp:spPr>
        <a:xfrm>
          <a:off x="4458291" y="877923"/>
          <a:ext cx="682140" cy="682140"/>
        </a:xfrm>
        <a:prstGeom prst="ellipse">
          <a:avLst/>
        </a:prstGeom>
        <a:solidFill>
          <a:srgbClr val="2D2D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Good at?</a:t>
          </a:r>
        </a:p>
      </dsp:txBody>
      <dsp:txXfrm>
        <a:off x="4558188" y="977820"/>
        <a:ext cx="482346" cy="482346"/>
      </dsp:txXfrm>
    </dsp:sp>
    <dsp:sp modelId="{3BA7A058-422C-4721-8576-337AE9DB4A57}">
      <dsp:nvSpPr>
        <dsp:cNvPr id="0" name=""/>
        <dsp:cNvSpPr/>
      </dsp:nvSpPr>
      <dsp:spPr>
        <a:xfrm>
          <a:off x="3994084" y="366630"/>
          <a:ext cx="682140" cy="682140"/>
        </a:xfrm>
        <a:prstGeom prst="ellipse">
          <a:avLst/>
        </a:prstGeom>
        <a:solidFill>
          <a:srgbClr val="2D2D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Boast about...</a:t>
          </a:r>
        </a:p>
      </dsp:txBody>
      <dsp:txXfrm>
        <a:off x="4093981" y="466527"/>
        <a:ext cx="482346" cy="482346"/>
      </dsp:txXfrm>
    </dsp:sp>
    <dsp:sp modelId="{8575F078-52A9-4C05-809A-6EA3FC50F253}">
      <dsp:nvSpPr>
        <dsp:cNvPr id="0" name=""/>
        <dsp:cNvSpPr/>
      </dsp:nvSpPr>
      <dsp:spPr>
        <a:xfrm>
          <a:off x="4667481" y="201239"/>
          <a:ext cx="682140" cy="682140"/>
        </a:xfrm>
        <a:prstGeom prst="ellipse">
          <a:avLst/>
        </a:prstGeom>
        <a:solidFill>
          <a:srgbClr val="2D2D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Desert island?</a:t>
          </a:r>
        </a:p>
      </dsp:txBody>
      <dsp:txXfrm>
        <a:off x="4767378" y="301136"/>
        <a:ext cx="482346" cy="482346"/>
      </dsp:txXfrm>
    </dsp:sp>
    <dsp:sp modelId="{A255777A-DF74-4093-9549-40FA59423C66}">
      <dsp:nvSpPr>
        <dsp:cNvPr id="0" name=""/>
        <dsp:cNvSpPr/>
      </dsp:nvSpPr>
      <dsp:spPr>
        <a:xfrm>
          <a:off x="3684941" y="199884"/>
          <a:ext cx="2122215" cy="1697772"/>
        </a:xfrm>
        <a:prstGeom prst="funnel">
          <a:avLst/>
        </a:prstGeom>
        <a:solidFill>
          <a:srgbClr val="2D2D8A">
            <a:alpha val="40000"/>
          </a:srgb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A294C-73AA-4606-9C1F-9D2B444BFEEC}">
      <dsp:nvSpPr>
        <dsp:cNvPr id="0" name=""/>
        <dsp:cNvSpPr/>
      </dsp:nvSpPr>
      <dsp:spPr>
        <a:xfrm>
          <a:off x="1837531" y="460881"/>
          <a:ext cx="873584" cy="873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accent6">
                  <a:lumMod val="75000"/>
                </a:schemeClr>
              </a:solidFill>
            </a:rPr>
            <a:t>example</a:t>
          </a:r>
        </a:p>
      </dsp:txBody>
      <dsp:txXfrm>
        <a:off x="1837531" y="460881"/>
        <a:ext cx="873584" cy="873584"/>
      </dsp:txXfrm>
    </dsp:sp>
    <dsp:sp modelId="{8FA037B6-A537-4A3E-BDCC-E990E566B125}">
      <dsp:nvSpPr>
        <dsp:cNvPr id="0" name=""/>
        <dsp:cNvSpPr/>
      </dsp:nvSpPr>
      <dsp:spPr>
        <a:xfrm>
          <a:off x="663472" y="-24"/>
          <a:ext cx="1795396" cy="1795396"/>
        </a:xfrm>
        <a:prstGeom prst="circularArrow">
          <a:avLst>
            <a:gd name="adj1" fmla="val 9488"/>
            <a:gd name="adj2" fmla="val 685439"/>
            <a:gd name="adj3" fmla="val 7848416"/>
            <a:gd name="adj4" fmla="val 2266144"/>
            <a:gd name="adj5" fmla="val 11069"/>
          </a:avLst>
        </a:prstGeom>
        <a:solidFill>
          <a:srgbClr val="2D2D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D04A3-3FD2-4CE4-9135-6ED446B14C21}">
      <dsp:nvSpPr>
        <dsp:cNvPr id="0" name=""/>
        <dsp:cNvSpPr/>
      </dsp:nvSpPr>
      <dsp:spPr>
        <a:xfrm>
          <a:off x="411225" y="460881"/>
          <a:ext cx="873584" cy="873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solidFill>
                <a:srgbClr val="222268"/>
              </a:solidFill>
            </a:rPr>
            <a:t>quality</a:t>
          </a:r>
        </a:p>
      </dsp:txBody>
      <dsp:txXfrm>
        <a:off x="411225" y="460881"/>
        <a:ext cx="873584" cy="873584"/>
      </dsp:txXfrm>
    </dsp:sp>
    <dsp:sp modelId="{DFD68032-9B0D-44D9-8876-4AE77AD91505}">
      <dsp:nvSpPr>
        <dsp:cNvPr id="0" name=""/>
        <dsp:cNvSpPr/>
      </dsp:nvSpPr>
      <dsp:spPr>
        <a:xfrm>
          <a:off x="663472" y="-24"/>
          <a:ext cx="1795396" cy="1795396"/>
        </a:xfrm>
        <a:prstGeom prst="circularArrow">
          <a:avLst>
            <a:gd name="adj1" fmla="val 9488"/>
            <a:gd name="adj2" fmla="val 685439"/>
            <a:gd name="adj3" fmla="val 18648416"/>
            <a:gd name="adj4" fmla="val 13066144"/>
            <a:gd name="adj5" fmla="val 11069"/>
          </a:avLst>
        </a:prstGeom>
        <a:solidFill>
          <a:srgbClr val="2D2D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38F34-F9E7-4D5E-A3E6-9E8D31E665A0}">
      <dsp:nvSpPr>
        <dsp:cNvPr id="0" name=""/>
        <dsp:cNvSpPr/>
      </dsp:nvSpPr>
      <dsp:spPr>
        <a:xfrm rot="5400000">
          <a:off x="-133222" y="133315"/>
          <a:ext cx="888151" cy="621706"/>
        </a:xfrm>
        <a:prstGeom prst="chevron">
          <a:avLst/>
        </a:prstGeom>
        <a:solidFill>
          <a:srgbClr val="2D2D8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a:t>quality</a:t>
          </a:r>
        </a:p>
      </dsp:txBody>
      <dsp:txXfrm rot="-5400000">
        <a:off x="1" y="310945"/>
        <a:ext cx="621706" cy="266445"/>
      </dsp:txXfrm>
    </dsp:sp>
    <dsp:sp modelId="{C19CCD3B-052F-4406-991E-7EA41092925E}">
      <dsp:nvSpPr>
        <dsp:cNvPr id="0" name=""/>
        <dsp:cNvSpPr/>
      </dsp:nvSpPr>
      <dsp:spPr>
        <a:xfrm rot="5400000">
          <a:off x="2120491" y="-1498692"/>
          <a:ext cx="577298" cy="3574869"/>
        </a:xfrm>
        <a:prstGeom prst="round2Same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latin typeface="+mj-lt"/>
              <a:cs typeface="Bradley Hand ITC TT-Bold"/>
            </a:rPr>
            <a:t>Where did X get that from?</a:t>
          </a:r>
        </a:p>
      </dsp:txBody>
      <dsp:txXfrm rot="-5400000">
        <a:off x="621706" y="28274"/>
        <a:ext cx="3546688" cy="520936"/>
      </dsp:txXfrm>
    </dsp:sp>
    <dsp:sp modelId="{BC87DAE4-1FDB-4D76-9995-4367214656F1}">
      <dsp:nvSpPr>
        <dsp:cNvPr id="0" name=""/>
        <dsp:cNvSpPr/>
      </dsp:nvSpPr>
      <dsp:spPr>
        <a:xfrm rot="5400000">
          <a:off x="-133222" y="834955"/>
          <a:ext cx="888151" cy="621706"/>
        </a:xfrm>
        <a:prstGeom prst="chevron">
          <a:avLst/>
        </a:prstGeom>
        <a:solidFill>
          <a:srgbClr val="2D2D8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a:solidFill>
                <a:schemeClr val="bg1"/>
              </a:solidFill>
            </a:rPr>
            <a:t>quality</a:t>
          </a:r>
          <a:r>
            <a:rPr lang="en-GB" sz="1700" kern="1200"/>
            <a:t> </a:t>
          </a:r>
        </a:p>
      </dsp:txBody>
      <dsp:txXfrm rot="-5400000">
        <a:off x="1" y="1012585"/>
        <a:ext cx="621706" cy="266445"/>
      </dsp:txXfrm>
    </dsp:sp>
    <dsp:sp modelId="{C32CFFBF-1F15-4194-B492-E167BDCDDF75}">
      <dsp:nvSpPr>
        <dsp:cNvPr id="0" name=""/>
        <dsp:cNvSpPr/>
      </dsp:nvSpPr>
      <dsp:spPr>
        <a:xfrm rot="5400000">
          <a:off x="2120491" y="-797052"/>
          <a:ext cx="577298" cy="3574869"/>
        </a:xfrm>
        <a:prstGeom prst="round2Same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latin typeface="+mj-lt"/>
              <a:cs typeface="Bradley Hand ITC TT-Bold"/>
            </a:rPr>
            <a:t>And where did they get that from?</a:t>
          </a:r>
        </a:p>
      </dsp:txBody>
      <dsp:txXfrm rot="-5400000">
        <a:off x="621706" y="729914"/>
        <a:ext cx="3546688" cy="5209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08T15:43:02.081"/>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08T15:43:55.024"/>
    </inkml:context>
    <inkml:brush xml:id="br0">
      <inkml:brushProperty name="width" value="0.2" units="cm"/>
      <inkml:brushProperty name="height" value="0.2" units="cm"/>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453AE-23C6-41C9-AC3D-D23F746AABEA}"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6D979E-5EE2-4359-B7AD-0C044FF81CB0}" type="slidenum">
              <a:rPr lang="en-GB" smtClean="0"/>
              <a:t>‹#›</a:t>
            </a:fld>
            <a:endParaRPr lang="en-GB"/>
          </a:p>
        </p:txBody>
      </p:sp>
    </p:spTree>
    <p:extLst>
      <p:ext uri="{BB962C8B-B14F-4D97-AF65-F5344CB8AC3E}">
        <p14:creationId xmlns:p14="http://schemas.microsoft.com/office/powerpoint/2010/main" val="144835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iriss.org.uk/resource/adolescent-parent-violence/?utm_source=chatgpt.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iriss.org.uk/resource/adolescent-parent-violence/?utm_source=chatgpt.com"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6D979E-5EE2-4359-B7AD-0C044FF81CB0}" type="slidenum">
              <a:rPr lang="en-GB" smtClean="0"/>
              <a:t>1</a:t>
            </a:fld>
            <a:endParaRPr lang="en-GB"/>
          </a:p>
        </p:txBody>
      </p:sp>
    </p:spTree>
    <p:extLst>
      <p:ext uri="{BB962C8B-B14F-4D97-AF65-F5344CB8AC3E}">
        <p14:creationId xmlns:p14="http://schemas.microsoft.com/office/powerpoint/2010/main" val="4234441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31F4F-8D53-FA09-578E-49B18D5CF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B9B89-2F71-CB15-9B18-FE60DF19D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DB607-383C-15EA-7EF3-37DFD16BA0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81FAA2-A406-EC3B-7CE4-EF6A48BEE085}"/>
              </a:ext>
            </a:extLst>
          </p:cNvPr>
          <p:cNvSpPr>
            <a:spLocks noGrp="1"/>
          </p:cNvSpPr>
          <p:nvPr>
            <p:ph type="sldNum" sz="quarter" idx="5"/>
          </p:nvPr>
        </p:nvSpPr>
        <p:spPr/>
        <p:txBody>
          <a:bodyPr/>
          <a:lstStyle/>
          <a:p>
            <a:fld id="{320CA6C4-4BA1-47E1-B76E-D82A39316B9A}" type="slidenum">
              <a:rPr lang="en-GB" smtClean="0"/>
              <a:t>10</a:t>
            </a:fld>
            <a:endParaRPr lang="en-GB"/>
          </a:p>
        </p:txBody>
      </p:sp>
    </p:spTree>
    <p:extLst>
      <p:ext uri="{BB962C8B-B14F-4D97-AF65-F5344CB8AC3E}">
        <p14:creationId xmlns:p14="http://schemas.microsoft.com/office/powerpoint/2010/main" val="431483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21827-DB75-917E-2AD0-630BCF857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1DC29-BAD2-D3B3-A617-6B89D6701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1370E-5EAC-BBE9-2AC9-F8D1468AB98F}"/>
              </a:ext>
            </a:extLst>
          </p:cNvPr>
          <p:cNvSpPr>
            <a:spLocks noGrp="1"/>
          </p:cNvSpPr>
          <p:nvPr>
            <p:ph type="body" idx="1"/>
          </p:nvPr>
        </p:nvSpPr>
        <p:spPr/>
        <p:txBody>
          <a:bodyPr/>
          <a:lstStyle/>
          <a:p>
            <a:r>
              <a:rPr lang="en-GB" sz="1200" dirty="0"/>
              <a:t>There currently isn’t a nationally agreed definition. There are current debates about language e.g. using the word abusive.</a:t>
            </a:r>
          </a:p>
          <a:p>
            <a:r>
              <a:rPr lang="en-GB" sz="1200" dirty="0"/>
              <a:t>It must be a pattern of behaviour not a one- off incident</a:t>
            </a:r>
          </a:p>
          <a:p>
            <a:r>
              <a:rPr lang="en-GB" sz="1200" dirty="0"/>
              <a:t>Not just physical violence although it usually is physical by the time families come forward for services/ support. </a:t>
            </a:r>
          </a:p>
          <a:p>
            <a:r>
              <a:rPr lang="en-GB" sz="1200" dirty="0"/>
              <a:t>Causes? </a:t>
            </a:r>
          </a:p>
          <a:p>
            <a:endParaRPr lang="en-US" dirty="0">
              <a:ea typeface="Calibri"/>
              <a:cs typeface="Calibri"/>
            </a:endParaRPr>
          </a:p>
        </p:txBody>
      </p:sp>
      <p:sp>
        <p:nvSpPr>
          <p:cNvPr id="4" name="Slide Number Placeholder 3">
            <a:extLst>
              <a:ext uri="{FF2B5EF4-FFF2-40B4-BE49-F238E27FC236}">
                <a16:creationId xmlns:a16="http://schemas.microsoft.com/office/drawing/2014/main" id="{31C75CD8-6C12-53FF-130C-F65F8DC87BC2}"/>
              </a:ext>
            </a:extLst>
          </p:cNvPr>
          <p:cNvSpPr>
            <a:spLocks noGrp="1"/>
          </p:cNvSpPr>
          <p:nvPr>
            <p:ph type="sldNum" sz="quarter" idx="5"/>
          </p:nvPr>
        </p:nvSpPr>
        <p:spPr/>
        <p:txBody>
          <a:bodyPr/>
          <a:lstStyle/>
          <a:p>
            <a:fld id="{A57B8E13-F712-4CB7-B248-E839533ECD24}" type="slidenum">
              <a:rPr lang="en-GB" smtClean="0"/>
              <a:t>11</a:t>
            </a:fld>
            <a:endParaRPr lang="en-GB"/>
          </a:p>
        </p:txBody>
      </p:sp>
    </p:spTree>
    <p:extLst>
      <p:ext uri="{BB962C8B-B14F-4D97-AF65-F5344CB8AC3E}">
        <p14:creationId xmlns:p14="http://schemas.microsoft.com/office/powerpoint/2010/main" val="1194537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B0CD0-FA7F-3FB6-02B9-85EC08C2C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E5994-A2EC-D3D6-F497-1F535A35C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2951B-C6C7-C760-53D1-25BA2F8AE3D3}"/>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5765F43-2CB4-E19D-7188-CDD0C3FEED1B}"/>
              </a:ext>
            </a:extLst>
          </p:cNvPr>
          <p:cNvSpPr>
            <a:spLocks noGrp="1"/>
          </p:cNvSpPr>
          <p:nvPr>
            <p:ph type="sldNum" sz="quarter" idx="5"/>
          </p:nvPr>
        </p:nvSpPr>
        <p:spPr/>
        <p:txBody>
          <a:bodyPr/>
          <a:lstStyle/>
          <a:p>
            <a:fld id="{A57B8E13-F712-4CB7-B248-E839533ECD24}" type="slidenum">
              <a:rPr lang="en-GB" smtClean="0"/>
              <a:t>12</a:t>
            </a:fld>
            <a:endParaRPr lang="en-GB"/>
          </a:p>
        </p:txBody>
      </p:sp>
    </p:spTree>
    <p:extLst>
      <p:ext uri="{BB962C8B-B14F-4D97-AF65-F5344CB8AC3E}">
        <p14:creationId xmlns:p14="http://schemas.microsoft.com/office/powerpoint/2010/main" val="1949638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ecological model helps us understand the different influences and contexts that can contribute to child-to-parent abuse. It is taken from the literature review written for the DA Commissioner in 2021. </a:t>
            </a:r>
          </a:p>
        </p:txBody>
      </p:sp>
      <p:sp>
        <p:nvSpPr>
          <p:cNvPr id="4" name="Slide Number Placeholder 3"/>
          <p:cNvSpPr>
            <a:spLocks noGrp="1"/>
          </p:cNvSpPr>
          <p:nvPr>
            <p:ph type="sldNum" sz="quarter" idx="5"/>
          </p:nvPr>
        </p:nvSpPr>
        <p:spPr/>
        <p:txBody>
          <a:bodyPr/>
          <a:lstStyle/>
          <a:p>
            <a:fld id="{E76D979E-5EE2-4359-B7AD-0C044FF81CB0}" type="slidenum">
              <a:rPr lang="en-GB" smtClean="0"/>
              <a:t>13</a:t>
            </a:fld>
            <a:endParaRPr lang="en-GB"/>
          </a:p>
        </p:txBody>
      </p:sp>
    </p:spTree>
    <p:extLst>
      <p:ext uri="{BB962C8B-B14F-4D97-AF65-F5344CB8AC3E}">
        <p14:creationId xmlns:p14="http://schemas.microsoft.com/office/powerpoint/2010/main" val="146301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11 </a:t>
            </a:r>
          </a:p>
        </p:txBody>
      </p:sp>
      <p:sp>
        <p:nvSpPr>
          <p:cNvPr id="4" name="Slide Number Placeholder 3"/>
          <p:cNvSpPr>
            <a:spLocks noGrp="1"/>
          </p:cNvSpPr>
          <p:nvPr>
            <p:ph type="sldNum" sz="quarter" idx="5"/>
          </p:nvPr>
        </p:nvSpPr>
        <p:spPr/>
        <p:txBody>
          <a:bodyPr/>
          <a:lstStyle/>
          <a:p>
            <a:fld id="{320CA6C4-4BA1-47E1-B76E-D82A39316B9A}" type="slidenum">
              <a:rPr lang="en-GB" smtClean="0"/>
              <a:t>14</a:t>
            </a:fld>
            <a:endParaRPr lang="en-GB"/>
          </a:p>
        </p:txBody>
      </p:sp>
    </p:spTree>
    <p:extLst>
      <p:ext uri="{BB962C8B-B14F-4D97-AF65-F5344CB8AC3E}">
        <p14:creationId xmlns:p14="http://schemas.microsoft.com/office/powerpoint/2010/main" val="1013080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90ABA-1856-3A7F-3C4D-C607E6C00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EBCD8-F424-609C-6057-87606584F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06572-26C5-3ACD-9D7E-54EAB19FDE59}"/>
              </a:ext>
            </a:extLst>
          </p:cNvPr>
          <p:cNvSpPr>
            <a:spLocks noGrp="1"/>
          </p:cNvSpPr>
          <p:nvPr>
            <p:ph type="body" idx="1"/>
          </p:nvPr>
        </p:nvSpPr>
        <p:spPr/>
        <p:txBody>
          <a:bodyPr/>
          <a:lstStyle/>
          <a:p>
            <a:r>
              <a:rPr lang="en-GB" dirty="0">
                <a:ea typeface="Calibri"/>
                <a:cs typeface="Calibri"/>
              </a:rPr>
              <a:t>So here you can see we’ve pulled out most common individual factors that practitioners come across and we’re going to talk in particular about trauma  and emotional regulation. </a:t>
            </a:r>
          </a:p>
          <a:p>
            <a:r>
              <a:rPr lang="en-GB" dirty="0">
                <a:ea typeface="Calibri"/>
                <a:cs typeface="Calibri"/>
              </a:rPr>
              <a:t>The fight or flight system is a physiological response to danger with its primary function being to keep us alive with the idea being that when danger is sensed the body starts preparing to fight or run away you spot danger and the system is activated sending neuro transmitters like cortisol and adrenaline rushing through the body; this is all very useful if you're facing a short term danger but bad for us physically and mentally if we are exposed to it long term as chronic stress. </a:t>
            </a:r>
          </a:p>
          <a:p>
            <a:r>
              <a:rPr lang="en-GB" dirty="0">
                <a:ea typeface="Calibri"/>
                <a:cs typeface="Calibri"/>
              </a:rPr>
              <a:t>so why is this relevant to CAPVA?  Well the fight or flight system continues to develop post utero so if you happen to be growing up in a scary environment say domestic abuse the system gets calibrated at a really high level- you're always on alert you're looking for danger might see it when it's not bad misreading situations responding aggressively because you think you're under attack you become what Bessel van der Kolk calls an over active smoke alarm. Children and parents who are easily triggered into fight or flight may find it much harder to regulate their emotions and de-escalate conflict. Research on Aces shows that childhood trauma can alter stress-response systems and increase risks of:</a:t>
            </a:r>
          </a:p>
          <a:p>
            <a:r>
              <a:rPr lang="en-GB" dirty="0">
                <a:ea typeface="Calibri"/>
                <a:cs typeface="Calibri"/>
              </a:rPr>
              <a:t>Impulsivity</a:t>
            </a:r>
          </a:p>
          <a:p>
            <a:r>
              <a:rPr lang="en-GB" dirty="0">
                <a:ea typeface="Calibri"/>
                <a:cs typeface="Calibri"/>
              </a:rPr>
              <a:t>Aggression</a:t>
            </a:r>
          </a:p>
          <a:p>
            <a:r>
              <a:rPr lang="en-GB" dirty="0">
                <a:ea typeface="Calibri"/>
                <a:cs typeface="Calibri"/>
              </a:rPr>
              <a:t>Anxiety</a:t>
            </a:r>
          </a:p>
          <a:p>
            <a:r>
              <a:rPr lang="en-GB" dirty="0">
                <a:ea typeface="Calibri"/>
                <a:cs typeface="Calibri"/>
              </a:rPr>
              <a:t>Hypervigilance</a:t>
            </a:r>
          </a:p>
          <a:p>
            <a:r>
              <a:rPr lang="en-GB" dirty="0">
                <a:ea typeface="Calibri"/>
                <a:cs typeface="Calibri"/>
              </a:rPr>
              <a:t>difficulties managing emotions and conflict</a:t>
            </a:r>
          </a:p>
          <a:p>
            <a:endParaRPr lang="en-US" dirty="0">
              <a:ea typeface="Calibri"/>
              <a:cs typeface="Calibri"/>
            </a:endParaRPr>
          </a:p>
        </p:txBody>
      </p:sp>
      <p:sp>
        <p:nvSpPr>
          <p:cNvPr id="4" name="Slide Number Placeholder 3">
            <a:extLst>
              <a:ext uri="{FF2B5EF4-FFF2-40B4-BE49-F238E27FC236}">
                <a16:creationId xmlns:a16="http://schemas.microsoft.com/office/drawing/2014/main" id="{4F380651-D40A-69FB-7C0B-AA78B6FC63CF}"/>
              </a:ext>
            </a:extLst>
          </p:cNvPr>
          <p:cNvSpPr>
            <a:spLocks noGrp="1"/>
          </p:cNvSpPr>
          <p:nvPr>
            <p:ph type="sldNum" sz="quarter" idx="5"/>
          </p:nvPr>
        </p:nvSpPr>
        <p:spPr/>
        <p:txBody>
          <a:bodyPr/>
          <a:lstStyle/>
          <a:p>
            <a:fld id="{A57B8E13-F712-4CB7-B248-E839533ECD24}" type="slidenum">
              <a:rPr lang="en-GB" smtClean="0"/>
              <a:t>15</a:t>
            </a:fld>
            <a:endParaRPr lang="en-GB"/>
          </a:p>
        </p:txBody>
      </p:sp>
    </p:spTree>
    <p:extLst>
      <p:ext uri="{BB962C8B-B14F-4D97-AF65-F5344CB8AC3E}">
        <p14:creationId xmlns:p14="http://schemas.microsoft.com/office/powerpoint/2010/main" val="3773895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shows the body’s fight/ flight response- can also include freeze/ fawn/ flop</a:t>
            </a:r>
          </a:p>
          <a:p>
            <a:endParaRPr lang="en-GB" dirty="0"/>
          </a:p>
          <a:p>
            <a:r>
              <a:rPr lang="en-GB" dirty="0"/>
              <a:t>The fight-or-flight system is the body’s natural response to danger. When we sense a threat, stress hormones like adrenaline and cortisol are released to prepare us to fight or escape. This response is helpful in short-term danger, but when it is activated too often, it can become harmful both physically and emotionally.</a:t>
            </a:r>
          </a:p>
          <a:p>
            <a:endParaRPr lang="en-GB" dirty="0"/>
          </a:p>
          <a:p>
            <a:r>
              <a:rPr lang="en-GB" dirty="0"/>
              <a:t>For children who grow up in frightening or unpredictable environments – such as domestic abuse, parental mental ill-health, or conflict – this system can become over-calibrated. They may stay constantly on alert, scanning for danger even when they are safe.</a:t>
            </a:r>
          </a:p>
          <a:p>
            <a:endParaRPr lang="en-GB" dirty="0"/>
          </a:p>
          <a:p>
            <a:r>
              <a:rPr lang="en-GB" dirty="0"/>
              <a:t>This can lead to:</a:t>
            </a:r>
          </a:p>
          <a:p>
            <a:endParaRPr lang="en-GB" dirty="0"/>
          </a:p>
          <a:p>
            <a:r>
              <a:rPr lang="en-GB" dirty="0"/>
              <a:t>•	Misreading situations as threatening</a:t>
            </a:r>
          </a:p>
          <a:p>
            <a:r>
              <a:rPr lang="en-GB" dirty="0"/>
              <a:t>•	Reacting quickly with anger or aggression</a:t>
            </a:r>
          </a:p>
          <a:p>
            <a:r>
              <a:rPr lang="en-GB" dirty="0"/>
              <a:t>•	Struggling to calm down after conflict</a:t>
            </a:r>
          </a:p>
          <a:p>
            <a:endParaRPr lang="en-GB" dirty="0"/>
          </a:p>
          <a:p>
            <a:r>
              <a:rPr lang="en-GB" dirty="0"/>
              <a:t>Trauma specialist Bessel van der Kolk describes this as having an “overactive smoke alarm” – the alarm goes off even when there is no real fire.</a:t>
            </a:r>
          </a:p>
          <a:p>
            <a:endParaRPr lang="en-GB" dirty="0"/>
          </a:p>
        </p:txBody>
      </p:sp>
      <p:sp>
        <p:nvSpPr>
          <p:cNvPr id="4" name="Slide Number Placeholder 3"/>
          <p:cNvSpPr>
            <a:spLocks noGrp="1"/>
          </p:cNvSpPr>
          <p:nvPr>
            <p:ph type="sldNum" sz="quarter" idx="5"/>
          </p:nvPr>
        </p:nvSpPr>
        <p:spPr/>
        <p:txBody>
          <a:bodyPr/>
          <a:lstStyle/>
          <a:p>
            <a:fld id="{E76D979E-5EE2-4359-B7AD-0C044FF81CB0}" type="slidenum">
              <a:rPr lang="en-GB" smtClean="0"/>
              <a:t>16</a:t>
            </a:fld>
            <a:endParaRPr lang="en-GB"/>
          </a:p>
        </p:txBody>
      </p:sp>
    </p:spTree>
    <p:extLst>
      <p:ext uri="{BB962C8B-B14F-4D97-AF65-F5344CB8AC3E}">
        <p14:creationId xmlns:p14="http://schemas.microsoft.com/office/powerpoint/2010/main" val="2225356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C085E-F696-4A41-9EB7-D639111DDA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5062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AD3D4-E59F-D274-A332-1ACDC055A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8E4FF-081A-F998-0057-B59080B4FB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F1672-2D1A-C12C-6A0C-89CDD71B2F75}"/>
              </a:ext>
            </a:extLst>
          </p:cNvPr>
          <p:cNvSpPr>
            <a:spLocks noGrp="1"/>
          </p:cNvSpPr>
          <p:nvPr>
            <p:ph type="body" idx="1"/>
          </p:nvPr>
        </p:nvSpPr>
        <p:spPr/>
        <p:txBody>
          <a:bodyPr/>
          <a:lstStyle/>
          <a:p>
            <a:r>
              <a:rPr lang="en-GB" dirty="0"/>
              <a:t>trauma does </a:t>
            </a:r>
            <a:r>
              <a:rPr lang="en-GB" b="1" dirty="0"/>
              <a:t>not</a:t>
            </a:r>
            <a:r>
              <a:rPr lang="en-GB" dirty="0"/>
              <a:t> mean a child will become abusive and many traumatised children never use violence</a:t>
            </a:r>
          </a:p>
          <a:p>
            <a:r>
              <a:rPr lang="en-GB" dirty="0"/>
              <a:t>CAPVA should be understood as multifactorial (e.g. trauma + family stress + neurodevelopmental factors + environment + learned behaviour + unmet needs)</a:t>
            </a:r>
            <a:endParaRPr lang="en-US" dirty="0">
              <a:ea typeface="Calibri"/>
              <a:cs typeface="Calibri"/>
            </a:endParaRPr>
          </a:p>
        </p:txBody>
      </p:sp>
      <p:sp>
        <p:nvSpPr>
          <p:cNvPr id="4" name="Slide Number Placeholder 3">
            <a:extLst>
              <a:ext uri="{FF2B5EF4-FFF2-40B4-BE49-F238E27FC236}">
                <a16:creationId xmlns:a16="http://schemas.microsoft.com/office/drawing/2014/main" id="{4D677310-D0AD-8D61-8E96-980B59A8CD13}"/>
              </a:ext>
            </a:extLst>
          </p:cNvPr>
          <p:cNvSpPr>
            <a:spLocks noGrp="1"/>
          </p:cNvSpPr>
          <p:nvPr>
            <p:ph type="sldNum" sz="quarter" idx="5"/>
          </p:nvPr>
        </p:nvSpPr>
        <p:spPr/>
        <p:txBody>
          <a:bodyPr/>
          <a:lstStyle/>
          <a:p>
            <a:fld id="{A57B8E13-F712-4CB7-B248-E839533ECD24}" type="slidenum">
              <a:rPr lang="en-GB" smtClean="0"/>
              <a:t>18</a:t>
            </a:fld>
            <a:endParaRPr lang="en-GB"/>
          </a:p>
        </p:txBody>
      </p:sp>
    </p:spTree>
    <p:extLst>
      <p:ext uri="{BB962C8B-B14F-4D97-AF65-F5344CB8AC3E}">
        <p14:creationId xmlns:p14="http://schemas.microsoft.com/office/powerpoint/2010/main" val="4142276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Disorganised attachment can lead to fear-based control. Disorganised attachment is particularly discussed in CAPVA literature. This can develop when a caregiver is experienced as both a source of comfort and fear. A child may then develop contradictory </a:t>
            </a:r>
            <a:r>
              <a:rPr lang="en-GB" dirty="0" err="1"/>
              <a:t>patterns:seeking</a:t>
            </a:r>
            <a:r>
              <a:rPr lang="en-GB" dirty="0"/>
              <a:t> closeness while attacking or rejecting the parent- intense dependency mixed with hostility and controlling behaviours designed to reduce anxiety. Some clinicians interpret violent behaviour toward parents through this lens. Over time, families can become trapped in cycles </a:t>
            </a:r>
            <a:r>
              <a:rPr lang="en-GB" dirty="0" err="1"/>
              <a:t>where:the</a:t>
            </a:r>
            <a:r>
              <a:rPr lang="en-GB" dirty="0"/>
              <a:t> child escalates aggression the parent withdraws or gives in and temporary calm reinforces the aggression. Both parent and child feel unsafe and powerless. Attachment insecurity may intensify these cycles because conflict becomes emotionally loaded with fears about rejection, shame, or abandonment. A 2024 scoping review on CAPVA identified attachment difficulties and family relational problems as recurring themes across studies.</a:t>
            </a:r>
          </a:p>
          <a:p>
            <a:r>
              <a:rPr lang="en-GB" dirty="0"/>
              <a:t>Disrupted attachments can happen for many reasons- but can be repaired. When working with a family over 12 weeks we also model healthy attachment and create safety and reliability. </a:t>
            </a:r>
          </a:p>
        </p:txBody>
      </p:sp>
      <p:sp>
        <p:nvSpPr>
          <p:cNvPr id="4" name="Slide Number Placeholder 3"/>
          <p:cNvSpPr>
            <a:spLocks noGrp="1"/>
          </p:cNvSpPr>
          <p:nvPr>
            <p:ph type="sldNum" sz="quarter" idx="5"/>
          </p:nvPr>
        </p:nvSpPr>
        <p:spPr/>
        <p:txBody>
          <a:bodyPr/>
          <a:lstStyle/>
          <a:p>
            <a:fld id="{E76D979E-5EE2-4359-B7AD-0C044FF81CB0}" type="slidenum">
              <a:rPr lang="en-GB" smtClean="0"/>
              <a:t>19</a:t>
            </a:fld>
            <a:endParaRPr lang="en-GB"/>
          </a:p>
        </p:txBody>
      </p:sp>
    </p:spTree>
    <p:extLst>
      <p:ext uri="{BB962C8B-B14F-4D97-AF65-F5344CB8AC3E}">
        <p14:creationId xmlns:p14="http://schemas.microsoft.com/office/powerpoint/2010/main" val="1682473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2</a:t>
            </a:fld>
            <a:endParaRPr lang="en-GB"/>
          </a:p>
        </p:txBody>
      </p:sp>
    </p:spTree>
    <p:extLst>
      <p:ext uri="{BB962C8B-B14F-4D97-AF65-F5344CB8AC3E}">
        <p14:creationId xmlns:p14="http://schemas.microsoft.com/office/powerpoint/2010/main" val="2868076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9466E-0E8C-B2CB-614D-0A4776603A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46513-3C6A-9309-91D6-0A4A667C9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EEE4FE-A9D2-CBBF-5815-E1650E17C1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DA99A0-7955-567F-8F56-5DE3F4560E44}"/>
              </a:ext>
            </a:extLst>
          </p:cNvPr>
          <p:cNvSpPr>
            <a:spLocks noGrp="1"/>
          </p:cNvSpPr>
          <p:nvPr>
            <p:ph type="sldNum" sz="quarter" idx="5"/>
          </p:nvPr>
        </p:nvSpPr>
        <p:spPr/>
        <p:txBody>
          <a:bodyPr/>
          <a:lstStyle/>
          <a:p>
            <a:fld id="{92BA1850-602A-4B0F-8095-C2F4D18C6D27}" type="slidenum">
              <a:rPr lang="en-GB" smtClean="0"/>
              <a:t>20</a:t>
            </a:fld>
            <a:endParaRPr lang="en-GB"/>
          </a:p>
        </p:txBody>
      </p:sp>
    </p:spTree>
    <p:extLst>
      <p:ext uri="{BB962C8B-B14F-4D97-AF65-F5344CB8AC3E}">
        <p14:creationId xmlns:p14="http://schemas.microsoft.com/office/powerpoint/2010/main" val="1997722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6D979E-5EE2-4359-B7AD-0C044FF81CB0}" type="slidenum">
              <a:rPr lang="en-GB" smtClean="0"/>
              <a:t>21</a:t>
            </a:fld>
            <a:endParaRPr lang="en-GB"/>
          </a:p>
        </p:txBody>
      </p:sp>
    </p:spTree>
    <p:extLst>
      <p:ext uri="{BB962C8B-B14F-4D97-AF65-F5344CB8AC3E}">
        <p14:creationId xmlns:p14="http://schemas.microsoft.com/office/powerpoint/2010/main" val="3639990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When including those cases that are either pending diagnosis or where there are recognized traits but no diagnosis sought </a:t>
            </a:r>
            <a:r>
              <a:rPr kumimoji="0" lang="en-US" sz="1200" b="1"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practitioners indicate that proportions may be even higher, representing as much as 60% of their caseloads.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Prevalence of ADHD in general population is between 2 -5% of school age children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The prevalence of autism in England is approximately 1.76% of the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(Roman-</a:t>
            </a:r>
            <a:r>
              <a:rPr kumimoji="0" lang="en-GB" sz="1200" b="0" i="0" u="none" strike="noStrike" cap="none" spc="0" normalizeH="0" baseline="0" noProof="0" dirty="0" err="1">
                <a:ln>
                  <a:noFill/>
                </a:ln>
                <a:solidFill>
                  <a:schemeClr val="tx2"/>
                </a:solidFill>
                <a:effectLst/>
                <a:uLnTx/>
                <a:uFillTx/>
                <a:latin typeface="Arial" panose="020B0604020202020204" pitchFamily="34" charset="0"/>
                <a:cs typeface="Arial" panose="020B0604020202020204" pitchFamily="34" charset="0"/>
              </a:rPr>
              <a:t>Urrestarazu</a:t>
            </a: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et al,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a:t>
            </a:r>
            <a:r>
              <a:rPr kumimoji="0" lang="en-GB" sz="1200" b="0" i="0" u="none" strike="noStrike" cap="none" spc="0" normalizeH="0" baseline="0" noProof="0" dirty="0" err="1">
                <a:ln>
                  <a:noFill/>
                </a:ln>
                <a:solidFill>
                  <a:schemeClr val="tx2"/>
                </a:solidFill>
                <a:effectLst/>
                <a:uLnTx/>
                <a:uFillTx/>
                <a:latin typeface="Arial" panose="020B0604020202020204" pitchFamily="34" charset="0"/>
                <a:cs typeface="Arial" panose="020B0604020202020204" pitchFamily="34" charset="0"/>
              </a:rPr>
              <a:t>Nerodivergence</a:t>
            </a: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and violence currently seen through a lens of: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relational stress; dysregulation; communication difficulties; unmet needs; systemic failures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solidFill>
              <a:effectLst/>
              <a:uLnTx/>
              <a:uFillTx/>
              <a:latin typeface="Calibri"/>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0F073F-E5FE-5C45-A83F-41CDB9C85D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180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Take feedback- summary from lit review</a:t>
            </a:r>
          </a:p>
          <a:p>
            <a:r>
              <a:rPr lang="en-GB" sz="1200">
                <a:latin typeface="+mj-lt"/>
              </a:rPr>
              <a:t>ECIs are behaviours which are an unconscious or conscious attempt to </a:t>
            </a:r>
            <a:r>
              <a:rPr lang="en-GB" sz="1200" b="1" i="1">
                <a:latin typeface="+mj-lt"/>
              </a:rPr>
              <a:t>resolve a need </a:t>
            </a:r>
            <a:r>
              <a:rPr lang="en-GB" sz="1200">
                <a:latin typeface="+mj-lt"/>
              </a:rPr>
              <a:t>in the individual, with the unintended consequence of causing harm to others</a:t>
            </a:r>
            <a:endParaRPr lang="en-GB"/>
          </a:p>
        </p:txBody>
      </p:sp>
      <p:sp>
        <p:nvSpPr>
          <p:cNvPr id="4" name="Slide Number Placeholder 3"/>
          <p:cNvSpPr>
            <a:spLocks noGrp="1"/>
          </p:cNvSpPr>
          <p:nvPr>
            <p:ph type="sldNum" sz="quarter" idx="5"/>
          </p:nvPr>
        </p:nvSpPr>
        <p:spPr/>
        <p:txBody>
          <a:bodyPr/>
          <a:lstStyle/>
          <a:p>
            <a:fld id="{92BA1850-602A-4B0F-8095-C2F4D18C6D27}" type="slidenum">
              <a:rPr lang="en-GB" smtClean="0"/>
              <a:t>23</a:t>
            </a:fld>
            <a:endParaRPr lang="en-GB"/>
          </a:p>
        </p:txBody>
      </p:sp>
    </p:spTree>
    <p:extLst>
      <p:ext uri="{BB962C8B-B14F-4D97-AF65-F5344CB8AC3E}">
        <p14:creationId xmlns:p14="http://schemas.microsoft.com/office/powerpoint/2010/main" val="371394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a:fld id="{6B337F47-B35B-E24E-A55A-C1209CB2656F}" type="slidenum">
              <a:rPr lang="en-US" sz="1200"/>
              <a:pPr algn="r"/>
              <a:t>24</a:t>
            </a:fld>
            <a:endParaRPr lang="en-US" sz="1200"/>
          </a:p>
        </p:txBody>
      </p:sp>
      <p:sp>
        <p:nvSpPr>
          <p:cNvPr id="23555" name="Rectangle 2"/>
          <p:cNvSpPr>
            <a:spLocks noGrp="1" noRot="1" noChangeAspect="1" noChangeArrowheads="1" noTextEdit="1"/>
          </p:cNvSpPr>
          <p:nvPr>
            <p:ph type="sldImg"/>
          </p:nvPr>
        </p:nvSpPr>
        <p:spPr>
          <a:solidFill>
            <a:srgbClr val="FFFFFF"/>
          </a:solidFill>
          <a:ln/>
        </p:spPr>
      </p:sp>
      <p:sp>
        <p:nvSpPr>
          <p:cNvPr id="23556"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1655738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RYPP can be delivered to YP who are neurodiverse- may need adaptation- practice support can give ideas/ support around this.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0F073F-E5FE-5C45-A83F-41CDB9C85D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507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B337F47-B35B-E24E-A55A-C1209CB2656F}"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3555" name="Rectangle 2"/>
          <p:cNvSpPr>
            <a:spLocks noGrp="1" noRot="1" noChangeAspect="1" noChangeArrowheads="1" noTextEdit="1"/>
          </p:cNvSpPr>
          <p:nvPr>
            <p:ph type="sldImg"/>
          </p:nvPr>
        </p:nvSpPr>
        <p:spPr>
          <a:solidFill>
            <a:srgbClr val="FFFFFF"/>
          </a:solidFill>
          <a:ln/>
        </p:spPr>
      </p:sp>
      <p:sp>
        <p:nvSpPr>
          <p:cNvPr id="23556"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061625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C1038-41FE-9312-E66B-70CCB42B6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2990B-2281-8C32-EE24-3026653E5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7EB5D9-2B27-3FE9-0668-23D5D88C50C6}"/>
              </a:ext>
            </a:extLst>
          </p:cNvPr>
          <p:cNvSpPr>
            <a:spLocks noGrp="1"/>
          </p:cNvSpPr>
          <p:nvPr>
            <p:ph type="body" idx="1"/>
          </p:nvPr>
        </p:nvSpPr>
        <p:spPr/>
        <p:txBody>
          <a:bodyPr/>
          <a:lstStyle/>
          <a:p>
            <a:r>
              <a:rPr lang="en-GB" dirty="0"/>
              <a:t>Albert Bandura’s social learning theory: children learn behaviours by observing, modelling, and being reinforced for them. In terms of CAPVA this means children exposed to violence, coercion, intimidation, or aggressive conflict resolution may learn that aggression is an effective way to gain control or resolve conflict. children can learn that violence can work to get what you need in the short term and that if you aren’t the abuser you may be the abused.. Others of us again learn that conﬂict is dangerous – potentially catastrophic – and we avoid it at all costs throughout life, trying over-hard to please others. Importantly: many children exposed to violence never become abusive- some CAPVA occurs without obvious violence modelling- trauma and dysregulation may interact with learned behaviour</a:t>
            </a:r>
          </a:p>
        </p:txBody>
      </p:sp>
      <p:sp>
        <p:nvSpPr>
          <p:cNvPr id="4" name="Slide Number Placeholder 3">
            <a:extLst>
              <a:ext uri="{FF2B5EF4-FFF2-40B4-BE49-F238E27FC236}">
                <a16:creationId xmlns:a16="http://schemas.microsoft.com/office/drawing/2014/main" id="{9EC68805-8D58-8B2C-786D-723476F3383D}"/>
              </a:ext>
            </a:extLst>
          </p:cNvPr>
          <p:cNvSpPr>
            <a:spLocks noGrp="1"/>
          </p:cNvSpPr>
          <p:nvPr>
            <p:ph type="sldNum" sz="quarter" idx="5"/>
          </p:nvPr>
        </p:nvSpPr>
        <p:spPr/>
        <p:txBody>
          <a:bodyPr/>
          <a:lstStyle/>
          <a:p>
            <a:fld id="{92BA1850-602A-4B0F-8095-C2F4D18C6D27}" type="slidenum">
              <a:rPr lang="en-GB" smtClean="0"/>
              <a:t>27</a:t>
            </a:fld>
            <a:endParaRPr lang="en-GB"/>
          </a:p>
        </p:txBody>
      </p:sp>
    </p:spTree>
    <p:extLst>
      <p:ext uri="{BB962C8B-B14F-4D97-AF65-F5344CB8AC3E}">
        <p14:creationId xmlns:p14="http://schemas.microsoft.com/office/powerpoint/2010/main" val="1693221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23232"/>
                </a:solidFill>
                <a:effectLst/>
                <a:latin typeface="H5PDroidSans"/>
              </a:rPr>
              <a:t>  </a:t>
            </a:r>
          </a:p>
          <a:p>
            <a:pPr algn="l"/>
            <a:r>
              <a:rPr lang="en-GB" b="0" i="0" dirty="0">
                <a:solidFill>
                  <a:srgbClr val="FFFFFF"/>
                </a:solidFill>
                <a:effectLst/>
                <a:latin typeface="H5PDroidSans"/>
              </a:rPr>
              <a:t>Eddie Gallagher developed the diagram opposite to illustrate entitlement outweighing responsibility.</a:t>
            </a:r>
            <a:endParaRPr lang="en-GB" b="0" i="0" dirty="0">
              <a:solidFill>
                <a:srgbClr val="323232"/>
              </a:solidFill>
              <a:effectLst/>
              <a:latin typeface="H5PDroidSans"/>
            </a:endParaRPr>
          </a:p>
          <a:p>
            <a:pPr algn="l"/>
            <a:r>
              <a:rPr lang="en-GB" b="0" i="0" dirty="0">
                <a:solidFill>
                  <a:srgbClr val="FFFFFF"/>
                </a:solidFill>
                <a:effectLst/>
                <a:latin typeface="H5PDroidSans"/>
              </a:rPr>
              <a:t>Eddie Gallagher believes that when a young person has an inflated sense of entitlement, they often have a reduced sense of responsibility for the welfare and feelings of others and that In this situation, when demands are not being met, abuse can occur</a:t>
            </a:r>
            <a:endParaRPr lang="en-GB" b="0" i="0" dirty="0">
              <a:solidFill>
                <a:srgbClr val="323232"/>
              </a:solidFill>
              <a:effectLst/>
              <a:latin typeface="H5PDroidSans"/>
            </a:endParaRPr>
          </a:p>
          <a:p>
            <a:pPr algn="l"/>
            <a:r>
              <a:rPr lang="en-GB" b="0" i="0" dirty="0">
                <a:solidFill>
                  <a:srgbClr val="323232"/>
                </a:solidFill>
                <a:effectLst/>
                <a:latin typeface="H5PDroidSans"/>
              </a:rPr>
              <a:t>Entitlement is not be confused with trauma responses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0F073F-E5FE-5C45-A83F-41CDB9C85D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964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222222"/>
                </a:solidFill>
                <a:effectLst/>
                <a:latin typeface="Merriweather Sans" pitchFamily="2" charset="0"/>
              </a:rPr>
              <a:t>Baker, V., Radford, L., Harbin, F. </a:t>
            </a:r>
            <a:r>
              <a:rPr lang="en-GB" sz="1200" b="0" i="1" dirty="0">
                <a:solidFill>
                  <a:srgbClr val="222222"/>
                </a:solidFill>
                <a:effectLst/>
                <a:latin typeface="Merriweather Sans" pitchFamily="2" charset="0"/>
              </a:rPr>
              <a:t>et al.</a:t>
            </a:r>
            <a:r>
              <a:rPr lang="en-GB" sz="1200" b="0" i="0" dirty="0">
                <a:solidFill>
                  <a:srgbClr val="222222"/>
                </a:solidFill>
                <a:effectLst/>
                <a:latin typeface="Merriweather Sans" pitchFamily="2" charset="0"/>
              </a:rPr>
              <a:t> Young People’s Accounts of their Violence and Abuse Towards Parents: Causes, Contexts, and Motivations. </a:t>
            </a:r>
            <a:r>
              <a:rPr lang="en-GB" sz="1200" b="0" i="1" dirty="0">
                <a:solidFill>
                  <a:srgbClr val="222222"/>
                </a:solidFill>
                <a:effectLst/>
                <a:latin typeface="Merriweather Sans" pitchFamily="2" charset="0"/>
              </a:rPr>
              <a:t>J Fam Viol</a:t>
            </a:r>
            <a:r>
              <a:rPr lang="en-GB" sz="1200" b="0" i="0" dirty="0">
                <a:solidFill>
                  <a:srgbClr val="222222"/>
                </a:solidFill>
                <a:effectLst/>
                <a:latin typeface="Merriweather Sans" pitchFamily="2" charset="0"/>
              </a:rPr>
              <a:t> (2025).</a:t>
            </a:r>
            <a:endParaRPr lang="en-GB" sz="1200" dirty="0"/>
          </a:p>
          <a:p>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29</a:t>
            </a:fld>
            <a:endParaRPr lang="en-GB"/>
          </a:p>
        </p:txBody>
      </p:sp>
    </p:spTree>
    <p:extLst>
      <p:ext uri="{BB962C8B-B14F-4D97-AF65-F5344CB8AC3E}">
        <p14:creationId xmlns:p14="http://schemas.microsoft.com/office/powerpoint/2010/main" val="257702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Hello I am going to do a quick introduction to the Respect Young People's team. Our focus within Respect is children and young people who are using harm themselves- that could be in their families towards parents or carers or it could be </a:t>
            </a:r>
            <a:r>
              <a:rPr lang="en-US" dirty="0" err="1">
                <a:ea typeface="Calibri"/>
                <a:cs typeface="Calibri"/>
              </a:rPr>
              <a:t>behaviour</a:t>
            </a:r>
            <a:r>
              <a:rPr lang="en-US" dirty="0">
                <a:ea typeface="Calibri"/>
                <a:cs typeface="Calibri"/>
              </a:rPr>
              <a:t> within their own intimate relationships. We train professionals and support to deliver high quality and effective interventions with the overall aim of stopping the current violence and preventing more harm in the future. </a:t>
            </a:r>
          </a:p>
        </p:txBody>
      </p:sp>
      <p:sp>
        <p:nvSpPr>
          <p:cNvPr id="4" name="Slide Number Placeholder 3"/>
          <p:cNvSpPr>
            <a:spLocks noGrp="1"/>
          </p:cNvSpPr>
          <p:nvPr>
            <p:ph type="sldNum" sz="quarter" idx="5"/>
          </p:nvPr>
        </p:nvSpPr>
        <p:spPr/>
        <p:txBody>
          <a:bodyPr/>
          <a:lstStyle/>
          <a:p>
            <a:fld id="{A57B8E13-F712-4CB7-B248-E839533ECD24}" type="slidenum">
              <a:rPr lang="en-GB" smtClean="0"/>
              <a:t>3</a:t>
            </a:fld>
            <a:endParaRPr lang="en-GB"/>
          </a:p>
        </p:txBody>
      </p:sp>
    </p:spTree>
    <p:extLst>
      <p:ext uri="{BB962C8B-B14F-4D97-AF65-F5344CB8AC3E}">
        <p14:creationId xmlns:p14="http://schemas.microsoft.com/office/powerpoint/2010/main" val="3086334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8A025-6123-6FC1-4B5C-1169BD8F0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5275A-0CC7-1369-E5FE-87597F213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3C792-3881-2E91-DA85-73DE0AA841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hanging fruit. If we address all of these things this at this point to resolve CAPVA it creates a template for better future </a:t>
            </a:r>
            <a:r>
              <a:rPr lang="en-US" dirty="0" err="1"/>
              <a:t>relatioships</a:t>
            </a:r>
            <a:endParaRPr lang="en-US" dirty="0"/>
          </a:p>
          <a:p>
            <a:endParaRPr lang="en-GB" dirty="0"/>
          </a:p>
        </p:txBody>
      </p:sp>
      <p:sp>
        <p:nvSpPr>
          <p:cNvPr id="4" name="Slide Number Placeholder 3">
            <a:extLst>
              <a:ext uri="{FF2B5EF4-FFF2-40B4-BE49-F238E27FC236}">
                <a16:creationId xmlns:a16="http://schemas.microsoft.com/office/drawing/2014/main" id="{1156F45E-B103-E266-529B-DDFA1529979F}"/>
              </a:ext>
            </a:extLst>
          </p:cNvPr>
          <p:cNvSpPr>
            <a:spLocks noGrp="1"/>
          </p:cNvSpPr>
          <p:nvPr>
            <p:ph type="sldNum" sz="quarter" idx="5"/>
          </p:nvPr>
        </p:nvSpPr>
        <p:spPr/>
        <p:txBody>
          <a:bodyPr/>
          <a:lstStyle/>
          <a:p>
            <a:fld id="{92BA1850-602A-4B0F-8095-C2F4D18C6D27}" type="slidenum">
              <a:rPr lang="en-GB" smtClean="0"/>
              <a:t>30</a:t>
            </a:fld>
            <a:endParaRPr lang="en-GB"/>
          </a:p>
        </p:txBody>
      </p:sp>
    </p:spTree>
    <p:extLst>
      <p:ext uri="{BB962C8B-B14F-4D97-AF65-F5344CB8AC3E}">
        <p14:creationId xmlns:p14="http://schemas.microsoft.com/office/powerpoint/2010/main" val="18575679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11 </a:t>
            </a:r>
          </a:p>
        </p:txBody>
      </p:sp>
      <p:sp>
        <p:nvSpPr>
          <p:cNvPr id="4" name="Slide Number Placeholder 3"/>
          <p:cNvSpPr>
            <a:spLocks noGrp="1"/>
          </p:cNvSpPr>
          <p:nvPr>
            <p:ph type="sldNum" sz="quarter" idx="5"/>
          </p:nvPr>
        </p:nvSpPr>
        <p:spPr/>
        <p:txBody>
          <a:bodyPr/>
          <a:lstStyle/>
          <a:p>
            <a:fld id="{320CA6C4-4BA1-47E1-B76E-D82A39316B9A}" type="slidenum">
              <a:rPr lang="en-GB" smtClean="0"/>
              <a:t>31</a:t>
            </a:fld>
            <a:endParaRPr lang="en-GB"/>
          </a:p>
        </p:txBody>
      </p:sp>
    </p:spTree>
    <p:extLst>
      <p:ext uri="{BB962C8B-B14F-4D97-AF65-F5344CB8AC3E}">
        <p14:creationId xmlns:p14="http://schemas.microsoft.com/office/powerpoint/2010/main" val="1013080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D138B-FA00-B568-2441-8DCCB760D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57CD8-3398-493D-D44F-3EA886751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4741C4-F7FA-4BEA-9017-4951A2E9500C}"/>
              </a:ext>
            </a:extLst>
          </p:cNvPr>
          <p:cNvSpPr>
            <a:spLocks noGrp="1"/>
          </p:cNvSpPr>
          <p:nvPr>
            <p:ph type="body" idx="1"/>
          </p:nvPr>
        </p:nvSpPr>
        <p:spPr/>
        <p:txBody>
          <a:bodyPr/>
          <a:lstStyle/>
          <a:p>
            <a:r>
              <a:rPr lang="en-GB" sz="1800" dirty="0"/>
              <a:t>Robust evidence on the prevalence and incidence of CAPVA in the general population is lacking- studies producing varied results- no definition. Under reported. </a:t>
            </a:r>
          </a:p>
          <a:p>
            <a:endParaRPr lang="en-GB" sz="1800" dirty="0"/>
          </a:p>
        </p:txBody>
      </p:sp>
      <p:sp>
        <p:nvSpPr>
          <p:cNvPr id="4" name="Slide Number Placeholder 3">
            <a:extLst>
              <a:ext uri="{FF2B5EF4-FFF2-40B4-BE49-F238E27FC236}">
                <a16:creationId xmlns:a16="http://schemas.microsoft.com/office/drawing/2014/main" id="{B83EA452-054D-324D-3471-19AA91AB0955}"/>
              </a:ext>
            </a:extLst>
          </p:cNvPr>
          <p:cNvSpPr>
            <a:spLocks noGrp="1"/>
          </p:cNvSpPr>
          <p:nvPr>
            <p:ph type="sldNum" sz="quarter" idx="5"/>
          </p:nvPr>
        </p:nvSpPr>
        <p:spPr/>
        <p:txBody>
          <a:bodyPr/>
          <a:lstStyle/>
          <a:p>
            <a:fld id="{E76D979E-5EE2-4359-B7AD-0C044FF81CB0}" type="slidenum">
              <a:rPr lang="en-GB" smtClean="0"/>
              <a:t>32</a:t>
            </a:fld>
            <a:endParaRPr lang="en-GB"/>
          </a:p>
        </p:txBody>
      </p:sp>
    </p:spTree>
    <p:extLst>
      <p:ext uri="{BB962C8B-B14F-4D97-AF65-F5344CB8AC3E}">
        <p14:creationId xmlns:p14="http://schemas.microsoft.com/office/powerpoint/2010/main" val="2206760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33</a:t>
            </a:fld>
            <a:endParaRPr lang="en-GB"/>
          </a:p>
        </p:txBody>
      </p:sp>
    </p:spTree>
    <p:extLst>
      <p:ext uri="{BB962C8B-B14F-4D97-AF65-F5344CB8AC3E}">
        <p14:creationId xmlns:p14="http://schemas.microsoft.com/office/powerpoint/2010/main" val="269640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5B19-7A21-C4C9-9EA3-BF9EC6EF3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78445-7372-0CA2-9241-12A93C89F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E752F-FB01-57B7-3AEC-25555800F397}"/>
              </a:ext>
            </a:extLst>
          </p:cNvPr>
          <p:cNvSpPr>
            <a:spLocks noGrp="1"/>
          </p:cNvSpPr>
          <p:nvPr>
            <p:ph type="body" idx="1"/>
          </p:nvPr>
        </p:nvSpPr>
        <p:spPr/>
        <p:txBody>
          <a:bodyPr/>
          <a:lstStyle/>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endParaRPr lang="en-GB" dirty="0"/>
          </a:p>
        </p:txBody>
      </p:sp>
      <p:sp>
        <p:nvSpPr>
          <p:cNvPr id="4" name="Slide Number Placeholder 3">
            <a:extLst>
              <a:ext uri="{FF2B5EF4-FFF2-40B4-BE49-F238E27FC236}">
                <a16:creationId xmlns:a16="http://schemas.microsoft.com/office/drawing/2014/main" id="{B1FCA8A8-5648-CC7A-3F3E-983CD434BCC8}"/>
              </a:ext>
            </a:extLst>
          </p:cNvPr>
          <p:cNvSpPr>
            <a:spLocks noGrp="1"/>
          </p:cNvSpPr>
          <p:nvPr>
            <p:ph type="sldNum" sz="quarter" idx="5"/>
          </p:nvPr>
        </p:nvSpPr>
        <p:spPr/>
        <p:txBody>
          <a:bodyPr/>
          <a:lstStyle/>
          <a:p>
            <a:fld id="{320CA6C4-4BA1-47E1-B76E-D82A39316B9A}" type="slidenum">
              <a:rPr lang="en-GB" smtClean="0"/>
              <a:t>34</a:t>
            </a:fld>
            <a:endParaRPr lang="en-GB"/>
          </a:p>
        </p:txBody>
      </p:sp>
    </p:spTree>
    <p:extLst>
      <p:ext uri="{BB962C8B-B14F-4D97-AF65-F5344CB8AC3E}">
        <p14:creationId xmlns:p14="http://schemas.microsoft.com/office/powerpoint/2010/main" val="30910899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71E4-A111-6253-F976-2B5AAC02F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2BD14-7E8B-DD29-FEC9-E64CA74B0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2D0E1-A4F9-5E7A-B439-11F3D9546075}"/>
              </a:ext>
            </a:extLst>
          </p:cNvPr>
          <p:cNvSpPr>
            <a:spLocks noGrp="1"/>
          </p:cNvSpPr>
          <p:nvPr>
            <p:ph type="body" idx="1"/>
          </p:nvPr>
        </p:nvSpPr>
        <p:spPr/>
        <p:txBody>
          <a:bodyPr/>
          <a:lstStyle/>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GB" dirty="0">
                <a:hlinkClick r:id="rId3"/>
              </a:rPr>
              <a:t>Adolescent to parent violence and abuse - Iriss</a:t>
            </a:r>
            <a:endParaRPr lang="en-GB" dirty="0"/>
          </a:p>
        </p:txBody>
      </p:sp>
      <p:sp>
        <p:nvSpPr>
          <p:cNvPr id="4" name="Slide Number Placeholder 3">
            <a:extLst>
              <a:ext uri="{FF2B5EF4-FFF2-40B4-BE49-F238E27FC236}">
                <a16:creationId xmlns:a16="http://schemas.microsoft.com/office/drawing/2014/main" id="{3CA72C88-DFF1-AAEF-9098-D54B572A74F6}"/>
              </a:ext>
            </a:extLst>
          </p:cNvPr>
          <p:cNvSpPr>
            <a:spLocks noGrp="1"/>
          </p:cNvSpPr>
          <p:nvPr>
            <p:ph type="sldNum" sz="quarter" idx="5"/>
          </p:nvPr>
        </p:nvSpPr>
        <p:spPr/>
        <p:txBody>
          <a:bodyPr/>
          <a:lstStyle/>
          <a:p>
            <a:fld id="{320CA6C4-4BA1-47E1-B76E-D82A39316B9A}" type="slidenum">
              <a:rPr lang="en-GB" smtClean="0"/>
              <a:t>35</a:t>
            </a:fld>
            <a:endParaRPr lang="en-GB"/>
          </a:p>
        </p:txBody>
      </p:sp>
    </p:spTree>
    <p:extLst>
      <p:ext uri="{BB962C8B-B14F-4D97-AF65-F5344CB8AC3E}">
        <p14:creationId xmlns:p14="http://schemas.microsoft.com/office/powerpoint/2010/main" val="26679756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075B-A983-1EB5-767E-8A31976A7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CD188-AFFF-EC0A-BC7F-2B9285A007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5B070-3AA8-E3DE-C704-6FD8868FC13B}"/>
              </a:ext>
            </a:extLst>
          </p:cNvPr>
          <p:cNvSpPr>
            <a:spLocks noGrp="1"/>
          </p:cNvSpPr>
          <p:nvPr>
            <p:ph type="body" idx="1"/>
          </p:nvPr>
        </p:nvSpPr>
        <p:spPr/>
        <p:txBody>
          <a:bodyPr/>
          <a:lstStyle/>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GB" dirty="0">
                <a:hlinkClick r:id="rId3"/>
              </a:rPr>
              <a:t>Adolescent to parent violence and abuse - Iriss</a:t>
            </a:r>
            <a:endParaRPr lang="en-GB" dirty="0"/>
          </a:p>
        </p:txBody>
      </p:sp>
      <p:sp>
        <p:nvSpPr>
          <p:cNvPr id="4" name="Slide Number Placeholder 3">
            <a:extLst>
              <a:ext uri="{FF2B5EF4-FFF2-40B4-BE49-F238E27FC236}">
                <a16:creationId xmlns:a16="http://schemas.microsoft.com/office/drawing/2014/main" id="{A6CA56C8-9218-E959-06D1-771C330F5F70}"/>
              </a:ext>
            </a:extLst>
          </p:cNvPr>
          <p:cNvSpPr>
            <a:spLocks noGrp="1"/>
          </p:cNvSpPr>
          <p:nvPr>
            <p:ph type="sldNum" sz="quarter" idx="5"/>
          </p:nvPr>
        </p:nvSpPr>
        <p:spPr/>
        <p:txBody>
          <a:bodyPr/>
          <a:lstStyle/>
          <a:p>
            <a:fld id="{320CA6C4-4BA1-47E1-B76E-D82A39316B9A}" type="slidenum">
              <a:rPr lang="en-GB" smtClean="0"/>
              <a:t>36</a:t>
            </a:fld>
            <a:endParaRPr lang="en-GB"/>
          </a:p>
        </p:txBody>
      </p:sp>
    </p:spTree>
    <p:extLst>
      <p:ext uri="{BB962C8B-B14F-4D97-AF65-F5344CB8AC3E}">
        <p14:creationId xmlns:p14="http://schemas.microsoft.com/office/powerpoint/2010/main" val="2725622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GB"/>
          </a:p>
        </p:txBody>
      </p:sp>
      <p:sp>
        <p:nvSpPr>
          <p:cNvPr id="4" name="Slide Number Placeholder 3"/>
          <p:cNvSpPr>
            <a:spLocks noGrp="1"/>
          </p:cNvSpPr>
          <p:nvPr>
            <p:ph type="sldNum" sz="quarter" idx="5"/>
          </p:nvPr>
        </p:nvSpPr>
        <p:spPr/>
        <p:txBody>
          <a:bodyPr/>
          <a:lstStyle/>
          <a:p>
            <a:fld id="{320CA6C4-4BA1-47E1-B76E-D82A39316B9A}" type="slidenum">
              <a:rPr lang="en-GB" smtClean="0"/>
              <a:t>37</a:t>
            </a:fld>
            <a:endParaRPr lang="en-GB"/>
          </a:p>
        </p:txBody>
      </p:sp>
    </p:spTree>
    <p:extLst>
      <p:ext uri="{BB962C8B-B14F-4D97-AF65-F5344CB8AC3E}">
        <p14:creationId xmlns:p14="http://schemas.microsoft.com/office/powerpoint/2010/main" val="505216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BCB4C-2622-8AFF-A97E-1475595F7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96CE6-0047-FC65-5E95-46AAB8A257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C36E9-A7FB-C9CD-C31A-1B756F3788F7}"/>
              </a:ext>
            </a:extLst>
          </p:cNvPr>
          <p:cNvSpPr>
            <a:spLocks noGrp="1"/>
          </p:cNvSpPr>
          <p:nvPr>
            <p:ph type="body" idx="1"/>
          </p:nvPr>
        </p:nvSpPr>
        <p:spPr/>
        <p:txBody>
          <a:bodyPr/>
          <a:lstStyle/>
          <a:p>
            <a:r>
              <a:rPr lang="en-GB" dirty="0"/>
              <a:t>in </a:t>
            </a:r>
            <a:r>
              <a:rPr lang="en-GB" b="1" dirty="0"/>
              <a:t>community/self-report studies</a:t>
            </a:r>
            <a:r>
              <a:rPr lang="en-GB" dirty="0"/>
              <a:t> of child-to-parent abuse, the gender split can appear relatively </a:t>
            </a:r>
            <a:r>
              <a:rPr lang="en-GB" b="0" dirty="0"/>
              <a:t>more symmetrical </a:t>
            </a:r>
            <a:r>
              <a:rPr lang="en-GB" dirty="0"/>
              <a:t>(girls and boys both using aggression toward parents), but once cases enter the </a:t>
            </a:r>
            <a:r>
              <a:rPr lang="en-GB" b="1" dirty="0"/>
              <a:t>criminal justice system</a:t>
            </a:r>
            <a:r>
              <a:rPr lang="en-GB" dirty="0"/>
              <a:t>, the cases are disproportionately: </a:t>
            </a:r>
            <a:r>
              <a:rPr lang="en-GB" b="0" dirty="0"/>
              <a:t>male young people </a:t>
            </a:r>
            <a:r>
              <a:rPr lang="en-GB" dirty="0"/>
              <a:t>abusing </a:t>
            </a:r>
            <a:r>
              <a:rPr lang="en-GB" b="0" dirty="0"/>
              <a:t>mothers/female carers.</a:t>
            </a:r>
          </a:p>
          <a:p>
            <a:r>
              <a:rPr lang="en-GB" dirty="0"/>
              <a:t>(Amanda Holt)</a:t>
            </a:r>
          </a:p>
          <a:p>
            <a:r>
              <a:rPr lang="en-GB" dirty="0"/>
              <a:t>The best-known UK police study by Rachel Condry and Caroline Miles analysed 1,892 Metropolitan Police incidents involving abuse by 13–19 year olds toward parents/</a:t>
            </a:r>
            <a:r>
              <a:rPr lang="en-GB" dirty="0" err="1"/>
              <a:t>carers.It</a:t>
            </a:r>
            <a:r>
              <a:rPr lang="en-GB" dirty="0"/>
              <a:t> found:77% of victims were female victims were “usually mothers” </a:t>
            </a:r>
            <a:r>
              <a:rPr lang="en-GB" b="1" dirty="0"/>
              <a:t>87% of perpetrators were male</a:t>
            </a:r>
          </a:p>
        </p:txBody>
      </p:sp>
      <p:sp>
        <p:nvSpPr>
          <p:cNvPr id="4" name="Slide Number Placeholder 3">
            <a:extLst>
              <a:ext uri="{FF2B5EF4-FFF2-40B4-BE49-F238E27FC236}">
                <a16:creationId xmlns:a16="http://schemas.microsoft.com/office/drawing/2014/main" id="{8D93DB1F-5450-16CF-49C1-FEEB1092965F}"/>
              </a:ext>
            </a:extLst>
          </p:cNvPr>
          <p:cNvSpPr>
            <a:spLocks noGrp="1"/>
          </p:cNvSpPr>
          <p:nvPr>
            <p:ph type="sldNum" sz="quarter" idx="5"/>
          </p:nvPr>
        </p:nvSpPr>
        <p:spPr/>
        <p:txBody>
          <a:bodyPr/>
          <a:lstStyle/>
          <a:p>
            <a:fld id="{320CA6C4-4BA1-47E1-B76E-D82A39316B9A}" type="slidenum">
              <a:rPr lang="en-GB" smtClean="0"/>
              <a:t>38</a:t>
            </a:fld>
            <a:endParaRPr lang="en-GB"/>
          </a:p>
        </p:txBody>
      </p:sp>
    </p:spTree>
    <p:extLst>
      <p:ext uri="{BB962C8B-B14F-4D97-AF65-F5344CB8AC3E}">
        <p14:creationId xmlns:p14="http://schemas.microsoft.com/office/powerpoint/2010/main" val="588189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77D9C-2662-8CD6-25C7-137E675AA9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66536-A769-15A7-2987-F844A24C4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CACE7-13C4-3E55-611E-08191CE0E56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5E213C-E6B3-6B8B-8919-42EF2309668C}"/>
              </a:ext>
            </a:extLst>
          </p:cNvPr>
          <p:cNvSpPr>
            <a:spLocks noGrp="1"/>
          </p:cNvSpPr>
          <p:nvPr>
            <p:ph type="sldNum" sz="quarter" idx="5"/>
          </p:nvPr>
        </p:nvSpPr>
        <p:spPr/>
        <p:txBody>
          <a:bodyPr/>
          <a:lstStyle/>
          <a:p>
            <a:fld id="{320CA6C4-4BA1-47E1-B76E-D82A39316B9A}" type="slidenum">
              <a:rPr lang="en-GB" smtClean="0"/>
              <a:t>39</a:t>
            </a:fld>
            <a:endParaRPr lang="en-GB"/>
          </a:p>
        </p:txBody>
      </p:sp>
    </p:spTree>
    <p:extLst>
      <p:ext uri="{BB962C8B-B14F-4D97-AF65-F5344CB8AC3E}">
        <p14:creationId xmlns:p14="http://schemas.microsoft.com/office/powerpoint/2010/main" val="382692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4</a:t>
            </a:fld>
            <a:endParaRPr lang="en-GB"/>
          </a:p>
        </p:txBody>
      </p:sp>
    </p:spTree>
    <p:extLst>
      <p:ext uri="{BB962C8B-B14F-4D97-AF65-F5344CB8AC3E}">
        <p14:creationId xmlns:p14="http://schemas.microsoft.com/office/powerpoint/2010/main" val="22884955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you think would escalate risk in CPA cases? Ideas in chat – show slide and talk through risk factors.</a:t>
            </a:r>
          </a:p>
        </p:txBody>
      </p:sp>
      <p:sp>
        <p:nvSpPr>
          <p:cNvPr id="4" name="Slide Number Placeholder 3"/>
          <p:cNvSpPr>
            <a:spLocks noGrp="1"/>
          </p:cNvSpPr>
          <p:nvPr>
            <p:ph type="sldNum" sz="quarter" idx="5"/>
          </p:nvPr>
        </p:nvSpPr>
        <p:spPr/>
        <p:txBody>
          <a:bodyPr/>
          <a:lstStyle/>
          <a:p>
            <a:fld id="{320CA6C4-4BA1-47E1-B76E-D82A39316B9A}" type="slidenum">
              <a:rPr lang="en-GB" smtClean="0"/>
              <a:t>40</a:t>
            </a:fld>
            <a:endParaRPr lang="en-GB"/>
          </a:p>
        </p:txBody>
      </p:sp>
    </p:spTree>
    <p:extLst>
      <p:ext uri="{BB962C8B-B14F-4D97-AF65-F5344CB8AC3E}">
        <p14:creationId xmlns:p14="http://schemas.microsoft.com/office/powerpoint/2010/main" val="2145731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2B436-66C5-1C1A-516D-4601BEDFB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1460E-A149-E445-C7FE-7D0744F7E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4EECDF-A72A-F212-D0B5-1A131F09D5E1}"/>
              </a:ext>
            </a:extLst>
          </p:cNvPr>
          <p:cNvSpPr>
            <a:spLocks noGrp="1"/>
          </p:cNvSpPr>
          <p:nvPr>
            <p:ph type="body" idx="1"/>
          </p:nvPr>
        </p:nvSpPr>
        <p:spPr/>
        <p:txBody>
          <a:bodyPr/>
          <a:lstStyle/>
          <a:p>
            <a:r>
              <a:rPr lang="en-GB" dirty="0"/>
              <a:t>“whether 30% or 96% of children are victimised by siblings, it is evident that this is a prevalent source of violence in a child's life (Duncan et al 1999)</a:t>
            </a:r>
          </a:p>
          <a:p>
            <a:r>
              <a:rPr lang="en-GB" dirty="0"/>
              <a:t> See Jonathan Caspi – Sibling Aggression, Assessment and Treatment – 2012 for a review.</a:t>
            </a:r>
          </a:p>
          <a:p>
            <a:endParaRPr lang="en-GB" dirty="0"/>
          </a:p>
        </p:txBody>
      </p:sp>
      <p:sp>
        <p:nvSpPr>
          <p:cNvPr id="4" name="Slide Number Placeholder 3">
            <a:extLst>
              <a:ext uri="{FF2B5EF4-FFF2-40B4-BE49-F238E27FC236}">
                <a16:creationId xmlns:a16="http://schemas.microsoft.com/office/drawing/2014/main" id="{2F1D74A6-6049-A0CD-6E3F-0D1FDB2F32A2}"/>
              </a:ext>
            </a:extLst>
          </p:cNvPr>
          <p:cNvSpPr>
            <a:spLocks noGrp="1"/>
          </p:cNvSpPr>
          <p:nvPr>
            <p:ph type="sldNum" sz="quarter" idx="5"/>
          </p:nvPr>
        </p:nvSpPr>
        <p:spPr/>
        <p:txBody>
          <a:bodyPr/>
          <a:lstStyle/>
          <a:p>
            <a:fld id="{92BA1850-602A-4B0F-8095-C2F4D18C6D27}" type="slidenum">
              <a:rPr lang="en-GB" smtClean="0"/>
              <a:t>41</a:t>
            </a:fld>
            <a:endParaRPr lang="en-GB"/>
          </a:p>
        </p:txBody>
      </p:sp>
    </p:spTree>
    <p:extLst>
      <p:ext uri="{BB962C8B-B14F-4D97-AF65-F5344CB8AC3E}">
        <p14:creationId xmlns:p14="http://schemas.microsoft.com/office/powerpoint/2010/main" val="3268537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Scotland? Safeguarding response?</a:t>
            </a:r>
          </a:p>
        </p:txBody>
      </p:sp>
      <p:sp>
        <p:nvSpPr>
          <p:cNvPr id="4" name="Slide Number Placeholder 3"/>
          <p:cNvSpPr>
            <a:spLocks noGrp="1"/>
          </p:cNvSpPr>
          <p:nvPr>
            <p:ph type="sldNum" sz="quarter" idx="5"/>
          </p:nvPr>
        </p:nvSpPr>
        <p:spPr/>
        <p:txBody>
          <a:bodyPr/>
          <a:lstStyle/>
          <a:p>
            <a:fld id="{320CA6C4-4BA1-47E1-B76E-D82A39316B9A}" type="slidenum">
              <a:rPr lang="en-GB" smtClean="0"/>
              <a:t>45</a:t>
            </a:fld>
            <a:endParaRPr lang="en-GB"/>
          </a:p>
        </p:txBody>
      </p:sp>
    </p:spTree>
    <p:extLst>
      <p:ext uri="{BB962C8B-B14F-4D97-AF65-F5344CB8AC3E}">
        <p14:creationId xmlns:p14="http://schemas.microsoft.com/office/powerpoint/2010/main" val="11849349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2A154-EE61-75B5-CB43-4C87B18BC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4CBB3B-7052-089B-C136-572E1FF80EF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B6FF3A1-8DE1-793F-E520-504D76BD9DF4}"/>
              </a:ext>
            </a:extLst>
          </p:cNvPr>
          <p:cNvSpPr>
            <a:spLocks noGrp="1"/>
          </p:cNvSpPr>
          <p:nvPr>
            <p:ph type="body" idx="1"/>
          </p:nvPr>
        </p:nvSpPr>
        <p:spPr/>
        <p:txBody>
          <a:bodyPr/>
          <a:lstStyle/>
          <a:p>
            <a:r>
              <a:rPr lang="en-GB" dirty="0"/>
              <a:t>Scotland? Safeguarding response?</a:t>
            </a:r>
          </a:p>
        </p:txBody>
      </p:sp>
      <p:sp>
        <p:nvSpPr>
          <p:cNvPr id="4" name="Slide Number Placeholder 3">
            <a:extLst>
              <a:ext uri="{FF2B5EF4-FFF2-40B4-BE49-F238E27FC236}">
                <a16:creationId xmlns:a16="http://schemas.microsoft.com/office/drawing/2014/main" id="{F43B25AF-D50E-6C3E-B104-F94FBD02CCFD}"/>
              </a:ext>
            </a:extLst>
          </p:cNvPr>
          <p:cNvSpPr>
            <a:spLocks noGrp="1"/>
          </p:cNvSpPr>
          <p:nvPr>
            <p:ph type="sldNum" sz="quarter" idx="5"/>
          </p:nvPr>
        </p:nvSpPr>
        <p:spPr/>
        <p:txBody>
          <a:bodyPr/>
          <a:lstStyle/>
          <a:p>
            <a:fld id="{320CA6C4-4BA1-47E1-B76E-D82A39316B9A}" type="slidenum">
              <a:rPr lang="en-GB" smtClean="0"/>
              <a:t>46</a:t>
            </a:fld>
            <a:endParaRPr lang="en-GB"/>
          </a:p>
        </p:txBody>
      </p:sp>
    </p:spTree>
    <p:extLst>
      <p:ext uri="{BB962C8B-B14F-4D97-AF65-F5344CB8AC3E}">
        <p14:creationId xmlns:p14="http://schemas.microsoft.com/office/powerpoint/2010/main" val="32721157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Ask the question to whole group- Discuss harm to siblings and that risk is often minimised. </a:t>
            </a:r>
          </a:p>
        </p:txBody>
      </p:sp>
      <p:sp>
        <p:nvSpPr>
          <p:cNvPr id="4" name="Slide Number Placeholder 3"/>
          <p:cNvSpPr>
            <a:spLocks noGrp="1"/>
          </p:cNvSpPr>
          <p:nvPr>
            <p:ph type="sldNum" sz="quarter" idx="5"/>
          </p:nvPr>
        </p:nvSpPr>
        <p:spPr/>
        <p:txBody>
          <a:bodyPr/>
          <a:lstStyle/>
          <a:p>
            <a:fld id="{E00F073F-E5FE-5C45-A83F-41CDB9C85D50}" type="slidenum">
              <a:rPr lang="en-US" smtClean="0"/>
              <a:t>47</a:t>
            </a:fld>
            <a:endParaRPr lang="en-US"/>
          </a:p>
        </p:txBody>
      </p:sp>
    </p:spTree>
    <p:extLst>
      <p:ext uri="{BB962C8B-B14F-4D97-AF65-F5344CB8AC3E}">
        <p14:creationId xmlns:p14="http://schemas.microsoft.com/office/powerpoint/2010/main" val="26043200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Discuss making safeguarding referrals for children using harm</a:t>
            </a:r>
          </a:p>
        </p:txBody>
      </p:sp>
      <p:sp>
        <p:nvSpPr>
          <p:cNvPr id="4" name="Slide Number Placeholder 3"/>
          <p:cNvSpPr>
            <a:spLocks noGrp="1"/>
          </p:cNvSpPr>
          <p:nvPr>
            <p:ph type="sldNum" sz="quarter" idx="5"/>
          </p:nvPr>
        </p:nvSpPr>
        <p:spPr/>
        <p:txBody>
          <a:bodyPr/>
          <a:lstStyle/>
          <a:p>
            <a:fld id="{E00F073F-E5FE-5C45-A83F-41CDB9C85D50}" type="slidenum">
              <a:rPr lang="en-US" smtClean="0"/>
              <a:t>48</a:t>
            </a:fld>
            <a:endParaRPr lang="en-US"/>
          </a:p>
        </p:txBody>
      </p:sp>
    </p:spTree>
    <p:extLst>
      <p:ext uri="{BB962C8B-B14F-4D97-AF65-F5344CB8AC3E}">
        <p14:creationId xmlns:p14="http://schemas.microsoft.com/office/powerpoint/2010/main" val="14573888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B63B-23AA-5FD2-EA06-2C08F059F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3E3DC-FA52-41E2-B024-E239A62FD9F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66356CF-2773-B262-6712-3DB8D3C887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880E32-D8EB-9B0C-FC46-87C4EF752B85}"/>
              </a:ext>
            </a:extLst>
          </p:cNvPr>
          <p:cNvSpPr>
            <a:spLocks noGrp="1"/>
          </p:cNvSpPr>
          <p:nvPr>
            <p:ph type="sldNum" sz="quarter" idx="5"/>
          </p:nvPr>
        </p:nvSpPr>
        <p:spPr/>
        <p:txBody>
          <a:bodyPr/>
          <a:lstStyle/>
          <a:p>
            <a:fld id="{320CA6C4-4BA1-47E1-B76E-D82A39316B9A}" type="slidenum">
              <a:rPr lang="en-GB" smtClean="0"/>
              <a:t>49</a:t>
            </a:fld>
            <a:endParaRPr lang="en-GB"/>
          </a:p>
        </p:txBody>
      </p:sp>
    </p:spTree>
    <p:extLst>
      <p:ext uri="{BB962C8B-B14F-4D97-AF65-F5344CB8AC3E}">
        <p14:creationId xmlns:p14="http://schemas.microsoft.com/office/powerpoint/2010/main" val="3663296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A0D77-3CC1-D876-8469-26D8095C2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D1D54-36DE-662C-DCB5-ACC9602920E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5EAB0D1-39EC-B216-F65E-892C8878D1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129A2F-4488-5F38-F6A2-3D7F4565F44F}"/>
              </a:ext>
            </a:extLst>
          </p:cNvPr>
          <p:cNvSpPr>
            <a:spLocks noGrp="1"/>
          </p:cNvSpPr>
          <p:nvPr>
            <p:ph type="sldNum" sz="quarter" idx="5"/>
          </p:nvPr>
        </p:nvSpPr>
        <p:spPr/>
        <p:txBody>
          <a:bodyPr/>
          <a:lstStyle/>
          <a:p>
            <a:fld id="{320CA6C4-4BA1-47E1-B76E-D82A39316B9A}" type="slidenum">
              <a:rPr lang="en-GB" smtClean="0"/>
              <a:t>50</a:t>
            </a:fld>
            <a:endParaRPr lang="en-GB"/>
          </a:p>
        </p:txBody>
      </p:sp>
    </p:spTree>
    <p:extLst>
      <p:ext uri="{BB962C8B-B14F-4D97-AF65-F5344CB8AC3E}">
        <p14:creationId xmlns:p14="http://schemas.microsoft.com/office/powerpoint/2010/main" val="20038281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 participants to watch observe and take notes of the video. Ask them what </a:t>
            </a:r>
            <a:r>
              <a:rPr lang="en-GB" err="1"/>
              <a:t>what</a:t>
            </a:r>
            <a:r>
              <a:rPr lang="en-GB"/>
              <a:t> their thoughts are, is there anything they think? What could be done to help? Etc </a:t>
            </a:r>
            <a:r>
              <a:rPr lang="en-GB" err="1"/>
              <a:t>etc</a:t>
            </a:r>
            <a:endParaRPr lang="en-GB"/>
          </a:p>
        </p:txBody>
      </p:sp>
      <p:sp>
        <p:nvSpPr>
          <p:cNvPr id="4" name="Slide Number Placeholder 3"/>
          <p:cNvSpPr>
            <a:spLocks noGrp="1"/>
          </p:cNvSpPr>
          <p:nvPr>
            <p:ph type="sldNum" sz="quarter" idx="5"/>
          </p:nvPr>
        </p:nvSpPr>
        <p:spPr/>
        <p:txBody>
          <a:bodyPr/>
          <a:lstStyle/>
          <a:p>
            <a:fld id="{E76D979E-5EE2-4359-B7AD-0C044FF81CB0}" type="slidenum">
              <a:rPr lang="en-GB" smtClean="0"/>
              <a:t>51</a:t>
            </a:fld>
            <a:endParaRPr lang="en-GB"/>
          </a:p>
        </p:txBody>
      </p:sp>
    </p:spTree>
    <p:extLst>
      <p:ext uri="{BB962C8B-B14F-4D97-AF65-F5344CB8AC3E}">
        <p14:creationId xmlns:p14="http://schemas.microsoft.com/office/powerpoint/2010/main" val="12021506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respects theory of change for the programme</a:t>
            </a:r>
          </a:p>
        </p:txBody>
      </p:sp>
      <p:sp>
        <p:nvSpPr>
          <p:cNvPr id="4" name="Slide Number Placeholder 3"/>
          <p:cNvSpPr>
            <a:spLocks noGrp="1"/>
          </p:cNvSpPr>
          <p:nvPr>
            <p:ph type="sldNum" sz="quarter" idx="5"/>
          </p:nvPr>
        </p:nvSpPr>
        <p:spPr/>
        <p:txBody>
          <a:bodyPr/>
          <a:lstStyle/>
          <a:p>
            <a:fld id="{E76D979E-5EE2-4359-B7AD-0C044FF81CB0}" type="slidenum">
              <a:rPr lang="en-GB" smtClean="0"/>
              <a:t>52</a:t>
            </a:fld>
            <a:endParaRPr lang="en-GB"/>
          </a:p>
        </p:txBody>
      </p:sp>
    </p:spTree>
    <p:extLst>
      <p:ext uri="{BB962C8B-B14F-4D97-AF65-F5344CB8AC3E}">
        <p14:creationId xmlns:p14="http://schemas.microsoft.com/office/powerpoint/2010/main" val="1756739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additional areas group would like to cover</a:t>
            </a:r>
          </a:p>
        </p:txBody>
      </p:sp>
      <p:sp>
        <p:nvSpPr>
          <p:cNvPr id="4" name="Slide Number Placeholder 3"/>
          <p:cNvSpPr>
            <a:spLocks noGrp="1"/>
          </p:cNvSpPr>
          <p:nvPr>
            <p:ph type="sldNum" sz="quarter" idx="5"/>
          </p:nvPr>
        </p:nvSpPr>
        <p:spPr/>
        <p:txBody>
          <a:bodyPr/>
          <a:lstStyle/>
          <a:p>
            <a:fld id="{320CA6C4-4BA1-47E1-B76E-D82A39316B9A}" type="slidenum">
              <a:rPr lang="en-GB" smtClean="0"/>
              <a:t>5</a:t>
            </a:fld>
            <a:endParaRPr lang="en-GB"/>
          </a:p>
        </p:txBody>
      </p:sp>
    </p:spTree>
    <p:extLst>
      <p:ext uri="{BB962C8B-B14F-4D97-AF65-F5344CB8AC3E}">
        <p14:creationId xmlns:p14="http://schemas.microsoft.com/office/powerpoint/2010/main" val="2288495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4EB99-B136-6267-981D-664CA3A2A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776D6-6555-2A57-5793-218EB3890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E097C-27DE-A098-B167-BB0E9AF0A67F}"/>
              </a:ext>
            </a:extLst>
          </p:cNvPr>
          <p:cNvSpPr>
            <a:spLocks noGrp="1"/>
          </p:cNvSpPr>
          <p:nvPr>
            <p:ph type="body" idx="1"/>
          </p:nvPr>
        </p:nvSpPr>
        <p:spPr/>
        <p:txBody>
          <a:bodyPr/>
          <a:lstStyle/>
          <a:p>
            <a:r>
              <a:rPr lang="en-US" dirty="0">
                <a:ea typeface="Calibri"/>
                <a:cs typeface="Calibri"/>
              </a:rPr>
              <a:t>Using a solution focused approach- not ignoring the problem though</a:t>
            </a:r>
          </a:p>
        </p:txBody>
      </p:sp>
      <p:sp>
        <p:nvSpPr>
          <p:cNvPr id="4" name="Slide Number Placeholder 3">
            <a:extLst>
              <a:ext uri="{FF2B5EF4-FFF2-40B4-BE49-F238E27FC236}">
                <a16:creationId xmlns:a16="http://schemas.microsoft.com/office/drawing/2014/main" id="{1B74B031-766B-C514-0F56-0CECD79A72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7B8E13-F712-4CB7-B248-E839533EC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572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C085E-F696-4A41-9EB7-D639111DDA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634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7B8E13-F712-4CB7-B248-E839533EC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5094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26627" name="Notes Placeholder 2"/>
          <p:cNvSpPr>
            <a:spLocks noGrp="1"/>
          </p:cNvSpPr>
          <p:nvPr>
            <p:ph type="body" idx="1"/>
          </p:nvPr>
        </p:nvSpPr>
        <p:spPr>
          <a:noFill/>
          <a:ln/>
        </p:spPr>
        <p:txBody>
          <a:bodyPr/>
          <a:lstStyle/>
          <a:p>
            <a:endParaRPr lang="en-GB" dirty="0"/>
          </a:p>
          <a:p>
            <a:r>
              <a:rPr lang="en-GB" dirty="0"/>
              <a:t>What makes you proud as a parent?  </a:t>
            </a:r>
          </a:p>
          <a:p>
            <a:r>
              <a:rPr lang="en-GB" dirty="0"/>
              <a:t>Can you teach me about your child’s strengths/qualities/what they’re good at?</a:t>
            </a:r>
          </a:p>
          <a:p>
            <a:r>
              <a:rPr lang="en-GB" dirty="0"/>
              <a:t>If you were going to brag about her what would you say?</a:t>
            </a:r>
          </a:p>
          <a:p>
            <a:r>
              <a:rPr lang="en-GB" dirty="0"/>
              <a:t>What should I know and appreciate about …. (You know her well)?</a:t>
            </a:r>
          </a:p>
          <a:p>
            <a:r>
              <a:rPr lang="en-GB" dirty="0"/>
              <a:t>If we were shipwrecked on a desert island what would I come to appreciate about her? What would I come to depend on her for?</a:t>
            </a:r>
          </a:p>
          <a:p>
            <a:r>
              <a:rPr lang="en-GB" dirty="0"/>
              <a:t>What are some good things about her that other people comment on</a:t>
            </a:r>
          </a:p>
          <a:p>
            <a:endParaRPr lang="en-GB" dirty="0"/>
          </a:p>
          <a:p>
            <a:r>
              <a:rPr lang="en-GB" dirty="0"/>
              <a:t>Can you give me an example of that?  Could you tell me a story about this that would really let me know what you meant by ….?</a:t>
            </a:r>
          </a:p>
          <a:p>
            <a:endParaRPr lang="en-GB" dirty="0"/>
          </a:p>
          <a:p>
            <a:r>
              <a:rPr lang="en-GB" dirty="0"/>
              <a:t>What would you call that ability to…</a:t>
            </a:r>
          </a:p>
          <a:p>
            <a:endParaRPr lang="en-US" dirty="0"/>
          </a:p>
        </p:txBody>
      </p:sp>
      <p:sp>
        <p:nvSpPr>
          <p:cNvPr id="26628"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B80EF8-756E-424F-98BC-68D7529012FD}"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29042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C085E-F696-4A41-9EB7-D639111DDA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5835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86FB4-9518-B792-E24F-5B842DFC8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D46CD-E3A1-20C8-68BB-156731690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BFCF1-9FAC-D1F9-07F4-70C5173BC4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DE0DA9-8791-9A18-364F-F0389E5D40BD}"/>
              </a:ext>
            </a:extLst>
          </p:cNvPr>
          <p:cNvSpPr>
            <a:spLocks noGrp="1"/>
          </p:cNvSpPr>
          <p:nvPr>
            <p:ph type="sldNum" sz="quarter" idx="5"/>
          </p:nvPr>
        </p:nvSpPr>
        <p:spPr/>
        <p:txBody>
          <a:bodyPr/>
          <a:lstStyle/>
          <a:p>
            <a:fld id="{320CA6C4-4BA1-47E1-B76E-D82A39316B9A}" type="slidenum">
              <a:rPr lang="en-GB" smtClean="0"/>
              <a:t>62</a:t>
            </a:fld>
            <a:endParaRPr lang="en-GB"/>
          </a:p>
        </p:txBody>
      </p:sp>
    </p:spTree>
    <p:extLst>
      <p:ext uri="{BB962C8B-B14F-4D97-AF65-F5344CB8AC3E}">
        <p14:creationId xmlns:p14="http://schemas.microsoft.com/office/powerpoint/2010/main" val="1537998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C09D-49A8-FE65-803E-C03B96435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C5A2D-23BD-D640-8A1A-4E32FBBCD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2FE256-2D28-6C59-E3E9-F06BDAD885F1}"/>
              </a:ext>
            </a:extLst>
          </p:cNvPr>
          <p:cNvSpPr>
            <a:spLocks noGrp="1"/>
          </p:cNvSpPr>
          <p:nvPr>
            <p:ph type="body" idx="1"/>
          </p:nvPr>
        </p:nvSpPr>
        <p:spPr/>
        <p:txBody>
          <a:bodyPr/>
          <a:lstStyle/>
          <a:p>
            <a:r>
              <a:rPr lang="en-US" dirty="0">
                <a:ea typeface="Calibri"/>
                <a:cs typeface="Calibri"/>
              </a:rPr>
              <a:t>Share what feels safe to share- choose one word to describe yourself to feedback to the whole group.</a:t>
            </a:r>
          </a:p>
          <a:p>
            <a:r>
              <a:rPr lang="en-US" dirty="0">
                <a:ea typeface="Calibri"/>
                <a:cs typeface="Calibri"/>
              </a:rPr>
              <a:t>Take feedback- highlight how different many of us are from when we teenagers. Reflect that this is why it so critical to intervene with unhealthy </a:t>
            </a:r>
            <a:r>
              <a:rPr lang="en-US" dirty="0" err="1">
                <a:ea typeface="Calibri"/>
                <a:cs typeface="Calibri"/>
              </a:rPr>
              <a:t>behaviour</a:t>
            </a:r>
            <a:r>
              <a:rPr lang="en-US" dirty="0">
                <a:ea typeface="Calibri"/>
                <a:cs typeface="Calibri"/>
              </a:rPr>
              <a:t> in the teenage years. </a:t>
            </a:r>
          </a:p>
        </p:txBody>
      </p:sp>
      <p:sp>
        <p:nvSpPr>
          <p:cNvPr id="4" name="Slide Number Placeholder 3">
            <a:extLst>
              <a:ext uri="{FF2B5EF4-FFF2-40B4-BE49-F238E27FC236}">
                <a16:creationId xmlns:a16="http://schemas.microsoft.com/office/drawing/2014/main" id="{853ADE98-F73C-B7F8-45F1-351FEDC65EF3}"/>
              </a:ext>
            </a:extLst>
          </p:cNvPr>
          <p:cNvSpPr>
            <a:spLocks noGrp="1"/>
          </p:cNvSpPr>
          <p:nvPr>
            <p:ph type="sldNum" sz="quarter" idx="5"/>
          </p:nvPr>
        </p:nvSpPr>
        <p:spPr/>
        <p:txBody>
          <a:bodyPr/>
          <a:lstStyle/>
          <a:p>
            <a:fld id="{A57B8E13-F712-4CB7-B248-E839533ECD24}" type="slidenum">
              <a:rPr lang="en-GB" smtClean="0"/>
              <a:t>6</a:t>
            </a:fld>
            <a:endParaRPr lang="en-GB"/>
          </a:p>
        </p:txBody>
      </p:sp>
    </p:spTree>
    <p:extLst>
      <p:ext uri="{BB962C8B-B14F-4D97-AF65-F5344CB8AC3E}">
        <p14:creationId xmlns:p14="http://schemas.microsoft.com/office/powerpoint/2010/main" val="1875800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FF933-3C04-926A-A4C2-457A23A0C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7C4AC-402D-3EC5-895A-C4CF2393E1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C974A-B76F-E4C4-0391-8278C975C0E0}"/>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12B1269-0EEC-5C26-B86C-389D02CB9E7E}"/>
              </a:ext>
            </a:extLst>
          </p:cNvPr>
          <p:cNvSpPr>
            <a:spLocks noGrp="1"/>
          </p:cNvSpPr>
          <p:nvPr>
            <p:ph type="sldNum" sz="quarter" idx="5"/>
          </p:nvPr>
        </p:nvSpPr>
        <p:spPr/>
        <p:txBody>
          <a:bodyPr/>
          <a:lstStyle/>
          <a:p>
            <a:fld id="{A57B8E13-F712-4CB7-B248-E839533ECD24}" type="slidenum">
              <a:rPr lang="en-GB" smtClean="0"/>
              <a:t>7</a:t>
            </a:fld>
            <a:endParaRPr lang="en-GB"/>
          </a:p>
        </p:txBody>
      </p:sp>
    </p:spTree>
    <p:extLst>
      <p:ext uri="{BB962C8B-B14F-4D97-AF65-F5344CB8AC3E}">
        <p14:creationId xmlns:p14="http://schemas.microsoft.com/office/powerpoint/2010/main" val="320881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8A8A5-BAEF-7D2C-21DE-087539F4E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83AC5-67B2-5D8D-54DD-323F8D313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FB1ED-8469-E9F7-2A56-82399108474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07802C6-0A2A-865F-ED13-7BA7CE0D45D5}"/>
              </a:ext>
            </a:extLst>
          </p:cNvPr>
          <p:cNvSpPr>
            <a:spLocks noGrp="1"/>
          </p:cNvSpPr>
          <p:nvPr>
            <p:ph type="sldNum" sz="quarter" idx="5"/>
          </p:nvPr>
        </p:nvSpPr>
        <p:spPr/>
        <p:txBody>
          <a:bodyPr/>
          <a:lstStyle/>
          <a:p>
            <a:fld id="{A57B8E13-F712-4CB7-B248-E839533ECD24}" type="slidenum">
              <a:rPr lang="en-GB" smtClean="0"/>
              <a:t>8</a:t>
            </a:fld>
            <a:endParaRPr lang="en-GB"/>
          </a:p>
        </p:txBody>
      </p:sp>
    </p:spTree>
    <p:extLst>
      <p:ext uri="{BB962C8B-B14F-4D97-AF65-F5344CB8AC3E}">
        <p14:creationId xmlns:p14="http://schemas.microsoft.com/office/powerpoint/2010/main" val="517719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C085E-F696-4A41-9EB7-D639111DDA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990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396-B012-E44D-B02A-3A06448BAA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D19D692-9225-F342-9220-D5D5033DAC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4DC11A-469B-4E4C-B17F-0C8B4BEFDF4F}"/>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27C24F83-F6B3-DF4D-BE37-632211A2B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F32D-408B-024D-823E-9D29A1046A9E}"/>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65116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C270-D806-B647-B7EA-C4581D1301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CB7F96-C5F7-9D42-B187-230303ABE3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3D13CC-00DE-374E-8C89-B7F625F3A7A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D4730343-61ED-E443-A613-A8EFB4B6E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75DF7-AFD2-4E43-A0B5-45832A14B0D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729424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D3EFB-5254-D34B-9A0D-457835AF9E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4F18CC-1B24-EA4E-AD88-9182D3BBF1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28CEBD-B2C0-B745-9866-AB4648381AD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5449BD45-A3AA-A24F-974B-EECD204407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9E988-BBF9-0546-99F4-E04646FB5B89}"/>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890892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559326"/>
      </p:ext>
    </p:extLst>
  </p:cSld>
  <p:clrMapOvr>
    <a:masterClrMapping/>
  </p:clrMapOvr>
  <p:transition>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856611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449798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489757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230716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621993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610712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01328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5B8-6340-F846-B772-BFC5053045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7BEF08-F96D-E840-8408-16AAC1A5C6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F5CD65-B8EF-6D4A-B3DE-80FB3EE01C8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8E1BFF5A-06DB-754E-8104-C46AD6F49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08AEF-93D6-8843-93EF-C34036B21BA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4101006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4092886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356973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134671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61732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age + 1 column of text">
    <p:spTree>
      <p:nvGrpSpPr>
        <p:cNvPr id="1" name=""/>
        <p:cNvGrpSpPr/>
        <p:nvPr/>
      </p:nvGrpSpPr>
      <p:grpSpPr>
        <a:xfrm>
          <a:off x="0" y="0"/>
          <a:ext cx="0" cy="0"/>
          <a:chOff x="0" y="0"/>
          <a:chExt cx="0" cy="0"/>
        </a:xfrm>
      </p:grpSpPr>
      <p:sp>
        <p:nvSpPr>
          <p:cNvPr id="7" name="Text Placeholder 10"/>
          <p:cNvSpPr>
            <a:spLocks noGrp="1"/>
          </p:cNvSpPr>
          <p:nvPr>
            <p:ph type="body" sz="quarter" idx="10" hasCustomPrompt="1"/>
          </p:nvPr>
        </p:nvSpPr>
        <p:spPr>
          <a:xfrm>
            <a:off x="564798" y="389467"/>
            <a:ext cx="5350933" cy="440266"/>
          </a:xfrm>
          <a:prstGeom prst="rect">
            <a:avLst/>
          </a:prstGeom>
        </p:spPr>
        <p:txBody>
          <a:bodyPr/>
          <a:lstStyle>
            <a:lvl1pPr marL="0" indent="0">
              <a:spcBef>
                <a:spcPts val="686"/>
              </a:spcBef>
              <a:buNone/>
              <a:defRPr sz="1785" u="none" baseline="0">
                <a:solidFill>
                  <a:schemeClr val="tx1"/>
                </a:solidFill>
                <a:uFill>
                  <a:solidFill>
                    <a:schemeClr val="accent1"/>
                  </a:solidFill>
                </a:uFill>
                <a:latin typeface="Museo Sans Rounded 300" charset="0"/>
              </a:defRPr>
            </a:lvl1pPr>
          </a:lstStyle>
          <a:p>
            <a:pPr lvl="0"/>
            <a:r>
              <a:rPr lang="en-GB"/>
              <a:t>Page title here</a:t>
            </a:r>
            <a:endParaRPr lang="en-US"/>
          </a:p>
        </p:txBody>
      </p:sp>
      <p:cxnSp>
        <p:nvCxnSpPr>
          <p:cNvPr id="10" name="Straight Connector 9"/>
          <p:cNvCxnSpPr/>
          <p:nvPr userDrawn="1"/>
        </p:nvCxnSpPr>
        <p:spPr>
          <a:xfrm>
            <a:off x="564798" y="1016000"/>
            <a:ext cx="11017597"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Placeholder 11"/>
          <p:cNvSpPr>
            <a:spLocks noGrp="1"/>
          </p:cNvSpPr>
          <p:nvPr>
            <p:ph type="body" sz="quarter" idx="12" hasCustomPrompt="1"/>
          </p:nvPr>
        </p:nvSpPr>
        <p:spPr>
          <a:xfrm>
            <a:off x="565151" y="1328742"/>
            <a:ext cx="11017244" cy="4827587"/>
          </a:xfrm>
          <a:prstGeom prst="rect">
            <a:avLst/>
          </a:prstGeom>
        </p:spPr>
        <p:txBody>
          <a:bodyPr/>
          <a:lstStyle>
            <a:lvl1pPr marL="0" indent="0">
              <a:buNone/>
              <a:defRPr sz="1098" baseline="0">
                <a:latin typeface="Proxima Nova Light" charset="0"/>
              </a:defRPr>
            </a:lvl1pPr>
          </a:lstStyle>
          <a:p>
            <a:pPr lvl="0"/>
            <a:r>
              <a:rPr lang="en-US"/>
              <a:t>Page copy here</a:t>
            </a:r>
          </a:p>
        </p:txBody>
      </p:sp>
    </p:spTree>
    <p:extLst>
      <p:ext uri="{BB962C8B-B14F-4D97-AF65-F5344CB8AC3E}">
        <p14:creationId xmlns:p14="http://schemas.microsoft.com/office/powerpoint/2010/main" val="2941482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2"/>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2"/>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7486651"/>
      </p:ext>
    </p:extLst>
  </p:cSld>
  <p:clrMapOvr>
    <a:masterClrMapping/>
  </p:clrMapOvr>
  <p:transition>
    <p:push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35910484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9866008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8347648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69010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6917-456A-AA44-9405-519B753C80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3D218DC-6B47-2248-8011-7AC72BBF7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53D5FF-2FB5-6547-B443-60AF1F2FF5C0}"/>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6EE1AAD6-3228-C240-839A-4F0E11834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46DE3-56F7-2242-83CB-2F739C440FAF}"/>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8597399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879533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8230638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950381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1252281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D71C68E3-1847-7240-BCC8-45ED5F19E0F8}" type="datetimeFigureOut">
              <a:rPr lang="en-US" smtClean="0"/>
              <a:t>7/6/26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2572241373"/>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748959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7779860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900715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938508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88159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1A2B-41B1-B54D-B5F1-A0D65B1BE8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6460C4-752B-E142-B420-890F735096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208B1B-8ED1-D945-B91B-94BB359C2C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E2A5CA-3CD8-264A-AF2D-BEC8A3C1CF5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C2E5F5DD-9CB1-7D47-AA69-A746A2C1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67E6F-6420-C74F-867D-654C42B0F9F6}"/>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6694473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5643820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1852037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892566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87444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9216239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8743974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7873427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6799116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3793280"/>
      </p:ext>
    </p:extLst>
  </p:cSld>
  <p:clrMapOvr>
    <a:masterClrMapping/>
  </p:clrMapOvr>
  <p:transition>
    <p:push dir="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A43A-74AC-46A2-A575-9FA36CA131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79A156F-E4A7-48F0-97CA-D68A311DF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5F41AD-268A-4525-BDB4-9E8DB26F24B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F3229992-0065-4150-8506-AE96DEBBCF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1FBD6-90F5-4180-B1CC-12F366A8A094}"/>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186124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EF84-414B-A84E-ACE5-C41BA69A10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1515F7-3EF1-C74C-89CF-44761563E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FA0277-6603-4547-A3D8-8F99178D1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3B9FDA1-5149-DA4D-AC68-A5D92FC5D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A9F6E3-A0F6-A149-B739-1EA51FCF55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D8153B-990B-294F-896A-A4B14839E512}"/>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8" name="Footer Placeholder 7">
            <a:extLst>
              <a:ext uri="{FF2B5EF4-FFF2-40B4-BE49-F238E27FC236}">
                <a16:creationId xmlns:a16="http://schemas.microsoft.com/office/drawing/2014/main" id="{DD2A8B3C-79CF-8F47-952D-77E9BB785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1AB3E-39BF-774B-9184-60E13750BE1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5445573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06EE1-6054-4057-93D8-CED3DA7A77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1E0689-0AB0-4B1C-95F2-CA9D4E6637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E757E4-64BB-497E-A86D-63C755CE6F7C}"/>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0095D1A8-52CE-4696-8F7D-71D370A3F2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723BBE-E9BD-4FD7-9B3B-A2F08E5A3AF2}"/>
              </a:ext>
            </a:extLst>
          </p:cNvPr>
          <p:cNvSpPr>
            <a:spLocks noGrp="1"/>
          </p:cNvSpPr>
          <p:nvPr>
            <p:ph type="sldNum" sz="quarter" idx="12"/>
          </p:nvPr>
        </p:nvSpPr>
        <p:spPr/>
        <p:txBody>
          <a:bodyPr/>
          <a:lstStyle/>
          <a:p>
            <a:fld id="{AC4F49AA-DEC8-43BC-9856-AFBC68845949}" type="slidenum">
              <a:rPr lang="en-GB" smtClean="0"/>
              <a:t>‹#›</a:t>
            </a:fld>
            <a:endParaRPr lang="en-GB"/>
          </a:p>
        </p:txBody>
      </p:sp>
      <p:sp>
        <p:nvSpPr>
          <p:cNvPr id="7" name="TextBox 6">
            <a:extLst>
              <a:ext uri="{FF2B5EF4-FFF2-40B4-BE49-F238E27FC236}">
                <a16:creationId xmlns:a16="http://schemas.microsoft.com/office/drawing/2014/main" id="{694AFF42-D5BC-FE7F-FD6B-AAE5E38AC359}"/>
              </a:ext>
            </a:extLst>
          </p:cNvPr>
          <p:cNvSpPr txBox="1"/>
          <p:nvPr userDrawn="1"/>
        </p:nvSpPr>
        <p:spPr>
          <a:xfrm>
            <a:off x="3733799" y="6492875"/>
            <a:ext cx="4733925" cy="369332"/>
          </a:xfrm>
          <a:prstGeom prst="rect">
            <a:avLst/>
          </a:prstGeom>
          <a:noFill/>
        </p:spPr>
        <p:txBody>
          <a:bodyPr wrap="square" rtlCol="0">
            <a:spAutoFit/>
          </a:bodyPr>
          <a:lstStyle/>
          <a:p>
            <a:pPr algn="ctr"/>
            <a:r>
              <a:rPr lang="en-GB">
                <a:solidFill>
                  <a:srgbClr val="F9F3E7"/>
                </a:solidFill>
                <a:latin typeface="Polly Rounded" panose="00000500000000000000" pitchFamily="50" charset="0"/>
              </a:rPr>
              <a:t>www.respect.uk.net</a:t>
            </a:r>
          </a:p>
        </p:txBody>
      </p:sp>
      <p:pic>
        <p:nvPicPr>
          <p:cNvPr id="9" name="Picture 8" descr="Logo&#10;&#10;Description automatically generated">
            <a:extLst>
              <a:ext uri="{FF2B5EF4-FFF2-40B4-BE49-F238E27FC236}">
                <a16:creationId xmlns:a16="http://schemas.microsoft.com/office/drawing/2014/main" id="{19768ADC-51D5-B846-74EA-C0EE002250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6050" y="0"/>
            <a:ext cx="1885950" cy="885825"/>
          </a:xfrm>
          <a:prstGeom prst="rect">
            <a:avLst/>
          </a:prstGeom>
        </p:spPr>
      </p:pic>
    </p:spTree>
    <p:extLst>
      <p:ext uri="{BB962C8B-B14F-4D97-AF65-F5344CB8AC3E}">
        <p14:creationId xmlns:p14="http://schemas.microsoft.com/office/powerpoint/2010/main" val="8859106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783E6-BE5D-4E63-9634-8200E922C9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D6DF8C-9FE3-4D2E-8FB7-12FBAF9586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E3F122-E743-487E-A480-4DF88C5E5FC5}"/>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0E2D51B2-0622-46E2-B4FE-57864AE5F8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015270-37FE-42B2-9D0C-D33862D1332F}"/>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9604172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8FA5-FA14-4802-8F99-C53A7EE48C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977C96-AC86-459F-82C0-24D038E1A9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70CFE6F-CF78-460A-8312-7174CE86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F1623B1-AC20-407B-A3F7-814E59EE2839}"/>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1A7A6C8E-642C-4022-8228-B29E838D8F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544F89-DA75-4890-89EB-F7EE02C82BD2}"/>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02891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3949C-F867-48A5-80E5-E30B13F78E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04B82A-7841-4B0D-AFCB-30317F9DBE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388251-9E3D-4C16-8156-C5309A6F02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9653B6B-17AB-433A-997D-878942E697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0F9721-5608-4175-B94C-24A4653B62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EFA170-87FD-49D3-AAC8-67BD1C62837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8" name="Footer Placeholder 7">
            <a:extLst>
              <a:ext uri="{FF2B5EF4-FFF2-40B4-BE49-F238E27FC236}">
                <a16:creationId xmlns:a16="http://schemas.microsoft.com/office/drawing/2014/main" id="{0DE2CCCB-8680-4BEC-9C5C-DC68BAADF1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901820-B1E1-4484-8FAB-5C37D11288EF}"/>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132273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E23D5-C913-48BE-BF4D-88BB45656F4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5C92506-D1FA-4536-9B3B-9E4B8DAA5411}"/>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4" name="Footer Placeholder 3">
            <a:extLst>
              <a:ext uri="{FF2B5EF4-FFF2-40B4-BE49-F238E27FC236}">
                <a16:creationId xmlns:a16="http://schemas.microsoft.com/office/drawing/2014/main" id="{96B2E5A1-1B99-4282-AD0A-A1390C99119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FCE487-D66C-4F0E-91B5-2C3B05B73636}"/>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8375425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EE60E-6E24-471F-9AC3-D6B22438A5FA}"/>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3" name="Footer Placeholder 2">
            <a:extLst>
              <a:ext uri="{FF2B5EF4-FFF2-40B4-BE49-F238E27FC236}">
                <a16:creationId xmlns:a16="http://schemas.microsoft.com/office/drawing/2014/main" id="{863F5615-C37B-49B4-BA08-4997584655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0EA034-090E-4605-881A-3EA1C0489D9A}"/>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0526777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02705-C5E6-4771-A0F8-4FFAE2A623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31AB1A-A95F-4AF8-8A47-25C4EBEC04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3882848-03B0-41A5-AC66-8C30C989F6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03DBB2-B599-405E-8B3F-2D4CB438681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817696D4-49C1-4260-820B-726DD10609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F38224-5C89-44DD-BA53-4BC215E8C696}"/>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687777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D60E-5518-4B53-8914-71EFC014B7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358F63E-0D1B-40C7-A09C-FBDE979F1E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58C714F-DD19-4497-8E7A-CD14EF40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423E75-10C9-475D-BF20-F89B66F306B3}"/>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B0B7D61B-BD98-4C10-A782-15AC013257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F24B87-3051-4776-BD1B-872851009D59}"/>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15054232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71B3D-0AF7-4BD8-BCC1-2F212AA2D1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EF4D9D-4E47-410D-9B4C-CBA37DA208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C7D309-2FD4-4C3D-8FE5-FFE28A29ED92}"/>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B90F59B4-AE17-4866-A544-BE5E817597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7E4C3B-028F-4E5F-AD55-57D14225E561}"/>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6671370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2EDE2-C959-432D-A594-7790C745B3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504001-D49F-437E-9F40-695A5AF359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1ABE91-9ACE-48CD-8A2A-1521B15BC5D1}"/>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1E8B8FC6-4CA9-444A-A324-4CD8A158A3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46CC89-B3D3-47F3-9003-07A1F58FE52B}"/>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3341291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5564-68A7-F948-AE43-C0C053581EF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98ED9F-00A2-E04E-95B1-5BB2C638EAE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4" name="Footer Placeholder 3">
            <a:extLst>
              <a:ext uri="{FF2B5EF4-FFF2-40B4-BE49-F238E27FC236}">
                <a16:creationId xmlns:a16="http://schemas.microsoft.com/office/drawing/2014/main" id="{3E670E02-D4FD-7C4D-A974-C920DC7798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BB2F7-528C-DD41-8C1A-24686A9949A5}"/>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070932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A43A-74AC-46A2-A575-9FA36CA131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79A156F-E4A7-48F0-97CA-D68A311DF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5F41AD-268A-4525-BDB4-9E8DB26F24B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F3229992-0065-4150-8506-AE96DEBBCF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1FBD6-90F5-4180-B1CC-12F366A8A094}"/>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33283898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06EE1-6054-4057-93D8-CED3DA7A77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1E0689-0AB0-4B1C-95F2-CA9D4E6637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E757E4-64BB-497E-A86D-63C755CE6F7C}"/>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0095D1A8-52CE-4696-8F7D-71D370A3F2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723BBE-E9BD-4FD7-9B3B-A2F08E5A3AF2}"/>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10525504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783E6-BE5D-4E63-9634-8200E922C9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D6DF8C-9FE3-4D2E-8FB7-12FBAF9586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E3F122-E743-487E-A480-4DF88C5E5FC5}"/>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0E2D51B2-0622-46E2-B4FE-57864AE5F8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015270-37FE-42B2-9D0C-D33862D1332F}"/>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15032025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8FA5-FA14-4802-8F99-C53A7EE48C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977C96-AC86-459F-82C0-24D038E1A9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70CFE6F-CF78-460A-8312-7174CE86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F1623B1-AC20-407B-A3F7-814E59EE2839}"/>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1A7A6C8E-642C-4022-8228-B29E838D8F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544F89-DA75-4890-89EB-F7EE02C82BD2}"/>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396442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3949C-F867-48A5-80E5-E30B13F78E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04B82A-7841-4B0D-AFCB-30317F9DBE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388251-9E3D-4C16-8156-C5309A6F02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9653B6B-17AB-433A-997D-878942E697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0F9721-5608-4175-B94C-24A4653B62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EFA170-87FD-49D3-AAC8-67BD1C62837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8" name="Footer Placeholder 7">
            <a:extLst>
              <a:ext uri="{FF2B5EF4-FFF2-40B4-BE49-F238E27FC236}">
                <a16:creationId xmlns:a16="http://schemas.microsoft.com/office/drawing/2014/main" id="{0DE2CCCB-8680-4BEC-9C5C-DC68BAADF1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901820-B1E1-4484-8FAB-5C37D11288EF}"/>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31219950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E23D5-C913-48BE-BF4D-88BB45656F4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5C92506-D1FA-4536-9B3B-9E4B8DAA5411}"/>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4" name="Footer Placeholder 3">
            <a:extLst>
              <a:ext uri="{FF2B5EF4-FFF2-40B4-BE49-F238E27FC236}">
                <a16:creationId xmlns:a16="http://schemas.microsoft.com/office/drawing/2014/main" id="{96B2E5A1-1B99-4282-AD0A-A1390C99119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FCE487-D66C-4F0E-91B5-2C3B05B73636}"/>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6193398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EE60E-6E24-471F-9AC3-D6B22438A5FA}"/>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3" name="Footer Placeholder 2">
            <a:extLst>
              <a:ext uri="{FF2B5EF4-FFF2-40B4-BE49-F238E27FC236}">
                <a16:creationId xmlns:a16="http://schemas.microsoft.com/office/drawing/2014/main" id="{863F5615-C37B-49B4-BA08-4997584655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0EA034-090E-4605-881A-3EA1C0489D9A}"/>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7465043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02705-C5E6-4771-A0F8-4FFAE2A623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31AB1A-A95F-4AF8-8A47-25C4EBEC04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3882848-03B0-41A5-AC66-8C30C989F6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03DBB2-B599-405E-8B3F-2D4CB438681E}"/>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817696D4-49C1-4260-820B-726DD10609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F38224-5C89-44DD-BA53-4BC215E8C696}"/>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9340076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D60E-5518-4B53-8914-71EFC014B7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358F63E-0D1B-40C7-A09C-FBDE979F1E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58C714F-DD19-4497-8E7A-CD14EF40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423E75-10C9-475D-BF20-F89B66F306B3}"/>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6" name="Footer Placeholder 5">
            <a:extLst>
              <a:ext uri="{FF2B5EF4-FFF2-40B4-BE49-F238E27FC236}">
                <a16:creationId xmlns:a16="http://schemas.microsoft.com/office/drawing/2014/main" id="{B0B7D61B-BD98-4C10-A782-15AC013257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F24B87-3051-4776-BD1B-872851009D59}"/>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0193326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71B3D-0AF7-4BD8-BCC1-2F212AA2D1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EF4D9D-4E47-410D-9B4C-CBA37DA208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C7D309-2FD4-4C3D-8FE5-FFE28A29ED92}"/>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B90F59B4-AE17-4866-A544-BE5E817597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7E4C3B-028F-4E5F-AD55-57D14225E561}"/>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922762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72AC7-845B-7D4F-BB2A-81385D6FB457}"/>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3" name="Footer Placeholder 2">
            <a:extLst>
              <a:ext uri="{FF2B5EF4-FFF2-40B4-BE49-F238E27FC236}">
                <a16:creationId xmlns:a16="http://schemas.microsoft.com/office/drawing/2014/main" id="{DBE30E56-E3EB-3C43-87AC-3C8CBB764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6B0EE-3ED3-CD49-9D37-6AFC263FD9C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250937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2EDE2-C959-432D-A594-7790C745B3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504001-D49F-437E-9F40-695A5AF359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1ABE91-9ACE-48CD-8A2A-1521B15BC5D1}"/>
              </a:ext>
            </a:extLst>
          </p:cNvPr>
          <p:cNvSpPr>
            <a:spLocks noGrp="1"/>
          </p:cNvSpPr>
          <p:nvPr>
            <p:ph type="dt" sz="half" idx="10"/>
          </p:nvPr>
        </p:nvSpPr>
        <p:spPr/>
        <p:txBody>
          <a:body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1E8B8FC6-4CA9-444A-A324-4CD8A158A3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46CC89-B3D3-47F3-9003-07A1F58FE52B}"/>
              </a:ext>
            </a:extLst>
          </p:cNvPr>
          <p:cNvSpPr>
            <a:spLocks noGrp="1"/>
          </p:cNvSpPr>
          <p:nvPr>
            <p:ph type="sldNum" sz="quarter" idx="12"/>
          </p:nvPr>
        </p:nvSpPr>
        <p:spPr/>
        <p:txBody>
          <a:bodyPr/>
          <a:lstStyle/>
          <a:p>
            <a:fld id="{AC4F49AA-DEC8-43BC-9856-AFBC68845949}" type="slidenum">
              <a:rPr lang="en-GB" smtClean="0"/>
              <a:t>‹#›</a:t>
            </a:fld>
            <a:endParaRPr lang="en-GB"/>
          </a:p>
        </p:txBody>
      </p:sp>
    </p:spTree>
    <p:extLst>
      <p:ext uri="{BB962C8B-B14F-4D97-AF65-F5344CB8AC3E}">
        <p14:creationId xmlns:p14="http://schemas.microsoft.com/office/powerpoint/2010/main" val="24841110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9384302"/>
      </p:ext>
    </p:extLst>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9E4-016C-344E-B51C-B9FC2E76B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C2D18F-C702-B04F-BF64-E0F5048FF4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C51B50F-E261-3545-862B-4236C2392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10EF28-B4AE-9742-BEDF-2240BB6D9294}"/>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B9D42363-3286-884B-9A90-06E15C699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BAD6E-83C7-E946-A2E7-FB26F0701CCA}"/>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153911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F9A-BD5C-F64F-9C91-3C916B0A33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3CB189B-3D57-884E-B028-D14897749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1A2C1-CCF8-B04C-99EB-C9AA1F96B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03CDE-F540-5548-A2A5-C5EDA14B16B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0241F365-9CE6-214F-9C3A-F5166ADB6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10119-45B8-CE4B-9968-6DB2FD62C19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806469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5D006-D74E-1D49-93BD-96906ED8F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E6361CA-8483-7D48-818E-A1441EFA2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FFAB7-E8D9-614D-8311-3D1BE1862C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9414E19C-88F2-0948-B5A0-C787F99A1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F38F5-5BB6-A64B-80AB-6E6B9249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2546269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58B66-F5F7-4C2B-B893-5A20B199B546}" type="datetimeFigureOut">
              <a:rPr lang="en-GB" smtClean="0"/>
              <a:pPr/>
              <a:t>06/07/2026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3899745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72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D71C68E3-1847-7240-BCC8-45ED5F19E0F8}" type="datetimeFigureOut">
              <a:rPr lang="en-US" smtClean="0"/>
              <a:t>7/6/26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16777553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58B66-F5F7-4C2B-B893-5A20B199B546}" type="datetimeFigureOut">
              <a:rPr lang="en-GB" smtClean="0"/>
              <a:pPr/>
              <a:t>06/07/2026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269566112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24" r:id="rId6"/>
    <p:sldLayoutId id="2147483706" r:id="rId7"/>
    <p:sldLayoutId id="2147483725" r:id="rId8"/>
    <p:sldLayoutId id="2147483708" r:id="rId9"/>
    <p:sldLayoutId id="2147483709" r:id="rId10"/>
    <p:sldLayoutId id="2147483710" r:id="rId11"/>
    <p:sldLayoutId id="214748371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52741D-ABA5-4C86-978E-CEF7C45C3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28FDF6-09E0-46AF-A738-9D4171FFC9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8153E0-9C8A-4CB7-A7FA-F3940BD503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3319C333-7DC0-410F-9BA4-AD0E61F908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BCD0C0-B9A8-40E3-9AF1-7B6478D721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F49AA-DEC8-43BC-9856-AFBC68845949}" type="slidenum">
              <a:rPr lang="en-GB" smtClean="0"/>
              <a:t>‹#›</a:t>
            </a:fld>
            <a:endParaRPr lang="en-GB"/>
          </a:p>
        </p:txBody>
      </p:sp>
    </p:spTree>
    <p:extLst>
      <p:ext uri="{BB962C8B-B14F-4D97-AF65-F5344CB8AC3E}">
        <p14:creationId xmlns:p14="http://schemas.microsoft.com/office/powerpoint/2010/main" val="218096415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52741D-ABA5-4C86-978E-CEF7C45C3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28FDF6-09E0-46AF-A738-9D4171FFC9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8153E0-9C8A-4CB7-A7FA-F3940BD503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D05CA-D714-4CC3-99D3-BF3C22F98369}" type="datetimeFigureOut">
              <a:rPr lang="en-GB" smtClean="0"/>
              <a:t>06/07/2026</a:t>
            </a:fld>
            <a:endParaRPr lang="en-GB"/>
          </a:p>
        </p:txBody>
      </p:sp>
      <p:sp>
        <p:nvSpPr>
          <p:cNvPr id="5" name="Footer Placeholder 4">
            <a:extLst>
              <a:ext uri="{FF2B5EF4-FFF2-40B4-BE49-F238E27FC236}">
                <a16:creationId xmlns:a16="http://schemas.microsoft.com/office/drawing/2014/main" id="{3319C333-7DC0-410F-9BA4-AD0E61F908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BCD0C0-B9A8-40E3-9AF1-7B6478D721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F49AA-DEC8-43BC-9856-AFBC68845949}" type="slidenum">
              <a:rPr lang="en-GB" smtClean="0"/>
              <a:t>‹#›</a:t>
            </a:fld>
            <a:endParaRPr lang="en-GB"/>
          </a:p>
        </p:txBody>
      </p:sp>
    </p:spTree>
    <p:extLst>
      <p:ext uri="{BB962C8B-B14F-4D97-AF65-F5344CB8AC3E}">
        <p14:creationId xmlns:p14="http://schemas.microsoft.com/office/powerpoint/2010/main" val="16705756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video" Target="https://player.vimeo.com/video/972979901?app_id=122963" TargetMode="Externa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video" Target="https://www.youtube.com/embed/nIhATiiM-Pw?start=61&amp;feature=oembed" TargetMode="Externa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50.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video" Target="https://www.youtube.com/embed/0O1u5OEc5eY?feature=oembed" TargetMode="Externa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customXml" Target="../ink/ink2.xml"/><Relationship Id="rId4" Type="http://schemas.openxmlformats.org/officeDocument/2006/relationships/image" Target="../media/image340.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0.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28.sv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4.xml"/><Relationship Id="rId1" Type="http://schemas.openxmlformats.org/officeDocument/2006/relationships/slideLayout" Target="../slideLayouts/slideLayout43.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3.jpeg"/><Relationship Id="rId4" Type="http://schemas.openxmlformats.org/officeDocument/2006/relationships/diagramLayout" Target="../diagrams/layout1.xml"/><Relationship Id="rId9" Type="http://schemas.openxmlformats.org/officeDocument/2006/relationships/image" Target="../media/image32.sv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5.xml"/><Relationship Id="rId1" Type="http://schemas.openxmlformats.org/officeDocument/2006/relationships/slideLayout" Target="../slideLayouts/slideLayout4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8.xml"/><Relationship Id="rId1" Type="http://schemas.openxmlformats.org/officeDocument/2006/relationships/video" Target="https://player.vimeo.com/video/153851766?h=3d9d2e37e1&amp;app_id=122963" TargetMode="External"/><Relationship Id="rId4" Type="http://schemas.openxmlformats.org/officeDocument/2006/relationships/image" Target="../media/image34.jpeg"/></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61.xml"/><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1.xml"/></Relationships>
</file>

<file path=ppt/slides/_rels/slide57.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notesSlide" Target="../notesSlides/notesSlide53.xml"/><Relationship Id="rId16" Type="http://schemas.openxmlformats.org/officeDocument/2006/relationships/diagramColors" Target="../diagrams/colors6.xml"/><Relationship Id="rId1" Type="http://schemas.openxmlformats.org/officeDocument/2006/relationships/slideLayout" Target="../slideLayouts/slideLayout61.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diagramLayout" Target="../diagrams/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1.xml"/></Relationships>
</file>

<file path=ppt/slides/_rels/slide6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5.xml"/><Relationship Id="rId1" Type="http://schemas.openxmlformats.org/officeDocument/2006/relationships/slideLayout" Target="../slideLayouts/slideLayout61.xml"/><Relationship Id="rId5" Type="http://schemas.openxmlformats.org/officeDocument/2006/relationships/image" Target="../media/image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D2502E0E-4DF8-4CA4-BCFD-876C81ABC1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0150" y="541713"/>
            <a:ext cx="9791700" cy="4388633"/>
          </a:xfrm>
          <a:prstGeom prst="rect">
            <a:avLst/>
          </a:prstGeom>
        </p:spPr>
      </p:pic>
      <p:sp>
        <p:nvSpPr>
          <p:cNvPr id="2" name="TextBox 1">
            <a:extLst>
              <a:ext uri="{FF2B5EF4-FFF2-40B4-BE49-F238E27FC236}">
                <a16:creationId xmlns:a16="http://schemas.microsoft.com/office/drawing/2014/main" id="{6507DE71-7096-4756-AC5E-E409A9A9627F}"/>
              </a:ext>
            </a:extLst>
          </p:cNvPr>
          <p:cNvSpPr txBox="1"/>
          <p:nvPr/>
        </p:nvSpPr>
        <p:spPr>
          <a:xfrm>
            <a:off x="1752039" y="5229154"/>
            <a:ext cx="7897090" cy="523220"/>
          </a:xfrm>
          <a:prstGeom prst="rect">
            <a:avLst/>
          </a:prstGeom>
          <a:noFill/>
        </p:spPr>
        <p:txBody>
          <a:bodyPr wrap="square" lIns="91440" tIns="45720" rIns="91440" bIns="45720" rtlCol="0" anchor="t">
            <a:spAutoFit/>
          </a:bodyPr>
          <a:lstStyle/>
          <a:p>
            <a:pPr algn="ctr"/>
            <a:r>
              <a:rPr lang="en-GB" sz="2800" b="1" dirty="0">
                <a:ea typeface="Calibri" panose="020F0502020204030204"/>
                <a:cs typeface="Calibri" panose="020F0502020204030204"/>
              </a:rPr>
              <a:t>Name of trainer</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10823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54DAA-F7DD-65C2-56F8-9B17E874C0EB}"/>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C351E944-B954-FEAF-7F32-CC90229E63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CC0FD7B9-CB2A-F2CC-69B7-C99EBF6A204B}"/>
              </a:ext>
            </a:extLst>
          </p:cNvPr>
          <p:cNvSpPr>
            <a:spLocks noGrp="1"/>
          </p:cNvSpPr>
          <p:nvPr>
            <p:ph type="title"/>
          </p:nvPr>
        </p:nvSpPr>
        <p:spPr>
          <a:xfrm>
            <a:off x="803189" y="2193957"/>
            <a:ext cx="10589741" cy="2835243"/>
          </a:xfrm>
        </p:spPr>
        <p:txBody>
          <a:bodyPr>
            <a:normAutofit/>
          </a:bodyPr>
          <a:lstStyle/>
          <a:p>
            <a:r>
              <a:rPr lang="en-GB" b="1" dirty="0">
                <a:solidFill>
                  <a:srgbClr val="5A5A58"/>
                </a:solidFill>
                <a:latin typeface="Polly Rounded" panose="00000500000000000000" pitchFamily="50" charset="0"/>
              </a:rPr>
              <a:t>Understanding CAPVA</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0A91921D-FC1F-31A4-E270-608751D5F7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9AC0E431-5639-8019-44DC-D423FA04D1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670532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53F47-C766-D1D4-40CB-3FFA695C6C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42E1E93-12CF-0334-8820-758922917283}"/>
              </a:ext>
            </a:extLst>
          </p:cNvPr>
          <p:cNvSpPr txBox="1"/>
          <p:nvPr/>
        </p:nvSpPr>
        <p:spPr>
          <a:xfrm>
            <a:off x="383060" y="358347"/>
            <a:ext cx="11207578" cy="1446550"/>
          </a:xfrm>
          <a:prstGeom prst="rect">
            <a:avLst/>
          </a:prstGeom>
          <a:noFill/>
        </p:spPr>
        <p:txBody>
          <a:bodyPr wrap="square" lIns="91440" tIns="45720" rIns="91440" bIns="45720" anchor="t">
            <a:spAutoFit/>
          </a:bodyPr>
          <a:lstStyle/>
          <a:p>
            <a:r>
              <a:rPr lang="en-GB" sz="4400" b="1" dirty="0">
                <a:latin typeface="Polly Rounded Bold"/>
              </a:rPr>
              <a:t>Child and Adolescent to Parent Violence and Abuse</a:t>
            </a:r>
          </a:p>
        </p:txBody>
      </p:sp>
      <p:sp>
        <p:nvSpPr>
          <p:cNvPr id="3" name="TextBox 2">
            <a:extLst>
              <a:ext uri="{FF2B5EF4-FFF2-40B4-BE49-F238E27FC236}">
                <a16:creationId xmlns:a16="http://schemas.microsoft.com/office/drawing/2014/main" id="{F6C55C27-AAA3-DA39-6AA0-36D85105B65F}"/>
              </a:ext>
            </a:extLst>
          </p:cNvPr>
          <p:cNvSpPr txBox="1"/>
          <p:nvPr/>
        </p:nvSpPr>
        <p:spPr>
          <a:xfrm>
            <a:off x="481915" y="2187145"/>
            <a:ext cx="10490886" cy="3539429"/>
          </a:xfrm>
          <a:prstGeom prst="rect">
            <a:avLst/>
          </a:prstGeom>
          <a:noFill/>
        </p:spPr>
        <p:txBody>
          <a:bodyPr wrap="square">
            <a:spAutoFit/>
          </a:bodyPr>
          <a:lstStyle/>
          <a:p>
            <a:r>
              <a:rPr lang="en-GB" sz="2800" dirty="0">
                <a:solidFill>
                  <a:srgbClr val="000000"/>
                </a:solidFill>
              </a:rPr>
              <a:t>Respect use the term Child and Adolescent to Parent Violence and Abuse (CAPVA) to describe the dynamic where a young person (8 years -18 years) engages in abusive behaviour* towards a parent or adult carer where the abusive behaviour is harmful and repeated.​</a:t>
            </a:r>
          </a:p>
          <a:p>
            <a:endParaRPr lang="en-GB" sz="2800" dirty="0">
              <a:solidFill>
                <a:srgbClr val="000000"/>
              </a:solidFill>
            </a:endParaRPr>
          </a:p>
          <a:p>
            <a:r>
              <a:rPr lang="en-GB" sz="2800" dirty="0">
                <a:solidFill>
                  <a:srgbClr val="000000"/>
                </a:solidFill>
              </a:rPr>
              <a:t>*By abusive behaviour we mean more than physical violence, but including emotional, coercive, or controlling behaviour, sexual abuse, and economic abuse. </a:t>
            </a:r>
            <a:r>
              <a:rPr lang="en-GB" sz="2400" dirty="0">
                <a:solidFill>
                  <a:srgbClr val="000000"/>
                </a:solidFill>
              </a:rPr>
              <a:t>​</a:t>
            </a:r>
          </a:p>
        </p:txBody>
      </p:sp>
    </p:spTree>
    <p:extLst>
      <p:ext uri="{BB962C8B-B14F-4D97-AF65-F5344CB8AC3E}">
        <p14:creationId xmlns:p14="http://schemas.microsoft.com/office/powerpoint/2010/main" val="3094542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3B52C-7AEF-683F-E0F9-34D3997AA86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B24EF6F-BB5E-B8F9-11F1-AE637E2728EB}"/>
              </a:ext>
            </a:extLst>
          </p:cNvPr>
          <p:cNvSpPr txBox="1"/>
          <p:nvPr/>
        </p:nvSpPr>
        <p:spPr>
          <a:xfrm>
            <a:off x="101600" y="342901"/>
            <a:ext cx="10896600" cy="769441"/>
          </a:xfrm>
          <a:prstGeom prst="rect">
            <a:avLst/>
          </a:prstGeom>
          <a:noFill/>
        </p:spPr>
        <p:txBody>
          <a:bodyPr wrap="square">
            <a:spAutoFit/>
          </a:bodyPr>
          <a:lstStyle/>
          <a:p>
            <a:pPr algn="ctr"/>
            <a:r>
              <a:rPr lang="en-GB" sz="4400" dirty="0">
                <a:latin typeface="Polly Rounded Bold" panose="00000800000000000000" pitchFamily="50" charset="0"/>
              </a:rPr>
              <a:t>Group work</a:t>
            </a:r>
          </a:p>
        </p:txBody>
      </p:sp>
      <p:sp>
        <p:nvSpPr>
          <p:cNvPr id="2" name="TextBox 1">
            <a:extLst>
              <a:ext uri="{FF2B5EF4-FFF2-40B4-BE49-F238E27FC236}">
                <a16:creationId xmlns:a16="http://schemas.microsoft.com/office/drawing/2014/main" id="{0FBC4667-9B15-BA2A-D479-138D3343E058}"/>
              </a:ext>
            </a:extLst>
          </p:cNvPr>
          <p:cNvSpPr txBox="1"/>
          <p:nvPr/>
        </p:nvSpPr>
        <p:spPr>
          <a:xfrm>
            <a:off x="1562100" y="2400300"/>
            <a:ext cx="9283700" cy="954107"/>
          </a:xfrm>
          <a:prstGeom prst="rect">
            <a:avLst/>
          </a:prstGeom>
          <a:noFill/>
        </p:spPr>
        <p:txBody>
          <a:bodyPr wrap="square" rtlCol="0">
            <a:spAutoFit/>
          </a:bodyPr>
          <a:lstStyle/>
          <a:p>
            <a:pPr algn="ctr"/>
            <a:r>
              <a:rPr lang="en-GB" sz="2800" dirty="0">
                <a:solidFill>
                  <a:srgbClr val="000000"/>
                </a:solidFill>
              </a:rPr>
              <a:t>What factors/ contexts for families would make CAPVA more likely to happen? </a:t>
            </a:r>
          </a:p>
        </p:txBody>
      </p:sp>
    </p:spTree>
    <p:extLst>
      <p:ext uri="{BB962C8B-B14F-4D97-AF65-F5344CB8AC3E}">
        <p14:creationId xmlns:p14="http://schemas.microsoft.com/office/powerpoint/2010/main" val="680508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144B2B1-47A4-4E7E-AE3F-1C2748D8A83B}"/>
              </a:ext>
            </a:extLst>
          </p:cNvPr>
          <p:cNvPicPr/>
          <p:nvPr/>
        </p:nvPicPr>
        <p:blipFill>
          <a:blip r:embed="rId3" cstate="screen">
            <a:extLst>
              <a:ext uri="{28A0092B-C50C-407E-A947-70E740481C1C}">
                <a14:useLocalDpi xmlns:a14="http://schemas.microsoft.com/office/drawing/2010/main"/>
              </a:ext>
            </a:extLst>
          </a:blip>
          <a:stretch>
            <a:fillRect/>
          </a:stretch>
        </p:blipFill>
        <p:spPr>
          <a:xfrm>
            <a:off x="1934817" y="112157"/>
            <a:ext cx="8587409" cy="6119336"/>
          </a:xfrm>
          <a:prstGeom prst="rect">
            <a:avLst/>
          </a:prstGeom>
        </p:spPr>
      </p:pic>
    </p:spTree>
    <p:extLst>
      <p:ext uri="{BB962C8B-B14F-4D97-AF65-F5344CB8AC3E}">
        <p14:creationId xmlns:p14="http://schemas.microsoft.com/office/powerpoint/2010/main" val="4267342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0EB36D-11B3-2B6C-C0EA-F6ADE53235BB}"/>
              </a:ext>
            </a:extLst>
          </p:cNvPr>
          <p:cNvSpPr/>
          <p:nvPr/>
        </p:nvSpPr>
        <p:spPr>
          <a:xfrm>
            <a:off x="3101010" y="1881810"/>
            <a:ext cx="4982817" cy="2126969"/>
          </a:xfrm>
          <a:prstGeom prst="rect">
            <a:avLst/>
          </a:prstGeom>
          <a:solidFill>
            <a:schemeClr val="bg1"/>
          </a:solidFill>
          <a:ln w="38100">
            <a:solidFill>
              <a:srgbClr val="00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2492912-4546-4B9E-A4ED-7FB3D5F4D855}"/>
              </a:ext>
            </a:extLst>
          </p:cNvPr>
          <p:cNvSpPr txBox="1"/>
          <p:nvPr/>
        </p:nvSpPr>
        <p:spPr>
          <a:xfrm>
            <a:off x="4156364" y="2410692"/>
            <a:ext cx="6608617" cy="1028302"/>
          </a:xfrm>
          <a:prstGeom prst="rect">
            <a:avLst/>
          </a:prstGeom>
          <a:noFill/>
        </p:spPr>
        <p:txBody>
          <a:bodyPr wrap="square" rtlCol="0">
            <a:spAutoFit/>
          </a:bodyPr>
          <a:lstStyle/>
          <a:p>
            <a:r>
              <a:rPr lang="en-GB" sz="6000">
                <a:solidFill>
                  <a:srgbClr val="009292"/>
                </a:solidFill>
                <a:latin typeface="Polly Rounded Bold" panose="00000800000000000000" pitchFamily="50" charset="0"/>
              </a:rPr>
              <a:t>Break</a:t>
            </a:r>
          </a:p>
        </p:txBody>
      </p:sp>
      <p:pic>
        <p:nvPicPr>
          <p:cNvPr id="6" name="Graphic 5" descr="Tea outline">
            <a:extLst>
              <a:ext uri="{FF2B5EF4-FFF2-40B4-BE49-F238E27FC236}">
                <a16:creationId xmlns:a16="http://schemas.microsoft.com/office/drawing/2014/main" id="{B5A0B74B-3F62-D182-013D-7FFFE4A85E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4902" y="4167799"/>
            <a:ext cx="2416108" cy="2186607"/>
          </a:xfrm>
          <a:prstGeom prst="rect">
            <a:avLst/>
          </a:prstGeom>
        </p:spPr>
      </p:pic>
      <p:pic>
        <p:nvPicPr>
          <p:cNvPr id="7" name="Graphic 6" descr="Dance steps outline">
            <a:extLst>
              <a:ext uri="{FF2B5EF4-FFF2-40B4-BE49-F238E27FC236}">
                <a16:creationId xmlns:a16="http://schemas.microsoft.com/office/drawing/2014/main" id="{B0B42A6D-5EBE-3602-D87B-DF9C2E6331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73393" y="4738255"/>
            <a:ext cx="1733706" cy="1616151"/>
          </a:xfrm>
          <a:prstGeom prst="rect">
            <a:avLst/>
          </a:prstGeom>
        </p:spPr>
      </p:pic>
    </p:spTree>
    <p:extLst>
      <p:ext uri="{BB962C8B-B14F-4D97-AF65-F5344CB8AC3E}">
        <p14:creationId xmlns:p14="http://schemas.microsoft.com/office/powerpoint/2010/main" val="1734117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C989-15D4-B4B1-22E5-25CBA2CD799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2C0A351-CBC4-C4B8-C598-D1F93D28714B}"/>
              </a:ext>
              <a:ext uri="{C183D7F6-B498-43B3-948B-1728B52AA6E4}">
                <adec:decorative xmlns:adec="http://schemas.microsoft.com/office/drawing/2017/decorative" val="1"/>
              </a:ext>
            </a:extLst>
          </p:cNvPr>
          <p:cNvSpPr/>
          <p:nvPr/>
        </p:nvSpPr>
        <p:spPr>
          <a:xfrm>
            <a:off x="0" y="6343650"/>
            <a:ext cx="12192000" cy="514350"/>
          </a:xfrm>
          <a:prstGeom prst="rect">
            <a:avLst/>
          </a:prstGeom>
          <a:solidFill>
            <a:srgbClr val="008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8081"/>
              </a:solidFill>
            </a:endParaRPr>
          </a:p>
        </p:txBody>
      </p:sp>
      <p:sp>
        <p:nvSpPr>
          <p:cNvPr id="14" name="TextBox 13">
            <a:extLst>
              <a:ext uri="{FF2B5EF4-FFF2-40B4-BE49-F238E27FC236}">
                <a16:creationId xmlns:a16="http://schemas.microsoft.com/office/drawing/2014/main" id="{EDAFB70D-4BB8-AACD-37AD-D34DB60C95AC}"/>
              </a:ext>
            </a:extLst>
          </p:cNvPr>
          <p:cNvSpPr txBox="1"/>
          <p:nvPr/>
        </p:nvSpPr>
        <p:spPr>
          <a:xfrm>
            <a:off x="3658007" y="6416159"/>
            <a:ext cx="4743450" cy="369332"/>
          </a:xfrm>
          <a:prstGeom prst="rect">
            <a:avLst/>
          </a:prstGeom>
          <a:noFill/>
        </p:spPr>
        <p:txBody>
          <a:bodyPr wrap="square" rtlCol="0">
            <a:spAutoFit/>
          </a:bodyPr>
          <a:lstStyle/>
          <a:p>
            <a:pPr algn="ctr"/>
            <a:r>
              <a:rPr lang="en-GB">
                <a:solidFill>
                  <a:schemeClr val="bg1"/>
                </a:solidFill>
                <a:latin typeface="Polly Rounded" panose="00000500000000000000" pitchFamily="50" charset="0"/>
              </a:rPr>
              <a:t>www.respectyps.org.uk</a:t>
            </a:r>
          </a:p>
        </p:txBody>
      </p:sp>
      <p:sp>
        <p:nvSpPr>
          <p:cNvPr id="4" name="TextBox 3">
            <a:extLst>
              <a:ext uri="{FF2B5EF4-FFF2-40B4-BE49-F238E27FC236}">
                <a16:creationId xmlns:a16="http://schemas.microsoft.com/office/drawing/2014/main" id="{A6052983-C53C-1273-B725-CDF9A6C0BD77}"/>
              </a:ext>
            </a:extLst>
          </p:cNvPr>
          <p:cNvSpPr txBox="1"/>
          <p:nvPr/>
        </p:nvSpPr>
        <p:spPr>
          <a:xfrm>
            <a:off x="177800" y="1206501"/>
            <a:ext cx="11645900" cy="769441"/>
          </a:xfrm>
          <a:prstGeom prst="rect">
            <a:avLst/>
          </a:prstGeom>
          <a:noFill/>
        </p:spPr>
        <p:txBody>
          <a:bodyPr wrap="square">
            <a:spAutoFit/>
          </a:bodyPr>
          <a:lstStyle/>
          <a:p>
            <a:pPr algn="ctr"/>
            <a:r>
              <a:rPr lang="en-GB" sz="4400" dirty="0">
                <a:latin typeface="Polly Rounded Bold" panose="00000800000000000000" pitchFamily="50" charset="0"/>
              </a:rPr>
              <a:t>Impact of Trauma</a:t>
            </a:r>
          </a:p>
        </p:txBody>
      </p:sp>
      <p:pic>
        <p:nvPicPr>
          <p:cNvPr id="2" name="Picture 1">
            <a:extLst>
              <a:ext uri="{FF2B5EF4-FFF2-40B4-BE49-F238E27FC236}">
                <a16:creationId xmlns:a16="http://schemas.microsoft.com/office/drawing/2014/main" id="{150311AF-FB16-3AC0-29A1-4EEEAA3116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8431" y="2184400"/>
            <a:ext cx="7486537" cy="3873500"/>
          </a:xfrm>
          <a:prstGeom prst="rect">
            <a:avLst/>
          </a:prstGeom>
        </p:spPr>
      </p:pic>
    </p:spTree>
    <p:extLst>
      <p:ext uri="{BB962C8B-B14F-4D97-AF65-F5344CB8AC3E}">
        <p14:creationId xmlns:p14="http://schemas.microsoft.com/office/powerpoint/2010/main" val="1807995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018305-F259-B127-B30E-27CC2BA61CE3}"/>
              </a:ext>
            </a:extLst>
          </p:cNvPr>
          <p:cNvPicPr>
            <a:picLocks noChangeAspect="1"/>
          </p:cNvPicPr>
          <p:nvPr/>
        </p:nvPicPr>
        <p:blipFill>
          <a:blip r:embed="rId3"/>
          <a:stretch>
            <a:fillRect/>
          </a:stretch>
        </p:blipFill>
        <p:spPr>
          <a:xfrm>
            <a:off x="2428407" y="678305"/>
            <a:ext cx="7555042" cy="5666281"/>
          </a:xfrm>
          <a:prstGeom prst="rect">
            <a:avLst/>
          </a:prstGeom>
          <a:solidFill>
            <a:srgbClr val="000000">
              <a:shade val="95000"/>
            </a:srgbClr>
          </a:solidFill>
          <a:ln w="444500" cap="sq">
            <a:solidFill>
              <a:schemeClr val="bg2">
                <a:lumMod val="25000"/>
              </a:schemeClr>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018340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F231103-BAA6-8949-8C81-CF8D158CE9CC}"/>
              </a:ext>
            </a:extLst>
          </p:cNvPr>
          <p:cNvSpPr>
            <a:spLocks noGrp="1"/>
          </p:cNvSpPr>
          <p:nvPr>
            <p:ph type="title"/>
          </p:nvPr>
        </p:nvSpPr>
        <p:spPr>
          <a:xfrm>
            <a:off x="875739" y="283920"/>
            <a:ext cx="10438236" cy="1032361"/>
          </a:xfrm>
        </p:spPr>
        <p:txBody>
          <a:bodyPr vert="horz" lIns="91440" tIns="45720" rIns="91440" bIns="45720" rtlCol="0" anchor="ctr">
            <a:noAutofit/>
          </a:bodyPr>
          <a:lstStyle/>
          <a:p>
            <a:pPr>
              <a:lnSpc>
                <a:spcPct val="90000"/>
              </a:lnSpc>
            </a:pPr>
            <a:r>
              <a:rPr lang="en-US" dirty="0">
                <a:latin typeface="Polly Rounded Bold" panose="00000800000000000000" pitchFamily="50" charset="0"/>
                <a:cs typeface="Calibri" panose="020F0502020204030204" pitchFamily="34" charset="0"/>
              </a:rPr>
              <a:t>Fight Flight (Freeze Friend &amp; Flop)</a:t>
            </a:r>
          </a:p>
        </p:txBody>
      </p:sp>
      <p:pic>
        <p:nvPicPr>
          <p:cNvPr id="6" name="Online Media 5" descr="Fight or Flight - RYPP Day 1">
            <a:hlinkClick r:id="" action="ppaction://media"/>
            <a:extLst>
              <a:ext uri="{FF2B5EF4-FFF2-40B4-BE49-F238E27FC236}">
                <a16:creationId xmlns:a16="http://schemas.microsoft.com/office/drawing/2014/main" id="{5D8D227A-DA4E-9353-3487-87F762BCAC83}"/>
              </a:ext>
            </a:extLst>
          </p:cNvPr>
          <p:cNvPicPr>
            <a:picLocks noGrp="1" noRot="1" noChangeAspect="1"/>
          </p:cNvPicPr>
          <p:nvPr>
            <p:ph idx="1"/>
            <a:videoFile r:link="rId1"/>
          </p:nvPr>
        </p:nvPicPr>
        <p:blipFill>
          <a:blip r:embed="rId4"/>
          <a:stretch>
            <a:fillRect/>
          </a:stretch>
        </p:blipFill>
        <p:spPr>
          <a:xfrm>
            <a:off x="2079625" y="1600200"/>
            <a:ext cx="8034338" cy="4525963"/>
          </a:xfrm>
          <a:prstGeom prst="rect">
            <a:avLst/>
          </a:prstGeom>
        </p:spPr>
      </p:pic>
    </p:spTree>
    <p:extLst>
      <p:ext uri="{BB962C8B-B14F-4D97-AF65-F5344CB8AC3E}">
        <p14:creationId xmlns:p14="http://schemas.microsoft.com/office/powerpoint/2010/main" val="169046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CFEF9-5ACF-B813-33C2-5B4FC7CEF03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1FE98CC-9A9F-D4E7-7E68-5566137F97E9}"/>
              </a:ext>
            </a:extLst>
          </p:cNvPr>
          <p:cNvSpPr txBox="1"/>
          <p:nvPr/>
        </p:nvSpPr>
        <p:spPr>
          <a:xfrm>
            <a:off x="177800" y="1206501"/>
            <a:ext cx="11645900" cy="769441"/>
          </a:xfrm>
          <a:prstGeom prst="rect">
            <a:avLst/>
          </a:prstGeom>
          <a:noFill/>
        </p:spPr>
        <p:txBody>
          <a:bodyPr wrap="square">
            <a:spAutoFit/>
          </a:bodyPr>
          <a:lstStyle/>
          <a:p>
            <a:pPr algn="ctr"/>
            <a:r>
              <a:rPr lang="en-GB" sz="4400" dirty="0">
                <a:latin typeface="Polly Rounded Bold" panose="00000800000000000000" pitchFamily="50" charset="0"/>
              </a:rPr>
              <a:t>Trauma and CAPVA</a:t>
            </a:r>
          </a:p>
        </p:txBody>
      </p:sp>
      <p:sp>
        <p:nvSpPr>
          <p:cNvPr id="6" name="TextBox 5">
            <a:extLst>
              <a:ext uri="{FF2B5EF4-FFF2-40B4-BE49-F238E27FC236}">
                <a16:creationId xmlns:a16="http://schemas.microsoft.com/office/drawing/2014/main" id="{58D60D17-DD67-E75E-2147-5520B5342ED7}"/>
              </a:ext>
            </a:extLst>
          </p:cNvPr>
          <p:cNvSpPr txBox="1"/>
          <p:nvPr/>
        </p:nvSpPr>
        <p:spPr>
          <a:xfrm>
            <a:off x="889000" y="2463800"/>
            <a:ext cx="10020300" cy="3108543"/>
          </a:xfrm>
          <a:prstGeom prst="rect">
            <a:avLst/>
          </a:prstGeom>
          <a:noFill/>
        </p:spPr>
        <p:txBody>
          <a:bodyPr wrap="square" rtlCol="0">
            <a:spAutoFit/>
          </a:bodyPr>
          <a:lstStyle/>
          <a:p>
            <a:r>
              <a:rPr lang="en-GB" sz="2800" dirty="0">
                <a:solidFill>
                  <a:srgbClr val="000000"/>
                </a:solidFill>
              </a:rPr>
              <a:t>Key messages:</a:t>
            </a:r>
          </a:p>
          <a:p>
            <a:pPr marL="457200" indent="-457200">
              <a:buFont typeface="Arial" panose="020B0604020202020204" pitchFamily="34" charset="0"/>
              <a:buChar char="•"/>
            </a:pPr>
            <a:r>
              <a:rPr lang="en-GB" sz="2800" dirty="0">
                <a:solidFill>
                  <a:srgbClr val="000000"/>
                </a:solidFill>
              </a:rPr>
              <a:t>Trauma informed approaches can help</a:t>
            </a:r>
          </a:p>
          <a:p>
            <a:pPr marL="457200" indent="-457200">
              <a:buFont typeface="Arial" panose="020B0604020202020204" pitchFamily="34" charset="0"/>
              <a:buChar char="•"/>
            </a:pPr>
            <a:r>
              <a:rPr lang="en-GB" sz="2800" dirty="0">
                <a:solidFill>
                  <a:srgbClr val="000000"/>
                </a:solidFill>
              </a:rPr>
              <a:t>Parents and children can be supported to recognise their stress responses and triggers</a:t>
            </a:r>
          </a:p>
          <a:p>
            <a:pPr marL="457200" indent="-457200">
              <a:buFont typeface="Arial" panose="020B0604020202020204" pitchFamily="34" charset="0"/>
              <a:buChar char="•"/>
            </a:pPr>
            <a:r>
              <a:rPr lang="en-GB" sz="2800" dirty="0">
                <a:solidFill>
                  <a:srgbClr val="000000"/>
                </a:solidFill>
              </a:rPr>
              <a:t>Trauma does not mean a child will become abusive and many traumatised children never use violence.</a:t>
            </a:r>
          </a:p>
          <a:p>
            <a:endParaRPr lang="en-GB" sz="2800" dirty="0">
              <a:solidFill>
                <a:srgbClr val="000000"/>
              </a:solidFill>
            </a:endParaRPr>
          </a:p>
        </p:txBody>
      </p:sp>
    </p:spTree>
    <p:extLst>
      <p:ext uri="{BB962C8B-B14F-4D97-AF65-F5344CB8AC3E}">
        <p14:creationId xmlns:p14="http://schemas.microsoft.com/office/powerpoint/2010/main" val="2480608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86E1-14B8-7A5A-066F-0184AFCA8A27}"/>
              </a:ext>
            </a:extLst>
          </p:cNvPr>
          <p:cNvSpPr>
            <a:spLocks noGrp="1"/>
          </p:cNvSpPr>
          <p:nvPr>
            <p:ph type="title"/>
          </p:nvPr>
        </p:nvSpPr>
        <p:spPr>
          <a:xfrm>
            <a:off x="259492" y="123568"/>
            <a:ext cx="11322908" cy="1294070"/>
          </a:xfrm>
        </p:spPr>
        <p:txBody>
          <a:bodyPr/>
          <a:lstStyle/>
          <a:p>
            <a:pPr algn="l"/>
            <a:r>
              <a:rPr lang="en-GB" dirty="0">
                <a:latin typeface="Polly Rounded Bold" panose="00000800000000000000" pitchFamily="50" charset="0"/>
              </a:rPr>
              <a:t>Attachment Theory and RYPP</a:t>
            </a:r>
          </a:p>
        </p:txBody>
      </p:sp>
      <p:pic>
        <p:nvPicPr>
          <p:cNvPr id="4" name="Online Media 3" title="TBRI® Animate: Attachment">
            <a:hlinkClick r:id="" action="ppaction://media"/>
            <a:extLst>
              <a:ext uri="{FF2B5EF4-FFF2-40B4-BE49-F238E27FC236}">
                <a16:creationId xmlns:a16="http://schemas.microsoft.com/office/drawing/2014/main" id="{43FED39A-F29A-AA0C-AB41-D042C88811F1}"/>
              </a:ext>
            </a:extLst>
          </p:cNvPr>
          <p:cNvPicPr>
            <a:picLocks noGrp="1" noRot="1" noChangeAspect="1"/>
          </p:cNvPicPr>
          <p:nvPr>
            <p:ph idx="1"/>
            <a:videoFile r:link="rId1"/>
          </p:nvPr>
        </p:nvPicPr>
        <p:blipFill>
          <a:blip r:embed="rId4"/>
          <a:stretch>
            <a:fillRect/>
          </a:stretch>
        </p:blipFill>
        <p:spPr>
          <a:xfrm>
            <a:off x="1841157" y="1417638"/>
            <a:ext cx="8476735" cy="5032589"/>
          </a:xfrm>
          <a:prstGeom prst="rect">
            <a:avLst/>
          </a:prstGeom>
        </p:spPr>
      </p:pic>
    </p:spTree>
    <p:extLst>
      <p:ext uri="{BB962C8B-B14F-4D97-AF65-F5344CB8AC3E}">
        <p14:creationId xmlns:p14="http://schemas.microsoft.com/office/powerpoint/2010/main" val="217954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9D7213B-7A8E-1BA9-8900-3E28C6DC7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14741" y="661823"/>
            <a:ext cx="2832907" cy="1829677"/>
          </a:xfrm>
          <a:prstGeom prst="rect">
            <a:avLst/>
          </a:prstGeom>
        </p:spPr>
      </p:pic>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1332960" y="2193957"/>
            <a:ext cx="10589741" cy="2835243"/>
          </a:xfrm>
        </p:spPr>
        <p:txBody>
          <a:bodyPr>
            <a:normAutofit/>
          </a:bodyPr>
          <a:lstStyle/>
          <a:p>
            <a:r>
              <a:rPr lang="en-GB" b="1" dirty="0">
                <a:solidFill>
                  <a:srgbClr val="5A5A58"/>
                </a:solidFill>
                <a:latin typeface="Polly Rounded" panose="00000500000000000000" pitchFamily="50" charset="0"/>
              </a:rPr>
              <a:t>Day 1: Welcome and Overview</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10" name="Picture 9" descr="Logo&#10;&#10;Description automatically generated">
            <a:extLst>
              <a:ext uri="{FF2B5EF4-FFF2-40B4-BE49-F238E27FC236}">
                <a16:creationId xmlns:a16="http://schemas.microsoft.com/office/drawing/2014/main" id="{480A399B-CD95-4F8D-0D90-9A90FB6807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pic>
        <p:nvPicPr>
          <p:cNvPr id="3" name="Picture 2">
            <a:extLst>
              <a:ext uri="{FF2B5EF4-FFF2-40B4-BE49-F238E27FC236}">
                <a16:creationId xmlns:a16="http://schemas.microsoft.com/office/drawing/2014/main" id="{30789693-81F7-9050-A199-03CFF5D980B3}"/>
              </a:ext>
            </a:extLst>
          </p:cNvPr>
          <p:cNvPicPr>
            <a:picLocks noChangeAspect="1"/>
          </p:cNvPicPr>
          <p:nvPr/>
        </p:nvPicPr>
        <p:blipFill>
          <a:blip r:embed="rId5"/>
          <a:stretch>
            <a:fillRect/>
          </a:stretch>
        </p:blipFill>
        <p:spPr>
          <a:xfrm>
            <a:off x="394076" y="5893478"/>
            <a:ext cx="2408129" cy="676715"/>
          </a:xfrm>
          <a:prstGeom prst="rect">
            <a:avLst/>
          </a:prstGeom>
        </p:spPr>
      </p:pic>
    </p:spTree>
    <p:extLst>
      <p:ext uri="{BB962C8B-B14F-4D97-AF65-F5344CB8AC3E}">
        <p14:creationId xmlns:p14="http://schemas.microsoft.com/office/powerpoint/2010/main" val="2434274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CC7B-4061-2CF6-8E42-B85E68DCD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69D6B-CC50-42D9-0FB5-55AE43A4C64C}"/>
              </a:ext>
            </a:extLst>
          </p:cNvPr>
          <p:cNvSpPr txBox="1">
            <a:spLocks noGrp="1"/>
          </p:cNvSpPr>
          <p:nvPr>
            <p:ph type="title" idx="4294967295"/>
          </p:nvPr>
        </p:nvSpPr>
        <p:spPr>
          <a:xfrm>
            <a:off x="736601" y="605800"/>
            <a:ext cx="9064946"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008081"/>
                </a:solidFill>
                <a:effectLst/>
                <a:uLnTx/>
                <a:uFillTx/>
                <a:latin typeface="Polly Rounded Bold" panose="00000800000000000000" pitchFamily="50" charset="0"/>
                <a:ea typeface="+mn-ea"/>
                <a:cs typeface="+mn-cs"/>
              </a:rPr>
              <a:t>Adolescence</a:t>
            </a:r>
          </a:p>
        </p:txBody>
      </p:sp>
      <p:sp>
        <p:nvSpPr>
          <p:cNvPr id="7" name="TextBox 6">
            <a:extLst>
              <a:ext uri="{FF2B5EF4-FFF2-40B4-BE49-F238E27FC236}">
                <a16:creationId xmlns:a16="http://schemas.microsoft.com/office/drawing/2014/main" id="{193FA11C-34BC-76FA-BBFC-6FEB0E20C625}"/>
              </a:ext>
            </a:extLst>
          </p:cNvPr>
          <p:cNvSpPr txBox="1"/>
          <p:nvPr/>
        </p:nvSpPr>
        <p:spPr>
          <a:xfrm>
            <a:off x="482600" y="1816100"/>
            <a:ext cx="7759700" cy="4201150"/>
          </a:xfrm>
          <a:prstGeom prst="rect">
            <a:avLst/>
          </a:prstGeom>
          <a:noFill/>
        </p:spPr>
        <p:txBody>
          <a:bodyPr wrap="square">
            <a:spAutoFit/>
          </a:bodyPr>
          <a:lstStyle/>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GB" sz="2800" dirty="0">
                <a:solidFill>
                  <a:srgbClr val="000000"/>
                </a:solidFill>
                <a:cs typeface="Arial" panose="020B0604020202020204" pitchFamily="34" charset="0"/>
              </a:rPr>
              <a:t>Time of great biological, social &amp; psychological change</a:t>
            </a:r>
          </a:p>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GB" sz="2800" dirty="0">
                <a:solidFill>
                  <a:srgbClr val="000000"/>
                </a:solidFill>
                <a:cs typeface="Arial" panose="020B0604020202020204" pitchFamily="34" charset="0"/>
              </a:rPr>
              <a:t>Period of experimentation – young people try to establish their own identity</a:t>
            </a:r>
          </a:p>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GB" sz="2800" dirty="0">
                <a:solidFill>
                  <a:srgbClr val="000000"/>
                </a:solidFill>
                <a:cs typeface="Arial" panose="020B0604020202020204" pitchFamily="34" charset="0"/>
              </a:rPr>
              <a:t>Young people seek to separate from their families and identify with their peers and other social groups</a:t>
            </a:r>
          </a:p>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GB" sz="2800" dirty="0">
                <a:solidFill>
                  <a:srgbClr val="000000"/>
                </a:solidFill>
                <a:cs typeface="Arial" panose="020B0604020202020204" pitchFamily="34" charset="0"/>
              </a:rPr>
              <a:t>Periods of intense short term thoughts and feelings – ‘test out’ relationships and their role in them</a:t>
            </a:r>
          </a:p>
        </p:txBody>
      </p:sp>
      <p:pic>
        <p:nvPicPr>
          <p:cNvPr id="4" name="Picture 3">
            <a:extLst>
              <a:ext uri="{FF2B5EF4-FFF2-40B4-BE49-F238E27FC236}">
                <a16:creationId xmlns:a16="http://schemas.microsoft.com/office/drawing/2014/main" id="{9F445F96-F74E-E394-4981-9B28C551E69D}"/>
              </a:ext>
            </a:extLst>
          </p:cNvPr>
          <p:cNvPicPr>
            <a:picLocks noChangeAspect="1"/>
          </p:cNvPicPr>
          <p:nvPr/>
        </p:nvPicPr>
        <p:blipFill>
          <a:blip r:embed="rId3"/>
          <a:stretch>
            <a:fillRect/>
          </a:stretch>
        </p:blipFill>
        <p:spPr>
          <a:xfrm>
            <a:off x="8242300" y="1816100"/>
            <a:ext cx="3771900" cy="2571750"/>
          </a:xfrm>
          <a:prstGeom prst="rect">
            <a:avLst/>
          </a:prstGeom>
        </p:spPr>
      </p:pic>
    </p:spTree>
    <p:extLst>
      <p:ext uri="{BB962C8B-B14F-4D97-AF65-F5344CB8AC3E}">
        <p14:creationId xmlns:p14="http://schemas.microsoft.com/office/powerpoint/2010/main" val="3770288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descr="Unlocking the Adolescent Mind: Insights from Dr. Siegel">
            <a:hlinkClick r:id="" action="ppaction://media"/>
            <a:extLst>
              <a:ext uri="{FF2B5EF4-FFF2-40B4-BE49-F238E27FC236}">
                <a16:creationId xmlns:a16="http://schemas.microsoft.com/office/drawing/2014/main" id="{FBA48532-D7AA-0524-5EA5-F4916DE5639A}"/>
              </a:ext>
            </a:extLst>
          </p:cNvPr>
          <p:cNvPicPr>
            <a:picLocks noRot="1" noChangeAspect="1"/>
          </p:cNvPicPr>
          <p:nvPr>
            <a:videoFile r:link="rId1"/>
          </p:nvPr>
        </p:nvPicPr>
        <p:blipFill>
          <a:blip r:embed="rId4"/>
          <a:stretch>
            <a:fillRect/>
          </a:stretch>
        </p:blipFill>
        <p:spPr>
          <a:xfrm>
            <a:off x="1498213" y="831250"/>
            <a:ext cx="9195573" cy="5195499"/>
          </a:xfrm>
          <a:prstGeom prst="rect">
            <a:avLst/>
          </a:prstGeom>
        </p:spPr>
      </p:pic>
    </p:spTree>
    <p:extLst>
      <p:ext uri="{BB962C8B-B14F-4D97-AF65-F5344CB8AC3E}">
        <p14:creationId xmlns:p14="http://schemas.microsoft.com/office/powerpoint/2010/main" val="404522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01B41D-C570-D2DF-B629-85FC950A3D6C}"/>
              </a:ext>
            </a:extLst>
          </p:cNvPr>
          <p:cNvSpPr/>
          <p:nvPr/>
        </p:nvSpPr>
        <p:spPr>
          <a:xfrm>
            <a:off x="977901" y="2387601"/>
            <a:ext cx="10805128" cy="3098800"/>
          </a:xfrm>
          <a:prstGeom prst="rect">
            <a:avLst/>
          </a:prstGeom>
          <a:solidFill>
            <a:schemeClr val="bg1"/>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668E994-595E-954C-B153-8716254315E2}"/>
              </a:ext>
            </a:extLst>
          </p:cNvPr>
          <p:cNvSpPr>
            <a:spLocks noGrp="1"/>
          </p:cNvSpPr>
          <p:nvPr>
            <p:ph type="title"/>
          </p:nvPr>
        </p:nvSpPr>
        <p:spPr>
          <a:xfrm>
            <a:off x="2032000" y="461643"/>
            <a:ext cx="9131299" cy="1146056"/>
          </a:xfrm>
        </p:spPr>
        <p:txBody>
          <a:bodyPr anchor="ctr">
            <a:normAutofit/>
          </a:bodyPr>
          <a:lstStyle/>
          <a:p>
            <a:pPr algn="l"/>
            <a:r>
              <a:rPr lang="en-US" dirty="0">
                <a:latin typeface="Polly Rounded Bold" panose="00000800000000000000" pitchFamily="50" charset="0"/>
                <a:ea typeface="Tahoma" panose="020B0604030504040204" pitchFamily="34" charset="0"/>
                <a:cs typeface="Tahoma" panose="020B0604030504040204" pitchFamily="34" charset="0"/>
              </a:rPr>
              <a:t>Neurodivergence and CAPVA</a:t>
            </a:r>
          </a:p>
        </p:txBody>
      </p:sp>
      <p:sp>
        <p:nvSpPr>
          <p:cNvPr id="16" name="Oval 15">
            <a:extLst>
              <a:ext uri="{FF2B5EF4-FFF2-40B4-BE49-F238E27FC236}">
                <a16:creationId xmlns:a16="http://schemas.microsoft.com/office/drawing/2014/main" id="{A57CF7CC-A82A-485A-88F5-3CE69F06050D}"/>
              </a:ext>
            </a:extLst>
          </p:cNvPr>
          <p:cNvSpPr/>
          <p:nvPr/>
        </p:nvSpPr>
        <p:spPr>
          <a:xfrm>
            <a:off x="299014" y="241726"/>
            <a:ext cx="1192191" cy="1146055"/>
          </a:xfrm>
          <a:prstGeom prst="ellipse">
            <a:avLst/>
          </a:prstGeom>
          <a:solidFill>
            <a:schemeClr val="tx1"/>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Graphic 19" descr="Head with gears with solid fill">
            <a:extLst>
              <a:ext uri="{FF2B5EF4-FFF2-40B4-BE49-F238E27FC236}">
                <a16:creationId xmlns:a16="http://schemas.microsoft.com/office/drawing/2014/main" id="{1707609D-12BD-4C38-8801-6AB07A40AF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7909" y="387776"/>
            <a:ext cx="914400" cy="914400"/>
          </a:xfrm>
          <a:prstGeom prst="rect">
            <a:avLst/>
          </a:prstGeom>
        </p:spPr>
      </p:pic>
      <p:graphicFrame>
        <p:nvGraphicFramePr>
          <p:cNvPr id="17" name="Chart 16">
            <a:extLst>
              <a:ext uri="{FF2B5EF4-FFF2-40B4-BE49-F238E27FC236}">
                <a16:creationId xmlns:a16="http://schemas.microsoft.com/office/drawing/2014/main" id="{B2A70758-5312-F6D1-F76D-2DCF2F3964F7}"/>
              </a:ext>
            </a:extLst>
          </p:cNvPr>
          <p:cNvGraphicFramePr/>
          <p:nvPr>
            <p:extLst>
              <p:ext uri="{D42A27DB-BD31-4B8C-83A1-F6EECF244321}">
                <p14:modId xmlns:p14="http://schemas.microsoft.com/office/powerpoint/2010/main" val="134420978"/>
              </p:ext>
            </p:extLst>
          </p:nvPr>
        </p:nvGraphicFramePr>
        <p:xfrm>
          <a:off x="8153399" y="2387601"/>
          <a:ext cx="3733801" cy="2971800"/>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36FAAC51-7FDC-546F-DDEB-922576848929}"/>
              </a:ext>
            </a:extLst>
          </p:cNvPr>
          <p:cNvSpPr txBox="1"/>
          <p:nvPr/>
        </p:nvSpPr>
        <p:spPr>
          <a:xfrm>
            <a:off x="1130300" y="2617305"/>
            <a:ext cx="6870700" cy="2246769"/>
          </a:xfrm>
          <a:prstGeom prst="rect">
            <a:avLst/>
          </a:prstGeom>
          <a:noFill/>
        </p:spPr>
        <p:txBody>
          <a:bodyPr wrap="square" rtlCol="0">
            <a:spAutoFit/>
          </a:bodyPr>
          <a:lstStyle/>
          <a:p>
            <a:r>
              <a:rPr lang="en-GB" sz="2800" dirty="0">
                <a:solidFill>
                  <a:schemeClr val="tx2"/>
                </a:solidFill>
              </a:rPr>
              <a:t>CAPVA sample from RYPP case files 2021:</a:t>
            </a:r>
          </a:p>
          <a:p>
            <a:r>
              <a:rPr lang="en-GB" sz="2800" dirty="0">
                <a:solidFill>
                  <a:schemeClr val="tx2"/>
                </a:solidFill>
              </a:rPr>
              <a:t>57% neurodiverse/ developmental difficulties</a:t>
            </a:r>
          </a:p>
          <a:p>
            <a:endParaRPr lang="en-GB" sz="2800" dirty="0">
              <a:solidFill>
                <a:schemeClr val="tx2"/>
              </a:solidFill>
            </a:endParaRPr>
          </a:p>
          <a:p>
            <a:r>
              <a:rPr lang="en-GB" sz="2800" dirty="0">
                <a:solidFill>
                  <a:schemeClr val="tx2"/>
                </a:solidFill>
              </a:rPr>
              <a:t>ADHD and autism most likely to be identified. </a:t>
            </a:r>
          </a:p>
          <a:p>
            <a:endParaRPr lang="en-GB" sz="2800" dirty="0">
              <a:solidFill>
                <a:schemeClr val="tx2"/>
              </a:solidFill>
            </a:endParaRPr>
          </a:p>
        </p:txBody>
      </p:sp>
    </p:spTree>
    <p:extLst>
      <p:ext uri="{BB962C8B-B14F-4D97-AF65-F5344CB8AC3E}">
        <p14:creationId xmlns:p14="http://schemas.microsoft.com/office/powerpoint/2010/main" val="176088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Respect logo: &quot;Respect&quot; in green bubble letters on a white background">
            <a:extLst>
              <a:ext uri="{FF2B5EF4-FFF2-40B4-BE49-F238E27FC236}">
                <a16:creationId xmlns:a16="http://schemas.microsoft.com/office/drawing/2014/main" id="{C1B2DFF8-1D7D-8B25-6B5D-517D9C7C53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sp>
        <p:nvSpPr>
          <p:cNvPr id="2" name="Title 1">
            <a:extLst>
              <a:ext uri="{FF2B5EF4-FFF2-40B4-BE49-F238E27FC236}">
                <a16:creationId xmlns:a16="http://schemas.microsoft.com/office/drawing/2014/main" id="{C0E75D43-B1E1-BB6E-AD81-E22C7F5BF4DD}"/>
              </a:ext>
            </a:extLst>
          </p:cNvPr>
          <p:cNvSpPr txBox="1">
            <a:spLocks noGrp="1"/>
          </p:cNvSpPr>
          <p:nvPr>
            <p:ph type="title" idx="4294967295"/>
          </p:nvPr>
        </p:nvSpPr>
        <p:spPr>
          <a:xfrm>
            <a:off x="933449" y="1072502"/>
            <a:ext cx="886809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008081"/>
                </a:solidFill>
                <a:effectLst/>
                <a:uLnTx/>
                <a:uFillTx/>
                <a:latin typeface="Polly Rounded Bold" panose="00000800000000000000" pitchFamily="50" charset="0"/>
                <a:ea typeface="+mn-ea"/>
                <a:cs typeface="+mn-cs"/>
              </a:rPr>
              <a:t>Neurodiversity and CAPVA</a:t>
            </a:r>
          </a:p>
        </p:txBody>
      </p:sp>
      <p:sp>
        <p:nvSpPr>
          <p:cNvPr id="7" name="TextBox 6">
            <a:extLst>
              <a:ext uri="{FF2B5EF4-FFF2-40B4-BE49-F238E27FC236}">
                <a16:creationId xmlns:a16="http://schemas.microsoft.com/office/drawing/2014/main" id="{A917245F-F481-DA3B-35A5-91B47B02158C}"/>
              </a:ext>
            </a:extLst>
          </p:cNvPr>
          <p:cNvSpPr txBox="1"/>
          <p:nvPr/>
        </p:nvSpPr>
        <p:spPr>
          <a:xfrm>
            <a:off x="565079" y="2455524"/>
            <a:ext cx="6113123" cy="3271665"/>
          </a:xfrm>
          <a:prstGeom prst="rect">
            <a:avLst/>
          </a:prstGeom>
          <a:noFill/>
        </p:spPr>
        <p:txBody>
          <a:bodyPr wrap="square">
            <a:spAutoFit/>
          </a:bodyPr>
          <a:lstStyle/>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US" sz="2800" dirty="0">
                <a:solidFill>
                  <a:srgbClr val="000000"/>
                </a:solidFill>
                <a:cs typeface="Arial" panose="020B0604020202020204" pitchFamily="34" charset="0"/>
              </a:rPr>
              <a:t>Debate around intent but harm is comparable </a:t>
            </a:r>
          </a:p>
          <a:p>
            <a:pPr marL="342900" marR="0" lvl="0" indent="-342900" fontAlgn="auto">
              <a:lnSpc>
                <a:spcPct val="90000"/>
              </a:lnSpc>
              <a:spcBef>
                <a:spcPts val="0"/>
              </a:spcBef>
              <a:spcAft>
                <a:spcPts val="600"/>
              </a:spcAft>
              <a:buClrTx/>
              <a:buSzTx/>
              <a:buFont typeface="Arial" panose="020B0604020202020204" pitchFamily="34" charset="0"/>
              <a:buChar char="•"/>
              <a:tabLst/>
              <a:defRPr/>
            </a:pPr>
            <a:r>
              <a:rPr lang="en-US" sz="2800" dirty="0">
                <a:solidFill>
                  <a:srgbClr val="000000"/>
                </a:solidFill>
                <a:cs typeface="Arial" panose="020B0604020202020204" pitchFamily="34" charset="0"/>
              </a:rPr>
              <a:t>Violence often functional if not premeditated so the child has learnt that it gets something they need/ want e.g. child allowed to leave a classroom or not having to go to school.</a:t>
            </a:r>
          </a:p>
        </p:txBody>
      </p:sp>
      <p:pic>
        <p:nvPicPr>
          <p:cNvPr id="3" name="Picture 2" descr="Text, whiteboard">
            <a:extLst>
              <a:ext uri="{FF2B5EF4-FFF2-40B4-BE49-F238E27FC236}">
                <a16:creationId xmlns:a16="http://schemas.microsoft.com/office/drawing/2014/main" id="{FEBDE938-FAA6-12CF-F36C-66F863CF2E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7469312" y="2044557"/>
            <a:ext cx="4546225" cy="4705564"/>
          </a:xfrm>
          <a:prstGeom prst="rect">
            <a:avLst/>
          </a:prstGeom>
          <a:noFill/>
        </p:spPr>
      </p:pic>
    </p:spTree>
    <p:extLst>
      <p:ext uri="{BB962C8B-B14F-4D97-AF65-F5344CB8AC3E}">
        <p14:creationId xmlns:p14="http://schemas.microsoft.com/office/powerpoint/2010/main" val="751480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2064" y="441790"/>
            <a:ext cx="9669836" cy="1710760"/>
          </a:xfrm>
        </p:spPr>
        <p:txBody>
          <a:bodyPr>
            <a:noAutofit/>
          </a:bodyPr>
          <a:lstStyle/>
          <a:p>
            <a:pPr algn="l" eaLnBrk="1" hangingPunct="1"/>
            <a:br>
              <a:rPr lang="en-GB" sz="4000" b="1" dirty="0">
                <a:solidFill>
                  <a:schemeClr val="accent2">
                    <a:lumMod val="75000"/>
                  </a:schemeClr>
                </a:solidFill>
                <a:latin typeface="Arial" charset="0"/>
                <a:ea typeface="ＭＳ Ｐゴシック" charset="0"/>
                <a:cs typeface="ＭＳ Ｐゴシック" charset="0"/>
              </a:rPr>
            </a:br>
            <a:r>
              <a:rPr lang="en-GB" dirty="0">
                <a:solidFill>
                  <a:srgbClr val="008081"/>
                </a:solidFill>
                <a:latin typeface="Polly Rounded Bold" panose="00000800000000000000" pitchFamily="50" charset="0"/>
                <a:ea typeface="ＭＳ Ｐゴシック" charset="0"/>
                <a:cs typeface="ＭＳ Ｐゴシック" charset="0"/>
              </a:rPr>
              <a:t>Neurodiversity and family dynamics</a:t>
            </a:r>
            <a:br>
              <a:rPr lang="en-GB" sz="4000" dirty="0">
                <a:solidFill>
                  <a:schemeClr val="accent2">
                    <a:lumMod val="75000"/>
                  </a:schemeClr>
                </a:solidFill>
                <a:latin typeface="Tahoma" charset="0"/>
                <a:ea typeface="ＭＳ Ｐゴシック" charset="0"/>
                <a:cs typeface="ＭＳ Ｐゴシック" charset="0"/>
              </a:rPr>
            </a:br>
            <a:endParaRPr lang="en-GB" sz="4000" b="1" dirty="0">
              <a:solidFill>
                <a:schemeClr val="accent2">
                  <a:lumMod val="75000"/>
                </a:schemeClr>
              </a:solidFill>
              <a:latin typeface="Arial" charset="0"/>
              <a:ea typeface="ＭＳ Ｐゴシック" charset="0"/>
              <a:cs typeface="ＭＳ Ｐゴシック" charset="0"/>
            </a:endParaRPr>
          </a:p>
        </p:txBody>
      </p:sp>
      <p:sp>
        <p:nvSpPr>
          <p:cNvPr id="12" name="TextBox 11">
            <a:extLst>
              <a:ext uri="{FF2B5EF4-FFF2-40B4-BE49-F238E27FC236}">
                <a16:creationId xmlns:a16="http://schemas.microsoft.com/office/drawing/2014/main" id="{21BD54DF-81B8-CF4B-ECD1-016B5D94E21B}"/>
              </a:ext>
            </a:extLst>
          </p:cNvPr>
          <p:cNvSpPr txBox="1"/>
          <p:nvPr/>
        </p:nvSpPr>
        <p:spPr>
          <a:xfrm>
            <a:off x="297951" y="6133672"/>
            <a:ext cx="9930570" cy="584775"/>
          </a:xfrm>
          <a:prstGeom prst="rect">
            <a:avLst/>
          </a:prstGeom>
          <a:noFill/>
        </p:spPr>
        <p:txBody>
          <a:bodyPr wrap="square">
            <a:spAutoFit/>
          </a:bodyPr>
          <a:lstStyle/>
          <a:p>
            <a:r>
              <a:rPr lang="en-GB" sz="1600" i="0">
                <a:solidFill>
                  <a:srgbClr val="1C1D1E"/>
                </a:solidFill>
                <a:effectLst/>
                <a:latin typeface="Open Sans" panose="020B0606030504020204" pitchFamily="34" charset="0"/>
              </a:rPr>
              <a:t>‘</a:t>
            </a:r>
            <a:r>
              <a:rPr lang="en-GB" sz="1600" i="1">
                <a:solidFill>
                  <a:srgbClr val="1C1D1E"/>
                </a:solidFill>
                <a:effectLst/>
                <a:latin typeface="Open Sans" panose="020B0606030504020204" pitchFamily="34" charset="0"/>
              </a:rPr>
              <a:t>I don't know what is autism, what is normal teenage behaviour, and what is naughtiness</a:t>
            </a:r>
            <a:r>
              <a:rPr lang="en-GB" sz="1600" i="0">
                <a:solidFill>
                  <a:srgbClr val="1C1D1E"/>
                </a:solidFill>
                <a:effectLst/>
                <a:latin typeface="Open Sans" panose="020B0606030504020204" pitchFamily="34" charset="0"/>
              </a:rPr>
              <a:t>’: Conceptualising child and adolescent to parent violence in the context of neurodevelopmental difference- Holt, 2023</a:t>
            </a:r>
            <a:endParaRPr lang="en-GB" sz="1600"/>
          </a:p>
        </p:txBody>
      </p:sp>
      <p:pic>
        <p:nvPicPr>
          <p:cNvPr id="5" name="Picture 4">
            <a:extLst>
              <a:ext uri="{FF2B5EF4-FFF2-40B4-BE49-F238E27FC236}">
                <a16:creationId xmlns:a16="http://schemas.microsoft.com/office/drawing/2014/main" id="{A2E64AA7-E9B5-F9C3-8F87-EF7878A063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25353" y="1615660"/>
            <a:ext cx="4582274" cy="4160079"/>
          </a:xfrm>
          <a:prstGeom prst="rect">
            <a:avLst/>
          </a:prstGeom>
        </p:spPr>
      </p:pic>
      <p:sp>
        <p:nvSpPr>
          <p:cNvPr id="6" name="TextBox 5">
            <a:extLst>
              <a:ext uri="{FF2B5EF4-FFF2-40B4-BE49-F238E27FC236}">
                <a16:creationId xmlns:a16="http://schemas.microsoft.com/office/drawing/2014/main" id="{383F8769-CDF1-05CC-AC99-5A03D8B64C3A}"/>
              </a:ext>
            </a:extLst>
          </p:cNvPr>
          <p:cNvSpPr txBox="1"/>
          <p:nvPr/>
        </p:nvSpPr>
        <p:spPr>
          <a:xfrm>
            <a:off x="452062" y="2229492"/>
            <a:ext cx="6349429" cy="3385542"/>
          </a:xfrm>
          <a:prstGeom prst="rect">
            <a:avLst/>
          </a:prstGeom>
          <a:noFill/>
        </p:spPr>
        <p:txBody>
          <a:bodyPr wrap="square" rtlCol="0">
            <a:spAutoFit/>
          </a:bodyPr>
          <a:lstStyle/>
          <a:p>
            <a:r>
              <a:rPr lang="en-GB" sz="2800" dirty="0">
                <a:solidFill>
                  <a:srgbClr val="000000"/>
                </a:solidFill>
              </a:rPr>
              <a:t>Need to recognise the intellectual labour of parents with neurodivergent children.  They are trying to make sense of the behaviour.</a:t>
            </a:r>
          </a:p>
          <a:p>
            <a:endParaRPr lang="en-GB" sz="2800" dirty="0">
              <a:solidFill>
                <a:srgbClr val="000000"/>
              </a:solidFill>
            </a:endParaRPr>
          </a:p>
          <a:p>
            <a:r>
              <a:rPr lang="en-GB" sz="2800" dirty="0">
                <a:solidFill>
                  <a:srgbClr val="000000"/>
                </a:solidFill>
              </a:rPr>
              <a:t>Approaches need to be non- judgemental and responsive to the individual child</a:t>
            </a:r>
          </a:p>
          <a:p>
            <a:endParaRPr lang="en-GB" dirty="0"/>
          </a:p>
        </p:txBody>
      </p:sp>
    </p:spTree>
    <p:extLst>
      <p:ext uri="{BB962C8B-B14F-4D97-AF65-F5344CB8AC3E}">
        <p14:creationId xmlns:p14="http://schemas.microsoft.com/office/powerpoint/2010/main" val="2159961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8E994-595E-954C-B153-8716254315E2}"/>
              </a:ext>
            </a:extLst>
          </p:cNvPr>
          <p:cNvSpPr>
            <a:spLocks noGrp="1"/>
          </p:cNvSpPr>
          <p:nvPr>
            <p:ph type="title"/>
          </p:nvPr>
        </p:nvSpPr>
        <p:spPr>
          <a:xfrm>
            <a:off x="794863" y="584200"/>
            <a:ext cx="8679337" cy="1315805"/>
          </a:xfrm>
        </p:spPr>
        <p:txBody>
          <a:bodyPr anchor="ctr">
            <a:normAutofit fontScale="90000"/>
          </a:bodyPr>
          <a:lstStyle/>
          <a:p>
            <a:pPr algn="l"/>
            <a:r>
              <a:rPr lang="en-US" dirty="0">
                <a:latin typeface="Polly Rounded Bold" panose="00000800000000000000" pitchFamily="50" charset="0"/>
                <a:ea typeface="Tahoma" panose="020B0604030504040204" pitchFamily="34" charset="0"/>
                <a:cs typeface="Tahoma" panose="020B0604030504040204" pitchFamily="34" charset="0"/>
              </a:rPr>
              <a:t>Neurodivergent Young People and the RYPP</a:t>
            </a:r>
          </a:p>
        </p:txBody>
      </p:sp>
      <p:sp>
        <p:nvSpPr>
          <p:cNvPr id="10" name="Rectangle 9">
            <a:extLst>
              <a:ext uri="{FF2B5EF4-FFF2-40B4-BE49-F238E27FC236}">
                <a16:creationId xmlns:a16="http://schemas.microsoft.com/office/drawing/2014/main" id="{CAEB82C0-0C83-4DEE-9FAF-C5B6B2B1B2BF}"/>
              </a:ext>
            </a:extLst>
          </p:cNvPr>
          <p:cNvSpPr/>
          <p:nvPr/>
        </p:nvSpPr>
        <p:spPr>
          <a:xfrm>
            <a:off x="723900" y="2552700"/>
            <a:ext cx="9944353" cy="2694160"/>
          </a:xfrm>
          <a:prstGeom prst="rect">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The RYPP completion rate for young people with ASD and ADHD in 2017 group was 73%; higher than the average completion rate. </a:t>
            </a:r>
          </a:p>
        </p:txBody>
      </p:sp>
      <p:sp>
        <p:nvSpPr>
          <p:cNvPr id="14" name="Oval 13">
            <a:extLst>
              <a:ext uri="{FF2B5EF4-FFF2-40B4-BE49-F238E27FC236}">
                <a16:creationId xmlns:a16="http://schemas.microsoft.com/office/drawing/2014/main" id="{B55FCE6B-B13A-4634-B903-5414694BBC82}"/>
              </a:ext>
            </a:extLst>
          </p:cNvPr>
          <p:cNvSpPr/>
          <p:nvPr/>
        </p:nvSpPr>
        <p:spPr>
          <a:xfrm>
            <a:off x="9817191" y="334571"/>
            <a:ext cx="1643605" cy="1565434"/>
          </a:xfrm>
          <a:prstGeom prst="ellipse">
            <a:avLst/>
          </a:prstGeom>
          <a:solidFill>
            <a:schemeClr val="tx1"/>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Graphic 12" descr="Checkbox Checked with solid fill">
            <a:extLst>
              <a:ext uri="{FF2B5EF4-FFF2-40B4-BE49-F238E27FC236}">
                <a16:creationId xmlns:a16="http://schemas.microsoft.com/office/drawing/2014/main" id="{CAC7665E-EABC-41D6-8EC1-02D554B734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80853" y="365762"/>
            <a:ext cx="1516283" cy="1451464"/>
          </a:xfrm>
          <a:prstGeom prst="rect">
            <a:avLst/>
          </a:prstGeom>
        </p:spPr>
      </p:pic>
    </p:spTree>
    <p:extLst>
      <p:ext uri="{BB962C8B-B14F-4D97-AF65-F5344CB8AC3E}">
        <p14:creationId xmlns:p14="http://schemas.microsoft.com/office/powerpoint/2010/main" val="326501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14440" y="650894"/>
            <a:ext cx="9449706" cy="757051"/>
          </a:xfrm>
        </p:spPr>
        <p:txBody>
          <a:bodyPr>
            <a:noAutofit/>
          </a:bodyPr>
          <a:lstStyle/>
          <a:p>
            <a:pPr eaLnBrk="1" hangingPunct="1"/>
            <a:br>
              <a:rPr lang="en-GB" sz="3200" b="1" dirty="0">
                <a:solidFill>
                  <a:schemeClr val="tx1">
                    <a:lumMod val="75000"/>
                    <a:lumOff val="25000"/>
                  </a:schemeClr>
                </a:solidFill>
                <a:latin typeface="Arial" charset="0"/>
                <a:ea typeface="ＭＳ Ｐゴシック" charset="0"/>
                <a:cs typeface="ＭＳ Ｐゴシック" charset="0"/>
              </a:rPr>
            </a:br>
            <a:r>
              <a:rPr lang="en-GB" dirty="0">
                <a:solidFill>
                  <a:srgbClr val="009999"/>
                </a:solidFill>
                <a:latin typeface="Polly Rounded Bold" panose="00000800000000000000" pitchFamily="50" charset="0"/>
                <a:ea typeface="ＭＳ Ｐゴシック" charset="0"/>
                <a:cs typeface="ＭＳ Ｐゴシック" charset="0"/>
              </a:rPr>
              <a:t>Domestic Abuse and CAPVA</a:t>
            </a:r>
            <a:br>
              <a:rPr lang="en-GB" sz="3200" dirty="0">
                <a:solidFill>
                  <a:schemeClr val="tx1">
                    <a:lumMod val="75000"/>
                    <a:lumOff val="25000"/>
                  </a:schemeClr>
                </a:solidFill>
                <a:latin typeface="Tahoma" charset="0"/>
                <a:ea typeface="ＭＳ Ｐゴシック" charset="0"/>
                <a:cs typeface="ＭＳ Ｐゴシック" charset="0"/>
              </a:rPr>
            </a:br>
            <a:endParaRPr lang="en-GB" sz="3200" b="1" dirty="0">
              <a:solidFill>
                <a:schemeClr val="tx1">
                  <a:lumMod val="75000"/>
                  <a:lumOff val="25000"/>
                </a:schemeClr>
              </a:solidFill>
              <a:latin typeface="Arial" charset="0"/>
              <a:ea typeface="ＭＳ Ｐゴシック" charset="0"/>
              <a:cs typeface="ＭＳ Ｐゴシック" charset="0"/>
            </a:endParaRPr>
          </a:p>
        </p:txBody>
      </p:sp>
      <p:grpSp>
        <p:nvGrpSpPr>
          <p:cNvPr id="2" name="Group 4"/>
          <p:cNvGrpSpPr>
            <a:grpSpLocks/>
          </p:cNvGrpSpPr>
          <p:nvPr/>
        </p:nvGrpSpPr>
        <p:grpSpPr bwMode="auto">
          <a:xfrm>
            <a:off x="1894285" y="2269692"/>
            <a:ext cx="1371600" cy="1371600"/>
            <a:chOff x="1440" y="5520"/>
            <a:chExt cx="2880" cy="2880"/>
          </a:xfrm>
        </p:grpSpPr>
        <p:sp>
          <p:nvSpPr>
            <p:cNvPr id="22551" name="AutoShape 5"/>
            <p:cNvSpPr>
              <a:spLocks noChangeArrowheads="1"/>
            </p:cNvSpPr>
            <p:nvPr/>
          </p:nvSpPr>
          <p:spPr bwMode="auto">
            <a:xfrm rot="10800000">
              <a:off x="1980" y="6060"/>
              <a:ext cx="1665" cy="1440"/>
            </a:xfrm>
            <a:prstGeom prst="triangle">
              <a:avLst>
                <a:gd name="adj" fmla="val 50000"/>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2552" name="Text Box 6"/>
            <p:cNvSpPr txBox="1">
              <a:spLocks noChangeArrowheads="1"/>
            </p:cNvSpPr>
            <p:nvPr/>
          </p:nvSpPr>
          <p:spPr bwMode="auto">
            <a:xfrm>
              <a:off x="2520" y="7680"/>
              <a:ext cx="72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22553" name="Text Box 7"/>
            <p:cNvSpPr txBox="1">
              <a:spLocks noChangeArrowheads="1"/>
            </p:cNvSpPr>
            <p:nvPr/>
          </p:nvSpPr>
          <p:spPr bwMode="auto">
            <a:xfrm>
              <a:off x="3780" y="55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sp>
          <p:nvSpPr>
            <p:cNvPr id="22554" name="Text Box 8"/>
            <p:cNvSpPr txBox="1">
              <a:spLocks noChangeArrowheads="1"/>
            </p:cNvSpPr>
            <p:nvPr/>
          </p:nvSpPr>
          <p:spPr bwMode="auto">
            <a:xfrm>
              <a:off x="1440" y="5700"/>
              <a:ext cx="540" cy="5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p:grpSp>
        <p:nvGrpSpPr>
          <p:cNvPr id="3" name="Group 9"/>
          <p:cNvGrpSpPr>
            <a:grpSpLocks/>
          </p:cNvGrpSpPr>
          <p:nvPr/>
        </p:nvGrpSpPr>
        <p:grpSpPr bwMode="auto">
          <a:xfrm>
            <a:off x="3307844" y="3423224"/>
            <a:ext cx="1371600" cy="1285875"/>
            <a:chOff x="5220" y="5700"/>
            <a:chExt cx="2880" cy="2700"/>
          </a:xfrm>
        </p:grpSpPr>
        <p:sp>
          <p:nvSpPr>
            <p:cNvPr id="22547" name="AutoShape 10"/>
            <p:cNvSpPr>
              <a:spLocks noChangeArrowheads="1"/>
            </p:cNvSpPr>
            <p:nvPr/>
          </p:nvSpPr>
          <p:spPr bwMode="auto">
            <a:xfrm rot="-1212993">
              <a:off x="5580" y="6060"/>
              <a:ext cx="1665" cy="1440"/>
            </a:xfrm>
            <a:prstGeom prst="triangle">
              <a:avLst>
                <a:gd name="adj" fmla="val 47681"/>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2548" name="Text Box 11"/>
            <p:cNvSpPr txBox="1">
              <a:spLocks noChangeArrowheads="1"/>
            </p:cNvSpPr>
            <p:nvPr/>
          </p:nvSpPr>
          <p:spPr bwMode="auto">
            <a:xfrm>
              <a:off x="5580" y="5700"/>
              <a:ext cx="540" cy="5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sp>
          <p:nvSpPr>
            <p:cNvPr id="22549" name="Text Box 12"/>
            <p:cNvSpPr txBox="1">
              <a:spLocks noChangeArrowheads="1"/>
            </p:cNvSpPr>
            <p:nvPr/>
          </p:nvSpPr>
          <p:spPr bwMode="auto">
            <a:xfrm>
              <a:off x="7560" y="66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sp>
          <p:nvSpPr>
            <p:cNvPr id="22550" name="Text Box 13"/>
            <p:cNvSpPr txBox="1">
              <a:spLocks noChangeArrowheads="1"/>
            </p:cNvSpPr>
            <p:nvPr/>
          </p:nvSpPr>
          <p:spPr bwMode="auto">
            <a:xfrm>
              <a:off x="5220" y="768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grpSp>
      <p:grpSp>
        <p:nvGrpSpPr>
          <p:cNvPr id="4" name="Group 14"/>
          <p:cNvGrpSpPr>
            <a:grpSpLocks/>
          </p:cNvGrpSpPr>
          <p:nvPr/>
        </p:nvGrpSpPr>
        <p:grpSpPr bwMode="auto">
          <a:xfrm>
            <a:off x="5084556" y="3298393"/>
            <a:ext cx="1285875" cy="1285875"/>
            <a:chOff x="3771" y="1445"/>
            <a:chExt cx="1080" cy="1080"/>
          </a:xfrm>
        </p:grpSpPr>
        <p:sp>
          <p:nvSpPr>
            <p:cNvPr id="22543" name="AutoShape 15"/>
            <p:cNvSpPr>
              <a:spLocks noChangeArrowheads="1"/>
            </p:cNvSpPr>
            <p:nvPr/>
          </p:nvSpPr>
          <p:spPr bwMode="auto">
            <a:xfrm rot="1278210">
              <a:off x="4059" y="1661"/>
              <a:ext cx="666" cy="576"/>
            </a:xfrm>
            <a:prstGeom prst="triangle">
              <a:avLst>
                <a:gd name="adj" fmla="val 50000"/>
              </a:avLst>
            </a:prstGeom>
            <a:solidFill>
              <a:srgbClr val="FFFFFF"/>
            </a:solidFill>
            <a:ln w="952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2544" name="Text Box 16"/>
            <p:cNvSpPr txBox="1">
              <a:spLocks noChangeArrowheads="1"/>
            </p:cNvSpPr>
            <p:nvPr/>
          </p:nvSpPr>
          <p:spPr bwMode="auto">
            <a:xfrm>
              <a:off x="3771" y="2021"/>
              <a:ext cx="216" cy="21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22545" name="Text Box 17"/>
            <p:cNvSpPr txBox="1">
              <a:spLocks noChangeArrowheads="1"/>
            </p:cNvSpPr>
            <p:nvPr/>
          </p:nvSpPr>
          <p:spPr bwMode="auto">
            <a:xfrm>
              <a:off x="4635" y="2237"/>
              <a:ext cx="216" cy="28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sp>
          <p:nvSpPr>
            <p:cNvPr id="22546" name="Text Box 18"/>
            <p:cNvSpPr txBox="1">
              <a:spLocks noChangeArrowheads="1"/>
            </p:cNvSpPr>
            <p:nvPr/>
          </p:nvSpPr>
          <p:spPr bwMode="auto">
            <a:xfrm>
              <a:off x="4491" y="1445"/>
              <a:ext cx="216" cy="21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p:grpSp>
        <p:nvGrpSpPr>
          <p:cNvPr id="5" name="Group 19"/>
          <p:cNvGrpSpPr>
            <a:grpSpLocks/>
          </p:cNvGrpSpPr>
          <p:nvPr/>
        </p:nvGrpSpPr>
        <p:grpSpPr bwMode="auto">
          <a:xfrm>
            <a:off x="3518855" y="4994055"/>
            <a:ext cx="1200150" cy="857250"/>
            <a:chOff x="5400" y="10020"/>
            <a:chExt cx="2520" cy="1800"/>
          </a:xfrm>
        </p:grpSpPr>
        <p:sp>
          <p:nvSpPr>
            <p:cNvPr id="22540" name="Line 20"/>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2541" name="Text Box 21"/>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22542" name="Text Box 22"/>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p:grpSp>
        <p:nvGrpSpPr>
          <p:cNvPr id="6" name="Group 23"/>
          <p:cNvGrpSpPr>
            <a:grpSpLocks/>
          </p:cNvGrpSpPr>
          <p:nvPr/>
        </p:nvGrpSpPr>
        <p:grpSpPr bwMode="auto">
          <a:xfrm>
            <a:off x="5033286" y="5122644"/>
            <a:ext cx="1285875" cy="600075"/>
            <a:chOff x="8460" y="10200"/>
            <a:chExt cx="2700" cy="1260"/>
          </a:xfrm>
        </p:grpSpPr>
        <p:sp>
          <p:nvSpPr>
            <p:cNvPr id="22537" name="Line 24"/>
            <p:cNvSpPr>
              <a:spLocks noChangeShapeType="1"/>
            </p:cNvSpPr>
            <p:nvPr/>
          </p:nvSpPr>
          <p:spPr bwMode="auto">
            <a:xfrm>
              <a:off x="9000" y="10560"/>
              <a:ext cx="162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2538" name="Text Box 25"/>
            <p:cNvSpPr txBox="1">
              <a:spLocks noChangeArrowheads="1"/>
            </p:cNvSpPr>
            <p:nvPr/>
          </p:nvSpPr>
          <p:spPr bwMode="auto">
            <a:xfrm>
              <a:off x="8460" y="102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22539" name="Text Box 26"/>
            <p:cNvSpPr txBox="1">
              <a:spLocks noChangeArrowheads="1"/>
            </p:cNvSpPr>
            <p:nvPr/>
          </p:nvSpPr>
          <p:spPr bwMode="auto">
            <a:xfrm>
              <a:off x="10620" y="1074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p:grpSp>
        <p:nvGrpSpPr>
          <p:cNvPr id="27" name="Group 19">
            <a:extLst>
              <a:ext uri="{FF2B5EF4-FFF2-40B4-BE49-F238E27FC236}">
                <a16:creationId xmlns:a16="http://schemas.microsoft.com/office/drawing/2014/main" id="{0A77D5F3-DE90-7147-AAC4-419152A042CF}"/>
              </a:ext>
            </a:extLst>
          </p:cNvPr>
          <p:cNvGrpSpPr>
            <a:grpSpLocks/>
          </p:cNvGrpSpPr>
          <p:nvPr/>
        </p:nvGrpSpPr>
        <p:grpSpPr bwMode="auto">
          <a:xfrm rot="6625336">
            <a:off x="6753472" y="4728998"/>
            <a:ext cx="1200150" cy="857250"/>
            <a:chOff x="5400" y="10020"/>
            <a:chExt cx="2520" cy="1800"/>
          </a:xfrm>
        </p:grpSpPr>
        <p:sp>
          <p:nvSpPr>
            <p:cNvPr id="28" name="Line 20">
              <a:extLst>
                <a:ext uri="{FF2B5EF4-FFF2-40B4-BE49-F238E27FC236}">
                  <a16:creationId xmlns:a16="http://schemas.microsoft.com/office/drawing/2014/main" id="{AA5D223D-A121-954D-84A0-6ED5D2D114AE}"/>
                </a:ext>
              </a:extLst>
            </p:cNvPr>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29" name="Text Box 21">
              <a:extLst>
                <a:ext uri="{FF2B5EF4-FFF2-40B4-BE49-F238E27FC236}">
                  <a16:creationId xmlns:a16="http://schemas.microsoft.com/office/drawing/2014/main" id="{511D675C-9E28-3142-95E6-200F9DB8101A}"/>
                </a:ext>
              </a:extLst>
            </p:cNvPr>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30" name="Text Box 22">
              <a:extLst>
                <a:ext uri="{FF2B5EF4-FFF2-40B4-BE49-F238E27FC236}">
                  <a16:creationId xmlns:a16="http://schemas.microsoft.com/office/drawing/2014/main" id="{73DB4F69-E74C-744B-8A86-2913BAAD357F}"/>
                </a:ext>
              </a:extLst>
            </p:cNvPr>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p:grpSp>
        <p:nvGrpSpPr>
          <p:cNvPr id="31" name="Group 19">
            <a:extLst>
              <a:ext uri="{FF2B5EF4-FFF2-40B4-BE49-F238E27FC236}">
                <a16:creationId xmlns:a16="http://schemas.microsoft.com/office/drawing/2014/main" id="{08A06800-C495-3048-B469-86C2E9F0F2FB}"/>
              </a:ext>
            </a:extLst>
          </p:cNvPr>
          <p:cNvGrpSpPr>
            <a:grpSpLocks/>
          </p:cNvGrpSpPr>
          <p:nvPr/>
        </p:nvGrpSpPr>
        <p:grpSpPr bwMode="auto">
          <a:xfrm rot="17317319">
            <a:off x="8581376" y="4641734"/>
            <a:ext cx="1200150" cy="857250"/>
            <a:chOff x="5400" y="10020"/>
            <a:chExt cx="2520" cy="1800"/>
          </a:xfrm>
        </p:grpSpPr>
        <p:sp>
          <p:nvSpPr>
            <p:cNvPr id="32" name="Line 20">
              <a:extLst>
                <a:ext uri="{FF2B5EF4-FFF2-40B4-BE49-F238E27FC236}">
                  <a16:creationId xmlns:a16="http://schemas.microsoft.com/office/drawing/2014/main" id="{1D1C5473-2D3A-7640-9BDC-DEECAF8FE865}"/>
                </a:ext>
              </a:extLst>
            </p:cNvPr>
            <p:cNvSpPr>
              <a:spLocks noChangeShapeType="1"/>
            </p:cNvSpPr>
            <p:nvPr/>
          </p:nvSpPr>
          <p:spPr bwMode="auto">
            <a:xfrm flipV="1">
              <a:off x="5940" y="10740"/>
              <a:ext cx="1440" cy="54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9999"/>
                </a:solidFill>
                <a:effectLst/>
                <a:uLnTx/>
                <a:uFillTx/>
                <a:latin typeface="Polly Rounded"/>
                <a:ea typeface="+mn-ea"/>
                <a:cs typeface="+mn-cs"/>
              </a:endParaRPr>
            </a:p>
          </p:txBody>
        </p:sp>
        <p:sp>
          <p:nvSpPr>
            <p:cNvPr id="33" name="Text Box 21">
              <a:extLst>
                <a:ext uri="{FF2B5EF4-FFF2-40B4-BE49-F238E27FC236}">
                  <a16:creationId xmlns:a16="http://schemas.microsoft.com/office/drawing/2014/main" id="{2067724B-C6DA-B84F-9125-94880B0A6072}"/>
                </a:ext>
              </a:extLst>
            </p:cNvPr>
            <p:cNvSpPr txBox="1">
              <a:spLocks noChangeArrowheads="1"/>
            </p:cNvSpPr>
            <p:nvPr/>
          </p:nvSpPr>
          <p:spPr bwMode="auto">
            <a:xfrm>
              <a:off x="5400" y="1110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ＭＳ Ｐゴシック" charset="0"/>
                  <a:sym typeface="Symbol" charset="0"/>
                </a:rPr>
                <a:t></a:t>
              </a:r>
              <a:endParaRPr kumimoji="0" lang="en-GB" sz="1350" b="0" i="0" u="none" strike="noStrike" kern="1200" cap="none" spc="0" normalizeH="0" baseline="0" noProof="0">
                <a:ln>
                  <a:noFill/>
                </a:ln>
                <a:solidFill>
                  <a:srgbClr val="009999"/>
                </a:solidFill>
                <a:effectLst/>
                <a:uLnTx/>
                <a:uFillTx/>
                <a:latin typeface="Arial" charset="0"/>
                <a:ea typeface="ＭＳ Ｐゴシック" charset="0"/>
              </a:endParaRPr>
            </a:p>
          </p:txBody>
        </p:sp>
        <p:sp>
          <p:nvSpPr>
            <p:cNvPr id="34" name="Text Box 22">
              <a:extLst>
                <a:ext uri="{FF2B5EF4-FFF2-40B4-BE49-F238E27FC236}">
                  <a16:creationId xmlns:a16="http://schemas.microsoft.com/office/drawing/2014/main" id="{2904DCFA-8B6C-CF42-BE78-1CC47712908A}"/>
                </a:ext>
              </a:extLst>
            </p:cNvPr>
            <p:cNvSpPr txBox="1">
              <a:spLocks noChangeArrowheads="1"/>
            </p:cNvSpPr>
            <p:nvPr/>
          </p:nvSpPr>
          <p:spPr bwMode="auto">
            <a:xfrm>
              <a:off x="7380" y="10020"/>
              <a:ext cx="540" cy="7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9999"/>
                </a:solidFill>
                <a:effectLst/>
                <a:uLnTx/>
                <a:uFillTx/>
                <a:latin typeface="Arial" charset="0"/>
                <a:ea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rPr>
                <a:t>♀</a:t>
              </a:r>
              <a:endParaRPr kumimoji="0" lang="en-GB" sz="1350" b="0" i="0" u="none" strike="noStrike" kern="1200" cap="none" spc="0" normalizeH="0" baseline="0" noProof="0">
                <a:ln>
                  <a:noFill/>
                </a:ln>
                <a:solidFill>
                  <a:srgbClr val="009999"/>
                </a:solidFill>
                <a:effectLst/>
                <a:uLnTx/>
                <a:uFillTx/>
                <a:latin typeface="Arial" charset="0"/>
                <a:ea typeface="ヒラギノ角ゴ Pro W3" charset="0"/>
                <a:cs typeface="ヒラギノ角ゴ Pro W3" charset="0"/>
              </a:endParaRPr>
            </a:p>
          </p:txBody>
        </p:sp>
      </p:gr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6" name="Ink 15">
                <a:extLst>
                  <a:ext uri="{FF2B5EF4-FFF2-40B4-BE49-F238E27FC236}">
                    <a16:creationId xmlns:a16="http://schemas.microsoft.com/office/drawing/2014/main" id="{AC49B4C5-F7B3-834C-A385-E151561B2D01}"/>
                  </a:ext>
                </a:extLst>
              </p14:cNvPr>
              <p14:cNvContentPartPr/>
              <p14:nvPr/>
            </p14:nvContentPartPr>
            <p14:xfrm>
              <a:off x="7610519" y="7488343"/>
              <a:ext cx="270" cy="270"/>
            </p14:xfrm>
          </p:contentPart>
        </mc:Choice>
        <mc:Fallback xmlns="">
          <p:pic>
            <p:nvPicPr>
              <p:cNvPr id="16" name="Ink 15">
                <a:extLst>
                  <a:ext uri="{FF2B5EF4-FFF2-40B4-BE49-F238E27FC236}">
                    <a16:creationId xmlns:a16="http://schemas.microsoft.com/office/drawing/2014/main" id="{AC49B4C5-F7B3-834C-A385-E151561B2D01}"/>
                  </a:ext>
                </a:extLst>
              </p:cNvPr>
              <p:cNvPicPr/>
              <p:nvPr/>
            </p:nvPicPr>
            <p:blipFill>
              <a:blip r:embed="rId4"/>
              <a:stretch>
                <a:fillRect/>
              </a:stretch>
            </p:blipFill>
            <p:spPr>
              <a:xfrm>
                <a:off x="7597019" y="7407343"/>
                <a:ext cx="2700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5" name="Ink 34">
                <a:extLst>
                  <a:ext uri="{FF2B5EF4-FFF2-40B4-BE49-F238E27FC236}">
                    <a16:creationId xmlns:a16="http://schemas.microsoft.com/office/drawing/2014/main" id="{1F513402-3FD2-A74D-99FD-8F816560D10C}"/>
                  </a:ext>
                </a:extLst>
              </p14:cNvPr>
              <p14:cNvContentPartPr/>
              <p14:nvPr/>
            </p14:nvContentPartPr>
            <p14:xfrm>
              <a:off x="7896449" y="7360903"/>
              <a:ext cx="270" cy="270"/>
            </p14:xfrm>
          </p:contentPart>
        </mc:Choice>
        <mc:Fallback xmlns="">
          <p:pic>
            <p:nvPicPr>
              <p:cNvPr id="35" name="Ink 34">
                <a:extLst>
                  <a:ext uri="{FF2B5EF4-FFF2-40B4-BE49-F238E27FC236}">
                    <a16:creationId xmlns:a16="http://schemas.microsoft.com/office/drawing/2014/main" id="{1F513402-3FD2-A74D-99FD-8F816560D10C}"/>
                  </a:ext>
                </a:extLst>
              </p:cNvPr>
              <p:cNvPicPr/>
              <p:nvPr/>
            </p:nvPicPr>
            <p:blipFill>
              <a:blip r:embed="rId6"/>
              <a:stretch>
                <a:fillRect/>
              </a:stretch>
            </p:blipFill>
            <p:spPr>
              <a:xfrm>
                <a:off x="7869449" y="7333903"/>
                <a:ext cx="54000" cy="54000"/>
              </a:xfrm>
              <a:prstGeom prst="rect">
                <a:avLst/>
              </a:prstGeom>
            </p:spPr>
          </p:pic>
        </mc:Fallback>
      </mc:AlternateContent>
      <p:pic>
        <p:nvPicPr>
          <p:cNvPr id="7" name="Picture 6">
            <a:extLst>
              <a:ext uri="{FF2B5EF4-FFF2-40B4-BE49-F238E27FC236}">
                <a16:creationId xmlns:a16="http://schemas.microsoft.com/office/drawing/2014/main" id="{A7BE6EA8-F595-2542-B010-F4DF8B892631}"/>
              </a:ext>
            </a:extLst>
          </p:cNvPr>
          <p:cNvPicPr>
            <a:picLocks noChangeAspect="1"/>
          </p:cNvPicPr>
          <p:nvPr/>
        </p:nvPicPr>
        <p:blipFill>
          <a:blip r:embed="rId7"/>
          <a:stretch>
            <a:fillRect/>
          </a:stretch>
        </p:blipFill>
        <p:spPr>
          <a:xfrm>
            <a:off x="0" y="6345936"/>
            <a:ext cx="12192000" cy="512064"/>
          </a:xfrm>
          <a:prstGeom prst="rect">
            <a:avLst/>
          </a:prstGeom>
        </p:spPr>
      </p:pic>
    </p:spTree>
    <p:extLst>
      <p:ext uri="{BB962C8B-B14F-4D97-AF65-F5344CB8AC3E}">
        <p14:creationId xmlns:p14="http://schemas.microsoft.com/office/powerpoint/2010/main" val="24440131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1D35F-6EE6-7051-098B-C111601414D5}"/>
            </a:ext>
          </a:extLst>
        </p:cNvPr>
        <p:cNvGrpSpPr/>
        <p:nvPr/>
      </p:nvGrpSpPr>
      <p:grpSpPr>
        <a:xfrm>
          <a:off x="0" y="0"/>
          <a:ext cx="0" cy="0"/>
          <a:chOff x="0" y="0"/>
          <a:chExt cx="0" cy="0"/>
        </a:xfrm>
      </p:grpSpPr>
      <p:pic>
        <p:nvPicPr>
          <p:cNvPr id="8" name="Picture 7" descr="The Respect logo: &quot;Respect&quot; in green bubble letters on a white background">
            <a:extLst>
              <a:ext uri="{FF2B5EF4-FFF2-40B4-BE49-F238E27FC236}">
                <a16:creationId xmlns:a16="http://schemas.microsoft.com/office/drawing/2014/main" id="{F2B5B9B3-5228-1832-D022-B9FD9382BA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sp>
        <p:nvSpPr>
          <p:cNvPr id="2" name="Title 1">
            <a:extLst>
              <a:ext uri="{FF2B5EF4-FFF2-40B4-BE49-F238E27FC236}">
                <a16:creationId xmlns:a16="http://schemas.microsoft.com/office/drawing/2014/main" id="{080B5FAB-3F32-8C26-2922-EA3CEF3CB23B}"/>
              </a:ext>
            </a:extLst>
          </p:cNvPr>
          <p:cNvSpPr txBox="1">
            <a:spLocks noGrp="1"/>
          </p:cNvSpPr>
          <p:nvPr>
            <p:ph type="title" idx="4294967295"/>
          </p:nvPr>
        </p:nvSpPr>
        <p:spPr>
          <a:xfrm>
            <a:off x="711201" y="787400"/>
            <a:ext cx="9090346"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008081"/>
                </a:solidFill>
                <a:effectLst/>
                <a:uLnTx/>
                <a:uFillTx/>
                <a:latin typeface="Polly Rounded Bold" panose="00000800000000000000" pitchFamily="50" charset="0"/>
                <a:ea typeface="+mn-ea"/>
                <a:cs typeface="+mn-cs"/>
              </a:rPr>
              <a:t>Social Learning Theory</a:t>
            </a:r>
          </a:p>
        </p:txBody>
      </p:sp>
      <p:sp>
        <p:nvSpPr>
          <p:cNvPr id="4" name="TextBox 3">
            <a:extLst>
              <a:ext uri="{FF2B5EF4-FFF2-40B4-BE49-F238E27FC236}">
                <a16:creationId xmlns:a16="http://schemas.microsoft.com/office/drawing/2014/main" id="{0C755895-DD27-CAC1-60CA-9B929B0B0E4D}"/>
              </a:ext>
            </a:extLst>
          </p:cNvPr>
          <p:cNvSpPr txBox="1"/>
          <p:nvPr/>
        </p:nvSpPr>
        <p:spPr>
          <a:xfrm>
            <a:off x="711201" y="2184400"/>
            <a:ext cx="10896599" cy="4401205"/>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000000"/>
                </a:solidFill>
              </a:rPr>
              <a:t>Social learning theory suggests children learn behaviours through observing and copying others, especially within families.</a:t>
            </a:r>
          </a:p>
          <a:p>
            <a:pPr marL="457200" indent="-457200">
              <a:buFont typeface="Arial" panose="020B0604020202020204" pitchFamily="34" charset="0"/>
              <a:buChar char="•"/>
            </a:pPr>
            <a:r>
              <a:rPr lang="en-GB" sz="2800" dirty="0">
                <a:solidFill>
                  <a:srgbClr val="000000"/>
                </a:solidFill>
              </a:rPr>
              <a:t>Experiencing domestic abuse, children may learn that aggression is an effective way to gain control, avoid consequences, or resolve conflict.</a:t>
            </a:r>
          </a:p>
          <a:p>
            <a:pPr marL="457200" indent="-457200">
              <a:buFont typeface="Arial" panose="020B0604020202020204" pitchFamily="34" charset="0"/>
              <a:buChar char="•"/>
            </a:pPr>
            <a:r>
              <a:rPr lang="en-GB" sz="2800" dirty="0">
                <a:solidFill>
                  <a:srgbClr val="000000"/>
                </a:solidFill>
              </a:rPr>
              <a:t>Coercive cycles can develop where aggression is unintentionally reinforced when parents withdraw or give in.</a:t>
            </a:r>
          </a:p>
          <a:p>
            <a:pPr marL="457200" indent="-457200">
              <a:buFont typeface="Arial" panose="020B0604020202020204" pitchFamily="34" charset="0"/>
              <a:buChar char="•"/>
            </a:pPr>
            <a:r>
              <a:rPr lang="en-GB" sz="2800" dirty="0">
                <a:solidFill>
                  <a:srgbClr val="000000"/>
                </a:solidFill>
              </a:rPr>
              <a:t>What can help families? Challenge messaging around violence; discourage the “pay off” for violence. </a:t>
            </a:r>
          </a:p>
          <a:p>
            <a:endParaRPr lang="en-GB" sz="2800" dirty="0">
              <a:solidFill>
                <a:srgbClr val="000000"/>
              </a:solidFill>
            </a:endParaRPr>
          </a:p>
          <a:p>
            <a:endParaRPr lang="en-GB" sz="2800" dirty="0">
              <a:solidFill>
                <a:srgbClr val="000000"/>
              </a:solidFill>
            </a:endParaRPr>
          </a:p>
        </p:txBody>
      </p:sp>
    </p:spTree>
    <p:extLst>
      <p:ext uri="{BB962C8B-B14F-4D97-AF65-F5344CB8AC3E}">
        <p14:creationId xmlns:p14="http://schemas.microsoft.com/office/powerpoint/2010/main" val="1828114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8E994-595E-954C-B153-8716254315E2}"/>
              </a:ext>
            </a:extLst>
          </p:cNvPr>
          <p:cNvSpPr>
            <a:spLocks noGrp="1"/>
          </p:cNvSpPr>
          <p:nvPr>
            <p:ph type="title"/>
          </p:nvPr>
        </p:nvSpPr>
        <p:spPr>
          <a:xfrm>
            <a:off x="482600" y="533400"/>
            <a:ext cx="10254226" cy="1120598"/>
          </a:xfrm>
        </p:spPr>
        <p:txBody>
          <a:bodyPr anchor="ctr">
            <a:noAutofit/>
          </a:bodyPr>
          <a:lstStyle/>
          <a:p>
            <a:r>
              <a:rPr lang="en-US" sz="4400" dirty="0">
                <a:solidFill>
                  <a:srgbClr val="008081"/>
                </a:solidFill>
                <a:latin typeface="Polly Rounded Bold" panose="00000800000000000000" pitchFamily="50" charset="0"/>
                <a:ea typeface="Tahoma" panose="020B0604030504040204" pitchFamily="34" charset="0"/>
                <a:cs typeface="Calibri" panose="020F0502020204030204" pitchFamily="34" charset="0"/>
              </a:rPr>
              <a:t>The Entitlement Discussion </a:t>
            </a:r>
          </a:p>
        </p:txBody>
      </p:sp>
      <p:sp>
        <p:nvSpPr>
          <p:cNvPr id="3" name="Content Placeholder 2">
            <a:extLst>
              <a:ext uri="{FF2B5EF4-FFF2-40B4-BE49-F238E27FC236}">
                <a16:creationId xmlns:a16="http://schemas.microsoft.com/office/drawing/2014/main" id="{30E9DB65-BAB0-3D40-8184-EBD1E854FB72}"/>
              </a:ext>
            </a:extLst>
          </p:cNvPr>
          <p:cNvSpPr>
            <a:spLocks noGrp="1"/>
          </p:cNvSpPr>
          <p:nvPr>
            <p:ph idx="1"/>
          </p:nvPr>
        </p:nvSpPr>
        <p:spPr>
          <a:xfrm>
            <a:off x="1978663" y="1511118"/>
            <a:ext cx="8306561" cy="4959411"/>
          </a:xfrm>
        </p:spPr>
        <p:txBody>
          <a:bodyPr anchor="t">
            <a:normAutofit/>
          </a:bodyPr>
          <a:lstStyle/>
          <a:p>
            <a:pPr>
              <a:lnSpc>
                <a:spcPct val="90000"/>
              </a:lnSpc>
            </a:pPr>
            <a:endParaRPr lang="en-GB" sz="2800">
              <a:cs typeface="Calibri"/>
            </a:endParaRPr>
          </a:p>
          <a:p>
            <a:pPr>
              <a:lnSpc>
                <a:spcPct val="90000"/>
              </a:lnSpc>
            </a:pPr>
            <a:endParaRPr lang="en-US" sz="2800">
              <a:cs typeface="Calibri"/>
            </a:endParaRPr>
          </a:p>
        </p:txBody>
      </p:sp>
      <p:pic>
        <p:nvPicPr>
          <p:cNvPr id="4" name="Picture 4" descr="A picture containing shape&#10;&#10;Description automatically generated">
            <a:extLst>
              <a:ext uri="{FF2B5EF4-FFF2-40B4-BE49-F238E27FC236}">
                <a16:creationId xmlns:a16="http://schemas.microsoft.com/office/drawing/2014/main" id="{002FDF98-3A9A-40F8-8781-E4A6BF795E30}"/>
              </a:ext>
            </a:extLst>
          </p:cNvPr>
          <p:cNvPicPr>
            <a:picLocks noChangeAspect="1" noChangeArrowheads="1"/>
          </p:cNvPicPr>
          <p:nvPr/>
        </p:nvPicPr>
        <p:blipFill>
          <a:blip r:embed="rId3">
            <a:clrChange>
              <a:clrFrom>
                <a:srgbClr val="0000FF"/>
              </a:clrFrom>
              <a:clrTo>
                <a:srgbClr val="0000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274381" y="1987312"/>
            <a:ext cx="6431220" cy="4175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699A670-81C0-DAB9-1422-9FF272CD8C33}"/>
              </a:ext>
            </a:extLst>
          </p:cNvPr>
          <p:cNvSpPr txBox="1"/>
          <p:nvPr/>
        </p:nvSpPr>
        <p:spPr>
          <a:xfrm>
            <a:off x="7099300" y="2273300"/>
            <a:ext cx="4673600" cy="2677656"/>
          </a:xfrm>
          <a:prstGeom prst="rect">
            <a:avLst/>
          </a:prstGeom>
          <a:noFill/>
        </p:spPr>
        <p:txBody>
          <a:bodyPr wrap="square" rtlCol="0">
            <a:spAutoFit/>
          </a:bodyPr>
          <a:lstStyle/>
          <a:p>
            <a:pPr algn="l"/>
            <a:r>
              <a:rPr lang="en-GB" sz="2400" b="1" i="0" u="sng" dirty="0">
                <a:solidFill>
                  <a:srgbClr val="000000"/>
                </a:solidFill>
                <a:effectLst/>
                <a:latin typeface="Calibri" panose="020F0502020204030204" pitchFamily="34" charset="0"/>
                <a:cs typeface="Calibri" panose="020F0502020204030204" pitchFamily="34" charset="0"/>
              </a:rPr>
              <a:t>Eddie Gallagher theory</a:t>
            </a:r>
          </a:p>
          <a:p>
            <a:pPr algn="l"/>
            <a:r>
              <a:rPr lang="en-GB" sz="2400" dirty="0">
                <a:solidFill>
                  <a:srgbClr val="000000"/>
                </a:solidFill>
                <a:latin typeface="Calibri" panose="020F0502020204030204" pitchFamily="34" charset="0"/>
                <a:cs typeface="Calibri" panose="020F0502020204030204" pitchFamily="34" charset="0"/>
              </a:rPr>
              <a:t>M</a:t>
            </a:r>
            <a:r>
              <a:rPr lang="en-GB" sz="2400" b="0" i="0" dirty="0">
                <a:solidFill>
                  <a:srgbClr val="000000"/>
                </a:solidFill>
                <a:effectLst/>
                <a:latin typeface="Calibri" panose="020F0502020204030204" pitchFamily="34" charset="0"/>
                <a:cs typeface="Calibri" panose="020F0502020204030204" pitchFamily="34" charset="0"/>
              </a:rPr>
              <a:t>ost violent behaviour occurs because the initiator has an inflated sense of entitlement to power which is greater than their sense of responsibility for the welfare of the other person</a:t>
            </a:r>
          </a:p>
        </p:txBody>
      </p:sp>
    </p:spTree>
    <p:extLst>
      <p:ext uri="{BB962C8B-B14F-4D97-AF65-F5344CB8AC3E}">
        <p14:creationId xmlns:p14="http://schemas.microsoft.com/office/powerpoint/2010/main" val="208104351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606491-B28F-57D7-6CD2-E99401E6A052}"/>
              </a:ext>
            </a:extLst>
          </p:cNvPr>
          <p:cNvSpPr txBox="1"/>
          <p:nvPr/>
        </p:nvSpPr>
        <p:spPr>
          <a:xfrm>
            <a:off x="304800" y="252812"/>
            <a:ext cx="11333018" cy="800219"/>
          </a:xfrm>
          <a:prstGeom prst="rect">
            <a:avLst/>
          </a:prstGeom>
          <a:noFill/>
        </p:spPr>
        <p:txBody>
          <a:bodyPr wrap="square" rtlCol="0">
            <a:spAutoFit/>
          </a:bodyPr>
          <a:lstStyle/>
          <a:p>
            <a:r>
              <a:rPr lang="en-GB" sz="2800" b="1" dirty="0">
                <a:solidFill>
                  <a:srgbClr val="009292"/>
                </a:solidFill>
                <a:latin typeface="Polly Rounded" panose="00000500000000000000" pitchFamily="50" charset="0"/>
              </a:rPr>
              <a:t>Themes and sub themes from young people’s accounts</a:t>
            </a:r>
          </a:p>
          <a:p>
            <a:endParaRPr lang="en-GB" dirty="0"/>
          </a:p>
        </p:txBody>
      </p:sp>
      <p:sp>
        <p:nvSpPr>
          <p:cNvPr id="7" name="TextBox 6">
            <a:extLst>
              <a:ext uri="{FF2B5EF4-FFF2-40B4-BE49-F238E27FC236}">
                <a16:creationId xmlns:a16="http://schemas.microsoft.com/office/drawing/2014/main" id="{934EFC91-8A8F-814E-F498-26766A43859C}"/>
              </a:ext>
            </a:extLst>
          </p:cNvPr>
          <p:cNvSpPr txBox="1"/>
          <p:nvPr/>
        </p:nvSpPr>
        <p:spPr>
          <a:xfrm>
            <a:off x="598866" y="6140626"/>
            <a:ext cx="4570034" cy="600164"/>
          </a:xfrm>
          <a:prstGeom prst="rect">
            <a:avLst/>
          </a:prstGeom>
          <a:noFill/>
        </p:spPr>
        <p:txBody>
          <a:bodyPr wrap="square" rtlCol="0">
            <a:spAutoFit/>
          </a:bodyPr>
          <a:lstStyle/>
          <a:p>
            <a:r>
              <a:rPr lang="en-GB" sz="1100" b="0" i="0" dirty="0">
                <a:solidFill>
                  <a:srgbClr val="222222"/>
                </a:solidFill>
                <a:effectLst/>
                <a:latin typeface="Merriweather Sans" pitchFamily="2" charset="0"/>
              </a:rPr>
              <a:t>Baker, V., Radford, L., Harbin, F. </a:t>
            </a:r>
            <a:r>
              <a:rPr lang="en-GB" sz="1100" b="0" i="1" dirty="0">
                <a:solidFill>
                  <a:srgbClr val="222222"/>
                </a:solidFill>
                <a:effectLst/>
                <a:latin typeface="Merriweather Sans" pitchFamily="2" charset="0"/>
              </a:rPr>
              <a:t>et al.</a:t>
            </a:r>
            <a:r>
              <a:rPr lang="en-GB" sz="1100" b="0" i="0" dirty="0">
                <a:solidFill>
                  <a:srgbClr val="222222"/>
                </a:solidFill>
                <a:effectLst/>
                <a:latin typeface="Merriweather Sans" pitchFamily="2" charset="0"/>
              </a:rPr>
              <a:t> Young People’s Accounts of their Violence and Abuse Towards Parents: Causes, Contexts, and Motivations. </a:t>
            </a:r>
            <a:r>
              <a:rPr lang="en-GB" sz="1100" b="0" i="1" dirty="0">
                <a:solidFill>
                  <a:srgbClr val="222222"/>
                </a:solidFill>
                <a:effectLst/>
                <a:latin typeface="Merriweather Sans" pitchFamily="2" charset="0"/>
              </a:rPr>
              <a:t>J Fam Viol</a:t>
            </a:r>
            <a:r>
              <a:rPr lang="en-GB" sz="1100" b="0" i="0" dirty="0">
                <a:solidFill>
                  <a:srgbClr val="222222"/>
                </a:solidFill>
                <a:effectLst/>
                <a:latin typeface="Merriweather Sans" pitchFamily="2" charset="0"/>
              </a:rPr>
              <a:t> (2025).</a:t>
            </a:r>
            <a:endParaRPr lang="en-GB" sz="1100" dirty="0"/>
          </a:p>
        </p:txBody>
      </p:sp>
      <p:graphicFrame>
        <p:nvGraphicFramePr>
          <p:cNvPr id="2" name="Table 1">
            <a:extLst>
              <a:ext uri="{FF2B5EF4-FFF2-40B4-BE49-F238E27FC236}">
                <a16:creationId xmlns:a16="http://schemas.microsoft.com/office/drawing/2014/main" id="{0226261F-83A7-D478-D5DE-BE3DF49A50CB}"/>
              </a:ext>
            </a:extLst>
          </p:cNvPr>
          <p:cNvGraphicFramePr>
            <a:graphicFrameLocks noGrp="1"/>
          </p:cNvGraphicFramePr>
          <p:nvPr/>
        </p:nvGraphicFramePr>
        <p:xfrm>
          <a:off x="304800" y="1053031"/>
          <a:ext cx="11582399" cy="5687762"/>
        </p:xfrm>
        <a:graphic>
          <a:graphicData uri="http://schemas.openxmlformats.org/drawingml/2006/table">
            <a:tbl>
              <a:tblPr firstRow="1" bandRow="1">
                <a:tableStyleId>{5C22544A-7EE6-4342-B048-85BDC9FD1C3A}</a:tableStyleId>
              </a:tblPr>
              <a:tblGrid>
                <a:gridCol w="4597596">
                  <a:extLst>
                    <a:ext uri="{9D8B030D-6E8A-4147-A177-3AD203B41FA5}">
                      <a16:colId xmlns:a16="http://schemas.microsoft.com/office/drawing/2014/main" val="1971547750"/>
                    </a:ext>
                  </a:extLst>
                </a:gridCol>
                <a:gridCol w="6984803">
                  <a:extLst>
                    <a:ext uri="{9D8B030D-6E8A-4147-A177-3AD203B41FA5}">
                      <a16:colId xmlns:a16="http://schemas.microsoft.com/office/drawing/2014/main" val="4230533783"/>
                    </a:ext>
                  </a:extLst>
                </a:gridCol>
              </a:tblGrid>
              <a:tr h="433804">
                <a:tc>
                  <a:txBody>
                    <a:bodyPr/>
                    <a:lstStyle/>
                    <a:p>
                      <a:r>
                        <a:rPr lang="en-GB" sz="2200" b="0" dirty="0">
                          <a:solidFill>
                            <a:schemeClr val="tx1"/>
                          </a:solidFill>
                        </a:rPr>
                        <a:t>Violence, Abuse and Trauma</a:t>
                      </a:r>
                    </a:p>
                  </a:txBody>
                  <a:tcPr>
                    <a:solidFill>
                      <a:schemeClr val="accent1">
                        <a:lumMod val="20000"/>
                        <a:lumOff val="80000"/>
                      </a:schemeClr>
                    </a:solidFill>
                  </a:tcPr>
                </a:tc>
                <a:tc>
                  <a:txBody>
                    <a:bodyPr/>
                    <a:lstStyle/>
                    <a:p>
                      <a:r>
                        <a:rPr lang="en-GB" sz="2200" b="0" dirty="0">
                          <a:solidFill>
                            <a:schemeClr val="tx1"/>
                          </a:solidFill>
                        </a:rPr>
                        <a:t>Trauma</a:t>
                      </a:r>
                    </a:p>
                  </a:txBody>
                  <a:tcPr>
                    <a:solidFill>
                      <a:schemeClr val="accent1">
                        <a:lumMod val="20000"/>
                        <a:lumOff val="80000"/>
                      </a:schemeClr>
                    </a:solidFill>
                  </a:tcPr>
                </a:tc>
                <a:extLst>
                  <a:ext uri="{0D108BD9-81ED-4DB2-BD59-A6C34878D82A}">
                    <a16:rowId xmlns:a16="http://schemas.microsoft.com/office/drawing/2014/main" val="1708832285"/>
                  </a:ext>
                </a:extLst>
              </a:tr>
              <a:tr h="433804">
                <a:tc>
                  <a:txBody>
                    <a:bodyPr/>
                    <a:lstStyle/>
                    <a:p>
                      <a:endParaRPr lang="en-GB" sz="2200" dirty="0"/>
                    </a:p>
                  </a:txBody>
                  <a:tcPr/>
                </a:tc>
                <a:tc>
                  <a:txBody>
                    <a:bodyPr/>
                    <a:lstStyle/>
                    <a:p>
                      <a:r>
                        <a:rPr lang="en-GB" sz="2200" dirty="0"/>
                        <a:t>Resentment and Blame</a:t>
                      </a:r>
                    </a:p>
                  </a:txBody>
                  <a:tcPr/>
                </a:tc>
                <a:extLst>
                  <a:ext uri="{0D108BD9-81ED-4DB2-BD59-A6C34878D82A}">
                    <a16:rowId xmlns:a16="http://schemas.microsoft.com/office/drawing/2014/main" val="1008369964"/>
                  </a:ext>
                </a:extLst>
              </a:tr>
              <a:tr h="433804">
                <a:tc>
                  <a:txBody>
                    <a:bodyPr/>
                    <a:lstStyle/>
                    <a:p>
                      <a:endParaRPr lang="en-GB" sz="2200"/>
                    </a:p>
                  </a:txBody>
                  <a:tcPr/>
                </a:tc>
                <a:tc>
                  <a:txBody>
                    <a:bodyPr/>
                    <a:lstStyle/>
                    <a:p>
                      <a:r>
                        <a:rPr lang="en-GB" sz="2200" dirty="0"/>
                        <a:t>Violence as an adaptive response</a:t>
                      </a:r>
                    </a:p>
                  </a:txBody>
                  <a:tcPr/>
                </a:tc>
                <a:extLst>
                  <a:ext uri="{0D108BD9-81ED-4DB2-BD59-A6C34878D82A}">
                    <a16:rowId xmlns:a16="http://schemas.microsoft.com/office/drawing/2014/main" val="2618179662"/>
                  </a:ext>
                </a:extLst>
              </a:tr>
              <a:tr h="433804">
                <a:tc>
                  <a:txBody>
                    <a:bodyPr/>
                    <a:lstStyle/>
                    <a:p>
                      <a:r>
                        <a:rPr lang="en-GB" sz="2200" dirty="0"/>
                        <a:t>Power, control and agency</a:t>
                      </a:r>
                    </a:p>
                  </a:txBody>
                  <a:tcPr/>
                </a:tc>
                <a:tc>
                  <a:txBody>
                    <a:bodyPr/>
                    <a:lstStyle/>
                    <a:p>
                      <a:r>
                        <a:rPr lang="en-GB" sz="2200" dirty="0"/>
                        <a:t>Privileges, entitlement and responsibility</a:t>
                      </a:r>
                    </a:p>
                  </a:txBody>
                  <a:tcPr/>
                </a:tc>
                <a:extLst>
                  <a:ext uri="{0D108BD9-81ED-4DB2-BD59-A6C34878D82A}">
                    <a16:rowId xmlns:a16="http://schemas.microsoft.com/office/drawing/2014/main" val="1379469212"/>
                  </a:ext>
                </a:extLst>
              </a:tr>
              <a:tr h="433804">
                <a:tc>
                  <a:txBody>
                    <a:bodyPr/>
                    <a:lstStyle/>
                    <a:p>
                      <a:endParaRPr lang="en-GB" sz="2200"/>
                    </a:p>
                  </a:txBody>
                  <a:tcPr/>
                </a:tc>
                <a:tc>
                  <a:txBody>
                    <a:bodyPr/>
                    <a:lstStyle/>
                    <a:p>
                      <a:r>
                        <a:rPr lang="en-GB" sz="2200" dirty="0"/>
                        <a:t>Strict and authoritarian parenting</a:t>
                      </a:r>
                    </a:p>
                  </a:txBody>
                  <a:tcPr/>
                </a:tc>
                <a:extLst>
                  <a:ext uri="{0D108BD9-81ED-4DB2-BD59-A6C34878D82A}">
                    <a16:rowId xmlns:a16="http://schemas.microsoft.com/office/drawing/2014/main" val="3962123312"/>
                  </a:ext>
                </a:extLst>
              </a:tr>
              <a:tr h="433804">
                <a:tc>
                  <a:txBody>
                    <a:bodyPr/>
                    <a:lstStyle/>
                    <a:p>
                      <a:endParaRPr lang="en-GB" sz="2200"/>
                    </a:p>
                  </a:txBody>
                  <a:tcPr/>
                </a:tc>
                <a:tc>
                  <a:txBody>
                    <a:bodyPr/>
                    <a:lstStyle/>
                    <a:p>
                      <a:r>
                        <a:rPr lang="en-GB" sz="2200" dirty="0"/>
                        <a:t>Space, movement and socialising</a:t>
                      </a:r>
                    </a:p>
                  </a:txBody>
                  <a:tcPr/>
                </a:tc>
                <a:extLst>
                  <a:ext uri="{0D108BD9-81ED-4DB2-BD59-A6C34878D82A}">
                    <a16:rowId xmlns:a16="http://schemas.microsoft.com/office/drawing/2014/main" val="3196417106"/>
                  </a:ext>
                </a:extLst>
              </a:tr>
              <a:tr h="433804">
                <a:tc>
                  <a:txBody>
                    <a:bodyPr/>
                    <a:lstStyle/>
                    <a:p>
                      <a:r>
                        <a:rPr lang="en-GB" sz="2200" dirty="0"/>
                        <a:t>Communication</a:t>
                      </a:r>
                    </a:p>
                  </a:txBody>
                  <a:tcPr/>
                </a:tc>
                <a:tc>
                  <a:txBody>
                    <a:bodyPr/>
                    <a:lstStyle/>
                    <a:p>
                      <a:r>
                        <a:rPr lang="en-GB" sz="2200" dirty="0"/>
                        <a:t>Shouting and raised voices</a:t>
                      </a:r>
                    </a:p>
                  </a:txBody>
                  <a:tcPr/>
                </a:tc>
                <a:extLst>
                  <a:ext uri="{0D108BD9-81ED-4DB2-BD59-A6C34878D82A}">
                    <a16:rowId xmlns:a16="http://schemas.microsoft.com/office/drawing/2014/main" val="72900907"/>
                  </a:ext>
                </a:extLst>
              </a:tr>
              <a:tr h="433804">
                <a:tc>
                  <a:txBody>
                    <a:bodyPr/>
                    <a:lstStyle/>
                    <a:p>
                      <a:endParaRPr lang="en-GB" sz="2200"/>
                    </a:p>
                  </a:txBody>
                  <a:tcPr/>
                </a:tc>
                <a:tc>
                  <a:txBody>
                    <a:bodyPr/>
                    <a:lstStyle/>
                    <a:p>
                      <a:r>
                        <a:rPr lang="en-GB" sz="2200" dirty="0"/>
                        <a:t>Aggressive and hurtful language</a:t>
                      </a:r>
                    </a:p>
                  </a:txBody>
                  <a:tcPr/>
                </a:tc>
                <a:extLst>
                  <a:ext uri="{0D108BD9-81ED-4DB2-BD59-A6C34878D82A}">
                    <a16:rowId xmlns:a16="http://schemas.microsoft.com/office/drawing/2014/main" val="2108356254"/>
                  </a:ext>
                </a:extLst>
              </a:tr>
              <a:tr h="433804">
                <a:tc>
                  <a:txBody>
                    <a:bodyPr/>
                    <a:lstStyle/>
                    <a:p>
                      <a:endParaRPr lang="en-GB" sz="2200"/>
                    </a:p>
                  </a:txBody>
                  <a:tcPr/>
                </a:tc>
                <a:tc>
                  <a:txBody>
                    <a:bodyPr/>
                    <a:lstStyle/>
                    <a:p>
                      <a:r>
                        <a:rPr lang="en-GB" sz="2200" dirty="0"/>
                        <a:t>Listening, honesty and “emotion” talk</a:t>
                      </a:r>
                    </a:p>
                  </a:txBody>
                  <a:tcPr/>
                </a:tc>
                <a:extLst>
                  <a:ext uri="{0D108BD9-81ED-4DB2-BD59-A6C34878D82A}">
                    <a16:rowId xmlns:a16="http://schemas.microsoft.com/office/drawing/2014/main" val="1156708521"/>
                  </a:ext>
                </a:extLst>
              </a:tr>
              <a:tr h="433804">
                <a:tc>
                  <a:txBody>
                    <a:bodyPr/>
                    <a:lstStyle/>
                    <a:p>
                      <a:r>
                        <a:rPr lang="en-GB" sz="2200" dirty="0"/>
                        <a:t>Stress</a:t>
                      </a:r>
                    </a:p>
                  </a:txBody>
                  <a:tcPr/>
                </a:tc>
                <a:tc>
                  <a:txBody>
                    <a:bodyPr/>
                    <a:lstStyle/>
                    <a:p>
                      <a:r>
                        <a:rPr lang="en-GB" sz="2200" dirty="0"/>
                        <a:t>Violence as communication</a:t>
                      </a:r>
                    </a:p>
                  </a:txBody>
                  <a:tcPr/>
                </a:tc>
                <a:extLst>
                  <a:ext uri="{0D108BD9-81ED-4DB2-BD59-A6C34878D82A}">
                    <a16:rowId xmlns:a16="http://schemas.microsoft.com/office/drawing/2014/main" val="629863707"/>
                  </a:ext>
                </a:extLst>
              </a:tr>
              <a:tr h="433804">
                <a:tc>
                  <a:txBody>
                    <a:bodyPr/>
                    <a:lstStyle/>
                    <a:p>
                      <a:endParaRPr lang="en-GB" sz="2200"/>
                    </a:p>
                  </a:txBody>
                  <a:tcPr/>
                </a:tc>
                <a:tc>
                  <a:txBody>
                    <a:bodyPr/>
                    <a:lstStyle/>
                    <a:p>
                      <a:r>
                        <a:rPr lang="en-GB" sz="2200" dirty="0"/>
                        <a:t>Young people’s stress</a:t>
                      </a:r>
                    </a:p>
                  </a:txBody>
                  <a:tcPr/>
                </a:tc>
                <a:extLst>
                  <a:ext uri="{0D108BD9-81ED-4DB2-BD59-A6C34878D82A}">
                    <a16:rowId xmlns:a16="http://schemas.microsoft.com/office/drawing/2014/main" val="1233576611"/>
                  </a:ext>
                </a:extLst>
              </a:tr>
              <a:tr h="433804">
                <a:tc>
                  <a:txBody>
                    <a:bodyPr/>
                    <a:lstStyle/>
                    <a:p>
                      <a:endParaRPr lang="en-GB" sz="2200"/>
                    </a:p>
                  </a:txBody>
                  <a:tcPr/>
                </a:tc>
                <a:tc>
                  <a:txBody>
                    <a:bodyPr/>
                    <a:lstStyle/>
                    <a:p>
                      <a:r>
                        <a:rPr lang="en-GB" sz="2200" dirty="0"/>
                        <a:t>Parent and family stress</a:t>
                      </a:r>
                    </a:p>
                  </a:txBody>
                  <a:tcPr/>
                </a:tc>
                <a:extLst>
                  <a:ext uri="{0D108BD9-81ED-4DB2-BD59-A6C34878D82A}">
                    <a16:rowId xmlns:a16="http://schemas.microsoft.com/office/drawing/2014/main" val="4035421642"/>
                  </a:ext>
                </a:extLst>
              </a:tr>
              <a:tr h="482114">
                <a:tc>
                  <a:txBody>
                    <a:bodyPr/>
                    <a:lstStyle/>
                    <a:p>
                      <a:r>
                        <a:rPr lang="en-GB" sz="2200" dirty="0"/>
                        <a:t>Anger and emotion regulation</a:t>
                      </a:r>
                    </a:p>
                  </a:txBody>
                  <a:tcPr/>
                </a:tc>
                <a:tc>
                  <a:txBody>
                    <a:bodyPr/>
                    <a:lstStyle/>
                    <a:p>
                      <a:endParaRPr lang="en-GB" sz="2000" dirty="0"/>
                    </a:p>
                  </a:txBody>
                  <a:tcPr/>
                </a:tc>
                <a:extLst>
                  <a:ext uri="{0D108BD9-81ED-4DB2-BD59-A6C34878D82A}">
                    <a16:rowId xmlns:a16="http://schemas.microsoft.com/office/drawing/2014/main" val="1909206079"/>
                  </a:ext>
                </a:extLst>
              </a:tr>
            </a:tbl>
          </a:graphicData>
        </a:graphic>
      </p:graphicFrame>
    </p:spTree>
    <p:extLst>
      <p:ext uri="{BB962C8B-B14F-4D97-AF65-F5344CB8AC3E}">
        <p14:creationId xmlns:p14="http://schemas.microsoft.com/office/powerpoint/2010/main" val="201330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9D7213B-7A8E-1BA9-8900-3E28C6DC7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69194" y="4622965"/>
            <a:ext cx="3204302" cy="2069548"/>
          </a:xfrm>
          <a:prstGeom prst="rect">
            <a:avLst/>
          </a:prstGeom>
        </p:spPr>
      </p:pic>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742122" y="577440"/>
            <a:ext cx="9476535" cy="1273460"/>
          </a:xfrm>
        </p:spPr>
        <p:txBody>
          <a:bodyPr>
            <a:normAutofit/>
          </a:bodyPr>
          <a:lstStyle/>
          <a:p>
            <a:r>
              <a:rPr lang="en-GB" sz="4000" b="1">
                <a:solidFill>
                  <a:srgbClr val="008081"/>
                </a:solidFill>
                <a:latin typeface="Polly Rounded" panose="00000500000000000000" pitchFamily="50" charset="0"/>
              </a:rPr>
              <a:t>Who we are</a:t>
            </a:r>
          </a:p>
        </p:txBody>
      </p:sp>
      <p:sp>
        <p:nvSpPr>
          <p:cNvPr id="4" name="TextBox 3">
            <a:extLst>
              <a:ext uri="{FF2B5EF4-FFF2-40B4-BE49-F238E27FC236}">
                <a16:creationId xmlns:a16="http://schemas.microsoft.com/office/drawing/2014/main" id="{34570228-E585-63CE-6DDF-912887996931}"/>
              </a:ext>
            </a:extLst>
          </p:cNvPr>
          <p:cNvSpPr txBox="1"/>
          <p:nvPr/>
        </p:nvSpPr>
        <p:spPr>
          <a:xfrm>
            <a:off x="742122" y="4235197"/>
            <a:ext cx="7825806" cy="1569660"/>
          </a:xfrm>
          <a:prstGeom prst="rect">
            <a:avLst/>
          </a:prstGeom>
          <a:noFill/>
        </p:spPr>
        <p:txBody>
          <a:bodyPr wrap="square" rtlCol="0">
            <a:spAutoFit/>
          </a:bodyPr>
          <a:lstStyle/>
          <a:p>
            <a:pPr algn="l"/>
            <a:r>
              <a:rPr lang="en-GB" sz="2400">
                <a:solidFill>
                  <a:srgbClr val="1A1A1A"/>
                </a:solidFill>
              </a:rPr>
              <a:t>Supports professionals to respond effectively to young people and their families where a young person is engaging in abusive behaviour towards parents, carers and intimate partners.</a:t>
            </a:r>
            <a:endParaRPr lang="en-GB" sz="2400">
              <a:cs typeface="Arial" panose="020B0604020202020204" pitchFamily="34" charset="0"/>
            </a:endParaRPr>
          </a:p>
        </p:txBody>
      </p:sp>
      <p:sp>
        <p:nvSpPr>
          <p:cNvPr id="7" name="TextBox 6">
            <a:extLst>
              <a:ext uri="{FF2B5EF4-FFF2-40B4-BE49-F238E27FC236}">
                <a16:creationId xmlns:a16="http://schemas.microsoft.com/office/drawing/2014/main" id="{6B047EB1-647E-E32C-7653-B5654A40B9F4}"/>
              </a:ext>
            </a:extLst>
          </p:cNvPr>
          <p:cNvSpPr txBox="1"/>
          <p:nvPr/>
        </p:nvSpPr>
        <p:spPr>
          <a:xfrm>
            <a:off x="742122" y="1661449"/>
            <a:ext cx="1520353" cy="584775"/>
          </a:xfrm>
          <a:prstGeom prst="rect">
            <a:avLst/>
          </a:prstGeom>
          <a:noFill/>
        </p:spPr>
        <p:txBody>
          <a:bodyPr wrap="none" lIns="91440" tIns="45720" rIns="91440" bIns="45720" rtlCol="0" anchor="t">
            <a:spAutoFit/>
          </a:bodyPr>
          <a:lstStyle/>
          <a:p>
            <a:r>
              <a:rPr lang="en-GB" sz="3200" b="1" dirty="0">
                <a:solidFill>
                  <a:srgbClr val="7A2DB7"/>
                </a:solidFill>
                <a:latin typeface="Polly Rounded Bold"/>
              </a:rPr>
              <a:t>Respect</a:t>
            </a:r>
          </a:p>
        </p:txBody>
      </p:sp>
      <p:sp>
        <p:nvSpPr>
          <p:cNvPr id="8" name="TextBox 7">
            <a:extLst>
              <a:ext uri="{FF2B5EF4-FFF2-40B4-BE49-F238E27FC236}">
                <a16:creationId xmlns:a16="http://schemas.microsoft.com/office/drawing/2014/main" id="{ED900FB8-27F8-BE7E-7BDD-4E6609AD15C6}"/>
              </a:ext>
            </a:extLst>
          </p:cNvPr>
          <p:cNvSpPr txBox="1"/>
          <p:nvPr/>
        </p:nvSpPr>
        <p:spPr>
          <a:xfrm>
            <a:off x="742122" y="2296230"/>
            <a:ext cx="9855774" cy="1200329"/>
          </a:xfrm>
          <a:prstGeom prst="rect">
            <a:avLst/>
          </a:prstGeom>
          <a:noFill/>
        </p:spPr>
        <p:txBody>
          <a:bodyPr wrap="square" rtlCol="0">
            <a:spAutoFit/>
          </a:bodyPr>
          <a:lstStyle/>
          <a:p>
            <a:pPr algn="l"/>
            <a:r>
              <a:rPr lang="en-GB" sz="2400" b="0" i="0" u="none" strike="noStrike" dirty="0">
                <a:solidFill>
                  <a:srgbClr val="422F01"/>
                </a:solidFill>
                <a:effectLst/>
              </a:rPr>
              <a:t>The UK charity stopping perpetrators of domestic abuse. We work with our members, partners and allies to stop the harms done by those who cause harm and perpetrate domestic abuse. </a:t>
            </a:r>
            <a:endParaRPr lang="en-GB" sz="2400" dirty="0">
              <a:cs typeface="Arial" panose="020B0604020202020204" pitchFamily="34" charset="0"/>
            </a:endParaRPr>
          </a:p>
        </p:txBody>
      </p:sp>
      <p:sp>
        <p:nvSpPr>
          <p:cNvPr id="9" name="TextBox 8">
            <a:extLst>
              <a:ext uri="{FF2B5EF4-FFF2-40B4-BE49-F238E27FC236}">
                <a16:creationId xmlns:a16="http://schemas.microsoft.com/office/drawing/2014/main" id="{57C06652-6A20-6B4E-F92F-8120362ED8B4}"/>
              </a:ext>
            </a:extLst>
          </p:cNvPr>
          <p:cNvSpPr txBox="1"/>
          <p:nvPr/>
        </p:nvSpPr>
        <p:spPr>
          <a:xfrm>
            <a:off x="742122" y="3650422"/>
            <a:ext cx="6520055" cy="584775"/>
          </a:xfrm>
          <a:prstGeom prst="rect">
            <a:avLst/>
          </a:prstGeom>
          <a:noFill/>
        </p:spPr>
        <p:txBody>
          <a:bodyPr wrap="none" lIns="91440" tIns="45720" rIns="91440" bIns="45720" rtlCol="0" anchor="t">
            <a:spAutoFit/>
          </a:bodyPr>
          <a:lstStyle/>
          <a:p>
            <a:r>
              <a:rPr lang="en-GB" sz="3200" b="1" dirty="0">
                <a:solidFill>
                  <a:srgbClr val="7A2DB7"/>
                </a:solidFill>
                <a:latin typeface="Polly Rounded Bold"/>
              </a:rPr>
              <a:t>Respect</a:t>
            </a:r>
            <a:r>
              <a:rPr lang="en-GB" sz="3200" dirty="0">
                <a:solidFill>
                  <a:srgbClr val="7A2DB7"/>
                </a:solidFill>
                <a:latin typeface="Polly Rounded Bold"/>
              </a:rPr>
              <a:t> Young People’s Service (RYPS)</a:t>
            </a:r>
          </a:p>
        </p:txBody>
      </p:sp>
      <p:pic>
        <p:nvPicPr>
          <p:cNvPr id="3" name="Picture 2">
            <a:extLst>
              <a:ext uri="{FF2B5EF4-FFF2-40B4-BE49-F238E27FC236}">
                <a16:creationId xmlns:a16="http://schemas.microsoft.com/office/drawing/2014/main" id="{7AEF6AFE-FA3D-6DB3-4F92-AD93C90927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002" y="6086751"/>
            <a:ext cx="2234902" cy="605762"/>
          </a:xfrm>
          <a:prstGeom prst="rect">
            <a:avLst/>
          </a:prstGeom>
        </p:spPr>
      </p:pic>
    </p:spTree>
    <p:extLst>
      <p:ext uri="{BB962C8B-B14F-4D97-AF65-F5344CB8AC3E}">
        <p14:creationId xmlns:p14="http://schemas.microsoft.com/office/powerpoint/2010/main" val="29477966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5DAE-FD3A-7BF7-B6D3-B05C7D3290AD}"/>
            </a:ext>
          </a:extLst>
        </p:cNvPr>
        <p:cNvGrpSpPr/>
        <p:nvPr/>
      </p:nvGrpSpPr>
      <p:grpSpPr>
        <a:xfrm>
          <a:off x="0" y="0"/>
          <a:ext cx="0" cy="0"/>
          <a:chOff x="0" y="0"/>
          <a:chExt cx="0" cy="0"/>
        </a:xfrm>
      </p:grpSpPr>
      <p:pic>
        <p:nvPicPr>
          <p:cNvPr id="8" name="Picture 7" descr="The Respect logo: &quot;Respect&quot; in green bubble letters on a white background">
            <a:extLst>
              <a:ext uri="{FF2B5EF4-FFF2-40B4-BE49-F238E27FC236}">
                <a16:creationId xmlns:a16="http://schemas.microsoft.com/office/drawing/2014/main" id="{356E379C-72CB-27CA-D196-BF6EDF90CA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sp>
        <p:nvSpPr>
          <p:cNvPr id="6" name="Rectangle 5">
            <a:extLst>
              <a:ext uri="{FF2B5EF4-FFF2-40B4-BE49-F238E27FC236}">
                <a16:creationId xmlns:a16="http://schemas.microsoft.com/office/drawing/2014/main" id="{C6E15E0B-0E05-94EC-8C4A-F377DC37CAA3}"/>
              </a:ext>
            </a:extLst>
          </p:cNvPr>
          <p:cNvSpPr/>
          <p:nvPr/>
        </p:nvSpPr>
        <p:spPr>
          <a:xfrm>
            <a:off x="2051222" y="444843"/>
            <a:ext cx="7611762" cy="61165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57A9028A-6346-F4A8-C4FF-7CF132530A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77366" y="740765"/>
            <a:ext cx="7126127" cy="5561181"/>
          </a:xfrm>
          <a:prstGeom prst="rect">
            <a:avLst/>
          </a:prstGeom>
        </p:spPr>
      </p:pic>
    </p:spTree>
    <p:extLst>
      <p:ext uri="{BB962C8B-B14F-4D97-AF65-F5344CB8AC3E}">
        <p14:creationId xmlns:p14="http://schemas.microsoft.com/office/powerpoint/2010/main" val="2849660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0EB36D-11B3-2B6C-C0EA-F6ADE53235BB}"/>
              </a:ext>
            </a:extLst>
          </p:cNvPr>
          <p:cNvSpPr/>
          <p:nvPr/>
        </p:nvSpPr>
        <p:spPr>
          <a:xfrm>
            <a:off x="3101010" y="1881810"/>
            <a:ext cx="4982817" cy="2126969"/>
          </a:xfrm>
          <a:prstGeom prst="rect">
            <a:avLst/>
          </a:prstGeom>
          <a:solidFill>
            <a:schemeClr val="bg1"/>
          </a:solidFill>
          <a:ln w="38100">
            <a:solidFill>
              <a:srgbClr val="00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2492912-4546-4B9E-A4ED-7FB3D5F4D855}"/>
              </a:ext>
            </a:extLst>
          </p:cNvPr>
          <p:cNvSpPr txBox="1"/>
          <p:nvPr/>
        </p:nvSpPr>
        <p:spPr>
          <a:xfrm>
            <a:off x="4156364" y="2410692"/>
            <a:ext cx="6608617" cy="1028302"/>
          </a:xfrm>
          <a:prstGeom prst="rect">
            <a:avLst/>
          </a:prstGeom>
          <a:noFill/>
        </p:spPr>
        <p:txBody>
          <a:bodyPr wrap="square" rtlCol="0">
            <a:spAutoFit/>
          </a:bodyPr>
          <a:lstStyle/>
          <a:p>
            <a:r>
              <a:rPr lang="en-GB" sz="6000" dirty="0">
                <a:solidFill>
                  <a:srgbClr val="009292"/>
                </a:solidFill>
                <a:latin typeface="Polly Rounded Bold" panose="00000800000000000000" pitchFamily="50" charset="0"/>
              </a:rPr>
              <a:t>Lunch</a:t>
            </a:r>
          </a:p>
        </p:txBody>
      </p:sp>
      <p:pic>
        <p:nvPicPr>
          <p:cNvPr id="7" name="Graphic 6" descr="Dance steps outline">
            <a:extLst>
              <a:ext uri="{FF2B5EF4-FFF2-40B4-BE49-F238E27FC236}">
                <a16:creationId xmlns:a16="http://schemas.microsoft.com/office/drawing/2014/main" id="{B0B42A6D-5EBE-3602-D87B-DF9C2E6331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3563" y="4510217"/>
            <a:ext cx="1923536" cy="1844190"/>
          </a:xfrm>
          <a:prstGeom prst="rect">
            <a:avLst/>
          </a:prstGeom>
        </p:spPr>
      </p:pic>
      <p:pic>
        <p:nvPicPr>
          <p:cNvPr id="3" name="Graphic 2" descr="Lunch Box outline">
            <a:extLst>
              <a:ext uri="{FF2B5EF4-FFF2-40B4-BE49-F238E27FC236}">
                <a16:creationId xmlns:a16="http://schemas.microsoft.com/office/drawing/2014/main" id="{C75E6ADF-CEA6-50F4-69E8-B2FD8A6D55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7815" y="4738255"/>
            <a:ext cx="1923536" cy="1749042"/>
          </a:xfrm>
          <a:prstGeom prst="rect">
            <a:avLst/>
          </a:prstGeom>
        </p:spPr>
      </p:pic>
    </p:spTree>
    <p:extLst>
      <p:ext uri="{BB962C8B-B14F-4D97-AF65-F5344CB8AC3E}">
        <p14:creationId xmlns:p14="http://schemas.microsoft.com/office/powerpoint/2010/main" val="862875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94FEB-4121-8DE1-A717-03E42A39AE7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B9856D41-010A-1940-9F77-A4D1EC423A98}"/>
              </a:ext>
            </a:extLst>
          </p:cNvPr>
          <p:cNvSpPr txBox="1"/>
          <p:nvPr/>
        </p:nvSpPr>
        <p:spPr>
          <a:xfrm>
            <a:off x="729049" y="1804086"/>
            <a:ext cx="10392032" cy="2123658"/>
          </a:xfrm>
          <a:prstGeom prst="rect">
            <a:avLst/>
          </a:prstGeom>
          <a:noFill/>
        </p:spPr>
        <p:txBody>
          <a:bodyPr wrap="square">
            <a:spAutoFit/>
          </a:bodyPr>
          <a:lstStyle/>
          <a:p>
            <a:pPr algn="ctr"/>
            <a:r>
              <a:rPr lang="en-GB" sz="4400" b="1" dirty="0">
                <a:solidFill>
                  <a:srgbClr val="5A5A58"/>
                </a:solidFill>
                <a:latin typeface="Polly Rounded Bold" panose="00000800000000000000" pitchFamily="50" charset="0"/>
                <a:ea typeface="+mj-ea"/>
                <a:cs typeface="+mj-cs"/>
              </a:rPr>
              <a:t>Demographics of</a:t>
            </a:r>
            <a:r>
              <a:rPr kumimoji="0" lang="en-GB" sz="4400" b="1" i="0" u="none" strike="noStrike" kern="1200" cap="none" spc="0" normalizeH="0" baseline="0" noProof="0" dirty="0">
                <a:ln>
                  <a:noFill/>
                </a:ln>
                <a:solidFill>
                  <a:srgbClr val="5A5A58"/>
                </a:solidFill>
                <a:effectLst/>
                <a:uLnTx/>
                <a:uFillTx/>
                <a:latin typeface="Polly Rounded Bold" panose="00000800000000000000" pitchFamily="50" charset="0"/>
                <a:ea typeface="+mj-ea"/>
                <a:cs typeface="+mj-cs"/>
              </a:rPr>
              <a:t> CAPVA</a:t>
            </a:r>
          </a:p>
          <a:p>
            <a:pPr algn="ctr"/>
            <a:endParaRPr kumimoji="0" lang="en-GB" sz="4400" b="1" i="0" u="none" strike="noStrike" kern="1200" cap="none" spc="0" normalizeH="0" baseline="0" noProof="0" dirty="0">
              <a:ln>
                <a:noFill/>
              </a:ln>
              <a:solidFill>
                <a:srgbClr val="5A5A58"/>
              </a:solidFill>
              <a:effectLst/>
              <a:uLnTx/>
              <a:uFillTx/>
              <a:latin typeface="Polly Rounded Bold" panose="00000800000000000000" pitchFamily="50" charset="0"/>
              <a:ea typeface="+mj-ea"/>
              <a:cs typeface="+mj-cs"/>
            </a:endParaRPr>
          </a:p>
          <a:p>
            <a:pPr algn="ctr"/>
            <a:r>
              <a:rPr lang="en-GB" sz="4400" b="1" dirty="0">
                <a:solidFill>
                  <a:srgbClr val="5A5A58"/>
                </a:solidFill>
                <a:latin typeface="Polly Rounded Bold" panose="00000800000000000000" pitchFamily="50" charset="0"/>
                <a:ea typeface="+mj-ea"/>
                <a:cs typeface="+mj-cs"/>
              </a:rPr>
              <a:t>Quiz</a:t>
            </a:r>
            <a:endParaRPr lang="en-GB" dirty="0">
              <a:latin typeface="Polly Rounded Bold" panose="00000800000000000000" pitchFamily="50" charset="0"/>
            </a:endParaRPr>
          </a:p>
        </p:txBody>
      </p:sp>
      <p:pic>
        <p:nvPicPr>
          <p:cNvPr id="13" name="Picture 12" descr="The Respect logo: &quot;Respect&quot; in green bubble letters on a white background">
            <a:extLst>
              <a:ext uri="{FF2B5EF4-FFF2-40B4-BE49-F238E27FC236}">
                <a16:creationId xmlns:a16="http://schemas.microsoft.com/office/drawing/2014/main" id="{62996206-B8D7-0AEC-33D7-E16E3B06BD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pic>
        <p:nvPicPr>
          <p:cNvPr id="14" name="Picture 13">
            <a:extLst>
              <a:ext uri="{FF2B5EF4-FFF2-40B4-BE49-F238E27FC236}">
                <a16:creationId xmlns:a16="http://schemas.microsoft.com/office/drawing/2014/main" id="{01E22768-C5B5-3313-7C5E-3F50CA0B9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323" y="396644"/>
            <a:ext cx="2125826" cy="675859"/>
          </a:xfrm>
          <a:prstGeom prst="rect">
            <a:avLst/>
          </a:prstGeom>
        </p:spPr>
      </p:pic>
      <p:pic>
        <p:nvPicPr>
          <p:cNvPr id="16" name="Graphic 15" descr="Bar chart with solid fill">
            <a:extLst>
              <a:ext uri="{FF2B5EF4-FFF2-40B4-BE49-F238E27FC236}">
                <a16:creationId xmlns:a16="http://schemas.microsoft.com/office/drawing/2014/main" id="{CC89FA3E-34DF-DC6B-3123-B4C4323337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92362" y="4250726"/>
            <a:ext cx="2607275" cy="2310712"/>
          </a:xfrm>
          <a:prstGeom prst="rect">
            <a:avLst/>
          </a:prstGeom>
        </p:spPr>
      </p:pic>
    </p:spTree>
    <p:extLst>
      <p:ext uri="{BB962C8B-B14F-4D97-AF65-F5344CB8AC3E}">
        <p14:creationId xmlns:p14="http://schemas.microsoft.com/office/powerpoint/2010/main" val="31215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4283AF7-0E8F-475E-9D76-01F7E418AF41}"/>
              </a:ext>
            </a:extLst>
          </p:cNvPr>
          <p:cNvSpPr/>
          <p:nvPr/>
        </p:nvSpPr>
        <p:spPr>
          <a:xfrm>
            <a:off x="873304" y="974889"/>
            <a:ext cx="8311794" cy="1438380"/>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EC6DB41-092C-4495-B09C-DF425F9CEE43}"/>
              </a:ext>
            </a:extLst>
          </p:cNvPr>
          <p:cNvSpPr txBox="1"/>
          <p:nvPr/>
        </p:nvSpPr>
        <p:spPr>
          <a:xfrm>
            <a:off x="873304" y="1149178"/>
            <a:ext cx="8311794" cy="1569660"/>
          </a:xfrm>
          <a:prstGeom prst="rect">
            <a:avLst/>
          </a:prstGeom>
          <a:noFill/>
        </p:spPr>
        <p:txBody>
          <a:bodyPr wrap="square" rtlCol="0">
            <a:spAutoFit/>
          </a:bodyPr>
          <a:lstStyle/>
          <a:p>
            <a:pPr algn="ctr"/>
            <a:r>
              <a:rPr lang="en-GB" sz="2400" dirty="0">
                <a:solidFill>
                  <a:schemeClr val="bg1"/>
                </a:solidFill>
                <a:latin typeface="Polly Rounded" panose="00000500000000000000" pitchFamily="50" charset="0"/>
              </a:rPr>
              <a:t>1. What percentage of your CAPVA cases are likely to have a female victim (mother/female carer)?</a:t>
            </a:r>
          </a:p>
          <a:p>
            <a:pPr algn="ctr"/>
            <a:endParaRPr lang="en-GB" sz="2400" dirty="0">
              <a:solidFill>
                <a:schemeClr val="bg1"/>
              </a:solidFill>
              <a:latin typeface="Polly Rounded" panose="00000500000000000000" pitchFamily="50" charset="0"/>
            </a:endParaRPr>
          </a:p>
        </p:txBody>
      </p:sp>
      <p:sp>
        <p:nvSpPr>
          <p:cNvPr id="4" name="Rectangle 3">
            <a:extLst>
              <a:ext uri="{FF2B5EF4-FFF2-40B4-BE49-F238E27FC236}">
                <a16:creationId xmlns:a16="http://schemas.microsoft.com/office/drawing/2014/main" id="{716228EF-D683-47F1-9329-D00A132B8382}"/>
              </a:ext>
            </a:extLst>
          </p:cNvPr>
          <p:cNvSpPr/>
          <p:nvPr/>
        </p:nvSpPr>
        <p:spPr>
          <a:xfrm>
            <a:off x="1839074" y="3013499"/>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2BE7E30-8D4C-46AE-92DF-8BAB2A638984}"/>
              </a:ext>
            </a:extLst>
          </p:cNvPr>
          <p:cNvSpPr/>
          <p:nvPr/>
        </p:nvSpPr>
        <p:spPr>
          <a:xfrm>
            <a:off x="1839073"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56B932-6172-4B67-8BBB-D31924849DC5}"/>
              </a:ext>
            </a:extLst>
          </p:cNvPr>
          <p:cNvSpPr/>
          <p:nvPr/>
        </p:nvSpPr>
        <p:spPr>
          <a:xfrm>
            <a:off x="5938462" y="3013500"/>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F127DE4-D8E3-40FB-A7A1-8E4782405B66}"/>
              </a:ext>
            </a:extLst>
          </p:cNvPr>
          <p:cNvSpPr/>
          <p:nvPr/>
        </p:nvSpPr>
        <p:spPr>
          <a:xfrm>
            <a:off x="5938462"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DE89623-4D81-4549-97F1-72DCED37DD0D}"/>
              </a:ext>
            </a:extLst>
          </p:cNvPr>
          <p:cNvSpPr/>
          <p:nvPr/>
        </p:nvSpPr>
        <p:spPr>
          <a:xfrm>
            <a:off x="1839073"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0A5CA1-A3D2-4DB6-81ED-ABA5F48F673F}"/>
              </a:ext>
            </a:extLst>
          </p:cNvPr>
          <p:cNvSpPr/>
          <p:nvPr/>
        </p:nvSpPr>
        <p:spPr>
          <a:xfrm>
            <a:off x="1839073"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6826A4-7500-4383-A59F-A0AEA48B5FE2}"/>
              </a:ext>
            </a:extLst>
          </p:cNvPr>
          <p:cNvSpPr/>
          <p:nvPr/>
        </p:nvSpPr>
        <p:spPr>
          <a:xfrm>
            <a:off x="5938462"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084D5E1-4F4A-4463-970D-694E1E37DD79}"/>
              </a:ext>
            </a:extLst>
          </p:cNvPr>
          <p:cNvSpPr/>
          <p:nvPr/>
        </p:nvSpPr>
        <p:spPr>
          <a:xfrm>
            <a:off x="5938461"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72EC142-071D-4022-9AB2-83A1EC48FB22}"/>
              </a:ext>
            </a:extLst>
          </p:cNvPr>
          <p:cNvSpPr txBox="1"/>
          <p:nvPr/>
        </p:nvSpPr>
        <p:spPr>
          <a:xfrm>
            <a:off x="2024009" y="3098567"/>
            <a:ext cx="590763"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9E15B15E-1411-47A0-9C97-98ED68CACAC8}"/>
              </a:ext>
            </a:extLst>
          </p:cNvPr>
          <p:cNvSpPr txBox="1"/>
          <p:nvPr/>
        </p:nvSpPr>
        <p:spPr>
          <a:xfrm>
            <a:off x="2024008" y="4623372"/>
            <a:ext cx="54110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B</a:t>
            </a:r>
          </a:p>
        </p:txBody>
      </p:sp>
      <p:sp>
        <p:nvSpPr>
          <p:cNvPr id="15" name="TextBox 14">
            <a:extLst>
              <a:ext uri="{FF2B5EF4-FFF2-40B4-BE49-F238E27FC236}">
                <a16:creationId xmlns:a16="http://schemas.microsoft.com/office/drawing/2014/main" id="{30A4BF57-A808-4741-A898-38B6D125E3F3}"/>
              </a:ext>
            </a:extLst>
          </p:cNvPr>
          <p:cNvSpPr txBox="1"/>
          <p:nvPr/>
        </p:nvSpPr>
        <p:spPr>
          <a:xfrm>
            <a:off x="6096000" y="3098567"/>
            <a:ext cx="64384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C</a:t>
            </a:r>
          </a:p>
        </p:txBody>
      </p:sp>
      <p:sp>
        <p:nvSpPr>
          <p:cNvPr id="16" name="TextBox 15">
            <a:extLst>
              <a:ext uri="{FF2B5EF4-FFF2-40B4-BE49-F238E27FC236}">
                <a16:creationId xmlns:a16="http://schemas.microsoft.com/office/drawing/2014/main" id="{E749EE0F-B911-450C-8294-C15DF03B5482}"/>
              </a:ext>
            </a:extLst>
          </p:cNvPr>
          <p:cNvSpPr txBox="1"/>
          <p:nvPr/>
        </p:nvSpPr>
        <p:spPr>
          <a:xfrm>
            <a:off x="6095999" y="4623373"/>
            <a:ext cx="561655"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D</a:t>
            </a:r>
          </a:p>
        </p:txBody>
      </p:sp>
      <p:sp>
        <p:nvSpPr>
          <p:cNvPr id="18" name="TextBox 17">
            <a:extLst>
              <a:ext uri="{FF2B5EF4-FFF2-40B4-BE49-F238E27FC236}">
                <a16:creationId xmlns:a16="http://schemas.microsoft.com/office/drawing/2014/main" id="{A3E402C8-BC21-4DFE-91C9-D8691DDA2BFE}"/>
              </a:ext>
            </a:extLst>
          </p:cNvPr>
          <p:cNvSpPr txBox="1"/>
          <p:nvPr/>
        </p:nvSpPr>
        <p:spPr>
          <a:xfrm>
            <a:off x="6935056" y="3194760"/>
            <a:ext cx="2455523"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60-70%</a:t>
            </a:r>
          </a:p>
        </p:txBody>
      </p:sp>
      <p:sp>
        <p:nvSpPr>
          <p:cNvPr id="19" name="TextBox 18">
            <a:extLst>
              <a:ext uri="{FF2B5EF4-FFF2-40B4-BE49-F238E27FC236}">
                <a16:creationId xmlns:a16="http://schemas.microsoft.com/office/drawing/2014/main" id="{C21682FA-7D59-43B9-AE4B-176A9341E1EC}"/>
              </a:ext>
            </a:extLst>
          </p:cNvPr>
          <p:cNvSpPr txBox="1"/>
          <p:nvPr/>
        </p:nvSpPr>
        <p:spPr>
          <a:xfrm>
            <a:off x="2921286" y="4722180"/>
            <a:ext cx="1928116"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50-60%</a:t>
            </a:r>
          </a:p>
        </p:txBody>
      </p:sp>
      <p:sp>
        <p:nvSpPr>
          <p:cNvPr id="20" name="TextBox 19">
            <a:extLst>
              <a:ext uri="{FF2B5EF4-FFF2-40B4-BE49-F238E27FC236}">
                <a16:creationId xmlns:a16="http://schemas.microsoft.com/office/drawing/2014/main" id="{4E5FF553-CDDB-4D63-8572-732ADC5EF769}"/>
              </a:ext>
            </a:extLst>
          </p:cNvPr>
          <p:cNvSpPr txBox="1"/>
          <p:nvPr/>
        </p:nvSpPr>
        <p:spPr>
          <a:xfrm>
            <a:off x="7027523" y="4722180"/>
            <a:ext cx="236305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70+% </a:t>
            </a:r>
          </a:p>
        </p:txBody>
      </p:sp>
      <p:pic>
        <p:nvPicPr>
          <p:cNvPr id="22" name="Picture 21">
            <a:extLst>
              <a:ext uri="{FF2B5EF4-FFF2-40B4-BE49-F238E27FC236}">
                <a16:creationId xmlns:a16="http://schemas.microsoft.com/office/drawing/2014/main" id="{95D47C96-E444-43DB-96CC-5F1F1CAA5A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E1D4CAA7-4F80-8A89-DA75-5513B27421B0}"/>
              </a:ext>
            </a:extLst>
          </p:cNvPr>
          <p:cNvSpPr txBox="1"/>
          <p:nvPr/>
        </p:nvSpPr>
        <p:spPr>
          <a:xfrm>
            <a:off x="2921286" y="3194760"/>
            <a:ext cx="2280909" cy="523220"/>
          </a:xfrm>
          <a:prstGeom prst="rect">
            <a:avLst/>
          </a:prstGeom>
          <a:noFill/>
        </p:spPr>
        <p:txBody>
          <a:bodyPr wrap="square" rtlCol="0">
            <a:spAutoFit/>
          </a:bodyPr>
          <a:lstStyle/>
          <a:p>
            <a:r>
              <a:rPr lang="en-GB" sz="2800" dirty="0">
                <a:solidFill>
                  <a:srgbClr val="000000"/>
                </a:solidFill>
              </a:rPr>
              <a:t>40-50%</a:t>
            </a:r>
          </a:p>
        </p:txBody>
      </p:sp>
    </p:spTree>
    <p:extLst>
      <p:ext uri="{BB962C8B-B14F-4D97-AF65-F5344CB8AC3E}">
        <p14:creationId xmlns:p14="http://schemas.microsoft.com/office/powerpoint/2010/main" val="2048035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0D0E7-6AA8-E7FC-69B4-A24B5490C9D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D5DB139-0875-FAB7-5A31-78F2BC847710}"/>
              </a:ext>
            </a:extLst>
          </p:cNvPr>
          <p:cNvSpPr/>
          <p:nvPr/>
        </p:nvSpPr>
        <p:spPr>
          <a:xfrm>
            <a:off x="873304" y="974889"/>
            <a:ext cx="8311794" cy="1438380"/>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84CA9D7-80FA-7F78-3088-6227EA9F5A3F}"/>
              </a:ext>
            </a:extLst>
          </p:cNvPr>
          <p:cNvSpPr txBox="1"/>
          <p:nvPr/>
        </p:nvSpPr>
        <p:spPr>
          <a:xfrm>
            <a:off x="873304" y="1149178"/>
            <a:ext cx="8311794" cy="1569660"/>
          </a:xfrm>
          <a:prstGeom prst="rect">
            <a:avLst/>
          </a:prstGeom>
          <a:noFill/>
        </p:spPr>
        <p:txBody>
          <a:bodyPr wrap="square" rtlCol="0">
            <a:spAutoFit/>
          </a:bodyPr>
          <a:lstStyle/>
          <a:p>
            <a:pPr algn="ctr"/>
            <a:r>
              <a:rPr lang="en-GB" sz="2400" dirty="0">
                <a:solidFill>
                  <a:schemeClr val="bg1"/>
                </a:solidFill>
                <a:latin typeface="Polly Rounded" panose="00000500000000000000" pitchFamily="50" charset="0"/>
              </a:rPr>
              <a:t>1. What percentage of your CAPVA cases are likely to have a female victim (mother/female carer)?</a:t>
            </a:r>
          </a:p>
          <a:p>
            <a:pPr algn="ctr"/>
            <a:endParaRPr lang="en-GB" sz="2400" dirty="0">
              <a:solidFill>
                <a:schemeClr val="bg1"/>
              </a:solidFill>
              <a:latin typeface="Polly Rounded" panose="00000500000000000000" pitchFamily="50" charset="0"/>
            </a:endParaRPr>
          </a:p>
        </p:txBody>
      </p:sp>
      <p:sp>
        <p:nvSpPr>
          <p:cNvPr id="4" name="Rectangle 3">
            <a:extLst>
              <a:ext uri="{FF2B5EF4-FFF2-40B4-BE49-F238E27FC236}">
                <a16:creationId xmlns:a16="http://schemas.microsoft.com/office/drawing/2014/main" id="{375904D0-640F-DFE8-08A0-9D8203F8E2B1}"/>
              </a:ext>
            </a:extLst>
          </p:cNvPr>
          <p:cNvSpPr/>
          <p:nvPr/>
        </p:nvSpPr>
        <p:spPr>
          <a:xfrm>
            <a:off x="1839074" y="3013499"/>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BA1997C-F50C-075C-8FF4-2BE450752A02}"/>
              </a:ext>
            </a:extLst>
          </p:cNvPr>
          <p:cNvSpPr/>
          <p:nvPr/>
        </p:nvSpPr>
        <p:spPr>
          <a:xfrm>
            <a:off x="1839073"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FCE0C88-2B03-E883-CDD8-98729771F2EF}"/>
              </a:ext>
            </a:extLst>
          </p:cNvPr>
          <p:cNvSpPr/>
          <p:nvPr/>
        </p:nvSpPr>
        <p:spPr>
          <a:xfrm>
            <a:off x="5938462" y="3013500"/>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6097E35-8108-72B5-4728-CC3A7D0E6F98}"/>
              </a:ext>
            </a:extLst>
          </p:cNvPr>
          <p:cNvSpPr/>
          <p:nvPr/>
        </p:nvSpPr>
        <p:spPr>
          <a:xfrm>
            <a:off x="5938462" y="4529794"/>
            <a:ext cx="3688423" cy="830997"/>
          </a:xfrm>
          <a:prstGeom prst="rect">
            <a:avLst/>
          </a:prstGeom>
          <a:solidFill>
            <a:schemeClr val="tx1">
              <a:lumMod val="20000"/>
              <a:lumOff val="80000"/>
            </a:schemeClr>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5B4AE41-8A4E-2BAA-F09B-4EF7231028AB}"/>
              </a:ext>
            </a:extLst>
          </p:cNvPr>
          <p:cNvSpPr/>
          <p:nvPr/>
        </p:nvSpPr>
        <p:spPr>
          <a:xfrm>
            <a:off x="1839073"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3D2F590-A221-34A4-A4F2-3E8A5E5E7B75}"/>
              </a:ext>
            </a:extLst>
          </p:cNvPr>
          <p:cNvSpPr/>
          <p:nvPr/>
        </p:nvSpPr>
        <p:spPr>
          <a:xfrm>
            <a:off x="1839073"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3A7F264-8DBD-FA0C-A294-B23CA82E3AF6}"/>
              </a:ext>
            </a:extLst>
          </p:cNvPr>
          <p:cNvSpPr/>
          <p:nvPr/>
        </p:nvSpPr>
        <p:spPr>
          <a:xfrm>
            <a:off x="5938462"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B72FDF7-7C88-4672-CE97-A191BF05AE9F}"/>
              </a:ext>
            </a:extLst>
          </p:cNvPr>
          <p:cNvSpPr/>
          <p:nvPr/>
        </p:nvSpPr>
        <p:spPr>
          <a:xfrm>
            <a:off x="5938461"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BD311AA-64E9-96BF-6B1E-5DE54065EABC}"/>
              </a:ext>
            </a:extLst>
          </p:cNvPr>
          <p:cNvSpPr txBox="1"/>
          <p:nvPr/>
        </p:nvSpPr>
        <p:spPr>
          <a:xfrm>
            <a:off x="2024009" y="3098567"/>
            <a:ext cx="590763"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94272E84-40EE-036C-0CB2-238D581F9C82}"/>
              </a:ext>
            </a:extLst>
          </p:cNvPr>
          <p:cNvSpPr txBox="1"/>
          <p:nvPr/>
        </p:nvSpPr>
        <p:spPr>
          <a:xfrm>
            <a:off x="2024008" y="4623372"/>
            <a:ext cx="54110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B</a:t>
            </a:r>
          </a:p>
        </p:txBody>
      </p:sp>
      <p:sp>
        <p:nvSpPr>
          <p:cNvPr id="15" name="TextBox 14">
            <a:extLst>
              <a:ext uri="{FF2B5EF4-FFF2-40B4-BE49-F238E27FC236}">
                <a16:creationId xmlns:a16="http://schemas.microsoft.com/office/drawing/2014/main" id="{88D2BA9B-668E-6109-A583-4D4D81AF7589}"/>
              </a:ext>
            </a:extLst>
          </p:cNvPr>
          <p:cNvSpPr txBox="1"/>
          <p:nvPr/>
        </p:nvSpPr>
        <p:spPr>
          <a:xfrm>
            <a:off x="6096000" y="3098567"/>
            <a:ext cx="64384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C</a:t>
            </a:r>
          </a:p>
        </p:txBody>
      </p:sp>
      <p:sp>
        <p:nvSpPr>
          <p:cNvPr id="16" name="TextBox 15">
            <a:extLst>
              <a:ext uri="{FF2B5EF4-FFF2-40B4-BE49-F238E27FC236}">
                <a16:creationId xmlns:a16="http://schemas.microsoft.com/office/drawing/2014/main" id="{F2531BF9-CF30-6D13-558A-B57954B81256}"/>
              </a:ext>
            </a:extLst>
          </p:cNvPr>
          <p:cNvSpPr txBox="1"/>
          <p:nvPr/>
        </p:nvSpPr>
        <p:spPr>
          <a:xfrm>
            <a:off x="6095999" y="4623373"/>
            <a:ext cx="561655"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D</a:t>
            </a:r>
          </a:p>
        </p:txBody>
      </p:sp>
      <p:sp>
        <p:nvSpPr>
          <p:cNvPr id="18" name="TextBox 17">
            <a:extLst>
              <a:ext uri="{FF2B5EF4-FFF2-40B4-BE49-F238E27FC236}">
                <a16:creationId xmlns:a16="http://schemas.microsoft.com/office/drawing/2014/main" id="{DEFAAFB6-A387-1CBF-8121-3EC6AF18DEA9}"/>
              </a:ext>
            </a:extLst>
          </p:cNvPr>
          <p:cNvSpPr txBox="1"/>
          <p:nvPr/>
        </p:nvSpPr>
        <p:spPr>
          <a:xfrm>
            <a:off x="6935056" y="3194760"/>
            <a:ext cx="2455523"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60-70%</a:t>
            </a:r>
          </a:p>
        </p:txBody>
      </p:sp>
      <p:sp>
        <p:nvSpPr>
          <p:cNvPr id="19" name="TextBox 18">
            <a:extLst>
              <a:ext uri="{FF2B5EF4-FFF2-40B4-BE49-F238E27FC236}">
                <a16:creationId xmlns:a16="http://schemas.microsoft.com/office/drawing/2014/main" id="{AF3BD10A-376C-4464-404B-0A02A029ECA9}"/>
              </a:ext>
            </a:extLst>
          </p:cNvPr>
          <p:cNvSpPr txBox="1"/>
          <p:nvPr/>
        </p:nvSpPr>
        <p:spPr>
          <a:xfrm>
            <a:off x="2921286" y="4722180"/>
            <a:ext cx="1928116"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50-60%</a:t>
            </a:r>
          </a:p>
        </p:txBody>
      </p:sp>
      <p:sp>
        <p:nvSpPr>
          <p:cNvPr id="20" name="TextBox 19">
            <a:extLst>
              <a:ext uri="{FF2B5EF4-FFF2-40B4-BE49-F238E27FC236}">
                <a16:creationId xmlns:a16="http://schemas.microsoft.com/office/drawing/2014/main" id="{F4057BE2-BAB7-FE14-6A82-E6FC8DFDAB3C}"/>
              </a:ext>
            </a:extLst>
          </p:cNvPr>
          <p:cNvSpPr txBox="1"/>
          <p:nvPr/>
        </p:nvSpPr>
        <p:spPr>
          <a:xfrm>
            <a:off x="7027523" y="4722180"/>
            <a:ext cx="236305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70+% </a:t>
            </a:r>
          </a:p>
        </p:txBody>
      </p:sp>
      <p:pic>
        <p:nvPicPr>
          <p:cNvPr id="22" name="Picture 21">
            <a:extLst>
              <a:ext uri="{FF2B5EF4-FFF2-40B4-BE49-F238E27FC236}">
                <a16:creationId xmlns:a16="http://schemas.microsoft.com/office/drawing/2014/main" id="{1E34BAA2-7F5C-8C0E-8543-46FFD5F30F6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AD76301B-0632-EFE6-E871-8FCDAD850605}"/>
              </a:ext>
            </a:extLst>
          </p:cNvPr>
          <p:cNvSpPr txBox="1"/>
          <p:nvPr/>
        </p:nvSpPr>
        <p:spPr>
          <a:xfrm>
            <a:off x="2921286" y="3194760"/>
            <a:ext cx="2280909" cy="523220"/>
          </a:xfrm>
          <a:prstGeom prst="rect">
            <a:avLst/>
          </a:prstGeom>
          <a:noFill/>
        </p:spPr>
        <p:txBody>
          <a:bodyPr wrap="square" rtlCol="0">
            <a:spAutoFit/>
          </a:bodyPr>
          <a:lstStyle/>
          <a:p>
            <a:r>
              <a:rPr lang="en-GB" sz="2800" dirty="0">
                <a:solidFill>
                  <a:srgbClr val="000000"/>
                </a:solidFill>
              </a:rPr>
              <a:t>40-50%</a:t>
            </a:r>
          </a:p>
        </p:txBody>
      </p:sp>
    </p:spTree>
    <p:extLst>
      <p:ext uri="{BB962C8B-B14F-4D97-AF65-F5344CB8AC3E}">
        <p14:creationId xmlns:p14="http://schemas.microsoft.com/office/powerpoint/2010/main" val="2816388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96D63-5E77-9889-261F-7110C7A8FAB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9ECC2E-015E-E8FB-3309-52CA443A30AB}"/>
              </a:ext>
            </a:extLst>
          </p:cNvPr>
          <p:cNvSpPr/>
          <p:nvPr/>
        </p:nvSpPr>
        <p:spPr>
          <a:xfrm>
            <a:off x="873304" y="974889"/>
            <a:ext cx="8311794" cy="1438380"/>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C7BDE2B-F653-5000-62E1-5118E03E8C43}"/>
              </a:ext>
            </a:extLst>
          </p:cNvPr>
          <p:cNvSpPr txBox="1"/>
          <p:nvPr/>
        </p:nvSpPr>
        <p:spPr>
          <a:xfrm>
            <a:off x="1017142" y="1335640"/>
            <a:ext cx="7777537" cy="830997"/>
          </a:xfrm>
          <a:prstGeom prst="rect">
            <a:avLst/>
          </a:prstGeom>
          <a:noFill/>
        </p:spPr>
        <p:txBody>
          <a:bodyPr wrap="square" rtlCol="0">
            <a:spAutoFit/>
          </a:bodyPr>
          <a:lstStyle/>
          <a:p>
            <a:pPr algn="ctr"/>
            <a:r>
              <a:rPr lang="en-GB" sz="2400" dirty="0">
                <a:solidFill>
                  <a:schemeClr val="bg1"/>
                </a:solidFill>
                <a:latin typeface="Polly Rounded" panose="00000500000000000000" pitchFamily="50" charset="0"/>
              </a:rPr>
              <a:t>2. In what age range (child) is CAPVA most commonly reported by parents?  </a:t>
            </a:r>
          </a:p>
        </p:txBody>
      </p:sp>
      <p:sp>
        <p:nvSpPr>
          <p:cNvPr id="4" name="Rectangle 3">
            <a:extLst>
              <a:ext uri="{FF2B5EF4-FFF2-40B4-BE49-F238E27FC236}">
                <a16:creationId xmlns:a16="http://schemas.microsoft.com/office/drawing/2014/main" id="{9C4236A7-F5C0-13E0-3D76-8993729765D5}"/>
              </a:ext>
            </a:extLst>
          </p:cNvPr>
          <p:cNvSpPr/>
          <p:nvPr/>
        </p:nvSpPr>
        <p:spPr>
          <a:xfrm>
            <a:off x="1839074" y="3013499"/>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9CDC9CF-FF1A-0908-6B67-510B3F758EF5}"/>
              </a:ext>
            </a:extLst>
          </p:cNvPr>
          <p:cNvSpPr/>
          <p:nvPr/>
        </p:nvSpPr>
        <p:spPr>
          <a:xfrm>
            <a:off x="1839073"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1604614-8CBD-5A21-5FE7-1AC90F332173}"/>
              </a:ext>
            </a:extLst>
          </p:cNvPr>
          <p:cNvSpPr/>
          <p:nvPr/>
        </p:nvSpPr>
        <p:spPr>
          <a:xfrm>
            <a:off x="5938462" y="3013500"/>
            <a:ext cx="3688423" cy="830997"/>
          </a:xfrm>
          <a:prstGeom prst="rect">
            <a:avLst/>
          </a:prstGeom>
          <a:no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C76FE7A-1F23-79D3-1F74-F6CBC07F52C5}"/>
              </a:ext>
            </a:extLst>
          </p:cNvPr>
          <p:cNvSpPr/>
          <p:nvPr/>
        </p:nvSpPr>
        <p:spPr>
          <a:xfrm>
            <a:off x="5938462"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AD84C5D-6738-90D6-E207-12492C8236F9}"/>
              </a:ext>
            </a:extLst>
          </p:cNvPr>
          <p:cNvSpPr/>
          <p:nvPr/>
        </p:nvSpPr>
        <p:spPr>
          <a:xfrm>
            <a:off x="1839073"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B111CED-6828-C891-DFEF-9EA98F4A0AC7}"/>
              </a:ext>
            </a:extLst>
          </p:cNvPr>
          <p:cNvSpPr/>
          <p:nvPr/>
        </p:nvSpPr>
        <p:spPr>
          <a:xfrm>
            <a:off x="1839073"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C9E49A-F1CE-1D82-D3C7-579980BC386A}"/>
              </a:ext>
            </a:extLst>
          </p:cNvPr>
          <p:cNvSpPr/>
          <p:nvPr/>
        </p:nvSpPr>
        <p:spPr>
          <a:xfrm>
            <a:off x="5938462"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CC93810-BC81-A727-72CF-DA64A8FFAEDC}"/>
              </a:ext>
            </a:extLst>
          </p:cNvPr>
          <p:cNvSpPr/>
          <p:nvPr/>
        </p:nvSpPr>
        <p:spPr>
          <a:xfrm>
            <a:off x="5938461"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54BD9C7-A02C-BBB3-BB84-8485AF26BFDC}"/>
              </a:ext>
            </a:extLst>
          </p:cNvPr>
          <p:cNvSpPr txBox="1"/>
          <p:nvPr/>
        </p:nvSpPr>
        <p:spPr>
          <a:xfrm>
            <a:off x="2024009" y="3098567"/>
            <a:ext cx="590763"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FE8D38A8-F207-B413-D636-943D162A2314}"/>
              </a:ext>
            </a:extLst>
          </p:cNvPr>
          <p:cNvSpPr txBox="1"/>
          <p:nvPr/>
        </p:nvSpPr>
        <p:spPr>
          <a:xfrm>
            <a:off x="2024008" y="4623372"/>
            <a:ext cx="54110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B</a:t>
            </a:r>
          </a:p>
        </p:txBody>
      </p:sp>
      <p:sp>
        <p:nvSpPr>
          <p:cNvPr id="15" name="TextBox 14">
            <a:extLst>
              <a:ext uri="{FF2B5EF4-FFF2-40B4-BE49-F238E27FC236}">
                <a16:creationId xmlns:a16="http://schemas.microsoft.com/office/drawing/2014/main" id="{C232EB98-EE44-EB91-ECC3-C1A152984277}"/>
              </a:ext>
            </a:extLst>
          </p:cNvPr>
          <p:cNvSpPr txBox="1"/>
          <p:nvPr/>
        </p:nvSpPr>
        <p:spPr>
          <a:xfrm>
            <a:off x="6096000" y="3098567"/>
            <a:ext cx="64384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C</a:t>
            </a:r>
          </a:p>
        </p:txBody>
      </p:sp>
      <p:sp>
        <p:nvSpPr>
          <p:cNvPr id="16" name="TextBox 15">
            <a:extLst>
              <a:ext uri="{FF2B5EF4-FFF2-40B4-BE49-F238E27FC236}">
                <a16:creationId xmlns:a16="http://schemas.microsoft.com/office/drawing/2014/main" id="{3426FAC7-D0EC-C625-715F-205E32C46BE4}"/>
              </a:ext>
            </a:extLst>
          </p:cNvPr>
          <p:cNvSpPr txBox="1"/>
          <p:nvPr/>
        </p:nvSpPr>
        <p:spPr>
          <a:xfrm>
            <a:off x="6095999" y="4623373"/>
            <a:ext cx="561655"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D</a:t>
            </a:r>
          </a:p>
        </p:txBody>
      </p:sp>
      <p:sp>
        <p:nvSpPr>
          <p:cNvPr id="17" name="TextBox 16">
            <a:extLst>
              <a:ext uri="{FF2B5EF4-FFF2-40B4-BE49-F238E27FC236}">
                <a16:creationId xmlns:a16="http://schemas.microsoft.com/office/drawing/2014/main" id="{41436F7F-4305-3318-6A87-8A2D903C65F6}"/>
              </a:ext>
            </a:extLst>
          </p:cNvPr>
          <p:cNvSpPr txBox="1"/>
          <p:nvPr/>
        </p:nvSpPr>
        <p:spPr>
          <a:xfrm>
            <a:off x="2887037" y="3198167"/>
            <a:ext cx="2287712"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8-10</a:t>
            </a:r>
          </a:p>
        </p:txBody>
      </p:sp>
      <p:sp>
        <p:nvSpPr>
          <p:cNvPr id="18" name="TextBox 17">
            <a:extLst>
              <a:ext uri="{FF2B5EF4-FFF2-40B4-BE49-F238E27FC236}">
                <a16:creationId xmlns:a16="http://schemas.microsoft.com/office/drawing/2014/main" id="{C91B298F-B882-B1D1-8F19-41590D1B9E6B}"/>
              </a:ext>
            </a:extLst>
          </p:cNvPr>
          <p:cNvSpPr txBox="1"/>
          <p:nvPr/>
        </p:nvSpPr>
        <p:spPr>
          <a:xfrm>
            <a:off x="6935056" y="3194760"/>
            <a:ext cx="2455523"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13-15</a:t>
            </a:r>
          </a:p>
        </p:txBody>
      </p:sp>
      <p:sp>
        <p:nvSpPr>
          <p:cNvPr id="19" name="TextBox 18">
            <a:extLst>
              <a:ext uri="{FF2B5EF4-FFF2-40B4-BE49-F238E27FC236}">
                <a16:creationId xmlns:a16="http://schemas.microsoft.com/office/drawing/2014/main" id="{3E22C5EC-1B24-89CD-33ED-D78DD1BEF32A}"/>
              </a:ext>
            </a:extLst>
          </p:cNvPr>
          <p:cNvSpPr txBox="1"/>
          <p:nvPr/>
        </p:nvSpPr>
        <p:spPr>
          <a:xfrm>
            <a:off x="2921286" y="4722180"/>
            <a:ext cx="1928116"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11-13</a:t>
            </a:r>
          </a:p>
        </p:txBody>
      </p:sp>
      <p:sp>
        <p:nvSpPr>
          <p:cNvPr id="20" name="TextBox 19">
            <a:extLst>
              <a:ext uri="{FF2B5EF4-FFF2-40B4-BE49-F238E27FC236}">
                <a16:creationId xmlns:a16="http://schemas.microsoft.com/office/drawing/2014/main" id="{17180F85-2964-08BD-3CDB-2D250FB7B5ED}"/>
              </a:ext>
            </a:extLst>
          </p:cNvPr>
          <p:cNvSpPr txBox="1"/>
          <p:nvPr/>
        </p:nvSpPr>
        <p:spPr>
          <a:xfrm>
            <a:off x="7027523" y="4722180"/>
            <a:ext cx="236305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16+</a:t>
            </a:r>
          </a:p>
        </p:txBody>
      </p:sp>
      <p:pic>
        <p:nvPicPr>
          <p:cNvPr id="22" name="Picture 21">
            <a:extLst>
              <a:ext uri="{FF2B5EF4-FFF2-40B4-BE49-F238E27FC236}">
                <a16:creationId xmlns:a16="http://schemas.microsoft.com/office/drawing/2014/main" id="{A09D32B7-90A7-F48A-8164-792243B64BB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869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DDC57-31DF-D48C-46EE-D85F902B1FC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B7744-1672-1440-695E-56559F68F864}"/>
              </a:ext>
            </a:extLst>
          </p:cNvPr>
          <p:cNvSpPr/>
          <p:nvPr/>
        </p:nvSpPr>
        <p:spPr>
          <a:xfrm>
            <a:off x="873304" y="974889"/>
            <a:ext cx="8311794" cy="1438380"/>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7E42E69-3A33-EE7E-DA21-4D7E2B962574}"/>
              </a:ext>
            </a:extLst>
          </p:cNvPr>
          <p:cNvSpPr txBox="1"/>
          <p:nvPr/>
        </p:nvSpPr>
        <p:spPr>
          <a:xfrm>
            <a:off x="1017142" y="1335640"/>
            <a:ext cx="7777537" cy="830997"/>
          </a:xfrm>
          <a:prstGeom prst="rect">
            <a:avLst/>
          </a:prstGeom>
          <a:noFill/>
        </p:spPr>
        <p:txBody>
          <a:bodyPr wrap="square" rtlCol="0">
            <a:spAutoFit/>
          </a:bodyPr>
          <a:lstStyle/>
          <a:p>
            <a:pPr algn="ctr"/>
            <a:r>
              <a:rPr lang="en-GB" sz="2400" dirty="0">
                <a:solidFill>
                  <a:schemeClr val="bg1"/>
                </a:solidFill>
                <a:latin typeface="Polly Rounded" panose="00000500000000000000" pitchFamily="50" charset="0"/>
              </a:rPr>
              <a:t>2. In what age range (child) is CAPVA most commonly reported by parents?  </a:t>
            </a:r>
          </a:p>
        </p:txBody>
      </p:sp>
      <p:sp>
        <p:nvSpPr>
          <p:cNvPr id="4" name="Rectangle 3">
            <a:extLst>
              <a:ext uri="{FF2B5EF4-FFF2-40B4-BE49-F238E27FC236}">
                <a16:creationId xmlns:a16="http://schemas.microsoft.com/office/drawing/2014/main" id="{A285C2E2-9579-A50E-79BA-A9B5ABE81BD4}"/>
              </a:ext>
            </a:extLst>
          </p:cNvPr>
          <p:cNvSpPr/>
          <p:nvPr/>
        </p:nvSpPr>
        <p:spPr>
          <a:xfrm>
            <a:off x="1839074" y="3013499"/>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640695-B337-47CB-162B-339465955099}"/>
              </a:ext>
            </a:extLst>
          </p:cNvPr>
          <p:cNvSpPr/>
          <p:nvPr/>
        </p:nvSpPr>
        <p:spPr>
          <a:xfrm>
            <a:off x="1839073"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F1AE23F-0611-991D-407B-992050B6515E}"/>
              </a:ext>
            </a:extLst>
          </p:cNvPr>
          <p:cNvSpPr/>
          <p:nvPr/>
        </p:nvSpPr>
        <p:spPr>
          <a:xfrm>
            <a:off x="5938462" y="3013500"/>
            <a:ext cx="3688423" cy="830997"/>
          </a:xfrm>
          <a:prstGeom prst="rect">
            <a:avLst/>
          </a:prstGeom>
          <a:solidFill>
            <a:schemeClr val="tx1">
              <a:lumMod val="20000"/>
              <a:lumOff val="80000"/>
            </a:schemeClr>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6220630-A54F-6C0E-551C-0A580C79A13B}"/>
              </a:ext>
            </a:extLst>
          </p:cNvPr>
          <p:cNvSpPr/>
          <p:nvPr/>
        </p:nvSpPr>
        <p:spPr>
          <a:xfrm>
            <a:off x="5938462" y="4529794"/>
            <a:ext cx="3688423"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FD9D1206-A347-2144-681D-C82E300A8B7B}"/>
              </a:ext>
            </a:extLst>
          </p:cNvPr>
          <p:cNvSpPr/>
          <p:nvPr/>
        </p:nvSpPr>
        <p:spPr>
          <a:xfrm>
            <a:off x="1839073"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E5C5D30-0C41-3CF9-0074-70B9D7FBE0C5}"/>
              </a:ext>
            </a:extLst>
          </p:cNvPr>
          <p:cNvSpPr/>
          <p:nvPr/>
        </p:nvSpPr>
        <p:spPr>
          <a:xfrm>
            <a:off x="1839073"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4CAFEBB-4A7E-3A50-B47F-65DC6ABD47A8}"/>
              </a:ext>
            </a:extLst>
          </p:cNvPr>
          <p:cNvSpPr/>
          <p:nvPr/>
        </p:nvSpPr>
        <p:spPr>
          <a:xfrm>
            <a:off x="5938462"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B48485B-573E-531A-74DB-4C052D5F8A32}"/>
              </a:ext>
            </a:extLst>
          </p:cNvPr>
          <p:cNvSpPr/>
          <p:nvPr/>
        </p:nvSpPr>
        <p:spPr>
          <a:xfrm>
            <a:off x="5938461" y="452979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DA86464-05BF-4A61-59A3-E3DB6A25BD77}"/>
              </a:ext>
            </a:extLst>
          </p:cNvPr>
          <p:cNvSpPr txBox="1"/>
          <p:nvPr/>
        </p:nvSpPr>
        <p:spPr>
          <a:xfrm>
            <a:off x="2024009" y="3098567"/>
            <a:ext cx="590763"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97BED0FE-2A24-019E-7E3C-34BE3025A9A1}"/>
              </a:ext>
            </a:extLst>
          </p:cNvPr>
          <p:cNvSpPr txBox="1"/>
          <p:nvPr/>
        </p:nvSpPr>
        <p:spPr>
          <a:xfrm>
            <a:off x="2024008" y="4623372"/>
            <a:ext cx="54110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B</a:t>
            </a:r>
          </a:p>
        </p:txBody>
      </p:sp>
      <p:sp>
        <p:nvSpPr>
          <p:cNvPr id="15" name="TextBox 14">
            <a:extLst>
              <a:ext uri="{FF2B5EF4-FFF2-40B4-BE49-F238E27FC236}">
                <a16:creationId xmlns:a16="http://schemas.microsoft.com/office/drawing/2014/main" id="{80E0BAB8-80CA-91E8-72B5-0A597F1BE93A}"/>
              </a:ext>
            </a:extLst>
          </p:cNvPr>
          <p:cNvSpPr txBox="1"/>
          <p:nvPr/>
        </p:nvSpPr>
        <p:spPr>
          <a:xfrm>
            <a:off x="6096000" y="3098567"/>
            <a:ext cx="643847"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C</a:t>
            </a:r>
          </a:p>
        </p:txBody>
      </p:sp>
      <p:sp>
        <p:nvSpPr>
          <p:cNvPr id="16" name="TextBox 15">
            <a:extLst>
              <a:ext uri="{FF2B5EF4-FFF2-40B4-BE49-F238E27FC236}">
                <a16:creationId xmlns:a16="http://schemas.microsoft.com/office/drawing/2014/main" id="{EECA3FB9-2F80-6CEC-14D4-6A051BB2CB2D}"/>
              </a:ext>
            </a:extLst>
          </p:cNvPr>
          <p:cNvSpPr txBox="1"/>
          <p:nvPr/>
        </p:nvSpPr>
        <p:spPr>
          <a:xfrm>
            <a:off x="6095999" y="4623373"/>
            <a:ext cx="561655" cy="646331"/>
          </a:xfrm>
          <a:prstGeom prst="rect">
            <a:avLst/>
          </a:prstGeom>
          <a:noFill/>
        </p:spPr>
        <p:txBody>
          <a:bodyPr wrap="square" rtlCol="0">
            <a:spAutoFit/>
          </a:bodyPr>
          <a:lstStyle/>
          <a:p>
            <a:r>
              <a:rPr lang="en-GB" sz="3600" dirty="0">
                <a:solidFill>
                  <a:schemeClr val="bg1"/>
                </a:solidFill>
                <a:latin typeface="Polly Rounded" panose="00000500000000000000" pitchFamily="50" charset="0"/>
              </a:rPr>
              <a:t>D</a:t>
            </a:r>
          </a:p>
        </p:txBody>
      </p:sp>
      <p:sp>
        <p:nvSpPr>
          <p:cNvPr id="17" name="TextBox 16">
            <a:extLst>
              <a:ext uri="{FF2B5EF4-FFF2-40B4-BE49-F238E27FC236}">
                <a16:creationId xmlns:a16="http://schemas.microsoft.com/office/drawing/2014/main" id="{378C618B-1562-32DD-8B37-29D8CCB1003A}"/>
              </a:ext>
            </a:extLst>
          </p:cNvPr>
          <p:cNvSpPr txBox="1"/>
          <p:nvPr/>
        </p:nvSpPr>
        <p:spPr>
          <a:xfrm>
            <a:off x="2887037" y="3198167"/>
            <a:ext cx="2287712"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8-10</a:t>
            </a:r>
          </a:p>
        </p:txBody>
      </p:sp>
      <p:sp>
        <p:nvSpPr>
          <p:cNvPr id="18" name="TextBox 17">
            <a:extLst>
              <a:ext uri="{FF2B5EF4-FFF2-40B4-BE49-F238E27FC236}">
                <a16:creationId xmlns:a16="http://schemas.microsoft.com/office/drawing/2014/main" id="{BAFE22D3-B551-8FF3-7E64-53F848B20C6A}"/>
              </a:ext>
            </a:extLst>
          </p:cNvPr>
          <p:cNvSpPr txBox="1"/>
          <p:nvPr/>
        </p:nvSpPr>
        <p:spPr>
          <a:xfrm>
            <a:off x="6935056" y="3194760"/>
            <a:ext cx="2455523"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13-15</a:t>
            </a:r>
          </a:p>
        </p:txBody>
      </p:sp>
      <p:sp>
        <p:nvSpPr>
          <p:cNvPr id="19" name="TextBox 18">
            <a:extLst>
              <a:ext uri="{FF2B5EF4-FFF2-40B4-BE49-F238E27FC236}">
                <a16:creationId xmlns:a16="http://schemas.microsoft.com/office/drawing/2014/main" id="{9A331E50-2958-53F0-DBC1-61EA6FCB91FD}"/>
              </a:ext>
            </a:extLst>
          </p:cNvPr>
          <p:cNvSpPr txBox="1"/>
          <p:nvPr/>
        </p:nvSpPr>
        <p:spPr>
          <a:xfrm>
            <a:off x="2921286" y="4722180"/>
            <a:ext cx="1928116"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11-13</a:t>
            </a:r>
          </a:p>
        </p:txBody>
      </p:sp>
      <p:sp>
        <p:nvSpPr>
          <p:cNvPr id="20" name="TextBox 19">
            <a:extLst>
              <a:ext uri="{FF2B5EF4-FFF2-40B4-BE49-F238E27FC236}">
                <a16:creationId xmlns:a16="http://schemas.microsoft.com/office/drawing/2014/main" id="{978F4FA4-D005-E1FB-AE94-88144A812778}"/>
              </a:ext>
            </a:extLst>
          </p:cNvPr>
          <p:cNvSpPr txBox="1"/>
          <p:nvPr/>
        </p:nvSpPr>
        <p:spPr>
          <a:xfrm>
            <a:off x="7027523" y="4722180"/>
            <a:ext cx="236305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16+</a:t>
            </a:r>
          </a:p>
        </p:txBody>
      </p:sp>
      <p:pic>
        <p:nvPicPr>
          <p:cNvPr id="22" name="Picture 21">
            <a:extLst>
              <a:ext uri="{FF2B5EF4-FFF2-40B4-BE49-F238E27FC236}">
                <a16:creationId xmlns:a16="http://schemas.microsoft.com/office/drawing/2014/main" id="{482B5D77-991E-8FF9-052C-EAC063A1BA5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625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4283AF7-0E8F-475E-9D76-01F7E418AF41}"/>
              </a:ext>
            </a:extLst>
          </p:cNvPr>
          <p:cNvSpPr/>
          <p:nvPr/>
        </p:nvSpPr>
        <p:spPr>
          <a:xfrm>
            <a:off x="354261" y="985932"/>
            <a:ext cx="9173184" cy="1633978"/>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EC6DB41-092C-4495-B09C-DF425F9CEE43}"/>
              </a:ext>
            </a:extLst>
          </p:cNvPr>
          <p:cNvSpPr txBox="1"/>
          <p:nvPr/>
        </p:nvSpPr>
        <p:spPr>
          <a:xfrm>
            <a:off x="542260" y="1414130"/>
            <a:ext cx="8632562" cy="830997"/>
          </a:xfrm>
          <a:prstGeom prst="rect">
            <a:avLst/>
          </a:prstGeom>
          <a:noFill/>
        </p:spPr>
        <p:txBody>
          <a:bodyPr wrap="square" lIns="91440" tIns="45720" rIns="91440" bIns="45720" rtlCol="0" anchor="t">
            <a:spAutoFit/>
          </a:bodyPr>
          <a:lstStyle/>
          <a:p>
            <a:pPr algn="ctr"/>
            <a:r>
              <a:rPr lang="en-GB" sz="2400" dirty="0">
                <a:solidFill>
                  <a:schemeClr val="bg1"/>
                </a:solidFill>
                <a:latin typeface="Polly Rounded" panose="00000500000000000000" pitchFamily="50" charset="0"/>
              </a:rPr>
              <a:t>3. True or False: Young People using harm to parents are more likely to be boys than girls</a:t>
            </a:r>
          </a:p>
        </p:txBody>
      </p:sp>
      <p:sp>
        <p:nvSpPr>
          <p:cNvPr id="4" name="Rectangle 3">
            <a:extLst>
              <a:ext uri="{FF2B5EF4-FFF2-40B4-BE49-F238E27FC236}">
                <a16:creationId xmlns:a16="http://schemas.microsoft.com/office/drawing/2014/main" id="{716228EF-D683-47F1-9329-D00A132B8382}"/>
              </a:ext>
            </a:extLst>
          </p:cNvPr>
          <p:cNvSpPr/>
          <p:nvPr/>
        </p:nvSpPr>
        <p:spPr>
          <a:xfrm>
            <a:off x="4448709" y="3013499"/>
            <a:ext cx="3041151" cy="830997"/>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2BE7E30-8D4C-46AE-92DF-8BAB2A638984}"/>
              </a:ext>
            </a:extLst>
          </p:cNvPr>
          <p:cNvSpPr/>
          <p:nvPr/>
        </p:nvSpPr>
        <p:spPr>
          <a:xfrm>
            <a:off x="4448709" y="4529793"/>
            <a:ext cx="3041151" cy="830999"/>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DE89623-4D81-4549-97F1-72DCED37DD0D}"/>
              </a:ext>
            </a:extLst>
          </p:cNvPr>
          <p:cNvSpPr/>
          <p:nvPr/>
        </p:nvSpPr>
        <p:spPr>
          <a:xfrm>
            <a:off x="3236358"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0A5CA1-A3D2-4DB6-81ED-ABA5F48F673F}"/>
              </a:ext>
            </a:extLst>
          </p:cNvPr>
          <p:cNvSpPr/>
          <p:nvPr/>
        </p:nvSpPr>
        <p:spPr>
          <a:xfrm>
            <a:off x="3236358" y="453751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72EC142-071D-4022-9AB2-83A1EC48FB22}"/>
              </a:ext>
            </a:extLst>
          </p:cNvPr>
          <p:cNvSpPr txBox="1"/>
          <p:nvPr/>
        </p:nvSpPr>
        <p:spPr>
          <a:xfrm>
            <a:off x="3421294" y="3098567"/>
            <a:ext cx="572783" cy="646330"/>
          </a:xfrm>
          <a:prstGeom prst="rect">
            <a:avLst/>
          </a:prstGeom>
          <a:noFill/>
        </p:spPr>
        <p:txBody>
          <a:bodyPr wrap="square" rtlCol="0">
            <a:spAutoFit/>
          </a:bodyPr>
          <a:lstStyle/>
          <a:p>
            <a:r>
              <a:rPr lang="en-GB" sz="360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9E15B15E-1411-47A0-9C97-98ED68CACAC8}"/>
              </a:ext>
            </a:extLst>
          </p:cNvPr>
          <p:cNvSpPr txBox="1"/>
          <p:nvPr/>
        </p:nvSpPr>
        <p:spPr>
          <a:xfrm flipH="1">
            <a:off x="3421293" y="4675012"/>
            <a:ext cx="572783" cy="646331"/>
          </a:xfrm>
          <a:prstGeom prst="rect">
            <a:avLst/>
          </a:prstGeom>
          <a:noFill/>
        </p:spPr>
        <p:txBody>
          <a:bodyPr wrap="square" rtlCol="0">
            <a:spAutoFit/>
          </a:bodyPr>
          <a:lstStyle/>
          <a:p>
            <a:r>
              <a:rPr lang="en-GB" sz="3600">
                <a:solidFill>
                  <a:schemeClr val="bg1"/>
                </a:solidFill>
                <a:latin typeface="Polly Rounded" panose="00000500000000000000" pitchFamily="50" charset="0"/>
              </a:rPr>
              <a:t>B</a:t>
            </a:r>
          </a:p>
        </p:txBody>
      </p:sp>
      <p:sp>
        <p:nvSpPr>
          <p:cNvPr id="19" name="TextBox 18">
            <a:extLst>
              <a:ext uri="{FF2B5EF4-FFF2-40B4-BE49-F238E27FC236}">
                <a16:creationId xmlns:a16="http://schemas.microsoft.com/office/drawing/2014/main" id="{C21682FA-7D59-43B9-AE4B-176A9341E1EC}"/>
              </a:ext>
            </a:extLst>
          </p:cNvPr>
          <p:cNvSpPr txBox="1"/>
          <p:nvPr/>
        </p:nvSpPr>
        <p:spPr>
          <a:xfrm>
            <a:off x="5003514" y="4715839"/>
            <a:ext cx="2116477" cy="461665"/>
          </a:xfrm>
          <a:prstGeom prst="rect">
            <a:avLst/>
          </a:prstGeom>
          <a:noFill/>
        </p:spPr>
        <p:txBody>
          <a:bodyPr wrap="square" rtlCol="0">
            <a:spAutoFit/>
          </a:bodyPr>
          <a:lstStyle/>
          <a:p>
            <a:r>
              <a:rPr lang="en-GB" sz="2400">
                <a:solidFill>
                  <a:srgbClr val="000000"/>
                </a:solidFill>
                <a:latin typeface="Polly Rounded" panose="00000500000000000000" pitchFamily="50" charset="0"/>
              </a:rPr>
              <a:t>False</a:t>
            </a:r>
          </a:p>
        </p:txBody>
      </p:sp>
      <p:pic>
        <p:nvPicPr>
          <p:cNvPr id="22" name="Picture 21">
            <a:extLst>
              <a:ext uri="{FF2B5EF4-FFF2-40B4-BE49-F238E27FC236}">
                <a16:creationId xmlns:a16="http://schemas.microsoft.com/office/drawing/2014/main" id="{95D47C96-E444-43DB-96CC-5F1F1CAA5A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B63621E-AD99-7764-FE08-F1E881995CD0}"/>
              </a:ext>
            </a:extLst>
          </p:cNvPr>
          <p:cNvSpPr txBox="1"/>
          <p:nvPr/>
        </p:nvSpPr>
        <p:spPr>
          <a:xfrm flipH="1">
            <a:off x="4859674" y="3195264"/>
            <a:ext cx="123632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True</a:t>
            </a:r>
          </a:p>
        </p:txBody>
      </p:sp>
    </p:spTree>
    <p:extLst>
      <p:ext uri="{BB962C8B-B14F-4D97-AF65-F5344CB8AC3E}">
        <p14:creationId xmlns:p14="http://schemas.microsoft.com/office/powerpoint/2010/main" val="582017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8F316-D0B5-7B70-BE73-DB964C78200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C966ABC-A756-199D-801A-4F764837A24D}"/>
              </a:ext>
            </a:extLst>
          </p:cNvPr>
          <p:cNvSpPr/>
          <p:nvPr/>
        </p:nvSpPr>
        <p:spPr>
          <a:xfrm>
            <a:off x="354261" y="985932"/>
            <a:ext cx="9173184" cy="1633978"/>
          </a:xfrm>
          <a:prstGeom prst="roundRect">
            <a:avLst/>
          </a:prstGeom>
          <a:solidFill>
            <a:srgbClr val="00808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E13B893-5FEA-5133-0C96-297B01E6D295}"/>
              </a:ext>
            </a:extLst>
          </p:cNvPr>
          <p:cNvSpPr txBox="1"/>
          <p:nvPr/>
        </p:nvSpPr>
        <p:spPr>
          <a:xfrm>
            <a:off x="542260" y="1414130"/>
            <a:ext cx="8632562" cy="830997"/>
          </a:xfrm>
          <a:prstGeom prst="rect">
            <a:avLst/>
          </a:prstGeom>
          <a:noFill/>
        </p:spPr>
        <p:txBody>
          <a:bodyPr wrap="square" lIns="91440" tIns="45720" rIns="91440" bIns="45720" rtlCol="0" anchor="t">
            <a:spAutoFit/>
          </a:bodyPr>
          <a:lstStyle/>
          <a:p>
            <a:pPr algn="ctr"/>
            <a:r>
              <a:rPr lang="en-GB" sz="2400" dirty="0">
                <a:solidFill>
                  <a:schemeClr val="bg1"/>
                </a:solidFill>
                <a:latin typeface="Polly Rounded" panose="00000500000000000000" pitchFamily="50" charset="0"/>
              </a:rPr>
              <a:t>3. True or False: Young People using harm to parents are more likely to be boys than girls</a:t>
            </a:r>
          </a:p>
        </p:txBody>
      </p:sp>
      <p:sp>
        <p:nvSpPr>
          <p:cNvPr id="4" name="Rectangle 3">
            <a:extLst>
              <a:ext uri="{FF2B5EF4-FFF2-40B4-BE49-F238E27FC236}">
                <a16:creationId xmlns:a16="http://schemas.microsoft.com/office/drawing/2014/main" id="{221AA573-862D-9CD2-8DB7-48EECD996A93}"/>
              </a:ext>
            </a:extLst>
          </p:cNvPr>
          <p:cNvSpPr/>
          <p:nvPr/>
        </p:nvSpPr>
        <p:spPr>
          <a:xfrm>
            <a:off x="4448709" y="3013499"/>
            <a:ext cx="3041151" cy="830997"/>
          </a:xfrm>
          <a:prstGeom prst="rect">
            <a:avLst/>
          </a:prstGeom>
          <a:solidFill>
            <a:schemeClr val="tx1">
              <a:lumMod val="20000"/>
              <a:lumOff val="80000"/>
            </a:schemeClr>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A49E8CD-7C01-85BB-EF27-8C5CB5113CAC}"/>
              </a:ext>
            </a:extLst>
          </p:cNvPr>
          <p:cNvSpPr/>
          <p:nvPr/>
        </p:nvSpPr>
        <p:spPr>
          <a:xfrm>
            <a:off x="4448709" y="4529793"/>
            <a:ext cx="3041151" cy="830999"/>
          </a:xfrm>
          <a:prstGeom prst="rect">
            <a:avLst/>
          </a:prstGeom>
          <a:solidFill>
            <a:schemeClr val="bg1"/>
          </a:solidFill>
          <a:ln w="38100">
            <a:solidFill>
              <a:srgbClr val="0080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F2CA3080-F94E-0C01-872B-3163E3B0B19E}"/>
              </a:ext>
            </a:extLst>
          </p:cNvPr>
          <p:cNvSpPr/>
          <p:nvPr/>
        </p:nvSpPr>
        <p:spPr>
          <a:xfrm>
            <a:off x="3236358" y="3013499"/>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4999F6E-2FE9-65CD-F300-435DE35FC6BC}"/>
              </a:ext>
            </a:extLst>
          </p:cNvPr>
          <p:cNvSpPr/>
          <p:nvPr/>
        </p:nvSpPr>
        <p:spPr>
          <a:xfrm>
            <a:off x="3236358" y="4537513"/>
            <a:ext cx="924675" cy="830997"/>
          </a:xfrm>
          <a:prstGeom prst="rect">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D866FE8-7AA6-681C-A814-C0A91AE7ABC5}"/>
              </a:ext>
            </a:extLst>
          </p:cNvPr>
          <p:cNvSpPr txBox="1"/>
          <p:nvPr/>
        </p:nvSpPr>
        <p:spPr>
          <a:xfrm>
            <a:off x="3421294" y="3098567"/>
            <a:ext cx="572783" cy="646330"/>
          </a:xfrm>
          <a:prstGeom prst="rect">
            <a:avLst/>
          </a:prstGeom>
          <a:noFill/>
        </p:spPr>
        <p:txBody>
          <a:bodyPr wrap="square" rtlCol="0">
            <a:spAutoFit/>
          </a:bodyPr>
          <a:lstStyle/>
          <a:p>
            <a:r>
              <a:rPr lang="en-GB" sz="3600">
                <a:solidFill>
                  <a:schemeClr val="bg1"/>
                </a:solidFill>
                <a:latin typeface="Polly Rounded" panose="00000500000000000000" pitchFamily="50" charset="0"/>
              </a:rPr>
              <a:t>A</a:t>
            </a:r>
          </a:p>
        </p:txBody>
      </p:sp>
      <p:sp>
        <p:nvSpPr>
          <p:cNvPr id="14" name="TextBox 13">
            <a:extLst>
              <a:ext uri="{FF2B5EF4-FFF2-40B4-BE49-F238E27FC236}">
                <a16:creationId xmlns:a16="http://schemas.microsoft.com/office/drawing/2014/main" id="{84D79E6D-70B3-11D2-36C0-84474260BC14}"/>
              </a:ext>
            </a:extLst>
          </p:cNvPr>
          <p:cNvSpPr txBox="1"/>
          <p:nvPr/>
        </p:nvSpPr>
        <p:spPr>
          <a:xfrm flipH="1">
            <a:off x="3421293" y="4675012"/>
            <a:ext cx="572783" cy="646331"/>
          </a:xfrm>
          <a:prstGeom prst="rect">
            <a:avLst/>
          </a:prstGeom>
          <a:noFill/>
        </p:spPr>
        <p:txBody>
          <a:bodyPr wrap="square" rtlCol="0">
            <a:spAutoFit/>
          </a:bodyPr>
          <a:lstStyle/>
          <a:p>
            <a:r>
              <a:rPr lang="en-GB" sz="3600">
                <a:solidFill>
                  <a:schemeClr val="bg1"/>
                </a:solidFill>
                <a:latin typeface="Polly Rounded" panose="00000500000000000000" pitchFamily="50" charset="0"/>
              </a:rPr>
              <a:t>B</a:t>
            </a:r>
          </a:p>
        </p:txBody>
      </p:sp>
      <p:sp>
        <p:nvSpPr>
          <p:cNvPr id="19" name="TextBox 18">
            <a:extLst>
              <a:ext uri="{FF2B5EF4-FFF2-40B4-BE49-F238E27FC236}">
                <a16:creationId xmlns:a16="http://schemas.microsoft.com/office/drawing/2014/main" id="{F4C747B0-E207-881A-D3E9-61A65D09C5E3}"/>
              </a:ext>
            </a:extLst>
          </p:cNvPr>
          <p:cNvSpPr txBox="1"/>
          <p:nvPr/>
        </p:nvSpPr>
        <p:spPr>
          <a:xfrm>
            <a:off x="5003514" y="4715839"/>
            <a:ext cx="2116477" cy="461665"/>
          </a:xfrm>
          <a:prstGeom prst="rect">
            <a:avLst/>
          </a:prstGeom>
          <a:noFill/>
        </p:spPr>
        <p:txBody>
          <a:bodyPr wrap="square" rtlCol="0">
            <a:spAutoFit/>
          </a:bodyPr>
          <a:lstStyle/>
          <a:p>
            <a:r>
              <a:rPr lang="en-GB" sz="2400">
                <a:solidFill>
                  <a:srgbClr val="000000"/>
                </a:solidFill>
                <a:latin typeface="Polly Rounded" panose="00000500000000000000" pitchFamily="50" charset="0"/>
              </a:rPr>
              <a:t>False</a:t>
            </a:r>
          </a:p>
        </p:txBody>
      </p:sp>
      <p:pic>
        <p:nvPicPr>
          <p:cNvPr id="22" name="Picture 21">
            <a:extLst>
              <a:ext uri="{FF2B5EF4-FFF2-40B4-BE49-F238E27FC236}">
                <a16:creationId xmlns:a16="http://schemas.microsoft.com/office/drawing/2014/main" id="{63C11652-8265-B893-444D-DD06500F70D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46752" y="-31933"/>
            <a:ext cx="2274013" cy="24452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090B461-766D-8562-EBFD-999E7A8F81DE}"/>
              </a:ext>
            </a:extLst>
          </p:cNvPr>
          <p:cNvSpPr txBox="1"/>
          <p:nvPr/>
        </p:nvSpPr>
        <p:spPr>
          <a:xfrm flipH="1">
            <a:off x="4859674" y="3195264"/>
            <a:ext cx="1236325" cy="461665"/>
          </a:xfrm>
          <a:prstGeom prst="rect">
            <a:avLst/>
          </a:prstGeom>
          <a:noFill/>
        </p:spPr>
        <p:txBody>
          <a:bodyPr wrap="square" rtlCol="0">
            <a:spAutoFit/>
          </a:bodyPr>
          <a:lstStyle/>
          <a:p>
            <a:r>
              <a:rPr lang="en-GB" sz="2400" dirty="0">
                <a:solidFill>
                  <a:srgbClr val="000000"/>
                </a:solidFill>
                <a:latin typeface="Polly Rounded" panose="00000500000000000000" pitchFamily="50" charset="0"/>
              </a:rPr>
              <a:t>True</a:t>
            </a:r>
          </a:p>
        </p:txBody>
      </p:sp>
    </p:spTree>
    <p:extLst>
      <p:ext uri="{BB962C8B-B14F-4D97-AF65-F5344CB8AC3E}">
        <p14:creationId xmlns:p14="http://schemas.microsoft.com/office/powerpoint/2010/main" val="41423208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3F7D8-A837-AB73-7D3A-1EAC438D0513}"/>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731BC41D-1818-42A2-C6F4-702F59E1B4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09EF6060-74BC-85A2-6F56-0B7813BF1399}"/>
              </a:ext>
            </a:extLst>
          </p:cNvPr>
          <p:cNvSpPr>
            <a:spLocks noGrp="1"/>
          </p:cNvSpPr>
          <p:nvPr>
            <p:ph type="title"/>
          </p:nvPr>
        </p:nvSpPr>
        <p:spPr>
          <a:xfrm>
            <a:off x="803189" y="2193957"/>
            <a:ext cx="10589741" cy="2835243"/>
          </a:xfrm>
        </p:spPr>
        <p:txBody>
          <a:bodyPr>
            <a:normAutofit/>
          </a:bodyPr>
          <a:lstStyle/>
          <a:p>
            <a:r>
              <a:rPr lang="en-GB" b="1" dirty="0">
                <a:solidFill>
                  <a:srgbClr val="008081"/>
                </a:solidFill>
                <a:latin typeface="Polly Rounded" panose="00000500000000000000" pitchFamily="50" charset="0"/>
              </a:rPr>
              <a:t>CAPVA, Risk and Safeguarding</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A7059AD2-F158-FB10-D5BB-9A94BB855F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7E54E606-484A-AA3C-117D-682E5595AC8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1459927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9D7213B-7A8E-1BA9-8900-3E28C6DC7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742122" y="755375"/>
            <a:ext cx="9476535" cy="1550504"/>
          </a:xfrm>
        </p:spPr>
        <p:txBody>
          <a:bodyPr>
            <a:normAutofit/>
          </a:bodyPr>
          <a:lstStyle/>
          <a:p>
            <a:r>
              <a:rPr lang="en-GB" b="1" dirty="0">
                <a:solidFill>
                  <a:srgbClr val="008081"/>
                </a:solidFill>
                <a:latin typeface="Polly Rounded" panose="00000500000000000000" pitchFamily="50" charset="0"/>
              </a:rPr>
              <a:t>Ground rules/safety</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sp>
        <p:nvSpPr>
          <p:cNvPr id="3" name="TextBox 2">
            <a:extLst>
              <a:ext uri="{FF2B5EF4-FFF2-40B4-BE49-F238E27FC236}">
                <a16:creationId xmlns:a16="http://schemas.microsoft.com/office/drawing/2014/main" id="{A4D19923-8F85-72DA-BE5C-B12782D20BDC}"/>
              </a:ext>
            </a:extLst>
          </p:cNvPr>
          <p:cNvSpPr txBox="1"/>
          <p:nvPr/>
        </p:nvSpPr>
        <p:spPr>
          <a:xfrm>
            <a:off x="742123" y="1948070"/>
            <a:ext cx="7885043" cy="6124754"/>
          </a:xfrm>
          <a:prstGeom prst="rect">
            <a:avLst/>
          </a:prstGeom>
          <a:noFill/>
        </p:spPr>
        <p:txBody>
          <a:bodyPr wrap="square" rtlCol="0">
            <a:spAutoFit/>
          </a:bodyPr>
          <a:lstStyle/>
          <a:p>
            <a:r>
              <a:rPr lang="en-GB" sz="2800" dirty="0">
                <a:solidFill>
                  <a:srgbClr val="000000"/>
                </a:solidFill>
              </a:rPr>
              <a:t>Looking after ourselves and others</a:t>
            </a:r>
          </a:p>
          <a:p>
            <a:r>
              <a:rPr lang="en-GB" sz="2800" dirty="0">
                <a:solidFill>
                  <a:srgbClr val="000000"/>
                </a:solidFill>
              </a:rPr>
              <a:t>Confidentiality</a:t>
            </a:r>
          </a:p>
          <a:p>
            <a:r>
              <a:rPr lang="en-GB" sz="2800" dirty="0">
                <a:solidFill>
                  <a:srgbClr val="000000"/>
                </a:solidFill>
              </a:rPr>
              <a:t>Timekeeping</a:t>
            </a:r>
          </a:p>
          <a:p>
            <a:r>
              <a:rPr lang="en-GB" sz="2800" dirty="0">
                <a:solidFill>
                  <a:srgbClr val="000000"/>
                </a:solidFill>
              </a:rPr>
              <a:t>Multitasking</a:t>
            </a:r>
          </a:p>
          <a:p>
            <a:endParaRPr lang="en-GB" sz="2800" dirty="0">
              <a:solidFill>
                <a:srgbClr val="000000"/>
              </a:solidFill>
            </a:endParaRPr>
          </a:p>
          <a:p>
            <a:r>
              <a:rPr lang="en-GB" sz="2800" dirty="0">
                <a:solidFill>
                  <a:srgbClr val="000000"/>
                </a:solidFill>
              </a:rPr>
              <a:t>Using Zoom/ Teams: </a:t>
            </a:r>
          </a:p>
          <a:p>
            <a:endParaRPr lang="en-GB" sz="2800" dirty="0">
              <a:solidFill>
                <a:srgbClr val="000000"/>
              </a:solidFill>
            </a:endParaRPr>
          </a:p>
          <a:p>
            <a:pPr marL="457200" indent="-457200">
              <a:buFont typeface="Arial" panose="020B0604020202020204" pitchFamily="34" charset="0"/>
              <a:buChar char="•"/>
            </a:pPr>
            <a:r>
              <a:rPr lang="en-GB" sz="2800" dirty="0">
                <a:solidFill>
                  <a:srgbClr val="000000"/>
                </a:solidFill>
              </a:rPr>
              <a:t>Cameras on</a:t>
            </a:r>
          </a:p>
          <a:p>
            <a:pPr marL="457200" indent="-457200">
              <a:buFont typeface="Arial" panose="020B0604020202020204" pitchFamily="34" charset="0"/>
              <a:buChar char="•"/>
            </a:pPr>
            <a:r>
              <a:rPr lang="en-GB" sz="2800" dirty="0">
                <a:solidFill>
                  <a:srgbClr val="000000"/>
                </a:solidFill>
              </a:rPr>
              <a:t>Message trainer privately using zoom chat</a:t>
            </a:r>
          </a:p>
          <a:p>
            <a:endParaRPr lang="en-GB" sz="2800" dirty="0">
              <a:latin typeface="Polly Rounded" panose="00000500000000000000" pitchFamily="50" charset="0"/>
            </a:endParaRPr>
          </a:p>
          <a:p>
            <a:endParaRPr lang="en-GB" sz="2800" dirty="0">
              <a:latin typeface="Polly Rounded" panose="00000500000000000000" pitchFamily="50" charset="0"/>
            </a:endParaRPr>
          </a:p>
          <a:p>
            <a:endParaRPr lang="en-GB" sz="2400" dirty="0">
              <a:latin typeface="Montserrat" panose="00000500000000000000" pitchFamily="2" charset="0"/>
            </a:endParaRPr>
          </a:p>
          <a:p>
            <a:endParaRPr lang="en-GB" sz="2400" dirty="0">
              <a:latin typeface="Montserrat" panose="00000500000000000000" pitchFamily="2" charset="0"/>
            </a:endParaRPr>
          </a:p>
          <a:p>
            <a:endParaRPr lang="en-GB" dirty="0">
              <a:latin typeface="Montserrat" panose="00000500000000000000" pitchFamily="2" charset="0"/>
            </a:endParaRPr>
          </a:p>
          <a:p>
            <a:endParaRPr lang="en-GB" dirty="0">
              <a:latin typeface="Montserrat" panose="00000500000000000000" pitchFamily="2" charset="0"/>
            </a:endParaRPr>
          </a:p>
        </p:txBody>
      </p:sp>
    </p:spTree>
    <p:extLst>
      <p:ext uri="{BB962C8B-B14F-4D97-AF65-F5344CB8AC3E}">
        <p14:creationId xmlns:p14="http://schemas.microsoft.com/office/powerpoint/2010/main" val="31754111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62492912-4546-4B9E-A4ED-7FB3D5F4D855}"/>
              </a:ext>
            </a:extLst>
          </p:cNvPr>
          <p:cNvSpPr txBox="1"/>
          <p:nvPr/>
        </p:nvSpPr>
        <p:spPr>
          <a:xfrm>
            <a:off x="808384" y="561750"/>
            <a:ext cx="9956597" cy="830997"/>
          </a:xfrm>
          <a:prstGeom prst="rect">
            <a:avLst/>
          </a:prstGeom>
          <a:noFill/>
        </p:spPr>
        <p:txBody>
          <a:bodyPr wrap="square" rtlCol="0">
            <a:spAutoFit/>
          </a:bodyPr>
          <a:lstStyle/>
          <a:p>
            <a:r>
              <a:rPr lang="en-GB" sz="4800" dirty="0">
                <a:solidFill>
                  <a:srgbClr val="009292"/>
                </a:solidFill>
                <a:latin typeface="Polly Rounded Bold" panose="00000800000000000000" pitchFamily="50" charset="0"/>
              </a:rPr>
              <a:t>CAPVA Risk Factors</a:t>
            </a:r>
          </a:p>
        </p:txBody>
      </p:sp>
      <p:sp>
        <p:nvSpPr>
          <p:cNvPr id="3" name="TextBox 2">
            <a:extLst>
              <a:ext uri="{FF2B5EF4-FFF2-40B4-BE49-F238E27FC236}">
                <a16:creationId xmlns:a16="http://schemas.microsoft.com/office/drawing/2014/main" id="{7060F71E-EEBC-A3F5-3A65-979493751735}"/>
              </a:ext>
            </a:extLst>
          </p:cNvPr>
          <p:cNvSpPr txBox="1"/>
          <p:nvPr/>
        </p:nvSpPr>
        <p:spPr>
          <a:xfrm>
            <a:off x="410818" y="1550506"/>
            <a:ext cx="11171583" cy="4826001"/>
          </a:xfrm>
          <a:prstGeom prst="rect">
            <a:avLst/>
          </a:prstGeom>
          <a:noFill/>
        </p:spPr>
        <p:txBody>
          <a:bodyPr wrap="square" rtlCol="0">
            <a:spAutoFit/>
          </a:bodyPr>
          <a:lstStyle/>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Frequency severity and recency  of previous violent acts. </a:t>
            </a: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Has physical injury been caused? </a:t>
            </a: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Is the nature of the violence escalating? </a:t>
            </a: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Has there been previous use of weapons? </a:t>
            </a:r>
            <a:endParaRPr lang="en-US" sz="2800" dirty="0">
              <a:solidFill>
                <a:srgbClr val="000000"/>
              </a:solidFill>
              <a:latin typeface="Calibri" panose="020F0502020204030204" pitchFamily="34" charset="0"/>
              <a:cs typeface="Calibri" panose="020F0502020204030204" pitchFamily="34" charset="0"/>
            </a:endParaRP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YP misusing alcohol or substances, very anxious, depressed, severe mental health difficulties</a:t>
            </a: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YP has feelings of being out of control when angry</a:t>
            </a: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YP has a violent/criminal peer group</a:t>
            </a:r>
          </a:p>
          <a:p>
            <a:pPr marL="457189" indent="-457189">
              <a:buFont typeface="Arial" panose="020B0604020202020204" pitchFamily="34" charset="0"/>
              <a:buChar char="•"/>
            </a:pPr>
            <a:endParaRPr lang="en-GB" sz="2800" dirty="0">
              <a:solidFill>
                <a:srgbClr val="000000"/>
              </a:solidFill>
              <a:latin typeface="Calibri" panose="020F0502020204030204" pitchFamily="34" charset="0"/>
              <a:cs typeface="Calibri" panose="020F0502020204030204" pitchFamily="34" charset="0"/>
            </a:endParaRPr>
          </a:p>
          <a:p>
            <a:pPr marL="457189" indent="-457189">
              <a:buFont typeface="Arial" panose="020B0604020202020204" pitchFamily="34" charset="0"/>
              <a:buChar char="•"/>
            </a:pPr>
            <a:r>
              <a:rPr lang="en-GB" sz="2800" dirty="0">
                <a:solidFill>
                  <a:srgbClr val="000000"/>
                </a:solidFill>
                <a:latin typeface="Calibri" panose="020F0502020204030204" pitchFamily="34" charset="0"/>
                <a:cs typeface="Calibri" panose="020F0502020204030204" pitchFamily="34" charset="0"/>
              </a:rPr>
              <a:t>YP carries a knife or other weapon outside the home</a:t>
            </a:r>
          </a:p>
          <a:p>
            <a:pPr marL="342891" indent="-342891">
              <a:lnSpc>
                <a:spcPct val="107000"/>
              </a:lnSpc>
              <a:buFont typeface="Symbol" panose="05050102010706020507" pitchFamily="18" charset="2"/>
              <a:buChar char=""/>
            </a:pPr>
            <a:endParaRPr lang="en-GB" sz="2800" dirty="0">
              <a:latin typeface="Polly Rounded" panose="00000500000000000000" pitchFamily="50"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05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956E1-BC6C-6E30-851E-2534C061C4F3}"/>
            </a:ext>
          </a:extLst>
        </p:cNvPr>
        <p:cNvGrpSpPr/>
        <p:nvPr/>
      </p:nvGrpSpPr>
      <p:grpSpPr>
        <a:xfrm>
          <a:off x="0" y="0"/>
          <a:ext cx="0" cy="0"/>
          <a:chOff x="0" y="0"/>
          <a:chExt cx="0" cy="0"/>
        </a:xfrm>
      </p:grpSpPr>
      <p:pic>
        <p:nvPicPr>
          <p:cNvPr id="8" name="Picture 7" descr="The Respect logo: &quot;Respect&quot; in green bubble letters on a white background">
            <a:extLst>
              <a:ext uri="{FF2B5EF4-FFF2-40B4-BE49-F238E27FC236}">
                <a16:creationId xmlns:a16="http://schemas.microsoft.com/office/drawing/2014/main" id="{932AA652-9E39-9C84-3BCD-519D7E82AB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sp>
        <p:nvSpPr>
          <p:cNvPr id="2" name="Title 1">
            <a:extLst>
              <a:ext uri="{FF2B5EF4-FFF2-40B4-BE49-F238E27FC236}">
                <a16:creationId xmlns:a16="http://schemas.microsoft.com/office/drawing/2014/main" id="{E1D59EC3-CC6C-3191-36F6-31C8BA04B856}"/>
              </a:ext>
            </a:extLst>
          </p:cNvPr>
          <p:cNvSpPr txBox="1">
            <a:spLocks noGrp="1"/>
          </p:cNvSpPr>
          <p:nvPr>
            <p:ph type="title" idx="4294967295"/>
          </p:nvPr>
        </p:nvSpPr>
        <p:spPr>
          <a:xfrm>
            <a:off x="533400" y="407510"/>
            <a:ext cx="926814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dirty="0">
                <a:solidFill>
                  <a:srgbClr val="008081"/>
                </a:solidFill>
                <a:latin typeface="Polly Rounded Bold" panose="00000800000000000000" pitchFamily="50" charset="0"/>
                <a:ea typeface="+mn-ea"/>
                <a:cs typeface="+mn-cs"/>
              </a:rPr>
              <a:t>Sibling Abuse</a:t>
            </a:r>
            <a:endParaRPr kumimoji="0" lang="en-GB" sz="4800" b="0" i="0" u="none" strike="noStrike" kern="1200" cap="none" spc="0" normalizeH="0" baseline="0" noProof="0" dirty="0">
              <a:ln>
                <a:noFill/>
              </a:ln>
              <a:solidFill>
                <a:srgbClr val="008081"/>
              </a:solidFill>
              <a:effectLst/>
              <a:uLnTx/>
              <a:uFillTx/>
              <a:latin typeface="Polly Rounded Bold" panose="00000800000000000000" pitchFamily="50" charset="0"/>
              <a:ea typeface="+mn-ea"/>
              <a:cs typeface="+mn-cs"/>
            </a:endParaRPr>
          </a:p>
        </p:txBody>
      </p:sp>
      <p:sp>
        <p:nvSpPr>
          <p:cNvPr id="4" name="TextBox 3">
            <a:extLst>
              <a:ext uri="{FF2B5EF4-FFF2-40B4-BE49-F238E27FC236}">
                <a16:creationId xmlns:a16="http://schemas.microsoft.com/office/drawing/2014/main" id="{53667B7A-60D5-2D08-814A-0A3E086866F3}"/>
              </a:ext>
            </a:extLst>
          </p:cNvPr>
          <p:cNvSpPr txBox="1"/>
          <p:nvPr/>
        </p:nvSpPr>
        <p:spPr>
          <a:xfrm>
            <a:off x="444500" y="1618398"/>
            <a:ext cx="11302999" cy="4630002"/>
          </a:xfrm>
          <a:prstGeom prst="rect">
            <a:avLst/>
          </a:prstGeom>
          <a:noFill/>
        </p:spPr>
        <p:txBody>
          <a:bodyPr wrap="square" rtlCol="0">
            <a:spAutoFit/>
          </a:bodyPr>
          <a:lstStyle/>
          <a:p>
            <a:r>
              <a:rPr lang="en-GB" sz="2600" dirty="0">
                <a:solidFill>
                  <a:srgbClr val="000000"/>
                </a:solidFill>
              </a:rPr>
              <a:t>Happens in most families - violent sibling acts occurred in approximately 85% - 96% of families (Kolko et al 1996)</a:t>
            </a:r>
          </a:p>
          <a:p>
            <a:endParaRPr lang="en-GB" sz="2600" dirty="0">
              <a:solidFill>
                <a:srgbClr val="000000"/>
              </a:solidFill>
            </a:endParaRPr>
          </a:p>
          <a:p>
            <a:r>
              <a:rPr lang="en-GB" sz="2600" dirty="0">
                <a:solidFill>
                  <a:srgbClr val="000000"/>
                </a:solidFill>
              </a:rPr>
              <a:t>In college samples, 48% recalled having been seriously victimised by a sibling and 41% had perpetrated ‘severe’ sibling violence. </a:t>
            </a:r>
          </a:p>
          <a:p>
            <a:endParaRPr lang="en-GB" sz="2600" dirty="0">
              <a:solidFill>
                <a:srgbClr val="000000"/>
              </a:solidFill>
            </a:endParaRPr>
          </a:p>
          <a:p>
            <a:r>
              <a:rPr lang="en-GB" sz="2600" dirty="0">
                <a:solidFill>
                  <a:srgbClr val="000000"/>
                </a:solidFill>
              </a:rPr>
              <a:t>Majority of information available relates to sexual abuse (40% of CSA is committed by older siblings - NSPCC 2000)</a:t>
            </a:r>
          </a:p>
          <a:p>
            <a:endParaRPr lang="en-GB" sz="2600" dirty="0">
              <a:solidFill>
                <a:srgbClr val="000000"/>
              </a:solidFill>
            </a:endParaRPr>
          </a:p>
          <a:p>
            <a:r>
              <a:rPr lang="en-GB" sz="2600" dirty="0">
                <a:solidFill>
                  <a:srgbClr val="000000"/>
                </a:solidFill>
              </a:rPr>
              <a:t>One study (Teicher et al 2011) found a greater impact on children of witnessing violence to their siblings than witnessing violence to their mother.</a:t>
            </a:r>
          </a:p>
        </p:txBody>
      </p:sp>
    </p:spTree>
    <p:extLst>
      <p:ext uri="{BB962C8B-B14F-4D97-AF65-F5344CB8AC3E}">
        <p14:creationId xmlns:p14="http://schemas.microsoft.com/office/powerpoint/2010/main" val="29126710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F60E32B-4095-074F-81E2-F6F86A25533A}"/>
              </a:ext>
            </a:extLst>
          </p:cNvPr>
          <p:cNvGraphicFramePr>
            <a:graphicFrameLocks noGrp="1"/>
          </p:cNvGraphicFramePr>
          <p:nvPr/>
        </p:nvGraphicFramePr>
        <p:xfrm>
          <a:off x="1667508" y="116633"/>
          <a:ext cx="8964996" cy="6671635"/>
        </p:xfrm>
        <a:graphic>
          <a:graphicData uri="http://schemas.openxmlformats.org/drawingml/2006/table">
            <a:tbl>
              <a:tblPr firstRow="1" firstCol="1" bandRow="1"/>
              <a:tblGrid>
                <a:gridCol w="144016">
                  <a:extLst>
                    <a:ext uri="{9D8B030D-6E8A-4147-A177-3AD203B41FA5}">
                      <a16:colId xmlns:a16="http://schemas.microsoft.com/office/drawing/2014/main" val="3073207669"/>
                    </a:ext>
                  </a:extLst>
                </a:gridCol>
                <a:gridCol w="8064896">
                  <a:extLst>
                    <a:ext uri="{9D8B030D-6E8A-4147-A177-3AD203B41FA5}">
                      <a16:colId xmlns:a16="http://schemas.microsoft.com/office/drawing/2014/main" val="387463546"/>
                    </a:ext>
                  </a:extLst>
                </a:gridCol>
                <a:gridCol w="216024">
                  <a:extLst>
                    <a:ext uri="{9D8B030D-6E8A-4147-A177-3AD203B41FA5}">
                      <a16:colId xmlns:a16="http://schemas.microsoft.com/office/drawing/2014/main" val="1190964102"/>
                    </a:ext>
                  </a:extLst>
                </a:gridCol>
                <a:gridCol w="216024">
                  <a:extLst>
                    <a:ext uri="{9D8B030D-6E8A-4147-A177-3AD203B41FA5}">
                      <a16:colId xmlns:a16="http://schemas.microsoft.com/office/drawing/2014/main" val="4097754388"/>
                    </a:ext>
                  </a:extLst>
                </a:gridCol>
                <a:gridCol w="324036">
                  <a:extLst>
                    <a:ext uri="{9D8B030D-6E8A-4147-A177-3AD203B41FA5}">
                      <a16:colId xmlns:a16="http://schemas.microsoft.com/office/drawing/2014/main" val="106508374"/>
                    </a:ext>
                  </a:extLst>
                </a:gridCol>
              </a:tblGrid>
              <a:tr h="51441">
                <a:tc gridSpan="5">
                  <a:txBody>
                    <a:bodyPr/>
                    <a:lstStyle/>
                    <a:p>
                      <a:pPr algn="ctr">
                        <a:lnSpc>
                          <a:spcPct val="107000"/>
                        </a:lnSpc>
                        <a:spcAft>
                          <a:spcPts val="800"/>
                        </a:spcAft>
                      </a:pPr>
                      <a:r>
                        <a:rPr lang="en-GB" sz="1800" b="1">
                          <a:effectLst/>
                          <a:latin typeface="Arial" panose="020B0604020202020204" pitchFamily="34" charset="0"/>
                          <a:ea typeface="Calibri" panose="020F0502020204030204" pitchFamily="34" charset="0"/>
                          <a:cs typeface="Times New Roman" panose="02020603050405020304" pitchFamily="18" charset="0"/>
                        </a:rPr>
                        <a:t>C</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hild to</a:t>
                      </a:r>
                      <a:r>
                        <a:rPr lang="en-GB"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P</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arent</a:t>
                      </a:r>
                      <a:r>
                        <a:rPr lang="en-GB"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V</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iolence</a:t>
                      </a:r>
                      <a:r>
                        <a:rPr lang="en-GB"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and</a:t>
                      </a:r>
                      <a:r>
                        <a:rPr lang="en-GB"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buse</a:t>
                      </a:r>
                      <a:r>
                        <a:rPr lang="en-GB"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Risk Screening Tool</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algn="ctr">
                        <a:lnSpc>
                          <a:spcPct val="107000"/>
                        </a:lnSpc>
                        <a:spcAft>
                          <a:spcPts val="800"/>
                        </a:spcAft>
                      </a:pP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77144096"/>
                  </a:ext>
                </a:extLst>
              </a:tr>
              <a:tr h="46044">
                <a:tc gridSpan="5">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How would you describe your relationship with your child?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a:lnSpc>
                          <a:spcPct val="107000"/>
                        </a:lnSpc>
                        <a:spcAft>
                          <a:spcPts val="800"/>
                        </a:spcAft>
                      </a:pP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254523"/>
                  </a:ext>
                </a:extLst>
              </a:tr>
              <a:tr h="64346">
                <a:tc gridSpan="5">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When did your child’s behaviour start to concern you? Are there any triggers that result in this behaviour?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a:lnSpc>
                          <a:spcPct val="107000"/>
                        </a:lnSpc>
                        <a:spcAft>
                          <a:spcPts val="800"/>
                        </a:spcAft>
                      </a:pP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1860619"/>
                  </a:ext>
                </a:extLst>
              </a:tr>
              <a:tr h="65927">
                <a:tc gridSpan="5">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What happens when your child displays the behaviours which concern you? How often does this behaviour happen?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a:lnSpc>
                          <a:spcPct val="107000"/>
                        </a:lnSpc>
                        <a:spcAft>
                          <a:spcPts val="800"/>
                        </a:spcAft>
                      </a:pP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6697"/>
                  </a:ext>
                </a:extLst>
              </a:tr>
              <a:tr h="38930">
                <a:tc gridSpan="2">
                  <a:txBody>
                    <a:bodyPr/>
                    <a:lstStyle/>
                    <a:p>
                      <a:pPr algn="r">
                        <a:lnSpc>
                          <a:spcPct val="107000"/>
                        </a:lnSpc>
                        <a:spcAft>
                          <a:spcPts val="800"/>
                        </a:spcAft>
                      </a:pPr>
                      <a:r>
                        <a:rPr lang="en-GB" sz="1200" b="1">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Please tick the appropriate box that reflects the risk </a:t>
                      </a:r>
                      <a:endParaRPr lang="en-GB" sz="1200" b="1">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lnL w="12700" cap="flat" cmpd="sng" algn="ctr">
                      <a:solidFill>
                        <a:srgbClr val="000000"/>
                      </a:solidFill>
                      <a:prstDash val="solid"/>
                      <a:round/>
                      <a:headEnd type="none" w="med" len="med"/>
                      <a:tailEnd type="none" w="med" len="med"/>
                    </a:lnL>
                  </a:tcPr>
                </a:tc>
                <a:tc>
                  <a:txBody>
                    <a:bodyPr/>
                    <a:lstStyle/>
                    <a:p>
                      <a:pPr algn="ctr">
                        <a:lnSpc>
                          <a:spcPct val="107000"/>
                        </a:lnSpc>
                        <a:spcAft>
                          <a:spcPts val="800"/>
                        </a:spcAft>
                      </a:pPr>
                      <a:r>
                        <a:rPr lang="en-GB" sz="12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2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NK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383970614"/>
                  </a:ext>
                </a:extLst>
              </a:tr>
              <a:tr h="37265">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Have you ever felt afraid of your child?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71946228"/>
                  </a:ext>
                </a:extLst>
              </a:tr>
              <a:tr h="59610">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Is the violent, abusive, aggressive behaviour happening more often?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431284417"/>
                  </a:ext>
                </a:extLst>
              </a:tr>
              <a:tr h="59610">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Is the violent, abusive, aggressive behaviour getting worse?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397470162"/>
                  </a:ext>
                </a:extLst>
              </a:tr>
              <a:tr h="77912">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Does your child try to control anything that you d</a:t>
                      </a:r>
                      <a:r>
                        <a:rPr lang="en-GB" sz="1800" b="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o, </a:t>
                      </a:r>
                      <a:r>
                        <a:rPr lang="en-GB" sz="1800" b="1">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or display jealous behaviour towards you?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57406661"/>
                  </a:ext>
                </a:extLst>
              </a:tr>
              <a:tr h="77990">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 b="1">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attempted to strangle / choke / suffocate / drown you?</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55557590"/>
                  </a:ext>
                </a:extLst>
              </a:tr>
              <a:tr h="162232">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said or displayed anything of a sexually disrespectful or derogatory nature that has made you feel uncomfortable or made you feel bad? </a:t>
                      </a:r>
                      <a:r>
                        <a:rPr lang="en-GB" sz="1800" b="1">
                          <a:solidFill>
                            <a:srgbClr val="009FDF"/>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740838792"/>
                  </a:ext>
                </a:extLst>
              </a:tr>
              <a:tr h="61275">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used weapons or objects to hurt you?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4880621"/>
                  </a:ext>
                </a:extLst>
              </a:tr>
              <a:tr h="77912">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threatened to kill you or someone else and you believed them?</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239105283"/>
                  </a:ext>
                </a:extLst>
              </a:tr>
              <a:tr h="61275">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mistreated an animal or family pet?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38740792"/>
                  </a:ext>
                </a:extLst>
              </a:tr>
              <a:tr h="77912">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Is there anyone else in the family at risk of violence or abuse? Who is at risk? How are they at risk?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234947847"/>
                  </a:ext>
                </a:extLst>
              </a:tr>
              <a:tr h="96215">
                <a:tc>
                  <a:txBody>
                    <a:bodyPr/>
                    <a:lstStyle/>
                    <a:p>
                      <a:pPr>
                        <a:lnSpc>
                          <a:spcPct val="107000"/>
                        </a:lnSpc>
                        <a:spcAft>
                          <a:spcPts val="800"/>
                        </a:spcAft>
                      </a:pPr>
                      <a:r>
                        <a:rPr lang="en-GB" sz="1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pPr>
                      <a:r>
                        <a:rPr lang="en-GB" sz="18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Does your child display these types of behaviours to anyone else in or outside of the family? E.g. School. Peer group, girl/boyfriend</a:t>
                      </a:r>
                      <a:r>
                        <a:rPr lang="en-GB" sz="1800" b="1" i="1">
                          <a:solidFill>
                            <a:srgbClr val="7F7F7F"/>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45745"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n-GB" sz="10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26647972"/>
                  </a:ext>
                </a:extLst>
              </a:tr>
            </a:tbl>
          </a:graphicData>
        </a:graphic>
      </p:graphicFrame>
    </p:spTree>
    <p:extLst>
      <p:ext uri="{BB962C8B-B14F-4D97-AF65-F5344CB8AC3E}">
        <p14:creationId xmlns:p14="http://schemas.microsoft.com/office/powerpoint/2010/main" val="3140328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C2BF50E-335B-5A43-A612-D845A40444A3}"/>
              </a:ext>
            </a:extLst>
          </p:cNvPr>
          <p:cNvGraphicFramePr>
            <a:graphicFrameLocks noGrp="1"/>
          </p:cNvGraphicFramePr>
          <p:nvPr/>
        </p:nvGraphicFramePr>
        <p:xfrm>
          <a:off x="1703512" y="206403"/>
          <a:ext cx="8514946" cy="6445194"/>
        </p:xfrm>
        <a:graphic>
          <a:graphicData uri="http://schemas.openxmlformats.org/drawingml/2006/table">
            <a:tbl>
              <a:tblPr firstRow="1" firstCol="1" bandRow="1"/>
              <a:tblGrid>
                <a:gridCol w="8514946">
                  <a:extLst>
                    <a:ext uri="{9D8B030D-6E8A-4147-A177-3AD203B41FA5}">
                      <a16:colId xmlns:a16="http://schemas.microsoft.com/office/drawing/2014/main" val="2074952190"/>
                    </a:ext>
                  </a:extLst>
                </a:gridCol>
              </a:tblGrid>
              <a:tr h="64346">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been involved with the Police in any way?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35694942"/>
                  </a:ext>
                </a:extLst>
              </a:tr>
              <a:tr h="166223">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had problems in the past year with drugs (prescription or other), alcohol or mental health leading to difficulties in daily functioning?</a:t>
                      </a:r>
                      <a:r>
                        <a:rPr lang="en-GB" sz="1700" b="1">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469514"/>
                  </a:ext>
                </a:extLst>
              </a:tr>
              <a:tr h="120918">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Does your child have any problems with addictive behaviours e.g., on-line gaming, viewing pornography, social media? What are the details of these?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19403376"/>
                  </a:ext>
                </a:extLst>
              </a:tr>
              <a:tr h="82648">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demanded money from you or tried to financially control you?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1044103"/>
                  </a:ext>
                </a:extLst>
              </a:tr>
              <a:tr h="102615">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Does your child have any mental health issues, is depressed, suicidal or isolated or have a specific mental health diagnosis?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0476364"/>
                  </a:ext>
                </a:extLst>
              </a:tr>
              <a:tr h="66011">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Does your child lack engagement with ETE e.g. truant?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2865186"/>
                  </a:ext>
                </a:extLst>
              </a:tr>
              <a:tr h="66011">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Does your child associate with a difficult friendship/peer groups?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7716851"/>
                  </a:ext>
                </a:extLst>
              </a:tr>
              <a:tr h="188231">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experienced personal trauma?  </a:t>
                      </a:r>
                      <a:r>
                        <a:rPr lang="en-GB" sz="1700" b="1">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If yes, please specify which and give relevant details if known.</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5634528"/>
                  </a:ext>
                </a:extLst>
              </a:tr>
              <a:tr h="64346">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Has your child ever experienced or witnessed abuse between adults?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6324269"/>
                  </a:ext>
                </a:extLst>
              </a:tr>
              <a:tr h="66011">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Is your child currently being exposure to adult domestic abuse?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4906954"/>
                  </a:ext>
                </a:extLst>
              </a:tr>
              <a:tr h="100950">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Is your child under any threat of violence or abuse from anyone at the moment? Provide details of who from and the nature of the abuse?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1521932"/>
                  </a:ext>
                </a:extLst>
              </a:tr>
              <a:tr h="82648">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 you see yourself as vulnerable in any way, or have you any special requirements in accessing support?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26832276"/>
                  </a:ext>
                </a:extLst>
              </a:tr>
              <a:tr h="102615">
                <a:tc>
                  <a:txBody>
                    <a:bodyPr/>
                    <a:lstStyle/>
                    <a:p>
                      <a:pPr>
                        <a:lnSpc>
                          <a:spcPct val="107000"/>
                        </a:lnSpc>
                        <a:spcAft>
                          <a:spcPts val="800"/>
                        </a:spcAft>
                      </a:pPr>
                      <a:r>
                        <a:rPr lang="en-GB" sz="1700" b="1">
                          <a:solidFill>
                            <a:srgbClr val="1F4E79"/>
                          </a:solidFill>
                          <a:effectLst/>
                          <a:latin typeface="Arial" panose="020B0604020202020204" pitchFamily="34" charset="0"/>
                          <a:ea typeface="Calibri" panose="020F0502020204030204" pitchFamily="34" charset="0"/>
                          <a:cs typeface="Times New Roman" panose="02020603050405020304" pitchFamily="18" charset="0"/>
                        </a:rPr>
                        <a:t>Are you feeling low or finding your emotions hard to cope with?  Do you have suicidal thoughts or ever self-harmed?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6258821"/>
                  </a:ext>
                </a:extLst>
              </a:tr>
              <a:tr h="79493">
                <a:tc>
                  <a:txBody>
                    <a:bodyPr/>
                    <a:lstStyle/>
                    <a:p>
                      <a:pPr>
                        <a:lnSpc>
                          <a:spcPct val="107000"/>
                        </a:lnSpc>
                        <a:spcAft>
                          <a:spcPts val="800"/>
                        </a:spcAft>
                      </a:pPr>
                      <a:r>
                        <a:rPr lang="en-GB" sz="1700" b="1">
                          <a:solidFill>
                            <a:srgbClr val="2F5496"/>
                          </a:solidFill>
                          <a:effectLst/>
                          <a:latin typeface="Arial" panose="020B0604020202020204" pitchFamily="34" charset="0"/>
                          <a:ea typeface="Calibri" panose="020F0502020204030204" pitchFamily="34" charset="0"/>
                          <a:cs typeface="Times New Roman" panose="02020603050405020304" pitchFamily="18" charset="0"/>
                        </a:rPr>
                        <a:t>Do you feel isolated from your family, friends or support networks due to your situation?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00290585"/>
                  </a:ext>
                </a:extLst>
              </a:tr>
              <a:tr h="102615">
                <a:tc>
                  <a:txBody>
                    <a:bodyPr/>
                    <a:lstStyle/>
                    <a:p>
                      <a:pPr>
                        <a:lnSpc>
                          <a:spcPct val="107000"/>
                        </a:lnSpc>
                        <a:spcAft>
                          <a:spcPts val="800"/>
                        </a:spcAft>
                      </a:pPr>
                      <a:r>
                        <a:rPr lang="en-GB" sz="1700" b="1">
                          <a:solidFill>
                            <a:srgbClr val="1F4E79"/>
                          </a:solidFill>
                          <a:effectLst/>
                          <a:latin typeface="Arial" panose="020B0604020202020204" pitchFamily="34" charset="0"/>
                          <a:ea typeface="Calibri" panose="020F0502020204030204" pitchFamily="34" charset="0"/>
                          <a:cs typeface="Times New Roman" panose="02020603050405020304" pitchFamily="18" charset="0"/>
                        </a:rPr>
                        <a:t>Have you ever used drugs and/or alcohol to manage difficult situations or feelings? What is the nature of your use?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997" marR="6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0664863"/>
                  </a:ext>
                </a:extLst>
              </a:tr>
            </a:tbl>
          </a:graphicData>
        </a:graphic>
      </p:graphicFrame>
    </p:spTree>
    <p:extLst>
      <p:ext uri="{BB962C8B-B14F-4D97-AF65-F5344CB8AC3E}">
        <p14:creationId xmlns:p14="http://schemas.microsoft.com/office/powerpoint/2010/main" val="2213423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1759" y="480060"/>
            <a:ext cx="8428482"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6599" y="643468"/>
            <a:ext cx="8178800"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3" name="Table 2">
            <a:extLst>
              <a:ext uri="{FF2B5EF4-FFF2-40B4-BE49-F238E27FC236}">
                <a16:creationId xmlns:a16="http://schemas.microsoft.com/office/drawing/2014/main" id="{712FAB47-F239-A94F-B912-421FC75D3E09}"/>
              </a:ext>
            </a:extLst>
          </p:cNvPr>
          <p:cNvGraphicFramePr>
            <a:graphicFrameLocks noGrp="1"/>
          </p:cNvGraphicFramePr>
          <p:nvPr/>
        </p:nvGraphicFramePr>
        <p:xfrm>
          <a:off x="2364358" y="1294448"/>
          <a:ext cx="7463281" cy="4262962"/>
        </p:xfrm>
        <a:graphic>
          <a:graphicData uri="http://schemas.openxmlformats.org/drawingml/2006/table">
            <a:tbl>
              <a:tblPr firstRow="1" firstCol="1" bandRow="1"/>
              <a:tblGrid>
                <a:gridCol w="7463281">
                  <a:extLst>
                    <a:ext uri="{9D8B030D-6E8A-4147-A177-3AD203B41FA5}">
                      <a16:colId xmlns:a16="http://schemas.microsoft.com/office/drawing/2014/main" val="1888309009"/>
                    </a:ext>
                  </a:extLst>
                </a:gridCol>
              </a:tblGrid>
              <a:tr h="890182">
                <a:tc>
                  <a:txBody>
                    <a:bodyPr/>
                    <a:lstStyle/>
                    <a:p>
                      <a:pPr algn="l" fontAlgn="t">
                        <a:lnSpc>
                          <a:spcPct val="107000"/>
                        </a:lnSpc>
                        <a:spcBef>
                          <a:spcPts val="0"/>
                        </a:spcBef>
                        <a:spcAft>
                          <a:spcPts val="800"/>
                        </a:spcAft>
                      </a:pPr>
                      <a:r>
                        <a:rPr lang="en-GB" sz="14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Have you ever felt able to share your concerns with the Police or anyone else, such as a family member of professional because of your child’s behaviour?</a:t>
                      </a:r>
                      <a:r>
                        <a:rPr lang="en-GB" sz="15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p>
                      <a:pPr algn="l" fontAlgn="t">
                        <a:lnSpc>
                          <a:spcPct val="107000"/>
                        </a:lnSpc>
                        <a:spcBef>
                          <a:spcPts val="0"/>
                        </a:spcBef>
                        <a:spcAft>
                          <a:spcPts val="800"/>
                        </a:spcAft>
                      </a:pPr>
                      <a:r>
                        <a:rPr lang="en-GB" sz="1500" b="0"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txBody>
                  <a:tcPr marL="84966" marR="84966" marT="118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0521675"/>
                  </a:ext>
                </a:extLst>
              </a:tr>
              <a:tr h="279368">
                <a:tc>
                  <a:txBody>
                    <a:bodyPr/>
                    <a:lstStyle/>
                    <a:p>
                      <a:pPr algn="l" fontAlgn="t">
                        <a:lnSpc>
                          <a:spcPct val="107000"/>
                        </a:lnSpc>
                        <a:spcBef>
                          <a:spcPts val="0"/>
                        </a:spcBef>
                        <a:spcAft>
                          <a:spcPts val="800"/>
                        </a:spcAft>
                      </a:pPr>
                      <a:r>
                        <a:rPr lang="en-GB" sz="14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If you had a magic wand what would you change?</a:t>
                      </a:r>
                      <a:endParaRPr lang="en-GB" sz="2200" b="0" i="0" u="none" strike="noStrike">
                        <a:effectLst/>
                        <a:latin typeface="Arial" panose="020B0604020202020204" pitchFamily="34" charset="0"/>
                      </a:endParaRPr>
                    </a:p>
                  </a:txBody>
                  <a:tcPr marL="84966" marR="84966" marT="118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2516408"/>
                  </a:ext>
                </a:extLst>
              </a:tr>
              <a:tr h="279368">
                <a:tc>
                  <a:txBody>
                    <a:bodyPr/>
                    <a:lstStyle/>
                    <a:p>
                      <a:pPr algn="l" fontAlgn="t">
                        <a:lnSpc>
                          <a:spcPct val="107000"/>
                        </a:lnSpc>
                        <a:spcBef>
                          <a:spcPts val="0"/>
                        </a:spcBef>
                        <a:spcAft>
                          <a:spcPts val="800"/>
                        </a:spcAft>
                      </a:pPr>
                      <a:r>
                        <a:rPr lang="en-GB" sz="14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What could professionals do to support change?</a:t>
                      </a:r>
                      <a:endParaRPr lang="en-GB" sz="2200" b="0" i="0" u="none" strike="noStrike">
                        <a:effectLst/>
                        <a:latin typeface="Arial" panose="020B0604020202020204" pitchFamily="34" charset="0"/>
                      </a:endParaRPr>
                    </a:p>
                  </a:txBody>
                  <a:tcPr marL="84966" marR="84966" marT="118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4262184"/>
                  </a:ext>
                </a:extLst>
              </a:tr>
              <a:tr h="2534676">
                <a:tc>
                  <a:txBody>
                    <a:bodyPr/>
                    <a:lstStyle/>
                    <a:p>
                      <a:pPr algn="l" fontAlgn="t">
                        <a:lnSpc>
                          <a:spcPct val="107000"/>
                        </a:lnSpc>
                        <a:spcBef>
                          <a:spcPts val="0"/>
                        </a:spcBef>
                        <a:spcAft>
                          <a:spcPts val="800"/>
                        </a:spcAft>
                      </a:pPr>
                      <a:r>
                        <a:rPr lang="en-GB" sz="1400" b="1" i="0" u="none" strike="noStrike">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Narrative of professional judgement on risk level</a:t>
                      </a:r>
                      <a:r>
                        <a:rPr lang="en-GB" sz="1500" b="0"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p>
                      <a:pPr algn="l" fontAlgn="t">
                        <a:lnSpc>
                          <a:spcPct val="107000"/>
                        </a:lnSpc>
                        <a:spcBef>
                          <a:spcPts val="0"/>
                        </a:spcBef>
                        <a:spcAft>
                          <a:spcPts val="800"/>
                        </a:spcAft>
                      </a:pPr>
                      <a:r>
                        <a:rPr lang="en-GB" sz="1000" b="0"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p>
                      <a:pPr algn="l" fontAlgn="t">
                        <a:lnSpc>
                          <a:spcPct val="107000"/>
                        </a:lnSpc>
                        <a:spcBef>
                          <a:spcPts val="0"/>
                        </a:spcBef>
                        <a:spcAft>
                          <a:spcPts val="800"/>
                        </a:spcAft>
                      </a:pPr>
                      <a:r>
                        <a:rPr lang="en-GB" sz="1400" b="0" i="1"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Please use the space below to include a narrative of the situation and your professional judgement in relation to the level of risk posed and vulnerabilities to the parent below: Based on the number of yes answer coupled with your professional judgement please circle the level of risk posed.</a:t>
                      </a:r>
                      <a:endParaRPr lang="en-GB" sz="2200" b="0" i="0" u="none" strike="noStrike">
                        <a:effectLst/>
                        <a:latin typeface="Arial" panose="020B0604020202020204" pitchFamily="34" charset="0"/>
                      </a:endParaRPr>
                    </a:p>
                    <a:p>
                      <a:pPr algn="l" fontAlgn="t">
                        <a:lnSpc>
                          <a:spcPct val="107000"/>
                        </a:lnSpc>
                        <a:spcBef>
                          <a:spcPts val="0"/>
                        </a:spcBef>
                        <a:spcAft>
                          <a:spcPts val="800"/>
                        </a:spcAft>
                      </a:pPr>
                      <a:r>
                        <a:rPr lang="en-GB" sz="10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p>
                      <a:pPr algn="l" fontAlgn="t">
                        <a:lnSpc>
                          <a:spcPct val="107000"/>
                        </a:lnSpc>
                        <a:spcBef>
                          <a:spcPts val="0"/>
                        </a:spcBef>
                        <a:spcAft>
                          <a:spcPts val="800"/>
                        </a:spcAft>
                      </a:pPr>
                      <a:r>
                        <a:rPr lang="en-GB" sz="15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Standard   Medium   High</a:t>
                      </a:r>
                      <a:endParaRPr lang="en-GB" sz="2200" b="0" i="0" u="none" strike="noStrike">
                        <a:effectLst/>
                        <a:latin typeface="Arial" panose="020B0604020202020204" pitchFamily="34" charset="0"/>
                      </a:endParaRPr>
                    </a:p>
                    <a:p>
                      <a:pPr algn="l" fontAlgn="t">
                        <a:spcBef>
                          <a:spcPts val="0"/>
                        </a:spcBef>
                        <a:spcAft>
                          <a:spcPts val="0"/>
                        </a:spcAft>
                      </a:pPr>
                      <a:r>
                        <a:rPr lang="en-GB" sz="10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en-GB" sz="2200" b="0" i="0" u="none" strike="noStrike">
                        <a:effectLst/>
                        <a:latin typeface="Arial" panose="020B0604020202020204" pitchFamily="34" charset="0"/>
                      </a:endParaRPr>
                    </a:p>
                  </a:txBody>
                  <a:tcPr marL="84966" marR="84966" marT="118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9328362"/>
                  </a:ext>
                </a:extLst>
              </a:tr>
              <a:tr h="279368">
                <a:tc>
                  <a:txBody>
                    <a:bodyPr/>
                    <a:lstStyle/>
                    <a:p>
                      <a:pPr algn="l" fontAlgn="t">
                        <a:lnSpc>
                          <a:spcPct val="107000"/>
                        </a:lnSpc>
                        <a:spcBef>
                          <a:spcPts val="0"/>
                        </a:spcBef>
                        <a:spcAft>
                          <a:spcPts val="800"/>
                        </a:spcAft>
                      </a:pPr>
                      <a:r>
                        <a:rPr lang="en-GB" sz="1400" b="1" i="0" u="none" strike="noStrike">
                          <a:solidFill>
                            <a:srgbClr val="2F5496"/>
                          </a:solidFill>
                          <a:effectLst/>
                          <a:latin typeface="Arial" panose="020B0604020202020204" pitchFamily="34" charset="0"/>
                          <a:ea typeface="Calibri" panose="020F0502020204030204" pitchFamily="34" charset="0"/>
                          <a:cs typeface="Times New Roman" panose="02020603050405020304" pitchFamily="18" charset="0"/>
                        </a:rPr>
                        <a:t>Please state what outcome would you like for the Parent and young person victim?</a:t>
                      </a:r>
                      <a:endParaRPr lang="en-GB" sz="2200" b="0" i="0" u="none" strike="noStrike">
                        <a:effectLst/>
                        <a:latin typeface="Arial" panose="020B0604020202020204" pitchFamily="34" charset="0"/>
                      </a:endParaRPr>
                    </a:p>
                  </a:txBody>
                  <a:tcPr marL="84966" marR="84966" marT="118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249927"/>
                  </a:ext>
                </a:extLst>
              </a:tr>
            </a:tbl>
          </a:graphicData>
        </a:graphic>
      </p:graphicFrame>
    </p:spTree>
    <p:extLst>
      <p:ext uri="{BB962C8B-B14F-4D97-AF65-F5344CB8AC3E}">
        <p14:creationId xmlns:p14="http://schemas.microsoft.com/office/powerpoint/2010/main" val="1277137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EDF9633-312B-4350-B153-AF742D4FACB9}"/>
              </a:ext>
            </a:extLst>
          </p:cNvPr>
          <p:cNvSpPr txBox="1"/>
          <p:nvPr/>
        </p:nvSpPr>
        <p:spPr>
          <a:xfrm>
            <a:off x="457201" y="540086"/>
            <a:ext cx="9291048" cy="1569660"/>
          </a:xfrm>
          <a:prstGeom prst="rect">
            <a:avLst/>
          </a:prstGeom>
          <a:noFill/>
        </p:spPr>
        <p:txBody>
          <a:bodyPr wrap="square" rtlCol="0">
            <a:spAutoFit/>
          </a:bodyPr>
          <a:lstStyle/>
          <a:p>
            <a:r>
              <a:rPr lang="en-GB" sz="4800" dirty="0">
                <a:solidFill>
                  <a:srgbClr val="009292"/>
                </a:solidFill>
                <a:latin typeface="Polly Rounded Bold" panose="00000800000000000000" pitchFamily="50" charset="0"/>
              </a:rPr>
              <a:t>Family contexts that can increase risk</a:t>
            </a:r>
          </a:p>
        </p:txBody>
      </p:sp>
      <p:sp>
        <p:nvSpPr>
          <p:cNvPr id="7" name="TextBox 6">
            <a:extLst>
              <a:ext uri="{FF2B5EF4-FFF2-40B4-BE49-F238E27FC236}">
                <a16:creationId xmlns:a16="http://schemas.microsoft.com/office/drawing/2014/main" id="{D39AB90B-0BB3-4EA4-83A9-E4E0472B7629}"/>
              </a:ext>
            </a:extLst>
          </p:cNvPr>
          <p:cNvSpPr txBox="1"/>
          <p:nvPr/>
        </p:nvSpPr>
        <p:spPr>
          <a:xfrm>
            <a:off x="457201" y="2438400"/>
            <a:ext cx="11074399" cy="3970318"/>
          </a:xfrm>
          <a:prstGeom prst="rect">
            <a:avLst/>
          </a:prstGeom>
          <a:noFill/>
        </p:spPr>
        <p:txBody>
          <a:bodyPr wrap="square">
            <a:spAutoFit/>
          </a:bodyPr>
          <a:lstStyle/>
          <a:p>
            <a:pPr marL="457200" indent="-457200">
              <a:buFont typeface="Arial" panose="020B0604020202020204" pitchFamily="34" charset="0"/>
              <a:buChar char="•"/>
            </a:pPr>
            <a:r>
              <a:rPr lang="en-GB" sz="2800" dirty="0">
                <a:solidFill>
                  <a:srgbClr val="000000"/>
                </a:solidFill>
                <a:cs typeface="Calibri"/>
              </a:rPr>
              <a:t>Parent/Carer doesn’t see behaviour as abusive and professionals involved do not recognise CAPVA</a:t>
            </a:r>
          </a:p>
          <a:p>
            <a:pPr marL="457200" indent="-457200">
              <a:buFont typeface="Arial" panose="020B0604020202020204" pitchFamily="34" charset="0"/>
              <a:buChar char="•"/>
            </a:pPr>
            <a:r>
              <a:rPr lang="en-GB" sz="2800" dirty="0">
                <a:solidFill>
                  <a:srgbClr val="000000"/>
                </a:solidFill>
                <a:cs typeface="Calibri"/>
              </a:rPr>
              <a:t>Lack of support for parent:  lack of support network, self- blame, mental health problems, substance misuse, being undermined by other family members or ongoing domestic abuse.</a:t>
            </a:r>
          </a:p>
          <a:p>
            <a:pPr marL="457200" indent="-457200">
              <a:buFont typeface="Arial" panose="020B0604020202020204" pitchFamily="34" charset="0"/>
              <a:buChar char="•"/>
            </a:pPr>
            <a:r>
              <a:rPr lang="en-GB" sz="2800" dirty="0">
                <a:solidFill>
                  <a:srgbClr val="000000"/>
                </a:solidFill>
                <a:cs typeface="Calibri"/>
              </a:rPr>
              <a:t>Barriers to implementation of safety planning – (e.g. fear of professionals, belief that nothing will work, sense of being the child’s last resort) </a:t>
            </a:r>
          </a:p>
          <a:p>
            <a:pPr marL="457200" indent="-457200">
              <a:buFont typeface="Arial" panose="020B0604020202020204" pitchFamily="34" charset="0"/>
              <a:buChar char="•"/>
            </a:pPr>
            <a:r>
              <a:rPr lang="en-GB" sz="2800" dirty="0">
                <a:solidFill>
                  <a:srgbClr val="000000"/>
                </a:solidFill>
                <a:cs typeface="Calibri"/>
              </a:rPr>
              <a:t>Risks to other children in the home</a:t>
            </a:r>
          </a:p>
        </p:txBody>
      </p:sp>
    </p:spTree>
    <p:extLst>
      <p:ext uri="{BB962C8B-B14F-4D97-AF65-F5344CB8AC3E}">
        <p14:creationId xmlns:p14="http://schemas.microsoft.com/office/powerpoint/2010/main" val="30632741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84984-83ED-6E55-977B-5E4C65113C6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0AF0F35-02EF-1C69-B0F9-861ABD1594C3}"/>
              </a:ext>
            </a:extLst>
          </p:cNvPr>
          <p:cNvSpPr txBox="1"/>
          <p:nvPr/>
        </p:nvSpPr>
        <p:spPr>
          <a:xfrm>
            <a:off x="457201" y="540086"/>
            <a:ext cx="9291048" cy="1569660"/>
          </a:xfrm>
          <a:prstGeom prst="rect">
            <a:avLst/>
          </a:prstGeom>
          <a:noFill/>
        </p:spPr>
        <p:txBody>
          <a:bodyPr wrap="square" rtlCol="0">
            <a:spAutoFit/>
          </a:bodyPr>
          <a:lstStyle/>
          <a:p>
            <a:r>
              <a:rPr lang="en-GB" sz="4800" dirty="0">
                <a:solidFill>
                  <a:srgbClr val="009292"/>
                </a:solidFill>
                <a:latin typeface="Polly Rounded Bold" panose="00000800000000000000" pitchFamily="50" charset="0"/>
              </a:rPr>
              <a:t>Accessing multi agency support</a:t>
            </a:r>
          </a:p>
        </p:txBody>
      </p:sp>
      <p:sp>
        <p:nvSpPr>
          <p:cNvPr id="7" name="TextBox 6">
            <a:extLst>
              <a:ext uri="{FF2B5EF4-FFF2-40B4-BE49-F238E27FC236}">
                <a16:creationId xmlns:a16="http://schemas.microsoft.com/office/drawing/2014/main" id="{966EC8BB-46A8-2741-5334-1DC8D5B40707}"/>
              </a:ext>
            </a:extLst>
          </p:cNvPr>
          <p:cNvSpPr txBox="1"/>
          <p:nvPr/>
        </p:nvSpPr>
        <p:spPr>
          <a:xfrm>
            <a:off x="166255" y="2369128"/>
            <a:ext cx="11665527" cy="5201424"/>
          </a:xfrm>
          <a:prstGeom prst="rect">
            <a:avLst/>
          </a:prstGeom>
          <a:noFill/>
        </p:spPr>
        <p:txBody>
          <a:bodyPr wrap="square">
            <a:spAutoFit/>
          </a:bodyPr>
          <a:lstStyle/>
          <a:p>
            <a:pPr marL="457189" indent="-457189">
              <a:buFont typeface="Arial" panose="020B0604020202020204" pitchFamily="34" charset="0"/>
              <a:buChar char="•"/>
            </a:pPr>
            <a:r>
              <a:rPr lang="en-US" sz="2800" b="1" dirty="0">
                <a:solidFill>
                  <a:srgbClr val="000000"/>
                </a:solidFill>
                <a:cs typeface="Calibri"/>
              </a:rPr>
              <a:t>MARAC referral </a:t>
            </a:r>
            <a:r>
              <a:rPr lang="en-US" sz="2800" dirty="0">
                <a:solidFill>
                  <a:srgbClr val="000000"/>
                </a:solidFill>
                <a:cs typeface="Calibri"/>
              </a:rPr>
              <a:t>can be made if young person using harm is 16+ and the parent is at risk of serious harm (using DASH RIC)</a:t>
            </a:r>
          </a:p>
          <a:p>
            <a:pPr marL="457189" indent="-457189">
              <a:buFont typeface="Arial" panose="020B0604020202020204" pitchFamily="34" charset="0"/>
              <a:buChar char="•"/>
            </a:pPr>
            <a:r>
              <a:rPr lang="en-US" sz="2800" dirty="0">
                <a:solidFill>
                  <a:srgbClr val="000000"/>
                </a:solidFill>
                <a:cs typeface="Calibri"/>
              </a:rPr>
              <a:t>If young person is aged 16- 18 a dual referral should be made- MARAC and safeguarding.</a:t>
            </a:r>
          </a:p>
          <a:p>
            <a:pPr marL="457189" indent="-457189">
              <a:buFont typeface="Arial" panose="020B0604020202020204" pitchFamily="34" charset="0"/>
              <a:buChar char="•"/>
            </a:pPr>
            <a:r>
              <a:rPr lang="en-US" sz="2800" dirty="0">
                <a:solidFill>
                  <a:srgbClr val="000000"/>
                </a:solidFill>
                <a:cs typeface="Calibri"/>
              </a:rPr>
              <a:t>IDVA support for victim can be accessed if person using harm is 16+</a:t>
            </a:r>
          </a:p>
          <a:p>
            <a:pPr marL="457189" indent="-457189">
              <a:buFont typeface="Arial" panose="020B0604020202020204" pitchFamily="34" charset="0"/>
              <a:buChar char="•"/>
            </a:pPr>
            <a:r>
              <a:rPr lang="en-US" sz="2800" dirty="0">
                <a:solidFill>
                  <a:srgbClr val="000000"/>
                </a:solidFill>
                <a:cs typeface="Calibri"/>
              </a:rPr>
              <a:t>Refer to specialist domestic abuse support if it meets criteria</a:t>
            </a:r>
          </a:p>
          <a:p>
            <a:pPr marL="457189" indent="-457189">
              <a:buFont typeface="Arial" panose="020B0604020202020204" pitchFamily="34" charset="0"/>
              <a:buChar char="•"/>
            </a:pPr>
            <a:endParaRPr lang="en-US" sz="2800" dirty="0">
              <a:solidFill>
                <a:srgbClr val="000000"/>
              </a:solidFill>
              <a:cs typeface="Calibri"/>
            </a:endParaRPr>
          </a:p>
          <a:p>
            <a:pPr marL="457189" indent="-457189">
              <a:buFont typeface="Arial" panose="020B0604020202020204" pitchFamily="34" charset="0"/>
              <a:buChar char="•"/>
            </a:pPr>
            <a:r>
              <a:rPr lang="en-US" sz="2800" b="1" dirty="0">
                <a:solidFill>
                  <a:srgbClr val="000000"/>
                </a:solidFill>
                <a:cs typeface="Calibri"/>
              </a:rPr>
              <a:t>Children’s services referral- </a:t>
            </a:r>
            <a:r>
              <a:rPr lang="en-US" sz="2800" dirty="0">
                <a:solidFill>
                  <a:srgbClr val="000000"/>
                </a:solidFill>
                <a:cs typeface="Calibri"/>
              </a:rPr>
              <a:t>clearly indicate CAPVA e.g.</a:t>
            </a:r>
          </a:p>
          <a:p>
            <a:pPr marL="457189" indent="-457189">
              <a:buFont typeface="Arial" panose="020B0604020202020204" pitchFamily="34" charset="0"/>
              <a:buChar char="•"/>
            </a:pPr>
            <a:r>
              <a:rPr lang="en-US" sz="2800" dirty="0">
                <a:solidFill>
                  <a:srgbClr val="000000"/>
                </a:solidFill>
                <a:cs typeface="Calibri"/>
              </a:rPr>
              <a:t>“This family are experiencing Child to Parent Abuse and there is a risk of…”</a:t>
            </a:r>
          </a:p>
          <a:p>
            <a:endParaRPr lang="en-US" sz="2800" dirty="0">
              <a:cs typeface="Calibri"/>
            </a:endParaRPr>
          </a:p>
          <a:p>
            <a:endParaRPr lang="en-US" sz="2800" dirty="0">
              <a:cs typeface="Calibri"/>
            </a:endParaRPr>
          </a:p>
          <a:p>
            <a:endParaRPr lang="en-US" sz="2400" dirty="0">
              <a:latin typeface="Polly Rounded" panose="00000500000000000000" pitchFamily="50" charset="0"/>
              <a:cs typeface="Calibri"/>
            </a:endParaRPr>
          </a:p>
        </p:txBody>
      </p:sp>
      <p:pic>
        <p:nvPicPr>
          <p:cNvPr id="2" name="Graphic 1">
            <a:extLst>
              <a:ext uri="{FF2B5EF4-FFF2-40B4-BE49-F238E27FC236}">
                <a16:creationId xmlns:a16="http://schemas.microsoft.com/office/drawing/2014/main" id="{C12EE84C-AB07-6F60-D645-7674F05D33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74144" y="280704"/>
            <a:ext cx="1860655" cy="1860655"/>
          </a:xfrm>
          <a:prstGeom prst="rect">
            <a:avLst/>
          </a:prstGeom>
        </p:spPr>
      </p:pic>
    </p:spTree>
    <p:extLst>
      <p:ext uri="{BB962C8B-B14F-4D97-AF65-F5344CB8AC3E}">
        <p14:creationId xmlns:p14="http://schemas.microsoft.com/office/powerpoint/2010/main" val="497832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0" y="365125"/>
            <a:ext cx="7569200" cy="1289051"/>
          </a:xfrm>
        </p:spPr>
        <p:txBody>
          <a:bodyPr vert="horz" lIns="91440" tIns="45720" rIns="91440" bIns="45720" rtlCol="0" anchor="ctr">
            <a:normAutofit/>
          </a:bodyPr>
          <a:lstStyle/>
          <a:p>
            <a:pPr algn="ctr">
              <a:defRPr/>
            </a:pPr>
            <a:r>
              <a:rPr lang="en-US" sz="4800" b="1">
                <a:solidFill>
                  <a:srgbClr val="009292"/>
                </a:solidFill>
                <a:latin typeface="Polly Rounded" panose="00000500000000000000" pitchFamily="50" charset="0"/>
                <a:cs typeface="Calibri Light"/>
              </a:rPr>
              <a:t>Safeguarding</a:t>
            </a:r>
            <a:r>
              <a:rPr lang="en-US" kern="1200">
                <a:solidFill>
                  <a:srgbClr val="00B050"/>
                </a:solidFill>
                <a:effectLst>
                  <a:outerShdw blurRad="38100" dist="38100" dir="2700000" algn="tl">
                    <a:srgbClr val="DDDDDD"/>
                  </a:outerShdw>
                </a:effectLst>
                <a:latin typeface="+mj-lt"/>
                <a:ea typeface="+mj-ea"/>
                <a:cs typeface="Calibri Light"/>
              </a:rPr>
              <a:t> </a:t>
            </a:r>
            <a:endParaRPr lang="en-US" kern="1200">
              <a:solidFill>
                <a:srgbClr val="00B050"/>
              </a:solidFill>
              <a:effectLst>
                <a:outerShdw blurRad="38100" dist="38100" dir="2700000" algn="tl">
                  <a:srgbClr val="DDDDDD"/>
                </a:outerShdw>
              </a:effectLst>
              <a:latin typeface="+mj-lt"/>
              <a:ea typeface="+mj-ea"/>
              <a:cs typeface="+mj-cs"/>
            </a:endParaRPr>
          </a:p>
        </p:txBody>
      </p:sp>
      <p:sp>
        <p:nvSpPr>
          <p:cNvPr id="59395" name="Rectangle 3"/>
          <p:cNvSpPr>
            <a:spLocks noGrp="1" noChangeArrowheads="1"/>
          </p:cNvSpPr>
          <p:nvPr>
            <p:ph type="body" idx="4294967295"/>
          </p:nvPr>
        </p:nvSpPr>
        <p:spPr>
          <a:xfrm>
            <a:off x="1" y="1957388"/>
            <a:ext cx="7861300" cy="4024312"/>
          </a:xfrm>
        </p:spPr>
        <p:txBody>
          <a:bodyPr vert="horz" lIns="91440" tIns="45720" rIns="91440" bIns="45720" rtlCol="0" anchor="t">
            <a:normAutofit/>
          </a:bodyPr>
          <a:lstStyle/>
          <a:p>
            <a:pPr marL="0" indent="0">
              <a:buClr>
                <a:schemeClr val="tx1">
                  <a:lumMod val="65000"/>
                  <a:lumOff val="35000"/>
                </a:schemeClr>
              </a:buClr>
              <a:buNone/>
            </a:pPr>
            <a:endParaRPr lang="en-US" sz="2200">
              <a:cs typeface="Calibri"/>
            </a:endParaRPr>
          </a:p>
          <a:p>
            <a:endParaRPr lang="en-US" sz="2200"/>
          </a:p>
        </p:txBody>
      </p:sp>
      <p:graphicFrame>
        <p:nvGraphicFramePr>
          <p:cNvPr id="59401" name="TextBox 1">
            <a:extLst>
              <a:ext uri="{FF2B5EF4-FFF2-40B4-BE49-F238E27FC236}">
                <a16:creationId xmlns:a16="http://schemas.microsoft.com/office/drawing/2014/main" id="{45F71B61-B6F5-19A2-20DD-C75954F1CC5F}"/>
              </a:ext>
            </a:extLst>
          </p:cNvPr>
          <p:cNvGraphicFramePr/>
          <p:nvPr>
            <p:extLst>
              <p:ext uri="{D42A27DB-BD31-4B8C-83A1-F6EECF244321}">
                <p14:modId xmlns:p14="http://schemas.microsoft.com/office/powerpoint/2010/main" val="1638741816"/>
              </p:ext>
            </p:extLst>
          </p:nvPr>
        </p:nvGraphicFramePr>
        <p:xfrm>
          <a:off x="2712377" y="1849349"/>
          <a:ext cx="6485355" cy="2921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Graphic 1">
            <a:extLst>
              <a:ext uri="{FF2B5EF4-FFF2-40B4-BE49-F238E27FC236}">
                <a16:creationId xmlns:a16="http://schemas.microsoft.com/office/drawing/2014/main" id="{3835AE93-5394-FBA3-5E51-23B5EB25BF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9929" y="4448850"/>
            <a:ext cx="1860655" cy="1860655"/>
          </a:xfrm>
          <a:prstGeom prst="rect">
            <a:avLst/>
          </a:prstGeom>
        </p:spPr>
      </p:pic>
      <p:pic>
        <p:nvPicPr>
          <p:cNvPr id="3" name="Graphic 2" descr="Arrow circle with solid fill">
            <a:extLst>
              <a:ext uri="{FF2B5EF4-FFF2-40B4-BE49-F238E27FC236}">
                <a16:creationId xmlns:a16="http://schemas.microsoft.com/office/drawing/2014/main" id="{5B49FE65-758F-10E5-B664-6891B8684F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79623" y="1"/>
            <a:ext cx="2858153" cy="2713555"/>
          </a:xfrm>
          <a:prstGeom prst="rect">
            <a:avLst/>
          </a:prstGeom>
        </p:spPr>
      </p:pic>
      <p:pic>
        <p:nvPicPr>
          <p:cNvPr id="4" name="Picture 8" descr="See the source image">
            <a:extLst>
              <a:ext uri="{FF2B5EF4-FFF2-40B4-BE49-F238E27FC236}">
                <a16:creationId xmlns:a16="http://schemas.microsoft.com/office/drawing/2014/main" id="{10154538-C94C-3DA9-39F0-BB24DD4901D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467029" y="915809"/>
            <a:ext cx="883339" cy="881940"/>
          </a:xfrm>
          <a:prstGeom prst="rect">
            <a:avLst/>
          </a:prstGeom>
          <a:solidFill>
            <a:srgbClr val="009292"/>
          </a:solidFill>
        </p:spPr>
      </p:pic>
    </p:spTree>
    <p:extLst>
      <p:ext uri="{BB962C8B-B14F-4D97-AF65-F5344CB8AC3E}">
        <p14:creationId xmlns:p14="http://schemas.microsoft.com/office/powerpoint/2010/main" val="727214102"/>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0" y="365125"/>
            <a:ext cx="7569200" cy="1289051"/>
          </a:xfrm>
        </p:spPr>
        <p:txBody>
          <a:bodyPr vert="horz" lIns="91440" tIns="45720" rIns="91440" bIns="45720" rtlCol="0" anchor="ctr">
            <a:normAutofit/>
          </a:bodyPr>
          <a:lstStyle/>
          <a:p>
            <a:pPr algn="ctr">
              <a:defRPr/>
            </a:pPr>
            <a:r>
              <a:rPr lang="en-US" kern="1200" dirty="0">
                <a:solidFill>
                  <a:schemeClr val="tx1"/>
                </a:solidFill>
                <a:effectLst>
                  <a:outerShdw blurRad="38100" dist="38100" dir="2700000" algn="tl">
                    <a:srgbClr val="DDDDDD"/>
                  </a:outerShdw>
                </a:effectLst>
                <a:latin typeface="+mj-lt"/>
                <a:ea typeface="+mj-ea"/>
                <a:cs typeface="Calibri Light"/>
              </a:rPr>
              <a:t>  			</a:t>
            </a:r>
            <a:endParaRPr lang="en-US" kern="1200" dirty="0">
              <a:solidFill>
                <a:srgbClr val="00B050"/>
              </a:solidFill>
              <a:effectLst>
                <a:outerShdw blurRad="38100" dist="38100" dir="2700000" algn="tl">
                  <a:srgbClr val="DDDDDD"/>
                </a:outerShdw>
              </a:effectLst>
              <a:latin typeface="+mj-lt"/>
              <a:ea typeface="+mj-ea"/>
              <a:cs typeface="+mj-cs"/>
            </a:endParaRPr>
          </a:p>
        </p:txBody>
      </p:sp>
      <p:sp>
        <p:nvSpPr>
          <p:cNvPr id="59395" name="Rectangle 3"/>
          <p:cNvSpPr>
            <a:spLocks noGrp="1" noChangeArrowheads="1"/>
          </p:cNvSpPr>
          <p:nvPr>
            <p:ph type="body" idx="4294967295"/>
          </p:nvPr>
        </p:nvSpPr>
        <p:spPr>
          <a:xfrm>
            <a:off x="1" y="1957388"/>
            <a:ext cx="7861300" cy="4024312"/>
          </a:xfrm>
        </p:spPr>
        <p:txBody>
          <a:bodyPr vert="horz" lIns="91440" tIns="45720" rIns="91440" bIns="45720" rtlCol="0" anchor="t">
            <a:normAutofit/>
          </a:bodyPr>
          <a:lstStyle/>
          <a:p>
            <a:pPr marL="0" indent="0">
              <a:buClr>
                <a:schemeClr val="tx1">
                  <a:lumMod val="65000"/>
                  <a:lumOff val="35000"/>
                </a:schemeClr>
              </a:buClr>
              <a:buNone/>
            </a:pPr>
            <a:endParaRPr lang="en-US" sz="2200" dirty="0">
              <a:cs typeface="Calibri"/>
            </a:endParaRPr>
          </a:p>
          <a:p>
            <a:endParaRPr lang="en-US" sz="2200" dirty="0"/>
          </a:p>
        </p:txBody>
      </p:sp>
      <p:graphicFrame>
        <p:nvGraphicFramePr>
          <p:cNvPr id="59401" name="TextBox 1">
            <a:extLst>
              <a:ext uri="{FF2B5EF4-FFF2-40B4-BE49-F238E27FC236}">
                <a16:creationId xmlns:a16="http://schemas.microsoft.com/office/drawing/2014/main" id="{45F71B61-B6F5-19A2-20DD-C75954F1CC5F}"/>
              </a:ext>
            </a:extLst>
          </p:cNvPr>
          <p:cNvGraphicFramePr/>
          <p:nvPr>
            <p:extLst>
              <p:ext uri="{D42A27DB-BD31-4B8C-83A1-F6EECF244321}">
                <p14:modId xmlns:p14="http://schemas.microsoft.com/office/powerpoint/2010/main" val="1146715266"/>
              </p:ext>
            </p:extLst>
          </p:nvPr>
        </p:nvGraphicFramePr>
        <p:xfrm>
          <a:off x="328773" y="685828"/>
          <a:ext cx="10644027" cy="17799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lowchart: Alternate Process 1">
            <a:extLst>
              <a:ext uri="{FF2B5EF4-FFF2-40B4-BE49-F238E27FC236}">
                <a16:creationId xmlns:a16="http://schemas.microsoft.com/office/drawing/2014/main" id="{E3545604-5EF4-4BA5-AFFC-86A356FEF784}"/>
              </a:ext>
            </a:extLst>
          </p:cNvPr>
          <p:cNvSpPr/>
          <p:nvPr/>
        </p:nvSpPr>
        <p:spPr>
          <a:xfrm>
            <a:off x="1162879" y="2633343"/>
            <a:ext cx="2998156" cy="4024312"/>
          </a:xfrm>
          <a:prstGeom prst="flowChartAlternateProcess">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B88392C-5CCF-4C22-81F3-20F7A5989C2D}"/>
              </a:ext>
            </a:extLst>
          </p:cNvPr>
          <p:cNvSpPr txBox="1"/>
          <p:nvPr/>
        </p:nvSpPr>
        <p:spPr>
          <a:xfrm>
            <a:off x="1161143" y="2903911"/>
            <a:ext cx="2769161" cy="3170099"/>
          </a:xfrm>
          <a:prstGeom prst="rect">
            <a:avLst/>
          </a:prstGeom>
          <a:noFill/>
        </p:spPr>
        <p:txBody>
          <a:bodyPr wrap="square" lIns="91440" tIns="45720" rIns="91440" bIns="45720" rtlCol="0" anchor="t">
            <a:spAutoFit/>
          </a:bodyPr>
          <a:lstStyle/>
          <a:p>
            <a:pPr marL="285115" indent="-285115">
              <a:buFont typeface="Arial" panose="020B0604020202020204" pitchFamily="34" charset="0"/>
              <a:buChar char="•"/>
            </a:pPr>
            <a:r>
              <a:rPr lang="en-GB" sz="2000" dirty="0">
                <a:solidFill>
                  <a:schemeClr val="bg1"/>
                </a:solidFill>
              </a:rPr>
              <a:t>Impact can be minimised</a:t>
            </a:r>
            <a:endParaRPr lang="en-US" sz="2000"/>
          </a:p>
          <a:p>
            <a:pPr marL="285115" indent="-285115">
              <a:buFont typeface="Arial" panose="020B0604020202020204" pitchFamily="34" charset="0"/>
              <a:buChar char="•"/>
            </a:pPr>
            <a:r>
              <a:rPr lang="en-GB" sz="2000" dirty="0">
                <a:solidFill>
                  <a:schemeClr val="bg1"/>
                </a:solidFill>
              </a:rPr>
              <a:t>Assess severity, frequency, difference in age, fear</a:t>
            </a:r>
            <a:endParaRPr lang="en-GB" sz="2000" dirty="0">
              <a:solidFill>
                <a:schemeClr val="bg1"/>
              </a:solidFill>
              <a:ea typeface="Calibri" panose="020F0502020204030204"/>
              <a:cs typeface="Calibri" panose="020F0502020204030204"/>
            </a:endParaRPr>
          </a:p>
          <a:p>
            <a:pPr marL="285115" indent="-285115">
              <a:buFont typeface="Arial" panose="020B0604020202020204" pitchFamily="34" charset="0"/>
              <a:buChar char="•"/>
            </a:pPr>
            <a:r>
              <a:rPr lang="en-GB" sz="2000" dirty="0">
                <a:solidFill>
                  <a:schemeClr val="bg1"/>
                </a:solidFill>
              </a:rPr>
              <a:t>Impact can be greater than experiencing parental domestic abuse</a:t>
            </a:r>
            <a:endParaRPr lang="en-GB" sz="2000" dirty="0">
              <a:solidFill>
                <a:schemeClr val="bg1"/>
              </a:solidFill>
              <a:ea typeface="Calibri" panose="020F0502020204030204"/>
              <a:cs typeface="Calibri" panose="020F0502020204030204"/>
            </a:endParaRPr>
          </a:p>
          <a:p>
            <a:endParaRPr lang="en-GB" sz="2000" dirty="0">
              <a:solidFill>
                <a:schemeClr val="bg1"/>
              </a:solidFill>
            </a:endParaRPr>
          </a:p>
        </p:txBody>
      </p:sp>
      <p:sp>
        <p:nvSpPr>
          <p:cNvPr id="9" name="Flowchart: Alternate Process 8">
            <a:extLst>
              <a:ext uri="{FF2B5EF4-FFF2-40B4-BE49-F238E27FC236}">
                <a16:creationId xmlns:a16="http://schemas.microsoft.com/office/drawing/2014/main" id="{69990E01-1A1F-4242-9325-99DB843AA738}"/>
              </a:ext>
            </a:extLst>
          </p:cNvPr>
          <p:cNvSpPr/>
          <p:nvPr/>
        </p:nvSpPr>
        <p:spPr>
          <a:xfrm>
            <a:off x="4364621" y="2633344"/>
            <a:ext cx="2907771" cy="4041800"/>
          </a:xfrm>
          <a:prstGeom prst="flowChartAlternateProcess">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Alternate Process 9">
            <a:extLst>
              <a:ext uri="{FF2B5EF4-FFF2-40B4-BE49-F238E27FC236}">
                <a16:creationId xmlns:a16="http://schemas.microsoft.com/office/drawing/2014/main" id="{F6DF1840-F34D-4CC3-BEB4-6D2A15FDAC93}"/>
              </a:ext>
            </a:extLst>
          </p:cNvPr>
          <p:cNvSpPr/>
          <p:nvPr/>
        </p:nvSpPr>
        <p:spPr>
          <a:xfrm>
            <a:off x="7558169" y="2633344"/>
            <a:ext cx="2825579" cy="4041800"/>
          </a:xfrm>
          <a:prstGeom prst="flowChartAlternateProcess">
            <a:avLst/>
          </a:prstGeom>
          <a:solidFill>
            <a:srgbClr val="0080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DEC73EE-31C1-42AE-9DA6-A3957CC85581}"/>
              </a:ext>
            </a:extLst>
          </p:cNvPr>
          <p:cNvSpPr txBox="1"/>
          <p:nvPr/>
        </p:nvSpPr>
        <p:spPr>
          <a:xfrm>
            <a:off x="4482957" y="2902858"/>
            <a:ext cx="2678030" cy="2677656"/>
          </a:xfrm>
          <a:prstGeom prst="rect">
            <a:avLst/>
          </a:prstGeom>
          <a:noFill/>
        </p:spPr>
        <p:txBody>
          <a:bodyPr wrap="square" rtlCol="0">
            <a:spAutoFit/>
          </a:bodyPr>
          <a:lstStyle/>
          <a:p>
            <a:pPr marL="285744" indent="-285744">
              <a:buFont typeface="Arial" panose="020B0604020202020204" pitchFamily="34" charset="0"/>
              <a:buChar char="•"/>
            </a:pPr>
            <a:r>
              <a:rPr lang="en-US" sz="2400" dirty="0">
                <a:solidFill>
                  <a:schemeClr val="bg1"/>
                </a:solidFill>
              </a:rPr>
              <a:t>If adult is vulnerable under the Care Act 2014 - adult safeguarding processes put in place.</a:t>
            </a:r>
          </a:p>
        </p:txBody>
      </p:sp>
      <p:sp>
        <p:nvSpPr>
          <p:cNvPr id="8" name="TextBox 7">
            <a:extLst>
              <a:ext uri="{FF2B5EF4-FFF2-40B4-BE49-F238E27FC236}">
                <a16:creationId xmlns:a16="http://schemas.microsoft.com/office/drawing/2014/main" id="{0BD2FF25-BD72-431E-886A-BF49BC7B96B3}"/>
              </a:ext>
            </a:extLst>
          </p:cNvPr>
          <p:cNvSpPr txBox="1"/>
          <p:nvPr/>
        </p:nvSpPr>
        <p:spPr>
          <a:xfrm>
            <a:off x="7688943" y="2997201"/>
            <a:ext cx="2552700" cy="2585323"/>
          </a:xfrm>
          <a:prstGeom prst="rect">
            <a:avLst/>
          </a:prstGeom>
          <a:noFill/>
        </p:spPr>
        <p:txBody>
          <a:bodyPr wrap="square" rtlCol="0">
            <a:spAutoFit/>
          </a:bodyPr>
          <a:lstStyle/>
          <a:p>
            <a:r>
              <a:rPr lang="en-GB" sz="2400" dirty="0">
                <a:solidFill>
                  <a:schemeClr val="bg1"/>
                </a:solidFill>
              </a:rPr>
              <a:t>Direct and indirect risk of harm e.g. running away, peer group involvement, missed education. </a:t>
            </a:r>
          </a:p>
          <a:p>
            <a:endParaRPr lang="en-GB" dirty="0">
              <a:solidFill>
                <a:schemeClr val="bg1"/>
              </a:solidFill>
            </a:endParaRPr>
          </a:p>
        </p:txBody>
      </p:sp>
    </p:spTree>
    <p:extLst>
      <p:ext uri="{BB962C8B-B14F-4D97-AF65-F5344CB8AC3E}">
        <p14:creationId xmlns:p14="http://schemas.microsoft.com/office/powerpoint/2010/main" val="1459663556"/>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4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9401" grpId="0">
        <p:bldAsOne/>
      </p:bldGraphic>
      <p:bldP spid="5" grpId="0"/>
      <p:bldP spid="6"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7F2D3-94DB-A746-ECBC-BFBA90AC181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D4A03D6-3388-5610-C40D-AB7F27E2E005}"/>
              </a:ext>
            </a:extLst>
          </p:cNvPr>
          <p:cNvSpPr txBox="1"/>
          <p:nvPr/>
        </p:nvSpPr>
        <p:spPr>
          <a:xfrm>
            <a:off x="457201" y="627220"/>
            <a:ext cx="9625914" cy="1446550"/>
          </a:xfrm>
          <a:prstGeom prst="rect">
            <a:avLst/>
          </a:prstGeom>
          <a:noFill/>
        </p:spPr>
        <p:txBody>
          <a:bodyPr wrap="square" rtlCol="0">
            <a:spAutoFit/>
          </a:bodyPr>
          <a:lstStyle/>
          <a:p>
            <a:r>
              <a:rPr lang="en-GB" sz="4400" dirty="0">
                <a:solidFill>
                  <a:srgbClr val="009292"/>
                </a:solidFill>
                <a:latin typeface="Polly Rounded Bold" panose="00000800000000000000" pitchFamily="50" charset="0"/>
              </a:rPr>
              <a:t>Respect Young People’s Programme: Eligibility Criteria</a:t>
            </a:r>
          </a:p>
        </p:txBody>
      </p:sp>
      <p:sp>
        <p:nvSpPr>
          <p:cNvPr id="7" name="TextBox 6">
            <a:extLst>
              <a:ext uri="{FF2B5EF4-FFF2-40B4-BE49-F238E27FC236}">
                <a16:creationId xmlns:a16="http://schemas.microsoft.com/office/drawing/2014/main" id="{8163D989-3B94-E62F-2260-8F21DB280F57}"/>
              </a:ext>
            </a:extLst>
          </p:cNvPr>
          <p:cNvSpPr txBox="1"/>
          <p:nvPr/>
        </p:nvSpPr>
        <p:spPr>
          <a:xfrm>
            <a:off x="166255" y="2369128"/>
            <a:ext cx="11665527" cy="2431435"/>
          </a:xfrm>
          <a:prstGeom prst="rect">
            <a:avLst/>
          </a:prstGeom>
          <a:noFill/>
        </p:spPr>
        <p:txBody>
          <a:bodyPr wrap="square">
            <a:spAutoFit/>
          </a:bodyPr>
          <a:lstStyle/>
          <a:p>
            <a:pPr>
              <a:buClr>
                <a:schemeClr val="tx1">
                  <a:lumMod val="65000"/>
                  <a:lumOff val="35000"/>
                </a:schemeClr>
              </a:buClr>
              <a:buNone/>
            </a:pPr>
            <a:endParaRPr lang="en-GB" sz="2400" dirty="0">
              <a:solidFill>
                <a:schemeClr val="tx1">
                  <a:alpha val="80000"/>
                </a:schemeClr>
              </a:solidFill>
              <a:latin typeface="Arial" pitchFamily="34" charset="0"/>
              <a:cs typeface="Arial" pitchFamily="34" charset="0"/>
            </a:endParaRPr>
          </a:p>
          <a:p>
            <a:pPr lvl="1">
              <a:buClr>
                <a:schemeClr val="tx1">
                  <a:lumMod val="65000"/>
                  <a:lumOff val="35000"/>
                </a:schemeClr>
              </a:buClr>
            </a:pPr>
            <a:r>
              <a:rPr lang="en-GB" sz="3200" dirty="0">
                <a:solidFill>
                  <a:srgbClr val="000000"/>
                </a:solidFill>
                <a:latin typeface="Calibri" panose="020F0502020204030204" pitchFamily="34" charset="0"/>
                <a:cs typeface="Calibri" panose="020F0502020204030204" pitchFamily="34" charset="0"/>
              </a:rPr>
              <a:t>Aged 8 -18 during intervention</a:t>
            </a:r>
          </a:p>
          <a:p>
            <a:pPr lvl="1">
              <a:buClr>
                <a:schemeClr val="tx1">
                  <a:lumMod val="65000"/>
                  <a:lumOff val="35000"/>
                </a:schemeClr>
              </a:buClr>
            </a:pPr>
            <a:r>
              <a:rPr lang="en-GB" sz="3200" dirty="0">
                <a:solidFill>
                  <a:srgbClr val="000000"/>
                </a:solidFill>
                <a:latin typeface="Calibri" panose="020F0502020204030204" pitchFamily="34" charset="0"/>
                <a:cs typeface="Calibri" panose="020F0502020204030204" pitchFamily="34" charset="0"/>
              </a:rPr>
              <a:t>Using violent, aggressive or abusive behaviour in the family</a:t>
            </a:r>
          </a:p>
          <a:p>
            <a:pPr lvl="1">
              <a:buClr>
                <a:schemeClr val="tx1">
                  <a:lumMod val="65000"/>
                  <a:lumOff val="35000"/>
                </a:schemeClr>
              </a:buClr>
            </a:pPr>
            <a:r>
              <a:rPr lang="en-GB" sz="3200" dirty="0">
                <a:solidFill>
                  <a:srgbClr val="000000"/>
                </a:solidFill>
                <a:latin typeface="Calibri" panose="020F0502020204030204" pitchFamily="34" charset="0"/>
                <a:cs typeface="Calibri" panose="020F0502020204030204" pitchFamily="34" charset="0"/>
              </a:rPr>
              <a:t>Adult perpetrator no longer living in family home (if there is a history of domestic abuse)</a:t>
            </a:r>
          </a:p>
        </p:txBody>
      </p:sp>
      <p:pic>
        <p:nvPicPr>
          <p:cNvPr id="2" name="Graphic 1">
            <a:extLst>
              <a:ext uri="{FF2B5EF4-FFF2-40B4-BE49-F238E27FC236}">
                <a16:creationId xmlns:a16="http://schemas.microsoft.com/office/drawing/2014/main" id="{F9DB0FD3-0D20-F4C5-5D3D-BBFBCF305C3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74144" y="280704"/>
            <a:ext cx="1860655" cy="1860655"/>
          </a:xfrm>
          <a:prstGeom prst="rect">
            <a:avLst/>
          </a:prstGeom>
        </p:spPr>
      </p:pic>
    </p:spTree>
    <p:extLst>
      <p:ext uri="{BB962C8B-B14F-4D97-AF65-F5344CB8AC3E}">
        <p14:creationId xmlns:p14="http://schemas.microsoft.com/office/powerpoint/2010/main" val="3362222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897924" y="617838"/>
            <a:ext cx="9597798" cy="1542267"/>
          </a:xfrm>
        </p:spPr>
        <p:txBody>
          <a:bodyPr>
            <a:normAutofit/>
          </a:bodyPr>
          <a:lstStyle/>
          <a:p>
            <a:r>
              <a:rPr lang="en-GB" b="1" dirty="0">
                <a:solidFill>
                  <a:srgbClr val="5A5A58"/>
                </a:solidFill>
                <a:latin typeface="Polly Rounded" panose="00000500000000000000" pitchFamily="50" charset="0"/>
              </a:rPr>
              <a:t>Outline Day 1</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graphicFrame>
        <p:nvGraphicFramePr>
          <p:cNvPr id="3" name="Table 2">
            <a:extLst>
              <a:ext uri="{FF2B5EF4-FFF2-40B4-BE49-F238E27FC236}">
                <a16:creationId xmlns:a16="http://schemas.microsoft.com/office/drawing/2014/main" id="{ED2ABEB2-2613-F25A-5DA2-D24BEBAAF9F7}"/>
              </a:ext>
            </a:extLst>
          </p:cNvPr>
          <p:cNvGraphicFramePr>
            <a:graphicFrameLocks noGrp="1"/>
          </p:cNvGraphicFramePr>
          <p:nvPr>
            <p:extLst>
              <p:ext uri="{D42A27DB-BD31-4B8C-83A1-F6EECF244321}">
                <p14:modId xmlns:p14="http://schemas.microsoft.com/office/powerpoint/2010/main" val="2151076969"/>
              </p:ext>
            </p:extLst>
          </p:nvPr>
        </p:nvGraphicFramePr>
        <p:xfrm>
          <a:off x="531341" y="1741140"/>
          <a:ext cx="10762735" cy="5004486"/>
        </p:xfrm>
        <a:graphic>
          <a:graphicData uri="http://schemas.openxmlformats.org/drawingml/2006/table">
            <a:tbl>
              <a:tblPr firstRow="1" bandRow="1">
                <a:tableStyleId>{5C22544A-7EE6-4342-B048-85BDC9FD1C3A}</a:tableStyleId>
              </a:tblPr>
              <a:tblGrid>
                <a:gridCol w="10762735">
                  <a:extLst>
                    <a:ext uri="{9D8B030D-6E8A-4147-A177-3AD203B41FA5}">
                      <a16:colId xmlns:a16="http://schemas.microsoft.com/office/drawing/2014/main" val="4290865432"/>
                    </a:ext>
                  </a:extLst>
                </a:gridCol>
              </a:tblGrid>
              <a:tr h="881683">
                <a:tc>
                  <a:txBody>
                    <a:bodyPr/>
                    <a:lstStyle/>
                    <a:p>
                      <a:r>
                        <a:rPr lang="en-GB" sz="2800" b="0" dirty="0">
                          <a:solidFill>
                            <a:srgbClr val="000000"/>
                          </a:solidFill>
                        </a:rPr>
                        <a:t>Introductions</a:t>
                      </a:r>
                    </a:p>
                  </a:txBody>
                  <a:tcPr>
                    <a:solidFill>
                      <a:schemeClr val="bg1">
                        <a:lumMod val="95000"/>
                      </a:schemeClr>
                    </a:solidFill>
                  </a:tcPr>
                </a:tc>
                <a:extLst>
                  <a:ext uri="{0D108BD9-81ED-4DB2-BD59-A6C34878D82A}">
                    <a16:rowId xmlns:a16="http://schemas.microsoft.com/office/drawing/2014/main" val="2356685562"/>
                  </a:ext>
                </a:extLst>
              </a:tr>
              <a:tr h="881683">
                <a:tc>
                  <a:txBody>
                    <a:bodyPr/>
                    <a:lstStyle/>
                    <a:p>
                      <a:r>
                        <a:rPr lang="en-GB" sz="2800" dirty="0">
                          <a:solidFill>
                            <a:srgbClr val="000000"/>
                          </a:solidFill>
                        </a:rPr>
                        <a:t>What is CAPVA?</a:t>
                      </a:r>
                    </a:p>
                  </a:txBody>
                  <a:tcPr>
                    <a:solidFill>
                      <a:schemeClr val="accent1">
                        <a:lumMod val="20000"/>
                        <a:lumOff val="80000"/>
                      </a:schemeClr>
                    </a:solidFill>
                  </a:tcPr>
                </a:tc>
                <a:extLst>
                  <a:ext uri="{0D108BD9-81ED-4DB2-BD59-A6C34878D82A}">
                    <a16:rowId xmlns:a16="http://schemas.microsoft.com/office/drawing/2014/main" val="1253745051"/>
                  </a:ext>
                </a:extLst>
              </a:tr>
              <a:tr h="881683">
                <a:tc>
                  <a:txBody>
                    <a:bodyPr/>
                    <a:lstStyle/>
                    <a:p>
                      <a:r>
                        <a:rPr lang="en-GB" sz="2800" dirty="0">
                          <a:solidFill>
                            <a:srgbClr val="000000"/>
                          </a:solidFill>
                        </a:rPr>
                        <a:t>RYPS approach- working with the whole family and safety</a:t>
                      </a:r>
                    </a:p>
                  </a:txBody>
                  <a:tcPr>
                    <a:solidFill>
                      <a:schemeClr val="bg1">
                        <a:lumMod val="95000"/>
                      </a:schemeClr>
                    </a:solidFill>
                  </a:tcPr>
                </a:tc>
                <a:extLst>
                  <a:ext uri="{0D108BD9-81ED-4DB2-BD59-A6C34878D82A}">
                    <a16:rowId xmlns:a16="http://schemas.microsoft.com/office/drawing/2014/main" val="3979761000"/>
                  </a:ext>
                </a:extLst>
              </a:tr>
              <a:tr h="596071">
                <a:tc>
                  <a:txBody>
                    <a:bodyPr/>
                    <a:lstStyle/>
                    <a:p>
                      <a:r>
                        <a:rPr lang="en-GB" sz="2800" dirty="0">
                          <a:solidFill>
                            <a:schemeClr val="bg1"/>
                          </a:solidFill>
                        </a:rPr>
                        <a:t>LUNCH</a:t>
                      </a:r>
                    </a:p>
                  </a:txBody>
                  <a:tcPr>
                    <a:solidFill>
                      <a:srgbClr val="009292"/>
                    </a:solidFill>
                  </a:tcPr>
                </a:tc>
                <a:extLst>
                  <a:ext uri="{0D108BD9-81ED-4DB2-BD59-A6C34878D82A}">
                    <a16:rowId xmlns:a16="http://schemas.microsoft.com/office/drawing/2014/main" val="339175227"/>
                  </a:ext>
                </a:extLst>
              </a:tr>
              <a:tr h="881683">
                <a:tc>
                  <a:txBody>
                    <a:bodyPr/>
                    <a:lstStyle/>
                    <a:p>
                      <a:r>
                        <a:rPr lang="en-GB" sz="2800" dirty="0">
                          <a:solidFill>
                            <a:srgbClr val="000000"/>
                          </a:solidFill>
                        </a:rPr>
                        <a:t>Theory of change</a:t>
                      </a:r>
                    </a:p>
                  </a:txBody>
                  <a:tcPr>
                    <a:solidFill>
                      <a:schemeClr val="accent1">
                        <a:lumMod val="20000"/>
                        <a:lumOff val="80000"/>
                      </a:schemeClr>
                    </a:solidFill>
                  </a:tcPr>
                </a:tc>
                <a:extLst>
                  <a:ext uri="{0D108BD9-81ED-4DB2-BD59-A6C34878D82A}">
                    <a16:rowId xmlns:a16="http://schemas.microsoft.com/office/drawing/2014/main" val="668634725"/>
                  </a:ext>
                </a:extLst>
              </a:tr>
              <a:tr h="881683">
                <a:tc>
                  <a:txBody>
                    <a:bodyPr/>
                    <a:lstStyle/>
                    <a:p>
                      <a:r>
                        <a:rPr lang="en-GB" sz="2800" dirty="0">
                          <a:solidFill>
                            <a:srgbClr val="000000"/>
                          </a:solidFill>
                        </a:rPr>
                        <a:t>Family session 1: Meeting the family for the first time</a:t>
                      </a:r>
                    </a:p>
                  </a:txBody>
                  <a:tcPr>
                    <a:solidFill>
                      <a:schemeClr val="bg1">
                        <a:lumMod val="95000"/>
                      </a:schemeClr>
                    </a:solidFill>
                  </a:tcPr>
                </a:tc>
                <a:extLst>
                  <a:ext uri="{0D108BD9-81ED-4DB2-BD59-A6C34878D82A}">
                    <a16:rowId xmlns:a16="http://schemas.microsoft.com/office/drawing/2014/main" val="2288032963"/>
                  </a:ext>
                </a:extLst>
              </a:tr>
            </a:tbl>
          </a:graphicData>
        </a:graphic>
      </p:graphicFrame>
      <p:pic>
        <p:nvPicPr>
          <p:cNvPr id="1026" name="Picture 2" descr="An illustration of a wiggly dotted line with location pins dropped at each end, representing a journey.">
            <a:extLst>
              <a:ext uri="{FF2B5EF4-FFF2-40B4-BE49-F238E27FC236}">
                <a16:creationId xmlns:a16="http://schemas.microsoft.com/office/drawing/2014/main" id="{1F600671-5938-CF68-D0C8-08981E24918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8715274" y="198872"/>
            <a:ext cx="2977979" cy="154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8177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868EF-6D2E-D494-25D9-9795105DAE6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F11E4D6-9941-6453-E5A5-A8A1C8DAF49B}"/>
              </a:ext>
            </a:extLst>
          </p:cNvPr>
          <p:cNvSpPr txBox="1"/>
          <p:nvPr/>
        </p:nvSpPr>
        <p:spPr>
          <a:xfrm>
            <a:off x="1458097" y="1779373"/>
            <a:ext cx="8625017" cy="2123658"/>
          </a:xfrm>
          <a:prstGeom prst="rect">
            <a:avLst/>
          </a:prstGeom>
          <a:noFill/>
        </p:spPr>
        <p:txBody>
          <a:bodyPr wrap="square" rtlCol="0">
            <a:spAutoFit/>
          </a:bodyPr>
          <a:lstStyle/>
          <a:p>
            <a:pPr algn="ctr"/>
            <a:r>
              <a:rPr lang="en-GB" sz="4400" dirty="0">
                <a:solidFill>
                  <a:srgbClr val="009292"/>
                </a:solidFill>
                <a:latin typeface="Polly Rounded Bold" panose="00000800000000000000" pitchFamily="50" charset="0"/>
              </a:rPr>
              <a:t>My Violent Child: What needs to change for the family?</a:t>
            </a:r>
          </a:p>
        </p:txBody>
      </p:sp>
    </p:spTree>
    <p:extLst>
      <p:ext uri="{BB962C8B-B14F-4D97-AF65-F5344CB8AC3E}">
        <p14:creationId xmlns:p14="http://schemas.microsoft.com/office/powerpoint/2010/main" val="16870919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My Violent Child: Living in Fear | Series 2 | Channel 5">
            <a:hlinkClick r:id="" action="ppaction://media"/>
            <a:extLst>
              <a:ext uri="{FF2B5EF4-FFF2-40B4-BE49-F238E27FC236}">
                <a16:creationId xmlns:a16="http://schemas.microsoft.com/office/drawing/2014/main" id="{206ECEF0-EFF6-4EE6-CFE0-6E657B69841E}"/>
              </a:ext>
            </a:extLst>
          </p:cNvPr>
          <p:cNvPicPr>
            <a:picLocks noRot="1" noChangeAspect="1"/>
          </p:cNvPicPr>
          <p:nvPr>
            <a:videoFile r:link="rId1"/>
          </p:nvPr>
        </p:nvPicPr>
        <p:blipFill>
          <a:blip r:embed="rId4"/>
          <a:stretch>
            <a:fillRect/>
          </a:stretch>
        </p:blipFill>
        <p:spPr>
          <a:xfrm>
            <a:off x="584791" y="723014"/>
            <a:ext cx="9168809" cy="5475767"/>
          </a:xfrm>
          <a:prstGeom prst="rect">
            <a:avLst/>
          </a:prstGeom>
        </p:spPr>
      </p:pic>
    </p:spTree>
    <p:extLst>
      <p:ext uri="{BB962C8B-B14F-4D97-AF65-F5344CB8AC3E}">
        <p14:creationId xmlns:p14="http://schemas.microsoft.com/office/powerpoint/2010/main" val="154667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DBB8E7-BB49-2041-B2FE-FA216D3D6EE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7566" y="397565"/>
            <a:ext cx="11449876" cy="6082747"/>
          </a:xfrm>
          <a:prstGeom prst="rect">
            <a:avLst/>
          </a:prstGeom>
        </p:spPr>
      </p:pic>
    </p:spTree>
    <p:extLst>
      <p:ext uri="{BB962C8B-B14F-4D97-AF65-F5344CB8AC3E}">
        <p14:creationId xmlns:p14="http://schemas.microsoft.com/office/powerpoint/2010/main" val="1808534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FFFC-70A2-B3DC-98DA-BBC4203556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FC1DA-CB09-C4BC-5341-FEDA71C8209D}"/>
              </a:ext>
            </a:extLst>
          </p:cNvPr>
          <p:cNvSpPr>
            <a:spLocks noGrp="1"/>
          </p:cNvSpPr>
          <p:nvPr>
            <p:ph type="title"/>
          </p:nvPr>
        </p:nvSpPr>
        <p:spPr>
          <a:xfrm>
            <a:off x="1050323" y="2088292"/>
            <a:ext cx="9440563" cy="2174790"/>
          </a:xfrm>
        </p:spPr>
        <p:txBody>
          <a:bodyPr>
            <a:normAutofit/>
          </a:bodyPr>
          <a:lstStyle/>
          <a:p>
            <a:pPr algn="ctr"/>
            <a:r>
              <a:rPr lang="en-GB" b="1" dirty="0">
                <a:solidFill>
                  <a:srgbClr val="5A5A58"/>
                </a:solidFill>
                <a:latin typeface="Polly Rounded Bold" panose="00000800000000000000" pitchFamily="50" charset="0"/>
              </a:rPr>
              <a:t>Week 1: Meeting the family for the first time</a:t>
            </a:r>
          </a:p>
        </p:txBody>
      </p:sp>
      <p:pic>
        <p:nvPicPr>
          <p:cNvPr id="8" name="Picture 7" descr="The Respect logo: &quot;Respect&quot; in green bubble letters on a white background">
            <a:extLst>
              <a:ext uri="{FF2B5EF4-FFF2-40B4-BE49-F238E27FC236}">
                <a16:creationId xmlns:a16="http://schemas.microsoft.com/office/drawing/2014/main" id="{BF7B1B82-D165-8179-39BF-6A96D0F729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6753" y="242338"/>
            <a:ext cx="1962150" cy="856799"/>
          </a:xfrm>
          <a:prstGeom prst="rect">
            <a:avLst/>
          </a:prstGeom>
        </p:spPr>
      </p:pic>
      <p:pic>
        <p:nvPicPr>
          <p:cNvPr id="9" name="Picture 8" descr="RYPS logo">
            <a:extLst>
              <a:ext uri="{FF2B5EF4-FFF2-40B4-BE49-F238E27FC236}">
                <a16:creationId xmlns:a16="http://schemas.microsoft.com/office/drawing/2014/main" id="{F0A90464-43F0-238C-E11C-E85E6464A9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650" y="6320732"/>
            <a:ext cx="1352363" cy="392468"/>
          </a:xfrm>
          <a:prstGeom prst="rect">
            <a:avLst/>
          </a:prstGeom>
        </p:spPr>
      </p:pic>
    </p:spTree>
    <p:extLst>
      <p:ext uri="{BB962C8B-B14F-4D97-AF65-F5344CB8AC3E}">
        <p14:creationId xmlns:p14="http://schemas.microsoft.com/office/powerpoint/2010/main" val="2576191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686" y="620688"/>
            <a:ext cx="8752114" cy="2952328"/>
          </a:xfrm>
          <a:solidFill>
            <a:schemeClr val="tx1"/>
          </a:solidFill>
        </p:spPr>
        <p:txBody>
          <a:bodyPr>
            <a:normAutofit/>
          </a:bodyPr>
          <a:lstStyle/>
          <a:p>
            <a:pPr algn="l"/>
            <a:r>
              <a:rPr lang="en-GB" sz="2800" dirty="0">
                <a:solidFill>
                  <a:schemeClr val="bg1"/>
                </a:solidFill>
                <a:latin typeface="+mn-lt"/>
              </a:rPr>
              <a:t>“I know you have got problems in this family but is it okay if we don’t talk about that today? Instead, I want to find out what you have to meet the problem with/put against it.”</a:t>
            </a:r>
            <a:br>
              <a:rPr lang="en-GB" dirty="0">
                <a:solidFill>
                  <a:srgbClr val="000000"/>
                </a:solidFill>
              </a:rPr>
            </a:br>
            <a:endParaRPr lang="en-US" dirty="0">
              <a:solidFill>
                <a:srgbClr val="000000"/>
              </a:solidFill>
            </a:endParaRPr>
          </a:p>
        </p:txBody>
      </p:sp>
      <p:sp>
        <p:nvSpPr>
          <p:cNvPr id="3" name="Content Placeholder 2"/>
          <p:cNvSpPr>
            <a:spLocks noGrp="1"/>
          </p:cNvSpPr>
          <p:nvPr>
            <p:ph idx="1"/>
          </p:nvPr>
        </p:nvSpPr>
        <p:spPr>
          <a:xfrm>
            <a:off x="1436914" y="4164844"/>
            <a:ext cx="8777136" cy="1927037"/>
          </a:xfrm>
          <a:solidFill>
            <a:schemeClr val="accent4">
              <a:lumMod val="75000"/>
            </a:schemeClr>
          </a:solidFill>
        </p:spPr>
        <p:txBody>
          <a:bodyPr/>
          <a:lstStyle/>
          <a:p>
            <a:pPr>
              <a:buNone/>
            </a:pPr>
            <a:endParaRPr lang="en-GB" dirty="0">
              <a:solidFill>
                <a:schemeClr val="bg1"/>
              </a:solidFill>
            </a:endParaRPr>
          </a:p>
          <a:p>
            <a:pPr>
              <a:buNone/>
            </a:pPr>
            <a:r>
              <a:rPr lang="en-GB" dirty="0">
                <a:solidFill>
                  <a:schemeClr val="bg1"/>
                </a:solidFill>
              </a:rPr>
              <a:t>“Can I begin by asking your parent a bit about you so that can meet you through  their eyes?”</a:t>
            </a:r>
          </a:p>
          <a:p>
            <a:endParaRPr lang="en-GB" dirty="0"/>
          </a:p>
          <a:p>
            <a:endParaRPr lang="en-US" dirty="0"/>
          </a:p>
        </p:txBody>
      </p:sp>
    </p:spTree>
    <p:extLst>
      <p:ext uri="{BB962C8B-B14F-4D97-AF65-F5344CB8AC3E}">
        <p14:creationId xmlns:p14="http://schemas.microsoft.com/office/powerpoint/2010/main" val="3417117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8081"/>
                </a:solidFill>
                <a:latin typeface="Polly Rounded Bold" panose="00000800000000000000" pitchFamily="50" charset="0"/>
              </a:rPr>
              <a:t>If You Are Seeing YP Alone</a:t>
            </a:r>
          </a:p>
        </p:txBody>
      </p:sp>
      <p:graphicFrame>
        <p:nvGraphicFramePr>
          <p:cNvPr id="5" name="Content Placeholder 2">
            <a:extLst>
              <a:ext uri="{FF2B5EF4-FFF2-40B4-BE49-F238E27FC236}">
                <a16:creationId xmlns:a16="http://schemas.microsoft.com/office/drawing/2014/main" id="{1C00D0BB-4A55-4B2F-8791-A211D9B7C6C7}"/>
              </a:ext>
            </a:extLst>
          </p:cNvPr>
          <p:cNvGraphicFramePr>
            <a:graphicFrameLocks noGrp="1"/>
          </p:cNvGraphicFramePr>
          <p:nvPr>
            <p:ph idx="1"/>
            <p:extLst>
              <p:ext uri="{D42A27DB-BD31-4B8C-83A1-F6EECF244321}">
                <p14:modId xmlns:p14="http://schemas.microsoft.com/office/powerpoint/2010/main" val="1815571547"/>
              </p:ext>
            </p:extLst>
          </p:nvPr>
        </p:nvGraphicFramePr>
        <p:xfrm>
          <a:off x="593124" y="1690688"/>
          <a:ext cx="10760676" cy="4710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6924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066" y="468582"/>
            <a:ext cx="11887199" cy="730023"/>
          </a:xfrm>
        </p:spPr>
        <p:txBody>
          <a:bodyPr>
            <a:normAutofit/>
          </a:bodyPr>
          <a:lstStyle/>
          <a:p>
            <a:r>
              <a:rPr lang="en-US" sz="2800" dirty="0">
                <a:solidFill>
                  <a:schemeClr val="tx2">
                    <a:lumMod val="50000"/>
                  </a:schemeClr>
                </a:solidFill>
              </a:rPr>
              <a:t> </a:t>
            </a:r>
            <a:r>
              <a:rPr lang="en-US" sz="3600" dirty="0">
                <a:solidFill>
                  <a:srgbClr val="008081"/>
                </a:solidFill>
                <a:latin typeface="Polly Rounded Bold" panose="00000800000000000000" pitchFamily="50" charset="0"/>
              </a:rPr>
              <a:t>Identifying Strengths and drawing out qualities</a:t>
            </a:r>
          </a:p>
        </p:txBody>
      </p:sp>
      <p:sp>
        <p:nvSpPr>
          <p:cNvPr id="3" name="Content Placeholder 2"/>
          <p:cNvSpPr>
            <a:spLocks noGrp="1"/>
          </p:cNvSpPr>
          <p:nvPr>
            <p:ph idx="1"/>
          </p:nvPr>
        </p:nvSpPr>
        <p:spPr>
          <a:xfrm>
            <a:off x="210066" y="1458097"/>
            <a:ext cx="6956853" cy="5123177"/>
          </a:xfrm>
          <a:solidFill>
            <a:schemeClr val="accent6">
              <a:lumMod val="20000"/>
              <a:lumOff val="80000"/>
            </a:schemeClr>
          </a:solidFill>
        </p:spPr>
        <p:txBody>
          <a:bodyPr>
            <a:noAutofit/>
          </a:bodyPr>
          <a:lstStyle/>
          <a:p>
            <a:pPr marL="0" indent="0">
              <a:buNone/>
            </a:pPr>
            <a:endParaRPr lang="en-GB" sz="2200" dirty="0">
              <a:latin typeface="Arial" pitchFamily="34" charset="0"/>
              <a:cs typeface="Arial" pitchFamily="34" charset="0"/>
            </a:endParaRPr>
          </a:p>
          <a:p>
            <a:r>
              <a:rPr lang="en-GB" sz="2400" dirty="0">
                <a:latin typeface="Calibri" panose="020F0502020204030204" pitchFamily="34" charset="0"/>
                <a:cs typeface="Calibri" panose="020F0502020204030204" pitchFamily="34" charset="0"/>
              </a:rPr>
              <a:t>What makes you proud as a parent?  </a:t>
            </a:r>
          </a:p>
          <a:p>
            <a:r>
              <a:rPr lang="en-GB" sz="2400" dirty="0">
                <a:latin typeface="Calibri" panose="020F0502020204030204" pitchFamily="34" charset="0"/>
                <a:cs typeface="Calibri" panose="020F0502020204030204" pitchFamily="34" charset="0"/>
              </a:rPr>
              <a:t>Can you teach me about your child’s strengths/qualities/what they’re good at?</a:t>
            </a:r>
          </a:p>
          <a:p>
            <a:r>
              <a:rPr lang="en-GB" sz="2400" dirty="0">
                <a:latin typeface="Calibri" panose="020F0502020204030204" pitchFamily="34" charset="0"/>
                <a:cs typeface="Calibri" panose="020F0502020204030204" pitchFamily="34" charset="0"/>
              </a:rPr>
              <a:t>If you were going to brag about her what would you say?</a:t>
            </a:r>
          </a:p>
          <a:p>
            <a:r>
              <a:rPr lang="en-GB" sz="2400" dirty="0">
                <a:latin typeface="Calibri" panose="020F0502020204030204" pitchFamily="34" charset="0"/>
                <a:cs typeface="Calibri" panose="020F0502020204030204" pitchFamily="34" charset="0"/>
              </a:rPr>
              <a:t>What should I know and appreciate about …. (You know her well)?</a:t>
            </a:r>
          </a:p>
          <a:p>
            <a:r>
              <a:rPr lang="en-GB" sz="2400" dirty="0">
                <a:latin typeface="Calibri" panose="020F0502020204030204" pitchFamily="34" charset="0"/>
                <a:cs typeface="Calibri" panose="020F0502020204030204" pitchFamily="34" charset="0"/>
              </a:rPr>
              <a:t>If we were shipwrecked on a desert island what would I come to appreciate about her? What would I come to depend on her for?</a:t>
            </a:r>
          </a:p>
          <a:p>
            <a:r>
              <a:rPr lang="en-GB" sz="2400" dirty="0">
                <a:latin typeface="Calibri" panose="020F0502020204030204" pitchFamily="34" charset="0"/>
                <a:cs typeface="Calibri" panose="020F0502020204030204" pitchFamily="34" charset="0"/>
              </a:rPr>
              <a:t>What are some good things about her that other people comment on?</a:t>
            </a:r>
          </a:p>
          <a:p>
            <a:endParaRPr lang="en-US" sz="2400" dirty="0"/>
          </a:p>
        </p:txBody>
      </p:sp>
      <p:sp>
        <p:nvSpPr>
          <p:cNvPr id="5" name="Rectangle 4">
            <a:extLst>
              <a:ext uri="{FF2B5EF4-FFF2-40B4-BE49-F238E27FC236}">
                <a16:creationId xmlns:a16="http://schemas.microsoft.com/office/drawing/2014/main" id="{4B8A6FB9-2B0E-DA23-3210-E3A70D0FB05C}"/>
              </a:ext>
            </a:extLst>
          </p:cNvPr>
          <p:cNvSpPr/>
          <p:nvPr/>
        </p:nvSpPr>
        <p:spPr>
          <a:xfrm>
            <a:off x="7363326" y="1458097"/>
            <a:ext cx="4618608" cy="512317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6CBDAB9-2D8C-CFF0-DD0F-6BC6E37F31B5}"/>
              </a:ext>
            </a:extLst>
          </p:cNvPr>
          <p:cNvSpPr txBox="1"/>
          <p:nvPr/>
        </p:nvSpPr>
        <p:spPr>
          <a:xfrm>
            <a:off x="7688179" y="1816768"/>
            <a:ext cx="362150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Can you give me an example of that?  Could you tell me a story about this that would really let me know what you meant by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What would you call that ability to…</a:t>
            </a:r>
          </a:p>
        </p:txBody>
      </p:sp>
    </p:spTree>
    <p:extLst>
      <p:ext uri="{BB962C8B-B14F-4D97-AF65-F5344CB8AC3E}">
        <p14:creationId xmlns:p14="http://schemas.microsoft.com/office/powerpoint/2010/main" val="27761632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1211768" y="551988"/>
          <a:ext cx="9456233" cy="24253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4423317" y="2665142"/>
          <a:ext cx="3122342" cy="179534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p:cNvGraphicFramePr/>
          <p:nvPr/>
        </p:nvGraphicFramePr>
        <p:xfrm>
          <a:off x="5623931" y="4839629"/>
          <a:ext cx="4196576" cy="158997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2" name="Oval 11"/>
          <p:cNvSpPr>
            <a:spLocks noChangeArrowheads="1"/>
          </p:cNvSpPr>
          <p:nvPr/>
        </p:nvSpPr>
        <p:spPr bwMode="auto">
          <a:xfrm>
            <a:off x="4835525" y="77789"/>
            <a:ext cx="914400" cy="879475"/>
          </a:xfrm>
          <a:prstGeom prst="ellipse">
            <a:avLst/>
          </a:prstGeom>
          <a:solidFill>
            <a:srgbClr val="2D2D8A"/>
          </a:solidFill>
          <a:ln w="9525">
            <a:solidFill>
              <a:srgbClr val="B6DCDF"/>
            </a:solidFill>
            <a:round/>
            <a:headEnd/>
            <a:tailEnd/>
          </a:ln>
          <a:effectLst>
            <a:outerShdw dist="23000" dir="5400000" rotWithShape="0">
              <a:srgbClr val="808080">
                <a:alpha val="34999"/>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lly Rounded"/>
              <a:ea typeface="+mn-ea"/>
              <a:cs typeface="+mn-cs"/>
            </a:endParaRPr>
          </a:p>
        </p:txBody>
      </p:sp>
      <p:sp>
        <p:nvSpPr>
          <p:cNvPr id="25606" name="TextBox 12"/>
          <p:cNvSpPr txBox="1">
            <a:spLocks noChangeArrowheads="1"/>
          </p:cNvSpPr>
          <p:nvPr/>
        </p:nvSpPr>
        <p:spPr bwMode="auto">
          <a:xfrm>
            <a:off x="4691064" y="187325"/>
            <a:ext cx="1184275" cy="64770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Polly Rounded"/>
                <a:ea typeface="+mn-ea"/>
                <a:cs typeface="+mn-cs"/>
              </a:rPr>
              <a:t>others appreciate about </a:t>
            </a:r>
            <a:r>
              <a:rPr kumimoji="0" lang="en-GB" sz="900" b="0" i="0" u="none" strike="noStrike" kern="1200" cap="none" spc="0" normalizeH="0" baseline="0" noProof="0">
                <a:ln>
                  <a:noFill/>
                </a:ln>
                <a:solidFill>
                  <a:prstClr val="white"/>
                </a:solidFill>
                <a:effectLst/>
                <a:uLnTx/>
                <a:uFillTx/>
                <a:latin typeface="Polly Rounded"/>
                <a:ea typeface="+mn-ea"/>
                <a:cs typeface="+mn-cs"/>
              </a:rPr>
              <a:t>X ?</a:t>
            </a:r>
          </a:p>
        </p:txBody>
      </p:sp>
      <p:sp>
        <p:nvSpPr>
          <p:cNvPr id="9" name="TextBox 8"/>
          <p:cNvSpPr txBox="1"/>
          <p:nvPr/>
        </p:nvSpPr>
        <p:spPr>
          <a:xfrm>
            <a:off x="2097088" y="552451"/>
            <a:ext cx="2322512" cy="107632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58B6C0">
                    <a:lumMod val="75000"/>
                  </a:srgbClr>
                </a:solidFill>
                <a:effectLst/>
                <a:uLnTx/>
                <a:uFillTx/>
                <a:latin typeface="Polly Rounded"/>
                <a:ea typeface="+mn-ea"/>
                <a:cs typeface="+mn-cs"/>
              </a:rPr>
              <a:t>Building strengths</a:t>
            </a:r>
          </a:p>
        </p:txBody>
      </p:sp>
      <p:sp>
        <p:nvSpPr>
          <p:cNvPr id="25608" name="TextBox 9"/>
          <p:cNvSpPr txBox="1">
            <a:spLocks noChangeArrowheads="1"/>
          </p:cNvSpPr>
          <p:nvPr/>
        </p:nvSpPr>
        <p:spPr bwMode="auto">
          <a:xfrm>
            <a:off x="7391401" y="3429001"/>
            <a:ext cx="3122613" cy="677108"/>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srgbClr val="009999"/>
                </a:solidFill>
                <a:effectLst/>
                <a:uLnTx/>
                <a:uFillTx/>
                <a:latin typeface="Polly Rounded"/>
                <a:ea typeface="+mn-ea"/>
                <a:cs typeface="+mn-cs"/>
              </a:rPr>
              <a:t>  </a:t>
            </a:r>
            <a:r>
              <a:rPr kumimoji="0" lang="en-US" sz="1800" b="0" i="0" u="none" strike="noStrike" kern="1200" cap="none" spc="0" normalizeH="0" baseline="0" noProof="0">
                <a:ln>
                  <a:noFill/>
                </a:ln>
                <a:solidFill>
                  <a:srgbClr val="009999"/>
                </a:solidFill>
                <a:effectLst/>
                <a:uLnTx/>
                <a:uFillTx/>
                <a:latin typeface="Polly Rounded"/>
                <a:ea typeface="+mn-ea"/>
                <a:cs typeface="+mn-cs"/>
              </a:rPr>
              <a:t>Give me an example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9999"/>
                </a:solidFill>
                <a:effectLst/>
                <a:uLnTx/>
                <a:uFillTx/>
                <a:latin typeface="Polly Rounded"/>
                <a:ea typeface="+mn-ea"/>
                <a:cs typeface="+mn-cs"/>
              </a:rPr>
              <a:t>    of that </a:t>
            </a:r>
          </a:p>
        </p:txBody>
      </p:sp>
      <p:sp>
        <p:nvSpPr>
          <p:cNvPr id="25609" name="TextBox 13"/>
          <p:cNvSpPr txBox="1">
            <a:spLocks noChangeArrowheads="1"/>
          </p:cNvSpPr>
          <p:nvPr/>
        </p:nvSpPr>
        <p:spPr bwMode="auto">
          <a:xfrm>
            <a:off x="1752600" y="3505201"/>
            <a:ext cx="3113088" cy="707886"/>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srgbClr val="009999"/>
                </a:solidFill>
                <a:effectLst/>
                <a:uLnTx/>
                <a:uFillTx/>
                <a:latin typeface="Bradley Hand ITC TT-Bold" charset="0"/>
                <a:ea typeface="+mn-ea"/>
                <a:cs typeface="+mn-cs"/>
              </a:rPr>
              <a:t>  </a:t>
            </a:r>
            <a:r>
              <a:rPr kumimoji="0" lang="en-US" sz="1800" b="0" i="0" u="none" strike="noStrike" kern="1200" cap="none" spc="0" normalizeH="0" baseline="0" noProof="0">
                <a:ln>
                  <a:noFill/>
                </a:ln>
                <a:solidFill>
                  <a:srgbClr val="009999"/>
                </a:solidFill>
                <a:effectLst/>
                <a:uLnTx/>
                <a:uFillTx/>
                <a:latin typeface="Polly Rounded"/>
                <a:ea typeface="+mn-ea"/>
                <a:cs typeface="+mn-cs"/>
              </a:rPr>
              <a:t>What kind of quality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9999"/>
                </a:solidFill>
                <a:effectLst/>
                <a:uLnTx/>
                <a:uFillTx/>
                <a:latin typeface="Polly Rounded"/>
                <a:ea typeface="+mn-ea"/>
                <a:cs typeface="+mn-cs"/>
              </a:rPr>
              <a:t>    does that imply</a:t>
            </a:r>
            <a:r>
              <a:rPr kumimoji="0" lang="en-US" sz="2000" b="0" i="0" u="none" strike="noStrike" kern="1200" cap="none" spc="0" normalizeH="0" baseline="0" noProof="0">
                <a:ln>
                  <a:noFill/>
                </a:ln>
                <a:solidFill>
                  <a:srgbClr val="009999"/>
                </a:solidFill>
                <a:effectLst/>
                <a:uLnTx/>
                <a:uFillTx/>
                <a:latin typeface="Polly Rounded"/>
                <a:ea typeface="+mn-ea"/>
                <a:cs typeface="+mn-cs"/>
              </a:rPr>
              <a:t>?</a:t>
            </a:r>
          </a:p>
        </p:txBody>
      </p:sp>
      <p:sp>
        <p:nvSpPr>
          <p:cNvPr id="25610" name="TextBox 14"/>
          <p:cNvSpPr txBox="1">
            <a:spLocks noChangeArrowheads="1"/>
          </p:cNvSpPr>
          <p:nvPr/>
        </p:nvSpPr>
        <p:spPr bwMode="auto">
          <a:xfrm>
            <a:off x="7162801" y="914401"/>
            <a:ext cx="2308225" cy="708025"/>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srgbClr val="009999"/>
                </a:solidFill>
                <a:effectLst/>
                <a:uLnTx/>
                <a:uFillTx/>
                <a:latin typeface="Bradley Hand ITC TT-Bold" charset="0"/>
                <a:ea typeface="+mn-ea"/>
                <a:cs typeface="+mn-cs"/>
              </a:rPr>
              <a:t>  </a:t>
            </a:r>
            <a:r>
              <a:rPr kumimoji="0" lang="en-US" sz="2000" b="0" i="0" u="none" strike="noStrike" kern="1200" cap="none" spc="0" normalizeH="0" baseline="0" noProof="0">
                <a:ln>
                  <a:noFill/>
                </a:ln>
                <a:solidFill>
                  <a:srgbClr val="009999"/>
                </a:solidFill>
                <a:effectLst/>
                <a:uLnTx/>
                <a:uFillTx/>
                <a:latin typeface="Polly Rounded"/>
                <a:ea typeface="+mn-ea"/>
                <a:cs typeface="+mn-cs"/>
              </a:rPr>
              <a:t>Finding            strengths</a:t>
            </a:r>
          </a:p>
        </p:txBody>
      </p:sp>
    </p:spTree>
    <p:extLst>
      <p:ext uri="{BB962C8B-B14F-4D97-AF65-F5344CB8AC3E}">
        <p14:creationId xmlns:p14="http://schemas.microsoft.com/office/powerpoint/2010/main" val="8121652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104" y="265043"/>
            <a:ext cx="10717696" cy="1425645"/>
          </a:xfrm>
        </p:spPr>
        <p:txBody>
          <a:bodyPr/>
          <a:lstStyle/>
          <a:p>
            <a:r>
              <a:rPr lang="en-US" dirty="0">
                <a:solidFill>
                  <a:srgbClr val="008081"/>
                </a:solidFill>
                <a:latin typeface="Polly Rounded Bold" panose="00000800000000000000" pitchFamily="50" charset="0"/>
              </a:rPr>
              <a:t>Legacy</a:t>
            </a:r>
          </a:p>
        </p:txBody>
      </p:sp>
      <p:sp>
        <p:nvSpPr>
          <p:cNvPr id="3" name="Content Placeholder 2"/>
          <p:cNvSpPr>
            <a:spLocks noGrp="1"/>
          </p:cNvSpPr>
          <p:nvPr>
            <p:ph idx="1"/>
          </p:nvPr>
        </p:nvSpPr>
        <p:spPr>
          <a:xfrm>
            <a:off x="1322173" y="1690688"/>
            <a:ext cx="8983362" cy="2362328"/>
          </a:xfrm>
          <a:solidFill>
            <a:schemeClr val="bg1">
              <a:lumMod val="50000"/>
            </a:schemeClr>
          </a:solidFill>
        </p:spPr>
        <p:txBody>
          <a:bodyPr>
            <a:normAutofit/>
          </a:bodyPr>
          <a:lstStyle/>
          <a:p>
            <a:r>
              <a:rPr lang="en-GB" sz="2600" dirty="0">
                <a:solidFill>
                  <a:schemeClr val="bg1"/>
                </a:solidFill>
                <a:latin typeface="+mj-lt"/>
                <a:cs typeface="Arial" pitchFamily="34" charset="0"/>
              </a:rPr>
              <a:t>Where do you get that from?</a:t>
            </a:r>
          </a:p>
          <a:p>
            <a:r>
              <a:rPr lang="en-GB" sz="2600" dirty="0">
                <a:solidFill>
                  <a:schemeClr val="bg1"/>
                </a:solidFill>
                <a:latin typeface="+mj-lt"/>
                <a:cs typeface="Arial" pitchFamily="34" charset="0"/>
              </a:rPr>
              <a:t>Did you get that a bit from your mum/ dad?</a:t>
            </a:r>
          </a:p>
          <a:p>
            <a:r>
              <a:rPr lang="en-GB" sz="2600" dirty="0">
                <a:solidFill>
                  <a:schemeClr val="bg1"/>
                </a:solidFill>
                <a:latin typeface="+mj-lt"/>
                <a:cs typeface="Arial" pitchFamily="34" charset="0"/>
              </a:rPr>
              <a:t>What’s the best lesson in ….? She’s taught you? Give me an example of this quality in your that parent…</a:t>
            </a:r>
          </a:p>
          <a:p>
            <a:endParaRPr lang="en-US" dirty="0">
              <a:latin typeface="Arial" pitchFamily="34" charset="0"/>
              <a:cs typeface="Arial" pitchFamily="34" charset="0"/>
            </a:endParaRPr>
          </a:p>
        </p:txBody>
      </p:sp>
      <p:sp>
        <p:nvSpPr>
          <p:cNvPr id="5" name="TextBox 4">
            <a:extLst>
              <a:ext uri="{FF2B5EF4-FFF2-40B4-BE49-F238E27FC236}">
                <a16:creationId xmlns:a16="http://schemas.microsoft.com/office/drawing/2014/main" id="{5BE12F58-E9E2-BF40-A3D9-CB21E0DC0CFD}"/>
              </a:ext>
            </a:extLst>
          </p:cNvPr>
          <p:cNvSpPr txBox="1"/>
          <p:nvPr/>
        </p:nvSpPr>
        <p:spPr>
          <a:xfrm>
            <a:off x="1322173" y="4436076"/>
            <a:ext cx="9106929" cy="1692771"/>
          </a:xfrm>
          <a:prstGeom prst="rect">
            <a:avLst/>
          </a:prstGeom>
          <a:solidFill>
            <a:srgbClr val="00CC9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ea typeface="+mn-ea"/>
                <a:cs typeface="Arial" panose="020B0604020202020204" pitchFamily="34" charset="0"/>
              </a:rPr>
              <a:t>Did you work at fostering this quality in your child?  Tell me a story to illustrate how you helped them develop this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white"/>
              </a:solidFill>
              <a:effectLst/>
              <a:uLnTx/>
              <a:uFillTx/>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ea typeface="+mn-ea"/>
                <a:cs typeface="Arial" panose="020B0604020202020204" pitchFamily="34" charset="0"/>
              </a:rPr>
              <a:t>Where did you get this quality from?</a:t>
            </a:r>
          </a:p>
        </p:txBody>
      </p:sp>
    </p:spTree>
    <p:extLst>
      <p:ext uri="{BB962C8B-B14F-4D97-AF65-F5344CB8AC3E}">
        <p14:creationId xmlns:p14="http://schemas.microsoft.com/office/powerpoint/2010/main" val="3213883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8081"/>
                </a:solidFill>
                <a:latin typeface="Polly Rounded Bold" panose="00000800000000000000" pitchFamily="50" charset="0"/>
              </a:rPr>
              <a:t>Reverse Legacy</a:t>
            </a:r>
          </a:p>
        </p:txBody>
      </p:sp>
      <p:sp>
        <p:nvSpPr>
          <p:cNvPr id="3" name="Content Placeholder 2"/>
          <p:cNvSpPr>
            <a:spLocks noGrp="1"/>
          </p:cNvSpPr>
          <p:nvPr>
            <p:ph idx="1"/>
          </p:nvPr>
        </p:nvSpPr>
        <p:spPr>
          <a:xfrm>
            <a:off x="976184" y="1940010"/>
            <a:ext cx="9242854" cy="2879125"/>
          </a:xfrm>
          <a:solidFill>
            <a:srgbClr val="00CC99"/>
          </a:solidFill>
        </p:spPr>
        <p:txBody>
          <a:bodyPr/>
          <a:lstStyle/>
          <a:p>
            <a:pPr marL="0" indent="0">
              <a:buNone/>
            </a:pPr>
            <a:endParaRPr lang="en-GB" dirty="0">
              <a:solidFill>
                <a:srgbClr val="000000"/>
              </a:solidFill>
              <a:latin typeface="Arial" pitchFamily="34" charset="0"/>
              <a:cs typeface="Arial" pitchFamily="34" charset="0"/>
            </a:endParaRPr>
          </a:p>
          <a:p>
            <a:r>
              <a:rPr lang="en-GB" sz="2600" dirty="0">
                <a:solidFill>
                  <a:schemeClr val="bg1"/>
                </a:solidFill>
                <a:latin typeface="+mj-lt"/>
                <a:cs typeface="Arial" pitchFamily="34" charset="0"/>
              </a:rPr>
              <a:t>How has she been an inspiration to you? </a:t>
            </a:r>
          </a:p>
          <a:p>
            <a:r>
              <a:rPr lang="en-GB" sz="2600" dirty="0">
                <a:solidFill>
                  <a:schemeClr val="bg1"/>
                </a:solidFill>
                <a:latin typeface="+mj-lt"/>
                <a:cs typeface="Arial" pitchFamily="34" charset="0"/>
              </a:rPr>
              <a:t>Has being her mother lead you to live your life in any new ways - has she taught you anything about how to live life?</a:t>
            </a:r>
          </a:p>
          <a:p>
            <a:endParaRPr lang="en-US" dirty="0"/>
          </a:p>
        </p:txBody>
      </p:sp>
    </p:spTree>
    <p:extLst>
      <p:ext uri="{BB962C8B-B14F-4D97-AF65-F5344CB8AC3E}">
        <p14:creationId xmlns:p14="http://schemas.microsoft.com/office/powerpoint/2010/main" val="80066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C4E61-73E3-77FC-1BE3-AD9909943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620BD-AB1C-02F5-2888-00023E9FC545}"/>
              </a:ext>
            </a:extLst>
          </p:cNvPr>
          <p:cNvSpPr>
            <a:spLocks noGrp="1"/>
          </p:cNvSpPr>
          <p:nvPr>
            <p:ph type="title"/>
          </p:nvPr>
        </p:nvSpPr>
        <p:spPr>
          <a:xfrm>
            <a:off x="742123" y="577440"/>
            <a:ext cx="6115878" cy="1273460"/>
          </a:xfrm>
        </p:spPr>
        <p:txBody>
          <a:bodyPr>
            <a:normAutofit/>
          </a:bodyPr>
          <a:lstStyle/>
          <a:p>
            <a:r>
              <a:rPr lang="en-GB" sz="4000" b="1" dirty="0">
                <a:solidFill>
                  <a:srgbClr val="008081"/>
                </a:solidFill>
                <a:latin typeface="Polly Rounded" panose="00000500000000000000" pitchFamily="50" charset="0"/>
              </a:rPr>
              <a:t>Introductions</a:t>
            </a:r>
          </a:p>
        </p:txBody>
      </p:sp>
      <p:pic>
        <p:nvPicPr>
          <p:cNvPr id="3" name="Picture 2" descr="The Respect logo: &quot;Respect&quot; in green bubble letters on a white background">
            <a:extLst>
              <a:ext uri="{FF2B5EF4-FFF2-40B4-BE49-F238E27FC236}">
                <a16:creationId xmlns:a16="http://schemas.microsoft.com/office/drawing/2014/main" id="{D780606A-8A23-E17A-D5BB-DFA5B963BE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6753" y="242338"/>
            <a:ext cx="1962150" cy="856799"/>
          </a:xfrm>
          <a:prstGeom prst="rect">
            <a:avLst/>
          </a:prstGeom>
        </p:spPr>
      </p:pic>
      <p:sp>
        <p:nvSpPr>
          <p:cNvPr id="7" name="TextBox 6">
            <a:extLst>
              <a:ext uri="{FF2B5EF4-FFF2-40B4-BE49-F238E27FC236}">
                <a16:creationId xmlns:a16="http://schemas.microsoft.com/office/drawing/2014/main" id="{C724E141-A433-9CCD-6889-B2992944F79E}"/>
              </a:ext>
            </a:extLst>
          </p:cNvPr>
          <p:cNvSpPr txBox="1"/>
          <p:nvPr/>
        </p:nvSpPr>
        <p:spPr>
          <a:xfrm>
            <a:off x="742122" y="1960113"/>
            <a:ext cx="5714898" cy="3046988"/>
          </a:xfrm>
          <a:prstGeom prst="rect">
            <a:avLst/>
          </a:prstGeom>
          <a:noFill/>
        </p:spPr>
        <p:txBody>
          <a:bodyPr wrap="none" rtlCol="0">
            <a:spAutoFit/>
          </a:bodyPr>
          <a:lstStyle/>
          <a:p>
            <a:r>
              <a:rPr lang="en-GB" sz="3200" dirty="0">
                <a:solidFill>
                  <a:srgbClr val="000000"/>
                </a:solidFill>
                <a:latin typeface="Calibri" panose="020F0502020204030204" pitchFamily="34" charset="0"/>
                <a:ea typeface="Calibri" panose="020F0502020204030204" pitchFamily="34" charset="0"/>
                <a:cs typeface="Calibri" panose="020F0502020204030204" pitchFamily="34" charset="0"/>
              </a:rPr>
              <a:t>10 mins in breakout rooms</a:t>
            </a:r>
            <a:r>
              <a:rPr lang="en-GB" sz="3200" dirty="0">
                <a:solidFill>
                  <a:srgbClr val="7A2DB7"/>
                </a:solidFill>
                <a:latin typeface="Polly Rounded Bold" panose="00000800000000000000" pitchFamily="50" charset="0"/>
              </a:rPr>
              <a:t>:</a:t>
            </a:r>
          </a:p>
          <a:p>
            <a:endParaRPr lang="en-GB" sz="3200" dirty="0">
              <a:solidFill>
                <a:srgbClr val="000000">
                  <a:alpha val="80000"/>
                </a:srgbClr>
              </a:solidFill>
            </a:endParaRPr>
          </a:p>
          <a:p>
            <a:pPr lvl="0"/>
            <a:r>
              <a:rPr lang="en-GB" sz="3200" dirty="0">
                <a:solidFill>
                  <a:srgbClr val="000000">
                    <a:alpha val="80000"/>
                  </a:srgbClr>
                </a:solidFill>
              </a:rPr>
              <a:t>Name</a:t>
            </a:r>
          </a:p>
          <a:p>
            <a:pPr lvl="0"/>
            <a:r>
              <a:rPr lang="en-GB" sz="3200" dirty="0">
                <a:solidFill>
                  <a:srgbClr val="000000">
                    <a:alpha val="80000"/>
                  </a:srgbClr>
                </a:solidFill>
              </a:rPr>
              <a:t>Role</a:t>
            </a:r>
          </a:p>
          <a:p>
            <a:pPr lvl="0"/>
            <a:r>
              <a:rPr lang="en-GB" sz="3200" dirty="0">
                <a:solidFill>
                  <a:srgbClr val="000000">
                    <a:alpha val="80000"/>
                  </a:srgbClr>
                </a:solidFill>
              </a:rPr>
              <a:t>What were you like as a teenager</a:t>
            </a:r>
          </a:p>
          <a:p>
            <a:endParaRPr lang="en-GB" sz="3200" dirty="0">
              <a:solidFill>
                <a:srgbClr val="7A2DB7"/>
              </a:solidFill>
              <a:latin typeface="Polly Rounded Bold" panose="00000800000000000000" pitchFamily="50" charset="0"/>
            </a:endParaRPr>
          </a:p>
        </p:txBody>
      </p:sp>
      <p:pic>
        <p:nvPicPr>
          <p:cNvPr id="2050" name="Picture 2" descr="An illustration of a woman with a speech bubble. She has brown skin and is wearing glasses and a yellow headscarf.">
            <a:extLst>
              <a:ext uri="{FF2B5EF4-FFF2-40B4-BE49-F238E27FC236}">
                <a16:creationId xmlns:a16="http://schemas.microsoft.com/office/drawing/2014/main" id="{15266AE0-1F09-5F3A-D642-3021A27743B4}"/>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9389874" y="1179763"/>
            <a:ext cx="2193440" cy="44984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6800421-FD33-869C-582D-3459BAAF68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2477" y="5968385"/>
            <a:ext cx="1902940" cy="665812"/>
          </a:xfrm>
          <a:prstGeom prst="rect">
            <a:avLst/>
          </a:prstGeom>
        </p:spPr>
      </p:pic>
    </p:spTree>
    <p:extLst>
      <p:ext uri="{BB962C8B-B14F-4D97-AF65-F5344CB8AC3E}">
        <p14:creationId xmlns:p14="http://schemas.microsoft.com/office/powerpoint/2010/main" val="3939547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553377"/>
                </a:solidFill>
                <a:latin typeface="Polly Rounded Bold" panose="00000800000000000000" pitchFamily="50" charset="0"/>
              </a:rPr>
              <a:t>Praise For The Family</a:t>
            </a:r>
          </a:p>
        </p:txBody>
      </p:sp>
      <p:sp>
        <p:nvSpPr>
          <p:cNvPr id="3" name="Content Placeholder 2"/>
          <p:cNvSpPr>
            <a:spLocks noGrp="1"/>
          </p:cNvSpPr>
          <p:nvPr>
            <p:ph idx="1"/>
          </p:nvPr>
        </p:nvSpPr>
        <p:spPr>
          <a:xfrm>
            <a:off x="838200" y="1865869"/>
            <a:ext cx="10515600" cy="3604201"/>
          </a:xfrm>
          <a:solidFill>
            <a:srgbClr val="009999"/>
          </a:solidFill>
        </p:spPr>
        <p:txBody>
          <a:bodyPr>
            <a:normAutofit/>
          </a:bodyPr>
          <a:lstStyle/>
          <a:p>
            <a:endParaRPr lang="en-GB" sz="2400" dirty="0">
              <a:solidFill>
                <a:schemeClr val="bg1"/>
              </a:solidFill>
              <a:cs typeface="Arial" pitchFamily="34" charset="0"/>
            </a:endParaRPr>
          </a:p>
          <a:p>
            <a:r>
              <a:rPr lang="en-GB" sz="2400" b="1" dirty="0">
                <a:solidFill>
                  <a:schemeClr val="bg1"/>
                </a:solidFill>
                <a:cs typeface="Arial" pitchFamily="34" charset="0"/>
              </a:rPr>
              <a:t>I’ll bet there’s never a dull moment in your house –you’ve got such a funny rapport together</a:t>
            </a:r>
          </a:p>
          <a:p>
            <a:r>
              <a:rPr lang="en-GB" sz="2400" b="1" dirty="0">
                <a:solidFill>
                  <a:schemeClr val="bg1"/>
                </a:solidFill>
                <a:cs typeface="Arial" pitchFamily="34" charset="0"/>
              </a:rPr>
              <a:t>I can see you’re all really ready to listen to each other </a:t>
            </a:r>
          </a:p>
          <a:p>
            <a:r>
              <a:rPr lang="en-GB" sz="2400" b="1" dirty="0">
                <a:solidFill>
                  <a:schemeClr val="bg1"/>
                </a:solidFill>
                <a:cs typeface="Arial" pitchFamily="34" charset="0"/>
              </a:rPr>
              <a:t>I can see how important you are to other</a:t>
            </a:r>
          </a:p>
          <a:p>
            <a:r>
              <a:rPr lang="en-GB" sz="2400" b="1" dirty="0">
                <a:solidFill>
                  <a:schemeClr val="bg1"/>
                </a:solidFill>
                <a:cs typeface="Arial" pitchFamily="34" charset="0"/>
              </a:rPr>
              <a:t>It makes me really hopeful to see how loving/ thoughtful/ determined/ you are as family</a:t>
            </a:r>
          </a:p>
        </p:txBody>
      </p:sp>
    </p:spTree>
    <p:extLst>
      <p:ext uri="{BB962C8B-B14F-4D97-AF65-F5344CB8AC3E}">
        <p14:creationId xmlns:p14="http://schemas.microsoft.com/office/powerpoint/2010/main" val="23864771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B9FA56-C0A5-C737-B730-69C266D50B33}"/>
              </a:ext>
            </a:extLst>
          </p:cNvPr>
          <p:cNvSpPr txBox="1"/>
          <p:nvPr/>
        </p:nvSpPr>
        <p:spPr>
          <a:xfrm>
            <a:off x="605481" y="1606378"/>
            <a:ext cx="11096368" cy="4893647"/>
          </a:xfrm>
          <a:prstGeom prst="rect">
            <a:avLst/>
          </a:prstGeom>
          <a:noFill/>
        </p:spPr>
        <p:txBody>
          <a:bodyPr wrap="square">
            <a:spAutoFit/>
          </a:bodyPr>
          <a:lstStyle/>
          <a:p>
            <a:r>
              <a:rPr lang="en-GB" sz="2400" dirty="0"/>
              <a:t>Can you teach me about your / your child’s strengths / qualities? </a:t>
            </a:r>
          </a:p>
          <a:p>
            <a:endParaRPr lang="en-GB" sz="2400" dirty="0"/>
          </a:p>
          <a:p>
            <a:r>
              <a:rPr lang="en-GB" sz="2400" dirty="0"/>
              <a:t>What would your best friend say?  Mum? Favourite teacher at school?  Who in your family felt most proud of you - what would they have said?  Get detail &amp; specific examples</a:t>
            </a:r>
          </a:p>
          <a:p>
            <a:endParaRPr lang="en-GB" sz="2400" dirty="0"/>
          </a:p>
          <a:p>
            <a:r>
              <a:rPr lang="en-GB" sz="2400" dirty="0"/>
              <a:t>Where do you/your child get that from? a bit from mum?  How did you/she model/ teach you that?  Get specific examples</a:t>
            </a:r>
          </a:p>
          <a:p>
            <a:endParaRPr lang="en-GB" sz="2400" dirty="0"/>
          </a:p>
          <a:p>
            <a:r>
              <a:rPr lang="en-GB" sz="2400" dirty="0"/>
              <a:t>Where did mum get that from?  Who in the family line would be proudest of these qualities and achievements?</a:t>
            </a:r>
          </a:p>
          <a:p>
            <a:endParaRPr lang="en-GB" sz="2400" dirty="0"/>
          </a:p>
          <a:p>
            <a:r>
              <a:rPr lang="en-GB" sz="2400" dirty="0"/>
              <a:t>How did the child inspire the parent?</a:t>
            </a:r>
          </a:p>
        </p:txBody>
      </p:sp>
      <p:sp>
        <p:nvSpPr>
          <p:cNvPr id="7" name="TextBox 6">
            <a:extLst>
              <a:ext uri="{FF2B5EF4-FFF2-40B4-BE49-F238E27FC236}">
                <a16:creationId xmlns:a16="http://schemas.microsoft.com/office/drawing/2014/main" id="{A2B4BAC6-F308-B27B-982A-E90220F3DC25}"/>
              </a:ext>
            </a:extLst>
          </p:cNvPr>
          <p:cNvSpPr txBox="1"/>
          <p:nvPr/>
        </p:nvSpPr>
        <p:spPr>
          <a:xfrm>
            <a:off x="605481" y="617838"/>
            <a:ext cx="8541607" cy="769441"/>
          </a:xfrm>
          <a:prstGeom prst="rect">
            <a:avLst/>
          </a:prstGeom>
          <a:noFill/>
        </p:spPr>
        <p:txBody>
          <a:bodyPr wrap="square">
            <a:spAutoFit/>
          </a:bodyPr>
          <a:lstStyle/>
          <a:p>
            <a:r>
              <a:rPr lang="en-GB" sz="4400" dirty="0">
                <a:solidFill>
                  <a:srgbClr val="5A5A58"/>
                </a:solidFill>
                <a:latin typeface="Polly Rounded Bold" panose="00000800000000000000" pitchFamily="50" charset="0"/>
              </a:rPr>
              <a:t>Summary for practice </a:t>
            </a:r>
          </a:p>
        </p:txBody>
      </p:sp>
      <p:pic>
        <p:nvPicPr>
          <p:cNvPr id="8" name="Picture 7" descr="The Respect logo: &quot;Respect&quot; in green bubble letters on a white background">
            <a:extLst>
              <a:ext uri="{FF2B5EF4-FFF2-40B4-BE49-F238E27FC236}">
                <a16:creationId xmlns:a16="http://schemas.microsoft.com/office/drawing/2014/main" id="{FBD355C1-FD76-701D-5F7E-DB551CF0A2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53387" y="215704"/>
            <a:ext cx="1962150" cy="856799"/>
          </a:xfrm>
          <a:prstGeom prst="rect">
            <a:avLst/>
          </a:prstGeom>
        </p:spPr>
      </p:pic>
    </p:spTree>
    <p:extLst>
      <p:ext uri="{BB962C8B-B14F-4D97-AF65-F5344CB8AC3E}">
        <p14:creationId xmlns:p14="http://schemas.microsoft.com/office/powerpoint/2010/main" val="1374154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2A88-F0A2-5E29-CF25-D274BCAAC18E}"/>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F67205CA-B2E0-9DE6-C0C2-4C15465430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946709C9-5CB1-0ADA-600D-0C31646BE69D}"/>
              </a:ext>
            </a:extLst>
          </p:cNvPr>
          <p:cNvSpPr>
            <a:spLocks noGrp="1"/>
          </p:cNvSpPr>
          <p:nvPr>
            <p:ph type="title"/>
          </p:nvPr>
        </p:nvSpPr>
        <p:spPr>
          <a:xfrm>
            <a:off x="803189" y="2193957"/>
            <a:ext cx="10589741" cy="2835243"/>
          </a:xfrm>
        </p:spPr>
        <p:txBody>
          <a:bodyPr>
            <a:normAutofit/>
          </a:bodyPr>
          <a:lstStyle/>
          <a:p>
            <a:r>
              <a:rPr lang="en-GB" b="1" dirty="0">
                <a:solidFill>
                  <a:srgbClr val="5A5A58"/>
                </a:solidFill>
                <a:latin typeface="Polly Rounded Bold" panose="00000800000000000000" pitchFamily="50" charset="0"/>
              </a:rPr>
              <a:t>End of Day 1</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7354BC2F-4D7F-DC83-2634-DEA20A5136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FDF52C6E-5DCD-FEBA-EF32-7E38BA41D9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405100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2623D-D638-7C45-41CC-E4DB6A3B935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E0BBD8E-D66E-1892-75C8-A40F16106AB5}"/>
              </a:ext>
            </a:extLst>
          </p:cNvPr>
          <p:cNvSpPr txBox="1"/>
          <p:nvPr/>
        </p:nvSpPr>
        <p:spPr>
          <a:xfrm>
            <a:off x="383060" y="2100649"/>
            <a:ext cx="11479426" cy="3981603"/>
          </a:xfrm>
          <a:prstGeom prst="rect">
            <a:avLst/>
          </a:prstGeom>
          <a:noFill/>
        </p:spPr>
        <p:txBody>
          <a:bodyPr wrap="square">
            <a:spAutoFit/>
          </a:bodyPr>
          <a:lstStyle/>
          <a:p>
            <a:pPr lvl="0">
              <a:lnSpc>
                <a:spcPct val="90000"/>
              </a:lnSpc>
              <a:spcBef>
                <a:spcPts val="1000"/>
              </a:spcBef>
              <a:defRPr/>
            </a:pPr>
            <a:r>
              <a:rPr lang="en-GB" sz="2400" dirty="0">
                <a:solidFill>
                  <a:srgbClr val="000000"/>
                </a:solidFill>
                <a:latin typeface="Calibri" panose="020F0502020204030204"/>
              </a:rPr>
              <a:t>RYPP</a:t>
            </a: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 is a </a:t>
            </a:r>
            <a:r>
              <a:rPr lang="en-GB" sz="2400" dirty="0">
                <a:solidFill>
                  <a:srgbClr val="000000"/>
                </a:solidFill>
              </a:rPr>
              <a:t>manualised programme &amp; resources delivered over 12 weeks.</a:t>
            </a: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  It is targeted at reducing violence and abuse and other risk factors associated with CAPVA. It aims to: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Improve attachment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Improve academic attainment and/or school engagement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Increase confidence in parenting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Improve empathy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Improve conflict resolution skills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Improve emotional regulation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rPr>
              <a:t>Reduce risk outside the family home to the young person.</a:t>
            </a:r>
          </a:p>
        </p:txBody>
      </p:sp>
      <p:sp>
        <p:nvSpPr>
          <p:cNvPr id="4" name="TextBox 3">
            <a:extLst>
              <a:ext uri="{FF2B5EF4-FFF2-40B4-BE49-F238E27FC236}">
                <a16:creationId xmlns:a16="http://schemas.microsoft.com/office/drawing/2014/main" id="{38123E35-B7F4-9623-5D23-114E7905C1C1}"/>
              </a:ext>
            </a:extLst>
          </p:cNvPr>
          <p:cNvSpPr txBox="1"/>
          <p:nvPr/>
        </p:nvSpPr>
        <p:spPr>
          <a:xfrm>
            <a:off x="383060" y="358347"/>
            <a:ext cx="11207578" cy="769441"/>
          </a:xfrm>
          <a:prstGeom prst="rect">
            <a:avLst/>
          </a:prstGeom>
          <a:noFill/>
        </p:spPr>
        <p:txBody>
          <a:bodyPr wrap="square" lIns="91440" tIns="45720" rIns="91440" bIns="45720" anchor="t">
            <a:spAutoFit/>
          </a:bodyPr>
          <a:lstStyle/>
          <a:p>
            <a:r>
              <a:rPr lang="en-GB" sz="4400" b="1" dirty="0">
                <a:latin typeface="Polly Rounded Bold"/>
              </a:rPr>
              <a:t>The Respect Young People’s Programme (RYPP)</a:t>
            </a:r>
            <a:r>
              <a:rPr lang="en-GB" sz="4400" dirty="0">
                <a:latin typeface="Polly Rounded Bold"/>
              </a:rPr>
              <a:t> </a:t>
            </a:r>
          </a:p>
        </p:txBody>
      </p:sp>
    </p:spTree>
    <p:extLst>
      <p:ext uri="{BB962C8B-B14F-4D97-AF65-F5344CB8AC3E}">
        <p14:creationId xmlns:p14="http://schemas.microsoft.com/office/powerpoint/2010/main" val="305594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8D6EE-1F0B-67B3-157A-05E42B08B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F2DD3-6865-9CB1-973B-9B5EB8145A4C}"/>
              </a:ext>
            </a:extLst>
          </p:cNvPr>
          <p:cNvSpPr>
            <a:spLocks noGrp="1"/>
          </p:cNvSpPr>
          <p:nvPr>
            <p:ph type="title"/>
          </p:nvPr>
        </p:nvSpPr>
        <p:spPr>
          <a:xfrm>
            <a:off x="902045" y="474503"/>
            <a:ext cx="5381798" cy="1853761"/>
          </a:xfrm>
        </p:spPr>
        <p:txBody>
          <a:bodyPr>
            <a:normAutofit/>
          </a:bodyPr>
          <a:lstStyle/>
          <a:p>
            <a:r>
              <a:rPr lang="en-GB" b="1" dirty="0">
                <a:solidFill>
                  <a:srgbClr val="008081"/>
                </a:solidFill>
                <a:latin typeface="Polly Rounded" panose="00000500000000000000" pitchFamily="50" charset="0"/>
              </a:rPr>
              <a:t>RYPP Structure</a:t>
            </a:r>
          </a:p>
        </p:txBody>
      </p:sp>
      <p:pic>
        <p:nvPicPr>
          <p:cNvPr id="8" name="Picture 7" descr="The Respect logo: &quot;Respect&quot; in green bubble letters on a white background">
            <a:extLst>
              <a:ext uri="{FF2B5EF4-FFF2-40B4-BE49-F238E27FC236}">
                <a16:creationId xmlns:a16="http://schemas.microsoft.com/office/drawing/2014/main" id="{50D356D0-2800-5C6D-8A33-28D59A3466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6753" y="242338"/>
            <a:ext cx="1962150" cy="856799"/>
          </a:xfrm>
          <a:prstGeom prst="rect">
            <a:avLst/>
          </a:prstGeom>
        </p:spPr>
      </p:pic>
      <p:pic>
        <p:nvPicPr>
          <p:cNvPr id="9" name="Picture 8" descr="RYPS logo">
            <a:extLst>
              <a:ext uri="{FF2B5EF4-FFF2-40B4-BE49-F238E27FC236}">
                <a16:creationId xmlns:a16="http://schemas.microsoft.com/office/drawing/2014/main" id="{09A56AAB-0510-706D-9D4F-207BDE1364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74823" y="474503"/>
            <a:ext cx="1352363" cy="392468"/>
          </a:xfrm>
          <a:prstGeom prst="rect">
            <a:avLst/>
          </a:prstGeom>
        </p:spPr>
      </p:pic>
      <p:sp>
        <p:nvSpPr>
          <p:cNvPr id="10" name="Rectangle 9">
            <a:extLst>
              <a:ext uri="{FF2B5EF4-FFF2-40B4-BE49-F238E27FC236}">
                <a16:creationId xmlns:a16="http://schemas.microsoft.com/office/drawing/2014/main" id="{A3097244-A645-67CF-C21A-A2D9D2109330}"/>
              </a:ext>
              <a:ext uri="{C183D7F6-B498-43B3-948B-1728B52AA6E4}">
                <adec:decorative xmlns:adec="http://schemas.microsoft.com/office/drawing/2017/decorative" val="1"/>
              </a:ext>
            </a:extLst>
          </p:cNvPr>
          <p:cNvSpPr/>
          <p:nvPr/>
        </p:nvSpPr>
        <p:spPr>
          <a:xfrm>
            <a:off x="0" y="6343650"/>
            <a:ext cx="12192000" cy="514350"/>
          </a:xfrm>
          <a:prstGeom prst="rect">
            <a:avLst/>
          </a:prstGeom>
          <a:solidFill>
            <a:srgbClr val="008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8081"/>
              </a:solidFill>
            </a:endParaRPr>
          </a:p>
        </p:txBody>
      </p:sp>
      <p:sp>
        <p:nvSpPr>
          <p:cNvPr id="12" name="TextBox 11">
            <a:extLst>
              <a:ext uri="{FF2B5EF4-FFF2-40B4-BE49-F238E27FC236}">
                <a16:creationId xmlns:a16="http://schemas.microsoft.com/office/drawing/2014/main" id="{959B5C16-852F-8A60-604A-E65E10C3927D}"/>
              </a:ext>
            </a:extLst>
          </p:cNvPr>
          <p:cNvSpPr txBox="1"/>
          <p:nvPr/>
        </p:nvSpPr>
        <p:spPr>
          <a:xfrm>
            <a:off x="3658007" y="6416159"/>
            <a:ext cx="4743450" cy="369332"/>
          </a:xfrm>
          <a:prstGeom prst="rect">
            <a:avLst/>
          </a:prstGeom>
          <a:noFill/>
        </p:spPr>
        <p:txBody>
          <a:bodyPr wrap="square" rtlCol="0">
            <a:spAutoFit/>
          </a:bodyPr>
          <a:lstStyle/>
          <a:p>
            <a:pPr algn="ctr"/>
            <a:r>
              <a:rPr lang="en-GB" dirty="0">
                <a:solidFill>
                  <a:schemeClr val="bg1"/>
                </a:solidFill>
                <a:latin typeface="Polly Rounded" panose="00000500000000000000" pitchFamily="50" charset="0"/>
              </a:rPr>
              <a:t>www.respectyps.org.uk</a:t>
            </a:r>
          </a:p>
        </p:txBody>
      </p:sp>
      <p:sp>
        <p:nvSpPr>
          <p:cNvPr id="4" name="TextBox 3">
            <a:extLst>
              <a:ext uri="{FF2B5EF4-FFF2-40B4-BE49-F238E27FC236}">
                <a16:creationId xmlns:a16="http://schemas.microsoft.com/office/drawing/2014/main" id="{E4085A44-358D-6E5D-557A-70C25D703EE6}"/>
              </a:ext>
            </a:extLst>
          </p:cNvPr>
          <p:cNvSpPr txBox="1"/>
          <p:nvPr/>
        </p:nvSpPr>
        <p:spPr>
          <a:xfrm>
            <a:off x="902044" y="1977080"/>
            <a:ext cx="9576485" cy="3970318"/>
          </a:xfrm>
          <a:prstGeom prst="rect">
            <a:avLst/>
          </a:prstGeom>
          <a:noFill/>
        </p:spPr>
        <p:txBody>
          <a:bodyPr wrap="square" rtlCol="0">
            <a:spAutoFit/>
          </a:bodyPr>
          <a:lstStyle/>
          <a:p>
            <a:r>
              <a:rPr lang="en-GB" sz="2800" dirty="0">
                <a:solidFill>
                  <a:srgbClr val="000000"/>
                </a:solidFill>
              </a:rPr>
              <a:t>18 Sessions delivered over 12 weeks</a:t>
            </a:r>
          </a:p>
          <a:p>
            <a:r>
              <a:rPr lang="en-GB" sz="2800" dirty="0">
                <a:solidFill>
                  <a:srgbClr val="000000"/>
                </a:solidFill>
              </a:rPr>
              <a:t>7 sessions with parents</a:t>
            </a:r>
          </a:p>
          <a:p>
            <a:r>
              <a:rPr lang="en-GB" sz="2800" dirty="0">
                <a:solidFill>
                  <a:srgbClr val="000000"/>
                </a:solidFill>
              </a:rPr>
              <a:t>2 family sessions</a:t>
            </a:r>
          </a:p>
          <a:p>
            <a:r>
              <a:rPr lang="en-GB" sz="2800" dirty="0">
                <a:solidFill>
                  <a:srgbClr val="000000"/>
                </a:solidFill>
              </a:rPr>
              <a:t>2 sessions YP individually</a:t>
            </a:r>
          </a:p>
          <a:p>
            <a:r>
              <a:rPr lang="en-GB" sz="2800" dirty="0">
                <a:solidFill>
                  <a:srgbClr val="000000"/>
                </a:solidFill>
              </a:rPr>
              <a:t>6 sessions YP</a:t>
            </a:r>
          </a:p>
          <a:p>
            <a:r>
              <a:rPr lang="en-GB" sz="2800" dirty="0">
                <a:solidFill>
                  <a:srgbClr val="000000"/>
                </a:solidFill>
              </a:rPr>
              <a:t>1 exit / closure session</a:t>
            </a:r>
          </a:p>
          <a:p>
            <a:r>
              <a:rPr lang="en-GB" sz="2800" dirty="0">
                <a:solidFill>
                  <a:srgbClr val="000000"/>
                </a:solidFill>
              </a:rPr>
              <a:t>Delivered in accordance with practice and implementation manuals</a:t>
            </a:r>
          </a:p>
          <a:p>
            <a:r>
              <a:rPr lang="en-GB" sz="2800" dirty="0">
                <a:solidFill>
                  <a:srgbClr val="000000"/>
                </a:solidFill>
              </a:rPr>
              <a:t>Promote a child </a:t>
            </a:r>
            <a:r>
              <a:rPr lang="en-GB" sz="2800" dirty="0" err="1">
                <a:solidFill>
                  <a:srgbClr val="000000"/>
                </a:solidFill>
              </a:rPr>
              <a:t>centered</a:t>
            </a:r>
            <a:r>
              <a:rPr lang="en-GB" sz="2800" dirty="0">
                <a:solidFill>
                  <a:srgbClr val="000000"/>
                </a:solidFill>
              </a:rPr>
              <a:t>, culturally appropriate response</a:t>
            </a:r>
          </a:p>
        </p:txBody>
      </p:sp>
      <p:pic>
        <p:nvPicPr>
          <p:cNvPr id="5" name="Picture 4">
            <a:extLst>
              <a:ext uri="{FF2B5EF4-FFF2-40B4-BE49-F238E27FC236}">
                <a16:creationId xmlns:a16="http://schemas.microsoft.com/office/drawing/2014/main" id="{2A38B627-C340-9D74-0A73-E4D2558588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12908" y="242339"/>
            <a:ext cx="4192546" cy="3970318"/>
          </a:xfrm>
          <a:prstGeom prst="rect">
            <a:avLst/>
          </a:prstGeom>
        </p:spPr>
      </p:pic>
    </p:spTree>
    <p:extLst>
      <p:ext uri="{BB962C8B-B14F-4D97-AF65-F5344CB8AC3E}">
        <p14:creationId xmlns:p14="http://schemas.microsoft.com/office/powerpoint/2010/main" val="1201973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bubble chart&#10;&#10;Description automatically generated with medium confidence">
            <a:extLst>
              <a:ext uri="{FF2B5EF4-FFF2-40B4-BE49-F238E27FC236}">
                <a16:creationId xmlns:a16="http://schemas.microsoft.com/office/drawing/2014/main" id="{D7620274-C5D5-4212-9EFF-22E978FC33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602" y="0"/>
            <a:ext cx="12104796" cy="6858000"/>
          </a:xfrm>
          <a:prstGeom prst="rect">
            <a:avLst/>
          </a:prstGeom>
        </p:spPr>
      </p:pic>
    </p:spTree>
    <p:extLst>
      <p:ext uri="{BB962C8B-B14F-4D97-AF65-F5344CB8AC3E}">
        <p14:creationId xmlns:p14="http://schemas.microsoft.com/office/powerpoint/2010/main" val="1859693002"/>
      </p:ext>
    </p:extLst>
  </p:cSld>
  <p:clrMapOvr>
    <a:masterClrMapping/>
  </p:clrMapOvr>
</p:sld>
</file>

<file path=ppt/theme/theme1.xml><?xml version="1.0" encoding="utf-8"?>
<a:theme xmlns:a="http://schemas.openxmlformats.org/drawingml/2006/main" name="1_Office Theme">
  <a:themeElements>
    <a:clrScheme name="Custom 15">
      <a:dk1>
        <a:srgbClr val="009999"/>
      </a:dk1>
      <a:lt1>
        <a:sysClr val="window" lastClr="FFFFFF"/>
      </a:lt1>
      <a:dk2>
        <a:srgbClr val="4C0099"/>
      </a:dk2>
      <a:lt2>
        <a:srgbClr val="CEDBE6"/>
      </a:lt2>
      <a:accent1>
        <a:srgbClr val="3494BA"/>
      </a:accent1>
      <a:accent2>
        <a:srgbClr val="58B6C0"/>
      </a:accent2>
      <a:accent3>
        <a:srgbClr val="75BDA7"/>
      </a:accent3>
      <a:accent4>
        <a:srgbClr val="7A8C8E"/>
      </a:accent4>
      <a:accent5>
        <a:srgbClr val="84ACB6"/>
      </a:accent5>
      <a:accent6>
        <a:srgbClr val="2683C6"/>
      </a:accent6>
      <a:hlink>
        <a:srgbClr val="5F5F5F"/>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5">
      <a:dk1>
        <a:srgbClr val="009999"/>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4.xml><?xml version="1.0" encoding="utf-8"?>
<a:theme xmlns:a="http://schemas.openxmlformats.org/drawingml/2006/main" name="3_Office Theme">
  <a:themeElements>
    <a:clrScheme name="Custom 15">
      <a:dk1>
        <a:srgbClr val="009999"/>
      </a:dk1>
      <a:lt1>
        <a:sysClr val="window" lastClr="FFFFFF"/>
      </a:lt1>
      <a:dk2>
        <a:srgbClr val="4C0099"/>
      </a:dk2>
      <a:lt2>
        <a:srgbClr val="CEDBE6"/>
      </a:lt2>
      <a:accent1>
        <a:srgbClr val="3494BA"/>
      </a:accent1>
      <a:accent2>
        <a:srgbClr val="58B6C0"/>
      </a:accent2>
      <a:accent3>
        <a:srgbClr val="75BDA7"/>
      </a:accent3>
      <a:accent4>
        <a:srgbClr val="7A8C8E"/>
      </a:accent4>
      <a:accent5>
        <a:srgbClr val="84ACB6"/>
      </a:accent5>
      <a:accent6>
        <a:srgbClr val="2683C6"/>
      </a:accent6>
      <a:hlink>
        <a:srgbClr val="5F5F5F"/>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3E06714C37041BB928FCE8C6ACD48" ma:contentTypeVersion="18" ma:contentTypeDescription="Create a new document." ma:contentTypeScope="" ma:versionID="d39a6c050274d5a23ba9ca4cf8a6fbd6">
  <xsd:schema xmlns:xsd="http://www.w3.org/2001/XMLSchema" xmlns:xs="http://www.w3.org/2001/XMLSchema" xmlns:p="http://schemas.microsoft.com/office/2006/metadata/properties" xmlns:ns2="2eae4314-e00b-4cdd-b7fd-2dbe22343a55" xmlns:ns3="77d2293b-b931-4464-af1f-d751a23ae28a" targetNamespace="http://schemas.microsoft.com/office/2006/metadata/properties" ma:root="true" ma:fieldsID="7e601d1a3e404d7a4557d6a0bc6dc266" ns2:_="" ns3:_="">
    <xsd:import namespace="2eae4314-e00b-4cdd-b7fd-2dbe22343a55"/>
    <xsd:import namespace="77d2293b-b931-4464-af1f-d751a23ae28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SearchProperties" minOccurs="0"/>
                <xsd:element ref="ns3:MediaServiceObjectDetectorVersion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e4314-e00b-4cdd-b7fd-2dbe22343a5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4625f60b-1546-43f9-9835-4128e8cc4777}" ma:internalName="TaxCatchAll" ma:showField="CatchAllData" ma:web="2eae4314-e00b-4cdd-b7fd-2dbe22343a5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7d2293b-b931-4464-af1f-d751a23ae28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de78d5e-f4bd-47a7-a9bb-59fae44997aa"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eae4314-e00b-4cdd-b7fd-2dbe22343a55">
      <UserInfo>
        <DisplayName>Alice Lilley</DisplayName>
        <AccountId>65</AccountId>
        <AccountType/>
      </UserInfo>
      <UserInfo>
        <DisplayName>Amanda Flanagan</DisplayName>
        <AccountId>48</AccountId>
        <AccountType/>
      </UserInfo>
    </SharedWithUsers>
    <lcf76f155ced4ddcb4097134ff3c332f xmlns="77d2293b-b931-4464-af1f-d751a23ae28a">
      <Terms xmlns="http://schemas.microsoft.com/office/infopath/2007/PartnerControls"/>
    </lcf76f155ced4ddcb4097134ff3c332f>
    <TaxCatchAll xmlns="2eae4314-e00b-4cdd-b7fd-2dbe22343a5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995CD9-CCD3-4840-930A-74098C1729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ae4314-e00b-4cdd-b7fd-2dbe22343a55"/>
    <ds:schemaRef ds:uri="77d2293b-b931-4464-af1f-d751a23ae2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3A1BE9-F38E-4704-AE0D-CB3411AFCA6D}">
  <ds:schemaRefs>
    <ds:schemaRef ds:uri="2eae4314-e00b-4cdd-b7fd-2dbe22343a55"/>
    <ds:schemaRef ds:uri="77d2293b-b931-4464-af1f-d751a23ae28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DE4525E-F4F6-487F-B1DD-2B12EB06C8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1247</TotalTime>
  <Words>4749</Words>
  <Application>Microsoft Macintosh PowerPoint</Application>
  <PresentationFormat>Widescreen</PresentationFormat>
  <Paragraphs>538</Paragraphs>
  <Slides>62</Slides>
  <Notes>55</Notes>
  <HiddenSlides>0</HiddenSlides>
  <MMClips>4</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62</vt:i4>
      </vt:variant>
    </vt:vector>
  </HeadingPairs>
  <TitlesOfParts>
    <vt:vector size="83" baseType="lpstr">
      <vt:lpstr>ＭＳ Ｐゴシック</vt:lpstr>
      <vt:lpstr>Arial</vt:lpstr>
      <vt:lpstr>Bradley Hand ITC TT-Bold</vt:lpstr>
      <vt:lpstr>Calibri</vt:lpstr>
      <vt:lpstr>Calibri Light</vt:lpstr>
      <vt:lpstr>H5PDroidSans</vt:lpstr>
      <vt:lpstr>Merriweather Sans</vt:lpstr>
      <vt:lpstr>Montserrat</vt:lpstr>
      <vt:lpstr>Museo Sans Rounded 300</vt:lpstr>
      <vt:lpstr>Open Sans</vt:lpstr>
      <vt:lpstr>Polly Rounded</vt:lpstr>
      <vt:lpstr>Polly Rounded Bold</vt:lpstr>
      <vt:lpstr>Proxima Nova Light</vt:lpstr>
      <vt:lpstr>Symbol</vt:lpstr>
      <vt:lpstr>Tahoma</vt:lpstr>
      <vt:lpstr>1_Office Theme</vt:lpstr>
      <vt:lpstr>2_Office Theme</vt:lpstr>
      <vt:lpstr>Metropolitan</vt:lpstr>
      <vt:lpstr>3_Office Theme</vt:lpstr>
      <vt:lpstr>Office Theme</vt:lpstr>
      <vt:lpstr>4_Office Theme</vt:lpstr>
      <vt:lpstr>PowerPoint Presentation</vt:lpstr>
      <vt:lpstr>Day 1: Welcome and Overview </vt:lpstr>
      <vt:lpstr>Who we are</vt:lpstr>
      <vt:lpstr>Ground rules/safety </vt:lpstr>
      <vt:lpstr>Outline Day 1 </vt:lpstr>
      <vt:lpstr>Introductions</vt:lpstr>
      <vt:lpstr>PowerPoint Presentation</vt:lpstr>
      <vt:lpstr>RYPP Structure</vt:lpstr>
      <vt:lpstr>PowerPoint Presentation</vt:lpstr>
      <vt:lpstr>Understanding CAPVA </vt:lpstr>
      <vt:lpstr>PowerPoint Presentation</vt:lpstr>
      <vt:lpstr>PowerPoint Presentation</vt:lpstr>
      <vt:lpstr>PowerPoint Presentation</vt:lpstr>
      <vt:lpstr>PowerPoint Presentation</vt:lpstr>
      <vt:lpstr>PowerPoint Presentation</vt:lpstr>
      <vt:lpstr>PowerPoint Presentation</vt:lpstr>
      <vt:lpstr>Fight Flight (Freeze Friend &amp; Flop)</vt:lpstr>
      <vt:lpstr>PowerPoint Presentation</vt:lpstr>
      <vt:lpstr>Attachment Theory and RYPP</vt:lpstr>
      <vt:lpstr>Adolescence</vt:lpstr>
      <vt:lpstr>PowerPoint Presentation</vt:lpstr>
      <vt:lpstr>Neurodivergence and CAPVA</vt:lpstr>
      <vt:lpstr>Neurodiversity and CAPVA</vt:lpstr>
      <vt:lpstr> Neurodiversity and family dynamics </vt:lpstr>
      <vt:lpstr>Neurodivergent Young People and the RYPP</vt:lpstr>
      <vt:lpstr> Domestic Abuse and CAPVA </vt:lpstr>
      <vt:lpstr>Social Learning Theory</vt:lpstr>
      <vt:lpstr>The Entitlement Discussion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CAPVA, Risk and Safeguarding </vt:lpstr>
      <vt:lpstr>PowerPoint Presentation</vt:lpstr>
      <vt:lpstr>Sibling Abuse</vt:lpstr>
      <vt:lpstr>PowerPoint Presentation</vt:lpstr>
      <vt:lpstr>PowerPoint Presentation</vt:lpstr>
      <vt:lpstr>PowerPoint Presentation</vt:lpstr>
      <vt:lpstr>PowerPoint Presentation</vt:lpstr>
      <vt:lpstr>PowerPoint Presentation</vt:lpstr>
      <vt:lpstr>Safeguarding </vt:lpstr>
      <vt:lpstr>     </vt:lpstr>
      <vt:lpstr>PowerPoint Presentation</vt:lpstr>
      <vt:lpstr>PowerPoint Presentation</vt:lpstr>
      <vt:lpstr>PowerPoint Presentation</vt:lpstr>
      <vt:lpstr>PowerPoint Presentation</vt:lpstr>
      <vt:lpstr>Week 1: Meeting the family for the first time</vt:lpstr>
      <vt:lpstr>“I know you have got problems in this family but is it okay if we don’t talk about that today? Instead, I want to find out what you have to meet the problem with/put against it.” </vt:lpstr>
      <vt:lpstr>If You Are Seeing YP Alone</vt:lpstr>
      <vt:lpstr> Identifying Strengths and drawing out qualities</vt:lpstr>
      <vt:lpstr>PowerPoint Presentation</vt:lpstr>
      <vt:lpstr>Legacy</vt:lpstr>
      <vt:lpstr>Reverse Legacy</vt:lpstr>
      <vt:lpstr>Praise For The Family</vt:lpstr>
      <vt:lpstr>PowerPoint Presentation</vt:lpstr>
      <vt:lpstr>End of Day 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Carla  Morris</dc:creator>
  <cp:lastModifiedBy>Jon Swain</cp:lastModifiedBy>
  <cp:revision>27</cp:revision>
  <dcterms:created xsi:type="dcterms:W3CDTF">2022-01-18T20:25:29Z</dcterms:created>
  <dcterms:modified xsi:type="dcterms:W3CDTF">2026-07-06T10:24:59Z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0x0101007BB3E06714C37041BB928FCE8C6ACD48</vt:lpwstr>
  </property>
  <property fmtid="{D5CDD505-2E9C-101B-9397-08002B2CF9AE}" pid="3" name="MediaServiceImageTags">
    <vt:lpwstr/>
  </property>
</Properties>
</file>