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88" r:id="rId6"/>
    <p:sldMasterId id="2147483700" r:id="rId7"/>
    <p:sldMasterId id="2147483713" r:id="rId8"/>
  </p:sldMasterIdLst>
  <p:notesMasterIdLst>
    <p:notesMasterId r:id="rId44"/>
  </p:notesMasterIdLst>
  <p:sldIdLst>
    <p:sldId id="257" r:id="rId9"/>
    <p:sldId id="1424" r:id="rId10"/>
    <p:sldId id="1317" r:id="rId11"/>
    <p:sldId id="1436" r:id="rId12"/>
    <p:sldId id="1425" r:id="rId13"/>
    <p:sldId id="1437" r:id="rId14"/>
    <p:sldId id="1427" r:id="rId15"/>
    <p:sldId id="1428" r:id="rId16"/>
    <p:sldId id="1429" r:id="rId17"/>
    <p:sldId id="1430" r:id="rId18"/>
    <p:sldId id="1438" r:id="rId19"/>
    <p:sldId id="1439" r:id="rId20"/>
    <p:sldId id="1440" r:id="rId21"/>
    <p:sldId id="1441" r:id="rId22"/>
    <p:sldId id="1442" r:id="rId23"/>
    <p:sldId id="1274" r:id="rId24"/>
    <p:sldId id="1502" r:id="rId25"/>
    <p:sldId id="1443" r:id="rId26"/>
    <p:sldId id="1173" r:id="rId27"/>
    <p:sldId id="1444" r:id="rId28"/>
    <p:sldId id="1504" r:id="rId29"/>
    <p:sldId id="1445" r:id="rId30"/>
    <p:sldId id="317" r:id="rId31"/>
    <p:sldId id="1446" r:id="rId32"/>
    <p:sldId id="1431" r:id="rId33"/>
    <p:sldId id="1432" r:id="rId34"/>
    <p:sldId id="1311" r:id="rId35"/>
    <p:sldId id="1447" r:id="rId36"/>
    <p:sldId id="1503" r:id="rId37"/>
    <p:sldId id="1277" r:id="rId38"/>
    <p:sldId id="612" r:id="rId39"/>
    <p:sldId id="1448" r:id="rId40"/>
    <p:sldId id="1449" r:id="rId41"/>
    <p:sldId id="1450" r:id="rId42"/>
    <p:sldId id="150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0073"/>
    <a:srgbClr val="000000"/>
    <a:srgbClr val="009999"/>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5E3BA1-247E-7749-8551-30C3EF9805D1}" v="2" dt="2026-07-06T10:29:30.6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89"/>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2A3C34-D119-4BD1-BAE5-22887AE22FC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AE52F35-FD54-41F5-B3A1-52B5F5811494}">
      <dgm:prSet custT="1"/>
      <dgm:spPr/>
      <dgm:t>
        <a:bodyPr/>
        <a:lstStyle/>
        <a:p>
          <a:r>
            <a:rPr lang="en-GB" sz="3600" b="0" dirty="0">
              <a:solidFill>
                <a:srgbClr val="000000"/>
              </a:solidFill>
              <a:latin typeface="+mn-lt"/>
            </a:rPr>
            <a:t>Was the safety plan used?</a:t>
          </a:r>
          <a:endParaRPr lang="en-US" sz="3600" b="0" dirty="0">
            <a:solidFill>
              <a:srgbClr val="000000"/>
            </a:solidFill>
            <a:latin typeface="+mn-lt"/>
          </a:endParaRPr>
        </a:p>
      </dgm:t>
    </dgm:pt>
    <dgm:pt modelId="{8FD3E979-EAE0-42DD-ACC7-27A722DDEA42}" type="parTrans" cxnId="{1F5339AF-BDE5-490A-AC03-88B8608D331D}">
      <dgm:prSet/>
      <dgm:spPr/>
      <dgm:t>
        <a:bodyPr/>
        <a:lstStyle/>
        <a:p>
          <a:endParaRPr lang="en-US"/>
        </a:p>
      </dgm:t>
    </dgm:pt>
    <dgm:pt modelId="{0BE24591-A63A-428F-8ED9-AA3DBD27AE42}" type="sibTrans" cxnId="{1F5339AF-BDE5-490A-AC03-88B8608D331D}">
      <dgm:prSet/>
      <dgm:spPr/>
      <dgm:t>
        <a:bodyPr/>
        <a:lstStyle/>
        <a:p>
          <a:endParaRPr lang="en-US"/>
        </a:p>
      </dgm:t>
    </dgm:pt>
    <dgm:pt modelId="{A04C115B-1261-41AA-B754-FE81F3959FB0}">
      <dgm:prSet custT="1"/>
      <dgm:spPr/>
      <dgm:t>
        <a:bodyPr/>
        <a:lstStyle/>
        <a:p>
          <a:r>
            <a:rPr lang="en-GB" sz="3600" b="0" dirty="0">
              <a:solidFill>
                <a:srgbClr val="000000"/>
              </a:solidFill>
              <a:latin typeface="+mj-lt"/>
            </a:rPr>
            <a:t>Has Ruth stuck to the family agreement?  </a:t>
          </a:r>
          <a:endParaRPr lang="en-US" sz="3600" b="0" dirty="0">
            <a:solidFill>
              <a:srgbClr val="000000"/>
            </a:solidFill>
            <a:latin typeface="+mj-lt"/>
          </a:endParaRPr>
        </a:p>
      </dgm:t>
    </dgm:pt>
    <dgm:pt modelId="{423F682D-CCEB-4012-A6AC-37580594CB18}" type="parTrans" cxnId="{2818D3D5-B70E-4049-BDB2-4D0841942302}">
      <dgm:prSet/>
      <dgm:spPr/>
      <dgm:t>
        <a:bodyPr/>
        <a:lstStyle/>
        <a:p>
          <a:endParaRPr lang="en-US"/>
        </a:p>
      </dgm:t>
    </dgm:pt>
    <dgm:pt modelId="{971C1B37-0E57-41DC-B915-0434314F4F51}" type="sibTrans" cxnId="{2818D3D5-B70E-4049-BDB2-4D0841942302}">
      <dgm:prSet/>
      <dgm:spPr/>
      <dgm:t>
        <a:bodyPr/>
        <a:lstStyle/>
        <a:p>
          <a:endParaRPr lang="en-US"/>
        </a:p>
      </dgm:t>
    </dgm:pt>
    <dgm:pt modelId="{09FF1405-8AD2-483D-9FF1-13EB9CE404EE}">
      <dgm:prSet custT="1"/>
      <dgm:spPr/>
      <dgm:t>
        <a:bodyPr/>
        <a:lstStyle/>
        <a:p>
          <a:r>
            <a:rPr lang="en-GB" sz="3600" b="0" dirty="0">
              <a:solidFill>
                <a:srgbClr val="000000"/>
              </a:solidFill>
              <a:latin typeface="+mn-lt"/>
            </a:rPr>
            <a:t>Why do you think the plan was dropped before it was given a chance?</a:t>
          </a:r>
          <a:endParaRPr lang="en-US" sz="3600" b="0" dirty="0">
            <a:solidFill>
              <a:srgbClr val="000000"/>
            </a:solidFill>
            <a:latin typeface="+mn-lt"/>
          </a:endParaRPr>
        </a:p>
      </dgm:t>
    </dgm:pt>
    <dgm:pt modelId="{9C3EBB55-61D6-4D1C-8E54-6B7105290C34}" type="parTrans" cxnId="{5F16EB86-0571-41F2-BFA2-91AC7BF3F04D}">
      <dgm:prSet/>
      <dgm:spPr/>
      <dgm:t>
        <a:bodyPr/>
        <a:lstStyle/>
        <a:p>
          <a:endParaRPr lang="en-US"/>
        </a:p>
      </dgm:t>
    </dgm:pt>
    <dgm:pt modelId="{15ECE1B6-6720-4580-9867-73E0B78AE699}" type="sibTrans" cxnId="{5F16EB86-0571-41F2-BFA2-91AC7BF3F04D}">
      <dgm:prSet/>
      <dgm:spPr/>
      <dgm:t>
        <a:bodyPr/>
        <a:lstStyle/>
        <a:p>
          <a:endParaRPr lang="en-US"/>
        </a:p>
      </dgm:t>
    </dgm:pt>
    <dgm:pt modelId="{D421BA9E-8833-4DE3-9EB5-949BFF82D98E}" type="pres">
      <dgm:prSet presAssocID="{992A3C34-D119-4BD1-BAE5-22887AE22FCE}" presName="vert0" presStyleCnt="0">
        <dgm:presLayoutVars>
          <dgm:dir/>
          <dgm:animOne val="branch"/>
          <dgm:animLvl val="lvl"/>
        </dgm:presLayoutVars>
      </dgm:prSet>
      <dgm:spPr/>
    </dgm:pt>
    <dgm:pt modelId="{E5470599-B00B-4D36-8A35-FB6EB0194E43}" type="pres">
      <dgm:prSet presAssocID="{2AE52F35-FD54-41F5-B3A1-52B5F5811494}" presName="thickLine" presStyleLbl="alignNode1" presStyleIdx="0" presStyleCnt="3"/>
      <dgm:spPr/>
    </dgm:pt>
    <dgm:pt modelId="{05272731-DD88-4332-A448-1A698C0D8168}" type="pres">
      <dgm:prSet presAssocID="{2AE52F35-FD54-41F5-B3A1-52B5F5811494}" presName="horz1" presStyleCnt="0"/>
      <dgm:spPr/>
    </dgm:pt>
    <dgm:pt modelId="{103A415B-E901-4D5E-A019-513C46096D4B}" type="pres">
      <dgm:prSet presAssocID="{2AE52F35-FD54-41F5-B3A1-52B5F5811494}" presName="tx1" presStyleLbl="revTx" presStyleIdx="0" presStyleCnt="3"/>
      <dgm:spPr/>
    </dgm:pt>
    <dgm:pt modelId="{EDBD6F41-D595-45FE-B38B-9C4413D10169}" type="pres">
      <dgm:prSet presAssocID="{2AE52F35-FD54-41F5-B3A1-52B5F5811494}" presName="vert1" presStyleCnt="0"/>
      <dgm:spPr/>
    </dgm:pt>
    <dgm:pt modelId="{42B36FBD-5940-49C4-AEA8-213C493733DC}" type="pres">
      <dgm:prSet presAssocID="{A04C115B-1261-41AA-B754-FE81F3959FB0}" presName="thickLine" presStyleLbl="alignNode1" presStyleIdx="1" presStyleCnt="3"/>
      <dgm:spPr/>
    </dgm:pt>
    <dgm:pt modelId="{9965017C-BC70-4391-904E-6889E0D0DDBD}" type="pres">
      <dgm:prSet presAssocID="{A04C115B-1261-41AA-B754-FE81F3959FB0}" presName="horz1" presStyleCnt="0"/>
      <dgm:spPr/>
    </dgm:pt>
    <dgm:pt modelId="{958EA238-FD97-440C-A2F4-0155FBDC43E2}" type="pres">
      <dgm:prSet presAssocID="{A04C115B-1261-41AA-B754-FE81F3959FB0}" presName="tx1" presStyleLbl="revTx" presStyleIdx="1" presStyleCnt="3"/>
      <dgm:spPr/>
    </dgm:pt>
    <dgm:pt modelId="{3610CC3E-CE33-4DC5-9B06-FE9AFF290297}" type="pres">
      <dgm:prSet presAssocID="{A04C115B-1261-41AA-B754-FE81F3959FB0}" presName="vert1" presStyleCnt="0"/>
      <dgm:spPr/>
    </dgm:pt>
    <dgm:pt modelId="{3DFF22B5-79E9-42FD-A1E8-E84F08839262}" type="pres">
      <dgm:prSet presAssocID="{09FF1405-8AD2-483D-9FF1-13EB9CE404EE}" presName="thickLine" presStyleLbl="alignNode1" presStyleIdx="2" presStyleCnt="3"/>
      <dgm:spPr/>
    </dgm:pt>
    <dgm:pt modelId="{AC88B5F2-9C6C-44F4-BE27-766A5D4CF0C7}" type="pres">
      <dgm:prSet presAssocID="{09FF1405-8AD2-483D-9FF1-13EB9CE404EE}" presName="horz1" presStyleCnt="0"/>
      <dgm:spPr/>
    </dgm:pt>
    <dgm:pt modelId="{486B9206-2DC8-465D-9E89-7537876A0457}" type="pres">
      <dgm:prSet presAssocID="{09FF1405-8AD2-483D-9FF1-13EB9CE404EE}" presName="tx1" presStyleLbl="revTx" presStyleIdx="2" presStyleCnt="3"/>
      <dgm:spPr/>
    </dgm:pt>
    <dgm:pt modelId="{A77DFE5A-2501-44AE-A376-1A89D6F10582}" type="pres">
      <dgm:prSet presAssocID="{09FF1405-8AD2-483D-9FF1-13EB9CE404EE}" presName="vert1" presStyleCnt="0"/>
      <dgm:spPr/>
    </dgm:pt>
  </dgm:ptLst>
  <dgm:cxnLst>
    <dgm:cxn modelId="{807C8518-4065-4D0D-B1BC-0CEF412EB822}" type="presOf" srcId="{A04C115B-1261-41AA-B754-FE81F3959FB0}" destId="{958EA238-FD97-440C-A2F4-0155FBDC43E2}" srcOrd="0" destOrd="0" presId="urn:microsoft.com/office/officeart/2008/layout/LinedList"/>
    <dgm:cxn modelId="{70D9F96A-CC99-441C-AD37-F73D9EFC58E0}" type="presOf" srcId="{09FF1405-8AD2-483D-9FF1-13EB9CE404EE}" destId="{486B9206-2DC8-465D-9E89-7537876A0457}" srcOrd="0" destOrd="0" presId="urn:microsoft.com/office/officeart/2008/layout/LinedList"/>
    <dgm:cxn modelId="{6152B880-9EB3-4BE9-8393-ABB0547D46FD}" type="presOf" srcId="{2AE52F35-FD54-41F5-B3A1-52B5F5811494}" destId="{103A415B-E901-4D5E-A019-513C46096D4B}" srcOrd="0" destOrd="0" presId="urn:microsoft.com/office/officeart/2008/layout/LinedList"/>
    <dgm:cxn modelId="{5F16EB86-0571-41F2-BFA2-91AC7BF3F04D}" srcId="{992A3C34-D119-4BD1-BAE5-22887AE22FCE}" destId="{09FF1405-8AD2-483D-9FF1-13EB9CE404EE}" srcOrd="2" destOrd="0" parTransId="{9C3EBB55-61D6-4D1C-8E54-6B7105290C34}" sibTransId="{15ECE1B6-6720-4580-9867-73E0B78AE699}"/>
    <dgm:cxn modelId="{1F5339AF-BDE5-490A-AC03-88B8608D331D}" srcId="{992A3C34-D119-4BD1-BAE5-22887AE22FCE}" destId="{2AE52F35-FD54-41F5-B3A1-52B5F5811494}" srcOrd="0" destOrd="0" parTransId="{8FD3E979-EAE0-42DD-ACC7-27A722DDEA42}" sibTransId="{0BE24591-A63A-428F-8ED9-AA3DBD27AE42}"/>
    <dgm:cxn modelId="{A8E8F9C7-4514-49BC-97F6-D1BB78CA6491}" type="presOf" srcId="{992A3C34-D119-4BD1-BAE5-22887AE22FCE}" destId="{D421BA9E-8833-4DE3-9EB5-949BFF82D98E}" srcOrd="0" destOrd="0" presId="urn:microsoft.com/office/officeart/2008/layout/LinedList"/>
    <dgm:cxn modelId="{2818D3D5-B70E-4049-BDB2-4D0841942302}" srcId="{992A3C34-D119-4BD1-BAE5-22887AE22FCE}" destId="{A04C115B-1261-41AA-B754-FE81F3959FB0}" srcOrd="1" destOrd="0" parTransId="{423F682D-CCEB-4012-A6AC-37580594CB18}" sibTransId="{971C1B37-0E57-41DC-B915-0434314F4F51}"/>
    <dgm:cxn modelId="{29BC9083-2E34-4EF2-93CC-C6B8636D8FE5}" type="presParOf" srcId="{D421BA9E-8833-4DE3-9EB5-949BFF82D98E}" destId="{E5470599-B00B-4D36-8A35-FB6EB0194E43}" srcOrd="0" destOrd="0" presId="urn:microsoft.com/office/officeart/2008/layout/LinedList"/>
    <dgm:cxn modelId="{C6CCA9B0-A0E3-4F95-89A5-63633746FA44}" type="presParOf" srcId="{D421BA9E-8833-4DE3-9EB5-949BFF82D98E}" destId="{05272731-DD88-4332-A448-1A698C0D8168}" srcOrd="1" destOrd="0" presId="urn:microsoft.com/office/officeart/2008/layout/LinedList"/>
    <dgm:cxn modelId="{07838D61-8B6E-4C50-B846-419839FEF3A4}" type="presParOf" srcId="{05272731-DD88-4332-A448-1A698C0D8168}" destId="{103A415B-E901-4D5E-A019-513C46096D4B}" srcOrd="0" destOrd="0" presId="urn:microsoft.com/office/officeart/2008/layout/LinedList"/>
    <dgm:cxn modelId="{7296F819-9C10-4F57-8385-B64DE19EB25C}" type="presParOf" srcId="{05272731-DD88-4332-A448-1A698C0D8168}" destId="{EDBD6F41-D595-45FE-B38B-9C4413D10169}" srcOrd="1" destOrd="0" presId="urn:microsoft.com/office/officeart/2008/layout/LinedList"/>
    <dgm:cxn modelId="{33601F22-001A-4A84-9727-AAB92113DF4D}" type="presParOf" srcId="{D421BA9E-8833-4DE3-9EB5-949BFF82D98E}" destId="{42B36FBD-5940-49C4-AEA8-213C493733DC}" srcOrd="2" destOrd="0" presId="urn:microsoft.com/office/officeart/2008/layout/LinedList"/>
    <dgm:cxn modelId="{8AA93C56-79D0-4F66-8B4E-D23F9F330984}" type="presParOf" srcId="{D421BA9E-8833-4DE3-9EB5-949BFF82D98E}" destId="{9965017C-BC70-4391-904E-6889E0D0DDBD}" srcOrd="3" destOrd="0" presId="urn:microsoft.com/office/officeart/2008/layout/LinedList"/>
    <dgm:cxn modelId="{DD8B0BBB-9F5E-4DE3-89F7-572D816890B3}" type="presParOf" srcId="{9965017C-BC70-4391-904E-6889E0D0DDBD}" destId="{958EA238-FD97-440C-A2F4-0155FBDC43E2}" srcOrd="0" destOrd="0" presId="urn:microsoft.com/office/officeart/2008/layout/LinedList"/>
    <dgm:cxn modelId="{D1D577D5-4958-4E7B-BB6B-3DFB6D0860A9}" type="presParOf" srcId="{9965017C-BC70-4391-904E-6889E0D0DDBD}" destId="{3610CC3E-CE33-4DC5-9B06-FE9AFF290297}" srcOrd="1" destOrd="0" presId="urn:microsoft.com/office/officeart/2008/layout/LinedList"/>
    <dgm:cxn modelId="{C4CCDA1E-8073-4526-ADF6-59086B2A2B75}" type="presParOf" srcId="{D421BA9E-8833-4DE3-9EB5-949BFF82D98E}" destId="{3DFF22B5-79E9-42FD-A1E8-E84F08839262}" srcOrd="4" destOrd="0" presId="urn:microsoft.com/office/officeart/2008/layout/LinedList"/>
    <dgm:cxn modelId="{63E033CD-284C-4841-ACE1-497FE3559A1A}" type="presParOf" srcId="{D421BA9E-8833-4DE3-9EB5-949BFF82D98E}" destId="{AC88B5F2-9C6C-44F4-BE27-766A5D4CF0C7}" srcOrd="5" destOrd="0" presId="urn:microsoft.com/office/officeart/2008/layout/LinedList"/>
    <dgm:cxn modelId="{D8A54058-918A-44F7-89FA-D8032FD2EB55}" type="presParOf" srcId="{AC88B5F2-9C6C-44F4-BE27-766A5D4CF0C7}" destId="{486B9206-2DC8-465D-9E89-7537876A0457}" srcOrd="0" destOrd="0" presId="urn:microsoft.com/office/officeart/2008/layout/LinedList"/>
    <dgm:cxn modelId="{C8208357-5944-4AA1-8202-1B49F54F4036}" type="presParOf" srcId="{AC88B5F2-9C6C-44F4-BE27-766A5D4CF0C7}" destId="{A77DFE5A-2501-44AE-A376-1A89D6F105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70599-B00B-4D36-8A35-FB6EB0194E43}">
      <dsp:nvSpPr>
        <dsp:cNvPr id="0" name=""/>
        <dsp:cNvSpPr/>
      </dsp:nvSpPr>
      <dsp:spPr>
        <a:xfrm>
          <a:off x="0" y="2209"/>
          <a:ext cx="10972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3A415B-E901-4D5E-A019-513C46096D4B}">
      <dsp:nvSpPr>
        <dsp:cNvPr id="0" name=""/>
        <dsp:cNvSpPr/>
      </dsp:nvSpPr>
      <dsp:spPr>
        <a:xfrm>
          <a:off x="0" y="2209"/>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b="0" kern="1200" dirty="0">
              <a:solidFill>
                <a:srgbClr val="000000"/>
              </a:solidFill>
              <a:latin typeface="+mn-lt"/>
            </a:rPr>
            <a:t>Was the safety plan used?</a:t>
          </a:r>
          <a:endParaRPr lang="en-US" sz="3600" b="0" kern="1200" dirty="0">
            <a:solidFill>
              <a:srgbClr val="000000"/>
            </a:solidFill>
            <a:latin typeface="+mn-lt"/>
          </a:endParaRPr>
        </a:p>
      </dsp:txBody>
      <dsp:txXfrm>
        <a:off x="0" y="2209"/>
        <a:ext cx="10972800" cy="1507181"/>
      </dsp:txXfrm>
    </dsp:sp>
    <dsp:sp modelId="{42B36FBD-5940-49C4-AEA8-213C493733DC}">
      <dsp:nvSpPr>
        <dsp:cNvPr id="0" name=""/>
        <dsp:cNvSpPr/>
      </dsp:nvSpPr>
      <dsp:spPr>
        <a:xfrm>
          <a:off x="0" y="1509390"/>
          <a:ext cx="10972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8EA238-FD97-440C-A2F4-0155FBDC43E2}">
      <dsp:nvSpPr>
        <dsp:cNvPr id="0" name=""/>
        <dsp:cNvSpPr/>
      </dsp:nvSpPr>
      <dsp:spPr>
        <a:xfrm>
          <a:off x="0" y="1509390"/>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b="0" kern="1200" dirty="0">
              <a:solidFill>
                <a:srgbClr val="000000"/>
              </a:solidFill>
              <a:latin typeface="+mj-lt"/>
            </a:rPr>
            <a:t>Has Ruth stuck to the family agreement?  </a:t>
          </a:r>
          <a:endParaRPr lang="en-US" sz="3600" b="0" kern="1200" dirty="0">
            <a:solidFill>
              <a:srgbClr val="000000"/>
            </a:solidFill>
            <a:latin typeface="+mj-lt"/>
          </a:endParaRPr>
        </a:p>
      </dsp:txBody>
      <dsp:txXfrm>
        <a:off x="0" y="1509390"/>
        <a:ext cx="10972800" cy="1507181"/>
      </dsp:txXfrm>
    </dsp:sp>
    <dsp:sp modelId="{3DFF22B5-79E9-42FD-A1E8-E84F08839262}">
      <dsp:nvSpPr>
        <dsp:cNvPr id="0" name=""/>
        <dsp:cNvSpPr/>
      </dsp:nvSpPr>
      <dsp:spPr>
        <a:xfrm>
          <a:off x="0" y="3016572"/>
          <a:ext cx="10972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6B9206-2DC8-465D-9E89-7537876A0457}">
      <dsp:nvSpPr>
        <dsp:cNvPr id="0" name=""/>
        <dsp:cNvSpPr/>
      </dsp:nvSpPr>
      <dsp:spPr>
        <a:xfrm>
          <a:off x="0" y="3016572"/>
          <a:ext cx="109728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b="0" kern="1200" dirty="0">
              <a:solidFill>
                <a:srgbClr val="000000"/>
              </a:solidFill>
              <a:latin typeface="+mn-lt"/>
            </a:rPr>
            <a:t>Why do you think the plan was dropped before it was given a chance?</a:t>
          </a:r>
          <a:endParaRPr lang="en-US" sz="3600" b="0" kern="1200" dirty="0">
            <a:solidFill>
              <a:srgbClr val="000000"/>
            </a:solidFill>
            <a:latin typeface="+mn-lt"/>
          </a:endParaRPr>
        </a:p>
      </dsp:txBody>
      <dsp:txXfrm>
        <a:off x="0" y="3016572"/>
        <a:ext cx="10972800" cy="150718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08T15:43:02.081"/>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08T15:43:55.024"/>
    </inkml:context>
    <inkml:brush xml:id="br0">
      <inkml:brushProperty name="width" value="0.2" units="cm"/>
      <inkml:brushProperty name="height" value="0.2" units="cm"/>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9524A5-77B1-4248-B350-BFF32532DB02}"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5E86E-052E-4DAA-8BC1-A6040EDDEBD4}" type="slidenum">
              <a:rPr lang="en-GB" smtClean="0"/>
              <a:t>‹#›</a:t>
            </a:fld>
            <a:endParaRPr lang="en-GB"/>
          </a:p>
        </p:txBody>
      </p:sp>
    </p:spTree>
    <p:extLst>
      <p:ext uri="{BB962C8B-B14F-4D97-AF65-F5344CB8AC3E}">
        <p14:creationId xmlns:p14="http://schemas.microsoft.com/office/powerpoint/2010/main" val="2435793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6D979E-5EE2-4359-B7AD-0C044FF81CB0}" type="slidenum">
              <a:rPr lang="en-GB" smtClean="0"/>
              <a:t>1</a:t>
            </a:fld>
            <a:endParaRPr lang="en-GB"/>
          </a:p>
        </p:txBody>
      </p:sp>
    </p:spTree>
    <p:extLst>
      <p:ext uri="{BB962C8B-B14F-4D97-AF65-F5344CB8AC3E}">
        <p14:creationId xmlns:p14="http://schemas.microsoft.com/office/powerpoint/2010/main" val="4234441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5E4C-5B66-4F1F-00BD-71518D47F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589DD-E3B8-9190-D0DC-B6B1B8F09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A7879-DF87-280A-32C2-87C4221022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740931-0E06-A1F3-9A6C-97731CD405EB}"/>
              </a:ext>
            </a:extLst>
          </p:cNvPr>
          <p:cNvSpPr>
            <a:spLocks noGrp="1"/>
          </p:cNvSpPr>
          <p:nvPr>
            <p:ph type="sldNum" sz="quarter" idx="5"/>
          </p:nvPr>
        </p:nvSpPr>
        <p:spPr/>
        <p:txBody>
          <a:bodyPr/>
          <a:lstStyle/>
          <a:p>
            <a:fld id="{320CA6C4-4BA1-47E1-B76E-D82A39316B9A}" type="slidenum">
              <a:rPr lang="en-GB" smtClean="0"/>
              <a:t>18</a:t>
            </a:fld>
            <a:endParaRPr lang="en-GB"/>
          </a:p>
        </p:txBody>
      </p:sp>
    </p:spTree>
    <p:extLst>
      <p:ext uri="{BB962C8B-B14F-4D97-AF65-F5344CB8AC3E}">
        <p14:creationId xmlns:p14="http://schemas.microsoft.com/office/powerpoint/2010/main" val="2970036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B337F47-B35B-E24E-A55A-C1209CB2656F}"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3555" name="Rectangle 2"/>
          <p:cNvSpPr>
            <a:spLocks noGrp="1" noRot="1" noChangeAspect="1" noChangeArrowheads="1" noTextEdit="1"/>
          </p:cNvSpPr>
          <p:nvPr>
            <p:ph type="sldImg"/>
          </p:nvPr>
        </p:nvSpPr>
        <p:spPr>
          <a:solidFill>
            <a:srgbClr val="FFFFFF"/>
          </a:solidFill>
          <a:ln/>
        </p:spPr>
      </p:sp>
      <p:sp>
        <p:nvSpPr>
          <p:cNvPr id="23556"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175661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D14E7-1EA3-A342-A414-6EF26A38B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DA43C-D1DE-07C6-6BD4-0C9FB8FC4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61DD7-F948-81AF-7301-491B66E913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627D910-4334-B5A1-F254-7FB85E3468FF}"/>
              </a:ext>
            </a:extLst>
          </p:cNvPr>
          <p:cNvSpPr>
            <a:spLocks noGrp="1"/>
          </p:cNvSpPr>
          <p:nvPr>
            <p:ph type="sldNum" sz="quarter" idx="5"/>
          </p:nvPr>
        </p:nvSpPr>
        <p:spPr/>
        <p:txBody>
          <a:bodyPr/>
          <a:lstStyle/>
          <a:p>
            <a:fld id="{320CA6C4-4BA1-47E1-B76E-D82A39316B9A}" type="slidenum">
              <a:rPr lang="en-GB" smtClean="0"/>
              <a:t>20</a:t>
            </a:fld>
            <a:endParaRPr lang="en-GB"/>
          </a:p>
        </p:txBody>
      </p:sp>
    </p:spTree>
    <p:extLst>
      <p:ext uri="{BB962C8B-B14F-4D97-AF65-F5344CB8AC3E}">
        <p14:creationId xmlns:p14="http://schemas.microsoft.com/office/powerpoint/2010/main" val="428903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from 00:00 </a:t>
            </a:r>
            <a:r>
              <a:rPr lang="en-US"/>
              <a:t>until 8:23</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A51DC-C4DB-45FC-9A2A-C4F3A88E3F66}"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7548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78290-DC06-DD71-647D-F3A66BC0E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75D22-7A7D-71F4-B9D8-DC40D4EA86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3FE8A2-2017-682E-A643-09BB811A3D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D26D45-EC5B-5494-FC3F-0BB2F1A052F9}"/>
              </a:ext>
            </a:extLst>
          </p:cNvPr>
          <p:cNvSpPr>
            <a:spLocks noGrp="1"/>
          </p:cNvSpPr>
          <p:nvPr>
            <p:ph type="sldNum" sz="quarter" idx="5"/>
          </p:nvPr>
        </p:nvSpPr>
        <p:spPr/>
        <p:txBody>
          <a:bodyPr/>
          <a:lstStyle/>
          <a:p>
            <a:fld id="{320CA6C4-4BA1-47E1-B76E-D82A39316B9A}" type="slidenum">
              <a:rPr lang="en-GB" smtClean="0"/>
              <a:t>22</a:t>
            </a:fld>
            <a:endParaRPr lang="en-GB"/>
          </a:p>
        </p:txBody>
      </p:sp>
    </p:spTree>
    <p:extLst>
      <p:ext uri="{BB962C8B-B14F-4D97-AF65-F5344CB8AC3E}">
        <p14:creationId xmlns:p14="http://schemas.microsoft.com/office/powerpoint/2010/main" val="445678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20CA6C4-4BA1-47E1-B76E-D82A39316B9A}" type="slidenum">
              <a:rPr lang="en-GB" smtClean="0"/>
              <a:t>25</a:t>
            </a:fld>
            <a:endParaRPr lang="en-GB"/>
          </a:p>
        </p:txBody>
      </p:sp>
    </p:spTree>
    <p:extLst>
      <p:ext uri="{BB962C8B-B14F-4D97-AF65-F5344CB8AC3E}">
        <p14:creationId xmlns:p14="http://schemas.microsoft.com/office/powerpoint/2010/main" val="1240963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20CA6C4-4BA1-47E1-B76E-D82A39316B9A}" type="slidenum">
              <a:rPr lang="en-GB" smtClean="0"/>
              <a:t>26</a:t>
            </a:fld>
            <a:endParaRPr lang="en-GB"/>
          </a:p>
        </p:txBody>
      </p:sp>
    </p:spTree>
    <p:extLst>
      <p:ext uri="{BB962C8B-B14F-4D97-AF65-F5344CB8AC3E}">
        <p14:creationId xmlns:p14="http://schemas.microsoft.com/office/powerpoint/2010/main" val="3008599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Trauma-informed approaches accept the child and take their experiences into account, but do not excuse and accept all behaviour, This model is incorporated within the RYPP intervention. Taking responsibility, and holding back from acting on impulse, are the kind of life skills a trauma informed approach aims to develop. The way behaviour is managed provides a route to learning these skills, as within the RYPP programme It is not about punishing their absence of these skills but equipping the YP with strategies to cope and cease aggressive and abusive behaviour.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C085E-F696-4A41-9EB7-D639111DDA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957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Play from 8:23</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A51DC-C4DB-45FC-9A2A-C4F3A88E3F66}"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5260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CEC2D-C852-4AB7-0AF4-A6F5BA4F3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465A0-E389-8C8D-5088-5FC1E0D4E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60681B-2E35-5ACB-A97E-7C203FEEC06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5377DF-2241-0B3B-A14B-3C18C26E5766}"/>
              </a:ext>
            </a:extLst>
          </p:cNvPr>
          <p:cNvSpPr>
            <a:spLocks noGrp="1"/>
          </p:cNvSpPr>
          <p:nvPr>
            <p:ph type="sldNum" sz="quarter" idx="5"/>
          </p:nvPr>
        </p:nvSpPr>
        <p:spPr/>
        <p:txBody>
          <a:bodyPr/>
          <a:lstStyle/>
          <a:p>
            <a:fld id="{320CA6C4-4BA1-47E1-B76E-D82A39316B9A}" type="slidenum">
              <a:rPr lang="en-GB" smtClean="0"/>
              <a:t>32</a:t>
            </a:fld>
            <a:endParaRPr lang="en-GB"/>
          </a:p>
        </p:txBody>
      </p:sp>
    </p:spTree>
    <p:extLst>
      <p:ext uri="{BB962C8B-B14F-4D97-AF65-F5344CB8AC3E}">
        <p14:creationId xmlns:p14="http://schemas.microsoft.com/office/powerpoint/2010/main" val="3251488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2</a:t>
            </a:fld>
            <a:endParaRPr lang="en-GB"/>
          </a:p>
        </p:txBody>
      </p:sp>
    </p:spTree>
    <p:extLst>
      <p:ext uri="{BB962C8B-B14F-4D97-AF65-F5344CB8AC3E}">
        <p14:creationId xmlns:p14="http://schemas.microsoft.com/office/powerpoint/2010/main" val="2868076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86FB4-9518-B792-E24F-5B842DFC8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D46CD-E3A1-20C8-68BB-156731690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BFCF1-9FAC-D1F9-07F4-70C5173BC4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DE0DA9-8791-9A18-364F-F0389E5D40BD}"/>
              </a:ext>
            </a:extLst>
          </p:cNvPr>
          <p:cNvSpPr>
            <a:spLocks noGrp="1"/>
          </p:cNvSpPr>
          <p:nvPr>
            <p:ph type="sldNum" sz="quarter" idx="5"/>
          </p:nvPr>
        </p:nvSpPr>
        <p:spPr/>
        <p:txBody>
          <a:bodyPr/>
          <a:lstStyle/>
          <a:p>
            <a:fld id="{320CA6C4-4BA1-47E1-B76E-D82A39316B9A}" type="slidenum">
              <a:rPr lang="en-GB" smtClean="0"/>
              <a:t>35</a:t>
            </a:fld>
            <a:endParaRPr lang="en-GB"/>
          </a:p>
        </p:txBody>
      </p:sp>
    </p:spTree>
    <p:extLst>
      <p:ext uri="{BB962C8B-B14F-4D97-AF65-F5344CB8AC3E}">
        <p14:creationId xmlns:p14="http://schemas.microsoft.com/office/powerpoint/2010/main" val="1537998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Brief reminder of content of each exercise</a:t>
            </a:r>
          </a:p>
        </p:txBody>
      </p:sp>
      <p:sp>
        <p:nvSpPr>
          <p:cNvPr id="4" name="Slide Number Placeholder 3"/>
          <p:cNvSpPr>
            <a:spLocks noGrp="1"/>
          </p:cNvSpPr>
          <p:nvPr>
            <p:ph type="sldNum" sz="quarter" idx="5"/>
          </p:nvPr>
        </p:nvSpPr>
        <p:spPr/>
        <p:txBody>
          <a:bodyPr/>
          <a:lstStyle/>
          <a:p>
            <a:fld id="{CB05E86E-052E-4DAA-8BC1-A6040EDDEBD4}" type="slidenum">
              <a:rPr lang="en-GB" smtClean="0"/>
              <a:t>3</a:t>
            </a:fld>
            <a:endParaRPr lang="en-GB"/>
          </a:p>
        </p:txBody>
      </p:sp>
    </p:spTree>
    <p:extLst>
      <p:ext uri="{BB962C8B-B14F-4D97-AF65-F5344CB8AC3E}">
        <p14:creationId xmlns:p14="http://schemas.microsoft.com/office/powerpoint/2010/main" val="2326169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876D-CDC1-FA3A-AFF2-09F23F6A45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30C07-E8C3-4410-737B-F2729F67A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5AF21-716B-C79E-0F94-661CF48553C1}"/>
              </a:ext>
            </a:extLst>
          </p:cNvPr>
          <p:cNvSpPr>
            <a:spLocks noGrp="1"/>
          </p:cNvSpPr>
          <p:nvPr>
            <p:ph type="body" idx="1"/>
          </p:nvPr>
        </p:nvSpPr>
        <p:spPr/>
        <p:txBody>
          <a:bodyPr/>
          <a:lstStyle/>
          <a:p>
            <a:r>
              <a:rPr lang="en-GB" dirty="0"/>
              <a:t>Any additional areas group would like to cover</a:t>
            </a:r>
          </a:p>
        </p:txBody>
      </p:sp>
      <p:sp>
        <p:nvSpPr>
          <p:cNvPr id="4" name="Slide Number Placeholder 3">
            <a:extLst>
              <a:ext uri="{FF2B5EF4-FFF2-40B4-BE49-F238E27FC236}">
                <a16:creationId xmlns:a16="http://schemas.microsoft.com/office/drawing/2014/main" id="{1B4F1903-E101-AE4E-10D8-17C248DC23ED}"/>
              </a:ext>
            </a:extLst>
          </p:cNvPr>
          <p:cNvSpPr>
            <a:spLocks noGrp="1"/>
          </p:cNvSpPr>
          <p:nvPr>
            <p:ph type="sldNum" sz="quarter" idx="5"/>
          </p:nvPr>
        </p:nvSpPr>
        <p:spPr/>
        <p:txBody>
          <a:bodyPr/>
          <a:lstStyle/>
          <a:p>
            <a:fld id="{320CA6C4-4BA1-47E1-B76E-D82A39316B9A}" type="slidenum">
              <a:rPr lang="en-GB" smtClean="0"/>
              <a:t>4</a:t>
            </a:fld>
            <a:endParaRPr lang="en-GB"/>
          </a:p>
        </p:txBody>
      </p:sp>
    </p:spTree>
    <p:extLst>
      <p:ext uri="{BB962C8B-B14F-4D97-AF65-F5344CB8AC3E}">
        <p14:creationId xmlns:p14="http://schemas.microsoft.com/office/powerpoint/2010/main" val="2715671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20CA6C4-4BA1-47E1-B76E-D82A39316B9A}" type="slidenum">
              <a:rPr lang="en-GB" smtClean="0"/>
              <a:t>10</a:t>
            </a:fld>
            <a:endParaRPr lang="en-GB"/>
          </a:p>
        </p:txBody>
      </p:sp>
    </p:spTree>
    <p:extLst>
      <p:ext uri="{BB962C8B-B14F-4D97-AF65-F5344CB8AC3E}">
        <p14:creationId xmlns:p14="http://schemas.microsoft.com/office/powerpoint/2010/main" val="3236632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748E4-6932-EF5E-8B2B-A7242391B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DFB6D-560C-143E-2BEC-872FDB630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E07FC6-E4E1-FF4C-50FC-5B494FA0A1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382B0A-F415-70D9-887F-20FC9ADA7ED7}"/>
              </a:ext>
            </a:extLst>
          </p:cNvPr>
          <p:cNvSpPr>
            <a:spLocks noGrp="1"/>
          </p:cNvSpPr>
          <p:nvPr>
            <p:ph type="sldNum" sz="quarter" idx="5"/>
          </p:nvPr>
        </p:nvSpPr>
        <p:spPr/>
        <p:txBody>
          <a:bodyPr/>
          <a:lstStyle/>
          <a:p>
            <a:fld id="{320CA6C4-4BA1-47E1-B76E-D82A39316B9A}" type="slidenum">
              <a:rPr lang="en-GB" smtClean="0"/>
              <a:t>11</a:t>
            </a:fld>
            <a:endParaRPr lang="en-GB"/>
          </a:p>
        </p:txBody>
      </p:sp>
    </p:spTree>
    <p:extLst>
      <p:ext uri="{BB962C8B-B14F-4D97-AF65-F5344CB8AC3E}">
        <p14:creationId xmlns:p14="http://schemas.microsoft.com/office/powerpoint/2010/main" val="868174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DBBBE-FD7D-79CD-4C70-6618B4EAF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98D1F-F08D-5E7E-5750-62CFAD001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EDF9F-2CAF-5060-C886-380C3C42972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3621CCC-3F80-B47A-88A2-5D08EFF1934E}"/>
              </a:ext>
            </a:extLst>
          </p:cNvPr>
          <p:cNvSpPr>
            <a:spLocks noGrp="1"/>
          </p:cNvSpPr>
          <p:nvPr>
            <p:ph type="sldNum" sz="quarter" idx="5"/>
          </p:nvPr>
        </p:nvSpPr>
        <p:spPr/>
        <p:txBody>
          <a:bodyPr/>
          <a:lstStyle/>
          <a:p>
            <a:fld id="{320CA6C4-4BA1-47E1-B76E-D82A39316B9A}" type="slidenum">
              <a:rPr lang="en-GB" smtClean="0"/>
              <a:t>14</a:t>
            </a:fld>
            <a:endParaRPr lang="en-GB"/>
          </a:p>
        </p:txBody>
      </p:sp>
    </p:spTree>
    <p:extLst>
      <p:ext uri="{BB962C8B-B14F-4D97-AF65-F5344CB8AC3E}">
        <p14:creationId xmlns:p14="http://schemas.microsoft.com/office/powerpoint/2010/main" val="783602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 carer is baseline of 10- everyone else is related to that i.e. if half as influential score 5 if twice as influential 20. If you are in doubt underestimate rather than over estimate. Score 0 for those that do not apply.</a:t>
            </a:r>
          </a:p>
          <a:p>
            <a:endParaRPr lang="en-GB" dirty="0"/>
          </a:p>
        </p:txBody>
      </p:sp>
      <p:sp>
        <p:nvSpPr>
          <p:cNvPr id="4" name="Slide Number Placeholder 3"/>
          <p:cNvSpPr>
            <a:spLocks noGrp="1"/>
          </p:cNvSpPr>
          <p:nvPr>
            <p:ph type="sldNum" sz="quarter" idx="5"/>
          </p:nvPr>
        </p:nvSpPr>
        <p:spPr/>
        <p:txBody>
          <a:bodyPr/>
          <a:lstStyle/>
          <a:p>
            <a:fld id="{CB05E86E-052E-4DAA-8BC1-A6040EDDEBD4}" type="slidenum">
              <a:rPr lang="en-GB" smtClean="0"/>
              <a:t>15</a:t>
            </a:fld>
            <a:endParaRPr lang="en-GB"/>
          </a:p>
        </p:txBody>
      </p:sp>
    </p:spTree>
    <p:extLst>
      <p:ext uri="{BB962C8B-B14F-4D97-AF65-F5344CB8AC3E}">
        <p14:creationId xmlns:p14="http://schemas.microsoft.com/office/powerpoint/2010/main" val="3368523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05E86E-052E-4DAA-8BC1-A6040EDDEBD4}" type="slidenum">
              <a:rPr lang="en-GB" smtClean="0"/>
              <a:t>16</a:t>
            </a:fld>
            <a:endParaRPr lang="en-GB"/>
          </a:p>
        </p:txBody>
      </p:sp>
    </p:spTree>
    <p:extLst>
      <p:ext uri="{BB962C8B-B14F-4D97-AF65-F5344CB8AC3E}">
        <p14:creationId xmlns:p14="http://schemas.microsoft.com/office/powerpoint/2010/main" val="2913394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396-B012-E44D-B02A-3A06448BAA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D19D692-9225-F342-9220-D5D5033DAC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4DC11A-469B-4E4C-B17F-0C8B4BEFDF4F}"/>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27C24F83-F6B3-DF4D-BE37-632211A2B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F32D-408B-024D-823E-9D29A1046A9E}"/>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17464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C270-D806-B647-B7EA-C4581D1301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CB7F96-C5F7-9D42-B187-230303ABE3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3D13CC-00DE-374E-8C89-B7F625F3A7A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D4730343-61ED-E443-A613-A8EFB4B6E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75DF7-AFD2-4E43-A0B5-45832A14B0D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23981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D3EFB-5254-D34B-9A0D-457835AF9E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4F18CC-1B24-EA4E-AD88-9182D3BBF1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28CEBD-B2C0-B745-9866-AB4648381AD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5449BD45-A3AA-A24F-974B-EECD204407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9E988-BBF9-0546-99F4-E04646FB5B89}"/>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167613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5589917"/>
      </p:ext>
    </p:extLst>
  </p:cSld>
  <p:clrMapOvr>
    <a:masterClrMapping/>
  </p:clrMapOvr>
  <p:transition>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169521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34698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78402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550456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228114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499483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58828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5B8-6340-F846-B772-BFC5053045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7BEF08-F96D-E840-8408-16AAC1A5C6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F5CD65-B8EF-6D4A-B3DE-80FB3EE01C8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8E1BFF5A-06DB-754E-8104-C46AD6F49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08AEF-93D6-8843-93EF-C34036B21BA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259710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116304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802610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6208447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206282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9586299"/>
      </p:ext>
    </p:extLst>
  </p:cSld>
  <p:clrMapOvr>
    <a:masterClrMapping/>
  </p:clrMapOvr>
  <p:transition>
    <p:push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396-B012-E44D-B02A-3A06448BAA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D19D692-9225-F342-9220-D5D5033DAC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4DC11A-469B-4E4C-B17F-0C8B4BEFDF4F}"/>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27C24F83-F6B3-DF4D-BE37-632211A2B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F32D-408B-024D-823E-9D29A1046A9E}"/>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1702827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5B8-6340-F846-B772-BFC5053045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7BEF08-F96D-E840-8408-16AAC1A5C6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F5CD65-B8EF-6D4A-B3DE-80FB3EE01C8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8E1BFF5A-06DB-754E-8104-C46AD6F49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08AEF-93D6-8843-93EF-C34036B21BA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692874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6917-456A-AA44-9405-519B753C80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3D218DC-6B47-2248-8011-7AC72BBF7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53D5FF-2FB5-6547-B443-60AF1F2FF5C0}"/>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6EE1AAD6-3228-C240-839A-4F0E11834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46DE3-56F7-2242-83CB-2F739C440FAF}"/>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299800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1A2B-41B1-B54D-B5F1-A0D65B1BE8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6460C4-752B-E142-B420-890F735096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208B1B-8ED1-D945-B91B-94BB359C2C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E2A5CA-3CD8-264A-AF2D-BEC8A3C1CF5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C2E5F5DD-9CB1-7D47-AA69-A746A2C1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67E6F-6420-C74F-867D-654C42B0F9F6}"/>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7854937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EF84-414B-A84E-ACE5-C41BA69A10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1515F7-3EF1-C74C-89CF-44761563E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FA0277-6603-4547-A3D8-8F99178D1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3B9FDA1-5149-DA4D-AC68-A5D92FC5D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A9F6E3-A0F6-A149-B739-1EA51FCF55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D8153B-990B-294F-896A-A4B14839E512}"/>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8" name="Footer Placeholder 7">
            <a:extLst>
              <a:ext uri="{FF2B5EF4-FFF2-40B4-BE49-F238E27FC236}">
                <a16:creationId xmlns:a16="http://schemas.microsoft.com/office/drawing/2014/main" id="{DD2A8B3C-79CF-8F47-952D-77E9BB785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1AB3E-39BF-774B-9184-60E13750BE1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739406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6917-456A-AA44-9405-519B753C80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3D218DC-6B47-2248-8011-7AC72BBF7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53D5FF-2FB5-6547-B443-60AF1F2FF5C0}"/>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6EE1AAD6-3228-C240-839A-4F0E11834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46DE3-56F7-2242-83CB-2F739C440FAF}"/>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667999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5564-68A7-F948-AE43-C0C053581EF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98ED9F-00A2-E04E-95B1-5BB2C638EAE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4" name="Footer Placeholder 3">
            <a:extLst>
              <a:ext uri="{FF2B5EF4-FFF2-40B4-BE49-F238E27FC236}">
                <a16:creationId xmlns:a16="http://schemas.microsoft.com/office/drawing/2014/main" id="{3E670E02-D4FD-7C4D-A974-C920DC7798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BB2F7-528C-DD41-8C1A-24686A9949A5}"/>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284014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72AC7-845B-7D4F-BB2A-81385D6FB457}"/>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3" name="Footer Placeholder 2">
            <a:extLst>
              <a:ext uri="{FF2B5EF4-FFF2-40B4-BE49-F238E27FC236}">
                <a16:creationId xmlns:a16="http://schemas.microsoft.com/office/drawing/2014/main" id="{DBE30E56-E3EB-3C43-87AC-3C8CBB764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6B0EE-3ED3-CD49-9D37-6AFC263FD9C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5006984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9E4-016C-344E-B51C-B9FC2E76B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C2D18F-C702-B04F-BF64-E0F5048FF4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C51B50F-E261-3545-862B-4236C2392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10EF28-B4AE-9742-BEDF-2240BB6D9294}"/>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B9D42363-3286-884B-9A90-06E15C699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BAD6E-83C7-E946-A2E7-FB26F0701CCA}"/>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940566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F9A-BD5C-F64F-9C91-3C916B0A33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3CB189B-3D57-884E-B028-D14897749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1A2C1-CCF8-B04C-99EB-C9AA1F96B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03CDE-F540-5548-A2A5-C5EDA14B16B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0241F365-9CE6-214F-9C3A-F5166ADB6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10119-45B8-CE4B-9968-6DB2FD62C19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95788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C270-D806-B647-B7EA-C4581D1301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CB7F96-C5F7-9D42-B187-230303ABE3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3D13CC-00DE-374E-8C89-B7F625F3A7A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D4730343-61ED-E443-A613-A8EFB4B6E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75DF7-AFD2-4E43-A0B5-45832A14B0D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5249499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D3EFB-5254-D34B-9A0D-457835AF9E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4F18CC-1B24-EA4E-AD88-9182D3BBF1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28CEBD-B2C0-B745-9866-AB4648381AD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5449BD45-A3AA-A24F-974B-EECD204407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9E988-BBF9-0546-99F4-E04646FB5B89}"/>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2646413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396-B012-E44D-B02A-3A06448BAA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D19D692-9225-F342-9220-D5D5033DAC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4DC11A-469B-4E4C-B17F-0C8B4BEFDF4F}"/>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27C24F83-F6B3-DF4D-BE37-632211A2B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F32D-408B-024D-823E-9D29A1046A9E}"/>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5782518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5B8-6340-F846-B772-BFC5053045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7BEF08-F96D-E840-8408-16AAC1A5C6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F5CD65-B8EF-6D4A-B3DE-80FB3EE01C8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8E1BFF5A-06DB-754E-8104-C46AD6F49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08AEF-93D6-8843-93EF-C34036B21BA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0439202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6917-456A-AA44-9405-519B753C80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3D218DC-6B47-2248-8011-7AC72BBF7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53D5FF-2FB5-6547-B443-60AF1F2FF5C0}"/>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6EE1AAD6-3228-C240-839A-4F0E11834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46DE3-56F7-2242-83CB-2F739C440FAF}"/>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814912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1A2B-41B1-B54D-B5F1-A0D65B1BE8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6460C4-752B-E142-B420-890F735096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208B1B-8ED1-D945-B91B-94BB359C2C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E2A5CA-3CD8-264A-AF2D-BEC8A3C1CF5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C2E5F5DD-9CB1-7D47-AA69-A746A2C1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67E6F-6420-C74F-867D-654C42B0F9F6}"/>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4171961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1A2B-41B1-B54D-B5F1-A0D65B1BE8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6460C4-752B-E142-B420-890F735096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208B1B-8ED1-D945-B91B-94BB359C2C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E2A5CA-3CD8-264A-AF2D-BEC8A3C1CF5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C2E5F5DD-9CB1-7D47-AA69-A746A2C1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67E6F-6420-C74F-867D-654C42B0F9F6}"/>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8285561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EF84-414B-A84E-ACE5-C41BA69A10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1515F7-3EF1-C74C-89CF-44761563E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FA0277-6603-4547-A3D8-8F99178D1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3B9FDA1-5149-DA4D-AC68-A5D92FC5D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A9F6E3-A0F6-A149-B739-1EA51FCF55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D8153B-990B-294F-896A-A4B14839E512}"/>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8" name="Footer Placeholder 7">
            <a:extLst>
              <a:ext uri="{FF2B5EF4-FFF2-40B4-BE49-F238E27FC236}">
                <a16:creationId xmlns:a16="http://schemas.microsoft.com/office/drawing/2014/main" id="{DD2A8B3C-79CF-8F47-952D-77E9BB785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1AB3E-39BF-774B-9184-60E13750BE1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7681952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5564-68A7-F948-AE43-C0C053581EF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98ED9F-00A2-E04E-95B1-5BB2C638EAE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4" name="Footer Placeholder 3">
            <a:extLst>
              <a:ext uri="{FF2B5EF4-FFF2-40B4-BE49-F238E27FC236}">
                <a16:creationId xmlns:a16="http://schemas.microsoft.com/office/drawing/2014/main" id="{3E670E02-D4FD-7C4D-A974-C920DC7798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BB2F7-528C-DD41-8C1A-24686A9949A5}"/>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799268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72AC7-845B-7D4F-BB2A-81385D6FB457}"/>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3" name="Footer Placeholder 2">
            <a:extLst>
              <a:ext uri="{FF2B5EF4-FFF2-40B4-BE49-F238E27FC236}">
                <a16:creationId xmlns:a16="http://schemas.microsoft.com/office/drawing/2014/main" id="{DBE30E56-E3EB-3C43-87AC-3C8CBB764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6B0EE-3ED3-CD49-9D37-6AFC263FD9C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7535876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9E4-016C-344E-B51C-B9FC2E76B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C2D18F-C702-B04F-BF64-E0F5048FF4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C51B50F-E261-3545-862B-4236C2392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10EF28-B4AE-9742-BEDF-2240BB6D9294}"/>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B9D42363-3286-884B-9A90-06E15C699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BAD6E-83C7-E946-A2E7-FB26F0701CCA}"/>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9420412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F9A-BD5C-F64F-9C91-3C916B0A33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3CB189B-3D57-884E-B028-D14897749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1A2C1-CCF8-B04C-99EB-C9AA1F96B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03CDE-F540-5548-A2A5-C5EDA14B16B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0241F365-9CE6-214F-9C3A-F5166ADB6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10119-45B8-CE4B-9968-6DB2FD62C19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5551494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C270-D806-B647-B7EA-C4581D1301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CB7F96-C5F7-9D42-B187-230303ABE3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3D13CC-00DE-374E-8C89-B7F625F3A7A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D4730343-61ED-E443-A613-A8EFB4B6E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75DF7-AFD2-4E43-A0B5-45832A14B0D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5763390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D3EFB-5254-D34B-9A0D-457835AF9E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4F18CC-1B24-EA4E-AD88-9182D3BBF1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28CEBD-B2C0-B745-9866-AB4648381AD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5449BD45-A3AA-A24F-974B-EECD204407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9E988-BBF9-0546-99F4-E04646FB5B89}"/>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938767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4419734"/>
      </p:ext>
    </p:extLst>
  </p:cSld>
  <p:clrMapOvr>
    <a:masterClrMapping/>
  </p:clrMapOvr>
  <p:transition>
    <p:push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2130852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613504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EF84-414B-A84E-ACE5-C41BA69A10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1515F7-3EF1-C74C-89CF-44761563E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FA0277-6603-4547-A3D8-8F99178D1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3B9FDA1-5149-DA4D-AC68-A5D92FC5D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A9F6E3-A0F6-A149-B739-1EA51FCF55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D8153B-990B-294F-896A-A4B14839E512}"/>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8" name="Footer Placeholder 7">
            <a:extLst>
              <a:ext uri="{FF2B5EF4-FFF2-40B4-BE49-F238E27FC236}">
                <a16:creationId xmlns:a16="http://schemas.microsoft.com/office/drawing/2014/main" id="{DD2A8B3C-79CF-8F47-952D-77E9BB785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1AB3E-39BF-774B-9184-60E13750BE1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9656042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956469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4190425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418046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878309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328841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2895728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3032740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8459994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3662814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age + 1 column of text">
    <p:spTree>
      <p:nvGrpSpPr>
        <p:cNvPr id="1" name=""/>
        <p:cNvGrpSpPr/>
        <p:nvPr/>
      </p:nvGrpSpPr>
      <p:grpSpPr>
        <a:xfrm>
          <a:off x="0" y="0"/>
          <a:ext cx="0" cy="0"/>
          <a:chOff x="0" y="0"/>
          <a:chExt cx="0" cy="0"/>
        </a:xfrm>
      </p:grpSpPr>
      <p:sp>
        <p:nvSpPr>
          <p:cNvPr id="7" name="Text Placeholder 10"/>
          <p:cNvSpPr>
            <a:spLocks noGrp="1"/>
          </p:cNvSpPr>
          <p:nvPr>
            <p:ph type="body" sz="quarter" idx="10" hasCustomPrompt="1"/>
          </p:nvPr>
        </p:nvSpPr>
        <p:spPr>
          <a:xfrm>
            <a:off x="564798" y="389467"/>
            <a:ext cx="5350933" cy="440266"/>
          </a:xfrm>
          <a:prstGeom prst="rect">
            <a:avLst/>
          </a:prstGeom>
        </p:spPr>
        <p:txBody>
          <a:bodyPr/>
          <a:lstStyle>
            <a:lvl1pPr marL="0" indent="0">
              <a:spcBef>
                <a:spcPts val="686"/>
              </a:spcBef>
              <a:buNone/>
              <a:defRPr sz="1785" u="none" baseline="0">
                <a:solidFill>
                  <a:schemeClr val="tx1"/>
                </a:solidFill>
                <a:uFill>
                  <a:solidFill>
                    <a:schemeClr val="accent1"/>
                  </a:solidFill>
                </a:uFill>
                <a:latin typeface="Museo Sans Rounded 300" charset="0"/>
              </a:defRPr>
            </a:lvl1pPr>
          </a:lstStyle>
          <a:p>
            <a:pPr lvl="0"/>
            <a:r>
              <a:rPr lang="en-GB"/>
              <a:t>Page title here</a:t>
            </a:r>
            <a:endParaRPr lang="en-US"/>
          </a:p>
        </p:txBody>
      </p:sp>
      <p:cxnSp>
        <p:nvCxnSpPr>
          <p:cNvPr id="10" name="Straight Connector 9"/>
          <p:cNvCxnSpPr/>
          <p:nvPr userDrawn="1"/>
        </p:nvCxnSpPr>
        <p:spPr>
          <a:xfrm>
            <a:off x="564798" y="1016000"/>
            <a:ext cx="11017597"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Placeholder 11"/>
          <p:cNvSpPr>
            <a:spLocks noGrp="1"/>
          </p:cNvSpPr>
          <p:nvPr>
            <p:ph type="body" sz="quarter" idx="12" hasCustomPrompt="1"/>
          </p:nvPr>
        </p:nvSpPr>
        <p:spPr>
          <a:xfrm>
            <a:off x="565151" y="1328742"/>
            <a:ext cx="11017244" cy="4827587"/>
          </a:xfrm>
          <a:prstGeom prst="rect">
            <a:avLst/>
          </a:prstGeom>
        </p:spPr>
        <p:txBody>
          <a:bodyPr/>
          <a:lstStyle>
            <a:lvl1pPr marL="0" indent="0">
              <a:buNone/>
              <a:defRPr sz="1098" baseline="0">
                <a:latin typeface="Proxima Nova Light" charset="0"/>
              </a:defRPr>
            </a:lvl1pPr>
          </a:lstStyle>
          <a:p>
            <a:pPr lvl="0"/>
            <a:r>
              <a:rPr lang="en-US"/>
              <a:t>Page copy here</a:t>
            </a:r>
          </a:p>
        </p:txBody>
      </p:sp>
    </p:spTree>
    <p:extLst>
      <p:ext uri="{BB962C8B-B14F-4D97-AF65-F5344CB8AC3E}">
        <p14:creationId xmlns:p14="http://schemas.microsoft.com/office/powerpoint/2010/main" val="1351310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5564-68A7-F948-AE43-C0C053581EF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98ED9F-00A2-E04E-95B1-5BB2C638EAE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4" name="Footer Placeholder 3">
            <a:extLst>
              <a:ext uri="{FF2B5EF4-FFF2-40B4-BE49-F238E27FC236}">
                <a16:creationId xmlns:a16="http://schemas.microsoft.com/office/drawing/2014/main" id="{3E670E02-D4FD-7C4D-A974-C920DC7798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BB2F7-528C-DD41-8C1A-24686A9949A5}"/>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558225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3560190"/>
      </p:ext>
    </p:extLst>
  </p:cSld>
  <p:clrMapOvr>
    <a:masterClrMapping/>
  </p:clrMapOvr>
  <p:transition>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72AC7-845B-7D4F-BB2A-81385D6FB457}"/>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3" name="Footer Placeholder 2">
            <a:extLst>
              <a:ext uri="{FF2B5EF4-FFF2-40B4-BE49-F238E27FC236}">
                <a16:creationId xmlns:a16="http://schemas.microsoft.com/office/drawing/2014/main" id="{DBE30E56-E3EB-3C43-87AC-3C8CBB764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6B0EE-3ED3-CD49-9D37-6AFC263FD9C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71430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9E4-016C-344E-B51C-B9FC2E76B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C2D18F-C702-B04F-BF64-E0F5048FF4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C51B50F-E261-3545-862B-4236C2392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10EF28-B4AE-9742-BEDF-2240BB6D9294}"/>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B9D42363-3286-884B-9A90-06E15C699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BAD6E-83C7-E946-A2E7-FB26F0701CCA}"/>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609525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F9A-BD5C-F64F-9C91-3C916B0A33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3CB189B-3D57-884E-B028-D14897749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1A2C1-CCF8-B04C-99EB-C9AA1F96B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03CDE-F540-5548-A2A5-C5EDA14B16B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0241F365-9CE6-214F-9C3A-F5166ADB6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10119-45B8-CE4B-9968-6DB2FD62C19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25314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5D006-D74E-1D49-93BD-96906ED8F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E6361CA-8483-7D48-818E-A1441EFA2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FFAB7-E8D9-614D-8311-3D1BE1862C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9414E19C-88F2-0948-B5A0-C787F99A1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F38F5-5BB6-A64B-80AB-6E6B9249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510955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58B66-F5F7-4C2B-B893-5A20B199B546}" type="datetimeFigureOut">
              <a:rPr lang="en-GB" smtClean="0"/>
              <a:pPr/>
              <a:t>06/07/2026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290539544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5D006-D74E-1D49-93BD-96906ED8F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E6361CA-8483-7D48-818E-A1441EFA2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FFAB7-E8D9-614D-8311-3D1BE1862C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9414E19C-88F2-0948-B5A0-C787F99A1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F38F5-5BB6-A64B-80AB-6E6B9249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22373311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5D006-D74E-1D49-93BD-96906ED8F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E6361CA-8483-7D48-818E-A1441EFA2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FFAB7-E8D9-614D-8311-3D1BE1862C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9414E19C-88F2-0948-B5A0-C787F99A1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F38F5-5BB6-A64B-80AB-6E6B9249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93518317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58B66-F5F7-4C2B-B893-5A20B199B546}" type="datetimeFigureOut">
              <a:rPr lang="en-GB" smtClean="0"/>
              <a:pPr/>
              <a:t>06/07/2026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175064118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1.xml"/><Relationship Id="rId1" Type="http://schemas.openxmlformats.org/officeDocument/2006/relationships/slideLayout" Target="../slideLayouts/slideLayout60.xml"/><Relationship Id="rId6" Type="http://schemas.openxmlformats.org/officeDocument/2006/relationships/image" Target="../media/image100.png"/><Relationship Id="rId5" Type="http://schemas.openxmlformats.org/officeDocument/2006/relationships/customXml" Target="../ink/ink2.xml"/><Relationship Id="rId4" Type="http://schemas.openxmlformats.org/officeDocument/2006/relationships/image" Target="../media/image90.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9.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player.vimeo.com/video/317972459" TargetMode="External"/><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D2502E0E-4DF8-4CA4-BCFD-876C81ABC1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0150" y="541713"/>
            <a:ext cx="9791700" cy="3877887"/>
          </a:xfrm>
          <a:prstGeom prst="rect">
            <a:avLst/>
          </a:prstGeom>
        </p:spPr>
      </p:pic>
      <p:sp>
        <p:nvSpPr>
          <p:cNvPr id="2" name="TextBox 1">
            <a:extLst>
              <a:ext uri="{FF2B5EF4-FFF2-40B4-BE49-F238E27FC236}">
                <a16:creationId xmlns:a16="http://schemas.microsoft.com/office/drawing/2014/main" id="{6507DE71-7096-4756-AC5E-E409A9A9627F}"/>
              </a:ext>
            </a:extLst>
          </p:cNvPr>
          <p:cNvSpPr txBox="1"/>
          <p:nvPr/>
        </p:nvSpPr>
        <p:spPr>
          <a:xfrm>
            <a:off x="1752039" y="5229154"/>
            <a:ext cx="7897090" cy="523220"/>
          </a:xfrm>
          <a:prstGeom prst="rect">
            <a:avLst/>
          </a:prstGeom>
          <a:noFill/>
        </p:spPr>
        <p:txBody>
          <a:bodyPr wrap="square" lIns="91440" tIns="45720" rIns="91440" bIns="45720" rtlCol="0" anchor="t">
            <a:spAutoFit/>
          </a:bodyPr>
          <a:lstStyle/>
          <a:p>
            <a:pPr algn="ctr"/>
            <a:r>
              <a:rPr lang="en-GB" sz="2800" b="1" dirty="0">
                <a:ea typeface="Calibri" panose="020F0502020204030204"/>
                <a:cs typeface="Calibri" panose="020F0502020204030204"/>
              </a:rPr>
              <a:t>Name of trainer</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10823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139A8-6462-D73A-D424-8ADC1141B5C4}"/>
              </a:ext>
            </a:extLst>
          </p:cNvPr>
          <p:cNvSpPr>
            <a:spLocks noGrp="1"/>
          </p:cNvSpPr>
          <p:nvPr>
            <p:ph type="title"/>
          </p:nvPr>
        </p:nvSpPr>
        <p:spPr>
          <a:xfrm>
            <a:off x="245660" y="293427"/>
            <a:ext cx="11946340" cy="1125940"/>
          </a:xfrm>
        </p:spPr>
        <p:txBody>
          <a:bodyPr>
            <a:normAutofit/>
          </a:bodyPr>
          <a:lstStyle/>
          <a:p>
            <a:r>
              <a:rPr lang="en-GB">
                <a:solidFill>
                  <a:srgbClr val="5A5A58"/>
                </a:solidFill>
                <a:latin typeface="Polly Rounded Bold" panose="00000800000000000000" pitchFamily="50" charset="0"/>
              </a:rPr>
              <a:t>Finding out about the violence/abuse</a:t>
            </a:r>
          </a:p>
        </p:txBody>
      </p:sp>
      <p:sp>
        <p:nvSpPr>
          <p:cNvPr id="3" name="Content Placeholder 2">
            <a:extLst>
              <a:ext uri="{FF2B5EF4-FFF2-40B4-BE49-F238E27FC236}">
                <a16:creationId xmlns:a16="http://schemas.microsoft.com/office/drawing/2014/main" id="{8D811701-A6D7-457D-54A9-C1661D85670A}"/>
              </a:ext>
            </a:extLst>
          </p:cNvPr>
          <p:cNvSpPr>
            <a:spLocks noGrp="1"/>
          </p:cNvSpPr>
          <p:nvPr>
            <p:ph idx="1"/>
          </p:nvPr>
        </p:nvSpPr>
        <p:spPr>
          <a:xfrm>
            <a:off x="245660" y="1815152"/>
            <a:ext cx="11778018" cy="4749421"/>
          </a:xfrm>
        </p:spPr>
        <p:txBody>
          <a:bodyPr numCol="2">
            <a:normAutofit fontScale="70000" lnSpcReduction="20000"/>
          </a:bodyPr>
          <a:lstStyle/>
          <a:p>
            <a:pPr>
              <a:lnSpc>
                <a:spcPct val="120000"/>
              </a:lnSpc>
              <a:buClr>
                <a:srgbClr val="000000"/>
              </a:buClr>
            </a:pPr>
            <a:r>
              <a:rPr lang="en-US" sz="3800" dirty="0">
                <a:solidFill>
                  <a:srgbClr val="000000">
                    <a:alpha val="80000"/>
                  </a:srgbClr>
                </a:solidFill>
                <a:latin typeface="Calibri" panose="020F0502020204030204" pitchFamily="34" charset="0"/>
                <a:cs typeface="Calibri" panose="020F0502020204030204" pitchFamily="34" charset="0"/>
              </a:rPr>
              <a:t>Are you worried about how you deal with anger?</a:t>
            </a:r>
          </a:p>
          <a:p>
            <a:pPr>
              <a:lnSpc>
                <a:spcPct val="120000"/>
              </a:lnSpc>
              <a:buClr>
                <a:srgbClr val="000000"/>
              </a:buClr>
            </a:pPr>
            <a:r>
              <a:rPr lang="en-US" sz="3800" dirty="0">
                <a:solidFill>
                  <a:srgbClr val="000000">
                    <a:alpha val="80000"/>
                  </a:srgbClr>
                </a:solidFill>
                <a:latin typeface="Calibri" panose="020F0502020204030204" pitchFamily="34" charset="0"/>
                <a:cs typeface="Calibri" panose="020F0502020204030204" pitchFamily="34" charset="0"/>
              </a:rPr>
              <a:t>Do you ever get out of control?</a:t>
            </a:r>
          </a:p>
          <a:p>
            <a:pPr>
              <a:lnSpc>
                <a:spcPct val="120000"/>
              </a:lnSpc>
              <a:buClr>
                <a:srgbClr val="000000"/>
              </a:buClr>
            </a:pPr>
            <a:r>
              <a:rPr lang="en-US" sz="3800" dirty="0">
                <a:solidFill>
                  <a:srgbClr val="000000">
                    <a:alpha val="80000"/>
                  </a:srgbClr>
                </a:solidFill>
                <a:latin typeface="Calibri" panose="020F0502020204030204" pitchFamily="34" charset="0"/>
                <a:cs typeface="Calibri" panose="020F0502020204030204" pitchFamily="34" charset="0"/>
              </a:rPr>
              <a:t>Do you feel there’s times when you’ve gone too far? / when you haven’t used the right methods to stand up for yourself? </a:t>
            </a:r>
          </a:p>
          <a:p>
            <a:pPr>
              <a:lnSpc>
                <a:spcPct val="120000"/>
              </a:lnSpc>
              <a:buClr>
                <a:srgbClr val="000000"/>
              </a:buClr>
              <a:buFont typeface="Wingdings" panose="05000000000000000000" pitchFamily="2" charset="2"/>
              <a:buChar char="§"/>
            </a:pPr>
            <a:r>
              <a:rPr lang="en-US" sz="3800" dirty="0">
                <a:solidFill>
                  <a:srgbClr val="000000">
                    <a:alpha val="80000"/>
                  </a:srgbClr>
                </a:solidFill>
                <a:latin typeface="Calibri" panose="020F0502020204030204" pitchFamily="34" charset="0"/>
                <a:cs typeface="Calibri" panose="020F0502020204030204" pitchFamily="34" charset="0"/>
              </a:rPr>
              <a:t>Are there things you’ve done that you don’t feel so good about?</a:t>
            </a:r>
          </a:p>
          <a:p>
            <a:pPr>
              <a:lnSpc>
                <a:spcPct val="120000"/>
              </a:lnSpc>
              <a:buClr>
                <a:srgbClr val="000000"/>
              </a:buClr>
              <a:buFont typeface="Wingdings" panose="05000000000000000000" pitchFamily="2" charset="2"/>
              <a:buChar char="§"/>
            </a:pPr>
            <a:endParaRPr lang="en-US" sz="3800" dirty="0">
              <a:solidFill>
                <a:srgbClr val="000000">
                  <a:alpha val="80000"/>
                </a:srgbClr>
              </a:solidFill>
              <a:latin typeface="Calibri" panose="020F0502020204030204" pitchFamily="34" charset="0"/>
              <a:cs typeface="Calibri" panose="020F0502020204030204" pitchFamily="34" charset="0"/>
            </a:endParaRPr>
          </a:p>
          <a:p>
            <a:pPr>
              <a:lnSpc>
                <a:spcPct val="120000"/>
              </a:lnSpc>
              <a:buClr>
                <a:srgbClr val="000000"/>
              </a:buClr>
            </a:pPr>
            <a:r>
              <a:rPr lang="en-US" sz="3800" dirty="0">
                <a:solidFill>
                  <a:srgbClr val="000000">
                    <a:alpha val="80000"/>
                  </a:srgbClr>
                </a:solidFill>
                <a:latin typeface="Calibri" panose="020F0502020204030204" pitchFamily="34" charset="0"/>
                <a:cs typeface="Calibri" panose="020F0502020204030204" pitchFamily="34" charset="0"/>
              </a:rPr>
              <a:t>We all have rows at home sometimes. What </a:t>
            </a:r>
            <a:r>
              <a:rPr lang="en-US" sz="3800" dirty="0">
                <a:solidFill>
                  <a:srgbClr val="000000"/>
                </a:solidFill>
                <a:latin typeface="Calibri" panose="020F0502020204030204" pitchFamily="34" charset="0"/>
                <a:cs typeface="Calibri" panose="020F0502020204030204" pitchFamily="34" charset="0"/>
              </a:rPr>
              <a:t>happens in your home when you have a row?</a:t>
            </a:r>
          </a:p>
          <a:p>
            <a:pPr>
              <a:lnSpc>
                <a:spcPct val="120000"/>
              </a:lnSpc>
              <a:buClr>
                <a:srgbClr val="000000"/>
              </a:buClr>
            </a:pPr>
            <a:r>
              <a:rPr lang="en-US" sz="3800" dirty="0">
                <a:solidFill>
                  <a:srgbClr val="000000"/>
                </a:solidFill>
                <a:latin typeface="Calibri" panose="020F0502020204030204" pitchFamily="34" charset="0"/>
                <a:cs typeface="Calibri" panose="020F0502020204030204" pitchFamily="34" charset="0"/>
              </a:rPr>
              <a:t>What are you like when you are angry?</a:t>
            </a:r>
          </a:p>
          <a:p>
            <a:pPr>
              <a:lnSpc>
                <a:spcPct val="120000"/>
              </a:lnSpc>
              <a:buClr>
                <a:srgbClr val="000000"/>
              </a:buClr>
            </a:pPr>
            <a:r>
              <a:rPr lang="en-US" sz="3800" dirty="0">
                <a:solidFill>
                  <a:srgbClr val="000000"/>
                </a:solidFill>
                <a:latin typeface="Calibri" panose="020F0502020204030204" pitchFamily="34" charset="0"/>
                <a:cs typeface="Calibri" panose="020F0502020204030204" pitchFamily="34" charset="0"/>
              </a:rPr>
              <a:t>Have you ever hit her or pushed her around?</a:t>
            </a:r>
          </a:p>
          <a:p>
            <a:pPr>
              <a:lnSpc>
                <a:spcPct val="120000"/>
              </a:lnSpc>
              <a:buClr>
                <a:srgbClr val="000000"/>
              </a:buClr>
            </a:pPr>
            <a:r>
              <a:rPr lang="en-US" sz="3800" dirty="0">
                <a:solidFill>
                  <a:srgbClr val="000000"/>
                </a:solidFill>
                <a:latin typeface="Calibri" panose="020F0502020204030204" pitchFamily="34" charset="0"/>
                <a:cs typeface="Calibri" panose="020F0502020204030204" pitchFamily="34" charset="0"/>
              </a:rPr>
              <a:t>Have you ever frightened her?</a:t>
            </a:r>
          </a:p>
          <a:p>
            <a:pPr>
              <a:lnSpc>
                <a:spcPct val="120000"/>
              </a:lnSpc>
              <a:buClr>
                <a:srgbClr val="000000"/>
              </a:buClr>
            </a:pPr>
            <a:r>
              <a:rPr lang="en-US" sz="3800" dirty="0">
                <a:solidFill>
                  <a:srgbClr val="000000"/>
                </a:solidFill>
                <a:latin typeface="Calibri" panose="020F0502020204030204" pitchFamily="34" charset="0"/>
                <a:cs typeface="Calibri" panose="020F0502020204030204" pitchFamily="34" charset="0"/>
              </a:rPr>
              <a:t>What do you feel is the worst thing you’ve done?</a:t>
            </a:r>
          </a:p>
          <a:p>
            <a:endParaRPr lang="en-GB" dirty="0"/>
          </a:p>
        </p:txBody>
      </p:sp>
    </p:spTree>
    <p:extLst>
      <p:ext uri="{BB962C8B-B14F-4D97-AF65-F5344CB8AC3E}">
        <p14:creationId xmlns:p14="http://schemas.microsoft.com/office/powerpoint/2010/main" val="3139984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BDFBD-CD8A-9A6A-52DE-EF206EEF8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B5FE3-7D8D-183A-E160-EABDEC825580}"/>
              </a:ext>
            </a:extLst>
          </p:cNvPr>
          <p:cNvSpPr>
            <a:spLocks noGrp="1"/>
          </p:cNvSpPr>
          <p:nvPr>
            <p:ph type="title"/>
          </p:nvPr>
        </p:nvSpPr>
        <p:spPr>
          <a:xfrm>
            <a:off x="803189" y="2193957"/>
            <a:ext cx="10589741" cy="2835243"/>
          </a:xfrm>
        </p:spPr>
        <p:txBody>
          <a:bodyPr>
            <a:normAutofit/>
          </a:bodyPr>
          <a:lstStyle/>
          <a:p>
            <a:r>
              <a:rPr lang="en-GB" sz="4800" b="1" dirty="0">
                <a:solidFill>
                  <a:srgbClr val="5A5A58"/>
                </a:solidFill>
                <a:latin typeface="Polly Rounded" panose="00000500000000000000" pitchFamily="50" charset="0"/>
              </a:rPr>
              <a:t>Young Person Week 2:</a:t>
            </a:r>
            <a:br>
              <a:rPr lang="en-GB" sz="4800" b="1" dirty="0">
                <a:solidFill>
                  <a:srgbClr val="5A5A58"/>
                </a:solidFill>
                <a:latin typeface="Polly Rounded" panose="00000500000000000000" pitchFamily="50" charset="0"/>
              </a:rPr>
            </a:br>
            <a:r>
              <a:rPr lang="en-GB" sz="4800" b="1" dirty="0">
                <a:solidFill>
                  <a:srgbClr val="5A5A58"/>
                </a:solidFill>
                <a:latin typeface="Polly Rounded" panose="00000500000000000000" pitchFamily="50" charset="0"/>
              </a:rPr>
              <a:t>Ecograms</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A779D9E6-D5CA-BA60-8804-F5D3455618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2C66DE28-E6AD-9217-A7BF-0E18276E1B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pic>
        <p:nvPicPr>
          <p:cNvPr id="4" name="Graphic 3" descr="Connections with solid fill">
            <a:extLst>
              <a:ext uri="{FF2B5EF4-FFF2-40B4-BE49-F238E27FC236}">
                <a16:creationId xmlns:a16="http://schemas.microsoft.com/office/drawing/2014/main" id="{B7030CCB-3DF3-BC28-01D1-376DE11C870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37171" y="185057"/>
            <a:ext cx="2989786" cy="2939143"/>
          </a:xfrm>
          <a:prstGeom prst="rect">
            <a:avLst/>
          </a:prstGeom>
        </p:spPr>
      </p:pic>
    </p:spTree>
    <p:extLst>
      <p:ext uri="{BB962C8B-B14F-4D97-AF65-F5344CB8AC3E}">
        <p14:creationId xmlns:p14="http://schemas.microsoft.com/office/powerpoint/2010/main" val="73258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E6695-418B-2888-24F6-69F690C32419}"/>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DC75BF5B-49EC-83C1-744A-44EE8CCEF9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59088" y="5684171"/>
            <a:ext cx="1644069" cy="475314"/>
          </a:xfrm>
          <a:prstGeom prst="rect">
            <a:avLst/>
          </a:prstGeom>
        </p:spPr>
      </p:pic>
      <p:sp>
        <p:nvSpPr>
          <p:cNvPr id="6" name="TextBox 5">
            <a:extLst>
              <a:ext uri="{FF2B5EF4-FFF2-40B4-BE49-F238E27FC236}">
                <a16:creationId xmlns:a16="http://schemas.microsoft.com/office/drawing/2014/main" id="{9450C490-4964-B1CE-E76D-A2949FBBD427}"/>
              </a:ext>
            </a:extLst>
          </p:cNvPr>
          <p:cNvSpPr txBox="1"/>
          <p:nvPr/>
        </p:nvSpPr>
        <p:spPr>
          <a:xfrm>
            <a:off x="283029" y="936173"/>
            <a:ext cx="7489371" cy="4770537"/>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draw or represent yourself at the centre of the page as an animal which is in some way like you</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draw the people who are closest around you as animals that are in some way like them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explain who each one is and why they chose that animal for them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Who are you closest to? Why is that?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Who gets at you most and how?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Who are you most likely to shout at?  And who least likely?  Why is that?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descr="Logo&#10;&#10;Description automatically generated">
            <a:extLst>
              <a:ext uri="{FF2B5EF4-FFF2-40B4-BE49-F238E27FC236}">
                <a16:creationId xmlns:a16="http://schemas.microsoft.com/office/drawing/2014/main" id="{224A2C64-0015-8932-4536-AE4EE0E49E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DEB2C665-1F28-DA22-8E86-7A6CB3D6F959}"/>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F02490B6-B86C-2FDA-8B21-A194BFD38B31}"/>
              </a:ext>
            </a:extLst>
          </p:cNvPr>
          <p:cNvSpPr txBox="1"/>
          <p:nvPr/>
        </p:nvSpPr>
        <p:spPr>
          <a:xfrm>
            <a:off x="441789" y="478971"/>
            <a:ext cx="9986725" cy="707886"/>
          </a:xfrm>
          <a:prstGeom prst="rect">
            <a:avLst/>
          </a:prstGeom>
          <a:noFill/>
        </p:spPr>
        <p:txBody>
          <a:bodyPr wrap="square">
            <a:spAutoFit/>
          </a:bodyPr>
          <a:lstStyle/>
          <a:p>
            <a:r>
              <a:rPr lang="en-GB" sz="4000" b="1" dirty="0">
                <a:solidFill>
                  <a:srgbClr val="009999"/>
                </a:solidFill>
                <a:latin typeface="+mj-lt"/>
              </a:rPr>
              <a:t>Ecogram</a:t>
            </a:r>
          </a:p>
        </p:txBody>
      </p:sp>
      <p:pic>
        <p:nvPicPr>
          <p:cNvPr id="5" name="Picture 4">
            <a:extLst>
              <a:ext uri="{FF2B5EF4-FFF2-40B4-BE49-F238E27FC236}">
                <a16:creationId xmlns:a16="http://schemas.microsoft.com/office/drawing/2014/main" id="{322A807E-69D0-9FF6-38E5-AC519890511C}"/>
              </a:ext>
            </a:extLst>
          </p:cNvPr>
          <p:cNvPicPr>
            <a:picLocks noChangeAspect="1"/>
          </p:cNvPicPr>
          <p:nvPr/>
        </p:nvPicPr>
        <p:blipFill>
          <a:blip r:embed="rId5"/>
          <a:stretch>
            <a:fillRect/>
          </a:stretch>
        </p:blipFill>
        <p:spPr>
          <a:xfrm>
            <a:off x="8058703" y="1056198"/>
            <a:ext cx="3944454" cy="4096867"/>
          </a:xfrm>
          <a:prstGeom prst="rect">
            <a:avLst/>
          </a:prstGeom>
        </p:spPr>
      </p:pic>
    </p:spTree>
    <p:extLst>
      <p:ext uri="{BB962C8B-B14F-4D97-AF65-F5344CB8AC3E}">
        <p14:creationId xmlns:p14="http://schemas.microsoft.com/office/powerpoint/2010/main" val="2866223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ACA9-C97C-3E23-72A7-819CC29E7C06}"/>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6FF06C8D-2F73-516B-F7E7-402B791F314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59088" y="5684171"/>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82E0AB92-2975-5DDE-350B-DBEBF2FCC5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7" name="TextBox 6">
            <a:extLst>
              <a:ext uri="{FF2B5EF4-FFF2-40B4-BE49-F238E27FC236}">
                <a16:creationId xmlns:a16="http://schemas.microsoft.com/office/drawing/2014/main" id="{06E97F54-1C21-AADC-18D1-A28A1EC7B0F2}"/>
              </a:ext>
            </a:extLst>
          </p:cNvPr>
          <p:cNvSpPr txBox="1"/>
          <p:nvPr/>
        </p:nvSpPr>
        <p:spPr>
          <a:xfrm>
            <a:off x="441789" y="478971"/>
            <a:ext cx="9986725" cy="707886"/>
          </a:xfrm>
          <a:prstGeom prst="rect">
            <a:avLst/>
          </a:prstGeom>
          <a:noFill/>
        </p:spPr>
        <p:txBody>
          <a:bodyPr wrap="square">
            <a:spAutoFit/>
          </a:bodyPr>
          <a:lstStyle/>
          <a:p>
            <a:r>
              <a:rPr lang="en-GB" sz="4000" b="1" dirty="0">
                <a:solidFill>
                  <a:srgbClr val="009999"/>
                </a:solidFill>
                <a:latin typeface="+mj-lt"/>
              </a:rPr>
              <a:t>Ecogram</a:t>
            </a:r>
          </a:p>
        </p:txBody>
      </p:sp>
      <p:pic>
        <p:nvPicPr>
          <p:cNvPr id="8" name="Picture 7">
            <a:extLst>
              <a:ext uri="{FF2B5EF4-FFF2-40B4-BE49-F238E27FC236}">
                <a16:creationId xmlns:a16="http://schemas.microsoft.com/office/drawing/2014/main" id="{9DF3E8C2-386E-44AF-2E99-670441E9E83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41789" y="1253470"/>
            <a:ext cx="8217408" cy="5190656"/>
          </a:xfrm>
          <a:prstGeom prst="rect">
            <a:avLst/>
          </a:prstGeom>
        </p:spPr>
      </p:pic>
    </p:spTree>
    <p:extLst>
      <p:ext uri="{BB962C8B-B14F-4D97-AF65-F5344CB8AC3E}">
        <p14:creationId xmlns:p14="http://schemas.microsoft.com/office/powerpoint/2010/main" val="1641285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939E9-E8A6-94B0-6115-949399DBB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6B258-ACA4-C03E-9B18-DC55878101D2}"/>
              </a:ext>
            </a:extLst>
          </p:cNvPr>
          <p:cNvSpPr>
            <a:spLocks noGrp="1"/>
          </p:cNvSpPr>
          <p:nvPr>
            <p:ph type="title"/>
          </p:nvPr>
        </p:nvSpPr>
        <p:spPr>
          <a:xfrm>
            <a:off x="696687" y="2852057"/>
            <a:ext cx="9916884" cy="2177143"/>
          </a:xfrm>
        </p:spPr>
        <p:txBody>
          <a:bodyPr>
            <a:normAutofit fontScale="90000"/>
          </a:bodyPr>
          <a:lstStyle/>
          <a:p>
            <a:r>
              <a:rPr lang="en-GB" sz="4800" b="1" dirty="0">
                <a:solidFill>
                  <a:srgbClr val="5A5A58"/>
                </a:solidFill>
              </a:rPr>
              <a:t>Week 2: Parent Carer Session 1 – Moving Away From Guilt</a:t>
            </a:r>
            <a:br>
              <a:rPr lang="en-GB" sz="4800" b="1" dirty="0">
                <a:solidFill>
                  <a:srgbClr val="5A5A58"/>
                </a:solidFill>
                <a:latin typeface="Polly Rounded" panose="00000500000000000000" pitchFamily="50" charset="0"/>
              </a:rPr>
            </a:b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A2D42B8B-0CA3-C4F7-DCE6-17BD456F41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D9AD9219-6877-CEF3-1EEE-5214A50A9B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334417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68638-27CE-6288-37E4-6142E81D5C41}"/>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AEEF7C69-C649-E007-3B1D-BC0E582840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59088" y="5684171"/>
            <a:ext cx="1644069" cy="475314"/>
          </a:xfrm>
          <a:prstGeom prst="rect">
            <a:avLst/>
          </a:prstGeom>
        </p:spPr>
      </p:pic>
      <p:sp>
        <p:nvSpPr>
          <p:cNvPr id="6" name="TextBox 5">
            <a:extLst>
              <a:ext uri="{FF2B5EF4-FFF2-40B4-BE49-F238E27FC236}">
                <a16:creationId xmlns:a16="http://schemas.microsoft.com/office/drawing/2014/main" id="{D3F9D808-EBCC-0508-3B38-4C6511124B9B}"/>
              </a:ext>
            </a:extLst>
          </p:cNvPr>
          <p:cNvSpPr txBox="1"/>
          <p:nvPr/>
        </p:nvSpPr>
        <p:spPr>
          <a:xfrm>
            <a:off x="533400" y="1373308"/>
            <a:ext cx="7609114" cy="4524314"/>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For this exercise think of either: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one of your children as a teenager 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 teenager and a parent you have worked with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Think of the influence on the child’s more challenging behaviour and score the main carer’s influence as ten points. Now think of the other influences and score them accordingly.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descr="Logo&#10;&#10;Description automatically generated">
            <a:extLst>
              <a:ext uri="{FF2B5EF4-FFF2-40B4-BE49-F238E27FC236}">
                <a16:creationId xmlns:a16="http://schemas.microsoft.com/office/drawing/2014/main" id="{7D0DD6F9-EF0C-761D-8C0B-5DDC5213C2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D9719A01-085D-A537-F0A6-CDCD1CC00E35}"/>
              </a:ext>
            </a:extLst>
          </p:cNvPr>
          <p:cNvPicPr>
            <a:picLocks noChangeAspect="1"/>
          </p:cNvPicPr>
          <p:nvPr/>
        </p:nvPicPr>
        <p:blipFill>
          <a:blip r:embed="rId5"/>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5BDAFF1D-6741-9550-CAD7-8ACC69705BAB}"/>
              </a:ext>
            </a:extLst>
          </p:cNvPr>
          <p:cNvSpPr txBox="1"/>
          <p:nvPr/>
        </p:nvSpPr>
        <p:spPr>
          <a:xfrm>
            <a:off x="441789" y="478971"/>
            <a:ext cx="9986725" cy="707886"/>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Influences on a child</a:t>
            </a:r>
          </a:p>
        </p:txBody>
      </p:sp>
    </p:spTree>
    <p:extLst>
      <p:ext uri="{BB962C8B-B14F-4D97-AF65-F5344CB8AC3E}">
        <p14:creationId xmlns:p14="http://schemas.microsoft.com/office/powerpoint/2010/main" val="786540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457201" y="87087"/>
            <a:ext cx="10896600" cy="1523999"/>
          </a:xfrm>
        </p:spPr>
        <p:txBody>
          <a:bodyPr>
            <a:normAutofit/>
          </a:bodyPr>
          <a:lstStyle/>
          <a:p>
            <a:pPr eaLnBrk="1" hangingPunct="1"/>
            <a:r>
              <a:rPr lang="en-GB" dirty="0">
                <a:latin typeface="Polly Rounded Bold" panose="00000800000000000000" pitchFamily="50" charset="0"/>
              </a:rPr>
              <a:t>Influences On A Child</a:t>
            </a:r>
          </a:p>
        </p:txBody>
      </p:sp>
      <p:sp>
        <p:nvSpPr>
          <p:cNvPr id="32771" name="Content Placeholder 4"/>
          <p:cNvSpPr>
            <a:spLocks noGrp="1"/>
          </p:cNvSpPr>
          <p:nvPr>
            <p:ph sz="half" idx="1"/>
          </p:nvPr>
        </p:nvSpPr>
        <p:spPr>
          <a:xfrm>
            <a:off x="664029" y="1785257"/>
            <a:ext cx="5271951" cy="4187947"/>
          </a:xfrm>
        </p:spPr>
        <p:txBody>
          <a:bodyPr>
            <a:noAutofit/>
          </a:bodyPr>
          <a:lstStyle/>
          <a:p>
            <a:pPr>
              <a:buClr>
                <a:srgbClr val="000000"/>
              </a:buClr>
              <a:buSzPct val="100000"/>
              <a:defRPr/>
            </a:pPr>
            <a:r>
              <a:rPr lang="en-GB" sz="2400" dirty="0">
                <a:solidFill>
                  <a:srgbClr val="000000"/>
                </a:solidFill>
                <a:cs typeface="Arial" pitchFamily="34" charset="0"/>
              </a:rPr>
              <a:t>Your Influence</a:t>
            </a:r>
          </a:p>
          <a:p>
            <a:pPr>
              <a:buClr>
                <a:srgbClr val="000000"/>
              </a:buClr>
              <a:buSzPct val="100000"/>
              <a:defRPr/>
            </a:pPr>
            <a:r>
              <a:rPr lang="en-GB" sz="2400" dirty="0">
                <a:solidFill>
                  <a:srgbClr val="000000"/>
                </a:solidFill>
                <a:cs typeface="Arial" pitchFamily="34" charset="0"/>
              </a:rPr>
              <a:t>Other Parent</a:t>
            </a:r>
          </a:p>
          <a:p>
            <a:pPr>
              <a:buClr>
                <a:srgbClr val="000000"/>
              </a:buClr>
              <a:buSzPct val="100000"/>
              <a:defRPr/>
            </a:pPr>
            <a:r>
              <a:rPr lang="en-GB" sz="2400" dirty="0">
                <a:solidFill>
                  <a:srgbClr val="000000"/>
                </a:solidFill>
                <a:cs typeface="Arial" pitchFamily="34" charset="0"/>
              </a:rPr>
              <a:t>Relationship Between Parents</a:t>
            </a:r>
          </a:p>
          <a:p>
            <a:pPr>
              <a:buClr>
                <a:srgbClr val="000000"/>
              </a:buClr>
              <a:buSzPct val="100000"/>
              <a:defRPr/>
            </a:pPr>
            <a:r>
              <a:rPr lang="en-GB" sz="2400" dirty="0">
                <a:solidFill>
                  <a:srgbClr val="000000"/>
                </a:solidFill>
                <a:cs typeface="Arial" pitchFamily="34" charset="0"/>
              </a:rPr>
              <a:t>Step-parent</a:t>
            </a:r>
          </a:p>
          <a:p>
            <a:pPr>
              <a:buClr>
                <a:srgbClr val="000000"/>
              </a:buClr>
              <a:buSzPct val="100000"/>
              <a:defRPr/>
            </a:pPr>
            <a:r>
              <a:rPr lang="en-GB" sz="2400" dirty="0">
                <a:solidFill>
                  <a:srgbClr val="000000"/>
                </a:solidFill>
                <a:cs typeface="Arial" pitchFamily="34" charset="0"/>
              </a:rPr>
              <a:t>Siblings</a:t>
            </a:r>
          </a:p>
          <a:p>
            <a:pPr>
              <a:buClr>
                <a:srgbClr val="000000"/>
              </a:buClr>
              <a:buSzPct val="100000"/>
              <a:defRPr/>
            </a:pPr>
            <a:r>
              <a:rPr lang="en-GB" sz="2400" dirty="0">
                <a:solidFill>
                  <a:srgbClr val="000000"/>
                </a:solidFill>
                <a:cs typeface="Arial" pitchFamily="34" charset="0"/>
              </a:rPr>
              <a:t>Other Relatives</a:t>
            </a:r>
          </a:p>
          <a:p>
            <a:pPr>
              <a:buClr>
                <a:srgbClr val="000000"/>
              </a:buClr>
              <a:buSzPct val="100000"/>
              <a:defRPr/>
            </a:pPr>
            <a:r>
              <a:rPr lang="en-GB" sz="2400" dirty="0">
                <a:solidFill>
                  <a:srgbClr val="000000"/>
                </a:solidFill>
                <a:cs typeface="Arial" pitchFamily="34" charset="0"/>
              </a:rPr>
              <a:t>School</a:t>
            </a:r>
          </a:p>
          <a:p>
            <a:pPr>
              <a:buClr>
                <a:srgbClr val="000000"/>
              </a:buClr>
              <a:buSzPct val="100000"/>
              <a:defRPr/>
            </a:pPr>
            <a:r>
              <a:rPr lang="en-GB" sz="2400" dirty="0">
                <a:solidFill>
                  <a:srgbClr val="000000"/>
                </a:solidFill>
                <a:cs typeface="Arial" pitchFamily="34" charset="0"/>
              </a:rPr>
              <a:t>Friends</a:t>
            </a:r>
          </a:p>
          <a:p>
            <a:pPr>
              <a:buClr>
                <a:srgbClr val="000000"/>
              </a:buClr>
              <a:buSzPct val="100000"/>
              <a:defRPr/>
            </a:pPr>
            <a:r>
              <a:rPr lang="en-GB" sz="2400" dirty="0">
                <a:solidFill>
                  <a:srgbClr val="000000"/>
                </a:solidFill>
                <a:cs typeface="Arial" pitchFamily="34" charset="0"/>
              </a:rPr>
              <a:t>Other People</a:t>
            </a:r>
          </a:p>
        </p:txBody>
      </p:sp>
      <p:sp>
        <p:nvSpPr>
          <p:cNvPr id="32772" name="Content Placeholder 5"/>
          <p:cNvSpPr>
            <a:spLocks noGrp="1"/>
          </p:cNvSpPr>
          <p:nvPr>
            <p:ph sz="half" idx="2"/>
          </p:nvPr>
        </p:nvSpPr>
        <p:spPr>
          <a:xfrm>
            <a:off x="6256022" y="1785257"/>
            <a:ext cx="5097778" cy="4187947"/>
          </a:xfrm>
        </p:spPr>
        <p:txBody>
          <a:bodyPr>
            <a:normAutofit/>
          </a:bodyPr>
          <a:lstStyle/>
          <a:p>
            <a:pPr eaLnBrk="1" hangingPunct="1">
              <a:buClr>
                <a:srgbClr val="000000"/>
              </a:buClr>
              <a:buSzPct val="100000"/>
              <a:defRPr/>
            </a:pPr>
            <a:r>
              <a:rPr lang="en-GB" sz="2400" dirty="0">
                <a:solidFill>
                  <a:srgbClr val="000000"/>
                </a:solidFill>
                <a:cs typeface="Arial" pitchFamily="34" charset="0"/>
              </a:rPr>
              <a:t>TV &amp; Media</a:t>
            </a:r>
          </a:p>
          <a:p>
            <a:pPr eaLnBrk="1" hangingPunct="1">
              <a:buClr>
                <a:srgbClr val="000000"/>
              </a:buClr>
              <a:buSzPct val="100000"/>
              <a:defRPr/>
            </a:pPr>
            <a:r>
              <a:rPr lang="en-GB" sz="2400" dirty="0">
                <a:solidFill>
                  <a:srgbClr val="000000"/>
                </a:solidFill>
                <a:cs typeface="Arial" pitchFamily="34" charset="0"/>
              </a:rPr>
              <a:t>Temperament</a:t>
            </a:r>
          </a:p>
          <a:p>
            <a:pPr eaLnBrk="1" hangingPunct="1">
              <a:buClr>
                <a:srgbClr val="000000"/>
              </a:buClr>
              <a:buSzPct val="100000"/>
              <a:defRPr/>
            </a:pPr>
            <a:r>
              <a:rPr lang="en-GB" sz="2400" dirty="0">
                <a:solidFill>
                  <a:srgbClr val="000000"/>
                </a:solidFill>
                <a:cs typeface="Arial" pitchFamily="34" charset="0"/>
              </a:rPr>
              <a:t>Physical – Appearance, Size, Health etc</a:t>
            </a:r>
          </a:p>
          <a:p>
            <a:pPr eaLnBrk="1" hangingPunct="1">
              <a:buClr>
                <a:srgbClr val="000000"/>
              </a:buClr>
              <a:buSzPct val="100000"/>
              <a:defRPr/>
            </a:pPr>
            <a:r>
              <a:rPr lang="en-GB" sz="2400" dirty="0">
                <a:solidFill>
                  <a:srgbClr val="000000"/>
                </a:solidFill>
                <a:cs typeface="Arial" pitchFamily="34" charset="0"/>
              </a:rPr>
              <a:t>Free Will or Choice</a:t>
            </a:r>
          </a:p>
          <a:p>
            <a:pPr eaLnBrk="1" hangingPunct="1">
              <a:buClr>
                <a:srgbClr val="000000"/>
              </a:buClr>
              <a:buSzPct val="100000"/>
              <a:defRPr/>
            </a:pPr>
            <a:r>
              <a:rPr lang="en-GB" sz="2400" dirty="0">
                <a:solidFill>
                  <a:srgbClr val="000000"/>
                </a:solidFill>
                <a:cs typeface="Arial" pitchFamily="34" charset="0"/>
              </a:rPr>
              <a:t>Specific Events</a:t>
            </a:r>
          </a:p>
          <a:p>
            <a:pPr eaLnBrk="1" hangingPunct="1">
              <a:buClr>
                <a:srgbClr val="000000"/>
              </a:buClr>
              <a:buSzPct val="100000"/>
              <a:defRPr/>
            </a:pPr>
            <a:r>
              <a:rPr lang="en-GB" sz="2400" dirty="0">
                <a:solidFill>
                  <a:srgbClr val="000000"/>
                </a:solidFill>
                <a:cs typeface="Arial" pitchFamily="34" charset="0"/>
              </a:rPr>
              <a:t>Any Other Influences</a:t>
            </a:r>
          </a:p>
          <a:p>
            <a:pPr eaLnBrk="1" hangingPunct="1">
              <a:buClr>
                <a:srgbClr val="000000"/>
              </a:buClr>
              <a:buSzPct val="100000"/>
              <a:defRPr/>
            </a:pPr>
            <a:r>
              <a:rPr lang="en-GB" sz="2400" dirty="0">
                <a:solidFill>
                  <a:srgbClr val="000000"/>
                </a:solidFill>
                <a:cs typeface="Arial" pitchFamily="34" charset="0"/>
              </a:rPr>
              <a:t>Total   ________</a:t>
            </a:r>
          </a:p>
          <a:p>
            <a:pPr eaLnBrk="1" hangingPunct="1">
              <a:defRPr/>
            </a:pPr>
            <a:endParaRPr lang="en-GB" sz="2400" dirty="0">
              <a:latin typeface="Arial" pitchFamily="34" charset="0"/>
              <a:cs typeface="Arial" pitchFamily="34" charset="0"/>
            </a:endParaRPr>
          </a:p>
        </p:txBody>
      </p:sp>
      <p:pic>
        <p:nvPicPr>
          <p:cNvPr id="2" name="Picture 1">
            <a:extLst>
              <a:ext uri="{FF2B5EF4-FFF2-40B4-BE49-F238E27FC236}">
                <a16:creationId xmlns:a16="http://schemas.microsoft.com/office/drawing/2014/main" id="{A579B3C8-D087-B789-1C8B-DA5BDB3A04E3}"/>
              </a:ext>
            </a:extLst>
          </p:cNvPr>
          <p:cNvPicPr>
            <a:picLocks noChangeAspect="1"/>
          </p:cNvPicPr>
          <p:nvPr/>
        </p:nvPicPr>
        <p:blipFill>
          <a:blip r:embed="rId3"/>
          <a:stretch>
            <a:fillRect/>
          </a:stretch>
        </p:blipFill>
        <p:spPr>
          <a:xfrm>
            <a:off x="0" y="6345936"/>
            <a:ext cx="12192000" cy="512064"/>
          </a:xfrm>
          <a:prstGeom prst="rect">
            <a:avLst/>
          </a:prstGeom>
        </p:spPr>
      </p:pic>
    </p:spTree>
    <p:extLst>
      <p:ext uri="{BB962C8B-B14F-4D97-AF65-F5344CB8AC3E}">
        <p14:creationId xmlns:p14="http://schemas.microsoft.com/office/powerpoint/2010/main" val="357178753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6C106-7734-8FF0-B165-F12502193305}"/>
              </a:ext>
            </a:extLst>
          </p:cNvPr>
          <p:cNvSpPr>
            <a:spLocks noGrp="1"/>
          </p:cNvSpPr>
          <p:nvPr>
            <p:ph type="title"/>
          </p:nvPr>
        </p:nvSpPr>
        <p:spPr>
          <a:xfrm>
            <a:off x="446314" y="398145"/>
            <a:ext cx="10003972" cy="1292543"/>
          </a:xfrm>
        </p:spPr>
        <p:txBody>
          <a:bodyPr/>
          <a:lstStyle/>
          <a:p>
            <a:r>
              <a:rPr lang="en-GB" dirty="0">
                <a:latin typeface="Polly Rounded Bold" panose="00000800000000000000" pitchFamily="50" charset="0"/>
              </a:rPr>
              <a:t>Influences on behaviour</a:t>
            </a:r>
          </a:p>
        </p:txBody>
      </p:sp>
      <p:sp>
        <p:nvSpPr>
          <p:cNvPr id="3" name="Content Placeholder 2">
            <a:extLst>
              <a:ext uri="{FF2B5EF4-FFF2-40B4-BE49-F238E27FC236}">
                <a16:creationId xmlns:a16="http://schemas.microsoft.com/office/drawing/2014/main" id="{F87F20A8-B263-D2D3-F983-98339CDCA444}"/>
              </a:ext>
            </a:extLst>
          </p:cNvPr>
          <p:cNvSpPr>
            <a:spLocks noGrp="1"/>
          </p:cNvSpPr>
          <p:nvPr>
            <p:ph idx="1"/>
          </p:nvPr>
        </p:nvSpPr>
        <p:spPr>
          <a:xfrm>
            <a:off x="522514" y="1839685"/>
            <a:ext cx="4953001" cy="4337277"/>
          </a:xfrm>
        </p:spPr>
        <p:txBody>
          <a:bodyPr>
            <a:normAutofit lnSpcReduction="10000"/>
          </a:bodyPr>
          <a:lstStyle/>
          <a:p>
            <a:r>
              <a:rPr lang="en-GB" sz="2000" dirty="0">
                <a:solidFill>
                  <a:srgbClr val="000000"/>
                </a:solidFill>
              </a:rPr>
              <a:t>Your influence/ primary carer = </a:t>
            </a:r>
            <a:r>
              <a:rPr lang="en-GB" sz="2000" b="1" dirty="0">
                <a:solidFill>
                  <a:srgbClr val="390073"/>
                </a:solidFill>
              </a:rPr>
              <a:t>10 points</a:t>
            </a:r>
          </a:p>
          <a:p>
            <a:r>
              <a:rPr lang="en-GB" sz="2000" dirty="0">
                <a:solidFill>
                  <a:srgbClr val="000000"/>
                </a:solidFill>
              </a:rPr>
              <a:t>Other parent = </a:t>
            </a:r>
            <a:r>
              <a:rPr lang="en-GB" sz="2000" b="1" dirty="0">
                <a:solidFill>
                  <a:srgbClr val="390073"/>
                </a:solidFill>
              </a:rPr>
              <a:t>50 points</a:t>
            </a:r>
          </a:p>
          <a:p>
            <a:r>
              <a:rPr lang="en-GB" sz="2000" dirty="0">
                <a:solidFill>
                  <a:srgbClr val="000000"/>
                </a:solidFill>
              </a:rPr>
              <a:t>Relationship between parents = </a:t>
            </a:r>
            <a:r>
              <a:rPr lang="en-GB" sz="2000" b="1" dirty="0">
                <a:solidFill>
                  <a:srgbClr val="390073"/>
                </a:solidFill>
              </a:rPr>
              <a:t>30 points</a:t>
            </a:r>
          </a:p>
          <a:p>
            <a:r>
              <a:rPr lang="en-GB" sz="2000" dirty="0">
                <a:solidFill>
                  <a:srgbClr val="000000"/>
                </a:solidFill>
              </a:rPr>
              <a:t>Brothers and sister = </a:t>
            </a:r>
            <a:r>
              <a:rPr lang="en-GB" sz="2000" b="1" dirty="0">
                <a:solidFill>
                  <a:srgbClr val="390073"/>
                </a:solidFill>
              </a:rPr>
              <a:t>30 points</a:t>
            </a:r>
          </a:p>
          <a:p>
            <a:r>
              <a:rPr lang="en-GB" sz="2000" dirty="0">
                <a:solidFill>
                  <a:srgbClr val="000000"/>
                </a:solidFill>
              </a:rPr>
              <a:t>School = </a:t>
            </a:r>
            <a:r>
              <a:rPr lang="en-GB" sz="2000" b="1" dirty="0">
                <a:solidFill>
                  <a:srgbClr val="390073"/>
                </a:solidFill>
              </a:rPr>
              <a:t>5 points</a:t>
            </a:r>
          </a:p>
          <a:p>
            <a:r>
              <a:rPr lang="en-GB" sz="2000" dirty="0">
                <a:solidFill>
                  <a:srgbClr val="000000"/>
                </a:solidFill>
              </a:rPr>
              <a:t>Friends = </a:t>
            </a:r>
            <a:r>
              <a:rPr lang="en-GB" sz="2000" b="1" dirty="0">
                <a:solidFill>
                  <a:srgbClr val="390073"/>
                </a:solidFill>
              </a:rPr>
              <a:t>30 points</a:t>
            </a:r>
          </a:p>
          <a:p>
            <a:r>
              <a:rPr lang="en-GB" sz="2000" dirty="0">
                <a:solidFill>
                  <a:srgbClr val="000000"/>
                </a:solidFill>
              </a:rPr>
              <a:t>TV/online gaming =</a:t>
            </a:r>
            <a:r>
              <a:rPr lang="en-GB" sz="2000" b="1" dirty="0">
                <a:solidFill>
                  <a:srgbClr val="390073"/>
                </a:solidFill>
              </a:rPr>
              <a:t>60 points</a:t>
            </a:r>
          </a:p>
          <a:p>
            <a:r>
              <a:rPr lang="en-GB" sz="2000" dirty="0">
                <a:solidFill>
                  <a:srgbClr val="000000"/>
                </a:solidFill>
              </a:rPr>
              <a:t>Physicality/ puberty = </a:t>
            </a:r>
            <a:r>
              <a:rPr lang="en-GB" sz="2000" b="1" dirty="0">
                <a:solidFill>
                  <a:srgbClr val="390073"/>
                </a:solidFill>
              </a:rPr>
              <a:t>5 points</a:t>
            </a:r>
          </a:p>
          <a:p>
            <a:r>
              <a:rPr lang="en-GB" sz="2000" dirty="0">
                <a:solidFill>
                  <a:srgbClr val="000000"/>
                </a:solidFill>
              </a:rPr>
              <a:t>Any other influences = </a:t>
            </a:r>
            <a:r>
              <a:rPr lang="en-GB" sz="2000" b="1" dirty="0">
                <a:solidFill>
                  <a:srgbClr val="390073"/>
                </a:solidFill>
              </a:rPr>
              <a:t>5 points</a:t>
            </a:r>
          </a:p>
          <a:p>
            <a:endParaRPr lang="en-GB" sz="2000" b="1" dirty="0">
              <a:solidFill>
                <a:srgbClr val="390073"/>
              </a:solidFill>
            </a:endParaRPr>
          </a:p>
          <a:p>
            <a:r>
              <a:rPr lang="en-GB" sz="2000" b="1" dirty="0">
                <a:solidFill>
                  <a:srgbClr val="390073"/>
                </a:solidFill>
              </a:rPr>
              <a:t>Total influences = 225 points</a:t>
            </a: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
        <p:nvSpPr>
          <p:cNvPr id="5" name="Rectangle 4">
            <a:extLst>
              <a:ext uri="{FF2B5EF4-FFF2-40B4-BE49-F238E27FC236}">
                <a16:creationId xmlns:a16="http://schemas.microsoft.com/office/drawing/2014/main" id="{20A8A199-1881-7F6E-81B2-9BB32810F73A}"/>
              </a:ext>
            </a:extLst>
          </p:cNvPr>
          <p:cNvSpPr/>
          <p:nvPr/>
        </p:nvSpPr>
        <p:spPr>
          <a:xfrm>
            <a:off x="6096000" y="2764971"/>
            <a:ext cx="5355770" cy="3862269"/>
          </a:xfrm>
          <a:prstGeom prst="rect">
            <a:avLst/>
          </a:prstGeom>
          <a:solidFill>
            <a:schemeClr val="bg1"/>
          </a:solidFill>
          <a:ln w="28575">
            <a:solidFill>
              <a:srgbClr val="39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CF86FBA-3E6B-FAD1-007F-9158D6E201BD}"/>
              </a:ext>
            </a:extLst>
          </p:cNvPr>
          <p:cNvSpPr txBox="1"/>
          <p:nvPr/>
        </p:nvSpPr>
        <p:spPr>
          <a:xfrm>
            <a:off x="6259286" y="3113314"/>
            <a:ext cx="4865914" cy="2954655"/>
          </a:xfrm>
          <a:prstGeom prst="rect">
            <a:avLst/>
          </a:prstGeom>
          <a:noFill/>
        </p:spPr>
        <p:txBody>
          <a:bodyPr wrap="square" rtlCol="0">
            <a:spAutoFit/>
          </a:bodyPr>
          <a:lstStyle/>
          <a:p>
            <a:pPr marL="342900" indent="-342900">
              <a:buAutoNum type="arabicPeriod"/>
            </a:pPr>
            <a:r>
              <a:rPr lang="en-GB" sz="2400" dirty="0">
                <a:solidFill>
                  <a:srgbClr val="000000"/>
                </a:solidFill>
              </a:rPr>
              <a:t>Add the total number of influences</a:t>
            </a:r>
          </a:p>
          <a:p>
            <a:pPr marL="342900" indent="-342900">
              <a:buAutoNum type="arabicPeriod"/>
            </a:pPr>
            <a:r>
              <a:rPr lang="en-GB" sz="2400" dirty="0">
                <a:solidFill>
                  <a:srgbClr val="000000"/>
                </a:solidFill>
              </a:rPr>
              <a:t>Divide your 10 points by the total number and multiply by 100 to give an indication of the percentage of your influence </a:t>
            </a:r>
          </a:p>
          <a:p>
            <a:pPr marL="342900" indent="-342900">
              <a:buAutoNum type="arabicPeriod"/>
            </a:pPr>
            <a:endParaRPr lang="en-GB" sz="2400" dirty="0">
              <a:solidFill>
                <a:srgbClr val="000000"/>
              </a:solidFill>
            </a:endParaRPr>
          </a:p>
          <a:p>
            <a:r>
              <a:rPr lang="en-GB" sz="2400" dirty="0">
                <a:solidFill>
                  <a:srgbClr val="000000"/>
                </a:solidFill>
              </a:rPr>
              <a:t>10 divided by 225 x 100 = 4.4%</a:t>
            </a:r>
          </a:p>
          <a:p>
            <a:pPr marL="342900" indent="-342900">
              <a:buAutoNum type="arabicPeriod"/>
            </a:pPr>
            <a:endParaRPr lang="en-GB" dirty="0"/>
          </a:p>
        </p:txBody>
      </p:sp>
      <p:pic>
        <p:nvPicPr>
          <p:cNvPr id="8" name="Picture 7">
            <a:extLst>
              <a:ext uri="{FF2B5EF4-FFF2-40B4-BE49-F238E27FC236}">
                <a16:creationId xmlns:a16="http://schemas.microsoft.com/office/drawing/2014/main" id="{66212AFF-07DA-A9D3-FE30-0FF87C6F54B6}"/>
              </a:ext>
            </a:extLst>
          </p:cNvPr>
          <p:cNvPicPr/>
          <p:nvPr/>
        </p:nvPicPr>
        <p:blipFill rotWithShape="1">
          <a:blip r:embed="rId2" cstate="screen">
            <a:extLst>
              <a:ext uri="{28A0092B-C50C-407E-A947-70E740481C1C}">
                <a14:useLocalDpi xmlns:a14="http://schemas.microsoft.com/office/drawing/2010/main"/>
              </a:ext>
            </a:extLst>
          </a:blip>
          <a:srcRect/>
          <a:stretch>
            <a:fillRect/>
          </a:stretch>
        </p:blipFill>
        <p:spPr bwMode="auto">
          <a:xfrm>
            <a:off x="8773885" y="334950"/>
            <a:ext cx="2352907" cy="2219093"/>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66648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B3CA5-2BCC-0236-AEAF-8D83CFE4B3B9}"/>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8EE1671A-5A9D-F7A0-6A43-9E68F0E614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286AAB71-5FF4-E676-6826-0AAAD347E5F6}"/>
              </a:ext>
            </a:extLst>
          </p:cNvPr>
          <p:cNvSpPr>
            <a:spLocks noGrp="1"/>
          </p:cNvSpPr>
          <p:nvPr>
            <p:ph type="title"/>
          </p:nvPr>
        </p:nvSpPr>
        <p:spPr>
          <a:xfrm>
            <a:off x="742122" y="755375"/>
            <a:ext cx="9476535" cy="1550504"/>
          </a:xfrm>
        </p:spPr>
        <p:txBody>
          <a:bodyPr>
            <a:normAutofit/>
          </a:bodyPr>
          <a:lstStyle/>
          <a:p>
            <a:r>
              <a:rPr lang="en-GB" b="1" dirty="0">
                <a:solidFill>
                  <a:srgbClr val="008081"/>
                </a:solidFill>
                <a:latin typeface="Polly Rounded" panose="00000500000000000000" pitchFamily="50" charset="0"/>
              </a:rPr>
              <a:t>General points</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sp>
        <p:nvSpPr>
          <p:cNvPr id="3" name="TextBox 2">
            <a:extLst>
              <a:ext uri="{FF2B5EF4-FFF2-40B4-BE49-F238E27FC236}">
                <a16:creationId xmlns:a16="http://schemas.microsoft.com/office/drawing/2014/main" id="{1EDA1067-A612-ABAA-FBE8-148C68CA7C3C}"/>
              </a:ext>
            </a:extLst>
          </p:cNvPr>
          <p:cNvSpPr txBox="1"/>
          <p:nvPr/>
        </p:nvSpPr>
        <p:spPr>
          <a:xfrm>
            <a:off x="881743" y="2090056"/>
            <a:ext cx="8991600" cy="3539430"/>
          </a:xfrm>
          <a:prstGeom prst="rect">
            <a:avLst/>
          </a:prstGeom>
          <a:noFill/>
        </p:spPr>
        <p:txBody>
          <a:bodyPr wrap="square" rtlCol="0">
            <a:spAutoFit/>
          </a:bodyPr>
          <a:lstStyle/>
          <a:p>
            <a:pPr marL="457200" indent="-457200">
              <a:buClr>
                <a:srgbClr val="000000"/>
              </a:buClr>
              <a:buFont typeface="Arial" panose="020B0604020202020204" pitchFamily="34" charset="0"/>
              <a:buChar char="•"/>
            </a:pPr>
            <a:r>
              <a:rPr lang="en-US" sz="2800" u="sng" dirty="0">
                <a:solidFill>
                  <a:srgbClr val="000000">
                    <a:alpha val="80000"/>
                  </a:srgbClr>
                </a:solidFill>
              </a:rPr>
              <a:t>Empowerment</a:t>
            </a:r>
            <a:r>
              <a:rPr lang="en-US" sz="2800" dirty="0">
                <a:solidFill>
                  <a:srgbClr val="000000">
                    <a:alpha val="80000"/>
                  </a:srgbClr>
                </a:solidFill>
              </a:rPr>
              <a:t> is key - similar yet different to work with survivors of domestic abuse</a:t>
            </a:r>
          </a:p>
          <a:p>
            <a:pPr marL="457200" indent="-457200">
              <a:buClr>
                <a:srgbClr val="000000"/>
              </a:buClr>
              <a:buFont typeface="Arial" panose="020B0604020202020204" pitchFamily="34" charset="0"/>
              <a:buChar char="•"/>
            </a:pPr>
            <a:r>
              <a:rPr lang="en-US" sz="2800" dirty="0">
                <a:solidFill>
                  <a:srgbClr val="000000">
                    <a:alpha val="80000"/>
                  </a:srgbClr>
                </a:solidFill>
              </a:rPr>
              <a:t>Reduce guilt - don’t create more </a:t>
            </a:r>
          </a:p>
          <a:p>
            <a:pPr marL="457200" indent="-457200">
              <a:buClr>
                <a:srgbClr val="000000"/>
              </a:buClr>
              <a:buFont typeface="Arial" panose="020B0604020202020204" pitchFamily="34" charset="0"/>
              <a:buChar char="•"/>
            </a:pPr>
            <a:r>
              <a:rPr lang="en-US" sz="2800" dirty="0">
                <a:solidFill>
                  <a:srgbClr val="000000">
                    <a:alpha val="80000"/>
                  </a:srgbClr>
                </a:solidFill>
              </a:rPr>
              <a:t>Take a neutral stance</a:t>
            </a:r>
          </a:p>
          <a:p>
            <a:pPr marL="457200" indent="-457200">
              <a:buClr>
                <a:srgbClr val="000000"/>
              </a:buClr>
              <a:buFont typeface="Arial" panose="020B0604020202020204" pitchFamily="34" charset="0"/>
              <a:buChar char="•"/>
            </a:pPr>
            <a:r>
              <a:rPr lang="en-US" sz="2800" dirty="0">
                <a:solidFill>
                  <a:srgbClr val="000000">
                    <a:alpha val="80000"/>
                  </a:srgbClr>
                </a:solidFill>
              </a:rPr>
              <a:t>Talking about the abusive </a:t>
            </a:r>
            <a:r>
              <a:rPr lang="en-US" sz="2800" dirty="0" err="1">
                <a:solidFill>
                  <a:srgbClr val="000000">
                    <a:alpha val="80000"/>
                  </a:srgbClr>
                </a:solidFill>
              </a:rPr>
              <a:t>behaviour</a:t>
            </a:r>
            <a:r>
              <a:rPr lang="en-US" sz="2800" dirty="0">
                <a:solidFill>
                  <a:srgbClr val="000000">
                    <a:alpha val="80000"/>
                  </a:srgbClr>
                </a:solidFill>
              </a:rPr>
              <a:t>: clarifying what is acceptable and what is normal teenage </a:t>
            </a:r>
            <a:r>
              <a:rPr lang="en-US" sz="2800" dirty="0" err="1">
                <a:solidFill>
                  <a:srgbClr val="000000">
                    <a:alpha val="80000"/>
                  </a:srgbClr>
                </a:solidFill>
              </a:rPr>
              <a:t>behaviour</a:t>
            </a:r>
            <a:endParaRPr lang="en-US" sz="2800" dirty="0">
              <a:solidFill>
                <a:srgbClr val="000000">
                  <a:alpha val="80000"/>
                </a:srgbClr>
              </a:solidFill>
            </a:endParaRPr>
          </a:p>
          <a:p>
            <a:pPr marL="457200" indent="-457200">
              <a:buClr>
                <a:srgbClr val="000000"/>
              </a:buClr>
              <a:buFont typeface="Arial" panose="020B0604020202020204" pitchFamily="34" charset="0"/>
              <a:buChar char="•"/>
            </a:pPr>
            <a:r>
              <a:rPr lang="en-US" sz="2800" dirty="0">
                <a:solidFill>
                  <a:srgbClr val="000000">
                    <a:alpha val="80000"/>
                  </a:srgbClr>
                </a:solidFill>
              </a:rPr>
              <a:t>Parents: focus on them as the </a:t>
            </a:r>
            <a:r>
              <a:rPr lang="en-US" sz="2800" b="1" dirty="0">
                <a:solidFill>
                  <a:srgbClr val="000000">
                    <a:alpha val="80000"/>
                  </a:srgbClr>
                </a:solidFill>
              </a:rPr>
              <a:t>solution</a:t>
            </a:r>
            <a:r>
              <a:rPr lang="en-US" sz="2800" dirty="0">
                <a:solidFill>
                  <a:srgbClr val="000000">
                    <a:alpha val="80000"/>
                  </a:srgbClr>
                </a:solidFill>
              </a:rPr>
              <a:t> not the </a:t>
            </a:r>
            <a:r>
              <a:rPr lang="en-US" sz="2800" b="1" dirty="0">
                <a:solidFill>
                  <a:srgbClr val="000000">
                    <a:alpha val="80000"/>
                  </a:srgbClr>
                </a:solidFill>
              </a:rPr>
              <a:t>problem</a:t>
            </a:r>
            <a:r>
              <a:rPr lang="en-US" sz="2800" dirty="0">
                <a:solidFill>
                  <a:srgbClr val="000000">
                    <a:alpha val="80000"/>
                  </a:srgbClr>
                </a:solidFill>
              </a:rPr>
              <a:t> and build confidence</a:t>
            </a:r>
          </a:p>
        </p:txBody>
      </p:sp>
    </p:spTree>
    <p:extLst>
      <p:ext uri="{BB962C8B-B14F-4D97-AF65-F5344CB8AC3E}">
        <p14:creationId xmlns:p14="http://schemas.microsoft.com/office/powerpoint/2010/main" val="3651984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63210" y="555441"/>
            <a:ext cx="8969052" cy="1353048"/>
          </a:xfrm>
        </p:spPr>
        <p:txBody>
          <a:bodyPr>
            <a:noAutofit/>
          </a:bodyPr>
          <a:lstStyle/>
          <a:p>
            <a:pPr algn="l" eaLnBrk="1" hangingPunct="1"/>
            <a:br>
              <a:rPr lang="en-GB" sz="3200" b="1" dirty="0">
                <a:solidFill>
                  <a:schemeClr val="tx1">
                    <a:lumMod val="75000"/>
                    <a:lumOff val="25000"/>
                  </a:schemeClr>
                </a:solidFill>
                <a:latin typeface="+mn-lt"/>
                <a:ea typeface="ＭＳ Ｐゴシック" charset="0"/>
                <a:cs typeface="ＭＳ Ｐゴシック" charset="0"/>
              </a:rPr>
            </a:br>
            <a:r>
              <a:rPr lang="en-GB" dirty="0">
                <a:solidFill>
                  <a:srgbClr val="009999"/>
                </a:solidFill>
                <a:latin typeface="Polly Rounded Bold" panose="00000800000000000000" pitchFamily="50" charset="0"/>
                <a:ea typeface="ＭＳ Ｐゴシック" charset="0"/>
                <a:cs typeface="ＭＳ Ｐゴシック" charset="0"/>
              </a:rPr>
              <a:t>Domestic Abuse and CAPVA</a:t>
            </a:r>
            <a:br>
              <a:rPr lang="en-GB" sz="3200" dirty="0">
                <a:solidFill>
                  <a:schemeClr val="tx1">
                    <a:lumMod val="75000"/>
                    <a:lumOff val="25000"/>
                  </a:schemeClr>
                </a:solidFill>
                <a:latin typeface="Tahoma" charset="0"/>
                <a:ea typeface="ＭＳ Ｐゴシック" charset="0"/>
                <a:cs typeface="ＭＳ Ｐゴシック" charset="0"/>
              </a:rPr>
            </a:br>
            <a:endParaRPr lang="en-GB" sz="3200" b="1" dirty="0">
              <a:solidFill>
                <a:schemeClr val="tx1">
                  <a:lumMod val="75000"/>
                  <a:lumOff val="25000"/>
                </a:schemeClr>
              </a:solidFill>
              <a:latin typeface="Arial" charset="0"/>
              <a:ea typeface="ＭＳ Ｐゴシック" charset="0"/>
              <a:cs typeface="ＭＳ Ｐゴシック" charset="0"/>
            </a:endParaRPr>
          </a:p>
        </p:txBody>
      </p:sp>
      <p:grpSp>
        <p:nvGrpSpPr>
          <p:cNvPr id="2" name="Group 4"/>
          <p:cNvGrpSpPr>
            <a:grpSpLocks/>
          </p:cNvGrpSpPr>
          <p:nvPr/>
        </p:nvGrpSpPr>
        <p:grpSpPr bwMode="auto">
          <a:xfrm>
            <a:off x="1894285" y="2269692"/>
            <a:ext cx="1371600" cy="1371600"/>
            <a:chOff x="1440" y="5520"/>
            <a:chExt cx="2880" cy="2880"/>
          </a:xfrm>
        </p:grpSpPr>
        <p:sp>
          <p:nvSpPr>
            <p:cNvPr id="22551" name="AutoShape 5"/>
            <p:cNvSpPr>
              <a:spLocks noChangeArrowheads="1"/>
            </p:cNvSpPr>
            <p:nvPr/>
          </p:nvSpPr>
          <p:spPr bwMode="auto">
            <a:xfrm rot="10800000">
              <a:off x="1980" y="6060"/>
              <a:ext cx="1665" cy="1440"/>
            </a:xfrm>
            <a:prstGeom prst="triangle">
              <a:avLst>
                <a:gd name="adj" fmla="val 50000"/>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22552" name="Text Box 6"/>
            <p:cNvSpPr txBox="1">
              <a:spLocks noChangeArrowheads="1"/>
            </p:cNvSpPr>
            <p:nvPr/>
          </p:nvSpPr>
          <p:spPr bwMode="auto">
            <a:xfrm>
              <a:off x="2520" y="7680"/>
              <a:ext cx="72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2553" name="Text Box 7"/>
            <p:cNvSpPr txBox="1">
              <a:spLocks noChangeArrowheads="1"/>
            </p:cNvSpPr>
            <p:nvPr/>
          </p:nvSpPr>
          <p:spPr bwMode="auto">
            <a:xfrm>
              <a:off x="3780" y="55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sp>
          <p:nvSpPr>
            <p:cNvPr id="22554" name="Text Box 8"/>
            <p:cNvSpPr txBox="1">
              <a:spLocks noChangeArrowheads="1"/>
            </p:cNvSpPr>
            <p:nvPr/>
          </p:nvSpPr>
          <p:spPr bwMode="auto">
            <a:xfrm>
              <a:off x="1440" y="5700"/>
              <a:ext cx="540" cy="5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p:grpSp>
        <p:nvGrpSpPr>
          <p:cNvPr id="3" name="Group 9"/>
          <p:cNvGrpSpPr>
            <a:grpSpLocks/>
          </p:cNvGrpSpPr>
          <p:nvPr/>
        </p:nvGrpSpPr>
        <p:grpSpPr bwMode="auto">
          <a:xfrm>
            <a:off x="3307844" y="3423224"/>
            <a:ext cx="1371600" cy="1285875"/>
            <a:chOff x="5220" y="5700"/>
            <a:chExt cx="2880" cy="2700"/>
          </a:xfrm>
        </p:grpSpPr>
        <p:sp>
          <p:nvSpPr>
            <p:cNvPr id="22547" name="AutoShape 10"/>
            <p:cNvSpPr>
              <a:spLocks noChangeArrowheads="1"/>
            </p:cNvSpPr>
            <p:nvPr/>
          </p:nvSpPr>
          <p:spPr bwMode="auto">
            <a:xfrm rot="-1212993">
              <a:off x="5580" y="6060"/>
              <a:ext cx="1665" cy="1440"/>
            </a:xfrm>
            <a:prstGeom prst="triangle">
              <a:avLst>
                <a:gd name="adj" fmla="val 47681"/>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22548" name="Text Box 11"/>
            <p:cNvSpPr txBox="1">
              <a:spLocks noChangeArrowheads="1"/>
            </p:cNvSpPr>
            <p:nvPr/>
          </p:nvSpPr>
          <p:spPr bwMode="auto">
            <a:xfrm>
              <a:off x="5580" y="5700"/>
              <a:ext cx="540" cy="5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sp>
          <p:nvSpPr>
            <p:cNvPr id="22549" name="Text Box 12"/>
            <p:cNvSpPr txBox="1">
              <a:spLocks noChangeArrowheads="1"/>
            </p:cNvSpPr>
            <p:nvPr/>
          </p:nvSpPr>
          <p:spPr bwMode="auto">
            <a:xfrm>
              <a:off x="7560" y="66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sp>
          <p:nvSpPr>
            <p:cNvPr id="22550" name="Text Box 13"/>
            <p:cNvSpPr txBox="1">
              <a:spLocks noChangeArrowheads="1"/>
            </p:cNvSpPr>
            <p:nvPr/>
          </p:nvSpPr>
          <p:spPr bwMode="auto">
            <a:xfrm>
              <a:off x="5220" y="768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grpSp>
      <p:grpSp>
        <p:nvGrpSpPr>
          <p:cNvPr id="4" name="Group 14"/>
          <p:cNvGrpSpPr>
            <a:grpSpLocks/>
          </p:cNvGrpSpPr>
          <p:nvPr/>
        </p:nvGrpSpPr>
        <p:grpSpPr bwMode="auto">
          <a:xfrm>
            <a:off x="5084556" y="3298393"/>
            <a:ext cx="1285875" cy="1285875"/>
            <a:chOff x="3771" y="1445"/>
            <a:chExt cx="1080" cy="1080"/>
          </a:xfrm>
        </p:grpSpPr>
        <p:sp>
          <p:nvSpPr>
            <p:cNvPr id="22543" name="AutoShape 15"/>
            <p:cNvSpPr>
              <a:spLocks noChangeArrowheads="1"/>
            </p:cNvSpPr>
            <p:nvPr/>
          </p:nvSpPr>
          <p:spPr bwMode="auto">
            <a:xfrm rot="1278210">
              <a:off x="4059" y="1661"/>
              <a:ext cx="666" cy="576"/>
            </a:xfrm>
            <a:prstGeom prst="triangle">
              <a:avLst>
                <a:gd name="adj" fmla="val 50000"/>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22544" name="Text Box 16"/>
            <p:cNvSpPr txBox="1">
              <a:spLocks noChangeArrowheads="1"/>
            </p:cNvSpPr>
            <p:nvPr/>
          </p:nvSpPr>
          <p:spPr bwMode="auto">
            <a:xfrm>
              <a:off x="3771" y="2021"/>
              <a:ext cx="216" cy="21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2545" name="Text Box 17"/>
            <p:cNvSpPr txBox="1">
              <a:spLocks noChangeArrowheads="1"/>
            </p:cNvSpPr>
            <p:nvPr/>
          </p:nvSpPr>
          <p:spPr bwMode="auto">
            <a:xfrm>
              <a:off x="4635" y="2237"/>
              <a:ext cx="216" cy="28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sp>
          <p:nvSpPr>
            <p:cNvPr id="22546" name="Text Box 18"/>
            <p:cNvSpPr txBox="1">
              <a:spLocks noChangeArrowheads="1"/>
            </p:cNvSpPr>
            <p:nvPr/>
          </p:nvSpPr>
          <p:spPr bwMode="auto">
            <a:xfrm>
              <a:off x="4491" y="1445"/>
              <a:ext cx="216" cy="21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p:grpSp>
        <p:nvGrpSpPr>
          <p:cNvPr id="5" name="Group 19"/>
          <p:cNvGrpSpPr>
            <a:grpSpLocks/>
          </p:cNvGrpSpPr>
          <p:nvPr/>
        </p:nvGrpSpPr>
        <p:grpSpPr bwMode="auto">
          <a:xfrm>
            <a:off x="3518855" y="4994055"/>
            <a:ext cx="1200150" cy="857250"/>
            <a:chOff x="5400" y="10020"/>
            <a:chExt cx="2520" cy="1800"/>
          </a:xfrm>
        </p:grpSpPr>
        <p:sp>
          <p:nvSpPr>
            <p:cNvPr id="22540" name="Line 20"/>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22541" name="Text Box 21"/>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2542" name="Text Box 22"/>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p:grpSp>
        <p:nvGrpSpPr>
          <p:cNvPr id="6" name="Group 23"/>
          <p:cNvGrpSpPr>
            <a:grpSpLocks/>
          </p:cNvGrpSpPr>
          <p:nvPr/>
        </p:nvGrpSpPr>
        <p:grpSpPr bwMode="auto">
          <a:xfrm>
            <a:off x="5033286" y="5122644"/>
            <a:ext cx="1285875" cy="600075"/>
            <a:chOff x="8460" y="10200"/>
            <a:chExt cx="2700" cy="1260"/>
          </a:xfrm>
        </p:grpSpPr>
        <p:sp>
          <p:nvSpPr>
            <p:cNvPr id="22537" name="Line 24"/>
            <p:cNvSpPr>
              <a:spLocks noChangeShapeType="1"/>
            </p:cNvSpPr>
            <p:nvPr/>
          </p:nvSpPr>
          <p:spPr bwMode="auto">
            <a:xfrm>
              <a:off x="9000" y="10560"/>
              <a:ext cx="162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22538" name="Text Box 25"/>
            <p:cNvSpPr txBox="1">
              <a:spLocks noChangeArrowheads="1"/>
            </p:cNvSpPr>
            <p:nvPr/>
          </p:nvSpPr>
          <p:spPr bwMode="auto">
            <a:xfrm>
              <a:off x="8460" y="102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2539" name="Text Box 26"/>
            <p:cNvSpPr txBox="1">
              <a:spLocks noChangeArrowheads="1"/>
            </p:cNvSpPr>
            <p:nvPr/>
          </p:nvSpPr>
          <p:spPr bwMode="auto">
            <a:xfrm>
              <a:off x="10620" y="1074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p:grpSp>
        <p:nvGrpSpPr>
          <p:cNvPr id="27" name="Group 19">
            <a:extLst>
              <a:ext uri="{FF2B5EF4-FFF2-40B4-BE49-F238E27FC236}">
                <a16:creationId xmlns:a16="http://schemas.microsoft.com/office/drawing/2014/main" id="{0A77D5F3-DE90-7147-AAC4-419152A042CF}"/>
              </a:ext>
            </a:extLst>
          </p:cNvPr>
          <p:cNvGrpSpPr>
            <a:grpSpLocks/>
          </p:cNvGrpSpPr>
          <p:nvPr/>
        </p:nvGrpSpPr>
        <p:grpSpPr bwMode="auto">
          <a:xfrm rot="6625336">
            <a:off x="6753472" y="4728998"/>
            <a:ext cx="1200150" cy="857250"/>
            <a:chOff x="5400" y="10020"/>
            <a:chExt cx="2520" cy="1800"/>
          </a:xfrm>
        </p:grpSpPr>
        <p:sp>
          <p:nvSpPr>
            <p:cNvPr id="28" name="Line 20">
              <a:extLst>
                <a:ext uri="{FF2B5EF4-FFF2-40B4-BE49-F238E27FC236}">
                  <a16:creationId xmlns:a16="http://schemas.microsoft.com/office/drawing/2014/main" id="{AA5D223D-A121-954D-84A0-6ED5D2D114AE}"/>
                </a:ext>
              </a:extLst>
            </p:cNvPr>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29" name="Text Box 21">
              <a:extLst>
                <a:ext uri="{FF2B5EF4-FFF2-40B4-BE49-F238E27FC236}">
                  <a16:creationId xmlns:a16="http://schemas.microsoft.com/office/drawing/2014/main" id="{511D675C-9E28-3142-95E6-200F9DB8101A}"/>
                </a:ext>
              </a:extLst>
            </p:cNvPr>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30" name="Text Box 22">
              <a:extLst>
                <a:ext uri="{FF2B5EF4-FFF2-40B4-BE49-F238E27FC236}">
                  <a16:creationId xmlns:a16="http://schemas.microsoft.com/office/drawing/2014/main" id="{73DB4F69-E74C-744B-8A86-2913BAAD357F}"/>
                </a:ext>
              </a:extLst>
            </p:cNvPr>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p:grpSp>
        <p:nvGrpSpPr>
          <p:cNvPr id="31" name="Group 19">
            <a:extLst>
              <a:ext uri="{FF2B5EF4-FFF2-40B4-BE49-F238E27FC236}">
                <a16:creationId xmlns:a16="http://schemas.microsoft.com/office/drawing/2014/main" id="{08A06800-C495-3048-B469-86C2E9F0F2FB}"/>
              </a:ext>
            </a:extLst>
          </p:cNvPr>
          <p:cNvGrpSpPr>
            <a:grpSpLocks/>
          </p:cNvGrpSpPr>
          <p:nvPr/>
        </p:nvGrpSpPr>
        <p:grpSpPr bwMode="auto">
          <a:xfrm rot="17317319">
            <a:off x="8581376" y="4641734"/>
            <a:ext cx="1200150" cy="857250"/>
            <a:chOff x="5400" y="10020"/>
            <a:chExt cx="2520" cy="1800"/>
          </a:xfrm>
        </p:grpSpPr>
        <p:sp>
          <p:nvSpPr>
            <p:cNvPr id="32" name="Line 20">
              <a:extLst>
                <a:ext uri="{FF2B5EF4-FFF2-40B4-BE49-F238E27FC236}">
                  <a16:creationId xmlns:a16="http://schemas.microsoft.com/office/drawing/2014/main" id="{1D1C5473-2D3A-7640-9BDC-DEECAF8FE865}"/>
                </a:ext>
              </a:extLst>
            </p:cNvPr>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 Box 21">
              <a:extLst>
                <a:ext uri="{FF2B5EF4-FFF2-40B4-BE49-F238E27FC236}">
                  <a16:creationId xmlns:a16="http://schemas.microsoft.com/office/drawing/2014/main" id="{2067724B-C6DA-B84F-9125-94880B0A6072}"/>
                </a:ext>
              </a:extLst>
            </p:cNvPr>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34" name="Text Box 22">
              <a:extLst>
                <a:ext uri="{FF2B5EF4-FFF2-40B4-BE49-F238E27FC236}">
                  <a16:creationId xmlns:a16="http://schemas.microsoft.com/office/drawing/2014/main" id="{2904DCFA-8B6C-CF42-BE78-1CC47712908A}"/>
                </a:ext>
              </a:extLst>
            </p:cNvPr>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prstClr val="black"/>
                </a:solidFill>
                <a:effectLst/>
                <a:uLnTx/>
                <a:uFillTx/>
                <a:latin typeface="Arial" charset="0"/>
                <a:ea typeface="ヒラギノ角ゴ Pro W3" charset="0"/>
                <a:cs typeface="ヒラギノ角ゴ Pro W3" charset="0"/>
              </a:endParaRPr>
            </a:p>
          </p:txBody>
        </p:sp>
      </p:gr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6" name="Ink 15">
                <a:extLst>
                  <a:ext uri="{FF2B5EF4-FFF2-40B4-BE49-F238E27FC236}">
                    <a16:creationId xmlns:a16="http://schemas.microsoft.com/office/drawing/2014/main" id="{AC49B4C5-F7B3-834C-A385-E151561B2D01}"/>
                  </a:ext>
                </a:extLst>
              </p14:cNvPr>
              <p14:cNvContentPartPr/>
              <p14:nvPr/>
            </p14:nvContentPartPr>
            <p14:xfrm>
              <a:off x="7610519" y="7488343"/>
              <a:ext cx="270" cy="270"/>
            </p14:xfrm>
          </p:contentPart>
        </mc:Choice>
        <mc:Fallback xmlns="">
          <p:pic>
            <p:nvPicPr>
              <p:cNvPr id="16" name="Ink 15">
                <a:extLst>
                  <a:ext uri="{FF2B5EF4-FFF2-40B4-BE49-F238E27FC236}">
                    <a16:creationId xmlns:a16="http://schemas.microsoft.com/office/drawing/2014/main" id="{AC49B4C5-F7B3-834C-A385-E151561B2D01}"/>
                  </a:ext>
                </a:extLst>
              </p:cNvPr>
              <p:cNvPicPr/>
              <p:nvPr/>
            </p:nvPicPr>
            <p:blipFill>
              <a:blip r:embed="rId4"/>
              <a:stretch>
                <a:fillRect/>
              </a:stretch>
            </p:blipFill>
            <p:spPr>
              <a:xfrm>
                <a:off x="7597019" y="7407343"/>
                <a:ext cx="27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5" name="Ink 34">
                <a:extLst>
                  <a:ext uri="{FF2B5EF4-FFF2-40B4-BE49-F238E27FC236}">
                    <a16:creationId xmlns:a16="http://schemas.microsoft.com/office/drawing/2014/main" id="{1F513402-3FD2-A74D-99FD-8F816560D10C}"/>
                  </a:ext>
                </a:extLst>
              </p14:cNvPr>
              <p14:cNvContentPartPr/>
              <p14:nvPr/>
            </p14:nvContentPartPr>
            <p14:xfrm>
              <a:off x="7896449" y="7360903"/>
              <a:ext cx="270" cy="270"/>
            </p14:xfrm>
          </p:contentPart>
        </mc:Choice>
        <mc:Fallback xmlns="">
          <p:pic>
            <p:nvPicPr>
              <p:cNvPr id="35" name="Ink 34">
                <a:extLst>
                  <a:ext uri="{FF2B5EF4-FFF2-40B4-BE49-F238E27FC236}">
                    <a16:creationId xmlns:a16="http://schemas.microsoft.com/office/drawing/2014/main" id="{1F513402-3FD2-A74D-99FD-8F816560D10C}"/>
                  </a:ext>
                </a:extLst>
              </p:cNvPr>
              <p:cNvPicPr/>
              <p:nvPr/>
            </p:nvPicPr>
            <p:blipFill>
              <a:blip r:embed="rId6"/>
              <a:stretch>
                <a:fillRect/>
              </a:stretch>
            </p:blipFill>
            <p:spPr>
              <a:xfrm>
                <a:off x="7869449" y="7333903"/>
                <a:ext cx="54000" cy="54000"/>
              </a:xfrm>
              <a:prstGeom prst="rect">
                <a:avLst/>
              </a:prstGeom>
            </p:spPr>
          </p:pic>
        </mc:Fallback>
      </mc:AlternateContent>
    </p:spTree>
    <p:extLst>
      <p:ext uri="{BB962C8B-B14F-4D97-AF65-F5344CB8AC3E}">
        <p14:creationId xmlns:p14="http://schemas.microsoft.com/office/powerpoint/2010/main" val="2862965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9D7213B-7A8E-1BA9-8900-3E28C6DC7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803189" y="2193957"/>
            <a:ext cx="10589741" cy="2835243"/>
          </a:xfrm>
        </p:spPr>
        <p:txBody>
          <a:bodyPr>
            <a:normAutofit/>
          </a:bodyPr>
          <a:lstStyle/>
          <a:p>
            <a:r>
              <a:rPr lang="en-GB" sz="4800" b="1" dirty="0">
                <a:solidFill>
                  <a:srgbClr val="5A5A58"/>
                </a:solidFill>
                <a:latin typeface="Polly Rounded" panose="00000500000000000000" pitchFamily="50" charset="0"/>
              </a:rPr>
              <a:t>Day 2</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F784ABB7-2F06-F864-1F9E-302A93C5CA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480A399B-CD95-4F8D-0D90-9A90FB6807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2434274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08A8-6113-E165-1592-F41CF8E83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DEBDB-6E37-E921-75E4-B63018DD434D}"/>
              </a:ext>
            </a:extLst>
          </p:cNvPr>
          <p:cNvSpPr>
            <a:spLocks noGrp="1"/>
          </p:cNvSpPr>
          <p:nvPr>
            <p:ph type="title"/>
          </p:nvPr>
        </p:nvSpPr>
        <p:spPr>
          <a:xfrm>
            <a:off x="696687" y="2852057"/>
            <a:ext cx="9916884" cy="2177143"/>
          </a:xfrm>
        </p:spPr>
        <p:txBody>
          <a:bodyPr>
            <a:normAutofit fontScale="90000"/>
          </a:bodyPr>
          <a:lstStyle/>
          <a:p>
            <a:r>
              <a:rPr lang="en-GB" sz="4800" b="1" dirty="0">
                <a:solidFill>
                  <a:srgbClr val="5A5A58"/>
                </a:solidFill>
                <a:latin typeface="Polly Rounded Bold" panose="00000800000000000000" pitchFamily="50" charset="0"/>
              </a:rPr>
              <a:t>Week 3: Parent/Carer</a:t>
            </a:r>
            <a:br>
              <a:rPr lang="en-GB" sz="4800" b="1" dirty="0">
                <a:solidFill>
                  <a:srgbClr val="5A5A58"/>
                </a:solidFill>
                <a:latin typeface="Polly Rounded Bold" panose="00000800000000000000" pitchFamily="50" charset="0"/>
              </a:rPr>
            </a:br>
            <a:r>
              <a:rPr lang="en-GB" sz="4800" b="1" dirty="0">
                <a:solidFill>
                  <a:srgbClr val="5A5A58"/>
                </a:solidFill>
                <a:latin typeface="Polly Rounded Bold" panose="00000800000000000000" pitchFamily="50" charset="0"/>
              </a:rPr>
              <a:t>Sequence Analysis &amp; Draft Agreement</a:t>
            </a:r>
            <a:br>
              <a:rPr lang="en-GB" sz="4800" b="1" dirty="0">
                <a:solidFill>
                  <a:srgbClr val="5A5A58"/>
                </a:solidFill>
              </a:rPr>
            </a:br>
            <a:br>
              <a:rPr lang="en-GB" sz="4800" b="1" dirty="0">
                <a:solidFill>
                  <a:srgbClr val="5A5A58"/>
                </a:solidFill>
                <a:latin typeface="Polly Rounded" panose="00000500000000000000" pitchFamily="50" charset="0"/>
              </a:rPr>
            </a:b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630F59B5-1322-5F05-B066-6ACD82C99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D6175AF4-AB7C-77C7-4849-AD2D82278F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730976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3330FA-6DA8-EA49-AB33-57C6081193BD}"/>
              </a:ext>
            </a:extLst>
          </p:cNvPr>
          <p:cNvSpPr txBox="1"/>
          <p:nvPr/>
        </p:nvSpPr>
        <p:spPr>
          <a:xfrm>
            <a:off x="2818410" y="1496292"/>
            <a:ext cx="6555179" cy="584775"/>
          </a:xfrm>
          <a:prstGeom prst="rect">
            <a:avLst/>
          </a:prstGeom>
          <a:noFill/>
        </p:spPr>
        <p:txBody>
          <a:bodyPr wrap="square" rtlCol="0">
            <a:spAutoFit/>
          </a:bodyPr>
          <a:lstStyle/>
          <a:p>
            <a:pPr algn="ctr"/>
            <a:r>
              <a:rPr lang="en-GB" sz="3200" dirty="0"/>
              <a:t>Jason’s Story</a:t>
            </a:r>
          </a:p>
        </p:txBody>
      </p:sp>
      <p:sp>
        <p:nvSpPr>
          <p:cNvPr id="4" name="Action Button: Forwards or Next 3">
            <a:hlinkClick r:id="rId3" highlightClick="1"/>
            <a:extLst>
              <a:ext uri="{FF2B5EF4-FFF2-40B4-BE49-F238E27FC236}">
                <a16:creationId xmlns:a16="http://schemas.microsoft.com/office/drawing/2014/main" id="{D7180CFB-3795-9EC6-331B-C4F593C61E4A}"/>
              </a:ext>
            </a:extLst>
          </p:cNvPr>
          <p:cNvSpPr/>
          <p:nvPr/>
        </p:nvSpPr>
        <p:spPr>
          <a:xfrm>
            <a:off x="5306290" y="2945080"/>
            <a:ext cx="1579418" cy="1579418"/>
          </a:xfrm>
          <a:prstGeom prst="actionButtonForwardNex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A8F4D49-C36C-23CA-6D60-18A4DF5A0955}"/>
              </a:ext>
            </a:extLst>
          </p:cNvPr>
          <p:cNvSpPr txBox="1"/>
          <p:nvPr/>
        </p:nvSpPr>
        <p:spPr>
          <a:xfrm>
            <a:off x="2818409" y="2081067"/>
            <a:ext cx="6555179" cy="338554"/>
          </a:xfrm>
          <a:prstGeom prst="rect">
            <a:avLst/>
          </a:prstGeom>
          <a:noFill/>
        </p:spPr>
        <p:txBody>
          <a:bodyPr wrap="square" rtlCol="0">
            <a:spAutoFit/>
          </a:bodyPr>
          <a:lstStyle/>
          <a:p>
            <a:pPr algn="ctr"/>
            <a:r>
              <a:rPr lang="en-GB" sz="1600" dirty="0">
                <a:solidFill>
                  <a:schemeClr val="tx2"/>
                </a:solidFill>
              </a:rPr>
              <a:t>Password: RYPP</a:t>
            </a:r>
          </a:p>
        </p:txBody>
      </p:sp>
    </p:spTree>
    <p:extLst>
      <p:ext uri="{BB962C8B-B14F-4D97-AF65-F5344CB8AC3E}">
        <p14:creationId xmlns:p14="http://schemas.microsoft.com/office/powerpoint/2010/main" val="2675077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D0965-A6BA-91D5-E677-C4BB03A34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3E3F5-4ED5-5C12-6511-2C959265F0ED}"/>
              </a:ext>
            </a:extLst>
          </p:cNvPr>
          <p:cNvSpPr>
            <a:spLocks noGrp="1"/>
          </p:cNvSpPr>
          <p:nvPr>
            <p:ph type="title"/>
          </p:nvPr>
        </p:nvSpPr>
        <p:spPr>
          <a:xfrm>
            <a:off x="391886" y="391887"/>
            <a:ext cx="9826772" cy="1349828"/>
          </a:xfrm>
        </p:spPr>
        <p:txBody>
          <a:bodyPr>
            <a:normAutofit fontScale="90000"/>
          </a:bodyPr>
          <a:lstStyle/>
          <a:p>
            <a:pPr algn="l"/>
            <a:r>
              <a:rPr lang="en-GB" b="1" dirty="0">
                <a:solidFill>
                  <a:srgbClr val="008081"/>
                </a:solidFill>
                <a:latin typeface="Polly Rounded" panose="00000500000000000000" pitchFamily="50" charset="0"/>
              </a:rPr>
              <a:t>Sequence Analysis</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sp>
        <p:nvSpPr>
          <p:cNvPr id="8" name="TextBox 7">
            <a:extLst>
              <a:ext uri="{FF2B5EF4-FFF2-40B4-BE49-F238E27FC236}">
                <a16:creationId xmlns:a16="http://schemas.microsoft.com/office/drawing/2014/main" id="{A6BCCAFF-63AB-E461-7902-FC75C14CF33D}"/>
              </a:ext>
            </a:extLst>
          </p:cNvPr>
          <p:cNvSpPr txBox="1"/>
          <p:nvPr/>
        </p:nvSpPr>
        <p:spPr>
          <a:xfrm>
            <a:off x="489858" y="1502228"/>
            <a:ext cx="10297886" cy="4708981"/>
          </a:xfrm>
          <a:prstGeom prst="rect">
            <a:avLst/>
          </a:prstGeom>
          <a:noFill/>
        </p:spPr>
        <p:txBody>
          <a:bodyPr wrap="square">
            <a:spAutoFit/>
          </a:bodyPr>
          <a:lstStyle/>
          <a:p>
            <a:pPr marL="342900" indent="-342900">
              <a:lnSpc>
                <a:spcPct val="150000"/>
              </a:lnSpc>
              <a:buFont typeface="Arial" panose="020B0604020202020204" pitchFamily="34" charset="0"/>
              <a:buChar char="•"/>
            </a:pPr>
            <a:r>
              <a:rPr lang="de-DE" sz="2400" dirty="0">
                <a:solidFill>
                  <a:srgbClr val="000000">
                    <a:alpha val="80000"/>
                  </a:srgbClr>
                </a:solidFill>
              </a:rPr>
              <a:t>Brief</a:t>
            </a:r>
          </a:p>
          <a:p>
            <a:pPr marL="342900" indent="-342900">
              <a:buFont typeface="Arial" panose="020B0604020202020204" pitchFamily="34" charset="0"/>
              <a:buChar char="•"/>
            </a:pPr>
            <a:r>
              <a:rPr lang="en-US" sz="2400" dirty="0">
                <a:solidFill>
                  <a:srgbClr val="000000">
                    <a:alpha val="80000"/>
                  </a:srgbClr>
                </a:solidFill>
              </a:rPr>
              <a:t>Sequential – Who said and did what, what happened next and so on.</a:t>
            </a:r>
          </a:p>
          <a:p>
            <a:pPr marL="342900" indent="-342900">
              <a:buFont typeface="Arial" panose="020B0604020202020204" pitchFamily="34" charset="0"/>
              <a:buChar char="•"/>
            </a:pPr>
            <a:r>
              <a:rPr lang="en-US" sz="2400" dirty="0">
                <a:solidFill>
                  <a:srgbClr val="000000">
                    <a:alpha val="80000"/>
                  </a:srgbClr>
                </a:solidFill>
              </a:rPr>
              <a:t>Gives a sentence or two to set the context – e.g., Time of day and who was where</a:t>
            </a:r>
            <a:r>
              <a:rPr lang="hu-HU" sz="2400" dirty="0">
                <a:solidFill>
                  <a:srgbClr val="000000">
                    <a:alpha val="80000"/>
                  </a:srgbClr>
                </a:solidFill>
              </a:rPr>
              <a:t>.</a:t>
            </a:r>
            <a:endParaRPr lang="en-GB" sz="2400" dirty="0">
              <a:solidFill>
                <a:srgbClr val="000000">
                  <a:alpha val="80000"/>
                </a:srgbClr>
              </a:solidFill>
            </a:endParaRPr>
          </a:p>
          <a:p>
            <a:pPr marL="342900" indent="-342900">
              <a:buFont typeface="Arial" panose="020B0604020202020204" pitchFamily="34" charset="0"/>
              <a:buChar char="•"/>
            </a:pPr>
            <a:r>
              <a:rPr lang="en-US" sz="2400" dirty="0">
                <a:solidFill>
                  <a:srgbClr val="000000">
                    <a:alpha val="80000"/>
                  </a:srgbClr>
                </a:solidFill>
              </a:rPr>
              <a:t>Absolutely without analysis or explanation (does not say things like ‘he always does that’)</a:t>
            </a:r>
          </a:p>
          <a:p>
            <a:pPr marL="342900" indent="-342900">
              <a:buFont typeface="Arial" panose="020B0604020202020204" pitchFamily="34" charset="0"/>
              <a:buChar char="•"/>
            </a:pPr>
            <a:r>
              <a:rPr lang="en-US" sz="2400" dirty="0">
                <a:solidFill>
                  <a:srgbClr val="000000">
                    <a:alpha val="80000"/>
                  </a:srgbClr>
                </a:solidFill>
              </a:rPr>
              <a:t>As far as possible reports the words someone used and the actions, they did rather than saying things like ‘he blew up’, ‘he was verbally abusive’ ‘I swore’ or ‘he was violent’</a:t>
            </a:r>
          </a:p>
          <a:p>
            <a:pPr marL="342900" indent="-342900">
              <a:buFont typeface="Arial" panose="020B0604020202020204" pitchFamily="34" charset="0"/>
              <a:buChar char="•"/>
            </a:pPr>
            <a:r>
              <a:rPr lang="en-US" sz="2400" dirty="0">
                <a:solidFill>
                  <a:srgbClr val="000000">
                    <a:alpha val="80000"/>
                  </a:srgbClr>
                </a:solidFill>
              </a:rPr>
              <a:t>In the present tense</a:t>
            </a:r>
          </a:p>
          <a:p>
            <a:pPr marL="342900" indent="-342900">
              <a:buFont typeface="Arial" panose="020B0604020202020204" pitchFamily="34" charset="0"/>
              <a:buChar char="•"/>
            </a:pPr>
            <a:r>
              <a:rPr lang="en-US" sz="2400" dirty="0">
                <a:solidFill>
                  <a:srgbClr val="000000">
                    <a:alpha val="80000"/>
                  </a:srgbClr>
                </a:solidFill>
              </a:rPr>
              <a:t>In the 3rd person – rather than saying: ‘I do or say….’ It says: ‘mum/dad does or says….’</a:t>
            </a:r>
          </a:p>
        </p:txBody>
      </p:sp>
    </p:spTree>
    <p:extLst>
      <p:ext uri="{BB962C8B-B14F-4D97-AF65-F5344CB8AC3E}">
        <p14:creationId xmlns:p14="http://schemas.microsoft.com/office/powerpoint/2010/main" val="582669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83D0D-719E-4E8E-8C94-58CAF571DD7E}"/>
              </a:ext>
            </a:extLst>
          </p:cNvPr>
          <p:cNvSpPr>
            <a:spLocks noGrp="1"/>
          </p:cNvSpPr>
          <p:nvPr>
            <p:ph type="title"/>
          </p:nvPr>
        </p:nvSpPr>
        <p:spPr>
          <a:xfrm>
            <a:off x="457201" y="152401"/>
            <a:ext cx="10755085" cy="1132113"/>
          </a:xfrm>
        </p:spPr>
        <p:txBody>
          <a:bodyPr>
            <a:normAutofit fontScale="90000"/>
          </a:bodyPr>
          <a:lstStyle/>
          <a:p>
            <a:pPr algn="l"/>
            <a:br>
              <a:rPr lang="en-US" sz="4400" dirty="0">
                <a:solidFill>
                  <a:srgbClr val="390073"/>
                </a:solidFill>
                <a:latin typeface="Polly Rounded Bold" panose="00000800000000000000" pitchFamily="50" charset="0"/>
              </a:rPr>
            </a:br>
            <a:r>
              <a:rPr lang="en-US" sz="4400" dirty="0">
                <a:solidFill>
                  <a:srgbClr val="390073"/>
                </a:solidFill>
                <a:latin typeface="Polly Rounded Bold" panose="00000800000000000000" pitchFamily="50" charset="0"/>
              </a:rPr>
              <a:t>Sequence Analysis Example: Morning</a:t>
            </a:r>
            <a:br>
              <a:rPr lang="en-US" sz="4400" dirty="0">
                <a:solidFill>
                  <a:srgbClr val="390073"/>
                </a:solidFill>
                <a:latin typeface="Polly Rounded Bold" panose="00000800000000000000" pitchFamily="50" charset="0"/>
              </a:rPr>
            </a:br>
            <a:endParaRPr lang="en-GB" dirty="0">
              <a:solidFill>
                <a:srgbClr val="390073"/>
              </a:solidFill>
              <a:latin typeface="Polly Rounded Bold" panose="00000800000000000000" pitchFamily="50" charset="0"/>
            </a:endParaRPr>
          </a:p>
        </p:txBody>
      </p:sp>
      <p:sp>
        <p:nvSpPr>
          <p:cNvPr id="3" name="Content Placeholder 2">
            <a:extLst>
              <a:ext uri="{FF2B5EF4-FFF2-40B4-BE49-F238E27FC236}">
                <a16:creationId xmlns:a16="http://schemas.microsoft.com/office/drawing/2014/main" id="{6788DEFC-6681-470E-BA7B-D732F706FE15}"/>
              </a:ext>
            </a:extLst>
          </p:cNvPr>
          <p:cNvSpPr>
            <a:spLocks noGrp="1"/>
          </p:cNvSpPr>
          <p:nvPr>
            <p:ph idx="1"/>
          </p:nvPr>
        </p:nvSpPr>
        <p:spPr>
          <a:xfrm>
            <a:off x="457201" y="1208314"/>
            <a:ext cx="11527970" cy="5573486"/>
          </a:xfrm>
        </p:spPr>
        <p:txBody>
          <a:bodyPr>
            <a:normAutofit/>
          </a:bodyPr>
          <a:lstStyle/>
          <a:p>
            <a:pPr>
              <a:buFont typeface="Wingdings" panose="05000000000000000000" pitchFamily="2" charset="2"/>
              <a:buChar char="§"/>
            </a:pPr>
            <a:r>
              <a:rPr lang="en-US" sz="2400" dirty="0">
                <a:solidFill>
                  <a:srgbClr val="000000"/>
                </a:solidFill>
              </a:rPr>
              <a:t>In the morning Jason does not set his alarm clock for school.</a:t>
            </a:r>
          </a:p>
          <a:p>
            <a:pPr>
              <a:buFont typeface="Wingdings" panose="05000000000000000000" pitchFamily="2" charset="2"/>
              <a:buChar char="§"/>
            </a:pPr>
            <a:r>
              <a:rPr lang="en-US" sz="2400" dirty="0">
                <a:solidFill>
                  <a:srgbClr val="000000"/>
                </a:solidFill>
              </a:rPr>
              <a:t>Mum goes in to wake him up twice.</a:t>
            </a:r>
          </a:p>
          <a:p>
            <a:pPr>
              <a:buFont typeface="Wingdings" panose="05000000000000000000" pitchFamily="2" charset="2"/>
              <a:buChar char="§"/>
            </a:pPr>
            <a:r>
              <a:rPr lang="en-US" sz="2400" dirty="0">
                <a:solidFill>
                  <a:srgbClr val="000000"/>
                </a:solidFill>
              </a:rPr>
              <a:t>The second time mum goes in Jason slams the door on her</a:t>
            </a:r>
          </a:p>
          <a:p>
            <a:pPr>
              <a:buFont typeface="Wingdings" panose="05000000000000000000" pitchFamily="2" charset="2"/>
              <a:buChar char="§"/>
            </a:pPr>
            <a:r>
              <a:rPr lang="en-US" sz="2400" dirty="0">
                <a:solidFill>
                  <a:srgbClr val="000000"/>
                </a:solidFill>
              </a:rPr>
              <a:t>Mum goes straight back into his room saying “how dare you slam the door”</a:t>
            </a:r>
          </a:p>
          <a:p>
            <a:pPr>
              <a:buFont typeface="Wingdings" panose="05000000000000000000" pitchFamily="2" charset="2"/>
              <a:buChar char="§"/>
            </a:pPr>
            <a:r>
              <a:rPr lang="en-US" sz="2400" dirty="0">
                <a:solidFill>
                  <a:srgbClr val="000000"/>
                </a:solidFill>
              </a:rPr>
              <a:t>Mum pulls open the curtains and pulls the covers off Jason. Jason keeps hold of the covers and there is a scuffle</a:t>
            </a:r>
          </a:p>
          <a:p>
            <a:pPr>
              <a:buFont typeface="Wingdings" panose="05000000000000000000" pitchFamily="2" charset="2"/>
              <a:buChar char="§"/>
            </a:pPr>
            <a:r>
              <a:rPr lang="en-US" sz="2400" dirty="0">
                <a:solidFill>
                  <a:srgbClr val="000000"/>
                </a:solidFill>
              </a:rPr>
              <a:t>Jason gets up in mums face and shouts that she is a ‘wanker’, He also shouts in Kerry's face as he passes her.</a:t>
            </a:r>
          </a:p>
          <a:p>
            <a:pPr>
              <a:buFont typeface="Wingdings" panose="05000000000000000000" pitchFamily="2" charset="2"/>
              <a:buChar char="§"/>
            </a:pPr>
            <a:r>
              <a:rPr lang="en-US" sz="2400" dirty="0">
                <a:solidFill>
                  <a:srgbClr val="000000"/>
                </a:solidFill>
              </a:rPr>
              <a:t>Jason goes into the bathroom and Mum makes him breakfast while he washes. They don’t speak to each other.</a:t>
            </a:r>
          </a:p>
          <a:p>
            <a:pPr>
              <a:buFont typeface="Wingdings" panose="05000000000000000000" pitchFamily="2" charset="2"/>
              <a:buChar char="§"/>
            </a:pPr>
            <a:r>
              <a:rPr lang="en-US" sz="2400" dirty="0">
                <a:solidFill>
                  <a:srgbClr val="000000"/>
                </a:solidFill>
              </a:rPr>
              <a:t>Later the family leave for school. Jason tries to head off on his own but mum tells him it’s too late</a:t>
            </a:r>
          </a:p>
          <a:p>
            <a:pPr>
              <a:lnSpc>
                <a:spcPct val="150000"/>
              </a:lnSpc>
              <a:buFont typeface="Wingdings" panose="05000000000000000000" pitchFamily="2" charset="2"/>
              <a:buChar char="§"/>
            </a:pPr>
            <a:endParaRPr lang="en-GB" sz="1800" dirty="0"/>
          </a:p>
          <a:p>
            <a:pPr marL="0" indent="0">
              <a:buNone/>
            </a:pPr>
            <a:endParaRPr lang="en-GB" dirty="0"/>
          </a:p>
        </p:txBody>
      </p:sp>
    </p:spTree>
    <p:extLst>
      <p:ext uri="{BB962C8B-B14F-4D97-AF65-F5344CB8AC3E}">
        <p14:creationId xmlns:p14="http://schemas.microsoft.com/office/powerpoint/2010/main" val="3252680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D1F42-7B1F-142C-4B30-264E99289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331BD-0009-5A85-BF0F-135ECFDBDD33}"/>
              </a:ext>
            </a:extLst>
          </p:cNvPr>
          <p:cNvSpPr>
            <a:spLocks noGrp="1"/>
          </p:cNvSpPr>
          <p:nvPr>
            <p:ph type="title"/>
          </p:nvPr>
        </p:nvSpPr>
        <p:spPr>
          <a:xfrm>
            <a:off x="457201" y="152401"/>
            <a:ext cx="10755085" cy="1132113"/>
          </a:xfrm>
        </p:spPr>
        <p:txBody>
          <a:bodyPr>
            <a:normAutofit fontScale="90000"/>
          </a:bodyPr>
          <a:lstStyle/>
          <a:p>
            <a:pPr algn="l"/>
            <a:br>
              <a:rPr lang="en-US" sz="4400" dirty="0">
                <a:solidFill>
                  <a:srgbClr val="390073"/>
                </a:solidFill>
                <a:latin typeface="Polly Rounded Bold" panose="00000800000000000000" pitchFamily="50" charset="0"/>
              </a:rPr>
            </a:br>
            <a:r>
              <a:rPr lang="en-US" sz="4400" dirty="0">
                <a:solidFill>
                  <a:srgbClr val="390073"/>
                </a:solidFill>
                <a:latin typeface="Polly Rounded Bold" panose="00000800000000000000" pitchFamily="50" charset="0"/>
              </a:rPr>
              <a:t>Sequence Analysis Example: </a:t>
            </a:r>
            <a:r>
              <a:rPr lang="en-US" dirty="0">
                <a:solidFill>
                  <a:srgbClr val="390073"/>
                </a:solidFill>
                <a:latin typeface="Polly Rounded Bold" panose="00000800000000000000" pitchFamily="50" charset="0"/>
              </a:rPr>
              <a:t>Afternoon</a:t>
            </a:r>
            <a:br>
              <a:rPr lang="en-US" sz="4400" dirty="0">
                <a:solidFill>
                  <a:srgbClr val="390073"/>
                </a:solidFill>
                <a:latin typeface="Polly Rounded Bold" panose="00000800000000000000" pitchFamily="50" charset="0"/>
              </a:rPr>
            </a:br>
            <a:endParaRPr lang="en-GB" dirty="0">
              <a:solidFill>
                <a:srgbClr val="390073"/>
              </a:solidFill>
              <a:latin typeface="Polly Rounded Bold" panose="00000800000000000000" pitchFamily="50" charset="0"/>
            </a:endParaRPr>
          </a:p>
        </p:txBody>
      </p:sp>
      <p:sp>
        <p:nvSpPr>
          <p:cNvPr id="3" name="Content Placeholder 2">
            <a:extLst>
              <a:ext uri="{FF2B5EF4-FFF2-40B4-BE49-F238E27FC236}">
                <a16:creationId xmlns:a16="http://schemas.microsoft.com/office/drawing/2014/main" id="{B777F7CE-BB21-2DEC-0AE3-EA3116AEEE89}"/>
              </a:ext>
            </a:extLst>
          </p:cNvPr>
          <p:cNvSpPr>
            <a:spLocks noGrp="1"/>
          </p:cNvSpPr>
          <p:nvPr>
            <p:ph idx="1"/>
          </p:nvPr>
        </p:nvSpPr>
        <p:spPr>
          <a:xfrm>
            <a:off x="457201" y="1208314"/>
            <a:ext cx="11527970" cy="5573486"/>
          </a:xfrm>
        </p:spPr>
        <p:txBody>
          <a:bodyPr>
            <a:normAutofit/>
          </a:bodyPr>
          <a:lstStyle/>
          <a:p>
            <a:pPr>
              <a:lnSpc>
                <a:spcPct val="150000"/>
              </a:lnSpc>
              <a:buFont typeface="Wingdings" panose="05000000000000000000" pitchFamily="2" charset="2"/>
              <a:buChar char="§"/>
            </a:pPr>
            <a:endParaRPr lang="en-GB" sz="1800" dirty="0"/>
          </a:p>
          <a:p>
            <a:pPr marL="0" indent="0">
              <a:buNone/>
            </a:pPr>
            <a:endParaRPr lang="en-GB" dirty="0"/>
          </a:p>
        </p:txBody>
      </p:sp>
      <p:sp>
        <p:nvSpPr>
          <p:cNvPr id="5" name="TextBox 4">
            <a:extLst>
              <a:ext uri="{FF2B5EF4-FFF2-40B4-BE49-F238E27FC236}">
                <a16:creationId xmlns:a16="http://schemas.microsoft.com/office/drawing/2014/main" id="{033D918F-7DF1-D1E8-BF90-41D3A6901830}"/>
              </a:ext>
            </a:extLst>
          </p:cNvPr>
          <p:cNvSpPr txBox="1"/>
          <p:nvPr/>
        </p:nvSpPr>
        <p:spPr>
          <a:xfrm>
            <a:off x="457201" y="1208314"/>
            <a:ext cx="10755085" cy="5726915"/>
          </a:xfrm>
          <a:prstGeom prst="rect">
            <a:avLst/>
          </a:prstGeom>
          <a:noFill/>
        </p:spPr>
        <p:txBody>
          <a:bodyPr wrap="square">
            <a:spAutoFit/>
          </a:bodyPr>
          <a:lstStyle/>
          <a:p>
            <a:pPr marL="342900" indent="-342900">
              <a:buFont typeface="Arial" panose="020B0604020202020204" pitchFamily="34" charset="0"/>
              <a:buChar char="•"/>
            </a:pPr>
            <a:r>
              <a:rPr lang="en-GB" sz="2200" dirty="0">
                <a:solidFill>
                  <a:srgbClr val="000000"/>
                </a:solidFill>
              </a:rPr>
              <a:t>Jason comes home at 4.30- Kerry has been watching telly since she got in at 3.30- Mum is in the bedroom on the internet</a:t>
            </a:r>
          </a:p>
          <a:p>
            <a:pPr marL="342900" indent="-342900">
              <a:buFont typeface="Arial" panose="020B0604020202020204" pitchFamily="34" charset="0"/>
              <a:buChar char="•"/>
            </a:pPr>
            <a:r>
              <a:rPr lang="en-GB" sz="2200" dirty="0">
                <a:solidFill>
                  <a:srgbClr val="000000"/>
                </a:solidFill>
              </a:rPr>
              <a:t>Jason says hello to mum and Kerry-they don’t respond much</a:t>
            </a:r>
          </a:p>
          <a:p>
            <a:pPr marL="342900" indent="-342900">
              <a:buFont typeface="Arial" panose="020B0604020202020204" pitchFamily="34" charset="0"/>
              <a:buChar char="•"/>
            </a:pPr>
            <a:r>
              <a:rPr lang="en-GB" sz="2200" dirty="0">
                <a:solidFill>
                  <a:srgbClr val="000000"/>
                </a:solidFill>
              </a:rPr>
              <a:t>Jason wants to use the TV to play games- he goes to plug his console in and asks Kerry for the remote- she wont give it to him. </a:t>
            </a:r>
          </a:p>
          <a:p>
            <a:pPr marL="342900" indent="-342900">
              <a:buFont typeface="Arial" panose="020B0604020202020204" pitchFamily="34" charset="0"/>
              <a:buChar char="•"/>
            </a:pPr>
            <a:r>
              <a:rPr lang="en-GB" sz="2200" dirty="0">
                <a:solidFill>
                  <a:srgbClr val="000000"/>
                </a:solidFill>
              </a:rPr>
              <a:t>Jason goes to complain to mum, he says she has been watching TV for ages and its his turn. </a:t>
            </a:r>
          </a:p>
          <a:p>
            <a:pPr marL="342900" indent="-342900">
              <a:buFont typeface="Arial" panose="020B0604020202020204" pitchFamily="34" charset="0"/>
              <a:buChar char="•"/>
            </a:pPr>
            <a:r>
              <a:rPr lang="en-GB" sz="2200" dirty="0">
                <a:solidFill>
                  <a:srgbClr val="000000"/>
                </a:solidFill>
              </a:rPr>
              <a:t>Mum says “why do you always have to cause trouble as soon as you get in” and tells Jason to go and sort it out.</a:t>
            </a:r>
          </a:p>
          <a:p>
            <a:pPr marL="342900" indent="-342900">
              <a:buFont typeface="Arial" panose="020B0604020202020204" pitchFamily="34" charset="0"/>
              <a:buChar char="•"/>
            </a:pPr>
            <a:r>
              <a:rPr lang="en-GB" sz="2200" dirty="0">
                <a:solidFill>
                  <a:srgbClr val="000000"/>
                </a:solidFill>
              </a:rPr>
              <a:t>Jason goes back into the room to get the remote off Kerry and a fight breaks out- he pushes Kerry’s face into the sofa and starts shouting at her</a:t>
            </a:r>
          </a:p>
          <a:p>
            <a:pPr marL="342900" indent="-342900">
              <a:buFont typeface="Arial" panose="020B0604020202020204" pitchFamily="34" charset="0"/>
              <a:buChar char="•"/>
            </a:pPr>
            <a:r>
              <a:rPr lang="en-GB" sz="2200" dirty="0">
                <a:solidFill>
                  <a:srgbClr val="000000"/>
                </a:solidFill>
              </a:rPr>
              <a:t>Mum comes in and tells Jason to “get off her now”, kicks his behind knocking him to the ground</a:t>
            </a:r>
          </a:p>
          <a:p>
            <a:pPr marL="342900" indent="-342900">
              <a:buFont typeface="Arial" panose="020B0604020202020204" pitchFamily="34" charset="0"/>
              <a:buChar char="•"/>
            </a:pPr>
            <a:r>
              <a:rPr lang="en-GB" sz="2200" dirty="0">
                <a:solidFill>
                  <a:srgbClr val="000000"/>
                </a:solidFill>
              </a:rPr>
              <a:t>Jason screams at mum and goes outside and starts throwing things around the garden.</a:t>
            </a:r>
          </a:p>
          <a:p>
            <a:pPr marL="342900" indent="-342900">
              <a:buFont typeface="Arial" panose="020B0604020202020204" pitchFamily="34" charset="0"/>
              <a:buChar char="•"/>
            </a:pPr>
            <a:r>
              <a:rPr lang="en-GB" sz="2200" dirty="0">
                <a:solidFill>
                  <a:srgbClr val="000000"/>
                </a:solidFill>
              </a:rPr>
              <a:t>After 5 minutes he comes in, mum makes him a cup of tea and tells Kerry to let him use the console.</a:t>
            </a:r>
          </a:p>
        </p:txBody>
      </p:sp>
    </p:spTree>
    <p:extLst>
      <p:ext uri="{BB962C8B-B14F-4D97-AF65-F5344CB8AC3E}">
        <p14:creationId xmlns:p14="http://schemas.microsoft.com/office/powerpoint/2010/main" val="725423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4940ED-B460-FC58-7AA0-A1F437B38A21}"/>
              </a:ext>
            </a:extLst>
          </p:cNvPr>
          <p:cNvSpPr txBox="1"/>
          <p:nvPr/>
        </p:nvSpPr>
        <p:spPr>
          <a:xfrm>
            <a:off x="518615" y="846161"/>
            <a:ext cx="10467833"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Family Agreement</a:t>
            </a:r>
          </a:p>
        </p:txBody>
      </p:sp>
      <p:pic>
        <p:nvPicPr>
          <p:cNvPr id="2" name="Content Placeholder 4">
            <a:extLst>
              <a:ext uri="{FF2B5EF4-FFF2-40B4-BE49-F238E27FC236}">
                <a16:creationId xmlns:a16="http://schemas.microsoft.com/office/drawing/2014/main" id="{3B47F300-EE24-4792-E675-503267831330}"/>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7301552" y="211541"/>
            <a:ext cx="4735774" cy="2531659"/>
          </a:xfrm>
          <a:custGeom>
            <a:avLst/>
            <a:gdLst/>
            <a:ahLst/>
            <a:cxnLst/>
            <a:rect l="l" t="t" r="r" b="b"/>
            <a:pathLst>
              <a:path w="12192000" h="3418853">
                <a:moveTo>
                  <a:pt x="0" y="0"/>
                </a:moveTo>
                <a:lnTo>
                  <a:pt x="12192000" y="0"/>
                </a:lnTo>
                <a:lnTo>
                  <a:pt x="12192000" y="227978"/>
                </a:lnTo>
                <a:lnTo>
                  <a:pt x="12192000" y="2065168"/>
                </a:lnTo>
                <a:lnTo>
                  <a:pt x="12192000" y="3342653"/>
                </a:lnTo>
                <a:lnTo>
                  <a:pt x="9439275" y="3418853"/>
                </a:lnTo>
                <a:lnTo>
                  <a:pt x="5572127" y="3171203"/>
                </a:lnTo>
                <a:lnTo>
                  <a:pt x="0" y="3342653"/>
                </a:lnTo>
                <a:lnTo>
                  <a:pt x="0" y="2065168"/>
                </a:lnTo>
                <a:lnTo>
                  <a:pt x="0" y="227978"/>
                </a:lnTo>
                <a:close/>
              </a:path>
            </a:pathLst>
          </a:custGeom>
        </p:spPr>
      </p:pic>
      <p:sp>
        <p:nvSpPr>
          <p:cNvPr id="3" name="TextBox 2">
            <a:extLst>
              <a:ext uri="{FF2B5EF4-FFF2-40B4-BE49-F238E27FC236}">
                <a16:creationId xmlns:a16="http://schemas.microsoft.com/office/drawing/2014/main" id="{2239815D-764A-5E12-F024-2D696BA9A80B}"/>
              </a:ext>
            </a:extLst>
          </p:cNvPr>
          <p:cNvSpPr txBox="1"/>
          <p:nvPr/>
        </p:nvSpPr>
        <p:spPr>
          <a:xfrm>
            <a:off x="518615" y="1828800"/>
            <a:ext cx="9855471" cy="3970318"/>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000000"/>
                </a:solidFill>
              </a:rPr>
              <a:t>Sequence analyses</a:t>
            </a:r>
          </a:p>
          <a:p>
            <a:pPr marL="457200" indent="-457200">
              <a:buFont typeface="Arial" panose="020B0604020202020204" pitchFamily="34" charset="0"/>
              <a:buChar char="•"/>
            </a:pPr>
            <a:r>
              <a:rPr lang="en-GB" sz="2800" dirty="0">
                <a:solidFill>
                  <a:srgbClr val="000000"/>
                </a:solidFill>
              </a:rPr>
              <a:t>Address unhelpful patterns</a:t>
            </a:r>
          </a:p>
          <a:p>
            <a:pPr marL="457200" indent="-457200">
              <a:buFont typeface="Arial" panose="020B0604020202020204" pitchFamily="34" charset="0"/>
              <a:buChar char="•"/>
            </a:pPr>
            <a:r>
              <a:rPr lang="en-GB" sz="2800" dirty="0">
                <a:solidFill>
                  <a:srgbClr val="000000"/>
                </a:solidFill>
              </a:rPr>
              <a:t>Family agreement</a:t>
            </a:r>
          </a:p>
          <a:p>
            <a:pPr marL="457200" indent="-457200">
              <a:buFont typeface="Arial" panose="020B0604020202020204" pitchFamily="34" charset="0"/>
              <a:buChar char="•"/>
            </a:pPr>
            <a:r>
              <a:rPr lang="en-GB" sz="2800" dirty="0">
                <a:solidFill>
                  <a:srgbClr val="000000"/>
                </a:solidFill>
              </a:rPr>
              <a:t>Select behaviours</a:t>
            </a:r>
          </a:p>
          <a:p>
            <a:pPr marL="457200" indent="-457200">
              <a:buFont typeface="Arial" panose="020B0604020202020204" pitchFamily="34" charset="0"/>
              <a:buChar char="•"/>
            </a:pPr>
            <a:r>
              <a:rPr lang="en-GB" sz="2800" dirty="0">
                <a:solidFill>
                  <a:srgbClr val="000000"/>
                </a:solidFill>
              </a:rPr>
              <a:t>Agree/ negotiate rewards and consequences</a:t>
            </a:r>
          </a:p>
          <a:p>
            <a:pPr marL="457200" indent="-457200">
              <a:buFont typeface="Arial" panose="020B0604020202020204" pitchFamily="34" charset="0"/>
              <a:buChar char="•"/>
            </a:pPr>
            <a:r>
              <a:rPr lang="en-GB" sz="2800" dirty="0">
                <a:solidFill>
                  <a:srgbClr val="000000"/>
                </a:solidFill>
              </a:rPr>
              <a:t>Safety plan</a:t>
            </a:r>
          </a:p>
          <a:p>
            <a:pPr marL="457200" indent="-457200">
              <a:buFont typeface="Arial" panose="020B0604020202020204" pitchFamily="34" charset="0"/>
              <a:buChar char="•"/>
            </a:pPr>
            <a:r>
              <a:rPr lang="en-GB" sz="2800" dirty="0">
                <a:solidFill>
                  <a:srgbClr val="000000"/>
                </a:solidFill>
              </a:rPr>
              <a:t>Make agreement </a:t>
            </a:r>
          </a:p>
          <a:p>
            <a:pPr marL="457200" indent="-457200">
              <a:buFont typeface="Arial" panose="020B0604020202020204" pitchFamily="34" charset="0"/>
              <a:buChar char="•"/>
            </a:pPr>
            <a:r>
              <a:rPr lang="en-GB" sz="2800" dirty="0">
                <a:solidFill>
                  <a:srgbClr val="000000"/>
                </a:solidFill>
              </a:rPr>
              <a:t>Reviews</a:t>
            </a:r>
          </a:p>
          <a:p>
            <a:pPr marL="457200" indent="-457200">
              <a:buFont typeface="Arial" panose="020B0604020202020204" pitchFamily="34" charset="0"/>
              <a:buChar char="•"/>
            </a:pPr>
            <a:r>
              <a:rPr lang="en-GB" sz="2800" dirty="0">
                <a:solidFill>
                  <a:srgbClr val="000000"/>
                </a:solidFill>
              </a:rPr>
              <a:t>Adjust, agree &amp; review again</a:t>
            </a:r>
          </a:p>
        </p:txBody>
      </p:sp>
    </p:spTree>
    <p:extLst>
      <p:ext uri="{BB962C8B-B14F-4D97-AF65-F5344CB8AC3E}">
        <p14:creationId xmlns:p14="http://schemas.microsoft.com/office/powerpoint/2010/main" val="780867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4940ED-B460-FC58-7AA0-A1F437B38A21}"/>
              </a:ext>
            </a:extLst>
          </p:cNvPr>
          <p:cNvSpPr txBox="1"/>
          <p:nvPr/>
        </p:nvSpPr>
        <p:spPr>
          <a:xfrm>
            <a:off x="544286" y="315687"/>
            <a:ext cx="10442162"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Family Agreement</a:t>
            </a:r>
          </a:p>
        </p:txBody>
      </p:sp>
      <p:sp>
        <p:nvSpPr>
          <p:cNvPr id="6" name="Content Placeholder 5">
            <a:extLst>
              <a:ext uri="{FF2B5EF4-FFF2-40B4-BE49-F238E27FC236}">
                <a16:creationId xmlns:a16="http://schemas.microsoft.com/office/drawing/2014/main" id="{203DC8D3-803F-8164-2CC5-0B6A6845597D}"/>
              </a:ext>
            </a:extLst>
          </p:cNvPr>
          <p:cNvSpPr>
            <a:spLocks noGrp="1"/>
          </p:cNvSpPr>
          <p:nvPr>
            <p:ph idx="1"/>
          </p:nvPr>
        </p:nvSpPr>
        <p:spPr>
          <a:xfrm>
            <a:off x="391885" y="1262744"/>
            <a:ext cx="11440723" cy="5383716"/>
          </a:xfrm>
        </p:spPr>
        <p:txBody>
          <a:bodyPr>
            <a:normAutofit fontScale="92500"/>
          </a:bodyPr>
          <a:lstStyle/>
          <a:p>
            <a:r>
              <a:rPr lang="en-GB" sz="3000" dirty="0">
                <a:solidFill>
                  <a:srgbClr val="000000"/>
                </a:solidFill>
                <a:latin typeface="Calibri" panose="020F0502020204030204" pitchFamily="34" charset="0"/>
                <a:cs typeface="Calibri" panose="020F0502020204030204" pitchFamily="34" charset="0"/>
              </a:rPr>
              <a:t>Done </a:t>
            </a:r>
            <a:r>
              <a:rPr lang="en-GB" sz="3000" b="1" i="1" dirty="0">
                <a:solidFill>
                  <a:srgbClr val="000000"/>
                </a:solidFill>
                <a:latin typeface="Calibri" panose="020F0502020204030204" pitchFamily="34" charset="0"/>
                <a:cs typeface="Calibri" panose="020F0502020204030204" pitchFamily="34" charset="0"/>
              </a:rPr>
              <a:t>collaboratively</a:t>
            </a:r>
            <a:r>
              <a:rPr lang="en-GB" sz="3000" dirty="0">
                <a:solidFill>
                  <a:srgbClr val="000000"/>
                </a:solidFill>
                <a:latin typeface="Calibri" panose="020F0502020204030204" pitchFamily="34" charset="0"/>
                <a:cs typeface="Calibri" panose="020F0502020204030204" pitchFamily="34" charset="0"/>
              </a:rPr>
              <a:t> alongside the young person – The young person contributes to the family agreement by thinking about rewards and consequences that may be levied.</a:t>
            </a:r>
          </a:p>
          <a:p>
            <a:r>
              <a:rPr lang="en-GB" sz="3000" dirty="0">
                <a:solidFill>
                  <a:srgbClr val="000000"/>
                </a:solidFill>
                <a:latin typeface="Calibri" panose="020F0502020204030204" pitchFamily="34" charset="0"/>
                <a:cs typeface="Calibri" panose="020F0502020204030204" pitchFamily="34" charset="0"/>
              </a:rPr>
              <a:t>Focuses on </a:t>
            </a:r>
            <a:r>
              <a:rPr lang="en-GB" sz="3000" b="1" i="1" dirty="0">
                <a:solidFill>
                  <a:srgbClr val="000000"/>
                </a:solidFill>
                <a:latin typeface="Calibri" panose="020F0502020204030204" pitchFamily="34" charset="0"/>
                <a:cs typeface="Calibri" panose="020F0502020204030204" pitchFamily="34" charset="0"/>
              </a:rPr>
              <a:t>unsafe or risky </a:t>
            </a:r>
            <a:r>
              <a:rPr lang="en-GB" sz="3000" dirty="0">
                <a:solidFill>
                  <a:srgbClr val="000000"/>
                </a:solidFill>
                <a:latin typeface="Calibri" panose="020F0502020204030204" pitchFamily="34" charset="0"/>
                <a:cs typeface="Calibri" panose="020F0502020204030204" pitchFamily="34" charset="0"/>
              </a:rPr>
              <a:t>behaviours only, to help stabilise the environment and create a ‘safe space’ from which to recover from trauma</a:t>
            </a:r>
          </a:p>
          <a:p>
            <a:r>
              <a:rPr lang="en-GB" sz="3000" dirty="0">
                <a:solidFill>
                  <a:srgbClr val="000000"/>
                </a:solidFill>
                <a:latin typeface="Calibri" panose="020F0502020204030204" pitchFamily="34" charset="0"/>
                <a:cs typeface="Calibri" panose="020F0502020204030204" pitchFamily="34" charset="0"/>
              </a:rPr>
              <a:t>The collaborative approach </a:t>
            </a:r>
            <a:r>
              <a:rPr lang="en-GB" sz="3000" b="1" i="1" dirty="0">
                <a:solidFill>
                  <a:srgbClr val="000000"/>
                </a:solidFill>
                <a:latin typeface="Calibri" panose="020F0502020204030204" pitchFamily="34" charset="0"/>
                <a:cs typeface="Calibri" panose="020F0502020204030204" pitchFamily="34" charset="0"/>
              </a:rPr>
              <a:t>reduces the likelihood of harsh and inconsistent consequences </a:t>
            </a:r>
            <a:r>
              <a:rPr lang="en-GB" sz="3000" dirty="0">
                <a:solidFill>
                  <a:srgbClr val="000000"/>
                </a:solidFill>
                <a:latin typeface="Calibri" panose="020F0502020204030204" pitchFamily="34" charset="0"/>
                <a:cs typeface="Calibri" panose="020F0502020204030204" pitchFamily="34" charset="0"/>
              </a:rPr>
              <a:t>being invoked by parents who are struggling to cope. </a:t>
            </a:r>
          </a:p>
          <a:p>
            <a:r>
              <a:rPr lang="en-GB" sz="3000" dirty="0">
                <a:solidFill>
                  <a:srgbClr val="000000"/>
                </a:solidFill>
                <a:latin typeface="Calibri" panose="020F0502020204030204" pitchFamily="34" charset="0"/>
                <a:cs typeface="Calibri" panose="020F0502020204030204" pitchFamily="34" charset="0"/>
              </a:rPr>
              <a:t>Involves agreements for when inappropriate responses are used by parents. This promotes a sense of justice and fairness for the young person. </a:t>
            </a:r>
          </a:p>
          <a:p>
            <a:r>
              <a:rPr lang="en-GB" sz="3000" dirty="0">
                <a:solidFill>
                  <a:srgbClr val="000000"/>
                </a:solidFill>
                <a:latin typeface="Calibri" panose="020F0502020204030204" pitchFamily="34" charset="0"/>
                <a:cs typeface="Calibri" panose="020F0502020204030204" pitchFamily="34" charset="0"/>
              </a:rPr>
              <a:t>Taught alongside </a:t>
            </a:r>
            <a:r>
              <a:rPr lang="en-GB" sz="3000" b="1" i="1" dirty="0">
                <a:solidFill>
                  <a:srgbClr val="000000"/>
                </a:solidFill>
                <a:latin typeface="Calibri" panose="020F0502020204030204" pitchFamily="34" charset="0"/>
                <a:cs typeface="Calibri" panose="020F0502020204030204" pitchFamily="34" charset="0"/>
              </a:rPr>
              <a:t>Time out </a:t>
            </a:r>
            <a:r>
              <a:rPr lang="en-GB" sz="3000" dirty="0">
                <a:solidFill>
                  <a:srgbClr val="000000"/>
                </a:solidFill>
                <a:latin typeface="Calibri" panose="020F0502020204030204" pitchFamily="34" charset="0"/>
                <a:cs typeface="Calibri" panose="020F0502020204030204" pitchFamily="34" charset="0"/>
              </a:rPr>
              <a:t>as a strategy for managing emotions. Young people who have experienced trauma are likely to find self- regulation difficult and need a process to follow. </a:t>
            </a:r>
          </a:p>
          <a:p>
            <a:endParaRPr lang="en-GB" dirty="0"/>
          </a:p>
        </p:txBody>
      </p:sp>
    </p:spTree>
    <p:extLst>
      <p:ext uri="{BB962C8B-B14F-4D97-AF65-F5344CB8AC3E}">
        <p14:creationId xmlns:p14="http://schemas.microsoft.com/office/powerpoint/2010/main" val="2046251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descr="Diagram&#10;&#10;Description automatically generated">
            <a:extLst>
              <a:ext uri="{FF2B5EF4-FFF2-40B4-BE49-F238E27FC236}">
                <a16:creationId xmlns:a16="http://schemas.microsoft.com/office/drawing/2014/main" id="{85B905F7-BCE2-492A-8F1C-473632F1D488}"/>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5900"/>
                    </a14:imgEffect>
                  </a14:imgLayer>
                </a14:imgProps>
              </a:ext>
            </a:extLst>
          </a:blip>
          <a:stretch>
            <a:fillRect/>
          </a:stretch>
        </p:blipFill>
        <p:spPr>
          <a:xfrm>
            <a:off x="928688" y="217714"/>
            <a:ext cx="10129837" cy="6379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7340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DCB3D-E07A-C285-219F-4972953A71A1}"/>
              </a:ext>
            </a:extLst>
          </p:cNvPr>
          <p:cNvSpPr>
            <a:spLocks noGrp="1"/>
          </p:cNvSpPr>
          <p:nvPr>
            <p:ph type="title"/>
          </p:nvPr>
        </p:nvSpPr>
        <p:spPr>
          <a:xfrm>
            <a:off x="555172" y="805542"/>
            <a:ext cx="11342914" cy="885145"/>
          </a:xfrm>
        </p:spPr>
        <p:txBody>
          <a:bodyPr>
            <a:normAutofit fontScale="90000"/>
          </a:bodyPr>
          <a:lstStyle/>
          <a:p>
            <a:r>
              <a:rPr lang="en-GB" b="1" dirty="0">
                <a:latin typeface="+mn-lt"/>
              </a:rPr>
              <a:t>Risky or unsafe behaviours that have occurred in the past</a:t>
            </a:r>
            <a:br>
              <a:rPr lang="en-GB" dirty="0"/>
            </a:br>
            <a:endParaRPr lang="en-GB" dirty="0"/>
          </a:p>
        </p:txBody>
      </p:sp>
      <p:sp>
        <p:nvSpPr>
          <p:cNvPr id="3" name="Content Placeholder 2">
            <a:extLst>
              <a:ext uri="{FF2B5EF4-FFF2-40B4-BE49-F238E27FC236}">
                <a16:creationId xmlns:a16="http://schemas.microsoft.com/office/drawing/2014/main" id="{28848789-0BDD-BEE8-31E5-A3F1091BBDEE}"/>
              </a:ext>
            </a:extLst>
          </p:cNvPr>
          <p:cNvSpPr>
            <a:spLocks noGrp="1"/>
          </p:cNvSpPr>
          <p:nvPr>
            <p:ph idx="1"/>
          </p:nvPr>
        </p:nvSpPr>
        <p:spPr>
          <a:xfrm>
            <a:off x="555171" y="2013857"/>
            <a:ext cx="11005457" cy="4669971"/>
          </a:xfrm>
        </p:spPr>
        <p:txBody>
          <a:bodyPr>
            <a:normAutofit lnSpcReduction="10000"/>
          </a:bodyPr>
          <a:lstStyle/>
          <a:p>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rPr>
              <a:t>Truancy</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 - Jason attends school on average three days a week.  </a:t>
            </a:r>
          </a:p>
          <a:p>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rPr>
              <a:t>Verbal aggression- </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Jason often swears at his family, using words like "fucking", and “Twat” towards Mum and Kerry. His outbursts last from 5 minutes to an hour, happen almost every day and have been going on for the last year. </a:t>
            </a:r>
          </a:p>
          <a:p>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rPr>
              <a:t>Threatening and risky behaviour </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has included his smashing and breaking things in the house.  He has thrown an ashtray and a chair at Kerry. This kind of incident has happened 6-7 times in the last 4 months. </a:t>
            </a:r>
          </a:p>
          <a:p>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rPr>
              <a:t>Physical violence </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towards Mum and Kerry happens about twice a month and includes ‘thumping’ and kicking them.  This has resulted in bruising to both Mum and Kerry.  It began about a year ago and is getting worse.</a:t>
            </a:r>
          </a:p>
          <a:p>
            <a:endParaRPr lang="en-GB" dirty="0">
              <a:solidFill>
                <a:srgbClr val="000000"/>
              </a:solidFill>
            </a:endParaRPr>
          </a:p>
        </p:txBody>
      </p:sp>
    </p:spTree>
    <p:extLst>
      <p:ext uri="{BB962C8B-B14F-4D97-AF65-F5344CB8AC3E}">
        <p14:creationId xmlns:p14="http://schemas.microsoft.com/office/powerpoint/2010/main" val="3496923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12B45C2-CF87-1303-279A-763A0EAC85F6}"/>
              </a:ext>
            </a:extLst>
          </p:cNvPr>
          <p:cNvPicPr>
            <a:picLocks noGrp="1" noChangeAspect="1"/>
          </p:cNvPicPr>
          <p:nvPr>
            <p:ph idx="1"/>
          </p:nvPr>
        </p:nvPicPr>
        <p:blipFill>
          <a:blip r:embed="rId2"/>
          <a:srcRect b="9122"/>
          <a:stretch>
            <a:fillRect/>
          </a:stretch>
        </p:blipFill>
        <p:spPr>
          <a:xfrm>
            <a:off x="838200" y="772887"/>
            <a:ext cx="10755086" cy="4985656"/>
          </a:xfrm>
          <a:prstGeom prst="rect">
            <a:avLst/>
          </a:prstGeom>
        </p:spPr>
      </p:pic>
    </p:spTree>
    <p:extLst>
      <p:ext uri="{BB962C8B-B14F-4D97-AF65-F5344CB8AC3E}">
        <p14:creationId xmlns:p14="http://schemas.microsoft.com/office/powerpoint/2010/main" val="2033372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F9268035-2A39-44B3-89A0-5F9AF0DD1731}"/>
              </a:ext>
            </a:extLst>
          </p:cNvPr>
          <p:cNvGraphicFramePr>
            <a:graphicFrameLocks noGrp="1"/>
          </p:cNvGraphicFramePr>
          <p:nvPr>
            <p:extLst>
              <p:ext uri="{D42A27DB-BD31-4B8C-83A1-F6EECF244321}">
                <p14:modId xmlns:p14="http://schemas.microsoft.com/office/powerpoint/2010/main" val="1940215159"/>
              </p:ext>
            </p:extLst>
          </p:nvPr>
        </p:nvGraphicFramePr>
        <p:xfrm>
          <a:off x="674913" y="2122713"/>
          <a:ext cx="10560782" cy="2078302"/>
        </p:xfrm>
        <a:graphic>
          <a:graphicData uri="http://schemas.openxmlformats.org/drawingml/2006/table">
            <a:tbl>
              <a:tblPr firstRow="1" bandRow="1">
                <a:tableStyleId>{5C22544A-7EE6-4342-B048-85BDC9FD1C3A}</a:tableStyleId>
              </a:tblPr>
              <a:tblGrid>
                <a:gridCol w="2296058">
                  <a:extLst>
                    <a:ext uri="{9D8B030D-6E8A-4147-A177-3AD203B41FA5}">
                      <a16:colId xmlns:a16="http://schemas.microsoft.com/office/drawing/2014/main" val="2306900857"/>
                    </a:ext>
                  </a:extLst>
                </a:gridCol>
                <a:gridCol w="2754908">
                  <a:extLst>
                    <a:ext uri="{9D8B030D-6E8A-4147-A177-3AD203B41FA5}">
                      <a16:colId xmlns:a16="http://schemas.microsoft.com/office/drawing/2014/main" val="1863923894"/>
                    </a:ext>
                  </a:extLst>
                </a:gridCol>
                <a:gridCol w="2754908">
                  <a:extLst>
                    <a:ext uri="{9D8B030D-6E8A-4147-A177-3AD203B41FA5}">
                      <a16:colId xmlns:a16="http://schemas.microsoft.com/office/drawing/2014/main" val="933437621"/>
                    </a:ext>
                  </a:extLst>
                </a:gridCol>
                <a:gridCol w="2754908">
                  <a:extLst>
                    <a:ext uri="{9D8B030D-6E8A-4147-A177-3AD203B41FA5}">
                      <a16:colId xmlns:a16="http://schemas.microsoft.com/office/drawing/2014/main" val="3571180994"/>
                    </a:ext>
                  </a:extLst>
                </a:gridCol>
              </a:tblGrid>
              <a:tr h="603939">
                <a:tc>
                  <a:txBody>
                    <a:bodyPr/>
                    <a:lstStyle/>
                    <a:p>
                      <a:endParaRPr lang="en-GB" dirty="0"/>
                    </a:p>
                  </a:txBody>
                  <a:tcPr>
                    <a:solidFill>
                      <a:schemeClr val="bg1"/>
                    </a:solidFill>
                  </a:tcPr>
                </a:tc>
                <a:tc>
                  <a:txBody>
                    <a:bodyPr/>
                    <a:lstStyle/>
                    <a:p>
                      <a:pPr algn="ctr"/>
                      <a:r>
                        <a:rPr lang="en-GB" sz="2000">
                          <a:solidFill>
                            <a:srgbClr val="000000"/>
                          </a:solidFill>
                          <a:latin typeface="Calibri" panose="020F0502020204030204" pitchFamily="34" charset="0"/>
                          <a:cs typeface="Calibri" panose="020F0502020204030204" pitchFamily="34" charset="0"/>
                        </a:rPr>
                        <a:t>Parent</a:t>
                      </a:r>
                    </a:p>
                  </a:txBody>
                  <a:tcPr>
                    <a:solidFill>
                      <a:srgbClr val="00B050"/>
                    </a:solidFill>
                  </a:tcPr>
                </a:tc>
                <a:tc>
                  <a:txBody>
                    <a:bodyPr/>
                    <a:lstStyle/>
                    <a:p>
                      <a:pPr algn="ctr"/>
                      <a:r>
                        <a:rPr lang="en-GB" sz="2000">
                          <a:solidFill>
                            <a:srgbClr val="000000"/>
                          </a:solidFill>
                          <a:latin typeface="Calibri" panose="020F0502020204030204" pitchFamily="34" charset="0"/>
                          <a:cs typeface="Calibri" panose="020F0502020204030204" pitchFamily="34" charset="0"/>
                        </a:rPr>
                        <a:t>Family</a:t>
                      </a:r>
                    </a:p>
                  </a:txBody>
                  <a:tcPr>
                    <a:solidFill>
                      <a:srgbClr val="009999"/>
                    </a:solidFill>
                  </a:tcPr>
                </a:tc>
                <a:tc>
                  <a:txBody>
                    <a:bodyPr/>
                    <a:lstStyle/>
                    <a:p>
                      <a:pPr algn="ctr"/>
                      <a:r>
                        <a:rPr lang="en-GB" sz="2000">
                          <a:solidFill>
                            <a:srgbClr val="000000"/>
                          </a:solidFill>
                          <a:latin typeface="Calibri" panose="020F0502020204030204" pitchFamily="34" charset="0"/>
                          <a:cs typeface="Calibri" panose="020F0502020204030204" pitchFamily="34" charset="0"/>
                        </a:rPr>
                        <a:t>Young Person/Individual</a:t>
                      </a:r>
                    </a:p>
                  </a:txBody>
                  <a:tcPr>
                    <a:solidFill>
                      <a:schemeClr val="bg2">
                        <a:lumMod val="90000"/>
                      </a:schemeClr>
                    </a:solidFill>
                  </a:tcPr>
                </a:tc>
                <a:extLst>
                  <a:ext uri="{0D108BD9-81ED-4DB2-BD59-A6C34878D82A}">
                    <a16:rowId xmlns:a16="http://schemas.microsoft.com/office/drawing/2014/main" val="2045326510"/>
                  </a:ext>
                </a:extLst>
              </a:tr>
              <a:tr h="1377262">
                <a:tc>
                  <a:txBody>
                    <a:bodyPr/>
                    <a:lstStyle/>
                    <a:p>
                      <a:r>
                        <a:rPr lang="en-GB" sz="3200" dirty="0">
                          <a:solidFill>
                            <a:srgbClr val="009999"/>
                          </a:solidFill>
                        </a:rPr>
                        <a:t>Week 1</a:t>
                      </a:r>
                    </a:p>
                  </a:txBody>
                  <a:tcPr>
                    <a:solidFill>
                      <a:schemeClr val="bg1"/>
                    </a:solidFill>
                  </a:tcPr>
                </a:tc>
                <a:tc>
                  <a:txBody>
                    <a:bodyPr/>
                    <a:lstStyle/>
                    <a:p>
                      <a:endParaRPr lang="en-GB">
                        <a:latin typeface="Calibri" panose="020F0502020204030204" pitchFamily="34" charset="0"/>
                        <a:cs typeface="Calibri" panose="020F0502020204030204" pitchFamily="34" charset="0"/>
                      </a:endParaRPr>
                    </a:p>
                  </a:txBody>
                  <a:tcPr>
                    <a:solidFill>
                      <a:srgbClr val="00B050"/>
                    </a:solidFill>
                  </a:tcPr>
                </a:tc>
                <a:tc>
                  <a:txBody>
                    <a:bodyPr/>
                    <a:lstStyle/>
                    <a:p>
                      <a:pPr algn="ctr"/>
                      <a:r>
                        <a:rPr lang="en-GB" sz="2000" dirty="0">
                          <a:solidFill>
                            <a:srgbClr val="000000"/>
                          </a:solidFill>
                          <a:latin typeface="Calibri" panose="020F0502020204030204" pitchFamily="34" charset="0"/>
                          <a:cs typeface="Calibri" panose="020F0502020204030204" pitchFamily="34" charset="0"/>
                        </a:rPr>
                        <a:t>Meeting the Family Aside from the Problem</a:t>
                      </a:r>
                    </a:p>
                  </a:txBody>
                  <a:tcPr>
                    <a:solidFill>
                      <a:srgbClr val="009999"/>
                    </a:solidFill>
                  </a:tcPr>
                </a:tc>
                <a:tc>
                  <a:txBody>
                    <a:bodyPr/>
                    <a:lstStyle/>
                    <a:p>
                      <a:endParaRPr lang="en-GB" sz="2000" dirty="0">
                        <a:solidFill>
                          <a:srgbClr val="000000"/>
                        </a:solidFill>
                        <a:latin typeface="Calibri" panose="020F0502020204030204" pitchFamily="34" charset="0"/>
                        <a:cs typeface="Calibri" panose="020F0502020204030204" pitchFamily="34" charset="0"/>
                      </a:endParaRPr>
                    </a:p>
                  </a:txBody>
                  <a:tcPr>
                    <a:solidFill>
                      <a:schemeClr val="bg2">
                        <a:lumMod val="90000"/>
                      </a:schemeClr>
                    </a:solidFill>
                  </a:tcPr>
                </a:tc>
                <a:extLst>
                  <a:ext uri="{0D108BD9-81ED-4DB2-BD59-A6C34878D82A}">
                    <a16:rowId xmlns:a16="http://schemas.microsoft.com/office/drawing/2014/main" val="3703799137"/>
                  </a:ext>
                </a:extLst>
              </a:tr>
            </a:tbl>
          </a:graphicData>
        </a:graphic>
      </p:graphicFrame>
      <p:sp>
        <p:nvSpPr>
          <p:cNvPr id="2" name="TextBox 1">
            <a:extLst>
              <a:ext uri="{FF2B5EF4-FFF2-40B4-BE49-F238E27FC236}">
                <a16:creationId xmlns:a16="http://schemas.microsoft.com/office/drawing/2014/main" id="{4DBD3232-940E-48C7-A0FA-04C2D0EEA6D5}"/>
              </a:ext>
            </a:extLst>
          </p:cNvPr>
          <p:cNvSpPr txBox="1"/>
          <p:nvPr/>
        </p:nvSpPr>
        <p:spPr>
          <a:xfrm>
            <a:off x="261257" y="609600"/>
            <a:ext cx="9155459" cy="769441"/>
          </a:xfrm>
          <a:prstGeom prst="rect">
            <a:avLst/>
          </a:prstGeom>
          <a:noFill/>
        </p:spPr>
        <p:txBody>
          <a:bodyPr wrap="square" rtlCol="0">
            <a:spAutoFit/>
          </a:bodyPr>
          <a:lstStyle/>
          <a:p>
            <a:r>
              <a:rPr lang="en-GB" sz="4400" b="1" dirty="0">
                <a:solidFill>
                  <a:srgbClr val="390073"/>
                </a:solidFill>
              </a:rPr>
              <a:t>Sessions covered </a:t>
            </a:r>
            <a:r>
              <a:rPr lang="en-GB" sz="4400" b="1" dirty="0">
                <a:solidFill>
                  <a:schemeClr val="tx2">
                    <a:lumMod val="75000"/>
                  </a:schemeClr>
                </a:solidFill>
              </a:rPr>
              <a:t>in Day 1</a:t>
            </a:r>
          </a:p>
        </p:txBody>
      </p:sp>
      <p:pic>
        <p:nvPicPr>
          <p:cNvPr id="4" name="Picture 3">
            <a:extLst>
              <a:ext uri="{FF2B5EF4-FFF2-40B4-BE49-F238E27FC236}">
                <a16:creationId xmlns:a16="http://schemas.microsoft.com/office/drawing/2014/main" id="{C23441E7-8F20-DE97-9677-9B0EEA72CADE}"/>
              </a:ext>
            </a:extLst>
          </p:cNvPr>
          <p:cNvPicPr>
            <a:picLocks noChangeAspect="1"/>
          </p:cNvPicPr>
          <p:nvPr/>
        </p:nvPicPr>
        <p:blipFill>
          <a:blip r:embed="rId3"/>
          <a:stretch>
            <a:fillRect/>
          </a:stretch>
        </p:blipFill>
        <p:spPr>
          <a:xfrm>
            <a:off x="0" y="6345936"/>
            <a:ext cx="12192000" cy="512064"/>
          </a:xfrm>
          <a:prstGeom prst="rect">
            <a:avLst/>
          </a:prstGeom>
        </p:spPr>
      </p:pic>
    </p:spTree>
    <p:extLst>
      <p:ext uri="{BB962C8B-B14F-4D97-AF65-F5344CB8AC3E}">
        <p14:creationId xmlns:p14="http://schemas.microsoft.com/office/powerpoint/2010/main" val="3118904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71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540DA933-6B6C-4110-B8CB-3F39F94BB54E}"/>
              </a:ext>
            </a:extLst>
          </p:cNvPr>
          <p:cNvGraphicFramePr>
            <a:graphicFrameLocks noGrp="1"/>
          </p:cNvGraphicFramePr>
          <p:nvPr>
            <p:ph idx="1"/>
            <p:extLst>
              <p:ext uri="{D42A27DB-BD31-4B8C-83A1-F6EECF244321}">
                <p14:modId xmlns:p14="http://schemas.microsoft.com/office/powerpoint/2010/main" val="3920089761"/>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35A2C19-0365-2D96-54A4-C4E7B171F55A}"/>
              </a:ext>
            </a:extLst>
          </p:cNvPr>
          <p:cNvSpPr txBox="1"/>
          <p:nvPr/>
        </p:nvSpPr>
        <p:spPr>
          <a:xfrm>
            <a:off x="609600" y="370114"/>
            <a:ext cx="9764486" cy="769441"/>
          </a:xfrm>
          <a:prstGeom prst="rect">
            <a:avLst/>
          </a:prstGeom>
          <a:noFill/>
        </p:spPr>
        <p:txBody>
          <a:bodyPr wrap="square" rtlCol="0">
            <a:spAutoFit/>
          </a:bodyPr>
          <a:lstStyle/>
          <a:p>
            <a:r>
              <a:rPr lang="en-GB" sz="4400" dirty="0">
                <a:solidFill>
                  <a:srgbClr val="009999"/>
                </a:solidFill>
                <a:latin typeface="Polly Rounded Bold" panose="00000800000000000000" pitchFamily="50" charset="0"/>
              </a:rPr>
              <a:t>Review</a:t>
            </a:r>
          </a:p>
        </p:txBody>
      </p:sp>
    </p:spTree>
    <p:extLst>
      <p:ext uri="{BB962C8B-B14F-4D97-AF65-F5344CB8AC3E}">
        <p14:creationId xmlns:p14="http://schemas.microsoft.com/office/powerpoint/2010/main" val="1874388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0CA7E-76FE-20D8-325D-3A1F9D907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0ECF4-9590-C450-DBCD-D35D2E1A1D65}"/>
              </a:ext>
            </a:extLst>
          </p:cNvPr>
          <p:cNvSpPr>
            <a:spLocks noGrp="1"/>
          </p:cNvSpPr>
          <p:nvPr>
            <p:ph type="title"/>
          </p:nvPr>
        </p:nvSpPr>
        <p:spPr>
          <a:xfrm>
            <a:off x="696687" y="2852057"/>
            <a:ext cx="9916884" cy="2177143"/>
          </a:xfrm>
        </p:spPr>
        <p:txBody>
          <a:bodyPr>
            <a:normAutofit fontScale="90000"/>
          </a:bodyPr>
          <a:lstStyle/>
          <a:p>
            <a:pPr algn="l"/>
            <a:r>
              <a:rPr lang="en-GB" sz="4800" b="1" dirty="0">
                <a:solidFill>
                  <a:srgbClr val="5A5A58"/>
                </a:solidFill>
                <a:latin typeface="Polly Rounded Bold" panose="00000800000000000000" pitchFamily="50" charset="0"/>
              </a:rPr>
              <a:t>Week 3: Young Person</a:t>
            </a:r>
            <a:br>
              <a:rPr lang="en-GB" sz="4800" b="1" dirty="0">
                <a:solidFill>
                  <a:srgbClr val="5A5A58"/>
                </a:solidFill>
                <a:latin typeface="Polly Rounded Bold" panose="00000800000000000000" pitchFamily="50" charset="0"/>
              </a:rPr>
            </a:br>
            <a:r>
              <a:rPr lang="en-GB" sz="4800" b="1" dirty="0">
                <a:solidFill>
                  <a:srgbClr val="5A5A58"/>
                </a:solidFill>
                <a:latin typeface="Polly Rounded Bold" panose="00000800000000000000" pitchFamily="50" charset="0"/>
              </a:rPr>
              <a:t>Personal Constructs</a:t>
            </a:r>
            <a:br>
              <a:rPr lang="en-GB" sz="4800" b="1" dirty="0">
                <a:solidFill>
                  <a:srgbClr val="5A5A58"/>
                </a:solidFill>
                <a:latin typeface="Polly Rounded Bold" panose="00000800000000000000" pitchFamily="50" charset="0"/>
              </a:rPr>
            </a:br>
            <a:r>
              <a:rPr lang="en-GB" sz="4800" b="1" dirty="0">
                <a:solidFill>
                  <a:srgbClr val="5A5A58"/>
                </a:solidFill>
                <a:latin typeface="Polly Rounded Bold" panose="00000800000000000000" pitchFamily="50" charset="0"/>
              </a:rPr>
              <a:t>Preparing for Family Agreement</a:t>
            </a:r>
            <a:br>
              <a:rPr lang="en-GB" sz="4800" b="1" dirty="0">
                <a:solidFill>
                  <a:srgbClr val="5A5A58"/>
                </a:solidFill>
              </a:rPr>
            </a:br>
            <a:br>
              <a:rPr lang="en-GB" sz="4800" b="1" dirty="0">
                <a:solidFill>
                  <a:srgbClr val="5A5A58"/>
                </a:solidFill>
                <a:latin typeface="Polly Rounded" panose="00000500000000000000" pitchFamily="50" charset="0"/>
              </a:rPr>
            </a:b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776D2F3E-66AC-99BB-9E26-76B44F07C4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779CF666-E27F-1E82-B3B9-98DF4D4404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2112667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D1B63-515C-1A39-7166-A137EADED9E7}"/>
              </a:ext>
            </a:extLst>
          </p:cNvPr>
          <p:cNvSpPr>
            <a:spLocks noGrp="1"/>
          </p:cNvSpPr>
          <p:nvPr>
            <p:ph type="title"/>
          </p:nvPr>
        </p:nvSpPr>
        <p:spPr>
          <a:xfrm>
            <a:off x="272144" y="370114"/>
            <a:ext cx="4615378" cy="1320574"/>
          </a:xfrm>
        </p:spPr>
        <p:txBody>
          <a:bodyPr/>
          <a:lstStyle/>
          <a:p>
            <a:r>
              <a:rPr lang="en-GB" dirty="0">
                <a:solidFill>
                  <a:srgbClr val="009999"/>
                </a:solidFill>
                <a:latin typeface="Polly Rounded Bold" panose="00000800000000000000" pitchFamily="50" charset="0"/>
              </a:rPr>
              <a:t>Personal Constructs</a:t>
            </a:r>
          </a:p>
        </p:txBody>
      </p:sp>
      <p:pic>
        <p:nvPicPr>
          <p:cNvPr id="4" name="Content Placeholder 3">
            <a:extLst>
              <a:ext uri="{FF2B5EF4-FFF2-40B4-BE49-F238E27FC236}">
                <a16:creationId xmlns:a16="http://schemas.microsoft.com/office/drawing/2014/main" id="{FDD05A70-1BC1-C525-6C45-882C913B41EC}"/>
              </a:ext>
            </a:extLst>
          </p:cNvPr>
          <p:cNvPicPr>
            <a:picLocks noGrp="1" noChangeAspect="1"/>
          </p:cNvPicPr>
          <p:nvPr>
            <p:ph idx="1"/>
          </p:nvPr>
        </p:nvPicPr>
        <p:blipFill>
          <a:blip r:embed="rId2"/>
          <a:stretch>
            <a:fillRect/>
          </a:stretch>
        </p:blipFill>
        <p:spPr>
          <a:xfrm>
            <a:off x="3886200" y="228600"/>
            <a:ext cx="8033656" cy="6411686"/>
          </a:xfrm>
          <a:prstGeom prst="rect">
            <a:avLst/>
          </a:prstGeom>
        </p:spPr>
      </p:pic>
    </p:spTree>
    <p:extLst>
      <p:ext uri="{BB962C8B-B14F-4D97-AF65-F5344CB8AC3E}">
        <p14:creationId xmlns:p14="http://schemas.microsoft.com/office/powerpoint/2010/main" val="106007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A725E-6D10-FD72-D89C-F9F90CB80F9E}"/>
              </a:ext>
            </a:extLst>
          </p:cNvPr>
          <p:cNvSpPr>
            <a:spLocks noGrp="1"/>
          </p:cNvSpPr>
          <p:nvPr>
            <p:ph type="title"/>
          </p:nvPr>
        </p:nvSpPr>
        <p:spPr/>
        <p:txBody>
          <a:bodyPr/>
          <a:lstStyle/>
          <a:p>
            <a:r>
              <a:rPr lang="en-GB" dirty="0">
                <a:solidFill>
                  <a:srgbClr val="009999"/>
                </a:solidFill>
                <a:latin typeface="Polly Rounded Bold" panose="00000800000000000000" pitchFamily="50" charset="0"/>
              </a:rPr>
              <a:t>Personal Constructs</a:t>
            </a:r>
          </a:p>
        </p:txBody>
      </p:sp>
      <p:sp>
        <p:nvSpPr>
          <p:cNvPr id="3" name="Content Placeholder 2">
            <a:extLst>
              <a:ext uri="{FF2B5EF4-FFF2-40B4-BE49-F238E27FC236}">
                <a16:creationId xmlns:a16="http://schemas.microsoft.com/office/drawing/2014/main" id="{53304CDB-971A-F327-9ED5-45014ED8D0FE}"/>
              </a:ext>
            </a:extLst>
          </p:cNvPr>
          <p:cNvSpPr>
            <a:spLocks noGrp="1"/>
          </p:cNvSpPr>
          <p:nvPr>
            <p:ph idx="1"/>
          </p:nvPr>
        </p:nvSpPr>
        <p:spPr>
          <a:xfrm>
            <a:off x="762000" y="1850571"/>
            <a:ext cx="10591800" cy="4326392"/>
          </a:xfrm>
        </p:spPr>
        <p:txBody>
          <a:bodyPr/>
          <a:lstStyle/>
          <a:p>
            <a:r>
              <a:rPr lang="en-GB" dirty="0"/>
              <a:t>Place a mark on the continuum where you think are at your best in your relationship with e.g. with a given parent </a:t>
            </a:r>
          </a:p>
          <a:p>
            <a:endParaRPr lang="en-GB" dirty="0"/>
          </a:p>
          <a:p>
            <a:r>
              <a:rPr lang="en-GB" dirty="0"/>
              <a:t>Where are you on that continuum at your worst moments? (Use a different colour) </a:t>
            </a:r>
          </a:p>
          <a:p>
            <a:endParaRPr lang="en-GB" dirty="0"/>
          </a:p>
          <a:p>
            <a:r>
              <a:rPr lang="en-GB" dirty="0"/>
              <a:t>Where would you put your mum/dad on that continuum?</a:t>
            </a:r>
          </a:p>
          <a:p>
            <a:endParaRPr lang="en-GB" dirty="0"/>
          </a:p>
        </p:txBody>
      </p:sp>
    </p:spTree>
    <p:extLst>
      <p:ext uri="{BB962C8B-B14F-4D97-AF65-F5344CB8AC3E}">
        <p14:creationId xmlns:p14="http://schemas.microsoft.com/office/powerpoint/2010/main" val="1638341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2A88-F0A2-5E29-CF25-D274BCAAC18E}"/>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F67205CA-B2E0-9DE6-C0C2-4C15465430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946709C9-5CB1-0ADA-600D-0C31646BE69D}"/>
              </a:ext>
            </a:extLst>
          </p:cNvPr>
          <p:cNvSpPr>
            <a:spLocks noGrp="1"/>
          </p:cNvSpPr>
          <p:nvPr>
            <p:ph type="title"/>
          </p:nvPr>
        </p:nvSpPr>
        <p:spPr>
          <a:xfrm>
            <a:off x="803189" y="2193957"/>
            <a:ext cx="10589741" cy="2835243"/>
          </a:xfrm>
        </p:spPr>
        <p:txBody>
          <a:bodyPr>
            <a:normAutofit/>
          </a:bodyPr>
          <a:lstStyle/>
          <a:p>
            <a:r>
              <a:rPr lang="en-GB" b="1" dirty="0">
                <a:solidFill>
                  <a:srgbClr val="5A5A58"/>
                </a:solidFill>
                <a:latin typeface="Polly Rounded Bold" panose="00000800000000000000" pitchFamily="50" charset="0"/>
              </a:rPr>
              <a:t>End of Day 2</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7354BC2F-4D7F-DC83-2634-DEA20A5136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FDF52C6E-5DCD-FEBA-EF32-7E38BA41D9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405100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9D5E-AC8C-1966-918A-D13F19D20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81B2F-F924-19D2-0CBB-35EA0869264C}"/>
              </a:ext>
            </a:extLst>
          </p:cNvPr>
          <p:cNvSpPr>
            <a:spLocks noGrp="1"/>
          </p:cNvSpPr>
          <p:nvPr>
            <p:ph type="title"/>
          </p:nvPr>
        </p:nvSpPr>
        <p:spPr>
          <a:xfrm>
            <a:off x="337457" y="97971"/>
            <a:ext cx="10158265" cy="2062135"/>
          </a:xfrm>
        </p:spPr>
        <p:txBody>
          <a:bodyPr>
            <a:normAutofit/>
          </a:bodyPr>
          <a:lstStyle/>
          <a:p>
            <a:r>
              <a:rPr lang="en-GB" b="1" dirty="0">
                <a:solidFill>
                  <a:srgbClr val="5A5A58"/>
                </a:solidFill>
                <a:latin typeface="Polly Rounded" panose="00000500000000000000" pitchFamily="50" charset="0"/>
              </a:rPr>
              <a:t>Outline Day 2</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graphicFrame>
        <p:nvGraphicFramePr>
          <p:cNvPr id="3" name="Table 2">
            <a:extLst>
              <a:ext uri="{FF2B5EF4-FFF2-40B4-BE49-F238E27FC236}">
                <a16:creationId xmlns:a16="http://schemas.microsoft.com/office/drawing/2014/main" id="{393366D9-CDAE-671F-747E-2B837E2DC26B}"/>
              </a:ext>
            </a:extLst>
          </p:cNvPr>
          <p:cNvGraphicFramePr>
            <a:graphicFrameLocks noGrp="1"/>
          </p:cNvGraphicFramePr>
          <p:nvPr>
            <p:extLst>
              <p:ext uri="{D42A27DB-BD31-4B8C-83A1-F6EECF244321}">
                <p14:modId xmlns:p14="http://schemas.microsoft.com/office/powerpoint/2010/main" val="631389830"/>
              </p:ext>
            </p:extLst>
          </p:nvPr>
        </p:nvGraphicFramePr>
        <p:xfrm>
          <a:off x="337457" y="1328059"/>
          <a:ext cx="11136086" cy="5418172"/>
        </p:xfrm>
        <a:graphic>
          <a:graphicData uri="http://schemas.openxmlformats.org/drawingml/2006/table">
            <a:tbl>
              <a:tblPr firstRow="1" bandRow="1">
                <a:tableStyleId>{5C22544A-7EE6-4342-B048-85BDC9FD1C3A}</a:tableStyleId>
              </a:tblPr>
              <a:tblGrid>
                <a:gridCol w="11136086">
                  <a:extLst>
                    <a:ext uri="{9D8B030D-6E8A-4147-A177-3AD203B41FA5}">
                      <a16:colId xmlns:a16="http://schemas.microsoft.com/office/drawing/2014/main" val="4290865432"/>
                    </a:ext>
                  </a:extLst>
                </a:gridCol>
              </a:tblGrid>
              <a:tr h="773621">
                <a:tc>
                  <a:txBody>
                    <a:bodyPr/>
                    <a:lstStyle/>
                    <a:p>
                      <a:r>
                        <a:rPr lang="en-GB" sz="2800" b="0" dirty="0">
                          <a:solidFill>
                            <a:srgbClr val="000000"/>
                          </a:solidFill>
                          <a:latin typeface="Calibri" panose="020F0502020204030204" pitchFamily="34" charset="0"/>
                          <a:ea typeface="Calibri" panose="020F0502020204030204" pitchFamily="34" charset="0"/>
                          <a:cs typeface="Calibri" panose="020F0502020204030204" pitchFamily="34" charset="0"/>
                        </a:rPr>
                        <a:t>Starting the work with the young person: consent and confidentiality</a:t>
                      </a:r>
                    </a:p>
                  </a:txBody>
                  <a:tcPr>
                    <a:solidFill>
                      <a:schemeClr val="bg1">
                        <a:lumMod val="95000"/>
                      </a:schemeClr>
                    </a:solidFill>
                  </a:tcPr>
                </a:tc>
                <a:extLst>
                  <a:ext uri="{0D108BD9-81ED-4DB2-BD59-A6C34878D82A}">
                    <a16:rowId xmlns:a16="http://schemas.microsoft.com/office/drawing/2014/main" val="2356685562"/>
                  </a:ext>
                </a:extLst>
              </a:tr>
              <a:tr h="773621">
                <a:tc>
                  <a:txBody>
                    <a:bodyPr/>
                    <a:lstStyle/>
                    <a:p>
                      <a:r>
                        <a:rPr lang="en-GB" sz="2800" b="0" dirty="0">
                          <a:solidFill>
                            <a:srgbClr val="000000"/>
                          </a:solidFill>
                          <a:latin typeface="Calibri" panose="020F0502020204030204" pitchFamily="34" charset="0"/>
                          <a:ea typeface="Calibri" panose="020F0502020204030204" pitchFamily="34" charset="0"/>
                          <a:cs typeface="Calibri" panose="020F0502020204030204" pitchFamily="34" charset="0"/>
                        </a:rPr>
                        <a:t>Ecograms</a:t>
                      </a:r>
                    </a:p>
                  </a:txBody>
                  <a:tcPr>
                    <a:solidFill>
                      <a:schemeClr val="bg1">
                        <a:lumMod val="95000"/>
                      </a:schemeClr>
                    </a:solidFill>
                  </a:tcPr>
                </a:tc>
                <a:extLst>
                  <a:ext uri="{0D108BD9-81ED-4DB2-BD59-A6C34878D82A}">
                    <a16:rowId xmlns:a16="http://schemas.microsoft.com/office/drawing/2014/main" val="1646492247"/>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Starting the work with parent/ carers: reducing blame and shame</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253745051"/>
                  </a:ext>
                </a:extLst>
              </a:tr>
              <a:tr h="82907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Sequence analysis </a:t>
                      </a:r>
                    </a:p>
                  </a:txBody>
                  <a:tcPr>
                    <a:solidFill>
                      <a:schemeClr val="bg1">
                        <a:lumMod val="95000"/>
                      </a:schemeClr>
                    </a:solidFill>
                  </a:tcPr>
                </a:tc>
                <a:extLst>
                  <a:ext uri="{0D108BD9-81ED-4DB2-BD59-A6C34878D82A}">
                    <a16:rowId xmlns:a16="http://schemas.microsoft.com/office/drawing/2014/main" val="3979761000"/>
                  </a:ext>
                </a:extLst>
              </a:tr>
              <a:tr h="549737">
                <a:tc>
                  <a:txBody>
                    <a:bodyPr/>
                    <a:lstStyle/>
                    <a:p>
                      <a:r>
                        <a:rPr lang="en-GB" sz="2800" dirty="0">
                          <a:solidFill>
                            <a:schemeClr val="bg1"/>
                          </a:solidFill>
                          <a:latin typeface="Calibri" panose="020F0502020204030204" pitchFamily="34" charset="0"/>
                          <a:ea typeface="Calibri" panose="020F0502020204030204" pitchFamily="34" charset="0"/>
                          <a:cs typeface="Calibri" panose="020F0502020204030204" pitchFamily="34" charset="0"/>
                        </a:rPr>
                        <a:t>LUNCH</a:t>
                      </a:r>
                    </a:p>
                  </a:txBody>
                  <a:tcPr>
                    <a:solidFill>
                      <a:srgbClr val="009292"/>
                    </a:solidFill>
                  </a:tcPr>
                </a:tc>
                <a:extLst>
                  <a:ext uri="{0D108BD9-81ED-4DB2-BD59-A6C34878D82A}">
                    <a16:rowId xmlns:a16="http://schemas.microsoft.com/office/drawing/2014/main" val="339175227"/>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Family agreement</a:t>
                      </a:r>
                    </a:p>
                  </a:txBody>
                  <a:tcPr>
                    <a:solidFill>
                      <a:schemeClr val="accent1">
                        <a:lumMod val="20000"/>
                        <a:lumOff val="80000"/>
                      </a:schemeClr>
                    </a:solidFill>
                  </a:tcPr>
                </a:tc>
                <a:extLst>
                  <a:ext uri="{0D108BD9-81ED-4DB2-BD59-A6C34878D82A}">
                    <a16:rowId xmlns:a16="http://schemas.microsoft.com/office/drawing/2014/main" val="668634725"/>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Seeing the young person’s perspective: personal constructs</a:t>
                      </a:r>
                    </a:p>
                  </a:txBody>
                  <a:tcPr>
                    <a:solidFill>
                      <a:schemeClr val="bg1">
                        <a:lumMod val="95000"/>
                      </a:schemeClr>
                    </a:solidFill>
                  </a:tcPr>
                </a:tc>
                <a:extLst>
                  <a:ext uri="{0D108BD9-81ED-4DB2-BD59-A6C34878D82A}">
                    <a16:rowId xmlns:a16="http://schemas.microsoft.com/office/drawing/2014/main" val="2447205843"/>
                  </a:ext>
                </a:extLst>
              </a:tr>
            </a:tbl>
          </a:graphicData>
        </a:graphic>
      </p:graphicFrame>
      <p:pic>
        <p:nvPicPr>
          <p:cNvPr id="1026" name="Picture 2" descr="An illustration of a wiggly dotted line with location pins dropped at each end, representing a journey.">
            <a:extLst>
              <a:ext uri="{FF2B5EF4-FFF2-40B4-BE49-F238E27FC236}">
                <a16:creationId xmlns:a16="http://schemas.microsoft.com/office/drawing/2014/main" id="{9CC5C962-404E-700F-10A9-218FC23E011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8294914" y="198872"/>
            <a:ext cx="3178629" cy="1129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884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92AF8A6E-9F33-94CA-43A8-C189B8D775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sp>
        <p:nvSpPr>
          <p:cNvPr id="6" name="TextBox 5">
            <a:extLst>
              <a:ext uri="{FF2B5EF4-FFF2-40B4-BE49-F238E27FC236}">
                <a16:creationId xmlns:a16="http://schemas.microsoft.com/office/drawing/2014/main" id="{54A6A7CC-0A88-3C0B-3064-0A61BF58DF0F}"/>
              </a:ext>
            </a:extLst>
          </p:cNvPr>
          <p:cNvSpPr txBox="1"/>
          <p:nvPr/>
        </p:nvSpPr>
        <p:spPr>
          <a:xfrm>
            <a:off x="441789" y="2609637"/>
            <a:ext cx="8647620"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a:ea typeface="+mn-ea"/>
                <a:cs typeface="+mn-cs"/>
              </a:rPr>
              <a:t>Confidentiality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dirty="0">
                <a:solidFill>
                  <a:srgbClr val="000000"/>
                </a:solidFill>
                <a:latin typeface="Calibri" panose="020F0502020204030204"/>
              </a:rPr>
              <a:t>Ecograms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a:cs typeface="Calibri" panose="020F0502020204030204" pitchFamily="34" charset="0"/>
              </a:rPr>
              <a:t>Explaining the intervention</a:t>
            </a:r>
          </a:p>
        </p:txBody>
      </p:sp>
      <p:pic>
        <p:nvPicPr>
          <p:cNvPr id="2" name="Picture 1" descr="Logo&#10;&#10;Description automatically generated">
            <a:extLst>
              <a:ext uri="{FF2B5EF4-FFF2-40B4-BE49-F238E27FC236}">
                <a16:creationId xmlns:a16="http://schemas.microsoft.com/office/drawing/2014/main" id="{1EC01C7D-2445-9CAB-645F-61EE74D90B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7" name="TextBox 6">
            <a:extLst>
              <a:ext uri="{FF2B5EF4-FFF2-40B4-BE49-F238E27FC236}">
                <a16:creationId xmlns:a16="http://schemas.microsoft.com/office/drawing/2014/main" id="{18A19917-EDAD-6CAC-4020-0A179A24916E}"/>
              </a:ext>
            </a:extLst>
          </p:cNvPr>
          <p:cNvSpPr txBox="1"/>
          <p:nvPr/>
        </p:nvSpPr>
        <p:spPr>
          <a:xfrm>
            <a:off x="718457" y="1551563"/>
            <a:ext cx="8425543"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2: Young Person Session 1</a:t>
            </a:r>
          </a:p>
        </p:txBody>
      </p:sp>
    </p:spTree>
    <p:extLst>
      <p:ext uri="{BB962C8B-B14F-4D97-AF65-F5344CB8AC3E}">
        <p14:creationId xmlns:p14="http://schemas.microsoft.com/office/powerpoint/2010/main" val="4211207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D8E31-7B69-8E9D-19E7-D94F3A4DECB6}"/>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5C52CA58-31E3-4ED4-A40B-5A978CF6EF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sp>
        <p:nvSpPr>
          <p:cNvPr id="6" name="TextBox 5">
            <a:extLst>
              <a:ext uri="{FF2B5EF4-FFF2-40B4-BE49-F238E27FC236}">
                <a16:creationId xmlns:a16="http://schemas.microsoft.com/office/drawing/2014/main" id="{81A832FF-F33A-308E-CDD5-2575A02047EF}"/>
              </a:ext>
            </a:extLst>
          </p:cNvPr>
          <p:cNvSpPr txBox="1"/>
          <p:nvPr/>
        </p:nvSpPr>
        <p:spPr>
          <a:xfrm>
            <a:off x="441789" y="2609637"/>
            <a:ext cx="8647620" cy="304698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What are you like?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Getting the young person’s perspective on their behaviour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Small gratuitous acts of kindness and feelings cards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What’s next? (prep for family agreement)</a:t>
            </a:r>
          </a:p>
        </p:txBody>
      </p:sp>
      <p:pic>
        <p:nvPicPr>
          <p:cNvPr id="2" name="Picture 1" descr="Logo&#10;&#10;Description automatically generated">
            <a:extLst>
              <a:ext uri="{FF2B5EF4-FFF2-40B4-BE49-F238E27FC236}">
                <a16:creationId xmlns:a16="http://schemas.microsoft.com/office/drawing/2014/main" id="{7461CEC9-5832-A008-148D-E4F270EA14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7" name="TextBox 6">
            <a:extLst>
              <a:ext uri="{FF2B5EF4-FFF2-40B4-BE49-F238E27FC236}">
                <a16:creationId xmlns:a16="http://schemas.microsoft.com/office/drawing/2014/main" id="{DC4FC07C-3DAD-4F55-D564-C597961BA7EB}"/>
              </a:ext>
            </a:extLst>
          </p:cNvPr>
          <p:cNvSpPr txBox="1"/>
          <p:nvPr/>
        </p:nvSpPr>
        <p:spPr>
          <a:xfrm>
            <a:off x="718457" y="1551563"/>
            <a:ext cx="9710057" cy="707886"/>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3: Young Person Session 2</a:t>
            </a:r>
          </a:p>
        </p:txBody>
      </p:sp>
    </p:spTree>
    <p:extLst>
      <p:ext uri="{BB962C8B-B14F-4D97-AF65-F5344CB8AC3E}">
        <p14:creationId xmlns:p14="http://schemas.microsoft.com/office/powerpoint/2010/main" val="4471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175F7-B463-3791-FE8C-DE68C59AE81A}"/>
              </a:ext>
            </a:extLst>
          </p:cNvPr>
          <p:cNvSpPr txBox="1"/>
          <p:nvPr/>
        </p:nvSpPr>
        <p:spPr>
          <a:xfrm>
            <a:off x="313900" y="1665514"/>
            <a:ext cx="10648626" cy="3821559"/>
          </a:xfrm>
          <a:prstGeom prst="rect">
            <a:avLst/>
          </a:prstGeom>
          <a:noFill/>
        </p:spPr>
        <p:txBody>
          <a:bodyPr wrap="square">
            <a:spAutoFit/>
          </a:bodyPr>
          <a:lstStyle/>
          <a:p>
            <a:pPr algn="l">
              <a:spcAft>
                <a:spcPts val="600"/>
              </a:spcAft>
            </a:pPr>
            <a:r>
              <a:rPr lang="en-GB" sz="2800" b="1" dirty="0">
                <a:solidFill>
                  <a:srgbClr val="390073"/>
                </a:solidFill>
                <a:ea typeface="ＭＳ Ｐゴシック" charset="-128"/>
                <a:cs typeface="Arial" pitchFamily="34" charset="0"/>
              </a:rPr>
              <a:t>Getting the YP’s consent to ask direct questions</a:t>
            </a:r>
          </a:p>
          <a:p>
            <a:pPr algn="l">
              <a:spcAft>
                <a:spcPts val="600"/>
              </a:spcAft>
            </a:pPr>
            <a:endParaRPr lang="en-GB" sz="2800" b="1" dirty="0">
              <a:ea typeface="ＭＳ Ｐゴシック" charset="-128"/>
              <a:cs typeface="Arial" pitchFamily="34" charset="0"/>
            </a:endParaRPr>
          </a:p>
          <a:p>
            <a:pPr marL="457200" indent="-457200" algn="l">
              <a:spcAft>
                <a:spcPts val="1000"/>
              </a:spcAft>
              <a:buClr>
                <a:srgbClr val="0000FF"/>
              </a:buClr>
              <a:buFont typeface="Arial" panose="020B0604020202020204" pitchFamily="34" charset="0"/>
              <a:buChar char="•"/>
            </a:pPr>
            <a:r>
              <a:rPr lang="en-GB" sz="2800" dirty="0">
                <a:solidFill>
                  <a:srgbClr val="000000"/>
                </a:solidFill>
                <a:latin typeface="Calibri" panose="020F0502020204030204" pitchFamily="34" charset="0"/>
                <a:ea typeface="ＭＳ Ｐゴシック" charset="-128"/>
                <a:cs typeface="Calibri" panose="020F0502020204030204" pitchFamily="34" charset="0"/>
              </a:rPr>
              <a:t>“I’ve found out a lot about you generally and I have come to respect many things about you.  As a result I am now ready to ask you some very direct questions about the problems that have brought you here – is that okay?”</a:t>
            </a:r>
          </a:p>
          <a:p>
            <a:pPr marL="457200" indent="-457200" algn="l">
              <a:spcAft>
                <a:spcPts val="1000"/>
              </a:spcAft>
              <a:buClr>
                <a:srgbClr val="0000FF"/>
              </a:buClr>
              <a:buFont typeface="Arial" panose="020B0604020202020204" pitchFamily="34" charset="0"/>
              <a:buChar char="•"/>
            </a:pPr>
            <a:r>
              <a:rPr lang="en-GB" sz="2800" dirty="0">
                <a:solidFill>
                  <a:srgbClr val="000000"/>
                </a:solidFill>
                <a:latin typeface="Calibri" panose="020F0502020204030204" pitchFamily="34" charset="0"/>
                <a:ea typeface="ＭＳ Ｐゴシック" charset="-128"/>
                <a:cs typeface="Calibri" panose="020F0502020204030204" pitchFamily="34" charset="0"/>
              </a:rPr>
              <a:t>“Would you tell me if I ask you something you don’t want to answer - would you speak out?”</a:t>
            </a:r>
          </a:p>
        </p:txBody>
      </p:sp>
      <p:sp>
        <p:nvSpPr>
          <p:cNvPr id="6" name="TextBox 5">
            <a:extLst>
              <a:ext uri="{FF2B5EF4-FFF2-40B4-BE49-F238E27FC236}">
                <a16:creationId xmlns:a16="http://schemas.microsoft.com/office/drawing/2014/main" id="{7794FF6D-5BDF-7CB7-F12E-12F7AA0CF355}"/>
              </a:ext>
            </a:extLst>
          </p:cNvPr>
          <p:cNvSpPr txBox="1"/>
          <p:nvPr/>
        </p:nvSpPr>
        <p:spPr>
          <a:xfrm>
            <a:off x="313900" y="678099"/>
            <a:ext cx="9444249" cy="769441"/>
          </a:xfrm>
          <a:prstGeom prst="rect">
            <a:avLst/>
          </a:prstGeom>
          <a:noFill/>
        </p:spPr>
        <p:txBody>
          <a:bodyPr wrap="square" rtlCol="0">
            <a:spAutoFit/>
          </a:bodyPr>
          <a:lstStyle/>
          <a:p>
            <a:r>
              <a:rPr lang="en-GB" sz="4400">
                <a:solidFill>
                  <a:srgbClr val="5A5A58"/>
                </a:solidFill>
                <a:latin typeface="Polly Rounded Bold" panose="00000800000000000000" pitchFamily="50" charset="0"/>
              </a:rPr>
              <a:t>Consent</a:t>
            </a:r>
          </a:p>
        </p:txBody>
      </p:sp>
      <p:pic>
        <p:nvPicPr>
          <p:cNvPr id="7" name="Graphic 6">
            <a:extLst>
              <a:ext uri="{FF2B5EF4-FFF2-40B4-BE49-F238E27FC236}">
                <a16:creationId xmlns:a16="http://schemas.microsoft.com/office/drawing/2014/main" id="{A1CD4137-55A1-5E10-DF6E-6127D7D183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213266" y="4870566"/>
            <a:ext cx="1860655" cy="1860655"/>
          </a:xfrm>
          <a:prstGeom prst="rect">
            <a:avLst/>
          </a:prstGeom>
        </p:spPr>
      </p:pic>
    </p:spTree>
    <p:extLst>
      <p:ext uri="{BB962C8B-B14F-4D97-AF65-F5344CB8AC3E}">
        <p14:creationId xmlns:p14="http://schemas.microsoft.com/office/powerpoint/2010/main" val="3112961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175F7-B463-3791-FE8C-DE68C59AE81A}"/>
              </a:ext>
            </a:extLst>
          </p:cNvPr>
          <p:cNvSpPr txBox="1"/>
          <p:nvPr/>
        </p:nvSpPr>
        <p:spPr>
          <a:xfrm>
            <a:off x="313900" y="1815152"/>
            <a:ext cx="11054685" cy="892552"/>
          </a:xfrm>
          <a:prstGeom prst="rect">
            <a:avLst/>
          </a:prstGeom>
          <a:noFill/>
        </p:spPr>
        <p:txBody>
          <a:bodyPr wrap="square">
            <a:spAutoFit/>
          </a:bodyPr>
          <a:lstStyle/>
          <a:p>
            <a:pPr>
              <a:spcAft>
                <a:spcPts val="600"/>
              </a:spcAft>
              <a:buClr>
                <a:schemeClr val="tx1">
                  <a:lumMod val="65000"/>
                  <a:lumOff val="35000"/>
                </a:schemeClr>
              </a:buClr>
              <a:buNone/>
            </a:pPr>
            <a:r>
              <a:rPr lang="en-GB" sz="2600">
                <a:solidFill>
                  <a:srgbClr val="000000">
                    <a:alpha val="80000"/>
                  </a:srgbClr>
                </a:solidFill>
                <a:latin typeface="Calibri" panose="020F0502020204030204" pitchFamily="34" charset="0"/>
                <a:ea typeface="ＭＳ Ｐゴシック" charset="-128"/>
                <a:cs typeface="Calibri" panose="020F0502020204030204" pitchFamily="34" charset="0"/>
              </a:rPr>
              <a:t>You can start by finding out about the YP’s experience of other professionals and the ‘the system’, repositioning the YP’s anger as you go by reflecting back values.</a:t>
            </a:r>
          </a:p>
        </p:txBody>
      </p:sp>
      <p:sp>
        <p:nvSpPr>
          <p:cNvPr id="6" name="TextBox 5">
            <a:extLst>
              <a:ext uri="{FF2B5EF4-FFF2-40B4-BE49-F238E27FC236}">
                <a16:creationId xmlns:a16="http://schemas.microsoft.com/office/drawing/2014/main" id="{7794FF6D-5BDF-7CB7-F12E-12F7AA0CF355}"/>
              </a:ext>
            </a:extLst>
          </p:cNvPr>
          <p:cNvSpPr txBox="1"/>
          <p:nvPr/>
        </p:nvSpPr>
        <p:spPr>
          <a:xfrm>
            <a:off x="313900" y="678099"/>
            <a:ext cx="9444249" cy="769441"/>
          </a:xfrm>
          <a:prstGeom prst="rect">
            <a:avLst/>
          </a:prstGeom>
          <a:noFill/>
        </p:spPr>
        <p:txBody>
          <a:bodyPr wrap="square" rtlCol="0">
            <a:spAutoFit/>
          </a:bodyPr>
          <a:lstStyle/>
          <a:p>
            <a:r>
              <a:rPr lang="en-GB" sz="4400">
                <a:solidFill>
                  <a:srgbClr val="5A5A58"/>
                </a:solidFill>
                <a:latin typeface="Polly Rounded Bold" panose="00000800000000000000" pitchFamily="50" charset="0"/>
              </a:rPr>
              <a:t>Experience of the system</a:t>
            </a:r>
          </a:p>
        </p:txBody>
      </p:sp>
      <p:pic>
        <p:nvPicPr>
          <p:cNvPr id="7" name="Graphic 6">
            <a:extLst>
              <a:ext uri="{FF2B5EF4-FFF2-40B4-BE49-F238E27FC236}">
                <a16:creationId xmlns:a16="http://schemas.microsoft.com/office/drawing/2014/main" id="{A1CD4137-55A1-5E10-DF6E-6127D7D183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17445" y="4833769"/>
            <a:ext cx="1860655" cy="1860655"/>
          </a:xfrm>
          <a:prstGeom prst="rect">
            <a:avLst/>
          </a:prstGeom>
        </p:spPr>
      </p:pic>
      <p:sp>
        <p:nvSpPr>
          <p:cNvPr id="2" name="TextBox 1">
            <a:extLst>
              <a:ext uri="{FF2B5EF4-FFF2-40B4-BE49-F238E27FC236}">
                <a16:creationId xmlns:a16="http://schemas.microsoft.com/office/drawing/2014/main" id="{DA72AC04-C697-B709-BAAF-C8BAAC454AF4}"/>
              </a:ext>
            </a:extLst>
          </p:cNvPr>
          <p:cNvSpPr txBox="1"/>
          <p:nvPr/>
        </p:nvSpPr>
        <p:spPr>
          <a:xfrm>
            <a:off x="313900" y="3166281"/>
            <a:ext cx="9239533" cy="3149580"/>
          </a:xfrm>
          <a:prstGeom prst="rect">
            <a:avLst/>
          </a:prstGeom>
          <a:noFill/>
        </p:spPr>
        <p:txBody>
          <a:bodyPr wrap="square" rtlCol="0">
            <a:spAutoFit/>
          </a:bodyPr>
          <a:lstStyle/>
          <a:p>
            <a:pPr>
              <a:spcAft>
                <a:spcPts val="1000"/>
              </a:spcAft>
              <a:buClr>
                <a:schemeClr val="tx1">
                  <a:lumMod val="65000"/>
                  <a:lumOff val="35000"/>
                </a:schemeClr>
              </a:buClr>
            </a:pPr>
            <a:r>
              <a:rPr lang="en-GB" sz="2600" dirty="0">
                <a:solidFill>
                  <a:srgbClr val="000000">
                    <a:alpha val="80000"/>
                  </a:srgbClr>
                </a:solidFill>
                <a:latin typeface="Calibri" panose="020F0502020204030204" pitchFamily="34" charset="0"/>
                <a:ea typeface="ＭＳ Ｐゴシック" charset="-128"/>
                <a:cs typeface="Calibri" panose="020F0502020204030204" pitchFamily="34" charset="0"/>
              </a:rPr>
              <a:t>“You feel like no-one’s heard your side - so being listened to is really important to you?  Why is that? Can you think of examples of that value playing out in your life?”</a:t>
            </a:r>
          </a:p>
          <a:p>
            <a:pPr>
              <a:spcAft>
                <a:spcPts val="1000"/>
              </a:spcAft>
              <a:buClr>
                <a:schemeClr val="tx1">
                  <a:lumMod val="65000"/>
                  <a:lumOff val="35000"/>
                </a:schemeClr>
              </a:buClr>
            </a:pPr>
            <a:r>
              <a:rPr lang="en-GB" sz="2600" dirty="0">
                <a:solidFill>
                  <a:srgbClr val="000000">
                    <a:alpha val="80000"/>
                  </a:srgbClr>
                </a:solidFill>
                <a:latin typeface="Calibri" panose="020F0502020204030204" pitchFamily="34" charset="0"/>
                <a:ea typeface="ＭＳ Ｐゴシック" charset="-128"/>
                <a:cs typeface="Calibri" panose="020F0502020204030204" pitchFamily="34" charset="0"/>
              </a:rPr>
              <a:t>“So fairness really matters to you.  Where might you have learned about that?  From who?  Can you give me an example of…”</a:t>
            </a:r>
          </a:p>
          <a:p>
            <a:pPr>
              <a:spcAft>
                <a:spcPts val="1000"/>
              </a:spcAft>
              <a:buClr>
                <a:schemeClr val="tx1">
                  <a:lumMod val="65000"/>
                  <a:lumOff val="35000"/>
                </a:schemeClr>
              </a:buClr>
            </a:pPr>
            <a:r>
              <a:rPr lang="en-GB" sz="2600" dirty="0">
                <a:solidFill>
                  <a:srgbClr val="000000">
                    <a:alpha val="80000"/>
                  </a:srgbClr>
                </a:solidFill>
                <a:latin typeface="Calibri" panose="020F0502020204030204" pitchFamily="34" charset="0"/>
                <a:ea typeface="ＭＳ Ｐゴシック" charset="-128"/>
                <a:cs typeface="Calibri" panose="020F0502020204030204" pitchFamily="34" charset="0"/>
              </a:rPr>
              <a:t>“So justice is something you feel really strongly about – tell me more about that?”</a:t>
            </a:r>
          </a:p>
        </p:txBody>
      </p:sp>
    </p:spTree>
    <p:extLst>
      <p:ext uri="{BB962C8B-B14F-4D97-AF65-F5344CB8AC3E}">
        <p14:creationId xmlns:p14="http://schemas.microsoft.com/office/powerpoint/2010/main" val="386717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175F7-B463-3791-FE8C-DE68C59AE81A}"/>
              </a:ext>
            </a:extLst>
          </p:cNvPr>
          <p:cNvSpPr txBox="1"/>
          <p:nvPr/>
        </p:nvSpPr>
        <p:spPr>
          <a:xfrm>
            <a:off x="313900" y="1951630"/>
            <a:ext cx="10931855" cy="3924151"/>
          </a:xfrm>
          <a:prstGeom prst="rect">
            <a:avLst/>
          </a:prstGeom>
          <a:noFill/>
        </p:spPr>
        <p:txBody>
          <a:bodyPr wrap="square">
            <a:spAutoFit/>
          </a:bodyPr>
          <a:lstStyle/>
          <a:p>
            <a:pPr eaLnBrk="1" hangingPunct="1">
              <a:buFontTx/>
              <a:buNone/>
            </a:pPr>
            <a:r>
              <a:rPr lang="en-GB" sz="2800">
                <a:solidFill>
                  <a:srgbClr val="000000">
                    <a:alpha val="80000"/>
                  </a:srgbClr>
                </a:solidFill>
                <a:ea typeface="ＭＳ Ｐゴシック" charset="-128"/>
                <a:cs typeface="Arial" pitchFamily="34" charset="0"/>
              </a:rPr>
              <a:t>If the above gives you cause for concern, then you can ask:</a:t>
            </a:r>
          </a:p>
          <a:p>
            <a:pPr>
              <a:spcAft>
                <a:spcPts val="1000"/>
              </a:spcAft>
            </a:pPr>
            <a:endParaRPr lang="en-GB" sz="2800">
              <a:solidFill>
                <a:schemeClr val="tx1">
                  <a:alpha val="80000"/>
                </a:schemeClr>
              </a:solidFill>
              <a:ea typeface="ＭＳ Ｐゴシック" charset="-128"/>
              <a:cs typeface="Arial" pitchFamily="34" charset="0"/>
            </a:endParaRPr>
          </a:p>
          <a:p>
            <a:pPr>
              <a:spcAft>
                <a:spcPts val="1000"/>
              </a:spcAft>
              <a:buClr>
                <a:schemeClr val="tx1">
                  <a:lumMod val="65000"/>
                  <a:lumOff val="35000"/>
                </a:schemeClr>
              </a:buClr>
            </a:pPr>
            <a:r>
              <a:rPr lang="en-GB" sz="2800">
                <a:solidFill>
                  <a:srgbClr val="000000">
                    <a:alpha val="80000"/>
                  </a:srgbClr>
                </a:solidFill>
                <a:latin typeface="Calibri" panose="020F0502020204030204" pitchFamily="34" charset="0"/>
                <a:ea typeface="ＭＳ Ｐゴシック" charset="-128"/>
                <a:cs typeface="Calibri" panose="020F0502020204030204" pitchFamily="34" charset="0"/>
              </a:rPr>
              <a:t>If you begin to feel angry at me or misunderstood by me how can we make sure you won’t do (whatever the YP has done elsewhere) or smash my place up or just walk out on this for good?</a:t>
            </a:r>
          </a:p>
          <a:p>
            <a:pPr>
              <a:spcAft>
                <a:spcPts val="1000"/>
              </a:spcAft>
              <a:buClr>
                <a:schemeClr val="tx1">
                  <a:lumMod val="65000"/>
                  <a:lumOff val="35000"/>
                </a:schemeClr>
              </a:buClr>
            </a:pPr>
            <a:r>
              <a:rPr lang="en-GB" sz="2800">
                <a:solidFill>
                  <a:srgbClr val="000000">
                    <a:alpha val="80000"/>
                  </a:srgbClr>
                </a:solidFill>
                <a:latin typeface="Calibri" panose="020F0502020204030204" pitchFamily="34" charset="0"/>
                <a:ea typeface="ＭＳ Ｐゴシック" charset="-128"/>
                <a:cs typeface="Calibri" panose="020F0502020204030204" pitchFamily="34" charset="0"/>
              </a:rPr>
              <a:t>What could you do in that situation?</a:t>
            </a:r>
          </a:p>
          <a:p>
            <a:pPr>
              <a:spcAft>
                <a:spcPts val="1000"/>
              </a:spcAft>
              <a:buClr>
                <a:schemeClr val="tx1">
                  <a:lumMod val="65000"/>
                  <a:lumOff val="35000"/>
                </a:schemeClr>
              </a:buClr>
            </a:pPr>
            <a:r>
              <a:rPr lang="en-GB" sz="2800">
                <a:solidFill>
                  <a:srgbClr val="000000">
                    <a:alpha val="80000"/>
                  </a:srgbClr>
                </a:solidFill>
                <a:latin typeface="Calibri" panose="020F0502020204030204" pitchFamily="34" charset="0"/>
                <a:ea typeface="ＭＳ Ｐゴシック" charset="-128"/>
                <a:cs typeface="Calibri" panose="020F0502020204030204" pitchFamily="34" charset="0"/>
              </a:rPr>
              <a:t>What could I do to help?</a:t>
            </a:r>
          </a:p>
        </p:txBody>
      </p:sp>
      <p:sp>
        <p:nvSpPr>
          <p:cNvPr id="6" name="TextBox 5">
            <a:extLst>
              <a:ext uri="{FF2B5EF4-FFF2-40B4-BE49-F238E27FC236}">
                <a16:creationId xmlns:a16="http://schemas.microsoft.com/office/drawing/2014/main" id="{7794FF6D-5BDF-7CB7-F12E-12F7AA0CF355}"/>
              </a:ext>
            </a:extLst>
          </p:cNvPr>
          <p:cNvSpPr txBox="1"/>
          <p:nvPr/>
        </p:nvSpPr>
        <p:spPr>
          <a:xfrm>
            <a:off x="313900" y="678099"/>
            <a:ext cx="9444249" cy="769441"/>
          </a:xfrm>
          <a:prstGeom prst="rect">
            <a:avLst/>
          </a:prstGeom>
          <a:noFill/>
        </p:spPr>
        <p:txBody>
          <a:bodyPr wrap="square" rtlCol="0">
            <a:spAutoFit/>
          </a:bodyPr>
          <a:lstStyle/>
          <a:p>
            <a:r>
              <a:rPr lang="en-GB" sz="4400">
                <a:solidFill>
                  <a:srgbClr val="5A5A58"/>
                </a:solidFill>
                <a:latin typeface="Polly Rounded Bold" panose="00000800000000000000" pitchFamily="50" charset="0"/>
              </a:rPr>
              <a:t>Safety Needs</a:t>
            </a:r>
          </a:p>
        </p:txBody>
      </p:sp>
      <p:pic>
        <p:nvPicPr>
          <p:cNvPr id="7" name="Graphic 6">
            <a:extLst>
              <a:ext uri="{FF2B5EF4-FFF2-40B4-BE49-F238E27FC236}">
                <a16:creationId xmlns:a16="http://schemas.microsoft.com/office/drawing/2014/main" id="{A1CD4137-55A1-5E10-DF6E-6127D7D183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17445" y="4806474"/>
            <a:ext cx="1860655" cy="1860655"/>
          </a:xfrm>
          <a:prstGeom prst="rect">
            <a:avLst/>
          </a:prstGeom>
        </p:spPr>
      </p:pic>
    </p:spTree>
    <p:extLst>
      <p:ext uri="{BB962C8B-B14F-4D97-AF65-F5344CB8AC3E}">
        <p14:creationId xmlns:p14="http://schemas.microsoft.com/office/powerpoint/2010/main" val="1444572230"/>
      </p:ext>
    </p:extLst>
  </p:cSld>
  <p:clrMapOvr>
    <a:masterClrMapping/>
  </p:clrMapOvr>
</p:sld>
</file>

<file path=ppt/theme/theme1.xml><?xml version="1.0" encoding="utf-8"?>
<a:theme xmlns:a="http://schemas.openxmlformats.org/drawingml/2006/main" name="1_Office Theme">
  <a:themeElements>
    <a:clrScheme name="Custom 15">
      <a:dk1>
        <a:srgbClr val="009999"/>
      </a:dk1>
      <a:lt1>
        <a:sysClr val="window" lastClr="FFFFFF"/>
      </a:lt1>
      <a:dk2>
        <a:srgbClr val="4C0099"/>
      </a:dk2>
      <a:lt2>
        <a:srgbClr val="CEDBE6"/>
      </a:lt2>
      <a:accent1>
        <a:srgbClr val="3494BA"/>
      </a:accent1>
      <a:accent2>
        <a:srgbClr val="58B6C0"/>
      </a:accent2>
      <a:accent3>
        <a:srgbClr val="75BDA7"/>
      </a:accent3>
      <a:accent4>
        <a:srgbClr val="7A8C8E"/>
      </a:accent4>
      <a:accent5>
        <a:srgbClr val="84ACB6"/>
      </a:accent5>
      <a:accent6>
        <a:srgbClr val="2683C6"/>
      </a:accent6>
      <a:hlink>
        <a:srgbClr val="5F5F5F"/>
      </a:hlink>
      <a:folHlink>
        <a:srgbClr val="9F6715"/>
      </a:folHlink>
    </a:clrScheme>
    <a:fontScheme name="Custom 2">
      <a:majorFont>
        <a:latin typeface="Polly Rounded"/>
        <a:ea typeface=""/>
        <a:cs typeface=""/>
      </a:majorFont>
      <a:minorFont>
        <a:latin typeface="Polly Round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Custom 14">
      <a:dk1>
        <a:srgbClr val="009999"/>
      </a:dk1>
      <a:lt1>
        <a:sysClr val="window" lastClr="FFFFFF"/>
      </a:lt1>
      <a:dk2>
        <a:srgbClr val="6600CC"/>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15">
      <a:dk1>
        <a:srgbClr val="009999"/>
      </a:dk1>
      <a:lt1>
        <a:sysClr val="window" lastClr="FFFFFF"/>
      </a:lt1>
      <a:dk2>
        <a:srgbClr val="4C0099"/>
      </a:dk2>
      <a:lt2>
        <a:srgbClr val="CEDBE6"/>
      </a:lt2>
      <a:accent1>
        <a:srgbClr val="3494BA"/>
      </a:accent1>
      <a:accent2>
        <a:srgbClr val="58B6C0"/>
      </a:accent2>
      <a:accent3>
        <a:srgbClr val="75BDA7"/>
      </a:accent3>
      <a:accent4>
        <a:srgbClr val="7A8C8E"/>
      </a:accent4>
      <a:accent5>
        <a:srgbClr val="84ACB6"/>
      </a:accent5>
      <a:accent6>
        <a:srgbClr val="2683C6"/>
      </a:accent6>
      <a:hlink>
        <a:srgbClr val="5F5F5F"/>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5">
      <a:dk1>
        <a:srgbClr val="009999"/>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d2293b-b931-4464-af1f-d751a23ae28a">
      <Terms xmlns="http://schemas.microsoft.com/office/infopath/2007/PartnerControls"/>
    </lcf76f155ced4ddcb4097134ff3c332f>
    <TaxCatchAll xmlns="2eae4314-e00b-4cdd-b7fd-2dbe22343a55" xsi:nil="true"/>
    <SharedWithUsers xmlns="2eae4314-e00b-4cdd-b7fd-2dbe22343a55">
      <UserInfo>
        <DisplayName>Carla  Morris (Respect)</DisplayName>
        <AccountId>53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B3E06714C37041BB928FCE8C6ACD48" ma:contentTypeVersion="18" ma:contentTypeDescription="Create a new document." ma:contentTypeScope="" ma:versionID="d39a6c050274d5a23ba9ca4cf8a6fbd6">
  <xsd:schema xmlns:xsd="http://www.w3.org/2001/XMLSchema" xmlns:xs="http://www.w3.org/2001/XMLSchema" xmlns:p="http://schemas.microsoft.com/office/2006/metadata/properties" xmlns:ns2="2eae4314-e00b-4cdd-b7fd-2dbe22343a55" xmlns:ns3="77d2293b-b931-4464-af1f-d751a23ae28a" targetNamespace="http://schemas.microsoft.com/office/2006/metadata/properties" ma:root="true" ma:fieldsID="7e601d1a3e404d7a4557d6a0bc6dc266" ns2:_="" ns3:_="">
    <xsd:import namespace="2eae4314-e00b-4cdd-b7fd-2dbe22343a55"/>
    <xsd:import namespace="77d2293b-b931-4464-af1f-d751a23ae28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SearchProperties" minOccurs="0"/>
                <xsd:element ref="ns3:MediaServiceObjectDetectorVersion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e4314-e00b-4cdd-b7fd-2dbe22343a5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4625f60b-1546-43f9-9835-4128e8cc4777}" ma:internalName="TaxCatchAll" ma:showField="CatchAllData" ma:web="2eae4314-e00b-4cdd-b7fd-2dbe22343a5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7d2293b-b931-4464-af1f-d751a23ae28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de78d5e-f4bd-47a7-a9bb-59fae44997aa"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2D0E22-B9D4-4E4F-88F7-0B1B67A57AA7}">
  <ds:schemaRefs>
    <ds:schemaRef ds:uri="http://schemas.microsoft.com/sharepoint/v3/contenttype/forms"/>
  </ds:schemaRefs>
</ds:datastoreItem>
</file>

<file path=customXml/itemProps2.xml><?xml version="1.0" encoding="utf-8"?>
<ds:datastoreItem xmlns:ds="http://schemas.openxmlformats.org/officeDocument/2006/customXml" ds:itemID="{D51C95DD-6E36-4C42-B55C-B2F59CCBF4D1}">
  <ds:schemaRefs>
    <ds:schemaRef ds:uri="2eae4314-e00b-4cdd-b7fd-2dbe22343a55"/>
    <ds:schemaRef ds:uri="77d2293b-b931-4464-af1f-d751a23ae28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6986441-F6BF-4CDD-92E0-AAC2C1F9F4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ae4314-e00b-4cdd-b7fd-2dbe22343a55"/>
    <ds:schemaRef ds:uri="77d2293b-b931-4464-af1f-d751a23ae2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464</TotalTime>
  <Words>2004</Words>
  <Application>Microsoft Macintosh PowerPoint</Application>
  <PresentationFormat>Widescreen</PresentationFormat>
  <Paragraphs>230</Paragraphs>
  <Slides>35</Slides>
  <Notes>20</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35</vt:i4>
      </vt:variant>
    </vt:vector>
  </HeadingPairs>
  <TitlesOfParts>
    <vt:vector size="50" baseType="lpstr">
      <vt:lpstr>ＭＳ Ｐゴシック</vt:lpstr>
      <vt:lpstr>Arial</vt:lpstr>
      <vt:lpstr>Calibri</vt:lpstr>
      <vt:lpstr>Calibri Light</vt:lpstr>
      <vt:lpstr>Museo Sans Rounded 300</vt:lpstr>
      <vt:lpstr>Polly Rounded</vt:lpstr>
      <vt:lpstr>Polly Rounded Bold</vt:lpstr>
      <vt:lpstr>Proxima Nova Light</vt:lpstr>
      <vt:lpstr>Tahoma</vt:lpstr>
      <vt:lpstr>Wingdings</vt:lpstr>
      <vt:lpstr>1_Office Theme</vt:lpstr>
      <vt:lpstr>3_Office Theme</vt:lpstr>
      <vt:lpstr>4_Office Theme</vt:lpstr>
      <vt:lpstr>2_Office Theme</vt:lpstr>
      <vt:lpstr>5_Office Theme</vt:lpstr>
      <vt:lpstr>PowerPoint Presentation</vt:lpstr>
      <vt:lpstr>Day 2 </vt:lpstr>
      <vt:lpstr>PowerPoint Presentation</vt:lpstr>
      <vt:lpstr>Outline Day 2 </vt:lpstr>
      <vt:lpstr>PowerPoint Presentation</vt:lpstr>
      <vt:lpstr>PowerPoint Presentation</vt:lpstr>
      <vt:lpstr>PowerPoint Presentation</vt:lpstr>
      <vt:lpstr>PowerPoint Presentation</vt:lpstr>
      <vt:lpstr>PowerPoint Presentation</vt:lpstr>
      <vt:lpstr>Finding out about the violence/abuse</vt:lpstr>
      <vt:lpstr>Young Person Week 2: Ecograms </vt:lpstr>
      <vt:lpstr>PowerPoint Presentation</vt:lpstr>
      <vt:lpstr>PowerPoint Presentation</vt:lpstr>
      <vt:lpstr>Week 2: Parent Carer Session 1 – Moving Away From Guilt  </vt:lpstr>
      <vt:lpstr>PowerPoint Presentation</vt:lpstr>
      <vt:lpstr>Influences On A Child</vt:lpstr>
      <vt:lpstr>Influences on behaviour</vt:lpstr>
      <vt:lpstr>General points </vt:lpstr>
      <vt:lpstr> Domestic Abuse and CAPVA </vt:lpstr>
      <vt:lpstr>Week 3: Parent/Carer Sequence Analysis &amp; Draft Agreement   </vt:lpstr>
      <vt:lpstr>PowerPoint Presentation</vt:lpstr>
      <vt:lpstr>Sequence Analysis </vt:lpstr>
      <vt:lpstr> Sequence Analysis Example: Morning </vt:lpstr>
      <vt:lpstr> Sequence Analysis Example: Afternoon </vt:lpstr>
      <vt:lpstr>PowerPoint Presentation</vt:lpstr>
      <vt:lpstr>PowerPoint Presentation</vt:lpstr>
      <vt:lpstr>PowerPoint Presentation</vt:lpstr>
      <vt:lpstr>Risky or unsafe behaviours that have occurred in the past </vt:lpstr>
      <vt:lpstr>PowerPoint Presentation</vt:lpstr>
      <vt:lpstr>PowerPoint Presentation</vt:lpstr>
      <vt:lpstr>PowerPoint Presentation</vt:lpstr>
      <vt:lpstr>Week 3: Young Person Personal Constructs Preparing for Family Agreement   </vt:lpstr>
      <vt:lpstr>Personal Constructs</vt:lpstr>
      <vt:lpstr>Personal Constructs</vt:lpstr>
      <vt:lpstr>End of Day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Carla  Morris</dc:creator>
  <cp:lastModifiedBy>Jon Swain</cp:lastModifiedBy>
  <cp:revision>3</cp:revision>
  <dcterms:created xsi:type="dcterms:W3CDTF">2022-01-11T12:36:41Z</dcterms:created>
  <dcterms:modified xsi:type="dcterms:W3CDTF">2026-07-06T10:29:40Z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0x0101007BB3E06714C37041BB928FCE8C6ACD48</vt:lpwstr>
  </property>
  <property fmtid="{D5CDD505-2E9C-101B-9397-08002B2CF9AE}" pid="3" name="MediaServiceImageTags">
    <vt:lpwstr/>
  </property>
</Properties>
</file>