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13" r:id="rId5"/>
  </p:sldMasterIdLst>
  <p:notesMasterIdLst>
    <p:notesMasterId r:id="rId36"/>
  </p:notesMasterIdLst>
  <p:sldIdLst>
    <p:sldId id="257" r:id="rId6"/>
    <p:sldId id="1424" r:id="rId7"/>
    <p:sldId id="1435" r:id="rId8"/>
    <p:sldId id="1436" r:id="rId9"/>
    <p:sldId id="1425" r:id="rId10"/>
    <p:sldId id="1427" r:id="rId11"/>
    <p:sldId id="1504" r:id="rId12"/>
    <p:sldId id="613" r:id="rId13"/>
    <p:sldId id="1429" r:id="rId14"/>
    <p:sldId id="1438" r:id="rId15"/>
    <p:sldId id="1439" r:id="rId16"/>
    <p:sldId id="1440" r:id="rId17"/>
    <p:sldId id="1441" r:id="rId18"/>
    <p:sldId id="1442" r:id="rId19"/>
    <p:sldId id="1443" r:id="rId20"/>
    <p:sldId id="1444" r:id="rId21"/>
    <p:sldId id="1445" r:id="rId22"/>
    <p:sldId id="1502" r:id="rId23"/>
    <p:sldId id="1446" r:id="rId24"/>
    <p:sldId id="1447" r:id="rId25"/>
    <p:sldId id="1448" r:id="rId26"/>
    <p:sldId id="1449" r:id="rId27"/>
    <p:sldId id="1450" r:id="rId28"/>
    <p:sldId id="1451" r:id="rId29"/>
    <p:sldId id="1452" r:id="rId30"/>
    <p:sldId id="1503" r:id="rId31"/>
    <p:sldId id="1454" r:id="rId32"/>
    <p:sldId id="1455" r:id="rId33"/>
    <p:sldId id="1456" r:id="rId34"/>
    <p:sldId id="150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9999"/>
    <a:srgbClr val="FFFFFF"/>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4F8809-8A36-4045-97C5-2A8BDAE291D9}" v="1" dt="2026-07-06T10:38:26.165"/>
    <p1510:client id="{D2C2BC23-A6C9-5D4B-92AD-34FFD1C4CF1D}" v="5" dt="2026-07-06T10:36:09.3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0137" autoAdjust="0"/>
  </p:normalViewPr>
  <p:slideViewPr>
    <p:cSldViewPr snapToGrid="0">
      <p:cViewPr varScale="1">
        <p:scale>
          <a:sx n="114" d="100"/>
          <a:sy n="114" d="100"/>
        </p:scale>
        <p:origin x="1016" y="17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 Swain" userId="8311284c7b0a2ca7" providerId="LiveId" clId="{69F320AD-E28A-515D-9B54-CD27E0068D37}"/>
    <pc:docChg chg="addSld delSld modSld">
      <pc:chgData name="Jon Swain" userId="8311284c7b0a2ca7" providerId="LiveId" clId="{69F320AD-E28A-515D-9B54-CD27E0068D37}" dt="2026-07-06T10:38:28.146" v="1" actId="2696"/>
      <pc:docMkLst>
        <pc:docMk/>
      </pc:docMkLst>
      <pc:sldChg chg="del">
        <pc:chgData name="Jon Swain" userId="8311284c7b0a2ca7" providerId="LiveId" clId="{69F320AD-E28A-515D-9B54-CD27E0068D37}" dt="2026-07-06T10:38:28.146" v="1" actId="2696"/>
        <pc:sldMkLst>
          <pc:docMk/>
          <pc:sldMk cId="3346709751" sldId="1284"/>
        </pc:sldMkLst>
      </pc:sldChg>
      <pc:sldChg chg="add">
        <pc:chgData name="Jon Swain" userId="8311284c7b0a2ca7" providerId="LiveId" clId="{69F320AD-E28A-515D-9B54-CD27E0068D37}" dt="2026-07-06T10:38:26.163" v="0"/>
        <pc:sldMkLst>
          <pc:docMk/>
          <pc:sldMk cId="3467704825" sldId="150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FE12EF-B883-4723-B6D9-7990076BCBB7}" type="datetimeFigureOut">
              <a:rPr lang="en-GB" smtClean="0"/>
              <a:t>06/07/2026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2A6343-3224-4D00-804B-E78D581613E3}" type="slidenum">
              <a:rPr lang="en-GB" smtClean="0"/>
              <a:t>‹#›</a:t>
            </a:fld>
            <a:endParaRPr lang="en-GB"/>
          </a:p>
        </p:txBody>
      </p:sp>
    </p:spTree>
    <p:extLst>
      <p:ext uri="{BB962C8B-B14F-4D97-AF65-F5344CB8AC3E}">
        <p14:creationId xmlns:p14="http://schemas.microsoft.com/office/powerpoint/2010/main" val="2813970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76D979E-5EE2-4359-B7AD-0C044FF81CB0}" type="slidenum">
              <a:rPr lang="en-GB" smtClean="0"/>
              <a:t>1</a:t>
            </a:fld>
            <a:endParaRPr lang="en-GB"/>
          </a:p>
        </p:txBody>
      </p:sp>
    </p:spTree>
    <p:extLst>
      <p:ext uri="{BB962C8B-B14F-4D97-AF65-F5344CB8AC3E}">
        <p14:creationId xmlns:p14="http://schemas.microsoft.com/office/powerpoint/2010/main" val="42344410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9AEA7-13E9-C1DF-E5CC-920AEF4800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86ABF9-96C9-491D-8BE9-1D5E249930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152306-17AE-9175-8AC8-CEC2028B7DA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39E570E-9818-2D36-ED1D-AFD8A30CAF6A}"/>
              </a:ext>
            </a:extLst>
          </p:cNvPr>
          <p:cNvSpPr>
            <a:spLocks noGrp="1"/>
          </p:cNvSpPr>
          <p:nvPr>
            <p:ph type="sldNum" sz="quarter" idx="5"/>
          </p:nvPr>
        </p:nvSpPr>
        <p:spPr/>
        <p:txBody>
          <a:bodyPr/>
          <a:lstStyle/>
          <a:p>
            <a:fld id="{D62A6343-3224-4D00-804B-E78D581613E3}" type="slidenum">
              <a:rPr lang="en-GB" smtClean="0"/>
              <a:t>17</a:t>
            </a:fld>
            <a:endParaRPr lang="en-GB"/>
          </a:p>
        </p:txBody>
      </p:sp>
    </p:spTree>
    <p:extLst>
      <p:ext uri="{BB962C8B-B14F-4D97-AF65-F5344CB8AC3E}">
        <p14:creationId xmlns:p14="http://schemas.microsoft.com/office/powerpoint/2010/main" val="188039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E533C-F932-1D08-DD30-F07DF9FD5F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D2A0DA-13E6-26BC-036A-A4FFA392D2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C6D09A-7370-EAF6-C3DE-8280ED33FDAF}"/>
              </a:ext>
            </a:extLst>
          </p:cNvPr>
          <p:cNvSpPr>
            <a:spLocks noGrp="1"/>
          </p:cNvSpPr>
          <p:nvPr>
            <p:ph type="body" idx="1"/>
          </p:nvPr>
        </p:nvSpPr>
        <p:spPr/>
        <p:txBody>
          <a:bodyPr/>
          <a:lstStyle/>
          <a:p>
            <a:r>
              <a:rPr lang="en-GB" dirty="0"/>
              <a:t> Should decide how long to leave for upfront (usually between 20 mins and 1hr.</a:t>
            </a:r>
          </a:p>
          <a:p>
            <a:r>
              <a:rPr lang="en-GB" dirty="0"/>
              <a:t>Where to go- that might be out for a walk or to their bedroom depending on the time and age of the YP</a:t>
            </a:r>
          </a:p>
        </p:txBody>
      </p:sp>
      <p:sp>
        <p:nvSpPr>
          <p:cNvPr id="4" name="Slide Number Placeholder 3">
            <a:extLst>
              <a:ext uri="{FF2B5EF4-FFF2-40B4-BE49-F238E27FC236}">
                <a16:creationId xmlns:a16="http://schemas.microsoft.com/office/drawing/2014/main" id="{FB783E87-0CE2-C8D6-C84A-F51F46DBFA4D}"/>
              </a:ext>
            </a:extLst>
          </p:cNvPr>
          <p:cNvSpPr>
            <a:spLocks noGrp="1"/>
          </p:cNvSpPr>
          <p:nvPr>
            <p:ph type="sldNum" sz="quarter" idx="5"/>
          </p:nvPr>
        </p:nvSpPr>
        <p:spPr/>
        <p:txBody>
          <a:bodyPr/>
          <a:lstStyle/>
          <a:p>
            <a:fld id="{D62A6343-3224-4D00-804B-E78D581613E3}" type="slidenum">
              <a:rPr lang="en-GB" smtClean="0"/>
              <a:t>20</a:t>
            </a:fld>
            <a:endParaRPr lang="en-GB"/>
          </a:p>
        </p:txBody>
      </p:sp>
    </p:spTree>
    <p:extLst>
      <p:ext uri="{BB962C8B-B14F-4D97-AF65-F5344CB8AC3E}">
        <p14:creationId xmlns:p14="http://schemas.microsoft.com/office/powerpoint/2010/main" val="2245144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0C313-0804-7BB5-3A4B-8DA73F8FC8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BC5F94-2915-EEBF-7F56-35713E159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289564-BF98-DA43-1C29-6C988F31AE6B}"/>
              </a:ext>
            </a:extLst>
          </p:cNvPr>
          <p:cNvSpPr>
            <a:spLocks noGrp="1"/>
          </p:cNvSpPr>
          <p:nvPr>
            <p:ph type="body" idx="1"/>
          </p:nvPr>
        </p:nvSpPr>
        <p:spPr/>
        <p:txBody>
          <a:bodyPr/>
          <a:lstStyle/>
          <a:p>
            <a:r>
              <a:rPr lang="en-GB" dirty="0"/>
              <a:t> Describe this exercise and its purpose to participants – Ask them to think about this for a second and imagine how this might feel for the parent/carer to complete.</a:t>
            </a:r>
          </a:p>
          <a:p>
            <a:endParaRPr lang="en-GB" dirty="0"/>
          </a:p>
        </p:txBody>
      </p:sp>
      <p:sp>
        <p:nvSpPr>
          <p:cNvPr id="4" name="Slide Number Placeholder 3">
            <a:extLst>
              <a:ext uri="{FF2B5EF4-FFF2-40B4-BE49-F238E27FC236}">
                <a16:creationId xmlns:a16="http://schemas.microsoft.com/office/drawing/2014/main" id="{C58191FE-40F4-22C8-37F9-B2E346AF2BA6}"/>
              </a:ext>
            </a:extLst>
          </p:cNvPr>
          <p:cNvSpPr>
            <a:spLocks noGrp="1"/>
          </p:cNvSpPr>
          <p:nvPr>
            <p:ph type="sldNum" sz="quarter" idx="5"/>
          </p:nvPr>
        </p:nvSpPr>
        <p:spPr/>
        <p:txBody>
          <a:bodyPr/>
          <a:lstStyle/>
          <a:p>
            <a:fld id="{D62A6343-3224-4D00-804B-E78D581613E3}" type="slidenum">
              <a:rPr lang="en-GB" smtClean="0"/>
              <a:t>22</a:t>
            </a:fld>
            <a:endParaRPr lang="en-GB"/>
          </a:p>
        </p:txBody>
      </p:sp>
    </p:spTree>
    <p:extLst>
      <p:ext uri="{BB962C8B-B14F-4D97-AF65-F5344CB8AC3E}">
        <p14:creationId xmlns:p14="http://schemas.microsoft.com/office/powerpoint/2010/main" val="1092945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349DC-87D2-E298-D976-BA86EA6ECA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40C88D-72DA-4141-E618-8E2F0688DD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93C6E3-F224-CE98-5DDB-E951B8D36D90}"/>
              </a:ext>
            </a:extLst>
          </p:cNvPr>
          <p:cNvSpPr>
            <a:spLocks noGrp="1"/>
          </p:cNvSpPr>
          <p:nvPr>
            <p:ph type="body" idx="1"/>
          </p:nvPr>
        </p:nvSpPr>
        <p:spPr/>
        <p:txBody>
          <a:bodyPr/>
          <a:lstStyle/>
          <a:p>
            <a:r>
              <a:rPr lang="en-GB" dirty="0"/>
              <a:t>Can give some examples form practice or personal examples. </a:t>
            </a:r>
            <a:r>
              <a:rPr lang="en-GB" dirty="0" err="1"/>
              <a:t>Eg.</a:t>
            </a:r>
            <a:r>
              <a:rPr lang="en-GB" dirty="0"/>
              <a:t> intolerance towards “picky” eating or illness in a family- how does this influence you as a parent. </a:t>
            </a:r>
          </a:p>
        </p:txBody>
      </p:sp>
      <p:sp>
        <p:nvSpPr>
          <p:cNvPr id="4" name="Slide Number Placeholder 3">
            <a:extLst>
              <a:ext uri="{FF2B5EF4-FFF2-40B4-BE49-F238E27FC236}">
                <a16:creationId xmlns:a16="http://schemas.microsoft.com/office/drawing/2014/main" id="{00FEAC60-CA5E-C124-4FE9-82B5E7CEF19E}"/>
              </a:ext>
            </a:extLst>
          </p:cNvPr>
          <p:cNvSpPr>
            <a:spLocks noGrp="1"/>
          </p:cNvSpPr>
          <p:nvPr>
            <p:ph type="sldNum" sz="quarter" idx="5"/>
          </p:nvPr>
        </p:nvSpPr>
        <p:spPr/>
        <p:txBody>
          <a:bodyPr/>
          <a:lstStyle/>
          <a:p>
            <a:fld id="{D62A6343-3224-4D00-804B-E78D581613E3}" type="slidenum">
              <a:rPr lang="en-GB" smtClean="0"/>
              <a:t>23</a:t>
            </a:fld>
            <a:endParaRPr lang="en-GB"/>
          </a:p>
        </p:txBody>
      </p:sp>
    </p:spTree>
    <p:extLst>
      <p:ext uri="{BB962C8B-B14F-4D97-AF65-F5344CB8AC3E}">
        <p14:creationId xmlns:p14="http://schemas.microsoft.com/office/powerpoint/2010/main" val="41263188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04FA1-5A86-5ADE-1A29-05FBFF02F4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73763D-0374-8526-E310-DA64C7CDBA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3AA59F-1AC7-21B1-79E7-A38695237F4B}"/>
              </a:ext>
            </a:extLst>
          </p:cNvPr>
          <p:cNvSpPr>
            <a:spLocks noGrp="1"/>
          </p:cNvSpPr>
          <p:nvPr>
            <p:ph type="body" idx="1"/>
          </p:nvPr>
        </p:nvSpPr>
        <p:spPr/>
        <p:txBody>
          <a:bodyPr/>
          <a:lstStyle/>
          <a:p>
            <a:r>
              <a:rPr lang="en-GB" dirty="0"/>
              <a:t>Being trauma informed- this session needs to be done safely but it is important to discuss. </a:t>
            </a:r>
          </a:p>
        </p:txBody>
      </p:sp>
      <p:sp>
        <p:nvSpPr>
          <p:cNvPr id="4" name="Slide Number Placeholder 3">
            <a:extLst>
              <a:ext uri="{FF2B5EF4-FFF2-40B4-BE49-F238E27FC236}">
                <a16:creationId xmlns:a16="http://schemas.microsoft.com/office/drawing/2014/main" id="{A3B040D3-45B8-1159-0B49-E331B31EE74F}"/>
              </a:ext>
            </a:extLst>
          </p:cNvPr>
          <p:cNvSpPr>
            <a:spLocks noGrp="1"/>
          </p:cNvSpPr>
          <p:nvPr>
            <p:ph type="sldNum" sz="quarter" idx="5"/>
          </p:nvPr>
        </p:nvSpPr>
        <p:spPr/>
        <p:txBody>
          <a:bodyPr/>
          <a:lstStyle/>
          <a:p>
            <a:fld id="{D62A6343-3224-4D00-804B-E78D581613E3}" type="slidenum">
              <a:rPr lang="en-GB" smtClean="0"/>
              <a:t>24</a:t>
            </a:fld>
            <a:endParaRPr lang="en-GB"/>
          </a:p>
        </p:txBody>
      </p:sp>
    </p:spTree>
    <p:extLst>
      <p:ext uri="{BB962C8B-B14F-4D97-AF65-F5344CB8AC3E}">
        <p14:creationId xmlns:p14="http://schemas.microsoft.com/office/powerpoint/2010/main" val="13725034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8E4BC-6093-28BA-7E19-577F3F2729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69F828-75D3-3335-862A-5745B1ED5F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DD3645-B6F0-5575-C75F-EEA6CBDDE53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441B508-0DC4-D5E0-F16C-E3294C3D20AB}"/>
              </a:ext>
            </a:extLst>
          </p:cNvPr>
          <p:cNvSpPr>
            <a:spLocks noGrp="1"/>
          </p:cNvSpPr>
          <p:nvPr>
            <p:ph type="sldNum" sz="quarter" idx="5"/>
          </p:nvPr>
        </p:nvSpPr>
        <p:spPr/>
        <p:txBody>
          <a:bodyPr/>
          <a:lstStyle/>
          <a:p>
            <a:fld id="{D62A6343-3224-4D00-804B-E78D581613E3}" type="slidenum">
              <a:rPr lang="en-GB" smtClean="0"/>
              <a:t>27</a:t>
            </a:fld>
            <a:endParaRPr lang="en-GB"/>
          </a:p>
        </p:txBody>
      </p:sp>
    </p:spTree>
    <p:extLst>
      <p:ext uri="{BB962C8B-B14F-4D97-AF65-F5344CB8AC3E}">
        <p14:creationId xmlns:p14="http://schemas.microsoft.com/office/powerpoint/2010/main" val="836081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D5B5C-B3F4-E057-CC5C-2369460F53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D0F6D-2585-DED3-B288-E618C90812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EF3BE4-54DB-92DF-9CE2-B2C6473F678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EACEFC4-4230-491C-4443-1554C004BF20}"/>
              </a:ext>
            </a:extLst>
          </p:cNvPr>
          <p:cNvSpPr>
            <a:spLocks noGrp="1"/>
          </p:cNvSpPr>
          <p:nvPr>
            <p:ph type="sldNum" sz="quarter" idx="5"/>
          </p:nvPr>
        </p:nvSpPr>
        <p:spPr/>
        <p:txBody>
          <a:bodyPr/>
          <a:lstStyle/>
          <a:p>
            <a:fld id="{D62A6343-3224-4D00-804B-E78D581613E3}" type="slidenum">
              <a:rPr lang="en-GB" smtClean="0"/>
              <a:t>28</a:t>
            </a:fld>
            <a:endParaRPr lang="en-GB"/>
          </a:p>
        </p:txBody>
      </p:sp>
    </p:spTree>
    <p:extLst>
      <p:ext uri="{BB962C8B-B14F-4D97-AF65-F5344CB8AC3E}">
        <p14:creationId xmlns:p14="http://schemas.microsoft.com/office/powerpoint/2010/main" val="634859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E902D-5512-6AF7-F995-C7D48F000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756B58-A693-A308-BE53-FCFEC06AF5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F05DEA-6976-561C-A47C-FB01018BE1F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56A85B-3E7E-EECD-4236-5C3B324F9258}"/>
              </a:ext>
            </a:extLst>
          </p:cNvPr>
          <p:cNvSpPr>
            <a:spLocks noGrp="1"/>
          </p:cNvSpPr>
          <p:nvPr>
            <p:ph type="sldNum" sz="quarter" idx="5"/>
          </p:nvPr>
        </p:nvSpPr>
        <p:spPr/>
        <p:txBody>
          <a:bodyPr/>
          <a:lstStyle/>
          <a:p>
            <a:fld id="{D62A6343-3224-4D00-804B-E78D581613E3}" type="slidenum">
              <a:rPr lang="en-GB" smtClean="0"/>
              <a:t>29</a:t>
            </a:fld>
            <a:endParaRPr lang="en-GB"/>
          </a:p>
        </p:txBody>
      </p:sp>
    </p:spTree>
    <p:extLst>
      <p:ext uri="{BB962C8B-B14F-4D97-AF65-F5344CB8AC3E}">
        <p14:creationId xmlns:p14="http://schemas.microsoft.com/office/powerpoint/2010/main" val="693108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86FB4-9518-B792-E24F-5B842DFC8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BD46CD-E3A1-20C8-68BB-1567316909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BFCF1-9FAC-D1F9-07F4-70C5173BC4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0DE0DA9-8791-9A18-364F-F0389E5D40BD}"/>
              </a:ext>
            </a:extLst>
          </p:cNvPr>
          <p:cNvSpPr>
            <a:spLocks noGrp="1"/>
          </p:cNvSpPr>
          <p:nvPr>
            <p:ph type="sldNum" sz="quarter" idx="5"/>
          </p:nvPr>
        </p:nvSpPr>
        <p:spPr/>
        <p:txBody>
          <a:bodyPr/>
          <a:lstStyle/>
          <a:p>
            <a:fld id="{320CA6C4-4BA1-47E1-B76E-D82A39316B9A}" type="slidenum">
              <a:rPr lang="en-GB" smtClean="0"/>
              <a:t>30</a:t>
            </a:fld>
            <a:endParaRPr lang="en-GB"/>
          </a:p>
        </p:txBody>
      </p:sp>
    </p:spTree>
    <p:extLst>
      <p:ext uri="{BB962C8B-B14F-4D97-AF65-F5344CB8AC3E}">
        <p14:creationId xmlns:p14="http://schemas.microsoft.com/office/powerpoint/2010/main" val="1537998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0CA6C4-4BA1-47E1-B76E-D82A39316B9A}" type="slidenum">
              <a:rPr lang="en-GB" smtClean="0"/>
              <a:t>2</a:t>
            </a:fld>
            <a:endParaRPr lang="en-GB"/>
          </a:p>
        </p:txBody>
      </p:sp>
    </p:spTree>
    <p:extLst>
      <p:ext uri="{BB962C8B-B14F-4D97-AF65-F5344CB8AC3E}">
        <p14:creationId xmlns:p14="http://schemas.microsoft.com/office/powerpoint/2010/main" val="2868076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Brief reminder of content of each exercise</a:t>
            </a:r>
          </a:p>
        </p:txBody>
      </p:sp>
      <p:sp>
        <p:nvSpPr>
          <p:cNvPr id="4" name="Slide Number Placeholder 3"/>
          <p:cNvSpPr>
            <a:spLocks noGrp="1"/>
          </p:cNvSpPr>
          <p:nvPr>
            <p:ph type="sldNum" sz="quarter" idx="5"/>
          </p:nvPr>
        </p:nvSpPr>
        <p:spPr/>
        <p:txBody>
          <a:bodyPr/>
          <a:lstStyle/>
          <a:p>
            <a:fld id="{CB05E86E-052E-4DAA-8BC1-A6040EDDEBD4}" type="slidenum">
              <a:rPr lang="en-GB" smtClean="0"/>
              <a:t>3</a:t>
            </a:fld>
            <a:endParaRPr lang="en-GB"/>
          </a:p>
        </p:txBody>
      </p:sp>
    </p:spTree>
    <p:extLst>
      <p:ext uri="{BB962C8B-B14F-4D97-AF65-F5344CB8AC3E}">
        <p14:creationId xmlns:p14="http://schemas.microsoft.com/office/powerpoint/2010/main" val="2326169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3876D-CDC1-FA3A-AFF2-09F23F6A45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230C07-E8C3-4410-737B-F2729F67A3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D5AF21-716B-C79E-0F94-661CF48553C1}"/>
              </a:ext>
            </a:extLst>
          </p:cNvPr>
          <p:cNvSpPr>
            <a:spLocks noGrp="1"/>
          </p:cNvSpPr>
          <p:nvPr>
            <p:ph type="body" idx="1"/>
          </p:nvPr>
        </p:nvSpPr>
        <p:spPr/>
        <p:txBody>
          <a:bodyPr/>
          <a:lstStyle/>
          <a:p>
            <a:r>
              <a:rPr lang="en-GB" dirty="0"/>
              <a:t>Any additional areas group would like to cover</a:t>
            </a:r>
          </a:p>
        </p:txBody>
      </p:sp>
      <p:sp>
        <p:nvSpPr>
          <p:cNvPr id="4" name="Slide Number Placeholder 3">
            <a:extLst>
              <a:ext uri="{FF2B5EF4-FFF2-40B4-BE49-F238E27FC236}">
                <a16:creationId xmlns:a16="http://schemas.microsoft.com/office/drawing/2014/main" id="{1B4F1903-E101-AE4E-10D8-17C248DC23ED}"/>
              </a:ext>
            </a:extLst>
          </p:cNvPr>
          <p:cNvSpPr>
            <a:spLocks noGrp="1"/>
          </p:cNvSpPr>
          <p:nvPr>
            <p:ph type="sldNum" sz="quarter" idx="5"/>
          </p:nvPr>
        </p:nvSpPr>
        <p:spPr/>
        <p:txBody>
          <a:bodyPr/>
          <a:lstStyle/>
          <a:p>
            <a:fld id="{320CA6C4-4BA1-47E1-B76E-D82A39316B9A}" type="slidenum">
              <a:rPr lang="en-GB" smtClean="0"/>
              <a:t>4</a:t>
            </a:fld>
            <a:endParaRPr lang="en-GB"/>
          </a:p>
        </p:txBody>
      </p:sp>
    </p:spTree>
    <p:extLst>
      <p:ext uri="{BB962C8B-B14F-4D97-AF65-F5344CB8AC3E}">
        <p14:creationId xmlns:p14="http://schemas.microsoft.com/office/powerpoint/2010/main" val="2715671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session is to help parents “pick their battles”- not getting pulled into things/ arguments that don’t really matter. Can break a pattern of winding each other up- reduce low level conflict that can escalate.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Ask learners to reflect back to when they were </a:t>
            </a:r>
            <a:r>
              <a:rPr lang="en-GB" dirty="0" err="1"/>
              <a:t>teendagers</a:t>
            </a:r>
            <a:r>
              <a:rPr lang="en-GB" dirty="0"/>
              <a:t>- how did their parents push their buttons- what things did they say or do that wound them up and would get a response. How did they push their parent/carers buttons? (focus on little things rather than sensitive subjects). </a:t>
            </a:r>
          </a:p>
          <a:p>
            <a:endParaRPr lang="en-GB" dirty="0"/>
          </a:p>
        </p:txBody>
      </p:sp>
      <p:sp>
        <p:nvSpPr>
          <p:cNvPr id="4" name="Slide Number Placeholder 3"/>
          <p:cNvSpPr>
            <a:spLocks noGrp="1"/>
          </p:cNvSpPr>
          <p:nvPr>
            <p:ph type="sldNum" sz="quarter" idx="5"/>
          </p:nvPr>
        </p:nvSpPr>
        <p:spPr/>
        <p:txBody>
          <a:bodyPr/>
          <a:lstStyle/>
          <a:p>
            <a:fld id="{D62A6343-3224-4D00-804B-E78D581613E3}" type="slidenum">
              <a:rPr lang="en-GB" smtClean="0"/>
              <a:t>6</a:t>
            </a:fld>
            <a:endParaRPr lang="en-GB"/>
          </a:p>
        </p:txBody>
      </p:sp>
    </p:spTree>
    <p:extLst>
      <p:ext uri="{BB962C8B-B14F-4D97-AF65-F5344CB8AC3E}">
        <p14:creationId xmlns:p14="http://schemas.microsoft.com/office/powerpoint/2010/main" val="2720447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Rope Pulling Video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05E86E-052E-4DAA-8BC1-A6040EDDEBD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312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would be the first signs that the change has happened? Use “What else” to encourage fuller descriptions. Encourage participants to think of a change they would like to make- they will share this with a partner so choose something safe e.g. more exercise/ clear out a room/ eat more healthily. Introduce scaling “If 10 is the best your relationship has been and 0 is the worst moment you’ve had together what number are you at now?” What makes it a 3 not a 1? </a:t>
            </a:r>
          </a:p>
          <a:p>
            <a:r>
              <a:rPr lang="en-GB" dirty="0"/>
              <a:t>Introduce a coping a question: When you have felt really frustrated/ angry/ upset what has helped you stay calm/ keep going etc. </a:t>
            </a:r>
          </a:p>
        </p:txBody>
      </p:sp>
      <p:sp>
        <p:nvSpPr>
          <p:cNvPr id="4" name="Slide Number Placeholder 3"/>
          <p:cNvSpPr>
            <a:spLocks noGrp="1"/>
          </p:cNvSpPr>
          <p:nvPr>
            <p:ph type="sldNum" sz="quarter" idx="5"/>
          </p:nvPr>
        </p:nvSpPr>
        <p:spPr/>
        <p:txBody>
          <a:bodyPr/>
          <a:lstStyle/>
          <a:p>
            <a:fld id="{D62A6343-3224-4D00-804B-E78D581613E3}" type="slidenum">
              <a:rPr lang="en-GB" smtClean="0"/>
              <a:t>11</a:t>
            </a:fld>
            <a:endParaRPr lang="en-GB"/>
          </a:p>
        </p:txBody>
      </p:sp>
    </p:spTree>
    <p:extLst>
      <p:ext uri="{BB962C8B-B14F-4D97-AF65-F5344CB8AC3E}">
        <p14:creationId xmlns:p14="http://schemas.microsoft.com/office/powerpoint/2010/main" val="1563410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593E4-1009-8387-3F97-EB6EC48ED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A5AB2C-67F9-F9DE-2144-85F76861D2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D0437A-284B-5B6C-B33B-51D86D9D1E5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144838-2241-0698-E430-354D8859095D}"/>
              </a:ext>
            </a:extLst>
          </p:cNvPr>
          <p:cNvSpPr>
            <a:spLocks noGrp="1"/>
          </p:cNvSpPr>
          <p:nvPr>
            <p:ph type="sldNum" sz="quarter" idx="5"/>
          </p:nvPr>
        </p:nvSpPr>
        <p:spPr/>
        <p:txBody>
          <a:bodyPr/>
          <a:lstStyle/>
          <a:p>
            <a:fld id="{D62A6343-3224-4D00-804B-E78D581613E3}" type="slidenum">
              <a:rPr lang="en-GB" smtClean="0"/>
              <a:t>13</a:t>
            </a:fld>
            <a:endParaRPr lang="en-GB"/>
          </a:p>
        </p:txBody>
      </p:sp>
    </p:spTree>
    <p:extLst>
      <p:ext uri="{BB962C8B-B14F-4D97-AF65-F5344CB8AC3E}">
        <p14:creationId xmlns:p14="http://schemas.microsoft.com/office/powerpoint/2010/main" val="1659443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68AB0-1ADF-5AC2-2116-594CE8E4EB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752AE2-17F7-CFC1-BE1A-0738389A32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107C2D-3A92-E981-8A5E-455881F566B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F77C729-9B43-0304-A9BE-10B40E097EBC}"/>
              </a:ext>
            </a:extLst>
          </p:cNvPr>
          <p:cNvSpPr>
            <a:spLocks noGrp="1"/>
          </p:cNvSpPr>
          <p:nvPr>
            <p:ph type="sldNum" sz="quarter" idx="5"/>
          </p:nvPr>
        </p:nvSpPr>
        <p:spPr/>
        <p:txBody>
          <a:bodyPr/>
          <a:lstStyle/>
          <a:p>
            <a:fld id="{D62A6343-3224-4D00-804B-E78D581613E3}" type="slidenum">
              <a:rPr lang="en-GB" smtClean="0"/>
              <a:t>14</a:t>
            </a:fld>
            <a:endParaRPr lang="en-GB"/>
          </a:p>
        </p:txBody>
      </p:sp>
    </p:spTree>
    <p:extLst>
      <p:ext uri="{BB962C8B-B14F-4D97-AF65-F5344CB8AC3E}">
        <p14:creationId xmlns:p14="http://schemas.microsoft.com/office/powerpoint/2010/main" val="1503205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78396-B012-E44D-B02A-3A06448BAA3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D19D692-9225-F342-9220-D5D5033DAC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34DC11A-469B-4E4C-B17F-0C8B4BEFDF4F}"/>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27C24F83-F6B3-DF4D-BE37-632211A2B4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84F32D-408B-024D-823E-9D29A1046A9E}"/>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357418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7C270-D806-B647-B7EA-C4581D13015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7CB7F96-C5F7-9D42-B187-230303ABE36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C3D13CC-00DE-374E-8C89-B7F625F3A7A8}"/>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D4730343-61ED-E443-A613-A8EFB4B6E5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C75DF7-AFD2-4E43-A0B5-45832A14B0D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120011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D3EFB-5254-D34B-9A0D-457835AF9E7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94F18CC-1B24-EA4E-AD88-9182D3BBF15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328CEBD-B2C0-B745-9866-AB4648381AD1}"/>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5449BD45-A3AA-A24F-974B-EECD204407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39E988-BBF9-0546-99F4-E04646FB5B89}"/>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4084819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10363200" cy="3048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784"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6761813"/>
      </p:ext>
    </p:extLst>
  </p:cSld>
  <p:clrMapOvr>
    <a:masterClrMapping/>
  </p:clrMapOvr>
  <p:transition>
    <p:push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3922500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31804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861117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35497967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7725939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149440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382730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35B8-6340-F846-B772-BFC5053045B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E7BEF08-F96D-E840-8408-16AAC1A5C65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DF5CD65-B8EF-6D4A-B3DE-80FB3EE01C8C}"/>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8E1BFF5A-06DB-754E-8104-C46AD6F492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408AEF-93D6-8843-93EF-C34036B21BA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9472666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16914062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3540581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3457297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D58B66-F5F7-4C2B-B893-5A20B199B546}" type="datetimeFigureOut">
              <a:rPr lang="en-GB" smtClean="0"/>
              <a:pPr/>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13F416-41B9-40F5-B211-6CFA5278A408}" type="slidenum">
              <a:rPr lang="en-GB" smtClean="0"/>
              <a:pPr/>
              <a:t>‹#›</a:t>
            </a:fld>
            <a:endParaRPr lang="en-GB"/>
          </a:p>
        </p:txBody>
      </p:sp>
    </p:spTree>
    <p:extLst>
      <p:ext uri="{BB962C8B-B14F-4D97-AF65-F5344CB8AC3E}">
        <p14:creationId xmlns:p14="http://schemas.microsoft.com/office/powerpoint/2010/main" val="2770053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10363200" cy="3048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784" y="1600206"/>
            <a:ext cx="5392616"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2040795"/>
      </p:ext>
    </p:extLst>
  </p:cSld>
  <p:clrMapOvr>
    <a:masterClrMapping/>
  </p:clrMapOvr>
  <p:transition>
    <p:push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76917-456A-AA44-9405-519B753C800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3D218DC-6B47-2248-8011-7AC72BBF76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453D5FF-2FB5-6547-B443-60AF1F2FF5C0}"/>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6EE1AAD6-3228-C240-839A-4F0E118349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446DE3-56F7-2242-83CB-2F739C440FAF}"/>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289883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31A2B-41B1-B54D-B5F1-A0D65B1BE83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A6460C4-752B-E142-B420-890F7350966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C208B1B-8ED1-D945-B91B-94BB359C2C1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1E2A5CA-3CD8-264A-AF2D-BEC8A3C1CF58}"/>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C2E5F5DD-9CB1-7D47-AA69-A746A2C1CE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467E6F-6420-C74F-867D-654C42B0F9F6}"/>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24592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AEF84-414B-A84E-ACE5-C41BA69A10B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41515F7-3EF1-C74C-89CF-44761563EA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4FA0277-6603-4547-A3D8-8F99178D107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3B9FDA1-5149-DA4D-AC68-A5D92FC5D4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0A9F6E3-A0F6-A149-B739-1EA51FCF55F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1D8153B-990B-294F-896A-A4B14839E512}"/>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8" name="Footer Placeholder 7">
            <a:extLst>
              <a:ext uri="{FF2B5EF4-FFF2-40B4-BE49-F238E27FC236}">
                <a16:creationId xmlns:a16="http://schemas.microsoft.com/office/drawing/2014/main" id="{DD2A8B3C-79CF-8F47-952D-77E9BB7853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A1AB3E-39BF-774B-9184-60E13750BE17}"/>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025559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75564-68A7-F948-AE43-C0C053581EF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498ED9F-00A2-E04E-95B1-5BB2C638EAE1}"/>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4" name="Footer Placeholder 3">
            <a:extLst>
              <a:ext uri="{FF2B5EF4-FFF2-40B4-BE49-F238E27FC236}">
                <a16:creationId xmlns:a16="http://schemas.microsoft.com/office/drawing/2014/main" id="{3E670E02-D4FD-7C4D-A974-C920DC7798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4BB2F7-528C-DD41-8C1A-24686A9949A5}"/>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183812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972AC7-845B-7D4F-BB2A-81385D6FB457}"/>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3" name="Footer Placeholder 2">
            <a:extLst>
              <a:ext uri="{FF2B5EF4-FFF2-40B4-BE49-F238E27FC236}">
                <a16:creationId xmlns:a16="http://schemas.microsoft.com/office/drawing/2014/main" id="{DBE30E56-E3EB-3C43-87AC-3C8CBB764D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96B0EE-3ED3-CD49-9D37-6AFC263FD9C7}"/>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3173827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F49E4-016C-344E-B51C-B9FC2E76BDD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8C2D18F-C702-B04F-BF64-E0F5048FF4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C51B50F-E261-3545-862B-4236C2392B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B10EF28-B4AE-9742-BEDF-2240BB6D9294}"/>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B9D42363-3286-884B-9A90-06E15C6996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2BAD6E-83C7-E946-A2E7-FB26F0701CCA}"/>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766974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71F9A-BD5C-F64F-9C91-3C916B0A331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3CB189B-3D57-884E-B028-D148977491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F1A2C1-CCF8-B04C-99EB-C9AA1F96B9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803CDE-F540-5548-A2A5-C5EDA14B16BC}"/>
              </a:ext>
            </a:extLst>
          </p:cNvPr>
          <p:cNvSpPr>
            <a:spLocks noGrp="1"/>
          </p:cNvSpPr>
          <p:nvPr>
            <p:ph type="dt" sz="half" idx="10"/>
          </p:nvPr>
        </p:nvSpPr>
        <p:spPr/>
        <p:txBody>
          <a:bodyPr/>
          <a:lstStyle/>
          <a:p>
            <a:fld id="{D71C68E3-1847-7240-BCC8-45ED5F19E0F8}" type="datetimeFigureOut">
              <a:rPr lang="en-US" smtClean="0"/>
              <a:t>7/6/26</a:t>
            </a:fld>
            <a:endParaRPr lang="en-US"/>
          </a:p>
        </p:txBody>
      </p:sp>
      <p:sp>
        <p:nvSpPr>
          <p:cNvPr id="6" name="Footer Placeholder 5">
            <a:extLst>
              <a:ext uri="{FF2B5EF4-FFF2-40B4-BE49-F238E27FC236}">
                <a16:creationId xmlns:a16="http://schemas.microsoft.com/office/drawing/2014/main" id="{0241F365-9CE6-214F-9C3A-F5166ADB66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310119-45B8-CE4B-9968-6DB2FD62C198}"/>
              </a:ext>
            </a:extLst>
          </p:cNvPr>
          <p:cNvSpPr>
            <a:spLocks noGrp="1"/>
          </p:cNvSpPr>
          <p:nvPr>
            <p:ph type="sldNum" sz="quarter" idx="12"/>
          </p:nvPr>
        </p:nvSpPr>
        <p:spPr/>
        <p:txBody>
          <a:bodyPr/>
          <a:lstStyle/>
          <a:p>
            <a:fld id="{E1976F92-3F83-C742-9AF2-02E805802516}" type="slidenum">
              <a:rPr lang="en-US" smtClean="0"/>
              <a:t>‹#›</a:t>
            </a:fld>
            <a:endParaRPr lang="en-US"/>
          </a:p>
        </p:txBody>
      </p:sp>
    </p:spTree>
    <p:extLst>
      <p:ext uri="{BB962C8B-B14F-4D97-AF65-F5344CB8AC3E}">
        <p14:creationId xmlns:p14="http://schemas.microsoft.com/office/powerpoint/2010/main" val="1226268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35D006-D74E-1D49-93BD-96906ED8F4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E6361CA-8483-7D48-818E-A1441EFA2B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09FFAB7-E8D9-614D-8311-3D1BE1862C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C68E3-1847-7240-BCC8-45ED5F19E0F8}" type="datetimeFigureOut">
              <a:rPr lang="en-US" smtClean="0"/>
              <a:t>7/6/26</a:t>
            </a:fld>
            <a:endParaRPr lang="en-US"/>
          </a:p>
        </p:txBody>
      </p:sp>
      <p:sp>
        <p:nvSpPr>
          <p:cNvPr id="5" name="Footer Placeholder 4">
            <a:extLst>
              <a:ext uri="{FF2B5EF4-FFF2-40B4-BE49-F238E27FC236}">
                <a16:creationId xmlns:a16="http://schemas.microsoft.com/office/drawing/2014/main" id="{9414E19C-88F2-0948-B5A0-C787F99A18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2F38F5-5BB6-A64B-80AB-6E6B9249B4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976F92-3F83-C742-9AF2-02E805802516}" type="slidenum">
              <a:rPr lang="en-US" smtClean="0"/>
              <a:t>‹#›</a:t>
            </a:fld>
            <a:endParaRPr lang="en-US"/>
          </a:p>
        </p:txBody>
      </p:sp>
    </p:spTree>
    <p:extLst>
      <p:ext uri="{BB962C8B-B14F-4D97-AF65-F5344CB8AC3E}">
        <p14:creationId xmlns:p14="http://schemas.microsoft.com/office/powerpoint/2010/main" val="37589267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D58B66-F5F7-4C2B-B893-5A20B199B546}" type="datetimeFigureOut">
              <a:rPr lang="en-GB" smtClean="0"/>
              <a:pPr/>
              <a:t>06/07/2026</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3F416-41B9-40F5-B211-6CFA5278A408}" type="slidenum">
              <a:rPr lang="en-GB" smtClean="0"/>
              <a:pPr/>
              <a:t>‹#›</a:t>
            </a:fld>
            <a:endParaRPr lang="en-GB"/>
          </a:p>
        </p:txBody>
      </p:sp>
    </p:spTree>
    <p:extLst>
      <p:ext uri="{BB962C8B-B14F-4D97-AF65-F5344CB8AC3E}">
        <p14:creationId xmlns:p14="http://schemas.microsoft.com/office/powerpoint/2010/main" val="221952834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hyperlink" Target="https://vimeo.com/654927702"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2" Type="http://schemas.openxmlformats.org/officeDocument/2006/relationships/hyperlink" Target="https://vimeo.com/380246598"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vimeo.com/video/665605811"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F44D78F-A991-4480-BE27-2B1F738ABB3A}"/>
              </a:ext>
            </a:extLst>
          </p:cNvPr>
          <p:cNvSpPr txBox="1"/>
          <p:nvPr/>
        </p:nvSpPr>
        <p:spPr>
          <a:xfrm>
            <a:off x="2675681" y="3694854"/>
            <a:ext cx="6840638"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srgbClr val="1EC37A"/>
                </a:solidFill>
                <a:effectLst/>
                <a:uLnTx/>
                <a:uFillTx/>
                <a:latin typeface="Polly Rounded" panose="00000500000000000000" pitchFamily="50" charset="0"/>
                <a:ea typeface="+mn-ea"/>
                <a:cs typeface="+mn-cs"/>
              </a:rPr>
              <a:t>together we can end domestic abuse.</a:t>
            </a:r>
          </a:p>
        </p:txBody>
      </p:sp>
      <p:pic>
        <p:nvPicPr>
          <p:cNvPr id="8" name="Picture 7" descr="Logo&#10;&#10;Description automatically generated">
            <a:extLst>
              <a:ext uri="{FF2B5EF4-FFF2-40B4-BE49-F238E27FC236}">
                <a16:creationId xmlns:a16="http://schemas.microsoft.com/office/drawing/2014/main" id="{D2502E0E-4DF8-4CA4-BCFD-876C81ABC1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0150" y="541713"/>
            <a:ext cx="9791700" cy="4476580"/>
          </a:xfrm>
          <a:prstGeom prst="rect">
            <a:avLst/>
          </a:prstGeom>
        </p:spPr>
      </p:pic>
      <p:sp>
        <p:nvSpPr>
          <p:cNvPr id="2" name="TextBox 1">
            <a:extLst>
              <a:ext uri="{FF2B5EF4-FFF2-40B4-BE49-F238E27FC236}">
                <a16:creationId xmlns:a16="http://schemas.microsoft.com/office/drawing/2014/main" id="{6507DE71-7096-4756-AC5E-E409A9A9627F}"/>
              </a:ext>
            </a:extLst>
          </p:cNvPr>
          <p:cNvSpPr txBox="1"/>
          <p:nvPr/>
        </p:nvSpPr>
        <p:spPr>
          <a:xfrm>
            <a:off x="1752039" y="5229154"/>
            <a:ext cx="7897090" cy="523220"/>
          </a:xfrm>
          <a:prstGeom prst="rect">
            <a:avLst/>
          </a:prstGeom>
          <a:noFill/>
        </p:spPr>
        <p:txBody>
          <a:bodyPr wrap="square" lIns="91440" tIns="45720" rIns="91440" bIns="45720" rtlCol="0" anchor="t">
            <a:spAutoFit/>
          </a:bodyPr>
          <a:lstStyle/>
          <a:p>
            <a:pPr algn="ctr"/>
            <a:r>
              <a:rPr lang="en-GB" sz="2800" b="1" dirty="0">
                <a:ea typeface="Calibri" panose="020F0502020204030204"/>
                <a:cs typeface="Calibri" panose="020F0502020204030204"/>
              </a:rPr>
              <a:t>Name of trainer</a:t>
            </a: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1108237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0950B-8A67-BDC9-AE41-BD58E221F444}"/>
            </a:ext>
          </a:extLst>
        </p:cNvPr>
        <p:cNvGrpSpPr/>
        <p:nvPr/>
      </p:nvGrpSpPr>
      <p:grpSpPr>
        <a:xfrm>
          <a:off x="0" y="0"/>
          <a:ext cx="0" cy="0"/>
          <a:chOff x="0" y="0"/>
          <a:chExt cx="0" cy="0"/>
        </a:xfrm>
      </p:grpSpPr>
      <p:pic>
        <p:nvPicPr>
          <p:cNvPr id="4" name="Picture 3" descr="A picture containing text, clock&#10;&#10;Description automatically generated">
            <a:extLst>
              <a:ext uri="{FF2B5EF4-FFF2-40B4-BE49-F238E27FC236}">
                <a16:creationId xmlns:a16="http://schemas.microsoft.com/office/drawing/2014/main" id="{C4A0603D-3DB9-BA86-FF09-AB28AAA1D02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7131" y="460858"/>
            <a:ext cx="1644069" cy="475314"/>
          </a:xfrm>
          <a:prstGeom prst="rect">
            <a:avLst/>
          </a:prstGeom>
        </p:spPr>
      </p:pic>
      <p:pic>
        <p:nvPicPr>
          <p:cNvPr id="2" name="Picture 1" descr="Logo&#10;&#10;Description automatically generated">
            <a:extLst>
              <a:ext uri="{FF2B5EF4-FFF2-40B4-BE49-F238E27FC236}">
                <a16:creationId xmlns:a16="http://schemas.microsoft.com/office/drawing/2014/main" id="{50798666-1F0D-0F2B-434A-98F64DBF75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7514" y="108857"/>
            <a:ext cx="1955643" cy="827315"/>
          </a:xfrm>
          <a:prstGeom prst="rect">
            <a:avLst/>
          </a:prstGeom>
        </p:spPr>
      </p:pic>
      <p:pic>
        <p:nvPicPr>
          <p:cNvPr id="3" name="Picture 2">
            <a:extLst>
              <a:ext uri="{FF2B5EF4-FFF2-40B4-BE49-F238E27FC236}">
                <a16:creationId xmlns:a16="http://schemas.microsoft.com/office/drawing/2014/main" id="{2461A21C-8586-9522-17B7-0D054CC9E07B}"/>
              </a:ext>
            </a:extLst>
          </p:cNvPr>
          <p:cNvPicPr>
            <a:picLocks noChangeAspect="1"/>
          </p:cNvPicPr>
          <p:nvPr/>
        </p:nvPicPr>
        <p:blipFill>
          <a:blip r:embed="rId4"/>
          <a:stretch>
            <a:fillRect/>
          </a:stretch>
        </p:blipFill>
        <p:spPr>
          <a:xfrm>
            <a:off x="0" y="6345936"/>
            <a:ext cx="12192000" cy="512064"/>
          </a:xfrm>
          <a:prstGeom prst="rect">
            <a:avLst/>
          </a:prstGeom>
        </p:spPr>
      </p:pic>
      <p:sp>
        <p:nvSpPr>
          <p:cNvPr id="7" name="TextBox 6">
            <a:extLst>
              <a:ext uri="{FF2B5EF4-FFF2-40B4-BE49-F238E27FC236}">
                <a16:creationId xmlns:a16="http://schemas.microsoft.com/office/drawing/2014/main" id="{97703A15-86DA-1FFC-5FD4-1F52A68722E4}"/>
              </a:ext>
            </a:extLst>
          </p:cNvPr>
          <p:cNvSpPr txBox="1"/>
          <p:nvPr/>
        </p:nvSpPr>
        <p:spPr>
          <a:xfrm>
            <a:off x="718457" y="1551563"/>
            <a:ext cx="9252857" cy="1754326"/>
          </a:xfrm>
          <a:prstGeom prst="rect">
            <a:avLst/>
          </a:prstGeom>
          <a:noFill/>
        </p:spPr>
        <p:txBody>
          <a:bodyPr wrap="square">
            <a:spAutoFit/>
          </a:bodyPr>
          <a:lstStyle/>
          <a:p>
            <a:r>
              <a:rPr lang="en-GB" sz="4000" b="1" dirty="0">
                <a:solidFill>
                  <a:srgbClr val="009999"/>
                </a:solidFill>
                <a:latin typeface="Polly Rounded Bold" panose="00000800000000000000" pitchFamily="50" charset="0"/>
              </a:rPr>
              <a:t>Week 5: Young Person Session 3</a:t>
            </a:r>
          </a:p>
          <a:p>
            <a:endParaRPr lang="en-GB" sz="4000" b="1" dirty="0">
              <a:solidFill>
                <a:srgbClr val="009999"/>
              </a:solidFill>
              <a:latin typeface="Polly Rounded Bold" panose="00000800000000000000" pitchFamily="50" charset="0"/>
              <a:ea typeface="Calibri" panose="020F0502020204030204" pitchFamily="34" charset="0"/>
              <a:cs typeface="Calibri" panose="020F0502020204030204" pitchFamily="34" charset="0"/>
            </a:endParaRP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The Miracle Question</a:t>
            </a:r>
          </a:p>
        </p:txBody>
      </p:sp>
    </p:spTree>
    <p:extLst>
      <p:ext uri="{BB962C8B-B14F-4D97-AF65-F5344CB8AC3E}">
        <p14:creationId xmlns:p14="http://schemas.microsoft.com/office/powerpoint/2010/main" val="2114348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734E9-C920-17F0-097D-68C54FC945D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9B39E28-330E-1F66-97B8-3F4CD16C35B5}"/>
              </a:ext>
            </a:extLst>
          </p:cNvPr>
          <p:cNvSpPr txBox="1"/>
          <p:nvPr/>
        </p:nvSpPr>
        <p:spPr>
          <a:xfrm>
            <a:off x="478971" y="1912006"/>
            <a:ext cx="10766784" cy="3649204"/>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alpha val="80000"/>
                  </a:srgbClr>
                </a:solidFill>
                <a:effectLst/>
                <a:uLnTx/>
                <a:uFillTx/>
                <a:latin typeface="Calibri" panose="020F0502020204030204" pitchFamily="34" charset="0"/>
                <a:ea typeface="+mn-ea"/>
                <a:cs typeface="Calibri" panose="020F0502020204030204" pitchFamily="34" charset="0"/>
              </a:rPr>
              <a:t>Think of a change you want to make in your life</a:t>
            </a:r>
          </a:p>
          <a:p>
            <a:pPr marL="228600" marR="0" lvl="0" indent="-22860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alpha val="80000"/>
                  </a:srgbClr>
                </a:solidFill>
                <a:effectLst/>
                <a:uLnTx/>
                <a:uFillTx/>
                <a:latin typeface="Calibri" panose="020F0502020204030204" pitchFamily="34" charset="0"/>
                <a:ea typeface="+mn-ea"/>
                <a:cs typeface="Calibri" panose="020F0502020204030204" pitchFamily="34" charset="0"/>
              </a:rPr>
              <a:t>Draw something that represents life once the change is made</a:t>
            </a:r>
          </a:p>
          <a:p>
            <a:pPr marL="228600" marR="0" lvl="0" indent="-22860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alpha val="80000"/>
                  </a:srgbClr>
                </a:solidFill>
                <a:effectLst/>
                <a:uLnTx/>
                <a:uFillTx/>
                <a:latin typeface="Calibri" panose="020F0502020204030204" pitchFamily="34" charset="0"/>
                <a:ea typeface="+mn-ea"/>
                <a:cs typeface="Calibri" panose="020F0502020204030204" pitchFamily="34" charset="0"/>
              </a:rPr>
              <a:t>What do you see in this sketch?</a:t>
            </a:r>
            <a:r>
              <a:rPr kumimoji="0" lang="en-GB" sz="2400" b="0" i="0" u="none" strike="noStrike" kern="1200" cap="none" spc="0" normalizeH="0" baseline="0" noProof="0" dirty="0">
                <a:ln>
                  <a:noFill/>
                </a:ln>
                <a:solidFill>
                  <a:srgbClr val="000000">
                    <a:alpha val="80000"/>
                  </a:srgbClr>
                </a:solidFill>
                <a:effectLst/>
                <a:uLnTx/>
                <a:uFillTx/>
                <a:latin typeface="Calibri" panose="020F0502020204030204" pitchFamily="34" charset="0"/>
                <a:ea typeface="+mn-ea"/>
                <a:cs typeface="Calibri" panose="020F0502020204030204" pitchFamily="34" charset="0"/>
              </a:rPr>
              <a:t> </a:t>
            </a:r>
          </a:p>
          <a:p>
            <a:pPr marL="228600" marR="0" lvl="0" indent="-22860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alpha val="80000"/>
                  </a:srgbClr>
                </a:solidFill>
                <a:effectLst/>
                <a:uLnTx/>
                <a:uFillTx/>
                <a:latin typeface="Calibri" panose="020F0502020204030204" pitchFamily="34" charset="0"/>
                <a:ea typeface="+mn-ea"/>
                <a:cs typeface="Calibri" panose="020F0502020204030204" pitchFamily="34" charset="0"/>
              </a:rPr>
              <a:t>What difference will this change make in your life?</a:t>
            </a:r>
          </a:p>
          <a:p>
            <a:pPr marL="228600" marR="0" lvl="0" indent="-22860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alpha val="80000"/>
                  </a:srgbClr>
                </a:solidFill>
                <a:effectLst/>
                <a:uLnTx/>
                <a:uFillTx/>
                <a:latin typeface="Calibri" panose="020F0502020204030204" pitchFamily="34" charset="0"/>
                <a:ea typeface="+mn-ea"/>
                <a:cs typeface="Calibri" panose="020F0502020204030204" pitchFamily="34" charset="0"/>
              </a:rPr>
              <a:t>How will you spend your time differently?</a:t>
            </a:r>
          </a:p>
          <a:p>
            <a:pPr marL="228600" marR="0" lvl="0" indent="-22860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alpha val="80000"/>
                  </a:srgbClr>
                </a:solidFill>
                <a:effectLst/>
                <a:uLnTx/>
                <a:uFillTx/>
                <a:latin typeface="Calibri" panose="020F0502020204030204" pitchFamily="34" charset="0"/>
                <a:ea typeface="+mn-ea"/>
                <a:cs typeface="Calibri" panose="020F0502020204030204" pitchFamily="34" charset="0"/>
              </a:rPr>
              <a:t>Who will be most pleased with the change in you? </a:t>
            </a:r>
          </a:p>
          <a:p>
            <a:pPr marL="228600" marR="0" lvl="0" indent="-22860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alpha val="80000"/>
                  </a:srgbClr>
                </a:solidFill>
                <a:effectLst/>
                <a:uLnTx/>
                <a:uFillTx/>
                <a:latin typeface="Calibri" panose="020F0502020204030204" pitchFamily="34" charset="0"/>
                <a:ea typeface="+mn-ea"/>
                <a:cs typeface="Calibri" panose="020F0502020204030204" pitchFamily="34" charset="0"/>
              </a:rPr>
              <a:t>What will they notice is different about you?</a:t>
            </a:r>
          </a:p>
          <a:p>
            <a:pPr marL="228600" marR="0" lvl="0" indent="-22860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alpha val="80000"/>
                  </a:srgbClr>
                </a:solidFill>
                <a:effectLst/>
                <a:uLnTx/>
                <a:uFillTx/>
                <a:latin typeface="Calibri" panose="020F0502020204030204" pitchFamily="34" charset="0"/>
                <a:ea typeface="+mn-ea"/>
                <a:cs typeface="Calibri" panose="020F0502020204030204" pitchFamily="34" charset="0"/>
              </a:rPr>
              <a:t>How might that have happened? </a:t>
            </a:r>
            <a:endParaRPr kumimoji="0" lang="en-GB" sz="2400" b="0" i="0" u="none" strike="noStrike" kern="1200" cap="none" spc="0" normalizeH="0" baseline="0" noProof="0" dirty="0">
              <a:ln>
                <a:noFill/>
              </a:ln>
              <a:solidFill>
                <a:srgbClr val="000000">
                  <a:alpha val="80000"/>
                </a:srgbClr>
              </a:solidFill>
              <a:effectLst/>
              <a:uLnTx/>
              <a:uFillTx/>
              <a:latin typeface="Calibri" panose="020F0502020204030204" pitchFamily="34" charset="0"/>
              <a:ea typeface="+mn-ea"/>
              <a:cs typeface="Calibri" panose="020F0502020204030204" pitchFamily="34" charset="0"/>
            </a:endParaRPr>
          </a:p>
        </p:txBody>
      </p:sp>
      <p:sp>
        <p:nvSpPr>
          <p:cNvPr id="6" name="TextBox 5">
            <a:extLst>
              <a:ext uri="{FF2B5EF4-FFF2-40B4-BE49-F238E27FC236}">
                <a16:creationId xmlns:a16="http://schemas.microsoft.com/office/drawing/2014/main" id="{0E56C081-603E-9FFD-29E1-6D308DDFD230}"/>
              </a:ext>
            </a:extLst>
          </p:cNvPr>
          <p:cNvSpPr txBox="1"/>
          <p:nvPr/>
        </p:nvSpPr>
        <p:spPr>
          <a:xfrm>
            <a:off x="313900" y="678099"/>
            <a:ext cx="9444249" cy="769441"/>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The Miracle Question</a:t>
            </a:r>
          </a:p>
        </p:txBody>
      </p:sp>
      <p:sp>
        <p:nvSpPr>
          <p:cNvPr id="2" name="AutoShape 2" descr="Magic wand with star. Wizard tool. Miracle symbols and Wizard stick ...">
            <a:extLst>
              <a:ext uri="{FF2B5EF4-FFF2-40B4-BE49-F238E27FC236}">
                <a16:creationId xmlns:a16="http://schemas.microsoft.com/office/drawing/2014/main" id="{3D43830E-6B22-65C0-4843-02934698EB8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a:extLst>
              <a:ext uri="{FF2B5EF4-FFF2-40B4-BE49-F238E27FC236}">
                <a16:creationId xmlns:a16="http://schemas.microsoft.com/office/drawing/2014/main" id="{E425E259-E96B-A38B-21DD-30C68212990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547070" y="213632"/>
            <a:ext cx="3331030" cy="3649204"/>
          </a:xfrm>
          <a:prstGeom prst="rect">
            <a:avLst/>
          </a:prstGeom>
        </p:spPr>
      </p:pic>
    </p:spTree>
    <p:extLst>
      <p:ext uri="{BB962C8B-B14F-4D97-AF65-F5344CB8AC3E}">
        <p14:creationId xmlns:p14="http://schemas.microsoft.com/office/powerpoint/2010/main" val="2034972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1504B-2C09-3353-C567-7D4002FF1251}"/>
            </a:ext>
          </a:extLst>
        </p:cNvPr>
        <p:cNvGrpSpPr/>
        <p:nvPr/>
      </p:nvGrpSpPr>
      <p:grpSpPr>
        <a:xfrm>
          <a:off x="0" y="0"/>
          <a:ext cx="0" cy="0"/>
          <a:chOff x="0" y="0"/>
          <a:chExt cx="0" cy="0"/>
        </a:xfrm>
      </p:grpSpPr>
      <p:pic>
        <p:nvPicPr>
          <p:cNvPr id="4" name="Picture 3" descr="A picture containing text, clock&#10;&#10;Description automatically generated">
            <a:extLst>
              <a:ext uri="{FF2B5EF4-FFF2-40B4-BE49-F238E27FC236}">
                <a16:creationId xmlns:a16="http://schemas.microsoft.com/office/drawing/2014/main" id="{0573730D-582E-7B12-DB89-0A10D9CD560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7131" y="460858"/>
            <a:ext cx="1644069" cy="475314"/>
          </a:xfrm>
          <a:prstGeom prst="rect">
            <a:avLst/>
          </a:prstGeom>
        </p:spPr>
      </p:pic>
      <p:pic>
        <p:nvPicPr>
          <p:cNvPr id="2" name="Picture 1" descr="Logo&#10;&#10;Description automatically generated">
            <a:extLst>
              <a:ext uri="{FF2B5EF4-FFF2-40B4-BE49-F238E27FC236}">
                <a16:creationId xmlns:a16="http://schemas.microsoft.com/office/drawing/2014/main" id="{E56F8816-DF24-DAF9-C59E-6F09917F31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7514" y="108857"/>
            <a:ext cx="1955643" cy="827315"/>
          </a:xfrm>
          <a:prstGeom prst="rect">
            <a:avLst/>
          </a:prstGeom>
        </p:spPr>
      </p:pic>
      <p:pic>
        <p:nvPicPr>
          <p:cNvPr id="3" name="Picture 2">
            <a:extLst>
              <a:ext uri="{FF2B5EF4-FFF2-40B4-BE49-F238E27FC236}">
                <a16:creationId xmlns:a16="http://schemas.microsoft.com/office/drawing/2014/main" id="{48A5BA40-A729-389D-5679-150F5B4DFAAE}"/>
              </a:ext>
            </a:extLst>
          </p:cNvPr>
          <p:cNvPicPr>
            <a:picLocks noChangeAspect="1"/>
          </p:cNvPicPr>
          <p:nvPr/>
        </p:nvPicPr>
        <p:blipFill>
          <a:blip r:embed="rId4"/>
          <a:stretch>
            <a:fillRect/>
          </a:stretch>
        </p:blipFill>
        <p:spPr>
          <a:xfrm>
            <a:off x="0" y="6345936"/>
            <a:ext cx="12192000" cy="512064"/>
          </a:xfrm>
          <a:prstGeom prst="rect">
            <a:avLst/>
          </a:prstGeom>
        </p:spPr>
      </p:pic>
      <p:sp>
        <p:nvSpPr>
          <p:cNvPr id="7" name="TextBox 6">
            <a:extLst>
              <a:ext uri="{FF2B5EF4-FFF2-40B4-BE49-F238E27FC236}">
                <a16:creationId xmlns:a16="http://schemas.microsoft.com/office/drawing/2014/main" id="{3305EAC0-F60C-4607-8C61-6EE291B0FE72}"/>
              </a:ext>
            </a:extLst>
          </p:cNvPr>
          <p:cNvSpPr txBox="1"/>
          <p:nvPr/>
        </p:nvSpPr>
        <p:spPr>
          <a:xfrm>
            <a:off x="718457" y="1551563"/>
            <a:ext cx="9252857" cy="1323439"/>
          </a:xfrm>
          <a:prstGeom prst="rect">
            <a:avLst/>
          </a:prstGeom>
          <a:noFill/>
        </p:spPr>
        <p:txBody>
          <a:bodyPr wrap="square">
            <a:spAutoFit/>
          </a:bodyPr>
          <a:lstStyle/>
          <a:p>
            <a:r>
              <a:rPr lang="en-GB" sz="4000" b="1" dirty="0">
                <a:solidFill>
                  <a:srgbClr val="009999"/>
                </a:solidFill>
                <a:latin typeface="Polly Rounded Bold" panose="00000800000000000000" pitchFamily="50" charset="0"/>
              </a:rPr>
              <a:t>Week 5: Young Person Session 3</a:t>
            </a:r>
          </a:p>
          <a:p>
            <a:endParaRPr lang="en-GB" sz="4000" b="1" dirty="0">
              <a:solidFill>
                <a:srgbClr val="009999"/>
              </a:solidFill>
              <a:latin typeface="Polly Rounded Bold" panose="00000800000000000000" pitchFamily="50"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E92F84F-5A09-AC55-3FED-99F3589F106F}"/>
              </a:ext>
            </a:extLst>
          </p:cNvPr>
          <p:cNvSpPr txBox="1"/>
          <p:nvPr/>
        </p:nvSpPr>
        <p:spPr>
          <a:xfrm>
            <a:off x="805542" y="2509352"/>
            <a:ext cx="7141029" cy="1231106"/>
          </a:xfrm>
          <a:prstGeom prst="rect">
            <a:avLst/>
          </a:prstGeom>
          <a:noFill/>
        </p:spPr>
        <p:txBody>
          <a:bodyPr wrap="square" rtlCol="0">
            <a:spAutoFit/>
          </a:bodyPr>
          <a:lstStyle/>
          <a:p>
            <a:pPr marL="285750" indent="-285750">
              <a:buFont typeface="Arial" panose="020B0604020202020204" pitchFamily="34" charset="0"/>
              <a:buChar char="•"/>
            </a:pPr>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Agree/ Disagree</a:t>
            </a:r>
          </a:p>
          <a:p>
            <a:pPr marL="285750" indent="-285750">
              <a:buFont typeface="Arial" panose="020B0604020202020204" pitchFamily="34" charset="0"/>
              <a:buChar char="•"/>
            </a:pPr>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Anger and Abuse</a:t>
            </a:r>
          </a:p>
          <a:p>
            <a:endParaRPr lang="en-GB" dirty="0"/>
          </a:p>
        </p:txBody>
      </p:sp>
    </p:spTree>
    <p:extLst>
      <p:ext uri="{BB962C8B-B14F-4D97-AF65-F5344CB8AC3E}">
        <p14:creationId xmlns:p14="http://schemas.microsoft.com/office/powerpoint/2010/main" val="900143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CB86A-0246-C299-4D72-ACA81408BE6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E4EB85F-B89E-1EF9-B128-143D99E8573F}"/>
              </a:ext>
            </a:extLst>
          </p:cNvPr>
          <p:cNvSpPr txBox="1"/>
          <p:nvPr/>
        </p:nvSpPr>
        <p:spPr>
          <a:xfrm>
            <a:off x="478971" y="653143"/>
            <a:ext cx="9279178" cy="794397"/>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Agree/ Disagree</a:t>
            </a:r>
          </a:p>
        </p:txBody>
      </p:sp>
      <p:sp>
        <p:nvSpPr>
          <p:cNvPr id="2" name="AutoShape 2" descr="Magic wand with star. Wizard tool. Miracle symbols and Wizard stick ...">
            <a:extLst>
              <a:ext uri="{FF2B5EF4-FFF2-40B4-BE49-F238E27FC236}">
                <a16:creationId xmlns:a16="http://schemas.microsoft.com/office/drawing/2014/main" id="{B52FD265-FEA6-ADA8-6A44-0275A5AD9CC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a:extLst>
              <a:ext uri="{FF2B5EF4-FFF2-40B4-BE49-F238E27FC236}">
                <a16:creationId xmlns:a16="http://schemas.microsoft.com/office/drawing/2014/main" id="{86028929-69D8-9F77-1FE5-D429E34C7679}"/>
              </a:ext>
            </a:extLst>
          </p:cNvPr>
          <p:cNvSpPr txBox="1"/>
          <p:nvPr/>
        </p:nvSpPr>
        <p:spPr>
          <a:xfrm>
            <a:off x="576943" y="1534887"/>
            <a:ext cx="8599714" cy="4801314"/>
          </a:xfrm>
          <a:prstGeom prst="rect">
            <a:avLst/>
          </a:prstGeom>
          <a:noFill/>
        </p:spPr>
        <p:txBody>
          <a:bodyPr wrap="square">
            <a:spAutoFit/>
          </a:bodyPr>
          <a:lstStyle/>
          <a:p>
            <a:endParaRPr lang="en-GB" dirty="0"/>
          </a:p>
          <a:p>
            <a:r>
              <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rPr>
              <a:t>It’s okay for 3-year-olds to hit their mums</a:t>
            </a:r>
          </a:p>
          <a:p>
            <a:endPar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rPr>
              <a:t>If one kid hits their sister, its okay for the ‘victim’ to tell</a:t>
            </a:r>
          </a:p>
          <a:p>
            <a:endPar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rPr>
              <a:t>It’s okay for an 11-year-old to tell their mum to shut up</a:t>
            </a:r>
          </a:p>
          <a:p>
            <a:endPar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rPr>
              <a:t>Shouting when angry is okay</a:t>
            </a:r>
            <a:br>
              <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rPr>
            </a:br>
            <a:endPar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rPr>
              <a:t>Hurting yourself when angry at someone else is okay</a:t>
            </a:r>
          </a:p>
          <a:p>
            <a:endPar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rPr>
              <a:t>It’s okay for a 13-year-old to lie to their parent/s to get out of trouble </a:t>
            </a:r>
          </a:p>
        </p:txBody>
      </p:sp>
      <p:pic>
        <p:nvPicPr>
          <p:cNvPr id="8" name="Picture 7">
            <a:extLst>
              <a:ext uri="{FF2B5EF4-FFF2-40B4-BE49-F238E27FC236}">
                <a16:creationId xmlns:a16="http://schemas.microsoft.com/office/drawing/2014/main" id="{4A16F75B-A5A4-28B6-FC59-3B089E6D129E}"/>
              </a:ext>
            </a:extLst>
          </p:cNvPr>
          <p:cNvPicPr>
            <a:picLocks noChangeAspect="1"/>
          </p:cNvPicPr>
          <p:nvPr/>
        </p:nvPicPr>
        <p:blipFill>
          <a:blip r:embed="rId3"/>
          <a:stretch>
            <a:fillRect/>
          </a:stretch>
        </p:blipFill>
        <p:spPr>
          <a:xfrm>
            <a:off x="9831376" y="4540130"/>
            <a:ext cx="1914310" cy="1914310"/>
          </a:xfrm>
          <a:prstGeom prst="rect">
            <a:avLst/>
          </a:prstGeom>
        </p:spPr>
      </p:pic>
    </p:spTree>
    <p:extLst>
      <p:ext uri="{BB962C8B-B14F-4D97-AF65-F5344CB8AC3E}">
        <p14:creationId xmlns:p14="http://schemas.microsoft.com/office/powerpoint/2010/main" val="2960495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FE325-2499-E144-6144-109BFD1D27D2}"/>
            </a:ext>
          </a:extLst>
        </p:cNvPr>
        <p:cNvGrpSpPr/>
        <p:nvPr/>
      </p:nvGrpSpPr>
      <p:grpSpPr>
        <a:xfrm>
          <a:off x="0" y="0"/>
          <a:ext cx="0" cy="0"/>
          <a:chOff x="0" y="0"/>
          <a:chExt cx="0" cy="0"/>
        </a:xfrm>
      </p:grpSpPr>
      <p:sp>
        <p:nvSpPr>
          <p:cNvPr id="5" name="Speech Bubble: Rectangle with Corners Rounded 4">
            <a:extLst>
              <a:ext uri="{FF2B5EF4-FFF2-40B4-BE49-F238E27FC236}">
                <a16:creationId xmlns:a16="http://schemas.microsoft.com/office/drawing/2014/main" id="{04BEFCCF-BB2E-57F1-BFAD-DAA571BE1F9F}"/>
              </a:ext>
            </a:extLst>
          </p:cNvPr>
          <p:cNvSpPr/>
          <p:nvPr/>
        </p:nvSpPr>
        <p:spPr>
          <a:xfrm>
            <a:off x="7424058" y="849086"/>
            <a:ext cx="4484914" cy="2068285"/>
          </a:xfrm>
          <a:prstGeom prst="wedgeRoundRectCallout">
            <a:avLst/>
          </a:prstGeom>
          <a:solidFill>
            <a:schemeClr val="accent5">
              <a:lumMod val="20000"/>
              <a:lumOff val="80000"/>
            </a:schemeClr>
          </a:solidFill>
          <a:ln w="28575">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A2A6008-EE24-B3A3-5C8F-9156201C76DA}"/>
              </a:ext>
            </a:extLst>
          </p:cNvPr>
          <p:cNvSpPr txBox="1"/>
          <p:nvPr/>
        </p:nvSpPr>
        <p:spPr>
          <a:xfrm>
            <a:off x="478971" y="653143"/>
            <a:ext cx="9279178" cy="794397"/>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What is Anger for?</a:t>
            </a:r>
          </a:p>
        </p:txBody>
      </p:sp>
      <p:sp>
        <p:nvSpPr>
          <p:cNvPr id="2" name="AutoShape 2" descr="Magic wand with star. Wizard tool. Miracle symbols and Wizard stick ...">
            <a:extLst>
              <a:ext uri="{FF2B5EF4-FFF2-40B4-BE49-F238E27FC236}">
                <a16:creationId xmlns:a16="http://schemas.microsoft.com/office/drawing/2014/main" id="{0F95D995-3FF5-F0D2-A48D-B54B185895E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a:extLst>
              <a:ext uri="{FF2B5EF4-FFF2-40B4-BE49-F238E27FC236}">
                <a16:creationId xmlns:a16="http://schemas.microsoft.com/office/drawing/2014/main" id="{374330FB-265F-2A6E-2194-66B5B6C54E76}"/>
              </a:ext>
            </a:extLst>
          </p:cNvPr>
          <p:cNvSpPr txBox="1"/>
          <p:nvPr/>
        </p:nvSpPr>
        <p:spPr>
          <a:xfrm>
            <a:off x="664029" y="1807029"/>
            <a:ext cx="8512628" cy="3108543"/>
          </a:xfrm>
          <a:prstGeom prst="rect">
            <a:avLst/>
          </a:prstGeom>
          <a:noFill/>
        </p:spPr>
        <p:txBody>
          <a:bodyPr wrap="square">
            <a:spAutoFit/>
          </a:bodyPr>
          <a:lstStyle/>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What does anger tell us?</a:t>
            </a:r>
          </a:p>
          <a:p>
            <a:pPr marL="457200" indent="-457200">
              <a:buFont typeface="Arial" panose="020B0604020202020204" pitchFamily="34" charset="0"/>
              <a:buChar char="•"/>
            </a:pPr>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 about our situation?</a:t>
            </a:r>
          </a:p>
          <a:p>
            <a:pPr marL="457200" indent="-457200">
              <a:buFont typeface="Arial" panose="020B0604020202020204" pitchFamily="34" charset="0"/>
              <a:buChar char="•"/>
            </a:pPr>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 what we need to do? </a:t>
            </a:r>
          </a:p>
          <a:p>
            <a:endPar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What use is it to us? </a:t>
            </a:r>
          </a:p>
          <a:p>
            <a:endPar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What behaviours count as abuse / violence? </a:t>
            </a:r>
          </a:p>
        </p:txBody>
      </p:sp>
      <p:sp>
        <p:nvSpPr>
          <p:cNvPr id="4" name="TextBox 3">
            <a:extLst>
              <a:ext uri="{FF2B5EF4-FFF2-40B4-BE49-F238E27FC236}">
                <a16:creationId xmlns:a16="http://schemas.microsoft.com/office/drawing/2014/main" id="{5F594C11-B454-A97A-DAE5-9955896BC3B1}"/>
              </a:ext>
            </a:extLst>
          </p:cNvPr>
          <p:cNvSpPr txBox="1"/>
          <p:nvPr/>
        </p:nvSpPr>
        <p:spPr>
          <a:xfrm>
            <a:off x="7554686" y="1110342"/>
            <a:ext cx="4267200" cy="1631216"/>
          </a:xfrm>
          <a:prstGeom prst="rect">
            <a:avLst/>
          </a:prstGeom>
          <a:noFill/>
        </p:spPr>
        <p:txBody>
          <a:bodyPr wrap="square" rtlCol="0">
            <a:spAutoFit/>
          </a:bodyPr>
          <a:lstStyle/>
          <a:p>
            <a:r>
              <a:rPr lang="en-GB" sz="2000" dirty="0">
                <a:solidFill>
                  <a:srgbClr val="000000"/>
                </a:solidFill>
                <a:latin typeface="Calibri" panose="020F0502020204030204" pitchFamily="34" charset="0"/>
                <a:ea typeface="Calibri" panose="020F0502020204030204" pitchFamily="34" charset="0"/>
                <a:cs typeface="Calibri" panose="020F0502020204030204" pitchFamily="34" charset="0"/>
              </a:rPr>
              <a:t>“So use that anger. You write it. You paint it. You dance it. You march it. You vote it….”</a:t>
            </a:r>
          </a:p>
          <a:p>
            <a:endParaRPr lang="en-GB"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rgbClr val="000000"/>
                </a:solidFill>
                <a:latin typeface="Calibri" panose="020F0502020204030204" pitchFamily="34" charset="0"/>
                <a:ea typeface="Calibri" panose="020F0502020204030204" pitchFamily="34" charset="0"/>
                <a:cs typeface="Calibri" panose="020F0502020204030204" pitchFamily="34" charset="0"/>
              </a:rPr>
              <a:t>Maya Angelou</a:t>
            </a:r>
          </a:p>
        </p:txBody>
      </p:sp>
      <p:pic>
        <p:nvPicPr>
          <p:cNvPr id="9" name="Picture 8">
            <a:extLst>
              <a:ext uri="{FF2B5EF4-FFF2-40B4-BE49-F238E27FC236}">
                <a16:creationId xmlns:a16="http://schemas.microsoft.com/office/drawing/2014/main" id="{CE60E371-8EF9-5E6F-5886-54ADA2EF8A9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144000" y="3214008"/>
            <a:ext cx="2710543" cy="2533650"/>
          </a:xfrm>
          <a:prstGeom prst="rect">
            <a:avLst/>
          </a:prstGeom>
        </p:spPr>
      </p:pic>
    </p:spTree>
    <p:extLst>
      <p:ext uri="{BB962C8B-B14F-4D97-AF65-F5344CB8AC3E}">
        <p14:creationId xmlns:p14="http://schemas.microsoft.com/office/powerpoint/2010/main" val="358264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6FC87-08EB-D4EA-0683-4F0E01BADC55}"/>
            </a:ext>
          </a:extLst>
        </p:cNvPr>
        <p:cNvGrpSpPr/>
        <p:nvPr/>
      </p:nvGrpSpPr>
      <p:grpSpPr>
        <a:xfrm>
          <a:off x="0" y="0"/>
          <a:ext cx="0" cy="0"/>
          <a:chOff x="0" y="0"/>
          <a:chExt cx="0" cy="0"/>
        </a:xfrm>
      </p:grpSpPr>
      <p:pic>
        <p:nvPicPr>
          <p:cNvPr id="4" name="Picture 3" descr="A picture containing text, clock&#10;&#10;Description automatically generated">
            <a:extLst>
              <a:ext uri="{FF2B5EF4-FFF2-40B4-BE49-F238E27FC236}">
                <a16:creationId xmlns:a16="http://schemas.microsoft.com/office/drawing/2014/main" id="{5C2C6AF9-36EE-A681-8B97-C54EDDCFFE6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7131" y="460858"/>
            <a:ext cx="1644069" cy="475314"/>
          </a:xfrm>
          <a:prstGeom prst="rect">
            <a:avLst/>
          </a:prstGeom>
        </p:spPr>
      </p:pic>
      <p:pic>
        <p:nvPicPr>
          <p:cNvPr id="2" name="Picture 1" descr="Logo&#10;&#10;Description automatically generated">
            <a:extLst>
              <a:ext uri="{FF2B5EF4-FFF2-40B4-BE49-F238E27FC236}">
                <a16:creationId xmlns:a16="http://schemas.microsoft.com/office/drawing/2014/main" id="{441A1D84-4383-5DA5-B5EA-96AE513D86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7514" y="108857"/>
            <a:ext cx="1955643" cy="827315"/>
          </a:xfrm>
          <a:prstGeom prst="rect">
            <a:avLst/>
          </a:prstGeom>
        </p:spPr>
      </p:pic>
      <p:pic>
        <p:nvPicPr>
          <p:cNvPr id="3" name="Picture 2">
            <a:extLst>
              <a:ext uri="{FF2B5EF4-FFF2-40B4-BE49-F238E27FC236}">
                <a16:creationId xmlns:a16="http://schemas.microsoft.com/office/drawing/2014/main" id="{95D0D794-6A88-CA4E-74C7-361921CC2B08}"/>
              </a:ext>
            </a:extLst>
          </p:cNvPr>
          <p:cNvPicPr>
            <a:picLocks noChangeAspect="1"/>
          </p:cNvPicPr>
          <p:nvPr/>
        </p:nvPicPr>
        <p:blipFill>
          <a:blip r:embed="rId4"/>
          <a:stretch>
            <a:fillRect/>
          </a:stretch>
        </p:blipFill>
        <p:spPr>
          <a:xfrm>
            <a:off x="0" y="6345936"/>
            <a:ext cx="12192000" cy="512064"/>
          </a:xfrm>
          <a:prstGeom prst="rect">
            <a:avLst/>
          </a:prstGeom>
        </p:spPr>
      </p:pic>
      <p:sp>
        <p:nvSpPr>
          <p:cNvPr id="7" name="TextBox 6">
            <a:extLst>
              <a:ext uri="{FF2B5EF4-FFF2-40B4-BE49-F238E27FC236}">
                <a16:creationId xmlns:a16="http://schemas.microsoft.com/office/drawing/2014/main" id="{6D9B598D-C0BC-F422-C16B-AAB20BD19100}"/>
              </a:ext>
            </a:extLst>
          </p:cNvPr>
          <p:cNvSpPr txBox="1"/>
          <p:nvPr/>
        </p:nvSpPr>
        <p:spPr>
          <a:xfrm>
            <a:off x="718457" y="1551563"/>
            <a:ext cx="9252857" cy="1323439"/>
          </a:xfrm>
          <a:prstGeom prst="rect">
            <a:avLst/>
          </a:prstGeom>
          <a:noFill/>
        </p:spPr>
        <p:txBody>
          <a:bodyPr wrap="square">
            <a:spAutoFit/>
          </a:bodyPr>
          <a:lstStyle/>
          <a:p>
            <a:r>
              <a:rPr lang="en-GB" sz="4000" b="1" dirty="0">
                <a:solidFill>
                  <a:srgbClr val="009999"/>
                </a:solidFill>
                <a:latin typeface="Polly Rounded Bold" panose="00000800000000000000" pitchFamily="50" charset="0"/>
              </a:rPr>
              <a:t>Week 6: Young Person Session 4</a:t>
            </a:r>
          </a:p>
          <a:p>
            <a:endParaRPr lang="en-GB" sz="4000" b="1" dirty="0">
              <a:solidFill>
                <a:srgbClr val="009999"/>
              </a:solidFill>
              <a:latin typeface="Polly Rounded Bold" panose="00000800000000000000" pitchFamily="50"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E8054A96-F3C8-C6EA-022A-27062D4B0523}"/>
              </a:ext>
            </a:extLst>
          </p:cNvPr>
          <p:cNvSpPr txBox="1"/>
          <p:nvPr/>
        </p:nvSpPr>
        <p:spPr>
          <a:xfrm>
            <a:off x="881743" y="2634343"/>
            <a:ext cx="8479971" cy="1292662"/>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Sore Points</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Tension &amp; Resentment – Balloon Exercise</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Signals &amp; Time Out</a:t>
            </a:r>
          </a:p>
        </p:txBody>
      </p:sp>
    </p:spTree>
    <p:extLst>
      <p:ext uri="{BB962C8B-B14F-4D97-AF65-F5344CB8AC3E}">
        <p14:creationId xmlns:p14="http://schemas.microsoft.com/office/powerpoint/2010/main" val="2118536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915A1-1B3E-E47F-1B88-D69829F1A134}"/>
            </a:ext>
          </a:extLst>
        </p:cNvPr>
        <p:cNvGrpSpPr/>
        <p:nvPr/>
      </p:nvGrpSpPr>
      <p:grpSpPr>
        <a:xfrm>
          <a:off x="0" y="0"/>
          <a:ext cx="0" cy="0"/>
          <a:chOff x="0" y="0"/>
          <a:chExt cx="0" cy="0"/>
        </a:xfrm>
      </p:grpSpPr>
      <p:pic>
        <p:nvPicPr>
          <p:cNvPr id="4" name="Picture 3" descr="A picture containing text, clock&#10;&#10;Description automatically generated">
            <a:extLst>
              <a:ext uri="{FF2B5EF4-FFF2-40B4-BE49-F238E27FC236}">
                <a16:creationId xmlns:a16="http://schemas.microsoft.com/office/drawing/2014/main" id="{D88C8D9B-27C4-A7C0-2DF7-AFA79FA7636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7131" y="460858"/>
            <a:ext cx="1644069" cy="475314"/>
          </a:xfrm>
          <a:prstGeom prst="rect">
            <a:avLst/>
          </a:prstGeom>
        </p:spPr>
      </p:pic>
      <p:pic>
        <p:nvPicPr>
          <p:cNvPr id="2" name="Picture 1" descr="Logo&#10;&#10;Description automatically generated">
            <a:extLst>
              <a:ext uri="{FF2B5EF4-FFF2-40B4-BE49-F238E27FC236}">
                <a16:creationId xmlns:a16="http://schemas.microsoft.com/office/drawing/2014/main" id="{FC93A6C3-79F2-E8D0-C169-FBA360C825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7514" y="108857"/>
            <a:ext cx="1955643" cy="827315"/>
          </a:xfrm>
          <a:prstGeom prst="rect">
            <a:avLst/>
          </a:prstGeom>
        </p:spPr>
      </p:pic>
      <p:sp>
        <p:nvSpPr>
          <p:cNvPr id="7" name="TextBox 6">
            <a:extLst>
              <a:ext uri="{FF2B5EF4-FFF2-40B4-BE49-F238E27FC236}">
                <a16:creationId xmlns:a16="http://schemas.microsoft.com/office/drawing/2014/main" id="{66BF67C5-A059-A13F-3E26-63802105F811}"/>
              </a:ext>
            </a:extLst>
          </p:cNvPr>
          <p:cNvSpPr txBox="1"/>
          <p:nvPr/>
        </p:nvSpPr>
        <p:spPr>
          <a:xfrm>
            <a:off x="1088571" y="1621971"/>
            <a:ext cx="9198429" cy="3711785"/>
          </a:xfrm>
          <a:prstGeom prst="rect">
            <a:avLst/>
          </a:prstGeom>
          <a:noFill/>
        </p:spPr>
        <p:txBody>
          <a:bodyPr wrap="square">
            <a:sp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1" i="0" u="none" strike="noStrike" kern="1200" cap="none" spc="0" normalizeH="0" baseline="0" noProof="0" dirty="0">
                <a:ln>
                  <a:noFill/>
                </a:ln>
                <a:solidFill>
                  <a:srgbClr val="000000"/>
                </a:solidFill>
                <a:effectLst/>
                <a:uLnTx/>
                <a:uFillTx/>
                <a:latin typeface="Calibri"/>
                <a:ea typeface="ＭＳ Ｐゴシック" pitchFamily="34" charset="-128"/>
                <a:cs typeface="Arial" pitchFamily="34" charset="0"/>
              </a:rPr>
              <a:t>Think of 3 things that have bothered you in the past month.</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3200" b="0" i="0" u="none" strike="noStrike" kern="1200" cap="none" spc="0" normalizeH="0" baseline="0" noProof="0" dirty="0">
              <a:ln>
                <a:noFill/>
              </a:ln>
              <a:solidFill>
                <a:prstClr val="white"/>
              </a:solidFill>
              <a:effectLst/>
              <a:uLnTx/>
              <a:uFillTx/>
              <a:latin typeface="Calibri"/>
              <a:ea typeface="ＭＳ Ｐゴシック" pitchFamily="34" charset="-128"/>
              <a:cs typeface="Arial" pitchFamily="34" charset="0"/>
            </a:endParaRPr>
          </a:p>
          <a:p>
            <a:pPr marL="457200" marR="0" lvl="0" indent="-4572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000000"/>
                </a:solidFill>
                <a:effectLst/>
                <a:uLnTx/>
                <a:uFillTx/>
                <a:latin typeface="Calibri"/>
                <a:ea typeface="ＭＳ Ｐゴシック" pitchFamily="34" charset="-128"/>
                <a:cs typeface="Arial" pitchFamily="34" charset="0"/>
              </a:rPr>
              <a:t>Look at the ‘Anger Scale’ in the participants handbook</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800" b="0" i="0" u="none" strike="noStrike" kern="1200" cap="none" spc="0" normalizeH="0" baseline="0" noProof="0" dirty="0">
              <a:ln>
                <a:noFill/>
              </a:ln>
              <a:solidFill>
                <a:srgbClr val="000000"/>
              </a:solidFill>
              <a:effectLst/>
              <a:uLnTx/>
              <a:uFillTx/>
              <a:latin typeface="Calibri"/>
              <a:ea typeface="ＭＳ Ｐゴシック" pitchFamily="34" charset="-128"/>
              <a:cs typeface="Arial" pitchFamily="34" charset="0"/>
            </a:endParaRPr>
          </a:p>
          <a:p>
            <a:pPr marL="457200" marR="0" lvl="0" indent="-4572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000000"/>
                </a:solidFill>
                <a:effectLst/>
                <a:uLnTx/>
                <a:uFillTx/>
                <a:latin typeface="Calibri"/>
                <a:ea typeface="ＭＳ Ｐゴシック" pitchFamily="34" charset="-128"/>
                <a:cs typeface="Arial" pitchFamily="34" charset="0"/>
              </a:rPr>
              <a:t>Write your ‘sore points’ in beside the appropriate number on the scale</a:t>
            </a:r>
            <a:r>
              <a:rPr kumimoji="0" lang="en-GB" sz="3200" b="0" i="0" u="none" strike="noStrike" kern="1200" cap="none" spc="0" normalizeH="0" baseline="0" noProof="0" dirty="0">
                <a:ln>
                  <a:noFill/>
                </a:ln>
                <a:solidFill>
                  <a:srgbClr val="000000"/>
                </a:solidFill>
                <a:effectLst/>
                <a:uLnTx/>
                <a:uFillTx/>
                <a:latin typeface="Calibri"/>
                <a:ea typeface="ＭＳ Ｐゴシック" pitchFamily="34" charset="-128"/>
                <a:cs typeface="Arial" pitchFamily="34" charset="0"/>
              </a:rPr>
              <a:t>. </a:t>
            </a:r>
            <a:endParaRPr kumimoji="0" lang="en-US" sz="3200" b="0" i="0" u="none" strike="noStrike" kern="1200" cap="none" spc="0" normalizeH="0" baseline="0" noProof="0" dirty="0">
              <a:ln>
                <a:noFill/>
              </a:ln>
              <a:solidFill>
                <a:srgbClr val="000000"/>
              </a:solidFill>
              <a:effectLst/>
              <a:uLnTx/>
              <a:uFillTx/>
              <a:latin typeface="Calibri"/>
              <a:ea typeface="ＭＳ Ｐゴシック" pitchFamily="34" charset="-128"/>
              <a:cs typeface="Arial" pitchFamily="34" charset="0"/>
            </a:endParaRPr>
          </a:p>
        </p:txBody>
      </p:sp>
      <p:sp>
        <p:nvSpPr>
          <p:cNvPr id="5" name="TextBox 4">
            <a:extLst>
              <a:ext uri="{FF2B5EF4-FFF2-40B4-BE49-F238E27FC236}">
                <a16:creationId xmlns:a16="http://schemas.microsoft.com/office/drawing/2014/main" id="{920A9DBE-E143-C174-B0FF-E52356B78353}"/>
              </a:ext>
            </a:extLst>
          </p:cNvPr>
          <p:cNvSpPr txBox="1"/>
          <p:nvPr/>
        </p:nvSpPr>
        <p:spPr>
          <a:xfrm>
            <a:off x="881743" y="2634343"/>
            <a:ext cx="8479971" cy="492443"/>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140248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A7ABF-1C06-5E8D-B612-A891EF5475F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02C6EF4-90F1-5B6F-E7E5-966A56A72537}"/>
              </a:ext>
            </a:extLst>
          </p:cNvPr>
          <p:cNvSpPr txBox="1"/>
          <p:nvPr/>
        </p:nvSpPr>
        <p:spPr>
          <a:xfrm>
            <a:off x="478971" y="653143"/>
            <a:ext cx="9279178" cy="794397"/>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Anger Scale</a:t>
            </a:r>
          </a:p>
        </p:txBody>
      </p:sp>
      <p:sp>
        <p:nvSpPr>
          <p:cNvPr id="2" name="AutoShape 2" descr="Magic wand with star. Wizard tool. Miracle symbols and Wizard stick ...">
            <a:extLst>
              <a:ext uri="{FF2B5EF4-FFF2-40B4-BE49-F238E27FC236}">
                <a16:creationId xmlns:a16="http://schemas.microsoft.com/office/drawing/2014/main" id="{89F514F4-127C-780F-6E94-B3CCFF2F77A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6" descr="C:\Users\Julia\AppData\Local\Microsoft\Windows\Temporary Internet Files\Content.IE5\D5OF0SGG\MC900299149[1].wmf">
            <a:extLst>
              <a:ext uri="{FF2B5EF4-FFF2-40B4-BE49-F238E27FC236}">
                <a16:creationId xmlns:a16="http://schemas.microsoft.com/office/drawing/2014/main" id="{8E444332-A75A-17EB-491A-0EBE0A289613}"/>
              </a:ext>
            </a:extLst>
          </p:cNvPr>
          <p:cNvPicPr>
            <a:picLocks noChangeAspect="1" noChangeArrowheads="1"/>
          </p:cNvPicPr>
          <p:nvPr/>
        </p:nvPicPr>
        <p:blipFill>
          <a:blip r:embed="rId3" cstate="print"/>
          <a:stretch>
            <a:fillRect/>
          </a:stretch>
        </p:blipFill>
        <p:spPr bwMode="auto">
          <a:xfrm>
            <a:off x="8273142" y="432802"/>
            <a:ext cx="3468481" cy="2582541"/>
          </a:xfrm>
          <a:prstGeom prst="rect">
            <a:avLst/>
          </a:prstGeom>
          <a:solidFill>
            <a:srgbClr val="009999"/>
          </a:solidFill>
        </p:spPr>
      </p:pic>
      <p:pic>
        <p:nvPicPr>
          <p:cNvPr id="4" name="Picture 3">
            <a:extLst>
              <a:ext uri="{FF2B5EF4-FFF2-40B4-BE49-F238E27FC236}">
                <a16:creationId xmlns:a16="http://schemas.microsoft.com/office/drawing/2014/main" id="{0BB942E9-7D0E-8CE1-6A2A-4835FF7BF5E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145971" y="1560787"/>
            <a:ext cx="2296886" cy="4514850"/>
          </a:xfrm>
          <a:prstGeom prst="rect">
            <a:avLst/>
          </a:prstGeom>
        </p:spPr>
      </p:pic>
      <p:sp>
        <p:nvSpPr>
          <p:cNvPr id="5" name="TextBox 4">
            <a:extLst>
              <a:ext uri="{FF2B5EF4-FFF2-40B4-BE49-F238E27FC236}">
                <a16:creationId xmlns:a16="http://schemas.microsoft.com/office/drawing/2014/main" id="{B47A4379-3D98-01FE-AC86-6ADA0000AF67}"/>
              </a:ext>
            </a:extLst>
          </p:cNvPr>
          <p:cNvSpPr txBox="1"/>
          <p:nvPr/>
        </p:nvSpPr>
        <p:spPr>
          <a:xfrm>
            <a:off x="5442857" y="1734959"/>
            <a:ext cx="2623457" cy="5755422"/>
          </a:xfrm>
          <a:prstGeom prst="rect">
            <a:avLst/>
          </a:prstGeom>
          <a:noFill/>
        </p:spPr>
        <p:txBody>
          <a:bodyPr wrap="square" rtlCol="0">
            <a:spAutoFit/>
          </a:bodyPr>
          <a:lstStyle/>
          <a:p>
            <a:r>
              <a:rPr lang="en-GB" sz="2000" dirty="0">
                <a:solidFill>
                  <a:srgbClr val="000000"/>
                </a:solidFill>
              </a:rPr>
              <a:t>Explosive</a:t>
            </a:r>
          </a:p>
          <a:p>
            <a:endParaRPr lang="en-GB" sz="2000" dirty="0">
              <a:solidFill>
                <a:srgbClr val="000000"/>
              </a:solidFill>
            </a:endParaRPr>
          </a:p>
          <a:p>
            <a:r>
              <a:rPr lang="en-GB" sz="2000" dirty="0">
                <a:solidFill>
                  <a:srgbClr val="000000"/>
                </a:solidFill>
              </a:rPr>
              <a:t>Raging</a:t>
            </a:r>
          </a:p>
          <a:p>
            <a:endParaRPr lang="en-GB" sz="2000" dirty="0">
              <a:solidFill>
                <a:srgbClr val="000000"/>
              </a:solidFill>
            </a:endParaRPr>
          </a:p>
          <a:p>
            <a:r>
              <a:rPr lang="en-GB" sz="2000" dirty="0">
                <a:solidFill>
                  <a:srgbClr val="000000"/>
                </a:solidFill>
              </a:rPr>
              <a:t>Seething</a:t>
            </a:r>
          </a:p>
          <a:p>
            <a:endParaRPr lang="en-GB" sz="2000" dirty="0">
              <a:solidFill>
                <a:srgbClr val="000000"/>
              </a:solidFill>
            </a:endParaRPr>
          </a:p>
          <a:p>
            <a:r>
              <a:rPr lang="en-GB" sz="2000" dirty="0">
                <a:solidFill>
                  <a:srgbClr val="000000"/>
                </a:solidFill>
              </a:rPr>
              <a:t>Irate</a:t>
            </a:r>
          </a:p>
          <a:p>
            <a:endParaRPr lang="en-GB" sz="2000" dirty="0">
              <a:solidFill>
                <a:srgbClr val="000000"/>
              </a:solidFill>
            </a:endParaRPr>
          </a:p>
          <a:p>
            <a:r>
              <a:rPr lang="en-GB" sz="2000" dirty="0">
                <a:solidFill>
                  <a:srgbClr val="000000"/>
                </a:solidFill>
              </a:rPr>
              <a:t>Frustrated</a:t>
            </a:r>
          </a:p>
          <a:p>
            <a:endParaRPr lang="en-GB" sz="2000" dirty="0">
              <a:solidFill>
                <a:srgbClr val="000000"/>
              </a:solidFill>
            </a:endParaRPr>
          </a:p>
          <a:p>
            <a:r>
              <a:rPr lang="en-GB" sz="2000" dirty="0">
                <a:solidFill>
                  <a:srgbClr val="000000"/>
                </a:solidFill>
              </a:rPr>
              <a:t>Annoyed</a:t>
            </a:r>
          </a:p>
          <a:p>
            <a:endParaRPr lang="en-GB" sz="2000" dirty="0">
              <a:solidFill>
                <a:srgbClr val="000000"/>
              </a:solidFill>
            </a:endParaRPr>
          </a:p>
          <a:p>
            <a:r>
              <a:rPr lang="en-GB" sz="2000" dirty="0">
                <a:solidFill>
                  <a:srgbClr val="000000"/>
                </a:solidFill>
              </a:rPr>
              <a:t>Irritated</a:t>
            </a:r>
          </a:p>
          <a:p>
            <a:endParaRPr lang="en-GB" dirty="0"/>
          </a:p>
          <a:p>
            <a:endParaRPr lang="en-GB" dirty="0"/>
          </a:p>
          <a:p>
            <a:endParaRPr lang="en-GB" dirty="0"/>
          </a:p>
          <a:p>
            <a:endParaRPr lang="en-GB" dirty="0"/>
          </a:p>
          <a:p>
            <a:endParaRPr lang="en-GB" dirty="0"/>
          </a:p>
          <a:p>
            <a:endParaRPr lang="en-GB" dirty="0"/>
          </a:p>
        </p:txBody>
      </p:sp>
      <p:sp>
        <p:nvSpPr>
          <p:cNvPr id="10" name="TextBox 9">
            <a:extLst>
              <a:ext uri="{FF2B5EF4-FFF2-40B4-BE49-F238E27FC236}">
                <a16:creationId xmlns:a16="http://schemas.microsoft.com/office/drawing/2014/main" id="{58C531D4-B4BE-1C2B-84C5-686C1ECE20CD}"/>
              </a:ext>
            </a:extLst>
          </p:cNvPr>
          <p:cNvSpPr txBox="1"/>
          <p:nvPr/>
        </p:nvSpPr>
        <p:spPr>
          <a:xfrm>
            <a:off x="2645228" y="1734959"/>
            <a:ext cx="664028" cy="4401205"/>
          </a:xfrm>
          <a:prstGeom prst="rect">
            <a:avLst/>
          </a:prstGeom>
          <a:noFill/>
        </p:spPr>
        <p:txBody>
          <a:bodyPr wrap="square" rtlCol="0">
            <a:spAutoFit/>
          </a:bodyPr>
          <a:lstStyle/>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10</a:t>
            </a: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 9</a:t>
            </a: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 8</a:t>
            </a: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 7</a:t>
            </a: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 6</a:t>
            </a: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 5</a:t>
            </a: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 4</a:t>
            </a: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 3</a:t>
            </a: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 2</a:t>
            </a: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 1</a:t>
            </a:r>
          </a:p>
        </p:txBody>
      </p:sp>
    </p:spTree>
    <p:extLst>
      <p:ext uri="{BB962C8B-B14F-4D97-AF65-F5344CB8AC3E}">
        <p14:creationId xmlns:p14="http://schemas.microsoft.com/office/powerpoint/2010/main" val="410372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02F13F-749F-5819-2425-F2E1B0B8EFD9}"/>
              </a:ext>
            </a:extLst>
          </p:cNvPr>
          <p:cNvSpPr txBox="1"/>
          <p:nvPr/>
        </p:nvSpPr>
        <p:spPr>
          <a:xfrm>
            <a:off x="2818410" y="1496292"/>
            <a:ext cx="6555179" cy="584775"/>
          </a:xfrm>
          <a:prstGeom prst="rect">
            <a:avLst/>
          </a:prstGeom>
          <a:noFill/>
        </p:spPr>
        <p:txBody>
          <a:bodyPr wrap="square" rtlCol="0">
            <a:spAutoFit/>
          </a:bodyPr>
          <a:lstStyle/>
          <a:p>
            <a:pPr algn="ctr"/>
            <a:r>
              <a:rPr lang="en-GB" sz="3200" dirty="0"/>
              <a:t>Balloon Exercise</a:t>
            </a:r>
          </a:p>
        </p:txBody>
      </p:sp>
      <p:sp>
        <p:nvSpPr>
          <p:cNvPr id="4" name="Action Button: Forwards or Next 3">
            <a:hlinkClick r:id="rId2" highlightClick="1"/>
            <a:extLst>
              <a:ext uri="{FF2B5EF4-FFF2-40B4-BE49-F238E27FC236}">
                <a16:creationId xmlns:a16="http://schemas.microsoft.com/office/drawing/2014/main" id="{A5A5DACA-BEFB-03E9-6A85-BE47743B0618}"/>
              </a:ext>
            </a:extLst>
          </p:cNvPr>
          <p:cNvSpPr/>
          <p:nvPr/>
        </p:nvSpPr>
        <p:spPr>
          <a:xfrm>
            <a:off x="5306290" y="2945080"/>
            <a:ext cx="1579418" cy="1579418"/>
          </a:xfrm>
          <a:prstGeom prst="actionButtonForwardNex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35EAB3F6-1E9D-74FA-EC10-6402FDDBAFDE}"/>
              </a:ext>
            </a:extLst>
          </p:cNvPr>
          <p:cNvSpPr txBox="1"/>
          <p:nvPr/>
        </p:nvSpPr>
        <p:spPr>
          <a:xfrm>
            <a:off x="2818409" y="2081067"/>
            <a:ext cx="6555179" cy="338554"/>
          </a:xfrm>
          <a:prstGeom prst="rect">
            <a:avLst/>
          </a:prstGeom>
          <a:noFill/>
        </p:spPr>
        <p:txBody>
          <a:bodyPr wrap="square" rtlCol="0">
            <a:spAutoFit/>
          </a:bodyPr>
          <a:lstStyle/>
          <a:p>
            <a:pPr algn="ctr"/>
            <a:r>
              <a:rPr lang="en-GB" sz="1600" dirty="0">
                <a:solidFill>
                  <a:schemeClr val="tx2"/>
                </a:solidFill>
              </a:rPr>
              <a:t>Password: RYPP</a:t>
            </a:r>
          </a:p>
        </p:txBody>
      </p:sp>
    </p:spTree>
    <p:extLst>
      <p:ext uri="{BB962C8B-B14F-4D97-AF65-F5344CB8AC3E}">
        <p14:creationId xmlns:p14="http://schemas.microsoft.com/office/powerpoint/2010/main" val="3163752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2E4DF-DCFF-642C-2C3C-2E160CAC7F70}"/>
            </a:ext>
          </a:extLst>
        </p:cNvPr>
        <p:cNvGrpSpPr/>
        <p:nvPr/>
      </p:nvGrpSpPr>
      <p:grpSpPr>
        <a:xfrm>
          <a:off x="0" y="0"/>
          <a:ext cx="0" cy="0"/>
          <a:chOff x="0" y="0"/>
          <a:chExt cx="0" cy="0"/>
        </a:xfrm>
      </p:grpSpPr>
      <p:pic>
        <p:nvPicPr>
          <p:cNvPr id="4" name="Picture 3" descr="A picture containing text, clock&#10;&#10;Description automatically generated">
            <a:extLst>
              <a:ext uri="{FF2B5EF4-FFF2-40B4-BE49-F238E27FC236}">
                <a16:creationId xmlns:a16="http://schemas.microsoft.com/office/drawing/2014/main" id="{CAF553C5-D056-AE65-9BA0-86B608353B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7131" y="460858"/>
            <a:ext cx="1644069" cy="475314"/>
          </a:xfrm>
          <a:prstGeom prst="rect">
            <a:avLst/>
          </a:prstGeom>
        </p:spPr>
      </p:pic>
      <p:pic>
        <p:nvPicPr>
          <p:cNvPr id="2" name="Picture 1" descr="Logo&#10;&#10;Description automatically generated">
            <a:extLst>
              <a:ext uri="{FF2B5EF4-FFF2-40B4-BE49-F238E27FC236}">
                <a16:creationId xmlns:a16="http://schemas.microsoft.com/office/drawing/2014/main" id="{B9C33DBC-AB2E-9E62-9B69-5E5892683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7514" y="108857"/>
            <a:ext cx="1955643" cy="827315"/>
          </a:xfrm>
          <a:prstGeom prst="rect">
            <a:avLst/>
          </a:prstGeom>
        </p:spPr>
      </p:pic>
      <p:sp>
        <p:nvSpPr>
          <p:cNvPr id="5" name="TextBox 4">
            <a:extLst>
              <a:ext uri="{FF2B5EF4-FFF2-40B4-BE49-F238E27FC236}">
                <a16:creationId xmlns:a16="http://schemas.microsoft.com/office/drawing/2014/main" id="{3924F3FF-FBA8-781B-002F-BB01FE6A9012}"/>
              </a:ext>
            </a:extLst>
          </p:cNvPr>
          <p:cNvSpPr txBox="1"/>
          <p:nvPr/>
        </p:nvSpPr>
        <p:spPr>
          <a:xfrm>
            <a:off x="881743" y="2634343"/>
            <a:ext cx="8479971" cy="492443"/>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89408243-6DCB-11A0-1743-98A82F64EC1D}"/>
              </a:ext>
            </a:extLst>
          </p:cNvPr>
          <p:cNvPicPr>
            <a:picLocks noChangeAspect="1"/>
          </p:cNvPicPr>
          <p:nvPr/>
        </p:nvPicPr>
        <p:blipFill>
          <a:blip r:embed="rId4"/>
          <a:stretch>
            <a:fillRect/>
          </a:stretch>
        </p:blipFill>
        <p:spPr>
          <a:xfrm>
            <a:off x="935288" y="1499449"/>
            <a:ext cx="10321423" cy="3859102"/>
          </a:xfrm>
          <a:prstGeom prst="rect">
            <a:avLst/>
          </a:prstGeom>
        </p:spPr>
      </p:pic>
    </p:spTree>
    <p:extLst>
      <p:ext uri="{BB962C8B-B14F-4D97-AF65-F5344CB8AC3E}">
        <p14:creationId xmlns:p14="http://schemas.microsoft.com/office/powerpoint/2010/main" val="2679128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29D7213B-7A8E-1BA9-8900-3E28C6DC79F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80799" y="364280"/>
            <a:ext cx="2832907" cy="1829677"/>
          </a:xfrm>
          <a:prstGeom prst="rect">
            <a:avLst/>
          </a:prstGeom>
        </p:spPr>
      </p:pic>
      <p:sp>
        <p:nvSpPr>
          <p:cNvPr id="2" name="Title 1">
            <a:extLst>
              <a:ext uri="{FF2B5EF4-FFF2-40B4-BE49-F238E27FC236}">
                <a16:creationId xmlns:a16="http://schemas.microsoft.com/office/drawing/2014/main" id="{4D5C05BB-F6E3-8D17-085B-317BEE4613EE}"/>
              </a:ext>
            </a:extLst>
          </p:cNvPr>
          <p:cNvSpPr>
            <a:spLocks noGrp="1"/>
          </p:cNvSpPr>
          <p:nvPr>
            <p:ph type="title"/>
          </p:nvPr>
        </p:nvSpPr>
        <p:spPr>
          <a:xfrm>
            <a:off x="803189" y="2193957"/>
            <a:ext cx="10589741" cy="2835243"/>
          </a:xfrm>
        </p:spPr>
        <p:txBody>
          <a:bodyPr>
            <a:normAutofit/>
          </a:bodyPr>
          <a:lstStyle/>
          <a:p>
            <a:r>
              <a:rPr lang="en-GB" sz="4800" b="1" dirty="0">
                <a:solidFill>
                  <a:srgbClr val="5A5A58"/>
                </a:solidFill>
                <a:latin typeface="Polly Rounded" panose="00000500000000000000" pitchFamily="50" charset="0"/>
              </a:rPr>
              <a:t>Day 3 Welcome and Recap</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pic>
        <p:nvPicPr>
          <p:cNvPr id="6" name="Picture 5">
            <a:extLst>
              <a:ext uri="{FF2B5EF4-FFF2-40B4-BE49-F238E27FC236}">
                <a16:creationId xmlns:a16="http://schemas.microsoft.com/office/drawing/2014/main" id="{F784ABB7-2F06-F864-1F9E-302A93C5CA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5826" y="6003237"/>
            <a:ext cx="2125826" cy="675859"/>
          </a:xfrm>
          <a:prstGeom prst="rect">
            <a:avLst/>
          </a:prstGeom>
        </p:spPr>
      </p:pic>
      <p:pic>
        <p:nvPicPr>
          <p:cNvPr id="10" name="Picture 9" descr="Logo&#10;&#10;Description automatically generated">
            <a:extLst>
              <a:ext uri="{FF2B5EF4-FFF2-40B4-BE49-F238E27FC236}">
                <a16:creationId xmlns:a16="http://schemas.microsoft.com/office/drawing/2014/main" id="{480A399B-CD95-4F8D-0D90-9A90FB68077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29530" y="5605671"/>
            <a:ext cx="2597427" cy="1252330"/>
          </a:xfrm>
          <a:prstGeom prst="rect">
            <a:avLst/>
          </a:prstGeom>
        </p:spPr>
      </p:pic>
    </p:spTree>
    <p:extLst>
      <p:ext uri="{BB962C8B-B14F-4D97-AF65-F5344CB8AC3E}">
        <p14:creationId xmlns:p14="http://schemas.microsoft.com/office/powerpoint/2010/main" val="2434274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69EFE-B8AB-D8CA-9762-C560E5D3695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8F76132-DCA9-FEB9-E954-0186B48FAD5C}"/>
              </a:ext>
            </a:extLst>
          </p:cNvPr>
          <p:cNvSpPr txBox="1"/>
          <p:nvPr/>
        </p:nvSpPr>
        <p:spPr>
          <a:xfrm>
            <a:off x="478971" y="653143"/>
            <a:ext cx="9279178" cy="794397"/>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Time Outs</a:t>
            </a:r>
          </a:p>
        </p:txBody>
      </p:sp>
      <p:sp>
        <p:nvSpPr>
          <p:cNvPr id="2" name="AutoShape 2" descr="Magic wand with star. Wizard tool. Miracle symbols and Wizard stick ...">
            <a:extLst>
              <a:ext uri="{FF2B5EF4-FFF2-40B4-BE49-F238E27FC236}">
                <a16:creationId xmlns:a16="http://schemas.microsoft.com/office/drawing/2014/main" id="{67C1DD03-8841-23C5-7967-E786B59705B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a:extLst>
              <a:ext uri="{FF2B5EF4-FFF2-40B4-BE49-F238E27FC236}">
                <a16:creationId xmlns:a16="http://schemas.microsoft.com/office/drawing/2014/main" id="{82A4D77B-DC18-1AE4-F7E8-EBB8C34D8B96}"/>
              </a:ext>
            </a:extLst>
          </p:cNvPr>
          <p:cNvSpPr txBox="1"/>
          <p:nvPr/>
        </p:nvSpPr>
        <p:spPr>
          <a:xfrm>
            <a:off x="566057" y="1796143"/>
            <a:ext cx="9557657" cy="3785652"/>
          </a:xfrm>
          <a:prstGeom prst="rect">
            <a:avLst/>
          </a:prstGeom>
          <a:noFill/>
        </p:spPr>
        <p:txBody>
          <a:bodyPr wrap="square">
            <a:spAutoFit/>
          </a:bodyPr>
          <a:lstStyle/>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GB" sz="2400" i="0" u="none" strike="noStrike" kern="1200" cap="none" spc="0" normalizeH="0" baseline="0" noProof="0" dirty="0">
                <a:ln>
                  <a:noFill/>
                </a:ln>
                <a:solidFill>
                  <a:srgbClr val="000000">
                    <a:alpha val="80000"/>
                  </a:srgbClr>
                </a:solidFill>
                <a:effectLst/>
                <a:uLnTx/>
                <a:uFillTx/>
                <a:latin typeface="Calibri"/>
                <a:ea typeface="+mn-ea"/>
                <a:cs typeface="+mn-cs"/>
              </a:rPr>
              <a:t>To help the young person to manage themselves</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GB" sz="2400" i="0" u="none" strike="noStrike" kern="1200" cap="none" spc="0" normalizeH="0" baseline="0" noProof="0" dirty="0">
                <a:ln>
                  <a:noFill/>
                </a:ln>
                <a:solidFill>
                  <a:srgbClr val="000000">
                    <a:alpha val="80000"/>
                  </a:srgbClr>
                </a:solidFill>
                <a:effectLst/>
                <a:uLnTx/>
                <a:uFillTx/>
                <a:latin typeface="Calibri"/>
                <a:ea typeface="+mn-ea"/>
                <a:cs typeface="+mn-cs"/>
              </a:rPr>
              <a:t>Not to win arguments or to control someone else </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GB" sz="2400" i="0" u="none" strike="noStrike" kern="1200" cap="none" spc="0" normalizeH="0" baseline="0" noProof="0" dirty="0">
                <a:ln>
                  <a:noFill/>
                </a:ln>
                <a:solidFill>
                  <a:srgbClr val="000000">
                    <a:alpha val="80000"/>
                  </a:srgbClr>
                </a:solidFill>
                <a:effectLst/>
                <a:uLnTx/>
                <a:uFillTx/>
                <a:latin typeface="Calibri"/>
                <a:ea typeface="+mn-ea"/>
                <a:cs typeface="+mn-cs"/>
              </a:rPr>
              <a:t>Not to avoid discussion of the issue over the longer term or to avoid hearing criticism. </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GB" sz="2400" i="0" u="none" strike="noStrike" kern="1200" cap="none" spc="0" normalizeH="0" baseline="0" noProof="0" dirty="0">
                <a:ln>
                  <a:noFill/>
                </a:ln>
                <a:solidFill>
                  <a:srgbClr val="000000">
                    <a:alpha val="80000"/>
                  </a:srgbClr>
                </a:solidFill>
                <a:effectLst/>
                <a:uLnTx/>
                <a:uFillTx/>
                <a:latin typeface="Calibri"/>
                <a:ea typeface="+mn-ea"/>
                <a:cs typeface="+mn-cs"/>
              </a:rPr>
              <a:t>YP should agree the plan with the people close to them who are likely to be affected (e.g., partners, parents, siblings etc) in advance so that they understand what is happening and might even support the strategy. </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GB" sz="2400" i="0" u="none" strike="noStrike" kern="1200" cap="none" spc="0" normalizeH="0" baseline="0" noProof="0" dirty="0">
                <a:ln>
                  <a:noFill/>
                </a:ln>
                <a:solidFill>
                  <a:srgbClr val="000000">
                    <a:alpha val="80000"/>
                  </a:srgbClr>
                </a:solidFill>
                <a:effectLst/>
                <a:uLnTx/>
                <a:uFillTx/>
                <a:latin typeface="Calibri"/>
                <a:ea typeface="+mn-ea"/>
                <a:cs typeface="+mn-cs"/>
              </a:rPr>
              <a:t>Should decide how long to leave for upfront and where to go that is safe</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GB" sz="2400" i="0" u="none" strike="noStrike" kern="1200" cap="none" spc="0" normalizeH="0" baseline="0" noProof="0" dirty="0">
                <a:ln>
                  <a:noFill/>
                </a:ln>
                <a:solidFill>
                  <a:srgbClr val="000000">
                    <a:alpha val="80000"/>
                  </a:srgbClr>
                </a:solidFill>
                <a:effectLst/>
                <a:uLnTx/>
                <a:uFillTx/>
                <a:latin typeface="Calibri"/>
                <a:ea typeface="+mn-ea"/>
                <a:cs typeface="+mn-cs"/>
              </a:rPr>
              <a:t>Must not drink or take drugs during this time or wind self up.</a:t>
            </a:r>
            <a:endParaRPr kumimoji="0" lang="en-US" sz="2400" i="0" u="none" strike="noStrike" kern="1200" cap="none" spc="0" normalizeH="0" baseline="0" noProof="0" dirty="0">
              <a:ln>
                <a:noFill/>
              </a:ln>
              <a:solidFill>
                <a:srgbClr val="000000">
                  <a:alpha val="80000"/>
                </a:srgbClr>
              </a:solidFill>
              <a:effectLst/>
              <a:uLnTx/>
              <a:uFillTx/>
              <a:latin typeface="Calibri"/>
              <a:ea typeface="+mn-ea"/>
              <a:cs typeface="+mn-cs"/>
            </a:endParaRPr>
          </a:p>
        </p:txBody>
      </p:sp>
    </p:spTree>
    <p:extLst>
      <p:ext uri="{BB962C8B-B14F-4D97-AF65-F5344CB8AC3E}">
        <p14:creationId xmlns:p14="http://schemas.microsoft.com/office/powerpoint/2010/main" val="2203354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98A40-6E69-5FDB-E67D-73D07D6A98A5}"/>
            </a:ext>
          </a:extLst>
        </p:cNvPr>
        <p:cNvGrpSpPr/>
        <p:nvPr/>
      </p:nvGrpSpPr>
      <p:grpSpPr>
        <a:xfrm>
          <a:off x="0" y="0"/>
          <a:ext cx="0" cy="0"/>
          <a:chOff x="0" y="0"/>
          <a:chExt cx="0" cy="0"/>
        </a:xfrm>
      </p:grpSpPr>
      <p:pic>
        <p:nvPicPr>
          <p:cNvPr id="4" name="Picture 3" descr="A picture containing text, clock&#10;&#10;Description automatically generated">
            <a:extLst>
              <a:ext uri="{FF2B5EF4-FFF2-40B4-BE49-F238E27FC236}">
                <a16:creationId xmlns:a16="http://schemas.microsoft.com/office/drawing/2014/main" id="{5D436766-B3A4-C8E5-D21F-4B16AF6F83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7131" y="460858"/>
            <a:ext cx="1644069" cy="475314"/>
          </a:xfrm>
          <a:prstGeom prst="rect">
            <a:avLst/>
          </a:prstGeom>
        </p:spPr>
      </p:pic>
      <p:sp>
        <p:nvSpPr>
          <p:cNvPr id="6" name="TextBox 5">
            <a:extLst>
              <a:ext uri="{FF2B5EF4-FFF2-40B4-BE49-F238E27FC236}">
                <a16:creationId xmlns:a16="http://schemas.microsoft.com/office/drawing/2014/main" id="{1F018BBD-D757-B647-3B67-594A09875790}"/>
              </a:ext>
            </a:extLst>
          </p:cNvPr>
          <p:cNvSpPr txBox="1"/>
          <p:nvPr/>
        </p:nvSpPr>
        <p:spPr>
          <a:xfrm>
            <a:off x="718457" y="3178629"/>
            <a:ext cx="947057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Parenting Styles</a:t>
            </a:r>
            <a:endParaRPr kumimoji="0" lang="en-GB" sz="2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descr="Logo&#10;&#10;Description automatically generated">
            <a:extLst>
              <a:ext uri="{FF2B5EF4-FFF2-40B4-BE49-F238E27FC236}">
                <a16:creationId xmlns:a16="http://schemas.microsoft.com/office/drawing/2014/main" id="{AA9ED298-AA4D-B6BC-9D9A-549B537B11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7514" y="108857"/>
            <a:ext cx="1955643" cy="827315"/>
          </a:xfrm>
          <a:prstGeom prst="rect">
            <a:avLst/>
          </a:prstGeom>
        </p:spPr>
      </p:pic>
      <p:pic>
        <p:nvPicPr>
          <p:cNvPr id="3" name="Picture 2">
            <a:extLst>
              <a:ext uri="{FF2B5EF4-FFF2-40B4-BE49-F238E27FC236}">
                <a16:creationId xmlns:a16="http://schemas.microsoft.com/office/drawing/2014/main" id="{727B9251-7450-28B0-9230-59E256B219BB}"/>
              </a:ext>
            </a:extLst>
          </p:cNvPr>
          <p:cNvPicPr>
            <a:picLocks noChangeAspect="1"/>
          </p:cNvPicPr>
          <p:nvPr/>
        </p:nvPicPr>
        <p:blipFill>
          <a:blip r:embed="rId4"/>
          <a:stretch>
            <a:fillRect/>
          </a:stretch>
        </p:blipFill>
        <p:spPr>
          <a:xfrm>
            <a:off x="0" y="6345936"/>
            <a:ext cx="12192000" cy="512064"/>
          </a:xfrm>
          <a:prstGeom prst="rect">
            <a:avLst/>
          </a:prstGeom>
        </p:spPr>
      </p:pic>
      <p:sp>
        <p:nvSpPr>
          <p:cNvPr id="7" name="TextBox 6">
            <a:extLst>
              <a:ext uri="{FF2B5EF4-FFF2-40B4-BE49-F238E27FC236}">
                <a16:creationId xmlns:a16="http://schemas.microsoft.com/office/drawing/2014/main" id="{CF5ECBC6-011D-E29D-2569-0813863A9565}"/>
              </a:ext>
            </a:extLst>
          </p:cNvPr>
          <p:cNvSpPr txBox="1"/>
          <p:nvPr/>
        </p:nvSpPr>
        <p:spPr>
          <a:xfrm>
            <a:off x="718457" y="1551563"/>
            <a:ext cx="8425543" cy="1323439"/>
          </a:xfrm>
          <a:prstGeom prst="rect">
            <a:avLst/>
          </a:prstGeom>
          <a:noFill/>
        </p:spPr>
        <p:txBody>
          <a:bodyPr wrap="square">
            <a:spAutoFit/>
          </a:bodyPr>
          <a:lstStyle/>
          <a:p>
            <a:r>
              <a:rPr lang="en-GB" sz="4000" b="1" dirty="0">
                <a:solidFill>
                  <a:srgbClr val="009999"/>
                </a:solidFill>
                <a:latin typeface="Polly Rounded Bold" panose="00000800000000000000" pitchFamily="50" charset="0"/>
              </a:rPr>
              <a:t>Week 6: Parent/ Carer Session 4</a:t>
            </a:r>
          </a:p>
        </p:txBody>
      </p:sp>
    </p:spTree>
    <p:extLst>
      <p:ext uri="{BB962C8B-B14F-4D97-AF65-F5344CB8AC3E}">
        <p14:creationId xmlns:p14="http://schemas.microsoft.com/office/powerpoint/2010/main" val="392753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5F251-7E05-B143-2825-A788D43C180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244C5F2-E8BD-9031-1A99-198E37355A6C}"/>
              </a:ext>
            </a:extLst>
          </p:cNvPr>
          <p:cNvSpPr txBox="1"/>
          <p:nvPr/>
        </p:nvSpPr>
        <p:spPr>
          <a:xfrm>
            <a:off x="478971" y="653143"/>
            <a:ext cx="9279178" cy="794397"/>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My Parent/ Carers</a:t>
            </a:r>
          </a:p>
        </p:txBody>
      </p:sp>
      <p:sp>
        <p:nvSpPr>
          <p:cNvPr id="2" name="AutoShape 2" descr="Magic wand with star. Wizard tool. Miracle symbols and Wizard stick ...">
            <a:extLst>
              <a:ext uri="{FF2B5EF4-FFF2-40B4-BE49-F238E27FC236}">
                <a16:creationId xmlns:a16="http://schemas.microsoft.com/office/drawing/2014/main" id="{D47DC5F2-D3FF-FF53-5296-2B43F510A80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a:extLst>
              <a:ext uri="{FF2B5EF4-FFF2-40B4-BE49-F238E27FC236}">
                <a16:creationId xmlns:a16="http://schemas.microsoft.com/office/drawing/2014/main" id="{2934AD24-3F3A-C448-7D27-7104AA4652B9}"/>
              </a:ext>
            </a:extLst>
          </p:cNvPr>
          <p:cNvPicPr>
            <a:picLocks noChangeAspect="1"/>
          </p:cNvPicPr>
          <p:nvPr/>
        </p:nvPicPr>
        <p:blipFill>
          <a:blip r:embed="rId3"/>
          <a:stretch>
            <a:fillRect/>
          </a:stretch>
        </p:blipFill>
        <p:spPr>
          <a:xfrm>
            <a:off x="9995621" y="4703895"/>
            <a:ext cx="1780186" cy="1755800"/>
          </a:xfrm>
          <a:prstGeom prst="rect">
            <a:avLst/>
          </a:prstGeom>
        </p:spPr>
      </p:pic>
      <p:sp>
        <p:nvSpPr>
          <p:cNvPr id="5" name="TextBox 4">
            <a:extLst>
              <a:ext uri="{FF2B5EF4-FFF2-40B4-BE49-F238E27FC236}">
                <a16:creationId xmlns:a16="http://schemas.microsoft.com/office/drawing/2014/main" id="{B27DDACF-2FF4-0D79-E259-9FB5EE55561E}"/>
              </a:ext>
            </a:extLst>
          </p:cNvPr>
          <p:cNvSpPr txBox="1"/>
          <p:nvPr/>
        </p:nvSpPr>
        <p:spPr>
          <a:xfrm>
            <a:off x="642257" y="2035630"/>
            <a:ext cx="8501743" cy="2246769"/>
          </a:xfrm>
          <a:prstGeom prst="rect">
            <a:avLst/>
          </a:prstGeom>
          <a:noFill/>
        </p:spPr>
        <p:txBody>
          <a:bodyPr wrap="square">
            <a:spAutoFit/>
          </a:bodyPr>
          <a:lstStyle/>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What would you like to repeat yourself about the way you were parented?</a:t>
            </a:r>
          </a:p>
          <a:p>
            <a:endPar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What would you like to do differently from the way you were parented?</a:t>
            </a:r>
          </a:p>
        </p:txBody>
      </p:sp>
    </p:spTree>
    <p:extLst>
      <p:ext uri="{BB962C8B-B14F-4D97-AF65-F5344CB8AC3E}">
        <p14:creationId xmlns:p14="http://schemas.microsoft.com/office/powerpoint/2010/main" val="679843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8AA76-D50A-E192-CE95-039056D03A6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5E39E4A-19BD-B1A9-0F52-D6FD32801F5B}"/>
              </a:ext>
            </a:extLst>
          </p:cNvPr>
          <p:cNvSpPr txBox="1"/>
          <p:nvPr/>
        </p:nvSpPr>
        <p:spPr>
          <a:xfrm>
            <a:off x="478971" y="653143"/>
            <a:ext cx="9279178" cy="794397"/>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Parenting Styles</a:t>
            </a:r>
          </a:p>
        </p:txBody>
      </p:sp>
      <p:sp>
        <p:nvSpPr>
          <p:cNvPr id="2" name="AutoShape 2" descr="Magic wand with star. Wizard tool. Miracle symbols and Wizard stick ...">
            <a:extLst>
              <a:ext uri="{FF2B5EF4-FFF2-40B4-BE49-F238E27FC236}">
                <a16:creationId xmlns:a16="http://schemas.microsoft.com/office/drawing/2014/main" id="{CDEA2872-F8E4-B7A1-AEC4-D74ED41BFC2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a:extLst>
              <a:ext uri="{FF2B5EF4-FFF2-40B4-BE49-F238E27FC236}">
                <a16:creationId xmlns:a16="http://schemas.microsoft.com/office/drawing/2014/main" id="{497E6275-601A-E862-7C93-CB6F10E91D1C}"/>
              </a:ext>
            </a:extLst>
          </p:cNvPr>
          <p:cNvPicPr>
            <a:picLocks noChangeAspect="1"/>
          </p:cNvPicPr>
          <p:nvPr/>
        </p:nvPicPr>
        <p:blipFill>
          <a:blip r:embed="rId3"/>
          <a:stretch>
            <a:fillRect/>
          </a:stretch>
        </p:blipFill>
        <p:spPr>
          <a:xfrm>
            <a:off x="9995621" y="4703895"/>
            <a:ext cx="1780186" cy="1755800"/>
          </a:xfrm>
          <a:prstGeom prst="rect">
            <a:avLst/>
          </a:prstGeom>
        </p:spPr>
      </p:pic>
      <p:sp>
        <p:nvSpPr>
          <p:cNvPr id="5" name="TextBox 4">
            <a:extLst>
              <a:ext uri="{FF2B5EF4-FFF2-40B4-BE49-F238E27FC236}">
                <a16:creationId xmlns:a16="http://schemas.microsoft.com/office/drawing/2014/main" id="{0ADDD882-DAB5-4152-5D0E-4C3C5BEEBDB6}"/>
              </a:ext>
            </a:extLst>
          </p:cNvPr>
          <p:cNvSpPr txBox="1"/>
          <p:nvPr/>
        </p:nvSpPr>
        <p:spPr>
          <a:xfrm>
            <a:off x="478971" y="1773044"/>
            <a:ext cx="10638795" cy="2246769"/>
          </a:xfrm>
          <a:prstGeom prst="rect">
            <a:avLst/>
          </a:prstGeom>
          <a:noFill/>
        </p:spPr>
        <p:txBody>
          <a:bodyPr wrap="square">
            <a:spAutoFit/>
          </a:bodyPr>
          <a:lstStyle/>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This exercise offers ways to invite the parent to thinking about their own parents and how they were parented.  The worker should be looking for links all the time between the parent’s areas of low tolerance around their children’s behaviour and what was not tolerated from them as a young child or what they are unable to tolerate in themselves.</a:t>
            </a:r>
          </a:p>
        </p:txBody>
      </p:sp>
    </p:spTree>
    <p:extLst>
      <p:ext uri="{BB962C8B-B14F-4D97-AF65-F5344CB8AC3E}">
        <p14:creationId xmlns:p14="http://schemas.microsoft.com/office/powerpoint/2010/main" val="2176535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6F4AF-8940-D337-A751-D758BA167E8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EA5E966-03C9-A546-6CB3-63D3A07BC080}"/>
              </a:ext>
            </a:extLst>
          </p:cNvPr>
          <p:cNvSpPr txBox="1"/>
          <p:nvPr/>
        </p:nvSpPr>
        <p:spPr>
          <a:xfrm>
            <a:off x="478971" y="653143"/>
            <a:ext cx="9279178" cy="794397"/>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Parenting Styles</a:t>
            </a:r>
          </a:p>
        </p:txBody>
      </p:sp>
      <p:sp>
        <p:nvSpPr>
          <p:cNvPr id="2" name="AutoShape 2" descr="Magic wand with star. Wizard tool. Miracle symbols and Wizard stick ...">
            <a:extLst>
              <a:ext uri="{FF2B5EF4-FFF2-40B4-BE49-F238E27FC236}">
                <a16:creationId xmlns:a16="http://schemas.microsoft.com/office/drawing/2014/main" id="{763B12A0-2967-18EF-26C3-64D9D6A198B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a:extLst>
              <a:ext uri="{FF2B5EF4-FFF2-40B4-BE49-F238E27FC236}">
                <a16:creationId xmlns:a16="http://schemas.microsoft.com/office/drawing/2014/main" id="{DEB85586-B301-5F0D-EEFA-7EB015B0C43E}"/>
              </a:ext>
            </a:extLst>
          </p:cNvPr>
          <p:cNvPicPr>
            <a:picLocks noChangeAspect="1"/>
          </p:cNvPicPr>
          <p:nvPr/>
        </p:nvPicPr>
        <p:blipFill>
          <a:blip r:embed="rId3"/>
          <a:stretch>
            <a:fillRect/>
          </a:stretch>
        </p:blipFill>
        <p:spPr>
          <a:xfrm>
            <a:off x="9995621" y="4703895"/>
            <a:ext cx="1780186" cy="1755800"/>
          </a:xfrm>
          <a:prstGeom prst="rect">
            <a:avLst/>
          </a:prstGeom>
        </p:spPr>
      </p:pic>
      <p:sp>
        <p:nvSpPr>
          <p:cNvPr id="5" name="TextBox 4">
            <a:extLst>
              <a:ext uri="{FF2B5EF4-FFF2-40B4-BE49-F238E27FC236}">
                <a16:creationId xmlns:a16="http://schemas.microsoft.com/office/drawing/2014/main" id="{510A59FE-FFAB-743F-8276-3ACC8B11C3E5}"/>
              </a:ext>
            </a:extLst>
          </p:cNvPr>
          <p:cNvSpPr txBox="1"/>
          <p:nvPr/>
        </p:nvSpPr>
        <p:spPr>
          <a:xfrm>
            <a:off x="478971" y="1773044"/>
            <a:ext cx="10237351" cy="2677656"/>
          </a:xfrm>
          <a:prstGeom prst="rect">
            <a:avLst/>
          </a:prstGeom>
          <a:noFill/>
        </p:spPr>
        <p:txBody>
          <a:bodyPr wrap="square">
            <a:spAutoFit/>
          </a:bodyPr>
          <a:lstStyle/>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It’s important to consider safety and wellbeing of the parent/carer when undertaking this exercise.</a:t>
            </a:r>
          </a:p>
          <a:p>
            <a:endPar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Safety plan for session end. </a:t>
            </a:r>
          </a:p>
          <a:p>
            <a:endPar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Inform parent of session content prior to session.</a:t>
            </a:r>
          </a:p>
        </p:txBody>
      </p:sp>
    </p:spTree>
    <p:extLst>
      <p:ext uri="{BB962C8B-B14F-4D97-AF65-F5344CB8AC3E}">
        <p14:creationId xmlns:p14="http://schemas.microsoft.com/office/powerpoint/2010/main" val="635830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2E1F9-12CF-B9FF-CF0F-7C7BE33D7D72}"/>
            </a:ext>
          </a:extLst>
        </p:cNvPr>
        <p:cNvGrpSpPr/>
        <p:nvPr/>
      </p:nvGrpSpPr>
      <p:grpSpPr>
        <a:xfrm>
          <a:off x="0" y="0"/>
          <a:ext cx="0" cy="0"/>
          <a:chOff x="0" y="0"/>
          <a:chExt cx="0" cy="0"/>
        </a:xfrm>
      </p:grpSpPr>
      <p:pic>
        <p:nvPicPr>
          <p:cNvPr id="4" name="Picture 3" descr="A picture containing text, clock&#10;&#10;Description automatically generated">
            <a:extLst>
              <a:ext uri="{FF2B5EF4-FFF2-40B4-BE49-F238E27FC236}">
                <a16:creationId xmlns:a16="http://schemas.microsoft.com/office/drawing/2014/main" id="{1A7AF972-A277-3427-F4F5-277BA445006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7131" y="460858"/>
            <a:ext cx="1644069" cy="475314"/>
          </a:xfrm>
          <a:prstGeom prst="rect">
            <a:avLst/>
          </a:prstGeom>
        </p:spPr>
      </p:pic>
      <p:pic>
        <p:nvPicPr>
          <p:cNvPr id="2" name="Picture 1" descr="Logo&#10;&#10;Description automatically generated">
            <a:extLst>
              <a:ext uri="{FF2B5EF4-FFF2-40B4-BE49-F238E27FC236}">
                <a16:creationId xmlns:a16="http://schemas.microsoft.com/office/drawing/2014/main" id="{43D7B242-781A-4FA9-1189-A2E5D6065C2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7514" y="108857"/>
            <a:ext cx="1955643" cy="827315"/>
          </a:xfrm>
          <a:prstGeom prst="rect">
            <a:avLst/>
          </a:prstGeom>
        </p:spPr>
      </p:pic>
      <p:pic>
        <p:nvPicPr>
          <p:cNvPr id="3" name="Picture 2">
            <a:extLst>
              <a:ext uri="{FF2B5EF4-FFF2-40B4-BE49-F238E27FC236}">
                <a16:creationId xmlns:a16="http://schemas.microsoft.com/office/drawing/2014/main" id="{D86A24EA-2430-9979-7D0B-9FC7F955FBD0}"/>
              </a:ext>
            </a:extLst>
          </p:cNvPr>
          <p:cNvPicPr>
            <a:picLocks noChangeAspect="1"/>
          </p:cNvPicPr>
          <p:nvPr/>
        </p:nvPicPr>
        <p:blipFill>
          <a:blip r:embed="rId4"/>
          <a:stretch>
            <a:fillRect/>
          </a:stretch>
        </p:blipFill>
        <p:spPr>
          <a:xfrm>
            <a:off x="0" y="6345936"/>
            <a:ext cx="12192000" cy="512064"/>
          </a:xfrm>
          <a:prstGeom prst="rect">
            <a:avLst/>
          </a:prstGeom>
        </p:spPr>
      </p:pic>
      <p:sp>
        <p:nvSpPr>
          <p:cNvPr id="7" name="TextBox 6">
            <a:extLst>
              <a:ext uri="{FF2B5EF4-FFF2-40B4-BE49-F238E27FC236}">
                <a16:creationId xmlns:a16="http://schemas.microsoft.com/office/drawing/2014/main" id="{86ACF3B6-67FF-990B-30E4-FF9DDE5F01D0}"/>
              </a:ext>
            </a:extLst>
          </p:cNvPr>
          <p:cNvSpPr txBox="1"/>
          <p:nvPr/>
        </p:nvSpPr>
        <p:spPr>
          <a:xfrm>
            <a:off x="718457" y="1551563"/>
            <a:ext cx="9252857" cy="1323439"/>
          </a:xfrm>
          <a:prstGeom prst="rect">
            <a:avLst/>
          </a:prstGeom>
          <a:noFill/>
        </p:spPr>
        <p:txBody>
          <a:bodyPr wrap="square">
            <a:spAutoFit/>
          </a:bodyPr>
          <a:lstStyle/>
          <a:p>
            <a:r>
              <a:rPr lang="en-GB" sz="4000" b="1" dirty="0">
                <a:solidFill>
                  <a:srgbClr val="009999"/>
                </a:solidFill>
                <a:latin typeface="Polly Rounded Bold" panose="00000800000000000000" pitchFamily="50" charset="0"/>
              </a:rPr>
              <a:t>Week 7: Young Person Session 5</a:t>
            </a:r>
          </a:p>
          <a:p>
            <a:endParaRPr lang="en-GB" sz="4000" b="1" dirty="0">
              <a:solidFill>
                <a:srgbClr val="009999"/>
              </a:solidFill>
              <a:latin typeface="Polly Rounded Bold" panose="00000800000000000000" pitchFamily="50"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5C73D9D4-2CC7-77CE-4FB3-0D8004746BEB}"/>
              </a:ext>
            </a:extLst>
          </p:cNvPr>
          <p:cNvSpPr txBox="1"/>
          <p:nvPr/>
        </p:nvSpPr>
        <p:spPr>
          <a:xfrm>
            <a:off x="881743" y="2634343"/>
            <a:ext cx="8479971" cy="1015663"/>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Costs &amp; Benefits of Abuse</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Role Models</a:t>
            </a:r>
          </a:p>
        </p:txBody>
      </p:sp>
    </p:spTree>
    <p:extLst>
      <p:ext uri="{BB962C8B-B14F-4D97-AF65-F5344CB8AC3E}">
        <p14:creationId xmlns:p14="http://schemas.microsoft.com/office/powerpoint/2010/main" val="769672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7D59EAD-3D1B-F8DB-ECF4-111FCB4CB079}"/>
              </a:ext>
            </a:extLst>
          </p:cNvPr>
          <p:cNvSpPr txBox="1"/>
          <p:nvPr/>
        </p:nvSpPr>
        <p:spPr>
          <a:xfrm>
            <a:off x="2818410" y="1496292"/>
            <a:ext cx="6555179" cy="584775"/>
          </a:xfrm>
          <a:prstGeom prst="rect">
            <a:avLst/>
          </a:prstGeom>
          <a:noFill/>
        </p:spPr>
        <p:txBody>
          <a:bodyPr wrap="square" rtlCol="0">
            <a:spAutoFit/>
          </a:bodyPr>
          <a:lstStyle/>
          <a:p>
            <a:pPr algn="ctr"/>
            <a:r>
              <a:rPr lang="en-GB" sz="3200" dirty="0"/>
              <a:t>Tracy’s Story</a:t>
            </a:r>
          </a:p>
        </p:txBody>
      </p:sp>
      <p:sp>
        <p:nvSpPr>
          <p:cNvPr id="7" name="Action Button: Forwards or Next 6">
            <a:hlinkClick r:id="rId2" highlightClick="1"/>
            <a:extLst>
              <a:ext uri="{FF2B5EF4-FFF2-40B4-BE49-F238E27FC236}">
                <a16:creationId xmlns:a16="http://schemas.microsoft.com/office/drawing/2014/main" id="{6140AA36-77B1-6BED-3094-B48081FC0CF8}"/>
              </a:ext>
            </a:extLst>
          </p:cNvPr>
          <p:cNvSpPr/>
          <p:nvPr/>
        </p:nvSpPr>
        <p:spPr>
          <a:xfrm>
            <a:off x="5306290" y="2945080"/>
            <a:ext cx="1579418" cy="1579418"/>
          </a:xfrm>
          <a:prstGeom prst="actionButtonForwardNex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AA75D69-0AA0-38BB-0B4D-F78CDDC9A771}"/>
              </a:ext>
            </a:extLst>
          </p:cNvPr>
          <p:cNvSpPr txBox="1"/>
          <p:nvPr/>
        </p:nvSpPr>
        <p:spPr>
          <a:xfrm>
            <a:off x="2818409" y="2081067"/>
            <a:ext cx="6555179" cy="338554"/>
          </a:xfrm>
          <a:prstGeom prst="rect">
            <a:avLst/>
          </a:prstGeom>
          <a:noFill/>
        </p:spPr>
        <p:txBody>
          <a:bodyPr wrap="square" rtlCol="0">
            <a:spAutoFit/>
          </a:bodyPr>
          <a:lstStyle/>
          <a:p>
            <a:pPr algn="ctr"/>
            <a:r>
              <a:rPr lang="en-GB" sz="1600" dirty="0">
                <a:solidFill>
                  <a:schemeClr val="tx2"/>
                </a:solidFill>
              </a:rPr>
              <a:t>Password: RYPP</a:t>
            </a:r>
          </a:p>
        </p:txBody>
      </p:sp>
    </p:spTree>
    <p:extLst>
      <p:ext uri="{BB962C8B-B14F-4D97-AF65-F5344CB8AC3E}">
        <p14:creationId xmlns:p14="http://schemas.microsoft.com/office/powerpoint/2010/main" val="1345348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83852-C19D-062D-F15B-E03FDC22F0B9}"/>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2440845-0B71-5C74-1814-8BD40457DA26}"/>
              </a:ext>
            </a:extLst>
          </p:cNvPr>
          <p:cNvSpPr txBox="1"/>
          <p:nvPr/>
        </p:nvSpPr>
        <p:spPr>
          <a:xfrm>
            <a:off x="379141" y="669073"/>
            <a:ext cx="11574967" cy="769441"/>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Costs, Benefits and Impact of Abuse</a:t>
            </a:r>
          </a:p>
        </p:txBody>
      </p:sp>
      <p:sp>
        <p:nvSpPr>
          <p:cNvPr id="2" name="AutoShape 2" descr="Magic wand with star. Wizard tool. Miracle symbols and Wizard stick ...">
            <a:extLst>
              <a:ext uri="{FF2B5EF4-FFF2-40B4-BE49-F238E27FC236}">
                <a16:creationId xmlns:a16="http://schemas.microsoft.com/office/drawing/2014/main" id="{9522CAE5-3659-574E-B3FE-B22AE46CC8E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a:extLst>
              <a:ext uri="{FF2B5EF4-FFF2-40B4-BE49-F238E27FC236}">
                <a16:creationId xmlns:a16="http://schemas.microsoft.com/office/drawing/2014/main" id="{5CD1C33F-9F52-3427-1E19-D45AA497BBAC}"/>
              </a:ext>
            </a:extLst>
          </p:cNvPr>
          <p:cNvSpPr txBox="1"/>
          <p:nvPr/>
        </p:nvSpPr>
        <p:spPr>
          <a:xfrm>
            <a:off x="4538546" y="2297151"/>
            <a:ext cx="6802244" cy="2677656"/>
          </a:xfrm>
          <a:prstGeom prst="rect">
            <a:avLst/>
          </a:prstGeom>
          <a:noFill/>
        </p:spPr>
        <p:txBody>
          <a:bodyPr wrap="square">
            <a:spAutoFit/>
          </a:bodyPr>
          <a:lstStyle/>
          <a:p>
            <a:pPr marL="457200" indent="-457200">
              <a:buFont typeface="Arial" panose="020B0604020202020204" pitchFamily="34" charset="0"/>
              <a:buChar char="•"/>
            </a:pPr>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If Tracy continues to act like this, what will be the impact on her?</a:t>
            </a:r>
          </a:p>
          <a:p>
            <a:endPar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Let's discuss this and also look at the costs and benefits to Tracy of using abuse within her family</a:t>
            </a:r>
          </a:p>
        </p:txBody>
      </p:sp>
      <p:pic>
        <p:nvPicPr>
          <p:cNvPr id="4" name="Picture 3">
            <a:extLst>
              <a:ext uri="{FF2B5EF4-FFF2-40B4-BE49-F238E27FC236}">
                <a16:creationId xmlns:a16="http://schemas.microsoft.com/office/drawing/2014/main" id="{1903A915-CE51-A54F-47EF-26B9DEC17B8B}"/>
              </a:ext>
            </a:extLst>
          </p:cNvPr>
          <p:cNvPicPr>
            <a:picLocks noChangeAspect="1"/>
          </p:cNvPicPr>
          <p:nvPr/>
        </p:nvPicPr>
        <p:blipFill>
          <a:blip r:embed="rId3"/>
          <a:stretch>
            <a:fillRect/>
          </a:stretch>
        </p:blipFill>
        <p:spPr>
          <a:xfrm>
            <a:off x="556048" y="1944687"/>
            <a:ext cx="3737172" cy="3682303"/>
          </a:xfrm>
          <a:prstGeom prst="rect">
            <a:avLst/>
          </a:prstGeom>
        </p:spPr>
      </p:pic>
    </p:spTree>
    <p:extLst>
      <p:ext uri="{BB962C8B-B14F-4D97-AF65-F5344CB8AC3E}">
        <p14:creationId xmlns:p14="http://schemas.microsoft.com/office/powerpoint/2010/main" val="30817941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D5292-6335-1742-187E-F7EBA8068EB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C664481-E428-9878-6797-DDA5C17EC01A}"/>
              </a:ext>
            </a:extLst>
          </p:cNvPr>
          <p:cNvSpPr txBox="1"/>
          <p:nvPr/>
        </p:nvSpPr>
        <p:spPr>
          <a:xfrm>
            <a:off x="617033" y="434897"/>
            <a:ext cx="11574967" cy="769441"/>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Impact on others</a:t>
            </a:r>
          </a:p>
        </p:txBody>
      </p:sp>
      <p:sp>
        <p:nvSpPr>
          <p:cNvPr id="2" name="AutoShape 2" descr="Magic wand with star. Wizard tool. Miracle symbols and Wizard stick ...">
            <a:extLst>
              <a:ext uri="{FF2B5EF4-FFF2-40B4-BE49-F238E27FC236}">
                <a16:creationId xmlns:a16="http://schemas.microsoft.com/office/drawing/2014/main" id="{014811B1-C4AE-5C7D-62B1-ADA6D728F60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a:extLst>
              <a:ext uri="{FF2B5EF4-FFF2-40B4-BE49-F238E27FC236}">
                <a16:creationId xmlns:a16="http://schemas.microsoft.com/office/drawing/2014/main" id="{4D9DB5C2-D6D5-7B90-E9CE-13CD821DC161}"/>
              </a:ext>
            </a:extLst>
          </p:cNvPr>
          <p:cNvSpPr txBox="1"/>
          <p:nvPr/>
        </p:nvSpPr>
        <p:spPr>
          <a:xfrm>
            <a:off x="617033" y="1873405"/>
            <a:ext cx="8147826" cy="3108543"/>
          </a:xfrm>
          <a:prstGeom prst="rect">
            <a:avLst/>
          </a:prstGeom>
          <a:noFill/>
        </p:spPr>
        <p:txBody>
          <a:bodyPr wrap="square">
            <a:spAutoFit/>
          </a:bodyPr>
          <a:lstStyle/>
          <a:p>
            <a:pPr marL="457200" indent="-457200">
              <a:buFont typeface="Arial" panose="020B0604020202020204" pitchFamily="34" charset="0"/>
              <a:buChar char="•"/>
            </a:pPr>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Think about the ongoing impact of Tracy's behaviour on her mother and brother. </a:t>
            </a:r>
          </a:p>
          <a:p>
            <a:pPr marL="457200" indent="-457200">
              <a:buFont typeface="Arial" panose="020B0604020202020204" pitchFamily="34" charset="0"/>
              <a:buChar char="•"/>
            </a:pPr>
            <a:endPar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Focus on: </a:t>
            </a:r>
          </a:p>
          <a:p>
            <a:pPr marL="457200" indent="-457200">
              <a:buFont typeface="Arial" panose="020B0604020202020204" pitchFamily="34" charset="0"/>
              <a:buChar char="•"/>
            </a:pPr>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The other person’s feelings</a:t>
            </a:r>
          </a:p>
          <a:p>
            <a:pPr marL="457200" indent="-457200">
              <a:buFont typeface="Arial" panose="020B0604020202020204" pitchFamily="34" charset="0"/>
              <a:buChar char="•"/>
            </a:pPr>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Their relationship with Tracy </a:t>
            </a:r>
          </a:p>
          <a:p>
            <a:pPr marL="457200" indent="-457200">
              <a:buFont typeface="Arial" panose="020B0604020202020204" pitchFamily="34" charset="0"/>
              <a:buChar char="•"/>
            </a:pPr>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Their lives/social lives outside the home</a:t>
            </a:r>
          </a:p>
        </p:txBody>
      </p:sp>
      <p:pic>
        <p:nvPicPr>
          <p:cNvPr id="7" name="Picture 6">
            <a:extLst>
              <a:ext uri="{FF2B5EF4-FFF2-40B4-BE49-F238E27FC236}">
                <a16:creationId xmlns:a16="http://schemas.microsoft.com/office/drawing/2014/main" id="{D4A16D1B-8B30-A413-DFAB-8281E4FFA2C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764859" y="702187"/>
            <a:ext cx="2068830" cy="25717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Picture 8">
            <a:extLst>
              <a:ext uri="{FF2B5EF4-FFF2-40B4-BE49-F238E27FC236}">
                <a16:creationId xmlns:a16="http://schemas.microsoft.com/office/drawing/2014/main" id="{9F6D2549-B31A-E21B-8880-8932A1A6CA8A}"/>
              </a:ext>
            </a:extLst>
          </p:cNvPr>
          <p:cNvPicPr>
            <a:picLocks noChangeAspect="1"/>
          </p:cNvPicPr>
          <p:nvPr/>
        </p:nvPicPr>
        <p:blipFill>
          <a:blip r:embed="rId4"/>
          <a:stretch>
            <a:fillRect/>
          </a:stretch>
        </p:blipFill>
        <p:spPr>
          <a:xfrm>
            <a:off x="7856407" y="3943004"/>
            <a:ext cx="3718560" cy="20778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18584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E2654-EE82-780A-F7E9-4B4C979BA60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198C724-383B-BDE7-7684-EF8FDE504EC2}"/>
              </a:ext>
            </a:extLst>
          </p:cNvPr>
          <p:cNvSpPr txBox="1"/>
          <p:nvPr/>
        </p:nvSpPr>
        <p:spPr>
          <a:xfrm>
            <a:off x="457201" y="423747"/>
            <a:ext cx="11898352" cy="769441"/>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Role Models</a:t>
            </a:r>
          </a:p>
        </p:txBody>
      </p:sp>
      <p:sp>
        <p:nvSpPr>
          <p:cNvPr id="2" name="AutoShape 2" descr="Magic wand with star. Wizard tool. Miracle symbols and Wizard stick ...">
            <a:extLst>
              <a:ext uri="{FF2B5EF4-FFF2-40B4-BE49-F238E27FC236}">
                <a16:creationId xmlns:a16="http://schemas.microsoft.com/office/drawing/2014/main" id="{52FB63E8-AFDD-CB8B-4E80-732A46C383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a:extLst>
              <a:ext uri="{FF2B5EF4-FFF2-40B4-BE49-F238E27FC236}">
                <a16:creationId xmlns:a16="http://schemas.microsoft.com/office/drawing/2014/main" id="{0D7F5619-7C14-4CD3-42F0-3E8F0E29247D}"/>
              </a:ext>
            </a:extLst>
          </p:cNvPr>
          <p:cNvSpPr txBox="1"/>
          <p:nvPr/>
        </p:nvSpPr>
        <p:spPr>
          <a:xfrm>
            <a:off x="164169" y="1348740"/>
            <a:ext cx="11071522" cy="4988159"/>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GB" sz="2400" dirty="0">
                <a:solidFill>
                  <a:srgbClr val="000000">
                    <a:alpha val="80000"/>
                  </a:srgbClr>
                </a:solidFill>
                <a:latin typeface="Calibri" panose="020F0502020204030204" pitchFamily="34" charset="0"/>
                <a:ea typeface="Calibri" panose="020F0502020204030204" pitchFamily="34" charset="0"/>
                <a:cs typeface="Calibri" panose="020F0502020204030204" pitchFamily="34" charset="0"/>
              </a:rPr>
              <a:t>Think of someone who would deal really well with the problem that you’re facing.</a:t>
            </a:r>
          </a:p>
          <a:p>
            <a:pPr marL="342900" indent="-342900">
              <a:lnSpc>
                <a:spcPct val="150000"/>
              </a:lnSpc>
              <a:buFont typeface="Arial" panose="020B0604020202020204" pitchFamily="34" charset="0"/>
              <a:buChar char="•"/>
            </a:pPr>
            <a:r>
              <a:rPr lang="en-GB" sz="2400" dirty="0">
                <a:solidFill>
                  <a:srgbClr val="000000">
                    <a:alpha val="80000"/>
                  </a:srgbClr>
                </a:solidFill>
                <a:latin typeface="Calibri" panose="020F0502020204030204" pitchFamily="34" charset="0"/>
                <a:ea typeface="Calibri" panose="020F0502020204030204" pitchFamily="34" charset="0"/>
                <a:cs typeface="Calibri" panose="020F0502020204030204" pitchFamily="34" charset="0"/>
              </a:rPr>
              <a:t>What made you choose this person?</a:t>
            </a:r>
          </a:p>
          <a:p>
            <a:pPr marL="285750" indent="-285750">
              <a:lnSpc>
                <a:spcPct val="150000"/>
              </a:lnSpc>
              <a:buFont typeface="Arial" panose="020B0604020202020204" pitchFamily="34" charset="0"/>
              <a:buChar char="•"/>
            </a:pPr>
            <a:r>
              <a:rPr lang="en-GB" sz="2400" dirty="0">
                <a:solidFill>
                  <a:srgbClr val="000000">
                    <a:alpha val="80000"/>
                  </a:srgbClr>
                </a:solidFill>
                <a:latin typeface="Calibri" panose="020F0502020204030204" pitchFamily="34" charset="0"/>
                <a:ea typeface="Calibri" panose="020F0502020204030204" pitchFamily="34" charset="0"/>
                <a:cs typeface="Calibri" panose="020F0502020204030204" pitchFamily="34" charset="0"/>
              </a:rPr>
              <a:t>What is it is about them that makes them good at it?</a:t>
            </a:r>
          </a:p>
          <a:p>
            <a:pPr marL="285750" indent="-285750">
              <a:lnSpc>
                <a:spcPct val="150000"/>
              </a:lnSpc>
              <a:buFont typeface="Arial" panose="020B0604020202020204" pitchFamily="34" charset="0"/>
              <a:buChar char="•"/>
            </a:pPr>
            <a:r>
              <a:rPr lang="en-GB" sz="2400" dirty="0">
                <a:solidFill>
                  <a:srgbClr val="000000">
                    <a:alpha val="80000"/>
                  </a:srgbClr>
                </a:solidFill>
                <a:latin typeface="Calibri" panose="020F0502020204030204" pitchFamily="34" charset="0"/>
                <a:ea typeface="Calibri" panose="020F0502020204030204" pitchFamily="34" charset="0"/>
                <a:cs typeface="Calibri" panose="020F0502020204030204" pitchFamily="34" charset="0"/>
              </a:rPr>
              <a:t>Can you give me any examples of this? </a:t>
            </a:r>
          </a:p>
          <a:p>
            <a:pPr marL="285750" indent="-285750">
              <a:lnSpc>
                <a:spcPct val="150000"/>
              </a:lnSpc>
              <a:buFont typeface="Arial" panose="020B0604020202020204" pitchFamily="34" charset="0"/>
              <a:buChar char="•"/>
            </a:pPr>
            <a:r>
              <a:rPr lang="en-GB" sz="2400" dirty="0">
                <a:solidFill>
                  <a:srgbClr val="000000">
                    <a:alpha val="80000"/>
                  </a:srgbClr>
                </a:solidFill>
                <a:latin typeface="Calibri" panose="020F0502020204030204" pitchFamily="34" charset="0"/>
                <a:ea typeface="Calibri" panose="020F0502020204030204" pitchFamily="34" charset="0"/>
                <a:cs typeface="Calibri" panose="020F0502020204030204" pitchFamily="34" charset="0"/>
              </a:rPr>
              <a:t>How do you think they would deal with the problem you face?</a:t>
            </a:r>
          </a:p>
          <a:p>
            <a:pPr marL="285750" indent="-285750">
              <a:lnSpc>
                <a:spcPct val="150000"/>
              </a:lnSpc>
              <a:buFont typeface="Arial" panose="020B0604020202020204" pitchFamily="34" charset="0"/>
              <a:buChar char="•"/>
            </a:pPr>
            <a:r>
              <a:rPr lang="en-GB" sz="2400" dirty="0">
                <a:solidFill>
                  <a:srgbClr val="000000">
                    <a:alpha val="80000"/>
                  </a:srgbClr>
                </a:solidFill>
                <a:latin typeface="Calibri" panose="020F0502020204030204" pitchFamily="34" charset="0"/>
                <a:ea typeface="Calibri" panose="020F0502020204030204" pitchFamily="34" charset="0"/>
                <a:cs typeface="Calibri" panose="020F0502020204030204" pitchFamily="34" charset="0"/>
              </a:rPr>
              <a:t>What would they need to tell themselves to manage the situation in this way?</a:t>
            </a:r>
          </a:p>
          <a:p>
            <a:pPr marL="285750" indent="-285750">
              <a:lnSpc>
                <a:spcPct val="150000"/>
              </a:lnSpc>
              <a:buFont typeface="Arial" panose="020B0604020202020204" pitchFamily="34" charset="0"/>
              <a:buChar char="•"/>
            </a:pPr>
            <a:r>
              <a:rPr lang="en-GB" sz="2400" dirty="0">
                <a:solidFill>
                  <a:srgbClr val="000000">
                    <a:alpha val="80000"/>
                  </a:srgbClr>
                </a:solidFill>
                <a:latin typeface="Calibri" panose="020F0502020204030204" pitchFamily="34" charset="0"/>
                <a:ea typeface="Calibri" panose="020F0502020204030204" pitchFamily="34" charset="0"/>
                <a:cs typeface="Calibri" panose="020F0502020204030204" pitchFamily="34" charset="0"/>
              </a:rPr>
              <a:t>What advice do you think this person would give to you now/about the possible difficulties you face in the coming weeks? </a:t>
            </a:r>
          </a:p>
          <a:p>
            <a:pPr marL="285750" indent="-285750">
              <a:lnSpc>
                <a:spcPct val="150000"/>
              </a:lnSpc>
              <a:buFont typeface="Arial" panose="020B0604020202020204" pitchFamily="34" charset="0"/>
              <a:buChar char="•"/>
            </a:pPr>
            <a:r>
              <a:rPr lang="en-GB" sz="2400" dirty="0">
                <a:solidFill>
                  <a:srgbClr val="000000">
                    <a:alpha val="80000"/>
                  </a:srgbClr>
                </a:solidFill>
                <a:latin typeface="Calibri" panose="020F0502020204030204" pitchFamily="34" charset="0"/>
                <a:ea typeface="Calibri" panose="020F0502020204030204" pitchFamily="34" charset="0"/>
                <a:cs typeface="Calibri" panose="020F0502020204030204" pitchFamily="34" charset="0"/>
              </a:rPr>
              <a:t>Tell me three qualities that make them particularly good at handling your problem</a:t>
            </a:r>
            <a:endParaRPr lang="en-US" sz="2400" dirty="0">
              <a:solidFill>
                <a:srgbClr val="000000">
                  <a:alpha val="80000"/>
                </a:srgbClr>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9257610-FD7C-F2C8-AB4E-92791121C5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43551" y="143323"/>
            <a:ext cx="1584280" cy="1514027"/>
          </a:xfrm>
          <a:prstGeom prst="rect">
            <a:avLst/>
          </a:prstGeom>
        </p:spPr>
      </p:pic>
    </p:spTree>
    <p:extLst>
      <p:ext uri="{BB962C8B-B14F-4D97-AF65-F5344CB8AC3E}">
        <p14:creationId xmlns:p14="http://schemas.microsoft.com/office/powerpoint/2010/main" val="3266102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BD3232-940E-48C7-A0FA-04C2D0EEA6D5}"/>
              </a:ext>
            </a:extLst>
          </p:cNvPr>
          <p:cNvSpPr txBox="1"/>
          <p:nvPr/>
        </p:nvSpPr>
        <p:spPr>
          <a:xfrm>
            <a:off x="261258" y="337458"/>
            <a:ext cx="9155458" cy="769441"/>
          </a:xfrm>
          <a:prstGeom prst="rect">
            <a:avLst/>
          </a:prstGeom>
          <a:noFill/>
        </p:spPr>
        <p:txBody>
          <a:bodyPr wrap="square" rtlCol="0">
            <a:spAutoFit/>
          </a:bodyPr>
          <a:lstStyle/>
          <a:p>
            <a:r>
              <a:rPr lang="en-GB" sz="4400" b="1" dirty="0">
                <a:solidFill>
                  <a:srgbClr val="390073"/>
                </a:solidFill>
              </a:rPr>
              <a:t>Sessions covered </a:t>
            </a:r>
            <a:r>
              <a:rPr lang="en-GB" sz="4400" b="1" dirty="0">
                <a:solidFill>
                  <a:schemeClr val="tx2">
                    <a:lumMod val="75000"/>
                  </a:schemeClr>
                </a:solidFill>
              </a:rPr>
              <a:t>in Day 2</a:t>
            </a:r>
          </a:p>
        </p:txBody>
      </p:sp>
      <p:graphicFrame>
        <p:nvGraphicFramePr>
          <p:cNvPr id="6" name="Table 3">
            <a:extLst>
              <a:ext uri="{FF2B5EF4-FFF2-40B4-BE49-F238E27FC236}">
                <a16:creationId xmlns:a16="http://schemas.microsoft.com/office/drawing/2014/main" id="{9BBF60EA-B165-4D97-3518-83F4432997B5}"/>
              </a:ext>
            </a:extLst>
          </p:cNvPr>
          <p:cNvGraphicFramePr>
            <a:graphicFrameLocks noGrp="1"/>
          </p:cNvGraphicFramePr>
          <p:nvPr>
            <p:extLst>
              <p:ext uri="{D42A27DB-BD31-4B8C-83A1-F6EECF244321}">
                <p14:modId xmlns:p14="http://schemas.microsoft.com/office/powerpoint/2010/main" val="3453304902"/>
              </p:ext>
            </p:extLst>
          </p:nvPr>
        </p:nvGraphicFramePr>
        <p:xfrm>
          <a:off x="261258" y="1317171"/>
          <a:ext cx="11647713" cy="4879167"/>
        </p:xfrm>
        <a:graphic>
          <a:graphicData uri="http://schemas.openxmlformats.org/drawingml/2006/table">
            <a:tbl>
              <a:tblPr firstRow="1" bandRow="1">
                <a:tableStyleId>{5C22544A-7EE6-4342-B048-85BDC9FD1C3A}</a:tableStyleId>
              </a:tblPr>
              <a:tblGrid>
                <a:gridCol w="2532372">
                  <a:extLst>
                    <a:ext uri="{9D8B030D-6E8A-4147-A177-3AD203B41FA5}">
                      <a16:colId xmlns:a16="http://schemas.microsoft.com/office/drawing/2014/main" val="2306900857"/>
                    </a:ext>
                  </a:extLst>
                </a:gridCol>
                <a:gridCol w="3038447">
                  <a:extLst>
                    <a:ext uri="{9D8B030D-6E8A-4147-A177-3AD203B41FA5}">
                      <a16:colId xmlns:a16="http://schemas.microsoft.com/office/drawing/2014/main" val="1863923894"/>
                    </a:ext>
                  </a:extLst>
                </a:gridCol>
                <a:gridCol w="3038447">
                  <a:extLst>
                    <a:ext uri="{9D8B030D-6E8A-4147-A177-3AD203B41FA5}">
                      <a16:colId xmlns:a16="http://schemas.microsoft.com/office/drawing/2014/main" val="933437621"/>
                    </a:ext>
                  </a:extLst>
                </a:gridCol>
                <a:gridCol w="3038447">
                  <a:extLst>
                    <a:ext uri="{9D8B030D-6E8A-4147-A177-3AD203B41FA5}">
                      <a16:colId xmlns:a16="http://schemas.microsoft.com/office/drawing/2014/main" val="3571180994"/>
                    </a:ext>
                  </a:extLst>
                </a:gridCol>
              </a:tblGrid>
              <a:tr h="861396">
                <a:tc>
                  <a:txBody>
                    <a:bodyPr/>
                    <a:lstStyle/>
                    <a:p>
                      <a:endParaRPr lang="en-GB" dirty="0"/>
                    </a:p>
                  </a:txBody>
                  <a:tcPr>
                    <a:solidFill>
                      <a:schemeClr val="bg1"/>
                    </a:solidFill>
                  </a:tcPr>
                </a:tc>
                <a:tc>
                  <a:txBody>
                    <a:bodyPr/>
                    <a:lstStyle/>
                    <a:p>
                      <a:pPr algn="ctr"/>
                      <a:r>
                        <a:rPr lang="en-GB" sz="2400" dirty="0">
                          <a:solidFill>
                            <a:schemeClr val="bg1"/>
                          </a:solidFill>
                          <a:latin typeface="Calibri" panose="020F0502020204030204" pitchFamily="34" charset="0"/>
                          <a:cs typeface="Calibri" panose="020F0502020204030204" pitchFamily="34" charset="0"/>
                        </a:rPr>
                        <a:t>Parent</a:t>
                      </a:r>
                    </a:p>
                  </a:txBody>
                  <a:tcPr>
                    <a:solidFill>
                      <a:srgbClr val="00B050"/>
                    </a:solidFill>
                  </a:tcPr>
                </a:tc>
                <a:tc>
                  <a:txBody>
                    <a:bodyPr/>
                    <a:lstStyle/>
                    <a:p>
                      <a:pPr algn="ctr"/>
                      <a:r>
                        <a:rPr lang="en-GB" sz="2400" dirty="0">
                          <a:solidFill>
                            <a:schemeClr val="bg1"/>
                          </a:solidFill>
                          <a:latin typeface="Calibri" panose="020F0502020204030204" pitchFamily="34" charset="0"/>
                          <a:cs typeface="Calibri" panose="020F0502020204030204" pitchFamily="34" charset="0"/>
                        </a:rPr>
                        <a:t>Family</a:t>
                      </a:r>
                    </a:p>
                  </a:txBody>
                  <a:tcPr>
                    <a:solidFill>
                      <a:srgbClr val="339966"/>
                    </a:solidFill>
                  </a:tcPr>
                </a:tc>
                <a:tc>
                  <a:txBody>
                    <a:bodyPr/>
                    <a:lstStyle/>
                    <a:p>
                      <a:pPr algn="ctr"/>
                      <a:r>
                        <a:rPr lang="en-GB" sz="2400" dirty="0">
                          <a:solidFill>
                            <a:schemeClr val="bg1"/>
                          </a:solidFill>
                          <a:latin typeface="Calibri" panose="020F0502020204030204" pitchFamily="34" charset="0"/>
                          <a:cs typeface="Calibri" panose="020F0502020204030204" pitchFamily="34" charset="0"/>
                        </a:rPr>
                        <a:t>Young Person</a:t>
                      </a:r>
                    </a:p>
                  </a:txBody>
                  <a:tcPr>
                    <a:solidFill>
                      <a:schemeClr val="bg1">
                        <a:lumMod val="50000"/>
                      </a:schemeClr>
                    </a:solidFill>
                  </a:tcPr>
                </a:tc>
                <a:extLst>
                  <a:ext uri="{0D108BD9-81ED-4DB2-BD59-A6C34878D82A}">
                    <a16:rowId xmlns:a16="http://schemas.microsoft.com/office/drawing/2014/main" val="2045326510"/>
                  </a:ext>
                </a:extLst>
              </a:tr>
              <a:tr h="1337876">
                <a:tc>
                  <a:txBody>
                    <a:bodyPr/>
                    <a:lstStyle/>
                    <a:p>
                      <a:r>
                        <a:rPr lang="en-GB" sz="2600" dirty="0">
                          <a:solidFill>
                            <a:srgbClr val="002060"/>
                          </a:solidFill>
                          <a:latin typeface="Calibri" panose="020F0502020204030204" pitchFamily="34" charset="0"/>
                          <a:ea typeface="Calibri" panose="020F0502020204030204" pitchFamily="34" charset="0"/>
                          <a:cs typeface="Calibri" panose="020F0502020204030204" pitchFamily="34" charset="0"/>
                        </a:rPr>
                        <a:t>Week 2</a:t>
                      </a:r>
                    </a:p>
                  </a:txBody>
                  <a:tcPr>
                    <a:solidFill>
                      <a:schemeClr val="bg1"/>
                    </a:solidFill>
                  </a:tcPr>
                </a:tc>
                <a:tc>
                  <a:txBody>
                    <a:bodyPr/>
                    <a:lstStyle/>
                    <a:p>
                      <a:endParaRPr lang="en-GB" dirty="0">
                        <a:latin typeface="Calibri" panose="020F0502020204030204" pitchFamily="34" charset="0"/>
                        <a:cs typeface="Calibri" panose="020F0502020204030204" pitchFamily="34" charset="0"/>
                      </a:endParaRPr>
                    </a:p>
                  </a:txBody>
                  <a:tcPr>
                    <a:solidFill>
                      <a:srgbClr val="00B050"/>
                    </a:solidFill>
                  </a:tcPr>
                </a:tc>
                <a:tc>
                  <a:txBody>
                    <a:bodyPr/>
                    <a:lstStyle/>
                    <a:p>
                      <a:pPr algn="ctr"/>
                      <a:endParaRPr lang="en-GB" dirty="0">
                        <a:solidFill>
                          <a:srgbClr val="002060"/>
                        </a:solidFill>
                        <a:latin typeface="Calibri" panose="020F0502020204030204" pitchFamily="34" charset="0"/>
                        <a:cs typeface="Calibri" panose="020F0502020204030204" pitchFamily="34" charset="0"/>
                      </a:endParaRPr>
                    </a:p>
                  </a:txBody>
                  <a:tcPr>
                    <a:solidFill>
                      <a:srgbClr val="339966"/>
                    </a:solidFill>
                  </a:tcPr>
                </a:tc>
                <a:tc>
                  <a:txBody>
                    <a:bodyPr/>
                    <a:lstStyle/>
                    <a:p>
                      <a:pPr algn="ctr"/>
                      <a:r>
                        <a:rPr lang="en-GB" sz="2400" b="1" dirty="0">
                          <a:solidFill>
                            <a:schemeClr val="bg1"/>
                          </a:solidFill>
                          <a:latin typeface="Calibri" panose="020F0502020204030204" pitchFamily="34" charset="0"/>
                          <a:cs typeface="Calibri" panose="020F0502020204030204" pitchFamily="34" charset="0"/>
                        </a:rPr>
                        <a:t>Ecograms</a:t>
                      </a:r>
                    </a:p>
                  </a:txBody>
                  <a:tcPr>
                    <a:solidFill>
                      <a:schemeClr val="bg1">
                        <a:lumMod val="50000"/>
                      </a:schemeClr>
                    </a:solidFill>
                  </a:tcPr>
                </a:tc>
                <a:extLst>
                  <a:ext uri="{0D108BD9-81ED-4DB2-BD59-A6C34878D82A}">
                    <a16:rowId xmlns:a16="http://schemas.microsoft.com/office/drawing/2014/main" val="3703799137"/>
                  </a:ext>
                </a:extLst>
              </a:tr>
              <a:tr h="1342019">
                <a:tc>
                  <a:txBody>
                    <a:bodyPr/>
                    <a:lstStyle/>
                    <a:p>
                      <a:r>
                        <a:rPr lang="en-GB" sz="2600">
                          <a:solidFill>
                            <a:srgbClr val="002060"/>
                          </a:solidFill>
                          <a:latin typeface="Calibri" panose="020F0502020204030204" pitchFamily="34" charset="0"/>
                          <a:ea typeface="Calibri" panose="020F0502020204030204" pitchFamily="34" charset="0"/>
                          <a:cs typeface="Calibri" panose="020F0502020204030204" pitchFamily="34" charset="0"/>
                        </a:rPr>
                        <a:t>Week 3</a:t>
                      </a:r>
                    </a:p>
                  </a:txBody>
                  <a:tcPr>
                    <a:solidFill>
                      <a:schemeClr val="bg1"/>
                    </a:solidFill>
                  </a:tcPr>
                </a:tc>
                <a:tc>
                  <a:txBody>
                    <a:bodyPr/>
                    <a:lstStyle/>
                    <a:p>
                      <a:pPr algn="ctr"/>
                      <a:r>
                        <a:rPr lang="en-GB" sz="2400" b="1" dirty="0">
                          <a:solidFill>
                            <a:schemeClr val="bg1"/>
                          </a:solidFill>
                          <a:latin typeface="Calibri" panose="020F0502020204030204" pitchFamily="34" charset="0"/>
                          <a:cs typeface="Calibri" panose="020F0502020204030204" pitchFamily="34" charset="0"/>
                        </a:rPr>
                        <a:t>Sequence Analysis</a:t>
                      </a:r>
                    </a:p>
                    <a:p>
                      <a:pPr algn="ctr"/>
                      <a:r>
                        <a:rPr lang="en-GB" sz="2400" b="1" dirty="0">
                          <a:solidFill>
                            <a:schemeClr val="bg1"/>
                          </a:solidFill>
                          <a:latin typeface="Calibri" panose="020F0502020204030204" pitchFamily="34" charset="0"/>
                          <a:cs typeface="Calibri" panose="020F0502020204030204" pitchFamily="34" charset="0"/>
                        </a:rPr>
                        <a:t>Draft Family Agreement (Jason)</a:t>
                      </a:r>
                    </a:p>
                  </a:txBody>
                  <a:tcPr>
                    <a:solidFill>
                      <a:srgbClr val="00B050"/>
                    </a:solidFill>
                  </a:tcPr>
                </a:tc>
                <a:tc>
                  <a:txBody>
                    <a:bodyPr/>
                    <a:lstStyle/>
                    <a:p>
                      <a:endParaRPr lang="en-GB" dirty="0">
                        <a:solidFill>
                          <a:srgbClr val="002060"/>
                        </a:solidFill>
                        <a:latin typeface="Calibri" panose="020F0502020204030204" pitchFamily="34" charset="0"/>
                        <a:cs typeface="Calibri" panose="020F0502020204030204" pitchFamily="34" charset="0"/>
                      </a:endParaRPr>
                    </a:p>
                  </a:txBody>
                  <a:tcPr>
                    <a:solidFill>
                      <a:srgbClr val="339966"/>
                    </a:solidFill>
                  </a:tcPr>
                </a:tc>
                <a:tc>
                  <a:txBody>
                    <a:bodyPr/>
                    <a:lstStyle/>
                    <a:p>
                      <a:pPr algn="ctr"/>
                      <a:r>
                        <a:rPr lang="en-GB" sz="2400" b="1" dirty="0">
                          <a:solidFill>
                            <a:schemeClr val="bg1"/>
                          </a:solidFill>
                          <a:latin typeface="Calibri" panose="020F0502020204030204" pitchFamily="34" charset="0"/>
                          <a:cs typeface="Calibri" panose="020F0502020204030204" pitchFamily="34" charset="0"/>
                        </a:rPr>
                        <a:t>Personal Constructs</a:t>
                      </a:r>
                    </a:p>
                    <a:p>
                      <a:pPr algn="ctr"/>
                      <a:r>
                        <a:rPr lang="en-GB" sz="2400" b="1" dirty="0">
                          <a:solidFill>
                            <a:schemeClr val="bg1"/>
                          </a:solidFill>
                          <a:latin typeface="Calibri" panose="020F0502020204030204" pitchFamily="34" charset="0"/>
                          <a:cs typeface="Calibri" panose="020F0502020204030204" pitchFamily="34" charset="0"/>
                        </a:rPr>
                        <a:t>Explaining the Programme</a:t>
                      </a:r>
                    </a:p>
                  </a:txBody>
                  <a:tcPr>
                    <a:solidFill>
                      <a:schemeClr val="bg1">
                        <a:lumMod val="50000"/>
                      </a:schemeClr>
                    </a:solidFill>
                  </a:tcPr>
                </a:tc>
                <a:extLst>
                  <a:ext uri="{0D108BD9-81ED-4DB2-BD59-A6C34878D82A}">
                    <a16:rowId xmlns:a16="http://schemas.microsoft.com/office/drawing/2014/main" val="3712786693"/>
                  </a:ext>
                </a:extLst>
              </a:tr>
              <a:tr h="1337876">
                <a:tc>
                  <a:txBody>
                    <a:bodyPr/>
                    <a:lstStyle/>
                    <a:p>
                      <a:r>
                        <a:rPr lang="en-GB" sz="2600" dirty="0">
                          <a:solidFill>
                            <a:srgbClr val="002060"/>
                          </a:solidFill>
                          <a:latin typeface="Calibri" panose="020F0502020204030204" pitchFamily="34" charset="0"/>
                          <a:ea typeface="Calibri" panose="020F0502020204030204" pitchFamily="34" charset="0"/>
                          <a:cs typeface="Calibri" panose="020F0502020204030204" pitchFamily="34" charset="0"/>
                        </a:rPr>
                        <a:t>Week 4</a:t>
                      </a:r>
                    </a:p>
                  </a:txBody>
                  <a:tcPr>
                    <a:solidFill>
                      <a:schemeClr val="bg1"/>
                    </a:solidFill>
                  </a:tcPr>
                </a:tc>
                <a:tc>
                  <a:txBody>
                    <a:bodyPr/>
                    <a:lstStyle/>
                    <a:p>
                      <a:pPr algn="ctr"/>
                      <a:endParaRPr lang="en-GB" dirty="0">
                        <a:solidFill>
                          <a:srgbClr val="002060"/>
                        </a:solidFill>
                        <a:latin typeface="Calibri" panose="020F0502020204030204" pitchFamily="34" charset="0"/>
                        <a:cs typeface="Calibri" panose="020F0502020204030204" pitchFamily="34" charset="0"/>
                      </a:endParaRPr>
                    </a:p>
                  </a:txBody>
                  <a:tcPr>
                    <a:solidFill>
                      <a:srgbClr val="00B050"/>
                    </a:solidFill>
                  </a:tcPr>
                </a:tc>
                <a:tc>
                  <a:txBody>
                    <a:bodyPr/>
                    <a:lstStyle/>
                    <a:p>
                      <a:pPr algn="ctr"/>
                      <a:r>
                        <a:rPr lang="en-GB" sz="2400" b="1" dirty="0">
                          <a:solidFill>
                            <a:schemeClr val="bg1"/>
                          </a:solidFill>
                          <a:latin typeface="Calibri" panose="020F0502020204030204" pitchFamily="34" charset="0"/>
                          <a:cs typeface="Calibri" panose="020F0502020204030204" pitchFamily="34" charset="0"/>
                        </a:rPr>
                        <a:t>Family Agreement</a:t>
                      </a:r>
                    </a:p>
                  </a:txBody>
                  <a:tcPr>
                    <a:solidFill>
                      <a:srgbClr val="339966"/>
                    </a:solidFill>
                  </a:tcPr>
                </a:tc>
                <a:tc>
                  <a:txBody>
                    <a:bodyPr/>
                    <a:lstStyle/>
                    <a:p>
                      <a:pPr algn="ctr"/>
                      <a:endParaRPr lang="en-GB" sz="1800" dirty="0">
                        <a:solidFill>
                          <a:schemeClr val="tx2">
                            <a:lumMod val="75000"/>
                          </a:schemeClr>
                        </a:solidFill>
                        <a:latin typeface="Calibri" panose="020F0502020204030204" pitchFamily="34" charset="0"/>
                        <a:cs typeface="Calibri" panose="020F0502020204030204" pitchFamily="34" charset="0"/>
                      </a:endParaRPr>
                    </a:p>
                  </a:txBody>
                  <a:tcPr>
                    <a:solidFill>
                      <a:schemeClr val="bg1">
                        <a:lumMod val="50000"/>
                      </a:schemeClr>
                    </a:solidFill>
                  </a:tcPr>
                </a:tc>
                <a:extLst>
                  <a:ext uri="{0D108BD9-81ED-4DB2-BD59-A6C34878D82A}">
                    <a16:rowId xmlns:a16="http://schemas.microsoft.com/office/drawing/2014/main" val="2255620891"/>
                  </a:ext>
                </a:extLst>
              </a:tr>
            </a:tbl>
          </a:graphicData>
        </a:graphic>
      </p:graphicFrame>
    </p:spTree>
    <p:extLst>
      <p:ext uri="{BB962C8B-B14F-4D97-AF65-F5344CB8AC3E}">
        <p14:creationId xmlns:p14="http://schemas.microsoft.com/office/powerpoint/2010/main" val="2415043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92A88-F0A2-5E29-CF25-D274BCAAC18E}"/>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F67205CA-B2E0-9DE6-C0C2-4C154654308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80799" y="364280"/>
            <a:ext cx="2832907" cy="1829677"/>
          </a:xfrm>
          <a:prstGeom prst="rect">
            <a:avLst/>
          </a:prstGeom>
        </p:spPr>
      </p:pic>
      <p:sp>
        <p:nvSpPr>
          <p:cNvPr id="2" name="Title 1">
            <a:extLst>
              <a:ext uri="{FF2B5EF4-FFF2-40B4-BE49-F238E27FC236}">
                <a16:creationId xmlns:a16="http://schemas.microsoft.com/office/drawing/2014/main" id="{946709C9-5CB1-0ADA-600D-0C31646BE69D}"/>
              </a:ext>
            </a:extLst>
          </p:cNvPr>
          <p:cNvSpPr>
            <a:spLocks noGrp="1"/>
          </p:cNvSpPr>
          <p:nvPr>
            <p:ph type="title"/>
          </p:nvPr>
        </p:nvSpPr>
        <p:spPr>
          <a:xfrm>
            <a:off x="803189" y="2193957"/>
            <a:ext cx="10589741" cy="2835243"/>
          </a:xfrm>
        </p:spPr>
        <p:txBody>
          <a:bodyPr>
            <a:normAutofit/>
          </a:bodyPr>
          <a:lstStyle/>
          <a:p>
            <a:r>
              <a:rPr lang="en-GB" b="1" dirty="0">
                <a:solidFill>
                  <a:srgbClr val="5A5A58"/>
                </a:solidFill>
                <a:latin typeface="Polly Rounded Bold" panose="00000800000000000000" pitchFamily="50" charset="0"/>
              </a:rPr>
              <a:t>End of Day 3</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pic>
        <p:nvPicPr>
          <p:cNvPr id="6" name="Picture 5">
            <a:extLst>
              <a:ext uri="{FF2B5EF4-FFF2-40B4-BE49-F238E27FC236}">
                <a16:creationId xmlns:a16="http://schemas.microsoft.com/office/drawing/2014/main" id="{7354BC2F-4D7F-DC83-2634-DEA20A51361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5826" y="6003237"/>
            <a:ext cx="2125826" cy="675859"/>
          </a:xfrm>
          <a:prstGeom prst="rect">
            <a:avLst/>
          </a:prstGeom>
        </p:spPr>
      </p:pic>
      <p:pic>
        <p:nvPicPr>
          <p:cNvPr id="10" name="Picture 9" descr="Logo&#10;&#10;Description automatically generated">
            <a:extLst>
              <a:ext uri="{FF2B5EF4-FFF2-40B4-BE49-F238E27FC236}">
                <a16:creationId xmlns:a16="http://schemas.microsoft.com/office/drawing/2014/main" id="{FDF52C6E-5DCD-FEBA-EF32-7E38BA41D96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29530" y="5605671"/>
            <a:ext cx="2597427" cy="1252330"/>
          </a:xfrm>
          <a:prstGeom prst="rect">
            <a:avLst/>
          </a:prstGeom>
        </p:spPr>
      </p:pic>
    </p:spTree>
    <p:extLst>
      <p:ext uri="{BB962C8B-B14F-4D97-AF65-F5344CB8AC3E}">
        <p14:creationId xmlns:p14="http://schemas.microsoft.com/office/powerpoint/2010/main" val="4051000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F9D5E-AC8C-1966-918A-D13F19D202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081B2F-F924-19D2-0CBB-35EA0869264C}"/>
              </a:ext>
            </a:extLst>
          </p:cNvPr>
          <p:cNvSpPr>
            <a:spLocks noGrp="1"/>
          </p:cNvSpPr>
          <p:nvPr>
            <p:ph type="title"/>
          </p:nvPr>
        </p:nvSpPr>
        <p:spPr>
          <a:xfrm>
            <a:off x="337457" y="97971"/>
            <a:ext cx="10158265" cy="2062135"/>
          </a:xfrm>
        </p:spPr>
        <p:txBody>
          <a:bodyPr>
            <a:normAutofit/>
          </a:bodyPr>
          <a:lstStyle/>
          <a:p>
            <a:r>
              <a:rPr lang="en-GB" b="1" dirty="0">
                <a:solidFill>
                  <a:srgbClr val="5A5A58"/>
                </a:solidFill>
                <a:latin typeface="Polly Rounded" panose="00000500000000000000" pitchFamily="50" charset="0"/>
              </a:rPr>
              <a:t>Outline Day 3</a:t>
            </a:r>
            <a:br>
              <a:rPr lang="en-GB" b="1" dirty="0">
                <a:solidFill>
                  <a:srgbClr val="008081"/>
                </a:solidFill>
                <a:latin typeface="Polly Rounded" panose="00000500000000000000" pitchFamily="50" charset="0"/>
              </a:rPr>
            </a:br>
            <a:endParaRPr lang="en-GB" b="1" dirty="0">
              <a:solidFill>
                <a:srgbClr val="008081"/>
              </a:solidFill>
              <a:latin typeface="Polly Rounded" panose="00000500000000000000" pitchFamily="50" charset="0"/>
            </a:endParaRPr>
          </a:p>
        </p:txBody>
      </p:sp>
      <p:graphicFrame>
        <p:nvGraphicFramePr>
          <p:cNvPr id="3" name="Table 2">
            <a:extLst>
              <a:ext uri="{FF2B5EF4-FFF2-40B4-BE49-F238E27FC236}">
                <a16:creationId xmlns:a16="http://schemas.microsoft.com/office/drawing/2014/main" id="{393366D9-CDAE-671F-747E-2B837E2DC26B}"/>
              </a:ext>
            </a:extLst>
          </p:cNvPr>
          <p:cNvGraphicFramePr>
            <a:graphicFrameLocks noGrp="1"/>
          </p:cNvGraphicFramePr>
          <p:nvPr>
            <p:extLst>
              <p:ext uri="{D42A27DB-BD31-4B8C-83A1-F6EECF244321}">
                <p14:modId xmlns:p14="http://schemas.microsoft.com/office/powerpoint/2010/main" val="2127834586"/>
              </p:ext>
            </p:extLst>
          </p:nvPr>
        </p:nvGraphicFramePr>
        <p:xfrm>
          <a:off x="337457" y="1328059"/>
          <a:ext cx="11136086" cy="5246913"/>
        </p:xfrm>
        <a:graphic>
          <a:graphicData uri="http://schemas.openxmlformats.org/drawingml/2006/table">
            <a:tbl>
              <a:tblPr firstRow="1" bandRow="1">
                <a:tableStyleId>{5C22544A-7EE6-4342-B048-85BDC9FD1C3A}</a:tableStyleId>
              </a:tblPr>
              <a:tblGrid>
                <a:gridCol w="11136086">
                  <a:extLst>
                    <a:ext uri="{9D8B030D-6E8A-4147-A177-3AD203B41FA5}">
                      <a16:colId xmlns:a16="http://schemas.microsoft.com/office/drawing/2014/main" val="4290865432"/>
                    </a:ext>
                  </a:extLst>
                </a:gridCol>
              </a:tblGrid>
              <a:tr h="773621">
                <a:tc>
                  <a:txBody>
                    <a:bodyPr/>
                    <a:lstStyle/>
                    <a:p>
                      <a:r>
                        <a:rPr lang="en-GB" sz="2800" b="0" dirty="0">
                          <a:solidFill>
                            <a:srgbClr val="000000"/>
                          </a:solidFill>
                          <a:latin typeface="Calibri" panose="020F0502020204030204" pitchFamily="34" charset="0"/>
                          <a:ea typeface="Calibri" panose="020F0502020204030204" pitchFamily="34" charset="0"/>
                          <a:cs typeface="Calibri" panose="020F0502020204030204" pitchFamily="34" charset="0"/>
                        </a:rPr>
                        <a:t>Parent Carer: Button Pushing</a:t>
                      </a:r>
                    </a:p>
                  </a:txBody>
                  <a:tcPr>
                    <a:solidFill>
                      <a:schemeClr val="bg1">
                        <a:lumMod val="95000"/>
                      </a:schemeClr>
                    </a:solidFill>
                  </a:tcPr>
                </a:tc>
                <a:extLst>
                  <a:ext uri="{0D108BD9-81ED-4DB2-BD59-A6C34878D82A}">
                    <a16:rowId xmlns:a16="http://schemas.microsoft.com/office/drawing/2014/main" val="2356685562"/>
                  </a:ext>
                </a:extLst>
              </a:tr>
              <a:tr h="773621">
                <a:tc>
                  <a:txBody>
                    <a:bodyPr/>
                    <a:lstStyle/>
                    <a:p>
                      <a:r>
                        <a:rPr lang="en-GB" sz="2800" b="0" dirty="0">
                          <a:solidFill>
                            <a:srgbClr val="000000"/>
                          </a:solidFill>
                          <a:latin typeface="Calibri" panose="020F0502020204030204" pitchFamily="34" charset="0"/>
                          <a:ea typeface="Calibri" panose="020F0502020204030204" pitchFamily="34" charset="0"/>
                          <a:cs typeface="Calibri" panose="020F0502020204030204" pitchFamily="34" charset="0"/>
                        </a:rPr>
                        <a:t>YP and PC: The Miracle Question</a:t>
                      </a:r>
                    </a:p>
                  </a:txBody>
                  <a:tcPr>
                    <a:solidFill>
                      <a:schemeClr val="bg1">
                        <a:lumMod val="95000"/>
                      </a:schemeClr>
                    </a:solidFill>
                  </a:tcPr>
                </a:tc>
                <a:extLst>
                  <a:ext uri="{0D108BD9-81ED-4DB2-BD59-A6C34878D82A}">
                    <a16:rowId xmlns:a16="http://schemas.microsoft.com/office/drawing/2014/main" val="1646492247"/>
                  </a:ext>
                </a:extLst>
              </a:tr>
              <a:tr h="773621">
                <a:tc>
                  <a:txBody>
                    <a:bodyPr/>
                    <a:lstStyle/>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YP: Anger and Abuse</a:t>
                      </a:r>
                    </a:p>
                  </a:txBody>
                  <a:tcPr>
                    <a:solidFill>
                      <a:schemeClr val="accent1">
                        <a:lumMod val="20000"/>
                        <a:lumOff val="80000"/>
                      </a:schemeClr>
                    </a:solidFill>
                  </a:tcPr>
                </a:tc>
                <a:extLst>
                  <a:ext uri="{0D108BD9-81ED-4DB2-BD59-A6C34878D82A}">
                    <a16:rowId xmlns:a16="http://schemas.microsoft.com/office/drawing/2014/main" val="1253745051"/>
                  </a:ext>
                </a:extLst>
              </a:tr>
              <a:tr h="829071">
                <a:tc>
                  <a:txBody>
                    <a:bodyPr/>
                    <a:lstStyle/>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PC: Parenting Styles</a:t>
                      </a:r>
                    </a:p>
                  </a:txBody>
                  <a:tcPr>
                    <a:solidFill>
                      <a:schemeClr val="bg1">
                        <a:lumMod val="95000"/>
                      </a:schemeClr>
                    </a:solidFill>
                  </a:tcPr>
                </a:tc>
                <a:extLst>
                  <a:ext uri="{0D108BD9-81ED-4DB2-BD59-A6C34878D82A}">
                    <a16:rowId xmlns:a16="http://schemas.microsoft.com/office/drawing/2014/main" val="3979761000"/>
                  </a:ext>
                </a:extLst>
              </a:tr>
              <a:tr h="549737">
                <a:tc>
                  <a:txBody>
                    <a:bodyPr/>
                    <a:lstStyle/>
                    <a:p>
                      <a:r>
                        <a:rPr lang="en-GB" sz="2800" dirty="0">
                          <a:solidFill>
                            <a:schemeClr val="bg1"/>
                          </a:solidFill>
                          <a:latin typeface="Calibri" panose="020F0502020204030204" pitchFamily="34" charset="0"/>
                          <a:ea typeface="Calibri" panose="020F0502020204030204" pitchFamily="34" charset="0"/>
                          <a:cs typeface="Calibri" panose="020F0502020204030204" pitchFamily="34" charset="0"/>
                        </a:rPr>
                        <a:t>LUNCH</a:t>
                      </a:r>
                    </a:p>
                  </a:txBody>
                  <a:tcPr>
                    <a:solidFill>
                      <a:srgbClr val="009292"/>
                    </a:solidFill>
                  </a:tcPr>
                </a:tc>
                <a:extLst>
                  <a:ext uri="{0D108BD9-81ED-4DB2-BD59-A6C34878D82A}">
                    <a16:rowId xmlns:a16="http://schemas.microsoft.com/office/drawing/2014/main" val="339175227"/>
                  </a:ext>
                </a:extLst>
              </a:tr>
              <a:tr h="773621">
                <a:tc>
                  <a:txBody>
                    <a:bodyPr/>
                    <a:lstStyle/>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YP: Costs and benefits of abuse</a:t>
                      </a:r>
                    </a:p>
                  </a:txBody>
                  <a:tcPr>
                    <a:solidFill>
                      <a:schemeClr val="accent1">
                        <a:lumMod val="20000"/>
                        <a:lumOff val="80000"/>
                      </a:schemeClr>
                    </a:solidFill>
                  </a:tcPr>
                </a:tc>
                <a:extLst>
                  <a:ext uri="{0D108BD9-81ED-4DB2-BD59-A6C34878D82A}">
                    <a16:rowId xmlns:a16="http://schemas.microsoft.com/office/drawing/2014/main" val="668634725"/>
                  </a:ext>
                </a:extLst>
              </a:tr>
              <a:tr h="773621">
                <a:tc>
                  <a:txBody>
                    <a:bodyPr/>
                    <a:lstStyle/>
                    <a:p>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YP: Role Models</a:t>
                      </a:r>
                    </a:p>
                  </a:txBody>
                  <a:tcPr>
                    <a:solidFill>
                      <a:schemeClr val="bg1">
                        <a:lumMod val="95000"/>
                      </a:schemeClr>
                    </a:solidFill>
                  </a:tcPr>
                </a:tc>
                <a:extLst>
                  <a:ext uri="{0D108BD9-81ED-4DB2-BD59-A6C34878D82A}">
                    <a16:rowId xmlns:a16="http://schemas.microsoft.com/office/drawing/2014/main" val="2447205843"/>
                  </a:ext>
                </a:extLst>
              </a:tr>
            </a:tbl>
          </a:graphicData>
        </a:graphic>
      </p:graphicFrame>
      <p:pic>
        <p:nvPicPr>
          <p:cNvPr id="1026" name="Picture 2" descr="An illustration of a wiggly dotted line with location pins dropped at each end, representing a journey.">
            <a:extLst>
              <a:ext uri="{FF2B5EF4-FFF2-40B4-BE49-F238E27FC236}">
                <a16:creationId xmlns:a16="http://schemas.microsoft.com/office/drawing/2014/main" id="{9CC5C962-404E-700F-10A9-218FC23E011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8294914" y="198872"/>
            <a:ext cx="3178629" cy="1129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884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clock&#10;&#10;Description automatically generated">
            <a:extLst>
              <a:ext uri="{FF2B5EF4-FFF2-40B4-BE49-F238E27FC236}">
                <a16:creationId xmlns:a16="http://schemas.microsoft.com/office/drawing/2014/main" id="{92AF8A6E-9F33-94CA-43A8-C189B8D775D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7131" y="460858"/>
            <a:ext cx="1644069" cy="475314"/>
          </a:xfrm>
          <a:prstGeom prst="rect">
            <a:avLst/>
          </a:prstGeom>
        </p:spPr>
      </p:pic>
      <p:sp>
        <p:nvSpPr>
          <p:cNvPr id="6" name="TextBox 5">
            <a:extLst>
              <a:ext uri="{FF2B5EF4-FFF2-40B4-BE49-F238E27FC236}">
                <a16:creationId xmlns:a16="http://schemas.microsoft.com/office/drawing/2014/main" id="{54A6A7CC-0A88-3C0B-3064-0A61BF58DF0F}"/>
              </a:ext>
            </a:extLst>
          </p:cNvPr>
          <p:cNvSpPr txBox="1"/>
          <p:nvPr/>
        </p:nvSpPr>
        <p:spPr>
          <a:xfrm>
            <a:off x="718457" y="3178629"/>
            <a:ext cx="947057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Button Pushing: You can’t push the buttons if they’re not there</a:t>
            </a:r>
          </a:p>
        </p:txBody>
      </p:sp>
      <p:pic>
        <p:nvPicPr>
          <p:cNvPr id="2" name="Picture 1" descr="Logo&#10;&#10;Description automatically generated">
            <a:extLst>
              <a:ext uri="{FF2B5EF4-FFF2-40B4-BE49-F238E27FC236}">
                <a16:creationId xmlns:a16="http://schemas.microsoft.com/office/drawing/2014/main" id="{1EC01C7D-2445-9CAB-645F-61EE74D90B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7514" y="108857"/>
            <a:ext cx="1955643" cy="827315"/>
          </a:xfrm>
          <a:prstGeom prst="rect">
            <a:avLst/>
          </a:prstGeom>
        </p:spPr>
      </p:pic>
      <p:sp>
        <p:nvSpPr>
          <p:cNvPr id="7" name="TextBox 6">
            <a:extLst>
              <a:ext uri="{FF2B5EF4-FFF2-40B4-BE49-F238E27FC236}">
                <a16:creationId xmlns:a16="http://schemas.microsoft.com/office/drawing/2014/main" id="{18A19917-EDAD-6CAC-4020-0A179A24916E}"/>
              </a:ext>
            </a:extLst>
          </p:cNvPr>
          <p:cNvSpPr txBox="1"/>
          <p:nvPr/>
        </p:nvSpPr>
        <p:spPr>
          <a:xfrm>
            <a:off x="718457" y="1551563"/>
            <a:ext cx="8425543" cy="1323439"/>
          </a:xfrm>
          <a:prstGeom prst="rect">
            <a:avLst/>
          </a:prstGeom>
          <a:noFill/>
        </p:spPr>
        <p:txBody>
          <a:bodyPr wrap="square">
            <a:spAutoFit/>
          </a:bodyPr>
          <a:lstStyle/>
          <a:p>
            <a:r>
              <a:rPr lang="en-GB" sz="4000" b="1" dirty="0">
                <a:solidFill>
                  <a:srgbClr val="009999"/>
                </a:solidFill>
                <a:latin typeface="Polly Rounded Bold" panose="00000800000000000000" pitchFamily="50" charset="0"/>
              </a:rPr>
              <a:t>Week 5: Parent/ Carer Session 3</a:t>
            </a:r>
          </a:p>
        </p:txBody>
      </p:sp>
    </p:spTree>
    <p:extLst>
      <p:ext uri="{BB962C8B-B14F-4D97-AF65-F5344CB8AC3E}">
        <p14:creationId xmlns:p14="http://schemas.microsoft.com/office/powerpoint/2010/main" val="4211207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E175F7-B463-3791-FE8C-DE68C59AE81A}"/>
              </a:ext>
            </a:extLst>
          </p:cNvPr>
          <p:cNvSpPr txBox="1"/>
          <p:nvPr/>
        </p:nvSpPr>
        <p:spPr>
          <a:xfrm>
            <a:off x="522514" y="1828800"/>
            <a:ext cx="10440011" cy="1538883"/>
          </a:xfrm>
          <a:prstGeom prst="rect">
            <a:avLst/>
          </a:prstGeom>
          <a:noFill/>
        </p:spPr>
        <p:txBody>
          <a:bodyPr wrap="square">
            <a:spAutoFit/>
          </a:bodyPr>
          <a:lstStyle/>
          <a:p>
            <a:pPr algn="l">
              <a:spcAft>
                <a:spcPts val="600"/>
              </a:spcAft>
            </a:pPr>
            <a:r>
              <a:rPr lang="en-GB" sz="2800" dirty="0">
                <a:solidFill>
                  <a:srgbClr val="000000"/>
                </a:solidFill>
                <a:latin typeface="Calibri" panose="020F0502020204030204" pitchFamily="34" charset="0"/>
                <a:ea typeface="ＭＳ Ｐゴシック" charset="-128"/>
                <a:cs typeface="Calibri" panose="020F0502020204030204" pitchFamily="34" charset="0"/>
              </a:rPr>
              <a:t>What pushes your buttons?</a:t>
            </a:r>
          </a:p>
          <a:p>
            <a:pPr algn="l">
              <a:spcAft>
                <a:spcPts val="600"/>
              </a:spcAft>
            </a:pPr>
            <a:endParaRPr lang="en-GB" sz="2800" dirty="0">
              <a:solidFill>
                <a:srgbClr val="000000"/>
              </a:solidFill>
              <a:latin typeface="Calibri" panose="020F0502020204030204" pitchFamily="34" charset="0"/>
              <a:ea typeface="ＭＳ Ｐゴシック" charset="-128"/>
              <a:cs typeface="Calibri" panose="020F0502020204030204" pitchFamily="34" charset="0"/>
            </a:endParaRPr>
          </a:p>
          <a:p>
            <a:pPr algn="l">
              <a:spcAft>
                <a:spcPts val="600"/>
              </a:spcAft>
            </a:pPr>
            <a:r>
              <a:rPr lang="en-GB" sz="2800" dirty="0">
                <a:solidFill>
                  <a:srgbClr val="000000"/>
                </a:solidFill>
                <a:latin typeface="Calibri" panose="020F0502020204030204" pitchFamily="34" charset="0"/>
                <a:ea typeface="ＭＳ Ｐゴシック" charset="-128"/>
                <a:cs typeface="Calibri" panose="020F0502020204030204" pitchFamily="34" charset="0"/>
              </a:rPr>
              <a:t>What pushes their buttons?</a:t>
            </a:r>
          </a:p>
        </p:txBody>
      </p:sp>
      <p:sp>
        <p:nvSpPr>
          <p:cNvPr id="6" name="TextBox 5">
            <a:extLst>
              <a:ext uri="{FF2B5EF4-FFF2-40B4-BE49-F238E27FC236}">
                <a16:creationId xmlns:a16="http://schemas.microsoft.com/office/drawing/2014/main" id="{7794FF6D-5BDF-7CB7-F12E-12F7AA0CF355}"/>
              </a:ext>
            </a:extLst>
          </p:cNvPr>
          <p:cNvSpPr txBox="1"/>
          <p:nvPr/>
        </p:nvSpPr>
        <p:spPr>
          <a:xfrm>
            <a:off x="522514" y="696686"/>
            <a:ext cx="9235635" cy="769441"/>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Button pushing</a:t>
            </a:r>
          </a:p>
        </p:txBody>
      </p:sp>
      <p:pic>
        <p:nvPicPr>
          <p:cNvPr id="2" name="Picture 1">
            <a:extLst>
              <a:ext uri="{FF2B5EF4-FFF2-40B4-BE49-F238E27FC236}">
                <a16:creationId xmlns:a16="http://schemas.microsoft.com/office/drawing/2014/main" id="{4A872D98-798C-0AD0-CA19-5DE145A402CC}"/>
              </a:ext>
            </a:extLst>
          </p:cNvPr>
          <p:cNvPicPr>
            <a:picLocks noChangeAspect="1"/>
          </p:cNvPicPr>
          <p:nvPr/>
        </p:nvPicPr>
        <p:blipFill>
          <a:blip r:embed="rId3"/>
          <a:stretch>
            <a:fillRect/>
          </a:stretch>
        </p:blipFill>
        <p:spPr>
          <a:xfrm>
            <a:off x="10072432" y="4336357"/>
            <a:ext cx="1780186" cy="1755800"/>
          </a:xfrm>
          <a:prstGeom prst="rect">
            <a:avLst/>
          </a:prstGeom>
        </p:spPr>
      </p:pic>
    </p:spTree>
    <p:extLst>
      <p:ext uri="{BB962C8B-B14F-4D97-AF65-F5344CB8AC3E}">
        <p14:creationId xmlns:p14="http://schemas.microsoft.com/office/powerpoint/2010/main" val="3112961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213B96-CED0-C521-785D-981E246BD683}"/>
              </a:ext>
            </a:extLst>
          </p:cNvPr>
          <p:cNvSpPr txBox="1"/>
          <p:nvPr/>
        </p:nvSpPr>
        <p:spPr>
          <a:xfrm>
            <a:off x="2818410" y="1496292"/>
            <a:ext cx="6555179" cy="584775"/>
          </a:xfrm>
          <a:prstGeom prst="rect">
            <a:avLst/>
          </a:prstGeom>
          <a:noFill/>
        </p:spPr>
        <p:txBody>
          <a:bodyPr wrap="square" rtlCol="0">
            <a:spAutoFit/>
          </a:bodyPr>
          <a:lstStyle/>
          <a:p>
            <a:pPr algn="ctr"/>
            <a:r>
              <a:rPr lang="en-GB" sz="3200" dirty="0"/>
              <a:t>Rope Pulling</a:t>
            </a:r>
          </a:p>
        </p:txBody>
      </p:sp>
      <p:sp>
        <p:nvSpPr>
          <p:cNvPr id="4" name="Action Button: Forwards or Next 3">
            <a:hlinkClick r:id="rId3" highlightClick="1"/>
            <a:extLst>
              <a:ext uri="{FF2B5EF4-FFF2-40B4-BE49-F238E27FC236}">
                <a16:creationId xmlns:a16="http://schemas.microsoft.com/office/drawing/2014/main" id="{E78F0F79-7CB1-281E-190C-49267E4A5686}"/>
              </a:ext>
            </a:extLst>
          </p:cNvPr>
          <p:cNvSpPr/>
          <p:nvPr/>
        </p:nvSpPr>
        <p:spPr>
          <a:xfrm>
            <a:off x="5306290" y="2945080"/>
            <a:ext cx="1579418" cy="1579418"/>
          </a:xfrm>
          <a:prstGeom prst="actionButtonForwardNex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1DC47C15-A0F4-A7A8-4B92-8E6A009CD62C}"/>
              </a:ext>
            </a:extLst>
          </p:cNvPr>
          <p:cNvSpPr txBox="1"/>
          <p:nvPr/>
        </p:nvSpPr>
        <p:spPr>
          <a:xfrm>
            <a:off x="2818409" y="2081067"/>
            <a:ext cx="6555179" cy="338554"/>
          </a:xfrm>
          <a:prstGeom prst="rect">
            <a:avLst/>
          </a:prstGeom>
          <a:noFill/>
        </p:spPr>
        <p:txBody>
          <a:bodyPr wrap="square" rtlCol="0">
            <a:spAutoFit/>
          </a:bodyPr>
          <a:lstStyle/>
          <a:p>
            <a:pPr algn="ctr"/>
            <a:r>
              <a:rPr lang="en-GB" sz="1600" dirty="0">
                <a:solidFill>
                  <a:schemeClr val="tx2"/>
                </a:solidFill>
              </a:rPr>
              <a:t>Password: RYPP</a:t>
            </a:r>
          </a:p>
        </p:txBody>
      </p:sp>
    </p:spTree>
    <p:extLst>
      <p:ext uri="{BB962C8B-B14F-4D97-AF65-F5344CB8AC3E}">
        <p14:creationId xmlns:p14="http://schemas.microsoft.com/office/powerpoint/2010/main" val="3467704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chemeClr val="bg1"/>
                </a:solidFill>
              </a:rPr>
              <a:t>Letting go </a:t>
            </a:r>
          </a:p>
        </p:txBody>
      </p:sp>
      <p:sp>
        <p:nvSpPr>
          <p:cNvPr id="3" name="Content Placeholder 2"/>
          <p:cNvSpPr>
            <a:spLocks noGrp="1"/>
          </p:cNvSpPr>
          <p:nvPr>
            <p:ph idx="1"/>
          </p:nvPr>
        </p:nvSpPr>
        <p:spPr/>
        <p:txBody>
          <a:bodyPr/>
          <a:lstStyle/>
          <a:p>
            <a:r>
              <a:rPr lang="en-US" dirty="0">
                <a:solidFill>
                  <a:schemeClr val="bg1"/>
                </a:solidFill>
              </a:rPr>
              <a:t>Letting go – visual exercise </a:t>
            </a:r>
          </a:p>
          <a:p>
            <a:pPr marL="0" indent="0">
              <a:buNone/>
            </a:pPr>
            <a:endParaRPr lang="en-US" dirty="0">
              <a:solidFill>
                <a:schemeClr val="bg1"/>
              </a:solidFill>
            </a:endParaRPr>
          </a:p>
          <a:p>
            <a:r>
              <a:rPr lang="en-US" dirty="0">
                <a:solidFill>
                  <a:schemeClr val="bg1"/>
                </a:solidFill>
              </a:rPr>
              <a:t>How can you let go?</a:t>
            </a:r>
          </a:p>
          <a:p>
            <a:endParaRPr lang="en-US" dirty="0">
              <a:solidFill>
                <a:schemeClr val="bg1"/>
              </a:solidFill>
            </a:endParaRPr>
          </a:p>
          <a:p>
            <a:r>
              <a:rPr lang="en-US" dirty="0">
                <a:solidFill>
                  <a:schemeClr val="bg1"/>
                </a:solidFill>
              </a:rPr>
              <a:t>Time out for parents</a:t>
            </a:r>
          </a:p>
        </p:txBody>
      </p:sp>
      <p:pic>
        <p:nvPicPr>
          <p:cNvPr id="4" name="Picture 3"/>
          <p:cNvPicPr>
            <a:picLocks noChangeAspect="1"/>
          </p:cNvPicPr>
          <p:nvPr/>
        </p:nvPicPr>
        <p:blipFill>
          <a:blip r:embed="rId2"/>
          <a:stretch>
            <a:fillRect/>
          </a:stretch>
        </p:blipFill>
        <p:spPr>
          <a:xfrm>
            <a:off x="6361470" y="1417638"/>
            <a:ext cx="5738073" cy="4708526"/>
          </a:xfrm>
          <a:prstGeom prst="ellipse">
            <a:avLst/>
          </a:prstGeom>
          <a:ln>
            <a:noFill/>
          </a:ln>
          <a:effectLst>
            <a:softEdge rad="112500"/>
          </a:effectLst>
        </p:spPr>
      </p:pic>
    </p:spTree>
    <p:extLst>
      <p:ext uri="{BB962C8B-B14F-4D97-AF65-F5344CB8AC3E}">
        <p14:creationId xmlns:p14="http://schemas.microsoft.com/office/powerpoint/2010/main" val="2929894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E175F7-B463-3791-FE8C-DE68C59AE81A}"/>
              </a:ext>
            </a:extLst>
          </p:cNvPr>
          <p:cNvSpPr txBox="1"/>
          <p:nvPr/>
        </p:nvSpPr>
        <p:spPr>
          <a:xfrm>
            <a:off x="576943" y="1867645"/>
            <a:ext cx="10668812" cy="2229696"/>
          </a:xfrm>
          <a:prstGeom prst="rect">
            <a:avLst/>
          </a:prstGeom>
          <a:noFill/>
        </p:spPr>
        <p:txBody>
          <a:bodyPr wrap="square">
            <a:spAutoFit/>
          </a:bodyPr>
          <a:lstStyle/>
          <a:p>
            <a:pPr eaLnBrk="1" hangingPunct="1">
              <a:buFontTx/>
              <a:buNone/>
            </a:pPr>
            <a:r>
              <a:rPr lang="en-GB" sz="2800" dirty="0">
                <a:solidFill>
                  <a:srgbClr val="000000">
                    <a:alpha val="80000"/>
                  </a:srgbClr>
                </a:solidFill>
                <a:latin typeface="Calibri" panose="020F0502020204030204" pitchFamily="34" charset="0"/>
                <a:ea typeface="ＭＳ Ｐゴシック" charset="-128"/>
                <a:cs typeface="Calibri" panose="020F0502020204030204" pitchFamily="34" charset="0"/>
              </a:rPr>
              <a:t>Letting go – visual exercise </a:t>
            </a:r>
          </a:p>
          <a:p>
            <a:pPr eaLnBrk="1" hangingPunct="1">
              <a:buFontTx/>
              <a:buNone/>
            </a:pPr>
            <a:endParaRPr lang="en-GB" sz="2800" dirty="0">
              <a:solidFill>
                <a:srgbClr val="000000">
                  <a:alpha val="80000"/>
                </a:srgbClr>
              </a:solidFill>
              <a:latin typeface="Calibri" panose="020F0502020204030204" pitchFamily="34" charset="0"/>
              <a:ea typeface="ＭＳ Ｐゴシック" charset="-128"/>
              <a:cs typeface="Calibri" panose="020F0502020204030204" pitchFamily="34" charset="0"/>
            </a:endParaRPr>
          </a:p>
          <a:p>
            <a:pPr eaLnBrk="1" hangingPunct="1">
              <a:buFontTx/>
              <a:buNone/>
            </a:pPr>
            <a:r>
              <a:rPr lang="en-GB" sz="2800" dirty="0">
                <a:solidFill>
                  <a:srgbClr val="000000">
                    <a:alpha val="80000"/>
                  </a:srgbClr>
                </a:solidFill>
                <a:latin typeface="Calibri" panose="020F0502020204030204" pitchFamily="34" charset="0"/>
                <a:ea typeface="ＭＳ Ｐゴシック" charset="-128"/>
                <a:cs typeface="Calibri" panose="020F0502020204030204" pitchFamily="34" charset="0"/>
              </a:rPr>
              <a:t>How can you let go?</a:t>
            </a:r>
          </a:p>
          <a:p>
            <a:pPr eaLnBrk="1" hangingPunct="1">
              <a:buFontTx/>
              <a:buNone/>
            </a:pPr>
            <a:endParaRPr lang="en-GB" sz="2800" dirty="0">
              <a:solidFill>
                <a:srgbClr val="000000">
                  <a:alpha val="80000"/>
                </a:srgbClr>
              </a:solidFill>
              <a:latin typeface="Calibri" panose="020F0502020204030204" pitchFamily="34" charset="0"/>
              <a:ea typeface="ＭＳ Ｐゴシック" charset="-128"/>
              <a:cs typeface="Calibri" panose="020F0502020204030204" pitchFamily="34" charset="0"/>
            </a:endParaRPr>
          </a:p>
          <a:p>
            <a:pPr eaLnBrk="1" hangingPunct="1">
              <a:buFontTx/>
              <a:buNone/>
            </a:pPr>
            <a:r>
              <a:rPr lang="en-GB" sz="2800" dirty="0">
                <a:solidFill>
                  <a:srgbClr val="000000">
                    <a:alpha val="80000"/>
                  </a:srgbClr>
                </a:solidFill>
                <a:latin typeface="Calibri" panose="020F0502020204030204" pitchFamily="34" charset="0"/>
                <a:ea typeface="ＭＳ Ｐゴシック" charset="-128"/>
                <a:cs typeface="Calibri" panose="020F0502020204030204" pitchFamily="34" charset="0"/>
              </a:rPr>
              <a:t>De-escalation strategies for parents</a:t>
            </a:r>
          </a:p>
        </p:txBody>
      </p:sp>
      <p:sp>
        <p:nvSpPr>
          <p:cNvPr id="6" name="TextBox 5">
            <a:extLst>
              <a:ext uri="{FF2B5EF4-FFF2-40B4-BE49-F238E27FC236}">
                <a16:creationId xmlns:a16="http://schemas.microsoft.com/office/drawing/2014/main" id="{7794FF6D-5BDF-7CB7-F12E-12F7AA0CF355}"/>
              </a:ext>
            </a:extLst>
          </p:cNvPr>
          <p:cNvSpPr txBox="1"/>
          <p:nvPr/>
        </p:nvSpPr>
        <p:spPr>
          <a:xfrm>
            <a:off x="576943" y="707571"/>
            <a:ext cx="9181206" cy="769441"/>
          </a:xfrm>
          <a:prstGeom prst="rect">
            <a:avLst/>
          </a:prstGeom>
          <a:noFill/>
        </p:spPr>
        <p:txBody>
          <a:bodyPr wrap="square" rtlCol="0">
            <a:spAutoFit/>
          </a:bodyPr>
          <a:lstStyle/>
          <a:p>
            <a:r>
              <a:rPr lang="en-GB" sz="4400" dirty="0">
                <a:solidFill>
                  <a:srgbClr val="5A5A58"/>
                </a:solidFill>
                <a:latin typeface="Polly Rounded Bold" panose="00000800000000000000" pitchFamily="50" charset="0"/>
              </a:rPr>
              <a:t>Letting go</a:t>
            </a:r>
          </a:p>
        </p:txBody>
      </p:sp>
      <p:pic>
        <p:nvPicPr>
          <p:cNvPr id="4" name="Picture 3">
            <a:extLst>
              <a:ext uri="{FF2B5EF4-FFF2-40B4-BE49-F238E27FC236}">
                <a16:creationId xmlns:a16="http://schemas.microsoft.com/office/drawing/2014/main" id="{859F8C37-4C6D-B3F5-3690-C5F4500D981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48600" y="201834"/>
            <a:ext cx="4076731" cy="3227166"/>
          </a:xfrm>
          <a:prstGeom prst="rect">
            <a:avLst/>
          </a:prstGeom>
        </p:spPr>
      </p:pic>
    </p:spTree>
    <p:extLst>
      <p:ext uri="{BB962C8B-B14F-4D97-AF65-F5344CB8AC3E}">
        <p14:creationId xmlns:p14="http://schemas.microsoft.com/office/powerpoint/2010/main" val="1444572230"/>
      </p:ext>
    </p:extLst>
  </p:cSld>
  <p:clrMapOvr>
    <a:masterClrMapping/>
  </p:clrMapOvr>
</p:sld>
</file>

<file path=ppt/theme/theme1.xml><?xml version="1.0" encoding="utf-8"?>
<a:theme xmlns:a="http://schemas.openxmlformats.org/drawingml/2006/main" name="1_Office Theme">
  <a:themeElements>
    <a:clrScheme name="Custom 15">
      <a:dk1>
        <a:srgbClr val="009999"/>
      </a:dk1>
      <a:lt1>
        <a:sysClr val="window" lastClr="FFFFFF"/>
      </a:lt1>
      <a:dk2>
        <a:srgbClr val="4C0099"/>
      </a:dk2>
      <a:lt2>
        <a:srgbClr val="CEDBE6"/>
      </a:lt2>
      <a:accent1>
        <a:srgbClr val="3494BA"/>
      </a:accent1>
      <a:accent2>
        <a:srgbClr val="58B6C0"/>
      </a:accent2>
      <a:accent3>
        <a:srgbClr val="75BDA7"/>
      </a:accent3>
      <a:accent4>
        <a:srgbClr val="7A8C8E"/>
      </a:accent4>
      <a:accent5>
        <a:srgbClr val="84ACB6"/>
      </a:accent5>
      <a:accent6>
        <a:srgbClr val="2683C6"/>
      </a:accent6>
      <a:hlink>
        <a:srgbClr val="5F5F5F"/>
      </a:hlink>
      <a:folHlink>
        <a:srgbClr val="9F6715"/>
      </a:folHlink>
    </a:clrScheme>
    <a:fontScheme name="Custom 2">
      <a:majorFont>
        <a:latin typeface="Polly Rounded"/>
        <a:ea typeface=""/>
        <a:cs typeface=""/>
      </a:majorFont>
      <a:minorFont>
        <a:latin typeface="Polly Round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Custom 14">
      <a:dk1>
        <a:srgbClr val="009999"/>
      </a:dk1>
      <a:lt1>
        <a:sysClr val="window" lastClr="FFFFFF"/>
      </a:lt1>
      <a:dk2>
        <a:srgbClr val="6600CC"/>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7d2293b-b931-4464-af1f-d751a23ae28a">
      <Terms xmlns="http://schemas.microsoft.com/office/infopath/2007/PartnerControls"/>
    </lcf76f155ced4ddcb4097134ff3c332f>
    <TaxCatchAll xmlns="2eae4314-e00b-4cdd-b7fd-2dbe22343a55" xsi:nil="true"/>
    <SharedWithUsers xmlns="2eae4314-e00b-4cdd-b7fd-2dbe22343a55">
      <UserInfo>
        <DisplayName>Carla  Morris (Respect)</DisplayName>
        <AccountId>53</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BB3E06714C37041BB928FCE8C6ACD48" ma:contentTypeVersion="18" ma:contentTypeDescription="Create a new document." ma:contentTypeScope="" ma:versionID="d39a6c050274d5a23ba9ca4cf8a6fbd6">
  <xsd:schema xmlns:xsd="http://www.w3.org/2001/XMLSchema" xmlns:xs="http://www.w3.org/2001/XMLSchema" xmlns:p="http://schemas.microsoft.com/office/2006/metadata/properties" xmlns:ns2="2eae4314-e00b-4cdd-b7fd-2dbe22343a55" xmlns:ns3="77d2293b-b931-4464-af1f-d751a23ae28a" targetNamespace="http://schemas.microsoft.com/office/2006/metadata/properties" ma:root="true" ma:fieldsID="7e601d1a3e404d7a4557d6a0bc6dc266" ns2:_="" ns3:_="">
    <xsd:import namespace="2eae4314-e00b-4cdd-b7fd-2dbe22343a55"/>
    <xsd:import namespace="77d2293b-b931-4464-af1f-d751a23ae28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lcf76f155ced4ddcb4097134ff3c332f" minOccurs="0"/>
                <xsd:element ref="ns2:TaxCatchAll" minOccurs="0"/>
                <xsd:element ref="ns3:MediaServiceSearchProperties" minOccurs="0"/>
                <xsd:element ref="ns3:MediaServiceObjectDetectorVersions"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ae4314-e00b-4cdd-b7fd-2dbe22343a5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4625f60b-1546-43f9-9835-4128e8cc4777}" ma:internalName="TaxCatchAll" ma:showField="CatchAllData" ma:web="2eae4314-e00b-4cdd-b7fd-2dbe22343a5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7d2293b-b931-4464-af1f-d751a23ae28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de78d5e-f4bd-47a7-a9bb-59fae44997aa"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4722BF-143E-4AC7-8F9E-70E3235AF10A}">
  <ds:schemaRefs>
    <ds:schemaRef ds:uri="2eae4314-e00b-4cdd-b7fd-2dbe22343a55"/>
    <ds:schemaRef ds:uri="77d2293b-b931-4464-af1f-d751a23ae28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1042E3C-5704-4151-94D1-FD2EF95267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ae4314-e00b-4cdd-b7fd-2dbe22343a55"/>
    <ds:schemaRef ds:uri="77d2293b-b931-4464-af1f-d751a23ae2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3607E47-361D-46FF-94B0-9C3B782F11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163</TotalTime>
  <Words>1322</Words>
  <Application>Microsoft Macintosh PowerPoint</Application>
  <PresentationFormat>Widescreen</PresentationFormat>
  <Paragraphs>198</Paragraphs>
  <Slides>30</Slides>
  <Notes>18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30</vt:i4>
      </vt:variant>
    </vt:vector>
  </HeadingPairs>
  <TitlesOfParts>
    <vt:vector size="36" baseType="lpstr">
      <vt:lpstr>Arial</vt:lpstr>
      <vt:lpstr>Calibri</vt:lpstr>
      <vt:lpstr>Polly Rounded</vt:lpstr>
      <vt:lpstr>Polly Rounded Bold</vt:lpstr>
      <vt:lpstr>1_Office Theme</vt:lpstr>
      <vt:lpstr>4_Office Theme</vt:lpstr>
      <vt:lpstr>PowerPoint Presentation</vt:lpstr>
      <vt:lpstr>Day 3 Welcome and Recap </vt:lpstr>
      <vt:lpstr>PowerPoint Presentation</vt:lpstr>
      <vt:lpstr>Outline Day 3 </vt:lpstr>
      <vt:lpstr>PowerPoint Presentation</vt:lpstr>
      <vt:lpstr>PowerPoint Presentation</vt:lpstr>
      <vt:lpstr>PowerPoint Presentation</vt:lpstr>
      <vt:lpstr>Letting go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End of Day 3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Carla  Morris</dc:creator>
  <cp:lastModifiedBy>Jon Swain</cp:lastModifiedBy>
  <cp:revision>3</cp:revision>
  <dcterms:created xsi:type="dcterms:W3CDTF">2022-01-14T10:03:08Z</dcterms:created>
  <dcterms:modified xsi:type="dcterms:W3CDTF">2026-07-06T10:38:36Z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0x0101007BB3E06714C37041BB928FCE8C6ACD48</vt:lpwstr>
  </property>
  <property fmtid="{D5CDD505-2E9C-101B-9397-08002B2CF9AE}" pid="3" name="MediaServiceImageTags">
    <vt:lpwstr/>
  </property>
</Properties>
</file>