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8" r:id="rId4"/>
    <p:sldId id="28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  <p:sldId id="310" r:id="rId18"/>
    <p:sldId id="311" r:id="rId19"/>
    <p:sldId id="312" r:id="rId20"/>
    <p:sldId id="284" r:id="rId21"/>
  </p:sldIdLst>
  <p:sldSz cx="16256000" cy="9144000"/>
  <p:notesSz cx="16256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FFEC8-63EE-483D-980C-705B03794481}" v="3" dt="2024-11-14T17:22:54.5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Oliveira De Araujo" userId="fe800e3b-d2a8-4d54-bc5f-619b66909615" providerId="ADAL" clId="{4C9FFEC8-63EE-483D-980C-705B03794481}"/>
    <pc:docChg chg="custSel delSld modSld">
      <pc:chgData name="Ana Paula Oliveira De Araujo" userId="fe800e3b-d2a8-4d54-bc5f-619b66909615" providerId="ADAL" clId="{4C9FFEC8-63EE-483D-980C-705B03794481}" dt="2024-11-14T17:23:13.010" v="112" actId="47"/>
      <pc:docMkLst>
        <pc:docMk/>
      </pc:docMkLst>
      <pc:sldChg chg="modSp mod">
        <pc:chgData name="Ana Paula Oliveira De Araujo" userId="fe800e3b-d2a8-4d54-bc5f-619b66909615" providerId="ADAL" clId="{4C9FFEC8-63EE-483D-980C-705B03794481}" dt="2024-11-14T14:23:50.368" v="87" actId="20577"/>
        <pc:sldMkLst>
          <pc:docMk/>
          <pc:sldMk cId="0" sldId="256"/>
        </pc:sldMkLst>
        <pc:spChg chg="mod">
          <ac:chgData name="Ana Paula Oliveira De Araujo" userId="fe800e3b-d2a8-4d54-bc5f-619b66909615" providerId="ADAL" clId="{4C9FFEC8-63EE-483D-980C-705B03794481}" dt="2024-11-14T14:23:50.368" v="87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Ana Paula Oliveira De Araujo" userId="fe800e3b-d2a8-4d54-bc5f-619b66909615" providerId="ADAL" clId="{4C9FFEC8-63EE-483D-980C-705B03794481}" dt="2024-11-14T14:24:29.895" v="97" actId="20577"/>
        <pc:sldMkLst>
          <pc:docMk/>
          <pc:sldMk cId="3520356994" sldId="301"/>
        </pc:sldMkLst>
        <pc:spChg chg="mod">
          <ac:chgData name="Ana Paula Oliveira De Araujo" userId="fe800e3b-d2a8-4d54-bc5f-619b66909615" providerId="ADAL" clId="{4C9FFEC8-63EE-483D-980C-705B03794481}" dt="2024-11-14T14:24:29.895" v="97" actId="20577"/>
          <ac:spMkLst>
            <pc:docMk/>
            <pc:sldMk cId="3520356994" sldId="301"/>
            <ac:spMk id="11" creationId="{E34590AC-9E15-B086-92B0-608B6B28D1A8}"/>
          </ac:spMkLst>
        </pc:spChg>
      </pc:sldChg>
      <pc:sldChg chg="modSp mod">
        <pc:chgData name="Ana Paula Oliveira De Araujo" userId="fe800e3b-d2a8-4d54-bc5f-619b66909615" providerId="ADAL" clId="{4C9FFEC8-63EE-483D-980C-705B03794481}" dt="2024-11-14T14:24:46.408" v="98" actId="20577"/>
        <pc:sldMkLst>
          <pc:docMk/>
          <pc:sldMk cId="3765415313" sldId="303"/>
        </pc:sldMkLst>
        <pc:spChg chg="mod">
          <ac:chgData name="Ana Paula Oliveira De Araujo" userId="fe800e3b-d2a8-4d54-bc5f-619b66909615" providerId="ADAL" clId="{4C9FFEC8-63EE-483D-980C-705B03794481}" dt="2024-11-14T14:24:46.408" v="98" actId="20577"/>
          <ac:spMkLst>
            <pc:docMk/>
            <pc:sldMk cId="3765415313" sldId="303"/>
            <ac:spMk id="4" creationId="{DFDFDE68-AF32-35EB-8BAE-ED33A248A212}"/>
          </ac:spMkLst>
        </pc:spChg>
      </pc:sldChg>
      <pc:sldChg chg="addSp delSp modSp mod">
        <pc:chgData name="Ana Paula Oliveira De Araujo" userId="fe800e3b-d2a8-4d54-bc5f-619b66909615" providerId="ADAL" clId="{4C9FFEC8-63EE-483D-980C-705B03794481}" dt="2024-11-14T17:20:53.986" v="101" actId="1076"/>
        <pc:sldMkLst>
          <pc:docMk/>
          <pc:sldMk cId="1526935921" sldId="305"/>
        </pc:sldMkLst>
        <pc:spChg chg="del">
          <ac:chgData name="Ana Paula Oliveira De Araujo" userId="fe800e3b-d2a8-4d54-bc5f-619b66909615" providerId="ADAL" clId="{4C9FFEC8-63EE-483D-980C-705B03794481}" dt="2024-11-14T17:20:49.647" v="99" actId="478"/>
          <ac:spMkLst>
            <pc:docMk/>
            <pc:sldMk cId="1526935921" sldId="305"/>
            <ac:spMk id="3" creationId="{49EB1385-0636-0E41-A5E9-EC6D79A7D3C0}"/>
          </ac:spMkLst>
        </pc:spChg>
        <pc:spChg chg="add mod">
          <ac:chgData name="Ana Paula Oliveira De Araujo" userId="fe800e3b-d2a8-4d54-bc5f-619b66909615" providerId="ADAL" clId="{4C9FFEC8-63EE-483D-980C-705B03794481}" dt="2024-11-14T17:20:53.986" v="101" actId="1076"/>
          <ac:spMkLst>
            <pc:docMk/>
            <pc:sldMk cId="1526935921" sldId="305"/>
            <ac:spMk id="7" creationId="{07BC315C-C917-0382-3837-9A2DB8B2CC0B}"/>
          </ac:spMkLst>
        </pc:spChg>
      </pc:sldChg>
      <pc:sldChg chg="del">
        <pc:chgData name="Ana Paula Oliveira De Araujo" userId="fe800e3b-d2a8-4d54-bc5f-619b66909615" providerId="ADAL" clId="{4C9FFEC8-63EE-483D-980C-705B03794481}" dt="2024-11-14T17:21:00.433" v="102" actId="47"/>
        <pc:sldMkLst>
          <pc:docMk/>
          <pc:sldMk cId="3609312579" sldId="306"/>
        </pc:sldMkLst>
      </pc:sldChg>
      <pc:sldChg chg="addSp delSp modSp mod">
        <pc:chgData name="Ana Paula Oliveira De Araujo" userId="fe800e3b-d2a8-4d54-bc5f-619b66909615" providerId="ADAL" clId="{4C9FFEC8-63EE-483D-980C-705B03794481}" dt="2024-11-14T17:22:54.500" v="110"/>
        <pc:sldMkLst>
          <pc:docMk/>
          <pc:sldMk cId="3557209731" sldId="307"/>
        </pc:sldMkLst>
        <pc:spChg chg="del">
          <ac:chgData name="Ana Paula Oliveira De Araujo" userId="fe800e3b-d2a8-4d54-bc5f-619b66909615" providerId="ADAL" clId="{4C9FFEC8-63EE-483D-980C-705B03794481}" dt="2024-11-14T17:22:53.467" v="109" actId="478"/>
          <ac:spMkLst>
            <pc:docMk/>
            <pc:sldMk cId="3557209731" sldId="307"/>
            <ac:spMk id="3" creationId="{49EB1385-0636-0E41-A5E9-EC6D79A7D3C0}"/>
          </ac:spMkLst>
        </pc:spChg>
        <pc:spChg chg="add mod">
          <ac:chgData name="Ana Paula Oliveira De Araujo" userId="fe800e3b-d2a8-4d54-bc5f-619b66909615" providerId="ADAL" clId="{4C9FFEC8-63EE-483D-980C-705B03794481}" dt="2024-11-14T17:22:54.500" v="110"/>
          <ac:spMkLst>
            <pc:docMk/>
            <pc:sldMk cId="3557209731" sldId="307"/>
            <ac:spMk id="8" creationId="{3DED592E-1A2A-DB00-8B3C-A64FCE94762C}"/>
          </ac:spMkLst>
        </pc:spChg>
        <pc:spChg chg="del">
          <ac:chgData name="Ana Paula Oliveira De Araujo" userId="fe800e3b-d2a8-4d54-bc5f-619b66909615" providerId="ADAL" clId="{4C9FFEC8-63EE-483D-980C-705B03794481}" dt="2024-11-14T17:21:16.963" v="103" actId="478"/>
          <ac:spMkLst>
            <pc:docMk/>
            <pc:sldMk cId="3557209731" sldId="307"/>
            <ac:spMk id="15" creationId="{55478F86-C7C2-016D-42F2-76C4A522994C}"/>
          </ac:spMkLst>
        </pc:spChg>
        <pc:picChg chg="add mod">
          <ac:chgData name="Ana Paula Oliveira De Araujo" userId="fe800e3b-d2a8-4d54-bc5f-619b66909615" providerId="ADAL" clId="{4C9FFEC8-63EE-483D-980C-705B03794481}" dt="2024-11-14T17:21:32.829" v="108" actId="14100"/>
          <ac:picMkLst>
            <pc:docMk/>
            <pc:sldMk cId="3557209731" sldId="307"/>
            <ac:picMk id="7" creationId="{8D2B53EF-50B9-470C-F048-B8127B56BABB}"/>
          </ac:picMkLst>
        </pc:picChg>
      </pc:sldChg>
      <pc:sldChg chg="del">
        <pc:chgData name="Ana Paula Oliveira De Araujo" userId="fe800e3b-d2a8-4d54-bc5f-619b66909615" providerId="ADAL" clId="{4C9FFEC8-63EE-483D-980C-705B03794481}" dt="2024-11-14T17:23:11.074" v="111" actId="47"/>
        <pc:sldMkLst>
          <pc:docMk/>
          <pc:sldMk cId="1735743817" sldId="308"/>
        </pc:sldMkLst>
      </pc:sldChg>
      <pc:sldChg chg="del">
        <pc:chgData name="Ana Paula Oliveira De Araujo" userId="fe800e3b-d2a8-4d54-bc5f-619b66909615" providerId="ADAL" clId="{4C9FFEC8-63EE-483D-980C-705B03794481}" dt="2024-11-14T17:23:13.010" v="112" actId="47"/>
        <pc:sldMkLst>
          <pc:docMk/>
          <pc:sldMk cId="3322117675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15D9-6AF1-41C2-A605-D05FFF184854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A636F-97F7-450E-A285-71CFE1A3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0087" y="237172"/>
            <a:ext cx="1485582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2100" y="8163559"/>
            <a:ext cx="924560" cy="977900"/>
          </a:xfrm>
          <a:custGeom>
            <a:avLst/>
            <a:gdLst/>
            <a:ahLst/>
            <a:cxnLst/>
            <a:rect l="l" t="t" r="r" b="b"/>
            <a:pathLst>
              <a:path w="924560" h="977900">
                <a:moveTo>
                  <a:pt x="462915" y="0"/>
                </a:moveTo>
                <a:lnTo>
                  <a:pt x="0" y="977299"/>
                </a:lnTo>
                <a:lnTo>
                  <a:pt x="83185" y="977299"/>
                </a:lnTo>
                <a:lnTo>
                  <a:pt x="462915" y="155943"/>
                </a:lnTo>
                <a:lnTo>
                  <a:pt x="842632" y="977299"/>
                </a:lnTo>
                <a:lnTo>
                  <a:pt x="924509" y="977299"/>
                </a:lnTo>
                <a:lnTo>
                  <a:pt x="462915" y="0"/>
                </a:lnTo>
                <a:close/>
              </a:path>
            </a:pathLst>
          </a:custGeom>
          <a:solidFill>
            <a:srgbClr val="D20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7040" y="0"/>
            <a:ext cx="0" cy="990600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76200">
            <a:solidFill>
              <a:srgbClr val="D20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1293" y="2645409"/>
            <a:ext cx="97734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4089" y="2261615"/>
            <a:ext cx="1430782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677514" y="8496766"/>
            <a:ext cx="16129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9F9F9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EFFBA7-337E-471F-8979-07D0BD14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3AA2D7-7BDC-491D-939D-8F6B1B98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71163-9A41-4EE8-80B9-CE5C1AE6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6AB0-8D8A-46DB-9FCA-4AE236A10B70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841B5A-AAD9-49E4-A4F7-68491BE66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0AEE20-9354-4D5A-95B3-7246CC5A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49FD-AE8C-4759-8AA2-0E9F9F151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ar.edu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aluno.afya.com.br/web/app/edu/portaleducacional/log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19"/>
          <p:cNvGrpSpPr/>
          <p:nvPr/>
        </p:nvGrpSpPr>
        <p:grpSpPr>
          <a:xfrm>
            <a:off x="0" y="2062479"/>
            <a:ext cx="1153160" cy="5010785"/>
            <a:chOff x="0" y="2062479"/>
            <a:chExt cx="1153160" cy="5010785"/>
          </a:xfrm>
          <a:solidFill>
            <a:srgbClr val="D31C5B"/>
          </a:solidFill>
        </p:grpSpPr>
        <p:sp>
          <p:nvSpPr>
            <p:cNvPr id="20" name="object 20"/>
            <p:cNvSpPr/>
            <p:nvPr/>
          </p:nvSpPr>
          <p:spPr>
            <a:xfrm>
              <a:off x="0" y="2077719"/>
              <a:ext cx="1120140" cy="4980940"/>
            </a:xfrm>
            <a:custGeom>
              <a:avLst/>
              <a:gdLst/>
              <a:ahLst/>
              <a:cxnLst/>
              <a:rect l="l" t="t" r="r" b="b"/>
              <a:pathLst>
                <a:path w="1120140" h="4980940">
                  <a:moveTo>
                    <a:pt x="545426" y="0"/>
                  </a:moveTo>
                  <a:lnTo>
                    <a:pt x="0" y="0"/>
                  </a:lnTo>
                  <a:lnTo>
                    <a:pt x="0" y="4980558"/>
                  </a:lnTo>
                  <a:lnTo>
                    <a:pt x="485406" y="4980558"/>
                  </a:lnTo>
                  <a:lnTo>
                    <a:pt x="532650" y="4978908"/>
                  </a:lnTo>
                  <a:lnTo>
                    <a:pt x="578954" y="4973701"/>
                  </a:lnTo>
                  <a:lnTo>
                    <a:pt x="624217" y="4965319"/>
                  </a:lnTo>
                  <a:lnTo>
                    <a:pt x="668299" y="4953634"/>
                  </a:lnTo>
                  <a:lnTo>
                    <a:pt x="711098" y="4939030"/>
                  </a:lnTo>
                  <a:lnTo>
                    <a:pt x="752462" y="4921504"/>
                  </a:lnTo>
                  <a:lnTo>
                    <a:pt x="792276" y="4901057"/>
                  </a:lnTo>
                  <a:lnTo>
                    <a:pt x="830427" y="4878070"/>
                  </a:lnTo>
                  <a:lnTo>
                    <a:pt x="866787" y="4852543"/>
                  </a:lnTo>
                  <a:lnTo>
                    <a:pt x="901217" y="4824603"/>
                  </a:lnTo>
                  <a:lnTo>
                    <a:pt x="933615" y="4794250"/>
                  </a:lnTo>
                  <a:lnTo>
                    <a:pt x="963841" y="4761865"/>
                  </a:lnTo>
                  <a:lnTo>
                    <a:pt x="991781" y="4727321"/>
                  </a:lnTo>
                  <a:lnTo>
                    <a:pt x="1017308" y="4690999"/>
                  </a:lnTo>
                  <a:lnTo>
                    <a:pt x="1040295" y="4652772"/>
                  </a:lnTo>
                  <a:lnTo>
                    <a:pt x="1060615" y="4612894"/>
                  </a:lnTo>
                  <a:lnTo>
                    <a:pt x="1078153" y="4571492"/>
                  </a:lnTo>
                  <a:lnTo>
                    <a:pt x="1092784" y="4528566"/>
                  </a:lnTo>
                  <a:lnTo>
                    <a:pt x="1104379" y="4484497"/>
                  </a:lnTo>
                  <a:lnTo>
                    <a:pt x="1112812" y="4439158"/>
                  </a:lnTo>
                  <a:lnTo>
                    <a:pt x="1117955" y="4392803"/>
                  </a:lnTo>
                  <a:lnTo>
                    <a:pt x="1119708" y="4345432"/>
                  </a:lnTo>
                  <a:lnTo>
                    <a:pt x="1119708" y="631951"/>
                  </a:lnTo>
                  <a:lnTo>
                    <a:pt x="1117955" y="584707"/>
                  </a:lnTo>
                  <a:lnTo>
                    <a:pt x="1112812" y="538352"/>
                  </a:lnTo>
                  <a:lnTo>
                    <a:pt x="1104379" y="493013"/>
                  </a:lnTo>
                  <a:lnTo>
                    <a:pt x="1092784" y="448818"/>
                  </a:lnTo>
                  <a:lnTo>
                    <a:pt x="1078153" y="406019"/>
                  </a:lnTo>
                  <a:lnTo>
                    <a:pt x="1060615" y="364616"/>
                  </a:lnTo>
                  <a:lnTo>
                    <a:pt x="1040295" y="324738"/>
                  </a:lnTo>
                  <a:lnTo>
                    <a:pt x="1017308" y="286511"/>
                  </a:lnTo>
                  <a:lnTo>
                    <a:pt x="991781" y="250062"/>
                  </a:lnTo>
                  <a:lnTo>
                    <a:pt x="963841" y="215646"/>
                  </a:lnTo>
                  <a:lnTo>
                    <a:pt x="933615" y="183133"/>
                  </a:lnTo>
                  <a:lnTo>
                    <a:pt x="901217" y="152907"/>
                  </a:lnTo>
                  <a:lnTo>
                    <a:pt x="866787" y="124968"/>
                  </a:lnTo>
                  <a:lnTo>
                    <a:pt x="830427" y="99313"/>
                  </a:lnTo>
                  <a:lnTo>
                    <a:pt x="792276" y="76326"/>
                  </a:lnTo>
                  <a:lnTo>
                    <a:pt x="752462" y="56006"/>
                  </a:lnTo>
                  <a:lnTo>
                    <a:pt x="711098" y="38480"/>
                  </a:lnTo>
                  <a:lnTo>
                    <a:pt x="668299" y="23749"/>
                  </a:lnTo>
                  <a:lnTo>
                    <a:pt x="624217" y="12191"/>
                  </a:lnTo>
                  <a:lnTo>
                    <a:pt x="578954" y="3682"/>
                  </a:lnTo>
                  <a:lnTo>
                    <a:pt x="54542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062479"/>
              <a:ext cx="1153160" cy="5010785"/>
            </a:xfrm>
            <a:custGeom>
              <a:avLst/>
              <a:gdLst/>
              <a:ahLst/>
              <a:cxnLst/>
              <a:rect l="l" t="t" r="r" b="b"/>
              <a:pathLst>
                <a:path w="1153160" h="5010784">
                  <a:moveTo>
                    <a:pt x="0" y="0"/>
                  </a:moveTo>
                  <a:lnTo>
                    <a:pt x="0" y="5008245"/>
                  </a:lnTo>
                  <a:lnTo>
                    <a:pt x="531329" y="5010785"/>
                  </a:lnTo>
                  <a:lnTo>
                    <a:pt x="579894" y="5008880"/>
                  </a:lnTo>
                  <a:lnTo>
                    <a:pt x="627443" y="5003419"/>
                  </a:lnTo>
                  <a:lnTo>
                    <a:pt x="673823" y="4994402"/>
                  </a:lnTo>
                  <a:lnTo>
                    <a:pt x="718908" y="4981956"/>
                  </a:lnTo>
                  <a:lnTo>
                    <a:pt x="762558" y="4966208"/>
                  </a:lnTo>
                  <a:lnTo>
                    <a:pt x="804621" y="4947412"/>
                  </a:lnTo>
                  <a:lnTo>
                    <a:pt x="844981" y="4925695"/>
                  </a:lnTo>
                  <a:lnTo>
                    <a:pt x="883488" y="4901057"/>
                  </a:lnTo>
                  <a:lnTo>
                    <a:pt x="920013" y="4873879"/>
                  </a:lnTo>
                  <a:lnTo>
                    <a:pt x="954405" y="4844034"/>
                  </a:lnTo>
                  <a:lnTo>
                    <a:pt x="986536" y="4811776"/>
                  </a:lnTo>
                  <a:lnTo>
                    <a:pt x="1016254" y="4777359"/>
                  </a:lnTo>
                  <a:lnTo>
                    <a:pt x="1043432" y="4740656"/>
                  </a:lnTo>
                  <a:lnTo>
                    <a:pt x="1067930" y="4702048"/>
                  </a:lnTo>
                  <a:lnTo>
                    <a:pt x="1089609" y="4661535"/>
                  </a:lnTo>
                  <a:lnTo>
                    <a:pt x="1108341" y="4619371"/>
                  </a:lnTo>
                  <a:lnTo>
                    <a:pt x="1123962" y="4575556"/>
                  </a:lnTo>
                  <a:lnTo>
                    <a:pt x="1136370" y="4530344"/>
                  </a:lnTo>
                  <a:lnTo>
                    <a:pt x="1145387" y="4483862"/>
                  </a:lnTo>
                  <a:lnTo>
                    <a:pt x="1150912" y="4436237"/>
                  </a:lnTo>
                  <a:lnTo>
                    <a:pt x="1152779" y="4387469"/>
                  </a:lnTo>
                  <a:lnTo>
                    <a:pt x="1152779" y="629539"/>
                  </a:lnTo>
                  <a:lnTo>
                    <a:pt x="1150912" y="580898"/>
                  </a:lnTo>
                  <a:lnTo>
                    <a:pt x="1145387" y="533146"/>
                  </a:lnTo>
                  <a:lnTo>
                    <a:pt x="1136370" y="486664"/>
                  </a:lnTo>
                  <a:lnTo>
                    <a:pt x="1123962" y="441451"/>
                  </a:lnTo>
                  <a:lnTo>
                    <a:pt x="1108341" y="397637"/>
                  </a:lnTo>
                  <a:lnTo>
                    <a:pt x="1089609" y="355346"/>
                  </a:lnTo>
                  <a:lnTo>
                    <a:pt x="1067930" y="314960"/>
                  </a:lnTo>
                  <a:lnTo>
                    <a:pt x="1043432" y="276225"/>
                  </a:lnTo>
                  <a:lnTo>
                    <a:pt x="1016254" y="239649"/>
                  </a:lnTo>
                  <a:lnTo>
                    <a:pt x="986536" y="205104"/>
                  </a:lnTo>
                  <a:lnTo>
                    <a:pt x="954405" y="172847"/>
                  </a:lnTo>
                  <a:lnTo>
                    <a:pt x="920013" y="143128"/>
                  </a:lnTo>
                  <a:lnTo>
                    <a:pt x="883488" y="115824"/>
                  </a:lnTo>
                  <a:lnTo>
                    <a:pt x="844981" y="91186"/>
                  </a:lnTo>
                  <a:lnTo>
                    <a:pt x="804621" y="69469"/>
                  </a:lnTo>
                  <a:lnTo>
                    <a:pt x="762558" y="50673"/>
                  </a:lnTo>
                  <a:lnTo>
                    <a:pt x="718908" y="35051"/>
                  </a:lnTo>
                  <a:lnTo>
                    <a:pt x="673823" y="22605"/>
                  </a:lnTo>
                  <a:lnTo>
                    <a:pt x="627443" y="13589"/>
                  </a:lnTo>
                  <a:lnTo>
                    <a:pt x="579894" y="8000"/>
                  </a:lnTo>
                  <a:lnTo>
                    <a:pt x="531329" y="609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Imagem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600" y="-1555"/>
            <a:ext cx="5410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5"/>
          <p:cNvSpPr txBox="1"/>
          <p:nvPr/>
        </p:nvSpPr>
        <p:spPr>
          <a:xfrm>
            <a:off x="2489200" y="3124200"/>
            <a:ext cx="9677400" cy="544007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6000" b="1" spc="-5" dirty="0">
                <a:solidFill>
                  <a:srgbClr val="3D3D3D"/>
                </a:solidFill>
                <a:latin typeface="Arial"/>
                <a:cs typeface="Arial"/>
              </a:rPr>
              <a:t>REMATRÍCULA ON-LINE</a:t>
            </a:r>
            <a:r>
              <a:rPr lang="pt-BR" sz="6000" b="1" spc="-5" dirty="0">
                <a:latin typeface="Arial"/>
                <a:cs typeface="Arial"/>
              </a:rPr>
              <a:t> INTERNATO</a:t>
            </a: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Período: 22/11/2024 a 10/01/2025</a:t>
            </a: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endParaRPr lang="pt-BR" sz="28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pt-BR" sz="28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2800" spc="-8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funciona?</a:t>
            </a:r>
            <a:endParaRPr lang="pt-BR" sz="2400" dirty="0">
              <a:solidFill>
                <a:srgbClr val="3D3D3D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6500"/>
              </a:lnSpc>
              <a:spcBef>
                <a:spcPts val="900"/>
              </a:spcBef>
            </a:pP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51" y="3156284"/>
            <a:ext cx="702024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kern="0" spc="-60" dirty="0">
                <a:solidFill>
                  <a:srgbClr val="3D3D3D"/>
                </a:solidFill>
              </a:rPr>
              <a:t>CONCLUSÃO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4590AC-9E15-B086-92B0-608B6B28D1A8}"/>
              </a:ext>
            </a:extLst>
          </p:cNvPr>
          <p:cNvSpPr txBox="1"/>
          <p:nvPr/>
        </p:nvSpPr>
        <p:spPr>
          <a:xfrm>
            <a:off x="699617" y="1155032"/>
            <a:ext cx="14362583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Confirme</a:t>
            </a:r>
            <a:r>
              <a:rPr lang="pt-BR" sz="2800" dirty="0">
                <a:latin typeface="Arial MT"/>
                <a:cs typeface="Arial MT"/>
              </a:rPr>
              <a:t> o plano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de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pagamento (6x de 11.304,65)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clique </a:t>
            </a:r>
            <a:r>
              <a:rPr lang="pt-BR" sz="2800" spc="-5" dirty="0">
                <a:latin typeface="Arial MT"/>
                <a:cs typeface="Arial MT"/>
              </a:rPr>
              <a:t>em</a:t>
            </a:r>
            <a:r>
              <a:rPr lang="pt-BR" sz="2800" dirty="0">
                <a:latin typeface="Arial MT"/>
                <a:cs typeface="Arial MT"/>
              </a:rPr>
              <a:t> </a:t>
            </a:r>
            <a:r>
              <a:rPr lang="pt-BR" sz="2800" b="1" spc="-5" dirty="0">
                <a:latin typeface="Arial MT"/>
                <a:cs typeface="Arial MT"/>
              </a:rPr>
              <a:t>“Próximo”.</a:t>
            </a:r>
            <a:r>
              <a:rPr lang="pt-BR" sz="2800" b="1" spc="5" dirty="0">
                <a:latin typeface="Arial MT"/>
                <a:cs typeface="Arial MT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Em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detalhamento,</a:t>
            </a:r>
            <a:r>
              <a:rPr lang="pt-BR" sz="2800" spc="-3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aparecerá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o</a:t>
            </a:r>
            <a:r>
              <a:rPr lang="pt-BR" sz="2800" spc="-5" dirty="0">
                <a:latin typeface="Arial MT"/>
                <a:cs typeface="Arial MT"/>
              </a:rPr>
              <a:t> valor</a:t>
            </a:r>
            <a:r>
              <a:rPr lang="pt-BR" sz="280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da </a:t>
            </a:r>
            <a:r>
              <a:rPr lang="pt-BR" sz="2800" spc="-65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mensalidade.</a:t>
            </a: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E201D492-210D-1D3E-27DF-B911DA748843}"/>
              </a:ext>
            </a:extLst>
          </p:cNvPr>
          <p:cNvGrpSpPr/>
          <p:nvPr/>
        </p:nvGrpSpPr>
        <p:grpSpPr>
          <a:xfrm>
            <a:off x="2003272" y="2109138"/>
            <a:ext cx="11361420" cy="6176341"/>
            <a:chOff x="2108200" y="1905000"/>
            <a:chExt cx="11361420" cy="6380480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76B7CDB6-6F71-873C-9381-962135C914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900" y="1905000"/>
              <a:ext cx="11348719" cy="6380480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72C55ECC-143D-D4D1-E1B6-3EE1AAC027BD}"/>
                </a:ext>
              </a:extLst>
            </p:cNvPr>
            <p:cNvSpPr/>
            <p:nvPr/>
          </p:nvSpPr>
          <p:spPr>
            <a:xfrm>
              <a:off x="10685780" y="1938019"/>
              <a:ext cx="2565400" cy="238760"/>
            </a:xfrm>
            <a:custGeom>
              <a:avLst/>
              <a:gdLst/>
              <a:ahLst/>
              <a:cxnLst/>
              <a:rect l="l" t="t" r="r" b="b"/>
              <a:pathLst>
                <a:path w="2565400" h="238760">
                  <a:moveTo>
                    <a:pt x="2565400" y="0"/>
                  </a:moveTo>
                  <a:lnTo>
                    <a:pt x="0" y="0"/>
                  </a:lnTo>
                  <a:lnTo>
                    <a:pt x="0" y="238759"/>
                  </a:lnTo>
                  <a:lnTo>
                    <a:pt x="2565400" y="238759"/>
                  </a:lnTo>
                  <a:lnTo>
                    <a:pt x="25654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A7319A9-5ED3-A8E1-7421-C0D88917EF63}"/>
                </a:ext>
              </a:extLst>
            </p:cNvPr>
            <p:cNvSpPr/>
            <p:nvPr/>
          </p:nvSpPr>
          <p:spPr>
            <a:xfrm>
              <a:off x="12166600" y="3256280"/>
              <a:ext cx="1104900" cy="1219200"/>
            </a:xfrm>
            <a:custGeom>
              <a:avLst/>
              <a:gdLst/>
              <a:ahLst/>
              <a:cxnLst/>
              <a:rect l="l" t="t" r="r" b="b"/>
              <a:pathLst>
                <a:path w="1104900" h="1219200">
                  <a:moveTo>
                    <a:pt x="552450" y="0"/>
                  </a:moveTo>
                  <a:lnTo>
                    <a:pt x="0" y="552450"/>
                  </a:lnTo>
                  <a:lnTo>
                    <a:pt x="276225" y="552450"/>
                  </a:lnTo>
                  <a:lnTo>
                    <a:pt x="276225" y="1219200"/>
                  </a:lnTo>
                  <a:lnTo>
                    <a:pt x="828675" y="1219200"/>
                  </a:lnTo>
                  <a:lnTo>
                    <a:pt x="828675" y="552450"/>
                  </a:lnTo>
                  <a:lnTo>
                    <a:pt x="1104900" y="552450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4CD9FDE4-529B-D7E7-C55E-0CDD0E2717B3}"/>
                </a:ext>
              </a:extLst>
            </p:cNvPr>
            <p:cNvSpPr/>
            <p:nvPr/>
          </p:nvSpPr>
          <p:spPr>
            <a:xfrm>
              <a:off x="12166600" y="3256280"/>
              <a:ext cx="1104900" cy="1219200"/>
            </a:xfrm>
            <a:custGeom>
              <a:avLst/>
              <a:gdLst/>
              <a:ahLst/>
              <a:cxnLst/>
              <a:rect l="l" t="t" r="r" b="b"/>
              <a:pathLst>
                <a:path w="1104900" h="1219200">
                  <a:moveTo>
                    <a:pt x="0" y="552450"/>
                  </a:moveTo>
                  <a:lnTo>
                    <a:pt x="552450" y="0"/>
                  </a:lnTo>
                  <a:lnTo>
                    <a:pt x="1104900" y="552450"/>
                  </a:lnTo>
                  <a:lnTo>
                    <a:pt x="828675" y="552450"/>
                  </a:lnTo>
                  <a:lnTo>
                    <a:pt x="828675" y="1219200"/>
                  </a:lnTo>
                  <a:lnTo>
                    <a:pt x="276225" y="1219200"/>
                  </a:lnTo>
                  <a:lnTo>
                    <a:pt x="276225" y="552450"/>
                  </a:lnTo>
                  <a:lnTo>
                    <a:pt x="0" y="5524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C9303399-4ED5-758F-36EC-D37784A8B548}"/>
                </a:ext>
              </a:extLst>
            </p:cNvPr>
            <p:cNvSpPr/>
            <p:nvPr/>
          </p:nvSpPr>
          <p:spPr>
            <a:xfrm>
              <a:off x="2108200" y="2209799"/>
              <a:ext cx="7239000" cy="3429000"/>
            </a:xfrm>
            <a:custGeom>
              <a:avLst/>
              <a:gdLst/>
              <a:ahLst/>
              <a:cxnLst/>
              <a:rect l="l" t="t" r="r" b="b"/>
              <a:pathLst>
                <a:path w="7239000" h="3429000">
                  <a:moveTo>
                    <a:pt x="1905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905000" y="533400"/>
                  </a:lnTo>
                  <a:lnTo>
                    <a:pt x="1905000" y="0"/>
                  </a:lnTo>
                  <a:close/>
                </a:path>
                <a:path w="7239000" h="3429000">
                  <a:moveTo>
                    <a:pt x="7239000" y="3276600"/>
                  </a:moveTo>
                  <a:lnTo>
                    <a:pt x="6248400" y="3276600"/>
                  </a:lnTo>
                  <a:lnTo>
                    <a:pt x="6248400" y="3429000"/>
                  </a:lnTo>
                  <a:lnTo>
                    <a:pt x="7239000" y="3429000"/>
                  </a:lnTo>
                  <a:lnTo>
                    <a:pt x="7239000" y="3276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B0020D2C-4E6E-2E33-60D9-8C2218AB403B}"/>
                </a:ext>
              </a:extLst>
            </p:cNvPr>
            <p:cNvSpPr/>
            <p:nvPr/>
          </p:nvSpPr>
          <p:spPr>
            <a:xfrm>
              <a:off x="8432800" y="57277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BE5E9137-E14D-F1F2-02AC-0A5AB173D00B}"/>
                </a:ext>
              </a:extLst>
            </p:cNvPr>
            <p:cNvSpPr/>
            <p:nvPr/>
          </p:nvSpPr>
          <p:spPr>
            <a:xfrm>
              <a:off x="8432800" y="6019800"/>
              <a:ext cx="990600" cy="215900"/>
            </a:xfrm>
            <a:custGeom>
              <a:avLst/>
              <a:gdLst/>
              <a:ahLst/>
              <a:cxnLst/>
              <a:rect l="l" t="t" r="r" b="b"/>
              <a:pathLst>
                <a:path w="990600" h="215900">
                  <a:moveTo>
                    <a:pt x="9906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990600" y="2159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6D90A95A-2BD9-0C2B-7557-F389BE5FC234}"/>
                </a:ext>
              </a:extLst>
            </p:cNvPr>
            <p:cNvSpPr/>
            <p:nvPr/>
          </p:nvSpPr>
          <p:spPr>
            <a:xfrm>
              <a:off x="8509000" y="62484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320F291F-24A2-955E-F891-B82D7BBC0DD4}"/>
                </a:ext>
              </a:extLst>
            </p:cNvPr>
            <p:cNvSpPr/>
            <p:nvPr/>
          </p:nvSpPr>
          <p:spPr>
            <a:xfrm>
              <a:off x="8509000" y="6553200"/>
              <a:ext cx="990600" cy="215900"/>
            </a:xfrm>
            <a:custGeom>
              <a:avLst/>
              <a:gdLst/>
              <a:ahLst/>
              <a:cxnLst/>
              <a:rect l="l" t="t" r="r" b="b"/>
              <a:pathLst>
                <a:path w="990600" h="215900">
                  <a:moveTo>
                    <a:pt x="9906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990600" y="2159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4EB67A78-0A7F-FE15-89F6-19917DC03B07}"/>
                </a:ext>
              </a:extLst>
            </p:cNvPr>
            <p:cNvSpPr/>
            <p:nvPr/>
          </p:nvSpPr>
          <p:spPr>
            <a:xfrm>
              <a:off x="8432800" y="6858000"/>
              <a:ext cx="762000" cy="215900"/>
            </a:xfrm>
            <a:custGeom>
              <a:avLst/>
              <a:gdLst/>
              <a:ahLst/>
              <a:cxnLst/>
              <a:rect l="l" t="t" r="r" b="b"/>
              <a:pathLst>
                <a:path w="762000" h="215900">
                  <a:moveTo>
                    <a:pt x="762000" y="0"/>
                  </a:moveTo>
                  <a:lnTo>
                    <a:pt x="0" y="0"/>
                  </a:lnTo>
                  <a:lnTo>
                    <a:pt x="0" y="215900"/>
                  </a:lnTo>
                  <a:lnTo>
                    <a:pt x="762000" y="2159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D2F829DF-1BBF-0900-EB4A-CE1E83F3E6DD}"/>
                </a:ext>
              </a:extLst>
            </p:cNvPr>
            <p:cNvSpPr/>
            <p:nvPr/>
          </p:nvSpPr>
          <p:spPr>
            <a:xfrm>
              <a:off x="4089400" y="4876800"/>
              <a:ext cx="4648200" cy="127000"/>
            </a:xfrm>
            <a:custGeom>
              <a:avLst/>
              <a:gdLst/>
              <a:ahLst/>
              <a:cxnLst/>
              <a:rect l="l" t="t" r="r" b="b"/>
              <a:pathLst>
                <a:path w="4648200" h="127000">
                  <a:moveTo>
                    <a:pt x="4648200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4648200" y="12700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035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kern="0" spc="-60" dirty="0">
                <a:solidFill>
                  <a:srgbClr val="3D3D3D"/>
                </a:solidFill>
              </a:rPr>
              <a:t>CONCLUSÃO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4590AC-9E15-B086-92B0-608B6B28D1A8}"/>
              </a:ext>
            </a:extLst>
          </p:cNvPr>
          <p:cNvSpPr txBox="1"/>
          <p:nvPr/>
        </p:nvSpPr>
        <p:spPr>
          <a:xfrm>
            <a:off x="699617" y="1155032"/>
            <a:ext cx="14362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Leia as orientações, clique em “li e aceito” e depois em </a:t>
            </a:r>
            <a:r>
              <a:rPr lang="pt-BR" sz="2800" b="1" spc="-5" dirty="0">
                <a:latin typeface="Arial MT"/>
                <a:cs typeface="Arial MT"/>
              </a:rPr>
              <a:t>“finalizar matrícula”.</a:t>
            </a:r>
            <a:endParaRPr lang="pt-BR" sz="2800" b="1" dirty="0">
              <a:latin typeface="Arial MT"/>
              <a:cs typeface="Arial M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36F93D6-B71E-C2E8-4196-0239CC55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25" y="1752600"/>
            <a:ext cx="130111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5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6B1CC94-169B-AB15-9F18-F1634DCB4A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5236" y="1097375"/>
            <a:ext cx="4839459" cy="392176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FDFDE68-AF32-35EB-8BAE-ED33A248A212}"/>
              </a:ext>
            </a:extLst>
          </p:cNvPr>
          <p:cNvSpPr txBox="1"/>
          <p:nvPr/>
        </p:nvSpPr>
        <p:spPr>
          <a:xfrm>
            <a:off x="1269998" y="4438257"/>
            <a:ext cx="13660119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latin typeface="Arial"/>
                <a:cs typeface="Arial"/>
              </a:rPr>
              <a:t>ATENÇÃO!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seu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e-mail,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você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receberá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link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assinatura </a:t>
            </a:r>
            <a:r>
              <a:rPr sz="2800" spc="-5" dirty="0">
                <a:latin typeface="Arial"/>
                <a:cs typeface="Arial"/>
              </a:rPr>
              <a:t>eletrônica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contrato</a:t>
            </a:r>
            <a:r>
              <a:rPr sz="2800" spc="-5" dirty="0">
                <a:latin typeface="Arial"/>
                <a:cs typeface="Arial"/>
              </a:rPr>
              <a:t>.</a:t>
            </a:r>
            <a:endParaRPr lang="pt-BR" sz="2800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É</a:t>
            </a:r>
            <a:r>
              <a:rPr sz="2800" b="1" spc="-5" dirty="0">
                <a:latin typeface="Arial"/>
                <a:cs typeface="Arial"/>
              </a:rPr>
              <a:t> de</a:t>
            </a:r>
            <a:r>
              <a:rPr lang="pt-BR"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extrema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importância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que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realize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assinatura para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evitar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eventuais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pendências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 err="1">
                <a:latin typeface="Arial"/>
                <a:cs typeface="Arial"/>
              </a:rPr>
              <a:t>rematrícula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lang="pt-BR" sz="2800" b="1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pt-BR" sz="2800" b="1" spc="-5" dirty="0">
                <a:latin typeface="Arial"/>
                <a:cs typeface="Arial"/>
              </a:rPr>
              <a:t>Nesse semestre não será exigido fiador.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pt-BR" sz="2800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pt-BR" sz="2800" b="1" spc="-5" dirty="0">
                <a:solidFill>
                  <a:srgbClr val="FF0000"/>
                </a:solidFill>
                <a:latin typeface="Arial"/>
                <a:cs typeface="Arial"/>
              </a:rPr>
              <a:t>ALUNOS COM BOLSA PROUNI TAMBÉM DEVERÃO ASSINAR O CONTRATO.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Segue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instruções: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41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62BF4D4-BB80-B680-2B36-AB324A73EAEA}"/>
              </a:ext>
            </a:extLst>
          </p:cNvPr>
          <p:cNvSpPr txBox="1"/>
          <p:nvPr/>
        </p:nvSpPr>
        <p:spPr>
          <a:xfrm>
            <a:off x="699617" y="1434504"/>
            <a:ext cx="151137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latin typeface="Arial MT"/>
                <a:cs typeface="Arial MT"/>
              </a:rPr>
              <a:t>Você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receberá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um </a:t>
            </a:r>
            <a:r>
              <a:rPr sz="2800" dirty="0">
                <a:latin typeface="Arial MT"/>
                <a:cs typeface="Arial MT"/>
              </a:rPr>
              <a:t>e-mail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assim,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 </a:t>
            </a:r>
            <a:r>
              <a:rPr sz="2800" spc="-5" dirty="0">
                <a:latin typeface="Arial MT"/>
                <a:cs typeface="Arial MT"/>
              </a:rPr>
              <a:t>deverá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clicar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 MT"/>
                <a:cs typeface="Arial MT"/>
              </a:rPr>
              <a:t>“Acessar</a:t>
            </a:r>
            <a:r>
              <a:rPr sz="2800" b="1" spc="-65" dirty="0">
                <a:latin typeface="Arial MT"/>
                <a:cs typeface="Arial MT"/>
              </a:rPr>
              <a:t> </a:t>
            </a:r>
            <a:r>
              <a:rPr sz="2800" b="1" spc="-15" dirty="0">
                <a:latin typeface="Arial MT"/>
                <a:cs typeface="Arial MT"/>
              </a:rPr>
              <a:t>TOTVS</a:t>
            </a:r>
            <a:r>
              <a:rPr sz="2800" b="1" spc="-13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Assinatura</a:t>
            </a:r>
            <a:r>
              <a:rPr sz="2800" b="1" spc="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 MT"/>
                <a:cs typeface="Arial MT"/>
              </a:rPr>
              <a:t>Eletrônica</a:t>
            </a:r>
            <a:r>
              <a:rPr sz="2800" spc="-5" dirty="0">
                <a:latin typeface="Arial MT"/>
                <a:cs typeface="Arial MT"/>
              </a:rPr>
              <a:t>”.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1F6C7362-1794-14BA-400C-DF620570070A}"/>
              </a:ext>
            </a:extLst>
          </p:cNvPr>
          <p:cNvGrpSpPr/>
          <p:nvPr/>
        </p:nvGrpSpPr>
        <p:grpSpPr>
          <a:xfrm>
            <a:off x="1518442" y="2052896"/>
            <a:ext cx="13030200" cy="5925820"/>
            <a:chOff x="1612900" y="1816100"/>
            <a:chExt cx="13030200" cy="5925820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60FCE5FA-0D83-B7BF-6307-8E257D8C9B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900" y="1816100"/>
              <a:ext cx="13030200" cy="5925820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D8687B5-23B0-C6C0-B879-D2F7AF5E35FF}"/>
                </a:ext>
              </a:extLst>
            </p:cNvPr>
            <p:cNvSpPr/>
            <p:nvPr/>
          </p:nvSpPr>
          <p:spPr>
            <a:xfrm>
              <a:off x="5156200" y="1904999"/>
              <a:ext cx="2667000" cy="3276600"/>
            </a:xfrm>
            <a:custGeom>
              <a:avLst/>
              <a:gdLst/>
              <a:ahLst/>
              <a:cxnLst/>
              <a:rect l="l" t="t" r="r" b="b"/>
              <a:pathLst>
                <a:path w="2667000" h="3276600">
                  <a:moveTo>
                    <a:pt x="1219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219200" y="152400"/>
                  </a:lnTo>
                  <a:lnTo>
                    <a:pt x="1219200" y="0"/>
                  </a:lnTo>
                  <a:close/>
                </a:path>
                <a:path w="2667000" h="3276600">
                  <a:moveTo>
                    <a:pt x="2667000" y="3048000"/>
                  </a:moveTo>
                  <a:lnTo>
                    <a:pt x="1066800" y="3048000"/>
                  </a:lnTo>
                  <a:lnTo>
                    <a:pt x="1066800" y="3276600"/>
                  </a:lnTo>
                  <a:lnTo>
                    <a:pt x="2667000" y="3276600"/>
                  </a:lnTo>
                  <a:lnTo>
                    <a:pt x="2667000" y="304800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430F45AA-8B86-D1A5-D951-0CDB44CE1FB3}"/>
                </a:ext>
              </a:extLst>
            </p:cNvPr>
            <p:cNvSpPr/>
            <p:nvPr/>
          </p:nvSpPr>
          <p:spPr>
            <a:xfrm>
              <a:off x="4241800" y="5029200"/>
              <a:ext cx="2743200" cy="1518920"/>
            </a:xfrm>
            <a:custGeom>
              <a:avLst/>
              <a:gdLst/>
              <a:ahLst/>
              <a:cxnLst/>
              <a:rect l="l" t="t" r="r" b="b"/>
              <a:pathLst>
                <a:path w="2743200" h="1518920">
                  <a:moveTo>
                    <a:pt x="1983739" y="0"/>
                  </a:moveTo>
                  <a:lnTo>
                    <a:pt x="1983739" y="379729"/>
                  </a:lnTo>
                  <a:lnTo>
                    <a:pt x="0" y="379729"/>
                  </a:lnTo>
                  <a:lnTo>
                    <a:pt x="0" y="1139189"/>
                  </a:lnTo>
                  <a:lnTo>
                    <a:pt x="1983739" y="1139189"/>
                  </a:lnTo>
                  <a:lnTo>
                    <a:pt x="1983739" y="1518920"/>
                  </a:lnTo>
                  <a:lnTo>
                    <a:pt x="2743200" y="759460"/>
                  </a:lnTo>
                  <a:lnTo>
                    <a:pt x="19837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DDDCE1E-2E6F-59AD-053E-C7B68097F54E}"/>
                </a:ext>
              </a:extLst>
            </p:cNvPr>
            <p:cNvSpPr/>
            <p:nvPr/>
          </p:nvSpPr>
          <p:spPr>
            <a:xfrm>
              <a:off x="4241800" y="5029200"/>
              <a:ext cx="2743200" cy="1518920"/>
            </a:xfrm>
            <a:custGeom>
              <a:avLst/>
              <a:gdLst/>
              <a:ahLst/>
              <a:cxnLst/>
              <a:rect l="l" t="t" r="r" b="b"/>
              <a:pathLst>
                <a:path w="2743200" h="1518920">
                  <a:moveTo>
                    <a:pt x="0" y="379729"/>
                  </a:moveTo>
                  <a:lnTo>
                    <a:pt x="1983739" y="379729"/>
                  </a:lnTo>
                  <a:lnTo>
                    <a:pt x="1983739" y="0"/>
                  </a:lnTo>
                  <a:lnTo>
                    <a:pt x="2743200" y="759460"/>
                  </a:lnTo>
                  <a:lnTo>
                    <a:pt x="1983739" y="1518920"/>
                  </a:lnTo>
                  <a:lnTo>
                    <a:pt x="1983739" y="1139189"/>
                  </a:lnTo>
                  <a:lnTo>
                    <a:pt x="0" y="1139189"/>
                  </a:lnTo>
                  <a:lnTo>
                    <a:pt x="0" y="379729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54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EEA82523-0CDC-CD68-CCEA-1F502141BB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7200" y="574041"/>
            <a:ext cx="5029200" cy="422656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BC315C-C917-0382-3837-9A2DB8B2CC0B}"/>
              </a:ext>
            </a:extLst>
          </p:cNvPr>
          <p:cNvSpPr txBox="1"/>
          <p:nvPr/>
        </p:nvSpPr>
        <p:spPr>
          <a:xfrm>
            <a:off x="1193800" y="4191000"/>
            <a:ext cx="1418336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2800" spc="-50" dirty="0">
                <a:latin typeface="Arial"/>
                <a:cs typeface="Arial"/>
              </a:rPr>
              <a:t>1º ACESSO: </a:t>
            </a:r>
            <a:r>
              <a:rPr sz="2800" spc="-50" dirty="0" err="1">
                <a:latin typeface="Arial"/>
                <a:cs typeface="Arial"/>
              </a:rPr>
              <a:t>Você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será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redirecionado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uma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página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login.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Digite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seu</a:t>
            </a:r>
            <a:r>
              <a:rPr sz="2800" spc="-5" dirty="0">
                <a:latin typeface="Arial"/>
                <a:cs typeface="Arial"/>
              </a:rPr>
              <a:t> e-mail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clique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spc="-5" dirty="0" err="1">
                <a:latin typeface="Arial"/>
                <a:cs typeface="Arial"/>
              </a:rPr>
              <a:t>Esqueceu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sua</a:t>
            </a:r>
            <a:r>
              <a:rPr lang="pt-BR"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senha</a:t>
            </a:r>
            <a:r>
              <a:rPr sz="2800" spc="-5" dirty="0">
                <a:latin typeface="Arial"/>
                <a:cs typeface="Arial"/>
              </a:rPr>
              <a:t>?”,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 que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receba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redefinição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senha</a:t>
            </a:r>
            <a:r>
              <a:rPr sz="2800" dirty="0">
                <a:latin typeface="Arial"/>
                <a:cs typeface="Arial"/>
              </a:rPr>
              <a:t> e</a:t>
            </a:r>
            <a:r>
              <a:rPr sz="2800" spc="-5" dirty="0">
                <a:latin typeface="Arial"/>
                <a:cs typeface="Arial"/>
              </a:rPr>
              <a:t> confirmação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e-mail.</a:t>
            </a:r>
            <a:r>
              <a:rPr lang="pt-BR" sz="2800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APÓS</a:t>
            </a:r>
            <a:r>
              <a:rPr sz="2800" spc="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ESSES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PASSOS,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volte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primeiro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recebido, clique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novamente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botão indicado,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acesse</a:t>
            </a:r>
            <a:r>
              <a:rPr lang="pt-BR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e-mail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confirmado 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senha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definid</a:t>
            </a:r>
            <a:r>
              <a:rPr lang="pt-BR" sz="2800" spc="-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.</a:t>
            </a:r>
            <a:endParaRPr lang="pt-BR" sz="2800" spc="-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pt-BR" sz="2800" spc="-5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pt-BR" sz="2800" spc="-5" dirty="0">
                <a:latin typeface="Arial"/>
                <a:cs typeface="Arial"/>
              </a:rPr>
              <a:t>Caso já tenha cadastro, chegará um código de autenticação no e-mail cadastrado.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93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ASSINANDO</a:t>
            </a:r>
            <a:r>
              <a:rPr lang="pt-BR" sz="3600" spc="-6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CONTRATO</a:t>
            </a:r>
            <a:r>
              <a:rPr lang="pt-BR" sz="3600" spc="-85" dirty="0">
                <a:solidFill>
                  <a:srgbClr val="3D3D3D"/>
                </a:solidFill>
              </a:rPr>
              <a:t> </a:t>
            </a:r>
            <a:r>
              <a:rPr lang="pt-BR" sz="3600" spc="-60" dirty="0">
                <a:solidFill>
                  <a:srgbClr val="3D3D3D"/>
                </a:solidFill>
              </a:rPr>
              <a:t>ELETRÔNICO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C7BBAB3-E01A-0AE6-0C9E-C6F87A116A8F}"/>
              </a:ext>
            </a:extLst>
          </p:cNvPr>
          <p:cNvGrpSpPr/>
          <p:nvPr/>
        </p:nvGrpSpPr>
        <p:grpSpPr>
          <a:xfrm>
            <a:off x="2311400" y="1981200"/>
            <a:ext cx="11422380" cy="6093460"/>
            <a:chOff x="2311400" y="1981200"/>
            <a:chExt cx="11422380" cy="609346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8B8A91B-0904-2162-A8D8-C3DF6E5B08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400" y="1981200"/>
              <a:ext cx="11422380" cy="609346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B76DDE2-F8EA-CD45-D4D4-A42F5C4C23B9}"/>
                </a:ext>
              </a:extLst>
            </p:cNvPr>
            <p:cNvSpPr/>
            <p:nvPr/>
          </p:nvSpPr>
          <p:spPr>
            <a:xfrm>
              <a:off x="2489200" y="4279899"/>
              <a:ext cx="9756140" cy="3431540"/>
            </a:xfrm>
            <a:custGeom>
              <a:avLst/>
              <a:gdLst/>
              <a:ahLst/>
              <a:cxnLst/>
              <a:rect l="l" t="t" r="r" b="b"/>
              <a:pathLst>
                <a:path w="9756140" h="3431540">
                  <a:moveTo>
                    <a:pt x="16002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600200" y="533400"/>
                  </a:lnTo>
                  <a:lnTo>
                    <a:pt x="1600200" y="0"/>
                  </a:lnTo>
                  <a:close/>
                </a:path>
                <a:path w="9756140" h="3431540">
                  <a:moveTo>
                    <a:pt x="9753600" y="1767840"/>
                  </a:moveTo>
                  <a:lnTo>
                    <a:pt x="7543800" y="1767840"/>
                  </a:lnTo>
                  <a:lnTo>
                    <a:pt x="7543800" y="2225040"/>
                  </a:lnTo>
                  <a:lnTo>
                    <a:pt x="9753600" y="2225040"/>
                  </a:lnTo>
                  <a:lnTo>
                    <a:pt x="9753600" y="1767840"/>
                  </a:lnTo>
                  <a:close/>
                </a:path>
                <a:path w="9756140" h="3431540">
                  <a:moveTo>
                    <a:pt x="9756140" y="2974340"/>
                  </a:moveTo>
                  <a:lnTo>
                    <a:pt x="7546340" y="2974340"/>
                  </a:lnTo>
                  <a:lnTo>
                    <a:pt x="7546340" y="3431540"/>
                  </a:lnTo>
                  <a:lnTo>
                    <a:pt x="9756140" y="3431540"/>
                  </a:lnTo>
                  <a:lnTo>
                    <a:pt x="9756140" y="297434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F8C7EB08-11E7-FF91-D804-C2A907A3C533}"/>
                </a:ext>
              </a:extLst>
            </p:cNvPr>
            <p:cNvSpPr/>
            <p:nvPr/>
          </p:nvSpPr>
          <p:spPr>
            <a:xfrm>
              <a:off x="10985500" y="4300220"/>
              <a:ext cx="1257300" cy="1676400"/>
            </a:xfrm>
            <a:custGeom>
              <a:avLst/>
              <a:gdLst/>
              <a:ahLst/>
              <a:cxnLst/>
              <a:rect l="l" t="t" r="r" b="b"/>
              <a:pathLst>
                <a:path w="1257300" h="1676400">
                  <a:moveTo>
                    <a:pt x="0" y="628650"/>
                  </a:moveTo>
                  <a:lnTo>
                    <a:pt x="628650" y="0"/>
                  </a:lnTo>
                  <a:lnTo>
                    <a:pt x="1257300" y="628650"/>
                  </a:lnTo>
                  <a:lnTo>
                    <a:pt x="942975" y="628650"/>
                  </a:lnTo>
                  <a:lnTo>
                    <a:pt x="942975" y="1676399"/>
                  </a:lnTo>
                  <a:lnTo>
                    <a:pt x="314325" y="1676399"/>
                  </a:lnTo>
                  <a:lnTo>
                    <a:pt x="314325" y="628650"/>
                  </a:lnTo>
                  <a:lnTo>
                    <a:pt x="0" y="6286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8D2B53EF-50B9-470C-F048-B8127B56B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317" y="3029684"/>
            <a:ext cx="3432283" cy="4989496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3DED592E-1A2A-DB00-8B3C-A64FCE94762C}"/>
              </a:ext>
            </a:extLst>
          </p:cNvPr>
          <p:cNvSpPr txBox="1"/>
          <p:nvPr/>
        </p:nvSpPr>
        <p:spPr>
          <a:xfrm>
            <a:off x="734375" y="1124820"/>
            <a:ext cx="1418336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Agora,</a:t>
            </a:r>
            <a:r>
              <a:rPr lang="pt-BR" sz="2800" spc="-10" dirty="0">
                <a:latin typeface="Arial MT"/>
                <a:cs typeface="Arial MT"/>
              </a:rPr>
              <a:t> você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precisa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ir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até ao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final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do documento, marcar a flag de concordância, informar o CPF e clicar em </a:t>
            </a:r>
            <a:r>
              <a:rPr lang="pt-BR" sz="2800" b="1" spc="-5" dirty="0">
                <a:latin typeface="Arial MT"/>
                <a:cs typeface="Arial MT"/>
              </a:rPr>
              <a:t>ASSINAR DOCUMENTO</a:t>
            </a:r>
            <a:r>
              <a:rPr lang="pt-BR" sz="2800" spc="-5" dirty="0">
                <a:latin typeface="Arial MT"/>
                <a:cs typeface="Arial MT"/>
              </a:rPr>
              <a:t>. </a:t>
            </a:r>
            <a:r>
              <a:rPr lang="pt-BR" sz="2800" dirty="0">
                <a:latin typeface="Arial MT"/>
                <a:cs typeface="Arial MT"/>
              </a:rPr>
              <a:t>Pronto!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Contrato assinado!</a:t>
            </a:r>
            <a:r>
              <a:rPr lang="pt-BR" sz="2800" spc="-35" dirty="0">
                <a:latin typeface="Arial MT"/>
                <a:cs typeface="Arial MT"/>
              </a:rPr>
              <a:t> </a:t>
            </a:r>
            <a:endParaRPr lang="pt-BR" sz="2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5720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IMPRESSÃO DO BOLETO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10312" y="1313136"/>
            <a:ext cx="1418336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A</a:t>
            </a:r>
            <a:r>
              <a:rPr lang="pt-BR" sz="2800" spc="-13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parte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mais</a:t>
            </a:r>
            <a:r>
              <a:rPr lang="pt-BR" sz="2800" spc="-5" dirty="0">
                <a:latin typeface="Arial MT"/>
                <a:cs typeface="Arial MT"/>
              </a:rPr>
              <a:t> extensa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já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passou.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Ufa!</a:t>
            </a:r>
            <a:r>
              <a:rPr lang="pt-BR" sz="2800" spc="-14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Agora,</a:t>
            </a:r>
            <a:r>
              <a:rPr lang="pt-BR" sz="2800" spc="-5" dirty="0">
                <a:latin typeface="Arial MT"/>
                <a:cs typeface="Arial MT"/>
              </a:rPr>
              <a:t> vamos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imprimir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 </a:t>
            </a:r>
            <a:r>
              <a:rPr lang="pt-BR" sz="2800" dirty="0">
                <a:latin typeface="Arial MT"/>
                <a:cs typeface="Arial MT"/>
              </a:rPr>
              <a:t>boleto, caso não tenha realizado após confirmar o plano de pagamento.</a:t>
            </a:r>
            <a:r>
              <a:rPr lang="pt-BR" sz="2800" spc="-3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Para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isso,</a:t>
            </a:r>
            <a:r>
              <a:rPr lang="pt-BR" sz="2800" spc="-5" dirty="0">
                <a:latin typeface="Arial MT"/>
                <a:cs typeface="Arial MT"/>
              </a:rPr>
              <a:t> é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bem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simples, basta </a:t>
            </a:r>
            <a:r>
              <a:rPr lang="pt-BR" sz="2800" spc="-65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selecionar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b="1" dirty="0">
                <a:latin typeface="Arial MT"/>
                <a:cs typeface="Arial MT"/>
              </a:rPr>
              <a:t>“Financeiro”</a:t>
            </a:r>
            <a:r>
              <a:rPr lang="pt-BR" sz="2800" b="1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no </a:t>
            </a:r>
            <a:r>
              <a:rPr lang="pt-BR" sz="2800" dirty="0">
                <a:latin typeface="Arial MT"/>
                <a:cs typeface="Arial MT"/>
              </a:rPr>
              <a:t>menu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à</a:t>
            </a:r>
            <a:r>
              <a:rPr lang="pt-BR" sz="2800" spc="-5" dirty="0">
                <a:latin typeface="Arial MT"/>
                <a:cs typeface="Arial MT"/>
              </a:rPr>
              <a:t> esquerda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da tela:</a:t>
            </a:r>
            <a:endParaRPr lang="pt-BR" sz="2800" dirty="0">
              <a:latin typeface="Arial MT"/>
              <a:cs typeface="Arial MT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F7DF398F-BEE6-4569-8B78-530C5F5D1E82}"/>
              </a:ext>
            </a:extLst>
          </p:cNvPr>
          <p:cNvGrpSpPr/>
          <p:nvPr/>
        </p:nvGrpSpPr>
        <p:grpSpPr>
          <a:xfrm>
            <a:off x="2489200" y="2590800"/>
            <a:ext cx="11490960" cy="5687060"/>
            <a:chOff x="2489200" y="1816100"/>
            <a:chExt cx="11490960" cy="6461760"/>
          </a:xfrm>
        </p:grpSpPr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C62BE36-38DA-1903-0C90-EB0480DCD3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9200" y="1816100"/>
              <a:ext cx="11490960" cy="6461760"/>
            </a:xfrm>
            <a:prstGeom prst="rect">
              <a:avLst/>
            </a:prstGeom>
          </p:spPr>
        </p:pic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C50330C9-019D-5DB5-688F-358A46F97C17}"/>
                </a:ext>
              </a:extLst>
            </p:cNvPr>
            <p:cNvSpPr/>
            <p:nvPr/>
          </p:nvSpPr>
          <p:spPr>
            <a:xfrm>
              <a:off x="4622800" y="6629400"/>
              <a:ext cx="1981200" cy="990600"/>
            </a:xfrm>
            <a:custGeom>
              <a:avLst/>
              <a:gdLst/>
              <a:ahLst/>
              <a:cxnLst/>
              <a:rect l="l" t="t" r="r" b="b"/>
              <a:pathLst>
                <a:path w="1981200" h="990600">
                  <a:moveTo>
                    <a:pt x="495300" y="0"/>
                  </a:moveTo>
                  <a:lnTo>
                    <a:pt x="0" y="495300"/>
                  </a:lnTo>
                  <a:lnTo>
                    <a:pt x="495300" y="990600"/>
                  </a:lnTo>
                  <a:lnTo>
                    <a:pt x="495300" y="742950"/>
                  </a:lnTo>
                  <a:lnTo>
                    <a:pt x="1981200" y="742950"/>
                  </a:lnTo>
                  <a:lnTo>
                    <a:pt x="1981200" y="247650"/>
                  </a:lnTo>
                  <a:lnTo>
                    <a:pt x="495300" y="24765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5C70D15-8272-E7B4-F694-5E2348C49391}"/>
                </a:ext>
              </a:extLst>
            </p:cNvPr>
            <p:cNvSpPr/>
            <p:nvPr/>
          </p:nvSpPr>
          <p:spPr>
            <a:xfrm>
              <a:off x="4622800" y="6629400"/>
              <a:ext cx="1981200" cy="990600"/>
            </a:xfrm>
            <a:custGeom>
              <a:avLst/>
              <a:gdLst/>
              <a:ahLst/>
              <a:cxnLst/>
              <a:rect l="l" t="t" r="r" b="b"/>
              <a:pathLst>
                <a:path w="1981200" h="990600">
                  <a:moveTo>
                    <a:pt x="0" y="495300"/>
                  </a:moveTo>
                  <a:lnTo>
                    <a:pt x="495300" y="0"/>
                  </a:lnTo>
                  <a:lnTo>
                    <a:pt x="495300" y="247650"/>
                  </a:lnTo>
                  <a:lnTo>
                    <a:pt x="1981200" y="247650"/>
                  </a:lnTo>
                  <a:lnTo>
                    <a:pt x="1981200" y="742950"/>
                  </a:lnTo>
                  <a:lnTo>
                    <a:pt x="495300" y="742950"/>
                  </a:lnTo>
                  <a:lnTo>
                    <a:pt x="495300" y="990600"/>
                  </a:lnTo>
                  <a:lnTo>
                    <a:pt x="0" y="4953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F65AE11D-96AF-FFF0-69CE-A784E5DE8C3A}"/>
                </a:ext>
              </a:extLst>
            </p:cNvPr>
            <p:cNvSpPr/>
            <p:nvPr/>
          </p:nvSpPr>
          <p:spPr>
            <a:xfrm>
              <a:off x="11099800" y="1905000"/>
              <a:ext cx="2057400" cy="152400"/>
            </a:xfrm>
            <a:custGeom>
              <a:avLst/>
              <a:gdLst/>
              <a:ahLst/>
              <a:cxnLst/>
              <a:rect l="l" t="t" r="r" b="b"/>
              <a:pathLst>
                <a:path w="2057400" h="152400">
                  <a:moveTo>
                    <a:pt x="20574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057400" y="1524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71B4A272-7462-0184-8F34-4C856622D642}"/>
                </a:ext>
              </a:extLst>
            </p:cNvPr>
            <p:cNvSpPr/>
            <p:nvPr/>
          </p:nvSpPr>
          <p:spPr>
            <a:xfrm>
              <a:off x="2509520" y="2143759"/>
              <a:ext cx="2057400" cy="500380"/>
            </a:xfrm>
            <a:custGeom>
              <a:avLst/>
              <a:gdLst/>
              <a:ahLst/>
              <a:cxnLst/>
              <a:rect l="l" t="t" r="r" b="b"/>
              <a:pathLst>
                <a:path w="2057400" h="500380">
                  <a:moveTo>
                    <a:pt x="2057400" y="66040"/>
                  </a:moveTo>
                  <a:lnTo>
                    <a:pt x="609600" y="6604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66040"/>
                  </a:lnTo>
                  <a:lnTo>
                    <a:pt x="0" y="500380"/>
                  </a:lnTo>
                  <a:lnTo>
                    <a:pt x="2057400" y="500380"/>
                  </a:lnTo>
                  <a:lnTo>
                    <a:pt x="2057400" y="6604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137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IMPRESSÃO DO BOLETO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  <a:cs typeface="Arial MT"/>
              </a:rPr>
              <a:t>É nessa seção que </a:t>
            </a:r>
            <a:r>
              <a:rPr lang="pt-BR" sz="2400" spc="-10" dirty="0">
                <a:latin typeface="Arial MT"/>
                <a:cs typeface="Arial MT"/>
              </a:rPr>
              <a:t>você </a:t>
            </a:r>
            <a:r>
              <a:rPr lang="pt-BR" sz="2400" dirty="0">
                <a:latin typeface="Arial MT"/>
                <a:cs typeface="Arial MT"/>
              </a:rPr>
              <a:t>pegará </a:t>
            </a:r>
            <a:r>
              <a:rPr lang="pt-BR" sz="2400" spc="-5" dirty="0">
                <a:latin typeface="Arial MT"/>
                <a:cs typeface="Arial MT"/>
              </a:rPr>
              <a:t>os próximos </a:t>
            </a:r>
            <a:r>
              <a:rPr lang="pt-BR" sz="2400" dirty="0">
                <a:latin typeface="Arial MT"/>
                <a:cs typeface="Arial MT"/>
              </a:rPr>
              <a:t>boletos </a:t>
            </a:r>
            <a:r>
              <a:rPr lang="pt-BR" sz="2400" spc="-5" dirty="0">
                <a:latin typeface="Arial MT"/>
                <a:cs typeface="Arial MT"/>
              </a:rPr>
              <a:t>também. </a:t>
            </a:r>
            <a:r>
              <a:rPr lang="pt-BR" sz="2400" dirty="0">
                <a:latin typeface="Arial MT"/>
                <a:cs typeface="Arial MT"/>
              </a:rPr>
              <a:t>Aqui, </a:t>
            </a:r>
            <a:r>
              <a:rPr lang="pt-BR" sz="2400" spc="-5" dirty="0">
                <a:latin typeface="Arial MT"/>
                <a:cs typeface="Arial MT"/>
              </a:rPr>
              <a:t>basta </a:t>
            </a:r>
            <a:r>
              <a:rPr lang="pt-BR" sz="2400" dirty="0">
                <a:latin typeface="Arial MT"/>
                <a:cs typeface="Arial MT"/>
              </a:rPr>
              <a:t>selecionar </a:t>
            </a:r>
            <a:r>
              <a:rPr lang="pt-BR" sz="2400" spc="-5" dirty="0">
                <a:latin typeface="Arial MT"/>
                <a:cs typeface="Arial MT"/>
              </a:rPr>
              <a:t>a forma de </a:t>
            </a:r>
            <a:r>
              <a:rPr lang="pt-BR" sz="2400" dirty="0">
                <a:latin typeface="Arial MT"/>
                <a:cs typeface="Arial MT"/>
              </a:rPr>
              <a:t> pagamento</a:t>
            </a:r>
            <a:r>
              <a:rPr lang="pt-BR" sz="2400" spc="-3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(Boleto, PIX </a:t>
            </a:r>
            <a:r>
              <a:rPr lang="pt-BR" sz="2400" spc="-5" dirty="0">
                <a:latin typeface="Arial MT"/>
                <a:cs typeface="Arial MT"/>
              </a:rPr>
              <a:t>ou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Cartão de débito), e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pronto!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Lembrando:</a:t>
            </a:r>
            <a:r>
              <a:rPr lang="pt-BR" sz="2400" spc="-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O</a:t>
            </a:r>
            <a:r>
              <a:rPr lang="pt-BR" sz="2400" spc="-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20" dirty="0">
                <a:solidFill>
                  <a:srgbClr val="943735"/>
                </a:solidFill>
                <a:latin typeface="Arial"/>
                <a:cs typeface="Arial"/>
              </a:rPr>
              <a:t>valor</a:t>
            </a:r>
            <a:r>
              <a:rPr lang="pt-BR" sz="2400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mostrado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sempre será</a:t>
            </a:r>
            <a:r>
              <a:rPr lang="pt-BR" sz="2400" spc="-2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o bruto</a:t>
            </a:r>
            <a:r>
              <a:rPr lang="pt-BR" sz="2400" spc="-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da </a:t>
            </a:r>
            <a:r>
              <a:rPr lang="pt-BR" sz="2400" spc="-6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mensalidade.</a:t>
            </a:r>
            <a:r>
              <a:rPr lang="pt-BR" sz="2400" spc="-9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A</a:t>
            </a:r>
            <a:r>
              <a:rPr lang="pt-BR" sz="2400" spc="-10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bolsa/desconto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spc="-15" dirty="0">
                <a:solidFill>
                  <a:srgbClr val="943735"/>
                </a:solidFill>
                <a:latin typeface="Arial"/>
                <a:cs typeface="Arial"/>
              </a:rPr>
              <a:t>virá</a:t>
            </a:r>
            <a:r>
              <a:rPr lang="pt-BR" sz="2400" spc="5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descrita</a:t>
            </a:r>
            <a:r>
              <a:rPr lang="pt-BR" sz="2400" spc="-2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no</a:t>
            </a:r>
            <a:r>
              <a:rPr lang="pt-BR" sz="2400" spc="-5" dirty="0">
                <a:solidFill>
                  <a:srgbClr val="943735"/>
                </a:solidFill>
                <a:latin typeface="Arial"/>
                <a:cs typeface="Arial"/>
              </a:rPr>
              <a:t> corpo</a:t>
            </a:r>
            <a:r>
              <a:rPr lang="pt-BR" sz="2400" spc="-10" dirty="0">
                <a:solidFill>
                  <a:srgbClr val="943735"/>
                </a:solidFill>
                <a:latin typeface="Arial"/>
                <a:cs typeface="Arial"/>
              </a:rPr>
              <a:t> do</a:t>
            </a:r>
            <a:r>
              <a:rPr lang="pt-BR" sz="2400" spc="-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lang="pt-BR" sz="2400" dirty="0">
                <a:solidFill>
                  <a:srgbClr val="943735"/>
                </a:solidFill>
                <a:latin typeface="Arial"/>
                <a:cs typeface="Arial"/>
              </a:rPr>
              <a:t>boleto</a:t>
            </a:r>
            <a:r>
              <a:rPr lang="pt-BR" sz="2400" dirty="0">
                <a:latin typeface="Arial MT"/>
                <a:cs typeface="Arial MT"/>
              </a:rPr>
              <a:t>.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2A7FA57-05D3-4296-8FEB-65618F66C670}"/>
              </a:ext>
            </a:extLst>
          </p:cNvPr>
          <p:cNvGrpSpPr/>
          <p:nvPr/>
        </p:nvGrpSpPr>
        <p:grpSpPr>
          <a:xfrm>
            <a:off x="2550160" y="2275839"/>
            <a:ext cx="10695940" cy="5900420"/>
            <a:chOff x="2550160" y="2275839"/>
            <a:chExt cx="10695940" cy="590042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0311E3D-2F71-254B-6239-E9F8696253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0160" y="2275839"/>
              <a:ext cx="10492740" cy="590042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12852F6-13DA-79B6-71DF-B542B0D49B9F}"/>
                </a:ext>
              </a:extLst>
            </p:cNvPr>
            <p:cNvSpPr/>
            <p:nvPr/>
          </p:nvSpPr>
          <p:spPr>
            <a:xfrm>
              <a:off x="4018280" y="2377439"/>
              <a:ext cx="8224520" cy="3108960"/>
            </a:xfrm>
            <a:custGeom>
              <a:avLst/>
              <a:gdLst/>
              <a:ahLst/>
              <a:cxnLst/>
              <a:rect l="l" t="t" r="r" b="b"/>
              <a:pathLst>
                <a:path w="8224520" h="3108960">
                  <a:moveTo>
                    <a:pt x="1981200" y="2667000"/>
                  </a:moveTo>
                  <a:lnTo>
                    <a:pt x="0" y="2667000"/>
                  </a:lnTo>
                  <a:lnTo>
                    <a:pt x="0" y="3108960"/>
                  </a:lnTo>
                  <a:lnTo>
                    <a:pt x="1981200" y="3108960"/>
                  </a:lnTo>
                  <a:lnTo>
                    <a:pt x="1981200" y="2667000"/>
                  </a:lnTo>
                  <a:close/>
                </a:path>
                <a:path w="8224520" h="3108960">
                  <a:moveTo>
                    <a:pt x="5024120" y="2575560"/>
                  </a:moveTo>
                  <a:lnTo>
                    <a:pt x="3042920" y="2575560"/>
                  </a:lnTo>
                  <a:lnTo>
                    <a:pt x="3042920" y="2804160"/>
                  </a:lnTo>
                  <a:lnTo>
                    <a:pt x="5024120" y="2804160"/>
                  </a:lnTo>
                  <a:lnTo>
                    <a:pt x="5024120" y="2575560"/>
                  </a:lnTo>
                  <a:close/>
                </a:path>
                <a:path w="8224520" h="3108960">
                  <a:moveTo>
                    <a:pt x="8224520" y="0"/>
                  </a:moveTo>
                  <a:lnTo>
                    <a:pt x="6243320" y="0"/>
                  </a:lnTo>
                  <a:lnTo>
                    <a:pt x="6243320" y="228612"/>
                  </a:lnTo>
                  <a:lnTo>
                    <a:pt x="8224520" y="228612"/>
                  </a:lnTo>
                  <a:lnTo>
                    <a:pt x="822452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8E35AC7-7322-86B6-5545-864D3300C64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143000" y="628650"/>
                  </a:lnTo>
                  <a:lnTo>
                    <a:pt x="1143000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15F1CC1-8937-9E03-A90C-307D8A1DE98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143000" y="209550"/>
                  </a:lnTo>
                  <a:lnTo>
                    <a:pt x="1143000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598C08E7-25EC-AAA3-2DBA-0BACDF45D33F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276986" y="0"/>
                  </a:moveTo>
                  <a:lnTo>
                    <a:pt x="0" y="314578"/>
                  </a:lnTo>
                  <a:lnTo>
                    <a:pt x="543559" y="792861"/>
                  </a:lnTo>
                  <a:lnTo>
                    <a:pt x="405129" y="950087"/>
                  </a:lnTo>
                  <a:lnTo>
                    <a:pt x="996569" y="912368"/>
                  </a:lnTo>
                  <a:lnTo>
                    <a:pt x="958850" y="320928"/>
                  </a:lnTo>
                  <a:lnTo>
                    <a:pt x="820420" y="478154"/>
                  </a:lnTo>
                  <a:lnTo>
                    <a:pt x="2769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888490A2-6F0F-639A-A44A-F667AF7CED7A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996569" y="912368"/>
                  </a:moveTo>
                  <a:lnTo>
                    <a:pt x="405129" y="950087"/>
                  </a:lnTo>
                  <a:lnTo>
                    <a:pt x="543559" y="792861"/>
                  </a:lnTo>
                  <a:lnTo>
                    <a:pt x="0" y="314578"/>
                  </a:lnTo>
                  <a:lnTo>
                    <a:pt x="276986" y="0"/>
                  </a:lnTo>
                  <a:lnTo>
                    <a:pt x="820420" y="478154"/>
                  </a:lnTo>
                  <a:lnTo>
                    <a:pt x="958850" y="320928"/>
                  </a:lnTo>
                  <a:lnTo>
                    <a:pt x="996569" y="9123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C8AA814A-871A-318F-DD26-B02DDE827549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177038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1770380" y="441959"/>
                  </a:lnTo>
                  <a:lnTo>
                    <a:pt x="1770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CA144659-4D78-D2B9-517B-B366B0B6F056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0" y="441959"/>
                  </a:moveTo>
                  <a:lnTo>
                    <a:pt x="1770380" y="441959"/>
                  </a:lnTo>
                  <a:lnTo>
                    <a:pt x="1770380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89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97143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ANEXO I – ANEXO AO PORTAL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9EB1385-0636-0E41-A5E9-EC6D79A7D3C0}"/>
              </a:ext>
            </a:extLst>
          </p:cNvPr>
          <p:cNvSpPr txBox="1"/>
          <p:nvPr/>
        </p:nvSpPr>
        <p:spPr>
          <a:xfrm>
            <a:off x="734375" y="1124820"/>
            <a:ext cx="1418336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400" dirty="0">
                <a:latin typeface="Arial MT"/>
                <a:cs typeface="Arial MT"/>
              </a:rPr>
              <a:t>Fechou </a:t>
            </a:r>
            <a:r>
              <a:rPr lang="pt-BR" sz="2400" spc="-5" dirty="0">
                <a:latin typeface="Arial MT"/>
                <a:cs typeface="Arial MT"/>
              </a:rPr>
              <a:t>a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tela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sem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querer?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Internet </a:t>
            </a:r>
            <a:r>
              <a:rPr lang="pt-BR" sz="2400" dirty="0">
                <a:latin typeface="Arial MT"/>
                <a:cs typeface="Arial MT"/>
              </a:rPr>
              <a:t>caiu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no</a:t>
            </a:r>
            <a:r>
              <a:rPr lang="pt-BR" sz="2400" spc="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meio</a:t>
            </a:r>
            <a:r>
              <a:rPr lang="pt-BR" sz="2400" spc="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do</a:t>
            </a:r>
            <a:r>
              <a:rPr lang="pt-BR" sz="2400" spc="-2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processo?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Calma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que</a:t>
            </a:r>
            <a:r>
              <a:rPr lang="pt-BR" sz="2400" spc="-25" dirty="0">
                <a:latin typeface="Arial MT"/>
                <a:cs typeface="Arial MT"/>
              </a:rPr>
              <a:t> </a:t>
            </a:r>
            <a:r>
              <a:rPr lang="pt-BR" sz="2400" spc="-10" dirty="0">
                <a:latin typeface="Arial MT"/>
                <a:cs typeface="Arial MT"/>
              </a:rPr>
              <a:t>vai</a:t>
            </a:r>
            <a:r>
              <a:rPr lang="pt-BR" sz="2400" spc="2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dar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tudo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certo.</a:t>
            </a:r>
            <a:r>
              <a:rPr lang="pt-BR" sz="2400" spc="-1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Para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acessar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o </a:t>
            </a:r>
            <a:r>
              <a:rPr lang="pt-BR" sz="2400" spc="-65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Portal</a:t>
            </a:r>
            <a:r>
              <a:rPr lang="pt-BR" sz="2400" spc="2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do</a:t>
            </a:r>
            <a:r>
              <a:rPr lang="pt-BR" sz="2400" spc="-14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Aluno,</a:t>
            </a:r>
            <a:r>
              <a:rPr lang="pt-BR" sz="2400" spc="-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acesse</a:t>
            </a:r>
            <a:r>
              <a:rPr lang="pt-BR" sz="2400" spc="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o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link:</a:t>
            </a:r>
            <a:r>
              <a:rPr lang="pt-BR" sz="2400" spc="15" dirty="0"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244060"/>
                </a:solidFill>
                <a:latin typeface="Arial MT"/>
                <a:cs typeface="Arial MT"/>
              </a:rPr>
              <a:t>https://portalaluno.afya.com.br/web/app/edu/portaleducacional/login/</a:t>
            </a:r>
            <a:endParaRPr lang="pt-BR" sz="2400" dirty="0">
              <a:latin typeface="Arial MT"/>
              <a:cs typeface="Arial MT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2A7FA57-05D3-4296-8FEB-65618F66C670}"/>
              </a:ext>
            </a:extLst>
          </p:cNvPr>
          <p:cNvGrpSpPr/>
          <p:nvPr/>
        </p:nvGrpSpPr>
        <p:grpSpPr>
          <a:xfrm>
            <a:off x="2550160" y="2275839"/>
            <a:ext cx="10695940" cy="5900420"/>
            <a:chOff x="2550160" y="2275839"/>
            <a:chExt cx="10695940" cy="5900420"/>
          </a:xfrm>
        </p:grpSpPr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20311E3D-2F71-254B-6239-E9F8696253C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0160" y="2275839"/>
              <a:ext cx="10492740" cy="5900420"/>
            </a:xfrm>
            <a:prstGeom prst="rect">
              <a:avLst/>
            </a:prstGeom>
          </p:spPr>
        </p:pic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512852F6-13DA-79B6-71DF-B542B0D49B9F}"/>
                </a:ext>
              </a:extLst>
            </p:cNvPr>
            <p:cNvSpPr/>
            <p:nvPr/>
          </p:nvSpPr>
          <p:spPr>
            <a:xfrm>
              <a:off x="4018280" y="2377439"/>
              <a:ext cx="8224520" cy="3108960"/>
            </a:xfrm>
            <a:custGeom>
              <a:avLst/>
              <a:gdLst/>
              <a:ahLst/>
              <a:cxnLst/>
              <a:rect l="l" t="t" r="r" b="b"/>
              <a:pathLst>
                <a:path w="8224520" h="3108960">
                  <a:moveTo>
                    <a:pt x="1981200" y="2667000"/>
                  </a:moveTo>
                  <a:lnTo>
                    <a:pt x="0" y="2667000"/>
                  </a:lnTo>
                  <a:lnTo>
                    <a:pt x="0" y="3108960"/>
                  </a:lnTo>
                  <a:lnTo>
                    <a:pt x="1981200" y="3108960"/>
                  </a:lnTo>
                  <a:lnTo>
                    <a:pt x="1981200" y="2667000"/>
                  </a:lnTo>
                  <a:close/>
                </a:path>
                <a:path w="8224520" h="3108960">
                  <a:moveTo>
                    <a:pt x="5024120" y="2575560"/>
                  </a:moveTo>
                  <a:lnTo>
                    <a:pt x="3042920" y="2575560"/>
                  </a:lnTo>
                  <a:lnTo>
                    <a:pt x="3042920" y="2804160"/>
                  </a:lnTo>
                  <a:lnTo>
                    <a:pt x="5024120" y="2804160"/>
                  </a:lnTo>
                  <a:lnTo>
                    <a:pt x="5024120" y="2575560"/>
                  </a:lnTo>
                  <a:close/>
                </a:path>
                <a:path w="8224520" h="3108960">
                  <a:moveTo>
                    <a:pt x="8224520" y="0"/>
                  </a:moveTo>
                  <a:lnTo>
                    <a:pt x="6243320" y="0"/>
                  </a:lnTo>
                  <a:lnTo>
                    <a:pt x="6243320" y="228612"/>
                  </a:lnTo>
                  <a:lnTo>
                    <a:pt x="8224520" y="228612"/>
                  </a:lnTo>
                  <a:lnTo>
                    <a:pt x="822452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C8E35AC7-7322-86B6-5545-864D3300C64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143000" y="628650"/>
                  </a:lnTo>
                  <a:lnTo>
                    <a:pt x="1143000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15F1CC1-8937-9E03-A90C-307D8A1DE980}"/>
                </a:ext>
              </a:extLst>
            </p:cNvPr>
            <p:cNvSpPr/>
            <p:nvPr/>
          </p:nvSpPr>
          <p:spPr>
            <a:xfrm>
              <a:off x="12090400" y="4762500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143000" y="209550"/>
                  </a:lnTo>
                  <a:lnTo>
                    <a:pt x="1143000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598C08E7-25EC-AAA3-2DBA-0BACDF45D33F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276986" y="0"/>
                  </a:moveTo>
                  <a:lnTo>
                    <a:pt x="0" y="314578"/>
                  </a:lnTo>
                  <a:lnTo>
                    <a:pt x="543559" y="792861"/>
                  </a:lnTo>
                  <a:lnTo>
                    <a:pt x="405129" y="950087"/>
                  </a:lnTo>
                  <a:lnTo>
                    <a:pt x="996569" y="912368"/>
                  </a:lnTo>
                  <a:lnTo>
                    <a:pt x="958850" y="320928"/>
                  </a:lnTo>
                  <a:lnTo>
                    <a:pt x="820420" y="478154"/>
                  </a:lnTo>
                  <a:lnTo>
                    <a:pt x="2769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888490A2-6F0F-639A-A44A-F667AF7CED7A}"/>
                </a:ext>
              </a:extLst>
            </p:cNvPr>
            <p:cNvSpPr/>
            <p:nvPr/>
          </p:nvSpPr>
          <p:spPr>
            <a:xfrm>
              <a:off x="8981820" y="4030725"/>
              <a:ext cx="996950" cy="950594"/>
            </a:xfrm>
            <a:custGeom>
              <a:avLst/>
              <a:gdLst/>
              <a:ahLst/>
              <a:cxnLst/>
              <a:rect l="l" t="t" r="r" b="b"/>
              <a:pathLst>
                <a:path w="996950" h="950595">
                  <a:moveTo>
                    <a:pt x="996569" y="912368"/>
                  </a:moveTo>
                  <a:lnTo>
                    <a:pt x="405129" y="950087"/>
                  </a:lnTo>
                  <a:lnTo>
                    <a:pt x="543559" y="792861"/>
                  </a:lnTo>
                  <a:lnTo>
                    <a:pt x="0" y="314578"/>
                  </a:lnTo>
                  <a:lnTo>
                    <a:pt x="276986" y="0"/>
                  </a:lnTo>
                  <a:lnTo>
                    <a:pt x="820420" y="478154"/>
                  </a:lnTo>
                  <a:lnTo>
                    <a:pt x="958850" y="320928"/>
                  </a:lnTo>
                  <a:lnTo>
                    <a:pt x="996569" y="9123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C8AA814A-871A-318F-DD26-B02DDE827549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177038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1770380" y="441959"/>
                  </a:lnTo>
                  <a:lnTo>
                    <a:pt x="1770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CA144659-4D78-D2B9-517B-B366B0B6F056}"/>
                </a:ext>
              </a:extLst>
            </p:cNvPr>
            <p:cNvSpPr/>
            <p:nvPr/>
          </p:nvSpPr>
          <p:spPr>
            <a:xfrm>
              <a:off x="2613660" y="2567939"/>
              <a:ext cx="1770380" cy="441959"/>
            </a:xfrm>
            <a:custGeom>
              <a:avLst/>
              <a:gdLst/>
              <a:ahLst/>
              <a:cxnLst/>
              <a:rect l="l" t="t" r="r" b="b"/>
              <a:pathLst>
                <a:path w="1770379" h="441960">
                  <a:moveTo>
                    <a:pt x="0" y="441959"/>
                  </a:moveTo>
                  <a:lnTo>
                    <a:pt x="1770380" y="441959"/>
                  </a:lnTo>
                  <a:lnTo>
                    <a:pt x="1770380" y="0"/>
                  </a:lnTo>
                  <a:lnTo>
                    <a:pt x="0" y="0"/>
                  </a:lnTo>
                  <a:lnTo>
                    <a:pt x="0" y="44195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694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2665666-3055-4988-9F31-19750BE4AB0E}"/>
              </a:ext>
            </a:extLst>
          </p:cNvPr>
          <p:cNvSpPr txBox="1"/>
          <p:nvPr/>
        </p:nvSpPr>
        <p:spPr>
          <a:xfrm>
            <a:off x="1071017" y="1694551"/>
            <a:ext cx="5248553" cy="111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pt-BR" sz="6667" b="1" dirty="0">
                <a:solidFill>
                  <a:prstClr val="white"/>
                </a:solidFill>
                <a:latin typeface="SansBeam Body Bold" panose="02000504040000020104" pitchFamily="2" charset="77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4" name="object 13"/>
          <p:cNvSpPr txBox="1"/>
          <p:nvPr/>
        </p:nvSpPr>
        <p:spPr>
          <a:xfrm>
            <a:off x="1651254" y="3302634"/>
            <a:ext cx="461899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Sans Beam Body"/>
                <a:cs typeface="Arial"/>
              </a:rPr>
              <a:t>Esperamos</a:t>
            </a:r>
            <a:r>
              <a:rPr sz="3200" b="1" spc="-114" dirty="0">
                <a:solidFill>
                  <a:srgbClr val="FFFFFF"/>
                </a:solidFill>
                <a:latin typeface="Sans Beam Body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ans Beam Body"/>
                <a:cs typeface="Arial"/>
              </a:rPr>
              <a:t>ter</a:t>
            </a:r>
            <a:r>
              <a:rPr sz="3200" b="1" spc="-45" dirty="0">
                <a:solidFill>
                  <a:srgbClr val="FFFFFF"/>
                </a:solidFill>
                <a:latin typeface="Sans Beam Body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Sans Beam Body"/>
                <a:cs typeface="Arial"/>
              </a:rPr>
              <a:t>ajudado.</a:t>
            </a:r>
            <a:endParaRPr sz="3200" dirty="0">
              <a:latin typeface="Sans Beam Body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Secretaria</a:t>
            </a:r>
            <a:r>
              <a:rPr sz="2400" spc="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Geral</a:t>
            </a:r>
            <a:endParaRPr sz="2400" dirty="0">
              <a:latin typeface="Sans Beam Body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Sans Beam Body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Sans Beam Body"/>
                <a:cs typeface="Arial MT"/>
              </a:rPr>
              <a:t>+</a:t>
            </a:r>
            <a:r>
              <a:rPr sz="2400" spc="-2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ans Beam Body"/>
                <a:cs typeface="Arial MT"/>
              </a:rPr>
              <a:t>55</a:t>
            </a:r>
            <a:r>
              <a:rPr sz="2400" spc="-35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Sans Beam Body"/>
                <a:cs typeface="Arial MT"/>
              </a:rPr>
              <a:t>(94)</a:t>
            </a:r>
            <a:r>
              <a:rPr sz="2400" spc="-80" dirty="0">
                <a:solidFill>
                  <a:srgbClr val="FFFFFF"/>
                </a:solidFill>
                <a:latin typeface="Sans Beam Body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ans Beam Body"/>
                <a:cs typeface="Arial MT"/>
              </a:rPr>
              <a:t>3198-1149</a:t>
            </a:r>
            <a:endParaRPr sz="2400" dirty="0">
              <a:latin typeface="Sans Beam Body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Sans Beam Body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pt-BR" sz="2400" spc="-20" dirty="0">
                <a:solidFill>
                  <a:schemeClr val="bg1"/>
                </a:solidFill>
                <a:latin typeface="Sans Beam Body"/>
                <a:cs typeface="Arial MT"/>
              </a:rPr>
              <a:t>centraldoaluno@fesar.edu.br</a:t>
            </a:r>
            <a:endParaRPr sz="2400" dirty="0">
              <a:solidFill>
                <a:schemeClr val="bg1"/>
              </a:solidFill>
              <a:latin typeface="Sans Beam Body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3619" y="2753360"/>
            <a:ext cx="4218940" cy="3462020"/>
            <a:chOff x="1023619" y="2753360"/>
            <a:chExt cx="4218940" cy="3462020"/>
          </a:xfrm>
        </p:grpSpPr>
        <p:sp>
          <p:nvSpPr>
            <p:cNvPr id="7" name="object 7"/>
            <p:cNvSpPr/>
            <p:nvPr/>
          </p:nvSpPr>
          <p:spPr>
            <a:xfrm>
              <a:off x="1023619" y="2791460"/>
              <a:ext cx="4218940" cy="0"/>
            </a:xfrm>
            <a:custGeom>
              <a:avLst/>
              <a:gdLst/>
              <a:ahLst/>
              <a:cxnLst/>
              <a:rect l="l" t="t" r="r" b="b"/>
              <a:pathLst>
                <a:path w="4218940">
                  <a:moveTo>
                    <a:pt x="0" y="0"/>
                  </a:moveTo>
                  <a:lnTo>
                    <a:pt x="4218685" y="0"/>
                  </a:lnTo>
                </a:path>
              </a:pathLst>
            </a:custGeom>
            <a:ln w="76200">
              <a:solidFill>
                <a:srgbClr val="D20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985" y="4535297"/>
              <a:ext cx="197408" cy="141097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86" y="5078602"/>
              <a:ext cx="127901" cy="130810"/>
            </a:xfrm>
            <a:prstGeom prst="rect">
              <a:avLst/>
            </a:prstGeom>
          </p:spPr>
        </p:pic>
        <p:sp>
          <p:nvSpPr>
            <p:cNvPr id="11" name="object 10"/>
            <p:cNvSpPr/>
            <p:nvPr/>
          </p:nvSpPr>
          <p:spPr>
            <a:xfrm>
              <a:off x="1074039" y="3393439"/>
              <a:ext cx="401955" cy="2082164"/>
            </a:xfrm>
            <a:custGeom>
              <a:avLst/>
              <a:gdLst/>
              <a:ahLst/>
              <a:cxnLst/>
              <a:rect l="l" t="t" r="r" b="b"/>
              <a:pathLst>
                <a:path w="401955" h="2082164">
                  <a:moveTo>
                    <a:pt x="347091" y="343408"/>
                  </a:moveTo>
                  <a:lnTo>
                    <a:pt x="310515" y="307721"/>
                  </a:lnTo>
                  <a:lnTo>
                    <a:pt x="276225" y="288163"/>
                  </a:lnTo>
                  <a:lnTo>
                    <a:pt x="228346" y="272161"/>
                  </a:lnTo>
                  <a:lnTo>
                    <a:pt x="235077" y="261239"/>
                  </a:lnTo>
                  <a:lnTo>
                    <a:pt x="251079" y="223012"/>
                  </a:lnTo>
                  <a:lnTo>
                    <a:pt x="255651" y="187325"/>
                  </a:lnTo>
                  <a:lnTo>
                    <a:pt x="256286" y="176657"/>
                  </a:lnTo>
                  <a:lnTo>
                    <a:pt x="257429" y="165608"/>
                  </a:lnTo>
                  <a:lnTo>
                    <a:pt x="246507" y="127762"/>
                  </a:lnTo>
                  <a:lnTo>
                    <a:pt x="200914" y="107061"/>
                  </a:lnTo>
                  <a:lnTo>
                    <a:pt x="182067" y="108966"/>
                  </a:lnTo>
                  <a:lnTo>
                    <a:pt x="166662" y="115443"/>
                  </a:lnTo>
                  <a:lnTo>
                    <a:pt x="154673" y="127762"/>
                  </a:lnTo>
                  <a:lnTo>
                    <a:pt x="146113" y="147193"/>
                  </a:lnTo>
                  <a:lnTo>
                    <a:pt x="144183" y="155321"/>
                  </a:lnTo>
                  <a:lnTo>
                    <a:pt x="144399" y="165608"/>
                  </a:lnTo>
                  <a:lnTo>
                    <a:pt x="145465" y="176657"/>
                  </a:lnTo>
                  <a:lnTo>
                    <a:pt x="146113" y="187325"/>
                  </a:lnTo>
                  <a:lnTo>
                    <a:pt x="145465" y="196723"/>
                  </a:lnTo>
                  <a:lnTo>
                    <a:pt x="144399" y="205232"/>
                  </a:lnTo>
                  <a:lnTo>
                    <a:pt x="144183" y="213614"/>
                  </a:lnTo>
                  <a:lnTo>
                    <a:pt x="159816" y="249174"/>
                  </a:lnTo>
                  <a:lnTo>
                    <a:pt x="173507" y="272161"/>
                  </a:lnTo>
                  <a:lnTo>
                    <a:pt x="147815" y="278257"/>
                  </a:lnTo>
                  <a:lnTo>
                    <a:pt x="125564" y="288163"/>
                  </a:lnTo>
                  <a:lnTo>
                    <a:pt x="91325" y="307721"/>
                  </a:lnTo>
                  <a:lnTo>
                    <a:pt x="70205" y="318389"/>
                  </a:lnTo>
                  <a:lnTo>
                    <a:pt x="59359" y="325628"/>
                  </a:lnTo>
                  <a:lnTo>
                    <a:pt x="55359" y="332867"/>
                  </a:lnTo>
                  <a:lnTo>
                    <a:pt x="54800" y="343408"/>
                  </a:lnTo>
                  <a:lnTo>
                    <a:pt x="54800" y="356743"/>
                  </a:lnTo>
                  <a:lnTo>
                    <a:pt x="59359" y="356743"/>
                  </a:lnTo>
                  <a:lnTo>
                    <a:pt x="54800" y="365633"/>
                  </a:lnTo>
                  <a:lnTo>
                    <a:pt x="54800" y="374523"/>
                  </a:lnTo>
                  <a:lnTo>
                    <a:pt x="347091" y="374523"/>
                  </a:lnTo>
                  <a:lnTo>
                    <a:pt x="347091" y="361188"/>
                  </a:lnTo>
                  <a:lnTo>
                    <a:pt x="342519" y="352298"/>
                  </a:lnTo>
                  <a:lnTo>
                    <a:pt x="347091" y="352298"/>
                  </a:lnTo>
                  <a:lnTo>
                    <a:pt x="347091" y="343408"/>
                  </a:lnTo>
                  <a:close/>
                </a:path>
                <a:path w="401955" h="2082164">
                  <a:moveTo>
                    <a:pt x="363220" y="2059305"/>
                  </a:moveTo>
                  <a:lnTo>
                    <a:pt x="273431" y="1969262"/>
                  </a:lnTo>
                  <a:lnTo>
                    <a:pt x="260477" y="1977136"/>
                  </a:lnTo>
                  <a:lnTo>
                    <a:pt x="206121" y="1951228"/>
                  </a:lnTo>
                  <a:lnTo>
                    <a:pt x="143332" y="1888109"/>
                  </a:lnTo>
                  <a:lnTo>
                    <a:pt x="126276" y="1845564"/>
                  </a:lnTo>
                  <a:lnTo>
                    <a:pt x="134353" y="1834007"/>
                  </a:lnTo>
                  <a:lnTo>
                    <a:pt x="40106" y="1739265"/>
                  </a:lnTo>
                  <a:lnTo>
                    <a:pt x="32016" y="1756029"/>
                  </a:lnTo>
                  <a:lnTo>
                    <a:pt x="24815" y="1783334"/>
                  </a:lnTo>
                  <a:lnTo>
                    <a:pt x="23837" y="1820418"/>
                  </a:lnTo>
                  <a:lnTo>
                    <a:pt x="34455" y="1866519"/>
                  </a:lnTo>
                  <a:lnTo>
                    <a:pt x="62014" y="1920875"/>
                  </a:lnTo>
                  <a:lnTo>
                    <a:pt x="111912" y="1982597"/>
                  </a:lnTo>
                  <a:lnTo>
                    <a:pt x="176009" y="2038477"/>
                  </a:lnTo>
                  <a:lnTo>
                    <a:pt x="232918" y="2069719"/>
                  </a:lnTo>
                  <a:lnTo>
                    <a:pt x="281305" y="2081911"/>
                  </a:lnTo>
                  <a:lnTo>
                    <a:pt x="320040" y="2080514"/>
                  </a:lnTo>
                  <a:lnTo>
                    <a:pt x="347726" y="2071243"/>
                  </a:lnTo>
                  <a:lnTo>
                    <a:pt x="363220" y="2059305"/>
                  </a:lnTo>
                  <a:close/>
                </a:path>
                <a:path w="401955" h="2082164">
                  <a:moveTo>
                    <a:pt x="385064" y="916051"/>
                  </a:moveTo>
                  <a:lnTo>
                    <a:pt x="349758" y="887857"/>
                  </a:lnTo>
                  <a:lnTo>
                    <a:pt x="349758" y="838581"/>
                  </a:lnTo>
                  <a:lnTo>
                    <a:pt x="307467" y="831469"/>
                  </a:lnTo>
                  <a:lnTo>
                    <a:pt x="286385" y="782066"/>
                  </a:lnTo>
                  <a:lnTo>
                    <a:pt x="236982" y="803275"/>
                  </a:lnTo>
                  <a:lnTo>
                    <a:pt x="201676" y="767969"/>
                  </a:lnTo>
                  <a:lnTo>
                    <a:pt x="166420" y="803275"/>
                  </a:lnTo>
                  <a:lnTo>
                    <a:pt x="117055" y="782066"/>
                  </a:lnTo>
                  <a:lnTo>
                    <a:pt x="102946" y="831469"/>
                  </a:lnTo>
                  <a:lnTo>
                    <a:pt x="53594" y="838581"/>
                  </a:lnTo>
                  <a:lnTo>
                    <a:pt x="53594" y="887857"/>
                  </a:lnTo>
                  <a:lnTo>
                    <a:pt x="18338" y="916051"/>
                  </a:lnTo>
                  <a:lnTo>
                    <a:pt x="46532" y="958342"/>
                  </a:lnTo>
                  <a:lnTo>
                    <a:pt x="18338" y="1007745"/>
                  </a:lnTo>
                  <a:lnTo>
                    <a:pt x="53594" y="1028954"/>
                  </a:lnTo>
                  <a:lnTo>
                    <a:pt x="53594" y="1085342"/>
                  </a:lnTo>
                  <a:lnTo>
                    <a:pt x="102946" y="1092454"/>
                  </a:lnTo>
                  <a:lnTo>
                    <a:pt x="117055" y="1134745"/>
                  </a:lnTo>
                  <a:lnTo>
                    <a:pt x="166420" y="1120648"/>
                  </a:lnTo>
                  <a:lnTo>
                    <a:pt x="201676" y="1155954"/>
                  </a:lnTo>
                  <a:lnTo>
                    <a:pt x="236982" y="1120648"/>
                  </a:lnTo>
                  <a:lnTo>
                    <a:pt x="286385" y="1134745"/>
                  </a:lnTo>
                  <a:lnTo>
                    <a:pt x="307467" y="1092454"/>
                  </a:lnTo>
                  <a:lnTo>
                    <a:pt x="349758" y="1085342"/>
                  </a:lnTo>
                  <a:lnTo>
                    <a:pt x="349758" y="1028954"/>
                  </a:lnTo>
                  <a:lnTo>
                    <a:pt x="385064" y="1007745"/>
                  </a:lnTo>
                  <a:lnTo>
                    <a:pt x="363855" y="958342"/>
                  </a:lnTo>
                  <a:lnTo>
                    <a:pt x="385064" y="916051"/>
                  </a:lnTo>
                  <a:close/>
                </a:path>
                <a:path w="401955" h="2082164">
                  <a:moveTo>
                    <a:pt x="401828" y="0"/>
                  </a:moveTo>
                  <a:lnTo>
                    <a:pt x="365252" y="0"/>
                  </a:lnTo>
                  <a:lnTo>
                    <a:pt x="365252" y="35560"/>
                  </a:lnTo>
                  <a:lnTo>
                    <a:pt x="365252" y="392430"/>
                  </a:lnTo>
                  <a:lnTo>
                    <a:pt x="36525" y="392430"/>
                  </a:lnTo>
                  <a:lnTo>
                    <a:pt x="36525" y="35560"/>
                  </a:lnTo>
                  <a:lnTo>
                    <a:pt x="365252" y="35560"/>
                  </a:lnTo>
                  <a:lnTo>
                    <a:pt x="365252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392430"/>
                  </a:lnTo>
                  <a:lnTo>
                    <a:pt x="0" y="427990"/>
                  </a:lnTo>
                  <a:lnTo>
                    <a:pt x="401828" y="427990"/>
                  </a:lnTo>
                  <a:lnTo>
                    <a:pt x="401828" y="392430"/>
                  </a:lnTo>
                  <a:lnTo>
                    <a:pt x="401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503" y="5308600"/>
              <a:ext cx="125603" cy="126111"/>
            </a:xfrm>
            <a:prstGeom prst="rect">
              <a:avLst/>
            </a:prstGeom>
          </p:spPr>
        </p:pic>
        <p:sp>
          <p:nvSpPr>
            <p:cNvPr id="13" name="object 12"/>
            <p:cNvSpPr/>
            <p:nvPr/>
          </p:nvSpPr>
          <p:spPr>
            <a:xfrm>
              <a:off x="1023620" y="5893815"/>
              <a:ext cx="502920" cy="321945"/>
            </a:xfrm>
            <a:custGeom>
              <a:avLst/>
              <a:gdLst/>
              <a:ahLst/>
              <a:cxnLst/>
              <a:rect l="l" t="t" r="r" b="b"/>
              <a:pathLst>
                <a:path w="502919" h="321945">
                  <a:moveTo>
                    <a:pt x="493649" y="8890"/>
                  </a:moveTo>
                  <a:lnTo>
                    <a:pt x="489204" y="4445"/>
                  </a:lnTo>
                  <a:lnTo>
                    <a:pt x="480314" y="0"/>
                  </a:lnTo>
                  <a:lnTo>
                    <a:pt x="22428" y="0"/>
                  </a:lnTo>
                  <a:lnTo>
                    <a:pt x="13462" y="4445"/>
                  </a:lnTo>
                  <a:lnTo>
                    <a:pt x="8978" y="8890"/>
                  </a:lnTo>
                  <a:lnTo>
                    <a:pt x="251333" y="191897"/>
                  </a:lnTo>
                  <a:lnTo>
                    <a:pt x="493649" y="8890"/>
                  </a:lnTo>
                  <a:close/>
                </a:path>
                <a:path w="502919" h="321945">
                  <a:moveTo>
                    <a:pt x="502666" y="35687"/>
                  </a:moveTo>
                  <a:lnTo>
                    <a:pt x="367919" y="138303"/>
                  </a:lnTo>
                  <a:lnTo>
                    <a:pt x="444373" y="254381"/>
                  </a:lnTo>
                  <a:lnTo>
                    <a:pt x="345567" y="156210"/>
                  </a:lnTo>
                  <a:lnTo>
                    <a:pt x="251333" y="223139"/>
                  </a:lnTo>
                  <a:lnTo>
                    <a:pt x="157073" y="156210"/>
                  </a:lnTo>
                  <a:lnTo>
                    <a:pt x="58343" y="254381"/>
                  </a:lnTo>
                  <a:lnTo>
                    <a:pt x="134645" y="138303"/>
                  </a:lnTo>
                  <a:lnTo>
                    <a:pt x="0" y="35687"/>
                  </a:lnTo>
                  <a:lnTo>
                    <a:pt x="0" y="321437"/>
                  </a:lnTo>
                  <a:lnTo>
                    <a:pt x="502666" y="321437"/>
                  </a:lnTo>
                  <a:lnTo>
                    <a:pt x="502666" y="35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080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7442200" cy="7162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737600" y="914400"/>
            <a:ext cx="4869560" cy="677108"/>
          </a:xfrm>
        </p:spPr>
        <p:txBody>
          <a:bodyPr/>
          <a:lstStyle/>
          <a:p>
            <a:r>
              <a:rPr lang="pt-BR" dirty="0"/>
              <a:t>PARA COMEÇAR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1BE89CE5-6039-D5D6-7BC0-7A6F08143742}"/>
              </a:ext>
            </a:extLst>
          </p:cNvPr>
          <p:cNvSpPr txBox="1"/>
          <p:nvPr/>
        </p:nvSpPr>
        <p:spPr>
          <a:xfrm>
            <a:off x="6833616" y="3504565"/>
            <a:ext cx="8937625" cy="22375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74165" marR="930275" algn="just">
              <a:lnSpc>
                <a:spcPct val="90300"/>
              </a:lnSpc>
              <a:spcBef>
                <a:spcPts val="380"/>
              </a:spcBef>
            </a:pP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Primeiro acesse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o Portal 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do Aluno. </a:t>
            </a:r>
            <a:endParaRPr lang="pt-BR" sz="2400" dirty="0">
              <a:solidFill>
                <a:srgbClr val="3D3D3D"/>
              </a:solidFill>
              <a:latin typeface="Arial MT"/>
              <a:cs typeface="Arial MT"/>
            </a:endParaRPr>
          </a:p>
          <a:p>
            <a:pPr marL="1574165" marR="930275" algn="just">
              <a:lnSpc>
                <a:spcPct val="90300"/>
              </a:lnSpc>
              <a:spcBef>
                <a:spcPts val="380"/>
              </a:spcBef>
            </a:pPr>
            <a:r>
              <a:rPr sz="2400" spc="-40" dirty="0" err="1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4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400" dirty="0" err="1">
                <a:solidFill>
                  <a:srgbClr val="3D3D3D"/>
                </a:solidFill>
                <a:latin typeface="Arial MT"/>
                <a:cs typeface="Arial MT"/>
              </a:rPr>
              <a:t>pode</a:t>
            </a:r>
            <a:r>
              <a:rPr lang="pt-BR" sz="2400" dirty="0">
                <a:solidFill>
                  <a:srgbClr val="3D3D3D"/>
                </a:solidFill>
                <a:latin typeface="Arial MT"/>
                <a:cs typeface="Arial MT"/>
              </a:rPr>
              <a:t>rá </a:t>
            </a:r>
            <a:r>
              <a:rPr sz="2400" dirty="0" err="1">
                <a:solidFill>
                  <a:srgbClr val="3D3D3D"/>
                </a:solidFill>
                <a:latin typeface="Arial MT"/>
                <a:cs typeface="Arial MT"/>
              </a:rPr>
              <a:t>acessá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-lo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através </a:t>
            </a:r>
            <a:r>
              <a:rPr sz="2400" dirty="0">
                <a:solidFill>
                  <a:srgbClr val="3D3D3D"/>
                </a:solidFill>
                <a:latin typeface="Arial MT"/>
                <a:cs typeface="Arial MT"/>
              </a:rPr>
              <a:t>do </a:t>
            </a:r>
            <a:r>
              <a:rPr sz="2400" spc="-5" dirty="0">
                <a:solidFill>
                  <a:srgbClr val="3D3D3D"/>
                </a:solidFill>
                <a:latin typeface="Arial MT"/>
                <a:cs typeface="Arial MT"/>
              </a:rPr>
              <a:t>site </a:t>
            </a:r>
            <a:r>
              <a:rPr sz="2400" u="heavy" spc="-20" dirty="0">
                <a:solidFill>
                  <a:srgbClr val="548ED4"/>
                </a:solidFill>
                <a:uFill>
                  <a:solidFill>
                    <a:srgbClr val="548ED4"/>
                  </a:solidFill>
                </a:uFill>
                <a:latin typeface="Arial MT"/>
                <a:cs typeface="Arial MT"/>
                <a:hlinkClick r:id="rId3"/>
              </a:rPr>
              <a:t>www.fesar.edu.br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lang="pt-BR" sz="2400" spc="5" dirty="0">
                <a:latin typeface="Arial MT"/>
                <a:cs typeface="Arial MT"/>
              </a:rPr>
              <a:t>ou </a:t>
            </a:r>
            <a:r>
              <a:rPr sz="2400" dirty="0" err="1">
                <a:latin typeface="Arial MT"/>
                <a:cs typeface="Arial MT"/>
              </a:rPr>
              <a:t>diretamente</a:t>
            </a:r>
            <a:r>
              <a:rPr sz="2400" spc="-5" dirty="0">
                <a:latin typeface="Arial MT"/>
                <a:cs typeface="Arial MT"/>
              </a:rPr>
              <a:t> através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endereço: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 dirty="0">
              <a:latin typeface="Arial MT"/>
              <a:cs typeface="Arial MT"/>
            </a:endParaRPr>
          </a:p>
          <a:p>
            <a:pPr marL="12700" algn="ctr">
              <a:lnSpc>
                <a:spcPct val="100000"/>
              </a:lnSpc>
            </a:pPr>
            <a:r>
              <a:rPr lang="pt-BR" sz="2400" dirty="0">
                <a:hlinkClick r:id="rId4"/>
              </a:rPr>
              <a:t>Portal do Aluno (afya.com.br)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D48731B-21BD-9BF7-4489-A0CFD929F345}"/>
              </a:ext>
            </a:extLst>
          </p:cNvPr>
          <p:cNvSpPr txBox="1"/>
          <p:nvPr/>
        </p:nvSpPr>
        <p:spPr>
          <a:xfrm>
            <a:off x="7412789" y="7848600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60344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kern="0" spc="-55" dirty="0">
                <a:solidFill>
                  <a:schemeClr val="tx1"/>
                </a:solidFill>
              </a:rPr>
              <a:t>PORTAL DO ALUNO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Ao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acessar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endereço</a:t>
            </a:r>
            <a:r>
              <a:rPr lang="pt-BR" sz="2800" spc="9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eletrônico</a:t>
            </a:r>
            <a:r>
              <a:rPr lang="pt-BR" sz="2800" spc="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do</a:t>
            </a:r>
            <a:r>
              <a:rPr lang="pt-BR" sz="2800" spc="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Portal,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essa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será</a:t>
            </a:r>
            <a:r>
              <a:rPr lang="pt-BR" sz="2800" spc="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a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tela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de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login.</a:t>
            </a:r>
            <a:r>
              <a:rPr lang="pt-BR" sz="2800" spc="7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800" spc="8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deverá</a:t>
            </a:r>
            <a:r>
              <a:rPr lang="pt-BR" sz="2800" spc="9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informar</a:t>
            </a:r>
            <a:r>
              <a:rPr lang="pt-BR" sz="2800" spc="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seu</a:t>
            </a:r>
            <a:r>
              <a:rPr lang="pt-BR" sz="2800" spc="9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CPF</a:t>
            </a:r>
            <a:r>
              <a:rPr lang="pt-BR" sz="2800" spc="7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5" dirty="0">
                <a:solidFill>
                  <a:srgbClr val="3D3D3D"/>
                </a:solidFill>
                <a:latin typeface="Arial MT"/>
                <a:cs typeface="Arial MT"/>
              </a:rPr>
              <a:t>e</a:t>
            </a:r>
            <a:r>
              <a:rPr lang="pt-BR" sz="2800" spc="8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senha.</a:t>
            </a:r>
            <a:endParaRPr lang="pt-BR" sz="2800" dirty="0">
              <a:latin typeface="Arial MT"/>
              <a:cs typeface="Arial M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2423977"/>
            <a:ext cx="5105393" cy="4771234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51110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87422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Você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será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redirecionado</a:t>
            </a:r>
            <a:r>
              <a:rPr lang="pt-BR" sz="2800" spc="-6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para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nosso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portal.</a:t>
            </a:r>
            <a:r>
              <a:rPr lang="pt-BR" sz="2800" spc="-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Para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prosseguir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com</a:t>
            </a: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solidFill>
                  <a:srgbClr val="3D3D3D"/>
                </a:solidFill>
                <a:latin typeface="Arial MT"/>
                <a:cs typeface="Arial MT"/>
              </a:rPr>
              <a:t>o</a:t>
            </a:r>
            <a:r>
              <a:rPr lang="pt-BR" sz="28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processo,</a:t>
            </a:r>
            <a:r>
              <a:rPr lang="pt-BR" sz="2800" spc="-7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basta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5" dirty="0">
                <a:solidFill>
                  <a:srgbClr val="3D3D3D"/>
                </a:solidFill>
                <a:latin typeface="Arial MT"/>
                <a:cs typeface="Arial MT"/>
              </a:rPr>
              <a:t>clicar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0" dirty="0">
                <a:solidFill>
                  <a:srgbClr val="3D3D3D"/>
                </a:solidFill>
                <a:latin typeface="Arial MT"/>
                <a:cs typeface="Arial MT"/>
              </a:rPr>
              <a:t>em</a:t>
            </a:r>
            <a:r>
              <a:rPr lang="pt-BR" sz="2800" spc="-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b="1" spc="-20" dirty="0">
                <a:solidFill>
                  <a:srgbClr val="3D3D3D"/>
                </a:solidFill>
                <a:latin typeface="Arial MT"/>
                <a:cs typeface="Arial MT"/>
              </a:rPr>
              <a:t>“Matrícula online”,</a:t>
            </a:r>
            <a:r>
              <a:rPr lang="pt-BR" sz="2800" b="1" spc="-6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10" dirty="0">
                <a:solidFill>
                  <a:srgbClr val="3D3D3D"/>
                </a:solidFill>
                <a:latin typeface="Arial MT"/>
                <a:cs typeface="Arial MT"/>
              </a:rPr>
              <a:t>no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canto</a:t>
            </a:r>
            <a:r>
              <a:rPr lang="pt-BR" sz="2800" spc="-4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lang="pt-BR" sz="2800" spc="-35" dirty="0">
                <a:solidFill>
                  <a:srgbClr val="3D3D3D"/>
                </a:solidFill>
                <a:latin typeface="Arial MT"/>
                <a:cs typeface="Arial MT"/>
              </a:rPr>
              <a:t>superior</a:t>
            </a:r>
            <a:r>
              <a:rPr lang="pt-BR" sz="2800" spc="-20" dirty="0">
                <a:solidFill>
                  <a:srgbClr val="3D3D3D"/>
                </a:solidFill>
                <a:latin typeface="Arial MT"/>
                <a:cs typeface="Arial MT"/>
              </a:rPr>
              <a:t>:</a:t>
            </a:r>
            <a:endParaRPr lang="pt-BR" sz="2800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BA0A243-9E40-FBAD-3C36-534614E5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2658122"/>
            <a:ext cx="10287000" cy="5266678"/>
          </a:xfrm>
          <a:prstGeom prst="rect">
            <a:avLst/>
          </a:prstGeom>
        </p:spPr>
      </p:pic>
      <p:sp>
        <p:nvSpPr>
          <p:cNvPr id="18" name="Seta: para Cima 17">
            <a:extLst>
              <a:ext uri="{FF2B5EF4-FFF2-40B4-BE49-F238E27FC236}">
                <a16:creationId xmlns:a16="http://schemas.microsoft.com/office/drawing/2014/main" id="{72372532-C3B1-2EF8-6A0A-6AF1C7B600EC}"/>
              </a:ext>
            </a:extLst>
          </p:cNvPr>
          <p:cNvSpPr/>
          <p:nvPr/>
        </p:nvSpPr>
        <p:spPr>
          <a:xfrm>
            <a:off x="10185400" y="3200400"/>
            <a:ext cx="580189" cy="8164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28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3403600" cy="2438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dirty="0">
                <a:latin typeface="Arial MT"/>
                <a:cs typeface="Arial MT"/>
              </a:rPr>
              <a:t>Depois de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acessar,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essa será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sua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tela</a:t>
            </a:r>
            <a:r>
              <a:rPr lang="pt-BR" sz="2800" dirty="0">
                <a:latin typeface="Arial MT"/>
                <a:cs typeface="Arial MT"/>
              </a:rPr>
              <a:t> com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instruções</a:t>
            </a:r>
            <a:r>
              <a:rPr lang="pt-BR" sz="2800" spc="-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muito importantes.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"/>
                <a:cs typeface="Arial"/>
              </a:rPr>
              <a:t>Leia </a:t>
            </a:r>
            <a:r>
              <a:rPr lang="pt-BR" sz="2800" dirty="0">
                <a:latin typeface="Arial MT"/>
                <a:cs typeface="Arial MT"/>
              </a:rPr>
              <a:t>cada </a:t>
            </a:r>
            <a:r>
              <a:rPr lang="pt-BR" sz="2800" spc="-5" dirty="0">
                <a:latin typeface="Arial MT"/>
                <a:cs typeface="Arial MT"/>
              </a:rPr>
              <a:t>uma delas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clique</a:t>
            </a:r>
            <a:r>
              <a:rPr lang="pt-BR" sz="2800" spc="-3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b="1" spc="-5" dirty="0">
                <a:latin typeface="Arial MT"/>
                <a:cs typeface="Arial MT"/>
              </a:rPr>
              <a:t>“Próximo”.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390232" y="851788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F667E69-836B-4226-4D87-B03FF28A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99" y="2231679"/>
            <a:ext cx="10287000" cy="5266678"/>
          </a:xfrm>
          <a:prstGeom prst="rect">
            <a:avLst/>
          </a:prstGeom>
        </p:spPr>
      </p:pic>
      <p:sp>
        <p:nvSpPr>
          <p:cNvPr id="24" name="Seta: para Cima 23">
            <a:extLst>
              <a:ext uri="{FF2B5EF4-FFF2-40B4-BE49-F238E27FC236}">
                <a16:creationId xmlns:a16="http://schemas.microsoft.com/office/drawing/2014/main" id="{7F89A114-5DEE-0394-9DB7-A0D8E2F68261}"/>
              </a:ext>
            </a:extLst>
          </p:cNvPr>
          <p:cNvSpPr/>
          <p:nvPr/>
        </p:nvSpPr>
        <p:spPr>
          <a:xfrm rot="1925382">
            <a:off x="12186756" y="3292138"/>
            <a:ext cx="580189" cy="81648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85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618969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Se</a:t>
            </a:r>
            <a:r>
              <a:rPr lang="pt-BR" sz="2800" dirty="0">
                <a:latin typeface="Arial MT"/>
                <a:cs typeface="Arial MT"/>
              </a:rPr>
              <a:t> não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houver</a:t>
            </a:r>
            <a:r>
              <a:rPr lang="pt-BR" sz="2800" dirty="0">
                <a:latin typeface="Arial MT"/>
                <a:cs typeface="Arial MT"/>
              </a:rPr>
              <a:t> débitos</a:t>
            </a:r>
            <a:r>
              <a:rPr lang="pt-BR" sz="2800" spc="-5" dirty="0">
                <a:latin typeface="Arial MT"/>
                <a:cs typeface="Arial MT"/>
              </a:rPr>
              <a:t> ou</a:t>
            </a:r>
            <a:r>
              <a:rPr lang="pt-BR" sz="2800" spc="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qualquer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outra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pendência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spc="-10" dirty="0">
                <a:latin typeface="Arial MT"/>
                <a:cs typeface="Arial MT"/>
              </a:rPr>
              <a:t>você</a:t>
            </a:r>
            <a:r>
              <a:rPr lang="pt-BR" sz="2800" spc="2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poderá selecionar</a:t>
            </a:r>
            <a:r>
              <a:rPr lang="pt-BR" sz="2800" spc="-2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</a:t>
            </a:r>
            <a:r>
              <a:rPr lang="pt-BR" sz="2800" dirty="0">
                <a:latin typeface="Arial MT"/>
                <a:cs typeface="Arial MT"/>
              </a:rPr>
              <a:t> período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letivo</a:t>
            </a:r>
            <a:r>
              <a:rPr lang="pt-BR" sz="2800" spc="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sem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problema </a:t>
            </a:r>
            <a:r>
              <a:rPr lang="pt-BR" sz="2800" spc="-65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e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depois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clicar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 </a:t>
            </a:r>
            <a:r>
              <a:rPr lang="pt-BR" sz="2800" b="1" spc="-5" dirty="0">
                <a:latin typeface="Arial MT"/>
                <a:cs typeface="Arial MT"/>
              </a:rPr>
              <a:t>“Próximo”: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336800" y="864071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6B5FDC-AF71-184E-4E10-8B0BFB1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50" y="2254865"/>
            <a:ext cx="13868400" cy="344805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F5F026F6-4EF5-B0CB-8A93-790C6817F0B2}"/>
              </a:ext>
            </a:extLst>
          </p:cNvPr>
          <p:cNvSpPr txBox="1"/>
          <p:nvPr/>
        </p:nvSpPr>
        <p:spPr>
          <a:xfrm>
            <a:off x="925830" y="5806977"/>
            <a:ext cx="1461896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Se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notificado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essa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mensagem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semelhante,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deverá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regularizar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situação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tentar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renovação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novamente: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7" name="object 9">
            <a:extLst>
              <a:ext uri="{FF2B5EF4-FFF2-40B4-BE49-F238E27FC236}">
                <a16:creationId xmlns:a16="http://schemas.microsoft.com/office/drawing/2014/main" id="{EE25FBBB-72DB-4134-2147-C01E87BF00F2}"/>
              </a:ext>
            </a:extLst>
          </p:cNvPr>
          <p:cNvGrpSpPr/>
          <p:nvPr/>
        </p:nvGrpSpPr>
        <p:grpSpPr>
          <a:xfrm>
            <a:off x="711201" y="6469170"/>
            <a:ext cx="15095219" cy="1776095"/>
            <a:chOff x="474980" y="6944359"/>
            <a:chExt cx="15095219" cy="1776095"/>
          </a:xfrm>
        </p:grpSpPr>
        <p:pic>
          <p:nvPicPr>
            <p:cNvPr id="8" name="object 10">
              <a:extLst>
                <a:ext uri="{FF2B5EF4-FFF2-40B4-BE49-F238E27FC236}">
                  <a16:creationId xmlns:a16="http://schemas.microsoft.com/office/drawing/2014/main" id="{81D665A6-D3D8-D076-F084-23485242A8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980" y="6944359"/>
              <a:ext cx="15095219" cy="751839"/>
            </a:xfrm>
            <a:prstGeom prst="rect">
              <a:avLst/>
            </a:prstGeom>
          </p:spPr>
        </p:pic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F879D5E8-5399-7C7A-1776-B472995A9E9E}"/>
                </a:ext>
              </a:extLst>
            </p:cNvPr>
            <p:cNvSpPr/>
            <p:nvPr/>
          </p:nvSpPr>
          <p:spPr>
            <a:xfrm>
              <a:off x="4584319" y="7714868"/>
              <a:ext cx="1317625" cy="992505"/>
            </a:xfrm>
            <a:custGeom>
              <a:avLst/>
              <a:gdLst/>
              <a:ahLst/>
              <a:cxnLst/>
              <a:rect l="l" t="t" r="r" b="b"/>
              <a:pathLst>
                <a:path w="1317625" h="992504">
                  <a:moveTo>
                    <a:pt x="563626" y="0"/>
                  </a:moveTo>
                  <a:lnTo>
                    <a:pt x="0" y="183273"/>
                  </a:lnTo>
                  <a:lnTo>
                    <a:pt x="183387" y="746912"/>
                  </a:lnTo>
                  <a:lnTo>
                    <a:pt x="278383" y="560171"/>
                  </a:lnTo>
                  <a:lnTo>
                    <a:pt x="1127252" y="992327"/>
                  </a:lnTo>
                  <a:lnTo>
                    <a:pt x="1317370" y="618845"/>
                  </a:lnTo>
                  <a:lnTo>
                    <a:pt x="468629" y="186689"/>
                  </a:lnTo>
                  <a:lnTo>
                    <a:pt x="56362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9AB97EF-BA26-1A76-D2F6-C85FF106BC60}"/>
                </a:ext>
              </a:extLst>
            </p:cNvPr>
            <p:cNvSpPr/>
            <p:nvPr/>
          </p:nvSpPr>
          <p:spPr>
            <a:xfrm>
              <a:off x="4584319" y="7714868"/>
              <a:ext cx="1317625" cy="992505"/>
            </a:xfrm>
            <a:custGeom>
              <a:avLst/>
              <a:gdLst/>
              <a:ahLst/>
              <a:cxnLst/>
              <a:rect l="l" t="t" r="r" b="b"/>
              <a:pathLst>
                <a:path w="1317625" h="992504">
                  <a:moveTo>
                    <a:pt x="1127252" y="992327"/>
                  </a:moveTo>
                  <a:lnTo>
                    <a:pt x="278383" y="560171"/>
                  </a:lnTo>
                  <a:lnTo>
                    <a:pt x="183387" y="746912"/>
                  </a:lnTo>
                  <a:lnTo>
                    <a:pt x="0" y="183273"/>
                  </a:lnTo>
                  <a:lnTo>
                    <a:pt x="563626" y="0"/>
                  </a:lnTo>
                  <a:lnTo>
                    <a:pt x="468629" y="186689"/>
                  </a:lnTo>
                  <a:lnTo>
                    <a:pt x="1317370" y="618845"/>
                  </a:lnTo>
                  <a:lnTo>
                    <a:pt x="1127252" y="992327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08F305F6-CF32-639A-6E73-60CAF3783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42"/>
            <a:ext cx="2142489" cy="16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REALIZANDO</a:t>
            </a:r>
            <a:r>
              <a:rPr lang="pt-BR" sz="3600" spc="-80" dirty="0">
                <a:solidFill>
                  <a:srgbClr val="3D3D3D"/>
                </a:solidFill>
              </a:rPr>
              <a:t> </a:t>
            </a:r>
            <a:r>
              <a:rPr lang="pt-BR" sz="3600" dirty="0">
                <a:solidFill>
                  <a:srgbClr val="3D3D3D"/>
                </a:solidFill>
              </a:rPr>
              <a:t>A</a:t>
            </a:r>
            <a:r>
              <a:rPr lang="pt-BR" sz="3600" spc="-145" dirty="0">
                <a:solidFill>
                  <a:srgbClr val="3D3D3D"/>
                </a:solidFill>
              </a:rPr>
              <a:t> RE</a:t>
            </a:r>
            <a:r>
              <a:rPr lang="pt-BR" sz="3600" spc="-60" dirty="0">
                <a:solidFill>
                  <a:srgbClr val="3D3D3D"/>
                </a:solidFill>
              </a:rPr>
              <a:t>MATRÍCULA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1031049" y="1150031"/>
            <a:ext cx="14193901" cy="87459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Você deverá atualizar seus dados cadastrais, caso tenha ocorrido alterações e </a:t>
            </a:r>
            <a:r>
              <a:rPr lang="pt-BR" sz="2800" dirty="0">
                <a:latin typeface="Arial MT"/>
                <a:cs typeface="Arial MT"/>
              </a:rPr>
              <a:t>depois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clicar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 </a:t>
            </a:r>
            <a:r>
              <a:rPr lang="pt-BR" sz="2800" b="1" spc="-5" dirty="0">
                <a:latin typeface="Arial MT"/>
                <a:cs typeface="Arial MT"/>
              </a:rPr>
              <a:t>“Próximo”:</a:t>
            </a:r>
            <a:endParaRPr lang="pt-BR" sz="2800" b="1" dirty="0">
              <a:latin typeface="Arial MT"/>
              <a:cs typeface="Arial MT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3403600" y="8640719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9A9114-0CCA-072C-AEFB-7A6EF652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89" y="2133600"/>
            <a:ext cx="12123424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DISCIPLINAS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63F9446C-51AB-E803-4721-3079CA2C8572}"/>
              </a:ext>
            </a:extLst>
          </p:cNvPr>
          <p:cNvGrpSpPr/>
          <p:nvPr/>
        </p:nvGrpSpPr>
        <p:grpSpPr>
          <a:xfrm>
            <a:off x="491195" y="685800"/>
            <a:ext cx="14795500" cy="5039360"/>
            <a:chOff x="477519" y="248920"/>
            <a:chExt cx="14795500" cy="503936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A13084E-86A0-BDEB-DAC1-B851721EAA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7940" y="248920"/>
              <a:ext cx="5374640" cy="5026660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D44449F-A3A1-A033-24D1-E8AF8A1111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8379" y="264160"/>
              <a:ext cx="5374639" cy="5024120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9AC58641-D11F-B6F7-6D8C-1508E70231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519" y="248920"/>
              <a:ext cx="5377180" cy="5026660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A77A7ABD-189E-ADB3-2ABE-656D1B2C2D86}"/>
              </a:ext>
            </a:extLst>
          </p:cNvPr>
          <p:cNvSpPr txBox="1"/>
          <p:nvPr/>
        </p:nvSpPr>
        <p:spPr>
          <a:xfrm>
            <a:off x="1084897" y="5334000"/>
            <a:ext cx="14086205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latin typeface="Arial"/>
                <a:cs typeface="Arial"/>
              </a:rPr>
              <a:t>ATENÇÃO! </a:t>
            </a:r>
            <a:r>
              <a:rPr sz="2500" dirty="0">
                <a:latin typeface="Arial MT"/>
                <a:cs typeface="Arial MT"/>
              </a:rPr>
              <a:t>Agora </a:t>
            </a:r>
            <a:r>
              <a:rPr sz="2500" spc="-5" dirty="0">
                <a:latin typeface="Arial MT"/>
                <a:cs typeface="Arial MT"/>
              </a:rPr>
              <a:t>será a </a:t>
            </a:r>
            <a:r>
              <a:rPr sz="2500" dirty="0">
                <a:latin typeface="Arial MT"/>
                <a:cs typeface="Arial MT"/>
              </a:rPr>
              <a:t>parte de </a:t>
            </a:r>
            <a:r>
              <a:rPr lang="pt-BR" sz="2500" spc="-5" dirty="0">
                <a:latin typeface="Arial MT"/>
                <a:cs typeface="Arial MT"/>
              </a:rPr>
              <a:t>conferência das </a:t>
            </a:r>
            <a:r>
              <a:rPr sz="2500" spc="-5" dirty="0" err="1">
                <a:latin typeface="Arial MT"/>
                <a:cs typeface="Arial MT"/>
              </a:rPr>
              <a:t>disciplinas</a:t>
            </a:r>
            <a:r>
              <a:rPr sz="2500" spc="-5" dirty="0">
                <a:latin typeface="Arial MT"/>
                <a:cs typeface="Arial MT"/>
              </a:rPr>
              <a:t>. </a:t>
            </a:r>
            <a:endParaRPr lang="pt-BR" sz="2500" spc="-5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500" spc="-5" dirty="0">
                <a:latin typeface="Arial"/>
                <a:cs typeface="Arial"/>
              </a:rPr>
              <a:t>As disciplinas já aparecerão </a:t>
            </a:r>
            <a:r>
              <a:rPr sz="2500" dirty="0" err="1">
                <a:latin typeface="Arial MT"/>
                <a:cs typeface="Arial MT"/>
              </a:rPr>
              <a:t>seleciona</a:t>
            </a:r>
            <a:r>
              <a:rPr lang="pt-BR" sz="2500" dirty="0">
                <a:latin typeface="Arial MT"/>
                <a:cs typeface="Arial MT"/>
              </a:rPr>
              <a:t>das no campo </a:t>
            </a:r>
            <a:r>
              <a:rPr lang="pt-BR" sz="2500" b="1" dirty="0">
                <a:latin typeface="Arial MT"/>
                <a:cs typeface="Arial MT"/>
              </a:rPr>
              <a:t>“disciplinas para matrícula” </a:t>
            </a:r>
            <a:r>
              <a:rPr lang="pt-BR" sz="2500" dirty="0">
                <a:latin typeface="Arial MT"/>
                <a:cs typeface="Arial MT"/>
              </a:rPr>
              <a:t>com status </a:t>
            </a:r>
            <a:r>
              <a:rPr lang="pt-BR" sz="2500" b="1" dirty="0">
                <a:latin typeface="Arial MT"/>
                <a:cs typeface="Arial MT"/>
              </a:rPr>
              <a:t>“matrícula não confirmada INTER”.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2500" dirty="0">
                <a:latin typeface="Arial MT"/>
                <a:cs typeface="Arial MT"/>
              </a:rPr>
              <a:t>Você deverá validar se está conforme divulgado pela coordenação de internato.</a:t>
            </a:r>
            <a:endParaRPr sz="25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5637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1400"/>
            <a:ext cx="2142489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702914" y="848740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9F9F9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99617" y="414381"/>
            <a:ext cx="698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1" i="0">
                <a:solidFill>
                  <a:srgbClr val="D2005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600" spc="-60" dirty="0">
                <a:solidFill>
                  <a:srgbClr val="3D3D3D"/>
                </a:solidFill>
              </a:rPr>
              <a:t>DISCIPLINAS</a:t>
            </a:r>
            <a:endParaRPr lang="pt-BR" sz="3600" kern="0" dirty="0">
              <a:solidFill>
                <a:schemeClr val="tx1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587DE3D-B08E-2887-E2B6-ED4ABE9CB447}"/>
              </a:ext>
            </a:extLst>
          </p:cNvPr>
          <p:cNvSpPr txBox="1"/>
          <p:nvPr/>
        </p:nvSpPr>
        <p:spPr>
          <a:xfrm>
            <a:off x="2429851" y="8591548"/>
            <a:ext cx="2691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REMATRÍCULA</a:t>
            </a:r>
            <a:r>
              <a:rPr sz="1000" spc="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ONLINE</a:t>
            </a:r>
            <a:r>
              <a:rPr sz="1000" spc="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D3D3D"/>
                </a:solidFill>
                <a:latin typeface="Arial MT"/>
                <a:cs typeface="Arial MT"/>
              </a:rPr>
              <a:t>–</a:t>
            </a:r>
            <a:r>
              <a:rPr sz="1000" spc="-4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3D3D3D"/>
                </a:solidFill>
                <a:latin typeface="Arial MT"/>
                <a:cs typeface="Arial MT"/>
              </a:rPr>
              <a:t>COMO</a:t>
            </a:r>
            <a:r>
              <a:rPr sz="1000" spc="1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3D3D3D"/>
                </a:solidFill>
                <a:latin typeface="Arial MT"/>
                <a:cs typeface="Arial MT"/>
              </a:rPr>
              <a:t>FUNCIONA?</a:t>
            </a:r>
            <a:endParaRPr sz="1000" dirty="0">
              <a:latin typeface="Arial MT"/>
              <a:cs typeface="Arial M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4590AC-9E15-B086-92B0-608B6B28D1A8}"/>
              </a:ext>
            </a:extLst>
          </p:cNvPr>
          <p:cNvSpPr txBox="1"/>
          <p:nvPr/>
        </p:nvSpPr>
        <p:spPr>
          <a:xfrm>
            <a:off x="699617" y="1155032"/>
            <a:ext cx="14591183" cy="139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Você deverá conferir se as disciplinas selecionadas em </a:t>
            </a:r>
            <a:r>
              <a:rPr lang="pt-BR" sz="2800" b="1" spc="-5" dirty="0">
                <a:latin typeface="Arial MT"/>
                <a:cs typeface="Arial MT"/>
              </a:rPr>
              <a:t>“disciplinas para matrícula” </a:t>
            </a:r>
            <a:r>
              <a:rPr lang="pt-BR" sz="2800" spc="-5" dirty="0">
                <a:latin typeface="Arial MT"/>
                <a:cs typeface="Arial MT"/>
              </a:rPr>
              <a:t>estão conforme sua rotação de internato e </a:t>
            </a:r>
            <a:r>
              <a:rPr lang="pt-BR" sz="2800" dirty="0">
                <a:latin typeface="Arial MT"/>
                <a:cs typeface="Arial MT"/>
              </a:rPr>
              <a:t>depois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clicar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em “próximo”: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latin typeface="Arial MT"/>
                <a:cs typeface="Arial MT"/>
              </a:rPr>
              <a:t>Obs.: não precisa selecionar as disciplinas. Basta clicar em “próximo”.</a:t>
            </a:r>
            <a:endParaRPr lang="pt-BR" sz="2800" dirty="0">
              <a:latin typeface="Arial MT"/>
              <a:cs typeface="Arial M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217D340-DD40-EC01-12F1-D38D46EE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2819400"/>
            <a:ext cx="1158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INSTITUCIONAL</Template>
  <TotalTime>627</TotalTime>
  <Words>819</Words>
  <Application>Microsoft Office PowerPoint</Application>
  <PresentationFormat>Personalizar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Sans Beam Body</vt:lpstr>
      <vt:lpstr>SansBeam Body Bold</vt:lpstr>
      <vt:lpstr>Office Theme</vt:lpstr>
      <vt:lpstr>Tema do Office</vt:lpstr>
      <vt:lpstr>Apresentação do PowerPoint</vt:lpstr>
      <vt:lpstr>PARA COMEÇAR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AnaPaula Araujo</dc:creator>
  <cp:lastModifiedBy>Ana Paula Oliveira De Araujo</cp:lastModifiedBy>
  <cp:revision>55</cp:revision>
  <dcterms:created xsi:type="dcterms:W3CDTF">2022-05-31T13:13:52Z</dcterms:created>
  <dcterms:modified xsi:type="dcterms:W3CDTF">2024-11-21T20:07:36Z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2022-05-31T00:00:00Z</vt:filetime>
  </property>
  <property fmtid="{D5CDD505-2E9C-101B-9397-08002B2CF9AE}" pid="3" name="DLPAutomaticFileClassification">
    <vt:lpwstr>{A3D7E9A5-3002-4EBF-A077-6367BDF2134C}</vt:lpwstr>
  </property>
  <property fmtid="{D5CDD505-2E9C-101B-9397-08002B2CF9AE}" pid="4" name="DLPAutomaticFileClassificationVersion">
    <vt:lpwstr>11.10.200.16</vt:lpwstr>
  </property>
</Properties>
</file>