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9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7"/>
  </p:notesMasterIdLst>
  <p:sldIdLst>
    <p:sldId id="256" r:id="rId3"/>
    <p:sldId id="258" r:id="rId4"/>
    <p:sldId id="285" r:id="rId5"/>
    <p:sldId id="295" r:id="rId6"/>
    <p:sldId id="296" r:id="rId7"/>
    <p:sldId id="297" r:id="rId8"/>
    <p:sldId id="298" r:id="rId9"/>
    <p:sldId id="299" r:id="rId10"/>
    <p:sldId id="313" r:id="rId11"/>
    <p:sldId id="314" r:id="rId12"/>
    <p:sldId id="315" r:id="rId13"/>
    <p:sldId id="303" r:id="rId14"/>
    <p:sldId id="316" r:id="rId15"/>
    <p:sldId id="317" r:id="rId16"/>
    <p:sldId id="318" r:id="rId17"/>
    <p:sldId id="321" r:id="rId18"/>
    <p:sldId id="320" r:id="rId19"/>
    <p:sldId id="304" r:id="rId20"/>
    <p:sldId id="305" r:id="rId21"/>
    <p:sldId id="307" r:id="rId22"/>
    <p:sldId id="310" r:id="rId23"/>
    <p:sldId id="311" r:id="rId24"/>
    <p:sldId id="312" r:id="rId25"/>
    <p:sldId id="284" r:id="rId26"/>
  </p:sldIdLst>
  <p:sldSz cx="16256000" cy="9144000"/>
  <p:notesSz cx="16256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5B5944-B704-4F95-809D-E23AE0AE3BCB}" v="4" dt="2024-11-14T13:32:36.003"/>
    <p1510:client id="{D6D59781-B388-422A-9AAC-46FB6BBA1165}" v="1" dt="2024-11-14T17:11:56.3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Paula Oliveira De Araujo" userId="fe800e3b-d2a8-4d54-bc5f-619b66909615" providerId="ADAL" clId="{D6D59781-B388-422A-9AAC-46FB6BBA1165}"/>
    <pc:docChg chg="undo custSel delSld modSld">
      <pc:chgData name="Ana Paula Oliveira De Araujo" userId="fe800e3b-d2a8-4d54-bc5f-619b66909615" providerId="ADAL" clId="{D6D59781-B388-422A-9AAC-46FB6BBA1165}" dt="2024-11-14T17:22:24.425" v="406" actId="113"/>
      <pc:docMkLst>
        <pc:docMk/>
      </pc:docMkLst>
      <pc:sldChg chg="modSp mod">
        <pc:chgData name="Ana Paula Oliveira De Araujo" userId="fe800e3b-d2a8-4d54-bc5f-619b66909615" providerId="ADAL" clId="{D6D59781-B388-422A-9AAC-46FB6BBA1165}" dt="2024-11-14T17:11:50.945" v="115" actId="20577"/>
        <pc:sldMkLst>
          <pc:docMk/>
          <pc:sldMk cId="1526935921" sldId="305"/>
        </pc:sldMkLst>
        <pc:spChg chg="mod">
          <ac:chgData name="Ana Paula Oliveira De Araujo" userId="fe800e3b-d2a8-4d54-bc5f-619b66909615" providerId="ADAL" clId="{D6D59781-B388-422A-9AAC-46FB6BBA1165}" dt="2024-11-14T17:11:50.945" v="115" actId="20577"/>
          <ac:spMkLst>
            <pc:docMk/>
            <pc:sldMk cId="1526935921" sldId="305"/>
            <ac:spMk id="3" creationId="{49EB1385-0636-0E41-A5E9-EC6D79A7D3C0}"/>
          </ac:spMkLst>
        </pc:spChg>
      </pc:sldChg>
      <pc:sldChg chg="del">
        <pc:chgData name="Ana Paula Oliveira De Araujo" userId="fe800e3b-d2a8-4d54-bc5f-619b66909615" providerId="ADAL" clId="{D6D59781-B388-422A-9AAC-46FB6BBA1165}" dt="2024-11-14T17:18:53.200" v="393" actId="47"/>
        <pc:sldMkLst>
          <pc:docMk/>
          <pc:sldMk cId="3609312579" sldId="306"/>
        </pc:sldMkLst>
      </pc:sldChg>
      <pc:sldChg chg="addSp delSp modSp mod">
        <pc:chgData name="Ana Paula Oliveira De Araujo" userId="fe800e3b-d2a8-4d54-bc5f-619b66909615" providerId="ADAL" clId="{D6D59781-B388-422A-9AAC-46FB6BBA1165}" dt="2024-11-14T17:22:24.425" v="406" actId="113"/>
        <pc:sldMkLst>
          <pc:docMk/>
          <pc:sldMk cId="3557209731" sldId="307"/>
        </pc:sldMkLst>
        <pc:spChg chg="mod">
          <ac:chgData name="Ana Paula Oliveira De Araujo" userId="fe800e3b-d2a8-4d54-bc5f-619b66909615" providerId="ADAL" clId="{D6D59781-B388-422A-9AAC-46FB6BBA1165}" dt="2024-11-14T17:22:24.425" v="406" actId="113"/>
          <ac:spMkLst>
            <pc:docMk/>
            <pc:sldMk cId="3557209731" sldId="307"/>
            <ac:spMk id="3" creationId="{49EB1385-0636-0E41-A5E9-EC6D79A7D3C0}"/>
          </ac:spMkLst>
        </pc:spChg>
        <pc:picChg chg="add del mod">
          <ac:chgData name="Ana Paula Oliveira De Araujo" userId="fe800e3b-d2a8-4d54-bc5f-619b66909615" providerId="ADAL" clId="{D6D59781-B388-422A-9AAC-46FB6BBA1165}" dt="2024-11-14T17:15:18.603" v="185" actId="478"/>
          <ac:picMkLst>
            <pc:docMk/>
            <pc:sldMk cId="3557209731" sldId="307"/>
            <ac:picMk id="8" creationId="{602475A4-B0CD-5A65-DA23-40ED40EB9A4C}"/>
          </ac:picMkLst>
        </pc:picChg>
        <pc:picChg chg="add del mod">
          <ac:chgData name="Ana Paula Oliveira De Araujo" userId="fe800e3b-d2a8-4d54-bc5f-619b66909615" providerId="ADAL" clId="{D6D59781-B388-422A-9AAC-46FB6BBA1165}" dt="2024-11-14T17:16:15.461" v="190" actId="478"/>
          <ac:picMkLst>
            <pc:docMk/>
            <pc:sldMk cId="3557209731" sldId="307"/>
            <ac:picMk id="11" creationId="{6AB614AC-64DE-C250-1641-373CBB85A747}"/>
          </ac:picMkLst>
        </pc:picChg>
        <pc:picChg chg="add mod">
          <ac:chgData name="Ana Paula Oliveira De Araujo" userId="fe800e3b-d2a8-4d54-bc5f-619b66909615" providerId="ADAL" clId="{D6D59781-B388-422A-9AAC-46FB6BBA1165}" dt="2024-11-14T17:16:30.834" v="196" actId="14100"/>
          <ac:picMkLst>
            <pc:docMk/>
            <pc:sldMk cId="3557209731" sldId="307"/>
            <ac:picMk id="17" creationId="{63238FC2-EE2D-CE7C-D392-9A33D2EE5663}"/>
          </ac:picMkLst>
        </pc:picChg>
      </pc:sldChg>
      <pc:sldChg chg="del">
        <pc:chgData name="Ana Paula Oliveira De Araujo" userId="fe800e3b-d2a8-4d54-bc5f-619b66909615" providerId="ADAL" clId="{D6D59781-B388-422A-9AAC-46FB6BBA1165}" dt="2024-11-14T17:19:09.552" v="394" actId="47"/>
        <pc:sldMkLst>
          <pc:docMk/>
          <pc:sldMk cId="1735743817" sldId="308"/>
        </pc:sldMkLst>
      </pc:sldChg>
      <pc:sldChg chg="del">
        <pc:chgData name="Ana Paula Oliveira De Araujo" userId="fe800e3b-d2a8-4d54-bc5f-619b66909615" providerId="ADAL" clId="{D6D59781-B388-422A-9AAC-46FB6BBA1165}" dt="2024-11-14T17:19:41.360" v="405" actId="47"/>
        <pc:sldMkLst>
          <pc:docMk/>
          <pc:sldMk cId="3322117675" sldId="309"/>
        </pc:sldMkLst>
      </pc:sldChg>
    </pc:docChg>
  </pc:docChgLst>
  <pc:docChgLst>
    <pc:chgData name="Ana Paula Oliveira De Araujo" userId="fe800e3b-d2a8-4d54-bc5f-619b66909615" providerId="ADAL" clId="{C15B5944-B704-4F95-809D-E23AE0AE3BCB}"/>
    <pc:docChg chg="undo custSel modSld">
      <pc:chgData name="Ana Paula Oliveira De Araujo" userId="fe800e3b-d2a8-4d54-bc5f-619b66909615" providerId="ADAL" clId="{C15B5944-B704-4F95-809D-E23AE0AE3BCB}" dt="2024-11-14T14:20:07.899" v="463" actId="20577"/>
      <pc:docMkLst>
        <pc:docMk/>
      </pc:docMkLst>
      <pc:sldChg chg="addSp delSp modSp mod">
        <pc:chgData name="Ana Paula Oliveira De Araujo" userId="fe800e3b-d2a8-4d54-bc5f-619b66909615" providerId="ADAL" clId="{C15B5944-B704-4F95-809D-E23AE0AE3BCB}" dt="2024-11-14T13:34:58.841" v="258" actId="6549"/>
        <pc:sldMkLst>
          <pc:docMk/>
          <pc:sldMk cId="0" sldId="256"/>
        </pc:sldMkLst>
        <pc:spChg chg="mod">
          <ac:chgData name="Ana Paula Oliveira De Araujo" userId="fe800e3b-d2a8-4d54-bc5f-619b66909615" providerId="ADAL" clId="{C15B5944-B704-4F95-809D-E23AE0AE3BCB}" dt="2024-11-14T13:34:58.841" v="258" actId="6549"/>
          <ac:spMkLst>
            <pc:docMk/>
            <pc:sldMk cId="0" sldId="256"/>
            <ac:spMk id="6" creationId="{00000000-0000-0000-0000-000000000000}"/>
          </ac:spMkLst>
        </pc:spChg>
        <pc:graphicFrameChg chg="mod">
          <ac:chgData name="Ana Paula Oliveira De Araujo" userId="fe800e3b-d2a8-4d54-bc5f-619b66909615" providerId="ADAL" clId="{C15B5944-B704-4F95-809D-E23AE0AE3BCB}" dt="2024-11-14T13:31:01.969" v="126"/>
          <ac:graphicFrameMkLst>
            <pc:docMk/>
            <pc:sldMk cId="0" sldId="256"/>
            <ac:graphicFrameMk id="2" creationId="{B6BBC7B6-0900-34B0-3DD1-C5255F3BE73E}"/>
          </ac:graphicFrameMkLst>
        </pc:graphicFrameChg>
        <pc:graphicFrameChg chg="mod">
          <ac:chgData name="Ana Paula Oliveira De Araujo" userId="fe800e3b-d2a8-4d54-bc5f-619b66909615" providerId="ADAL" clId="{C15B5944-B704-4F95-809D-E23AE0AE3BCB}" dt="2024-11-14T13:31:01.969" v="126"/>
          <ac:graphicFrameMkLst>
            <pc:docMk/>
            <pc:sldMk cId="0" sldId="256"/>
            <ac:graphicFrameMk id="3" creationId="{CF600EB9-9F1F-8D52-E4C2-AC1961DE7B0E}"/>
          </ac:graphicFrameMkLst>
        </pc:graphicFrameChg>
        <pc:graphicFrameChg chg="mod">
          <ac:chgData name="Ana Paula Oliveira De Araujo" userId="fe800e3b-d2a8-4d54-bc5f-619b66909615" providerId="ADAL" clId="{C15B5944-B704-4F95-809D-E23AE0AE3BCB}" dt="2024-11-14T13:31:01.969" v="126"/>
          <ac:graphicFrameMkLst>
            <pc:docMk/>
            <pc:sldMk cId="0" sldId="256"/>
            <ac:graphicFrameMk id="4" creationId="{3BB6CEFC-9115-9353-0354-9321FB251C59}"/>
          </ac:graphicFrameMkLst>
        </pc:graphicFrameChg>
        <pc:graphicFrameChg chg="mod">
          <ac:chgData name="Ana Paula Oliveira De Araujo" userId="fe800e3b-d2a8-4d54-bc5f-619b66909615" providerId="ADAL" clId="{C15B5944-B704-4F95-809D-E23AE0AE3BCB}" dt="2024-11-14T13:31:01.969" v="126"/>
          <ac:graphicFrameMkLst>
            <pc:docMk/>
            <pc:sldMk cId="0" sldId="256"/>
            <ac:graphicFrameMk id="5" creationId="{61C6F016-373A-6952-5138-5594BF221462}"/>
          </ac:graphicFrameMkLst>
        </pc:graphicFrameChg>
        <pc:graphicFrameChg chg="add mod">
          <ac:chgData name="Ana Paula Oliveira De Araujo" userId="fe800e3b-d2a8-4d54-bc5f-619b66909615" providerId="ADAL" clId="{C15B5944-B704-4F95-809D-E23AE0AE3BCB}" dt="2024-11-14T13:32:36.003" v="133"/>
          <ac:graphicFrameMkLst>
            <pc:docMk/>
            <pc:sldMk cId="0" sldId="256"/>
            <ac:graphicFrameMk id="8" creationId="{DEB50C42-361A-24E1-47B4-8C1A89E5479A}"/>
          </ac:graphicFrameMkLst>
        </pc:graphicFrameChg>
        <pc:graphicFrameChg chg="add mod">
          <ac:chgData name="Ana Paula Oliveira De Araujo" userId="fe800e3b-d2a8-4d54-bc5f-619b66909615" providerId="ADAL" clId="{C15B5944-B704-4F95-809D-E23AE0AE3BCB}" dt="2024-11-14T13:32:36.003" v="133"/>
          <ac:graphicFrameMkLst>
            <pc:docMk/>
            <pc:sldMk cId="0" sldId="256"/>
            <ac:graphicFrameMk id="9" creationId="{1F367157-8F5F-412C-211C-13F7BAC25E47}"/>
          </ac:graphicFrameMkLst>
        </pc:graphicFrameChg>
        <pc:graphicFrameChg chg="add mod">
          <ac:chgData name="Ana Paula Oliveira De Araujo" userId="fe800e3b-d2a8-4d54-bc5f-619b66909615" providerId="ADAL" clId="{C15B5944-B704-4F95-809D-E23AE0AE3BCB}" dt="2024-11-14T13:32:36.003" v="133"/>
          <ac:graphicFrameMkLst>
            <pc:docMk/>
            <pc:sldMk cId="0" sldId="256"/>
            <ac:graphicFrameMk id="10" creationId="{6AC8A46F-4A2F-A3E5-11E6-63B1CD408ABE}"/>
          </ac:graphicFrameMkLst>
        </pc:graphicFrameChg>
        <pc:graphicFrameChg chg="add del mod">
          <ac:chgData name="Ana Paula Oliveira De Araujo" userId="fe800e3b-d2a8-4d54-bc5f-619b66909615" providerId="ADAL" clId="{C15B5944-B704-4F95-809D-E23AE0AE3BCB}" dt="2024-11-14T13:32:36.003" v="133"/>
          <ac:graphicFrameMkLst>
            <pc:docMk/>
            <pc:sldMk cId="0" sldId="256"/>
            <ac:graphicFrameMk id="11" creationId="{AE232980-0C0A-CD21-0099-4580F7AD6677}"/>
          </ac:graphicFrameMkLst>
        </pc:graphicFrameChg>
      </pc:sldChg>
      <pc:sldChg chg="modSp mod">
        <pc:chgData name="Ana Paula Oliveira De Araujo" userId="fe800e3b-d2a8-4d54-bc5f-619b66909615" providerId="ADAL" clId="{C15B5944-B704-4F95-809D-E23AE0AE3BCB}" dt="2024-11-14T13:36:29.406" v="262" actId="20577"/>
        <pc:sldMkLst>
          <pc:docMk/>
          <pc:sldMk cId="1890230378" sldId="297"/>
        </pc:sldMkLst>
        <pc:spChg chg="mod">
          <ac:chgData name="Ana Paula Oliveira De Araujo" userId="fe800e3b-d2a8-4d54-bc5f-619b66909615" providerId="ADAL" clId="{C15B5944-B704-4F95-809D-E23AE0AE3BCB}" dt="2024-11-14T13:36:29.406" v="262" actId="20577"/>
          <ac:spMkLst>
            <pc:docMk/>
            <pc:sldMk cId="1890230378" sldId="297"/>
            <ac:spMk id="11" creationId="{00000000-0000-0000-0000-000000000000}"/>
          </ac:spMkLst>
        </pc:spChg>
      </pc:sldChg>
      <pc:sldChg chg="modSp mod">
        <pc:chgData name="Ana Paula Oliveira De Araujo" userId="fe800e3b-d2a8-4d54-bc5f-619b66909615" providerId="ADAL" clId="{C15B5944-B704-4F95-809D-E23AE0AE3BCB}" dt="2024-11-14T14:19:16.538" v="462" actId="20577"/>
        <pc:sldMkLst>
          <pc:docMk/>
          <pc:sldMk cId="310416908" sldId="313"/>
        </pc:sldMkLst>
        <pc:spChg chg="mod">
          <ac:chgData name="Ana Paula Oliveira De Araujo" userId="fe800e3b-d2a8-4d54-bc5f-619b66909615" providerId="ADAL" clId="{C15B5944-B704-4F95-809D-E23AE0AE3BCB}" dt="2024-11-14T14:19:16.538" v="462" actId="20577"/>
          <ac:spMkLst>
            <pc:docMk/>
            <pc:sldMk cId="310416908" sldId="313"/>
            <ac:spMk id="17" creationId="{DAC025FB-7FBB-018A-AB57-3DFB77858E5B}"/>
          </ac:spMkLst>
        </pc:spChg>
      </pc:sldChg>
      <pc:sldChg chg="modSp mod">
        <pc:chgData name="Ana Paula Oliveira De Araujo" userId="fe800e3b-d2a8-4d54-bc5f-619b66909615" providerId="ADAL" clId="{C15B5944-B704-4F95-809D-E23AE0AE3BCB}" dt="2024-11-14T13:41:11.773" v="280" actId="20577"/>
        <pc:sldMkLst>
          <pc:docMk/>
          <pc:sldMk cId="3003631368" sldId="314"/>
        </pc:sldMkLst>
        <pc:spChg chg="mod">
          <ac:chgData name="Ana Paula Oliveira De Araujo" userId="fe800e3b-d2a8-4d54-bc5f-619b66909615" providerId="ADAL" clId="{C15B5944-B704-4F95-809D-E23AE0AE3BCB}" dt="2024-11-14T13:41:11.773" v="280" actId="20577"/>
          <ac:spMkLst>
            <pc:docMk/>
            <pc:sldMk cId="3003631368" sldId="314"/>
            <ac:spMk id="6" creationId="{753D54CE-E160-6D48-BA16-C9B37A0DCA60}"/>
          </ac:spMkLst>
        </pc:spChg>
      </pc:sldChg>
      <pc:sldChg chg="modSp mod">
        <pc:chgData name="Ana Paula Oliveira De Araujo" userId="fe800e3b-d2a8-4d54-bc5f-619b66909615" providerId="ADAL" clId="{C15B5944-B704-4F95-809D-E23AE0AE3BCB}" dt="2024-11-14T14:20:07.899" v="463" actId="20577"/>
        <pc:sldMkLst>
          <pc:docMk/>
          <pc:sldMk cId="2797793538" sldId="320"/>
        </pc:sldMkLst>
        <pc:spChg chg="mod">
          <ac:chgData name="Ana Paula Oliveira De Araujo" userId="fe800e3b-d2a8-4d54-bc5f-619b66909615" providerId="ADAL" clId="{C15B5944-B704-4F95-809D-E23AE0AE3BCB}" dt="2024-11-14T14:20:07.899" v="463" actId="20577"/>
          <ac:spMkLst>
            <pc:docMk/>
            <pc:sldMk cId="2797793538" sldId="320"/>
            <ac:spMk id="10" creationId="{F6F3B267-7673-29D6-F77A-54264E3E0C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415D9-6AF1-41C2-A605-D05FFF184854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A636F-97F7-450E-A285-71CFE1A363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64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0087" y="237172"/>
            <a:ext cx="1485582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9F9F9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D200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9F9F9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D200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9F9F9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D200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9F9F9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9F9F9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49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92100" y="8163559"/>
            <a:ext cx="924560" cy="977900"/>
          </a:xfrm>
          <a:custGeom>
            <a:avLst/>
            <a:gdLst/>
            <a:ahLst/>
            <a:cxnLst/>
            <a:rect l="l" t="t" r="r" b="b"/>
            <a:pathLst>
              <a:path w="924560" h="977900">
                <a:moveTo>
                  <a:pt x="462915" y="0"/>
                </a:moveTo>
                <a:lnTo>
                  <a:pt x="0" y="977299"/>
                </a:lnTo>
                <a:lnTo>
                  <a:pt x="83185" y="977299"/>
                </a:lnTo>
                <a:lnTo>
                  <a:pt x="462915" y="155943"/>
                </a:lnTo>
                <a:lnTo>
                  <a:pt x="842632" y="977299"/>
                </a:lnTo>
                <a:lnTo>
                  <a:pt x="924509" y="977299"/>
                </a:lnTo>
                <a:lnTo>
                  <a:pt x="462915" y="0"/>
                </a:lnTo>
                <a:close/>
              </a:path>
            </a:pathLst>
          </a:custGeom>
          <a:solidFill>
            <a:srgbClr val="D20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7040" y="0"/>
            <a:ext cx="0" cy="990600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600"/>
                </a:lnTo>
              </a:path>
            </a:pathLst>
          </a:custGeom>
          <a:ln w="76200">
            <a:solidFill>
              <a:srgbClr val="D200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41293" y="2645409"/>
            <a:ext cx="9773412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4089" y="2261615"/>
            <a:ext cx="14307820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677514" y="8496766"/>
            <a:ext cx="161290" cy="348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9F9F9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EFFBA7-337E-471F-8979-07D0BD14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3AA2D7-7BDC-491D-939D-8F6B1B98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B71163-9A41-4EE8-80B9-CE5C1AE6D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6AB0-8D8A-46DB-9FCA-4AE236A10B70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841B5A-AAD9-49E4-A4F7-68491BE66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0AEE20-9354-4D5A-95B3-7246CC5AF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89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ar.edu.b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aluno.afya.com.br/web/app/edu/portaleducacional/logi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object 19"/>
          <p:cNvGrpSpPr/>
          <p:nvPr/>
        </p:nvGrpSpPr>
        <p:grpSpPr>
          <a:xfrm>
            <a:off x="0" y="2062479"/>
            <a:ext cx="1153160" cy="5010785"/>
            <a:chOff x="0" y="2062479"/>
            <a:chExt cx="1153160" cy="5010785"/>
          </a:xfrm>
          <a:solidFill>
            <a:srgbClr val="D31C5B"/>
          </a:solidFill>
        </p:grpSpPr>
        <p:sp>
          <p:nvSpPr>
            <p:cNvPr id="20" name="object 20"/>
            <p:cNvSpPr/>
            <p:nvPr/>
          </p:nvSpPr>
          <p:spPr>
            <a:xfrm>
              <a:off x="0" y="2077719"/>
              <a:ext cx="1120140" cy="4980940"/>
            </a:xfrm>
            <a:custGeom>
              <a:avLst/>
              <a:gdLst/>
              <a:ahLst/>
              <a:cxnLst/>
              <a:rect l="l" t="t" r="r" b="b"/>
              <a:pathLst>
                <a:path w="1120140" h="4980940">
                  <a:moveTo>
                    <a:pt x="545426" y="0"/>
                  </a:moveTo>
                  <a:lnTo>
                    <a:pt x="0" y="0"/>
                  </a:lnTo>
                  <a:lnTo>
                    <a:pt x="0" y="4980558"/>
                  </a:lnTo>
                  <a:lnTo>
                    <a:pt x="485406" y="4980558"/>
                  </a:lnTo>
                  <a:lnTo>
                    <a:pt x="532650" y="4978908"/>
                  </a:lnTo>
                  <a:lnTo>
                    <a:pt x="578954" y="4973701"/>
                  </a:lnTo>
                  <a:lnTo>
                    <a:pt x="624217" y="4965319"/>
                  </a:lnTo>
                  <a:lnTo>
                    <a:pt x="668299" y="4953634"/>
                  </a:lnTo>
                  <a:lnTo>
                    <a:pt x="711098" y="4939030"/>
                  </a:lnTo>
                  <a:lnTo>
                    <a:pt x="752462" y="4921504"/>
                  </a:lnTo>
                  <a:lnTo>
                    <a:pt x="792276" y="4901057"/>
                  </a:lnTo>
                  <a:lnTo>
                    <a:pt x="830427" y="4878070"/>
                  </a:lnTo>
                  <a:lnTo>
                    <a:pt x="866787" y="4852543"/>
                  </a:lnTo>
                  <a:lnTo>
                    <a:pt x="901217" y="4824603"/>
                  </a:lnTo>
                  <a:lnTo>
                    <a:pt x="933615" y="4794250"/>
                  </a:lnTo>
                  <a:lnTo>
                    <a:pt x="963841" y="4761865"/>
                  </a:lnTo>
                  <a:lnTo>
                    <a:pt x="991781" y="4727321"/>
                  </a:lnTo>
                  <a:lnTo>
                    <a:pt x="1017308" y="4690999"/>
                  </a:lnTo>
                  <a:lnTo>
                    <a:pt x="1040295" y="4652772"/>
                  </a:lnTo>
                  <a:lnTo>
                    <a:pt x="1060615" y="4612894"/>
                  </a:lnTo>
                  <a:lnTo>
                    <a:pt x="1078153" y="4571492"/>
                  </a:lnTo>
                  <a:lnTo>
                    <a:pt x="1092784" y="4528566"/>
                  </a:lnTo>
                  <a:lnTo>
                    <a:pt x="1104379" y="4484497"/>
                  </a:lnTo>
                  <a:lnTo>
                    <a:pt x="1112812" y="4439158"/>
                  </a:lnTo>
                  <a:lnTo>
                    <a:pt x="1117955" y="4392803"/>
                  </a:lnTo>
                  <a:lnTo>
                    <a:pt x="1119708" y="4345432"/>
                  </a:lnTo>
                  <a:lnTo>
                    <a:pt x="1119708" y="631951"/>
                  </a:lnTo>
                  <a:lnTo>
                    <a:pt x="1117955" y="584707"/>
                  </a:lnTo>
                  <a:lnTo>
                    <a:pt x="1112812" y="538352"/>
                  </a:lnTo>
                  <a:lnTo>
                    <a:pt x="1104379" y="493013"/>
                  </a:lnTo>
                  <a:lnTo>
                    <a:pt x="1092784" y="448818"/>
                  </a:lnTo>
                  <a:lnTo>
                    <a:pt x="1078153" y="406019"/>
                  </a:lnTo>
                  <a:lnTo>
                    <a:pt x="1060615" y="364616"/>
                  </a:lnTo>
                  <a:lnTo>
                    <a:pt x="1040295" y="324738"/>
                  </a:lnTo>
                  <a:lnTo>
                    <a:pt x="1017308" y="286511"/>
                  </a:lnTo>
                  <a:lnTo>
                    <a:pt x="991781" y="250062"/>
                  </a:lnTo>
                  <a:lnTo>
                    <a:pt x="963841" y="215646"/>
                  </a:lnTo>
                  <a:lnTo>
                    <a:pt x="933615" y="183133"/>
                  </a:lnTo>
                  <a:lnTo>
                    <a:pt x="901217" y="152907"/>
                  </a:lnTo>
                  <a:lnTo>
                    <a:pt x="866787" y="124968"/>
                  </a:lnTo>
                  <a:lnTo>
                    <a:pt x="830427" y="99313"/>
                  </a:lnTo>
                  <a:lnTo>
                    <a:pt x="792276" y="76326"/>
                  </a:lnTo>
                  <a:lnTo>
                    <a:pt x="752462" y="56006"/>
                  </a:lnTo>
                  <a:lnTo>
                    <a:pt x="711098" y="38480"/>
                  </a:lnTo>
                  <a:lnTo>
                    <a:pt x="668299" y="23749"/>
                  </a:lnTo>
                  <a:lnTo>
                    <a:pt x="624217" y="12191"/>
                  </a:lnTo>
                  <a:lnTo>
                    <a:pt x="578954" y="3682"/>
                  </a:lnTo>
                  <a:lnTo>
                    <a:pt x="54542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2062479"/>
              <a:ext cx="1153160" cy="5010785"/>
            </a:xfrm>
            <a:custGeom>
              <a:avLst/>
              <a:gdLst/>
              <a:ahLst/>
              <a:cxnLst/>
              <a:rect l="l" t="t" r="r" b="b"/>
              <a:pathLst>
                <a:path w="1153160" h="5010784">
                  <a:moveTo>
                    <a:pt x="0" y="0"/>
                  </a:moveTo>
                  <a:lnTo>
                    <a:pt x="0" y="5008245"/>
                  </a:lnTo>
                  <a:lnTo>
                    <a:pt x="531329" y="5010785"/>
                  </a:lnTo>
                  <a:lnTo>
                    <a:pt x="579894" y="5008880"/>
                  </a:lnTo>
                  <a:lnTo>
                    <a:pt x="627443" y="5003419"/>
                  </a:lnTo>
                  <a:lnTo>
                    <a:pt x="673823" y="4994402"/>
                  </a:lnTo>
                  <a:lnTo>
                    <a:pt x="718908" y="4981956"/>
                  </a:lnTo>
                  <a:lnTo>
                    <a:pt x="762558" y="4966208"/>
                  </a:lnTo>
                  <a:lnTo>
                    <a:pt x="804621" y="4947412"/>
                  </a:lnTo>
                  <a:lnTo>
                    <a:pt x="844981" y="4925695"/>
                  </a:lnTo>
                  <a:lnTo>
                    <a:pt x="883488" y="4901057"/>
                  </a:lnTo>
                  <a:lnTo>
                    <a:pt x="920013" y="4873879"/>
                  </a:lnTo>
                  <a:lnTo>
                    <a:pt x="954405" y="4844034"/>
                  </a:lnTo>
                  <a:lnTo>
                    <a:pt x="986536" y="4811776"/>
                  </a:lnTo>
                  <a:lnTo>
                    <a:pt x="1016254" y="4777359"/>
                  </a:lnTo>
                  <a:lnTo>
                    <a:pt x="1043432" y="4740656"/>
                  </a:lnTo>
                  <a:lnTo>
                    <a:pt x="1067930" y="4702048"/>
                  </a:lnTo>
                  <a:lnTo>
                    <a:pt x="1089609" y="4661535"/>
                  </a:lnTo>
                  <a:lnTo>
                    <a:pt x="1108341" y="4619371"/>
                  </a:lnTo>
                  <a:lnTo>
                    <a:pt x="1123962" y="4575556"/>
                  </a:lnTo>
                  <a:lnTo>
                    <a:pt x="1136370" y="4530344"/>
                  </a:lnTo>
                  <a:lnTo>
                    <a:pt x="1145387" y="4483862"/>
                  </a:lnTo>
                  <a:lnTo>
                    <a:pt x="1150912" y="4436237"/>
                  </a:lnTo>
                  <a:lnTo>
                    <a:pt x="1152779" y="4387469"/>
                  </a:lnTo>
                  <a:lnTo>
                    <a:pt x="1152779" y="629539"/>
                  </a:lnTo>
                  <a:lnTo>
                    <a:pt x="1150912" y="580898"/>
                  </a:lnTo>
                  <a:lnTo>
                    <a:pt x="1145387" y="533146"/>
                  </a:lnTo>
                  <a:lnTo>
                    <a:pt x="1136370" y="486664"/>
                  </a:lnTo>
                  <a:lnTo>
                    <a:pt x="1123962" y="441451"/>
                  </a:lnTo>
                  <a:lnTo>
                    <a:pt x="1108341" y="397637"/>
                  </a:lnTo>
                  <a:lnTo>
                    <a:pt x="1089609" y="355346"/>
                  </a:lnTo>
                  <a:lnTo>
                    <a:pt x="1067930" y="314960"/>
                  </a:lnTo>
                  <a:lnTo>
                    <a:pt x="1043432" y="276225"/>
                  </a:lnTo>
                  <a:lnTo>
                    <a:pt x="1016254" y="239649"/>
                  </a:lnTo>
                  <a:lnTo>
                    <a:pt x="986536" y="205104"/>
                  </a:lnTo>
                  <a:lnTo>
                    <a:pt x="954405" y="172847"/>
                  </a:lnTo>
                  <a:lnTo>
                    <a:pt x="920013" y="143128"/>
                  </a:lnTo>
                  <a:lnTo>
                    <a:pt x="883488" y="115824"/>
                  </a:lnTo>
                  <a:lnTo>
                    <a:pt x="844981" y="91186"/>
                  </a:lnTo>
                  <a:lnTo>
                    <a:pt x="804621" y="69469"/>
                  </a:lnTo>
                  <a:lnTo>
                    <a:pt x="762558" y="50673"/>
                  </a:lnTo>
                  <a:lnTo>
                    <a:pt x="718908" y="35051"/>
                  </a:lnTo>
                  <a:lnTo>
                    <a:pt x="673823" y="22605"/>
                  </a:lnTo>
                  <a:lnTo>
                    <a:pt x="627443" y="13589"/>
                  </a:lnTo>
                  <a:lnTo>
                    <a:pt x="579894" y="8000"/>
                  </a:lnTo>
                  <a:lnTo>
                    <a:pt x="531329" y="609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Imagem 2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600" y="-1555"/>
            <a:ext cx="54102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ject 5"/>
          <p:cNvSpPr txBox="1"/>
          <p:nvPr/>
        </p:nvSpPr>
        <p:spPr>
          <a:xfrm>
            <a:off x="1879600" y="2322320"/>
            <a:ext cx="10210800" cy="4606517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pt-BR" sz="6000" b="1" spc="-5" dirty="0">
                <a:solidFill>
                  <a:srgbClr val="3D3D3D"/>
                </a:solidFill>
                <a:latin typeface="Arial"/>
                <a:cs typeface="Arial"/>
              </a:rPr>
              <a:t>REMATRÍCULA ON-LINE</a:t>
            </a:r>
            <a:r>
              <a:rPr lang="pt-BR" sz="6000" b="1" spc="-5" dirty="0">
                <a:latin typeface="Arial"/>
                <a:cs typeface="Arial"/>
              </a:rPr>
              <a:t> </a:t>
            </a:r>
          </a:p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pt-BR" sz="28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MEDICINA: 22/11/2024 a 10/01/2025</a:t>
            </a:r>
          </a:p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pt-BR" sz="28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E ENFERMAGEM: 22/11/2024 a 24/01/2025 </a:t>
            </a:r>
            <a:endParaRPr lang="pt-BR" sz="2800" dirty="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pt-BR" sz="28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pt-BR" sz="2800" spc="-8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funciona?</a:t>
            </a:r>
            <a:endParaRPr lang="pt-BR" sz="2400" dirty="0">
              <a:solidFill>
                <a:srgbClr val="3D3D3D"/>
              </a:solidFill>
              <a:latin typeface="Arial MT"/>
              <a:cs typeface="Arial MT"/>
            </a:endParaRPr>
          </a:p>
          <a:p>
            <a:pPr marL="12700" marR="5080">
              <a:lnSpc>
                <a:spcPts val="6500"/>
              </a:lnSpc>
              <a:spcBef>
                <a:spcPts val="900"/>
              </a:spcBef>
            </a:pPr>
            <a:endParaRPr sz="2400" dirty="0">
              <a:latin typeface="Arial MT"/>
              <a:cs typeface="Arial M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51" y="3156284"/>
            <a:ext cx="7020249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pic>
        <p:nvPicPr>
          <p:cNvPr id="8" name="object 8">
            <a:extLst>
              <a:ext uri="{FF2B5EF4-FFF2-40B4-BE49-F238E27FC236}">
                <a16:creationId xmlns:a16="http://schemas.microsoft.com/office/drawing/2014/main" id="{7D44449F-A3A1-A033-24D1-E8AF8A1111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79413" y="2971800"/>
            <a:ext cx="5063787" cy="44196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A3C80900-6A93-9962-5B13-9F141F58C0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9000" y="571110"/>
            <a:ext cx="107811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REGRAS </a:t>
            </a:r>
            <a:r>
              <a:rPr sz="3600" spc="-60" dirty="0">
                <a:solidFill>
                  <a:srgbClr val="3D3D3D"/>
                </a:solidFill>
              </a:rPr>
              <a:t>DISCIPLINAS</a:t>
            </a:r>
            <a:r>
              <a:rPr lang="pt-BR" sz="3600" spc="-60" dirty="0">
                <a:solidFill>
                  <a:srgbClr val="3D3D3D"/>
                </a:solidFill>
              </a:rPr>
              <a:t> ELETIVAS MEDICINA</a:t>
            </a:r>
            <a:endParaRPr sz="360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53D54CE-E160-6D48-BA16-C9B37A0DCA60}"/>
              </a:ext>
            </a:extLst>
          </p:cNvPr>
          <p:cNvSpPr txBox="1"/>
          <p:nvPr/>
        </p:nvSpPr>
        <p:spPr>
          <a:xfrm>
            <a:off x="721042" y="1620863"/>
            <a:ext cx="1481391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2400" dirty="0">
                <a:latin typeface="Arial MT"/>
              </a:rPr>
              <a:t>2°, 3° e 4P poderão cursar 1 eletiva com precificação dentro do valor da mensalidade, conforme matriz curricular do curso (1 eletiva + demais disciplinas regulares do período = R$ 11.304,65). </a:t>
            </a:r>
          </a:p>
        </p:txBody>
      </p:sp>
    </p:spTree>
    <p:extLst>
      <p:ext uri="{BB962C8B-B14F-4D97-AF65-F5344CB8AC3E}">
        <p14:creationId xmlns:p14="http://schemas.microsoft.com/office/powerpoint/2010/main" val="3003631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260600" y="851788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3676887-741D-A9E1-0B16-96E58016FF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042" y="471032"/>
            <a:ext cx="10780713" cy="566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solidFill>
                  <a:srgbClr val="3D3D3D"/>
                </a:solidFill>
              </a:rPr>
              <a:t>DISCIPLINAS</a:t>
            </a:r>
            <a:endParaRPr sz="3600" dirty="0"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C950E864-37D3-7E56-1738-C7CECA27ADBA}"/>
              </a:ext>
            </a:extLst>
          </p:cNvPr>
          <p:cNvSpPr txBox="1"/>
          <p:nvPr/>
        </p:nvSpPr>
        <p:spPr>
          <a:xfrm>
            <a:off x="743768" y="1245119"/>
            <a:ext cx="14285913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</a:rPr>
              <a:t>Essa é a tela de seleção de disciplinas. Para adicionar, clique na disciplina, e uma janela à direita irá  surgir, onde você deverá clicar em </a:t>
            </a:r>
            <a:r>
              <a:rPr sz="2400" b="1" dirty="0">
                <a:latin typeface="Arial MT"/>
              </a:rPr>
              <a:t>“</a:t>
            </a:r>
            <a:r>
              <a:rPr sz="2400" b="1" dirty="0" err="1">
                <a:latin typeface="Arial MT"/>
              </a:rPr>
              <a:t>Adicionar</a:t>
            </a:r>
            <a:r>
              <a:rPr sz="2400" b="1" dirty="0">
                <a:latin typeface="Arial MT"/>
              </a:rPr>
              <a:t> </a:t>
            </a:r>
            <a:r>
              <a:rPr sz="2400" b="1" dirty="0" err="1">
                <a:latin typeface="Arial MT"/>
              </a:rPr>
              <a:t>Disciplina</a:t>
            </a:r>
            <a:r>
              <a:rPr lang="pt-BR" sz="2400" b="1" dirty="0">
                <a:latin typeface="Arial MT"/>
              </a:rPr>
              <a:t>“ </a:t>
            </a:r>
            <a:r>
              <a:rPr lang="pt-BR" sz="2400" dirty="0">
                <a:latin typeface="Arial MT"/>
              </a:rPr>
              <a:t>sempre observando a sua </a:t>
            </a:r>
            <a:r>
              <a:rPr lang="pt-BR" sz="2400" b="1" dirty="0">
                <a:latin typeface="Arial MT"/>
              </a:rPr>
              <a:t>TURMA.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Arial MT"/>
            </a:endParaRPr>
          </a:p>
        </p:txBody>
      </p:sp>
      <p:grpSp>
        <p:nvGrpSpPr>
          <p:cNvPr id="15" name="object 2">
            <a:extLst>
              <a:ext uri="{FF2B5EF4-FFF2-40B4-BE49-F238E27FC236}">
                <a16:creationId xmlns:a16="http://schemas.microsoft.com/office/drawing/2014/main" id="{1518662B-8DB4-49EB-DC08-BC9AEA6C0FB2}"/>
              </a:ext>
            </a:extLst>
          </p:cNvPr>
          <p:cNvGrpSpPr/>
          <p:nvPr/>
        </p:nvGrpSpPr>
        <p:grpSpPr>
          <a:xfrm>
            <a:off x="1955800" y="2209800"/>
            <a:ext cx="13335000" cy="5862319"/>
            <a:chOff x="2354579" y="2240279"/>
            <a:chExt cx="13335000" cy="6289040"/>
          </a:xfrm>
        </p:grpSpPr>
        <p:pic>
          <p:nvPicPr>
            <p:cNvPr id="16" name="object 3">
              <a:extLst>
                <a:ext uri="{FF2B5EF4-FFF2-40B4-BE49-F238E27FC236}">
                  <a16:creationId xmlns:a16="http://schemas.microsoft.com/office/drawing/2014/main" id="{4BD2EA93-3AAB-C56E-5066-D89C740B6AE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4579" y="2240279"/>
              <a:ext cx="11183620" cy="6289040"/>
            </a:xfrm>
            <a:prstGeom prst="rect">
              <a:avLst/>
            </a:prstGeom>
          </p:spPr>
        </p:pic>
        <p:pic>
          <p:nvPicPr>
            <p:cNvPr id="17" name="object 4">
              <a:extLst>
                <a:ext uri="{FF2B5EF4-FFF2-40B4-BE49-F238E27FC236}">
                  <a16:creationId xmlns:a16="http://schemas.microsoft.com/office/drawing/2014/main" id="{1400DB4E-F16C-5235-3B3A-FF9532098C1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6939" y="4282439"/>
              <a:ext cx="7114540" cy="3124200"/>
            </a:xfrm>
            <a:prstGeom prst="rect">
              <a:avLst/>
            </a:prstGeom>
          </p:spPr>
        </p:pic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EAE7921B-D456-D82B-8FD6-67B9EDAEBC42}"/>
                </a:ext>
              </a:extLst>
            </p:cNvPr>
            <p:cNvSpPr/>
            <p:nvPr/>
          </p:nvSpPr>
          <p:spPr>
            <a:xfrm>
              <a:off x="8517889" y="4263389"/>
              <a:ext cx="7152640" cy="3162300"/>
            </a:xfrm>
            <a:custGeom>
              <a:avLst/>
              <a:gdLst/>
              <a:ahLst/>
              <a:cxnLst/>
              <a:rect l="l" t="t" r="r" b="b"/>
              <a:pathLst>
                <a:path w="7152640" h="3162300">
                  <a:moveTo>
                    <a:pt x="0" y="3162300"/>
                  </a:moveTo>
                  <a:lnTo>
                    <a:pt x="7152640" y="3162300"/>
                  </a:lnTo>
                  <a:lnTo>
                    <a:pt x="7152640" y="0"/>
                  </a:lnTo>
                  <a:lnTo>
                    <a:pt x="0" y="0"/>
                  </a:lnTo>
                  <a:lnTo>
                    <a:pt x="0" y="31623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720CC1A2-D579-A068-1ED2-7BC12031BB1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9259" y="5814059"/>
              <a:ext cx="619760" cy="789939"/>
            </a:xfrm>
            <a:prstGeom prst="rect">
              <a:avLst/>
            </a:prstGeom>
          </p:spPr>
        </p:pic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7ABE91C1-1A2A-800F-9905-03D82EF83F15}"/>
                </a:ext>
              </a:extLst>
            </p:cNvPr>
            <p:cNvSpPr/>
            <p:nvPr/>
          </p:nvSpPr>
          <p:spPr>
            <a:xfrm>
              <a:off x="6296659" y="5661659"/>
              <a:ext cx="1856739" cy="1338580"/>
            </a:xfrm>
            <a:custGeom>
              <a:avLst/>
              <a:gdLst/>
              <a:ahLst/>
              <a:cxnLst/>
              <a:rect l="l" t="t" r="r" b="b"/>
              <a:pathLst>
                <a:path w="1856740" h="1338579">
                  <a:moveTo>
                    <a:pt x="1187449" y="0"/>
                  </a:moveTo>
                  <a:lnTo>
                    <a:pt x="1187449" y="334644"/>
                  </a:lnTo>
                  <a:lnTo>
                    <a:pt x="0" y="334644"/>
                  </a:lnTo>
                  <a:lnTo>
                    <a:pt x="0" y="1003934"/>
                  </a:lnTo>
                  <a:lnTo>
                    <a:pt x="1187449" y="1003934"/>
                  </a:lnTo>
                  <a:lnTo>
                    <a:pt x="1187449" y="1338579"/>
                  </a:lnTo>
                  <a:lnTo>
                    <a:pt x="1856739" y="669289"/>
                  </a:lnTo>
                  <a:lnTo>
                    <a:pt x="118744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BCE0AD84-F8B9-5FA2-19C2-AD96E158A8C5}"/>
                </a:ext>
              </a:extLst>
            </p:cNvPr>
            <p:cNvSpPr/>
            <p:nvPr/>
          </p:nvSpPr>
          <p:spPr>
            <a:xfrm>
              <a:off x="6296659" y="5661659"/>
              <a:ext cx="1856739" cy="1338580"/>
            </a:xfrm>
            <a:custGeom>
              <a:avLst/>
              <a:gdLst/>
              <a:ahLst/>
              <a:cxnLst/>
              <a:rect l="l" t="t" r="r" b="b"/>
              <a:pathLst>
                <a:path w="1856740" h="1338579">
                  <a:moveTo>
                    <a:pt x="0" y="334644"/>
                  </a:moveTo>
                  <a:lnTo>
                    <a:pt x="1187449" y="334644"/>
                  </a:lnTo>
                  <a:lnTo>
                    <a:pt x="1187449" y="0"/>
                  </a:lnTo>
                  <a:lnTo>
                    <a:pt x="1856739" y="669289"/>
                  </a:lnTo>
                  <a:lnTo>
                    <a:pt x="1187449" y="1338579"/>
                  </a:lnTo>
                  <a:lnTo>
                    <a:pt x="1187449" y="1003934"/>
                  </a:lnTo>
                  <a:lnTo>
                    <a:pt x="0" y="1003934"/>
                  </a:lnTo>
                  <a:lnTo>
                    <a:pt x="0" y="33464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9">
              <a:extLst>
                <a:ext uri="{FF2B5EF4-FFF2-40B4-BE49-F238E27FC236}">
                  <a16:creationId xmlns:a16="http://schemas.microsoft.com/office/drawing/2014/main" id="{6385EA5A-4DCD-9548-A83C-9CC62D36FFD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98399" y="6995159"/>
              <a:ext cx="622300" cy="792479"/>
            </a:xfrm>
            <a:prstGeom prst="rect">
              <a:avLst/>
            </a:prstGeom>
          </p:spPr>
        </p:pic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F7C82574-2A63-6E42-473A-B7F5F5993903}"/>
                </a:ext>
              </a:extLst>
            </p:cNvPr>
            <p:cNvSpPr/>
            <p:nvPr/>
          </p:nvSpPr>
          <p:spPr>
            <a:xfrm>
              <a:off x="3025139" y="5661659"/>
              <a:ext cx="3048000" cy="1729739"/>
            </a:xfrm>
            <a:custGeom>
              <a:avLst/>
              <a:gdLst/>
              <a:ahLst/>
              <a:cxnLst/>
              <a:rect l="l" t="t" r="r" b="b"/>
              <a:pathLst>
                <a:path w="3048000" h="1729740">
                  <a:moveTo>
                    <a:pt x="73660" y="0"/>
                  </a:moveTo>
                  <a:lnTo>
                    <a:pt x="1064260" y="0"/>
                  </a:lnTo>
                </a:path>
                <a:path w="3048000" h="1729740">
                  <a:moveTo>
                    <a:pt x="0" y="1729739"/>
                  </a:moveTo>
                  <a:lnTo>
                    <a:pt x="3048000" y="1729739"/>
                  </a:lnTo>
                </a:path>
              </a:pathLst>
            </a:custGeom>
            <a:ln w="762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3688AD28-C149-2DC2-C00B-08FAF0AB174D}"/>
                </a:ext>
              </a:extLst>
            </p:cNvPr>
            <p:cNvSpPr/>
            <p:nvPr/>
          </p:nvSpPr>
          <p:spPr>
            <a:xfrm>
              <a:off x="10642599" y="2240279"/>
              <a:ext cx="2578100" cy="274320"/>
            </a:xfrm>
            <a:custGeom>
              <a:avLst/>
              <a:gdLst/>
              <a:ahLst/>
              <a:cxnLst/>
              <a:rect l="l" t="t" r="r" b="b"/>
              <a:pathLst>
                <a:path w="2578100" h="274319">
                  <a:moveTo>
                    <a:pt x="257810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578100" y="274320"/>
                  </a:lnTo>
                  <a:lnTo>
                    <a:pt x="25781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39116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367965" y="8361129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4EF4BDB2-B6B2-E933-2BA3-680A5FDC68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087" y="237172"/>
            <a:ext cx="2845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solidFill>
                  <a:srgbClr val="3D3D3D"/>
                </a:solidFill>
              </a:rPr>
              <a:t>DISCIPLINAS</a:t>
            </a:r>
            <a:endParaRPr sz="3600" dirty="0"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7A86A9AB-C8DF-055D-427C-0C9F1E0296D5}"/>
              </a:ext>
            </a:extLst>
          </p:cNvPr>
          <p:cNvSpPr txBox="1"/>
          <p:nvPr/>
        </p:nvSpPr>
        <p:spPr>
          <a:xfrm>
            <a:off x="700087" y="983848"/>
            <a:ext cx="1442815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Repita</a:t>
            </a:r>
            <a:r>
              <a:rPr sz="2400" spc="-5" dirty="0">
                <a:latin typeface="Arial MT"/>
                <a:cs typeface="Arial MT"/>
              </a:rPr>
              <a:t> 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processo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para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disciplina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Eletiva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disponível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aba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b="1" dirty="0">
                <a:latin typeface="Arial"/>
                <a:cs typeface="Arial"/>
              </a:rPr>
              <a:t>Disc.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10" dirty="0" err="1">
                <a:latin typeface="Arial"/>
                <a:cs typeface="Arial"/>
              </a:rPr>
              <a:t>Equivalentes</a:t>
            </a:r>
            <a:r>
              <a:rPr sz="2400" b="1" spc="-10" dirty="0">
                <a:latin typeface="Arial"/>
                <a:cs typeface="Arial"/>
              </a:rPr>
              <a:t>/</a:t>
            </a:r>
            <a:r>
              <a:rPr sz="2400" b="1" spc="-10" dirty="0" err="1">
                <a:latin typeface="Arial"/>
                <a:cs typeface="Arial"/>
              </a:rPr>
              <a:t>Eletivas</a:t>
            </a:r>
            <a:r>
              <a:rPr sz="2400" b="1" spc="-10" dirty="0">
                <a:latin typeface="Arial"/>
                <a:cs typeface="Arial"/>
              </a:rPr>
              <a:t>.</a:t>
            </a:r>
            <a:endParaRPr lang="pt-BR" sz="2400" b="1" spc="-10" dirty="0">
              <a:latin typeface="Arial"/>
              <a:cs typeface="Arial"/>
            </a:endParaRPr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CE8FDEDD-015D-3B1D-9652-9007CE4F7927}"/>
              </a:ext>
            </a:extLst>
          </p:cNvPr>
          <p:cNvGrpSpPr/>
          <p:nvPr/>
        </p:nvGrpSpPr>
        <p:grpSpPr>
          <a:xfrm>
            <a:off x="1955800" y="1730578"/>
            <a:ext cx="12801600" cy="6289040"/>
            <a:chOff x="2354579" y="2240279"/>
            <a:chExt cx="12801600" cy="6289040"/>
          </a:xfrm>
        </p:grpSpPr>
        <p:pic>
          <p:nvPicPr>
            <p:cNvPr id="11" name="object 3">
              <a:extLst>
                <a:ext uri="{FF2B5EF4-FFF2-40B4-BE49-F238E27FC236}">
                  <a16:creationId xmlns:a16="http://schemas.microsoft.com/office/drawing/2014/main" id="{426476F7-9970-14BD-C39F-856A41A562A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4579" y="2240279"/>
              <a:ext cx="11183620" cy="6289040"/>
            </a:xfrm>
            <a:prstGeom prst="rect">
              <a:avLst/>
            </a:prstGeom>
          </p:spPr>
        </p:pic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89700D39-CF6A-4CC6-A85B-BE8775A7DEA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4679" y="7424420"/>
              <a:ext cx="619760" cy="792480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B75296E4-4685-0528-88BE-FB2A3ED93EF7}"/>
                </a:ext>
              </a:extLst>
            </p:cNvPr>
            <p:cNvSpPr/>
            <p:nvPr/>
          </p:nvSpPr>
          <p:spPr>
            <a:xfrm>
              <a:off x="6296659" y="5661659"/>
              <a:ext cx="1856739" cy="1338580"/>
            </a:xfrm>
            <a:custGeom>
              <a:avLst/>
              <a:gdLst/>
              <a:ahLst/>
              <a:cxnLst/>
              <a:rect l="l" t="t" r="r" b="b"/>
              <a:pathLst>
                <a:path w="1856740" h="1338579">
                  <a:moveTo>
                    <a:pt x="1187449" y="0"/>
                  </a:moveTo>
                  <a:lnTo>
                    <a:pt x="1187449" y="334644"/>
                  </a:lnTo>
                  <a:lnTo>
                    <a:pt x="0" y="334644"/>
                  </a:lnTo>
                  <a:lnTo>
                    <a:pt x="0" y="1003934"/>
                  </a:lnTo>
                  <a:lnTo>
                    <a:pt x="1187449" y="1003934"/>
                  </a:lnTo>
                  <a:lnTo>
                    <a:pt x="1187449" y="1338579"/>
                  </a:lnTo>
                  <a:lnTo>
                    <a:pt x="1856739" y="669289"/>
                  </a:lnTo>
                  <a:lnTo>
                    <a:pt x="118744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F9F85BA3-0708-5D2D-A999-E7C6F35A2672}"/>
                </a:ext>
              </a:extLst>
            </p:cNvPr>
            <p:cNvSpPr/>
            <p:nvPr/>
          </p:nvSpPr>
          <p:spPr>
            <a:xfrm>
              <a:off x="6296659" y="5661659"/>
              <a:ext cx="1856739" cy="1338580"/>
            </a:xfrm>
            <a:custGeom>
              <a:avLst/>
              <a:gdLst/>
              <a:ahLst/>
              <a:cxnLst/>
              <a:rect l="l" t="t" r="r" b="b"/>
              <a:pathLst>
                <a:path w="1856740" h="1338579">
                  <a:moveTo>
                    <a:pt x="0" y="334644"/>
                  </a:moveTo>
                  <a:lnTo>
                    <a:pt x="1187449" y="334644"/>
                  </a:lnTo>
                  <a:lnTo>
                    <a:pt x="1187449" y="0"/>
                  </a:lnTo>
                  <a:lnTo>
                    <a:pt x="1856739" y="669289"/>
                  </a:lnTo>
                  <a:lnTo>
                    <a:pt x="1187449" y="1338579"/>
                  </a:lnTo>
                  <a:lnTo>
                    <a:pt x="1187449" y="1003934"/>
                  </a:lnTo>
                  <a:lnTo>
                    <a:pt x="0" y="1003934"/>
                  </a:lnTo>
                  <a:lnTo>
                    <a:pt x="0" y="33464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7">
              <a:extLst>
                <a:ext uri="{FF2B5EF4-FFF2-40B4-BE49-F238E27FC236}">
                  <a16:creationId xmlns:a16="http://schemas.microsoft.com/office/drawing/2014/main" id="{3F27CC7D-C5CA-2A79-41FC-22613F449FB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98839" y="4511039"/>
              <a:ext cx="6629400" cy="3276600"/>
            </a:xfrm>
            <a:prstGeom prst="rect">
              <a:avLst/>
            </a:prstGeom>
          </p:spPr>
        </p:pic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0F6CE0EB-F6F8-C158-B106-0370F18C9C04}"/>
                </a:ext>
              </a:extLst>
            </p:cNvPr>
            <p:cNvSpPr/>
            <p:nvPr/>
          </p:nvSpPr>
          <p:spPr>
            <a:xfrm>
              <a:off x="8484870" y="4497069"/>
              <a:ext cx="6657340" cy="3304540"/>
            </a:xfrm>
            <a:custGeom>
              <a:avLst/>
              <a:gdLst/>
              <a:ahLst/>
              <a:cxnLst/>
              <a:rect l="l" t="t" r="r" b="b"/>
              <a:pathLst>
                <a:path w="6657340" h="3304540">
                  <a:moveTo>
                    <a:pt x="0" y="3304540"/>
                  </a:moveTo>
                  <a:lnTo>
                    <a:pt x="6657340" y="3304540"/>
                  </a:lnTo>
                  <a:lnTo>
                    <a:pt x="6657340" y="0"/>
                  </a:lnTo>
                  <a:lnTo>
                    <a:pt x="0" y="0"/>
                  </a:lnTo>
                  <a:lnTo>
                    <a:pt x="0" y="3304540"/>
                  </a:lnTo>
                  <a:close/>
                </a:path>
              </a:pathLst>
            </a:custGeom>
            <a:ln w="279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9">
              <a:extLst>
                <a:ext uri="{FF2B5EF4-FFF2-40B4-BE49-F238E27FC236}">
                  <a16:creationId xmlns:a16="http://schemas.microsoft.com/office/drawing/2014/main" id="{26371D04-84EF-91B4-E085-E22F3ECB2E7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76199" y="7325359"/>
              <a:ext cx="619759" cy="789939"/>
            </a:xfrm>
            <a:prstGeom prst="rect">
              <a:avLst/>
            </a:prstGeom>
          </p:spPr>
        </p:pic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0894B301-F372-CB2A-4E7E-048DA5E8965D}"/>
                </a:ext>
              </a:extLst>
            </p:cNvPr>
            <p:cNvSpPr/>
            <p:nvPr/>
          </p:nvSpPr>
          <p:spPr>
            <a:xfrm>
              <a:off x="3025139" y="5661659"/>
              <a:ext cx="3048000" cy="1729739"/>
            </a:xfrm>
            <a:custGeom>
              <a:avLst/>
              <a:gdLst/>
              <a:ahLst/>
              <a:cxnLst/>
              <a:rect l="l" t="t" r="r" b="b"/>
              <a:pathLst>
                <a:path w="3048000" h="1729740">
                  <a:moveTo>
                    <a:pt x="73660" y="0"/>
                  </a:moveTo>
                  <a:lnTo>
                    <a:pt x="1064260" y="0"/>
                  </a:lnTo>
                </a:path>
                <a:path w="3048000" h="1729740">
                  <a:moveTo>
                    <a:pt x="0" y="1729739"/>
                  </a:moveTo>
                  <a:lnTo>
                    <a:pt x="3048000" y="1729739"/>
                  </a:lnTo>
                </a:path>
              </a:pathLst>
            </a:custGeom>
            <a:ln w="762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FAF5B793-F2EA-1089-7154-9F9A0115ADDA}"/>
                </a:ext>
              </a:extLst>
            </p:cNvPr>
            <p:cNvSpPr/>
            <p:nvPr/>
          </p:nvSpPr>
          <p:spPr>
            <a:xfrm>
              <a:off x="10642599" y="2240279"/>
              <a:ext cx="2578100" cy="274320"/>
            </a:xfrm>
            <a:custGeom>
              <a:avLst/>
              <a:gdLst/>
              <a:ahLst/>
              <a:cxnLst/>
              <a:rect l="l" t="t" r="r" b="b"/>
              <a:pathLst>
                <a:path w="2578100" h="274319">
                  <a:moveTo>
                    <a:pt x="257810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578100" y="274320"/>
                  </a:lnTo>
                  <a:lnTo>
                    <a:pt x="25781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541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336800" y="8398509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EE46DA48-3BCD-C50C-B96B-082CE6610894}"/>
              </a:ext>
            </a:extLst>
          </p:cNvPr>
          <p:cNvSpPr txBox="1"/>
          <p:nvPr/>
        </p:nvSpPr>
        <p:spPr>
          <a:xfrm>
            <a:off x="719771" y="92925"/>
            <a:ext cx="2845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60" dirty="0">
                <a:solidFill>
                  <a:srgbClr val="3D3D3D"/>
                </a:solidFill>
                <a:latin typeface="Arial"/>
                <a:cs typeface="Arial"/>
              </a:rPr>
              <a:t>DISCIPLINAS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1815A5A-964B-3169-BA49-741AF52DE4E6}"/>
              </a:ext>
            </a:extLst>
          </p:cNvPr>
          <p:cNvSpPr txBox="1"/>
          <p:nvPr/>
        </p:nvSpPr>
        <p:spPr>
          <a:xfrm>
            <a:off x="732671" y="838200"/>
            <a:ext cx="83097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Após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selecionar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as </a:t>
            </a:r>
            <a:r>
              <a:rPr sz="2400" dirty="0">
                <a:latin typeface="Arial MT"/>
                <a:cs typeface="Arial MT"/>
              </a:rPr>
              <a:t>disciplinas,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clique</a:t>
            </a:r>
            <a:r>
              <a:rPr sz="2400" spc="-5" dirty="0">
                <a:latin typeface="Arial MT"/>
                <a:cs typeface="Arial MT"/>
              </a:rPr>
              <a:t> em </a:t>
            </a:r>
            <a:r>
              <a:rPr sz="2400" b="1" spc="-5" dirty="0">
                <a:latin typeface="Arial MT"/>
                <a:cs typeface="Arial MT"/>
              </a:rPr>
              <a:t>“Próximo”:</a:t>
            </a:r>
            <a:endParaRPr sz="2400" b="1" dirty="0">
              <a:latin typeface="Arial MT"/>
              <a:cs typeface="Arial MT"/>
            </a:endParaRPr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8601AAE7-1577-C7DA-EDB6-F93A30BCA06A}"/>
              </a:ext>
            </a:extLst>
          </p:cNvPr>
          <p:cNvGrpSpPr/>
          <p:nvPr/>
        </p:nvGrpSpPr>
        <p:grpSpPr>
          <a:xfrm>
            <a:off x="1955800" y="1600199"/>
            <a:ext cx="13012419" cy="6535039"/>
            <a:chOff x="1516380" y="1752600"/>
            <a:chExt cx="13012419" cy="6776720"/>
          </a:xfrm>
        </p:grpSpPr>
        <p:pic>
          <p:nvPicPr>
            <p:cNvPr id="11" name="object 3">
              <a:extLst>
                <a:ext uri="{FF2B5EF4-FFF2-40B4-BE49-F238E27FC236}">
                  <a16:creationId xmlns:a16="http://schemas.microsoft.com/office/drawing/2014/main" id="{E42354E3-FE0A-F37F-4D62-A1D68741DFB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6380" y="1752600"/>
              <a:ext cx="13012419" cy="6776720"/>
            </a:xfrm>
            <a:prstGeom prst="rect">
              <a:avLst/>
            </a:prstGeom>
          </p:spPr>
        </p:pic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2BDAEC3C-99AF-17AC-563B-2842A01A6F9B}"/>
                </a:ext>
              </a:extLst>
            </p:cNvPr>
            <p:cNvSpPr/>
            <p:nvPr/>
          </p:nvSpPr>
          <p:spPr>
            <a:xfrm>
              <a:off x="10415270" y="5792470"/>
              <a:ext cx="1925320" cy="2362200"/>
            </a:xfrm>
            <a:custGeom>
              <a:avLst/>
              <a:gdLst/>
              <a:ahLst/>
              <a:cxnLst/>
              <a:rect l="l" t="t" r="r" b="b"/>
              <a:pathLst>
                <a:path w="1925320" h="2362200">
                  <a:moveTo>
                    <a:pt x="0" y="2362199"/>
                  </a:moveTo>
                  <a:lnTo>
                    <a:pt x="1925320" y="2362199"/>
                  </a:lnTo>
                  <a:lnTo>
                    <a:pt x="1925320" y="0"/>
                  </a:lnTo>
                  <a:lnTo>
                    <a:pt x="0" y="0"/>
                  </a:lnTo>
                  <a:lnTo>
                    <a:pt x="0" y="2362199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6B74C8F9-EDE9-AF83-1120-1CBBC152CD75}"/>
                </a:ext>
              </a:extLst>
            </p:cNvPr>
            <p:cNvSpPr/>
            <p:nvPr/>
          </p:nvSpPr>
          <p:spPr>
            <a:xfrm>
              <a:off x="13004799" y="2407919"/>
              <a:ext cx="1270000" cy="1752600"/>
            </a:xfrm>
            <a:custGeom>
              <a:avLst/>
              <a:gdLst/>
              <a:ahLst/>
              <a:cxnLst/>
              <a:rect l="l" t="t" r="r" b="b"/>
              <a:pathLst>
                <a:path w="1270000" h="1752600">
                  <a:moveTo>
                    <a:pt x="635000" y="0"/>
                  </a:moveTo>
                  <a:lnTo>
                    <a:pt x="0" y="635000"/>
                  </a:lnTo>
                  <a:lnTo>
                    <a:pt x="317500" y="635000"/>
                  </a:lnTo>
                  <a:lnTo>
                    <a:pt x="317500" y="1752600"/>
                  </a:lnTo>
                  <a:lnTo>
                    <a:pt x="952500" y="1752600"/>
                  </a:lnTo>
                  <a:lnTo>
                    <a:pt x="952500" y="635000"/>
                  </a:lnTo>
                  <a:lnTo>
                    <a:pt x="1270000" y="63500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C6D847C1-B88E-D711-0209-08DA5A1B7BDE}"/>
                </a:ext>
              </a:extLst>
            </p:cNvPr>
            <p:cNvSpPr/>
            <p:nvPr/>
          </p:nvSpPr>
          <p:spPr>
            <a:xfrm>
              <a:off x="13004799" y="2407919"/>
              <a:ext cx="1270000" cy="1752600"/>
            </a:xfrm>
            <a:custGeom>
              <a:avLst/>
              <a:gdLst/>
              <a:ahLst/>
              <a:cxnLst/>
              <a:rect l="l" t="t" r="r" b="b"/>
              <a:pathLst>
                <a:path w="1270000" h="1752600">
                  <a:moveTo>
                    <a:pt x="0" y="635000"/>
                  </a:moveTo>
                  <a:lnTo>
                    <a:pt x="635000" y="0"/>
                  </a:lnTo>
                  <a:lnTo>
                    <a:pt x="1270000" y="635000"/>
                  </a:lnTo>
                  <a:lnTo>
                    <a:pt x="952500" y="635000"/>
                  </a:lnTo>
                  <a:lnTo>
                    <a:pt x="952500" y="1752600"/>
                  </a:lnTo>
                  <a:lnTo>
                    <a:pt x="317500" y="1752600"/>
                  </a:lnTo>
                  <a:lnTo>
                    <a:pt x="317500" y="635000"/>
                  </a:lnTo>
                  <a:lnTo>
                    <a:pt x="0" y="6350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8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43C52B39-E661-CFB8-94EB-E5C0696964E6}"/>
              </a:ext>
            </a:extLst>
          </p:cNvPr>
          <p:cNvSpPr txBox="1"/>
          <p:nvPr/>
        </p:nvSpPr>
        <p:spPr>
          <a:xfrm>
            <a:off x="700087" y="237172"/>
            <a:ext cx="2911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60" dirty="0">
                <a:solidFill>
                  <a:srgbClr val="3D3D3D"/>
                </a:solidFill>
                <a:latin typeface="Arial"/>
                <a:cs typeface="Arial"/>
              </a:rPr>
              <a:t>CONCLUSÃO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1B4B808-872D-8EE5-B5DA-37D8E5C19398}"/>
              </a:ext>
            </a:extLst>
          </p:cNvPr>
          <p:cNvSpPr txBox="1"/>
          <p:nvPr/>
        </p:nvSpPr>
        <p:spPr>
          <a:xfrm>
            <a:off x="700087" y="1203423"/>
            <a:ext cx="1398111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 MT"/>
                <a:cs typeface="Arial MT"/>
              </a:rPr>
              <a:t>Confirme</a:t>
            </a:r>
            <a:r>
              <a:rPr sz="2800" dirty="0">
                <a:latin typeface="Arial MT"/>
                <a:cs typeface="Arial MT"/>
              </a:rPr>
              <a:t> o plano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pagamento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clique </a:t>
            </a:r>
            <a:r>
              <a:rPr sz="2800" spc="-5" dirty="0">
                <a:latin typeface="Arial MT"/>
                <a:cs typeface="Arial MT"/>
              </a:rPr>
              <a:t>em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“Próximo”</a:t>
            </a:r>
            <a:r>
              <a:rPr sz="2800" spc="-5" dirty="0">
                <a:latin typeface="Arial MT"/>
                <a:cs typeface="Arial MT"/>
              </a:rPr>
              <a:t>.</a:t>
            </a:r>
            <a:r>
              <a:rPr sz="2800" b="1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Em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detalhamento,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aparecerá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</a:t>
            </a:r>
            <a:r>
              <a:rPr sz="2800" spc="-5" dirty="0">
                <a:latin typeface="Arial MT"/>
                <a:cs typeface="Arial MT"/>
              </a:rPr>
              <a:t> valor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 </a:t>
            </a:r>
            <a:r>
              <a:rPr sz="2800" spc="-650" dirty="0">
                <a:latin typeface="Arial MT"/>
                <a:cs typeface="Arial MT"/>
              </a:rPr>
              <a:t> </a:t>
            </a:r>
            <a:r>
              <a:rPr sz="2800" dirty="0" err="1">
                <a:latin typeface="Arial MT"/>
                <a:cs typeface="Arial MT"/>
              </a:rPr>
              <a:t>mensalidade</a:t>
            </a:r>
            <a:r>
              <a:rPr lang="pt-BR" sz="2800" dirty="0">
                <a:latin typeface="Arial MT"/>
                <a:cs typeface="Arial MT"/>
              </a:rPr>
              <a:t> (valor bruto)</a:t>
            </a:r>
            <a:r>
              <a:rPr sz="2800" dirty="0">
                <a:latin typeface="Arial MT"/>
                <a:cs typeface="Arial MT"/>
              </a:rPr>
              <a:t>.</a:t>
            </a:r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833FC5B8-5C74-72A6-A701-9B50478DCCF6}"/>
              </a:ext>
            </a:extLst>
          </p:cNvPr>
          <p:cNvGrpSpPr/>
          <p:nvPr/>
        </p:nvGrpSpPr>
        <p:grpSpPr>
          <a:xfrm>
            <a:off x="2429851" y="2215542"/>
            <a:ext cx="11361420" cy="4442727"/>
            <a:chOff x="2108200" y="1905000"/>
            <a:chExt cx="11361420" cy="6380480"/>
          </a:xfrm>
        </p:grpSpPr>
        <p:pic>
          <p:nvPicPr>
            <p:cNvPr id="11" name="object 3">
              <a:extLst>
                <a:ext uri="{FF2B5EF4-FFF2-40B4-BE49-F238E27FC236}">
                  <a16:creationId xmlns:a16="http://schemas.microsoft.com/office/drawing/2014/main" id="{F5F02FF6-F57A-51C5-6085-407E3BED0B9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0900" y="1905000"/>
              <a:ext cx="11348719" cy="6380480"/>
            </a:xfrm>
            <a:prstGeom prst="rect">
              <a:avLst/>
            </a:prstGeom>
          </p:spPr>
        </p:pic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DB84292B-28FE-EF4E-CC8E-5D05EDE9204E}"/>
                </a:ext>
              </a:extLst>
            </p:cNvPr>
            <p:cNvSpPr/>
            <p:nvPr/>
          </p:nvSpPr>
          <p:spPr>
            <a:xfrm>
              <a:off x="10685780" y="1938019"/>
              <a:ext cx="2565400" cy="238760"/>
            </a:xfrm>
            <a:custGeom>
              <a:avLst/>
              <a:gdLst/>
              <a:ahLst/>
              <a:cxnLst/>
              <a:rect l="l" t="t" r="r" b="b"/>
              <a:pathLst>
                <a:path w="2565400" h="238760">
                  <a:moveTo>
                    <a:pt x="2565400" y="0"/>
                  </a:moveTo>
                  <a:lnTo>
                    <a:pt x="0" y="0"/>
                  </a:lnTo>
                  <a:lnTo>
                    <a:pt x="0" y="238759"/>
                  </a:lnTo>
                  <a:lnTo>
                    <a:pt x="2565400" y="238759"/>
                  </a:lnTo>
                  <a:lnTo>
                    <a:pt x="25654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919E7A5E-0733-5CBE-EFC9-808B902BA725}"/>
                </a:ext>
              </a:extLst>
            </p:cNvPr>
            <p:cNvSpPr/>
            <p:nvPr/>
          </p:nvSpPr>
          <p:spPr>
            <a:xfrm>
              <a:off x="12166600" y="3256280"/>
              <a:ext cx="1104900" cy="1219200"/>
            </a:xfrm>
            <a:custGeom>
              <a:avLst/>
              <a:gdLst/>
              <a:ahLst/>
              <a:cxnLst/>
              <a:rect l="l" t="t" r="r" b="b"/>
              <a:pathLst>
                <a:path w="1104900" h="1219200">
                  <a:moveTo>
                    <a:pt x="552450" y="0"/>
                  </a:moveTo>
                  <a:lnTo>
                    <a:pt x="0" y="552450"/>
                  </a:lnTo>
                  <a:lnTo>
                    <a:pt x="276225" y="552450"/>
                  </a:lnTo>
                  <a:lnTo>
                    <a:pt x="276225" y="1219200"/>
                  </a:lnTo>
                  <a:lnTo>
                    <a:pt x="828675" y="1219200"/>
                  </a:lnTo>
                  <a:lnTo>
                    <a:pt x="828675" y="552450"/>
                  </a:lnTo>
                  <a:lnTo>
                    <a:pt x="1104900" y="552450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B41D0AAF-DA43-1F48-FBDB-237C5E3345FA}"/>
                </a:ext>
              </a:extLst>
            </p:cNvPr>
            <p:cNvSpPr/>
            <p:nvPr/>
          </p:nvSpPr>
          <p:spPr>
            <a:xfrm>
              <a:off x="12166600" y="3256280"/>
              <a:ext cx="1104900" cy="1219200"/>
            </a:xfrm>
            <a:custGeom>
              <a:avLst/>
              <a:gdLst/>
              <a:ahLst/>
              <a:cxnLst/>
              <a:rect l="l" t="t" r="r" b="b"/>
              <a:pathLst>
                <a:path w="1104900" h="1219200">
                  <a:moveTo>
                    <a:pt x="0" y="552450"/>
                  </a:moveTo>
                  <a:lnTo>
                    <a:pt x="552450" y="0"/>
                  </a:lnTo>
                  <a:lnTo>
                    <a:pt x="1104900" y="552450"/>
                  </a:lnTo>
                  <a:lnTo>
                    <a:pt x="828675" y="552450"/>
                  </a:lnTo>
                  <a:lnTo>
                    <a:pt x="828675" y="1219200"/>
                  </a:lnTo>
                  <a:lnTo>
                    <a:pt x="276225" y="1219200"/>
                  </a:lnTo>
                  <a:lnTo>
                    <a:pt x="276225" y="552450"/>
                  </a:lnTo>
                  <a:lnTo>
                    <a:pt x="0" y="55245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4417A55E-BBD8-1D97-1292-0BB230D1CC1B}"/>
                </a:ext>
              </a:extLst>
            </p:cNvPr>
            <p:cNvSpPr/>
            <p:nvPr/>
          </p:nvSpPr>
          <p:spPr>
            <a:xfrm>
              <a:off x="2108200" y="2209799"/>
              <a:ext cx="7239000" cy="3429000"/>
            </a:xfrm>
            <a:custGeom>
              <a:avLst/>
              <a:gdLst/>
              <a:ahLst/>
              <a:cxnLst/>
              <a:rect l="l" t="t" r="r" b="b"/>
              <a:pathLst>
                <a:path w="7239000" h="3429000">
                  <a:moveTo>
                    <a:pt x="19050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905000" y="533400"/>
                  </a:lnTo>
                  <a:lnTo>
                    <a:pt x="1905000" y="0"/>
                  </a:lnTo>
                  <a:close/>
                </a:path>
                <a:path w="7239000" h="3429000">
                  <a:moveTo>
                    <a:pt x="7239000" y="3276600"/>
                  </a:moveTo>
                  <a:lnTo>
                    <a:pt x="6248400" y="3276600"/>
                  </a:lnTo>
                  <a:lnTo>
                    <a:pt x="6248400" y="3429000"/>
                  </a:lnTo>
                  <a:lnTo>
                    <a:pt x="7239000" y="3429000"/>
                  </a:lnTo>
                  <a:lnTo>
                    <a:pt x="7239000" y="3276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97DF7576-9491-A796-E4AF-8D9AC101D772}"/>
                </a:ext>
              </a:extLst>
            </p:cNvPr>
            <p:cNvSpPr/>
            <p:nvPr/>
          </p:nvSpPr>
          <p:spPr>
            <a:xfrm>
              <a:off x="8432800" y="5727700"/>
              <a:ext cx="762000" cy="215900"/>
            </a:xfrm>
            <a:custGeom>
              <a:avLst/>
              <a:gdLst/>
              <a:ahLst/>
              <a:cxnLst/>
              <a:rect l="l" t="t" r="r" b="b"/>
              <a:pathLst>
                <a:path w="762000" h="215900">
                  <a:moveTo>
                    <a:pt x="762000" y="0"/>
                  </a:moveTo>
                  <a:lnTo>
                    <a:pt x="0" y="0"/>
                  </a:lnTo>
                  <a:lnTo>
                    <a:pt x="0" y="215900"/>
                  </a:lnTo>
                  <a:lnTo>
                    <a:pt x="762000" y="2159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F444ED3C-1E3A-9822-9538-BBA355A465E2}"/>
                </a:ext>
              </a:extLst>
            </p:cNvPr>
            <p:cNvSpPr/>
            <p:nvPr/>
          </p:nvSpPr>
          <p:spPr>
            <a:xfrm>
              <a:off x="8432800" y="6019800"/>
              <a:ext cx="990600" cy="215900"/>
            </a:xfrm>
            <a:custGeom>
              <a:avLst/>
              <a:gdLst/>
              <a:ahLst/>
              <a:cxnLst/>
              <a:rect l="l" t="t" r="r" b="b"/>
              <a:pathLst>
                <a:path w="990600" h="215900">
                  <a:moveTo>
                    <a:pt x="990600" y="0"/>
                  </a:moveTo>
                  <a:lnTo>
                    <a:pt x="0" y="0"/>
                  </a:lnTo>
                  <a:lnTo>
                    <a:pt x="0" y="215900"/>
                  </a:lnTo>
                  <a:lnTo>
                    <a:pt x="990600" y="2159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D5DE5FC0-D234-4821-405E-6C1C3CAF71FC}"/>
                </a:ext>
              </a:extLst>
            </p:cNvPr>
            <p:cNvSpPr/>
            <p:nvPr/>
          </p:nvSpPr>
          <p:spPr>
            <a:xfrm>
              <a:off x="8509000" y="6248400"/>
              <a:ext cx="762000" cy="215900"/>
            </a:xfrm>
            <a:custGeom>
              <a:avLst/>
              <a:gdLst/>
              <a:ahLst/>
              <a:cxnLst/>
              <a:rect l="l" t="t" r="r" b="b"/>
              <a:pathLst>
                <a:path w="762000" h="215900">
                  <a:moveTo>
                    <a:pt x="762000" y="0"/>
                  </a:moveTo>
                  <a:lnTo>
                    <a:pt x="0" y="0"/>
                  </a:lnTo>
                  <a:lnTo>
                    <a:pt x="0" y="215900"/>
                  </a:lnTo>
                  <a:lnTo>
                    <a:pt x="762000" y="2159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9DD20AAE-DCEA-0362-4FB5-D39405439BD2}"/>
                </a:ext>
              </a:extLst>
            </p:cNvPr>
            <p:cNvSpPr/>
            <p:nvPr/>
          </p:nvSpPr>
          <p:spPr>
            <a:xfrm>
              <a:off x="8509000" y="6553200"/>
              <a:ext cx="990600" cy="215900"/>
            </a:xfrm>
            <a:custGeom>
              <a:avLst/>
              <a:gdLst/>
              <a:ahLst/>
              <a:cxnLst/>
              <a:rect l="l" t="t" r="r" b="b"/>
              <a:pathLst>
                <a:path w="990600" h="215900">
                  <a:moveTo>
                    <a:pt x="990600" y="0"/>
                  </a:moveTo>
                  <a:lnTo>
                    <a:pt x="0" y="0"/>
                  </a:lnTo>
                  <a:lnTo>
                    <a:pt x="0" y="215900"/>
                  </a:lnTo>
                  <a:lnTo>
                    <a:pt x="990600" y="2159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81F6D9B6-D1B3-3F5D-E5AA-B1D3F271AD3C}"/>
                </a:ext>
              </a:extLst>
            </p:cNvPr>
            <p:cNvSpPr/>
            <p:nvPr/>
          </p:nvSpPr>
          <p:spPr>
            <a:xfrm>
              <a:off x="8432800" y="6858000"/>
              <a:ext cx="762000" cy="215900"/>
            </a:xfrm>
            <a:custGeom>
              <a:avLst/>
              <a:gdLst/>
              <a:ahLst/>
              <a:cxnLst/>
              <a:rect l="l" t="t" r="r" b="b"/>
              <a:pathLst>
                <a:path w="762000" h="215900">
                  <a:moveTo>
                    <a:pt x="762000" y="0"/>
                  </a:moveTo>
                  <a:lnTo>
                    <a:pt x="0" y="0"/>
                  </a:lnTo>
                  <a:lnTo>
                    <a:pt x="0" y="215900"/>
                  </a:lnTo>
                  <a:lnTo>
                    <a:pt x="762000" y="2159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CE029DE5-B2AB-7FE8-0777-C42D96D7C916}"/>
                </a:ext>
              </a:extLst>
            </p:cNvPr>
            <p:cNvSpPr/>
            <p:nvPr/>
          </p:nvSpPr>
          <p:spPr>
            <a:xfrm>
              <a:off x="4089400" y="4876800"/>
              <a:ext cx="4648200" cy="127000"/>
            </a:xfrm>
            <a:custGeom>
              <a:avLst/>
              <a:gdLst/>
              <a:ahLst/>
              <a:cxnLst/>
              <a:rect l="l" t="t" r="r" b="b"/>
              <a:pathLst>
                <a:path w="4648200" h="127000">
                  <a:moveTo>
                    <a:pt x="4648200" y="0"/>
                  </a:moveTo>
                  <a:lnTo>
                    <a:pt x="0" y="0"/>
                  </a:lnTo>
                  <a:lnTo>
                    <a:pt x="0" y="127000"/>
                  </a:lnTo>
                  <a:lnTo>
                    <a:pt x="4648200" y="127000"/>
                  </a:lnTo>
                  <a:lnTo>
                    <a:pt x="4648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3">
            <a:extLst>
              <a:ext uri="{FF2B5EF4-FFF2-40B4-BE49-F238E27FC236}">
                <a16:creationId xmlns:a16="http://schemas.microsoft.com/office/drawing/2014/main" id="{3F010A39-3073-7E85-FB62-A57AB01205BD}"/>
              </a:ext>
            </a:extLst>
          </p:cNvPr>
          <p:cNvSpPr txBox="1"/>
          <p:nvPr/>
        </p:nvSpPr>
        <p:spPr>
          <a:xfrm>
            <a:off x="2032000" y="6941305"/>
            <a:ext cx="12115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400" dirty="0">
                <a:latin typeface="Arial MT"/>
                <a:cs typeface="Arial MT"/>
              </a:rPr>
              <a:t>Em seguida aparecerá a tela de </a:t>
            </a:r>
            <a:r>
              <a:rPr lang="pt-BR" sz="2400" b="1" dirty="0">
                <a:latin typeface="Arial MT"/>
                <a:cs typeface="Arial MT"/>
              </a:rPr>
              <a:t>“Li e aceito”. </a:t>
            </a:r>
            <a:r>
              <a:rPr lang="pt-BR" sz="2400" dirty="0">
                <a:latin typeface="Arial MT"/>
                <a:cs typeface="Arial MT"/>
              </a:rPr>
              <a:t>Após o aceite, basta clicar em </a:t>
            </a:r>
            <a:r>
              <a:rPr lang="pt-BR" sz="2400" b="1" dirty="0">
                <a:latin typeface="Arial MT"/>
                <a:cs typeface="Arial MT"/>
              </a:rPr>
              <a:t>“Finalizar matrícula”</a:t>
            </a:r>
            <a:r>
              <a:rPr lang="pt-BR" sz="2400" dirty="0">
                <a:latin typeface="Arial MT"/>
                <a:cs typeface="Arial MT"/>
              </a:rPr>
              <a:t>.</a:t>
            </a:r>
            <a:endParaRPr sz="24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039792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4F7A776-5BAD-01CD-DF9A-3B52061CFA50}"/>
              </a:ext>
            </a:extLst>
          </p:cNvPr>
          <p:cNvSpPr txBox="1"/>
          <p:nvPr/>
        </p:nvSpPr>
        <p:spPr>
          <a:xfrm>
            <a:off x="700087" y="237172"/>
            <a:ext cx="62604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60" dirty="0">
                <a:solidFill>
                  <a:srgbClr val="3D3D3D"/>
                </a:solidFill>
                <a:latin typeface="Arial"/>
                <a:cs typeface="Arial"/>
              </a:rPr>
              <a:t>FINALIZANDO</a:t>
            </a:r>
            <a:r>
              <a:rPr sz="3600" b="1" spc="-100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3D3D3D"/>
                </a:solidFill>
                <a:latin typeface="Arial"/>
                <a:cs typeface="Arial"/>
              </a:rPr>
              <a:t>A</a:t>
            </a:r>
            <a:r>
              <a:rPr sz="3600" b="1" spc="-140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3600" b="1" spc="-65" dirty="0">
                <a:solidFill>
                  <a:srgbClr val="3D3D3D"/>
                </a:solidFill>
                <a:latin typeface="Arial"/>
                <a:cs typeface="Arial"/>
              </a:rPr>
              <a:t>MATRÍCULA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99BEA2E-581D-F8C3-72C6-F1E9B67AEA5B}"/>
              </a:ext>
            </a:extLst>
          </p:cNvPr>
          <p:cNvSpPr txBox="1"/>
          <p:nvPr/>
        </p:nvSpPr>
        <p:spPr>
          <a:xfrm>
            <a:off x="702761" y="1195681"/>
            <a:ext cx="1303972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Então,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será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exibida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essa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mensagem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confirmação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matrícula,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opções </a:t>
            </a:r>
            <a:r>
              <a:rPr sz="2800" spc="-5" dirty="0">
                <a:latin typeface="Arial MT"/>
                <a:cs typeface="Arial MT"/>
              </a:rPr>
              <a:t>de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impressão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do </a:t>
            </a:r>
            <a:r>
              <a:rPr sz="2800" spc="-65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comprovante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pré-matrícula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 err="1">
                <a:latin typeface="Arial MT"/>
                <a:cs typeface="Arial MT"/>
              </a:rPr>
              <a:t>contrato</a:t>
            </a:r>
            <a:r>
              <a:rPr lang="pt-BR" sz="2800" spc="-5" dirty="0">
                <a:latin typeface="Arial MT"/>
                <a:cs typeface="Arial MT"/>
              </a:rPr>
              <a:t> (medicina)</a:t>
            </a:r>
            <a:r>
              <a:rPr sz="2800" spc="-5" dirty="0">
                <a:latin typeface="Arial MT"/>
                <a:cs typeface="Arial MT"/>
              </a:rPr>
              <a:t>:</a:t>
            </a:r>
            <a:endParaRPr sz="2800" dirty="0">
              <a:latin typeface="Arial MT"/>
              <a:cs typeface="Arial MT"/>
            </a:endParaRPr>
          </a:p>
        </p:txBody>
      </p:sp>
      <p:grpSp>
        <p:nvGrpSpPr>
          <p:cNvPr id="10" name="object 4">
            <a:extLst>
              <a:ext uri="{FF2B5EF4-FFF2-40B4-BE49-F238E27FC236}">
                <a16:creationId xmlns:a16="http://schemas.microsoft.com/office/drawing/2014/main" id="{C8F3FB59-DC73-835E-8DF5-3EE4F1D05126}"/>
              </a:ext>
            </a:extLst>
          </p:cNvPr>
          <p:cNvGrpSpPr/>
          <p:nvPr/>
        </p:nvGrpSpPr>
        <p:grpSpPr>
          <a:xfrm>
            <a:off x="2377888" y="2440447"/>
            <a:ext cx="11021060" cy="5486400"/>
            <a:chOff x="2232660" y="2057400"/>
            <a:chExt cx="11125200" cy="6253480"/>
          </a:xfrm>
        </p:grpSpPr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475CA8FA-CADC-EF4B-7142-1D911D41A6E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2660" y="2057400"/>
              <a:ext cx="11125200" cy="6253480"/>
            </a:xfrm>
            <a:prstGeom prst="rect">
              <a:avLst/>
            </a:prstGeom>
          </p:spPr>
        </p:pic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7F8FCA0D-1A71-B808-FB1E-EFA520BFE346}"/>
                </a:ext>
              </a:extLst>
            </p:cNvPr>
            <p:cNvSpPr/>
            <p:nvPr/>
          </p:nvSpPr>
          <p:spPr>
            <a:xfrm>
              <a:off x="6420866" y="4892929"/>
              <a:ext cx="848994" cy="638810"/>
            </a:xfrm>
            <a:custGeom>
              <a:avLst/>
              <a:gdLst/>
              <a:ahLst/>
              <a:cxnLst/>
              <a:rect l="l" t="t" r="r" b="b"/>
              <a:pathLst>
                <a:path w="848995" h="638810">
                  <a:moveTo>
                    <a:pt x="727329" y="0"/>
                  </a:moveTo>
                  <a:lnTo>
                    <a:pt x="176530" y="282448"/>
                  </a:lnTo>
                  <a:lnTo>
                    <a:pt x="115697" y="163703"/>
                  </a:lnTo>
                  <a:lnTo>
                    <a:pt x="0" y="522732"/>
                  </a:lnTo>
                  <a:lnTo>
                    <a:pt x="359029" y="638429"/>
                  </a:lnTo>
                  <a:lnTo>
                    <a:pt x="298195" y="519684"/>
                  </a:lnTo>
                  <a:lnTo>
                    <a:pt x="848994" y="237362"/>
                  </a:lnTo>
                  <a:lnTo>
                    <a:pt x="72732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AB9049BA-A536-909B-33CB-DD643D88CAEF}"/>
                </a:ext>
              </a:extLst>
            </p:cNvPr>
            <p:cNvSpPr/>
            <p:nvPr/>
          </p:nvSpPr>
          <p:spPr>
            <a:xfrm>
              <a:off x="6420866" y="4892929"/>
              <a:ext cx="848994" cy="638810"/>
            </a:xfrm>
            <a:custGeom>
              <a:avLst/>
              <a:gdLst/>
              <a:ahLst/>
              <a:cxnLst/>
              <a:rect l="l" t="t" r="r" b="b"/>
              <a:pathLst>
                <a:path w="848995" h="638810">
                  <a:moveTo>
                    <a:pt x="0" y="522732"/>
                  </a:moveTo>
                  <a:lnTo>
                    <a:pt x="115697" y="163703"/>
                  </a:lnTo>
                  <a:lnTo>
                    <a:pt x="176530" y="282448"/>
                  </a:lnTo>
                  <a:lnTo>
                    <a:pt x="727329" y="0"/>
                  </a:lnTo>
                  <a:lnTo>
                    <a:pt x="848994" y="237362"/>
                  </a:lnTo>
                  <a:lnTo>
                    <a:pt x="298195" y="519684"/>
                  </a:lnTo>
                  <a:lnTo>
                    <a:pt x="359029" y="638429"/>
                  </a:lnTo>
                  <a:lnTo>
                    <a:pt x="0" y="52273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6456A108-1334-771D-5579-A07530386B50}"/>
                </a:ext>
              </a:extLst>
            </p:cNvPr>
            <p:cNvSpPr/>
            <p:nvPr/>
          </p:nvSpPr>
          <p:spPr>
            <a:xfrm>
              <a:off x="11099800" y="2895600"/>
              <a:ext cx="1579880" cy="1678939"/>
            </a:xfrm>
            <a:custGeom>
              <a:avLst/>
              <a:gdLst/>
              <a:ahLst/>
              <a:cxnLst/>
              <a:rect l="l" t="t" r="r" b="b"/>
              <a:pathLst>
                <a:path w="1579879" h="1678939">
                  <a:moveTo>
                    <a:pt x="789940" y="0"/>
                  </a:moveTo>
                  <a:lnTo>
                    <a:pt x="0" y="789939"/>
                  </a:lnTo>
                  <a:lnTo>
                    <a:pt x="394970" y="789939"/>
                  </a:lnTo>
                  <a:lnTo>
                    <a:pt x="394970" y="1678939"/>
                  </a:lnTo>
                  <a:lnTo>
                    <a:pt x="1184909" y="1678939"/>
                  </a:lnTo>
                  <a:lnTo>
                    <a:pt x="1184909" y="789939"/>
                  </a:lnTo>
                  <a:lnTo>
                    <a:pt x="1579879" y="789939"/>
                  </a:lnTo>
                  <a:lnTo>
                    <a:pt x="78994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0EC691E3-1F35-CD00-8033-B1DBA0B26750}"/>
                </a:ext>
              </a:extLst>
            </p:cNvPr>
            <p:cNvSpPr/>
            <p:nvPr/>
          </p:nvSpPr>
          <p:spPr>
            <a:xfrm>
              <a:off x="11099800" y="2895600"/>
              <a:ext cx="1579880" cy="1678939"/>
            </a:xfrm>
            <a:custGeom>
              <a:avLst/>
              <a:gdLst/>
              <a:ahLst/>
              <a:cxnLst/>
              <a:rect l="l" t="t" r="r" b="b"/>
              <a:pathLst>
                <a:path w="1579879" h="1678939">
                  <a:moveTo>
                    <a:pt x="789940" y="0"/>
                  </a:moveTo>
                  <a:lnTo>
                    <a:pt x="1579879" y="789939"/>
                  </a:lnTo>
                  <a:lnTo>
                    <a:pt x="1184909" y="789939"/>
                  </a:lnTo>
                  <a:lnTo>
                    <a:pt x="1184909" y="1678939"/>
                  </a:lnTo>
                  <a:lnTo>
                    <a:pt x="394970" y="1678939"/>
                  </a:lnTo>
                  <a:lnTo>
                    <a:pt x="394970" y="789939"/>
                  </a:lnTo>
                  <a:lnTo>
                    <a:pt x="0" y="789939"/>
                  </a:lnTo>
                  <a:lnTo>
                    <a:pt x="78994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400D1E74-C97A-E163-EC97-386A37ECEDF7}"/>
                </a:ext>
              </a:extLst>
            </p:cNvPr>
            <p:cNvSpPr/>
            <p:nvPr/>
          </p:nvSpPr>
          <p:spPr>
            <a:xfrm>
              <a:off x="6880860" y="2113280"/>
              <a:ext cx="1143000" cy="228600"/>
            </a:xfrm>
            <a:custGeom>
              <a:avLst/>
              <a:gdLst/>
              <a:ahLst/>
              <a:cxnLst/>
              <a:rect l="l" t="t" r="r" b="b"/>
              <a:pathLst>
                <a:path w="1143000" h="228600">
                  <a:moveTo>
                    <a:pt x="1143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143000" y="22860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0947EF9C-3BED-3E6B-2928-E62680C35AFF}"/>
                </a:ext>
              </a:extLst>
            </p:cNvPr>
            <p:cNvSpPr/>
            <p:nvPr/>
          </p:nvSpPr>
          <p:spPr>
            <a:xfrm>
              <a:off x="2265680" y="2374900"/>
              <a:ext cx="1981200" cy="520700"/>
            </a:xfrm>
            <a:custGeom>
              <a:avLst/>
              <a:gdLst/>
              <a:ahLst/>
              <a:cxnLst/>
              <a:rect l="l" t="t" r="r" b="b"/>
              <a:pathLst>
                <a:path w="1981200" h="520700">
                  <a:moveTo>
                    <a:pt x="1981199" y="0"/>
                  </a:moveTo>
                  <a:lnTo>
                    <a:pt x="0" y="0"/>
                  </a:lnTo>
                  <a:lnTo>
                    <a:pt x="0" y="520700"/>
                  </a:lnTo>
                  <a:lnTo>
                    <a:pt x="1981199" y="520700"/>
                  </a:lnTo>
                  <a:lnTo>
                    <a:pt x="1981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7695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4F7A776-5BAD-01CD-DF9A-3B52061CFA50}"/>
              </a:ext>
            </a:extLst>
          </p:cNvPr>
          <p:cNvSpPr txBox="1"/>
          <p:nvPr/>
        </p:nvSpPr>
        <p:spPr>
          <a:xfrm>
            <a:off x="799432" y="386684"/>
            <a:ext cx="62604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60" dirty="0">
                <a:solidFill>
                  <a:srgbClr val="3D3D3D"/>
                </a:solidFill>
                <a:latin typeface="Arial"/>
                <a:cs typeface="Arial"/>
              </a:rPr>
              <a:t>FINALIZANDO</a:t>
            </a:r>
            <a:r>
              <a:rPr sz="3600" b="1" spc="-100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3D3D3D"/>
                </a:solidFill>
                <a:latin typeface="Arial"/>
                <a:cs typeface="Arial"/>
              </a:rPr>
              <a:t>A</a:t>
            </a:r>
            <a:r>
              <a:rPr sz="3600" b="1" spc="-140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3600" b="1" spc="-65" dirty="0">
                <a:solidFill>
                  <a:srgbClr val="3D3D3D"/>
                </a:solidFill>
                <a:latin typeface="Arial"/>
                <a:cs typeface="Arial"/>
              </a:rPr>
              <a:t>MATRÍCULA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8221C180-B0D7-3A2F-85B5-C9C0DB33153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23852" y="3071903"/>
            <a:ext cx="3458289" cy="292693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15B63480-69C5-7DBE-711E-9249024BF83C}"/>
              </a:ext>
            </a:extLst>
          </p:cNvPr>
          <p:cNvSpPr txBox="1">
            <a:spLocks/>
          </p:cNvSpPr>
          <p:nvPr/>
        </p:nvSpPr>
        <p:spPr>
          <a:xfrm>
            <a:off x="812800" y="2043913"/>
            <a:ext cx="10399713" cy="3954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b="1" kern="0" dirty="0">
                <a:solidFill>
                  <a:srgbClr val="000000"/>
                </a:solidFill>
              </a:rPr>
              <a:t>DIREITO E ENFERMAGEM</a:t>
            </a:r>
          </a:p>
          <a:p>
            <a:pPr marL="12700">
              <a:spcBef>
                <a:spcPts val="100"/>
              </a:spcBef>
            </a:pPr>
            <a:r>
              <a:rPr lang="pt-BR" sz="3600" kern="0" dirty="0">
                <a:solidFill>
                  <a:srgbClr val="000000"/>
                </a:solidFill>
              </a:rPr>
              <a:t>A pré-matrícula encerra aqui. Agora é só efetivar o pagamento do boleto de matrícula.</a:t>
            </a:r>
          </a:p>
          <a:p>
            <a:pPr marL="12700">
              <a:spcBef>
                <a:spcPts val="100"/>
              </a:spcBef>
            </a:pPr>
            <a:endParaRPr lang="pt-BR" sz="3600" kern="0" dirty="0">
              <a:solidFill>
                <a:srgbClr val="000000"/>
              </a:solidFill>
            </a:endParaRPr>
          </a:p>
          <a:p>
            <a:pPr marL="12700">
              <a:spcBef>
                <a:spcPts val="100"/>
              </a:spcBef>
            </a:pPr>
            <a:endParaRPr lang="pt-BR" sz="3600" kern="0" dirty="0">
              <a:solidFill>
                <a:srgbClr val="000000"/>
              </a:solidFill>
            </a:endParaRPr>
          </a:p>
          <a:p>
            <a:pPr marL="12700">
              <a:spcBef>
                <a:spcPts val="100"/>
              </a:spcBef>
            </a:pPr>
            <a:r>
              <a:rPr lang="pt-BR" sz="3600" b="1" kern="0" dirty="0">
                <a:solidFill>
                  <a:srgbClr val="000000"/>
                </a:solidFill>
              </a:rPr>
              <a:t>MEDICINA</a:t>
            </a:r>
          </a:p>
          <a:p>
            <a:pPr marL="12700">
              <a:spcBef>
                <a:spcPts val="100"/>
              </a:spcBef>
            </a:pPr>
            <a:r>
              <a:rPr lang="pt-BR" sz="3600" kern="0" dirty="0">
                <a:solidFill>
                  <a:srgbClr val="000000"/>
                </a:solidFill>
              </a:rPr>
              <a:t>Prossiga com o passo a passo do tutorial.</a:t>
            </a:r>
            <a:endParaRPr lang="pt-BR" sz="3600" kern="0" dirty="0"/>
          </a:p>
        </p:txBody>
      </p:sp>
    </p:spTree>
    <p:extLst>
      <p:ext uri="{BB962C8B-B14F-4D97-AF65-F5344CB8AC3E}">
        <p14:creationId xmlns:p14="http://schemas.microsoft.com/office/powerpoint/2010/main" val="1229738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123813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ASSINANDO</a:t>
            </a:r>
            <a:r>
              <a:rPr lang="pt-BR" sz="3600" spc="-65" dirty="0">
                <a:solidFill>
                  <a:srgbClr val="3D3D3D"/>
                </a:solidFill>
              </a:rPr>
              <a:t> </a:t>
            </a:r>
            <a:r>
              <a:rPr lang="pt-BR" sz="3600" spc="-60" dirty="0">
                <a:solidFill>
                  <a:srgbClr val="3D3D3D"/>
                </a:solidFill>
              </a:rPr>
              <a:t>CONTRATO</a:t>
            </a:r>
            <a:r>
              <a:rPr lang="pt-BR" sz="3600" spc="-85" dirty="0">
                <a:solidFill>
                  <a:srgbClr val="3D3D3D"/>
                </a:solidFill>
              </a:rPr>
              <a:t> </a:t>
            </a:r>
            <a:r>
              <a:rPr lang="pt-BR" sz="3600" spc="-60" dirty="0">
                <a:solidFill>
                  <a:srgbClr val="3D3D3D"/>
                </a:solidFill>
              </a:rPr>
              <a:t>ELETRÔNICO - MEDICINA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B6B1CC94-169B-AB15-9F18-F1634DCB4AC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8270" y="843796"/>
            <a:ext cx="4839459" cy="3921760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F6F3B267-7673-29D6-F77A-54264E3E0C47}"/>
              </a:ext>
            </a:extLst>
          </p:cNvPr>
          <p:cNvSpPr txBox="1"/>
          <p:nvPr/>
        </p:nvSpPr>
        <p:spPr>
          <a:xfrm>
            <a:off x="1269998" y="4438257"/>
            <a:ext cx="14020802" cy="348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BR" sz="2800" spc="-35" dirty="0">
                <a:latin typeface="Arial"/>
                <a:cs typeface="Arial"/>
              </a:rPr>
              <a:t>V</a:t>
            </a:r>
            <a:r>
              <a:rPr sz="2800" spc="-20" dirty="0" err="1">
                <a:latin typeface="Arial"/>
                <a:cs typeface="Arial"/>
              </a:rPr>
              <a:t>ocê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receberá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link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para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assinatura </a:t>
            </a:r>
            <a:r>
              <a:rPr sz="2800" spc="-5" dirty="0">
                <a:latin typeface="Arial"/>
                <a:cs typeface="Arial"/>
              </a:rPr>
              <a:t>eletrônica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 err="1">
                <a:latin typeface="Arial"/>
                <a:cs typeface="Arial"/>
              </a:rPr>
              <a:t>contrato</a:t>
            </a:r>
            <a:r>
              <a:rPr lang="pt-BR" sz="2800" spc="-5" dirty="0">
                <a:latin typeface="Arial"/>
                <a:cs typeface="Arial"/>
              </a:rPr>
              <a:t> no seu endereço de e-mail</a:t>
            </a:r>
            <a:r>
              <a:rPr sz="2800" spc="-5" dirty="0">
                <a:latin typeface="Arial"/>
                <a:cs typeface="Arial"/>
              </a:rPr>
              <a:t>.</a:t>
            </a:r>
            <a:endParaRPr lang="pt-BR" sz="2800" spc="-5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É</a:t>
            </a:r>
            <a:r>
              <a:rPr sz="2800" b="1" spc="-5" dirty="0">
                <a:latin typeface="Arial"/>
                <a:cs typeface="Arial"/>
              </a:rPr>
              <a:t> de</a:t>
            </a:r>
            <a:r>
              <a:rPr lang="pt-BR"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extrema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importância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que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realize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assinatura para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evitar</a:t>
            </a:r>
            <a:r>
              <a:rPr sz="2800" b="1" spc="7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eventuais</a:t>
            </a:r>
            <a:r>
              <a:rPr sz="2800" b="1" spc="7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pendências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na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 err="1">
                <a:latin typeface="Arial"/>
                <a:cs typeface="Arial"/>
              </a:rPr>
              <a:t>rematrícula</a:t>
            </a:r>
            <a:r>
              <a:rPr sz="2800" b="1" spc="-5" dirty="0">
                <a:latin typeface="Arial"/>
                <a:cs typeface="Arial"/>
              </a:rPr>
              <a:t>.</a:t>
            </a:r>
            <a:endParaRPr lang="pt-BR" sz="2800" b="1" spc="-5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pt-BR" sz="2800" b="1" spc="-5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pt-BR" sz="2800" b="1" spc="-5" dirty="0">
                <a:solidFill>
                  <a:srgbClr val="FF0000"/>
                </a:solidFill>
                <a:latin typeface="Arial"/>
                <a:cs typeface="Arial"/>
              </a:rPr>
              <a:t>ALUNOS DE MEDICINA COM BOLSA PROUNI TAMBÉM DEVERÃO ASSINAR O CONTRATO.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Segue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instruções: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7793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97143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ASSINANDO</a:t>
            </a:r>
            <a:r>
              <a:rPr lang="pt-BR" sz="3600" spc="-65" dirty="0">
                <a:solidFill>
                  <a:srgbClr val="3D3D3D"/>
                </a:solidFill>
              </a:rPr>
              <a:t> </a:t>
            </a:r>
            <a:r>
              <a:rPr lang="pt-BR" sz="3600" spc="-60" dirty="0">
                <a:solidFill>
                  <a:srgbClr val="3D3D3D"/>
                </a:solidFill>
              </a:rPr>
              <a:t>CONTRATO</a:t>
            </a:r>
            <a:r>
              <a:rPr lang="pt-BR" sz="3600" spc="-85" dirty="0">
                <a:solidFill>
                  <a:srgbClr val="3D3D3D"/>
                </a:solidFill>
              </a:rPr>
              <a:t> </a:t>
            </a:r>
            <a:r>
              <a:rPr lang="pt-BR" sz="3600" spc="-60" dirty="0">
                <a:solidFill>
                  <a:srgbClr val="3D3D3D"/>
                </a:solidFill>
              </a:rPr>
              <a:t>ELETRÔNICO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62BF4D4-BB80-B680-2B36-AB324A73EAEA}"/>
              </a:ext>
            </a:extLst>
          </p:cNvPr>
          <p:cNvSpPr txBox="1"/>
          <p:nvPr/>
        </p:nvSpPr>
        <p:spPr>
          <a:xfrm>
            <a:off x="699617" y="1434504"/>
            <a:ext cx="1466691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0" dirty="0">
                <a:latin typeface="Arial MT"/>
                <a:cs typeface="Arial MT"/>
              </a:rPr>
              <a:t>Você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receberá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um </a:t>
            </a:r>
            <a:r>
              <a:rPr sz="2800" dirty="0">
                <a:latin typeface="Arial MT"/>
                <a:cs typeface="Arial MT"/>
              </a:rPr>
              <a:t>e-mail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assim,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 </a:t>
            </a:r>
            <a:r>
              <a:rPr sz="2800" spc="-5" dirty="0">
                <a:latin typeface="Arial MT"/>
                <a:cs typeface="Arial MT"/>
              </a:rPr>
              <a:t>deverá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clicar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em</a:t>
            </a:r>
            <a:r>
              <a:rPr sz="2800" dirty="0">
                <a:latin typeface="Arial MT"/>
                <a:cs typeface="Arial MT"/>
              </a:rPr>
              <a:t> “Acessar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5" dirty="0">
                <a:latin typeface="Arial MT"/>
                <a:cs typeface="Arial MT"/>
              </a:rPr>
              <a:t>TOTVS</a:t>
            </a:r>
            <a:r>
              <a:rPr sz="2800" spc="-1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Assinatura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Eletrônica”.</a:t>
            </a:r>
            <a:endParaRPr sz="2800" dirty="0">
              <a:latin typeface="Arial MT"/>
              <a:cs typeface="Arial MT"/>
            </a:endParaRPr>
          </a:p>
        </p:txBody>
      </p:sp>
      <p:grpSp>
        <p:nvGrpSpPr>
          <p:cNvPr id="8" name="object 4">
            <a:extLst>
              <a:ext uri="{FF2B5EF4-FFF2-40B4-BE49-F238E27FC236}">
                <a16:creationId xmlns:a16="http://schemas.microsoft.com/office/drawing/2014/main" id="{1F6C7362-1794-14BA-400C-DF620570070A}"/>
              </a:ext>
            </a:extLst>
          </p:cNvPr>
          <p:cNvGrpSpPr/>
          <p:nvPr/>
        </p:nvGrpSpPr>
        <p:grpSpPr>
          <a:xfrm>
            <a:off x="1518442" y="2052896"/>
            <a:ext cx="13030200" cy="5925820"/>
            <a:chOff x="1612900" y="1816100"/>
            <a:chExt cx="13030200" cy="5925820"/>
          </a:xfrm>
        </p:grpSpPr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60FCE5FA-0D83-B7BF-6307-8E257D8C9B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2900" y="1816100"/>
              <a:ext cx="13030200" cy="5925820"/>
            </a:xfrm>
            <a:prstGeom prst="rect">
              <a:avLst/>
            </a:prstGeom>
          </p:spPr>
        </p:pic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ED8687B5-23B0-C6C0-B879-D2F7AF5E35FF}"/>
                </a:ext>
              </a:extLst>
            </p:cNvPr>
            <p:cNvSpPr/>
            <p:nvPr/>
          </p:nvSpPr>
          <p:spPr>
            <a:xfrm>
              <a:off x="5156200" y="1904999"/>
              <a:ext cx="2667000" cy="3276600"/>
            </a:xfrm>
            <a:custGeom>
              <a:avLst/>
              <a:gdLst/>
              <a:ahLst/>
              <a:cxnLst/>
              <a:rect l="l" t="t" r="r" b="b"/>
              <a:pathLst>
                <a:path w="2667000" h="3276600">
                  <a:moveTo>
                    <a:pt x="12192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219200" y="152400"/>
                  </a:lnTo>
                  <a:lnTo>
                    <a:pt x="1219200" y="0"/>
                  </a:lnTo>
                  <a:close/>
                </a:path>
                <a:path w="2667000" h="3276600">
                  <a:moveTo>
                    <a:pt x="2667000" y="3048000"/>
                  </a:moveTo>
                  <a:lnTo>
                    <a:pt x="1066800" y="3048000"/>
                  </a:lnTo>
                  <a:lnTo>
                    <a:pt x="1066800" y="3276600"/>
                  </a:lnTo>
                  <a:lnTo>
                    <a:pt x="2667000" y="3276600"/>
                  </a:lnTo>
                  <a:lnTo>
                    <a:pt x="2667000" y="304800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430F45AA-8B86-D1A5-D951-0CDB44CE1FB3}"/>
                </a:ext>
              </a:extLst>
            </p:cNvPr>
            <p:cNvSpPr/>
            <p:nvPr/>
          </p:nvSpPr>
          <p:spPr>
            <a:xfrm>
              <a:off x="4241800" y="5029200"/>
              <a:ext cx="2743200" cy="1518920"/>
            </a:xfrm>
            <a:custGeom>
              <a:avLst/>
              <a:gdLst/>
              <a:ahLst/>
              <a:cxnLst/>
              <a:rect l="l" t="t" r="r" b="b"/>
              <a:pathLst>
                <a:path w="2743200" h="1518920">
                  <a:moveTo>
                    <a:pt x="1983739" y="0"/>
                  </a:moveTo>
                  <a:lnTo>
                    <a:pt x="1983739" y="379729"/>
                  </a:lnTo>
                  <a:lnTo>
                    <a:pt x="0" y="379729"/>
                  </a:lnTo>
                  <a:lnTo>
                    <a:pt x="0" y="1139189"/>
                  </a:lnTo>
                  <a:lnTo>
                    <a:pt x="1983739" y="1139189"/>
                  </a:lnTo>
                  <a:lnTo>
                    <a:pt x="1983739" y="1518920"/>
                  </a:lnTo>
                  <a:lnTo>
                    <a:pt x="2743200" y="759460"/>
                  </a:lnTo>
                  <a:lnTo>
                    <a:pt x="19837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6DDDCE1E-2E6F-59AD-053E-C7B68097F54E}"/>
                </a:ext>
              </a:extLst>
            </p:cNvPr>
            <p:cNvSpPr/>
            <p:nvPr/>
          </p:nvSpPr>
          <p:spPr>
            <a:xfrm>
              <a:off x="4241800" y="5029200"/>
              <a:ext cx="2743200" cy="1518920"/>
            </a:xfrm>
            <a:custGeom>
              <a:avLst/>
              <a:gdLst/>
              <a:ahLst/>
              <a:cxnLst/>
              <a:rect l="l" t="t" r="r" b="b"/>
              <a:pathLst>
                <a:path w="2743200" h="1518920">
                  <a:moveTo>
                    <a:pt x="0" y="379729"/>
                  </a:moveTo>
                  <a:lnTo>
                    <a:pt x="1983739" y="379729"/>
                  </a:lnTo>
                  <a:lnTo>
                    <a:pt x="1983739" y="0"/>
                  </a:lnTo>
                  <a:lnTo>
                    <a:pt x="2743200" y="759460"/>
                  </a:lnTo>
                  <a:lnTo>
                    <a:pt x="1983739" y="1518920"/>
                  </a:lnTo>
                  <a:lnTo>
                    <a:pt x="1983739" y="1139189"/>
                  </a:lnTo>
                  <a:lnTo>
                    <a:pt x="0" y="1139189"/>
                  </a:lnTo>
                  <a:lnTo>
                    <a:pt x="0" y="37972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548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97143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ASSINANDO</a:t>
            </a:r>
            <a:r>
              <a:rPr lang="pt-BR" sz="3600" spc="-65" dirty="0">
                <a:solidFill>
                  <a:srgbClr val="3D3D3D"/>
                </a:solidFill>
              </a:rPr>
              <a:t> </a:t>
            </a:r>
            <a:r>
              <a:rPr lang="pt-BR" sz="3600" spc="-60" dirty="0">
                <a:solidFill>
                  <a:srgbClr val="3D3D3D"/>
                </a:solidFill>
              </a:rPr>
              <a:t>CONTRATO</a:t>
            </a:r>
            <a:r>
              <a:rPr lang="pt-BR" sz="3600" spc="-85" dirty="0">
                <a:solidFill>
                  <a:srgbClr val="3D3D3D"/>
                </a:solidFill>
              </a:rPr>
              <a:t> </a:t>
            </a:r>
            <a:r>
              <a:rPr lang="pt-BR" sz="3600" spc="-60" dirty="0">
                <a:solidFill>
                  <a:srgbClr val="3D3D3D"/>
                </a:solidFill>
              </a:rPr>
              <a:t>ELETRÔNICO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9EB1385-0636-0E41-A5E9-EC6D79A7D3C0}"/>
              </a:ext>
            </a:extLst>
          </p:cNvPr>
          <p:cNvSpPr txBox="1"/>
          <p:nvPr/>
        </p:nvSpPr>
        <p:spPr>
          <a:xfrm>
            <a:off x="1057876" y="4114800"/>
            <a:ext cx="14183360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2800" spc="-50" dirty="0">
                <a:latin typeface="Arial"/>
                <a:cs typeface="Arial"/>
              </a:rPr>
              <a:t>1º ACESSO: </a:t>
            </a:r>
            <a:r>
              <a:rPr sz="2800" spc="-50" dirty="0" err="1">
                <a:latin typeface="Arial"/>
                <a:cs typeface="Arial"/>
              </a:rPr>
              <a:t>Você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será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redirecionado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para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uma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página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de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login.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Digite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seu</a:t>
            </a:r>
            <a:r>
              <a:rPr sz="2800" spc="-5" dirty="0">
                <a:latin typeface="Arial"/>
                <a:cs typeface="Arial"/>
              </a:rPr>
              <a:t> e-mail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clique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em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“</a:t>
            </a:r>
            <a:r>
              <a:rPr sz="2800" spc="-5" dirty="0" err="1">
                <a:latin typeface="Arial"/>
                <a:cs typeface="Arial"/>
              </a:rPr>
              <a:t>Esqueceu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5" dirty="0" err="1">
                <a:latin typeface="Arial"/>
                <a:cs typeface="Arial"/>
              </a:rPr>
              <a:t>sua</a:t>
            </a:r>
            <a:r>
              <a:rPr lang="pt-BR" sz="2800" spc="-5" dirty="0">
                <a:latin typeface="Arial"/>
                <a:cs typeface="Arial"/>
              </a:rPr>
              <a:t> </a:t>
            </a:r>
            <a:r>
              <a:rPr sz="2800" spc="-5" dirty="0" err="1">
                <a:latin typeface="Arial"/>
                <a:cs typeface="Arial"/>
              </a:rPr>
              <a:t>senha</a:t>
            </a:r>
            <a:r>
              <a:rPr sz="2800" spc="-5" dirty="0">
                <a:latin typeface="Arial"/>
                <a:cs typeface="Arial"/>
              </a:rPr>
              <a:t>?”,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para que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receba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link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redefinição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senha</a:t>
            </a:r>
            <a:r>
              <a:rPr sz="2800" dirty="0">
                <a:latin typeface="Arial"/>
                <a:cs typeface="Arial"/>
              </a:rPr>
              <a:t> e</a:t>
            </a:r>
            <a:r>
              <a:rPr sz="2800" spc="-5" dirty="0">
                <a:latin typeface="Arial"/>
                <a:cs typeface="Arial"/>
              </a:rPr>
              <a:t> confirmação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e-mail.</a:t>
            </a:r>
            <a:r>
              <a:rPr lang="pt-BR" sz="2800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800" spc="-30" dirty="0">
                <a:latin typeface="Arial"/>
                <a:cs typeface="Arial"/>
              </a:rPr>
              <a:t>APÓS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ESSES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PASSOS,</a:t>
            </a:r>
            <a:r>
              <a:rPr sz="2800" spc="1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volte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primeiro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recebido, clique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novamente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botão indicado,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acesse</a:t>
            </a:r>
            <a:r>
              <a:rPr lang="pt-BR"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e-mail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confirmado 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 err="1">
                <a:latin typeface="Arial"/>
                <a:cs typeface="Arial"/>
              </a:rPr>
              <a:t>senha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5" dirty="0" err="1">
                <a:latin typeface="Arial"/>
                <a:cs typeface="Arial"/>
              </a:rPr>
              <a:t>definid</a:t>
            </a:r>
            <a:r>
              <a:rPr lang="pt-BR" sz="2800" spc="-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.</a:t>
            </a:r>
            <a:endParaRPr lang="pt-BR" sz="2800" spc="-5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endParaRPr lang="pt-BR" sz="2800" spc="-5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pt-BR" sz="2800" spc="-5" dirty="0">
                <a:latin typeface="Arial"/>
                <a:cs typeface="Arial"/>
              </a:rPr>
              <a:t>Caso já tenha cadastro, chegará um código de autenticação no e-mail cadastrado.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EA82523-0CDC-CD68-CCEA-1F502141BB7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2363" y="502235"/>
            <a:ext cx="5374640" cy="38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3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7442200" cy="7162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737600" y="914400"/>
            <a:ext cx="4869560" cy="677108"/>
          </a:xfrm>
        </p:spPr>
        <p:txBody>
          <a:bodyPr/>
          <a:lstStyle/>
          <a:p>
            <a:r>
              <a:rPr lang="pt-BR" dirty="0"/>
              <a:t>PARA COMEÇAR</a:t>
            </a: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1BE89CE5-6039-D5D6-7BC0-7A6F08143742}"/>
              </a:ext>
            </a:extLst>
          </p:cNvPr>
          <p:cNvSpPr txBox="1"/>
          <p:nvPr/>
        </p:nvSpPr>
        <p:spPr>
          <a:xfrm>
            <a:off x="6833616" y="3504565"/>
            <a:ext cx="8937625" cy="22375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74165" marR="930275" algn="just">
              <a:lnSpc>
                <a:spcPct val="90300"/>
              </a:lnSpc>
              <a:spcBef>
                <a:spcPts val="380"/>
              </a:spcBef>
            </a:pPr>
            <a:r>
              <a:rPr sz="2400" dirty="0">
                <a:solidFill>
                  <a:srgbClr val="3D3D3D"/>
                </a:solidFill>
                <a:latin typeface="Arial MT"/>
                <a:cs typeface="Arial MT"/>
              </a:rPr>
              <a:t>Primeiro acesse </a:t>
            </a:r>
            <a:r>
              <a:rPr sz="2400" spc="-5" dirty="0">
                <a:solidFill>
                  <a:srgbClr val="3D3D3D"/>
                </a:solidFill>
                <a:latin typeface="Arial MT"/>
                <a:cs typeface="Arial MT"/>
              </a:rPr>
              <a:t>o Portal </a:t>
            </a:r>
            <a:r>
              <a:rPr sz="2400" dirty="0">
                <a:solidFill>
                  <a:srgbClr val="3D3D3D"/>
                </a:solidFill>
                <a:latin typeface="Arial MT"/>
                <a:cs typeface="Arial MT"/>
              </a:rPr>
              <a:t>do Aluno. </a:t>
            </a:r>
            <a:endParaRPr lang="pt-BR" sz="2400" dirty="0">
              <a:solidFill>
                <a:srgbClr val="3D3D3D"/>
              </a:solidFill>
              <a:latin typeface="Arial MT"/>
              <a:cs typeface="Arial MT"/>
            </a:endParaRPr>
          </a:p>
          <a:p>
            <a:pPr marL="1574165" marR="930275" algn="just">
              <a:lnSpc>
                <a:spcPct val="90300"/>
              </a:lnSpc>
              <a:spcBef>
                <a:spcPts val="380"/>
              </a:spcBef>
            </a:pPr>
            <a:r>
              <a:rPr sz="2400" spc="-40" dirty="0" err="1">
                <a:solidFill>
                  <a:srgbClr val="3D3D3D"/>
                </a:solidFill>
                <a:latin typeface="Arial MT"/>
                <a:cs typeface="Arial MT"/>
              </a:rPr>
              <a:t>Você</a:t>
            </a:r>
            <a:r>
              <a:rPr lang="pt-BR" sz="24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2400" dirty="0" err="1">
                <a:solidFill>
                  <a:srgbClr val="3D3D3D"/>
                </a:solidFill>
                <a:latin typeface="Arial MT"/>
                <a:cs typeface="Arial MT"/>
              </a:rPr>
              <a:t>pode</a:t>
            </a:r>
            <a:r>
              <a:rPr lang="pt-BR" sz="2400" dirty="0">
                <a:solidFill>
                  <a:srgbClr val="3D3D3D"/>
                </a:solidFill>
                <a:latin typeface="Arial MT"/>
                <a:cs typeface="Arial MT"/>
              </a:rPr>
              <a:t>rá </a:t>
            </a:r>
            <a:r>
              <a:rPr sz="2400" dirty="0" err="1">
                <a:solidFill>
                  <a:srgbClr val="3D3D3D"/>
                </a:solidFill>
                <a:latin typeface="Arial MT"/>
                <a:cs typeface="Arial MT"/>
              </a:rPr>
              <a:t>acessá</a:t>
            </a:r>
            <a:r>
              <a:rPr sz="2400" dirty="0">
                <a:solidFill>
                  <a:srgbClr val="3D3D3D"/>
                </a:solidFill>
                <a:latin typeface="Arial MT"/>
                <a:cs typeface="Arial MT"/>
              </a:rPr>
              <a:t>-lo </a:t>
            </a:r>
            <a:r>
              <a:rPr sz="2400" spc="-5" dirty="0">
                <a:solidFill>
                  <a:srgbClr val="3D3D3D"/>
                </a:solidFill>
                <a:latin typeface="Arial MT"/>
                <a:cs typeface="Arial MT"/>
              </a:rPr>
              <a:t>através </a:t>
            </a:r>
            <a:r>
              <a:rPr sz="2400" dirty="0">
                <a:solidFill>
                  <a:srgbClr val="3D3D3D"/>
                </a:solidFill>
                <a:latin typeface="Arial MT"/>
                <a:cs typeface="Arial MT"/>
              </a:rPr>
              <a:t>do </a:t>
            </a:r>
            <a:r>
              <a:rPr sz="2400" spc="-5" dirty="0">
                <a:solidFill>
                  <a:srgbClr val="3D3D3D"/>
                </a:solidFill>
                <a:latin typeface="Arial MT"/>
                <a:cs typeface="Arial MT"/>
              </a:rPr>
              <a:t>site </a:t>
            </a:r>
            <a:r>
              <a:rPr sz="2400" u="heavy" spc="-2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Arial MT"/>
                <a:cs typeface="Arial MT"/>
                <a:hlinkClick r:id="rId3"/>
              </a:rPr>
              <a:t>www.fesar.edu.br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lang="pt-BR" sz="2400" spc="5" dirty="0">
                <a:latin typeface="Arial MT"/>
                <a:cs typeface="Arial MT"/>
              </a:rPr>
              <a:t>ou </a:t>
            </a:r>
            <a:r>
              <a:rPr sz="2400" dirty="0" err="1">
                <a:latin typeface="Arial MT"/>
                <a:cs typeface="Arial MT"/>
              </a:rPr>
              <a:t>diretamente</a:t>
            </a:r>
            <a:r>
              <a:rPr sz="2400" spc="-5" dirty="0">
                <a:latin typeface="Arial MT"/>
                <a:cs typeface="Arial MT"/>
              </a:rPr>
              <a:t> através </a:t>
            </a:r>
            <a:r>
              <a:rPr sz="2400" dirty="0">
                <a:latin typeface="Arial MT"/>
                <a:cs typeface="Arial MT"/>
              </a:rPr>
              <a:t>do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endereço: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 dirty="0">
              <a:latin typeface="Arial MT"/>
              <a:cs typeface="Arial MT"/>
            </a:endParaRPr>
          </a:p>
          <a:p>
            <a:pPr marL="12700" algn="ctr">
              <a:lnSpc>
                <a:spcPct val="100000"/>
              </a:lnSpc>
            </a:pPr>
            <a:r>
              <a:rPr lang="pt-BR" sz="2400" dirty="0">
                <a:hlinkClick r:id="rId4"/>
              </a:rPr>
              <a:t>Portal do Aluno (afya.com.br)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0D48731B-21BD-9BF7-4489-A0CFD929F345}"/>
              </a:ext>
            </a:extLst>
          </p:cNvPr>
          <p:cNvSpPr txBox="1"/>
          <p:nvPr/>
        </p:nvSpPr>
        <p:spPr>
          <a:xfrm>
            <a:off x="7412789" y="7848600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97143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ASSINANDO</a:t>
            </a:r>
            <a:r>
              <a:rPr lang="pt-BR" sz="3600" spc="-65" dirty="0">
                <a:solidFill>
                  <a:srgbClr val="3D3D3D"/>
                </a:solidFill>
              </a:rPr>
              <a:t> </a:t>
            </a:r>
            <a:r>
              <a:rPr lang="pt-BR" sz="3600" spc="-60" dirty="0">
                <a:solidFill>
                  <a:srgbClr val="3D3D3D"/>
                </a:solidFill>
              </a:rPr>
              <a:t>CONTRATO</a:t>
            </a:r>
            <a:r>
              <a:rPr lang="pt-BR" sz="3600" spc="-85" dirty="0">
                <a:solidFill>
                  <a:srgbClr val="3D3D3D"/>
                </a:solidFill>
              </a:rPr>
              <a:t> </a:t>
            </a:r>
            <a:r>
              <a:rPr lang="pt-BR" sz="3600" spc="-60" dirty="0">
                <a:solidFill>
                  <a:srgbClr val="3D3D3D"/>
                </a:solidFill>
              </a:rPr>
              <a:t>ELETRÔNICO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9EB1385-0636-0E41-A5E9-EC6D79A7D3C0}"/>
              </a:ext>
            </a:extLst>
          </p:cNvPr>
          <p:cNvSpPr txBox="1"/>
          <p:nvPr/>
        </p:nvSpPr>
        <p:spPr>
          <a:xfrm>
            <a:off x="734375" y="1124820"/>
            <a:ext cx="1418336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800" dirty="0">
                <a:latin typeface="Arial MT"/>
                <a:cs typeface="Arial MT"/>
              </a:rPr>
              <a:t>Agora,</a:t>
            </a:r>
            <a:r>
              <a:rPr lang="pt-BR" sz="2800" spc="-10" dirty="0">
                <a:latin typeface="Arial MT"/>
                <a:cs typeface="Arial MT"/>
              </a:rPr>
              <a:t> você</a:t>
            </a:r>
            <a:r>
              <a:rPr lang="pt-BR" sz="2800" spc="2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precisa</a:t>
            </a:r>
            <a:r>
              <a:rPr lang="pt-BR" sz="2800" spc="-2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ir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até ao</a:t>
            </a:r>
            <a:r>
              <a:rPr lang="pt-BR" sz="2800" spc="1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final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do documento, marcar a flag de concordância, informar o CPF e clicar em </a:t>
            </a:r>
            <a:r>
              <a:rPr lang="pt-BR" sz="2800" b="1" spc="-5" dirty="0">
                <a:latin typeface="Arial MT"/>
                <a:cs typeface="Arial MT"/>
              </a:rPr>
              <a:t>ASSINAR DOCUMENTO</a:t>
            </a:r>
            <a:r>
              <a:rPr lang="pt-BR" sz="2800" spc="-5" dirty="0">
                <a:latin typeface="Arial MT"/>
                <a:cs typeface="Arial MT"/>
              </a:rPr>
              <a:t>. </a:t>
            </a:r>
            <a:r>
              <a:rPr lang="pt-BR" sz="2800" dirty="0">
                <a:latin typeface="Arial MT"/>
                <a:cs typeface="Arial MT"/>
              </a:rPr>
              <a:t>Pronto!</a:t>
            </a:r>
            <a:r>
              <a:rPr lang="pt-BR" sz="2800" spc="-2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Contrato assinado!</a:t>
            </a:r>
            <a:r>
              <a:rPr lang="pt-BR" sz="2800" spc="-35" dirty="0">
                <a:latin typeface="Arial MT"/>
                <a:cs typeface="Arial MT"/>
              </a:rPr>
              <a:t> </a:t>
            </a:r>
            <a:endParaRPr lang="pt-BR" sz="2800" dirty="0">
              <a:latin typeface="Arial MT"/>
              <a:cs typeface="Arial MT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2C7BBAB3-E01A-0AE6-0C9E-C6F87A116A8F}"/>
              </a:ext>
            </a:extLst>
          </p:cNvPr>
          <p:cNvGrpSpPr/>
          <p:nvPr/>
        </p:nvGrpSpPr>
        <p:grpSpPr>
          <a:xfrm>
            <a:off x="2946400" y="2286000"/>
            <a:ext cx="10558780" cy="5560060"/>
            <a:chOff x="2311400" y="1981200"/>
            <a:chExt cx="11422380" cy="6093460"/>
          </a:xfrm>
        </p:grpSpPr>
        <p:pic>
          <p:nvPicPr>
            <p:cNvPr id="13" name="object 5">
              <a:extLst>
                <a:ext uri="{FF2B5EF4-FFF2-40B4-BE49-F238E27FC236}">
                  <a16:creationId xmlns:a16="http://schemas.microsoft.com/office/drawing/2014/main" id="{28B8A91B-0904-2162-A8D8-C3DF6E5B080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1400" y="1981200"/>
              <a:ext cx="11422380" cy="6093460"/>
            </a:xfrm>
            <a:prstGeom prst="rect">
              <a:avLst/>
            </a:prstGeom>
          </p:spPr>
        </p:pic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CB76DDE2-F8EA-CD45-D4D4-A42F5C4C23B9}"/>
                </a:ext>
              </a:extLst>
            </p:cNvPr>
            <p:cNvSpPr/>
            <p:nvPr/>
          </p:nvSpPr>
          <p:spPr>
            <a:xfrm>
              <a:off x="2489200" y="4279899"/>
              <a:ext cx="9756140" cy="3431540"/>
            </a:xfrm>
            <a:custGeom>
              <a:avLst/>
              <a:gdLst/>
              <a:ahLst/>
              <a:cxnLst/>
              <a:rect l="l" t="t" r="r" b="b"/>
              <a:pathLst>
                <a:path w="9756140" h="3431540">
                  <a:moveTo>
                    <a:pt x="16002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600200" y="533400"/>
                  </a:lnTo>
                  <a:lnTo>
                    <a:pt x="1600200" y="0"/>
                  </a:lnTo>
                  <a:close/>
                </a:path>
                <a:path w="9756140" h="3431540">
                  <a:moveTo>
                    <a:pt x="9753600" y="1767840"/>
                  </a:moveTo>
                  <a:lnTo>
                    <a:pt x="7543800" y="1767840"/>
                  </a:lnTo>
                  <a:lnTo>
                    <a:pt x="7543800" y="2225040"/>
                  </a:lnTo>
                  <a:lnTo>
                    <a:pt x="9753600" y="2225040"/>
                  </a:lnTo>
                  <a:lnTo>
                    <a:pt x="9753600" y="1767840"/>
                  </a:lnTo>
                  <a:close/>
                </a:path>
                <a:path w="9756140" h="3431540">
                  <a:moveTo>
                    <a:pt x="9756140" y="2974340"/>
                  </a:moveTo>
                  <a:lnTo>
                    <a:pt x="7546340" y="2974340"/>
                  </a:lnTo>
                  <a:lnTo>
                    <a:pt x="7546340" y="3431540"/>
                  </a:lnTo>
                  <a:lnTo>
                    <a:pt x="9756140" y="3431540"/>
                  </a:lnTo>
                  <a:lnTo>
                    <a:pt x="9756140" y="297434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55478F86-C7C2-016D-42F2-76C4A522994C}"/>
                </a:ext>
              </a:extLst>
            </p:cNvPr>
            <p:cNvSpPr/>
            <p:nvPr/>
          </p:nvSpPr>
          <p:spPr>
            <a:xfrm>
              <a:off x="10985500" y="4300220"/>
              <a:ext cx="1257300" cy="1676400"/>
            </a:xfrm>
            <a:custGeom>
              <a:avLst/>
              <a:gdLst/>
              <a:ahLst/>
              <a:cxnLst/>
              <a:rect l="l" t="t" r="r" b="b"/>
              <a:pathLst>
                <a:path w="1257300" h="1676400">
                  <a:moveTo>
                    <a:pt x="628650" y="0"/>
                  </a:moveTo>
                  <a:lnTo>
                    <a:pt x="0" y="628650"/>
                  </a:lnTo>
                  <a:lnTo>
                    <a:pt x="314325" y="628650"/>
                  </a:lnTo>
                  <a:lnTo>
                    <a:pt x="314325" y="1676399"/>
                  </a:lnTo>
                  <a:lnTo>
                    <a:pt x="942975" y="1676399"/>
                  </a:lnTo>
                  <a:lnTo>
                    <a:pt x="942975" y="628650"/>
                  </a:lnTo>
                  <a:lnTo>
                    <a:pt x="1257300" y="628650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F8C7EB08-11E7-FF91-D804-C2A907A3C533}"/>
                </a:ext>
              </a:extLst>
            </p:cNvPr>
            <p:cNvSpPr/>
            <p:nvPr/>
          </p:nvSpPr>
          <p:spPr>
            <a:xfrm>
              <a:off x="10985500" y="4300220"/>
              <a:ext cx="1257300" cy="1676400"/>
            </a:xfrm>
            <a:custGeom>
              <a:avLst/>
              <a:gdLst/>
              <a:ahLst/>
              <a:cxnLst/>
              <a:rect l="l" t="t" r="r" b="b"/>
              <a:pathLst>
                <a:path w="1257300" h="1676400">
                  <a:moveTo>
                    <a:pt x="0" y="628650"/>
                  </a:moveTo>
                  <a:lnTo>
                    <a:pt x="628650" y="0"/>
                  </a:lnTo>
                  <a:lnTo>
                    <a:pt x="1257300" y="628650"/>
                  </a:lnTo>
                  <a:lnTo>
                    <a:pt x="942975" y="628650"/>
                  </a:lnTo>
                  <a:lnTo>
                    <a:pt x="942975" y="1676399"/>
                  </a:lnTo>
                  <a:lnTo>
                    <a:pt x="314325" y="1676399"/>
                  </a:lnTo>
                  <a:lnTo>
                    <a:pt x="314325" y="628650"/>
                  </a:lnTo>
                  <a:lnTo>
                    <a:pt x="0" y="62865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63238FC2-EE2D-CE7C-D392-9A33D2EE5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2999" y="3200400"/>
            <a:ext cx="3112243" cy="46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09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97143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IMPRESSÃO DO BOLETO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9EB1385-0636-0E41-A5E9-EC6D79A7D3C0}"/>
              </a:ext>
            </a:extLst>
          </p:cNvPr>
          <p:cNvSpPr txBox="1"/>
          <p:nvPr/>
        </p:nvSpPr>
        <p:spPr>
          <a:xfrm>
            <a:off x="734375" y="1124820"/>
            <a:ext cx="1418336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400" dirty="0">
                <a:latin typeface="Arial MT"/>
                <a:cs typeface="Arial MT"/>
              </a:rPr>
              <a:t>A</a:t>
            </a:r>
            <a:r>
              <a:rPr lang="pt-BR" sz="2400" spc="-135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parte</a:t>
            </a:r>
            <a:r>
              <a:rPr lang="pt-BR" sz="2400" spc="-20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mais</a:t>
            </a:r>
            <a:r>
              <a:rPr lang="pt-BR" sz="2400" spc="-5" dirty="0">
                <a:latin typeface="Arial MT"/>
                <a:cs typeface="Arial MT"/>
              </a:rPr>
              <a:t> extensa</a:t>
            </a:r>
            <a:r>
              <a:rPr lang="pt-BR" sz="2400" spc="20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já</a:t>
            </a:r>
            <a:r>
              <a:rPr lang="pt-BR" sz="2400" spc="5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passou.</a:t>
            </a:r>
            <a:r>
              <a:rPr lang="pt-BR" sz="2400" spc="-10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Ufa!</a:t>
            </a:r>
            <a:r>
              <a:rPr lang="pt-BR" sz="2400" spc="-145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Agora,</a:t>
            </a:r>
            <a:r>
              <a:rPr lang="pt-BR" sz="2400" spc="-5" dirty="0">
                <a:latin typeface="Arial MT"/>
                <a:cs typeface="Arial MT"/>
              </a:rPr>
              <a:t> vamos</a:t>
            </a:r>
            <a:r>
              <a:rPr lang="pt-BR" sz="2400" spc="20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imprimir</a:t>
            </a:r>
            <a:r>
              <a:rPr lang="pt-BR" sz="2400" spc="5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o </a:t>
            </a:r>
            <a:r>
              <a:rPr lang="pt-BR" sz="2400" dirty="0">
                <a:latin typeface="Arial MT"/>
                <a:cs typeface="Arial MT"/>
              </a:rPr>
              <a:t>boleto, caso não tenha realizado após confirmar o plano de pagamento.</a:t>
            </a:r>
            <a:r>
              <a:rPr lang="pt-BR" sz="2400" spc="-30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Para</a:t>
            </a:r>
            <a:r>
              <a:rPr lang="pt-BR" sz="2400" spc="15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isso,</a:t>
            </a:r>
            <a:r>
              <a:rPr lang="pt-BR" sz="2400" spc="-5" dirty="0">
                <a:latin typeface="Arial MT"/>
                <a:cs typeface="Arial MT"/>
              </a:rPr>
              <a:t> é</a:t>
            </a:r>
            <a:r>
              <a:rPr lang="pt-BR" sz="2400" spc="5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bem</a:t>
            </a:r>
            <a:r>
              <a:rPr lang="pt-BR" sz="2400" spc="10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simples, basta </a:t>
            </a:r>
            <a:r>
              <a:rPr lang="pt-BR" sz="2400" spc="-655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selecionar</a:t>
            </a:r>
            <a:r>
              <a:rPr lang="pt-BR" sz="2400" spc="-25" dirty="0">
                <a:latin typeface="Arial MT"/>
                <a:cs typeface="Arial MT"/>
              </a:rPr>
              <a:t> </a:t>
            </a:r>
            <a:r>
              <a:rPr lang="pt-BR" sz="2400" b="1" dirty="0">
                <a:latin typeface="Arial MT"/>
                <a:cs typeface="Arial MT"/>
              </a:rPr>
              <a:t>“Financeiro”</a:t>
            </a:r>
            <a:r>
              <a:rPr lang="pt-BR" sz="2400" b="1" spc="5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no </a:t>
            </a:r>
            <a:r>
              <a:rPr lang="pt-BR" sz="2400" dirty="0">
                <a:latin typeface="Arial MT"/>
                <a:cs typeface="Arial MT"/>
              </a:rPr>
              <a:t>menu</a:t>
            </a:r>
            <a:r>
              <a:rPr lang="pt-BR" sz="2400" spc="-25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à</a:t>
            </a:r>
            <a:r>
              <a:rPr lang="pt-BR" sz="2400" spc="-5" dirty="0">
                <a:latin typeface="Arial MT"/>
                <a:cs typeface="Arial MT"/>
              </a:rPr>
              <a:t> esquerda</a:t>
            </a:r>
            <a:r>
              <a:rPr lang="pt-BR" sz="2400" spc="10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da tela:</a:t>
            </a:r>
            <a:endParaRPr lang="pt-BR" sz="2400" dirty="0">
              <a:latin typeface="Arial MT"/>
              <a:cs typeface="Arial MT"/>
            </a:endParaRPr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F7DF398F-BEE6-4569-8B78-530C5F5D1E82}"/>
              </a:ext>
            </a:extLst>
          </p:cNvPr>
          <p:cNvGrpSpPr/>
          <p:nvPr/>
        </p:nvGrpSpPr>
        <p:grpSpPr>
          <a:xfrm>
            <a:off x="2489200" y="2590800"/>
            <a:ext cx="11490960" cy="5687060"/>
            <a:chOff x="2489200" y="1816100"/>
            <a:chExt cx="11490960" cy="6461760"/>
          </a:xfrm>
        </p:grpSpPr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BC62BE36-38DA-1903-0C90-EB0480DCD35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9200" y="1816100"/>
              <a:ext cx="11490960" cy="6461760"/>
            </a:xfrm>
            <a:prstGeom prst="rect">
              <a:avLst/>
            </a:prstGeom>
          </p:spPr>
        </p:pic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C50330C9-019D-5DB5-688F-358A46F97C17}"/>
                </a:ext>
              </a:extLst>
            </p:cNvPr>
            <p:cNvSpPr/>
            <p:nvPr/>
          </p:nvSpPr>
          <p:spPr>
            <a:xfrm>
              <a:off x="4622800" y="6629400"/>
              <a:ext cx="1981200" cy="990600"/>
            </a:xfrm>
            <a:custGeom>
              <a:avLst/>
              <a:gdLst/>
              <a:ahLst/>
              <a:cxnLst/>
              <a:rect l="l" t="t" r="r" b="b"/>
              <a:pathLst>
                <a:path w="1981200" h="990600">
                  <a:moveTo>
                    <a:pt x="495300" y="0"/>
                  </a:moveTo>
                  <a:lnTo>
                    <a:pt x="0" y="495300"/>
                  </a:lnTo>
                  <a:lnTo>
                    <a:pt x="495300" y="990600"/>
                  </a:lnTo>
                  <a:lnTo>
                    <a:pt x="495300" y="742950"/>
                  </a:lnTo>
                  <a:lnTo>
                    <a:pt x="1981200" y="742950"/>
                  </a:lnTo>
                  <a:lnTo>
                    <a:pt x="1981200" y="247650"/>
                  </a:lnTo>
                  <a:lnTo>
                    <a:pt x="495300" y="24765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F5C70D15-8272-E7B4-F694-5E2348C49391}"/>
                </a:ext>
              </a:extLst>
            </p:cNvPr>
            <p:cNvSpPr/>
            <p:nvPr/>
          </p:nvSpPr>
          <p:spPr>
            <a:xfrm>
              <a:off x="4622800" y="6629400"/>
              <a:ext cx="1981200" cy="990600"/>
            </a:xfrm>
            <a:custGeom>
              <a:avLst/>
              <a:gdLst/>
              <a:ahLst/>
              <a:cxnLst/>
              <a:rect l="l" t="t" r="r" b="b"/>
              <a:pathLst>
                <a:path w="1981200" h="990600">
                  <a:moveTo>
                    <a:pt x="0" y="495300"/>
                  </a:moveTo>
                  <a:lnTo>
                    <a:pt x="495300" y="0"/>
                  </a:lnTo>
                  <a:lnTo>
                    <a:pt x="495300" y="247650"/>
                  </a:lnTo>
                  <a:lnTo>
                    <a:pt x="1981200" y="247650"/>
                  </a:lnTo>
                  <a:lnTo>
                    <a:pt x="1981200" y="742950"/>
                  </a:lnTo>
                  <a:lnTo>
                    <a:pt x="495300" y="742950"/>
                  </a:lnTo>
                  <a:lnTo>
                    <a:pt x="495300" y="990600"/>
                  </a:lnTo>
                  <a:lnTo>
                    <a:pt x="0" y="495300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F65AE11D-96AF-FFF0-69CE-A784E5DE8C3A}"/>
                </a:ext>
              </a:extLst>
            </p:cNvPr>
            <p:cNvSpPr/>
            <p:nvPr/>
          </p:nvSpPr>
          <p:spPr>
            <a:xfrm>
              <a:off x="11099800" y="1905000"/>
              <a:ext cx="2057400" cy="152400"/>
            </a:xfrm>
            <a:custGeom>
              <a:avLst/>
              <a:gdLst/>
              <a:ahLst/>
              <a:cxnLst/>
              <a:rect l="l" t="t" r="r" b="b"/>
              <a:pathLst>
                <a:path w="2057400" h="152400">
                  <a:moveTo>
                    <a:pt x="20574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057400" y="15240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71B4A272-7462-0184-8F34-4C856622D642}"/>
                </a:ext>
              </a:extLst>
            </p:cNvPr>
            <p:cNvSpPr/>
            <p:nvPr/>
          </p:nvSpPr>
          <p:spPr>
            <a:xfrm>
              <a:off x="2509520" y="2143759"/>
              <a:ext cx="2057400" cy="500380"/>
            </a:xfrm>
            <a:custGeom>
              <a:avLst/>
              <a:gdLst/>
              <a:ahLst/>
              <a:cxnLst/>
              <a:rect l="l" t="t" r="r" b="b"/>
              <a:pathLst>
                <a:path w="2057400" h="500380">
                  <a:moveTo>
                    <a:pt x="2057400" y="66040"/>
                  </a:moveTo>
                  <a:lnTo>
                    <a:pt x="609600" y="66040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66040"/>
                  </a:lnTo>
                  <a:lnTo>
                    <a:pt x="0" y="500380"/>
                  </a:lnTo>
                  <a:lnTo>
                    <a:pt x="2057400" y="500380"/>
                  </a:lnTo>
                  <a:lnTo>
                    <a:pt x="2057400" y="6604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1374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97143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IMPRESSÃO DO BOLETO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9EB1385-0636-0E41-A5E9-EC6D79A7D3C0}"/>
              </a:ext>
            </a:extLst>
          </p:cNvPr>
          <p:cNvSpPr txBox="1"/>
          <p:nvPr/>
        </p:nvSpPr>
        <p:spPr>
          <a:xfrm>
            <a:off x="734375" y="1124820"/>
            <a:ext cx="1418336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400" dirty="0">
                <a:latin typeface="Arial MT"/>
                <a:cs typeface="Arial MT"/>
              </a:rPr>
              <a:t>É nessa seção que </a:t>
            </a:r>
            <a:r>
              <a:rPr lang="pt-BR" sz="2400" spc="-10" dirty="0">
                <a:latin typeface="Arial MT"/>
                <a:cs typeface="Arial MT"/>
              </a:rPr>
              <a:t>você </a:t>
            </a:r>
            <a:r>
              <a:rPr lang="pt-BR" sz="2400" dirty="0">
                <a:latin typeface="Arial MT"/>
                <a:cs typeface="Arial MT"/>
              </a:rPr>
              <a:t>pegará </a:t>
            </a:r>
            <a:r>
              <a:rPr lang="pt-BR" sz="2400" spc="-5" dirty="0">
                <a:latin typeface="Arial MT"/>
                <a:cs typeface="Arial MT"/>
              </a:rPr>
              <a:t>os próximos </a:t>
            </a:r>
            <a:r>
              <a:rPr lang="pt-BR" sz="2400" dirty="0">
                <a:latin typeface="Arial MT"/>
                <a:cs typeface="Arial MT"/>
              </a:rPr>
              <a:t>boletos </a:t>
            </a:r>
            <a:r>
              <a:rPr lang="pt-BR" sz="2400" spc="-5" dirty="0">
                <a:latin typeface="Arial MT"/>
                <a:cs typeface="Arial MT"/>
              </a:rPr>
              <a:t>também. </a:t>
            </a:r>
            <a:r>
              <a:rPr lang="pt-BR" sz="2400" dirty="0">
                <a:latin typeface="Arial MT"/>
                <a:cs typeface="Arial MT"/>
              </a:rPr>
              <a:t>Aqui, </a:t>
            </a:r>
            <a:r>
              <a:rPr lang="pt-BR" sz="2400" spc="-5" dirty="0">
                <a:latin typeface="Arial MT"/>
                <a:cs typeface="Arial MT"/>
              </a:rPr>
              <a:t>basta </a:t>
            </a:r>
            <a:r>
              <a:rPr lang="pt-BR" sz="2400" dirty="0">
                <a:latin typeface="Arial MT"/>
                <a:cs typeface="Arial MT"/>
              </a:rPr>
              <a:t>selecionar </a:t>
            </a:r>
            <a:r>
              <a:rPr lang="pt-BR" sz="2400" spc="-5" dirty="0">
                <a:latin typeface="Arial MT"/>
                <a:cs typeface="Arial MT"/>
              </a:rPr>
              <a:t>a forma de </a:t>
            </a:r>
            <a:r>
              <a:rPr lang="pt-BR" sz="2400" dirty="0">
                <a:latin typeface="Arial MT"/>
                <a:cs typeface="Arial MT"/>
              </a:rPr>
              <a:t> pagamento</a:t>
            </a:r>
            <a:r>
              <a:rPr lang="pt-BR" sz="2400" spc="-30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(Boleto, PIX </a:t>
            </a:r>
            <a:r>
              <a:rPr lang="pt-BR" sz="2400" spc="-5" dirty="0">
                <a:latin typeface="Arial MT"/>
                <a:cs typeface="Arial MT"/>
              </a:rPr>
              <a:t>ou</a:t>
            </a:r>
            <a:r>
              <a:rPr lang="pt-BR" sz="2400" spc="5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Cartão de débito), e</a:t>
            </a:r>
            <a:r>
              <a:rPr lang="pt-BR" sz="2400" spc="-10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pronto!</a:t>
            </a:r>
            <a:r>
              <a:rPr lang="pt-BR" sz="2400" spc="15" dirty="0">
                <a:latin typeface="Arial MT"/>
                <a:cs typeface="Arial MT"/>
              </a:rPr>
              <a:t> </a:t>
            </a:r>
            <a:r>
              <a:rPr lang="pt-BR" sz="2400" spc="-5" dirty="0">
                <a:solidFill>
                  <a:srgbClr val="943735"/>
                </a:solidFill>
                <a:latin typeface="Arial"/>
                <a:cs typeface="Arial"/>
              </a:rPr>
              <a:t>Lembrando:</a:t>
            </a:r>
            <a:r>
              <a:rPr lang="pt-BR" sz="2400" spc="-1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pt-BR"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2400" spc="-20" dirty="0">
                <a:solidFill>
                  <a:srgbClr val="FF0000"/>
                </a:solidFill>
                <a:latin typeface="Arial"/>
                <a:cs typeface="Arial"/>
              </a:rPr>
              <a:t>valor</a:t>
            </a:r>
            <a:r>
              <a:rPr lang="pt-BR" sz="24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Arial"/>
                <a:cs typeface="Arial"/>
              </a:rPr>
              <a:t>mostrado</a:t>
            </a:r>
            <a:r>
              <a:rPr lang="pt-BR" sz="2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Arial"/>
                <a:cs typeface="Arial"/>
              </a:rPr>
              <a:t>sempre será</a:t>
            </a:r>
            <a:r>
              <a:rPr lang="pt-BR"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Arial"/>
                <a:cs typeface="Arial"/>
              </a:rPr>
              <a:t>o bruto</a:t>
            </a:r>
            <a:r>
              <a:rPr lang="pt-BR"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2400" spc="-5" dirty="0">
                <a:solidFill>
                  <a:srgbClr val="FF0000"/>
                </a:solidFill>
                <a:latin typeface="Arial"/>
                <a:cs typeface="Arial"/>
              </a:rPr>
              <a:t>da </a:t>
            </a:r>
            <a:r>
              <a:rPr lang="pt-BR" sz="2400" spc="-6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2400" spc="-5" dirty="0">
                <a:solidFill>
                  <a:srgbClr val="FF0000"/>
                </a:solidFill>
                <a:latin typeface="Arial"/>
                <a:cs typeface="Arial"/>
              </a:rPr>
              <a:t>mensalidade.</a:t>
            </a:r>
            <a:r>
              <a:rPr lang="pt-BR" sz="24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24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pt-BR" sz="24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2400" spc="-5" dirty="0">
                <a:solidFill>
                  <a:srgbClr val="FF0000"/>
                </a:solidFill>
                <a:latin typeface="Arial"/>
                <a:cs typeface="Arial"/>
              </a:rPr>
              <a:t>bolsa/desconto</a:t>
            </a:r>
            <a:r>
              <a:rPr lang="pt-BR"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2400" spc="-15" dirty="0">
                <a:solidFill>
                  <a:srgbClr val="FF0000"/>
                </a:solidFill>
                <a:latin typeface="Arial"/>
                <a:cs typeface="Arial"/>
              </a:rPr>
              <a:t>virá</a:t>
            </a:r>
            <a:r>
              <a:rPr lang="pt-BR" sz="24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Arial"/>
                <a:cs typeface="Arial"/>
              </a:rPr>
              <a:t>descrita</a:t>
            </a:r>
            <a:r>
              <a:rPr lang="pt-BR" sz="2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lang="pt-BR" sz="2400" spc="-5" dirty="0">
                <a:solidFill>
                  <a:srgbClr val="FF0000"/>
                </a:solidFill>
                <a:latin typeface="Arial"/>
                <a:cs typeface="Arial"/>
              </a:rPr>
              <a:t> corpo</a:t>
            </a:r>
            <a:r>
              <a:rPr lang="pt-BR" sz="2400" spc="-10" dirty="0">
                <a:solidFill>
                  <a:srgbClr val="FF0000"/>
                </a:solidFill>
                <a:latin typeface="Arial"/>
                <a:cs typeface="Arial"/>
              </a:rPr>
              <a:t> do</a:t>
            </a:r>
            <a:r>
              <a:rPr lang="pt-BR"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Arial"/>
                <a:cs typeface="Arial"/>
              </a:rPr>
              <a:t>boleto</a:t>
            </a:r>
            <a:r>
              <a:rPr lang="pt-BR" sz="2400" dirty="0">
                <a:solidFill>
                  <a:srgbClr val="FF0000"/>
                </a:solidFill>
                <a:latin typeface="Arial MT"/>
                <a:cs typeface="Arial MT"/>
              </a:rPr>
              <a:t>.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62A7FA57-05D3-4296-8FEB-65618F66C670}"/>
              </a:ext>
            </a:extLst>
          </p:cNvPr>
          <p:cNvGrpSpPr/>
          <p:nvPr/>
        </p:nvGrpSpPr>
        <p:grpSpPr>
          <a:xfrm>
            <a:off x="2550160" y="2275839"/>
            <a:ext cx="10695940" cy="5900420"/>
            <a:chOff x="2550160" y="2275839"/>
            <a:chExt cx="10695940" cy="5900420"/>
          </a:xfrm>
        </p:grpSpPr>
        <p:pic>
          <p:nvPicPr>
            <p:cNvPr id="13" name="object 5">
              <a:extLst>
                <a:ext uri="{FF2B5EF4-FFF2-40B4-BE49-F238E27FC236}">
                  <a16:creationId xmlns:a16="http://schemas.microsoft.com/office/drawing/2014/main" id="{20311E3D-2F71-254B-6239-E9F8696253C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0160" y="2275839"/>
              <a:ext cx="10492740" cy="5900420"/>
            </a:xfrm>
            <a:prstGeom prst="rect">
              <a:avLst/>
            </a:prstGeom>
          </p:spPr>
        </p:pic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512852F6-13DA-79B6-71DF-B542B0D49B9F}"/>
                </a:ext>
              </a:extLst>
            </p:cNvPr>
            <p:cNvSpPr/>
            <p:nvPr/>
          </p:nvSpPr>
          <p:spPr>
            <a:xfrm>
              <a:off x="4018280" y="2377439"/>
              <a:ext cx="8224520" cy="3108960"/>
            </a:xfrm>
            <a:custGeom>
              <a:avLst/>
              <a:gdLst/>
              <a:ahLst/>
              <a:cxnLst/>
              <a:rect l="l" t="t" r="r" b="b"/>
              <a:pathLst>
                <a:path w="8224520" h="3108960">
                  <a:moveTo>
                    <a:pt x="1981200" y="2667000"/>
                  </a:moveTo>
                  <a:lnTo>
                    <a:pt x="0" y="2667000"/>
                  </a:lnTo>
                  <a:lnTo>
                    <a:pt x="0" y="3108960"/>
                  </a:lnTo>
                  <a:lnTo>
                    <a:pt x="1981200" y="3108960"/>
                  </a:lnTo>
                  <a:lnTo>
                    <a:pt x="1981200" y="2667000"/>
                  </a:lnTo>
                  <a:close/>
                </a:path>
                <a:path w="8224520" h="3108960">
                  <a:moveTo>
                    <a:pt x="5024120" y="2575560"/>
                  </a:moveTo>
                  <a:lnTo>
                    <a:pt x="3042920" y="2575560"/>
                  </a:lnTo>
                  <a:lnTo>
                    <a:pt x="3042920" y="2804160"/>
                  </a:lnTo>
                  <a:lnTo>
                    <a:pt x="5024120" y="2804160"/>
                  </a:lnTo>
                  <a:lnTo>
                    <a:pt x="5024120" y="2575560"/>
                  </a:lnTo>
                  <a:close/>
                </a:path>
                <a:path w="8224520" h="3108960">
                  <a:moveTo>
                    <a:pt x="8224520" y="0"/>
                  </a:moveTo>
                  <a:lnTo>
                    <a:pt x="6243320" y="0"/>
                  </a:lnTo>
                  <a:lnTo>
                    <a:pt x="6243320" y="228612"/>
                  </a:lnTo>
                  <a:lnTo>
                    <a:pt x="8224520" y="228612"/>
                  </a:lnTo>
                  <a:lnTo>
                    <a:pt x="822452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C8E35AC7-7322-86B6-5545-864D3300C640}"/>
                </a:ext>
              </a:extLst>
            </p:cNvPr>
            <p:cNvSpPr/>
            <p:nvPr/>
          </p:nvSpPr>
          <p:spPr>
            <a:xfrm>
              <a:off x="12090400" y="4762500"/>
              <a:ext cx="1143000" cy="838200"/>
            </a:xfrm>
            <a:custGeom>
              <a:avLst/>
              <a:gdLst/>
              <a:ahLst/>
              <a:cxnLst/>
              <a:rect l="l" t="t" r="r" b="b"/>
              <a:pathLst>
                <a:path w="1143000" h="838200">
                  <a:moveTo>
                    <a:pt x="419100" y="0"/>
                  </a:moveTo>
                  <a:lnTo>
                    <a:pt x="0" y="419100"/>
                  </a:lnTo>
                  <a:lnTo>
                    <a:pt x="419100" y="838200"/>
                  </a:lnTo>
                  <a:lnTo>
                    <a:pt x="419100" y="628650"/>
                  </a:lnTo>
                  <a:lnTo>
                    <a:pt x="1143000" y="628650"/>
                  </a:lnTo>
                  <a:lnTo>
                    <a:pt x="1143000" y="209550"/>
                  </a:lnTo>
                  <a:lnTo>
                    <a:pt x="419100" y="20955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915F1CC1-8937-9E03-A90C-307D8A1DE980}"/>
                </a:ext>
              </a:extLst>
            </p:cNvPr>
            <p:cNvSpPr/>
            <p:nvPr/>
          </p:nvSpPr>
          <p:spPr>
            <a:xfrm>
              <a:off x="12090400" y="4762500"/>
              <a:ext cx="1143000" cy="838200"/>
            </a:xfrm>
            <a:custGeom>
              <a:avLst/>
              <a:gdLst/>
              <a:ahLst/>
              <a:cxnLst/>
              <a:rect l="l" t="t" r="r" b="b"/>
              <a:pathLst>
                <a:path w="1143000" h="838200">
                  <a:moveTo>
                    <a:pt x="0" y="419100"/>
                  </a:moveTo>
                  <a:lnTo>
                    <a:pt x="419100" y="0"/>
                  </a:lnTo>
                  <a:lnTo>
                    <a:pt x="419100" y="209550"/>
                  </a:lnTo>
                  <a:lnTo>
                    <a:pt x="1143000" y="209550"/>
                  </a:lnTo>
                  <a:lnTo>
                    <a:pt x="1143000" y="628650"/>
                  </a:lnTo>
                  <a:lnTo>
                    <a:pt x="419100" y="628650"/>
                  </a:lnTo>
                  <a:lnTo>
                    <a:pt x="419100" y="838200"/>
                  </a:lnTo>
                  <a:lnTo>
                    <a:pt x="0" y="419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598C08E7-25EC-AAA3-2DBA-0BACDF45D33F}"/>
                </a:ext>
              </a:extLst>
            </p:cNvPr>
            <p:cNvSpPr/>
            <p:nvPr/>
          </p:nvSpPr>
          <p:spPr>
            <a:xfrm>
              <a:off x="8981820" y="4030725"/>
              <a:ext cx="996950" cy="950594"/>
            </a:xfrm>
            <a:custGeom>
              <a:avLst/>
              <a:gdLst/>
              <a:ahLst/>
              <a:cxnLst/>
              <a:rect l="l" t="t" r="r" b="b"/>
              <a:pathLst>
                <a:path w="996950" h="950595">
                  <a:moveTo>
                    <a:pt x="276986" y="0"/>
                  </a:moveTo>
                  <a:lnTo>
                    <a:pt x="0" y="314578"/>
                  </a:lnTo>
                  <a:lnTo>
                    <a:pt x="543559" y="792861"/>
                  </a:lnTo>
                  <a:lnTo>
                    <a:pt x="405129" y="950087"/>
                  </a:lnTo>
                  <a:lnTo>
                    <a:pt x="996569" y="912368"/>
                  </a:lnTo>
                  <a:lnTo>
                    <a:pt x="958850" y="320928"/>
                  </a:lnTo>
                  <a:lnTo>
                    <a:pt x="820420" y="478154"/>
                  </a:lnTo>
                  <a:lnTo>
                    <a:pt x="27698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888490A2-6F0F-639A-A44A-F667AF7CED7A}"/>
                </a:ext>
              </a:extLst>
            </p:cNvPr>
            <p:cNvSpPr/>
            <p:nvPr/>
          </p:nvSpPr>
          <p:spPr>
            <a:xfrm>
              <a:off x="8981820" y="4030725"/>
              <a:ext cx="996950" cy="950594"/>
            </a:xfrm>
            <a:custGeom>
              <a:avLst/>
              <a:gdLst/>
              <a:ahLst/>
              <a:cxnLst/>
              <a:rect l="l" t="t" r="r" b="b"/>
              <a:pathLst>
                <a:path w="996950" h="950595">
                  <a:moveTo>
                    <a:pt x="996569" y="912368"/>
                  </a:moveTo>
                  <a:lnTo>
                    <a:pt x="405129" y="950087"/>
                  </a:lnTo>
                  <a:lnTo>
                    <a:pt x="543559" y="792861"/>
                  </a:lnTo>
                  <a:lnTo>
                    <a:pt x="0" y="314578"/>
                  </a:lnTo>
                  <a:lnTo>
                    <a:pt x="276986" y="0"/>
                  </a:lnTo>
                  <a:lnTo>
                    <a:pt x="820420" y="478154"/>
                  </a:lnTo>
                  <a:lnTo>
                    <a:pt x="958850" y="320928"/>
                  </a:lnTo>
                  <a:lnTo>
                    <a:pt x="996569" y="91236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C8AA814A-871A-318F-DD26-B02DDE827549}"/>
                </a:ext>
              </a:extLst>
            </p:cNvPr>
            <p:cNvSpPr/>
            <p:nvPr/>
          </p:nvSpPr>
          <p:spPr>
            <a:xfrm>
              <a:off x="2613660" y="2567939"/>
              <a:ext cx="1770380" cy="441959"/>
            </a:xfrm>
            <a:custGeom>
              <a:avLst/>
              <a:gdLst/>
              <a:ahLst/>
              <a:cxnLst/>
              <a:rect l="l" t="t" r="r" b="b"/>
              <a:pathLst>
                <a:path w="1770379" h="441960">
                  <a:moveTo>
                    <a:pt x="1770380" y="0"/>
                  </a:moveTo>
                  <a:lnTo>
                    <a:pt x="0" y="0"/>
                  </a:lnTo>
                  <a:lnTo>
                    <a:pt x="0" y="441959"/>
                  </a:lnTo>
                  <a:lnTo>
                    <a:pt x="1770380" y="441959"/>
                  </a:lnTo>
                  <a:lnTo>
                    <a:pt x="1770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CA144659-4D78-D2B9-517B-B366B0B6F056}"/>
                </a:ext>
              </a:extLst>
            </p:cNvPr>
            <p:cNvSpPr/>
            <p:nvPr/>
          </p:nvSpPr>
          <p:spPr>
            <a:xfrm>
              <a:off x="2613660" y="2567939"/>
              <a:ext cx="1770380" cy="441959"/>
            </a:xfrm>
            <a:custGeom>
              <a:avLst/>
              <a:gdLst/>
              <a:ahLst/>
              <a:cxnLst/>
              <a:rect l="l" t="t" r="r" b="b"/>
              <a:pathLst>
                <a:path w="1770379" h="441960">
                  <a:moveTo>
                    <a:pt x="0" y="441959"/>
                  </a:moveTo>
                  <a:lnTo>
                    <a:pt x="1770380" y="441959"/>
                  </a:lnTo>
                  <a:lnTo>
                    <a:pt x="1770380" y="0"/>
                  </a:lnTo>
                  <a:lnTo>
                    <a:pt x="0" y="0"/>
                  </a:lnTo>
                  <a:lnTo>
                    <a:pt x="0" y="44195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5891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97143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ANEXO I – ANEXO AO PORTAL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9EB1385-0636-0E41-A5E9-EC6D79A7D3C0}"/>
              </a:ext>
            </a:extLst>
          </p:cNvPr>
          <p:cNvSpPr txBox="1"/>
          <p:nvPr/>
        </p:nvSpPr>
        <p:spPr>
          <a:xfrm>
            <a:off x="734375" y="1124820"/>
            <a:ext cx="1418336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800" dirty="0">
                <a:latin typeface="Arial MT"/>
                <a:cs typeface="Arial MT"/>
              </a:rPr>
              <a:t>Fechou </a:t>
            </a:r>
            <a:r>
              <a:rPr lang="pt-BR" sz="2800" spc="-5" dirty="0">
                <a:latin typeface="Arial MT"/>
                <a:cs typeface="Arial MT"/>
              </a:rPr>
              <a:t>a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tela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sem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querer?</a:t>
            </a:r>
            <a:r>
              <a:rPr lang="pt-BR" sz="2800" spc="-2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Internet </a:t>
            </a:r>
            <a:r>
              <a:rPr lang="pt-BR" sz="2800" dirty="0">
                <a:latin typeface="Arial MT"/>
                <a:cs typeface="Arial MT"/>
              </a:rPr>
              <a:t>caiu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no</a:t>
            </a:r>
            <a:r>
              <a:rPr lang="pt-BR" sz="2800" spc="1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meio</a:t>
            </a:r>
            <a:r>
              <a:rPr lang="pt-BR" sz="2800" spc="1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do</a:t>
            </a:r>
            <a:r>
              <a:rPr lang="pt-BR" sz="2800" spc="-2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processo?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Calma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que</a:t>
            </a:r>
            <a:r>
              <a:rPr lang="pt-BR" sz="2800" spc="-25" dirty="0">
                <a:latin typeface="Arial MT"/>
                <a:cs typeface="Arial MT"/>
              </a:rPr>
              <a:t> </a:t>
            </a:r>
            <a:r>
              <a:rPr lang="pt-BR" sz="2800" spc="-10" dirty="0">
                <a:latin typeface="Arial MT"/>
                <a:cs typeface="Arial MT"/>
              </a:rPr>
              <a:t>vai</a:t>
            </a:r>
            <a:r>
              <a:rPr lang="pt-BR" sz="2800" spc="2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dar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tudo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certo.</a:t>
            </a:r>
            <a:r>
              <a:rPr lang="pt-BR" sz="2800" spc="-1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Para</a:t>
            </a:r>
            <a:r>
              <a:rPr lang="pt-BR" sz="2800" spc="1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acessar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o </a:t>
            </a:r>
            <a:r>
              <a:rPr lang="pt-BR" sz="2800" spc="-65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Portal</a:t>
            </a:r>
            <a:r>
              <a:rPr lang="pt-BR" sz="2800" spc="2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do</a:t>
            </a:r>
            <a:r>
              <a:rPr lang="pt-BR" sz="2800" spc="-14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Aluno,</a:t>
            </a:r>
            <a:r>
              <a:rPr lang="pt-BR" sz="2800" spc="-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acesse</a:t>
            </a:r>
            <a:r>
              <a:rPr lang="pt-BR" sz="2800" spc="1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o</a:t>
            </a:r>
            <a:r>
              <a:rPr lang="pt-BR" sz="2800" spc="1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link:</a:t>
            </a:r>
            <a:r>
              <a:rPr lang="pt-BR" sz="2800" spc="15" dirty="0"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244060"/>
                </a:solidFill>
                <a:latin typeface="Arial MT"/>
                <a:cs typeface="Arial MT"/>
              </a:rPr>
              <a:t>https://portalaluno.afya.com.br/web/app/edu/portaleducacional/login/</a:t>
            </a:r>
            <a:endParaRPr lang="pt-BR" sz="2800" dirty="0">
              <a:latin typeface="Arial MT"/>
              <a:cs typeface="Arial MT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62A7FA57-05D3-4296-8FEB-65618F66C670}"/>
              </a:ext>
            </a:extLst>
          </p:cNvPr>
          <p:cNvGrpSpPr/>
          <p:nvPr/>
        </p:nvGrpSpPr>
        <p:grpSpPr>
          <a:xfrm>
            <a:off x="3022600" y="2743200"/>
            <a:ext cx="10223500" cy="5433059"/>
            <a:chOff x="2550160" y="2275839"/>
            <a:chExt cx="10695940" cy="5900420"/>
          </a:xfrm>
        </p:grpSpPr>
        <p:pic>
          <p:nvPicPr>
            <p:cNvPr id="13" name="object 5">
              <a:extLst>
                <a:ext uri="{FF2B5EF4-FFF2-40B4-BE49-F238E27FC236}">
                  <a16:creationId xmlns:a16="http://schemas.microsoft.com/office/drawing/2014/main" id="{20311E3D-2F71-254B-6239-E9F8696253C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0160" y="2275839"/>
              <a:ext cx="10492740" cy="5900420"/>
            </a:xfrm>
            <a:prstGeom prst="rect">
              <a:avLst/>
            </a:prstGeom>
          </p:spPr>
        </p:pic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512852F6-13DA-79B6-71DF-B542B0D49B9F}"/>
                </a:ext>
              </a:extLst>
            </p:cNvPr>
            <p:cNvSpPr/>
            <p:nvPr/>
          </p:nvSpPr>
          <p:spPr>
            <a:xfrm>
              <a:off x="4018280" y="2377439"/>
              <a:ext cx="8224520" cy="3108960"/>
            </a:xfrm>
            <a:custGeom>
              <a:avLst/>
              <a:gdLst/>
              <a:ahLst/>
              <a:cxnLst/>
              <a:rect l="l" t="t" r="r" b="b"/>
              <a:pathLst>
                <a:path w="8224520" h="3108960">
                  <a:moveTo>
                    <a:pt x="1981200" y="2667000"/>
                  </a:moveTo>
                  <a:lnTo>
                    <a:pt x="0" y="2667000"/>
                  </a:lnTo>
                  <a:lnTo>
                    <a:pt x="0" y="3108960"/>
                  </a:lnTo>
                  <a:lnTo>
                    <a:pt x="1981200" y="3108960"/>
                  </a:lnTo>
                  <a:lnTo>
                    <a:pt x="1981200" y="2667000"/>
                  </a:lnTo>
                  <a:close/>
                </a:path>
                <a:path w="8224520" h="3108960">
                  <a:moveTo>
                    <a:pt x="5024120" y="2575560"/>
                  </a:moveTo>
                  <a:lnTo>
                    <a:pt x="3042920" y="2575560"/>
                  </a:lnTo>
                  <a:lnTo>
                    <a:pt x="3042920" y="2804160"/>
                  </a:lnTo>
                  <a:lnTo>
                    <a:pt x="5024120" y="2804160"/>
                  </a:lnTo>
                  <a:lnTo>
                    <a:pt x="5024120" y="2575560"/>
                  </a:lnTo>
                  <a:close/>
                </a:path>
                <a:path w="8224520" h="3108960">
                  <a:moveTo>
                    <a:pt x="8224520" y="0"/>
                  </a:moveTo>
                  <a:lnTo>
                    <a:pt x="6243320" y="0"/>
                  </a:lnTo>
                  <a:lnTo>
                    <a:pt x="6243320" y="228612"/>
                  </a:lnTo>
                  <a:lnTo>
                    <a:pt x="8224520" y="228612"/>
                  </a:lnTo>
                  <a:lnTo>
                    <a:pt x="822452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C8E35AC7-7322-86B6-5545-864D3300C640}"/>
                </a:ext>
              </a:extLst>
            </p:cNvPr>
            <p:cNvSpPr/>
            <p:nvPr/>
          </p:nvSpPr>
          <p:spPr>
            <a:xfrm>
              <a:off x="12090400" y="4762500"/>
              <a:ext cx="1143000" cy="838200"/>
            </a:xfrm>
            <a:custGeom>
              <a:avLst/>
              <a:gdLst/>
              <a:ahLst/>
              <a:cxnLst/>
              <a:rect l="l" t="t" r="r" b="b"/>
              <a:pathLst>
                <a:path w="1143000" h="838200">
                  <a:moveTo>
                    <a:pt x="419100" y="0"/>
                  </a:moveTo>
                  <a:lnTo>
                    <a:pt x="0" y="419100"/>
                  </a:lnTo>
                  <a:lnTo>
                    <a:pt x="419100" y="838200"/>
                  </a:lnTo>
                  <a:lnTo>
                    <a:pt x="419100" y="628650"/>
                  </a:lnTo>
                  <a:lnTo>
                    <a:pt x="1143000" y="628650"/>
                  </a:lnTo>
                  <a:lnTo>
                    <a:pt x="1143000" y="209550"/>
                  </a:lnTo>
                  <a:lnTo>
                    <a:pt x="419100" y="20955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915F1CC1-8937-9E03-A90C-307D8A1DE980}"/>
                </a:ext>
              </a:extLst>
            </p:cNvPr>
            <p:cNvSpPr/>
            <p:nvPr/>
          </p:nvSpPr>
          <p:spPr>
            <a:xfrm>
              <a:off x="12090400" y="4762500"/>
              <a:ext cx="1143000" cy="838200"/>
            </a:xfrm>
            <a:custGeom>
              <a:avLst/>
              <a:gdLst/>
              <a:ahLst/>
              <a:cxnLst/>
              <a:rect l="l" t="t" r="r" b="b"/>
              <a:pathLst>
                <a:path w="1143000" h="838200">
                  <a:moveTo>
                    <a:pt x="0" y="419100"/>
                  </a:moveTo>
                  <a:lnTo>
                    <a:pt x="419100" y="0"/>
                  </a:lnTo>
                  <a:lnTo>
                    <a:pt x="419100" y="209550"/>
                  </a:lnTo>
                  <a:lnTo>
                    <a:pt x="1143000" y="209550"/>
                  </a:lnTo>
                  <a:lnTo>
                    <a:pt x="1143000" y="628650"/>
                  </a:lnTo>
                  <a:lnTo>
                    <a:pt x="419100" y="628650"/>
                  </a:lnTo>
                  <a:lnTo>
                    <a:pt x="419100" y="838200"/>
                  </a:lnTo>
                  <a:lnTo>
                    <a:pt x="0" y="419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598C08E7-25EC-AAA3-2DBA-0BACDF45D33F}"/>
                </a:ext>
              </a:extLst>
            </p:cNvPr>
            <p:cNvSpPr/>
            <p:nvPr/>
          </p:nvSpPr>
          <p:spPr>
            <a:xfrm>
              <a:off x="8981820" y="4030725"/>
              <a:ext cx="996950" cy="950594"/>
            </a:xfrm>
            <a:custGeom>
              <a:avLst/>
              <a:gdLst/>
              <a:ahLst/>
              <a:cxnLst/>
              <a:rect l="l" t="t" r="r" b="b"/>
              <a:pathLst>
                <a:path w="996950" h="950595">
                  <a:moveTo>
                    <a:pt x="276986" y="0"/>
                  </a:moveTo>
                  <a:lnTo>
                    <a:pt x="0" y="314578"/>
                  </a:lnTo>
                  <a:lnTo>
                    <a:pt x="543559" y="792861"/>
                  </a:lnTo>
                  <a:lnTo>
                    <a:pt x="405129" y="950087"/>
                  </a:lnTo>
                  <a:lnTo>
                    <a:pt x="996569" y="912368"/>
                  </a:lnTo>
                  <a:lnTo>
                    <a:pt x="958850" y="320928"/>
                  </a:lnTo>
                  <a:lnTo>
                    <a:pt x="820420" y="478154"/>
                  </a:lnTo>
                  <a:lnTo>
                    <a:pt x="27698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888490A2-6F0F-639A-A44A-F667AF7CED7A}"/>
                </a:ext>
              </a:extLst>
            </p:cNvPr>
            <p:cNvSpPr/>
            <p:nvPr/>
          </p:nvSpPr>
          <p:spPr>
            <a:xfrm>
              <a:off x="8981820" y="4030725"/>
              <a:ext cx="996950" cy="950594"/>
            </a:xfrm>
            <a:custGeom>
              <a:avLst/>
              <a:gdLst/>
              <a:ahLst/>
              <a:cxnLst/>
              <a:rect l="l" t="t" r="r" b="b"/>
              <a:pathLst>
                <a:path w="996950" h="950595">
                  <a:moveTo>
                    <a:pt x="996569" y="912368"/>
                  </a:moveTo>
                  <a:lnTo>
                    <a:pt x="405129" y="950087"/>
                  </a:lnTo>
                  <a:lnTo>
                    <a:pt x="543559" y="792861"/>
                  </a:lnTo>
                  <a:lnTo>
                    <a:pt x="0" y="314578"/>
                  </a:lnTo>
                  <a:lnTo>
                    <a:pt x="276986" y="0"/>
                  </a:lnTo>
                  <a:lnTo>
                    <a:pt x="820420" y="478154"/>
                  </a:lnTo>
                  <a:lnTo>
                    <a:pt x="958850" y="320928"/>
                  </a:lnTo>
                  <a:lnTo>
                    <a:pt x="996569" y="91236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C8AA814A-871A-318F-DD26-B02DDE827549}"/>
                </a:ext>
              </a:extLst>
            </p:cNvPr>
            <p:cNvSpPr/>
            <p:nvPr/>
          </p:nvSpPr>
          <p:spPr>
            <a:xfrm>
              <a:off x="2613660" y="2567939"/>
              <a:ext cx="1770380" cy="441959"/>
            </a:xfrm>
            <a:custGeom>
              <a:avLst/>
              <a:gdLst/>
              <a:ahLst/>
              <a:cxnLst/>
              <a:rect l="l" t="t" r="r" b="b"/>
              <a:pathLst>
                <a:path w="1770379" h="441960">
                  <a:moveTo>
                    <a:pt x="1770380" y="0"/>
                  </a:moveTo>
                  <a:lnTo>
                    <a:pt x="0" y="0"/>
                  </a:lnTo>
                  <a:lnTo>
                    <a:pt x="0" y="441959"/>
                  </a:lnTo>
                  <a:lnTo>
                    <a:pt x="1770380" y="441959"/>
                  </a:lnTo>
                  <a:lnTo>
                    <a:pt x="1770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CA144659-4D78-D2B9-517B-B366B0B6F056}"/>
                </a:ext>
              </a:extLst>
            </p:cNvPr>
            <p:cNvSpPr/>
            <p:nvPr/>
          </p:nvSpPr>
          <p:spPr>
            <a:xfrm>
              <a:off x="2613660" y="2567939"/>
              <a:ext cx="1770380" cy="441959"/>
            </a:xfrm>
            <a:custGeom>
              <a:avLst/>
              <a:gdLst/>
              <a:ahLst/>
              <a:cxnLst/>
              <a:rect l="l" t="t" r="r" b="b"/>
              <a:pathLst>
                <a:path w="1770379" h="441960">
                  <a:moveTo>
                    <a:pt x="0" y="441959"/>
                  </a:moveTo>
                  <a:lnTo>
                    <a:pt x="1770380" y="441959"/>
                  </a:lnTo>
                  <a:lnTo>
                    <a:pt x="1770380" y="0"/>
                  </a:lnTo>
                  <a:lnTo>
                    <a:pt x="0" y="0"/>
                  </a:lnTo>
                  <a:lnTo>
                    <a:pt x="0" y="44195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06941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2665666-3055-4988-9F31-19750BE4AB0E}"/>
              </a:ext>
            </a:extLst>
          </p:cNvPr>
          <p:cNvSpPr txBox="1"/>
          <p:nvPr/>
        </p:nvSpPr>
        <p:spPr>
          <a:xfrm>
            <a:off x="1071017" y="1694551"/>
            <a:ext cx="5248553" cy="1118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pt-BR" sz="6667" b="1" dirty="0">
                <a:solidFill>
                  <a:prstClr val="white"/>
                </a:solidFill>
                <a:latin typeface="SansBeam Body Bold" panose="02000504040000020104" pitchFamily="2" charset="77"/>
                <a:cs typeface="Arial" panose="020B0604020202020204" pitchFamily="34" charset="0"/>
              </a:rPr>
              <a:t>OBRIGADO!</a:t>
            </a:r>
          </a:p>
        </p:txBody>
      </p:sp>
      <p:sp>
        <p:nvSpPr>
          <p:cNvPr id="4" name="object 13"/>
          <p:cNvSpPr txBox="1"/>
          <p:nvPr/>
        </p:nvSpPr>
        <p:spPr>
          <a:xfrm>
            <a:off x="1651254" y="3302634"/>
            <a:ext cx="4618990" cy="2934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Sans Beam Body"/>
                <a:cs typeface="Arial"/>
              </a:rPr>
              <a:t>Esperamos</a:t>
            </a:r>
            <a:r>
              <a:rPr sz="3200" b="1" spc="-114" dirty="0">
                <a:solidFill>
                  <a:srgbClr val="FFFFFF"/>
                </a:solidFill>
                <a:latin typeface="Sans Beam Body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Sans Beam Body"/>
                <a:cs typeface="Arial"/>
              </a:rPr>
              <a:t>ter</a:t>
            </a:r>
            <a:r>
              <a:rPr sz="3200" b="1" spc="-45" dirty="0">
                <a:solidFill>
                  <a:srgbClr val="FFFFFF"/>
                </a:solidFill>
                <a:latin typeface="Sans Beam Body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Sans Beam Body"/>
                <a:cs typeface="Arial"/>
              </a:rPr>
              <a:t>ajudado.</a:t>
            </a:r>
            <a:endParaRPr sz="3200" dirty="0">
              <a:latin typeface="Sans Beam Body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20"/>
              </a:spcBef>
            </a:pPr>
            <a:r>
              <a:rPr sz="2400" spc="-20" dirty="0">
                <a:solidFill>
                  <a:srgbClr val="FFFFFF"/>
                </a:solidFill>
                <a:latin typeface="Sans Beam Body"/>
                <a:cs typeface="Arial MT"/>
              </a:rPr>
              <a:t>Secretaria</a:t>
            </a:r>
            <a:r>
              <a:rPr sz="2400" spc="5" dirty="0">
                <a:solidFill>
                  <a:srgbClr val="FFFFFF"/>
                </a:solidFill>
                <a:latin typeface="Sans Beam Body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ans Beam Body"/>
                <a:cs typeface="Arial MT"/>
              </a:rPr>
              <a:t>Geral</a:t>
            </a:r>
            <a:endParaRPr sz="2400" dirty="0">
              <a:latin typeface="Sans Beam Body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 dirty="0">
              <a:latin typeface="Sans Beam Body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Sans Beam Body"/>
                <a:cs typeface="Arial MT"/>
              </a:rPr>
              <a:t>+</a:t>
            </a:r>
            <a:r>
              <a:rPr sz="2400" spc="-25" dirty="0">
                <a:solidFill>
                  <a:srgbClr val="FFFFFF"/>
                </a:solidFill>
                <a:latin typeface="Sans Beam Body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ans Beam Body"/>
                <a:cs typeface="Arial MT"/>
              </a:rPr>
              <a:t>55</a:t>
            </a:r>
            <a:r>
              <a:rPr sz="2400" spc="-35" dirty="0">
                <a:solidFill>
                  <a:srgbClr val="FFFFFF"/>
                </a:solidFill>
                <a:latin typeface="Sans Beam Body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Sans Beam Body"/>
                <a:cs typeface="Arial MT"/>
              </a:rPr>
              <a:t>(94)</a:t>
            </a:r>
            <a:r>
              <a:rPr sz="2400" spc="-80" dirty="0">
                <a:solidFill>
                  <a:srgbClr val="FFFFFF"/>
                </a:solidFill>
                <a:latin typeface="Sans Beam Body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ans Beam Body"/>
                <a:cs typeface="Arial MT"/>
              </a:rPr>
              <a:t>3198-1149</a:t>
            </a:r>
            <a:endParaRPr sz="2400" dirty="0">
              <a:latin typeface="Sans Beam Body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 dirty="0">
              <a:latin typeface="Sans Beam Body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pt-BR" sz="2400" spc="-20" dirty="0">
                <a:solidFill>
                  <a:schemeClr val="bg1"/>
                </a:solidFill>
                <a:latin typeface="Sans Beam Body"/>
                <a:cs typeface="Arial MT"/>
              </a:rPr>
              <a:t>centraldoaluno@fesar.edu.br</a:t>
            </a:r>
            <a:endParaRPr sz="2400" dirty="0">
              <a:solidFill>
                <a:schemeClr val="bg1"/>
              </a:solidFill>
              <a:latin typeface="Sans Beam Body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3619" y="2753360"/>
            <a:ext cx="4218940" cy="3462020"/>
            <a:chOff x="1023619" y="2753360"/>
            <a:chExt cx="4218940" cy="3462020"/>
          </a:xfrm>
        </p:grpSpPr>
        <p:sp>
          <p:nvSpPr>
            <p:cNvPr id="7" name="object 7"/>
            <p:cNvSpPr/>
            <p:nvPr/>
          </p:nvSpPr>
          <p:spPr>
            <a:xfrm>
              <a:off x="1023619" y="2791460"/>
              <a:ext cx="4218940" cy="0"/>
            </a:xfrm>
            <a:custGeom>
              <a:avLst/>
              <a:gdLst/>
              <a:ahLst/>
              <a:cxnLst/>
              <a:rect l="l" t="t" r="r" b="b"/>
              <a:pathLst>
                <a:path w="4218940">
                  <a:moveTo>
                    <a:pt x="0" y="0"/>
                  </a:moveTo>
                  <a:lnTo>
                    <a:pt x="4218685" y="0"/>
                  </a:lnTo>
                </a:path>
              </a:pathLst>
            </a:custGeom>
            <a:ln w="76200">
              <a:solidFill>
                <a:srgbClr val="D200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985" y="4535297"/>
              <a:ext cx="197408" cy="141097"/>
            </a:xfrm>
            <a:prstGeom prst="rect">
              <a:avLst/>
            </a:prstGeom>
          </p:spPr>
        </p:pic>
        <p:pic>
          <p:nvPicPr>
            <p:cNvPr id="10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6586" y="5078602"/>
              <a:ext cx="127901" cy="130810"/>
            </a:xfrm>
            <a:prstGeom prst="rect">
              <a:avLst/>
            </a:prstGeom>
          </p:spPr>
        </p:pic>
        <p:sp>
          <p:nvSpPr>
            <p:cNvPr id="11" name="object 10"/>
            <p:cNvSpPr/>
            <p:nvPr/>
          </p:nvSpPr>
          <p:spPr>
            <a:xfrm>
              <a:off x="1074039" y="3393439"/>
              <a:ext cx="401955" cy="2082164"/>
            </a:xfrm>
            <a:custGeom>
              <a:avLst/>
              <a:gdLst/>
              <a:ahLst/>
              <a:cxnLst/>
              <a:rect l="l" t="t" r="r" b="b"/>
              <a:pathLst>
                <a:path w="401955" h="2082164">
                  <a:moveTo>
                    <a:pt x="347091" y="343408"/>
                  </a:moveTo>
                  <a:lnTo>
                    <a:pt x="310515" y="307721"/>
                  </a:lnTo>
                  <a:lnTo>
                    <a:pt x="276225" y="288163"/>
                  </a:lnTo>
                  <a:lnTo>
                    <a:pt x="228346" y="272161"/>
                  </a:lnTo>
                  <a:lnTo>
                    <a:pt x="235077" y="261239"/>
                  </a:lnTo>
                  <a:lnTo>
                    <a:pt x="251079" y="223012"/>
                  </a:lnTo>
                  <a:lnTo>
                    <a:pt x="255651" y="187325"/>
                  </a:lnTo>
                  <a:lnTo>
                    <a:pt x="256286" y="176657"/>
                  </a:lnTo>
                  <a:lnTo>
                    <a:pt x="257429" y="165608"/>
                  </a:lnTo>
                  <a:lnTo>
                    <a:pt x="246507" y="127762"/>
                  </a:lnTo>
                  <a:lnTo>
                    <a:pt x="200914" y="107061"/>
                  </a:lnTo>
                  <a:lnTo>
                    <a:pt x="182067" y="108966"/>
                  </a:lnTo>
                  <a:lnTo>
                    <a:pt x="166662" y="115443"/>
                  </a:lnTo>
                  <a:lnTo>
                    <a:pt x="154673" y="127762"/>
                  </a:lnTo>
                  <a:lnTo>
                    <a:pt x="146113" y="147193"/>
                  </a:lnTo>
                  <a:lnTo>
                    <a:pt x="144183" y="155321"/>
                  </a:lnTo>
                  <a:lnTo>
                    <a:pt x="144399" y="165608"/>
                  </a:lnTo>
                  <a:lnTo>
                    <a:pt x="145465" y="176657"/>
                  </a:lnTo>
                  <a:lnTo>
                    <a:pt x="146113" y="187325"/>
                  </a:lnTo>
                  <a:lnTo>
                    <a:pt x="145465" y="196723"/>
                  </a:lnTo>
                  <a:lnTo>
                    <a:pt x="144399" y="205232"/>
                  </a:lnTo>
                  <a:lnTo>
                    <a:pt x="144183" y="213614"/>
                  </a:lnTo>
                  <a:lnTo>
                    <a:pt x="159816" y="249174"/>
                  </a:lnTo>
                  <a:lnTo>
                    <a:pt x="173507" y="272161"/>
                  </a:lnTo>
                  <a:lnTo>
                    <a:pt x="147815" y="278257"/>
                  </a:lnTo>
                  <a:lnTo>
                    <a:pt x="125564" y="288163"/>
                  </a:lnTo>
                  <a:lnTo>
                    <a:pt x="91325" y="307721"/>
                  </a:lnTo>
                  <a:lnTo>
                    <a:pt x="70205" y="318389"/>
                  </a:lnTo>
                  <a:lnTo>
                    <a:pt x="59359" y="325628"/>
                  </a:lnTo>
                  <a:lnTo>
                    <a:pt x="55359" y="332867"/>
                  </a:lnTo>
                  <a:lnTo>
                    <a:pt x="54800" y="343408"/>
                  </a:lnTo>
                  <a:lnTo>
                    <a:pt x="54800" y="356743"/>
                  </a:lnTo>
                  <a:lnTo>
                    <a:pt x="59359" y="356743"/>
                  </a:lnTo>
                  <a:lnTo>
                    <a:pt x="54800" y="365633"/>
                  </a:lnTo>
                  <a:lnTo>
                    <a:pt x="54800" y="374523"/>
                  </a:lnTo>
                  <a:lnTo>
                    <a:pt x="347091" y="374523"/>
                  </a:lnTo>
                  <a:lnTo>
                    <a:pt x="347091" y="361188"/>
                  </a:lnTo>
                  <a:lnTo>
                    <a:pt x="342519" y="352298"/>
                  </a:lnTo>
                  <a:lnTo>
                    <a:pt x="347091" y="352298"/>
                  </a:lnTo>
                  <a:lnTo>
                    <a:pt x="347091" y="343408"/>
                  </a:lnTo>
                  <a:close/>
                </a:path>
                <a:path w="401955" h="2082164">
                  <a:moveTo>
                    <a:pt x="363220" y="2059305"/>
                  </a:moveTo>
                  <a:lnTo>
                    <a:pt x="273431" y="1969262"/>
                  </a:lnTo>
                  <a:lnTo>
                    <a:pt x="260477" y="1977136"/>
                  </a:lnTo>
                  <a:lnTo>
                    <a:pt x="206121" y="1951228"/>
                  </a:lnTo>
                  <a:lnTo>
                    <a:pt x="143332" y="1888109"/>
                  </a:lnTo>
                  <a:lnTo>
                    <a:pt x="126276" y="1845564"/>
                  </a:lnTo>
                  <a:lnTo>
                    <a:pt x="134353" y="1834007"/>
                  </a:lnTo>
                  <a:lnTo>
                    <a:pt x="40106" y="1739265"/>
                  </a:lnTo>
                  <a:lnTo>
                    <a:pt x="32016" y="1756029"/>
                  </a:lnTo>
                  <a:lnTo>
                    <a:pt x="24815" y="1783334"/>
                  </a:lnTo>
                  <a:lnTo>
                    <a:pt x="23837" y="1820418"/>
                  </a:lnTo>
                  <a:lnTo>
                    <a:pt x="34455" y="1866519"/>
                  </a:lnTo>
                  <a:lnTo>
                    <a:pt x="62014" y="1920875"/>
                  </a:lnTo>
                  <a:lnTo>
                    <a:pt x="111912" y="1982597"/>
                  </a:lnTo>
                  <a:lnTo>
                    <a:pt x="176009" y="2038477"/>
                  </a:lnTo>
                  <a:lnTo>
                    <a:pt x="232918" y="2069719"/>
                  </a:lnTo>
                  <a:lnTo>
                    <a:pt x="281305" y="2081911"/>
                  </a:lnTo>
                  <a:lnTo>
                    <a:pt x="320040" y="2080514"/>
                  </a:lnTo>
                  <a:lnTo>
                    <a:pt x="347726" y="2071243"/>
                  </a:lnTo>
                  <a:lnTo>
                    <a:pt x="363220" y="2059305"/>
                  </a:lnTo>
                  <a:close/>
                </a:path>
                <a:path w="401955" h="2082164">
                  <a:moveTo>
                    <a:pt x="385064" y="916051"/>
                  </a:moveTo>
                  <a:lnTo>
                    <a:pt x="349758" y="887857"/>
                  </a:lnTo>
                  <a:lnTo>
                    <a:pt x="349758" y="838581"/>
                  </a:lnTo>
                  <a:lnTo>
                    <a:pt x="307467" y="831469"/>
                  </a:lnTo>
                  <a:lnTo>
                    <a:pt x="286385" y="782066"/>
                  </a:lnTo>
                  <a:lnTo>
                    <a:pt x="236982" y="803275"/>
                  </a:lnTo>
                  <a:lnTo>
                    <a:pt x="201676" y="767969"/>
                  </a:lnTo>
                  <a:lnTo>
                    <a:pt x="166420" y="803275"/>
                  </a:lnTo>
                  <a:lnTo>
                    <a:pt x="117055" y="782066"/>
                  </a:lnTo>
                  <a:lnTo>
                    <a:pt x="102946" y="831469"/>
                  </a:lnTo>
                  <a:lnTo>
                    <a:pt x="53594" y="838581"/>
                  </a:lnTo>
                  <a:lnTo>
                    <a:pt x="53594" y="887857"/>
                  </a:lnTo>
                  <a:lnTo>
                    <a:pt x="18338" y="916051"/>
                  </a:lnTo>
                  <a:lnTo>
                    <a:pt x="46532" y="958342"/>
                  </a:lnTo>
                  <a:lnTo>
                    <a:pt x="18338" y="1007745"/>
                  </a:lnTo>
                  <a:lnTo>
                    <a:pt x="53594" y="1028954"/>
                  </a:lnTo>
                  <a:lnTo>
                    <a:pt x="53594" y="1085342"/>
                  </a:lnTo>
                  <a:lnTo>
                    <a:pt x="102946" y="1092454"/>
                  </a:lnTo>
                  <a:lnTo>
                    <a:pt x="117055" y="1134745"/>
                  </a:lnTo>
                  <a:lnTo>
                    <a:pt x="166420" y="1120648"/>
                  </a:lnTo>
                  <a:lnTo>
                    <a:pt x="201676" y="1155954"/>
                  </a:lnTo>
                  <a:lnTo>
                    <a:pt x="236982" y="1120648"/>
                  </a:lnTo>
                  <a:lnTo>
                    <a:pt x="286385" y="1134745"/>
                  </a:lnTo>
                  <a:lnTo>
                    <a:pt x="307467" y="1092454"/>
                  </a:lnTo>
                  <a:lnTo>
                    <a:pt x="349758" y="1085342"/>
                  </a:lnTo>
                  <a:lnTo>
                    <a:pt x="349758" y="1028954"/>
                  </a:lnTo>
                  <a:lnTo>
                    <a:pt x="385064" y="1007745"/>
                  </a:lnTo>
                  <a:lnTo>
                    <a:pt x="363855" y="958342"/>
                  </a:lnTo>
                  <a:lnTo>
                    <a:pt x="385064" y="916051"/>
                  </a:lnTo>
                  <a:close/>
                </a:path>
                <a:path w="401955" h="2082164">
                  <a:moveTo>
                    <a:pt x="401828" y="0"/>
                  </a:moveTo>
                  <a:lnTo>
                    <a:pt x="365252" y="0"/>
                  </a:lnTo>
                  <a:lnTo>
                    <a:pt x="365252" y="35560"/>
                  </a:lnTo>
                  <a:lnTo>
                    <a:pt x="365252" y="392430"/>
                  </a:lnTo>
                  <a:lnTo>
                    <a:pt x="36525" y="392430"/>
                  </a:lnTo>
                  <a:lnTo>
                    <a:pt x="36525" y="35560"/>
                  </a:lnTo>
                  <a:lnTo>
                    <a:pt x="365252" y="35560"/>
                  </a:lnTo>
                  <a:lnTo>
                    <a:pt x="365252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392430"/>
                  </a:lnTo>
                  <a:lnTo>
                    <a:pt x="0" y="427990"/>
                  </a:lnTo>
                  <a:lnTo>
                    <a:pt x="401828" y="427990"/>
                  </a:lnTo>
                  <a:lnTo>
                    <a:pt x="401828" y="392430"/>
                  </a:lnTo>
                  <a:lnTo>
                    <a:pt x="401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5503" y="5308600"/>
              <a:ext cx="125603" cy="126111"/>
            </a:xfrm>
            <a:prstGeom prst="rect">
              <a:avLst/>
            </a:prstGeom>
          </p:spPr>
        </p:pic>
        <p:sp>
          <p:nvSpPr>
            <p:cNvPr id="13" name="object 12"/>
            <p:cNvSpPr/>
            <p:nvPr/>
          </p:nvSpPr>
          <p:spPr>
            <a:xfrm>
              <a:off x="1023620" y="5893815"/>
              <a:ext cx="502920" cy="321945"/>
            </a:xfrm>
            <a:custGeom>
              <a:avLst/>
              <a:gdLst/>
              <a:ahLst/>
              <a:cxnLst/>
              <a:rect l="l" t="t" r="r" b="b"/>
              <a:pathLst>
                <a:path w="502919" h="321945">
                  <a:moveTo>
                    <a:pt x="493649" y="8890"/>
                  </a:moveTo>
                  <a:lnTo>
                    <a:pt x="489204" y="4445"/>
                  </a:lnTo>
                  <a:lnTo>
                    <a:pt x="480314" y="0"/>
                  </a:lnTo>
                  <a:lnTo>
                    <a:pt x="22428" y="0"/>
                  </a:lnTo>
                  <a:lnTo>
                    <a:pt x="13462" y="4445"/>
                  </a:lnTo>
                  <a:lnTo>
                    <a:pt x="8978" y="8890"/>
                  </a:lnTo>
                  <a:lnTo>
                    <a:pt x="251333" y="191897"/>
                  </a:lnTo>
                  <a:lnTo>
                    <a:pt x="493649" y="8890"/>
                  </a:lnTo>
                  <a:close/>
                </a:path>
                <a:path w="502919" h="321945">
                  <a:moveTo>
                    <a:pt x="502666" y="35687"/>
                  </a:moveTo>
                  <a:lnTo>
                    <a:pt x="367919" y="138303"/>
                  </a:lnTo>
                  <a:lnTo>
                    <a:pt x="444373" y="254381"/>
                  </a:lnTo>
                  <a:lnTo>
                    <a:pt x="345567" y="156210"/>
                  </a:lnTo>
                  <a:lnTo>
                    <a:pt x="251333" y="223139"/>
                  </a:lnTo>
                  <a:lnTo>
                    <a:pt x="157073" y="156210"/>
                  </a:lnTo>
                  <a:lnTo>
                    <a:pt x="58343" y="254381"/>
                  </a:lnTo>
                  <a:lnTo>
                    <a:pt x="134645" y="138303"/>
                  </a:lnTo>
                  <a:lnTo>
                    <a:pt x="0" y="35687"/>
                  </a:lnTo>
                  <a:lnTo>
                    <a:pt x="0" y="321437"/>
                  </a:lnTo>
                  <a:lnTo>
                    <a:pt x="502666" y="321437"/>
                  </a:lnTo>
                  <a:lnTo>
                    <a:pt x="502666" y="35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080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3403600" cy="2438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60344"/>
            <a:ext cx="698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kern="0" spc="-55" dirty="0">
                <a:solidFill>
                  <a:schemeClr val="tx1"/>
                </a:solidFill>
              </a:rPr>
              <a:t>PORTAL DO ALUNO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1031049" y="1150031"/>
            <a:ext cx="14193901" cy="936154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Ao</a:t>
            </a:r>
            <a:r>
              <a:rPr lang="pt-BR" sz="2800" spc="8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3200" dirty="0">
                <a:solidFill>
                  <a:srgbClr val="3D3D3D"/>
                </a:solidFill>
                <a:latin typeface="Arial MT"/>
                <a:cs typeface="Arial MT"/>
              </a:rPr>
              <a:t>acessar</a:t>
            </a:r>
            <a:r>
              <a:rPr lang="pt-BR" sz="2800" spc="8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o</a:t>
            </a:r>
            <a:r>
              <a:rPr lang="pt-BR" sz="2800" spc="6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endereço</a:t>
            </a:r>
            <a:r>
              <a:rPr lang="pt-BR" sz="2800" spc="9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 MT"/>
                <a:cs typeface="Arial MT"/>
              </a:rPr>
              <a:t>eletrônico</a:t>
            </a:r>
            <a:r>
              <a:rPr lang="pt-BR" sz="2800" spc="7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 MT"/>
                <a:cs typeface="Arial MT"/>
              </a:rPr>
              <a:t>do</a:t>
            </a:r>
            <a:r>
              <a:rPr lang="pt-BR" sz="2800" spc="6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 MT"/>
                <a:cs typeface="Arial MT"/>
              </a:rPr>
              <a:t>Portal,</a:t>
            </a:r>
            <a:r>
              <a:rPr lang="pt-BR" sz="2800" spc="6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essa</a:t>
            </a:r>
            <a:r>
              <a:rPr lang="pt-BR" sz="2800" spc="8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será</a:t>
            </a:r>
            <a:r>
              <a:rPr lang="pt-BR" sz="2800" spc="7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a</a:t>
            </a:r>
            <a:r>
              <a:rPr lang="pt-BR" sz="2800" spc="6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tela</a:t>
            </a:r>
            <a:r>
              <a:rPr lang="pt-BR" sz="2800" spc="8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 MT"/>
                <a:cs typeface="Arial MT"/>
              </a:rPr>
              <a:t>de</a:t>
            </a:r>
            <a:r>
              <a:rPr lang="pt-BR" sz="2800" spc="8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login.</a:t>
            </a:r>
            <a:r>
              <a:rPr lang="pt-BR" sz="2800" spc="7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45" dirty="0">
                <a:solidFill>
                  <a:srgbClr val="3D3D3D"/>
                </a:solidFill>
                <a:latin typeface="Arial MT"/>
                <a:cs typeface="Arial MT"/>
              </a:rPr>
              <a:t>Você</a:t>
            </a:r>
            <a:r>
              <a:rPr lang="pt-BR" sz="2800" spc="8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deverá</a:t>
            </a:r>
            <a:r>
              <a:rPr lang="pt-BR" sz="2800" spc="9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 MT"/>
                <a:cs typeface="Arial MT"/>
              </a:rPr>
              <a:t>informar</a:t>
            </a:r>
            <a:r>
              <a:rPr lang="pt-BR" sz="2800" spc="6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seu</a:t>
            </a:r>
            <a:r>
              <a:rPr lang="pt-BR" sz="2800" spc="9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 MT"/>
                <a:cs typeface="Arial MT"/>
              </a:rPr>
              <a:t>CPF</a:t>
            </a:r>
            <a:r>
              <a:rPr lang="pt-BR" sz="2800" spc="7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e</a:t>
            </a:r>
            <a:r>
              <a:rPr lang="pt-BR" sz="2800" spc="8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 MT"/>
                <a:cs typeface="Arial MT"/>
              </a:rPr>
              <a:t>senha.</a:t>
            </a:r>
            <a:endParaRPr lang="pt-BR" sz="2800" dirty="0">
              <a:latin typeface="Arial MT"/>
              <a:cs typeface="Arial M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423977"/>
            <a:ext cx="5105393" cy="4771234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3390232" y="851788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51110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3403600" cy="2438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698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REALIZANDO</a:t>
            </a:r>
            <a:r>
              <a:rPr lang="pt-BR" sz="3600" spc="-80" dirty="0">
                <a:solidFill>
                  <a:srgbClr val="3D3D3D"/>
                </a:solidFill>
              </a:rPr>
              <a:t> </a:t>
            </a:r>
            <a:r>
              <a:rPr lang="pt-BR" sz="3600" dirty="0">
                <a:solidFill>
                  <a:srgbClr val="3D3D3D"/>
                </a:solidFill>
              </a:rPr>
              <a:t>A</a:t>
            </a:r>
            <a:r>
              <a:rPr lang="pt-BR" sz="3600" spc="-145" dirty="0">
                <a:solidFill>
                  <a:srgbClr val="3D3D3D"/>
                </a:solidFill>
              </a:rPr>
              <a:t> RE</a:t>
            </a:r>
            <a:r>
              <a:rPr lang="pt-BR" sz="3600" spc="-60" dirty="0">
                <a:solidFill>
                  <a:srgbClr val="3D3D3D"/>
                </a:solidFill>
              </a:rPr>
              <a:t>MATRÍCULA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1031049" y="1150031"/>
            <a:ext cx="14193901" cy="887422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spc="-50" dirty="0">
                <a:solidFill>
                  <a:srgbClr val="3D3D3D"/>
                </a:solidFill>
                <a:latin typeface="Arial MT"/>
                <a:cs typeface="Arial MT"/>
              </a:rPr>
              <a:t>Você</a:t>
            </a:r>
            <a:r>
              <a:rPr lang="pt-BR" sz="2800" spc="-4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15" dirty="0">
                <a:solidFill>
                  <a:srgbClr val="3D3D3D"/>
                </a:solidFill>
                <a:latin typeface="Arial MT"/>
                <a:cs typeface="Arial MT"/>
              </a:rPr>
              <a:t>será</a:t>
            </a:r>
            <a:r>
              <a:rPr lang="pt-BR" sz="28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15" dirty="0">
                <a:solidFill>
                  <a:srgbClr val="3D3D3D"/>
                </a:solidFill>
                <a:latin typeface="Arial MT"/>
                <a:cs typeface="Arial MT"/>
              </a:rPr>
              <a:t>redirecionado</a:t>
            </a:r>
            <a:r>
              <a:rPr lang="pt-BR" sz="2800" spc="-6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15" dirty="0">
                <a:solidFill>
                  <a:srgbClr val="3D3D3D"/>
                </a:solidFill>
                <a:latin typeface="Arial MT"/>
                <a:cs typeface="Arial MT"/>
              </a:rPr>
              <a:t>para</a:t>
            </a:r>
            <a:r>
              <a:rPr lang="pt-BR" sz="28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 MT"/>
                <a:cs typeface="Arial MT"/>
              </a:rPr>
              <a:t>o</a:t>
            </a:r>
            <a:r>
              <a:rPr lang="pt-BR" sz="2800" spc="-4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15" dirty="0">
                <a:solidFill>
                  <a:srgbClr val="3D3D3D"/>
                </a:solidFill>
                <a:latin typeface="Arial MT"/>
                <a:cs typeface="Arial MT"/>
              </a:rPr>
              <a:t>nosso</a:t>
            </a:r>
            <a:r>
              <a:rPr lang="pt-BR" sz="28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20" dirty="0">
                <a:solidFill>
                  <a:srgbClr val="3D3D3D"/>
                </a:solidFill>
                <a:latin typeface="Arial MT"/>
                <a:cs typeface="Arial MT"/>
              </a:rPr>
              <a:t>portal.</a:t>
            </a:r>
            <a:r>
              <a:rPr lang="pt-BR" sz="2800" spc="-7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spc="-15" dirty="0">
                <a:solidFill>
                  <a:srgbClr val="3D3D3D"/>
                </a:solidFill>
                <a:latin typeface="Arial MT"/>
                <a:cs typeface="Arial MT"/>
              </a:rPr>
              <a:t>Para</a:t>
            </a:r>
            <a:r>
              <a:rPr lang="pt-BR" sz="2800" spc="-4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15" dirty="0">
                <a:solidFill>
                  <a:srgbClr val="3D3D3D"/>
                </a:solidFill>
                <a:latin typeface="Arial MT"/>
                <a:cs typeface="Arial MT"/>
              </a:rPr>
              <a:t>prosseguir</a:t>
            </a:r>
            <a:r>
              <a:rPr lang="pt-BR" sz="2800" spc="-4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15" dirty="0">
                <a:solidFill>
                  <a:srgbClr val="3D3D3D"/>
                </a:solidFill>
                <a:latin typeface="Arial MT"/>
                <a:cs typeface="Arial MT"/>
              </a:rPr>
              <a:t>com</a:t>
            </a:r>
            <a:r>
              <a:rPr lang="pt-BR" sz="2800" spc="-5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 MT"/>
                <a:cs typeface="Arial MT"/>
              </a:rPr>
              <a:t>o</a:t>
            </a:r>
            <a:r>
              <a:rPr lang="pt-BR" sz="28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20" dirty="0">
                <a:solidFill>
                  <a:srgbClr val="3D3D3D"/>
                </a:solidFill>
                <a:latin typeface="Arial MT"/>
                <a:cs typeface="Arial MT"/>
              </a:rPr>
              <a:t>processo,</a:t>
            </a:r>
            <a:r>
              <a:rPr lang="pt-BR" sz="2800" spc="-7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20" dirty="0">
                <a:solidFill>
                  <a:srgbClr val="3D3D3D"/>
                </a:solidFill>
                <a:latin typeface="Arial MT"/>
                <a:cs typeface="Arial MT"/>
              </a:rPr>
              <a:t>basta</a:t>
            </a:r>
            <a:r>
              <a:rPr lang="pt-BR" sz="2800" spc="-4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15" dirty="0">
                <a:solidFill>
                  <a:srgbClr val="3D3D3D"/>
                </a:solidFill>
                <a:latin typeface="Arial MT"/>
                <a:cs typeface="Arial MT"/>
              </a:rPr>
              <a:t>clicar</a:t>
            </a:r>
            <a:r>
              <a:rPr lang="pt-BR" sz="2800" spc="-4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10" dirty="0">
                <a:solidFill>
                  <a:srgbClr val="3D3D3D"/>
                </a:solidFill>
                <a:latin typeface="Arial MT"/>
                <a:cs typeface="Arial MT"/>
              </a:rPr>
              <a:t>em</a:t>
            </a:r>
            <a:r>
              <a:rPr lang="pt-BR" sz="2800" spc="-5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b="1" spc="-20" dirty="0">
                <a:solidFill>
                  <a:srgbClr val="3D3D3D"/>
                </a:solidFill>
                <a:latin typeface="Arial MT"/>
                <a:cs typeface="Arial MT"/>
              </a:rPr>
              <a:t>“Matrícula online”,</a:t>
            </a:r>
            <a:r>
              <a:rPr lang="pt-BR" sz="2800" b="1" spc="-6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10" dirty="0">
                <a:solidFill>
                  <a:srgbClr val="3D3D3D"/>
                </a:solidFill>
                <a:latin typeface="Arial MT"/>
                <a:cs typeface="Arial MT"/>
              </a:rPr>
              <a:t>no</a:t>
            </a:r>
            <a:r>
              <a:rPr lang="pt-BR" sz="2800" spc="-4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20" dirty="0">
                <a:solidFill>
                  <a:srgbClr val="3D3D3D"/>
                </a:solidFill>
                <a:latin typeface="Arial MT"/>
                <a:cs typeface="Arial MT"/>
              </a:rPr>
              <a:t>canto</a:t>
            </a:r>
            <a:r>
              <a:rPr lang="pt-BR" sz="2800" spc="-4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35" dirty="0">
                <a:solidFill>
                  <a:srgbClr val="3D3D3D"/>
                </a:solidFill>
                <a:latin typeface="Arial MT"/>
                <a:cs typeface="Arial MT"/>
              </a:rPr>
              <a:t>superior</a:t>
            </a:r>
            <a:r>
              <a:rPr lang="pt-BR" sz="2800" spc="-20" dirty="0">
                <a:solidFill>
                  <a:srgbClr val="3D3D3D"/>
                </a:solidFill>
                <a:latin typeface="Arial MT"/>
                <a:cs typeface="Arial MT"/>
              </a:rPr>
              <a:t>:</a:t>
            </a:r>
            <a:endParaRPr lang="pt-BR" sz="2800" dirty="0">
              <a:latin typeface="Arial MT"/>
              <a:cs typeface="Arial MT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3390232" y="851788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BA0A243-9E40-FBAD-3C36-534614E5C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0" y="2658122"/>
            <a:ext cx="10287000" cy="5266678"/>
          </a:xfrm>
          <a:prstGeom prst="rect">
            <a:avLst/>
          </a:prstGeom>
        </p:spPr>
      </p:pic>
      <p:sp>
        <p:nvSpPr>
          <p:cNvPr id="18" name="Seta: para Cima 17">
            <a:extLst>
              <a:ext uri="{FF2B5EF4-FFF2-40B4-BE49-F238E27FC236}">
                <a16:creationId xmlns:a16="http://schemas.microsoft.com/office/drawing/2014/main" id="{72372532-C3B1-2EF8-6A0A-6AF1C7B600EC}"/>
              </a:ext>
            </a:extLst>
          </p:cNvPr>
          <p:cNvSpPr/>
          <p:nvPr/>
        </p:nvSpPr>
        <p:spPr>
          <a:xfrm>
            <a:off x="10185400" y="3200400"/>
            <a:ext cx="580189" cy="81648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28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3403600" cy="2438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698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REALIZANDO</a:t>
            </a:r>
            <a:r>
              <a:rPr lang="pt-BR" sz="3600" spc="-80" dirty="0">
                <a:solidFill>
                  <a:srgbClr val="3D3D3D"/>
                </a:solidFill>
              </a:rPr>
              <a:t> </a:t>
            </a:r>
            <a:r>
              <a:rPr lang="pt-BR" sz="3600" dirty="0">
                <a:solidFill>
                  <a:srgbClr val="3D3D3D"/>
                </a:solidFill>
              </a:rPr>
              <a:t>A</a:t>
            </a:r>
            <a:r>
              <a:rPr lang="pt-BR" sz="3600" spc="-145" dirty="0">
                <a:solidFill>
                  <a:srgbClr val="3D3D3D"/>
                </a:solidFill>
              </a:rPr>
              <a:t> RE</a:t>
            </a:r>
            <a:r>
              <a:rPr lang="pt-BR" sz="3600" spc="-60" dirty="0">
                <a:solidFill>
                  <a:srgbClr val="3D3D3D"/>
                </a:solidFill>
              </a:rPr>
              <a:t>MATRÍCULA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1031049" y="1150031"/>
            <a:ext cx="14193901" cy="874598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dirty="0">
                <a:latin typeface="Arial MT"/>
                <a:cs typeface="Arial MT"/>
              </a:rPr>
              <a:t>Depois de</a:t>
            </a:r>
            <a:r>
              <a:rPr lang="pt-BR" sz="2800" spc="-2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acessar,</a:t>
            </a:r>
            <a:r>
              <a:rPr lang="pt-BR" sz="2800" spc="-1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essa será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sua</a:t>
            </a:r>
            <a:r>
              <a:rPr lang="pt-BR" sz="2800" spc="-2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tela</a:t>
            </a:r>
            <a:r>
              <a:rPr lang="pt-BR" sz="2800" dirty="0">
                <a:latin typeface="Arial MT"/>
                <a:cs typeface="Arial MT"/>
              </a:rPr>
              <a:t> com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instruções</a:t>
            </a:r>
            <a:r>
              <a:rPr lang="pt-BR" sz="2800" spc="-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muito importantes.</a:t>
            </a:r>
            <a:r>
              <a:rPr lang="pt-BR" sz="2800" spc="1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"/>
                <a:cs typeface="Arial"/>
              </a:rPr>
              <a:t>Leia </a:t>
            </a:r>
            <a:r>
              <a:rPr lang="pt-BR" sz="2800" dirty="0">
                <a:latin typeface="Arial MT"/>
                <a:cs typeface="Arial MT"/>
              </a:rPr>
              <a:t>cada </a:t>
            </a:r>
            <a:r>
              <a:rPr lang="pt-BR" sz="2800" spc="-5" dirty="0">
                <a:latin typeface="Arial MT"/>
                <a:cs typeface="Arial MT"/>
              </a:rPr>
              <a:t>uma delas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e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clique</a:t>
            </a:r>
            <a:r>
              <a:rPr lang="pt-BR" sz="2800" spc="-3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em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b="1" spc="-5" dirty="0">
                <a:latin typeface="Arial MT"/>
                <a:cs typeface="Arial MT"/>
              </a:rPr>
              <a:t>“Próximo”.</a:t>
            </a:r>
            <a:endParaRPr lang="pt-BR" sz="2800" b="1" dirty="0">
              <a:latin typeface="Arial MT"/>
              <a:cs typeface="Arial MT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3390232" y="851788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9F667E69-836B-4226-4D87-B03FF28A4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499" y="2231679"/>
            <a:ext cx="10287000" cy="5266678"/>
          </a:xfrm>
          <a:prstGeom prst="rect">
            <a:avLst/>
          </a:prstGeom>
        </p:spPr>
      </p:pic>
      <p:sp>
        <p:nvSpPr>
          <p:cNvPr id="24" name="Seta: para Cima 23">
            <a:extLst>
              <a:ext uri="{FF2B5EF4-FFF2-40B4-BE49-F238E27FC236}">
                <a16:creationId xmlns:a16="http://schemas.microsoft.com/office/drawing/2014/main" id="{7F89A114-5DEE-0394-9DB7-A0D8E2F68261}"/>
              </a:ext>
            </a:extLst>
          </p:cNvPr>
          <p:cNvSpPr/>
          <p:nvPr/>
        </p:nvSpPr>
        <p:spPr>
          <a:xfrm rot="1925382">
            <a:off x="12186756" y="3292138"/>
            <a:ext cx="580189" cy="81648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85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698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REALIZANDO</a:t>
            </a:r>
            <a:r>
              <a:rPr lang="pt-BR" sz="3600" spc="-80" dirty="0">
                <a:solidFill>
                  <a:srgbClr val="3D3D3D"/>
                </a:solidFill>
              </a:rPr>
              <a:t> </a:t>
            </a:r>
            <a:r>
              <a:rPr lang="pt-BR" sz="3600" dirty="0">
                <a:solidFill>
                  <a:srgbClr val="3D3D3D"/>
                </a:solidFill>
              </a:rPr>
              <a:t>A</a:t>
            </a:r>
            <a:r>
              <a:rPr lang="pt-BR" sz="3600" spc="-145" dirty="0">
                <a:solidFill>
                  <a:srgbClr val="3D3D3D"/>
                </a:solidFill>
              </a:rPr>
              <a:t> RE</a:t>
            </a:r>
            <a:r>
              <a:rPr lang="pt-BR" sz="3600" spc="-60" dirty="0">
                <a:solidFill>
                  <a:srgbClr val="3D3D3D"/>
                </a:solidFill>
              </a:rPr>
              <a:t>MATRÍCULA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1031049" y="1150031"/>
            <a:ext cx="14618969" cy="874598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800" spc="-5" dirty="0">
                <a:latin typeface="Arial MT"/>
                <a:cs typeface="Arial MT"/>
              </a:rPr>
              <a:t>Se</a:t>
            </a:r>
            <a:r>
              <a:rPr lang="pt-BR" sz="2800" dirty="0">
                <a:latin typeface="Arial MT"/>
                <a:cs typeface="Arial MT"/>
              </a:rPr>
              <a:t> não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houver</a:t>
            </a:r>
            <a:r>
              <a:rPr lang="pt-BR" sz="2800" dirty="0">
                <a:latin typeface="Arial MT"/>
                <a:cs typeface="Arial MT"/>
              </a:rPr>
              <a:t> débitos</a:t>
            </a:r>
            <a:r>
              <a:rPr lang="pt-BR" sz="2800" spc="-5" dirty="0">
                <a:latin typeface="Arial MT"/>
                <a:cs typeface="Arial MT"/>
              </a:rPr>
              <a:t> ou</a:t>
            </a:r>
            <a:r>
              <a:rPr lang="pt-BR" sz="2800" spc="1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qualquer</a:t>
            </a:r>
            <a:r>
              <a:rPr lang="pt-BR" sz="2800" spc="-2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outra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pendência</a:t>
            </a:r>
            <a:r>
              <a:rPr lang="pt-BR" sz="2800" spc="-20" dirty="0">
                <a:latin typeface="Arial MT"/>
                <a:cs typeface="Arial MT"/>
              </a:rPr>
              <a:t> </a:t>
            </a:r>
            <a:r>
              <a:rPr lang="pt-BR" sz="2800" spc="-10" dirty="0">
                <a:latin typeface="Arial MT"/>
                <a:cs typeface="Arial MT"/>
              </a:rPr>
              <a:t>você</a:t>
            </a:r>
            <a:r>
              <a:rPr lang="pt-BR" sz="2800" spc="2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poderá selecionar</a:t>
            </a:r>
            <a:r>
              <a:rPr lang="pt-BR" sz="2800" spc="-2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o</a:t>
            </a:r>
            <a:r>
              <a:rPr lang="pt-BR" sz="2800" dirty="0">
                <a:latin typeface="Arial MT"/>
                <a:cs typeface="Arial MT"/>
              </a:rPr>
              <a:t> período</a:t>
            </a:r>
            <a:r>
              <a:rPr lang="pt-BR" sz="2800" spc="-1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letivo</a:t>
            </a:r>
            <a:r>
              <a:rPr lang="pt-BR" sz="2800" spc="15" dirty="0">
                <a:latin typeface="Arial MT"/>
                <a:cs typeface="Arial MT"/>
              </a:rPr>
              <a:t> (2025/1) </a:t>
            </a:r>
            <a:r>
              <a:rPr lang="pt-BR" sz="2800" spc="-65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e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depois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clicar</a:t>
            </a:r>
            <a:r>
              <a:rPr lang="pt-BR" sz="2800" spc="-2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em </a:t>
            </a:r>
            <a:r>
              <a:rPr lang="pt-BR" sz="2800" b="1" spc="-5" dirty="0">
                <a:latin typeface="Arial MT"/>
                <a:cs typeface="Arial MT"/>
              </a:rPr>
              <a:t>“Próximo”:</a:t>
            </a:r>
            <a:endParaRPr lang="pt-BR" sz="2800" b="1" dirty="0">
              <a:latin typeface="Arial MT"/>
              <a:cs typeface="Arial MT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336800" y="8640719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96B5FDC-AF71-184E-4E10-8B0BFB1B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150" y="2254865"/>
            <a:ext cx="13868400" cy="3448050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F5F026F6-4EF5-B0CB-8A93-790C6817F0B2}"/>
              </a:ext>
            </a:extLst>
          </p:cNvPr>
          <p:cNvSpPr txBox="1"/>
          <p:nvPr/>
        </p:nvSpPr>
        <p:spPr>
          <a:xfrm>
            <a:off x="925830" y="5806977"/>
            <a:ext cx="1461896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Se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notificado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essa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mensagem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ou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semelhante,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deverá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regularizar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situação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tentar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renovação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novamente:</a:t>
            </a:r>
            <a:endParaRPr sz="2400" dirty="0">
              <a:latin typeface="Arial MT"/>
              <a:cs typeface="Arial MT"/>
            </a:endParaRPr>
          </a:p>
        </p:txBody>
      </p:sp>
      <p:grpSp>
        <p:nvGrpSpPr>
          <p:cNvPr id="7" name="object 9">
            <a:extLst>
              <a:ext uri="{FF2B5EF4-FFF2-40B4-BE49-F238E27FC236}">
                <a16:creationId xmlns:a16="http://schemas.microsoft.com/office/drawing/2014/main" id="{EE25FBBB-72DB-4134-2147-C01E87BF00F2}"/>
              </a:ext>
            </a:extLst>
          </p:cNvPr>
          <p:cNvGrpSpPr/>
          <p:nvPr/>
        </p:nvGrpSpPr>
        <p:grpSpPr>
          <a:xfrm>
            <a:off x="711201" y="6469170"/>
            <a:ext cx="15095219" cy="1776095"/>
            <a:chOff x="474980" y="6944359"/>
            <a:chExt cx="15095219" cy="1776095"/>
          </a:xfrm>
        </p:grpSpPr>
        <p:pic>
          <p:nvPicPr>
            <p:cNvPr id="8" name="object 10">
              <a:extLst>
                <a:ext uri="{FF2B5EF4-FFF2-40B4-BE49-F238E27FC236}">
                  <a16:creationId xmlns:a16="http://schemas.microsoft.com/office/drawing/2014/main" id="{81D665A6-D3D8-D076-F084-23485242A82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980" y="6944359"/>
              <a:ext cx="15095219" cy="751839"/>
            </a:xfrm>
            <a:prstGeom prst="rect">
              <a:avLst/>
            </a:prstGeom>
          </p:spPr>
        </p:pic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F879D5E8-5399-7C7A-1776-B472995A9E9E}"/>
                </a:ext>
              </a:extLst>
            </p:cNvPr>
            <p:cNvSpPr/>
            <p:nvPr/>
          </p:nvSpPr>
          <p:spPr>
            <a:xfrm>
              <a:off x="4584319" y="7714868"/>
              <a:ext cx="1317625" cy="992505"/>
            </a:xfrm>
            <a:custGeom>
              <a:avLst/>
              <a:gdLst/>
              <a:ahLst/>
              <a:cxnLst/>
              <a:rect l="l" t="t" r="r" b="b"/>
              <a:pathLst>
                <a:path w="1317625" h="992504">
                  <a:moveTo>
                    <a:pt x="563626" y="0"/>
                  </a:moveTo>
                  <a:lnTo>
                    <a:pt x="0" y="183273"/>
                  </a:lnTo>
                  <a:lnTo>
                    <a:pt x="183387" y="746912"/>
                  </a:lnTo>
                  <a:lnTo>
                    <a:pt x="278383" y="560171"/>
                  </a:lnTo>
                  <a:lnTo>
                    <a:pt x="1127252" y="992327"/>
                  </a:lnTo>
                  <a:lnTo>
                    <a:pt x="1317370" y="618845"/>
                  </a:lnTo>
                  <a:lnTo>
                    <a:pt x="468629" y="186689"/>
                  </a:lnTo>
                  <a:lnTo>
                    <a:pt x="56362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B9AB97EF-BA26-1A76-D2F6-C85FF106BC60}"/>
                </a:ext>
              </a:extLst>
            </p:cNvPr>
            <p:cNvSpPr/>
            <p:nvPr/>
          </p:nvSpPr>
          <p:spPr>
            <a:xfrm>
              <a:off x="4584319" y="7714868"/>
              <a:ext cx="1317625" cy="992505"/>
            </a:xfrm>
            <a:custGeom>
              <a:avLst/>
              <a:gdLst/>
              <a:ahLst/>
              <a:cxnLst/>
              <a:rect l="l" t="t" r="r" b="b"/>
              <a:pathLst>
                <a:path w="1317625" h="992504">
                  <a:moveTo>
                    <a:pt x="1127252" y="992327"/>
                  </a:moveTo>
                  <a:lnTo>
                    <a:pt x="278383" y="560171"/>
                  </a:lnTo>
                  <a:lnTo>
                    <a:pt x="183387" y="746912"/>
                  </a:lnTo>
                  <a:lnTo>
                    <a:pt x="0" y="183273"/>
                  </a:lnTo>
                  <a:lnTo>
                    <a:pt x="563626" y="0"/>
                  </a:lnTo>
                  <a:lnTo>
                    <a:pt x="468629" y="186689"/>
                  </a:lnTo>
                  <a:lnTo>
                    <a:pt x="1317370" y="618845"/>
                  </a:lnTo>
                  <a:lnTo>
                    <a:pt x="1127252" y="992327"/>
                  </a:lnTo>
                  <a:close/>
                </a:path>
              </a:pathLst>
            </a:custGeom>
            <a:ln w="25399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08F305F6-CF32-639A-6E73-60CAF37835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42"/>
            <a:ext cx="2142489" cy="163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3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698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REALIZANDO</a:t>
            </a:r>
            <a:r>
              <a:rPr lang="pt-BR" sz="3600" spc="-80" dirty="0">
                <a:solidFill>
                  <a:srgbClr val="3D3D3D"/>
                </a:solidFill>
              </a:rPr>
              <a:t> </a:t>
            </a:r>
            <a:r>
              <a:rPr lang="pt-BR" sz="3600" dirty="0">
                <a:solidFill>
                  <a:srgbClr val="3D3D3D"/>
                </a:solidFill>
              </a:rPr>
              <a:t>A</a:t>
            </a:r>
            <a:r>
              <a:rPr lang="pt-BR" sz="3600" spc="-145" dirty="0">
                <a:solidFill>
                  <a:srgbClr val="3D3D3D"/>
                </a:solidFill>
              </a:rPr>
              <a:t> RE</a:t>
            </a:r>
            <a:r>
              <a:rPr lang="pt-BR" sz="3600" spc="-60" dirty="0">
                <a:solidFill>
                  <a:srgbClr val="3D3D3D"/>
                </a:solidFill>
              </a:rPr>
              <a:t>MATRÍCULA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1031049" y="1150031"/>
            <a:ext cx="14193901" cy="874598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800" spc="-5" dirty="0">
                <a:latin typeface="Arial MT"/>
                <a:cs typeface="Arial MT"/>
              </a:rPr>
              <a:t>Você deverá atualizar seus dados cadastrais, caso tenha ocorrido alterações e </a:t>
            </a:r>
            <a:r>
              <a:rPr lang="pt-BR" sz="2800" dirty="0">
                <a:latin typeface="Arial MT"/>
                <a:cs typeface="Arial MT"/>
              </a:rPr>
              <a:t>depois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clicar</a:t>
            </a:r>
            <a:r>
              <a:rPr lang="pt-BR" sz="2800" spc="-2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em </a:t>
            </a:r>
            <a:r>
              <a:rPr lang="pt-BR" sz="2800" b="1" spc="-5" dirty="0">
                <a:latin typeface="Arial MT"/>
                <a:cs typeface="Arial MT"/>
              </a:rPr>
              <a:t>“Próximo”:</a:t>
            </a:r>
            <a:endParaRPr lang="pt-BR" sz="2800" b="1" dirty="0">
              <a:latin typeface="Arial MT"/>
              <a:cs typeface="Arial MT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3403600" y="8640719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49A9114-0CCA-072C-AEFB-7A6EF652C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489" y="2133600"/>
            <a:ext cx="12123424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9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698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DISCIPLINAS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63F9446C-51AB-E803-4721-3079CA2C8572}"/>
              </a:ext>
            </a:extLst>
          </p:cNvPr>
          <p:cNvGrpSpPr/>
          <p:nvPr/>
        </p:nvGrpSpPr>
        <p:grpSpPr>
          <a:xfrm>
            <a:off x="491195" y="685800"/>
            <a:ext cx="14795500" cy="5039360"/>
            <a:chOff x="477519" y="248920"/>
            <a:chExt cx="14795500" cy="5039360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6A13084E-86A0-BDEB-DAC1-B851721EAAE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7940" y="248920"/>
              <a:ext cx="5374640" cy="5026660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7D44449F-A3A1-A033-24D1-E8AF8A1111C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98379" y="264160"/>
              <a:ext cx="5374639" cy="5024120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9AC58641-D11F-B6F7-6D8C-1508E70231C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519" y="248920"/>
              <a:ext cx="5377180" cy="5026660"/>
            </a:xfrm>
            <a:prstGeom prst="rect">
              <a:avLst/>
            </a:prstGeom>
          </p:spPr>
        </p:pic>
      </p:grpSp>
      <p:sp>
        <p:nvSpPr>
          <p:cNvPr id="12" name="object 3">
            <a:extLst>
              <a:ext uri="{FF2B5EF4-FFF2-40B4-BE49-F238E27FC236}">
                <a16:creationId xmlns:a16="http://schemas.microsoft.com/office/drawing/2014/main" id="{A77A7ABD-189E-ADB3-2ABE-656D1B2C2D86}"/>
              </a:ext>
            </a:extLst>
          </p:cNvPr>
          <p:cNvSpPr txBox="1"/>
          <p:nvPr/>
        </p:nvSpPr>
        <p:spPr>
          <a:xfrm>
            <a:off x="1084897" y="5334000"/>
            <a:ext cx="14086205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2800" b="1" spc="-25" dirty="0">
                <a:latin typeface="Arial"/>
                <a:cs typeface="Arial"/>
              </a:rPr>
              <a:t>ATENÇÃO! </a:t>
            </a:r>
            <a:r>
              <a:rPr lang="pt-BR" sz="2800" dirty="0">
                <a:latin typeface="Arial MT"/>
                <a:cs typeface="Arial MT"/>
              </a:rPr>
              <a:t>Agora </a:t>
            </a:r>
            <a:r>
              <a:rPr lang="pt-BR" sz="2800" spc="-5" dirty="0">
                <a:latin typeface="Arial MT"/>
                <a:cs typeface="Arial MT"/>
              </a:rPr>
              <a:t>será a </a:t>
            </a:r>
            <a:r>
              <a:rPr lang="pt-BR" sz="2800" dirty="0">
                <a:latin typeface="Arial MT"/>
                <a:cs typeface="Arial MT"/>
              </a:rPr>
              <a:t>parte de </a:t>
            </a:r>
            <a:r>
              <a:rPr lang="pt-BR" sz="2800" spc="-5" dirty="0">
                <a:latin typeface="Arial MT"/>
                <a:cs typeface="Arial MT"/>
              </a:rPr>
              <a:t>seleção </a:t>
            </a:r>
            <a:r>
              <a:rPr lang="pt-BR" sz="2800" dirty="0">
                <a:latin typeface="Arial MT"/>
                <a:cs typeface="Arial MT"/>
              </a:rPr>
              <a:t>das </a:t>
            </a:r>
            <a:r>
              <a:rPr lang="pt-BR" sz="2800" spc="-5" dirty="0">
                <a:latin typeface="Arial MT"/>
                <a:cs typeface="Arial MT"/>
              </a:rPr>
              <a:t>disciplinas. </a:t>
            </a:r>
            <a:r>
              <a:rPr lang="pt-BR" sz="2800" dirty="0">
                <a:latin typeface="Arial MT"/>
                <a:cs typeface="Arial MT"/>
              </a:rPr>
              <a:t>É importante </a:t>
            </a:r>
            <a:r>
              <a:rPr lang="pt-BR" sz="2800" spc="-10" dirty="0">
                <a:latin typeface="Arial MT"/>
                <a:cs typeface="Arial MT"/>
              </a:rPr>
              <a:t>que </a:t>
            </a:r>
            <a:r>
              <a:rPr lang="pt-BR" sz="2800" dirty="0">
                <a:latin typeface="Arial MT"/>
                <a:cs typeface="Arial MT"/>
              </a:rPr>
              <a:t>haja </a:t>
            </a:r>
            <a:r>
              <a:rPr lang="pt-BR" sz="2800" b="1" spc="-5" dirty="0">
                <a:latin typeface="Arial"/>
                <a:cs typeface="Arial"/>
              </a:rPr>
              <a:t>muita atenção</a:t>
            </a:r>
            <a:r>
              <a:rPr lang="pt-BR" sz="2800" spc="-5" dirty="0">
                <a:latin typeface="Arial MT"/>
                <a:cs typeface="Arial MT"/>
              </a:rPr>
              <a:t>, </a:t>
            </a:r>
            <a:r>
              <a:rPr lang="pt-BR" sz="2800" dirty="0">
                <a:latin typeface="Arial MT"/>
                <a:cs typeface="Arial MT"/>
              </a:rPr>
              <a:t>pois 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as disciplinas estão diretamente ligadas ao </a:t>
            </a:r>
            <a:r>
              <a:rPr lang="pt-BR" sz="2800" spc="-5" dirty="0">
                <a:latin typeface="Arial MT"/>
                <a:cs typeface="Arial MT"/>
              </a:rPr>
              <a:t>valor </a:t>
            </a:r>
            <a:r>
              <a:rPr lang="pt-BR" sz="2800" dirty="0">
                <a:latin typeface="Arial MT"/>
                <a:cs typeface="Arial MT"/>
              </a:rPr>
              <a:t>da mensalidade. </a:t>
            </a:r>
            <a:r>
              <a:rPr lang="pt-BR" sz="2800" spc="-35" dirty="0">
                <a:latin typeface="Arial MT"/>
                <a:cs typeface="Arial MT"/>
              </a:rPr>
              <a:t>Você </a:t>
            </a:r>
            <a:r>
              <a:rPr lang="pt-BR" sz="2800" dirty="0">
                <a:latin typeface="Arial MT"/>
                <a:cs typeface="Arial MT"/>
              </a:rPr>
              <a:t>deverá selecionar as disciplinas </a:t>
            </a:r>
            <a:r>
              <a:rPr lang="pt-BR" sz="2800" spc="-65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do</a:t>
            </a:r>
            <a:r>
              <a:rPr lang="pt-BR" sz="2800" spc="-5" dirty="0">
                <a:latin typeface="Arial MT"/>
                <a:cs typeface="Arial MT"/>
              </a:rPr>
              <a:t> seu</a:t>
            </a:r>
            <a:r>
              <a:rPr lang="pt-BR" sz="2800" dirty="0">
                <a:latin typeface="Arial MT"/>
                <a:cs typeface="Arial MT"/>
              </a:rPr>
              <a:t> período</a:t>
            </a:r>
            <a:r>
              <a:rPr lang="pt-BR" sz="2800" spc="-2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+</a:t>
            </a:r>
            <a:r>
              <a:rPr lang="pt-BR" sz="2800" spc="1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a </a:t>
            </a:r>
            <a:r>
              <a:rPr lang="pt-BR" sz="2800" dirty="0">
                <a:latin typeface="Arial MT"/>
                <a:cs typeface="Arial MT"/>
              </a:rPr>
              <a:t>disciplina</a:t>
            </a:r>
            <a:r>
              <a:rPr lang="pt-BR" sz="2800" spc="-5" dirty="0">
                <a:latin typeface="Arial MT"/>
                <a:cs typeface="Arial MT"/>
              </a:rPr>
              <a:t> eletiva</a:t>
            </a:r>
            <a:r>
              <a:rPr lang="pt-BR" sz="2800" dirty="0">
                <a:latin typeface="Arial MT"/>
                <a:cs typeface="Arial MT"/>
              </a:rPr>
              <a:t> ofertada,</a:t>
            </a:r>
            <a:r>
              <a:rPr lang="pt-BR" sz="2800" spc="-5" dirty="0">
                <a:latin typeface="Arial MT"/>
                <a:cs typeface="Arial MT"/>
              </a:rPr>
              <a:t> caso</a:t>
            </a:r>
            <a:r>
              <a:rPr lang="pt-BR" sz="2800" dirty="0">
                <a:latin typeface="Arial MT"/>
                <a:cs typeface="Arial MT"/>
              </a:rPr>
              <a:t> seja necessário.</a:t>
            </a:r>
          </a:p>
        </p:txBody>
      </p:sp>
    </p:spTree>
    <p:extLst>
      <p:ext uri="{BB962C8B-B14F-4D97-AF65-F5344CB8AC3E}">
        <p14:creationId xmlns:p14="http://schemas.microsoft.com/office/powerpoint/2010/main" val="115637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42780"/>
            <a:ext cx="1346200" cy="11012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1422400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pic>
        <p:nvPicPr>
          <p:cNvPr id="8" name="object 8">
            <a:extLst>
              <a:ext uri="{FF2B5EF4-FFF2-40B4-BE49-F238E27FC236}">
                <a16:creationId xmlns:a16="http://schemas.microsoft.com/office/drawing/2014/main" id="{7D44449F-A3A1-A033-24D1-E8AF8A1111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2875" y="1468292"/>
            <a:ext cx="5374639" cy="502412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290F62BF-07E5-61B5-E307-B6EF1E0419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087" y="237172"/>
            <a:ext cx="849471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solidFill>
                  <a:srgbClr val="3D3D3D"/>
                </a:solidFill>
              </a:rPr>
              <a:t>DIS</a:t>
            </a:r>
            <a:r>
              <a:rPr lang="pt-BR" sz="3600" spc="-60" dirty="0">
                <a:solidFill>
                  <a:srgbClr val="3D3D3D"/>
                </a:solidFill>
              </a:rPr>
              <a:t>C</a:t>
            </a:r>
            <a:r>
              <a:rPr sz="3600" spc="-60" dirty="0">
                <a:solidFill>
                  <a:srgbClr val="3D3D3D"/>
                </a:solidFill>
              </a:rPr>
              <a:t>IPLINAS</a:t>
            </a:r>
            <a:r>
              <a:rPr lang="pt-BR" sz="3600" spc="-60" dirty="0">
                <a:solidFill>
                  <a:srgbClr val="3D3D3D"/>
                </a:solidFill>
              </a:rPr>
              <a:t> ELETIVAS OFERTADAS</a:t>
            </a:r>
            <a:endParaRPr sz="3600"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DAC025FB-7FBB-018A-AB57-3DFB77858E5B}"/>
              </a:ext>
            </a:extLst>
          </p:cNvPr>
          <p:cNvSpPr txBox="1"/>
          <p:nvPr/>
        </p:nvSpPr>
        <p:spPr>
          <a:xfrm>
            <a:off x="593191" y="1828800"/>
            <a:ext cx="11734800" cy="5039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200" b="1" dirty="0">
                <a:latin typeface="Arial MT"/>
              </a:rPr>
              <a:t>MEDICINA</a:t>
            </a:r>
            <a:endParaRPr lang="pt-BR" sz="3200" dirty="0">
              <a:latin typeface="Arial MT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latin typeface="Arial MT"/>
              </a:rPr>
              <a:t>- Libras;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latin typeface="Arial MT"/>
              </a:rPr>
              <a:t>- Empreendedorismo e inovação na área da saúde;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latin typeface="Arial MT"/>
              </a:rPr>
              <a:t>- Escrita científica;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latin typeface="Arial MT"/>
              </a:rPr>
              <a:t>- Medicina baseada em evidências;</a:t>
            </a: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pt-BR" sz="3200" dirty="0">
                <a:latin typeface="Arial MT"/>
              </a:rPr>
              <a:t>Introdução à documentação médica.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pt-BR" sz="3200" dirty="0">
              <a:latin typeface="Arial MT"/>
            </a:endParaRP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lang="pt-BR" sz="3200" dirty="0">
              <a:latin typeface="Arial MT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200" b="1" dirty="0">
                <a:latin typeface="Arial MT"/>
              </a:rPr>
              <a:t>Obs.: </a:t>
            </a:r>
            <a:r>
              <a:rPr lang="pt-BR" sz="3200" dirty="0">
                <a:latin typeface="Arial MT"/>
              </a:rPr>
              <a:t>9ºP de DIREITO e 7ºP de ENFERMAGEM verificar com a coordenação de curso qual eletiva deverá cursar.</a:t>
            </a:r>
            <a:endParaRPr sz="3200" dirty="0">
              <a:latin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10416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INSTITUCIONAL</Template>
  <TotalTime>972</TotalTime>
  <Words>1046</Words>
  <Application>Microsoft Office PowerPoint</Application>
  <PresentationFormat>Personalizar</PresentationFormat>
  <Paragraphs>126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Arial MT</vt:lpstr>
      <vt:lpstr>Calibri</vt:lpstr>
      <vt:lpstr>Calibri Light</vt:lpstr>
      <vt:lpstr>Sans Beam Body</vt:lpstr>
      <vt:lpstr>SansBeam Body Bold</vt:lpstr>
      <vt:lpstr>Office Theme</vt:lpstr>
      <vt:lpstr>Tema do Office</vt:lpstr>
      <vt:lpstr>Apresentação do PowerPoint</vt:lpstr>
      <vt:lpstr>PARA COMEÇAR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DISCIPLINAS ELETIVAS OFERTADAS</vt:lpstr>
      <vt:lpstr>REGRAS DISCIPLINAS ELETIVAS MEDICINA</vt:lpstr>
      <vt:lpstr>DISCIPLINAS</vt:lpstr>
      <vt:lpstr>DISCIPLINAS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AnaPaula Araujo</dc:creator>
  <cp:lastModifiedBy>Ana Paula Oliveira De Araujo</cp:lastModifiedBy>
  <cp:revision>60</cp:revision>
  <dcterms:created xsi:type="dcterms:W3CDTF">2022-05-31T13:13:52Z</dcterms:created>
  <dcterms:modified xsi:type="dcterms:W3CDTF">2024-11-21T20:07:14Z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2022-05-31T00:00:00Z</vt:filetime>
  </property>
  <property fmtid="{D5CDD505-2E9C-101B-9397-08002B2CF9AE}" pid="3" name="DLPAutomaticFileClassification">
    <vt:lpwstr>{A3D7E9A5-3002-4EBF-A077-6367BDF2134C}</vt:lpwstr>
  </property>
  <property fmtid="{D5CDD505-2E9C-101B-9397-08002B2CF9AE}" pid="4" name="DLPAutomaticFileClassificationVersion">
    <vt:lpwstr>11.10.200.16</vt:lpwstr>
  </property>
</Properties>
</file>